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slide+xml" PartName="/ppt/slides/slide210.xml"/>
  <Override ContentType="application/vnd.openxmlformats-officedocument.presentationml.slide+xml" PartName="/ppt/slides/slide211.xml"/>
  <Override ContentType="application/vnd.openxmlformats-officedocument.presentationml.slide+xml" PartName="/ppt/slides/slide212.xml"/>
  <Override ContentType="application/vnd.openxmlformats-officedocument.presentationml.slide+xml" PartName="/ppt/slides/slide213.xml"/>
  <Override ContentType="application/vnd.openxmlformats-officedocument.presentationml.slide+xml" PartName="/ppt/slides/slide214.xml"/>
  <Override ContentType="application/vnd.openxmlformats-officedocument.presentationml.slide+xml" PartName="/ppt/slides/slide215.xml"/>
  <Override ContentType="application/vnd.openxmlformats-officedocument.presentationml.slide+xml" PartName="/ppt/slides/slide216.xml"/>
  <Override ContentType="application/vnd.openxmlformats-officedocument.presentationml.slide+xml" PartName="/ppt/slides/slide217.xml"/>
  <Override ContentType="application/vnd.openxmlformats-officedocument.presentationml.slide+xml" PartName="/ppt/slides/slide218.xml"/>
  <Override ContentType="application/vnd.openxmlformats-officedocument.presentationml.slide+xml" PartName="/ppt/slides/slide219.xml"/>
  <Override ContentType="application/vnd.openxmlformats-officedocument.presentationml.slide+xml" PartName="/ppt/slides/slide220.xml"/>
  <Override ContentType="application/vnd.openxmlformats-officedocument.presentationml.slide+xml" PartName="/ppt/slides/slide221.xml"/>
  <Override ContentType="application/vnd.openxmlformats-officedocument.presentationml.slide+xml" PartName="/ppt/slides/slide222.xml"/>
  <Override ContentType="application/vnd.openxmlformats-officedocument.presentationml.slide+xml" PartName="/ppt/slides/slide223.xml"/>
  <Override ContentType="application/vnd.openxmlformats-officedocument.presentationml.slide+xml" PartName="/ppt/slides/slide224.xml"/>
  <Override ContentType="application/vnd.openxmlformats-officedocument.presentationml.slide+xml" PartName="/ppt/slides/slide225.xml"/>
  <Override ContentType="application/vnd.openxmlformats-officedocument.presentationml.slide+xml" PartName="/ppt/slides/slide226.xml"/>
  <Override ContentType="application/vnd.openxmlformats-officedocument.presentationml.slide+xml" PartName="/ppt/slides/slide227.xml"/>
  <Override ContentType="application/vnd.openxmlformats-officedocument.presentationml.slide+xml" PartName="/ppt/slides/slide228.xml"/>
  <Override ContentType="application/vnd.openxmlformats-officedocument.presentationml.slide+xml" PartName="/ppt/slides/slide229.xml"/>
  <Override ContentType="application/vnd.openxmlformats-officedocument.presentationml.slide+xml" PartName="/ppt/slides/slide230.xml"/>
  <Override ContentType="application/vnd.openxmlformats-officedocument.presentationml.slide+xml" PartName="/ppt/slides/slide231.xml"/>
  <Override ContentType="application/vnd.openxmlformats-officedocument.presentationml.slide+xml" PartName="/ppt/slides/slide232.xml"/>
  <Override ContentType="application/vnd.openxmlformats-officedocument.presentationml.slide+xml" PartName="/ppt/slides/slide233.xml"/>
  <Override ContentType="application/vnd.openxmlformats-officedocument.presentationml.slide+xml" PartName="/ppt/slides/slide234.xml"/>
  <Override ContentType="application/vnd.openxmlformats-officedocument.presentationml.slide+xml" PartName="/ppt/slides/slide235.xml"/>
  <Override ContentType="application/vnd.openxmlformats-officedocument.presentationml.slide+xml" PartName="/ppt/slides/slide236.xml"/>
  <Override ContentType="application/vnd.openxmlformats-officedocument.presentationml.slide+xml" PartName="/ppt/slides/slide237.xml"/>
  <Override ContentType="application/vnd.openxmlformats-officedocument.presentationml.slide+xml" PartName="/ppt/slides/slide238.xml"/>
  <Override ContentType="application/vnd.openxmlformats-officedocument.presentationml.slide+xml" PartName="/ppt/slides/slide239.xml"/>
  <Override ContentType="application/vnd.openxmlformats-officedocument.presentationml.slide+xml" PartName="/ppt/slides/slide240.xml"/>
  <Override ContentType="application/vnd.openxmlformats-officedocument.presentationml.slide+xml" PartName="/ppt/slides/slide241.xml"/>
  <Override ContentType="application/vnd.openxmlformats-officedocument.presentationml.slide+xml" PartName="/ppt/slides/slide242.xml"/>
  <Override ContentType="application/vnd.openxmlformats-officedocument.presentationml.slide+xml" PartName="/ppt/slides/slide243.xml"/>
  <Override ContentType="application/vnd.openxmlformats-officedocument.presentationml.slide+xml" PartName="/ppt/slides/slide244.xml"/>
  <Override ContentType="application/vnd.openxmlformats-officedocument.presentationml.slide+xml" PartName="/ppt/slides/slide245.xml"/>
  <Override ContentType="application/vnd.openxmlformats-officedocument.presentationml.slide+xml" PartName="/ppt/slides/slide246.xml"/>
  <Override ContentType="application/vnd.openxmlformats-officedocument.presentationml.slide+xml" PartName="/ppt/slides/slide247.xml"/>
  <Override ContentType="application/vnd.openxmlformats-officedocument.presentationml.slide+xml" PartName="/ppt/slides/slide248.xml"/>
  <Override ContentType="application/vnd.openxmlformats-officedocument.presentationml.slide+xml" PartName="/ppt/slides/slide24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 id="499" r:id="rId249"/>
    <p:sldId id="500" r:id="rId250"/>
    <p:sldId id="501" r:id="rId251"/>
    <p:sldId id="502" r:id="rId252"/>
    <p:sldId id="503" r:id="rId253"/>
    <p:sldId id="504" r:id="rId254"/>
  </p:sldIdLst>
  <p:sldSz cx="18288000" cy="10287000"/>
  <p:notesSz cx="6858000" cy="9144000"/>
  <p:embeddedFontLst>
    <p:embeddedFont>
      <p:font typeface="DejaVu Sans Light" charset="1" panose="020B0603030804020204"/>
      <p:regular r:id="rId255"/>
    </p:embeddedFont>
    <p:embeddedFont>
      <p:font typeface="DejaVu Sans Bold" charset="1" panose="020B0803030604020204"/>
      <p:regular r:id="rId256"/>
    </p:embeddedFont>
    <p:embeddedFont>
      <p:font typeface="Erica One" charset="1" panose="02000000000000000000"/>
      <p:regular r:id="rId257"/>
    </p:embeddedFont>
    <p:embeddedFont>
      <p:font typeface="Now Bold" charset="1" panose="00000800000000000000"/>
      <p:regular r:id="rId258"/>
    </p:embeddedFont>
    <p:embeddedFont>
      <p:font typeface="Now" charset="1" panose="00000500000000000000"/>
      <p:regular r:id="rId259"/>
    </p:embeddedFont>
    <p:embeddedFont>
      <p:font typeface="Gagalin" charset="1" panose="00000500000000000000"/>
      <p:regular r:id="rId260"/>
    </p:embeddedFont>
    <p:embeddedFont>
      <p:font typeface="TT Rounds Condensed" charset="1" panose="02000506030000020003"/>
      <p:regular r:id="rId261"/>
    </p:embeddedFont>
    <p:embeddedFont>
      <p:font typeface="TT Rounds Condensed Bold" charset="1" panose="02000806030000020003"/>
      <p:regular r:id="rId262"/>
    </p:embeddedFont>
    <p:embeddedFont>
      <p:font typeface="League Spartan" charset="1" panose="00000800000000000000"/>
      <p:regular r:id="rId263"/>
    </p:embeddedFont>
    <p:embeddedFont>
      <p:font typeface="WC Mano Negra Bold" charset="1" panose="02000506000000020004"/>
      <p:regular r:id="rId264"/>
    </p:embeddedFont>
    <p:embeddedFont>
      <p:font typeface="Nourd Bold" charset="1" panose="00000800000000000000"/>
      <p:regular r:id="rId265"/>
    </p:embeddedFont>
    <p:embeddedFont>
      <p:font typeface="Arimo Bold" charset="1" panose="020B0704020202020204"/>
      <p:regular r:id="rId266"/>
    </p:embeddedFont>
    <p:embeddedFont>
      <p:font typeface="Glacial Indifference Bold" charset="1" panose="00000800000000000000"/>
      <p:regular r:id="rId267"/>
    </p:embeddedFont>
    <p:embeddedFont>
      <p:font typeface="Arimo" charset="1" panose="020B0604020202020204"/>
      <p:regular r:id="rId268"/>
    </p:embeddedFont>
    <p:embeddedFont>
      <p:font typeface="Woodland" charset="1" panose="00000300000000000000"/>
      <p:regular r:id="rId269"/>
    </p:embeddedFont>
    <p:embeddedFont>
      <p:font typeface="Glacial Indifference" charset="1" panose="00000000000000000000"/>
      <p:regular r:id="rId270"/>
    </p:embeddedFont>
    <p:embeddedFont>
      <p:font typeface="TLWG Typewriter" charset="1" panose="02000603000000000000"/>
      <p:regular r:id="rId271"/>
    </p:embeddedFont>
    <p:embeddedFont>
      <p:font typeface="Open Sans Light" charset="1" panose="00000000000000000000"/>
      <p:regular r:id="rId272"/>
    </p:embeddedFont>
    <p:embeddedFont>
      <p:font typeface="Montserrat Light" charset="1" panose="00000400000000000000"/>
      <p:regular r:id="rId273"/>
    </p:embeddedFont>
    <p:embeddedFont>
      <p:font typeface="Open Sans" charset="1" panose="00000000000000000000"/>
      <p:regular r:id="rId2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slides/slide107.xml" Type="http://schemas.openxmlformats.org/officeDocument/2006/relationships/slide"/><Relationship Id="rId113" Target="slides/slide108.xml" Type="http://schemas.openxmlformats.org/officeDocument/2006/relationships/slide"/><Relationship Id="rId114" Target="slides/slide109.xml" Type="http://schemas.openxmlformats.org/officeDocument/2006/relationships/slide"/><Relationship Id="rId115" Target="slides/slide110.xml" Type="http://schemas.openxmlformats.org/officeDocument/2006/relationships/slide"/><Relationship Id="rId116" Target="slides/slide111.xml" Type="http://schemas.openxmlformats.org/officeDocument/2006/relationships/slide"/><Relationship Id="rId117" Target="slides/slide112.xml" Type="http://schemas.openxmlformats.org/officeDocument/2006/relationships/slide"/><Relationship Id="rId118" Target="slides/slide113.xml" Type="http://schemas.openxmlformats.org/officeDocument/2006/relationships/slide"/><Relationship Id="rId119" Target="slides/slide114.xml" Type="http://schemas.openxmlformats.org/officeDocument/2006/relationships/slide"/><Relationship Id="rId12" Target="slides/slide7.xml" Type="http://schemas.openxmlformats.org/officeDocument/2006/relationships/slide"/><Relationship Id="rId120" Target="slides/slide115.xml" Type="http://schemas.openxmlformats.org/officeDocument/2006/relationships/slide"/><Relationship Id="rId121" Target="slides/slide116.xml" Type="http://schemas.openxmlformats.org/officeDocument/2006/relationships/slide"/><Relationship Id="rId122" Target="slides/slide117.xml" Type="http://schemas.openxmlformats.org/officeDocument/2006/relationships/slide"/><Relationship Id="rId123" Target="slides/slide118.xml" Type="http://schemas.openxmlformats.org/officeDocument/2006/relationships/slide"/><Relationship Id="rId124" Target="slides/slide119.xml" Type="http://schemas.openxmlformats.org/officeDocument/2006/relationships/slide"/><Relationship Id="rId125" Target="slides/slide120.xml" Type="http://schemas.openxmlformats.org/officeDocument/2006/relationships/slide"/><Relationship Id="rId126" Target="slides/slide121.xml" Type="http://schemas.openxmlformats.org/officeDocument/2006/relationships/slide"/><Relationship Id="rId127" Target="slides/slide122.xml" Type="http://schemas.openxmlformats.org/officeDocument/2006/relationships/slide"/><Relationship Id="rId128" Target="slides/slide123.xml" Type="http://schemas.openxmlformats.org/officeDocument/2006/relationships/slide"/><Relationship Id="rId129" Target="slides/slide124.xml" Type="http://schemas.openxmlformats.org/officeDocument/2006/relationships/slide"/><Relationship Id="rId13" Target="slides/slide8.xml" Type="http://schemas.openxmlformats.org/officeDocument/2006/relationships/slide"/><Relationship Id="rId130" Target="slides/slide125.xml" Type="http://schemas.openxmlformats.org/officeDocument/2006/relationships/slide"/><Relationship Id="rId131" Target="slides/slide126.xml" Type="http://schemas.openxmlformats.org/officeDocument/2006/relationships/slide"/><Relationship Id="rId132" Target="slides/slide127.xml" Type="http://schemas.openxmlformats.org/officeDocument/2006/relationships/slide"/><Relationship Id="rId133" Target="slides/slide128.xml" Type="http://schemas.openxmlformats.org/officeDocument/2006/relationships/slide"/><Relationship Id="rId134" Target="slides/slide129.xml" Type="http://schemas.openxmlformats.org/officeDocument/2006/relationships/slide"/><Relationship Id="rId135" Target="slides/slide130.xml" Type="http://schemas.openxmlformats.org/officeDocument/2006/relationships/slide"/><Relationship Id="rId136" Target="slides/slide131.xml" Type="http://schemas.openxmlformats.org/officeDocument/2006/relationships/slide"/><Relationship Id="rId137" Target="slides/slide132.xml" Type="http://schemas.openxmlformats.org/officeDocument/2006/relationships/slide"/><Relationship Id="rId138" Target="slides/slide133.xml" Type="http://schemas.openxmlformats.org/officeDocument/2006/relationships/slide"/><Relationship Id="rId139" Target="slides/slide134.xml" Type="http://schemas.openxmlformats.org/officeDocument/2006/relationships/slide"/><Relationship Id="rId14" Target="slides/slide9.xml" Type="http://schemas.openxmlformats.org/officeDocument/2006/relationships/slide"/><Relationship Id="rId140" Target="slides/slide135.xml" Type="http://schemas.openxmlformats.org/officeDocument/2006/relationships/slide"/><Relationship Id="rId141" Target="slides/slide136.xml" Type="http://schemas.openxmlformats.org/officeDocument/2006/relationships/slide"/><Relationship Id="rId142" Target="slides/slide137.xml" Type="http://schemas.openxmlformats.org/officeDocument/2006/relationships/slide"/><Relationship Id="rId143" Target="slides/slide138.xml" Type="http://schemas.openxmlformats.org/officeDocument/2006/relationships/slide"/><Relationship Id="rId144" Target="slides/slide139.xml" Type="http://schemas.openxmlformats.org/officeDocument/2006/relationships/slide"/><Relationship Id="rId145" Target="slides/slide140.xml" Type="http://schemas.openxmlformats.org/officeDocument/2006/relationships/slide"/><Relationship Id="rId146" Target="slides/slide141.xml" Type="http://schemas.openxmlformats.org/officeDocument/2006/relationships/slide"/><Relationship Id="rId147" Target="slides/slide142.xml" Type="http://schemas.openxmlformats.org/officeDocument/2006/relationships/slide"/><Relationship Id="rId148" Target="slides/slide143.xml" Type="http://schemas.openxmlformats.org/officeDocument/2006/relationships/slide"/><Relationship Id="rId149" Target="slides/slide144.xml" Type="http://schemas.openxmlformats.org/officeDocument/2006/relationships/slide"/><Relationship Id="rId15" Target="slides/slide10.xml" Type="http://schemas.openxmlformats.org/officeDocument/2006/relationships/slide"/><Relationship Id="rId150" Target="slides/slide145.xml" Type="http://schemas.openxmlformats.org/officeDocument/2006/relationships/slide"/><Relationship Id="rId151" Target="slides/slide146.xml" Type="http://schemas.openxmlformats.org/officeDocument/2006/relationships/slide"/><Relationship Id="rId152" Target="slides/slide147.xml" Type="http://schemas.openxmlformats.org/officeDocument/2006/relationships/slide"/><Relationship Id="rId153" Target="slides/slide148.xml" Type="http://schemas.openxmlformats.org/officeDocument/2006/relationships/slide"/><Relationship Id="rId154" Target="slides/slide149.xml" Type="http://schemas.openxmlformats.org/officeDocument/2006/relationships/slide"/><Relationship Id="rId155" Target="slides/slide150.xml" Type="http://schemas.openxmlformats.org/officeDocument/2006/relationships/slide"/><Relationship Id="rId156" Target="slides/slide151.xml" Type="http://schemas.openxmlformats.org/officeDocument/2006/relationships/slide"/><Relationship Id="rId157" Target="slides/slide152.xml" Type="http://schemas.openxmlformats.org/officeDocument/2006/relationships/slide"/><Relationship Id="rId158" Target="slides/slide153.xml" Type="http://schemas.openxmlformats.org/officeDocument/2006/relationships/slide"/><Relationship Id="rId159" Target="slides/slide154.xml" Type="http://schemas.openxmlformats.org/officeDocument/2006/relationships/slide"/><Relationship Id="rId16" Target="slides/slide11.xml" Type="http://schemas.openxmlformats.org/officeDocument/2006/relationships/slide"/><Relationship Id="rId160" Target="slides/slide155.xml" Type="http://schemas.openxmlformats.org/officeDocument/2006/relationships/slide"/><Relationship Id="rId161" Target="slides/slide156.xml" Type="http://schemas.openxmlformats.org/officeDocument/2006/relationships/slide"/><Relationship Id="rId162" Target="slides/slide157.xml" Type="http://schemas.openxmlformats.org/officeDocument/2006/relationships/slide"/><Relationship Id="rId163" Target="slides/slide158.xml" Type="http://schemas.openxmlformats.org/officeDocument/2006/relationships/slide"/><Relationship Id="rId164" Target="slides/slide159.xml" Type="http://schemas.openxmlformats.org/officeDocument/2006/relationships/slide"/><Relationship Id="rId165" Target="slides/slide160.xml" Type="http://schemas.openxmlformats.org/officeDocument/2006/relationships/slide"/><Relationship Id="rId166" Target="slides/slide161.xml" Type="http://schemas.openxmlformats.org/officeDocument/2006/relationships/slide"/><Relationship Id="rId167" Target="slides/slide162.xml" Type="http://schemas.openxmlformats.org/officeDocument/2006/relationships/slide"/><Relationship Id="rId168" Target="slides/slide163.xml" Type="http://schemas.openxmlformats.org/officeDocument/2006/relationships/slide"/><Relationship Id="rId169" Target="slides/slide164.xml" Type="http://schemas.openxmlformats.org/officeDocument/2006/relationships/slide"/><Relationship Id="rId17" Target="slides/slide12.xml" Type="http://schemas.openxmlformats.org/officeDocument/2006/relationships/slide"/><Relationship Id="rId170" Target="slides/slide165.xml" Type="http://schemas.openxmlformats.org/officeDocument/2006/relationships/slide"/><Relationship Id="rId171" Target="slides/slide166.xml" Type="http://schemas.openxmlformats.org/officeDocument/2006/relationships/slide"/><Relationship Id="rId172" Target="slides/slide167.xml" Type="http://schemas.openxmlformats.org/officeDocument/2006/relationships/slide"/><Relationship Id="rId173" Target="slides/slide168.xml" Type="http://schemas.openxmlformats.org/officeDocument/2006/relationships/slide"/><Relationship Id="rId174" Target="slides/slide169.xml" Type="http://schemas.openxmlformats.org/officeDocument/2006/relationships/slide"/><Relationship Id="rId175" Target="slides/slide170.xml" Type="http://schemas.openxmlformats.org/officeDocument/2006/relationships/slide"/><Relationship Id="rId176" Target="slides/slide171.xml" Type="http://schemas.openxmlformats.org/officeDocument/2006/relationships/slide"/><Relationship Id="rId177" Target="slides/slide172.xml" Type="http://schemas.openxmlformats.org/officeDocument/2006/relationships/slide"/><Relationship Id="rId178" Target="slides/slide173.xml" Type="http://schemas.openxmlformats.org/officeDocument/2006/relationships/slide"/><Relationship Id="rId179" Target="slides/slide174.xml" Type="http://schemas.openxmlformats.org/officeDocument/2006/relationships/slide"/><Relationship Id="rId18" Target="slides/slide13.xml" Type="http://schemas.openxmlformats.org/officeDocument/2006/relationships/slide"/><Relationship Id="rId180" Target="slides/slide175.xml" Type="http://schemas.openxmlformats.org/officeDocument/2006/relationships/slide"/><Relationship Id="rId181" Target="slides/slide176.xml" Type="http://schemas.openxmlformats.org/officeDocument/2006/relationships/slide"/><Relationship Id="rId182" Target="slides/slide177.xml" Type="http://schemas.openxmlformats.org/officeDocument/2006/relationships/slide"/><Relationship Id="rId183" Target="slides/slide178.xml" Type="http://schemas.openxmlformats.org/officeDocument/2006/relationships/slide"/><Relationship Id="rId184" Target="slides/slide179.xml" Type="http://schemas.openxmlformats.org/officeDocument/2006/relationships/slide"/><Relationship Id="rId185" Target="slides/slide180.xml" Type="http://schemas.openxmlformats.org/officeDocument/2006/relationships/slide"/><Relationship Id="rId186" Target="slides/slide181.xml" Type="http://schemas.openxmlformats.org/officeDocument/2006/relationships/slide"/><Relationship Id="rId187" Target="slides/slide182.xml" Type="http://schemas.openxmlformats.org/officeDocument/2006/relationships/slide"/><Relationship Id="rId188" Target="slides/slide183.xml" Type="http://schemas.openxmlformats.org/officeDocument/2006/relationships/slide"/><Relationship Id="rId189" Target="slides/slide184.xml" Type="http://schemas.openxmlformats.org/officeDocument/2006/relationships/slide"/><Relationship Id="rId19" Target="slides/slide14.xml" Type="http://schemas.openxmlformats.org/officeDocument/2006/relationships/slide"/><Relationship Id="rId190" Target="slides/slide185.xml" Type="http://schemas.openxmlformats.org/officeDocument/2006/relationships/slide"/><Relationship Id="rId191" Target="slides/slide186.xml" Type="http://schemas.openxmlformats.org/officeDocument/2006/relationships/slide"/><Relationship Id="rId192" Target="slides/slide187.xml" Type="http://schemas.openxmlformats.org/officeDocument/2006/relationships/slide"/><Relationship Id="rId193" Target="slides/slide188.xml" Type="http://schemas.openxmlformats.org/officeDocument/2006/relationships/slide"/><Relationship Id="rId194" Target="slides/slide189.xml" Type="http://schemas.openxmlformats.org/officeDocument/2006/relationships/slide"/><Relationship Id="rId195" Target="slides/slide190.xml" Type="http://schemas.openxmlformats.org/officeDocument/2006/relationships/slide"/><Relationship Id="rId196" Target="slides/slide191.xml" Type="http://schemas.openxmlformats.org/officeDocument/2006/relationships/slide"/><Relationship Id="rId197" Target="slides/slide192.xml" Type="http://schemas.openxmlformats.org/officeDocument/2006/relationships/slide"/><Relationship Id="rId198" Target="slides/slide193.xml" Type="http://schemas.openxmlformats.org/officeDocument/2006/relationships/slide"/><Relationship Id="rId199" Target="slides/slide19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00" Target="slides/slide195.xml" Type="http://schemas.openxmlformats.org/officeDocument/2006/relationships/slide"/><Relationship Id="rId201" Target="slides/slide196.xml" Type="http://schemas.openxmlformats.org/officeDocument/2006/relationships/slide"/><Relationship Id="rId202" Target="slides/slide197.xml" Type="http://schemas.openxmlformats.org/officeDocument/2006/relationships/slide"/><Relationship Id="rId203" Target="slides/slide198.xml" Type="http://schemas.openxmlformats.org/officeDocument/2006/relationships/slide"/><Relationship Id="rId204" Target="slides/slide199.xml" Type="http://schemas.openxmlformats.org/officeDocument/2006/relationships/slide"/><Relationship Id="rId205" Target="slides/slide200.xml" Type="http://schemas.openxmlformats.org/officeDocument/2006/relationships/slide"/><Relationship Id="rId206" Target="slides/slide201.xml" Type="http://schemas.openxmlformats.org/officeDocument/2006/relationships/slide"/><Relationship Id="rId207" Target="slides/slide202.xml" Type="http://schemas.openxmlformats.org/officeDocument/2006/relationships/slide"/><Relationship Id="rId208" Target="slides/slide203.xml" Type="http://schemas.openxmlformats.org/officeDocument/2006/relationships/slide"/><Relationship Id="rId209" Target="slides/slide204.xml" Type="http://schemas.openxmlformats.org/officeDocument/2006/relationships/slide"/><Relationship Id="rId21" Target="slides/slide16.xml" Type="http://schemas.openxmlformats.org/officeDocument/2006/relationships/slide"/><Relationship Id="rId210" Target="slides/slide205.xml" Type="http://schemas.openxmlformats.org/officeDocument/2006/relationships/slide"/><Relationship Id="rId211" Target="slides/slide206.xml" Type="http://schemas.openxmlformats.org/officeDocument/2006/relationships/slide"/><Relationship Id="rId212" Target="slides/slide207.xml" Type="http://schemas.openxmlformats.org/officeDocument/2006/relationships/slide"/><Relationship Id="rId213" Target="slides/slide208.xml" Type="http://schemas.openxmlformats.org/officeDocument/2006/relationships/slide"/><Relationship Id="rId214" Target="slides/slide209.xml" Type="http://schemas.openxmlformats.org/officeDocument/2006/relationships/slide"/><Relationship Id="rId215" Target="slides/slide210.xml" Type="http://schemas.openxmlformats.org/officeDocument/2006/relationships/slide"/><Relationship Id="rId216" Target="slides/slide211.xml" Type="http://schemas.openxmlformats.org/officeDocument/2006/relationships/slide"/><Relationship Id="rId217" Target="slides/slide212.xml" Type="http://schemas.openxmlformats.org/officeDocument/2006/relationships/slide"/><Relationship Id="rId218" Target="slides/slide213.xml" Type="http://schemas.openxmlformats.org/officeDocument/2006/relationships/slide"/><Relationship Id="rId219" Target="slides/slide214.xml" Type="http://schemas.openxmlformats.org/officeDocument/2006/relationships/slide"/><Relationship Id="rId22" Target="slides/slide17.xml" Type="http://schemas.openxmlformats.org/officeDocument/2006/relationships/slide"/><Relationship Id="rId220" Target="slides/slide215.xml" Type="http://schemas.openxmlformats.org/officeDocument/2006/relationships/slide"/><Relationship Id="rId221" Target="slides/slide216.xml" Type="http://schemas.openxmlformats.org/officeDocument/2006/relationships/slide"/><Relationship Id="rId222" Target="slides/slide217.xml" Type="http://schemas.openxmlformats.org/officeDocument/2006/relationships/slide"/><Relationship Id="rId223" Target="slides/slide218.xml" Type="http://schemas.openxmlformats.org/officeDocument/2006/relationships/slide"/><Relationship Id="rId224" Target="slides/slide219.xml" Type="http://schemas.openxmlformats.org/officeDocument/2006/relationships/slide"/><Relationship Id="rId225" Target="slides/slide220.xml" Type="http://schemas.openxmlformats.org/officeDocument/2006/relationships/slide"/><Relationship Id="rId226" Target="slides/slide221.xml" Type="http://schemas.openxmlformats.org/officeDocument/2006/relationships/slide"/><Relationship Id="rId227" Target="slides/slide222.xml" Type="http://schemas.openxmlformats.org/officeDocument/2006/relationships/slide"/><Relationship Id="rId228" Target="slides/slide223.xml" Type="http://schemas.openxmlformats.org/officeDocument/2006/relationships/slide"/><Relationship Id="rId229" Target="slides/slide224.xml" Type="http://schemas.openxmlformats.org/officeDocument/2006/relationships/slide"/><Relationship Id="rId23" Target="slides/slide18.xml" Type="http://schemas.openxmlformats.org/officeDocument/2006/relationships/slide"/><Relationship Id="rId230" Target="slides/slide225.xml" Type="http://schemas.openxmlformats.org/officeDocument/2006/relationships/slide"/><Relationship Id="rId231" Target="slides/slide226.xml" Type="http://schemas.openxmlformats.org/officeDocument/2006/relationships/slide"/><Relationship Id="rId232" Target="slides/slide227.xml" Type="http://schemas.openxmlformats.org/officeDocument/2006/relationships/slide"/><Relationship Id="rId233" Target="slides/slide228.xml" Type="http://schemas.openxmlformats.org/officeDocument/2006/relationships/slide"/><Relationship Id="rId234" Target="slides/slide229.xml" Type="http://schemas.openxmlformats.org/officeDocument/2006/relationships/slide"/><Relationship Id="rId235" Target="slides/slide230.xml" Type="http://schemas.openxmlformats.org/officeDocument/2006/relationships/slide"/><Relationship Id="rId236" Target="slides/slide231.xml" Type="http://schemas.openxmlformats.org/officeDocument/2006/relationships/slide"/><Relationship Id="rId237" Target="slides/slide232.xml" Type="http://schemas.openxmlformats.org/officeDocument/2006/relationships/slide"/><Relationship Id="rId238" Target="slides/slide233.xml" Type="http://schemas.openxmlformats.org/officeDocument/2006/relationships/slide"/><Relationship Id="rId239" Target="slides/slide234.xml" Type="http://schemas.openxmlformats.org/officeDocument/2006/relationships/slide"/><Relationship Id="rId24" Target="slides/slide19.xml" Type="http://schemas.openxmlformats.org/officeDocument/2006/relationships/slide"/><Relationship Id="rId240" Target="slides/slide235.xml" Type="http://schemas.openxmlformats.org/officeDocument/2006/relationships/slide"/><Relationship Id="rId241" Target="slides/slide236.xml" Type="http://schemas.openxmlformats.org/officeDocument/2006/relationships/slide"/><Relationship Id="rId242" Target="slides/slide237.xml" Type="http://schemas.openxmlformats.org/officeDocument/2006/relationships/slide"/><Relationship Id="rId243" Target="slides/slide238.xml" Type="http://schemas.openxmlformats.org/officeDocument/2006/relationships/slide"/><Relationship Id="rId244" Target="slides/slide239.xml" Type="http://schemas.openxmlformats.org/officeDocument/2006/relationships/slide"/><Relationship Id="rId245" Target="slides/slide240.xml" Type="http://schemas.openxmlformats.org/officeDocument/2006/relationships/slide"/><Relationship Id="rId246" Target="slides/slide241.xml" Type="http://schemas.openxmlformats.org/officeDocument/2006/relationships/slide"/><Relationship Id="rId247" Target="slides/slide242.xml" Type="http://schemas.openxmlformats.org/officeDocument/2006/relationships/slide"/><Relationship Id="rId248" Target="slides/slide243.xml" Type="http://schemas.openxmlformats.org/officeDocument/2006/relationships/slide"/><Relationship Id="rId249" Target="slides/slide244.xml" Type="http://schemas.openxmlformats.org/officeDocument/2006/relationships/slide"/><Relationship Id="rId25" Target="slides/slide20.xml" Type="http://schemas.openxmlformats.org/officeDocument/2006/relationships/slide"/><Relationship Id="rId250" Target="slides/slide245.xml" Type="http://schemas.openxmlformats.org/officeDocument/2006/relationships/slide"/><Relationship Id="rId251" Target="slides/slide246.xml" Type="http://schemas.openxmlformats.org/officeDocument/2006/relationships/slide"/><Relationship Id="rId252" Target="slides/slide247.xml" Type="http://schemas.openxmlformats.org/officeDocument/2006/relationships/slide"/><Relationship Id="rId253" Target="slides/slide248.xml" Type="http://schemas.openxmlformats.org/officeDocument/2006/relationships/slide"/><Relationship Id="rId254" Target="slides/slide249.xml" Type="http://schemas.openxmlformats.org/officeDocument/2006/relationships/slide"/><Relationship Id="rId255" Target="fonts/font255.fntdata" Type="http://schemas.openxmlformats.org/officeDocument/2006/relationships/font"/><Relationship Id="rId256" Target="fonts/font256.fntdata" Type="http://schemas.openxmlformats.org/officeDocument/2006/relationships/font"/><Relationship Id="rId257" Target="fonts/font257.fntdata" Type="http://schemas.openxmlformats.org/officeDocument/2006/relationships/font"/><Relationship Id="rId258" Target="fonts/font258.fntdata" Type="http://schemas.openxmlformats.org/officeDocument/2006/relationships/font"/><Relationship Id="rId259" Target="fonts/font259.fntdata" Type="http://schemas.openxmlformats.org/officeDocument/2006/relationships/font"/><Relationship Id="rId26" Target="slides/slide21.xml" Type="http://schemas.openxmlformats.org/officeDocument/2006/relationships/slide"/><Relationship Id="rId260" Target="fonts/font260.fntdata" Type="http://schemas.openxmlformats.org/officeDocument/2006/relationships/font"/><Relationship Id="rId261" Target="fonts/font261.fntdata" Type="http://schemas.openxmlformats.org/officeDocument/2006/relationships/font"/><Relationship Id="rId262" Target="fonts/font262.fntdata" Type="http://schemas.openxmlformats.org/officeDocument/2006/relationships/font"/><Relationship Id="rId263" Target="fonts/font263.fntdata" Type="http://schemas.openxmlformats.org/officeDocument/2006/relationships/font"/><Relationship Id="rId264" Target="fonts/font264.fntdata" Type="http://schemas.openxmlformats.org/officeDocument/2006/relationships/font"/><Relationship Id="rId265" Target="fonts/font265.fntdata" Type="http://schemas.openxmlformats.org/officeDocument/2006/relationships/font"/><Relationship Id="rId266" Target="fonts/font266.fntdata" Type="http://schemas.openxmlformats.org/officeDocument/2006/relationships/font"/><Relationship Id="rId267" Target="fonts/font267.fntdata" Type="http://schemas.openxmlformats.org/officeDocument/2006/relationships/font"/><Relationship Id="rId268" Target="fonts/font268.fntdata" Type="http://schemas.openxmlformats.org/officeDocument/2006/relationships/font"/><Relationship Id="rId269" Target="fonts/font269.fntdata" Type="http://schemas.openxmlformats.org/officeDocument/2006/relationships/font"/><Relationship Id="rId27" Target="slides/slide22.xml" Type="http://schemas.openxmlformats.org/officeDocument/2006/relationships/slide"/><Relationship Id="rId270" Target="fonts/font270.fntdata" Type="http://schemas.openxmlformats.org/officeDocument/2006/relationships/font"/><Relationship Id="rId271" Target="fonts/font271.fntdata" Type="http://schemas.openxmlformats.org/officeDocument/2006/relationships/font"/><Relationship Id="rId272" Target="fonts/font272.fntdata" Type="http://schemas.openxmlformats.org/officeDocument/2006/relationships/font"/><Relationship Id="rId273" Target="fonts/font273.fntdata" Type="http://schemas.openxmlformats.org/officeDocument/2006/relationships/font"/><Relationship Id="rId274" Target="fonts/font274.fntdata" Type="http://schemas.openxmlformats.org/officeDocument/2006/relationships/font"/><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5.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78.png" Type="http://schemas.openxmlformats.org/officeDocument/2006/relationships/image"/><Relationship Id="rId3" Target="../media/image79.svg" Type="http://schemas.openxmlformats.org/officeDocument/2006/relationships/image"/><Relationship Id="rId4" Target="../media/image80.png" Type="http://schemas.openxmlformats.org/officeDocument/2006/relationships/image"/><Relationship Id="rId5" Target="../media/image81.svg" Type="http://schemas.openxmlformats.org/officeDocument/2006/relationships/image"/><Relationship Id="rId6" Target="../media/image82.png" Type="http://schemas.openxmlformats.org/officeDocument/2006/relationships/image"/><Relationship Id="rId7" Target="../media/image83.svg" Type="http://schemas.openxmlformats.org/officeDocument/2006/relationships/image"/><Relationship Id="rId8" Target="../media/image84.png" Type="http://schemas.openxmlformats.org/officeDocument/2006/relationships/image"/><Relationship Id="rId9" Target="../media/image85.svg" Type="http://schemas.openxmlformats.org/officeDocument/2006/relationships/image"/></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6.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7.png" Type="http://schemas.openxmlformats.org/officeDocument/2006/relationships/image"/><Relationship Id="rId3" Target="../media/image88.svg" Type="http://schemas.openxmlformats.org/officeDocument/2006/relationships/image"/><Relationship Id="rId4" Target="../media/image89.png" Type="http://schemas.openxmlformats.org/officeDocument/2006/relationships/image"/><Relationship Id="rId5" Target="../media/image90.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1.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2.png" Type="http://schemas.openxmlformats.org/officeDocument/2006/relationships/image"/><Relationship Id="rId3" Target="../media/image93.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94.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95.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96.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97.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9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99.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100.png" Type="http://schemas.openxmlformats.org/officeDocument/2006/relationships/image"/><Relationship Id="rId3" Target="../media/image101.sv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media/image106.png" Type="http://schemas.openxmlformats.org/officeDocument/2006/relationships/image"/><Relationship Id="rId9" Target="../media/image107.svg" Type="http://schemas.openxmlformats.org/officeDocument/2006/relationships/image"/></Relationships>
</file>

<file path=ppt/slides/_rels/slide1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16.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58.png" Type="http://schemas.openxmlformats.org/officeDocument/2006/relationships/image"/><Relationship Id="rId7" Target="../media/image59.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1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8.png" Type="http://schemas.openxmlformats.org/officeDocument/2006/relationships/image"/><Relationship Id="rId3" Target="../media/image109.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8.png" Type="http://schemas.openxmlformats.org/officeDocument/2006/relationships/image"/><Relationship Id="rId3" Target="../media/image109.svg" Type="http://schemas.openxmlformats.org/officeDocument/2006/relationships/image"/><Relationship Id="rId4" Target="../media/image110.png" Type="http://schemas.openxmlformats.org/officeDocument/2006/relationships/image"/><Relationship Id="rId5" Target="../media/image111.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8.png" Type="http://schemas.openxmlformats.org/officeDocument/2006/relationships/image"/><Relationship Id="rId3" Target="../media/image109.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2.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114.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svg" Type="http://schemas.openxmlformats.org/officeDocument/2006/relationships/image"/><Relationship Id="rId4" Target="../media/image113.png" Type="http://schemas.openxmlformats.org/officeDocument/2006/relationships/image"/><Relationship Id="rId5" Target="../media/image114.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7.png" Type="http://schemas.openxmlformats.org/officeDocument/2006/relationships/image"/><Relationship Id="rId3" Target="../media/image118.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9.png" Type="http://schemas.openxmlformats.org/officeDocument/2006/relationships/image"/><Relationship Id="rId3" Target="../media/image120.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2.png" Type="http://schemas.openxmlformats.org/officeDocument/2006/relationships/image"/><Relationship Id="rId3" Target="../media/image123.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 Id="rId3" Target="../media/image125.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26.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27.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2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29.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0.jpeg" Type="http://schemas.openxmlformats.org/officeDocument/2006/relationships/image"/><Relationship Id="rId3" Target="../media/image131.png" Type="http://schemas.openxmlformats.org/officeDocument/2006/relationships/image"/><Relationship Id="rId4" Target="../media/image132.svg" Type="http://schemas.openxmlformats.org/officeDocument/2006/relationships/image"/><Relationship Id="rId5" Target="../media/image133.png" Type="http://schemas.openxmlformats.org/officeDocument/2006/relationships/image"/><Relationship Id="rId6" Target="../media/image134.sv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1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3.png" Type="http://schemas.openxmlformats.org/officeDocument/2006/relationships/image"/><Relationship Id="rId11" Target="../media/image144.svg" Type="http://schemas.openxmlformats.org/officeDocument/2006/relationships/image"/><Relationship Id="rId12" Target="../media/image1.png" Type="http://schemas.openxmlformats.org/officeDocument/2006/relationships/image"/><Relationship Id="rId13" Target="../media/image2.png" Type="http://schemas.openxmlformats.org/officeDocument/2006/relationships/image"/><Relationship Id="rId14" Target="http://www.exampaperspractice.co.uk" TargetMode="External" Type="http://schemas.openxmlformats.org/officeDocument/2006/relationships/hyperlink"/><Relationship Id="rId2" Target="../media/image135.png" Type="http://schemas.openxmlformats.org/officeDocument/2006/relationships/image"/><Relationship Id="rId3" Target="../media/image136.svg" Type="http://schemas.openxmlformats.org/officeDocument/2006/relationships/image"/><Relationship Id="rId4" Target="../media/image137.png" Type="http://schemas.openxmlformats.org/officeDocument/2006/relationships/image"/><Relationship Id="rId5" Target="../media/image138.svg" Type="http://schemas.openxmlformats.org/officeDocument/2006/relationships/image"/><Relationship Id="rId6" Target="../media/image139.png" Type="http://schemas.openxmlformats.org/officeDocument/2006/relationships/image"/><Relationship Id="rId7" Target="../media/image140.svg" Type="http://schemas.openxmlformats.org/officeDocument/2006/relationships/image"/><Relationship Id="rId8" Target="../media/image141.png" Type="http://schemas.openxmlformats.org/officeDocument/2006/relationships/image"/><Relationship Id="rId9" Target="../media/image142.svg" Type="http://schemas.openxmlformats.org/officeDocument/2006/relationships/image"/></Relationships>
</file>

<file path=ppt/slides/_rels/slide1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3.png" Type="http://schemas.openxmlformats.org/officeDocument/2006/relationships/image"/><Relationship Id="rId11" Target="../media/image144.svg" Type="http://schemas.openxmlformats.org/officeDocument/2006/relationships/image"/><Relationship Id="rId12" Target="../media/image1.png" Type="http://schemas.openxmlformats.org/officeDocument/2006/relationships/image"/><Relationship Id="rId13" Target="../media/image2.png" Type="http://schemas.openxmlformats.org/officeDocument/2006/relationships/image"/><Relationship Id="rId14" Target="http://www.exampaperspractice.co.uk" TargetMode="External" Type="http://schemas.openxmlformats.org/officeDocument/2006/relationships/hyperlink"/><Relationship Id="rId2" Target="../media/image135.png" Type="http://schemas.openxmlformats.org/officeDocument/2006/relationships/image"/><Relationship Id="rId3" Target="../media/image136.svg" Type="http://schemas.openxmlformats.org/officeDocument/2006/relationships/image"/><Relationship Id="rId4" Target="../media/image137.png" Type="http://schemas.openxmlformats.org/officeDocument/2006/relationships/image"/><Relationship Id="rId5" Target="../media/image138.svg" Type="http://schemas.openxmlformats.org/officeDocument/2006/relationships/image"/><Relationship Id="rId6" Target="../media/image139.png" Type="http://schemas.openxmlformats.org/officeDocument/2006/relationships/image"/><Relationship Id="rId7" Target="../media/image140.svg" Type="http://schemas.openxmlformats.org/officeDocument/2006/relationships/image"/><Relationship Id="rId8" Target="../media/image141.png" Type="http://schemas.openxmlformats.org/officeDocument/2006/relationships/image"/><Relationship Id="rId9" Target="../media/image142.svg" Type="http://schemas.openxmlformats.org/officeDocument/2006/relationships/image"/></Relationships>
</file>

<file path=ppt/slides/_rels/slide1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3.png" Type="http://schemas.openxmlformats.org/officeDocument/2006/relationships/image"/><Relationship Id="rId11" Target="../media/image144.svg" Type="http://schemas.openxmlformats.org/officeDocument/2006/relationships/image"/><Relationship Id="rId12" Target="../media/image1.png" Type="http://schemas.openxmlformats.org/officeDocument/2006/relationships/image"/><Relationship Id="rId13" Target="../media/image2.png" Type="http://schemas.openxmlformats.org/officeDocument/2006/relationships/image"/><Relationship Id="rId14" Target="http://www.exampaperspractice.co.uk" TargetMode="External" Type="http://schemas.openxmlformats.org/officeDocument/2006/relationships/hyperlink"/><Relationship Id="rId2" Target="../media/image135.png" Type="http://schemas.openxmlformats.org/officeDocument/2006/relationships/image"/><Relationship Id="rId3" Target="../media/image136.svg" Type="http://schemas.openxmlformats.org/officeDocument/2006/relationships/image"/><Relationship Id="rId4" Target="../media/image137.png" Type="http://schemas.openxmlformats.org/officeDocument/2006/relationships/image"/><Relationship Id="rId5" Target="../media/image138.svg" Type="http://schemas.openxmlformats.org/officeDocument/2006/relationships/image"/><Relationship Id="rId6" Target="../media/image139.png" Type="http://schemas.openxmlformats.org/officeDocument/2006/relationships/image"/><Relationship Id="rId7" Target="../media/image140.svg" Type="http://schemas.openxmlformats.org/officeDocument/2006/relationships/image"/><Relationship Id="rId8" Target="../media/image141.png" Type="http://schemas.openxmlformats.org/officeDocument/2006/relationships/image"/><Relationship Id="rId9" Target="../media/image142.svg" Type="http://schemas.openxmlformats.org/officeDocument/2006/relationships/image"/></Relationships>
</file>

<file path=ppt/slides/_rels/slide1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3.png" Type="http://schemas.openxmlformats.org/officeDocument/2006/relationships/image"/><Relationship Id="rId11" Target="../media/image144.svg" Type="http://schemas.openxmlformats.org/officeDocument/2006/relationships/image"/><Relationship Id="rId12" Target="../media/image1.png" Type="http://schemas.openxmlformats.org/officeDocument/2006/relationships/image"/><Relationship Id="rId13" Target="../media/image2.png" Type="http://schemas.openxmlformats.org/officeDocument/2006/relationships/image"/><Relationship Id="rId14" Target="http://www.exampaperspractice.co.uk" TargetMode="External" Type="http://schemas.openxmlformats.org/officeDocument/2006/relationships/hyperlink"/><Relationship Id="rId2" Target="../media/image135.png" Type="http://schemas.openxmlformats.org/officeDocument/2006/relationships/image"/><Relationship Id="rId3" Target="../media/image136.svg" Type="http://schemas.openxmlformats.org/officeDocument/2006/relationships/image"/><Relationship Id="rId4" Target="../media/image137.png" Type="http://schemas.openxmlformats.org/officeDocument/2006/relationships/image"/><Relationship Id="rId5" Target="../media/image138.svg" Type="http://schemas.openxmlformats.org/officeDocument/2006/relationships/image"/><Relationship Id="rId6" Target="../media/image139.png" Type="http://schemas.openxmlformats.org/officeDocument/2006/relationships/image"/><Relationship Id="rId7" Target="../media/image140.svg" Type="http://schemas.openxmlformats.org/officeDocument/2006/relationships/image"/><Relationship Id="rId8" Target="../media/image141.png" Type="http://schemas.openxmlformats.org/officeDocument/2006/relationships/image"/><Relationship Id="rId9" Target="../media/image142.svg" Type="http://schemas.openxmlformats.org/officeDocument/2006/relationships/image"/></Relationships>
</file>

<file path=ppt/slides/_rels/slide1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3.png" Type="http://schemas.openxmlformats.org/officeDocument/2006/relationships/image"/><Relationship Id="rId11" Target="../media/image144.svg" Type="http://schemas.openxmlformats.org/officeDocument/2006/relationships/image"/><Relationship Id="rId12" Target="../media/image145.png" Type="http://schemas.openxmlformats.org/officeDocument/2006/relationships/image"/><Relationship Id="rId13" Target="../media/image146.svg" Type="http://schemas.openxmlformats.org/officeDocument/2006/relationships/image"/><Relationship Id="rId14" Target="../media/image1.png" Type="http://schemas.openxmlformats.org/officeDocument/2006/relationships/image"/><Relationship Id="rId15" Target="../media/image2.png" Type="http://schemas.openxmlformats.org/officeDocument/2006/relationships/image"/><Relationship Id="rId16" Target="http://www.exampaperspractice.co.uk" TargetMode="External" Type="http://schemas.openxmlformats.org/officeDocument/2006/relationships/hyperlink"/><Relationship Id="rId2" Target="../media/image135.png" Type="http://schemas.openxmlformats.org/officeDocument/2006/relationships/image"/><Relationship Id="rId3" Target="../media/image136.svg" Type="http://schemas.openxmlformats.org/officeDocument/2006/relationships/image"/><Relationship Id="rId4" Target="../media/image137.png" Type="http://schemas.openxmlformats.org/officeDocument/2006/relationships/image"/><Relationship Id="rId5" Target="../media/image138.svg" Type="http://schemas.openxmlformats.org/officeDocument/2006/relationships/image"/><Relationship Id="rId6" Target="../media/image139.png" Type="http://schemas.openxmlformats.org/officeDocument/2006/relationships/image"/><Relationship Id="rId7" Target="../media/image140.svg" Type="http://schemas.openxmlformats.org/officeDocument/2006/relationships/image"/><Relationship Id="rId8" Target="../media/image141.png" Type="http://schemas.openxmlformats.org/officeDocument/2006/relationships/image"/><Relationship Id="rId9" Target="../media/image14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3.png" Type="http://schemas.openxmlformats.org/officeDocument/2006/relationships/image"/><Relationship Id="rId11" Target="../media/image144.svg" Type="http://schemas.openxmlformats.org/officeDocument/2006/relationships/image"/><Relationship Id="rId12" Target="../media/image147.png" Type="http://schemas.openxmlformats.org/officeDocument/2006/relationships/image"/><Relationship Id="rId13" Target="../media/image148.svg" Type="http://schemas.openxmlformats.org/officeDocument/2006/relationships/image"/><Relationship Id="rId14" Target="../media/image1.png" Type="http://schemas.openxmlformats.org/officeDocument/2006/relationships/image"/><Relationship Id="rId15" Target="../media/image2.png" Type="http://schemas.openxmlformats.org/officeDocument/2006/relationships/image"/><Relationship Id="rId16" Target="http://www.exampaperspractice.co.uk" TargetMode="External" Type="http://schemas.openxmlformats.org/officeDocument/2006/relationships/hyperlink"/><Relationship Id="rId2" Target="../media/image135.png" Type="http://schemas.openxmlformats.org/officeDocument/2006/relationships/image"/><Relationship Id="rId3" Target="../media/image136.svg" Type="http://schemas.openxmlformats.org/officeDocument/2006/relationships/image"/><Relationship Id="rId4" Target="../media/image137.png" Type="http://schemas.openxmlformats.org/officeDocument/2006/relationships/image"/><Relationship Id="rId5" Target="../media/image138.svg" Type="http://schemas.openxmlformats.org/officeDocument/2006/relationships/image"/><Relationship Id="rId6" Target="../media/image139.png" Type="http://schemas.openxmlformats.org/officeDocument/2006/relationships/image"/><Relationship Id="rId7" Target="../media/image140.svg" Type="http://schemas.openxmlformats.org/officeDocument/2006/relationships/image"/><Relationship Id="rId8" Target="../media/image141.png" Type="http://schemas.openxmlformats.org/officeDocument/2006/relationships/image"/><Relationship Id="rId9" Target="../media/image142.svg" Type="http://schemas.openxmlformats.org/officeDocument/2006/relationships/image"/></Relationships>
</file>

<file path=ppt/slides/_rels/slide1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9.png" Type="http://schemas.openxmlformats.org/officeDocument/2006/relationships/image"/><Relationship Id="rId3" Target="../media/image150.svg" Type="http://schemas.openxmlformats.org/officeDocument/2006/relationships/image"/><Relationship Id="rId4" Target="../media/image147.png" Type="http://schemas.openxmlformats.org/officeDocument/2006/relationships/image"/><Relationship Id="rId5" Target="../media/image14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9.png" Type="http://schemas.openxmlformats.org/officeDocument/2006/relationships/image"/><Relationship Id="rId3" Target="../media/image150.svg" Type="http://schemas.openxmlformats.org/officeDocument/2006/relationships/image"/><Relationship Id="rId4" Target="../media/image147.png" Type="http://schemas.openxmlformats.org/officeDocument/2006/relationships/image"/><Relationship Id="rId5" Target="../media/image14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1.png" Type="http://schemas.openxmlformats.org/officeDocument/2006/relationships/image"/><Relationship Id="rId3" Target="../media/image152.svg" Type="http://schemas.openxmlformats.org/officeDocument/2006/relationships/image"/><Relationship Id="rId4" Target="../media/image153.png" Type="http://schemas.openxmlformats.org/officeDocument/2006/relationships/image"/><Relationship Id="rId5" Target="../media/image154.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5.png" Type="http://schemas.openxmlformats.org/officeDocument/2006/relationships/image"/><Relationship Id="rId3" Target="../media/image156.svg" Type="http://schemas.openxmlformats.org/officeDocument/2006/relationships/image"/><Relationship Id="rId4" Target="../media/image157.png" Type="http://schemas.openxmlformats.org/officeDocument/2006/relationships/image"/><Relationship Id="rId5" Target="../media/image15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3.png" Type="http://schemas.openxmlformats.org/officeDocument/2006/relationships/image"/><Relationship Id="rId3" Target="../media/image154.svg" Type="http://schemas.openxmlformats.org/officeDocument/2006/relationships/image"/><Relationship Id="rId4" Target="../media/image159.png" Type="http://schemas.openxmlformats.org/officeDocument/2006/relationships/image"/><Relationship Id="rId5" Target="../media/image160.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1.png" Type="http://schemas.openxmlformats.org/officeDocument/2006/relationships/image"/><Relationship Id="rId3" Target="../media/image162.svg" Type="http://schemas.openxmlformats.org/officeDocument/2006/relationships/image"/><Relationship Id="rId4" Target="../media/image163.png" Type="http://schemas.openxmlformats.org/officeDocument/2006/relationships/image"/><Relationship Id="rId5" Target="../media/image164.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5.png" Type="http://schemas.openxmlformats.org/officeDocument/2006/relationships/image"/><Relationship Id="rId3" Target="../media/image166.svg" Type="http://schemas.openxmlformats.org/officeDocument/2006/relationships/image"/><Relationship Id="rId4" Target="../media/image167.png" Type="http://schemas.openxmlformats.org/officeDocument/2006/relationships/image"/><Relationship Id="rId5" Target="../media/image16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9.png" Type="http://schemas.openxmlformats.org/officeDocument/2006/relationships/image"/><Relationship Id="rId3" Target="../media/image170.svg" Type="http://schemas.openxmlformats.org/officeDocument/2006/relationships/image"/><Relationship Id="rId4" Target="../media/image171.png" Type="http://schemas.openxmlformats.org/officeDocument/2006/relationships/image"/><Relationship Id="rId5" Target="../media/image172.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3.png" Type="http://schemas.openxmlformats.org/officeDocument/2006/relationships/image"/><Relationship Id="rId3" Target="../media/image174.svg" Type="http://schemas.openxmlformats.org/officeDocument/2006/relationships/image"/><Relationship Id="rId4" Target="../media/image175.png" Type="http://schemas.openxmlformats.org/officeDocument/2006/relationships/image"/><Relationship Id="rId5" Target="../media/image176.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11" Target="http://www.exampaperspractice.co.uk" TargetMode="External" Type="http://schemas.openxmlformats.org/officeDocument/2006/relationships/hyperlink"/><Relationship Id="rId2" Target="../media/image177.png" Type="http://schemas.openxmlformats.org/officeDocument/2006/relationships/image"/><Relationship Id="rId3" Target="../media/image178.svg" Type="http://schemas.openxmlformats.org/officeDocument/2006/relationships/image"/><Relationship Id="rId4" Target="../media/image179.png" Type="http://schemas.openxmlformats.org/officeDocument/2006/relationships/image"/><Relationship Id="rId5" Target="../media/image180.svg" Type="http://schemas.openxmlformats.org/officeDocument/2006/relationships/image"/><Relationship Id="rId6" Target="../media/image181.png" Type="http://schemas.openxmlformats.org/officeDocument/2006/relationships/image"/><Relationship Id="rId7" Target="../media/image182.svg" Type="http://schemas.openxmlformats.org/officeDocument/2006/relationships/image"/><Relationship Id="rId8" Target="../media/image1.png" Type="http://schemas.openxmlformats.org/officeDocument/2006/relationships/image"/><Relationship Id="rId9" Target="http://www.exampaperspractice.co.uk" TargetMode="External" Type="http://schemas.openxmlformats.org/officeDocument/2006/relationships/hyperlink"/></Relationships>
</file>

<file path=ppt/slides/_rels/slide1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3.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4.png" Type="http://schemas.openxmlformats.org/officeDocument/2006/relationships/image"/><Relationship Id="rId3" Target="../media/image185.svg" Type="http://schemas.openxmlformats.org/officeDocument/2006/relationships/image"/><Relationship Id="rId4" Target="../media/image186.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4.png" Type="http://schemas.openxmlformats.org/officeDocument/2006/relationships/image"/><Relationship Id="rId3" Target="../media/image185.svg" Type="http://schemas.openxmlformats.org/officeDocument/2006/relationships/image"/><Relationship Id="rId4" Target="../media/image187.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3.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1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4.png" Type="http://schemas.openxmlformats.org/officeDocument/2006/relationships/image"/><Relationship Id="rId3" Target="../media/image185.svg" Type="http://schemas.openxmlformats.org/officeDocument/2006/relationships/image"/><Relationship Id="rId4" Target="../media/image189.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4.png" Type="http://schemas.openxmlformats.org/officeDocument/2006/relationships/image"/><Relationship Id="rId3" Target="../media/image185.svg" Type="http://schemas.openxmlformats.org/officeDocument/2006/relationships/image"/><Relationship Id="rId4" Target="../media/image190.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4.png" Type="http://schemas.openxmlformats.org/officeDocument/2006/relationships/image"/><Relationship Id="rId3" Target="../media/image185.svg" Type="http://schemas.openxmlformats.org/officeDocument/2006/relationships/image"/><Relationship Id="rId4" Target="../media/image191.jpe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92.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92.png" Type="http://schemas.openxmlformats.org/officeDocument/2006/relationships/image"/><Relationship Id="rId6" Target="../media/image193.pn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1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94.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95.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4.png" Type="http://schemas.openxmlformats.org/officeDocument/2006/relationships/image"/><Relationship Id="rId11" Target="../media/image205.svg" Type="http://schemas.openxmlformats.org/officeDocument/2006/relationships/image"/><Relationship Id="rId12" Target="../media/image206.png" Type="http://schemas.openxmlformats.org/officeDocument/2006/relationships/image"/><Relationship Id="rId13" Target="../media/image207.svg" Type="http://schemas.openxmlformats.org/officeDocument/2006/relationships/image"/><Relationship Id="rId14" Target="../media/image1.png" Type="http://schemas.openxmlformats.org/officeDocument/2006/relationships/image"/><Relationship Id="rId15" Target="../media/image2.png" Type="http://schemas.openxmlformats.org/officeDocument/2006/relationships/image"/><Relationship Id="rId16" Target="http://www.exampaperspractice.co.uk" TargetMode="External" Type="http://schemas.openxmlformats.org/officeDocument/2006/relationships/hyperlink"/><Relationship Id="rId2" Target="../media/image196.png" Type="http://schemas.openxmlformats.org/officeDocument/2006/relationships/image"/><Relationship Id="rId3" Target="../media/image197.svg" Type="http://schemas.openxmlformats.org/officeDocument/2006/relationships/image"/><Relationship Id="rId4" Target="../media/image198.png" Type="http://schemas.openxmlformats.org/officeDocument/2006/relationships/image"/><Relationship Id="rId5" Target="../media/image199.png" Type="http://schemas.openxmlformats.org/officeDocument/2006/relationships/image"/><Relationship Id="rId6" Target="../media/image200.png" Type="http://schemas.openxmlformats.org/officeDocument/2006/relationships/image"/><Relationship Id="rId7" Target="../media/image201.svg" Type="http://schemas.openxmlformats.org/officeDocument/2006/relationships/image"/><Relationship Id="rId8" Target="../media/image202.png" Type="http://schemas.openxmlformats.org/officeDocument/2006/relationships/image"/><Relationship Id="rId9" Target="../media/image203.svg" Type="http://schemas.openxmlformats.org/officeDocument/2006/relationships/image"/></Relationships>
</file>

<file path=ppt/slides/_rels/slide1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8.png" Type="http://schemas.openxmlformats.org/officeDocument/2006/relationships/image"/><Relationship Id="rId3" Target="../media/image209.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8.png" Type="http://schemas.openxmlformats.org/officeDocument/2006/relationships/image"/><Relationship Id="rId3" Target="../media/image209.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8.png" Type="http://schemas.openxmlformats.org/officeDocument/2006/relationships/image"/><Relationship Id="rId3" Target="../media/image209.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8.png" Type="http://schemas.openxmlformats.org/officeDocument/2006/relationships/image"/><Relationship Id="rId3" Target="../media/image209.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8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8.png" Type="http://schemas.openxmlformats.org/officeDocument/2006/relationships/image"/><Relationship Id="rId3" Target="../media/image209.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8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8.png" Type="http://schemas.openxmlformats.org/officeDocument/2006/relationships/image"/><Relationship Id="rId11" Target="../media/image219.svg" Type="http://schemas.openxmlformats.org/officeDocument/2006/relationships/image"/><Relationship Id="rId12" Target="../media/image1.png" Type="http://schemas.openxmlformats.org/officeDocument/2006/relationships/image"/><Relationship Id="rId13" Target="../media/image2.png" Type="http://schemas.openxmlformats.org/officeDocument/2006/relationships/image"/><Relationship Id="rId14" Target="http://www.exampaperspractice.co.uk" TargetMode="External" Type="http://schemas.openxmlformats.org/officeDocument/2006/relationships/hyperlink"/><Relationship Id="rId2" Target="../media/image210.png" Type="http://schemas.openxmlformats.org/officeDocument/2006/relationships/image"/><Relationship Id="rId3" Target="../media/image211.svg" Type="http://schemas.openxmlformats.org/officeDocument/2006/relationships/image"/><Relationship Id="rId4" Target="../media/image212.png" Type="http://schemas.openxmlformats.org/officeDocument/2006/relationships/image"/><Relationship Id="rId5" Target="../media/image213.svg" Type="http://schemas.openxmlformats.org/officeDocument/2006/relationships/image"/><Relationship Id="rId6" Target="../media/image214.png" Type="http://schemas.openxmlformats.org/officeDocument/2006/relationships/image"/><Relationship Id="rId7" Target="../media/image215.svg" Type="http://schemas.openxmlformats.org/officeDocument/2006/relationships/image"/><Relationship Id="rId8" Target="../media/image216.png" Type="http://schemas.openxmlformats.org/officeDocument/2006/relationships/image"/><Relationship Id="rId9" Target="../media/image217.svg" Type="http://schemas.openxmlformats.org/officeDocument/2006/relationships/image"/></Relationships>
</file>

<file path=ppt/slides/_rels/slide1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 Id="rId3" Target="../media/image211.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0.png" Type="http://schemas.openxmlformats.org/officeDocument/2006/relationships/image"/><Relationship Id="rId3" Target="../media/image221.svg" Type="http://schemas.openxmlformats.org/officeDocument/2006/relationships/image"/><Relationship Id="rId4" Target="../media/image222.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0.png" Type="http://schemas.openxmlformats.org/officeDocument/2006/relationships/image"/><Relationship Id="rId3" Target="../media/image221.svg" Type="http://schemas.openxmlformats.org/officeDocument/2006/relationships/image"/><Relationship Id="rId4" Target="../media/image222.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0.png" Type="http://schemas.openxmlformats.org/officeDocument/2006/relationships/image"/><Relationship Id="rId3" Target="../media/image221.svg" Type="http://schemas.openxmlformats.org/officeDocument/2006/relationships/image"/><Relationship Id="rId4" Target="../media/image222.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19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210.png" Type="http://schemas.openxmlformats.org/officeDocument/2006/relationships/image"/><Relationship Id="rId3" Target="../media/image211.svg" Type="http://schemas.openxmlformats.org/officeDocument/2006/relationships/image"/><Relationship Id="rId4" Target="../media/image212.png" Type="http://schemas.openxmlformats.org/officeDocument/2006/relationships/image"/><Relationship Id="rId5" Target="../media/image213.svg" Type="http://schemas.openxmlformats.org/officeDocument/2006/relationships/image"/><Relationship Id="rId6" Target="../media/image214.png" Type="http://schemas.openxmlformats.org/officeDocument/2006/relationships/image"/><Relationship Id="rId7" Target="../media/image215.svg" Type="http://schemas.openxmlformats.org/officeDocument/2006/relationships/image"/><Relationship Id="rId8" Target="../media/image216.png" Type="http://schemas.openxmlformats.org/officeDocument/2006/relationships/image"/><Relationship Id="rId9" Target="../media/image217.svg" Type="http://schemas.openxmlformats.org/officeDocument/2006/relationships/image"/></Relationships>
</file>

<file path=ppt/slides/_rels/slide1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0.png" Type="http://schemas.openxmlformats.org/officeDocument/2006/relationships/image"/><Relationship Id="rId3" Target="../media/image221.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0.png" Type="http://schemas.openxmlformats.org/officeDocument/2006/relationships/image"/><Relationship Id="rId3" Target="../media/image221.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0.png" Type="http://schemas.openxmlformats.org/officeDocument/2006/relationships/image"/><Relationship Id="rId3" Target="../media/image221.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0.png" Type="http://schemas.openxmlformats.org/officeDocument/2006/relationships/image"/><Relationship Id="rId3" Target="../media/image221.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9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3.png" Type="http://schemas.openxmlformats.org/officeDocument/2006/relationships/image"/><Relationship Id="rId11" Target="../media/image1.png" Type="http://schemas.openxmlformats.org/officeDocument/2006/relationships/image"/><Relationship Id="rId12" Target="../media/image2.png" Type="http://schemas.openxmlformats.org/officeDocument/2006/relationships/image"/><Relationship Id="rId13" Target="http://www.exampaperspractice.co.uk" TargetMode="External" Type="http://schemas.openxmlformats.org/officeDocument/2006/relationships/hyperlink"/><Relationship Id="rId2" Target="../media/image210.png" Type="http://schemas.openxmlformats.org/officeDocument/2006/relationships/image"/><Relationship Id="rId3" Target="../media/image211.svg" Type="http://schemas.openxmlformats.org/officeDocument/2006/relationships/image"/><Relationship Id="rId4" Target="../media/image212.png" Type="http://schemas.openxmlformats.org/officeDocument/2006/relationships/image"/><Relationship Id="rId5" Target="../media/image213.svg" Type="http://schemas.openxmlformats.org/officeDocument/2006/relationships/image"/><Relationship Id="rId6" Target="../media/image214.png" Type="http://schemas.openxmlformats.org/officeDocument/2006/relationships/image"/><Relationship Id="rId7" Target="../media/image215.svg" Type="http://schemas.openxmlformats.org/officeDocument/2006/relationships/image"/><Relationship Id="rId8" Target="../media/image216.png" Type="http://schemas.openxmlformats.org/officeDocument/2006/relationships/image"/><Relationship Id="rId9" Target="../media/image217.svg" Type="http://schemas.openxmlformats.org/officeDocument/2006/relationships/image"/></Relationships>
</file>

<file path=ppt/slides/_rels/slide1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 Id="rId3" Target="../media/image211.svg" Type="http://schemas.openxmlformats.org/officeDocument/2006/relationships/image"/><Relationship Id="rId4" Target="../media/image214.png" Type="http://schemas.openxmlformats.org/officeDocument/2006/relationships/image"/><Relationship Id="rId5" Target="../media/image215.svg" Type="http://schemas.openxmlformats.org/officeDocument/2006/relationships/image"/><Relationship Id="rId6" Target="../media/image223.pn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1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 Id="rId3" Target="../media/image211.svg" Type="http://schemas.openxmlformats.org/officeDocument/2006/relationships/image"/><Relationship Id="rId4" Target="../media/image214.png" Type="http://schemas.openxmlformats.org/officeDocument/2006/relationships/image"/><Relationship Id="rId5" Target="../media/image215.svg" Type="http://schemas.openxmlformats.org/officeDocument/2006/relationships/image"/><Relationship Id="rId6" Target="../media/image224.pn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2.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0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 Id="rId3" Target="../media/image211.svg" Type="http://schemas.openxmlformats.org/officeDocument/2006/relationships/image"/><Relationship Id="rId4" Target="../media/image214.png" Type="http://schemas.openxmlformats.org/officeDocument/2006/relationships/image"/><Relationship Id="rId5" Target="../media/image215.svg" Type="http://schemas.openxmlformats.org/officeDocument/2006/relationships/image"/><Relationship Id="rId6" Target="../media/image225.pn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20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6.png" Type="http://schemas.openxmlformats.org/officeDocument/2006/relationships/image"/><Relationship Id="rId11" Target="../media/image1.png" Type="http://schemas.openxmlformats.org/officeDocument/2006/relationships/image"/><Relationship Id="rId12" Target="../media/image2.png" Type="http://schemas.openxmlformats.org/officeDocument/2006/relationships/image"/><Relationship Id="rId13" Target="http://www.exampaperspractice.co.uk" TargetMode="External" Type="http://schemas.openxmlformats.org/officeDocument/2006/relationships/hyperlink"/><Relationship Id="rId2" Target="../media/image210.png" Type="http://schemas.openxmlformats.org/officeDocument/2006/relationships/image"/><Relationship Id="rId3" Target="../media/image211.svg" Type="http://schemas.openxmlformats.org/officeDocument/2006/relationships/image"/><Relationship Id="rId4" Target="../media/image212.png" Type="http://schemas.openxmlformats.org/officeDocument/2006/relationships/image"/><Relationship Id="rId5" Target="../media/image213.svg" Type="http://schemas.openxmlformats.org/officeDocument/2006/relationships/image"/><Relationship Id="rId6" Target="../media/image214.png" Type="http://schemas.openxmlformats.org/officeDocument/2006/relationships/image"/><Relationship Id="rId7" Target="../media/image215.svg" Type="http://schemas.openxmlformats.org/officeDocument/2006/relationships/image"/><Relationship Id="rId8" Target="../media/image216.png" Type="http://schemas.openxmlformats.org/officeDocument/2006/relationships/image"/><Relationship Id="rId9" Target="../media/image217.svg" Type="http://schemas.openxmlformats.org/officeDocument/2006/relationships/image"/></Relationships>
</file>

<file path=ppt/slides/_rels/slide2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 Id="rId3" Target="../media/image211.svg" Type="http://schemas.openxmlformats.org/officeDocument/2006/relationships/image"/><Relationship Id="rId4" Target="../media/image214.png" Type="http://schemas.openxmlformats.org/officeDocument/2006/relationships/image"/><Relationship Id="rId5" Target="../media/image215.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0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0.png" Type="http://schemas.openxmlformats.org/officeDocument/2006/relationships/image"/><Relationship Id="rId3" Target="../media/image211.svg" Type="http://schemas.openxmlformats.org/officeDocument/2006/relationships/image"/><Relationship Id="rId4" Target="../media/image214.png" Type="http://schemas.openxmlformats.org/officeDocument/2006/relationships/image"/><Relationship Id="rId5" Target="../media/image215.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04.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10.png" Type="http://schemas.openxmlformats.org/officeDocument/2006/relationships/image"/><Relationship Id="rId3" Target="../media/image211.svg" Type="http://schemas.openxmlformats.org/officeDocument/2006/relationships/image"/><Relationship Id="rId4" Target="../media/image227.png" Type="http://schemas.openxmlformats.org/officeDocument/2006/relationships/image"/><Relationship Id="rId5" Target="../media/image228.svg" Type="http://schemas.openxmlformats.org/officeDocument/2006/relationships/image"/><Relationship Id="rId6" Target="../media/image229.png" Type="http://schemas.openxmlformats.org/officeDocument/2006/relationships/image"/><Relationship Id="rId7" Target="../media/image230.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205.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10.png" Type="http://schemas.openxmlformats.org/officeDocument/2006/relationships/image"/><Relationship Id="rId3" Target="../media/image211.svg" Type="http://schemas.openxmlformats.org/officeDocument/2006/relationships/image"/><Relationship Id="rId4" Target="../media/image227.png" Type="http://schemas.openxmlformats.org/officeDocument/2006/relationships/image"/><Relationship Id="rId5" Target="../media/image228.svg" Type="http://schemas.openxmlformats.org/officeDocument/2006/relationships/image"/><Relationship Id="rId6" Target="../media/image231.png" Type="http://schemas.openxmlformats.org/officeDocument/2006/relationships/image"/><Relationship Id="rId7" Target="../media/image232.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2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7.png" Type="http://schemas.openxmlformats.org/officeDocument/2006/relationships/image"/><Relationship Id="rId3" Target="../media/image228.svg" Type="http://schemas.openxmlformats.org/officeDocument/2006/relationships/image"/><Relationship Id="rId4" Target="../media/image233.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2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9.png" Type="http://schemas.openxmlformats.org/officeDocument/2006/relationships/image"/><Relationship Id="rId3" Target="../media/image230.svg" Type="http://schemas.openxmlformats.org/officeDocument/2006/relationships/image"/><Relationship Id="rId4" Target="../media/image234.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208.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10.png" Type="http://schemas.openxmlformats.org/officeDocument/2006/relationships/image"/><Relationship Id="rId3" Target="../media/image211.svg" Type="http://schemas.openxmlformats.org/officeDocument/2006/relationships/image"/><Relationship Id="rId4" Target="../media/image227.png" Type="http://schemas.openxmlformats.org/officeDocument/2006/relationships/image"/><Relationship Id="rId5" Target="../media/image228.svg" Type="http://schemas.openxmlformats.org/officeDocument/2006/relationships/image"/><Relationship Id="rId6" Target="../media/image229.png" Type="http://schemas.openxmlformats.org/officeDocument/2006/relationships/image"/><Relationship Id="rId7" Target="../media/image230.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2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5.png" Type="http://schemas.openxmlformats.org/officeDocument/2006/relationships/image"/><Relationship Id="rId3" Target="../media/image236.svg" Type="http://schemas.openxmlformats.org/officeDocument/2006/relationships/image"/><Relationship Id="rId4" Target="../media/image237.png" Type="http://schemas.openxmlformats.org/officeDocument/2006/relationships/image"/><Relationship Id="rId5" Target="../media/image238.png" Type="http://schemas.openxmlformats.org/officeDocument/2006/relationships/image"/><Relationship Id="rId6" Target="../media/image239.sv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3.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0.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1.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2.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2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238.png" Type="http://schemas.openxmlformats.org/officeDocument/2006/relationships/image"/><Relationship Id="rId3" Target="../media/image239.svg" Type="http://schemas.openxmlformats.org/officeDocument/2006/relationships/image"/><Relationship Id="rId4" Target="../media/image243.png" Type="http://schemas.openxmlformats.org/officeDocument/2006/relationships/image"/><Relationship Id="rId5" Target="../media/image244.svg" Type="http://schemas.openxmlformats.org/officeDocument/2006/relationships/image"/><Relationship Id="rId6" Target="../media/image245.png" Type="http://schemas.openxmlformats.org/officeDocument/2006/relationships/image"/><Relationship Id="rId7" Target="../media/image246.svg" Type="http://schemas.openxmlformats.org/officeDocument/2006/relationships/image"/><Relationship Id="rId8" Target="../media/image247.png" Type="http://schemas.openxmlformats.org/officeDocument/2006/relationships/image"/><Relationship Id="rId9" Target="../media/image248.svg" Type="http://schemas.openxmlformats.org/officeDocument/2006/relationships/image"/></Relationships>
</file>

<file path=ppt/slides/_rels/slide2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9.png" Type="http://schemas.openxmlformats.org/officeDocument/2006/relationships/image"/><Relationship Id="rId3" Target="../media/image250.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51.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52.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53.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4.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54.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55.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56.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57.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58.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59.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60.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61.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62.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3.png" Type="http://schemas.openxmlformats.org/officeDocument/2006/relationships/image"/><Relationship Id="rId3" Target="../media/image264.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5.png" Type="http://schemas.openxmlformats.org/officeDocument/2006/relationships/image"/><Relationship Id="rId3" Target="../media/image266.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7.png" Type="http://schemas.openxmlformats.org/officeDocument/2006/relationships/image"/><Relationship Id="rId3" Target="../media/image268.svg" Type="http://schemas.openxmlformats.org/officeDocument/2006/relationships/image"/><Relationship Id="rId4" Target="../media/image269.png" Type="http://schemas.openxmlformats.org/officeDocument/2006/relationships/image"/><Relationship Id="rId5" Target="../media/image270.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7.png" Type="http://schemas.openxmlformats.org/officeDocument/2006/relationships/image"/><Relationship Id="rId3" Target="../media/image268.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33.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67.png" Type="http://schemas.openxmlformats.org/officeDocument/2006/relationships/image"/><Relationship Id="rId3" Target="../media/image268.svg" Type="http://schemas.openxmlformats.org/officeDocument/2006/relationships/image"/><Relationship Id="rId4" Target="../media/image269.png" Type="http://schemas.openxmlformats.org/officeDocument/2006/relationships/image"/><Relationship Id="rId5" Target="../media/image270.svg" Type="http://schemas.openxmlformats.org/officeDocument/2006/relationships/image"/><Relationship Id="rId6" Target="../media/image271.png" Type="http://schemas.openxmlformats.org/officeDocument/2006/relationships/image"/><Relationship Id="rId7" Target="../media/image272.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2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3.png" Type="http://schemas.openxmlformats.org/officeDocument/2006/relationships/image"/><Relationship Id="rId3" Target="../media/image274.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3.png" Type="http://schemas.openxmlformats.org/officeDocument/2006/relationships/image"/><Relationship Id="rId3" Target="../media/image274.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5.png" Type="http://schemas.openxmlformats.org/officeDocument/2006/relationships/image"/><Relationship Id="rId3" Target="../media/image276.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7.png" Type="http://schemas.openxmlformats.org/officeDocument/2006/relationships/image"/><Relationship Id="rId3" Target="../media/image278.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43.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67.png" Type="http://schemas.openxmlformats.org/officeDocument/2006/relationships/image"/><Relationship Id="rId3" Target="../media/image268.svg" Type="http://schemas.openxmlformats.org/officeDocument/2006/relationships/image"/><Relationship Id="rId4" Target="../media/image279.png" Type="http://schemas.openxmlformats.org/officeDocument/2006/relationships/image"/><Relationship Id="rId5" Target="../media/image280.svg" Type="http://schemas.openxmlformats.org/officeDocument/2006/relationships/image"/><Relationship Id="rId6" Target="../media/image269.png" Type="http://schemas.openxmlformats.org/officeDocument/2006/relationships/image"/><Relationship Id="rId7" Target="../media/image270.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244.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67.png" Type="http://schemas.openxmlformats.org/officeDocument/2006/relationships/image"/><Relationship Id="rId3" Target="../media/image268.svg" Type="http://schemas.openxmlformats.org/officeDocument/2006/relationships/image"/><Relationship Id="rId4" Target="../media/image279.png" Type="http://schemas.openxmlformats.org/officeDocument/2006/relationships/image"/><Relationship Id="rId5" Target="../media/image280.svg" Type="http://schemas.openxmlformats.org/officeDocument/2006/relationships/image"/><Relationship Id="rId6" Target="../media/image269.png" Type="http://schemas.openxmlformats.org/officeDocument/2006/relationships/image"/><Relationship Id="rId7" Target="../media/image270.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245.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67.png" Type="http://schemas.openxmlformats.org/officeDocument/2006/relationships/image"/><Relationship Id="rId3" Target="../media/image268.svg" Type="http://schemas.openxmlformats.org/officeDocument/2006/relationships/image"/><Relationship Id="rId4" Target="../media/image279.png" Type="http://schemas.openxmlformats.org/officeDocument/2006/relationships/image"/><Relationship Id="rId5" Target="../media/image280.svg" Type="http://schemas.openxmlformats.org/officeDocument/2006/relationships/image"/><Relationship Id="rId6" Target="../media/image269.png" Type="http://schemas.openxmlformats.org/officeDocument/2006/relationships/image"/><Relationship Id="rId7" Target="../media/image270.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2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1.png" Type="http://schemas.openxmlformats.org/officeDocument/2006/relationships/image"/><Relationship Id="rId3" Target="../media/image18.jpe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82.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83.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84.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http://www.exampaperspractice.co.uk" TargetMode="External" Type="http://schemas.openxmlformats.org/officeDocument/2006/relationships/hyperlink"/></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40.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41.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6.svg" Type="http://schemas.openxmlformats.org/officeDocument/2006/relationships/image"/><Relationship Id="rId4" Target="../media/image44.png" Type="http://schemas.openxmlformats.org/officeDocument/2006/relationships/image"/><Relationship Id="rId5" Target="../media/image47.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50.png" Type="http://schemas.openxmlformats.org/officeDocument/2006/relationships/image"/><Relationship Id="rId3" Target="../media/image51.svg" Type="http://schemas.openxmlformats.org/officeDocument/2006/relationships/image"/><Relationship Id="rId4" Target="../media/image52.png" Type="http://schemas.openxmlformats.org/officeDocument/2006/relationships/image"/><Relationship Id="rId5" Target="../media/image53.svg" Type="http://schemas.openxmlformats.org/officeDocument/2006/relationships/image"/><Relationship Id="rId6" Target="../media/image54.png" Type="http://schemas.openxmlformats.org/officeDocument/2006/relationships/image"/><Relationship Id="rId7" Target="../media/image55.svg" Type="http://schemas.openxmlformats.org/officeDocument/2006/relationships/image"/><Relationship Id="rId8" Target="../media/image56.png" Type="http://schemas.openxmlformats.org/officeDocument/2006/relationships/image"/><Relationship Id="rId9" Target="../media/image57.sv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58.png" Type="http://schemas.openxmlformats.org/officeDocument/2006/relationships/image"/><Relationship Id="rId7" Target="../media/image59.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62.png" Type="http://schemas.openxmlformats.org/officeDocument/2006/relationships/image"/><Relationship Id="rId4" Target="../media/image63.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 Id="rId3" Target="../media/image67.png" Type="http://schemas.openxmlformats.org/officeDocument/2006/relationships/image"/><Relationship Id="rId4" Target="../media/image68.png" Type="http://schemas.openxmlformats.org/officeDocument/2006/relationships/image"/><Relationship Id="rId5" Target="../media/image69.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2.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5.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591807" y="6141820"/>
            <a:ext cx="11104385" cy="2797175"/>
          </a:xfrm>
          <a:prstGeom prst="rect">
            <a:avLst/>
          </a:prstGeom>
        </p:spPr>
        <p:txBody>
          <a:bodyPr anchor="t" rtlCol="false" tIns="0" lIns="0" bIns="0" rIns="0">
            <a:spAutoFit/>
          </a:bodyPr>
          <a:lstStyle/>
          <a:p>
            <a:pPr algn="ctr">
              <a:lnSpc>
                <a:spcPts val="3359"/>
              </a:lnSpc>
            </a:pPr>
            <a:r>
              <a:rPr lang="en-US" sz="2399">
                <a:solidFill>
                  <a:srgbClr val="000000"/>
                </a:solidFill>
                <a:latin typeface="DejaVu Sans Light"/>
                <a:ea typeface="DejaVu Sans Light"/>
                <a:cs typeface="DejaVu Sans Light"/>
                <a:sym typeface="DejaVu Sans Light"/>
              </a:rPr>
              <a:t>This study guide has been expertly compiled and edited by successful former teachers of Computer Science and highly experienced examiners and is suitable for students who are taking </a:t>
            </a:r>
            <a:r>
              <a:rPr lang="en-US" sz="2399" b="true">
                <a:solidFill>
                  <a:srgbClr val="000000"/>
                </a:solidFill>
                <a:latin typeface="DejaVu Sans Bold"/>
                <a:ea typeface="DejaVu Sans Bold"/>
                <a:cs typeface="DejaVu Sans Bold"/>
                <a:sym typeface="DejaVu Sans Bold"/>
              </a:rPr>
              <a:t>0478 (9-1) IGCSE</a:t>
            </a:r>
            <a:r>
              <a:rPr lang="en-US" sz="2399">
                <a:solidFill>
                  <a:srgbClr val="000000"/>
                </a:solidFill>
                <a:latin typeface="DejaVu Sans Light"/>
                <a:ea typeface="DejaVu Sans Light"/>
                <a:cs typeface="DejaVu Sans Light"/>
                <a:sym typeface="DejaVu Sans Light"/>
              </a:rPr>
              <a:t>, the </a:t>
            </a:r>
            <a:r>
              <a:rPr lang="en-US" sz="2399" b="true">
                <a:solidFill>
                  <a:srgbClr val="000000"/>
                </a:solidFill>
                <a:latin typeface="DejaVu Sans Bold"/>
                <a:ea typeface="DejaVu Sans Bold"/>
                <a:cs typeface="DejaVu Sans Bold"/>
                <a:sym typeface="DejaVu Sans Bold"/>
              </a:rPr>
              <a:t>0984 (A*-G) IGCSE</a:t>
            </a:r>
            <a:r>
              <a:rPr lang="en-US" sz="2399">
                <a:solidFill>
                  <a:srgbClr val="000000"/>
                </a:solidFill>
                <a:latin typeface="DejaVu Sans Light"/>
                <a:ea typeface="DejaVu Sans Light"/>
                <a:cs typeface="DejaVu Sans Light"/>
                <a:sym typeface="DejaVu Sans Light"/>
              </a:rPr>
              <a:t>, and the </a:t>
            </a:r>
            <a:r>
              <a:rPr lang="en-US" sz="2399" b="true">
                <a:solidFill>
                  <a:srgbClr val="000000"/>
                </a:solidFill>
                <a:latin typeface="DejaVu Sans Bold"/>
                <a:ea typeface="DejaVu Sans Bold"/>
                <a:cs typeface="DejaVu Sans Bold"/>
                <a:sym typeface="DejaVu Sans Bold"/>
              </a:rPr>
              <a:t>2210 O Level</a:t>
            </a:r>
            <a:r>
              <a:rPr lang="en-US" sz="2399">
                <a:solidFill>
                  <a:srgbClr val="000000"/>
                </a:solidFill>
                <a:latin typeface="DejaVu Sans Light"/>
                <a:ea typeface="DejaVu Sans Light"/>
                <a:cs typeface="DejaVu Sans Light"/>
                <a:sym typeface="DejaVu Sans Light"/>
              </a:rPr>
              <a:t> for examination in 2023 onwards. It could be used as </a:t>
            </a:r>
            <a:r>
              <a:rPr lang="en-US" sz="2399" u="sng">
                <a:solidFill>
                  <a:srgbClr val="000000"/>
                </a:solidFill>
                <a:latin typeface="DejaVu Sans Light"/>
                <a:ea typeface="DejaVu Sans Light"/>
                <a:cs typeface="DejaVu Sans Light"/>
                <a:sym typeface="DejaVu Sans Light"/>
              </a:rPr>
              <a:t>lesson starters</a:t>
            </a:r>
            <a:r>
              <a:rPr lang="en-US" sz="2399">
                <a:solidFill>
                  <a:srgbClr val="000000"/>
                </a:solidFill>
                <a:latin typeface="DejaVu Sans Light"/>
                <a:ea typeface="DejaVu Sans Light"/>
                <a:cs typeface="DejaVu Sans Light"/>
                <a:sym typeface="DejaVu Sans Light"/>
              </a:rPr>
              <a:t>, or supplied to students for </a:t>
            </a:r>
            <a:r>
              <a:rPr lang="en-US" sz="2399" u="sng">
                <a:solidFill>
                  <a:srgbClr val="000000"/>
                </a:solidFill>
                <a:latin typeface="DejaVu Sans Light"/>
                <a:ea typeface="DejaVu Sans Light"/>
                <a:cs typeface="DejaVu Sans Light"/>
                <a:sym typeface="DejaVu Sans Light"/>
              </a:rPr>
              <a:t>independent use</a:t>
            </a:r>
            <a:r>
              <a:rPr lang="en-US" sz="2399">
                <a:solidFill>
                  <a:srgbClr val="000000"/>
                </a:solidFill>
                <a:latin typeface="DejaVu Sans Light"/>
                <a:ea typeface="DejaVu Sans Light"/>
                <a:cs typeface="DejaVu Sans Light"/>
                <a:sym typeface="DejaVu Sans Light"/>
              </a:rPr>
              <a:t>.</a:t>
            </a:r>
          </a:p>
          <a:p>
            <a:pPr algn="ctr">
              <a:lnSpc>
                <a:spcPts val="2239"/>
              </a:lnSpc>
              <a:spcBef>
                <a:spcPct val="0"/>
              </a:spcBef>
            </a:pPr>
            <a:r>
              <a:rPr lang="en-US" sz="1599">
                <a:solidFill>
                  <a:srgbClr val="000000"/>
                </a:solidFill>
                <a:latin typeface="DejaVu Sans Light"/>
                <a:ea typeface="DejaVu Sans Light"/>
                <a:cs typeface="DejaVu Sans Light"/>
                <a:sym typeface="DejaVu Sans Light"/>
              </a:rPr>
              <a:t> </a:t>
            </a:r>
          </a:p>
        </p:txBody>
      </p:sp>
      <p:grpSp>
        <p:nvGrpSpPr>
          <p:cNvPr name="Group 3" id="3"/>
          <p:cNvGrpSpPr/>
          <p:nvPr/>
        </p:nvGrpSpPr>
        <p:grpSpPr>
          <a:xfrm rot="0">
            <a:off x="2537237" y="146265"/>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7" id="7"/>
          <p:cNvGrpSpPr/>
          <p:nvPr/>
        </p:nvGrpSpPr>
        <p:grpSpPr>
          <a:xfrm rot="0">
            <a:off x="2079828" y="1614984"/>
            <a:ext cx="14128344" cy="3086100"/>
            <a:chOff x="0" y="0"/>
            <a:chExt cx="3721045" cy="812800"/>
          </a:xfrm>
        </p:grpSpPr>
        <p:sp>
          <p:nvSpPr>
            <p:cNvPr name="Freeform 8" id="8"/>
            <p:cNvSpPr/>
            <p:nvPr/>
          </p:nvSpPr>
          <p:spPr>
            <a:xfrm flipH="false" flipV="false" rot="0">
              <a:off x="0" y="0"/>
              <a:ext cx="3721045" cy="812800"/>
            </a:xfrm>
            <a:custGeom>
              <a:avLst/>
              <a:gdLst/>
              <a:ahLst/>
              <a:cxnLst/>
              <a:rect r="r" b="b" t="t" l="l"/>
              <a:pathLst>
                <a:path h="812800" w="3721045">
                  <a:moveTo>
                    <a:pt x="0" y="0"/>
                  </a:moveTo>
                  <a:lnTo>
                    <a:pt x="3721045" y="0"/>
                  </a:lnTo>
                  <a:lnTo>
                    <a:pt x="3721045" y="812800"/>
                  </a:lnTo>
                  <a:lnTo>
                    <a:pt x="0" y="812800"/>
                  </a:lnTo>
                  <a:close/>
                </a:path>
              </a:pathLst>
            </a:custGeom>
            <a:solidFill>
              <a:srgbClr val="F47215"/>
            </a:solidFill>
          </p:spPr>
        </p:sp>
        <p:sp>
          <p:nvSpPr>
            <p:cNvPr name="TextBox 9" id="9"/>
            <p:cNvSpPr txBox="true"/>
            <p:nvPr/>
          </p:nvSpPr>
          <p:spPr>
            <a:xfrm>
              <a:off x="0" y="-104775"/>
              <a:ext cx="3721045" cy="917575"/>
            </a:xfrm>
            <a:prstGeom prst="rect">
              <a:avLst/>
            </a:prstGeom>
          </p:spPr>
          <p:txBody>
            <a:bodyPr anchor="ctr" rtlCol="false" tIns="50800" lIns="50800" bIns="50800" rIns="50800"/>
            <a:lstStyle/>
            <a:p>
              <a:pPr algn="ctr">
                <a:lnSpc>
                  <a:spcPts val="6999"/>
                </a:lnSpc>
              </a:pPr>
              <a:r>
                <a:rPr lang="en-US" sz="4999">
                  <a:solidFill>
                    <a:srgbClr val="FDFDFD"/>
                  </a:solidFill>
                  <a:latin typeface="DejaVu Sans Light"/>
                  <a:ea typeface="DejaVu Sans Light"/>
                  <a:cs typeface="DejaVu Sans Light"/>
                  <a:sym typeface="DejaVu Sans Light"/>
                </a:rPr>
                <a:t>Cambridge IGCSE Computer Science 0478/0984 - Revision Notes</a:t>
              </a:r>
            </a:p>
          </p:txBody>
        </p:sp>
      </p:grpSp>
      <p:grpSp>
        <p:nvGrpSpPr>
          <p:cNvPr name="Group 10" id="10"/>
          <p:cNvGrpSpPr/>
          <p:nvPr/>
        </p:nvGrpSpPr>
        <p:grpSpPr>
          <a:xfrm rot="0">
            <a:off x="2079828" y="4898311"/>
            <a:ext cx="14128344" cy="1100634"/>
            <a:chOff x="0" y="0"/>
            <a:chExt cx="3721045" cy="289879"/>
          </a:xfrm>
        </p:grpSpPr>
        <p:sp>
          <p:nvSpPr>
            <p:cNvPr name="Freeform 11" id="11"/>
            <p:cNvSpPr/>
            <p:nvPr/>
          </p:nvSpPr>
          <p:spPr>
            <a:xfrm flipH="false" flipV="false" rot="0">
              <a:off x="0" y="0"/>
              <a:ext cx="3721045" cy="289879"/>
            </a:xfrm>
            <a:custGeom>
              <a:avLst/>
              <a:gdLst/>
              <a:ahLst/>
              <a:cxnLst/>
              <a:rect r="r" b="b" t="t" l="l"/>
              <a:pathLst>
                <a:path h="289879" w="3721045">
                  <a:moveTo>
                    <a:pt x="0" y="0"/>
                  </a:moveTo>
                  <a:lnTo>
                    <a:pt x="3721045" y="0"/>
                  </a:lnTo>
                  <a:lnTo>
                    <a:pt x="3721045" y="289879"/>
                  </a:lnTo>
                  <a:lnTo>
                    <a:pt x="0" y="289879"/>
                  </a:lnTo>
                  <a:close/>
                </a:path>
              </a:pathLst>
            </a:custGeom>
            <a:solidFill>
              <a:srgbClr val="3297F4"/>
            </a:solidFill>
          </p:spPr>
        </p:sp>
        <p:sp>
          <p:nvSpPr>
            <p:cNvPr name="TextBox 12" id="12"/>
            <p:cNvSpPr txBox="true"/>
            <p:nvPr/>
          </p:nvSpPr>
          <p:spPr>
            <a:xfrm>
              <a:off x="0" y="-95250"/>
              <a:ext cx="3721045" cy="385129"/>
            </a:xfrm>
            <a:prstGeom prst="rect">
              <a:avLst/>
            </a:prstGeom>
          </p:spPr>
          <p:txBody>
            <a:bodyPr anchor="ctr" rtlCol="false" tIns="50800" lIns="50800" bIns="50800" rIns="50800"/>
            <a:lstStyle/>
            <a:p>
              <a:pPr algn="ctr">
                <a:lnSpc>
                  <a:spcPts val="5879"/>
                </a:lnSpc>
              </a:pPr>
              <a:r>
                <a:rPr lang="en-US" sz="4199">
                  <a:solidFill>
                    <a:srgbClr val="FDFDFD"/>
                  </a:solidFill>
                  <a:latin typeface="DejaVu Sans Light"/>
                  <a:ea typeface="DejaVu Sans Light"/>
                  <a:cs typeface="DejaVu Sans Light"/>
                  <a:sym typeface="DejaVu Sans Light"/>
                </a:rPr>
                <a:t>Chapter 3 - Hardware</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518942" y="2149994"/>
            <a:ext cx="13942416" cy="5270686"/>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sp>
        <p:nvSpPr>
          <p:cNvPr name="Freeform 8" id="8"/>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sp>
        <p:nvSpPr>
          <p:cNvPr name="TextBox 9" id="9"/>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10" id="10"/>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11" id="11"/>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12" id="12"/>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13" id="13"/>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grpSp>
        <p:nvGrpSpPr>
          <p:cNvPr name="Group 14" id="14"/>
          <p:cNvGrpSpPr/>
          <p:nvPr/>
        </p:nvGrpSpPr>
        <p:grpSpPr>
          <a:xfrm rot="-10800000">
            <a:off x="17320078" y="207265"/>
            <a:ext cx="1032216" cy="128588"/>
            <a:chOff x="0" y="0"/>
            <a:chExt cx="1376288" cy="171450"/>
          </a:xfrm>
        </p:grpSpPr>
        <p:sp>
          <p:nvSpPr>
            <p:cNvPr name="Freeform 15" id="1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16" id="16"/>
          <p:cNvGrpSpPr/>
          <p:nvPr/>
        </p:nvGrpSpPr>
        <p:grpSpPr>
          <a:xfrm rot="-10800000">
            <a:off x="17320078" y="676240"/>
            <a:ext cx="1032216" cy="128588"/>
            <a:chOff x="0" y="0"/>
            <a:chExt cx="1376288" cy="171450"/>
          </a:xfrm>
        </p:grpSpPr>
        <p:sp>
          <p:nvSpPr>
            <p:cNvPr name="Freeform 17" id="1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18" id="18"/>
          <p:cNvGrpSpPr/>
          <p:nvPr/>
        </p:nvGrpSpPr>
        <p:grpSpPr>
          <a:xfrm rot="-10800000">
            <a:off x="17320078" y="1116598"/>
            <a:ext cx="1032216" cy="128588"/>
            <a:chOff x="0" y="0"/>
            <a:chExt cx="1376288" cy="171450"/>
          </a:xfrm>
        </p:grpSpPr>
        <p:sp>
          <p:nvSpPr>
            <p:cNvPr name="Freeform 19" id="1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20" id="20"/>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21" id="21"/>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22" id="22"/>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sp>
        <p:nvSpPr>
          <p:cNvPr name="TextBox 23" id="23"/>
          <p:cNvSpPr txBox="true"/>
          <p:nvPr/>
        </p:nvSpPr>
        <p:spPr>
          <a:xfrm rot="0">
            <a:off x="0"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keyboards, touch screens and microphones</a:t>
            </a:r>
          </a:p>
        </p:txBody>
      </p:sp>
      <p:sp>
        <p:nvSpPr>
          <p:cNvPr name="TextBox 24" id="24"/>
          <p:cNvSpPr txBox="true"/>
          <p:nvPr/>
        </p:nvSpPr>
        <p:spPr>
          <a:xfrm rot="0">
            <a:off x="14987944"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printers, monitors and loudspeakers </a:t>
            </a:r>
          </a:p>
          <a:p>
            <a:pPr algn="ctr">
              <a:lnSpc>
                <a:spcPts val="2388"/>
              </a:lnSpc>
            </a:pPr>
          </a:p>
        </p:txBody>
      </p:sp>
      <p:grpSp>
        <p:nvGrpSpPr>
          <p:cNvPr name="Group 25" id="25"/>
          <p:cNvGrpSpPr/>
          <p:nvPr/>
        </p:nvGrpSpPr>
        <p:grpSpPr>
          <a:xfrm rot="0">
            <a:off x="5229691" y="8182192"/>
            <a:ext cx="7742890" cy="1693187"/>
            <a:chOff x="0" y="0"/>
            <a:chExt cx="10323854" cy="2257582"/>
          </a:xfrm>
        </p:grpSpPr>
        <p:sp>
          <p:nvSpPr>
            <p:cNvPr name="Freeform 26" id="26"/>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TextBox 27" id="27"/>
          <p:cNvSpPr txBox="true"/>
          <p:nvPr/>
        </p:nvSpPr>
        <p:spPr>
          <a:xfrm rot="0">
            <a:off x="6181390" y="8745759"/>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grpSp>
        <p:nvGrpSpPr>
          <p:cNvPr name="Group 28" id="28"/>
          <p:cNvGrpSpPr/>
          <p:nvPr/>
        </p:nvGrpSpPr>
        <p:grpSpPr>
          <a:xfrm rot="0">
            <a:off x="2537237" y="167332"/>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00.xml><?xml version="1.0" encoding="utf-8"?>
<p:sld xmlns:p="http://schemas.openxmlformats.org/presentationml/2006/main" xmlns:a="http://schemas.openxmlformats.org/drawingml/2006/main" xmlns:r="http://schemas.openxmlformats.org/officeDocument/2006/relationships">
  <p:cSld>
    <p:bg>
      <p:bgPr>
        <a:solidFill>
          <a:srgbClr val="FF9797"/>
        </a:solidFill>
      </p:bgPr>
    </p:bg>
    <p:spTree>
      <p:nvGrpSpPr>
        <p:cNvPr id="1" name=""/>
        <p:cNvGrpSpPr/>
        <p:nvPr/>
      </p:nvGrpSpPr>
      <p:grpSpPr>
        <a:xfrm>
          <a:off x="0" y="0"/>
          <a:ext cx="0" cy="0"/>
          <a:chOff x="0" y="0"/>
          <a:chExt cx="0" cy="0"/>
        </a:xfrm>
      </p:grpSpPr>
      <p:sp>
        <p:nvSpPr>
          <p:cNvPr name="TextBox 2" id="2"/>
          <p:cNvSpPr txBox="true"/>
          <p:nvPr/>
        </p:nvSpPr>
        <p:spPr>
          <a:xfrm rot="0">
            <a:off x="1028700" y="476250"/>
            <a:ext cx="10036365" cy="1221954"/>
          </a:xfrm>
          <a:prstGeom prst="rect">
            <a:avLst/>
          </a:prstGeom>
        </p:spPr>
        <p:txBody>
          <a:bodyPr anchor="t" rtlCol="false" tIns="0" lIns="0" bIns="0" rIns="0">
            <a:spAutoFit/>
          </a:bodyPr>
          <a:lstStyle/>
          <a:p>
            <a:pPr algn="l">
              <a:lnSpc>
                <a:spcPts val="9900"/>
              </a:lnSpc>
            </a:pPr>
            <a:r>
              <a:rPr lang="en-US" sz="9000">
                <a:solidFill>
                  <a:srgbClr val="1B1B1B"/>
                </a:solidFill>
                <a:latin typeface="Arimo"/>
                <a:ea typeface="Arimo"/>
                <a:cs typeface="Arimo"/>
                <a:sym typeface="Arimo"/>
              </a:rPr>
              <a:t>The Barcode</a:t>
            </a:r>
          </a:p>
        </p:txBody>
      </p:sp>
      <p:sp>
        <p:nvSpPr>
          <p:cNvPr name="TextBox 3" id="3"/>
          <p:cNvSpPr txBox="true"/>
          <p:nvPr/>
        </p:nvSpPr>
        <p:spPr>
          <a:xfrm rot="0">
            <a:off x="11065065" y="1552575"/>
            <a:ext cx="6687393" cy="8065314"/>
          </a:xfrm>
          <a:prstGeom prst="rect">
            <a:avLst/>
          </a:prstGeom>
        </p:spPr>
        <p:txBody>
          <a:bodyPr anchor="t" rtlCol="false" tIns="0" lIns="0" bIns="0" rIns="0">
            <a:spAutoFit/>
          </a:bodyPr>
          <a:lstStyle/>
          <a:p>
            <a:pPr algn="l" marL="986484" indent="-328828" lvl="2">
              <a:lnSpc>
                <a:spcPts val="4780"/>
              </a:lnSpc>
              <a:buFont typeface="Arial"/>
              <a:buChar char="⚬"/>
            </a:pPr>
            <a:r>
              <a:rPr lang="en-US" sz="3414">
                <a:solidFill>
                  <a:srgbClr val="1B1B1B"/>
                </a:solidFill>
                <a:latin typeface="Arimo"/>
                <a:ea typeface="Arimo"/>
                <a:cs typeface="Arimo"/>
                <a:sym typeface="Arimo"/>
              </a:rPr>
              <a:t>Barcodes contain information such as product identification numbers, country of origin, and manufacturer details, but they do not store product prices, which are maintained in a database. </a:t>
            </a:r>
          </a:p>
          <a:p>
            <a:pPr algn="l" marL="986484" indent="-328828" lvl="2">
              <a:lnSpc>
                <a:spcPts val="4780"/>
              </a:lnSpc>
              <a:buFont typeface="Arial"/>
              <a:buChar char="⚬"/>
            </a:pPr>
            <a:r>
              <a:rPr lang="en-US" sz="3414">
                <a:solidFill>
                  <a:srgbClr val="1B1B1B"/>
                </a:solidFill>
                <a:latin typeface="Arimo"/>
                <a:ea typeface="Arimo"/>
                <a:cs typeface="Arimo"/>
                <a:sym typeface="Arimo"/>
              </a:rPr>
              <a:t>When a purchase is made, the computer scans the barcode information and matches it with the database to verify the current price of the product.</a:t>
            </a:r>
          </a:p>
        </p:txBody>
      </p:sp>
      <p:sp>
        <p:nvSpPr>
          <p:cNvPr name="Freeform 4" id="4" descr="What is a 1D Barcode? - Scanbot SDK"/>
          <p:cNvSpPr/>
          <p:nvPr/>
        </p:nvSpPr>
        <p:spPr>
          <a:xfrm flipH="false" flipV="false" rot="0">
            <a:off x="1267690" y="3241964"/>
            <a:ext cx="8645238" cy="4738254"/>
          </a:xfrm>
          <a:custGeom>
            <a:avLst/>
            <a:gdLst/>
            <a:ahLst/>
            <a:cxnLst/>
            <a:rect r="r" b="b" t="t" l="l"/>
            <a:pathLst>
              <a:path h="4738254" w="8645238">
                <a:moveTo>
                  <a:pt x="0" y="0"/>
                </a:moveTo>
                <a:lnTo>
                  <a:pt x="8645239" y="0"/>
                </a:lnTo>
                <a:lnTo>
                  <a:pt x="8645239" y="4738254"/>
                </a:lnTo>
                <a:lnTo>
                  <a:pt x="0" y="4738254"/>
                </a:lnTo>
                <a:lnTo>
                  <a:pt x="0" y="0"/>
                </a:lnTo>
                <a:close/>
              </a:path>
            </a:pathLst>
          </a:custGeom>
          <a:blipFill>
            <a:blip r:embed="rId2"/>
            <a:stretch>
              <a:fillRect l="-2763" t="-4923" r="-2125" b="-5640"/>
            </a:stretch>
          </a:blipFill>
        </p:spPr>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bg>
      <p:bgPr>
        <a:solidFill>
          <a:srgbClr val="FF9797"/>
        </a:solidFill>
      </p:bgPr>
    </p:bg>
    <p:spTree>
      <p:nvGrpSpPr>
        <p:cNvPr id="1" name=""/>
        <p:cNvGrpSpPr/>
        <p:nvPr/>
      </p:nvGrpSpPr>
      <p:grpSpPr>
        <a:xfrm>
          <a:off x="0" y="0"/>
          <a:ext cx="0" cy="0"/>
          <a:chOff x="0" y="0"/>
          <a:chExt cx="0" cy="0"/>
        </a:xfrm>
      </p:grpSpPr>
      <p:grpSp>
        <p:nvGrpSpPr>
          <p:cNvPr name="Group 2" id="2"/>
          <p:cNvGrpSpPr/>
          <p:nvPr/>
        </p:nvGrpSpPr>
        <p:grpSpPr>
          <a:xfrm rot="0">
            <a:off x="1594406" y="2201052"/>
            <a:ext cx="4878210" cy="7317313"/>
            <a:chOff x="0" y="0"/>
            <a:chExt cx="6504280" cy="9756418"/>
          </a:xfrm>
        </p:grpSpPr>
        <p:sp>
          <p:nvSpPr>
            <p:cNvPr name="Freeform 3" id="3"/>
            <p:cNvSpPr/>
            <p:nvPr/>
          </p:nvSpPr>
          <p:spPr>
            <a:xfrm flipH="false" flipV="false" rot="0">
              <a:off x="0" y="0"/>
              <a:ext cx="6504178" cy="9756394"/>
            </a:xfrm>
            <a:custGeom>
              <a:avLst/>
              <a:gdLst/>
              <a:ahLst/>
              <a:cxnLst/>
              <a:rect r="r" b="b" t="t" l="l"/>
              <a:pathLst>
                <a:path h="9756394" w="6504178">
                  <a:moveTo>
                    <a:pt x="0" y="9262110"/>
                  </a:moveTo>
                  <a:lnTo>
                    <a:pt x="0" y="494284"/>
                  </a:lnTo>
                  <a:cubicBezTo>
                    <a:pt x="0" y="221107"/>
                    <a:pt x="221107" y="0"/>
                    <a:pt x="494284" y="0"/>
                  </a:cubicBezTo>
                  <a:lnTo>
                    <a:pt x="6009894" y="0"/>
                  </a:lnTo>
                  <a:cubicBezTo>
                    <a:pt x="6283071" y="0"/>
                    <a:pt x="6504178" y="222504"/>
                    <a:pt x="6504178" y="494284"/>
                  </a:cubicBezTo>
                  <a:lnTo>
                    <a:pt x="6504178" y="9262110"/>
                  </a:lnTo>
                  <a:cubicBezTo>
                    <a:pt x="6504178" y="9535287"/>
                    <a:pt x="6283071" y="9756394"/>
                    <a:pt x="6009894" y="9756394"/>
                  </a:cubicBezTo>
                  <a:lnTo>
                    <a:pt x="494284" y="9756394"/>
                  </a:lnTo>
                  <a:cubicBezTo>
                    <a:pt x="222504" y="9756394"/>
                    <a:pt x="0" y="9535287"/>
                    <a:pt x="0" y="9262110"/>
                  </a:cubicBezTo>
                  <a:close/>
                </a:path>
              </a:pathLst>
            </a:custGeom>
            <a:blipFill>
              <a:blip r:embed="rId2"/>
              <a:stretch>
                <a:fillRect l="-62219" t="0" r="-62221" b="0"/>
              </a:stretch>
            </a:blipFill>
          </p:spPr>
        </p:sp>
      </p:grpSp>
      <p:sp>
        <p:nvSpPr>
          <p:cNvPr name="TextBox 4" id="4"/>
          <p:cNvSpPr txBox="true"/>
          <p:nvPr/>
        </p:nvSpPr>
        <p:spPr>
          <a:xfrm rot="0">
            <a:off x="7106502" y="3972424"/>
            <a:ext cx="10360442" cy="3703643"/>
          </a:xfrm>
          <a:prstGeom prst="rect">
            <a:avLst/>
          </a:prstGeom>
        </p:spPr>
        <p:txBody>
          <a:bodyPr anchor="t" rtlCol="false" tIns="0" lIns="0" bIns="0" rIns="0">
            <a:spAutoFit/>
          </a:bodyPr>
          <a:lstStyle/>
          <a:p>
            <a:pPr algn="l" marL="1162782" indent="-387594" lvl="2">
              <a:lnSpc>
                <a:spcPts val="5634"/>
              </a:lnSpc>
              <a:buFont typeface="Arial"/>
              <a:buChar char="⚬"/>
            </a:pPr>
            <a:r>
              <a:rPr lang="en-US" sz="4024">
                <a:solidFill>
                  <a:srgbClr val="1B1B1B"/>
                </a:solidFill>
                <a:latin typeface="Arimo"/>
                <a:ea typeface="Arimo"/>
                <a:cs typeface="Arimo"/>
                <a:sym typeface="Arimo"/>
              </a:rPr>
              <a:t>The Barcode uses infra-red light to read the bars in the code. </a:t>
            </a:r>
          </a:p>
          <a:p>
            <a:pPr algn="l" marL="1162782" indent="-387594" lvl="2">
              <a:lnSpc>
                <a:spcPts val="5634"/>
              </a:lnSpc>
              <a:buFont typeface="Arial"/>
              <a:buChar char="⚬"/>
            </a:pPr>
            <a:r>
              <a:rPr lang="en-US" sz="4024">
                <a:solidFill>
                  <a:srgbClr val="1B1B1B"/>
                </a:solidFill>
                <a:latin typeface="Arimo"/>
                <a:ea typeface="Arimo"/>
                <a:cs typeface="Arimo"/>
                <a:sym typeface="Arimo"/>
              </a:rPr>
              <a:t>The light is reflected back to the device and is converted into digital data. </a:t>
            </a:r>
          </a:p>
          <a:p>
            <a:pPr algn="l" marL="1162782" indent="-387594" lvl="2">
              <a:lnSpc>
                <a:spcPts val="5634"/>
              </a:lnSpc>
            </a:pPr>
          </a:p>
        </p:txBody>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9" id="9"/>
          <p:cNvSpPr txBox="true"/>
          <p:nvPr/>
        </p:nvSpPr>
        <p:spPr>
          <a:xfrm rot="0">
            <a:off x="755014" y="559722"/>
            <a:ext cx="17259300" cy="1039118"/>
          </a:xfrm>
          <a:prstGeom prst="rect">
            <a:avLst/>
          </a:prstGeom>
        </p:spPr>
        <p:txBody>
          <a:bodyPr anchor="t" rtlCol="false" tIns="0" lIns="0" bIns="0" rIns="0">
            <a:spAutoFit/>
          </a:bodyPr>
          <a:lstStyle/>
          <a:p>
            <a:pPr algn="l">
              <a:lnSpc>
                <a:spcPts val="8421"/>
              </a:lnSpc>
            </a:pPr>
            <a:r>
              <a:rPr lang="en-US" sz="7654">
                <a:solidFill>
                  <a:srgbClr val="1B1B1B"/>
                </a:solidFill>
                <a:latin typeface="Arimo"/>
                <a:ea typeface="Arimo"/>
                <a:cs typeface="Arimo"/>
                <a:sym typeface="Arimo"/>
              </a:rPr>
              <a:t>How does the Barcode Reader work?</a:t>
            </a:r>
          </a:p>
        </p:txBody>
      </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bg>
      <p:bgPr>
        <a:solidFill>
          <a:srgbClr val="FF9797"/>
        </a:solidFill>
      </p:bgPr>
    </p:bg>
    <p:spTree>
      <p:nvGrpSpPr>
        <p:cNvPr id="1" name=""/>
        <p:cNvGrpSpPr/>
        <p:nvPr/>
      </p:nvGrpSpPr>
      <p:grpSpPr>
        <a:xfrm>
          <a:off x="0" y="0"/>
          <a:ext cx="0" cy="0"/>
          <a:chOff x="0" y="0"/>
          <a:chExt cx="0" cy="0"/>
        </a:xfrm>
      </p:grpSpPr>
      <p:grpSp>
        <p:nvGrpSpPr>
          <p:cNvPr name="Group 2" id="2"/>
          <p:cNvGrpSpPr/>
          <p:nvPr/>
        </p:nvGrpSpPr>
        <p:grpSpPr>
          <a:xfrm rot="0">
            <a:off x="11772900" y="1028700"/>
            <a:ext cx="5486400" cy="8229600"/>
            <a:chOff x="0" y="0"/>
            <a:chExt cx="7315200" cy="10972800"/>
          </a:xfrm>
        </p:grpSpPr>
        <p:sp>
          <p:nvSpPr>
            <p:cNvPr name="Freeform 3" id="3"/>
            <p:cNvSpPr/>
            <p:nvPr/>
          </p:nvSpPr>
          <p:spPr>
            <a:xfrm flipH="false" flipV="false" rot="0">
              <a:off x="0" y="0"/>
              <a:ext cx="7315200" cy="10972800"/>
            </a:xfrm>
            <a:custGeom>
              <a:avLst/>
              <a:gdLst/>
              <a:ahLst/>
              <a:cxnLst/>
              <a:rect r="r" b="b" t="t" l="l"/>
              <a:pathLst>
                <a:path h="10972800" w="7315200">
                  <a:moveTo>
                    <a:pt x="0" y="10416794"/>
                  </a:moveTo>
                  <a:lnTo>
                    <a:pt x="0" y="556006"/>
                  </a:lnTo>
                  <a:cubicBezTo>
                    <a:pt x="0" y="248666"/>
                    <a:pt x="248666" y="0"/>
                    <a:pt x="556006" y="0"/>
                  </a:cubicBezTo>
                  <a:lnTo>
                    <a:pt x="6759194" y="0"/>
                  </a:lnTo>
                  <a:cubicBezTo>
                    <a:pt x="7066534" y="0"/>
                    <a:pt x="7315200" y="250190"/>
                    <a:pt x="7315200" y="556006"/>
                  </a:cubicBezTo>
                  <a:lnTo>
                    <a:pt x="7315200" y="10416794"/>
                  </a:lnTo>
                  <a:cubicBezTo>
                    <a:pt x="7315200" y="10724007"/>
                    <a:pt x="7066534" y="10972800"/>
                    <a:pt x="6759194" y="10972800"/>
                  </a:cubicBezTo>
                  <a:lnTo>
                    <a:pt x="556006" y="10972800"/>
                  </a:lnTo>
                  <a:cubicBezTo>
                    <a:pt x="250190" y="10972800"/>
                    <a:pt x="0" y="10724134"/>
                    <a:pt x="0" y="10416794"/>
                  </a:cubicBezTo>
                  <a:close/>
                </a:path>
              </a:pathLst>
            </a:custGeom>
            <a:blipFill>
              <a:blip r:embed="rId2"/>
              <a:stretch>
                <a:fillRect l="-80964" t="0" r="-80964" b="0"/>
              </a:stretch>
            </a:blipFill>
          </p:spPr>
        </p:sp>
      </p:grpSp>
      <p:grpSp>
        <p:nvGrpSpPr>
          <p:cNvPr name="Group 4" id="4"/>
          <p:cNvGrpSpPr/>
          <p:nvPr/>
        </p:nvGrpSpPr>
        <p:grpSpPr>
          <a:xfrm rot="0">
            <a:off x="2661342" y="1851867"/>
            <a:ext cx="8685760" cy="2070212"/>
            <a:chOff x="0" y="0"/>
            <a:chExt cx="11581014" cy="2760282"/>
          </a:xfrm>
        </p:grpSpPr>
        <p:sp>
          <p:nvSpPr>
            <p:cNvPr name="Freeform 5" id="5"/>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D9D9D9"/>
            </a:solidFill>
          </p:spPr>
        </p:sp>
      </p:grpSp>
      <p:grpSp>
        <p:nvGrpSpPr>
          <p:cNvPr name="Group 6" id="6"/>
          <p:cNvGrpSpPr/>
          <p:nvPr/>
        </p:nvGrpSpPr>
        <p:grpSpPr>
          <a:xfrm rot="0">
            <a:off x="2661342" y="4299134"/>
            <a:ext cx="8685760" cy="2070212"/>
            <a:chOff x="0" y="0"/>
            <a:chExt cx="11581014" cy="2760282"/>
          </a:xfrm>
        </p:grpSpPr>
        <p:sp>
          <p:nvSpPr>
            <p:cNvPr name="Freeform 7" id="7"/>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D9D9D9"/>
            </a:solidFill>
          </p:spPr>
        </p:sp>
      </p:grpSp>
      <p:grpSp>
        <p:nvGrpSpPr>
          <p:cNvPr name="Group 8" id="8"/>
          <p:cNvGrpSpPr/>
          <p:nvPr/>
        </p:nvGrpSpPr>
        <p:grpSpPr>
          <a:xfrm rot="0">
            <a:off x="2661342" y="6643612"/>
            <a:ext cx="8685760" cy="3030471"/>
            <a:chOff x="0" y="0"/>
            <a:chExt cx="11581014" cy="4040628"/>
          </a:xfrm>
        </p:grpSpPr>
        <p:sp>
          <p:nvSpPr>
            <p:cNvPr name="Freeform 9" id="9"/>
            <p:cNvSpPr/>
            <p:nvPr/>
          </p:nvSpPr>
          <p:spPr>
            <a:xfrm flipH="false" flipV="false" rot="0">
              <a:off x="0" y="0"/>
              <a:ext cx="11581003" cy="4040632"/>
            </a:xfrm>
            <a:custGeom>
              <a:avLst/>
              <a:gdLst/>
              <a:ahLst/>
              <a:cxnLst/>
              <a:rect r="r" b="b" t="t" l="l"/>
              <a:pathLst>
                <a:path h="4040632" w="11581003">
                  <a:moveTo>
                    <a:pt x="10995660" y="4040632"/>
                  </a:moveTo>
                  <a:lnTo>
                    <a:pt x="585343" y="4040632"/>
                  </a:lnTo>
                  <a:cubicBezTo>
                    <a:pt x="262763" y="4040632"/>
                    <a:pt x="0" y="3777742"/>
                    <a:pt x="0" y="3455289"/>
                  </a:cubicBezTo>
                  <a:lnTo>
                    <a:pt x="0" y="585343"/>
                  </a:lnTo>
                  <a:cubicBezTo>
                    <a:pt x="0" y="262763"/>
                    <a:pt x="262763" y="0"/>
                    <a:pt x="585343" y="0"/>
                  </a:cubicBezTo>
                  <a:lnTo>
                    <a:pt x="10995660" y="0"/>
                  </a:lnTo>
                  <a:cubicBezTo>
                    <a:pt x="11318240" y="0"/>
                    <a:pt x="11581003" y="262763"/>
                    <a:pt x="11581003" y="585343"/>
                  </a:cubicBezTo>
                  <a:lnTo>
                    <a:pt x="11581003" y="3455289"/>
                  </a:lnTo>
                  <a:cubicBezTo>
                    <a:pt x="11581003" y="3777869"/>
                    <a:pt x="11318240" y="4040632"/>
                    <a:pt x="10995660" y="4040632"/>
                  </a:cubicBezTo>
                  <a:close/>
                </a:path>
              </a:pathLst>
            </a:custGeom>
            <a:solidFill>
              <a:srgbClr val="D9D9D9"/>
            </a:solidFill>
          </p:spPr>
        </p:sp>
      </p:grpSp>
      <p:sp>
        <p:nvSpPr>
          <p:cNvPr name="TextBox 10" id="10"/>
          <p:cNvSpPr txBox="true"/>
          <p:nvPr/>
        </p:nvSpPr>
        <p:spPr>
          <a:xfrm rot="0">
            <a:off x="496478" y="2053899"/>
            <a:ext cx="1855848" cy="1476590"/>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What it has </a:t>
            </a:r>
          </a:p>
        </p:txBody>
      </p:sp>
      <p:sp>
        <p:nvSpPr>
          <p:cNvPr name="TextBox 11" id="11"/>
          <p:cNvSpPr txBox="true"/>
          <p:nvPr/>
        </p:nvSpPr>
        <p:spPr>
          <a:xfrm rot="0">
            <a:off x="561078" y="4529985"/>
            <a:ext cx="1791247" cy="1438118"/>
          </a:xfrm>
          <a:prstGeom prst="rect">
            <a:avLst/>
          </a:prstGeom>
        </p:spPr>
        <p:txBody>
          <a:bodyPr anchor="t" rtlCol="false" tIns="0" lIns="0" bIns="0" rIns="0">
            <a:spAutoFit/>
          </a:bodyPr>
          <a:lstStyle/>
          <a:p>
            <a:pPr algn="ctr">
              <a:lnSpc>
                <a:spcPts val="5418"/>
              </a:lnSpc>
            </a:pPr>
            <a:r>
              <a:rPr lang="en-US" sz="3868">
                <a:solidFill>
                  <a:srgbClr val="1B1B1B"/>
                </a:solidFill>
                <a:latin typeface="Arimo"/>
                <a:ea typeface="Arimo"/>
                <a:cs typeface="Arimo"/>
                <a:sym typeface="Arimo"/>
              </a:rPr>
              <a:t>What it does </a:t>
            </a:r>
          </a:p>
        </p:txBody>
      </p:sp>
      <p:sp>
        <p:nvSpPr>
          <p:cNvPr name="TextBox 12" id="12"/>
          <p:cNvSpPr txBox="true"/>
          <p:nvPr/>
        </p:nvSpPr>
        <p:spPr>
          <a:xfrm rot="0">
            <a:off x="561078" y="7350736"/>
            <a:ext cx="1802070" cy="746390"/>
          </a:xfrm>
          <a:prstGeom prst="rect">
            <a:avLst/>
          </a:prstGeom>
        </p:spPr>
        <p:txBody>
          <a:bodyPr anchor="t" rtlCol="false" tIns="0" lIns="0" bIns="0" rIns="0">
            <a:spAutoFit/>
          </a:bodyPr>
          <a:lstStyle/>
          <a:p>
            <a:pPr algn="ctr">
              <a:lnSpc>
                <a:spcPts val="5451"/>
              </a:lnSpc>
            </a:pPr>
            <a:r>
              <a:rPr lang="en-US" sz="3892">
                <a:solidFill>
                  <a:srgbClr val="1B1B1B"/>
                </a:solidFill>
                <a:latin typeface="Arimo"/>
                <a:ea typeface="Arimo"/>
                <a:cs typeface="Arimo"/>
                <a:sym typeface="Arimo"/>
              </a:rPr>
              <a:t>Benefits</a:t>
            </a:r>
          </a:p>
        </p:txBody>
      </p:sp>
      <p:sp>
        <p:nvSpPr>
          <p:cNvPr name="TextBox 13" id="13"/>
          <p:cNvSpPr txBox="true"/>
          <p:nvPr/>
        </p:nvSpPr>
        <p:spPr>
          <a:xfrm rot="0">
            <a:off x="2878180" y="4508838"/>
            <a:ext cx="8252082" cy="1476590"/>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It allows characters, digits and also internet addresses to be encoded.</a:t>
            </a:r>
          </a:p>
        </p:txBody>
      </p:sp>
      <p:sp>
        <p:nvSpPr>
          <p:cNvPr name="TextBox 14" id="14"/>
          <p:cNvSpPr txBox="true"/>
          <p:nvPr/>
        </p:nvSpPr>
        <p:spPr>
          <a:xfrm rot="0">
            <a:off x="2878182" y="2168746"/>
            <a:ext cx="7912736" cy="1398876"/>
          </a:xfrm>
          <a:prstGeom prst="rect">
            <a:avLst/>
          </a:prstGeom>
        </p:spPr>
        <p:txBody>
          <a:bodyPr anchor="t" rtlCol="false" tIns="0" lIns="0" bIns="0" rIns="0">
            <a:spAutoFit/>
          </a:bodyPr>
          <a:lstStyle/>
          <a:p>
            <a:pPr algn="ctr">
              <a:lnSpc>
                <a:spcPts val="5187"/>
              </a:lnSpc>
            </a:pPr>
            <a:r>
              <a:rPr lang="en-US" sz="3703">
                <a:solidFill>
                  <a:srgbClr val="1B1B1B"/>
                </a:solidFill>
                <a:latin typeface="Arimo"/>
                <a:ea typeface="Arimo"/>
                <a:cs typeface="Arimo"/>
                <a:sym typeface="Arimo"/>
              </a:rPr>
              <a:t>Consists of a block of small squares (light and dark) known as pixels</a:t>
            </a:r>
          </a:p>
        </p:txBody>
      </p:sp>
      <p:sp>
        <p:nvSpPr>
          <p:cNvPr name="TextBox 15" id="15"/>
          <p:cNvSpPr txBox="true"/>
          <p:nvPr/>
        </p:nvSpPr>
        <p:spPr>
          <a:xfrm rot="0">
            <a:off x="2847009" y="6861348"/>
            <a:ext cx="8252082" cy="2509273"/>
          </a:xfrm>
          <a:prstGeom prst="rect">
            <a:avLst/>
          </a:prstGeom>
        </p:spPr>
        <p:txBody>
          <a:bodyPr anchor="t" rtlCol="false" tIns="0" lIns="0" bIns="0" rIns="0">
            <a:spAutoFit/>
          </a:bodyPr>
          <a:lstStyle/>
          <a:p>
            <a:pPr algn="ctr">
              <a:lnSpc>
                <a:spcPts val="4765"/>
              </a:lnSpc>
            </a:pPr>
            <a:r>
              <a:rPr lang="en-US" sz="3403">
                <a:solidFill>
                  <a:srgbClr val="1B1B1B"/>
                </a:solidFill>
                <a:latin typeface="Arimo"/>
                <a:ea typeface="Arimo"/>
                <a:cs typeface="Arimo"/>
                <a:sym typeface="Arimo"/>
              </a:rPr>
              <a:t>QR readers eliminate the need for users to remember long telephone numbers and website addresses by swiftly converting QR codes into the associated information.</a:t>
            </a:r>
          </a:p>
        </p:txBody>
      </p:sp>
      <p:grpSp>
        <p:nvGrpSpPr>
          <p:cNvPr name="Group 16" id="16"/>
          <p:cNvGrpSpPr/>
          <p:nvPr/>
        </p:nvGrpSpPr>
        <p:grpSpPr>
          <a:xfrm rot="0">
            <a:off x="2537237" y="281084"/>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20" id="20"/>
          <p:cNvSpPr txBox="true"/>
          <p:nvPr/>
        </p:nvSpPr>
        <p:spPr>
          <a:xfrm rot="0">
            <a:off x="297387" y="569475"/>
            <a:ext cx="11276422" cy="1010171"/>
          </a:xfrm>
          <a:prstGeom prst="rect">
            <a:avLst/>
          </a:prstGeom>
        </p:spPr>
        <p:txBody>
          <a:bodyPr anchor="t" rtlCol="false" tIns="0" lIns="0" bIns="0" rIns="0">
            <a:spAutoFit/>
          </a:bodyPr>
          <a:lstStyle/>
          <a:p>
            <a:pPr algn="l">
              <a:lnSpc>
                <a:spcPts val="8142"/>
              </a:lnSpc>
            </a:pPr>
            <a:r>
              <a:rPr lang="en-US" sz="7401">
                <a:solidFill>
                  <a:srgbClr val="1B1B1B"/>
                </a:solidFill>
                <a:latin typeface="Arimo"/>
                <a:ea typeface="Arimo"/>
                <a:cs typeface="Arimo"/>
                <a:sym typeface="Arimo"/>
              </a:rPr>
              <a:t>Quick Response Scanner</a:t>
            </a:r>
          </a:p>
        </p:txBody>
      </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bg>
      <p:bgPr>
        <a:solidFill>
          <a:srgbClr val="FF9797"/>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sp>
          <p:nvSpPr>
            <p:cNvPr name="Freeform 3" id="3"/>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00838F"/>
            </a:solidFill>
          </p:spPr>
        </p:sp>
      </p:grpSp>
      <p:sp>
        <p:nvSpPr>
          <p:cNvPr name="Freeform 4" id="4"/>
          <p:cNvSpPr/>
          <p:nvPr/>
        </p:nvSpPr>
        <p:spPr>
          <a:xfrm flipH="false" flipV="false" rot="0">
            <a:off x="5045373" y="479384"/>
            <a:ext cx="2517794" cy="2629549"/>
          </a:xfrm>
          <a:custGeom>
            <a:avLst/>
            <a:gdLst/>
            <a:ahLst/>
            <a:cxnLst/>
            <a:rect r="r" b="b" t="t" l="l"/>
            <a:pathLst>
              <a:path h="2629549" w="2517794">
                <a:moveTo>
                  <a:pt x="0" y="0"/>
                </a:moveTo>
                <a:lnTo>
                  <a:pt x="2517793" y="0"/>
                </a:lnTo>
                <a:lnTo>
                  <a:pt x="2517793" y="2629549"/>
                </a:lnTo>
                <a:lnTo>
                  <a:pt x="0" y="2629549"/>
                </a:lnTo>
                <a:lnTo>
                  <a:pt x="0" y="0"/>
                </a:lnTo>
                <a:close/>
              </a:path>
            </a:pathLst>
          </a:custGeom>
          <a:blipFill>
            <a:blip r:embed="rId2">
              <a:extLst>
                <a:ext uri="{96DAC541-7B7A-43D3-8B79-37D633B846F1}">
                  <asvg:svgBlip xmlns:asvg="http://schemas.microsoft.com/office/drawing/2016/SVG/main" r:embed="rId3"/>
                </a:ext>
              </a:extLst>
            </a:blip>
            <a:stretch>
              <a:fillRect l="0" t="0" r="0" b="-85"/>
            </a:stretch>
          </a:blipFill>
        </p:spPr>
      </p:sp>
      <p:sp>
        <p:nvSpPr>
          <p:cNvPr name="Freeform 5" id="5"/>
          <p:cNvSpPr/>
          <p:nvPr/>
        </p:nvSpPr>
        <p:spPr>
          <a:xfrm flipH="false" flipV="false" rot="0">
            <a:off x="13716000" y="364914"/>
            <a:ext cx="3491280" cy="2858485"/>
          </a:xfrm>
          <a:custGeom>
            <a:avLst/>
            <a:gdLst/>
            <a:ahLst/>
            <a:cxnLst/>
            <a:rect r="r" b="b" t="t" l="l"/>
            <a:pathLst>
              <a:path h="2858485" w="3491280">
                <a:moveTo>
                  <a:pt x="0" y="0"/>
                </a:moveTo>
                <a:lnTo>
                  <a:pt x="3491280" y="0"/>
                </a:lnTo>
                <a:lnTo>
                  <a:pt x="3491280" y="2858485"/>
                </a:lnTo>
                <a:lnTo>
                  <a:pt x="0" y="2858485"/>
                </a:lnTo>
                <a:lnTo>
                  <a:pt x="0" y="0"/>
                </a:lnTo>
                <a:close/>
              </a:path>
            </a:pathLst>
          </a:custGeom>
          <a:blipFill>
            <a:blip r:embed="rId4">
              <a:extLst>
                <a:ext uri="{96DAC541-7B7A-43D3-8B79-37D633B846F1}">
                  <asvg:svgBlip xmlns:asvg="http://schemas.microsoft.com/office/drawing/2016/SVG/main" r:embed="rId5"/>
                </a:ext>
              </a:extLst>
            </a:blip>
            <a:stretch>
              <a:fillRect l="0" t="0" r="0" b="-1503"/>
            </a:stretch>
          </a:blipFill>
        </p:spPr>
      </p:sp>
      <p:sp>
        <p:nvSpPr>
          <p:cNvPr name="Freeform 6" id="6"/>
          <p:cNvSpPr/>
          <p:nvPr/>
        </p:nvSpPr>
        <p:spPr>
          <a:xfrm flipH="false" flipV="false" rot="0">
            <a:off x="687544" y="3572652"/>
            <a:ext cx="1471647" cy="1530972"/>
          </a:xfrm>
          <a:custGeom>
            <a:avLst/>
            <a:gdLst/>
            <a:ahLst/>
            <a:cxnLst/>
            <a:rect r="r" b="b" t="t" l="l"/>
            <a:pathLst>
              <a:path h="1530972" w="1471647">
                <a:moveTo>
                  <a:pt x="0" y="0"/>
                </a:moveTo>
                <a:lnTo>
                  <a:pt x="1471648" y="0"/>
                </a:lnTo>
                <a:lnTo>
                  <a:pt x="1471648" y="1530972"/>
                </a:lnTo>
                <a:lnTo>
                  <a:pt x="0" y="1530972"/>
                </a:lnTo>
                <a:lnTo>
                  <a:pt x="0" y="0"/>
                </a:lnTo>
                <a:close/>
              </a:path>
            </a:pathLst>
          </a:custGeom>
          <a:blipFill>
            <a:blip r:embed="rId6">
              <a:extLst>
                <a:ext uri="{96DAC541-7B7A-43D3-8B79-37D633B846F1}">
                  <asvg:svgBlip xmlns:asvg="http://schemas.microsoft.com/office/drawing/2016/SVG/main" r:embed="rId7"/>
                </a:ext>
              </a:extLst>
            </a:blip>
            <a:stretch>
              <a:fillRect l="0" t="0" r="-1446" b="0"/>
            </a:stretch>
          </a:blipFill>
        </p:spPr>
      </p:sp>
      <p:sp>
        <p:nvSpPr>
          <p:cNvPr name="TextBox 7" id="7"/>
          <p:cNvSpPr txBox="true"/>
          <p:nvPr/>
        </p:nvSpPr>
        <p:spPr>
          <a:xfrm rot="0">
            <a:off x="1028700" y="800100"/>
            <a:ext cx="3444321" cy="1007625"/>
          </a:xfrm>
          <a:prstGeom prst="rect">
            <a:avLst/>
          </a:prstGeom>
        </p:spPr>
        <p:txBody>
          <a:bodyPr anchor="t" rtlCol="false" tIns="0" lIns="0" bIns="0" rIns="0">
            <a:spAutoFit/>
          </a:bodyPr>
          <a:lstStyle/>
          <a:p>
            <a:pPr algn="ctr">
              <a:lnSpc>
                <a:spcPts val="7314"/>
              </a:lnSpc>
            </a:pPr>
            <a:r>
              <a:rPr lang="en-US" sz="5224">
                <a:solidFill>
                  <a:srgbClr val="1B1B1B"/>
                </a:solidFill>
                <a:latin typeface="Arimo"/>
                <a:ea typeface="Arimo"/>
                <a:cs typeface="Arimo"/>
                <a:sym typeface="Arimo"/>
              </a:rPr>
              <a:t>QR Code</a:t>
            </a:r>
          </a:p>
        </p:txBody>
      </p:sp>
      <p:sp>
        <p:nvSpPr>
          <p:cNvPr name="TextBox 8" id="8"/>
          <p:cNvSpPr txBox="true"/>
          <p:nvPr/>
        </p:nvSpPr>
        <p:spPr>
          <a:xfrm rot="0">
            <a:off x="9794685" y="769849"/>
            <a:ext cx="3444321" cy="1007625"/>
          </a:xfrm>
          <a:prstGeom prst="rect">
            <a:avLst/>
          </a:prstGeom>
        </p:spPr>
        <p:txBody>
          <a:bodyPr anchor="t" rtlCol="false" tIns="0" lIns="0" bIns="0" rIns="0">
            <a:spAutoFit/>
          </a:bodyPr>
          <a:lstStyle/>
          <a:p>
            <a:pPr algn="ctr">
              <a:lnSpc>
                <a:spcPts val="7314"/>
              </a:lnSpc>
            </a:pPr>
            <a:r>
              <a:rPr lang="en-US" sz="5224">
                <a:solidFill>
                  <a:srgbClr val="D9D9D9"/>
                </a:solidFill>
                <a:latin typeface="Arimo"/>
                <a:ea typeface="Arimo"/>
                <a:cs typeface="Arimo"/>
                <a:sym typeface="Arimo"/>
              </a:rPr>
              <a:t>Barcode</a:t>
            </a:r>
          </a:p>
        </p:txBody>
      </p:sp>
      <p:sp>
        <p:nvSpPr>
          <p:cNvPr name="TextBox 9" id="9"/>
          <p:cNvSpPr txBox="true"/>
          <p:nvPr/>
        </p:nvSpPr>
        <p:spPr>
          <a:xfrm rot="0">
            <a:off x="1423368" y="3673348"/>
            <a:ext cx="6835130" cy="626835"/>
          </a:xfrm>
          <a:prstGeom prst="rect">
            <a:avLst/>
          </a:prstGeom>
        </p:spPr>
        <p:txBody>
          <a:bodyPr anchor="t" rtlCol="false" tIns="0" lIns="0" bIns="0" rIns="0">
            <a:spAutoFit/>
          </a:bodyPr>
          <a:lstStyle/>
          <a:p>
            <a:pPr algn="ctr">
              <a:lnSpc>
                <a:spcPts val="4480"/>
              </a:lnSpc>
            </a:pPr>
            <a:r>
              <a:rPr lang="en-US" sz="3199">
                <a:solidFill>
                  <a:srgbClr val="1B1B1B"/>
                </a:solidFill>
                <a:latin typeface="Arimo"/>
                <a:ea typeface="Arimo"/>
                <a:cs typeface="Arimo"/>
                <a:sym typeface="Arimo"/>
              </a:rPr>
              <a:t>They can hold much more information </a:t>
            </a:r>
          </a:p>
        </p:txBody>
      </p:sp>
      <p:sp>
        <p:nvSpPr>
          <p:cNvPr name="TextBox 10" id="10"/>
          <p:cNvSpPr txBox="true"/>
          <p:nvPr/>
        </p:nvSpPr>
        <p:spPr>
          <a:xfrm rot="0">
            <a:off x="2345458" y="5474475"/>
            <a:ext cx="6257166" cy="1851498"/>
          </a:xfrm>
          <a:prstGeom prst="rect">
            <a:avLst/>
          </a:prstGeom>
        </p:spPr>
        <p:txBody>
          <a:bodyPr anchor="t" rtlCol="false" tIns="0" lIns="0" bIns="0" rIns="0">
            <a:spAutoFit/>
          </a:bodyPr>
          <a:lstStyle/>
          <a:p>
            <a:pPr algn="ctr">
              <a:lnSpc>
                <a:spcPts val="4579"/>
              </a:lnSpc>
            </a:pPr>
            <a:r>
              <a:rPr lang="en-US" sz="3271">
                <a:solidFill>
                  <a:srgbClr val="1B1B1B"/>
                </a:solidFill>
                <a:latin typeface="Arimo"/>
                <a:ea typeface="Arimo"/>
                <a:cs typeface="Arimo"/>
                <a:sym typeface="Arimo"/>
              </a:rPr>
              <a:t>QR codes are easier to read; they do not require expensive laser or LED technology.</a:t>
            </a:r>
          </a:p>
        </p:txBody>
      </p:sp>
      <p:sp>
        <p:nvSpPr>
          <p:cNvPr name="Freeform 11" id="11"/>
          <p:cNvSpPr/>
          <p:nvPr/>
        </p:nvSpPr>
        <p:spPr>
          <a:xfrm flipH="false" flipV="false" rot="0">
            <a:off x="873813" y="5626875"/>
            <a:ext cx="1471647" cy="1530972"/>
          </a:xfrm>
          <a:custGeom>
            <a:avLst/>
            <a:gdLst/>
            <a:ahLst/>
            <a:cxnLst/>
            <a:rect r="r" b="b" t="t" l="l"/>
            <a:pathLst>
              <a:path h="1530972" w="1471647">
                <a:moveTo>
                  <a:pt x="0" y="0"/>
                </a:moveTo>
                <a:lnTo>
                  <a:pt x="1471647" y="0"/>
                </a:lnTo>
                <a:lnTo>
                  <a:pt x="1471647" y="1530972"/>
                </a:lnTo>
                <a:lnTo>
                  <a:pt x="0" y="1530972"/>
                </a:lnTo>
                <a:lnTo>
                  <a:pt x="0" y="0"/>
                </a:lnTo>
                <a:close/>
              </a:path>
            </a:pathLst>
          </a:custGeom>
          <a:blipFill>
            <a:blip r:embed="rId6">
              <a:extLst>
                <a:ext uri="{96DAC541-7B7A-43D3-8B79-37D633B846F1}">
                  <asvg:svgBlip xmlns:asvg="http://schemas.microsoft.com/office/drawing/2016/SVG/main" r:embed="rId7"/>
                </a:ext>
              </a:extLst>
            </a:blip>
            <a:stretch>
              <a:fillRect l="0" t="0" r="-1446" b="0"/>
            </a:stretch>
          </a:blipFill>
        </p:spPr>
      </p:sp>
      <p:sp>
        <p:nvSpPr>
          <p:cNvPr name="TextBox 12" id="12"/>
          <p:cNvSpPr txBox="true"/>
          <p:nvPr/>
        </p:nvSpPr>
        <p:spPr>
          <a:xfrm rot="0">
            <a:off x="2601410" y="7713758"/>
            <a:ext cx="4887928" cy="2047124"/>
          </a:xfrm>
          <a:prstGeom prst="rect">
            <a:avLst/>
          </a:prstGeom>
        </p:spPr>
        <p:txBody>
          <a:bodyPr anchor="t" rtlCol="false" tIns="0" lIns="0" bIns="0" rIns="0">
            <a:spAutoFit/>
          </a:bodyPr>
          <a:lstStyle/>
          <a:p>
            <a:pPr algn="ctr">
              <a:lnSpc>
                <a:spcPts val="3943"/>
              </a:lnSpc>
            </a:pPr>
            <a:r>
              <a:rPr lang="en-US" sz="2817">
                <a:solidFill>
                  <a:srgbClr val="1B1B1B"/>
                </a:solidFill>
                <a:latin typeface="Arimo"/>
                <a:ea typeface="Arimo"/>
                <a:cs typeface="Arimo"/>
                <a:sym typeface="Arimo"/>
              </a:rPr>
              <a:t>Encrypting QR codes enhances their security compared to traditional barcodes.</a:t>
            </a:r>
          </a:p>
        </p:txBody>
      </p:sp>
      <p:sp>
        <p:nvSpPr>
          <p:cNvPr name="Freeform 13" id="13"/>
          <p:cNvSpPr/>
          <p:nvPr/>
        </p:nvSpPr>
        <p:spPr>
          <a:xfrm flipH="false" flipV="false" rot="0">
            <a:off x="873813" y="7847108"/>
            <a:ext cx="1471647" cy="1530972"/>
          </a:xfrm>
          <a:custGeom>
            <a:avLst/>
            <a:gdLst/>
            <a:ahLst/>
            <a:cxnLst/>
            <a:rect r="r" b="b" t="t" l="l"/>
            <a:pathLst>
              <a:path h="1530972" w="1471647">
                <a:moveTo>
                  <a:pt x="0" y="0"/>
                </a:moveTo>
                <a:lnTo>
                  <a:pt x="1471647" y="0"/>
                </a:lnTo>
                <a:lnTo>
                  <a:pt x="1471647" y="1530972"/>
                </a:lnTo>
                <a:lnTo>
                  <a:pt x="0" y="1530972"/>
                </a:lnTo>
                <a:lnTo>
                  <a:pt x="0" y="0"/>
                </a:lnTo>
                <a:close/>
              </a:path>
            </a:pathLst>
          </a:custGeom>
          <a:blipFill>
            <a:blip r:embed="rId6">
              <a:extLst>
                <a:ext uri="{96DAC541-7B7A-43D3-8B79-37D633B846F1}">
                  <asvg:svgBlip xmlns:asvg="http://schemas.microsoft.com/office/drawing/2016/SVG/main" r:embed="rId7"/>
                </a:ext>
              </a:extLst>
            </a:blip>
            <a:stretch>
              <a:fillRect l="0" t="0" r="-1446" b="0"/>
            </a:stretch>
          </a:blipFill>
        </p:spPr>
      </p:sp>
      <p:sp>
        <p:nvSpPr>
          <p:cNvPr name="Freeform 14" id="14"/>
          <p:cNvSpPr/>
          <p:nvPr/>
        </p:nvSpPr>
        <p:spPr>
          <a:xfrm flipH="false" flipV="false" rot="0">
            <a:off x="10045199" y="3612528"/>
            <a:ext cx="1471647" cy="1530972"/>
          </a:xfrm>
          <a:custGeom>
            <a:avLst/>
            <a:gdLst/>
            <a:ahLst/>
            <a:cxnLst/>
            <a:rect r="r" b="b" t="t" l="l"/>
            <a:pathLst>
              <a:path h="1530972" w="1471647">
                <a:moveTo>
                  <a:pt x="0" y="0"/>
                </a:moveTo>
                <a:lnTo>
                  <a:pt x="1471647" y="0"/>
                </a:lnTo>
                <a:lnTo>
                  <a:pt x="1471647" y="1530972"/>
                </a:lnTo>
                <a:lnTo>
                  <a:pt x="0" y="1530972"/>
                </a:lnTo>
                <a:lnTo>
                  <a:pt x="0" y="0"/>
                </a:lnTo>
                <a:close/>
              </a:path>
            </a:pathLst>
          </a:custGeom>
          <a:blipFill>
            <a:blip r:embed="rId8">
              <a:extLst>
                <a:ext uri="{96DAC541-7B7A-43D3-8B79-37D633B846F1}">
                  <asvg:svgBlip xmlns:asvg="http://schemas.microsoft.com/office/drawing/2016/SVG/main" r:embed="rId9"/>
                </a:ext>
              </a:extLst>
            </a:blip>
            <a:stretch>
              <a:fillRect l="0" t="0" r="-1446" b="0"/>
            </a:stretch>
          </a:blipFill>
        </p:spPr>
      </p:sp>
      <p:sp>
        <p:nvSpPr>
          <p:cNvPr name="Freeform 15" id="15"/>
          <p:cNvSpPr/>
          <p:nvPr/>
        </p:nvSpPr>
        <p:spPr>
          <a:xfrm flipH="false" flipV="false" rot="0">
            <a:off x="9902738" y="6978554"/>
            <a:ext cx="1471647" cy="1530972"/>
          </a:xfrm>
          <a:custGeom>
            <a:avLst/>
            <a:gdLst/>
            <a:ahLst/>
            <a:cxnLst/>
            <a:rect r="r" b="b" t="t" l="l"/>
            <a:pathLst>
              <a:path h="1530972" w="1471647">
                <a:moveTo>
                  <a:pt x="0" y="0"/>
                </a:moveTo>
                <a:lnTo>
                  <a:pt x="1471646" y="0"/>
                </a:lnTo>
                <a:lnTo>
                  <a:pt x="1471646" y="1530972"/>
                </a:lnTo>
                <a:lnTo>
                  <a:pt x="0" y="1530972"/>
                </a:lnTo>
                <a:lnTo>
                  <a:pt x="0" y="0"/>
                </a:lnTo>
                <a:close/>
              </a:path>
            </a:pathLst>
          </a:custGeom>
          <a:blipFill>
            <a:blip r:embed="rId8">
              <a:extLst>
                <a:ext uri="{96DAC541-7B7A-43D3-8B79-37D633B846F1}">
                  <asvg:svgBlip xmlns:asvg="http://schemas.microsoft.com/office/drawing/2016/SVG/main" r:embed="rId9"/>
                </a:ext>
              </a:extLst>
            </a:blip>
            <a:stretch>
              <a:fillRect l="0" t="0" r="-1446" b="0"/>
            </a:stretch>
          </a:blipFill>
        </p:spPr>
      </p:sp>
      <p:sp>
        <p:nvSpPr>
          <p:cNvPr name="TextBox 16" id="16"/>
          <p:cNvSpPr txBox="true"/>
          <p:nvPr/>
        </p:nvSpPr>
        <p:spPr>
          <a:xfrm rot="0">
            <a:off x="11434065" y="3664191"/>
            <a:ext cx="5825235" cy="1476589"/>
          </a:xfrm>
          <a:prstGeom prst="rect">
            <a:avLst/>
          </a:prstGeom>
        </p:spPr>
        <p:txBody>
          <a:bodyPr anchor="t" rtlCol="false" tIns="0" lIns="0" bIns="0" rIns="0">
            <a:spAutoFit/>
          </a:bodyPr>
          <a:lstStyle/>
          <a:p>
            <a:pPr algn="ctr">
              <a:lnSpc>
                <a:spcPts val="5613"/>
              </a:lnSpc>
            </a:pPr>
            <a:r>
              <a:rPr lang="en-US" sz="4009">
                <a:solidFill>
                  <a:srgbClr val="D9D9D9"/>
                </a:solidFill>
                <a:latin typeface="Arimo"/>
                <a:ea typeface="Arimo"/>
                <a:cs typeface="Arimo"/>
                <a:sym typeface="Arimo"/>
              </a:rPr>
              <a:t>More than one QR format is available</a:t>
            </a:r>
          </a:p>
        </p:txBody>
      </p:sp>
      <p:sp>
        <p:nvSpPr>
          <p:cNvPr name="TextBox 17" id="17"/>
          <p:cNvSpPr txBox="true"/>
          <p:nvPr/>
        </p:nvSpPr>
        <p:spPr>
          <a:xfrm rot="0">
            <a:off x="11516846" y="5753217"/>
            <a:ext cx="6229779" cy="4044905"/>
          </a:xfrm>
          <a:prstGeom prst="rect">
            <a:avLst/>
          </a:prstGeom>
        </p:spPr>
        <p:txBody>
          <a:bodyPr anchor="t" rtlCol="false" tIns="0" lIns="0" bIns="0" rIns="0">
            <a:spAutoFit/>
          </a:bodyPr>
          <a:lstStyle/>
          <a:p>
            <a:pPr algn="ctr">
              <a:lnSpc>
                <a:spcPts val="6192"/>
              </a:lnSpc>
            </a:pPr>
            <a:r>
              <a:rPr lang="en-US" sz="4050">
                <a:solidFill>
                  <a:srgbClr val="D9D9D9"/>
                </a:solidFill>
                <a:latin typeface="Arimo"/>
                <a:ea typeface="Arimo"/>
                <a:cs typeface="Arimo"/>
                <a:sym typeface="Arimo"/>
              </a:rPr>
              <a:t>QR codes can be used to transmit malicious code if they are tampered with or generated by malicious actors.</a:t>
            </a:r>
          </a:p>
        </p:txBody>
      </p:sp>
      <p:grpSp>
        <p:nvGrpSpPr>
          <p:cNvPr name="Group 18" id="18"/>
          <p:cNvGrpSpPr/>
          <p:nvPr/>
        </p:nvGrpSpPr>
        <p:grpSpPr>
          <a:xfrm rot="0">
            <a:off x="2537237" y="281084"/>
            <a:ext cx="13213526" cy="9925515"/>
            <a:chOff x="0" y="0"/>
            <a:chExt cx="17618034" cy="13234020"/>
          </a:xfrm>
        </p:grpSpPr>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20" id="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bg>
      <p:bgPr>
        <a:solidFill>
          <a:srgbClr val="F6D8FF"/>
        </a:solidFill>
      </p:bgPr>
    </p:bg>
    <p:spTree>
      <p:nvGrpSpPr>
        <p:cNvPr id="1" name=""/>
        <p:cNvGrpSpPr/>
        <p:nvPr/>
      </p:nvGrpSpPr>
      <p:grpSpPr>
        <a:xfrm>
          <a:off x="0" y="0"/>
          <a:ext cx="0" cy="0"/>
          <a:chOff x="0" y="0"/>
          <a:chExt cx="0" cy="0"/>
        </a:xfrm>
      </p:grpSpPr>
      <p:grpSp>
        <p:nvGrpSpPr>
          <p:cNvPr name="Group 2" id="2"/>
          <p:cNvGrpSpPr/>
          <p:nvPr/>
        </p:nvGrpSpPr>
        <p:grpSpPr>
          <a:xfrm rot="0">
            <a:off x="11955357" y="1241566"/>
            <a:ext cx="5486400" cy="8229600"/>
            <a:chOff x="0" y="0"/>
            <a:chExt cx="7315200" cy="10972800"/>
          </a:xfrm>
        </p:grpSpPr>
        <p:sp>
          <p:nvSpPr>
            <p:cNvPr name="Freeform 3" id="3"/>
            <p:cNvSpPr/>
            <p:nvPr/>
          </p:nvSpPr>
          <p:spPr>
            <a:xfrm flipH="false" flipV="false" rot="0">
              <a:off x="0" y="0"/>
              <a:ext cx="7315200" cy="10972800"/>
            </a:xfrm>
            <a:custGeom>
              <a:avLst/>
              <a:gdLst/>
              <a:ahLst/>
              <a:cxnLst/>
              <a:rect r="r" b="b" t="t" l="l"/>
              <a:pathLst>
                <a:path h="10972800" w="7315200">
                  <a:moveTo>
                    <a:pt x="0" y="10416794"/>
                  </a:moveTo>
                  <a:lnTo>
                    <a:pt x="0" y="556006"/>
                  </a:lnTo>
                  <a:cubicBezTo>
                    <a:pt x="0" y="248666"/>
                    <a:pt x="248666" y="0"/>
                    <a:pt x="556006" y="0"/>
                  </a:cubicBezTo>
                  <a:lnTo>
                    <a:pt x="6759194" y="0"/>
                  </a:lnTo>
                  <a:cubicBezTo>
                    <a:pt x="7066534" y="0"/>
                    <a:pt x="7315200" y="250190"/>
                    <a:pt x="7315200" y="556006"/>
                  </a:cubicBezTo>
                  <a:lnTo>
                    <a:pt x="7315200" y="10416794"/>
                  </a:lnTo>
                  <a:cubicBezTo>
                    <a:pt x="7315200" y="10724007"/>
                    <a:pt x="7066534" y="10972800"/>
                    <a:pt x="6759194" y="10972800"/>
                  </a:cubicBezTo>
                  <a:lnTo>
                    <a:pt x="556006" y="10972800"/>
                  </a:lnTo>
                  <a:cubicBezTo>
                    <a:pt x="250190" y="10972800"/>
                    <a:pt x="0" y="10724134"/>
                    <a:pt x="0" y="10416794"/>
                  </a:cubicBezTo>
                  <a:close/>
                </a:path>
              </a:pathLst>
            </a:custGeom>
            <a:blipFill>
              <a:blip r:embed="rId2"/>
              <a:stretch>
                <a:fillRect l="-83223" t="0" r="-83223" b="0"/>
              </a:stretch>
            </a:blipFill>
          </p:spPr>
        </p:sp>
      </p:grpSp>
      <p:grpSp>
        <p:nvGrpSpPr>
          <p:cNvPr name="Group 4" id="4"/>
          <p:cNvGrpSpPr/>
          <p:nvPr/>
        </p:nvGrpSpPr>
        <p:grpSpPr>
          <a:xfrm rot="0">
            <a:off x="2387656" y="3485000"/>
            <a:ext cx="8685760" cy="3742736"/>
            <a:chOff x="0" y="0"/>
            <a:chExt cx="11581014" cy="4990314"/>
          </a:xfrm>
        </p:grpSpPr>
        <p:sp>
          <p:nvSpPr>
            <p:cNvPr name="Freeform 5" id="5"/>
            <p:cNvSpPr/>
            <p:nvPr/>
          </p:nvSpPr>
          <p:spPr>
            <a:xfrm flipH="false" flipV="false" rot="0">
              <a:off x="0" y="0"/>
              <a:ext cx="11581003" cy="4990338"/>
            </a:xfrm>
            <a:custGeom>
              <a:avLst/>
              <a:gdLst/>
              <a:ahLst/>
              <a:cxnLst/>
              <a:rect r="r" b="b" t="t" l="l"/>
              <a:pathLst>
                <a:path h="4990338" w="11581003">
                  <a:moveTo>
                    <a:pt x="11060811" y="4990338"/>
                  </a:moveTo>
                  <a:lnTo>
                    <a:pt x="520192" y="4990338"/>
                  </a:lnTo>
                  <a:cubicBezTo>
                    <a:pt x="233553" y="4990338"/>
                    <a:pt x="0" y="4756785"/>
                    <a:pt x="0" y="4470146"/>
                  </a:cubicBezTo>
                  <a:lnTo>
                    <a:pt x="0" y="520192"/>
                  </a:lnTo>
                  <a:cubicBezTo>
                    <a:pt x="0" y="233553"/>
                    <a:pt x="233553" y="0"/>
                    <a:pt x="520192" y="0"/>
                  </a:cubicBezTo>
                  <a:lnTo>
                    <a:pt x="11060811" y="0"/>
                  </a:lnTo>
                  <a:cubicBezTo>
                    <a:pt x="11347450" y="0"/>
                    <a:pt x="11581003" y="233553"/>
                    <a:pt x="11581003" y="520192"/>
                  </a:cubicBezTo>
                  <a:lnTo>
                    <a:pt x="11581003" y="4470146"/>
                  </a:lnTo>
                  <a:cubicBezTo>
                    <a:pt x="11581003" y="4756785"/>
                    <a:pt x="11347450" y="4990338"/>
                    <a:pt x="11060811" y="4990338"/>
                  </a:cubicBezTo>
                  <a:close/>
                </a:path>
              </a:pathLst>
            </a:custGeom>
            <a:solidFill>
              <a:srgbClr val="FF9797"/>
            </a:solidFill>
          </p:spPr>
        </p:sp>
      </p:grpSp>
      <p:sp>
        <p:nvSpPr>
          <p:cNvPr name="TextBox 6" id="6"/>
          <p:cNvSpPr txBox="true"/>
          <p:nvPr/>
        </p:nvSpPr>
        <p:spPr>
          <a:xfrm rot="0">
            <a:off x="271902" y="3866624"/>
            <a:ext cx="1812033" cy="1473223"/>
          </a:xfrm>
          <a:prstGeom prst="rect">
            <a:avLst/>
          </a:prstGeom>
        </p:spPr>
        <p:txBody>
          <a:bodyPr anchor="t" rtlCol="false" tIns="0" lIns="0" bIns="0" rIns="0">
            <a:spAutoFit/>
          </a:bodyPr>
          <a:lstStyle/>
          <a:p>
            <a:pPr algn="ctr">
              <a:lnSpc>
                <a:spcPts val="5480"/>
              </a:lnSpc>
            </a:pPr>
            <a:r>
              <a:rPr lang="en-US" sz="3913">
                <a:solidFill>
                  <a:srgbClr val="1B1B1B"/>
                </a:solidFill>
                <a:latin typeface="Arimo"/>
                <a:ea typeface="Arimo"/>
                <a:cs typeface="Arimo"/>
                <a:sym typeface="Arimo"/>
              </a:rPr>
              <a:t>What it does </a:t>
            </a:r>
          </a:p>
        </p:txBody>
      </p:sp>
      <p:sp>
        <p:nvSpPr>
          <p:cNvPr name="TextBox 7" id="7"/>
          <p:cNvSpPr txBox="true"/>
          <p:nvPr/>
        </p:nvSpPr>
        <p:spPr>
          <a:xfrm rot="0">
            <a:off x="2726739" y="3734667"/>
            <a:ext cx="8007592" cy="3124633"/>
          </a:xfrm>
          <a:prstGeom prst="rect">
            <a:avLst/>
          </a:prstGeom>
        </p:spPr>
        <p:txBody>
          <a:bodyPr anchor="t" rtlCol="false" tIns="0" lIns="0" bIns="0" rIns="0">
            <a:spAutoFit/>
          </a:bodyPr>
          <a:lstStyle/>
          <a:p>
            <a:pPr algn="ctr">
              <a:lnSpc>
                <a:spcPts val="4759"/>
              </a:lnSpc>
            </a:pPr>
            <a:r>
              <a:rPr lang="en-US" sz="3399">
                <a:solidFill>
                  <a:srgbClr val="1B1B1B"/>
                </a:solidFill>
                <a:latin typeface="Arimo"/>
                <a:ea typeface="Arimo"/>
                <a:cs typeface="Arimo"/>
                <a:sym typeface="Arimo"/>
              </a:rPr>
              <a:t>When a camera captures consecutive digital images at a high frame rate, these images can be displayed on a computer screen as a live video feed of the view in front of its lens.</a:t>
            </a:r>
          </a:p>
        </p:txBody>
      </p:sp>
      <p:grpSp>
        <p:nvGrpSpPr>
          <p:cNvPr name="Group 8" id="8"/>
          <p:cNvGrpSpPr/>
          <p:nvPr/>
        </p:nvGrpSpPr>
        <p:grpSpPr>
          <a:xfrm rot="0">
            <a:off x="2537237" y="281084"/>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2" id="12"/>
          <p:cNvSpPr txBox="true"/>
          <p:nvPr/>
        </p:nvSpPr>
        <p:spPr>
          <a:xfrm rot="0">
            <a:off x="480238" y="532895"/>
            <a:ext cx="11221936" cy="952463"/>
          </a:xfrm>
          <a:prstGeom prst="rect">
            <a:avLst/>
          </a:prstGeom>
        </p:spPr>
        <p:txBody>
          <a:bodyPr anchor="t" rtlCol="false" tIns="0" lIns="0" bIns="0" rIns="0">
            <a:spAutoFit/>
          </a:bodyPr>
          <a:lstStyle/>
          <a:p>
            <a:pPr algn="l">
              <a:lnSpc>
                <a:spcPts val="7636"/>
              </a:lnSpc>
            </a:pPr>
            <a:r>
              <a:rPr lang="en-US" sz="6942">
                <a:solidFill>
                  <a:srgbClr val="1B1B1B"/>
                </a:solidFill>
                <a:latin typeface="Arimo"/>
                <a:ea typeface="Arimo"/>
                <a:cs typeface="Arimo"/>
                <a:sym typeface="Arimo"/>
              </a:rPr>
              <a:t>Digital Camera (Webcam)</a:t>
            </a:r>
          </a:p>
        </p:txBody>
      </p:sp>
    </p:spTree>
  </p:cSld>
  <p:clrMapOvr>
    <a:masterClrMapping/>
  </p:clrMapOvr>
</p:sld>
</file>

<file path=ppt/slides/slide105.xml><?xml version="1.0" encoding="utf-8"?>
<p:sld xmlns:p="http://schemas.openxmlformats.org/presentationml/2006/main" xmlns:a="http://schemas.openxmlformats.org/drawingml/2006/main" xmlns:r="http://schemas.openxmlformats.org/officeDocument/2006/relationships">
  <p:cSld>
    <p:bg>
      <p:bgPr>
        <a:solidFill>
          <a:srgbClr val="F6D8FF"/>
        </a:solidFill>
      </p:bgPr>
    </p:bg>
    <p:spTree>
      <p:nvGrpSpPr>
        <p:cNvPr id="1" name=""/>
        <p:cNvGrpSpPr/>
        <p:nvPr/>
      </p:nvGrpSpPr>
      <p:grpSpPr>
        <a:xfrm>
          <a:off x="0" y="0"/>
          <a:ext cx="0" cy="0"/>
          <a:chOff x="0" y="0"/>
          <a:chExt cx="0" cy="0"/>
        </a:xfrm>
      </p:grpSpPr>
      <p:sp>
        <p:nvSpPr>
          <p:cNvPr name="Freeform 2" id="2"/>
          <p:cNvSpPr/>
          <p:nvPr/>
        </p:nvSpPr>
        <p:spPr>
          <a:xfrm flipH="false" flipV="false" rot="0">
            <a:off x="2703192" y="4187644"/>
            <a:ext cx="3791706" cy="3102305"/>
          </a:xfrm>
          <a:custGeom>
            <a:avLst/>
            <a:gdLst/>
            <a:ahLst/>
            <a:cxnLst/>
            <a:rect r="r" b="b" t="t" l="l"/>
            <a:pathLst>
              <a:path h="3102305" w="3791706">
                <a:moveTo>
                  <a:pt x="0" y="0"/>
                </a:moveTo>
                <a:lnTo>
                  <a:pt x="3791706" y="0"/>
                </a:lnTo>
                <a:lnTo>
                  <a:pt x="3791706" y="3102305"/>
                </a:lnTo>
                <a:lnTo>
                  <a:pt x="0" y="3102305"/>
                </a:lnTo>
                <a:lnTo>
                  <a:pt x="0" y="0"/>
                </a:lnTo>
                <a:close/>
              </a:path>
            </a:pathLst>
          </a:custGeom>
          <a:blipFill>
            <a:blip r:embed="rId2">
              <a:extLst>
                <a:ext uri="{96DAC541-7B7A-43D3-8B79-37D633B846F1}">
                  <asvg:svgBlip xmlns:asvg="http://schemas.microsoft.com/office/drawing/2016/SVG/main" r:embed="rId3"/>
                </a:ext>
              </a:extLst>
            </a:blip>
            <a:stretch>
              <a:fillRect l="0" t="0" r="-139" b="0"/>
            </a:stretch>
          </a:blipFill>
        </p:spPr>
      </p:sp>
      <p:sp>
        <p:nvSpPr>
          <p:cNvPr name="Freeform 3" id="3"/>
          <p:cNvSpPr/>
          <p:nvPr/>
        </p:nvSpPr>
        <p:spPr>
          <a:xfrm flipH="false" flipV="false" rot="0">
            <a:off x="480237" y="4995498"/>
            <a:ext cx="1972066" cy="1972066"/>
          </a:xfrm>
          <a:custGeom>
            <a:avLst/>
            <a:gdLst/>
            <a:ahLst/>
            <a:cxnLst/>
            <a:rect r="r" b="b" t="t" l="l"/>
            <a:pathLst>
              <a:path h="1972066" w="1972066">
                <a:moveTo>
                  <a:pt x="0" y="0"/>
                </a:moveTo>
                <a:lnTo>
                  <a:pt x="1972067" y="0"/>
                </a:lnTo>
                <a:lnTo>
                  <a:pt x="1972067" y="1972066"/>
                </a:lnTo>
                <a:lnTo>
                  <a:pt x="0" y="1972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480237" y="532895"/>
            <a:ext cx="16057052" cy="952463"/>
          </a:xfrm>
          <a:prstGeom prst="rect">
            <a:avLst/>
          </a:prstGeom>
        </p:spPr>
        <p:txBody>
          <a:bodyPr anchor="t" rtlCol="false" tIns="0" lIns="0" bIns="0" rIns="0">
            <a:spAutoFit/>
          </a:bodyPr>
          <a:lstStyle/>
          <a:p>
            <a:pPr algn="l">
              <a:lnSpc>
                <a:spcPts val="7636"/>
              </a:lnSpc>
            </a:pPr>
            <a:r>
              <a:rPr lang="en-US" sz="6942">
                <a:solidFill>
                  <a:srgbClr val="1B1B1B"/>
                </a:solidFill>
                <a:latin typeface="Arimo"/>
                <a:ea typeface="Arimo"/>
                <a:cs typeface="Arimo"/>
                <a:sym typeface="Arimo"/>
              </a:rPr>
              <a:t>How does it work? </a:t>
            </a:r>
          </a:p>
        </p:txBody>
      </p:sp>
      <p:sp>
        <p:nvSpPr>
          <p:cNvPr name="TextBox 5" id="5"/>
          <p:cNvSpPr txBox="true"/>
          <p:nvPr/>
        </p:nvSpPr>
        <p:spPr>
          <a:xfrm rot="0">
            <a:off x="6869940" y="1859045"/>
            <a:ext cx="10784684" cy="2357693"/>
          </a:xfrm>
          <a:prstGeom prst="rect">
            <a:avLst/>
          </a:prstGeom>
        </p:spPr>
        <p:txBody>
          <a:bodyPr anchor="t" rtlCol="false" tIns="0" lIns="0" bIns="0" rIns="0">
            <a:spAutoFit/>
          </a:bodyPr>
          <a:lstStyle/>
          <a:p>
            <a:pPr algn="ctr">
              <a:lnSpc>
                <a:spcPts val="4465"/>
              </a:lnSpc>
            </a:pPr>
            <a:r>
              <a:rPr lang="en-US" sz="3189">
                <a:solidFill>
                  <a:srgbClr val="1B1B1B"/>
                </a:solidFill>
                <a:latin typeface="Arimo"/>
                <a:ea typeface="Arimo"/>
                <a:cs typeface="Arimo"/>
                <a:sym typeface="Arimo"/>
              </a:rPr>
              <a:t>The image is captured as light passes through the lens onto a light-sensitive cell composed of millions of tiny sensors acting as photodiodes, such as charge-coupled devices (CCD), which convert light into electricity.</a:t>
            </a:r>
          </a:p>
        </p:txBody>
      </p:sp>
      <p:sp>
        <p:nvSpPr>
          <p:cNvPr name="TextBox 6" id="6"/>
          <p:cNvSpPr txBox="true"/>
          <p:nvPr/>
        </p:nvSpPr>
        <p:spPr>
          <a:xfrm rot="0">
            <a:off x="6964494" y="4991100"/>
            <a:ext cx="10784684" cy="1828891"/>
          </a:xfrm>
          <a:prstGeom prst="rect">
            <a:avLst/>
          </a:prstGeom>
        </p:spPr>
        <p:txBody>
          <a:bodyPr anchor="t" rtlCol="false" tIns="0" lIns="0" bIns="0" rIns="0">
            <a:spAutoFit/>
          </a:bodyPr>
          <a:lstStyle/>
          <a:p>
            <a:pPr algn="ctr">
              <a:lnSpc>
                <a:spcPts val="4666"/>
              </a:lnSpc>
            </a:pPr>
            <a:r>
              <a:rPr lang="en-US" sz="3333">
                <a:solidFill>
                  <a:srgbClr val="1B1B1B"/>
                </a:solidFill>
                <a:latin typeface="Arimo"/>
                <a:ea typeface="Arimo"/>
                <a:cs typeface="Arimo"/>
                <a:sym typeface="Arimo"/>
              </a:rPr>
              <a:t>Each of these sensors is commonly referred to as a pixel (short for picture element), as they are the small components that collectively form the image.</a:t>
            </a:r>
          </a:p>
        </p:txBody>
      </p:sp>
      <p:sp>
        <p:nvSpPr>
          <p:cNvPr name="TextBox 7" id="7"/>
          <p:cNvSpPr txBox="true"/>
          <p:nvPr/>
        </p:nvSpPr>
        <p:spPr>
          <a:xfrm rot="0">
            <a:off x="7366959" y="7959053"/>
            <a:ext cx="9979755" cy="1780902"/>
          </a:xfrm>
          <a:prstGeom prst="rect">
            <a:avLst/>
          </a:prstGeom>
        </p:spPr>
        <p:txBody>
          <a:bodyPr anchor="t" rtlCol="false" tIns="0" lIns="0" bIns="0" rIns="0">
            <a:spAutoFit/>
          </a:bodyPr>
          <a:lstStyle/>
          <a:p>
            <a:pPr algn="ctr">
              <a:lnSpc>
                <a:spcPts val="4474"/>
              </a:lnSpc>
            </a:pPr>
            <a:r>
              <a:rPr lang="en-US" sz="3195">
                <a:solidFill>
                  <a:srgbClr val="1B1B1B"/>
                </a:solidFill>
                <a:latin typeface="Arimo"/>
                <a:ea typeface="Arimo"/>
                <a:cs typeface="Arimo"/>
                <a:sym typeface="Arimo"/>
              </a:rPr>
              <a:t>The image is converted into small electric charges, which are then processed through an analog-to-digital converter (ADC) to create a digital image array.</a:t>
            </a:r>
          </a:p>
        </p:txBody>
      </p:sp>
      <p:grpSp>
        <p:nvGrpSpPr>
          <p:cNvPr name="Group 8" id="8"/>
          <p:cNvGrpSpPr/>
          <p:nvPr/>
        </p:nvGrpSpPr>
        <p:grpSpPr>
          <a:xfrm rot="5399999">
            <a:off x="11871731" y="4601312"/>
            <a:ext cx="1017837" cy="71438"/>
            <a:chOff x="0" y="0"/>
            <a:chExt cx="1357116" cy="95250"/>
          </a:xfrm>
        </p:grpSpPr>
        <p:sp>
          <p:nvSpPr>
            <p:cNvPr name="Freeform 9" id="9"/>
            <p:cNvSpPr/>
            <p:nvPr/>
          </p:nvSpPr>
          <p:spPr>
            <a:xfrm flipH="false" flipV="false" rot="0">
              <a:off x="0" y="0"/>
              <a:ext cx="1357122" cy="95250"/>
            </a:xfrm>
            <a:custGeom>
              <a:avLst/>
              <a:gdLst/>
              <a:ahLst/>
              <a:cxnLst/>
              <a:rect r="r" b="b" t="t" l="l"/>
              <a:pathLst>
                <a:path h="95250" w="1357122">
                  <a:moveTo>
                    <a:pt x="47625" y="0"/>
                  </a:moveTo>
                  <a:lnTo>
                    <a:pt x="1309497" y="0"/>
                  </a:lnTo>
                  <a:cubicBezTo>
                    <a:pt x="1335786" y="0"/>
                    <a:pt x="1357122" y="21336"/>
                    <a:pt x="1357122" y="47625"/>
                  </a:cubicBezTo>
                  <a:cubicBezTo>
                    <a:pt x="1357122" y="73914"/>
                    <a:pt x="1335786" y="95250"/>
                    <a:pt x="1309497" y="95250"/>
                  </a:cubicBezTo>
                  <a:lnTo>
                    <a:pt x="47625" y="95250"/>
                  </a:lnTo>
                  <a:cubicBezTo>
                    <a:pt x="21336" y="95250"/>
                    <a:pt x="0" y="73914"/>
                    <a:pt x="0" y="47625"/>
                  </a:cubicBezTo>
                  <a:cubicBezTo>
                    <a:pt x="0" y="21336"/>
                    <a:pt x="21336" y="0"/>
                    <a:pt x="47625" y="0"/>
                  </a:cubicBezTo>
                  <a:close/>
                </a:path>
              </a:pathLst>
            </a:custGeom>
            <a:solidFill>
              <a:srgbClr val="FF5757"/>
            </a:solidFill>
          </p:spPr>
        </p:sp>
      </p:grpSp>
      <p:grpSp>
        <p:nvGrpSpPr>
          <p:cNvPr name="Group 10" id="10"/>
          <p:cNvGrpSpPr/>
          <p:nvPr/>
        </p:nvGrpSpPr>
        <p:grpSpPr>
          <a:xfrm rot="5399999">
            <a:off x="11871731" y="7230418"/>
            <a:ext cx="1017837" cy="71438"/>
            <a:chOff x="0" y="0"/>
            <a:chExt cx="1357116" cy="95250"/>
          </a:xfrm>
        </p:grpSpPr>
        <p:sp>
          <p:nvSpPr>
            <p:cNvPr name="Freeform 11" id="11"/>
            <p:cNvSpPr/>
            <p:nvPr/>
          </p:nvSpPr>
          <p:spPr>
            <a:xfrm flipH="false" flipV="false" rot="0">
              <a:off x="0" y="0"/>
              <a:ext cx="1357122" cy="95250"/>
            </a:xfrm>
            <a:custGeom>
              <a:avLst/>
              <a:gdLst/>
              <a:ahLst/>
              <a:cxnLst/>
              <a:rect r="r" b="b" t="t" l="l"/>
              <a:pathLst>
                <a:path h="95250" w="1357122">
                  <a:moveTo>
                    <a:pt x="47625" y="0"/>
                  </a:moveTo>
                  <a:lnTo>
                    <a:pt x="1309497" y="0"/>
                  </a:lnTo>
                  <a:cubicBezTo>
                    <a:pt x="1335786" y="0"/>
                    <a:pt x="1357122" y="21336"/>
                    <a:pt x="1357122" y="47625"/>
                  </a:cubicBezTo>
                  <a:cubicBezTo>
                    <a:pt x="1357122" y="73914"/>
                    <a:pt x="1335786" y="95250"/>
                    <a:pt x="1309497" y="95250"/>
                  </a:cubicBezTo>
                  <a:lnTo>
                    <a:pt x="47625" y="95250"/>
                  </a:lnTo>
                  <a:cubicBezTo>
                    <a:pt x="21336" y="95250"/>
                    <a:pt x="0" y="73914"/>
                    <a:pt x="0" y="47625"/>
                  </a:cubicBezTo>
                  <a:cubicBezTo>
                    <a:pt x="0" y="21336"/>
                    <a:pt x="21336" y="0"/>
                    <a:pt x="47625" y="0"/>
                  </a:cubicBezTo>
                  <a:close/>
                </a:path>
              </a:pathLst>
            </a:custGeom>
            <a:solidFill>
              <a:srgbClr val="FF5757"/>
            </a:solidFill>
          </p:spPr>
        </p:sp>
      </p:grpSp>
      <p:grpSp>
        <p:nvGrpSpPr>
          <p:cNvPr name="Group 12" id="12"/>
          <p:cNvGrpSpPr/>
          <p:nvPr/>
        </p:nvGrpSpPr>
        <p:grpSpPr>
          <a:xfrm rot="0">
            <a:off x="2537237" y="28108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bg>
      <p:bgPr>
        <a:solidFill>
          <a:srgbClr val="F6D8FF"/>
        </a:solidFill>
      </p:bgPr>
    </p:bg>
    <p:spTree>
      <p:nvGrpSpPr>
        <p:cNvPr id="1" name=""/>
        <p:cNvGrpSpPr/>
        <p:nvPr/>
      </p:nvGrpSpPr>
      <p:grpSpPr>
        <a:xfrm>
          <a:off x="0" y="0"/>
          <a:ext cx="0" cy="0"/>
          <a:chOff x="0" y="0"/>
          <a:chExt cx="0" cy="0"/>
        </a:xfrm>
      </p:grpSpPr>
      <p:grpSp>
        <p:nvGrpSpPr>
          <p:cNvPr name="Group 2" id="2"/>
          <p:cNvGrpSpPr/>
          <p:nvPr/>
        </p:nvGrpSpPr>
        <p:grpSpPr>
          <a:xfrm rot="0">
            <a:off x="11759191" y="997752"/>
            <a:ext cx="5244649" cy="7866974"/>
            <a:chOff x="0" y="0"/>
            <a:chExt cx="6992866" cy="10489298"/>
          </a:xfrm>
        </p:grpSpPr>
        <p:sp>
          <p:nvSpPr>
            <p:cNvPr name="Freeform 3" id="3"/>
            <p:cNvSpPr/>
            <p:nvPr/>
          </p:nvSpPr>
          <p:spPr>
            <a:xfrm flipH="false" flipV="false" rot="0">
              <a:off x="0" y="0"/>
              <a:ext cx="6992874" cy="10489311"/>
            </a:xfrm>
            <a:custGeom>
              <a:avLst/>
              <a:gdLst/>
              <a:ahLst/>
              <a:cxnLst/>
              <a:rect r="r" b="b" t="t" l="l"/>
              <a:pathLst>
                <a:path h="10489311" w="6992874">
                  <a:moveTo>
                    <a:pt x="0" y="9957816"/>
                  </a:moveTo>
                  <a:lnTo>
                    <a:pt x="0" y="531495"/>
                  </a:lnTo>
                  <a:cubicBezTo>
                    <a:pt x="0" y="237744"/>
                    <a:pt x="237744" y="0"/>
                    <a:pt x="531495" y="0"/>
                  </a:cubicBezTo>
                  <a:lnTo>
                    <a:pt x="6461379" y="0"/>
                  </a:lnTo>
                  <a:cubicBezTo>
                    <a:pt x="6755130" y="0"/>
                    <a:pt x="6992874" y="239141"/>
                    <a:pt x="6992874" y="531495"/>
                  </a:cubicBezTo>
                  <a:lnTo>
                    <a:pt x="6992874" y="9957816"/>
                  </a:lnTo>
                  <a:cubicBezTo>
                    <a:pt x="6992874" y="10251567"/>
                    <a:pt x="6755130" y="10489311"/>
                    <a:pt x="6461379" y="10489311"/>
                  </a:cubicBezTo>
                  <a:lnTo>
                    <a:pt x="531495" y="10489311"/>
                  </a:lnTo>
                  <a:cubicBezTo>
                    <a:pt x="239141" y="10489311"/>
                    <a:pt x="0" y="10251567"/>
                    <a:pt x="0" y="9957816"/>
                  </a:cubicBezTo>
                  <a:close/>
                </a:path>
              </a:pathLst>
            </a:custGeom>
            <a:blipFill>
              <a:blip r:embed="rId2"/>
              <a:stretch>
                <a:fillRect l="-109999" t="0" r="-109999" b="0"/>
              </a:stretch>
            </a:blipFill>
          </p:spPr>
        </p:sp>
      </p:grpSp>
      <p:grpSp>
        <p:nvGrpSpPr>
          <p:cNvPr name="Group 4" id="4"/>
          <p:cNvGrpSpPr/>
          <p:nvPr/>
        </p:nvGrpSpPr>
        <p:grpSpPr>
          <a:xfrm rot="0">
            <a:off x="3110877" y="4302130"/>
            <a:ext cx="8303032" cy="3898412"/>
            <a:chOff x="0" y="0"/>
            <a:chExt cx="11070710" cy="5197882"/>
          </a:xfrm>
        </p:grpSpPr>
        <p:sp>
          <p:nvSpPr>
            <p:cNvPr name="Freeform 5" id="5"/>
            <p:cNvSpPr/>
            <p:nvPr/>
          </p:nvSpPr>
          <p:spPr>
            <a:xfrm flipH="false" flipV="false" rot="0">
              <a:off x="0" y="0"/>
              <a:ext cx="11070844" cy="5197856"/>
            </a:xfrm>
            <a:custGeom>
              <a:avLst/>
              <a:gdLst/>
              <a:ahLst/>
              <a:cxnLst/>
              <a:rect r="r" b="b" t="t" l="l"/>
              <a:pathLst>
                <a:path h="5197856" w="11070844">
                  <a:moveTo>
                    <a:pt x="10573385" y="5197856"/>
                  </a:moveTo>
                  <a:lnTo>
                    <a:pt x="497332" y="5197856"/>
                  </a:lnTo>
                  <a:cubicBezTo>
                    <a:pt x="223266" y="5197856"/>
                    <a:pt x="0" y="5043678"/>
                    <a:pt x="0" y="4854321"/>
                  </a:cubicBezTo>
                  <a:lnTo>
                    <a:pt x="0" y="343535"/>
                  </a:lnTo>
                  <a:cubicBezTo>
                    <a:pt x="0" y="154305"/>
                    <a:pt x="223266" y="0"/>
                    <a:pt x="497332" y="0"/>
                  </a:cubicBezTo>
                  <a:lnTo>
                    <a:pt x="10573512" y="0"/>
                  </a:lnTo>
                  <a:cubicBezTo>
                    <a:pt x="10847578" y="0"/>
                    <a:pt x="11070844" y="154305"/>
                    <a:pt x="11070844" y="343535"/>
                  </a:cubicBezTo>
                  <a:lnTo>
                    <a:pt x="11070844" y="4854321"/>
                  </a:lnTo>
                  <a:cubicBezTo>
                    <a:pt x="11070844" y="5043678"/>
                    <a:pt x="10847578" y="5197856"/>
                    <a:pt x="10573512" y="5197856"/>
                  </a:cubicBezTo>
                  <a:close/>
                </a:path>
              </a:pathLst>
            </a:custGeom>
            <a:solidFill>
              <a:srgbClr val="FF9797"/>
            </a:solidFill>
          </p:spPr>
        </p:sp>
      </p:grpSp>
      <p:grpSp>
        <p:nvGrpSpPr>
          <p:cNvPr name="Group 6" id="6"/>
          <p:cNvGrpSpPr/>
          <p:nvPr/>
        </p:nvGrpSpPr>
        <p:grpSpPr>
          <a:xfrm rot="0">
            <a:off x="3110877" y="1948060"/>
            <a:ext cx="8303032" cy="1978991"/>
            <a:chOff x="0" y="0"/>
            <a:chExt cx="11070710" cy="2638654"/>
          </a:xfrm>
        </p:grpSpPr>
        <p:sp>
          <p:nvSpPr>
            <p:cNvPr name="Freeform 7" id="7"/>
            <p:cNvSpPr/>
            <p:nvPr/>
          </p:nvSpPr>
          <p:spPr>
            <a:xfrm flipH="false" flipV="false" rot="0">
              <a:off x="0" y="0"/>
              <a:ext cx="11070844" cy="2638679"/>
            </a:xfrm>
            <a:custGeom>
              <a:avLst/>
              <a:gdLst/>
              <a:ahLst/>
              <a:cxnLst/>
              <a:rect r="r" b="b" t="t" l="l"/>
              <a:pathLst>
                <a:path h="2638679" w="11070844">
                  <a:moveTo>
                    <a:pt x="10573385" y="2638679"/>
                  </a:moveTo>
                  <a:lnTo>
                    <a:pt x="497332" y="2638679"/>
                  </a:lnTo>
                  <a:cubicBezTo>
                    <a:pt x="223266" y="2638679"/>
                    <a:pt x="0" y="2415413"/>
                    <a:pt x="0" y="2141347"/>
                  </a:cubicBezTo>
                  <a:lnTo>
                    <a:pt x="0" y="497332"/>
                  </a:lnTo>
                  <a:cubicBezTo>
                    <a:pt x="0" y="223266"/>
                    <a:pt x="223266" y="0"/>
                    <a:pt x="497332" y="0"/>
                  </a:cubicBezTo>
                  <a:lnTo>
                    <a:pt x="10573512" y="0"/>
                  </a:lnTo>
                  <a:cubicBezTo>
                    <a:pt x="10847578" y="0"/>
                    <a:pt x="11070844" y="223266"/>
                    <a:pt x="11070844" y="497332"/>
                  </a:cubicBezTo>
                  <a:lnTo>
                    <a:pt x="11070844" y="2141347"/>
                  </a:lnTo>
                  <a:cubicBezTo>
                    <a:pt x="11070844" y="2415413"/>
                    <a:pt x="10847578" y="2638679"/>
                    <a:pt x="10573512" y="2638679"/>
                  </a:cubicBezTo>
                  <a:close/>
                </a:path>
              </a:pathLst>
            </a:custGeom>
            <a:solidFill>
              <a:srgbClr val="FF9797"/>
            </a:solidFill>
          </p:spPr>
        </p:sp>
      </p:grpSp>
      <p:sp>
        <p:nvSpPr>
          <p:cNvPr name="TextBox 8" id="8"/>
          <p:cNvSpPr txBox="true"/>
          <p:nvPr/>
        </p:nvSpPr>
        <p:spPr>
          <a:xfrm rot="0">
            <a:off x="1964490" y="475521"/>
            <a:ext cx="6849044" cy="1164245"/>
          </a:xfrm>
          <a:prstGeom prst="rect">
            <a:avLst/>
          </a:prstGeom>
        </p:spPr>
        <p:txBody>
          <a:bodyPr anchor="t" rtlCol="false" tIns="0" lIns="0" bIns="0" rIns="0">
            <a:spAutoFit/>
          </a:bodyPr>
          <a:lstStyle/>
          <a:p>
            <a:pPr algn="l">
              <a:lnSpc>
                <a:spcPts val="9463"/>
              </a:lnSpc>
            </a:pPr>
            <a:r>
              <a:rPr lang="en-US" sz="8604">
                <a:solidFill>
                  <a:srgbClr val="1B1B1B"/>
                </a:solidFill>
                <a:latin typeface="Arimo"/>
                <a:ea typeface="Arimo"/>
                <a:cs typeface="Arimo"/>
                <a:sym typeface="Arimo"/>
              </a:rPr>
              <a:t>Microphones</a:t>
            </a:r>
          </a:p>
        </p:txBody>
      </p:sp>
      <p:sp>
        <p:nvSpPr>
          <p:cNvPr name="TextBox 9" id="9"/>
          <p:cNvSpPr txBox="true"/>
          <p:nvPr/>
        </p:nvSpPr>
        <p:spPr>
          <a:xfrm rot="0">
            <a:off x="246620" y="2203237"/>
            <a:ext cx="3301888" cy="710899"/>
          </a:xfrm>
          <a:prstGeom prst="rect">
            <a:avLst/>
          </a:prstGeom>
        </p:spPr>
        <p:txBody>
          <a:bodyPr anchor="t" rtlCol="false" tIns="0" lIns="0" bIns="0" rIns="0">
            <a:spAutoFit/>
          </a:bodyPr>
          <a:lstStyle/>
          <a:p>
            <a:pPr algn="ctr">
              <a:lnSpc>
                <a:spcPts val="5173"/>
              </a:lnSpc>
            </a:pPr>
            <a:r>
              <a:rPr lang="en-US" sz="3694">
                <a:solidFill>
                  <a:srgbClr val="1B1B1B"/>
                </a:solidFill>
                <a:latin typeface="Arimo"/>
                <a:ea typeface="Arimo"/>
                <a:cs typeface="Arimo"/>
                <a:sym typeface="Arimo"/>
              </a:rPr>
              <a:t>Description</a:t>
            </a:r>
          </a:p>
        </p:txBody>
      </p:sp>
      <p:sp>
        <p:nvSpPr>
          <p:cNvPr name="TextBox 10" id="10"/>
          <p:cNvSpPr txBox="true"/>
          <p:nvPr/>
        </p:nvSpPr>
        <p:spPr>
          <a:xfrm rot="0">
            <a:off x="1041405" y="6109671"/>
            <a:ext cx="1712319" cy="1398684"/>
          </a:xfrm>
          <a:prstGeom prst="rect">
            <a:avLst/>
          </a:prstGeom>
        </p:spPr>
        <p:txBody>
          <a:bodyPr anchor="t" rtlCol="false" tIns="0" lIns="0" bIns="0" rIns="0">
            <a:spAutoFit/>
          </a:bodyPr>
          <a:lstStyle/>
          <a:p>
            <a:pPr algn="ctr">
              <a:lnSpc>
                <a:spcPts val="5179"/>
              </a:lnSpc>
            </a:pPr>
            <a:r>
              <a:rPr lang="en-US" sz="3699">
                <a:solidFill>
                  <a:srgbClr val="1B1B1B"/>
                </a:solidFill>
                <a:latin typeface="Arimo"/>
                <a:ea typeface="Arimo"/>
                <a:cs typeface="Arimo"/>
                <a:sym typeface="Arimo"/>
              </a:rPr>
              <a:t>What it does </a:t>
            </a:r>
          </a:p>
        </p:txBody>
      </p:sp>
      <p:sp>
        <p:nvSpPr>
          <p:cNvPr name="TextBox 11" id="11"/>
          <p:cNvSpPr txBox="true"/>
          <p:nvPr/>
        </p:nvSpPr>
        <p:spPr>
          <a:xfrm rot="0">
            <a:off x="3548508" y="4385748"/>
            <a:ext cx="7300077" cy="3410520"/>
          </a:xfrm>
          <a:prstGeom prst="rect">
            <a:avLst/>
          </a:prstGeom>
        </p:spPr>
        <p:txBody>
          <a:bodyPr anchor="t" rtlCol="false" tIns="0" lIns="0" bIns="0" rIns="0">
            <a:spAutoFit/>
          </a:bodyPr>
          <a:lstStyle/>
          <a:p>
            <a:pPr algn="l">
              <a:lnSpc>
                <a:spcPts val="5142"/>
              </a:lnSpc>
            </a:pPr>
            <a:r>
              <a:rPr lang="en-US" sz="2700">
                <a:solidFill>
                  <a:srgbClr val="1B1B1B"/>
                </a:solidFill>
                <a:latin typeface="Arimo"/>
                <a:ea typeface="Arimo"/>
                <a:cs typeface="Arimo"/>
                <a:sym typeface="Arimo"/>
              </a:rPr>
              <a:t>It converts analog sound signals into digital information, commonly used with webcams for video conferencing. The digital signals are transmitted to another computer user and can be heard as audio.</a:t>
            </a:r>
          </a:p>
        </p:txBody>
      </p:sp>
      <p:sp>
        <p:nvSpPr>
          <p:cNvPr name="TextBox 12" id="12"/>
          <p:cNvSpPr txBox="true"/>
          <p:nvPr/>
        </p:nvSpPr>
        <p:spPr>
          <a:xfrm rot="0">
            <a:off x="3023063" y="1953108"/>
            <a:ext cx="8478658" cy="1788708"/>
          </a:xfrm>
          <a:prstGeom prst="rect">
            <a:avLst/>
          </a:prstGeom>
        </p:spPr>
        <p:txBody>
          <a:bodyPr anchor="t" rtlCol="false" tIns="0" lIns="0" bIns="0" rIns="0">
            <a:spAutoFit/>
          </a:bodyPr>
          <a:lstStyle/>
          <a:p>
            <a:pPr algn="ctr">
              <a:lnSpc>
                <a:spcPts val="4411"/>
              </a:lnSpc>
            </a:pPr>
            <a:r>
              <a:rPr lang="en-US" sz="2700">
                <a:solidFill>
                  <a:srgbClr val="1B1B1B"/>
                </a:solidFill>
                <a:latin typeface="Arimo"/>
                <a:ea typeface="Arimo"/>
                <a:cs typeface="Arimo"/>
                <a:sym typeface="Arimo"/>
              </a:rPr>
              <a:t>Cameras can either be built into the computer or connected as external devices via the USB port or through Bluetooth connectivity.</a:t>
            </a:r>
          </a:p>
        </p:txBody>
      </p:sp>
      <p:grpSp>
        <p:nvGrpSpPr>
          <p:cNvPr name="Group 13" id="13"/>
          <p:cNvGrpSpPr/>
          <p:nvPr/>
        </p:nvGrpSpPr>
        <p:grpSpPr>
          <a:xfrm rot="0">
            <a:off x="2537237" y="281084"/>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07.xml><?xml version="1.0" encoding="utf-8"?>
<p:sld xmlns:p="http://schemas.openxmlformats.org/presentationml/2006/main" xmlns:a="http://schemas.openxmlformats.org/drawingml/2006/main" xmlns:r="http://schemas.openxmlformats.org/officeDocument/2006/relationships">
  <p:cSld>
    <p:bg>
      <p:bgPr>
        <a:solidFill>
          <a:srgbClr val="F6D8FF"/>
        </a:solidFill>
      </p:bgPr>
    </p:bg>
    <p:spTree>
      <p:nvGrpSpPr>
        <p:cNvPr id="1" name=""/>
        <p:cNvGrpSpPr/>
        <p:nvPr/>
      </p:nvGrpSpPr>
      <p:grpSpPr>
        <a:xfrm>
          <a:off x="0" y="0"/>
          <a:ext cx="0" cy="0"/>
          <a:chOff x="0" y="0"/>
          <a:chExt cx="0" cy="0"/>
        </a:xfrm>
      </p:grpSpPr>
      <p:sp>
        <p:nvSpPr>
          <p:cNvPr name="Freeform 2" id="2"/>
          <p:cNvSpPr/>
          <p:nvPr/>
        </p:nvSpPr>
        <p:spPr>
          <a:xfrm flipH="false" flipV="false" rot="0">
            <a:off x="2583450" y="2508320"/>
            <a:ext cx="4484796" cy="4114800"/>
          </a:xfrm>
          <a:custGeom>
            <a:avLst/>
            <a:gdLst/>
            <a:ahLst/>
            <a:cxnLst/>
            <a:rect r="r" b="b" t="t" l="l"/>
            <a:pathLst>
              <a:path h="4114800" w="4484796">
                <a:moveTo>
                  <a:pt x="0" y="0"/>
                </a:moveTo>
                <a:lnTo>
                  <a:pt x="4484796" y="0"/>
                </a:lnTo>
                <a:lnTo>
                  <a:pt x="44847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198"/>
            </a:stretch>
          </a:blipFill>
        </p:spPr>
      </p:sp>
      <p:sp>
        <p:nvSpPr>
          <p:cNvPr name="TextBox 3" id="3"/>
          <p:cNvSpPr txBox="true"/>
          <p:nvPr/>
        </p:nvSpPr>
        <p:spPr>
          <a:xfrm rot="0">
            <a:off x="2916456" y="6745573"/>
            <a:ext cx="3053637" cy="1279731"/>
          </a:xfrm>
          <a:prstGeom prst="rect">
            <a:avLst/>
          </a:prstGeom>
        </p:spPr>
        <p:txBody>
          <a:bodyPr anchor="t" rtlCol="false" tIns="0" lIns="0" bIns="0" rIns="0">
            <a:spAutoFit/>
          </a:bodyPr>
          <a:lstStyle/>
          <a:p>
            <a:pPr algn="ctr">
              <a:lnSpc>
                <a:spcPts val="9236"/>
              </a:lnSpc>
            </a:pPr>
            <a:r>
              <a:rPr lang="en-US" sz="6597">
                <a:solidFill>
                  <a:srgbClr val="1B1B1B"/>
                </a:solidFill>
                <a:latin typeface="Arimo"/>
                <a:ea typeface="Arimo"/>
                <a:cs typeface="Arimo"/>
                <a:sym typeface="Arimo"/>
              </a:rPr>
              <a:t>Hut</a:t>
            </a:r>
          </a:p>
        </p:txBody>
      </p:sp>
      <p:grpSp>
        <p:nvGrpSpPr>
          <p:cNvPr name="Group 4" id="4"/>
          <p:cNvGrpSpPr/>
          <p:nvPr/>
        </p:nvGrpSpPr>
        <p:grpSpPr>
          <a:xfrm rot="-99836">
            <a:off x="7905227" y="4485097"/>
            <a:ext cx="2032607" cy="71438"/>
            <a:chOff x="0" y="0"/>
            <a:chExt cx="2710142" cy="95250"/>
          </a:xfrm>
        </p:grpSpPr>
        <p:sp>
          <p:nvSpPr>
            <p:cNvPr name="Freeform 5" id="5"/>
            <p:cNvSpPr/>
            <p:nvPr/>
          </p:nvSpPr>
          <p:spPr>
            <a:xfrm flipH="false" flipV="false" rot="0">
              <a:off x="0" y="0"/>
              <a:ext cx="2710180" cy="95250"/>
            </a:xfrm>
            <a:custGeom>
              <a:avLst/>
              <a:gdLst/>
              <a:ahLst/>
              <a:cxnLst/>
              <a:rect r="r" b="b" t="t" l="l"/>
              <a:pathLst>
                <a:path h="95250" w="2710180">
                  <a:moveTo>
                    <a:pt x="47625" y="0"/>
                  </a:moveTo>
                  <a:lnTo>
                    <a:pt x="2662555" y="0"/>
                  </a:lnTo>
                  <a:cubicBezTo>
                    <a:pt x="2688844" y="0"/>
                    <a:pt x="2710180" y="21336"/>
                    <a:pt x="2710180" y="47625"/>
                  </a:cubicBezTo>
                  <a:cubicBezTo>
                    <a:pt x="2710180" y="73914"/>
                    <a:pt x="2688844" y="95250"/>
                    <a:pt x="2662555" y="95250"/>
                  </a:cubicBezTo>
                  <a:lnTo>
                    <a:pt x="47625" y="95250"/>
                  </a:lnTo>
                  <a:cubicBezTo>
                    <a:pt x="21336" y="95250"/>
                    <a:pt x="0" y="73914"/>
                    <a:pt x="0" y="47625"/>
                  </a:cubicBezTo>
                  <a:cubicBezTo>
                    <a:pt x="0" y="21336"/>
                    <a:pt x="21336" y="0"/>
                    <a:pt x="47625" y="0"/>
                  </a:cubicBezTo>
                  <a:close/>
                </a:path>
              </a:pathLst>
            </a:custGeom>
            <a:solidFill>
              <a:srgbClr val="FF5757"/>
            </a:solidFill>
          </p:spPr>
        </p:sp>
      </p:grpSp>
      <p:sp>
        <p:nvSpPr>
          <p:cNvPr name="TextBox 6" id="6"/>
          <p:cNvSpPr txBox="true"/>
          <p:nvPr/>
        </p:nvSpPr>
        <p:spPr>
          <a:xfrm rot="0">
            <a:off x="10526878" y="2794343"/>
            <a:ext cx="4878208" cy="1279731"/>
          </a:xfrm>
          <a:prstGeom prst="rect">
            <a:avLst/>
          </a:prstGeom>
        </p:spPr>
        <p:txBody>
          <a:bodyPr anchor="t" rtlCol="false" tIns="0" lIns="0" bIns="0" rIns="0">
            <a:spAutoFit/>
          </a:bodyPr>
          <a:lstStyle/>
          <a:p>
            <a:pPr algn="ctr">
              <a:lnSpc>
                <a:spcPts val="9236"/>
              </a:lnSpc>
            </a:pPr>
            <a:r>
              <a:rPr lang="en-US" sz="6597">
                <a:solidFill>
                  <a:srgbClr val="1B1B1B"/>
                </a:solidFill>
                <a:latin typeface="Arimo"/>
                <a:ea typeface="Arimo"/>
                <a:cs typeface="Arimo"/>
                <a:sym typeface="Arimo"/>
              </a:rPr>
              <a:t>1000 0001</a:t>
            </a:r>
          </a:p>
        </p:txBody>
      </p:sp>
      <p:sp>
        <p:nvSpPr>
          <p:cNvPr name="TextBox 7" id="7"/>
          <p:cNvSpPr txBox="true"/>
          <p:nvPr/>
        </p:nvSpPr>
        <p:spPr>
          <a:xfrm rot="0">
            <a:off x="10526878" y="3799200"/>
            <a:ext cx="4878208" cy="1279731"/>
          </a:xfrm>
          <a:prstGeom prst="rect">
            <a:avLst/>
          </a:prstGeom>
        </p:spPr>
        <p:txBody>
          <a:bodyPr anchor="t" rtlCol="false" tIns="0" lIns="0" bIns="0" rIns="0">
            <a:spAutoFit/>
          </a:bodyPr>
          <a:lstStyle/>
          <a:p>
            <a:pPr algn="ctr">
              <a:lnSpc>
                <a:spcPts val="9236"/>
              </a:lnSpc>
            </a:pPr>
            <a:r>
              <a:rPr lang="en-US" sz="6597">
                <a:solidFill>
                  <a:srgbClr val="1B1B1B"/>
                </a:solidFill>
                <a:latin typeface="Arimo"/>
                <a:ea typeface="Arimo"/>
                <a:cs typeface="Arimo"/>
                <a:sym typeface="Arimo"/>
              </a:rPr>
              <a:t>1100 0101</a:t>
            </a:r>
          </a:p>
        </p:txBody>
      </p:sp>
      <p:sp>
        <p:nvSpPr>
          <p:cNvPr name="TextBox 8" id="8"/>
          <p:cNvSpPr txBox="true"/>
          <p:nvPr/>
        </p:nvSpPr>
        <p:spPr>
          <a:xfrm rot="0">
            <a:off x="10526878" y="4804057"/>
            <a:ext cx="4878208" cy="1279731"/>
          </a:xfrm>
          <a:prstGeom prst="rect">
            <a:avLst/>
          </a:prstGeom>
        </p:spPr>
        <p:txBody>
          <a:bodyPr anchor="t" rtlCol="false" tIns="0" lIns="0" bIns="0" rIns="0">
            <a:spAutoFit/>
          </a:bodyPr>
          <a:lstStyle/>
          <a:p>
            <a:pPr algn="ctr">
              <a:lnSpc>
                <a:spcPts val="9236"/>
              </a:lnSpc>
            </a:pPr>
            <a:r>
              <a:rPr lang="en-US" sz="6597">
                <a:solidFill>
                  <a:srgbClr val="1B1B1B"/>
                </a:solidFill>
                <a:latin typeface="Arimo"/>
                <a:ea typeface="Arimo"/>
                <a:cs typeface="Arimo"/>
                <a:sym typeface="Arimo"/>
              </a:rPr>
              <a:t>0100 1001</a:t>
            </a:r>
          </a:p>
        </p:txBody>
      </p:sp>
      <p:sp>
        <p:nvSpPr>
          <p:cNvPr name="TextBox 9" id="9"/>
          <p:cNvSpPr txBox="true"/>
          <p:nvPr/>
        </p:nvSpPr>
        <p:spPr>
          <a:xfrm rot="0">
            <a:off x="10739746" y="6365945"/>
            <a:ext cx="4857382" cy="2155156"/>
          </a:xfrm>
          <a:prstGeom prst="rect">
            <a:avLst/>
          </a:prstGeom>
        </p:spPr>
        <p:txBody>
          <a:bodyPr anchor="t" rtlCol="false" tIns="0" lIns="0" bIns="0" rIns="0">
            <a:spAutoFit/>
          </a:bodyPr>
          <a:lstStyle/>
          <a:p>
            <a:pPr algn="ctr">
              <a:lnSpc>
                <a:spcPts val="8042"/>
              </a:lnSpc>
            </a:pPr>
            <a:r>
              <a:rPr lang="en-US" sz="5745">
                <a:solidFill>
                  <a:srgbClr val="1B1B1B"/>
                </a:solidFill>
                <a:latin typeface="Arimo"/>
                <a:ea typeface="Arimo"/>
                <a:cs typeface="Arimo"/>
                <a:sym typeface="Arimo"/>
              </a:rPr>
              <a:t>Digital information</a:t>
            </a:r>
          </a:p>
        </p:txBody>
      </p:sp>
      <p:grpSp>
        <p:nvGrpSpPr>
          <p:cNvPr name="Group 10" id="10"/>
          <p:cNvGrpSpPr/>
          <p:nvPr/>
        </p:nvGrpSpPr>
        <p:grpSpPr>
          <a:xfrm rot="0">
            <a:off x="2537237" y="281084"/>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0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738169" y="1706046"/>
            <a:ext cx="10649381" cy="8078335"/>
          </a:xfrm>
          <a:custGeom>
            <a:avLst/>
            <a:gdLst/>
            <a:ahLst/>
            <a:cxnLst/>
            <a:rect r="r" b="b" t="t" l="l"/>
            <a:pathLst>
              <a:path h="8078335" w="10649381">
                <a:moveTo>
                  <a:pt x="0" y="0"/>
                </a:moveTo>
                <a:lnTo>
                  <a:pt x="10649381" y="0"/>
                </a:lnTo>
                <a:lnTo>
                  <a:pt x="10649381" y="8078335"/>
                </a:lnTo>
                <a:lnTo>
                  <a:pt x="0" y="8078335"/>
                </a:lnTo>
                <a:lnTo>
                  <a:pt x="0" y="0"/>
                </a:lnTo>
                <a:close/>
              </a:path>
            </a:pathLst>
          </a:custGeom>
          <a:blipFill>
            <a:blip r:embed="rId5"/>
            <a:stretch>
              <a:fillRect l="0" t="0" r="0" b="0"/>
            </a:stretch>
          </a:blipFill>
        </p:spPr>
      </p:sp>
      <p:sp>
        <p:nvSpPr>
          <p:cNvPr name="TextBox 13" id="13"/>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95359"/>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0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TextBox 12" id="12"/>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sp>
        <p:nvSpPr>
          <p:cNvPr name="Freeform 13" id="13"/>
          <p:cNvSpPr/>
          <p:nvPr/>
        </p:nvSpPr>
        <p:spPr>
          <a:xfrm flipH="false" flipV="false" rot="0">
            <a:off x="4820610" y="2521893"/>
            <a:ext cx="12484497" cy="5965178"/>
          </a:xfrm>
          <a:custGeom>
            <a:avLst/>
            <a:gdLst/>
            <a:ahLst/>
            <a:cxnLst/>
            <a:rect r="r" b="b" t="t" l="l"/>
            <a:pathLst>
              <a:path h="5965178" w="12484497">
                <a:moveTo>
                  <a:pt x="0" y="0"/>
                </a:moveTo>
                <a:lnTo>
                  <a:pt x="12484497" y="0"/>
                </a:lnTo>
                <a:lnTo>
                  <a:pt x="12484497" y="5965178"/>
                </a:lnTo>
                <a:lnTo>
                  <a:pt x="0" y="5965178"/>
                </a:lnTo>
                <a:lnTo>
                  <a:pt x="0" y="0"/>
                </a:lnTo>
                <a:close/>
              </a:path>
            </a:pathLst>
          </a:custGeom>
          <a:blipFill>
            <a:blip r:embed="rId5"/>
            <a:stretch>
              <a:fillRect l="0" t="0" r="0" b="0"/>
            </a:stretch>
          </a:blipFill>
        </p:spPr>
      </p:sp>
      <p:grpSp>
        <p:nvGrpSpPr>
          <p:cNvPr name="Group 14" id="14"/>
          <p:cNvGrpSpPr/>
          <p:nvPr/>
        </p:nvGrpSpPr>
        <p:grpSpPr>
          <a:xfrm rot="0">
            <a:off x="2537237" y="185834"/>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1F1A2"/>
        </a:solidFill>
      </p:bgPr>
    </p:bg>
    <p:spTree>
      <p:nvGrpSpPr>
        <p:cNvPr id="1" name=""/>
        <p:cNvGrpSpPr/>
        <p:nvPr/>
      </p:nvGrpSpPr>
      <p:grpSpPr>
        <a:xfrm>
          <a:off x="0" y="0"/>
          <a:ext cx="0" cy="0"/>
          <a:chOff x="0" y="0"/>
          <a:chExt cx="0" cy="0"/>
        </a:xfrm>
      </p:grpSpPr>
      <p:grpSp>
        <p:nvGrpSpPr>
          <p:cNvPr name="Group 2" id="2"/>
          <p:cNvGrpSpPr/>
          <p:nvPr/>
        </p:nvGrpSpPr>
        <p:grpSpPr>
          <a:xfrm rot="5400000">
            <a:off x="3976014" y="5119014"/>
            <a:ext cx="10316922" cy="28575"/>
            <a:chOff x="0" y="0"/>
            <a:chExt cx="13755896" cy="38100"/>
          </a:xfrm>
        </p:grpSpPr>
        <p:sp>
          <p:nvSpPr>
            <p:cNvPr name="Freeform 3" id="3"/>
            <p:cNvSpPr/>
            <p:nvPr/>
          </p:nvSpPr>
          <p:spPr>
            <a:xfrm flipH="false" flipV="false" rot="0">
              <a:off x="0" y="0"/>
              <a:ext cx="13755878" cy="38100"/>
            </a:xfrm>
            <a:custGeom>
              <a:avLst/>
              <a:gdLst/>
              <a:ahLst/>
              <a:cxnLst/>
              <a:rect r="r" b="b" t="t" l="l"/>
              <a:pathLst>
                <a:path h="38100" w="13755878">
                  <a:moveTo>
                    <a:pt x="19050" y="0"/>
                  </a:moveTo>
                  <a:lnTo>
                    <a:pt x="13736828" y="0"/>
                  </a:lnTo>
                  <a:cubicBezTo>
                    <a:pt x="13747369" y="0"/>
                    <a:pt x="13755878" y="8509"/>
                    <a:pt x="13755878" y="19050"/>
                  </a:cubicBezTo>
                  <a:cubicBezTo>
                    <a:pt x="13755878" y="29591"/>
                    <a:pt x="13747369" y="38100"/>
                    <a:pt x="13736828"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4" id="4"/>
          <p:cNvGrpSpPr/>
          <p:nvPr/>
        </p:nvGrpSpPr>
        <p:grpSpPr>
          <a:xfrm rot="5400000">
            <a:off x="-1607474" y="7140923"/>
            <a:ext cx="6273105" cy="28575"/>
            <a:chOff x="0" y="0"/>
            <a:chExt cx="8364140" cy="38100"/>
          </a:xfrm>
        </p:grpSpPr>
        <p:sp>
          <p:nvSpPr>
            <p:cNvPr name="Freeform 5" id="5"/>
            <p:cNvSpPr/>
            <p:nvPr/>
          </p:nvSpPr>
          <p:spPr>
            <a:xfrm flipH="false" flipV="false" rot="0">
              <a:off x="0" y="0"/>
              <a:ext cx="8364093" cy="38100"/>
            </a:xfrm>
            <a:custGeom>
              <a:avLst/>
              <a:gdLst/>
              <a:ahLst/>
              <a:cxnLst/>
              <a:rect r="r" b="b" t="t" l="l"/>
              <a:pathLst>
                <a:path h="38100" w="8364093">
                  <a:moveTo>
                    <a:pt x="19050" y="0"/>
                  </a:moveTo>
                  <a:lnTo>
                    <a:pt x="8345043" y="0"/>
                  </a:lnTo>
                  <a:cubicBezTo>
                    <a:pt x="8355585" y="0"/>
                    <a:pt x="8364093" y="8509"/>
                    <a:pt x="8364093" y="19050"/>
                  </a:cubicBezTo>
                  <a:cubicBezTo>
                    <a:pt x="8364093" y="29591"/>
                    <a:pt x="8355585" y="38100"/>
                    <a:pt x="8345043"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6" id="6"/>
          <p:cNvGrpSpPr/>
          <p:nvPr/>
        </p:nvGrpSpPr>
        <p:grpSpPr>
          <a:xfrm rot="-10800000">
            <a:off x="-14288" y="4009132"/>
            <a:ext cx="9172575" cy="28575"/>
            <a:chOff x="0" y="0"/>
            <a:chExt cx="12230100" cy="38100"/>
          </a:xfrm>
        </p:grpSpPr>
        <p:sp>
          <p:nvSpPr>
            <p:cNvPr name="Freeform 7" id="7"/>
            <p:cNvSpPr/>
            <p:nvPr/>
          </p:nvSpPr>
          <p:spPr>
            <a:xfrm flipH="false" flipV="false" rot="0">
              <a:off x="0" y="0"/>
              <a:ext cx="12230100" cy="38100"/>
            </a:xfrm>
            <a:custGeom>
              <a:avLst/>
              <a:gdLst/>
              <a:ahLst/>
              <a:cxnLst/>
              <a:rect r="r" b="b" t="t" l="l"/>
              <a:pathLst>
                <a:path h="38100" w="12230100">
                  <a:moveTo>
                    <a:pt x="19050" y="0"/>
                  </a:moveTo>
                  <a:lnTo>
                    <a:pt x="12211050" y="0"/>
                  </a:lnTo>
                  <a:cubicBezTo>
                    <a:pt x="12221591" y="0"/>
                    <a:pt x="12230100" y="8509"/>
                    <a:pt x="12230100" y="19050"/>
                  </a:cubicBezTo>
                  <a:cubicBezTo>
                    <a:pt x="12230100" y="29591"/>
                    <a:pt x="12221591" y="38100"/>
                    <a:pt x="12211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8" id="8"/>
          <p:cNvGrpSpPr/>
          <p:nvPr/>
        </p:nvGrpSpPr>
        <p:grpSpPr>
          <a:xfrm rot="-10800000">
            <a:off x="-14288" y="6096993"/>
            <a:ext cx="9153525" cy="28575"/>
            <a:chOff x="0" y="0"/>
            <a:chExt cx="12204700" cy="38100"/>
          </a:xfrm>
        </p:grpSpPr>
        <p:sp>
          <p:nvSpPr>
            <p:cNvPr name="Freeform 9" id="9"/>
            <p:cNvSpPr/>
            <p:nvPr/>
          </p:nvSpPr>
          <p:spPr>
            <a:xfrm flipH="false" flipV="false" rot="0">
              <a:off x="0" y="0"/>
              <a:ext cx="12204700" cy="38100"/>
            </a:xfrm>
            <a:custGeom>
              <a:avLst/>
              <a:gdLst/>
              <a:ahLst/>
              <a:cxnLst/>
              <a:rect r="r" b="b" t="t" l="l"/>
              <a:pathLst>
                <a:path h="38100" w="12204700">
                  <a:moveTo>
                    <a:pt x="19050" y="0"/>
                  </a:moveTo>
                  <a:lnTo>
                    <a:pt x="12185650" y="0"/>
                  </a:lnTo>
                  <a:cubicBezTo>
                    <a:pt x="12196191" y="0"/>
                    <a:pt x="12204700" y="8509"/>
                    <a:pt x="12204700" y="19050"/>
                  </a:cubicBezTo>
                  <a:cubicBezTo>
                    <a:pt x="12204700" y="29591"/>
                    <a:pt x="12196191" y="38100"/>
                    <a:pt x="121856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10" id="10"/>
          <p:cNvGrpSpPr/>
          <p:nvPr/>
        </p:nvGrpSpPr>
        <p:grpSpPr>
          <a:xfrm rot="-10800000">
            <a:off x="-14288" y="8222952"/>
            <a:ext cx="18316575" cy="28575"/>
            <a:chOff x="0" y="0"/>
            <a:chExt cx="24422100" cy="38100"/>
          </a:xfrm>
        </p:grpSpPr>
        <p:sp>
          <p:nvSpPr>
            <p:cNvPr name="Freeform 11" id="11"/>
            <p:cNvSpPr/>
            <p:nvPr/>
          </p:nvSpPr>
          <p:spPr>
            <a:xfrm flipH="false" flipV="false" rot="0">
              <a:off x="0" y="0"/>
              <a:ext cx="24422100" cy="38100"/>
            </a:xfrm>
            <a:custGeom>
              <a:avLst/>
              <a:gdLst/>
              <a:ahLst/>
              <a:cxnLst/>
              <a:rect r="r" b="b" t="t" l="l"/>
              <a:pathLst>
                <a:path h="38100" w="24422100">
                  <a:moveTo>
                    <a:pt x="19050" y="0"/>
                  </a:moveTo>
                  <a:lnTo>
                    <a:pt x="24403050" y="0"/>
                  </a:lnTo>
                  <a:cubicBezTo>
                    <a:pt x="24413590" y="0"/>
                    <a:pt x="24422100" y="8509"/>
                    <a:pt x="24422100" y="19050"/>
                  </a:cubicBezTo>
                  <a:cubicBezTo>
                    <a:pt x="24422100" y="29591"/>
                    <a:pt x="24413590" y="38100"/>
                    <a:pt x="24403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12" id="12"/>
          <p:cNvGrpSpPr/>
          <p:nvPr/>
        </p:nvGrpSpPr>
        <p:grpSpPr>
          <a:xfrm rot="5400000">
            <a:off x="9617994" y="9459662"/>
            <a:ext cx="2521042" cy="28575"/>
            <a:chOff x="0" y="0"/>
            <a:chExt cx="3361390" cy="38100"/>
          </a:xfrm>
        </p:grpSpPr>
        <p:sp>
          <p:nvSpPr>
            <p:cNvPr name="Freeform 13" id="13"/>
            <p:cNvSpPr/>
            <p:nvPr/>
          </p:nvSpPr>
          <p:spPr>
            <a:xfrm flipH="false" flipV="false" rot="0">
              <a:off x="0" y="0"/>
              <a:ext cx="3361436" cy="38100"/>
            </a:xfrm>
            <a:custGeom>
              <a:avLst/>
              <a:gdLst/>
              <a:ahLst/>
              <a:cxnLst/>
              <a:rect r="r" b="b" t="t" l="l"/>
              <a:pathLst>
                <a:path h="38100" w="3361436">
                  <a:moveTo>
                    <a:pt x="19050" y="0"/>
                  </a:moveTo>
                  <a:lnTo>
                    <a:pt x="3342386" y="0"/>
                  </a:lnTo>
                  <a:cubicBezTo>
                    <a:pt x="3352927" y="0"/>
                    <a:pt x="3361436" y="8509"/>
                    <a:pt x="3361436" y="19050"/>
                  </a:cubicBezTo>
                  <a:cubicBezTo>
                    <a:pt x="3361436" y="29591"/>
                    <a:pt x="3352800" y="38100"/>
                    <a:pt x="3342386"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Freeform 14" id="14"/>
          <p:cNvSpPr/>
          <p:nvPr/>
        </p:nvSpPr>
        <p:spPr>
          <a:xfrm flipH="false" flipV="false" rot="0">
            <a:off x="11904247" y="241251"/>
            <a:ext cx="4208260" cy="3156195"/>
          </a:xfrm>
          <a:custGeom>
            <a:avLst/>
            <a:gdLst/>
            <a:ahLst/>
            <a:cxnLst/>
            <a:rect r="r" b="b" t="t" l="l"/>
            <a:pathLst>
              <a:path h="3156195" w="4208260">
                <a:moveTo>
                  <a:pt x="0" y="0"/>
                </a:moveTo>
                <a:lnTo>
                  <a:pt x="4208261" y="0"/>
                </a:lnTo>
                <a:lnTo>
                  <a:pt x="4208261" y="3156195"/>
                </a:lnTo>
                <a:lnTo>
                  <a:pt x="0" y="3156195"/>
                </a:lnTo>
                <a:lnTo>
                  <a:pt x="0" y="0"/>
                </a:lnTo>
                <a:close/>
              </a:path>
            </a:pathLst>
          </a:custGeom>
          <a:blipFill>
            <a:blip r:embed="rId2">
              <a:extLst>
                <a:ext uri="{96DAC541-7B7A-43D3-8B79-37D633B846F1}">
                  <asvg:svgBlip xmlns:asvg="http://schemas.microsoft.com/office/drawing/2016/SVG/main" r:embed="rId3"/>
                </a:ext>
              </a:extLst>
            </a:blip>
            <a:stretch>
              <a:fillRect l="0" t="0" r="0" b="-150"/>
            </a:stretch>
          </a:blipFill>
        </p:spPr>
      </p:sp>
      <p:sp>
        <p:nvSpPr>
          <p:cNvPr name="Freeform 15" id="15"/>
          <p:cNvSpPr/>
          <p:nvPr/>
        </p:nvSpPr>
        <p:spPr>
          <a:xfrm flipH="false" flipV="false" rot="0">
            <a:off x="11904247" y="4021185"/>
            <a:ext cx="4208260" cy="3440970"/>
          </a:xfrm>
          <a:custGeom>
            <a:avLst/>
            <a:gdLst/>
            <a:ahLst/>
            <a:cxnLst/>
            <a:rect r="r" b="b" t="t" l="l"/>
            <a:pathLst>
              <a:path h="3440970" w="4208260">
                <a:moveTo>
                  <a:pt x="0" y="0"/>
                </a:moveTo>
                <a:lnTo>
                  <a:pt x="4208261" y="0"/>
                </a:lnTo>
                <a:lnTo>
                  <a:pt x="4208261" y="3440970"/>
                </a:lnTo>
                <a:lnTo>
                  <a:pt x="0" y="3440970"/>
                </a:lnTo>
                <a:lnTo>
                  <a:pt x="0" y="0"/>
                </a:lnTo>
                <a:close/>
              </a:path>
            </a:pathLst>
          </a:custGeom>
          <a:blipFill>
            <a:blip r:embed="rId4"/>
            <a:stretch>
              <a:fillRect l="0" t="-564" r="0" b="-99721"/>
            </a:stretch>
          </a:blipFill>
        </p:spPr>
      </p:sp>
      <p:sp>
        <p:nvSpPr>
          <p:cNvPr name="TextBox 16" id="16"/>
          <p:cNvSpPr txBox="true"/>
          <p:nvPr/>
        </p:nvSpPr>
        <p:spPr>
          <a:xfrm rot="0">
            <a:off x="0" y="4529327"/>
            <a:ext cx="1519554" cy="933170"/>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1</a:t>
            </a:r>
          </a:p>
        </p:txBody>
      </p:sp>
      <p:sp>
        <p:nvSpPr>
          <p:cNvPr name="TextBox 17" id="17"/>
          <p:cNvSpPr txBox="true"/>
          <p:nvPr/>
        </p:nvSpPr>
        <p:spPr>
          <a:xfrm rot="0">
            <a:off x="0" y="8679369"/>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3</a:t>
            </a:r>
          </a:p>
        </p:txBody>
      </p:sp>
      <p:sp>
        <p:nvSpPr>
          <p:cNvPr name="TextBox 18" id="18"/>
          <p:cNvSpPr txBox="true"/>
          <p:nvPr/>
        </p:nvSpPr>
        <p:spPr>
          <a:xfrm rot="0">
            <a:off x="0" y="6604347"/>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2</a:t>
            </a:r>
          </a:p>
        </p:txBody>
      </p:sp>
      <p:sp>
        <p:nvSpPr>
          <p:cNvPr name="TextBox 19" id="19"/>
          <p:cNvSpPr txBox="true"/>
          <p:nvPr/>
        </p:nvSpPr>
        <p:spPr>
          <a:xfrm rot="0">
            <a:off x="1908765" y="4488180"/>
            <a:ext cx="7012052" cy="1117521"/>
          </a:xfrm>
          <a:prstGeom prst="rect">
            <a:avLst/>
          </a:prstGeom>
        </p:spPr>
        <p:txBody>
          <a:bodyPr anchor="t" rtlCol="false" tIns="0" lIns="0" bIns="0" rIns="0">
            <a:spAutoFit/>
          </a:bodyPr>
          <a:lstStyle/>
          <a:p>
            <a:pPr algn="l">
              <a:lnSpc>
                <a:spcPts val="2879"/>
              </a:lnSpc>
            </a:pPr>
            <a:r>
              <a:rPr lang="en-US" sz="2400" spc="22">
                <a:solidFill>
                  <a:srgbClr val="000000"/>
                </a:solidFill>
                <a:latin typeface="TT Rounds Condensed"/>
                <a:ea typeface="TT Rounds Condensed"/>
                <a:cs typeface="TT Rounds Condensed"/>
                <a:sym typeface="TT Rounds Condensed"/>
              </a:rPr>
              <a:t>The CPU's memory unit (RAM) holds the instructions and processes that the computer frequently uses while handling data.</a:t>
            </a:r>
          </a:p>
        </p:txBody>
      </p:sp>
      <p:sp>
        <p:nvSpPr>
          <p:cNvPr name="TextBox 20" id="20"/>
          <p:cNvSpPr txBox="true"/>
          <p:nvPr/>
        </p:nvSpPr>
        <p:spPr>
          <a:xfrm rot="0">
            <a:off x="1908765" y="8574405"/>
            <a:ext cx="7012052" cy="859863"/>
          </a:xfrm>
          <a:prstGeom prst="rect">
            <a:avLst/>
          </a:prstGeom>
        </p:spPr>
        <p:txBody>
          <a:bodyPr anchor="t" rtlCol="false" tIns="0" lIns="0" bIns="0" rIns="0">
            <a:spAutoFit/>
          </a:bodyPr>
          <a:lstStyle/>
          <a:p>
            <a:pPr algn="l">
              <a:lnSpc>
                <a:spcPts val="3358"/>
              </a:lnSpc>
            </a:pPr>
            <a:r>
              <a:rPr lang="en-US" sz="2398">
                <a:solidFill>
                  <a:srgbClr val="000000"/>
                </a:solidFill>
                <a:latin typeface="Now"/>
                <a:ea typeface="Now"/>
                <a:cs typeface="Now"/>
                <a:sym typeface="Now"/>
              </a:rPr>
              <a:t>Read and write operations performed using RAM are significantly faster than those to a hard disk drive.</a:t>
            </a:r>
          </a:p>
        </p:txBody>
      </p:sp>
      <p:sp>
        <p:nvSpPr>
          <p:cNvPr name="TextBox 21" id="21"/>
          <p:cNvSpPr txBox="true"/>
          <p:nvPr/>
        </p:nvSpPr>
        <p:spPr>
          <a:xfrm rot="0">
            <a:off x="1908765" y="6480840"/>
            <a:ext cx="7012052" cy="859863"/>
          </a:xfrm>
          <a:prstGeom prst="rect">
            <a:avLst/>
          </a:prstGeom>
        </p:spPr>
        <p:txBody>
          <a:bodyPr anchor="t" rtlCol="false" tIns="0" lIns="0" bIns="0" rIns="0">
            <a:spAutoFit/>
          </a:bodyPr>
          <a:lstStyle/>
          <a:p>
            <a:pPr algn="just">
              <a:lnSpc>
                <a:spcPts val="3358"/>
              </a:lnSpc>
            </a:pPr>
            <a:r>
              <a:rPr lang="en-US" sz="2398">
                <a:solidFill>
                  <a:srgbClr val="000000"/>
                </a:solidFill>
                <a:latin typeface="Now"/>
                <a:ea typeface="Now"/>
                <a:cs typeface="Now"/>
                <a:sym typeface="Now"/>
              </a:rPr>
              <a:t>The CPU temporarily transfers data and programs from the hard disk drive into RAM.</a:t>
            </a:r>
          </a:p>
        </p:txBody>
      </p:sp>
      <p:sp>
        <p:nvSpPr>
          <p:cNvPr name="TextBox 22" id="22"/>
          <p:cNvSpPr txBox="true"/>
          <p:nvPr/>
        </p:nvSpPr>
        <p:spPr>
          <a:xfrm rot="0">
            <a:off x="759777" y="1123497"/>
            <a:ext cx="7882592" cy="633944"/>
          </a:xfrm>
          <a:prstGeom prst="rect">
            <a:avLst/>
          </a:prstGeom>
        </p:spPr>
        <p:txBody>
          <a:bodyPr anchor="t" rtlCol="false" tIns="0" lIns="0" bIns="0" rIns="0">
            <a:spAutoFit/>
          </a:bodyPr>
          <a:lstStyle/>
          <a:p>
            <a:pPr algn="just">
              <a:lnSpc>
                <a:spcPts val="4759"/>
              </a:lnSpc>
            </a:pPr>
            <a:r>
              <a:rPr lang="en-US" sz="3400" b="true">
                <a:solidFill>
                  <a:srgbClr val="000000"/>
                </a:solidFill>
                <a:latin typeface="Now Bold"/>
                <a:ea typeface="Now Bold"/>
                <a:cs typeface="Now Bold"/>
                <a:sym typeface="Now Bold"/>
              </a:rPr>
              <a:t>RANDOM ACCESS MEMORY</a:t>
            </a:r>
          </a:p>
        </p:txBody>
      </p:sp>
      <p:sp>
        <p:nvSpPr>
          <p:cNvPr name="TextBox 23" id="23"/>
          <p:cNvSpPr txBox="true"/>
          <p:nvPr/>
        </p:nvSpPr>
        <p:spPr>
          <a:xfrm rot="0">
            <a:off x="759777" y="1943699"/>
            <a:ext cx="7882592" cy="447814"/>
          </a:xfrm>
          <a:prstGeom prst="rect">
            <a:avLst/>
          </a:prstGeom>
        </p:spPr>
        <p:txBody>
          <a:bodyPr anchor="t" rtlCol="false" tIns="0" lIns="0" bIns="0" rIns="0">
            <a:spAutoFit/>
          </a:bodyPr>
          <a:lstStyle/>
          <a:p>
            <a:pPr algn="l">
              <a:lnSpc>
                <a:spcPts val="3598"/>
              </a:lnSpc>
            </a:pPr>
            <a:r>
              <a:rPr lang="en-US" b="true" sz="2998" spc="30">
                <a:solidFill>
                  <a:srgbClr val="000000"/>
                </a:solidFill>
                <a:latin typeface="Now Bold"/>
                <a:ea typeface="Now Bold"/>
                <a:cs typeface="Now Bold"/>
                <a:sym typeface="Now Bold"/>
              </a:rPr>
              <a:t>MEMORY UNIT</a:t>
            </a:r>
          </a:p>
        </p:txBody>
      </p:sp>
      <p:sp>
        <p:nvSpPr>
          <p:cNvPr name="TextBox 24" id="24"/>
          <p:cNvSpPr txBox="true"/>
          <p:nvPr/>
        </p:nvSpPr>
        <p:spPr>
          <a:xfrm rot="0">
            <a:off x="9349436" y="8697913"/>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4</a:t>
            </a:r>
          </a:p>
        </p:txBody>
      </p:sp>
      <p:sp>
        <p:nvSpPr>
          <p:cNvPr name="TextBox 25" id="25"/>
          <p:cNvSpPr txBox="true"/>
          <p:nvPr/>
        </p:nvSpPr>
        <p:spPr>
          <a:xfrm rot="0">
            <a:off x="11545219" y="8574405"/>
            <a:ext cx="6451070" cy="859863"/>
          </a:xfrm>
          <a:prstGeom prst="rect">
            <a:avLst/>
          </a:prstGeom>
        </p:spPr>
        <p:txBody>
          <a:bodyPr anchor="t" rtlCol="false" tIns="0" lIns="0" bIns="0" rIns="0">
            <a:spAutoFit/>
          </a:bodyPr>
          <a:lstStyle/>
          <a:p>
            <a:pPr algn="l">
              <a:lnSpc>
                <a:spcPts val="3358"/>
              </a:lnSpc>
            </a:pPr>
            <a:r>
              <a:rPr lang="en-US" sz="2398">
                <a:solidFill>
                  <a:srgbClr val="000000"/>
                </a:solidFill>
                <a:latin typeface="Now"/>
                <a:ea typeface="Now"/>
                <a:cs typeface="Now"/>
                <a:sym typeface="Now"/>
              </a:rPr>
              <a:t>RAM is a type of volatile memory, meaning it loses its contents when the computer is turned off.</a:t>
            </a:r>
          </a:p>
        </p:txBody>
      </p:sp>
      <p:grpSp>
        <p:nvGrpSpPr>
          <p:cNvPr name="Group 26" id="26"/>
          <p:cNvGrpSpPr/>
          <p:nvPr/>
        </p:nvGrpSpPr>
        <p:grpSpPr>
          <a:xfrm rot="5400000">
            <a:off x="13546546" y="6043399"/>
            <a:ext cx="2818462" cy="28575"/>
            <a:chOff x="0" y="0"/>
            <a:chExt cx="3757950" cy="38100"/>
          </a:xfrm>
        </p:grpSpPr>
        <p:sp>
          <p:nvSpPr>
            <p:cNvPr name="Freeform 27" id="27"/>
            <p:cNvSpPr/>
            <p:nvPr/>
          </p:nvSpPr>
          <p:spPr>
            <a:xfrm flipH="false" flipV="false" rot="0">
              <a:off x="0" y="0"/>
              <a:ext cx="3757930" cy="38100"/>
            </a:xfrm>
            <a:custGeom>
              <a:avLst/>
              <a:gdLst/>
              <a:ahLst/>
              <a:cxnLst/>
              <a:rect r="r" b="b" t="t" l="l"/>
              <a:pathLst>
                <a:path h="38100" w="3757930">
                  <a:moveTo>
                    <a:pt x="19050" y="0"/>
                  </a:moveTo>
                  <a:lnTo>
                    <a:pt x="3738880" y="0"/>
                  </a:lnTo>
                  <a:cubicBezTo>
                    <a:pt x="3749421" y="0"/>
                    <a:pt x="3757930" y="8509"/>
                    <a:pt x="3757930" y="19050"/>
                  </a:cubicBezTo>
                  <a:cubicBezTo>
                    <a:pt x="3757930" y="29591"/>
                    <a:pt x="3749421" y="38100"/>
                    <a:pt x="3738880" y="38100"/>
                  </a:cubicBezTo>
                  <a:lnTo>
                    <a:pt x="19050" y="38100"/>
                  </a:lnTo>
                  <a:cubicBezTo>
                    <a:pt x="8509" y="38100"/>
                    <a:pt x="0" y="29591"/>
                    <a:pt x="0" y="19050"/>
                  </a:cubicBezTo>
                  <a:cubicBezTo>
                    <a:pt x="0" y="8509"/>
                    <a:pt x="8509" y="0"/>
                    <a:pt x="19050" y="0"/>
                  </a:cubicBezTo>
                  <a:close/>
                </a:path>
              </a:pathLst>
            </a:custGeom>
            <a:solidFill>
              <a:srgbClr val="FF1616"/>
            </a:solidFill>
          </p:spPr>
        </p:sp>
      </p:grpSp>
      <p:grpSp>
        <p:nvGrpSpPr>
          <p:cNvPr name="Group 28" id="28"/>
          <p:cNvGrpSpPr/>
          <p:nvPr/>
        </p:nvGrpSpPr>
        <p:grpSpPr>
          <a:xfrm rot="0">
            <a:off x="2537237" y="167332"/>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573666" y="2123550"/>
            <a:ext cx="12978386" cy="6696200"/>
          </a:xfrm>
          <a:custGeom>
            <a:avLst/>
            <a:gdLst/>
            <a:ahLst/>
            <a:cxnLst/>
            <a:rect r="r" b="b" t="t" l="l"/>
            <a:pathLst>
              <a:path h="6696200" w="12978386">
                <a:moveTo>
                  <a:pt x="0" y="0"/>
                </a:moveTo>
                <a:lnTo>
                  <a:pt x="12978386" y="0"/>
                </a:lnTo>
                <a:lnTo>
                  <a:pt x="12978386" y="6696200"/>
                </a:lnTo>
                <a:lnTo>
                  <a:pt x="0" y="6696200"/>
                </a:lnTo>
                <a:lnTo>
                  <a:pt x="0" y="0"/>
                </a:lnTo>
                <a:close/>
              </a:path>
            </a:pathLst>
          </a:custGeom>
          <a:blipFill>
            <a:blip r:embed="rId5"/>
            <a:stretch>
              <a:fillRect l="0" t="0" r="0" b="0"/>
            </a:stretch>
          </a:blipFill>
        </p:spPr>
      </p:sp>
      <p:sp>
        <p:nvSpPr>
          <p:cNvPr name="TextBox 13" id="13"/>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80743"/>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209564" y="3513711"/>
            <a:ext cx="13706590" cy="3259578"/>
          </a:xfrm>
          <a:custGeom>
            <a:avLst/>
            <a:gdLst/>
            <a:ahLst/>
            <a:cxnLst/>
            <a:rect r="r" b="b" t="t" l="l"/>
            <a:pathLst>
              <a:path h="3259578" w="13706590">
                <a:moveTo>
                  <a:pt x="0" y="0"/>
                </a:moveTo>
                <a:lnTo>
                  <a:pt x="13706591" y="0"/>
                </a:lnTo>
                <a:lnTo>
                  <a:pt x="13706591" y="3259578"/>
                </a:lnTo>
                <a:lnTo>
                  <a:pt x="0" y="3259578"/>
                </a:lnTo>
                <a:lnTo>
                  <a:pt x="0" y="0"/>
                </a:lnTo>
                <a:close/>
              </a:path>
            </a:pathLst>
          </a:custGeom>
          <a:blipFill>
            <a:blip r:embed="rId5"/>
            <a:stretch>
              <a:fillRect l="-1336" t="0" r="-31355" b="0"/>
            </a:stretch>
          </a:blipFill>
        </p:spPr>
      </p:sp>
      <p:sp>
        <p:nvSpPr>
          <p:cNvPr name="TextBox 13" id="13"/>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85834"/>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723531" y="1205706"/>
            <a:ext cx="10678658" cy="8850225"/>
          </a:xfrm>
          <a:custGeom>
            <a:avLst/>
            <a:gdLst/>
            <a:ahLst/>
            <a:cxnLst/>
            <a:rect r="r" b="b" t="t" l="l"/>
            <a:pathLst>
              <a:path h="8850225" w="10678658">
                <a:moveTo>
                  <a:pt x="0" y="0"/>
                </a:moveTo>
                <a:lnTo>
                  <a:pt x="10678657" y="0"/>
                </a:lnTo>
                <a:lnTo>
                  <a:pt x="10678657" y="8850225"/>
                </a:lnTo>
                <a:lnTo>
                  <a:pt x="0" y="8850225"/>
                </a:lnTo>
                <a:lnTo>
                  <a:pt x="0" y="0"/>
                </a:lnTo>
                <a:close/>
              </a:path>
            </a:pathLst>
          </a:custGeom>
          <a:blipFill>
            <a:blip r:embed="rId5"/>
            <a:stretch>
              <a:fillRect l="0" t="0" r="0" b="0"/>
            </a:stretch>
          </a:blipFill>
        </p:spPr>
      </p:sp>
      <p:sp>
        <p:nvSpPr>
          <p:cNvPr name="TextBox 13" id="13"/>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85834"/>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764291" y="3002940"/>
            <a:ext cx="12597136" cy="4623890"/>
          </a:xfrm>
          <a:custGeom>
            <a:avLst/>
            <a:gdLst/>
            <a:ahLst/>
            <a:cxnLst/>
            <a:rect r="r" b="b" t="t" l="l"/>
            <a:pathLst>
              <a:path h="4623890" w="12597136">
                <a:moveTo>
                  <a:pt x="0" y="0"/>
                </a:moveTo>
                <a:lnTo>
                  <a:pt x="12597137" y="0"/>
                </a:lnTo>
                <a:lnTo>
                  <a:pt x="12597137" y="4623890"/>
                </a:lnTo>
                <a:lnTo>
                  <a:pt x="0" y="4623890"/>
                </a:lnTo>
                <a:lnTo>
                  <a:pt x="0" y="0"/>
                </a:lnTo>
                <a:close/>
              </a:path>
            </a:pathLst>
          </a:custGeom>
          <a:blipFill>
            <a:blip r:embed="rId5"/>
            <a:stretch>
              <a:fillRect l="0" t="0" r="0" b="0"/>
            </a:stretch>
          </a:blipFill>
        </p:spPr>
      </p:sp>
      <p:sp>
        <p:nvSpPr>
          <p:cNvPr name="TextBox 13" id="13"/>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85834"/>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14.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TextBox 2" id="2"/>
          <p:cNvSpPr txBox="true"/>
          <p:nvPr/>
        </p:nvSpPr>
        <p:spPr>
          <a:xfrm rot="0">
            <a:off x="4873818" y="778706"/>
            <a:ext cx="9116613" cy="5542094"/>
          </a:xfrm>
          <a:prstGeom prst="rect">
            <a:avLst/>
          </a:prstGeom>
        </p:spPr>
        <p:txBody>
          <a:bodyPr anchor="t" rtlCol="false" tIns="0" lIns="0" bIns="0" rIns="0">
            <a:spAutoFit/>
          </a:bodyPr>
          <a:lstStyle/>
          <a:p>
            <a:pPr algn="ctr">
              <a:lnSpc>
                <a:spcPts val="21085"/>
              </a:lnSpc>
            </a:pPr>
            <a:r>
              <a:rPr lang="en-US" sz="15061">
                <a:solidFill>
                  <a:srgbClr val="37474F"/>
                </a:solidFill>
                <a:latin typeface="League Spartan"/>
                <a:ea typeface="League Spartan"/>
                <a:cs typeface="League Spartan"/>
                <a:sym typeface="League Spartan"/>
              </a:rPr>
              <a:t>Output Devices</a:t>
            </a:r>
          </a:p>
        </p:txBody>
      </p:sp>
      <p:sp>
        <p:nvSpPr>
          <p:cNvPr name="Freeform 3" id="3"/>
          <p:cNvSpPr/>
          <p:nvPr/>
        </p:nvSpPr>
        <p:spPr>
          <a:xfrm flipH="false" flipV="false" rot="0">
            <a:off x="10582498" y="6421155"/>
            <a:ext cx="4763878" cy="4114800"/>
          </a:xfrm>
          <a:custGeom>
            <a:avLst/>
            <a:gdLst/>
            <a:ahLst/>
            <a:cxnLst/>
            <a:rect r="r" b="b" t="t" l="l"/>
            <a:pathLst>
              <a:path h="4114800" w="4763878">
                <a:moveTo>
                  <a:pt x="0" y="0"/>
                </a:moveTo>
                <a:lnTo>
                  <a:pt x="4763879" y="0"/>
                </a:lnTo>
                <a:lnTo>
                  <a:pt x="476387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522"/>
            </a:stretch>
          </a:blipFill>
        </p:spPr>
      </p:sp>
      <p:sp>
        <p:nvSpPr>
          <p:cNvPr name="Freeform 4" id="4"/>
          <p:cNvSpPr/>
          <p:nvPr/>
        </p:nvSpPr>
        <p:spPr>
          <a:xfrm flipH="false" flipV="false" rot="0">
            <a:off x="-304136" y="1930573"/>
            <a:ext cx="3708464" cy="4114800"/>
          </a:xfrm>
          <a:custGeom>
            <a:avLst/>
            <a:gdLst/>
            <a:ahLst/>
            <a:cxnLst/>
            <a:rect r="r" b="b" t="t" l="l"/>
            <a:pathLst>
              <a:path h="4114800" w="3708464">
                <a:moveTo>
                  <a:pt x="0" y="0"/>
                </a:moveTo>
                <a:lnTo>
                  <a:pt x="3708464" y="0"/>
                </a:lnTo>
                <a:lnTo>
                  <a:pt x="3708464" y="4114801"/>
                </a:lnTo>
                <a:lnTo>
                  <a:pt x="0" y="4114801"/>
                </a:lnTo>
                <a:lnTo>
                  <a:pt x="0" y="0"/>
                </a:lnTo>
                <a:close/>
              </a:path>
            </a:pathLst>
          </a:custGeom>
          <a:blipFill>
            <a:blip r:embed="rId4">
              <a:extLst>
                <a:ext uri="{96DAC541-7B7A-43D3-8B79-37D633B846F1}">
                  <asvg:svgBlip xmlns:asvg="http://schemas.microsoft.com/office/drawing/2016/SVG/main" r:embed="rId5"/>
                </a:ext>
              </a:extLst>
            </a:blip>
            <a:stretch>
              <a:fillRect l="0" t="0" r="0" b="-61"/>
            </a:stretch>
          </a:blipFill>
        </p:spPr>
      </p:sp>
      <p:sp>
        <p:nvSpPr>
          <p:cNvPr name="Freeform 5" id="5"/>
          <p:cNvSpPr/>
          <p:nvPr/>
        </p:nvSpPr>
        <p:spPr>
          <a:xfrm flipH="false" flipV="false" rot="0">
            <a:off x="1295013" y="7595471"/>
            <a:ext cx="5189395" cy="3124449"/>
          </a:xfrm>
          <a:custGeom>
            <a:avLst/>
            <a:gdLst/>
            <a:ahLst/>
            <a:cxnLst/>
            <a:rect r="r" b="b" t="t" l="l"/>
            <a:pathLst>
              <a:path h="3124449" w="5189395">
                <a:moveTo>
                  <a:pt x="0" y="0"/>
                </a:moveTo>
                <a:lnTo>
                  <a:pt x="5189395" y="0"/>
                </a:lnTo>
                <a:lnTo>
                  <a:pt x="5189395" y="3124448"/>
                </a:lnTo>
                <a:lnTo>
                  <a:pt x="0" y="3124448"/>
                </a:lnTo>
                <a:lnTo>
                  <a:pt x="0" y="0"/>
                </a:lnTo>
                <a:close/>
              </a:path>
            </a:pathLst>
          </a:custGeom>
          <a:blipFill>
            <a:blip r:embed="rId6">
              <a:extLst>
                <a:ext uri="{96DAC541-7B7A-43D3-8B79-37D633B846F1}">
                  <asvg:svgBlip xmlns:asvg="http://schemas.microsoft.com/office/drawing/2016/SVG/main" r:embed="rId7"/>
                </a:ext>
              </a:extLst>
            </a:blip>
            <a:stretch>
              <a:fillRect l="0" t="0" r="0" b="-263"/>
            </a:stretch>
          </a:blipFill>
        </p:spPr>
      </p:sp>
      <p:sp>
        <p:nvSpPr>
          <p:cNvPr name="Freeform 6" id="6"/>
          <p:cNvSpPr/>
          <p:nvPr/>
        </p:nvSpPr>
        <p:spPr>
          <a:xfrm flipH="false" flipV="false" rot="0">
            <a:off x="13990431" y="471292"/>
            <a:ext cx="5087851" cy="4114800"/>
          </a:xfrm>
          <a:custGeom>
            <a:avLst/>
            <a:gdLst/>
            <a:ahLst/>
            <a:cxnLst/>
            <a:rect r="r" b="b" t="t" l="l"/>
            <a:pathLst>
              <a:path h="4114800" w="5087851">
                <a:moveTo>
                  <a:pt x="0" y="0"/>
                </a:moveTo>
                <a:lnTo>
                  <a:pt x="5087851" y="0"/>
                </a:lnTo>
                <a:lnTo>
                  <a:pt x="508785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304"/>
            </a:stretch>
          </a:blipFill>
        </p:spPr>
      </p:sp>
      <p:grpSp>
        <p:nvGrpSpPr>
          <p:cNvPr name="Group 7" id="7"/>
          <p:cNvGrpSpPr/>
          <p:nvPr/>
        </p:nvGrpSpPr>
        <p:grpSpPr>
          <a:xfrm rot="0">
            <a:off x="2537237" y="281084"/>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115.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261421" y="2093970"/>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283439"/>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686047"/>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solidFill>
          </p:spPr>
        </p:sp>
      </p:grpSp>
      <p:grpSp>
        <p:nvGrpSpPr>
          <p:cNvPr name="Group 13" id="13"/>
          <p:cNvGrpSpPr/>
          <p:nvPr/>
        </p:nvGrpSpPr>
        <p:grpSpPr>
          <a:xfrm rot="0">
            <a:off x="9377817" y="2630235"/>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Freeform 15" id="15"/>
          <p:cNvSpPr/>
          <p:nvPr/>
        </p:nvSpPr>
        <p:spPr>
          <a:xfrm flipH="false" flipV="false" rot="0">
            <a:off x="3371778" y="2747283"/>
            <a:ext cx="862952" cy="862952"/>
          </a:xfrm>
          <a:custGeom>
            <a:avLst/>
            <a:gdLst/>
            <a:ahLst/>
            <a:cxnLst/>
            <a:rect r="r" b="b" t="t" l="l"/>
            <a:pathLst>
              <a:path h="862952" w="862952">
                <a:moveTo>
                  <a:pt x="0" y="0"/>
                </a:moveTo>
                <a:lnTo>
                  <a:pt x="862952" y="0"/>
                </a:lnTo>
                <a:lnTo>
                  <a:pt x="862952" y="862951"/>
                </a:lnTo>
                <a:lnTo>
                  <a:pt x="0" y="8629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520360"/>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18" id="18"/>
          <p:cNvGrpSpPr/>
          <p:nvPr/>
        </p:nvGrpSpPr>
        <p:grpSpPr>
          <a:xfrm rot="0">
            <a:off x="9377817" y="4366742"/>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0" id="20"/>
          <p:cNvGrpSpPr/>
          <p:nvPr/>
        </p:nvGrpSpPr>
        <p:grpSpPr>
          <a:xfrm rot="0">
            <a:off x="9377817" y="5219080"/>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2" id="22"/>
          <p:cNvGrpSpPr/>
          <p:nvPr/>
        </p:nvGrpSpPr>
        <p:grpSpPr>
          <a:xfrm rot="0">
            <a:off x="9377817" y="6105834"/>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4" id="24"/>
          <p:cNvGrpSpPr/>
          <p:nvPr/>
        </p:nvGrpSpPr>
        <p:grpSpPr>
          <a:xfrm rot="-5400000">
            <a:off x="4879831" y="5532526"/>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5400000">
            <a:off x="6004340" y="6358030"/>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28" id="28"/>
          <p:cNvGrpSpPr/>
          <p:nvPr/>
        </p:nvGrpSpPr>
        <p:grpSpPr>
          <a:xfrm rot="-5400000">
            <a:off x="5014799" y="6799748"/>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0" id="30"/>
          <p:cNvGrpSpPr/>
          <p:nvPr/>
        </p:nvGrpSpPr>
        <p:grpSpPr>
          <a:xfrm rot="-10800000">
            <a:off x="2791726" y="8776715"/>
            <a:ext cx="2502984" cy="128588"/>
            <a:chOff x="0" y="0"/>
            <a:chExt cx="3337312" cy="171450"/>
          </a:xfrm>
        </p:grpSpPr>
        <p:sp>
          <p:nvSpPr>
            <p:cNvPr name="Freeform 31" id="31"/>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32" id="32"/>
          <p:cNvGrpSpPr/>
          <p:nvPr/>
        </p:nvGrpSpPr>
        <p:grpSpPr>
          <a:xfrm rot="10799999">
            <a:off x="2791724" y="8376508"/>
            <a:ext cx="2503022" cy="128588"/>
            <a:chOff x="0" y="0"/>
            <a:chExt cx="333736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4" id="34"/>
          <p:cNvGrpSpPr/>
          <p:nvPr/>
        </p:nvGrpSpPr>
        <p:grpSpPr>
          <a:xfrm rot="-10800000">
            <a:off x="12908290" y="8687878"/>
            <a:ext cx="2502984" cy="128588"/>
            <a:chOff x="0" y="0"/>
            <a:chExt cx="333731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36" id="36"/>
          <p:cNvSpPr txBox="true"/>
          <p:nvPr/>
        </p:nvSpPr>
        <p:spPr>
          <a:xfrm rot="0">
            <a:off x="159092" y="-55247"/>
            <a:ext cx="10512837"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 RECAP</a:t>
            </a:r>
          </a:p>
        </p:txBody>
      </p:sp>
      <p:sp>
        <p:nvSpPr>
          <p:cNvPr name="TextBox 37" id="37"/>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38" id="38"/>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39" id="39"/>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40" id="40"/>
          <p:cNvSpPr txBox="true"/>
          <p:nvPr/>
        </p:nvSpPr>
        <p:spPr>
          <a:xfrm rot="0">
            <a:off x="6181390" y="8821959"/>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41" id="41"/>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sp>
        <p:nvSpPr>
          <p:cNvPr name="TextBox 42" id="42"/>
          <p:cNvSpPr txBox="true"/>
          <p:nvPr/>
        </p:nvSpPr>
        <p:spPr>
          <a:xfrm rot="0">
            <a:off x="5031336" y="3114521"/>
            <a:ext cx="727354"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CU</a:t>
            </a:r>
          </a:p>
        </p:txBody>
      </p:sp>
      <p:sp>
        <p:nvSpPr>
          <p:cNvPr name="TextBox 43" id="43"/>
          <p:cNvSpPr txBox="true"/>
          <p:nvPr/>
        </p:nvSpPr>
        <p:spPr>
          <a:xfrm rot="0">
            <a:off x="8045144" y="2702081"/>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44" id="44"/>
          <p:cNvSpPr txBox="true"/>
          <p:nvPr/>
        </p:nvSpPr>
        <p:spPr>
          <a:xfrm rot="0">
            <a:off x="8045144" y="359220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5" id="45"/>
          <p:cNvSpPr txBox="true"/>
          <p:nvPr/>
        </p:nvSpPr>
        <p:spPr>
          <a:xfrm rot="0">
            <a:off x="8083383" y="443858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46" id="46"/>
          <p:cNvSpPr txBox="true"/>
          <p:nvPr/>
        </p:nvSpPr>
        <p:spPr>
          <a:xfrm rot="0">
            <a:off x="8045144" y="5290924"/>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47" id="47"/>
          <p:cNvSpPr txBox="true"/>
          <p:nvPr/>
        </p:nvSpPr>
        <p:spPr>
          <a:xfrm rot="0">
            <a:off x="8045144" y="612704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48" id="48"/>
          <p:cNvGrpSpPr/>
          <p:nvPr/>
        </p:nvGrpSpPr>
        <p:grpSpPr>
          <a:xfrm rot="10799999">
            <a:off x="7467035" y="2885650"/>
            <a:ext cx="760218" cy="128588"/>
            <a:chOff x="0" y="0"/>
            <a:chExt cx="1013624" cy="171450"/>
          </a:xfrm>
        </p:grpSpPr>
        <p:sp>
          <p:nvSpPr>
            <p:cNvPr name="Freeform 49" id="49"/>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50" id="50"/>
          <p:cNvGrpSpPr/>
          <p:nvPr/>
        </p:nvGrpSpPr>
        <p:grpSpPr>
          <a:xfrm rot="0">
            <a:off x="7787260" y="4579520"/>
            <a:ext cx="511657" cy="128588"/>
            <a:chOff x="0" y="0"/>
            <a:chExt cx="682210" cy="171450"/>
          </a:xfrm>
        </p:grpSpPr>
        <p:sp>
          <p:nvSpPr>
            <p:cNvPr name="Freeform 51" id="51"/>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52" id="52"/>
          <p:cNvGrpSpPr/>
          <p:nvPr/>
        </p:nvGrpSpPr>
        <p:grpSpPr>
          <a:xfrm rot="-5400000">
            <a:off x="4945888" y="4826878"/>
            <a:ext cx="1539882" cy="128588"/>
            <a:chOff x="0" y="0"/>
            <a:chExt cx="2053176" cy="171450"/>
          </a:xfrm>
        </p:grpSpPr>
        <p:sp>
          <p:nvSpPr>
            <p:cNvPr name="Freeform 53" id="53"/>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4" id="54"/>
          <p:cNvGrpSpPr/>
          <p:nvPr/>
        </p:nvGrpSpPr>
        <p:grpSpPr>
          <a:xfrm rot="-10800000">
            <a:off x="4790768" y="5532526"/>
            <a:ext cx="1032216" cy="128588"/>
            <a:chOff x="0" y="0"/>
            <a:chExt cx="1376288" cy="171450"/>
          </a:xfrm>
        </p:grpSpPr>
        <p:sp>
          <p:nvSpPr>
            <p:cNvPr name="Freeform 55" id="5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6" id="56"/>
          <p:cNvGrpSpPr/>
          <p:nvPr/>
        </p:nvGrpSpPr>
        <p:grpSpPr>
          <a:xfrm rot="-10800000">
            <a:off x="5435774" y="5532526"/>
            <a:ext cx="1032216" cy="128588"/>
            <a:chOff x="0" y="0"/>
            <a:chExt cx="1376288" cy="171450"/>
          </a:xfrm>
        </p:grpSpPr>
        <p:sp>
          <p:nvSpPr>
            <p:cNvPr name="Freeform 57" id="5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8" id="58"/>
          <p:cNvGrpSpPr/>
          <p:nvPr/>
        </p:nvGrpSpPr>
        <p:grpSpPr>
          <a:xfrm rot="-10800000">
            <a:off x="17320078" y="207265"/>
            <a:ext cx="1032216" cy="128588"/>
            <a:chOff x="0" y="0"/>
            <a:chExt cx="1376288" cy="171450"/>
          </a:xfrm>
        </p:grpSpPr>
        <p:sp>
          <p:nvSpPr>
            <p:cNvPr name="Freeform 59" id="5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0" id="60"/>
          <p:cNvGrpSpPr/>
          <p:nvPr/>
        </p:nvGrpSpPr>
        <p:grpSpPr>
          <a:xfrm rot="-10800000">
            <a:off x="17320078" y="676240"/>
            <a:ext cx="1032216" cy="128588"/>
            <a:chOff x="0" y="0"/>
            <a:chExt cx="1376288" cy="171450"/>
          </a:xfrm>
        </p:grpSpPr>
        <p:sp>
          <p:nvSpPr>
            <p:cNvPr name="Freeform 61" id="61"/>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2" id="62"/>
          <p:cNvGrpSpPr/>
          <p:nvPr/>
        </p:nvGrpSpPr>
        <p:grpSpPr>
          <a:xfrm rot="-10800000">
            <a:off x="17320078" y="1116598"/>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4" id="64"/>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5" id="65"/>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66" id="66"/>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67" id="67"/>
          <p:cNvGrpSpPr/>
          <p:nvPr/>
        </p:nvGrpSpPr>
        <p:grpSpPr>
          <a:xfrm rot="10720186">
            <a:off x="14461214" y="3813308"/>
            <a:ext cx="679476" cy="128588"/>
            <a:chOff x="0" y="0"/>
            <a:chExt cx="905968" cy="171450"/>
          </a:xfrm>
        </p:grpSpPr>
        <p:sp>
          <p:nvSpPr>
            <p:cNvPr name="Freeform 68" id="68"/>
            <p:cNvSpPr/>
            <p:nvPr/>
          </p:nvSpPr>
          <p:spPr>
            <a:xfrm flipH="false" flipV="false" rot="0">
              <a:off x="0" y="0"/>
              <a:ext cx="906018" cy="171450"/>
            </a:xfrm>
            <a:custGeom>
              <a:avLst/>
              <a:gdLst/>
              <a:ahLst/>
              <a:cxnLst/>
              <a:rect r="r" b="b" t="t" l="l"/>
              <a:pathLst>
                <a:path h="171450" w="906018">
                  <a:moveTo>
                    <a:pt x="85725" y="0"/>
                  </a:moveTo>
                  <a:lnTo>
                    <a:pt x="820293" y="0"/>
                  </a:lnTo>
                  <a:cubicBezTo>
                    <a:pt x="867664" y="0"/>
                    <a:pt x="906018" y="38354"/>
                    <a:pt x="906018" y="85725"/>
                  </a:cubicBezTo>
                  <a:cubicBezTo>
                    <a:pt x="906018" y="133096"/>
                    <a:pt x="867664" y="171450"/>
                    <a:pt x="82029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69" id="69"/>
          <p:cNvGrpSpPr/>
          <p:nvPr/>
        </p:nvGrpSpPr>
        <p:grpSpPr>
          <a:xfrm rot="5400000">
            <a:off x="14494922" y="3354059"/>
            <a:ext cx="1150825" cy="128588"/>
            <a:chOff x="0" y="0"/>
            <a:chExt cx="1534434" cy="171450"/>
          </a:xfrm>
        </p:grpSpPr>
        <p:sp>
          <p:nvSpPr>
            <p:cNvPr name="Freeform 70" id="70"/>
            <p:cNvSpPr/>
            <p:nvPr/>
          </p:nvSpPr>
          <p:spPr>
            <a:xfrm flipH="false" flipV="false" rot="0">
              <a:off x="0" y="0"/>
              <a:ext cx="1534414" cy="171450"/>
            </a:xfrm>
            <a:custGeom>
              <a:avLst/>
              <a:gdLst/>
              <a:ahLst/>
              <a:cxnLst/>
              <a:rect r="r" b="b" t="t" l="l"/>
              <a:pathLst>
                <a:path h="171450" w="1534414">
                  <a:moveTo>
                    <a:pt x="85725" y="0"/>
                  </a:moveTo>
                  <a:lnTo>
                    <a:pt x="1448689" y="0"/>
                  </a:lnTo>
                  <a:cubicBezTo>
                    <a:pt x="1496060" y="0"/>
                    <a:pt x="1534414" y="38354"/>
                    <a:pt x="1534414" y="85725"/>
                  </a:cubicBezTo>
                  <a:cubicBezTo>
                    <a:pt x="1534414" y="133096"/>
                    <a:pt x="1496060" y="171450"/>
                    <a:pt x="144868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1" id="71"/>
          <p:cNvGrpSpPr/>
          <p:nvPr/>
        </p:nvGrpSpPr>
        <p:grpSpPr>
          <a:xfrm rot="0">
            <a:off x="14478781" y="2842972"/>
            <a:ext cx="662829" cy="128588"/>
            <a:chOff x="0" y="0"/>
            <a:chExt cx="883772" cy="171450"/>
          </a:xfrm>
        </p:grpSpPr>
        <p:sp>
          <p:nvSpPr>
            <p:cNvPr name="Freeform 72" id="72"/>
            <p:cNvSpPr/>
            <p:nvPr/>
          </p:nvSpPr>
          <p:spPr>
            <a:xfrm flipH="false" flipV="false" rot="0">
              <a:off x="0" y="0"/>
              <a:ext cx="883793" cy="171450"/>
            </a:xfrm>
            <a:custGeom>
              <a:avLst/>
              <a:gdLst/>
              <a:ahLst/>
              <a:cxnLst/>
              <a:rect r="r" b="b" t="t" l="l"/>
              <a:pathLst>
                <a:path h="171450" w="883793">
                  <a:moveTo>
                    <a:pt x="85725" y="0"/>
                  </a:moveTo>
                  <a:lnTo>
                    <a:pt x="798068" y="0"/>
                  </a:lnTo>
                  <a:cubicBezTo>
                    <a:pt x="845439" y="0"/>
                    <a:pt x="883793" y="38354"/>
                    <a:pt x="883793" y="85725"/>
                  </a:cubicBezTo>
                  <a:cubicBezTo>
                    <a:pt x="883793" y="133096"/>
                    <a:pt x="845439" y="171450"/>
                    <a:pt x="798068"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3" id="73"/>
          <p:cNvGrpSpPr/>
          <p:nvPr/>
        </p:nvGrpSpPr>
        <p:grpSpPr>
          <a:xfrm rot="0">
            <a:off x="2537237" y="281084"/>
            <a:ext cx="13213526" cy="9925515"/>
            <a:chOff x="0" y="0"/>
            <a:chExt cx="17618034" cy="13234020"/>
          </a:xfrm>
        </p:grpSpPr>
        <p:sp>
          <p:nvSpPr>
            <p:cNvPr name="Freeform 74" id="7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75" id="7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76" id="7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16.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alpha val="25490"/>
              </a:srgbClr>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261421" y="2093970"/>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alpha val="25490"/>
              </a:srgbClr>
            </a:solidFill>
          </p:spPr>
        </p:sp>
      </p:grpSp>
      <p:grpSp>
        <p:nvGrpSpPr>
          <p:cNvPr name="Group 8" id="8"/>
          <p:cNvGrpSpPr/>
          <p:nvPr/>
        </p:nvGrpSpPr>
        <p:grpSpPr>
          <a:xfrm rot="0">
            <a:off x="5229691" y="8283439"/>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alpha val="25490"/>
              </a:srgbClr>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686047"/>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alpha val="25490"/>
              </a:srgbClr>
            </a:solidFill>
          </p:spPr>
        </p:sp>
      </p:grpSp>
      <p:grpSp>
        <p:nvGrpSpPr>
          <p:cNvPr name="Group 13" id="13"/>
          <p:cNvGrpSpPr/>
          <p:nvPr/>
        </p:nvGrpSpPr>
        <p:grpSpPr>
          <a:xfrm rot="0">
            <a:off x="9377817" y="2630235"/>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alpha val="25490"/>
              </a:srgbClr>
            </a:solidFill>
          </p:spPr>
        </p:sp>
      </p:grpSp>
      <p:sp>
        <p:nvSpPr>
          <p:cNvPr name="Freeform 15" id="15"/>
          <p:cNvSpPr/>
          <p:nvPr/>
        </p:nvSpPr>
        <p:spPr>
          <a:xfrm flipH="false" flipV="false" rot="0">
            <a:off x="3371778" y="2747283"/>
            <a:ext cx="862952" cy="862952"/>
          </a:xfrm>
          <a:custGeom>
            <a:avLst/>
            <a:gdLst/>
            <a:ahLst/>
            <a:cxnLst/>
            <a:rect r="r" b="b" t="t" l="l"/>
            <a:pathLst>
              <a:path h="862952" w="862952">
                <a:moveTo>
                  <a:pt x="0" y="0"/>
                </a:moveTo>
                <a:lnTo>
                  <a:pt x="862952" y="0"/>
                </a:lnTo>
                <a:lnTo>
                  <a:pt x="862952" y="862951"/>
                </a:lnTo>
                <a:lnTo>
                  <a:pt x="0" y="8629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520360"/>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alpha val="25490"/>
              </a:srgbClr>
            </a:solidFill>
          </p:spPr>
        </p:sp>
      </p:grpSp>
      <p:grpSp>
        <p:nvGrpSpPr>
          <p:cNvPr name="Group 18" id="18"/>
          <p:cNvGrpSpPr/>
          <p:nvPr/>
        </p:nvGrpSpPr>
        <p:grpSpPr>
          <a:xfrm rot="0">
            <a:off x="9377817" y="4366742"/>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alpha val="25490"/>
              </a:srgbClr>
            </a:solidFill>
          </p:spPr>
        </p:sp>
      </p:grpSp>
      <p:grpSp>
        <p:nvGrpSpPr>
          <p:cNvPr name="Group 20" id="20"/>
          <p:cNvGrpSpPr/>
          <p:nvPr/>
        </p:nvGrpSpPr>
        <p:grpSpPr>
          <a:xfrm rot="0">
            <a:off x="9377817" y="5219080"/>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alpha val="25490"/>
              </a:srgbClr>
            </a:solidFill>
          </p:spPr>
        </p:sp>
      </p:grpSp>
      <p:grpSp>
        <p:nvGrpSpPr>
          <p:cNvPr name="Group 22" id="22"/>
          <p:cNvGrpSpPr/>
          <p:nvPr/>
        </p:nvGrpSpPr>
        <p:grpSpPr>
          <a:xfrm rot="0">
            <a:off x="9377817" y="6105834"/>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alpha val="25490"/>
              </a:srgbClr>
            </a:solidFill>
          </p:spPr>
        </p:sp>
      </p:grpSp>
      <p:grpSp>
        <p:nvGrpSpPr>
          <p:cNvPr name="Group 24" id="24"/>
          <p:cNvGrpSpPr/>
          <p:nvPr/>
        </p:nvGrpSpPr>
        <p:grpSpPr>
          <a:xfrm rot="-5400000">
            <a:off x="4879831" y="5532526"/>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alpha val="25490"/>
              </a:srgbClr>
            </a:solidFill>
          </p:spPr>
        </p:sp>
      </p:grpSp>
      <p:grpSp>
        <p:nvGrpSpPr>
          <p:cNvPr name="Group 26" id="26"/>
          <p:cNvGrpSpPr/>
          <p:nvPr/>
        </p:nvGrpSpPr>
        <p:grpSpPr>
          <a:xfrm rot="-5400000">
            <a:off x="6004340" y="6358030"/>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28" id="28"/>
          <p:cNvGrpSpPr/>
          <p:nvPr/>
        </p:nvGrpSpPr>
        <p:grpSpPr>
          <a:xfrm rot="-5400000">
            <a:off x="5014799" y="6799748"/>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30" id="30"/>
          <p:cNvGrpSpPr/>
          <p:nvPr/>
        </p:nvGrpSpPr>
        <p:grpSpPr>
          <a:xfrm rot="-10800000">
            <a:off x="2791726" y="8776715"/>
            <a:ext cx="2502984" cy="128588"/>
            <a:chOff x="0" y="0"/>
            <a:chExt cx="3337312" cy="171450"/>
          </a:xfrm>
        </p:grpSpPr>
        <p:sp>
          <p:nvSpPr>
            <p:cNvPr name="Freeform 31" id="31"/>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32" id="32"/>
          <p:cNvGrpSpPr/>
          <p:nvPr/>
        </p:nvGrpSpPr>
        <p:grpSpPr>
          <a:xfrm rot="10799999">
            <a:off x="2791724" y="8376508"/>
            <a:ext cx="2503022" cy="128588"/>
            <a:chOff x="0" y="0"/>
            <a:chExt cx="333736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34" id="34"/>
          <p:cNvGrpSpPr/>
          <p:nvPr/>
        </p:nvGrpSpPr>
        <p:grpSpPr>
          <a:xfrm rot="-10800000">
            <a:off x="12908290" y="8687878"/>
            <a:ext cx="2502984" cy="128588"/>
            <a:chOff x="0" y="0"/>
            <a:chExt cx="333731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sp>
        <p:nvSpPr>
          <p:cNvPr name="TextBox 36" id="36"/>
          <p:cNvSpPr txBox="true"/>
          <p:nvPr/>
        </p:nvSpPr>
        <p:spPr>
          <a:xfrm rot="0">
            <a:off x="8045144" y="2702081"/>
            <a:ext cx="1149246" cy="462066"/>
          </a:xfrm>
          <a:prstGeom prst="rect">
            <a:avLst/>
          </a:prstGeom>
        </p:spPr>
        <p:txBody>
          <a:bodyPr anchor="t" rtlCol="false" tIns="0" lIns="0" bIns="0" rIns="0">
            <a:spAutoFit/>
          </a:bodyPr>
          <a:lstStyle/>
          <a:p>
            <a:pPr algn="ctr">
              <a:lnSpc>
                <a:spcPts val="3415"/>
              </a:lnSpc>
            </a:pPr>
            <a:r>
              <a:rPr lang="en-US" sz="2440" b="true">
                <a:solidFill>
                  <a:srgbClr val="FFEDD1">
                    <a:alpha val="25490"/>
                  </a:srgbClr>
                </a:solidFill>
                <a:latin typeface="Now Bold"/>
                <a:ea typeface="Now Bold"/>
                <a:cs typeface="Now Bold"/>
                <a:sym typeface="Now Bold"/>
              </a:rPr>
              <a:t>MAR</a:t>
            </a:r>
          </a:p>
        </p:txBody>
      </p:sp>
      <p:sp>
        <p:nvSpPr>
          <p:cNvPr name="TextBox 37" id="37"/>
          <p:cNvSpPr txBox="true"/>
          <p:nvPr/>
        </p:nvSpPr>
        <p:spPr>
          <a:xfrm rot="0">
            <a:off x="8083383" y="4438585"/>
            <a:ext cx="1149246" cy="462066"/>
          </a:xfrm>
          <a:prstGeom prst="rect">
            <a:avLst/>
          </a:prstGeom>
        </p:spPr>
        <p:txBody>
          <a:bodyPr anchor="t" rtlCol="false" tIns="0" lIns="0" bIns="0" rIns="0">
            <a:spAutoFit/>
          </a:bodyPr>
          <a:lstStyle/>
          <a:p>
            <a:pPr algn="ctr">
              <a:lnSpc>
                <a:spcPts val="3415"/>
              </a:lnSpc>
            </a:pPr>
            <a:r>
              <a:rPr lang="en-US" sz="2440" b="true">
                <a:solidFill>
                  <a:srgbClr val="FFEDD1">
                    <a:alpha val="25490"/>
                  </a:srgbClr>
                </a:solidFill>
                <a:latin typeface="Now Bold"/>
                <a:ea typeface="Now Bold"/>
                <a:cs typeface="Now Bold"/>
                <a:sym typeface="Now Bold"/>
              </a:rPr>
              <a:t>MDR</a:t>
            </a:r>
          </a:p>
        </p:txBody>
      </p:sp>
      <p:grpSp>
        <p:nvGrpSpPr>
          <p:cNvPr name="Group 38" id="38"/>
          <p:cNvGrpSpPr/>
          <p:nvPr/>
        </p:nvGrpSpPr>
        <p:grpSpPr>
          <a:xfrm rot="10799999">
            <a:off x="7467035" y="2885650"/>
            <a:ext cx="760218" cy="128588"/>
            <a:chOff x="0" y="0"/>
            <a:chExt cx="1013624" cy="171450"/>
          </a:xfrm>
        </p:grpSpPr>
        <p:sp>
          <p:nvSpPr>
            <p:cNvPr name="Freeform 39" id="39"/>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alpha val="25490"/>
              </a:srgbClr>
            </a:solidFill>
          </p:spPr>
        </p:sp>
      </p:grpSp>
      <p:grpSp>
        <p:nvGrpSpPr>
          <p:cNvPr name="Group 40" id="40"/>
          <p:cNvGrpSpPr/>
          <p:nvPr/>
        </p:nvGrpSpPr>
        <p:grpSpPr>
          <a:xfrm rot="0">
            <a:off x="7787260" y="4579520"/>
            <a:ext cx="511657" cy="128588"/>
            <a:chOff x="0" y="0"/>
            <a:chExt cx="682210" cy="171450"/>
          </a:xfrm>
        </p:grpSpPr>
        <p:sp>
          <p:nvSpPr>
            <p:cNvPr name="Freeform 41" id="41"/>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42" id="42"/>
          <p:cNvGrpSpPr/>
          <p:nvPr/>
        </p:nvGrpSpPr>
        <p:grpSpPr>
          <a:xfrm rot="-5400000">
            <a:off x="4945888" y="4826878"/>
            <a:ext cx="1539882" cy="128588"/>
            <a:chOff x="0" y="0"/>
            <a:chExt cx="2053176" cy="171450"/>
          </a:xfrm>
        </p:grpSpPr>
        <p:sp>
          <p:nvSpPr>
            <p:cNvPr name="Freeform 43" id="43"/>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44" id="44"/>
          <p:cNvGrpSpPr/>
          <p:nvPr/>
        </p:nvGrpSpPr>
        <p:grpSpPr>
          <a:xfrm rot="-10800000">
            <a:off x="4790768" y="5532526"/>
            <a:ext cx="1032216" cy="128588"/>
            <a:chOff x="0" y="0"/>
            <a:chExt cx="1376288" cy="171450"/>
          </a:xfrm>
        </p:grpSpPr>
        <p:sp>
          <p:nvSpPr>
            <p:cNvPr name="Freeform 45" id="4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46" id="46"/>
          <p:cNvGrpSpPr/>
          <p:nvPr/>
        </p:nvGrpSpPr>
        <p:grpSpPr>
          <a:xfrm rot="-10800000">
            <a:off x="5435774" y="5532526"/>
            <a:ext cx="1032216" cy="128588"/>
            <a:chOff x="0" y="0"/>
            <a:chExt cx="1376288" cy="171450"/>
          </a:xfrm>
        </p:grpSpPr>
        <p:sp>
          <p:nvSpPr>
            <p:cNvPr name="Freeform 47" id="4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48" id="48"/>
          <p:cNvGrpSpPr/>
          <p:nvPr/>
        </p:nvGrpSpPr>
        <p:grpSpPr>
          <a:xfrm rot="-10800000">
            <a:off x="17320078" y="207265"/>
            <a:ext cx="1032216" cy="128588"/>
            <a:chOff x="0" y="0"/>
            <a:chExt cx="1376288" cy="171450"/>
          </a:xfrm>
        </p:grpSpPr>
        <p:sp>
          <p:nvSpPr>
            <p:cNvPr name="Freeform 49" id="4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50" id="50"/>
          <p:cNvGrpSpPr/>
          <p:nvPr/>
        </p:nvGrpSpPr>
        <p:grpSpPr>
          <a:xfrm rot="-10800000">
            <a:off x="17320078" y="676240"/>
            <a:ext cx="1032216" cy="128588"/>
            <a:chOff x="0" y="0"/>
            <a:chExt cx="1376288" cy="171450"/>
          </a:xfrm>
        </p:grpSpPr>
        <p:sp>
          <p:nvSpPr>
            <p:cNvPr name="Freeform 51" id="51"/>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alpha val="25490"/>
              </a:srgbClr>
            </a:solidFill>
          </p:spPr>
        </p:sp>
      </p:grpSp>
      <p:grpSp>
        <p:nvGrpSpPr>
          <p:cNvPr name="Group 52" id="52"/>
          <p:cNvGrpSpPr/>
          <p:nvPr/>
        </p:nvGrpSpPr>
        <p:grpSpPr>
          <a:xfrm rot="-10800000">
            <a:off x="17320078" y="1116598"/>
            <a:ext cx="1032216" cy="128588"/>
            <a:chOff x="0" y="0"/>
            <a:chExt cx="1376288" cy="171450"/>
          </a:xfrm>
        </p:grpSpPr>
        <p:sp>
          <p:nvSpPr>
            <p:cNvPr name="Freeform 53" id="5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54" id="54"/>
          <p:cNvGrpSpPr/>
          <p:nvPr/>
        </p:nvGrpSpPr>
        <p:grpSpPr>
          <a:xfrm rot="10720186">
            <a:off x="14461214" y="3813308"/>
            <a:ext cx="679476" cy="128588"/>
            <a:chOff x="0" y="0"/>
            <a:chExt cx="905968" cy="171450"/>
          </a:xfrm>
        </p:grpSpPr>
        <p:sp>
          <p:nvSpPr>
            <p:cNvPr name="Freeform 55" id="55"/>
            <p:cNvSpPr/>
            <p:nvPr/>
          </p:nvSpPr>
          <p:spPr>
            <a:xfrm flipH="false" flipV="false" rot="0">
              <a:off x="0" y="0"/>
              <a:ext cx="906018" cy="171450"/>
            </a:xfrm>
            <a:custGeom>
              <a:avLst/>
              <a:gdLst/>
              <a:ahLst/>
              <a:cxnLst/>
              <a:rect r="r" b="b" t="t" l="l"/>
              <a:pathLst>
                <a:path h="171450" w="906018">
                  <a:moveTo>
                    <a:pt x="85725" y="0"/>
                  </a:moveTo>
                  <a:lnTo>
                    <a:pt x="820293" y="0"/>
                  </a:lnTo>
                  <a:cubicBezTo>
                    <a:pt x="867664" y="0"/>
                    <a:pt x="906018" y="38354"/>
                    <a:pt x="906018" y="85725"/>
                  </a:cubicBezTo>
                  <a:cubicBezTo>
                    <a:pt x="906018" y="133096"/>
                    <a:pt x="867664" y="171450"/>
                    <a:pt x="820293"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56" id="56"/>
          <p:cNvGrpSpPr/>
          <p:nvPr/>
        </p:nvGrpSpPr>
        <p:grpSpPr>
          <a:xfrm rot="5400000">
            <a:off x="14494922" y="3354059"/>
            <a:ext cx="1150825" cy="128588"/>
            <a:chOff x="0" y="0"/>
            <a:chExt cx="1534434" cy="171450"/>
          </a:xfrm>
        </p:grpSpPr>
        <p:sp>
          <p:nvSpPr>
            <p:cNvPr name="Freeform 57" id="57"/>
            <p:cNvSpPr/>
            <p:nvPr/>
          </p:nvSpPr>
          <p:spPr>
            <a:xfrm flipH="false" flipV="false" rot="0">
              <a:off x="0" y="0"/>
              <a:ext cx="1534414" cy="171450"/>
            </a:xfrm>
            <a:custGeom>
              <a:avLst/>
              <a:gdLst/>
              <a:ahLst/>
              <a:cxnLst/>
              <a:rect r="r" b="b" t="t" l="l"/>
              <a:pathLst>
                <a:path h="171450" w="1534414">
                  <a:moveTo>
                    <a:pt x="85725" y="0"/>
                  </a:moveTo>
                  <a:lnTo>
                    <a:pt x="1448689" y="0"/>
                  </a:lnTo>
                  <a:cubicBezTo>
                    <a:pt x="1496060" y="0"/>
                    <a:pt x="1534414" y="38354"/>
                    <a:pt x="1534414" y="85725"/>
                  </a:cubicBezTo>
                  <a:cubicBezTo>
                    <a:pt x="1534414" y="133096"/>
                    <a:pt x="1496060" y="171450"/>
                    <a:pt x="1448689"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58" id="58"/>
          <p:cNvGrpSpPr/>
          <p:nvPr/>
        </p:nvGrpSpPr>
        <p:grpSpPr>
          <a:xfrm rot="0">
            <a:off x="14478781" y="2842972"/>
            <a:ext cx="662829" cy="128588"/>
            <a:chOff x="0" y="0"/>
            <a:chExt cx="883772" cy="171450"/>
          </a:xfrm>
        </p:grpSpPr>
        <p:sp>
          <p:nvSpPr>
            <p:cNvPr name="Freeform 59" id="59"/>
            <p:cNvSpPr/>
            <p:nvPr/>
          </p:nvSpPr>
          <p:spPr>
            <a:xfrm flipH="false" flipV="false" rot="0">
              <a:off x="0" y="0"/>
              <a:ext cx="883793" cy="171450"/>
            </a:xfrm>
            <a:custGeom>
              <a:avLst/>
              <a:gdLst/>
              <a:ahLst/>
              <a:cxnLst/>
              <a:rect r="r" b="b" t="t" l="l"/>
              <a:pathLst>
                <a:path h="171450" w="883793">
                  <a:moveTo>
                    <a:pt x="85725" y="0"/>
                  </a:moveTo>
                  <a:lnTo>
                    <a:pt x="798068" y="0"/>
                  </a:lnTo>
                  <a:cubicBezTo>
                    <a:pt x="845439" y="0"/>
                    <a:pt x="883793" y="38354"/>
                    <a:pt x="883793" y="85725"/>
                  </a:cubicBezTo>
                  <a:cubicBezTo>
                    <a:pt x="883793" y="133096"/>
                    <a:pt x="845439" y="171450"/>
                    <a:pt x="798068"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sp>
        <p:nvSpPr>
          <p:cNvPr name="Freeform 60" id="60"/>
          <p:cNvSpPr/>
          <p:nvPr/>
        </p:nvSpPr>
        <p:spPr>
          <a:xfrm flipH="true" flipV="true" rot="1618406">
            <a:off x="11689173" y="5283688"/>
            <a:ext cx="5447713" cy="1321069"/>
          </a:xfrm>
          <a:custGeom>
            <a:avLst/>
            <a:gdLst/>
            <a:ahLst/>
            <a:cxnLst/>
            <a:rect r="r" b="b" t="t" l="l"/>
            <a:pathLst>
              <a:path h="1321069" w="5447713">
                <a:moveTo>
                  <a:pt x="5447713" y="1321070"/>
                </a:moveTo>
                <a:lnTo>
                  <a:pt x="0" y="1321070"/>
                </a:lnTo>
                <a:lnTo>
                  <a:pt x="0" y="0"/>
                </a:lnTo>
                <a:lnTo>
                  <a:pt x="5447713" y="0"/>
                </a:lnTo>
                <a:lnTo>
                  <a:pt x="5447713" y="1321070"/>
                </a:lnTo>
                <a:close/>
              </a:path>
            </a:pathLst>
          </a:custGeom>
          <a:blipFill>
            <a:blip r:embed="rId6">
              <a:extLst>
                <a:ext uri="{96DAC541-7B7A-43D3-8B79-37D633B846F1}">
                  <asvg:svgBlip xmlns:asvg="http://schemas.microsoft.com/office/drawing/2016/SVG/main" r:embed="rId7"/>
                </a:ext>
              </a:extLst>
            </a:blip>
            <a:stretch>
              <a:fillRect l="0" t="0" r="0" b="-209"/>
            </a:stretch>
          </a:blipFill>
        </p:spPr>
      </p:sp>
      <p:sp>
        <p:nvSpPr>
          <p:cNvPr name="TextBox 61" id="61"/>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alpha val="25490"/>
                  </a:srgbClr>
                </a:solidFill>
                <a:latin typeface="Now Bold"/>
                <a:ea typeface="Now Bold"/>
                <a:cs typeface="Now Bold"/>
                <a:sym typeface="Now Bold"/>
              </a:rPr>
              <a:t>Input</a:t>
            </a:r>
          </a:p>
        </p:txBody>
      </p:sp>
      <p:sp>
        <p:nvSpPr>
          <p:cNvPr name="TextBox 62" id="62"/>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63" id="63"/>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alpha val="25490"/>
                  </a:srgbClr>
                </a:solidFill>
                <a:latin typeface="Now Bold"/>
                <a:ea typeface="Now Bold"/>
                <a:cs typeface="Now Bold"/>
                <a:sym typeface="Now Bold"/>
              </a:rPr>
              <a:t>Central Processing Unit (CPU)</a:t>
            </a:r>
          </a:p>
        </p:txBody>
      </p:sp>
      <p:sp>
        <p:nvSpPr>
          <p:cNvPr name="TextBox 64" id="64"/>
          <p:cNvSpPr txBox="true"/>
          <p:nvPr/>
        </p:nvSpPr>
        <p:spPr>
          <a:xfrm rot="0">
            <a:off x="6181390" y="8821959"/>
            <a:ext cx="5504488" cy="518427"/>
          </a:xfrm>
          <a:prstGeom prst="rect">
            <a:avLst/>
          </a:prstGeom>
        </p:spPr>
        <p:txBody>
          <a:bodyPr anchor="t" rtlCol="false" tIns="0" lIns="0" bIns="0" rIns="0">
            <a:spAutoFit/>
          </a:bodyPr>
          <a:lstStyle/>
          <a:p>
            <a:pPr algn="ctr">
              <a:lnSpc>
                <a:spcPts val="3958"/>
              </a:lnSpc>
            </a:pPr>
            <a:r>
              <a:rPr lang="en-US" sz="2827" b="true">
                <a:solidFill>
                  <a:srgbClr val="FFEDD1">
                    <a:alpha val="25490"/>
                  </a:srgbClr>
                </a:solidFill>
                <a:latin typeface="Now Bold"/>
                <a:ea typeface="Now Bold"/>
                <a:cs typeface="Now Bold"/>
                <a:sym typeface="Now Bold"/>
              </a:rPr>
              <a:t>Memory Unit (RAM)</a:t>
            </a:r>
          </a:p>
        </p:txBody>
      </p:sp>
      <p:sp>
        <p:nvSpPr>
          <p:cNvPr name="TextBox 65" id="65"/>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alpha val="25490"/>
                  </a:srgbClr>
                </a:solidFill>
                <a:latin typeface="Gagalin"/>
                <a:ea typeface="Gagalin"/>
                <a:cs typeface="Gagalin"/>
                <a:sym typeface="Gagalin"/>
              </a:rPr>
              <a:t>ALU</a:t>
            </a:r>
          </a:p>
        </p:txBody>
      </p:sp>
      <p:sp>
        <p:nvSpPr>
          <p:cNvPr name="TextBox 66" id="66"/>
          <p:cNvSpPr txBox="true"/>
          <p:nvPr/>
        </p:nvSpPr>
        <p:spPr>
          <a:xfrm rot="0">
            <a:off x="5031336" y="3114521"/>
            <a:ext cx="727354" cy="572295"/>
          </a:xfrm>
          <a:prstGeom prst="rect">
            <a:avLst/>
          </a:prstGeom>
        </p:spPr>
        <p:txBody>
          <a:bodyPr anchor="t" rtlCol="false" tIns="0" lIns="0" bIns="0" rIns="0">
            <a:spAutoFit/>
          </a:bodyPr>
          <a:lstStyle/>
          <a:p>
            <a:pPr algn="ctr">
              <a:lnSpc>
                <a:spcPts val="4202"/>
              </a:lnSpc>
            </a:pPr>
            <a:r>
              <a:rPr lang="en-US" sz="3001">
                <a:solidFill>
                  <a:srgbClr val="000000">
                    <a:alpha val="25490"/>
                  </a:srgbClr>
                </a:solidFill>
                <a:latin typeface="Gagalin"/>
                <a:ea typeface="Gagalin"/>
                <a:cs typeface="Gagalin"/>
                <a:sym typeface="Gagalin"/>
              </a:rPr>
              <a:t>CU</a:t>
            </a:r>
          </a:p>
        </p:txBody>
      </p:sp>
      <p:sp>
        <p:nvSpPr>
          <p:cNvPr name="TextBox 67" id="67"/>
          <p:cNvSpPr txBox="true"/>
          <p:nvPr/>
        </p:nvSpPr>
        <p:spPr>
          <a:xfrm rot="0">
            <a:off x="8045144" y="3592205"/>
            <a:ext cx="1149246" cy="462066"/>
          </a:xfrm>
          <a:prstGeom prst="rect">
            <a:avLst/>
          </a:prstGeom>
        </p:spPr>
        <p:txBody>
          <a:bodyPr anchor="t" rtlCol="false" tIns="0" lIns="0" bIns="0" rIns="0">
            <a:spAutoFit/>
          </a:bodyPr>
          <a:lstStyle/>
          <a:p>
            <a:pPr algn="ctr">
              <a:lnSpc>
                <a:spcPts val="3415"/>
              </a:lnSpc>
            </a:pPr>
            <a:r>
              <a:rPr lang="en-US" sz="2440" b="true">
                <a:solidFill>
                  <a:srgbClr val="FFEDD1">
                    <a:alpha val="25490"/>
                  </a:srgbClr>
                </a:solidFill>
                <a:latin typeface="Now Bold"/>
                <a:ea typeface="Now Bold"/>
                <a:cs typeface="Now Bold"/>
                <a:sym typeface="Now Bold"/>
              </a:rPr>
              <a:t>PC</a:t>
            </a:r>
          </a:p>
        </p:txBody>
      </p:sp>
      <p:sp>
        <p:nvSpPr>
          <p:cNvPr name="TextBox 68" id="68"/>
          <p:cNvSpPr txBox="true"/>
          <p:nvPr/>
        </p:nvSpPr>
        <p:spPr>
          <a:xfrm rot="0">
            <a:off x="8045144" y="5290924"/>
            <a:ext cx="1149246" cy="462066"/>
          </a:xfrm>
          <a:prstGeom prst="rect">
            <a:avLst/>
          </a:prstGeom>
        </p:spPr>
        <p:txBody>
          <a:bodyPr anchor="t" rtlCol="false" tIns="0" lIns="0" bIns="0" rIns="0">
            <a:spAutoFit/>
          </a:bodyPr>
          <a:lstStyle/>
          <a:p>
            <a:pPr algn="ctr">
              <a:lnSpc>
                <a:spcPts val="3415"/>
              </a:lnSpc>
            </a:pPr>
            <a:r>
              <a:rPr lang="en-US" sz="2440" b="true">
                <a:solidFill>
                  <a:srgbClr val="FFEDD1">
                    <a:alpha val="25490"/>
                  </a:srgbClr>
                </a:solidFill>
                <a:latin typeface="Now Bold"/>
                <a:ea typeface="Now Bold"/>
                <a:cs typeface="Now Bold"/>
                <a:sym typeface="Now Bold"/>
              </a:rPr>
              <a:t>CIR</a:t>
            </a:r>
          </a:p>
        </p:txBody>
      </p:sp>
      <p:sp>
        <p:nvSpPr>
          <p:cNvPr name="TextBox 69" id="69"/>
          <p:cNvSpPr txBox="true"/>
          <p:nvPr/>
        </p:nvSpPr>
        <p:spPr>
          <a:xfrm rot="0">
            <a:off x="8045144" y="6127049"/>
            <a:ext cx="1149246" cy="462066"/>
          </a:xfrm>
          <a:prstGeom prst="rect">
            <a:avLst/>
          </a:prstGeom>
        </p:spPr>
        <p:txBody>
          <a:bodyPr anchor="t" rtlCol="false" tIns="0" lIns="0" bIns="0" rIns="0">
            <a:spAutoFit/>
          </a:bodyPr>
          <a:lstStyle/>
          <a:p>
            <a:pPr algn="ctr">
              <a:lnSpc>
                <a:spcPts val="3415"/>
              </a:lnSpc>
            </a:pPr>
            <a:r>
              <a:rPr lang="en-US" sz="2440" b="true">
                <a:solidFill>
                  <a:srgbClr val="FFEDD1">
                    <a:alpha val="25490"/>
                  </a:srgbClr>
                </a:solidFill>
                <a:latin typeface="Now Bold"/>
                <a:ea typeface="Now Bold"/>
                <a:cs typeface="Now Bold"/>
                <a:sym typeface="Now Bold"/>
              </a:rPr>
              <a:t>ACC</a:t>
            </a:r>
          </a:p>
        </p:txBody>
      </p:sp>
      <p:sp>
        <p:nvSpPr>
          <p:cNvPr name="TextBox 70" id="70"/>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5490"/>
                  </a:srgbClr>
                </a:solidFill>
                <a:latin typeface="Now Bold"/>
                <a:ea typeface="Now Bold"/>
                <a:cs typeface="Now Bold"/>
                <a:sym typeface="Now Bold"/>
              </a:rPr>
              <a:t>CONTROL BUS</a:t>
            </a:r>
          </a:p>
        </p:txBody>
      </p:sp>
      <p:sp>
        <p:nvSpPr>
          <p:cNvPr name="TextBox 71" id="71"/>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alpha val="25490"/>
                  </a:srgbClr>
                </a:solidFill>
                <a:latin typeface="Now Bold"/>
                <a:ea typeface="Now Bold"/>
                <a:cs typeface="Now Bold"/>
                <a:sym typeface="Now Bold"/>
              </a:rPr>
              <a:t>DATA BUS</a:t>
            </a:r>
          </a:p>
        </p:txBody>
      </p:sp>
      <p:sp>
        <p:nvSpPr>
          <p:cNvPr name="TextBox 72" id="72"/>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5490"/>
                  </a:srgbClr>
                </a:solidFill>
                <a:latin typeface="Now Bold"/>
                <a:ea typeface="Now Bold"/>
                <a:cs typeface="Now Bold"/>
                <a:sym typeface="Now Bold"/>
              </a:rPr>
              <a:t>ADDRESS BUS</a:t>
            </a:r>
          </a:p>
        </p:txBody>
      </p:sp>
      <p:sp>
        <p:nvSpPr>
          <p:cNvPr name="TextBox 73" id="73"/>
          <p:cNvSpPr txBox="true"/>
          <p:nvPr/>
        </p:nvSpPr>
        <p:spPr>
          <a:xfrm rot="0">
            <a:off x="3175366" y="1585349"/>
            <a:ext cx="12114525" cy="1877689"/>
          </a:xfrm>
          <a:prstGeom prst="rect">
            <a:avLst/>
          </a:prstGeom>
        </p:spPr>
        <p:txBody>
          <a:bodyPr anchor="t" rtlCol="false" tIns="0" lIns="0" bIns="0" rIns="0">
            <a:spAutoFit/>
          </a:bodyPr>
          <a:lstStyle/>
          <a:p>
            <a:pPr algn="ctr">
              <a:lnSpc>
                <a:spcPts val="14085"/>
              </a:lnSpc>
            </a:pPr>
            <a:r>
              <a:rPr lang="en-US" sz="10060" b="true">
                <a:solidFill>
                  <a:srgbClr val="FFEDD1"/>
                </a:solidFill>
                <a:latin typeface="Now Bold"/>
                <a:ea typeface="Now Bold"/>
                <a:cs typeface="Now Bold"/>
                <a:sym typeface="Now Bold"/>
              </a:rPr>
              <a:t>Our Focus this week!</a:t>
            </a:r>
          </a:p>
        </p:txBody>
      </p:sp>
      <p:grpSp>
        <p:nvGrpSpPr>
          <p:cNvPr name="Group 74" id="74"/>
          <p:cNvGrpSpPr/>
          <p:nvPr/>
        </p:nvGrpSpPr>
        <p:grpSpPr>
          <a:xfrm rot="0">
            <a:off x="2537237" y="281084"/>
            <a:ext cx="13213526" cy="9925515"/>
            <a:chOff x="0" y="0"/>
            <a:chExt cx="17618034" cy="13234020"/>
          </a:xfrm>
        </p:grpSpPr>
        <p:sp>
          <p:nvSpPr>
            <p:cNvPr name="Freeform 75" id="7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76" id="7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77" id="7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78" id="78"/>
          <p:cNvSpPr txBox="true"/>
          <p:nvPr/>
        </p:nvSpPr>
        <p:spPr>
          <a:xfrm rot="0">
            <a:off x="159092" y="-55247"/>
            <a:ext cx="10512837" cy="662607"/>
          </a:xfrm>
          <a:prstGeom prst="rect">
            <a:avLst/>
          </a:prstGeom>
        </p:spPr>
        <p:txBody>
          <a:bodyPr anchor="t" rtlCol="false" tIns="0" lIns="0" bIns="0" rIns="0">
            <a:spAutoFit/>
          </a:bodyPr>
          <a:lstStyle/>
          <a:p>
            <a:pPr algn="ctr">
              <a:lnSpc>
                <a:spcPts val="4954"/>
              </a:lnSpc>
            </a:pPr>
            <a:r>
              <a:rPr lang="en-US" sz="3538" b="true">
                <a:solidFill>
                  <a:srgbClr val="FFEDD1">
                    <a:alpha val="25490"/>
                  </a:srgbClr>
                </a:solidFill>
                <a:latin typeface="Now Bold"/>
                <a:ea typeface="Now Bold"/>
                <a:cs typeface="Now Bold"/>
                <a:sym typeface="Now Bold"/>
              </a:rPr>
              <a:t>VON NEUMANN ARCHITECTURE RECAP</a:t>
            </a:r>
          </a:p>
        </p:txBody>
      </p:sp>
    </p:spTree>
  </p:cSld>
  <p:clrMapOvr>
    <a:masterClrMapping/>
  </p:clrMapOvr>
</p:sld>
</file>

<file path=ppt/slides/slide117.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sp>
        <p:nvSpPr>
          <p:cNvPr name="TextBox 2" id="2"/>
          <p:cNvSpPr txBox="true"/>
          <p:nvPr/>
        </p:nvSpPr>
        <p:spPr>
          <a:xfrm rot="0">
            <a:off x="447659" y="-17745"/>
            <a:ext cx="7349049" cy="1087793"/>
          </a:xfrm>
          <a:prstGeom prst="rect">
            <a:avLst/>
          </a:prstGeom>
        </p:spPr>
        <p:txBody>
          <a:bodyPr anchor="t" rtlCol="false" tIns="0" lIns="0" bIns="0" rIns="0">
            <a:spAutoFit/>
          </a:bodyPr>
          <a:lstStyle/>
          <a:p>
            <a:pPr algn="ctr">
              <a:lnSpc>
                <a:spcPts val="8821"/>
              </a:lnSpc>
            </a:pPr>
            <a:r>
              <a:rPr lang="en-US" sz="6301" b="true">
                <a:solidFill>
                  <a:srgbClr val="FFFFFF"/>
                </a:solidFill>
                <a:latin typeface="Now Bold"/>
                <a:ea typeface="Now Bold"/>
                <a:cs typeface="Now Bold"/>
                <a:sym typeface="Now Bold"/>
              </a:rPr>
              <a:t>Output Devices</a:t>
            </a:r>
          </a:p>
        </p:txBody>
      </p:sp>
      <p:sp>
        <p:nvSpPr>
          <p:cNvPr name="TextBox 3" id="3"/>
          <p:cNvSpPr txBox="true"/>
          <p:nvPr/>
        </p:nvSpPr>
        <p:spPr>
          <a:xfrm rot="0">
            <a:off x="666864" y="1248298"/>
            <a:ext cx="16705460" cy="5547987"/>
          </a:xfrm>
          <a:prstGeom prst="rect">
            <a:avLst/>
          </a:prstGeom>
        </p:spPr>
        <p:txBody>
          <a:bodyPr anchor="t" rtlCol="false" tIns="0" lIns="0" bIns="0" rIns="0">
            <a:spAutoFit/>
          </a:bodyPr>
          <a:lstStyle/>
          <a:p>
            <a:pPr algn="l" marL="1265524" indent="-421842" lvl="2">
              <a:lnSpc>
                <a:spcPts val="6131"/>
              </a:lnSpc>
              <a:buFont typeface="Arial"/>
              <a:buChar char="⚬"/>
            </a:pPr>
            <a:r>
              <a:rPr lang="en-US" b="true" sz="4380">
                <a:solidFill>
                  <a:srgbClr val="FFFFFF"/>
                </a:solidFill>
                <a:latin typeface="Now Bold"/>
                <a:ea typeface="Now Bold"/>
                <a:cs typeface="Now Bold"/>
                <a:sym typeface="Now Bold"/>
              </a:rPr>
              <a:t>Output devices are hardware components that a computer uses to show or convey processed data. </a:t>
            </a:r>
          </a:p>
          <a:p>
            <a:pPr algn="l" marL="1265524" indent="-421842" lvl="2">
              <a:lnSpc>
                <a:spcPts val="6131"/>
              </a:lnSpc>
              <a:buFont typeface="Arial"/>
              <a:buChar char="⚬"/>
            </a:pPr>
            <a:r>
              <a:rPr lang="en-US" b="true" sz="4380">
                <a:solidFill>
                  <a:srgbClr val="FFFFFF"/>
                </a:solidFill>
                <a:latin typeface="Now Bold"/>
                <a:ea typeface="Now Bold"/>
                <a:cs typeface="Now Bold"/>
                <a:sym typeface="Now Bold"/>
              </a:rPr>
              <a:t>Input devices, which send instructions to the computer, are linked to output devices, enabling users to see or hear the results of those instructions. </a:t>
            </a:r>
          </a:p>
          <a:p>
            <a:pPr algn="l" marL="1265524" indent="-421842" lvl="2">
              <a:lnSpc>
                <a:spcPts val="6131"/>
              </a:lnSpc>
              <a:buFont typeface="Arial"/>
              <a:buChar char="⚬"/>
            </a:pPr>
            <a:r>
              <a:rPr lang="en-US" b="true" sz="4380">
                <a:solidFill>
                  <a:srgbClr val="FFFFFF"/>
                </a:solidFill>
                <a:latin typeface="Now Bold"/>
                <a:ea typeface="Now Bold"/>
                <a:cs typeface="Now Bold"/>
                <a:sym typeface="Now Bold"/>
              </a:rPr>
              <a:t>The choice of an output device is based on the most effective method for utilizing the processed data.</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18.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sp>
        <p:nvSpPr>
          <p:cNvPr name="TextBox 2" id="2"/>
          <p:cNvSpPr txBox="true"/>
          <p:nvPr/>
        </p:nvSpPr>
        <p:spPr>
          <a:xfrm rot="0">
            <a:off x="447659" y="-17745"/>
            <a:ext cx="7304322" cy="1087793"/>
          </a:xfrm>
          <a:prstGeom prst="rect">
            <a:avLst/>
          </a:prstGeom>
        </p:spPr>
        <p:txBody>
          <a:bodyPr anchor="t" rtlCol="false" tIns="0" lIns="0" bIns="0" rIns="0">
            <a:spAutoFit/>
          </a:bodyPr>
          <a:lstStyle/>
          <a:p>
            <a:pPr algn="ctr">
              <a:lnSpc>
                <a:spcPts val="8821"/>
              </a:lnSpc>
            </a:pPr>
            <a:r>
              <a:rPr lang="en-US" sz="6301" b="true">
                <a:solidFill>
                  <a:srgbClr val="FFFFFF"/>
                </a:solidFill>
                <a:latin typeface="Now Bold"/>
                <a:ea typeface="Now Bold"/>
                <a:cs typeface="Now Bold"/>
                <a:sym typeface="Now Bold"/>
              </a:rPr>
              <a:t>Output Devices</a:t>
            </a:r>
          </a:p>
        </p:txBody>
      </p:sp>
      <p:sp>
        <p:nvSpPr>
          <p:cNvPr name="TextBox 3" id="3"/>
          <p:cNvSpPr txBox="true"/>
          <p:nvPr/>
        </p:nvSpPr>
        <p:spPr>
          <a:xfrm rot="0">
            <a:off x="666864" y="1248297"/>
            <a:ext cx="16705460" cy="8702697"/>
          </a:xfrm>
          <a:prstGeom prst="rect">
            <a:avLst/>
          </a:prstGeom>
        </p:spPr>
        <p:txBody>
          <a:bodyPr anchor="t" rtlCol="false" tIns="0" lIns="0" bIns="0" rIns="0">
            <a:spAutoFit/>
          </a:bodyPr>
          <a:lstStyle/>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Monitor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Touch Screens</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DLP 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LCD Projector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Printer</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Laser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Inkjet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3D Printer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Speaker</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Actuator</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19.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sp>
        <p:nvSpPr>
          <p:cNvPr name="TextBox 2" id="2"/>
          <p:cNvSpPr txBox="true"/>
          <p:nvPr/>
        </p:nvSpPr>
        <p:spPr>
          <a:xfrm rot="0">
            <a:off x="447659" y="-17745"/>
            <a:ext cx="7006146" cy="1087793"/>
          </a:xfrm>
          <a:prstGeom prst="rect">
            <a:avLst/>
          </a:prstGeom>
        </p:spPr>
        <p:txBody>
          <a:bodyPr anchor="t" rtlCol="false" tIns="0" lIns="0" bIns="0" rIns="0">
            <a:spAutoFit/>
          </a:bodyPr>
          <a:lstStyle/>
          <a:p>
            <a:pPr algn="ctr">
              <a:lnSpc>
                <a:spcPts val="8821"/>
              </a:lnSpc>
            </a:pPr>
            <a:r>
              <a:rPr lang="en-US" sz="6301" b="true">
                <a:solidFill>
                  <a:srgbClr val="FFFFFF"/>
                </a:solidFill>
                <a:latin typeface="Now Bold"/>
                <a:ea typeface="Now Bold"/>
                <a:cs typeface="Now Bold"/>
                <a:sym typeface="Now Bold"/>
              </a:rPr>
              <a:t>Output Devices</a:t>
            </a:r>
          </a:p>
        </p:txBody>
      </p:sp>
      <p:sp>
        <p:nvSpPr>
          <p:cNvPr name="TextBox 3" id="3"/>
          <p:cNvSpPr txBox="true"/>
          <p:nvPr/>
        </p:nvSpPr>
        <p:spPr>
          <a:xfrm rot="0">
            <a:off x="666864" y="1248297"/>
            <a:ext cx="16705460" cy="8702697"/>
          </a:xfrm>
          <a:prstGeom prst="rect">
            <a:avLst/>
          </a:prstGeom>
        </p:spPr>
        <p:txBody>
          <a:bodyPr anchor="t" rtlCol="false" tIns="0" lIns="0" bIns="0" rIns="0">
            <a:spAutoFit/>
          </a:bodyPr>
          <a:lstStyle/>
          <a:p>
            <a:pPr algn="l" marL="1265523" indent="-421841" lvl="2">
              <a:lnSpc>
                <a:spcPts val="6131"/>
              </a:lnSpc>
              <a:buFont typeface="Arial"/>
              <a:buChar char="⚬"/>
            </a:pPr>
            <a:r>
              <a:rPr lang="en-US" b="true" sz="4380">
                <a:solidFill>
                  <a:srgbClr val="FF5757"/>
                </a:solidFill>
                <a:latin typeface="Now Bold"/>
                <a:ea typeface="Now Bold"/>
                <a:cs typeface="Now Bold"/>
                <a:sym typeface="Now Bold"/>
              </a:rPr>
              <a:t>Monitor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Touch Screens</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DLP 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LCD Projector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Printer</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Laser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Inkjet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3D Printer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Speaker</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Actuator</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518942" y="2149994"/>
            <a:ext cx="13942416" cy="5270686"/>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169139"/>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sp>
        <p:nvSpPr>
          <p:cNvPr name="TextBox 11" id="11"/>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12" id="12"/>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13" id="13"/>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14" id="14"/>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15" id="15"/>
          <p:cNvSpPr txBox="true"/>
          <p:nvPr/>
        </p:nvSpPr>
        <p:spPr>
          <a:xfrm rot="0">
            <a:off x="6181390" y="8707659"/>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16" id="16"/>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grpSp>
        <p:nvGrpSpPr>
          <p:cNvPr name="Group 17" id="17"/>
          <p:cNvGrpSpPr/>
          <p:nvPr/>
        </p:nvGrpSpPr>
        <p:grpSpPr>
          <a:xfrm rot="-10800000">
            <a:off x="17320078" y="207265"/>
            <a:ext cx="1032216" cy="128588"/>
            <a:chOff x="0" y="0"/>
            <a:chExt cx="1376288" cy="171450"/>
          </a:xfrm>
        </p:grpSpPr>
        <p:sp>
          <p:nvSpPr>
            <p:cNvPr name="Freeform 18" id="18"/>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19" id="19"/>
          <p:cNvGrpSpPr/>
          <p:nvPr/>
        </p:nvGrpSpPr>
        <p:grpSpPr>
          <a:xfrm rot="-10800000">
            <a:off x="17320078" y="676240"/>
            <a:ext cx="1032216" cy="128588"/>
            <a:chOff x="0" y="0"/>
            <a:chExt cx="1376288" cy="171450"/>
          </a:xfrm>
        </p:grpSpPr>
        <p:sp>
          <p:nvSpPr>
            <p:cNvPr name="Freeform 20" id="20"/>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1" id="21"/>
          <p:cNvGrpSpPr/>
          <p:nvPr/>
        </p:nvGrpSpPr>
        <p:grpSpPr>
          <a:xfrm rot="-10800000">
            <a:off x="17320078" y="1116598"/>
            <a:ext cx="1032216" cy="128588"/>
            <a:chOff x="0" y="0"/>
            <a:chExt cx="1376288" cy="171450"/>
          </a:xfrm>
        </p:grpSpPr>
        <p:sp>
          <p:nvSpPr>
            <p:cNvPr name="Freeform 22" id="22"/>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23" id="23"/>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24" id="24"/>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25" id="25"/>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sp>
        <p:nvSpPr>
          <p:cNvPr name="TextBox 26" id="26"/>
          <p:cNvSpPr txBox="true"/>
          <p:nvPr/>
        </p:nvSpPr>
        <p:spPr>
          <a:xfrm rot="0">
            <a:off x="0"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keyboards, touch screens and microphones</a:t>
            </a:r>
          </a:p>
        </p:txBody>
      </p:sp>
      <p:sp>
        <p:nvSpPr>
          <p:cNvPr name="TextBox 27" id="27"/>
          <p:cNvSpPr txBox="true"/>
          <p:nvPr/>
        </p:nvSpPr>
        <p:spPr>
          <a:xfrm rot="0">
            <a:off x="14987944"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printers, monitors and loudspeakers </a:t>
            </a:r>
          </a:p>
          <a:p>
            <a:pPr algn="ctr">
              <a:lnSpc>
                <a:spcPts val="2388"/>
              </a:lnSpc>
            </a:pPr>
          </a:p>
        </p:txBody>
      </p:sp>
      <p:grpSp>
        <p:nvGrpSpPr>
          <p:cNvPr name="Group 28" id="28"/>
          <p:cNvGrpSpPr/>
          <p:nvPr/>
        </p:nvGrpSpPr>
        <p:grpSpPr>
          <a:xfrm rot="0">
            <a:off x="9769496" y="2639854"/>
            <a:ext cx="5165442" cy="725142"/>
            <a:chOff x="0" y="0"/>
            <a:chExt cx="6887256" cy="966856"/>
          </a:xfrm>
        </p:grpSpPr>
        <p:sp>
          <p:nvSpPr>
            <p:cNvPr name="Freeform 29" id="2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30" id="30"/>
          <p:cNvGrpSpPr/>
          <p:nvPr/>
        </p:nvGrpSpPr>
        <p:grpSpPr>
          <a:xfrm rot="0">
            <a:off x="9769496" y="3529979"/>
            <a:ext cx="5165442" cy="725142"/>
            <a:chOff x="0" y="0"/>
            <a:chExt cx="6887256" cy="966856"/>
          </a:xfrm>
        </p:grpSpPr>
        <p:sp>
          <p:nvSpPr>
            <p:cNvPr name="Freeform 31" id="3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32" id="32"/>
          <p:cNvGrpSpPr/>
          <p:nvPr/>
        </p:nvGrpSpPr>
        <p:grpSpPr>
          <a:xfrm rot="0">
            <a:off x="9769496" y="4376360"/>
            <a:ext cx="5165442" cy="725142"/>
            <a:chOff x="0" y="0"/>
            <a:chExt cx="6887256" cy="966856"/>
          </a:xfrm>
        </p:grpSpPr>
        <p:sp>
          <p:nvSpPr>
            <p:cNvPr name="Freeform 33" id="3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34" id="34"/>
          <p:cNvGrpSpPr/>
          <p:nvPr/>
        </p:nvGrpSpPr>
        <p:grpSpPr>
          <a:xfrm rot="0">
            <a:off x="9769496" y="5228700"/>
            <a:ext cx="5165442" cy="725142"/>
            <a:chOff x="0" y="0"/>
            <a:chExt cx="6887256" cy="966856"/>
          </a:xfrm>
        </p:grpSpPr>
        <p:sp>
          <p:nvSpPr>
            <p:cNvPr name="Freeform 35" id="35"/>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36" id="36"/>
          <p:cNvGrpSpPr/>
          <p:nvPr/>
        </p:nvGrpSpPr>
        <p:grpSpPr>
          <a:xfrm rot="0">
            <a:off x="9769496" y="6115454"/>
            <a:ext cx="5165442" cy="725142"/>
            <a:chOff x="0" y="0"/>
            <a:chExt cx="6887256" cy="966856"/>
          </a:xfrm>
        </p:grpSpPr>
        <p:sp>
          <p:nvSpPr>
            <p:cNvPr name="Freeform 37" id="3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TextBox 38" id="38"/>
          <p:cNvSpPr txBox="true"/>
          <p:nvPr/>
        </p:nvSpPr>
        <p:spPr>
          <a:xfrm rot="0">
            <a:off x="8436820" y="271169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39" id="39"/>
          <p:cNvSpPr txBox="true"/>
          <p:nvPr/>
        </p:nvSpPr>
        <p:spPr>
          <a:xfrm rot="0">
            <a:off x="8436820" y="3601824"/>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0" id="40"/>
          <p:cNvSpPr txBox="true"/>
          <p:nvPr/>
        </p:nvSpPr>
        <p:spPr>
          <a:xfrm rot="0">
            <a:off x="8475062" y="444820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41" id="41"/>
          <p:cNvSpPr txBox="true"/>
          <p:nvPr/>
        </p:nvSpPr>
        <p:spPr>
          <a:xfrm rot="0">
            <a:off x="8436820" y="530054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42" id="42"/>
          <p:cNvSpPr txBox="true"/>
          <p:nvPr/>
        </p:nvSpPr>
        <p:spPr>
          <a:xfrm rot="0">
            <a:off x="8436820" y="6136668"/>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43" id="43"/>
          <p:cNvGrpSpPr/>
          <p:nvPr/>
        </p:nvGrpSpPr>
        <p:grpSpPr>
          <a:xfrm rot="0">
            <a:off x="2537237" y="167332"/>
            <a:ext cx="13213526" cy="9925515"/>
            <a:chOff x="0" y="0"/>
            <a:chExt cx="17618034" cy="13234020"/>
          </a:xfrm>
        </p:grpSpPr>
        <p:sp>
          <p:nvSpPr>
            <p:cNvPr name="Freeform 44" id="4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Freeform 45" id="4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46" id="4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20.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869418" y="2632032"/>
            <a:ext cx="5765062" cy="4662495"/>
          </a:xfrm>
          <a:custGeom>
            <a:avLst/>
            <a:gdLst/>
            <a:ahLst/>
            <a:cxnLst/>
            <a:rect r="r" b="b" t="t" l="l"/>
            <a:pathLst>
              <a:path h="4662495" w="5765062">
                <a:moveTo>
                  <a:pt x="0" y="0"/>
                </a:moveTo>
                <a:lnTo>
                  <a:pt x="5765062" y="0"/>
                </a:lnTo>
                <a:lnTo>
                  <a:pt x="5765062" y="4662495"/>
                </a:lnTo>
                <a:lnTo>
                  <a:pt x="0" y="4662495"/>
                </a:lnTo>
                <a:lnTo>
                  <a:pt x="0" y="0"/>
                </a:lnTo>
                <a:close/>
              </a:path>
            </a:pathLst>
          </a:custGeom>
          <a:blipFill>
            <a:blip r:embed="rId2">
              <a:extLst>
                <a:ext uri="{96DAC541-7B7A-43D3-8B79-37D633B846F1}">
                  <asvg:svgBlip xmlns:asvg="http://schemas.microsoft.com/office/drawing/2016/SVG/main" r:embed="rId3"/>
                </a:ext>
              </a:extLst>
            </a:blip>
            <a:stretch>
              <a:fillRect l="0" t="0" r="0" b="-387"/>
            </a:stretch>
          </a:blipFill>
        </p:spPr>
      </p:sp>
      <p:sp>
        <p:nvSpPr>
          <p:cNvPr name="TextBox 3" id="3"/>
          <p:cNvSpPr txBox="true"/>
          <p:nvPr/>
        </p:nvSpPr>
        <p:spPr>
          <a:xfrm rot="0">
            <a:off x="10499967" y="-30270"/>
            <a:ext cx="4134149" cy="1087793"/>
          </a:xfrm>
          <a:prstGeom prst="rect">
            <a:avLst/>
          </a:prstGeom>
        </p:spPr>
        <p:txBody>
          <a:bodyPr anchor="t" rtlCol="false" tIns="0" lIns="0" bIns="0" rIns="0">
            <a:spAutoFit/>
          </a:bodyPr>
          <a:lstStyle/>
          <a:p>
            <a:pPr algn="ctr">
              <a:lnSpc>
                <a:spcPts val="8821"/>
              </a:lnSpc>
            </a:pPr>
            <a:r>
              <a:rPr lang="en-US" sz="6301" b="true">
                <a:solidFill>
                  <a:srgbClr val="000000"/>
                </a:solidFill>
                <a:latin typeface="Now Bold"/>
                <a:ea typeface="Now Bold"/>
                <a:cs typeface="Now Bold"/>
                <a:sym typeface="Now Bold"/>
              </a:rPr>
              <a:t>Monitor</a:t>
            </a:r>
          </a:p>
        </p:txBody>
      </p:sp>
      <p:sp>
        <p:nvSpPr>
          <p:cNvPr name="TextBox 4" id="4"/>
          <p:cNvSpPr txBox="true"/>
          <p:nvPr/>
        </p:nvSpPr>
        <p:spPr>
          <a:xfrm rot="0">
            <a:off x="2350598" y="4002315"/>
            <a:ext cx="2802700" cy="726282"/>
          </a:xfrm>
          <a:prstGeom prst="rect">
            <a:avLst/>
          </a:prstGeom>
        </p:spPr>
        <p:txBody>
          <a:bodyPr anchor="t" rtlCol="false" tIns="0" lIns="0" bIns="0" rIns="0">
            <a:spAutoFit/>
          </a:bodyPr>
          <a:lstStyle/>
          <a:p>
            <a:pPr algn="ctr">
              <a:lnSpc>
                <a:spcPts val="5407"/>
              </a:lnSpc>
            </a:pPr>
            <a:r>
              <a:rPr lang="en-US" sz="3862" b="true">
                <a:solidFill>
                  <a:srgbClr val="000000"/>
                </a:solidFill>
                <a:latin typeface="Now Bold"/>
                <a:ea typeface="Now Bold"/>
                <a:cs typeface="Now Bold"/>
                <a:sym typeface="Now Bold"/>
              </a:rPr>
              <a:t>Size in inch</a:t>
            </a:r>
          </a:p>
        </p:txBody>
      </p:sp>
      <p:sp>
        <p:nvSpPr>
          <p:cNvPr name="TextBox 5" id="5"/>
          <p:cNvSpPr txBox="true"/>
          <p:nvPr/>
        </p:nvSpPr>
        <p:spPr>
          <a:xfrm rot="0">
            <a:off x="7273759" y="1193927"/>
            <a:ext cx="9985541" cy="8988755"/>
          </a:xfrm>
          <a:prstGeom prst="rect">
            <a:avLst/>
          </a:prstGeom>
        </p:spPr>
        <p:txBody>
          <a:bodyPr anchor="t" rtlCol="false" tIns="0" lIns="0" bIns="0" rIns="0">
            <a:spAutoFit/>
          </a:bodyPr>
          <a:lstStyle/>
          <a:p>
            <a:pPr algn="l" marL="966982" indent="-322327" lvl="2">
              <a:lnSpc>
                <a:spcPts val="4685"/>
              </a:lnSpc>
              <a:buFont typeface="Arial"/>
              <a:buChar char="⚬"/>
            </a:pPr>
            <a:r>
              <a:rPr lang="en-US" b="true" sz="3346">
                <a:solidFill>
                  <a:srgbClr val="000000"/>
                </a:solidFill>
                <a:latin typeface="Now Bold"/>
                <a:ea typeface="Now Bold"/>
                <a:cs typeface="Now Bold"/>
                <a:sym typeface="Now Bold"/>
              </a:rPr>
              <a:t>Monitors can display varying numbers of pixels depending on their quality; higher pixel counts result in better picture quality. </a:t>
            </a:r>
          </a:p>
          <a:p>
            <a:pPr algn="l" marL="966982" indent="-322327" lvl="2">
              <a:lnSpc>
                <a:spcPts val="4685"/>
              </a:lnSpc>
              <a:buFont typeface="Arial"/>
              <a:buChar char="⚬"/>
            </a:pPr>
            <a:r>
              <a:rPr lang="en-US" b="true" sz="3346">
                <a:solidFill>
                  <a:srgbClr val="000000"/>
                </a:solidFill>
                <a:latin typeface="Now Bold"/>
                <a:ea typeface="Now Bold"/>
                <a:cs typeface="Now Bold"/>
                <a:sym typeface="Now Bold"/>
              </a:rPr>
              <a:t>Larger monitors typically command higher prices.</a:t>
            </a:r>
          </a:p>
          <a:p>
            <a:pPr algn="l" marL="966982" indent="-322327" lvl="2">
              <a:lnSpc>
                <a:spcPts val="4685"/>
              </a:lnSpc>
              <a:buFont typeface="Arial"/>
              <a:buChar char="⚬"/>
            </a:pPr>
            <a:r>
              <a:rPr lang="en-US" b="true" sz="3346">
                <a:solidFill>
                  <a:srgbClr val="000000"/>
                </a:solidFill>
                <a:latin typeface="Now Bold"/>
                <a:ea typeface="Now Bold"/>
                <a:cs typeface="Now Bold"/>
                <a:sym typeface="Now Bold"/>
              </a:rPr>
              <a:t>Modern monitors connect to computers using a High-Definition Multimedia Interface (HDMI) connector, which enables the transmission of high-definition images and sound through a single cable. </a:t>
            </a:r>
          </a:p>
          <a:p>
            <a:pPr algn="l" marL="966982" indent="-322327" lvl="2">
              <a:lnSpc>
                <a:spcPts val="4685"/>
              </a:lnSpc>
              <a:buFont typeface="Arial"/>
              <a:buChar char="⚬"/>
            </a:pPr>
            <a:r>
              <a:rPr lang="en-US" b="true" sz="3346">
                <a:solidFill>
                  <a:srgbClr val="000000"/>
                </a:solidFill>
                <a:latin typeface="Now Bold"/>
                <a:ea typeface="Now Bold"/>
                <a:cs typeface="Now Bold"/>
                <a:sym typeface="Now Bold"/>
              </a:rPr>
              <a:t>HDMI has become a standard connection port for audio/visual devices in computers.</a:t>
            </a:r>
          </a:p>
        </p:txBody>
      </p:sp>
      <p:grpSp>
        <p:nvGrpSpPr>
          <p:cNvPr name="Group 6" id="6"/>
          <p:cNvGrpSpPr/>
          <p:nvPr/>
        </p:nvGrpSpPr>
        <p:grpSpPr>
          <a:xfrm rot="0">
            <a:off x="2537237" y="28108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21.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9808306" y="3352278"/>
            <a:ext cx="7649844" cy="6186812"/>
          </a:xfrm>
          <a:custGeom>
            <a:avLst/>
            <a:gdLst/>
            <a:ahLst/>
            <a:cxnLst/>
            <a:rect r="r" b="b" t="t" l="l"/>
            <a:pathLst>
              <a:path h="6186812" w="7649844">
                <a:moveTo>
                  <a:pt x="0" y="0"/>
                </a:moveTo>
                <a:lnTo>
                  <a:pt x="7649844" y="0"/>
                </a:lnTo>
                <a:lnTo>
                  <a:pt x="7649844" y="6186812"/>
                </a:lnTo>
                <a:lnTo>
                  <a:pt x="0" y="6186812"/>
                </a:lnTo>
                <a:lnTo>
                  <a:pt x="0" y="0"/>
                </a:lnTo>
                <a:close/>
              </a:path>
            </a:pathLst>
          </a:custGeom>
          <a:blipFill>
            <a:blip r:embed="rId2">
              <a:extLst>
                <a:ext uri="{96DAC541-7B7A-43D3-8B79-37D633B846F1}">
                  <asvg:svgBlip xmlns:asvg="http://schemas.microsoft.com/office/drawing/2016/SVG/main" r:embed="rId3"/>
                </a:ext>
              </a:extLst>
            </a:blip>
            <a:stretch>
              <a:fillRect l="0" t="0" r="0" b="-425"/>
            </a:stretch>
          </a:blipFill>
        </p:spPr>
      </p:sp>
      <p:sp>
        <p:nvSpPr>
          <p:cNvPr name="Freeform 3" id="3"/>
          <p:cNvSpPr/>
          <p:nvPr/>
        </p:nvSpPr>
        <p:spPr>
          <a:xfrm flipH="false" flipV="false" rot="0">
            <a:off x="1230236" y="3352280"/>
            <a:ext cx="7250506" cy="6090424"/>
          </a:xfrm>
          <a:custGeom>
            <a:avLst/>
            <a:gdLst/>
            <a:ahLst/>
            <a:cxnLst/>
            <a:rect r="r" b="b" t="t" l="l"/>
            <a:pathLst>
              <a:path h="6090424" w="7250506">
                <a:moveTo>
                  <a:pt x="0" y="0"/>
                </a:moveTo>
                <a:lnTo>
                  <a:pt x="7250506" y="0"/>
                </a:lnTo>
                <a:lnTo>
                  <a:pt x="7250506" y="6090424"/>
                </a:lnTo>
                <a:lnTo>
                  <a:pt x="0" y="6090424"/>
                </a:lnTo>
                <a:lnTo>
                  <a:pt x="0" y="0"/>
                </a:lnTo>
                <a:close/>
              </a:path>
            </a:pathLst>
          </a:custGeom>
          <a:blipFill>
            <a:blip r:embed="rId4">
              <a:extLst>
                <a:ext uri="{96DAC541-7B7A-43D3-8B79-37D633B846F1}">
                  <asvg:svgBlip xmlns:asvg="http://schemas.microsoft.com/office/drawing/2016/SVG/main" r:embed="rId5"/>
                </a:ext>
              </a:extLst>
            </a:blip>
            <a:stretch>
              <a:fillRect l="0" t="0" r="0" b="-143"/>
            </a:stretch>
          </a:blipFill>
        </p:spPr>
      </p:sp>
      <p:sp>
        <p:nvSpPr>
          <p:cNvPr name="TextBox 4" id="4"/>
          <p:cNvSpPr txBox="true"/>
          <p:nvPr/>
        </p:nvSpPr>
        <p:spPr>
          <a:xfrm rot="0">
            <a:off x="1561933" y="2601255"/>
            <a:ext cx="6797214" cy="636732"/>
          </a:xfrm>
          <a:prstGeom prst="rect">
            <a:avLst/>
          </a:prstGeom>
        </p:spPr>
        <p:txBody>
          <a:bodyPr anchor="t" rtlCol="false" tIns="0" lIns="0" bIns="0" rIns="0">
            <a:spAutoFit/>
          </a:bodyPr>
          <a:lstStyle/>
          <a:p>
            <a:pPr algn="ctr">
              <a:lnSpc>
                <a:spcPts val="4873"/>
              </a:lnSpc>
            </a:pPr>
            <a:r>
              <a:rPr lang="en-US" sz="3481" b="true">
                <a:solidFill>
                  <a:srgbClr val="000000"/>
                </a:solidFill>
                <a:latin typeface="Now Bold"/>
                <a:ea typeface="Now Bold"/>
                <a:cs typeface="Now Bold"/>
                <a:sym typeface="Now Bold"/>
              </a:rPr>
              <a:t>LCD - Liquid Crystal Display</a:t>
            </a:r>
          </a:p>
        </p:txBody>
      </p:sp>
      <p:sp>
        <p:nvSpPr>
          <p:cNvPr name="TextBox 5" id="5"/>
          <p:cNvSpPr txBox="true"/>
          <p:nvPr/>
        </p:nvSpPr>
        <p:spPr>
          <a:xfrm rot="0">
            <a:off x="10467784" y="2601255"/>
            <a:ext cx="6517556" cy="636732"/>
          </a:xfrm>
          <a:prstGeom prst="rect">
            <a:avLst/>
          </a:prstGeom>
        </p:spPr>
        <p:txBody>
          <a:bodyPr anchor="t" rtlCol="false" tIns="0" lIns="0" bIns="0" rIns="0">
            <a:spAutoFit/>
          </a:bodyPr>
          <a:lstStyle/>
          <a:p>
            <a:pPr algn="ctr">
              <a:lnSpc>
                <a:spcPts val="4873"/>
              </a:lnSpc>
            </a:pPr>
            <a:r>
              <a:rPr lang="en-US" sz="3481" b="true">
                <a:solidFill>
                  <a:srgbClr val="000000"/>
                </a:solidFill>
                <a:latin typeface="Now Bold"/>
                <a:ea typeface="Now Bold"/>
                <a:cs typeface="Now Bold"/>
                <a:sym typeface="Now Bold"/>
              </a:rPr>
              <a:t>LED - Liquid Emitting Diode</a:t>
            </a:r>
          </a:p>
        </p:txBody>
      </p:sp>
      <p:sp>
        <p:nvSpPr>
          <p:cNvPr name="TextBox 6" id="6"/>
          <p:cNvSpPr txBox="true"/>
          <p:nvPr/>
        </p:nvSpPr>
        <p:spPr>
          <a:xfrm rot="0">
            <a:off x="1751778" y="3689214"/>
            <a:ext cx="6207422" cy="2901675"/>
          </a:xfrm>
          <a:prstGeom prst="rect">
            <a:avLst/>
          </a:prstGeom>
        </p:spPr>
        <p:txBody>
          <a:bodyPr anchor="t" rtlCol="false" tIns="0" lIns="0" bIns="0" rIns="0">
            <a:spAutoFit/>
          </a:bodyPr>
          <a:lstStyle/>
          <a:p>
            <a:pPr algn="l">
              <a:lnSpc>
                <a:spcPts val="3675"/>
              </a:lnSpc>
            </a:pPr>
            <a:r>
              <a:rPr lang="en-US" sz="2625" b="true">
                <a:solidFill>
                  <a:srgbClr val="000000"/>
                </a:solidFill>
                <a:latin typeface="Now Bold"/>
                <a:ea typeface="Now Bold"/>
                <a:cs typeface="Now Bold"/>
                <a:sym typeface="Now Bold"/>
              </a:rPr>
              <a:t>- Made up of tiny liquid crystals.</a:t>
            </a:r>
          </a:p>
          <a:p>
            <a:pPr algn="l">
              <a:lnSpc>
                <a:spcPts val="3675"/>
              </a:lnSpc>
            </a:pPr>
            <a:r>
              <a:rPr lang="en-US" sz="2625" b="true">
                <a:solidFill>
                  <a:srgbClr val="000000"/>
                </a:solidFill>
                <a:latin typeface="Now Bold"/>
                <a:ea typeface="Now Bold"/>
                <a:cs typeface="Now Bold"/>
                <a:sym typeface="Now Bold"/>
              </a:rPr>
              <a:t>- Array of pixels affected by changes in applied electric fields.</a:t>
            </a:r>
          </a:p>
          <a:p>
            <a:pPr algn="l">
              <a:lnSpc>
                <a:spcPts val="3675"/>
              </a:lnSpc>
            </a:pPr>
            <a:r>
              <a:rPr lang="en-US" sz="2625" b="true">
                <a:solidFill>
                  <a:srgbClr val="000000"/>
                </a:solidFill>
                <a:latin typeface="Now Bold"/>
                <a:ea typeface="Now Bold"/>
                <a:cs typeface="Now Bold"/>
                <a:sym typeface="Now Bold"/>
              </a:rPr>
              <a:t>- LCD screens are back-lit using LED technology since they do not emit light themselves.</a:t>
            </a:r>
          </a:p>
        </p:txBody>
      </p:sp>
      <p:sp>
        <p:nvSpPr>
          <p:cNvPr name="TextBox 7" id="7"/>
          <p:cNvSpPr txBox="true"/>
          <p:nvPr/>
        </p:nvSpPr>
        <p:spPr>
          <a:xfrm rot="0">
            <a:off x="10124685" y="3689212"/>
            <a:ext cx="7134615" cy="2516667"/>
          </a:xfrm>
          <a:prstGeom prst="rect">
            <a:avLst/>
          </a:prstGeom>
        </p:spPr>
        <p:txBody>
          <a:bodyPr anchor="t" rtlCol="false" tIns="0" lIns="0" bIns="0" rIns="0">
            <a:spAutoFit/>
          </a:bodyPr>
          <a:lstStyle/>
          <a:p>
            <a:pPr algn="l">
              <a:lnSpc>
                <a:spcPts val="3863"/>
              </a:lnSpc>
            </a:pPr>
            <a:r>
              <a:rPr lang="en-US" sz="2760" b="true">
                <a:solidFill>
                  <a:srgbClr val="000000"/>
                </a:solidFill>
                <a:latin typeface="Now Bold"/>
                <a:ea typeface="Now Bold"/>
                <a:cs typeface="Now Bold"/>
                <a:sym typeface="Now Bold"/>
              </a:rPr>
              <a:t>- Made up of tiny light-emitting diodes (LEDs).</a:t>
            </a:r>
          </a:p>
          <a:p>
            <a:pPr algn="l">
              <a:lnSpc>
                <a:spcPts val="3863"/>
              </a:lnSpc>
            </a:pPr>
            <a:r>
              <a:rPr lang="en-US" sz="2760" b="true">
                <a:solidFill>
                  <a:srgbClr val="000000"/>
                </a:solidFill>
                <a:latin typeface="Now Bold"/>
                <a:ea typeface="Now Bold"/>
                <a:cs typeface="Now Bold"/>
                <a:sym typeface="Now Bold"/>
              </a:rPr>
              <a:t>- Each LED emits red, blue, or green light.</a:t>
            </a:r>
          </a:p>
          <a:p>
            <a:pPr algn="l">
              <a:lnSpc>
                <a:spcPts val="3863"/>
              </a:lnSpc>
            </a:pPr>
            <a:r>
              <a:rPr lang="en-US" sz="2760" b="true">
                <a:solidFill>
                  <a:srgbClr val="000000"/>
                </a:solidFill>
                <a:latin typeface="Now Bold"/>
                <a:ea typeface="Now Bold"/>
                <a:cs typeface="Now Bold"/>
                <a:sym typeface="Now Bold"/>
              </a:rPr>
              <a:t>- Varying the electric current to each LED controls its brightness, enabling a wide range of colors to be produced.</a:t>
            </a:r>
          </a:p>
        </p:txBody>
      </p:sp>
      <p:grpSp>
        <p:nvGrpSpPr>
          <p:cNvPr name="Group 8" id="8"/>
          <p:cNvGrpSpPr/>
          <p:nvPr/>
        </p:nvGrpSpPr>
        <p:grpSpPr>
          <a:xfrm rot="0">
            <a:off x="2537237" y="271559"/>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2" id="12"/>
          <p:cNvSpPr txBox="true"/>
          <p:nvPr/>
        </p:nvSpPr>
        <p:spPr>
          <a:xfrm rot="0">
            <a:off x="4986429" y="16701"/>
            <a:ext cx="8904415" cy="1197872"/>
          </a:xfrm>
          <a:prstGeom prst="rect">
            <a:avLst/>
          </a:prstGeom>
        </p:spPr>
        <p:txBody>
          <a:bodyPr anchor="t" rtlCol="false" tIns="0" lIns="0" bIns="0" rIns="0">
            <a:spAutoFit/>
          </a:bodyPr>
          <a:lstStyle/>
          <a:p>
            <a:pPr algn="ctr">
              <a:lnSpc>
                <a:spcPts val="8821"/>
              </a:lnSpc>
            </a:pPr>
            <a:r>
              <a:rPr lang="en-US" sz="6301" b="true">
                <a:solidFill>
                  <a:srgbClr val="000000"/>
                </a:solidFill>
                <a:latin typeface="Now Bold"/>
                <a:ea typeface="Now Bold"/>
                <a:cs typeface="Now Bold"/>
                <a:sym typeface="Now Bold"/>
              </a:rPr>
              <a:t>Monitor - LED vs LCD</a:t>
            </a:r>
          </a:p>
        </p:txBody>
      </p:sp>
    </p:spTree>
  </p:cSld>
  <p:clrMapOvr>
    <a:masterClrMapping/>
  </p:clrMapOvr>
</p:sld>
</file>

<file path=ppt/slides/slide122.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4656980" y="2689204"/>
            <a:ext cx="9901294" cy="8007672"/>
          </a:xfrm>
          <a:custGeom>
            <a:avLst/>
            <a:gdLst/>
            <a:ahLst/>
            <a:cxnLst/>
            <a:rect r="r" b="b" t="t" l="l"/>
            <a:pathLst>
              <a:path h="8007672" w="9901294">
                <a:moveTo>
                  <a:pt x="0" y="0"/>
                </a:moveTo>
                <a:lnTo>
                  <a:pt x="9901294" y="0"/>
                </a:lnTo>
                <a:lnTo>
                  <a:pt x="9901294" y="8007672"/>
                </a:lnTo>
                <a:lnTo>
                  <a:pt x="0" y="8007672"/>
                </a:lnTo>
                <a:lnTo>
                  <a:pt x="0" y="0"/>
                </a:lnTo>
                <a:close/>
              </a:path>
            </a:pathLst>
          </a:custGeom>
          <a:blipFill>
            <a:blip r:embed="rId2">
              <a:extLst>
                <a:ext uri="{96DAC541-7B7A-43D3-8B79-37D633B846F1}">
                  <asvg:svgBlip xmlns:asvg="http://schemas.microsoft.com/office/drawing/2016/SVG/main" r:embed="rId3"/>
                </a:ext>
              </a:extLst>
            </a:blip>
            <a:stretch>
              <a:fillRect l="0" t="0" r="0" b="-463"/>
            </a:stretch>
          </a:blipFill>
        </p:spPr>
      </p:sp>
      <p:sp>
        <p:nvSpPr>
          <p:cNvPr name="TextBox 3" id="3"/>
          <p:cNvSpPr txBox="true"/>
          <p:nvPr/>
        </p:nvSpPr>
        <p:spPr>
          <a:xfrm rot="0">
            <a:off x="3686319" y="1727754"/>
            <a:ext cx="11504635" cy="844202"/>
          </a:xfrm>
          <a:prstGeom prst="rect">
            <a:avLst/>
          </a:prstGeom>
        </p:spPr>
        <p:txBody>
          <a:bodyPr anchor="t" rtlCol="false" tIns="0" lIns="0" bIns="0" rIns="0">
            <a:spAutoFit/>
          </a:bodyPr>
          <a:lstStyle/>
          <a:p>
            <a:pPr algn="ctr">
              <a:lnSpc>
                <a:spcPts val="6309"/>
              </a:lnSpc>
            </a:pPr>
            <a:r>
              <a:rPr lang="en-US" sz="4506" b="true">
                <a:solidFill>
                  <a:srgbClr val="000000"/>
                </a:solidFill>
                <a:latin typeface="Now Bold"/>
                <a:ea typeface="Now Bold"/>
                <a:cs typeface="Now Bold"/>
                <a:sym typeface="Now Bold"/>
              </a:rPr>
              <a:t>OLED - Organic Liquid Emitting Diode</a:t>
            </a:r>
          </a:p>
        </p:txBody>
      </p:sp>
      <p:sp>
        <p:nvSpPr>
          <p:cNvPr name="TextBox 4" id="4"/>
          <p:cNvSpPr txBox="true"/>
          <p:nvPr/>
        </p:nvSpPr>
        <p:spPr>
          <a:xfrm rot="0">
            <a:off x="5066472" y="3137091"/>
            <a:ext cx="9114356" cy="2906585"/>
          </a:xfrm>
          <a:prstGeom prst="rect">
            <a:avLst/>
          </a:prstGeom>
        </p:spPr>
        <p:txBody>
          <a:bodyPr anchor="t" rtlCol="false" tIns="0" lIns="0" bIns="0" rIns="0">
            <a:spAutoFit/>
          </a:bodyPr>
          <a:lstStyle/>
          <a:p>
            <a:pPr algn="l">
              <a:lnSpc>
                <a:spcPts val="4479"/>
              </a:lnSpc>
            </a:pPr>
            <a:r>
              <a:rPr lang="en-US" sz="3199" b="true">
                <a:solidFill>
                  <a:srgbClr val="000000"/>
                </a:solidFill>
                <a:latin typeface="Now Bold"/>
                <a:ea typeface="Now Bold"/>
                <a:cs typeface="Now Bold"/>
                <a:sym typeface="Now Bold"/>
              </a:rPr>
              <a:t>- Utilizes organic materials composed of carbon compounds to form flexible semiconductors.</a:t>
            </a:r>
          </a:p>
          <a:p>
            <a:pPr algn="l">
              <a:lnSpc>
                <a:spcPts val="4479"/>
              </a:lnSpc>
            </a:pPr>
            <a:r>
              <a:rPr lang="en-US" sz="3199" b="true">
                <a:solidFill>
                  <a:srgbClr val="000000"/>
                </a:solidFill>
                <a:latin typeface="Now Bold"/>
                <a:ea typeface="Now Bold"/>
                <a:cs typeface="Now Bold"/>
                <a:sym typeface="Now Bold"/>
              </a:rPr>
              <a:t>- OLED technology enables screens to be exceptionally thin and flexible, allowing them to be bent into various shapes.</a:t>
            </a:r>
          </a:p>
        </p:txBody>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9" id="9"/>
          <p:cNvSpPr txBox="true"/>
          <p:nvPr/>
        </p:nvSpPr>
        <p:spPr>
          <a:xfrm rot="0">
            <a:off x="4986429" y="16701"/>
            <a:ext cx="8904415" cy="1197872"/>
          </a:xfrm>
          <a:prstGeom prst="rect">
            <a:avLst/>
          </a:prstGeom>
        </p:spPr>
        <p:txBody>
          <a:bodyPr anchor="t" rtlCol="false" tIns="0" lIns="0" bIns="0" rIns="0">
            <a:spAutoFit/>
          </a:bodyPr>
          <a:lstStyle/>
          <a:p>
            <a:pPr algn="ctr">
              <a:lnSpc>
                <a:spcPts val="8821"/>
              </a:lnSpc>
            </a:pPr>
            <a:r>
              <a:rPr lang="en-US" sz="6301" b="true">
                <a:solidFill>
                  <a:srgbClr val="000000"/>
                </a:solidFill>
                <a:latin typeface="Now Bold"/>
                <a:ea typeface="Now Bold"/>
                <a:cs typeface="Now Bold"/>
                <a:sym typeface="Now Bold"/>
              </a:rPr>
              <a:t>Monitor - OLED</a:t>
            </a:r>
          </a:p>
        </p:txBody>
      </p:sp>
    </p:spTree>
  </p:cSld>
  <p:clrMapOvr>
    <a:masterClrMapping/>
  </p:clrMapOvr>
</p:sld>
</file>

<file path=ppt/slides/slide123.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TextBox 2" id="2"/>
          <p:cNvSpPr txBox="true"/>
          <p:nvPr/>
        </p:nvSpPr>
        <p:spPr>
          <a:xfrm rot="0">
            <a:off x="1733205" y="1916084"/>
            <a:ext cx="15839901" cy="6141036"/>
          </a:xfrm>
          <a:prstGeom prst="rect">
            <a:avLst/>
          </a:prstGeom>
        </p:spPr>
        <p:txBody>
          <a:bodyPr anchor="t" rtlCol="false" tIns="0" lIns="0" bIns="0" rIns="0">
            <a:spAutoFit/>
          </a:bodyPr>
          <a:lstStyle/>
          <a:p>
            <a:pPr algn="l" marL="651510" indent="-325755" lvl="1">
              <a:lnSpc>
                <a:spcPts val="4320"/>
              </a:lnSpc>
              <a:buFont typeface="Arial"/>
              <a:buChar char="•"/>
            </a:pPr>
            <a:r>
              <a:rPr lang="en-US" b="true" sz="3600" spc="33">
                <a:solidFill>
                  <a:srgbClr val="000000"/>
                </a:solidFill>
                <a:latin typeface="TT Rounds Condensed Bold"/>
                <a:ea typeface="TT Rounds Condensed Bold"/>
                <a:cs typeface="TT Rounds Condensed Bold"/>
                <a:sym typeface="TT Rounds Condensed Bold"/>
              </a:rPr>
              <a:t>Flexibility</a:t>
            </a:r>
            <a:r>
              <a:rPr lang="en-US" sz="3600" spc="33">
                <a:solidFill>
                  <a:srgbClr val="000000"/>
                </a:solidFill>
                <a:latin typeface="TT Rounds Condensed"/>
                <a:ea typeface="TT Rounds Condensed"/>
                <a:cs typeface="TT Rounds Condensed"/>
                <a:sym typeface="TT Rounds Condensed"/>
              </a:rPr>
              <a:t>: OLED screens can be made flexible and even rollable, allowing for innovative form factors and applications.</a:t>
            </a:r>
          </a:p>
          <a:p>
            <a:pPr algn="l" marL="651510" indent="-325755" lvl="1">
              <a:lnSpc>
                <a:spcPts val="4320"/>
              </a:lnSpc>
              <a:buFont typeface="Arial"/>
              <a:buChar char="•"/>
            </a:pPr>
            <a:r>
              <a:rPr lang="en-US" b="true" sz="3600" spc="33">
                <a:solidFill>
                  <a:srgbClr val="000000"/>
                </a:solidFill>
                <a:latin typeface="TT Rounds Condensed Bold"/>
                <a:ea typeface="TT Rounds Condensed Bold"/>
                <a:cs typeface="TT Rounds Condensed Bold"/>
                <a:sym typeface="TT Rounds Condensed Bold"/>
              </a:rPr>
              <a:t>Improved Contrast</a:t>
            </a:r>
            <a:r>
              <a:rPr lang="en-US" sz="3600" spc="33">
                <a:solidFill>
                  <a:srgbClr val="000000"/>
                </a:solidFill>
                <a:latin typeface="TT Rounds Condensed"/>
                <a:ea typeface="TT Rounds Condensed"/>
                <a:cs typeface="TT Rounds Condensed"/>
                <a:sym typeface="TT Rounds Condensed"/>
              </a:rPr>
              <a:t>: OLEDs offer superior contrast ratios compared to LED and LCD screens, resulting in deeper blacks and more vibrant colours.</a:t>
            </a:r>
          </a:p>
          <a:p>
            <a:pPr algn="l" marL="651510" indent="-325755" lvl="1">
              <a:lnSpc>
                <a:spcPts val="4320"/>
              </a:lnSpc>
              <a:buFont typeface="Arial"/>
              <a:buChar char="•"/>
            </a:pPr>
            <a:r>
              <a:rPr lang="en-US" b="true" sz="3600" spc="33">
                <a:solidFill>
                  <a:srgbClr val="000000"/>
                </a:solidFill>
                <a:latin typeface="TT Rounds Condensed Bold"/>
                <a:ea typeface="TT Rounds Condensed Bold"/>
                <a:cs typeface="TT Rounds Condensed Bold"/>
                <a:sym typeface="TT Rounds Condensed Bold"/>
              </a:rPr>
              <a:t>Energy Efficiency</a:t>
            </a:r>
            <a:r>
              <a:rPr lang="en-US" sz="3600" spc="33">
                <a:solidFill>
                  <a:srgbClr val="000000"/>
                </a:solidFill>
                <a:latin typeface="TT Rounds Condensed"/>
                <a:ea typeface="TT Rounds Condensed"/>
                <a:cs typeface="TT Rounds Condensed"/>
                <a:sym typeface="TT Rounds Condensed"/>
              </a:rPr>
              <a:t>: OLEDs do not require a backlight like LCDs do, leading to potentially lower power consumption, especially when displaying darker content.</a:t>
            </a:r>
          </a:p>
          <a:p>
            <a:pPr algn="l" marL="651510" indent="-325755" lvl="1">
              <a:lnSpc>
                <a:spcPts val="4320"/>
              </a:lnSpc>
              <a:buFont typeface="Arial"/>
              <a:buChar char="•"/>
            </a:pPr>
            <a:r>
              <a:rPr lang="en-US" b="true" sz="3600" spc="33">
                <a:solidFill>
                  <a:srgbClr val="000000"/>
                </a:solidFill>
                <a:latin typeface="TT Rounds Condensed Bold"/>
                <a:ea typeface="TT Rounds Condensed Bold"/>
                <a:cs typeface="TT Rounds Condensed Bold"/>
                <a:sym typeface="TT Rounds Condensed Bold"/>
              </a:rPr>
              <a:t>Faster Response Time</a:t>
            </a:r>
            <a:r>
              <a:rPr lang="en-US" sz="3600" spc="33">
                <a:solidFill>
                  <a:srgbClr val="000000"/>
                </a:solidFill>
                <a:latin typeface="TT Rounds Condensed"/>
                <a:ea typeface="TT Rounds Condensed"/>
                <a:cs typeface="TT Rounds Condensed"/>
                <a:sym typeface="TT Rounds Condensed"/>
              </a:rPr>
              <a:t>: OLEDs typically have faster response times than LCDs, making them better suited for fast-moving content such as gaming and sports.</a:t>
            </a:r>
          </a:p>
          <a:p>
            <a:pPr algn="l" marL="651510" indent="-325755" lvl="1">
              <a:lnSpc>
                <a:spcPts val="4320"/>
              </a:lnSpc>
              <a:buFont typeface="Arial"/>
              <a:buChar char="•"/>
            </a:pPr>
            <a:r>
              <a:rPr lang="en-US" b="true" sz="3600" spc="33">
                <a:solidFill>
                  <a:srgbClr val="000000"/>
                </a:solidFill>
                <a:latin typeface="TT Rounds Condensed Bold"/>
                <a:ea typeface="TT Rounds Condensed Bold"/>
                <a:cs typeface="TT Rounds Condensed Bold"/>
                <a:sym typeface="TT Rounds Condensed Bold"/>
              </a:rPr>
              <a:t>Wide Viewing Angles</a:t>
            </a:r>
            <a:r>
              <a:rPr lang="en-US" sz="3600" spc="33">
                <a:solidFill>
                  <a:srgbClr val="000000"/>
                </a:solidFill>
                <a:latin typeface="TT Rounds Condensed"/>
                <a:ea typeface="TT Rounds Condensed"/>
                <a:cs typeface="TT Rounds Condensed"/>
                <a:sym typeface="TT Rounds Condensed"/>
              </a:rPr>
              <a:t>: OLED displays maintain consistent colours and brightness from almost any angle, whereas LCDs may suffer from colour shifting and brightness loss when viewed off-centre.</a:t>
            </a:r>
          </a:p>
        </p:txBody>
      </p:sp>
      <p:grpSp>
        <p:nvGrpSpPr>
          <p:cNvPr name="Group 3" id="3"/>
          <p:cNvGrpSpPr/>
          <p:nvPr/>
        </p:nvGrpSpPr>
        <p:grpSpPr>
          <a:xfrm rot="0">
            <a:off x="2537237" y="281084"/>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7" id="7"/>
          <p:cNvSpPr txBox="true"/>
          <p:nvPr/>
        </p:nvSpPr>
        <p:spPr>
          <a:xfrm rot="0">
            <a:off x="2919099" y="165160"/>
            <a:ext cx="11504635" cy="844201"/>
          </a:xfrm>
          <a:prstGeom prst="rect">
            <a:avLst/>
          </a:prstGeom>
        </p:spPr>
        <p:txBody>
          <a:bodyPr anchor="t" rtlCol="false" tIns="0" lIns="0" bIns="0" rIns="0">
            <a:spAutoFit/>
          </a:bodyPr>
          <a:lstStyle/>
          <a:p>
            <a:pPr algn="ctr">
              <a:lnSpc>
                <a:spcPts val="6309"/>
              </a:lnSpc>
            </a:pPr>
            <a:r>
              <a:rPr lang="en-US" sz="4506" b="true">
                <a:solidFill>
                  <a:srgbClr val="000000"/>
                </a:solidFill>
                <a:latin typeface="Now Bold"/>
                <a:ea typeface="Now Bold"/>
                <a:cs typeface="Now Bold"/>
                <a:sym typeface="Now Bold"/>
              </a:rPr>
              <a:t>Some benefits of OLED</a:t>
            </a:r>
          </a:p>
        </p:txBody>
      </p:sp>
    </p:spTree>
  </p:cSld>
  <p:clrMapOvr>
    <a:masterClrMapping/>
  </p:clrMapOvr>
</p:sld>
</file>

<file path=ppt/slides/slide124.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sp>
        <p:nvSpPr>
          <p:cNvPr name="TextBox 2" id="2"/>
          <p:cNvSpPr txBox="true"/>
          <p:nvPr/>
        </p:nvSpPr>
        <p:spPr>
          <a:xfrm rot="0">
            <a:off x="447659" y="-17745"/>
            <a:ext cx="7311209" cy="1087793"/>
          </a:xfrm>
          <a:prstGeom prst="rect">
            <a:avLst/>
          </a:prstGeom>
        </p:spPr>
        <p:txBody>
          <a:bodyPr anchor="t" rtlCol="false" tIns="0" lIns="0" bIns="0" rIns="0">
            <a:spAutoFit/>
          </a:bodyPr>
          <a:lstStyle/>
          <a:p>
            <a:pPr algn="ctr">
              <a:lnSpc>
                <a:spcPts val="8821"/>
              </a:lnSpc>
            </a:pPr>
            <a:r>
              <a:rPr lang="en-US" sz="6301" b="true">
                <a:solidFill>
                  <a:srgbClr val="FFFFFF"/>
                </a:solidFill>
                <a:latin typeface="Now Bold"/>
                <a:ea typeface="Now Bold"/>
                <a:cs typeface="Now Bold"/>
                <a:sym typeface="Now Bold"/>
              </a:rPr>
              <a:t>Output Devices</a:t>
            </a:r>
          </a:p>
        </p:txBody>
      </p:sp>
      <p:sp>
        <p:nvSpPr>
          <p:cNvPr name="TextBox 3" id="3"/>
          <p:cNvSpPr txBox="true"/>
          <p:nvPr/>
        </p:nvSpPr>
        <p:spPr>
          <a:xfrm rot="0">
            <a:off x="666864" y="1248297"/>
            <a:ext cx="16705460" cy="8702697"/>
          </a:xfrm>
          <a:prstGeom prst="rect">
            <a:avLst/>
          </a:prstGeom>
        </p:spPr>
        <p:txBody>
          <a:bodyPr anchor="t" rtlCol="false" tIns="0" lIns="0" bIns="0" rIns="0">
            <a:spAutoFit/>
          </a:bodyPr>
          <a:lstStyle/>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Monitor </a:t>
            </a:r>
          </a:p>
          <a:p>
            <a:pPr algn="l" marL="1265523" indent="-421841" lvl="2">
              <a:lnSpc>
                <a:spcPts val="6131"/>
              </a:lnSpc>
              <a:buFont typeface="Arial"/>
              <a:buChar char="⚬"/>
            </a:pPr>
            <a:r>
              <a:rPr lang="en-US" b="true" sz="4380">
                <a:solidFill>
                  <a:srgbClr val="FF5757"/>
                </a:solidFill>
                <a:latin typeface="Now Bold"/>
                <a:ea typeface="Now Bold"/>
                <a:cs typeface="Now Bold"/>
                <a:sym typeface="Now Bold"/>
              </a:rPr>
              <a:t>Touch Screens</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DLP 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LCD Projector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Printer</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Laser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Inkjet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3D Printer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Speaker</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Actuator</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25.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0" y="442512"/>
            <a:ext cx="8494930" cy="9045981"/>
          </a:xfrm>
          <a:custGeom>
            <a:avLst/>
            <a:gdLst/>
            <a:ahLst/>
            <a:cxnLst/>
            <a:rect r="r" b="b" t="t" l="l"/>
            <a:pathLst>
              <a:path h="9045981" w="8494930">
                <a:moveTo>
                  <a:pt x="0" y="0"/>
                </a:moveTo>
                <a:lnTo>
                  <a:pt x="8494930" y="0"/>
                </a:lnTo>
                <a:lnTo>
                  <a:pt x="8494930" y="9045981"/>
                </a:lnTo>
                <a:lnTo>
                  <a:pt x="0" y="9045981"/>
                </a:lnTo>
                <a:lnTo>
                  <a:pt x="0" y="0"/>
                </a:lnTo>
                <a:close/>
              </a:path>
            </a:pathLst>
          </a:custGeom>
          <a:blipFill>
            <a:blip r:embed="rId2"/>
            <a:stretch>
              <a:fillRect l="0" t="0" r="-6486" b="0"/>
            </a:stretch>
          </a:blipFill>
        </p:spPr>
      </p:sp>
      <p:sp>
        <p:nvSpPr>
          <p:cNvPr name="TextBox 3" id="3"/>
          <p:cNvSpPr txBox="true"/>
          <p:nvPr/>
        </p:nvSpPr>
        <p:spPr>
          <a:xfrm rot="0">
            <a:off x="9383682" y="-30270"/>
            <a:ext cx="6068543" cy="1087793"/>
          </a:xfrm>
          <a:prstGeom prst="rect">
            <a:avLst/>
          </a:prstGeom>
        </p:spPr>
        <p:txBody>
          <a:bodyPr anchor="t" rtlCol="false" tIns="0" lIns="0" bIns="0" rIns="0">
            <a:spAutoFit/>
          </a:bodyPr>
          <a:lstStyle/>
          <a:p>
            <a:pPr algn="ctr">
              <a:lnSpc>
                <a:spcPts val="8821"/>
              </a:lnSpc>
            </a:pPr>
            <a:r>
              <a:rPr lang="en-US" sz="6301" b="true">
                <a:solidFill>
                  <a:srgbClr val="000000"/>
                </a:solidFill>
                <a:latin typeface="Now Bold"/>
                <a:ea typeface="Now Bold"/>
                <a:cs typeface="Now Bold"/>
                <a:sym typeface="Now Bold"/>
              </a:rPr>
              <a:t>Touch Screen</a:t>
            </a:r>
          </a:p>
        </p:txBody>
      </p:sp>
      <p:sp>
        <p:nvSpPr>
          <p:cNvPr name="TextBox 4" id="4"/>
          <p:cNvSpPr txBox="true"/>
          <p:nvPr/>
        </p:nvSpPr>
        <p:spPr>
          <a:xfrm rot="0">
            <a:off x="7273759" y="1184400"/>
            <a:ext cx="10442920" cy="3835206"/>
          </a:xfrm>
          <a:prstGeom prst="rect">
            <a:avLst/>
          </a:prstGeom>
        </p:spPr>
        <p:txBody>
          <a:bodyPr anchor="t" rtlCol="false" tIns="0" lIns="0" bIns="0" rIns="0">
            <a:spAutoFit/>
          </a:bodyPr>
          <a:lstStyle/>
          <a:p>
            <a:pPr algn="l" marL="1011274" indent="-337091" lvl="2">
              <a:lnSpc>
                <a:spcPts val="4900"/>
              </a:lnSpc>
              <a:buFont typeface="Arial"/>
              <a:buChar char="⚬"/>
            </a:pPr>
            <a:r>
              <a:rPr lang="en-US" b="true" sz="3499">
                <a:solidFill>
                  <a:srgbClr val="000000"/>
                </a:solidFill>
                <a:latin typeface="Now Bold"/>
                <a:ea typeface="Now Bold"/>
                <a:cs typeface="Now Bold"/>
                <a:sym typeface="Now Bold"/>
              </a:rPr>
              <a:t>A touch screen functions as both an input and an output device. </a:t>
            </a:r>
          </a:p>
          <a:p>
            <a:pPr algn="l" marL="1011274" indent="-337091" lvl="2">
              <a:lnSpc>
                <a:spcPts val="4900"/>
              </a:lnSpc>
              <a:buFont typeface="Arial"/>
              <a:buChar char="⚬"/>
            </a:pPr>
            <a:r>
              <a:rPr lang="en-US" b="true" sz="3499">
                <a:solidFill>
                  <a:srgbClr val="000000"/>
                </a:solidFill>
                <a:latin typeface="Now Bold"/>
                <a:ea typeface="Now Bold"/>
                <a:cs typeface="Now Bold"/>
                <a:sym typeface="Now Bold"/>
              </a:rPr>
              <a:t>Touch screens are commonly found on smartphones and tablets. </a:t>
            </a:r>
          </a:p>
          <a:p>
            <a:pPr algn="l" marL="1011274" indent="-337091" lvl="2">
              <a:lnSpc>
                <a:spcPts val="4900"/>
              </a:lnSpc>
              <a:buFont typeface="Arial"/>
              <a:buChar char="⚬"/>
            </a:pPr>
            <a:r>
              <a:rPr lang="en-US" b="true" sz="3499">
                <a:solidFill>
                  <a:srgbClr val="000000"/>
                </a:solidFill>
                <a:latin typeface="Now Bold"/>
                <a:ea typeface="Now Bold"/>
                <a:cs typeface="Now Bold"/>
                <a:sym typeface="Now Bold"/>
              </a:rPr>
              <a:t>When a user makes a selection by tapping the screen, it responds by displaying a new screen.</a:t>
            </a:r>
          </a:p>
        </p:txBody>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26.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sp>
        <p:nvSpPr>
          <p:cNvPr name="TextBox 2" id="2"/>
          <p:cNvSpPr txBox="true"/>
          <p:nvPr/>
        </p:nvSpPr>
        <p:spPr>
          <a:xfrm rot="0">
            <a:off x="447658" y="-17745"/>
            <a:ext cx="6171252" cy="1197872"/>
          </a:xfrm>
          <a:prstGeom prst="rect">
            <a:avLst/>
          </a:prstGeom>
        </p:spPr>
        <p:txBody>
          <a:bodyPr anchor="t" rtlCol="false" tIns="0" lIns="0" bIns="0" rIns="0">
            <a:spAutoFit/>
          </a:bodyPr>
          <a:lstStyle/>
          <a:p>
            <a:pPr algn="ctr">
              <a:lnSpc>
                <a:spcPts val="8821"/>
              </a:lnSpc>
            </a:pPr>
            <a:r>
              <a:rPr lang="en-US" sz="6301" b="true">
                <a:solidFill>
                  <a:srgbClr val="FFFFFF"/>
                </a:solidFill>
                <a:latin typeface="Now Bold"/>
                <a:ea typeface="Now Bold"/>
                <a:cs typeface="Now Bold"/>
                <a:sym typeface="Now Bold"/>
              </a:rPr>
              <a:t>Output Devices</a:t>
            </a:r>
          </a:p>
        </p:txBody>
      </p:sp>
      <p:sp>
        <p:nvSpPr>
          <p:cNvPr name="TextBox 3" id="3"/>
          <p:cNvSpPr txBox="true"/>
          <p:nvPr/>
        </p:nvSpPr>
        <p:spPr>
          <a:xfrm rot="0">
            <a:off x="666864" y="1248297"/>
            <a:ext cx="16705460" cy="8702697"/>
          </a:xfrm>
          <a:prstGeom prst="rect">
            <a:avLst/>
          </a:prstGeom>
        </p:spPr>
        <p:txBody>
          <a:bodyPr anchor="t" rtlCol="false" tIns="0" lIns="0" bIns="0" rIns="0">
            <a:spAutoFit/>
          </a:bodyPr>
          <a:lstStyle/>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Monitor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Touch Screens</a:t>
            </a:r>
          </a:p>
          <a:p>
            <a:pPr algn="l" marL="1265523" indent="-421841" lvl="2">
              <a:lnSpc>
                <a:spcPts val="6131"/>
              </a:lnSpc>
              <a:buFont typeface="Arial"/>
              <a:buChar char="⚬"/>
            </a:pPr>
            <a:r>
              <a:rPr lang="en-US" b="true" sz="4380">
                <a:solidFill>
                  <a:srgbClr val="FF5757"/>
                </a:solidFill>
                <a:latin typeface="Now Bold"/>
                <a:ea typeface="Now Bold"/>
                <a:cs typeface="Now Bold"/>
                <a:sym typeface="Now Bold"/>
              </a:rPr>
              <a:t>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DLP 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LCD Projector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Printer</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Laser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Inkjet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3D Printer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Speaker</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Actuator</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27.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TextBox 2" id="2"/>
          <p:cNvSpPr txBox="true"/>
          <p:nvPr/>
        </p:nvSpPr>
        <p:spPr>
          <a:xfrm rot="0">
            <a:off x="7159800" y="1245948"/>
            <a:ext cx="10450084" cy="7220076"/>
          </a:xfrm>
          <a:prstGeom prst="rect">
            <a:avLst/>
          </a:prstGeom>
        </p:spPr>
        <p:txBody>
          <a:bodyPr anchor="t" rtlCol="false" tIns="0" lIns="0" bIns="0" rIns="0">
            <a:spAutoFit/>
          </a:bodyPr>
          <a:lstStyle/>
          <a:p>
            <a:pPr algn="l" marL="1046311" indent="-348770" lvl="2">
              <a:lnSpc>
                <a:spcPts val="5070"/>
              </a:lnSpc>
              <a:buFont typeface="Arial"/>
              <a:buChar char="⚬"/>
            </a:pPr>
            <a:r>
              <a:rPr lang="en-US" b="true" sz="3621">
                <a:solidFill>
                  <a:srgbClr val="000000"/>
                </a:solidFill>
                <a:latin typeface="Now Bold"/>
                <a:ea typeface="Now Bold"/>
                <a:cs typeface="Now Bold"/>
                <a:sym typeface="Now Bold"/>
              </a:rPr>
              <a:t>A digital light processing (DLP) projector is a device that links to a computer and monitor to project the computer's video output onto a wall or whiteboard, allowing for a significantly larger display. </a:t>
            </a:r>
          </a:p>
          <a:p>
            <a:pPr algn="l" marL="1046311" indent="-348770" lvl="2">
              <a:lnSpc>
                <a:spcPts val="5070"/>
              </a:lnSpc>
              <a:buFont typeface="Arial"/>
              <a:buChar char="⚬"/>
            </a:pPr>
            <a:r>
              <a:rPr lang="en-US" b="true" sz="3621">
                <a:solidFill>
                  <a:srgbClr val="000000"/>
                </a:solidFill>
                <a:latin typeface="Now Bold"/>
                <a:ea typeface="Now Bold"/>
                <a:cs typeface="Now Bold"/>
                <a:sym typeface="Now Bold"/>
              </a:rPr>
              <a:t>These projectors are commonly used in school classrooms and home cinemas for showing videos or presentations.</a:t>
            </a:r>
          </a:p>
          <a:p>
            <a:pPr algn="l" marL="1046311" indent="-348770" lvl="2">
              <a:lnSpc>
                <a:spcPts val="5070"/>
              </a:lnSpc>
              <a:buFont typeface="Arial"/>
              <a:buChar char="⚬"/>
            </a:pPr>
            <a:r>
              <a:rPr lang="en-US" b="true" sz="3621">
                <a:solidFill>
                  <a:srgbClr val="000000"/>
                </a:solidFill>
                <a:latin typeface="Now Bold"/>
                <a:ea typeface="Now Bold"/>
                <a:cs typeface="Now Bold"/>
                <a:sym typeface="Now Bold"/>
              </a:rPr>
              <a:t>They connect to a computer using an HDMI connector. </a:t>
            </a:r>
          </a:p>
          <a:p>
            <a:pPr algn="l" marL="1046311" indent="-348770" lvl="2">
              <a:lnSpc>
                <a:spcPts val="5070"/>
              </a:lnSpc>
              <a:buFont typeface="Arial"/>
              <a:buChar char="⚬"/>
            </a:pPr>
            <a:r>
              <a:rPr lang="en-US" b="true" sz="3621">
                <a:solidFill>
                  <a:srgbClr val="000000"/>
                </a:solidFill>
                <a:latin typeface="Now Bold"/>
                <a:ea typeface="Now Bold"/>
                <a:cs typeface="Now Bold"/>
                <a:sym typeface="Now Bold"/>
              </a:rPr>
              <a:t>DLP projectors can be quite large and utilize powerful bulbs to project the image.</a:t>
            </a:r>
          </a:p>
        </p:txBody>
      </p:sp>
      <p:sp>
        <p:nvSpPr>
          <p:cNvPr name="Freeform 3" id="3"/>
          <p:cNvSpPr/>
          <p:nvPr/>
        </p:nvSpPr>
        <p:spPr>
          <a:xfrm flipH="true" flipV="false" rot="0">
            <a:off x="717922" y="2124320"/>
            <a:ext cx="6145916" cy="6038361"/>
          </a:xfrm>
          <a:custGeom>
            <a:avLst/>
            <a:gdLst/>
            <a:ahLst/>
            <a:cxnLst/>
            <a:rect r="r" b="b" t="t" l="l"/>
            <a:pathLst>
              <a:path h="6038361" w="6145916">
                <a:moveTo>
                  <a:pt x="6145916" y="0"/>
                </a:moveTo>
                <a:lnTo>
                  <a:pt x="0" y="0"/>
                </a:lnTo>
                <a:lnTo>
                  <a:pt x="0" y="6038360"/>
                </a:lnTo>
                <a:lnTo>
                  <a:pt x="6145916" y="6038360"/>
                </a:lnTo>
                <a:lnTo>
                  <a:pt x="6145916" y="0"/>
                </a:lnTo>
                <a:close/>
              </a:path>
            </a:pathLst>
          </a:custGeom>
          <a:blipFill>
            <a:blip r:embed="rId2">
              <a:extLst>
                <a:ext uri="{96DAC541-7B7A-43D3-8B79-37D633B846F1}">
                  <asvg:svgBlip xmlns:asvg="http://schemas.microsoft.com/office/drawing/2016/SVG/main" r:embed="rId3"/>
                </a:ext>
              </a:extLst>
            </a:blip>
            <a:stretch>
              <a:fillRect l="0" t="0" r="-729" b="0"/>
            </a:stretch>
          </a:blipFill>
        </p:spPr>
      </p:sp>
      <p:sp>
        <p:nvSpPr>
          <p:cNvPr name="TextBox 4" id="4"/>
          <p:cNvSpPr txBox="true"/>
          <p:nvPr/>
        </p:nvSpPr>
        <p:spPr>
          <a:xfrm rot="0">
            <a:off x="5877412" y="70432"/>
            <a:ext cx="12128752" cy="781106"/>
          </a:xfrm>
          <a:prstGeom prst="rect">
            <a:avLst/>
          </a:prstGeom>
        </p:spPr>
        <p:txBody>
          <a:bodyPr anchor="t" rtlCol="false" tIns="0" lIns="0" bIns="0" rIns="0">
            <a:spAutoFit/>
          </a:bodyPr>
          <a:lstStyle/>
          <a:p>
            <a:pPr algn="ctr">
              <a:lnSpc>
                <a:spcPts val="5886"/>
              </a:lnSpc>
            </a:pPr>
            <a:r>
              <a:rPr lang="en-US" sz="4203" b="true">
                <a:solidFill>
                  <a:srgbClr val="000000"/>
                </a:solidFill>
                <a:latin typeface="Now Bold"/>
                <a:ea typeface="Now Bold"/>
                <a:cs typeface="Now Bold"/>
                <a:sym typeface="Now Bold"/>
              </a:rPr>
              <a:t>Digital Lightning Processing (DLP) Projector</a:t>
            </a:r>
          </a:p>
        </p:txBody>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28.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301947" y="2829714"/>
            <a:ext cx="6204092" cy="3735379"/>
          </a:xfrm>
          <a:custGeom>
            <a:avLst/>
            <a:gdLst/>
            <a:ahLst/>
            <a:cxnLst/>
            <a:rect r="r" b="b" t="t" l="l"/>
            <a:pathLst>
              <a:path h="3735379" w="6204092">
                <a:moveTo>
                  <a:pt x="0" y="0"/>
                </a:moveTo>
                <a:lnTo>
                  <a:pt x="6204091" y="0"/>
                </a:lnTo>
                <a:lnTo>
                  <a:pt x="6204091" y="3735380"/>
                </a:lnTo>
                <a:lnTo>
                  <a:pt x="0" y="3735380"/>
                </a:lnTo>
                <a:lnTo>
                  <a:pt x="0" y="0"/>
                </a:lnTo>
                <a:close/>
              </a:path>
            </a:pathLst>
          </a:custGeom>
          <a:blipFill>
            <a:blip r:embed="rId2">
              <a:extLst>
                <a:ext uri="{96DAC541-7B7A-43D3-8B79-37D633B846F1}">
                  <asvg:svgBlip xmlns:asvg="http://schemas.microsoft.com/office/drawing/2016/SVG/main" r:embed="rId3"/>
                </a:ext>
              </a:extLst>
            </a:blip>
            <a:stretch>
              <a:fillRect l="0" t="0" r="0" b="-112"/>
            </a:stretch>
          </a:blipFill>
        </p:spPr>
      </p:sp>
      <p:sp>
        <p:nvSpPr>
          <p:cNvPr name="TextBox 3" id="3"/>
          <p:cNvSpPr txBox="true"/>
          <p:nvPr/>
        </p:nvSpPr>
        <p:spPr>
          <a:xfrm rot="0">
            <a:off x="7266086" y="1173554"/>
            <a:ext cx="10541229" cy="6439288"/>
          </a:xfrm>
          <a:prstGeom prst="rect">
            <a:avLst/>
          </a:prstGeom>
        </p:spPr>
        <p:txBody>
          <a:bodyPr anchor="t" rtlCol="false" tIns="0" lIns="0" bIns="0" rIns="0">
            <a:spAutoFit/>
          </a:bodyPr>
          <a:lstStyle/>
          <a:p>
            <a:pPr algn="l" marL="1155539" indent="-385180" lvl="2">
              <a:lnSpc>
                <a:spcPts val="5599"/>
              </a:lnSpc>
              <a:buFont typeface="Arial"/>
              <a:buChar char="⚬"/>
            </a:pPr>
            <a:r>
              <a:rPr lang="en-US" b="true" sz="3999">
                <a:solidFill>
                  <a:srgbClr val="000000"/>
                </a:solidFill>
                <a:latin typeface="Now Bold"/>
                <a:ea typeface="Now Bold"/>
                <a:cs typeface="Now Bold"/>
                <a:sym typeface="Now Bold"/>
              </a:rPr>
              <a:t>An LCD projector operates similarly to a DLP projector. </a:t>
            </a:r>
          </a:p>
          <a:p>
            <a:pPr algn="l" marL="1155539" indent="-385180" lvl="2">
              <a:lnSpc>
                <a:spcPts val="5599"/>
              </a:lnSpc>
              <a:buFont typeface="Arial"/>
              <a:buChar char="⚬"/>
            </a:pPr>
            <a:r>
              <a:rPr lang="en-US" b="true" sz="3999">
                <a:solidFill>
                  <a:srgbClr val="000000"/>
                </a:solidFill>
                <a:latin typeface="Now Bold"/>
                <a:ea typeface="Now Bold"/>
                <a:cs typeface="Now Bold"/>
                <a:sym typeface="Now Bold"/>
              </a:rPr>
              <a:t>The main distinction is that it uses red, green, and blue lights which pass through three prisms and are then combined through a second prism to create the image.</a:t>
            </a:r>
          </a:p>
          <a:p>
            <a:pPr algn="l" marL="1155539" indent="-385180" lvl="2">
              <a:lnSpc>
                <a:spcPts val="5599"/>
              </a:lnSpc>
              <a:buFont typeface="Arial"/>
              <a:buChar char="⚬"/>
            </a:pPr>
            <a:r>
              <a:rPr lang="en-US" b="true" sz="3999">
                <a:solidFill>
                  <a:srgbClr val="000000"/>
                </a:solidFill>
                <a:latin typeface="Now Bold"/>
                <a:ea typeface="Now Bold"/>
                <a:cs typeface="Now Bold"/>
                <a:sym typeface="Now Bold"/>
              </a:rPr>
              <a:t> LCD projectors typically produce more vibrant images compared to DLP projectors, but they are generally larger and heavier.</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8" id="8"/>
          <p:cNvSpPr txBox="true"/>
          <p:nvPr/>
        </p:nvSpPr>
        <p:spPr>
          <a:xfrm rot="0">
            <a:off x="7646714" y="70432"/>
            <a:ext cx="10923123" cy="781106"/>
          </a:xfrm>
          <a:prstGeom prst="rect">
            <a:avLst/>
          </a:prstGeom>
        </p:spPr>
        <p:txBody>
          <a:bodyPr anchor="t" rtlCol="false" tIns="0" lIns="0" bIns="0" rIns="0">
            <a:spAutoFit/>
          </a:bodyPr>
          <a:lstStyle/>
          <a:p>
            <a:pPr algn="l">
              <a:lnSpc>
                <a:spcPts val="5886"/>
              </a:lnSpc>
            </a:pPr>
            <a:r>
              <a:rPr lang="en-US" sz="4203" b="true">
                <a:solidFill>
                  <a:srgbClr val="000000"/>
                </a:solidFill>
                <a:latin typeface="Now Bold"/>
                <a:ea typeface="Now Bold"/>
                <a:cs typeface="Now Bold"/>
                <a:sym typeface="Now Bold"/>
              </a:rPr>
              <a:t>Liquid Crystal Display (LCD) Projector</a:t>
            </a:r>
          </a:p>
        </p:txBody>
      </p:sp>
    </p:spTree>
  </p:cSld>
  <p:clrMapOvr>
    <a:masterClrMapping/>
  </p:clrMapOvr>
</p:sld>
</file>

<file path=ppt/slides/slide129.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10416714" y="2062496"/>
            <a:ext cx="5378434" cy="3238266"/>
          </a:xfrm>
          <a:custGeom>
            <a:avLst/>
            <a:gdLst/>
            <a:ahLst/>
            <a:cxnLst/>
            <a:rect r="r" b="b" t="t" l="l"/>
            <a:pathLst>
              <a:path h="3238266" w="5378434">
                <a:moveTo>
                  <a:pt x="0" y="0"/>
                </a:moveTo>
                <a:lnTo>
                  <a:pt x="5378434" y="0"/>
                </a:lnTo>
                <a:lnTo>
                  <a:pt x="5378434" y="3238266"/>
                </a:lnTo>
                <a:lnTo>
                  <a:pt x="0" y="3238266"/>
                </a:lnTo>
                <a:lnTo>
                  <a:pt x="0" y="0"/>
                </a:lnTo>
                <a:close/>
              </a:path>
            </a:pathLst>
          </a:custGeom>
          <a:blipFill>
            <a:blip r:embed="rId2">
              <a:extLst>
                <a:ext uri="{96DAC541-7B7A-43D3-8B79-37D633B846F1}">
                  <asvg:svgBlip xmlns:asvg="http://schemas.microsoft.com/office/drawing/2016/SVG/main" r:embed="rId3"/>
                </a:ext>
              </a:extLst>
            </a:blip>
            <a:stretch>
              <a:fillRect l="0" t="0" r="0" b="-241"/>
            </a:stretch>
          </a:blipFill>
        </p:spPr>
      </p:sp>
      <p:sp>
        <p:nvSpPr>
          <p:cNvPr name="Freeform 3" id="3"/>
          <p:cNvSpPr/>
          <p:nvPr/>
        </p:nvSpPr>
        <p:spPr>
          <a:xfrm flipH="true" flipV="false" rot="0">
            <a:off x="2863005" y="1798498"/>
            <a:ext cx="3404581" cy="3345002"/>
          </a:xfrm>
          <a:custGeom>
            <a:avLst/>
            <a:gdLst/>
            <a:ahLst/>
            <a:cxnLst/>
            <a:rect r="r" b="b" t="t" l="l"/>
            <a:pathLst>
              <a:path h="3345002" w="3404581">
                <a:moveTo>
                  <a:pt x="3404581" y="0"/>
                </a:moveTo>
                <a:lnTo>
                  <a:pt x="0" y="0"/>
                </a:lnTo>
                <a:lnTo>
                  <a:pt x="0" y="3345002"/>
                </a:lnTo>
                <a:lnTo>
                  <a:pt x="3404581" y="3345002"/>
                </a:lnTo>
                <a:lnTo>
                  <a:pt x="3404581" y="0"/>
                </a:lnTo>
                <a:close/>
              </a:path>
            </a:pathLst>
          </a:custGeom>
          <a:blipFill>
            <a:blip r:embed="rId4">
              <a:extLst>
                <a:ext uri="{96DAC541-7B7A-43D3-8B79-37D633B846F1}">
                  <asvg:svgBlip xmlns:asvg="http://schemas.microsoft.com/office/drawing/2016/SVG/main" r:embed="rId5"/>
                </a:ext>
              </a:extLst>
            </a:blip>
            <a:stretch>
              <a:fillRect l="0" t="0" r="-482" b="0"/>
            </a:stretch>
          </a:blipFill>
        </p:spPr>
      </p:sp>
      <p:sp>
        <p:nvSpPr>
          <p:cNvPr name="TextBox 4" id="4"/>
          <p:cNvSpPr txBox="true"/>
          <p:nvPr/>
        </p:nvSpPr>
        <p:spPr>
          <a:xfrm rot="0">
            <a:off x="1469484" y="5808684"/>
            <a:ext cx="6442143" cy="2736159"/>
          </a:xfrm>
          <a:prstGeom prst="rect">
            <a:avLst/>
          </a:prstGeom>
        </p:spPr>
        <p:txBody>
          <a:bodyPr anchor="t" rtlCol="false" tIns="0" lIns="0" bIns="0" rIns="0">
            <a:spAutoFit/>
          </a:bodyPr>
          <a:lstStyle/>
          <a:p>
            <a:pPr algn="l">
              <a:lnSpc>
                <a:spcPts val="4200"/>
              </a:lnSpc>
            </a:pPr>
            <a:r>
              <a:rPr lang="en-US" sz="3000" b="true">
                <a:solidFill>
                  <a:srgbClr val="000000"/>
                </a:solidFill>
                <a:latin typeface="Arimo Bold"/>
                <a:ea typeface="Arimo Bold"/>
                <a:cs typeface="Arimo Bold"/>
                <a:sym typeface="Arimo Bold"/>
              </a:rPr>
              <a:t>- Higher reliability/longevity</a:t>
            </a:r>
          </a:p>
          <a:p>
            <a:pPr algn="l">
              <a:lnSpc>
                <a:spcPts val="4200"/>
              </a:lnSpc>
            </a:pPr>
            <a:r>
              <a:rPr lang="en-US" sz="3000" b="true">
                <a:solidFill>
                  <a:srgbClr val="000000"/>
                </a:solidFill>
                <a:latin typeface="Arimo Bold"/>
                <a:ea typeface="Arimo Bold"/>
                <a:cs typeface="Arimo Bold"/>
                <a:sym typeface="Arimo Bold"/>
              </a:rPr>
              <a:t>- Quieter than LCD</a:t>
            </a:r>
          </a:p>
          <a:p>
            <a:pPr algn="l">
              <a:lnSpc>
                <a:spcPts val="4200"/>
              </a:lnSpc>
            </a:pPr>
            <a:r>
              <a:rPr lang="en-US" sz="3000" b="true">
                <a:solidFill>
                  <a:srgbClr val="000000"/>
                </a:solidFill>
                <a:latin typeface="Arimo Bold"/>
                <a:ea typeface="Arimo Bold"/>
                <a:cs typeface="Arimo Bold"/>
                <a:sym typeface="Arimo Bold"/>
              </a:rPr>
              <a:t>- High contrast ratio</a:t>
            </a:r>
          </a:p>
          <a:p>
            <a:pPr algn="l">
              <a:lnSpc>
                <a:spcPts val="4200"/>
              </a:lnSpc>
            </a:pPr>
            <a:r>
              <a:rPr lang="en-US" sz="3000" b="true">
                <a:solidFill>
                  <a:srgbClr val="000000"/>
                </a:solidFill>
                <a:latin typeface="Arimo Bold"/>
                <a:ea typeface="Arimo Bold"/>
                <a:cs typeface="Arimo Bold"/>
                <a:sym typeface="Arimo Bold"/>
              </a:rPr>
              <a:t>- Less efficient in their use of energy (generate more heat</a:t>
            </a:r>
          </a:p>
        </p:txBody>
      </p:sp>
      <p:sp>
        <p:nvSpPr>
          <p:cNvPr name="TextBox 5" id="5"/>
          <p:cNvSpPr txBox="true"/>
          <p:nvPr/>
        </p:nvSpPr>
        <p:spPr>
          <a:xfrm rot="0">
            <a:off x="10271628" y="5808684"/>
            <a:ext cx="6442143" cy="1658941"/>
          </a:xfrm>
          <a:prstGeom prst="rect">
            <a:avLst/>
          </a:prstGeom>
        </p:spPr>
        <p:txBody>
          <a:bodyPr anchor="t" rtlCol="false" tIns="0" lIns="0" bIns="0" rIns="0">
            <a:spAutoFit/>
          </a:bodyPr>
          <a:lstStyle/>
          <a:p>
            <a:pPr algn="l">
              <a:lnSpc>
                <a:spcPts val="4200"/>
              </a:lnSpc>
            </a:pPr>
            <a:r>
              <a:rPr lang="en-US" sz="3000" b="true">
                <a:solidFill>
                  <a:srgbClr val="000000"/>
                </a:solidFill>
                <a:latin typeface="Arimo Bold"/>
                <a:ea typeface="Arimo Bold"/>
                <a:cs typeface="Arimo Bold"/>
                <a:sym typeface="Arimo Bold"/>
              </a:rPr>
              <a:t>- Better colour saturation</a:t>
            </a:r>
          </a:p>
          <a:p>
            <a:pPr algn="l">
              <a:lnSpc>
                <a:spcPts val="4200"/>
              </a:lnSpc>
            </a:pPr>
            <a:r>
              <a:rPr lang="en-US" sz="3000" b="true">
                <a:solidFill>
                  <a:srgbClr val="000000"/>
                </a:solidFill>
                <a:latin typeface="Arimo Bold"/>
                <a:ea typeface="Arimo Bold"/>
                <a:cs typeface="Arimo Bold"/>
                <a:sym typeface="Arimo Bold"/>
              </a:rPr>
              <a:t>- Poorer longevity </a:t>
            </a:r>
          </a:p>
          <a:p>
            <a:pPr algn="l">
              <a:lnSpc>
                <a:spcPts val="4200"/>
              </a:lnSpc>
            </a:pPr>
            <a:r>
              <a:rPr lang="en-US" sz="3000" b="true">
                <a:solidFill>
                  <a:srgbClr val="000000"/>
                </a:solidFill>
                <a:latin typeface="Arimo Bold"/>
                <a:ea typeface="Arimo Bold"/>
                <a:cs typeface="Arimo Bold"/>
                <a:sym typeface="Arimo Bold"/>
              </a:rPr>
              <a:t>- More efficient in their use of energy</a:t>
            </a:r>
          </a:p>
        </p:txBody>
      </p:sp>
      <p:grpSp>
        <p:nvGrpSpPr>
          <p:cNvPr name="Group 6" id="6"/>
          <p:cNvGrpSpPr/>
          <p:nvPr/>
        </p:nvGrpSpPr>
        <p:grpSpPr>
          <a:xfrm rot="0">
            <a:off x="2537237" y="28108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0" id="10"/>
          <p:cNvSpPr txBox="true"/>
          <p:nvPr/>
        </p:nvSpPr>
        <p:spPr>
          <a:xfrm rot="0">
            <a:off x="5063220" y="230600"/>
            <a:ext cx="10923123" cy="781106"/>
          </a:xfrm>
          <a:prstGeom prst="rect">
            <a:avLst/>
          </a:prstGeom>
        </p:spPr>
        <p:txBody>
          <a:bodyPr anchor="t" rtlCol="false" tIns="0" lIns="0" bIns="0" rIns="0">
            <a:spAutoFit/>
          </a:bodyPr>
          <a:lstStyle/>
          <a:p>
            <a:pPr algn="l">
              <a:lnSpc>
                <a:spcPts val="5886"/>
              </a:lnSpc>
            </a:pPr>
            <a:r>
              <a:rPr lang="en-US" sz="4203" b="true">
                <a:solidFill>
                  <a:srgbClr val="000000"/>
                </a:solidFill>
                <a:latin typeface="Now Bold"/>
                <a:ea typeface="Now Bold"/>
                <a:cs typeface="Now Bold"/>
                <a:sym typeface="Now Bold"/>
              </a:rPr>
              <a:t>DLP Projector vs LCD Projector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B784"/>
        </a:solidFill>
      </p:bgPr>
    </p:bg>
    <p:spTree>
      <p:nvGrpSpPr>
        <p:cNvPr id="1" name=""/>
        <p:cNvGrpSpPr/>
        <p:nvPr/>
      </p:nvGrpSpPr>
      <p:grpSpPr>
        <a:xfrm>
          <a:off x="0" y="0"/>
          <a:ext cx="0" cy="0"/>
          <a:chOff x="0" y="0"/>
          <a:chExt cx="0" cy="0"/>
        </a:xfrm>
      </p:grpSpPr>
      <p:grpSp>
        <p:nvGrpSpPr>
          <p:cNvPr name="Group 2" id="2"/>
          <p:cNvGrpSpPr/>
          <p:nvPr/>
        </p:nvGrpSpPr>
        <p:grpSpPr>
          <a:xfrm rot="5400000">
            <a:off x="3569017" y="5302568"/>
            <a:ext cx="11077575" cy="28575"/>
            <a:chOff x="0" y="0"/>
            <a:chExt cx="14770100" cy="38100"/>
          </a:xfrm>
        </p:grpSpPr>
        <p:sp>
          <p:nvSpPr>
            <p:cNvPr name="Freeform 3" id="3"/>
            <p:cNvSpPr/>
            <p:nvPr/>
          </p:nvSpPr>
          <p:spPr>
            <a:xfrm flipH="false" flipV="false" rot="0">
              <a:off x="0" y="0"/>
              <a:ext cx="14770100" cy="38100"/>
            </a:xfrm>
            <a:custGeom>
              <a:avLst/>
              <a:gdLst/>
              <a:ahLst/>
              <a:cxnLst/>
              <a:rect r="r" b="b" t="t" l="l"/>
              <a:pathLst>
                <a:path h="38100" w="14770100">
                  <a:moveTo>
                    <a:pt x="19050" y="0"/>
                  </a:moveTo>
                  <a:lnTo>
                    <a:pt x="14751050" y="0"/>
                  </a:lnTo>
                  <a:cubicBezTo>
                    <a:pt x="14761590" y="0"/>
                    <a:pt x="14770100" y="8509"/>
                    <a:pt x="14770100" y="19050"/>
                  </a:cubicBezTo>
                  <a:cubicBezTo>
                    <a:pt x="14770100" y="29591"/>
                    <a:pt x="14761590" y="38100"/>
                    <a:pt x="14751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4" id="4"/>
          <p:cNvGrpSpPr/>
          <p:nvPr/>
        </p:nvGrpSpPr>
        <p:grpSpPr>
          <a:xfrm rot="5400000">
            <a:off x="-2369473" y="6881842"/>
            <a:ext cx="7919025" cy="28575"/>
            <a:chOff x="0" y="0"/>
            <a:chExt cx="10558700" cy="38100"/>
          </a:xfrm>
        </p:grpSpPr>
        <p:sp>
          <p:nvSpPr>
            <p:cNvPr name="Freeform 5" id="5"/>
            <p:cNvSpPr/>
            <p:nvPr/>
          </p:nvSpPr>
          <p:spPr>
            <a:xfrm flipH="false" flipV="false" rot="0">
              <a:off x="0" y="0"/>
              <a:ext cx="10558653" cy="38100"/>
            </a:xfrm>
            <a:custGeom>
              <a:avLst/>
              <a:gdLst/>
              <a:ahLst/>
              <a:cxnLst/>
              <a:rect r="r" b="b" t="t" l="l"/>
              <a:pathLst>
                <a:path h="38100" w="10558653">
                  <a:moveTo>
                    <a:pt x="19050" y="0"/>
                  </a:moveTo>
                  <a:lnTo>
                    <a:pt x="10539603" y="0"/>
                  </a:lnTo>
                  <a:cubicBezTo>
                    <a:pt x="10550144" y="0"/>
                    <a:pt x="10558653" y="8509"/>
                    <a:pt x="10558653" y="19050"/>
                  </a:cubicBezTo>
                  <a:cubicBezTo>
                    <a:pt x="10558653" y="29591"/>
                    <a:pt x="10550144" y="38100"/>
                    <a:pt x="10539603"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6" id="6"/>
          <p:cNvGrpSpPr/>
          <p:nvPr/>
        </p:nvGrpSpPr>
        <p:grpSpPr>
          <a:xfrm rot="-10800000">
            <a:off x="46672" y="2927092"/>
            <a:ext cx="18316575" cy="28575"/>
            <a:chOff x="0" y="0"/>
            <a:chExt cx="24422100" cy="38100"/>
          </a:xfrm>
        </p:grpSpPr>
        <p:sp>
          <p:nvSpPr>
            <p:cNvPr name="Freeform 7" id="7"/>
            <p:cNvSpPr/>
            <p:nvPr/>
          </p:nvSpPr>
          <p:spPr>
            <a:xfrm flipH="false" flipV="false" rot="0">
              <a:off x="0" y="0"/>
              <a:ext cx="24422100" cy="38100"/>
            </a:xfrm>
            <a:custGeom>
              <a:avLst/>
              <a:gdLst/>
              <a:ahLst/>
              <a:cxnLst/>
              <a:rect r="r" b="b" t="t" l="l"/>
              <a:pathLst>
                <a:path h="38100" w="24422100">
                  <a:moveTo>
                    <a:pt x="19050" y="0"/>
                  </a:moveTo>
                  <a:lnTo>
                    <a:pt x="24403050" y="0"/>
                  </a:lnTo>
                  <a:cubicBezTo>
                    <a:pt x="24413590" y="0"/>
                    <a:pt x="24422100" y="8509"/>
                    <a:pt x="24422100" y="19050"/>
                  </a:cubicBezTo>
                  <a:cubicBezTo>
                    <a:pt x="24422100" y="29591"/>
                    <a:pt x="24413590" y="38100"/>
                    <a:pt x="24403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8" id="8"/>
          <p:cNvGrpSpPr/>
          <p:nvPr/>
        </p:nvGrpSpPr>
        <p:grpSpPr>
          <a:xfrm rot="-10800000">
            <a:off x="46672" y="5883633"/>
            <a:ext cx="18449854" cy="28575"/>
            <a:chOff x="0" y="0"/>
            <a:chExt cx="24599806" cy="38100"/>
          </a:xfrm>
        </p:grpSpPr>
        <p:sp>
          <p:nvSpPr>
            <p:cNvPr name="Freeform 9" id="9"/>
            <p:cNvSpPr/>
            <p:nvPr/>
          </p:nvSpPr>
          <p:spPr>
            <a:xfrm flipH="false" flipV="false" rot="0">
              <a:off x="0" y="0"/>
              <a:ext cx="24599773" cy="38100"/>
            </a:xfrm>
            <a:custGeom>
              <a:avLst/>
              <a:gdLst/>
              <a:ahLst/>
              <a:cxnLst/>
              <a:rect r="r" b="b" t="t" l="l"/>
              <a:pathLst>
                <a:path h="38100" w="24599773">
                  <a:moveTo>
                    <a:pt x="19050" y="0"/>
                  </a:moveTo>
                  <a:lnTo>
                    <a:pt x="24580723" y="0"/>
                  </a:lnTo>
                  <a:cubicBezTo>
                    <a:pt x="24591263" y="0"/>
                    <a:pt x="24599773" y="8509"/>
                    <a:pt x="24599773" y="19050"/>
                  </a:cubicBezTo>
                  <a:cubicBezTo>
                    <a:pt x="24599773" y="29591"/>
                    <a:pt x="24591263" y="38100"/>
                    <a:pt x="24580723"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10" id="10"/>
          <p:cNvGrpSpPr/>
          <p:nvPr/>
        </p:nvGrpSpPr>
        <p:grpSpPr>
          <a:xfrm rot="-10800000">
            <a:off x="46672" y="7315864"/>
            <a:ext cx="18316575" cy="28575"/>
            <a:chOff x="0" y="0"/>
            <a:chExt cx="24422100" cy="38100"/>
          </a:xfrm>
        </p:grpSpPr>
        <p:sp>
          <p:nvSpPr>
            <p:cNvPr name="Freeform 11" id="11"/>
            <p:cNvSpPr/>
            <p:nvPr/>
          </p:nvSpPr>
          <p:spPr>
            <a:xfrm flipH="false" flipV="false" rot="0">
              <a:off x="0" y="0"/>
              <a:ext cx="24422100" cy="38100"/>
            </a:xfrm>
            <a:custGeom>
              <a:avLst/>
              <a:gdLst/>
              <a:ahLst/>
              <a:cxnLst/>
              <a:rect r="r" b="b" t="t" l="l"/>
              <a:pathLst>
                <a:path h="38100" w="24422100">
                  <a:moveTo>
                    <a:pt x="19050" y="0"/>
                  </a:moveTo>
                  <a:lnTo>
                    <a:pt x="24403050" y="0"/>
                  </a:lnTo>
                  <a:cubicBezTo>
                    <a:pt x="24413590" y="0"/>
                    <a:pt x="24422100" y="8509"/>
                    <a:pt x="24422100" y="19050"/>
                  </a:cubicBezTo>
                  <a:cubicBezTo>
                    <a:pt x="24422100" y="29591"/>
                    <a:pt x="24413590" y="38100"/>
                    <a:pt x="24403050"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TextBox 12" id="12"/>
          <p:cNvSpPr txBox="true"/>
          <p:nvPr/>
        </p:nvSpPr>
        <p:spPr>
          <a:xfrm rot="0">
            <a:off x="60960" y="3142487"/>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1</a:t>
            </a:r>
          </a:p>
        </p:txBody>
      </p:sp>
      <p:sp>
        <p:nvSpPr>
          <p:cNvPr name="TextBox 13" id="13"/>
          <p:cNvSpPr txBox="true"/>
          <p:nvPr/>
        </p:nvSpPr>
        <p:spPr>
          <a:xfrm rot="0">
            <a:off x="60960" y="6065203"/>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3</a:t>
            </a:r>
          </a:p>
        </p:txBody>
      </p:sp>
      <p:sp>
        <p:nvSpPr>
          <p:cNvPr name="TextBox 14" id="14"/>
          <p:cNvSpPr txBox="true"/>
          <p:nvPr/>
        </p:nvSpPr>
        <p:spPr>
          <a:xfrm rot="0">
            <a:off x="60960" y="4653627"/>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2</a:t>
            </a:r>
          </a:p>
        </p:txBody>
      </p:sp>
      <p:sp>
        <p:nvSpPr>
          <p:cNvPr name="TextBox 15" id="15"/>
          <p:cNvSpPr txBox="true"/>
          <p:nvPr/>
        </p:nvSpPr>
        <p:spPr>
          <a:xfrm rot="0">
            <a:off x="1808199" y="3370224"/>
            <a:ext cx="5594163" cy="569403"/>
          </a:xfrm>
          <a:prstGeom prst="rect">
            <a:avLst/>
          </a:prstGeom>
        </p:spPr>
        <p:txBody>
          <a:bodyPr anchor="t" rtlCol="false" tIns="0" lIns="0" bIns="0" rIns="0">
            <a:spAutoFit/>
          </a:bodyPr>
          <a:lstStyle/>
          <a:p>
            <a:pPr algn="just">
              <a:lnSpc>
                <a:spcPts val="4275"/>
              </a:lnSpc>
            </a:pPr>
            <a:r>
              <a:rPr lang="en-US" sz="3054">
                <a:solidFill>
                  <a:srgbClr val="000000"/>
                </a:solidFill>
                <a:latin typeface="Now"/>
                <a:ea typeface="Now"/>
                <a:cs typeface="Now"/>
                <a:sym typeface="Now"/>
              </a:rPr>
              <a:t>Current Instruction Register </a:t>
            </a:r>
          </a:p>
        </p:txBody>
      </p:sp>
      <p:sp>
        <p:nvSpPr>
          <p:cNvPr name="TextBox 16" id="16"/>
          <p:cNvSpPr txBox="true"/>
          <p:nvPr/>
        </p:nvSpPr>
        <p:spPr>
          <a:xfrm rot="0">
            <a:off x="820737" y="555785"/>
            <a:ext cx="5507294" cy="633944"/>
          </a:xfrm>
          <a:prstGeom prst="rect">
            <a:avLst/>
          </a:prstGeom>
        </p:spPr>
        <p:txBody>
          <a:bodyPr anchor="t" rtlCol="false" tIns="0" lIns="0" bIns="0" rIns="0">
            <a:spAutoFit/>
          </a:bodyPr>
          <a:lstStyle/>
          <a:p>
            <a:pPr algn="just">
              <a:lnSpc>
                <a:spcPts val="4759"/>
              </a:lnSpc>
            </a:pPr>
            <a:r>
              <a:rPr lang="en-US" sz="3400" b="true">
                <a:solidFill>
                  <a:srgbClr val="000000"/>
                </a:solidFill>
                <a:latin typeface="Now Bold"/>
                <a:ea typeface="Now Bold"/>
                <a:cs typeface="Now Bold"/>
                <a:sym typeface="Now Bold"/>
              </a:rPr>
              <a:t>REGISTERS</a:t>
            </a:r>
          </a:p>
        </p:txBody>
      </p:sp>
      <p:sp>
        <p:nvSpPr>
          <p:cNvPr name="TextBox 17" id="17"/>
          <p:cNvSpPr txBox="true"/>
          <p:nvPr/>
        </p:nvSpPr>
        <p:spPr>
          <a:xfrm rot="0">
            <a:off x="820737" y="1375986"/>
            <a:ext cx="5507294" cy="909480"/>
          </a:xfrm>
          <a:prstGeom prst="rect">
            <a:avLst/>
          </a:prstGeom>
        </p:spPr>
        <p:txBody>
          <a:bodyPr anchor="t" rtlCol="false" tIns="0" lIns="0" bIns="0" rIns="0">
            <a:spAutoFit/>
          </a:bodyPr>
          <a:lstStyle/>
          <a:p>
            <a:pPr algn="l">
              <a:lnSpc>
                <a:spcPts val="3598"/>
              </a:lnSpc>
            </a:pPr>
            <a:r>
              <a:rPr lang="en-US" b="true" sz="2998" spc="30">
                <a:solidFill>
                  <a:srgbClr val="000000"/>
                </a:solidFill>
                <a:latin typeface="Now Bold"/>
                <a:ea typeface="Now Bold"/>
                <a:cs typeface="Now Bold"/>
                <a:sym typeface="Now Bold"/>
              </a:rPr>
              <a:t>There are 5 of them (Special purpose registers)</a:t>
            </a:r>
          </a:p>
        </p:txBody>
      </p:sp>
      <p:grpSp>
        <p:nvGrpSpPr>
          <p:cNvPr name="Group 18" id="18"/>
          <p:cNvGrpSpPr/>
          <p:nvPr/>
        </p:nvGrpSpPr>
        <p:grpSpPr>
          <a:xfrm rot="-10800000">
            <a:off x="-265747" y="4458693"/>
            <a:ext cx="19181998" cy="28575"/>
            <a:chOff x="0" y="0"/>
            <a:chExt cx="25575998" cy="38100"/>
          </a:xfrm>
        </p:grpSpPr>
        <p:sp>
          <p:nvSpPr>
            <p:cNvPr name="Freeform 19" id="19"/>
            <p:cNvSpPr/>
            <p:nvPr/>
          </p:nvSpPr>
          <p:spPr>
            <a:xfrm flipH="false" flipV="false" rot="0">
              <a:off x="0" y="0"/>
              <a:ext cx="25576022" cy="38100"/>
            </a:xfrm>
            <a:custGeom>
              <a:avLst/>
              <a:gdLst/>
              <a:ahLst/>
              <a:cxnLst/>
              <a:rect r="r" b="b" t="t" l="l"/>
              <a:pathLst>
                <a:path h="38100" w="25576022">
                  <a:moveTo>
                    <a:pt x="19050" y="0"/>
                  </a:moveTo>
                  <a:lnTo>
                    <a:pt x="25556972" y="0"/>
                  </a:lnTo>
                  <a:cubicBezTo>
                    <a:pt x="25567512" y="0"/>
                    <a:pt x="25576022" y="8509"/>
                    <a:pt x="25576022" y="19050"/>
                  </a:cubicBezTo>
                  <a:cubicBezTo>
                    <a:pt x="25576022" y="29591"/>
                    <a:pt x="25567512" y="38100"/>
                    <a:pt x="25556972"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20" id="20"/>
          <p:cNvGrpSpPr/>
          <p:nvPr/>
        </p:nvGrpSpPr>
        <p:grpSpPr>
          <a:xfrm rot="-10800000">
            <a:off x="-168478" y="8740804"/>
            <a:ext cx="18316575" cy="28575"/>
            <a:chOff x="0" y="0"/>
            <a:chExt cx="24422100" cy="38100"/>
          </a:xfrm>
        </p:grpSpPr>
        <p:sp>
          <p:nvSpPr>
            <p:cNvPr name="Freeform 21" id="21"/>
            <p:cNvSpPr/>
            <p:nvPr/>
          </p:nvSpPr>
          <p:spPr>
            <a:xfrm flipH="false" flipV="false" rot="0">
              <a:off x="0" y="0"/>
              <a:ext cx="24422100" cy="38100"/>
            </a:xfrm>
            <a:custGeom>
              <a:avLst/>
              <a:gdLst/>
              <a:ahLst/>
              <a:cxnLst/>
              <a:rect r="r" b="b" t="t" l="l"/>
              <a:pathLst>
                <a:path h="38100" w="24422100">
                  <a:moveTo>
                    <a:pt x="19050" y="0"/>
                  </a:moveTo>
                  <a:lnTo>
                    <a:pt x="24403050" y="0"/>
                  </a:lnTo>
                  <a:cubicBezTo>
                    <a:pt x="24413590" y="0"/>
                    <a:pt x="24422100" y="8509"/>
                    <a:pt x="24422100" y="19050"/>
                  </a:cubicBezTo>
                  <a:cubicBezTo>
                    <a:pt x="24422100" y="29591"/>
                    <a:pt x="24413590" y="38100"/>
                    <a:pt x="24403050"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TextBox 22" id="22"/>
          <p:cNvSpPr txBox="true"/>
          <p:nvPr/>
        </p:nvSpPr>
        <p:spPr>
          <a:xfrm rot="0">
            <a:off x="10653093" y="266534"/>
            <a:ext cx="6165021" cy="978456"/>
          </a:xfrm>
          <a:prstGeom prst="rect">
            <a:avLst/>
          </a:prstGeom>
        </p:spPr>
        <p:txBody>
          <a:bodyPr anchor="t" rtlCol="false" tIns="0" lIns="0" bIns="0" rIns="0">
            <a:spAutoFit/>
          </a:bodyPr>
          <a:lstStyle/>
          <a:p>
            <a:pPr algn="l">
              <a:lnSpc>
                <a:spcPts val="3691"/>
              </a:lnSpc>
            </a:pPr>
            <a:r>
              <a:rPr lang="en-US" sz="2637">
                <a:solidFill>
                  <a:srgbClr val="000000"/>
                </a:solidFill>
                <a:latin typeface="Now"/>
                <a:ea typeface="Now"/>
                <a:cs typeface="Now"/>
                <a:sym typeface="Now"/>
              </a:rPr>
              <a:t>One of the most fundamental components of the von Neumann architecture.</a:t>
            </a:r>
          </a:p>
        </p:txBody>
      </p:sp>
      <p:sp>
        <p:nvSpPr>
          <p:cNvPr name="TextBox 23" id="23"/>
          <p:cNvSpPr txBox="true"/>
          <p:nvPr/>
        </p:nvSpPr>
        <p:spPr>
          <a:xfrm rot="0">
            <a:off x="1808199" y="4881365"/>
            <a:ext cx="5594163" cy="569403"/>
          </a:xfrm>
          <a:prstGeom prst="rect">
            <a:avLst/>
          </a:prstGeom>
        </p:spPr>
        <p:txBody>
          <a:bodyPr anchor="t" rtlCol="false" tIns="0" lIns="0" bIns="0" rIns="0">
            <a:spAutoFit/>
          </a:bodyPr>
          <a:lstStyle/>
          <a:p>
            <a:pPr algn="just">
              <a:lnSpc>
                <a:spcPts val="4275"/>
              </a:lnSpc>
            </a:pPr>
            <a:r>
              <a:rPr lang="en-US" sz="3054">
                <a:solidFill>
                  <a:srgbClr val="000000"/>
                </a:solidFill>
                <a:latin typeface="Now"/>
                <a:ea typeface="Now"/>
                <a:cs typeface="Now"/>
                <a:sym typeface="Now"/>
              </a:rPr>
              <a:t>Accumulator</a:t>
            </a:r>
          </a:p>
        </p:txBody>
      </p:sp>
      <p:sp>
        <p:nvSpPr>
          <p:cNvPr name="TextBox 24" id="24"/>
          <p:cNvSpPr txBox="true"/>
          <p:nvPr/>
        </p:nvSpPr>
        <p:spPr>
          <a:xfrm rot="0">
            <a:off x="1808199" y="6292939"/>
            <a:ext cx="5594163" cy="569403"/>
          </a:xfrm>
          <a:prstGeom prst="rect">
            <a:avLst/>
          </a:prstGeom>
        </p:spPr>
        <p:txBody>
          <a:bodyPr anchor="t" rtlCol="false" tIns="0" lIns="0" bIns="0" rIns="0">
            <a:spAutoFit/>
          </a:bodyPr>
          <a:lstStyle/>
          <a:p>
            <a:pPr algn="just">
              <a:lnSpc>
                <a:spcPts val="4275"/>
              </a:lnSpc>
            </a:pPr>
            <a:r>
              <a:rPr lang="en-US" sz="3054">
                <a:solidFill>
                  <a:srgbClr val="000000"/>
                </a:solidFill>
                <a:latin typeface="Now"/>
                <a:ea typeface="Now"/>
                <a:cs typeface="Now"/>
                <a:sym typeface="Now"/>
              </a:rPr>
              <a:t>Memory Address Register</a:t>
            </a:r>
          </a:p>
        </p:txBody>
      </p:sp>
      <p:sp>
        <p:nvSpPr>
          <p:cNvPr name="TextBox 25" id="25"/>
          <p:cNvSpPr txBox="true"/>
          <p:nvPr/>
        </p:nvSpPr>
        <p:spPr>
          <a:xfrm rot="0">
            <a:off x="0" y="7539497"/>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4</a:t>
            </a:r>
          </a:p>
        </p:txBody>
      </p:sp>
      <p:sp>
        <p:nvSpPr>
          <p:cNvPr name="TextBox 26" id="26"/>
          <p:cNvSpPr txBox="true"/>
          <p:nvPr/>
        </p:nvSpPr>
        <p:spPr>
          <a:xfrm rot="0">
            <a:off x="60960" y="9077325"/>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5</a:t>
            </a:r>
          </a:p>
        </p:txBody>
      </p:sp>
      <p:sp>
        <p:nvSpPr>
          <p:cNvPr name="TextBox 27" id="27"/>
          <p:cNvSpPr txBox="true"/>
          <p:nvPr/>
        </p:nvSpPr>
        <p:spPr>
          <a:xfrm rot="0">
            <a:off x="1808199" y="7767234"/>
            <a:ext cx="6345062" cy="569403"/>
          </a:xfrm>
          <a:prstGeom prst="rect">
            <a:avLst/>
          </a:prstGeom>
        </p:spPr>
        <p:txBody>
          <a:bodyPr anchor="t" rtlCol="false" tIns="0" lIns="0" bIns="0" rIns="0">
            <a:spAutoFit/>
          </a:bodyPr>
          <a:lstStyle/>
          <a:p>
            <a:pPr algn="just">
              <a:lnSpc>
                <a:spcPts val="4275"/>
              </a:lnSpc>
            </a:pPr>
            <a:r>
              <a:rPr lang="en-US" sz="3054">
                <a:solidFill>
                  <a:srgbClr val="000000"/>
                </a:solidFill>
                <a:latin typeface="Now"/>
                <a:ea typeface="Now"/>
                <a:cs typeface="Now"/>
                <a:sym typeface="Now"/>
              </a:rPr>
              <a:t>Memory Data (Buffer) Register</a:t>
            </a:r>
          </a:p>
        </p:txBody>
      </p:sp>
      <p:sp>
        <p:nvSpPr>
          <p:cNvPr name="TextBox 28" id="28"/>
          <p:cNvSpPr txBox="true"/>
          <p:nvPr/>
        </p:nvSpPr>
        <p:spPr>
          <a:xfrm rot="0">
            <a:off x="1808199" y="9305063"/>
            <a:ext cx="6345062" cy="569403"/>
          </a:xfrm>
          <a:prstGeom prst="rect">
            <a:avLst/>
          </a:prstGeom>
        </p:spPr>
        <p:txBody>
          <a:bodyPr anchor="t" rtlCol="false" tIns="0" lIns="0" bIns="0" rIns="0">
            <a:spAutoFit/>
          </a:bodyPr>
          <a:lstStyle/>
          <a:p>
            <a:pPr algn="just">
              <a:lnSpc>
                <a:spcPts val="4275"/>
              </a:lnSpc>
            </a:pPr>
            <a:r>
              <a:rPr lang="en-US" sz="3054">
                <a:solidFill>
                  <a:srgbClr val="000000"/>
                </a:solidFill>
                <a:latin typeface="Now"/>
                <a:ea typeface="Now"/>
                <a:cs typeface="Now"/>
                <a:sym typeface="Now"/>
              </a:rPr>
              <a:t>Program Counter</a:t>
            </a:r>
          </a:p>
        </p:txBody>
      </p:sp>
      <p:grpSp>
        <p:nvGrpSpPr>
          <p:cNvPr name="Group 29" id="29"/>
          <p:cNvGrpSpPr/>
          <p:nvPr/>
        </p:nvGrpSpPr>
        <p:grpSpPr>
          <a:xfrm rot="-10800000">
            <a:off x="9083993" y="2100246"/>
            <a:ext cx="9786538" cy="28575"/>
            <a:chOff x="0" y="0"/>
            <a:chExt cx="13048718" cy="38100"/>
          </a:xfrm>
        </p:grpSpPr>
        <p:sp>
          <p:nvSpPr>
            <p:cNvPr name="Freeform 30" id="30"/>
            <p:cNvSpPr/>
            <p:nvPr/>
          </p:nvSpPr>
          <p:spPr>
            <a:xfrm flipH="false" flipV="false" rot="0">
              <a:off x="0" y="0"/>
              <a:ext cx="13048742" cy="38100"/>
            </a:xfrm>
            <a:custGeom>
              <a:avLst/>
              <a:gdLst/>
              <a:ahLst/>
              <a:cxnLst/>
              <a:rect r="r" b="b" t="t" l="l"/>
              <a:pathLst>
                <a:path h="38100" w="13048742">
                  <a:moveTo>
                    <a:pt x="19050" y="0"/>
                  </a:moveTo>
                  <a:lnTo>
                    <a:pt x="13029692" y="0"/>
                  </a:lnTo>
                  <a:cubicBezTo>
                    <a:pt x="13040232" y="0"/>
                    <a:pt x="13048742" y="8509"/>
                    <a:pt x="13048742" y="19050"/>
                  </a:cubicBezTo>
                  <a:cubicBezTo>
                    <a:pt x="13048742" y="29591"/>
                    <a:pt x="13040232" y="38100"/>
                    <a:pt x="13029692"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TextBox 31" id="31"/>
          <p:cNvSpPr txBox="true"/>
          <p:nvPr/>
        </p:nvSpPr>
        <p:spPr>
          <a:xfrm rot="0">
            <a:off x="12124380" y="2135604"/>
            <a:ext cx="3222447" cy="744267"/>
          </a:xfrm>
          <a:prstGeom prst="rect">
            <a:avLst/>
          </a:prstGeom>
        </p:spPr>
        <p:txBody>
          <a:bodyPr anchor="t" rtlCol="false" tIns="0" lIns="0" bIns="0" rIns="0">
            <a:spAutoFit/>
          </a:bodyPr>
          <a:lstStyle/>
          <a:p>
            <a:pPr algn="l">
              <a:lnSpc>
                <a:spcPts val="5549"/>
              </a:lnSpc>
            </a:pPr>
            <a:r>
              <a:rPr lang="en-US" sz="3964">
                <a:solidFill>
                  <a:srgbClr val="000000"/>
                </a:solidFill>
                <a:latin typeface="Now"/>
                <a:ea typeface="Now"/>
                <a:cs typeface="Now"/>
                <a:sym typeface="Now"/>
              </a:rPr>
              <a:t>FUNCTIONS </a:t>
            </a:r>
          </a:p>
        </p:txBody>
      </p:sp>
      <p:sp>
        <p:nvSpPr>
          <p:cNvPr name="TextBox 32" id="32"/>
          <p:cNvSpPr txBox="true"/>
          <p:nvPr/>
        </p:nvSpPr>
        <p:spPr>
          <a:xfrm rot="0">
            <a:off x="9422235" y="3134274"/>
            <a:ext cx="8457069" cy="470148"/>
          </a:xfrm>
          <a:prstGeom prst="rect">
            <a:avLst/>
          </a:prstGeom>
        </p:spPr>
        <p:txBody>
          <a:bodyPr anchor="t" rtlCol="false" tIns="0" lIns="0" bIns="0" rIns="0">
            <a:spAutoFit/>
          </a:bodyPr>
          <a:lstStyle/>
          <a:p>
            <a:pPr algn="l">
              <a:lnSpc>
                <a:spcPts val="3388"/>
              </a:lnSpc>
            </a:pPr>
            <a:r>
              <a:rPr lang="en-US" sz="2400" spc="22">
                <a:solidFill>
                  <a:srgbClr val="000000"/>
                </a:solidFill>
                <a:latin typeface="TT Rounds Condensed"/>
                <a:ea typeface="TT Rounds Condensed"/>
                <a:cs typeface="TT Rounds Condensed"/>
                <a:sym typeface="TT Rounds Condensed"/>
              </a:rPr>
              <a:t>The CIR holds the instruction currently being executed by the CPU.</a:t>
            </a:r>
          </a:p>
        </p:txBody>
      </p:sp>
      <p:sp>
        <p:nvSpPr>
          <p:cNvPr name="TextBox 33" id="33"/>
          <p:cNvSpPr txBox="true"/>
          <p:nvPr/>
        </p:nvSpPr>
        <p:spPr>
          <a:xfrm rot="0">
            <a:off x="9422234" y="4640859"/>
            <a:ext cx="8626740" cy="913251"/>
          </a:xfrm>
          <a:prstGeom prst="rect">
            <a:avLst/>
          </a:prstGeom>
        </p:spPr>
        <p:txBody>
          <a:bodyPr anchor="t" rtlCol="false" tIns="0" lIns="0" bIns="0" rIns="0">
            <a:spAutoFit/>
          </a:bodyPr>
          <a:lstStyle/>
          <a:p>
            <a:pPr algn="l">
              <a:lnSpc>
                <a:spcPts val="3388"/>
              </a:lnSpc>
            </a:pPr>
            <a:r>
              <a:rPr lang="en-US" sz="2400" spc="22">
                <a:solidFill>
                  <a:srgbClr val="000000"/>
                </a:solidFill>
                <a:latin typeface="TT Rounds Condensed"/>
                <a:ea typeface="TT Rounds Condensed"/>
                <a:cs typeface="TT Rounds Condensed"/>
                <a:sym typeface="TT Rounds Condensed"/>
              </a:rPr>
              <a:t>The ACC is a register that stores intermediate arithmetic and logic results during processing.</a:t>
            </a:r>
          </a:p>
        </p:txBody>
      </p:sp>
      <p:sp>
        <p:nvSpPr>
          <p:cNvPr name="TextBox 34" id="34"/>
          <p:cNvSpPr txBox="true"/>
          <p:nvPr/>
        </p:nvSpPr>
        <p:spPr>
          <a:xfrm rot="0">
            <a:off x="9422235" y="6018934"/>
            <a:ext cx="8457069" cy="913251"/>
          </a:xfrm>
          <a:prstGeom prst="rect">
            <a:avLst/>
          </a:prstGeom>
        </p:spPr>
        <p:txBody>
          <a:bodyPr anchor="t" rtlCol="false" tIns="0" lIns="0" bIns="0" rIns="0">
            <a:spAutoFit/>
          </a:bodyPr>
          <a:lstStyle/>
          <a:p>
            <a:pPr algn="l">
              <a:lnSpc>
                <a:spcPts val="3388"/>
              </a:lnSpc>
            </a:pPr>
            <a:r>
              <a:rPr lang="en-US" sz="2400" spc="22">
                <a:solidFill>
                  <a:srgbClr val="000000"/>
                </a:solidFill>
                <a:latin typeface="TT Rounds Condensed"/>
                <a:ea typeface="TT Rounds Condensed"/>
                <a:cs typeface="TT Rounds Condensed"/>
                <a:sym typeface="TT Rounds Condensed"/>
              </a:rPr>
              <a:t>The MAR contains the address in memory where the CPU either reads data from or writes data to.</a:t>
            </a:r>
          </a:p>
        </p:txBody>
      </p:sp>
      <p:sp>
        <p:nvSpPr>
          <p:cNvPr name="TextBox 35" id="35"/>
          <p:cNvSpPr txBox="true"/>
          <p:nvPr/>
        </p:nvSpPr>
        <p:spPr>
          <a:xfrm rot="0">
            <a:off x="9422235" y="7427202"/>
            <a:ext cx="8372234" cy="913251"/>
          </a:xfrm>
          <a:prstGeom prst="rect">
            <a:avLst/>
          </a:prstGeom>
        </p:spPr>
        <p:txBody>
          <a:bodyPr anchor="t" rtlCol="false" tIns="0" lIns="0" bIns="0" rIns="0">
            <a:spAutoFit/>
          </a:bodyPr>
          <a:lstStyle/>
          <a:p>
            <a:pPr algn="l">
              <a:lnSpc>
                <a:spcPts val="3388"/>
              </a:lnSpc>
            </a:pPr>
            <a:r>
              <a:rPr lang="en-US" sz="2400" spc="22">
                <a:solidFill>
                  <a:srgbClr val="000000"/>
                </a:solidFill>
                <a:latin typeface="TT Rounds Condensed"/>
                <a:ea typeface="TT Rounds Condensed"/>
                <a:cs typeface="TT Rounds Condensed"/>
                <a:sym typeface="TT Rounds Condensed"/>
              </a:rPr>
              <a:t>The MDR holds the data being transferred to or from the memory location specified by the MAR.</a:t>
            </a:r>
          </a:p>
        </p:txBody>
      </p:sp>
      <p:sp>
        <p:nvSpPr>
          <p:cNvPr name="TextBox 36" id="36"/>
          <p:cNvSpPr txBox="true"/>
          <p:nvPr/>
        </p:nvSpPr>
        <p:spPr>
          <a:xfrm rot="0">
            <a:off x="9422235" y="8965032"/>
            <a:ext cx="8457069" cy="913251"/>
          </a:xfrm>
          <a:prstGeom prst="rect">
            <a:avLst/>
          </a:prstGeom>
        </p:spPr>
        <p:txBody>
          <a:bodyPr anchor="t" rtlCol="false" tIns="0" lIns="0" bIns="0" rIns="0">
            <a:spAutoFit/>
          </a:bodyPr>
          <a:lstStyle/>
          <a:p>
            <a:pPr algn="l">
              <a:lnSpc>
                <a:spcPts val="3388"/>
              </a:lnSpc>
            </a:pPr>
            <a:r>
              <a:rPr lang="en-US" sz="2400" spc="22">
                <a:solidFill>
                  <a:srgbClr val="000000"/>
                </a:solidFill>
                <a:latin typeface="TT Rounds Condensed"/>
                <a:ea typeface="TT Rounds Condensed"/>
                <a:cs typeface="TT Rounds Condensed"/>
                <a:sym typeface="TT Rounds Condensed"/>
              </a:rPr>
              <a:t>The PC keeps track of the address of the next instruction to be executed in the program sequence.</a:t>
            </a:r>
          </a:p>
        </p:txBody>
      </p:sp>
      <p:grpSp>
        <p:nvGrpSpPr>
          <p:cNvPr name="Group 37" id="37"/>
          <p:cNvGrpSpPr/>
          <p:nvPr/>
        </p:nvGrpSpPr>
        <p:grpSpPr>
          <a:xfrm rot="5400000">
            <a:off x="3600598" y="7005842"/>
            <a:ext cx="8205123" cy="28575"/>
            <a:chOff x="0" y="0"/>
            <a:chExt cx="10940164" cy="38100"/>
          </a:xfrm>
        </p:grpSpPr>
        <p:sp>
          <p:nvSpPr>
            <p:cNvPr name="Freeform 38" id="38"/>
            <p:cNvSpPr/>
            <p:nvPr/>
          </p:nvSpPr>
          <p:spPr>
            <a:xfrm flipH="false" flipV="false" rot="0">
              <a:off x="0" y="0"/>
              <a:ext cx="10940161" cy="38100"/>
            </a:xfrm>
            <a:custGeom>
              <a:avLst/>
              <a:gdLst/>
              <a:ahLst/>
              <a:cxnLst/>
              <a:rect r="r" b="b" t="t" l="l"/>
              <a:pathLst>
                <a:path h="38100" w="10940161">
                  <a:moveTo>
                    <a:pt x="19050" y="0"/>
                  </a:moveTo>
                  <a:lnTo>
                    <a:pt x="10921111" y="0"/>
                  </a:lnTo>
                  <a:cubicBezTo>
                    <a:pt x="10931652" y="0"/>
                    <a:pt x="10940161" y="8509"/>
                    <a:pt x="10940161" y="19050"/>
                  </a:cubicBezTo>
                  <a:cubicBezTo>
                    <a:pt x="10940161" y="29591"/>
                    <a:pt x="10931652" y="38100"/>
                    <a:pt x="10921111"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TextBox 39" id="39"/>
          <p:cNvSpPr txBox="true"/>
          <p:nvPr/>
        </p:nvSpPr>
        <p:spPr>
          <a:xfrm rot="0">
            <a:off x="7840563" y="6386387"/>
            <a:ext cx="1149246" cy="462066"/>
          </a:xfrm>
          <a:prstGeom prst="rect">
            <a:avLst/>
          </a:prstGeom>
        </p:spPr>
        <p:txBody>
          <a:bodyPr anchor="t" rtlCol="false" tIns="0" lIns="0" bIns="0" rIns="0">
            <a:spAutoFit/>
          </a:bodyPr>
          <a:lstStyle/>
          <a:p>
            <a:pPr algn="ctr">
              <a:lnSpc>
                <a:spcPts val="3415"/>
              </a:lnSpc>
            </a:pPr>
            <a:r>
              <a:rPr lang="en-US" sz="2440" b="true">
                <a:solidFill>
                  <a:srgbClr val="000000"/>
                </a:solidFill>
                <a:latin typeface="Now Bold"/>
                <a:ea typeface="Now Bold"/>
                <a:cs typeface="Now Bold"/>
                <a:sym typeface="Now Bold"/>
              </a:rPr>
              <a:t>MAR</a:t>
            </a:r>
          </a:p>
        </p:txBody>
      </p:sp>
      <p:sp>
        <p:nvSpPr>
          <p:cNvPr name="TextBox 40" id="40"/>
          <p:cNvSpPr txBox="true"/>
          <p:nvPr/>
        </p:nvSpPr>
        <p:spPr>
          <a:xfrm rot="0">
            <a:off x="7840563" y="9346986"/>
            <a:ext cx="1149246" cy="462066"/>
          </a:xfrm>
          <a:prstGeom prst="rect">
            <a:avLst/>
          </a:prstGeom>
        </p:spPr>
        <p:txBody>
          <a:bodyPr anchor="t" rtlCol="false" tIns="0" lIns="0" bIns="0" rIns="0">
            <a:spAutoFit/>
          </a:bodyPr>
          <a:lstStyle/>
          <a:p>
            <a:pPr algn="ctr">
              <a:lnSpc>
                <a:spcPts val="3415"/>
              </a:lnSpc>
            </a:pPr>
            <a:r>
              <a:rPr lang="en-US" sz="2440" b="true">
                <a:solidFill>
                  <a:srgbClr val="000000"/>
                </a:solidFill>
                <a:latin typeface="Now Bold"/>
                <a:ea typeface="Now Bold"/>
                <a:cs typeface="Now Bold"/>
                <a:sym typeface="Now Bold"/>
              </a:rPr>
              <a:t>PC</a:t>
            </a:r>
          </a:p>
        </p:txBody>
      </p:sp>
      <p:sp>
        <p:nvSpPr>
          <p:cNvPr name="TextBox 41" id="41"/>
          <p:cNvSpPr txBox="true"/>
          <p:nvPr/>
        </p:nvSpPr>
        <p:spPr>
          <a:xfrm rot="0">
            <a:off x="7840563" y="7809157"/>
            <a:ext cx="1149246" cy="462066"/>
          </a:xfrm>
          <a:prstGeom prst="rect">
            <a:avLst/>
          </a:prstGeom>
        </p:spPr>
        <p:txBody>
          <a:bodyPr anchor="t" rtlCol="false" tIns="0" lIns="0" bIns="0" rIns="0">
            <a:spAutoFit/>
          </a:bodyPr>
          <a:lstStyle/>
          <a:p>
            <a:pPr algn="ctr">
              <a:lnSpc>
                <a:spcPts val="3415"/>
              </a:lnSpc>
            </a:pPr>
            <a:r>
              <a:rPr lang="en-US" sz="2440" b="true">
                <a:solidFill>
                  <a:srgbClr val="000000"/>
                </a:solidFill>
                <a:latin typeface="Now Bold"/>
                <a:ea typeface="Now Bold"/>
                <a:cs typeface="Now Bold"/>
                <a:sym typeface="Now Bold"/>
              </a:rPr>
              <a:t>MDR</a:t>
            </a:r>
          </a:p>
        </p:txBody>
      </p:sp>
      <p:sp>
        <p:nvSpPr>
          <p:cNvPr name="TextBox 42" id="42"/>
          <p:cNvSpPr txBox="true"/>
          <p:nvPr/>
        </p:nvSpPr>
        <p:spPr>
          <a:xfrm rot="0">
            <a:off x="7840563" y="3416948"/>
            <a:ext cx="1149246" cy="462066"/>
          </a:xfrm>
          <a:prstGeom prst="rect">
            <a:avLst/>
          </a:prstGeom>
        </p:spPr>
        <p:txBody>
          <a:bodyPr anchor="t" rtlCol="false" tIns="0" lIns="0" bIns="0" rIns="0">
            <a:spAutoFit/>
          </a:bodyPr>
          <a:lstStyle/>
          <a:p>
            <a:pPr algn="ctr">
              <a:lnSpc>
                <a:spcPts val="3415"/>
              </a:lnSpc>
            </a:pPr>
            <a:r>
              <a:rPr lang="en-US" sz="2440" b="true">
                <a:solidFill>
                  <a:srgbClr val="000000"/>
                </a:solidFill>
                <a:latin typeface="Now Bold"/>
                <a:ea typeface="Now Bold"/>
                <a:cs typeface="Now Bold"/>
                <a:sym typeface="Now Bold"/>
              </a:rPr>
              <a:t>CIR</a:t>
            </a:r>
          </a:p>
        </p:txBody>
      </p:sp>
      <p:sp>
        <p:nvSpPr>
          <p:cNvPr name="TextBox 43" id="43"/>
          <p:cNvSpPr txBox="true"/>
          <p:nvPr/>
        </p:nvSpPr>
        <p:spPr>
          <a:xfrm rot="0">
            <a:off x="7840563" y="4881365"/>
            <a:ext cx="1149246" cy="462066"/>
          </a:xfrm>
          <a:prstGeom prst="rect">
            <a:avLst/>
          </a:prstGeom>
        </p:spPr>
        <p:txBody>
          <a:bodyPr anchor="t" rtlCol="false" tIns="0" lIns="0" bIns="0" rIns="0">
            <a:spAutoFit/>
          </a:bodyPr>
          <a:lstStyle/>
          <a:p>
            <a:pPr algn="ctr">
              <a:lnSpc>
                <a:spcPts val="3415"/>
              </a:lnSpc>
            </a:pPr>
            <a:r>
              <a:rPr lang="en-US" sz="2440" b="true">
                <a:solidFill>
                  <a:srgbClr val="000000"/>
                </a:solidFill>
                <a:latin typeface="Now Bold"/>
                <a:ea typeface="Now Bold"/>
                <a:cs typeface="Now Bold"/>
                <a:sym typeface="Now Bold"/>
              </a:rPr>
              <a:t>ACC</a:t>
            </a:r>
          </a:p>
        </p:txBody>
      </p:sp>
      <p:grpSp>
        <p:nvGrpSpPr>
          <p:cNvPr name="Group 44" id="44"/>
          <p:cNvGrpSpPr/>
          <p:nvPr/>
        </p:nvGrpSpPr>
        <p:grpSpPr>
          <a:xfrm rot="0">
            <a:off x="2537237" y="167332"/>
            <a:ext cx="13213526" cy="9925515"/>
            <a:chOff x="0" y="0"/>
            <a:chExt cx="17618034" cy="13234020"/>
          </a:xfrm>
        </p:grpSpPr>
        <p:sp>
          <p:nvSpPr>
            <p:cNvPr name="Freeform 45" id="4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46" id="4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47" id="4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30.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sp>
        <p:nvSpPr>
          <p:cNvPr name="TextBox 2" id="2"/>
          <p:cNvSpPr txBox="true"/>
          <p:nvPr/>
        </p:nvSpPr>
        <p:spPr>
          <a:xfrm rot="0">
            <a:off x="447659" y="-17745"/>
            <a:ext cx="6901784" cy="1087793"/>
          </a:xfrm>
          <a:prstGeom prst="rect">
            <a:avLst/>
          </a:prstGeom>
        </p:spPr>
        <p:txBody>
          <a:bodyPr anchor="t" rtlCol="false" tIns="0" lIns="0" bIns="0" rIns="0">
            <a:spAutoFit/>
          </a:bodyPr>
          <a:lstStyle/>
          <a:p>
            <a:pPr algn="ctr">
              <a:lnSpc>
                <a:spcPts val="8821"/>
              </a:lnSpc>
            </a:pPr>
            <a:r>
              <a:rPr lang="en-US" sz="6301" b="true">
                <a:solidFill>
                  <a:srgbClr val="FFFFFF"/>
                </a:solidFill>
                <a:latin typeface="Now Bold"/>
                <a:ea typeface="Now Bold"/>
                <a:cs typeface="Now Bold"/>
                <a:sym typeface="Now Bold"/>
              </a:rPr>
              <a:t>Output Devices</a:t>
            </a:r>
          </a:p>
        </p:txBody>
      </p:sp>
      <p:sp>
        <p:nvSpPr>
          <p:cNvPr name="TextBox 3" id="3"/>
          <p:cNvSpPr txBox="true"/>
          <p:nvPr/>
        </p:nvSpPr>
        <p:spPr>
          <a:xfrm rot="0">
            <a:off x="666864" y="1248297"/>
            <a:ext cx="16705460" cy="8702697"/>
          </a:xfrm>
          <a:prstGeom prst="rect">
            <a:avLst/>
          </a:prstGeom>
        </p:spPr>
        <p:txBody>
          <a:bodyPr anchor="t" rtlCol="false" tIns="0" lIns="0" bIns="0" rIns="0">
            <a:spAutoFit/>
          </a:bodyPr>
          <a:lstStyle/>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Monitor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Touch Screens</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DLP 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LCD Projector </a:t>
            </a:r>
          </a:p>
          <a:p>
            <a:pPr algn="l" marL="1265523" indent="-421841" lvl="2">
              <a:lnSpc>
                <a:spcPts val="6131"/>
              </a:lnSpc>
              <a:buFont typeface="Arial"/>
              <a:buChar char="⚬"/>
            </a:pPr>
            <a:r>
              <a:rPr lang="en-US" b="true" sz="4380">
                <a:solidFill>
                  <a:srgbClr val="FF5757"/>
                </a:solidFill>
                <a:latin typeface="Now Bold"/>
                <a:ea typeface="Now Bold"/>
                <a:cs typeface="Now Bold"/>
                <a:sym typeface="Now Bold"/>
              </a:rPr>
              <a:t>Printer</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Laser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Inkjet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3D Printer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Speaker</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Actuator</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31.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TextBox 2" id="2"/>
          <p:cNvSpPr txBox="true"/>
          <p:nvPr/>
        </p:nvSpPr>
        <p:spPr>
          <a:xfrm rot="0">
            <a:off x="7407003" y="866776"/>
            <a:ext cx="10541229" cy="7151022"/>
          </a:xfrm>
          <a:prstGeom prst="rect">
            <a:avLst/>
          </a:prstGeom>
        </p:spPr>
        <p:txBody>
          <a:bodyPr anchor="t" rtlCol="false" tIns="0" lIns="0" bIns="0" rIns="0">
            <a:spAutoFit/>
          </a:bodyPr>
          <a:lstStyle/>
          <a:p>
            <a:pPr algn="l" marL="1155539" indent="-385180" lvl="2">
              <a:lnSpc>
                <a:spcPts val="5599"/>
              </a:lnSpc>
              <a:buFont typeface="Arial"/>
              <a:buChar char="⚬"/>
            </a:pPr>
            <a:r>
              <a:rPr lang="en-US" b="true" sz="3999">
                <a:solidFill>
                  <a:srgbClr val="000000"/>
                </a:solidFill>
                <a:latin typeface="Now Bold"/>
                <a:ea typeface="Now Bold"/>
                <a:cs typeface="Now Bold"/>
                <a:sym typeface="Now Bold"/>
              </a:rPr>
              <a:t>A laser printer generates printed output by using heat to transfer powdered toner onto paper. </a:t>
            </a:r>
          </a:p>
          <a:p>
            <a:pPr algn="l" marL="1155539" indent="-385180" lvl="2">
              <a:lnSpc>
                <a:spcPts val="5599"/>
              </a:lnSpc>
              <a:buFont typeface="Arial"/>
              <a:buChar char="⚬"/>
            </a:pPr>
            <a:r>
              <a:rPr lang="en-US" b="true" sz="3999">
                <a:solidFill>
                  <a:srgbClr val="000000"/>
                </a:solidFill>
                <a:latin typeface="Now Bold"/>
                <a:ea typeface="Now Bold"/>
                <a:cs typeface="Now Bold"/>
                <a:sym typeface="Now Bold"/>
              </a:rPr>
              <a:t>It can connect to a computer via a universal serial bus (USB) interface or wirelessly over a network. Laser printers are known for their fast printing speeds and high-quality results.</a:t>
            </a:r>
          </a:p>
          <a:p>
            <a:pPr algn="l" marL="1155539" indent="-385180" lvl="2">
              <a:lnSpc>
                <a:spcPts val="5599"/>
              </a:lnSpc>
              <a:buFont typeface="Arial"/>
              <a:buChar char="⚬"/>
            </a:pPr>
            <a:r>
              <a:rPr lang="en-US" b="true" sz="3999">
                <a:solidFill>
                  <a:srgbClr val="000000"/>
                </a:solidFill>
                <a:latin typeface="Now Bold"/>
                <a:ea typeface="Now Bold"/>
                <a:cs typeface="Now Bold"/>
                <a:sym typeface="Now Bold"/>
              </a:rPr>
              <a:t>The combination of excellent print quality and low noise levels makes them a popular choice in workplaces.</a:t>
            </a:r>
          </a:p>
        </p:txBody>
      </p:sp>
      <p:sp>
        <p:nvSpPr>
          <p:cNvPr name="Freeform 3" id="3"/>
          <p:cNvSpPr/>
          <p:nvPr/>
        </p:nvSpPr>
        <p:spPr>
          <a:xfrm flipH="false" flipV="false" rot="0">
            <a:off x="576620" y="1335478"/>
            <a:ext cx="6387382" cy="6759135"/>
          </a:xfrm>
          <a:custGeom>
            <a:avLst/>
            <a:gdLst/>
            <a:ahLst/>
            <a:cxnLst/>
            <a:rect r="r" b="b" t="t" l="l"/>
            <a:pathLst>
              <a:path h="6759135" w="6387382">
                <a:moveTo>
                  <a:pt x="0" y="0"/>
                </a:moveTo>
                <a:lnTo>
                  <a:pt x="6387382" y="0"/>
                </a:lnTo>
                <a:lnTo>
                  <a:pt x="6387382" y="6759136"/>
                </a:lnTo>
                <a:lnTo>
                  <a:pt x="0" y="6759136"/>
                </a:lnTo>
                <a:lnTo>
                  <a:pt x="0" y="0"/>
                </a:lnTo>
                <a:close/>
              </a:path>
            </a:pathLst>
          </a:custGeom>
          <a:blipFill>
            <a:blip r:embed="rId2">
              <a:extLst>
                <a:ext uri="{96DAC541-7B7A-43D3-8B79-37D633B846F1}">
                  <asvg:svgBlip xmlns:asvg="http://schemas.microsoft.com/office/drawing/2016/SVG/main" r:embed="rId3"/>
                </a:ext>
              </a:extLst>
            </a:blip>
            <a:stretch>
              <a:fillRect l="0" t="0" r="-454" b="0"/>
            </a:stretch>
          </a:blipFill>
        </p:spPr>
      </p:sp>
      <p:grpSp>
        <p:nvGrpSpPr>
          <p:cNvPr name="Group 4" id="4"/>
          <p:cNvGrpSpPr/>
          <p:nvPr/>
        </p:nvGrpSpPr>
        <p:grpSpPr>
          <a:xfrm rot="0">
            <a:off x="2537237" y="180743"/>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8" id="8"/>
          <p:cNvSpPr txBox="true"/>
          <p:nvPr/>
        </p:nvSpPr>
        <p:spPr>
          <a:xfrm rot="0">
            <a:off x="7646714" y="70432"/>
            <a:ext cx="10923123" cy="781106"/>
          </a:xfrm>
          <a:prstGeom prst="rect">
            <a:avLst/>
          </a:prstGeom>
        </p:spPr>
        <p:txBody>
          <a:bodyPr anchor="t" rtlCol="false" tIns="0" lIns="0" bIns="0" rIns="0">
            <a:spAutoFit/>
          </a:bodyPr>
          <a:lstStyle/>
          <a:p>
            <a:pPr algn="l">
              <a:lnSpc>
                <a:spcPts val="5886"/>
              </a:lnSpc>
            </a:pPr>
            <a:r>
              <a:rPr lang="en-US" sz="4203" b="true">
                <a:solidFill>
                  <a:srgbClr val="000000"/>
                </a:solidFill>
                <a:latin typeface="Now Bold"/>
                <a:ea typeface="Now Bold"/>
                <a:cs typeface="Now Bold"/>
                <a:sym typeface="Now Bold"/>
              </a:rPr>
              <a:t>Laser Printer</a:t>
            </a:r>
          </a:p>
        </p:txBody>
      </p:sp>
    </p:spTree>
  </p:cSld>
  <p:clrMapOvr>
    <a:masterClrMapping/>
  </p:clrMapOvr>
</p:sld>
</file>

<file path=ppt/slides/slide132.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TextBox 2" id="2"/>
          <p:cNvSpPr txBox="true"/>
          <p:nvPr/>
        </p:nvSpPr>
        <p:spPr>
          <a:xfrm rot="0">
            <a:off x="8377771" y="895350"/>
            <a:ext cx="9104980" cy="8031933"/>
          </a:xfrm>
          <a:prstGeom prst="rect">
            <a:avLst/>
          </a:prstGeom>
        </p:spPr>
        <p:txBody>
          <a:bodyPr anchor="t" rtlCol="false" tIns="0" lIns="0" bIns="0" rIns="0">
            <a:spAutoFit/>
          </a:bodyPr>
          <a:lstStyle/>
          <a:p>
            <a:pPr algn="l" marL="998164" indent="-332721" lvl="2">
              <a:lnSpc>
                <a:spcPts val="4836"/>
              </a:lnSpc>
              <a:buFont typeface="Arial"/>
              <a:buChar char="⚬"/>
            </a:pPr>
            <a:r>
              <a:rPr lang="en-US" b="true" sz="3454">
                <a:solidFill>
                  <a:srgbClr val="000000"/>
                </a:solidFill>
                <a:latin typeface="Now Bold"/>
                <a:ea typeface="Now Bold"/>
                <a:cs typeface="Now Bold"/>
                <a:sym typeface="Now Bold"/>
              </a:rPr>
              <a:t>Inkjet printers are the most affordable type of printer. </a:t>
            </a:r>
          </a:p>
          <a:p>
            <a:pPr algn="l" marL="998164" indent="-332721" lvl="2">
              <a:lnSpc>
                <a:spcPts val="4836"/>
              </a:lnSpc>
              <a:buFont typeface="Arial"/>
              <a:buChar char="⚬"/>
            </a:pPr>
            <a:r>
              <a:rPr lang="en-US" b="true" sz="3454">
                <a:solidFill>
                  <a:srgbClr val="000000"/>
                </a:solidFill>
                <a:latin typeface="Now Bold"/>
                <a:ea typeface="Now Bold"/>
                <a:cs typeface="Now Bold"/>
                <a:sym typeface="Now Bold"/>
              </a:rPr>
              <a:t>They function by spraying ink directly onto paper, which is heated by the printer. The ink flows from a cartridge through tiny holes, leaving the ink slightly wet when the paper exits the printer. </a:t>
            </a:r>
          </a:p>
          <a:p>
            <a:pPr algn="l" marL="998164" indent="-332721" lvl="2">
              <a:lnSpc>
                <a:spcPts val="4836"/>
              </a:lnSpc>
              <a:buFont typeface="Arial"/>
              <a:buChar char="⚬"/>
            </a:pPr>
            <a:r>
              <a:rPr lang="en-US" b="true" sz="3454">
                <a:solidFill>
                  <a:srgbClr val="000000"/>
                </a:solidFill>
                <a:latin typeface="Now Bold"/>
                <a:ea typeface="Now Bold"/>
                <a:cs typeface="Now Bold"/>
                <a:sym typeface="Now Bold"/>
              </a:rPr>
              <a:t>Inkjet printers can produce both black-and-white and color output, making them popular for home use and photo printing. </a:t>
            </a:r>
          </a:p>
          <a:p>
            <a:pPr algn="l" marL="998164" indent="-332721" lvl="2">
              <a:lnSpc>
                <a:spcPts val="4836"/>
              </a:lnSpc>
              <a:buFont typeface="Arial"/>
              <a:buChar char="⚬"/>
            </a:pPr>
            <a:r>
              <a:rPr lang="en-US" b="true" sz="3454">
                <a:solidFill>
                  <a:srgbClr val="000000"/>
                </a:solidFill>
                <a:latin typeface="Now Bold"/>
                <a:ea typeface="Now Bold"/>
                <a:cs typeface="Now Bold"/>
                <a:sym typeface="Now Bold"/>
              </a:rPr>
              <a:t>They connect to a computer via a universal serial bus (USB) interface or wirelessly over a network.</a:t>
            </a:r>
          </a:p>
        </p:txBody>
      </p:sp>
      <p:sp>
        <p:nvSpPr>
          <p:cNvPr name="Freeform 3" id="3"/>
          <p:cNvSpPr/>
          <p:nvPr/>
        </p:nvSpPr>
        <p:spPr>
          <a:xfrm flipH="false" flipV="false" rot="0">
            <a:off x="1028700" y="1692579"/>
            <a:ext cx="6104739" cy="5423043"/>
          </a:xfrm>
          <a:custGeom>
            <a:avLst/>
            <a:gdLst/>
            <a:ahLst/>
            <a:cxnLst/>
            <a:rect r="r" b="b" t="t" l="l"/>
            <a:pathLst>
              <a:path h="5423043" w="6104739">
                <a:moveTo>
                  <a:pt x="0" y="0"/>
                </a:moveTo>
                <a:lnTo>
                  <a:pt x="6104739" y="0"/>
                </a:lnTo>
                <a:lnTo>
                  <a:pt x="6104739" y="5423043"/>
                </a:lnTo>
                <a:lnTo>
                  <a:pt x="0" y="5423043"/>
                </a:lnTo>
                <a:lnTo>
                  <a:pt x="0" y="0"/>
                </a:lnTo>
                <a:close/>
              </a:path>
            </a:pathLst>
          </a:custGeom>
          <a:blipFill>
            <a:blip r:embed="rId2">
              <a:extLst>
                <a:ext uri="{96DAC541-7B7A-43D3-8B79-37D633B846F1}">
                  <asvg:svgBlip xmlns:asvg="http://schemas.microsoft.com/office/drawing/2016/SVG/main" r:embed="rId3"/>
                </a:ext>
              </a:extLst>
            </a:blip>
            <a:stretch>
              <a:fillRect l="0" t="0" r="0" b="-101"/>
            </a:stretch>
          </a:blipFill>
        </p:spPr>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8" id="8"/>
          <p:cNvSpPr txBox="true"/>
          <p:nvPr/>
        </p:nvSpPr>
        <p:spPr>
          <a:xfrm rot="0">
            <a:off x="8695768" y="-7856"/>
            <a:ext cx="4409588" cy="781106"/>
          </a:xfrm>
          <a:prstGeom prst="rect">
            <a:avLst/>
          </a:prstGeom>
        </p:spPr>
        <p:txBody>
          <a:bodyPr anchor="t" rtlCol="false" tIns="0" lIns="0" bIns="0" rIns="0">
            <a:spAutoFit/>
          </a:bodyPr>
          <a:lstStyle/>
          <a:p>
            <a:pPr algn="l">
              <a:lnSpc>
                <a:spcPts val="5886"/>
              </a:lnSpc>
            </a:pPr>
            <a:r>
              <a:rPr lang="en-US" sz="4203" b="true">
                <a:solidFill>
                  <a:srgbClr val="000000"/>
                </a:solidFill>
                <a:latin typeface="Now Bold"/>
                <a:ea typeface="Now Bold"/>
                <a:cs typeface="Now Bold"/>
                <a:sym typeface="Now Bold"/>
              </a:rPr>
              <a:t>Inkjet Printer</a:t>
            </a:r>
          </a:p>
        </p:txBody>
      </p:sp>
    </p:spTree>
  </p:cSld>
  <p:clrMapOvr>
    <a:masterClrMapping/>
  </p:clrMapOvr>
</p:sld>
</file>

<file path=ppt/slides/slide133.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452976" y="1621328"/>
            <a:ext cx="7970942" cy="7044346"/>
          </a:xfrm>
          <a:custGeom>
            <a:avLst/>
            <a:gdLst/>
            <a:ahLst/>
            <a:cxnLst/>
            <a:rect r="r" b="b" t="t" l="l"/>
            <a:pathLst>
              <a:path h="7044346" w="7970942">
                <a:moveTo>
                  <a:pt x="0" y="0"/>
                </a:moveTo>
                <a:lnTo>
                  <a:pt x="7970942" y="0"/>
                </a:lnTo>
                <a:lnTo>
                  <a:pt x="7970942" y="7044346"/>
                </a:lnTo>
                <a:lnTo>
                  <a:pt x="0" y="7044346"/>
                </a:lnTo>
                <a:lnTo>
                  <a:pt x="0" y="0"/>
                </a:lnTo>
                <a:close/>
              </a:path>
            </a:pathLst>
          </a:custGeom>
          <a:blipFill>
            <a:blip r:embed="rId2"/>
            <a:stretch>
              <a:fillRect l="0" t="0" r="0" b="0"/>
            </a:stretch>
          </a:blipFill>
        </p:spPr>
      </p:sp>
      <p:sp>
        <p:nvSpPr>
          <p:cNvPr name="TextBox 3" id="3"/>
          <p:cNvSpPr txBox="true"/>
          <p:nvPr/>
        </p:nvSpPr>
        <p:spPr>
          <a:xfrm rot="0">
            <a:off x="11561097" y="101748"/>
            <a:ext cx="4409588" cy="781106"/>
          </a:xfrm>
          <a:prstGeom prst="rect">
            <a:avLst/>
          </a:prstGeom>
        </p:spPr>
        <p:txBody>
          <a:bodyPr anchor="t" rtlCol="false" tIns="0" lIns="0" bIns="0" rIns="0">
            <a:spAutoFit/>
          </a:bodyPr>
          <a:lstStyle/>
          <a:p>
            <a:pPr algn="l">
              <a:lnSpc>
                <a:spcPts val="5886"/>
              </a:lnSpc>
            </a:pPr>
            <a:r>
              <a:rPr lang="en-US" sz="4203" b="true">
                <a:solidFill>
                  <a:srgbClr val="000000"/>
                </a:solidFill>
                <a:latin typeface="Now Bold"/>
                <a:ea typeface="Now Bold"/>
                <a:cs typeface="Now Bold"/>
                <a:sym typeface="Now Bold"/>
              </a:rPr>
              <a:t>3D printer</a:t>
            </a:r>
          </a:p>
        </p:txBody>
      </p:sp>
      <p:sp>
        <p:nvSpPr>
          <p:cNvPr name="TextBox 4" id="4"/>
          <p:cNvSpPr txBox="true"/>
          <p:nvPr/>
        </p:nvSpPr>
        <p:spPr>
          <a:xfrm rot="0">
            <a:off x="9387540" y="914400"/>
            <a:ext cx="7981363" cy="6488334"/>
          </a:xfrm>
          <a:prstGeom prst="rect">
            <a:avLst/>
          </a:prstGeom>
        </p:spPr>
        <p:txBody>
          <a:bodyPr anchor="t" rtlCol="false" tIns="0" lIns="0" bIns="0" rIns="0">
            <a:spAutoFit/>
          </a:bodyPr>
          <a:lstStyle/>
          <a:p>
            <a:pPr algn="l" marL="875039" indent="-291680" lvl="2">
              <a:lnSpc>
                <a:spcPts val="4240"/>
              </a:lnSpc>
              <a:buFont typeface="Arial"/>
              <a:buChar char="⚬"/>
            </a:pPr>
            <a:r>
              <a:rPr lang="en-US" b="true" sz="3028">
                <a:solidFill>
                  <a:srgbClr val="000000"/>
                </a:solidFill>
                <a:latin typeface="Now Bold"/>
                <a:ea typeface="Now Bold"/>
                <a:cs typeface="Now Bold"/>
                <a:sym typeface="Now Bold"/>
              </a:rPr>
              <a:t>Three-dimensional (3D) printers are output devices that create physical objects instead of printing on paper. </a:t>
            </a:r>
          </a:p>
          <a:p>
            <a:pPr algn="l" marL="875039" indent="-291680" lvl="2">
              <a:lnSpc>
                <a:spcPts val="4240"/>
              </a:lnSpc>
              <a:buFont typeface="Arial"/>
              <a:buChar char="⚬"/>
            </a:pPr>
            <a:r>
              <a:rPr lang="en-US" b="true" sz="3028">
                <a:solidFill>
                  <a:srgbClr val="000000"/>
                </a:solidFill>
                <a:latin typeface="Now Bold"/>
                <a:ea typeface="Now Bold"/>
                <a:cs typeface="Now Bold"/>
                <a:sym typeface="Now Bold"/>
              </a:rPr>
              <a:t>These printers typically use heated liquids like plastic or metal, chosen based on the item being produced. </a:t>
            </a:r>
          </a:p>
          <a:p>
            <a:pPr algn="l" marL="875039" indent="-291680" lvl="2">
              <a:lnSpc>
                <a:spcPts val="4240"/>
              </a:lnSpc>
              <a:buFont typeface="Arial"/>
              <a:buChar char="⚬"/>
            </a:pPr>
            <a:r>
              <a:rPr lang="en-US" b="true" sz="3028">
                <a:solidFill>
                  <a:srgbClr val="000000"/>
                </a:solidFill>
                <a:latin typeface="Now Bold"/>
                <a:ea typeface="Now Bold"/>
                <a:cs typeface="Now Bold"/>
                <a:sym typeface="Now Bold"/>
              </a:rPr>
              <a:t>Guided by computer instructions, the liquid forms a surface and then solidifies. The printer builds the shape by layering this material.</a:t>
            </a:r>
          </a:p>
          <a:p>
            <a:pPr algn="l" marL="875039" indent="-291680" lvl="2">
              <a:lnSpc>
                <a:spcPts val="4240"/>
              </a:lnSpc>
              <a:buFont typeface="Arial"/>
              <a:buChar char="⚬"/>
            </a:pPr>
            <a:r>
              <a:rPr lang="en-US" b="true" sz="3028">
                <a:solidFill>
                  <a:srgbClr val="000000"/>
                </a:solidFill>
                <a:latin typeface="Now Bold"/>
                <a:ea typeface="Now Bold"/>
                <a:cs typeface="Now Bold"/>
                <a:sym typeface="Now Bold"/>
              </a:rPr>
              <a:t>Designers primarily use 3D printers to create prototypes, and they have been utilized in car manufacturing for many years.</a:t>
            </a:r>
          </a:p>
        </p:txBody>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34.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sp>
        <p:nvSpPr>
          <p:cNvPr name="TextBox 2" id="2"/>
          <p:cNvSpPr txBox="true"/>
          <p:nvPr/>
        </p:nvSpPr>
        <p:spPr>
          <a:xfrm rot="0">
            <a:off x="447659" y="-17745"/>
            <a:ext cx="7170143" cy="1087793"/>
          </a:xfrm>
          <a:prstGeom prst="rect">
            <a:avLst/>
          </a:prstGeom>
        </p:spPr>
        <p:txBody>
          <a:bodyPr anchor="t" rtlCol="false" tIns="0" lIns="0" bIns="0" rIns="0">
            <a:spAutoFit/>
          </a:bodyPr>
          <a:lstStyle/>
          <a:p>
            <a:pPr algn="ctr">
              <a:lnSpc>
                <a:spcPts val="8821"/>
              </a:lnSpc>
            </a:pPr>
            <a:r>
              <a:rPr lang="en-US" sz="6301" b="true">
                <a:solidFill>
                  <a:srgbClr val="FFFFFF"/>
                </a:solidFill>
                <a:latin typeface="Now Bold"/>
                <a:ea typeface="Now Bold"/>
                <a:cs typeface="Now Bold"/>
                <a:sym typeface="Now Bold"/>
              </a:rPr>
              <a:t>Output Devices</a:t>
            </a:r>
          </a:p>
        </p:txBody>
      </p:sp>
      <p:sp>
        <p:nvSpPr>
          <p:cNvPr name="TextBox 3" id="3"/>
          <p:cNvSpPr txBox="true"/>
          <p:nvPr/>
        </p:nvSpPr>
        <p:spPr>
          <a:xfrm rot="0">
            <a:off x="666864" y="1248297"/>
            <a:ext cx="16705460" cy="8702697"/>
          </a:xfrm>
          <a:prstGeom prst="rect">
            <a:avLst/>
          </a:prstGeom>
        </p:spPr>
        <p:txBody>
          <a:bodyPr anchor="t" rtlCol="false" tIns="0" lIns="0" bIns="0" rIns="0">
            <a:spAutoFit/>
          </a:bodyPr>
          <a:lstStyle/>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Monitor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Touch Screens</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DLP 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LCD Projector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Printer</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Laser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Inkjet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3D Printer </a:t>
            </a:r>
          </a:p>
          <a:p>
            <a:pPr algn="l" marL="1265523" indent="-421841" lvl="2">
              <a:lnSpc>
                <a:spcPts val="6131"/>
              </a:lnSpc>
              <a:buFont typeface="Arial"/>
              <a:buChar char="⚬"/>
            </a:pPr>
            <a:r>
              <a:rPr lang="en-US" b="true" sz="4380">
                <a:solidFill>
                  <a:srgbClr val="FF5757"/>
                </a:solidFill>
                <a:latin typeface="Now Bold"/>
                <a:ea typeface="Now Bold"/>
                <a:cs typeface="Now Bold"/>
                <a:sym typeface="Now Bold"/>
              </a:rPr>
              <a:t>Speaker</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Actuator</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35.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436418" y="2209278"/>
            <a:ext cx="7163614" cy="6187572"/>
          </a:xfrm>
          <a:custGeom>
            <a:avLst/>
            <a:gdLst/>
            <a:ahLst/>
            <a:cxnLst/>
            <a:rect r="r" b="b" t="t" l="l"/>
            <a:pathLst>
              <a:path h="6187572" w="7163614">
                <a:moveTo>
                  <a:pt x="0" y="0"/>
                </a:moveTo>
                <a:lnTo>
                  <a:pt x="7163614" y="0"/>
                </a:lnTo>
                <a:lnTo>
                  <a:pt x="7163614" y="6187572"/>
                </a:lnTo>
                <a:lnTo>
                  <a:pt x="0" y="6187572"/>
                </a:lnTo>
                <a:lnTo>
                  <a:pt x="0" y="0"/>
                </a:lnTo>
                <a:close/>
              </a:path>
            </a:pathLst>
          </a:custGeom>
          <a:blipFill>
            <a:blip r:embed="rId2">
              <a:extLst>
                <a:ext uri="{96DAC541-7B7A-43D3-8B79-37D633B846F1}">
                  <asvg:svgBlip xmlns:asvg="http://schemas.microsoft.com/office/drawing/2016/SVG/main" r:embed="rId3"/>
                </a:ext>
              </a:extLst>
            </a:blip>
            <a:stretch>
              <a:fillRect l="0" t="0" r="0" b="-399"/>
            </a:stretch>
          </a:blipFill>
        </p:spPr>
      </p:sp>
      <p:sp>
        <p:nvSpPr>
          <p:cNvPr name="TextBox 3" id="3"/>
          <p:cNvSpPr txBox="true"/>
          <p:nvPr/>
        </p:nvSpPr>
        <p:spPr>
          <a:xfrm rot="0">
            <a:off x="11561097" y="101748"/>
            <a:ext cx="4409588" cy="781106"/>
          </a:xfrm>
          <a:prstGeom prst="rect">
            <a:avLst/>
          </a:prstGeom>
        </p:spPr>
        <p:txBody>
          <a:bodyPr anchor="t" rtlCol="false" tIns="0" lIns="0" bIns="0" rIns="0">
            <a:spAutoFit/>
          </a:bodyPr>
          <a:lstStyle/>
          <a:p>
            <a:pPr algn="l">
              <a:lnSpc>
                <a:spcPts val="5886"/>
              </a:lnSpc>
            </a:pPr>
            <a:r>
              <a:rPr lang="en-US" sz="4203" b="true">
                <a:solidFill>
                  <a:srgbClr val="000000"/>
                </a:solidFill>
                <a:latin typeface="Now Bold"/>
                <a:ea typeface="Now Bold"/>
                <a:cs typeface="Now Bold"/>
                <a:sym typeface="Now Bold"/>
              </a:rPr>
              <a:t>Speaker</a:t>
            </a:r>
          </a:p>
        </p:txBody>
      </p:sp>
      <p:sp>
        <p:nvSpPr>
          <p:cNvPr name="TextBox 4" id="4"/>
          <p:cNvSpPr txBox="true"/>
          <p:nvPr/>
        </p:nvSpPr>
        <p:spPr>
          <a:xfrm rot="0">
            <a:off x="8855184" y="914400"/>
            <a:ext cx="7981364" cy="8104161"/>
          </a:xfrm>
          <a:prstGeom prst="rect">
            <a:avLst/>
          </a:prstGeom>
        </p:spPr>
        <p:txBody>
          <a:bodyPr anchor="t" rtlCol="false" tIns="0" lIns="0" bIns="0" rIns="0">
            <a:spAutoFit/>
          </a:bodyPr>
          <a:lstStyle/>
          <a:p>
            <a:pPr algn="l" marL="875039" indent="-291680" lvl="2">
              <a:lnSpc>
                <a:spcPts val="4240"/>
              </a:lnSpc>
              <a:buFont typeface="Arial"/>
              <a:buChar char="⚬"/>
            </a:pPr>
            <a:r>
              <a:rPr lang="en-US" b="true" sz="3028">
                <a:solidFill>
                  <a:srgbClr val="000000"/>
                </a:solidFill>
                <a:latin typeface="Now Bold"/>
                <a:ea typeface="Now Bold"/>
                <a:cs typeface="Now Bold"/>
                <a:sym typeface="Now Bold"/>
              </a:rPr>
              <a:t>Speakers are essential for delivering music, sound effects, and audio from videos, contributing to a high-quality multimedia experience.</a:t>
            </a:r>
          </a:p>
          <a:p>
            <a:pPr algn="l" marL="875039" indent="-291680" lvl="2">
              <a:lnSpc>
                <a:spcPts val="4240"/>
              </a:lnSpc>
              <a:buFont typeface="Arial"/>
              <a:buChar char="⚬"/>
            </a:pPr>
            <a:r>
              <a:rPr lang="en-US" b="true" sz="3028">
                <a:solidFill>
                  <a:srgbClr val="000000"/>
                </a:solidFill>
                <a:latin typeface="Now Bold"/>
                <a:ea typeface="Now Bold"/>
                <a:cs typeface="Now Bold"/>
                <a:sym typeface="Now Bold"/>
              </a:rPr>
              <a:t> The quality of the sound produced depends on the type of speakers used. Built-in computer speakers typically offer lower sound quality, while external powered speakers, which connect to a computer’s sound card through an audio port, provide superior sound. </a:t>
            </a:r>
          </a:p>
          <a:p>
            <a:pPr algn="l" marL="875039" indent="-291680" lvl="2">
              <a:lnSpc>
                <a:spcPts val="4240"/>
              </a:lnSpc>
              <a:buFont typeface="Arial"/>
              <a:buChar char="⚬"/>
            </a:pPr>
            <a:r>
              <a:rPr lang="en-US" b="true" sz="3028">
                <a:solidFill>
                  <a:srgbClr val="000000"/>
                </a:solidFill>
                <a:latin typeface="Now Bold"/>
                <a:ea typeface="Now Bold"/>
                <a:cs typeface="Now Bold"/>
                <a:sym typeface="Now Bold"/>
              </a:rPr>
              <a:t>The sound card, an internal component of the computer, manages the input and output of audio signals, supporting various multimedia applications.</a:t>
            </a:r>
          </a:p>
        </p:txBody>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36.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sp>
        <p:nvSpPr>
          <p:cNvPr name="TextBox 2" id="2"/>
          <p:cNvSpPr txBox="true"/>
          <p:nvPr/>
        </p:nvSpPr>
        <p:spPr>
          <a:xfrm rot="0">
            <a:off x="447659" y="-17745"/>
            <a:ext cx="6901784" cy="1087793"/>
          </a:xfrm>
          <a:prstGeom prst="rect">
            <a:avLst/>
          </a:prstGeom>
        </p:spPr>
        <p:txBody>
          <a:bodyPr anchor="t" rtlCol="false" tIns="0" lIns="0" bIns="0" rIns="0">
            <a:spAutoFit/>
          </a:bodyPr>
          <a:lstStyle/>
          <a:p>
            <a:pPr algn="ctr">
              <a:lnSpc>
                <a:spcPts val="8821"/>
              </a:lnSpc>
            </a:pPr>
            <a:r>
              <a:rPr lang="en-US" sz="6301" b="true">
                <a:solidFill>
                  <a:srgbClr val="FFFFFF"/>
                </a:solidFill>
                <a:latin typeface="Now Bold"/>
                <a:ea typeface="Now Bold"/>
                <a:cs typeface="Now Bold"/>
                <a:sym typeface="Now Bold"/>
              </a:rPr>
              <a:t>Output Devices</a:t>
            </a:r>
          </a:p>
        </p:txBody>
      </p:sp>
      <p:sp>
        <p:nvSpPr>
          <p:cNvPr name="TextBox 3" id="3"/>
          <p:cNvSpPr txBox="true"/>
          <p:nvPr/>
        </p:nvSpPr>
        <p:spPr>
          <a:xfrm rot="0">
            <a:off x="666864" y="1248297"/>
            <a:ext cx="16705460" cy="8702697"/>
          </a:xfrm>
          <a:prstGeom prst="rect">
            <a:avLst/>
          </a:prstGeom>
        </p:spPr>
        <p:txBody>
          <a:bodyPr anchor="t" rtlCol="false" tIns="0" lIns="0" bIns="0" rIns="0">
            <a:spAutoFit/>
          </a:bodyPr>
          <a:lstStyle/>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Monitor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Touch Screens</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DLP Projector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LCD Projector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Printer</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Laser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Inkjet Printer </a:t>
            </a:r>
          </a:p>
          <a:p>
            <a:pPr algn="l" marL="2053610" indent="-513402" lvl="3">
              <a:lnSpc>
                <a:spcPts val="6131"/>
              </a:lnSpc>
              <a:buFont typeface="Arial"/>
              <a:buChar char="￭"/>
            </a:pPr>
            <a:r>
              <a:rPr lang="en-US" b="true" sz="4380">
                <a:solidFill>
                  <a:srgbClr val="FFFFFF"/>
                </a:solidFill>
                <a:latin typeface="Now Bold"/>
                <a:ea typeface="Now Bold"/>
                <a:cs typeface="Now Bold"/>
                <a:sym typeface="Now Bold"/>
              </a:rPr>
              <a:t>3D Printer </a:t>
            </a:r>
          </a:p>
          <a:p>
            <a:pPr algn="l" marL="1265523" indent="-421841" lvl="2">
              <a:lnSpc>
                <a:spcPts val="6131"/>
              </a:lnSpc>
              <a:buFont typeface="Arial"/>
              <a:buChar char="⚬"/>
            </a:pPr>
            <a:r>
              <a:rPr lang="en-US" b="true" sz="4380">
                <a:solidFill>
                  <a:srgbClr val="FFFFFF"/>
                </a:solidFill>
                <a:latin typeface="Now Bold"/>
                <a:ea typeface="Now Bold"/>
                <a:cs typeface="Now Bold"/>
                <a:sym typeface="Now Bold"/>
              </a:rPr>
              <a:t>Speaker</a:t>
            </a:r>
          </a:p>
          <a:p>
            <a:pPr algn="l" marL="1265523" indent="-421841" lvl="2">
              <a:lnSpc>
                <a:spcPts val="6131"/>
              </a:lnSpc>
              <a:buFont typeface="Arial"/>
              <a:buChar char="⚬"/>
            </a:pPr>
            <a:r>
              <a:rPr lang="en-US" b="true" sz="4380">
                <a:solidFill>
                  <a:srgbClr val="FF5757"/>
                </a:solidFill>
                <a:latin typeface="Now Bold"/>
                <a:ea typeface="Now Bold"/>
                <a:cs typeface="Now Bold"/>
                <a:sym typeface="Now Bold"/>
              </a:rPr>
              <a:t>Actuator</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37.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sp>
        <p:nvSpPr>
          <p:cNvPr name="Freeform 2" id="2"/>
          <p:cNvSpPr/>
          <p:nvPr/>
        </p:nvSpPr>
        <p:spPr>
          <a:xfrm flipH="false" flipV="false" rot="0">
            <a:off x="1512519" y="2788608"/>
            <a:ext cx="5289116" cy="5289116"/>
          </a:xfrm>
          <a:custGeom>
            <a:avLst/>
            <a:gdLst/>
            <a:ahLst/>
            <a:cxnLst/>
            <a:rect r="r" b="b" t="t" l="l"/>
            <a:pathLst>
              <a:path h="5289116" w="5289116">
                <a:moveTo>
                  <a:pt x="0" y="0"/>
                </a:moveTo>
                <a:lnTo>
                  <a:pt x="5289116" y="0"/>
                </a:lnTo>
                <a:lnTo>
                  <a:pt x="5289116" y="5289116"/>
                </a:lnTo>
                <a:lnTo>
                  <a:pt x="0" y="528911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1514125" y="399242"/>
            <a:ext cx="4409587" cy="781106"/>
          </a:xfrm>
          <a:prstGeom prst="rect">
            <a:avLst/>
          </a:prstGeom>
        </p:spPr>
        <p:txBody>
          <a:bodyPr anchor="t" rtlCol="false" tIns="0" lIns="0" bIns="0" rIns="0">
            <a:spAutoFit/>
          </a:bodyPr>
          <a:lstStyle/>
          <a:p>
            <a:pPr algn="l">
              <a:lnSpc>
                <a:spcPts val="5886"/>
              </a:lnSpc>
            </a:pPr>
            <a:r>
              <a:rPr lang="en-US" sz="4203" b="true">
                <a:solidFill>
                  <a:srgbClr val="000000"/>
                </a:solidFill>
                <a:latin typeface="Now Bold"/>
                <a:ea typeface="Now Bold"/>
                <a:cs typeface="Now Bold"/>
                <a:sym typeface="Now Bold"/>
              </a:rPr>
              <a:t>Actuator</a:t>
            </a:r>
          </a:p>
        </p:txBody>
      </p:sp>
      <p:sp>
        <p:nvSpPr>
          <p:cNvPr name="TextBox 4" id="4"/>
          <p:cNvSpPr txBox="true"/>
          <p:nvPr/>
        </p:nvSpPr>
        <p:spPr>
          <a:xfrm rot="0">
            <a:off x="8542033" y="1324236"/>
            <a:ext cx="8476942" cy="7533335"/>
          </a:xfrm>
          <a:prstGeom prst="rect">
            <a:avLst/>
          </a:prstGeom>
        </p:spPr>
        <p:txBody>
          <a:bodyPr anchor="t" rtlCol="false" tIns="0" lIns="0" bIns="0" rIns="0">
            <a:spAutoFit/>
          </a:bodyPr>
          <a:lstStyle/>
          <a:p>
            <a:pPr algn="l" marL="929273" indent="-309758" lvl="2">
              <a:lnSpc>
                <a:spcPts val="4503"/>
              </a:lnSpc>
              <a:buFont typeface="Arial"/>
              <a:buChar char="⚬"/>
            </a:pPr>
            <a:r>
              <a:rPr lang="en-US" b="true" sz="3216">
                <a:solidFill>
                  <a:srgbClr val="000000"/>
                </a:solidFill>
                <a:latin typeface="Now Bold"/>
                <a:ea typeface="Now Bold"/>
                <a:cs typeface="Now Bold"/>
                <a:sym typeface="Now Bold"/>
              </a:rPr>
              <a:t>An actuator is a mechanical motor that performs a specific action in response to instructions from a computer or control system. </a:t>
            </a:r>
          </a:p>
          <a:p>
            <a:pPr algn="l" marL="929273" indent="-309758" lvl="2">
              <a:lnSpc>
                <a:spcPts val="4503"/>
              </a:lnSpc>
              <a:buFont typeface="Arial"/>
              <a:buChar char="⚬"/>
            </a:pPr>
            <a:r>
              <a:rPr lang="en-US" b="true" sz="3216">
                <a:solidFill>
                  <a:srgbClr val="000000"/>
                </a:solidFill>
                <a:latin typeface="Now Bold"/>
                <a:ea typeface="Now Bold"/>
                <a:cs typeface="Now Bold"/>
                <a:sym typeface="Now Bold"/>
              </a:rPr>
              <a:t>For instance, in a digital camera, an actuator integrated into the lens moves it in and out to adjust the zoom level according to commands.</a:t>
            </a:r>
          </a:p>
          <a:p>
            <a:pPr algn="l" marL="929273" indent="-309758" lvl="2">
              <a:lnSpc>
                <a:spcPts val="4503"/>
              </a:lnSpc>
              <a:buFont typeface="Arial"/>
              <a:buChar char="⚬"/>
            </a:pPr>
            <a:r>
              <a:rPr lang="en-US" b="true" sz="3216">
                <a:solidFill>
                  <a:srgbClr val="000000"/>
                </a:solidFill>
                <a:latin typeface="Now Bold"/>
                <a:ea typeface="Now Bold"/>
                <a:cs typeface="Now Bold"/>
                <a:sym typeface="Now Bold"/>
              </a:rPr>
              <a:t>Actuators vary in size and complexity; they can be small, like those in cameras, or large, such as those used in computer-controlled drills.</a:t>
            </a:r>
          </a:p>
          <a:p>
            <a:pPr algn="l" marL="929273" indent="-309758" lvl="2">
              <a:lnSpc>
                <a:spcPts val="4503"/>
              </a:lnSpc>
              <a:buFont typeface="Arial"/>
              <a:buChar char="⚬"/>
            </a:pPr>
            <a:r>
              <a:rPr lang="en-US" b="true" sz="3216">
                <a:solidFill>
                  <a:srgbClr val="000000"/>
                </a:solidFill>
                <a:latin typeface="Now Bold"/>
                <a:ea typeface="Now Bold"/>
                <a:cs typeface="Now Bold"/>
                <a:sym typeface="Now Bold"/>
              </a:rPr>
              <a:t>They are crucial components that enable precise and automated movements in various mechanical systems.</a:t>
            </a:r>
          </a:p>
        </p:txBody>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555108" y="1738418"/>
            <a:ext cx="13015502" cy="7773642"/>
          </a:xfrm>
          <a:custGeom>
            <a:avLst/>
            <a:gdLst/>
            <a:ahLst/>
            <a:cxnLst/>
            <a:rect r="r" b="b" t="t" l="l"/>
            <a:pathLst>
              <a:path h="7773642" w="13015502">
                <a:moveTo>
                  <a:pt x="0" y="0"/>
                </a:moveTo>
                <a:lnTo>
                  <a:pt x="13015502" y="0"/>
                </a:lnTo>
                <a:lnTo>
                  <a:pt x="13015502" y="7773642"/>
                </a:lnTo>
                <a:lnTo>
                  <a:pt x="0" y="7773642"/>
                </a:lnTo>
                <a:lnTo>
                  <a:pt x="0" y="0"/>
                </a:lnTo>
                <a:close/>
              </a:path>
            </a:pathLst>
          </a:custGeom>
          <a:blipFill>
            <a:blip r:embed="rId5"/>
            <a:stretch>
              <a:fillRect l="0" t="0" r="0" b="0"/>
            </a:stretch>
          </a:blipFill>
        </p:spPr>
      </p:sp>
      <p:sp>
        <p:nvSpPr>
          <p:cNvPr name="TextBox 13" id="13"/>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85834"/>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272201" y="3363966"/>
            <a:ext cx="13581320" cy="506893"/>
          </a:xfrm>
          <a:custGeom>
            <a:avLst/>
            <a:gdLst/>
            <a:ahLst/>
            <a:cxnLst/>
            <a:rect r="r" b="b" t="t" l="l"/>
            <a:pathLst>
              <a:path h="506893" w="13581320">
                <a:moveTo>
                  <a:pt x="0" y="0"/>
                </a:moveTo>
                <a:lnTo>
                  <a:pt x="13581319" y="0"/>
                </a:lnTo>
                <a:lnTo>
                  <a:pt x="13581319" y="506893"/>
                </a:lnTo>
                <a:lnTo>
                  <a:pt x="0" y="506893"/>
                </a:lnTo>
                <a:lnTo>
                  <a:pt x="0" y="0"/>
                </a:lnTo>
                <a:close/>
              </a:path>
            </a:pathLst>
          </a:custGeom>
          <a:blipFill>
            <a:blip r:embed="rId5"/>
            <a:stretch>
              <a:fillRect l="0" t="0" r="0" b="-738165"/>
            </a:stretch>
          </a:blipFill>
        </p:spPr>
      </p:sp>
      <p:sp>
        <p:nvSpPr>
          <p:cNvPr name="TextBox 13" id="13"/>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sp>
        <p:nvSpPr>
          <p:cNvPr name="Freeform 14" id="14"/>
          <p:cNvSpPr/>
          <p:nvPr/>
        </p:nvSpPr>
        <p:spPr>
          <a:xfrm flipH="false" flipV="false" rot="0">
            <a:off x="4272201" y="3870858"/>
            <a:ext cx="13581320" cy="2929577"/>
          </a:xfrm>
          <a:custGeom>
            <a:avLst/>
            <a:gdLst/>
            <a:ahLst/>
            <a:cxnLst/>
            <a:rect r="r" b="b" t="t" l="l"/>
            <a:pathLst>
              <a:path h="2929577" w="13581320">
                <a:moveTo>
                  <a:pt x="0" y="0"/>
                </a:moveTo>
                <a:lnTo>
                  <a:pt x="13581319" y="0"/>
                </a:lnTo>
                <a:lnTo>
                  <a:pt x="13581319" y="2929577"/>
                </a:lnTo>
                <a:lnTo>
                  <a:pt x="0" y="2929577"/>
                </a:lnTo>
                <a:lnTo>
                  <a:pt x="0" y="0"/>
                </a:lnTo>
                <a:close/>
              </a:path>
            </a:pathLst>
          </a:custGeom>
          <a:blipFill>
            <a:blip r:embed="rId5"/>
            <a:stretch>
              <a:fillRect l="0" t="-45024" r="0" b="0"/>
            </a:stretch>
          </a:blipFill>
        </p:spPr>
      </p:sp>
      <p:grpSp>
        <p:nvGrpSpPr>
          <p:cNvPr name="Group 15" id="15"/>
          <p:cNvGrpSpPr/>
          <p:nvPr/>
        </p:nvGrpSpPr>
        <p:grpSpPr>
          <a:xfrm rot="0">
            <a:off x="2537237" y="185834"/>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518942" y="2149994"/>
            <a:ext cx="13942416" cy="5270686"/>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201730"/>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sp>
        <p:nvSpPr>
          <p:cNvPr name="TextBox 11" id="11"/>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12" id="12"/>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13" id="13"/>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14" id="14"/>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15" id="15"/>
          <p:cNvSpPr txBox="true"/>
          <p:nvPr/>
        </p:nvSpPr>
        <p:spPr>
          <a:xfrm rot="0">
            <a:off x="6181390" y="8740250"/>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16" id="16"/>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grpSp>
        <p:nvGrpSpPr>
          <p:cNvPr name="Group 17" id="17"/>
          <p:cNvGrpSpPr/>
          <p:nvPr/>
        </p:nvGrpSpPr>
        <p:grpSpPr>
          <a:xfrm rot="-10800000">
            <a:off x="17320078" y="207265"/>
            <a:ext cx="1032216" cy="128588"/>
            <a:chOff x="0" y="0"/>
            <a:chExt cx="1376288" cy="171450"/>
          </a:xfrm>
        </p:grpSpPr>
        <p:sp>
          <p:nvSpPr>
            <p:cNvPr name="Freeform 18" id="18"/>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19" id="19"/>
          <p:cNvGrpSpPr/>
          <p:nvPr/>
        </p:nvGrpSpPr>
        <p:grpSpPr>
          <a:xfrm rot="-10800000">
            <a:off x="17320078" y="676240"/>
            <a:ext cx="1032216" cy="128588"/>
            <a:chOff x="0" y="0"/>
            <a:chExt cx="1376288" cy="171450"/>
          </a:xfrm>
        </p:grpSpPr>
        <p:sp>
          <p:nvSpPr>
            <p:cNvPr name="Freeform 20" id="20"/>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1" id="21"/>
          <p:cNvGrpSpPr/>
          <p:nvPr/>
        </p:nvGrpSpPr>
        <p:grpSpPr>
          <a:xfrm rot="-10800000">
            <a:off x="17320078" y="1116598"/>
            <a:ext cx="1032216" cy="128588"/>
            <a:chOff x="0" y="0"/>
            <a:chExt cx="1376288" cy="171450"/>
          </a:xfrm>
        </p:grpSpPr>
        <p:sp>
          <p:nvSpPr>
            <p:cNvPr name="Freeform 22" id="22"/>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23" id="23"/>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24" id="24"/>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25" id="25"/>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sp>
        <p:nvSpPr>
          <p:cNvPr name="TextBox 26" id="26"/>
          <p:cNvSpPr txBox="true"/>
          <p:nvPr/>
        </p:nvSpPr>
        <p:spPr>
          <a:xfrm rot="0">
            <a:off x="0"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keyboards, touch screens and microphones</a:t>
            </a:r>
          </a:p>
        </p:txBody>
      </p:sp>
      <p:sp>
        <p:nvSpPr>
          <p:cNvPr name="TextBox 27" id="27"/>
          <p:cNvSpPr txBox="true"/>
          <p:nvPr/>
        </p:nvSpPr>
        <p:spPr>
          <a:xfrm rot="0">
            <a:off x="14987944"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printers, monitors and loudspeakers </a:t>
            </a:r>
          </a:p>
          <a:p>
            <a:pPr algn="ctr">
              <a:lnSpc>
                <a:spcPts val="2388"/>
              </a:lnSpc>
            </a:pPr>
          </a:p>
        </p:txBody>
      </p:sp>
      <p:grpSp>
        <p:nvGrpSpPr>
          <p:cNvPr name="Group 28" id="28"/>
          <p:cNvGrpSpPr/>
          <p:nvPr/>
        </p:nvGrpSpPr>
        <p:grpSpPr>
          <a:xfrm rot="0">
            <a:off x="9769496" y="2639854"/>
            <a:ext cx="5165442" cy="725142"/>
            <a:chOff x="0" y="0"/>
            <a:chExt cx="6887256" cy="966856"/>
          </a:xfrm>
        </p:grpSpPr>
        <p:sp>
          <p:nvSpPr>
            <p:cNvPr name="Freeform 29" id="2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30" id="30"/>
          <p:cNvGrpSpPr/>
          <p:nvPr/>
        </p:nvGrpSpPr>
        <p:grpSpPr>
          <a:xfrm rot="0">
            <a:off x="9769496" y="3529979"/>
            <a:ext cx="5165442" cy="725142"/>
            <a:chOff x="0" y="0"/>
            <a:chExt cx="6887256" cy="966856"/>
          </a:xfrm>
        </p:grpSpPr>
        <p:sp>
          <p:nvSpPr>
            <p:cNvPr name="Freeform 31" id="3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32" id="32"/>
          <p:cNvGrpSpPr/>
          <p:nvPr/>
        </p:nvGrpSpPr>
        <p:grpSpPr>
          <a:xfrm rot="0">
            <a:off x="9769496" y="4376360"/>
            <a:ext cx="5165442" cy="725142"/>
            <a:chOff x="0" y="0"/>
            <a:chExt cx="6887256" cy="966856"/>
          </a:xfrm>
        </p:grpSpPr>
        <p:sp>
          <p:nvSpPr>
            <p:cNvPr name="Freeform 33" id="3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34" id="34"/>
          <p:cNvGrpSpPr/>
          <p:nvPr/>
        </p:nvGrpSpPr>
        <p:grpSpPr>
          <a:xfrm rot="0">
            <a:off x="9769496" y="5228700"/>
            <a:ext cx="5165442" cy="725142"/>
            <a:chOff x="0" y="0"/>
            <a:chExt cx="6887256" cy="966856"/>
          </a:xfrm>
        </p:grpSpPr>
        <p:sp>
          <p:nvSpPr>
            <p:cNvPr name="Freeform 35" id="35"/>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36" id="36"/>
          <p:cNvGrpSpPr/>
          <p:nvPr/>
        </p:nvGrpSpPr>
        <p:grpSpPr>
          <a:xfrm rot="0">
            <a:off x="9769496" y="6115454"/>
            <a:ext cx="5165442" cy="725142"/>
            <a:chOff x="0" y="0"/>
            <a:chExt cx="6887256" cy="966856"/>
          </a:xfrm>
        </p:grpSpPr>
        <p:sp>
          <p:nvSpPr>
            <p:cNvPr name="Freeform 37" id="3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TextBox 38" id="38"/>
          <p:cNvSpPr txBox="true"/>
          <p:nvPr/>
        </p:nvSpPr>
        <p:spPr>
          <a:xfrm rot="0">
            <a:off x="8436820" y="271169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39" id="39"/>
          <p:cNvSpPr txBox="true"/>
          <p:nvPr/>
        </p:nvSpPr>
        <p:spPr>
          <a:xfrm rot="0">
            <a:off x="8436820" y="3601824"/>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0" id="40"/>
          <p:cNvSpPr txBox="true"/>
          <p:nvPr/>
        </p:nvSpPr>
        <p:spPr>
          <a:xfrm rot="0">
            <a:off x="8475062" y="444820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41" id="41"/>
          <p:cNvSpPr txBox="true"/>
          <p:nvPr/>
        </p:nvSpPr>
        <p:spPr>
          <a:xfrm rot="0">
            <a:off x="8436820" y="530054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42" id="42"/>
          <p:cNvSpPr txBox="true"/>
          <p:nvPr/>
        </p:nvSpPr>
        <p:spPr>
          <a:xfrm rot="0">
            <a:off x="8436820" y="6136668"/>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43" id="43"/>
          <p:cNvGrpSpPr/>
          <p:nvPr/>
        </p:nvGrpSpPr>
        <p:grpSpPr>
          <a:xfrm rot="0">
            <a:off x="4608633" y="2686047"/>
            <a:ext cx="1572758" cy="1572758"/>
            <a:chOff x="0" y="0"/>
            <a:chExt cx="2097010" cy="2097010"/>
          </a:xfrm>
        </p:grpSpPr>
        <p:sp>
          <p:nvSpPr>
            <p:cNvPr name="Freeform 44" id="44"/>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solidFill>
          </p:spPr>
        </p:sp>
      </p:grpSp>
      <p:sp>
        <p:nvSpPr>
          <p:cNvPr name="Freeform 45" id="45"/>
          <p:cNvSpPr/>
          <p:nvPr/>
        </p:nvSpPr>
        <p:spPr>
          <a:xfrm flipH="false" flipV="false" rot="0">
            <a:off x="3371778" y="2747283"/>
            <a:ext cx="862952" cy="862952"/>
          </a:xfrm>
          <a:custGeom>
            <a:avLst/>
            <a:gdLst/>
            <a:ahLst/>
            <a:cxnLst/>
            <a:rect r="r" b="b" t="t" l="l"/>
            <a:pathLst>
              <a:path h="862952" w="862952">
                <a:moveTo>
                  <a:pt x="0" y="0"/>
                </a:moveTo>
                <a:lnTo>
                  <a:pt x="862952" y="0"/>
                </a:lnTo>
                <a:lnTo>
                  <a:pt x="862952" y="862951"/>
                </a:lnTo>
                <a:lnTo>
                  <a:pt x="0" y="8629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6" id="46"/>
          <p:cNvSpPr txBox="true"/>
          <p:nvPr/>
        </p:nvSpPr>
        <p:spPr>
          <a:xfrm rot="0">
            <a:off x="5031336" y="3114521"/>
            <a:ext cx="727354"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CU</a:t>
            </a:r>
          </a:p>
        </p:txBody>
      </p:sp>
      <p:grpSp>
        <p:nvGrpSpPr>
          <p:cNvPr name="Group 47" id="47"/>
          <p:cNvGrpSpPr/>
          <p:nvPr/>
        </p:nvGrpSpPr>
        <p:grpSpPr>
          <a:xfrm rot="0">
            <a:off x="2537237" y="167332"/>
            <a:ext cx="13213526" cy="9925515"/>
            <a:chOff x="0" y="0"/>
            <a:chExt cx="17618034" cy="13234020"/>
          </a:xfrm>
        </p:grpSpPr>
        <p:sp>
          <p:nvSpPr>
            <p:cNvPr name="Freeform 48" id="4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49" id="4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50" id="5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413960" y="1564465"/>
            <a:ext cx="10276908" cy="8194876"/>
          </a:xfrm>
          <a:custGeom>
            <a:avLst/>
            <a:gdLst/>
            <a:ahLst/>
            <a:cxnLst/>
            <a:rect r="r" b="b" t="t" l="l"/>
            <a:pathLst>
              <a:path h="8194876" w="10276908">
                <a:moveTo>
                  <a:pt x="0" y="0"/>
                </a:moveTo>
                <a:lnTo>
                  <a:pt x="10276908" y="0"/>
                </a:lnTo>
                <a:lnTo>
                  <a:pt x="10276908" y="8194877"/>
                </a:lnTo>
                <a:lnTo>
                  <a:pt x="0" y="8194877"/>
                </a:lnTo>
                <a:lnTo>
                  <a:pt x="0" y="0"/>
                </a:lnTo>
                <a:close/>
              </a:path>
            </a:pathLst>
          </a:custGeom>
          <a:blipFill>
            <a:blip r:embed="rId5"/>
            <a:stretch>
              <a:fillRect l="0" t="0" r="0" b="0"/>
            </a:stretch>
          </a:blipFill>
        </p:spPr>
      </p:sp>
      <p:sp>
        <p:nvSpPr>
          <p:cNvPr name="TextBox 13" id="13"/>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85834"/>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059346" y="1979036"/>
            <a:ext cx="11182069" cy="6789298"/>
          </a:xfrm>
          <a:custGeom>
            <a:avLst/>
            <a:gdLst/>
            <a:ahLst/>
            <a:cxnLst/>
            <a:rect r="r" b="b" t="t" l="l"/>
            <a:pathLst>
              <a:path h="6789298" w="11182069">
                <a:moveTo>
                  <a:pt x="0" y="0"/>
                </a:moveTo>
                <a:lnTo>
                  <a:pt x="11182069" y="0"/>
                </a:lnTo>
                <a:lnTo>
                  <a:pt x="11182069" y="6789298"/>
                </a:lnTo>
                <a:lnTo>
                  <a:pt x="0" y="6789298"/>
                </a:lnTo>
                <a:lnTo>
                  <a:pt x="0" y="0"/>
                </a:lnTo>
                <a:close/>
              </a:path>
            </a:pathLst>
          </a:custGeom>
          <a:blipFill>
            <a:blip r:embed="rId5"/>
            <a:stretch>
              <a:fillRect l="0" t="0" r="-45525" b="0"/>
            </a:stretch>
          </a:blipFill>
        </p:spPr>
      </p:sp>
      <p:sp>
        <p:nvSpPr>
          <p:cNvPr name="TextBox 13" id="13"/>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80743"/>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20" b="-19259"/>
            </a:stretch>
          </a:blipFill>
        </p:spPr>
      </p:sp>
      <p:sp>
        <p:nvSpPr>
          <p:cNvPr name="Freeform 3" id="3"/>
          <p:cNvSpPr/>
          <p:nvPr/>
        </p:nvSpPr>
        <p:spPr>
          <a:xfrm flipH="false" flipV="false" rot="0">
            <a:off x="14041864" y="3602799"/>
            <a:ext cx="1728216" cy="4114800"/>
          </a:xfrm>
          <a:custGeom>
            <a:avLst/>
            <a:gdLst/>
            <a:ahLst/>
            <a:cxnLst/>
            <a:rect r="r" b="b" t="t" l="l"/>
            <a:pathLst>
              <a:path h="4114800" w="1728216">
                <a:moveTo>
                  <a:pt x="0" y="0"/>
                </a:moveTo>
                <a:lnTo>
                  <a:pt x="1728216" y="0"/>
                </a:lnTo>
                <a:lnTo>
                  <a:pt x="17282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846"/>
            </a:stretch>
          </a:blipFill>
        </p:spPr>
      </p:sp>
      <p:sp>
        <p:nvSpPr>
          <p:cNvPr name="Freeform 4" id="4"/>
          <p:cNvSpPr/>
          <p:nvPr/>
        </p:nvSpPr>
        <p:spPr>
          <a:xfrm flipH="false" flipV="false" rot="0">
            <a:off x="11836762" y="176408"/>
            <a:ext cx="1728216" cy="4114800"/>
          </a:xfrm>
          <a:custGeom>
            <a:avLst/>
            <a:gdLst/>
            <a:ahLst/>
            <a:cxnLst/>
            <a:rect r="r" b="b" t="t" l="l"/>
            <a:pathLst>
              <a:path h="4114800" w="1728216">
                <a:moveTo>
                  <a:pt x="0" y="0"/>
                </a:moveTo>
                <a:lnTo>
                  <a:pt x="1728216" y="0"/>
                </a:lnTo>
                <a:lnTo>
                  <a:pt x="17282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846"/>
            </a:stretch>
          </a:blipFill>
        </p:spPr>
      </p:sp>
      <p:sp>
        <p:nvSpPr>
          <p:cNvPr name="Freeform 5" id="5"/>
          <p:cNvSpPr/>
          <p:nvPr/>
        </p:nvSpPr>
        <p:spPr>
          <a:xfrm flipH="false" flipV="false" rot="-1995829">
            <a:off x="13875165" y="421016"/>
            <a:ext cx="1350274" cy="1534402"/>
          </a:xfrm>
          <a:custGeom>
            <a:avLst/>
            <a:gdLst/>
            <a:ahLst/>
            <a:cxnLst/>
            <a:rect r="r" b="b" t="t" l="l"/>
            <a:pathLst>
              <a:path h="1534402" w="1350274">
                <a:moveTo>
                  <a:pt x="0" y="0"/>
                </a:moveTo>
                <a:lnTo>
                  <a:pt x="1350274" y="0"/>
                </a:lnTo>
                <a:lnTo>
                  <a:pt x="1350274" y="1534402"/>
                </a:lnTo>
                <a:lnTo>
                  <a:pt x="0" y="1534402"/>
                </a:lnTo>
                <a:lnTo>
                  <a:pt x="0" y="0"/>
                </a:lnTo>
                <a:close/>
              </a:path>
            </a:pathLst>
          </a:custGeom>
          <a:blipFill>
            <a:blip r:embed="rId5">
              <a:extLst>
                <a:ext uri="{96DAC541-7B7A-43D3-8B79-37D633B846F1}">
                  <asvg:svgBlip xmlns:asvg="http://schemas.microsoft.com/office/drawing/2016/SVG/main" r:embed="rId6"/>
                </a:ext>
              </a:extLst>
            </a:blip>
            <a:stretch>
              <a:fillRect l="0" t="0" r="0" b="-4112"/>
            </a:stretch>
          </a:blipFill>
        </p:spPr>
      </p:sp>
      <p:sp>
        <p:nvSpPr>
          <p:cNvPr name="Freeform 6" id="6"/>
          <p:cNvSpPr/>
          <p:nvPr/>
        </p:nvSpPr>
        <p:spPr>
          <a:xfrm flipH="false" flipV="false" rot="-1995829">
            <a:off x="16080268" y="3847406"/>
            <a:ext cx="1350275" cy="1534403"/>
          </a:xfrm>
          <a:custGeom>
            <a:avLst/>
            <a:gdLst/>
            <a:ahLst/>
            <a:cxnLst/>
            <a:rect r="r" b="b" t="t" l="l"/>
            <a:pathLst>
              <a:path h="1534403" w="1350275">
                <a:moveTo>
                  <a:pt x="0" y="0"/>
                </a:moveTo>
                <a:lnTo>
                  <a:pt x="1350275" y="0"/>
                </a:lnTo>
                <a:lnTo>
                  <a:pt x="1350275" y="1534402"/>
                </a:lnTo>
                <a:lnTo>
                  <a:pt x="0" y="1534402"/>
                </a:lnTo>
                <a:lnTo>
                  <a:pt x="0" y="0"/>
                </a:lnTo>
                <a:close/>
              </a:path>
            </a:pathLst>
          </a:custGeom>
          <a:blipFill>
            <a:blip r:embed="rId5">
              <a:extLst>
                <a:ext uri="{96DAC541-7B7A-43D3-8B79-37D633B846F1}">
                  <asvg:svgBlip xmlns:asvg="http://schemas.microsoft.com/office/drawing/2016/SVG/main" r:embed="rId6"/>
                </a:ext>
              </a:extLst>
            </a:blip>
            <a:stretch>
              <a:fillRect l="0" t="0" r="0" b="-4112"/>
            </a:stretch>
          </a:blipFill>
        </p:spPr>
      </p:sp>
      <p:sp>
        <p:nvSpPr>
          <p:cNvPr name="TextBox 7" id="7"/>
          <p:cNvSpPr txBox="true"/>
          <p:nvPr/>
        </p:nvSpPr>
        <p:spPr>
          <a:xfrm rot="0">
            <a:off x="362484" y="-128391"/>
            <a:ext cx="3410389" cy="1579810"/>
          </a:xfrm>
          <a:prstGeom prst="rect">
            <a:avLst/>
          </a:prstGeom>
        </p:spPr>
        <p:txBody>
          <a:bodyPr anchor="t" rtlCol="false" tIns="0" lIns="0" bIns="0" rIns="0">
            <a:spAutoFit/>
          </a:bodyPr>
          <a:lstStyle/>
          <a:p>
            <a:pPr algn="ctr">
              <a:lnSpc>
                <a:spcPts val="11893"/>
              </a:lnSpc>
            </a:pPr>
            <a:r>
              <a:rPr lang="en-US" sz="8496">
                <a:solidFill>
                  <a:srgbClr val="FDFDFD"/>
                </a:solidFill>
                <a:latin typeface="Now"/>
                <a:ea typeface="Now"/>
                <a:cs typeface="Now"/>
                <a:sym typeface="Now"/>
              </a:rPr>
              <a:t>Sensor</a:t>
            </a:r>
          </a:p>
        </p:txBody>
      </p:sp>
      <p:grpSp>
        <p:nvGrpSpPr>
          <p:cNvPr name="Group 8" id="8"/>
          <p:cNvGrpSpPr/>
          <p:nvPr/>
        </p:nvGrpSpPr>
        <p:grpSpPr>
          <a:xfrm rot="0">
            <a:off x="2537237" y="281084"/>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143.xml><?xml version="1.0" encoding="utf-8"?>
<p:sld xmlns:p="http://schemas.openxmlformats.org/presentationml/2006/main" xmlns:a="http://schemas.openxmlformats.org/drawingml/2006/main" xmlns:r="http://schemas.openxmlformats.org/officeDocument/2006/relationships">
  <p:cSld>
    <p:bg>
      <p:bgPr>
        <a:solidFill>
          <a:srgbClr val="9B0606"/>
        </a:solidFill>
      </p:bgPr>
    </p:bg>
    <p:spTree>
      <p:nvGrpSpPr>
        <p:cNvPr id="1" name=""/>
        <p:cNvGrpSpPr/>
        <p:nvPr/>
      </p:nvGrpSpPr>
      <p:grpSpPr>
        <a:xfrm>
          <a:off x="0" y="0"/>
          <a:ext cx="0" cy="0"/>
          <a:chOff x="0" y="0"/>
          <a:chExt cx="0" cy="0"/>
        </a:xfrm>
      </p:grpSpPr>
      <p:grpSp>
        <p:nvGrpSpPr>
          <p:cNvPr name="Group 2" id="2"/>
          <p:cNvGrpSpPr/>
          <p:nvPr/>
        </p:nvGrpSpPr>
        <p:grpSpPr>
          <a:xfrm rot="0">
            <a:off x="159092" y="8198931"/>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232717"/>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261421" y="2006342"/>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195811"/>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08072"/>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598418"/>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solidFill>
          </p:spPr>
        </p:sp>
      </p:grpSp>
      <p:grpSp>
        <p:nvGrpSpPr>
          <p:cNvPr name="Group 13" id="13"/>
          <p:cNvGrpSpPr/>
          <p:nvPr/>
        </p:nvGrpSpPr>
        <p:grpSpPr>
          <a:xfrm rot="0">
            <a:off x="9377817" y="2542606"/>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Freeform 15" id="15"/>
          <p:cNvSpPr/>
          <p:nvPr/>
        </p:nvSpPr>
        <p:spPr>
          <a:xfrm flipH="false" flipV="false" rot="0">
            <a:off x="3371778" y="2659654"/>
            <a:ext cx="862952" cy="862952"/>
          </a:xfrm>
          <a:custGeom>
            <a:avLst/>
            <a:gdLst/>
            <a:ahLst/>
            <a:cxnLst/>
            <a:rect r="r" b="b" t="t" l="l"/>
            <a:pathLst>
              <a:path h="862952" w="862952">
                <a:moveTo>
                  <a:pt x="0" y="0"/>
                </a:moveTo>
                <a:lnTo>
                  <a:pt x="862952" y="0"/>
                </a:lnTo>
                <a:lnTo>
                  <a:pt x="862952" y="862952"/>
                </a:lnTo>
                <a:lnTo>
                  <a:pt x="0" y="8629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432732"/>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18" id="18"/>
          <p:cNvGrpSpPr/>
          <p:nvPr/>
        </p:nvGrpSpPr>
        <p:grpSpPr>
          <a:xfrm rot="0">
            <a:off x="9377817" y="4279113"/>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0" id="20"/>
          <p:cNvGrpSpPr/>
          <p:nvPr/>
        </p:nvGrpSpPr>
        <p:grpSpPr>
          <a:xfrm rot="0">
            <a:off x="9377817" y="5131453"/>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2" id="22"/>
          <p:cNvGrpSpPr/>
          <p:nvPr/>
        </p:nvGrpSpPr>
        <p:grpSpPr>
          <a:xfrm rot="0">
            <a:off x="9377817" y="6018205"/>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4" id="24"/>
          <p:cNvGrpSpPr/>
          <p:nvPr/>
        </p:nvGrpSpPr>
        <p:grpSpPr>
          <a:xfrm rot="-5400000">
            <a:off x="4879831" y="5444899"/>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5400000">
            <a:off x="6004340" y="6270403"/>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28" id="28"/>
          <p:cNvGrpSpPr/>
          <p:nvPr/>
        </p:nvGrpSpPr>
        <p:grpSpPr>
          <a:xfrm rot="-5400000">
            <a:off x="5014799" y="6712120"/>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0" id="30"/>
          <p:cNvGrpSpPr/>
          <p:nvPr/>
        </p:nvGrpSpPr>
        <p:grpSpPr>
          <a:xfrm rot="-10799999">
            <a:off x="2821709" y="9045403"/>
            <a:ext cx="2471508" cy="128588"/>
            <a:chOff x="0" y="0"/>
            <a:chExt cx="3295344" cy="171450"/>
          </a:xfrm>
        </p:grpSpPr>
        <p:sp>
          <p:nvSpPr>
            <p:cNvPr name="Freeform 31" id="31"/>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2" id="32"/>
          <p:cNvGrpSpPr/>
          <p:nvPr/>
        </p:nvGrpSpPr>
        <p:grpSpPr>
          <a:xfrm rot="-10800000">
            <a:off x="2791726" y="8689087"/>
            <a:ext cx="2502984" cy="128588"/>
            <a:chOff x="0" y="0"/>
            <a:chExt cx="333731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34" id="34"/>
          <p:cNvGrpSpPr/>
          <p:nvPr/>
        </p:nvGrpSpPr>
        <p:grpSpPr>
          <a:xfrm rot="10799999">
            <a:off x="2791724" y="8288879"/>
            <a:ext cx="2503022" cy="128588"/>
            <a:chOff x="0" y="0"/>
            <a:chExt cx="333736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6" id="36"/>
          <p:cNvGrpSpPr/>
          <p:nvPr/>
        </p:nvGrpSpPr>
        <p:grpSpPr>
          <a:xfrm rot="-10799999">
            <a:off x="12938275" y="8956567"/>
            <a:ext cx="2471508" cy="128588"/>
            <a:chOff x="0" y="0"/>
            <a:chExt cx="3295344" cy="171450"/>
          </a:xfrm>
        </p:grpSpPr>
        <p:sp>
          <p:nvSpPr>
            <p:cNvPr name="Freeform 37" id="37"/>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8" id="38"/>
          <p:cNvGrpSpPr/>
          <p:nvPr/>
        </p:nvGrpSpPr>
        <p:grpSpPr>
          <a:xfrm rot="-10800000">
            <a:off x="12908290" y="8600251"/>
            <a:ext cx="2502984" cy="128588"/>
            <a:chOff x="0" y="0"/>
            <a:chExt cx="3337312" cy="171450"/>
          </a:xfrm>
        </p:grpSpPr>
        <p:sp>
          <p:nvSpPr>
            <p:cNvPr name="Freeform 39" id="39"/>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40" id="40"/>
          <p:cNvSpPr txBox="true"/>
          <p:nvPr/>
        </p:nvSpPr>
        <p:spPr>
          <a:xfrm rot="0">
            <a:off x="159092" y="-142875"/>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41" id="41"/>
          <p:cNvSpPr txBox="true"/>
          <p:nvPr/>
        </p:nvSpPr>
        <p:spPr>
          <a:xfrm rot="0">
            <a:off x="769936" y="8295117"/>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42" id="42"/>
          <p:cNvSpPr txBox="true"/>
          <p:nvPr/>
        </p:nvSpPr>
        <p:spPr>
          <a:xfrm rot="0">
            <a:off x="15761470" y="8372794"/>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43" id="43"/>
          <p:cNvSpPr txBox="true"/>
          <p:nvPr/>
        </p:nvSpPr>
        <p:spPr>
          <a:xfrm rot="0">
            <a:off x="6062254" y="1064690"/>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44" id="44"/>
          <p:cNvSpPr txBox="true"/>
          <p:nvPr/>
        </p:nvSpPr>
        <p:spPr>
          <a:xfrm rot="0">
            <a:off x="6181390" y="8734332"/>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45" id="45"/>
          <p:cNvSpPr txBox="true"/>
          <p:nvPr/>
        </p:nvSpPr>
        <p:spPr>
          <a:xfrm rot="0">
            <a:off x="3801981" y="5897171"/>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sp>
        <p:nvSpPr>
          <p:cNvPr name="TextBox 46" id="46"/>
          <p:cNvSpPr txBox="true"/>
          <p:nvPr/>
        </p:nvSpPr>
        <p:spPr>
          <a:xfrm rot="0">
            <a:off x="5031336" y="3026892"/>
            <a:ext cx="727354"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CU</a:t>
            </a:r>
          </a:p>
        </p:txBody>
      </p:sp>
      <p:sp>
        <p:nvSpPr>
          <p:cNvPr name="TextBox 47" id="47"/>
          <p:cNvSpPr txBox="true"/>
          <p:nvPr/>
        </p:nvSpPr>
        <p:spPr>
          <a:xfrm rot="0">
            <a:off x="8045144" y="2614452"/>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48" id="48"/>
          <p:cNvSpPr txBox="true"/>
          <p:nvPr/>
        </p:nvSpPr>
        <p:spPr>
          <a:xfrm rot="0">
            <a:off x="8045144" y="3504576"/>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9" id="49"/>
          <p:cNvSpPr txBox="true"/>
          <p:nvPr/>
        </p:nvSpPr>
        <p:spPr>
          <a:xfrm rot="0">
            <a:off x="8083383" y="435095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50" id="50"/>
          <p:cNvSpPr txBox="true"/>
          <p:nvPr/>
        </p:nvSpPr>
        <p:spPr>
          <a:xfrm rot="0">
            <a:off x="8045144" y="5203297"/>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51" id="51"/>
          <p:cNvSpPr txBox="true"/>
          <p:nvPr/>
        </p:nvSpPr>
        <p:spPr>
          <a:xfrm rot="0">
            <a:off x="8045144" y="6039421"/>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52" id="52"/>
          <p:cNvGrpSpPr/>
          <p:nvPr/>
        </p:nvGrpSpPr>
        <p:grpSpPr>
          <a:xfrm rot="10799999">
            <a:off x="7467035" y="2798023"/>
            <a:ext cx="760218" cy="128588"/>
            <a:chOff x="0" y="0"/>
            <a:chExt cx="1013624" cy="171450"/>
          </a:xfrm>
        </p:grpSpPr>
        <p:sp>
          <p:nvSpPr>
            <p:cNvPr name="Freeform 53" id="53"/>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54" id="54"/>
          <p:cNvGrpSpPr/>
          <p:nvPr/>
        </p:nvGrpSpPr>
        <p:grpSpPr>
          <a:xfrm rot="0">
            <a:off x="7787260" y="4491892"/>
            <a:ext cx="511657" cy="128588"/>
            <a:chOff x="0" y="0"/>
            <a:chExt cx="682210" cy="171450"/>
          </a:xfrm>
        </p:grpSpPr>
        <p:sp>
          <p:nvSpPr>
            <p:cNvPr name="Freeform 55" id="55"/>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56" id="56"/>
          <p:cNvGrpSpPr/>
          <p:nvPr/>
        </p:nvGrpSpPr>
        <p:grpSpPr>
          <a:xfrm rot="-5400000">
            <a:off x="4945888" y="4739249"/>
            <a:ext cx="1539882" cy="128588"/>
            <a:chOff x="0" y="0"/>
            <a:chExt cx="2053176" cy="171450"/>
          </a:xfrm>
        </p:grpSpPr>
        <p:sp>
          <p:nvSpPr>
            <p:cNvPr name="Freeform 57" id="57"/>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8" id="58"/>
          <p:cNvGrpSpPr/>
          <p:nvPr/>
        </p:nvGrpSpPr>
        <p:grpSpPr>
          <a:xfrm rot="-10800000">
            <a:off x="4790768" y="5444899"/>
            <a:ext cx="1032216" cy="128588"/>
            <a:chOff x="0" y="0"/>
            <a:chExt cx="1376288" cy="171450"/>
          </a:xfrm>
        </p:grpSpPr>
        <p:sp>
          <p:nvSpPr>
            <p:cNvPr name="Freeform 59" id="5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0" id="60"/>
          <p:cNvGrpSpPr/>
          <p:nvPr/>
        </p:nvGrpSpPr>
        <p:grpSpPr>
          <a:xfrm rot="-10800000">
            <a:off x="5435774" y="5444899"/>
            <a:ext cx="1032216" cy="128588"/>
            <a:chOff x="0" y="0"/>
            <a:chExt cx="1376288" cy="171450"/>
          </a:xfrm>
        </p:grpSpPr>
        <p:sp>
          <p:nvSpPr>
            <p:cNvPr name="Freeform 61" id="61"/>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2" id="62"/>
          <p:cNvGrpSpPr/>
          <p:nvPr/>
        </p:nvGrpSpPr>
        <p:grpSpPr>
          <a:xfrm rot="-10800000">
            <a:off x="17320078" y="119638"/>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4" id="64"/>
          <p:cNvGrpSpPr/>
          <p:nvPr/>
        </p:nvGrpSpPr>
        <p:grpSpPr>
          <a:xfrm rot="-10800000">
            <a:off x="17320078" y="588611"/>
            <a:ext cx="1032216" cy="128588"/>
            <a:chOff x="0" y="0"/>
            <a:chExt cx="1376288" cy="171450"/>
          </a:xfrm>
        </p:grpSpPr>
        <p:sp>
          <p:nvSpPr>
            <p:cNvPr name="Freeform 65" id="6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6" id="66"/>
          <p:cNvGrpSpPr/>
          <p:nvPr/>
        </p:nvGrpSpPr>
        <p:grpSpPr>
          <a:xfrm rot="-10800000">
            <a:off x="17320078" y="1028969"/>
            <a:ext cx="1032216" cy="128588"/>
            <a:chOff x="0" y="0"/>
            <a:chExt cx="1376288" cy="171450"/>
          </a:xfrm>
        </p:grpSpPr>
        <p:sp>
          <p:nvSpPr>
            <p:cNvPr name="Freeform 67" id="6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8" id="68"/>
          <p:cNvSpPr txBox="true"/>
          <p:nvPr/>
        </p:nvSpPr>
        <p:spPr>
          <a:xfrm rot="0">
            <a:off x="15521416" y="3423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9" id="69"/>
          <p:cNvSpPr txBox="true"/>
          <p:nvPr/>
        </p:nvSpPr>
        <p:spPr>
          <a:xfrm rot="0">
            <a:off x="16098302" y="503207"/>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70" id="70"/>
          <p:cNvSpPr txBox="true"/>
          <p:nvPr/>
        </p:nvSpPr>
        <p:spPr>
          <a:xfrm rot="0">
            <a:off x="15646486" y="943563"/>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71" id="71"/>
          <p:cNvGrpSpPr/>
          <p:nvPr/>
        </p:nvGrpSpPr>
        <p:grpSpPr>
          <a:xfrm rot="10720186">
            <a:off x="14461214" y="3725680"/>
            <a:ext cx="679476" cy="128588"/>
            <a:chOff x="0" y="0"/>
            <a:chExt cx="905968" cy="171450"/>
          </a:xfrm>
        </p:grpSpPr>
        <p:sp>
          <p:nvSpPr>
            <p:cNvPr name="Freeform 72" id="72"/>
            <p:cNvSpPr/>
            <p:nvPr/>
          </p:nvSpPr>
          <p:spPr>
            <a:xfrm flipH="false" flipV="false" rot="0">
              <a:off x="0" y="0"/>
              <a:ext cx="906018" cy="171450"/>
            </a:xfrm>
            <a:custGeom>
              <a:avLst/>
              <a:gdLst/>
              <a:ahLst/>
              <a:cxnLst/>
              <a:rect r="r" b="b" t="t" l="l"/>
              <a:pathLst>
                <a:path h="171450" w="906018">
                  <a:moveTo>
                    <a:pt x="85725" y="0"/>
                  </a:moveTo>
                  <a:lnTo>
                    <a:pt x="820293" y="0"/>
                  </a:lnTo>
                  <a:cubicBezTo>
                    <a:pt x="867664" y="0"/>
                    <a:pt x="906018" y="38354"/>
                    <a:pt x="906018" y="85725"/>
                  </a:cubicBezTo>
                  <a:cubicBezTo>
                    <a:pt x="906018" y="133096"/>
                    <a:pt x="867664" y="171450"/>
                    <a:pt x="82029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3" id="73"/>
          <p:cNvGrpSpPr/>
          <p:nvPr/>
        </p:nvGrpSpPr>
        <p:grpSpPr>
          <a:xfrm rot="5400000">
            <a:off x="14494922" y="3266431"/>
            <a:ext cx="1150825" cy="128588"/>
            <a:chOff x="0" y="0"/>
            <a:chExt cx="1534434" cy="171450"/>
          </a:xfrm>
        </p:grpSpPr>
        <p:sp>
          <p:nvSpPr>
            <p:cNvPr name="Freeform 74" id="74"/>
            <p:cNvSpPr/>
            <p:nvPr/>
          </p:nvSpPr>
          <p:spPr>
            <a:xfrm flipH="false" flipV="false" rot="0">
              <a:off x="0" y="0"/>
              <a:ext cx="1534414" cy="171450"/>
            </a:xfrm>
            <a:custGeom>
              <a:avLst/>
              <a:gdLst/>
              <a:ahLst/>
              <a:cxnLst/>
              <a:rect r="r" b="b" t="t" l="l"/>
              <a:pathLst>
                <a:path h="171450" w="1534414">
                  <a:moveTo>
                    <a:pt x="85725" y="0"/>
                  </a:moveTo>
                  <a:lnTo>
                    <a:pt x="1448689" y="0"/>
                  </a:lnTo>
                  <a:cubicBezTo>
                    <a:pt x="1496060" y="0"/>
                    <a:pt x="1534414" y="38354"/>
                    <a:pt x="1534414" y="85725"/>
                  </a:cubicBezTo>
                  <a:cubicBezTo>
                    <a:pt x="1534414" y="133096"/>
                    <a:pt x="1496060" y="171450"/>
                    <a:pt x="144868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5" id="75"/>
          <p:cNvGrpSpPr/>
          <p:nvPr/>
        </p:nvGrpSpPr>
        <p:grpSpPr>
          <a:xfrm rot="0">
            <a:off x="14478781" y="2755343"/>
            <a:ext cx="662829" cy="128588"/>
            <a:chOff x="0" y="0"/>
            <a:chExt cx="883772" cy="171450"/>
          </a:xfrm>
        </p:grpSpPr>
        <p:sp>
          <p:nvSpPr>
            <p:cNvPr name="Freeform 76" id="76"/>
            <p:cNvSpPr/>
            <p:nvPr/>
          </p:nvSpPr>
          <p:spPr>
            <a:xfrm flipH="false" flipV="false" rot="0">
              <a:off x="0" y="0"/>
              <a:ext cx="883793" cy="171450"/>
            </a:xfrm>
            <a:custGeom>
              <a:avLst/>
              <a:gdLst/>
              <a:ahLst/>
              <a:cxnLst/>
              <a:rect r="r" b="b" t="t" l="l"/>
              <a:pathLst>
                <a:path h="171450" w="883793">
                  <a:moveTo>
                    <a:pt x="85725" y="0"/>
                  </a:moveTo>
                  <a:lnTo>
                    <a:pt x="798068" y="0"/>
                  </a:lnTo>
                  <a:cubicBezTo>
                    <a:pt x="845439" y="0"/>
                    <a:pt x="883793" y="38354"/>
                    <a:pt x="883793" y="85725"/>
                  </a:cubicBezTo>
                  <a:cubicBezTo>
                    <a:pt x="883793" y="133096"/>
                    <a:pt x="845439" y="171450"/>
                    <a:pt x="798068"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7" id="77"/>
          <p:cNvGrpSpPr/>
          <p:nvPr/>
        </p:nvGrpSpPr>
        <p:grpSpPr>
          <a:xfrm rot="0">
            <a:off x="2537237" y="281084"/>
            <a:ext cx="13213526" cy="9925515"/>
            <a:chOff x="0" y="0"/>
            <a:chExt cx="17618034" cy="13234020"/>
          </a:xfrm>
        </p:grpSpPr>
        <p:sp>
          <p:nvSpPr>
            <p:cNvPr name="Freeform 78" id="7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79" id="7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80" id="8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44.xml><?xml version="1.0" encoding="utf-8"?>
<p:sld xmlns:p="http://schemas.openxmlformats.org/presentationml/2006/main" xmlns:a="http://schemas.openxmlformats.org/drawingml/2006/main" xmlns:r="http://schemas.openxmlformats.org/officeDocument/2006/relationships">
  <p:cSld>
    <p:bg>
      <p:bgPr>
        <a:solidFill>
          <a:srgbClr val="9B0606"/>
        </a:solidFill>
      </p:bgPr>
    </p:bg>
    <p:spTree>
      <p:nvGrpSpPr>
        <p:cNvPr id="1" name=""/>
        <p:cNvGrpSpPr/>
        <p:nvPr/>
      </p:nvGrpSpPr>
      <p:grpSpPr>
        <a:xfrm>
          <a:off x="0" y="0"/>
          <a:ext cx="0" cy="0"/>
          <a:chOff x="0" y="0"/>
          <a:chExt cx="0" cy="0"/>
        </a:xfrm>
      </p:grpSpPr>
      <p:grpSp>
        <p:nvGrpSpPr>
          <p:cNvPr name="Group 2" id="2"/>
          <p:cNvGrpSpPr/>
          <p:nvPr/>
        </p:nvGrpSpPr>
        <p:grpSpPr>
          <a:xfrm rot="0">
            <a:off x="159092" y="8198931"/>
            <a:ext cx="2713176" cy="1690066"/>
            <a:chOff x="0" y="0"/>
            <a:chExt cx="3617568" cy="2253422"/>
          </a:xfrm>
        </p:grpSpPr>
        <p:sp>
          <p:nvSpPr>
            <p:cNvPr name="Freeform 3" id="3"/>
            <p:cNvSpPr/>
            <p:nvPr/>
          </p:nvSpPr>
          <p:spPr>
            <a:xfrm flipH="false" flipV="false" rot="0">
              <a:off x="0" y="0"/>
              <a:ext cx="3617595" cy="2253361"/>
            </a:xfrm>
            <a:custGeom>
              <a:avLst/>
              <a:gdLst/>
              <a:ahLst/>
              <a:cxnLst/>
              <a:rect r="r" b="b" t="t" l="l"/>
              <a:pathLst>
                <a:path h="2253361" w="3617595">
                  <a:moveTo>
                    <a:pt x="0" y="0"/>
                  </a:moveTo>
                  <a:lnTo>
                    <a:pt x="0" y="2253361"/>
                  </a:lnTo>
                  <a:lnTo>
                    <a:pt x="3617595" y="2253361"/>
                  </a:lnTo>
                  <a:lnTo>
                    <a:pt x="3617595" y="0"/>
                  </a:lnTo>
                  <a:lnTo>
                    <a:pt x="0" y="0"/>
                  </a:lnTo>
                  <a:close/>
                  <a:moveTo>
                    <a:pt x="3432810" y="2068576"/>
                  </a:moveTo>
                  <a:lnTo>
                    <a:pt x="180975" y="2068576"/>
                  </a:lnTo>
                  <a:lnTo>
                    <a:pt x="180975" y="180975"/>
                  </a:lnTo>
                  <a:lnTo>
                    <a:pt x="3432810" y="180975"/>
                  </a:lnTo>
                  <a:lnTo>
                    <a:pt x="3432810" y="2068576"/>
                  </a:lnTo>
                  <a:close/>
                </a:path>
              </a:pathLst>
            </a:custGeom>
            <a:solidFill>
              <a:srgbClr val="FFEDD1"/>
            </a:solidFill>
          </p:spPr>
        </p:sp>
      </p:grpSp>
      <p:grpSp>
        <p:nvGrpSpPr>
          <p:cNvPr name="Group 4" id="4"/>
          <p:cNvGrpSpPr/>
          <p:nvPr/>
        </p:nvGrpSpPr>
        <p:grpSpPr>
          <a:xfrm rot="0">
            <a:off x="15345488" y="8232717"/>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261421" y="2006342"/>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195811"/>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08072"/>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598418"/>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solidFill>
          </p:spPr>
        </p:sp>
      </p:grpSp>
      <p:grpSp>
        <p:nvGrpSpPr>
          <p:cNvPr name="Group 13" id="13"/>
          <p:cNvGrpSpPr/>
          <p:nvPr/>
        </p:nvGrpSpPr>
        <p:grpSpPr>
          <a:xfrm rot="0">
            <a:off x="9377817" y="2542606"/>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Freeform 15" id="15"/>
          <p:cNvSpPr/>
          <p:nvPr/>
        </p:nvSpPr>
        <p:spPr>
          <a:xfrm flipH="false" flipV="false" rot="0">
            <a:off x="3371778" y="2659654"/>
            <a:ext cx="862952" cy="862952"/>
          </a:xfrm>
          <a:custGeom>
            <a:avLst/>
            <a:gdLst/>
            <a:ahLst/>
            <a:cxnLst/>
            <a:rect r="r" b="b" t="t" l="l"/>
            <a:pathLst>
              <a:path h="862952" w="862952">
                <a:moveTo>
                  <a:pt x="0" y="0"/>
                </a:moveTo>
                <a:lnTo>
                  <a:pt x="862952" y="0"/>
                </a:lnTo>
                <a:lnTo>
                  <a:pt x="862952" y="862952"/>
                </a:lnTo>
                <a:lnTo>
                  <a:pt x="0" y="8629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432732"/>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18" id="18"/>
          <p:cNvGrpSpPr/>
          <p:nvPr/>
        </p:nvGrpSpPr>
        <p:grpSpPr>
          <a:xfrm rot="0">
            <a:off x="9377817" y="4279113"/>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0" id="20"/>
          <p:cNvGrpSpPr/>
          <p:nvPr/>
        </p:nvGrpSpPr>
        <p:grpSpPr>
          <a:xfrm rot="0">
            <a:off x="9377817" y="5131453"/>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2" id="22"/>
          <p:cNvGrpSpPr/>
          <p:nvPr/>
        </p:nvGrpSpPr>
        <p:grpSpPr>
          <a:xfrm rot="0">
            <a:off x="9377817" y="6018205"/>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4" id="24"/>
          <p:cNvGrpSpPr/>
          <p:nvPr/>
        </p:nvGrpSpPr>
        <p:grpSpPr>
          <a:xfrm rot="-5400000">
            <a:off x="4879831" y="5444899"/>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5400000">
            <a:off x="6004340" y="6270403"/>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28" id="28"/>
          <p:cNvGrpSpPr/>
          <p:nvPr/>
        </p:nvGrpSpPr>
        <p:grpSpPr>
          <a:xfrm rot="-5400000">
            <a:off x="5014799" y="6712120"/>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0" id="30"/>
          <p:cNvGrpSpPr/>
          <p:nvPr/>
        </p:nvGrpSpPr>
        <p:grpSpPr>
          <a:xfrm rot="-10799999">
            <a:off x="2821709" y="9045403"/>
            <a:ext cx="2471508" cy="128588"/>
            <a:chOff x="0" y="0"/>
            <a:chExt cx="3295344" cy="171450"/>
          </a:xfrm>
        </p:grpSpPr>
        <p:sp>
          <p:nvSpPr>
            <p:cNvPr name="Freeform 31" id="31"/>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2" id="32"/>
          <p:cNvGrpSpPr/>
          <p:nvPr/>
        </p:nvGrpSpPr>
        <p:grpSpPr>
          <a:xfrm rot="-10800000">
            <a:off x="2791726" y="8689087"/>
            <a:ext cx="2502984" cy="128588"/>
            <a:chOff x="0" y="0"/>
            <a:chExt cx="333731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34" id="34"/>
          <p:cNvGrpSpPr/>
          <p:nvPr/>
        </p:nvGrpSpPr>
        <p:grpSpPr>
          <a:xfrm rot="10799999">
            <a:off x="2791724" y="8288879"/>
            <a:ext cx="2503022" cy="128588"/>
            <a:chOff x="0" y="0"/>
            <a:chExt cx="333736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6" id="36"/>
          <p:cNvGrpSpPr/>
          <p:nvPr/>
        </p:nvGrpSpPr>
        <p:grpSpPr>
          <a:xfrm rot="-10799999">
            <a:off x="12938275" y="8956567"/>
            <a:ext cx="2471508" cy="128588"/>
            <a:chOff x="0" y="0"/>
            <a:chExt cx="3295344" cy="171450"/>
          </a:xfrm>
        </p:grpSpPr>
        <p:sp>
          <p:nvSpPr>
            <p:cNvPr name="Freeform 37" id="37"/>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8" id="38"/>
          <p:cNvGrpSpPr/>
          <p:nvPr/>
        </p:nvGrpSpPr>
        <p:grpSpPr>
          <a:xfrm rot="-10800000">
            <a:off x="12908290" y="8600251"/>
            <a:ext cx="2502984" cy="128588"/>
            <a:chOff x="0" y="0"/>
            <a:chExt cx="3337312" cy="171450"/>
          </a:xfrm>
        </p:grpSpPr>
        <p:sp>
          <p:nvSpPr>
            <p:cNvPr name="Freeform 39" id="39"/>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40" id="40"/>
          <p:cNvSpPr txBox="true"/>
          <p:nvPr/>
        </p:nvSpPr>
        <p:spPr>
          <a:xfrm rot="0">
            <a:off x="159092" y="-142875"/>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41" id="41"/>
          <p:cNvSpPr txBox="true"/>
          <p:nvPr/>
        </p:nvSpPr>
        <p:spPr>
          <a:xfrm rot="0">
            <a:off x="385057" y="8300787"/>
            <a:ext cx="2256635" cy="1461089"/>
          </a:xfrm>
          <a:prstGeom prst="rect">
            <a:avLst/>
          </a:prstGeom>
        </p:spPr>
        <p:txBody>
          <a:bodyPr anchor="t" rtlCol="false" tIns="0" lIns="0" bIns="0" rIns="0">
            <a:spAutoFit/>
          </a:bodyPr>
          <a:lstStyle/>
          <a:p>
            <a:pPr algn="ctr">
              <a:lnSpc>
                <a:spcPts val="3760"/>
              </a:lnSpc>
            </a:pPr>
            <a:r>
              <a:rPr lang="en-US" sz="2686" b="true">
                <a:solidFill>
                  <a:srgbClr val="FFEDD1"/>
                </a:solidFill>
                <a:latin typeface="Now Bold"/>
                <a:ea typeface="Now Bold"/>
                <a:cs typeface="Now Bold"/>
                <a:sym typeface="Now Bold"/>
              </a:rPr>
              <a:t>Sensor (Automatic Input)</a:t>
            </a:r>
          </a:p>
        </p:txBody>
      </p:sp>
      <p:sp>
        <p:nvSpPr>
          <p:cNvPr name="TextBox 42" id="42"/>
          <p:cNvSpPr txBox="true"/>
          <p:nvPr/>
        </p:nvSpPr>
        <p:spPr>
          <a:xfrm rot="0">
            <a:off x="15761470" y="8372794"/>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43" id="43"/>
          <p:cNvSpPr txBox="true"/>
          <p:nvPr/>
        </p:nvSpPr>
        <p:spPr>
          <a:xfrm rot="0">
            <a:off x="6062254" y="1064690"/>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44" id="44"/>
          <p:cNvSpPr txBox="true"/>
          <p:nvPr/>
        </p:nvSpPr>
        <p:spPr>
          <a:xfrm rot="0">
            <a:off x="6181390" y="8734332"/>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45" id="45"/>
          <p:cNvSpPr txBox="true"/>
          <p:nvPr/>
        </p:nvSpPr>
        <p:spPr>
          <a:xfrm rot="0">
            <a:off x="3801981" y="5897171"/>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sp>
        <p:nvSpPr>
          <p:cNvPr name="TextBox 46" id="46"/>
          <p:cNvSpPr txBox="true"/>
          <p:nvPr/>
        </p:nvSpPr>
        <p:spPr>
          <a:xfrm rot="0">
            <a:off x="5031336" y="3026892"/>
            <a:ext cx="727354"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CU</a:t>
            </a:r>
          </a:p>
        </p:txBody>
      </p:sp>
      <p:sp>
        <p:nvSpPr>
          <p:cNvPr name="TextBox 47" id="47"/>
          <p:cNvSpPr txBox="true"/>
          <p:nvPr/>
        </p:nvSpPr>
        <p:spPr>
          <a:xfrm rot="0">
            <a:off x="8045144" y="2614452"/>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48" id="48"/>
          <p:cNvSpPr txBox="true"/>
          <p:nvPr/>
        </p:nvSpPr>
        <p:spPr>
          <a:xfrm rot="0">
            <a:off x="8045144" y="3504576"/>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9" id="49"/>
          <p:cNvSpPr txBox="true"/>
          <p:nvPr/>
        </p:nvSpPr>
        <p:spPr>
          <a:xfrm rot="0">
            <a:off x="8083383" y="435095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50" id="50"/>
          <p:cNvSpPr txBox="true"/>
          <p:nvPr/>
        </p:nvSpPr>
        <p:spPr>
          <a:xfrm rot="0">
            <a:off x="8045144" y="5203297"/>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51" id="51"/>
          <p:cNvSpPr txBox="true"/>
          <p:nvPr/>
        </p:nvSpPr>
        <p:spPr>
          <a:xfrm rot="0">
            <a:off x="8045144" y="6039421"/>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52" id="52"/>
          <p:cNvGrpSpPr/>
          <p:nvPr/>
        </p:nvGrpSpPr>
        <p:grpSpPr>
          <a:xfrm rot="10799999">
            <a:off x="7467035" y="2798023"/>
            <a:ext cx="760218" cy="128588"/>
            <a:chOff x="0" y="0"/>
            <a:chExt cx="1013624" cy="171450"/>
          </a:xfrm>
        </p:grpSpPr>
        <p:sp>
          <p:nvSpPr>
            <p:cNvPr name="Freeform 53" id="53"/>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54" id="54"/>
          <p:cNvGrpSpPr/>
          <p:nvPr/>
        </p:nvGrpSpPr>
        <p:grpSpPr>
          <a:xfrm rot="0">
            <a:off x="7787260" y="4491892"/>
            <a:ext cx="511657" cy="128588"/>
            <a:chOff x="0" y="0"/>
            <a:chExt cx="682210" cy="171450"/>
          </a:xfrm>
        </p:grpSpPr>
        <p:sp>
          <p:nvSpPr>
            <p:cNvPr name="Freeform 55" id="55"/>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56" id="56"/>
          <p:cNvGrpSpPr/>
          <p:nvPr/>
        </p:nvGrpSpPr>
        <p:grpSpPr>
          <a:xfrm rot="-5400000">
            <a:off x="4945888" y="4739249"/>
            <a:ext cx="1539882" cy="128588"/>
            <a:chOff x="0" y="0"/>
            <a:chExt cx="2053176" cy="171450"/>
          </a:xfrm>
        </p:grpSpPr>
        <p:sp>
          <p:nvSpPr>
            <p:cNvPr name="Freeform 57" id="57"/>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8" id="58"/>
          <p:cNvGrpSpPr/>
          <p:nvPr/>
        </p:nvGrpSpPr>
        <p:grpSpPr>
          <a:xfrm rot="-10800000">
            <a:off x="4790768" y="5444899"/>
            <a:ext cx="1032216" cy="128588"/>
            <a:chOff x="0" y="0"/>
            <a:chExt cx="1376288" cy="171450"/>
          </a:xfrm>
        </p:grpSpPr>
        <p:sp>
          <p:nvSpPr>
            <p:cNvPr name="Freeform 59" id="5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0" id="60"/>
          <p:cNvGrpSpPr/>
          <p:nvPr/>
        </p:nvGrpSpPr>
        <p:grpSpPr>
          <a:xfrm rot="-10800000">
            <a:off x="5435774" y="5444899"/>
            <a:ext cx="1032216" cy="128588"/>
            <a:chOff x="0" y="0"/>
            <a:chExt cx="1376288" cy="171450"/>
          </a:xfrm>
        </p:grpSpPr>
        <p:sp>
          <p:nvSpPr>
            <p:cNvPr name="Freeform 61" id="61"/>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2" id="62"/>
          <p:cNvGrpSpPr/>
          <p:nvPr/>
        </p:nvGrpSpPr>
        <p:grpSpPr>
          <a:xfrm rot="-10800000">
            <a:off x="17320078" y="119638"/>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4" id="64"/>
          <p:cNvGrpSpPr/>
          <p:nvPr/>
        </p:nvGrpSpPr>
        <p:grpSpPr>
          <a:xfrm rot="-10800000">
            <a:off x="17320078" y="588611"/>
            <a:ext cx="1032216" cy="128588"/>
            <a:chOff x="0" y="0"/>
            <a:chExt cx="1376288" cy="171450"/>
          </a:xfrm>
        </p:grpSpPr>
        <p:sp>
          <p:nvSpPr>
            <p:cNvPr name="Freeform 65" id="6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6" id="66"/>
          <p:cNvGrpSpPr/>
          <p:nvPr/>
        </p:nvGrpSpPr>
        <p:grpSpPr>
          <a:xfrm rot="-10800000">
            <a:off x="17320078" y="1028969"/>
            <a:ext cx="1032216" cy="128588"/>
            <a:chOff x="0" y="0"/>
            <a:chExt cx="1376288" cy="171450"/>
          </a:xfrm>
        </p:grpSpPr>
        <p:sp>
          <p:nvSpPr>
            <p:cNvPr name="Freeform 67" id="6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8" id="68"/>
          <p:cNvSpPr txBox="true"/>
          <p:nvPr/>
        </p:nvSpPr>
        <p:spPr>
          <a:xfrm rot="0">
            <a:off x="15521416" y="3423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9" id="69"/>
          <p:cNvSpPr txBox="true"/>
          <p:nvPr/>
        </p:nvSpPr>
        <p:spPr>
          <a:xfrm rot="0">
            <a:off x="16098302" y="503207"/>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70" id="70"/>
          <p:cNvSpPr txBox="true"/>
          <p:nvPr/>
        </p:nvSpPr>
        <p:spPr>
          <a:xfrm rot="0">
            <a:off x="15646486" y="943563"/>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71" id="71"/>
          <p:cNvGrpSpPr/>
          <p:nvPr/>
        </p:nvGrpSpPr>
        <p:grpSpPr>
          <a:xfrm rot="10720186">
            <a:off x="14461214" y="3725680"/>
            <a:ext cx="679476" cy="128588"/>
            <a:chOff x="0" y="0"/>
            <a:chExt cx="905968" cy="171450"/>
          </a:xfrm>
        </p:grpSpPr>
        <p:sp>
          <p:nvSpPr>
            <p:cNvPr name="Freeform 72" id="72"/>
            <p:cNvSpPr/>
            <p:nvPr/>
          </p:nvSpPr>
          <p:spPr>
            <a:xfrm flipH="false" flipV="false" rot="0">
              <a:off x="0" y="0"/>
              <a:ext cx="906018" cy="171450"/>
            </a:xfrm>
            <a:custGeom>
              <a:avLst/>
              <a:gdLst/>
              <a:ahLst/>
              <a:cxnLst/>
              <a:rect r="r" b="b" t="t" l="l"/>
              <a:pathLst>
                <a:path h="171450" w="906018">
                  <a:moveTo>
                    <a:pt x="85725" y="0"/>
                  </a:moveTo>
                  <a:lnTo>
                    <a:pt x="820293" y="0"/>
                  </a:lnTo>
                  <a:cubicBezTo>
                    <a:pt x="867664" y="0"/>
                    <a:pt x="906018" y="38354"/>
                    <a:pt x="906018" y="85725"/>
                  </a:cubicBezTo>
                  <a:cubicBezTo>
                    <a:pt x="906018" y="133096"/>
                    <a:pt x="867664" y="171450"/>
                    <a:pt x="82029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3" id="73"/>
          <p:cNvGrpSpPr/>
          <p:nvPr/>
        </p:nvGrpSpPr>
        <p:grpSpPr>
          <a:xfrm rot="5400000">
            <a:off x="14494922" y="3266431"/>
            <a:ext cx="1150825" cy="128588"/>
            <a:chOff x="0" y="0"/>
            <a:chExt cx="1534434" cy="171450"/>
          </a:xfrm>
        </p:grpSpPr>
        <p:sp>
          <p:nvSpPr>
            <p:cNvPr name="Freeform 74" id="74"/>
            <p:cNvSpPr/>
            <p:nvPr/>
          </p:nvSpPr>
          <p:spPr>
            <a:xfrm flipH="false" flipV="false" rot="0">
              <a:off x="0" y="0"/>
              <a:ext cx="1534414" cy="171450"/>
            </a:xfrm>
            <a:custGeom>
              <a:avLst/>
              <a:gdLst/>
              <a:ahLst/>
              <a:cxnLst/>
              <a:rect r="r" b="b" t="t" l="l"/>
              <a:pathLst>
                <a:path h="171450" w="1534414">
                  <a:moveTo>
                    <a:pt x="85725" y="0"/>
                  </a:moveTo>
                  <a:lnTo>
                    <a:pt x="1448689" y="0"/>
                  </a:lnTo>
                  <a:cubicBezTo>
                    <a:pt x="1496060" y="0"/>
                    <a:pt x="1534414" y="38354"/>
                    <a:pt x="1534414" y="85725"/>
                  </a:cubicBezTo>
                  <a:cubicBezTo>
                    <a:pt x="1534414" y="133096"/>
                    <a:pt x="1496060" y="171450"/>
                    <a:pt x="144868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5" id="75"/>
          <p:cNvGrpSpPr/>
          <p:nvPr/>
        </p:nvGrpSpPr>
        <p:grpSpPr>
          <a:xfrm rot="0">
            <a:off x="14478781" y="2755343"/>
            <a:ext cx="662829" cy="128588"/>
            <a:chOff x="0" y="0"/>
            <a:chExt cx="883772" cy="171450"/>
          </a:xfrm>
        </p:grpSpPr>
        <p:sp>
          <p:nvSpPr>
            <p:cNvPr name="Freeform 76" id="76"/>
            <p:cNvSpPr/>
            <p:nvPr/>
          </p:nvSpPr>
          <p:spPr>
            <a:xfrm flipH="false" flipV="false" rot="0">
              <a:off x="0" y="0"/>
              <a:ext cx="883793" cy="171450"/>
            </a:xfrm>
            <a:custGeom>
              <a:avLst/>
              <a:gdLst/>
              <a:ahLst/>
              <a:cxnLst/>
              <a:rect r="r" b="b" t="t" l="l"/>
              <a:pathLst>
                <a:path h="171450" w="883793">
                  <a:moveTo>
                    <a:pt x="85725" y="0"/>
                  </a:moveTo>
                  <a:lnTo>
                    <a:pt x="798068" y="0"/>
                  </a:lnTo>
                  <a:cubicBezTo>
                    <a:pt x="845439" y="0"/>
                    <a:pt x="883793" y="38354"/>
                    <a:pt x="883793" y="85725"/>
                  </a:cubicBezTo>
                  <a:cubicBezTo>
                    <a:pt x="883793" y="133096"/>
                    <a:pt x="845439" y="171450"/>
                    <a:pt x="798068"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7" id="77"/>
          <p:cNvGrpSpPr/>
          <p:nvPr/>
        </p:nvGrpSpPr>
        <p:grpSpPr>
          <a:xfrm rot="0">
            <a:off x="2537237" y="281084"/>
            <a:ext cx="13213526" cy="9925515"/>
            <a:chOff x="0" y="0"/>
            <a:chExt cx="17618034" cy="13234020"/>
          </a:xfrm>
        </p:grpSpPr>
        <p:sp>
          <p:nvSpPr>
            <p:cNvPr name="Freeform 78" id="7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79" id="7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80" id="8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45.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121639" y="-174768"/>
            <a:ext cx="1352221" cy="1879548"/>
            <a:chOff x="0" y="0"/>
            <a:chExt cx="1802962" cy="2506064"/>
          </a:xfrm>
        </p:grpSpPr>
        <p:sp>
          <p:nvSpPr>
            <p:cNvPr name="Freeform 3" id="3"/>
            <p:cNvSpPr/>
            <p:nvPr/>
          </p:nvSpPr>
          <p:spPr>
            <a:xfrm flipH="false" flipV="false" rot="0">
              <a:off x="0" y="0"/>
              <a:ext cx="1803019" cy="2506091"/>
            </a:xfrm>
            <a:custGeom>
              <a:avLst/>
              <a:gdLst/>
              <a:ahLst/>
              <a:cxnLst/>
              <a:rect r="r" b="b" t="t" l="l"/>
              <a:pathLst>
                <a:path h="2506091" w="1803019">
                  <a:moveTo>
                    <a:pt x="0" y="0"/>
                  </a:moveTo>
                  <a:lnTo>
                    <a:pt x="1803019" y="0"/>
                  </a:lnTo>
                  <a:lnTo>
                    <a:pt x="1803019" y="2506091"/>
                  </a:lnTo>
                  <a:lnTo>
                    <a:pt x="0" y="2506091"/>
                  </a:lnTo>
                  <a:close/>
                </a:path>
              </a:pathLst>
            </a:custGeom>
            <a:solidFill>
              <a:srgbClr val="FDFDFD"/>
            </a:solidFill>
          </p:spPr>
        </p:sp>
      </p:grpSp>
      <p:sp>
        <p:nvSpPr>
          <p:cNvPr name="Freeform 4" id="4"/>
          <p:cNvSpPr/>
          <p:nvPr/>
        </p:nvSpPr>
        <p:spPr>
          <a:xfrm flipH="false" flipV="false" rot="-10800000">
            <a:off x="13022151" y="1393731"/>
            <a:ext cx="1120203" cy="772940"/>
          </a:xfrm>
          <a:custGeom>
            <a:avLst/>
            <a:gdLst/>
            <a:ahLst/>
            <a:cxnLst/>
            <a:rect r="r" b="b" t="t" l="l"/>
            <a:pathLst>
              <a:path h="772940" w="1120203">
                <a:moveTo>
                  <a:pt x="0" y="0"/>
                </a:moveTo>
                <a:lnTo>
                  <a:pt x="1120203" y="0"/>
                </a:lnTo>
                <a:lnTo>
                  <a:pt x="1120203" y="772940"/>
                </a:lnTo>
                <a:lnTo>
                  <a:pt x="0" y="772940"/>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5" id="5"/>
          <p:cNvGrpSpPr/>
          <p:nvPr/>
        </p:nvGrpSpPr>
        <p:grpSpPr>
          <a:xfrm rot="0">
            <a:off x="-211377" y="8548371"/>
            <a:ext cx="1457912" cy="1950007"/>
            <a:chOff x="0" y="0"/>
            <a:chExt cx="1943882" cy="2600010"/>
          </a:xfrm>
        </p:grpSpPr>
        <p:sp>
          <p:nvSpPr>
            <p:cNvPr name="Freeform 6" id="6"/>
            <p:cNvSpPr/>
            <p:nvPr/>
          </p:nvSpPr>
          <p:spPr>
            <a:xfrm flipH="false" flipV="false" rot="0">
              <a:off x="0" y="0"/>
              <a:ext cx="1943862" cy="2600071"/>
            </a:xfrm>
            <a:custGeom>
              <a:avLst/>
              <a:gdLst/>
              <a:ahLst/>
              <a:cxnLst/>
              <a:rect r="r" b="b" t="t" l="l"/>
              <a:pathLst>
                <a:path h="2600071" w="1943862">
                  <a:moveTo>
                    <a:pt x="0" y="0"/>
                  </a:moveTo>
                  <a:lnTo>
                    <a:pt x="1943862" y="0"/>
                  </a:lnTo>
                  <a:lnTo>
                    <a:pt x="1943862" y="2600071"/>
                  </a:lnTo>
                  <a:lnTo>
                    <a:pt x="0" y="2600071"/>
                  </a:lnTo>
                  <a:close/>
                </a:path>
              </a:pathLst>
            </a:custGeom>
            <a:solidFill>
              <a:srgbClr val="FDFDFD"/>
            </a:solidFill>
          </p:spPr>
        </p:sp>
      </p:grpSp>
      <p:sp>
        <p:nvSpPr>
          <p:cNvPr name="Freeform 7" id="7"/>
          <p:cNvSpPr/>
          <p:nvPr/>
        </p:nvSpPr>
        <p:spPr>
          <a:xfrm flipH="false" flipV="false" rot="0">
            <a:off x="4480509" y="1378014"/>
            <a:ext cx="1120203" cy="772940"/>
          </a:xfrm>
          <a:custGeom>
            <a:avLst/>
            <a:gdLst/>
            <a:ahLst/>
            <a:cxnLst/>
            <a:rect r="r" b="b" t="t" l="l"/>
            <a:pathLst>
              <a:path h="772940" w="1120203">
                <a:moveTo>
                  <a:pt x="0" y="0"/>
                </a:moveTo>
                <a:lnTo>
                  <a:pt x="1120203" y="0"/>
                </a:lnTo>
                <a:lnTo>
                  <a:pt x="1120203" y="772940"/>
                </a:lnTo>
                <a:lnTo>
                  <a:pt x="0" y="772940"/>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8" id="8"/>
          <p:cNvGrpSpPr/>
          <p:nvPr/>
        </p:nvGrpSpPr>
        <p:grpSpPr>
          <a:xfrm rot="0">
            <a:off x="-954369" y="9582039"/>
            <a:ext cx="10869755" cy="125413"/>
            <a:chOff x="0" y="0"/>
            <a:chExt cx="14493006" cy="167218"/>
          </a:xfrm>
        </p:grpSpPr>
        <p:sp>
          <p:nvSpPr>
            <p:cNvPr name="Freeform 9" id="9"/>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sp>
        <p:nvSpPr>
          <p:cNvPr name="Freeform 10" id="10"/>
          <p:cNvSpPr/>
          <p:nvPr/>
        </p:nvSpPr>
        <p:spPr>
          <a:xfrm flipH="false" flipV="false" rot="0">
            <a:off x="16598423" y="8559788"/>
            <a:ext cx="866432" cy="866432"/>
          </a:xfrm>
          <a:custGeom>
            <a:avLst/>
            <a:gdLst/>
            <a:ahLst/>
            <a:cxnLst/>
            <a:rect r="r" b="b" t="t" l="l"/>
            <a:pathLst>
              <a:path h="866432" w="866432">
                <a:moveTo>
                  <a:pt x="0" y="0"/>
                </a:moveTo>
                <a:lnTo>
                  <a:pt x="866432" y="0"/>
                </a:lnTo>
                <a:lnTo>
                  <a:pt x="866432" y="866432"/>
                </a:lnTo>
                <a:lnTo>
                  <a:pt x="0" y="866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3994440">
            <a:off x="192229" y="1004716"/>
            <a:ext cx="1070670" cy="1075468"/>
            <a:chOff x="0" y="0"/>
            <a:chExt cx="1427559" cy="1433958"/>
          </a:xfrm>
        </p:grpSpPr>
        <p:sp>
          <p:nvSpPr>
            <p:cNvPr name="Freeform 12" id="12"/>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13" id="13"/>
          <p:cNvSpPr/>
          <p:nvPr/>
        </p:nvSpPr>
        <p:spPr>
          <a:xfrm flipH="false" flipV="false" rot="0">
            <a:off x="678727" y="1334595"/>
            <a:ext cx="891210" cy="891210"/>
          </a:xfrm>
          <a:custGeom>
            <a:avLst/>
            <a:gdLst/>
            <a:ahLst/>
            <a:cxnLst/>
            <a:rect r="r" b="b" t="t" l="l"/>
            <a:pathLst>
              <a:path h="891210" w="891210">
                <a:moveTo>
                  <a:pt x="0" y="0"/>
                </a:moveTo>
                <a:lnTo>
                  <a:pt x="891211" y="0"/>
                </a:lnTo>
                <a:lnTo>
                  <a:pt x="891211" y="891210"/>
                </a:lnTo>
                <a:lnTo>
                  <a:pt x="0" y="8912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5339623">
            <a:off x="1188383" y="-1639773"/>
            <a:ext cx="763109" cy="4114800"/>
          </a:xfrm>
          <a:custGeom>
            <a:avLst/>
            <a:gdLst/>
            <a:ahLst/>
            <a:cxnLst/>
            <a:rect r="r" b="b" t="t" l="l"/>
            <a:pathLst>
              <a:path h="4114800" w="763109">
                <a:moveTo>
                  <a:pt x="0" y="0"/>
                </a:moveTo>
                <a:lnTo>
                  <a:pt x="763108" y="0"/>
                </a:lnTo>
                <a:lnTo>
                  <a:pt x="7631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2114" b="0"/>
            </a:stretch>
          </a:blipFill>
        </p:spPr>
      </p:sp>
      <p:sp>
        <p:nvSpPr>
          <p:cNvPr name="Freeform 15" id="15"/>
          <p:cNvSpPr/>
          <p:nvPr/>
        </p:nvSpPr>
        <p:spPr>
          <a:xfrm flipH="false" flipV="false" rot="0">
            <a:off x="16160131" y="8529796"/>
            <a:ext cx="2609448" cy="3514409"/>
          </a:xfrm>
          <a:custGeom>
            <a:avLst/>
            <a:gdLst/>
            <a:ahLst/>
            <a:cxnLst/>
            <a:rect r="r" b="b" t="t" l="l"/>
            <a:pathLst>
              <a:path h="3514409" w="2609448">
                <a:moveTo>
                  <a:pt x="0" y="0"/>
                </a:moveTo>
                <a:lnTo>
                  <a:pt x="2609448" y="0"/>
                </a:lnTo>
                <a:lnTo>
                  <a:pt x="2609448" y="3514409"/>
                </a:lnTo>
                <a:lnTo>
                  <a:pt x="0" y="3514409"/>
                </a:lnTo>
                <a:lnTo>
                  <a:pt x="0" y="0"/>
                </a:lnTo>
                <a:close/>
              </a:path>
            </a:pathLst>
          </a:custGeom>
          <a:blipFill>
            <a:blip r:embed="rId10">
              <a:extLst>
                <a:ext uri="{96DAC541-7B7A-43D3-8B79-37D633B846F1}">
                  <asvg:svgBlip xmlns:asvg="http://schemas.microsoft.com/office/drawing/2016/SVG/main" r:embed="rId11"/>
                </a:ext>
              </a:extLst>
            </a:blip>
            <a:stretch>
              <a:fillRect l="0" t="0" r="0" b="-264"/>
            </a:stretch>
          </a:blipFill>
        </p:spPr>
      </p:sp>
      <p:grpSp>
        <p:nvGrpSpPr>
          <p:cNvPr name="Group 16" id="16"/>
          <p:cNvGrpSpPr/>
          <p:nvPr/>
        </p:nvGrpSpPr>
        <p:grpSpPr>
          <a:xfrm rot="0">
            <a:off x="2140961" y="4856145"/>
            <a:ext cx="2893167" cy="2906134"/>
            <a:chOff x="0" y="0"/>
            <a:chExt cx="3857556" cy="3874846"/>
          </a:xfrm>
        </p:grpSpPr>
        <p:sp>
          <p:nvSpPr>
            <p:cNvPr name="Freeform 17" id="17"/>
            <p:cNvSpPr/>
            <p:nvPr/>
          </p:nvSpPr>
          <p:spPr>
            <a:xfrm flipH="false" flipV="false" rot="0">
              <a:off x="0" y="0"/>
              <a:ext cx="3857498" cy="3874897"/>
            </a:xfrm>
            <a:custGeom>
              <a:avLst/>
              <a:gdLst/>
              <a:ahLst/>
              <a:cxnLst/>
              <a:rect r="r" b="b" t="t" l="l"/>
              <a:pathLst>
                <a:path h="3874897" w="3857498">
                  <a:moveTo>
                    <a:pt x="1928749" y="0"/>
                  </a:moveTo>
                  <a:cubicBezTo>
                    <a:pt x="2995422" y="4826"/>
                    <a:pt x="3857498" y="870839"/>
                    <a:pt x="3857498" y="1937385"/>
                  </a:cubicBezTo>
                  <a:cubicBezTo>
                    <a:pt x="3857498" y="3003931"/>
                    <a:pt x="2995422" y="3870071"/>
                    <a:pt x="1928749" y="3874897"/>
                  </a:cubicBezTo>
                  <a:cubicBezTo>
                    <a:pt x="862203" y="3870071"/>
                    <a:pt x="0" y="3004058"/>
                    <a:pt x="0" y="1937385"/>
                  </a:cubicBezTo>
                  <a:cubicBezTo>
                    <a:pt x="0" y="870712"/>
                    <a:pt x="862203" y="4826"/>
                    <a:pt x="1928749" y="0"/>
                  </a:cubicBezTo>
                  <a:close/>
                </a:path>
              </a:pathLst>
            </a:custGeom>
            <a:solidFill>
              <a:srgbClr val="72C3EE"/>
            </a:solidFill>
          </p:spPr>
        </p:sp>
      </p:grpSp>
      <p:sp>
        <p:nvSpPr>
          <p:cNvPr name="TextBox 18" id="18"/>
          <p:cNvSpPr txBox="true"/>
          <p:nvPr/>
        </p:nvSpPr>
        <p:spPr>
          <a:xfrm rot="0">
            <a:off x="5798001" y="1149414"/>
            <a:ext cx="6992158" cy="1072544"/>
          </a:xfrm>
          <a:prstGeom prst="rect">
            <a:avLst/>
          </a:prstGeom>
        </p:spPr>
        <p:txBody>
          <a:bodyPr anchor="t" rtlCol="false" tIns="0" lIns="0" bIns="0" rIns="0">
            <a:spAutoFit/>
          </a:bodyPr>
          <a:lstStyle/>
          <a:p>
            <a:pPr algn="ctr">
              <a:lnSpc>
                <a:spcPts val="8006"/>
              </a:lnSpc>
            </a:pPr>
            <a:r>
              <a:rPr lang="en-US" sz="5719">
                <a:solidFill>
                  <a:srgbClr val="000000"/>
                </a:solidFill>
                <a:latin typeface="Now"/>
                <a:ea typeface="Now"/>
                <a:cs typeface="Now"/>
                <a:sym typeface="Now"/>
              </a:rPr>
              <a:t>Function of a sensor</a:t>
            </a:r>
          </a:p>
        </p:txBody>
      </p:sp>
      <p:sp>
        <p:nvSpPr>
          <p:cNvPr name="TextBox 19" id="19"/>
          <p:cNvSpPr txBox="true"/>
          <p:nvPr/>
        </p:nvSpPr>
        <p:spPr>
          <a:xfrm rot="0">
            <a:off x="1124332" y="2793896"/>
            <a:ext cx="17101270" cy="781393"/>
          </a:xfrm>
          <a:prstGeom prst="rect">
            <a:avLst/>
          </a:prstGeom>
        </p:spPr>
        <p:txBody>
          <a:bodyPr anchor="t" rtlCol="false" tIns="0" lIns="0" bIns="0" rIns="0">
            <a:spAutoFit/>
          </a:bodyPr>
          <a:lstStyle/>
          <a:p>
            <a:pPr algn="ctr">
              <a:lnSpc>
                <a:spcPts val="5898"/>
              </a:lnSpc>
            </a:pPr>
            <a:r>
              <a:rPr lang="en-US" sz="4212">
                <a:solidFill>
                  <a:srgbClr val="FFFFFF"/>
                </a:solidFill>
                <a:latin typeface="Now"/>
                <a:ea typeface="Now"/>
                <a:cs typeface="Now"/>
                <a:sym typeface="Now"/>
              </a:rPr>
              <a:t>Read and measure physical properties from their surrounding.</a:t>
            </a:r>
          </a:p>
        </p:txBody>
      </p:sp>
      <p:grpSp>
        <p:nvGrpSpPr>
          <p:cNvPr name="Group 20" id="20"/>
          <p:cNvGrpSpPr/>
          <p:nvPr/>
        </p:nvGrpSpPr>
        <p:grpSpPr>
          <a:xfrm rot="0">
            <a:off x="6244349" y="4856145"/>
            <a:ext cx="2893167" cy="2906134"/>
            <a:chOff x="0" y="0"/>
            <a:chExt cx="3857556" cy="3874846"/>
          </a:xfrm>
        </p:grpSpPr>
        <p:sp>
          <p:nvSpPr>
            <p:cNvPr name="Freeform 21" id="21"/>
            <p:cNvSpPr/>
            <p:nvPr/>
          </p:nvSpPr>
          <p:spPr>
            <a:xfrm flipH="false" flipV="false" rot="0">
              <a:off x="0" y="0"/>
              <a:ext cx="3857498" cy="3874897"/>
            </a:xfrm>
            <a:custGeom>
              <a:avLst/>
              <a:gdLst/>
              <a:ahLst/>
              <a:cxnLst/>
              <a:rect r="r" b="b" t="t" l="l"/>
              <a:pathLst>
                <a:path h="3874897" w="3857498">
                  <a:moveTo>
                    <a:pt x="1928749" y="0"/>
                  </a:moveTo>
                  <a:cubicBezTo>
                    <a:pt x="2995422" y="4826"/>
                    <a:pt x="3857498" y="870839"/>
                    <a:pt x="3857498" y="1937385"/>
                  </a:cubicBezTo>
                  <a:cubicBezTo>
                    <a:pt x="3857498" y="3003931"/>
                    <a:pt x="2995422" y="3870071"/>
                    <a:pt x="1928749" y="3874897"/>
                  </a:cubicBezTo>
                  <a:cubicBezTo>
                    <a:pt x="862203" y="3870071"/>
                    <a:pt x="0" y="3004058"/>
                    <a:pt x="0" y="1937385"/>
                  </a:cubicBezTo>
                  <a:cubicBezTo>
                    <a:pt x="0" y="870712"/>
                    <a:pt x="862203" y="4826"/>
                    <a:pt x="1928749" y="0"/>
                  </a:cubicBezTo>
                  <a:close/>
                </a:path>
              </a:pathLst>
            </a:custGeom>
            <a:solidFill>
              <a:srgbClr val="72C3EE"/>
            </a:solidFill>
          </p:spPr>
        </p:sp>
      </p:grpSp>
      <p:grpSp>
        <p:nvGrpSpPr>
          <p:cNvPr name="Group 22" id="22"/>
          <p:cNvGrpSpPr/>
          <p:nvPr/>
        </p:nvGrpSpPr>
        <p:grpSpPr>
          <a:xfrm rot="0">
            <a:off x="10342912" y="4856145"/>
            <a:ext cx="2893167" cy="2906134"/>
            <a:chOff x="0" y="0"/>
            <a:chExt cx="3857556" cy="3874846"/>
          </a:xfrm>
        </p:grpSpPr>
        <p:sp>
          <p:nvSpPr>
            <p:cNvPr name="Freeform 23" id="23"/>
            <p:cNvSpPr/>
            <p:nvPr/>
          </p:nvSpPr>
          <p:spPr>
            <a:xfrm flipH="false" flipV="false" rot="0">
              <a:off x="0" y="0"/>
              <a:ext cx="3857498" cy="3874897"/>
            </a:xfrm>
            <a:custGeom>
              <a:avLst/>
              <a:gdLst/>
              <a:ahLst/>
              <a:cxnLst/>
              <a:rect r="r" b="b" t="t" l="l"/>
              <a:pathLst>
                <a:path h="3874897" w="3857498">
                  <a:moveTo>
                    <a:pt x="1928749" y="0"/>
                  </a:moveTo>
                  <a:cubicBezTo>
                    <a:pt x="2995422" y="4826"/>
                    <a:pt x="3857498" y="870839"/>
                    <a:pt x="3857498" y="1937385"/>
                  </a:cubicBezTo>
                  <a:cubicBezTo>
                    <a:pt x="3857498" y="3003931"/>
                    <a:pt x="2995422" y="3870071"/>
                    <a:pt x="1928749" y="3874897"/>
                  </a:cubicBezTo>
                  <a:cubicBezTo>
                    <a:pt x="862203" y="3870071"/>
                    <a:pt x="0" y="3004058"/>
                    <a:pt x="0" y="1937385"/>
                  </a:cubicBezTo>
                  <a:cubicBezTo>
                    <a:pt x="0" y="870712"/>
                    <a:pt x="862203" y="4826"/>
                    <a:pt x="1928749" y="0"/>
                  </a:cubicBezTo>
                  <a:close/>
                </a:path>
              </a:pathLst>
            </a:custGeom>
            <a:solidFill>
              <a:srgbClr val="72C3EE"/>
            </a:solidFill>
          </p:spPr>
        </p:sp>
      </p:grpSp>
      <p:grpSp>
        <p:nvGrpSpPr>
          <p:cNvPr name="Group 24" id="24"/>
          <p:cNvGrpSpPr/>
          <p:nvPr/>
        </p:nvGrpSpPr>
        <p:grpSpPr>
          <a:xfrm rot="0">
            <a:off x="14359649" y="4856145"/>
            <a:ext cx="2893167" cy="2906134"/>
            <a:chOff x="0" y="0"/>
            <a:chExt cx="3857556" cy="3874846"/>
          </a:xfrm>
        </p:grpSpPr>
        <p:sp>
          <p:nvSpPr>
            <p:cNvPr name="Freeform 25" id="25"/>
            <p:cNvSpPr/>
            <p:nvPr/>
          </p:nvSpPr>
          <p:spPr>
            <a:xfrm flipH="false" flipV="false" rot="0">
              <a:off x="0" y="0"/>
              <a:ext cx="3857498" cy="3874897"/>
            </a:xfrm>
            <a:custGeom>
              <a:avLst/>
              <a:gdLst/>
              <a:ahLst/>
              <a:cxnLst/>
              <a:rect r="r" b="b" t="t" l="l"/>
              <a:pathLst>
                <a:path h="3874897" w="3857498">
                  <a:moveTo>
                    <a:pt x="1928749" y="0"/>
                  </a:moveTo>
                  <a:cubicBezTo>
                    <a:pt x="2995422" y="4826"/>
                    <a:pt x="3857498" y="870839"/>
                    <a:pt x="3857498" y="1937385"/>
                  </a:cubicBezTo>
                  <a:cubicBezTo>
                    <a:pt x="3857498" y="3003931"/>
                    <a:pt x="2995422" y="3870071"/>
                    <a:pt x="1928749" y="3874897"/>
                  </a:cubicBezTo>
                  <a:cubicBezTo>
                    <a:pt x="862203" y="3870071"/>
                    <a:pt x="0" y="3004058"/>
                    <a:pt x="0" y="1937385"/>
                  </a:cubicBezTo>
                  <a:cubicBezTo>
                    <a:pt x="0" y="870712"/>
                    <a:pt x="862203" y="4826"/>
                    <a:pt x="1928749" y="0"/>
                  </a:cubicBezTo>
                  <a:close/>
                </a:path>
              </a:pathLst>
            </a:custGeom>
            <a:solidFill>
              <a:srgbClr val="72C3EE"/>
            </a:solidFill>
          </p:spPr>
        </p:sp>
      </p:grpSp>
      <p:grpSp>
        <p:nvGrpSpPr>
          <p:cNvPr name="Group 26" id="26"/>
          <p:cNvGrpSpPr/>
          <p:nvPr/>
        </p:nvGrpSpPr>
        <p:grpSpPr>
          <a:xfrm rot="0">
            <a:off x="8417722" y="604080"/>
            <a:ext cx="10869755" cy="125414"/>
            <a:chOff x="0" y="0"/>
            <a:chExt cx="14493006" cy="167218"/>
          </a:xfrm>
        </p:grpSpPr>
        <p:sp>
          <p:nvSpPr>
            <p:cNvPr name="Freeform 27" id="2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grpSp>
        <p:nvGrpSpPr>
          <p:cNvPr name="Group 28" id="28"/>
          <p:cNvGrpSpPr/>
          <p:nvPr/>
        </p:nvGrpSpPr>
        <p:grpSpPr>
          <a:xfrm rot="0">
            <a:off x="2537237" y="281084"/>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2">
                <a:alphaModFix amt="7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3">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4" tooltip="http://www.exampaperspractice.co.uk"/>
                </a:rPr>
                <a:t>www.exampaperspractice.co.uk</a:t>
              </a:r>
            </a:p>
          </p:txBody>
        </p:sp>
      </p:grpSp>
    </p:spTree>
  </p:cSld>
  <p:clrMapOvr>
    <a:masterClrMapping/>
  </p:clrMapOvr>
</p:sld>
</file>

<file path=ppt/slides/slide146.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121639" y="-174768"/>
            <a:ext cx="1352221" cy="1879548"/>
            <a:chOff x="0" y="0"/>
            <a:chExt cx="1802962" cy="2506064"/>
          </a:xfrm>
        </p:grpSpPr>
        <p:sp>
          <p:nvSpPr>
            <p:cNvPr name="Freeform 3" id="3"/>
            <p:cNvSpPr/>
            <p:nvPr/>
          </p:nvSpPr>
          <p:spPr>
            <a:xfrm flipH="false" flipV="false" rot="0">
              <a:off x="0" y="0"/>
              <a:ext cx="1803019" cy="2506091"/>
            </a:xfrm>
            <a:custGeom>
              <a:avLst/>
              <a:gdLst/>
              <a:ahLst/>
              <a:cxnLst/>
              <a:rect r="r" b="b" t="t" l="l"/>
              <a:pathLst>
                <a:path h="2506091" w="1803019">
                  <a:moveTo>
                    <a:pt x="0" y="0"/>
                  </a:moveTo>
                  <a:lnTo>
                    <a:pt x="1803019" y="0"/>
                  </a:lnTo>
                  <a:lnTo>
                    <a:pt x="1803019" y="2506091"/>
                  </a:lnTo>
                  <a:lnTo>
                    <a:pt x="0" y="2506091"/>
                  </a:lnTo>
                  <a:close/>
                </a:path>
              </a:pathLst>
            </a:custGeom>
            <a:solidFill>
              <a:srgbClr val="FDFDFD"/>
            </a:solidFill>
          </p:spPr>
        </p:sp>
      </p:grpSp>
      <p:sp>
        <p:nvSpPr>
          <p:cNvPr name="Freeform 4" id="4"/>
          <p:cNvSpPr/>
          <p:nvPr/>
        </p:nvSpPr>
        <p:spPr>
          <a:xfrm flipH="false" flipV="false" rot="-10800000">
            <a:off x="13022151" y="1393731"/>
            <a:ext cx="1120203" cy="772940"/>
          </a:xfrm>
          <a:custGeom>
            <a:avLst/>
            <a:gdLst/>
            <a:ahLst/>
            <a:cxnLst/>
            <a:rect r="r" b="b" t="t" l="l"/>
            <a:pathLst>
              <a:path h="772940" w="1120203">
                <a:moveTo>
                  <a:pt x="0" y="0"/>
                </a:moveTo>
                <a:lnTo>
                  <a:pt x="1120203" y="0"/>
                </a:lnTo>
                <a:lnTo>
                  <a:pt x="1120203" y="772940"/>
                </a:lnTo>
                <a:lnTo>
                  <a:pt x="0" y="772940"/>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5" id="5"/>
          <p:cNvGrpSpPr/>
          <p:nvPr/>
        </p:nvGrpSpPr>
        <p:grpSpPr>
          <a:xfrm rot="0">
            <a:off x="8417722" y="604080"/>
            <a:ext cx="10869755" cy="125414"/>
            <a:chOff x="0" y="0"/>
            <a:chExt cx="14493006" cy="167218"/>
          </a:xfrm>
        </p:grpSpPr>
        <p:sp>
          <p:nvSpPr>
            <p:cNvPr name="Freeform 6" id="6"/>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grpSp>
        <p:nvGrpSpPr>
          <p:cNvPr name="Group 7" id="7"/>
          <p:cNvGrpSpPr/>
          <p:nvPr/>
        </p:nvGrpSpPr>
        <p:grpSpPr>
          <a:xfrm rot="0">
            <a:off x="-211377" y="8548371"/>
            <a:ext cx="1457912" cy="1950007"/>
            <a:chOff x="0" y="0"/>
            <a:chExt cx="1943882" cy="2600010"/>
          </a:xfrm>
        </p:grpSpPr>
        <p:sp>
          <p:nvSpPr>
            <p:cNvPr name="Freeform 8" id="8"/>
            <p:cNvSpPr/>
            <p:nvPr/>
          </p:nvSpPr>
          <p:spPr>
            <a:xfrm flipH="false" flipV="false" rot="0">
              <a:off x="0" y="0"/>
              <a:ext cx="1943862" cy="2600071"/>
            </a:xfrm>
            <a:custGeom>
              <a:avLst/>
              <a:gdLst/>
              <a:ahLst/>
              <a:cxnLst/>
              <a:rect r="r" b="b" t="t" l="l"/>
              <a:pathLst>
                <a:path h="2600071" w="1943862">
                  <a:moveTo>
                    <a:pt x="0" y="0"/>
                  </a:moveTo>
                  <a:lnTo>
                    <a:pt x="1943862" y="0"/>
                  </a:lnTo>
                  <a:lnTo>
                    <a:pt x="1943862" y="2600071"/>
                  </a:lnTo>
                  <a:lnTo>
                    <a:pt x="0" y="2600071"/>
                  </a:lnTo>
                  <a:close/>
                </a:path>
              </a:pathLst>
            </a:custGeom>
            <a:solidFill>
              <a:srgbClr val="FDFDFD"/>
            </a:solidFill>
          </p:spPr>
        </p:sp>
      </p:grpSp>
      <p:sp>
        <p:nvSpPr>
          <p:cNvPr name="Freeform 9" id="9"/>
          <p:cNvSpPr/>
          <p:nvPr/>
        </p:nvSpPr>
        <p:spPr>
          <a:xfrm flipH="false" flipV="false" rot="0">
            <a:off x="4480509" y="1378014"/>
            <a:ext cx="1120203" cy="772940"/>
          </a:xfrm>
          <a:custGeom>
            <a:avLst/>
            <a:gdLst/>
            <a:ahLst/>
            <a:cxnLst/>
            <a:rect r="r" b="b" t="t" l="l"/>
            <a:pathLst>
              <a:path h="772940" w="1120203">
                <a:moveTo>
                  <a:pt x="0" y="0"/>
                </a:moveTo>
                <a:lnTo>
                  <a:pt x="1120203" y="0"/>
                </a:lnTo>
                <a:lnTo>
                  <a:pt x="1120203" y="772940"/>
                </a:lnTo>
                <a:lnTo>
                  <a:pt x="0" y="772940"/>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10" id="10"/>
          <p:cNvGrpSpPr/>
          <p:nvPr/>
        </p:nvGrpSpPr>
        <p:grpSpPr>
          <a:xfrm rot="0">
            <a:off x="-954369" y="9582039"/>
            <a:ext cx="10869755" cy="125413"/>
            <a:chOff x="0" y="0"/>
            <a:chExt cx="14493006" cy="167218"/>
          </a:xfrm>
        </p:grpSpPr>
        <p:sp>
          <p:nvSpPr>
            <p:cNvPr name="Freeform 11" id="11"/>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sp>
        <p:nvSpPr>
          <p:cNvPr name="Freeform 12" id="12"/>
          <p:cNvSpPr/>
          <p:nvPr/>
        </p:nvSpPr>
        <p:spPr>
          <a:xfrm flipH="false" flipV="false" rot="0">
            <a:off x="16598423" y="8559788"/>
            <a:ext cx="866432" cy="866432"/>
          </a:xfrm>
          <a:custGeom>
            <a:avLst/>
            <a:gdLst/>
            <a:ahLst/>
            <a:cxnLst/>
            <a:rect r="r" b="b" t="t" l="l"/>
            <a:pathLst>
              <a:path h="866432" w="866432">
                <a:moveTo>
                  <a:pt x="0" y="0"/>
                </a:moveTo>
                <a:lnTo>
                  <a:pt x="866432" y="0"/>
                </a:lnTo>
                <a:lnTo>
                  <a:pt x="866432" y="866432"/>
                </a:lnTo>
                <a:lnTo>
                  <a:pt x="0" y="866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3994440">
            <a:off x="192229" y="1004716"/>
            <a:ext cx="1070670" cy="1075468"/>
            <a:chOff x="0" y="0"/>
            <a:chExt cx="1427559" cy="1433958"/>
          </a:xfrm>
        </p:grpSpPr>
        <p:sp>
          <p:nvSpPr>
            <p:cNvPr name="Freeform 14" id="14"/>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15" id="15"/>
          <p:cNvSpPr/>
          <p:nvPr/>
        </p:nvSpPr>
        <p:spPr>
          <a:xfrm flipH="false" flipV="false" rot="0">
            <a:off x="678727" y="1334595"/>
            <a:ext cx="891210" cy="891210"/>
          </a:xfrm>
          <a:custGeom>
            <a:avLst/>
            <a:gdLst/>
            <a:ahLst/>
            <a:cxnLst/>
            <a:rect r="r" b="b" t="t" l="l"/>
            <a:pathLst>
              <a:path h="891210" w="891210">
                <a:moveTo>
                  <a:pt x="0" y="0"/>
                </a:moveTo>
                <a:lnTo>
                  <a:pt x="891211" y="0"/>
                </a:lnTo>
                <a:lnTo>
                  <a:pt x="891211" y="891210"/>
                </a:lnTo>
                <a:lnTo>
                  <a:pt x="0" y="8912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5339623">
            <a:off x="1188383" y="-1639773"/>
            <a:ext cx="763109" cy="4114800"/>
          </a:xfrm>
          <a:custGeom>
            <a:avLst/>
            <a:gdLst/>
            <a:ahLst/>
            <a:cxnLst/>
            <a:rect r="r" b="b" t="t" l="l"/>
            <a:pathLst>
              <a:path h="4114800" w="763109">
                <a:moveTo>
                  <a:pt x="0" y="0"/>
                </a:moveTo>
                <a:lnTo>
                  <a:pt x="763108" y="0"/>
                </a:lnTo>
                <a:lnTo>
                  <a:pt x="7631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2114" b="0"/>
            </a:stretch>
          </a:blipFill>
        </p:spPr>
      </p:sp>
      <p:sp>
        <p:nvSpPr>
          <p:cNvPr name="Freeform 17" id="17"/>
          <p:cNvSpPr/>
          <p:nvPr/>
        </p:nvSpPr>
        <p:spPr>
          <a:xfrm flipH="false" flipV="false" rot="0">
            <a:off x="16160131" y="8529796"/>
            <a:ext cx="2609448" cy="3514409"/>
          </a:xfrm>
          <a:custGeom>
            <a:avLst/>
            <a:gdLst/>
            <a:ahLst/>
            <a:cxnLst/>
            <a:rect r="r" b="b" t="t" l="l"/>
            <a:pathLst>
              <a:path h="3514409" w="2609448">
                <a:moveTo>
                  <a:pt x="0" y="0"/>
                </a:moveTo>
                <a:lnTo>
                  <a:pt x="2609448" y="0"/>
                </a:lnTo>
                <a:lnTo>
                  <a:pt x="2609448" y="3514409"/>
                </a:lnTo>
                <a:lnTo>
                  <a:pt x="0" y="3514409"/>
                </a:lnTo>
                <a:lnTo>
                  <a:pt x="0" y="0"/>
                </a:lnTo>
                <a:close/>
              </a:path>
            </a:pathLst>
          </a:custGeom>
          <a:blipFill>
            <a:blip r:embed="rId10">
              <a:extLst>
                <a:ext uri="{96DAC541-7B7A-43D3-8B79-37D633B846F1}">
                  <asvg:svgBlip xmlns:asvg="http://schemas.microsoft.com/office/drawing/2016/SVG/main" r:embed="rId11"/>
                </a:ext>
              </a:extLst>
            </a:blip>
            <a:stretch>
              <a:fillRect l="0" t="0" r="0" b="-264"/>
            </a:stretch>
          </a:blipFill>
        </p:spPr>
      </p:sp>
      <p:grpSp>
        <p:nvGrpSpPr>
          <p:cNvPr name="Group 18" id="18"/>
          <p:cNvGrpSpPr/>
          <p:nvPr/>
        </p:nvGrpSpPr>
        <p:grpSpPr>
          <a:xfrm rot="0">
            <a:off x="2140961" y="4856145"/>
            <a:ext cx="2893167" cy="2906134"/>
            <a:chOff x="0" y="0"/>
            <a:chExt cx="3857556" cy="3874846"/>
          </a:xfrm>
        </p:grpSpPr>
        <p:sp>
          <p:nvSpPr>
            <p:cNvPr name="Freeform 19" id="19"/>
            <p:cNvSpPr/>
            <p:nvPr/>
          </p:nvSpPr>
          <p:spPr>
            <a:xfrm flipH="false" flipV="false" rot="0">
              <a:off x="0" y="0"/>
              <a:ext cx="3857498" cy="3874897"/>
            </a:xfrm>
            <a:custGeom>
              <a:avLst/>
              <a:gdLst/>
              <a:ahLst/>
              <a:cxnLst/>
              <a:rect r="r" b="b" t="t" l="l"/>
              <a:pathLst>
                <a:path h="3874897" w="3857498">
                  <a:moveTo>
                    <a:pt x="1928749" y="0"/>
                  </a:moveTo>
                  <a:cubicBezTo>
                    <a:pt x="2995422" y="4826"/>
                    <a:pt x="3857498" y="870839"/>
                    <a:pt x="3857498" y="1937385"/>
                  </a:cubicBezTo>
                  <a:cubicBezTo>
                    <a:pt x="3857498" y="3003931"/>
                    <a:pt x="2995422" y="3870071"/>
                    <a:pt x="1928749" y="3874897"/>
                  </a:cubicBezTo>
                  <a:cubicBezTo>
                    <a:pt x="862203" y="3870071"/>
                    <a:pt x="0" y="3004058"/>
                    <a:pt x="0" y="1937385"/>
                  </a:cubicBezTo>
                  <a:cubicBezTo>
                    <a:pt x="0" y="870712"/>
                    <a:pt x="862203" y="4826"/>
                    <a:pt x="1928749" y="0"/>
                  </a:cubicBezTo>
                  <a:close/>
                </a:path>
              </a:pathLst>
            </a:custGeom>
            <a:solidFill>
              <a:srgbClr val="72C3EE"/>
            </a:solidFill>
          </p:spPr>
        </p:sp>
      </p:grpSp>
      <p:sp>
        <p:nvSpPr>
          <p:cNvPr name="TextBox 20" id="20"/>
          <p:cNvSpPr txBox="true"/>
          <p:nvPr/>
        </p:nvSpPr>
        <p:spPr>
          <a:xfrm rot="0">
            <a:off x="5798001" y="1149414"/>
            <a:ext cx="6992158" cy="1072544"/>
          </a:xfrm>
          <a:prstGeom prst="rect">
            <a:avLst/>
          </a:prstGeom>
        </p:spPr>
        <p:txBody>
          <a:bodyPr anchor="t" rtlCol="false" tIns="0" lIns="0" bIns="0" rIns="0">
            <a:spAutoFit/>
          </a:bodyPr>
          <a:lstStyle/>
          <a:p>
            <a:pPr algn="ctr">
              <a:lnSpc>
                <a:spcPts val="8006"/>
              </a:lnSpc>
            </a:pPr>
            <a:r>
              <a:rPr lang="en-US" sz="5719">
                <a:solidFill>
                  <a:srgbClr val="000000"/>
                </a:solidFill>
                <a:latin typeface="Now"/>
                <a:ea typeface="Now"/>
                <a:cs typeface="Now"/>
                <a:sym typeface="Now"/>
              </a:rPr>
              <a:t>Function of a sensor</a:t>
            </a:r>
          </a:p>
        </p:txBody>
      </p:sp>
      <p:sp>
        <p:nvSpPr>
          <p:cNvPr name="TextBox 21" id="21"/>
          <p:cNvSpPr txBox="true"/>
          <p:nvPr/>
        </p:nvSpPr>
        <p:spPr>
          <a:xfrm rot="0">
            <a:off x="1124332" y="2793896"/>
            <a:ext cx="17101270" cy="781393"/>
          </a:xfrm>
          <a:prstGeom prst="rect">
            <a:avLst/>
          </a:prstGeom>
        </p:spPr>
        <p:txBody>
          <a:bodyPr anchor="t" rtlCol="false" tIns="0" lIns="0" bIns="0" rIns="0">
            <a:spAutoFit/>
          </a:bodyPr>
          <a:lstStyle/>
          <a:p>
            <a:pPr algn="ctr">
              <a:lnSpc>
                <a:spcPts val="5898"/>
              </a:lnSpc>
            </a:pPr>
            <a:r>
              <a:rPr lang="en-US" sz="4212">
                <a:solidFill>
                  <a:srgbClr val="FFFFFF"/>
                </a:solidFill>
                <a:latin typeface="Now"/>
                <a:ea typeface="Now"/>
                <a:cs typeface="Now"/>
                <a:sym typeface="Now"/>
              </a:rPr>
              <a:t>Read and measure physical properties from their surrounding.</a:t>
            </a:r>
          </a:p>
        </p:txBody>
      </p:sp>
      <p:grpSp>
        <p:nvGrpSpPr>
          <p:cNvPr name="Group 22" id="22"/>
          <p:cNvGrpSpPr/>
          <p:nvPr/>
        </p:nvGrpSpPr>
        <p:grpSpPr>
          <a:xfrm rot="0">
            <a:off x="6244349" y="4856145"/>
            <a:ext cx="2893167" cy="2906134"/>
            <a:chOff x="0" y="0"/>
            <a:chExt cx="3857556" cy="3874846"/>
          </a:xfrm>
        </p:grpSpPr>
        <p:sp>
          <p:nvSpPr>
            <p:cNvPr name="Freeform 23" id="23"/>
            <p:cNvSpPr/>
            <p:nvPr/>
          </p:nvSpPr>
          <p:spPr>
            <a:xfrm flipH="false" flipV="false" rot="0">
              <a:off x="0" y="0"/>
              <a:ext cx="3857498" cy="3874897"/>
            </a:xfrm>
            <a:custGeom>
              <a:avLst/>
              <a:gdLst/>
              <a:ahLst/>
              <a:cxnLst/>
              <a:rect r="r" b="b" t="t" l="l"/>
              <a:pathLst>
                <a:path h="3874897" w="3857498">
                  <a:moveTo>
                    <a:pt x="1928749" y="0"/>
                  </a:moveTo>
                  <a:cubicBezTo>
                    <a:pt x="2995422" y="4826"/>
                    <a:pt x="3857498" y="870839"/>
                    <a:pt x="3857498" y="1937385"/>
                  </a:cubicBezTo>
                  <a:cubicBezTo>
                    <a:pt x="3857498" y="3003931"/>
                    <a:pt x="2995422" y="3870071"/>
                    <a:pt x="1928749" y="3874897"/>
                  </a:cubicBezTo>
                  <a:cubicBezTo>
                    <a:pt x="862203" y="3870071"/>
                    <a:pt x="0" y="3004058"/>
                    <a:pt x="0" y="1937385"/>
                  </a:cubicBezTo>
                  <a:cubicBezTo>
                    <a:pt x="0" y="870712"/>
                    <a:pt x="862203" y="4826"/>
                    <a:pt x="1928749" y="0"/>
                  </a:cubicBezTo>
                  <a:close/>
                </a:path>
              </a:pathLst>
            </a:custGeom>
            <a:solidFill>
              <a:srgbClr val="72C3EE"/>
            </a:solidFill>
          </p:spPr>
        </p:sp>
      </p:grpSp>
      <p:grpSp>
        <p:nvGrpSpPr>
          <p:cNvPr name="Group 24" id="24"/>
          <p:cNvGrpSpPr/>
          <p:nvPr/>
        </p:nvGrpSpPr>
        <p:grpSpPr>
          <a:xfrm rot="0">
            <a:off x="10342912" y="4856145"/>
            <a:ext cx="2893167" cy="2906134"/>
            <a:chOff x="0" y="0"/>
            <a:chExt cx="3857556" cy="3874846"/>
          </a:xfrm>
        </p:grpSpPr>
        <p:sp>
          <p:nvSpPr>
            <p:cNvPr name="Freeform 25" id="25"/>
            <p:cNvSpPr/>
            <p:nvPr/>
          </p:nvSpPr>
          <p:spPr>
            <a:xfrm flipH="false" flipV="false" rot="0">
              <a:off x="0" y="0"/>
              <a:ext cx="3857498" cy="3874897"/>
            </a:xfrm>
            <a:custGeom>
              <a:avLst/>
              <a:gdLst/>
              <a:ahLst/>
              <a:cxnLst/>
              <a:rect r="r" b="b" t="t" l="l"/>
              <a:pathLst>
                <a:path h="3874897" w="3857498">
                  <a:moveTo>
                    <a:pt x="1928749" y="0"/>
                  </a:moveTo>
                  <a:cubicBezTo>
                    <a:pt x="2995422" y="4826"/>
                    <a:pt x="3857498" y="870839"/>
                    <a:pt x="3857498" y="1937385"/>
                  </a:cubicBezTo>
                  <a:cubicBezTo>
                    <a:pt x="3857498" y="3003931"/>
                    <a:pt x="2995422" y="3870071"/>
                    <a:pt x="1928749" y="3874897"/>
                  </a:cubicBezTo>
                  <a:cubicBezTo>
                    <a:pt x="862203" y="3870071"/>
                    <a:pt x="0" y="3004058"/>
                    <a:pt x="0" y="1937385"/>
                  </a:cubicBezTo>
                  <a:cubicBezTo>
                    <a:pt x="0" y="870712"/>
                    <a:pt x="862203" y="4826"/>
                    <a:pt x="1928749" y="0"/>
                  </a:cubicBezTo>
                  <a:close/>
                </a:path>
              </a:pathLst>
            </a:custGeom>
            <a:solidFill>
              <a:srgbClr val="72C3EE"/>
            </a:solidFill>
          </p:spPr>
        </p:sp>
      </p:grpSp>
      <p:grpSp>
        <p:nvGrpSpPr>
          <p:cNvPr name="Group 26" id="26"/>
          <p:cNvGrpSpPr/>
          <p:nvPr/>
        </p:nvGrpSpPr>
        <p:grpSpPr>
          <a:xfrm rot="0">
            <a:off x="14359649" y="4856145"/>
            <a:ext cx="2893167" cy="2906134"/>
            <a:chOff x="0" y="0"/>
            <a:chExt cx="3857556" cy="3874846"/>
          </a:xfrm>
        </p:grpSpPr>
        <p:sp>
          <p:nvSpPr>
            <p:cNvPr name="Freeform 27" id="27"/>
            <p:cNvSpPr/>
            <p:nvPr/>
          </p:nvSpPr>
          <p:spPr>
            <a:xfrm flipH="false" flipV="false" rot="0">
              <a:off x="0" y="0"/>
              <a:ext cx="3857498" cy="3874897"/>
            </a:xfrm>
            <a:custGeom>
              <a:avLst/>
              <a:gdLst/>
              <a:ahLst/>
              <a:cxnLst/>
              <a:rect r="r" b="b" t="t" l="l"/>
              <a:pathLst>
                <a:path h="3874897" w="3857498">
                  <a:moveTo>
                    <a:pt x="1928749" y="0"/>
                  </a:moveTo>
                  <a:cubicBezTo>
                    <a:pt x="2995422" y="4826"/>
                    <a:pt x="3857498" y="870839"/>
                    <a:pt x="3857498" y="1937385"/>
                  </a:cubicBezTo>
                  <a:cubicBezTo>
                    <a:pt x="3857498" y="3003931"/>
                    <a:pt x="2995422" y="3870071"/>
                    <a:pt x="1928749" y="3874897"/>
                  </a:cubicBezTo>
                  <a:cubicBezTo>
                    <a:pt x="862203" y="3870071"/>
                    <a:pt x="0" y="3004058"/>
                    <a:pt x="0" y="1937385"/>
                  </a:cubicBezTo>
                  <a:cubicBezTo>
                    <a:pt x="0" y="870712"/>
                    <a:pt x="862203" y="4826"/>
                    <a:pt x="1928749" y="0"/>
                  </a:cubicBezTo>
                  <a:close/>
                </a:path>
              </a:pathLst>
            </a:custGeom>
            <a:solidFill>
              <a:srgbClr val="72C3EE"/>
            </a:solidFill>
          </p:spPr>
        </p:sp>
      </p:grpSp>
      <p:sp>
        <p:nvSpPr>
          <p:cNvPr name="TextBox 28" id="28"/>
          <p:cNvSpPr txBox="true"/>
          <p:nvPr/>
        </p:nvSpPr>
        <p:spPr>
          <a:xfrm rot="0">
            <a:off x="2285850" y="5927640"/>
            <a:ext cx="2603390" cy="625290"/>
          </a:xfrm>
          <a:prstGeom prst="rect">
            <a:avLst/>
          </a:prstGeom>
        </p:spPr>
        <p:txBody>
          <a:bodyPr anchor="t" rtlCol="false" tIns="0" lIns="0" bIns="0" rIns="0">
            <a:spAutoFit/>
          </a:bodyPr>
          <a:lstStyle/>
          <a:p>
            <a:pPr algn="ctr">
              <a:lnSpc>
                <a:spcPts val="4608"/>
              </a:lnSpc>
            </a:pPr>
            <a:r>
              <a:rPr lang="en-US" sz="3291">
                <a:solidFill>
                  <a:srgbClr val="000000"/>
                </a:solidFill>
                <a:latin typeface="Now"/>
                <a:ea typeface="Now"/>
                <a:cs typeface="Now"/>
                <a:sym typeface="Now"/>
              </a:rPr>
              <a:t>Temperature</a:t>
            </a:r>
          </a:p>
        </p:txBody>
      </p:sp>
      <p:sp>
        <p:nvSpPr>
          <p:cNvPr name="TextBox 29" id="29"/>
          <p:cNvSpPr txBox="true"/>
          <p:nvPr/>
        </p:nvSpPr>
        <p:spPr>
          <a:xfrm rot="0">
            <a:off x="6763782" y="5927640"/>
            <a:ext cx="1653940" cy="625290"/>
          </a:xfrm>
          <a:prstGeom prst="rect">
            <a:avLst/>
          </a:prstGeom>
        </p:spPr>
        <p:txBody>
          <a:bodyPr anchor="t" rtlCol="false" tIns="0" lIns="0" bIns="0" rIns="0">
            <a:spAutoFit/>
          </a:bodyPr>
          <a:lstStyle/>
          <a:p>
            <a:pPr algn="ctr">
              <a:lnSpc>
                <a:spcPts val="4608"/>
              </a:lnSpc>
            </a:pPr>
            <a:r>
              <a:rPr lang="en-US" sz="3291">
                <a:solidFill>
                  <a:srgbClr val="000000"/>
                </a:solidFill>
                <a:latin typeface="Now"/>
                <a:ea typeface="Now"/>
                <a:cs typeface="Now"/>
                <a:sym typeface="Now"/>
              </a:rPr>
              <a:t>Pressure</a:t>
            </a:r>
          </a:p>
        </p:txBody>
      </p:sp>
      <p:sp>
        <p:nvSpPr>
          <p:cNvPr name="TextBox 30" id="30"/>
          <p:cNvSpPr txBox="true"/>
          <p:nvPr/>
        </p:nvSpPr>
        <p:spPr>
          <a:xfrm rot="0">
            <a:off x="11094249" y="5637613"/>
            <a:ext cx="1390491" cy="1221606"/>
          </a:xfrm>
          <a:prstGeom prst="rect">
            <a:avLst/>
          </a:prstGeom>
        </p:spPr>
        <p:txBody>
          <a:bodyPr anchor="t" rtlCol="false" tIns="0" lIns="0" bIns="0" rIns="0">
            <a:spAutoFit/>
          </a:bodyPr>
          <a:lstStyle/>
          <a:p>
            <a:pPr algn="ctr">
              <a:lnSpc>
                <a:spcPts val="4608"/>
              </a:lnSpc>
            </a:pPr>
            <a:r>
              <a:rPr lang="en-US" sz="3291">
                <a:solidFill>
                  <a:srgbClr val="000000"/>
                </a:solidFill>
                <a:latin typeface="Now"/>
                <a:ea typeface="Now"/>
                <a:cs typeface="Now"/>
                <a:sym typeface="Now"/>
              </a:rPr>
              <a:t>Acidity</a:t>
            </a:r>
          </a:p>
          <a:p>
            <a:pPr algn="ctr">
              <a:lnSpc>
                <a:spcPts val="4608"/>
              </a:lnSpc>
            </a:pPr>
            <a:r>
              <a:rPr lang="en-US" sz="3291">
                <a:solidFill>
                  <a:srgbClr val="000000"/>
                </a:solidFill>
                <a:latin typeface="Now"/>
                <a:ea typeface="Now"/>
                <a:cs typeface="Now"/>
                <a:sym typeface="Now"/>
              </a:rPr>
              <a:t>Level</a:t>
            </a:r>
          </a:p>
        </p:txBody>
      </p:sp>
      <p:sp>
        <p:nvSpPr>
          <p:cNvPr name="TextBox 31" id="31"/>
          <p:cNvSpPr txBox="true"/>
          <p:nvPr/>
        </p:nvSpPr>
        <p:spPr>
          <a:xfrm rot="0">
            <a:off x="15130584" y="5927640"/>
            <a:ext cx="1351298" cy="625290"/>
          </a:xfrm>
          <a:prstGeom prst="rect">
            <a:avLst/>
          </a:prstGeom>
        </p:spPr>
        <p:txBody>
          <a:bodyPr anchor="t" rtlCol="false" tIns="0" lIns="0" bIns="0" rIns="0">
            <a:spAutoFit/>
          </a:bodyPr>
          <a:lstStyle/>
          <a:p>
            <a:pPr algn="ctr">
              <a:lnSpc>
                <a:spcPts val="4608"/>
              </a:lnSpc>
            </a:pPr>
            <a:r>
              <a:rPr lang="en-US" sz="3291">
                <a:solidFill>
                  <a:srgbClr val="000000"/>
                </a:solidFill>
                <a:latin typeface="Now"/>
                <a:ea typeface="Now"/>
                <a:cs typeface="Now"/>
                <a:sym typeface="Now"/>
              </a:rPr>
              <a:t>Length</a:t>
            </a:r>
          </a:p>
        </p:txBody>
      </p:sp>
      <p:grpSp>
        <p:nvGrpSpPr>
          <p:cNvPr name="Group 32" id="32"/>
          <p:cNvGrpSpPr/>
          <p:nvPr/>
        </p:nvGrpSpPr>
        <p:grpSpPr>
          <a:xfrm rot="0">
            <a:off x="2537237" y="281084"/>
            <a:ext cx="13213526" cy="9925515"/>
            <a:chOff x="0" y="0"/>
            <a:chExt cx="17618034" cy="13234020"/>
          </a:xfrm>
        </p:grpSpPr>
        <p:sp>
          <p:nvSpPr>
            <p:cNvPr name="Freeform 33" id="3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2">
                <a:alphaModFix amt="70000"/>
              </a:blip>
              <a:stretch>
                <a:fillRect l="0" t="0" r="0" b="0"/>
              </a:stretch>
            </a:blipFill>
          </p:spPr>
        </p:sp>
        <p:sp>
          <p:nvSpPr>
            <p:cNvPr name="Freeform 34" id="3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3">
                <a:alphaModFix amt="9999"/>
              </a:blip>
              <a:stretch>
                <a:fillRect l="0" t="0" r="0" b="0"/>
              </a:stretch>
            </a:blipFill>
          </p:spPr>
        </p:sp>
        <p:sp>
          <p:nvSpPr>
            <p:cNvPr name="TextBox 35" id="3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4" tooltip="http://www.exampaperspractice.co.uk"/>
                </a:rPr>
                <a:t>www.exampaperspractice.co.uk</a:t>
              </a:r>
            </a:p>
          </p:txBody>
        </p:sp>
      </p:grpSp>
    </p:spTree>
  </p:cSld>
  <p:clrMapOvr>
    <a:masterClrMapping/>
  </p:clrMapOvr>
</p:sld>
</file>

<file path=ppt/slides/slide147.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121639" y="-174768"/>
            <a:ext cx="1352221" cy="1879548"/>
            <a:chOff x="0" y="0"/>
            <a:chExt cx="1802962" cy="2506064"/>
          </a:xfrm>
        </p:grpSpPr>
        <p:sp>
          <p:nvSpPr>
            <p:cNvPr name="Freeform 3" id="3"/>
            <p:cNvSpPr/>
            <p:nvPr/>
          </p:nvSpPr>
          <p:spPr>
            <a:xfrm flipH="false" flipV="false" rot="0">
              <a:off x="0" y="0"/>
              <a:ext cx="1803019" cy="2506091"/>
            </a:xfrm>
            <a:custGeom>
              <a:avLst/>
              <a:gdLst/>
              <a:ahLst/>
              <a:cxnLst/>
              <a:rect r="r" b="b" t="t" l="l"/>
              <a:pathLst>
                <a:path h="2506091" w="1803019">
                  <a:moveTo>
                    <a:pt x="0" y="0"/>
                  </a:moveTo>
                  <a:lnTo>
                    <a:pt x="1803019" y="0"/>
                  </a:lnTo>
                  <a:lnTo>
                    <a:pt x="1803019" y="2506091"/>
                  </a:lnTo>
                  <a:lnTo>
                    <a:pt x="0" y="2506091"/>
                  </a:lnTo>
                  <a:close/>
                </a:path>
              </a:pathLst>
            </a:custGeom>
            <a:solidFill>
              <a:srgbClr val="FDFDFD"/>
            </a:solidFill>
          </p:spPr>
        </p:sp>
      </p:grpSp>
      <p:sp>
        <p:nvSpPr>
          <p:cNvPr name="Freeform 4" id="4"/>
          <p:cNvSpPr/>
          <p:nvPr/>
        </p:nvSpPr>
        <p:spPr>
          <a:xfrm flipH="false" flipV="false" rot="-10800000">
            <a:off x="13022151" y="1393731"/>
            <a:ext cx="1120203" cy="772940"/>
          </a:xfrm>
          <a:custGeom>
            <a:avLst/>
            <a:gdLst/>
            <a:ahLst/>
            <a:cxnLst/>
            <a:rect r="r" b="b" t="t" l="l"/>
            <a:pathLst>
              <a:path h="772940" w="1120203">
                <a:moveTo>
                  <a:pt x="0" y="0"/>
                </a:moveTo>
                <a:lnTo>
                  <a:pt x="1120203" y="0"/>
                </a:lnTo>
                <a:lnTo>
                  <a:pt x="1120203" y="772940"/>
                </a:lnTo>
                <a:lnTo>
                  <a:pt x="0" y="772940"/>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5" id="5"/>
          <p:cNvGrpSpPr/>
          <p:nvPr/>
        </p:nvGrpSpPr>
        <p:grpSpPr>
          <a:xfrm rot="0">
            <a:off x="8417722" y="604080"/>
            <a:ext cx="10869755" cy="125414"/>
            <a:chOff x="0" y="0"/>
            <a:chExt cx="14493006" cy="167218"/>
          </a:xfrm>
        </p:grpSpPr>
        <p:sp>
          <p:nvSpPr>
            <p:cNvPr name="Freeform 6" id="6"/>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grpSp>
        <p:nvGrpSpPr>
          <p:cNvPr name="Group 7" id="7"/>
          <p:cNvGrpSpPr/>
          <p:nvPr/>
        </p:nvGrpSpPr>
        <p:grpSpPr>
          <a:xfrm rot="0">
            <a:off x="-211377" y="8548371"/>
            <a:ext cx="1457912" cy="1950007"/>
            <a:chOff x="0" y="0"/>
            <a:chExt cx="1943882" cy="2600010"/>
          </a:xfrm>
        </p:grpSpPr>
        <p:sp>
          <p:nvSpPr>
            <p:cNvPr name="Freeform 8" id="8"/>
            <p:cNvSpPr/>
            <p:nvPr/>
          </p:nvSpPr>
          <p:spPr>
            <a:xfrm flipH="false" flipV="false" rot="0">
              <a:off x="0" y="0"/>
              <a:ext cx="1943862" cy="2600071"/>
            </a:xfrm>
            <a:custGeom>
              <a:avLst/>
              <a:gdLst/>
              <a:ahLst/>
              <a:cxnLst/>
              <a:rect r="r" b="b" t="t" l="l"/>
              <a:pathLst>
                <a:path h="2600071" w="1943862">
                  <a:moveTo>
                    <a:pt x="0" y="0"/>
                  </a:moveTo>
                  <a:lnTo>
                    <a:pt x="1943862" y="0"/>
                  </a:lnTo>
                  <a:lnTo>
                    <a:pt x="1943862" y="2600071"/>
                  </a:lnTo>
                  <a:lnTo>
                    <a:pt x="0" y="2600071"/>
                  </a:lnTo>
                  <a:close/>
                </a:path>
              </a:pathLst>
            </a:custGeom>
            <a:solidFill>
              <a:srgbClr val="FDFDFD"/>
            </a:solidFill>
          </p:spPr>
        </p:sp>
      </p:grpSp>
      <p:sp>
        <p:nvSpPr>
          <p:cNvPr name="Freeform 9" id="9"/>
          <p:cNvSpPr/>
          <p:nvPr/>
        </p:nvSpPr>
        <p:spPr>
          <a:xfrm flipH="false" flipV="false" rot="0">
            <a:off x="4480509" y="1378014"/>
            <a:ext cx="1120203" cy="772940"/>
          </a:xfrm>
          <a:custGeom>
            <a:avLst/>
            <a:gdLst/>
            <a:ahLst/>
            <a:cxnLst/>
            <a:rect r="r" b="b" t="t" l="l"/>
            <a:pathLst>
              <a:path h="772940" w="1120203">
                <a:moveTo>
                  <a:pt x="0" y="0"/>
                </a:moveTo>
                <a:lnTo>
                  <a:pt x="1120203" y="0"/>
                </a:lnTo>
                <a:lnTo>
                  <a:pt x="1120203" y="772940"/>
                </a:lnTo>
                <a:lnTo>
                  <a:pt x="0" y="772940"/>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10" id="10"/>
          <p:cNvGrpSpPr/>
          <p:nvPr/>
        </p:nvGrpSpPr>
        <p:grpSpPr>
          <a:xfrm rot="0">
            <a:off x="-954369" y="9582039"/>
            <a:ext cx="10869755" cy="125413"/>
            <a:chOff x="0" y="0"/>
            <a:chExt cx="14493006" cy="167218"/>
          </a:xfrm>
        </p:grpSpPr>
        <p:sp>
          <p:nvSpPr>
            <p:cNvPr name="Freeform 11" id="11"/>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sp>
        <p:nvSpPr>
          <p:cNvPr name="Freeform 12" id="12"/>
          <p:cNvSpPr/>
          <p:nvPr/>
        </p:nvSpPr>
        <p:spPr>
          <a:xfrm flipH="false" flipV="false" rot="0">
            <a:off x="16598423" y="8559788"/>
            <a:ext cx="866432" cy="866432"/>
          </a:xfrm>
          <a:custGeom>
            <a:avLst/>
            <a:gdLst/>
            <a:ahLst/>
            <a:cxnLst/>
            <a:rect r="r" b="b" t="t" l="l"/>
            <a:pathLst>
              <a:path h="866432" w="866432">
                <a:moveTo>
                  <a:pt x="0" y="0"/>
                </a:moveTo>
                <a:lnTo>
                  <a:pt x="866432" y="0"/>
                </a:lnTo>
                <a:lnTo>
                  <a:pt x="866432" y="866432"/>
                </a:lnTo>
                <a:lnTo>
                  <a:pt x="0" y="866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3994440">
            <a:off x="192229" y="1004716"/>
            <a:ext cx="1070670" cy="1075468"/>
            <a:chOff x="0" y="0"/>
            <a:chExt cx="1427559" cy="1433958"/>
          </a:xfrm>
        </p:grpSpPr>
        <p:sp>
          <p:nvSpPr>
            <p:cNvPr name="Freeform 14" id="14"/>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15" id="15"/>
          <p:cNvSpPr/>
          <p:nvPr/>
        </p:nvSpPr>
        <p:spPr>
          <a:xfrm flipH="false" flipV="false" rot="0">
            <a:off x="678727" y="1334595"/>
            <a:ext cx="891210" cy="891210"/>
          </a:xfrm>
          <a:custGeom>
            <a:avLst/>
            <a:gdLst/>
            <a:ahLst/>
            <a:cxnLst/>
            <a:rect r="r" b="b" t="t" l="l"/>
            <a:pathLst>
              <a:path h="891210" w="891210">
                <a:moveTo>
                  <a:pt x="0" y="0"/>
                </a:moveTo>
                <a:lnTo>
                  <a:pt x="891211" y="0"/>
                </a:lnTo>
                <a:lnTo>
                  <a:pt x="891211" y="891210"/>
                </a:lnTo>
                <a:lnTo>
                  <a:pt x="0" y="8912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5339623">
            <a:off x="1188383" y="-1639773"/>
            <a:ext cx="763109" cy="4114800"/>
          </a:xfrm>
          <a:custGeom>
            <a:avLst/>
            <a:gdLst/>
            <a:ahLst/>
            <a:cxnLst/>
            <a:rect r="r" b="b" t="t" l="l"/>
            <a:pathLst>
              <a:path h="4114800" w="763109">
                <a:moveTo>
                  <a:pt x="0" y="0"/>
                </a:moveTo>
                <a:lnTo>
                  <a:pt x="763108" y="0"/>
                </a:lnTo>
                <a:lnTo>
                  <a:pt x="7631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2114" b="0"/>
            </a:stretch>
          </a:blipFill>
        </p:spPr>
      </p:sp>
      <p:sp>
        <p:nvSpPr>
          <p:cNvPr name="Freeform 17" id="17"/>
          <p:cNvSpPr/>
          <p:nvPr/>
        </p:nvSpPr>
        <p:spPr>
          <a:xfrm flipH="false" flipV="false" rot="0">
            <a:off x="16160131" y="8529796"/>
            <a:ext cx="2609448" cy="3514409"/>
          </a:xfrm>
          <a:custGeom>
            <a:avLst/>
            <a:gdLst/>
            <a:ahLst/>
            <a:cxnLst/>
            <a:rect r="r" b="b" t="t" l="l"/>
            <a:pathLst>
              <a:path h="3514409" w="2609448">
                <a:moveTo>
                  <a:pt x="0" y="0"/>
                </a:moveTo>
                <a:lnTo>
                  <a:pt x="2609448" y="0"/>
                </a:lnTo>
                <a:lnTo>
                  <a:pt x="2609448" y="3514409"/>
                </a:lnTo>
                <a:lnTo>
                  <a:pt x="0" y="3514409"/>
                </a:lnTo>
                <a:lnTo>
                  <a:pt x="0" y="0"/>
                </a:lnTo>
                <a:close/>
              </a:path>
            </a:pathLst>
          </a:custGeom>
          <a:blipFill>
            <a:blip r:embed="rId10">
              <a:extLst>
                <a:ext uri="{96DAC541-7B7A-43D3-8B79-37D633B846F1}">
                  <asvg:svgBlip xmlns:asvg="http://schemas.microsoft.com/office/drawing/2016/SVG/main" r:embed="rId11"/>
                </a:ext>
              </a:extLst>
            </a:blip>
            <a:stretch>
              <a:fillRect l="0" t="0" r="0" b="-264"/>
            </a:stretch>
          </a:blipFill>
        </p:spPr>
      </p:sp>
      <p:sp>
        <p:nvSpPr>
          <p:cNvPr name="TextBox 18" id="18"/>
          <p:cNvSpPr txBox="true"/>
          <p:nvPr/>
        </p:nvSpPr>
        <p:spPr>
          <a:xfrm rot="0">
            <a:off x="6013972" y="1029983"/>
            <a:ext cx="6533166" cy="1689433"/>
          </a:xfrm>
          <a:prstGeom prst="rect">
            <a:avLst/>
          </a:prstGeom>
        </p:spPr>
        <p:txBody>
          <a:bodyPr anchor="t" rtlCol="false" tIns="0" lIns="0" bIns="0" rIns="0">
            <a:spAutoFit/>
          </a:bodyPr>
          <a:lstStyle/>
          <a:p>
            <a:pPr algn="ctr">
              <a:lnSpc>
                <a:spcPts val="6458"/>
              </a:lnSpc>
            </a:pPr>
            <a:r>
              <a:rPr lang="en-US" sz="4612">
                <a:solidFill>
                  <a:srgbClr val="000000"/>
                </a:solidFill>
                <a:latin typeface="Now"/>
                <a:ea typeface="Now"/>
                <a:cs typeface="Now"/>
                <a:sym typeface="Now"/>
              </a:rPr>
              <a:t>Analogue to Digital Converter (ADC)</a:t>
            </a:r>
          </a:p>
        </p:txBody>
      </p:sp>
      <p:sp>
        <p:nvSpPr>
          <p:cNvPr name="TextBox 19" id="19"/>
          <p:cNvSpPr txBox="true"/>
          <p:nvPr/>
        </p:nvSpPr>
        <p:spPr>
          <a:xfrm rot="0">
            <a:off x="1246533" y="3657555"/>
            <a:ext cx="16769050" cy="744172"/>
          </a:xfrm>
          <a:prstGeom prst="rect">
            <a:avLst/>
          </a:prstGeom>
        </p:spPr>
        <p:txBody>
          <a:bodyPr anchor="t" rtlCol="false" tIns="0" lIns="0" bIns="0" rIns="0">
            <a:spAutoFit/>
          </a:bodyPr>
          <a:lstStyle/>
          <a:p>
            <a:pPr algn="l">
              <a:lnSpc>
                <a:spcPts val="5547"/>
              </a:lnSpc>
            </a:pPr>
            <a:r>
              <a:rPr lang="en-US" sz="3961">
                <a:solidFill>
                  <a:srgbClr val="FFFFFF"/>
                </a:solidFill>
                <a:latin typeface="Now"/>
                <a:ea typeface="Now"/>
                <a:cs typeface="Now"/>
                <a:sym typeface="Now"/>
              </a:rPr>
              <a:t>Computer cannot make sense of physical quantities (pH, celcius, etc)</a:t>
            </a:r>
          </a:p>
        </p:txBody>
      </p:sp>
      <p:sp>
        <p:nvSpPr>
          <p:cNvPr name="TextBox 20" id="20"/>
          <p:cNvSpPr txBox="true"/>
          <p:nvPr/>
        </p:nvSpPr>
        <p:spPr>
          <a:xfrm rot="0">
            <a:off x="1246533" y="3122701"/>
            <a:ext cx="5229538" cy="682229"/>
          </a:xfrm>
          <a:prstGeom prst="rect">
            <a:avLst/>
          </a:prstGeom>
        </p:spPr>
        <p:txBody>
          <a:bodyPr anchor="t" rtlCol="false" tIns="0" lIns="0" bIns="0" rIns="0">
            <a:spAutoFit/>
          </a:bodyPr>
          <a:lstStyle/>
          <a:p>
            <a:pPr algn="ctr">
              <a:lnSpc>
                <a:spcPts val="5169"/>
              </a:lnSpc>
            </a:pPr>
            <a:r>
              <a:rPr lang="en-US" sz="3691" u="sng">
                <a:solidFill>
                  <a:srgbClr val="000000"/>
                </a:solidFill>
                <a:latin typeface="Now"/>
                <a:ea typeface="Now"/>
                <a:cs typeface="Now"/>
                <a:sym typeface="Now"/>
              </a:rPr>
              <a:t>Reason ADC is needed</a:t>
            </a:r>
          </a:p>
        </p:txBody>
      </p:sp>
      <p:sp>
        <p:nvSpPr>
          <p:cNvPr name="TextBox 21" id="21"/>
          <p:cNvSpPr txBox="true"/>
          <p:nvPr/>
        </p:nvSpPr>
        <p:spPr>
          <a:xfrm rot="0">
            <a:off x="1246533" y="5355615"/>
            <a:ext cx="5229538" cy="682229"/>
          </a:xfrm>
          <a:prstGeom prst="rect">
            <a:avLst/>
          </a:prstGeom>
        </p:spPr>
        <p:txBody>
          <a:bodyPr anchor="t" rtlCol="false" tIns="0" lIns="0" bIns="0" rIns="0">
            <a:spAutoFit/>
          </a:bodyPr>
          <a:lstStyle/>
          <a:p>
            <a:pPr algn="l">
              <a:lnSpc>
                <a:spcPts val="5169"/>
              </a:lnSpc>
            </a:pPr>
            <a:r>
              <a:rPr lang="en-US" sz="3691" u="sng">
                <a:solidFill>
                  <a:srgbClr val="000000"/>
                </a:solidFill>
                <a:latin typeface="Now"/>
                <a:ea typeface="Now"/>
                <a:cs typeface="Now"/>
                <a:sym typeface="Now"/>
              </a:rPr>
              <a:t>Function of an ADC</a:t>
            </a:r>
          </a:p>
        </p:txBody>
      </p:sp>
      <p:sp>
        <p:nvSpPr>
          <p:cNvPr name="TextBox 22" id="22"/>
          <p:cNvSpPr txBox="true"/>
          <p:nvPr/>
        </p:nvSpPr>
        <p:spPr>
          <a:xfrm rot="0">
            <a:off x="1246533" y="5890470"/>
            <a:ext cx="17163668" cy="1455906"/>
          </a:xfrm>
          <a:prstGeom prst="rect">
            <a:avLst/>
          </a:prstGeom>
        </p:spPr>
        <p:txBody>
          <a:bodyPr anchor="t" rtlCol="false" tIns="0" lIns="0" bIns="0" rIns="0">
            <a:spAutoFit/>
          </a:bodyPr>
          <a:lstStyle/>
          <a:p>
            <a:pPr algn="l">
              <a:lnSpc>
                <a:spcPts val="5547"/>
              </a:lnSpc>
            </a:pPr>
            <a:r>
              <a:rPr lang="en-US" sz="3961">
                <a:solidFill>
                  <a:srgbClr val="FFFFFF"/>
                </a:solidFill>
                <a:latin typeface="Now"/>
                <a:ea typeface="Now"/>
                <a:cs typeface="Now"/>
                <a:sym typeface="Now"/>
              </a:rPr>
              <a:t>Convert physical quantities to a digital format. It convert physical values (analogue data) into digital data.</a:t>
            </a:r>
          </a:p>
        </p:txBody>
      </p:sp>
      <p:sp>
        <p:nvSpPr>
          <p:cNvPr name="TextBox 23" id="23"/>
          <p:cNvSpPr txBox="true"/>
          <p:nvPr/>
        </p:nvSpPr>
        <p:spPr>
          <a:xfrm rot="0">
            <a:off x="1022829" y="8894791"/>
            <a:ext cx="11524310" cy="751863"/>
          </a:xfrm>
          <a:prstGeom prst="rect">
            <a:avLst/>
          </a:prstGeom>
        </p:spPr>
        <p:txBody>
          <a:bodyPr anchor="t" rtlCol="false" tIns="0" lIns="0" bIns="0" rIns="0">
            <a:spAutoFit/>
          </a:bodyPr>
          <a:lstStyle/>
          <a:p>
            <a:pPr algn="ctr">
              <a:lnSpc>
                <a:spcPts val="5663"/>
              </a:lnSpc>
            </a:pPr>
            <a:r>
              <a:rPr lang="en-US" sz="4045">
                <a:solidFill>
                  <a:srgbClr val="000000"/>
                </a:solidFill>
                <a:latin typeface="Now"/>
                <a:ea typeface="Now"/>
                <a:cs typeface="Now"/>
                <a:sym typeface="Now"/>
              </a:rPr>
              <a:t>Extra: Digital to Analogue Converter (DAC)</a:t>
            </a:r>
          </a:p>
        </p:txBody>
      </p:sp>
      <p:grpSp>
        <p:nvGrpSpPr>
          <p:cNvPr name="Group 24" id="24"/>
          <p:cNvGrpSpPr/>
          <p:nvPr/>
        </p:nvGrpSpPr>
        <p:grpSpPr>
          <a:xfrm rot="0">
            <a:off x="2537237" y="281084"/>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2">
                <a:alphaModFix amt="7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3">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4" tooltip="http://www.exampaperspractice.co.uk"/>
                </a:rPr>
                <a:t>www.exampaperspractice.co.uk</a:t>
              </a:r>
            </a:p>
          </p:txBody>
        </p:sp>
      </p:grpSp>
    </p:spTree>
  </p:cSld>
  <p:clrMapOvr>
    <a:masterClrMapping/>
  </p:clrMapOvr>
</p:sld>
</file>

<file path=ppt/slides/slide148.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121639" y="-174768"/>
            <a:ext cx="1352221" cy="1879548"/>
            <a:chOff x="0" y="0"/>
            <a:chExt cx="1802962" cy="2506064"/>
          </a:xfrm>
        </p:grpSpPr>
        <p:sp>
          <p:nvSpPr>
            <p:cNvPr name="Freeform 3" id="3"/>
            <p:cNvSpPr/>
            <p:nvPr/>
          </p:nvSpPr>
          <p:spPr>
            <a:xfrm flipH="false" flipV="false" rot="0">
              <a:off x="0" y="0"/>
              <a:ext cx="1803019" cy="2506091"/>
            </a:xfrm>
            <a:custGeom>
              <a:avLst/>
              <a:gdLst/>
              <a:ahLst/>
              <a:cxnLst/>
              <a:rect r="r" b="b" t="t" l="l"/>
              <a:pathLst>
                <a:path h="2506091" w="1803019">
                  <a:moveTo>
                    <a:pt x="0" y="0"/>
                  </a:moveTo>
                  <a:lnTo>
                    <a:pt x="1803019" y="0"/>
                  </a:lnTo>
                  <a:lnTo>
                    <a:pt x="1803019" y="2506091"/>
                  </a:lnTo>
                  <a:lnTo>
                    <a:pt x="0" y="2506091"/>
                  </a:lnTo>
                  <a:close/>
                </a:path>
              </a:pathLst>
            </a:custGeom>
            <a:solidFill>
              <a:srgbClr val="FDFDFD"/>
            </a:solidFill>
          </p:spPr>
        </p:sp>
      </p:grpSp>
      <p:sp>
        <p:nvSpPr>
          <p:cNvPr name="Freeform 4" id="4"/>
          <p:cNvSpPr/>
          <p:nvPr/>
        </p:nvSpPr>
        <p:spPr>
          <a:xfrm flipH="false" flipV="false" rot="-10800000">
            <a:off x="10992924" y="1542450"/>
            <a:ext cx="1120203" cy="772940"/>
          </a:xfrm>
          <a:custGeom>
            <a:avLst/>
            <a:gdLst/>
            <a:ahLst/>
            <a:cxnLst/>
            <a:rect r="r" b="b" t="t" l="l"/>
            <a:pathLst>
              <a:path h="772940" w="1120203">
                <a:moveTo>
                  <a:pt x="0" y="0"/>
                </a:moveTo>
                <a:lnTo>
                  <a:pt x="1120203" y="0"/>
                </a:lnTo>
                <a:lnTo>
                  <a:pt x="1120203" y="772939"/>
                </a:lnTo>
                <a:lnTo>
                  <a:pt x="0" y="772939"/>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5" id="5"/>
          <p:cNvGrpSpPr/>
          <p:nvPr/>
        </p:nvGrpSpPr>
        <p:grpSpPr>
          <a:xfrm rot="0">
            <a:off x="8417722" y="604080"/>
            <a:ext cx="10869755" cy="125414"/>
            <a:chOff x="0" y="0"/>
            <a:chExt cx="14493006" cy="167218"/>
          </a:xfrm>
        </p:grpSpPr>
        <p:sp>
          <p:nvSpPr>
            <p:cNvPr name="Freeform 6" id="6"/>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grpSp>
        <p:nvGrpSpPr>
          <p:cNvPr name="Group 7" id="7"/>
          <p:cNvGrpSpPr/>
          <p:nvPr/>
        </p:nvGrpSpPr>
        <p:grpSpPr>
          <a:xfrm rot="0">
            <a:off x="-211377" y="8548371"/>
            <a:ext cx="1457912" cy="1950007"/>
            <a:chOff x="0" y="0"/>
            <a:chExt cx="1943882" cy="2600010"/>
          </a:xfrm>
        </p:grpSpPr>
        <p:sp>
          <p:nvSpPr>
            <p:cNvPr name="Freeform 8" id="8"/>
            <p:cNvSpPr/>
            <p:nvPr/>
          </p:nvSpPr>
          <p:spPr>
            <a:xfrm flipH="false" flipV="false" rot="0">
              <a:off x="0" y="0"/>
              <a:ext cx="1943862" cy="2600071"/>
            </a:xfrm>
            <a:custGeom>
              <a:avLst/>
              <a:gdLst/>
              <a:ahLst/>
              <a:cxnLst/>
              <a:rect r="r" b="b" t="t" l="l"/>
              <a:pathLst>
                <a:path h="2600071" w="1943862">
                  <a:moveTo>
                    <a:pt x="0" y="0"/>
                  </a:moveTo>
                  <a:lnTo>
                    <a:pt x="1943862" y="0"/>
                  </a:lnTo>
                  <a:lnTo>
                    <a:pt x="1943862" y="2600071"/>
                  </a:lnTo>
                  <a:lnTo>
                    <a:pt x="0" y="2600071"/>
                  </a:lnTo>
                  <a:close/>
                </a:path>
              </a:pathLst>
            </a:custGeom>
            <a:solidFill>
              <a:srgbClr val="FDFDFD"/>
            </a:solidFill>
          </p:spPr>
        </p:sp>
      </p:grpSp>
      <p:sp>
        <p:nvSpPr>
          <p:cNvPr name="Freeform 9" id="9"/>
          <p:cNvSpPr/>
          <p:nvPr/>
        </p:nvSpPr>
        <p:spPr>
          <a:xfrm flipH="false" flipV="false" rot="0">
            <a:off x="6535096" y="1542450"/>
            <a:ext cx="1120203" cy="772940"/>
          </a:xfrm>
          <a:custGeom>
            <a:avLst/>
            <a:gdLst/>
            <a:ahLst/>
            <a:cxnLst/>
            <a:rect r="r" b="b" t="t" l="l"/>
            <a:pathLst>
              <a:path h="772940" w="1120203">
                <a:moveTo>
                  <a:pt x="0" y="0"/>
                </a:moveTo>
                <a:lnTo>
                  <a:pt x="1120203" y="0"/>
                </a:lnTo>
                <a:lnTo>
                  <a:pt x="1120203" y="772939"/>
                </a:lnTo>
                <a:lnTo>
                  <a:pt x="0" y="772939"/>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10" id="10"/>
          <p:cNvGrpSpPr/>
          <p:nvPr/>
        </p:nvGrpSpPr>
        <p:grpSpPr>
          <a:xfrm rot="0">
            <a:off x="-954369" y="9582039"/>
            <a:ext cx="10869755" cy="125413"/>
            <a:chOff x="0" y="0"/>
            <a:chExt cx="14493006" cy="167218"/>
          </a:xfrm>
        </p:grpSpPr>
        <p:sp>
          <p:nvSpPr>
            <p:cNvPr name="Freeform 11" id="11"/>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sp>
        <p:nvSpPr>
          <p:cNvPr name="Freeform 12" id="12"/>
          <p:cNvSpPr/>
          <p:nvPr/>
        </p:nvSpPr>
        <p:spPr>
          <a:xfrm flipH="false" flipV="false" rot="0">
            <a:off x="16598423" y="8559788"/>
            <a:ext cx="866432" cy="866432"/>
          </a:xfrm>
          <a:custGeom>
            <a:avLst/>
            <a:gdLst/>
            <a:ahLst/>
            <a:cxnLst/>
            <a:rect r="r" b="b" t="t" l="l"/>
            <a:pathLst>
              <a:path h="866432" w="866432">
                <a:moveTo>
                  <a:pt x="0" y="0"/>
                </a:moveTo>
                <a:lnTo>
                  <a:pt x="866432" y="0"/>
                </a:lnTo>
                <a:lnTo>
                  <a:pt x="866432" y="866432"/>
                </a:lnTo>
                <a:lnTo>
                  <a:pt x="0" y="866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3994440">
            <a:off x="192229" y="1004716"/>
            <a:ext cx="1070670" cy="1075468"/>
            <a:chOff x="0" y="0"/>
            <a:chExt cx="1427559" cy="1433958"/>
          </a:xfrm>
        </p:grpSpPr>
        <p:sp>
          <p:nvSpPr>
            <p:cNvPr name="Freeform 14" id="14"/>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15" id="15"/>
          <p:cNvSpPr/>
          <p:nvPr/>
        </p:nvSpPr>
        <p:spPr>
          <a:xfrm flipH="false" flipV="false" rot="0">
            <a:off x="678727" y="1334595"/>
            <a:ext cx="891210" cy="891210"/>
          </a:xfrm>
          <a:custGeom>
            <a:avLst/>
            <a:gdLst/>
            <a:ahLst/>
            <a:cxnLst/>
            <a:rect r="r" b="b" t="t" l="l"/>
            <a:pathLst>
              <a:path h="891210" w="891210">
                <a:moveTo>
                  <a:pt x="0" y="0"/>
                </a:moveTo>
                <a:lnTo>
                  <a:pt x="891211" y="0"/>
                </a:lnTo>
                <a:lnTo>
                  <a:pt x="891211" y="891210"/>
                </a:lnTo>
                <a:lnTo>
                  <a:pt x="0" y="8912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5339623">
            <a:off x="1188383" y="-1639773"/>
            <a:ext cx="763109" cy="4114800"/>
          </a:xfrm>
          <a:custGeom>
            <a:avLst/>
            <a:gdLst/>
            <a:ahLst/>
            <a:cxnLst/>
            <a:rect r="r" b="b" t="t" l="l"/>
            <a:pathLst>
              <a:path h="4114800" w="763109">
                <a:moveTo>
                  <a:pt x="0" y="0"/>
                </a:moveTo>
                <a:lnTo>
                  <a:pt x="763108" y="0"/>
                </a:lnTo>
                <a:lnTo>
                  <a:pt x="7631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2114" b="0"/>
            </a:stretch>
          </a:blipFill>
        </p:spPr>
      </p:sp>
      <p:sp>
        <p:nvSpPr>
          <p:cNvPr name="Freeform 17" id="17"/>
          <p:cNvSpPr/>
          <p:nvPr/>
        </p:nvSpPr>
        <p:spPr>
          <a:xfrm flipH="false" flipV="false" rot="0">
            <a:off x="16160131" y="8529796"/>
            <a:ext cx="2609448" cy="3514409"/>
          </a:xfrm>
          <a:custGeom>
            <a:avLst/>
            <a:gdLst/>
            <a:ahLst/>
            <a:cxnLst/>
            <a:rect r="r" b="b" t="t" l="l"/>
            <a:pathLst>
              <a:path h="3514409" w="2609448">
                <a:moveTo>
                  <a:pt x="0" y="0"/>
                </a:moveTo>
                <a:lnTo>
                  <a:pt x="2609448" y="0"/>
                </a:lnTo>
                <a:lnTo>
                  <a:pt x="2609448" y="3514409"/>
                </a:lnTo>
                <a:lnTo>
                  <a:pt x="0" y="3514409"/>
                </a:lnTo>
                <a:lnTo>
                  <a:pt x="0" y="0"/>
                </a:lnTo>
                <a:close/>
              </a:path>
            </a:pathLst>
          </a:custGeom>
          <a:blipFill>
            <a:blip r:embed="rId10">
              <a:extLst>
                <a:ext uri="{96DAC541-7B7A-43D3-8B79-37D633B846F1}">
                  <asvg:svgBlip xmlns:asvg="http://schemas.microsoft.com/office/drawing/2016/SVG/main" r:embed="rId11"/>
                </a:ext>
              </a:extLst>
            </a:blip>
            <a:stretch>
              <a:fillRect l="0" t="0" r="0" b="-264"/>
            </a:stretch>
          </a:blipFill>
        </p:spPr>
      </p:sp>
      <p:sp>
        <p:nvSpPr>
          <p:cNvPr name="TextBox 18" id="18"/>
          <p:cNvSpPr txBox="true"/>
          <p:nvPr/>
        </p:nvSpPr>
        <p:spPr>
          <a:xfrm rot="0">
            <a:off x="7655300" y="1440882"/>
            <a:ext cx="3337625" cy="862284"/>
          </a:xfrm>
          <a:prstGeom prst="rect">
            <a:avLst/>
          </a:prstGeom>
        </p:spPr>
        <p:txBody>
          <a:bodyPr anchor="t" rtlCol="false" tIns="0" lIns="0" bIns="0" rIns="0">
            <a:spAutoFit/>
          </a:bodyPr>
          <a:lstStyle/>
          <a:p>
            <a:pPr algn="ctr">
              <a:lnSpc>
                <a:spcPts val="6458"/>
              </a:lnSpc>
            </a:pPr>
            <a:r>
              <a:rPr lang="en-US" sz="4612">
                <a:solidFill>
                  <a:srgbClr val="000000"/>
                </a:solidFill>
                <a:latin typeface="Now"/>
                <a:ea typeface="Now"/>
                <a:cs typeface="Now"/>
                <a:sym typeface="Now"/>
              </a:rPr>
              <a:t>Feedback</a:t>
            </a:r>
          </a:p>
        </p:txBody>
      </p:sp>
      <p:sp>
        <p:nvSpPr>
          <p:cNvPr name="TextBox 19" id="19"/>
          <p:cNvSpPr txBox="true"/>
          <p:nvPr/>
        </p:nvSpPr>
        <p:spPr>
          <a:xfrm rot="0">
            <a:off x="850473" y="2980051"/>
            <a:ext cx="16947278" cy="4170786"/>
          </a:xfrm>
          <a:prstGeom prst="rect">
            <a:avLst/>
          </a:prstGeom>
        </p:spPr>
        <p:txBody>
          <a:bodyPr anchor="t" rtlCol="false" tIns="0" lIns="0" bIns="0" rIns="0">
            <a:spAutoFit/>
          </a:bodyPr>
          <a:lstStyle/>
          <a:p>
            <a:pPr algn="ctr">
              <a:lnSpc>
                <a:spcPts val="6458"/>
              </a:lnSpc>
            </a:pPr>
            <a:r>
              <a:rPr lang="en-US" sz="4612">
                <a:solidFill>
                  <a:srgbClr val="FFFFFF"/>
                </a:solidFill>
                <a:latin typeface="Now"/>
                <a:ea typeface="Now"/>
                <a:cs typeface="Now"/>
                <a:sym typeface="Now"/>
              </a:rPr>
              <a:t>Sensor readings can prompt a microprocessor to adjust a valve or motor, thereby affecting subsequent sensor readings. This creates a feedback loop where the microprocessor continuously modifies outputs to align the system with desired parameters, directly impacting subsequent inputs.</a:t>
            </a:r>
          </a:p>
        </p:txBody>
      </p:sp>
      <p:grpSp>
        <p:nvGrpSpPr>
          <p:cNvPr name="Group 20" id="20"/>
          <p:cNvGrpSpPr/>
          <p:nvPr/>
        </p:nvGrpSpPr>
        <p:grpSpPr>
          <a:xfrm rot="0">
            <a:off x="2537237" y="281084"/>
            <a:ext cx="13213526" cy="9925515"/>
            <a:chOff x="0" y="0"/>
            <a:chExt cx="17618034" cy="13234020"/>
          </a:xfrm>
        </p:grpSpPr>
        <p:sp>
          <p:nvSpPr>
            <p:cNvPr name="Freeform 21" id="2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2">
                <a:alphaModFix amt="70000"/>
              </a:blip>
              <a:stretch>
                <a:fillRect l="0" t="0" r="0" b="0"/>
              </a:stretch>
            </a:blipFill>
          </p:spPr>
        </p:sp>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3">
                <a:alphaModFix amt="9999"/>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4" tooltip="http://www.exampaperspractice.co.uk"/>
                </a:rPr>
                <a:t>www.exampaperspractice.co.uk</a:t>
              </a:r>
            </a:p>
          </p:txBody>
        </p:sp>
      </p:grpSp>
    </p:spTree>
  </p:cSld>
  <p:clrMapOvr>
    <a:masterClrMapping/>
  </p:clrMapOvr>
</p:sld>
</file>

<file path=ppt/slides/slide149.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121639" y="-174768"/>
            <a:ext cx="1352221" cy="1879548"/>
            <a:chOff x="0" y="0"/>
            <a:chExt cx="1802962" cy="2506064"/>
          </a:xfrm>
        </p:grpSpPr>
        <p:sp>
          <p:nvSpPr>
            <p:cNvPr name="Freeform 3" id="3"/>
            <p:cNvSpPr/>
            <p:nvPr/>
          </p:nvSpPr>
          <p:spPr>
            <a:xfrm flipH="false" flipV="false" rot="0">
              <a:off x="0" y="0"/>
              <a:ext cx="1803019" cy="2506091"/>
            </a:xfrm>
            <a:custGeom>
              <a:avLst/>
              <a:gdLst/>
              <a:ahLst/>
              <a:cxnLst/>
              <a:rect r="r" b="b" t="t" l="l"/>
              <a:pathLst>
                <a:path h="2506091" w="1803019">
                  <a:moveTo>
                    <a:pt x="0" y="0"/>
                  </a:moveTo>
                  <a:lnTo>
                    <a:pt x="1803019" y="0"/>
                  </a:lnTo>
                  <a:lnTo>
                    <a:pt x="1803019" y="2506091"/>
                  </a:lnTo>
                  <a:lnTo>
                    <a:pt x="0" y="2506091"/>
                  </a:lnTo>
                  <a:close/>
                </a:path>
              </a:pathLst>
            </a:custGeom>
            <a:solidFill>
              <a:srgbClr val="FDFDFD"/>
            </a:solidFill>
          </p:spPr>
        </p:sp>
      </p:grpSp>
      <p:sp>
        <p:nvSpPr>
          <p:cNvPr name="Freeform 4" id="4"/>
          <p:cNvSpPr/>
          <p:nvPr/>
        </p:nvSpPr>
        <p:spPr>
          <a:xfrm flipH="false" flipV="false" rot="-10800000">
            <a:off x="13022151" y="1393731"/>
            <a:ext cx="1120203" cy="772940"/>
          </a:xfrm>
          <a:custGeom>
            <a:avLst/>
            <a:gdLst/>
            <a:ahLst/>
            <a:cxnLst/>
            <a:rect r="r" b="b" t="t" l="l"/>
            <a:pathLst>
              <a:path h="772940" w="1120203">
                <a:moveTo>
                  <a:pt x="0" y="0"/>
                </a:moveTo>
                <a:lnTo>
                  <a:pt x="1120203" y="0"/>
                </a:lnTo>
                <a:lnTo>
                  <a:pt x="1120203" y="772940"/>
                </a:lnTo>
                <a:lnTo>
                  <a:pt x="0" y="772940"/>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5" id="5"/>
          <p:cNvGrpSpPr/>
          <p:nvPr/>
        </p:nvGrpSpPr>
        <p:grpSpPr>
          <a:xfrm rot="0">
            <a:off x="8417722" y="604080"/>
            <a:ext cx="10869755" cy="125414"/>
            <a:chOff x="0" y="0"/>
            <a:chExt cx="14493006" cy="167218"/>
          </a:xfrm>
        </p:grpSpPr>
        <p:sp>
          <p:nvSpPr>
            <p:cNvPr name="Freeform 6" id="6"/>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grpSp>
        <p:nvGrpSpPr>
          <p:cNvPr name="Group 7" id="7"/>
          <p:cNvGrpSpPr/>
          <p:nvPr/>
        </p:nvGrpSpPr>
        <p:grpSpPr>
          <a:xfrm rot="0">
            <a:off x="-211377" y="8548371"/>
            <a:ext cx="1457912" cy="1950007"/>
            <a:chOff x="0" y="0"/>
            <a:chExt cx="1943882" cy="2600010"/>
          </a:xfrm>
        </p:grpSpPr>
        <p:sp>
          <p:nvSpPr>
            <p:cNvPr name="Freeform 8" id="8"/>
            <p:cNvSpPr/>
            <p:nvPr/>
          </p:nvSpPr>
          <p:spPr>
            <a:xfrm flipH="false" flipV="false" rot="0">
              <a:off x="0" y="0"/>
              <a:ext cx="1943862" cy="2600071"/>
            </a:xfrm>
            <a:custGeom>
              <a:avLst/>
              <a:gdLst/>
              <a:ahLst/>
              <a:cxnLst/>
              <a:rect r="r" b="b" t="t" l="l"/>
              <a:pathLst>
                <a:path h="2600071" w="1943862">
                  <a:moveTo>
                    <a:pt x="0" y="0"/>
                  </a:moveTo>
                  <a:lnTo>
                    <a:pt x="1943862" y="0"/>
                  </a:lnTo>
                  <a:lnTo>
                    <a:pt x="1943862" y="2600071"/>
                  </a:lnTo>
                  <a:lnTo>
                    <a:pt x="0" y="2600071"/>
                  </a:lnTo>
                  <a:close/>
                </a:path>
              </a:pathLst>
            </a:custGeom>
            <a:solidFill>
              <a:srgbClr val="FDFDFD"/>
            </a:solidFill>
          </p:spPr>
        </p:sp>
      </p:grpSp>
      <p:sp>
        <p:nvSpPr>
          <p:cNvPr name="Freeform 9" id="9"/>
          <p:cNvSpPr/>
          <p:nvPr/>
        </p:nvSpPr>
        <p:spPr>
          <a:xfrm flipH="false" flipV="false" rot="0">
            <a:off x="4480509" y="1378014"/>
            <a:ext cx="1120203" cy="772940"/>
          </a:xfrm>
          <a:custGeom>
            <a:avLst/>
            <a:gdLst/>
            <a:ahLst/>
            <a:cxnLst/>
            <a:rect r="r" b="b" t="t" l="l"/>
            <a:pathLst>
              <a:path h="772940" w="1120203">
                <a:moveTo>
                  <a:pt x="0" y="0"/>
                </a:moveTo>
                <a:lnTo>
                  <a:pt x="1120203" y="0"/>
                </a:lnTo>
                <a:lnTo>
                  <a:pt x="1120203" y="772940"/>
                </a:lnTo>
                <a:lnTo>
                  <a:pt x="0" y="772940"/>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10" id="10"/>
          <p:cNvGrpSpPr/>
          <p:nvPr/>
        </p:nvGrpSpPr>
        <p:grpSpPr>
          <a:xfrm rot="0">
            <a:off x="-954369" y="9582039"/>
            <a:ext cx="10869755" cy="125413"/>
            <a:chOff x="0" y="0"/>
            <a:chExt cx="14493006" cy="167218"/>
          </a:xfrm>
        </p:grpSpPr>
        <p:sp>
          <p:nvSpPr>
            <p:cNvPr name="Freeform 11" id="11"/>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sp>
        <p:nvSpPr>
          <p:cNvPr name="Freeform 12" id="12"/>
          <p:cNvSpPr/>
          <p:nvPr/>
        </p:nvSpPr>
        <p:spPr>
          <a:xfrm flipH="false" flipV="false" rot="0">
            <a:off x="16598423" y="8559788"/>
            <a:ext cx="866432" cy="866432"/>
          </a:xfrm>
          <a:custGeom>
            <a:avLst/>
            <a:gdLst/>
            <a:ahLst/>
            <a:cxnLst/>
            <a:rect r="r" b="b" t="t" l="l"/>
            <a:pathLst>
              <a:path h="866432" w="866432">
                <a:moveTo>
                  <a:pt x="0" y="0"/>
                </a:moveTo>
                <a:lnTo>
                  <a:pt x="866432" y="0"/>
                </a:lnTo>
                <a:lnTo>
                  <a:pt x="866432" y="866432"/>
                </a:lnTo>
                <a:lnTo>
                  <a:pt x="0" y="866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3994440">
            <a:off x="192229" y="1004716"/>
            <a:ext cx="1070670" cy="1075468"/>
            <a:chOff x="0" y="0"/>
            <a:chExt cx="1427559" cy="1433958"/>
          </a:xfrm>
        </p:grpSpPr>
        <p:sp>
          <p:nvSpPr>
            <p:cNvPr name="Freeform 14" id="14"/>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15" id="15"/>
          <p:cNvSpPr/>
          <p:nvPr/>
        </p:nvSpPr>
        <p:spPr>
          <a:xfrm flipH="false" flipV="false" rot="0">
            <a:off x="678727" y="1334595"/>
            <a:ext cx="891210" cy="891210"/>
          </a:xfrm>
          <a:custGeom>
            <a:avLst/>
            <a:gdLst/>
            <a:ahLst/>
            <a:cxnLst/>
            <a:rect r="r" b="b" t="t" l="l"/>
            <a:pathLst>
              <a:path h="891210" w="891210">
                <a:moveTo>
                  <a:pt x="0" y="0"/>
                </a:moveTo>
                <a:lnTo>
                  <a:pt x="891211" y="0"/>
                </a:lnTo>
                <a:lnTo>
                  <a:pt x="891211" y="891210"/>
                </a:lnTo>
                <a:lnTo>
                  <a:pt x="0" y="8912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5339623">
            <a:off x="1188383" y="-1639773"/>
            <a:ext cx="763109" cy="4114800"/>
          </a:xfrm>
          <a:custGeom>
            <a:avLst/>
            <a:gdLst/>
            <a:ahLst/>
            <a:cxnLst/>
            <a:rect r="r" b="b" t="t" l="l"/>
            <a:pathLst>
              <a:path h="4114800" w="763109">
                <a:moveTo>
                  <a:pt x="0" y="0"/>
                </a:moveTo>
                <a:lnTo>
                  <a:pt x="763108" y="0"/>
                </a:lnTo>
                <a:lnTo>
                  <a:pt x="7631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2114" b="0"/>
            </a:stretch>
          </a:blipFill>
        </p:spPr>
      </p:sp>
      <p:sp>
        <p:nvSpPr>
          <p:cNvPr name="Freeform 17" id="17"/>
          <p:cNvSpPr/>
          <p:nvPr/>
        </p:nvSpPr>
        <p:spPr>
          <a:xfrm flipH="false" flipV="false" rot="0">
            <a:off x="16160131" y="8529796"/>
            <a:ext cx="2609448" cy="3514409"/>
          </a:xfrm>
          <a:custGeom>
            <a:avLst/>
            <a:gdLst/>
            <a:ahLst/>
            <a:cxnLst/>
            <a:rect r="r" b="b" t="t" l="l"/>
            <a:pathLst>
              <a:path h="3514409" w="2609448">
                <a:moveTo>
                  <a:pt x="0" y="0"/>
                </a:moveTo>
                <a:lnTo>
                  <a:pt x="2609448" y="0"/>
                </a:lnTo>
                <a:lnTo>
                  <a:pt x="2609448" y="3514409"/>
                </a:lnTo>
                <a:lnTo>
                  <a:pt x="0" y="3514409"/>
                </a:lnTo>
                <a:lnTo>
                  <a:pt x="0" y="0"/>
                </a:lnTo>
                <a:close/>
              </a:path>
            </a:pathLst>
          </a:custGeom>
          <a:blipFill>
            <a:blip r:embed="rId10">
              <a:extLst>
                <a:ext uri="{96DAC541-7B7A-43D3-8B79-37D633B846F1}">
                  <asvg:svgBlip xmlns:asvg="http://schemas.microsoft.com/office/drawing/2016/SVG/main" r:embed="rId11"/>
                </a:ext>
              </a:extLst>
            </a:blip>
            <a:stretch>
              <a:fillRect l="0" t="0" r="0" b="-264"/>
            </a:stretch>
          </a:blipFill>
        </p:spPr>
      </p:sp>
      <p:sp>
        <p:nvSpPr>
          <p:cNvPr name="Freeform 18" id="18"/>
          <p:cNvSpPr/>
          <p:nvPr/>
        </p:nvSpPr>
        <p:spPr>
          <a:xfrm flipH="false" flipV="false" rot="2619289">
            <a:off x="1085253" y="3941220"/>
            <a:ext cx="1854063" cy="1920404"/>
          </a:xfrm>
          <a:custGeom>
            <a:avLst/>
            <a:gdLst/>
            <a:ahLst/>
            <a:cxnLst/>
            <a:rect r="r" b="b" t="t" l="l"/>
            <a:pathLst>
              <a:path h="1920404" w="1854063">
                <a:moveTo>
                  <a:pt x="0" y="0"/>
                </a:moveTo>
                <a:lnTo>
                  <a:pt x="1854063" y="0"/>
                </a:lnTo>
                <a:lnTo>
                  <a:pt x="1854063" y="1920404"/>
                </a:lnTo>
                <a:lnTo>
                  <a:pt x="0" y="1920404"/>
                </a:lnTo>
                <a:lnTo>
                  <a:pt x="0" y="0"/>
                </a:lnTo>
                <a:close/>
              </a:path>
            </a:pathLst>
          </a:custGeom>
          <a:blipFill>
            <a:blip r:embed="rId12">
              <a:extLst>
                <a:ext uri="{96DAC541-7B7A-43D3-8B79-37D633B846F1}">
                  <asvg:svgBlip xmlns:asvg="http://schemas.microsoft.com/office/drawing/2016/SVG/main" r:embed="rId13"/>
                </a:ext>
              </a:extLst>
            </a:blip>
            <a:stretch>
              <a:fillRect l="0" t="0" r="0" b="-506"/>
            </a:stretch>
          </a:blipFill>
        </p:spPr>
      </p:sp>
      <p:sp>
        <p:nvSpPr>
          <p:cNvPr name="Freeform 19" id="19"/>
          <p:cNvSpPr/>
          <p:nvPr/>
        </p:nvSpPr>
        <p:spPr>
          <a:xfrm flipH="false" flipV="false" rot="0">
            <a:off x="4837604" y="5143500"/>
            <a:ext cx="763109" cy="4114800"/>
          </a:xfrm>
          <a:custGeom>
            <a:avLst/>
            <a:gdLst/>
            <a:ahLst/>
            <a:cxnLst/>
            <a:rect r="r" b="b" t="t" l="l"/>
            <a:pathLst>
              <a:path h="4114800" w="763109">
                <a:moveTo>
                  <a:pt x="0" y="0"/>
                </a:moveTo>
                <a:lnTo>
                  <a:pt x="763108" y="0"/>
                </a:lnTo>
                <a:lnTo>
                  <a:pt x="7631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2351" b="0"/>
            </a:stretch>
          </a:blipFill>
        </p:spPr>
      </p:sp>
      <p:grpSp>
        <p:nvGrpSpPr>
          <p:cNvPr name="Group 20" id="20"/>
          <p:cNvGrpSpPr/>
          <p:nvPr/>
        </p:nvGrpSpPr>
        <p:grpSpPr>
          <a:xfrm rot="0">
            <a:off x="8093850" y="5752226"/>
            <a:ext cx="2897349" cy="2897349"/>
            <a:chOff x="0" y="0"/>
            <a:chExt cx="3863132" cy="3863132"/>
          </a:xfrm>
        </p:grpSpPr>
        <p:sp>
          <p:nvSpPr>
            <p:cNvPr name="Freeform 21" id="21"/>
            <p:cNvSpPr/>
            <p:nvPr/>
          </p:nvSpPr>
          <p:spPr>
            <a:xfrm flipH="false" flipV="false" rot="0">
              <a:off x="0" y="0"/>
              <a:ext cx="3863086" cy="3863086"/>
            </a:xfrm>
            <a:custGeom>
              <a:avLst/>
              <a:gdLst/>
              <a:ahLst/>
              <a:cxnLst/>
              <a:rect r="r" b="b" t="t" l="l"/>
              <a:pathLst>
                <a:path h="3863086" w="3863086">
                  <a:moveTo>
                    <a:pt x="0" y="0"/>
                  </a:moveTo>
                  <a:lnTo>
                    <a:pt x="3863086" y="0"/>
                  </a:lnTo>
                  <a:lnTo>
                    <a:pt x="3863086" y="3863086"/>
                  </a:lnTo>
                  <a:lnTo>
                    <a:pt x="0" y="3863086"/>
                  </a:lnTo>
                  <a:close/>
                </a:path>
              </a:pathLst>
            </a:custGeom>
            <a:solidFill>
              <a:srgbClr val="72C3EE"/>
            </a:solidFill>
          </p:spPr>
        </p:sp>
      </p:grpSp>
      <p:sp>
        <p:nvSpPr>
          <p:cNvPr name="TextBox 22" id="22"/>
          <p:cNvSpPr txBox="true"/>
          <p:nvPr/>
        </p:nvSpPr>
        <p:spPr>
          <a:xfrm rot="0">
            <a:off x="6013972" y="1222281"/>
            <a:ext cx="6533166" cy="862284"/>
          </a:xfrm>
          <a:prstGeom prst="rect">
            <a:avLst/>
          </a:prstGeom>
        </p:spPr>
        <p:txBody>
          <a:bodyPr anchor="t" rtlCol="false" tIns="0" lIns="0" bIns="0" rIns="0">
            <a:spAutoFit/>
          </a:bodyPr>
          <a:lstStyle/>
          <a:p>
            <a:pPr algn="ctr">
              <a:lnSpc>
                <a:spcPts val="6458"/>
              </a:lnSpc>
            </a:pPr>
            <a:r>
              <a:rPr lang="en-US" sz="4612">
                <a:solidFill>
                  <a:srgbClr val="000000"/>
                </a:solidFill>
                <a:latin typeface="Now"/>
                <a:ea typeface="Now"/>
                <a:cs typeface="Now"/>
                <a:sym typeface="Now"/>
              </a:rPr>
              <a:t>Feedback</a:t>
            </a:r>
          </a:p>
        </p:txBody>
      </p:sp>
      <p:sp>
        <p:nvSpPr>
          <p:cNvPr name="TextBox 23" id="23"/>
          <p:cNvSpPr txBox="true"/>
          <p:nvPr/>
        </p:nvSpPr>
        <p:spPr>
          <a:xfrm rot="0">
            <a:off x="538074" y="3043785"/>
            <a:ext cx="2063725" cy="862284"/>
          </a:xfrm>
          <a:prstGeom prst="rect">
            <a:avLst/>
          </a:prstGeom>
        </p:spPr>
        <p:txBody>
          <a:bodyPr anchor="t" rtlCol="false" tIns="0" lIns="0" bIns="0" rIns="0">
            <a:spAutoFit/>
          </a:bodyPr>
          <a:lstStyle/>
          <a:p>
            <a:pPr algn="ctr">
              <a:lnSpc>
                <a:spcPts val="6458"/>
              </a:lnSpc>
            </a:pPr>
            <a:r>
              <a:rPr lang="en-US" sz="4612">
                <a:solidFill>
                  <a:srgbClr val="000000"/>
                </a:solidFill>
                <a:latin typeface="Now"/>
                <a:ea typeface="Now"/>
                <a:cs typeface="Now"/>
                <a:sym typeface="Now"/>
              </a:rPr>
              <a:t>Input</a:t>
            </a:r>
          </a:p>
        </p:txBody>
      </p:sp>
      <p:sp>
        <p:nvSpPr>
          <p:cNvPr name="TextBox 24" id="24"/>
          <p:cNvSpPr txBox="true"/>
          <p:nvPr/>
        </p:nvSpPr>
        <p:spPr>
          <a:xfrm rot="0">
            <a:off x="2976885" y="8388339"/>
            <a:ext cx="2063725" cy="862284"/>
          </a:xfrm>
          <a:prstGeom prst="rect">
            <a:avLst/>
          </a:prstGeom>
        </p:spPr>
        <p:txBody>
          <a:bodyPr anchor="t" rtlCol="false" tIns="0" lIns="0" bIns="0" rIns="0">
            <a:spAutoFit/>
          </a:bodyPr>
          <a:lstStyle/>
          <a:p>
            <a:pPr algn="ctr">
              <a:lnSpc>
                <a:spcPts val="6458"/>
              </a:lnSpc>
            </a:pPr>
            <a:r>
              <a:rPr lang="en-US" sz="4612">
                <a:solidFill>
                  <a:srgbClr val="000000"/>
                </a:solidFill>
                <a:latin typeface="Now"/>
                <a:ea typeface="Now"/>
                <a:cs typeface="Now"/>
                <a:sym typeface="Now"/>
              </a:rPr>
              <a:t>Sensor</a:t>
            </a:r>
          </a:p>
        </p:txBody>
      </p:sp>
      <p:grpSp>
        <p:nvGrpSpPr>
          <p:cNvPr name="Group 25" id="25"/>
          <p:cNvGrpSpPr/>
          <p:nvPr/>
        </p:nvGrpSpPr>
        <p:grpSpPr>
          <a:xfrm rot="0">
            <a:off x="5963629" y="7034093"/>
            <a:ext cx="1801647" cy="71438"/>
            <a:chOff x="0" y="0"/>
            <a:chExt cx="2402196" cy="95250"/>
          </a:xfrm>
        </p:grpSpPr>
        <p:sp>
          <p:nvSpPr>
            <p:cNvPr name="Freeform 26" id="26"/>
            <p:cNvSpPr/>
            <p:nvPr/>
          </p:nvSpPr>
          <p:spPr>
            <a:xfrm flipH="false" flipV="false" rot="0">
              <a:off x="0" y="0"/>
              <a:ext cx="2402205" cy="95250"/>
            </a:xfrm>
            <a:custGeom>
              <a:avLst/>
              <a:gdLst/>
              <a:ahLst/>
              <a:cxnLst/>
              <a:rect r="r" b="b" t="t" l="l"/>
              <a:pathLst>
                <a:path h="95250" w="2402205">
                  <a:moveTo>
                    <a:pt x="47625" y="0"/>
                  </a:moveTo>
                  <a:lnTo>
                    <a:pt x="2354580" y="0"/>
                  </a:lnTo>
                  <a:cubicBezTo>
                    <a:pt x="2380869" y="0"/>
                    <a:pt x="2402205" y="21336"/>
                    <a:pt x="2402205" y="47625"/>
                  </a:cubicBezTo>
                  <a:cubicBezTo>
                    <a:pt x="2402205" y="73914"/>
                    <a:pt x="2380869" y="95250"/>
                    <a:pt x="2354580" y="95250"/>
                  </a:cubicBezTo>
                  <a:lnTo>
                    <a:pt x="47625" y="95250"/>
                  </a:lnTo>
                  <a:cubicBezTo>
                    <a:pt x="21336" y="95250"/>
                    <a:pt x="0" y="73914"/>
                    <a:pt x="0" y="47625"/>
                  </a:cubicBezTo>
                  <a:cubicBezTo>
                    <a:pt x="0" y="21336"/>
                    <a:pt x="21336" y="0"/>
                    <a:pt x="47625" y="0"/>
                  </a:cubicBezTo>
                  <a:close/>
                </a:path>
              </a:pathLst>
            </a:custGeom>
            <a:solidFill>
              <a:srgbClr val="000000"/>
            </a:solidFill>
          </p:spPr>
        </p:sp>
      </p:grpSp>
      <p:sp>
        <p:nvSpPr>
          <p:cNvPr name="TextBox 27" id="27"/>
          <p:cNvSpPr txBox="true"/>
          <p:nvPr/>
        </p:nvSpPr>
        <p:spPr>
          <a:xfrm rot="0">
            <a:off x="5793561" y="6273413"/>
            <a:ext cx="2141781" cy="625194"/>
          </a:xfrm>
          <a:prstGeom prst="rect">
            <a:avLst/>
          </a:prstGeom>
        </p:spPr>
        <p:txBody>
          <a:bodyPr anchor="t" rtlCol="false" tIns="0" lIns="0" bIns="0" rIns="0">
            <a:spAutoFit/>
          </a:bodyPr>
          <a:lstStyle/>
          <a:p>
            <a:pPr algn="ctr">
              <a:lnSpc>
                <a:spcPts val="4603"/>
              </a:lnSpc>
            </a:pPr>
            <a:r>
              <a:rPr lang="en-US" sz="3288">
                <a:solidFill>
                  <a:srgbClr val="000000"/>
                </a:solidFill>
                <a:latin typeface="Now"/>
                <a:ea typeface="Now"/>
                <a:cs typeface="Now"/>
                <a:sym typeface="Now"/>
              </a:rPr>
              <a:t>40 celcius</a:t>
            </a:r>
          </a:p>
        </p:txBody>
      </p:sp>
      <p:grpSp>
        <p:nvGrpSpPr>
          <p:cNvPr name="Group 28" id="28"/>
          <p:cNvGrpSpPr/>
          <p:nvPr/>
        </p:nvGrpSpPr>
        <p:grpSpPr>
          <a:xfrm rot="0">
            <a:off x="11256223" y="7034093"/>
            <a:ext cx="1801647" cy="71438"/>
            <a:chOff x="0" y="0"/>
            <a:chExt cx="2402196" cy="95250"/>
          </a:xfrm>
        </p:grpSpPr>
        <p:sp>
          <p:nvSpPr>
            <p:cNvPr name="Freeform 29" id="29"/>
            <p:cNvSpPr/>
            <p:nvPr/>
          </p:nvSpPr>
          <p:spPr>
            <a:xfrm flipH="false" flipV="false" rot="0">
              <a:off x="0" y="0"/>
              <a:ext cx="2402205" cy="95250"/>
            </a:xfrm>
            <a:custGeom>
              <a:avLst/>
              <a:gdLst/>
              <a:ahLst/>
              <a:cxnLst/>
              <a:rect r="r" b="b" t="t" l="l"/>
              <a:pathLst>
                <a:path h="95250" w="2402205">
                  <a:moveTo>
                    <a:pt x="47625" y="0"/>
                  </a:moveTo>
                  <a:lnTo>
                    <a:pt x="2354580" y="0"/>
                  </a:lnTo>
                  <a:cubicBezTo>
                    <a:pt x="2380869" y="0"/>
                    <a:pt x="2402205" y="21336"/>
                    <a:pt x="2402205" y="47625"/>
                  </a:cubicBezTo>
                  <a:cubicBezTo>
                    <a:pt x="2402205" y="73914"/>
                    <a:pt x="2380869" y="95250"/>
                    <a:pt x="2354580" y="95250"/>
                  </a:cubicBezTo>
                  <a:lnTo>
                    <a:pt x="47625" y="95250"/>
                  </a:lnTo>
                  <a:cubicBezTo>
                    <a:pt x="21336" y="95250"/>
                    <a:pt x="0" y="73914"/>
                    <a:pt x="0" y="47625"/>
                  </a:cubicBezTo>
                  <a:cubicBezTo>
                    <a:pt x="0" y="21336"/>
                    <a:pt x="21336" y="0"/>
                    <a:pt x="47625" y="0"/>
                  </a:cubicBezTo>
                  <a:close/>
                </a:path>
              </a:pathLst>
            </a:custGeom>
            <a:solidFill>
              <a:srgbClr val="000000"/>
            </a:solidFill>
          </p:spPr>
        </p:sp>
      </p:grpSp>
      <p:sp>
        <p:nvSpPr>
          <p:cNvPr name="TextBox 30" id="30"/>
          <p:cNvSpPr txBox="true"/>
          <p:nvPr/>
        </p:nvSpPr>
        <p:spPr>
          <a:xfrm rot="0">
            <a:off x="8417722" y="6570645"/>
            <a:ext cx="2063725" cy="862284"/>
          </a:xfrm>
          <a:prstGeom prst="rect">
            <a:avLst/>
          </a:prstGeom>
        </p:spPr>
        <p:txBody>
          <a:bodyPr anchor="t" rtlCol="false" tIns="0" lIns="0" bIns="0" rIns="0">
            <a:spAutoFit/>
          </a:bodyPr>
          <a:lstStyle/>
          <a:p>
            <a:pPr algn="ctr">
              <a:lnSpc>
                <a:spcPts val="6458"/>
              </a:lnSpc>
            </a:pPr>
            <a:r>
              <a:rPr lang="en-US" sz="4612">
                <a:solidFill>
                  <a:srgbClr val="000000"/>
                </a:solidFill>
                <a:latin typeface="Now"/>
                <a:ea typeface="Now"/>
                <a:cs typeface="Now"/>
                <a:sym typeface="Now"/>
              </a:rPr>
              <a:t>ADC</a:t>
            </a:r>
          </a:p>
        </p:txBody>
      </p:sp>
      <p:sp>
        <p:nvSpPr>
          <p:cNvPr name="TextBox 31" id="31"/>
          <p:cNvSpPr txBox="true"/>
          <p:nvPr/>
        </p:nvSpPr>
        <p:spPr>
          <a:xfrm rot="0">
            <a:off x="11086156" y="6273413"/>
            <a:ext cx="2141781" cy="625194"/>
          </a:xfrm>
          <a:prstGeom prst="rect">
            <a:avLst/>
          </a:prstGeom>
        </p:spPr>
        <p:txBody>
          <a:bodyPr anchor="t" rtlCol="false" tIns="0" lIns="0" bIns="0" rIns="0">
            <a:spAutoFit/>
          </a:bodyPr>
          <a:lstStyle/>
          <a:p>
            <a:pPr algn="ctr">
              <a:lnSpc>
                <a:spcPts val="4603"/>
              </a:lnSpc>
            </a:pPr>
            <a:r>
              <a:rPr lang="en-US" sz="3288">
                <a:solidFill>
                  <a:srgbClr val="000000"/>
                </a:solidFill>
                <a:latin typeface="Now"/>
                <a:ea typeface="Now"/>
                <a:cs typeface="Now"/>
                <a:sym typeface="Now"/>
              </a:rPr>
              <a:t>00101000</a:t>
            </a:r>
          </a:p>
        </p:txBody>
      </p:sp>
      <p:grpSp>
        <p:nvGrpSpPr>
          <p:cNvPr name="Group 32" id="32"/>
          <p:cNvGrpSpPr/>
          <p:nvPr/>
        </p:nvGrpSpPr>
        <p:grpSpPr>
          <a:xfrm rot="0">
            <a:off x="13262782" y="6236082"/>
            <a:ext cx="4202073" cy="1603586"/>
            <a:chOff x="0" y="0"/>
            <a:chExt cx="5602764" cy="2138114"/>
          </a:xfrm>
        </p:grpSpPr>
        <p:sp>
          <p:nvSpPr>
            <p:cNvPr name="Freeform 33" id="33"/>
            <p:cNvSpPr/>
            <p:nvPr/>
          </p:nvSpPr>
          <p:spPr>
            <a:xfrm flipH="false" flipV="false" rot="0">
              <a:off x="0" y="0"/>
              <a:ext cx="5602732" cy="2138172"/>
            </a:xfrm>
            <a:custGeom>
              <a:avLst/>
              <a:gdLst/>
              <a:ahLst/>
              <a:cxnLst/>
              <a:rect r="r" b="b" t="t" l="l"/>
              <a:pathLst>
                <a:path h="2138172" w="5602732">
                  <a:moveTo>
                    <a:pt x="0" y="0"/>
                  </a:moveTo>
                  <a:lnTo>
                    <a:pt x="5602732" y="0"/>
                  </a:lnTo>
                  <a:lnTo>
                    <a:pt x="5602732" y="2138172"/>
                  </a:lnTo>
                  <a:lnTo>
                    <a:pt x="0" y="2138172"/>
                  </a:lnTo>
                  <a:close/>
                </a:path>
              </a:pathLst>
            </a:custGeom>
            <a:solidFill>
              <a:srgbClr val="72C3EE"/>
            </a:solidFill>
          </p:spPr>
        </p:sp>
      </p:grpSp>
      <p:sp>
        <p:nvSpPr>
          <p:cNvPr name="TextBox 34" id="34"/>
          <p:cNvSpPr txBox="true"/>
          <p:nvPr/>
        </p:nvSpPr>
        <p:spPr>
          <a:xfrm rot="0">
            <a:off x="13394361" y="6587510"/>
            <a:ext cx="3938918" cy="742442"/>
          </a:xfrm>
          <a:prstGeom prst="rect">
            <a:avLst/>
          </a:prstGeom>
        </p:spPr>
        <p:txBody>
          <a:bodyPr anchor="t" rtlCol="false" tIns="0" lIns="0" bIns="0" rIns="0">
            <a:spAutoFit/>
          </a:bodyPr>
          <a:lstStyle/>
          <a:p>
            <a:pPr algn="ctr">
              <a:lnSpc>
                <a:spcPts val="5477"/>
              </a:lnSpc>
            </a:pPr>
            <a:r>
              <a:rPr lang="en-US" sz="3913">
                <a:solidFill>
                  <a:srgbClr val="000000"/>
                </a:solidFill>
                <a:latin typeface="Now"/>
                <a:ea typeface="Now"/>
                <a:cs typeface="Now"/>
                <a:sym typeface="Now"/>
              </a:rPr>
              <a:t>Microprocessor</a:t>
            </a:r>
          </a:p>
        </p:txBody>
      </p:sp>
      <p:grpSp>
        <p:nvGrpSpPr>
          <p:cNvPr name="Group 35" id="35"/>
          <p:cNvGrpSpPr/>
          <p:nvPr/>
        </p:nvGrpSpPr>
        <p:grpSpPr>
          <a:xfrm rot="-5400000">
            <a:off x="14779349" y="5661946"/>
            <a:ext cx="897474" cy="71438"/>
            <a:chOff x="0" y="0"/>
            <a:chExt cx="1196632" cy="95250"/>
          </a:xfrm>
        </p:grpSpPr>
        <p:sp>
          <p:nvSpPr>
            <p:cNvPr name="Freeform 36" id="36"/>
            <p:cNvSpPr/>
            <p:nvPr/>
          </p:nvSpPr>
          <p:spPr>
            <a:xfrm flipH="false" flipV="false" rot="0">
              <a:off x="0" y="0"/>
              <a:ext cx="1196594" cy="95250"/>
            </a:xfrm>
            <a:custGeom>
              <a:avLst/>
              <a:gdLst/>
              <a:ahLst/>
              <a:cxnLst/>
              <a:rect r="r" b="b" t="t" l="l"/>
              <a:pathLst>
                <a:path h="95250" w="1196594">
                  <a:moveTo>
                    <a:pt x="47625" y="0"/>
                  </a:moveTo>
                  <a:lnTo>
                    <a:pt x="1148969" y="0"/>
                  </a:lnTo>
                  <a:cubicBezTo>
                    <a:pt x="1175258" y="0"/>
                    <a:pt x="1196594" y="21336"/>
                    <a:pt x="1196594" y="47625"/>
                  </a:cubicBezTo>
                  <a:cubicBezTo>
                    <a:pt x="1196594" y="73914"/>
                    <a:pt x="1175258" y="95250"/>
                    <a:pt x="1148969" y="95250"/>
                  </a:cubicBezTo>
                  <a:lnTo>
                    <a:pt x="47625" y="95250"/>
                  </a:lnTo>
                  <a:cubicBezTo>
                    <a:pt x="21336" y="95250"/>
                    <a:pt x="0" y="73914"/>
                    <a:pt x="0" y="47625"/>
                  </a:cubicBezTo>
                  <a:cubicBezTo>
                    <a:pt x="0" y="21336"/>
                    <a:pt x="21336" y="0"/>
                    <a:pt x="47625" y="0"/>
                  </a:cubicBezTo>
                  <a:close/>
                </a:path>
              </a:pathLst>
            </a:custGeom>
            <a:solidFill>
              <a:srgbClr val="000000"/>
            </a:solidFill>
          </p:spPr>
        </p:sp>
      </p:grpSp>
      <p:sp>
        <p:nvSpPr>
          <p:cNvPr name="TextBox 37" id="37"/>
          <p:cNvSpPr txBox="true"/>
          <p:nvPr/>
        </p:nvSpPr>
        <p:spPr>
          <a:xfrm rot="0">
            <a:off x="12926325" y="3414364"/>
            <a:ext cx="4555899" cy="1419453"/>
          </a:xfrm>
          <a:prstGeom prst="rect">
            <a:avLst/>
          </a:prstGeom>
        </p:spPr>
        <p:txBody>
          <a:bodyPr anchor="t" rtlCol="false" tIns="0" lIns="0" bIns="0" rIns="0">
            <a:spAutoFit/>
          </a:bodyPr>
          <a:lstStyle/>
          <a:p>
            <a:pPr algn="ctr">
              <a:lnSpc>
                <a:spcPts val="5433"/>
              </a:lnSpc>
            </a:pPr>
            <a:r>
              <a:rPr lang="en-US" sz="3880">
                <a:solidFill>
                  <a:srgbClr val="000000"/>
                </a:solidFill>
                <a:latin typeface="Now"/>
                <a:ea typeface="Now"/>
                <a:cs typeface="Now"/>
                <a:sym typeface="Now"/>
              </a:rPr>
              <a:t>Ouput: </a:t>
            </a:r>
          </a:p>
          <a:p>
            <a:pPr algn="ctr">
              <a:lnSpc>
                <a:spcPts val="5433"/>
              </a:lnSpc>
            </a:pPr>
            <a:r>
              <a:rPr lang="en-US" sz="3880">
                <a:solidFill>
                  <a:srgbClr val="000000"/>
                </a:solidFill>
                <a:latin typeface="Now"/>
                <a:ea typeface="Now"/>
                <a:cs typeface="Now"/>
                <a:sym typeface="Now"/>
              </a:rPr>
              <a:t>Release cold air</a:t>
            </a:r>
          </a:p>
        </p:txBody>
      </p:sp>
      <p:grpSp>
        <p:nvGrpSpPr>
          <p:cNvPr name="Group 38" id="38"/>
          <p:cNvGrpSpPr/>
          <p:nvPr/>
        </p:nvGrpSpPr>
        <p:grpSpPr>
          <a:xfrm rot="-10800000">
            <a:off x="3598003" y="4034414"/>
            <a:ext cx="10290315" cy="71438"/>
            <a:chOff x="0" y="0"/>
            <a:chExt cx="13720420" cy="95250"/>
          </a:xfrm>
        </p:grpSpPr>
        <p:sp>
          <p:nvSpPr>
            <p:cNvPr name="Freeform 39" id="39"/>
            <p:cNvSpPr/>
            <p:nvPr/>
          </p:nvSpPr>
          <p:spPr>
            <a:xfrm flipH="false" flipV="false" rot="0">
              <a:off x="0" y="0"/>
              <a:ext cx="13720445" cy="95250"/>
            </a:xfrm>
            <a:custGeom>
              <a:avLst/>
              <a:gdLst/>
              <a:ahLst/>
              <a:cxnLst/>
              <a:rect r="r" b="b" t="t" l="l"/>
              <a:pathLst>
                <a:path h="95250" w="13720445">
                  <a:moveTo>
                    <a:pt x="47625" y="0"/>
                  </a:moveTo>
                  <a:lnTo>
                    <a:pt x="13672820" y="0"/>
                  </a:lnTo>
                  <a:cubicBezTo>
                    <a:pt x="13699108" y="0"/>
                    <a:pt x="13720445" y="21336"/>
                    <a:pt x="13720445" y="47625"/>
                  </a:cubicBezTo>
                  <a:cubicBezTo>
                    <a:pt x="13720445" y="73914"/>
                    <a:pt x="13699108" y="95250"/>
                    <a:pt x="13672820"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40" id="40"/>
          <p:cNvGrpSpPr/>
          <p:nvPr/>
        </p:nvGrpSpPr>
        <p:grpSpPr>
          <a:xfrm rot="0">
            <a:off x="2537237" y="281084"/>
            <a:ext cx="13213526" cy="9925515"/>
            <a:chOff x="0" y="0"/>
            <a:chExt cx="17618034" cy="13234020"/>
          </a:xfrm>
        </p:grpSpPr>
        <p:sp>
          <p:nvSpPr>
            <p:cNvPr name="Freeform 41" id="4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4">
                <a:alphaModFix amt="70000"/>
              </a:blip>
              <a:stretch>
                <a:fillRect l="0" t="0" r="0" b="0"/>
              </a:stretch>
            </a:blipFill>
          </p:spPr>
        </p:sp>
        <p:sp>
          <p:nvSpPr>
            <p:cNvPr name="Freeform 42" id="4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5">
                <a:alphaModFix amt="9999"/>
              </a:blip>
              <a:stretch>
                <a:fillRect l="0" t="0" r="0" b="0"/>
              </a:stretch>
            </a:blipFill>
          </p:spPr>
        </p:sp>
        <p:sp>
          <p:nvSpPr>
            <p:cNvPr name="TextBox 43" id="4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6" tooltip="http://www.exampaperspractice.co.uk"/>
                </a:rPr>
                <a:t>www.exampaperspractice.co.uk</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EDD1"/>
        </a:solidFill>
      </p:bgPr>
    </p:bg>
    <p:spTree>
      <p:nvGrpSpPr>
        <p:cNvPr id="1" name=""/>
        <p:cNvGrpSpPr/>
        <p:nvPr/>
      </p:nvGrpSpPr>
      <p:grpSpPr>
        <a:xfrm>
          <a:off x="0" y="0"/>
          <a:ext cx="0" cy="0"/>
          <a:chOff x="0" y="0"/>
          <a:chExt cx="0" cy="0"/>
        </a:xfrm>
      </p:grpSpPr>
      <p:grpSp>
        <p:nvGrpSpPr>
          <p:cNvPr name="Group 2" id="2"/>
          <p:cNvGrpSpPr/>
          <p:nvPr/>
        </p:nvGrpSpPr>
        <p:grpSpPr>
          <a:xfrm rot="5400000">
            <a:off x="3976014" y="5119014"/>
            <a:ext cx="10316922" cy="28575"/>
            <a:chOff x="0" y="0"/>
            <a:chExt cx="13755896" cy="38100"/>
          </a:xfrm>
        </p:grpSpPr>
        <p:sp>
          <p:nvSpPr>
            <p:cNvPr name="Freeform 3" id="3"/>
            <p:cNvSpPr/>
            <p:nvPr/>
          </p:nvSpPr>
          <p:spPr>
            <a:xfrm flipH="false" flipV="false" rot="0">
              <a:off x="0" y="0"/>
              <a:ext cx="13755878" cy="38100"/>
            </a:xfrm>
            <a:custGeom>
              <a:avLst/>
              <a:gdLst/>
              <a:ahLst/>
              <a:cxnLst/>
              <a:rect r="r" b="b" t="t" l="l"/>
              <a:pathLst>
                <a:path h="38100" w="13755878">
                  <a:moveTo>
                    <a:pt x="19050" y="0"/>
                  </a:moveTo>
                  <a:lnTo>
                    <a:pt x="13736828" y="0"/>
                  </a:lnTo>
                  <a:cubicBezTo>
                    <a:pt x="13747369" y="0"/>
                    <a:pt x="13755878" y="8509"/>
                    <a:pt x="13755878" y="19050"/>
                  </a:cubicBezTo>
                  <a:cubicBezTo>
                    <a:pt x="13755878" y="29591"/>
                    <a:pt x="13747369" y="38100"/>
                    <a:pt x="13736828"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4" id="4"/>
          <p:cNvGrpSpPr/>
          <p:nvPr/>
        </p:nvGrpSpPr>
        <p:grpSpPr>
          <a:xfrm rot="5400000">
            <a:off x="-1607474" y="7140923"/>
            <a:ext cx="6273105" cy="28575"/>
            <a:chOff x="0" y="0"/>
            <a:chExt cx="8364140" cy="38100"/>
          </a:xfrm>
        </p:grpSpPr>
        <p:sp>
          <p:nvSpPr>
            <p:cNvPr name="Freeform 5" id="5"/>
            <p:cNvSpPr/>
            <p:nvPr/>
          </p:nvSpPr>
          <p:spPr>
            <a:xfrm flipH="false" flipV="false" rot="0">
              <a:off x="0" y="0"/>
              <a:ext cx="8364093" cy="38100"/>
            </a:xfrm>
            <a:custGeom>
              <a:avLst/>
              <a:gdLst/>
              <a:ahLst/>
              <a:cxnLst/>
              <a:rect r="r" b="b" t="t" l="l"/>
              <a:pathLst>
                <a:path h="38100" w="8364093">
                  <a:moveTo>
                    <a:pt x="19050" y="0"/>
                  </a:moveTo>
                  <a:lnTo>
                    <a:pt x="8345043" y="0"/>
                  </a:lnTo>
                  <a:cubicBezTo>
                    <a:pt x="8355585" y="0"/>
                    <a:pt x="8364093" y="8509"/>
                    <a:pt x="8364093" y="19050"/>
                  </a:cubicBezTo>
                  <a:cubicBezTo>
                    <a:pt x="8364093" y="29591"/>
                    <a:pt x="8355585" y="38100"/>
                    <a:pt x="8345043"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6" id="6"/>
          <p:cNvGrpSpPr/>
          <p:nvPr/>
        </p:nvGrpSpPr>
        <p:grpSpPr>
          <a:xfrm rot="-10800000">
            <a:off x="-14288" y="4009132"/>
            <a:ext cx="9172575" cy="28575"/>
            <a:chOff x="0" y="0"/>
            <a:chExt cx="12230100" cy="38100"/>
          </a:xfrm>
        </p:grpSpPr>
        <p:sp>
          <p:nvSpPr>
            <p:cNvPr name="Freeform 7" id="7"/>
            <p:cNvSpPr/>
            <p:nvPr/>
          </p:nvSpPr>
          <p:spPr>
            <a:xfrm flipH="false" flipV="false" rot="0">
              <a:off x="0" y="0"/>
              <a:ext cx="12230100" cy="38100"/>
            </a:xfrm>
            <a:custGeom>
              <a:avLst/>
              <a:gdLst/>
              <a:ahLst/>
              <a:cxnLst/>
              <a:rect r="r" b="b" t="t" l="l"/>
              <a:pathLst>
                <a:path h="38100" w="12230100">
                  <a:moveTo>
                    <a:pt x="19050" y="0"/>
                  </a:moveTo>
                  <a:lnTo>
                    <a:pt x="12211050" y="0"/>
                  </a:lnTo>
                  <a:cubicBezTo>
                    <a:pt x="12221591" y="0"/>
                    <a:pt x="12230100" y="8509"/>
                    <a:pt x="12230100" y="19050"/>
                  </a:cubicBezTo>
                  <a:cubicBezTo>
                    <a:pt x="12230100" y="29591"/>
                    <a:pt x="12221591" y="38100"/>
                    <a:pt x="12211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8" id="8"/>
          <p:cNvGrpSpPr/>
          <p:nvPr/>
        </p:nvGrpSpPr>
        <p:grpSpPr>
          <a:xfrm rot="-10800000">
            <a:off x="-14288" y="6096993"/>
            <a:ext cx="9153525" cy="28575"/>
            <a:chOff x="0" y="0"/>
            <a:chExt cx="12204700" cy="38100"/>
          </a:xfrm>
        </p:grpSpPr>
        <p:sp>
          <p:nvSpPr>
            <p:cNvPr name="Freeform 9" id="9"/>
            <p:cNvSpPr/>
            <p:nvPr/>
          </p:nvSpPr>
          <p:spPr>
            <a:xfrm flipH="false" flipV="false" rot="0">
              <a:off x="0" y="0"/>
              <a:ext cx="12204700" cy="38100"/>
            </a:xfrm>
            <a:custGeom>
              <a:avLst/>
              <a:gdLst/>
              <a:ahLst/>
              <a:cxnLst/>
              <a:rect r="r" b="b" t="t" l="l"/>
              <a:pathLst>
                <a:path h="38100" w="12204700">
                  <a:moveTo>
                    <a:pt x="19050" y="0"/>
                  </a:moveTo>
                  <a:lnTo>
                    <a:pt x="12185650" y="0"/>
                  </a:lnTo>
                  <a:cubicBezTo>
                    <a:pt x="12196191" y="0"/>
                    <a:pt x="12204700" y="8509"/>
                    <a:pt x="12204700" y="19050"/>
                  </a:cubicBezTo>
                  <a:cubicBezTo>
                    <a:pt x="12204700" y="29591"/>
                    <a:pt x="12196191" y="38100"/>
                    <a:pt x="121856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10" id="10"/>
          <p:cNvGrpSpPr/>
          <p:nvPr/>
        </p:nvGrpSpPr>
        <p:grpSpPr>
          <a:xfrm rot="-10800000">
            <a:off x="-14288" y="8184852"/>
            <a:ext cx="9172575" cy="28575"/>
            <a:chOff x="0" y="0"/>
            <a:chExt cx="12230100" cy="38100"/>
          </a:xfrm>
        </p:grpSpPr>
        <p:sp>
          <p:nvSpPr>
            <p:cNvPr name="Freeform 11" id="11"/>
            <p:cNvSpPr/>
            <p:nvPr/>
          </p:nvSpPr>
          <p:spPr>
            <a:xfrm flipH="false" flipV="false" rot="0">
              <a:off x="0" y="0"/>
              <a:ext cx="12230100" cy="38100"/>
            </a:xfrm>
            <a:custGeom>
              <a:avLst/>
              <a:gdLst/>
              <a:ahLst/>
              <a:cxnLst/>
              <a:rect r="r" b="b" t="t" l="l"/>
              <a:pathLst>
                <a:path h="38100" w="12230100">
                  <a:moveTo>
                    <a:pt x="19050" y="0"/>
                  </a:moveTo>
                  <a:lnTo>
                    <a:pt x="12211050" y="0"/>
                  </a:lnTo>
                  <a:cubicBezTo>
                    <a:pt x="12221591" y="0"/>
                    <a:pt x="12230100" y="8509"/>
                    <a:pt x="12230100" y="19050"/>
                  </a:cubicBezTo>
                  <a:cubicBezTo>
                    <a:pt x="12230100" y="29591"/>
                    <a:pt x="12221591" y="38100"/>
                    <a:pt x="12211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12" id="12"/>
          <p:cNvGrpSpPr/>
          <p:nvPr/>
        </p:nvGrpSpPr>
        <p:grpSpPr>
          <a:xfrm rot="-10800000">
            <a:off x="9129712" y="6077943"/>
            <a:ext cx="9153525" cy="28575"/>
            <a:chOff x="0" y="0"/>
            <a:chExt cx="12204700" cy="38100"/>
          </a:xfrm>
        </p:grpSpPr>
        <p:sp>
          <p:nvSpPr>
            <p:cNvPr name="Freeform 13" id="13"/>
            <p:cNvSpPr/>
            <p:nvPr/>
          </p:nvSpPr>
          <p:spPr>
            <a:xfrm flipH="false" flipV="false" rot="0">
              <a:off x="0" y="0"/>
              <a:ext cx="12204700" cy="38100"/>
            </a:xfrm>
            <a:custGeom>
              <a:avLst/>
              <a:gdLst/>
              <a:ahLst/>
              <a:cxnLst/>
              <a:rect r="r" b="b" t="t" l="l"/>
              <a:pathLst>
                <a:path h="38100" w="12204700">
                  <a:moveTo>
                    <a:pt x="19050" y="0"/>
                  </a:moveTo>
                  <a:lnTo>
                    <a:pt x="12185650" y="0"/>
                  </a:lnTo>
                  <a:cubicBezTo>
                    <a:pt x="12196191" y="0"/>
                    <a:pt x="12204700" y="8509"/>
                    <a:pt x="12204700" y="19050"/>
                  </a:cubicBezTo>
                  <a:cubicBezTo>
                    <a:pt x="12204700" y="29591"/>
                    <a:pt x="12196191" y="38100"/>
                    <a:pt x="12185650"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Freeform 14" id="14"/>
          <p:cNvSpPr/>
          <p:nvPr/>
        </p:nvSpPr>
        <p:spPr>
          <a:xfrm flipH="false" flipV="false" rot="0">
            <a:off x="11083240" y="974914"/>
            <a:ext cx="6176059" cy="4114800"/>
          </a:xfrm>
          <a:custGeom>
            <a:avLst/>
            <a:gdLst/>
            <a:ahLst/>
            <a:cxnLst/>
            <a:rect r="r" b="b" t="t" l="l"/>
            <a:pathLst>
              <a:path h="4114800" w="6176059">
                <a:moveTo>
                  <a:pt x="0" y="0"/>
                </a:moveTo>
                <a:lnTo>
                  <a:pt x="6176060" y="0"/>
                </a:lnTo>
                <a:lnTo>
                  <a:pt x="61760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139"/>
            </a:stretch>
          </a:blipFill>
        </p:spPr>
      </p:sp>
      <p:sp>
        <p:nvSpPr>
          <p:cNvPr name="TextBox 15" id="15"/>
          <p:cNvSpPr txBox="true"/>
          <p:nvPr/>
        </p:nvSpPr>
        <p:spPr>
          <a:xfrm rot="0">
            <a:off x="0" y="4529327"/>
            <a:ext cx="1519554" cy="933170"/>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1</a:t>
            </a:r>
          </a:p>
        </p:txBody>
      </p:sp>
      <p:sp>
        <p:nvSpPr>
          <p:cNvPr name="TextBox 16" id="16"/>
          <p:cNvSpPr txBox="true"/>
          <p:nvPr/>
        </p:nvSpPr>
        <p:spPr>
          <a:xfrm rot="0">
            <a:off x="0" y="8679369"/>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3</a:t>
            </a:r>
          </a:p>
        </p:txBody>
      </p:sp>
      <p:sp>
        <p:nvSpPr>
          <p:cNvPr name="TextBox 17" id="17"/>
          <p:cNvSpPr txBox="true"/>
          <p:nvPr/>
        </p:nvSpPr>
        <p:spPr>
          <a:xfrm rot="0">
            <a:off x="0" y="6604347"/>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2</a:t>
            </a:r>
          </a:p>
        </p:txBody>
      </p:sp>
      <p:sp>
        <p:nvSpPr>
          <p:cNvPr name="TextBox 18" id="18"/>
          <p:cNvSpPr txBox="true"/>
          <p:nvPr/>
        </p:nvSpPr>
        <p:spPr>
          <a:xfrm rot="0">
            <a:off x="1774128" y="4576952"/>
            <a:ext cx="7012052" cy="859863"/>
          </a:xfrm>
          <a:prstGeom prst="rect">
            <a:avLst/>
          </a:prstGeom>
        </p:spPr>
        <p:txBody>
          <a:bodyPr anchor="t" rtlCol="false" tIns="0" lIns="0" bIns="0" rIns="0">
            <a:spAutoFit/>
          </a:bodyPr>
          <a:lstStyle/>
          <a:p>
            <a:pPr algn="just">
              <a:lnSpc>
                <a:spcPts val="3358"/>
              </a:lnSpc>
            </a:pPr>
            <a:r>
              <a:rPr lang="en-US" sz="2398">
                <a:solidFill>
                  <a:srgbClr val="000000"/>
                </a:solidFill>
                <a:latin typeface="Now"/>
                <a:ea typeface="Now"/>
                <a:cs typeface="Now"/>
                <a:sym typeface="Now"/>
              </a:rPr>
              <a:t>Fetches an instruction from memory, with its location address stored in the program counter.</a:t>
            </a:r>
          </a:p>
        </p:txBody>
      </p:sp>
      <p:sp>
        <p:nvSpPr>
          <p:cNvPr name="TextBox 19" id="19"/>
          <p:cNvSpPr txBox="true"/>
          <p:nvPr/>
        </p:nvSpPr>
        <p:spPr>
          <a:xfrm rot="0">
            <a:off x="1774130" y="8595548"/>
            <a:ext cx="7012052" cy="1283056"/>
          </a:xfrm>
          <a:prstGeom prst="rect">
            <a:avLst/>
          </a:prstGeom>
        </p:spPr>
        <p:txBody>
          <a:bodyPr anchor="t" rtlCol="false" tIns="0" lIns="0" bIns="0" rIns="0">
            <a:spAutoFit/>
          </a:bodyPr>
          <a:lstStyle/>
          <a:p>
            <a:pPr algn="l">
              <a:lnSpc>
                <a:spcPts val="3358"/>
              </a:lnSpc>
            </a:pPr>
            <a:r>
              <a:rPr lang="en-US" sz="2398">
                <a:solidFill>
                  <a:srgbClr val="000000"/>
                </a:solidFill>
                <a:latin typeface="Now"/>
                <a:ea typeface="Now"/>
                <a:cs typeface="Now"/>
                <a:sym typeface="Now"/>
              </a:rPr>
              <a:t>During this process, signals are sent via the control bus to instruct other components in the computer on their actions.</a:t>
            </a:r>
          </a:p>
        </p:txBody>
      </p:sp>
      <p:sp>
        <p:nvSpPr>
          <p:cNvPr name="TextBox 20" id="20"/>
          <p:cNvSpPr txBox="true"/>
          <p:nvPr/>
        </p:nvSpPr>
        <p:spPr>
          <a:xfrm rot="0">
            <a:off x="1774130" y="6699597"/>
            <a:ext cx="7012052" cy="859863"/>
          </a:xfrm>
          <a:prstGeom prst="rect">
            <a:avLst/>
          </a:prstGeom>
        </p:spPr>
        <p:txBody>
          <a:bodyPr anchor="t" rtlCol="false" tIns="0" lIns="0" bIns="0" rIns="0">
            <a:spAutoFit/>
          </a:bodyPr>
          <a:lstStyle/>
          <a:p>
            <a:pPr algn="just">
              <a:lnSpc>
                <a:spcPts val="3358"/>
              </a:lnSpc>
            </a:pPr>
            <a:r>
              <a:rPr lang="en-US" sz="2398">
                <a:solidFill>
                  <a:srgbClr val="000000"/>
                </a:solidFill>
                <a:latin typeface="Now"/>
                <a:ea typeface="Now"/>
                <a:cs typeface="Now"/>
                <a:sym typeface="Now"/>
              </a:rPr>
              <a:t>The instruction is then processed through the Fetch-Decode-Execute sequence.</a:t>
            </a:r>
          </a:p>
        </p:txBody>
      </p:sp>
      <p:sp>
        <p:nvSpPr>
          <p:cNvPr name="TextBox 21" id="21"/>
          <p:cNvSpPr txBox="true"/>
          <p:nvPr/>
        </p:nvSpPr>
        <p:spPr>
          <a:xfrm rot="0">
            <a:off x="1038226" y="921544"/>
            <a:ext cx="3821608" cy="633944"/>
          </a:xfrm>
          <a:prstGeom prst="rect">
            <a:avLst/>
          </a:prstGeom>
        </p:spPr>
        <p:txBody>
          <a:bodyPr anchor="t" rtlCol="false" tIns="0" lIns="0" bIns="0" rIns="0">
            <a:spAutoFit/>
          </a:bodyPr>
          <a:lstStyle/>
          <a:p>
            <a:pPr algn="just">
              <a:lnSpc>
                <a:spcPts val="4759"/>
              </a:lnSpc>
            </a:pPr>
            <a:r>
              <a:rPr lang="en-US" sz="3400" b="true">
                <a:solidFill>
                  <a:srgbClr val="000000"/>
                </a:solidFill>
                <a:latin typeface="Now Bold"/>
                <a:ea typeface="Now Bold"/>
                <a:cs typeface="Now Bold"/>
                <a:sym typeface="Now Bold"/>
              </a:rPr>
              <a:t>CONTROL UNIT</a:t>
            </a:r>
          </a:p>
        </p:txBody>
      </p:sp>
      <p:sp>
        <p:nvSpPr>
          <p:cNvPr name="TextBox 22" id="22"/>
          <p:cNvSpPr txBox="true"/>
          <p:nvPr/>
        </p:nvSpPr>
        <p:spPr>
          <a:xfrm rot="0">
            <a:off x="1038226" y="1741746"/>
            <a:ext cx="3821608" cy="447814"/>
          </a:xfrm>
          <a:prstGeom prst="rect">
            <a:avLst/>
          </a:prstGeom>
        </p:spPr>
        <p:txBody>
          <a:bodyPr anchor="t" rtlCol="false" tIns="0" lIns="0" bIns="0" rIns="0">
            <a:spAutoFit/>
          </a:bodyPr>
          <a:lstStyle/>
          <a:p>
            <a:pPr algn="l">
              <a:lnSpc>
                <a:spcPts val="3598"/>
              </a:lnSpc>
            </a:pPr>
            <a:r>
              <a:rPr lang="en-US" b="true" sz="2998" spc="30">
                <a:solidFill>
                  <a:srgbClr val="000000"/>
                </a:solidFill>
                <a:latin typeface="Now Bold"/>
                <a:ea typeface="Now Bold"/>
                <a:cs typeface="Now Bold"/>
                <a:sym typeface="Now Bold"/>
              </a:rPr>
              <a:t>Coordinator</a:t>
            </a:r>
          </a:p>
        </p:txBody>
      </p:sp>
      <p:sp>
        <p:nvSpPr>
          <p:cNvPr name="TextBox 23" id="23"/>
          <p:cNvSpPr txBox="true"/>
          <p:nvPr/>
        </p:nvSpPr>
        <p:spPr>
          <a:xfrm rot="0">
            <a:off x="9845470" y="7350945"/>
            <a:ext cx="7722009" cy="1572562"/>
          </a:xfrm>
          <a:prstGeom prst="rect">
            <a:avLst/>
          </a:prstGeom>
        </p:spPr>
        <p:txBody>
          <a:bodyPr anchor="t" rtlCol="false" tIns="0" lIns="0" bIns="0" rIns="0">
            <a:spAutoFit/>
          </a:bodyPr>
          <a:lstStyle/>
          <a:p>
            <a:pPr algn="l">
              <a:lnSpc>
                <a:spcPts val="3994"/>
              </a:lnSpc>
            </a:pPr>
            <a:r>
              <a:rPr lang="en-US" sz="2853">
                <a:solidFill>
                  <a:srgbClr val="000000"/>
                </a:solidFill>
                <a:latin typeface="Now"/>
                <a:ea typeface="Now"/>
                <a:cs typeface="Now"/>
                <a:sym typeface="Now"/>
              </a:rPr>
              <a:t>The Control Unit (CU) ensures that all these components adhere to the instructions it has processed from the input.</a:t>
            </a:r>
          </a:p>
        </p:txBody>
      </p:sp>
      <p:grpSp>
        <p:nvGrpSpPr>
          <p:cNvPr name="Group 24" id="24"/>
          <p:cNvGrpSpPr/>
          <p:nvPr/>
        </p:nvGrpSpPr>
        <p:grpSpPr>
          <a:xfrm rot="0">
            <a:off x="2537237" y="167332"/>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50.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121639" y="-174768"/>
            <a:ext cx="1352221" cy="1879548"/>
            <a:chOff x="0" y="0"/>
            <a:chExt cx="1802962" cy="2506064"/>
          </a:xfrm>
        </p:grpSpPr>
        <p:sp>
          <p:nvSpPr>
            <p:cNvPr name="Freeform 3" id="3"/>
            <p:cNvSpPr/>
            <p:nvPr/>
          </p:nvSpPr>
          <p:spPr>
            <a:xfrm flipH="false" flipV="false" rot="0">
              <a:off x="0" y="0"/>
              <a:ext cx="1803019" cy="2506091"/>
            </a:xfrm>
            <a:custGeom>
              <a:avLst/>
              <a:gdLst/>
              <a:ahLst/>
              <a:cxnLst/>
              <a:rect r="r" b="b" t="t" l="l"/>
              <a:pathLst>
                <a:path h="2506091" w="1803019">
                  <a:moveTo>
                    <a:pt x="0" y="0"/>
                  </a:moveTo>
                  <a:lnTo>
                    <a:pt x="1803019" y="0"/>
                  </a:lnTo>
                  <a:lnTo>
                    <a:pt x="1803019" y="2506091"/>
                  </a:lnTo>
                  <a:lnTo>
                    <a:pt x="0" y="2506091"/>
                  </a:lnTo>
                  <a:close/>
                </a:path>
              </a:pathLst>
            </a:custGeom>
            <a:solidFill>
              <a:srgbClr val="FDFDFD"/>
            </a:solidFill>
          </p:spPr>
        </p:sp>
      </p:grpSp>
      <p:sp>
        <p:nvSpPr>
          <p:cNvPr name="Freeform 4" id="4"/>
          <p:cNvSpPr/>
          <p:nvPr/>
        </p:nvSpPr>
        <p:spPr>
          <a:xfrm flipH="false" flipV="false" rot="-10800000">
            <a:off x="13022151" y="1393731"/>
            <a:ext cx="1120203" cy="772940"/>
          </a:xfrm>
          <a:custGeom>
            <a:avLst/>
            <a:gdLst/>
            <a:ahLst/>
            <a:cxnLst/>
            <a:rect r="r" b="b" t="t" l="l"/>
            <a:pathLst>
              <a:path h="772940" w="1120203">
                <a:moveTo>
                  <a:pt x="0" y="0"/>
                </a:moveTo>
                <a:lnTo>
                  <a:pt x="1120203" y="0"/>
                </a:lnTo>
                <a:lnTo>
                  <a:pt x="1120203" y="772940"/>
                </a:lnTo>
                <a:lnTo>
                  <a:pt x="0" y="772940"/>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5" id="5"/>
          <p:cNvGrpSpPr/>
          <p:nvPr/>
        </p:nvGrpSpPr>
        <p:grpSpPr>
          <a:xfrm rot="0">
            <a:off x="8417722" y="604080"/>
            <a:ext cx="10869755" cy="125414"/>
            <a:chOff x="0" y="0"/>
            <a:chExt cx="14493006" cy="167218"/>
          </a:xfrm>
        </p:grpSpPr>
        <p:sp>
          <p:nvSpPr>
            <p:cNvPr name="Freeform 6" id="6"/>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grpSp>
        <p:nvGrpSpPr>
          <p:cNvPr name="Group 7" id="7"/>
          <p:cNvGrpSpPr/>
          <p:nvPr/>
        </p:nvGrpSpPr>
        <p:grpSpPr>
          <a:xfrm rot="0">
            <a:off x="-211377" y="8548371"/>
            <a:ext cx="1457912" cy="1950007"/>
            <a:chOff x="0" y="0"/>
            <a:chExt cx="1943882" cy="2600010"/>
          </a:xfrm>
        </p:grpSpPr>
        <p:sp>
          <p:nvSpPr>
            <p:cNvPr name="Freeform 8" id="8"/>
            <p:cNvSpPr/>
            <p:nvPr/>
          </p:nvSpPr>
          <p:spPr>
            <a:xfrm flipH="false" flipV="false" rot="0">
              <a:off x="0" y="0"/>
              <a:ext cx="1943862" cy="2600071"/>
            </a:xfrm>
            <a:custGeom>
              <a:avLst/>
              <a:gdLst/>
              <a:ahLst/>
              <a:cxnLst/>
              <a:rect r="r" b="b" t="t" l="l"/>
              <a:pathLst>
                <a:path h="2600071" w="1943862">
                  <a:moveTo>
                    <a:pt x="0" y="0"/>
                  </a:moveTo>
                  <a:lnTo>
                    <a:pt x="1943862" y="0"/>
                  </a:lnTo>
                  <a:lnTo>
                    <a:pt x="1943862" y="2600071"/>
                  </a:lnTo>
                  <a:lnTo>
                    <a:pt x="0" y="2600071"/>
                  </a:lnTo>
                  <a:close/>
                </a:path>
              </a:pathLst>
            </a:custGeom>
            <a:solidFill>
              <a:srgbClr val="FDFDFD"/>
            </a:solidFill>
          </p:spPr>
        </p:sp>
      </p:grpSp>
      <p:sp>
        <p:nvSpPr>
          <p:cNvPr name="Freeform 9" id="9"/>
          <p:cNvSpPr/>
          <p:nvPr/>
        </p:nvSpPr>
        <p:spPr>
          <a:xfrm flipH="false" flipV="false" rot="0">
            <a:off x="4480509" y="1378014"/>
            <a:ext cx="1120203" cy="772940"/>
          </a:xfrm>
          <a:custGeom>
            <a:avLst/>
            <a:gdLst/>
            <a:ahLst/>
            <a:cxnLst/>
            <a:rect r="r" b="b" t="t" l="l"/>
            <a:pathLst>
              <a:path h="772940" w="1120203">
                <a:moveTo>
                  <a:pt x="0" y="0"/>
                </a:moveTo>
                <a:lnTo>
                  <a:pt x="1120203" y="0"/>
                </a:lnTo>
                <a:lnTo>
                  <a:pt x="1120203" y="772940"/>
                </a:lnTo>
                <a:lnTo>
                  <a:pt x="0" y="772940"/>
                </a:lnTo>
                <a:lnTo>
                  <a:pt x="0" y="0"/>
                </a:lnTo>
                <a:close/>
              </a:path>
            </a:pathLst>
          </a:custGeom>
          <a:blipFill>
            <a:blip r:embed="rId2">
              <a:extLst>
                <a:ext uri="{96DAC541-7B7A-43D3-8B79-37D633B846F1}">
                  <asvg:svgBlip xmlns:asvg="http://schemas.microsoft.com/office/drawing/2016/SVG/main" r:embed="rId3"/>
                </a:ext>
              </a:extLst>
            </a:blip>
            <a:stretch>
              <a:fillRect l="0" t="0" r="0" b="-1940"/>
            </a:stretch>
          </a:blipFill>
        </p:spPr>
      </p:sp>
      <p:grpSp>
        <p:nvGrpSpPr>
          <p:cNvPr name="Group 10" id="10"/>
          <p:cNvGrpSpPr/>
          <p:nvPr/>
        </p:nvGrpSpPr>
        <p:grpSpPr>
          <a:xfrm rot="0">
            <a:off x="-954369" y="9582039"/>
            <a:ext cx="10869755" cy="125413"/>
            <a:chOff x="0" y="0"/>
            <a:chExt cx="14493006" cy="167218"/>
          </a:xfrm>
        </p:grpSpPr>
        <p:sp>
          <p:nvSpPr>
            <p:cNvPr name="Freeform 11" id="11"/>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sp>
        <p:nvSpPr>
          <p:cNvPr name="Freeform 12" id="12"/>
          <p:cNvSpPr/>
          <p:nvPr/>
        </p:nvSpPr>
        <p:spPr>
          <a:xfrm flipH="false" flipV="false" rot="0">
            <a:off x="16598423" y="8559788"/>
            <a:ext cx="866432" cy="866432"/>
          </a:xfrm>
          <a:custGeom>
            <a:avLst/>
            <a:gdLst/>
            <a:ahLst/>
            <a:cxnLst/>
            <a:rect r="r" b="b" t="t" l="l"/>
            <a:pathLst>
              <a:path h="866432" w="866432">
                <a:moveTo>
                  <a:pt x="0" y="0"/>
                </a:moveTo>
                <a:lnTo>
                  <a:pt x="866432" y="0"/>
                </a:lnTo>
                <a:lnTo>
                  <a:pt x="866432" y="866432"/>
                </a:lnTo>
                <a:lnTo>
                  <a:pt x="0" y="8664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3994440">
            <a:off x="192229" y="1004716"/>
            <a:ext cx="1070670" cy="1075468"/>
            <a:chOff x="0" y="0"/>
            <a:chExt cx="1427559" cy="1433958"/>
          </a:xfrm>
        </p:grpSpPr>
        <p:sp>
          <p:nvSpPr>
            <p:cNvPr name="Freeform 14" id="14"/>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15" id="15"/>
          <p:cNvSpPr/>
          <p:nvPr/>
        </p:nvSpPr>
        <p:spPr>
          <a:xfrm flipH="false" flipV="false" rot="0">
            <a:off x="678727" y="1334595"/>
            <a:ext cx="891210" cy="891210"/>
          </a:xfrm>
          <a:custGeom>
            <a:avLst/>
            <a:gdLst/>
            <a:ahLst/>
            <a:cxnLst/>
            <a:rect r="r" b="b" t="t" l="l"/>
            <a:pathLst>
              <a:path h="891210" w="891210">
                <a:moveTo>
                  <a:pt x="0" y="0"/>
                </a:moveTo>
                <a:lnTo>
                  <a:pt x="891211" y="0"/>
                </a:lnTo>
                <a:lnTo>
                  <a:pt x="891211" y="891210"/>
                </a:lnTo>
                <a:lnTo>
                  <a:pt x="0" y="8912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5339623">
            <a:off x="1188383" y="-1639773"/>
            <a:ext cx="763109" cy="4114800"/>
          </a:xfrm>
          <a:custGeom>
            <a:avLst/>
            <a:gdLst/>
            <a:ahLst/>
            <a:cxnLst/>
            <a:rect r="r" b="b" t="t" l="l"/>
            <a:pathLst>
              <a:path h="4114800" w="763109">
                <a:moveTo>
                  <a:pt x="0" y="0"/>
                </a:moveTo>
                <a:lnTo>
                  <a:pt x="763108" y="0"/>
                </a:lnTo>
                <a:lnTo>
                  <a:pt x="7631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2114" b="0"/>
            </a:stretch>
          </a:blipFill>
        </p:spPr>
      </p:sp>
      <p:sp>
        <p:nvSpPr>
          <p:cNvPr name="Freeform 17" id="17"/>
          <p:cNvSpPr/>
          <p:nvPr/>
        </p:nvSpPr>
        <p:spPr>
          <a:xfrm flipH="false" flipV="false" rot="0">
            <a:off x="16160131" y="8529796"/>
            <a:ext cx="2609448" cy="3514409"/>
          </a:xfrm>
          <a:custGeom>
            <a:avLst/>
            <a:gdLst/>
            <a:ahLst/>
            <a:cxnLst/>
            <a:rect r="r" b="b" t="t" l="l"/>
            <a:pathLst>
              <a:path h="3514409" w="2609448">
                <a:moveTo>
                  <a:pt x="0" y="0"/>
                </a:moveTo>
                <a:lnTo>
                  <a:pt x="2609448" y="0"/>
                </a:lnTo>
                <a:lnTo>
                  <a:pt x="2609448" y="3514409"/>
                </a:lnTo>
                <a:lnTo>
                  <a:pt x="0" y="3514409"/>
                </a:lnTo>
                <a:lnTo>
                  <a:pt x="0" y="0"/>
                </a:lnTo>
                <a:close/>
              </a:path>
            </a:pathLst>
          </a:custGeom>
          <a:blipFill>
            <a:blip r:embed="rId10">
              <a:extLst>
                <a:ext uri="{96DAC541-7B7A-43D3-8B79-37D633B846F1}">
                  <asvg:svgBlip xmlns:asvg="http://schemas.microsoft.com/office/drawing/2016/SVG/main" r:embed="rId11"/>
                </a:ext>
              </a:extLst>
            </a:blip>
            <a:stretch>
              <a:fillRect l="0" t="0" r="0" b="-264"/>
            </a:stretch>
          </a:blipFill>
        </p:spPr>
      </p:sp>
      <p:sp>
        <p:nvSpPr>
          <p:cNvPr name="Freeform 18" id="18"/>
          <p:cNvSpPr/>
          <p:nvPr/>
        </p:nvSpPr>
        <p:spPr>
          <a:xfrm flipH="false" flipV="false" rot="0">
            <a:off x="4837604" y="5143500"/>
            <a:ext cx="763109" cy="4114800"/>
          </a:xfrm>
          <a:custGeom>
            <a:avLst/>
            <a:gdLst/>
            <a:ahLst/>
            <a:cxnLst/>
            <a:rect r="r" b="b" t="t" l="l"/>
            <a:pathLst>
              <a:path h="4114800" w="763109">
                <a:moveTo>
                  <a:pt x="0" y="0"/>
                </a:moveTo>
                <a:lnTo>
                  <a:pt x="763108" y="0"/>
                </a:lnTo>
                <a:lnTo>
                  <a:pt x="7631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2351" b="0"/>
            </a:stretch>
          </a:blipFill>
        </p:spPr>
      </p:sp>
      <p:grpSp>
        <p:nvGrpSpPr>
          <p:cNvPr name="Group 19" id="19"/>
          <p:cNvGrpSpPr/>
          <p:nvPr/>
        </p:nvGrpSpPr>
        <p:grpSpPr>
          <a:xfrm rot="0">
            <a:off x="8093850" y="5752226"/>
            <a:ext cx="2897349" cy="2897349"/>
            <a:chOff x="0" y="0"/>
            <a:chExt cx="3863132" cy="3863132"/>
          </a:xfrm>
        </p:grpSpPr>
        <p:sp>
          <p:nvSpPr>
            <p:cNvPr name="Freeform 20" id="20"/>
            <p:cNvSpPr/>
            <p:nvPr/>
          </p:nvSpPr>
          <p:spPr>
            <a:xfrm flipH="false" flipV="false" rot="0">
              <a:off x="0" y="0"/>
              <a:ext cx="3863086" cy="3863086"/>
            </a:xfrm>
            <a:custGeom>
              <a:avLst/>
              <a:gdLst/>
              <a:ahLst/>
              <a:cxnLst/>
              <a:rect r="r" b="b" t="t" l="l"/>
              <a:pathLst>
                <a:path h="3863086" w="3863086">
                  <a:moveTo>
                    <a:pt x="0" y="0"/>
                  </a:moveTo>
                  <a:lnTo>
                    <a:pt x="3863086" y="0"/>
                  </a:lnTo>
                  <a:lnTo>
                    <a:pt x="3863086" y="3863086"/>
                  </a:lnTo>
                  <a:lnTo>
                    <a:pt x="0" y="3863086"/>
                  </a:lnTo>
                  <a:close/>
                </a:path>
              </a:pathLst>
            </a:custGeom>
            <a:solidFill>
              <a:srgbClr val="72C3EE"/>
            </a:solidFill>
          </p:spPr>
        </p:sp>
      </p:grpSp>
      <p:grpSp>
        <p:nvGrpSpPr>
          <p:cNvPr name="Group 21" id="21"/>
          <p:cNvGrpSpPr/>
          <p:nvPr/>
        </p:nvGrpSpPr>
        <p:grpSpPr>
          <a:xfrm rot="0">
            <a:off x="5963629" y="7034093"/>
            <a:ext cx="1801647" cy="71438"/>
            <a:chOff x="0" y="0"/>
            <a:chExt cx="2402196" cy="95250"/>
          </a:xfrm>
        </p:grpSpPr>
        <p:sp>
          <p:nvSpPr>
            <p:cNvPr name="Freeform 22" id="22"/>
            <p:cNvSpPr/>
            <p:nvPr/>
          </p:nvSpPr>
          <p:spPr>
            <a:xfrm flipH="false" flipV="false" rot="0">
              <a:off x="0" y="0"/>
              <a:ext cx="2402205" cy="95250"/>
            </a:xfrm>
            <a:custGeom>
              <a:avLst/>
              <a:gdLst/>
              <a:ahLst/>
              <a:cxnLst/>
              <a:rect r="r" b="b" t="t" l="l"/>
              <a:pathLst>
                <a:path h="95250" w="2402205">
                  <a:moveTo>
                    <a:pt x="47625" y="0"/>
                  </a:moveTo>
                  <a:lnTo>
                    <a:pt x="2354580" y="0"/>
                  </a:lnTo>
                  <a:cubicBezTo>
                    <a:pt x="2380869" y="0"/>
                    <a:pt x="2402205" y="21336"/>
                    <a:pt x="2402205" y="47625"/>
                  </a:cubicBezTo>
                  <a:cubicBezTo>
                    <a:pt x="2402205" y="73914"/>
                    <a:pt x="2380869" y="95250"/>
                    <a:pt x="2354580"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23" id="23"/>
          <p:cNvGrpSpPr/>
          <p:nvPr/>
        </p:nvGrpSpPr>
        <p:grpSpPr>
          <a:xfrm rot="0">
            <a:off x="11256223" y="7034093"/>
            <a:ext cx="1801647" cy="71438"/>
            <a:chOff x="0" y="0"/>
            <a:chExt cx="2402196" cy="95250"/>
          </a:xfrm>
        </p:grpSpPr>
        <p:sp>
          <p:nvSpPr>
            <p:cNvPr name="Freeform 24" id="24"/>
            <p:cNvSpPr/>
            <p:nvPr/>
          </p:nvSpPr>
          <p:spPr>
            <a:xfrm flipH="false" flipV="false" rot="0">
              <a:off x="0" y="0"/>
              <a:ext cx="2402205" cy="95250"/>
            </a:xfrm>
            <a:custGeom>
              <a:avLst/>
              <a:gdLst/>
              <a:ahLst/>
              <a:cxnLst/>
              <a:rect r="r" b="b" t="t" l="l"/>
              <a:pathLst>
                <a:path h="95250" w="2402205">
                  <a:moveTo>
                    <a:pt x="47625" y="0"/>
                  </a:moveTo>
                  <a:lnTo>
                    <a:pt x="2354580" y="0"/>
                  </a:lnTo>
                  <a:cubicBezTo>
                    <a:pt x="2380869" y="0"/>
                    <a:pt x="2402205" y="21336"/>
                    <a:pt x="2402205" y="47625"/>
                  </a:cubicBezTo>
                  <a:cubicBezTo>
                    <a:pt x="2402205" y="73914"/>
                    <a:pt x="2380869" y="95250"/>
                    <a:pt x="2354580"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25" id="25"/>
          <p:cNvGrpSpPr/>
          <p:nvPr/>
        </p:nvGrpSpPr>
        <p:grpSpPr>
          <a:xfrm rot="0">
            <a:off x="13262782" y="6236082"/>
            <a:ext cx="4202073" cy="1603586"/>
            <a:chOff x="0" y="0"/>
            <a:chExt cx="5602764" cy="2138114"/>
          </a:xfrm>
        </p:grpSpPr>
        <p:sp>
          <p:nvSpPr>
            <p:cNvPr name="Freeform 26" id="26"/>
            <p:cNvSpPr/>
            <p:nvPr/>
          </p:nvSpPr>
          <p:spPr>
            <a:xfrm flipH="false" flipV="false" rot="0">
              <a:off x="0" y="0"/>
              <a:ext cx="5602732" cy="2138172"/>
            </a:xfrm>
            <a:custGeom>
              <a:avLst/>
              <a:gdLst/>
              <a:ahLst/>
              <a:cxnLst/>
              <a:rect r="r" b="b" t="t" l="l"/>
              <a:pathLst>
                <a:path h="2138172" w="5602732">
                  <a:moveTo>
                    <a:pt x="0" y="0"/>
                  </a:moveTo>
                  <a:lnTo>
                    <a:pt x="5602732" y="0"/>
                  </a:lnTo>
                  <a:lnTo>
                    <a:pt x="5602732" y="2138172"/>
                  </a:lnTo>
                  <a:lnTo>
                    <a:pt x="0" y="2138172"/>
                  </a:lnTo>
                  <a:close/>
                </a:path>
              </a:pathLst>
            </a:custGeom>
            <a:solidFill>
              <a:srgbClr val="72C3EE"/>
            </a:solidFill>
          </p:spPr>
        </p:sp>
      </p:grpSp>
      <p:grpSp>
        <p:nvGrpSpPr>
          <p:cNvPr name="Group 27" id="27"/>
          <p:cNvGrpSpPr/>
          <p:nvPr/>
        </p:nvGrpSpPr>
        <p:grpSpPr>
          <a:xfrm rot="-5400000">
            <a:off x="14779349" y="5661946"/>
            <a:ext cx="897474" cy="71438"/>
            <a:chOff x="0" y="0"/>
            <a:chExt cx="1196632" cy="95250"/>
          </a:xfrm>
        </p:grpSpPr>
        <p:sp>
          <p:nvSpPr>
            <p:cNvPr name="Freeform 28" id="28"/>
            <p:cNvSpPr/>
            <p:nvPr/>
          </p:nvSpPr>
          <p:spPr>
            <a:xfrm flipH="false" flipV="false" rot="0">
              <a:off x="0" y="0"/>
              <a:ext cx="1196594" cy="95250"/>
            </a:xfrm>
            <a:custGeom>
              <a:avLst/>
              <a:gdLst/>
              <a:ahLst/>
              <a:cxnLst/>
              <a:rect r="r" b="b" t="t" l="l"/>
              <a:pathLst>
                <a:path h="95250" w="1196594">
                  <a:moveTo>
                    <a:pt x="47625" y="0"/>
                  </a:moveTo>
                  <a:lnTo>
                    <a:pt x="1148969" y="0"/>
                  </a:lnTo>
                  <a:cubicBezTo>
                    <a:pt x="1175258" y="0"/>
                    <a:pt x="1196594" y="21336"/>
                    <a:pt x="1196594" y="47625"/>
                  </a:cubicBezTo>
                  <a:cubicBezTo>
                    <a:pt x="1196594" y="73914"/>
                    <a:pt x="1175258" y="95250"/>
                    <a:pt x="1148969" y="95250"/>
                  </a:cubicBezTo>
                  <a:lnTo>
                    <a:pt x="47625" y="95250"/>
                  </a:lnTo>
                  <a:cubicBezTo>
                    <a:pt x="21336" y="95250"/>
                    <a:pt x="0" y="73914"/>
                    <a:pt x="0" y="47625"/>
                  </a:cubicBezTo>
                  <a:cubicBezTo>
                    <a:pt x="0" y="21336"/>
                    <a:pt x="21336" y="0"/>
                    <a:pt x="47625" y="0"/>
                  </a:cubicBezTo>
                  <a:close/>
                </a:path>
              </a:pathLst>
            </a:custGeom>
            <a:solidFill>
              <a:srgbClr val="000000"/>
            </a:solidFill>
          </p:spPr>
        </p:sp>
      </p:grpSp>
      <p:sp>
        <p:nvSpPr>
          <p:cNvPr name="TextBox 29" id="29"/>
          <p:cNvSpPr txBox="true"/>
          <p:nvPr/>
        </p:nvSpPr>
        <p:spPr>
          <a:xfrm rot="0">
            <a:off x="12926325" y="3414364"/>
            <a:ext cx="4555899" cy="1419453"/>
          </a:xfrm>
          <a:prstGeom prst="rect">
            <a:avLst/>
          </a:prstGeom>
        </p:spPr>
        <p:txBody>
          <a:bodyPr anchor="t" rtlCol="false" tIns="0" lIns="0" bIns="0" rIns="0">
            <a:spAutoFit/>
          </a:bodyPr>
          <a:lstStyle/>
          <a:p>
            <a:pPr algn="ctr">
              <a:lnSpc>
                <a:spcPts val="5433"/>
              </a:lnSpc>
            </a:pPr>
            <a:r>
              <a:rPr lang="en-US" sz="3880">
                <a:solidFill>
                  <a:srgbClr val="000000"/>
                </a:solidFill>
                <a:latin typeface="Now"/>
                <a:ea typeface="Now"/>
                <a:cs typeface="Now"/>
                <a:sym typeface="Now"/>
              </a:rPr>
              <a:t>Ouput: </a:t>
            </a:r>
          </a:p>
          <a:p>
            <a:pPr algn="ctr">
              <a:lnSpc>
                <a:spcPts val="5433"/>
              </a:lnSpc>
            </a:pPr>
            <a:r>
              <a:rPr lang="en-US" sz="3880">
                <a:solidFill>
                  <a:srgbClr val="000000"/>
                </a:solidFill>
                <a:latin typeface="Now"/>
                <a:ea typeface="Now"/>
                <a:cs typeface="Now"/>
                <a:sym typeface="Now"/>
              </a:rPr>
              <a:t>Release cold air</a:t>
            </a:r>
          </a:p>
        </p:txBody>
      </p:sp>
      <p:grpSp>
        <p:nvGrpSpPr>
          <p:cNvPr name="Group 30" id="30"/>
          <p:cNvGrpSpPr/>
          <p:nvPr/>
        </p:nvGrpSpPr>
        <p:grpSpPr>
          <a:xfrm rot="-10800000">
            <a:off x="3598003" y="4034414"/>
            <a:ext cx="10290315" cy="71438"/>
            <a:chOff x="0" y="0"/>
            <a:chExt cx="13720420" cy="95250"/>
          </a:xfrm>
        </p:grpSpPr>
        <p:sp>
          <p:nvSpPr>
            <p:cNvPr name="Freeform 31" id="31"/>
            <p:cNvSpPr/>
            <p:nvPr/>
          </p:nvSpPr>
          <p:spPr>
            <a:xfrm flipH="false" flipV="false" rot="0">
              <a:off x="0" y="0"/>
              <a:ext cx="13720445" cy="95250"/>
            </a:xfrm>
            <a:custGeom>
              <a:avLst/>
              <a:gdLst/>
              <a:ahLst/>
              <a:cxnLst/>
              <a:rect r="r" b="b" t="t" l="l"/>
              <a:pathLst>
                <a:path h="95250" w="13720445">
                  <a:moveTo>
                    <a:pt x="47625" y="0"/>
                  </a:moveTo>
                  <a:lnTo>
                    <a:pt x="13672820" y="0"/>
                  </a:lnTo>
                  <a:cubicBezTo>
                    <a:pt x="13699108" y="0"/>
                    <a:pt x="13720445" y="21336"/>
                    <a:pt x="13720445" y="47625"/>
                  </a:cubicBezTo>
                  <a:cubicBezTo>
                    <a:pt x="13720445" y="73914"/>
                    <a:pt x="13699108" y="95250"/>
                    <a:pt x="13672820" y="95250"/>
                  </a:cubicBezTo>
                  <a:lnTo>
                    <a:pt x="47625" y="95250"/>
                  </a:lnTo>
                  <a:cubicBezTo>
                    <a:pt x="21336" y="95250"/>
                    <a:pt x="0" y="73914"/>
                    <a:pt x="0" y="47625"/>
                  </a:cubicBezTo>
                  <a:cubicBezTo>
                    <a:pt x="0" y="21336"/>
                    <a:pt x="21336" y="0"/>
                    <a:pt x="47625" y="0"/>
                  </a:cubicBezTo>
                  <a:close/>
                </a:path>
              </a:pathLst>
            </a:custGeom>
            <a:solidFill>
              <a:srgbClr val="000000"/>
            </a:solidFill>
          </p:spPr>
        </p:sp>
      </p:grpSp>
      <p:sp>
        <p:nvSpPr>
          <p:cNvPr name="Freeform 32" id="32"/>
          <p:cNvSpPr/>
          <p:nvPr/>
        </p:nvSpPr>
        <p:spPr>
          <a:xfrm flipH="false" flipV="false" rot="2361206">
            <a:off x="1674770" y="3879608"/>
            <a:ext cx="1854063" cy="1920404"/>
          </a:xfrm>
          <a:custGeom>
            <a:avLst/>
            <a:gdLst/>
            <a:ahLst/>
            <a:cxnLst/>
            <a:rect r="r" b="b" t="t" l="l"/>
            <a:pathLst>
              <a:path h="1920404" w="1854063">
                <a:moveTo>
                  <a:pt x="0" y="0"/>
                </a:moveTo>
                <a:lnTo>
                  <a:pt x="1854062" y="0"/>
                </a:lnTo>
                <a:lnTo>
                  <a:pt x="1854062" y="1920403"/>
                </a:lnTo>
                <a:lnTo>
                  <a:pt x="0" y="1920403"/>
                </a:lnTo>
                <a:lnTo>
                  <a:pt x="0" y="0"/>
                </a:lnTo>
                <a:close/>
              </a:path>
            </a:pathLst>
          </a:custGeom>
          <a:blipFill>
            <a:blip r:embed="rId12">
              <a:extLst>
                <a:ext uri="{96DAC541-7B7A-43D3-8B79-37D633B846F1}">
                  <asvg:svgBlip xmlns:asvg="http://schemas.microsoft.com/office/drawing/2016/SVG/main" r:embed="rId13"/>
                </a:ext>
              </a:extLst>
            </a:blip>
            <a:stretch>
              <a:fillRect l="0" t="0" r="0" b="-506"/>
            </a:stretch>
          </a:blipFill>
        </p:spPr>
      </p:sp>
      <p:sp>
        <p:nvSpPr>
          <p:cNvPr name="TextBox 33" id="33"/>
          <p:cNvSpPr txBox="true"/>
          <p:nvPr/>
        </p:nvSpPr>
        <p:spPr>
          <a:xfrm rot="0">
            <a:off x="6013972" y="1222281"/>
            <a:ext cx="6533166" cy="862284"/>
          </a:xfrm>
          <a:prstGeom prst="rect">
            <a:avLst/>
          </a:prstGeom>
        </p:spPr>
        <p:txBody>
          <a:bodyPr anchor="t" rtlCol="false" tIns="0" lIns="0" bIns="0" rIns="0">
            <a:spAutoFit/>
          </a:bodyPr>
          <a:lstStyle/>
          <a:p>
            <a:pPr algn="ctr">
              <a:lnSpc>
                <a:spcPts val="6458"/>
              </a:lnSpc>
            </a:pPr>
            <a:r>
              <a:rPr lang="en-US" sz="4612">
                <a:solidFill>
                  <a:srgbClr val="000000"/>
                </a:solidFill>
                <a:latin typeface="Now"/>
                <a:ea typeface="Now"/>
                <a:cs typeface="Now"/>
                <a:sym typeface="Now"/>
              </a:rPr>
              <a:t>This will run constantly!</a:t>
            </a:r>
          </a:p>
        </p:txBody>
      </p:sp>
      <p:sp>
        <p:nvSpPr>
          <p:cNvPr name="TextBox 34" id="34"/>
          <p:cNvSpPr txBox="true"/>
          <p:nvPr/>
        </p:nvSpPr>
        <p:spPr>
          <a:xfrm rot="0">
            <a:off x="538074" y="3043785"/>
            <a:ext cx="2063725" cy="862284"/>
          </a:xfrm>
          <a:prstGeom prst="rect">
            <a:avLst/>
          </a:prstGeom>
        </p:spPr>
        <p:txBody>
          <a:bodyPr anchor="t" rtlCol="false" tIns="0" lIns="0" bIns="0" rIns="0">
            <a:spAutoFit/>
          </a:bodyPr>
          <a:lstStyle/>
          <a:p>
            <a:pPr algn="ctr">
              <a:lnSpc>
                <a:spcPts val="6458"/>
              </a:lnSpc>
            </a:pPr>
            <a:r>
              <a:rPr lang="en-US" sz="4612">
                <a:solidFill>
                  <a:srgbClr val="000000"/>
                </a:solidFill>
                <a:latin typeface="Now"/>
                <a:ea typeface="Now"/>
                <a:cs typeface="Now"/>
                <a:sym typeface="Now"/>
              </a:rPr>
              <a:t>Input</a:t>
            </a:r>
          </a:p>
        </p:txBody>
      </p:sp>
      <p:sp>
        <p:nvSpPr>
          <p:cNvPr name="TextBox 35" id="35"/>
          <p:cNvSpPr txBox="true"/>
          <p:nvPr/>
        </p:nvSpPr>
        <p:spPr>
          <a:xfrm rot="0">
            <a:off x="2976885" y="8388339"/>
            <a:ext cx="2063725" cy="862284"/>
          </a:xfrm>
          <a:prstGeom prst="rect">
            <a:avLst/>
          </a:prstGeom>
        </p:spPr>
        <p:txBody>
          <a:bodyPr anchor="t" rtlCol="false" tIns="0" lIns="0" bIns="0" rIns="0">
            <a:spAutoFit/>
          </a:bodyPr>
          <a:lstStyle/>
          <a:p>
            <a:pPr algn="ctr">
              <a:lnSpc>
                <a:spcPts val="6458"/>
              </a:lnSpc>
            </a:pPr>
            <a:r>
              <a:rPr lang="en-US" sz="4612">
                <a:solidFill>
                  <a:srgbClr val="000000"/>
                </a:solidFill>
                <a:latin typeface="Now"/>
                <a:ea typeface="Now"/>
                <a:cs typeface="Now"/>
                <a:sym typeface="Now"/>
              </a:rPr>
              <a:t>Sensor</a:t>
            </a:r>
          </a:p>
        </p:txBody>
      </p:sp>
      <p:sp>
        <p:nvSpPr>
          <p:cNvPr name="TextBox 36" id="36"/>
          <p:cNvSpPr txBox="true"/>
          <p:nvPr/>
        </p:nvSpPr>
        <p:spPr>
          <a:xfrm rot="0">
            <a:off x="8417722" y="6570645"/>
            <a:ext cx="2063725" cy="862284"/>
          </a:xfrm>
          <a:prstGeom prst="rect">
            <a:avLst/>
          </a:prstGeom>
        </p:spPr>
        <p:txBody>
          <a:bodyPr anchor="t" rtlCol="false" tIns="0" lIns="0" bIns="0" rIns="0">
            <a:spAutoFit/>
          </a:bodyPr>
          <a:lstStyle/>
          <a:p>
            <a:pPr algn="ctr">
              <a:lnSpc>
                <a:spcPts val="6458"/>
              </a:lnSpc>
            </a:pPr>
            <a:r>
              <a:rPr lang="en-US" sz="4612">
                <a:solidFill>
                  <a:srgbClr val="000000"/>
                </a:solidFill>
                <a:latin typeface="Now"/>
                <a:ea typeface="Now"/>
                <a:cs typeface="Now"/>
                <a:sym typeface="Now"/>
              </a:rPr>
              <a:t>ADC</a:t>
            </a:r>
          </a:p>
        </p:txBody>
      </p:sp>
      <p:sp>
        <p:nvSpPr>
          <p:cNvPr name="TextBox 37" id="37"/>
          <p:cNvSpPr txBox="true"/>
          <p:nvPr/>
        </p:nvSpPr>
        <p:spPr>
          <a:xfrm rot="0">
            <a:off x="13394361" y="6587510"/>
            <a:ext cx="3938918" cy="742442"/>
          </a:xfrm>
          <a:prstGeom prst="rect">
            <a:avLst/>
          </a:prstGeom>
        </p:spPr>
        <p:txBody>
          <a:bodyPr anchor="t" rtlCol="false" tIns="0" lIns="0" bIns="0" rIns="0">
            <a:spAutoFit/>
          </a:bodyPr>
          <a:lstStyle/>
          <a:p>
            <a:pPr algn="ctr">
              <a:lnSpc>
                <a:spcPts val="5477"/>
              </a:lnSpc>
            </a:pPr>
            <a:r>
              <a:rPr lang="en-US" sz="3913">
                <a:solidFill>
                  <a:srgbClr val="000000"/>
                </a:solidFill>
                <a:latin typeface="Now"/>
                <a:ea typeface="Now"/>
                <a:cs typeface="Now"/>
                <a:sym typeface="Now"/>
              </a:rPr>
              <a:t>Microprocessor</a:t>
            </a:r>
          </a:p>
        </p:txBody>
      </p:sp>
      <p:grpSp>
        <p:nvGrpSpPr>
          <p:cNvPr name="Group 38" id="38"/>
          <p:cNvGrpSpPr/>
          <p:nvPr/>
        </p:nvGrpSpPr>
        <p:grpSpPr>
          <a:xfrm rot="0">
            <a:off x="2537237" y="281084"/>
            <a:ext cx="13213526" cy="9925515"/>
            <a:chOff x="0" y="0"/>
            <a:chExt cx="17618034" cy="13234020"/>
          </a:xfrm>
        </p:grpSpPr>
        <p:sp>
          <p:nvSpPr>
            <p:cNvPr name="Freeform 39" id="3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4">
                <a:alphaModFix amt="70000"/>
              </a:blip>
              <a:stretch>
                <a:fillRect l="0" t="0" r="0" b="0"/>
              </a:stretch>
            </a:blipFill>
          </p:spPr>
        </p:sp>
        <p:sp>
          <p:nvSpPr>
            <p:cNvPr name="Freeform 40" id="4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5">
                <a:alphaModFix amt="9999"/>
              </a:blip>
              <a:stretch>
                <a:fillRect l="0" t="0" r="0" b="0"/>
              </a:stretch>
            </a:blipFill>
          </p:spPr>
        </p:sp>
        <p:sp>
          <p:nvSpPr>
            <p:cNvPr name="TextBox 41" id="4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6" tooltip="http://www.exampaperspractice.co.uk"/>
                </a:rPr>
                <a:t>www.exampaperspractice.co.uk</a:t>
              </a:r>
            </a:p>
          </p:txBody>
        </p:sp>
      </p:grpSp>
    </p:spTree>
  </p:cSld>
  <p:clrMapOvr>
    <a:masterClrMapping/>
  </p:clrMapOvr>
</p:sld>
</file>

<file path=ppt/slides/slide151.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sp>
        <p:nvSpPr>
          <p:cNvPr name="Freeform 2" id="2"/>
          <p:cNvSpPr/>
          <p:nvPr/>
        </p:nvSpPr>
        <p:spPr>
          <a:xfrm flipH="false" flipV="false" rot="0">
            <a:off x="2006674" y="220611"/>
            <a:ext cx="10952549" cy="12296264"/>
          </a:xfrm>
          <a:custGeom>
            <a:avLst/>
            <a:gdLst/>
            <a:ahLst/>
            <a:cxnLst/>
            <a:rect r="r" b="b" t="t" l="l"/>
            <a:pathLst>
              <a:path h="12296264" w="10952549">
                <a:moveTo>
                  <a:pt x="0" y="0"/>
                </a:moveTo>
                <a:lnTo>
                  <a:pt x="10952549" y="0"/>
                </a:lnTo>
                <a:lnTo>
                  <a:pt x="10952549" y="12296263"/>
                </a:lnTo>
                <a:lnTo>
                  <a:pt x="0" y="12296263"/>
                </a:lnTo>
                <a:lnTo>
                  <a:pt x="0" y="0"/>
                </a:lnTo>
                <a:close/>
              </a:path>
            </a:pathLst>
          </a:custGeom>
          <a:blipFill>
            <a:blip r:embed="rId2">
              <a:extLst>
                <a:ext uri="{96DAC541-7B7A-43D3-8B79-37D633B846F1}">
                  <asvg:svgBlip xmlns:asvg="http://schemas.microsoft.com/office/drawing/2016/SVG/main" r:embed="rId3"/>
                </a:ext>
              </a:extLst>
            </a:blip>
            <a:stretch>
              <a:fillRect l="0" t="0" r="-6" b="0"/>
            </a:stretch>
          </a:blipFill>
        </p:spPr>
      </p:sp>
      <p:grpSp>
        <p:nvGrpSpPr>
          <p:cNvPr name="Group 3" id="3"/>
          <p:cNvGrpSpPr/>
          <p:nvPr/>
        </p:nvGrpSpPr>
        <p:grpSpPr>
          <a:xfrm rot="0">
            <a:off x="-264222" y="-264222"/>
            <a:ext cx="2756790" cy="2002853"/>
            <a:chOff x="0" y="0"/>
            <a:chExt cx="3675720" cy="2670470"/>
          </a:xfrm>
        </p:grpSpPr>
        <p:sp>
          <p:nvSpPr>
            <p:cNvPr name="Freeform 4" id="4"/>
            <p:cNvSpPr/>
            <p:nvPr/>
          </p:nvSpPr>
          <p:spPr>
            <a:xfrm flipH="false" flipV="false" rot="0">
              <a:off x="0" y="0"/>
              <a:ext cx="3675761" cy="2670429"/>
            </a:xfrm>
            <a:custGeom>
              <a:avLst/>
              <a:gdLst/>
              <a:ahLst/>
              <a:cxnLst/>
              <a:rect r="r" b="b" t="t" l="l"/>
              <a:pathLst>
                <a:path h="2670429" w="3675761">
                  <a:moveTo>
                    <a:pt x="0" y="0"/>
                  </a:moveTo>
                  <a:lnTo>
                    <a:pt x="3675761" y="0"/>
                  </a:lnTo>
                  <a:lnTo>
                    <a:pt x="3675761" y="2670429"/>
                  </a:lnTo>
                  <a:lnTo>
                    <a:pt x="0" y="2670429"/>
                  </a:lnTo>
                  <a:close/>
                </a:path>
              </a:pathLst>
            </a:custGeom>
            <a:solidFill>
              <a:srgbClr val="FDFDFD"/>
            </a:solidFill>
          </p:spPr>
        </p:sp>
      </p:grpSp>
      <p:grpSp>
        <p:nvGrpSpPr>
          <p:cNvPr name="Group 5" id="5"/>
          <p:cNvGrpSpPr/>
          <p:nvPr/>
        </p:nvGrpSpPr>
        <p:grpSpPr>
          <a:xfrm rot="0">
            <a:off x="1186742" y="-3245486"/>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318F9A"/>
            </a:solidFill>
          </p:spPr>
        </p:sp>
      </p:grpSp>
      <p:grpSp>
        <p:nvGrpSpPr>
          <p:cNvPr name="Group 7" id="7"/>
          <p:cNvGrpSpPr/>
          <p:nvPr/>
        </p:nvGrpSpPr>
        <p:grpSpPr>
          <a:xfrm rot="0">
            <a:off x="15949589" y="8548370"/>
            <a:ext cx="2598256" cy="1967622"/>
            <a:chOff x="0" y="0"/>
            <a:chExt cx="3464342" cy="2623496"/>
          </a:xfrm>
        </p:grpSpPr>
        <p:sp>
          <p:nvSpPr>
            <p:cNvPr name="Freeform 8" id="8"/>
            <p:cNvSpPr/>
            <p:nvPr/>
          </p:nvSpPr>
          <p:spPr>
            <a:xfrm flipH="false" flipV="false" rot="0">
              <a:off x="0" y="0"/>
              <a:ext cx="3464306" cy="2623439"/>
            </a:xfrm>
            <a:custGeom>
              <a:avLst/>
              <a:gdLst/>
              <a:ahLst/>
              <a:cxnLst/>
              <a:rect r="r" b="b" t="t" l="l"/>
              <a:pathLst>
                <a:path h="2623439" w="3464306">
                  <a:moveTo>
                    <a:pt x="0" y="0"/>
                  </a:moveTo>
                  <a:lnTo>
                    <a:pt x="3464306" y="0"/>
                  </a:lnTo>
                  <a:lnTo>
                    <a:pt x="3464306" y="2623439"/>
                  </a:lnTo>
                  <a:lnTo>
                    <a:pt x="0" y="2623439"/>
                  </a:lnTo>
                  <a:close/>
                </a:path>
              </a:pathLst>
            </a:custGeom>
            <a:solidFill>
              <a:srgbClr val="FDFDFD"/>
            </a:solidFill>
          </p:spPr>
        </p:sp>
      </p:grpSp>
      <p:grpSp>
        <p:nvGrpSpPr>
          <p:cNvPr name="Group 9" id="9"/>
          <p:cNvGrpSpPr/>
          <p:nvPr/>
        </p:nvGrpSpPr>
        <p:grpSpPr>
          <a:xfrm rot="0">
            <a:off x="17199758" y="5143500"/>
            <a:ext cx="119085" cy="8229600"/>
            <a:chOff x="0" y="0"/>
            <a:chExt cx="158780" cy="10972800"/>
          </a:xfrm>
        </p:grpSpPr>
        <p:sp>
          <p:nvSpPr>
            <p:cNvPr name="Freeform 10" id="10"/>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318F9A"/>
            </a:solidFill>
          </p:spPr>
        </p:sp>
      </p:grpSp>
      <p:sp>
        <p:nvSpPr>
          <p:cNvPr name="TextBox 11" id="11"/>
          <p:cNvSpPr txBox="true"/>
          <p:nvPr/>
        </p:nvSpPr>
        <p:spPr>
          <a:xfrm rot="0">
            <a:off x="11933626" y="-171450"/>
            <a:ext cx="6614218" cy="933649"/>
          </a:xfrm>
          <a:prstGeom prst="rect">
            <a:avLst/>
          </a:prstGeom>
        </p:spPr>
        <p:txBody>
          <a:bodyPr anchor="t" rtlCol="false" tIns="0" lIns="0" bIns="0" rIns="0">
            <a:spAutoFit/>
          </a:bodyPr>
          <a:lstStyle/>
          <a:p>
            <a:pPr algn="ctr">
              <a:lnSpc>
                <a:spcPts val="7023"/>
              </a:lnSpc>
            </a:pPr>
            <a:r>
              <a:rPr lang="en-US" sz="5016">
                <a:solidFill>
                  <a:srgbClr val="FFFFFF"/>
                </a:solidFill>
                <a:latin typeface="Now"/>
                <a:ea typeface="Now"/>
                <a:cs typeface="Now"/>
                <a:sym typeface="Now"/>
              </a:rPr>
              <a:t>Brainstorming</a:t>
            </a:r>
          </a:p>
        </p:txBody>
      </p:sp>
      <p:sp>
        <p:nvSpPr>
          <p:cNvPr name="TextBox 12" id="12"/>
          <p:cNvSpPr txBox="true"/>
          <p:nvPr/>
        </p:nvSpPr>
        <p:spPr>
          <a:xfrm rot="0">
            <a:off x="13153545" y="2903098"/>
            <a:ext cx="4563025" cy="2751362"/>
          </a:xfrm>
          <a:prstGeom prst="rect">
            <a:avLst/>
          </a:prstGeom>
        </p:spPr>
        <p:txBody>
          <a:bodyPr anchor="t" rtlCol="false" tIns="0" lIns="0" bIns="0" rIns="0">
            <a:spAutoFit/>
          </a:bodyPr>
          <a:lstStyle/>
          <a:p>
            <a:pPr algn="ctr">
              <a:lnSpc>
                <a:spcPts val="7023"/>
              </a:lnSpc>
            </a:pPr>
            <a:r>
              <a:rPr lang="en-US" sz="5016">
                <a:solidFill>
                  <a:srgbClr val="FDFDFD"/>
                </a:solidFill>
                <a:latin typeface="Woodland"/>
                <a:ea typeface="Woodland"/>
                <a:cs typeface="Woodland"/>
                <a:sym typeface="Woodland"/>
              </a:rPr>
              <a:t>What are the types of sensors available?</a:t>
            </a:r>
          </a:p>
        </p:txBody>
      </p:sp>
      <p:sp>
        <p:nvSpPr>
          <p:cNvPr name="Freeform 13" id="13"/>
          <p:cNvSpPr/>
          <p:nvPr/>
        </p:nvSpPr>
        <p:spPr>
          <a:xfrm flipH="false" flipV="false" rot="10564382">
            <a:off x="378795" y="7744485"/>
            <a:ext cx="1854063" cy="1920404"/>
          </a:xfrm>
          <a:custGeom>
            <a:avLst/>
            <a:gdLst/>
            <a:ahLst/>
            <a:cxnLst/>
            <a:rect r="r" b="b" t="t" l="l"/>
            <a:pathLst>
              <a:path h="1920404" w="1854063">
                <a:moveTo>
                  <a:pt x="0" y="0"/>
                </a:moveTo>
                <a:lnTo>
                  <a:pt x="1854063" y="0"/>
                </a:lnTo>
                <a:lnTo>
                  <a:pt x="1854063" y="1920403"/>
                </a:lnTo>
                <a:lnTo>
                  <a:pt x="0" y="1920403"/>
                </a:lnTo>
                <a:lnTo>
                  <a:pt x="0" y="0"/>
                </a:lnTo>
                <a:close/>
              </a:path>
            </a:pathLst>
          </a:custGeom>
          <a:blipFill>
            <a:blip r:embed="rId4">
              <a:extLst>
                <a:ext uri="{96DAC541-7B7A-43D3-8B79-37D633B846F1}">
                  <asvg:svgBlip xmlns:asvg="http://schemas.microsoft.com/office/drawing/2016/SVG/main" r:embed="rId5"/>
                </a:ext>
              </a:extLst>
            </a:blip>
            <a:stretch>
              <a:fillRect l="0" t="0" r="0" b="-506"/>
            </a:stretch>
          </a:blipFill>
        </p:spPr>
      </p:sp>
      <p:grpSp>
        <p:nvGrpSpPr>
          <p:cNvPr name="Group 14" id="14"/>
          <p:cNvGrpSpPr/>
          <p:nvPr/>
        </p:nvGrpSpPr>
        <p:grpSpPr>
          <a:xfrm rot="0">
            <a:off x="2537237" y="220611"/>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52.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grpSp>
        <p:nvGrpSpPr>
          <p:cNvPr name="Group 2" id="2"/>
          <p:cNvGrpSpPr/>
          <p:nvPr/>
        </p:nvGrpSpPr>
        <p:grpSpPr>
          <a:xfrm rot="0">
            <a:off x="-264222" y="-264222"/>
            <a:ext cx="2756790" cy="2002853"/>
            <a:chOff x="0" y="0"/>
            <a:chExt cx="3675720" cy="2670470"/>
          </a:xfrm>
        </p:grpSpPr>
        <p:sp>
          <p:nvSpPr>
            <p:cNvPr name="Freeform 3" id="3"/>
            <p:cNvSpPr/>
            <p:nvPr/>
          </p:nvSpPr>
          <p:spPr>
            <a:xfrm flipH="false" flipV="false" rot="0">
              <a:off x="0" y="0"/>
              <a:ext cx="3675761" cy="2670429"/>
            </a:xfrm>
            <a:custGeom>
              <a:avLst/>
              <a:gdLst/>
              <a:ahLst/>
              <a:cxnLst/>
              <a:rect r="r" b="b" t="t" l="l"/>
              <a:pathLst>
                <a:path h="2670429" w="3675761">
                  <a:moveTo>
                    <a:pt x="0" y="0"/>
                  </a:moveTo>
                  <a:lnTo>
                    <a:pt x="3675761" y="0"/>
                  </a:lnTo>
                  <a:lnTo>
                    <a:pt x="3675761" y="2670429"/>
                  </a:lnTo>
                  <a:lnTo>
                    <a:pt x="0" y="2670429"/>
                  </a:lnTo>
                  <a:close/>
                </a:path>
              </a:pathLst>
            </a:custGeom>
            <a:solidFill>
              <a:srgbClr val="FDFDFD"/>
            </a:solidFill>
          </p:spPr>
        </p:sp>
      </p:grpSp>
      <p:grpSp>
        <p:nvGrpSpPr>
          <p:cNvPr name="Group 4" id="4"/>
          <p:cNvGrpSpPr/>
          <p:nvPr/>
        </p:nvGrpSpPr>
        <p:grpSpPr>
          <a:xfrm rot="0">
            <a:off x="1186742" y="-3245486"/>
            <a:ext cx="119085" cy="8229600"/>
            <a:chOff x="0" y="0"/>
            <a:chExt cx="158780" cy="10972800"/>
          </a:xfrm>
        </p:grpSpPr>
        <p:sp>
          <p:nvSpPr>
            <p:cNvPr name="Freeform 5" id="5"/>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318F9A"/>
            </a:solidFill>
          </p:spPr>
        </p:sp>
      </p:grpSp>
      <p:grpSp>
        <p:nvGrpSpPr>
          <p:cNvPr name="Group 6" id="6"/>
          <p:cNvGrpSpPr/>
          <p:nvPr/>
        </p:nvGrpSpPr>
        <p:grpSpPr>
          <a:xfrm rot="0">
            <a:off x="15949589" y="8548370"/>
            <a:ext cx="2598256" cy="1967622"/>
            <a:chOff x="0" y="0"/>
            <a:chExt cx="3464342" cy="2623496"/>
          </a:xfrm>
        </p:grpSpPr>
        <p:sp>
          <p:nvSpPr>
            <p:cNvPr name="Freeform 7" id="7"/>
            <p:cNvSpPr/>
            <p:nvPr/>
          </p:nvSpPr>
          <p:spPr>
            <a:xfrm flipH="false" flipV="false" rot="0">
              <a:off x="0" y="0"/>
              <a:ext cx="3464306" cy="2623439"/>
            </a:xfrm>
            <a:custGeom>
              <a:avLst/>
              <a:gdLst/>
              <a:ahLst/>
              <a:cxnLst/>
              <a:rect r="r" b="b" t="t" l="l"/>
              <a:pathLst>
                <a:path h="2623439" w="3464306">
                  <a:moveTo>
                    <a:pt x="0" y="0"/>
                  </a:moveTo>
                  <a:lnTo>
                    <a:pt x="3464306" y="0"/>
                  </a:lnTo>
                  <a:lnTo>
                    <a:pt x="3464306" y="2623439"/>
                  </a:lnTo>
                  <a:lnTo>
                    <a:pt x="0" y="2623439"/>
                  </a:lnTo>
                  <a:close/>
                </a:path>
              </a:pathLst>
            </a:custGeom>
            <a:solidFill>
              <a:srgbClr val="FDFDFD"/>
            </a:solidFill>
          </p:spPr>
        </p:sp>
      </p:grpSp>
      <p:grpSp>
        <p:nvGrpSpPr>
          <p:cNvPr name="Group 8" id="8"/>
          <p:cNvGrpSpPr/>
          <p:nvPr/>
        </p:nvGrpSpPr>
        <p:grpSpPr>
          <a:xfrm rot="0">
            <a:off x="17609997" y="5417380"/>
            <a:ext cx="119085" cy="8229600"/>
            <a:chOff x="0" y="0"/>
            <a:chExt cx="158780" cy="10972800"/>
          </a:xfrm>
        </p:grpSpPr>
        <p:sp>
          <p:nvSpPr>
            <p:cNvPr name="Freeform 9" id="9"/>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318F9A"/>
            </a:solidFill>
          </p:spPr>
        </p:sp>
      </p:grpSp>
      <p:sp>
        <p:nvSpPr>
          <p:cNvPr name="Freeform 10" id="10"/>
          <p:cNvSpPr/>
          <p:nvPr/>
        </p:nvSpPr>
        <p:spPr>
          <a:xfrm flipH="false" flipV="false" rot="0">
            <a:off x="2006674" y="220611"/>
            <a:ext cx="10952549" cy="12296264"/>
          </a:xfrm>
          <a:custGeom>
            <a:avLst/>
            <a:gdLst/>
            <a:ahLst/>
            <a:cxnLst/>
            <a:rect r="r" b="b" t="t" l="l"/>
            <a:pathLst>
              <a:path h="12296264" w="10952549">
                <a:moveTo>
                  <a:pt x="0" y="0"/>
                </a:moveTo>
                <a:lnTo>
                  <a:pt x="10952549" y="0"/>
                </a:lnTo>
                <a:lnTo>
                  <a:pt x="10952549" y="12296263"/>
                </a:lnTo>
                <a:lnTo>
                  <a:pt x="0" y="12296263"/>
                </a:lnTo>
                <a:lnTo>
                  <a:pt x="0" y="0"/>
                </a:lnTo>
                <a:close/>
              </a:path>
            </a:pathLst>
          </a:custGeom>
          <a:blipFill>
            <a:blip r:embed="rId2">
              <a:extLst>
                <a:ext uri="{96DAC541-7B7A-43D3-8B79-37D633B846F1}">
                  <asvg:svgBlip xmlns:asvg="http://schemas.microsoft.com/office/drawing/2016/SVG/main" r:embed="rId3"/>
                </a:ext>
              </a:extLst>
            </a:blip>
            <a:stretch>
              <a:fillRect l="0" t="0" r="-6" b="0"/>
            </a:stretch>
          </a:blipFill>
        </p:spPr>
      </p:sp>
      <p:sp>
        <p:nvSpPr>
          <p:cNvPr name="TextBox 11" id="11"/>
          <p:cNvSpPr txBox="true"/>
          <p:nvPr/>
        </p:nvSpPr>
        <p:spPr>
          <a:xfrm rot="0">
            <a:off x="11933626" y="-171450"/>
            <a:ext cx="6614218" cy="933649"/>
          </a:xfrm>
          <a:prstGeom prst="rect">
            <a:avLst/>
          </a:prstGeom>
        </p:spPr>
        <p:txBody>
          <a:bodyPr anchor="t" rtlCol="false" tIns="0" lIns="0" bIns="0" rIns="0">
            <a:spAutoFit/>
          </a:bodyPr>
          <a:lstStyle/>
          <a:p>
            <a:pPr algn="ctr">
              <a:lnSpc>
                <a:spcPts val="7023"/>
              </a:lnSpc>
            </a:pPr>
            <a:r>
              <a:rPr lang="en-US" sz="5016">
                <a:solidFill>
                  <a:srgbClr val="FFFFFF"/>
                </a:solidFill>
                <a:latin typeface="Now"/>
                <a:ea typeface="Now"/>
                <a:cs typeface="Now"/>
                <a:sym typeface="Now"/>
              </a:rPr>
              <a:t>Brainstorming</a:t>
            </a:r>
          </a:p>
        </p:txBody>
      </p:sp>
      <p:sp>
        <p:nvSpPr>
          <p:cNvPr name="TextBox 12" id="12"/>
          <p:cNvSpPr txBox="true"/>
          <p:nvPr/>
        </p:nvSpPr>
        <p:spPr>
          <a:xfrm rot="0">
            <a:off x="13487881" y="3650821"/>
            <a:ext cx="4122114" cy="2470420"/>
          </a:xfrm>
          <a:prstGeom prst="rect">
            <a:avLst/>
          </a:prstGeom>
        </p:spPr>
        <p:txBody>
          <a:bodyPr anchor="t" rtlCol="false" tIns="0" lIns="0" bIns="0" rIns="0">
            <a:spAutoFit/>
          </a:bodyPr>
          <a:lstStyle/>
          <a:p>
            <a:pPr algn="ctr">
              <a:lnSpc>
                <a:spcPts val="6345"/>
              </a:lnSpc>
            </a:pPr>
            <a:r>
              <a:rPr lang="en-US" sz="4531">
                <a:solidFill>
                  <a:srgbClr val="FDFDFD"/>
                </a:solidFill>
                <a:latin typeface="Woodland"/>
                <a:ea typeface="Woodland"/>
                <a:cs typeface="Woodland"/>
                <a:sym typeface="Woodland"/>
              </a:rPr>
              <a:t>What are the applications of these sensors?</a:t>
            </a:r>
          </a:p>
        </p:txBody>
      </p:sp>
      <p:sp>
        <p:nvSpPr>
          <p:cNvPr name="Freeform 13" id="13"/>
          <p:cNvSpPr/>
          <p:nvPr/>
        </p:nvSpPr>
        <p:spPr>
          <a:xfrm flipH="false" flipV="false" rot="10564382">
            <a:off x="378795" y="7744485"/>
            <a:ext cx="1854063" cy="1920404"/>
          </a:xfrm>
          <a:custGeom>
            <a:avLst/>
            <a:gdLst/>
            <a:ahLst/>
            <a:cxnLst/>
            <a:rect r="r" b="b" t="t" l="l"/>
            <a:pathLst>
              <a:path h="1920404" w="1854063">
                <a:moveTo>
                  <a:pt x="0" y="0"/>
                </a:moveTo>
                <a:lnTo>
                  <a:pt x="1854063" y="0"/>
                </a:lnTo>
                <a:lnTo>
                  <a:pt x="1854063" y="1920403"/>
                </a:lnTo>
                <a:lnTo>
                  <a:pt x="0" y="1920403"/>
                </a:lnTo>
                <a:lnTo>
                  <a:pt x="0" y="0"/>
                </a:lnTo>
                <a:close/>
              </a:path>
            </a:pathLst>
          </a:custGeom>
          <a:blipFill>
            <a:blip r:embed="rId4">
              <a:extLst>
                <a:ext uri="{96DAC541-7B7A-43D3-8B79-37D633B846F1}">
                  <asvg:svgBlip xmlns:asvg="http://schemas.microsoft.com/office/drawing/2016/SVG/main" r:embed="rId5"/>
                </a:ext>
              </a:extLst>
            </a:blip>
            <a:stretch>
              <a:fillRect l="0" t="0" r="0" b="-506"/>
            </a:stretch>
          </a:blipFill>
        </p:spPr>
      </p:sp>
      <p:grpSp>
        <p:nvGrpSpPr>
          <p:cNvPr name="Group 14" id="14"/>
          <p:cNvGrpSpPr/>
          <p:nvPr/>
        </p:nvGrpSpPr>
        <p:grpSpPr>
          <a:xfrm rot="0">
            <a:off x="2537237" y="281084"/>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53.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grpSp>
        <p:nvGrpSpPr>
          <p:cNvPr name="Group 2" id="2"/>
          <p:cNvGrpSpPr/>
          <p:nvPr/>
        </p:nvGrpSpPr>
        <p:grpSpPr>
          <a:xfrm rot="0">
            <a:off x="1809785" y="3870914"/>
            <a:ext cx="7681014" cy="5708554"/>
            <a:chOff x="0" y="0"/>
            <a:chExt cx="10241352" cy="7611406"/>
          </a:xfrm>
        </p:grpSpPr>
        <p:sp>
          <p:nvSpPr>
            <p:cNvPr name="Freeform 3" id="3"/>
            <p:cNvSpPr/>
            <p:nvPr/>
          </p:nvSpPr>
          <p:spPr>
            <a:xfrm flipH="false" flipV="false" rot="0">
              <a:off x="0" y="0"/>
              <a:ext cx="10241407" cy="7611364"/>
            </a:xfrm>
            <a:custGeom>
              <a:avLst/>
              <a:gdLst/>
              <a:ahLst/>
              <a:cxnLst/>
              <a:rect r="r" b="b" t="t" l="l"/>
              <a:pathLst>
                <a:path h="7611364" w="10241407">
                  <a:moveTo>
                    <a:pt x="0" y="0"/>
                  </a:moveTo>
                  <a:lnTo>
                    <a:pt x="10241407" y="0"/>
                  </a:lnTo>
                  <a:lnTo>
                    <a:pt x="10241407" y="7611364"/>
                  </a:lnTo>
                  <a:lnTo>
                    <a:pt x="0" y="7611364"/>
                  </a:lnTo>
                  <a:close/>
                </a:path>
              </a:pathLst>
            </a:custGeom>
            <a:solidFill>
              <a:srgbClr val="318F9A"/>
            </a:solidFill>
          </p:spPr>
        </p:sp>
      </p:grpSp>
      <p:grpSp>
        <p:nvGrpSpPr>
          <p:cNvPr name="Group 4" id="4"/>
          <p:cNvGrpSpPr/>
          <p:nvPr/>
        </p:nvGrpSpPr>
        <p:grpSpPr>
          <a:xfrm rot="0">
            <a:off x="-228992" y="-211377"/>
            <a:ext cx="1301660" cy="2790355"/>
            <a:chOff x="0" y="0"/>
            <a:chExt cx="1735546" cy="3720474"/>
          </a:xfrm>
        </p:grpSpPr>
        <p:sp>
          <p:nvSpPr>
            <p:cNvPr name="Freeform 5" id="5"/>
            <p:cNvSpPr/>
            <p:nvPr/>
          </p:nvSpPr>
          <p:spPr>
            <a:xfrm flipH="false" flipV="false" rot="0">
              <a:off x="0" y="0"/>
              <a:ext cx="1735582" cy="3720465"/>
            </a:xfrm>
            <a:custGeom>
              <a:avLst/>
              <a:gdLst/>
              <a:ahLst/>
              <a:cxnLst/>
              <a:rect r="r" b="b" t="t" l="l"/>
              <a:pathLst>
                <a:path h="3720465" w="1735582">
                  <a:moveTo>
                    <a:pt x="0" y="0"/>
                  </a:moveTo>
                  <a:lnTo>
                    <a:pt x="1735582" y="0"/>
                  </a:lnTo>
                  <a:lnTo>
                    <a:pt x="1735582" y="3720465"/>
                  </a:lnTo>
                  <a:lnTo>
                    <a:pt x="0" y="3720465"/>
                  </a:lnTo>
                  <a:close/>
                </a:path>
              </a:pathLst>
            </a:custGeom>
            <a:solidFill>
              <a:srgbClr val="FDFDFD"/>
            </a:solidFill>
          </p:spPr>
        </p:sp>
      </p:grpSp>
      <p:grpSp>
        <p:nvGrpSpPr>
          <p:cNvPr name="Group 6" id="6"/>
          <p:cNvGrpSpPr/>
          <p:nvPr/>
        </p:nvGrpSpPr>
        <p:grpSpPr>
          <a:xfrm rot="0">
            <a:off x="-2248155" y="1456850"/>
            <a:ext cx="10869755" cy="125414"/>
            <a:chOff x="0" y="0"/>
            <a:chExt cx="14493006" cy="167218"/>
          </a:xfrm>
        </p:grpSpPr>
        <p:sp>
          <p:nvSpPr>
            <p:cNvPr name="Freeform 7" id="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318F9A"/>
            </a:solidFill>
          </p:spPr>
        </p:sp>
      </p:grpSp>
      <p:grpSp>
        <p:nvGrpSpPr>
          <p:cNvPr name="Group 8" id="8"/>
          <p:cNvGrpSpPr/>
          <p:nvPr/>
        </p:nvGrpSpPr>
        <p:grpSpPr>
          <a:xfrm rot="0">
            <a:off x="10169630" y="3870914"/>
            <a:ext cx="7659574" cy="5708554"/>
            <a:chOff x="0" y="0"/>
            <a:chExt cx="10212766" cy="7611406"/>
          </a:xfrm>
        </p:grpSpPr>
        <p:sp>
          <p:nvSpPr>
            <p:cNvPr name="Freeform 9" id="9"/>
            <p:cNvSpPr/>
            <p:nvPr/>
          </p:nvSpPr>
          <p:spPr>
            <a:xfrm flipH="false" flipV="false" rot="0">
              <a:off x="0" y="0"/>
              <a:ext cx="10212705" cy="7611364"/>
            </a:xfrm>
            <a:custGeom>
              <a:avLst/>
              <a:gdLst/>
              <a:ahLst/>
              <a:cxnLst/>
              <a:rect r="r" b="b" t="t" l="l"/>
              <a:pathLst>
                <a:path h="7611364" w="10212705">
                  <a:moveTo>
                    <a:pt x="0" y="0"/>
                  </a:moveTo>
                  <a:lnTo>
                    <a:pt x="10212705" y="0"/>
                  </a:lnTo>
                  <a:lnTo>
                    <a:pt x="10212705" y="7611364"/>
                  </a:lnTo>
                  <a:lnTo>
                    <a:pt x="0" y="7611364"/>
                  </a:lnTo>
                  <a:close/>
                </a:path>
              </a:pathLst>
            </a:custGeom>
            <a:solidFill>
              <a:srgbClr val="318F9A"/>
            </a:solidFill>
          </p:spPr>
        </p:sp>
      </p:grpSp>
      <p:grpSp>
        <p:nvGrpSpPr>
          <p:cNvPr name="Group 10" id="10"/>
          <p:cNvGrpSpPr/>
          <p:nvPr/>
        </p:nvGrpSpPr>
        <p:grpSpPr>
          <a:xfrm rot="0">
            <a:off x="1809785" y="9318693"/>
            <a:ext cx="3886200" cy="260775"/>
            <a:chOff x="0" y="0"/>
            <a:chExt cx="5181600" cy="347700"/>
          </a:xfrm>
        </p:grpSpPr>
        <p:sp>
          <p:nvSpPr>
            <p:cNvPr name="Freeform 11" id="11"/>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2" id="12"/>
          <p:cNvGrpSpPr/>
          <p:nvPr/>
        </p:nvGrpSpPr>
        <p:grpSpPr>
          <a:xfrm rot="0">
            <a:off x="10169630" y="9318693"/>
            <a:ext cx="3886200" cy="260775"/>
            <a:chOff x="0" y="0"/>
            <a:chExt cx="5181600" cy="347700"/>
          </a:xfrm>
        </p:grpSpPr>
        <p:sp>
          <p:nvSpPr>
            <p:cNvPr name="Freeform 13" id="13"/>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4" id="14"/>
          <p:cNvGrpSpPr/>
          <p:nvPr/>
        </p:nvGrpSpPr>
        <p:grpSpPr>
          <a:xfrm rot="0">
            <a:off x="4514534" y="2364778"/>
            <a:ext cx="2147375" cy="2157000"/>
            <a:chOff x="0" y="0"/>
            <a:chExt cx="2863167" cy="2876000"/>
          </a:xfrm>
        </p:grpSpPr>
        <p:sp>
          <p:nvSpPr>
            <p:cNvPr name="Freeform 15" id="15"/>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sp>
        <p:nvSpPr>
          <p:cNvPr name="Freeform 16" id="16"/>
          <p:cNvSpPr/>
          <p:nvPr/>
        </p:nvSpPr>
        <p:spPr>
          <a:xfrm flipH="false" flipV="false" rot="0">
            <a:off x="4865578" y="2720634"/>
            <a:ext cx="1445290" cy="1445290"/>
          </a:xfrm>
          <a:custGeom>
            <a:avLst/>
            <a:gdLst/>
            <a:ahLst/>
            <a:cxnLst/>
            <a:rect r="r" b="b" t="t" l="l"/>
            <a:pathLst>
              <a:path h="1445290" w="1445290">
                <a:moveTo>
                  <a:pt x="0" y="0"/>
                </a:moveTo>
                <a:lnTo>
                  <a:pt x="1445291" y="0"/>
                </a:lnTo>
                <a:lnTo>
                  <a:pt x="1445291" y="1445290"/>
                </a:lnTo>
                <a:lnTo>
                  <a:pt x="0" y="14452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7" id="17"/>
          <p:cNvGrpSpPr/>
          <p:nvPr/>
        </p:nvGrpSpPr>
        <p:grpSpPr>
          <a:xfrm rot="0">
            <a:off x="1600336" y="1959594"/>
            <a:ext cx="16116300" cy="157964"/>
            <a:chOff x="0" y="0"/>
            <a:chExt cx="21488400" cy="210618"/>
          </a:xfrm>
        </p:grpSpPr>
        <p:sp>
          <p:nvSpPr>
            <p:cNvPr name="Freeform 18" id="18"/>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19" id="19"/>
          <p:cNvGrpSpPr/>
          <p:nvPr/>
        </p:nvGrpSpPr>
        <p:grpSpPr>
          <a:xfrm rot="0">
            <a:off x="1809785" y="5386968"/>
            <a:ext cx="16019420" cy="157853"/>
            <a:chOff x="0" y="0"/>
            <a:chExt cx="21359226" cy="210470"/>
          </a:xfrm>
        </p:grpSpPr>
        <p:sp>
          <p:nvSpPr>
            <p:cNvPr name="Freeform 20" id="20"/>
            <p:cNvSpPr/>
            <p:nvPr/>
          </p:nvSpPr>
          <p:spPr>
            <a:xfrm flipH="false" flipV="false" rot="0">
              <a:off x="0" y="0"/>
              <a:ext cx="21359240" cy="210439"/>
            </a:xfrm>
            <a:custGeom>
              <a:avLst/>
              <a:gdLst/>
              <a:ahLst/>
              <a:cxnLst/>
              <a:rect r="r" b="b" t="t" l="l"/>
              <a:pathLst>
                <a:path h="210439" w="21359240">
                  <a:moveTo>
                    <a:pt x="0" y="0"/>
                  </a:moveTo>
                  <a:lnTo>
                    <a:pt x="21359240" y="0"/>
                  </a:lnTo>
                  <a:lnTo>
                    <a:pt x="21359240" y="210439"/>
                  </a:lnTo>
                  <a:lnTo>
                    <a:pt x="0" y="210439"/>
                  </a:lnTo>
                  <a:close/>
                </a:path>
              </a:pathLst>
            </a:custGeom>
            <a:solidFill>
              <a:srgbClr val="FDFDFD"/>
            </a:solidFill>
          </p:spPr>
        </p:sp>
      </p:grpSp>
      <p:grpSp>
        <p:nvGrpSpPr>
          <p:cNvPr name="Group 21" id="21"/>
          <p:cNvGrpSpPr/>
          <p:nvPr/>
        </p:nvGrpSpPr>
        <p:grpSpPr>
          <a:xfrm rot="0">
            <a:off x="1809785" y="7335516"/>
            <a:ext cx="16116300" cy="157963"/>
            <a:chOff x="0" y="0"/>
            <a:chExt cx="21488400" cy="210618"/>
          </a:xfrm>
        </p:grpSpPr>
        <p:sp>
          <p:nvSpPr>
            <p:cNvPr name="Freeform 22" id="22"/>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23" id="23"/>
          <p:cNvGrpSpPr/>
          <p:nvPr/>
        </p:nvGrpSpPr>
        <p:grpSpPr>
          <a:xfrm rot="0">
            <a:off x="12982142" y="2364778"/>
            <a:ext cx="2147375" cy="2157000"/>
            <a:chOff x="0" y="0"/>
            <a:chExt cx="2863167" cy="2876000"/>
          </a:xfrm>
        </p:grpSpPr>
        <p:sp>
          <p:nvSpPr>
            <p:cNvPr name="Freeform 24" id="24"/>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sp>
        <p:nvSpPr>
          <p:cNvPr name="Freeform 25" id="25"/>
          <p:cNvSpPr/>
          <p:nvPr/>
        </p:nvSpPr>
        <p:spPr>
          <a:xfrm flipH="false" flipV="false" rot="0">
            <a:off x="13420926" y="2542705"/>
            <a:ext cx="1269809" cy="1801146"/>
          </a:xfrm>
          <a:custGeom>
            <a:avLst/>
            <a:gdLst/>
            <a:ahLst/>
            <a:cxnLst/>
            <a:rect r="r" b="b" t="t" l="l"/>
            <a:pathLst>
              <a:path h="1801146" w="1269809">
                <a:moveTo>
                  <a:pt x="0" y="0"/>
                </a:moveTo>
                <a:lnTo>
                  <a:pt x="1269809" y="0"/>
                </a:lnTo>
                <a:lnTo>
                  <a:pt x="1269809" y="1801147"/>
                </a:lnTo>
                <a:lnTo>
                  <a:pt x="0" y="1801147"/>
                </a:lnTo>
                <a:lnTo>
                  <a:pt x="0" y="0"/>
                </a:lnTo>
                <a:close/>
              </a:path>
            </a:pathLst>
          </a:custGeom>
          <a:blipFill>
            <a:blip r:embed="rId4">
              <a:extLst>
                <a:ext uri="{96DAC541-7B7A-43D3-8B79-37D633B846F1}">
                  <asvg:svgBlip xmlns:asvg="http://schemas.microsoft.com/office/drawing/2016/SVG/main" r:embed="rId5"/>
                </a:ext>
              </a:extLst>
            </a:blip>
            <a:stretch>
              <a:fillRect l="0" t="0" r="0" b="-1541"/>
            </a:stretch>
          </a:blipFill>
        </p:spPr>
      </p:sp>
      <p:sp>
        <p:nvSpPr>
          <p:cNvPr name="TextBox 26" id="26"/>
          <p:cNvSpPr txBox="true"/>
          <p:nvPr/>
        </p:nvSpPr>
        <p:spPr>
          <a:xfrm rot="0">
            <a:off x="3997021" y="4548449"/>
            <a:ext cx="3692453" cy="625674"/>
          </a:xfrm>
          <a:prstGeom prst="rect">
            <a:avLst/>
          </a:prstGeom>
        </p:spPr>
        <p:txBody>
          <a:bodyPr anchor="t" rtlCol="false" tIns="0" lIns="0" bIns="0" rIns="0">
            <a:spAutoFit/>
          </a:bodyPr>
          <a:lstStyle/>
          <a:p>
            <a:pPr algn="l">
              <a:lnSpc>
                <a:spcPts val="4620"/>
              </a:lnSpc>
            </a:pPr>
            <a:r>
              <a:rPr lang="en-US" b="true" sz="3300" spc="495">
                <a:solidFill>
                  <a:srgbClr val="FFFFFF"/>
                </a:solidFill>
                <a:latin typeface="Now Bold"/>
                <a:ea typeface="Now Bold"/>
                <a:cs typeface="Now Bold"/>
                <a:sym typeface="Now Bold"/>
              </a:rPr>
              <a:t>TEMPERATURE</a:t>
            </a:r>
          </a:p>
        </p:txBody>
      </p:sp>
      <p:sp>
        <p:nvSpPr>
          <p:cNvPr name="TextBox 27" id="27"/>
          <p:cNvSpPr txBox="true"/>
          <p:nvPr/>
        </p:nvSpPr>
        <p:spPr>
          <a:xfrm rot="0">
            <a:off x="3103630" y="5501675"/>
            <a:ext cx="4902555" cy="1661733"/>
          </a:xfrm>
          <a:prstGeom prst="rect">
            <a:avLst/>
          </a:prstGeom>
        </p:spPr>
        <p:txBody>
          <a:bodyPr anchor="t" rtlCol="false" tIns="0" lIns="0" bIns="0" rIns="0">
            <a:spAutoFit/>
          </a:bodyPr>
          <a:lstStyle/>
          <a:p>
            <a:pPr algn="ctr">
              <a:lnSpc>
                <a:spcPts val="4203"/>
              </a:lnSpc>
            </a:pPr>
            <a:r>
              <a:rPr lang="en-US" b="true" sz="2802" spc="28">
                <a:solidFill>
                  <a:srgbClr val="FFFFFF"/>
                </a:solidFill>
                <a:latin typeface="Now Bold"/>
                <a:ea typeface="Now Bold"/>
                <a:cs typeface="Now Bold"/>
                <a:sym typeface="Now Bold"/>
              </a:rPr>
              <a:t>Measures the temperature of the surrounding environment by sending signals.</a:t>
            </a:r>
          </a:p>
        </p:txBody>
      </p:sp>
      <p:sp>
        <p:nvSpPr>
          <p:cNvPr name="TextBox 28" id="28"/>
          <p:cNvSpPr txBox="true"/>
          <p:nvPr/>
        </p:nvSpPr>
        <p:spPr>
          <a:xfrm rot="0">
            <a:off x="263318" y="4388429"/>
            <a:ext cx="133701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SENSOR</a:t>
            </a:r>
          </a:p>
        </p:txBody>
      </p:sp>
      <p:sp>
        <p:nvSpPr>
          <p:cNvPr name="TextBox 29" id="29"/>
          <p:cNvSpPr txBox="true"/>
          <p:nvPr/>
        </p:nvSpPr>
        <p:spPr>
          <a:xfrm rot="0">
            <a:off x="247617" y="6308729"/>
            <a:ext cx="156216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FUNCTION</a:t>
            </a:r>
          </a:p>
        </p:txBody>
      </p:sp>
      <p:sp>
        <p:nvSpPr>
          <p:cNvPr name="TextBox 30" id="30"/>
          <p:cNvSpPr txBox="true"/>
          <p:nvPr/>
        </p:nvSpPr>
        <p:spPr>
          <a:xfrm rot="0">
            <a:off x="216213" y="8123647"/>
            <a:ext cx="1593572"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APPLICATION</a:t>
            </a:r>
          </a:p>
        </p:txBody>
      </p:sp>
      <p:sp>
        <p:nvSpPr>
          <p:cNvPr name="TextBox 31" id="31"/>
          <p:cNvSpPr txBox="true"/>
          <p:nvPr/>
        </p:nvSpPr>
        <p:spPr>
          <a:xfrm rot="0">
            <a:off x="1935766" y="7696465"/>
            <a:ext cx="7520434" cy="1349424"/>
          </a:xfrm>
          <a:prstGeom prst="rect">
            <a:avLst/>
          </a:prstGeom>
        </p:spPr>
        <p:txBody>
          <a:bodyPr anchor="t" rtlCol="false" tIns="0" lIns="0" bIns="0" rIns="0">
            <a:spAutoFit/>
          </a:bodyPr>
          <a:lstStyle/>
          <a:p>
            <a:pPr algn="ctr">
              <a:lnSpc>
                <a:spcPts val="3517"/>
              </a:lnSpc>
            </a:pPr>
            <a:r>
              <a:rPr lang="en-US" sz="2512" b="true">
                <a:solidFill>
                  <a:srgbClr val="FDFDFD"/>
                </a:solidFill>
                <a:latin typeface="Now Bold"/>
                <a:ea typeface="Now Bold"/>
                <a:cs typeface="Now Bold"/>
                <a:sym typeface="Now Bold"/>
              </a:rPr>
              <a:t>• control of a central heating system</a:t>
            </a:r>
          </a:p>
          <a:p>
            <a:pPr algn="ctr">
              <a:lnSpc>
                <a:spcPts val="3517"/>
              </a:lnSpc>
            </a:pPr>
            <a:r>
              <a:rPr lang="en-US" sz="2512" b="true">
                <a:solidFill>
                  <a:srgbClr val="FDFDFD"/>
                </a:solidFill>
                <a:latin typeface="Now Bold"/>
                <a:ea typeface="Now Bold"/>
                <a:cs typeface="Now Bold"/>
                <a:sym typeface="Now Bold"/>
              </a:rPr>
              <a:t>• control/monitor a chemical process</a:t>
            </a:r>
          </a:p>
          <a:p>
            <a:pPr algn="ctr">
              <a:lnSpc>
                <a:spcPts val="3517"/>
              </a:lnSpc>
            </a:pPr>
            <a:r>
              <a:rPr lang="en-US" sz="2512" b="true">
                <a:solidFill>
                  <a:srgbClr val="FDFDFD"/>
                </a:solidFill>
                <a:latin typeface="Now Bold"/>
                <a:ea typeface="Now Bold"/>
                <a:cs typeface="Now Bold"/>
                <a:sym typeface="Now Bold"/>
              </a:rPr>
              <a:t>• control/monitor temperature in a greenhouse</a:t>
            </a:r>
          </a:p>
        </p:txBody>
      </p:sp>
      <p:sp>
        <p:nvSpPr>
          <p:cNvPr name="TextBox 32" id="32"/>
          <p:cNvSpPr txBox="true"/>
          <p:nvPr/>
        </p:nvSpPr>
        <p:spPr>
          <a:xfrm rot="0">
            <a:off x="12356019" y="4548449"/>
            <a:ext cx="3692452"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Glacial Indifference Bold"/>
                <a:ea typeface="Glacial Indifference Bold"/>
                <a:cs typeface="Glacial Indifference Bold"/>
                <a:sym typeface="Glacial Indifference Bold"/>
              </a:rPr>
              <a:t>MOISTURE</a:t>
            </a:r>
          </a:p>
        </p:txBody>
      </p:sp>
      <p:sp>
        <p:nvSpPr>
          <p:cNvPr name="TextBox 33" id="33"/>
          <p:cNvSpPr txBox="true"/>
          <p:nvPr/>
        </p:nvSpPr>
        <p:spPr>
          <a:xfrm rot="0">
            <a:off x="11062317" y="5770884"/>
            <a:ext cx="5874201" cy="526991"/>
          </a:xfrm>
          <a:prstGeom prst="rect">
            <a:avLst/>
          </a:prstGeom>
        </p:spPr>
        <p:txBody>
          <a:bodyPr anchor="t" rtlCol="false" tIns="0" lIns="0" bIns="0" rIns="0">
            <a:spAutoFit/>
          </a:bodyPr>
          <a:lstStyle/>
          <a:p>
            <a:pPr algn="ctr">
              <a:lnSpc>
                <a:spcPts val="3919"/>
              </a:lnSpc>
            </a:pPr>
            <a:r>
              <a:rPr lang="en-US" sz="2799" b="true">
                <a:solidFill>
                  <a:srgbClr val="FDFDFD"/>
                </a:solidFill>
                <a:latin typeface="Now Bold"/>
                <a:ea typeface="Now Bold"/>
                <a:cs typeface="Now Bold"/>
                <a:sym typeface="Now Bold"/>
              </a:rPr>
              <a:t>Measures water levels, such as in soil.</a:t>
            </a:r>
          </a:p>
        </p:txBody>
      </p:sp>
      <p:sp>
        <p:nvSpPr>
          <p:cNvPr name="TextBox 34" id="34"/>
          <p:cNvSpPr txBox="true"/>
          <p:nvPr/>
        </p:nvSpPr>
        <p:spPr>
          <a:xfrm rot="0">
            <a:off x="10629610" y="7571645"/>
            <a:ext cx="6739614" cy="2042883"/>
          </a:xfrm>
          <a:prstGeom prst="rect">
            <a:avLst/>
          </a:prstGeom>
        </p:spPr>
        <p:txBody>
          <a:bodyPr anchor="t" rtlCol="false" tIns="0" lIns="0" bIns="0" rIns="0">
            <a:spAutoFit/>
          </a:bodyPr>
          <a:lstStyle/>
          <a:p>
            <a:pPr algn="ctr" marL="653099" indent="-217700" lvl="2">
              <a:lnSpc>
                <a:spcPts val="3163"/>
              </a:lnSpc>
              <a:buFont typeface="Arial"/>
              <a:buChar char="⚬"/>
            </a:pPr>
            <a:r>
              <a:rPr lang="en-US" b="true" sz="2260">
                <a:solidFill>
                  <a:srgbClr val="FDFDFD"/>
                </a:solidFill>
                <a:latin typeface="Now Bold"/>
                <a:ea typeface="Now Bold"/>
                <a:cs typeface="Now Bold"/>
                <a:sym typeface="Now Bold"/>
              </a:rPr>
              <a:t>control/monitor moisture levels in soil in a greenhouse </a:t>
            </a:r>
          </a:p>
          <a:p>
            <a:pPr algn="ctr" marL="653099" indent="-217700" lvl="2">
              <a:lnSpc>
                <a:spcPts val="3163"/>
              </a:lnSpc>
              <a:buFont typeface="Arial"/>
              <a:buChar char="⚬"/>
            </a:pPr>
            <a:r>
              <a:rPr lang="en-US" b="true" sz="2260">
                <a:solidFill>
                  <a:srgbClr val="FDFDFD"/>
                </a:solidFill>
                <a:latin typeface="Arimo Bold"/>
                <a:ea typeface="Arimo Bold"/>
                <a:cs typeface="Arimo Bold"/>
                <a:sym typeface="Arimo Bold"/>
              </a:rPr>
              <a:t>monitor the moisture levels in a food processing factory </a:t>
            </a:r>
          </a:p>
          <a:p>
            <a:pPr algn="ctr" marL="653099" indent="-217700" lvl="2">
              <a:lnSpc>
                <a:spcPts val="3163"/>
              </a:lnSpc>
            </a:pPr>
          </a:p>
        </p:txBody>
      </p:sp>
      <p:grpSp>
        <p:nvGrpSpPr>
          <p:cNvPr name="Group 35" id="35"/>
          <p:cNvGrpSpPr/>
          <p:nvPr/>
        </p:nvGrpSpPr>
        <p:grpSpPr>
          <a:xfrm rot="0">
            <a:off x="2537237" y="281084"/>
            <a:ext cx="13213526" cy="9925515"/>
            <a:chOff x="0" y="0"/>
            <a:chExt cx="17618034" cy="13234020"/>
          </a:xfrm>
        </p:grpSpPr>
        <p:sp>
          <p:nvSpPr>
            <p:cNvPr name="Freeform 36" id="3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37" id="3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38" id="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39" id="39"/>
          <p:cNvSpPr txBox="true"/>
          <p:nvPr/>
        </p:nvSpPr>
        <p:spPr>
          <a:xfrm rot="0">
            <a:off x="8975583" y="472155"/>
            <a:ext cx="8283717" cy="1257509"/>
          </a:xfrm>
          <a:prstGeom prst="rect">
            <a:avLst/>
          </a:prstGeom>
        </p:spPr>
        <p:txBody>
          <a:bodyPr anchor="t" rtlCol="false" tIns="0" lIns="0" bIns="0" rIns="0">
            <a:spAutoFit/>
          </a:bodyPr>
          <a:lstStyle/>
          <a:p>
            <a:pPr algn="r">
              <a:lnSpc>
                <a:spcPts val="9295"/>
              </a:lnSpc>
            </a:pPr>
            <a:r>
              <a:rPr lang="en-US" sz="6501" i="true" spc="64">
                <a:solidFill>
                  <a:srgbClr val="FDFDFD"/>
                </a:solidFill>
                <a:latin typeface="League Spartan"/>
                <a:ea typeface="League Spartan"/>
                <a:cs typeface="League Spartan"/>
                <a:sym typeface="League Spartan"/>
              </a:rPr>
              <a:t>Common Sensors</a:t>
            </a:r>
          </a:p>
        </p:txBody>
      </p:sp>
    </p:spTree>
  </p:cSld>
  <p:clrMapOvr>
    <a:masterClrMapping/>
  </p:clrMapOvr>
</p:sld>
</file>

<file path=ppt/slides/slide154.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grpSp>
        <p:nvGrpSpPr>
          <p:cNvPr name="Group 2" id="2"/>
          <p:cNvGrpSpPr/>
          <p:nvPr/>
        </p:nvGrpSpPr>
        <p:grpSpPr>
          <a:xfrm rot="0">
            <a:off x="1809785" y="3870914"/>
            <a:ext cx="7681014" cy="5708554"/>
            <a:chOff x="0" y="0"/>
            <a:chExt cx="10241352" cy="7611406"/>
          </a:xfrm>
        </p:grpSpPr>
        <p:sp>
          <p:nvSpPr>
            <p:cNvPr name="Freeform 3" id="3"/>
            <p:cNvSpPr/>
            <p:nvPr/>
          </p:nvSpPr>
          <p:spPr>
            <a:xfrm flipH="false" flipV="false" rot="0">
              <a:off x="0" y="0"/>
              <a:ext cx="10241407" cy="7611364"/>
            </a:xfrm>
            <a:custGeom>
              <a:avLst/>
              <a:gdLst/>
              <a:ahLst/>
              <a:cxnLst/>
              <a:rect r="r" b="b" t="t" l="l"/>
              <a:pathLst>
                <a:path h="7611364" w="10241407">
                  <a:moveTo>
                    <a:pt x="0" y="0"/>
                  </a:moveTo>
                  <a:lnTo>
                    <a:pt x="10241407" y="0"/>
                  </a:lnTo>
                  <a:lnTo>
                    <a:pt x="10241407" y="7611364"/>
                  </a:lnTo>
                  <a:lnTo>
                    <a:pt x="0" y="7611364"/>
                  </a:lnTo>
                  <a:close/>
                </a:path>
              </a:pathLst>
            </a:custGeom>
            <a:solidFill>
              <a:srgbClr val="318F9A"/>
            </a:solidFill>
          </p:spPr>
        </p:sp>
      </p:grpSp>
      <p:grpSp>
        <p:nvGrpSpPr>
          <p:cNvPr name="Group 4" id="4"/>
          <p:cNvGrpSpPr/>
          <p:nvPr/>
        </p:nvGrpSpPr>
        <p:grpSpPr>
          <a:xfrm rot="0">
            <a:off x="-228992" y="-211377"/>
            <a:ext cx="1301660" cy="2790355"/>
            <a:chOff x="0" y="0"/>
            <a:chExt cx="1735546" cy="3720474"/>
          </a:xfrm>
        </p:grpSpPr>
        <p:sp>
          <p:nvSpPr>
            <p:cNvPr name="Freeform 5" id="5"/>
            <p:cNvSpPr/>
            <p:nvPr/>
          </p:nvSpPr>
          <p:spPr>
            <a:xfrm flipH="false" flipV="false" rot="0">
              <a:off x="0" y="0"/>
              <a:ext cx="1735582" cy="3720465"/>
            </a:xfrm>
            <a:custGeom>
              <a:avLst/>
              <a:gdLst/>
              <a:ahLst/>
              <a:cxnLst/>
              <a:rect r="r" b="b" t="t" l="l"/>
              <a:pathLst>
                <a:path h="3720465" w="1735582">
                  <a:moveTo>
                    <a:pt x="0" y="0"/>
                  </a:moveTo>
                  <a:lnTo>
                    <a:pt x="1735582" y="0"/>
                  </a:lnTo>
                  <a:lnTo>
                    <a:pt x="1735582" y="3720465"/>
                  </a:lnTo>
                  <a:lnTo>
                    <a:pt x="0" y="3720465"/>
                  </a:lnTo>
                  <a:close/>
                </a:path>
              </a:pathLst>
            </a:custGeom>
            <a:solidFill>
              <a:srgbClr val="FDFDFD"/>
            </a:solidFill>
          </p:spPr>
        </p:sp>
      </p:grpSp>
      <p:grpSp>
        <p:nvGrpSpPr>
          <p:cNvPr name="Group 6" id="6"/>
          <p:cNvGrpSpPr/>
          <p:nvPr/>
        </p:nvGrpSpPr>
        <p:grpSpPr>
          <a:xfrm rot="0">
            <a:off x="-2248155" y="1456850"/>
            <a:ext cx="10869755" cy="125414"/>
            <a:chOff x="0" y="0"/>
            <a:chExt cx="14493006" cy="167218"/>
          </a:xfrm>
        </p:grpSpPr>
        <p:sp>
          <p:nvSpPr>
            <p:cNvPr name="Freeform 7" id="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318F9A"/>
            </a:solidFill>
          </p:spPr>
        </p:sp>
      </p:grpSp>
      <p:grpSp>
        <p:nvGrpSpPr>
          <p:cNvPr name="Group 8" id="8"/>
          <p:cNvGrpSpPr/>
          <p:nvPr/>
        </p:nvGrpSpPr>
        <p:grpSpPr>
          <a:xfrm rot="0">
            <a:off x="10169630" y="3870914"/>
            <a:ext cx="7659574" cy="5708554"/>
            <a:chOff x="0" y="0"/>
            <a:chExt cx="10212766" cy="7611406"/>
          </a:xfrm>
        </p:grpSpPr>
        <p:sp>
          <p:nvSpPr>
            <p:cNvPr name="Freeform 9" id="9"/>
            <p:cNvSpPr/>
            <p:nvPr/>
          </p:nvSpPr>
          <p:spPr>
            <a:xfrm flipH="false" flipV="false" rot="0">
              <a:off x="0" y="0"/>
              <a:ext cx="10212705" cy="7611364"/>
            </a:xfrm>
            <a:custGeom>
              <a:avLst/>
              <a:gdLst/>
              <a:ahLst/>
              <a:cxnLst/>
              <a:rect r="r" b="b" t="t" l="l"/>
              <a:pathLst>
                <a:path h="7611364" w="10212705">
                  <a:moveTo>
                    <a:pt x="0" y="0"/>
                  </a:moveTo>
                  <a:lnTo>
                    <a:pt x="10212705" y="0"/>
                  </a:lnTo>
                  <a:lnTo>
                    <a:pt x="10212705" y="7611364"/>
                  </a:lnTo>
                  <a:lnTo>
                    <a:pt x="0" y="7611364"/>
                  </a:lnTo>
                  <a:close/>
                </a:path>
              </a:pathLst>
            </a:custGeom>
            <a:solidFill>
              <a:srgbClr val="318F9A"/>
            </a:solidFill>
          </p:spPr>
        </p:sp>
      </p:grpSp>
      <p:grpSp>
        <p:nvGrpSpPr>
          <p:cNvPr name="Group 10" id="10"/>
          <p:cNvGrpSpPr/>
          <p:nvPr/>
        </p:nvGrpSpPr>
        <p:grpSpPr>
          <a:xfrm rot="0">
            <a:off x="1809785" y="9318693"/>
            <a:ext cx="3886200" cy="260775"/>
            <a:chOff x="0" y="0"/>
            <a:chExt cx="5181600" cy="347700"/>
          </a:xfrm>
        </p:grpSpPr>
        <p:sp>
          <p:nvSpPr>
            <p:cNvPr name="Freeform 11" id="11"/>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2" id="12"/>
          <p:cNvGrpSpPr/>
          <p:nvPr/>
        </p:nvGrpSpPr>
        <p:grpSpPr>
          <a:xfrm rot="0">
            <a:off x="10169630" y="9318693"/>
            <a:ext cx="3886200" cy="260775"/>
            <a:chOff x="0" y="0"/>
            <a:chExt cx="5181600" cy="347700"/>
          </a:xfrm>
        </p:grpSpPr>
        <p:sp>
          <p:nvSpPr>
            <p:cNvPr name="Freeform 13" id="13"/>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4" id="14"/>
          <p:cNvGrpSpPr/>
          <p:nvPr/>
        </p:nvGrpSpPr>
        <p:grpSpPr>
          <a:xfrm rot="0">
            <a:off x="4514534" y="2364778"/>
            <a:ext cx="2147375" cy="2157000"/>
            <a:chOff x="0" y="0"/>
            <a:chExt cx="2863167" cy="2876000"/>
          </a:xfrm>
        </p:grpSpPr>
        <p:sp>
          <p:nvSpPr>
            <p:cNvPr name="Freeform 15" id="15"/>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grpSp>
        <p:nvGrpSpPr>
          <p:cNvPr name="Group 16" id="16"/>
          <p:cNvGrpSpPr/>
          <p:nvPr/>
        </p:nvGrpSpPr>
        <p:grpSpPr>
          <a:xfrm rot="0">
            <a:off x="1600336" y="1959594"/>
            <a:ext cx="16116300" cy="157964"/>
            <a:chOff x="0" y="0"/>
            <a:chExt cx="21488400" cy="210618"/>
          </a:xfrm>
        </p:grpSpPr>
        <p:sp>
          <p:nvSpPr>
            <p:cNvPr name="Freeform 17" id="17"/>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18" id="18"/>
          <p:cNvGrpSpPr/>
          <p:nvPr/>
        </p:nvGrpSpPr>
        <p:grpSpPr>
          <a:xfrm rot="0">
            <a:off x="1809785" y="5386968"/>
            <a:ext cx="16019420" cy="157853"/>
            <a:chOff x="0" y="0"/>
            <a:chExt cx="21359226" cy="210470"/>
          </a:xfrm>
        </p:grpSpPr>
        <p:sp>
          <p:nvSpPr>
            <p:cNvPr name="Freeform 19" id="19"/>
            <p:cNvSpPr/>
            <p:nvPr/>
          </p:nvSpPr>
          <p:spPr>
            <a:xfrm flipH="false" flipV="false" rot="0">
              <a:off x="0" y="0"/>
              <a:ext cx="21359240" cy="210439"/>
            </a:xfrm>
            <a:custGeom>
              <a:avLst/>
              <a:gdLst/>
              <a:ahLst/>
              <a:cxnLst/>
              <a:rect r="r" b="b" t="t" l="l"/>
              <a:pathLst>
                <a:path h="210439" w="21359240">
                  <a:moveTo>
                    <a:pt x="0" y="0"/>
                  </a:moveTo>
                  <a:lnTo>
                    <a:pt x="21359240" y="0"/>
                  </a:lnTo>
                  <a:lnTo>
                    <a:pt x="21359240" y="210439"/>
                  </a:lnTo>
                  <a:lnTo>
                    <a:pt x="0" y="210439"/>
                  </a:lnTo>
                  <a:close/>
                </a:path>
              </a:pathLst>
            </a:custGeom>
            <a:solidFill>
              <a:srgbClr val="FDFDFD"/>
            </a:solidFill>
          </p:spPr>
        </p:sp>
      </p:grpSp>
      <p:grpSp>
        <p:nvGrpSpPr>
          <p:cNvPr name="Group 20" id="20"/>
          <p:cNvGrpSpPr/>
          <p:nvPr/>
        </p:nvGrpSpPr>
        <p:grpSpPr>
          <a:xfrm rot="0">
            <a:off x="1809785" y="7335516"/>
            <a:ext cx="16116300" cy="157963"/>
            <a:chOff x="0" y="0"/>
            <a:chExt cx="21488400" cy="210618"/>
          </a:xfrm>
        </p:grpSpPr>
        <p:sp>
          <p:nvSpPr>
            <p:cNvPr name="Freeform 21" id="21"/>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22" id="22"/>
          <p:cNvGrpSpPr/>
          <p:nvPr/>
        </p:nvGrpSpPr>
        <p:grpSpPr>
          <a:xfrm rot="0">
            <a:off x="12982142" y="2364778"/>
            <a:ext cx="2147375" cy="2157000"/>
            <a:chOff x="0" y="0"/>
            <a:chExt cx="2863167" cy="2876000"/>
          </a:xfrm>
        </p:grpSpPr>
        <p:sp>
          <p:nvSpPr>
            <p:cNvPr name="Freeform 23" id="23"/>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sp>
        <p:nvSpPr>
          <p:cNvPr name="Freeform 24" id="24"/>
          <p:cNvSpPr/>
          <p:nvPr/>
        </p:nvSpPr>
        <p:spPr>
          <a:xfrm flipH="false" flipV="false" rot="0">
            <a:off x="4644716" y="2542705"/>
            <a:ext cx="1887013" cy="1677084"/>
          </a:xfrm>
          <a:custGeom>
            <a:avLst/>
            <a:gdLst/>
            <a:ahLst/>
            <a:cxnLst/>
            <a:rect r="r" b="b" t="t" l="l"/>
            <a:pathLst>
              <a:path h="1677084" w="1887013">
                <a:moveTo>
                  <a:pt x="0" y="0"/>
                </a:moveTo>
                <a:lnTo>
                  <a:pt x="1887013" y="0"/>
                </a:lnTo>
                <a:lnTo>
                  <a:pt x="1887013" y="1677084"/>
                </a:lnTo>
                <a:lnTo>
                  <a:pt x="0" y="1677084"/>
                </a:lnTo>
                <a:lnTo>
                  <a:pt x="0" y="0"/>
                </a:lnTo>
                <a:close/>
              </a:path>
            </a:pathLst>
          </a:custGeom>
          <a:blipFill>
            <a:blip r:embed="rId2">
              <a:extLst>
                <a:ext uri="{96DAC541-7B7A-43D3-8B79-37D633B846F1}">
                  <asvg:svgBlip xmlns:asvg="http://schemas.microsoft.com/office/drawing/2016/SVG/main" r:embed="rId3"/>
                </a:ext>
              </a:extLst>
            </a:blip>
            <a:stretch>
              <a:fillRect l="0" t="0" r="0" b="-78"/>
            </a:stretch>
          </a:blipFill>
        </p:spPr>
      </p:sp>
      <p:sp>
        <p:nvSpPr>
          <p:cNvPr name="Freeform 25" id="25"/>
          <p:cNvSpPr/>
          <p:nvPr/>
        </p:nvSpPr>
        <p:spPr>
          <a:xfrm flipH="false" flipV="false" rot="0">
            <a:off x="13461296" y="2542705"/>
            <a:ext cx="1189069" cy="1740442"/>
          </a:xfrm>
          <a:custGeom>
            <a:avLst/>
            <a:gdLst/>
            <a:ahLst/>
            <a:cxnLst/>
            <a:rect r="r" b="b" t="t" l="l"/>
            <a:pathLst>
              <a:path h="1740442" w="1189069">
                <a:moveTo>
                  <a:pt x="0" y="0"/>
                </a:moveTo>
                <a:lnTo>
                  <a:pt x="1189069" y="0"/>
                </a:lnTo>
                <a:lnTo>
                  <a:pt x="1189069" y="1740443"/>
                </a:lnTo>
                <a:lnTo>
                  <a:pt x="0" y="1740443"/>
                </a:lnTo>
                <a:lnTo>
                  <a:pt x="0" y="0"/>
                </a:lnTo>
                <a:close/>
              </a:path>
            </a:pathLst>
          </a:custGeom>
          <a:blipFill>
            <a:blip r:embed="rId4">
              <a:extLst>
                <a:ext uri="{96DAC541-7B7A-43D3-8B79-37D633B846F1}">
                  <asvg:svgBlip xmlns:asvg="http://schemas.microsoft.com/office/drawing/2016/SVG/main" r:embed="rId5"/>
                </a:ext>
              </a:extLst>
            </a:blip>
            <a:stretch>
              <a:fillRect l="0" t="0" r="0" b="-20"/>
            </a:stretch>
          </a:blipFill>
        </p:spPr>
      </p:sp>
      <p:sp>
        <p:nvSpPr>
          <p:cNvPr name="TextBox 26" id="26"/>
          <p:cNvSpPr txBox="true"/>
          <p:nvPr/>
        </p:nvSpPr>
        <p:spPr>
          <a:xfrm rot="0">
            <a:off x="3997021" y="4548449"/>
            <a:ext cx="3692453" cy="625674"/>
          </a:xfrm>
          <a:prstGeom prst="rect">
            <a:avLst/>
          </a:prstGeom>
        </p:spPr>
        <p:txBody>
          <a:bodyPr anchor="t" rtlCol="false" tIns="0" lIns="0" bIns="0" rIns="0">
            <a:spAutoFit/>
          </a:bodyPr>
          <a:lstStyle/>
          <a:p>
            <a:pPr algn="l">
              <a:lnSpc>
                <a:spcPts val="4620"/>
              </a:lnSpc>
            </a:pPr>
            <a:r>
              <a:rPr lang="en-US" b="true" sz="3300" spc="495">
                <a:solidFill>
                  <a:srgbClr val="FFFFFF"/>
                </a:solidFill>
                <a:latin typeface="Now Bold"/>
                <a:ea typeface="Now Bold"/>
                <a:cs typeface="Now Bold"/>
                <a:sym typeface="Now Bold"/>
              </a:rPr>
              <a:t>HUMIDITY</a:t>
            </a:r>
          </a:p>
        </p:txBody>
      </p:sp>
      <p:sp>
        <p:nvSpPr>
          <p:cNvPr name="TextBox 27" id="27"/>
          <p:cNvSpPr txBox="true"/>
          <p:nvPr/>
        </p:nvSpPr>
        <p:spPr>
          <a:xfrm rot="0">
            <a:off x="2449396" y="5607700"/>
            <a:ext cx="6493175" cy="1538139"/>
          </a:xfrm>
          <a:prstGeom prst="rect">
            <a:avLst/>
          </a:prstGeom>
        </p:spPr>
        <p:txBody>
          <a:bodyPr anchor="t" rtlCol="false" tIns="0" lIns="0" bIns="0" rIns="0">
            <a:spAutoFit/>
          </a:bodyPr>
          <a:lstStyle/>
          <a:p>
            <a:pPr algn="ctr">
              <a:lnSpc>
                <a:spcPts val="3838"/>
              </a:lnSpc>
            </a:pPr>
            <a:r>
              <a:rPr lang="en-US" b="true" sz="2558" spc="25">
                <a:solidFill>
                  <a:srgbClr val="FFFFFF"/>
                </a:solidFill>
                <a:latin typeface="Now Bold"/>
                <a:ea typeface="Now Bold"/>
                <a:cs typeface="Now Bold"/>
                <a:sym typeface="Now Bold"/>
              </a:rPr>
              <a:t>This measures the amount of water vapor in, for example, a sample of air, which is different from measuring temperature.</a:t>
            </a:r>
          </a:p>
        </p:txBody>
      </p:sp>
      <p:sp>
        <p:nvSpPr>
          <p:cNvPr name="TextBox 28" id="28"/>
          <p:cNvSpPr txBox="true"/>
          <p:nvPr/>
        </p:nvSpPr>
        <p:spPr>
          <a:xfrm rot="0">
            <a:off x="263318" y="4388429"/>
            <a:ext cx="133701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SENSOR</a:t>
            </a:r>
          </a:p>
        </p:txBody>
      </p:sp>
      <p:sp>
        <p:nvSpPr>
          <p:cNvPr name="TextBox 29" id="29"/>
          <p:cNvSpPr txBox="true"/>
          <p:nvPr/>
        </p:nvSpPr>
        <p:spPr>
          <a:xfrm rot="0">
            <a:off x="247617" y="6308729"/>
            <a:ext cx="156216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FUNCTION</a:t>
            </a:r>
          </a:p>
        </p:txBody>
      </p:sp>
      <p:sp>
        <p:nvSpPr>
          <p:cNvPr name="TextBox 30" id="30"/>
          <p:cNvSpPr txBox="true"/>
          <p:nvPr/>
        </p:nvSpPr>
        <p:spPr>
          <a:xfrm rot="0">
            <a:off x="216213" y="8123647"/>
            <a:ext cx="1593572"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APPLICATION</a:t>
            </a:r>
          </a:p>
        </p:txBody>
      </p:sp>
      <p:sp>
        <p:nvSpPr>
          <p:cNvPr name="TextBox 31" id="31"/>
          <p:cNvSpPr txBox="true"/>
          <p:nvPr/>
        </p:nvSpPr>
        <p:spPr>
          <a:xfrm rot="0">
            <a:off x="2529430" y="7464477"/>
            <a:ext cx="6117586" cy="2234281"/>
          </a:xfrm>
          <a:prstGeom prst="rect">
            <a:avLst/>
          </a:prstGeom>
        </p:spPr>
        <p:txBody>
          <a:bodyPr anchor="t" rtlCol="false" tIns="0" lIns="0" bIns="0" rIns="0">
            <a:spAutoFit/>
          </a:bodyPr>
          <a:lstStyle/>
          <a:p>
            <a:pPr algn="l" marL="726050" indent="-242017" lvl="2">
              <a:lnSpc>
                <a:spcPts val="3517"/>
              </a:lnSpc>
              <a:buFont typeface="Arial"/>
              <a:buChar char="⚬"/>
            </a:pPr>
            <a:r>
              <a:rPr lang="en-US" b="true" sz="2512">
                <a:solidFill>
                  <a:srgbClr val="FDFDFD"/>
                </a:solidFill>
                <a:latin typeface="Now Bold"/>
                <a:ea typeface="Now Bold"/>
                <a:cs typeface="Now Bold"/>
                <a:sym typeface="Now Bold"/>
              </a:rPr>
              <a:t>monitor humidity levels in a factory manufacturing microchips </a:t>
            </a:r>
          </a:p>
          <a:p>
            <a:pPr algn="l" marL="726050" indent="-242017" lvl="2">
              <a:lnSpc>
                <a:spcPts val="3517"/>
              </a:lnSpc>
              <a:buFont typeface="Arial"/>
              <a:buChar char="⚬"/>
            </a:pPr>
            <a:r>
              <a:rPr lang="en-US" b="true" sz="2512">
                <a:solidFill>
                  <a:srgbClr val="FDFDFD"/>
                </a:solidFill>
                <a:latin typeface="Arimo Bold"/>
                <a:ea typeface="Arimo Bold"/>
                <a:cs typeface="Arimo Bold"/>
                <a:sym typeface="Arimo Bold"/>
              </a:rPr>
              <a:t>monitor/control humidity levels in the air in a greenhouse </a:t>
            </a:r>
          </a:p>
          <a:p>
            <a:pPr algn="l" marL="726050" indent="-242017" lvl="2">
              <a:lnSpc>
                <a:spcPts val="3517"/>
              </a:lnSpc>
            </a:pPr>
          </a:p>
        </p:txBody>
      </p:sp>
      <p:sp>
        <p:nvSpPr>
          <p:cNvPr name="TextBox 32" id="32"/>
          <p:cNvSpPr txBox="true"/>
          <p:nvPr/>
        </p:nvSpPr>
        <p:spPr>
          <a:xfrm rot="0">
            <a:off x="12356019" y="4548449"/>
            <a:ext cx="3692452"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Glacial Indifference Bold"/>
                <a:ea typeface="Glacial Indifference Bold"/>
                <a:cs typeface="Glacial Indifference Bold"/>
                <a:sym typeface="Glacial Indifference Bold"/>
              </a:rPr>
              <a:t>LIGHT</a:t>
            </a:r>
          </a:p>
        </p:txBody>
      </p:sp>
      <p:sp>
        <p:nvSpPr>
          <p:cNvPr name="TextBox 33" id="33"/>
          <p:cNvSpPr txBox="true"/>
          <p:nvPr/>
        </p:nvSpPr>
        <p:spPr>
          <a:xfrm rot="0">
            <a:off x="10294503" y="5664849"/>
            <a:ext cx="7409831" cy="1348270"/>
          </a:xfrm>
          <a:prstGeom prst="rect">
            <a:avLst/>
          </a:prstGeom>
        </p:spPr>
        <p:txBody>
          <a:bodyPr anchor="t" rtlCol="false" tIns="0" lIns="0" bIns="0" rIns="0">
            <a:spAutoFit/>
          </a:bodyPr>
          <a:lstStyle/>
          <a:p>
            <a:pPr algn="ctr">
              <a:lnSpc>
                <a:spcPts val="3469"/>
              </a:lnSpc>
            </a:pPr>
            <a:r>
              <a:rPr lang="en-US" sz="2479" b="true">
                <a:solidFill>
                  <a:srgbClr val="FDFDFD"/>
                </a:solidFill>
                <a:latin typeface="Now Bold"/>
                <a:ea typeface="Now Bold"/>
                <a:cs typeface="Now Bold"/>
                <a:sym typeface="Now Bold"/>
              </a:rPr>
              <a:t>These devices utilize photoelectric cells that generate an electric current output based on the brightness of the light.</a:t>
            </a:r>
          </a:p>
        </p:txBody>
      </p:sp>
      <p:sp>
        <p:nvSpPr>
          <p:cNvPr name="TextBox 34" id="34"/>
          <p:cNvSpPr txBox="true"/>
          <p:nvPr/>
        </p:nvSpPr>
        <p:spPr>
          <a:xfrm rot="0">
            <a:off x="10629610" y="7571645"/>
            <a:ext cx="6739614" cy="2042883"/>
          </a:xfrm>
          <a:prstGeom prst="rect">
            <a:avLst/>
          </a:prstGeom>
        </p:spPr>
        <p:txBody>
          <a:bodyPr anchor="t" rtlCol="false" tIns="0" lIns="0" bIns="0" rIns="0">
            <a:spAutoFit/>
          </a:bodyPr>
          <a:lstStyle/>
          <a:p>
            <a:pPr algn="ctr" marL="653099" indent="-217700" lvl="2">
              <a:lnSpc>
                <a:spcPts val="3163"/>
              </a:lnSpc>
              <a:buFont typeface="Arial"/>
              <a:buChar char="⚬"/>
            </a:pPr>
            <a:r>
              <a:rPr lang="en-US" b="true" sz="2260">
                <a:solidFill>
                  <a:srgbClr val="FDFDFD"/>
                </a:solidFill>
                <a:latin typeface="Now Bold"/>
                <a:ea typeface="Now Bold"/>
                <a:cs typeface="Now Bold"/>
                <a:sym typeface="Now Bold"/>
              </a:rPr>
              <a:t>switching street lights on or off depending on light levels </a:t>
            </a:r>
          </a:p>
          <a:p>
            <a:pPr algn="ctr" marL="653099" indent="-217700" lvl="2">
              <a:lnSpc>
                <a:spcPts val="3163"/>
              </a:lnSpc>
              <a:buFont typeface="Arial"/>
              <a:buChar char="⚬"/>
            </a:pPr>
            <a:r>
              <a:rPr lang="en-US" b="true" sz="2260">
                <a:solidFill>
                  <a:srgbClr val="FDFDFD"/>
                </a:solidFill>
                <a:latin typeface="Arimo Bold"/>
                <a:ea typeface="Arimo Bold"/>
                <a:cs typeface="Arimo Bold"/>
                <a:sym typeface="Arimo Bold"/>
              </a:rPr>
              <a:t>switch on car headlights automatically when it gets dark </a:t>
            </a:r>
          </a:p>
          <a:p>
            <a:pPr algn="ctr" marL="653099" indent="-217700" lvl="2">
              <a:lnSpc>
                <a:spcPts val="3163"/>
              </a:lnSpc>
            </a:pPr>
          </a:p>
        </p:txBody>
      </p:sp>
      <p:grpSp>
        <p:nvGrpSpPr>
          <p:cNvPr name="Group 35" id="35"/>
          <p:cNvGrpSpPr/>
          <p:nvPr/>
        </p:nvGrpSpPr>
        <p:grpSpPr>
          <a:xfrm rot="0">
            <a:off x="2537237" y="281084"/>
            <a:ext cx="13213526" cy="9925515"/>
            <a:chOff x="0" y="0"/>
            <a:chExt cx="17618034" cy="13234020"/>
          </a:xfrm>
        </p:grpSpPr>
        <p:sp>
          <p:nvSpPr>
            <p:cNvPr name="Freeform 36" id="3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37" id="3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38" id="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B0BEC5">
                      <a:alpha val="80000"/>
                    </a:srgbClr>
                  </a:solidFill>
                  <a:latin typeface="DejaVu Sans Light"/>
                  <a:ea typeface="DejaVu Sans Light"/>
                  <a:cs typeface="DejaVu Sans Light"/>
                  <a:sym typeface="DejaVu Sans Light"/>
                </a:rPr>
                <a:t>For more help, please visit </a:t>
              </a:r>
              <a:r>
                <a:rPr lang="en-US" sz="1599" u="sng">
                  <a:solidFill>
                    <a:srgbClr val="B0BEC5">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39" id="39"/>
          <p:cNvSpPr txBox="true"/>
          <p:nvPr/>
        </p:nvSpPr>
        <p:spPr>
          <a:xfrm rot="0">
            <a:off x="8975583" y="472155"/>
            <a:ext cx="8283717" cy="1257509"/>
          </a:xfrm>
          <a:prstGeom prst="rect">
            <a:avLst/>
          </a:prstGeom>
        </p:spPr>
        <p:txBody>
          <a:bodyPr anchor="t" rtlCol="false" tIns="0" lIns="0" bIns="0" rIns="0">
            <a:spAutoFit/>
          </a:bodyPr>
          <a:lstStyle/>
          <a:p>
            <a:pPr algn="r">
              <a:lnSpc>
                <a:spcPts val="9295"/>
              </a:lnSpc>
            </a:pPr>
            <a:r>
              <a:rPr lang="en-US" sz="6501" i="true" spc="64">
                <a:solidFill>
                  <a:srgbClr val="FDFDFD"/>
                </a:solidFill>
                <a:latin typeface="League Spartan"/>
                <a:ea typeface="League Spartan"/>
                <a:cs typeface="League Spartan"/>
                <a:sym typeface="League Spartan"/>
              </a:rPr>
              <a:t>Common Sensors</a:t>
            </a:r>
          </a:p>
        </p:txBody>
      </p:sp>
    </p:spTree>
  </p:cSld>
  <p:clrMapOvr>
    <a:masterClrMapping/>
  </p:clrMapOvr>
</p:sld>
</file>

<file path=ppt/slides/slide155.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grpSp>
        <p:nvGrpSpPr>
          <p:cNvPr name="Group 2" id="2"/>
          <p:cNvGrpSpPr/>
          <p:nvPr/>
        </p:nvGrpSpPr>
        <p:grpSpPr>
          <a:xfrm rot="0">
            <a:off x="1809785" y="3870914"/>
            <a:ext cx="7681014" cy="5708554"/>
            <a:chOff x="0" y="0"/>
            <a:chExt cx="10241352" cy="7611406"/>
          </a:xfrm>
        </p:grpSpPr>
        <p:sp>
          <p:nvSpPr>
            <p:cNvPr name="Freeform 3" id="3"/>
            <p:cNvSpPr/>
            <p:nvPr/>
          </p:nvSpPr>
          <p:spPr>
            <a:xfrm flipH="false" flipV="false" rot="0">
              <a:off x="0" y="0"/>
              <a:ext cx="10241407" cy="7611364"/>
            </a:xfrm>
            <a:custGeom>
              <a:avLst/>
              <a:gdLst/>
              <a:ahLst/>
              <a:cxnLst/>
              <a:rect r="r" b="b" t="t" l="l"/>
              <a:pathLst>
                <a:path h="7611364" w="10241407">
                  <a:moveTo>
                    <a:pt x="0" y="0"/>
                  </a:moveTo>
                  <a:lnTo>
                    <a:pt x="10241407" y="0"/>
                  </a:lnTo>
                  <a:lnTo>
                    <a:pt x="10241407" y="7611364"/>
                  </a:lnTo>
                  <a:lnTo>
                    <a:pt x="0" y="7611364"/>
                  </a:lnTo>
                  <a:close/>
                </a:path>
              </a:pathLst>
            </a:custGeom>
            <a:solidFill>
              <a:srgbClr val="318F9A"/>
            </a:solidFill>
          </p:spPr>
        </p:sp>
      </p:grpSp>
      <p:grpSp>
        <p:nvGrpSpPr>
          <p:cNvPr name="Group 4" id="4"/>
          <p:cNvGrpSpPr/>
          <p:nvPr/>
        </p:nvGrpSpPr>
        <p:grpSpPr>
          <a:xfrm rot="0">
            <a:off x="-228992" y="-211377"/>
            <a:ext cx="1301660" cy="2790355"/>
            <a:chOff x="0" y="0"/>
            <a:chExt cx="1735546" cy="3720474"/>
          </a:xfrm>
        </p:grpSpPr>
        <p:sp>
          <p:nvSpPr>
            <p:cNvPr name="Freeform 5" id="5"/>
            <p:cNvSpPr/>
            <p:nvPr/>
          </p:nvSpPr>
          <p:spPr>
            <a:xfrm flipH="false" flipV="false" rot="0">
              <a:off x="0" y="0"/>
              <a:ext cx="1735582" cy="3720465"/>
            </a:xfrm>
            <a:custGeom>
              <a:avLst/>
              <a:gdLst/>
              <a:ahLst/>
              <a:cxnLst/>
              <a:rect r="r" b="b" t="t" l="l"/>
              <a:pathLst>
                <a:path h="3720465" w="1735582">
                  <a:moveTo>
                    <a:pt x="0" y="0"/>
                  </a:moveTo>
                  <a:lnTo>
                    <a:pt x="1735582" y="0"/>
                  </a:lnTo>
                  <a:lnTo>
                    <a:pt x="1735582" y="3720465"/>
                  </a:lnTo>
                  <a:lnTo>
                    <a:pt x="0" y="3720465"/>
                  </a:lnTo>
                  <a:close/>
                </a:path>
              </a:pathLst>
            </a:custGeom>
            <a:solidFill>
              <a:srgbClr val="FDFDFD"/>
            </a:solidFill>
          </p:spPr>
        </p:sp>
      </p:grpSp>
      <p:grpSp>
        <p:nvGrpSpPr>
          <p:cNvPr name="Group 6" id="6"/>
          <p:cNvGrpSpPr/>
          <p:nvPr/>
        </p:nvGrpSpPr>
        <p:grpSpPr>
          <a:xfrm rot="0">
            <a:off x="-2248155" y="1456850"/>
            <a:ext cx="10869755" cy="125414"/>
            <a:chOff x="0" y="0"/>
            <a:chExt cx="14493006" cy="167218"/>
          </a:xfrm>
        </p:grpSpPr>
        <p:sp>
          <p:nvSpPr>
            <p:cNvPr name="Freeform 7" id="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318F9A"/>
            </a:solidFill>
          </p:spPr>
        </p:sp>
      </p:grpSp>
      <p:grpSp>
        <p:nvGrpSpPr>
          <p:cNvPr name="Group 8" id="8"/>
          <p:cNvGrpSpPr/>
          <p:nvPr/>
        </p:nvGrpSpPr>
        <p:grpSpPr>
          <a:xfrm rot="0">
            <a:off x="10169630" y="3870914"/>
            <a:ext cx="7659574" cy="5708554"/>
            <a:chOff x="0" y="0"/>
            <a:chExt cx="10212766" cy="7611406"/>
          </a:xfrm>
        </p:grpSpPr>
        <p:sp>
          <p:nvSpPr>
            <p:cNvPr name="Freeform 9" id="9"/>
            <p:cNvSpPr/>
            <p:nvPr/>
          </p:nvSpPr>
          <p:spPr>
            <a:xfrm flipH="false" flipV="false" rot="0">
              <a:off x="0" y="0"/>
              <a:ext cx="10212705" cy="7611364"/>
            </a:xfrm>
            <a:custGeom>
              <a:avLst/>
              <a:gdLst/>
              <a:ahLst/>
              <a:cxnLst/>
              <a:rect r="r" b="b" t="t" l="l"/>
              <a:pathLst>
                <a:path h="7611364" w="10212705">
                  <a:moveTo>
                    <a:pt x="0" y="0"/>
                  </a:moveTo>
                  <a:lnTo>
                    <a:pt x="10212705" y="0"/>
                  </a:lnTo>
                  <a:lnTo>
                    <a:pt x="10212705" y="7611364"/>
                  </a:lnTo>
                  <a:lnTo>
                    <a:pt x="0" y="7611364"/>
                  </a:lnTo>
                  <a:close/>
                </a:path>
              </a:pathLst>
            </a:custGeom>
            <a:solidFill>
              <a:srgbClr val="318F9A"/>
            </a:solidFill>
          </p:spPr>
        </p:sp>
      </p:grpSp>
      <p:grpSp>
        <p:nvGrpSpPr>
          <p:cNvPr name="Group 10" id="10"/>
          <p:cNvGrpSpPr/>
          <p:nvPr/>
        </p:nvGrpSpPr>
        <p:grpSpPr>
          <a:xfrm rot="0">
            <a:off x="1809785" y="9318693"/>
            <a:ext cx="3886200" cy="260775"/>
            <a:chOff x="0" y="0"/>
            <a:chExt cx="5181600" cy="347700"/>
          </a:xfrm>
        </p:grpSpPr>
        <p:sp>
          <p:nvSpPr>
            <p:cNvPr name="Freeform 11" id="11"/>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2" id="12"/>
          <p:cNvGrpSpPr/>
          <p:nvPr/>
        </p:nvGrpSpPr>
        <p:grpSpPr>
          <a:xfrm rot="0">
            <a:off x="10169630" y="9318693"/>
            <a:ext cx="3886200" cy="260775"/>
            <a:chOff x="0" y="0"/>
            <a:chExt cx="5181600" cy="347700"/>
          </a:xfrm>
        </p:grpSpPr>
        <p:sp>
          <p:nvSpPr>
            <p:cNvPr name="Freeform 13" id="13"/>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4" id="14"/>
          <p:cNvGrpSpPr/>
          <p:nvPr/>
        </p:nvGrpSpPr>
        <p:grpSpPr>
          <a:xfrm rot="0">
            <a:off x="4514534" y="2364778"/>
            <a:ext cx="2147375" cy="2157000"/>
            <a:chOff x="0" y="0"/>
            <a:chExt cx="2863167" cy="2876000"/>
          </a:xfrm>
        </p:grpSpPr>
        <p:sp>
          <p:nvSpPr>
            <p:cNvPr name="Freeform 15" id="15"/>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grpSp>
        <p:nvGrpSpPr>
          <p:cNvPr name="Group 16" id="16"/>
          <p:cNvGrpSpPr/>
          <p:nvPr/>
        </p:nvGrpSpPr>
        <p:grpSpPr>
          <a:xfrm rot="0">
            <a:off x="1600336" y="1959594"/>
            <a:ext cx="16116300" cy="157964"/>
            <a:chOff x="0" y="0"/>
            <a:chExt cx="21488400" cy="210618"/>
          </a:xfrm>
        </p:grpSpPr>
        <p:sp>
          <p:nvSpPr>
            <p:cNvPr name="Freeform 17" id="17"/>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18" id="18"/>
          <p:cNvGrpSpPr/>
          <p:nvPr/>
        </p:nvGrpSpPr>
        <p:grpSpPr>
          <a:xfrm rot="0">
            <a:off x="1809785" y="5386968"/>
            <a:ext cx="16019420" cy="157853"/>
            <a:chOff x="0" y="0"/>
            <a:chExt cx="21359226" cy="210470"/>
          </a:xfrm>
        </p:grpSpPr>
        <p:sp>
          <p:nvSpPr>
            <p:cNvPr name="Freeform 19" id="19"/>
            <p:cNvSpPr/>
            <p:nvPr/>
          </p:nvSpPr>
          <p:spPr>
            <a:xfrm flipH="false" flipV="false" rot="0">
              <a:off x="0" y="0"/>
              <a:ext cx="21359240" cy="210439"/>
            </a:xfrm>
            <a:custGeom>
              <a:avLst/>
              <a:gdLst/>
              <a:ahLst/>
              <a:cxnLst/>
              <a:rect r="r" b="b" t="t" l="l"/>
              <a:pathLst>
                <a:path h="210439" w="21359240">
                  <a:moveTo>
                    <a:pt x="0" y="0"/>
                  </a:moveTo>
                  <a:lnTo>
                    <a:pt x="21359240" y="0"/>
                  </a:lnTo>
                  <a:lnTo>
                    <a:pt x="21359240" y="210439"/>
                  </a:lnTo>
                  <a:lnTo>
                    <a:pt x="0" y="210439"/>
                  </a:lnTo>
                  <a:close/>
                </a:path>
              </a:pathLst>
            </a:custGeom>
            <a:solidFill>
              <a:srgbClr val="FDFDFD"/>
            </a:solidFill>
          </p:spPr>
        </p:sp>
      </p:grpSp>
      <p:grpSp>
        <p:nvGrpSpPr>
          <p:cNvPr name="Group 20" id="20"/>
          <p:cNvGrpSpPr/>
          <p:nvPr/>
        </p:nvGrpSpPr>
        <p:grpSpPr>
          <a:xfrm rot="0">
            <a:off x="1809785" y="7335516"/>
            <a:ext cx="16116300" cy="157963"/>
            <a:chOff x="0" y="0"/>
            <a:chExt cx="21488400" cy="210618"/>
          </a:xfrm>
        </p:grpSpPr>
        <p:sp>
          <p:nvSpPr>
            <p:cNvPr name="Freeform 21" id="21"/>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22" id="22"/>
          <p:cNvGrpSpPr/>
          <p:nvPr/>
        </p:nvGrpSpPr>
        <p:grpSpPr>
          <a:xfrm rot="0">
            <a:off x="12982142" y="2364778"/>
            <a:ext cx="2147375" cy="2157000"/>
            <a:chOff x="0" y="0"/>
            <a:chExt cx="2863167" cy="2876000"/>
          </a:xfrm>
        </p:grpSpPr>
        <p:sp>
          <p:nvSpPr>
            <p:cNvPr name="Freeform 23" id="23"/>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sp>
        <p:nvSpPr>
          <p:cNvPr name="Freeform 24" id="24"/>
          <p:cNvSpPr/>
          <p:nvPr/>
        </p:nvSpPr>
        <p:spPr>
          <a:xfrm flipH="false" flipV="false" rot="0">
            <a:off x="13420926" y="2542705"/>
            <a:ext cx="1269809" cy="1801146"/>
          </a:xfrm>
          <a:custGeom>
            <a:avLst/>
            <a:gdLst/>
            <a:ahLst/>
            <a:cxnLst/>
            <a:rect r="r" b="b" t="t" l="l"/>
            <a:pathLst>
              <a:path h="1801146" w="1269809">
                <a:moveTo>
                  <a:pt x="0" y="0"/>
                </a:moveTo>
                <a:lnTo>
                  <a:pt x="1269809" y="0"/>
                </a:lnTo>
                <a:lnTo>
                  <a:pt x="1269809" y="1801147"/>
                </a:lnTo>
                <a:lnTo>
                  <a:pt x="0" y="1801147"/>
                </a:lnTo>
                <a:lnTo>
                  <a:pt x="0" y="0"/>
                </a:lnTo>
                <a:close/>
              </a:path>
            </a:pathLst>
          </a:custGeom>
          <a:blipFill>
            <a:blip r:embed="rId2">
              <a:extLst>
                <a:ext uri="{96DAC541-7B7A-43D3-8B79-37D633B846F1}">
                  <asvg:svgBlip xmlns:asvg="http://schemas.microsoft.com/office/drawing/2016/SVG/main" r:embed="rId3"/>
                </a:ext>
              </a:extLst>
            </a:blip>
            <a:stretch>
              <a:fillRect l="0" t="0" r="0" b="-1541"/>
            </a:stretch>
          </a:blipFill>
        </p:spPr>
      </p:sp>
      <p:sp>
        <p:nvSpPr>
          <p:cNvPr name="Freeform 25" id="25"/>
          <p:cNvSpPr/>
          <p:nvPr/>
        </p:nvSpPr>
        <p:spPr>
          <a:xfrm flipH="false" flipV="false" rot="5315385">
            <a:off x="5006399" y="2581315"/>
            <a:ext cx="1163649" cy="1723925"/>
          </a:xfrm>
          <a:custGeom>
            <a:avLst/>
            <a:gdLst/>
            <a:ahLst/>
            <a:cxnLst/>
            <a:rect r="r" b="b" t="t" l="l"/>
            <a:pathLst>
              <a:path h="1723925" w="1163649">
                <a:moveTo>
                  <a:pt x="0" y="0"/>
                </a:moveTo>
                <a:lnTo>
                  <a:pt x="1163649" y="0"/>
                </a:lnTo>
                <a:lnTo>
                  <a:pt x="1163649" y="1723925"/>
                </a:lnTo>
                <a:lnTo>
                  <a:pt x="0" y="1723925"/>
                </a:lnTo>
                <a:lnTo>
                  <a:pt x="0" y="0"/>
                </a:lnTo>
                <a:close/>
              </a:path>
            </a:pathLst>
          </a:custGeom>
          <a:blipFill>
            <a:blip r:embed="rId4">
              <a:extLst>
                <a:ext uri="{96DAC541-7B7A-43D3-8B79-37D633B846F1}">
                  <asvg:svgBlip xmlns:asvg="http://schemas.microsoft.com/office/drawing/2016/SVG/main" r:embed="rId5"/>
                </a:ext>
              </a:extLst>
            </a:blip>
            <a:stretch>
              <a:fillRect l="0" t="0" r="-675" b="0"/>
            </a:stretch>
          </a:blipFill>
        </p:spPr>
      </p:sp>
      <p:sp>
        <p:nvSpPr>
          <p:cNvPr name="TextBox 26" id="26"/>
          <p:cNvSpPr txBox="true"/>
          <p:nvPr/>
        </p:nvSpPr>
        <p:spPr>
          <a:xfrm rot="0">
            <a:off x="3741996" y="4548449"/>
            <a:ext cx="3692453"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Now Bold"/>
                <a:ea typeface="Now Bold"/>
                <a:cs typeface="Now Bold"/>
                <a:sym typeface="Now Bold"/>
              </a:rPr>
              <a:t>INFRARED</a:t>
            </a:r>
          </a:p>
        </p:txBody>
      </p:sp>
      <p:sp>
        <p:nvSpPr>
          <p:cNvPr name="TextBox 27" id="27"/>
          <p:cNvSpPr txBox="true"/>
          <p:nvPr/>
        </p:nvSpPr>
        <p:spPr>
          <a:xfrm rot="0">
            <a:off x="1983183" y="5999352"/>
            <a:ext cx="7334215" cy="770391"/>
          </a:xfrm>
          <a:prstGeom prst="rect">
            <a:avLst/>
          </a:prstGeom>
        </p:spPr>
        <p:txBody>
          <a:bodyPr anchor="t" rtlCol="false" tIns="0" lIns="0" bIns="0" rIns="0">
            <a:spAutoFit/>
          </a:bodyPr>
          <a:lstStyle/>
          <a:p>
            <a:pPr algn="ctr">
              <a:lnSpc>
                <a:spcPts val="3190"/>
              </a:lnSpc>
            </a:pPr>
            <a:r>
              <a:rPr lang="en-US" sz="3000" spc="28">
                <a:solidFill>
                  <a:srgbClr val="FFFFFF"/>
                </a:solidFill>
                <a:latin typeface="TT Rounds Condensed"/>
                <a:ea typeface="TT Rounds Condensed"/>
                <a:cs typeface="TT Rounds Condensed"/>
                <a:sym typeface="TT Rounds Condensed"/>
              </a:rPr>
              <a:t>Detects infrared radiation emitted by objects to determine their presence or proximity.</a:t>
            </a:r>
          </a:p>
        </p:txBody>
      </p:sp>
      <p:sp>
        <p:nvSpPr>
          <p:cNvPr name="TextBox 28" id="28"/>
          <p:cNvSpPr txBox="true"/>
          <p:nvPr/>
        </p:nvSpPr>
        <p:spPr>
          <a:xfrm rot="0">
            <a:off x="263318" y="4388429"/>
            <a:ext cx="133701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SENSOR</a:t>
            </a:r>
          </a:p>
        </p:txBody>
      </p:sp>
      <p:sp>
        <p:nvSpPr>
          <p:cNvPr name="TextBox 29" id="29"/>
          <p:cNvSpPr txBox="true"/>
          <p:nvPr/>
        </p:nvSpPr>
        <p:spPr>
          <a:xfrm rot="0">
            <a:off x="247617" y="6308729"/>
            <a:ext cx="156216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FUNCTION</a:t>
            </a:r>
          </a:p>
        </p:txBody>
      </p:sp>
      <p:sp>
        <p:nvSpPr>
          <p:cNvPr name="TextBox 30" id="30"/>
          <p:cNvSpPr txBox="true"/>
          <p:nvPr/>
        </p:nvSpPr>
        <p:spPr>
          <a:xfrm rot="0">
            <a:off x="216213" y="8123647"/>
            <a:ext cx="1593572"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APPLICATION</a:t>
            </a:r>
          </a:p>
        </p:txBody>
      </p:sp>
      <p:sp>
        <p:nvSpPr>
          <p:cNvPr name="TextBox 31" id="31"/>
          <p:cNvSpPr txBox="true"/>
          <p:nvPr/>
        </p:nvSpPr>
        <p:spPr>
          <a:xfrm rot="0">
            <a:off x="1871000" y="7650175"/>
            <a:ext cx="7434448" cy="1563714"/>
          </a:xfrm>
          <a:prstGeom prst="rect">
            <a:avLst/>
          </a:prstGeom>
        </p:spPr>
        <p:txBody>
          <a:bodyPr anchor="t" rtlCol="false" tIns="0" lIns="0" bIns="0" rIns="0">
            <a:spAutoFit/>
          </a:bodyPr>
          <a:lstStyle/>
          <a:p>
            <a:pPr algn="ctr" marL="626250" indent="-208750" lvl="2">
              <a:lnSpc>
                <a:spcPts val="3034"/>
              </a:lnSpc>
              <a:buFont typeface="Arial"/>
              <a:buChar char="⚬"/>
            </a:pPr>
            <a:r>
              <a:rPr lang="en-US" b="true" sz="2167">
                <a:solidFill>
                  <a:srgbClr val="FDFDFD"/>
                </a:solidFill>
                <a:latin typeface="Now Bold"/>
                <a:ea typeface="Now Bold"/>
                <a:cs typeface="Now Bold"/>
                <a:sym typeface="Now Bold"/>
              </a:rPr>
              <a:t>turn on car windscreen wipers automatically when it detects rain on the windscreen </a:t>
            </a:r>
          </a:p>
          <a:p>
            <a:pPr algn="ctr" marL="626250" indent="-208750" lvl="2">
              <a:lnSpc>
                <a:spcPts val="3034"/>
              </a:lnSpc>
              <a:buFont typeface="Arial"/>
              <a:buChar char="⚬"/>
            </a:pPr>
            <a:r>
              <a:rPr lang="en-US" b="true" sz="2167">
                <a:solidFill>
                  <a:srgbClr val="FDFDFD"/>
                </a:solidFill>
                <a:latin typeface="Arimo Bold"/>
                <a:ea typeface="Arimo Bold"/>
                <a:cs typeface="Arimo Bold"/>
                <a:sym typeface="Arimo Bold"/>
              </a:rPr>
              <a:t>security alarm system (intruder breaks the infra- red beam) </a:t>
            </a:r>
          </a:p>
          <a:p>
            <a:pPr algn="ctr" marL="626250" indent="-208750" lvl="2">
              <a:lnSpc>
                <a:spcPts val="3034"/>
              </a:lnSpc>
            </a:pPr>
          </a:p>
        </p:txBody>
      </p:sp>
      <p:sp>
        <p:nvSpPr>
          <p:cNvPr name="TextBox 32" id="32"/>
          <p:cNvSpPr txBox="true"/>
          <p:nvPr/>
        </p:nvSpPr>
        <p:spPr>
          <a:xfrm rot="0">
            <a:off x="12356019" y="4548449"/>
            <a:ext cx="3692452"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Glacial Indifference Bold"/>
                <a:ea typeface="Glacial Indifference Bold"/>
                <a:cs typeface="Glacial Indifference Bold"/>
                <a:sym typeface="Glacial Indifference Bold"/>
              </a:rPr>
              <a:t>PRESSURE </a:t>
            </a:r>
          </a:p>
        </p:txBody>
      </p:sp>
      <p:sp>
        <p:nvSpPr>
          <p:cNvPr name="TextBox 33" id="33"/>
          <p:cNvSpPr txBox="true"/>
          <p:nvPr/>
        </p:nvSpPr>
        <p:spPr>
          <a:xfrm rot="0">
            <a:off x="10456031" y="5947641"/>
            <a:ext cx="7199594" cy="884858"/>
          </a:xfrm>
          <a:prstGeom prst="rect">
            <a:avLst/>
          </a:prstGeom>
        </p:spPr>
        <p:txBody>
          <a:bodyPr anchor="t" rtlCol="false" tIns="0" lIns="0" bIns="0" rIns="0">
            <a:spAutoFit/>
          </a:bodyPr>
          <a:lstStyle/>
          <a:p>
            <a:pPr algn="ctr">
              <a:lnSpc>
                <a:spcPts val="3502"/>
              </a:lnSpc>
            </a:pPr>
            <a:r>
              <a:rPr lang="en-US" sz="3000" spc="28">
                <a:solidFill>
                  <a:srgbClr val="FFFFFF"/>
                </a:solidFill>
                <a:latin typeface="TT Rounds Condensed"/>
                <a:ea typeface="TT Rounds Condensed"/>
                <a:cs typeface="TT Rounds Condensed"/>
                <a:sym typeface="TT Rounds Condensed"/>
              </a:rPr>
              <a:t>Measures the force exerted by a fluid (gas or liquid) on its surface.</a:t>
            </a:r>
          </a:p>
        </p:txBody>
      </p:sp>
      <p:sp>
        <p:nvSpPr>
          <p:cNvPr name="TextBox 34" id="34"/>
          <p:cNvSpPr txBox="true"/>
          <p:nvPr/>
        </p:nvSpPr>
        <p:spPr>
          <a:xfrm rot="0">
            <a:off x="10656773" y="7742418"/>
            <a:ext cx="7172431" cy="860056"/>
          </a:xfrm>
          <a:prstGeom prst="rect">
            <a:avLst/>
          </a:prstGeom>
        </p:spPr>
        <p:txBody>
          <a:bodyPr anchor="t" rtlCol="false" tIns="0" lIns="0" bIns="0" rIns="0">
            <a:spAutoFit/>
          </a:bodyPr>
          <a:lstStyle/>
          <a:p>
            <a:pPr algn="ctr">
              <a:lnSpc>
                <a:spcPts val="3367"/>
              </a:lnSpc>
            </a:pPr>
            <a:r>
              <a:rPr lang="en-US" sz="2404" b="true">
                <a:solidFill>
                  <a:srgbClr val="FDFDFD"/>
                </a:solidFill>
                <a:latin typeface="Now Bold"/>
                <a:ea typeface="Now Bold"/>
                <a:cs typeface="Now Bold"/>
                <a:sym typeface="Now Bold"/>
              </a:rPr>
              <a:t>• weighing of lorries at a weighing station</a:t>
            </a:r>
          </a:p>
          <a:p>
            <a:pPr algn="ctr">
              <a:lnSpc>
                <a:spcPts val="3367"/>
              </a:lnSpc>
            </a:pPr>
            <a:r>
              <a:rPr lang="en-US" sz="2404" b="true">
                <a:solidFill>
                  <a:srgbClr val="FDFDFD"/>
                </a:solidFill>
                <a:latin typeface="Arimo Bold"/>
                <a:ea typeface="Arimo Bold"/>
                <a:cs typeface="Arimo Bold"/>
                <a:sym typeface="Arimo Bold"/>
              </a:rPr>
              <a:t> • measure the gas pressure in a nuclear reactor </a:t>
            </a:r>
          </a:p>
        </p:txBody>
      </p:sp>
      <p:grpSp>
        <p:nvGrpSpPr>
          <p:cNvPr name="Group 35" id="35"/>
          <p:cNvGrpSpPr/>
          <p:nvPr/>
        </p:nvGrpSpPr>
        <p:grpSpPr>
          <a:xfrm rot="0">
            <a:off x="2537237" y="281084"/>
            <a:ext cx="13213526" cy="9925515"/>
            <a:chOff x="0" y="0"/>
            <a:chExt cx="17618034" cy="13234020"/>
          </a:xfrm>
        </p:grpSpPr>
        <p:sp>
          <p:nvSpPr>
            <p:cNvPr name="Freeform 36" id="3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37" id="3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38" id="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B0BEC5">
                      <a:alpha val="80000"/>
                    </a:srgbClr>
                  </a:solidFill>
                  <a:latin typeface="DejaVu Sans Light"/>
                  <a:ea typeface="DejaVu Sans Light"/>
                  <a:cs typeface="DejaVu Sans Light"/>
                  <a:sym typeface="DejaVu Sans Light"/>
                </a:rPr>
                <a:t>For more help, please visit </a:t>
              </a:r>
              <a:r>
                <a:rPr lang="en-US" sz="1599" u="sng">
                  <a:solidFill>
                    <a:srgbClr val="B0BEC5">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39" id="39"/>
          <p:cNvSpPr txBox="true"/>
          <p:nvPr/>
        </p:nvSpPr>
        <p:spPr>
          <a:xfrm rot="0">
            <a:off x="8975583" y="472155"/>
            <a:ext cx="8283717" cy="1257509"/>
          </a:xfrm>
          <a:prstGeom prst="rect">
            <a:avLst/>
          </a:prstGeom>
        </p:spPr>
        <p:txBody>
          <a:bodyPr anchor="t" rtlCol="false" tIns="0" lIns="0" bIns="0" rIns="0">
            <a:spAutoFit/>
          </a:bodyPr>
          <a:lstStyle/>
          <a:p>
            <a:pPr algn="r">
              <a:lnSpc>
                <a:spcPts val="9295"/>
              </a:lnSpc>
            </a:pPr>
            <a:r>
              <a:rPr lang="en-US" sz="6501" i="true" spc="64">
                <a:solidFill>
                  <a:srgbClr val="FDFDFD"/>
                </a:solidFill>
                <a:latin typeface="League Spartan"/>
                <a:ea typeface="League Spartan"/>
                <a:cs typeface="League Spartan"/>
                <a:sym typeface="League Spartan"/>
              </a:rPr>
              <a:t>Common Sensors</a:t>
            </a:r>
          </a:p>
        </p:txBody>
      </p:sp>
    </p:spTree>
  </p:cSld>
  <p:clrMapOvr>
    <a:masterClrMapping/>
  </p:clrMapOvr>
</p:sld>
</file>

<file path=ppt/slides/slide156.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grpSp>
        <p:nvGrpSpPr>
          <p:cNvPr name="Group 2" id="2"/>
          <p:cNvGrpSpPr/>
          <p:nvPr/>
        </p:nvGrpSpPr>
        <p:grpSpPr>
          <a:xfrm rot="0">
            <a:off x="1809785" y="3870914"/>
            <a:ext cx="7681014" cy="5708554"/>
            <a:chOff x="0" y="0"/>
            <a:chExt cx="10241352" cy="7611406"/>
          </a:xfrm>
        </p:grpSpPr>
        <p:sp>
          <p:nvSpPr>
            <p:cNvPr name="Freeform 3" id="3"/>
            <p:cNvSpPr/>
            <p:nvPr/>
          </p:nvSpPr>
          <p:spPr>
            <a:xfrm flipH="false" flipV="false" rot="0">
              <a:off x="0" y="0"/>
              <a:ext cx="10241407" cy="7611364"/>
            </a:xfrm>
            <a:custGeom>
              <a:avLst/>
              <a:gdLst/>
              <a:ahLst/>
              <a:cxnLst/>
              <a:rect r="r" b="b" t="t" l="l"/>
              <a:pathLst>
                <a:path h="7611364" w="10241407">
                  <a:moveTo>
                    <a:pt x="0" y="0"/>
                  </a:moveTo>
                  <a:lnTo>
                    <a:pt x="10241407" y="0"/>
                  </a:lnTo>
                  <a:lnTo>
                    <a:pt x="10241407" y="7611364"/>
                  </a:lnTo>
                  <a:lnTo>
                    <a:pt x="0" y="7611364"/>
                  </a:lnTo>
                  <a:close/>
                </a:path>
              </a:pathLst>
            </a:custGeom>
            <a:solidFill>
              <a:srgbClr val="318F9A"/>
            </a:solidFill>
          </p:spPr>
        </p:sp>
      </p:grpSp>
      <p:grpSp>
        <p:nvGrpSpPr>
          <p:cNvPr name="Group 4" id="4"/>
          <p:cNvGrpSpPr/>
          <p:nvPr/>
        </p:nvGrpSpPr>
        <p:grpSpPr>
          <a:xfrm rot="0">
            <a:off x="-228992" y="-211377"/>
            <a:ext cx="1301660" cy="2790355"/>
            <a:chOff x="0" y="0"/>
            <a:chExt cx="1735546" cy="3720474"/>
          </a:xfrm>
        </p:grpSpPr>
        <p:sp>
          <p:nvSpPr>
            <p:cNvPr name="Freeform 5" id="5"/>
            <p:cNvSpPr/>
            <p:nvPr/>
          </p:nvSpPr>
          <p:spPr>
            <a:xfrm flipH="false" flipV="false" rot="0">
              <a:off x="0" y="0"/>
              <a:ext cx="1735582" cy="3720465"/>
            </a:xfrm>
            <a:custGeom>
              <a:avLst/>
              <a:gdLst/>
              <a:ahLst/>
              <a:cxnLst/>
              <a:rect r="r" b="b" t="t" l="l"/>
              <a:pathLst>
                <a:path h="3720465" w="1735582">
                  <a:moveTo>
                    <a:pt x="0" y="0"/>
                  </a:moveTo>
                  <a:lnTo>
                    <a:pt x="1735582" y="0"/>
                  </a:lnTo>
                  <a:lnTo>
                    <a:pt x="1735582" y="3720465"/>
                  </a:lnTo>
                  <a:lnTo>
                    <a:pt x="0" y="3720465"/>
                  </a:lnTo>
                  <a:close/>
                </a:path>
              </a:pathLst>
            </a:custGeom>
            <a:solidFill>
              <a:srgbClr val="FDFDFD"/>
            </a:solidFill>
          </p:spPr>
        </p:sp>
      </p:grpSp>
      <p:grpSp>
        <p:nvGrpSpPr>
          <p:cNvPr name="Group 6" id="6"/>
          <p:cNvGrpSpPr/>
          <p:nvPr/>
        </p:nvGrpSpPr>
        <p:grpSpPr>
          <a:xfrm rot="0">
            <a:off x="-2248155" y="1456850"/>
            <a:ext cx="10869755" cy="125414"/>
            <a:chOff x="0" y="0"/>
            <a:chExt cx="14493006" cy="167218"/>
          </a:xfrm>
        </p:grpSpPr>
        <p:sp>
          <p:nvSpPr>
            <p:cNvPr name="Freeform 7" id="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318F9A"/>
            </a:solidFill>
          </p:spPr>
        </p:sp>
      </p:grpSp>
      <p:grpSp>
        <p:nvGrpSpPr>
          <p:cNvPr name="Group 8" id="8"/>
          <p:cNvGrpSpPr/>
          <p:nvPr/>
        </p:nvGrpSpPr>
        <p:grpSpPr>
          <a:xfrm rot="0">
            <a:off x="10169630" y="3870914"/>
            <a:ext cx="7659574" cy="5708554"/>
            <a:chOff x="0" y="0"/>
            <a:chExt cx="10212766" cy="7611406"/>
          </a:xfrm>
        </p:grpSpPr>
        <p:sp>
          <p:nvSpPr>
            <p:cNvPr name="Freeform 9" id="9"/>
            <p:cNvSpPr/>
            <p:nvPr/>
          </p:nvSpPr>
          <p:spPr>
            <a:xfrm flipH="false" flipV="false" rot="0">
              <a:off x="0" y="0"/>
              <a:ext cx="10212705" cy="7611364"/>
            </a:xfrm>
            <a:custGeom>
              <a:avLst/>
              <a:gdLst/>
              <a:ahLst/>
              <a:cxnLst/>
              <a:rect r="r" b="b" t="t" l="l"/>
              <a:pathLst>
                <a:path h="7611364" w="10212705">
                  <a:moveTo>
                    <a:pt x="0" y="0"/>
                  </a:moveTo>
                  <a:lnTo>
                    <a:pt x="10212705" y="0"/>
                  </a:lnTo>
                  <a:lnTo>
                    <a:pt x="10212705" y="7611364"/>
                  </a:lnTo>
                  <a:lnTo>
                    <a:pt x="0" y="7611364"/>
                  </a:lnTo>
                  <a:close/>
                </a:path>
              </a:pathLst>
            </a:custGeom>
            <a:solidFill>
              <a:srgbClr val="318F9A"/>
            </a:solidFill>
          </p:spPr>
        </p:sp>
      </p:grpSp>
      <p:grpSp>
        <p:nvGrpSpPr>
          <p:cNvPr name="Group 10" id="10"/>
          <p:cNvGrpSpPr/>
          <p:nvPr/>
        </p:nvGrpSpPr>
        <p:grpSpPr>
          <a:xfrm rot="0">
            <a:off x="1809785" y="9318693"/>
            <a:ext cx="3886200" cy="260775"/>
            <a:chOff x="0" y="0"/>
            <a:chExt cx="5181600" cy="347700"/>
          </a:xfrm>
        </p:grpSpPr>
        <p:sp>
          <p:nvSpPr>
            <p:cNvPr name="Freeform 11" id="11"/>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2" id="12"/>
          <p:cNvGrpSpPr/>
          <p:nvPr/>
        </p:nvGrpSpPr>
        <p:grpSpPr>
          <a:xfrm rot="0">
            <a:off x="10169630" y="9318693"/>
            <a:ext cx="3886200" cy="260775"/>
            <a:chOff x="0" y="0"/>
            <a:chExt cx="5181600" cy="347700"/>
          </a:xfrm>
        </p:grpSpPr>
        <p:sp>
          <p:nvSpPr>
            <p:cNvPr name="Freeform 13" id="13"/>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4" id="14"/>
          <p:cNvGrpSpPr/>
          <p:nvPr/>
        </p:nvGrpSpPr>
        <p:grpSpPr>
          <a:xfrm rot="0">
            <a:off x="4514534" y="2364778"/>
            <a:ext cx="2147375" cy="2157000"/>
            <a:chOff x="0" y="0"/>
            <a:chExt cx="2863167" cy="2876000"/>
          </a:xfrm>
        </p:grpSpPr>
        <p:sp>
          <p:nvSpPr>
            <p:cNvPr name="Freeform 15" id="15"/>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grpSp>
        <p:nvGrpSpPr>
          <p:cNvPr name="Group 16" id="16"/>
          <p:cNvGrpSpPr/>
          <p:nvPr/>
        </p:nvGrpSpPr>
        <p:grpSpPr>
          <a:xfrm rot="0">
            <a:off x="1600336" y="1959594"/>
            <a:ext cx="16116300" cy="157964"/>
            <a:chOff x="0" y="0"/>
            <a:chExt cx="21488400" cy="210618"/>
          </a:xfrm>
        </p:grpSpPr>
        <p:sp>
          <p:nvSpPr>
            <p:cNvPr name="Freeform 17" id="17"/>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18" id="18"/>
          <p:cNvGrpSpPr/>
          <p:nvPr/>
        </p:nvGrpSpPr>
        <p:grpSpPr>
          <a:xfrm rot="0">
            <a:off x="1809785" y="5386968"/>
            <a:ext cx="16019420" cy="157853"/>
            <a:chOff x="0" y="0"/>
            <a:chExt cx="21359226" cy="210470"/>
          </a:xfrm>
        </p:grpSpPr>
        <p:sp>
          <p:nvSpPr>
            <p:cNvPr name="Freeform 19" id="19"/>
            <p:cNvSpPr/>
            <p:nvPr/>
          </p:nvSpPr>
          <p:spPr>
            <a:xfrm flipH="false" flipV="false" rot="0">
              <a:off x="0" y="0"/>
              <a:ext cx="21359240" cy="210439"/>
            </a:xfrm>
            <a:custGeom>
              <a:avLst/>
              <a:gdLst/>
              <a:ahLst/>
              <a:cxnLst/>
              <a:rect r="r" b="b" t="t" l="l"/>
              <a:pathLst>
                <a:path h="210439" w="21359240">
                  <a:moveTo>
                    <a:pt x="0" y="0"/>
                  </a:moveTo>
                  <a:lnTo>
                    <a:pt x="21359240" y="0"/>
                  </a:lnTo>
                  <a:lnTo>
                    <a:pt x="21359240" y="210439"/>
                  </a:lnTo>
                  <a:lnTo>
                    <a:pt x="0" y="210439"/>
                  </a:lnTo>
                  <a:close/>
                </a:path>
              </a:pathLst>
            </a:custGeom>
            <a:solidFill>
              <a:srgbClr val="FDFDFD"/>
            </a:solidFill>
          </p:spPr>
        </p:sp>
      </p:grpSp>
      <p:grpSp>
        <p:nvGrpSpPr>
          <p:cNvPr name="Group 20" id="20"/>
          <p:cNvGrpSpPr/>
          <p:nvPr/>
        </p:nvGrpSpPr>
        <p:grpSpPr>
          <a:xfrm rot="0">
            <a:off x="1809785" y="7335516"/>
            <a:ext cx="16116300" cy="157963"/>
            <a:chOff x="0" y="0"/>
            <a:chExt cx="21488400" cy="210618"/>
          </a:xfrm>
        </p:grpSpPr>
        <p:sp>
          <p:nvSpPr>
            <p:cNvPr name="Freeform 21" id="21"/>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22" id="22"/>
          <p:cNvGrpSpPr/>
          <p:nvPr/>
        </p:nvGrpSpPr>
        <p:grpSpPr>
          <a:xfrm rot="0">
            <a:off x="12982142" y="2364778"/>
            <a:ext cx="2147375" cy="2157000"/>
            <a:chOff x="0" y="0"/>
            <a:chExt cx="2863167" cy="2876000"/>
          </a:xfrm>
        </p:grpSpPr>
        <p:sp>
          <p:nvSpPr>
            <p:cNvPr name="Freeform 23" id="23"/>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sp>
        <p:nvSpPr>
          <p:cNvPr name="Freeform 24" id="24"/>
          <p:cNvSpPr/>
          <p:nvPr/>
        </p:nvSpPr>
        <p:spPr>
          <a:xfrm flipH="false" flipV="false" rot="0">
            <a:off x="4687958" y="2569202"/>
            <a:ext cx="1800533" cy="1748154"/>
          </a:xfrm>
          <a:custGeom>
            <a:avLst/>
            <a:gdLst/>
            <a:ahLst/>
            <a:cxnLst/>
            <a:rect r="r" b="b" t="t" l="l"/>
            <a:pathLst>
              <a:path h="1748154" w="1800533">
                <a:moveTo>
                  <a:pt x="0" y="0"/>
                </a:moveTo>
                <a:lnTo>
                  <a:pt x="1800532" y="0"/>
                </a:lnTo>
                <a:lnTo>
                  <a:pt x="1800532" y="1748154"/>
                </a:lnTo>
                <a:lnTo>
                  <a:pt x="0" y="1748154"/>
                </a:lnTo>
                <a:lnTo>
                  <a:pt x="0" y="0"/>
                </a:lnTo>
                <a:close/>
              </a:path>
            </a:pathLst>
          </a:custGeom>
          <a:blipFill>
            <a:blip r:embed="rId2">
              <a:extLst>
                <a:ext uri="{96DAC541-7B7A-43D3-8B79-37D633B846F1}">
                  <asvg:svgBlip xmlns:asvg="http://schemas.microsoft.com/office/drawing/2016/SVG/main" r:embed="rId3"/>
                </a:ext>
              </a:extLst>
            </a:blip>
            <a:stretch>
              <a:fillRect l="0" t="0" r="0" b="-2996"/>
            </a:stretch>
          </a:blipFill>
        </p:spPr>
      </p:sp>
      <p:sp>
        <p:nvSpPr>
          <p:cNvPr name="Freeform 25" id="25"/>
          <p:cNvSpPr/>
          <p:nvPr/>
        </p:nvSpPr>
        <p:spPr>
          <a:xfrm flipH="false" flipV="false" rot="0">
            <a:off x="13061922" y="2568073"/>
            <a:ext cx="1987820" cy="1749281"/>
          </a:xfrm>
          <a:custGeom>
            <a:avLst/>
            <a:gdLst/>
            <a:ahLst/>
            <a:cxnLst/>
            <a:rect r="r" b="b" t="t" l="l"/>
            <a:pathLst>
              <a:path h="1749281" w="1987820">
                <a:moveTo>
                  <a:pt x="0" y="0"/>
                </a:moveTo>
                <a:lnTo>
                  <a:pt x="1987820" y="0"/>
                </a:lnTo>
                <a:lnTo>
                  <a:pt x="1987820" y="1749281"/>
                </a:lnTo>
                <a:lnTo>
                  <a:pt x="0" y="1749281"/>
                </a:lnTo>
                <a:lnTo>
                  <a:pt x="0" y="0"/>
                </a:lnTo>
                <a:close/>
              </a:path>
            </a:pathLst>
          </a:custGeom>
          <a:blipFill>
            <a:blip r:embed="rId4">
              <a:extLst>
                <a:ext uri="{96DAC541-7B7A-43D3-8B79-37D633B846F1}">
                  <asvg:svgBlip xmlns:asvg="http://schemas.microsoft.com/office/drawing/2016/SVG/main" r:embed="rId5"/>
                </a:ext>
              </a:extLst>
            </a:blip>
            <a:stretch>
              <a:fillRect l="0" t="0" r="0" b="-587"/>
            </a:stretch>
          </a:blipFill>
        </p:spPr>
      </p:sp>
      <p:sp>
        <p:nvSpPr>
          <p:cNvPr name="TextBox 26" id="26"/>
          <p:cNvSpPr txBox="true"/>
          <p:nvPr/>
        </p:nvSpPr>
        <p:spPr>
          <a:xfrm rot="0">
            <a:off x="3804064" y="4548449"/>
            <a:ext cx="3692452"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Now Bold"/>
                <a:ea typeface="Now Bold"/>
                <a:cs typeface="Now Bold"/>
                <a:sym typeface="Now Bold"/>
              </a:rPr>
              <a:t>SOUND</a:t>
            </a:r>
          </a:p>
        </p:txBody>
      </p:sp>
      <p:sp>
        <p:nvSpPr>
          <p:cNvPr name="TextBox 27" id="27"/>
          <p:cNvSpPr txBox="true"/>
          <p:nvPr/>
        </p:nvSpPr>
        <p:spPr>
          <a:xfrm rot="0">
            <a:off x="2631405" y="5834169"/>
            <a:ext cx="6129157" cy="1110807"/>
          </a:xfrm>
          <a:prstGeom prst="rect">
            <a:avLst/>
          </a:prstGeom>
        </p:spPr>
        <p:txBody>
          <a:bodyPr anchor="t" rtlCol="false" tIns="0" lIns="0" bIns="0" rIns="0">
            <a:spAutoFit/>
          </a:bodyPr>
          <a:lstStyle/>
          <a:p>
            <a:pPr algn="ctr">
              <a:lnSpc>
                <a:spcPts val="4203"/>
              </a:lnSpc>
            </a:pPr>
            <a:r>
              <a:rPr lang="en-US" sz="3000" spc="28">
                <a:solidFill>
                  <a:srgbClr val="FFFFFF"/>
                </a:solidFill>
                <a:latin typeface="TT Rounds Condensed"/>
                <a:ea typeface="TT Rounds Condensed"/>
                <a:cs typeface="TT Rounds Condensed"/>
                <a:sym typeface="TT Rounds Condensed"/>
              </a:rPr>
              <a:t>Detects sound waves and converts them into electrical signals.</a:t>
            </a:r>
          </a:p>
        </p:txBody>
      </p:sp>
      <p:sp>
        <p:nvSpPr>
          <p:cNvPr name="TextBox 28" id="28"/>
          <p:cNvSpPr txBox="true"/>
          <p:nvPr/>
        </p:nvSpPr>
        <p:spPr>
          <a:xfrm rot="0">
            <a:off x="263318" y="4388429"/>
            <a:ext cx="133701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SENSOR</a:t>
            </a:r>
          </a:p>
        </p:txBody>
      </p:sp>
      <p:sp>
        <p:nvSpPr>
          <p:cNvPr name="TextBox 29" id="29"/>
          <p:cNvSpPr txBox="true"/>
          <p:nvPr/>
        </p:nvSpPr>
        <p:spPr>
          <a:xfrm rot="0">
            <a:off x="247617" y="6308729"/>
            <a:ext cx="156216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FUNCTION</a:t>
            </a:r>
          </a:p>
        </p:txBody>
      </p:sp>
      <p:sp>
        <p:nvSpPr>
          <p:cNvPr name="TextBox 30" id="30"/>
          <p:cNvSpPr txBox="true"/>
          <p:nvPr/>
        </p:nvSpPr>
        <p:spPr>
          <a:xfrm rot="0">
            <a:off x="216213" y="8123647"/>
            <a:ext cx="1593572"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APPLICATION</a:t>
            </a:r>
          </a:p>
        </p:txBody>
      </p:sp>
      <p:sp>
        <p:nvSpPr>
          <p:cNvPr name="TextBox 31" id="31"/>
          <p:cNvSpPr txBox="true"/>
          <p:nvPr/>
        </p:nvSpPr>
        <p:spPr>
          <a:xfrm rot="0">
            <a:off x="1854046" y="7643358"/>
            <a:ext cx="7804439" cy="1640081"/>
          </a:xfrm>
          <a:prstGeom prst="rect">
            <a:avLst/>
          </a:prstGeom>
        </p:spPr>
        <p:txBody>
          <a:bodyPr anchor="t" rtlCol="false" tIns="0" lIns="0" bIns="0" rIns="0">
            <a:spAutoFit/>
          </a:bodyPr>
          <a:lstStyle/>
          <a:p>
            <a:pPr algn="ctr">
              <a:lnSpc>
                <a:spcPts val="3208"/>
              </a:lnSpc>
            </a:pPr>
            <a:r>
              <a:rPr lang="en-US" sz="2292" b="true">
                <a:solidFill>
                  <a:srgbClr val="FDFDFD"/>
                </a:solidFill>
                <a:latin typeface="Now Bold"/>
                <a:ea typeface="Now Bold"/>
                <a:cs typeface="Now Bold"/>
                <a:sym typeface="Now Bold"/>
              </a:rPr>
              <a:t>• pick up the noise of footsteps in a security system</a:t>
            </a:r>
          </a:p>
          <a:p>
            <a:pPr algn="ctr">
              <a:lnSpc>
                <a:spcPts val="3208"/>
              </a:lnSpc>
            </a:pPr>
            <a:r>
              <a:rPr lang="en-US" sz="2292" b="true">
                <a:solidFill>
                  <a:srgbClr val="FDFDFD"/>
                </a:solidFill>
                <a:latin typeface="Now Bold"/>
                <a:ea typeface="Now Bold"/>
                <a:cs typeface="Now Bold"/>
                <a:sym typeface="Now Bold"/>
              </a:rPr>
              <a:t> • detect the sound of liquids dripping at a faulty </a:t>
            </a:r>
          </a:p>
          <a:p>
            <a:pPr algn="ctr">
              <a:lnSpc>
                <a:spcPts val="3208"/>
              </a:lnSpc>
            </a:pPr>
            <a:r>
              <a:rPr lang="en-US" sz="2292" b="true">
                <a:solidFill>
                  <a:srgbClr val="FDFDFD"/>
                </a:solidFill>
                <a:latin typeface="Arimo Bold"/>
                <a:ea typeface="Arimo Bold"/>
                <a:cs typeface="Arimo Bold"/>
                <a:sym typeface="Arimo Bold"/>
              </a:rPr>
              <a:t>pipe joint </a:t>
            </a:r>
          </a:p>
          <a:p>
            <a:pPr algn="ctr">
              <a:lnSpc>
                <a:spcPts val="3208"/>
              </a:lnSpc>
            </a:pPr>
          </a:p>
        </p:txBody>
      </p:sp>
      <p:sp>
        <p:nvSpPr>
          <p:cNvPr name="TextBox 32" id="32"/>
          <p:cNvSpPr txBox="true"/>
          <p:nvPr/>
        </p:nvSpPr>
        <p:spPr>
          <a:xfrm rot="0">
            <a:off x="12356019" y="4548449"/>
            <a:ext cx="3692452"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Glacial Indifference Bold"/>
                <a:ea typeface="Glacial Indifference Bold"/>
                <a:cs typeface="Glacial Indifference Bold"/>
                <a:sym typeface="Glacial Indifference Bold"/>
              </a:rPr>
              <a:t>GAS</a:t>
            </a:r>
          </a:p>
        </p:txBody>
      </p:sp>
      <p:sp>
        <p:nvSpPr>
          <p:cNvPr name="TextBox 33" id="33"/>
          <p:cNvSpPr txBox="true"/>
          <p:nvPr/>
        </p:nvSpPr>
        <p:spPr>
          <a:xfrm rot="0">
            <a:off x="10399618" y="6092939"/>
            <a:ext cx="7199594" cy="760866"/>
          </a:xfrm>
          <a:prstGeom prst="rect">
            <a:avLst/>
          </a:prstGeom>
        </p:spPr>
        <p:txBody>
          <a:bodyPr anchor="t" rtlCol="false" tIns="0" lIns="0" bIns="0" rIns="0">
            <a:spAutoFit/>
          </a:bodyPr>
          <a:lstStyle/>
          <a:p>
            <a:pPr algn="ctr">
              <a:lnSpc>
                <a:spcPts val="3079"/>
              </a:lnSpc>
            </a:pPr>
            <a:r>
              <a:rPr lang="en-US" sz="3000" spc="28">
                <a:solidFill>
                  <a:srgbClr val="FFFFFF"/>
                </a:solidFill>
                <a:latin typeface="TT Rounds Condensed"/>
                <a:ea typeface="TT Rounds Condensed"/>
                <a:cs typeface="TT Rounds Condensed"/>
                <a:sym typeface="TT Rounds Condensed"/>
              </a:rPr>
              <a:t>Detects the presence and concentration of gases in the environment.</a:t>
            </a:r>
          </a:p>
        </p:txBody>
      </p:sp>
      <p:sp>
        <p:nvSpPr>
          <p:cNvPr name="TextBox 34" id="34"/>
          <p:cNvSpPr txBox="true"/>
          <p:nvPr/>
        </p:nvSpPr>
        <p:spPr>
          <a:xfrm rot="0">
            <a:off x="10999930" y="7581806"/>
            <a:ext cx="6139305" cy="1582280"/>
          </a:xfrm>
          <a:prstGeom prst="rect">
            <a:avLst/>
          </a:prstGeom>
        </p:spPr>
        <p:txBody>
          <a:bodyPr anchor="t" rtlCol="false" tIns="0" lIns="0" bIns="0" rIns="0">
            <a:spAutoFit/>
          </a:bodyPr>
          <a:lstStyle/>
          <a:p>
            <a:pPr algn="ctr" marL="826455" indent="-275485" lvl="2">
              <a:lnSpc>
                <a:spcPts val="4003"/>
              </a:lnSpc>
              <a:buFont typeface="Arial"/>
              <a:buChar char="⚬"/>
            </a:pPr>
            <a:r>
              <a:rPr lang="en-US" b="true" sz="2860">
                <a:solidFill>
                  <a:srgbClr val="FDFDFD"/>
                </a:solidFill>
                <a:latin typeface="Now Bold"/>
                <a:ea typeface="Now Bold"/>
                <a:cs typeface="Now Bold"/>
                <a:sym typeface="Now Bold"/>
              </a:rPr>
              <a:t>monitor oxygen and carbon dioxide levels in a greenhouse </a:t>
            </a:r>
          </a:p>
          <a:p>
            <a:pPr algn="ctr" marL="826455" indent="-275485" lvl="2">
              <a:lnSpc>
                <a:spcPts val="4003"/>
              </a:lnSpc>
            </a:pPr>
          </a:p>
        </p:txBody>
      </p:sp>
      <p:grpSp>
        <p:nvGrpSpPr>
          <p:cNvPr name="Group 35" id="35"/>
          <p:cNvGrpSpPr/>
          <p:nvPr/>
        </p:nvGrpSpPr>
        <p:grpSpPr>
          <a:xfrm rot="0">
            <a:off x="2537237" y="281084"/>
            <a:ext cx="13213526" cy="9925515"/>
            <a:chOff x="0" y="0"/>
            <a:chExt cx="17618034" cy="13234020"/>
          </a:xfrm>
        </p:grpSpPr>
        <p:sp>
          <p:nvSpPr>
            <p:cNvPr name="Freeform 36" id="3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37" id="3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38" id="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B0BEC5">
                      <a:alpha val="80000"/>
                    </a:srgbClr>
                  </a:solidFill>
                  <a:latin typeface="DejaVu Sans Light"/>
                  <a:ea typeface="DejaVu Sans Light"/>
                  <a:cs typeface="DejaVu Sans Light"/>
                  <a:sym typeface="DejaVu Sans Light"/>
                </a:rPr>
                <a:t>For more help, please visit </a:t>
              </a:r>
              <a:r>
                <a:rPr lang="en-US" sz="1599" u="sng">
                  <a:solidFill>
                    <a:srgbClr val="B0BEC5">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39" id="39"/>
          <p:cNvSpPr txBox="true"/>
          <p:nvPr/>
        </p:nvSpPr>
        <p:spPr>
          <a:xfrm rot="0">
            <a:off x="8975583" y="472155"/>
            <a:ext cx="8283717" cy="1257509"/>
          </a:xfrm>
          <a:prstGeom prst="rect">
            <a:avLst/>
          </a:prstGeom>
        </p:spPr>
        <p:txBody>
          <a:bodyPr anchor="t" rtlCol="false" tIns="0" lIns="0" bIns="0" rIns="0">
            <a:spAutoFit/>
          </a:bodyPr>
          <a:lstStyle/>
          <a:p>
            <a:pPr algn="r">
              <a:lnSpc>
                <a:spcPts val="9295"/>
              </a:lnSpc>
            </a:pPr>
            <a:r>
              <a:rPr lang="en-US" sz="6501" i="true" spc="64">
                <a:solidFill>
                  <a:srgbClr val="FDFDFD"/>
                </a:solidFill>
                <a:latin typeface="League Spartan"/>
                <a:ea typeface="League Spartan"/>
                <a:cs typeface="League Spartan"/>
                <a:sym typeface="League Spartan"/>
              </a:rPr>
              <a:t>Common Sensors</a:t>
            </a:r>
          </a:p>
        </p:txBody>
      </p:sp>
    </p:spTree>
  </p:cSld>
  <p:clrMapOvr>
    <a:masterClrMapping/>
  </p:clrMapOvr>
</p:sld>
</file>

<file path=ppt/slides/slide157.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grpSp>
        <p:nvGrpSpPr>
          <p:cNvPr name="Group 2" id="2"/>
          <p:cNvGrpSpPr/>
          <p:nvPr/>
        </p:nvGrpSpPr>
        <p:grpSpPr>
          <a:xfrm rot="0">
            <a:off x="1809785" y="3870914"/>
            <a:ext cx="7681014" cy="5708554"/>
            <a:chOff x="0" y="0"/>
            <a:chExt cx="10241352" cy="7611406"/>
          </a:xfrm>
        </p:grpSpPr>
        <p:sp>
          <p:nvSpPr>
            <p:cNvPr name="Freeform 3" id="3"/>
            <p:cNvSpPr/>
            <p:nvPr/>
          </p:nvSpPr>
          <p:spPr>
            <a:xfrm flipH="false" flipV="false" rot="0">
              <a:off x="0" y="0"/>
              <a:ext cx="10241407" cy="7611364"/>
            </a:xfrm>
            <a:custGeom>
              <a:avLst/>
              <a:gdLst/>
              <a:ahLst/>
              <a:cxnLst/>
              <a:rect r="r" b="b" t="t" l="l"/>
              <a:pathLst>
                <a:path h="7611364" w="10241407">
                  <a:moveTo>
                    <a:pt x="0" y="0"/>
                  </a:moveTo>
                  <a:lnTo>
                    <a:pt x="10241407" y="0"/>
                  </a:lnTo>
                  <a:lnTo>
                    <a:pt x="10241407" y="7611364"/>
                  </a:lnTo>
                  <a:lnTo>
                    <a:pt x="0" y="7611364"/>
                  </a:lnTo>
                  <a:close/>
                </a:path>
              </a:pathLst>
            </a:custGeom>
            <a:solidFill>
              <a:srgbClr val="318F9A"/>
            </a:solidFill>
          </p:spPr>
        </p:sp>
      </p:grpSp>
      <p:grpSp>
        <p:nvGrpSpPr>
          <p:cNvPr name="Group 4" id="4"/>
          <p:cNvGrpSpPr/>
          <p:nvPr/>
        </p:nvGrpSpPr>
        <p:grpSpPr>
          <a:xfrm rot="0">
            <a:off x="-228992" y="-211377"/>
            <a:ext cx="1301660" cy="2790355"/>
            <a:chOff x="0" y="0"/>
            <a:chExt cx="1735546" cy="3720474"/>
          </a:xfrm>
        </p:grpSpPr>
        <p:sp>
          <p:nvSpPr>
            <p:cNvPr name="Freeform 5" id="5"/>
            <p:cNvSpPr/>
            <p:nvPr/>
          </p:nvSpPr>
          <p:spPr>
            <a:xfrm flipH="false" flipV="false" rot="0">
              <a:off x="0" y="0"/>
              <a:ext cx="1735582" cy="3720465"/>
            </a:xfrm>
            <a:custGeom>
              <a:avLst/>
              <a:gdLst/>
              <a:ahLst/>
              <a:cxnLst/>
              <a:rect r="r" b="b" t="t" l="l"/>
              <a:pathLst>
                <a:path h="3720465" w="1735582">
                  <a:moveTo>
                    <a:pt x="0" y="0"/>
                  </a:moveTo>
                  <a:lnTo>
                    <a:pt x="1735582" y="0"/>
                  </a:lnTo>
                  <a:lnTo>
                    <a:pt x="1735582" y="3720465"/>
                  </a:lnTo>
                  <a:lnTo>
                    <a:pt x="0" y="3720465"/>
                  </a:lnTo>
                  <a:close/>
                </a:path>
              </a:pathLst>
            </a:custGeom>
            <a:solidFill>
              <a:srgbClr val="FDFDFD"/>
            </a:solidFill>
          </p:spPr>
        </p:sp>
      </p:grpSp>
      <p:grpSp>
        <p:nvGrpSpPr>
          <p:cNvPr name="Group 6" id="6"/>
          <p:cNvGrpSpPr/>
          <p:nvPr/>
        </p:nvGrpSpPr>
        <p:grpSpPr>
          <a:xfrm rot="0">
            <a:off x="-2248155" y="1456850"/>
            <a:ext cx="10869755" cy="125414"/>
            <a:chOff x="0" y="0"/>
            <a:chExt cx="14493006" cy="167218"/>
          </a:xfrm>
        </p:grpSpPr>
        <p:sp>
          <p:nvSpPr>
            <p:cNvPr name="Freeform 7" id="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318F9A"/>
            </a:solidFill>
          </p:spPr>
        </p:sp>
      </p:grpSp>
      <p:grpSp>
        <p:nvGrpSpPr>
          <p:cNvPr name="Group 8" id="8"/>
          <p:cNvGrpSpPr/>
          <p:nvPr/>
        </p:nvGrpSpPr>
        <p:grpSpPr>
          <a:xfrm rot="0">
            <a:off x="10169630" y="3870914"/>
            <a:ext cx="7659574" cy="5708554"/>
            <a:chOff x="0" y="0"/>
            <a:chExt cx="10212766" cy="7611406"/>
          </a:xfrm>
        </p:grpSpPr>
        <p:sp>
          <p:nvSpPr>
            <p:cNvPr name="Freeform 9" id="9"/>
            <p:cNvSpPr/>
            <p:nvPr/>
          </p:nvSpPr>
          <p:spPr>
            <a:xfrm flipH="false" flipV="false" rot="0">
              <a:off x="0" y="0"/>
              <a:ext cx="10212705" cy="7611364"/>
            </a:xfrm>
            <a:custGeom>
              <a:avLst/>
              <a:gdLst/>
              <a:ahLst/>
              <a:cxnLst/>
              <a:rect r="r" b="b" t="t" l="l"/>
              <a:pathLst>
                <a:path h="7611364" w="10212705">
                  <a:moveTo>
                    <a:pt x="0" y="0"/>
                  </a:moveTo>
                  <a:lnTo>
                    <a:pt x="10212705" y="0"/>
                  </a:lnTo>
                  <a:lnTo>
                    <a:pt x="10212705" y="7611364"/>
                  </a:lnTo>
                  <a:lnTo>
                    <a:pt x="0" y="7611364"/>
                  </a:lnTo>
                  <a:close/>
                </a:path>
              </a:pathLst>
            </a:custGeom>
            <a:solidFill>
              <a:srgbClr val="318F9A"/>
            </a:solidFill>
          </p:spPr>
        </p:sp>
      </p:grpSp>
      <p:grpSp>
        <p:nvGrpSpPr>
          <p:cNvPr name="Group 10" id="10"/>
          <p:cNvGrpSpPr/>
          <p:nvPr/>
        </p:nvGrpSpPr>
        <p:grpSpPr>
          <a:xfrm rot="0">
            <a:off x="1809785" y="9318693"/>
            <a:ext cx="3886200" cy="260775"/>
            <a:chOff x="0" y="0"/>
            <a:chExt cx="5181600" cy="347700"/>
          </a:xfrm>
        </p:grpSpPr>
        <p:sp>
          <p:nvSpPr>
            <p:cNvPr name="Freeform 11" id="11"/>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2" id="12"/>
          <p:cNvGrpSpPr/>
          <p:nvPr/>
        </p:nvGrpSpPr>
        <p:grpSpPr>
          <a:xfrm rot="0">
            <a:off x="10169630" y="9318693"/>
            <a:ext cx="3886200" cy="260775"/>
            <a:chOff x="0" y="0"/>
            <a:chExt cx="5181600" cy="347700"/>
          </a:xfrm>
        </p:grpSpPr>
        <p:sp>
          <p:nvSpPr>
            <p:cNvPr name="Freeform 13" id="13"/>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4" id="14"/>
          <p:cNvGrpSpPr/>
          <p:nvPr/>
        </p:nvGrpSpPr>
        <p:grpSpPr>
          <a:xfrm rot="0">
            <a:off x="4514534" y="2364778"/>
            <a:ext cx="2147375" cy="2157000"/>
            <a:chOff x="0" y="0"/>
            <a:chExt cx="2863167" cy="2876000"/>
          </a:xfrm>
        </p:grpSpPr>
        <p:sp>
          <p:nvSpPr>
            <p:cNvPr name="Freeform 15" id="15"/>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grpSp>
        <p:nvGrpSpPr>
          <p:cNvPr name="Group 16" id="16"/>
          <p:cNvGrpSpPr/>
          <p:nvPr/>
        </p:nvGrpSpPr>
        <p:grpSpPr>
          <a:xfrm rot="0">
            <a:off x="1600336" y="1959594"/>
            <a:ext cx="16116300" cy="157964"/>
            <a:chOff x="0" y="0"/>
            <a:chExt cx="21488400" cy="210618"/>
          </a:xfrm>
        </p:grpSpPr>
        <p:sp>
          <p:nvSpPr>
            <p:cNvPr name="Freeform 17" id="17"/>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18" id="18"/>
          <p:cNvGrpSpPr/>
          <p:nvPr/>
        </p:nvGrpSpPr>
        <p:grpSpPr>
          <a:xfrm rot="0">
            <a:off x="1809785" y="5386968"/>
            <a:ext cx="16019420" cy="157853"/>
            <a:chOff x="0" y="0"/>
            <a:chExt cx="21359226" cy="210470"/>
          </a:xfrm>
        </p:grpSpPr>
        <p:sp>
          <p:nvSpPr>
            <p:cNvPr name="Freeform 19" id="19"/>
            <p:cNvSpPr/>
            <p:nvPr/>
          </p:nvSpPr>
          <p:spPr>
            <a:xfrm flipH="false" flipV="false" rot="0">
              <a:off x="0" y="0"/>
              <a:ext cx="21359240" cy="210439"/>
            </a:xfrm>
            <a:custGeom>
              <a:avLst/>
              <a:gdLst/>
              <a:ahLst/>
              <a:cxnLst/>
              <a:rect r="r" b="b" t="t" l="l"/>
              <a:pathLst>
                <a:path h="210439" w="21359240">
                  <a:moveTo>
                    <a:pt x="0" y="0"/>
                  </a:moveTo>
                  <a:lnTo>
                    <a:pt x="21359240" y="0"/>
                  </a:lnTo>
                  <a:lnTo>
                    <a:pt x="21359240" y="210439"/>
                  </a:lnTo>
                  <a:lnTo>
                    <a:pt x="0" y="210439"/>
                  </a:lnTo>
                  <a:close/>
                </a:path>
              </a:pathLst>
            </a:custGeom>
            <a:solidFill>
              <a:srgbClr val="FDFDFD"/>
            </a:solidFill>
          </p:spPr>
        </p:sp>
      </p:grpSp>
      <p:grpSp>
        <p:nvGrpSpPr>
          <p:cNvPr name="Group 20" id="20"/>
          <p:cNvGrpSpPr/>
          <p:nvPr/>
        </p:nvGrpSpPr>
        <p:grpSpPr>
          <a:xfrm rot="0">
            <a:off x="1809785" y="7335516"/>
            <a:ext cx="16116300" cy="157963"/>
            <a:chOff x="0" y="0"/>
            <a:chExt cx="21488400" cy="210618"/>
          </a:xfrm>
        </p:grpSpPr>
        <p:sp>
          <p:nvSpPr>
            <p:cNvPr name="Freeform 21" id="21"/>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22" id="22"/>
          <p:cNvGrpSpPr/>
          <p:nvPr/>
        </p:nvGrpSpPr>
        <p:grpSpPr>
          <a:xfrm rot="0">
            <a:off x="12982142" y="2364778"/>
            <a:ext cx="2147375" cy="2157000"/>
            <a:chOff x="0" y="0"/>
            <a:chExt cx="2863167" cy="2876000"/>
          </a:xfrm>
        </p:grpSpPr>
        <p:sp>
          <p:nvSpPr>
            <p:cNvPr name="Freeform 23" id="23"/>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sp>
        <p:nvSpPr>
          <p:cNvPr name="Freeform 24" id="24"/>
          <p:cNvSpPr/>
          <p:nvPr/>
        </p:nvSpPr>
        <p:spPr>
          <a:xfrm flipH="false" flipV="false" rot="0">
            <a:off x="4799460" y="2396826"/>
            <a:ext cx="1577526" cy="2092903"/>
          </a:xfrm>
          <a:custGeom>
            <a:avLst/>
            <a:gdLst/>
            <a:ahLst/>
            <a:cxnLst/>
            <a:rect r="r" b="b" t="t" l="l"/>
            <a:pathLst>
              <a:path h="2092903" w="1577526">
                <a:moveTo>
                  <a:pt x="0" y="0"/>
                </a:moveTo>
                <a:lnTo>
                  <a:pt x="1577526" y="0"/>
                </a:lnTo>
                <a:lnTo>
                  <a:pt x="1577526" y="2092903"/>
                </a:lnTo>
                <a:lnTo>
                  <a:pt x="0" y="2092903"/>
                </a:lnTo>
                <a:lnTo>
                  <a:pt x="0" y="0"/>
                </a:lnTo>
                <a:close/>
              </a:path>
            </a:pathLst>
          </a:custGeom>
          <a:blipFill>
            <a:blip r:embed="rId2">
              <a:extLst>
                <a:ext uri="{96DAC541-7B7A-43D3-8B79-37D633B846F1}">
                  <asvg:svgBlip xmlns:asvg="http://schemas.microsoft.com/office/drawing/2016/SVG/main" r:embed="rId3"/>
                </a:ext>
              </a:extLst>
            </a:blip>
            <a:stretch>
              <a:fillRect l="0" t="0" r="-105" b="0"/>
            </a:stretch>
          </a:blipFill>
        </p:spPr>
      </p:sp>
      <p:sp>
        <p:nvSpPr>
          <p:cNvPr name="Freeform 25" id="25"/>
          <p:cNvSpPr/>
          <p:nvPr/>
        </p:nvSpPr>
        <p:spPr>
          <a:xfrm flipH="false" flipV="false" rot="0">
            <a:off x="13267738" y="2578978"/>
            <a:ext cx="1713562" cy="1713563"/>
          </a:xfrm>
          <a:custGeom>
            <a:avLst/>
            <a:gdLst/>
            <a:ahLst/>
            <a:cxnLst/>
            <a:rect r="r" b="b" t="t" l="l"/>
            <a:pathLst>
              <a:path h="1713563" w="1713562">
                <a:moveTo>
                  <a:pt x="0" y="0"/>
                </a:moveTo>
                <a:lnTo>
                  <a:pt x="1713563" y="0"/>
                </a:lnTo>
                <a:lnTo>
                  <a:pt x="1713563" y="1713563"/>
                </a:lnTo>
                <a:lnTo>
                  <a:pt x="0" y="17135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3662032" y="4512945"/>
            <a:ext cx="3692452"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Now Bold"/>
                <a:ea typeface="Now Bold"/>
                <a:cs typeface="Now Bold"/>
                <a:sym typeface="Now Bold"/>
              </a:rPr>
              <a:t>PH</a:t>
            </a:r>
          </a:p>
        </p:txBody>
      </p:sp>
      <p:sp>
        <p:nvSpPr>
          <p:cNvPr name="TextBox 27" id="27"/>
          <p:cNvSpPr txBox="true"/>
          <p:nvPr/>
        </p:nvSpPr>
        <p:spPr>
          <a:xfrm rot="0">
            <a:off x="2860983" y="5542961"/>
            <a:ext cx="5294554" cy="1110807"/>
          </a:xfrm>
          <a:prstGeom prst="rect">
            <a:avLst/>
          </a:prstGeom>
        </p:spPr>
        <p:txBody>
          <a:bodyPr anchor="t" rtlCol="false" tIns="0" lIns="0" bIns="0" rIns="0">
            <a:spAutoFit/>
          </a:bodyPr>
          <a:lstStyle/>
          <a:p>
            <a:pPr algn="ctr">
              <a:lnSpc>
                <a:spcPts val="4203"/>
              </a:lnSpc>
            </a:pPr>
            <a:r>
              <a:rPr lang="en-US" sz="3000" spc="28">
                <a:solidFill>
                  <a:srgbClr val="FFFFFF"/>
                </a:solidFill>
                <a:latin typeface="TT Rounds Condensed"/>
                <a:ea typeface="TT Rounds Condensed"/>
                <a:cs typeface="TT Rounds Condensed"/>
                <a:sym typeface="TT Rounds Condensed"/>
              </a:rPr>
              <a:t>Measures the acidity or alkalinity of a solution.</a:t>
            </a:r>
          </a:p>
        </p:txBody>
      </p:sp>
      <p:sp>
        <p:nvSpPr>
          <p:cNvPr name="TextBox 28" id="28"/>
          <p:cNvSpPr txBox="true"/>
          <p:nvPr/>
        </p:nvSpPr>
        <p:spPr>
          <a:xfrm rot="0">
            <a:off x="263318" y="4388429"/>
            <a:ext cx="133701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SENSOR</a:t>
            </a:r>
          </a:p>
        </p:txBody>
      </p:sp>
      <p:sp>
        <p:nvSpPr>
          <p:cNvPr name="TextBox 29" id="29"/>
          <p:cNvSpPr txBox="true"/>
          <p:nvPr/>
        </p:nvSpPr>
        <p:spPr>
          <a:xfrm rot="0">
            <a:off x="247617" y="6308729"/>
            <a:ext cx="156216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FUNCTION</a:t>
            </a:r>
          </a:p>
        </p:txBody>
      </p:sp>
      <p:sp>
        <p:nvSpPr>
          <p:cNvPr name="TextBox 30" id="30"/>
          <p:cNvSpPr txBox="true"/>
          <p:nvPr/>
        </p:nvSpPr>
        <p:spPr>
          <a:xfrm rot="0">
            <a:off x="216213" y="8123647"/>
            <a:ext cx="1593572"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APPLICATION</a:t>
            </a:r>
          </a:p>
        </p:txBody>
      </p:sp>
      <p:sp>
        <p:nvSpPr>
          <p:cNvPr name="TextBox 31" id="31"/>
          <p:cNvSpPr txBox="true"/>
          <p:nvPr/>
        </p:nvSpPr>
        <p:spPr>
          <a:xfrm rot="0">
            <a:off x="1907012" y="7683552"/>
            <a:ext cx="7583787" cy="1349424"/>
          </a:xfrm>
          <a:prstGeom prst="rect">
            <a:avLst/>
          </a:prstGeom>
        </p:spPr>
        <p:txBody>
          <a:bodyPr anchor="t" rtlCol="false" tIns="0" lIns="0" bIns="0" rIns="0">
            <a:spAutoFit/>
          </a:bodyPr>
          <a:lstStyle/>
          <a:p>
            <a:pPr algn="ctr">
              <a:lnSpc>
                <a:spcPts val="3517"/>
              </a:lnSpc>
            </a:pPr>
            <a:r>
              <a:rPr lang="en-US" sz="2512" b="true">
                <a:solidFill>
                  <a:srgbClr val="FDFDFD"/>
                </a:solidFill>
                <a:latin typeface="Now Bold"/>
                <a:ea typeface="Now Bold"/>
                <a:cs typeface="Now Bold"/>
                <a:sym typeface="Now Bold"/>
              </a:rPr>
              <a:t>• monitor/control acidity levels in the soil in a greenhouse </a:t>
            </a:r>
          </a:p>
          <a:p>
            <a:pPr algn="ctr">
              <a:lnSpc>
                <a:spcPts val="3517"/>
              </a:lnSpc>
            </a:pPr>
            <a:r>
              <a:rPr lang="en-US" sz="2512" b="true">
                <a:solidFill>
                  <a:srgbClr val="FDFDFD"/>
                </a:solidFill>
                <a:latin typeface="Arimo Bold"/>
                <a:ea typeface="Arimo Bold"/>
                <a:cs typeface="Arimo Bold"/>
                <a:sym typeface="Arimo Bold"/>
              </a:rPr>
              <a:t>• control acidity levels in a chemical process</a:t>
            </a:r>
          </a:p>
          <a:p>
            <a:pPr algn="ctr">
              <a:lnSpc>
                <a:spcPts val="3517"/>
              </a:lnSpc>
            </a:pPr>
          </a:p>
        </p:txBody>
      </p:sp>
      <p:sp>
        <p:nvSpPr>
          <p:cNvPr name="TextBox 32" id="32"/>
          <p:cNvSpPr txBox="true"/>
          <p:nvPr/>
        </p:nvSpPr>
        <p:spPr>
          <a:xfrm rot="0">
            <a:off x="12112731" y="4548449"/>
            <a:ext cx="4207003"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Glacial Indifference Bold"/>
                <a:ea typeface="Glacial Indifference Bold"/>
                <a:cs typeface="Glacial Indifference Bold"/>
                <a:sym typeface="Glacial Indifference Bold"/>
              </a:rPr>
              <a:t>MAGNETIC FIELD</a:t>
            </a:r>
          </a:p>
        </p:txBody>
      </p:sp>
      <p:sp>
        <p:nvSpPr>
          <p:cNvPr name="TextBox 33" id="33"/>
          <p:cNvSpPr txBox="true"/>
          <p:nvPr/>
        </p:nvSpPr>
        <p:spPr>
          <a:xfrm rot="0">
            <a:off x="10532403" y="5746950"/>
            <a:ext cx="7184234" cy="923330"/>
          </a:xfrm>
          <a:prstGeom prst="rect">
            <a:avLst/>
          </a:prstGeom>
        </p:spPr>
        <p:txBody>
          <a:bodyPr anchor="t" rtlCol="false" tIns="0" lIns="0" bIns="0" rIns="0">
            <a:spAutoFit/>
          </a:bodyPr>
          <a:lstStyle/>
          <a:p>
            <a:pPr algn="ctr">
              <a:lnSpc>
                <a:spcPts val="3587"/>
              </a:lnSpc>
            </a:pPr>
            <a:r>
              <a:rPr lang="en-US" sz="3000" spc="28">
                <a:solidFill>
                  <a:srgbClr val="FFFFFF"/>
                </a:solidFill>
                <a:latin typeface="TT Rounds Condensed"/>
                <a:ea typeface="TT Rounds Condensed"/>
                <a:cs typeface="TT Rounds Condensed"/>
                <a:sym typeface="TT Rounds Condensed"/>
              </a:rPr>
              <a:t>Detects and measures the strength and direction of magnetic fields.</a:t>
            </a:r>
          </a:p>
        </p:txBody>
      </p:sp>
      <p:sp>
        <p:nvSpPr>
          <p:cNvPr name="TextBox 34" id="34"/>
          <p:cNvSpPr txBox="true"/>
          <p:nvPr/>
        </p:nvSpPr>
        <p:spPr>
          <a:xfrm rot="0">
            <a:off x="10579628" y="7683552"/>
            <a:ext cx="6679672" cy="868716"/>
          </a:xfrm>
          <a:prstGeom prst="rect">
            <a:avLst/>
          </a:prstGeom>
        </p:spPr>
        <p:txBody>
          <a:bodyPr anchor="t" rtlCol="false" tIns="0" lIns="0" bIns="0" rIns="0">
            <a:spAutoFit/>
          </a:bodyPr>
          <a:lstStyle/>
          <a:p>
            <a:pPr algn="ctr" marL="686579" indent="-228860" lvl="2">
              <a:lnSpc>
                <a:spcPts val="3326"/>
              </a:lnSpc>
              <a:buFont typeface="Arial"/>
              <a:buChar char="⚬"/>
            </a:pPr>
            <a:r>
              <a:rPr lang="en-US" b="true" sz="2376">
                <a:solidFill>
                  <a:srgbClr val="FDFDFD"/>
                </a:solidFill>
                <a:latin typeface="Now Bold"/>
                <a:ea typeface="Now Bold"/>
                <a:cs typeface="Now Bold"/>
                <a:sym typeface="Now Bold"/>
              </a:rPr>
              <a:t>Detect magnetic field changes (for example, in mobile phones and CD players)</a:t>
            </a:r>
          </a:p>
        </p:txBody>
      </p:sp>
      <p:grpSp>
        <p:nvGrpSpPr>
          <p:cNvPr name="Group 35" id="35"/>
          <p:cNvGrpSpPr/>
          <p:nvPr/>
        </p:nvGrpSpPr>
        <p:grpSpPr>
          <a:xfrm rot="0">
            <a:off x="2537237" y="281084"/>
            <a:ext cx="13213526" cy="9925515"/>
            <a:chOff x="0" y="0"/>
            <a:chExt cx="17618034" cy="13234020"/>
          </a:xfrm>
        </p:grpSpPr>
        <p:sp>
          <p:nvSpPr>
            <p:cNvPr name="Freeform 36" id="3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37" id="3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38" id="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B0BEC5">
                      <a:alpha val="80000"/>
                    </a:srgbClr>
                  </a:solidFill>
                  <a:latin typeface="DejaVu Sans Light"/>
                  <a:ea typeface="DejaVu Sans Light"/>
                  <a:cs typeface="DejaVu Sans Light"/>
                  <a:sym typeface="DejaVu Sans Light"/>
                </a:rPr>
                <a:t>For more help, please visit </a:t>
              </a:r>
              <a:r>
                <a:rPr lang="en-US" sz="1599" u="sng">
                  <a:solidFill>
                    <a:srgbClr val="B0BEC5">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39" id="39"/>
          <p:cNvSpPr txBox="true"/>
          <p:nvPr/>
        </p:nvSpPr>
        <p:spPr>
          <a:xfrm rot="0">
            <a:off x="8975583" y="472155"/>
            <a:ext cx="8283717" cy="1257509"/>
          </a:xfrm>
          <a:prstGeom prst="rect">
            <a:avLst/>
          </a:prstGeom>
        </p:spPr>
        <p:txBody>
          <a:bodyPr anchor="t" rtlCol="false" tIns="0" lIns="0" bIns="0" rIns="0">
            <a:spAutoFit/>
          </a:bodyPr>
          <a:lstStyle/>
          <a:p>
            <a:pPr algn="r">
              <a:lnSpc>
                <a:spcPts val="9295"/>
              </a:lnSpc>
            </a:pPr>
            <a:r>
              <a:rPr lang="en-US" sz="6501" i="true" spc="64">
                <a:solidFill>
                  <a:srgbClr val="FDFDFD"/>
                </a:solidFill>
                <a:latin typeface="League Spartan"/>
                <a:ea typeface="League Spartan"/>
                <a:cs typeface="League Spartan"/>
                <a:sym typeface="League Spartan"/>
              </a:rPr>
              <a:t>Common Sensors</a:t>
            </a:r>
          </a:p>
        </p:txBody>
      </p:sp>
    </p:spTree>
  </p:cSld>
  <p:clrMapOvr>
    <a:masterClrMapping/>
  </p:clrMapOvr>
</p:sld>
</file>

<file path=ppt/slides/slide158.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grpSp>
        <p:nvGrpSpPr>
          <p:cNvPr name="Group 2" id="2"/>
          <p:cNvGrpSpPr/>
          <p:nvPr/>
        </p:nvGrpSpPr>
        <p:grpSpPr>
          <a:xfrm rot="0">
            <a:off x="1809785" y="3870914"/>
            <a:ext cx="7681014" cy="5708554"/>
            <a:chOff x="0" y="0"/>
            <a:chExt cx="10241352" cy="7611406"/>
          </a:xfrm>
        </p:grpSpPr>
        <p:sp>
          <p:nvSpPr>
            <p:cNvPr name="Freeform 3" id="3"/>
            <p:cNvSpPr/>
            <p:nvPr/>
          </p:nvSpPr>
          <p:spPr>
            <a:xfrm flipH="false" flipV="false" rot="0">
              <a:off x="0" y="0"/>
              <a:ext cx="10241407" cy="7611364"/>
            </a:xfrm>
            <a:custGeom>
              <a:avLst/>
              <a:gdLst/>
              <a:ahLst/>
              <a:cxnLst/>
              <a:rect r="r" b="b" t="t" l="l"/>
              <a:pathLst>
                <a:path h="7611364" w="10241407">
                  <a:moveTo>
                    <a:pt x="0" y="0"/>
                  </a:moveTo>
                  <a:lnTo>
                    <a:pt x="10241407" y="0"/>
                  </a:lnTo>
                  <a:lnTo>
                    <a:pt x="10241407" y="7611364"/>
                  </a:lnTo>
                  <a:lnTo>
                    <a:pt x="0" y="7611364"/>
                  </a:lnTo>
                  <a:close/>
                </a:path>
              </a:pathLst>
            </a:custGeom>
            <a:solidFill>
              <a:srgbClr val="318F9A"/>
            </a:solidFill>
          </p:spPr>
        </p:sp>
      </p:grpSp>
      <p:grpSp>
        <p:nvGrpSpPr>
          <p:cNvPr name="Group 4" id="4"/>
          <p:cNvGrpSpPr/>
          <p:nvPr/>
        </p:nvGrpSpPr>
        <p:grpSpPr>
          <a:xfrm rot="0">
            <a:off x="-228992" y="-211377"/>
            <a:ext cx="1301660" cy="2790355"/>
            <a:chOff x="0" y="0"/>
            <a:chExt cx="1735546" cy="3720474"/>
          </a:xfrm>
        </p:grpSpPr>
        <p:sp>
          <p:nvSpPr>
            <p:cNvPr name="Freeform 5" id="5"/>
            <p:cNvSpPr/>
            <p:nvPr/>
          </p:nvSpPr>
          <p:spPr>
            <a:xfrm flipH="false" flipV="false" rot="0">
              <a:off x="0" y="0"/>
              <a:ext cx="1735582" cy="3720465"/>
            </a:xfrm>
            <a:custGeom>
              <a:avLst/>
              <a:gdLst/>
              <a:ahLst/>
              <a:cxnLst/>
              <a:rect r="r" b="b" t="t" l="l"/>
              <a:pathLst>
                <a:path h="3720465" w="1735582">
                  <a:moveTo>
                    <a:pt x="0" y="0"/>
                  </a:moveTo>
                  <a:lnTo>
                    <a:pt x="1735582" y="0"/>
                  </a:lnTo>
                  <a:lnTo>
                    <a:pt x="1735582" y="3720465"/>
                  </a:lnTo>
                  <a:lnTo>
                    <a:pt x="0" y="3720465"/>
                  </a:lnTo>
                  <a:close/>
                </a:path>
              </a:pathLst>
            </a:custGeom>
            <a:solidFill>
              <a:srgbClr val="FDFDFD"/>
            </a:solidFill>
          </p:spPr>
        </p:sp>
      </p:grpSp>
      <p:grpSp>
        <p:nvGrpSpPr>
          <p:cNvPr name="Group 6" id="6"/>
          <p:cNvGrpSpPr/>
          <p:nvPr/>
        </p:nvGrpSpPr>
        <p:grpSpPr>
          <a:xfrm rot="0">
            <a:off x="-2248155" y="1456850"/>
            <a:ext cx="10869755" cy="125414"/>
            <a:chOff x="0" y="0"/>
            <a:chExt cx="14493006" cy="167218"/>
          </a:xfrm>
        </p:grpSpPr>
        <p:sp>
          <p:nvSpPr>
            <p:cNvPr name="Freeform 7" id="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318F9A"/>
            </a:solidFill>
          </p:spPr>
        </p:sp>
      </p:grpSp>
      <p:grpSp>
        <p:nvGrpSpPr>
          <p:cNvPr name="Group 8" id="8"/>
          <p:cNvGrpSpPr/>
          <p:nvPr/>
        </p:nvGrpSpPr>
        <p:grpSpPr>
          <a:xfrm rot="0">
            <a:off x="10169630" y="3870914"/>
            <a:ext cx="7659574" cy="5708554"/>
            <a:chOff x="0" y="0"/>
            <a:chExt cx="10212766" cy="7611406"/>
          </a:xfrm>
        </p:grpSpPr>
        <p:sp>
          <p:nvSpPr>
            <p:cNvPr name="Freeform 9" id="9"/>
            <p:cNvSpPr/>
            <p:nvPr/>
          </p:nvSpPr>
          <p:spPr>
            <a:xfrm flipH="false" flipV="false" rot="0">
              <a:off x="0" y="0"/>
              <a:ext cx="10212705" cy="7611364"/>
            </a:xfrm>
            <a:custGeom>
              <a:avLst/>
              <a:gdLst/>
              <a:ahLst/>
              <a:cxnLst/>
              <a:rect r="r" b="b" t="t" l="l"/>
              <a:pathLst>
                <a:path h="7611364" w="10212705">
                  <a:moveTo>
                    <a:pt x="0" y="0"/>
                  </a:moveTo>
                  <a:lnTo>
                    <a:pt x="10212705" y="0"/>
                  </a:lnTo>
                  <a:lnTo>
                    <a:pt x="10212705" y="7611364"/>
                  </a:lnTo>
                  <a:lnTo>
                    <a:pt x="0" y="7611364"/>
                  </a:lnTo>
                  <a:close/>
                </a:path>
              </a:pathLst>
            </a:custGeom>
            <a:solidFill>
              <a:srgbClr val="318F9A"/>
            </a:solidFill>
          </p:spPr>
        </p:sp>
      </p:grpSp>
      <p:grpSp>
        <p:nvGrpSpPr>
          <p:cNvPr name="Group 10" id="10"/>
          <p:cNvGrpSpPr/>
          <p:nvPr/>
        </p:nvGrpSpPr>
        <p:grpSpPr>
          <a:xfrm rot="0">
            <a:off x="1809785" y="9318693"/>
            <a:ext cx="3886200" cy="260775"/>
            <a:chOff x="0" y="0"/>
            <a:chExt cx="5181600" cy="347700"/>
          </a:xfrm>
        </p:grpSpPr>
        <p:sp>
          <p:nvSpPr>
            <p:cNvPr name="Freeform 11" id="11"/>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2" id="12"/>
          <p:cNvGrpSpPr/>
          <p:nvPr/>
        </p:nvGrpSpPr>
        <p:grpSpPr>
          <a:xfrm rot="0">
            <a:off x="10169630" y="9318693"/>
            <a:ext cx="3886200" cy="260775"/>
            <a:chOff x="0" y="0"/>
            <a:chExt cx="5181600" cy="347700"/>
          </a:xfrm>
        </p:grpSpPr>
        <p:sp>
          <p:nvSpPr>
            <p:cNvPr name="Freeform 13" id="13"/>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4" id="14"/>
          <p:cNvGrpSpPr/>
          <p:nvPr/>
        </p:nvGrpSpPr>
        <p:grpSpPr>
          <a:xfrm rot="0">
            <a:off x="4514534" y="2364778"/>
            <a:ext cx="2147375" cy="2157000"/>
            <a:chOff x="0" y="0"/>
            <a:chExt cx="2863167" cy="2876000"/>
          </a:xfrm>
        </p:grpSpPr>
        <p:sp>
          <p:nvSpPr>
            <p:cNvPr name="Freeform 15" id="15"/>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grpSp>
        <p:nvGrpSpPr>
          <p:cNvPr name="Group 16" id="16"/>
          <p:cNvGrpSpPr/>
          <p:nvPr/>
        </p:nvGrpSpPr>
        <p:grpSpPr>
          <a:xfrm rot="0">
            <a:off x="1600336" y="1959594"/>
            <a:ext cx="16116300" cy="157964"/>
            <a:chOff x="0" y="0"/>
            <a:chExt cx="21488400" cy="210618"/>
          </a:xfrm>
        </p:grpSpPr>
        <p:sp>
          <p:nvSpPr>
            <p:cNvPr name="Freeform 17" id="17"/>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18" id="18"/>
          <p:cNvGrpSpPr/>
          <p:nvPr/>
        </p:nvGrpSpPr>
        <p:grpSpPr>
          <a:xfrm rot="0">
            <a:off x="1809785" y="5386968"/>
            <a:ext cx="16019420" cy="157853"/>
            <a:chOff x="0" y="0"/>
            <a:chExt cx="21359226" cy="210470"/>
          </a:xfrm>
        </p:grpSpPr>
        <p:sp>
          <p:nvSpPr>
            <p:cNvPr name="Freeform 19" id="19"/>
            <p:cNvSpPr/>
            <p:nvPr/>
          </p:nvSpPr>
          <p:spPr>
            <a:xfrm flipH="false" flipV="false" rot="0">
              <a:off x="0" y="0"/>
              <a:ext cx="21359240" cy="210439"/>
            </a:xfrm>
            <a:custGeom>
              <a:avLst/>
              <a:gdLst/>
              <a:ahLst/>
              <a:cxnLst/>
              <a:rect r="r" b="b" t="t" l="l"/>
              <a:pathLst>
                <a:path h="210439" w="21359240">
                  <a:moveTo>
                    <a:pt x="0" y="0"/>
                  </a:moveTo>
                  <a:lnTo>
                    <a:pt x="21359240" y="0"/>
                  </a:lnTo>
                  <a:lnTo>
                    <a:pt x="21359240" y="210439"/>
                  </a:lnTo>
                  <a:lnTo>
                    <a:pt x="0" y="210439"/>
                  </a:lnTo>
                  <a:close/>
                </a:path>
              </a:pathLst>
            </a:custGeom>
            <a:solidFill>
              <a:srgbClr val="FDFDFD"/>
            </a:solidFill>
          </p:spPr>
        </p:sp>
      </p:grpSp>
      <p:grpSp>
        <p:nvGrpSpPr>
          <p:cNvPr name="Group 20" id="20"/>
          <p:cNvGrpSpPr/>
          <p:nvPr/>
        </p:nvGrpSpPr>
        <p:grpSpPr>
          <a:xfrm rot="0">
            <a:off x="1809785" y="7335516"/>
            <a:ext cx="16116300" cy="157963"/>
            <a:chOff x="0" y="0"/>
            <a:chExt cx="21488400" cy="210618"/>
          </a:xfrm>
        </p:grpSpPr>
        <p:sp>
          <p:nvSpPr>
            <p:cNvPr name="Freeform 21" id="21"/>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22" id="22"/>
          <p:cNvGrpSpPr/>
          <p:nvPr/>
        </p:nvGrpSpPr>
        <p:grpSpPr>
          <a:xfrm rot="0">
            <a:off x="12982142" y="2364778"/>
            <a:ext cx="2147375" cy="2157000"/>
            <a:chOff x="0" y="0"/>
            <a:chExt cx="2863167" cy="2876000"/>
          </a:xfrm>
        </p:grpSpPr>
        <p:sp>
          <p:nvSpPr>
            <p:cNvPr name="Freeform 23" id="23"/>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sp>
        <p:nvSpPr>
          <p:cNvPr name="Freeform 24" id="24"/>
          <p:cNvSpPr/>
          <p:nvPr/>
        </p:nvSpPr>
        <p:spPr>
          <a:xfrm flipH="false" flipV="false" rot="0">
            <a:off x="4729456" y="2905951"/>
            <a:ext cx="1717534" cy="931762"/>
          </a:xfrm>
          <a:custGeom>
            <a:avLst/>
            <a:gdLst/>
            <a:ahLst/>
            <a:cxnLst/>
            <a:rect r="r" b="b" t="t" l="l"/>
            <a:pathLst>
              <a:path h="931762" w="1717534">
                <a:moveTo>
                  <a:pt x="0" y="0"/>
                </a:moveTo>
                <a:lnTo>
                  <a:pt x="1717535" y="0"/>
                </a:lnTo>
                <a:lnTo>
                  <a:pt x="1717535" y="931763"/>
                </a:lnTo>
                <a:lnTo>
                  <a:pt x="0" y="931763"/>
                </a:lnTo>
                <a:lnTo>
                  <a:pt x="0" y="0"/>
                </a:lnTo>
                <a:close/>
              </a:path>
            </a:pathLst>
          </a:custGeom>
          <a:blipFill>
            <a:blip r:embed="rId2">
              <a:extLst>
                <a:ext uri="{96DAC541-7B7A-43D3-8B79-37D633B846F1}">
                  <asvg:svgBlip xmlns:asvg="http://schemas.microsoft.com/office/drawing/2016/SVG/main" r:embed="rId3"/>
                </a:ext>
              </a:extLst>
            </a:blip>
            <a:stretch>
              <a:fillRect l="0" t="0" r="-196" b="0"/>
            </a:stretch>
          </a:blipFill>
        </p:spPr>
      </p:sp>
      <p:sp>
        <p:nvSpPr>
          <p:cNvPr name="Freeform 25" id="25"/>
          <p:cNvSpPr/>
          <p:nvPr/>
        </p:nvSpPr>
        <p:spPr>
          <a:xfrm flipH="false" flipV="false" rot="0">
            <a:off x="13291718" y="2650425"/>
            <a:ext cx="1528224" cy="1585706"/>
          </a:xfrm>
          <a:custGeom>
            <a:avLst/>
            <a:gdLst/>
            <a:ahLst/>
            <a:cxnLst/>
            <a:rect r="r" b="b" t="t" l="l"/>
            <a:pathLst>
              <a:path h="1585706" w="1528224">
                <a:moveTo>
                  <a:pt x="0" y="0"/>
                </a:moveTo>
                <a:lnTo>
                  <a:pt x="1528224" y="0"/>
                </a:lnTo>
                <a:lnTo>
                  <a:pt x="1528224" y="1585705"/>
                </a:lnTo>
                <a:lnTo>
                  <a:pt x="0" y="1585705"/>
                </a:lnTo>
                <a:lnTo>
                  <a:pt x="0" y="0"/>
                </a:lnTo>
                <a:close/>
              </a:path>
            </a:pathLst>
          </a:custGeom>
          <a:blipFill>
            <a:blip r:embed="rId4">
              <a:extLst>
                <a:ext uri="{96DAC541-7B7A-43D3-8B79-37D633B846F1}">
                  <asvg:svgBlip xmlns:asvg="http://schemas.microsoft.com/office/drawing/2016/SVG/main" r:embed="rId5"/>
                </a:ext>
              </a:extLst>
            </a:blip>
            <a:stretch>
              <a:fillRect l="0" t="0" r="-33" b="0"/>
            </a:stretch>
          </a:blipFill>
        </p:spPr>
      </p:sp>
      <p:sp>
        <p:nvSpPr>
          <p:cNvPr name="TextBox 26" id="26"/>
          <p:cNvSpPr txBox="true"/>
          <p:nvPr/>
        </p:nvSpPr>
        <p:spPr>
          <a:xfrm rot="0">
            <a:off x="3449234" y="4548449"/>
            <a:ext cx="4493504"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Now Bold"/>
                <a:ea typeface="Now Bold"/>
                <a:cs typeface="Now Bold"/>
                <a:sym typeface="Now Bold"/>
              </a:rPr>
              <a:t>ACCELEROMETER</a:t>
            </a:r>
          </a:p>
        </p:txBody>
      </p:sp>
      <p:sp>
        <p:nvSpPr>
          <p:cNvPr name="TextBox 27" id="27"/>
          <p:cNvSpPr txBox="true"/>
          <p:nvPr/>
        </p:nvSpPr>
        <p:spPr>
          <a:xfrm rot="0">
            <a:off x="2107842" y="5708580"/>
            <a:ext cx="7084898" cy="932854"/>
          </a:xfrm>
          <a:prstGeom prst="rect">
            <a:avLst/>
          </a:prstGeom>
        </p:spPr>
        <p:txBody>
          <a:bodyPr anchor="t" rtlCol="false" tIns="0" lIns="0" bIns="0" rIns="0">
            <a:spAutoFit/>
          </a:bodyPr>
          <a:lstStyle/>
          <a:p>
            <a:pPr algn="ctr">
              <a:lnSpc>
                <a:spcPts val="3672"/>
              </a:lnSpc>
            </a:pPr>
            <a:r>
              <a:rPr lang="en-US" sz="3000" spc="28">
                <a:solidFill>
                  <a:srgbClr val="FFFFFF"/>
                </a:solidFill>
                <a:latin typeface="TT Rounds Condensed"/>
                <a:ea typeface="TT Rounds Condensed"/>
                <a:cs typeface="TT Rounds Condensed"/>
                <a:sym typeface="TT Rounds Condensed"/>
              </a:rPr>
              <a:t>Measures acceleration forces, enabling orientation and movement detection.</a:t>
            </a:r>
          </a:p>
        </p:txBody>
      </p:sp>
      <p:sp>
        <p:nvSpPr>
          <p:cNvPr name="TextBox 28" id="28"/>
          <p:cNvSpPr txBox="true"/>
          <p:nvPr/>
        </p:nvSpPr>
        <p:spPr>
          <a:xfrm rot="0">
            <a:off x="263318" y="4388429"/>
            <a:ext cx="133701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SENSOR</a:t>
            </a:r>
          </a:p>
        </p:txBody>
      </p:sp>
      <p:sp>
        <p:nvSpPr>
          <p:cNvPr name="TextBox 29" id="29"/>
          <p:cNvSpPr txBox="true"/>
          <p:nvPr/>
        </p:nvSpPr>
        <p:spPr>
          <a:xfrm rot="0">
            <a:off x="247617" y="6308729"/>
            <a:ext cx="156216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FUNCTION</a:t>
            </a:r>
          </a:p>
        </p:txBody>
      </p:sp>
      <p:sp>
        <p:nvSpPr>
          <p:cNvPr name="TextBox 30" id="30"/>
          <p:cNvSpPr txBox="true"/>
          <p:nvPr/>
        </p:nvSpPr>
        <p:spPr>
          <a:xfrm rot="0">
            <a:off x="216213" y="8123647"/>
            <a:ext cx="1593572"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APPLICATION</a:t>
            </a:r>
          </a:p>
        </p:txBody>
      </p:sp>
      <p:sp>
        <p:nvSpPr>
          <p:cNvPr name="TextBox 31" id="31"/>
          <p:cNvSpPr txBox="true"/>
          <p:nvPr/>
        </p:nvSpPr>
        <p:spPr>
          <a:xfrm rot="0">
            <a:off x="2215440" y="7557579"/>
            <a:ext cx="6869704" cy="2043461"/>
          </a:xfrm>
          <a:prstGeom prst="rect">
            <a:avLst/>
          </a:prstGeom>
        </p:spPr>
        <p:txBody>
          <a:bodyPr anchor="t" rtlCol="false" tIns="0" lIns="0" bIns="0" rIns="0">
            <a:spAutoFit/>
          </a:bodyPr>
          <a:lstStyle/>
          <a:p>
            <a:pPr algn="ctr" marL="657608" indent="-219203" lvl="2">
              <a:lnSpc>
                <a:spcPts val="3187"/>
              </a:lnSpc>
              <a:buFont typeface="Arial"/>
              <a:buChar char="⚬"/>
            </a:pPr>
            <a:r>
              <a:rPr lang="en-US" b="true" sz="2275">
                <a:solidFill>
                  <a:srgbClr val="FDFDFD"/>
                </a:solidFill>
                <a:latin typeface="Now Bold"/>
                <a:ea typeface="Now Bold"/>
                <a:cs typeface="Now Bold"/>
                <a:sym typeface="Now Bold"/>
              </a:rPr>
              <a:t>Used in cars to measure rapid deceleration and apply air bags in a crash </a:t>
            </a:r>
          </a:p>
          <a:p>
            <a:pPr algn="ctr" marL="657608" indent="-219203" lvl="2">
              <a:lnSpc>
                <a:spcPts val="3187"/>
              </a:lnSpc>
              <a:buFont typeface="Arial"/>
              <a:buChar char="⚬"/>
            </a:pPr>
            <a:r>
              <a:rPr lang="en-US" sz="2275">
                <a:solidFill>
                  <a:srgbClr val="FDFDFD"/>
                </a:solidFill>
                <a:latin typeface="Arimo"/>
                <a:ea typeface="Arimo"/>
                <a:cs typeface="Arimo"/>
                <a:sym typeface="Arimo"/>
              </a:rPr>
              <a:t>U</a:t>
            </a:r>
            <a:r>
              <a:rPr lang="en-US" b="true" sz="2275">
                <a:solidFill>
                  <a:srgbClr val="FDFDFD"/>
                </a:solidFill>
                <a:latin typeface="Arimo Bold"/>
                <a:ea typeface="Arimo Bold"/>
                <a:cs typeface="Arimo Bold"/>
                <a:sym typeface="Arimo Bold"/>
              </a:rPr>
              <a:t>sed by mobile phones to change between portrait and landscape mode </a:t>
            </a:r>
          </a:p>
          <a:p>
            <a:pPr algn="ctr" marL="657608" indent="-219203" lvl="2">
              <a:lnSpc>
                <a:spcPts val="3187"/>
              </a:lnSpc>
            </a:pPr>
          </a:p>
        </p:txBody>
      </p:sp>
      <p:sp>
        <p:nvSpPr>
          <p:cNvPr name="TextBox 32" id="32"/>
          <p:cNvSpPr txBox="true"/>
          <p:nvPr/>
        </p:nvSpPr>
        <p:spPr>
          <a:xfrm rot="0">
            <a:off x="12112731" y="4548449"/>
            <a:ext cx="4207003"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Glacial Indifference Bold"/>
                <a:ea typeface="Glacial Indifference Bold"/>
                <a:cs typeface="Glacial Indifference Bold"/>
                <a:sym typeface="Glacial Indifference Bold"/>
              </a:rPr>
              <a:t>PROXIMITY</a:t>
            </a:r>
          </a:p>
        </p:txBody>
      </p:sp>
      <p:sp>
        <p:nvSpPr>
          <p:cNvPr name="TextBox 33" id="33"/>
          <p:cNvSpPr txBox="true"/>
          <p:nvPr/>
        </p:nvSpPr>
        <p:spPr>
          <a:xfrm rot="0">
            <a:off x="10532403" y="5689800"/>
            <a:ext cx="7184234" cy="1053477"/>
          </a:xfrm>
          <a:prstGeom prst="rect">
            <a:avLst/>
          </a:prstGeom>
        </p:spPr>
        <p:txBody>
          <a:bodyPr anchor="t" rtlCol="false" tIns="0" lIns="0" bIns="0" rIns="0">
            <a:spAutoFit/>
          </a:bodyPr>
          <a:lstStyle/>
          <a:p>
            <a:pPr algn="ctr">
              <a:lnSpc>
                <a:spcPts val="4008"/>
              </a:lnSpc>
            </a:pPr>
            <a:r>
              <a:rPr lang="en-US" sz="3000" spc="28">
                <a:solidFill>
                  <a:srgbClr val="FFFFFF"/>
                </a:solidFill>
                <a:latin typeface="TT Rounds Condensed"/>
                <a:ea typeface="TT Rounds Condensed"/>
                <a:cs typeface="TT Rounds Condensed"/>
                <a:sym typeface="TT Rounds Condensed"/>
              </a:rPr>
              <a:t>Detects the presence or absence of nearby objects without physical contact.</a:t>
            </a:r>
          </a:p>
        </p:txBody>
      </p:sp>
      <p:sp>
        <p:nvSpPr>
          <p:cNvPr name="TextBox 34" id="34"/>
          <p:cNvSpPr txBox="true"/>
          <p:nvPr/>
        </p:nvSpPr>
        <p:spPr>
          <a:xfrm rot="0">
            <a:off x="10784684" y="7683360"/>
            <a:ext cx="6679672" cy="1291908"/>
          </a:xfrm>
          <a:prstGeom prst="rect">
            <a:avLst/>
          </a:prstGeom>
        </p:spPr>
        <p:txBody>
          <a:bodyPr anchor="t" rtlCol="false" tIns="0" lIns="0" bIns="0" rIns="0">
            <a:spAutoFit/>
          </a:bodyPr>
          <a:lstStyle/>
          <a:p>
            <a:pPr algn="ctr">
              <a:lnSpc>
                <a:spcPts val="3326"/>
              </a:lnSpc>
            </a:pPr>
            <a:r>
              <a:rPr lang="en-US" sz="2376" b="true">
                <a:solidFill>
                  <a:srgbClr val="FDFDFD"/>
                </a:solidFill>
                <a:latin typeface="Now Bold"/>
                <a:ea typeface="Now Bold"/>
                <a:cs typeface="Now Bold"/>
                <a:sym typeface="Now Bold"/>
              </a:rPr>
              <a:t>• Detect when a face is close to a mobile phone screen and switches off screen when held to the ear </a:t>
            </a:r>
          </a:p>
          <a:p>
            <a:pPr algn="ctr">
              <a:lnSpc>
                <a:spcPts val="3326"/>
              </a:lnSpc>
            </a:pPr>
          </a:p>
        </p:txBody>
      </p:sp>
      <p:grpSp>
        <p:nvGrpSpPr>
          <p:cNvPr name="Group 35" id="35"/>
          <p:cNvGrpSpPr/>
          <p:nvPr/>
        </p:nvGrpSpPr>
        <p:grpSpPr>
          <a:xfrm rot="0">
            <a:off x="2537237" y="281084"/>
            <a:ext cx="13213526" cy="9925515"/>
            <a:chOff x="0" y="0"/>
            <a:chExt cx="17618034" cy="13234020"/>
          </a:xfrm>
        </p:grpSpPr>
        <p:sp>
          <p:nvSpPr>
            <p:cNvPr name="Freeform 36" id="3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37" id="3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38" id="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B0BEC5">
                      <a:alpha val="80000"/>
                    </a:srgbClr>
                  </a:solidFill>
                  <a:latin typeface="DejaVu Sans Light"/>
                  <a:ea typeface="DejaVu Sans Light"/>
                  <a:cs typeface="DejaVu Sans Light"/>
                  <a:sym typeface="DejaVu Sans Light"/>
                </a:rPr>
                <a:t>For more help, please visit </a:t>
              </a:r>
              <a:r>
                <a:rPr lang="en-US" sz="1599" u="sng">
                  <a:solidFill>
                    <a:srgbClr val="B0BEC5">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39" id="39"/>
          <p:cNvSpPr txBox="true"/>
          <p:nvPr/>
        </p:nvSpPr>
        <p:spPr>
          <a:xfrm rot="0">
            <a:off x="8975583" y="472155"/>
            <a:ext cx="8283717" cy="1257509"/>
          </a:xfrm>
          <a:prstGeom prst="rect">
            <a:avLst/>
          </a:prstGeom>
        </p:spPr>
        <p:txBody>
          <a:bodyPr anchor="t" rtlCol="false" tIns="0" lIns="0" bIns="0" rIns="0">
            <a:spAutoFit/>
          </a:bodyPr>
          <a:lstStyle/>
          <a:p>
            <a:pPr algn="r">
              <a:lnSpc>
                <a:spcPts val="9295"/>
              </a:lnSpc>
            </a:pPr>
            <a:r>
              <a:rPr lang="en-US" sz="6501" i="true" spc="64">
                <a:solidFill>
                  <a:srgbClr val="FDFDFD"/>
                </a:solidFill>
                <a:latin typeface="League Spartan"/>
                <a:ea typeface="League Spartan"/>
                <a:cs typeface="League Spartan"/>
                <a:sym typeface="League Spartan"/>
              </a:rPr>
              <a:t>Common Sensors</a:t>
            </a:r>
          </a:p>
        </p:txBody>
      </p:sp>
    </p:spTree>
  </p:cSld>
  <p:clrMapOvr>
    <a:masterClrMapping/>
  </p:clrMapOvr>
</p:sld>
</file>

<file path=ppt/slides/slide159.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grpSp>
        <p:nvGrpSpPr>
          <p:cNvPr name="Group 2" id="2"/>
          <p:cNvGrpSpPr/>
          <p:nvPr/>
        </p:nvGrpSpPr>
        <p:grpSpPr>
          <a:xfrm rot="0">
            <a:off x="1809785" y="3870914"/>
            <a:ext cx="7681014" cy="5708554"/>
            <a:chOff x="0" y="0"/>
            <a:chExt cx="10241352" cy="7611406"/>
          </a:xfrm>
        </p:grpSpPr>
        <p:sp>
          <p:nvSpPr>
            <p:cNvPr name="Freeform 3" id="3"/>
            <p:cNvSpPr/>
            <p:nvPr/>
          </p:nvSpPr>
          <p:spPr>
            <a:xfrm flipH="false" flipV="false" rot="0">
              <a:off x="0" y="0"/>
              <a:ext cx="10241407" cy="7611364"/>
            </a:xfrm>
            <a:custGeom>
              <a:avLst/>
              <a:gdLst/>
              <a:ahLst/>
              <a:cxnLst/>
              <a:rect r="r" b="b" t="t" l="l"/>
              <a:pathLst>
                <a:path h="7611364" w="10241407">
                  <a:moveTo>
                    <a:pt x="0" y="0"/>
                  </a:moveTo>
                  <a:lnTo>
                    <a:pt x="10241407" y="0"/>
                  </a:lnTo>
                  <a:lnTo>
                    <a:pt x="10241407" y="7611364"/>
                  </a:lnTo>
                  <a:lnTo>
                    <a:pt x="0" y="7611364"/>
                  </a:lnTo>
                  <a:close/>
                </a:path>
              </a:pathLst>
            </a:custGeom>
            <a:solidFill>
              <a:srgbClr val="318F9A"/>
            </a:solidFill>
          </p:spPr>
        </p:sp>
      </p:grpSp>
      <p:grpSp>
        <p:nvGrpSpPr>
          <p:cNvPr name="Group 4" id="4"/>
          <p:cNvGrpSpPr/>
          <p:nvPr/>
        </p:nvGrpSpPr>
        <p:grpSpPr>
          <a:xfrm rot="0">
            <a:off x="-228992" y="-211377"/>
            <a:ext cx="1301660" cy="2790355"/>
            <a:chOff x="0" y="0"/>
            <a:chExt cx="1735546" cy="3720474"/>
          </a:xfrm>
        </p:grpSpPr>
        <p:sp>
          <p:nvSpPr>
            <p:cNvPr name="Freeform 5" id="5"/>
            <p:cNvSpPr/>
            <p:nvPr/>
          </p:nvSpPr>
          <p:spPr>
            <a:xfrm flipH="false" flipV="false" rot="0">
              <a:off x="0" y="0"/>
              <a:ext cx="1735582" cy="3720465"/>
            </a:xfrm>
            <a:custGeom>
              <a:avLst/>
              <a:gdLst/>
              <a:ahLst/>
              <a:cxnLst/>
              <a:rect r="r" b="b" t="t" l="l"/>
              <a:pathLst>
                <a:path h="3720465" w="1735582">
                  <a:moveTo>
                    <a:pt x="0" y="0"/>
                  </a:moveTo>
                  <a:lnTo>
                    <a:pt x="1735582" y="0"/>
                  </a:lnTo>
                  <a:lnTo>
                    <a:pt x="1735582" y="3720465"/>
                  </a:lnTo>
                  <a:lnTo>
                    <a:pt x="0" y="3720465"/>
                  </a:lnTo>
                  <a:close/>
                </a:path>
              </a:pathLst>
            </a:custGeom>
            <a:solidFill>
              <a:srgbClr val="FDFDFD"/>
            </a:solidFill>
          </p:spPr>
        </p:sp>
      </p:grpSp>
      <p:grpSp>
        <p:nvGrpSpPr>
          <p:cNvPr name="Group 6" id="6"/>
          <p:cNvGrpSpPr/>
          <p:nvPr/>
        </p:nvGrpSpPr>
        <p:grpSpPr>
          <a:xfrm rot="0">
            <a:off x="-2248155" y="1456850"/>
            <a:ext cx="10869755" cy="125414"/>
            <a:chOff x="0" y="0"/>
            <a:chExt cx="14493006" cy="167218"/>
          </a:xfrm>
        </p:grpSpPr>
        <p:sp>
          <p:nvSpPr>
            <p:cNvPr name="Freeform 7" id="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318F9A"/>
            </a:solidFill>
          </p:spPr>
        </p:sp>
      </p:grpSp>
      <p:grpSp>
        <p:nvGrpSpPr>
          <p:cNvPr name="Group 8" id="8"/>
          <p:cNvGrpSpPr/>
          <p:nvPr/>
        </p:nvGrpSpPr>
        <p:grpSpPr>
          <a:xfrm rot="0">
            <a:off x="10169630" y="3870914"/>
            <a:ext cx="7659574" cy="5708554"/>
            <a:chOff x="0" y="0"/>
            <a:chExt cx="10212766" cy="7611406"/>
          </a:xfrm>
        </p:grpSpPr>
        <p:sp>
          <p:nvSpPr>
            <p:cNvPr name="Freeform 9" id="9"/>
            <p:cNvSpPr/>
            <p:nvPr/>
          </p:nvSpPr>
          <p:spPr>
            <a:xfrm flipH="false" flipV="false" rot="0">
              <a:off x="0" y="0"/>
              <a:ext cx="10212705" cy="7611364"/>
            </a:xfrm>
            <a:custGeom>
              <a:avLst/>
              <a:gdLst/>
              <a:ahLst/>
              <a:cxnLst/>
              <a:rect r="r" b="b" t="t" l="l"/>
              <a:pathLst>
                <a:path h="7611364" w="10212705">
                  <a:moveTo>
                    <a:pt x="0" y="0"/>
                  </a:moveTo>
                  <a:lnTo>
                    <a:pt x="10212705" y="0"/>
                  </a:lnTo>
                  <a:lnTo>
                    <a:pt x="10212705" y="7611364"/>
                  </a:lnTo>
                  <a:lnTo>
                    <a:pt x="0" y="7611364"/>
                  </a:lnTo>
                  <a:close/>
                </a:path>
              </a:pathLst>
            </a:custGeom>
            <a:solidFill>
              <a:srgbClr val="318F9A"/>
            </a:solidFill>
          </p:spPr>
        </p:sp>
      </p:grpSp>
      <p:grpSp>
        <p:nvGrpSpPr>
          <p:cNvPr name="Group 10" id="10"/>
          <p:cNvGrpSpPr/>
          <p:nvPr/>
        </p:nvGrpSpPr>
        <p:grpSpPr>
          <a:xfrm rot="0">
            <a:off x="1809785" y="9318693"/>
            <a:ext cx="3886200" cy="260775"/>
            <a:chOff x="0" y="0"/>
            <a:chExt cx="5181600" cy="347700"/>
          </a:xfrm>
        </p:grpSpPr>
        <p:sp>
          <p:nvSpPr>
            <p:cNvPr name="Freeform 11" id="11"/>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2" id="12"/>
          <p:cNvGrpSpPr/>
          <p:nvPr/>
        </p:nvGrpSpPr>
        <p:grpSpPr>
          <a:xfrm rot="0">
            <a:off x="10169630" y="9318693"/>
            <a:ext cx="3886200" cy="260775"/>
            <a:chOff x="0" y="0"/>
            <a:chExt cx="5181600" cy="347700"/>
          </a:xfrm>
        </p:grpSpPr>
        <p:sp>
          <p:nvSpPr>
            <p:cNvPr name="Freeform 13" id="13"/>
            <p:cNvSpPr/>
            <p:nvPr/>
          </p:nvSpPr>
          <p:spPr>
            <a:xfrm flipH="false" flipV="false" rot="0">
              <a:off x="0" y="0"/>
              <a:ext cx="5181600" cy="347726"/>
            </a:xfrm>
            <a:custGeom>
              <a:avLst/>
              <a:gdLst/>
              <a:ahLst/>
              <a:cxnLst/>
              <a:rect r="r" b="b" t="t" l="l"/>
              <a:pathLst>
                <a:path h="347726" w="5181600">
                  <a:moveTo>
                    <a:pt x="0" y="0"/>
                  </a:moveTo>
                  <a:lnTo>
                    <a:pt x="5181600" y="0"/>
                  </a:lnTo>
                  <a:lnTo>
                    <a:pt x="5181600" y="347726"/>
                  </a:lnTo>
                  <a:lnTo>
                    <a:pt x="0" y="347726"/>
                  </a:lnTo>
                  <a:close/>
                </a:path>
              </a:pathLst>
            </a:custGeom>
            <a:solidFill>
              <a:srgbClr val="FDFDFD"/>
            </a:solidFill>
          </p:spPr>
        </p:sp>
      </p:grpSp>
      <p:grpSp>
        <p:nvGrpSpPr>
          <p:cNvPr name="Group 14" id="14"/>
          <p:cNvGrpSpPr/>
          <p:nvPr/>
        </p:nvGrpSpPr>
        <p:grpSpPr>
          <a:xfrm rot="0">
            <a:off x="4514534" y="2364778"/>
            <a:ext cx="2147375" cy="2157000"/>
            <a:chOff x="0" y="0"/>
            <a:chExt cx="2863167" cy="2876000"/>
          </a:xfrm>
        </p:grpSpPr>
        <p:sp>
          <p:nvSpPr>
            <p:cNvPr name="Freeform 15" id="15"/>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grpSp>
        <p:nvGrpSpPr>
          <p:cNvPr name="Group 16" id="16"/>
          <p:cNvGrpSpPr/>
          <p:nvPr/>
        </p:nvGrpSpPr>
        <p:grpSpPr>
          <a:xfrm rot="0">
            <a:off x="1600336" y="1959594"/>
            <a:ext cx="16116300" cy="157964"/>
            <a:chOff x="0" y="0"/>
            <a:chExt cx="21488400" cy="210618"/>
          </a:xfrm>
        </p:grpSpPr>
        <p:sp>
          <p:nvSpPr>
            <p:cNvPr name="Freeform 17" id="17"/>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18" id="18"/>
          <p:cNvGrpSpPr/>
          <p:nvPr/>
        </p:nvGrpSpPr>
        <p:grpSpPr>
          <a:xfrm rot="0">
            <a:off x="1809785" y="5386968"/>
            <a:ext cx="16019420" cy="157853"/>
            <a:chOff x="0" y="0"/>
            <a:chExt cx="21359226" cy="210470"/>
          </a:xfrm>
        </p:grpSpPr>
        <p:sp>
          <p:nvSpPr>
            <p:cNvPr name="Freeform 19" id="19"/>
            <p:cNvSpPr/>
            <p:nvPr/>
          </p:nvSpPr>
          <p:spPr>
            <a:xfrm flipH="false" flipV="false" rot="0">
              <a:off x="0" y="0"/>
              <a:ext cx="21359240" cy="210439"/>
            </a:xfrm>
            <a:custGeom>
              <a:avLst/>
              <a:gdLst/>
              <a:ahLst/>
              <a:cxnLst/>
              <a:rect r="r" b="b" t="t" l="l"/>
              <a:pathLst>
                <a:path h="210439" w="21359240">
                  <a:moveTo>
                    <a:pt x="0" y="0"/>
                  </a:moveTo>
                  <a:lnTo>
                    <a:pt x="21359240" y="0"/>
                  </a:lnTo>
                  <a:lnTo>
                    <a:pt x="21359240" y="210439"/>
                  </a:lnTo>
                  <a:lnTo>
                    <a:pt x="0" y="210439"/>
                  </a:lnTo>
                  <a:close/>
                </a:path>
              </a:pathLst>
            </a:custGeom>
            <a:solidFill>
              <a:srgbClr val="FDFDFD"/>
            </a:solidFill>
          </p:spPr>
        </p:sp>
      </p:grpSp>
      <p:grpSp>
        <p:nvGrpSpPr>
          <p:cNvPr name="Group 20" id="20"/>
          <p:cNvGrpSpPr/>
          <p:nvPr/>
        </p:nvGrpSpPr>
        <p:grpSpPr>
          <a:xfrm rot="0">
            <a:off x="1809785" y="7335516"/>
            <a:ext cx="16116300" cy="157963"/>
            <a:chOff x="0" y="0"/>
            <a:chExt cx="21488400" cy="210618"/>
          </a:xfrm>
        </p:grpSpPr>
        <p:sp>
          <p:nvSpPr>
            <p:cNvPr name="Freeform 21" id="21"/>
            <p:cNvSpPr/>
            <p:nvPr/>
          </p:nvSpPr>
          <p:spPr>
            <a:xfrm flipH="false" flipV="false" rot="0">
              <a:off x="0" y="0"/>
              <a:ext cx="21488400" cy="210566"/>
            </a:xfrm>
            <a:custGeom>
              <a:avLst/>
              <a:gdLst/>
              <a:ahLst/>
              <a:cxnLst/>
              <a:rect r="r" b="b" t="t" l="l"/>
              <a:pathLst>
                <a:path h="210566" w="21488400">
                  <a:moveTo>
                    <a:pt x="0" y="0"/>
                  </a:moveTo>
                  <a:lnTo>
                    <a:pt x="21488400" y="0"/>
                  </a:lnTo>
                  <a:lnTo>
                    <a:pt x="21488400" y="210566"/>
                  </a:lnTo>
                  <a:lnTo>
                    <a:pt x="0" y="210566"/>
                  </a:lnTo>
                  <a:close/>
                </a:path>
              </a:pathLst>
            </a:custGeom>
            <a:solidFill>
              <a:srgbClr val="FDFDFD"/>
            </a:solidFill>
          </p:spPr>
        </p:sp>
      </p:grpSp>
      <p:grpSp>
        <p:nvGrpSpPr>
          <p:cNvPr name="Group 22" id="22"/>
          <p:cNvGrpSpPr/>
          <p:nvPr/>
        </p:nvGrpSpPr>
        <p:grpSpPr>
          <a:xfrm rot="0">
            <a:off x="12982142" y="2364778"/>
            <a:ext cx="2147375" cy="2157000"/>
            <a:chOff x="0" y="0"/>
            <a:chExt cx="2863167" cy="2876000"/>
          </a:xfrm>
        </p:grpSpPr>
        <p:sp>
          <p:nvSpPr>
            <p:cNvPr name="Freeform 23" id="23"/>
            <p:cNvSpPr/>
            <p:nvPr/>
          </p:nvSpPr>
          <p:spPr>
            <a:xfrm flipH="false" flipV="false" rot="0">
              <a:off x="0" y="0"/>
              <a:ext cx="2863088" cy="2876042"/>
            </a:xfrm>
            <a:custGeom>
              <a:avLst/>
              <a:gdLst/>
              <a:ahLst/>
              <a:cxnLst/>
              <a:rect r="r" b="b" t="t" l="l"/>
              <a:pathLst>
                <a:path h="2876042" w="2863088">
                  <a:moveTo>
                    <a:pt x="1431544" y="0"/>
                  </a:moveTo>
                  <a:cubicBezTo>
                    <a:pt x="2223262" y="3556"/>
                    <a:pt x="2863088" y="646303"/>
                    <a:pt x="2863088" y="1438021"/>
                  </a:cubicBezTo>
                  <a:cubicBezTo>
                    <a:pt x="2863088" y="2229739"/>
                    <a:pt x="2223262" y="2872486"/>
                    <a:pt x="1431544" y="2876042"/>
                  </a:cubicBezTo>
                  <a:cubicBezTo>
                    <a:pt x="639953" y="2872486"/>
                    <a:pt x="0" y="2229739"/>
                    <a:pt x="0" y="1438021"/>
                  </a:cubicBezTo>
                  <a:cubicBezTo>
                    <a:pt x="0" y="646303"/>
                    <a:pt x="639953" y="3556"/>
                    <a:pt x="1431544" y="0"/>
                  </a:cubicBezTo>
                  <a:close/>
                </a:path>
              </a:pathLst>
            </a:custGeom>
            <a:solidFill>
              <a:srgbClr val="FDFDFD"/>
            </a:solidFill>
          </p:spPr>
        </p:sp>
      </p:grpSp>
      <p:sp>
        <p:nvSpPr>
          <p:cNvPr name="Freeform 24" id="24"/>
          <p:cNvSpPr/>
          <p:nvPr/>
        </p:nvSpPr>
        <p:spPr>
          <a:xfrm flipH="false" flipV="false" rot="0">
            <a:off x="4707622" y="3039303"/>
            <a:ext cx="1761200" cy="807951"/>
          </a:xfrm>
          <a:custGeom>
            <a:avLst/>
            <a:gdLst/>
            <a:ahLst/>
            <a:cxnLst/>
            <a:rect r="r" b="b" t="t" l="l"/>
            <a:pathLst>
              <a:path h="807951" w="1761200">
                <a:moveTo>
                  <a:pt x="0" y="0"/>
                </a:moveTo>
                <a:lnTo>
                  <a:pt x="1761200" y="0"/>
                </a:lnTo>
                <a:lnTo>
                  <a:pt x="1761200" y="807951"/>
                </a:lnTo>
                <a:lnTo>
                  <a:pt x="0" y="807951"/>
                </a:lnTo>
                <a:lnTo>
                  <a:pt x="0" y="0"/>
                </a:lnTo>
                <a:close/>
              </a:path>
            </a:pathLst>
          </a:custGeom>
          <a:blipFill>
            <a:blip r:embed="rId2">
              <a:extLst>
                <a:ext uri="{96DAC541-7B7A-43D3-8B79-37D633B846F1}">
                  <asvg:svgBlip xmlns:asvg="http://schemas.microsoft.com/office/drawing/2016/SVG/main" r:embed="rId3"/>
                </a:ext>
              </a:extLst>
            </a:blip>
            <a:stretch>
              <a:fillRect l="0" t="0" r="-385" b="0"/>
            </a:stretch>
          </a:blipFill>
        </p:spPr>
      </p:sp>
      <p:sp>
        <p:nvSpPr>
          <p:cNvPr name="Freeform 25" id="25"/>
          <p:cNvSpPr/>
          <p:nvPr/>
        </p:nvSpPr>
        <p:spPr>
          <a:xfrm flipH="false" flipV="false" rot="0">
            <a:off x="13296683" y="2797311"/>
            <a:ext cx="1518298" cy="1291935"/>
          </a:xfrm>
          <a:custGeom>
            <a:avLst/>
            <a:gdLst/>
            <a:ahLst/>
            <a:cxnLst/>
            <a:rect r="r" b="b" t="t" l="l"/>
            <a:pathLst>
              <a:path h="1291935" w="1518298">
                <a:moveTo>
                  <a:pt x="0" y="0"/>
                </a:moveTo>
                <a:lnTo>
                  <a:pt x="1518298" y="0"/>
                </a:lnTo>
                <a:lnTo>
                  <a:pt x="1518298" y="1291935"/>
                </a:lnTo>
                <a:lnTo>
                  <a:pt x="0" y="1291935"/>
                </a:lnTo>
                <a:lnTo>
                  <a:pt x="0" y="0"/>
                </a:lnTo>
                <a:close/>
              </a:path>
            </a:pathLst>
          </a:custGeom>
          <a:blipFill>
            <a:blip r:embed="rId4">
              <a:extLst>
                <a:ext uri="{96DAC541-7B7A-43D3-8B79-37D633B846F1}">
                  <asvg:svgBlip xmlns:asvg="http://schemas.microsoft.com/office/drawing/2016/SVG/main" r:embed="rId5"/>
                </a:ext>
              </a:extLst>
            </a:blip>
            <a:stretch>
              <a:fillRect l="0" t="0" r="-107" b="0"/>
            </a:stretch>
          </a:blipFill>
        </p:spPr>
      </p:sp>
      <p:sp>
        <p:nvSpPr>
          <p:cNvPr name="TextBox 26" id="26"/>
          <p:cNvSpPr txBox="true"/>
          <p:nvPr/>
        </p:nvSpPr>
        <p:spPr>
          <a:xfrm rot="0">
            <a:off x="3449234" y="4548449"/>
            <a:ext cx="4493504"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Now Bold"/>
                <a:ea typeface="Now Bold"/>
                <a:cs typeface="Now Bold"/>
                <a:sym typeface="Now Bold"/>
              </a:rPr>
              <a:t>FLOW</a:t>
            </a:r>
          </a:p>
        </p:txBody>
      </p:sp>
      <p:sp>
        <p:nvSpPr>
          <p:cNvPr name="TextBox 27" id="27"/>
          <p:cNvSpPr txBox="true"/>
          <p:nvPr/>
        </p:nvSpPr>
        <p:spPr>
          <a:xfrm rot="0">
            <a:off x="2019234" y="6036026"/>
            <a:ext cx="7036158" cy="827336"/>
          </a:xfrm>
          <a:prstGeom prst="rect">
            <a:avLst/>
          </a:prstGeom>
        </p:spPr>
        <p:txBody>
          <a:bodyPr anchor="t" rtlCol="false" tIns="0" lIns="0" bIns="0" rIns="0">
            <a:spAutoFit/>
          </a:bodyPr>
          <a:lstStyle/>
          <a:p>
            <a:pPr algn="ctr">
              <a:lnSpc>
                <a:spcPts val="3324"/>
              </a:lnSpc>
            </a:pPr>
            <a:r>
              <a:rPr lang="en-US" sz="3000" spc="28">
                <a:solidFill>
                  <a:srgbClr val="FFFFFF"/>
                </a:solidFill>
                <a:latin typeface="TT Rounds Condensed"/>
                <a:ea typeface="TT Rounds Condensed"/>
                <a:cs typeface="TT Rounds Condensed"/>
                <a:sym typeface="TT Rounds Condensed"/>
              </a:rPr>
              <a:t>Measures the rate of fluid flow through a pipe or channel.</a:t>
            </a:r>
          </a:p>
        </p:txBody>
      </p:sp>
      <p:sp>
        <p:nvSpPr>
          <p:cNvPr name="TextBox 28" id="28"/>
          <p:cNvSpPr txBox="true"/>
          <p:nvPr/>
        </p:nvSpPr>
        <p:spPr>
          <a:xfrm rot="0">
            <a:off x="263318" y="4388429"/>
            <a:ext cx="133701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SENSOR</a:t>
            </a:r>
          </a:p>
        </p:txBody>
      </p:sp>
      <p:sp>
        <p:nvSpPr>
          <p:cNvPr name="TextBox 29" id="29"/>
          <p:cNvSpPr txBox="true"/>
          <p:nvPr/>
        </p:nvSpPr>
        <p:spPr>
          <a:xfrm rot="0">
            <a:off x="247617" y="6308729"/>
            <a:ext cx="1562169"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FUNCTION</a:t>
            </a:r>
          </a:p>
        </p:txBody>
      </p:sp>
      <p:sp>
        <p:nvSpPr>
          <p:cNvPr name="TextBox 30" id="30"/>
          <p:cNvSpPr txBox="true"/>
          <p:nvPr/>
        </p:nvSpPr>
        <p:spPr>
          <a:xfrm rot="0">
            <a:off x="216213" y="8123647"/>
            <a:ext cx="1593572" cy="440721"/>
          </a:xfrm>
          <a:prstGeom prst="rect">
            <a:avLst/>
          </a:prstGeom>
        </p:spPr>
        <p:txBody>
          <a:bodyPr anchor="t" rtlCol="false" tIns="0" lIns="0" bIns="0" rIns="0">
            <a:spAutoFit/>
          </a:bodyPr>
          <a:lstStyle/>
          <a:p>
            <a:pPr algn="l">
              <a:lnSpc>
                <a:spcPts val="3150"/>
              </a:lnSpc>
            </a:pPr>
            <a:r>
              <a:rPr lang="en-US" sz="2100" spc="21">
                <a:solidFill>
                  <a:srgbClr val="FFFFFF"/>
                </a:solidFill>
                <a:latin typeface="Glacial Indifference"/>
                <a:ea typeface="Glacial Indifference"/>
                <a:cs typeface="Glacial Indifference"/>
                <a:sym typeface="Glacial Indifference"/>
              </a:rPr>
              <a:t>APPLICATION</a:t>
            </a:r>
          </a:p>
        </p:txBody>
      </p:sp>
      <p:sp>
        <p:nvSpPr>
          <p:cNvPr name="TextBox 31" id="31"/>
          <p:cNvSpPr txBox="true"/>
          <p:nvPr/>
        </p:nvSpPr>
        <p:spPr>
          <a:xfrm rot="0">
            <a:off x="2215440" y="7557579"/>
            <a:ext cx="6869704" cy="1235547"/>
          </a:xfrm>
          <a:prstGeom prst="rect">
            <a:avLst/>
          </a:prstGeom>
        </p:spPr>
        <p:txBody>
          <a:bodyPr anchor="t" rtlCol="false" tIns="0" lIns="0" bIns="0" rIns="0">
            <a:spAutoFit/>
          </a:bodyPr>
          <a:lstStyle/>
          <a:p>
            <a:pPr algn="ctr">
              <a:lnSpc>
                <a:spcPts val="3187"/>
              </a:lnSpc>
            </a:pPr>
            <a:r>
              <a:rPr lang="en-US" sz="2275" b="true">
                <a:solidFill>
                  <a:srgbClr val="FDFDFD"/>
                </a:solidFill>
                <a:latin typeface="Now Bold"/>
                <a:ea typeface="Now Bold"/>
                <a:cs typeface="Now Bold"/>
                <a:sym typeface="Now Bold"/>
              </a:rPr>
              <a:t>• Used in respiratory devices and inhalers in hospitals </a:t>
            </a:r>
          </a:p>
          <a:p>
            <a:pPr algn="ctr">
              <a:lnSpc>
                <a:spcPts val="3187"/>
              </a:lnSpc>
            </a:pPr>
            <a:r>
              <a:rPr lang="en-US" sz="2275" b="true">
                <a:solidFill>
                  <a:srgbClr val="FDFDFD"/>
                </a:solidFill>
                <a:latin typeface="Arimo Bold"/>
                <a:ea typeface="Arimo Bold"/>
                <a:cs typeface="Arimo Bold"/>
                <a:sym typeface="Arimo Bold"/>
              </a:rPr>
              <a:t>• Measure gas flows in pipes (for example, natural gas) </a:t>
            </a:r>
          </a:p>
          <a:p>
            <a:pPr algn="ctr">
              <a:lnSpc>
                <a:spcPts val="3187"/>
              </a:lnSpc>
            </a:pPr>
          </a:p>
        </p:txBody>
      </p:sp>
      <p:sp>
        <p:nvSpPr>
          <p:cNvPr name="TextBox 32" id="32"/>
          <p:cNvSpPr txBox="true"/>
          <p:nvPr/>
        </p:nvSpPr>
        <p:spPr>
          <a:xfrm rot="0">
            <a:off x="12112731" y="4548449"/>
            <a:ext cx="4207003" cy="625674"/>
          </a:xfrm>
          <a:prstGeom prst="rect">
            <a:avLst/>
          </a:prstGeom>
        </p:spPr>
        <p:txBody>
          <a:bodyPr anchor="t" rtlCol="false" tIns="0" lIns="0" bIns="0" rIns="0">
            <a:spAutoFit/>
          </a:bodyPr>
          <a:lstStyle/>
          <a:p>
            <a:pPr algn="ctr">
              <a:lnSpc>
                <a:spcPts val="4620"/>
              </a:lnSpc>
            </a:pPr>
            <a:r>
              <a:rPr lang="en-US" b="true" sz="3300" spc="495">
                <a:solidFill>
                  <a:srgbClr val="FFFFFF"/>
                </a:solidFill>
                <a:latin typeface="Glacial Indifference Bold"/>
                <a:ea typeface="Glacial Indifference Bold"/>
                <a:cs typeface="Glacial Indifference Bold"/>
                <a:sym typeface="Glacial Indifference Bold"/>
              </a:rPr>
              <a:t>LEVEL</a:t>
            </a:r>
          </a:p>
        </p:txBody>
      </p:sp>
      <p:sp>
        <p:nvSpPr>
          <p:cNvPr name="TextBox 33" id="33"/>
          <p:cNvSpPr txBox="true"/>
          <p:nvPr/>
        </p:nvSpPr>
        <p:spPr>
          <a:xfrm rot="0">
            <a:off x="11052890" y="5751116"/>
            <a:ext cx="6411466" cy="1384995"/>
          </a:xfrm>
          <a:prstGeom prst="rect">
            <a:avLst/>
          </a:prstGeom>
        </p:spPr>
        <p:txBody>
          <a:bodyPr anchor="t" rtlCol="false" tIns="0" lIns="0" bIns="0" rIns="0">
            <a:spAutoFit/>
          </a:bodyPr>
          <a:lstStyle/>
          <a:p>
            <a:pPr algn="ctr">
              <a:lnSpc>
                <a:spcPts val="3577"/>
              </a:lnSpc>
            </a:pPr>
            <a:r>
              <a:rPr lang="en-US" sz="3000" spc="28">
                <a:solidFill>
                  <a:srgbClr val="FFFFFF"/>
                </a:solidFill>
                <a:latin typeface="TT Rounds Condensed"/>
                <a:ea typeface="TT Rounds Condensed"/>
                <a:cs typeface="TT Rounds Condensed"/>
                <a:sym typeface="TT Rounds Condensed"/>
              </a:rPr>
              <a:t>Determines the level or amount of a substance, typically liquid, in a container or reservoir.</a:t>
            </a:r>
          </a:p>
        </p:txBody>
      </p:sp>
      <p:sp>
        <p:nvSpPr>
          <p:cNvPr name="TextBox 34" id="34"/>
          <p:cNvSpPr txBox="true"/>
          <p:nvPr/>
        </p:nvSpPr>
        <p:spPr>
          <a:xfrm rot="0">
            <a:off x="10784684" y="7683360"/>
            <a:ext cx="6679672" cy="1291908"/>
          </a:xfrm>
          <a:prstGeom prst="rect">
            <a:avLst/>
          </a:prstGeom>
        </p:spPr>
        <p:txBody>
          <a:bodyPr anchor="t" rtlCol="false" tIns="0" lIns="0" bIns="0" rIns="0">
            <a:spAutoFit/>
          </a:bodyPr>
          <a:lstStyle/>
          <a:p>
            <a:pPr algn="ctr" marL="686579" indent="-228860" lvl="2">
              <a:lnSpc>
                <a:spcPts val="3326"/>
              </a:lnSpc>
              <a:buFont typeface="Arial"/>
              <a:buChar char="⚬"/>
            </a:pPr>
            <a:r>
              <a:rPr lang="en-US" b="true" sz="2376">
                <a:solidFill>
                  <a:srgbClr val="FDFDFD"/>
                </a:solidFill>
                <a:latin typeface="Now Bold"/>
                <a:ea typeface="Now Bold"/>
                <a:cs typeface="Now Bold"/>
                <a:sym typeface="Now Bold"/>
              </a:rPr>
              <a:t>Monitor levels in a petrol tank in a car </a:t>
            </a:r>
          </a:p>
          <a:p>
            <a:pPr algn="ctr" marL="686579" indent="-228860" lvl="2">
              <a:lnSpc>
                <a:spcPts val="3326"/>
              </a:lnSpc>
              <a:buFont typeface="Arial"/>
              <a:buChar char="⚬"/>
            </a:pPr>
            <a:r>
              <a:rPr lang="en-US" b="true" sz="2376">
                <a:solidFill>
                  <a:srgbClr val="FDFDFD"/>
                </a:solidFill>
                <a:latin typeface="Now Bold"/>
                <a:ea typeface="Now Bold"/>
                <a:cs typeface="Now Bold"/>
                <a:sym typeface="Now Bold"/>
              </a:rPr>
              <a:t>Leak detection in refrigerant (air conditioning) </a:t>
            </a:r>
          </a:p>
          <a:p>
            <a:pPr algn="ctr" marL="686579" indent="-228860" lvl="2">
              <a:lnSpc>
                <a:spcPts val="3326"/>
              </a:lnSpc>
            </a:pPr>
          </a:p>
        </p:txBody>
      </p:sp>
      <p:grpSp>
        <p:nvGrpSpPr>
          <p:cNvPr name="Group 35" id="35"/>
          <p:cNvGrpSpPr/>
          <p:nvPr/>
        </p:nvGrpSpPr>
        <p:grpSpPr>
          <a:xfrm rot="0">
            <a:off x="2537237" y="281084"/>
            <a:ext cx="13213526" cy="9925515"/>
            <a:chOff x="0" y="0"/>
            <a:chExt cx="17618034" cy="13234020"/>
          </a:xfrm>
        </p:grpSpPr>
        <p:sp>
          <p:nvSpPr>
            <p:cNvPr name="Freeform 36" id="3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37" id="3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38" id="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B0BEC5">
                      <a:alpha val="80000"/>
                    </a:srgbClr>
                  </a:solidFill>
                  <a:latin typeface="DejaVu Sans Light"/>
                  <a:ea typeface="DejaVu Sans Light"/>
                  <a:cs typeface="DejaVu Sans Light"/>
                  <a:sym typeface="DejaVu Sans Light"/>
                </a:rPr>
                <a:t>For more help, please visit </a:t>
              </a:r>
              <a:r>
                <a:rPr lang="en-US" sz="1599" u="sng">
                  <a:solidFill>
                    <a:srgbClr val="B0BEC5">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39" id="39"/>
          <p:cNvSpPr txBox="true"/>
          <p:nvPr/>
        </p:nvSpPr>
        <p:spPr>
          <a:xfrm rot="0">
            <a:off x="8975583" y="472155"/>
            <a:ext cx="8283717" cy="1257509"/>
          </a:xfrm>
          <a:prstGeom prst="rect">
            <a:avLst/>
          </a:prstGeom>
        </p:spPr>
        <p:txBody>
          <a:bodyPr anchor="t" rtlCol="false" tIns="0" lIns="0" bIns="0" rIns="0">
            <a:spAutoFit/>
          </a:bodyPr>
          <a:lstStyle/>
          <a:p>
            <a:pPr algn="r">
              <a:lnSpc>
                <a:spcPts val="9295"/>
              </a:lnSpc>
            </a:pPr>
            <a:r>
              <a:rPr lang="en-US" sz="6501" i="true" spc="64">
                <a:solidFill>
                  <a:srgbClr val="FDFDFD"/>
                </a:solidFill>
                <a:latin typeface="League Spartan"/>
                <a:ea typeface="League Spartan"/>
                <a:cs typeface="League Spartan"/>
                <a:sym typeface="League Spartan"/>
              </a:rPr>
              <a:t>Common Sensors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261421" y="2093970"/>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283439"/>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686047"/>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solidFill>
          </p:spPr>
        </p:sp>
      </p:grpSp>
      <p:grpSp>
        <p:nvGrpSpPr>
          <p:cNvPr name="Group 13" id="13"/>
          <p:cNvGrpSpPr/>
          <p:nvPr/>
        </p:nvGrpSpPr>
        <p:grpSpPr>
          <a:xfrm rot="0">
            <a:off x="9377817" y="2630235"/>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Freeform 15" id="15"/>
          <p:cNvSpPr/>
          <p:nvPr/>
        </p:nvSpPr>
        <p:spPr>
          <a:xfrm flipH="false" flipV="false" rot="0">
            <a:off x="3371778" y="2747283"/>
            <a:ext cx="862952" cy="862952"/>
          </a:xfrm>
          <a:custGeom>
            <a:avLst/>
            <a:gdLst/>
            <a:ahLst/>
            <a:cxnLst/>
            <a:rect r="r" b="b" t="t" l="l"/>
            <a:pathLst>
              <a:path h="862952" w="862952">
                <a:moveTo>
                  <a:pt x="0" y="0"/>
                </a:moveTo>
                <a:lnTo>
                  <a:pt x="862952" y="0"/>
                </a:lnTo>
                <a:lnTo>
                  <a:pt x="862952" y="862951"/>
                </a:lnTo>
                <a:lnTo>
                  <a:pt x="0" y="8629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520360"/>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18" id="18"/>
          <p:cNvGrpSpPr/>
          <p:nvPr/>
        </p:nvGrpSpPr>
        <p:grpSpPr>
          <a:xfrm rot="0">
            <a:off x="9377817" y="4366742"/>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0" id="20"/>
          <p:cNvGrpSpPr/>
          <p:nvPr/>
        </p:nvGrpSpPr>
        <p:grpSpPr>
          <a:xfrm rot="0">
            <a:off x="9377817" y="5219080"/>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2" id="22"/>
          <p:cNvGrpSpPr/>
          <p:nvPr/>
        </p:nvGrpSpPr>
        <p:grpSpPr>
          <a:xfrm rot="0">
            <a:off x="9377817" y="6105834"/>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4" id="24"/>
          <p:cNvGrpSpPr/>
          <p:nvPr/>
        </p:nvGrpSpPr>
        <p:grpSpPr>
          <a:xfrm rot="-5400000">
            <a:off x="4879831" y="5532526"/>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5400000">
            <a:off x="6004340" y="6358030"/>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28" id="28"/>
          <p:cNvGrpSpPr/>
          <p:nvPr/>
        </p:nvGrpSpPr>
        <p:grpSpPr>
          <a:xfrm rot="-5400000">
            <a:off x="5014799" y="6799748"/>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0" id="30"/>
          <p:cNvGrpSpPr/>
          <p:nvPr/>
        </p:nvGrpSpPr>
        <p:grpSpPr>
          <a:xfrm rot="-10799999">
            <a:off x="2821709" y="9133031"/>
            <a:ext cx="2471508" cy="128588"/>
            <a:chOff x="0" y="0"/>
            <a:chExt cx="3295344" cy="171450"/>
          </a:xfrm>
        </p:grpSpPr>
        <p:sp>
          <p:nvSpPr>
            <p:cNvPr name="Freeform 31" id="31"/>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2" id="32"/>
          <p:cNvGrpSpPr/>
          <p:nvPr/>
        </p:nvGrpSpPr>
        <p:grpSpPr>
          <a:xfrm rot="-10800000">
            <a:off x="2791726" y="8776715"/>
            <a:ext cx="2502984" cy="128588"/>
            <a:chOff x="0" y="0"/>
            <a:chExt cx="333731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34" id="34"/>
          <p:cNvGrpSpPr/>
          <p:nvPr/>
        </p:nvGrpSpPr>
        <p:grpSpPr>
          <a:xfrm rot="10799999">
            <a:off x="2791724" y="8376508"/>
            <a:ext cx="2503022" cy="128588"/>
            <a:chOff x="0" y="0"/>
            <a:chExt cx="333736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6" id="36"/>
          <p:cNvGrpSpPr/>
          <p:nvPr/>
        </p:nvGrpSpPr>
        <p:grpSpPr>
          <a:xfrm rot="-10799999">
            <a:off x="12938275" y="9044194"/>
            <a:ext cx="2471508" cy="128588"/>
            <a:chOff x="0" y="0"/>
            <a:chExt cx="3295344" cy="171450"/>
          </a:xfrm>
        </p:grpSpPr>
        <p:sp>
          <p:nvSpPr>
            <p:cNvPr name="Freeform 37" id="37"/>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8" id="38"/>
          <p:cNvGrpSpPr/>
          <p:nvPr/>
        </p:nvGrpSpPr>
        <p:grpSpPr>
          <a:xfrm rot="-10800000">
            <a:off x="12908290" y="8687878"/>
            <a:ext cx="2502984" cy="128588"/>
            <a:chOff x="0" y="0"/>
            <a:chExt cx="3337312" cy="171450"/>
          </a:xfrm>
        </p:grpSpPr>
        <p:sp>
          <p:nvSpPr>
            <p:cNvPr name="Freeform 39" id="39"/>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40" id="40"/>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41" id="41"/>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42" id="42"/>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43" id="43"/>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44" id="44"/>
          <p:cNvSpPr txBox="true"/>
          <p:nvPr/>
        </p:nvSpPr>
        <p:spPr>
          <a:xfrm rot="0">
            <a:off x="6181390" y="8821959"/>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45" id="45"/>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sp>
        <p:nvSpPr>
          <p:cNvPr name="TextBox 46" id="46"/>
          <p:cNvSpPr txBox="true"/>
          <p:nvPr/>
        </p:nvSpPr>
        <p:spPr>
          <a:xfrm rot="0">
            <a:off x="5031336" y="3114521"/>
            <a:ext cx="727354"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CU</a:t>
            </a:r>
          </a:p>
        </p:txBody>
      </p:sp>
      <p:sp>
        <p:nvSpPr>
          <p:cNvPr name="TextBox 47" id="47"/>
          <p:cNvSpPr txBox="true"/>
          <p:nvPr/>
        </p:nvSpPr>
        <p:spPr>
          <a:xfrm rot="0">
            <a:off x="8045144" y="2702081"/>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48" id="48"/>
          <p:cNvSpPr txBox="true"/>
          <p:nvPr/>
        </p:nvSpPr>
        <p:spPr>
          <a:xfrm rot="0">
            <a:off x="8045144" y="359220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9" id="49"/>
          <p:cNvSpPr txBox="true"/>
          <p:nvPr/>
        </p:nvSpPr>
        <p:spPr>
          <a:xfrm rot="0">
            <a:off x="8083383" y="443858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50" id="50"/>
          <p:cNvSpPr txBox="true"/>
          <p:nvPr/>
        </p:nvSpPr>
        <p:spPr>
          <a:xfrm rot="0">
            <a:off x="8045144" y="5290924"/>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51" id="51"/>
          <p:cNvSpPr txBox="true"/>
          <p:nvPr/>
        </p:nvSpPr>
        <p:spPr>
          <a:xfrm rot="0">
            <a:off x="8045144" y="612704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52" id="52"/>
          <p:cNvGrpSpPr/>
          <p:nvPr/>
        </p:nvGrpSpPr>
        <p:grpSpPr>
          <a:xfrm rot="10799999">
            <a:off x="7467035" y="2885650"/>
            <a:ext cx="760218" cy="128588"/>
            <a:chOff x="0" y="0"/>
            <a:chExt cx="1013624" cy="171450"/>
          </a:xfrm>
        </p:grpSpPr>
        <p:sp>
          <p:nvSpPr>
            <p:cNvPr name="Freeform 53" id="53"/>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54" id="54"/>
          <p:cNvGrpSpPr/>
          <p:nvPr/>
        </p:nvGrpSpPr>
        <p:grpSpPr>
          <a:xfrm rot="0">
            <a:off x="7787260" y="4579520"/>
            <a:ext cx="511657" cy="128588"/>
            <a:chOff x="0" y="0"/>
            <a:chExt cx="682210" cy="171450"/>
          </a:xfrm>
        </p:grpSpPr>
        <p:sp>
          <p:nvSpPr>
            <p:cNvPr name="Freeform 55" id="55"/>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56" id="56"/>
          <p:cNvGrpSpPr/>
          <p:nvPr/>
        </p:nvGrpSpPr>
        <p:grpSpPr>
          <a:xfrm rot="-5400000">
            <a:off x="4945888" y="4826878"/>
            <a:ext cx="1539882" cy="128588"/>
            <a:chOff x="0" y="0"/>
            <a:chExt cx="2053176" cy="171450"/>
          </a:xfrm>
        </p:grpSpPr>
        <p:sp>
          <p:nvSpPr>
            <p:cNvPr name="Freeform 57" id="57"/>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8" id="58"/>
          <p:cNvGrpSpPr/>
          <p:nvPr/>
        </p:nvGrpSpPr>
        <p:grpSpPr>
          <a:xfrm rot="-10800000">
            <a:off x="4790768" y="5532526"/>
            <a:ext cx="1032216" cy="128588"/>
            <a:chOff x="0" y="0"/>
            <a:chExt cx="1376288" cy="171450"/>
          </a:xfrm>
        </p:grpSpPr>
        <p:sp>
          <p:nvSpPr>
            <p:cNvPr name="Freeform 59" id="5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0" id="60"/>
          <p:cNvGrpSpPr/>
          <p:nvPr/>
        </p:nvGrpSpPr>
        <p:grpSpPr>
          <a:xfrm rot="-10800000">
            <a:off x="5435774" y="5532526"/>
            <a:ext cx="1032216" cy="128588"/>
            <a:chOff x="0" y="0"/>
            <a:chExt cx="1376288" cy="171450"/>
          </a:xfrm>
        </p:grpSpPr>
        <p:sp>
          <p:nvSpPr>
            <p:cNvPr name="Freeform 61" id="61"/>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2" id="62"/>
          <p:cNvGrpSpPr/>
          <p:nvPr/>
        </p:nvGrpSpPr>
        <p:grpSpPr>
          <a:xfrm rot="-10800000">
            <a:off x="17320078" y="207265"/>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4" id="64"/>
          <p:cNvGrpSpPr/>
          <p:nvPr/>
        </p:nvGrpSpPr>
        <p:grpSpPr>
          <a:xfrm rot="-10800000">
            <a:off x="17320078" y="676240"/>
            <a:ext cx="1032216" cy="128588"/>
            <a:chOff x="0" y="0"/>
            <a:chExt cx="1376288" cy="171450"/>
          </a:xfrm>
        </p:grpSpPr>
        <p:sp>
          <p:nvSpPr>
            <p:cNvPr name="Freeform 65" id="6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6" id="66"/>
          <p:cNvGrpSpPr/>
          <p:nvPr/>
        </p:nvGrpSpPr>
        <p:grpSpPr>
          <a:xfrm rot="-10800000">
            <a:off x="17320078" y="1116598"/>
            <a:ext cx="1032216" cy="128588"/>
            <a:chOff x="0" y="0"/>
            <a:chExt cx="1376288" cy="171450"/>
          </a:xfrm>
        </p:grpSpPr>
        <p:sp>
          <p:nvSpPr>
            <p:cNvPr name="Freeform 67" id="6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8" id="6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9" id="6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70" id="7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71" id="71"/>
          <p:cNvGrpSpPr/>
          <p:nvPr/>
        </p:nvGrpSpPr>
        <p:grpSpPr>
          <a:xfrm rot="10720186">
            <a:off x="14461214" y="3813308"/>
            <a:ext cx="679476" cy="128588"/>
            <a:chOff x="0" y="0"/>
            <a:chExt cx="905968" cy="171450"/>
          </a:xfrm>
        </p:grpSpPr>
        <p:sp>
          <p:nvSpPr>
            <p:cNvPr name="Freeform 72" id="72"/>
            <p:cNvSpPr/>
            <p:nvPr/>
          </p:nvSpPr>
          <p:spPr>
            <a:xfrm flipH="false" flipV="false" rot="0">
              <a:off x="0" y="0"/>
              <a:ext cx="906018" cy="171450"/>
            </a:xfrm>
            <a:custGeom>
              <a:avLst/>
              <a:gdLst/>
              <a:ahLst/>
              <a:cxnLst/>
              <a:rect r="r" b="b" t="t" l="l"/>
              <a:pathLst>
                <a:path h="171450" w="906018">
                  <a:moveTo>
                    <a:pt x="85725" y="0"/>
                  </a:moveTo>
                  <a:lnTo>
                    <a:pt x="820293" y="0"/>
                  </a:lnTo>
                  <a:cubicBezTo>
                    <a:pt x="867664" y="0"/>
                    <a:pt x="906018" y="38354"/>
                    <a:pt x="906018" y="85725"/>
                  </a:cubicBezTo>
                  <a:cubicBezTo>
                    <a:pt x="906018" y="133096"/>
                    <a:pt x="867664" y="171450"/>
                    <a:pt x="82029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3" id="73"/>
          <p:cNvGrpSpPr/>
          <p:nvPr/>
        </p:nvGrpSpPr>
        <p:grpSpPr>
          <a:xfrm rot="5400000">
            <a:off x="14494922" y="3354059"/>
            <a:ext cx="1150825" cy="128588"/>
            <a:chOff x="0" y="0"/>
            <a:chExt cx="1534434" cy="171450"/>
          </a:xfrm>
        </p:grpSpPr>
        <p:sp>
          <p:nvSpPr>
            <p:cNvPr name="Freeform 74" id="74"/>
            <p:cNvSpPr/>
            <p:nvPr/>
          </p:nvSpPr>
          <p:spPr>
            <a:xfrm flipH="false" flipV="false" rot="0">
              <a:off x="0" y="0"/>
              <a:ext cx="1534414" cy="171450"/>
            </a:xfrm>
            <a:custGeom>
              <a:avLst/>
              <a:gdLst/>
              <a:ahLst/>
              <a:cxnLst/>
              <a:rect r="r" b="b" t="t" l="l"/>
              <a:pathLst>
                <a:path h="171450" w="1534414">
                  <a:moveTo>
                    <a:pt x="85725" y="0"/>
                  </a:moveTo>
                  <a:lnTo>
                    <a:pt x="1448689" y="0"/>
                  </a:lnTo>
                  <a:cubicBezTo>
                    <a:pt x="1496060" y="0"/>
                    <a:pt x="1534414" y="38354"/>
                    <a:pt x="1534414" y="85725"/>
                  </a:cubicBezTo>
                  <a:cubicBezTo>
                    <a:pt x="1534414" y="133096"/>
                    <a:pt x="1496060" y="171450"/>
                    <a:pt x="144868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5" id="75"/>
          <p:cNvGrpSpPr/>
          <p:nvPr/>
        </p:nvGrpSpPr>
        <p:grpSpPr>
          <a:xfrm rot="0">
            <a:off x="14478781" y="2842972"/>
            <a:ext cx="662829" cy="128588"/>
            <a:chOff x="0" y="0"/>
            <a:chExt cx="883772" cy="171450"/>
          </a:xfrm>
        </p:grpSpPr>
        <p:sp>
          <p:nvSpPr>
            <p:cNvPr name="Freeform 76" id="76"/>
            <p:cNvSpPr/>
            <p:nvPr/>
          </p:nvSpPr>
          <p:spPr>
            <a:xfrm flipH="false" flipV="false" rot="0">
              <a:off x="0" y="0"/>
              <a:ext cx="883793" cy="171450"/>
            </a:xfrm>
            <a:custGeom>
              <a:avLst/>
              <a:gdLst/>
              <a:ahLst/>
              <a:cxnLst/>
              <a:rect r="r" b="b" t="t" l="l"/>
              <a:pathLst>
                <a:path h="171450" w="883793">
                  <a:moveTo>
                    <a:pt x="85725" y="0"/>
                  </a:moveTo>
                  <a:lnTo>
                    <a:pt x="798068" y="0"/>
                  </a:lnTo>
                  <a:cubicBezTo>
                    <a:pt x="845439" y="0"/>
                    <a:pt x="883793" y="38354"/>
                    <a:pt x="883793" y="85725"/>
                  </a:cubicBezTo>
                  <a:cubicBezTo>
                    <a:pt x="883793" y="133096"/>
                    <a:pt x="845439" y="171450"/>
                    <a:pt x="798068"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7" id="77"/>
          <p:cNvGrpSpPr/>
          <p:nvPr/>
        </p:nvGrpSpPr>
        <p:grpSpPr>
          <a:xfrm rot="0">
            <a:off x="2537237" y="245365"/>
            <a:ext cx="13213526" cy="9925515"/>
            <a:chOff x="0" y="0"/>
            <a:chExt cx="17618034" cy="13234020"/>
          </a:xfrm>
        </p:grpSpPr>
        <p:sp>
          <p:nvSpPr>
            <p:cNvPr name="Freeform 78" id="7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79" id="7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80" id="8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60.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4579991" y="-193762"/>
            <a:ext cx="3972231" cy="3596456"/>
            <a:chOff x="0" y="0"/>
            <a:chExt cx="5296308" cy="4795274"/>
          </a:xfrm>
        </p:grpSpPr>
        <p:sp>
          <p:nvSpPr>
            <p:cNvPr name="Freeform 3" id="3"/>
            <p:cNvSpPr/>
            <p:nvPr/>
          </p:nvSpPr>
          <p:spPr>
            <a:xfrm flipH="false" flipV="false" rot="0">
              <a:off x="0" y="0"/>
              <a:ext cx="5296281" cy="4795266"/>
            </a:xfrm>
            <a:custGeom>
              <a:avLst/>
              <a:gdLst/>
              <a:ahLst/>
              <a:cxnLst/>
              <a:rect r="r" b="b" t="t" l="l"/>
              <a:pathLst>
                <a:path h="4795266" w="5296281">
                  <a:moveTo>
                    <a:pt x="0" y="0"/>
                  </a:moveTo>
                  <a:lnTo>
                    <a:pt x="5296281" y="0"/>
                  </a:lnTo>
                  <a:lnTo>
                    <a:pt x="5296281" y="4795266"/>
                  </a:lnTo>
                  <a:lnTo>
                    <a:pt x="0" y="4795266"/>
                  </a:lnTo>
                  <a:close/>
                </a:path>
              </a:pathLst>
            </a:custGeom>
            <a:solidFill>
              <a:srgbClr val="FDFDFD"/>
            </a:solidFill>
          </p:spPr>
        </p:sp>
      </p:grpSp>
      <p:grpSp>
        <p:nvGrpSpPr>
          <p:cNvPr name="Group 4" id="4"/>
          <p:cNvGrpSpPr/>
          <p:nvPr/>
        </p:nvGrpSpPr>
        <p:grpSpPr>
          <a:xfrm rot="0">
            <a:off x="17140215" y="2129838"/>
            <a:ext cx="119085" cy="8229600"/>
            <a:chOff x="0" y="0"/>
            <a:chExt cx="158780" cy="10972800"/>
          </a:xfrm>
        </p:grpSpPr>
        <p:sp>
          <p:nvSpPr>
            <p:cNvPr name="Freeform 5" id="5"/>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sp>
        <p:nvSpPr>
          <p:cNvPr name="Freeform 6" id="6"/>
          <p:cNvSpPr/>
          <p:nvPr/>
        </p:nvSpPr>
        <p:spPr>
          <a:xfrm flipH="false" flipV="false" rot="0">
            <a:off x="4357220" y="4401234"/>
            <a:ext cx="2494769" cy="2494769"/>
          </a:xfrm>
          <a:custGeom>
            <a:avLst/>
            <a:gdLst/>
            <a:ahLst/>
            <a:cxnLst/>
            <a:rect r="r" b="b" t="t" l="l"/>
            <a:pathLst>
              <a:path h="2494769" w="2494769">
                <a:moveTo>
                  <a:pt x="0" y="0"/>
                </a:moveTo>
                <a:lnTo>
                  <a:pt x="2494768" y="0"/>
                </a:lnTo>
                <a:lnTo>
                  <a:pt x="2494768" y="2494769"/>
                </a:lnTo>
                <a:lnTo>
                  <a:pt x="0" y="24947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3875234" y="3967188"/>
            <a:ext cx="2767756" cy="2780161"/>
            <a:chOff x="0" y="0"/>
            <a:chExt cx="3690341" cy="3706882"/>
          </a:xfrm>
        </p:grpSpPr>
        <p:sp>
          <p:nvSpPr>
            <p:cNvPr name="Freeform 8" id="8"/>
            <p:cNvSpPr/>
            <p:nvPr/>
          </p:nvSpPr>
          <p:spPr>
            <a:xfrm flipH="false" flipV="false" rot="0">
              <a:off x="0" y="0"/>
              <a:ext cx="3690366" cy="3706876"/>
            </a:xfrm>
            <a:custGeom>
              <a:avLst/>
              <a:gdLst/>
              <a:ahLst/>
              <a:cxnLst/>
              <a:rect r="r" b="b" t="t" l="l"/>
              <a:pathLst>
                <a:path h="3706876" w="3690366">
                  <a:moveTo>
                    <a:pt x="1845183" y="0"/>
                  </a:moveTo>
                  <a:cubicBezTo>
                    <a:pt x="2865628" y="4572"/>
                    <a:pt x="3690366" y="832993"/>
                    <a:pt x="3690366" y="1853438"/>
                  </a:cubicBezTo>
                  <a:cubicBezTo>
                    <a:pt x="3690366" y="2873883"/>
                    <a:pt x="2865501" y="3702304"/>
                    <a:pt x="1845183" y="3706876"/>
                  </a:cubicBezTo>
                  <a:cubicBezTo>
                    <a:pt x="824738" y="3702304"/>
                    <a:pt x="0" y="2873883"/>
                    <a:pt x="0" y="1853438"/>
                  </a:cubicBezTo>
                  <a:cubicBezTo>
                    <a:pt x="0" y="832993"/>
                    <a:pt x="824738" y="4572"/>
                    <a:pt x="1845183" y="0"/>
                  </a:cubicBezTo>
                  <a:close/>
                </a:path>
              </a:pathLst>
            </a:custGeom>
            <a:solidFill>
              <a:srgbClr val="FDFDFD"/>
            </a:solidFill>
          </p:spPr>
        </p:sp>
      </p:grpSp>
      <p:grpSp>
        <p:nvGrpSpPr>
          <p:cNvPr name="Group 9" id="9"/>
          <p:cNvGrpSpPr/>
          <p:nvPr/>
        </p:nvGrpSpPr>
        <p:grpSpPr>
          <a:xfrm rot="0">
            <a:off x="-176148" y="-158532"/>
            <a:ext cx="1132906" cy="1636365"/>
            <a:chOff x="0" y="0"/>
            <a:chExt cx="1510542" cy="2181820"/>
          </a:xfrm>
        </p:grpSpPr>
        <p:sp>
          <p:nvSpPr>
            <p:cNvPr name="Freeform 10" id="10"/>
            <p:cNvSpPr/>
            <p:nvPr/>
          </p:nvSpPr>
          <p:spPr>
            <a:xfrm flipH="false" flipV="false" rot="0">
              <a:off x="0" y="0"/>
              <a:ext cx="1510538" cy="2181860"/>
            </a:xfrm>
            <a:custGeom>
              <a:avLst/>
              <a:gdLst/>
              <a:ahLst/>
              <a:cxnLst/>
              <a:rect r="r" b="b" t="t" l="l"/>
              <a:pathLst>
                <a:path h="2181860" w="1510538">
                  <a:moveTo>
                    <a:pt x="0" y="0"/>
                  </a:moveTo>
                  <a:lnTo>
                    <a:pt x="1510538" y="0"/>
                  </a:lnTo>
                  <a:lnTo>
                    <a:pt x="1510538" y="2181860"/>
                  </a:lnTo>
                  <a:lnTo>
                    <a:pt x="0" y="2181860"/>
                  </a:lnTo>
                  <a:close/>
                </a:path>
              </a:pathLst>
            </a:custGeom>
            <a:solidFill>
              <a:srgbClr val="FDFDFD"/>
            </a:solidFill>
          </p:spPr>
        </p:sp>
      </p:grpSp>
      <p:grpSp>
        <p:nvGrpSpPr>
          <p:cNvPr name="Group 11" id="11"/>
          <p:cNvGrpSpPr/>
          <p:nvPr/>
        </p:nvGrpSpPr>
        <p:grpSpPr>
          <a:xfrm rot="0">
            <a:off x="-2928902" y="613504"/>
            <a:ext cx="10869755" cy="125414"/>
            <a:chOff x="0" y="0"/>
            <a:chExt cx="14493006" cy="167218"/>
          </a:xfrm>
        </p:grpSpPr>
        <p:sp>
          <p:nvSpPr>
            <p:cNvPr name="Freeform 12" id="12"/>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sp>
        <p:nvSpPr>
          <p:cNvPr name="Freeform 13" id="13"/>
          <p:cNvSpPr/>
          <p:nvPr/>
        </p:nvSpPr>
        <p:spPr>
          <a:xfrm flipH="false" flipV="false" rot="0">
            <a:off x="4260898" y="4372386"/>
            <a:ext cx="1984268" cy="1984267"/>
          </a:xfrm>
          <a:custGeom>
            <a:avLst/>
            <a:gdLst/>
            <a:ahLst/>
            <a:cxnLst/>
            <a:rect r="r" b="b" t="t" l="l"/>
            <a:pathLst>
              <a:path h="1984267" w="1984268">
                <a:moveTo>
                  <a:pt x="0" y="0"/>
                </a:moveTo>
                <a:lnTo>
                  <a:pt x="1984268" y="0"/>
                </a:lnTo>
                <a:lnTo>
                  <a:pt x="1984268" y="1984268"/>
                </a:lnTo>
                <a:lnTo>
                  <a:pt x="0" y="19842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1058896" y="3154138"/>
            <a:ext cx="2494768" cy="2494768"/>
          </a:xfrm>
          <a:custGeom>
            <a:avLst/>
            <a:gdLst/>
            <a:ahLst/>
            <a:cxnLst/>
            <a:rect r="r" b="b" t="t" l="l"/>
            <a:pathLst>
              <a:path h="2494768" w="2494768">
                <a:moveTo>
                  <a:pt x="0" y="0"/>
                </a:moveTo>
                <a:lnTo>
                  <a:pt x="2494768" y="0"/>
                </a:lnTo>
                <a:lnTo>
                  <a:pt x="2494768" y="2494769"/>
                </a:lnTo>
                <a:lnTo>
                  <a:pt x="0" y="24947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5" id="15"/>
          <p:cNvGrpSpPr/>
          <p:nvPr/>
        </p:nvGrpSpPr>
        <p:grpSpPr>
          <a:xfrm rot="0">
            <a:off x="10576910" y="2720091"/>
            <a:ext cx="2767756" cy="2780162"/>
            <a:chOff x="0" y="0"/>
            <a:chExt cx="3690341" cy="3706882"/>
          </a:xfrm>
        </p:grpSpPr>
        <p:sp>
          <p:nvSpPr>
            <p:cNvPr name="Freeform 16" id="16"/>
            <p:cNvSpPr/>
            <p:nvPr/>
          </p:nvSpPr>
          <p:spPr>
            <a:xfrm flipH="false" flipV="false" rot="0">
              <a:off x="0" y="0"/>
              <a:ext cx="3690366" cy="3706876"/>
            </a:xfrm>
            <a:custGeom>
              <a:avLst/>
              <a:gdLst/>
              <a:ahLst/>
              <a:cxnLst/>
              <a:rect r="r" b="b" t="t" l="l"/>
              <a:pathLst>
                <a:path h="3706876" w="3690366">
                  <a:moveTo>
                    <a:pt x="1845183" y="0"/>
                  </a:moveTo>
                  <a:cubicBezTo>
                    <a:pt x="2865628" y="4572"/>
                    <a:pt x="3690366" y="832993"/>
                    <a:pt x="3690366" y="1853438"/>
                  </a:cubicBezTo>
                  <a:cubicBezTo>
                    <a:pt x="3690366" y="2873883"/>
                    <a:pt x="2865501" y="3702304"/>
                    <a:pt x="1845183" y="3706876"/>
                  </a:cubicBezTo>
                  <a:cubicBezTo>
                    <a:pt x="824738" y="3702304"/>
                    <a:pt x="0" y="2873883"/>
                    <a:pt x="0" y="1853438"/>
                  </a:cubicBezTo>
                  <a:cubicBezTo>
                    <a:pt x="0" y="832993"/>
                    <a:pt x="824738" y="4572"/>
                    <a:pt x="1845183" y="0"/>
                  </a:cubicBezTo>
                  <a:close/>
                </a:path>
              </a:pathLst>
            </a:custGeom>
            <a:solidFill>
              <a:srgbClr val="FDFDFD"/>
            </a:solidFill>
          </p:spPr>
        </p:sp>
      </p:grpSp>
      <p:sp>
        <p:nvSpPr>
          <p:cNvPr name="Freeform 17" id="17"/>
          <p:cNvSpPr/>
          <p:nvPr/>
        </p:nvSpPr>
        <p:spPr>
          <a:xfrm flipH="false" flipV="false" rot="0">
            <a:off x="11233950" y="3177387"/>
            <a:ext cx="2116918" cy="1932170"/>
          </a:xfrm>
          <a:custGeom>
            <a:avLst/>
            <a:gdLst/>
            <a:ahLst/>
            <a:cxnLst/>
            <a:rect r="r" b="b" t="t" l="l"/>
            <a:pathLst>
              <a:path h="1932170" w="2116918">
                <a:moveTo>
                  <a:pt x="0" y="0"/>
                </a:moveTo>
                <a:lnTo>
                  <a:pt x="2116918" y="0"/>
                </a:lnTo>
                <a:lnTo>
                  <a:pt x="2116918" y="1932169"/>
                </a:lnTo>
                <a:lnTo>
                  <a:pt x="0" y="1932169"/>
                </a:lnTo>
                <a:lnTo>
                  <a:pt x="0" y="0"/>
                </a:lnTo>
                <a:close/>
              </a:path>
            </a:pathLst>
          </a:custGeom>
          <a:blipFill>
            <a:blip r:embed="rId6">
              <a:extLst>
                <a:ext uri="{96DAC541-7B7A-43D3-8B79-37D633B846F1}">
                  <asvg:svgBlip xmlns:asvg="http://schemas.microsoft.com/office/drawing/2016/SVG/main" r:embed="rId7"/>
                </a:ext>
              </a:extLst>
            </a:blip>
            <a:stretch>
              <a:fillRect l="0" t="0" r="0" b="-226"/>
            </a:stretch>
          </a:blipFill>
        </p:spPr>
      </p:sp>
      <p:sp>
        <p:nvSpPr>
          <p:cNvPr name="TextBox 18" id="18"/>
          <p:cNvSpPr txBox="true"/>
          <p:nvPr/>
        </p:nvSpPr>
        <p:spPr>
          <a:xfrm rot="0">
            <a:off x="3895227" y="6884757"/>
            <a:ext cx="2956761" cy="1318662"/>
          </a:xfrm>
          <a:prstGeom prst="rect">
            <a:avLst/>
          </a:prstGeom>
        </p:spPr>
        <p:txBody>
          <a:bodyPr anchor="t" rtlCol="false" tIns="0" lIns="0" bIns="0" rIns="0">
            <a:spAutoFit/>
          </a:bodyPr>
          <a:lstStyle/>
          <a:p>
            <a:pPr algn="ctr">
              <a:lnSpc>
                <a:spcPts val="4986"/>
              </a:lnSpc>
            </a:pPr>
            <a:r>
              <a:rPr lang="en-US" sz="3324" spc="33">
                <a:solidFill>
                  <a:srgbClr val="FDFDFD"/>
                </a:solidFill>
                <a:latin typeface="League Spartan"/>
                <a:ea typeface="League Spartan"/>
                <a:cs typeface="League Spartan"/>
                <a:sym typeface="League Spartan"/>
              </a:rPr>
              <a:t>Monitoring Application</a:t>
            </a:r>
          </a:p>
        </p:txBody>
      </p:sp>
      <p:sp>
        <p:nvSpPr>
          <p:cNvPr name="TextBox 19" id="19"/>
          <p:cNvSpPr txBox="true"/>
          <p:nvPr/>
        </p:nvSpPr>
        <p:spPr>
          <a:xfrm rot="0">
            <a:off x="1158020" y="1222328"/>
            <a:ext cx="11927124" cy="1174668"/>
          </a:xfrm>
          <a:prstGeom prst="rect">
            <a:avLst/>
          </a:prstGeom>
        </p:spPr>
        <p:txBody>
          <a:bodyPr anchor="t" rtlCol="false" tIns="0" lIns="0" bIns="0" rIns="0">
            <a:spAutoFit/>
          </a:bodyPr>
          <a:lstStyle/>
          <a:p>
            <a:pPr algn="l">
              <a:lnSpc>
                <a:spcPts val="4447"/>
              </a:lnSpc>
            </a:pPr>
            <a:r>
              <a:rPr lang="en-US" b="true" sz="3177" i="true" spc="349">
                <a:solidFill>
                  <a:srgbClr val="FFFFFF"/>
                </a:solidFill>
                <a:latin typeface="League Spartan"/>
                <a:ea typeface="League Spartan"/>
                <a:cs typeface="League Spartan"/>
                <a:sym typeface="League Spartan"/>
              </a:rPr>
              <a:t>SENSORS ARE USED IN BOTH MONITORING AND CONTROL APPLICATIONS.</a:t>
            </a:r>
          </a:p>
        </p:txBody>
      </p:sp>
      <p:sp>
        <p:nvSpPr>
          <p:cNvPr name="TextBox 20" id="20"/>
          <p:cNvSpPr txBox="true"/>
          <p:nvPr/>
        </p:nvSpPr>
        <p:spPr>
          <a:xfrm rot="0">
            <a:off x="10596903" y="5637662"/>
            <a:ext cx="2956761" cy="1318662"/>
          </a:xfrm>
          <a:prstGeom prst="rect">
            <a:avLst/>
          </a:prstGeom>
        </p:spPr>
        <p:txBody>
          <a:bodyPr anchor="t" rtlCol="false" tIns="0" lIns="0" bIns="0" rIns="0">
            <a:spAutoFit/>
          </a:bodyPr>
          <a:lstStyle/>
          <a:p>
            <a:pPr algn="ctr">
              <a:lnSpc>
                <a:spcPts val="4986"/>
              </a:lnSpc>
            </a:pPr>
            <a:r>
              <a:rPr lang="en-US" sz="3324" spc="33">
                <a:solidFill>
                  <a:srgbClr val="FDFDFD"/>
                </a:solidFill>
                <a:latin typeface="League Spartan"/>
                <a:ea typeface="League Spartan"/>
                <a:cs typeface="League Spartan"/>
                <a:sym typeface="League Spartan"/>
              </a:rPr>
              <a:t>Controlling Application</a:t>
            </a:r>
          </a:p>
        </p:txBody>
      </p:sp>
      <p:sp>
        <p:nvSpPr>
          <p:cNvPr name="TextBox 21" id="21"/>
          <p:cNvSpPr txBox="true"/>
          <p:nvPr/>
        </p:nvSpPr>
        <p:spPr>
          <a:xfrm rot="0">
            <a:off x="1559925" y="8294215"/>
            <a:ext cx="6957451" cy="1073586"/>
          </a:xfrm>
          <a:prstGeom prst="rect">
            <a:avLst/>
          </a:prstGeom>
        </p:spPr>
        <p:txBody>
          <a:bodyPr anchor="t" rtlCol="false" tIns="0" lIns="0" bIns="0" rIns="0">
            <a:spAutoFit/>
          </a:bodyPr>
          <a:lstStyle/>
          <a:p>
            <a:pPr algn="l">
              <a:lnSpc>
                <a:spcPts val="4051"/>
              </a:lnSpc>
            </a:pPr>
            <a:r>
              <a:rPr lang="en-US" sz="2893" b="true">
                <a:solidFill>
                  <a:srgbClr val="000000"/>
                </a:solidFill>
                <a:latin typeface="Arimo Bold"/>
                <a:ea typeface="Arimo Bold"/>
                <a:cs typeface="Arimo Bold"/>
                <a:sym typeface="Arimo Bold"/>
              </a:rPr>
              <a:t> 1. Security System</a:t>
            </a:r>
          </a:p>
          <a:p>
            <a:pPr algn="l">
              <a:lnSpc>
                <a:spcPts val="4051"/>
              </a:lnSpc>
            </a:pPr>
            <a:r>
              <a:rPr lang="en-US" sz="2893" b="true">
                <a:solidFill>
                  <a:srgbClr val="000000"/>
                </a:solidFill>
                <a:latin typeface="Arimo Bold"/>
                <a:ea typeface="Arimo Bold"/>
                <a:cs typeface="Arimo Bold"/>
                <a:sym typeface="Arimo Bold"/>
              </a:rPr>
              <a:t> 2. Monitoring of patients in a hospital </a:t>
            </a:r>
          </a:p>
        </p:txBody>
      </p:sp>
      <p:sp>
        <p:nvSpPr>
          <p:cNvPr name="TextBox 22" id="22"/>
          <p:cNvSpPr txBox="true"/>
          <p:nvPr/>
        </p:nvSpPr>
        <p:spPr>
          <a:xfrm rot="0">
            <a:off x="9321188" y="7033460"/>
            <a:ext cx="7527910" cy="2936025"/>
          </a:xfrm>
          <a:prstGeom prst="rect">
            <a:avLst/>
          </a:prstGeom>
        </p:spPr>
        <p:txBody>
          <a:bodyPr anchor="t" rtlCol="false" tIns="0" lIns="0" bIns="0" rIns="0">
            <a:spAutoFit/>
          </a:bodyPr>
          <a:lstStyle/>
          <a:p>
            <a:pPr algn="l">
              <a:lnSpc>
                <a:spcPts val="4513"/>
              </a:lnSpc>
            </a:pPr>
            <a:r>
              <a:rPr lang="en-US" sz="3223" b="true">
                <a:solidFill>
                  <a:srgbClr val="000000"/>
                </a:solidFill>
                <a:latin typeface="Arimo Bold"/>
                <a:ea typeface="Arimo Bold"/>
                <a:cs typeface="Arimo Bold"/>
                <a:sym typeface="Arimo Bold"/>
              </a:rPr>
              <a:t> 1. Control of Street Lighting </a:t>
            </a:r>
          </a:p>
          <a:p>
            <a:pPr algn="l">
              <a:lnSpc>
                <a:spcPts val="4513"/>
              </a:lnSpc>
            </a:pPr>
            <a:r>
              <a:rPr lang="en-US" sz="3223" b="true">
                <a:solidFill>
                  <a:srgbClr val="000000"/>
                </a:solidFill>
                <a:latin typeface="Arimo Bold"/>
                <a:ea typeface="Arimo Bold"/>
                <a:cs typeface="Arimo Bold"/>
                <a:sym typeface="Arimo Bold"/>
              </a:rPr>
              <a:t> 2. Anti-lock braking system</a:t>
            </a:r>
          </a:p>
          <a:p>
            <a:pPr algn="l">
              <a:lnSpc>
                <a:spcPts val="4513"/>
              </a:lnSpc>
            </a:pPr>
            <a:r>
              <a:rPr lang="en-US" sz="3223" b="true">
                <a:solidFill>
                  <a:srgbClr val="000000"/>
                </a:solidFill>
                <a:latin typeface="Arimo Bold"/>
                <a:ea typeface="Arimo Bold"/>
                <a:cs typeface="Arimo Bold"/>
                <a:sym typeface="Arimo Bold"/>
              </a:rPr>
              <a:t> 3. Control Heating Systems </a:t>
            </a:r>
          </a:p>
          <a:p>
            <a:pPr algn="l">
              <a:lnSpc>
                <a:spcPts val="4513"/>
              </a:lnSpc>
            </a:pPr>
            <a:r>
              <a:rPr lang="en-US" sz="3223" b="true">
                <a:solidFill>
                  <a:srgbClr val="000000"/>
                </a:solidFill>
                <a:latin typeface="Arimo Bold"/>
                <a:ea typeface="Arimo Bold"/>
                <a:cs typeface="Arimo Bold"/>
                <a:sym typeface="Arimo Bold"/>
              </a:rPr>
              <a:t> 4. Chemical Process Control </a:t>
            </a:r>
          </a:p>
          <a:p>
            <a:pPr algn="l">
              <a:lnSpc>
                <a:spcPts val="4513"/>
              </a:lnSpc>
            </a:pPr>
            <a:r>
              <a:rPr lang="en-US" sz="3223" b="true">
                <a:solidFill>
                  <a:srgbClr val="000000"/>
                </a:solidFill>
                <a:latin typeface="Arimo Bold"/>
                <a:ea typeface="Arimo Bold"/>
                <a:cs typeface="Arimo Bold"/>
                <a:sym typeface="Arimo Bold"/>
              </a:rPr>
              <a:t> 5. Greenhouse Environmental Control</a:t>
            </a:r>
          </a:p>
        </p:txBody>
      </p:sp>
      <p:grpSp>
        <p:nvGrpSpPr>
          <p:cNvPr name="Group 23" id="23"/>
          <p:cNvGrpSpPr/>
          <p:nvPr/>
        </p:nvGrpSpPr>
        <p:grpSpPr>
          <a:xfrm rot="0">
            <a:off x="5446645" y="281084"/>
            <a:ext cx="7394709" cy="9925515"/>
            <a:chOff x="0" y="0"/>
            <a:chExt cx="9859613" cy="13234020"/>
          </a:xfrm>
        </p:grpSpPr>
        <p:sp>
          <p:nvSpPr>
            <p:cNvPr name="Freeform 24" id="24"/>
            <p:cNvSpPr/>
            <p:nvPr/>
          </p:nvSpPr>
          <p:spPr>
            <a:xfrm flipH="false" flipV="false" rot="0">
              <a:off x="3503111" y="0"/>
              <a:ext cx="2853391" cy="1148490"/>
            </a:xfrm>
            <a:custGeom>
              <a:avLst/>
              <a:gdLst/>
              <a:ahLst/>
              <a:cxnLst/>
              <a:rect r="r" b="b" t="t" l="l"/>
              <a:pathLst>
                <a:path h="1148490" w="2853391">
                  <a:moveTo>
                    <a:pt x="0" y="0"/>
                  </a:moveTo>
                  <a:lnTo>
                    <a:pt x="2853391" y="0"/>
                  </a:lnTo>
                  <a:lnTo>
                    <a:pt x="2853391" y="1148490"/>
                  </a:lnTo>
                  <a:lnTo>
                    <a:pt x="0" y="1148490"/>
                  </a:lnTo>
                  <a:lnTo>
                    <a:pt x="0" y="0"/>
                  </a:lnTo>
                  <a:close/>
                </a:path>
              </a:pathLst>
            </a:custGeom>
            <a:blipFill>
              <a:blip r:embed="rId8">
                <a:alphaModFix amt="70000"/>
              </a:blip>
              <a:stretch>
                <a:fillRect l="0" t="0" r="0" b="0"/>
              </a:stretch>
            </a:blipFill>
          </p:spPr>
        </p:sp>
        <p:sp>
          <p:nvSpPr>
            <p:cNvPr name="TextBox 25" id="25"/>
            <p:cNvSpPr txBox="true"/>
            <p:nvPr/>
          </p:nvSpPr>
          <p:spPr>
            <a:xfrm rot="0">
              <a:off x="0"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B0BEC5">
                      <a:alpha val="80000"/>
                    </a:srgbClr>
                  </a:solidFill>
                  <a:latin typeface="DejaVu Sans Light"/>
                  <a:ea typeface="DejaVu Sans Light"/>
                  <a:cs typeface="DejaVu Sans Light"/>
                  <a:sym typeface="DejaVu Sans Light"/>
                </a:rPr>
                <a:t>For more help, please visit </a:t>
              </a:r>
              <a:r>
                <a:rPr lang="en-US" sz="1599" u="sng">
                  <a:solidFill>
                    <a:srgbClr val="B0BEC5">
                      <a:alpha val="80000"/>
                    </a:srgbClr>
                  </a:solidFill>
                  <a:latin typeface="DejaVu Sans Light"/>
                  <a:ea typeface="DejaVu Sans Light"/>
                  <a:cs typeface="DejaVu Sans Light"/>
                  <a:sym typeface="DejaVu Sans Light"/>
                  <a:hlinkClick r:id="rId9" tooltip="http://www.exampaperspractice.co.uk"/>
                </a:rPr>
                <a:t>www.exampaperspractice.co.uk</a:t>
              </a:r>
            </a:p>
          </p:txBody>
        </p:sp>
      </p:grpSp>
      <p:grpSp>
        <p:nvGrpSpPr>
          <p:cNvPr name="Group 26" id="26"/>
          <p:cNvGrpSpPr/>
          <p:nvPr/>
        </p:nvGrpSpPr>
        <p:grpSpPr>
          <a:xfrm rot="0">
            <a:off x="2537237" y="281084"/>
            <a:ext cx="13213526" cy="9925515"/>
            <a:chOff x="0" y="0"/>
            <a:chExt cx="17618034" cy="13234020"/>
          </a:xfrm>
        </p:grpSpPr>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28" id="2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0">
                <a:alphaModFix amt="9999"/>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11" tooltip="http://www.exampaperspractice.co.uk"/>
                </a:rPr>
                <a:t>www.exampaperspractice.co.uk</a:t>
              </a:r>
            </a:p>
          </p:txBody>
        </p:sp>
      </p:grpSp>
    </p:spTree>
  </p:cSld>
  <p:clrMapOvr>
    <a:masterClrMapping/>
  </p:clrMapOvr>
</p:sld>
</file>

<file path=ppt/slides/slide161.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140215" y="2129838"/>
            <a:ext cx="119085" cy="8229600"/>
            <a:chOff x="0" y="0"/>
            <a:chExt cx="158780" cy="10972800"/>
          </a:xfrm>
        </p:grpSpPr>
        <p:sp>
          <p:nvSpPr>
            <p:cNvPr name="Freeform 3" id="3"/>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4" id="4"/>
          <p:cNvGrpSpPr/>
          <p:nvPr/>
        </p:nvGrpSpPr>
        <p:grpSpPr>
          <a:xfrm rot="0">
            <a:off x="-176148" y="-158532"/>
            <a:ext cx="1132906" cy="1636365"/>
            <a:chOff x="0" y="0"/>
            <a:chExt cx="1510542" cy="2181820"/>
          </a:xfrm>
        </p:grpSpPr>
        <p:sp>
          <p:nvSpPr>
            <p:cNvPr name="Freeform 5" id="5"/>
            <p:cNvSpPr/>
            <p:nvPr/>
          </p:nvSpPr>
          <p:spPr>
            <a:xfrm flipH="false" flipV="false" rot="0">
              <a:off x="0" y="0"/>
              <a:ext cx="1510538" cy="2181860"/>
            </a:xfrm>
            <a:custGeom>
              <a:avLst/>
              <a:gdLst/>
              <a:ahLst/>
              <a:cxnLst/>
              <a:rect r="r" b="b" t="t" l="l"/>
              <a:pathLst>
                <a:path h="2181860" w="1510538">
                  <a:moveTo>
                    <a:pt x="0" y="0"/>
                  </a:moveTo>
                  <a:lnTo>
                    <a:pt x="1510538" y="0"/>
                  </a:lnTo>
                  <a:lnTo>
                    <a:pt x="1510538" y="2181860"/>
                  </a:lnTo>
                  <a:lnTo>
                    <a:pt x="0" y="2181860"/>
                  </a:lnTo>
                  <a:close/>
                </a:path>
              </a:pathLst>
            </a:custGeom>
            <a:solidFill>
              <a:srgbClr val="FDFDFD"/>
            </a:solidFill>
          </p:spPr>
        </p:sp>
      </p:grpSp>
      <p:grpSp>
        <p:nvGrpSpPr>
          <p:cNvPr name="Group 6" id="6"/>
          <p:cNvGrpSpPr/>
          <p:nvPr/>
        </p:nvGrpSpPr>
        <p:grpSpPr>
          <a:xfrm rot="0">
            <a:off x="-5994768" y="488091"/>
            <a:ext cx="10869755" cy="125414"/>
            <a:chOff x="0" y="0"/>
            <a:chExt cx="14493006" cy="167218"/>
          </a:xfrm>
        </p:grpSpPr>
        <p:sp>
          <p:nvSpPr>
            <p:cNvPr name="Freeform 7" id="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sp>
        <p:nvSpPr>
          <p:cNvPr name="TextBox 8" id="8"/>
          <p:cNvSpPr txBox="true"/>
          <p:nvPr/>
        </p:nvSpPr>
        <p:spPr>
          <a:xfrm rot="0">
            <a:off x="1227675" y="936848"/>
            <a:ext cx="16209720" cy="597586"/>
          </a:xfrm>
          <a:prstGeom prst="rect">
            <a:avLst/>
          </a:prstGeom>
        </p:spPr>
        <p:txBody>
          <a:bodyPr anchor="t" rtlCol="false" tIns="0" lIns="0" bIns="0" rIns="0">
            <a:spAutoFit/>
          </a:bodyPr>
          <a:lstStyle/>
          <a:p>
            <a:pPr algn="l">
              <a:lnSpc>
                <a:spcPts val="4447"/>
              </a:lnSpc>
            </a:pPr>
            <a:r>
              <a:rPr lang="en-US" sz="3177" i="true" spc="349">
                <a:solidFill>
                  <a:srgbClr val="FFFFFF"/>
                </a:solidFill>
                <a:latin typeface="League Spartan"/>
                <a:ea typeface="League Spartan"/>
                <a:cs typeface="League Spartan"/>
                <a:sym typeface="League Spartan"/>
              </a:rPr>
              <a:t>FLOWCHART OF HOW A MONITORING APPLICATION WORK:</a:t>
            </a:r>
          </a:p>
        </p:txBody>
      </p:sp>
      <p:sp>
        <p:nvSpPr>
          <p:cNvPr name="Freeform 9" id="9"/>
          <p:cNvSpPr/>
          <p:nvPr/>
        </p:nvSpPr>
        <p:spPr>
          <a:xfrm flipH="false" flipV="false" rot="0">
            <a:off x="3873058" y="1593176"/>
            <a:ext cx="10541882" cy="8461712"/>
          </a:xfrm>
          <a:custGeom>
            <a:avLst/>
            <a:gdLst/>
            <a:ahLst/>
            <a:cxnLst/>
            <a:rect r="r" b="b" t="t" l="l"/>
            <a:pathLst>
              <a:path h="8461712" w="10541882">
                <a:moveTo>
                  <a:pt x="0" y="0"/>
                </a:moveTo>
                <a:lnTo>
                  <a:pt x="10541882" y="0"/>
                </a:lnTo>
                <a:lnTo>
                  <a:pt x="10541882" y="8461711"/>
                </a:lnTo>
                <a:lnTo>
                  <a:pt x="0" y="8461711"/>
                </a:lnTo>
                <a:lnTo>
                  <a:pt x="0" y="0"/>
                </a:lnTo>
                <a:close/>
              </a:path>
            </a:pathLst>
          </a:custGeom>
          <a:blipFill>
            <a:blip r:embed="rId2"/>
            <a:stretch>
              <a:fillRect l="0" t="0" r="-2" b="0"/>
            </a:stretch>
          </a:blipFill>
        </p:spPr>
      </p:sp>
      <p:grpSp>
        <p:nvGrpSpPr>
          <p:cNvPr name="Group 10" id="10"/>
          <p:cNvGrpSpPr/>
          <p:nvPr/>
        </p:nvGrpSpPr>
        <p:grpSpPr>
          <a:xfrm rot="0">
            <a:off x="2537237" y="129372"/>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62.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grpSp>
        <p:nvGrpSpPr>
          <p:cNvPr name="Group 2" id="2"/>
          <p:cNvGrpSpPr/>
          <p:nvPr/>
        </p:nvGrpSpPr>
        <p:grpSpPr>
          <a:xfrm rot="0">
            <a:off x="17215332" y="-202842"/>
            <a:ext cx="1246533" cy="1941472"/>
            <a:chOff x="0" y="0"/>
            <a:chExt cx="1662044" cy="2588630"/>
          </a:xfrm>
        </p:grpSpPr>
        <p:sp>
          <p:nvSpPr>
            <p:cNvPr name="Freeform 3" id="3"/>
            <p:cNvSpPr/>
            <p:nvPr/>
          </p:nvSpPr>
          <p:spPr>
            <a:xfrm flipH="false" flipV="false" rot="0">
              <a:off x="0" y="0"/>
              <a:ext cx="1662049" cy="2588641"/>
            </a:xfrm>
            <a:custGeom>
              <a:avLst/>
              <a:gdLst/>
              <a:ahLst/>
              <a:cxnLst/>
              <a:rect r="r" b="b" t="t" l="l"/>
              <a:pathLst>
                <a:path h="2588641" w="1662049">
                  <a:moveTo>
                    <a:pt x="0" y="0"/>
                  </a:moveTo>
                  <a:lnTo>
                    <a:pt x="1662049" y="0"/>
                  </a:lnTo>
                  <a:lnTo>
                    <a:pt x="1662049" y="2588641"/>
                  </a:lnTo>
                  <a:lnTo>
                    <a:pt x="0" y="2588641"/>
                  </a:lnTo>
                  <a:close/>
                </a:path>
              </a:pathLst>
            </a:custGeom>
            <a:solidFill>
              <a:srgbClr val="FDFDFD"/>
            </a:solidFill>
          </p:spPr>
        </p:sp>
      </p:grpSp>
      <p:grpSp>
        <p:nvGrpSpPr>
          <p:cNvPr name="Group 4" id="4"/>
          <p:cNvGrpSpPr/>
          <p:nvPr/>
        </p:nvGrpSpPr>
        <p:grpSpPr>
          <a:xfrm rot="0">
            <a:off x="2839406" y="869316"/>
            <a:ext cx="15766959" cy="125414"/>
            <a:chOff x="0" y="0"/>
            <a:chExt cx="21022612" cy="167218"/>
          </a:xfrm>
        </p:grpSpPr>
        <p:sp>
          <p:nvSpPr>
            <p:cNvPr name="Freeform 5" id="5"/>
            <p:cNvSpPr/>
            <p:nvPr/>
          </p:nvSpPr>
          <p:spPr>
            <a:xfrm flipH="false" flipV="false" rot="0">
              <a:off x="0" y="0"/>
              <a:ext cx="21022563" cy="167259"/>
            </a:xfrm>
            <a:custGeom>
              <a:avLst/>
              <a:gdLst/>
              <a:ahLst/>
              <a:cxnLst/>
              <a:rect r="r" b="b" t="t" l="l"/>
              <a:pathLst>
                <a:path h="167259" w="21022563">
                  <a:moveTo>
                    <a:pt x="0" y="0"/>
                  </a:moveTo>
                  <a:lnTo>
                    <a:pt x="21022563" y="0"/>
                  </a:lnTo>
                  <a:lnTo>
                    <a:pt x="21022563" y="167259"/>
                  </a:lnTo>
                  <a:lnTo>
                    <a:pt x="0" y="167259"/>
                  </a:lnTo>
                  <a:close/>
                </a:path>
              </a:pathLst>
            </a:custGeom>
            <a:solidFill>
              <a:srgbClr val="318F9A"/>
            </a:solidFill>
          </p:spPr>
        </p:sp>
      </p:grpSp>
      <p:grpSp>
        <p:nvGrpSpPr>
          <p:cNvPr name="Group 6" id="6"/>
          <p:cNvGrpSpPr/>
          <p:nvPr/>
        </p:nvGrpSpPr>
        <p:grpSpPr>
          <a:xfrm rot="3994440">
            <a:off x="767737" y="616378"/>
            <a:ext cx="1070670" cy="1075468"/>
            <a:chOff x="0" y="0"/>
            <a:chExt cx="1427559" cy="1433958"/>
          </a:xfrm>
        </p:grpSpPr>
        <p:sp>
          <p:nvSpPr>
            <p:cNvPr name="Freeform 7" id="7"/>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8" id="8"/>
          <p:cNvSpPr/>
          <p:nvPr/>
        </p:nvSpPr>
        <p:spPr>
          <a:xfrm flipH="false" flipV="false" rot="0">
            <a:off x="1254235" y="946258"/>
            <a:ext cx="891210" cy="891210"/>
          </a:xfrm>
          <a:custGeom>
            <a:avLst/>
            <a:gdLst/>
            <a:ahLst/>
            <a:cxnLst/>
            <a:rect r="r" b="b" t="t" l="l"/>
            <a:pathLst>
              <a:path h="891210" w="891210">
                <a:moveTo>
                  <a:pt x="0" y="0"/>
                </a:moveTo>
                <a:lnTo>
                  <a:pt x="891211" y="0"/>
                </a:lnTo>
                <a:lnTo>
                  <a:pt x="891211" y="891211"/>
                </a:lnTo>
                <a:lnTo>
                  <a:pt x="0" y="8912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4519388" y="0"/>
            <a:ext cx="3768612" cy="10287000"/>
          </a:xfrm>
          <a:custGeom>
            <a:avLst/>
            <a:gdLst/>
            <a:ahLst/>
            <a:cxnLst/>
            <a:rect r="r" b="b" t="t" l="l"/>
            <a:pathLst>
              <a:path h="10287000" w="3768612">
                <a:moveTo>
                  <a:pt x="0" y="0"/>
                </a:moveTo>
                <a:lnTo>
                  <a:pt x="3768612" y="0"/>
                </a:lnTo>
                <a:lnTo>
                  <a:pt x="3768612" y="10287000"/>
                </a:lnTo>
                <a:lnTo>
                  <a:pt x="0" y="10287000"/>
                </a:lnTo>
                <a:lnTo>
                  <a:pt x="0" y="0"/>
                </a:lnTo>
                <a:close/>
              </a:path>
            </a:pathLst>
          </a:custGeom>
          <a:blipFill>
            <a:blip r:embed="rId4"/>
            <a:stretch>
              <a:fillRect l="-303327" t="0" r="-6120" b="0"/>
            </a:stretch>
          </a:blipFill>
        </p:spPr>
      </p:sp>
      <p:sp>
        <p:nvSpPr>
          <p:cNvPr name="TextBox 10" id="10"/>
          <p:cNvSpPr txBox="true"/>
          <p:nvPr/>
        </p:nvSpPr>
        <p:spPr>
          <a:xfrm rot="0">
            <a:off x="532444" y="1968382"/>
            <a:ext cx="13679874" cy="7647180"/>
          </a:xfrm>
          <a:prstGeom prst="rect">
            <a:avLst/>
          </a:prstGeom>
        </p:spPr>
        <p:txBody>
          <a:bodyPr anchor="t" rtlCol="false" tIns="0" lIns="0" bIns="0" rIns="0">
            <a:spAutoFit/>
          </a:bodyPr>
          <a:lstStyle/>
          <a:p>
            <a:pPr algn="l">
              <a:lnSpc>
                <a:spcPts val="3211"/>
              </a:lnSpc>
            </a:pPr>
            <a:r>
              <a:rPr lang="en-US" sz="3000">
                <a:solidFill>
                  <a:srgbClr val="FDFDFD"/>
                </a:solidFill>
                <a:latin typeface="League Spartan"/>
                <a:ea typeface="League Spartan"/>
                <a:cs typeface="League Spartan"/>
                <a:sym typeface="League Spartan"/>
              </a:rPr>
              <a:t>1. The </a:t>
            </a:r>
            <a:r>
              <a:rPr lang="en-US" sz="3000" u="sng">
                <a:solidFill>
                  <a:srgbClr val="FDFDFD"/>
                </a:solidFill>
                <a:latin typeface="League Spartan"/>
                <a:ea typeface="League Spartan"/>
                <a:cs typeface="League Spartan"/>
                <a:sym typeface="League Spartan"/>
              </a:rPr>
              <a:t>infrared sensor </a:t>
            </a:r>
            <a:r>
              <a:rPr lang="en-US" sz="3000">
                <a:solidFill>
                  <a:srgbClr val="FDFDFD"/>
                </a:solidFill>
                <a:latin typeface="League Spartan"/>
                <a:ea typeface="League Spartan"/>
                <a:cs typeface="League Spartan"/>
                <a:sym typeface="League Spartan"/>
              </a:rPr>
              <a:t>detects the movement of an intruder in the building.</a:t>
            </a:r>
          </a:p>
          <a:p>
            <a:pPr algn="l">
              <a:lnSpc>
                <a:spcPts val="3211"/>
              </a:lnSpc>
            </a:pPr>
            <a:r>
              <a:rPr lang="en-US" sz="3000">
                <a:solidFill>
                  <a:srgbClr val="FDFDFD"/>
                </a:solidFill>
                <a:latin typeface="League Spartan"/>
                <a:ea typeface="League Spartan"/>
                <a:cs typeface="League Spartan"/>
                <a:sym typeface="League Spartan"/>
              </a:rPr>
              <a:t>2. The </a:t>
            </a:r>
            <a:r>
              <a:rPr lang="en-US" sz="3000" u="sng">
                <a:solidFill>
                  <a:srgbClr val="FDFDFD"/>
                </a:solidFill>
                <a:latin typeface="League Spartan"/>
                <a:ea typeface="League Spartan"/>
                <a:cs typeface="League Spartan"/>
                <a:sym typeface="League Spartan"/>
              </a:rPr>
              <a:t>acoustic sensor </a:t>
            </a:r>
            <a:r>
              <a:rPr lang="en-US" sz="3000">
                <a:solidFill>
                  <a:srgbClr val="FDFDFD"/>
                </a:solidFill>
                <a:latin typeface="League Spartan"/>
                <a:ea typeface="League Spartan"/>
                <a:cs typeface="League Spartan"/>
                <a:sym typeface="League Spartan"/>
              </a:rPr>
              <a:t>picks up sounds such as footsteps or breaking glass.</a:t>
            </a:r>
          </a:p>
          <a:p>
            <a:pPr algn="l">
              <a:lnSpc>
                <a:spcPts val="3211"/>
              </a:lnSpc>
            </a:pPr>
            <a:r>
              <a:rPr lang="en-US" sz="3000">
                <a:solidFill>
                  <a:srgbClr val="FDFDFD"/>
                </a:solidFill>
                <a:latin typeface="League Spartan"/>
                <a:ea typeface="League Spartan"/>
                <a:cs typeface="League Spartan"/>
                <a:sym typeface="League Spartan"/>
              </a:rPr>
              <a:t>3. The </a:t>
            </a:r>
            <a:r>
              <a:rPr lang="en-US" sz="3000" u="sng">
                <a:solidFill>
                  <a:srgbClr val="FDFDFD"/>
                </a:solidFill>
                <a:latin typeface="League Spartan"/>
                <a:ea typeface="League Spartan"/>
                <a:cs typeface="League Spartan"/>
                <a:sym typeface="League Spartan"/>
              </a:rPr>
              <a:t>pressure sensor</a:t>
            </a:r>
            <a:r>
              <a:rPr lang="en-US" sz="3000">
                <a:solidFill>
                  <a:srgbClr val="FDFDFD"/>
                </a:solidFill>
                <a:latin typeface="League Spartan"/>
                <a:ea typeface="League Spartan"/>
                <a:cs typeface="League Spartan"/>
                <a:sym typeface="League Spartan"/>
              </a:rPr>
              <a:t> senses the weight of an intruder entering through a door or window.</a:t>
            </a:r>
          </a:p>
          <a:p>
            <a:pPr algn="l">
              <a:lnSpc>
                <a:spcPts val="3211"/>
              </a:lnSpc>
            </a:pPr>
            <a:r>
              <a:rPr lang="en-US" sz="3000">
                <a:solidFill>
                  <a:srgbClr val="FDFDFD"/>
                </a:solidFill>
                <a:latin typeface="League Spartan"/>
                <a:ea typeface="League Spartan"/>
                <a:cs typeface="League Spartan"/>
                <a:sym typeface="League Spartan"/>
              </a:rPr>
              <a:t>4. Sensor data in analogue form is passed through an </a:t>
            </a:r>
            <a:r>
              <a:rPr lang="en-US" sz="3000" u="sng">
                <a:solidFill>
                  <a:srgbClr val="FDFDFD"/>
                </a:solidFill>
                <a:latin typeface="League Spartan"/>
                <a:ea typeface="League Spartan"/>
                <a:cs typeface="League Spartan"/>
                <a:sym typeface="League Spartan"/>
              </a:rPr>
              <a:t>ADC</a:t>
            </a:r>
            <a:r>
              <a:rPr lang="en-US" sz="3000">
                <a:solidFill>
                  <a:srgbClr val="FDFDFD"/>
                </a:solidFill>
                <a:latin typeface="League Spartan"/>
                <a:ea typeface="League Spartan"/>
                <a:cs typeface="League Spartan"/>
                <a:sym typeface="League Spartan"/>
              </a:rPr>
              <a:t> to convert it into digital data.</a:t>
            </a:r>
          </a:p>
          <a:p>
            <a:pPr algn="l">
              <a:lnSpc>
                <a:spcPts val="3211"/>
              </a:lnSpc>
            </a:pPr>
            <a:r>
              <a:rPr lang="en-US" sz="3000">
                <a:solidFill>
                  <a:srgbClr val="FDFDFD"/>
                </a:solidFill>
                <a:latin typeface="League Spartan"/>
                <a:ea typeface="League Spartan"/>
                <a:cs typeface="League Spartan"/>
                <a:sym typeface="League Spartan"/>
              </a:rPr>
              <a:t>5. The computer or microprocessor </a:t>
            </a:r>
            <a:r>
              <a:rPr lang="en-US" sz="3000" u="sng">
                <a:solidFill>
                  <a:srgbClr val="FDFDFD"/>
                </a:solidFill>
                <a:latin typeface="League Spartan"/>
                <a:ea typeface="League Spartan"/>
                <a:cs typeface="League Spartan"/>
                <a:sym typeface="League Spartan"/>
              </a:rPr>
              <a:t>samples the digital data</a:t>
            </a:r>
            <a:r>
              <a:rPr lang="en-US" sz="3000">
                <a:solidFill>
                  <a:srgbClr val="FDFDFD"/>
                </a:solidFill>
                <a:latin typeface="League Spartan"/>
                <a:ea typeface="League Spartan"/>
                <a:cs typeface="League Spartan"/>
                <a:sym typeface="League Spartan"/>
              </a:rPr>
              <a:t> from these sensors at a specified frequency.</a:t>
            </a:r>
          </a:p>
          <a:p>
            <a:pPr algn="l">
              <a:lnSpc>
                <a:spcPts val="3211"/>
              </a:lnSpc>
            </a:pPr>
            <a:r>
              <a:rPr lang="en-US" sz="3000">
                <a:solidFill>
                  <a:srgbClr val="FDFDFD"/>
                </a:solidFill>
                <a:latin typeface="League Spartan"/>
                <a:ea typeface="League Spartan"/>
                <a:cs typeface="League Spartan"/>
                <a:sym typeface="League Spartan"/>
              </a:rPr>
              <a:t>6. The sampled data is </a:t>
            </a:r>
            <a:r>
              <a:rPr lang="en-US" sz="3000" u="sng">
                <a:solidFill>
                  <a:srgbClr val="FDFDFD"/>
                </a:solidFill>
                <a:latin typeface="League Spartan"/>
                <a:ea typeface="League Spartan"/>
                <a:cs typeface="League Spartan"/>
                <a:sym typeface="League Spartan"/>
              </a:rPr>
              <a:t>compared</a:t>
            </a:r>
            <a:r>
              <a:rPr lang="en-US" sz="3000">
                <a:solidFill>
                  <a:srgbClr val="FDFDFD"/>
                </a:solidFill>
                <a:latin typeface="League Spartan"/>
                <a:ea typeface="League Spartan"/>
                <a:cs typeface="League Spartan"/>
                <a:sym typeface="League Spartan"/>
              </a:rPr>
              <a:t> with stored values by the computer or microprocessor.</a:t>
            </a:r>
          </a:p>
          <a:p>
            <a:pPr algn="l">
              <a:lnSpc>
                <a:spcPts val="3211"/>
              </a:lnSpc>
            </a:pPr>
            <a:r>
              <a:rPr lang="en-US" sz="3000">
                <a:solidFill>
                  <a:srgbClr val="FDFDFD"/>
                </a:solidFill>
                <a:latin typeface="League Spartan"/>
                <a:ea typeface="League Spartan"/>
                <a:cs typeface="League Spartan"/>
                <a:sym typeface="League Spartan"/>
              </a:rPr>
              <a:t>7. If any incoming data values fall outside the acceptable range, the computer sends a signal:</a:t>
            </a:r>
          </a:p>
          <a:p>
            <a:pPr algn="l" marL="790551" indent="-263517" lvl="2">
              <a:lnSpc>
                <a:spcPts val="3211"/>
              </a:lnSpc>
              <a:buFont typeface="Arial"/>
              <a:buChar char="⚬"/>
            </a:pPr>
            <a:r>
              <a:rPr lang="en-US" sz="3000">
                <a:solidFill>
                  <a:srgbClr val="FDFDFD"/>
                </a:solidFill>
                <a:latin typeface="League Spartan"/>
                <a:ea typeface="League Spartan"/>
                <a:cs typeface="League Spartan"/>
                <a:sym typeface="League Spartan"/>
              </a:rPr>
              <a:t>Activating a siren to sound the alarm.</a:t>
            </a:r>
          </a:p>
          <a:p>
            <a:pPr algn="l" marL="790551" indent="-263517" lvl="2">
              <a:lnSpc>
                <a:spcPts val="3211"/>
              </a:lnSpc>
              <a:buFont typeface="Arial"/>
              <a:buChar char="⚬"/>
            </a:pPr>
            <a:r>
              <a:rPr lang="en-US" sz="3000" u="sng">
                <a:solidFill>
                  <a:srgbClr val="FDFDFD"/>
                </a:solidFill>
                <a:latin typeface="League Spartan"/>
                <a:ea typeface="League Spartan"/>
                <a:cs typeface="League Spartan"/>
                <a:sym typeface="League Spartan"/>
              </a:rPr>
              <a:t>Starting flashing lights.</a:t>
            </a:r>
          </a:p>
          <a:p>
            <a:pPr algn="l" marL="790551" indent="-263517" lvl="2">
              <a:lnSpc>
                <a:spcPts val="3211"/>
              </a:lnSpc>
            </a:pPr>
            <a:r>
              <a:rPr lang="en-US" sz="3000">
                <a:solidFill>
                  <a:srgbClr val="FDFDFD"/>
                </a:solidFill>
                <a:latin typeface="League Spartan"/>
                <a:ea typeface="League Spartan"/>
                <a:cs typeface="League Spartan"/>
                <a:sym typeface="League Spartan"/>
              </a:rPr>
              <a:t>8. A DAC is utilized to convert digital signals back into analogue values if necessary for operating devices.</a:t>
            </a:r>
          </a:p>
          <a:p>
            <a:pPr algn="l" marL="790551" indent="-263517" lvl="2">
              <a:lnSpc>
                <a:spcPts val="3211"/>
              </a:lnSpc>
            </a:pPr>
            <a:r>
              <a:rPr lang="en-US" sz="3000">
                <a:solidFill>
                  <a:srgbClr val="FDFDFD"/>
                </a:solidFill>
                <a:latin typeface="League Spartan"/>
                <a:ea typeface="League Spartan"/>
                <a:cs typeface="League Spartan"/>
                <a:sym typeface="League Spartan"/>
              </a:rPr>
              <a:t>9. The alarm continues to sound/lights continue to flash until the system is reset with a password. </a:t>
            </a:r>
          </a:p>
          <a:p>
            <a:pPr algn="l" marL="790551" indent="-263517" lvl="2">
              <a:lnSpc>
                <a:spcPts val="3211"/>
              </a:lnSpc>
            </a:pPr>
          </a:p>
        </p:txBody>
      </p:sp>
      <p:sp>
        <p:nvSpPr>
          <p:cNvPr name="TextBox 11" id="11"/>
          <p:cNvSpPr txBox="true"/>
          <p:nvPr/>
        </p:nvSpPr>
        <p:spPr>
          <a:xfrm rot="0">
            <a:off x="180459" y="81180"/>
            <a:ext cx="8004966" cy="589511"/>
          </a:xfrm>
          <a:prstGeom prst="rect">
            <a:avLst/>
          </a:prstGeom>
        </p:spPr>
        <p:txBody>
          <a:bodyPr anchor="t" rtlCol="false" tIns="0" lIns="0" bIns="0" rIns="0">
            <a:spAutoFit/>
          </a:bodyPr>
          <a:lstStyle/>
          <a:p>
            <a:pPr algn="l">
              <a:lnSpc>
                <a:spcPts val="4320"/>
              </a:lnSpc>
            </a:pPr>
            <a:r>
              <a:rPr lang="en-US" sz="3085">
                <a:solidFill>
                  <a:srgbClr val="FDFDFD"/>
                </a:solidFill>
                <a:latin typeface="League Spartan"/>
                <a:ea typeface="League Spartan"/>
                <a:cs typeface="League Spartan"/>
                <a:sym typeface="League Spartan"/>
              </a:rPr>
              <a:t>Monitoring system (1) - Security System</a:t>
            </a:r>
          </a:p>
        </p:txBody>
      </p:sp>
      <p:grpSp>
        <p:nvGrpSpPr>
          <p:cNvPr name="Group 12" id="12"/>
          <p:cNvGrpSpPr/>
          <p:nvPr/>
        </p:nvGrpSpPr>
        <p:grpSpPr>
          <a:xfrm rot="0">
            <a:off x="2537237" y="28108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B0BEC5">
                      <a:alpha val="80000"/>
                    </a:srgbClr>
                  </a:solidFill>
                  <a:latin typeface="DejaVu Sans Light"/>
                  <a:ea typeface="DejaVu Sans Light"/>
                  <a:cs typeface="DejaVu Sans Light"/>
                  <a:sym typeface="DejaVu Sans Light"/>
                </a:rPr>
                <a:t>For more help, please visit </a:t>
              </a:r>
              <a:r>
                <a:rPr lang="en-US" sz="1599" u="sng">
                  <a:solidFill>
                    <a:srgbClr val="B0BEC5">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63.xml><?xml version="1.0" encoding="utf-8"?>
<p:sld xmlns:p="http://schemas.openxmlformats.org/presentationml/2006/main" xmlns:a="http://schemas.openxmlformats.org/drawingml/2006/main" xmlns:r="http://schemas.openxmlformats.org/officeDocument/2006/relationships">
  <p:cSld>
    <p:bg>
      <p:bgPr>
        <a:solidFill>
          <a:srgbClr val="04383F"/>
        </a:solidFill>
      </p:bgPr>
    </p:bg>
    <p:spTree>
      <p:nvGrpSpPr>
        <p:cNvPr id="1" name=""/>
        <p:cNvGrpSpPr/>
        <p:nvPr/>
      </p:nvGrpSpPr>
      <p:grpSpPr>
        <a:xfrm>
          <a:off x="0" y="0"/>
          <a:ext cx="0" cy="0"/>
          <a:chOff x="0" y="0"/>
          <a:chExt cx="0" cy="0"/>
        </a:xfrm>
      </p:grpSpPr>
      <p:grpSp>
        <p:nvGrpSpPr>
          <p:cNvPr name="Group 2" id="2"/>
          <p:cNvGrpSpPr/>
          <p:nvPr/>
        </p:nvGrpSpPr>
        <p:grpSpPr>
          <a:xfrm rot="0">
            <a:off x="17215332" y="-202842"/>
            <a:ext cx="1246533" cy="1941472"/>
            <a:chOff x="0" y="0"/>
            <a:chExt cx="1662044" cy="2588630"/>
          </a:xfrm>
        </p:grpSpPr>
        <p:sp>
          <p:nvSpPr>
            <p:cNvPr name="Freeform 3" id="3"/>
            <p:cNvSpPr/>
            <p:nvPr/>
          </p:nvSpPr>
          <p:spPr>
            <a:xfrm flipH="false" flipV="false" rot="0">
              <a:off x="0" y="0"/>
              <a:ext cx="1662049" cy="2588641"/>
            </a:xfrm>
            <a:custGeom>
              <a:avLst/>
              <a:gdLst/>
              <a:ahLst/>
              <a:cxnLst/>
              <a:rect r="r" b="b" t="t" l="l"/>
              <a:pathLst>
                <a:path h="2588641" w="1662049">
                  <a:moveTo>
                    <a:pt x="0" y="0"/>
                  </a:moveTo>
                  <a:lnTo>
                    <a:pt x="1662049" y="0"/>
                  </a:lnTo>
                  <a:lnTo>
                    <a:pt x="1662049" y="2588641"/>
                  </a:lnTo>
                  <a:lnTo>
                    <a:pt x="0" y="2588641"/>
                  </a:lnTo>
                  <a:close/>
                </a:path>
              </a:pathLst>
            </a:custGeom>
            <a:solidFill>
              <a:srgbClr val="FDFDFD"/>
            </a:solidFill>
          </p:spPr>
        </p:sp>
      </p:grpSp>
      <p:grpSp>
        <p:nvGrpSpPr>
          <p:cNvPr name="Group 4" id="4"/>
          <p:cNvGrpSpPr/>
          <p:nvPr/>
        </p:nvGrpSpPr>
        <p:grpSpPr>
          <a:xfrm rot="0">
            <a:off x="2839406" y="869316"/>
            <a:ext cx="15766959" cy="125414"/>
            <a:chOff x="0" y="0"/>
            <a:chExt cx="21022612" cy="167218"/>
          </a:xfrm>
        </p:grpSpPr>
        <p:sp>
          <p:nvSpPr>
            <p:cNvPr name="Freeform 5" id="5"/>
            <p:cNvSpPr/>
            <p:nvPr/>
          </p:nvSpPr>
          <p:spPr>
            <a:xfrm flipH="false" flipV="false" rot="0">
              <a:off x="0" y="0"/>
              <a:ext cx="21022563" cy="167259"/>
            </a:xfrm>
            <a:custGeom>
              <a:avLst/>
              <a:gdLst/>
              <a:ahLst/>
              <a:cxnLst/>
              <a:rect r="r" b="b" t="t" l="l"/>
              <a:pathLst>
                <a:path h="167259" w="21022563">
                  <a:moveTo>
                    <a:pt x="0" y="0"/>
                  </a:moveTo>
                  <a:lnTo>
                    <a:pt x="21022563" y="0"/>
                  </a:lnTo>
                  <a:lnTo>
                    <a:pt x="21022563" y="167259"/>
                  </a:lnTo>
                  <a:lnTo>
                    <a:pt x="0" y="167259"/>
                  </a:lnTo>
                  <a:close/>
                </a:path>
              </a:pathLst>
            </a:custGeom>
            <a:solidFill>
              <a:srgbClr val="318F9A"/>
            </a:solidFill>
          </p:spPr>
        </p:sp>
      </p:grpSp>
      <p:grpSp>
        <p:nvGrpSpPr>
          <p:cNvPr name="Group 6" id="6"/>
          <p:cNvGrpSpPr/>
          <p:nvPr/>
        </p:nvGrpSpPr>
        <p:grpSpPr>
          <a:xfrm rot="3994440">
            <a:off x="767737" y="616378"/>
            <a:ext cx="1070670" cy="1075468"/>
            <a:chOff x="0" y="0"/>
            <a:chExt cx="1427559" cy="1433958"/>
          </a:xfrm>
        </p:grpSpPr>
        <p:sp>
          <p:nvSpPr>
            <p:cNvPr name="Freeform 7" id="7"/>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8" id="8"/>
          <p:cNvSpPr/>
          <p:nvPr/>
        </p:nvSpPr>
        <p:spPr>
          <a:xfrm flipH="false" flipV="false" rot="0">
            <a:off x="1254235" y="946258"/>
            <a:ext cx="891210" cy="891210"/>
          </a:xfrm>
          <a:custGeom>
            <a:avLst/>
            <a:gdLst/>
            <a:ahLst/>
            <a:cxnLst/>
            <a:rect r="r" b="b" t="t" l="l"/>
            <a:pathLst>
              <a:path h="891210" w="891210">
                <a:moveTo>
                  <a:pt x="0" y="0"/>
                </a:moveTo>
                <a:lnTo>
                  <a:pt x="891211" y="0"/>
                </a:lnTo>
                <a:lnTo>
                  <a:pt x="891211" y="891211"/>
                </a:lnTo>
                <a:lnTo>
                  <a:pt x="0" y="8912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343258" y="1818418"/>
            <a:ext cx="8568487" cy="7322704"/>
          </a:xfrm>
          <a:prstGeom prst="rect">
            <a:avLst/>
          </a:prstGeom>
        </p:spPr>
        <p:txBody>
          <a:bodyPr anchor="t" rtlCol="false" tIns="0" lIns="0" bIns="0" rIns="0">
            <a:spAutoFit/>
          </a:bodyPr>
          <a:lstStyle/>
          <a:p>
            <a:pPr algn="l">
              <a:lnSpc>
                <a:spcPts val="2966"/>
              </a:lnSpc>
            </a:pPr>
            <a:r>
              <a:rPr lang="en-US" sz="2747">
                <a:solidFill>
                  <a:srgbClr val="FDFDFD"/>
                </a:solidFill>
                <a:latin typeface="League Spartan"/>
                <a:ea typeface="League Spartan"/>
                <a:cs typeface="League Spartan"/>
                <a:sym typeface="League Spartan"/>
              </a:rPr>
              <a:t>1. Sensors are </a:t>
            </a:r>
            <a:r>
              <a:rPr lang="en-US" sz="2747" u="sng">
                <a:solidFill>
                  <a:srgbClr val="FDFDFD"/>
                </a:solidFill>
                <a:latin typeface="League Spartan"/>
                <a:ea typeface="League Spartan"/>
                <a:cs typeface="League Spartan"/>
                <a:sym typeface="League Spartan"/>
              </a:rPr>
              <a:t>attached</a:t>
            </a:r>
            <a:r>
              <a:rPr lang="en-US" sz="2747">
                <a:solidFill>
                  <a:srgbClr val="FDFDFD"/>
                </a:solidFill>
                <a:latin typeface="League Spartan"/>
                <a:ea typeface="League Spartan"/>
                <a:cs typeface="League Spartan"/>
                <a:sym typeface="League Spartan"/>
              </a:rPr>
              <a:t> to the patient to measure parameters such as temperature, heart rate, and breathing rate.</a:t>
            </a:r>
          </a:p>
          <a:p>
            <a:pPr algn="l">
              <a:lnSpc>
                <a:spcPts val="2966"/>
              </a:lnSpc>
            </a:pPr>
            <a:r>
              <a:rPr lang="en-US" sz="2747">
                <a:solidFill>
                  <a:srgbClr val="FDFDFD"/>
                </a:solidFill>
                <a:latin typeface="League Spartan"/>
                <a:ea typeface="League Spartan"/>
                <a:cs typeface="League Spartan"/>
                <a:sym typeface="League Spartan"/>
              </a:rPr>
              <a:t>2. These sensors transmit </a:t>
            </a:r>
            <a:r>
              <a:rPr lang="en-US" sz="2747" u="sng">
                <a:solidFill>
                  <a:srgbClr val="FDFDFD"/>
                </a:solidFill>
                <a:latin typeface="League Spartan"/>
                <a:ea typeface="League Spartan"/>
                <a:cs typeface="League Spartan"/>
                <a:sym typeface="League Spartan"/>
              </a:rPr>
              <a:t>data</a:t>
            </a:r>
            <a:r>
              <a:rPr lang="en-US" sz="2747">
                <a:solidFill>
                  <a:srgbClr val="FDFDFD"/>
                </a:solidFill>
                <a:latin typeface="League Spartan"/>
                <a:ea typeface="League Spartan"/>
                <a:cs typeface="League Spartan"/>
                <a:sym typeface="League Spartan"/>
              </a:rPr>
              <a:t> constantly to a computer system.</a:t>
            </a:r>
          </a:p>
          <a:p>
            <a:pPr algn="l">
              <a:lnSpc>
                <a:spcPts val="2966"/>
              </a:lnSpc>
            </a:pPr>
            <a:r>
              <a:rPr lang="en-US" sz="2747">
                <a:solidFill>
                  <a:srgbClr val="FDFDFD"/>
                </a:solidFill>
                <a:latin typeface="League Spartan"/>
                <a:ea typeface="League Spartan"/>
                <a:cs typeface="League Spartan"/>
                <a:sym typeface="League Spartan"/>
              </a:rPr>
              <a:t>3. Sensor data in analogue form is converted to digital data using an </a:t>
            </a:r>
            <a:r>
              <a:rPr lang="en-US" sz="2747" u="sng">
                <a:solidFill>
                  <a:srgbClr val="FDFDFD"/>
                </a:solidFill>
                <a:latin typeface="League Spartan"/>
                <a:ea typeface="League Spartan"/>
                <a:cs typeface="League Spartan"/>
                <a:sym typeface="League Spartan"/>
              </a:rPr>
              <a:t>ADC</a:t>
            </a:r>
            <a:r>
              <a:rPr lang="en-US" sz="2747">
                <a:solidFill>
                  <a:srgbClr val="FDFDFD"/>
                </a:solidFill>
                <a:latin typeface="League Spartan"/>
                <a:ea typeface="League Spartan"/>
                <a:cs typeface="League Spartan"/>
                <a:sym typeface="League Spartan"/>
              </a:rPr>
              <a:t>.</a:t>
            </a:r>
          </a:p>
          <a:p>
            <a:pPr algn="l">
              <a:lnSpc>
                <a:spcPts val="2966"/>
              </a:lnSpc>
            </a:pPr>
            <a:r>
              <a:rPr lang="en-US" sz="2747">
                <a:solidFill>
                  <a:srgbClr val="FDFDFD"/>
                </a:solidFill>
                <a:latin typeface="League Spartan"/>
                <a:ea typeface="League Spartan"/>
                <a:cs typeface="League Spartan"/>
                <a:sym typeface="League Spartan"/>
              </a:rPr>
              <a:t>4. The computer </a:t>
            </a:r>
            <a:r>
              <a:rPr lang="en-US" sz="2747" u="sng">
                <a:solidFill>
                  <a:srgbClr val="FDFDFD"/>
                </a:solidFill>
                <a:latin typeface="League Spartan"/>
                <a:ea typeface="League Spartan"/>
                <a:cs typeface="League Spartan"/>
                <a:sym typeface="League Spartan"/>
              </a:rPr>
              <a:t>samples</a:t>
            </a:r>
            <a:r>
              <a:rPr lang="en-US" sz="2747">
                <a:solidFill>
                  <a:srgbClr val="FDFDFD"/>
                </a:solidFill>
                <a:latin typeface="League Spartan"/>
                <a:ea typeface="League Spartan"/>
                <a:cs typeface="League Spartan"/>
                <a:sym typeface="League Spartan"/>
              </a:rPr>
              <a:t> the data at frequent intervals.</a:t>
            </a:r>
          </a:p>
          <a:p>
            <a:pPr algn="l">
              <a:lnSpc>
                <a:spcPts val="2966"/>
              </a:lnSpc>
            </a:pPr>
            <a:r>
              <a:rPr lang="en-US" sz="2747">
                <a:solidFill>
                  <a:srgbClr val="FDFDFD"/>
                </a:solidFill>
                <a:latin typeface="League Spartan"/>
                <a:ea typeface="League Spartan"/>
                <a:cs typeface="League Spartan"/>
                <a:sym typeface="League Spartan"/>
              </a:rPr>
              <a:t>5. The acceptable range of values for each parameter is </a:t>
            </a:r>
            <a:r>
              <a:rPr lang="en-US" sz="2747" u="sng">
                <a:solidFill>
                  <a:srgbClr val="FDFDFD"/>
                </a:solidFill>
                <a:latin typeface="League Spartan"/>
                <a:ea typeface="League Spartan"/>
                <a:cs typeface="League Spartan"/>
                <a:sym typeface="League Spartan"/>
              </a:rPr>
              <a:t>programmed</a:t>
            </a:r>
            <a:r>
              <a:rPr lang="en-US" sz="2747">
                <a:solidFill>
                  <a:srgbClr val="FDFDFD"/>
                </a:solidFill>
                <a:latin typeface="League Spartan"/>
                <a:ea typeface="League Spartan"/>
                <a:cs typeface="League Spartan"/>
                <a:sym typeface="League Spartan"/>
              </a:rPr>
              <a:t> into the computer.</a:t>
            </a:r>
          </a:p>
          <a:p>
            <a:pPr algn="l">
              <a:lnSpc>
                <a:spcPts val="2966"/>
              </a:lnSpc>
            </a:pPr>
            <a:r>
              <a:rPr lang="en-US" sz="2747">
                <a:solidFill>
                  <a:srgbClr val="FDFDFD"/>
                </a:solidFill>
                <a:latin typeface="League Spartan"/>
                <a:ea typeface="League Spartan"/>
                <a:cs typeface="League Spartan"/>
                <a:sym typeface="League Spartan"/>
              </a:rPr>
              <a:t>6. The computer or microprocessor </a:t>
            </a:r>
            <a:r>
              <a:rPr lang="en-US" sz="2747" u="sng">
                <a:solidFill>
                  <a:srgbClr val="FDFDFD"/>
                </a:solidFill>
                <a:latin typeface="League Spartan"/>
                <a:ea typeface="League Spartan"/>
                <a:cs typeface="League Spartan"/>
                <a:sym typeface="League Spartan"/>
              </a:rPr>
              <a:t>compares</a:t>
            </a:r>
            <a:r>
              <a:rPr lang="en-US" sz="2747">
                <a:solidFill>
                  <a:srgbClr val="FDFDFD"/>
                </a:solidFill>
                <a:latin typeface="League Spartan"/>
                <a:ea typeface="League Spartan"/>
                <a:cs typeface="League Spartan"/>
                <a:sym typeface="League Spartan"/>
              </a:rPr>
              <a:t> the incoming data with the programmed values.</a:t>
            </a:r>
          </a:p>
          <a:p>
            <a:pPr algn="l">
              <a:lnSpc>
                <a:spcPts val="2966"/>
              </a:lnSpc>
            </a:pPr>
            <a:r>
              <a:rPr lang="en-US" sz="2747">
                <a:solidFill>
                  <a:srgbClr val="FDFDFD"/>
                </a:solidFill>
                <a:latin typeface="League Spartan"/>
                <a:ea typeface="League Spartan"/>
                <a:cs typeface="League Spartan"/>
                <a:sym typeface="League Spartan"/>
              </a:rPr>
              <a:t>7. If any incoming data values fall outside the acceptable range, the computer sends a signal:</a:t>
            </a:r>
          </a:p>
          <a:p>
            <a:pPr algn="l" marL="726035" indent="-242012" lvl="2">
              <a:lnSpc>
                <a:spcPts val="2966"/>
              </a:lnSpc>
              <a:buFont typeface="Arial"/>
              <a:buChar char="⚬"/>
            </a:pPr>
            <a:r>
              <a:rPr lang="en-US" sz="2747">
                <a:solidFill>
                  <a:srgbClr val="FDFDFD"/>
                </a:solidFill>
                <a:latin typeface="League Spartan"/>
                <a:ea typeface="League Spartan"/>
                <a:cs typeface="League Spartan"/>
                <a:sym typeface="League Spartan"/>
              </a:rPr>
              <a:t>   </a:t>
            </a:r>
            <a:r>
              <a:rPr lang="en-US" sz="2747" u="sng">
                <a:solidFill>
                  <a:srgbClr val="FDFDFD"/>
                </a:solidFill>
                <a:latin typeface="League Spartan"/>
                <a:ea typeface="League Spartan"/>
                <a:cs typeface="League Spartan"/>
                <a:sym typeface="League Spartan"/>
              </a:rPr>
              <a:t>Triggering an alarm.</a:t>
            </a:r>
          </a:p>
          <a:p>
            <a:pPr algn="l" marL="726035" indent="-242012" lvl="2">
              <a:lnSpc>
                <a:spcPts val="2966"/>
              </a:lnSpc>
            </a:pPr>
            <a:r>
              <a:rPr lang="en-US" sz="2747">
                <a:solidFill>
                  <a:srgbClr val="FDFDFD"/>
                </a:solidFill>
                <a:latin typeface="League Spartan"/>
                <a:ea typeface="League Spartan"/>
                <a:cs typeface="League Spartan"/>
                <a:sym typeface="League Spartan"/>
              </a:rPr>
              <a:t>8. If sensor data is within range, the values are displayed graphically on a screen and/or as a digital readout.</a:t>
            </a:r>
          </a:p>
          <a:p>
            <a:pPr algn="l" marL="726035" indent="-242012" lvl="2">
              <a:lnSpc>
                <a:spcPts val="2966"/>
              </a:lnSpc>
            </a:pPr>
            <a:r>
              <a:rPr lang="en-US" sz="2747">
                <a:solidFill>
                  <a:srgbClr val="FDFDFD"/>
                </a:solidFill>
                <a:latin typeface="League Spartan"/>
                <a:ea typeface="League Spartan"/>
                <a:cs typeface="League Spartan"/>
                <a:sym typeface="League Spartan"/>
              </a:rPr>
              <a:t>9. Monitoring continues until the sensors are disconnected from the patient.</a:t>
            </a:r>
          </a:p>
        </p:txBody>
      </p:sp>
      <p:sp>
        <p:nvSpPr>
          <p:cNvPr name="Freeform 10" id="10"/>
          <p:cNvSpPr/>
          <p:nvPr/>
        </p:nvSpPr>
        <p:spPr>
          <a:xfrm flipH="false" flipV="false" rot="0">
            <a:off x="10252836" y="2873266"/>
            <a:ext cx="8035164" cy="5351514"/>
          </a:xfrm>
          <a:custGeom>
            <a:avLst/>
            <a:gdLst/>
            <a:ahLst/>
            <a:cxnLst/>
            <a:rect r="r" b="b" t="t" l="l"/>
            <a:pathLst>
              <a:path h="5351514" w="8035164">
                <a:moveTo>
                  <a:pt x="0" y="0"/>
                </a:moveTo>
                <a:lnTo>
                  <a:pt x="8035164" y="0"/>
                </a:lnTo>
                <a:lnTo>
                  <a:pt x="8035164" y="5351514"/>
                </a:lnTo>
                <a:lnTo>
                  <a:pt x="0" y="5351514"/>
                </a:lnTo>
                <a:lnTo>
                  <a:pt x="0" y="0"/>
                </a:lnTo>
                <a:close/>
              </a:path>
            </a:pathLst>
          </a:custGeom>
          <a:blipFill>
            <a:blip r:embed="rId4"/>
            <a:stretch>
              <a:fillRect l="0" t="0" r="0" b="0"/>
            </a:stretch>
          </a:blipFill>
        </p:spPr>
      </p:sp>
      <p:grpSp>
        <p:nvGrpSpPr>
          <p:cNvPr name="Group 11" id="11"/>
          <p:cNvGrpSpPr/>
          <p:nvPr/>
        </p:nvGrpSpPr>
        <p:grpSpPr>
          <a:xfrm rot="0">
            <a:off x="2537237" y="28108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B0BEC5">
                      <a:alpha val="80000"/>
                    </a:srgbClr>
                  </a:solidFill>
                  <a:latin typeface="DejaVu Sans Light"/>
                  <a:ea typeface="DejaVu Sans Light"/>
                  <a:cs typeface="DejaVu Sans Light"/>
                  <a:sym typeface="DejaVu Sans Light"/>
                </a:rPr>
                <a:t>For more help, please visit </a:t>
              </a:r>
              <a:r>
                <a:rPr lang="en-US" sz="1599" u="sng">
                  <a:solidFill>
                    <a:srgbClr val="B0BEC5">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
        <p:nvSpPr>
          <p:cNvPr name="TextBox 15" id="15"/>
          <p:cNvSpPr txBox="true"/>
          <p:nvPr/>
        </p:nvSpPr>
        <p:spPr>
          <a:xfrm rot="0">
            <a:off x="180459" y="81179"/>
            <a:ext cx="13057001" cy="1147356"/>
          </a:xfrm>
          <a:prstGeom prst="rect">
            <a:avLst/>
          </a:prstGeom>
        </p:spPr>
        <p:txBody>
          <a:bodyPr anchor="t" rtlCol="false" tIns="0" lIns="0" bIns="0" rIns="0">
            <a:spAutoFit/>
          </a:bodyPr>
          <a:lstStyle/>
          <a:p>
            <a:pPr algn="l">
              <a:lnSpc>
                <a:spcPts val="4320"/>
              </a:lnSpc>
            </a:pPr>
            <a:r>
              <a:rPr lang="en-US" sz="3085">
                <a:solidFill>
                  <a:srgbClr val="FDFDFD"/>
                </a:solidFill>
                <a:latin typeface="League Spartan"/>
                <a:ea typeface="League Spartan"/>
                <a:cs typeface="League Spartan"/>
                <a:sym typeface="League Spartan"/>
              </a:rPr>
              <a:t>Monitoring system (2) - Monitoring of patients in a hospital </a:t>
            </a:r>
          </a:p>
          <a:p>
            <a:pPr algn="l">
              <a:lnSpc>
                <a:spcPts val="4320"/>
              </a:lnSpc>
            </a:pPr>
          </a:p>
        </p:txBody>
      </p:sp>
    </p:spTree>
  </p:cSld>
  <p:clrMapOvr>
    <a:masterClrMapping/>
  </p:clrMapOvr>
</p:sld>
</file>

<file path=ppt/slides/slide164.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140215" y="2129838"/>
            <a:ext cx="119085" cy="8229600"/>
            <a:chOff x="0" y="0"/>
            <a:chExt cx="158780" cy="10972800"/>
          </a:xfrm>
        </p:grpSpPr>
        <p:sp>
          <p:nvSpPr>
            <p:cNvPr name="Freeform 3" id="3"/>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4" id="4"/>
          <p:cNvGrpSpPr/>
          <p:nvPr/>
        </p:nvGrpSpPr>
        <p:grpSpPr>
          <a:xfrm rot="0">
            <a:off x="-176148" y="-158532"/>
            <a:ext cx="1132906" cy="1636365"/>
            <a:chOff x="0" y="0"/>
            <a:chExt cx="1510542" cy="2181820"/>
          </a:xfrm>
        </p:grpSpPr>
        <p:sp>
          <p:nvSpPr>
            <p:cNvPr name="Freeform 5" id="5"/>
            <p:cNvSpPr/>
            <p:nvPr/>
          </p:nvSpPr>
          <p:spPr>
            <a:xfrm flipH="false" flipV="false" rot="0">
              <a:off x="0" y="0"/>
              <a:ext cx="1510538" cy="2181860"/>
            </a:xfrm>
            <a:custGeom>
              <a:avLst/>
              <a:gdLst/>
              <a:ahLst/>
              <a:cxnLst/>
              <a:rect r="r" b="b" t="t" l="l"/>
              <a:pathLst>
                <a:path h="2181860" w="1510538">
                  <a:moveTo>
                    <a:pt x="0" y="0"/>
                  </a:moveTo>
                  <a:lnTo>
                    <a:pt x="1510538" y="0"/>
                  </a:lnTo>
                  <a:lnTo>
                    <a:pt x="1510538" y="2181860"/>
                  </a:lnTo>
                  <a:lnTo>
                    <a:pt x="0" y="2181860"/>
                  </a:lnTo>
                  <a:close/>
                </a:path>
              </a:pathLst>
            </a:custGeom>
            <a:solidFill>
              <a:srgbClr val="FDFDFD"/>
            </a:solidFill>
          </p:spPr>
        </p:sp>
      </p:grpSp>
      <p:grpSp>
        <p:nvGrpSpPr>
          <p:cNvPr name="Group 6" id="6"/>
          <p:cNvGrpSpPr/>
          <p:nvPr/>
        </p:nvGrpSpPr>
        <p:grpSpPr>
          <a:xfrm rot="0">
            <a:off x="-5994768" y="488091"/>
            <a:ext cx="10869755" cy="125414"/>
            <a:chOff x="0" y="0"/>
            <a:chExt cx="14493006" cy="167218"/>
          </a:xfrm>
        </p:grpSpPr>
        <p:sp>
          <p:nvSpPr>
            <p:cNvPr name="Freeform 7" id="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sp>
        <p:nvSpPr>
          <p:cNvPr name="TextBox 8" id="8"/>
          <p:cNvSpPr txBox="true"/>
          <p:nvPr/>
        </p:nvSpPr>
        <p:spPr>
          <a:xfrm rot="0">
            <a:off x="1226451" y="3939648"/>
            <a:ext cx="3648536" cy="2328831"/>
          </a:xfrm>
          <a:prstGeom prst="rect">
            <a:avLst/>
          </a:prstGeom>
        </p:spPr>
        <p:txBody>
          <a:bodyPr anchor="t" rtlCol="false" tIns="0" lIns="0" bIns="0" rIns="0">
            <a:spAutoFit/>
          </a:bodyPr>
          <a:lstStyle/>
          <a:p>
            <a:pPr algn="l">
              <a:lnSpc>
                <a:spcPts val="4447"/>
              </a:lnSpc>
            </a:pPr>
            <a:r>
              <a:rPr lang="en-US" sz="3177" i="true" spc="349">
                <a:solidFill>
                  <a:srgbClr val="04383F"/>
                </a:solidFill>
                <a:latin typeface="League Spartan"/>
                <a:ea typeface="League Spartan"/>
                <a:cs typeface="League Spartan"/>
                <a:sym typeface="League Spartan"/>
              </a:rPr>
              <a:t>MONITORING</a:t>
            </a:r>
          </a:p>
          <a:p>
            <a:pPr algn="l">
              <a:lnSpc>
                <a:spcPts val="4447"/>
              </a:lnSpc>
            </a:pPr>
            <a:r>
              <a:rPr lang="en-US" sz="3177" i="true" spc="349">
                <a:solidFill>
                  <a:srgbClr val="04383F"/>
                </a:solidFill>
                <a:latin typeface="League Spartan"/>
                <a:ea typeface="League Spartan"/>
                <a:cs typeface="League Spartan"/>
                <a:sym typeface="League Spartan"/>
              </a:rPr>
              <a:t>APPLICATION</a:t>
            </a:r>
          </a:p>
          <a:p>
            <a:pPr algn="l">
              <a:lnSpc>
                <a:spcPts val="4447"/>
              </a:lnSpc>
            </a:pPr>
            <a:r>
              <a:rPr lang="en-US" sz="3177" i="true" spc="349">
                <a:solidFill>
                  <a:srgbClr val="04383F"/>
                </a:solidFill>
                <a:latin typeface="League Spartan"/>
                <a:ea typeface="League Spartan"/>
                <a:cs typeface="League Spartan"/>
                <a:sym typeface="League Spartan"/>
              </a:rPr>
              <a:t>- JUST SEND WARNING</a:t>
            </a:r>
          </a:p>
        </p:txBody>
      </p:sp>
      <p:sp>
        <p:nvSpPr>
          <p:cNvPr name="Freeform 9" id="9"/>
          <p:cNvSpPr/>
          <p:nvPr/>
        </p:nvSpPr>
        <p:spPr>
          <a:xfrm flipH="false" flipV="false" rot="0">
            <a:off x="5302357" y="681422"/>
            <a:ext cx="11410485" cy="9158919"/>
          </a:xfrm>
          <a:custGeom>
            <a:avLst/>
            <a:gdLst/>
            <a:ahLst/>
            <a:cxnLst/>
            <a:rect r="r" b="b" t="t" l="l"/>
            <a:pathLst>
              <a:path h="9158919" w="11410485">
                <a:moveTo>
                  <a:pt x="0" y="0"/>
                </a:moveTo>
                <a:lnTo>
                  <a:pt x="11410485" y="0"/>
                </a:lnTo>
                <a:lnTo>
                  <a:pt x="11410485" y="9158918"/>
                </a:lnTo>
                <a:lnTo>
                  <a:pt x="0" y="9158918"/>
                </a:lnTo>
                <a:lnTo>
                  <a:pt x="0" y="0"/>
                </a:lnTo>
                <a:close/>
              </a:path>
            </a:pathLst>
          </a:custGeom>
          <a:blipFill>
            <a:blip r:embed="rId2"/>
            <a:stretch>
              <a:fillRect l="0" t="0" r="-2" b="0"/>
            </a:stretch>
          </a:blipFill>
        </p:spPr>
      </p:sp>
      <p:grpSp>
        <p:nvGrpSpPr>
          <p:cNvPr name="Group 10" id="10"/>
          <p:cNvGrpSpPr/>
          <p:nvPr/>
        </p:nvGrpSpPr>
        <p:grpSpPr>
          <a:xfrm rot="0">
            <a:off x="2537237" y="129372"/>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65.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140215" y="2129838"/>
            <a:ext cx="119085" cy="8229600"/>
            <a:chOff x="0" y="0"/>
            <a:chExt cx="158780" cy="10972800"/>
          </a:xfrm>
        </p:grpSpPr>
        <p:sp>
          <p:nvSpPr>
            <p:cNvPr name="Freeform 3" id="3"/>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4" id="4"/>
          <p:cNvGrpSpPr/>
          <p:nvPr/>
        </p:nvGrpSpPr>
        <p:grpSpPr>
          <a:xfrm rot="0">
            <a:off x="-176148" y="-158532"/>
            <a:ext cx="1132906" cy="1636365"/>
            <a:chOff x="0" y="0"/>
            <a:chExt cx="1510542" cy="2181820"/>
          </a:xfrm>
        </p:grpSpPr>
        <p:sp>
          <p:nvSpPr>
            <p:cNvPr name="Freeform 5" id="5"/>
            <p:cNvSpPr/>
            <p:nvPr/>
          </p:nvSpPr>
          <p:spPr>
            <a:xfrm flipH="false" flipV="false" rot="0">
              <a:off x="0" y="0"/>
              <a:ext cx="1510538" cy="2181860"/>
            </a:xfrm>
            <a:custGeom>
              <a:avLst/>
              <a:gdLst/>
              <a:ahLst/>
              <a:cxnLst/>
              <a:rect r="r" b="b" t="t" l="l"/>
              <a:pathLst>
                <a:path h="2181860" w="1510538">
                  <a:moveTo>
                    <a:pt x="0" y="0"/>
                  </a:moveTo>
                  <a:lnTo>
                    <a:pt x="1510538" y="0"/>
                  </a:lnTo>
                  <a:lnTo>
                    <a:pt x="1510538" y="2181860"/>
                  </a:lnTo>
                  <a:lnTo>
                    <a:pt x="0" y="2181860"/>
                  </a:lnTo>
                  <a:close/>
                </a:path>
              </a:pathLst>
            </a:custGeom>
            <a:solidFill>
              <a:srgbClr val="FDFDFD"/>
            </a:solidFill>
          </p:spPr>
        </p:sp>
      </p:grpSp>
      <p:grpSp>
        <p:nvGrpSpPr>
          <p:cNvPr name="Group 6" id="6"/>
          <p:cNvGrpSpPr/>
          <p:nvPr/>
        </p:nvGrpSpPr>
        <p:grpSpPr>
          <a:xfrm rot="0">
            <a:off x="-5994768" y="488091"/>
            <a:ext cx="10869755" cy="125414"/>
            <a:chOff x="0" y="0"/>
            <a:chExt cx="14493006" cy="167218"/>
          </a:xfrm>
        </p:grpSpPr>
        <p:sp>
          <p:nvSpPr>
            <p:cNvPr name="Freeform 7" id="7"/>
            <p:cNvSpPr/>
            <p:nvPr/>
          </p:nvSpPr>
          <p:spPr>
            <a:xfrm flipH="false" flipV="false" rot="0">
              <a:off x="0" y="0"/>
              <a:ext cx="14492987" cy="167259"/>
            </a:xfrm>
            <a:custGeom>
              <a:avLst/>
              <a:gdLst/>
              <a:ahLst/>
              <a:cxnLst/>
              <a:rect r="r" b="b" t="t" l="l"/>
              <a:pathLst>
                <a:path h="167259" w="14492987">
                  <a:moveTo>
                    <a:pt x="0" y="0"/>
                  </a:moveTo>
                  <a:lnTo>
                    <a:pt x="14492987" y="0"/>
                  </a:lnTo>
                  <a:lnTo>
                    <a:pt x="14492987" y="167259"/>
                  </a:lnTo>
                  <a:lnTo>
                    <a:pt x="0" y="167259"/>
                  </a:lnTo>
                  <a:close/>
                </a:path>
              </a:pathLst>
            </a:custGeom>
            <a:solidFill>
              <a:srgbClr val="04383F"/>
            </a:solidFill>
          </p:spPr>
        </p:sp>
      </p:grpSp>
      <p:sp>
        <p:nvSpPr>
          <p:cNvPr name="TextBox 8" id="8"/>
          <p:cNvSpPr txBox="true"/>
          <p:nvPr/>
        </p:nvSpPr>
        <p:spPr>
          <a:xfrm rot="0">
            <a:off x="1226451" y="3797883"/>
            <a:ext cx="3648536" cy="1751749"/>
          </a:xfrm>
          <a:prstGeom prst="rect">
            <a:avLst/>
          </a:prstGeom>
        </p:spPr>
        <p:txBody>
          <a:bodyPr anchor="t" rtlCol="false" tIns="0" lIns="0" bIns="0" rIns="0">
            <a:spAutoFit/>
          </a:bodyPr>
          <a:lstStyle/>
          <a:p>
            <a:pPr algn="l">
              <a:lnSpc>
                <a:spcPts val="4447"/>
              </a:lnSpc>
            </a:pPr>
            <a:r>
              <a:rPr lang="en-US" sz="3177" i="true" spc="349">
                <a:solidFill>
                  <a:srgbClr val="04383F"/>
                </a:solidFill>
                <a:latin typeface="League Spartan"/>
                <a:ea typeface="League Spartan"/>
                <a:cs typeface="League Spartan"/>
                <a:sym typeface="League Spartan"/>
              </a:rPr>
              <a:t>CONTROLLINGAPPLICATION</a:t>
            </a:r>
          </a:p>
          <a:p>
            <a:pPr algn="l">
              <a:lnSpc>
                <a:spcPts val="4447"/>
              </a:lnSpc>
            </a:pPr>
            <a:r>
              <a:rPr lang="en-US" sz="3177" i="true" spc="349">
                <a:solidFill>
                  <a:srgbClr val="04383F"/>
                </a:solidFill>
                <a:latin typeface="League Spartan"/>
                <a:ea typeface="League Spartan"/>
                <a:cs typeface="League Spartan"/>
                <a:sym typeface="League Spartan"/>
              </a:rPr>
              <a:t>- DO SOMETHING</a:t>
            </a:r>
          </a:p>
        </p:txBody>
      </p:sp>
      <p:sp>
        <p:nvSpPr>
          <p:cNvPr name="Freeform 9" id="9"/>
          <p:cNvSpPr/>
          <p:nvPr/>
        </p:nvSpPr>
        <p:spPr>
          <a:xfrm flipH="false" flipV="false" rot="0">
            <a:off x="5375728" y="488091"/>
            <a:ext cx="11290957" cy="9122300"/>
          </a:xfrm>
          <a:custGeom>
            <a:avLst/>
            <a:gdLst/>
            <a:ahLst/>
            <a:cxnLst/>
            <a:rect r="r" b="b" t="t" l="l"/>
            <a:pathLst>
              <a:path h="9122300" w="11290957">
                <a:moveTo>
                  <a:pt x="0" y="0"/>
                </a:moveTo>
                <a:lnTo>
                  <a:pt x="11290958" y="0"/>
                </a:lnTo>
                <a:lnTo>
                  <a:pt x="11290958" y="9122299"/>
                </a:lnTo>
                <a:lnTo>
                  <a:pt x="0" y="9122299"/>
                </a:lnTo>
                <a:lnTo>
                  <a:pt x="0" y="0"/>
                </a:lnTo>
                <a:close/>
              </a:path>
            </a:pathLst>
          </a:custGeom>
          <a:blipFill>
            <a:blip r:embed="rId2"/>
            <a:stretch>
              <a:fillRect l="0" t="0" r="-4" b="0"/>
            </a:stretch>
          </a:blipFill>
        </p:spPr>
      </p:sp>
      <p:grpSp>
        <p:nvGrpSpPr>
          <p:cNvPr name="Group 10" id="10"/>
          <p:cNvGrpSpPr/>
          <p:nvPr/>
        </p:nvGrpSpPr>
        <p:grpSpPr>
          <a:xfrm rot="0">
            <a:off x="2537237" y="129372"/>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166.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215332" y="-202842"/>
            <a:ext cx="1246533" cy="1941472"/>
            <a:chOff x="0" y="0"/>
            <a:chExt cx="1662044" cy="2588630"/>
          </a:xfrm>
        </p:grpSpPr>
        <p:sp>
          <p:nvSpPr>
            <p:cNvPr name="Freeform 3" id="3"/>
            <p:cNvSpPr/>
            <p:nvPr/>
          </p:nvSpPr>
          <p:spPr>
            <a:xfrm flipH="false" flipV="false" rot="0">
              <a:off x="0" y="0"/>
              <a:ext cx="1662049" cy="2588641"/>
            </a:xfrm>
            <a:custGeom>
              <a:avLst/>
              <a:gdLst/>
              <a:ahLst/>
              <a:cxnLst/>
              <a:rect r="r" b="b" t="t" l="l"/>
              <a:pathLst>
                <a:path h="2588641" w="1662049">
                  <a:moveTo>
                    <a:pt x="0" y="0"/>
                  </a:moveTo>
                  <a:lnTo>
                    <a:pt x="1662049" y="0"/>
                  </a:lnTo>
                  <a:lnTo>
                    <a:pt x="1662049" y="2588641"/>
                  </a:lnTo>
                  <a:lnTo>
                    <a:pt x="0" y="2588641"/>
                  </a:lnTo>
                  <a:close/>
                </a:path>
              </a:pathLst>
            </a:custGeom>
            <a:solidFill>
              <a:srgbClr val="FDFDFD"/>
            </a:solidFill>
          </p:spPr>
        </p:sp>
      </p:grpSp>
      <p:grpSp>
        <p:nvGrpSpPr>
          <p:cNvPr name="Group 4" id="4"/>
          <p:cNvGrpSpPr/>
          <p:nvPr/>
        </p:nvGrpSpPr>
        <p:grpSpPr>
          <a:xfrm rot="0">
            <a:off x="2839406" y="869316"/>
            <a:ext cx="15766959" cy="125414"/>
            <a:chOff x="0" y="0"/>
            <a:chExt cx="21022612" cy="167218"/>
          </a:xfrm>
        </p:grpSpPr>
        <p:sp>
          <p:nvSpPr>
            <p:cNvPr name="Freeform 5" id="5"/>
            <p:cNvSpPr/>
            <p:nvPr/>
          </p:nvSpPr>
          <p:spPr>
            <a:xfrm flipH="false" flipV="false" rot="0">
              <a:off x="0" y="0"/>
              <a:ext cx="21022563" cy="167259"/>
            </a:xfrm>
            <a:custGeom>
              <a:avLst/>
              <a:gdLst/>
              <a:ahLst/>
              <a:cxnLst/>
              <a:rect r="r" b="b" t="t" l="l"/>
              <a:pathLst>
                <a:path h="167259" w="21022563">
                  <a:moveTo>
                    <a:pt x="0" y="0"/>
                  </a:moveTo>
                  <a:lnTo>
                    <a:pt x="21022563" y="0"/>
                  </a:lnTo>
                  <a:lnTo>
                    <a:pt x="21022563" y="167259"/>
                  </a:lnTo>
                  <a:lnTo>
                    <a:pt x="0" y="167259"/>
                  </a:lnTo>
                  <a:close/>
                </a:path>
              </a:pathLst>
            </a:custGeom>
            <a:solidFill>
              <a:srgbClr val="318F9A"/>
            </a:solidFill>
          </p:spPr>
        </p:sp>
      </p:grpSp>
      <p:grpSp>
        <p:nvGrpSpPr>
          <p:cNvPr name="Group 6" id="6"/>
          <p:cNvGrpSpPr/>
          <p:nvPr/>
        </p:nvGrpSpPr>
        <p:grpSpPr>
          <a:xfrm rot="3994440">
            <a:off x="767737" y="616378"/>
            <a:ext cx="1070670" cy="1075468"/>
            <a:chOff x="0" y="0"/>
            <a:chExt cx="1427559" cy="1433958"/>
          </a:xfrm>
        </p:grpSpPr>
        <p:sp>
          <p:nvSpPr>
            <p:cNvPr name="Freeform 7" id="7"/>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8" id="8"/>
          <p:cNvSpPr/>
          <p:nvPr/>
        </p:nvSpPr>
        <p:spPr>
          <a:xfrm flipH="false" flipV="false" rot="0">
            <a:off x="1254235" y="946258"/>
            <a:ext cx="891210" cy="891210"/>
          </a:xfrm>
          <a:custGeom>
            <a:avLst/>
            <a:gdLst/>
            <a:ahLst/>
            <a:cxnLst/>
            <a:rect r="r" b="b" t="t" l="l"/>
            <a:pathLst>
              <a:path h="891210" w="891210">
                <a:moveTo>
                  <a:pt x="0" y="0"/>
                </a:moveTo>
                <a:lnTo>
                  <a:pt x="891211" y="0"/>
                </a:lnTo>
                <a:lnTo>
                  <a:pt x="891211" y="891211"/>
                </a:lnTo>
                <a:lnTo>
                  <a:pt x="0" y="8912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2626800" y="1738630"/>
            <a:ext cx="5835064" cy="8548370"/>
          </a:xfrm>
          <a:custGeom>
            <a:avLst/>
            <a:gdLst/>
            <a:ahLst/>
            <a:cxnLst/>
            <a:rect r="r" b="b" t="t" l="l"/>
            <a:pathLst>
              <a:path h="8548370" w="5835064">
                <a:moveTo>
                  <a:pt x="0" y="0"/>
                </a:moveTo>
                <a:lnTo>
                  <a:pt x="5835065" y="0"/>
                </a:lnTo>
                <a:lnTo>
                  <a:pt x="5835065" y="8548370"/>
                </a:lnTo>
                <a:lnTo>
                  <a:pt x="0" y="8548370"/>
                </a:lnTo>
                <a:lnTo>
                  <a:pt x="0" y="0"/>
                </a:lnTo>
                <a:close/>
              </a:path>
            </a:pathLst>
          </a:custGeom>
          <a:blipFill>
            <a:blip r:embed="rId4"/>
            <a:stretch>
              <a:fillRect l="0" t="0" r="0" b="0"/>
            </a:stretch>
          </a:blipFill>
        </p:spPr>
      </p:sp>
      <p:sp>
        <p:nvSpPr>
          <p:cNvPr name="TextBox 10" id="10"/>
          <p:cNvSpPr txBox="true"/>
          <p:nvPr/>
        </p:nvSpPr>
        <p:spPr>
          <a:xfrm rot="0">
            <a:off x="427712" y="2007929"/>
            <a:ext cx="11094802" cy="7332984"/>
          </a:xfrm>
          <a:prstGeom prst="rect">
            <a:avLst/>
          </a:prstGeom>
        </p:spPr>
        <p:txBody>
          <a:bodyPr anchor="t" rtlCol="false" tIns="0" lIns="0" bIns="0" rIns="0">
            <a:spAutoFit/>
          </a:bodyPr>
          <a:lstStyle/>
          <a:p>
            <a:pPr algn="l">
              <a:lnSpc>
                <a:spcPts val="3737"/>
              </a:lnSpc>
            </a:pPr>
            <a:r>
              <a:rPr lang="en-US" sz="2669" b="true">
                <a:solidFill>
                  <a:srgbClr val="FDFDFD"/>
                </a:solidFill>
                <a:latin typeface="Now Bold"/>
                <a:ea typeface="Now Bold"/>
                <a:cs typeface="Now Bold"/>
                <a:sym typeface="Now Bold"/>
              </a:rPr>
              <a:t>1. The light sensor sends data to the ADC interface, which </a:t>
            </a:r>
            <a:r>
              <a:rPr lang="en-US" b="true" sz="2669" u="sng">
                <a:solidFill>
                  <a:srgbClr val="FDFDFD"/>
                </a:solidFill>
                <a:latin typeface="Now Bold"/>
                <a:ea typeface="Now Bold"/>
                <a:cs typeface="Now Bold"/>
                <a:sym typeface="Now Bold"/>
              </a:rPr>
              <a:t>converts</a:t>
            </a:r>
            <a:r>
              <a:rPr lang="en-US" sz="2669" b="true">
                <a:solidFill>
                  <a:srgbClr val="FDFDFD"/>
                </a:solidFill>
                <a:latin typeface="Now Bold"/>
                <a:ea typeface="Now Bold"/>
                <a:cs typeface="Now Bold"/>
                <a:sym typeface="Now Bold"/>
              </a:rPr>
              <a:t> the data into digital form and </a:t>
            </a:r>
            <a:r>
              <a:rPr lang="en-US" b="true" sz="2669" u="sng">
                <a:solidFill>
                  <a:srgbClr val="FDFDFD"/>
                </a:solidFill>
                <a:latin typeface="Now Bold"/>
                <a:ea typeface="Now Bold"/>
                <a:cs typeface="Now Bold"/>
                <a:sym typeface="Now Bold"/>
              </a:rPr>
              <a:t>forwards</a:t>
            </a:r>
            <a:r>
              <a:rPr lang="en-US" sz="2669" b="true">
                <a:solidFill>
                  <a:srgbClr val="FDFDFD"/>
                </a:solidFill>
                <a:latin typeface="Now Bold"/>
                <a:ea typeface="Now Bold"/>
                <a:cs typeface="Now Bold"/>
                <a:sym typeface="Now Bold"/>
              </a:rPr>
              <a:t> it to the microprocessor.</a:t>
            </a:r>
          </a:p>
          <a:p>
            <a:pPr algn="l">
              <a:lnSpc>
                <a:spcPts val="3737"/>
              </a:lnSpc>
            </a:pPr>
            <a:r>
              <a:rPr lang="en-US" sz="2669" b="true">
                <a:solidFill>
                  <a:srgbClr val="FDFDFD"/>
                </a:solidFill>
                <a:latin typeface="Now Bold"/>
                <a:ea typeface="Now Bold"/>
                <a:cs typeface="Now Bold"/>
                <a:sym typeface="Now Bold"/>
              </a:rPr>
              <a:t>2. The microprocessor </a:t>
            </a:r>
            <a:r>
              <a:rPr lang="en-US" b="true" sz="2669" u="sng">
                <a:solidFill>
                  <a:srgbClr val="FDFDFD"/>
                </a:solidFill>
                <a:latin typeface="Now Bold"/>
                <a:ea typeface="Now Bold"/>
                <a:cs typeface="Now Bold"/>
                <a:sym typeface="Now Bold"/>
              </a:rPr>
              <a:t>samples</a:t>
            </a:r>
            <a:r>
              <a:rPr lang="en-US" sz="2669" b="true">
                <a:solidFill>
                  <a:srgbClr val="FDFDFD"/>
                </a:solidFill>
                <a:latin typeface="Now Bold"/>
                <a:ea typeface="Now Bold"/>
                <a:cs typeface="Now Bold"/>
                <a:sym typeface="Now Bold"/>
              </a:rPr>
              <a:t> the data at regular intervals, such as every minute or every five minutes.</a:t>
            </a:r>
          </a:p>
          <a:p>
            <a:pPr algn="l">
              <a:lnSpc>
                <a:spcPts val="3737"/>
              </a:lnSpc>
            </a:pPr>
            <a:r>
              <a:rPr lang="en-US" sz="2669" b="true">
                <a:solidFill>
                  <a:srgbClr val="FDFDFD"/>
                </a:solidFill>
                <a:latin typeface="Now Bold"/>
                <a:ea typeface="Now Bold"/>
                <a:cs typeface="Now Bold"/>
                <a:sym typeface="Now Bold"/>
              </a:rPr>
              <a:t>3. If the data from the sensor is less than the value stored in memory:</a:t>
            </a:r>
          </a:p>
          <a:p>
            <a:pPr algn="l" marL="771417" indent="-257139" lvl="2">
              <a:lnSpc>
                <a:spcPts val="3737"/>
              </a:lnSpc>
              <a:buFont typeface="Arial"/>
              <a:buChar char="⚬"/>
            </a:pPr>
            <a:r>
              <a:rPr lang="en-US" b="true" sz="2669">
                <a:solidFill>
                  <a:srgbClr val="FDFDFD"/>
                </a:solidFill>
                <a:latin typeface="Now Bold"/>
                <a:ea typeface="Now Bold"/>
                <a:cs typeface="Now Bold"/>
                <a:sym typeface="Now Bold"/>
              </a:rPr>
              <a:t>The microprocessor sends a </a:t>
            </a:r>
            <a:r>
              <a:rPr lang="en-US" b="true" sz="2669" u="sng">
                <a:solidFill>
                  <a:srgbClr val="FDFDFD"/>
                </a:solidFill>
                <a:latin typeface="Now Bold"/>
                <a:ea typeface="Now Bold"/>
                <a:cs typeface="Now Bold"/>
                <a:sym typeface="Now Bold"/>
              </a:rPr>
              <a:t>signal</a:t>
            </a:r>
            <a:r>
              <a:rPr lang="en-US" b="true" sz="2669">
                <a:solidFill>
                  <a:srgbClr val="FDFDFD"/>
                </a:solidFill>
                <a:latin typeface="Now Bold"/>
                <a:ea typeface="Now Bold"/>
                <a:cs typeface="Now Bold"/>
                <a:sym typeface="Now Bold"/>
              </a:rPr>
              <a:t> to the streetlamp.</a:t>
            </a:r>
          </a:p>
          <a:p>
            <a:pPr algn="l" marL="771417" indent="-257139" lvl="2">
              <a:lnSpc>
                <a:spcPts val="3737"/>
              </a:lnSpc>
              <a:buFont typeface="Arial"/>
              <a:buChar char="⚬"/>
            </a:pPr>
            <a:r>
              <a:rPr lang="en-US" b="true" sz="2669">
                <a:solidFill>
                  <a:srgbClr val="FDFDFD"/>
                </a:solidFill>
                <a:latin typeface="Now Bold"/>
                <a:ea typeface="Now Bold"/>
                <a:cs typeface="Now Bold"/>
                <a:sym typeface="Now Bold"/>
              </a:rPr>
              <a:t>The streetlamp is </a:t>
            </a:r>
            <a:r>
              <a:rPr lang="en-US" b="true" sz="2669" u="sng">
                <a:solidFill>
                  <a:srgbClr val="FDFDFD"/>
                </a:solidFill>
                <a:latin typeface="Now Bold"/>
                <a:ea typeface="Now Bold"/>
                <a:cs typeface="Now Bold"/>
                <a:sym typeface="Now Bold"/>
              </a:rPr>
              <a:t>switched on</a:t>
            </a:r>
            <a:r>
              <a:rPr lang="en-US" b="true" sz="2669">
                <a:solidFill>
                  <a:srgbClr val="FDFDFD"/>
                </a:solidFill>
                <a:latin typeface="Now Bold"/>
                <a:ea typeface="Now Bold"/>
                <a:cs typeface="Now Bold"/>
                <a:sym typeface="Now Bold"/>
              </a:rPr>
              <a:t>.</a:t>
            </a:r>
          </a:p>
          <a:p>
            <a:pPr algn="l" marL="771417" indent="-257139" lvl="2">
              <a:lnSpc>
                <a:spcPts val="3737"/>
              </a:lnSpc>
              <a:buFont typeface="Arial"/>
              <a:buChar char="⚬"/>
            </a:pPr>
            <a:r>
              <a:rPr lang="en-US" b="true" sz="2669">
                <a:solidFill>
                  <a:srgbClr val="FDFDFD"/>
                </a:solidFill>
                <a:latin typeface="Now Bold"/>
                <a:ea typeface="Now Bold"/>
                <a:cs typeface="Now Bold"/>
                <a:sym typeface="Now Bold"/>
              </a:rPr>
              <a:t>The lamp </a:t>
            </a:r>
            <a:r>
              <a:rPr lang="en-US" b="true" sz="2669" u="sng">
                <a:solidFill>
                  <a:srgbClr val="FDFDFD"/>
                </a:solidFill>
                <a:latin typeface="Now Bold"/>
                <a:ea typeface="Now Bold"/>
                <a:cs typeface="Now Bold"/>
                <a:sym typeface="Now Bold"/>
              </a:rPr>
              <a:t>remains on for 30 minutes</a:t>
            </a:r>
            <a:r>
              <a:rPr lang="en-US" b="true" sz="2669">
                <a:solidFill>
                  <a:srgbClr val="FDFDFD"/>
                </a:solidFill>
                <a:latin typeface="Now Bold"/>
                <a:ea typeface="Now Bold"/>
                <a:cs typeface="Now Bold"/>
                <a:sym typeface="Now Bold"/>
              </a:rPr>
              <a:t> before the sensor readings are sampled again.</a:t>
            </a:r>
          </a:p>
          <a:p>
            <a:pPr algn="l" marL="771417" indent="-257139" lvl="2">
              <a:lnSpc>
                <a:spcPts val="3737"/>
              </a:lnSpc>
            </a:pPr>
            <a:r>
              <a:rPr lang="en-US" b="true" sz="2669">
                <a:solidFill>
                  <a:srgbClr val="FDFDFD"/>
                </a:solidFill>
                <a:latin typeface="Now Bold"/>
                <a:ea typeface="Now Bold"/>
                <a:cs typeface="Now Bold"/>
                <a:sym typeface="Now Bold"/>
              </a:rPr>
              <a:t>4. If the data from the sensor is greater than or equal to the value stored in memory:</a:t>
            </a:r>
          </a:p>
          <a:p>
            <a:pPr algn="l" marL="771417" indent="-257139" lvl="2">
              <a:lnSpc>
                <a:spcPts val="3737"/>
              </a:lnSpc>
              <a:buFont typeface="Arial"/>
              <a:buChar char="⚬"/>
            </a:pPr>
            <a:r>
              <a:rPr lang="en-US" b="true" sz="2669">
                <a:solidFill>
                  <a:srgbClr val="FDFDFD"/>
                </a:solidFill>
                <a:latin typeface="Now Bold"/>
                <a:ea typeface="Now Bold"/>
                <a:cs typeface="Now Bold"/>
                <a:sym typeface="Now Bold"/>
              </a:rPr>
              <a:t>The microprocessor sends a </a:t>
            </a:r>
            <a:r>
              <a:rPr lang="en-US" b="true" sz="2669" u="sng">
                <a:solidFill>
                  <a:srgbClr val="FDFDFD"/>
                </a:solidFill>
                <a:latin typeface="Now Bold"/>
                <a:ea typeface="Now Bold"/>
                <a:cs typeface="Now Bold"/>
                <a:sym typeface="Now Bold"/>
              </a:rPr>
              <a:t>signal</a:t>
            </a:r>
            <a:r>
              <a:rPr lang="en-US" b="true" sz="2669">
                <a:solidFill>
                  <a:srgbClr val="FDFDFD"/>
                </a:solidFill>
                <a:latin typeface="Now Bold"/>
                <a:ea typeface="Now Bold"/>
                <a:cs typeface="Now Bold"/>
                <a:sym typeface="Now Bold"/>
              </a:rPr>
              <a:t> to the streetlamp.</a:t>
            </a:r>
          </a:p>
          <a:p>
            <a:pPr algn="l" marL="771417" indent="-257139" lvl="2">
              <a:lnSpc>
                <a:spcPts val="3737"/>
              </a:lnSpc>
              <a:buFont typeface="Arial"/>
              <a:buChar char="⚬"/>
            </a:pPr>
            <a:r>
              <a:rPr lang="en-US" b="true" sz="2669">
                <a:solidFill>
                  <a:srgbClr val="FDFDFD"/>
                </a:solidFill>
                <a:latin typeface="Now Bold"/>
                <a:ea typeface="Now Bold"/>
                <a:cs typeface="Now Bold"/>
                <a:sym typeface="Now Bold"/>
              </a:rPr>
              <a:t>The streetlamp is </a:t>
            </a:r>
            <a:r>
              <a:rPr lang="en-US" b="true" sz="2669" u="sng">
                <a:solidFill>
                  <a:srgbClr val="FDFDFD"/>
                </a:solidFill>
                <a:latin typeface="Now Bold"/>
                <a:ea typeface="Now Bold"/>
                <a:cs typeface="Now Bold"/>
                <a:sym typeface="Now Bold"/>
              </a:rPr>
              <a:t>switched off</a:t>
            </a:r>
            <a:r>
              <a:rPr lang="en-US" b="true" sz="2669">
                <a:solidFill>
                  <a:srgbClr val="FDFDFD"/>
                </a:solidFill>
                <a:latin typeface="Now Bold"/>
                <a:ea typeface="Now Bold"/>
                <a:cs typeface="Now Bold"/>
                <a:sym typeface="Now Bold"/>
              </a:rPr>
              <a:t>.</a:t>
            </a:r>
          </a:p>
          <a:p>
            <a:pPr algn="l" marL="771417" indent="-257139" lvl="2">
              <a:lnSpc>
                <a:spcPts val="3737"/>
              </a:lnSpc>
              <a:buFont typeface="Arial"/>
              <a:buChar char="⚬"/>
            </a:pPr>
            <a:r>
              <a:rPr lang="en-US" b="true" sz="2669">
                <a:solidFill>
                  <a:srgbClr val="FDFDFD"/>
                </a:solidFill>
                <a:latin typeface="Now Bold"/>
                <a:ea typeface="Now Bold"/>
                <a:cs typeface="Now Bold"/>
                <a:sym typeface="Now Bold"/>
              </a:rPr>
              <a:t>The lamp </a:t>
            </a:r>
            <a:r>
              <a:rPr lang="en-US" b="true" sz="2669" u="sng">
                <a:solidFill>
                  <a:srgbClr val="FDFDFD"/>
                </a:solidFill>
                <a:latin typeface="Now Bold"/>
                <a:ea typeface="Now Bold"/>
                <a:cs typeface="Now Bold"/>
                <a:sym typeface="Now Bold"/>
              </a:rPr>
              <a:t>remains off for 30 minutes</a:t>
            </a:r>
            <a:r>
              <a:rPr lang="en-US" b="true" sz="2669">
                <a:solidFill>
                  <a:srgbClr val="FDFDFD"/>
                </a:solidFill>
                <a:latin typeface="Now Bold"/>
                <a:ea typeface="Now Bold"/>
                <a:cs typeface="Now Bold"/>
                <a:sym typeface="Now Bold"/>
              </a:rPr>
              <a:t> before the sensor readings are sampled again.</a:t>
            </a:r>
          </a:p>
        </p:txBody>
      </p:sp>
      <p:grpSp>
        <p:nvGrpSpPr>
          <p:cNvPr name="Group 11" id="11"/>
          <p:cNvGrpSpPr/>
          <p:nvPr/>
        </p:nvGrpSpPr>
        <p:grpSpPr>
          <a:xfrm rot="0">
            <a:off x="2537237" y="129372"/>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
        <p:nvSpPr>
          <p:cNvPr name="TextBox 15" id="15"/>
          <p:cNvSpPr txBox="true"/>
          <p:nvPr/>
        </p:nvSpPr>
        <p:spPr>
          <a:xfrm rot="0">
            <a:off x="180459" y="81180"/>
            <a:ext cx="13057001" cy="589511"/>
          </a:xfrm>
          <a:prstGeom prst="rect">
            <a:avLst/>
          </a:prstGeom>
        </p:spPr>
        <p:txBody>
          <a:bodyPr anchor="t" rtlCol="false" tIns="0" lIns="0" bIns="0" rIns="0">
            <a:spAutoFit/>
          </a:bodyPr>
          <a:lstStyle/>
          <a:p>
            <a:pPr algn="l">
              <a:lnSpc>
                <a:spcPts val="4320"/>
              </a:lnSpc>
            </a:pPr>
            <a:r>
              <a:rPr lang="en-US" sz="3085">
                <a:solidFill>
                  <a:srgbClr val="FDFDFD"/>
                </a:solidFill>
                <a:latin typeface="League Spartan"/>
                <a:ea typeface="League Spartan"/>
                <a:cs typeface="League Spartan"/>
                <a:sym typeface="League Spartan"/>
              </a:rPr>
              <a:t>Controlling system (1) - Control of Street Lighting </a:t>
            </a:r>
          </a:p>
        </p:txBody>
      </p:sp>
    </p:spTree>
  </p:cSld>
  <p:clrMapOvr>
    <a:masterClrMapping/>
  </p:clrMapOvr>
</p:sld>
</file>

<file path=ppt/slides/slide167.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215332" y="-202842"/>
            <a:ext cx="1246533" cy="1941472"/>
            <a:chOff x="0" y="0"/>
            <a:chExt cx="1662044" cy="2588630"/>
          </a:xfrm>
        </p:grpSpPr>
        <p:sp>
          <p:nvSpPr>
            <p:cNvPr name="Freeform 3" id="3"/>
            <p:cNvSpPr/>
            <p:nvPr/>
          </p:nvSpPr>
          <p:spPr>
            <a:xfrm flipH="false" flipV="false" rot="0">
              <a:off x="0" y="0"/>
              <a:ext cx="1662049" cy="2588641"/>
            </a:xfrm>
            <a:custGeom>
              <a:avLst/>
              <a:gdLst/>
              <a:ahLst/>
              <a:cxnLst/>
              <a:rect r="r" b="b" t="t" l="l"/>
              <a:pathLst>
                <a:path h="2588641" w="1662049">
                  <a:moveTo>
                    <a:pt x="0" y="0"/>
                  </a:moveTo>
                  <a:lnTo>
                    <a:pt x="1662049" y="0"/>
                  </a:lnTo>
                  <a:lnTo>
                    <a:pt x="1662049" y="2588641"/>
                  </a:lnTo>
                  <a:lnTo>
                    <a:pt x="0" y="2588641"/>
                  </a:lnTo>
                  <a:close/>
                </a:path>
              </a:pathLst>
            </a:custGeom>
            <a:solidFill>
              <a:srgbClr val="FDFDFD"/>
            </a:solidFill>
          </p:spPr>
        </p:sp>
      </p:grpSp>
      <p:grpSp>
        <p:nvGrpSpPr>
          <p:cNvPr name="Group 4" id="4"/>
          <p:cNvGrpSpPr/>
          <p:nvPr/>
        </p:nvGrpSpPr>
        <p:grpSpPr>
          <a:xfrm rot="0">
            <a:off x="2839406" y="869316"/>
            <a:ext cx="15766959" cy="125414"/>
            <a:chOff x="0" y="0"/>
            <a:chExt cx="21022612" cy="167218"/>
          </a:xfrm>
        </p:grpSpPr>
        <p:sp>
          <p:nvSpPr>
            <p:cNvPr name="Freeform 5" id="5"/>
            <p:cNvSpPr/>
            <p:nvPr/>
          </p:nvSpPr>
          <p:spPr>
            <a:xfrm flipH="false" flipV="false" rot="0">
              <a:off x="0" y="0"/>
              <a:ext cx="21022563" cy="167259"/>
            </a:xfrm>
            <a:custGeom>
              <a:avLst/>
              <a:gdLst/>
              <a:ahLst/>
              <a:cxnLst/>
              <a:rect r="r" b="b" t="t" l="l"/>
              <a:pathLst>
                <a:path h="167259" w="21022563">
                  <a:moveTo>
                    <a:pt x="0" y="0"/>
                  </a:moveTo>
                  <a:lnTo>
                    <a:pt x="21022563" y="0"/>
                  </a:lnTo>
                  <a:lnTo>
                    <a:pt x="21022563" y="167259"/>
                  </a:lnTo>
                  <a:lnTo>
                    <a:pt x="0" y="167259"/>
                  </a:lnTo>
                  <a:close/>
                </a:path>
              </a:pathLst>
            </a:custGeom>
            <a:solidFill>
              <a:srgbClr val="318F9A"/>
            </a:solidFill>
          </p:spPr>
        </p:sp>
      </p:grpSp>
      <p:grpSp>
        <p:nvGrpSpPr>
          <p:cNvPr name="Group 6" id="6"/>
          <p:cNvGrpSpPr/>
          <p:nvPr/>
        </p:nvGrpSpPr>
        <p:grpSpPr>
          <a:xfrm rot="3994440">
            <a:off x="767737" y="616378"/>
            <a:ext cx="1070670" cy="1075468"/>
            <a:chOff x="0" y="0"/>
            <a:chExt cx="1427559" cy="1433958"/>
          </a:xfrm>
        </p:grpSpPr>
        <p:sp>
          <p:nvSpPr>
            <p:cNvPr name="Freeform 7" id="7"/>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8" id="8"/>
          <p:cNvSpPr/>
          <p:nvPr/>
        </p:nvSpPr>
        <p:spPr>
          <a:xfrm flipH="false" flipV="false" rot="0">
            <a:off x="1254235" y="946258"/>
            <a:ext cx="891210" cy="891210"/>
          </a:xfrm>
          <a:custGeom>
            <a:avLst/>
            <a:gdLst/>
            <a:ahLst/>
            <a:cxnLst/>
            <a:rect r="r" b="b" t="t" l="l"/>
            <a:pathLst>
              <a:path h="891210" w="891210">
                <a:moveTo>
                  <a:pt x="0" y="0"/>
                </a:moveTo>
                <a:lnTo>
                  <a:pt x="891211" y="0"/>
                </a:lnTo>
                <a:lnTo>
                  <a:pt x="891211" y="891211"/>
                </a:lnTo>
                <a:lnTo>
                  <a:pt x="0" y="8912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13237460" y="2891198"/>
            <a:ext cx="4770652" cy="6786102"/>
          </a:xfrm>
          <a:custGeom>
            <a:avLst/>
            <a:gdLst/>
            <a:ahLst/>
            <a:cxnLst/>
            <a:rect r="r" b="b" t="t" l="l"/>
            <a:pathLst>
              <a:path h="6786102" w="4770652">
                <a:moveTo>
                  <a:pt x="0" y="0"/>
                </a:moveTo>
                <a:lnTo>
                  <a:pt x="4770652" y="0"/>
                </a:lnTo>
                <a:lnTo>
                  <a:pt x="4770652" y="6786102"/>
                </a:lnTo>
                <a:lnTo>
                  <a:pt x="0" y="6786102"/>
                </a:lnTo>
                <a:lnTo>
                  <a:pt x="0" y="0"/>
                </a:lnTo>
                <a:close/>
              </a:path>
            </a:pathLst>
          </a:custGeom>
          <a:blipFill>
            <a:blip r:embed="rId4"/>
            <a:stretch>
              <a:fillRect l="0" t="0" r="-152883" b="0"/>
            </a:stretch>
          </a:blipFill>
        </p:spPr>
      </p:sp>
      <p:sp>
        <p:nvSpPr>
          <p:cNvPr name="TextBox 10" id="10"/>
          <p:cNvSpPr txBox="true"/>
          <p:nvPr/>
        </p:nvSpPr>
        <p:spPr>
          <a:xfrm rot="0">
            <a:off x="427712" y="2007930"/>
            <a:ext cx="10554933" cy="6978394"/>
          </a:xfrm>
          <a:prstGeom prst="rect">
            <a:avLst/>
          </a:prstGeom>
        </p:spPr>
        <p:txBody>
          <a:bodyPr anchor="t" rtlCol="false" tIns="0" lIns="0" bIns="0" rIns="0">
            <a:spAutoFit/>
          </a:bodyPr>
          <a:lstStyle/>
          <a:p>
            <a:pPr algn="l">
              <a:lnSpc>
                <a:spcPts val="3555"/>
              </a:lnSpc>
            </a:pPr>
            <a:r>
              <a:rPr lang="en-US" sz="2539" b="true">
                <a:solidFill>
                  <a:srgbClr val="FDFDFD"/>
                </a:solidFill>
                <a:latin typeface="Now Bold"/>
                <a:ea typeface="Now Bold"/>
                <a:cs typeface="Now Bold"/>
                <a:sym typeface="Now Bold"/>
              </a:rPr>
              <a:t>Anti-lock braking systems (ABS) on cars utilize magnetic field sensors to prevent wheel lock-up during sharp braking. Here’s how it works:</a:t>
            </a:r>
          </a:p>
          <a:p>
            <a:pPr algn="l">
              <a:lnSpc>
                <a:spcPts val="3555"/>
              </a:lnSpc>
            </a:pPr>
          </a:p>
          <a:p>
            <a:pPr algn="l">
              <a:lnSpc>
                <a:spcPts val="3555"/>
              </a:lnSpc>
            </a:pPr>
            <a:r>
              <a:rPr lang="en-US" sz="2539" b="true">
                <a:solidFill>
                  <a:srgbClr val="FDFDFD"/>
                </a:solidFill>
                <a:latin typeface="Now Bold"/>
                <a:ea typeface="Now Bold"/>
                <a:cs typeface="Now Bold"/>
                <a:sym typeface="Now Bold"/>
              </a:rPr>
              <a:t>1. If one of the car wheels rotates too slowly (indicating potential lock-up), a </a:t>
            </a:r>
            <a:r>
              <a:rPr lang="en-US" b="true" sz="2539" u="sng">
                <a:solidFill>
                  <a:srgbClr val="FDFDFD"/>
                </a:solidFill>
                <a:latin typeface="Now Bold"/>
                <a:ea typeface="Now Bold"/>
                <a:cs typeface="Now Bold"/>
                <a:sym typeface="Now Bold"/>
              </a:rPr>
              <a:t>magnetic field sensor</a:t>
            </a:r>
            <a:r>
              <a:rPr lang="en-US" sz="2539" b="true">
                <a:solidFill>
                  <a:srgbClr val="FDFDFD"/>
                </a:solidFill>
                <a:latin typeface="Now Bold"/>
                <a:ea typeface="Now Bold"/>
                <a:cs typeface="Now Bold"/>
                <a:sym typeface="Now Bold"/>
              </a:rPr>
              <a:t> sends data to a microprocessor.</a:t>
            </a:r>
          </a:p>
          <a:p>
            <a:pPr algn="l">
              <a:lnSpc>
                <a:spcPts val="3555"/>
              </a:lnSpc>
            </a:pPr>
            <a:r>
              <a:rPr lang="en-US" sz="2539" b="true">
                <a:solidFill>
                  <a:srgbClr val="FDFDFD"/>
                </a:solidFill>
                <a:latin typeface="Now Bold"/>
                <a:ea typeface="Now Bold"/>
                <a:cs typeface="Now Bold"/>
                <a:sym typeface="Now Bold"/>
              </a:rPr>
              <a:t>2. The microprocessor </a:t>
            </a:r>
            <a:r>
              <a:rPr lang="en-US" b="true" sz="2539" u="sng">
                <a:solidFill>
                  <a:srgbClr val="FDFDFD"/>
                </a:solidFill>
                <a:latin typeface="Now Bold"/>
                <a:ea typeface="Now Bold"/>
                <a:cs typeface="Now Bold"/>
                <a:sym typeface="Now Bold"/>
              </a:rPr>
              <a:t>compares</a:t>
            </a:r>
            <a:r>
              <a:rPr lang="en-US" sz="2539" b="true">
                <a:solidFill>
                  <a:srgbClr val="FDFDFD"/>
                </a:solidFill>
                <a:latin typeface="Now Bold"/>
                <a:ea typeface="Now Bold"/>
                <a:cs typeface="Now Bold"/>
                <a:sym typeface="Now Bold"/>
              </a:rPr>
              <a:t> the rotation speed of the affected wheel with the other three wheels.</a:t>
            </a:r>
          </a:p>
          <a:p>
            <a:pPr algn="l">
              <a:lnSpc>
                <a:spcPts val="3555"/>
              </a:lnSpc>
            </a:pPr>
            <a:r>
              <a:rPr lang="en-US" sz="2539" b="true">
                <a:solidFill>
                  <a:srgbClr val="FDFDFD"/>
                </a:solidFill>
                <a:latin typeface="Now Bold"/>
                <a:ea typeface="Now Bold"/>
                <a:cs typeface="Now Bold"/>
                <a:sym typeface="Now Bold"/>
              </a:rPr>
              <a:t>3. If the other wheels are rotating faster, the microprocessor </a:t>
            </a:r>
            <a:r>
              <a:rPr lang="en-US" b="true" sz="2539" u="sng">
                <a:solidFill>
                  <a:srgbClr val="FDFDFD"/>
                </a:solidFill>
                <a:latin typeface="Now Bold"/>
                <a:ea typeface="Now Bold"/>
                <a:cs typeface="Now Bold"/>
                <a:sym typeface="Now Bold"/>
              </a:rPr>
              <a:t>sends</a:t>
            </a:r>
            <a:r>
              <a:rPr lang="en-US" sz="2539" b="true">
                <a:solidFill>
                  <a:srgbClr val="FDFDFD"/>
                </a:solidFill>
                <a:latin typeface="Now Bold"/>
                <a:ea typeface="Now Bold"/>
                <a:cs typeface="Now Bold"/>
                <a:sym typeface="Now Bold"/>
              </a:rPr>
              <a:t> a signal to the braking system.</a:t>
            </a:r>
          </a:p>
          <a:p>
            <a:pPr algn="l">
              <a:lnSpc>
                <a:spcPts val="3555"/>
              </a:lnSpc>
            </a:pPr>
            <a:r>
              <a:rPr lang="en-US" sz="2539" b="true">
                <a:solidFill>
                  <a:srgbClr val="FDFDFD"/>
                </a:solidFill>
                <a:latin typeface="Now Bold"/>
                <a:ea typeface="Now Bold"/>
                <a:cs typeface="Now Bold"/>
                <a:sym typeface="Now Bold"/>
              </a:rPr>
              <a:t>4. The </a:t>
            </a:r>
            <a:r>
              <a:rPr lang="en-US" b="true" sz="2539" u="sng">
                <a:solidFill>
                  <a:srgbClr val="FDFDFD"/>
                </a:solidFill>
                <a:latin typeface="Now Bold"/>
                <a:ea typeface="Now Bold"/>
                <a:cs typeface="Now Bold"/>
                <a:sym typeface="Now Bold"/>
              </a:rPr>
              <a:t>braking pressure to the affected wheel </a:t>
            </a:r>
            <a:r>
              <a:rPr lang="en-US" sz="2539" b="true">
                <a:solidFill>
                  <a:srgbClr val="FDFDFD"/>
                </a:solidFill>
                <a:latin typeface="Now Bold"/>
                <a:ea typeface="Now Bold"/>
                <a:cs typeface="Now Bold"/>
                <a:sym typeface="Now Bold"/>
              </a:rPr>
              <a:t>is reduced.</a:t>
            </a:r>
          </a:p>
          <a:p>
            <a:pPr algn="l">
              <a:lnSpc>
                <a:spcPts val="3555"/>
              </a:lnSpc>
            </a:pPr>
            <a:r>
              <a:rPr lang="en-US" sz="2539" b="true">
                <a:solidFill>
                  <a:srgbClr val="FDFDFD"/>
                </a:solidFill>
                <a:latin typeface="Now Bold"/>
                <a:ea typeface="Now Bold"/>
                <a:cs typeface="Now Bold"/>
                <a:sym typeface="Now Bold"/>
              </a:rPr>
              <a:t>5. This </a:t>
            </a:r>
            <a:r>
              <a:rPr lang="en-US" b="true" sz="2539" u="sng">
                <a:solidFill>
                  <a:srgbClr val="FDFDFD"/>
                </a:solidFill>
                <a:latin typeface="Now Bold"/>
                <a:ea typeface="Now Bold"/>
                <a:cs typeface="Now Bold"/>
                <a:sym typeface="Now Bold"/>
              </a:rPr>
              <a:t>action increases</a:t>
            </a:r>
            <a:r>
              <a:rPr lang="en-US" sz="2539" b="true">
                <a:solidFill>
                  <a:srgbClr val="FDFDFD"/>
                </a:solidFill>
                <a:latin typeface="Now Bold"/>
                <a:ea typeface="Now Bold"/>
                <a:cs typeface="Now Bold"/>
                <a:sym typeface="Now Bold"/>
              </a:rPr>
              <a:t> the wheel’s rotational speed to match the others.</a:t>
            </a:r>
          </a:p>
          <a:p>
            <a:pPr algn="l">
              <a:lnSpc>
                <a:spcPts val="3555"/>
              </a:lnSpc>
            </a:pPr>
            <a:r>
              <a:rPr lang="en-US" sz="2539" b="true">
                <a:solidFill>
                  <a:srgbClr val="FDFDFD"/>
                </a:solidFill>
                <a:latin typeface="Now Bold"/>
                <a:ea typeface="Now Bold"/>
                <a:cs typeface="Now Bold"/>
                <a:sym typeface="Now Bold"/>
              </a:rPr>
              <a:t>6. The microprocessor </a:t>
            </a:r>
            <a:r>
              <a:rPr lang="en-US" b="true" sz="2539" u="sng">
                <a:solidFill>
                  <a:srgbClr val="FDFDFD"/>
                </a:solidFill>
                <a:latin typeface="Now Bold"/>
                <a:ea typeface="Now Bold"/>
                <a:cs typeface="Now Bold"/>
                <a:sym typeface="Now Bold"/>
              </a:rPr>
              <a:t>continuously</a:t>
            </a:r>
            <a:r>
              <a:rPr lang="en-US" sz="2539" b="true">
                <a:solidFill>
                  <a:srgbClr val="FDFDFD"/>
                </a:solidFill>
                <a:latin typeface="Now Bold"/>
                <a:ea typeface="Now Bold"/>
                <a:cs typeface="Now Bold"/>
                <a:sym typeface="Now Bold"/>
              </a:rPr>
              <a:t> checks the rotational speeds using magnetic field sensors several times per second.</a:t>
            </a:r>
          </a:p>
          <a:p>
            <a:pPr algn="l">
              <a:lnSpc>
                <a:spcPts val="3555"/>
              </a:lnSpc>
            </a:pPr>
            <a:r>
              <a:rPr lang="en-US" sz="2539" b="true">
                <a:solidFill>
                  <a:srgbClr val="FDFDFD"/>
                </a:solidFill>
                <a:latin typeface="Now Bold"/>
                <a:ea typeface="Now Bold"/>
                <a:cs typeface="Now Bold"/>
                <a:sym typeface="Now Bold"/>
              </a:rPr>
              <a:t>7. The braking pressure to all wheels is adjusted </a:t>
            </a:r>
            <a:r>
              <a:rPr lang="en-US" b="true" sz="2539" u="sng">
                <a:solidFill>
                  <a:srgbClr val="FDFDFD"/>
                </a:solidFill>
                <a:latin typeface="Now Bold"/>
                <a:ea typeface="Now Bold"/>
                <a:cs typeface="Now Bold"/>
                <a:sym typeface="Now Bold"/>
              </a:rPr>
              <a:t>dynamically</a:t>
            </a:r>
            <a:r>
              <a:rPr lang="en-US" sz="2539" b="true">
                <a:solidFill>
                  <a:srgbClr val="FDFDFD"/>
                </a:solidFill>
                <a:latin typeface="Now Bold"/>
                <a:ea typeface="Now Bold"/>
                <a:cs typeface="Now Bold"/>
                <a:sym typeface="Now Bold"/>
              </a:rPr>
              <a:t> to prevent any wheel from locking up under heavy braking.</a:t>
            </a:r>
          </a:p>
        </p:txBody>
      </p:sp>
      <p:grpSp>
        <p:nvGrpSpPr>
          <p:cNvPr name="Group 11" id="11"/>
          <p:cNvGrpSpPr/>
          <p:nvPr/>
        </p:nvGrpSpPr>
        <p:grpSpPr>
          <a:xfrm rot="0">
            <a:off x="2537237" y="36148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
        <p:nvSpPr>
          <p:cNvPr name="TextBox 15" id="15"/>
          <p:cNvSpPr txBox="true"/>
          <p:nvPr/>
        </p:nvSpPr>
        <p:spPr>
          <a:xfrm rot="0">
            <a:off x="180459" y="81180"/>
            <a:ext cx="13057001" cy="589511"/>
          </a:xfrm>
          <a:prstGeom prst="rect">
            <a:avLst/>
          </a:prstGeom>
        </p:spPr>
        <p:txBody>
          <a:bodyPr anchor="t" rtlCol="false" tIns="0" lIns="0" bIns="0" rIns="0">
            <a:spAutoFit/>
          </a:bodyPr>
          <a:lstStyle/>
          <a:p>
            <a:pPr algn="l">
              <a:lnSpc>
                <a:spcPts val="4320"/>
              </a:lnSpc>
            </a:pPr>
            <a:r>
              <a:rPr lang="en-US" sz="3085">
                <a:solidFill>
                  <a:srgbClr val="FDFDFD"/>
                </a:solidFill>
                <a:latin typeface="League Spartan"/>
                <a:ea typeface="League Spartan"/>
                <a:cs typeface="League Spartan"/>
                <a:sym typeface="League Spartan"/>
              </a:rPr>
              <a:t>Controlling system (2) - Anti-lock braking (ABS) systems </a:t>
            </a:r>
          </a:p>
        </p:txBody>
      </p:sp>
    </p:spTree>
  </p:cSld>
  <p:clrMapOvr>
    <a:masterClrMapping/>
  </p:clrMapOvr>
</p:sld>
</file>

<file path=ppt/slides/slide168.xml><?xml version="1.0" encoding="utf-8"?>
<p:sld xmlns:p="http://schemas.openxmlformats.org/presentationml/2006/main" xmlns:a="http://schemas.openxmlformats.org/drawingml/2006/main" xmlns:r="http://schemas.openxmlformats.org/officeDocument/2006/relationships">
  <p:cSld>
    <p:bg>
      <p:bgPr>
        <a:solidFill>
          <a:srgbClr val="318F9A"/>
        </a:solidFill>
      </p:bgPr>
    </p:bg>
    <p:spTree>
      <p:nvGrpSpPr>
        <p:cNvPr id="1" name=""/>
        <p:cNvGrpSpPr/>
        <p:nvPr/>
      </p:nvGrpSpPr>
      <p:grpSpPr>
        <a:xfrm>
          <a:off x="0" y="0"/>
          <a:ext cx="0" cy="0"/>
          <a:chOff x="0" y="0"/>
          <a:chExt cx="0" cy="0"/>
        </a:xfrm>
      </p:grpSpPr>
      <p:grpSp>
        <p:nvGrpSpPr>
          <p:cNvPr name="Group 2" id="2"/>
          <p:cNvGrpSpPr/>
          <p:nvPr/>
        </p:nvGrpSpPr>
        <p:grpSpPr>
          <a:xfrm rot="0">
            <a:off x="17215332" y="-202842"/>
            <a:ext cx="1246533" cy="1941472"/>
            <a:chOff x="0" y="0"/>
            <a:chExt cx="1662044" cy="2588630"/>
          </a:xfrm>
        </p:grpSpPr>
        <p:sp>
          <p:nvSpPr>
            <p:cNvPr name="Freeform 3" id="3"/>
            <p:cNvSpPr/>
            <p:nvPr/>
          </p:nvSpPr>
          <p:spPr>
            <a:xfrm flipH="false" flipV="false" rot="0">
              <a:off x="0" y="0"/>
              <a:ext cx="1662049" cy="2588641"/>
            </a:xfrm>
            <a:custGeom>
              <a:avLst/>
              <a:gdLst/>
              <a:ahLst/>
              <a:cxnLst/>
              <a:rect r="r" b="b" t="t" l="l"/>
              <a:pathLst>
                <a:path h="2588641" w="1662049">
                  <a:moveTo>
                    <a:pt x="0" y="0"/>
                  </a:moveTo>
                  <a:lnTo>
                    <a:pt x="1662049" y="0"/>
                  </a:lnTo>
                  <a:lnTo>
                    <a:pt x="1662049" y="2588641"/>
                  </a:lnTo>
                  <a:lnTo>
                    <a:pt x="0" y="2588641"/>
                  </a:lnTo>
                  <a:close/>
                </a:path>
              </a:pathLst>
            </a:custGeom>
            <a:solidFill>
              <a:srgbClr val="FDFDFD"/>
            </a:solidFill>
          </p:spPr>
        </p:sp>
      </p:grpSp>
      <p:grpSp>
        <p:nvGrpSpPr>
          <p:cNvPr name="Group 4" id="4"/>
          <p:cNvGrpSpPr/>
          <p:nvPr/>
        </p:nvGrpSpPr>
        <p:grpSpPr>
          <a:xfrm rot="0">
            <a:off x="2839406" y="869316"/>
            <a:ext cx="15766959" cy="125414"/>
            <a:chOff x="0" y="0"/>
            <a:chExt cx="21022612" cy="167218"/>
          </a:xfrm>
        </p:grpSpPr>
        <p:sp>
          <p:nvSpPr>
            <p:cNvPr name="Freeform 5" id="5"/>
            <p:cNvSpPr/>
            <p:nvPr/>
          </p:nvSpPr>
          <p:spPr>
            <a:xfrm flipH="false" flipV="false" rot="0">
              <a:off x="0" y="0"/>
              <a:ext cx="21022563" cy="167259"/>
            </a:xfrm>
            <a:custGeom>
              <a:avLst/>
              <a:gdLst/>
              <a:ahLst/>
              <a:cxnLst/>
              <a:rect r="r" b="b" t="t" l="l"/>
              <a:pathLst>
                <a:path h="167259" w="21022563">
                  <a:moveTo>
                    <a:pt x="0" y="0"/>
                  </a:moveTo>
                  <a:lnTo>
                    <a:pt x="21022563" y="0"/>
                  </a:lnTo>
                  <a:lnTo>
                    <a:pt x="21022563" y="167259"/>
                  </a:lnTo>
                  <a:lnTo>
                    <a:pt x="0" y="167259"/>
                  </a:lnTo>
                  <a:close/>
                </a:path>
              </a:pathLst>
            </a:custGeom>
            <a:solidFill>
              <a:srgbClr val="318F9A"/>
            </a:solidFill>
          </p:spPr>
        </p:sp>
      </p:grpSp>
      <p:grpSp>
        <p:nvGrpSpPr>
          <p:cNvPr name="Group 6" id="6"/>
          <p:cNvGrpSpPr/>
          <p:nvPr/>
        </p:nvGrpSpPr>
        <p:grpSpPr>
          <a:xfrm rot="3994440">
            <a:off x="-602926" y="490966"/>
            <a:ext cx="1070670" cy="1075468"/>
            <a:chOff x="0" y="0"/>
            <a:chExt cx="1427559" cy="1433958"/>
          </a:xfrm>
        </p:grpSpPr>
        <p:sp>
          <p:nvSpPr>
            <p:cNvPr name="Freeform 7" id="7"/>
            <p:cNvSpPr/>
            <p:nvPr/>
          </p:nvSpPr>
          <p:spPr>
            <a:xfrm flipH="false" flipV="false" rot="0">
              <a:off x="0" y="0"/>
              <a:ext cx="1427480" cy="1434084"/>
            </a:xfrm>
            <a:custGeom>
              <a:avLst/>
              <a:gdLst/>
              <a:ahLst/>
              <a:cxnLst/>
              <a:rect r="r" b="b" t="t" l="l"/>
              <a:pathLst>
                <a:path h="1434084" w="1427480">
                  <a:moveTo>
                    <a:pt x="713740" y="0"/>
                  </a:moveTo>
                  <a:cubicBezTo>
                    <a:pt x="1108456" y="1778"/>
                    <a:pt x="1427480" y="322199"/>
                    <a:pt x="1427480" y="717042"/>
                  </a:cubicBezTo>
                  <a:cubicBezTo>
                    <a:pt x="1427480" y="1111885"/>
                    <a:pt x="1108456" y="1432306"/>
                    <a:pt x="713740" y="1434084"/>
                  </a:cubicBezTo>
                  <a:cubicBezTo>
                    <a:pt x="319024" y="1432179"/>
                    <a:pt x="0" y="1111758"/>
                    <a:pt x="0" y="717042"/>
                  </a:cubicBezTo>
                  <a:cubicBezTo>
                    <a:pt x="0" y="322326"/>
                    <a:pt x="319024" y="1778"/>
                    <a:pt x="713740" y="0"/>
                  </a:cubicBezTo>
                  <a:close/>
                </a:path>
              </a:pathLst>
            </a:custGeom>
            <a:solidFill>
              <a:srgbClr val="FDFDFD"/>
            </a:solidFill>
          </p:spPr>
        </p:sp>
      </p:grpSp>
      <p:sp>
        <p:nvSpPr>
          <p:cNvPr name="Freeform 8" id="8"/>
          <p:cNvSpPr/>
          <p:nvPr/>
        </p:nvSpPr>
        <p:spPr>
          <a:xfrm flipH="false" flipV="false" rot="0">
            <a:off x="-116426" y="820846"/>
            <a:ext cx="891210" cy="891210"/>
          </a:xfrm>
          <a:custGeom>
            <a:avLst/>
            <a:gdLst/>
            <a:ahLst/>
            <a:cxnLst/>
            <a:rect r="r" b="b" t="t" l="l"/>
            <a:pathLst>
              <a:path h="891210" w="891210">
                <a:moveTo>
                  <a:pt x="0" y="0"/>
                </a:moveTo>
                <a:lnTo>
                  <a:pt x="891211" y="0"/>
                </a:lnTo>
                <a:lnTo>
                  <a:pt x="891211" y="891211"/>
                </a:lnTo>
                <a:lnTo>
                  <a:pt x="0" y="8912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915735" y="933450"/>
            <a:ext cx="10100608" cy="8843398"/>
          </a:xfrm>
          <a:prstGeom prst="rect">
            <a:avLst/>
          </a:prstGeom>
        </p:spPr>
        <p:txBody>
          <a:bodyPr anchor="t" rtlCol="false" tIns="0" lIns="0" bIns="0" rIns="0">
            <a:spAutoFit/>
          </a:bodyPr>
          <a:lstStyle/>
          <a:p>
            <a:pPr algn="l">
              <a:lnSpc>
                <a:spcPts val="3979"/>
              </a:lnSpc>
            </a:pPr>
            <a:r>
              <a:rPr lang="en-US" sz="2842">
                <a:solidFill>
                  <a:srgbClr val="FDFDFD"/>
                </a:solidFill>
                <a:latin typeface="Now"/>
                <a:ea typeface="Now"/>
                <a:cs typeface="Now"/>
                <a:sym typeface="Now"/>
              </a:rPr>
              <a:t>1. The required temperature is entered and stored in the microprocessor memory as the </a:t>
            </a:r>
            <a:r>
              <a:rPr lang="en-US" b="true" sz="2842" u="sng">
                <a:solidFill>
                  <a:srgbClr val="FDFDFD"/>
                </a:solidFill>
                <a:latin typeface="Now Bold"/>
                <a:ea typeface="Now Bold"/>
                <a:cs typeface="Now Bold"/>
                <a:sym typeface="Now Bold"/>
              </a:rPr>
              <a:t>pre-set value</a:t>
            </a:r>
            <a:r>
              <a:rPr lang="en-US" sz="2842">
                <a:solidFill>
                  <a:srgbClr val="FDFDFD"/>
                </a:solidFill>
                <a:latin typeface="Now"/>
                <a:ea typeface="Now"/>
                <a:cs typeface="Now"/>
                <a:sym typeface="Now"/>
              </a:rPr>
              <a:t>.</a:t>
            </a:r>
          </a:p>
          <a:p>
            <a:pPr algn="l">
              <a:lnSpc>
                <a:spcPts val="3979"/>
              </a:lnSpc>
            </a:pPr>
            <a:r>
              <a:rPr lang="en-US" sz="2842">
                <a:solidFill>
                  <a:srgbClr val="FDFDFD"/>
                </a:solidFill>
                <a:latin typeface="Now"/>
                <a:ea typeface="Now"/>
                <a:cs typeface="Now"/>
                <a:sym typeface="Now"/>
              </a:rPr>
              <a:t>2. The temperature sensor </a:t>
            </a:r>
            <a:r>
              <a:rPr lang="en-US" b="true" sz="2842" u="sng">
                <a:solidFill>
                  <a:srgbClr val="FDFDFD"/>
                </a:solidFill>
                <a:latin typeface="Now Bold"/>
                <a:ea typeface="Now Bold"/>
                <a:cs typeface="Now Bold"/>
                <a:sym typeface="Now Bold"/>
              </a:rPr>
              <a:t>continually</a:t>
            </a:r>
            <a:r>
              <a:rPr lang="en-US" sz="2842">
                <a:solidFill>
                  <a:srgbClr val="FDFDFD"/>
                </a:solidFill>
                <a:latin typeface="Now"/>
                <a:ea typeface="Now"/>
                <a:cs typeface="Now"/>
                <a:sym typeface="Now"/>
              </a:rPr>
              <a:t> sends data readings to the microprocessor.</a:t>
            </a:r>
          </a:p>
          <a:p>
            <a:pPr algn="l">
              <a:lnSpc>
                <a:spcPts val="3979"/>
              </a:lnSpc>
            </a:pPr>
            <a:r>
              <a:rPr lang="en-US" sz="2842">
                <a:solidFill>
                  <a:srgbClr val="FDFDFD"/>
                </a:solidFill>
                <a:latin typeface="Now"/>
                <a:ea typeface="Now"/>
                <a:cs typeface="Now"/>
                <a:sym typeface="Now"/>
              </a:rPr>
              <a:t>3. The sensor data is first passed through an </a:t>
            </a:r>
            <a:r>
              <a:rPr lang="en-US" b="true" sz="2842" u="sng">
                <a:solidFill>
                  <a:srgbClr val="FDFDFD"/>
                </a:solidFill>
                <a:latin typeface="Now Bold"/>
                <a:ea typeface="Now Bold"/>
                <a:cs typeface="Now Bold"/>
                <a:sym typeface="Now Bold"/>
              </a:rPr>
              <a:t>ADC</a:t>
            </a:r>
            <a:r>
              <a:rPr lang="en-US" sz="2842">
                <a:solidFill>
                  <a:srgbClr val="FDFDFD"/>
                </a:solidFill>
                <a:latin typeface="Now"/>
                <a:ea typeface="Now"/>
                <a:cs typeface="Now"/>
                <a:sym typeface="Now"/>
              </a:rPr>
              <a:t> to convert the analogue data into digital format.</a:t>
            </a:r>
          </a:p>
          <a:p>
            <a:pPr algn="l">
              <a:lnSpc>
                <a:spcPts val="3979"/>
              </a:lnSpc>
            </a:pPr>
            <a:r>
              <a:rPr lang="en-US" sz="2842">
                <a:solidFill>
                  <a:srgbClr val="FDFDFD"/>
                </a:solidFill>
                <a:latin typeface="Now"/>
                <a:ea typeface="Now"/>
                <a:cs typeface="Now"/>
                <a:sym typeface="Now"/>
              </a:rPr>
              <a:t>4. The digital data is then sent to the </a:t>
            </a:r>
            <a:r>
              <a:rPr lang="en-US" b="true" sz="2842" u="sng">
                <a:solidFill>
                  <a:srgbClr val="FDFDFD"/>
                </a:solidFill>
                <a:latin typeface="Now Bold"/>
                <a:ea typeface="Now Bold"/>
                <a:cs typeface="Now Bold"/>
                <a:sym typeface="Now Bold"/>
              </a:rPr>
              <a:t>microprocessor</a:t>
            </a:r>
            <a:r>
              <a:rPr lang="en-US" sz="2842">
                <a:solidFill>
                  <a:srgbClr val="FDFDFD"/>
                </a:solidFill>
                <a:latin typeface="Now"/>
                <a:ea typeface="Now"/>
                <a:cs typeface="Now"/>
                <a:sym typeface="Now"/>
              </a:rPr>
              <a:t>.</a:t>
            </a:r>
          </a:p>
          <a:p>
            <a:pPr algn="l">
              <a:lnSpc>
                <a:spcPts val="3979"/>
              </a:lnSpc>
            </a:pPr>
            <a:r>
              <a:rPr lang="en-US" sz="2842">
                <a:solidFill>
                  <a:srgbClr val="FDFDFD"/>
                </a:solidFill>
                <a:latin typeface="Now"/>
                <a:ea typeface="Now"/>
                <a:cs typeface="Now"/>
                <a:sym typeface="Now"/>
              </a:rPr>
              <a:t>5. The microprocessor </a:t>
            </a:r>
            <a:r>
              <a:rPr lang="en-US" b="true" sz="2842" u="sng">
                <a:solidFill>
                  <a:srgbClr val="FDFDFD"/>
                </a:solidFill>
                <a:latin typeface="Now Bold"/>
                <a:ea typeface="Now Bold"/>
                <a:cs typeface="Now Bold"/>
                <a:sym typeface="Now Bold"/>
              </a:rPr>
              <a:t>compares</a:t>
            </a:r>
            <a:r>
              <a:rPr lang="en-US" sz="2842">
                <a:solidFill>
                  <a:srgbClr val="FDFDFD"/>
                </a:solidFill>
                <a:latin typeface="Now"/>
                <a:ea typeface="Now"/>
                <a:cs typeface="Now"/>
                <a:sym typeface="Now"/>
              </a:rPr>
              <a:t> the received data with the pre-set value.</a:t>
            </a:r>
          </a:p>
          <a:p>
            <a:pPr algn="l">
              <a:lnSpc>
                <a:spcPts val="3979"/>
              </a:lnSpc>
            </a:pPr>
            <a:r>
              <a:rPr lang="en-US" sz="2842">
                <a:solidFill>
                  <a:srgbClr val="FDFDFD"/>
                </a:solidFill>
                <a:latin typeface="Now"/>
                <a:ea typeface="Now"/>
                <a:cs typeface="Now"/>
                <a:sym typeface="Now"/>
              </a:rPr>
              <a:t>6. If the temperature reading is </a:t>
            </a:r>
            <a:r>
              <a:rPr lang="en-US" b="true" sz="2842" u="sng">
                <a:solidFill>
                  <a:srgbClr val="FDFDFD"/>
                </a:solidFill>
                <a:latin typeface="Now Bold"/>
                <a:ea typeface="Now Bold"/>
                <a:cs typeface="Now Bold"/>
                <a:sym typeface="Now Bold"/>
              </a:rPr>
              <a:t>greater</a:t>
            </a:r>
            <a:r>
              <a:rPr lang="en-US" sz="2842">
                <a:solidFill>
                  <a:srgbClr val="FDFDFD"/>
                </a:solidFill>
                <a:latin typeface="Now"/>
                <a:ea typeface="Now"/>
                <a:cs typeface="Now"/>
                <a:sym typeface="Now"/>
              </a:rPr>
              <a:t> than or equal to the pre-set value, no action is taken.</a:t>
            </a:r>
          </a:p>
          <a:p>
            <a:pPr algn="l">
              <a:lnSpc>
                <a:spcPts val="3979"/>
              </a:lnSpc>
            </a:pPr>
            <a:r>
              <a:rPr lang="en-US" sz="2842">
                <a:solidFill>
                  <a:srgbClr val="FDFDFD"/>
                </a:solidFill>
                <a:latin typeface="Now"/>
                <a:ea typeface="Now"/>
                <a:cs typeface="Now"/>
                <a:sym typeface="Now"/>
              </a:rPr>
              <a:t>7. If the temperature reading is </a:t>
            </a:r>
            <a:r>
              <a:rPr lang="en-US" b="true" sz="2842" u="sng">
                <a:solidFill>
                  <a:srgbClr val="FDFDFD"/>
                </a:solidFill>
                <a:latin typeface="Now Bold"/>
                <a:ea typeface="Now Bold"/>
                <a:cs typeface="Now Bold"/>
                <a:sym typeface="Now Bold"/>
              </a:rPr>
              <a:t>less</a:t>
            </a:r>
            <a:r>
              <a:rPr lang="en-US" sz="2842">
                <a:solidFill>
                  <a:srgbClr val="FDFDFD"/>
                </a:solidFill>
                <a:latin typeface="Now"/>
                <a:ea typeface="Now"/>
                <a:cs typeface="Now"/>
                <a:sym typeface="Now"/>
              </a:rPr>
              <a:t> than the pre-set value, a signal is sent:</a:t>
            </a:r>
          </a:p>
          <a:p>
            <a:pPr algn="l" marL="821360" indent="-273787" lvl="2">
              <a:lnSpc>
                <a:spcPts val="3979"/>
              </a:lnSpc>
              <a:buFont typeface="Arial"/>
              <a:buChar char="⚬"/>
            </a:pPr>
            <a:r>
              <a:rPr lang="en-US" sz="2842">
                <a:solidFill>
                  <a:srgbClr val="FDFDFD"/>
                </a:solidFill>
                <a:latin typeface="Now"/>
                <a:ea typeface="Now"/>
                <a:cs typeface="Now"/>
                <a:sym typeface="Now"/>
              </a:rPr>
              <a:t> Via a DAC to open the gas valve to the heater.</a:t>
            </a:r>
          </a:p>
          <a:p>
            <a:pPr algn="l" marL="821360" indent="-273787" lvl="2">
              <a:lnSpc>
                <a:spcPts val="3979"/>
              </a:lnSpc>
              <a:buFont typeface="Arial"/>
              <a:buChar char="⚬"/>
            </a:pPr>
            <a:r>
              <a:rPr lang="en-US" sz="2842">
                <a:solidFill>
                  <a:srgbClr val="FDFDFD"/>
                </a:solidFill>
                <a:latin typeface="Now"/>
                <a:ea typeface="Now"/>
                <a:cs typeface="Now"/>
                <a:sym typeface="Now"/>
              </a:rPr>
              <a:t> Via a DAC to activate the water pump.</a:t>
            </a:r>
          </a:p>
          <a:p>
            <a:pPr algn="l" marL="821360" indent="-273787" lvl="2">
              <a:lnSpc>
                <a:spcPts val="3979"/>
              </a:lnSpc>
            </a:pPr>
            <a:r>
              <a:rPr lang="en-US" sz="2842">
                <a:solidFill>
                  <a:srgbClr val="FDFDFD"/>
                </a:solidFill>
                <a:latin typeface="Now"/>
                <a:ea typeface="Now"/>
                <a:cs typeface="Now"/>
                <a:sym typeface="Now"/>
              </a:rPr>
              <a:t>8. This process continues until the central heating system is turned off.</a:t>
            </a:r>
          </a:p>
        </p:txBody>
      </p:sp>
      <p:sp>
        <p:nvSpPr>
          <p:cNvPr name="Freeform 10" id="10" descr="Components and Controls Of Heating Systems | Central Heating"/>
          <p:cNvSpPr/>
          <p:nvPr/>
        </p:nvSpPr>
        <p:spPr>
          <a:xfrm flipH="false" flipV="false" rot="0">
            <a:off x="11324106" y="2589222"/>
            <a:ext cx="6514492" cy="4945056"/>
          </a:xfrm>
          <a:custGeom>
            <a:avLst/>
            <a:gdLst/>
            <a:ahLst/>
            <a:cxnLst/>
            <a:rect r="r" b="b" t="t" l="l"/>
            <a:pathLst>
              <a:path h="4945056" w="6514492">
                <a:moveTo>
                  <a:pt x="0" y="0"/>
                </a:moveTo>
                <a:lnTo>
                  <a:pt x="6514492" y="0"/>
                </a:lnTo>
                <a:lnTo>
                  <a:pt x="6514492" y="4945056"/>
                </a:lnTo>
                <a:lnTo>
                  <a:pt x="0" y="4945056"/>
                </a:lnTo>
                <a:lnTo>
                  <a:pt x="0" y="0"/>
                </a:lnTo>
                <a:close/>
              </a:path>
            </a:pathLst>
          </a:custGeom>
          <a:blipFill>
            <a:blip r:embed="rId4"/>
            <a:stretch>
              <a:fillRect l="0" t="0" r="-13809" b="-3"/>
            </a:stretch>
          </a:blipFill>
        </p:spPr>
      </p:sp>
      <p:grpSp>
        <p:nvGrpSpPr>
          <p:cNvPr name="Group 11" id="11"/>
          <p:cNvGrpSpPr/>
          <p:nvPr/>
        </p:nvGrpSpPr>
        <p:grpSpPr>
          <a:xfrm rot="0">
            <a:off x="2537237" y="129372"/>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
        <p:nvSpPr>
          <p:cNvPr name="TextBox 15" id="15"/>
          <p:cNvSpPr txBox="true"/>
          <p:nvPr/>
        </p:nvSpPr>
        <p:spPr>
          <a:xfrm rot="0">
            <a:off x="180459" y="81180"/>
            <a:ext cx="13057001" cy="589511"/>
          </a:xfrm>
          <a:prstGeom prst="rect">
            <a:avLst/>
          </a:prstGeom>
        </p:spPr>
        <p:txBody>
          <a:bodyPr anchor="t" rtlCol="false" tIns="0" lIns="0" bIns="0" rIns="0">
            <a:spAutoFit/>
          </a:bodyPr>
          <a:lstStyle/>
          <a:p>
            <a:pPr algn="l">
              <a:lnSpc>
                <a:spcPts val="4320"/>
              </a:lnSpc>
            </a:pPr>
            <a:r>
              <a:rPr lang="en-US" sz="3085">
                <a:solidFill>
                  <a:srgbClr val="FDFDFD"/>
                </a:solidFill>
                <a:latin typeface="League Spartan"/>
                <a:ea typeface="League Spartan"/>
                <a:cs typeface="League Spartan"/>
                <a:sym typeface="League Spartan"/>
              </a:rPr>
              <a:t>Controlling system (3) - Central Heating Systems</a:t>
            </a:r>
          </a:p>
        </p:txBody>
      </p:sp>
    </p:spTree>
  </p:cSld>
  <p:clrMapOvr>
    <a:masterClrMapping/>
  </p:clrMapOvr>
</p:sld>
</file>

<file path=ppt/slides/slide16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246608" y="-296328"/>
            <a:ext cx="4218458" cy="10756353"/>
          </a:xfrm>
          <a:custGeom>
            <a:avLst/>
            <a:gdLst/>
            <a:ahLst/>
            <a:cxnLst/>
            <a:rect r="r" b="b" t="t" l="l"/>
            <a:pathLst>
              <a:path h="10756353" w="4218458">
                <a:moveTo>
                  <a:pt x="0" y="0"/>
                </a:moveTo>
                <a:lnTo>
                  <a:pt x="4218458" y="0"/>
                </a:lnTo>
                <a:lnTo>
                  <a:pt x="4218458"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548371"/>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1435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202619"/>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67346"/>
            <a:ext cx="835006" cy="835006"/>
          </a:xfrm>
          <a:custGeom>
            <a:avLst/>
            <a:gdLst/>
            <a:ahLst/>
            <a:cxnLst/>
            <a:rect r="r" b="b" t="t" l="l"/>
            <a:pathLst>
              <a:path h="835006" w="835006">
                <a:moveTo>
                  <a:pt x="0" y="0"/>
                </a:moveTo>
                <a:lnTo>
                  <a:pt x="835006" y="0"/>
                </a:lnTo>
                <a:lnTo>
                  <a:pt x="835006" y="835007"/>
                </a:lnTo>
                <a:lnTo>
                  <a:pt x="0" y="8350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4665351" y="1777075"/>
            <a:ext cx="12579430" cy="125413"/>
            <a:chOff x="0" y="0"/>
            <a:chExt cx="16772573" cy="167217"/>
          </a:xfrm>
        </p:grpSpPr>
        <p:sp>
          <p:nvSpPr>
            <p:cNvPr name="Freeform 11" id="11"/>
            <p:cNvSpPr/>
            <p:nvPr/>
          </p:nvSpPr>
          <p:spPr>
            <a:xfrm flipH="false" flipV="false" rot="0">
              <a:off x="0" y="0"/>
              <a:ext cx="16772637" cy="167259"/>
            </a:xfrm>
            <a:custGeom>
              <a:avLst/>
              <a:gdLst/>
              <a:ahLst/>
              <a:cxnLst/>
              <a:rect r="r" b="b" t="t" l="l"/>
              <a:pathLst>
                <a:path h="167259" w="16772637">
                  <a:moveTo>
                    <a:pt x="0" y="0"/>
                  </a:moveTo>
                  <a:lnTo>
                    <a:pt x="16772637" y="0"/>
                  </a:lnTo>
                  <a:lnTo>
                    <a:pt x="16772637" y="167259"/>
                  </a:lnTo>
                  <a:lnTo>
                    <a:pt x="0" y="167259"/>
                  </a:lnTo>
                  <a:close/>
                </a:path>
              </a:pathLst>
            </a:custGeom>
            <a:solidFill>
              <a:srgbClr val="04383F"/>
            </a:solidFill>
          </p:spPr>
        </p:sp>
      </p:grpSp>
      <p:sp>
        <p:nvSpPr>
          <p:cNvPr name="Freeform 12" id="12"/>
          <p:cNvSpPr/>
          <p:nvPr/>
        </p:nvSpPr>
        <p:spPr>
          <a:xfrm flipH="false" flipV="false" rot="0">
            <a:off x="6180021" y="2184850"/>
            <a:ext cx="10003378" cy="7890181"/>
          </a:xfrm>
          <a:custGeom>
            <a:avLst/>
            <a:gdLst/>
            <a:ahLst/>
            <a:cxnLst/>
            <a:rect r="r" b="b" t="t" l="l"/>
            <a:pathLst>
              <a:path h="7890181" w="10003378">
                <a:moveTo>
                  <a:pt x="0" y="0"/>
                </a:moveTo>
                <a:lnTo>
                  <a:pt x="10003378" y="0"/>
                </a:lnTo>
                <a:lnTo>
                  <a:pt x="10003378" y="7890182"/>
                </a:lnTo>
                <a:lnTo>
                  <a:pt x="0" y="7890182"/>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4665351" y="-95115"/>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E575"/>
        </a:solidFill>
      </p:bgPr>
    </p:bg>
    <p:spTree>
      <p:nvGrpSpPr>
        <p:cNvPr id="1" name=""/>
        <p:cNvGrpSpPr/>
        <p:nvPr/>
      </p:nvGrpSpPr>
      <p:grpSpPr>
        <a:xfrm>
          <a:off x="0" y="0"/>
          <a:ext cx="0" cy="0"/>
          <a:chOff x="0" y="0"/>
          <a:chExt cx="0" cy="0"/>
        </a:xfrm>
      </p:grpSpPr>
      <p:grpSp>
        <p:nvGrpSpPr>
          <p:cNvPr name="Group 2" id="2"/>
          <p:cNvGrpSpPr/>
          <p:nvPr/>
        </p:nvGrpSpPr>
        <p:grpSpPr>
          <a:xfrm rot="5400000">
            <a:off x="2416524" y="5332172"/>
            <a:ext cx="10316922" cy="28575"/>
            <a:chOff x="0" y="0"/>
            <a:chExt cx="13755896" cy="38100"/>
          </a:xfrm>
        </p:grpSpPr>
        <p:sp>
          <p:nvSpPr>
            <p:cNvPr name="Freeform 3" id="3"/>
            <p:cNvSpPr/>
            <p:nvPr/>
          </p:nvSpPr>
          <p:spPr>
            <a:xfrm flipH="false" flipV="false" rot="0">
              <a:off x="0" y="0"/>
              <a:ext cx="13755878" cy="38100"/>
            </a:xfrm>
            <a:custGeom>
              <a:avLst/>
              <a:gdLst/>
              <a:ahLst/>
              <a:cxnLst/>
              <a:rect r="r" b="b" t="t" l="l"/>
              <a:pathLst>
                <a:path h="38100" w="13755878">
                  <a:moveTo>
                    <a:pt x="19050" y="0"/>
                  </a:moveTo>
                  <a:lnTo>
                    <a:pt x="13736828" y="0"/>
                  </a:lnTo>
                  <a:cubicBezTo>
                    <a:pt x="13747369" y="0"/>
                    <a:pt x="13755878" y="8509"/>
                    <a:pt x="13755878" y="19050"/>
                  </a:cubicBezTo>
                  <a:cubicBezTo>
                    <a:pt x="13755878" y="29591"/>
                    <a:pt x="13747369" y="38100"/>
                    <a:pt x="13736828"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4" id="4"/>
          <p:cNvGrpSpPr/>
          <p:nvPr/>
        </p:nvGrpSpPr>
        <p:grpSpPr>
          <a:xfrm rot="5400000">
            <a:off x="-1607474" y="7140923"/>
            <a:ext cx="6273105" cy="28575"/>
            <a:chOff x="0" y="0"/>
            <a:chExt cx="8364140" cy="38100"/>
          </a:xfrm>
        </p:grpSpPr>
        <p:sp>
          <p:nvSpPr>
            <p:cNvPr name="Freeform 5" id="5"/>
            <p:cNvSpPr/>
            <p:nvPr/>
          </p:nvSpPr>
          <p:spPr>
            <a:xfrm flipH="false" flipV="false" rot="0">
              <a:off x="0" y="0"/>
              <a:ext cx="8364093" cy="38100"/>
            </a:xfrm>
            <a:custGeom>
              <a:avLst/>
              <a:gdLst/>
              <a:ahLst/>
              <a:cxnLst/>
              <a:rect r="r" b="b" t="t" l="l"/>
              <a:pathLst>
                <a:path h="38100" w="8364093">
                  <a:moveTo>
                    <a:pt x="19050" y="0"/>
                  </a:moveTo>
                  <a:lnTo>
                    <a:pt x="8345043" y="0"/>
                  </a:lnTo>
                  <a:cubicBezTo>
                    <a:pt x="8355585" y="0"/>
                    <a:pt x="8364093" y="8509"/>
                    <a:pt x="8364093" y="19050"/>
                  </a:cubicBezTo>
                  <a:cubicBezTo>
                    <a:pt x="8364093" y="29591"/>
                    <a:pt x="8355585" y="38100"/>
                    <a:pt x="8345043"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6" id="6"/>
          <p:cNvGrpSpPr/>
          <p:nvPr/>
        </p:nvGrpSpPr>
        <p:grpSpPr>
          <a:xfrm rot="-10800000">
            <a:off x="-14288" y="4009132"/>
            <a:ext cx="18316575" cy="28575"/>
            <a:chOff x="0" y="0"/>
            <a:chExt cx="24422100" cy="38100"/>
          </a:xfrm>
        </p:grpSpPr>
        <p:sp>
          <p:nvSpPr>
            <p:cNvPr name="Freeform 7" id="7"/>
            <p:cNvSpPr/>
            <p:nvPr/>
          </p:nvSpPr>
          <p:spPr>
            <a:xfrm flipH="false" flipV="false" rot="0">
              <a:off x="0" y="0"/>
              <a:ext cx="24422100" cy="38100"/>
            </a:xfrm>
            <a:custGeom>
              <a:avLst/>
              <a:gdLst/>
              <a:ahLst/>
              <a:cxnLst/>
              <a:rect r="r" b="b" t="t" l="l"/>
              <a:pathLst>
                <a:path h="38100" w="24422100">
                  <a:moveTo>
                    <a:pt x="19050" y="0"/>
                  </a:moveTo>
                  <a:lnTo>
                    <a:pt x="24403050" y="0"/>
                  </a:lnTo>
                  <a:cubicBezTo>
                    <a:pt x="24413590" y="0"/>
                    <a:pt x="24422100" y="8509"/>
                    <a:pt x="24422100" y="19050"/>
                  </a:cubicBezTo>
                  <a:cubicBezTo>
                    <a:pt x="24422100" y="29591"/>
                    <a:pt x="24413590" y="38100"/>
                    <a:pt x="24403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8" id="8"/>
          <p:cNvGrpSpPr/>
          <p:nvPr/>
        </p:nvGrpSpPr>
        <p:grpSpPr>
          <a:xfrm rot="-10800000">
            <a:off x="-14288" y="6096993"/>
            <a:ext cx="18465818" cy="28575"/>
            <a:chOff x="0" y="0"/>
            <a:chExt cx="24621090" cy="38100"/>
          </a:xfrm>
        </p:grpSpPr>
        <p:sp>
          <p:nvSpPr>
            <p:cNvPr name="Freeform 9" id="9"/>
            <p:cNvSpPr/>
            <p:nvPr/>
          </p:nvSpPr>
          <p:spPr>
            <a:xfrm flipH="false" flipV="false" rot="0">
              <a:off x="0" y="0"/>
              <a:ext cx="24621110" cy="38100"/>
            </a:xfrm>
            <a:custGeom>
              <a:avLst/>
              <a:gdLst/>
              <a:ahLst/>
              <a:cxnLst/>
              <a:rect r="r" b="b" t="t" l="l"/>
              <a:pathLst>
                <a:path h="38100" w="24621110">
                  <a:moveTo>
                    <a:pt x="19050" y="0"/>
                  </a:moveTo>
                  <a:lnTo>
                    <a:pt x="24602060" y="0"/>
                  </a:lnTo>
                  <a:cubicBezTo>
                    <a:pt x="24612600" y="0"/>
                    <a:pt x="24621110" y="8509"/>
                    <a:pt x="24621110" y="19050"/>
                  </a:cubicBezTo>
                  <a:cubicBezTo>
                    <a:pt x="24621110" y="29591"/>
                    <a:pt x="24612600" y="38100"/>
                    <a:pt x="2460206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10" id="10"/>
          <p:cNvGrpSpPr/>
          <p:nvPr/>
        </p:nvGrpSpPr>
        <p:grpSpPr>
          <a:xfrm rot="-10800000">
            <a:off x="-14288" y="8184852"/>
            <a:ext cx="18316575" cy="28575"/>
            <a:chOff x="0" y="0"/>
            <a:chExt cx="24422100" cy="38100"/>
          </a:xfrm>
        </p:grpSpPr>
        <p:sp>
          <p:nvSpPr>
            <p:cNvPr name="Freeform 11" id="11"/>
            <p:cNvSpPr/>
            <p:nvPr/>
          </p:nvSpPr>
          <p:spPr>
            <a:xfrm flipH="false" flipV="false" rot="0">
              <a:off x="0" y="0"/>
              <a:ext cx="24422100" cy="38100"/>
            </a:xfrm>
            <a:custGeom>
              <a:avLst/>
              <a:gdLst/>
              <a:ahLst/>
              <a:cxnLst/>
              <a:rect r="r" b="b" t="t" l="l"/>
              <a:pathLst>
                <a:path h="38100" w="24422100">
                  <a:moveTo>
                    <a:pt x="19050" y="0"/>
                  </a:moveTo>
                  <a:lnTo>
                    <a:pt x="24403050" y="0"/>
                  </a:lnTo>
                  <a:cubicBezTo>
                    <a:pt x="24413590" y="0"/>
                    <a:pt x="24422100" y="8509"/>
                    <a:pt x="24422100" y="19050"/>
                  </a:cubicBezTo>
                  <a:cubicBezTo>
                    <a:pt x="24422100" y="29591"/>
                    <a:pt x="24413590" y="38100"/>
                    <a:pt x="24403050"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TextBox 12" id="12"/>
          <p:cNvSpPr txBox="true"/>
          <p:nvPr/>
        </p:nvSpPr>
        <p:spPr>
          <a:xfrm rot="0">
            <a:off x="0" y="4529327"/>
            <a:ext cx="1519554" cy="933170"/>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1</a:t>
            </a:r>
          </a:p>
        </p:txBody>
      </p:sp>
      <p:sp>
        <p:nvSpPr>
          <p:cNvPr name="TextBox 13" id="13"/>
          <p:cNvSpPr txBox="true"/>
          <p:nvPr/>
        </p:nvSpPr>
        <p:spPr>
          <a:xfrm rot="0">
            <a:off x="0" y="8679369"/>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3</a:t>
            </a:r>
          </a:p>
        </p:txBody>
      </p:sp>
      <p:sp>
        <p:nvSpPr>
          <p:cNvPr name="TextBox 14" id="14"/>
          <p:cNvSpPr txBox="true"/>
          <p:nvPr/>
        </p:nvSpPr>
        <p:spPr>
          <a:xfrm rot="0">
            <a:off x="0" y="6604347"/>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2</a:t>
            </a:r>
          </a:p>
        </p:txBody>
      </p:sp>
      <p:sp>
        <p:nvSpPr>
          <p:cNvPr name="TextBox 15" id="15"/>
          <p:cNvSpPr txBox="true"/>
          <p:nvPr/>
        </p:nvSpPr>
        <p:spPr>
          <a:xfrm rot="0">
            <a:off x="2065839" y="4690095"/>
            <a:ext cx="3030669" cy="663568"/>
          </a:xfrm>
          <a:prstGeom prst="rect">
            <a:avLst/>
          </a:prstGeom>
        </p:spPr>
        <p:txBody>
          <a:bodyPr anchor="t" rtlCol="false" tIns="0" lIns="0" bIns="0" rIns="0">
            <a:spAutoFit/>
          </a:bodyPr>
          <a:lstStyle/>
          <a:p>
            <a:pPr algn="just">
              <a:lnSpc>
                <a:spcPts val="4996"/>
              </a:lnSpc>
            </a:pPr>
            <a:r>
              <a:rPr lang="en-US" sz="3568">
                <a:solidFill>
                  <a:srgbClr val="000000"/>
                </a:solidFill>
                <a:latin typeface="Now"/>
                <a:ea typeface="Now"/>
                <a:cs typeface="Now"/>
                <a:sym typeface="Now"/>
              </a:rPr>
              <a:t>Address Bus </a:t>
            </a:r>
          </a:p>
        </p:txBody>
      </p:sp>
      <p:sp>
        <p:nvSpPr>
          <p:cNvPr name="TextBox 16" id="16"/>
          <p:cNvSpPr txBox="true"/>
          <p:nvPr/>
        </p:nvSpPr>
        <p:spPr>
          <a:xfrm rot="0">
            <a:off x="1028700" y="742030"/>
            <a:ext cx="6536760" cy="633944"/>
          </a:xfrm>
          <a:prstGeom prst="rect">
            <a:avLst/>
          </a:prstGeom>
        </p:spPr>
        <p:txBody>
          <a:bodyPr anchor="t" rtlCol="false" tIns="0" lIns="0" bIns="0" rIns="0">
            <a:spAutoFit/>
          </a:bodyPr>
          <a:lstStyle/>
          <a:p>
            <a:pPr algn="just">
              <a:lnSpc>
                <a:spcPts val="4759"/>
              </a:lnSpc>
            </a:pPr>
            <a:r>
              <a:rPr lang="en-US" sz="3400" b="true">
                <a:solidFill>
                  <a:srgbClr val="000000"/>
                </a:solidFill>
                <a:latin typeface="Now Bold"/>
                <a:ea typeface="Now Bold"/>
                <a:cs typeface="Now Bold"/>
                <a:sym typeface="Now Bold"/>
              </a:rPr>
              <a:t>SYSTEM BUSES</a:t>
            </a:r>
          </a:p>
        </p:txBody>
      </p:sp>
      <p:sp>
        <p:nvSpPr>
          <p:cNvPr name="TextBox 17" id="17"/>
          <p:cNvSpPr txBox="true"/>
          <p:nvPr/>
        </p:nvSpPr>
        <p:spPr>
          <a:xfrm rot="0">
            <a:off x="1028700" y="1562234"/>
            <a:ext cx="6536760" cy="1371144"/>
          </a:xfrm>
          <a:prstGeom prst="rect">
            <a:avLst/>
          </a:prstGeom>
        </p:spPr>
        <p:txBody>
          <a:bodyPr anchor="t" rtlCol="false" tIns="0" lIns="0" bIns="0" rIns="0">
            <a:spAutoFit/>
          </a:bodyPr>
          <a:lstStyle/>
          <a:p>
            <a:pPr algn="l">
              <a:lnSpc>
                <a:spcPts val="3598"/>
              </a:lnSpc>
            </a:pPr>
            <a:r>
              <a:rPr lang="en-US" b="true" sz="2998" spc="30">
                <a:solidFill>
                  <a:srgbClr val="000000"/>
                </a:solidFill>
                <a:latin typeface="Now Bold"/>
                <a:ea typeface="Now Bold"/>
                <a:cs typeface="Now Bold"/>
                <a:sym typeface="Now Bold"/>
              </a:rPr>
              <a:t>Several buses, otherwise known as connections, carry data around a computer.</a:t>
            </a:r>
          </a:p>
        </p:txBody>
      </p:sp>
      <p:sp>
        <p:nvSpPr>
          <p:cNvPr name="TextBox 18" id="18"/>
          <p:cNvSpPr txBox="true"/>
          <p:nvPr/>
        </p:nvSpPr>
        <p:spPr>
          <a:xfrm rot="0">
            <a:off x="2065839" y="6765115"/>
            <a:ext cx="3030669" cy="663569"/>
          </a:xfrm>
          <a:prstGeom prst="rect">
            <a:avLst/>
          </a:prstGeom>
        </p:spPr>
        <p:txBody>
          <a:bodyPr anchor="t" rtlCol="false" tIns="0" lIns="0" bIns="0" rIns="0">
            <a:spAutoFit/>
          </a:bodyPr>
          <a:lstStyle/>
          <a:p>
            <a:pPr algn="just">
              <a:lnSpc>
                <a:spcPts val="4996"/>
              </a:lnSpc>
            </a:pPr>
            <a:r>
              <a:rPr lang="en-US" sz="3568">
                <a:solidFill>
                  <a:srgbClr val="000000"/>
                </a:solidFill>
                <a:latin typeface="Now"/>
                <a:ea typeface="Now"/>
                <a:cs typeface="Now"/>
                <a:sym typeface="Now"/>
              </a:rPr>
              <a:t>Data Bus </a:t>
            </a:r>
          </a:p>
        </p:txBody>
      </p:sp>
      <p:sp>
        <p:nvSpPr>
          <p:cNvPr name="TextBox 19" id="19"/>
          <p:cNvSpPr txBox="true"/>
          <p:nvPr/>
        </p:nvSpPr>
        <p:spPr>
          <a:xfrm rot="0">
            <a:off x="2065839" y="8726994"/>
            <a:ext cx="3030669" cy="663569"/>
          </a:xfrm>
          <a:prstGeom prst="rect">
            <a:avLst/>
          </a:prstGeom>
        </p:spPr>
        <p:txBody>
          <a:bodyPr anchor="t" rtlCol="false" tIns="0" lIns="0" bIns="0" rIns="0">
            <a:spAutoFit/>
          </a:bodyPr>
          <a:lstStyle/>
          <a:p>
            <a:pPr algn="just">
              <a:lnSpc>
                <a:spcPts val="4996"/>
              </a:lnSpc>
            </a:pPr>
            <a:r>
              <a:rPr lang="en-US" sz="3568">
                <a:solidFill>
                  <a:srgbClr val="000000"/>
                </a:solidFill>
                <a:latin typeface="Now"/>
                <a:ea typeface="Now"/>
                <a:cs typeface="Now"/>
                <a:sym typeface="Now"/>
              </a:rPr>
              <a:t>Control Bus </a:t>
            </a:r>
          </a:p>
        </p:txBody>
      </p:sp>
      <p:sp>
        <p:nvSpPr>
          <p:cNvPr name="TextBox 20" id="20"/>
          <p:cNvSpPr txBox="true"/>
          <p:nvPr/>
        </p:nvSpPr>
        <p:spPr>
          <a:xfrm rot="0">
            <a:off x="7821278" y="3962136"/>
            <a:ext cx="10111202" cy="1373702"/>
          </a:xfrm>
          <a:prstGeom prst="rect">
            <a:avLst/>
          </a:prstGeom>
        </p:spPr>
        <p:txBody>
          <a:bodyPr anchor="t" rtlCol="false" tIns="0" lIns="0" bIns="0" rIns="0">
            <a:spAutoFit/>
          </a:bodyPr>
          <a:lstStyle/>
          <a:p>
            <a:pPr algn="just">
              <a:lnSpc>
                <a:spcPts val="4996"/>
              </a:lnSpc>
            </a:pPr>
            <a:r>
              <a:rPr lang="en-US" sz="2700" spc="25">
                <a:solidFill>
                  <a:srgbClr val="000000"/>
                </a:solidFill>
                <a:latin typeface="TT Rounds Condensed"/>
                <a:ea typeface="TT Rounds Condensed"/>
                <a:cs typeface="TT Rounds Condensed"/>
                <a:sym typeface="TT Rounds Condensed"/>
              </a:rPr>
              <a:t>It carries the </a:t>
            </a:r>
            <a:r>
              <a:rPr lang="en-US" b="true" sz="2700" spc="25" u="sng">
                <a:solidFill>
                  <a:srgbClr val="000000"/>
                </a:solidFill>
                <a:latin typeface="TT Rounds Condensed Bold"/>
                <a:ea typeface="TT Rounds Condensed Bold"/>
                <a:cs typeface="TT Rounds Condensed Bold"/>
                <a:sym typeface="TT Rounds Condensed Bold"/>
              </a:rPr>
              <a:t>address</a:t>
            </a:r>
            <a:r>
              <a:rPr lang="en-US" sz="2700" spc="25">
                <a:solidFill>
                  <a:srgbClr val="000000"/>
                </a:solidFill>
                <a:latin typeface="TT Rounds Condensed"/>
                <a:ea typeface="TT Rounds Condensed"/>
                <a:cs typeface="TT Rounds Condensed"/>
                <a:sym typeface="TT Rounds Condensed"/>
              </a:rPr>
              <a:t> of memory locations and input/output ports, specifying where data should be read from or written to.</a:t>
            </a:r>
          </a:p>
        </p:txBody>
      </p:sp>
      <p:sp>
        <p:nvSpPr>
          <p:cNvPr name="TextBox 21" id="21"/>
          <p:cNvSpPr txBox="true"/>
          <p:nvPr/>
        </p:nvSpPr>
        <p:spPr>
          <a:xfrm rot="0">
            <a:off x="7821278" y="6082479"/>
            <a:ext cx="10111202" cy="1373702"/>
          </a:xfrm>
          <a:prstGeom prst="rect">
            <a:avLst/>
          </a:prstGeom>
        </p:spPr>
        <p:txBody>
          <a:bodyPr anchor="t" rtlCol="false" tIns="0" lIns="0" bIns="0" rIns="0">
            <a:spAutoFit/>
          </a:bodyPr>
          <a:lstStyle/>
          <a:p>
            <a:pPr algn="just">
              <a:lnSpc>
                <a:spcPts val="4996"/>
              </a:lnSpc>
            </a:pPr>
            <a:r>
              <a:rPr lang="en-US" sz="2700" spc="25">
                <a:solidFill>
                  <a:srgbClr val="000000"/>
                </a:solidFill>
                <a:latin typeface="TT Rounds Condensed"/>
                <a:ea typeface="TT Rounds Condensed"/>
                <a:cs typeface="TT Rounds Condensed"/>
                <a:sym typeface="TT Rounds Condensed"/>
              </a:rPr>
              <a:t>It transmits </a:t>
            </a:r>
            <a:r>
              <a:rPr lang="en-US" b="true" sz="2700" spc="25" u="sng">
                <a:solidFill>
                  <a:srgbClr val="000000"/>
                </a:solidFill>
                <a:latin typeface="TT Rounds Condensed Bold"/>
                <a:ea typeface="TT Rounds Condensed Bold"/>
                <a:cs typeface="TT Rounds Condensed Bold"/>
                <a:sym typeface="TT Rounds Condensed Bold"/>
              </a:rPr>
              <a:t>data</a:t>
            </a:r>
            <a:r>
              <a:rPr lang="en-US" sz="2700" spc="25">
                <a:solidFill>
                  <a:srgbClr val="000000"/>
                </a:solidFill>
                <a:latin typeface="TT Rounds Condensed"/>
                <a:ea typeface="TT Rounds Condensed"/>
                <a:cs typeface="TT Rounds Condensed"/>
                <a:sym typeface="TT Rounds Condensed"/>
              </a:rPr>
              <a:t> between the CPU, memory, and input/output devices, allowing information to be transferred within the computer system.</a:t>
            </a:r>
          </a:p>
        </p:txBody>
      </p:sp>
      <p:sp>
        <p:nvSpPr>
          <p:cNvPr name="TextBox 22" id="22"/>
          <p:cNvSpPr txBox="true"/>
          <p:nvPr/>
        </p:nvSpPr>
        <p:spPr>
          <a:xfrm rot="0">
            <a:off x="7821278" y="8105367"/>
            <a:ext cx="10111202" cy="2008491"/>
          </a:xfrm>
          <a:prstGeom prst="rect">
            <a:avLst/>
          </a:prstGeom>
        </p:spPr>
        <p:txBody>
          <a:bodyPr anchor="t" rtlCol="false" tIns="0" lIns="0" bIns="0" rIns="0">
            <a:spAutoFit/>
          </a:bodyPr>
          <a:lstStyle/>
          <a:p>
            <a:pPr algn="just">
              <a:lnSpc>
                <a:spcPts val="4996"/>
              </a:lnSpc>
            </a:pPr>
            <a:r>
              <a:rPr lang="en-US" sz="2700" spc="25">
                <a:solidFill>
                  <a:srgbClr val="000000"/>
                </a:solidFill>
                <a:latin typeface="TT Rounds Condensed"/>
                <a:ea typeface="TT Rounds Condensed"/>
                <a:cs typeface="TT Rounds Condensed"/>
                <a:sym typeface="TT Rounds Condensed"/>
              </a:rPr>
              <a:t>It carries </a:t>
            </a:r>
            <a:r>
              <a:rPr lang="en-US" b="true" sz="2700" spc="25" u="sng">
                <a:solidFill>
                  <a:srgbClr val="000000"/>
                </a:solidFill>
                <a:latin typeface="TT Rounds Condensed Bold"/>
                <a:ea typeface="TT Rounds Condensed Bold"/>
                <a:cs typeface="TT Rounds Condensed Bold"/>
                <a:sym typeface="TT Rounds Condensed Bold"/>
              </a:rPr>
              <a:t>control signals</a:t>
            </a:r>
            <a:r>
              <a:rPr lang="en-US" sz="2700" spc="25">
                <a:solidFill>
                  <a:srgbClr val="000000"/>
                </a:solidFill>
                <a:latin typeface="TT Rounds Condensed"/>
                <a:ea typeface="TT Rounds Condensed"/>
                <a:cs typeface="TT Rounds Condensed"/>
                <a:sym typeface="TT Rounds Condensed"/>
              </a:rPr>
              <a:t> generated by the CPU to manage and coordinate activities among various hardware components, ensuring they operate synchronously and in accordance with instructions.</a:t>
            </a:r>
          </a:p>
        </p:txBody>
      </p:sp>
      <p:sp>
        <p:nvSpPr>
          <p:cNvPr name="TextBox 23" id="23"/>
          <p:cNvSpPr txBox="true"/>
          <p:nvPr/>
        </p:nvSpPr>
        <p:spPr>
          <a:xfrm rot="0">
            <a:off x="8303602" y="1143110"/>
            <a:ext cx="9466906" cy="1810130"/>
          </a:xfrm>
          <a:prstGeom prst="rect">
            <a:avLst/>
          </a:prstGeom>
        </p:spPr>
        <p:txBody>
          <a:bodyPr anchor="t" rtlCol="false" tIns="0" lIns="0" bIns="0" rIns="0">
            <a:spAutoFit/>
          </a:bodyPr>
          <a:lstStyle/>
          <a:p>
            <a:pPr algn="just">
              <a:lnSpc>
                <a:spcPts val="4677"/>
              </a:lnSpc>
            </a:pPr>
            <a:r>
              <a:rPr lang="en-US" sz="3340">
                <a:solidFill>
                  <a:srgbClr val="737373"/>
                </a:solidFill>
                <a:latin typeface="Now"/>
                <a:ea typeface="Now"/>
                <a:cs typeface="Now"/>
                <a:sym typeface="Now"/>
              </a:rPr>
              <a:t>*width of the address bus and data bus is important. The wider the bus, the larger the word length that can be transported.</a:t>
            </a:r>
          </a:p>
        </p:txBody>
      </p:sp>
      <p:grpSp>
        <p:nvGrpSpPr>
          <p:cNvPr name="Group 24" id="24"/>
          <p:cNvGrpSpPr/>
          <p:nvPr/>
        </p:nvGrpSpPr>
        <p:grpSpPr>
          <a:xfrm rot="0">
            <a:off x="2537237" y="167332"/>
            <a:ext cx="13213526" cy="9925515"/>
            <a:chOff x="0" y="0"/>
            <a:chExt cx="17618034" cy="13234020"/>
          </a:xfrm>
        </p:grpSpPr>
        <p:sp>
          <p:nvSpPr>
            <p:cNvPr name="Freeform 25" id="2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26" id="2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7" id="2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70.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246608" y="-296328"/>
            <a:ext cx="4218458" cy="10756353"/>
          </a:xfrm>
          <a:custGeom>
            <a:avLst/>
            <a:gdLst/>
            <a:ahLst/>
            <a:cxnLst/>
            <a:rect r="r" b="b" t="t" l="l"/>
            <a:pathLst>
              <a:path h="10756353" w="4218458">
                <a:moveTo>
                  <a:pt x="0" y="0"/>
                </a:moveTo>
                <a:lnTo>
                  <a:pt x="4218458" y="0"/>
                </a:lnTo>
                <a:lnTo>
                  <a:pt x="4218458"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548371"/>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1435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202619"/>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67346"/>
            <a:ext cx="835006" cy="835006"/>
          </a:xfrm>
          <a:custGeom>
            <a:avLst/>
            <a:gdLst/>
            <a:ahLst/>
            <a:cxnLst/>
            <a:rect r="r" b="b" t="t" l="l"/>
            <a:pathLst>
              <a:path h="835006" w="835006">
                <a:moveTo>
                  <a:pt x="0" y="0"/>
                </a:moveTo>
                <a:lnTo>
                  <a:pt x="835006" y="0"/>
                </a:lnTo>
                <a:lnTo>
                  <a:pt x="835006" y="835007"/>
                </a:lnTo>
                <a:lnTo>
                  <a:pt x="0" y="8350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4665351" y="1777075"/>
            <a:ext cx="12579430" cy="125413"/>
            <a:chOff x="0" y="0"/>
            <a:chExt cx="16772573" cy="167217"/>
          </a:xfrm>
        </p:grpSpPr>
        <p:sp>
          <p:nvSpPr>
            <p:cNvPr name="Freeform 11" id="11"/>
            <p:cNvSpPr/>
            <p:nvPr/>
          </p:nvSpPr>
          <p:spPr>
            <a:xfrm flipH="false" flipV="false" rot="0">
              <a:off x="0" y="0"/>
              <a:ext cx="16772637" cy="167259"/>
            </a:xfrm>
            <a:custGeom>
              <a:avLst/>
              <a:gdLst/>
              <a:ahLst/>
              <a:cxnLst/>
              <a:rect r="r" b="b" t="t" l="l"/>
              <a:pathLst>
                <a:path h="167259" w="16772637">
                  <a:moveTo>
                    <a:pt x="0" y="0"/>
                  </a:moveTo>
                  <a:lnTo>
                    <a:pt x="16772637" y="0"/>
                  </a:lnTo>
                  <a:lnTo>
                    <a:pt x="16772637" y="167259"/>
                  </a:lnTo>
                  <a:lnTo>
                    <a:pt x="0" y="167259"/>
                  </a:lnTo>
                  <a:close/>
                </a:path>
              </a:pathLst>
            </a:custGeom>
            <a:solidFill>
              <a:srgbClr val="04383F"/>
            </a:solidFill>
          </p:spPr>
        </p:sp>
      </p:grpSp>
      <p:sp>
        <p:nvSpPr>
          <p:cNvPr name="Freeform 12" id="12"/>
          <p:cNvSpPr/>
          <p:nvPr/>
        </p:nvSpPr>
        <p:spPr>
          <a:xfrm flipH="false" flipV="false" rot="0">
            <a:off x="6090568" y="2184850"/>
            <a:ext cx="10003378" cy="1431713"/>
          </a:xfrm>
          <a:custGeom>
            <a:avLst/>
            <a:gdLst/>
            <a:ahLst/>
            <a:cxnLst/>
            <a:rect r="r" b="b" t="t" l="l"/>
            <a:pathLst>
              <a:path h="1431713" w="10003378">
                <a:moveTo>
                  <a:pt x="0" y="0"/>
                </a:moveTo>
                <a:lnTo>
                  <a:pt x="10003379" y="0"/>
                </a:lnTo>
                <a:lnTo>
                  <a:pt x="10003379" y="1431713"/>
                </a:lnTo>
                <a:lnTo>
                  <a:pt x="0" y="1431713"/>
                </a:lnTo>
                <a:lnTo>
                  <a:pt x="0" y="0"/>
                </a:lnTo>
                <a:close/>
              </a:path>
            </a:pathLst>
          </a:custGeom>
          <a:blipFill>
            <a:blip r:embed="rId5"/>
            <a:stretch>
              <a:fillRect l="0" t="0" r="0" b="-451101"/>
            </a:stretch>
          </a:blipFill>
        </p:spPr>
      </p:sp>
      <p:sp>
        <p:nvSpPr>
          <p:cNvPr name="Freeform 13" id="13"/>
          <p:cNvSpPr/>
          <p:nvPr/>
        </p:nvSpPr>
        <p:spPr>
          <a:xfrm flipH="false" flipV="false" rot="0">
            <a:off x="4543022" y="4107678"/>
            <a:ext cx="13388332" cy="1948341"/>
          </a:xfrm>
          <a:custGeom>
            <a:avLst/>
            <a:gdLst/>
            <a:ahLst/>
            <a:cxnLst/>
            <a:rect r="r" b="b" t="t" l="l"/>
            <a:pathLst>
              <a:path h="1948341" w="13388332">
                <a:moveTo>
                  <a:pt x="0" y="0"/>
                </a:moveTo>
                <a:lnTo>
                  <a:pt x="13388332" y="0"/>
                </a:lnTo>
                <a:lnTo>
                  <a:pt x="13388332" y="1948341"/>
                </a:lnTo>
                <a:lnTo>
                  <a:pt x="0" y="1948341"/>
                </a:lnTo>
                <a:lnTo>
                  <a:pt x="0" y="0"/>
                </a:lnTo>
                <a:close/>
              </a:path>
            </a:pathLst>
          </a:custGeom>
          <a:blipFill>
            <a:blip r:embed="rId6"/>
            <a:stretch>
              <a:fillRect l="0" t="-195" r="-15972" b="-196"/>
            </a:stretch>
          </a:blipFill>
        </p:spPr>
      </p:sp>
      <p:grpSp>
        <p:nvGrpSpPr>
          <p:cNvPr name="Group 14" id="14"/>
          <p:cNvGrpSpPr/>
          <p:nvPr/>
        </p:nvGrpSpPr>
        <p:grpSpPr>
          <a:xfrm rot="0">
            <a:off x="2537237" y="129372"/>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
        <p:nvSpPr>
          <p:cNvPr name="TextBox 18" id="18"/>
          <p:cNvSpPr txBox="true"/>
          <p:nvPr/>
        </p:nvSpPr>
        <p:spPr>
          <a:xfrm rot="0">
            <a:off x="4665351" y="-95115"/>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71.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246608" y="-296328"/>
            <a:ext cx="4218458" cy="10756353"/>
          </a:xfrm>
          <a:custGeom>
            <a:avLst/>
            <a:gdLst/>
            <a:ahLst/>
            <a:cxnLst/>
            <a:rect r="r" b="b" t="t" l="l"/>
            <a:pathLst>
              <a:path h="10756353" w="4218458">
                <a:moveTo>
                  <a:pt x="0" y="0"/>
                </a:moveTo>
                <a:lnTo>
                  <a:pt x="4218458" y="0"/>
                </a:lnTo>
                <a:lnTo>
                  <a:pt x="4218458"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548371"/>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1435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202619"/>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67346"/>
            <a:ext cx="835006" cy="835006"/>
          </a:xfrm>
          <a:custGeom>
            <a:avLst/>
            <a:gdLst/>
            <a:ahLst/>
            <a:cxnLst/>
            <a:rect r="r" b="b" t="t" l="l"/>
            <a:pathLst>
              <a:path h="835006" w="835006">
                <a:moveTo>
                  <a:pt x="0" y="0"/>
                </a:moveTo>
                <a:lnTo>
                  <a:pt x="835006" y="0"/>
                </a:lnTo>
                <a:lnTo>
                  <a:pt x="835006" y="835007"/>
                </a:lnTo>
                <a:lnTo>
                  <a:pt x="0" y="8350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4665351" y="1777075"/>
            <a:ext cx="12579430" cy="125413"/>
            <a:chOff x="0" y="0"/>
            <a:chExt cx="16772573" cy="167217"/>
          </a:xfrm>
        </p:grpSpPr>
        <p:sp>
          <p:nvSpPr>
            <p:cNvPr name="Freeform 11" id="11"/>
            <p:cNvSpPr/>
            <p:nvPr/>
          </p:nvSpPr>
          <p:spPr>
            <a:xfrm flipH="false" flipV="false" rot="0">
              <a:off x="0" y="0"/>
              <a:ext cx="16772637" cy="167259"/>
            </a:xfrm>
            <a:custGeom>
              <a:avLst/>
              <a:gdLst/>
              <a:ahLst/>
              <a:cxnLst/>
              <a:rect r="r" b="b" t="t" l="l"/>
              <a:pathLst>
                <a:path h="167259" w="16772637">
                  <a:moveTo>
                    <a:pt x="0" y="0"/>
                  </a:moveTo>
                  <a:lnTo>
                    <a:pt x="16772637" y="0"/>
                  </a:lnTo>
                  <a:lnTo>
                    <a:pt x="16772637" y="167259"/>
                  </a:lnTo>
                  <a:lnTo>
                    <a:pt x="0" y="167259"/>
                  </a:lnTo>
                  <a:close/>
                </a:path>
              </a:pathLst>
            </a:custGeom>
            <a:solidFill>
              <a:srgbClr val="04383F"/>
            </a:solidFill>
          </p:spPr>
        </p:sp>
      </p:grpSp>
      <p:sp>
        <p:nvSpPr>
          <p:cNvPr name="Freeform 12" id="12"/>
          <p:cNvSpPr/>
          <p:nvPr/>
        </p:nvSpPr>
        <p:spPr>
          <a:xfrm flipH="false" flipV="false" rot="0">
            <a:off x="4577464" y="2790410"/>
            <a:ext cx="12769722" cy="5552548"/>
          </a:xfrm>
          <a:custGeom>
            <a:avLst/>
            <a:gdLst/>
            <a:ahLst/>
            <a:cxnLst/>
            <a:rect r="r" b="b" t="t" l="l"/>
            <a:pathLst>
              <a:path h="5552548" w="12769722">
                <a:moveTo>
                  <a:pt x="0" y="0"/>
                </a:moveTo>
                <a:lnTo>
                  <a:pt x="12769722" y="0"/>
                </a:lnTo>
                <a:lnTo>
                  <a:pt x="12769722" y="5552548"/>
                </a:lnTo>
                <a:lnTo>
                  <a:pt x="0" y="5552548"/>
                </a:lnTo>
                <a:lnTo>
                  <a:pt x="0" y="0"/>
                </a:lnTo>
                <a:close/>
              </a:path>
            </a:pathLst>
          </a:custGeom>
          <a:blipFill>
            <a:blip r:embed="rId5"/>
            <a:stretch>
              <a:fillRect l="0" t="0" r="0" b="-966"/>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4665351" y="-95115"/>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72.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246608" y="-296328"/>
            <a:ext cx="4218458" cy="10756353"/>
          </a:xfrm>
          <a:custGeom>
            <a:avLst/>
            <a:gdLst/>
            <a:ahLst/>
            <a:cxnLst/>
            <a:rect r="r" b="b" t="t" l="l"/>
            <a:pathLst>
              <a:path h="10756353" w="4218458">
                <a:moveTo>
                  <a:pt x="0" y="0"/>
                </a:moveTo>
                <a:lnTo>
                  <a:pt x="4218458" y="0"/>
                </a:lnTo>
                <a:lnTo>
                  <a:pt x="4218458"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548371"/>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1435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202619"/>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8" y="1767346"/>
            <a:ext cx="835006" cy="835006"/>
          </a:xfrm>
          <a:custGeom>
            <a:avLst/>
            <a:gdLst/>
            <a:ahLst/>
            <a:cxnLst/>
            <a:rect r="r" b="b" t="t" l="l"/>
            <a:pathLst>
              <a:path h="835006" w="835006">
                <a:moveTo>
                  <a:pt x="0" y="0"/>
                </a:moveTo>
                <a:lnTo>
                  <a:pt x="835006" y="0"/>
                </a:lnTo>
                <a:lnTo>
                  <a:pt x="835006" y="835007"/>
                </a:lnTo>
                <a:lnTo>
                  <a:pt x="0" y="8350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4665351" y="1777075"/>
            <a:ext cx="12579430" cy="125413"/>
            <a:chOff x="0" y="0"/>
            <a:chExt cx="16772573" cy="167217"/>
          </a:xfrm>
        </p:grpSpPr>
        <p:sp>
          <p:nvSpPr>
            <p:cNvPr name="Freeform 11" id="11"/>
            <p:cNvSpPr/>
            <p:nvPr/>
          </p:nvSpPr>
          <p:spPr>
            <a:xfrm flipH="false" flipV="false" rot="0">
              <a:off x="0" y="0"/>
              <a:ext cx="16772637" cy="167259"/>
            </a:xfrm>
            <a:custGeom>
              <a:avLst/>
              <a:gdLst/>
              <a:ahLst/>
              <a:cxnLst/>
              <a:rect r="r" b="b" t="t" l="l"/>
              <a:pathLst>
                <a:path h="167259" w="16772637">
                  <a:moveTo>
                    <a:pt x="0" y="0"/>
                  </a:moveTo>
                  <a:lnTo>
                    <a:pt x="16772637" y="0"/>
                  </a:lnTo>
                  <a:lnTo>
                    <a:pt x="16772637" y="167259"/>
                  </a:lnTo>
                  <a:lnTo>
                    <a:pt x="0" y="167259"/>
                  </a:lnTo>
                  <a:close/>
                </a:path>
              </a:pathLst>
            </a:custGeom>
            <a:solidFill>
              <a:srgbClr val="04383F"/>
            </a:solidFill>
          </p:spPr>
        </p:sp>
      </p:grpSp>
      <p:sp>
        <p:nvSpPr>
          <p:cNvPr name="Freeform 12" id="12"/>
          <p:cNvSpPr/>
          <p:nvPr/>
        </p:nvSpPr>
        <p:spPr>
          <a:xfrm flipH="false" flipV="false" rot="0">
            <a:off x="4052196" y="3525342"/>
            <a:ext cx="13820260" cy="3506294"/>
          </a:xfrm>
          <a:custGeom>
            <a:avLst/>
            <a:gdLst/>
            <a:ahLst/>
            <a:cxnLst/>
            <a:rect r="r" b="b" t="t" l="l"/>
            <a:pathLst>
              <a:path h="3506294" w="13820260">
                <a:moveTo>
                  <a:pt x="0" y="0"/>
                </a:moveTo>
                <a:lnTo>
                  <a:pt x="13820260" y="0"/>
                </a:lnTo>
                <a:lnTo>
                  <a:pt x="13820260" y="3506294"/>
                </a:lnTo>
                <a:lnTo>
                  <a:pt x="0" y="3506294"/>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4665351" y="-95115"/>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173.xml><?xml version="1.0" encoding="utf-8"?>
<p:sld xmlns:p="http://schemas.openxmlformats.org/presentationml/2006/main" xmlns:a="http://schemas.openxmlformats.org/drawingml/2006/main" xmlns:r="http://schemas.openxmlformats.org/officeDocument/2006/relationships">
  <p:cSld>
    <p:bg>
      <p:bgPr>
        <a:solidFill>
          <a:srgbClr val="E1DED6"/>
        </a:solidFill>
      </p:bgPr>
    </p:bg>
    <p:spTree>
      <p:nvGrpSpPr>
        <p:cNvPr id="1" name=""/>
        <p:cNvGrpSpPr/>
        <p:nvPr/>
      </p:nvGrpSpPr>
      <p:grpSpPr>
        <a:xfrm>
          <a:off x="0" y="0"/>
          <a:ext cx="0" cy="0"/>
          <a:chOff x="0" y="0"/>
          <a:chExt cx="0" cy="0"/>
        </a:xfrm>
      </p:grpSpPr>
      <p:sp>
        <p:nvSpPr>
          <p:cNvPr name="Freeform 2" id="2"/>
          <p:cNvSpPr/>
          <p:nvPr/>
        </p:nvSpPr>
        <p:spPr>
          <a:xfrm flipH="false" flipV="false" rot="-94323">
            <a:off x="879093" y="1379988"/>
            <a:ext cx="8748714" cy="6342818"/>
          </a:xfrm>
          <a:custGeom>
            <a:avLst/>
            <a:gdLst/>
            <a:ahLst/>
            <a:cxnLst/>
            <a:rect r="r" b="b" t="t" l="l"/>
            <a:pathLst>
              <a:path h="6342818" w="8748714">
                <a:moveTo>
                  <a:pt x="0" y="0"/>
                </a:moveTo>
                <a:lnTo>
                  <a:pt x="8748714" y="0"/>
                </a:lnTo>
                <a:lnTo>
                  <a:pt x="8748714" y="6342818"/>
                </a:lnTo>
                <a:lnTo>
                  <a:pt x="0" y="6342818"/>
                </a:lnTo>
                <a:lnTo>
                  <a:pt x="0" y="0"/>
                </a:lnTo>
                <a:close/>
              </a:path>
            </a:pathLst>
          </a:custGeom>
          <a:blipFill>
            <a:blip r:embed="rId2">
              <a:extLst>
                <a:ext uri="{96DAC541-7B7A-43D3-8B79-37D633B846F1}">
                  <asvg:svgBlip xmlns:asvg="http://schemas.microsoft.com/office/drawing/2016/SVG/main" r:embed="rId3"/>
                </a:ext>
              </a:extLst>
            </a:blip>
            <a:stretch>
              <a:fillRect l="0" t="0" r="-803" b="0"/>
            </a:stretch>
          </a:blipFill>
        </p:spPr>
      </p:sp>
      <p:sp>
        <p:nvSpPr>
          <p:cNvPr name="Freeform 3" id="3"/>
          <p:cNvSpPr/>
          <p:nvPr/>
        </p:nvSpPr>
        <p:spPr>
          <a:xfrm flipH="false" flipV="false" rot="0">
            <a:off x="2865933" y="8504769"/>
            <a:ext cx="4775036" cy="943069"/>
          </a:xfrm>
          <a:custGeom>
            <a:avLst/>
            <a:gdLst/>
            <a:ahLst/>
            <a:cxnLst/>
            <a:rect r="r" b="b" t="t" l="l"/>
            <a:pathLst>
              <a:path h="943069" w="4775036">
                <a:moveTo>
                  <a:pt x="0" y="0"/>
                </a:moveTo>
                <a:lnTo>
                  <a:pt x="4775036" y="0"/>
                </a:lnTo>
                <a:lnTo>
                  <a:pt x="4775036" y="943069"/>
                </a:lnTo>
                <a:lnTo>
                  <a:pt x="0" y="943069"/>
                </a:lnTo>
                <a:lnTo>
                  <a:pt x="0" y="0"/>
                </a:lnTo>
                <a:close/>
              </a:path>
            </a:pathLst>
          </a:custGeom>
          <a:blipFill>
            <a:blip r:embed="rId4"/>
            <a:stretch>
              <a:fillRect l="0" t="0" r="0" b="-349"/>
            </a:stretch>
          </a:blipFill>
        </p:spPr>
      </p:sp>
      <p:sp>
        <p:nvSpPr>
          <p:cNvPr name="Freeform 4" id="4"/>
          <p:cNvSpPr/>
          <p:nvPr/>
        </p:nvSpPr>
        <p:spPr>
          <a:xfrm flipH="false" flipV="false" rot="0">
            <a:off x="-2615667" y="4361746"/>
            <a:ext cx="12243474" cy="4415303"/>
          </a:xfrm>
          <a:custGeom>
            <a:avLst/>
            <a:gdLst/>
            <a:ahLst/>
            <a:cxnLst/>
            <a:rect r="r" b="b" t="t" l="l"/>
            <a:pathLst>
              <a:path h="4415303" w="12243474">
                <a:moveTo>
                  <a:pt x="0" y="0"/>
                </a:moveTo>
                <a:lnTo>
                  <a:pt x="12243474" y="0"/>
                </a:lnTo>
                <a:lnTo>
                  <a:pt x="12243474" y="4415303"/>
                </a:lnTo>
                <a:lnTo>
                  <a:pt x="0" y="4415303"/>
                </a:lnTo>
                <a:lnTo>
                  <a:pt x="0" y="0"/>
                </a:lnTo>
                <a:close/>
              </a:path>
            </a:pathLst>
          </a:custGeom>
          <a:blipFill>
            <a:blip r:embed="rId5"/>
            <a:stretch>
              <a:fillRect l="0" t="0" r="0" b="-82"/>
            </a:stretch>
          </a:blipFill>
        </p:spPr>
      </p:sp>
      <p:sp>
        <p:nvSpPr>
          <p:cNvPr name="Freeform 5" id="5"/>
          <p:cNvSpPr/>
          <p:nvPr/>
        </p:nvSpPr>
        <p:spPr>
          <a:xfrm flipH="false" flipV="false" rot="0">
            <a:off x="1161555" y="7722806"/>
            <a:ext cx="1328038" cy="1328039"/>
          </a:xfrm>
          <a:custGeom>
            <a:avLst/>
            <a:gdLst/>
            <a:ahLst/>
            <a:cxnLst/>
            <a:rect r="r" b="b" t="t" l="l"/>
            <a:pathLst>
              <a:path h="1328039" w="1328038">
                <a:moveTo>
                  <a:pt x="0" y="0"/>
                </a:moveTo>
                <a:lnTo>
                  <a:pt x="1328039" y="0"/>
                </a:lnTo>
                <a:lnTo>
                  <a:pt x="1328039" y="1328038"/>
                </a:lnTo>
                <a:lnTo>
                  <a:pt x="0" y="13280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375017">
            <a:off x="1553202" y="2133903"/>
            <a:ext cx="4877577" cy="7460921"/>
          </a:xfrm>
          <a:custGeom>
            <a:avLst/>
            <a:gdLst/>
            <a:ahLst/>
            <a:cxnLst/>
            <a:rect r="r" b="b" t="t" l="l"/>
            <a:pathLst>
              <a:path h="7460921" w="4877577">
                <a:moveTo>
                  <a:pt x="0" y="0"/>
                </a:moveTo>
                <a:lnTo>
                  <a:pt x="4877577" y="0"/>
                </a:lnTo>
                <a:lnTo>
                  <a:pt x="4877577" y="7460921"/>
                </a:lnTo>
                <a:lnTo>
                  <a:pt x="0" y="7460921"/>
                </a:lnTo>
                <a:lnTo>
                  <a:pt x="0" y="0"/>
                </a:lnTo>
                <a:close/>
              </a:path>
            </a:pathLst>
          </a:custGeom>
          <a:blipFill>
            <a:blip r:embed="rId8">
              <a:extLst>
                <a:ext uri="{96DAC541-7B7A-43D3-8B79-37D633B846F1}">
                  <asvg:svgBlip xmlns:asvg="http://schemas.microsoft.com/office/drawing/2016/SVG/main" r:embed="rId9"/>
                </a:ext>
              </a:extLst>
            </a:blip>
            <a:stretch>
              <a:fillRect l="0" t="0" r="0" b="-37"/>
            </a:stretch>
          </a:blipFill>
        </p:spPr>
      </p:sp>
      <p:sp>
        <p:nvSpPr>
          <p:cNvPr name="Freeform 7" id="7"/>
          <p:cNvSpPr/>
          <p:nvPr/>
        </p:nvSpPr>
        <p:spPr>
          <a:xfrm flipH="false" flipV="false" rot="10490334">
            <a:off x="8916775" y="1922272"/>
            <a:ext cx="6729581" cy="4878946"/>
          </a:xfrm>
          <a:custGeom>
            <a:avLst/>
            <a:gdLst/>
            <a:ahLst/>
            <a:cxnLst/>
            <a:rect r="r" b="b" t="t" l="l"/>
            <a:pathLst>
              <a:path h="4878946" w="6729581">
                <a:moveTo>
                  <a:pt x="0" y="0"/>
                </a:moveTo>
                <a:lnTo>
                  <a:pt x="6729581" y="0"/>
                </a:lnTo>
                <a:lnTo>
                  <a:pt x="6729581" y="4878947"/>
                </a:lnTo>
                <a:lnTo>
                  <a:pt x="0" y="4878947"/>
                </a:lnTo>
                <a:lnTo>
                  <a:pt x="0" y="0"/>
                </a:lnTo>
                <a:close/>
              </a:path>
            </a:pathLst>
          </a:custGeom>
          <a:blipFill>
            <a:blip r:embed="rId10">
              <a:extLst>
                <a:ext uri="{96DAC541-7B7A-43D3-8B79-37D633B846F1}">
                  <asvg:svgBlip xmlns:asvg="http://schemas.microsoft.com/office/drawing/2016/SVG/main" r:embed="rId11"/>
                </a:ext>
              </a:extLst>
            </a:blip>
            <a:stretch>
              <a:fillRect l="0" t="0" r="-58" b="0"/>
            </a:stretch>
          </a:blipFill>
        </p:spPr>
      </p:sp>
      <p:grpSp>
        <p:nvGrpSpPr>
          <p:cNvPr name="Group 8" id="8"/>
          <p:cNvGrpSpPr/>
          <p:nvPr/>
        </p:nvGrpSpPr>
        <p:grpSpPr>
          <a:xfrm rot="-124069">
            <a:off x="10613674" y="2270179"/>
            <a:ext cx="3840923" cy="754448"/>
            <a:chOff x="0" y="0"/>
            <a:chExt cx="5121230" cy="1005930"/>
          </a:xfrm>
        </p:grpSpPr>
        <p:sp>
          <p:nvSpPr>
            <p:cNvPr name="Freeform 9" id="9"/>
            <p:cNvSpPr/>
            <p:nvPr/>
          </p:nvSpPr>
          <p:spPr>
            <a:xfrm flipH="false" flipV="false" rot="0">
              <a:off x="0" y="0"/>
              <a:ext cx="5121275" cy="1005967"/>
            </a:xfrm>
            <a:custGeom>
              <a:avLst/>
              <a:gdLst/>
              <a:ahLst/>
              <a:cxnLst/>
              <a:rect r="r" b="b" t="t" l="l"/>
              <a:pathLst>
                <a:path h="1005967" w="5121275">
                  <a:moveTo>
                    <a:pt x="0" y="0"/>
                  </a:moveTo>
                  <a:lnTo>
                    <a:pt x="5121275" y="0"/>
                  </a:lnTo>
                  <a:lnTo>
                    <a:pt x="5121275" y="1005967"/>
                  </a:lnTo>
                  <a:lnTo>
                    <a:pt x="0" y="1005967"/>
                  </a:lnTo>
                  <a:close/>
                </a:path>
              </a:pathLst>
            </a:custGeom>
            <a:solidFill>
              <a:srgbClr val="403F41"/>
            </a:solidFill>
          </p:spPr>
        </p:sp>
      </p:grpSp>
      <p:sp>
        <p:nvSpPr>
          <p:cNvPr name="TextBox 10" id="10"/>
          <p:cNvSpPr txBox="true"/>
          <p:nvPr/>
        </p:nvSpPr>
        <p:spPr>
          <a:xfrm rot="-152419">
            <a:off x="10985786" y="2378266"/>
            <a:ext cx="3010173" cy="528248"/>
          </a:xfrm>
          <a:prstGeom prst="rect">
            <a:avLst/>
          </a:prstGeom>
        </p:spPr>
        <p:txBody>
          <a:bodyPr anchor="t" rtlCol="false" tIns="0" lIns="0" bIns="0" rIns="0">
            <a:spAutoFit/>
          </a:bodyPr>
          <a:lstStyle/>
          <a:p>
            <a:pPr algn="ctr">
              <a:lnSpc>
                <a:spcPts val="3778"/>
              </a:lnSpc>
            </a:pPr>
            <a:r>
              <a:rPr lang="en-US" sz="2698" spc="250">
                <a:solidFill>
                  <a:srgbClr val="FFFFFF"/>
                </a:solidFill>
                <a:latin typeface="TLWG Typewriter"/>
                <a:ea typeface="TLWG Typewriter"/>
                <a:cs typeface="TLWG Typewriter"/>
                <a:sym typeface="TLWG Typewriter"/>
              </a:rPr>
              <a:t>YEAR 10 CS</a:t>
            </a:r>
          </a:p>
        </p:txBody>
      </p:sp>
      <p:grpSp>
        <p:nvGrpSpPr>
          <p:cNvPr name="Group 11" id="11"/>
          <p:cNvGrpSpPr/>
          <p:nvPr/>
        </p:nvGrpSpPr>
        <p:grpSpPr>
          <a:xfrm rot="113553">
            <a:off x="8955087" y="3198649"/>
            <a:ext cx="7158099" cy="2548209"/>
            <a:chOff x="0" y="0"/>
            <a:chExt cx="9544132" cy="3397612"/>
          </a:xfrm>
        </p:grpSpPr>
        <p:sp>
          <p:nvSpPr>
            <p:cNvPr name="Freeform 12" id="12"/>
            <p:cNvSpPr/>
            <p:nvPr/>
          </p:nvSpPr>
          <p:spPr>
            <a:xfrm flipH="false" flipV="false" rot="0">
              <a:off x="0" y="0"/>
              <a:ext cx="9544177" cy="3397631"/>
            </a:xfrm>
            <a:custGeom>
              <a:avLst/>
              <a:gdLst/>
              <a:ahLst/>
              <a:cxnLst/>
              <a:rect r="r" b="b" t="t" l="l"/>
              <a:pathLst>
                <a:path h="3397631" w="9544177">
                  <a:moveTo>
                    <a:pt x="0" y="0"/>
                  </a:moveTo>
                  <a:lnTo>
                    <a:pt x="9544177" y="0"/>
                  </a:lnTo>
                  <a:lnTo>
                    <a:pt x="9544177" y="3397631"/>
                  </a:lnTo>
                  <a:lnTo>
                    <a:pt x="0" y="3397631"/>
                  </a:lnTo>
                  <a:close/>
                </a:path>
              </a:pathLst>
            </a:custGeom>
            <a:solidFill>
              <a:srgbClr val="FFFFFF"/>
            </a:solidFill>
          </p:spPr>
        </p:sp>
      </p:grpSp>
      <p:sp>
        <p:nvSpPr>
          <p:cNvPr name="TextBox 13" id="13"/>
          <p:cNvSpPr txBox="true"/>
          <p:nvPr/>
        </p:nvSpPr>
        <p:spPr>
          <a:xfrm rot="0">
            <a:off x="9360285" y="3550273"/>
            <a:ext cx="6396003" cy="1750665"/>
          </a:xfrm>
          <a:prstGeom prst="rect">
            <a:avLst/>
          </a:prstGeom>
        </p:spPr>
        <p:txBody>
          <a:bodyPr anchor="t" rtlCol="false" tIns="0" lIns="0" bIns="0" rIns="0">
            <a:spAutoFit/>
          </a:bodyPr>
          <a:lstStyle/>
          <a:p>
            <a:pPr algn="ctr">
              <a:lnSpc>
                <a:spcPts val="6955"/>
              </a:lnSpc>
            </a:pPr>
            <a:r>
              <a:rPr lang="en-US" sz="5995">
                <a:solidFill>
                  <a:srgbClr val="403D3C"/>
                </a:solidFill>
                <a:latin typeface="Gagalin"/>
                <a:ea typeface="Gagalin"/>
                <a:cs typeface="Gagalin"/>
                <a:sym typeface="Gagalin"/>
              </a:rPr>
              <a:t>Data </a:t>
            </a:r>
          </a:p>
          <a:p>
            <a:pPr algn="ctr">
              <a:lnSpc>
                <a:spcPts val="6955"/>
              </a:lnSpc>
            </a:pPr>
            <a:r>
              <a:rPr lang="en-US" sz="5995">
                <a:solidFill>
                  <a:srgbClr val="403D3C"/>
                </a:solidFill>
                <a:latin typeface="Gagalin"/>
                <a:ea typeface="Gagalin"/>
                <a:cs typeface="Gagalin"/>
                <a:sym typeface="Gagalin"/>
              </a:rPr>
              <a:t>Storage</a:t>
            </a:r>
          </a:p>
        </p:txBody>
      </p:sp>
      <p:sp>
        <p:nvSpPr>
          <p:cNvPr name="Freeform 14" id="14"/>
          <p:cNvSpPr/>
          <p:nvPr/>
        </p:nvSpPr>
        <p:spPr>
          <a:xfrm flipH="false" flipV="false" rot="0">
            <a:off x="2865933" y="261082"/>
            <a:ext cx="2201998" cy="1629479"/>
          </a:xfrm>
          <a:custGeom>
            <a:avLst/>
            <a:gdLst/>
            <a:ahLst/>
            <a:cxnLst/>
            <a:rect r="r" b="b" t="t" l="l"/>
            <a:pathLst>
              <a:path h="1629479" w="2201998">
                <a:moveTo>
                  <a:pt x="0" y="0"/>
                </a:moveTo>
                <a:lnTo>
                  <a:pt x="2201999" y="0"/>
                </a:lnTo>
                <a:lnTo>
                  <a:pt x="2201999" y="1629479"/>
                </a:lnTo>
                <a:lnTo>
                  <a:pt x="0" y="1629479"/>
                </a:lnTo>
                <a:lnTo>
                  <a:pt x="0" y="0"/>
                </a:lnTo>
                <a:close/>
              </a:path>
            </a:pathLst>
          </a:custGeom>
          <a:blipFill>
            <a:blip r:embed="rId12">
              <a:extLst>
                <a:ext uri="{96DAC541-7B7A-43D3-8B79-37D633B846F1}">
                  <asvg:svgBlip xmlns:asvg="http://schemas.microsoft.com/office/drawing/2016/SVG/main" r:embed="rId13"/>
                </a:ext>
              </a:extLst>
            </a:blip>
            <a:stretch>
              <a:fillRect l="0" t="0" r="0" b="-768"/>
            </a:stretch>
          </a:blipFill>
        </p:spPr>
      </p:sp>
      <p:sp>
        <p:nvSpPr>
          <p:cNvPr name="TextBox 15" id="15"/>
          <p:cNvSpPr txBox="true"/>
          <p:nvPr/>
        </p:nvSpPr>
        <p:spPr>
          <a:xfrm rot="0">
            <a:off x="4887480" y="381636"/>
            <a:ext cx="9139237" cy="640871"/>
          </a:xfrm>
          <a:prstGeom prst="rect">
            <a:avLst/>
          </a:prstGeom>
        </p:spPr>
        <p:txBody>
          <a:bodyPr anchor="t" rtlCol="false" tIns="0" lIns="0" bIns="0" rIns="0">
            <a:spAutoFit/>
          </a:bodyPr>
          <a:lstStyle/>
          <a:p>
            <a:pPr algn="just">
              <a:lnSpc>
                <a:spcPts val="4759"/>
              </a:lnSpc>
            </a:pPr>
            <a:r>
              <a:rPr lang="en-US" sz="3399">
                <a:solidFill>
                  <a:srgbClr val="000000"/>
                </a:solidFill>
                <a:latin typeface="Open Sans Light"/>
                <a:ea typeface="Open Sans Light"/>
                <a:cs typeface="Open Sans Light"/>
                <a:sym typeface="Open Sans Light"/>
              </a:rPr>
              <a:t>....01010100101011010101010010101001010.</a:t>
            </a:r>
          </a:p>
        </p:txBody>
      </p:sp>
      <p:grpSp>
        <p:nvGrpSpPr>
          <p:cNvPr name="Group 16" id="16"/>
          <p:cNvGrpSpPr/>
          <p:nvPr/>
        </p:nvGrpSpPr>
        <p:grpSpPr>
          <a:xfrm rot="0">
            <a:off x="2537237" y="129372"/>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4">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5">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6" tooltip="http://www.exampaperspractice.co.uk"/>
                </a:rPr>
                <a:t>www.exampaperspractice.co.uk</a:t>
              </a:r>
            </a:p>
          </p:txBody>
        </p:sp>
      </p:grpSp>
    </p:spTree>
  </p:cSld>
  <p:clrMapOvr>
    <a:masterClrMapping/>
  </p:clrMapOvr>
</p:sld>
</file>

<file path=ppt/slides/slide174.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261421" y="2093970"/>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283439"/>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686047"/>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solidFill>
          </p:spPr>
        </p:sp>
      </p:grpSp>
      <p:grpSp>
        <p:nvGrpSpPr>
          <p:cNvPr name="Group 13" id="13"/>
          <p:cNvGrpSpPr/>
          <p:nvPr/>
        </p:nvGrpSpPr>
        <p:grpSpPr>
          <a:xfrm rot="0">
            <a:off x="9377817" y="2630235"/>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Freeform 15" id="15"/>
          <p:cNvSpPr/>
          <p:nvPr/>
        </p:nvSpPr>
        <p:spPr>
          <a:xfrm flipH="false" flipV="false" rot="0">
            <a:off x="3371778" y="2747283"/>
            <a:ext cx="862952" cy="862952"/>
          </a:xfrm>
          <a:custGeom>
            <a:avLst/>
            <a:gdLst/>
            <a:ahLst/>
            <a:cxnLst/>
            <a:rect r="r" b="b" t="t" l="l"/>
            <a:pathLst>
              <a:path h="862952" w="862952">
                <a:moveTo>
                  <a:pt x="0" y="0"/>
                </a:moveTo>
                <a:lnTo>
                  <a:pt x="862952" y="0"/>
                </a:lnTo>
                <a:lnTo>
                  <a:pt x="862952" y="862951"/>
                </a:lnTo>
                <a:lnTo>
                  <a:pt x="0" y="8629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520360"/>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18" id="18"/>
          <p:cNvGrpSpPr/>
          <p:nvPr/>
        </p:nvGrpSpPr>
        <p:grpSpPr>
          <a:xfrm rot="0">
            <a:off x="9377817" y="4366742"/>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0" id="20"/>
          <p:cNvGrpSpPr/>
          <p:nvPr/>
        </p:nvGrpSpPr>
        <p:grpSpPr>
          <a:xfrm rot="0">
            <a:off x="9377817" y="5219080"/>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2" id="22"/>
          <p:cNvGrpSpPr/>
          <p:nvPr/>
        </p:nvGrpSpPr>
        <p:grpSpPr>
          <a:xfrm rot="0">
            <a:off x="9377817" y="6105834"/>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4" id="24"/>
          <p:cNvGrpSpPr/>
          <p:nvPr/>
        </p:nvGrpSpPr>
        <p:grpSpPr>
          <a:xfrm rot="-5400000">
            <a:off x="4879831" y="5532526"/>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5400000">
            <a:off x="6004340" y="6358030"/>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28" id="28"/>
          <p:cNvGrpSpPr/>
          <p:nvPr/>
        </p:nvGrpSpPr>
        <p:grpSpPr>
          <a:xfrm rot="-5400000">
            <a:off x="5014799" y="6799748"/>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0" id="30"/>
          <p:cNvGrpSpPr/>
          <p:nvPr/>
        </p:nvGrpSpPr>
        <p:grpSpPr>
          <a:xfrm rot="-10799999">
            <a:off x="2821709" y="9133031"/>
            <a:ext cx="2471508" cy="128588"/>
            <a:chOff x="0" y="0"/>
            <a:chExt cx="3295344" cy="171450"/>
          </a:xfrm>
        </p:grpSpPr>
        <p:sp>
          <p:nvSpPr>
            <p:cNvPr name="Freeform 31" id="31"/>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2" id="32"/>
          <p:cNvGrpSpPr/>
          <p:nvPr/>
        </p:nvGrpSpPr>
        <p:grpSpPr>
          <a:xfrm rot="-10800000">
            <a:off x="2791726" y="8776715"/>
            <a:ext cx="2502984" cy="128588"/>
            <a:chOff x="0" y="0"/>
            <a:chExt cx="333731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34" id="34"/>
          <p:cNvGrpSpPr/>
          <p:nvPr/>
        </p:nvGrpSpPr>
        <p:grpSpPr>
          <a:xfrm rot="10799999">
            <a:off x="2791724" y="8376508"/>
            <a:ext cx="2503022" cy="128588"/>
            <a:chOff x="0" y="0"/>
            <a:chExt cx="333736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6" id="36"/>
          <p:cNvGrpSpPr/>
          <p:nvPr/>
        </p:nvGrpSpPr>
        <p:grpSpPr>
          <a:xfrm rot="-10799999">
            <a:off x="12938275" y="9044194"/>
            <a:ext cx="2471508" cy="128588"/>
            <a:chOff x="0" y="0"/>
            <a:chExt cx="3295344" cy="171450"/>
          </a:xfrm>
        </p:grpSpPr>
        <p:sp>
          <p:nvSpPr>
            <p:cNvPr name="Freeform 37" id="37"/>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8" id="38"/>
          <p:cNvGrpSpPr/>
          <p:nvPr/>
        </p:nvGrpSpPr>
        <p:grpSpPr>
          <a:xfrm rot="-10800000">
            <a:off x="12908290" y="8687878"/>
            <a:ext cx="2502984" cy="128588"/>
            <a:chOff x="0" y="0"/>
            <a:chExt cx="3337312" cy="171450"/>
          </a:xfrm>
        </p:grpSpPr>
        <p:sp>
          <p:nvSpPr>
            <p:cNvPr name="Freeform 39" id="39"/>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40" id="40"/>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41" id="41"/>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42" id="42"/>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43" id="43"/>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44" id="44"/>
          <p:cNvSpPr txBox="true"/>
          <p:nvPr/>
        </p:nvSpPr>
        <p:spPr>
          <a:xfrm rot="0">
            <a:off x="6181390" y="8821959"/>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45" id="45"/>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sp>
        <p:nvSpPr>
          <p:cNvPr name="TextBox 46" id="46"/>
          <p:cNvSpPr txBox="true"/>
          <p:nvPr/>
        </p:nvSpPr>
        <p:spPr>
          <a:xfrm rot="0">
            <a:off x="5031336" y="3114521"/>
            <a:ext cx="727354"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CU</a:t>
            </a:r>
          </a:p>
        </p:txBody>
      </p:sp>
      <p:sp>
        <p:nvSpPr>
          <p:cNvPr name="TextBox 47" id="47"/>
          <p:cNvSpPr txBox="true"/>
          <p:nvPr/>
        </p:nvSpPr>
        <p:spPr>
          <a:xfrm rot="0">
            <a:off x="8045144" y="2702081"/>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48" id="48"/>
          <p:cNvSpPr txBox="true"/>
          <p:nvPr/>
        </p:nvSpPr>
        <p:spPr>
          <a:xfrm rot="0">
            <a:off x="8045144" y="359220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9" id="49"/>
          <p:cNvSpPr txBox="true"/>
          <p:nvPr/>
        </p:nvSpPr>
        <p:spPr>
          <a:xfrm rot="0">
            <a:off x="8083383" y="443858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50" id="50"/>
          <p:cNvSpPr txBox="true"/>
          <p:nvPr/>
        </p:nvSpPr>
        <p:spPr>
          <a:xfrm rot="0">
            <a:off x="8045144" y="5290924"/>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51" id="51"/>
          <p:cNvSpPr txBox="true"/>
          <p:nvPr/>
        </p:nvSpPr>
        <p:spPr>
          <a:xfrm rot="0">
            <a:off x="8045144" y="612704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52" id="52"/>
          <p:cNvGrpSpPr/>
          <p:nvPr/>
        </p:nvGrpSpPr>
        <p:grpSpPr>
          <a:xfrm rot="10799999">
            <a:off x="7467035" y="2885650"/>
            <a:ext cx="760218" cy="128588"/>
            <a:chOff x="0" y="0"/>
            <a:chExt cx="1013624" cy="171450"/>
          </a:xfrm>
        </p:grpSpPr>
        <p:sp>
          <p:nvSpPr>
            <p:cNvPr name="Freeform 53" id="53"/>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54" id="54"/>
          <p:cNvGrpSpPr/>
          <p:nvPr/>
        </p:nvGrpSpPr>
        <p:grpSpPr>
          <a:xfrm rot="0">
            <a:off x="7787260" y="4579520"/>
            <a:ext cx="511657" cy="128588"/>
            <a:chOff x="0" y="0"/>
            <a:chExt cx="682210" cy="171450"/>
          </a:xfrm>
        </p:grpSpPr>
        <p:sp>
          <p:nvSpPr>
            <p:cNvPr name="Freeform 55" id="55"/>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56" id="56"/>
          <p:cNvGrpSpPr/>
          <p:nvPr/>
        </p:nvGrpSpPr>
        <p:grpSpPr>
          <a:xfrm rot="-5400000">
            <a:off x="4945888" y="4826878"/>
            <a:ext cx="1539882" cy="128588"/>
            <a:chOff x="0" y="0"/>
            <a:chExt cx="2053176" cy="171450"/>
          </a:xfrm>
        </p:grpSpPr>
        <p:sp>
          <p:nvSpPr>
            <p:cNvPr name="Freeform 57" id="57"/>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8" id="58"/>
          <p:cNvGrpSpPr/>
          <p:nvPr/>
        </p:nvGrpSpPr>
        <p:grpSpPr>
          <a:xfrm rot="-10800000">
            <a:off x="4790768" y="5532526"/>
            <a:ext cx="1032216" cy="128588"/>
            <a:chOff x="0" y="0"/>
            <a:chExt cx="1376288" cy="171450"/>
          </a:xfrm>
        </p:grpSpPr>
        <p:sp>
          <p:nvSpPr>
            <p:cNvPr name="Freeform 59" id="5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0" id="60"/>
          <p:cNvGrpSpPr/>
          <p:nvPr/>
        </p:nvGrpSpPr>
        <p:grpSpPr>
          <a:xfrm rot="-10800000">
            <a:off x="5435774" y="5532526"/>
            <a:ext cx="1032216" cy="128588"/>
            <a:chOff x="0" y="0"/>
            <a:chExt cx="1376288" cy="171450"/>
          </a:xfrm>
        </p:grpSpPr>
        <p:sp>
          <p:nvSpPr>
            <p:cNvPr name="Freeform 61" id="61"/>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2" id="62"/>
          <p:cNvGrpSpPr/>
          <p:nvPr/>
        </p:nvGrpSpPr>
        <p:grpSpPr>
          <a:xfrm rot="-10800000">
            <a:off x="17320078" y="207265"/>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4" id="64"/>
          <p:cNvGrpSpPr/>
          <p:nvPr/>
        </p:nvGrpSpPr>
        <p:grpSpPr>
          <a:xfrm rot="-10800000">
            <a:off x="17320078" y="676240"/>
            <a:ext cx="1032216" cy="128588"/>
            <a:chOff x="0" y="0"/>
            <a:chExt cx="1376288" cy="171450"/>
          </a:xfrm>
        </p:grpSpPr>
        <p:sp>
          <p:nvSpPr>
            <p:cNvPr name="Freeform 65" id="6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6" id="66"/>
          <p:cNvGrpSpPr/>
          <p:nvPr/>
        </p:nvGrpSpPr>
        <p:grpSpPr>
          <a:xfrm rot="-10800000">
            <a:off x="17320078" y="1116598"/>
            <a:ext cx="1032216" cy="128588"/>
            <a:chOff x="0" y="0"/>
            <a:chExt cx="1376288" cy="171450"/>
          </a:xfrm>
        </p:grpSpPr>
        <p:sp>
          <p:nvSpPr>
            <p:cNvPr name="Freeform 67" id="6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8" id="6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9" id="6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70" id="7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71" id="71"/>
          <p:cNvGrpSpPr/>
          <p:nvPr/>
        </p:nvGrpSpPr>
        <p:grpSpPr>
          <a:xfrm rot="10720186">
            <a:off x="14461214" y="3813308"/>
            <a:ext cx="679476" cy="128588"/>
            <a:chOff x="0" y="0"/>
            <a:chExt cx="905968" cy="171450"/>
          </a:xfrm>
        </p:grpSpPr>
        <p:sp>
          <p:nvSpPr>
            <p:cNvPr name="Freeform 72" id="72"/>
            <p:cNvSpPr/>
            <p:nvPr/>
          </p:nvSpPr>
          <p:spPr>
            <a:xfrm flipH="false" flipV="false" rot="0">
              <a:off x="0" y="0"/>
              <a:ext cx="906018" cy="171450"/>
            </a:xfrm>
            <a:custGeom>
              <a:avLst/>
              <a:gdLst/>
              <a:ahLst/>
              <a:cxnLst/>
              <a:rect r="r" b="b" t="t" l="l"/>
              <a:pathLst>
                <a:path h="171450" w="906018">
                  <a:moveTo>
                    <a:pt x="85725" y="0"/>
                  </a:moveTo>
                  <a:lnTo>
                    <a:pt x="820293" y="0"/>
                  </a:lnTo>
                  <a:cubicBezTo>
                    <a:pt x="867664" y="0"/>
                    <a:pt x="906018" y="38354"/>
                    <a:pt x="906018" y="85725"/>
                  </a:cubicBezTo>
                  <a:cubicBezTo>
                    <a:pt x="906018" y="133096"/>
                    <a:pt x="867664" y="171450"/>
                    <a:pt x="82029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3" id="73"/>
          <p:cNvGrpSpPr/>
          <p:nvPr/>
        </p:nvGrpSpPr>
        <p:grpSpPr>
          <a:xfrm rot="5400000">
            <a:off x="14494922" y="3354059"/>
            <a:ext cx="1150825" cy="128588"/>
            <a:chOff x="0" y="0"/>
            <a:chExt cx="1534434" cy="171450"/>
          </a:xfrm>
        </p:grpSpPr>
        <p:sp>
          <p:nvSpPr>
            <p:cNvPr name="Freeform 74" id="74"/>
            <p:cNvSpPr/>
            <p:nvPr/>
          </p:nvSpPr>
          <p:spPr>
            <a:xfrm flipH="false" flipV="false" rot="0">
              <a:off x="0" y="0"/>
              <a:ext cx="1534414" cy="171450"/>
            </a:xfrm>
            <a:custGeom>
              <a:avLst/>
              <a:gdLst/>
              <a:ahLst/>
              <a:cxnLst/>
              <a:rect r="r" b="b" t="t" l="l"/>
              <a:pathLst>
                <a:path h="171450" w="1534414">
                  <a:moveTo>
                    <a:pt x="85725" y="0"/>
                  </a:moveTo>
                  <a:lnTo>
                    <a:pt x="1448689" y="0"/>
                  </a:lnTo>
                  <a:cubicBezTo>
                    <a:pt x="1496060" y="0"/>
                    <a:pt x="1534414" y="38354"/>
                    <a:pt x="1534414" y="85725"/>
                  </a:cubicBezTo>
                  <a:cubicBezTo>
                    <a:pt x="1534414" y="133096"/>
                    <a:pt x="1496060" y="171450"/>
                    <a:pt x="144868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5" id="75"/>
          <p:cNvGrpSpPr/>
          <p:nvPr/>
        </p:nvGrpSpPr>
        <p:grpSpPr>
          <a:xfrm rot="0">
            <a:off x="14478781" y="2842972"/>
            <a:ext cx="662829" cy="128588"/>
            <a:chOff x="0" y="0"/>
            <a:chExt cx="883772" cy="171450"/>
          </a:xfrm>
        </p:grpSpPr>
        <p:sp>
          <p:nvSpPr>
            <p:cNvPr name="Freeform 76" id="76"/>
            <p:cNvSpPr/>
            <p:nvPr/>
          </p:nvSpPr>
          <p:spPr>
            <a:xfrm flipH="false" flipV="false" rot="0">
              <a:off x="0" y="0"/>
              <a:ext cx="883793" cy="171450"/>
            </a:xfrm>
            <a:custGeom>
              <a:avLst/>
              <a:gdLst/>
              <a:ahLst/>
              <a:cxnLst/>
              <a:rect r="r" b="b" t="t" l="l"/>
              <a:pathLst>
                <a:path h="171450" w="883793">
                  <a:moveTo>
                    <a:pt x="85725" y="0"/>
                  </a:moveTo>
                  <a:lnTo>
                    <a:pt x="798068" y="0"/>
                  </a:lnTo>
                  <a:cubicBezTo>
                    <a:pt x="845439" y="0"/>
                    <a:pt x="883793" y="38354"/>
                    <a:pt x="883793" y="85725"/>
                  </a:cubicBezTo>
                  <a:cubicBezTo>
                    <a:pt x="883793" y="133096"/>
                    <a:pt x="845439" y="171450"/>
                    <a:pt x="798068"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7" id="77"/>
          <p:cNvGrpSpPr/>
          <p:nvPr/>
        </p:nvGrpSpPr>
        <p:grpSpPr>
          <a:xfrm rot="0">
            <a:off x="2537237" y="281084"/>
            <a:ext cx="13213526" cy="9925515"/>
            <a:chOff x="0" y="0"/>
            <a:chExt cx="17618034" cy="13234020"/>
          </a:xfrm>
        </p:grpSpPr>
        <p:sp>
          <p:nvSpPr>
            <p:cNvPr name="Freeform 78" id="7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79" id="7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80" id="8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75.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2790644" y="5950806"/>
            <a:ext cx="2014481" cy="900465"/>
            <a:chOff x="0" y="0"/>
            <a:chExt cx="2685974" cy="1200620"/>
          </a:xfrm>
        </p:grpSpPr>
        <p:sp>
          <p:nvSpPr>
            <p:cNvPr name="Freeform 3" id="3"/>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solidFill>
          </p:spPr>
        </p:sp>
      </p:grpSp>
      <p:grpSp>
        <p:nvGrpSpPr>
          <p:cNvPr name="Group 4" id="4"/>
          <p:cNvGrpSpPr/>
          <p:nvPr/>
        </p:nvGrpSpPr>
        <p:grpSpPr>
          <a:xfrm rot="0">
            <a:off x="14066254" y="5975892"/>
            <a:ext cx="2014480" cy="900465"/>
            <a:chOff x="0" y="0"/>
            <a:chExt cx="2685974" cy="1200620"/>
          </a:xfrm>
        </p:grpSpPr>
        <p:sp>
          <p:nvSpPr>
            <p:cNvPr name="Freeform 5" id="5"/>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solidFill>
          </p:spPr>
        </p:sp>
      </p:grpSp>
      <p:grpSp>
        <p:nvGrpSpPr>
          <p:cNvPr name="Group 6" id="6"/>
          <p:cNvGrpSpPr/>
          <p:nvPr/>
        </p:nvGrpSpPr>
        <p:grpSpPr>
          <a:xfrm rot="0">
            <a:off x="4351582" y="1352925"/>
            <a:ext cx="10351978" cy="3913385"/>
            <a:chOff x="0" y="0"/>
            <a:chExt cx="13802638" cy="5217846"/>
          </a:xfrm>
        </p:grpSpPr>
        <p:sp>
          <p:nvSpPr>
            <p:cNvPr name="Freeform 7" id="7"/>
            <p:cNvSpPr/>
            <p:nvPr/>
          </p:nvSpPr>
          <p:spPr>
            <a:xfrm flipH="false" flipV="false" rot="0">
              <a:off x="0" y="0"/>
              <a:ext cx="13802613" cy="5217795"/>
            </a:xfrm>
            <a:custGeom>
              <a:avLst/>
              <a:gdLst/>
              <a:ahLst/>
              <a:cxnLst/>
              <a:rect r="r" b="b" t="t" l="l"/>
              <a:pathLst>
                <a:path h="5217795" w="13802613">
                  <a:moveTo>
                    <a:pt x="0" y="0"/>
                  </a:moveTo>
                  <a:lnTo>
                    <a:pt x="0" y="5217795"/>
                  </a:lnTo>
                  <a:lnTo>
                    <a:pt x="13802613" y="5217795"/>
                  </a:lnTo>
                  <a:lnTo>
                    <a:pt x="13802613" y="0"/>
                  </a:lnTo>
                  <a:lnTo>
                    <a:pt x="0" y="0"/>
                  </a:lnTo>
                  <a:close/>
                  <a:moveTo>
                    <a:pt x="13504290" y="4919472"/>
                  </a:moveTo>
                  <a:lnTo>
                    <a:pt x="292100" y="4919472"/>
                  </a:lnTo>
                  <a:lnTo>
                    <a:pt x="292100" y="292100"/>
                  </a:lnTo>
                  <a:lnTo>
                    <a:pt x="13504290" y="292100"/>
                  </a:lnTo>
                  <a:lnTo>
                    <a:pt x="13504290" y="4919472"/>
                  </a:lnTo>
                  <a:close/>
                </a:path>
              </a:pathLst>
            </a:custGeom>
            <a:solidFill>
              <a:srgbClr val="F89D87"/>
            </a:solidFill>
          </p:spPr>
        </p:sp>
      </p:grpSp>
      <p:grpSp>
        <p:nvGrpSpPr>
          <p:cNvPr name="Group 8" id="8"/>
          <p:cNvGrpSpPr/>
          <p:nvPr/>
        </p:nvGrpSpPr>
        <p:grpSpPr>
          <a:xfrm rot="0">
            <a:off x="6555468" y="5948487"/>
            <a:ext cx="5748950" cy="1257159"/>
            <a:chOff x="0" y="0"/>
            <a:chExt cx="7665266" cy="1676212"/>
          </a:xfrm>
        </p:grpSpPr>
        <p:sp>
          <p:nvSpPr>
            <p:cNvPr name="Freeform 9" id="9"/>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sp>
        <p:nvSpPr>
          <p:cNvPr name="Freeform 10" id="10"/>
          <p:cNvSpPr/>
          <p:nvPr/>
        </p:nvSpPr>
        <p:spPr>
          <a:xfrm flipH="false" flipV="false" rot="0">
            <a:off x="5122692" y="3804397"/>
            <a:ext cx="1285498" cy="1072808"/>
          </a:xfrm>
          <a:custGeom>
            <a:avLst/>
            <a:gdLst/>
            <a:ahLst/>
            <a:cxnLst/>
            <a:rect r="r" b="b" t="t" l="l"/>
            <a:pathLst>
              <a:path h="1072808" w="1285498">
                <a:moveTo>
                  <a:pt x="0" y="0"/>
                </a:moveTo>
                <a:lnTo>
                  <a:pt x="1285498" y="0"/>
                </a:lnTo>
                <a:lnTo>
                  <a:pt x="1285498" y="1072808"/>
                </a:lnTo>
                <a:lnTo>
                  <a:pt x="0" y="1072808"/>
                </a:lnTo>
                <a:lnTo>
                  <a:pt x="0" y="0"/>
                </a:lnTo>
                <a:close/>
              </a:path>
            </a:pathLst>
          </a:custGeom>
          <a:blipFill>
            <a:blip r:embed="rId2">
              <a:extLst>
                <a:ext uri="{96DAC541-7B7A-43D3-8B79-37D633B846F1}">
                  <asvg:svgBlip xmlns:asvg="http://schemas.microsoft.com/office/drawing/2016/SVG/main" r:embed="rId3"/>
                </a:ext>
              </a:extLst>
            </a:blip>
            <a:stretch>
              <a:fillRect l="0" t="0" r="0" b="-298"/>
            </a:stretch>
          </a:blipFill>
        </p:spPr>
      </p:sp>
      <p:grpSp>
        <p:nvGrpSpPr>
          <p:cNvPr name="Group 11" id="11"/>
          <p:cNvGrpSpPr/>
          <p:nvPr/>
        </p:nvGrpSpPr>
        <p:grpSpPr>
          <a:xfrm rot="0">
            <a:off x="6094342" y="1792532"/>
            <a:ext cx="1167742" cy="1167742"/>
            <a:chOff x="0" y="0"/>
            <a:chExt cx="1556990" cy="1556990"/>
          </a:xfrm>
        </p:grpSpPr>
        <p:sp>
          <p:nvSpPr>
            <p:cNvPr name="Freeform 12" id="12"/>
            <p:cNvSpPr/>
            <p:nvPr/>
          </p:nvSpPr>
          <p:spPr>
            <a:xfrm flipH="false" flipV="false" rot="0">
              <a:off x="0" y="0"/>
              <a:ext cx="1557020" cy="1557020"/>
            </a:xfrm>
            <a:custGeom>
              <a:avLst/>
              <a:gdLst/>
              <a:ahLst/>
              <a:cxnLst/>
              <a:rect r="r" b="b" t="t" l="l"/>
              <a:pathLst>
                <a:path h="1557020" w="1557020">
                  <a:moveTo>
                    <a:pt x="0" y="0"/>
                  </a:moveTo>
                  <a:lnTo>
                    <a:pt x="1557020" y="0"/>
                  </a:lnTo>
                  <a:lnTo>
                    <a:pt x="1557020" y="1557020"/>
                  </a:lnTo>
                  <a:lnTo>
                    <a:pt x="0" y="1557020"/>
                  </a:lnTo>
                  <a:close/>
                </a:path>
              </a:pathLst>
            </a:custGeom>
            <a:solidFill>
              <a:srgbClr val="FFB784"/>
            </a:solidFill>
          </p:spPr>
        </p:sp>
      </p:grpSp>
      <p:grpSp>
        <p:nvGrpSpPr>
          <p:cNvPr name="Group 13" id="13"/>
          <p:cNvGrpSpPr/>
          <p:nvPr/>
        </p:nvGrpSpPr>
        <p:grpSpPr>
          <a:xfrm rot="0">
            <a:off x="9635370" y="1751093"/>
            <a:ext cx="3835242" cy="538404"/>
            <a:chOff x="0" y="0"/>
            <a:chExt cx="5113656" cy="717872"/>
          </a:xfrm>
        </p:grpSpPr>
        <p:sp>
          <p:nvSpPr>
            <p:cNvPr name="Freeform 14" id="14"/>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solidFill>
          </p:spPr>
        </p:sp>
      </p:grpSp>
      <p:sp>
        <p:nvSpPr>
          <p:cNvPr name="Freeform 15" id="15"/>
          <p:cNvSpPr/>
          <p:nvPr/>
        </p:nvSpPr>
        <p:spPr>
          <a:xfrm flipH="false" flipV="false" rot="0">
            <a:off x="5176002" y="1837998"/>
            <a:ext cx="640725" cy="640725"/>
          </a:xfrm>
          <a:custGeom>
            <a:avLst/>
            <a:gdLst/>
            <a:ahLst/>
            <a:cxnLst/>
            <a:rect r="r" b="b" t="t" l="l"/>
            <a:pathLst>
              <a:path h="640725" w="640725">
                <a:moveTo>
                  <a:pt x="0" y="0"/>
                </a:moveTo>
                <a:lnTo>
                  <a:pt x="640725" y="0"/>
                </a:lnTo>
                <a:lnTo>
                  <a:pt x="640725" y="640725"/>
                </a:lnTo>
                <a:lnTo>
                  <a:pt x="0" y="6407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635370" y="2411992"/>
            <a:ext cx="3835242" cy="538404"/>
            <a:chOff x="0" y="0"/>
            <a:chExt cx="5113656" cy="717872"/>
          </a:xfrm>
        </p:grpSpPr>
        <p:sp>
          <p:nvSpPr>
            <p:cNvPr name="Freeform 17" id="17"/>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solidFill>
          </p:spPr>
        </p:sp>
      </p:grpSp>
      <p:grpSp>
        <p:nvGrpSpPr>
          <p:cNvPr name="Group 18" id="18"/>
          <p:cNvGrpSpPr/>
          <p:nvPr/>
        </p:nvGrpSpPr>
        <p:grpSpPr>
          <a:xfrm rot="0">
            <a:off x="9635370" y="3040414"/>
            <a:ext cx="3835242" cy="538404"/>
            <a:chOff x="0" y="0"/>
            <a:chExt cx="5113656" cy="717872"/>
          </a:xfrm>
        </p:grpSpPr>
        <p:sp>
          <p:nvSpPr>
            <p:cNvPr name="Freeform 19" id="19"/>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solidFill>
          </p:spPr>
        </p:sp>
      </p:grpSp>
      <p:grpSp>
        <p:nvGrpSpPr>
          <p:cNvPr name="Group 20" id="20"/>
          <p:cNvGrpSpPr/>
          <p:nvPr/>
        </p:nvGrpSpPr>
        <p:grpSpPr>
          <a:xfrm rot="0">
            <a:off x="9635370" y="3673262"/>
            <a:ext cx="3835242" cy="538404"/>
            <a:chOff x="0" y="0"/>
            <a:chExt cx="5113656" cy="717872"/>
          </a:xfrm>
        </p:grpSpPr>
        <p:sp>
          <p:nvSpPr>
            <p:cNvPr name="Freeform 21" id="21"/>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solidFill>
          </p:spPr>
        </p:sp>
      </p:grpSp>
      <p:grpSp>
        <p:nvGrpSpPr>
          <p:cNvPr name="Group 22" id="22"/>
          <p:cNvGrpSpPr/>
          <p:nvPr/>
        </p:nvGrpSpPr>
        <p:grpSpPr>
          <a:xfrm rot="0">
            <a:off x="9635370" y="4331658"/>
            <a:ext cx="3835242" cy="538404"/>
            <a:chOff x="0" y="0"/>
            <a:chExt cx="5113656" cy="717872"/>
          </a:xfrm>
        </p:grpSpPr>
        <p:sp>
          <p:nvSpPr>
            <p:cNvPr name="Freeform 23" id="23"/>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solidFill>
          </p:spPr>
        </p:sp>
      </p:grpSp>
      <p:grpSp>
        <p:nvGrpSpPr>
          <p:cNvPr name="Group 24" id="24"/>
          <p:cNvGrpSpPr/>
          <p:nvPr/>
        </p:nvGrpSpPr>
        <p:grpSpPr>
          <a:xfrm rot="-5400000">
            <a:off x="6293432" y="3903719"/>
            <a:ext cx="4030523" cy="100012"/>
            <a:chOff x="0" y="0"/>
            <a:chExt cx="5374030" cy="133350"/>
          </a:xfrm>
        </p:grpSpPr>
        <p:sp>
          <p:nvSpPr>
            <p:cNvPr name="Freeform 25" id="25"/>
            <p:cNvSpPr/>
            <p:nvPr/>
          </p:nvSpPr>
          <p:spPr>
            <a:xfrm flipH="false" flipV="false" rot="0">
              <a:off x="0" y="0"/>
              <a:ext cx="5374005" cy="133350"/>
            </a:xfrm>
            <a:custGeom>
              <a:avLst/>
              <a:gdLst/>
              <a:ahLst/>
              <a:cxnLst/>
              <a:rect r="r" b="b" t="t" l="l"/>
              <a:pathLst>
                <a:path h="133350" w="5374005">
                  <a:moveTo>
                    <a:pt x="66675" y="0"/>
                  </a:moveTo>
                  <a:lnTo>
                    <a:pt x="5307330" y="0"/>
                  </a:lnTo>
                  <a:cubicBezTo>
                    <a:pt x="5344160" y="0"/>
                    <a:pt x="5374005" y="29845"/>
                    <a:pt x="5374005" y="66675"/>
                  </a:cubicBezTo>
                  <a:cubicBezTo>
                    <a:pt x="5374005" y="103505"/>
                    <a:pt x="5344160" y="133350"/>
                    <a:pt x="5307330" y="133350"/>
                  </a:cubicBezTo>
                  <a:lnTo>
                    <a:pt x="66675" y="133350"/>
                  </a:lnTo>
                  <a:cubicBezTo>
                    <a:pt x="29845" y="133350"/>
                    <a:pt x="0" y="103505"/>
                    <a:pt x="0" y="66675"/>
                  </a:cubicBezTo>
                  <a:cubicBezTo>
                    <a:pt x="0" y="29845"/>
                    <a:pt x="29845" y="0"/>
                    <a:pt x="66675" y="0"/>
                  </a:cubicBezTo>
                  <a:close/>
                </a:path>
              </a:pathLst>
            </a:custGeom>
            <a:solidFill>
              <a:srgbClr val="C9E265"/>
            </a:solidFill>
          </p:spPr>
        </p:sp>
      </p:grpSp>
      <p:grpSp>
        <p:nvGrpSpPr>
          <p:cNvPr name="Group 26" id="26"/>
          <p:cNvGrpSpPr/>
          <p:nvPr/>
        </p:nvGrpSpPr>
        <p:grpSpPr>
          <a:xfrm rot="-5400000">
            <a:off x="7128359" y="4516640"/>
            <a:ext cx="2804681" cy="100012"/>
            <a:chOff x="0" y="0"/>
            <a:chExt cx="3739574" cy="133350"/>
          </a:xfrm>
        </p:grpSpPr>
        <p:sp>
          <p:nvSpPr>
            <p:cNvPr name="Freeform 27" id="27"/>
            <p:cNvSpPr/>
            <p:nvPr/>
          </p:nvSpPr>
          <p:spPr>
            <a:xfrm flipH="false" flipV="false" rot="0">
              <a:off x="0" y="0"/>
              <a:ext cx="3739515" cy="133350"/>
            </a:xfrm>
            <a:custGeom>
              <a:avLst/>
              <a:gdLst/>
              <a:ahLst/>
              <a:cxnLst/>
              <a:rect r="r" b="b" t="t" l="l"/>
              <a:pathLst>
                <a:path h="133350" w="3739515">
                  <a:moveTo>
                    <a:pt x="66675" y="0"/>
                  </a:moveTo>
                  <a:lnTo>
                    <a:pt x="3672840" y="0"/>
                  </a:lnTo>
                  <a:cubicBezTo>
                    <a:pt x="3709670" y="0"/>
                    <a:pt x="3739515" y="29845"/>
                    <a:pt x="3739515" y="66675"/>
                  </a:cubicBezTo>
                  <a:cubicBezTo>
                    <a:pt x="3739515" y="103505"/>
                    <a:pt x="3709670" y="133350"/>
                    <a:pt x="3672840"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28" id="28"/>
          <p:cNvGrpSpPr/>
          <p:nvPr/>
        </p:nvGrpSpPr>
        <p:grpSpPr>
          <a:xfrm rot="-5400000">
            <a:off x="6393644" y="4844606"/>
            <a:ext cx="2066997" cy="100012"/>
            <a:chOff x="0" y="0"/>
            <a:chExt cx="2755996" cy="133350"/>
          </a:xfrm>
        </p:grpSpPr>
        <p:sp>
          <p:nvSpPr>
            <p:cNvPr name="Freeform 29" id="29"/>
            <p:cNvSpPr/>
            <p:nvPr/>
          </p:nvSpPr>
          <p:spPr>
            <a:xfrm flipH="false" flipV="false" rot="0">
              <a:off x="0" y="0"/>
              <a:ext cx="2756027" cy="133350"/>
            </a:xfrm>
            <a:custGeom>
              <a:avLst/>
              <a:gdLst/>
              <a:ahLst/>
              <a:cxnLst/>
              <a:rect r="r" b="b" t="t" l="l"/>
              <a:pathLst>
                <a:path h="133350" w="2756027">
                  <a:moveTo>
                    <a:pt x="66675" y="0"/>
                  </a:moveTo>
                  <a:lnTo>
                    <a:pt x="2689352" y="0"/>
                  </a:lnTo>
                  <a:cubicBezTo>
                    <a:pt x="2726182" y="0"/>
                    <a:pt x="2756027" y="29845"/>
                    <a:pt x="2756027" y="66675"/>
                  </a:cubicBezTo>
                  <a:cubicBezTo>
                    <a:pt x="2756027" y="103505"/>
                    <a:pt x="2726182" y="133350"/>
                    <a:pt x="2689352" y="133350"/>
                  </a:cubicBezTo>
                  <a:lnTo>
                    <a:pt x="66675" y="133350"/>
                  </a:lnTo>
                  <a:cubicBezTo>
                    <a:pt x="29845" y="133350"/>
                    <a:pt x="0" y="103505"/>
                    <a:pt x="0" y="66675"/>
                  </a:cubicBezTo>
                  <a:cubicBezTo>
                    <a:pt x="0" y="29845"/>
                    <a:pt x="29845" y="0"/>
                    <a:pt x="66675" y="0"/>
                  </a:cubicBezTo>
                  <a:close/>
                </a:path>
              </a:pathLst>
            </a:custGeom>
            <a:solidFill>
              <a:srgbClr val="38B6FF"/>
            </a:solidFill>
          </p:spPr>
        </p:sp>
      </p:grpSp>
      <p:grpSp>
        <p:nvGrpSpPr>
          <p:cNvPr name="Group 30" id="30"/>
          <p:cNvGrpSpPr/>
          <p:nvPr/>
        </p:nvGrpSpPr>
        <p:grpSpPr>
          <a:xfrm rot="-10799999">
            <a:off x="4765316" y="6577025"/>
            <a:ext cx="1839586" cy="100013"/>
            <a:chOff x="0" y="0"/>
            <a:chExt cx="2452782" cy="133350"/>
          </a:xfrm>
        </p:grpSpPr>
        <p:sp>
          <p:nvSpPr>
            <p:cNvPr name="Freeform 31" id="31"/>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solidFill>
          </p:spPr>
        </p:sp>
      </p:grpSp>
      <p:grpSp>
        <p:nvGrpSpPr>
          <p:cNvPr name="Group 32" id="32"/>
          <p:cNvGrpSpPr/>
          <p:nvPr/>
        </p:nvGrpSpPr>
        <p:grpSpPr>
          <a:xfrm rot="-10800000">
            <a:off x="4743053" y="6312467"/>
            <a:ext cx="1862958" cy="100012"/>
            <a:chOff x="0" y="0"/>
            <a:chExt cx="2483944" cy="133350"/>
          </a:xfrm>
        </p:grpSpPr>
        <p:sp>
          <p:nvSpPr>
            <p:cNvPr name="Freeform 33" id="33"/>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34" id="34"/>
          <p:cNvGrpSpPr/>
          <p:nvPr/>
        </p:nvGrpSpPr>
        <p:grpSpPr>
          <a:xfrm rot="10799999">
            <a:off x="4743053" y="6015320"/>
            <a:ext cx="1862985" cy="100012"/>
            <a:chOff x="0" y="0"/>
            <a:chExt cx="2483980" cy="133350"/>
          </a:xfrm>
        </p:grpSpPr>
        <p:sp>
          <p:nvSpPr>
            <p:cNvPr name="Freeform 35" id="35"/>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38B6FF"/>
            </a:solidFill>
          </p:spPr>
        </p:sp>
      </p:grpSp>
      <p:grpSp>
        <p:nvGrpSpPr>
          <p:cNvPr name="Group 36" id="36"/>
          <p:cNvGrpSpPr/>
          <p:nvPr/>
        </p:nvGrpSpPr>
        <p:grpSpPr>
          <a:xfrm rot="-10799999">
            <a:off x="12276673" y="6511064"/>
            <a:ext cx="1839586" cy="100012"/>
            <a:chOff x="0" y="0"/>
            <a:chExt cx="2452782" cy="133350"/>
          </a:xfrm>
        </p:grpSpPr>
        <p:sp>
          <p:nvSpPr>
            <p:cNvPr name="Freeform 37" id="37"/>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solidFill>
          </p:spPr>
        </p:sp>
      </p:grpSp>
      <p:grpSp>
        <p:nvGrpSpPr>
          <p:cNvPr name="Group 38" id="38"/>
          <p:cNvGrpSpPr/>
          <p:nvPr/>
        </p:nvGrpSpPr>
        <p:grpSpPr>
          <a:xfrm rot="-10800000">
            <a:off x="12254410" y="6246506"/>
            <a:ext cx="1862958" cy="100012"/>
            <a:chOff x="0" y="0"/>
            <a:chExt cx="2483944" cy="133350"/>
          </a:xfrm>
        </p:grpSpPr>
        <p:sp>
          <p:nvSpPr>
            <p:cNvPr name="Freeform 39" id="39"/>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sp>
        <p:nvSpPr>
          <p:cNvPr name="TextBox 40" id="40"/>
          <p:cNvSpPr txBox="true"/>
          <p:nvPr/>
        </p:nvSpPr>
        <p:spPr>
          <a:xfrm rot="0">
            <a:off x="141524" y="-142875"/>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41" id="41"/>
          <p:cNvSpPr txBox="true"/>
          <p:nvPr/>
        </p:nvSpPr>
        <p:spPr>
          <a:xfrm rot="0">
            <a:off x="3244184" y="6018622"/>
            <a:ext cx="1107399" cy="597586"/>
          </a:xfrm>
          <a:prstGeom prst="rect">
            <a:avLst/>
          </a:prstGeom>
        </p:spPr>
        <p:txBody>
          <a:bodyPr anchor="t" rtlCol="false" tIns="0" lIns="0" bIns="0" rIns="0">
            <a:spAutoFit/>
          </a:bodyPr>
          <a:lstStyle/>
          <a:p>
            <a:pPr algn="ctr">
              <a:lnSpc>
                <a:spcPts val="4450"/>
              </a:lnSpc>
            </a:pPr>
            <a:r>
              <a:rPr lang="en-US" sz="3178" b="true">
                <a:solidFill>
                  <a:srgbClr val="FFEDD1"/>
                </a:solidFill>
                <a:latin typeface="Now Bold"/>
                <a:ea typeface="Now Bold"/>
                <a:cs typeface="Now Bold"/>
                <a:sym typeface="Now Bold"/>
              </a:rPr>
              <a:t>Input</a:t>
            </a:r>
          </a:p>
        </p:txBody>
      </p:sp>
      <p:sp>
        <p:nvSpPr>
          <p:cNvPr name="TextBox 42" id="42"/>
          <p:cNvSpPr txBox="true"/>
          <p:nvPr/>
        </p:nvSpPr>
        <p:spPr>
          <a:xfrm rot="0">
            <a:off x="14375111" y="6076297"/>
            <a:ext cx="1396764" cy="561519"/>
          </a:xfrm>
          <a:prstGeom prst="rect">
            <a:avLst/>
          </a:prstGeom>
        </p:spPr>
        <p:txBody>
          <a:bodyPr anchor="t" rtlCol="false" tIns="0" lIns="0" bIns="0" rIns="0">
            <a:spAutoFit/>
          </a:bodyPr>
          <a:lstStyle/>
          <a:p>
            <a:pPr algn="ctr">
              <a:lnSpc>
                <a:spcPts val="4152"/>
              </a:lnSpc>
            </a:pPr>
            <a:r>
              <a:rPr lang="en-US" sz="2965" b="true">
                <a:solidFill>
                  <a:srgbClr val="FFEDD1"/>
                </a:solidFill>
                <a:latin typeface="Now Bold"/>
                <a:ea typeface="Now Bold"/>
                <a:cs typeface="Now Bold"/>
                <a:sym typeface="Now Bold"/>
              </a:rPr>
              <a:t>Output</a:t>
            </a:r>
          </a:p>
        </p:txBody>
      </p:sp>
      <p:sp>
        <p:nvSpPr>
          <p:cNvPr name="TextBox 43" id="43"/>
          <p:cNvSpPr txBox="true"/>
          <p:nvPr/>
        </p:nvSpPr>
        <p:spPr>
          <a:xfrm rot="0">
            <a:off x="7173628" y="633855"/>
            <a:ext cx="4512626" cy="443502"/>
          </a:xfrm>
          <a:prstGeom prst="rect">
            <a:avLst/>
          </a:prstGeom>
        </p:spPr>
        <p:txBody>
          <a:bodyPr anchor="t" rtlCol="false" tIns="0" lIns="0" bIns="0" rIns="0">
            <a:spAutoFit/>
          </a:bodyPr>
          <a:lstStyle/>
          <a:p>
            <a:pPr algn="ctr">
              <a:lnSpc>
                <a:spcPts val="3244"/>
              </a:lnSpc>
            </a:pPr>
            <a:r>
              <a:rPr lang="en-US" sz="2317" b="true">
                <a:solidFill>
                  <a:srgbClr val="FFEDD1"/>
                </a:solidFill>
                <a:latin typeface="Now Bold"/>
                <a:ea typeface="Now Bold"/>
                <a:cs typeface="Now Bold"/>
                <a:sym typeface="Now Bold"/>
              </a:rPr>
              <a:t>Central Processing Unit (CPU)</a:t>
            </a:r>
          </a:p>
        </p:txBody>
      </p:sp>
      <p:sp>
        <p:nvSpPr>
          <p:cNvPr name="TextBox 44" id="44"/>
          <p:cNvSpPr txBox="true"/>
          <p:nvPr/>
        </p:nvSpPr>
        <p:spPr>
          <a:xfrm rot="0">
            <a:off x="7262087" y="6340400"/>
            <a:ext cx="4086976" cy="397622"/>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Memory Unit (RAM)</a:t>
            </a:r>
          </a:p>
        </p:txBody>
      </p:sp>
      <p:sp>
        <p:nvSpPr>
          <p:cNvPr name="TextBox 45" id="45"/>
          <p:cNvSpPr txBox="true"/>
          <p:nvPr/>
        </p:nvSpPr>
        <p:spPr>
          <a:xfrm rot="0">
            <a:off x="5495418" y="4245552"/>
            <a:ext cx="540047" cy="425999"/>
          </a:xfrm>
          <a:prstGeom prst="rect">
            <a:avLst/>
          </a:prstGeom>
        </p:spPr>
        <p:txBody>
          <a:bodyPr anchor="t" rtlCol="false" tIns="0" lIns="0" bIns="0" rIns="0">
            <a:spAutoFit/>
          </a:bodyPr>
          <a:lstStyle/>
          <a:p>
            <a:pPr algn="ctr">
              <a:lnSpc>
                <a:spcPts val="3121"/>
              </a:lnSpc>
            </a:pPr>
            <a:r>
              <a:rPr lang="en-US" sz="2229">
                <a:solidFill>
                  <a:srgbClr val="000000"/>
                </a:solidFill>
                <a:latin typeface="Gagalin"/>
                <a:ea typeface="Gagalin"/>
                <a:cs typeface="Gagalin"/>
                <a:sym typeface="Gagalin"/>
              </a:rPr>
              <a:t>ALU</a:t>
            </a:r>
          </a:p>
        </p:txBody>
      </p:sp>
      <p:sp>
        <p:nvSpPr>
          <p:cNvPr name="TextBox 46" id="46"/>
          <p:cNvSpPr txBox="true"/>
          <p:nvPr/>
        </p:nvSpPr>
        <p:spPr>
          <a:xfrm rot="0">
            <a:off x="6408190" y="2114424"/>
            <a:ext cx="540047" cy="425999"/>
          </a:xfrm>
          <a:prstGeom prst="rect">
            <a:avLst/>
          </a:prstGeom>
        </p:spPr>
        <p:txBody>
          <a:bodyPr anchor="t" rtlCol="false" tIns="0" lIns="0" bIns="0" rIns="0">
            <a:spAutoFit/>
          </a:bodyPr>
          <a:lstStyle/>
          <a:p>
            <a:pPr algn="ctr">
              <a:lnSpc>
                <a:spcPts val="3121"/>
              </a:lnSpc>
            </a:pPr>
            <a:r>
              <a:rPr lang="en-US" sz="2229">
                <a:solidFill>
                  <a:srgbClr val="000000"/>
                </a:solidFill>
                <a:latin typeface="Gagalin"/>
                <a:ea typeface="Gagalin"/>
                <a:cs typeface="Gagalin"/>
                <a:sym typeface="Gagalin"/>
              </a:rPr>
              <a:t>CU</a:t>
            </a:r>
          </a:p>
        </p:txBody>
      </p:sp>
      <p:sp>
        <p:nvSpPr>
          <p:cNvPr name="TextBox 47" id="47"/>
          <p:cNvSpPr txBox="true"/>
          <p:nvPr/>
        </p:nvSpPr>
        <p:spPr>
          <a:xfrm rot="0">
            <a:off x="8645886" y="1806030"/>
            <a:ext cx="853293" cy="344627"/>
          </a:xfrm>
          <a:prstGeom prst="rect">
            <a:avLst/>
          </a:prstGeom>
        </p:spPr>
        <p:txBody>
          <a:bodyPr anchor="t" rtlCol="false" tIns="0" lIns="0" bIns="0" rIns="0">
            <a:spAutoFit/>
          </a:bodyPr>
          <a:lstStyle/>
          <a:p>
            <a:pPr algn="ctr">
              <a:lnSpc>
                <a:spcPts val="2536"/>
              </a:lnSpc>
            </a:pPr>
            <a:r>
              <a:rPr lang="en-US" sz="1810" b="true">
                <a:solidFill>
                  <a:srgbClr val="FFEDD1"/>
                </a:solidFill>
                <a:latin typeface="Now Bold"/>
                <a:ea typeface="Now Bold"/>
                <a:cs typeface="Now Bold"/>
                <a:sym typeface="Now Bold"/>
              </a:rPr>
              <a:t>MAR</a:t>
            </a:r>
          </a:p>
        </p:txBody>
      </p:sp>
      <p:sp>
        <p:nvSpPr>
          <p:cNvPr name="TextBox 48" id="48"/>
          <p:cNvSpPr txBox="true"/>
          <p:nvPr/>
        </p:nvSpPr>
        <p:spPr>
          <a:xfrm rot="0">
            <a:off x="8645886" y="2466930"/>
            <a:ext cx="853293" cy="344627"/>
          </a:xfrm>
          <a:prstGeom prst="rect">
            <a:avLst/>
          </a:prstGeom>
        </p:spPr>
        <p:txBody>
          <a:bodyPr anchor="t" rtlCol="false" tIns="0" lIns="0" bIns="0" rIns="0">
            <a:spAutoFit/>
          </a:bodyPr>
          <a:lstStyle/>
          <a:p>
            <a:pPr algn="ctr">
              <a:lnSpc>
                <a:spcPts val="2536"/>
              </a:lnSpc>
            </a:pPr>
            <a:r>
              <a:rPr lang="en-US" sz="1810" b="true">
                <a:solidFill>
                  <a:srgbClr val="FFEDD1"/>
                </a:solidFill>
                <a:latin typeface="Now Bold"/>
                <a:ea typeface="Now Bold"/>
                <a:cs typeface="Now Bold"/>
                <a:sym typeface="Now Bold"/>
              </a:rPr>
              <a:t>PC</a:t>
            </a:r>
          </a:p>
        </p:txBody>
      </p:sp>
      <p:sp>
        <p:nvSpPr>
          <p:cNvPr name="TextBox 49" id="49"/>
          <p:cNvSpPr txBox="true"/>
          <p:nvPr/>
        </p:nvSpPr>
        <p:spPr>
          <a:xfrm rot="0">
            <a:off x="8674278" y="3095352"/>
            <a:ext cx="853293" cy="344627"/>
          </a:xfrm>
          <a:prstGeom prst="rect">
            <a:avLst/>
          </a:prstGeom>
        </p:spPr>
        <p:txBody>
          <a:bodyPr anchor="t" rtlCol="false" tIns="0" lIns="0" bIns="0" rIns="0">
            <a:spAutoFit/>
          </a:bodyPr>
          <a:lstStyle/>
          <a:p>
            <a:pPr algn="ctr">
              <a:lnSpc>
                <a:spcPts val="2536"/>
              </a:lnSpc>
            </a:pPr>
            <a:r>
              <a:rPr lang="en-US" sz="1810" b="true">
                <a:solidFill>
                  <a:srgbClr val="FFEDD1"/>
                </a:solidFill>
                <a:latin typeface="Now Bold"/>
                <a:ea typeface="Now Bold"/>
                <a:cs typeface="Now Bold"/>
                <a:sym typeface="Now Bold"/>
              </a:rPr>
              <a:t>MDR</a:t>
            </a:r>
          </a:p>
        </p:txBody>
      </p:sp>
      <p:sp>
        <p:nvSpPr>
          <p:cNvPr name="TextBox 50" id="50"/>
          <p:cNvSpPr txBox="true"/>
          <p:nvPr/>
        </p:nvSpPr>
        <p:spPr>
          <a:xfrm rot="0">
            <a:off x="8645886" y="3728197"/>
            <a:ext cx="853293" cy="344627"/>
          </a:xfrm>
          <a:prstGeom prst="rect">
            <a:avLst/>
          </a:prstGeom>
        </p:spPr>
        <p:txBody>
          <a:bodyPr anchor="t" rtlCol="false" tIns="0" lIns="0" bIns="0" rIns="0">
            <a:spAutoFit/>
          </a:bodyPr>
          <a:lstStyle/>
          <a:p>
            <a:pPr algn="ctr">
              <a:lnSpc>
                <a:spcPts val="2536"/>
              </a:lnSpc>
            </a:pPr>
            <a:r>
              <a:rPr lang="en-US" sz="1810" b="true">
                <a:solidFill>
                  <a:srgbClr val="FFEDD1"/>
                </a:solidFill>
                <a:latin typeface="Now Bold"/>
                <a:ea typeface="Now Bold"/>
                <a:cs typeface="Now Bold"/>
                <a:sym typeface="Now Bold"/>
              </a:rPr>
              <a:t>CIR</a:t>
            </a:r>
          </a:p>
        </p:txBody>
      </p:sp>
      <p:sp>
        <p:nvSpPr>
          <p:cNvPr name="TextBox 51" id="51"/>
          <p:cNvSpPr txBox="true"/>
          <p:nvPr/>
        </p:nvSpPr>
        <p:spPr>
          <a:xfrm rot="0">
            <a:off x="8645886" y="4349004"/>
            <a:ext cx="853293" cy="344627"/>
          </a:xfrm>
          <a:prstGeom prst="rect">
            <a:avLst/>
          </a:prstGeom>
        </p:spPr>
        <p:txBody>
          <a:bodyPr anchor="t" rtlCol="false" tIns="0" lIns="0" bIns="0" rIns="0">
            <a:spAutoFit/>
          </a:bodyPr>
          <a:lstStyle/>
          <a:p>
            <a:pPr algn="ctr">
              <a:lnSpc>
                <a:spcPts val="2536"/>
              </a:lnSpc>
            </a:pPr>
            <a:r>
              <a:rPr lang="en-US" sz="1810" b="true">
                <a:solidFill>
                  <a:srgbClr val="FFEDD1"/>
                </a:solidFill>
                <a:latin typeface="Now Bold"/>
                <a:ea typeface="Now Bold"/>
                <a:cs typeface="Now Bold"/>
                <a:sym typeface="Now Bold"/>
              </a:rPr>
              <a:t>ACC</a:t>
            </a:r>
          </a:p>
        </p:txBody>
      </p:sp>
      <p:grpSp>
        <p:nvGrpSpPr>
          <p:cNvPr name="Group 52" id="52"/>
          <p:cNvGrpSpPr/>
          <p:nvPr/>
        </p:nvGrpSpPr>
        <p:grpSpPr>
          <a:xfrm rot="10799999">
            <a:off x="8214382" y="1938464"/>
            <a:ext cx="568986" cy="100012"/>
            <a:chOff x="0" y="0"/>
            <a:chExt cx="758648" cy="133350"/>
          </a:xfrm>
        </p:grpSpPr>
        <p:sp>
          <p:nvSpPr>
            <p:cNvPr name="Freeform 53" id="53"/>
            <p:cNvSpPr/>
            <p:nvPr/>
          </p:nvSpPr>
          <p:spPr>
            <a:xfrm flipH="false" flipV="false" rot="0">
              <a:off x="0" y="0"/>
              <a:ext cx="758698" cy="133350"/>
            </a:xfrm>
            <a:custGeom>
              <a:avLst/>
              <a:gdLst/>
              <a:ahLst/>
              <a:cxnLst/>
              <a:rect r="r" b="b" t="t" l="l"/>
              <a:pathLst>
                <a:path h="133350" w="758698">
                  <a:moveTo>
                    <a:pt x="66675" y="0"/>
                  </a:moveTo>
                  <a:lnTo>
                    <a:pt x="692023" y="0"/>
                  </a:lnTo>
                  <a:cubicBezTo>
                    <a:pt x="728853" y="0"/>
                    <a:pt x="758698" y="29845"/>
                    <a:pt x="758698" y="66675"/>
                  </a:cubicBezTo>
                  <a:cubicBezTo>
                    <a:pt x="758698" y="103505"/>
                    <a:pt x="728853" y="133350"/>
                    <a:pt x="692023" y="133350"/>
                  </a:cubicBezTo>
                  <a:lnTo>
                    <a:pt x="66675" y="133350"/>
                  </a:lnTo>
                  <a:cubicBezTo>
                    <a:pt x="29845" y="133350"/>
                    <a:pt x="0" y="103505"/>
                    <a:pt x="0" y="66675"/>
                  </a:cubicBezTo>
                  <a:cubicBezTo>
                    <a:pt x="0" y="29845"/>
                    <a:pt x="29845" y="0"/>
                    <a:pt x="66675" y="0"/>
                  </a:cubicBezTo>
                  <a:close/>
                </a:path>
              </a:pathLst>
            </a:custGeom>
            <a:solidFill>
              <a:srgbClr val="C9E265"/>
            </a:solidFill>
          </p:spPr>
        </p:sp>
      </p:grpSp>
      <p:grpSp>
        <p:nvGrpSpPr>
          <p:cNvPr name="Group 54" id="54"/>
          <p:cNvGrpSpPr/>
          <p:nvPr/>
        </p:nvGrpSpPr>
        <p:grpSpPr>
          <a:xfrm rot="0">
            <a:off x="8452142" y="3196130"/>
            <a:ext cx="384435" cy="100012"/>
            <a:chOff x="0" y="0"/>
            <a:chExt cx="512580" cy="133350"/>
          </a:xfrm>
        </p:grpSpPr>
        <p:sp>
          <p:nvSpPr>
            <p:cNvPr name="Freeform 55" id="55"/>
            <p:cNvSpPr/>
            <p:nvPr/>
          </p:nvSpPr>
          <p:spPr>
            <a:xfrm flipH="false" flipV="false" rot="0">
              <a:off x="0" y="0"/>
              <a:ext cx="512572" cy="133350"/>
            </a:xfrm>
            <a:custGeom>
              <a:avLst/>
              <a:gdLst/>
              <a:ahLst/>
              <a:cxnLst/>
              <a:rect r="r" b="b" t="t" l="l"/>
              <a:pathLst>
                <a:path h="133350" w="512572">
                  <a:moveTo>
                    <a:pt x="66675" y="0"/>
                  </a:moveTo>
                  <a:lnTo>
                    <a:pt x="445897" y="0"/>
                  </a:lnTo>
                  <a:cubicBezTo>
                    <a:pt x="482727" y="0"/>
                    <a:pt x="512572" y="29845"/>
                    <a:pt x="512572" y="66675"/>
                  </a:cubicBezTo>
                  <a:cubicBezTo>
                    <a:pt x="512572" y="103505"/>
                    <a:pt x="482727" y="133350"/>
                    <a:pt x="445897"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56" id="56"/>
          <p:cNvGrpSpPr/>
          <p:nvPr/>
        </p:nvGrpSpPr>
        <p:grpSpPr>
          <a:xfrm rot="-5400000">
            <a:off x="6342478" y="3379787"/>
            <a:ext cx="1147872" cy="100012"/>
            <a:chOff x="0" y="0"/>
            <a:chExt cx="1530496" cy="133350"/>
          </a:xfrm>
        </p:grpSpPr>
        <p:sp>
          <p:nvSpPr>
            <p:cNvPr name="Freeform 57" id="57"/>
            <p:cNvSpPr/>
            <p:nvPr/>
          </p:nvSpPr>
          <p:spPr>
            <a:xfrm flipH="false" flipV="false" rot="0">
              <a:off x="0" y="0"/>
              <a:ext cx="1530477" cy="133350"/>
            </a:xfrm>
            <a:custGeom>
              <a:avLst/>
              <a:gdLst/>
              <a:ahLst/>
              <a:cxnLst/>
              <a:rect r="r" b="b" t="t" l="l"/>
              <a:pathLst>
                <a:path h="133350" w="1530477">
                  <a:moveTo>
                    <a:pt x="66675" y="0"/>
                  </a:moveTo>
                  <a:lnTo>
                    <a:pt x="1463802" y="0"/>
                  </a:lnTo>
                  <a:cubicBezTo>
                    <a:pt x="1500632" y="0"/>
                    <a:pt x="1530477" y="29845"/>
                    <a:pt x="1530477" y="66675"/>
                  </a:cubicBezTo>
                  <a:cubicBezTo>
                    <a:pt x="1530477" y="103505"/>
                    <a:pt x="1500632" y="133350"/>
                    <a:pt x="1463802" y="133350"/>
                  </a:cubicBezTo>
                  <a:lnTo>
                    <a:pt x="66675" y="133350"/>
                  </a:lnTo>
                  <a:cubicBezTo>
                    <a:pt x="29845" y="133350"/>
                    <a:pt x="0" y="103505"/>
                    <a:pt x="0" y="66675"/>
                  </a:cubicBezTo>
                  <a:cubicBezTo>
                    <a:pt x="0" y="29845"/>
                    <a:pt x="29845" y="0"/>
                    <a:pt x="66675" y="0"/>
                  </a:cubicBezTo>
                  <a:close/>
                </a:path>
              </a:pathLst>
            </a:custGeom>
            <a:solidFill>
              <a:srgbClr val="38B6FF"/>
            </a:solidFill>
          </p:spPr>
        </p:sp>
      </p:grpSp>
      <p:grpSp>
        <p:nvGrpSpPr>
          <p:cNvPr name="Group 58" id="58"/>
          <p:cNvGrpSpPr/>
          <p:nvPr/>
        </p:nvGrpSpPr>
        <p:grpSpPr>
          <a:xfrm rot="-10800000">
            <a:off x="6227305" y="3903719"/>
            <a:ext cx="770940" cy="100012"/>
            <a:chOff x="0" y="0"/>
            <a:chExt cx="1027920" cy="133350"/>
          </a:xfrm>
        </p:grpSpPr>
        <p:sp>
          <p:nvSpPr>
            <p:cNvPr name="Freeform 59" id="59"/>
            <p:cNvSpPr/>
            <p:nvPr/>
          </p:nvSpPr>
          <p:spPr>
            <a:xfrm flipH="false" flipV="false" rot="0">
              <a:off x="0" y="0"/>
              <a:ext cx="1027938" cy="133350"/>
            </a:xfrm>
            <a:custGeom>
              <a:avLst/>
              <a:gdLst/>
              <a:ahLst/>
              <a:cxnLst/>
              <a:rect r="r" b="b" t="t" l="l"/>
              <a:pathLst>
                <a:path h="133350" w="1027938">
                  <a:moveTo>
                    <a:pt x="66675" y="0"/>
                  </a:moveTo>
                  <a:lnTo>
                    <a:pt x="961263" y="0"/>
                  </a:lnTo>
                  <a:cubicBezTo>
                    <a:pt x="998093" y="0"/>
                    <a:pt x="1027938" y="29845"/>
                    <a:pt x="1027938" y="66675"/>
                  </a:cubicBezTo>
                  <a:cubicBezTo>
                    <a:pt x="1027938" y="103505"/>
                    <a:pt x="998093" y="133350"/>
                    <a:pt x="961263" y="133350"/>
                  </a:cubicBezTo>
                  <a:lnTo>
                    <a:pt x="66675" y="133350"/>
                  </a:lnTo>
                  <a:cubicBezTo>
                    <a:pt x="29845" y="133350"/>
                    <a:pt x="0" y="103505"/>
                    <a:pt x="0" y="66675"/>
                  </a:cubicBezTo>
                  <a:cubicBezTo>
                    <a:pt x="0" y="29845"/>
                    <a:pt x="29845" y="0"/>
                    <a:pt x="66675" y="0"/>
                  </a:cubicBezTo>
                  <a:close/>
                </a:path>
              </a:pathLst>
            </a:custGeom>
            <a:solidFill>
              <a:srgbClr val="38B6FF"/>
            </a:solidFill>
          </p:spPr>
        </p:sp>
      </p:grpSp>
      <p:grpSp>
        <p:nvGrpSpPr>
          <p:cNvPr name="Group 60" id="60"/>
          <p:cNvGrpSpPr/>
          <p:nvPr/>
        </p:nvGrpSpPr>
        <p:grpSpPr>
          <a:xfrm rot="-10800000">
            <a:off x="6706210" y="3903719"/>
            <a:ext cx="770940" cy="100012"/>
            <a:chOff x="0" y="0"/>
            <a:chExt cx="1027920" cy="133350"/>
          </a:xfrm>
        </p:grpSpPr>
        <p:sp>
          <p:nvSpPr>
            <p:cNvPr name="Freeform 61" id="61"/>
            <p:cNvSpPr/>
            <p:nvPr/>
          </p:nvSpPr>
          <p:spPr>
            <a:xfrm flipH="false" flipV="false" rot="0">
              <a:off x="0" y="0"/>
              <a:ext cx="1027938" cy="133350"/>
            </a:xfrm>
            <a:custGeom>
              <a:avLst/>
              <a:gdLst/>
              <a:ahLst/>
              <a:cxnLst/>
              <a:rect r="r" b="b" t="t" l="l"/>
              <a:pathLst>
                <a:path h="133350" w="1027938">
                  <a:moveTo>
                    <a:pt x="66675" y="0"/>
                  </a:moveTo>
                  <a:lnTo>
                    <a:pt x="961263" y="0"/>
                  </a:lnTo>
                  <a:cubicBezTo>
                    <a:pt x="998093" y="0"/>
                    <a:pt x="1027938" y="29845"/>
                    <a:pt x="1027938" y="66675"/>
                  </a:cubicBezTo>
                  <a:cubicBezTo>
                    <a:pt x="1027938" y="103505"/>
                    <a:pt x="998093" y="133350"/>
                    <a:pt x="961263" y="133350"/>
                  </a:cubicBezTo>
                  <a:lnTo>
                    <a:pt x="66675" y="133350"/>
                  </a:lnTo>
                  <a:cubicBezTo>
                    <a:pt x="29845" y="133350"/>
                    <a:pt x="0" y="103505"/>
                    <a:pt x="0" y="66675"/>
                  </a:cubicBezTo>
                  <a:cubicBezTo>
                    <a:pt x="0" y="29845"/>
                    <a:pt x="29845" y="0"/>
                    <a:pt x="66675" y="0"/>
                  </a:cubicBezTo>
                  <a:close/>
                </a:path>
              </a:pathLst>
            </a:custGeom>
            <a:solidFill>
              <a:srgbClr val="38B6FF"/>
            </a:solidFill>
          </p:spPr>
        </p:sp>
      </p:grpSp>
      <p:grpSp>
        <p:nvGrpSpPr>
          <p:cNvPr name="Group 62" id="62"/>
          <p:cNvGrpSpPr/>
          <p:nvPr/>
        </p:nvGrpSpPr>
        <p:grpSpPr>
          <a:xfrm rot="-10800000">
            <a:off x="17320078" y="207265"/>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4" id="64"/>
          <p:cNvGrpSpPr/>
          <p:nvPr/>
        </p:nvGrpSpPr>
        <p:grpSpPr>
          <a:xfrm rot="-10800000">
            <a:off x="17320078" y="676240"/>
            <a:ext cx="1032216" cy="128588"/>
            <a:chOff x="0" y="0"/>
            <a:chExt cx="1376288" cy="171450"/>
          </a:xfrm>
        </p:grpSpPr>
        <p:sp>
          <p:nvSpPr>
            <p:cNvPr name="Freeform 65" id="6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6" id="66"/>
          <p:cNvGrpSpPr/>
          <p:nvPr/>
        </p:nvGrpSpPr>
        <p:grpSpPr>
          <a:xfrm rot="-10800000">
            <a:off x="17320078" y="1116598"/>
            <a:ext cx="1032216" cy="128588"/>
            <a:chOff x="0" y="0"/>
            <a:chExt cx="1376288" cy="171450"/>
          </a:xfrm>
        </p:grpSpPr>
        <p:sp>
          <p:nvSpPr>
            <p:cNvPr name="Freeform 67" id="6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8" id="68"/>
          <p:cNvSpPr txBox="true"/>
          <p:nvPr/>
        </p:nvSpPr>
        <p:spPr>
          <a:xfrm rot="0">
            <a:off x="15503848" y="34231"/>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9" id="69"/>
          <p:cNvSpPr txBox="true"/>
          <p:nvPr/>
        </p:nvSpPr>
        <p:spPr>
          <a:xfrm rot="0">
            <a:off x="16080734" y="503207"/>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70" id="70"/>
          <p:cNvSpPr txBox="true"/>
          <p:nvPr/>
        </p:nvSpPr>
        <p:spPr>
          <a:xfrm rot="0">
            <a:off x="15628920" y="943563"/>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71" id="71"/>
          <p:cNvGrpSpPr/>
          <p:nvPr/>
        </p:nvGrpSpPr>
        <p:grpSpPr>
          <a:xfrm rot="10720186">
            <a:off x="13407427" y="2627231"/>
            <a:ext cx="509037" cy="100013"/>
            <a:chOff x="0" y="0"/>
            <a:chExt cx="678716" cy="133350"/>
          </a:xfrm>
        </p:grpSpPr>
        <p:sp>
          <p:nvSpPr>
            <p:cNvPr name="Freeform 72" id="72"/>
            <p:cNvSpPr/>
            <p:nvPr/>
          </p:nvSpPr>
          <p:spPr>
            <a:xfrm flipH="false" flipV="false" rot="0">
              <a:off x="0" y="0"/>
              <a:ext cx="678688" cy="133350"/>
            </a:xfrm>
            <a:custGeom>
              <a:avLst/>
              <a:gdLst/>
              <a:ahLst/>
              <a:cxnLst/>
              <a:rect r="r" b="b" t="t" l="l"/>
              <a:pathLst>
                <a:path h="133350" w="678688">
                  <a:moveTo>
                    <a:pt x="66675" y="0"/>
                  </a:moveTo>
                  <a:lnTo>
                    <a:pt x="612013" y="0"/>
                  </a:lnTo>
                  <a:cubicBezTo>
                    <a:pt x="648843" y="0"/>
                    <a:pt x="678688" y="29845"/>
                    <a:pt x="678688" y="66675"/>
                  </a:cubicBezTo>
                  <a:cubicBezTo>
                    <a:pt x="678688" y="103505"/>
                    <a:pt x="648843" y="133350"/>
                    <a:pt x="612013"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73" id="73"/>
          <p:cNvGrpSpPr/>
          <p:nvPr/>
        </p:nvGrpSpPr>
        <p:grpSpPr>
          <a:xfrm rot="5400000">
            <a:off x="13432456" y="2286248"/>
            <a:ext cx="859005" cy="100012"/>
            <a:chOff x="0" y="0"/>
            <a:chExt cx="1145340" cy="133350"/>
          </a:xfrm>
        </p:grpSpPr>
        <p:sp>
          <p:nvSpPr>
            <p:cNvPr name="Freeform 74" id="74"/>
            <p:cNvSpPr/>
            <p:nvPr/>
          </p:nvSpPr>
          <p:spPr>
            <a:xfrm flipH="false" flipV="false" rot="0">
              <a:off x="0" y="0"/>
              <a:ext cx="1145286" cy="133350"/>
            </a:xfrm>
            <a:custGeom>
              <a:avLst/>
              <a:gdLst/>
              <a:ahLst/>
              <a:cxnLst/>
              <a:rect r="r" b="b" t="t" l="l"/>
              <a:pathLst>
                <a:path h="133350" w="1145286">
                  <a:moveTo>
                    <a:pt x="66675" y="0"/>
                  </a:moveTo>
                  <a:lnTo>
                    <a:pt x="1078611" y="0"/>
                  </a:lnTo>
                  <a:cubicBezTo>
                    <a:pt x="1115441" y="0"/>
                    <a:pt x="1145286" y="29845"/>
                    <a:pt x="1145286" y="66675"/>
                  </a:cubicBezTo>
                  <a:cubicBezTo>
                    <a:pt x="1145286" y="103505"/>
                    <a:pt x="1115441" y="133350"/>
                    <a:pt x="1078611"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75" id="75"/>
          <p:cNvGrpSpPr/>
          <p:nvPr/>
        </p:nvGrpSpPr>
        <p:grpSpPr>
          <a:xfrm rot="0">
            <a:off x="13420469" y="1906775"/>
            <a:ext cx="496677" cy="100012"/>
            <a:chOff x="0" y="0"/>
            <a:chExt cx="662236" cy="133350"/>
          </a:xfrm>
        </p:grpSpPr>
        <p:sp>
          <p:nvSpPr>
            <p:cNvPr name="Freeform 76" id="76"/>
            <p:cNvSpPr/>
            <p:nvPr/>
          </p:nvSpPr>
          <p:spPr>
            <a:xfrm flipH="false" flipV="false" rot="0">
              <a:off x="0" y="0"/>
              <a:ext cx="662178" cy="133350"/>
            </a:xfrm>
            <a:custGeom>
              <a:avLst/>
              <a:gdLst/>
              <a:ahLst/>
              <a:cxnLst/>
              <a:rect r="r" b="b" t="t" l="l"/>
              <a:pathLst>
                <a:path h="133350" w="662178">
                  <a:moveTo>
                    <a:pt x="66675" y="0"/>
                  </a:moveTo>
                  <a:lnTo>
                    <a:pt x="595503" y="0"/>
                  </a:lnTo>
                  <a:cubicBezTo>
                    <a:pt x="632333" y="0"/>
                    <a:pt x="662178" y="29845"/>
                    <a:pt x="662178" y="66675"/>
                  </a:cubicBezTo>
                  <a:cubicBezTo>
                    <a:pt x="662178" y="103505"/>
                    <a:pt x="632333" y="133350"/>
                    <a:pt x="595503"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77" id="77"/>
          <p:cNvGrpSpPr/>
          <p:nvPr/>
        </p:nvGrpSpPr>
        <p:grpSpPr>
          <a:xfrm rot="0">
            <a:off x="6653097" y="8542092"/>
            <a:ext cx="5748950" cy="1257159"/>
            <a:chOff x="0" y="0"/>
            <a:chExt cx="7665266" cy="1676212"/>
          </a:xfrm>
        </p:grpSpPr>
        <p:sp>
          <p:nvSpPr>
            <p:cNvPr name="Freeform 78" id="78"/>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sp>
        <p:nvSpPr>
          <p:cNvPr name="TextBox 79" id="79"/>
          <p:cNvSpPr txBox="true"/>
          <p:nvPr/>
        </p:nvSpPr>
        <p:spPr>
          <a:xfrm rot="0">
            <a:off x="7173628" y="8738312"/>
            <a:ext cx="4823407"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Removable Disk, CD)</a:t>
            </a:r>
          </a:p>
        </p:txBody>
      </p:sp>
      <p:grpSp>
        <p:nvGrpSpPr>
          <p:cNvPr name="Group 80" id="80"/>
          <p:cNvGrpSpPr/>
          <p:nvPr/>
        </p:nvGrpSpPr>
        <p:grpSpPr>
          <a:xfrm rot="-5400000">
            <a:off x="8711711" y="7790525"/>
            <a:ext cx="1436458" cy="100012"/>
            <a:chOff x="0" y="0"/>
            <a:chExt cx="1915278" cy="133350"/>
          </a:xfrm>
        </p:grpSpPr>
        <p:sp>
          <p:nvSpPr>
            <p:cNvPr name="Freeform 81" id="81"/>
            <p:cNvSpPr/>
            <p:nvPr/>
          </p:nvSpPr>
          <p:spPr>
            <a:xfrm flipH="false" flipV="false" rot="0">
              <a:off x="0" y="0"/>
              <a:ext cx="1915287" cy="133350"/>
            </a:xfrm>
            <a:custGeom>
              <a:avLst/>
              <a:gdLst/>
              <a:ahLst/>
              <a:cxnLst/>
              <a:rect r="r" b="b" t="t" l="l"/>
              <a:pathLst>
                <a:path h="133350" w="1915287">
                  <a:moveTo>
                    <a:pt x="66675" y="0"/>
                  </a:moveTo>
                  <a:lnTo>
                    <a:pt x="1848612" y="0"/>
                  </a:lnTo>
                  <a:cubicBezTo>
                    <a:pt x="1885442" y="0"/>
                    <a:pt x="1915287" y="29845"/>
                    <a:pt x="1915287" y="66675"/>
                  </a:cubicBezTo>
                  <a:cubicBezTo>
                    <a:pt x="1915287" y="103505"/>
                    <a:pt x="1885442" y="133350"/>
                    <a:pt x="1848612" y="133350"/>
                  </a:cubicBezTo>
                  <a:lnTo>
                    <a:pt x="66675" y="133350"/>
                  </a:lnTo>
                  <a:cubicBezTo>
                    <a:pt x="29845" y="133350"/>
                    <a:pt x="0" y="103505"/>
                    <a:pt x="0" y="66675"/>
                  </a:cubicBezTo>
                  <a:cubicBezTo>
                    <a:pt x="0" y="29845"/>
                    <a:pt x="29845" y="0"/>
                    <a:pt x="66675" y="0"/>
                  </a:cubicBezTo>
                  <a:close/>
                </a:path>
              </a:pathLst>
            </a:custGeom>
            <a:solidFill>
              <a:srgbClr val="FF66C4"/>
            </a:solidFill>
          </p:spPr>
        </p:sp>
      </p:grpSp>
      <p:sp>
        <p:nvSpPr>
          <p:cNvPr name="TextBox 82" id="82"/>
          <p:cNvSpPr txBox="true"/>
          <p:nvPr/>
        </p:nvSpPr>
        <p:spPr>
          <a:xfrm rot="0">
            <a:off x="9527572" y="7443335"/>
            <a:ext cx="2669044" cy="782341"/>
          </a:xfrm>
          <a:prstGeom prst="rect">
            <a:avLst/>
          </a:prstGeom>
        </p:spPr>
        <p:txBody>
          <a:bodyPr anchor="t" rtlCol="false" tIns="0" lIns="0" bIns="0" rIns="0">
            <a:spAutoFit/>
          </a:bodyPr>
          <a:lstStyle/>
          <a:p>
            <a:pPr algn="l">
              <a:lnSpc>
                <a:spcPts val="2938"/>
              </a:lnSpc>
            </a:pPr>
            <a:r>
              <a:rPr lang="en-US" sz="2098" b="true">
                <a:solidFill>
                  <a:srgbClr val="FFEDD1"/>
                </a:solidFill>
                <a:latin typeface="Now Bold"/>
                <a:ea typeface="Now Bold"/>
                <a:cs typeface="Now Bold"/>
                <a:sym typeface="Now Bold"/>
              </a:rPr>
              <a:t>Load executable code when needed</a:t>
            </a:r>
          </a:p>
        </p:txBody>
      </p:sp>
      <p:grpSp>
        <p:nvGrpSpPr>
          <p:cNvPr name="Group 83" id="83"/>
          <p:cNvGrpSpPr/>
          <p:nvPr/>
        </p:nvGrpSpPr>
        <p:grpSpPr>
          <a:xfrm rot="0">
            <a:off x="2537237" y="281084"/>
            <a:ext cx="13213526" cy="9925515"/>
            <a:chOff x="0" y="0"/>
            <a:chExt cx="17618034" cy="13234020"/>
          </a:xfrm>
        </p:grpSpPr>
        <p:sp>
          <p:nvSpPr>
            <p:cNvPr name="Freeform 84" id="8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85" id="8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86" id="8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76.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2808210" y="6038433"/>
            <a:ext cx="2014481" cy="900465"/>
            <a:chOff x="0" y="0"/>
            <a:chExt cx="2685974" cy="1200620"/>
          </a:xfrm>
        </p:grpSpPr>
        <p:sp>
          <p:nvSpPr>
            <p:cNvPr name="Freeform 3" id="3"/>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alpha val="21961"/>
              </a:srgbClr>
            </a:solidFill>
          </p:spPr>
        </p:sp>
      </p:grpSp>
      <p:grpSp>
        <p:nvGrpSpPr>
          <p:cNvPr name="Group 4" id="4"/>
          <p:cNvGrpSpPr/>
          <p:nvPr/>
        </p:nvGrpSpPr>
        <p:grpSpPr>
          <a:xfrm rot="0">
            <a:off x="14083821" y="6063519"/>
            <a:ext cx="2014480" cy="900465"/>
            <a:chOff x="0" y="0"/>
            <a:chExt cx="2685974" cy="1200620"/>
          </a:xfrm>
        </p:grpSpPr>
        <p:sp>
          <p:nvSpPr>
            <p:cNvPr name="Freeform 5" id="5"/>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alpha val="21961"/>
              </a:srgbClr>
            </a:solidFill>
          </p:spPr>
        </p:sp>
      </p:grpSp>
      <p:grpSp>
        <p:nvGrpSpPr>
          <p:cNvPr name="Group 6" id="6"/>
          <p:cNvGrpSpPr/>
          <p:nvPr/>
        </p:nvGrpSpPr>
        <p:grpSpPr>
          <a:xfrm rot="0">
            <a:off x="4369149" y="1440553"/>
            <a:ext cx="10351978" cy="3913385"/>
            <a:chOff x="0" y="0"/>
            <a:chExt cx="13802638" cy="5217846"/>
          </a:xfrm>
        </p:grpSpPr>
        <p:sp>
          <p:nvSpPr>
            <p:cNvPr name="Freeform 7" id="7"/>
            <p:cNvSpPr/>
            <p:nvPr/>
          </p:nvSpPr>
          <p:spPr>
            <a:xfrm flipH="false" flipV="false" rot="0">
              <a:off x="0" y="0"/>
              <a:ext cx="13802613" cy="5217795"/>
            </a:xfrm>
            <a:custGeom>
              <a:avLst/>
              <a:gdLst/>
              <a:ahLst/>
              <a:cxnLst/>
              <a:rect r="r" b="b" t="t" l="l"/>
              <a:pathLst>
                <a:path h="5217795" w="13802613">
                  <a:moveTo>
                    <a:pt x="0" y="0"/>
                  </a:moveTo>
                  <a:lnTo>
                    <a:pt x="0" y="5217795"/>
                  </a:lnTo>
                  <a:lnTo>
                    <a:pt x="13802613" y="5217795"/>
                  </a:lnTo>
                  <a:lnTo>
                    <a:pt x="13802613" y="0"/>
                  </a:lnTo>
                  <a:lnTo>
                    <a:pt x="0" y="0"/>
                  </a:lnTo>
                  <a:close/>
                  <a:moveTo>
                    <a:pt x="13504290" y="4919472"/>
                  </a:moveTo>
                  <a:lnTo>
                    <a:pt x="292100" y="4919472"/>
                  </a:lnTo>
                  <a:lnTo>
                    <a:pt x="292100" y="292100"/>
                  </a:lnTo>
                  <a:lnTo>
                    <a:pt x="13504290" y="292100"/>
                  </a:lnTo>
                  <a:lnTo>
                    <a:pt x="13504290" y="4919472"/>
                  </a:lnTo>
                  <a:close/>
                </a:path>
              </a:pathLst>
            </a:custGeom>
            <a:solidFill>
              <a:srgbClr val="F89D87">
                <a:alpha val="20392"/>
              </a:srgbClr>
            </a:solidFill>
          </p:spPr>
        </p:sp>
      </p:grpSp>
      <p:grpSp>
        <p:nvGrpSpPr>
          <p:cNvPr name="Group 8" id="8"/>
          <p:cNvGrpSpPr/>
          <p:nvPr/>
        </p:nvGrpSpPr>
        <p:grpSpPr>
          <a:xfrm rot="0">
            <a:off x="6573036" y="6036116"/>
            <a:ext cx="5748950" cy="1257159"/>
            <a:chOff x="0" y="0"/>
            <a:chExt cx="7665266" cy="1676212"/>
          </a:xfrm>
        </p:grpSpPr>
        <p:sp>
          <p:nvSpPr>
            <p:cNvPr name="Freeform 9" id="9"/>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sp>
        <p:nvSpPr>
          <p:cNvPr name="Freeform 10" id="10"/>
          <p:cNvSpPr/>
          <p:nvPr/>
        </p:nvSpPr>
        <p:spPr>
          <a:xfrm flipH="false" flipV="false" rot="0">
            <a:off x="5140260" y="3892026"/>
            <a:ext cx="1285498" cy="1072808"/>
          </a:xfrm>
          <a:custGeom>
            <a:avLst/>
            <a:gdLst/>
            <a:ahLst/>
            <a:cxnLst/>
            <a:rect r="r" b="b" t="t" l="l"/>
            <a:pathLst>
              <a:path h="1072808" w="1285498">
                <a:moveTo>
                  <a:pt x="0" y="0"/>
                </a:moveTo>
                <a:lnTo>
                  <a:pt x="1285498" y="0"/>
                </a:lnTo>
                <a:lnTo>
                  <a:pt x="1285498" y="1072808"/>
                </a:lnTo>
                <a:lnTo>
                  <a:pt x="0" y="1072808"/>
                </a:lnTo>
                <a:lnTo>
                  <a:pt x="0" y="0"/>
                </a:lnTo>
                <a:close/>
              </a:path>
            </a:pathLst>
          </a:custGeom>
          <a:blipFill>
            <a:blip r:embed="rId2">
              <a:extLst>
                <a:ext uri="{96DAC541-7B7A-43D3-8B79-37D633B846F1}">
                  <asvg:svgBlip xmlns:asvg="http://schemas.microsoft.com/office/drawing/2016/SVG/main" r:embed="rId3"/>
                </a:ext>
              </a:extLst>
            </a:blip>
            <a:stretch>
              <a:fillRect l="0" t="0" r="0" b="-298"/>
            </a:stretch>
          </a:blipFill>
        </p:spPr>
      </p:sp>
      <p:grpSp>
        <p:nvGrpSpPr>
          <p:cNvPr name="Group 11" id="11"/>
          <p:cNvGrpSpPr/>
          <p:nvPr/>
        </p:nvGrpSpPr>
        <p:grpSpPr>
          <a:xfrm rot="0">
            <a:off x="6111910" y="1880158"/>
            <a:ext cx="1167742" cy="1167742"/>
            <a:chOff x="0" y="0"/>
            <a:chExt cx="1556990" cy="1556990"/>
          </a:xfrm>
        </p:grpSpPr>
        <p:sp>
          <p:nvSpPr>
            <p:cNvPr name="Freeform 12" id="12"/>
            <p:cNvSpPr/>
            <p:nvPr/>
          </p:nvSpPr>
          <p:spPr>
            <a:xfrm flipH="false" flipV="false" rot="0">
              <a:off x="0" y="0"/>
              <a:ext cx="1557020" cy="1557020"/>
            </a:xfrm>
            <a:custGeom>
              <a:avLst/>
              <a:gdLst/>
              <a:ahLst/>
              <a:cxnLst/>
              <a:rect r="r" b="b" t="t" l="l"/>
              <a:pathLst>
                <a:path h="1557020" w="1557020">
                  <a:moveTo>
                    <a:pt x="0" y="0"/>
                  </a:moveTo>
                  <a:lnTo>
                    <a:pt x="1557020" y="0"/>
                  </a:lnTo>
                  <a:lnTo>
                    <a:pt x="1557020" y="1557020"/>
                  </a:lnTo>
                  <a:lnTo>
                    <a:pt x="0" y="1557020"/>
                  </a:lnTo>
                  <a:close/>
                </a:path>
              </a:pathLst>
            </a:custGeom>
            <a:solidFill>
              <a:srgbClr val="FFB784">
                <a:alpha val="20392"/>
              </a:srgbClr>
            </a:solidFill>
          </p:spPr>
        </p:sp>
      </p:grpSp>
      <p:grpSp>
        <p:nvGrpSpPr>
          <p:cNvPr name="Group 13" id="13"/>
          <p:cNvGrpSpPr/>
          <p:nvPr/>
        </p:nvGrpSpPr>
        <p:grpSpPr>
          <a:xfrm rot="0">
            <a:off x="9652938" y="1838720"/>
            <a:ext cx="3835242" cy="538404"/>
            <a:chOff x="0" y="0"/>
            <a:chExt cx="5113656" cy="717872"/>
          </a:xfrm>
        </p:grpSpPr>
        <p:sp>
          <p:nvSpPr>
            <p:cNvPr name="Freeform 14" id="14"/>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alpha val="20392"/>
              </a:srgbClr>
            </a:solidFill>
          </p:spPr>
        </p:sp>
      </p:grpSp>
      <p:sp>
        <p:nvSpPr>
          <p:cNvPr name="Freeform 15" id="15"/>
          <p:cNvSpPr/>
          <p:nvPr/>
        </p:nvSpPr>
        <p:spPr>
          <a:xfrm flipH="false" flipV="false" rot="0">
            <a:off x="5193570" y="1925625"/>
            <a:ext cx="640725" cy="640725"/>
          </a:xfrm>
          <a:custGeom>
            <a:avLst/>
            <a:gdLst/>
            <a:ahLst/>
            <a:cxnLst/>
            <a:rect r="r" b="b" t="t" l="l"/>
            <a:pathLst>
              <a:path h="640725" w="640725">
                <a:moveTo>
                  <a:pt x="0" y="0"/>
                </a:moveTo>
                <a:lnTo>
                  <a:pt x="640725" y="0"/>
                </a:lnTo>
                <a:lnTo>
                  <a:pt x="640725" y="640725"/>
                </a:lnTo>
                <a:lnTo>
                  <a:pt x="0" y="6407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652938" y="2499620"/>
            <a:ext cx="3835242" cy="538404"/>
            <a:chOff x="0" y="0"/>
            <a:chExt cx="5113656" cy="717872"/>
          </a:xfrm>
        </p:grpSpPr>
        <p:sp>
          <p:nvSpPr>
            <p:cNvPr name="Freeform 17" id="17"/>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alpha val="20392"/>
              </a:srgbClr>
            </a:solidFill>
          </p:spPr>
        </p:sp>
      </p:grpSp>
      <p:grpSp>
        <p:nvGrpSpPr>
          <p:cNvPr name="Group 18" id="18"/>
          <p:cNvGrpSpPr/>
          <p:nvPr/>
        </p:nvGrpSpPr>
        <p:grpSpPr>
          <a:xfrm rot="0">
            <a:off x="9652938" y="3128042"/>
            <a:ext cx="3835242" cy="538404"/>
            <a:chOff x="0" y="0"/>
            <a:chExt cx="5113656" cy="717872"/>
          </a:xfrm>
        </p:grpSpPr>
        <p:sp>
          <p:nvSpPr>
            <p:cNvPr name="Freeform 19" id="19"/>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alpha val="20392"/>
              </a:srgbClr>
            </a:solidFill>
          </p:spPr>
        </p:sp>
      </p:grpSp>
      <p:grpSp>
        <p:nvGrpSpPr>
          <p:cNvPr name="Group 20" id="20"/>
          <p:cNvGrpSpPr/>
          <p:nvPr/>
        </p:nvGrpSpPr>
        <p:grpSpPr>
          <a:xfrm rot="0">
            <a:off x="9652938" y="3760888"/>
            <a:ext cx="3835242" cy="538404"/>
            <a:chOff x="0" y="0"/>
            <a:chExt cx="5113656" cy="717872"/>
          </a:xfrm>
        </p:grpSpPr>
        <p:sp>
          <p:nvSpPr>
            <p:cNvPr name="Freeform 21" id="21"/>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alpha val="20392"/>
              </a:srgbClr>
            </a:solidFill>
          </p:spPr>
        </p:sp>
      </p:grpSp>
      <p:grpSp>
        <p:nvGrpSpPr>
          <p:cNvPr name="Group 22" id="22"/>
          <p:cNvGrpSpPr/>
          <p:nvPr/>
        </p:nvGrpSpPr>
        <p:grpSpPr>
          <a:xfrm rot="0">
            <a:off x="9652938" y="4419286"/>
            <a:ext cx="3835242" cy="538404"/>
            <a:chOff x="0" y="0"/>
            <a:chExt cx="5113656" cy="717872"/>
          </a:xfrm>
        </p:grpSpPr>
        <p:sp>
          <p:nvSpPr>
            <p:cNvPr name="Freeform 23" id="23"/>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alpha val="20392"/>
              </a:srgbClr>
            </a:solidFill>
          </p:spPr>
        </p:sp>
      </p:grpSp>
      <p:grpSp>
        <p:nvGrpSpPr>
          <p:cNvPr name="Group 24" id="24"/>
          <p:cNvGrpSpPr/>
          <p:nvPr/>
        </p:nvGrpSpPr>
        <p:grpSpPr>
          <a:xfrm rot="-5400000">
            <a:off x="6311000" y="3991346"/>
            <a:ext cx="4030523" cy="100012"/>
            <a:chOff x="0" y="0"/>
            <a:chExt cx="5374030" cy="133350"/>
          </a:xfrm>
        </p:grpSpPr>
        <p:sp>
          <p:nvSpPr>
            <p:cNvPr name="Freeform 25" id="25"/>
            <p:cNvSpPr/>
            <p:nvPr/>
          </p:nvSpPr>
          <p:spPr>
            <a:xfrm flipH="false" flipV="false" rot="0">
              <a:off x="0" y="0"/>
              <a:ext cx="5374005" cy="133350"/>
            </a:xfrm>
            <a:custGeom>
              <a:avLst/>
              <a:gdLst/>
              <a:ahLst/>
              <a:cxnLst/>
              <a:rect r="r" b="b" t="t" l="l"/>
              <a:pathLst>
                <a:path h="133350" w="5374005">
                  <a:moveTo>
                    <a:pt x="66675" y="0"/>
                  </a:moveTo>
                  <a:lnTo>
                    <a:pt x="5307330" y="0"/>
                  </a:lnTo>
                  <a:cubicBezTo>
                    <a:pt x="5344160" y="0"/>
                    <a:pt x="5374005" y="29845"/>
                    <a:pt x="5374005" y="66675"/>
                  </a:cubicBezTo>
                  <a:cubicBezTo>
                    <a:pt x="5374005" y="103505"/>
                    <a:pt x="5344160" y="133350"/>
                    <a:pt x="5307330" y="133350"/>
                  </a:cubicBezTo>
                  <a:lnTo>
                    <a:pt x="66675" y="133350"/>
                  </a:lnTo>
                  <a:cubicBezTo>
                    <a:pt x="29845" y="133350"/>
                    <a:pt x="0" y="103505"/>
                    <a:pt x="0" y="66675"/>
                  </a:cubicBezTo>
                  <a:cubicBezTo>
                    <a:pt x="0" y="29845"/>
                    <a:pt x="29845" y="0"/>
                    <a:pt x="66675" y="0"/>
                  </a:cubicBezTo>
                  <a:close/>
                </a:path>
              </a:pathLst>
            </a:custGeom>
            <a:solidFill>
              <a:srgbClr val="C9E265">
                <a:alpha val="20392"/>
              </a:srgbClr>
            </a:solidFill>
          </p:spPr>
        </p:sp>
      </p:grpSp>
      <p:grpSp>
        <p:nvGrpSpPr>
          <p:cNvPr name="Group 26" id="26"/>
          <p:cNvGrpSpPr/>
          <p:nvPr/>
        </p:nvGrpSpPr>
        <p:grpSpPr>
          <a:xfrm rot="-5400000">
            <a:off x="7145927" y="4604267"/>
            <a:ext cx="2804680" cy="100012"/>
            <a:chOff x="0" y="0"/>
            <a:chExt cx="3739574" cy="133350"/>
          </a:xfrm>
        </p:grpSpPr>
        <p:sp>
          <p:nvSpPr>
            <p:cNvPr name="Freeform 27" id="27"/>
            <p:cNvSpPr/>
            <p:nvPr/>
          </p:nvSpPr>
          <p:spPr>
            <a:xfrm flipH="false" flipV="false" rot="0">
              <a:off x="0" y="0"/>
              <a:ext cx="3739515" cy="133350"/>
            </a:xfrm>
            <a:custGeom>
              <a:avLst/>
              <a:gdLst/>
              <a:ahLst/>
              <a:cxnLst/>
              <a:rect r="r" b="b" t="t" l="l"/>
              <a:pathLst>
                <a:path h="133350" w="3739515">
                  <a:moveTo>
                    <a:pt x="66675" y="0"/>
                  </a:moveTo>
                  <a:lnTo>
                    <a:pt x="3672840" y="0"/>
                  </a:lnTo>
                  <a:cubicBezTo>
                    <a:pt x="3709670" y="0"/>
                    <a:pt x="3739515" y="29845"/>
                    <a:pt x="3739515" y="66675"/>
                  </a:cubicBezTo>
                  <a:cubicBezTo>
                    <a:pt x="3739515" y="103505"/>
                    <a:pt x="3709670" y="133350"/>
                    <a:pt x="3672840" y="133350"/>
                  </a:cubicBezTo>
                  <a:lnTo>
                    <a:pt x="66675" y="133350"/>
                  </a:lnTo>
                  <a:cubicBezTo>
                    <a:pt x="29845" y="133350"/>
                    <a:pt x="0" y="103505"/>
                    <a:pt x="0" y="66675"/>
                  </a:cubicBezTo>
                  <a:cubicBezTo>
                    <a:pt x="0" y="29845"/>
                    <a:pt x="29845" y="0"/>
                    <a:pt x="66675" y="0"/>
                  </a:cubicBezTo>
                  <a:close/>
                </a:path>
              </a:pathLst>
            </a:custGeom>
            <a:solidFill>
              <a:srgbClr val="FF5757">
                <a:alpha val="20392"/>
              </a:srgbClr>
            </a:solidFill>
          </p:spPr>
        </p:sp>
      </p:grpSp>
      <p:grpSp>
        <p:nvGrpSpPr>
          <p:cNvPr name="Group 28" id="28"/>
          <p:cNvGrpSpPr/>
          <p:nvPr/>
        </p:nvGrpSpPr>
        <p:grpSpPr>
          <a:xfrm rot="-5400000">
            <a:off x="6411212" y="4932235"/>
            <a:ext cx="2066997" cy="100012"/>
            <a:chOff x="0" y="0"/>
            <a:chExt cx="2755996" cy="133350"/>
          </a:xfrm>
        </p:grpSpPr>
        <p:sp>
          <p:nvSpPr>
            <p:cNvPr name="Freeform 29" id="29"/>
            <p:cNvSpPr/>
            <p:nvPr/>
          </p:nvSpPr>
          <p:spPr>
            <a:xfrm flipH="false" flipV="false" rot="0">
              <a:off x="0" y="0"/>
              <a:ext cx="2756027" cy="133350"/>
            </a:xfrm>
            <a:custGeom>
              <a:avLst/>
              <a:gdLst/>
              <a:ahLst/>
              <a:cxnLst/>
              <a:rect r="r" b="b" t="t" l="l"/>
              <a:pathLst>
                <a:path h="133350" w="2756027">
                  <a:moveTo>
                    <a:pt x="66675" y="0"/>
                  </a:moveTo>
                  <a:lnTo>
                    <a:pt x="2689352" y="0"/>
                  </a:lnTo>
                  <a:cubicBezTo>
                    <a:pt x="2726182" y="0"/>
                    <a:pt x="2756027" y="29845"/>
                    <a:pt x="2756027" y="66675"/>
                  </a:cubicBezTo>
                  <a:cubicBezTo>
                    <a:pt x="2756027" y="103505"/>
                    <a:pt x="2726182" y="133350"/>
                    <a:pt x="2689352" y="133350"/>
                  </a:cubicBezTo>
                  <a:lnTo>
                    <a:pt x="66675" y="133350"/>
                  </a:lnTo>
                  <a:cubicBezTo>
                    <a:pt x="29845" y="133350"/>
                    <a:pt x="0" y="103505"/>
                    <a:pt x="0" y="66675"/>
                  </a:cubicBezTo>
                  <a:cubicBezTo>
                    <a:pt x="0" y="29845"/>
                    <a:pt x="29845" y="0"/>
                    <a:pt x="66675" y="0"/>
                  </a:cubicBezTo>
                  <a:close/>
                </a:path>
              </a:pathLst>
            </a:custGeom>
            <a:solidFill>
              <a:srgbClr val="38B6FF">
                <a:alpha val="20392"/>
              </a:srgbClr>
            </a:solidFill>
          </p:spPr>
        </p:sp>
      </p:grpSp>
      <p:grpSp>
        <p:nvGrpSpPr>
          <p:cNvPr name="Group 30" id="30"/>
          <p:cNvGrpSpPr/>
          <p:nvPr/>
        </p:nvGrpSpPr>
        <p:grpSpPr>
          <a:xfrm rot="-10799999">
            <a:off x="4782884" y="6664652"/>
            <a:ext cx="1839586" cy="100012"/>
            <a:chOff x="0" y="0"/>
            <a:chExt cx="2452782" cy="133350"/>
          </a:xfrm>
        </p:grpSpPr>
        <p:sp>
          <p:nvSpPr>
            <p:cNvPr name="Freeform 31" id="31"/>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alpha val="21961"/>
              </a:srgbClr>
            </a:solidFill>
          </p:spPr>
        </p:sp>
      </p:grpSp>
      <p:grpSp>
        <p:nvGrpSpPr>
          <p:cNvPr name="Group 32" id="32"/>
          <p:cNvGrpSpPr/>
          <p:nvPr/>
        </p:nvGrpSpPr>
        <p:grpSpPr>
          <a:xfrm rot="-10800000">
            <a:off x="4760620" y="6400096"/>
            <a:ext cx="1862958" cy="100012"/>
            <a:chOff x="0" y="0"/>
            <a:chExt cx="2483944" cy="133350"/>
          </a:xfrm>
        </p:grpSpPr>
        <p:sp>
          <p:nvSpPr>
            <p:cNvPr name="Freeform 33" id="33"/>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alpha val="21961"/>
              </a:srgbClr>
            </a:solidFill>
          </p:spPr>
        </p:sp>
      </p:grpSp>
      <p:grpSp>
        <p:nvGrpSpPr>
          <p:cNvPr name="Group 34" id="34"/>
          <p:cNvGrpSpPr/>
          <p:nvPr/>
        </p:nvGrpSpPr>
        <p:grpSpPr>
          <a:xfrm rot="10799999">
            <a:off x="4760620" y="6102949"/>
            <a:ext cx="1862985" cy="100012"/>
            <a:chOff x="0" y="0"/>
            <a:chExt cx="2483980" cy="133350"/>
          </a:xfrm>
        </p:grpSpPr>
        <p:sp>
          <p:nvSpPr>
            <p:cNvPr name="Freeform 35" id="35"/>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38B6FF">
                <a:alpha val="21961"/>
              </a:srgbClr>
            </a:solidFill>
          </p:spPr>
        </p:sp>
      </p:grpSp>
      <p:grpSp>
        <p:nvGrpSpPr>
          <p:cNvPr name="Group 36" id="36"/>
          <p:cNvGrpSpPr/>
          <p:nvPr/>
        </p:nvGrpSpPr>
        <p:grpSpPr>
          <a:xfrm rot="-10799999">
            <a:off x="12294241" y="6598693"/>
            <a:ext cx="1839587" cy="100012"/>
            <a:chOff x="0" y="0"/>
            <a:chExt cx="2452782" cy="133350"/>
          </a:xfrm>
        </p:grpSpPr>
        <p:sp>
          <p:nvSpPr>
            <p:cNvPr name="Freeform 37" id="37"/>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alpha val="21961"/>
              </a:srgbClr>
            </a:solidFill>
          </p:spPr>
        </p:sp>
      </p:grpSp>
      <p:grpSp>
        <p:nvGrpSpPr>
          <p:cNvPr name="Group 38" id="38"/>
          <p:cNvGrpSpPr/>
          <p:nvPr/>
        </p:nvGrpSpPr>
        <p:grpSpPr>
          <a:xfrm rot="-10800000">
            <a:off x="12271978" y="6334135"/>
            <a:ext cx="1862958" cy="100012"/>
            <a:chOff x="0" y="0"/>
            <a:chExt cx="2483944" cy="133350"/>
          </a:xfrm>
        </p:grpSpPr>
        <p:sp>
          <p:nvSpPr>
            <p:cNvPr name="Freeform 39" id="39"/>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alpha val="21961"/>
              </a:srgbClr>
            </a:solidFill>
          </p:spPr>
        </p:sp>
      </p:grpSp>
      <p:sp>
        <p:nvSpPr>
          <p:cNvPr name="TextBox 40" id="40"/>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alpha val="20392"/>
                  </a:srgbClr>
                </a:solidFill>
                <a:latin typeface="Now Bold"/>
                <a:ea typeface="Now Bold"/>
                <a:cs typeface="Now Bold"/>
                <a:sym typeface="Now Bold"/>
              </a:rPr>
              <a:t>VON NEUMANN ARCHITECTURE</a:t>
            </a:r>
          </a:p>
        </p:txBody>
      </p:sp>
      <p:sp>
        <p:nvSpPr>
          <p:cNvPr name="TextBox 41" id="41"/>
          <p:cNvSpPr txBox="true"/>
          <p:nvPr/>
        </p:nvSpPr>
        <p:spPr>
          <a:xfrm rot="0">
            <a:off x="3261752" y="6106251"/>
            <a:ext cx="1107399" cy="597586"/>
          </a:xfrm>
          <a:prstGeom prst="rect">
            <a:avLst/>
          </a:prstGeom>
        </p:spPr>
        <p:txBody>
          <a:bodyPr anchor="t" rtlCol="false" tIns="0" lIns="0" bIns="0" rIns="0">
            <a:spAutoFit/>
          </a:bodyPr>
          <a:lstStyle/>
          <a:p>
            <a:pPr algn="ctr">
              <a:lnSpc>
                <a:spcPts val="4450"/>
              </a:lnSpc>
            </a:pPr>
            <a:r>
              <a:rPr lang="en-US" sz="3178" b="true">
                <a:solidFill>
                  <a:srgbClr val="FFEDD1">
                    <a:alpha val="21961"/>
                  </a:srgbClr>
                </a:solidFill>
                <a:latin typeface="Now Bold"/>
                <a:ea typeface="Now Bold"/>
                <a:cs typeface="Now Bold"/>
                <a:sym typeface="Now Bold"/>
              </a:rPr>
              <a:t>Input</a:t>
            </a:r>
          </a:p>
        </p:txBody>
      </p:sp>
      <p:sp>
        <p:nvSpPr>
          <p:cNvPr name="TextBox 42" id="42"/>
          <p:cNvSpPr txBox="true"/>
          <p:nvPr/>
        </p:nvSpPr>
        <p:spPr>
          <a:xfrm rot="0">
            <a:off x="14392678" y="6163924"/>
            <a:ext cx="1396764" cy="561519"/>
          </a:xfrm>
          <a:prstGeom prst="rect">
            <a:avLst/>
          </a:prstGeom>
        </p:spPr>
        <p:txBody>
          <a:bodyPr anchor="t" rtlCol="false" tIns="0" lIns="0" bIns="0" rIns="0">
            <a:spAutoFit/>
          </a:bodyPr>
          <a:lstStyle/>
          <a:p>
            <a:pPr algn="ctr">
              <a:lnSpc>
                <a:spcPts val="4152"/>
              </a:lnSpc>
            </a:pPr>
            <a:r>
              <a:rPr lang="en-US" sz="2965" b="true">
                <a:solidFill>
                  <a:srgbClr val="FFEDD1">
                    <a:alpha val="21961"/>
                  </a:srgbClr>
                </a:solidFill>
                <a:latin typeface="Now Bold"/>
                <a:ea typeface="Now Bold"/>
                <a:cs typeface="Now Bold"/>
                <a:sym typeface="Now Bold"/>
              </a:rPr>
              <a:t>Output</a:t>
            </a:r>
          </a:p>
        </p:txBody>
      </p:sp>
      <p:sp>
        <p:nvSpPr>
          <p:cNvPr name="TextBox 43" id="43"/>
          <p:cNvSpPr txBox="true"/>
          <p:nvPr/>
        </p:nvSpPr>
        <p:spPr>
          <a:xfrm rot="0">
            <a:off x="7191196" y="721483"/>
            <a:ext cx="4512626" cy="443502"/>
          </a:xfrm>
          <a:prstGeom prst="rect">
            <a:avLst/>
          </a:prstGeom>
        </p:spPr>
        <p:txBody>
          <a:bodyPr anchor="t" rtlCol="false" tIns="0" lIns="0" bIns="0" rIns="0">
            <a:spAutoFit/>
          </a:bodyPr>
          <a:lstStyle/>
          <a:p>
            <a:pPr algn="ctr">
              <a:lnSpc>
                <a:spcPts val="3244"/>
              </a:lnSpc>
            </a:pPr>
            <a:r>
              <a:rPr lang="en-US" sz="2317" b="true">
                <a:solidFill>
                  <a:srgbClr val="FFEDD1">
                    <a:alpha val="20392"/>
                  </a:srgbClr>
                </a:solidFill>
                <a:latin typeface="Now Bold"/>
                <a:ea typeface="Now Bold"/>
                <a:cs typeface="Now Bold"/>
                <a:sym typeface="Now Bold"/>
              </a:rPr>
              <a:t>Central Processing Unit (CPU)</a:t>
            </a:r>
          </a:p>
        </p:txBody>
      </p:sp>
      <p:sp>
        <p:nvSpPr>
          <p:cNvPr name="TextBox 44" id="44"/>
          <p:cNvSpPr txBox="true"/>
          <p:nvPr/>
        </p:nvSpPr>
        <p:spPr>
          <a:xfrm rot="0">
            <a:off x="7279654" y="6428026"/>
            <a:ext cx="4086976" cy="397622"/>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Memory Unit (RAM) / ROM</a:t>
            </a:r>
          </a:p>
        </p:txBody>
      </p:sp>
      <p:sp>
        <p:nvSpPr>
          <p:cNvPr name="TextBox 45" id="45"/>
          <p:cNvSpPr txBox="true"/>
          <p:nvPr/>
        </p:nvSpPr>
        <p:spPr>
          <a:xfrm rot="0">
            <a:off x="5512986" y="4333179"/>
            <a:ext cx="540047" cy="425999"/>
          </a:xfrm>
          <a:prstGeom prst="rect">
            <a:avLst/>
          </a:prstGeom>
        </p:spPr>
        <p:txBody>
          <a:bodyPr anchor="t" rtlCol="false" tIns="0" lIns="0" bIns="0" rIns="0">
            <a:spAutoFit/>
          </a:bodyPr>
          <a:lstStyle/>
          <a:p>
            <a:pPr algn="ctr">
              <a:lnSpc>
                <a:spcPts val="3121"/>
              </a:lnSpc>
            </a:pPr>
            <a:r>
              <a:rPr lang="en-US" sz="2229">
                <a:solidFill>
                  <a:srgbClr val="000000">
                    <a:alpha val="20392"/>
                  </a:srgbClr>
                </a:solidFill>
                <a:latin typeface="Gagalin"/>
                <a:ea typeface="Gagalin"/>
                <a:cs typeface="Gagalin"/>
                <a:sym typeface="Gagalin"/>
              </a:rPr>
              <a:t>ALU</a:t>
            </a:r>
          </a:p>
        </p:txBody>
      </p:sp>
      <p:sp>
        <p:nvSpPr>
          <p:cNvPr name="TextBox 46" id="46"/>
          <p:cNvSpPr txBox="true"/>
          <p:nvPr/>
        </p:nvSpPr>
        <p:spPr>
          <a:xfrm rot="0">
            <a:off x="6425758" y="2202053"/>
            <a:ext cx="540047" cy="425999"/>
          </a:xfrm>
          <a:prstGeom prst="rect">
            <a:avLst/>
          </a:prstGeom>
        </p:spPr>
        <p:txBody>
          <a:bodyPr anchor="t" rtlCol="false" tIns="0" lIns="0" bIns="0" rIns="0">
            <a:spAutoFit/>
          </a:bodyPr>
          <a:lstStyle/>
          <a:p>
            <a:pPr algn="ctr">
              <a:lnSpc>
                <a:spcPts val="3121"/>
              </a:lnSpc>
            </a:pPr>
            <a:r>
              <a:rPr lang="en-US" sz="2229">
                <a:solidFill>
                  <a:srgbClr val="000000">
                    <a:alpha val="20392"/>
                  </a:srgbClr>
                </a:solidFill>
                <a:latin typeface="Gagalin"/>
                <a:ea typeface="Gagalin"/>
                <a:cs typeface="Gagalin"/>
                <a:sym typeface="Gagalin"/>
              </a:rPr>
              <a:t>CU</a:t>
            </a:r>
          </a:p>
        </p:txBody>
      </p:sp>
      <p:sp>
        <p:nvSpPr>
          <p:cNvPr name="TextBox 47" id="47"/>
          <p:cNvSpPr txBox="true"/>
          <p:nvPr/>
        </p:nvSpPr>
        <p:spPr>
          <a:xfrm rot="0">
            <a:off x="8663454" y="1893657"/>
            <a:ext cx="853293" cy="344627"/>
          </a:xfrm>
          <a:prstGeom prst="rect">
            <a:avLst/>
          </a:prstGeom>
        </p:spPr>
        <p:txBody>
          <a:bodyPr anchor="t" rtlCol="false" tIns="0" lIns="0" bIns="0" rIns="0">
            <a:spAutoFit/>
          </a:bodyPr>
          <a:lstStyle/>
          <a:p>
            <a:pPr algn="ctr">
              <a:lnSpc>
                <a:spcPts val="2536"/>
              </a:lnSpc>
            </a:pPr>
            <a:r>
              <a:rPr lang="en-US" sz="1810" b="true">
                <a:solidFill>
                  <a:srgbClr val="FFEDD1">
                    <a:alpha val="20392"/>
                  </a:srgbClr>
                </a:solidFill>
                <a:latin typeface="Now Bold"/>
                <a:ea typeface="Now Bold"/>
                <a:cs typeface="Now Bold"/>
                <a:sym typeface="Now Bold"/>
              </a:rPr>
              <a:t>MAR</a:t>
            </a:r>
          </a:p>
        </p:txBody>
      </p:sp>
      <p:sp>
        <p:nvSpPr>
          <p:cNvPr name="TextBox 48" id="48"/>
          <p:cNvSpPr txBox="true"/>
          <p:nvPr/>
        </p:nvSpPr>
        <p:spPr>
          <a:xfrm rot="0">
            <a:off x="8663454" y="2554557"/>
            <a:ext cx="853293" cy="344627"/>
          </a:xfrm>
          <a:prstGeom prst="rect">
            <a:avLst/>
          </a:prstGeom>
        </p:spPr>
        <p:txBody>
          <a:bodyPr anchor="t" rtlCol="false" tIns="0" lIns="0" bIns="0" rIns="0">
            <a:spAutoFit/>
          </a:bodyPr>
          <a:lstStyle/>
          <a:p>
            <a:pPr algn="ctr">
              <a:lnSpc>
                <a:spcPts val="2536"/>
              </a:lnSpc>
            </a:pPr>
            <a:r>
              <a:rPr lang="en-US" sz="1810" b="true">
                <a:solidFill>
                  <a:srgbClr val="FFEDD1">
                    <a:alpha val="20392"/>
                  </a:srgbClr>
                </a:solidFill>
                <a:latin typeface="Now Bold"/>
                <a:ea typeface="Now Bold"/>
                <a:cs typeface="Now Bold"/>
                <a:sym typeface="Now Bold"/>
              </a:rPr>
              <a:t>PC</a:t>
            </a:r>
          </a:p>
        </p:txBody>
      </p:sp>
      <p:sp>
        <p:nvSpPr>
          <p:cNvPr name="TextBox 49" id="49"/>
          <p:cNvSpPr txBox="true"/>
          <p:nvPr/>
        </p:nvSpPr>
        <p:spPr>
          <a:xfrm rot="0">
            <a:off x="8691846" y="3182979"/>
            <a:ext cx="853293" cy="344627"/>
          </a:xfrm>
          <a:prstGeom prst="rect">
            <a:avLst/>
          </a:prstGeom>
        </p:spPr>
        <p:txBody>
          <a:bodyPr anchor="t" rtlCol="false" tIns="0" lIns="0" bIns="0" rIns="0">
            <a:spAutoFit/>
          </a:bodyPr>
          <a:lstStyle/>
          <a:p>
            <a:pPr algn="ctr">
              <a:lnSpc>
                <a:spcPts val="2536"/>
              </a:lnSpc>
            </a:pPr>
            <a:r>
              <a:rPr lang="en-US" sz="1810" b="true">
                <a:solidFill>
                  <a:srgbClr val="FFEDD1">
                    <a:alpha val="20392"/>
                  </a:srgbClr>
                </a:solidFill>
                <a:latin typeface="Now Bold"/>
                <a:ea typeface="Now Bold"/>
                <a:cs typeface="Now Bold"/>
                <a:sym typeface="Now Bold"/>
              </a:rPr>
              <a:t>MDR</a:t>
            </a:r>
          </a:p>
        </p:txBody>
      </p:sp>
      <p:sp>
        <p:nvSpPr>
          <p:cNvPr name="TextBox 50" id="50"/>
          <p:cNvSpPr txBox="true"/>
          <p:nvPr/>
        </p:nvSpPr>
        <p:spPr>
          <a:xfrm rot="0">
            <a:off x="8663454" y="3815826"/>
            <a:ext cx="853293" cy="344627"/>
          </a:xfrm>
          <a:prstGeom prst="rect">
            <a:avLst/>
          </a:prstGeom>
        </p:spPr>
        <p:txBody>
          <a:bodyPr anchor="t" rtlCol="false" tIns="0" lIns="0" bIns="0" rIns="0">
            <a:spAutoFit/>
          </a:bodyPr>
          <a:lstStyle/>
          <a:p>
            <a:pPr algn="ctr">
              <a:lnSpc>
                <a:spcPts val="2536"/>
              </a:lnSpc>
            </a:pPr>
            <a:r>
              <a:rPr lang="en-US" sz="1810" b="true">
                <a:solidFill>
                  <a:srgbClr val="FFEDD1">
                    <a:alpha val="20392"/>
                  </a:srgbClr>
                </a:solidFill>
                <a:latin typeface="Now Bold"/>
                <a:ea typeface="Now Bold"/>
                <a:cs typeface="Now Bold"/>
                <a:sym typeface="Now Bold"/>
              </a:rPr>
              <a:t>CIR</a:t>
            </a:r>
          </a:p>
        </p:txBody>
      </p:sp>
      <p:sp>
        <p:nvSpPr>
          <p:cNvPr name="TextBox 51" id="51"/>
          <p:cNvSpPr txBox="true"/>
          <p:nvPr/>
        </p:nvSpPr>
        <p:spPr>
          <a:xfrm rot="0">
            <a:off x="8663454" y="4436631"/>
            <a:ext cx="853293" cy="344627"/>
          </a:xfrm>
          <a:prstGeom prst="rect">
            <a:avLst/>
          </a:prstGeom>
        </p:spPr>
        <p:txBody>
          <a:bodyPr anchor="t" rtlCol="false" tIns="0" lIns="0" bIns="0" rIns="0">
            <a:spAutoFit/>
          </a:bodyPr>
          <a:lstStyle/>
          <a:p>
            <a:pPr algn="ctr">
              <a:lnSpc>
                <a:spcPts val="2536"/>
              </a:lnSpc>
            </a:pPr>
            <a:r>
              <a:rPr lang="en-US" sz="1810" b="true">
                <a:solidFill>
                  <a:srgbClr val="FFEDD1">
                    <a:alpha val="20392"/>
                  </a:srgbClr>
                </a:solidFill>
                <a:latin typeface="Now Bold"/>
                <a:ea typeface="Now Bold"/>
                <a:cs typeface="Now Bold"/>
                <a:sym typeface="Now Bold"/>
              </a:rPr>
              <a:t>ACC</a:t>
            </a:r>
          </a:p>
        </p:txBody>
      </p:sp>
      <p:grpSp>
        <p:nvGrpSpPr>
          <p:cNvPr name="Group 52" id="52"/>
          <p:cNvGrpSpPr/>
          <p:nvPr/>
        </p:nvGrpSpPr>
        <p:grpSpPr>
          <a:xfrm rot="10799999">
            <a:off x="8231950" y="2026091"/>
            <a:ext cx="568986" cy="100013"/>
            <a:chOff x="0" y="0"/>
            <a:chExt cx="758648" cy="133350"/>
          </a:xfrm>
        </p:grpSpPr>
        <p:sp>
          <p:nvSpPr>
            <p:cNvPr name="Freeform 53" id="53"/>
            <p:cNvSpPr/>
            <p:nvPr/>
          </p:nvSpPr>
          <p:spPr>
            <a:xfrm flipH="false" flipV="false" rot="0">
              <a:off x="0" y="0"/>
              <a:ext cx="758698" cy="133350"/>
            </a:xfrm>
            <a:custGeom>
              <a:avLst/>
              <a:gdLst/>
              <a:ahLst/>
              <a:cxnLst/>
              <a:rect r="r" b="b" t="t" l="l"/>
              <a:pathLst>
                <a:path h="133350" w="758698">
                  <a:moveTo>
                    <a:pt x="66675" y="0"/>
                  </a:moveTo>
                  <a:lnTo>
                    <a:pt x="692023" y="0"/>
                  </a:lnTo>
                  <a:cubicBezTo>
                    <a:pt x="728853" y="0"/>
                    <a:pt x="758698" y="29845"/>
                    <a:pt x="758698" y="66675"/>
                  </a:cubicBezTo>
                  <a:cubicBezTo>
                    <a:pt x="758698" y="103505"/>
                    <a:pt x="728853" y="133350"/>
                    <a:pt x="692023" y="133350"/>
                  </a:cubicBezTo>
                  <a:lnTo>
                    <a:pt x="66675" y="133350"/>
                  </a:lnTo>
                  <a:cubicBezTo>
                    <a:pt x="29845" y="133350"/>
                    <a:pt x="0" y="103505"/>
                    <a:pt x="0" y="66675"/>
                  </a:cubicBezTo>
                  <a:cubicBezTo>
                    <a:pt x="0" y="29845"/>
                    <a:pt x="29845" y="0"/>
                    <a:pt x="66675" y="0"/>
                  </a:cubicBezTo>
                  <a:close/>
                </a:path>
              </a:pathLst>
            </a:custGeom>
            <a:solidFill>
              <a:srgbClr val="C9E265">
                <a:alpha val="20392"/>
              </a:srgbClr>
            </a:solidFill>
          </p:spPr>
        </p:sp>
      </p:grpSp>
      <p:grpSp>
        <p:nvGrpSpPr>
          <p:cNvPr name="Group 54" id="54"/>
          <p:cNvGrpSpPr/>
          <p:nvPr/>
        </p:nvGrpSpPr>
        <p:grpSpPr>
          <a:xfrm rot="0">
            <a:off x="8469710" y="3283757"/>
            <a:ext cx="384435" cy="100012"/>
            <a:chOff x="0" y="0"/>
            <a:chExt cx="512580" cy="133350"/>
          </a:xfrm>
        </p:grpSpPr>
        <p:sp>
          <p:nvSpPr>
            <p:cNvPr name="Freeform 55" id="55"/>
            <p:cNvSpPr/>
            <p:nvPr/>
          </p:nvSpPr>
          <p:spPr>
            <a:xfrm flipH="false" flipV="false" rot="0">
              <a:off x="0" y="0"/>
              <a:ext cx="512572" cy="133350"/>
            </a:xfrm>
            <a:custGeom>
              <a:avLst/>
              <a:gdLst/>
              <a:ahLst/>
              <a:cxnLst/>
              <a:rect r="r" b="b" t="t" l="l"/>
              <a:pathLst>
                <a:path h="133350" w="512572">
                  <a:moveTo>
                    <a:pt x="66675" y="0"/>
                  </a:moveTo>
                  <a:lnTo>
                    <a:pt x="445897" y="0"/>
                  </a:lnTo>
                  <a:cubicBezTo>
                    <a:pt x="482727" y="0"/>
                    <a:pt x="512572" y="29845"/>
                    <a:pt x="512572" y="66675"/>
                  </a:cubicBezTo>
                  <a:cubicBezTo>
                    <a:pt x="512572" y="103505"/>
                    <a:pt x="482727" y="133350"/>
                    <a:pt x="445897" y="133350"/>
                  </a:cubicBezTo>
                  <a:lnTo>
                    <a:pt x="66675" y="133350"/>
                  </a:lnTo>
                  <a:cubicBezTo>
                    <a:pt x="29845" y="133350"/>
                    <a:pt x="0" y="103505"/>
                    <a:pt x="0" y="66675"/>
                  </a:cubicBezTo>
                  <a:cubicBezTo>
                    <a:pt x="0" y="29845"/>
                    <a:pt x="29845" y="0"/>
                    <a:pt x="66675" y="0"/>
                  </a:cubicBezTo>
                  <a:close/>
                </a:path>
              </a:pathLst>
            </a:custGeom>
            <a:solidFill>
              <a:srgbClr val="FF5757">
                <a:alpha val="20392"/>
              </a:srgbClr>
            </a:solidFill>
          </p:spPr>
        </p:sp>
      </p:grpSp>
      <p:grpSp>
        <p:nvGrpSpPr>
          <p:cNvPr name="Group 56" id="56"/>
          <p:cNvGrpSpPr/>
          <p:nvPr/>
        </p:nvGrpSpPr>
        <p:grpSpPr>
          <a:xfrm rot="-5400000">
            <a:off x="6360046" y="3467416"/>
            <a:ext cx="1147872" cy="100012"/>
            <a:chOff x="0" y="0"/>
            <a:chExt cx="1530496" cy="133350"/>
          </a:xfrm>
        </p:grpSpPr>
        <p:sp>
          <p:nvSpPr>
            <p:cNvPr name="Freeform 57" id="57"/>
            <p:cNvSpPr/>
            <p:nvPr/>
          </p:nvSpPr>
          <p:spPr>
            <a:xfrm flipH="false" flipV="false" rot="0">
              <a:off x="0" y="0"/>
              <a:ext cx="1530477" cy="133350"/>
            </a:xfrm>
            <a:custGeom>
              <a:avLst/>
              <a:gdLst/>
              <a:ahLst/>
              <a:cxnLst/>
              <a:rect r="r" b="b" t="t" l="l"/>
              <a:pathLst>
                <a:path h="133350" w="1530477">
                  <a:moveTo>
                    <a:pt x="66675" y="0"/>
                  </a:moveTo>
                  <a:lnTo>
                    <a:pt x="1463802" y="0"/>
                  </a:lnTo>
                  <a:cubicBezTo>
                    <a:pt x="1500632" y="0"/>
                    <a:pt x="1530477" y="29845"/>
                    <a:pt x="1530477" y="66675"/>
                  </a:cubicBezTo>
                  <a:cubicBezTo>
                    <a:pt x="1530477" y="103505"/>
                    <a:pt x="1500632" y="133350"/>
                    <a:pt x="1463802" y="133350"/>
                  </a:cubicBezTo>
                  <a:lnTo>
                    <a:pt x="66675" y="133350"/>
                  </a:lnTo>
                  <a:cubicBezTo>
                    <a:pt x="29845" y="133350"/>
                    <a:pt x="0" y="103505"/>
                    <a:pt x="0" y="66675"/>
                  </a:cubicBezTo>
                  <a:cubicBezTo>
                    <a:pt x="0" y="29845"/>
                    <a:pt x="29845" y="0"/>
                    <a:pt x="66675" y="0"/>
                  </a:cubicBezTo>
                  <a:close/>
                </a:path>
              </a:pathLst>
            </a:custGeom>
            <a:solidFill>
              <a:srgbClr val="38B6FF">
                <a:alpha val="20392"/>
              </a:srgbClr>
            </a:solidFill>
          </p:spPr>
        </p:sp>
      </p:grpSp>
      <p:grpSp>
        <p:nvGrpSpPr>
          <p:cNvPr name="Group 58" id="58"/>
          <p:cNvGrpSpPr/>
          <p:nvPr/>
        </p:nvGrpSpPr>
        <p:grpSpPr>
          <a:xfrm rot="-10800000">
            <a:off x="6244873" y="3991346"/>
            <a:ext cx="770940" cy="100012"/>
            <a:chOff x="0" y="0"/>
            <a:chExt cx="1027920" cy="133350"/>
          </a:xfrm>
        </p:grpSpPr>
        <p:sp>
          <p:nvSpPr>
            <p:cNvPr name="Freeform 59" id="59"/>
            <p:cNvSpPr/>
            <p:nvPr/>
          </p:nvSpPr>
          <p:spPr>
            <a:xfrm flipH="false" flipV="false" rot="0">
              <a:off x="0" y="0"/>
              <a:ext cx="1027938" cy="133350"/>
            </a:xfrm>
            <a:custGeom>
              <a:avLst/>
              <a:gdLst/>
              <a:ahLst/>
              <a:cxnLst/>
              <a:rect r="r" b="b" t="t" l="l"/>
              <a:pathLst>
                <a:path h="133350" w="1027938">
                  <a:moveTo>
                    <a:pt x="66675" y="0"/>
                  </a:moveTo>
                  <a:lnTo>
                    <a:pt x="961263" y="0"/>
                  </a:lnTo>
                  <a:cubicBezTo>
                    <a:pt x="998093" y="0"/>
                    <a:pt x="1027938" y="29845"/>
                    <a:pt x="1027938" y="66675"/>
                  </a:cubicBezTo>
                  <a:cubicBezTo>
                    <a:pt x="1027938" y="103505"/>
                    <a:pt x="998093" y="133350"/>
                    <a:pt x="961263" y="133350"/>
                  </a:cubicBezTo>
                  <a:lnTo>
                    <a:pt x="66675" y="133350"/>
                  </a:lnTo>
                  <a:cubicBezTo>
                    <a:pt x="29845" y="133350"/>
                    <a:pt x="0" y="103505"/>
                    <a:pt x="0" y="66675"/>
                  </a:cubicBezTo>
                  <a:cubicBezTo>
                    <a:pt x="0" y="29845"/>
                    <a:pt x="29845" y="0"/>
                    <a:pt x="66675" y="0"/>
                  </a:cubicBezTo>
                  <a:close/>
                </a:path>
              </a:pathLst>
            </a:custGeom>
            <a:solidFill>
              <a:srgbClr val="38B6FF">
                <a:alpha val="20392"/>
              </a:srgbClr>
            </a:solidFill>
          </p:spPr>
        </p:sp>
      </p:grpSp>
      <p:grpSp>
        <p:nvGrpSpPr>
          <p:cNvPr name="Group 60" id="60"/>
          <p:cNvGrpSpPr/>
          <p:nvPr/>
        </p:nvGrpSpPr>
        <p:grpSpPr>
          <a:xfrm rot="-10800000">
            <a:off x="6723776" y="3991346"/>
            <a:ext cx="770940" cy="100012"/>
            <a:chOff x="0" y="0"/>
            <a:chExt cx="1027920" cy="133350"/>
          </a:xfrm>
        </p:grpSpPr>
        <p:sp>
          <p:nvSpPr>
            <p:cNvPr name="Freeform 61" id="61"/>
            <p:cNvSpPr/>
            <p:nvPr/>
          </p:nvSpPr>
          <p:spPr>
            <a:xfrm flipH="false" flipV="false" rot="0">
              <a:off x="0" y="0"/>
              <a:ext cx="1027938" cy="133350"/>
            </a:xfrm>
            <a:custGeom>
              <a:avLst/>
              <a:gdLst/>
              <a:ahLst/>
              <a:cxnLst/>
              <a:rect r="r" b="b" t="t" l="l"/>
              <a:pathLst>
                <a:path h="133350" w="1027938">
                  <a:moveTo>
                    <a:pt x="66675" y="0"/>
                  </a:moveTo>
                  <a:lnTo>
                    <a:pt x="961263" y="0"/>
                  </a:lnTo>
                  <a:cubicBezTo>
                    <a:pt x="998093" y="0"/>
                    <a:pt x="1027938" y="29845"/>
                    <a:pt x="1027938" y="66675"/>
                  </a:cubicBezTo>
                  <a:cubicBezTo>
                    <a:pt x="1027938" y="103505"/>
                    <a:pt x="998093" y="133350"/>
                    <a:pt x="961263" y="133350"/>
                  </a:cubicBezTo>
                  <a:lnTo>
                    <a:pt x="66675" y="133350"/>
                  </a:lnTo>
                  <a:cubicBezTo>
                    <a:pt x="29845" y="133350"/>
                    <a:pt x="0" y="103505"/>
                    <a:pt x="0" y="66675"/>
                  </a:cubicBezTo>
                  <a:cubicBezTo>
                    <a:pt x="0" y="29845"/>
                    <a:pt x="29845" y="0"/>
                    <a:pt x="66675" y="0"/>
                  </a:cubicBezTo>
                  <a:close/>
                </a:path>
              </a:pathLst>
            </a:custGeom>
            <a:solidFill>
              <a:srgbClr val="38B6FF">
                <a:alpha val="20392"/>
              </a:srgbClr>
            </a:solidFill>
          </p:spPr>
        </p:sp>
      </p:grpSp>
      <p:grpSp>
        <p:nvGrpSpPr>
          <p:cNvPr name="Group 62" id="62"/>
          <p:cNvGrpSpPr/>
          <p:nvPr/>
        </p:nvGrpSpPr>
        <p:grpSpPr>
          <a:xfrm rot="-10800000">
            <a:off x="17320078" y="207265"/>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4" id="64"/>
          <p:cNvGrpSpPr/>
          <p:nvPr/>
        </p:nvGrpSpPr>
        <p:grpSpPr>
          <a:xfrm rot="-10800000">
            <a:off x="17320078" y="676240"/>
            <a:ext cx="1032216" cy="128588"/>
            <a:chOff x="0" y="0"/>
            <a:chExt cx="1376288" cy="171450"/>
          </a:xfrm>
        </p:grpSpPr>
        <p:sp>
          <p:nvSpPr>
            <p:cNvPr name="Freeform 65" id="6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6" id="66"/>
          <p:cNvGrpSpPr/>
          <p:nvPr/>
        </p:nvGrpSpPr>
        <p:grpSpPr>
          <a:xfrm rot="-10800000">
            <a:off x="17320078" y="1116598"/>
            <a:ext cx="1032216" cy="128588"/>
            <a:chOff x="0" y="0"/>
            <a:chExt cx="1376288" cy="171450"/>
          </a:xfrm>
        </p:grpSpPr>
        <p:sp>
          <p:nvSpPr>
            <p:cNvPr name="Freeform 67" id="6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8" id="6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CONTROL BUS</a:t>
            </a:r>
          </a:p>
        </p:txBody>
      </p:sp>
      <p:sp>
        <p:nvSpPr>
          <p:cNvPr name="TextBox 69" id="6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DATA BUS</a:t>
            </a:r>
          </a:p>
        </p:txBody>
      </p:sp>
      <p:sp>
        <p:nvSpPr>
          <p:cNvPr name="TextBox 70" id="7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ADDRESS BUS</a:t>
            </a:r>
          </a:p>
        </p:txBody>
      </p:sp>
      <p:grpSp>
        <p:nvGrpSpPr>
          <p:cNvPr name="Group 71" id="71"/>
          <p:cNvGrpSpPr/>
          <p:nvPr/>
        </p:nvGrpSpPr>
        <p:grpSpPr>
          <a:xfrm rot="10720186">
            <a:off x="13424995" y="2714860"/>
            <a:ext cx="509037" cy="100013"/>
            <a:chOff x="0" y="0"/>
            <a:chExt cx="678716" cy="133350"/>
          </a:xfrm>
        </p:grpSpPr>
        <p:sp>
          <p:nvSpPr>
            <p:cNvPr name="Freeform 72" id="72"/>
            <p:cNvSpPr/>
            <p:nvPr/>
          </p:nvSpPr>
          <p:spPr>
            <a:xfrm flipH="false" flipV="false" rot="0">
              <a:off x="0" y="0"/>
              <a:ext cx="678688" cy="133350"/>
            </a:xfrm>
            <a:custGeom>
              <a:avLst/>
              <a:gdLst/>
              <a:ahLst/>
              <a:cxnLst/>
              <a:rect r="r" b="b" t="t" l="l"/>
              <a:pathLst>
                <a:path h="133350" w="678688">
                  <a:moveTo>
                    <a:pt x="66675" y="0"/>
                  </a:moveTo>
                  <a:lnTo>
                    <a:pt x="612013" y="0"/>
                  </a:lnTo>
                  <a:cubicBezTo>
                    <a:pt x="648843" y="0"/>
                    <a:pt x="678688" y="29845"/>
                    <a:pt x="678688" y="66675"/>
                  </a:cubicBezTo>
                  <a:cubicBezTo>
                    <a:pt x="678688" y="103505"/>
                    <a:pt x="648843" y="133350"/>
                    <a:pt x="612013" y="133350"/>
                  </a:cubicBezTo>
                  <a:lnTo>
                    <a:pt x="66675" y="133350"/>
                  </a:lnTo>
                  <a:cubicBezTo>
                    <a:pt x="29845" y="133350"/>
                    <a:pt x="0" y="103505"/>
                    <a:pt x="0" y="66675"/>
                  </a:cubicBezTo>
                  <a:cubicBezTo>
                    <a:pt x="0" y="29845"/>
                    <a:pt x="29845" y="0"/>
                    <a:pt x="66675" y="0"/>
                  </a:cubicBezTo>
                  <a:close/>
                </a:path>
              </a:pathLst>
            </a:custGeom>
            <a:solidFill>
              <a:srgbClr val="FF5757">
                <a:alpha val="20392"/>
              </a:srgbClr>
            </a:solidFill>
          </p:spPr>
        </p:sp>
      </p:grpSp>
      <p:grpSp>
        <p:nvGrpSpPr>
          <p:cNvPr name="Group 73" id="73"/>
          <p:cNvGrpSpPr/>
          <p:nvPr/>
        </p:nvGrpSpPr>
        <p:grpSpPr>
          <a:xfrm rot="5400000">
            <a:off x="13450024" y="2373875"/>
            <a:ext cx="859005" cy="100012"/>
            <a:chOff x="0" y="0"/>
            <a:chExt cx="1145340" cy="133350"/>
          </a:xfrm>
        </p:grpSpPr>
        <p:sp>
          <p:nvSpPr>
            <p:cNvPr name="Freeform 74" id="74"/>
            <p:cNvSpPr/>
            <p:nvPr/>
          </p:nvSpPr>
          <p:spPr>
            <a:xfrm flipH="false" flipV="false" rot="0">
              <a:off x="0" y="0"/>
              <a:ext cx="1145286" cy="133350"/>
            </a:xfrm>
            <a:custGeom>
              <a:avLst/>
              <a:gdLst/>
              <a:ahLst/>
              <a:cxnLst/>
              <a:rect r="r" b="b" t="t" l="l"/>
              <a:pathLst>
                <a:path h="133350" w="1145286">
                  <a:moveTo>
                    <a:pt x="66675" y="0"/>
                  </a:moveTo>
                  <a:lnTo>
                    <a:pt x="1078611" y="0"/>
                  </a:lnTo>
                  <a:cubicBezTo>
                    <a:pt x="1115441" y="0"/>
                    <a:pt x="1145286" y="29845"/>
                    <a:pt x="1145286" y="66675"/>
                  </a:cubicBezTo>
                  <a:cubicBezTo>
                    <a:pt x="1145286" y="103505"/>
                    <a:pt x="1115441" y="133350"/>
                    <a:pt x="1078611" y="133350"/>
                  </a:cubicBezTo>
                  <a:lnTo>
                    <a:pt x="66675" y="133350"/>
                  </a:lnTo>
                  <a:cubicBezTo>
                    <a:pt x="29845" y="133350"/>
                    <a:pt x="0" y="103505"/>
                    <a:pt x="0" y="66675"/>
                  </a:cubicBezTo>
                  <a:cubicBezTo>
                    <a:pt x="0" y="29845"/>
                    <a:pt x="29845" y="0"/>
                    <a:pt x="66675" y="0"/>
                  </a:cubicBezTo>
                  <a:close/>
                </a:path>
              </a:pathLst>
            </a:custGeom>
            <a:solidFill>
              <a:srgbClr val="FF5757">
                <a:alpha val="20392"/>
              </a:srgbClr>
            </a:solidFill>
          </p:spPr>
        </p:sp>
      </p:grpSp>
      <p:grpSp>
        <p:nvGrpSpPr>
          <p:cNvPr name="Group 75" id="75"/>
          <p:cNvGrpSpPr/>
          <p:nvPr/>
        </p:nvGrpSpPr>
        <p:grpSpPr>
          <a:xfrm rot="0">
            <a:off x="13438037" y="1994402"/>
            <a:ext cx="496677" cy="100012"/>
            <a:chOff x="0" y="0"/>
            <a:chExt cx="662236" cy="133350"/>
          </a:xfrm>
        </p:grpSpPr>
        <p:sp>
          <p:nvSpPr>
            <p:cNvPr name="Freeform 76" id="76"/>
            <p:cNvSpPr/>
            <p:nvPr/>
          </p:nvSpPr>
          <p:spPr>
            <a:xfrm flipH="false" flipV="false" rot="0">
              <a:off x="0" y="0"/>
              <a:ext cx="662178" cy="133350"/>
            </a:xfrm>
            <a:custGeom>
              <a:avLst/>
              <a:gdLst/>
              <a:ahLst/>
              <a:cxnLst/>
              <a:rect r="r" b="b" t="t" l="l"/>
              <a:pathLst>
                <a:path h="133350" w="662178">
                  <a:moveTo>
                    <a:pt x="66675" y="0"/>
                  </a:moveTo>
                  <a:lnTo>
                    <a:pt x="595503" y="0"/>
                  </a:lnTo>
                  <a:cubicBezTo>
                    <a:pt x="632333" y="0"/>
                    <a:pt x="662178" y="29845"/>
                    <a:pt x="662178" y="66675"/>
                  </a:cubicBezTo>
                  <a:cubicBezTo>
                    <a:pt x="662178" y="103505"/>
                    <a:pt x="632333" y="133350"/>
                    <a:pt x="595503" y="133350"/>
                  </a:cubicBezTo>
                  <a:lnTo>
                    <a:pt x="66675" y="133350"/>
                  </a:lnTo>
                  <a:cubicBezTo>
                    <a:pt x="29845" y="133350"/>
                    <a:pt x="0" y="103505"/>
                    <a:pt x="0" y="66675"/>
                  </a:cubicBezTo>
                  <a:cubicBezTo>
                    <a:pt x="0" y="29845"/>
                    <a:pt x="29845" y="0"/>
                    <a:pt x="66675" y="0"/>
                  </a:cubicBezTo>
                  <a:close/>
                </a:path>
              </a:pathLst>
            </a:custGeom>
            <a:solidFill>
              <a:srgbClr val="FF5757">
                <a:alpha val="20392"/>
              </a:srgbClr>
            </a:solidFill>
          </p:spPr>
        </p:sp>
      </p:grpSp>
      <p:grpSp>
        <p:nvGrpSpPr>
          <p:cNvPr name="Group 77" id="77"/>
          <p:cNvGrpSpPr/>
          <p:nvPr/>
        </p:nvGrpSpPr>
        <p:grpSpPr>
          <a:xfrm rot="0">
            <a:off x="6670665" y="8629720"/>
            <a:ext cx="5748949" cy="1257159"/>
            <a:chOff x="0" y="0"/>
            <a:chExt cx="7665266" cy="1676212"/>
          </a:xfrm>
        </p:grpSpPr>
        <p:sp>
          <p:nvSpPr>
            <p:cNvPr name="Freeform 78" id="78"/>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sp>
        <p:nvSpPr>
          <p:cNvPr name="TextBox 79" id="79"/>
          <p:cNvSpPr txBox="true"/>
          <p:nvPr/>
        </p:nvSpPr>
        <p:spPr>
          <a:xfrm rot="0">
            <a:off x="7191196" y="8825940"/>
            <a:ext cx="4823407"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Removable Disk, CD)</a:t>
            </a:r>
          </a:p>
        </p:txBody>
      </p:sp>
      <p:grpSp>
        <p:nvGrpSpPr>
          <p:cNvPr name="Group 80" id="80"/>
          <p:cNvGrpSpPr/>
          <p:nvPr/>
        </p:nvGrpSpPr>
        <p:grpSpPr>
          <a:xfrm rot="-5400000">
            <a:off x="8729279" y="7878154"/>
            <a:ext cx="1436458" cy="100012"/>
            <a:chOff x="0" y="0"/>
            <a:chExt cx="1915278" cy="133350"/>
          </a:xfrm>
        </p:grpSpPr>
        <p:sp>
          <p:nvSpPr>
            <p:cNvPr name="Freeform 81" id="81"/>
            <p:cNvSpPr/>
            <p:nvPr/>
          </p:nvSpPr>
          <p:spPr>
            <a:xfrm flipH="false" flipV="false" rot="0">
              <a:off x="0" y="0"/>
              <a:ext cx="1915287" cy="133350"/>
            </a:xfrm>
            <a:custGeom>
              <a:avLst/>
              <a:gdLst/>
              <a:ahLst/>
              <a:cxnLst/>
              <a:rect r="r" b="b" t="t" l="l"/>
              <a:pathLst>
                <a:path h="133350" w="1915287">
                  <a:moveTo>
                    <a:pt x="66675" y="0"/>
                  </a:moveTo>
                  <a:lnTo>
                    <a:pt x="1848612" y="0"/>
                  </a:lnTo>
                  <a:cubicBezTo>
                    <a:pt x="1885442" y="0"/>
                    <a:pt x="1915287" y="29845"/>
                    <a:pt x="1915287" y="66675"/>
                  </a:cubicBezTo>
                  <a:cubicBezTo>
                    <a:pt x="1915287" y="103505"/>
                    <a:pt x="1885442" y="133350"/>
                    <a:pt x="1848612" y="133350"/>
                  </a:cubicBezTo>
                  <a:lnTo>
                    <a:pt x="66675" y="133350"/>
                  </a:lnTo>
                  <a:cubicBezTo>
                    <a:pt x="29845" y="133350"/>
                    <a:pt x="0" y="103505"/>
                    <a:pt x="0" y="66675"/>
                  </a:cubicBezTo>
                  <a:cubicBezTo>
                    <a:pt x="0" y="29845"/>
                    <a:pt x="29845" y="0"/>
                    <a:pt x="66675" y="0"/>
                  </a:cubicBezTo>
                  <a:close/>
                </a:path>
              </a:pathLst>
            </a:custGeom>
            <a:solidFill>
              <a:srgbClr val="FF66C4"/>
            </a:solidFill>
          </p:spPr>
        </p:sp>
      </p:grpSp>
      <p:sp>
        <p:nvSpPr>
          <p:cNvPr name="TextBox 82" id="82"/>
          <p:cNvSpPr txBox="true"/>
          <p:nvPr/>
        </p:nvSpPr>
        <p:spPr>
          <a:xfrm rot="0">
            <a:off x="9545140" y="7530963"/>
            <a:ext cx="2669044" cy="782341"/>
          </a:xfrm>
          <a:prstGeom prst="rect">
            <a:avLst/>
          </a:prstGeom>
        </p:spPr>
        <p:txBody>
          <a:bodyPr anchor="t" rtlCol="false" tIns="0" lIns="0" bIns="0" rIns="0">
            <a:spAutoFit/>
          </a:bodyPr>
          <a:lstStyle/>
          <a:p>
            <a:pPr algn="l">
              <a:lnSpc>
                <a:spcPts val="2938"/>
              </a:lnSpc>
            </a:pPr>
            <a:r>
              <a:rPr lang="en-US" sz="2098" b="true">
                <a:solidFill>
                  <a:srgbClr val="FFEDD1"/>
                </a:solidFill>
                <a:latin typeface="Now Bold"/>
                <a:ea typeface="Now Bold"/>
                <a:cs typeface="Now Bold"/>
                <a:sym typeface="Now Bold"/>
              </a:rPr>
              <a:t>Load executable code when needed</a:t>
            </a:r>
          </a:p>
        </p:txBody>
      </p:sp>
      <p:sp>
        <p:nvSpPr>
          <p:cNvPr name="TextBox 83" id="83"/>
          <p:cNvSpPr txBox="true"/>
          <p:nvPr/>
        </p:nvSpPr>
        <p:spPr>
          <a:xfrm rot="0">
            <a:off x="2678097" y="2880382"/>
            <a:ext cx="13290092" cy="1197585"/>
          </a:xfrm>
          <a:prstGeom prst="rect">
            <a:avLst/>
          </a:prstGeom>
        </p:spPr>
        <p:txBody>
          <a:bodyPr anchor="t" rtlCol="false" tIns="0" lIns="0" bIns="0" rIns="0">
            <a:spAutoFit/>
          </a:bodyPr>
          <a:lstStyle/>
          <a:p>
            <a:pPr algn="ctr">
              <a:lnSpc>
                <a:spcPts val="8808"/>
              </a:lnSpc>
            </a:pPr>
            <a:r>
              <a:rPr lang="en-US" sz="6291" b="true">
                <a:solidFill>
                  <a:srgbClr val="FFFFFF"/>
                </a:solidFill>
                <a:latin typeface="Now Bold"/>
                <a:ea typeface="Now Bold"/>
                <a:cs typeface="Now Bold"/>
                <a:sym typeface="Now Bold"/>
              </a:rPr>
              <a:t>OUR FOCUS THIS WEEK!!!</a:t>
            </a:r>
          </a:p>
        </p:txBody>
      </p:sp>
      <p:grpSp>
        <p:nvGrpSpPr>
          <p:cNvPr name="Group 84" id="84"/>
          <p:cNvGrpSpPr/>
          <p:nvPr/>
        </p:nvGrpSpPr>
        <p:grpSpPr>
          <a:xfrm rot="0">
            <a:off x="2537237" y="281084"/>
            <a:ext cx="13213526" cy="9925515"/>
            <a:chOff x="0" y="0"/>
            <a:chExt cx="17618034" cy="13234020"/>
          </a:xfrm>
        </p:grpSpPr>
        <p:sp>
          <p:nvSpPr>
            <p:cNvPr name="Freeform 85" id="8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86" id="8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87" id="8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77.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2231325" y="3220436"/>
            <a:ext cx="2014480" cy="900465"/>
            <a:chOff x="0" y="0"/>
            <a:chExt cx="2685974" cy="1200620"/>
          </a:xfrm>
        </p:grpSpPr>
        <p:sp>
          <p:nvSpPr>
            <p:cNvPr name="Freeform 3" id="3"/>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alpha val="21961"/>
              </a:srgbClr>
            </a:solidFill>
          </p:spPr>
        </p:sp>
      </p:grpSp>
      <p:grpSp>
        <p:nvGrpSpPr>
          <p:cNvPr name="Group 4" id="4"/>
          <p:cNvGrpSpPr/>
          <p:nvPr/>
        </p:nvGrpSpPr>
        <p:grpSpPr>
          <a:xfrm rot="0">
            <a:off x="13506936" y="3245522"/>
            <a:ext cx="2014480" cy="900465"/>
            <a:chOff x="0" y="0"/>
            <a:chExt cx="2685974" cy="1200620"/>
          </a:xfrm>
        </p:grpSpPr>
        <p:sp>
          <p:nvSpPr>
            <p:cNvPr name="Freeform 5" id="5"/>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alpha val="21961"/>
              </a:srgbClr>
            </a:solidFill>
          </p:spPr>
        </p:sp>
      </p:grpSp>
      <p:grpSp>
        <p:nvGrpSpPr>
          <p:cNvPr name="Group 6" id="6"/>
          <p:cNvGrpSpPr/>
          <p:nvPr/>
        </p:nvGrpSpPr>
        <p:grpSpPr>
          <a:xfrm rot="0">
            <a:off x="5996150" y="3218118"/>
            <a:ext cx="5748950" cy="1257159"/>
            <a:chOff x="0" y="0"/>
            <a:chExt cx="7665266" cy="1676212"/>
          </a:xfrm>
        </p:grpSpPr>
        <p:sp>
          <p:nvSpPr>
            <p:cNvPr name="Freeform 7" id="7"/>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8" id="8"/>
          <p:cNvGrpSpPr/>
          <p:nvPr/>
        </p:nvGrpSpPr>
        <p:grpSpPr>
          <a:xfrm rot="-10799999">
            <a:off x="4205998" y="3846656"/>
            <a:ext cx="1839586" cy="100013"/>
            <a:chOff x="0" y="0"/>
            <a:chExt cx="2452782" cy="133350"/>
          </a:xfrm>
        </p:grpSpPr>
        <p:sp>
          <p:nvSpPr>
            <p:cNvPr name="Freeform 9" id="9"/>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alpha val="21961"/>
              </a:srgbClr>
            </a:solidFill>
          </p:spPr>
        </p:sp>
      </p:grpSp>
      <p:grpSp>
        <p:nvGrpSpPr>
          <p:cNvPr name="Group 10" id="10"/>
          <p:cNvGrpSpPr/>
          <p:nvPr/>
        </p:nvGrpSpPr>
        <p:grpSpPr>
          <a:xfrm rot="-10800000">
            <a:off x="4183735" y="3582098"/>
            <a:ext cx="1862958" cy="100012"/>
            <a:chOff x="0" y="0"/>
            <a:chExt cx="2483944" cy="133350"/>
          </a:xfrm>
        </p:grpSpPr>
        <p:sp>
          <p:nvSpPr>
            <p:cNvPr name="Freeform 11" id="11"/>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alpha val="21961"/>
              </a:srgbClr>
            </a:solidFill>
          </p:spPr>
        </p:sp>
      </p:grpSp>
      <p:grpSp>
        <p:nvGrpSpPr>
          <p:cNvPr name="Group 12" id="12"/>
          <p:cNvGrpSpPr/>
          <p:nvPr/>
        </p:nvGrpSpPr>
        <p:grpSpPr>
          <a:xfrm rot="10799999">
            <a:off x="4183733" y="3284951"/>
            <a:ext cx="1862985" cy="100013"/>
            <a:chOff x="0" y="0"/>
            <a:chExt cx="2483980" cy="133350"/>
          </a:xfrm>
        </p:grpSpPr>
        <p:sp>
          <p:nvSpPr>
            <p:cNvPr name="Freeform 13" id="13"/>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38B6FF">
                <a:alpha val="21961"/>
              </a:srgbClr>
            </a:solidFill>
          </p:spPr>
        </p:sp>
      </p:grpSp>
      <p:grpSp>
        <p:nvGrpSpPr>
          <p:cNvPr name="Group 14" id="14"/>
          <p:cNvGrpSpPr/>
          <p:nvPr/>
        </p:nvGrpSpPr>
        <p:grpSpPr>
          <a:xfrm rot="-10799999">
            <a:off x="11717354" y="3780695"/>
            <a:ext cx="1839587" cy="100013"/>
            <a:chOff x="0" y="0"/>
            <a:chExt cx="2452782" cy="133350"/>
          </a:xfrm>
        </p:grpSpPr>
        <p:sp>
          <p:nvSpPr>
            <p:cNvPr name="Freeform 15" id="15"/>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alpha val="21961"/>
              </a:srgbClr>
            </a:solidFill>
          </p:spPr>
        </p:sp>
      </p:grpSp>
      <p:grpSp>
        <p:nvGrpSpPr>
          <p:cNvPr name="Group 16" id="16"/>
          <p:cNvGrpSpPr/>
          <p:nvPr/>
        </p:nvGrpSpPr>
        <p:grpSpPr>
          <a:xfrm rot="-10800000">
            <a:off x="11695091" y="3516137"/>
            <a:ext cx="1862958" cy="100012"/>
            <a:chOff x="0" y="0"/>
            <a:chExt cx="2483944" cy="133350"/>
          </a:xfrm>
        </p:grpSpPr>
        <p:sp>
          <p:nvSpPr>
            <p:cNvPr name="Freeform 17" id="17"/>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alpha val="21961"/>
              </a:srgbClr>
            </a:solidFill>
          </p:spPr>
        </p:sp>
      </p:grpSp>
      <p:sp>
        <p:nvSpPr>
          <p:cNvPr name="TextBox 18" id="18"/>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alpha val="20392"/>
                  </a:srgbClr>
                </a:solidFill>
                <a:latin typeface="Now Bold"/>
                <a:ea typeface="Now Bold"/>
                <a:cs typeface="Now Bold"/>
                <a:sym typeface="Now Bold"/>
              </a:rPr>
              <a:t>VON NEUMANN ARCHITECTURE</a:t>
            </a:r>
          </a:p>
        </p:txBody>
      </p:sp>
      <p:sp>
        <p:nvSpPr>
          <p:cNvPr name="TextBox 19" id="19"/>
          <p:cNvSpPr txBox="true"/>
          <p:nvPr/>
        </p:nvSpPr>
        <p:spPr>
          <a:xfrm rot="0">
            <a:off x="2684865" y="3288254"/>
            <a:ext cx="1107399" cy="597587"/>
          </a:xfrm>
          <a:prstGeom prst="rect">
            <a:avLst/>
          </a:prstGeom>
        </p:spPr>
        <p:txBody>
          <a:bodyPr anchor="t" rtlCol="false" tIns="0" lIns="0" bIns="0" rIns="0">
            <a:spAutoFit/>
          </a:bodyPr>
          <a:lstStyle/>
          <a:p>
            <a:pPr algn="ctr">
              <a:lnSpc>
                <a:spcPts val="4450"/>
              </a:lnSpc>
            </a:pPr>
            <a:r>
              <a:rPr lang="en-US" sz="3178" b="true">
                <a:solidFill>
                  <a:srgbClr val="FFEDD1">
                    <a:alpha val="21961"/>
                  </a:srgbClr>
                </a:solidFill>
                <a:latin typeface="Now Bold"/>
                <a:ea typeface="Now Bold"/>
                <a:cs typeface="Now Bold"/>
                <a:sym typeface="Now Bold"/>
              </a:rPr>
              <a:t>Input</a:t>
            </a:r>
          </a:p>
        </p:txBody>
      </p:sp>
      <p:sp>
        <p:nvSpPr>
          <p:cNvPr name="TextBox 20" id="20"/>
          <p:cNvSpPr txBox="true"/>
          <p:nvPr/>
        </p:nvSpPr>
        <p:spPr>
          <a:xfrm rot="0">
            <a:off x="13815794" y="3345928"/>
            <a:ext cx="1396764" cy="561519"/>
          </a:xfrm>
          <a:prstGeom prst="rect">
            <a:avLst/>
          </a:prstGeom>
        </p:spPr>
        <p:txBody>
          <a:bodyPr anchor="t" rtlCol="false" tIns="0" lIns="0" bIns="0" rIns="0">
            <a:spAutoFit/>
          </a:bodyPr>
          <a:lstStyle/>
          <a:p>
            <a:pPr algn="ctr">
              <a:lnSpc>
                <a:spcPts val="4152"/>
              </a:lnSpc>
            </a:pPr>
            <a:r>
              <a:rPr lang="en-US" sz="2965" b="true">
                <a:solidFill>
                  <a:srgbClr val="FFEDD1">
                    <a:alpha val="21961"/>
                  </a:srgbClr>
                </a:solidFill>
                <a:latin typeface="Now Bold"/>
                <a:ea typeface="Now Bold"/>
                <a:cs typeface="Now Bold"/>
                <a:sym typeface="Now Bold"/>
              </a:rPr>
              <a:t>Output</a:t>
            </a:r>
          </a:p>
        </p:txBody>
      </p:sp>
      <p:sp>
        <p:nvSpPr>
          <p:cNvPr name="TextBox 21" id="21"/>
          <p:cNvSpPr txBox="true"/>
          <p:nvPr/>
        </p:nvSpPr>
        <p:spPr>
          <a:xfrm rot="0">
            <a:off x="6702768" y="3610029"/>
            <a:ext cx="4086977" cy="397622"/>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Memory Unit (RAM) / ROM</a:t>
            </a:r>
          </a:p>
        </p:txBody>
      </p:sp>
      <p:grpSp>
        <p:nvGrpSpPr>
          <p:cNvPr name="Group 22" id="22"/>
          <p:cNvGrpSpPr/>
          <p:nvPr/>
        </p:nvGrpSpPr>
        <p:grpSpPr>
          <a:xfrm rot="-10800000">
            <a:off x="17320078" y="207265"/>
            <a:ext cx="1032216" cy="128588"/>
            <a:chOff x="0" y="0"/>
            <a:chExt cx="1376288" cy="171450"/>
          </a:xfrm>
        </p:grpSpPr>
        <p:sp>
          <p:nvSpPr>
            <p:cNvPr name="Freeform 23" id="2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24" id="24"/>
          <p:cNvGrpSpPr/>
          <p:nvPr/>
        </p:nvGrpSpPr>
        <p:grpSpPr>
          <a:xfrm rot="-10800000">
            <a:off x="17320078" y="676240"/>
            <a:ext cx="1032216" cy="128588"/>
            <a:chOff x="0" y="0"/>
            <a:chExt cx="1376288" cy="171450"/>
          </a:xfrm>
        </p:grpSpPr>
        <p:sp>
          <p:nvSpPr>
            <p:cNvPr name="Freeform 25" id="2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10800000">
            <a:off x="17320078" y="1116598"/>
            <a:ext cx="1032216" cy="128588"/>
            <a:chOff x="0" y="0"/>
            <a:chExt cx="1376288" cy="171450"/>
          </a:xfrm>
        </p:grpSpPr>
        <p:sp>
          <p:nvSpPr>
            <p:cNvPr name="Freeform 27" id="2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28" id="2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CONTROL BUS</a:t>
            </a:r>
          </a:p>
        </p:txBody>
      </p:sp>
      <p:sp>
        <p:nvSpPr>
          <p:cNvPr name="TextBox 29" id="2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DATA BUS</a:t>
            </a:r>
          </a:p>
        </p:txBody>
      </p:sp>
      <p:sp>
        <p:nvSpPr>
          <p:cNvPr name="TextBox 30" id="3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ADDRESS BUS</a:t>
            </a:r>
          </a:p>
        </p:txBody>
      </p:sp>
      <p:grpSp>
        <p:nvGrpSpPr>
          <p:cNvPr name="Group 31" id="31"/>
          <p:cNvGrpSpPr/>
          <p:nvPr/>
        </p:nvGrpSpPr>
        <p:grpSpPr>
          <a:xfrm rot="0">
            <a:off x="6093780" y="5811723"/>
            <a:ext cx="5748950" cy="1257159"/>
            <a:chOff x="0" y="0"/>
            <a:chExt cx="7665266" cy="1676212"/>
          </a:xfrm>
        </p:grpSpPr>
        <p:sp>
          <p:nvSpPr>
            <p:cNvPr name="Freeform 32" id="32"/>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sp>
        <p:nvSpPr>
          <p:cNvPr name="TextBox 33" id="33"/>
          <p:cNvSpPr txBox="true"/>
          <p:nvPr/>
        </p:nvSpPr>
        <p:spPr>
          <a:xfrm rot="0">
            <a:off x="6614310" y="6007942"/>
            <a:ext cx="4823408"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Removable Disk, CD)</a:t>
            </a:r>
          </a:p>
        </p:txBody>
      </p:sp>
      <p:grpSp>
        <p:nvGrpSpPr>
          <p:cNvPr name="Group 34" id="34"/>
          <p:cNvGrpSpPr/>
          <p:nvPr/>
        </p:nvGrpSpPr>
        <p:grpSpPr>
          <a:xfrm rot="-5400000">
            <a:off x="8152394" y="5060156"/>
            <a:ext cx="1436459" cy="100012"/>
            <a:chOff x="0" y="0"/>
            <a:chExt cx="1915278" cy="133350"/>
          </a:xfrm>
        </p:grpSpPr>
        <p:sp>
          <p:nvSpPr>
            <p:cNvPr name="Freeform 35" id="35"/>
            <p:cNvSpPr/>
            <p:nvPr/>
          </p:nvSpPr>
          <p:spPr>
            <a:xfrm flipH="false" flipV="false" rot="0">
              <a:off x="0" y="0"/>
              <a:ext cx="1915287" cy="133350"/>
            </a:xfrm>
            <a:custGeom>
              <a:avLst/>
              <a:gdLst/>
              <a:ahLst/>
              <a:cxnLst/>
              <a:rect r="r" b="b" t="t" l="l"/>
              <a:pathLst>
                <a:path h="133350" w="1915287">
                  <a:moveTo>
                    <a:pt x="66675" y="0"/>
                  </a:moveTo>
                  <a:lnTo>
                    <a:pt x="1848612" y="0"/>
                  </a:lnTo>
                  <a:cubicBezTo>
                    <a:pt x="1885442" y="0"/>
                    <a:pt x="1915287" y="29845"/>
                    <a:pt x="1915287" y="66675"/>
                  </a:cubicBezTo>
                  <a:cubicBezTo>
                    <a:pt x="1915287" y="103505"/>
                    <a:pt x="1885442" y="133350"/>
                    <a:pt x="1848612" y="133350"/>
                  </a:cubicBezTo>
                  <a:lnTo>
                    <a:pt x="66675" y="133350"/>
                  </a:lnTo>
                  <a:cubicBezTo>
                    <a:pt x="29845" y="133350"/>
                    <a:pt x="0" y="103505"/>
                    <a:pt x="0" y="66675"/>
                  </a:cubicBezTo>
                  <a:cubicBezTo>
                    <a:pt x="0" y="29845"/>
                    <a:pt x="29845" y="0"/>
                    <a:pt x="66675" y="0"/>
                  </a:cubicBezTo>
                  <a:close/>
                </a:path>
              </a:pathLst>
            </a:custGeom>
            <a:solidFill>
              <a:srgbClr val="FF66C4"/>
            </a:solidFill>
          </p:spPr>
        </p:sp>
      </p:grpSp>
      <p:sp>
        <p:nvSpPr>
          <p:cNvPr name="TextBox 36" id="36"/>
          <p:cNvSpPr txBox="true"/>
          <p:nvPr/>
        </p:nvSpPr>
        <p:spPr>
          <a:xfrm rot="0">
            <a:off x="8968254" y="4712966"/>
            <a:ext cx="2669045" cy="782342"/>
          </a:xfrm>
          <a:prstGeom prst="rect">
            <a:avLst/>
          </a:prstGeom>
        </p:spPr>
        <p:txBody>
          <a:bodyPr anchor="t" rtlCol="false" tIns="0" lIns="0" bIns="0" rIns="0">
            <a:spAutoFit/>
          </a:bodyPr>
          <a:lstStyle/>
          <a:p>
            <a:pPr algn="l">
              <a:lnSpc>
                <a:spcPts val="2938"/>
              </a:lnSpc>
            </a:pPr>
            <a:r>
              <a:rPr lang="en-US" sz="2098" b="true">
                <a:solidFill>
                  <a:srgbClr val="FFEDD1"/>
                </a:solidFill>
                <a:latin typeface="Now Bold"/>
                <a:ea typeface="Now Bold"/>
                <a:cs typeface="Now Bold"/>
                <a:sym typeface="Now Bold"/>
              </a:rPr>
              <a:t>Load executable code when needed</a:t>
            </a:r>
          </a:p>
        </p:txBody>
      </p:sp>
      <p:sp>
        <p:nvSpPr>
          <p:cNvPr name="TextBox 37" id="37"/>
          <p:cNvSpPr txBox="true"/>
          <p:nvPr/>
        </p:nvSpPr>
        <p:spPr>
          <a:xfrm rot="0">
            <a:off x="3534022" y="1322473"/>
            <a:ext cx="10983980" cy="1394520"/>
          </a:xfrm>
          <a:prstGeom prst="rect">
            <a:avLst/>
          </a:prstGeom>
        </p:spPr>
        <p:txBody>
          <a:bodyPr anchor="t" rtlCol="false" tIns="0" lIns="0" bIns="0" rIns="0">
            <a:spAutoFit/>
          </a:bodyPr>
          <a:lstStyle/>
          <a:p>
            <a:pPr algn="ctr">
              <a:lnSpc>
                <a:spcPts val="3600"/>
              </a:lnSpc>
            </a:pPr>
            <a:r>
              <a:rPr lang="en-US" sz="3000" spc="28">
                <a:solidFill>
                  <a:srgbClr val="FF00F5"/>
                </a:solidFill>
                <a:latin typeface="TT Rounds Condensed"/>
                <a:ea typeface="TT Rounds Condensed"/>
                <a:cs typeface="TT Rounds Condensed"/>
                <a:sym typeface="TT Rounds Condensed"/>
              </a:rPr>
              <a:t>Primary memory refers to the computer's main storage area that directly interacts with the CPU, holding data and instructions temporarily during processing.</a:t>
            </a:r>
          </a:p>
        </p:txBody>
      </p:sp>
      <p:sp>
        <p:nvSpPr>
          <p:cNvPr name="TextBox 38" id="38"/>
          <p:cNvSpPr txBox="true"/>
          <p:nvPr/>
        </p:nvSpPr>
        <p:spPr>
          <a:xfrm rot="0">
            <a:off x="3588230" y="7466802"/>
            <a:ext cx="11392046" cy="1394520"/>
          </a:xfrm>
          <a:prstGeom prst="rect">
            <a:avLst/>
          </a:prstGeom>
        </p:spPr>
        <p:txBody>
          <a:bodyPr anchor="t" rtlCol="false" tIns="0" lIns="0" bIns="0" rIns="0">
            <a:spAutoFit/>
          </a:bodyPr>
          <a:lstStyle/>
          <a:p>
            <a:pPr algn="ctr">
              <a:lnSpc>
                <a:spcPts val="3600"/>
              </a:lnSpc>
            </a:pPr>
            <a:r>
              <a:rPr lang="en-US" sz="3000" spc="28">
                <a:solidFill>
                  <a:srgbClr val="F79646"/>
                </a:solidFill>
                <a:latin typeface="TT Rounds Condensed"/>
                <a:ea typeface="TT Rounds Condensed"/>
                <a:cs typeface="TT Rounds Condensed"/>
                <a:sym typeface="TT Rounds Condensed"/>
              </a:rPr>
              <a:t>Secondary storage refers to non-volatile storage devices like hard drives and SSDs used for long-term data storage and retrieval, independent of the CPU's immediate operations.</a:t>
            </a:r>
          </a:p>
        </p:txBody>
      </p:sp>
      <p:grpSp>
        <p:nvGrpSpPr>
          <p:cNvPr name="Group 39" id="39"/>
          <p:cNvGrpSpPr/>
          <p:nvPr/>
        </p:nvGrpSpPr>
        <p:grpSpPr>
          <a:xfrm rot="0">
            <a:off x="2537237" y="281084"/>
            <a:ext cx="13213526" cy="9925515"/>
            <a:chOff x="0" y="0"/>
            <a:chExt cx="17618034" cy="13234020"/>
          </a:xfrm>
        </p:grpSpPr>
        <p:sp>
          <p:nvSpPr>
            <p:cNvPr name="Freeform 40" id="4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1" id="4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42" id="4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78.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2231325" y="3220436"/>
            <a:ext cx="2014480" cy="900465"/>
            <a:chOff x="0" y="0"/>
            <a:chExt cx="2685974" cy="1200620"/>
          </a:xfrm>
        </p:grpSpPr>
        <p:sp>
          <p:nvSpPr>
            <p:cNvPr name="Freeform 3" id="3"/>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alpha val="21961"/>
              </a:srgbClr>
            </a:solidFill>
          </p:spPr>
        </p:sp>
      </p:grpSp>
      <p:grpSp>
        <p:nvGrpSpPr>
          <p:cNvPr name="Group 4" id="4"/>
          <p:cNvGrpSpPr/>
          <p:nvPr/>
        </p:nvGrpSpPr>
        <p:grpSpPr>
          <a:xfrm rot="0">
            <a:off x="13506936" y="3245522"/>
            <a:ext cx="2014480" cy="900465"/>
            <a:chOff x="0" y="0"/>
            <a:chExt cx="2685974" cy="1200620"/>
          </a:xfrm>
        </p:grpSpPr>
        <p:sp>
          <p:nvSpPr>
            <p:cNvPr name="Freeform 5" id="5"/>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alpha val="21961"/>
              </a:srgbClr>
            </a:solidFill>
          </p:spPr>
        </p:sp>
      </p:grpSp>
      <p:grpSp>
        <p:nvGrpSpPr>
          <p:cNvPr name="Group 6" id="6"/>
          <p:cNvGrpSpPr/>
          <p:nvPr/>
        </p:nvGrpSpPr>
        <p:grpSpPr>
          <a:xfrm rot="0">
            <a:off x="5996150" y="3218118"/>
            <a:ext cx="5748950" cy="1257159"/>
            <a:chOff x="0" y="0"/>
            <a:chExt cx="7665266" cy="1676212"/>
          </a:xfrm>
        </p:grpSpPr>
        <p:sp>
          <p:nvSpPr>
            <p:cNvPr name="Freeform 7" id="7"/>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8" id="8"/>
          <p:cNvGrpSpPr/>
          <p:nvPr/>
        </p:nvGrpSpPr>
        <p:grpSpPr>
          <a:xfrm rot="-10799999">
            <a:off x="4205998" y="3846656"/>
            <a:ext cx="1839586" cy="100013"/>
            <a:chOff x="0" y="0"/>
            <a:chExt cx="2452782" cy="133350"/>
          </a:xfrm>
        </p:grpSpPr>
        <p:sp>
          <p:nvSpPr>
            <p:cNvPr name="Freeform 9" id="9"/>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alpha val="21961"/>
              </a:srgbClr>
            </a:solidFill>
          </p:spPr>
        </p:sp>
      </p:grpSp>
      <p:grpSp>
        <p:nvGrpSpPr>
          <p:cNvPr name="Group 10" id="10"/>
          <p:cNvGrpSpPr/>
          <p:nvPr/>
        </p:nvGrpSpPr>
        <p:grpSpPr>
          <a:xfrm rot="-10800000">
            <a:off x="4183735" y="3582098"/>
            <a:ext cx="1862958" cy="100012"/>
            <a:chOff x="0" y="0"/>
            <a:chExt cx="2483944" cy="133350"/>
          </a:xfrm>
        </p:grpSpPr>
        <p:sp>
          <p:nvSpPr>
            <p:cNvPr name="Freeform 11" id="11"/>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alpha val="21961"/>
              </a:srgbClr>
            </a:solidFill>
          </p:spPr>
        </p:sp>
      </p:grpSp>
      <p:grpSp>
        <p:nvGrpSpPr>
          <p:cNvPr name="Group 12" id="12"/>
          <p:cNvGrpSpPr/>
          <p:nvPr/>
        </p:nvGrpSpPr>
        <p:grpSpPr>
          <a:xfrm rot="10799999">
            <a:off x="4183733" y="3284951"/>
            <a:ext cx="1862985" cy="100013"/>
            <a:chOff x="0" y="0"/>
            <a:chExt cx="2483980" cy="133350"/>
          </a:xfrm>
        </p:grpSpPr>
        <p:sp>
          <p:nvSpPr>
            <p:cNvPr name="Freeform 13" id="13"/>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38B6FF">
                <a:alpha val="21961"/>
              </a:srgbClr>
            </a:solidFill>
          </p:spPr>
        </p:sp>
      </p:grpSp>
      <p:grpSp>
        <p:nvGrpSpPr>
          <p:cNvPr name="Group 14" id="14"/>
          <p:cNvGrpSpPr/>
          <p:nvPr/>
        </p:nvGrpSpPr>
        <p:grpSpPr>
          <a:xfrm rot="-10799999">
            <a:off x="11717354" y="3780695"/>
            <a:ext cx="1839587" cy="100013"/>
            <a:chOff x="0" y="0"/>
            <a:chExt cx="2452782" cy="133350"/>
          </a:xfrm>
        </p:grpSpPr>
        <p:sp>
          <p:nvSpPr>
            <p:cNvPr name="Freeform 15" id="15"/>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alpha val="21961"/>
              </a:srgbClr>
            </a:solidFill>
          </p:spPr>
        </p:sp>
      </p:grpSp>
      <p:grpSp>
        <p:nvGrpSpPr>
          <p:cNvPr name="Group 16" id="16"/>
          <p:cNvGrpSpPr/>
          <p:nvPr/>
        </p:nvGrpSpPr>
        <p:grpSpPr>
          <a:xfrm rot="-10800000">
            <a:off x="11695091" y="3516137"/>
            <a:ext cx="1862958" cy="100012"/>
            <a:chOff x="0" y="0"/>
            <a:chExt cx="2483944" cy="133350"/>
          </a:xfrm>
        </p:grpSpPr>
        <p:sp>
          <p:nvSpPr>
            <p:cNvPr name="Freeform 17" id="17"/>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alpha val="21961"/>
              </a:srgbClr>
            </a:solidFill>
          </p:spPr>
        </p:sp>
      </p:grpSp>
      <p:sp>
        <p:nvSpPr>
          <p:cNvPr name="TextBox 18" id="18"/>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alpha val="20392"/>
                  </a:srgbClr>
                </a:solidFill>
                <a:latin typeface="Now Bold"/>
                <a:ea typeface="Now Bold"/>
                <a:cs typeface="Now Bold"/>
                <a:sym typeface="Now Bold"/>
              </a:rPr>
              <a:t>VON NEUMANN ARCHITECTURE</a:t>
            </a:r>
          </a:p>
        </p:txBody>
      </p:sp>
      <p:sp>
        <p:nvSpPr>
          <p:cNvPr name="TextBox 19" id="19"/>
          <p:cNvSpPr txBox="true"/>
          <p:nvPr/>
        </p:nvSpPr>
        <p:spPr>
          <a:xfrm rot="0">
            <a:off x="2684865" y="3288254"/>
            <a:ext cx="1107399" cy="597587"/>
          </a:xfrm>
          <a:prstGeom prst="rect">
            <a:avLst/>
          </a:prstGeom>
        </p:spPr>
        <p:txBody>
          <a:bodyPr anchor="t" rtlCol="false" tIns="0" lIns="0" bIns="0" rIns="0">
            <a:spAutoFit/>
          </a:bodyPr>
          <a:lstStyle/>
          <a:p>
            <a:pPr algn="ctr">
              <a:lnSpc>
                <a:spcPts val="4450"/>
              </a:lnSpc>
            </a:pPr>
            <a:r>
              <a:rPr lang="en-US" sz="3178" b="true">
                <a:solidFill>
                  <a:srgbClr val="FFEDD1">
                    <a:alpha val="21961"/>
                  </a:srgbClr>
                </a:solidFill>
                <a:latin typeface="Now Bold"/>
                <a:ea typeface="Now Bold"/>
                <a:cs typeface="Now Bold"/>
                <a:sym typeface="Now Bold"/>
              </a:rPr>
              <a:t>Input</a:t>
            </a:r>
          </a:p>
        </p:txBody>
      </p:sp>
      <p:sp>
        <p:nvSpPr>
          <p:cNvPr name="TextBox 20" id="20"/>
          <p:cNvSpPr txBox="true"/>
          <p:nvPr/>
        </p:nvSpPr>
        <p:spPr>
          <a:xfrm rot="0">
            <a:off x="13815794" y="3345928"/>
            <a:ext cx="1396764" cy="561519"/>
          </a:xfrm>
          <a:prstGeom prst="rect">
            <a:avLst/>
          </a:prstGeom>
        </p:spPr>
        <p:txBody>
          <a:bodyPr anchor="t" rtlCol="false" tIns="0" lIns="0" bIns="0" rIns="0">
            <a:spAutoFit/>
          </a:bodyPr>
          <a:lstStyle/>
          <a:p>
            <a:pPr algn="ctr">
              <a:lnSpc>
                <a:spcPts val="4152"/>
              </a:lnSpc>
            </a:pPr>
            <a:r>
              <a:rPr lang="en-US" sz="2965" b="true">
                <a:solidFill>
                  <a:srgbClr val="FFEDD1">
                    <a:alpha val="21961"/>
                  </a:srgbClr>
                </a:solidFill>
                <a:latin typeface="Now Bold"/>
                <a:ea typeface="Now Bold"/>
                <a:cs typeface="Now Bold"/>
                <a:sym typeface="Now Bold"/>
              </a:rPr>
              <a:t>Output</a:t>
            </a:r>
          </a:p>
        </p:txBody>
      </p:sp>
      <p:sp>
        <p:nvSpPr>
          <p:cNvPr name="TextBox 21" id="21"/>
          <p:cNvSpPr txBox="true"/>
          <p:nvPr/>
        </p:nvSpPr>
        <p:spPr>
          <a:xfrm rot="0">
            <a:off x="6702768" y="3610029"/>
            <a:ext cx="4086977" cy="397622"/>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Memory Unit (RAM) / ROM</a:t>
            </a:r>
          </a:p>
        </p:txBody>
      </p:sp>
      <p:grpSp>
        <p:nvGrpSpPr>
          <p:cNvPr name="Group 22" id="22"/>
          <p:cNvGrpSpPr/>
          <p:nvPr/>
        </p:nvGrpSpPr>
        <p:grpSpPr>
          <a:xfrm rot="-10800000">
            <a:off x="17320078" y="207265"/>
            <a:ext cx="1032216" cy="128588"/>
            <a:chOff x="0" y="0"/>
            <a:chExt cx="1376288" cy="171450"/>
          </a:xfrm>
        </p:grpSpPr>
        <p:sp>
          <p:nvSpPr>
            <p:cNvPr name="Freeform 23" id="2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24" id="24"/>
          <p:cNvGrpSpPr/>
          <p:nvPr/>
        </p:nvGrpSpPr>
        <p:grpSpPr>
          <a:xfrm rot="-10800000">
            <a:off x="17320078" y="676240"/>
            <a:ext cx="1032216" cy="128588"/>
            <a:chOff x="0" y="0"/>
            <a:chExt cx="1376288" cy="171450"/>
          </a:xfrm>
        </p:grpSpPr>
        <p:sp>
          <p:nvSpPr>
            <p:cNvPr name="Freeform 25" id="2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10800000">
            <a:off x="17320078" y="1116598"/>
            <a:ext cx="1032216" cy="128588"/>
            <a:chOff x="0" y="0"/>
            <a:chExt cx="1376288" cy="171450"/>
          </a:xfrm>
        </p:grpSpPr>
        <p:sp>
          <p:nvSpPr>
            <p:cNvPr name="Freeform 27" id="2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28" id="2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CONTROL BUS</a:t>
            </a:r>
          </a:p>
        </p:txBody>
      </p:sp>
      <p:sp>
        <p:nvSpPr>
          <p:cNvPr name="TextBox 29" id="2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DATA BUS</a:t>
            </a:r>
          </a:p>
        </p:txBody>
      </p:sp>
      <p:sp>
        <p:nvSpPr>
          <p:cNvPr name="TextBox 30" id="3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ADDRESS BUS</a:t>
            </a:r>
          </a:p>
        </p:txBody>
      </p:sp>
      <p:grpSp>
        <p:nvGrpSpPr>
          <p:cNvPr name="Group 31" id="31"/>
          <p:cNvGrpSpPr/>
          <p:nvPr/>
        </p:nvGrpSpPr>
        <p:grpSpPr>
          <a:xfrm rot="0">
            <a:off x="6093780" y="5811723"/>
            <a:ext cx="5748950" cy="1257159"/>
            <a:chOff x="0" y="0"/>
            <a:chExt cx="7665266" cy="1676212"/>
          </a:xfrm>
        </p:grpSpPr>
        <p:sp>
          <p:nvSpPr>
            <p:cNvPr name="Freeform 32" id="32"/>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sp>
        <p:nvSpPr>
          <p:cNvPr name="TextBox 33" id="33"/>
          <p:cNvSpPr txBox="true"/>
          <p:nvPr/>
        </p:nvSpPr>
        <p:spPr>
          <a:xfrm rot="0">
            <a:off x="6614310" y="6007942"/>
            <a:ext cx="4823408"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Removable Disk, CD)</a:t>
            </a:r>
          </a:p>
        </p:txBody>
      </p:sp>
      <p:grpSp>
        <p:nvGrpSpPr>
          <p:cNvPr name="Group 34" id="34"/>
          <p:cNvGrpSpPr/>
          <p:nvPr/>
        </p:nvGrpSpPr>
        <p:grpSpPr>
          <a:xfrm rot="-5400000">
            <a:off x="8152394" y="5060156"/>
            <a:ext cx="1436459" cy="100012"/>
            <a:chOff x="0" y="0"/>
            <a:chExt cx="1915278" cy="133350"/>
          </a:xfrm>
        </p:grpSpPr>
        <p:sp>
          <p:nvSpPr>
            <p:cNvPr name="Freeform 35" id="35"/>
            <p:cNvSpPr/>
            <p:nvPr/>
          </p:nvSpPr>
          <p:spPr>
            <a:xfrm flipH="false" flipV="false" rot="0">
              <a:off x="0" y="0"/>
              <a:ext cx="1915287" cy="133350"/>
            </a:xfrm>
            <a:custGeom>
              <a:avLst/>
              <a:gdLst/>
              <a:ahLst/>
              <a:cxnLst/>
              <a:rect r="r" b="b" t="t" l="l"/>
              <a:pathLst>
                <a:path h="133350" w="1915287">
                  <a:moveTo>
                    <a:pt x="66675" y="0"/>
                  </a:moveTo>
                  <a:lnTo>
                    <a:pt x="1848612" y="0"/>
                  </a:lnTo>
                  <a:cubicBezTo>
                    <a:pt x="1885442" y="0"/>
                    <a:pt x="1915287" y="29845"/>
                    <a:pt x="1915287" y="66675"/>
                  </a:cubicBezTo>
                  <a:cubicBezTo>
                    <a:pt x="1915287" y="103505"/>
                    <a:pt x="1885442" y="133350"/>
                    <a:pt x="1848612" y="133350"/>
                  </a:cubicBezTo>
                  <a:lnTo>
                    <a:pt x="66675" y="133350"/>
                  </a:lnTo>
                  <a:cubicBezTo>
                    <a:pt x="29845" y="133350"/>
                    <a:pt x="0" y="103505"/>
                    <a:pt x="0" y="66675"/>
                  </a:cubicBezTo>
                  <a:cubicBezTo>
                    <a:pt x="0" y="29845"/>
                    <a:pt x="29845" y="0"/>
                    <a:pt x="66675" y="0"/>
                  </a:cubicBezTo>
                  <a:close/>
                </a:path>
              </a:pathLst>
            </a:custGeom>
            <a:solidFill>
              <a:srgbClr val="FF66C4"/>
            </a:solidFill>
          </p:spPr>
        </p:sp>
      </p:grpSp>
      <p:sp>
        <p:nvSpPr>
          <p:cNvPr name="TextBox 36" id="36"/>
          <p:cNvSpPr txBox="true"/>
          <p:nvPr/>
        </p:nvSpPr>
        <p:spPr>
          <a:xfrm rot="0">
            <a:off x="8968254" y="4712966"/>
            <a:ext cx="2669045" cy="782342"/>
          </a:xfrm>
          <a:prstGeom prst="rect">
            <a:avLst/>
          </a:prstGeom>
        </p:spPr>
        <p:txBody>
          <a:bodyPr anchor="t" rtlCol="false" tIns="0" lIns="0" bIns="0" rIns="0">
            <a:spAutoFit/>
          </a:bodyPr>
          <a:lstStyle/>
          <a:p>
            <a:pPr algn="l">
              <a:lnSpc>
                <a:spcPts val="2938"/>
              </a:lnSpc>
            </a:pPr>
            <a:r>
              <a:rPr lang="en-US" sz="2098" b="true">
                <a:solidFill>
                  <a:srgbClr val="FFEDD1"/>
                </a:solidFill>
                <a:latin typeface="Now Bold"/>
                <a:ea typeface="Now Bold"/>
                <a:cs typeface="Now Bold"/>
                <a:sym typeface="Now Bold"/>
              </a:rPr>
              <a:t>Load executable code when needed</a:t>
            </a:r>
          </a:p>
        </p:txBody>
      </p:sp>
      <p:sp>
        <p:nvSpPr>
          <p:cNvPr name="TextBox 37" id="37"/>
          <p:cNvSpPr txBox="true"/>
          <p:nvPr/>
        </p:nvSpPr>
        <p:spPr>
          <a:xfrm rot="0">
            <a:off x="3534022" y="1322473"/>
            <a:ext cx="10983980" cy="1394520"/>
          </a:xfrm>
          <a:prstGeom prst="rect">
            <a:avLst/>
          </a:prstGeom>
        </p:spPr>
        <p:txBody>
          <a:bodyPr anchor="t" rtlCol="false" tIns="0" lIns="0" bIns="0" rIns="0">
            <a:spAutoFit/>
          </a:bodyPr>
          <a:lstStyle/>
          <a:p>
            <a:pPr algn="ctr">
              <a:lnSpc>
                <a:spcPts val="3600"/>
              </a:lnSpc>
            </a:pPr>
            <a:r>
              <a:rPr lang="en-US" sz="3000" spc="28">
                <a:solidFill>
                  <a:srgbClr val="FF00F5"/>
                </a:solidFill>
                <a:latin typeface="TT Rounds Condensed"/>
                <a:ea typeface="TT Rounds Condensed"/>
                <a:cs typeface="TT Rounds Condensed"/>
                <a:sym typeface="TT Rounds Condensed"/>
              </a:rPr>
              <a:t>Primary memory refers to the computer's main storage area that directly interacts with the CPU, holding data and instructions temporarily during processing.</a:t>
            </a:r>
          </a:p>
        </p:txBody>
      </p:sp>
      <p:sp>
        <p:nvSpPr>
          <p:cNvPr name="TextBox 38" id="38"/>
          <p:cNvSpPr txBox="true"/>
          <p:nvPr/>
        </p:nvSpPr>
        <p:spPr>
          <a:xfrm rot="0">
            <a:off x="3588230" y="7466802"/>
            <a:ext cx="11392046" cy="1394520"/>
          </a:xfrm>
          <a:prstGeom prst="rect">
            <a:avLst/>
          </a:prstGeom>
        </p:spPr>
        <p:txBody>
          <a:bodyPr anchor="t" rtlCol="false" tIns="0" lIns="0" bIns="0" rIns="0">
            <a:spAutoFit/>
          </a:bodyPr>
          <a:lstStyle/>
          <a:p>
            <a:pPr algn="ctr">
              <a:lnSpc>
                <a:spcPts val="3600"/>
              </a:lnSpc>
            </a:pPr>
            <a:r>
              <a:rPr lang="en-US" sz="3000" spc="28">
                <a:solidFill>
                  <a:srgbClr val="F79646"/>
                </a:solidFill>
                <a:latin typeface="TT Rounds Condensed"/>
                <a:ea typeface="TT Rounds Condensed"/>
                <a:cs typeface="TT Rounds Condensed"/>
                <a:sym typeface="TT Rounds Condensed"/>
              </a:rPr>
              <a:t>Secondary storage refers to non-volatile storage devices like hard drives and SSDs used for long-term data storage and retrieval, independent of the CPU's immediate operations.</a:t>
            </a:r>
          </a:p>
        </p:txBody>
      </p:sp>
      <p:grpSp>
        <p:nvGrpSpPr>
          <p:cNvPr name="Group 39" id="39"/>
          <p:cNvGrpSpPr/>
          <p:nvPr/>
        </p:nvGrpSpPr>
        <p:grpSpPr>
          <a:xfrm rot="0">
            <a:off x="2537237" y="281084"/>
            <a:ext cx="13213526" cy="9925515"/>
            <a:chOff x="0" y="0"/>
            <a:chExt cx="17618034" cy="13234020"/>
          </a:xfrm>
        </p:grpSpPr>
        <p:sp>
          <p:nvSpPr>
            <p:cNvPr name="Freeform 40" id="4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1" id="4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42" id="4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79.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227576" y="400120"/>
            <a:ext cx="5748950" cy="1257159"/>
            <a:chOff x="0" y="0"/>
            <a:chExt cx="7665266" cy="1676212"/>
          </a:xfrm>
        </p:grpSpPr>
        <p:sp>
          <p:nvSpPr>
            <p:cNvPr name="Freeform 3" id="3"/>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4" id="4"/>
          <p:cNvGrpSpPr/>
          <p:nvPr/>
        </p:nvGrpSpPr>
        <p:grpSpPr>
          <a:xfrm rot="0">
            <a:off x="11202663" y="400120"/>
            <a:ext cx="5748950"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6" id="6"/>
          <p:cNvGrpSpPr/>
          <p:nvPr/>
        </p:nvGrpSpPr>
        <p:grpSpPr>
          <a:xfrm rot="-10800000">
            <a:off x="-64294" y="5676607"/>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sp>
        <p:nvSpPr>
          <p:cNvPr name="TextBox 11" id="11"/>
          <p:cNvSpPr txBox="true"/>
          <p:nvPr/>
        </p:nvSpPr>
        <p:spPr>
          <a:xfrm rot="0">
            <a:off x="1934196" y="792032"/>
            <a:ext cx="4086977" cy="397622"/>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Memory Unit (RAM) / ROM</a:t>
            </a:r>
          </a:p>
        </p:txBody>
      </p:sp>
      <p:sp>
        <p:nvSpPr>
          <p:cNvPr name="TextBox 12" id="12"/>
          <p:cNvSpPr txBox="true"/>
          <p:nvPr/>
        </p:nvSpPr>
        <p:spPr>
          <a:xfrm rot="0">
            <a:off x="11723194" y="596340"/>
            <a:ext cx="4823407"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Removable Disk, CD)</a:t>
            </a:r>
          </a:p>
        </p:txBody>
      </p:sp>
      <p:sp>
        <p:nvSpPr>
          <p:cNvPr name="TextBox 13" id="13"/>
          <p:cNvSpPr txBox="true"/>
          <p:nvPr/>
        </p:nvSpPr>
        <p:spPr>
          <a:xfrm rot="0">
            <a:off x="1934195" y="1828575"/>
            <a:ext cx="4131094" cy="615477"/>
          </a:xfrm>
          <a:prstGeom prst="rect">
            <a:avLst/>
          </a:prstGeom>
        </p:spPr>
        <p:txBody>
          <a:bodyPr anchor="t" rtlCol="false" tIns="0" lIns="0" bIns="0" rIns="0">
            <a:spAutoFit/>
          </a:bodyPr>
          <a:lstStyle/>
          <a:p>
            <a:pPr algn="ctr">
              <a:lnSpc>
                <a:spcPts val="4594"/>
              </a:lnSpc>
            </a:pPr>
            <a:r>
              <a:rPr lang="en-US" sz="3282" b="true">
                <a:solidFill>
                  <a:srgbClr val="FF66C4"/>
                </a:solidFill>
                <a:latin typeface="Now Bold"/>
                <a:ea typeface="Now Bold"/>
                <a:cs typeface="Now Bold"/>
                <a:sym typeface="Now Bold"/>
              </a:rPr>
              <a:t>Primary Memory</a:t>
            </a:r>
          </a:p>
        </p:txBody>
      </p:sp>
      <p:sp>
        <p:nvSpPr>
          <p:cNvPr name="TextBox 14" id="14"/>
          <p:cNvSpPr txBox="true"/>
          <p:nvPr/>
        </p:nvSpPr>
        <p:spPr>
          <a:xfrm rot="0">
            <a:off x="11842730" y="1823700"/>
            <a:ext cx="4703872" cy="615477"/>
          </a:xfrm>
          <a:prstGeom prst="rect">
            <a:avLst/>
          </a:prstGeom>
        </p:spPr>
        <p:txBody>
          <a:bodyPr anchor="t" rtlCol="false" tIns="0" lIns="0" bIns="0" rIns="0">
            <a:spAutoFit/>
          </a:bodyPr>
          <a:lstStyle/>
          <a:p>
            <a:pPr algn="ctr">
              <a:lnSpc>
                <a:spcPts val="4594"/>
              </a:lnSpc>
            </a:pPr>
            <a:r>
              <a:rPr lang="en-US" sz="3282" b="true">
                <a:solidFill>
                  <a:srgbClr val="FB9617"/>
                </a:solidFill>
                <a:latin typeface="Now Bold"/>
                <a:ea typeface="Now Bold"/>
                <a:cs typeface="Now Bold"/>
                <a:sym typeface="Now Bold"/>
              </a:rPr>
              <a:t>Secondary Storage</a:t>
            </a:r>
          </a:p>
        </p:txBody>
      </p:sp>
      <p:sp>
        <p:nvSpPr>
          <p:cNvPr name="TextBox 15" id="15"/>
          <p:cNvSpPr txBox="true"/>
          <p:nvPr/>
        </p:nvSpPr>
        <p:spPr>
          <a:xfrm rot="0">
            <a:off x="8132295" y="4768668"/>
            <a:ext cx="2023413" cy="1583337"/>
          </a:xfrm>
          <a:prstGeom prst="rect">
            <a:avLst/>
          </a:prstGeom>
        </p:spPr>
        <p:txBody>
          <a:bodyPr anchor="t" rtlCol="false" tIns="0" lIns="0" bIns="0" rIns="0">
            <a:spAutoFit/>
          </a:bodyPr>
          <a:lstStyle/>
          <a:p>
            <a:pPr algn="ctr">
              <a:lnSpc>
                <a:spcPts val="4048"/>
              </a:lnSpc>
            </a:pPr>
            <a:r>
              <a:rPr lang="en-US" sz="2892" b="true">
                <a:solidFill>
                  <a:srgbClr val="000000"/>
                </a:solidFill>
                <a:latin typeface="Now Bold"/>
                <a:ea typeface="Now Bold"/>
                <a:cs typeface="Now Bold"/>
                <a:sym typeface="Now Bold"/>
              </a:rPr>
              <a:t>Compare</a:t>
            </a:r>
          </a:p>
          <a:p>
            <a:pPr algn="ctr">
              <a:lnSpc>
                <a:spcPts val="4048"/>
              </a:lnSpc>
            </a:pPr>
            <a:r>
              <a:rPr lang="en-US" sz="2892" b="true">
                <a:solidFill>
                  <a:srgbClr val="000000"/>
                </a:solidFill>
                <a:latin typeface="Now Bold"/>
                <a:ea typeface="Now Bold"/>
                <a:cs typeface="Now Bold"/>
                <a:sym typeface="Now Bold"/>
              </a:rPr>
              <a:t>and </a:t>
            </a:r>
          </a:p>
          <a:p>
            <a:pPr algn="ctr">
              <a:lnSpc>
                <a:spcPts val="4048"/>
              </a:lnSpc>
            </a:pPr>
            <a:r>
              <a:rPr lang="en-US" sz="2892" b="true">
                <a:solidFill>
                  <a:srgbClr val="000000"/>
                </a:solidFill>
                <a:latin typeface="Now Bold"/>
                <a:ea typeface="Now Bold"/>
                <a:cs typeface="Now Bold"/>
                <a:sym typeface="Now Bold"/>
              </a:rPr>
              <a:t>Contrast</a:t>
            </a:r>
          </a:p>
        </p:txBody>
      </p:sp>
      <p:sp>
        <p:nvSpPr>
          <p:cNvPr name="TextBox 16" id="16"/>
          <p:cNvSpPr txBox="true"/>
          <p:nvPr/>
        </p:nvSpPr>
        <p:spPr>
          <a:xfrm rot="0">
            <a:off x="511479" y="2817690"/>
            <a:ext cx="7287118" cy="9890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Store data that is key to running the computer (program executable code, bootup code)</a:t>
            </a:r>
          </a:p>
        </p:txBody>
      </p:sp>
      <p:sp>
        <p:nvSpPr>
          <p:cNvPr name="TextBox 17" id="17"/>
          <p:cNvSpPr txBox="true"/>
          <p:nvPr/>
        </p:nvSpPr>
        <p:spPr>
          <a:xfrm rot="0">
            <a:off x="11238032" y="3300885"/>
            <a:ext cx="5793730" cy="499673"/>
          </a:xfrm>
          <a:prstGeom prst="rect">
            <a:avLst/>
          </a:prstGeom>
        </p:spPr>
        <p:txBody>
          <a:bodyPr anchor="t" rtlCol="false" tIns="0" lIns="0" bIns="0" rIns="0">
            <a:spAutoFit/>
          </a:bodyPr>
          <a:lstStyle/>
          <a:p>
            <a:pPr algn="ctr">
              <a:lnSpc>
                <a:spcPts val="3778"/>
              </a:lnSpc>
            </a:pPr>
            <a:r>
              <a:rPr lang="en-US" sz="2700" b="true">
                <a:solidFill>
                  <a:srgbClr val="38B6FF"/>
                </a:solidFill>
                <a:latin typeface="Now Bold"/>
                <a:ea typeface="Now Bold"/>
                <a:cs typeface="Now Bold"/>
                <a:sym typeface="Now Bold"/>
              </a:rPr>
              <a:t>Store applications, data and files</a:t>
            </a:r>
          </a:p>
        </p:txBody>
      </p:sp>
      <p:grpSp>
        <p:nvGrpSpPr>
          <p:cNvPr name="Group 18" id="18"/>
          <p:cNvGrpSpPr/>
          <p:nvPr/>
        </p:nvGrpSpPr>
        <p:grpSpPr>
          <a:xfrm rot="-10800000">
            <a:off x="-65960" y="2721557"/>
            <a:ext cx="18418850" cy="128588"/>
            <a:chOff x="0" y="0"/>
            <a:chExt cx="24558466" cy="171450"/>
          </a:xfrm>
        </p:grpSpPr>
        <p:sp>
          <p:nvSpPr>
            <p:cNvPr name="Freeform 19" id="19"/>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0" id="20"/>
          <p:cNvGrpSpPr/>
          <p:nvPr/>
        </p:nvGrpSpPr>
        <p:grpSpPr>
          <a:xfrm rot="-10800000">
            <a:off x="-151150" y="4422376"/>
            <a:ext cx="18418850" cy="128588"/>
            <a:chOff x="0" y="0"/>
            <a:chExt cx="24558466" cy="171450"/>
          </a:xfrm>
        </p:grpSpPr>
        <p:sp>
          <p:nvSpPr>
            <p:cNvPr name="Freeform 21" id="21"/>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22" id="22"/>
          <p:cNvSpPr txBox="true"/>
          <p:nvPr/>
        </p:nvSpPr>
        <p:spPr>
          <a:xfrm rot="0">
            <a:off x="511479" y="4586241"/>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Directly addressable by the CPU</a:t>
            </a:r>
          </a:p>
          <a:p>
            <a:pPr algn="ctr">
              <a:lnSpc>
                <a:spcPts val="3733"/>
              </a:lnSpc>
            </a:pPr>
            <a:r>
              <a:rPr lang="en-US" sz="2667" b="true">
                <a:solidFill>
                  <a:srgbClr val="C9E265"/>
                </a:solidFill>
                <a:latin typeface="Now Bold"/>
                <a:ea typeface="Now Bold"/>
                <a:cs typeface="Now Bold"/>
                <a:sym typeface="Now Bold"/>
              </a:rPr>
              <a:t>(High retrieval speed)</a:t>
            </a:r>
          </a:p>
        </p:txBody>
      </p:sp>
      <p:sp>
        <p:nvSpPr>
          <p:cNvPr name="TextBox 23" id="23"/>
          <p:cNvSpPr txBox="true"/>
          <p:nvPr/>
        </p:nvSpPr>
        <p:spPr>
          <a:xfrm rot="0">
            <a:off x="10551106" y="4632222"/>
            <a:ext cx="7287119"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Not directly addressable by the CPU</a:t>
            </a:r>
          </a:p>
          <a:p>
            <a:pPr algn="ctr">
              <a:lnSpc>
                <a:spcPts val="3733"/>
              </a:lnSpc>
            </a:pPr>
            <a:r>
              <a:rPr lang="en-US" sz="2667" b="true">
                <a:solidFill>
                  <a:srgbClr val="C9E265"/>
                </a:solidFill>
                <a:latin typeface="Now Bold"/>
                <a:ea typeface="Now Bold"/>
                <a:cs typeface="Now Bold"/>
                <a:sym typeface="Now Bold"/>
              </a:rPr>
              <a:t>(Low retrieval speed)</a:t>
            </a:r>
          </a:p>
        </p:txBody>
      </p:sp>
      <p:grpSp>
        <p:nvGrpSpPr>
          <p:cNvPr name="Group 24" id="24"/>
          <p:cNvGrpSpPr/>
          <p:nvPr/>
        </p:nvGrpSpPr>
        <p:grpSpPr>
          <a:xfrm rot="-10800000">
            <a:off x="-108287" y="7053577"/>
            <a:ext cx="18462843" cy="128588"/>
            <a:chOff x="0" y="0"/>
            <a:chExt cx="24617124" cy="171450"/>
          </a:xfrm>
        </p:grpSpPr>
        <p:sp>
          <p:nvSpPr>
            <p:cNvPr name="Freeform 25" id="25"/>
            <p:cNvSpPr/>
            <p:nvPr/>
          </p:nvSpPr>
          <p:spPr>
            <a:xfrm flipH="false" flipV="false" rot="0">
              <a:off x="0" y="0"/>
              <a:ext cx="24617172" cy="171450"/>
            </a:xfrm>
            <a:custGeom>
              <a:avLst/>
              <a:gdLst/>
              <a:ahLst/>
              <a:cxnLst/>
              <a:rect r="r" b="b" t="t" l="l"/>
              <a:pathLst>
                <a:path h="171450" w="24617172">
                  <a:moveTo>
                    <a:pt x="85725" y="0"/>
                  </a:moveTo>
                  <a:lnTo>
                    <a:pt x="24531447" y="0"/>
                  </a:lnTo>
                  <a:cubicBezTo>
                    <a:pt x="24578818" y="0"/>
                    <a:pt x="24617172" y="38354"/>
                    <a:pt x="24617172" y="85725"/>
                  </a:cubicBezTo>
                  <a:cubicBezTo>
                    <a:pt x="24617172" y="133096"/>
                    <a:pt x="24578818" y="171450"/>
                    <a:pt x="24531447"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26" id="26"/>
          <p:cNvSpPr txBox="true"/>
          <p:nvPr/>
        </p:nvSpPr>
        <p:spPr>
          <a:xfrm rot="0">
            <a:off x="356182" y="5922297"/>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RAM is volatile</a:t>
            </a:r>
          </a:p>
          <a:p>
            <a:pPr algn="ctr">
              <a:lnSpc>
                <a:spcPts val="3733"/>
              </a:lnSpc>
            </a:pPr>
            <a:r>
              <a:rPr lang="en-US" sz="2667" b="true">
                <a:solidFill>
                  <a:srgbClr val="C9E265"/>
                </a:solidFill>
                <a:latin typeface="Now Bold"/>
                <a:ea typeface="Now Bold"/>
                <a:cs typeface="Now Bold"/>
                <a:sym typeface="Now Bold"/>
              </a:rPr>
              <a:t>ROM is non-volatile</a:t>
            </a:r>
          </a:p>
        </p:txBody>
      </p:sp>
      <p:sp>
        <p:nvSpPr>
          <p:cNvPr name="TextBox 27" id="27"/>
          <p:cNvSpPr txBox="true"/>
          <p:nvPr/>
        </p:nvSpPr>
        <p:spPr>
          <a:xfrm rot="0">
            <a:off x="10551106" y="5922297"/>
            <a:ext cx="7287119"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All secondary storage devices </a:t>
            </a:r>
          </a:p>
          <a:p>
            <a:pPr algn="ctr">
              <a:lnSpc>
                <a:spcPts val="3733"/>
              </a:lnSpc>
            </a:pPr>
            <a:r>
              <a:rPr lang="en-US" sz="2667" b="true">
                <a:solidFill>
                  <a:srgbClr val="C9E265"/>
                </a:solidFill>
                <a:latin typeface="Now Bold"/>
                <a:ea typeface="Now Bold"/>
                <a:cs typeface="Now Bold"/>
                <a:sym typeface="Now Bold"/>
              </a:rPr>
              <a:t>are non-volatile</a:t>
            </a:r>
          </a:p>
        </p:txBody>
      </p:sp>
      <p:grpSp>
        <p:nvGrpSpPr>
          <p:cNvPr name="Group 28" id="28"/>
          <p:cNvGrpSpPr/>
          <p:nvPr/>
        </p:nvGrpSpPr>
        <p:grpSpPr>
          <a:xfrm rot="-10800000">
            <a:off x="-516332" y="8451002"/>
            <a:ext cx="18870888" cy="128588"/>
            <a:chOff x="0" y="0"/>
            <a:chExt cx="25161184" cy="171450"/>
          </a:xfrm>
        </p:grpSpPr>
        <p:sp>
          <p:nvSpPr>
            <p:cNvPr name="Freeform 29" id="29"/>
            <p:cNvSpPr/>
            <p:nvPr/>
          </p:nvSpPr>
          <p:spPr>
            <a:xfrm flipH="false" flipV="false" rot="0">
              <a:off x="0" y="0"/>
              <a:ext cx="25161239" cy="171450"/>
            </a:xfrm>
            <a:custGeom>
              <a:avLst/>
              <a:gdLst/>
              <a:ahLst/>
              <a:cxnLst/>
              <a:rect r="r" b="b" t="t" l="l"/>
              <a:pathLst>
                <a:path h="171450" w="25161239">
                  <a:moveTo>
                    <a:pt x="85725" y="0"/>
                  </a:moveTo>
                  <a:lnTo>
                    <a:pt x="25075514" y="0"/>
                  </a:lnTo>
                  <a:cubicBezTo>
                    <a:pt x="25122885" y="0"/>
                    <a:pt x="25161239" y="38354"/>
                    <a:pt x="25161239" y="85725"/>
                  </a:cubicBezTo>
                  <a:cubicBezTo>
                    <a:pt x="25161239" y="133096"/>
                    <a:pt x="25122885" y="171450"/>
                    <a:pt x="2507551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30" id="30"/>
          <p:cNvSpPr txBox="true"/>
          <p:nvPr/>
        </p:nvSpPr>
        <p:spPr>
          <a:xfrm rot="0">
            <a:off x="458492" y="7483374"/>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Built internally into the computer</a:t>
            </a:r>
          </a:p>
        </p:txBody>
      </p:sp>
      <p:sp>
        <p:nvSpPr>
          <p:cNvPr name="TextBox 31" id="31"/>
          <p:cNvSpPr txBox="true"/>
          <p:nvPr/>
        </p:nvSpPr>
        <p:spPr>
          <a:xfrm rot="0">
            <a:off x="10916288" y="7246246"/>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Can be external or internal to the computer</a:t>
            </a:r>
          </a:p>
        </p:txBody>
      </p:sp>
      <p:sp>
        <p:nvSpPr>
          <p:cNvPr name="TextBox 32" id="32"/>
          <p:cNvSpPr txBox="true"/>
          <p:nvPr/>
        </p:nvSpPr>
        <p:spPr>
          <a:xfrm rot="0">
            <a:off x="628532" y="8950274"/>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Example: RAM, ROM and cache memory</a:t>
            </a:r>
          </a:p>
        </p:txBody>
      </p:sp>
      <p:sp>
        <p:nvSpPr>
          <p:cNvPr name="TextBox 33" id="33"/>
          <p:cNvSpPr txBox="true"/>
          <p:nvPr/>
        </p:nvSpPr>
        <p:spPr>
          <a:xfrm rot="0">
            <a:off x="10714756" y="8713148"/>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Example: HDD, SSD, DVD, memory stick,</a:t>
            </a:r>
          </a:p>
          <a:p>
            <a:pPr algn="ctr">
              <a:lnSpc>
                <a:spcPts val="3733"/>
              </a:lnSpc>
            </a:pPr>
            <a:r>
              <a:rPr lang="en-US" sz="2667" b="true">
                <a:solidFill>
                  <a:srgbClr val="C9E265"/>
                </a:solidFill>
                <a:latin typeface="Now Bold"/>
                <a:ea typeface="Now Bold"/>
                <a:cs typeface="Now Bold"/>
                <a:sym typeface="Now Bold"/>
              </a:rPr>
              <a:t>Blu-ray disc</a:t>
            </a:r>
          </a:p>
        </p:txBody>
      </p:sp>
      <p:grpSp>
        <p:nvGrpSpPr>
          <p:cNvPr name="Group 34" id="34"/>
          <p:cNvGrpSpPr/>
          <p:nvPr/>
        </p:nvGrpSpPr>
        <p:grpSpPr>
          <a:xfrm rot="0">
            <a:off x="2537237" y="281084"/>
            <a:ext cx="13213526" cy="9925515"/>
            <a:chOff x="0" y="0"/>
            <a:chExt cx="17618034" cy="13234020"/>
          </a:xfrm>
        </p:grpSpPr>
        <p:sp>
          <p:nvSpPr>
            <p:cNvPr name="Freeform 35" id="3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6" id="3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7" id="3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261421" y="2093970"/>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283439"/>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686047"/>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solidFill>
          </p:spPr>
        </p:sp>
      </p:grpSp>
      <p:grpSp>
        <p:nvGrpSpPr>
          <p:cNvPr name="Group 13" id="13"/>
          <p:cNvGrpSpPr/>
          <p:nvPr/>
        </p:nvGrpSpPr>
        <p:grpSpPr>
          <a:xfrm rot="0">
            <a:off x="9377817" y="2630235"/>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Freeform 15" id="15"/>
          <p:cNvSpPr/>
          <p:nvPr/>
        </p:nvSpPr>
        <p:spPr>
          <a:xfrm flipH="false" flipV="false" rot="0">
            <a:off x="3371778" y="2747283"/>
            <a:ext cx="862952" cy="862952"/>
          </a:xfrm>
          <a:custGeom>
            <a:avLst/>
            <a:gdLst/>
            <a:ahLst/>
            <a:cxnLst/>
            <a:rect r="r" b="b" t="t" l="l"/>
            <a:pathLst>
              <a:path h="862952" w="862952">
                <a:moveTo>
                  <a:pt x="0" y="0"/>
                </a:moveTo>
                <a:lnTo>
                  <a:pt x="862952" y="0"/>
                </a:lnTo>
                <a:lnTo>
                  <a:pt x="862952" y="862951"/>
                </a:lnTo>
                <a:lnTo>
                  <a:pt x="0" y="8629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520360"/>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18" id="18"/>
          <p:cNvGrpSpPr/>
          <p:nvPr/>
        </p:nvGrpSpPr>
        <p:grpSpPr>
          <a:xfrm rot="0">
            <a:off x="9377817" y="4366742"/>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0" id="20"/>
          <p:cNvGrpSpPr/>
          <p:nvPr/>
        </p:nvGrpSpPr>
        <p:grpSpPr>
          <a:xfrm rot="0">
            <a:off x="9377817" y="5219080"/>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2" id="22"/>
          <p:cNvGrpSpPr/>
          <p:nvPr/>
        </p:nvGrpSpPr>
        <p:grpSpPr>
          <a:xfrm rot="0">
            <a:off x="9377817" y="6105834"/>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4" id="24"/>
          <p:cNvGrpSpPr/>
          <p:nvPr/>
        </p:nvGrpSpPr>
        <p:grpSpPr>
          <a:xfrm rot="-5400000">
            <a:off x="4879831" y="5532526"/>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5400000">
            <a:off x="6004340" y="6358030"/>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28" id="28"/>
          <p:cNvGrpSpPr/>
          <p:nvPr/>
        </p:nvGrpSpPr>
        <p:grpSpPr>
          <a:xfrm rot="-5400000">
            <a:off x="5014799" y="6799748"/>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0" id="30"/>
          <p:cNvGrpSpPr/>
          <p:nvPr/>
        </p:nvGrpSpPr>
        <p:grpSpPr>
          <a:xfrm rot="-10799999">
            <a:off x="2821709" y="9133031"/>
            <a:ext cx="2471508" cy="128588"/>
            <a:chOff x="0" y="0"/>
            <a:chExt cx="3295344" cy="171450"/>
          </a:xfrm>
        </p:grpSpPr>
        <p:sp>
          <p:nvSpPr>
            <p:cNvPr name="Freeform 31" id="31"/>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2" id="32"/>
          <p:cNvGrpSpPr/>
          <p:nvPr/>
        </p:nvGrpSpPr>
        <p:grpSpPr>
          <a:xfrm rot="-10800000">
            <a:off x="2791726" y="8776715"/>
            <a:ext cx="2502984" cy="128588"/>
            <a:chOff x="0" y="0"/>
            <a:chExt cx="333731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34" id="34"/>
          <p:cNvGrpSpPr/>
          <p:nvPr/>
        </p:nvGrpSpPr>
        <p:grpSpPr>
          <a:xfrm rot="10799999">
            <a:off x="2791724" y="8376508"/>
            <a:ext cx="2503022" cy="128588"/>
            <a:chOff x="0" y="0"/>
            <a:chExt cx="333736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6" id="36"/>
          <p:cNvGrpSpPr/>
          <p:nvPr/>
        </p:nvGrpSpPr>
        <p:grpSpPr>
          <a:xfrm rot="-10799999">
            <a:off x="12938275" y="9044194"/>
            <a:ext cx="2471508" cy="128588"/>
            <a:chOff x="0" y="0"/>
            <a:chExt cx="3295344" cy="171450"/>
          </a:xfrm>
        </p:grpSpPr>
        <p:sp>
          <p:nvSpPr>
            <p:cNvPr name="Freeform 37" id="37"/>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8" id="38"/>
          <p:cNvGrpSpPr/>
          <p:nvPr/>
        </p:nvGrpSpPr>
        <p:grpSpPr>
          <a:xfrm rot="-10800000">
            <a:off x="12908290" y="8687878"/>
            <a:ext cx="2502984" cy="128588"/>
            <a:chOff x="0" y="0"/>
            <a:chExt cx="3337312" cy="171450"/>
          </a:xfrm>
        </p:grpSpPr>
        <p:sp>
          <p:nvSpPr>
            <p:cNvPr name="Freeform 39" id="39"/>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40" id="40"/>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41" id="41"/>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42" id="42"/>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43" id="43"/>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44" id="44"/>
          <p:cNvSpPr txBox="true"/>
          <p:nvPr/>
        </p:nvSpPr>
        <p:spPr>
          <a:xfrm rot="0">
            <a:off x="6181390" y="8821959"/>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45" id="45"/>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sp>
        <p:nvSpPr>
          <p:cNvPr name="TextBox 46" id="46"/>
          <p:cNvSpPr txBox="true"/>
          <p:nvPr/>
        </p:nvSpPr>
        <p:spPr>
          <a:xfrm rot="0">
            <a:off x="5031336" y="3114521"/>
            <a:ext cx="727354"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CU</a:t>
            </a:r>
          </a:p>
        </p:txBody>
      </p:sp>
      <p:sp>
        <p:nvSpPr>
          <p:cNvPr name="TextBox 47" id="47"/>
          <p:cNvSpPr txBox="true"/>
          <p:nvPr/>
        </p:nvSpPr>
        <p:spPr>
          <a:xfrm rot="0">
            <a:off x="8045144" y="2702081"/>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48" id="48"/>
          <p:cNvSpPr txBox="true"/>
          <p:nvPr/>
        </p:nvSpPr>
        <p:spPr>
          <a:xfrm rot="0">
            <a:off x="8045144" y="359220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9" id="49"/>
          <p:cNvSpPr txBox="true"/>
          <p:nvPr/>
        </p:nvSpPr>
        <p:spPr>
          <a:xfrm rot="0">
            <a:off x="8083383" y="443858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50" id="50"/>
          <p:cNvSpPr txBox="true"/>
          <p:nvPr/>
        </p:nvSpPr>
        <p:spPr>
          <a:xfrm rot="0">
            <a:off x="8045144" y="5290924"/>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51" id="51"/>
          <p:cNvSpPr txBox="true"/>
          <p:nvPr/>
        </p:nvSpPr>
        <p:spPr>
          <a:xfrm rot="0">
            <a:off x="8045144" y="612704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52" id="52"/>
          <p:cNvGrpSpPr/>
          <p:nvPr/>
        </p:nvGrpSpPr>
        <p:grpSpPr>
          <a:xfrm rot="10799999">
            <a:off x="7467035" y="2885650"/>
            <a:ext cx="760218" cy="128588"/>
            <a:chOff x="0" y="0"/>
            <a:chExt cx="1013624" cy="171450"/>
          </a:xfrm>
        </p:grpSpPr>
        <p:sp>
          <p:nvSpPr>
            <p:cNvPr name="Freeform 53" id="53"/>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54" id="54"/>
          <p:cNvGrpSpPr/>
          <p:nvPr/>
        </p:nvGrpSpPr>
        <p:grpSpPr>
          <a:xfrm rot="0">
            <a:off x="7787260" y="4579520"/>
            <a:ext cx="511657" cy="128588"/>
            <a:chOff x="0" y="0"/>
            <a:chExt cx="682210" cy="171450"/>
          </a:xfrm>
        </p:grpSpPr>
        <p:sp>
          <p:nvSpPr>
            <p:cNvPr name="Freeform 55" id="55"/>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56" id="56"/>
          <p:cNvGrpSpPr/>
          <p:nvPr/>
        </p:nvGrpSpPr>
        <p:grpSpPr>
          <a:xfrm rot="-5400000">
            <a:off x="4945888" y="4826878"/>
            <a:ext cx="1539882" cy="128588"/>
            <a:chOff x="0" y="0"/>
            <a:chExt cx="2053176" cy="171450"/>
          </a:xfrm>
        </p:grpSpPr>
        <p:sp>
          <p:nvSpPr>
            <p:cNvPr name="Freeform 57" id="57"/>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8" id="58"/>
          <p:cNvGrpSpPr/>
          <p:nvPr/>
        </p:nvGrpSpPr>
        <p:grpSpPr>
          <a:xfrm rot="-10800000">
            <a:off x="4790768" y="5532526"/>
            <a:ext cx="1032216" cy="128588"/>
            <a:chOff x="0" y="0"/>
            <a:chExt cx="1376288" cy="171450"/>
          </a:xfrm>
        </p:grpSpPr>
        <p:sp>
          <p:nvSpPr>
            <p:cNvPr name="Freeform 59" id="5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0" id="60"/>
          <p:cNvGrpSpPr/>
          <p:nvPr/>
        </p:nvGrpSpPr>
        <p:grpSpPr>
          <a:xfrm rot="-10800000">
            <a:off x="5435774" y="5532526"/>
            <a:ext cx="1032216" cy="128588"/>
            <a:chOff x="0" y="0"/>
            <a:chExt cx="1376288" cy="171450"/>
          </a:xfrm>
        </p:grpSpPr>
        <p:sp>
          <p:nvSpPr>
            <p:cNvPr name="Freeform 61" id="61"/>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2" id="62"/>
          <p:cNvGrpSpPr/>
          <p:nvPr/>
        </p:nvGrpSpPr>
        <p:grpSpPr>
          <a:xfrm rot="-10800000">
            <a:off x="17320078" y="207265"/>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4" id="64"/>
          <p:cNvGrpSpPr/>
          <p:nvPr/>
        </p:nvGrpSpPr>
        <p:grpSpPr>
          <a:xfrm rot="-10800000">
            <a:off x="17320078" y="676240"/>
            <a:ext cx="1032216" cy="128588"/>
            <a:chOff x="0" y="0"/>
            <a:chExt cx="1376288" cy="171450"/>
          </a:xfrm>
        </p:grpSpPr>
        <p:sp>
          <p:nvSpPr>
            <p:cNvPr name="Freeform 65" id="6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6" id="66"/>
          <p:cNvGrpSpPr/>
          <p:nvPr/>
        </p:nvGrpSpPr>
        <p:grpSpPr>
          <a:xfrm rot="-10800000">
            <a:off x="17320078" y="1116598"/>
            <a:ext cx="1032216" cy="128588"/>
            <a:chOff x="0" y="0"/>
            <a:chExt cx="1376288" cy="171450"/>
          </a:xfrm>
        </p:grpSpPr>
        <p:sp>
          <p:nvSpPr>
            <p:cNvPr name="Freeform 67" id="6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8" id="6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9" id="6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70" id="7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71" id="71"/>
          <p:cNvGrpSpPr/>
          <p:nvPr/>
        </p:nvGrpSpPr>
        <p:grpSpPr>
          <a:xfrm rot="10720186">
            <a:off x="14461214" y="3813308"/>
            <a:ext cx="679476" cy="128588"/>
            <a:chOff x="0" y="0"/>
            <a:chExt cx="905968" cy="171450"/>
          </a:xfrm>
        </p:grpSpPr>
        <p:sp>
          <p:nvSpPr>
            <p:cNvPr name="Freeform 72" id="72"/>
            <p:cNvSpPr/>
            <p:nvPr/>
          </p:nvSpPr>
          <p:spPr>
            <a:xfrm flipH="false" flipV="false" rot="0">
              <a:off x="0" y="0"/>
              <a:ext cx="906018" cy="171450"/>
            </a:xfrm>
            <a:custGeom>
              <a:avLst/>
              <a:gdLst/>
              <a:ahLst/>
              <a:cxnLst/>
              <a:rect r="r" b="b" t="t" l="l"/>
              <a:pathLst>
                <a:path h="171450" w="906018">
                  <a:moveTo>
                    <a:pt x="85725" y="0"/>
                  </a:moveTo>
                  <a:lnTo>
                    <a:pt x="820293" y="0"/>
                  </a:lnTo>
                  <a:cubicBezTo>
                    <a:pt x="867664" y="0"/>
                    <a:pt x="906018" y="38354"/>
                    <a:pt x="906018" y="85725"/>
                  </a:cubicBezTo>
                  <a:cubicBezTo>
                    <a:pt x="906018" y="133096"/>
                    <a:pt x="867664" y="171450"/>
                    <a:pt x="82029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3" id="73"/>
          <p:cNvGrpSpPr/>
          <p:nvPr/>
        </p:nvGrpSpPr>
        <p:grpSpPr>
          <a:xfrm rot="5400000">
            <a:off x="14494922" y="3354059"/>
            <a:ext cx="1150825" cy="128588"/>
            <a:chOff x="0" y="0"/>
            <a:chExt cx="1534434" cy="171450"/>
          </a:xfrm>
        </p:grpSpPr>
        <p:sp>
          <p:nvSpPr>
            <p:cNvPr name="Freeform 74" id="74"/>
            <p:cNvSpPr/>
            <p:nvPr/>
          </p:nvSpPr>
          <p:spPr>
            <a:xfrm flipH="false" flipV="false" rot="0">
              <a:off x="0" y="0"/>
              <a:ext cx="1534414" cy="171450"/>
            </a:xfrm>
            <a:custGeom>
              <a:avLst/>
              <a:gdLst/>
              <a:ahLst/>
              <a:cxnLst/>
              <a:rect r="r" b="b" t="t" l="l"/>
              <a:pathLst>
                <a:path h="171450" w="1534414">
                  <a:moveTo>
                    <a:pt x="85725" y="0"/>
                  </a:moveTo>
                  <a:lnTo>
                    <a:pt x="1448689" y="0"/>
                  </a:lnTo>
                  <a:cubicBezTo>
                    <a:pt x="1496060" y="0"/>
                    <a:pt x="1534414" y="38354"/>
                    <a:pt x="1534414" y="85725"/>
                  </a:cubicBezTo>
                  <a:cubicBezTo>
                    <a:pt x="1534414" y="133096"/>
                    <a:pt x="1496060" y="171450"/>
                    <a:pt x="144868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5" id="75"/>
          <p:cNvGrpSpPr/>
          <p:nvPr/>
        </p:nvGrpSpPr>
        <p:grpSpPr>
          <a:xfrm rot="0">
            <a:off x="14478781" y="2842972"/>
            <a:ext cx="662829" cy="128588"/>
            <a:chOff x="0" y="0"/>
            <a:chExt cx="883772" cy="171450"/>
          </a:xfrm>
        </p:grpSpPr>
        <p:sp>
          <p:nvSpPr>
            <p:cNvPr name="Freeform 76" id="76"/>
            <p:cNvSpPr/>
            <p:nvPr/>
          </p:nvSpPr>
          <p:spPr>
            <a:xfrm flipH="false" flipV="false" rot="0">
              <a:off x="0" y="0"/>
              <a:ext cx="883793" cy="171450"/>
            </a:xfrm>
            <a:custGeom>
              <a:avLst/>
              <a:gdLst/>
              <a:ahLst/>
              <a:cxnLst/>
              <a:rect r="r" b="b" t="t" l="l"/>
              <a:pathLst>
                <a:path h="171450" w="883793">
                  <a:moveTo>
                    <a:pt x="85725" y="0"/>
                  </a:moveTo>
                  <a:lnTo>
                    <a:pt x="798068" y="0"/>
                  </a:lnTo>
                  <a:cubicBezTo>
                    <a:pt x="845439" y="0"/>
                    <a:pt x="883793" y="38354"/>
                    <a:pt x="883793" y="85725"/>
                  </a:cubicBezTo>
                  <a:cubicBezTo>
                    <a:pt x="883793" y="133096"/>
                    <a:pt x="845439" y="171450"/>
                    <a:pt x="798068"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7" id="77"/>
          <p:cNvGrpSpPr/>
          <p:nvPr/>
        </p:nvGrpSpPr>
        <p:grpSpPr>
          <a:xfrm rot="0">
            <a:off x="2537237" y="265848"/>
            <a:ext cx="13213526" cy="9925515"/>
            <a:chOff x="0" y="0"/>
            <a:chExt cx="17618034" cy="13234020"/>
          </a:xfrm>
        </p:grpSpPr>
        <p:sp>
          <p:nvSpPr>
            <p:cNvPr name="Freeform 78" id="7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79" id="7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80" id="8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80.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227576" y="400120"/>
            <a:ext cx="5748950" cy="1257159"/>
            <a:chOff x="0" y="0"/>
            <a:chExt cx="7665266" cy="1676212"/>
          </a:xfrm>
        </p:grpSpPr>
        <p:sp>
          <p:nvSpPr>
            <p:cNvPr name="Freeform 3" id="3"/>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4" id="4"/>
          <p:cNvGrpSpPr/>
          <p:nvPr/>
        </p:nvGrpSpPr>
        <p:grpSpPr>
          <a:xfrm rot="0">
            <a:off x="11202663" y="400120"/>
            <a:ext cx="5748950"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6" id="6"/>
          <p:cNvGrpSpPr/>
          <p:nvPr/>
        </p:nvGrpSpPr>
        <p:grpSpPr>
          <a:xfrm rot="-10800000">
            <a:off x="-64294" y="5676607"/>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sp>
        <p:nvSpPr>
          <p:cNvPr name="TextBox 11" id="11"/>
          <p:cNvSpPr txBox="true"/>
          <p:nvPr/>
        </p:nvSpPr>
        <p:spPr>
          <a:xfrm rot="0">
            <a:off x="1934196" y="792032"/>
            <a:ext cx="4086977" cy="397622"/>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Memory Unit (RAM) / ROM</a:t>
            </a:r>
          </a:p>
        </p:txBody>
      </p:sp>
      <p:sp>
        <p:nvSpPr>
          <p:cNvPr name="TextBox 12" id="12"/>
          <p:cNvSpPr txBox="true"/>
          <p:nvPr/>
        </p:nvSpPr>
        <p:spPr>
          <a:xfrm rot="0">
            <a:off x="11723194" y="596340"/>
            <a:ext cx="4823407"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Removable Disk, CD)</a:t>
            </a:r>
          </a:p>
        </p:txBody>
      </p:sp>
      <p:sp>
        <p:nvSpPr>
          <p:cNvPr name="TextBox 13" id="13"/>
          <p:cNvSpPr txBox="true"/>
          <p:nvPr/>
        </p:nvSpPr>
        <p:spPr>
          <a:xfrm rot="0">
            <a:off x="1934195" y="1828575"/>
            <a:ext cx="4131094" cy="615477"/>
          </a:xfrm>
          <a:prstGeom prst="rect">
            <a:avLst/>
          </a:prstGeom>
        </p:spPr>
        <p:txBody>
          <a:bodyPr anchor="t" rtlCol="false" tIns="0" lIns="0" bIns="0" rIns="0">
            <a:spAutoFit/>
          </a:bodyPr>
          <a:lstStyle/>
          <a:p>
            <a:pPr algn="ctr">
              <a:lnSpc>
                <a:spcPts val="4594"/>
              </a:lnSpc>
            </a:pPr>
            <a:r>
              <a:rPr lang="en-US" sz="3282" b="true">
                <a:solidFill>
                  <a:srgbClr val="FF66C4"/>
                </a:solidFill>
                <a:latin typeface="Now Bold"/>
                <a:ea typeface="Now Bold"/>
                <a:cs typeface="Now Bold"/>
                <a:sym typeface="Now Bold"/>
              </a:rPr>
              <a:t>Primary Memory</a:t>
            </a:r>
          </a:p>
        </p:txBody>
      </p:sp>
      <p:sp>
        <p:nvSpPr>
          <p:cNvPr name="TextBox 14" id="14"/>
          <p:cNvSpPr txBox="true"/>
          <p:nvPr/>
        </p:nvSpPr>
        <p:spPr>
          <a:xfrm rot="0">
            <a:off x="11842730" y="1823700"/>
            <a:ext cx="4703872" cy="615477"/>
          </a:xfrm>
          <a:prstGeom prst="rect">
            <a:avLst/>
          </a:prstGeom>
        </p:spPr>
        <p:txBody>
          <a:bodyPr anchor="t" rtlCol="false" tIns="0" lIns="0" bIns="0" rIns="0">
            <a:spAutoFit/>
          </a:bodyPr>
          <a:lstStyle/>
          <a:p>
            <a:pPr algn="ctr">
              <a:lnSpc>
                <a:spcPts val="4594"/>
              </a:lnSpc>
            </a:pPr>
            <a:r>
              <a:rPr lang="en-US" sz="3282" b="true">
                <a:solidFill>
                  <a:srgbClr val="FB9617"/>
                </a:solidFill>
                <a:latin typeface="Now Bold"/>
                <a:ea typeface="Now Bold"/>
                <a:cs typeface="Now Bold"/>
                <a:sym typeface="Now Bold"/>
              </a:rPr>
              <a:t>Secondary Storage</a:t>
            </a:r>
          </a:p>
        </p:txBody>
      </p:sp>
      <p:sp>
        <p:nvSpPr>
          <p:cNvPr name="TextBox 15" id="15"/>
          <p:cNvSpPr txBox="true"/>
          <p:nvPr/>
        </p:nvSpPr>
        <p:spPr>
          <a:xfrm rot="0">
            <a:off x="8132295" y="4768668"/>
            <a:ext cx="2023413" cy="1583337"/>
          </a:xfrm>
          <a:prstGeom prst="rect">
            <a:avLst/>
          </a:prstGeom>
        </p:spPr>
        <p:txBody>
          <a:bodyPr anchor="t" rtlCol="false" tIns="0" lIns="0" bIns="0" rIns="0">
            <a:spAutoFit/>
          </a:bodyPr>
          <a:lstStyle/>
          <a:p>
            <a:pPr algn="ctr">
              <a:lnSpc>
                <a:spcPts val="4048"/>
              </a:lnSpc>
            </a:pPr>
            <a:r>
              <a:rPr lang="en-US" sz="2892" b="true">
                <a:solidFill>
                  <a:srgbClr val="000000"/>
                </a:solidFill>
                <a:latin typeface="Now Bold"/>
                <a:ea typeface="Now Bold"/>
                <a:cs typeface="Now Bold"/>
                <a:sym typeface="Now Bold"/>
              </a:rPr>
              <a:t>Compare</a:t>
            </a:r>
          </a:p>
          <a:p>
            <a:pPr algn="ctr">
              <a:lnSpc>
                <a:spcPts val="4048"/>
              </a:lnSpc>
            </a:pPr>
            <a:r>
              <a:rPr lang="en-US" sz="2892" b="true">
                <a:solidFill>
                  <a:srgbClr val="000000"/>
                </a:solidFill>
                <a:latin typeface="Now Bold"/>
                <a:ea typeface="Now Bold"/>
                <a:cs typeface="Now Bold"/>
                <a:sym typeface="Now Bold"/>
              </a:rPr>
              <a:t>and </a:t>
            </a:r>
          </a:p>
          <a:p>
            <a:pPr algn="ctr">
              <a:lnSpc>
                <a:spcPts val="4048"/>
              </a:lnSpc>
            </a:pPr>
            <a:r>
              <a:rPr lang="en-US" sz="2892" b="true">
                <a:solidFill>
                  <a:srgbClr val="000000"/>
                </a:solidFill>
                <a:latin typeface="Now Bold"/>
                <a:ea typeface="Now Bold"/>
                <a:cs typeface="Now Bold"/>
                <a:sym typeface="Now Bold"/>
              </a:rPr>
              <a:t>Contrast</a:t>
            </a:r>
          </a:p>
        </p:txBody>
      </p:sp>
      <p:sp>
        <p:nvSpPr>
          <p:cNvPr name="TextBox 16" id="16"/>
          <p:cNvSpPr txBox="true"/>
          <p:nvPr/>
        </p:nvSpPr>
        <p:spPr>
          <a:xfrm rot="0">
            <a:off x="511479" y="2817690"/>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Store data that is key to running the computer (program executable code, bootup code)</a:t>
            </a:r>
          </a:p>
        </p:txBody>
      </p:sp>
      <p:sp>
        <p:nvSpPr>
          <p:cNvPr name="TextBox 17" id="17"/>
          <p:cNvSpPr txBox="true"/>
          <p:nvPr/>
        </p:nvSpPr>
        <p:spPr>
          <a:xfrm rot="0">
            <a:off x="11238032" y="3300885"/>
            <a:ext cx="5793730" cy="499673"/>
          </a:xfrm>
          <a:prstGeom prst="rect">
            <a:avLst/>
          </a:prstGeom>
        </p:spPr>
        <p:txBody>
          <a:bodyPr anchor="t" rtlCol="false" tIns="0" lIns="0" bIns="0" rIns="0">
            <a:spAutoFit/>
          </a:bodyPr>
          <a:lstStyle/>
          <a:p>
            <a:pPr algn="ctr">
              <a:lnSpc>
                <a:spcPts val="3778"/>
              </a:lnSpc>
            </a:pPr>
            <a:r>
              <a:rPr lang="en-US" sz="2700" b="true">
                <a:solidFill>
                  <a:srgbClr val="C9E265"/>
                </a:solidFill>
                <a:latin typeface="Now Bold"/>
                <a:ea typeface="Now Bold"/>
                <a:cs typeface="Now Bold"/>
                <a:sym typeface="Now Bold"/>
              </a:rPr>
              <a:t>Store applications, data and files</a:t>
            </a:r>
          </a:p>
        </p:txBody>
      </p:sp>
      <p:grpSp>
        <p:nvGrpSpPr>
          <p:cNvPr name="Group 18" id="18"/>
          <p:cNvGrpSpPr/>
          <p:nvPr/>
        </p:nvGrpSpPr>
        <p:grpSpPr>
          <a:xfrm rot="-10800000">
            <a:off x="-65960" y="2721557"/>
            <a:ext cx="18418850" cy="128588"/>
            <a:chOff x="0" y="0"/>
            <a:chExt cx="24558466" cy="171450"/>
          </a:xfrm>
        </p:grpSpPr>
        <p:sp>
          <p:nvSpPr>
            <p:cNvPr name="Freeform 19" id="19"/>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0" id="20"/>
          <p:cNvGrpSpPr/>
          <p:nvPr/>
        </p:nvGrpSpPr>
        <p:grpSpPr>
          <a:xfrm rot="-10800000">
            <a:off x="-151150" y="4422376"/>
            <a:ext cx="18418850" cy="128588"/>
            <a:chOff x="0" y="0"/>
            <a:chExt cx="24558466" cy="171450"/>
          </a:xfrm>
        </p:grpSpPr>
        <p:sp>
          <p:nvSpPr>
            <p:cNvPr name="Freeform 21" id="21"/>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22" id="22"/>
          <p:cNvSpPr txBox="true"/>
          <p:nvPr/>
        </p:nvSpPr>
        <p:spPr>
          <a:xfrm rot="0">
            <a:off x="511479" y="4586241"/>
            <a:ext cx="7287118" cy="9890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Directly addressable by the CPU</a:t>
            </a:r>
          </a:p>
          <a:p>
            <a:pPr algn="ctr">
              <a:lnSpc>
                <a:spcPts val="3733"/>
              </a:lnSpc>
            </a:pPr>
            <a:r>
              <a:rPr lang="en-US" sz="2667" b="true">
                <a:solidFill>
                  <a:srgbClr val="38B6FF"/>
                </a:solidFill>
                <a:latin typeface="Now Bold"/>
                <a:ea typeface="Now Bold"/>
                <a:cs typeface="Now Bold"/>
                <a:sym typeface="Now Bold"/>
              </a:rPr>
              <a:t>(High retrieval speed)</a:t>
            </a:r>
          </a:p>
        </p:txBody>
      </p:sp>
      <p:sp>
        <p:nvSpPr>
          <p:cNvPr name="TextBox 23" id="23"/>
          <p:cNvSpPr txBox="true"/>
          <p:nvPr/>
        </p:nvSpPr>
        <p:spPr>
          <a:xfrm rot="0">
            <a:off x="10551106" y="4632222"/>
            <a:ext cx="7287119" cy="9890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Not directly addressable by the CPU</a:t>
            </a:r>
          </a:p>
          <a:p>
            <a:pPr algn="ctr">
              <a:lnSpc>
                <a:spcPts val="3733"/>
              </a:lnSpc>
            </a:pPr>
            <a:r>
              <a:rPr lang="en-US" sz="2667" b="true">
                <a:solidFill>
                  <a:srgbClr val="38B6FF"/>
                </a:solidFill>
                <a:latin typeface="Now Bold"/>
                <a:ea typeface="Now Bold"/>
                <a:cs typeface="Now Bold"/>
                <a:sym typeface="Now Bold"/>
              </a:rPr>
              <a:t>(Low retrieval speed)</a:t>
            </a:r>
          </a:p>
        </p:txBody>
      </p:sp>
      <p:grpSp>
        <p:nvGrpSpPr>
          <p:cNvPr name="Group 24" id="24"/>
          <p:cNvGrpSpPr/>
          <p:nvPr/>
        </p:nvGrpSpPr>
        <p:grpSpPr>
          <a:xfrm rot="-10800000">
            <a:off x="-108287" y="7053577"/>
            <a:ext cx="18462843" cy="128588"/>
            <a:chOff x="0" y="0"/>
            <a:chExt cx="24617124" cy="171450"/>
          </a:xfrm>
        </p:grpSpPr>
        <p:sp>
          <p:nvSpPr>
            <p:cNvPr name="Freeform 25" id="25"/>
            <p:cNvSpPr/>
            <p:nvPr/>
          </p:nvSpPr>
          <p:spPr>
            <a:xfrm flipH="false" flipV="false" rot="0">
              <a:off x="0" y="0"/>
              <a:ext cx="24617172" cy="171450"/>
            </a:xfrm>
            <a:custGeom>
              <a:avLst/>
              <a:gdLst/>
              <a:ahLst/>
              <a:cxnLst/>
              <a:rect r="r" b="b" t="t" l="l"/>
              <a:pathLst>
                <a:path h="171450" w="24617172">
                  <a:moveTo>
                    <a:pt x="85725" y="0"/>
                  </a:moveTo>
                  <a:lnTo>
                    <a:pt x="24531447" y="0"/>
                  </a:lnTo>
                  <a:cubicBezTo>
                    <a:pt x="24578818" y="0"/>
                    <a:pt x="24617172" y="38354"/>
                    <a:pt x="24617172" y="85725"/>
                  </a:cubicBezTo>
                  <a:cubicBezTo>
                    <a:pt x="24617172" y="133096"/>
                    <a:pt x="24578818" y="171450"/>
                    <a:pt x="24531447"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26" id="26"/>
          <p:cNvSpPr txBox="true"/>
          <p:nvPr/>
        </p:nvSpPr>
        <p:spPr>
          <a:xfrm rot="0">
            <a:off x="356182" y="5922297"/>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RAM is volatile</a:t>
            </a:r>
          </a:p>
          <a:p>
            <a:pPr algn="ctr">
              <a:lnSpc>
                <a:spcPts val="3733"/>
              </a:lnSpc>
            </a:pPr>
            <a:r>
              <a:rPr lang="en-US" sz="2667" b="true">
                <a:solidFill>
                  <a:srgbClr val="C9E265"/>
                </a:solidFill>
                <a:latin typeface="Now Bold"/>
                <a:ea typeface="Now Bold"/>
                <a:cs typeface="Now Bold"/>
                <a:sym typeface="Now Bold"/>
              </a:rPr>
              <a:t>ROM is non volatile</a:t>
            </a:r>
          </a:p>
        </p:txBody>
      </p:sp>
      <p:sp>
        <p:nvSpPr>
          <p:cNvPr name="TextBox 27" id="27"/>
          <p:cNvSpPr txBox="true"/>
          <p:nvPr/>
        </p:nvSpPr>
        <p:spPr>
          <a:xfrm rot="0">
            <a:off x="10551106" y="5922297"/>
            <a:ext cx="7287119"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All secondary storage devices </a:t>
            </a:r>
          </a:p>
          <a:p>
            <a:pPr algn="ctr">
              <a:lnSpc>
                <a:spcPts val="3733"/>
              </a:lnSpc>
            </a:pPr>
            <a:r>
              <a:rPr lang="en-US" sz="2667" b="true">
                <a:solidFill>
                  <a:srgbClr val="C9E265"/>
                </a:solidFill>
                <a:latin typeface="Now Bold"/>
                <a:ea typeface="Now Bold"/>
                <a:cs typeface="Now Bold"/>
                <a:sym typeface="Now Bold"/>
              </a:rPr>
              <a:t>are non volatile</a:t>
            </a:r>
          </a:p>
        </p:txBody>
      </p:sp>
      <p:grpSp>
        <p:nvGrpSpPr>
          <p:cNvPr name="Group 28" id="28"/>
          <p:cNvGrpSpPr/>
          <p:nvPr/>
        </p:nvGrpSpPr>
        <p:grpSpPr>
          <a:xfrm rot="-10800000">
            <a:off x="-516332" y="8451002"/>
            <a:ext cx="18870888" cy="128588"/>
            <a:chOff x="0" y="0"/>
            <a:chExt cx="25161184" cy="171450"/>
          </a:xfrm>
        </p:grpSpPr>
        <p:sp>
          <p:nvSpPr>
            <p:cNvPr name="Freeform 29" id="29"/>
            <p:cNvSpPr/>
            <p:nvPr/>
          </p:nvSpPr>
          <p:spPr>
            <a:xfrm flipH="false" flipV="false" rot="0">
              <a:off x="0" y="0"/>
              <a:ext cx="25161239" cy="171450"/>
            </a:xfrm>
            <a:custGeom>
              <a:avLst/>
              <a:gdLst/>
              <a:ahLst/>
              <a:cxnLst/>
              <a:rect r="r" b="b" t="t" l="l"/>
              <a:pathLst>
                <a:path h="171450" w="25161239">
                  <a:moveTo>
                    <a:pt x="85725" y="0"/>
                  </a:moveTo>
                  <a:lnTo>
                    <a:pt x="25075514" y="0"/>
                  </a:lnTo>
                  <a:cubicBezTo>
                    <a:pt x="25122885" y="0"/>
                    <a:pt x="25161239" y="38354"/>
                    <a:pt x="25161239" y="85725"/>
                  </a:cubicBezTo>
                  <a:cubicBezTo>
                    <a:pt x="25161239" y="133096"/>
                    <a:pt x="25122885" y="171450"/>
                    <a:pt x="2507551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30" id="30"/>
          <p:cNvSpPr txBox="true"/>
          <p:nvPr/>
        </p:nvSpPr>
        <p:spPr>
          <a:xfrm rot="0">
            <a:off x="458492" y="7483374"/>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Built internally into the computer</a:t>
            </a:r>
          </a:p>
        </p:txBody>
      </p:sp>
      <p:sp>
        <p:nvSpPr>
          <p:cNvPr name="TextBox 31" id="31"/>
          <p:cNvSpPr txBox="true"/>
          <p:nvPr/>
        </p:nvSpPr>
        <p:spPr>
          <a:xfrm rot="0">
            <a:off x="10916288" y="7246246"/>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Can be external or internal to the computer</a:t>
            </a:r>
          </a:p>
        </p:txBody>
      </p:sp>
      <p:sp>
        <p:nvSpPr>
          <p:cNvPr name="TextBox 32" id="32"/>
          <p:cNvSpPr txBox="true"/>
          <p:nvPr/>
        </p:nvSpPr>
        <p:spPr>
          <a:xfrm rot="0">
            <a:off x="628532" y="8950274"/>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Example: RAM, ROM and cache memory</a:t>
            </a:r>
          </a:p>
        </p:txBody>
      </p:sp>
      <p:sp>
        <p:nvSpPr>
          <p:cNvPr name="TextBox 33" id="33"/>
          <p:cNvSpPr txBox="true"/>
          <p:nvPr/>
        </p:nvSpPr>
        <p:spPr>
          <a:xfrm rot="0">
            <a:off x="10714756" y="8713148"/>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Example: HDD, SSD, DVD, memory stick,</a:t>
            </a:r>
          </a:p>
          <a:p>
            <a:pPr algn="ctr">
              <a:lnSpc>
                <a:spcPts val="3733"/>
              </a:lnSpc>
            </a:pPr>
            <a:r>
              <a:rPr lang="en-US" sz="2667" b="true">
                <a:solidFill>
                  <a:srgbClr val="C9E265"/>
                </a:solidFill>
                <a:latin typeface="Now Bold"/>
                <a:ea typeface="Now Bold"/>
                <a:cs typeface="Now Bold"/>
                <a:sym typeface="Now Bold"/>
              </a:rPr>
              <a:t>Blu-ray disc</a:t>
            </a:r>
          </a:p>
        </p:txBody>
      </p:sp>
      <p:grpSp>
        <p:nvGrpSpPr>
          <p:cNvPr name="Group 34" id="34"/>
          <p:cNvGrpSpPr/>
          <p:nvPr/>
        </p:nvGrpSpPr>
        <p:grpSpPr>
          <a:xfrm rot="0">
            <a:off x="2537237" y="281084"/>
            <a:ext cx="13213526" cy="9925515"/>
            <a:chOff x="0" y="0"/>
            <a:chExt cx="17618034" cy="13234020"/>
          </a:xfrm>
        </p:grpSpPr>
        <p:sp>
          <p:nvSpPr>
            <p:cNvPr name="Freeform 35" id="3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6" id="3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7" id="3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81.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227576" y="400120"/>
            <a:ext cx="5748950" cy="1257159"/>
            <a:chOff x="0" y="0"/>
            <a:chExt cx="7665266" cy="1676212"/>
          </a:xfrm>
        </p:grpSpPr>
        <p:sp>
          <p:nvSpPr>
            <p:cNvPr name="Freeform 3" id="3"/>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4" id="4"/>
          <p:cNvGrpSpPr/>
          <p:nvPr/>
        </p:nvGrpSpPr>
        <p:grpSpPr>
          <a:xfrm rot="0">
            <a:off x="11202663" y="400120"/>
            <a:ext cx="5748950"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6" id="6"/>
          <p:cNvGrpSpPr/>
          <p:nvPr/>
        </p:nvGrpSpPr>
        <p:grpSpPr>
          <a:xfrm rot="-10800000">
            <a:off x="-64294" y="5676607"/>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sp>
        <p:nvSpPr>
          <p:cNvPr name="TextBox 11" id="11"/>
          <p:cNvSpPr txBox="true"/>
          <p:nvPr/>
        </p:nvSpPr>
        <p:spPr>
          <a:xfrm rot="0">
            <a:off x="1934196" y="792032"/>
            <a:ext cx="4086977" cy="397622"/>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Memory Unit (RAM) / ROM</a:t>
            </a:r>
          </a:p>
        </p:txBody>
      </p:sp>
      <p:sp>
        <p:nvSpPr>
          <p:cNvPr name="TextBox 12" id="12"/>
          <p:cNvSpPr txBox="true"/>
          <p:nvPr/>
        </p:nvSpPr>
        <p:spPr>
          <a:xfrm rot="0">
            <a:off x="11723194" y="596340"/>
            <a:ext cx="4823407"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Removable Disk, CD)</a:t>
            </a:r>
          </a:p>
        </p:txBody>
      </p:sp>
      <p:sp>
        <p:nvSpPr>
          <p:cNvPr name="TextBox 13" id="13"/>
          <p:cNvSpPr txBox="true"/>
          <p:nvPr/>
        </p:nvSpPr>
        <p:spPr>
          <a:xfrm rot="0">
            <a:off x="1934195" y="1828575"/>
            <a:ext cx="4131094" cy="615477"/>
          </a:xfrm>
          <a:prstGeom prst="rect">
            <a:avLst/>
          </a:prstGeom>
        </p:spPr>
        <p:txBody>
          <a:bodyPr anchor="t" rtlCol="false" tIns="0" lIns="0" bIns="0" rIns="0">
            <a:spAutoFit/>
          </a:bodyPr>
          <a:lstStyle/>
          <a:p>
            <a:pPr algn="ctr">
              <a:lnSpc>
                <a:spcPts val="4594"/>
              </a:lnSpc>
            </a:pPr>
            <a:r>
              <a:rPr lang="en-US" sz="3282" b="true">
                <a:solidFill>
                  <a:srgbClr val="FF66C4"/>
                </a:solidFill>
                <a:latin typeface="Now Bold"/>
                <a:ea typeface="Now Bold"/>
                <a:cs typeface="Now Bold"/>
                <a:sym typeface="Now Bold"/>
              </a:rPr>
              <a:t>Primary Memory</a:t>
            </a:r>
          </a:p>
        </p:txBody>
      </p:sp>
      <p:sp>
        <p:nvSpPr>
          <p:cNvPr name="TextBox 14" id="14"/>
          <p:cNvSpPr txBox="true"/>
          <p:nvPr/>
        </p:nvSpPr>
        <p:spPr>
          <a:xfrm rot="0">
            <a:off x="11842730" y="1823700"/>
            <a:ext cx="4703872" cy="615477"/>
          </a:xfrm>
          <a:prstGeom prst="rect">
            <a:avLst/>
          </a:prstGeom>
        </p:spPr>
        <p:txBody>
          <a:bodyPr anchor="t" rtlCol="false" tIns="0" lIns="0" bIns="0" rIns="0">
            <a:spAutoFit/>
          </a:bodyPr>
          <a:lstStyle/>
          <a:p>
            <a:pPr algn="ctr">
              <a:lnSpc>
                <a:spcPts val="4594"/>
              </a:lnSpc>
            </a:pPr>
            <a:r>
              <a:rPr lang="en-US" sz="3282" b="true">
                <a:solidFill>
                  <a:srgbClr val="FB9617"/>
                </a:solidFill>
                <a:latin typeface="Now Bold"/>
                <a:ea typeface="Now Bold"/>
                <a:cs typeface="Now Bold"/>
                <a:sym typeface="Now Bold"/>
              </a:rPr>
              <a:t>Secondary Storage</a:t>
            </a:r>
          </a:p>
        </p:txBody>
      </p:sp>
      <p:sp>
        <p:nvSpPr>
          <p:cNvPr name="TextBox 15" id="15"/>
          <p:cNvSpPr txBox="true"/>
          <p:nvPr/>
        </p:nvSpPr>
        <p:spPr>
          <a:xfrm rot="0">
            <a:off x="8132295" y="4768668"/>
            <a:ext cx="2023413" cy="1583337"/>
          </a:xfrm>
          <a:prstGeom prst="rect">
            <a:avLst/>
          </a:prstGeom>
        </p:spPr>
        <p:txBody>
          <a:bodyPr anchor="t" rtlCol="false" tIns="0" lIns="0" bIns="0" rIns="0">
            <a:spAutoFit/>
          </a:bodyPr>
          <a:lstStyle/>
          <a:p>
            <a:pPr algn="ctr">
              <a:lnSpc>
                <a:spcPts val="4048"/>
              </a:lnSpc>
            </a:pPr>
            <a:r>
              <a:rPr lang="en-US" sz="2892" b="true">
                <a:solidFill>
                  <a:srgbClr val="000000"/>
                </a:solidFill>
                <a:latin typeface="Now Bold"/>
                <a:ea typeface="Now Bold"/>
                <a:cs typeface="Now Bold"/>
                <a:sym typeface="Now Bold"/>
              </a:rPr>
              <a:t>Compare</a:t>
            </a:r>
          </a:p>
          <a:p>
            <a:pPr algn="ctr">
              <a:lnSpc>
                <a:spcPts val="4048"/>
              </a:lnSpc>
            </a:pPr>
            <a:r>
              <a:rPr lang="en-US" sz="2892" b="true">
                <a:solidFill>
                  <a:srgbClr val="000000"/>
                </a:solidFill>
                <a:latin typeface="Now Bold"/>
                <a:ea typeface="Now Bold"/>
                <a:cs typeface="Now Bold"/>
                <a:sym typeface="Now Bold"/>
              </a:rPr>
              <a:t>and </a:t>
            </a:r>
          </a:p>
          <a:p>
            <a:pPr algn="ctr">
              <a:lnSpc>
                <a:spcPts val="4048"/>
              </a:lnSpc>
            </a:pPr>
            <a:r>
              <a:rPr lang="en-US" sz="2892" b="true">
                <a:solidFill>
                  <a:srgbClr val="000000"/>
                </a:solidFill>
                <a:latin typeface="Now Bold"/>
                <a:ea typeface="Now Bold"/>
                <a:cs typeface="Now Bold"/>
                <a:sym typeface="Now Bold"/>
              </a:rPr>
              <a:t>Contrast</a:t>
            </a:r>
          </a:p>
        </p:txBody>
      </p:sp>
      <p:sp>
        <p:nvSpPr>
          <p:cNvPr name="TextBox 16" id="16"/>
          <p:cNvSpPr txBox="true"/>
          <p:nvPr/>
        </p:nvSpPr>
        <p:spPr>
          <a:xfrm rot="0">
            <a:off x="511479" y="2817690"/>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Store data that is key to running the computer (program executable code, bootup code)</a:t>
            </a:r>
          </a:p>
        </p:txBody>
      </p:sp>
      <p:sp>
        <p:nvSpPr>
          <p:cNvPr name="TextBox 17" id="17"/>
          <p:cNvSpPr txBox="true"/>
          <p:nvPr/>
        </p:nvSpPr>
        <p:spPr>
          <a:xfrm rot="0">
            <a:off x="11238032" y="3300885"/>
            <a:ext cx="5793730" cy="499673"/>
          </a:xfrm>
          <a:prstGeom prst="rect">
            <a:avLst/>
          </a:prstGeom>
        </p:spPr>
        <p:txBody>
          <a:bodyPr anchor="t" rtlCol="false" tIns="0" lIns="0" bIns="0" rIns="0">
            <a:spAutoFit/>
          </a:bodyPr>
          <a:lstStyle/>
          <a:p>
            <a:pPr algn="ctr">
              <a:lnSpc>
                <a:spcPts val="3778"/>
              </a:lnSpc>
            </a:pPr>
            <a:r>
              <a:rPr lang="en-US" sz="2700" b="true">
                <a:solidFill>
                  <a:srgbClr val="C9E265"/>
                </a:solidFill>
                <a:latin typeface="Now Bold"/>
                <a:ea typeface="Now Bold"/>
                <a:cs typeface="Now Bold"/>
                <a:sym typeface="Now Bold"/>
              </a:rPr>
              <a:t>Store applications, data and files</a:t>
            </a:r>
          </a:p>
        </p:txBody>
      </p:sp>
      <p:grpSp>
        <p:nvGrpSpPr>
          <p:cNvPr name="Group 18" id="18"/>
          <p:cNvGrpSpPr/>
          <p:nvPr/>
        </p:nvGrpSpPr>
        <p:grpSpPr>
          <a:xfrm rot="-10800000">
            <a:off x="-65960" y="2721557"/>
            <a:ext cx="18418850" cy="128588"/>
            <a:chOff x="0" y="0"/>
            <a:chExt cx="24558466" cy="171450"/>
          </a:xfrm>
        </p:grpSpPr>
        <p:sp>
          <p:nvSpPr>
            <p:cNvPr name="Freeform 19" id="19"/>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0" id="20"/>
          <p:cNvGrpSpPr/>
          <p:nvPr/>
        </p:nvGrpSpPr>
        <p:grpSpPr>
          <a:xfrm rot="-10800000">
            <a:off x="-151150" y="4422376"/>
            <a:ext cx="18418850" cy="128588"/>
            <a:chOff x="0" y="0"/>
            <a:chExt cx="24558466" cy="171450"/>
          </a:xfrm>
        </p:grpSpPr>
        <p:sp>
          <p:nvSpPr>
            <p:cNvPr name="Freeform 21" id="21"/>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22" id="22"/>
          <p:cNvSpPr txBox="true"/>
          <p:nvPr/>
        </p:nvSpPr>
        <p:spPr>
          <a:xfrm rot="0">
            <a:off x="511479" y="4586241"/>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Directly addressable by the CPU</a:t>
            </a:r>
          </a:p>
          <a:p>
            <a:pPr algn="ctr">
              <a:lnSpc>
                <a:spcPts val="3733"/>
              </a:lnSpc>
            </a:pPr>
            <a:r>
              <a:rPr lang="en-US" sz="2667" b="true">
                <a:solidFill>
                  <a:srgbClr val="C9E265"/>
                </a:solidFill>
                <a:latin typeface="Now Bold"/>
                <a:ea typeface="Now Bold"/>
                <a:cs typeface="Now Bold"/>
                <a:sym typeface="Now Bold"/>
              </a:rPr>
              <a:t>(High retrieval speed)</a:t>
            </a:r>
          </a:p>
        </p:txBody>
      </p:sp>
      <p:sp>
        <p:nvSpPr>
          <p:cNvPr name="TextBox 23" id="23"/>
          <p:cNvSpPr txBox="true"/>
          <p:nvPr/>
        </p:nvSpPr>
        <p:spPr>
          <a:xfrm rot="0">
            <a:off x="10551106" y="4632222"/>
            <a:ext cx="7287119"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Not directly addressable by the CPU</a:t>
            </a:r>
          </a:p>
          <a:p>
            <a:pPr algn="ctr">
              <a:lnSpc>
                <a:spcPts val="3733"/>
              </a:lnSpc>
            </a:pPr>
            <a:r>
              <a:rPr lang="en-US" sz="2667" b="true">
                <a:solidFill>
                  <a:srgbClr val="C9E265"/>
                </a:solidFill>
                <a:latin typeface="Now Bold"/>
                <a:ea typeface="Now Bold"/>
                <a:cs typeface="Now Bold"/>
                <a:sym typeface="Now Bold"/>
              </a:rPr>
              <a:t>(Low retrieval speed)</a:t>
            </a:r>
          </a:p>
        </p:txBody>
      </p:sp>
      <p:grpSp>
        <p:nvGrpSpPr>
          <p:cNvPr name="Group 24" id="24"/>
          <p:cNvGrpSpPr/>
          <p:nvPr/>
        </p:nvGrpSpPr>
        <p:grpSpPr>
          <a:xfrm rot="-10800000">
            <a:off x="-108287" y="7053577"/>
            <a:ext cx="18462843" cy="128588"/>
            <a:chOff x="0" y="0"/>
            <a:chExt cx="24617124" cy="171450"/>
          </a:xfrm>
        </p:grpSpPr>
        <p:sp>
          <p:nvSpPr>
            <p:cNvPr name="Freeform 25" id="25"/>
            <p:cNvSpPr/>
            <p:nvPr/>
          </p:nvSpPr>
          <p:spPr>
            <a:xfrm flipH="false" flipV="false" rot="0">
              <a:off x="0" y="0"/>
              <a:ext cx="24617172" cy="171450"/>
            </a:xfrm>
            <a:custGeom>
              <a:avLst/>
              <a:gdLst/>
              <a:ahLst/>
              <a:cxnLst/>
              <a:rect r="r" b="b" t="t" l="l"/>
              <a:pathLst>
                <a:path h="171450" w="24617172">
                  <a:moveTo>
                    <a:pt x="85725" y="0"/>
                  </a:moveTo>
                  <a:lnTo>
                    <a:pt x="24531447" y="0"/>
                  </a:lnTo>
                  <a:cubicBezTo>
                    <a:pt x="24578818" y="0"/>
                    <a:pt x="24617172" y="38354"/>
                    <a:pt x="24617172" y="85725"/>
                  </a:cubicBezTo>
                  <a:cubicBezTo>
                    <a:pt x="24617172" y="133096"/>
                    <a:pt x="24578818" y="171450"/>
                    <a:pt x="24531447"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26" id="26"/>
          <p:cNvSpPr txBox="true"/>
          <p:nvPr/>
        </p:nvSpPr>
        <p:spPr>
          <a:xfrm rot="0">
            <a:off x="356182" y="5922297"/>
            <a:ext cx="7287118" cy="9890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RAM is volatile</a:t>
            </a:r>
          </a:p>
          <a:p>
            <a:pPr algn="ctr">
              <a:lnSpc>
                <a:spcPts val="3733"/>
              </a:lnSpc>
            </a:pPr>
            <a:r>
              <a:rPr lang="en-US" sz="2667" b="true">
                <a:solidFill>
                  <a:srgbClr val="38B6FF"/>
                </a:solidFill>
                <a:latin typeface="Now Bold"/>
                <a:ea typeface="Now Bold"/>
                <a:cs typeface="Now Bold"/>
                <a:sym typeface="Now Bold"/>
              </a:rPr>
              <a:t>ROM is non volatile</a:t>
            </a:r>
          </a:p>
        </p:txBody>
      </p:sp>
      <p:sp>
        <p:nvSpPr>
          <p:cNvPr name="TextBox 27" id="27"/>
          <p:cNvSpPr txBox="true"/>
          <p:nvPr/>
        </p:nvSpPr>
        <p:spPr>
          <a:xfrm rot="0">
            <a:off x="10551106" y="5922297"/>
            <a:ext cx="7287119" cy="9890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All secondary storage devices </a:t>
            </a:r>
          </a:p>
          <a:p>
            <a:pPr algn="ctr">
              <a:lnSpc>
                <a:spcPts val="3733"/>
              </a:lnSpc>
            </a:pPr>
            <a:r>
              <a:rPr lang="en-US" sz="2667" b="true">
                <a:solidFill>
                  <a:srgbClr val="38B6FF"/>
                </a:solidFill>
                <a:latin typeface="Now Bold"/>
                <a:ea typeface="Now Bold"/>
                <a:cs typeface="Now Bold"/>
                <a:sym typeface="Now Bold"/>
              </a:rPr>
              <a:t>are non volatile</a:t>
            </a:r>
          </a:p>
        </p:txBody>
      </p:sp>
      <p:grpSp>
        <p:nvGrpSpPr>
          <p:cNvPr name="Group 28" id="28"/>
          <p:cNvGrpSpPr/>
          <p:nvPr/>
        </p:nvGrpSpPr>
        <p:grpSpPr>
          <a:xfrm rot="-10800000">
            <a:off x="-516332" y="8451002"/>
            <a:ext cx="18870888" cy="128588"/>
            <a:chOff x="0" y="0"/>
            <a:chExt cx="25161184" cy="171450"/>
          </a:xfrm>
        </p:grpSpPr>
        <p:sp>
          <p:nvSpPr>
            <p:cNvPr name="Freeform 29" id="29"/>
            <p:cNvSpPr/>
            <p:nvPr/>
          </p:nvSpPr>
          <p:spPr>
            <a:xfrm flipH="false" flipV="false" rot="0">
              <a:off x="0" y="0"/>
              <a:ext cx="25161239" cy="171450"/>
            </a:xfrm>
            <a:custGeom>
              <a:avLst/>
              <a:gdLst/>
              <a:ahLst/>
              <a:cxnLst/>
              <a:rect r="r" b="b" t="t" l="l"/>
              <a:pathLst>
                <a:path h="171450" w="25161239">
                  <a:moveTo>
                    <a:pt x="85725" y="0"/>
                  </a:moveTo>
                  <a:lnTo>
                    <a:pt x="25075514" y="0"/>
                  </a:lnTo>
                  <a:cubicBezTo>
                    <a:pt x="25122885" y="0"/>
                    <a:pt x="25161239" y="38354"/>
                    <a:pt x="25161239" y="85725"/>
                  </a:cubicBezTo>
                  <a:cubicBezTo>
                    <a:pt x="25161239" y="133096"/>
                    <a:pt x="25122885" y="171450"/>
                    <a:pt x="2507551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30" id="30"/>
          <p:cNvSpPr txBox="true"/>
          <p:nvPr/>
        </p:nvSpPr>
        <p:spPr>
          <a:xfrm rot="0">
            <a:off x="458492" y="7483374"/>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Built internally into the computer</a:t>
            </a:r>
          </a:p>
        </p:txBody>
      </p:sp>
      <p:sp>
        <p:nvSpPr>
          <p:cNvPr name="TextBox 31" id="31"/>
          <p:cNvSpPr txBox="true"/>
          <p:nvPr/>
        </p:nvSpPr>
        <p:spPr>
          <a:xfrm rot="0">
            <a:off x="10916288" y="7246246"/>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Can be external or internal to the computer</a:t>
            </a:r>
          </a:p>
        </p:txBody>
      </p:sp>
      <p:sp>
        <p:nvSpPr>
          <p:cNvPr name="TextBox 32" id="32"/>
          <p:cNvSpPr txBox="true"/>
          <p:nvPr/>
        </p:nvSpPr>
        <p:spPr>
          <a:xfrm rot="0">
            <a:off x="628532" y="8950274"/>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Example: RAM, ROM and cache memory</a:t>
            </a:r>
          </a:p>
        </p:txBody>
      </p:sp>
      <p:sp>
        <p:nvSpPr>
          <p:cNvPr name="TextBox 33" id="33"/>
          <p:cNvSpPr txBox="true"/>
          <p:nvPr/>
        </p:nvSpPr>
        <p:spPr>
          <a:xfrm rot="0">
            <a:off x="10714756" y="8713148"/>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Example: HDD, SSD, DVD, memory stick,</a:t>
            </a:r>
          </a:p>
          <a:p>
            <a:pPr algn="ctr">
              <a:lnSpc>
                <a:spcPts val="3733"/>
              </a:lnSpc>
            </a:pPr>
            <a:r>
              <a:rPr lang="en-US" sz="2667" b="true">
                <a:solidFill>
                  <a:srgbClr val="C9E265"/>
                </a:solidFill>
                <a:latin typeface="Now Bold"/>
                <a:ea typeface="Now Bold"/>
                <a:cs typeface="Now Bold"/>
                <a:sym typeface="Now Bold"/>
              </a:rPr>
              <a:t>Blu-ray disc</a:t>
            </a:r>
          </a:p>
        </p:txBody>
      </p:sp>
      <p:grpSp>
        <p:nvGrpSpPr>
          <p:cNvPr name="Group 34" id="34"/>
          <p:cNvGrpSpPr/>
          <p:nvPr/>
        </p:nvGrpSpPr>
        <p:grpSpPr>
          <a:xfrm rot="0">
            <a:off x="2537237" y="281084"/>
            <a:ext cx="13213526" cy="9925515"/>
            <a:chOff x="0" y="0"/>
            <a:chExt cx="17618034" cy="13234020"/>
          </a:xfrm>
        </p:grpSpPr>
        <p:sp>
          <p:nvSpPr>
            <p:cNvPr name="Freeform 35" id="3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6" id="3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7" id="3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82.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227576" y="400120"/>
            <a:ext cx="5748950" cy="1257159"/>
            <a:chOff x="0" y="0"/>
            <a:chExt cx="7665266" cy="1676212"/>
          </a:xfrm>
        </p:grpSpPr>
        <p:sp>
          <p:nvSpPr>
            <p:cNvPr name="Freeform 3" id="3"/>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4" id="4"/>
          <p:cNvGrpSpPr/>
          <p:nvPr/>
        </p:nvGrpSpPr>
        <p:grpSpPr>
          <a:xfrm rot="0">
            <a:off x="11202663" y="400120"/>
            <a:ext cx="5748950"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6" id="6"/>
          <p:cNvGrpSpPr/>
          <p:nvPr/>
        </p:nvGrpSpPr>
        <p:grpSpPr>
          <a:xfrm rot="-10800000">
            <a:off x="-64294" y="5676607"/>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sp>
        <p:nvSpPr>
          <p:cNvPr name="TextBox 11" id="11"/>
          <p:cNvSpPr txBox="true"/>
          <p:nvPr/>
        </p:nvSpPr>
        <p:spPr>
          <a:xfrm rot="0">
            <a:off x="1934196" y="792032"/>
            <a:ext cx="4086977" cy="397622"/>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Memory Unit (RAM) / ROM</a:t>
            </a:r>
          </a:p>
        </p:txBody>
      </p:sp>
      <p:sp>
        <p:nvSpPr>
          <p:cNvPr name="TextBox 12" id="12"/>
          <p:cNvSpPr txBox="true"/>
          <p:nvPr/>
        </p:nvSpPr>
        <p:spPr>
          <a:xfrm rot="0">
            <a:off x="11723194" y="596340"/>
            <a:ext cx="4823407"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Removable Disk, CD)</a:t>
            </a:r>
          </a:p>
        </p:txBody>
      </p:sp>
      <p:sp>
        <p:nvSpPr>
          <p:cNvPr name="TextBox 13" id="13"/>
          <p:cNvSpPr txBox="true"/>
          <p:nvPr/>
        </p:nvSpPr>
        <p:spPr>
          <a:xfrm rot="0">
            <a:off x="1934195" y="1828575"/>
            <a:ext cx="4131094" cy="615477"/>
          </a:xfrm>
          <a:prstGeom prst="rect">
            <a:avLst/>
          </a:prstGeom>
        </p:spPr>
        <p:txBody>
          <a:bodyPr anchor="t" rtlCol="false" tIns="0" lIns="0" bIns="0" rIns="0">
            <a:spAutoFit/>
          </a:bodyPr>
          <a:lstStyle/>
          <a:p>
            <a:pPr algn="ctr">
              <a:lnSpc>
                <a:spcPts val="4594"/>
              </a:lnSpc>
            </a:pPr>
            <a:r>
              <a:rPr lang="en-US" sz="3282" b="true">
                <a:solidFill>
                  <a:srgbClr val="FF66C4"/>
                </a:solidFill>
                <a:latin typeface="Now Bold"/>
                <a:ea typeface="Now Bold"/>
                <a:cs typeface="Now Bold"/>
                <a:sym typeface="Now Bold"/>
              </a:rPr>
              <a:t>Primary Memory</a:t>
            </a:r>
          </a:p>
        </p:txBody>
      </p:sp>
      <p:sp>
        <p:nvSpPr>
          <p:cNvPr name="TextBox 14" id="14"/>
          <p:cNvSpPr txBox="true"/>
          <p:nvPr/>
        </p:nvSpPr>
        <p:spPr>
          <a:xfrm rot="0">
            <a:off x="11842730" y="1823700"/>
            <a:ext cx="4703872" cy="615477"/>
          </a:xfrm>
          <a:prstGeom prst="rect">
            <a:avLst/>
          </a:prstGeom>
        </p:spPr>
        <p:txBody>
          <a:bodyPr anchor="t" rtlCol="false" tIns="0" lIns="0" bIns="0" rIns="0">
            <a:spAutoFit/>
          </a:bodyPr>
          <a:lstStyle/>
          <a:p>
            <a:pPr algn="ctr">
              <a:lnSpc>
                <a:spcPts val="4594"/>
              </a:lnSpc>
            </a:pPr>
            <a:r>
              <a:rPr lang="en-US" sz="3282" b="true">
                <a:solidFill>
                  <a:srgbClr val="FB9617"/>
                </a:solidFill>
                <a:latin typeface="Now Bold"/>
                <a:ea typeface="Now Bold"/>
                <a:cs typeface="Now Bold"/>
                <a:sym typeface="Now Bold"/>
              </a:rPr>
              <a:t>Secondary Storage</a:t>
            </a:r>
          </a:p>
        </p:txBody>
      </p:sp>
      <p:sp>
        <p:nvSpPr>
          <p:cNvPr name="TextBox 15" id="15"/>
          <p:cNvSpPr txBox="true"/>
          <p:nvPr/>
        </p:nvSpPr>
        <p:spPr>
          <a:xfrm rot="0">
            <a:off x="8132295" y="4768668"/>
            <a:ext cx="2023413" cy="1583337"/>
          </a:xfrm>
          <a:prstGeom prst="rect">
            <a:avLst/>
          </a:prstGeom>
        </p:spPr>
        <p:txBody>
          <a:bodyPr anchor="t" rtlCol="false" tIns="0" lIns="0" bIns="0" rIns="0">
            <a:spAutoFit/>
          </a:bodyPr>
          <a:lstStyle/>
          <a:p>
            <a:pPr algn="ctr">
              <a:lnSpc>
                <a:spcPts val="4048"/>
              </a:lnSpc>
            </a:pPr>
            <a:r>
              <a:rPr lang="en-US" sz="2892" b="true">
                <a:solidFill>
                  <a:srgbClr val="000000"/>
                </a:solidFill>
                <a:latin typeface="Now Bold"/>
                <a:ea typeface="Now Bold"/>
                <a:cs typeface="Now Bold"/>
                <a:sym typeface="Now Bold"/>
              </a:rPr>
              <a:t>Compare</a:t>
            </a:r>
          </a:p>
          <a:p>
            <a:pPr algn="ctr">
              <a:lnSpc>
                <a:spcPts val="4048"/>
              </a:lnSpc>
            </a:pPr>
            <a:r>
              <a:rPr lang="en-US" sz="2892" b="true">
                <a:solidFill>
                  <a:srgbClr val="000000"/>
                </a:solidFill>
                <a:latin typeface="Now Bold"/>
                <a:ea typeface="Now Bold"/>
                <a:cs typeface="Now Bold"/>
                <a:sym typeface="Now Bold"/>
              </a:rPr>
              <a:t>and </a:t>
            </a:r>
          </a:p>
          <a:p>
            <a:pPr algn="ctr">
              <a:lnSpc>
                <a:spcPts val="4048"/>
              </a:lnSpc>
            </a:pPr>
            <a:r>
              <a:rPr lang="en-US" sz="2892" b="true">
                <a:solidFill>
                  <a:srgbClr val="000000"/>
                </a:solidFill>
                <a:latin typeface="Now Bold"/>
                <a:ea typeface="Now Bold"/>
                <a:cs typeface="Now Bold"/>
                <a:sym typeface="Now Bold"/>
              </a:rPr>
              <a:t>Contrast</a:t>
            </a:r>
          </a:p>
        </p:txBody>
      </p:sp>
      <p:sp>
        <p:nvSpPr>
          <p:cNvPr name="TextBox 16" id="16"/>
          <p:cNvSpPr txBox="true"/>
          <p:nvPr/>
        </p:nvSpPr>
        <p:spPr>
          <a:xfrm rot="0">
            <a:off x="511479" y="2817690"/>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Store data that is key to running the computer (program executable code, bootup code)</a:t>
            </a:r>
          </a:p>
        </p:txBody>
      </p:sp>
      <p:sp>
        <p:nvSpPr>
          <p:cNvPr name="TextBox 17" id="17"/>
          <p:cNvSpPr txBox="true"/>
          <p:nvPr/>
        </p:nvSpPr>
        <p:spPr>
          <a:xfrm rot="0">
            <a:off x="11238032" y="3300885"/>
            <a:ext cx="5793730" cy="499673"/>
          </a:xfrm>
          <a:prstGeom prst="rect">
            <a:avLst/>
          </a:prstGeom>
        </p:spPr>
        <p:txBody>
          <a:bodyPr anchor="t" rtlCol="false" tIns="0" lIns="0" bIns="0" rIns="0">
            <a:spAutoFit/>
          </a:bodyPr>
          <a:lstStyle/>
          <a:p>
            <a:pPr algn="ctr">
              <a:lnSpc>
                <a:spcPts val="3778"/>
              </a:lnSpc>
            </a:pPr>
            <a:r>
              <a:rPr lang="en-US" sz="2700" b="true">
                <a:solidFill>
                  <a:srgbClr val="C9E265"/>
                </a:solidFill>
                <a:latin typeface="Now Bold"/>
                <a:ea typeface="Now Bold"/>
                <a:cs typeface="Now Bold"/>
                <a:sym typeface="Now Bold"/>
              </a:rPr>
              <a:t>Store applications, data and files</a:t>
            </a:r>
          </a:p>
        </p:txBody>
      </p:sp>
      <p:grpSp>
        <p:nvGrpSpPr>
          <p:cNvPr name="Group 18" id="18"/>
          <p:cNvGrpSpPr/>
          <p:nvPr/>
        </p:nvGrpSpPr>
        <p:grpSpPr>
          <a:xfrm rot="-10800000">
            <a:off x="-65960" y="2721557"/>
            <a:ext cx="18418850" cy="128588"/>
            <a:chOff x="0" y="0"/>
            <a:chExt cx="24558466" cy="171450"/>
          </a:xfrm>
        </p:grpSpPr>
        <p:sp>
          <p:nvSpPr>
            <p:cNvPr name="Freeform 19" id="19"/>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0" id="20"/>
          <p:cNvGrpSpPr/>
          <p:nvPr/>
        </p:nvGrpSpPr>
        <p:grpSpPr>
          <a:xfrm rot="-10800000">
            <a:off x="-151150" y="4422376"/>
            <a:ext cx="18418850" cy="128588"/>
            <a:chOff x="0" y="0"/>
            <a:chExt cx="24558466" cy="171450"/>
          </a:xfrm>
        </p:grpSpPr>
        <p:sp>
          <p:nvSpPr>
            <p:cNvPr name="Freeform 21" id="21"/>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22" id="22"/>
          <p:cNvSpPr txBox="true"/>
          <p:nvPr/>
        </p:nvSpPr>
        <p:spPr>
          <a:xfrm rot="0">
            <a:off x="511479" y="4586241"/>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Directly addressable by the CPU</a:t>
            </a:r>
          </a:p>
          <a:p>
            <a:pPr algn="ctr">
              <a:lnSpc>
                <a:spcPts val="3733"/>
              </a:lnSpc>
            </a:pPr>
            <a:r>
              <a:rPr lang="en-US" sz="2667" b="true">
                <a:solidFill>
                  <a:srgbClr val="C9E265"/>
                </a:solidFill>
                <a:latin typeface="Now Bold"/>
                <a:ea typeface="Now Bold"/>
                <a:cs typeface="Now Bold"/>
                <a:sym typeface="Now Bold"/>
              </a:rPr>
              <a:t>(High retrieval speed)</a:t>
            </a:r>
          </a:p>
        </p:txBody>
      </p:sp>
      <p:sp>
        <p:nvSpPr>
          <p:cNvPr name="TextBox 23" id="23"/>
          <p:cNvSpPr txBox="true"/>
          <p:nvPr/>
        </p:nvSpPr>
        <p:spPr>
          <a:xfrm rot="0">
            <a:off x="10551106" y="4632222"/>
            <a:ext cx="7287119"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Not directly addressable by the CPU</a:t>
            </a:r>
          </a:p>
          <a:p>
            <a:pPr algn="ctr">
              <a:lnSpc>
                <a:spcPts val="3733"/>
              </a:lnSpc>
            </a:pPr>
            <a:r>
              <a:rPr lang="en-US" sz="2667" b="true">
                <a:solidFill>
                  <a:srgbClr val="C9E265"/>
                </a:solidFill>
                <a:latin typeface="Now Bold"/>
                <a:ea typeface="Now Bold"/>
                <a:cs typeface="Now Bold"/>
                <a:sym typeface="Now Bold"/>
              </a:rPr>
              <a:t>(Low retrieval speed)</a:t>
            </a:r>
          </a:p>
        </p:txBody>
      </p:sp>
      <p:grpSp>
        <p:nvGrpSpPr>
          <p:cNvPr name="Group 24" id="24"/>
          <p:cNvGrpSpPr/>
          <p:nvPr/>
        </p:nvGrpSpPr>
        <p:grpSpPr>
          <a:xfrm rot="-10800000">
            <a:off x="-108287" y="7053577"/>
            <a:ext cx="18462843" cy="128588"/>
            <a:chOff x="0" y="0"/>
            <a:chExt cx="24617124" cy="171450"/>
          </a:xfrm>
        </p:grpSpPr>
        <p:sp>
          <p:nvSpPr>
            <p:cNvPr name="Freeform 25" id="25"/>
            <p:cNvSpPr/>
            <p:nvPr/>
          </p:nvSpPr>
          <p:spPr>
            <a:xfrm flipH="false" flipV="false" rot="0">
              <a:off x="0" y="0"/>
              <a:ext cx="24617172" cy="171450"/>
            </a:xfrm>
            <a:custGeom>
              <a:avLst/>
              <a:gdLst/>
              <a:ahLst/>
              <a:cxnLst/>
              <a:rect r="r" b="b" t="t" l="l"/>
              <a:pathLst>
                <a:path h="171450" w="24617172">
                  <a:moveTo>
                    <a:pt x="85725" y="0"/>
                  </a:moveTo>
                  <a:lnTo>
                    <a:pt x="24531447" y="0"/>
                  </a:lnTo>
                  <a:cubicBezTo>
                    <a:pt x="24578818" y="0"/>
                    <a:pt x="24617172" y="38354"/>
                    <a:pt x="24617172" y="85725"/>
                  </a:cubicBezTo>
                  <a:cubicBezTo>
                    <a:pt x="24617172" y="133096"/>
                    <a:pt x="24578818" y="171450"/>
                    <a:pt x="24531447"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26" id="26"/>
          <p:cNvSpPr txBox="true"/>
          <p:nvPr/>
        </p:nvSpPr>
        <p:spPr>
          <a:xfrm rot="0">
            <a:off x="356182" y="5922297"/>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RAM is volatile</a:t>
            </a:r>
          </a:p>
          <a:p>
            <a:pPr algn="ctr">
              <a:lnSpc>
                <a:spcPts val="3733"/>
              </a:lnSpc>
            </a:pPr>
            <a:r>
              <a:rPr lang="en-US" sz="2667" b="true">
                <a:solidFill>
                  <a:srgbClr val="C9E265"/>
                </a:solidFill>
                <a:latin typeface="Now Bold"/>
                <a:ea typeface="Now Bold"/>
                <a:cs typeface="Now Bold"/>
                <a:sym typeface="Now Bold"/>
              </a:rPr>
              <a:t>ROM is non volatile</a:t>
            </a:r>
          </a:p>
        </p:txBody>
      </p:sp>
      <p:sp>
        <p:nvSpPr>
          <p:cNvPr name="TextBox 27" id="27"/>
          <p:cNvSpPr txBox="true"/>
          <p:nvPr/>
        </p:nvSpPr>
        <p:spPr>
          <a:xfrm rot="0">
            <a:off x="10551106" y="5922297"/>
            <a:ext cx="7287119"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All secondary storage devices </a:t>
            </a:r>
          </a:p>
          <a:p>
            <a:pPr algn="ctr">
              <a:lnSpc>
                <a:spcPts val="3733"/>
              </a:lnSpc>
            </a:pPr>
            <a:r>
              <a:rPr lang="en-US" sz="2667" b="true">
                <a:solidFill>
                  <a:srgbClr val="C9E265"/>
                </a:solidFill>
                <a:latin typeface="Now Bold"/>
                <a:ea typeface="Now Bold"/>
                <a:cs typeface="Now Bold"/>
                <a:sym typeface="Now Bold"/>
              </a:rPr>
              <a:t>are non volatile</a:t>
            </a:r>
          </a:p>
        </p:txBody>
      </p:sp>
      <p:grpSp>
        <p:nvGrpSpPr>
          <p:cNvPr name="Group 28" id="28"/>
          <p:cNvGrpSpPr/>
          <p:nvPr/>
        </p:nvGrpSpPr>
        <p:grpSpPr>
          <a:xfrm rot="-10800000">
            <a:off x="-516332" y="8451002"/>
            <a:ext cx="18870888" cy="128588"/>
            <a:chOff x="0" y="0"/>
            <a:chExt cx="25161184" cy="171450"/>
          </a:xfrm>
        </p:grpSpPr>
        <p:sp>
          <p:nvSpPr>
            <p:cNvPr name="Freeform 29" id="29"/>
            <p:cNvSpPr/>
            <p:nvPr/>
          </p:nvSpPr>
          <p:spPr>
            <a:xfrm flipH="false" flipV="false" rot="0">
              <a:off x="0" y="0"/>
              <a:ext cx="25161239" cy="171450"/>
            </a:xfrm>
            <a:custGeom>
              <a:avLst/>
              <a:gdLst/>
              <a:ahLst/>
              <a:cxnLst/>
              <a:rect r="r" b="b" t="t" l="l"/>
              <a:pathLst>
                <a:path h="171450" w="25161239">
                  <a:moveTo>
                    <a:pt x="85725" y="0"/>
                  </a:moveTo>
                  <a:lnTo>
                    <a:pt x="25075514" y="0"/>
                  </a:lnTo>
                  <a:cubicBezTo>
                    <a:pt x="25122885" y="0"/>
                    <a:pt x="25161239" y="38354"/>
                    <a:pt x="25161239" y="85725"/>
                  </a:cubicBezTo>
                  <a:cubicBezTo>
                    <a:pt x="25161239" y="133096"/>
                    <a:pt x="25122885" y="171450"/>
                    <a:pt x="2507551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30" id="30"/>
          <p:cNvSpPr txBox="true"/>
          <p:nvPr/>
        </p:nvSpPr>
        <p:spPr>
          <a:xfrm rot="0">
            <a:off x="458492" y="7483374"/>
            <a:ext cx="7287118" cy="5081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Built internally into the computer</a:t>
            </a:r>
          </a:p>
        </p:txBody>
      </p:sp>
      <p:sp>
        <p:nvSpPr>
          <p:cNvPr name="TextBox 31" id="31"/>
          <p:cNvSpPr txBox="true"/>
          <p:nvPr/>
        </p:nvSpPr>
        <p:spPr>
          <a:xfrm rot="0">
            <a:off x="10916288" y="7246246"/>
            <a:ext cx="7287118" cy="5081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Can be external or internal to the computer</a:t>
            </a:r>
          </a:p>
        </p:txBody>
      </p:sp>
      <p:sp>
        <p:nvSpPr>
          <p:cNvPr name="TextBox 32" id="32"/>
          <p:cNvSpPr txBox="true"/>
          <p:nvPr/>
        </p:nvSpPr>
        <p:spPr>
          <a:xfrm rot="0">
            <a:off x="628532" y="8950274"/>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Example: RAM, ROM and cache memory</a:t>
            </a:r>
          </a:p>
        </p:txBody>
      </p:sp>
      <p:sp>
        <p:nvSpPr>
          <p:cNvPr name="TextBox 33" id="33"/>
          <p:cNvSpPr txBox="true"/>
          <p:nvPr/>
        </p:nvSpPr>
        <p:spPr>
          <a:xfrm rot="0">
            <a:off x="10714756" y="8713148"/>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Example: HDD, SSD, DVD, memory stick,</a:t>
            </a:r>
          </a:p>
          <a:p>
            <a:pPr algn="ctr">
              <a:lnSpc>
                <a:spcPts val="3733"/>
              </a:lnSpc>
            </a:pPr>
            <a:r>
              <a:rPr lang="en-US" sz="2667" b="true">
                <a:solidFill>
                  <a:srgbClr val="C9E265"/>
                </a:solidFill>
                <a:latin typeface="Now Bold"/>
                <a:ea typeface="Now Bold"/>
                <a:cs typeface="Now Bold"/>
                <a:sym typeface="Now Bold"/>
              </a:rPr>
              <a:t>Blu-ray disc</a:t>
            </a:r>
          </a:p>
        </p:txBody>
      </p:sp>
      <p:grpSp>
        <p:nvGrpSpPr>
          <p:cNvPr name="Group 34" id="34"/>
          <p:cNvGrpSpPr/>
          <p:nvPr/>
        </p:nvGrpSpPr>
        <p:grpSpPr>
          <a:xfrm rot="0">
            <a:off x="2537237" y="281084"/>
            <a:ext cx="13213526" cy="9925515"/>
            <a:chOff x="0" y="0"/>
            <a:chExt cx="17618034" cy="13234020"/>
          </a:xfrm>
        </p:grpSpPr>
        <p:sp>
          <p:nvSpPr>
            <p:cNvPr name="Freeform 35" id="3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6" id="3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7" id="3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83.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227576" y="400120"/>
            <a:ext cx="5748950" cy="1257159"/>
            <a:chOff x="0" y="0"/>
            <a:chExt cx="7665266" cy="1676212"/>
          </a:xfrm>
        </p:grpSpPr>
        <p:sp>
          <p:nvSpPr>
            <p:cNvPr name="Freeform 3" id="3"/>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4" id="4"/>
          <p:cNvGrpSpPr/>
          <p:nvPr/>
        </p:nvGrpSpPr>
        <p:grpSpPr>
          <a:xfrm rot="0">
            <a:off x="11202663" y="400120"/>
            <a:ext cx="5748950"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6" id="6"/>
          <p:cNvGrpSpPr/>
          <p:nvPr/>
        </p:nvGrpSpPr>
        <p:grpSpPr>
          <a:xfrm rot="-10800000">
            <a:off x="-64294" y="5676607"/>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sp>
        <p:nvSpPr>
          <p:cNvPr name="TextBox 11" id="11"/>
          <p:cNvSpPr txBox="true"/>
          <p:nvPr/>
        </p:nvSpPr>
        <p:spPr>
          <a:xfrm rot="0">
            <a:off x="1934196" y="792032"/>
            <a:ext cx="4086977" cy="397622"/>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Memory Unit (RAM) / ROM</a:t>
            </a:r>
          </a:p>
        </p:txBody>
      </p:sp>
      <p:sp>
        <p:nvSpPr>
          <p:cNvPr name="TextBox 12" id="12"/>
          <p:cNvSpPr txBox="true"/>
          <p:nvPr/>
        </p:nvSpPr>
        <p:spPr>
          <a:xfrm rot="0">
            <a:off x="11723194" y="596340"/>
            <a:ext cx="4823407"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Removable Disk, CD)</a:t>
            </a:r>
          </a:p>
        </p:txBody>
      </p:sp>
      <p:sp>
        <p:nvSpPr>
          <p:cNvPr name="TextBox 13" id="13"/>
          <p:cNvSpPr txBox="true"/>
          <p:nvPr/>
        </p:nvSpPr>
        <p:spPr>
          <a:xfrm rot="0">
            <a:off x="1934195" y="1828575"/>
            <a:ext cx="4131094" cy="615477"/>
          </a:xfrm>
          <a:prstGeom prst="rect">
            <a:avLst/>
          </a:prstGeom>
        </p:spPr>
        <p:txBody>
          <a:bodyPr anchor="t" rtlCol="false" tIns="0" lIns="0" bIns="0" rIns="0">
            <a:spAutoFit/>
          </a:bodyPr>
          <a:lstStyle/>
          <a:p>
            <a:pPr algn="ctr">
              <a:lnSpc>
                <a:spcPts val="4594"/>
              </a:lnSpc>
            </a:pPr>
            <a:r>
              <a:rPr lang="en-US" sz="3282" b="true">
                <a:solidFill>
                  <a:srgbClr val="FF66C4"/>
                </a:solidFill>
                <a:latin typeface="Now Bold"/>
                <a:ea typeface="Now Bold"/>
                <a:cs typeface="Now Bold"/>
                <a:sym typeface="Now Bold"/>
              </a:rPr>
              <a:t>Primary Memory</a:t>
            </a:r>
          </a:p>
        </p:txBody>
      </p:sp>
      <p:sp>
        <p:nvSpPr>
          <p:cNvPr name="TextBox 14" id="14"/>
          <p:cNvSpPr txBox="true"/>
          <p:nvPr/>
        </p:nvSpPr>
        <p:spPr>
          <a:xfrm rot="0">
            <a:off x="11842730" y="1823700"/>
            <a:ext cx="4703872" cy="615477"/>
          </a:xfrm>
          <a:prstGeom prst="rect">
            <a:avLst/>
          </a:prstGeom>
        </p:spPr>
        <p:txBody>
          <a:bodyPr anchor="t" rtlCol="false" tIns="0" lIns="0" bIns="0" rIns="0">
            <a:spAutoFit/>
          </a:bodyPr>
          <a:lstStyle/>
          <a:p>
            <a:pPr algn="ctr">
              <a:lnSpc>
                <a:spcPts val="4594"/>
              </a:lnSpc>
            </a:pPr>
            <a:r>
              <a:rPr lang="en-US" sz="3282" b="true">
                <a:solidFill>
                  <a:srgbClr val="FB9617"/>
                </a:solidFill>
                <a:latin typeface="Now Bold"/>
                <a:ea typeface="Now Bold"/>
                <a:cs typeface="Now Bold"/>
                <a:sym typeface="Now Bold"/>
              </a:rPr>
              <a:t>Secondary Storage</a:t>
            </a:r>
          </a:p>
        </p:txBody>
      </p:sp>
      <p:sp>
        <p:nvSpPr>
          <p:cNvPr name="TextBox 15" id="15"/>
          <p:cNvSpPr txBox="true"/>
          <p:nvPr/>
        </p:nvSpPr>
        <p:spPr>
          <a:xfrm rot="0">
            <a:off x="8132295" y="4768668"/>
            <a:ext cx="2023413" cy="1583337"/>
          </a:xfrm>
          <a:prstGeom prst="rect">
            <a:avLst/>
          </a:prstGeom>
        </p:spPr>
        <p:txBody>
          <a:bodyPr anchor="t" rtlCol="false" tIns="0" lIns="0" bIns="0" rIns="0">
            <a:spAutoFit/>
          </a:bodyPr>
          <a:lstStyle/>
          <a:p>
            <a:pPr algn="ctr">
              <a:lnSpc>
                <a:spcPts val="4048"/>
              </a:lnSpc>
            </a:pPr>
            <a:r>
              <a:rPr lang="en-US" sz="2892" b="true">
                <a:solidFill>
                  <a:srgbClr val="000000"/>
                </a:solidFill>
                <a:latin typeface="Now Bold"/>
                <a:ea typeface="Now Bold"/>
                <a:cs typeface="Now Bold"/>
                <a:sym typeface="Now Bold"/>
              </a:rPr>
              <a:t>Compare</a:t>
            </a:r>
          </a:p>
          <a:p>
            <a:pPr algn="ctr">
              <a:lnSpc>
                <a:spcPts val="4048"/>
              </a:lnSpc>
            </a:pPr>
            <a:r>
              <a:rPr lang="en-US" sz="2892" b="true">
                <a:solidFill>
                  <a:srgbClr val="000000"/>
                </a:solidFill>
                <a:latin typeface="Now Bold"/>
                <a:ea typeface="Now Bold"/>
                <a:cs typeface="Now Bold"/>
                <a:sym typeface="Now Bold"/>
              </a:rPr>
              <a:t>and </a:t>
            </a:r>
          </a:p>
          <a:p>
            <a:pPr algn="ctr">
              <a:lnSpc>
                <a:spcPts val="4048"/>
              </a:lnSpc>
            </a:pPr>
            <a:r>
              <a:rPr lang="en-US" sz="2892" b="true">
                <a:solidFill>
                  <a:srgbClr val="000000"/>
                </a:solidFill>
                <a:latin typeface="Now Bold"/>
                <a:ea typeface="Now Bold"/>
                <a:cs typeface="Now Bold"/>
                <a:sym typeface="Now Bold"/>
              </a:rPr>
              <a:t>Contrast</a:t>
            </a:r>
          </a:p>
        </p:txBody>
      </p:sp>
      <p:sp>
        <p:nvSpPr>
          <p:cNvPr name="TextBox 16" id="16"/>
          <p:cNvSpPr txBox="true"/>
          <p:nvPr/>
        </p:nvSpPr>
        <p:spPr>
          <a:xfrm rot="0">
            <a:off x="511479" y="2817690"/>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Store data that is key to running the computer (program executable code, bootup code)</a:t>
            </a:r>
          </a:p>
        </p:txBody>
      </p:sp>
      <p:sp>
        <p:nvSpPr>
          <p:cNvPr name="TextBox 17" id="17"/>
          <p:cNvSpPr txBox="true"/>
          <p:nvPr/>
        </p:nvSpPr>
        <p:spPr>
          <a:xfrm rot="0">
            <a:off x="11238032" y="3300885"/>
            <a:ext cx="5793730" cy="499673"/>
          </a:xfrm>
          <a:prstGeom prst="rect">
            <a:avLst/>
          </a:prstGeom>
        </p:spPr>
        <p:txBody>
          <a:bodyPr anchor="t" rtlCol="false" tIns="0" lIns="0" bIns="0" rIns="0">
            <a:spAutoFit/>
          </a:bodyPr>
          <a:lstStyle/>
          <a:p>
            <a:pPr algn="ctr">
              <a:lnSpc>
                <a:spcPts val="3778"/>
              </a:lnSpc>
            </a:pPr>
            <a:r>
              <a:rPr lang="en-US" sz="2700" b="true">
                <a:solidFill>
                  <a:srgbClr val="C9E265"/>
                </a:solidFill>
                <a:latin typeface="Now Bold"/>
                <a:ea typeface="Now Bold"/>
                <a:cs typeface="Now Bold"/>
                <a:sym typeface="Now Bold"/>
              </a:rPr>
              <a:t>Store applications, data and files</a:t>
            </a:r>
          </a:p>
        </p:txBody>
      </p:sp>
      <p:grpSp>
        <p:nvGrpSpPr>
          <p:cNvPr name="Group 18" id="18"/>
          <p:cNvGrpSpPr/>
          <p:nvPr/>
        </p:nvGrpSpPr>
        <p:grpSpPr>
          <a:xfrm rot="-10800000">
            <a:off x="-65960" y="2721557"/>
            <a:ext cx="18418850" cy="128588"/>
            <a:chOff x="0" y="0"/>
            <a:chExt cx="24558466" cy="171450"/>
          </a:xfrm>
        </p:grpSpPr>
        <p:sp>
          <p:nvSpPr>
            <p:cNvPr name="Freeform 19" id="19"/>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0" id="20"/>
          <p:cNvGrpSpPr/>
          <p:nvPr/>
        </p:nvGrpSpPr>
        <p:grpSpPr>
          <a:xfrm rot="-10800000">
            <a:off x="-151150" y="4422376"/>
            <a:ext cx="18418850" cy="128588"/>
            <a:chOff x="0" y="0"/>
            <a:chExt cx="24558466" cy="171450"/>
          </a:xfrm>
        </p:grpSpPr>
        <p:sp>
          <p:nvSpPr>
            <p:cNvPr name="Freeform 21" id="21"/>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22" id="22"/>
          <p:cNvSpPr txBox="true"/>
          <p:nvPr/>
        </p:nvSpPr>
        <p:spPr>
          <a:xfrm rot="0">
            <a:off x="511479" y="4586241"/>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Directly addressable by the CPU</a:t>
            </a:r>
          </a:p>
          <a:p>
            <a:pPr algn="ctr">
              <a:lnSpc>
                <a:spcPts val="3733"/>
              </a:lnSpc>
            </a:pPr>
            <a:r>
              <a:rPr lang="en-US" sz="2667" b="true">
                <a:solidFill>
                  <a:srgbClr val="C9E265"/>
                </a:solidFill>
                <a:latin typeface="Now Bold"/>
                <a:ea typeface="Now Bold"/>
                <a:cs typeface="Now Bold"/>
                <a:sym typeface="Now Bold"/>
              </a:rPr>
              <a:t>(High retrieval speed)</a:t>
            </a:r>
          </a:p>
        </p:txBody>
      </p:sp>
      <p:sp>
        <p:nvSpPr>
          <p:cNvPr name="TextBox 23" id="23"/>
          <p:cNvSpPr txBox="true"/>
          <p:nvPr/>
        </p:nvSpPr>
        <p:spPr>
          <a:xfrm rot="0">
            <a:off x="10551106" y="4632222"/>
            <a:ext cx="7287119"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Not directly addressable by the CPU</a:t>
            </a:r>
          </a:p>
          <a:p>
            <a:pPr algn="ctr">
              <a:lnSpc>
                <a:spcPts val="3733"/>
              </a:lnSpc>
            </a:pPr>
            <a:r>
              <a:rPr lang="en-US" sz="2667" b="true">
                <a:solidFill>
                  <a:srgbClr val="C9E265"/>
                </a:solidFill>
                <a:latin typeface="Now Bold"/>
                <a:ea typeface="Now Bold"/>
                <a:cs typeface="Now Bold"/>
                <a:sym typeface="Now Bold"/>
              </a:rPr>
              <a:t>(Low retrieval speed)</a:t>
            </a:r>
          </a:p>
        </p:txBody>
      </p:sp>
      <p:grpSp>
        <p:nvGrpSpPr>
          <p:cNvPr name="Group 24" id="24"/>
          <p:cNvGrpSpPr/>
          <p:nvPr/>
        </p:nvGrpSpPr>
        <p:grpSpPr>
          <a:xfrm rot="-10800000">
            <a:off x="-108287" y="7053577"/>
            <a:ext cx="18462843" cy="128588"/>
            <a:chOff x="0" y="0"/>
            <a:chExt cx="24617124" cy="171450"/>
          </a:xfrm>
        </p:grpSpPr>
        <p:sp>
          <p:nvSpPr>
            <p:cNvPr name="Freeform 25" id="25"/>
            <p:cNvSpPr/>
            <p:nvPr/>
          </p:nvSpPr>
          <p:spPr>
            <a:xfrm flipH="false" flipV="false" rot="0">
              <a:off x="0" y="0"/>
              <a:ext cx="24617172" cy="171450"/>
            </a:xfrm>
            <a:custGeom>
              <a:avLst/>
              <a:gdLst/>
              <a:ahLst/>
              <a:cxnLst/>
              <a:rect r="r" b="b" t="t" l="l"/>
              <a:pathLst>
                <a:path h="171450" w="24617172">
                  <a:moveTo>
                    <a:pt x="85725" y="0"/>
                  </a:moveTo>
                  <a:lnTo>
                    <a:pt x="24531447" y="0"/>
                  </a:lnTo>
                  <a:cubicBezTo>
                    <a:pt x="24578818" y="0"/>
                    <a:pt x="24617172" y="38354"/>
                    <a:pt x="24617172" y="85725"/>
                  </a:cubicBezTo>
                  <a:cubicBezTo>
                    <a:pt x="24617172" y="133096"/>
                    <a:pt x="24578818" y="171450"/>
                    <a:pt x="24531447"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26" id="26"/>
          <p:cNvSpPr txBox="true"/>
          <p:nvPr/>
        </p:nvSpPr>
        <p:spPr>
          <a:xfrm rot="0">
            <a:off x="356182" y="5922297"/>
            <a:ext cx="7287118"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RAM is volatile</a:t>
            </a:r>
          </a:p>
          <a:p>
            <a:pPr algn="ctr">
              <a:lnSpc>
                <a:spcPts val="3733"/>
              </a:lnSpc>
            </a:pPr>
            <a:r>
              <a:rPr lang="en-US" sz="2667" b="true">
                <a:solidFill>
                  <a:srgbClr val="C9E265"/>
                </a:solidFill>
                <a:latin typeface="Now Bold"/>
                <a:ea typeface="Now Bold"/>
                <a:cs typeface="Now Bold"/>
                <a:sym typeface="Now Bold"/>
              </a:rPr>
              <a:t>ROM is non volatile</a:t>
            </a:r>
          </a:p>
        </p:txBody>
      </p:sp>
      <p:sp>
        <p:nvSpPr>
          <p:cNvPr name="TextBox 27" id="27"/>
          <p:cNvSpPr txBox="true"/>
          <p:nvPr/>
        </p:nvSpPr>
        <p:spPr>
          <a:xfrm rot="0">
            <a:off x="10551106" y="5922297"/>
            <a:ext cx="7287119" cy="9890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All secondary storage devices </a:t>
            </a:r>
          </a:p>
          <a:p>
            <a:pPr algn="ctr">
              <a:lnSpc>
                <a:spcPts val="3733"/>
              </a:lnSpc>
            </a:pPr>
            <a:r>
              <a:rPr lang="en-US" sz="2667" b="true">
                <a:solidFill>
                  <a:srgbClr val="C9E265"/>
                </a:solidFill>
                <a:latin typeface="Now Bold"/>
                <a:ea typeface="Now Bold"/>
                <a:cs typeface="Now Bold"/>
                <a:sym typeface="Now Bold"/>
              </a:rPr>
              <a:t>are non volatile</a:t>
            </a:r>
          </a:p>
        </p:txBody>
      </p:sp>
      <p:grpSp>
        <p:nvGrpSpPr>
          <p:cNvPr name="Group 28" id="28"/>
          <p:cNvGrpSpPr/>
          <p:nvPr/>
        </p:nvGrpSpPr>
        <p:grpSpPr>
          <a:xfrm rot="-10800000">
            <a:off x="-516332" y="8451002"/>
            <a:ext cx="18870888" cy="128588"/>
            <a:chOff x="0" y="0"/>
            <a:chExt cx="25161184" cy="171450"/>
          </a:xfrm>
        </p:grpSpPr>
        <p:sp>
          <p:nvSpPr>
            <p:cNvPr name="Freeform 29" id="29"/>
            <p:cNvSpPr/>
            <p:nvPr/>
          </p:nvSpPr>
          <p:spPr>
            <a:xfrm flipH="false" flipV="false" rot="0">
              <a:off x="0" y="0"/>
              <a:ext cx="25161239" cy="171450"/>
            </a:xfrm>
            <a:custGeom>
              <a:avLst/>
              <a:gdLst/>
              <a:ahLst/>
              <a:cxnLst/>
              <a:rect r="r" b="b" t="t" l="l"/>
              <a:pathLst>
                <a:path h="171450" w="25161239">
                  <a:moveTo>
                    <a:pt x="85725" y="0"/>
                  </a:moveTo>
                  <a:lnTo>
                    <a:pt x="25075514" y="0"/>
                  </a:lnTo>
                  <a:cubicBezTo>
                    <a:pt x="25122885" y="0"/>
                    <a:pt x="25161239" y="38354"/>
                    <a:pt x="25161239" y="85725"/>
                  </a:cubicBezTo>
                  <a:cubicBezTo>
                    <a:pt x="25161239" y="133096"/>
                    <a:pt x="25122885" y="171450"/>
                    <a:pt x="2507551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30" id="30"/>
          <p:cNvSpPr txBox="true"/>
          <p:nvPr/>
        </p:nvSpPr>
        <p:spPr>
          <a:xfrm rot="0">
            <a:off x="458492" y="7483374"/>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Built internally into the computer</a:t>
            </a:r>
          </a:p>
        </p:txBody>
      </p:sp>
      <p:sp>
        <p:nvSpPr>
          <p:cNvPr name="TextBox 31" id="31"/>
          <p:cNvSpPr txBox="true"/>
          <p:nvPr/>
        </p:nvSpPr>
        <p:spPr>
          <a:xfrm rot="0">
            <a:off x="10916288" y="7246246"/>
            <a:ext cx="7287118" cy="508140"/>
          </a:xfrm>
          <a:prstGeom prst="rect">
            <a:avLst/>
          </a:prstGeom>
        </p:spPr>
        <p:txBody>
          <a:bodyPr anchor="t" rtlCol="false" tIns="0" lIns="0" bIns="0" rIns="0">
            <a:spAutoFit/>
          </a:bodyPr>
          <a:lstStyle/>
          <a:p>
            <a:pPr algn="ctr">
              <a:lnSpc>
                <a:spcPts val="3733"/>
              </a:lnSpc>
            </a:pPr>
            <a:r>
              <a:rPr lang="en-US" sz="2667" b="true">
                <a:solidFill>
                  <a:srgbClr val="C9E265"/>
                </a:solidFill>
                <a:latin typeface="Now Bold"/>
                <a:ea typeface="Now Bold"/>
                <a:cs typeface="Now Bold"/>
                <a:sym typeface="Now Bold"/>
              </a:rPr>
              <a:t>Can be external or internal to the computer</a:t>
            </a:r>
          </a:p>
        </p:txBody>
      </p:sp>
      <p:sp>
        <p:nvSpPr>
          <p:cNvPr name="TextBox 32" id="32"/>
          <p:cNvSpPr txBox="true"/>
          <p:nvPr/>
        </p:nvSpPr>
        <p:spPr>
          <a:xfrm rot="0">
            <a:off x="628532" y="8950274"/>
            <a:ext cx="7287118" cy="5081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Example: RAM, ROM and cache memory</a:t>
            </a:r>
          </a:p>
        </p:txBody>
      </p:sp>
      <p:sp>
        <p:nvSpPr>
          <p:cNvPr name="TextBox 33" id="33"/>
          <p:cNvSpPr txBox="true"/>
          <p:nvPr/>
        </p:nvSpPr>
        <p:spPr>
          <a:xfrm rot="0">
            <a:off x="10714756" y="8713148"/>
            <a:ext cx="7287118" cy="9890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Example: HDD, SSD, DVD, memory stick,</a:t>
            </a:r>
          </a:p>
          <a:p>
            <a:pPr algn="ctr">
              <a:lnSpc>
                <a:spcPts val="3733"/>
              </a:lnSpc>
            </a:pPr>
            <a:r>
              <a:rPr lang="en-US" sz="2667" b="true">
                <a:solidFill>
                  <a:srgbClr val="38B6FF"/>
                </a:solidFill>
                <a:latin typeface="Now Bold"/>
                <a:ea typeface="Now Bold"/>
                <a:cs typeface="Now Bold"/>
                <a:sym typeface="Now Bold"/>
              </a:rPr>
              <a:t>Blu-ray disc</a:t>
            </a:r>
          </a:p>
        </p:txBody>
      </p:sp>
      <p:grpSp>
        <p:nvGrpSpPr>
          <p:cNvPr name="Group 34" id="34"/>
          <p:cNvGrpSpPr/>
          <p:nvPr/>
        </p:nvGrpSpPr>
        <p:grpSpPr>
          <a:xfrm rot="0">
            <a:off x="2537237" y="281084"/>
            <a:ext cx="13213526" cy="9925515"/>
            <a:chOff x="0" y="0"/>
            <a:chExt cx="17618034" cy="13234020"/>
          </a:xfrm>
        </p:grpSpPr>
        <p:sp>
          <p:nvSpPr>
            <p:cNvPr name="Freeform 35" id="3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6" id="3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7" id="3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84.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2231325" y="3220436"/>
            <a:ext cx="2014480" cy="900465"/>
            <a:chOff x="0" y="0"/>
            <a:chExt cx="2685974" cy="1200620"/>
          </a:xfrm>
        </p:grpSpPr>
        <p:sp>
          <p:nvSpPr>
            <p:cNvPr name="Freeform 3" id="3"/>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alpha val="21961"/>
              </a:srgbClr>
            </a:solidFill>
          </p:spPr>
        </p:sp>
      </p:grpSp>
      <p:grpSp>
        <p:nvGrpSpPr>
          <p:cNvPr name="Group 4" id="4"/>
          <p:cNvGrpSpPr/>
          <p:nvPr/>
        </p:nvGrpSpPr>
        <p:grpSpPr>
          <a:xfrm rot="0">
            <a:off x="13506936" y="3245522"/>
            <a:ext cx="2014480" cy="900465"/>
            <a:chOff x="0" y="0"/>
            <a:chExt cx="2685974" cy="1200620"/>
          </a:xfrm>
        </p:grpSpPr>
        <p:sp>
          <p:nvSpPr>
            <p:cNvPr name="Freeform 5" id="5"/>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alpha val="21961"/>
              </a:srgbClr>
            </a:solidFill>
          </p:spPr>
        </p:sp>
      </p:grpSp>
      <p:grpSp>
        <p:nvGrpSpPr>
          <p:cNvPr name="Group 6" id="6"/>
          <p:cNvGrpSpPr/>
          <p:nvPr/>
        </p:nvGrpSpPr>
        <p:grpSpPr>
          <a:xfrm rot="0">
            <a:off x="5996150" y="3218118"/>
            <a:ext cx="5748950" cy="1257159"/>
            <a:chOff x="0" y="0"/>
            <a:chExt cx="7665266" cy="1676212"/>
          </a:xfrm>
        </p:grpSpPr>
        <p:sp>
          <p:nvSpPr>
            <p:cNvPr name="Freeform 7" id="7"/>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grpSp>
        <p:nvGrpSpPr>
          <p:cNvPr name="Group 8" id="8"/>
          <p:cNvGrpSpPr/>
          <p:nvPr/>
        </p:nvGrpSpPr>
        <p:grpSpPr>
          <a:xfrm rot="-10799999">
            <a:off x="4205998" y="3846656"/>
            <a:ext cx="1839586" cy="100013"/>
            <a:chOff x="0" y="0"/>
            <a:chExt cx="2452782" cy="133350"/>
          </a:xfrm>
        </p:grpSpPr>
        <p:sp>
          <p:nvSpPr>
            <p:cNvPr name="Freeform 9" id="9"/>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alpha val="21961"/>
              </a:srgbClr>
            </a:solidFill>
          </p:spPr>
        </p:sp>
      </p:grpSp>
      <p:grpSp>
        <p:nvGrpSpPr>
          <p:cNvPr name="Group 10" id="10"/>
          <p:cNvGrpSpPr/>
          <p:nvPr/>
        </p:nvGrpSpPr>
        <p:grpSpPr>
          <a:xfrm rot="-10800000">
            <a:off x="4183735" y="3582098"/>
            <a:ext cx="1862958" cy="100012"/>
            <a:chOff x="0" y="0"/>
            <a:chExt cx="2483944" cy="133350"/>
          </a:xfrm>
        </p:grpSpPr>
        <p:sp>
          <p:nvSpPr>
            <p:cNvPr name="Freeform 11" id="11"/>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alpha val="21961"/>
              </a:srgbClr>
            </a:solidFill>
          </p:spPr>
        </p:sp>
      </p:grpSp>
      <p:grpSp>
        <p:nvGrpSpPr>
          <p:cNvPr name="Group 12" id="12"/>
          <p:cNvGrpSpPr/>
          <p:nvPr/>
        </p:nvGrpSpPr>
        <p:grpSpPr>
          <a:xfrm rot="10799999">
            <a:off x="4183733" y="3284951"/>
            <a:ext cx="1862985" cy="100013"/>
            <a:chOff x="0" y="0"/>
            <a:chExt cx="2483980" cy="133350"/>
          </a:xfrm>
        </p:grpSpPr>
        <p:sp>
          <p:nvSpPr>
            <p:cNvPr name="Freeform 13" id="13"/>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38B6FF">
                <a:alpha val="21961"/>
              </a:srgbClr>
            </a:solidFill>
          </p:spPr>
        </p:sp>
      </p:grpSp>
      <p:grpSp>
        <p:nvGrpSpPr>
          <p:cNvPr name="Group 14" id="14"/>
          <p:cNvGrpSpPr/>
          <p:nvPr/>
        </p:nvGrpSpPr>
        <p:grpSpPr>
          <a:xfrm rot="-10799999">
            <a:off x="11717354" y="3780695"/>
            <a:ext cx="1839587" cy="100013"/>
            <a:chOff x="0" y="0"/>
            <a:chExt cx="2452782" cy="133350"/>
          </a:xfrm>
        </p:grpSpPr>
        <p:sp>
          <p:nvSpPr>
            <p:cNvPr name="Freeform 15" id="15"/>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alpha val="21961"/>
              </a:srgbClr>
            </a:solidFill>
          </p:spPr>
        </p:sp>
      </p:grpSp>
      <p:grpSp>
        <p:nvGrpSpPr>
          <p:cNvPr name="Group 16" id="16"/>
          <p:cNvGrpSpPr/>
          <p:nvPr/>
        </p:nvGrpSpPr>
        <p:grpSpPr>
          <a:xfrm rot="-10800000">
            <a:off x="11695091" y="3516137"/>
            <a:ext cx="1862958" cy="100012"/>
            <a:chOff x="0" y="0"/>
            <a:chExt cx="2483944" cy="133350"/>
          </a:xfrm>
        </p:grpSpPr>
        <p:sp>
          <p:nvSpPr>
            <p:cNvPr name="Freeform 17" id="17"/>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alpha val="21961"/>
              </a:srgbClr>
            </a:solidFill>
          </p:spPr>
        </p:sp>
      </p:grpSp>
      <p:sp>
        <p:nvSpPr>
          <p:cNvPr name="TextBox 18" id="18"/>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alpha val="20392"/>
                  </a:srgbClr>
                </a:solidFill>
                <a:latin typeface="Now Bold"/>
                <a:ea typeface="Now Bold"/>
                <a:cs typeface="Now Bold"/>
                <a:sym typeface="Now Bold"/>
              </a:rPr>
              <a:t>VON NEUMANN ARCHITECTURE</a:t>
            </a:r>
          </a:p>
        </p:txBody>
      </p:sp>
      <p:sp>
        <p:nvSpPr>
          <p:cNvPr name="TextBox 19" id="19"/>
          <p:cNvSpPr txBox="true"/>
          <p:nvPr/>
        </p:nvSpPr>
        <p:spPr>
          <a:xfrm rot="0">
            <a:off x="2684865" y="3288254"/>
            <a:ext cx="1107399" cy="597587"/>
          </a:xfrm>
          <a:prstGeom prst="rect">
            <a:avLst/>
          </a:prstGeom>
        </p:spPr>
        <p:txBody>
          <a:bodyPr anchor="t" rtlCol="false" tIns="0" lIns="0" bIns="0" rIns="0">
            <a:spAutoFit/>
          </a:bodyPr>
          <a:lstStyle/>
          <a:p>
            <a:pPr algn="ctr">
              <a:lnSpc>
                <a:spcPts val="4450"/>
              </a:lnSpc>
            </a:pPr>
            <a:r>
              <a:rPr lang="en-US" sz="3178" b="true">
                <a:solidFill>
                  <a:srgbClr val="FFEDD1">
                    <a:alpha val="21961"/>
                  </a:srgbClr>
                </a:solidFill>
                <a:latin typeface="Now Bold"/>
                <a:ea typeface="Now Bold"/>
                <a:cs typeface="Now Bold"/>
                <a:sym typeface="Now Bold"/>
              </a:rPr>
              <a:t>Input</a:t>
            </a:r>
          </a:p>
        </p:txBody>
      </p:sp>
      <p:sp>
        <p:nvSpPr>
          <p:cNvPr name="TextBox 20" id="20"/>
          <p:cNvSpPr txBox="true"/>
          <p:nvPr/>
        </p:nvSpPr>
        <p:spPr>
          <a:xfrm rot="0">
            <a:off x="13815794" y="3345928"/>
            <a:ext cx="1396764" cy="561519"/>
          </a:xfrm>
          <a:prstGeom prst="rect">
            <a:avLst/>
          </a:prstGeom>
        </p:spPr>
        <p:txBody>
          <a:bodyPr anchor="t" rtlCol="false" tIns="0" lIns="0" bIns="0" rIns="0">
            <a:spAutoFit/>
          </a:bodyPr>
          <a:lstStyle/>
          <a:p>
            <a:pPr algn="ctr">
              <a:lnSpc>
                <a:spcPts val="4152"/>
              </a:lnSpc>
            </a:pPr>
            <a:r>
              <a:rPr lang="en-US" sz="2965" b="true">
                <a:solidFill>
                  <a:srgbClr val="FFEDD1">
                    <a:alpha val="21961"/>
                  </a:srgbClr>
                </a:solidFill>
                <a:latin typeface="Now Bold"/>
                <a:ea typeface="Now Bold"/>
                <a:cs typeface="Now Bold"/>
                <a:sym typeface="Now Bold"/>
              </a:rPr>
              <a:t>Output</a:t>
            </a:r>
          </a:p>
        </p:txBody>
      </p:sp>
      <p:sp>
        <p:nvSpPr>
          <p:cNvPr name="TextBox 21" id="21"/>
          <p:cNvSpPr txBox="true"/>
          <p:nvPr/>
        </p:nvSpPr>
        <p:spPr>
          <a:xfrm rot="0">
            <a:off x="6702768" y="3610029"/>
            <a:ext cx="4086977" cy="397622"/>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Memory Unit (RAM) / ROM</a:t>
            </a:r>
          </a:p>
        </p:txBody>
      </p:sp>
      <p:grpSp>
        <p:nvGrpSpPr>
          <p:cNvPr name="Group 22" id="22"/>
          <p:cNvGrpSpPr/>
          <p:nvPr/>
        </p:nvGrpSpPr>
        <p:grpSpPr>
          <a:xfrm rot="-10800000">
            <a:off x="17320078" y="207265"/>
            <a:ext cx="1032216" cy="128588"/>
            <a:chOff x="0" y="0"/>
            <a:chExt cx="1376288" cy="171450"/>
          </a:xfrm>
        </p:grpSpPr>
        <p:sp>
          <p:nvSpPr>
            <p:cNvPr name="Freeform 23" id="2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24" id="24"/>
          <p:cNvGrpSpPr/>
          <p:nvPr/>
        </p:nvGrpSpPr>
        <p:grpSpPr>
          <a:xfrm rot="-10800000">
            <a:off x="17320078" y="676240"/>
            <a:ext cx="1032216" cy="128588"/>
            <a:chOff x="0" y="0"/>
            <a:chExt cx="1376288" cy="171450"/>
          </a:xfrm>
        </p:grpSpPr>
        <p:sp>
          <p:nvSpPr>
            <p:cNvPr name="Freeform 25" id="2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10800000">
            <a:off x="17320078" y="1116598"/>
            <a:ext cx="1032216" cy="128588"/>
            <a:chOff x="0" y="0"/>
            <a:chExt cx="1376288" cy="171450"/>
          </a:xfrm>
        </p:grpSpPr>
        <p:sp>
          <p:nvSpPr>
            <p:cNvPr name="Freeform 27" id="2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28" id="2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CONTROL BUS</a:t>
            </a:r>
          </a:p>
        </p:txBody>
      </p:sp>
      <p:sp>
        <p:nvSpPr>
          <p:cNvPr name="TextBox 29" id="2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DATA BUS</a:t>
            </a:r>
          </a:p>
        </p:txBody>
      </p:sp>
      <p:sp>
        <p:nvSpPr>
          <p:cNvPr name="TextBox 30" id="3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ADDRESS BUS</a:t>
            </a:r>
          </a:p>
        </p:txBody>
      </p:sp>
      <p:grpSp>
        <p:nvGrpSpPr>
          <p:cNvPr name="Group 31" id="31"/>
          <p:cNvGrpSpPr/>
          <p:nvPr/>
        </p:nvGrpSpPr>
        <p:grpSpPr>
          <a:xfrm rot="0">
            <a:off x="6093780" y="5811723"/>
            <a:ext cx="5748950" cy="1257159"/>
            <a:chOff x="0" y="0"/>
            <a:chExt cx="7665266" cy="1676212"/>
          </a:xfrm>
        </p:grpSpPr>
        <p:sp>
          <p:nvSpPr>
            <p:cNvPr name="Freeform 32" id="32"/>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alpha val="17255"/>
              </a:srgbClr>
            </a:solidFill>
          </p:spPr>
        </p:sp>
      </p:grpSp>
      <p:sp>
        <p:nvSpPr>
          <p:cNvPr name="TextBox 33" id="33"/>
          <p:cNvSpPr txBox="true"/>
          <p:nvPr/>
        </p:nvSpPr>
        <p:spPr>
          <a:xfrm rot="0">
            <a:off x="6614310" y="6007942"/>
            <a:ext cx="4823408" cy="782341"/>
          </a:xfrm>
          <a:prstGeom prst="rect">
            <a:avLst/>
          </a:prstGeom>
        </p:spPr>
        <p:txBody>
          <a:bodyPr anchor="t" rtlCol="false" tIns="0" lIns="0" bIns="0" rIns="0">
            <a:spAutoFit/>
          </a:bodyPr>
          <a:lstStyle/>
          <a:p>
            <a:pPr algn="ctr">
              <a:lnSpc>
                <a:spcPts val="2938"/>
              </a:lnSpc>
            </a:pPr>
            <a:r>
              <a:rPr lang="en-US" sz="2098" b="true">
                <a:solidFill>
                  <a:srgbClr val="FFEDD1">
                    <a:alpha val="17255"/>
                  </a:srgbClr>
                </a:solidFill>
                <a:latin typeface="Now Bold"/>
                <a:ea typeface="Now Bold"/>
                <a:cs typeface="Now Bold"/>
                <a:sym typeface="Now Bold"/>
              </a:rPr>
              <a:t>Secondary Storage</a:t>
            </a:r>
          </a:p>
          <a:p>
            <a:pPr algn="ctr">
              <a:lnSpc>
                <a:spcPts val="2938"/>
              </a:lnSpc>
            </a:pPr>
            <a:r>
              <a:rPr lang="en-US" sz="2098" b="true">
                <a:solidFill>
                  <a:srgbClr val="FFEDD1">
                    <a:alpha val="17255"/>
                  </a:srgbClr>
                </a:solidFill>
                <a:latin typeface="Now Bold"/>
                <a:ea typeface="Now Bold"/>
                <a:cs typeface="Now Bold"/>
                <a:sym typeface="Now Bold"/>
              </a:rPr>
              <a:t>(HDD, SSD, Removable Disk, CD)</a:t>
            </a:r>
          </a:p>
        </p:txBody>
      </p:sp>
      <p:grpSp>
        <p:nvGrpSpPr>
          <p:cNvPr name="Group 34" id="34"/>
          <p:cNvGrpSpPr/>
          <p:nvPr/>
        </p:nvGrpSpPr>
        <p:grpSpPr>
          <a:xfrm rot="-5400000">
            <a:off x="8152394" y="5060156"/>
            <a:ext cx="1436459" cy="100012"/>
            <a:chOff x="0" y="0"/>
            <a:chExt cx="1915278" cy="133350"/>
          </a:xfrm>
        </p:grpSpPr>
        <p:sp>
          <p:nvSpPr>
            <p:cNvPr name="Freeform 35" id="35"/>
            <p:cNvSpPr/>
            <p:nvPr/>
          </p:nvSpPr>
          <p:spPr>
            <a:xfrm flipH="false" flipV="false" rot="0">
              <a:off x="0" y="0"/>
              <a:ext cx="1915287" cy="133350"/>
            </a:xfrm>
            <a:custGeom>
              <a:avLst/>
              <a:gdLst/>
              <a:ahLst/>
              <a:cxnLst/>
              <a:rect r="r" b="b" t="t" l="l"/>
              <a:pathLst>
                <a:path h="133350" w="1915287">
                  <a:moveTo>
                    <a:pt x="66675" y="0"/>
                  </a:moveTo>
                  <a:lnTo>
                    <a:pt x="1848612" y="0"/>
                  </a:lnTo>
                  <a:cubicBezTo>
                    <a:pt x="1885442" y="0"/>
                    <a:pt x="1915287" y="29845"/>
                    <a:pt x="1915287" y="66675"/>
                  </a:cubicBezTo>
                  <a:cubicBezTo>
                    <a:pt x="1915287" y="103505"/>
                    <a:pt x="1885442" y="133350"/>
                    <a:pt x="1848612" y="133350"/>
                  </a:cubicBezTo>
                  <a:lnTo>
                    <a:pt x="66675" y="133350"/>
                  </a:lnTo>
                  <a:cubicBezTo>
                    <a:pt x="29845" y="133350"/>
                    <a:pt x="0" y="103505"/>
                    <a:pt x="0" y="66675"/>
                  </a:cubicBezTo>
                  <a:cubicBezTo>
                    <a:pt x="0" y="29845"/>
                    <a:pt x="29845" y="0"/>
                    <a:pt x="66675" y="0"/>
                  </a:cubicBezTo>
                  <a:close/>
                </a:path>
              </a:pathLst>
            </a:custGeom>
            <a:solidFill>
              <a:srgbClr val="FF66C4">
                <a:alpha val="17255"/>
              </a:srgbClr>
            </a:solidFill>
          </p:spPr>
        </p:sp>
      </p:grpSp>
      <p:sp>
        <p:nvSpPr>
          <p:cNvPr name="TextBox 36" id="36"/>
          <p:cNvSpPr txBox="true"/>
          <p:nvPr/>
        </p:nvSpPr>
        <p:spPr>
          <a:xfrm rot="0">
            <a:off x="8968254" y="4712966"/>
            <a:ext cx="2669045" cy="782342"/>
          </a:xfrm>
          <a:prstGeom prst="rect">
            <a:avLst/>
          </a:prstGeom>
        </p:spPr>
        <p:txBody>
          <a:bodyPr anchor="t" rtlCol="false" tIns="0" lIns="0" bIns="0" rIns="0">
            <a:spAutoFit/>
          </a:bodyPr>
          <a:lstStyle/>
          <a:p>
            <a:pPr algn="l">
              <a:lnSpc>
                <a:spcPts val="2938"/>
              </a:lnSpc>
            </a:pPr>
            <a:r>
              <a:rPr lang="en-US" sz="2098" b="true">
                <a:solidFill>
                  <a:srgbClr val="FFEDD1">
                    <a:alpha val="17255"/>
                  </a:srgbClr>
                </a:solidFill>
                <a:latin typeface="Now Bold"/>
                <a:ea typeface="Now Bold"/>
                <a:cs typeface="Now Bold"/>
                <a:sym typeface="Now Bold"/>
              </a:rPr>
              <a:t>Load executable code when needed</a:t>
            </a:r>
          </a:p>
        </p:txBody>
      </p:sp>
      <p:sp>
        <p:nvSpPr>
          <p:cNvPr name="TextBox 37" id="37"/>
          <p:cNvSpPr txBox="true"/>
          <p:nvPr/>
        </p:nvSpPr>
        <p:spPr>
          <a:xfrm rot="0">
            <a:off x="3652011" y="7501384"/>
            <a:ext cx="10983980" cy="1808111"/>
          </a:xfrm>
          <a:prstGeom prst="rect">
            <a:avLst/>
          </a:prstGeom>
        </p:spPr>
        <p:txBody>
          <a:bodyPr anchor="t" rtlCol="false" tIns="0" lIns="0" bIns="0" rIns="0">
            <a:spAutoFit/>
          </a:bodyPr>
          <a:lstStyle/>
          <a:p>
            <a:pPr algn="ctr">
              <a:lnSpc>
                <a:spcPts val="4594"/>
              </a:lnSpc>
            </a:pPr>
            <a:r>
              <a:rPr lang="en-US" sz="3282" b="true">
                <a:solidFill>
                  <a:srgbClr val="FB9617">
                    <a:alpha val="17255"/>
                  </a:srgbClr>
                </a:solidFill>
                <a:latin typeface="Now Bold"/>
                <a:ea typeface="Now Bold"/>
                <a:cs typeface="Now Bold"/>
                <a:sym typeface="Now Bold"/>
              </a:rPr>
              <a:t>Secondary storage refers to non-volatile storage devices like hard drives and SSDs used for long-term data storage and retrieval, independent of the CPU's immediate operations.</a:t>
            </a:r>
          </a:p>
        </p:txBody>
      </p:sp>
      <p:sp>
        <p:nvSpPr>
          <p:cNvPr name="TextBox 38" id="38"/>
          <p:cNvSpPr txBox="true"/>
          <p:nvPr/>
        </p:nvSpPr>
        <p:spPr>
          <a:xfrm rot="0">
            <a:off x="3534022" y="1322473"/>
            <a:ext cx="10983980" cy="1394520"/>
          </a:xfrm>
          <a:prstGeom prst="rect">
            <a:avLst/>
          </a:prstGeom>
        </p:spPr>
        <p:txBody>
          <a:bodyPr anchor="t" rtlCol="false" tIns="0" lIns="0" bIns="0" rIns="0">
            <a:spAutoFit/>
          </a:bodyPr>
          <a:lstStyle/>
          <a:p>
            <a:pPr algn="ctr">
              <a:lnSpc>
                <a:spcPts val="3600"/>
              </a:lnSpc>
            </a:pPr>
            <a:r>
              <a:rPr lang="en-US" sz="3000" spc="28">
                <a:solidFill>
                  <a:srgbClr val="FF00F5"/>
                </a:solidFill>
                <a:latin typeface="TT Rounds Condensed"/>
                <a:ea typeface="TT Rounds Condensed"/>
                <a:cs typeface="TT Rounds Condensed"/>
                <a:sym typeface="TT Rounds Condensed"/>
              </a:rPr>
              <a:t>Primary memory refers to the computer's main storage area that directly interacts with the CPU, holding data and instructions temporarily during processing.</a:t>
            </a:r>
          </a:p>
        </p:txBody>
      </p:sp>
      <p:grpSp>
        <p:nvGrpSpPr>
          <p:cNvPr name="Group 39" id="39"/>
          <p:cNvGrpSpPr/>
          <p:nvPr/>
        </p:nvGrpSpPr>
        <p:grpSpPr>
          <a:xfrm rot="0">
            <a:off x="2537237" y="281084"/>
            <a:ext cx="13213526" cy="9925515"/>
            <a:chOff x="0" y="0"/>
            <a:chExt cx="17618034" cy="13234020"/>
          </a:xfrm>
        </p:grpSpPr>
        <p:sp>
          <p:nvSpPr>
            <p:cNvPr name="Freeform 40" id="4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1" id="4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42" id="4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85.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10915239" y="517627"/>
            <a:ext cx="5966559" cy="4325756"/>
          </a:xfrm>
          <a:custGeom>
            <a:avLst/>
            <a:gdLst/>
            <a:ahLst/>
            <a:cxnLst/>
            <a:rect r="r" b="b" t="t" l="l"/>
            <a:pathLst>
              <a:path h="4325756" w="5966559">
                <a:moveTo>
                  <a:pt x="0" y="0"/>
                </a:moveTo>
                <a:lnTo>
                  <a:pt x="5966559" y="0"/>
                </a:lnTo>
                <a:lnTo>
                  <a:pt x="5966559" y="4325756"/>
                </a:lnTo>
                <a:lnTo>
                  <a:pt x="0" y="4325756"/>
                </a:lnTo>
                <a:lnTo>
                  <a:pt x="0" y="0"/>
                </a:lnTo>
                <a:close/>
              </a:path>
            </a:pathLst>
          </a:custGeom>
          <a:blipFill>
            <a:blip r:embed="rId2">
              <a:extLst>
                <a:ext uri="{96DAC541-7B7A-43D3-8B79-37D633B846F1}">
                  <asvg:svgBlip xmlns:asvg="http://schemas.microsoft.com/office/drawing/2016/SVG/main" r:embed="rId3"/>
                </a:ext>
              </a:extLst>
            </a:blip>
            <a:stretch>
              <a:fillRect l="0" t="0" r="-65" b="0"/>
            </a:stretch>
          </a:blipFill>
        </p:spPr>
      </p:sp>
      <p:sp>
        <p:nvSpPr>
          <p:cNvPr name="Freeform 3" id="3"/>
          <p:cNvSpPr/>
          <p:nvPr/>
        </p:nvSpPr>
        <p:spPr>
          <a:xfrm flipH="false" flipV="false" rot="10490334">
            <a:off x="2154874" y="5245843"/>
            <a:ext cx="6727498" cy="4877436"/>
          </a:xfrm>
          <a:custGeom>
            <a:avLst/>
            <a:gdLst/>
            <a:ahLst/>
            <a:cxnLst/>
            <a:rect r="r" b="b" t="t" l="l"/>
            <a:pathLst>
              <a:path h="4877436" w="6727498">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4" id="4"/>
          <p:cNvSpPr/>
          <p:nvPr/>
        </p:nvSpPr>
        <p:spPr>
          <a:xfrm flipH="false" flipV="false" rot="10490334">
            <a:off x="823071" y="695743"/>
            <a:ext cx="6727499" cy="4877436"/>
          </a:xfrm>
          <a:custGeom>
            <a:avLst/>
            <a:gdLst/>
            <a:ahLst/>
            <a:cxnLst/>
            <a:rect r="r" b="b" t="t" l="l"/>
            <a:pathLst>
              <a:path h="4877436" w="6727499">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grpSp>
        <p:nvGrpSpPr>
          <p:cNvPr name="Group 5" id="5"/>
          <p:cNvGrpSpPr/>
          <p:nvPr/>
        </p:nvGrpSpPr>
        <p:grpSpPr>
          <a:xfrm rot="323092">
            <a:off x="10579891" y="2739364"/>
            <a:ext cx="5689721" cy="1320147"/>
            <a:chOff x="0" y="0"/>
            <a:chExt cx="7586294" cy="1760196"/>
          </a:xfrm>
        </p:grpSpPr>
        <p:sp>
          <p:nvSpPr>
            <p:cNvPr name="Freeform 6" id="6"/>
            <p:cNvSpPr/>
            <p:nvPr/>
          </p:nvSpPr>
          <p:spPr>
            <a:xfrm flipH="false" flipV="false" rot="0">
              <a:off x="0" y="0"/>
              <a:ext cx="7586345" cy="1760220"/>
            </a:xfrm>
            <a:custGeom>
              <a:avLst/>
              <a:gdLst/>
              <a:ahLst/>
              <a:cxnLst/>
              <a:rect r="r" b="b" t="t" l="l"/>
              <a:pathLst>
                <a:path h="1760220" w="7586345">
                  <a:moveTo>
                    <a:pt x="0" y="0"/>
                  </a:moveTo>
                  <a:lnTo>
                    <a:pt x="7586345" y="0"/>
                  </a:lnTo>
                  <a:lnTo>
                    <a:pt x="7586345" y="1760220"/>
                  </a:lnTo>
                  <a:lnTo>
                    <a:pt x="0" y="1760220"/>
                  </a:lnTo>
                  <a:close/>
                </a:path>
              </a:pathLst>
            </a:custGeom>
            <a:solidFill>
              <a:srgbClr val="FFFFFF"/>
            </a:solidFill>
          </p:spPr>
        </p:sp>
      </p:grpSp>
      <p:sp>
        <p:nvSpPr>
          <p:cNvPr name="TextBox 7" id="7"/>
          <p:cNvSpPr txBox="true"/>
          <p:nvPr/>
        </p:nvSpPr>
        <p:spPr>
          <a:xfrm rot="277402">
            <a:off x="11266322" y="3075882"/>
            <a:ext cx="4398172" cy="663737"/>
          </a:xfrm>
          <a:prstGeom prst="rect">
            <a:avLst/>
          </a:prstGeom>
        </p:spPr>
        <p:txBody>
          <a:bodyPr anchor="t" rtlCol="false" tIns="0" lIns="0" bIns="0" rIns="0">
            <a:spAutoFit/>
          </a:bodyPr>
          <a:lstStyle/>
          <a:p>
            <a:pPr algn="ctr">
              <a:lnSpc>
                <a:spcPts val="5220"/>
              </a:lnSpc>
            </a:pPr>
            <a:r>
              <a:rPr lang="en-US" sz="4500">
                <a:solidFill>
                  <a:srgbClr val="403D3C"/>
                </a:solidFill>
                <a:latin typeface="Gagalin"/>
                <a:ea typeface="Gagalin"/>
                <a:cs typeface="Gagalin"/>
                <a:sym typeface="Gagalin"/>
              </a:rPr>
              <a:t>RAM</a:t>
            </a:r>
          </a:p>
        </p:txBody>
      </p:sp>
      <p:sp>
        <p:nvSpPr>
          <p:cNvPr name="Freeform 8" id="8"/>
          <p:cNvSpPr/>
          <p:nvPr/>
        </p:nvSpPr>
        <p:spPr>
          <a:xfrm flipH="true" flipV="true" rot="2178445">
            <a:off x="7879248" y="2329525"/>
            <a:ext cx="2718999" cy="1345905"/>
          </a:xfrm>
          <a:custGeom>
            <a:avLst/>
            <a:gdLst/>
            <a:ahLst/>
            <a:cxnLst/>
            <a:rect r="r" b="b" t="t" l="l"/>
            <a:pathLst>
              <a:path h="1345905" w="2718999">
                <a:moveTo>
                  <a:pt x="2718999" y="1345905"/>
                </a:moveTo>
                <a:lnTo>
                  <a:pt x="0" y="1345905"/>
                </a:lnTo>
                <a:lnTo>
                  <a:pt x="0" y="0"/>
                </a:lnTo>
                <a:lnTo>
                  <a:pt x="2718999" y="0"/>
                </a:lnTo>
                <a:lnTo>
                  <a:pt x="2718999" y="1345905"/>
                </a:lnTo>
                <a:close/>
              </a:path>
            </a:pathLst>
          </a:custGeom>
          <a:blipFill>
            <a:blip r:embed="rId4">
              <a:extLst>
                <a:ext uri="{96DAC541-7B7A-43D3-8B79-37D633B846F1}">
                  <asvg:svgBlip xmlns:asvg="http://schemas.microsoft.com/office/drawing/2016/SVG/main" r:embed="rId5"/>
                </a:ext>
              </a:extLst>
            </a:blip>
            <a:stretch>
              <a:fillRect l="0" t="0" r="0" b="-1010"/>
            </a:stretch>
          </a:blipFill>
        </p:spPr>
      </p:sp>
      <p:sp>
        <p:nvSpPr>
          <p:cNvPr name="Freeform 9" id="9"/>
          <p:cNvSpPr/>
          <p:nvPr/>
        </p:nvSpPr>
        <p:spPr>
          <a:xfrm flipH="false" flipV="false" rot="5200424">
            <a:off x="127763" y="1759883"/>
            <a:ext cx="10115728" cy="7532002"/>
          </a:xfrm>
          <a:custGeom>
            <a:avLst/>
            <a:gdLst/>
            <a:ahLst/>
            <a:cxnLst/>
            <a:rect r="r" b="b" t="t" l="l"/>
            <a:pathLst>
              <a:path h="7532002" w="10115728">
                <a:moveTo>
                  <a:pt x="0" y="0"/>
                </a:moveTo>
                <a:lnTo>
                  <a:pt x="10115728" y="0"/>
                </a:lnTo>
                <a:lnTo>
                  <a:pt x="10115728" y="7532002"/>
                </a:lnTo>
                <a:lnTo>
                  <a:pt x="0" y="7532002"/>
                </a:lnTo>
                <a:lnTo>
                  <a:pt x="0" y="0"/>
                </a:lnTo>
                <a:close/>
              </a:path>
            </a:pathLst>
          </a:custGeom>
          <a:blipFill>
            <a:blip r:embed="rId6">
              <a:extLst>
                <a:ext uri="{96DAC541-7B7A-43D3-8B79-37D633B846F1}">
                  <asvg:svgBlip xmlns:asvg="http://schemas.microsoft.com/office/drawing/2016/SVG/main" r:embed="rId7"/>
                </a:ext>
              </a:extLst>
            </a:blip>
            <a:stretch>
              <a:fillRect l="0" t="0" r="0" b="-64"/>
            </a:stretch>
          </a:blipFill>
        </p:spPr>
      </p:sp>
      <p:grpSp>
        <p:nvGrpSpPr>
          <p:cNvPr name="Group 10" id="10"/>
          <p:cNvGrpSpPr/>
          <p:nvPr/>
        </p:nvGrpSpPr>
        <p:grpSpPr>
          <a:xfrm rot="-338776">
            <a:off x="1562842" y="2179296"/>
            <a:ext cx="6121217" cy="1418231"/>
            <a:chOff x="0" y="0"/>
            <a:chExt cx="8161622" cy="1890974"/>
          </a:xfrm>
        </p:grpSpPr>
        <p:sp>
          <p:nvSpPr>
            <p:cNvPr name="Freeform 11" id="11"/>
            <p:cNvSpPr/>
            <p:nvPr/>
          </p:nvSpPr>
          <p:spPr>
            <a:xfrm flipH="false" flipV="false" rot="0">
              <a:off x="0" y="0"/>
              <a:ext cx="8161655" cy="1891030"/>
            </a:xfrm>
            <a:custGeom>
              <a:avLst/>
              <a:gdLst/>
              <a:ahLst/>
              <a:cxnLst/>
              <a:rect r="r" b="b" t="t" l="l"/>
              <a:pathLst>
                <a:path h="1891030" w="8161655">
                  <a:moveTo>
                    <a:pt x="0" y="0"/>
                  </a:moveTo>
                  <a:lnTo>
                    <a:pt x="8161655" y="0"/>
                  </a:lnTo>
                  <a:lnTo>
                    <a:pt x="8161655" y="1891030"/>
                  </a:lnTo>
                  <a:lnTo>
                    <a:pt x="0" y="1891030"/>
                  </a:lnTo>
                  <a:close/>
                </a:path>
              </a:pathLst>
            </a:custGeom>
            <a:solidFill>
              <a:srgbClr val="E3EDED"/>
            </a:solidFill>
          </p:spPr>
        </p:sp>
      </p:grpSp>
      <p:sp>
        <p:nvSpPr>
          <p:cNvPr name="TextBox 12" id="12"/>
          <p:cNvSpPr txBox="true"/>
          <p:nvPr/>
        </p:nvSpPr>
        <p:spPr>
          <a:xfrm rot="-380208">
            <a:off x="1927369" y="2450637"/>
            <a:ext cx="5197285" cy="1144637"/>
          </a:xfrm>
          <a:prstGeom prst="rect">
            <a:avLst/>
          </a:prstGeom>
        </p:spPr>
        <p:txBody>
          <a:bodyPr anchor="t" rtlCol="false" tIns="0" lIns="0" bIns="0" rIns="0">
            <a:spAutoFit/>
          </a:bodyPr>
          <a:lstStyle/>
          <a:p>
            <a:pPr algn="ctr">
              <a:lnSpc>
                <a:spcPts val="4491"/>
              </a:lnSpc>
            </a:pPr>
            <a:r>
              <a:rPr lang="en-US" sz="3871">
                <a:solidFill>
                  <a:srgbClr val="403D3C"/>
                </a:solidFill>
                <a:latin typeface="Gagalin"/>
                <a:ea typeface="Gagalin"/>
                <a:cs typeface="Gagalin"/>
                <a:sym typeface="Gagalin"/>
              </a:rPr>
              <a:t>RANDOM ACCESS MEMORY</a:t>
            </a:r>
          </a:p>
        </p:txBody>
      </p:sp>
      <p:grpSp>
        <p:nvGrpSpPr>
          <p:cNvPr name="Group 13" id="13"/>
          <p:cNvGrpSpPr/>
          <p:nvPr/>
        </p:nvGrpSpPr>
        <p:grpSpPr>
          <a:xfrm rot="-282830">
            <a:off x="3022120" y="1731808"/>
            <a:ext cx="3160289" cy="618868"/>
            <a:chOff x="0" y="0"/>
            <a:chExt cx="4213718" cy="825158"/>
          </a:xfrm>
        </p:grpSpPr>
        <p:sp>
          <p:nvSpPr>
            <p:cNvPr name="Freeform 14" id="14"/>
            <p:cNvSpPr/>
            <p:nvPr/>
          </p:nvSpPr>
          <p:spPr>
            <a:xfrm flipH="false" flipV="false" rot="0">
              <a:off x="0" y="0"/>
              <a:ext cx="4213733" cy="825119"/>
            </a:xfrm>
            <a:custGeom>
              <a:avLst/>
              <a:gdLst/>
              <a:ahLst/>
              <a:cxnLst/>
              <a:rect r="r" b="b" t="t" l="l"/>
              <a:pathLst>
                <a:path h="825119" w="4213733">
                  <a:moveTo>
                    <a:pt x="0" y="0"/>
                  </a:moveTo>
                  <a:lnTo>
                    <a:pt x="4213733" y="0"/>
                  </a:lnTo>
                  <a:lnTo>
                    <a:pt x="4213733" y="825119"/>
                  </a:lnTo>
                  <a:lnTo>
                    <a:pt x="0" y="825119"/>
                  </a:lnTo>
                  <a:close/>
                </a:path>
              </a:pathLst>
            </a:custGeom>
            <a:solidFill>
              <a:srgbClr val="403D3C"/>
            </a:solidFill>
          </p:spPr>
        </p:sp>
      </p:grpSp>
      <p:sp>
        <p:nvSpPr>
          <p:cNvPr name="TextBox 15" id="15"/>
          <p:cNvSpPr txBox="true"/>
          <p:nvPr/>
        </p:nvSpPr>
        <p:spPr>
          <a:xfrm rot="-311181">
            <a:off x="3642091" y="1829742"/>
            <a:ext cx="1912293" cy="327032"/>
          </a:xfrm>
          <a:prstGeom prst="rect">
            <a:avLst/>
          </a:prstGeom>
        </p:spPr>
        <p:txBody>
          <a:bodyPr anchor="t" rtlCol="false" tIns="0" lIns="0" bIns="0" rIns="0">
            <a:spAutoFit/>
          </a:bodyPr>
          <a:lstStyle/>
          <a:p>
            <a:pPr algn="ctr">
              <a:lnSpc>
                <a:spcPts val="2209"/>
              </a:lnSpc>
            </a:pPr>
            <a:r>
              <a:rPr lang="en-US" sz="1578" spc="145" u="sng">
                <a:solidFill>
                  <a:srgbClr val="FFFFFF"/>
                </a:solidFill>
                <a:latin typeface="TLWG Typewriter"/>
                <a:ea typeface="TLWG Typewriter"/>
                <a:cs typeface="TLWG Typewriter"/>
                <a:sym typeface="TLWG Typewriter"/>
              </a:rPr>
              <a:t>FULL TERM</a:t>
            </a:r>
          </a:p>
        </p:txBody>
      </p:sp>
      <p:sp>
        <p:nvSpPr>
          <p:cNvPr name="Freeform 16" id="16"/>
          <p:cNvSpPr/>
          <p:nvPr/>
        </p:nvSpPr>
        <p:spPr>
          <a:xfrm flipH="false" flipV="false" rot="-468415">
            <a:off x="1833568" y="1724482"/>
            <a:ext cx="1094885" cy="1094885"/>
          </a:xfrm>
          <a:custGeom>
            <a:avLst/>
            <a:gdLst/>
            <a:ahLst/>
            <a:cxnLst/>
            <a:rect r="r" b="b" t="t" l="l"/>
            <a:pathLst>
              <a:path h="1094885" w="1094885">
                <a:moveTo>
                  <a:pt x="0" y="0"/>
                </a:moveTo>
                <a:lnTo>
                  <a:pt x="1094885" y="0"/>
                </a:lnTo>
                <a:lnTo>
                  <a:pt x="1094885" y="1094885"/>
                </a:lnTo>
                <a:lnTo>
                  <a:pt x="0" y="109488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7" id="17"/>
          <p:cNvSpPr txBox="true"/>
          <p:nvPr/>
        </p:nvSpPr>
        <p:spPr>
          <a:xfrm rot="-468415">
            <a:off x="2048126" y="1892708"/>
            <a:ext cx="433682" cy="519374"/>
          </a:xfrm>
          <a:prstGeom prst="rect">
            <a:avLst/>
          </a:prstGeom>
        </p:spPr>
        <p:txBody>
          <a:bodyPr anchor="t" rtlCol="false" tIns="0" lIns="0" bIns="0" rIns="0">
            <a:spAutoFit/>
          </a:bodyPr>
          <a:lstStyle/>
          <a:p>
            <a:pPr algn="ctr">
              <a:lnSpc>
                <a:spcPts val="4008"/>
              </a:lnSpc>
            </a:pPr>
            <a:r>
              <a:rPr lang="en-US" sz="3454">
                <a:solidFill>
                  <a:srgbClr val="403D3C"/>
                </a:solidFill>
                <a:latin typeface="Gagalin"/>
                <a:ea typeface="Gagalin"/>
                <a:cs typeface="Gagalin"/>
                <a:sym typeface="Gagalin"/>
              </a:rPr>
              <a:t>1.</a:t>
            </a:r>
          </a:p>
        </p:txBody>
      </p:sp>
      <p:grpSp>
        <p:nvGrpSpPr>
          <p:cNvPr name="Group 18" id="18"/>
          <p:cNvGrpSpPr/>
          <p:nvPr/>
        </p:nvGrpSpPr>
        <p:grpSpPr>
          <a:xfrm rot="-8955">
            <a:off x="2094417" y="4597701"/>
            <a:ext cx="8010098" cy="2149277"/>
            <a:chOff x="0" y="0"/>
            <a:chExt cx="10680130" cy="2865702"/>
          </a:xfrm>
        </p:grpSpPr>
        <p:sp>
          <p:nvSpPr>
            <p:cNvPr name="Freeform 19" id="19"/>
            <p:cNvSpPr/>
            <p:nvPr/>
          </p:nvSpPr>
          <p:spPr>
            <a:xfrm flipH="false" flipV="false" rot="0">
              <a:off x="0" y="0"/>
              <a:ext cx="10680192" cy="2865755"/>
            </a:xfrm>
            <a:custGeom>
              <a:avLst/>
              <a:gdLst/>
              <a:ahLst/>
              <a:cxnLst/>
              <a:rect r="r" b="b" t="t" l="l"/>
              <a:pathLst>
                <a:path h="2865755" w="10680192">
                  <a:moveTo>
                    <a:pt x="0" y="0"/>
                  </a:moveTo>
                  <a:lnTo>
                    <a:pt x="10680192" y="0"/>
                  </a:lnTo>
                  <a:lnTo>
                    <a:pt x="10680192" y="2865755"/>
                  </a:lnTo>
                  <a:lnTo>
                    <a:pt x="0" y="2865755"/>
                  </a:lnTo>
                  <a:close/>
                </a:path>
              </a:pathLst>
            </a:custGeom>
            <a:solidFill>
              <a:srgbClr val="E3EDED"/>
            </a:solidFill>
          </p:spPr>
        </p:sp>
      </p:grpSp>
      <p:grpSp>
        <p:nvGrpSpPr>
          <p:cNvPr name="Group 20" id="20"/>
          <p:cNvGrpSpPr/>
          <p:nvPr/>
        </p:nvGrpSpPr>
        <p:grpSpPr>
          <a:xfrm rot="202974">
            <a:off x="3797060" y="4058928"/>
            <a:ext cx="3160289" cy="618868"/>
            <a:chOff x="0" y="0"/>
            <a:chExt cx="4213718" cy="825158"/>
          </a:xfrm>
        </p:grpSpPr>
        <p:sp>
          <p:nvSpPr>
            <p:cNvPr name="Freeform 21" id="21"/>
            <p:cNvSpPr/>
            <p:nvPr/>
          </p:nvSpPr>
          <p:spPr>
            <a:xfrm flipH="false" flipV="false" rot="0">
              <a:off x="0" y="0"/>
              <a:ext cx="4213733" cy="825119"/>
            </a:xfrm>
            <a:custGeom>
              <a:avLst/>
              <a:gdLst/>
              <a:ahLst/>
              <a:cxnLst/>
              <a:rect r="r" b="b" t="t" l="l"/>
              <a:pathLst>
                <a:path h="825119" w="4213733">
                  <a:moveTo>
                    <a:pt x="0" y="0"/>
                  </a:moveTo>
                  <a:lnTo>
                    <a:pt x="4213733" y="0"/>
                  </a:lnTo>
                  <a:lnTo>
                    <a:pt x="4213733" y="825119"/>
                  </a:lnTo>
                  <a:lnTo>
                    <a:pt x="0" y="825119"/>
                  </a:lnTo>
                  <a:close/>
                </a:path>
              </a:pathLst>
            </a:custGeom>
            <a:solidFill>
              <a:srgbClr val="403D3C"/>
            </a:solidFill>
          </p:spPr>
        </p:sp>
      </p:grpSp>
      <p:sp>
        <p:nvSpPr>
          <p:cNvPr name="TextBox 22" id="22"/>
          <p:cNvSpPr txBox="true"/>
          <p:nvPr/>
        </p:nvSpPr>
        <p:spPr>
          <a:xfrm rot="174622">
            <a:off x="4423831" y="4156771"/>
            <a:ext cx="1912293" cy="327032"/>
          </a:xfrm>
          <a:prstGeom prst="rect">
            <a:avLst/>
          </a:prstGeom>
        </p:spPr>
        <p:txBody>
          <a:bodyPr anchor="t" rtlCol="false" tIns="0" lIns="0" bIns="0" rIns="0">
            <a:spAutoFit/>
          </a:bodyPr>
          <a:lstStyle/>
          <a:p>
            <a:pPr algn="ctr">
              <a:lnSpc>
                <a:spcPts val="2209"/>
              </a:lnSpc>
            </a:pPr>
            <a:r>
              <a:rPr lang="en-US" sz="1578" spc="145" u="sng">
                <a:solidFill>
                  <a:srgbClr val="FFFFFF"/>
                </a:solidFill>
                <a:latin typeface="TLWG Typewriter"/>
                <a:ea typeface="TLWG Typewriter"/>
                <a:cs typeface="TLWG Typewriter"/>
                <a:sym typeface="TLWG Typewriter"/>
              </a:rPr>
              <a:t>MEANING</a:t>
            </a:r>
          </a:p>
        </p:txBody>
      </p:sp>
      <p:sp>
        <p:nvSpPr>
          <p:cNvPr name="Freeform 23" id="23"/>
          <p:cNvSpPr/>
          <p:nvPr/>
        </p:nvSpPr>
        <p:spPr>
          <a:xfrm flipH="false" flipV="false" rot="17389">
            <a:off x="6555571" y="3806259"/>
            <a:ext cx="1234520" cy="1234519"/>
          </a:xfrm>
          <a:custGeom>
            <a:avLst/>
            <a:gdLst/>
            <a:ahLst/>
            <a:cxnLst/>
            <a:rect r="r" b="b" t="t" l="l"/>
            <a:pathLst>
              <a:path h="1234519" w="1234520">
                <a:moveTo>
                  <a:pt x="0" y="0"/>
                </a:moveTo>
                <a:lnTo>
                  <a:pt x="1234520" y="0"/>
                </a:lnTo>
                <a:lnTo>
                  <a:pt x="1234520" y="1234519"/>
                </a:lnTo>
                <a:lnTo>
                  <a:pt x="0" y="123451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4" id="24"/>
          <p:cNvSpPr txBox="true"/>
          <p:nvPr/>
        </p:nvSpPr>
        <p:spPr>
          <a:xfrm rot="17389">
            <a:off x="6817736" y="3996216"/>
            <a:ext cx="488991" cy="567557"/>
          </a:xfrm>
          <a:prstGeom prst="rect">
            <a:avLst/>
          </a:prstGeom>
        </p:spPr>
        <p:txBody>
          <a:bodyPr anchor="t" rtlCol="false" tIns="0" lIns="0" bIns="0" rIns="0">
            <a:spAutoFit/>
          </a:bodyPr>
          <a:lstStyle/>
          <a:p>
            <a:pPr algn="ctr">
              <a:lnSpc>
                <a:spcPts val="4519"/>
              </a:lnSpc>
            </a:pPr>
            <a:r>
              <a:rPr lang="en-US" sz="3895">
                <a:solidFill>
                  <a:srgbClr val="403D3C"/>
                </a:solidFill>
                <a:latin typeface="Gagalin"/>
                <a:ea typeface="Gagalin"/>
                <a:cs typeface="Gagalin"/>
                <a:sym typeface="Gagalin"/>
              </a:rPr>
              <a:t>2.</a:t>
            </a:r>
          </a:p>
        </p:txBody>
      </p:sp>
      <p:sp>
        <p:nvSpPr>
          <p:cNvPr name="Freeform 25" id="25"/>
          <p:cNvSpPr/>
          <p:nvPr/>
        </p:nvSpPr>
        <p:spPr>
          <a:xfrm flipH="false" flipV="false" rot="-1501996">
            <a:off x="16647609" y="9008458"/>
            <a:ext cx="1218125" cy="2266277"/>
          </a:xfrm>
          <a:custGeom>
            <a:avLst/>
            <a:gdLst/>
            <a:ahLst/>
            <a:cxnLst/>
            <a:rect r="r" b="b" t="t" l="l"/>
            <a:pathLst>
              <a:path h="2266277" w="1218125">
                <a:moveTo>
                  <a:pt x="0" y="0"/>
                </a:moveTo>
                <a:lnTo>
                  <a:pt x="1218125" y="0"/>
                </a:lnTo>
                <a:lnTo>
                  <a:pt x="1218125" y="2266277"/>
                </a:lnTo>
                <a:lnTo>
                  <a:pt x="0" y="2266277"/>
                </a:lnTo>
                <a:lnTo>
                  <a:pt x="0" y="0"/>
                </a:lnTo>
                <a:close/>
              </a:path>
            </a:pathLst>
          </a:custGeom>
          <a:blipFill>
            <a:blip r:embed="rId10">
              <a:extLst>
                <a:ext uri="{96DAC541-7B7A-43D3-8B79-37D633B846F1}">
                  <asvg:svgBlip xmlns:asvg="http://schemas.microsoft.com/office/drawing/2016/SVG/main" r:embed="rId11"/>
                </a:ext>
              </a:extLst>
            </a:blip>
            <a:stretch>
              <a:fillRect l="0" t="0" r="0" b="-361"/>
            </a:stretch>
          </a:blipFill>
        </p:spPr>
      </p:sp>
      <p:grpSp>
        <p:nvGrpSpPr>
          <p:cNvPr name="Group 26" id="26"/>
          <p:cNvGrpSpPr/>
          <p:nvPr/>
        </p:nvGrpSpPr>
        <p:grpSpPr>
          <a:xfrm rot="0">
            <a:off x="12122504" y="4956646"/>
            <a:ext cx="2961079" cy="725142"/>
            <a:chOff x="0" y="0"/>
            <a:chExt cx="3948106" cy="966856"/>
          </a:xfrm>
        </p:grpSpPr>
        <p:sp>
          <p:nvSpPr>
            <p:cNvPr name="Freeform 27" id="27"/>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grpSp>
        <p:nvGrpSpPr>
          <p:cNvPr name="Group 28" id="28"/>
          <p:cNvGrpSpPr/>
          <p:nvPr/>
        </p:nvGrpSpPr>
        <p:grpSpPr>
          <a:xfrm rot="0">
            <a:off x="12122504" y="5672338"/>
            <a:ext cx="2961079" cy="725142"/>
            <a:chOff x="0" y="0"/>
            <a:chExt cx="3948106" cy="966856"/>
          </a:xfrm>
        </p:grpSpPr>
        <p:sp>
          <p:nvSpPr>
            <p:cNvPr name="Freeform 29" id="29"/>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grpSp>
        <p:nvGrpSpPr>
          <p:cNvPr name="Group 30" id="30"/>
          <p:cNvGrpSpPr/>
          <p:nvPr/>
        </p:nvGrpSpPr>
        <p:grpSpPr>
          <a:xfrm rot="0">
            <a:off x="12122504" y="6284276"/>
            <a:ext cx="2961079" cy="725142"/>
            <a:chOff x="0" y="0"/>
            <a:chExt cx="3948106" cy="966856"/>
          </a:xfrm>
        </p:grpSpPr>
        <p:sp>
          <p:nvSpPr>
            <p:cNvPr name="Freeform 31" id="31"/>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grpSp>
        <p:nvGrpSpPr>
          <p:cNvPr name="Group 32" id="32"/>
          <p:cNvGrpSpPr/>
          <p:nvPr/>
        </p:nvGrpSpPr>
        <p:grpSpPr>
          <a:xfrm rot="0">
            <a:off x="12122504" y="6999966"/>
            <a:ext cx="2961079" cy="725142"/>
            <a:chOff x="0" y="0"/>
            <a:chExt cx="3948106" cy="966856"/>
          </a:xfrm>
        </p:grpSpPr>
        <p:sp>
          <p:nvSpPr>
            <p:cNvPr name="Freeform 33" id="33"/>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grpSp>
        <p:nvGrpSpPr>
          <p:cNvPr name="Group 34" id="34"/>
          <p:cNvGrpSpPr/>
          <p:nvPr/>
        </p:nvGrpSpPr>
        <p:grpSpPr>
          <a:xfrm rot="0">
            <a:off x="12122504" y="7725110"/>
            <a:ext cx="2961079" cy="725142"/>
            <a:chOff x="0" y="0"/>
            <a:chExt cx="3948106" cy="966856"/>
          </a:xfrm>
        </p:grpSpPr>
        <p:sp>
          <p:nvSpPr>
            <p:cNvPr name="Freeform 35" id="35"/>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grpSp>
        <p:nvGrpSpPr>
          <p:cNvPr name="Group 36" id="36"/>
          <p:cNvGrpSpPr/>
          <p:nvPr/>
        </p:nvGrpSpPr>
        <p:grpSpPr>
          <a:xfrm rot="0">
            <a:off x="12132029" y="8440800"/>
            <a:ext cx="2961079" cy="725142"/>
            <a:chOff x="0" y="0"/>
            <a:chExt cx="3948106" cy="966856"/>
          </a:xfrm>
        </p:grpSpPr>
        <p:sp>
          <p:nvSpPr>
            <p:cNvPr name="Freeform 37" id="37"/>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sp>
        <p:nvSpPr>
          <p:cNvPr name="TextBox 38" id="38"/>
          <p:cNvSpPr txBox="true"/>
          <p:nvPr/>
        </p:nvSpPr>
        <p:spPr>
          <a:xfrm rot="0">
            <a:off x="12745358" y="4212951"/>
            <a:ext cx="1715371"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Memory</a:t>
            </a:r>
          </a:p>
        </p:txBody>
      </p:sp>
      <p:sp>
        <p:nvSpPr>
          <p:cNvPr name="TextBox 39" id="39"/>
          <p:cNvSpPr txBox="true"/>
          <p:nvPr/>
        </p:nvSpPr>
        <p:spPr>
          <a:xfrm rot="0">
            <a:off x="15295656" y="4931462"/>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8</a:t>
            </a:r>
          </a:p>
        </p:txBody>
      </p:sp>
      <p:sp>
        <p:nvSpPr>
          <p:cNvPr name="TextBox 40" id="40"/>
          <p:cNvSpPr txBox="true"/>
          <p:nvPr/>
        </p:nvSpPr>
        <p:spPr>
          <a:xfrm rot="0">
            <a:off x="15295656" y="5626000"/>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9</a:t>
            </a:r>
          </a:p>
        </p:txBody>
      </p:sp>
      <p:sp>
        <p:nvSpPr>
          <p:cNvPr name="TextBox 41" id="41"/>
          <p:cNvSpPr txBox="true"/>
          <p:nvPr/>
        </p:nvSpPr>
        <p:spPr>
          <a:xfrm rot="0">
            <a:off x="15295656" y="6295152"/>
            <a:ext cx="457754"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a:t>
            </a:r>
          </a:p>
        </p:txBody>
      </p:sp>
      <p:sp>
        <p:nvSpPr>
          <p:cNvPr name="TextBox 42" id="42"/>
          <p:cNvSpPr txBox="true"/>
          <p:nvPr/>
        </p:nvSpPr>
        <p:spPr>
          <a:xfrm rot="0">
            <a:off x="15326706" y="7014544"/>
            <a:ext cx="457754"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11</a:t>
            </a:r>
          </a:p>
        </p:txBody>
      </p:sp>
      <p:sp>
        <p:nvSpPr>
          <p:cNvPr name="TextBox 43" id="43"/>
          <p:cNvSpPr txBox="true"/>
          <p:nvPr/>
        </p:nvSpPr>
        <p:spPr>
          <a:xfrm rot="0">
            <a:off x="15326706" y="7706679"/>
            <a:ext cx="457754"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12</a:t>
            </a:r>
          </a:p>
        </p:txBody>
      </p:sp>
      <p:sp>
        <p:nvSpPr>
          <p:cNvPr name="TextBox 44" id="44"/>
          <p:cNvSpPr txBox="true"/>
          <p:nvPr/>
        </p:nvSpPr>
        <p:spPr>
          <a:xfrm rot="0">
            <a:off x="15295656" y="8489709"/>
            <a:ext cx="457754"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13</a:t>
            </a:r>
          </a:p>
        </p:txBody>
      </p:sp>
      <p:sp>
        <p:nvSpPr>
          <p:cNvPr name="TextBox 45" id="45"/>
          <p:cNvSpPr txBox="true"/>
          <p:nvPr/>
        </p:nvSpPr>
        <p:spPr>
          <a:xfrm rot="0">
            <a:off x="13343116" y="4963312"/>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46" id="46"/>
          <p:cNvSpPr txBox="true"/>
          <p:nvPr/>
        </p:nvSpPr>
        <p:spPr>
          <a:xfrm rot="0">
            <a:off x="13352641" y="5696289"/>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47" id="47"/>
          <p:cNvSpPr txBox="true"/>
          <p:nvPr/>
        </p:nvSpPr>
        <p:spPr>
          <a:xfrm rot="0">
            <a:off x="13352641" y="6299853"/>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2</a:t>
            </a:r>
          </a:p>
        </p:txBody>
      </p:sp>
      <p:sp>
        <p:nvSpPr>
          <p:cNvPr name="TextBox 48" id="48"/>
          <p:cNvSpPr txBox="true"/>
          <p:nvPr/>
        </p:nvSpPr>
        <p:spPr>
          <a:xfrm rot="0">
            <a:off x="13362166" y="7032828"/>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3</a:t>
            </a:r>
          </a:p>
        </p:txBody>
      </p:sp>
      <p:sp>
        <p:nvSpPr>
          <p:cNvPr name="TextBox 49" id="49"/>
          <p:cNvSpPr txBox="true"/>
          <p:nvPr/>
        </p:nvSpPr>
        <p:spPr>
          <a:xfrm rot="0">
            <a:off x="13362166" y="7753010"/>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50" id="50"/>
          <p:cNvSpPr txBox="true"/>
          <p:nvPr/>
        </p:nvSpPr>
        <p:spPr>
          <a:xfrm rot="0">
            <a:off x="13371691" y="8485986"/>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51" id="51"/>
          <p:cNvSpPr txBox="true"/>
          <p:nvPr/>
        </p:nvSpPr>
        <p:spPr>
          <a:xfrm rot="0">
            <a:off x="2215506" y="4729812"/>
            <a:ext cx="7796437" cy="1874118"/>
          </a:xfrm>
          <a:prstGeom prst="rect">
            <a:avLst/>
          </a:prstGeom>
        </p:spPr>
        <p:txBody>
          <a:bodyPr anchor="t" rtlCol="false" tIns="0" lIns="0" bIns="0" rIns="0">
            <a:spAutoFit/>
          </a:bodyPr>
          <a:lstStyle/>
          <a:p>
            <a:pPr algn="ctr">
              <a:lnSpc>
                <a:spcPts val="4714"/>
              </a:lnSpc>
            </a:pPr>
            <a:r>
              <a:rPr lang="en-US" sz="2700">
                <a:solidFill>
                  <a:srgbClr val="000000"/>
                </a:solidFill>
                <a:latin typeface="Gagalin"/>
                <a:ea typeface="Gagalin"/>
                <a:cs typeface="Gagalin"/>
                <a:sym typeface="Gagalin"/>
              </a:rPr>
              <a:t>In RAM, any memory location can be accessed directly, regardless of the sequence or order in which other memory locations were accessed previously.</a:t>
            </a:r>
          </a:p>
        </p:txBody>
      </p:sp>
      <p:grpSp>
        <p:nvGrpSpPr>
          <p:cNvPr name="Group 52" id="52"/>
          <p:cNvGrpSpPr/>
          <p:nvPr/>
        </p:nvGrpSpPr>
        <p:grpSpPr>
          <a:xfrm rot="-8955">
            <a:off x="852971" y="7669954"/>
            <a:ext cx="8010098" cy="2149276"/>
            <a:chOff x="0" y="0"/>
            <a:chExt cx="10680130" cy="2865702"/>
          </a:xfrm>
        </p:grpSpPr>
        <p:sp>
          <p:nvSpPr>
            <p:cNvPr name="Freeform 53" id="53"/>
            <p:cNvSpPr/>
            <p:nvPr/>
          </p:nvSpPr>
          <p:spPr>
            <a:xfrm flipH="false" flipV="false" rot="0">
              <a:off x="0" y="0"/>
              <a:ext cx="10680192" cy="2865755"/>
            </a:xfrm>
            <a:custGeom>
              <a:avLst/>
              <a:gdLst/>
              <a:ahLst/>
              <a:cxnLst/>
              <a:rect r="r" b="b" t="t" l="l"/>
              <a:pathLst>
                <a:path h="2865755" w="10680192">
                  <a:moveTo>
                    <a:pt x="0" y="0"/>
                  </a:moveTo>
                  <a:lnTo>
                    <a:pt x="10680192" y="0"/>
                  </a:lnTo>
                  <a:lnTo>
                    <a:pt x="10680192" y="2865755"/>
                  </a:lnTo>
                  <a:lnTo>
                    <a:pt x="0" y="2865755"/>
                  </a:lnTo>
                  <a:close/>
                </a:path>
              </a:pathLst>
            </a:custGeom>
            <a:solidFill>
              <a:srgbClr val="E3EDED"/>
            </a:solidFill>
          </p:spPr>
        </p:sp>
      </p:grpSp>
      <p:sp>
        <p:nvSpPr>
          <p:cNvPr name="TextBox 54" id="54"/>
          <p:cNvSpPr txBox="true"/>
          <p:nvPr/>
        </p:nvSpPr>
        <p:spPr>
          <a:xfrm rot="0">
            <a:off x="1028701" y="7807236"/>
            <a:ext cx="7598009" cy="1733199"/>
          </a:xfrm>
          <a:prstGeom prst="rect">
            <a:avLst/>
          </a:prstGeom>
        </p:spPr>
        <p:txBody>
          <a:bodyPr anchor="t" rtlCol="false" tIns="0" lIns="0" bIns="0" rIns="0">
            <a:spAutoFit/>
          </a:bodyPr>
          <a:lstStyle/>
          <a:p>
            <a:pPr algn="ctr">
              <a:lnSpc>
                <a:spcPts val="4294"/>
              </a:lnSpc>
            </a:pPr>
            <a:r>
              <a:rPr lang="en-US" sz="2700">
                <a:solidFill>
                  <a:srgbClr val="000000"/>
                </a:solidFill>
                <a:latin typeface="Gagalin"/>
                <a:ea typeface="Gagalin"/>
                <a:cs typeface="Gagalin"/>
                <a:sym typeface="Gagalin"/>
              </a:rPr>
              <a:t>When an application or program is executed, data is fetched from secondary storage and temporarily stored in RAM for processing.</a:t>
            </a:r>
          </a:p>
        </p:txBody>
      </p:sp>
      <p:grpSp>
        <p:nvGrpSpPr>
          <p:cNvPr name="Group 55" id="55"/>
          <p:cNvGrpSpPr/>
          <p:nvPr/>
        </p:nvGrpSpPr>
        <p:grpSpPr>
          <a:xfrm rot="-120948">
            <a:off x="2555614" y="7131182"/>
            <a:ext cx="3160288" cy="618868"/>
            <a:chOff x="0" y="0"/>
            <a:chExt cx="4213718" cy="825158"/>
          </a:xfrm>
        </p:grpSpPr>
        <p:sp>
          <p:nvSpPr>
            <p:cNvPr name="Freeform 56" id="56"/>
            <p:cNvSpPr/>
            <p:nvPr/>
          </p:nvSpPr>
          <p:spPr>
            <a:xfrm flipH="false" flipV="false" rot="0">
              <a:off x="0" y="0"/>
              <a:ext cx="4213733" cy="825119"/>
            </a:xfrm>
            <a:custGeom>
              <a:avLst/>
              <a:gdLst/>
              <a:ahLst/>
              <a:cxnLst/>
              <a:rect r="r" b="b" t="t" l="l"/>
              <a:pathLst>
                <a:path h="825119" w="4213733">
                  <a:moveTo>
                    <a:pt x="0" y="0"/>
                  </a:moveTo>
                  <a:lnTo>
                    <a:pt x="4213733" y="0"/>
                  </a:lnTo>
                  <a:lnTo>
                    <a:pt x="4213733" y="825119"/>
                  </a:lnTo>
                  <a:lnTo>
                    <a:pt x="0" y="825119"/>
                  </a:lnTo>
                  <a:close/>
                </a:path>
              </a:pathLst>
            </a:custGeom>
            <a:solidFill>
              <a:srgbClr val="403D3C"/>
            </a:solidFill>
          </p:spPr>
        </p:sp>
      </p:grpSp>
      <p:sp>
        <p:nvSpPr>
          <p:cNvPr name="TextBox 57" id="57"/>
          <p:cNvSpPr txBox="true"/>
          <p:nvPr/>
        </p:nvSpPr>
        <p:spPr>
          <a:xfrm rot="-149298">
            <a:off x="3177848" y="7228977"/>
            <a:ext cx="1912293" cy="327032"/>
          </a:xfrm>
          <a:prstGeom prst="rect">
            <a:avLst/>
          </a:prstGeom>
        </p:spPr>
        <p:txBody>
          <a:bodyPr anchor="t" rtlCol="false" tIns="0" lIns="0" bIns="0" rIns="0">
            <a:spAutoFit/>
          </a:bodyPr>
          <a:lstStyle/>
          <a:p>
            <a:pPr algn="ctr">
              <a:lnSpc>
                <a:spcPts val="2209"/>
              </a:lnSpc>
            </a:pPr>
            <a:r>
              <a:rPr lang="en-US" sz="1578" spc="145" u="sng">
                <a:solidFill>
                  <a:srgbClr val="FFFFFF"/>
                </a:solidFill>
                <a:latin typeface="TLWG Typewriter"/>
                <a:ea typeface="TLWG Typewriter"/>
                <a:cs typeface="TLWG Typewriter"/>
                <a:sym typeface="TLWG Typewriter"/>
              </a:rPr>
              <a:t>APPLICATION</a:t>
            </a:r>
          </a:p>
        </p:txBody>
      </p:sp>
      <p:sp>
        <p:nvSpPr>
          <p:cNvPr name="Freeform 58" id="58"/>
          <p:cNvSpPr/>
          <p:nvPr/>
        </p:nvSpPr>
        <p:spPr>
          <a:xfrm flipH="false" flipV="false" rot="17389">
            <a:off x="5314125" y="6878511"/>
            <a:ext cx="1234520" cy="1234520"/>
          </a:xfrm>
          <a:custGeom>
            <a:avLst/>
            <a:gdLst/>
            <a:ahLst/>
            <a:cxnLst/>
            <a:rect r="r" b="b" t="t" l="l"/>
            <a:pathLst>
              <a:path h="1234520" w="1234520">
                <a:moveTo>
                  <a:pt x="0" y="0"/>
                </a:moveTo>
                <a:lnTo>
                  <a:pt x="1234520" y="0"/>
                </a:lnTo>
                <a:lnTo>
                  <a:pt x="1234520" y="1234519"/>
                </a:lnTo>
                <a:lnTo>
                  <a:pt x="0" y="123451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59" id="59"/>
          <p:cNvSpPr txBox="true"/>
          <p:nvPr/>
        </p:nvSpPr>
        <p:spPr>
          <a:xfrm rot="17389">
            <a:off x="5576289" y="7068468"/>
            <a:ext cx="488991" cy="567557"/>
          </a:xfrm>
          <a:prstGeom prst="rect">
            <a:avLst/>
          </a:prstGeom>
        </p:spPr>
        <p:txBody>
          <a:bodyPr anchor="t" rtlCol="false" tIns="0" lIns="0" bIns="0" rIns="0">
            <a:spAutoFit/>
          </a:bodyPr>
          <a:lstStyle/>
          <a:p>
            <a:pPr algn="ctr">
              <a:lnSpc>
                <a:spcPts val="4519"/>
              </a:lnSpc>
            </a:pPr>
            <a:r>
              <a:rPr lang="en-US" sz="3895">
                <a:solidFill>
                  <a:srgbClr val="403D3C"/>
                </a:solidFill>
                <a:latin typeface="Gagalin"/>
                <a:ea typeface="Gagalin"/>
                <a:cs typeface="Gagalin"/>
                <a:sym typeface="Gagalin"/>
              </a:rPr>
              <a:t>3.</a:t>
            </a:r>
          </a:p>
        </p:txBody>
      </p:sp>
      <p:grpSp>
        <p:nvGrpSpPr>
          <p:cNvPr name="Group 60" id="60"/>
          <p:cNvGrpSpPr/>
          <p:nvPr/>
        </p:nvGrpSpPr>
        <p:grpSpPr>
          <a:xfrm rot="0">
            <a:off x="2537237" y="129372"/>
            <a:ext cx="13213526" cy="9925515"/>
            <a:chOff x="0" y="0"/>
            <a:chExt cx="17618034" cy="13234020"/>
          </a:xfrm>
        </p:grpSpPr>
        <p:sp>
          <p:nvSpPr>
            <p:cNvPr name="Freeform 61" id="6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2">
                <a:alphaModFix amt="70000"/>
              </a:blip>
              <a:stretch>
                <a:fillRect l="0" t="0" r="0" b="0"/>
              </a:stretch>
            </a:blipFill>
          </p:spPr>
        </p:sp>
        <p:sp>
          <p:nvSpPr>
            <p:cNvPr name="Freeform 62" id="6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3">
                <a:alphaModFix amt="9999"/>
              </a:blip>
              <a:stretch>
                <a:fillRect l="0" t="0" r="0" b="0"/>
              </a:stretch>
            </a:blipFill>
          </p:spPr>
        </p:sp>
        <p:sp>
          <p:nvSpPr>
            <p:cNvPr name="TextBox 63" id="6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4" tooltip="http://www.exampaperspractice.co.uk"/>
                </a:rPr>
                <a:t>www.exampaperspractice.co.uk</a:t>
              </a:r>
            </a:p>
          </p:txBody>
        </p:sp>
      </p:grpSp>
    </p:spTree>
  </p:cSld>
  <p:clrMapOvr>
    <a:masterClrMapping/>
  </p:clrMapOvr>
</p:sld>
</file>

<file path=ppt/slides/slide186.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11651668" y="510954"/>
            <a:ext cx="5966559" cy="4325756"/>
          </a:xfrm>
          <a:custGeom>
            <a:avLst/>
            <a:gdLst/>
            <a:ahLst/>
            <a:cxnLst/>
            <a:rect r="r" b="b" t="t" l="l"/>
            <a:pathLst>
              <a:path h="4325756" w="5966559">
                <a:moveTo>
                  <a:pt x="0" y="0"/>
                </a:moveTo>
                <a:lnTo>
                  <a:pt x="5966560" y="0"/>
                </a:lnTo>
                <a:lnTo>
                  <a:pt x="5966560" y="4325756"/>
                </a:lnTo>
                <a:lnTo>
                  <a:pt x="0" y="4325756"/>
                </a:lnTo>
                <a:lnTo>
                  <a:pt x="0" y="0"/>
                </a:lnTo>
                <a:close/>
              </a:path>
            </a:pathLst>
          </a:custGeom>
          <a:blipFill>
            <a:blip r:embed="rId2">
              <a:extLst>
                <a:ext uri="{96DAC541-7B7A-43D3-8B79-37D633B846F1}">
                  <asvg:svgBlip xmlns:asvg="http://schemas.microsoft.com/office/drawing/2016/SVG/main" r:embed="rId3"/>
                </a:ext>
              </a:extLst>
            </a:blip>
            <a:stretch>
              <a:fillRect l="0" t="0" r="-65" b="0"/>
            </a:stretch>
          </a:blipFill>
        </p:spPr>
      </p:sp>
      <p:grpSp>
        <p:nvGrpSpPr>
          <p:cNvPr name="Group 3" id="3"/>
          <p:cNvGrpSpPr/>
          <p:nvPr/>
        </p:nvGrpSpPr>
        <p:grpSpPr>
          <a:xfrm rot="707">
            <a:off x="822200" y="673270"/>
            <a:ext cx="5689720" cy="1320147"/>
            <a:chOff x="0" y="0"/>
            <a:chExt cx="7586294" cy="1760196"/>
          </a:xfrm>
        </p:grpSpPr>
        <p:sp>
          <p:nvSpPr>
            <p:cNvPr name="Freeform 4" id="4"/>
            <p:cNvSpPr/>
            <p:nvPr/>
          </p:nvSpPr>
          <p:spPr>
            <a:xfrm flipH="false" flipV="false" rot="0">
              <a:off x="0" y="0"/>
              <a:ext cx="7586345" cy="1760220"/>
            </a:xfrm>
            <a:custGeom>
              <a:avLst/>
              <a:gdLst/>
              <a:ahLst/>
              <a:cxnLst/>
              <a:rect r="r" b="b" t="t" l="l"/>
              <a:pathLst>
                <a:path h="1760220" w="7586345">
                  <a:moveTo>
                    <a:pt x="0" y="0"/>
                  </a:moveTo>
                  <a:lnTo>
                    <a:pt x="7586345" y="0"/>
                  </a:lnTo>
                  <a:lnTo>
                    <a:pt x="7586345" y="1760220"/>
                  </a:lnTo>
                  <a:lnTo>
                    <a:pt x="0" y="1760220"/>
                  </a:lnTo>
                  <a:close/>
                </a:path>
              </a:pathLst>
            </a:custGeom>
            <a:solidFill>
              <a:srgbClr val="FFCD72"/>
            </a:solidFill>
          </p:spPr>
        </p:sp>
      </p:grpSp>
      <p:sp>
        <p:nvSpPr>
          <p:cNvPr name="TextBox 5" id="5"/>
          <p:cNvSpPr txBox="true"/>
          <p:nvPr/>
        </p:nvSpPr>
        <p:spPr>
          <a:xfrm rot="-44982">
            <a:off x="1509143" y="1007133"/>
            <a:ext cx="4398171" cy="663737"/>
          </a:xfrm>
          <a:prstGeom prst="rect">
            <a:avLst/>
          </a:prstGeom>
        </p:spPr>
        <p:txBody>
          <a:bodyPr anchor="t" rtlCol="false" tIns="0" lIns="0" bIns="0" rIns="0">
            <a:spAutoFit/>
          </a:bodyPr>
          <a:lstStyle/>
          <a:p>
            <a:pPr algn="ctr">
              <a:lnSpc>
                <a:spcPts val="5220"/>
              </a:lnSpc>
            </a:pPr>
            <a:r>
              <a:rPr lang="en-US" sz="4500">
                <a:solidFill>
                  <a:srgbClr val="000000"/>
                </a:solidFill>
                <a:latin typeface="Gagalin"/>
                <a:ea typeface="Gagalin"/>
                <a:cs typeface="Gagalin"/>
                <a:sym typeface="Gagalin"/>
              </a:rPr>
              <a:t>Features of RAM</a:t>
            </a:r>
          </a:p>
        </p:txBody>
      </p:sp>
      <p:grpSp>
        <p:nvGrpSpPr>
          <p:cNvPr name="Group 6" id="6"/>
          <p:cNvGrpSpPr/>
          <p:nvPr/>
        </p:nvGrpSpPr>
        <p:grpSpPr>
          <a:xfrm rot="0">
            <a:off x="13597344" y="1648570"/>
            <a:ext cx="2961079" cy="725142"/>
            <a:chOff x="0" y="0"/>
            <a:chExt cx="3948106" cy="966856"/>
          </a:xfrm>
        </p:grpSpPr>
        <p:sp>
          <p:nvSpPr>
            <p:cNvPr name="Freeform 7" id="7"/>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grpSp>
        <p:nvGrpSpPr>
          <p:cNvPr name="Group 8" id="8"/>
          <p:cNvGrpSpPr/>
          <p:nvPr/>
        </p:nvGrpSpPr>
        <p:grpSpPr>
          <a:xfrm rot="0">
            <a:off x="13597344" y="2364262"/>
            <a:ext cx="2961079" cy="725142"/>
            <a:chOff x="0" y="0"/>
            <a:chExt cx="3948106" cy="966856"/>
          </a:xfrm>
        </p:grpSpPr>
        <p:sp>
          <p:nvSpPr>
            <p:cNvPr name="Freeform 9" id="9"/>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grpSp>
        <p:nvGrpSpPr>
          <p:cNvPr name="Group 10" id="10"/>
          <p:cNvGrpSpPr/>
          <p:nvPr/>
        </p:nvGrpSpPr>
        <p:grpSpPr>
          <a:xfrm rot="0">
            <a:off x="13597344" y="2976200"/>
            <a:ext cx="2961079" cy="725142"/>
            <a:chOff x="0" y="0"/>
            <a:chExt cx="3948106" cy="966856"/>
          </a:xfrm>
        </p:grpSpPr>
        <p:sp>
          <p:nvSpPr>
            <p:cNvPr name="Freeform 11" id="11"/>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grpSp>
        <p:nvGrpSpPr>
          <p:cNvPr name="Group 12" id="12"/>
          <p:cNvGrpSpPr/>
          <p:nvPr/>
        </p:nvGrpSpPr>
        <p:grpSpPr>
          <a:xfrm rot="0">
            <a:off x="13597344" y="3691892"/>
            <a:ext cx="2961079" cy="725142"/>
            <a:chOff x="0" y="0"/>
            <a:chExt cx="3948106" cy="966856"/>
          </a:xfrm>
        </p:grpSpPr>
        <p:sp>
          <p:nvSpPr>
            <p:cNvPr name="Freeform 13" id="13"/>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grpSp>
        <p:nvGrpSpPr>
          <p:cNvPr name="Group 14" id="14"/>
          <p:cNvGrpSpPr/>
          <p:nvPr/>
        </p:nvGrpSpPr>
        <p:grpSpPr>
          <a:xfrm rot="0">
            <a:off x="13597344" y="4417034"/>
            <a:ext cx="2961079" cy="725142"/>
            <a:chOff x="0" y="0"/>
            <a:chExt cx="3948106" cy="966856"/>
          </a:xfrm>
        </p:grpSpPr>
        <p:sp>
          <p:nvSpPr>
            <p:cNvPr name="Freeform 15" id="15"/>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grpSp>
        <p:nvGrpSpPr>
          <p:cNvPr name="Group 16" id="16"/>
          <p:cNvGrpSpPr/>
          <p:nvPr/>
        </p:nvGrpSpPr>
        <p:grpSpPr>
          <a:xfrm rot="0">
            <a:off x="13606869" y="5132726"/>
            <a:ext cx="2961079" cy="725142"/>
            <a:chOff x="0" y="0"/>
            <a:chExt cx="3948106" cy="966856"/>
          </a:xfrm>
        </p:grpSpPr>
        <p:sp>
          <p:nvSpPr>
            <p:cNvPr name="Freeform 17" id="17"/>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000000"/>
            </a:solidFill>
          </p:spPr>
        </p:sp>
      </p:grpSp>
      <p:sp>
        <p:nvSpPr>
          <p:cNvPr name="TextBox 18" id="18"/>
          <p:cNvSpPr txBox="true"/>
          <p:nvPr/>
        </p:nvSpPr>
        <p:spPr>
          <a:xfrm rot="0">
            <a:off x="14220198" y="904875"/>
            <a:ext cx="1715371"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Memory</a:t>
            </a:r>
          </a:p>
        </p:txBody>
      </p:sp>
      <p:sp>
        <p:nvSpPr>
          <p:cNvPr name="TextBox 19" id="19"/>
          <p:cNvSpPr txBox="true"/>
          <p:nvPr/>
        </p:nvSpPr>
        <p:spPr>
          <a:xfrm rot="0">
            <a:off x="16770497" y="1623387"/>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8</a:t>
            </a:r>
          </a:p>
        </p:txBody>
      </p:sp>
      <p:sp>
        <p:nvSpPr>
          <p:cNvPr name="TextBox 20" id="20"/>
          <p:cNvSpPr txBox="true"/>
          <p:nvPr/>
        </p:nvSpPr>
        <p:spPr>
          <a:xfrm rot="0">
            <a:off x="16770497" y="2317926"/>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9</a:t>
            </a:r>
          </a:p>
        </p:txBody>
      </p:sp>
      <p:sp>
        <p:nvSpPr>
          <p:cNvPr name="TextBox 21" id="21"/>
          <p:cNvSpPr txBox="true"/>
          <p:nvPr/>
        </p:nvSpPr>
        <p:spPr>
          <a:xfrm rot="0">
            <a:off x="16770498" y="2987076"/>
            <a:ext cx="457754"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a:t>
            </a:r>
          </a:p>
        </p:txBody>
      </p:sp>
      <p:sp>
        <p:nvSpPr>
          <p:cNvPr name="TextBox 22" id="22"/>
          <p:cNvSpPr txBox="true"/>
          <p:nvPr/>
        </p:nvSpPr>
        <p:spPr>
          <a:xfrm rot="0">
            <a:off x="16801546" y="3706468"/>
            <a:ext cx="457754"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11</a:t>
            </a:r>
          </a:p>
        </p:txBody>
      </p:sp>
      <p:sp>
        <p:nvSpPr>
          <p:cNvPr name="TextBox 23" id="23"/>
          <p:cNvSpPr txBox="true"/>
          <p:nvPr/>
        </p:nvSpPr>
        <p:spPr>
          <a:xfrm rot="0">
            <a:off x="16801546" y="4398604"/>
            <a:ext cx="457754"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12</a:t>
            </a:r>
          </a:p>
        </p:txBody>
      </p:sp>
      <p:sp>
        <p:nvSpPr>
          <p:cNvPr name="TextBox 24" id="24"/>
          <p:cNvSpPr txBox="true"/>
          <p:nvPr/>
        </p:nvSpPr>
        <p:spPr>
          <a:xfrm rot="0">
            <a:off x="16770498" y="5181634"/>
            <a:ext cx="457754"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13</a:t>
            </a:r>
          </a:p>
        </p:txBody>
      </p:sp>
      <p:sp>
        <p:nvSpPr>
          <p:cNvPr name="TextBox 25" id="25"/>
          <p:cNvSpPr txBox="true"/>
          <p:nvPr/>
        </p:nvSpPr>
        <p:spPr>
          <a:xfrm rot="0">
            <a:off x="14817957" y="1655238"/>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26" id="26"/>
          <p:cNvSpPr txBox="true"/>
          <p:nvPr/>
        </p:nvSpPr>
        <p:spPr>
          <a:xfrm rot="0">
            <a:off x="14827482" y="2388213"/>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27" id="27"/>
          <p:cNvSpPr txBox="true"/>
          <p:nvPr/>
        </p:nvSpPr>
        <p:spPr>
          <a:xfrm rot="0">
            <a:off x="14827482" y="2991777"/>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2</a:t>
            </a:r>
          </a:p>
        </p:txBody>
      </p:sp>
      <p:sp>
        <p:nvSpPr>
          <p:cNvPr name="TextBox 28" id="28"/>
          <p:cNvSpPr txBox="true"/>
          <p:nvPr/>
        </p:nvSpPr>
        <p:spPr>
          <a:xfrm rot="0">
            <a:off x="14837007" y="3724752"/>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3</a:t>
            </a:r>
          </a:p>
        </p:txBody>
      </p:sp>
      <p:sp>
        <p:nvSpPr>
          <p:cNvPr name="TextBox 29" id="29"/>
          <p:cNvSpPr txBox="true"/>
          <p:nvPr/>
        </p:nvSpPr>
        <p:spPr>
          <a:xfrm rot="0">
            <a:off x="14837007" y="4444934"/>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30" id="30"/>
          <p:cNvSpPr txBox="true"/>
          <p:nvPr/>
        </p:nvSpPr>
        <p:spPr>
          <a:xfrm rot="0">
            <a:off x="14846532" y="5177910"/>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31" id="31"/>
          <p:cNvSpPr txBox="true"/>
          <p:nvPr/>
        </p:nvSpPr>
        <p:spPr>
          <a:xfrm rot="0">
            <a:off x="836606" y="2530956"/>
            <a:ext cx="11350900" cy="5911257"/>
          </a:xfrm>
          <a:prstGeom prst="rect">
            <a:avLst/>
          </a:prstGeom>
        </p:spPr>
        <p:txBody>
          <a:bodyPr anchor="t" rtlCol="false" tIns="0" lIns="0" bIns="0" rIns="0">
            <a:spAutoFit/>
          </a:bodyPr>
          <a:lstStyle/>
          <a:p>
            <a:pPr algn="l" marL="1039852" indent="-346618" lvl="2">
              <a:lnSpc>
                <a:spcPts val="5037"/>
              </a:lnSpc>
              <a:buFont typeface="Arial"/>
              <a:buChar char="⚬"/>
            </a:pPr>
            <a:r>
              <a:rPr lang="en-US" sz="3600" spc="33">
                <a:solidFill>
                  <a:srgbClr val="000000"/>
                </a:solidFill>
                <a:latin typeface="TT Rounds Condensed"/>
                <a:ea typeface="TT Rounds Condensed"/>
                <a:cs typeface="TT Rounds Condensed"/>
                <a:sym typeface="TT Rounds Condensed"/>
              </a:rPr>
              <a:t>RAM can be both written to and read from, allowing data to be altered by either the user or the computer.</a:t>
            </a:r>
          </a:p>
          <a:p>
            <a:pPr algn="l" marL="1039852" indent="-346618" lvl="2">
              <a:lnSpc>
                <a:spcPts val="5037"/>
              </a:lnSpc>
              <a:buFont typeface="Arial"/>
              <a:buChar char="⚬"/>
            </a:pPr>
            <a:r>
              <a:rPr lang="en-US" sz="3600" spc="33">
                <a:solidFill>
                  <a:srgbClr val="000000"/>
                </a:solidFill>
                <a:latin typeface="TT Rounds Condensed"/>
                <a:ea typeface="TT Rounds Condensed"/>
                <a:cs typeface="TT Rounds Condensed"/>
                <a:sym typeface="TT Rounds Condensed"/>
              </a:rPr>
              <a:t>It is used to temporarily store data, files, parts of applications, or parts of the operating system currently in use.</a:t>
            </a:r>
          </a:p>
          <a:p>
            <a:pPr algn="l" marL="1039852" indent="-346618" lvl="2">
              <a:lnSpc>
                <a:spcPts val="5037"/>
              </a:lnSpc>
              <a:buFont typeface="Arial"/>
              <a:buChar char="⚬"/>
            </a:pPr>
            <a:r>
              <a:rPr lang="en-US" sz="3600" spc="33">
                <a:solidFill>
                  <a:srgbClr val="000000"/>
                </a:solidFill>
                <a:latin typeface="TT Rounds Condensed"/>
                <a:ea typeface="TT Rounds Condensed"/>
                <a:cs typeface="TT Rounds Condensed"/>
                <a:sym typeface="TT Rounds Condensed"/>
              </a:rPr>
              <a:t>RAM is volatile, meaning its contents are lost when the computer is powered off.</a:t>
            </a:r>
          </a:p>
          <a:p>
            <a:pPr algn="l" marL="1039852" indent="-346618" lvl="2">
              <a:lnSpc>
                <a:spcPts val="5037"/>
              </a:lnSpc>
              <a:buFont typeface="Arial"/>
              <a:buChar char="⚬"/>
            </a:pPr>
            <a:r>
              <a:rPr lang="en-US" sz="3600" spc="33">
                <a:solidFill>
                  <a:srgbClr val="000000"/>
                </a:solidFill>
                <a:latin typeface="TT Rounds Condensed"/>
                <a:ea typeface="TT Rounds Condensed"/>
                <a:cs typeface="TT Rounds Condensed"/>
                <a:sym typeface="TT Rounds Condensed"/>
              </a:rPr>
              <a:t>The size of RAM directly affects the speed of the computer; larger RAM sizes result in faster operation.</a:t>
            </a:r>
          </a:p>
        </p:txBody>
      </p:sp>
      <p:grpSp>
        <p:nvGrpSpPr>
          <p:cNvPr name="Group 32" id="32"/>
          <p:cNvGrpSpPr/>
          <p:nvPr/>
        </p:nvGrpSpPr>
        <p:grpSpPr>
          <a:xfrm rot="0">
            <a:off x="2537237" y="129372"/>
            <a:ext cx="13213526" cy="9925515"/>
            <a:chOff x="0" y="0"/>
            <a:chExt cx="17618034" cy="13234020"/>
          </a:xfrm>
        </p:grpSpPr>
        <p:sp>
          <p:nvSpPr>
            <p:cNvPr name="Freeform 33" id="3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4" id="3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5" id="3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87.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028700" y="668070"/>
            <a:ext cx="6435224" cy="1407233"/>
            <a:chOff x="0" y="0"/>
            <a:chExt cx="8580298" cy="1876310"/>
          </a:xfrm>
        </p:grpSpPr>
        <p:sp>
          <p:nvSpPr>
            <p:cNvPr name="Freeform 3" id="3"/>
            <p:cNvSpPr/>
            <p:nvPr/>
          </p:nvSpPr>
          <p:spPr>
            <a:xfrm flipH="false" flipV="false" rot="0">
              <a:off x="0" y="0"/>
              <a:ext cx="8580247" cy="1876298"/>
            </a:xfrm>
            <a:custGeom>
              <a:avLst/>
              <a:gdLst/>
              <a:ahLst/>
              <a:cxnLst/>
              <a:rect r="r" b="b" t="t" l="l"/>
              <a:pathLst>
                <a:path h="1876298" w="8580247">
                  <a:moveTo>
                    <a:pt x="0" y="0"/>
                  </a:moveTo>
                  <a:lnTo>
                    <a:pt x="0" y="1876298"/>
                  </a:lnTo>
                  <a:lnTo>
                    <a:pt x="8580247" y="1876298"/>
                  </a:lnTo>
                  <a:lnTo>
                    <a:pt x="8580247" y="0"/>
                  </a:lnTo>
                  <a:lnTo>
                    <a:pt x="0" y="0"/>
                  </a:lnTo>
                  <a:close/>
                  <a:moveTo>
                    <a:pt x="8246364" y="1542288"/>
                  </a:moveTo>
                  <a:lnTo>
                    <a:pt x="327025" y="1542288"/>
                  </a:lnTo>
                  <a:lnTo>
                    <a:pt x="327025" y="327025"/>
                  </a:lnTo>
                  <a:lnTo>
                    <a:pt x="8246364" y="327025"/>
                  </a:lnTo>
                  <a:lnTo>
                    <a:pt x="8246364" y="1542415"/>
                  </a:lnTo>
                  <a:close/>
                </a:path>
              </a:pathLst>
            </a:custGeom>
            <a:solidFill>
              <a:srgbClr val="38B6FF"/>
            </a:solidFill>
          </p:spPr>
        </p:sp>
      </p:grpSp>
      <p:grpSp>
        <p:nvGrpSpPr>
          <p:cNvPr name="Group 4" id="4"/>
          <p:cNvGrpSpPr/>
          <p:nvPr/>
        </p:nvGrpSpPr>
        <p:grpSpPr>
          <a:xfrm rot="0">
            <a:off x="11039012" y="668070"/>
            <a:ext cx="5748949"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5757"/>
            </a:solidFill>
          </p:spPr>
        </p:sp>
      </p:grpSp>
      <p:grpSp>
        <p:nvGrpSpPr>
          <p:cNvPr name="Group 6" id="6"/>
          <p:cNvGrpSpPr/>
          <p:nvPr/>
        </p:nvGrpSpPr>
        <p:grpSpPr>
          <a:xfrm rot="-10800000">
            <a:off x="-316142" y="5553460"/>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grpSp>
        <p:nvGrpSpPr>
          <p:cNvPr name="Group 11" id="11"/>
          <p:cNvGrpSpPr/>
          <p:nvPr/>
        </p:nvGrpSpPr>
        <p:grpSpPr>
          <a:xfrm rot="-10800000">
            <a:off x="-86291" y="2307176"/>
            <a:ext cx="18418850" cy="128588"/>
            <a:chOff x="0" y="0"/>
            <a:chExt cx="24558466" cy="171450"/>
          </a:xfrm>
        </p:grpSpPr>
        <p:sp>
          <p:nvSpPr>
            <p:cNvPr name="Freeform 12" id="1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Freeform 13" id="13"/>
          <p:cNvSpPr/>
          <p:nvPr/>
        </p:nvSpPr>
        <p:spPr>
          <a:xfrm flipH="false" flipV="false" rot="0">
            <a:off x="11039012" y="2672152"/>
            <a:ext cx="2765505" cy="2696368"/>
          </a:xfrm>
          <a:custGeom>
            <a:avLst/>
            <a:gdLst/>
            <a:ahLst/>
            <a:cxnLst/>
            <a:rect r="r" b="b" t="t" l="l"/>
            <a:pathLst>
              <a:path h="2696368" w="2765505">
                <a:moveTo>
                  <a:pt x="0" y="0"/>
                </a:moveTo>
                <a:lnTo>
                  <a:pt x="2765505" y="0"/>
                </a:lnTo>
                <a:lnTo>
                  <a:pt x="2765505" y="2696369"/>
                </a:lnTo>
                <a:lnTo>
                  <a:pt x="0" y="2696369"/>
                </a:lnTo>
                <a:lnTo>
                  <a:pt x="0" y="0"/>
                </a:lnTo>
                <a:close/>
              </a:path>
            </a:pathLst>
          </a:custGeom>
          <a:blipFill>
            <a:blip r:embed="rId4"/>
            <a:stretch>
              <a:fillRect l="0" t="0" r="0" b="0"/>
            </a:stretch>
          </a:blipFill>
        </p:spPr>
      </p:sp>
      <p:sp>
        <p:nvSpPr>
          <p:cNvPr name="TextBox 14" id="14"/>
          <p:cNvSpPr txBox="true"/>
          <p:nvPr/>
        </p:nvSpPr>
        <p:spPr>
          <a:xfrm rot="0">
            <a:off x="1554351" y="1057359"/>
            <a:ext cx="5383921" cy="516312"/>
          </a:xfrm>
          <a:prstGeom prst="rect">
            <a:avLst/>
          </a:prstGeom>
        </p:spPr>
        <p:txBody>
          <a:bodyPr anchor="t" rtlCol="false" tIns="0" lIns="0" bIns="0" rIns="0">
            <a:spAutoFit/>
          </a:bodyPr>
          <a:lstStyle/>
          <a:p>
            <a:pPr algn="ctr">
              <a:lnSpc>
                <a:spcPts val="3871"/>
              </a:lnSpc>
            </a:pPr>
            <a:r>
              <a:rPr lang="en-US" sz="2764" b="true">
                <a:solidFill>
                  <a:srgbClr val="38B6FF"/>
                </a:solidFill>
                <a:latin typeface="Now Bold"/>
                <a:ea typeface="Now Bold"/>
                <a:cs typeface="Now Bold"/>
                <a:sym typeface="Now Bold"/>
              </a:rPr>
              <a:t>Dynamic RAM (DRAM)</a:t>
            </a:r>
          </a:p>
        </p:txBody>
      </p:sp>
      <p:sp>
        <p:nvSpPr>
          <p:cNvPr name="TextBox 15" id="15"/>
          <p:cNvSpPr txBox="true"/>
          <p:nvPr/>
        </p:nvSpPr>
        <p:spPr>
          <a:xfrm rot="0">
            <a:off x="8104272" y="5385051"/>
            <a:ext cx="2079459" cy="1336917"/>
          </a:xfrm>
          <a:prstGeom prst="rect">
            <a:avLst/>
          </a:prstGeom>
        </p:spPr>
        <p:txBody>
          <a:bodyPr anchor="t" rtlCol="false" tIns="0" lIns="0" bIns="0" rIns="0">
            <a:spAutoFit/>
          </a:bodyPr>
          <a:lstStyle/>
          <a:p>
            <a:pPr algn="ctr">
              <a:lnSpc>
                <a:spcPts val="3397"/>
              </a:lnSpc>
            </a:pPr>
            <a:r>
              <a:rPr lang="en-US" sz="2425" b="true">
                <a:solidFill>
                  <a:srgbClr val="000000"/>
                </a:solidFill>
                <a:latin typeface="Now Bold"/>
                <a:ea typeface="Now Bold"/>
                <a:cs typeface="Now Bold"/>
                <a:sym typeface="Now Bold"/>
              </a:rPr>
              <a:t>There are 2 types of RAM technologies</a:t>
            </a:r>
          </a:p>
        </p:txBody>
      </p:sp>
      <p:sp>
        <p:nvSpPr>
          <p:cNvPr name="TextBox 16" id="16"/>
          <p:cNvSpPr txBox="true"/>
          <p:nvPr/>
        </p:nvSpPr>
        <p:spPr>
          <a:xfrm rot="0">
            <a:off x="11221526" y="982323"/>
            <a:ext cx="5383922" cy="516312"/>
          </a:xfrm>
          <a:prstGeom prst="rect">
            <a:avLst/>
          </a:prstGeom>
        </p:spPr>
        <p:txBody>
          <a:bodyPr anchor="t" rtlCol="false" tIns="0" lIns="0" bIns="0" rIns="0">
            <a:spAutoFit/>
          </a:bodyPr>
          <a:lstStyle/>
          <a:p>
            <a:pPr algn="ctr">
              <a:lnSpc>
                <a:spcPts val="3871"/>
              </a:lnSpc>
            </a:pPr>
            <a:r>
              <a:rPr lang="en-US" sz="2764" b="true">
                <a:solidFill>
                  <a:srgbClr val="FF5757"/>
                </a:solidFill>
                <a:latin typeface="Now Bold"/>
                <a:ea typeface="Now Bold"/>
                <a:cs typeface="Now Bold"/>
                <a:sym typeface="Now Bold"/>
              </a:rPr>
              <a:t>Static RAM (SRAM)</a:t>
            </a:r>
          </a:p>
        </p:txBody>
      </p:sp>
      <p:sp>
        <p:nvSpPr>
          <p:cNvPr name="TextBox 17" id="17"/>
          <p:cNvSpPr txBox="true"/>
          <p:nvPr/>
        </p:nvSpPr>
        <p:spPr>
          <a:xfrm rot="0">
            <a:off x="492999" y="5690251"/>
            <a:ext cx="7008003" cy="1461474"/>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The capacitor requires periodic refreshing (recharging every 15 microseconds) to retain its value; otherwise, it would lose its data.</a:t>
            </a:r>
          </a:p>
        </p:txBody>
      </p:sp>
      <p:sp>
        <p:nvSpPr>
          <p:cNvPr name="TextBox 18" id="18"/>
          <p:cNvSpPr txBox="true"/>
          <p:nvPr/>
        </p:nvSpPr>
        <p:spPr>
          <a:xfrm rot="0">
            <a:off x="14217652" y="2827071"/>
            <a:ext cx="3820763" cy="1460801"/>
          </a:xfrm>
          <a:prstGeom prst="rect">
            <a:avLst/>
          </a:prstGeom>
        </p:spPr>
        <p:txBody>
          <a:bodyPr anchor="t" rtlCol="false" tIns="0" lIns="0" bIns="0" rIns="0">
            <a:spAutoFit/>
          </a:bodyPr>
          <a:lstStyle/>
          <a:p>
            <a:pPr algn="ctr">
              <a:lnSpc>
                <a:spcPts val="3750"/>
              </a:lnSpc>
            </a:pPr>
            <a:r>
              <a:rPr lang="en-US" sz="2677" b="true">
                <a:solidFill>
                  <a:srgbClr val="38B6FF"/>
                </a:solidFill>
                <a:latin typeface="Now Bold"/>
                <a:ea typeface="Now Bold"/>
                <a:cs typeface="Now Bold"/>
                <a:sym typeface="Now Bold"/>
              </a:rPr>
              <a:t>Make use of flip flops which hold each bit of memory </a:t>
            </a:r>
          </a:p>
        </p:txBody>
      </p:sp>
      <p:sp>
        <p:nvSpPr>
          <p:cNvPr name="TextBox 19" id="19"/>
          <p:cNvSpPr txBox="true"/>
          <p:nvPr/>
        </p:nvSpPr>
        <p:spPr>
          <a:xfrm rot="0">
            <a:off x="758932" y="8244840"/>
            <a:ext cx="7008003" cy="1942374"/>
          </a:xfrm>
          <a:prstGeom prst="rect">
            <a:avLst/>
          </a:prstGeom>
        </p:spPr>
        <p:txBody>
          <a:bodyPr anchor="t" rtlCol="false" tIns="0" lIns="0" bIns="0" rIns="0">
            <a:spAutoFit/>
          </a:bodyPr>
          <a:lstStyle/>
          <a:p>
            <a:pPr algn="l">
              <a:lnSpc>
                <a:spcPts val="3778"/>
              </a:lnSpc>
            </a:pPr>
            <a:r>
              <a:rPr lang="en-US" sz="2700" b="true">
                <a:solidFill>
                  <a:srgbClr val="FFFFFF"/>
                </a:solidFill>
                <a:latin typeface="Now Bold"/>
                <a:ea typeface="Now Bold"/>
                <a:cs typeface="Now Bold"/>
                <a:sym typeface="Now Bold"/>
              </a:rPr>
              <a:t>Advantages: </a:t>
            </a:r>
          </a:p>
          <a:p>
            <a:pPr algn="l" marL="780111" indent="-260037" lvl="2">
              <a:lnSpc>
                <a:spcPts val="3778"/>
              </a:lnSpc>
              <a:buFont typeface="Arial"/>
              <a:buChar char="⚬"/>
            </a:pPr>
            <a:r>
              <a:rPr lang="en-US" b="true" sz="2700">
                <a:solidFill>
                  <a:srgbClr val="FFFFFF"/>
                </a:solidFill>
                <a:latin typeface="Now Bold"/>
                <a:ea typeface="Now Bold"/>
                <a:cs typeface="Now Bold"/>
                <a:sym typeface="Now Bold"/>
              </a:rPr>
              <a:t>Much less expensive than SRAM</a:t>
            </a:r>
          </a:p>
          <a:p>
            <a:pPr algn="l" marL="780111" indent="-260037" lvl="2">
              <a:lnSpc>
                <a:spcPts val="3778"/>
              </a:lnSpc>
              <a:buFont typeface="Arial"/>
              <a:buChar char="⚬"/>
            </a:pPr>
            <a:r>
              <a:rPr lang="en-US" b="true" sz="2700">
                <a:solidFill>
                  <a:srgbClr val="FFFFFF"/>
                </a:solidFill>
                <a:latin typeface="Now Bold"/>
                <a:ea typeface="Now Bold"/>
                <a:cs typeface="Now Bold"/>
                <a:sym typeface="Now Bold"/>
              </a:rPr>
              <a:t>Consume less power than SRAM</a:t>
            </a:r>
          </a:p>
          <a:p>
            <a:pPr algn="l" marL="780111" indent="-260037" lvl="2">
              <a:lnSpc>
                <a:spcPts val="3778"/>
              </a:lnSpc>
              <a:buFont typeface="Arial"/>
              <a:buChar char="⚬"/>
            </a:pPr>
            <a:r>
              <a:rPr lang="en-US" b="true" sz="2700">
                <a:solidFill>
                  <a:srgbClr val="FFFFFF"/>
                </a:solidFill>
                <a:latin typeface="Now Bold"/>
                <a:ea typeface="Now Bold"/>
                <a:cs typeface="Now Bold"/>
                <a:sym typeface="Now Bold"/>
              </a:rPr>
              <a:t>Higher memory capacity than SRAM</a:t>
            </a:r>
          </a:p>
        </p:txBody>
      </p:sp>
      <p:sp>
        <p:nvSpPr>
          <p:cNvPr name="TextBox 20" id="20"/>
          <p:cNvSpPr txBox="true"/>
          <p:nvPr/>
        </p:nvSpPr>
        <p:spPr>
          <a:xfrm rot="0">
            <a:off x="492999" y="2827071"/>
            <a:ext cx="7273935" cy="1460801"/>
          </a:xfrm>
          <a:prstGeom prst="rect">
            <a:avLst/>
          </a:prstGeom>
        </p:spPr>
        <p:txBody>
          <a:bodyPr anchor="t" rtlCol="false" tIns="0" lIns="0" bIns="0" rIns="0">
            <a:spAutoFit/>
          </a:bodyPr>
          <a:lstStyle/>
          <a:p>
            <a:pPr algn="ctr">
              <a:lnSpc>
                <a:spcPts val="3750"/>
              </a:lnSpc>
            </a:pPr>
            <a:r>
              <a:rPr lang="en-US" sz="2677" b="true">
                <a:solidFill>
                  <a:srgbClr val="38B6FF"/>
                </a:solidFill>
                <a:latin typeface="Now Bold"/>
                <a:ea typeface="Now Bold"/>
                <a:cs typeface="Now Bold"/>
                <a:sym typeface="Now Bold"/>
              </a:rPr>
              <a:t>Comprises numerous chips. Each chip contains millions of transistors (acting as switches) and capacitors (which store bits of information).</a:t>
            </a:r>
          </a:p>
        </p:txBody>
      </p:sp>
      <p:sp>
        <p:nvSpPr>
          <p:cNvPr name="TextBox 21" id="21"/>
          <p:cNvSpPr txBox="true"/>
          <p:nvPr/>
        </p:nvSpPr>
        <p:spPr>
          <a:xfrm rot="0">
            <a:off x="10713651" y="5982468"/>
            <a:ext cx="7008003" cy="508140"/>
          </a:xfrm>
          <a:prstGeom prst="rect">
            <a:avLst/>
          </a:prstGeom>
        </p:spPr>
        <p:txBody>
          <a:bodyPr anchor="t" rtlCol="false" tIns="0" lIns="0" bIns="0" rIns="0">
            <a:spAutoFit/>
          </a:bodyPr>
          <a:lstStyle/>
          <a:p>
            <a:pPr algn="ctr">
              <a:lnSpc>
                <a:spcPts val="3733"/>
              </a:lnSpc>
            </a:pPr>
            <a:r>
              <a:rPr lang="en-US" sz="2667" b="true">
                <a:solidFill>
                  <a:srgbClr val="FFFFFF"/>
                </a:solidFill>
                <a:latin typeface="Now Bold"/>
                <a:ea typeface="Now Bold"/>
                <a:cs typeface="Now Bold"/>
                <a:sym typeface="Now Bold"/>
              </a:rPr>
              <a:t>Doesn’t need to be constantly refreshed</a:t>
            </a:r>
          </a:p>
        </p:txBody>
      </p:sp>
      <p:grpSp>
        <p:nvGrpSpPr>
          <p:cNvPr name="Group 22" id="22"/>
          <p:cNvGrpSpPr/>
          <p:nvPr/>
        </p:nvGrpSpPr>
        <p:grpSpPr>
          <a:xfrm rot="-10800000">
            <a:off x="-316142" y="7859369"/>
            <a:ext cx="18418850" cy="128588"/>
            <a:chOff x="0" y="0"/>
            <a:chExt cx="24558466" cy="171450"/>
          </a:xfrm>
        </p:grpSpPr>
        <p:sp>
          <p:nvSpPr>
            <p:cNvPr name="Freeform 23" id="23"/>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24" id="24"/>
          <p:cNvSpPr txBox="true"/>
          <p:nvPr/>
        </p:nvSpPr>
        <p:spPr>
          <a:xfrm rot="0">
            <a:off x="10409484" y="8244841"/>
            <a:ext cx="7008003" cy="980572"/>
          </a:xfrm>
          <a:prstGeom prst="rect">
            <a:avLst/>
          </a:prstGeom>
        </p:spPr>
        <p:txBody>
          <a:bodyPr anchor="t" rtlCol="false" tIns="0" lIns="0" bIns="0" rIns="0">
            <a:spAutoFit/>
          </a:bodyPr>
          <a:lstStyle/>
          <a:p>
            <a:pPr algn="l">
              <a:lnSpc>
                <a:spcPts val="3778"/>
              </a:lnSpc>
            </a:pPr>
            <a:r>
              <a:rPr lang="en-US" sz="2700" b="true">
                <a:solidFill>
                  <a:srgbClr val="FFFFFF"/>
                </a:solidFill>
                <a:latin typeface="Now Bold"/>
                <a:ea typeface="Now Bold"/>
                <a:cs typeface="Now Bold"/>
                <a:sym typeface="Now Bold"/>
              </a:rPr>
              <a:t>Advantages:</a:t>
            </a:r>
          </a:p>
          <a:p>
            <a:pPr algn="l" marL="780111" indent="-260037" lvl="2">
              <a:lnSpc>
                <a:spcPts val="3778"/>
              </a:lnSpc>
              <a:buFont typeface="Arial"/>
              <a:buChar char="⚬"/>
            </a:pPr>
            <a:r>
              <a:rPr lang="en-US" b="true" sz="2700">
                <a:solidFill>
                  <a:srgbClr val="FFFFFF"/>
                </a:solidFill>
                <a:latin typeface="Now Bold"/>
                <a:ea typeface="Now Bold"/>
                <a:cs typeface="Now Bold"/>
                <a:sym typeface="Now Bold"/>
              </a:rPr>
              <a:t>Faster data access</a:t>
            </a:r>
          </a:p>
        </p:txBody>
      </p:sp>
      <p:sp>
        <p:nvSpPr>
          <p:cNvPr name="TextBox 25" id="25"/>
          <p:cNvSpPr txBox="true"/>
          <p:nvPr/>
        </p:nvSpPr>
        <p:spPr>
          <a:xfrm rot="0">
            <a:off x="1851363" y="62666"/>
            <a:ext cx="4823141" cy="597105"/>
          </a:xfrm>
          <a:prstGeom prst="rect">
            <a:avLst/>
          </a:prstGeom>
        </p:spPr>
        <p:txBody>
          <a:bodyPr anchor="t" rtlCol="false" tIns="0" lIns="0" bIns="0" rIns="0">
            <a:spAutoFit/>
          </a:bodyPr>
          <a:lstStyle/>
          <a:p>
            <a:pPr algn="l">
              <a:lnSpc>
                <a:spcPts val="4431"/>
              </a:lnSpc>
            </a:pPr>
            <a:r>
              <a:rPr lang="en-US" sz="3165" b="true">
                <a:solidFill>
                  <a:srgbClr val="38B6FF"/>
                </a:solidFill>
                <a:latin typeface="Now Bold"/>
                <a:ea typeface="Now Bold"/>
                <a:cs typeface="Now Bold"/>
                <a:sym typeface="Now Bold"/>
              </a:rPr>
              <a:t>Common types of RAM</a:t>
            </a:r>
          </a:p>
        </p:txBody>
      </p:sp>
      <p:sp>
        <p:nvSpPr>
          <p:cNvPr name="TextBox 26" id="26"/>
          <p:cNvSpPr txBox="true"/>
          <p:nvPr/>
        </p:nvSpPr>
        <p:spPr>
          <a:xfrm rot="0">
            <a:off x="11501916" y="62666"/>
            <a:ext cx="4823140" cy="597105"/>
          </a:xfrm>
          <a:prstGeom prst="rect">
            <a:avLst/>
          </a:prstGeom>
        </p:spPr>
        <p:txBody>
          <a:bodyPr anchor="t" rtlCol="false" tIns="0" lIns="0" bIns="0" rIns="0">
            <a:spAutoFit/>
          </a:bodyPr>
          <a:lstStyle/>
          <a:p>
            <a:pPr algn="l">
              <a:lnSpc>
                <a:spcPts val="4431"/>
              </a:lnSpc>
            </a:pPr>
            <a:r>
              <a:rPr lang="en-US" sz="3165" b="true">
                <a:solidFill>
                  <a:srgbClr val="FF5757"/>
                </a:solidFill>
                <a:latin typeface="Now Bold"/>
                <a:ea typeface="Now Bold"/>
                <a:cs typeface="Now Bold"/>
                <a:sym typeface="Now Bold"/>
              </a:rPr>
              <a:t>Used in memory cache</a:t>
            </a:r>
          </a:p>
        </p:txBody>
      </p:sp>
      <p:grpSp>
        <p:nvGrpSpPr>
          <p:cNvPr name="Group 27" id="27"/>
          <p:cNvGrpSpPr/>
          <p:nvPr/>
        </p:nvGrpSpPr>
        <p:grpSpPr>
          <a:xfrm rot="0">
            <a:off x="2537237" y="281084"/>
            <a:ext cx="13213526" cy="9925515"/>
            <a:chOff x="0" y="0"/>
            <a:chExt cx="17618034" cy="13234020"/>
          </a:xfrm>
        </p:grpSpPr>
        <p:sp>
          <p:nvSpPr>
            <p:cNvPr name="Freeform 28" id="2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29" id="2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30" id="3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88.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028700" y="668070"/>
            <a:ext cx="6435224" cy="1407233"/>
            <a:chOff x="0" y="0"/>
            <a:chExt cx="8580298" cy="1876310"/>
          </a:xfrm>
        </p:grpSpPr>
        <p:sp>
          <p:nvSpPr>
            <p:cNvPr name="Freeform 3" id="3"/>
            <p:cNvSpPr/>
            <p:nvPr/>
          </p:nvSpPr>
          <p:spPr>
            <a:xfrm flipH="false" flipV="false" rot="0">
              <a:off x="0" y="0"/>
              <a:ext cx="8580247" cy="1876298"/>
            </a:xfrm>
            <a:custGeom>
              <a:avLst/>
              <a:gdLst/>
              <a:ahLst/>
              <a:cxnLst/>
              <a:rect r="r" b="b" t="t" l="l"/>
              <a:pathLst>
                <a:path h="1876298" w="8580247">
                  <a:moveTo>
                    <a:pt x="0" y="0"/>
                  </a:moveTo>
                  <a:lnTo>
                    <a:pt x="0" y="1876298"/>
                  </a:lnTo>
                  <a:lnTo>
                    <a:pt x="8580247" y="1876298"/>
                  </a:lnTo>
                  <a:lnTo>
                    <a:pt x="8580247" y="0"/>
                  </a:lnTo>
                  <a:lnTo>
                    <a:pt x="0" y="0"/>
                  </a:lnTo>
                  <a:close/>
                  <a:moveTo>
                    <a:pt x="8246364" y="1542288"/>
                  </a:moveTo>
                  <a:lnTo>
                    <a:pt x="327025" y="1542288"/>
                  </a:lnTo>
                  <a:lnTo>
                    <a:pt x="327025" y="327025"/>
                  </a:lnTo>
                  <a:lnTo>
                    <a:pt x="8246364" y="327025"/>
                  </a:lnTo>
                  <a:lnTo>
                    <a:pt x="8246364" y="1542415"/>
                  </a:lnTo>
                  <a:close/>
                </a:path>
              </a:pathLst>
            </a:custGeom>
            <a:solidFill>
              <a:srgbClr val="38B6FF"/>
            </a:solidFill>
          </p:spPr>
        </p:sp>
      </p:grpSp>
      <p:grpSp>
        <p:nvGrpSpPr>
          <p:cNvPr name="Group 4" id="4"/>
          <p:cNvGrpSpPr/>
          <p:nvPr/>
        </p:nvGrpSpPr>
        <p:grpSpPr>
          <a:xfrm rot="0">
            <a:off x="11039012" y="668070"/>
            <a:ext cx="5748949"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5757"/>
            </a:solidFill>
          </p:spPr>
        </p:sp>
      </p:grpSp>
      <p:grpSp>
        <p:nvGrpSpPr>
          <p:cNvPr name="Group 6" id="6"/>
          <p:cNvGrpSpPr/>
          <p:nvPr/>
        </p:nvGrpSpPr>
        <p:grpSpPr>
          <a:xfrm rot="-10800000">
            <a:off x="-316142" y="5553460"/>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grpSp>
        <p:nvGrpSpPr>
          <p:cNvPr name="Group 11" id="11"/>
          <p:cNvGrpSpPr/>
          <p:nvPr/>
        </p:nvGrpSpPr>
        <p:grpSpPr>
          <a:xfrm rot="-10800000">
            <a:off x="-86291" y="2307176"/>
            <a:ext cx="18418850" cy="128588"/>
            <a:chOff x="0" y="0"/>
            <a:chExt cx="24558466" cy="171450"/>
          </a:xfrm>
        </p:grpSpPr>
        <p:sp>
          <p:nvSpPr>
            <p:cNvPr name="Freeform 12" id="1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Freeform 13" id="13"/>
          <p:cNvSpPr/>
          <p:nvPr/>
        </p:nvSpPr>
        <p:spPr>
          <a:xfrm flipH="false" flipV="false" rot="0">
            <a:off x="11039012" y="2672152"/>
            <a:ext cx="2765505" cy="2696368"/>
          </a:xfrm>
          <a:custGeom>
            <a:avLst/>
            <a:gdLst/>
            <a:ahLst/>
            <a:cxnLst/>
            <a:rect r="r" b="b" t="t" l="l"/>
            <a:pathLst>
              <a:path h="2696368" w="2765505">
                <a:moveTo>
                  <a:pt x="0" y="0"/>
                </a:moveTo>
                <a:lnTo>
                  <a:pt x="2765505" y="0"/>
                </a:lnTo>
                <a:lnTo>
                  <a:pt x="2765505" y="2696369"/>
                </a:lnTo>
                <a:lnTo>
                  <a:pt x="0" y="2696369"/>
                </a:lnTo>
                <a:lnTo>
                  <a:pt x="0" y="0"/>
                </a:lnTo>
                <a:close/>
              </a:path>
            </a:pathLst>
          </a:custGeom>
          <a:blipFill>
            <a:blip r:embed="rId4"/>
            <a:stretch>
              <a:fillRect l="0" t="0" r="0" b="0"/>
            </a:stretch>
          </a:blipFill>
        </p:spPr>
      </p:sp>
      <p:sp>
        <p:nvSpPr>
          <p:cNvPr name="TextBox 14" id="14"/>
          <p:cNvSpPr txBox="true"/>
          <p:nvPr/>
        </p:nvSpPr>
        <p:spPr>
          <a:xfrm rot="0">
            <a:off x="1554351" y="1057359"/>
            <a:ext cx="5383921" cy="516312"/>
          </a:xfrm>
          <a:prstGeom prst="rect">
            <a:avLst/>
          </a:prstGeom>
        </p:spPr>
        <p:txBody>
          <a:bodyPr anchor="t" rtlCol="false" tIns="0" lIns="0" bIns="0" rIns="0">
            <a:spAutoFit/>
          </a:bodyPr>
          <a:lstStyle/>
          <a:p>
            <a:pPr algn="ctr">
              <a:lnSpc>
                <a:spcPts val="3871"/>
              </a:lnSpc>
            </a:pPr>
            <a:r>
              <a:rPr lang="en-US" sz="2764" b="true">
                <a:solidFill>
                  <a:srgbClr val="38B6FF"/>
                </a:solidFill>
                <a:latin typeface="Now Bold"/>
                <a:ea typeface="Now Bold"/>
                <a:cs typeface="Now Bold"/>
                <a:sym typeface="Now Bold"/>
              </a:rPr>
              <a:t>Dynamic RAM (DRAM)</a:t>
            </a:r>
          </a:p>
        </p:txBody>
      </p:sp>
      <p:sp>
        <p:nvSpPr>
          <p:cNvPr name="TextBox 15" id="15"/>
          <p:cNvSpPr txBox="true"/>
          <p:nvPr/>
        </p:nvSpPr>
        <p:spPr>
          <a:xfrm rot="0">
            <a:off x="8104272" y="5385051"/>
            <a:ext cx="2079459" cy="1336917"/>
          </a:xfrm>
          <a:prstGeom prst="rect">
            <a:avLst/>
          </a:prstGeom>
        </p:spPr>
        <p:txBody>
          <a:bodyPr anchor="t" rtlCol="false" tIns="0" lIns="0" bIns="0" rIns="0">
            <a:spAutoFit/>
          </a:bodyPr>
          <a:lstStyle/>
          <a:p>
            <a:pPr algn="ctr">
              <a:lnSpc>
                <a:spcPts val="3397"/>
              </a:lnSpc>
            </a:pPr>
            <a:r>
              <a:rPr lang="en-US" sz="2425" b="true">
                <a:solidFill>
                  <a:srgbClr val="000000"/>
                </a:solidFill>
                <a:latin typeface="Now Bold"/>
                <a:ea typeface="Now Bold"/>
                <a:cs typeface="Now Bold"/>
                <a:sym typeface="Now Bold"/>
              </a:rPr>
              <a:t>There are 2 types of RAM technologies</a:t>
            </a:r>
          </a:p>
        </p:txBody>
      </p:sp>
      <p:sp>
        <p:nvSpPr>
          <p:cNvPr name="TextBox 16" id="16"/>
          <p:cNvSpPr txBox="true"/>
          <p:nvPr/>
        </p:nvSpPr>
        <p:spPr>
          <a:xfrm rot="0">
            <a:off x="11221526" y="982323"/>
            <a:ext cx="5383922" cy="516312"/>
          </a:xfrm>
          <a:prstGeom prst="rect">
            <a:avLst/>
          </a:prstGeom>
        </p:spPr>
        <p:txBody>
          <a:bodyPr anchor="t" rtlCol="false" tIns="0" lIns="0" bIns="0" rIns="0">
            <a:spAutoFit/>
          </a:bodyPr>
          <a:lstStyle/>
          <a:p>
            <a:pPr algn="ctr">
              <a:lnSpc>
                <a:spcPts val="3871"/>
              </a:lnSpc>
            </a:pPr>
            <a:r>
              <a:rPr lang="en-US" sz="2764" b="true">
                <a:solidFill>
                  <a:srgbClr val="FF5757"/>
                </a:solidFill>
                <a:latin typeface="Now Bold"/>
                <a:ea typeface="Now Bold"/>
                <a:cs typeface="Now Bold"/>
                <a:sym typeface="Now Bold"/>
              </a:rPr>
              <a:t>Static RAM (SRAM)</a:t>
            </a:r>
          </a:p>
        </p:txBody>
      </p:sp>
      <p:sp>
        <p:nvSpPr>
          <p:cNvPr name="TextBox 17" id="17"/>
          <p:cNvSpPr txBox="true"/>
          <p:nvPr/>
        </p:nvSpPr>
        <p:spPr>
          <a:xfrm rot="0">
            <a:off x="492999" y="5690251"/>
            <a:ext cx="7008003" cy="1461474"/>
          </a:xfrm>
          <a:prstGeom prst="rect">
            <a:avLst/>
          </a:prstGeom>
        </p:spPr>
        <p:txBody>
          <a:bodyPr anchor="t" rtlCol="false" tIns="0" lIns="0" bIns="0" rIns="0">
            <a:spAutoFit/>
          </a:bodyPr>
          <a:lstStyle/>
          <a:p>
            <a:pPr algn="ctr">
              <a:lnSpc>
                <a:spcPts val="3778"/>
              </a:lnSpc>
            </a:pPr>
            <a:r>
              <a:rPr lang="en-US" sz="2700" b="true">
                <a:solidFill>
                  <a:srgbClr val="38B6FF"/>
                </a:solidFill>
                <a:latin typeface="Now Bold"/>
                <a:ea typeface="Now Bold"/>
                <a:cs typeface="Now Bold"/>
                <a:sym typeface="Now Bold"/>
              </a:rPr>
              <a:t>The capacitor requires periodic refreshing (recharging every 15 microseconds) to retain its value; otherwise, it would lose its data.</a:t>
            </a:r>
          </a:p>
        </p:txBody>
      </p:sp>
      <p:sp>
        <p:nvSpPr>
          <p:cNvPr name="TextBox 18" id="18"/>
          <p:cNvSpPr txBox="true"/>
          <p:nvPr/>
        </p:nvSpPr>
        <p:spPr>
          <a:xfrm rot="0">
            <a:off x="14217652" y="2827071"/>
            <a:ext cx="3820763" cy="1460801"/>
          </a:xfrm>
          <a:prstGeom prst="rect">
            <a:avLst/>
          </a:prstGeom>
        </p:spPr>
        <p:txBody>
          <a:bodyPr anchor="t" rtlCol="false" tIns="0" lIns="0" bIns="0" rIns="0">
            <a:spAutoFit/>
          </a:bodyPr>
          <a:lstStyle/>
          <a:p>
            <a:pPr algn="ctr">
              <a:lnSpc>
                <a:spcPts val="3750"/>
              </a:lnSpc>
            </a:pPr>
            <a:r>
              <a:rPr lang="en-US" sz="2677" b="true">
                <a:solidFill>
                  <a:srgbClr val="FFFFFF"/>
                </a:solidFill>
                <a:latin typeface="Now Bold"/>
                <a:ea typeface="Now Bold"/>
                <a:cs typeface="Now Bold"/>
                <a:sym typeface="Now Bold"/>
              </a:rPr>
              <a:t>Make use of flip flops which hold each bit of memory </a:t>
            </a:r>
          </a:p>
        </p:txBody>
      </p:sp>
      <p:sp>
        <p:nvSpPr>
          <p:cNvPr name="TextBox 19" id="19"/>
          <p:cNvSpPr txBox="true"/>
          <p:nvPr/>
        </p:nvSpPr>
        <p:spPr>
          <a:xfrm rot="0">
            <a:off x="758932" y="8244840"/>
            <a:ext cx="7008003" cy="1942374"/>
          </a:xfrm>
          <a:prstGeom prst="rect">
            <a:avLst/>
          </a:prstGeom>
        </p:spPr>
        <p:txBody>
          <a:bodyPr anchor="t" rtlCol="false" tIns="0" lIns="0" bIns="0" rIns="0">
            <a:spAutoFit/>
          </a:bodyPr>
          <a:lstStyle/>
          <a:p>
            <a:pPr algn="l">
              <a:lnSpc>
                <a:spcPts val="3778"/>
              </a:lnSpc>
            </a:pPr>
            <a:r>
              <a:rPr lang="en-US" sz="2700" b="true">
                <a:solidFill>
                  <a:srgbClr val="FFFFFF"/>
                </a:solidFill>
                <a:latin typeface="Now Bold"/>
                <a:ea typeface="Now Bold"/>
                <a:cs typeface="Now Bold"/>
                <a:sym typeface="Now Bold"/>
              </a:rPr>
              <a:t>Advantages: </a:t>
            </a:r>
          </a:p>
          <a:p>
            <a:pPr algn="l" marL="780111" indent="-260037" lvl="2">
              <a:lnSpc>
                <a:spcPts val="3778"/>
              </a:lnSpc>
              <a:buFont typeface="Arial"/>
              <a:buChar char="⚬"/>
            </a:pPr>
            <a:r>
              <a:rPr lang="en-US" b="true" sz="2700">
                <a:solidFill>
                  <a:srgbClr val="FFFFFF"/>
                </a:solidFill>
                <a:latin typeface="Now Bold"/>
                <a:ea typeface="Now Bold"/>
                <a:cs typeface="Now Bold"/>
                <a:sym typeface="Now Bold"/>
              </a:rPr>
              <a:t>Much less expensive than SRAM</a:t>
            </a:r>
          </a:p>
          <a:p>
            <a:pPr algn="l" marL="780111" indent="-260037" lvl="2">
              <a:lnSpc>
                <a:spcPts val="3778"/>
              </a:lnSpc>
              <a:buFont typeface="Arial"/>
              <a:buChar char="⚬"/>
            </a:pPr>
            <a:r>
              <a:rPr lang="en-US" b="true" sz="2700">
                <a:solidFill>
                  <a:srgbClr val="FFFFFF"/>
                </a:solidFill>
                <a:latin typeface="Now Bold"/>
                <a:ea typeface="Now Bold"/>
                <a:cs typeface="Now Bold"/>
                <a:sym typeface="Now Bold"/>
              </a:rPr>
              <a:t>Consume less power than SRAM</a:t>
            </a:r>
          </a:p>
          <a:p>
            <a:pPr algn="l" marL="780111" indent="-260037" lvl="2">
              <a:lnSpc>
                <a:spcPts val="3778"/>
              </a:lnSpc>
              <a:buFont typeface="Arial"/>
              <a:buChar char="⚬"/>
            </a:pPr>
            <a:r>
              <a:rPr lang="en-US" b="true" sz="2700">
                <a:solidFill>
                  <a:srgbClr val="FFFFFF"/>
                </a:solidFill>
                <a:latin typeface="Now Bold"/>
                <a:ea typeface="Now Bold"/>
                <a:cs typeface="Now Bold"/>
                <a:sym typeface="Now Bold"/>
              </a:rPr>
              <a:t>Higher memory capacity than SRAM</a:t>
            </a:r>
          </a:p>
        </p:txBody>
      </p:sp>
      <p:sp>
        <p:nvSpPr>
          <p:cNvPr name="TextBox 20" id="20"/>
          <p:cNvSpPr txBox="true"/>
          <p:nvPr/>
        </p:nvSpPr>
        <p:spPr>
          <a:xfrm rot="0">
            <a:off x="492999" y="2827071"/>
            <a:ext cx="7273935" cy="1460801"/>
          </a:xfrm>
          <a:prstGeom prst="rect">
            <a:avLst/>
          </a:prstGeom>
        </p:spPr>
        <p:txBody>
          <a:bodyPr anchor="t" rtlCol="false" tIns="0" lIns="0" bIns="0" rIns="0">
            <a:spAutoFit/>
          </a:bodyPr>
          <a:lstStyle/>
          <a:p>
            <a:pPr algn="ctr">
              <a:lnSpc>
                <a:spcPts val="3750"/>
              </a:lnSpc>
            </a:pPr>
            <a:r>
              <a:rPr lang="en-US" sz="2677" b="true">
                <a:solidFill>
                  <a:srgbClr val="FFFFFF"/>
                </a:solidFill>
                <a:latin typeface="Now Bold"/>
                <a:ea typeface="Now Bold"/>
                <a:cs typeface="Now Bold"/>
                <a:sym typeface="Now Bold"/>
              </a:rPr>
              <a:t>Comprises numerous chips. Each chip contains millions of transistors (acting as switches) and capacitors (which store bits of information).</a:t>
            </a:r>
          </a:p>
        </p:txBody>
      </p:sp>
      <p:sp>
        <p:nvSpPr>
          <p:cNvPr name="TextBox 21" id="21"/>
          <p:cNvSpPr txBox="true"/>
          <p:nvPr/>
        </p:nvSpPr>
        <p:spPr>
          <a:xfrm rot="0">
            <a:off x="10713651" y="5982468"/>
            <a:ext cx="7008003" cy="5081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Doesn’t need to be constantly refreshed</a:t>
            </a:r>
          </a:p>
        </p:txBody>
      </p:sp>
      <p:grpSp>
        <p:nvGrpSpPr>
          <p:cNvPr name="Group 22" id="22"/>
          <p:cNvGrpSpPr/>
          <p:nvPr/>
        </p:nvGrpSpPr>
        <p:grpSpPr>
          <a:xfrm rot="-10800000">
            <a:off x="-316142" y="7859369"/>
            <a:ext cx="18418850" cy="128588"/>
            <a:chOff x="0" y="0"/>
            <a:chExt cx="24558466" cy="171450"/>
          </a:xfrm>
        </p:grpSpPr>
        <p:sp>
          <p:nvSpPr>
            <p:cNvPr name="Freeform 23" id="23"/>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24" id="24"/>
          <p:cNvSpPr txBox="true"/>
          <p:nvPr/>
        </p:nvSpPr>
        <p:spPr>
          <a:xfrm rot="0">
            <a:off x="10409484" y="8244841"/>
            <a:ext cx="7008003" cy="980572"/>
          </a:xfrm>
          <a:prstGeom prst="rect">
            <a:avLst/>
          </a:prstGeom>
        </p:spPr>
        <p:txBody>
          <a:bodyPr anchor="t" rtlCol="false" tIns="0" lIns="0" bIns="0" rIns="0">
            <a:spAutoFit/>
          </a:bodyPr>
          <a:lstStyle/>
          <a:p>
            <a:pPr algn="l">
              <a:lnSpc>
                <a:spcPts val="3778"/>
              </a:lnSpc>
            </a:pPr>
            <a:r>
              <a:rPr lang="en-US" sz="2700" b="true">
                <a:solidFill>
                  <a:srgbClr val="FFFFFF"/>
                </a:solidFill>
                <a:latin typeface="Now Bold"/>
                <a:ea typeface="Now Bold"/>
                <a:cs typeface="Now Bold"/>
                <a:sym typeface="Now Bold"/>
              </a:rPr>
              <a:t>Advantages:</a:t>
            </a:r>
          </a:p>
          <a:p>
            <a:pPr algn="l" marL="780111" indent="-260037" lvl="2">
              <a:lnSpc>
                <a:spcPts val="3778"/>
              </a:lnSpc>
              <a:buFont typeface="Arial"/>
              <a:buChar char="⚬"/>
            </a:pPr>
            <a:r>
              <a:rPr lang="en-US" b="true" sz="2700">
                <a:solidFill>
                  <a:srgbClr val="FFFFFF"/>
                </a:solidFill>
                <a:latin typeface="Now Bold"/>
                <a:ea typeface="Now Bold"/>
                <a:cs typeface="Now Bold"/>
                <a:sym typeface="Now Bold"/>
              </a:rPr>
              <a:t>Faster data access</a:t>
            </a:r>
          </a:p>
        </p:txBody>
      </p:sp>
      <p:sp>
        <p:nvSpPr>
          <p:cNvPr name="TextBox 25" id="25"/>
          <p:cNvSpPr txBox="true"/>
          <p:nvPr/>
        </p:nvSpPr>
        <p:spPr>
          <a:xfrm rot="0">
            <a:off x="1851363" y="62666"/>
            <a:ext cx="4823141" cy="597105"/>
          </a:xfrm>
          <a:prstGeom prst="rect">
            <a:avLst/>
          </a:prstGeom>
        </p:spPr>
        <p:txBody>
          <a:bodyPr anchor="t" rtlCol="false" tIns="0" lIns="0" bIns="0" rIns="0">
            <a:spAutoFit/>
          </a:bodyPr>
          <a:lstStyle/>
          <a:p>
            <a:pPr algn="l">
              <a:lnSpc>
                <a:spcPts val="4431"/>
              </a:lnSpc>
            </a:pPr>
            <a:r>
              <a:rPr lang="en-US" sz="3165" b="true">
                <a:solidFill>
                  <a:srgbClr val="38B6FF"/>
                </a:solidFill>
                <a:latin typeface="Now Bold"/>
                <a:ea typeface="Now Bold"/>
                <a:cs typeface="Now Bold"/>
                <a:sym typeface="Now Bold"/>
              </a:rPr>
              <a:t>Common types of RAM</a:t>
            </a:r>
          </a:p>
        </p:txBody>
      </p:sp>
      <p:sp>
        <p:nvSpPr>
          <p:cNvPr name="TextBox 26" id="26"/>
          <p:cNvSpPr txBox="true"/>
          <p:nvPr/>
        </p:nvSpPr>
        <p:spPr>
          <a:xfrm rot="0">
            <a:off x="11501916" y="62666"/>
            <a:ext cx="4823140" cy="597105"/>
          </a:xfrm>
          <a:prstGeom prst="rect">
            <a:avLst/>
          </a:prstGeom>
        </p:spPr>
        <p:txBody>
          <a:bodyPr anchor="t" rtlCol="false" tIns="0" lIns="0" bIns="0" rIns="0">
            <a:spAutoFit/>
          </a:bodyPr>
          <a:lstStyle/>
          <a:p>
            <a:pPr algn="l">
              <a:lnSpc>
                <a:spcPts val="4431"/>
              </a:lnSpc>
            </a:pPr>
            <a:r>
              <a:rPr lang="en-US" sz="3165" b="true">
                <a:solidFill>
                  <a:srgbClr val="FF5757"/>
                </a:solidFill>
                <a:latin typeface="Now Bold"/>
                <a:ea typeface="Now Bold"/>
                <a:cs typeface="Now Bold"/>
                <a:sym typeface="Now Bold"/>
              </a:rPr>
              <a:t>Used in memory cache</a:t>
            </a:r>
          </a:p>
        </p:txBody>
      </p:sp>
      <p:grpSp>
        <p:nvGrpSpPr>
          <p:cNvPr name="Group 27" id="27"/>
          <p:cNvGrpSpPr/>
          <p:nvPr/>
        </p:nvGrpSpPr>
        <p:grpSpPr>
          <a:xfrm rot="0">
            <a:off x="2537237" y="281084"/>
            <a:ext cx="13213526" cy="9925515"/>
            <a:chOff x="0" y="0"/>
            <a:chExt cx="17618034" cy="13234020"/>
          </a:xfrm>
        </p:grpSpPr>
        <p:sp>
          <p:nvSpPr>
            <p:cNvPr name="Freeform 28" id="2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29" id="2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30" id="3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89.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028700" y="668070"/>
            <a:ext cx="6435224" cy="1407233"/>
            <a:chOff x="0" y="0"/>
            <a:chExt cx="8580298" cy="1876310"/>
          </a:xfrm>
        </p:grpSpPr>
        <p:sp>
          <p:nvSpPr>
            <p:cNvPr name="Freeform 3" id="3"/>
            <p:cNvSpPr/>
            <p:nvPr/>
          </p:nvSpPr>
          <p:spPr>
            <a:xfrm flipH="false" flipV="false" rot="0">
              <a:off x="0" y="0"/>
              <a:ext cx="8580247" cy="1876298"/>
            </a:xfrm>
            <a:custGeom>
              <a:avLst/>
              <a:gdLst/>
              <a:ahLst/>
              <a:cxnLst/>
              <a:rect r="r" b="b" t="t" l="l"/>
              <a:pathLst>
                <a:path h="1876298" w="8580247">
                  <a:moveTo>
                    <a:pt x="0" y="0"/>
                  </a:moveTo>
                  <a:lnTo>
                    <a:pt x="0" y="1876298"/>
                  </a:lnTo>
                  <a:lnTo>
                    <a:pt x="8580247" y="1876298"/>
                  </a:lnTo>
                  <a:lnTo>
                    <a:pt x="8580247" y="0"/>
                  </a:lnTo>
                  <a:lnTo>
                    <a:pt x="0" y="0"/>
                  </a:lnTo>
                  <a:close/>
                  <a:moveTo>
                    <a:pt x="8246364" y="1542288"/>
                  </a:moveTo>
                  <a:lnTo>
                    <a:pt x="327025" y="1542288"/>
                  </a:lnTo>
                  <a:lnTo>
                    <a:pt x="327025" y="327025"/>
                  </a:lnTo>
                  <a:lnTo>
                    <a:pt x="8246364" y="327025"/>
                  </a:lnTo>
                  <a:lnTo>
                    <a:pt x="8246364" y="1542415"/>
                  </a:lnTo>
                  <a:close/>
                </a:path>
              </a:pathLst>
            </a:custGeom>
            <a:solidFill>
              <a:srgbClr val="38B6FF"/>
            </a:solidFill>
          </p:spPr>
        </p:sp>
      </p:grpSp>
      <p:grpSp>
        <p:nvGrpSpPr>
          <p:cNvPr name="Group 4" id="4"/>
          <p:cNvGrpSpPr/>
          <p:nvPr/>
        </p:nvGrpSpPr>
        <p:grpSpPr>
          <a:xfrm rot="0">
            <a:off x="11039012" y="668070"/>
            <a:ext cx="5748949"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5757"/>
            </a:solidFill>
          </p:spPr>
        </p:sp>
      </p:grpSp>
      <p:grpSp>
        <p:nvGrpSpPr>
          <p:cNvPr name="Group 6" id="6"/>
          <p:cNvGrpSpPr/>
          <p:nvPr/>
        </p:nvGrpSpPr>
        <p:grpSpPr>
          <a:xfrm rot="-10800000">
            <a:off x="-316142" y="5553460"/>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grpSp>
        <p:nvGrpSpPr>
          <p:cNvPr name="Group 11" id="11"/>
          <p:cNvGrpSpPr/>
          <p:nvPr/>
        </p:nvGrpSpPr>
        <p:grpSpPr>
          <a:xfrm rot="-10800000">
            <a:off x="-86291" y="2307176"/>
            <a:ext cx="18418850" cy="128588"/>
            <a:chOff x="0" y="0"/>
            <a:chExt cx="24558466" cy="171450"/>
          </a:xfrm>
        </p:grpSpPr>
        <p:sp>
          <p:nvSpPr>
            <p:cNvPr name="Freeform 12" id="1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Freeform 13" id="13"/>
          <p:cNvSpPr/>
          <p:nvPr/>
        </p:nvSpPr>
        <p:spPr>
          <a:xfrm flipH="false" flipV="false" rot="0">
            <a:off x="11039012" y="2672152"/>
            <a:ext cx="2765505" cy="2696368"/>
          </a:xfrm>
          <a:custGeom>
            <a:avLst/>
            <a:gdLst/>
            <a:ahLst/>
            <a:cxnLst/>
            <a:rect r="r" b="b" t="t" l="l"/>
            <a:pathLst>
              <a:path h="2696368" w="2765505">
                <a:moveTo>
                  <a:pt x="0" y="0"/>
                </a:moveTo>
                <a:lnTo>
                  <a:pt x="2765505" y="0"/>
                </a:lnTo>
                <a:lnTo>
                  <a:pt x="2765505" y="2696369"/>
                </a:lnTo>
                <a:lnTo>
                  <a:pt x="0" y="2696369"/>
                </a:lnTo>
                <a:lnTo>
                  <a:pt x="0" y="0"/>
                </a:lnTo>
                <a:close/>
              </a:path>
            </a:pathLst>
          </a:custGeom>
          <a:blipFill>
            <a:blip r:embed="rId4"/>
            <a:stretch>
              <a:fillRect l="0" t="0" r="0" b="0"/>
            </a:stretch>
          </a:blipFill>
        </p:spPr>
      </p:sp>
      <p:sp>
        <p:nvSpPr>
          <p:cNvPr name="TextBox 14" id="14"/>
          <p:cNvSpPr txBox="true"/>
          <p:nvPr/>
        </p:nvSpPr>
        <p:spPr>
          <a:xfrm rot="0">
            <a:off x="1554351" y="1057359"/>
            <a:ext cx="5383921" cy="516312"/>
          </a:xfrm>
          <a:prstGeom prst="rect">
            <a:avLst/>
          </a:prstGeom>
        </p:spPr>
        <p:txBody>
          <a:bodyPr anchor="t" rtlCol="false" tIns="0" lIns="0" bIns="0" rIns="0">
            <a:spAutoFit/>
          </a:bodyPr>
          <a:lstStyle/>
          <a:p>
            <a:pPr algn="ctr">
              <a:lnSpc>
                <a:spcPts val="3871"/>
              </a:lnSpc>
            </a:pPr>
            <a:r>
              <a:rPr lang="en-US" sz="2764" b="true">
                <a:solidFill>
                  <a:srgbClr val="38B6FF"/>
                </a:solidFill>
                <a:latin typeface="Now Bold"/>
                <a:ea typeface="Now Bold"/>
                <a:cs typeface="Now Bold"/>
                <a:sym typeface="Now Bold"/>
              </a:rPr>
              <a:t>Dynamic RAM (DRAM)</a:t>
            </a:r>
          </a:p>
        </p:txBody>
      </p:sp>
      <p:sp>
        <p:nvSpPr>
          <p:cNvPr name="TextBox 15" id="15"/>
          <p:cNvSpPr txBox="true"/>
          <p:nvPr/>
        </p:nvSpPr>
        <p:spPr>
          <a:xfrm rot="0">
            <a:off x="8104272" y="5385051"/>
            <a:ext cx="2079459" cy="1336917"/>
          </a:xfrm>
          <a:prstGeom prst="rect">
            <a:avLst/>
          </a:prstGeom>
        </p:spPr>
        <p:txBody>
          <a:bodyPr anchor="t" rtlCol="false" tIns="0" lIns="0" bIns="0" rIns="0">
            <a:spAutoFit/>
          </a:bodyPr>
          <a:lstStyle/>
          <a:p>
            <a:pPr algn="ctr">
              <a:lnSpc>
                <a:spcPts val="3397"/>
              </a:lnSpc>
            </a:pPr>
            <a:r>
              <a:rPr lang="en-US" sz="2425" b="true">
                <a:solidFill>
                  <a:srgbClr val="000000"/>
                </a:solidFill>
                <a:latin typeface="Now Bold"/>
                <a:ea typeface="Now Bold"/>
                <a:cs typeface="Now Bold"/>
                <a:sym typeface="Now Bold"/>
              </a:rPr>
              <a:t>There are 2 types of RAM technologies</a:t>
            </a:r>
          </a:p>
        </p:txBody>
      </p:sp>
      <p:sp>
        <p:nvSpPr>
          <p:cNvPr name="TextBox 16" id="16"/>
          <p:cNvSpPr txBox="true"/>
          <p:nvPr/>
        </p:nvSpPr>
        <p:spPr>
          <a:xfrm rot="0">
            <a:off x="11221526" y="982323"/>
            <a:ext cx="5383922" cy="516312"/>
          </a:xfrm>
          <a:prstGeom prst="rect">
            <a:avLst/>
          </a:prstGeom>
        </p:spPr>
        <p:txBody>
          <a:bodyPr anchor="t" rtlCol="false" tIns="0" lIns="0" bIns="0" rIns="0">
            <a:spAutoFit/>
          </a:bodyPr>
          <a:lstStyle/>
          <a:p>
            <a:pPr algn="ctr">
              <a:lnSpc>
                <a:spcPts val="3871"/>
              </a:lnSpc>
            </a:pPr>
            <a:r>
              <a:rPr lang="en-US" sz="2764" b="true">
                <a:solidFill>
                  <a:srgbClr val="FF5757"/>
                </a:solidFill>
                <a:latin typeface="Now Bold"/>
                <a:ea typeface="Now Bold"/>
                <a:cs typeface="Now Bold"/>
                <a:sym typeface="Now Bold"/>
              </a:rPr>
              <a:t>Static RAM (SRAM)</a:t>
            </a:r>
          </a:p>
        </p:txBody>
      </p:sp>
      <p:sp>
        <p:nvSpPr>
          <p:cNvPr name="TextBox 17" id="17"/>
          <p:cNvSpPr txBox="true"/>
          <p:nvPr/>
        </p:nvSpPr>
        <p:spPr>
          <a:xfrm rot="0">
            <a:off x="492999" y="5690251"/>
            <a:ext cx="7008003" cy="1461474"/>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The capacitor requires periodic refreshing (recharging every 15 microseconds) to retain its value; otherwise, it would lose its data.</a:t>
            </a:r>
          </a:p>
        </p:txBody>
      </p:sp>
      <p:sp>
        <p:nvSpPr>
          <p:cNvPr name="TextBox 18" id="18"/>
          <p:cNvSpPr txBox="true"/>
          <p:nvPr/>
        </p:nvSpPr>
        <p:spPr>
          <a:xfrm rot="0">
            <a:off x="14217652" y="2827071"/>
            <a:ext cx="3820763" cy="1460801"/>
          </a:xfrm>
          <a:prstGeom prst="rect">
            <a:avLst/>
          </a:prstGeom>
        </p:spPr>
        <p:txBody>
          <a:bodyPr anchor="t" rtlCol="false" tIns="0" lIns="0" bIns="0" rIns="0">
            <a:spAutoFit/>
          </a:bodyPr>
          <a:lstStyle/>
          <a:p>
            <a:pPr algn="ctr">
              <a:lnSpc>
                <a:spcPts val="3750"/>
              </a:lnSpc>
            </a:pPr>
            <a:r>
              <a:rPr lang="en-US" sz="2677" b="true">
                <a:solidFill>
                  <a:srgbClr val="FFFFFF"/>
                </a:solidFill>
                <a:latin typeface="Now Bold"/>
                <a:ea typeface="Now Bold"/>
                <a:cs typeface="Now Bold"/>
                <a:sym typeface="Now Bold"/>
              </a:rPr>
              <a:t>Make use of flip flops which hold each bit of memory </a:t>
            </a:r>
          </a:p>
        </p:txBody>
      </p:sp>
      <p:sp>
        <p:nvSpPr>
          <p:cNvPr name="TextBox 19" id="19"/>
          <p:cNvSpPr txBox="true"/>
          <p:nvPr/>
        </p:nvSpPr>
        <p:spPr>
          <a:xfrm rot="0">
            <a:off x="758932" y="8244840"/>
            <a:ext cx="7008003" cy="1942374"/>
          </a:xfrm>
          <a:prstGeom prst="rect">
            <a:avLst/>
          </a:prstGeom>
        </p:spPr>
        <p:txBody>
          <a:bodyPr anchor="t" rtlCol="false" tIns="0" lIns="0" bIns="0" rIns="0">
            <a:spAutoFit/>
          </a:bodyPr>
          <a:lstStyle/>
          <a:p>
            <a:pPr algn="l">
              <a:lnSpc>
                <a:spcPts val="3778"/>
              </a:lnSpc>
            </a:pPr>
            <a:r>
              <a:rPr lang="en-US" sz="2700" b="true">
                <a:solidFill>
                  <a:srgbClr val="38B6FF"/>
                </a:solidFill>
                <a:latin typeface="Now Bold"/>
                <a:ea typeface="Now Bold"/>
                <a:cs typeface="Now Bold"/>
                <a:sym typeface="Now Bold"/>
              </a:rPr>
              <a:t>Advantages: </a:t>
            </a:r>
          </a:p>
          <a:p>
            <a:pPr algn="l" marL="780111" indent="-260037" lvl="2">
              <a:lnSpc>
                <a:spcPts val="3778"/>
              </a:lnSpc>
              <a:buFont typeface="Arial"/>
              <a:buChar char="⚬"/>
            </a:pPr>
            <a:r>
              <a:rPr lang="en-US" b="true" sz="2700">
                <a:solidFill>
                  <a:srgbClr val="38B6FF"/>
                </a:solidFill>
                <a:latin typeface="Now Bold"/>
                <a:ea typeface="Now Bold"/>
                <a:cs typeface="Now Bold"/>
                <a:sym typeface="Now Bold"/>
              </a:rPr>
              <a:t>Much less expensive than SRAM</a:t>
            </a:r>
          </a:p>
          <a:p>
            <a:pPr algn="l" marL="780111" indent="-260037" lvl="2">
              <a:lnSpc>
                <a:spcPts val="3778"/>
              </a:lnSpc>
              <a:buFont typeface="Arial"/>
              <a:buChar char="⚬"/>
            </a:pPr>
            <a:r>
              <a:rPr lang="en-US" b="true" sz="2700">
                <a:solidFill>
                  <a:srgbClr val="38B6FF"/>
                </a:solidFill>
                <a:latin typeface="Now Bold"/>
                <a:ea typeface="Now Bold"/>
                <a:cs typeface="Now Bold"/>
                <a:sym typeface="Now Bold"/>
              </a:rPr>
              <a:t>Consume less power than SRAM</a:t>
            </a:r>
          </a:p>
          <a:p>
            <a:pPr algn="l" marL="780111" indent="-260037" lvl="2">
              <a:lnSpc>
                <a:spcPts val="3778"/>
              </a:lnSpc>
              <a:buFont typeface="Arial"/>
              <a:buChar char="⚬"/>
            </a:pPr>
            <a:r>
              <a:rPr lang="en-US" b="true" sz="2700">
                <a:solidFill>
                  <a:srgbClr val="38B6FF"/>
                </a:solidFill>
                <a:latin typeface="Now Bold"/>
                <a:ea typeface="Now Bold"/>
                <a:cs typeface="Now Bold"/>
                <a:sym typeface="Now Bold"/>
              </a:rPr>
              <a:t>Higher memory capacity than SRAM</a:t>
            </a:r>
          </a:p>
        </p:txBody>
      </p:sp>
      <p:sp>
        <p:nvSpPr>
          <p:cNvPr name="TextBox 20" id="20"/>
          <p:cNvSpPr txBox="true"/>
          <p:nvPr/>
        </p:nvSpPr>
        <p:spPr>
          <a:xfrm rot="0">
            <a:off x="492999" y="2827071"/>
            <a:ext cx="7273935" cy="1460801"/>
          </a:xfrm>
          <a:prstGeom prst="rect">
            <a:avLst/>
          </a:prstGeom>
        </p:spPr>
        <p:txBody>
          <a:bodyPr anchor="t" rtlCol="false" tIns="0" lIns="0" bIns="0" rIns="0">
            <a:spAutoFit/>
          </a:bodyPr>
          <a:lstStyle/>
          <a:p>
            <a:pPr algn="ctr">
              <a:lnSpc>
                <a:spcPts val="3750"/>
              </a:lnSpc>
            </a:pPr>
            <a:r>
              <a:rPr lang="en-US" sz="2677" b="true">
                <a:solidFill>
                  <a:srgbClr val="FFFFFF"/>
                </a:solidFill>
                <a:latin typeface="Now Bold"/>
                <a:ea typeface="Now Bold"/>
                <a:cs typeface="Now Bold"/>
                <a:sym typeface="Now Bold"/>
              </a:rPr>
              <a:t>Comprises numerous chips. Each chip contains millions of transistors (acting as switches) and capacitors (which store bits of information).</a:t>
            </a:r>
          </a:p>
        </p:txBody>
      </p:sp>
      <p:sp>
        <p:nvSpPr>
          <p:cNvPr name="TextBox 21" id="21"/>
          <p:cNvSpPr txBox="true"/>
          <p:nvPr/>
        </p:nvSpPr>
        <p:spPr>
          <a:xfrm rot="0">
            <a:off x="10519244" y="6311133"/>
            <a:ext cx="7008003" cy="508140"/>
          </a:xfrm>
          <a:prstGeom prst="rect">
            <a:avLst/>
          </a:prstGeom>
        </p:spPr>
        <p:txBody>
          <a:bodyPr anchor="t" rtlCol="false" tIns="0" lIns="0" bIns="0" rIns="0">
            <a:spAutoFit/>
          </a:bodyPr>
          <a:lstStyle/>
          <a:p>
            <a:pPr algn="ctr">
              <a:lnSpc>
                <a:spcPts val="3733"/>
              </a:lnSpc>
            </a:pPr>
            <a:r>
              <a:rPr lang="en-US" sz="2667" b="true">
                <a:solidFill>
                  <a:srgbClr val="FFFFFF"/>
                </a:solidFill>
                <a:latin typeface="Now Bold"/>
                <a:ea typeface="Now Bold"/>
                <a:cs typeface="Now Bold"/>
                <a:sym typeface="Now Bold"/>
              </a:rPr>
              <a:t>Doesn’t need to be constantly refreshed</a:t>
            </a:r>
          </a:p>
        </p:txBody>
      </p:sp>
      <p:grpSp>
        <p:nvGrpSpPr>
          <p:cNvPr name="Group 22" id="22"/>
          <p:cNvGrpSpPr/>
          <p:nvPr/>
        </p:nvGrpSpPr>
        <p:grpSpPr>
          <a:xfrm rot="-10800000">
            <a:off x="-316142" y="7859369"/>
            <a:ext cx="18418850" cy="128588"/>
            <a:chOff x="0" y="0"/>
            <a:chExt cx="24558466" cy="171450"/>
          </a:xfrm>
        </p:grpSpPr>
        <p:sp>
          <p:nvSpPr>
            <p:cNvPr name="Freeform 23" id="23"/>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24" id="24"/>
          <p:cNvSpPr txBox="true"/>
          <p:nvPr/>
        </p:nvSpPr>
        <p:spPr>
          <a:xfrm rot="0">
            <a:off x="10409484" y="8244841"/>
            <a:ext cx="7008003" cy="980572"/>
          </a:xfrm>
          <a:prstGeom prst="rect">
            <a:avLst/>
          </a:prstGeom>
        </p:spPr>
        <p:txBody>
          <a:bodyPr anchor="t" rtlCol="false" tIns="0" lIns="0" bIns="0" rIns="0">
            <a:spAutoFit/>
          </a:bodyPr>
          <a:lstStyle/>
          <a:p>
            <a:pPr algn="l">
              <a:lnSpc>
                <a:spcPts val="3778"/>
              </a:lnSpc>
            </a:pPr>
            <a:r>
              <a:rPr lang="en-US" sz="2700" b="true">
                <a:solidFill>
                  <a:srgbClr val="38B6FF"/>
                </a:solidFill>
                <a:latin typeface="Now Bold"/>
                <a:ea typeface="Now Bold"/>
                <a:cs typeface="Now Bold"/>
                <a:sym typeface="Now Bold"/>
              </a:rPr>
              <a:t>Advantages:</a:t>
            </a:r>
          </a:p>
          <a:p>
            <a:pPr algn="l" marL="780111" indent="-260037" lvl="2">
              <a:lnSpc>
                <a:spcPts val="3778"/>
              </a:lnSpc>
              <a:buFont typeface="Arial"/>
              <a:buChar char="⚬"/>
            </a:pPr>
            <a:r>
              <a:rPr lang="en-US" b="true" sz="2700">
                <a:solidFill>
                  <a:srgbClr val="38B6FF"/>
                </a:solidFill>
                <a:latin typeface="Now Bold"/>
                <a:ea typeface="Now Bold"/>
                <a:cs typeface="Now Bold"/>
                <a:sym typeface="Now Bold"/>
              </a:rPr>
              <a:t>Faster data access</a:t>
            </a:r>
          </a:p>
        </p:txBody>
      </p:sp>
      <p:sp>
        <p:nvSpPr>
          <p:cNvPr name="TextBox 25" id="25"/>
          <p:cNvSpPr txBox="true"/>
          <p:nvPr/>
        </p:nvSpPr>
        <p:spPr>
          <a:xfrm rot="0">
            <a:off x="1851363" y="62666"/>
            <a:ext cx="4823141" cy="597105"/>
          </a:xfrm>
          <a:prstGeom prst="rect">
            <a:avLst/>
          </a:prstGeom>
        </p:spPr>
        <p:txBody>
          <a:bodyPr anchor="t" rtlCol="false" tIns="0" lIns="0" bIns="0" rIns="0">
            <a:spAutoFit/>
          </a:bodyPr>
          <a:lstStyle/>
          <a:p>
            <a:pPr algn="l">
              <a:lnSpc>
                <a:spcPts val="4431"/>
              </a:lnSpc>
            </a:pPr>
            <a:r>
              <a:rPr lang="en-US" sz="3165" b="true">
                <a:solidFill>
                  <a:srgbClr val="38B6FF"/>
                </a:solidFill>
                <a:latin typeface="Now Bold"/>
                <a:ea typeface="Now Bold"/>
                <a:cs typeface="Now Bold"/>
                <a:sym typeface="Now Bold"/>
              </a:rPr>
              <a:t>Common types of RAM</a:t>
            </a:r>
          </a:p>
        </p:txBody>
      </p:sp>
      <p:sp>
        <p:nvSpPr>
          <p:cNvPr name="TextBox 26" id="26"/>
          <p:cNvSpPr txBox="true"/>
          <p:nvPr/>
        </p:nvSpPr>
        <p:spPr>
          <a:xfrm rot="0">
            <a:off x="11501916" y="62666"/>
            <a:ext cx="4823140" cy="597105"/>
          </a:xfrm>
          <a:prstGeom prst="rect">
            <a:avLst/>
          </a:prstGeom>
        </p:spPr>
        <p:txBody>
          <a:bodyPr anchor="t" rtlCol="false" tIns="0" lIns="0" bIns="0" rIns="0">
            <a:spAutoFit/>
          </a:bodyPr>
          <a:lstStyle/>
          <a:p>
            <a:pPr algn="l">
              <a:lnSpc>
                <a:spcPts val="4431"/>
              </a:lnSpc>
            </a:pPr>
            <a:r>
              <a:rPr lang="en-US" sz="3165" b="true">
                <a:solidFill>
                  <a:srgbClr val="FF5757"/>
                </a:solidFill>
                <a:latin typeface="Now Bold"/>
                <a:ea typeface="Now Bold"/>
                <a:cs typeface="Now Bold"/>
                <a:sym typeface="Now Bold"/>
              </a:rPr>
              <a:t>Used in memory cache</a:t>
            </a:r>
          </a:p>
        </p:txBody>
      </p:sp>
      <p:grpSp>
        <p:nvGrpSpPr>
          <p:cNvPr name="Group 27" id="27"/>
          <p:cNvGrpSpPr/>
          <p:nvPr/>
        </p:nvGrpSpPr>
        <p:grpSpPr>
          <a:xfrm rot="0">
            <a:off x="2537237" y="281084"/>
            <a:ext cx="13213526" cy="9925515"/>
            <a:chOff x="0" y="0"/>
            <a:chExt cx="17618034" cy="13234020"/>
          </a:xfrm>
        </p:grpSpPr>
        <p:sp>
          <p:nvSpPr>
            <p:cNvPr name="Freeform 28" id="2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29" id="2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30" id="3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874014" y="1418874"/>
            <a:ext cx="9729118" cy="8595129"/>
          </a:xfrm>
          <a:custGeom>
            <a:avLst/>
            <a:gdLst/>
            <a:ahLst/>
            <a:cxnLst/>
            <a:rect r="r" b="b" t="t" l="l"/>
            <a:pathLst>
              <a:path h="8595129" w="9729118">
                <a:moveTo>
                  <a:pt x="0" y="0"/>
                </a:moveTo>
                <a:lnTo>
                  <a:pt x="9729118" y="0"/>
                </a:lnTo>
                <a:lnTo>
                  <a:pt x="9729118" y="8595129"/>
                </a:lnTo>
                <a:lnTo>
                  <a:pt x="0" y="8595129"/>
                </a:lnTo>
                <a:lnTo>
                  <a:pt x="0" y="0"/>
                </a:lnTo>
                <a:close/>
              </a:path>
            </a:pathLst>
          </a:custGeom>
          <a:blipFill>
            <a:blip r:embed="rId5"/>
            <a:stretch>
              <a:fillRect l="0" t="0" r="0" b="0"/>
            </a:stretch>
          </a:blipFill>
        </p:spPr>
      </p:sp>
      <p:sp>
        <p:nvSpPr>
          <p:cNvPr name="TextBox 13" id="13"/>
          <p:cNvSpPr txBox="true"/>
          <p:nvPr/>
        </p:nvSpPr>
        <p:spPr>
          <a:xfrm rot="0">
            <a:off x="4494279" y="-104775"/>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67332"/>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90.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2808210" y="6038433"/>
            <a:ext cx="2014481" cy="900465"/>
            <a:chOff x="0" y="0"/>
            <a:chExt cx="2685974" cy="1200620"/>
          </a:xfrm>
        </p:grpSpPr>
        <p:sp>
          <p:nvSpPr>
            <p:cNvPr name="Freeform 3" id="3"/>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solidFill>
          </p:spPr>
        </p:sp>
      </p:grpSp>
      <p:grpSp>
        <p:nvGrpSpPr>
          <p:cNvPr name="Group 4" id="4"/>
          <p:cNvGrpSpPr/>
          <p:nvPr/>
        </p:nvGrpSpPr>
        <p:grpSpPr>
          <a:xfrm rot="0">
            <a:off x="14083821" y="6063519"/>
            <a:ext cx="2014480" cy="900465"/>
            <a:chOff x="0" y="0"/>
            <a:chExt cx="2685974" cy="1200620"/>
          </a:xfrm>
        </p:grpSpPr>
        <p:sp>
          <p:nvSpPr>
            <p:cNvPr name="Freeform 5" id="5"/>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solidFill>
          </p:spPr>
        </p:sp>
      </p:grpSp>
      <p:grpSp>
        <p:nvGrpSpPr>
          <p:cNvPr name="Group 6" id="6"/>
          <p:cNvGrpSpPr/>
          <p:nvPr/>
        </p:nvGrpSpPr>
        <p:grpSpPr>
          <a:xfrm rot="0">
            <a:off x="4369149" y="1440553"/>
            <a:ext cx="10351978" cy="3913385"/>
            <a:chOff x="0" y="0"/>
            <a:chExt cx="13802638" cy="5217846"/>
          </a:xfrm>
        </p:grpSpPr>
        <p:sp>
          <p:nvSpPr>
            <p:cNvPr name="Freeform 7" id="7"/>
            <p:cNvSpPr/>
            <p:nvPr/>
          </p:nvSpPr>
          <p:spPr>
            <a:xfrm flipH="false" flipV="false" rot="0">
              <a:off x="0" y="0"/>
              <a:ext cx="13802613" cy="5217795"/>
            </a:xfrm>
            <a:custGeom>
              <a:avLst/>
              <a:gdLst/>
              <a:ahLst/>
              <a:cxnLst/>
              <a:rect r="r" b="b" t="t" l="l"/>
              <a:pathLst>
                <a:path h="5217795" w="13802613">
                  <a:moveTo>
                    <a:pt x="0" y="0"/>
                  </a:moveTo>
                  <a:lnTo>
                    <a:pt x="0" y="5217795"/>
                  </a:lnTo>
                  <a:lnTo>
                    <a:pt x="13802613" y="5217795"/>
                  </a:lnTo>
                  <a:lnTo>
                    <a:pt x="13802613" y="0"/>
                  </a:lnTo>
                  <a:lnTo>
                    <a:pt x="0" y="0"/>
                  </a:lnTo>
                  <a:close/>
                  <a:moveTo>
                    <a:pt x="13504290" y="4919472"/>
                  </a:moveTo>
                  <a:lnTo>
                    <a:pt x="292100" y="4919472"/>
                  </a:lnTo>
                  <a:lnTo>
                    <a:pt x="292100" y="292100"/>
                  </a:lnTo>
                  <a:lnTo>
                    <a:pt x="13504290" y="292100"/>
                  </a:lnTo>
                  <a:lnTo>
                    <a:pt x="13504290" y="4919472"/>
                  </a:lnTo>
                  <a:close/>
                </a:path>
              </a:pathLst>
            </a:custGeom>
            <a:solidFill>
              <a:srgbClr val="F89D87"/>
            </a:solidFill>
          </p:spPr>
        </p:sp>
      </p:grpSp>
      <p:grpSp>
        <p:nvGrpSpPr>
          <p:cNvPr name="Group 8" id="8"/>
          <p:cNvGrpSpPr/>
          <p:nvPr/>
        </p:nvGrpSpPr>
        <p:grpSpPr>
          <a:xfrm rot="0">
            <a:off x="6573036" y="6036116"/>
            <a:ext cx="5748950" cy="1257159"/>
            <a:chOff x="0" y="0"/>
            <a:chExt cx="7665266" cy="1676212"/>
          </a:xfrm>
        </p:grpSpPr>
        <p:sp>
          <p:nvSpPr>
            <p:cNvPr name="Freeform 9" id="9"/>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sp>
        <p:nvSpPr>
          <p:cNvPr name="Freeform 10" id="10"/>
          <p:cNvSpPr/>
          <p:nvPr/>
        </p:nvSpPr>
        <p:spPr>
          <a:xfrm flipH="false" flipV="false" rot="0">
            <a:off x="5140260" y="3892026"/>
            <a:ext cx="1285498" cy="1072808"/>
          </a:xfrm>
          <a:custGeom>
            <a:avLst/>
            <a:gdLst/>
            <a:ahLst/>
            <a:cxnLst/>
            <a:rect r="r" b="b" t="t" l="l"/>
            <a:pathLst>
              <a:path h="1072808" w="1285498">
                <a:moveTo>
                  <a:pt x="0" y="0"/>
                </a:moveTo>
                <a:lnTo>
                  <a:pt x="1285498" y="0"/>
                </a:lnTo>
                <a:lnTo>
                  <a:pt x="1285498" y="1072808"/>
                </a:lnTo>
                <a:lnTo>
                  <a:pt x="0" y="1072808"/>
                </a:lnTo>
                <a:lnTo>
                  <a:pt x="0" y="0"/>
                </a:lnTo>
                <a:close/>
              </a:path>
            </a:pathLst>
          </a:custGeom>
          <a:blipFill>
            <a:blip r:embed="rId2">
              <a:extLst>
                <a:ext uri="{96DAC541-7B7A-43D3-8B79-37D633B846F1}">
                  <asvg:svgBlip xmlns:asvg="http://schemas.microsoft.com/office/drawing/2016/SVG/main" r:embed="rId3"/>
                </a:ext>
              </a:extLst>
            </a:blip>
            <a:stretch>
              <a:fillRect l="0" t="0" r="0" b="-298"/>
            </a:stretch>
          </a:blipFill>
        </p:spPr>
      </p:sp>
      <p:grpSp>
        <p:nvGrpSpPr>
          <p:cNvPr name="Group 11" id="11"/>
          <p:cNvGrpSpPr/>
          <p:nvPr/>
        </p:nvGrpSpPr>
        <p:grpSpPr>
          <a:xfrm rot="0">
            <a:off x="6111910" y="1880158"/>
            <a:ext cx="1167742" cy="1167742"/>
            <a:chOff x="0" y="0"/>
            <a:chExt cx="1556990" cy="1556990"/>
          </a:xfrm>
        </p:grpSpPr>
        <p:sp>
          <p:nvSpPr>
            <p:cNvPr name="Freeform 12" id="12"/>
            <p:cNvSpPr/>
            <p:nvPr/>
          </p:nvSpPr>
          <p:spPr>
            <a:xfrm flipH="false" flipV="false" rot="0">
              <a:off x="0" y="0"/>
              <a:ext cx="1557020" cy="1557020"/>
            </a:xfrm>
            <a:custGeom>
              <a:avLst/>
              <a:gdLst/>
              <a:ahLst/>
              <a:cxnLst/>
              <a:rect r="r" b="b" t="t" l="l"/>
              <a:pathLst>
                <a:path h="1557020" w="1557020">
                  <a:moveTo>
                    <a:pt x="0" y="0"/>
                  </a:moveTo>
                  <a:lnTo>
                    <a:pt x="1557020" y="0"/>
                  </a:lnTo>
                  <a:lnTo>
                    <a:pt x="1557020" y="1557020"/>
                  </a:lnTo>
                  <a:lnTo>
                    <a:pt x="0" y="1557020"/>
                  </a:lnTo>
                  <a:close/>
                </a:path>
              </a:pathLst>
            </a:custGeom>
            <a:solidFill>
              <a:srgbClr val="FFB784"/>
            </a:solidFill>
          </p:spPr>
        </p:sp>
      </p:grpSp>
      <p:grpSp>
        <p:nvGrpSpPr>
          <p:cNvPr name="Group 13" id="13"/>
          <p:cNvGrpSpPr/>
          <p:nvPr/>
        </p:nvGrpSpPr>
        <p:grpSpPr>
          <a:xfrm rot="0">
            <a:off x="9652938" y="1838720"/>
            <a:ext cx="3835242" cy="538404"/>
            <a:chOff x="0" y="0"/>
            <a:chExt cx="5113656" cy="717872"/>
          </a:xfrm>
        </p:grpSpPr>
        <p:sp>
          <p:nvSpPr>
            <p:cNvPr name="Freeform 14" id="14"/>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solidFill>
          </p:spPr>
        </p:sp>
      </p:grpSp>
      <p:sp>
        <p:nvSpPr>
          <p:cNvPr name="Freeform 15" id="15"/>
          <p:cNvSpPr/>
          <p:nvPr/>
        </p:nvSpPr>
        <p:spPr>
          <a:xfrm flipH="false" flipV="false" rot="0">
            <a:off x="5193570" y="1925625"/>
            <a:ext cx="640725" cy="640725"/>
          </a:xfrm>
          <a:custGeom>
            <a:avLst/>
            <a:gdLst/>
            <a:ahLst/>
            <a:cxnLst/>
            <a:rect r="r" b="b" t="t" l="l"/>
            <a:pathLst>
              <a:path h="640725" w="640725">
                <a:moveTo>
                  <a:pt x="0" y="0"/>
                </a:moveTo>
                <a:lnTo>
                  <a:pt x="640725" y="0"/>
                </a:lnTo>
                <a:lnTo>
                  <a:pt x="640725" y="640725"/>
                </a:lnTo>
                <a:lnTo>
                  <a:pt x="0" y="6407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652938" y="2499620"/>
            <a:ext cx="3835242" cy="538404"/>
            <a:chOff x="0" y="0"/>
            <a:chExt cx="5113656" cy="717872"/>
          </a:xfrm>
        </p:grpSpPr>
        <p:sp>
          <p:nvSpPr>
            <p:cNvPr name="Freeform 17" id="17"/>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solidFill>
          </p:spPr>
        </p:sp>
      </p:grpSp>
      <p:grpSp>
        <p:nvGrpSpPr>
          <p:cNvPr name="Group 18" id="18"/>
          <p:cNvGrpSpPr/>
          <p:nvPr/>
        </p:nvGrpSpPr>
        <p:grpSpPr>
          <a:xfrm rot="0">
            <a:off x="9652938" y="3128042"/>
            <a:ext cx="3835242" cy="538404"/>
            <a:chOff x="0" y="0"/>
            <a:chExt cx="5113656" cy="717872"/>
          </a:xfrm>
        </p:grpSpPr>
        <p:sp>
          <p:nvSpPr>
            <p:cNvPr name="Freeform 19" id="19"/>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solidFill>
          </p:spPr>
        </p:sp>
      </p:grpSp>
      <p:grpSp>
        <p:nvGrpSpPr>
          <p:cNvPr name="Group 20" id="20"/>
          <p:cNvGrpSpPr/>
          <p:nvPr/>
        </p:nvGrpSpPr>
        <p:grpSpPr>
          <a:xfrm rot="0">
            <a:off x="9652938" y="3760888"/>
            <a:ext cx="3835242" cy="538404"/>
            <a:chOff x="0" y="0"/>
            <a:chExt cx="5113656" cy="717872"/>
          </a:xfrm>
        </p:grpSpPr>
        <p:sp>
          <p:nvSpPr>
            <p:cNvPr name="Freeform 21" id="21"/>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solidFill>
          </p:spPr>
        </p:sp>
      </p:grpSp>
      <p:grpSp>
        <p:nvGrpSpPr>
          <p:cNvPr name="Group 22" id="22"/>
          <p:cNvGrpSpPr/>
          <p:nvPr/>
        </p:nvGrpSpPr>
        <p:grpSpPr>
          <a:xfrm rot="0">
            <a:off x="9652938" y="4419286"/>
            <a:ext cx="3835242" cy="538404"/>
            <a:chOff x="0" y="0"/>
            <a:chExt cx="5113656" cy="717872"/>
          </a:xfrm>
        </p:grpSpPr>
        <p:sp>
          <p:nvSpPr>
            <p:cNvPr name="Freeform 23" id="23"/>
            <p:cNvSpPr/>
            <p:nvPr/>
          </p:nvSpPr>
          <p:spPr>
            <a:xfrm flipH="false" flipV="false" rot="0">
              <a:off x="0" y="0"/>
              <a:ext cx="5113655" cy="717931"/>
            </a:xfrm>
            <a:custGeom>
              <a:avLst/>
              <a:gdLst/>
              <a:ahLst/>
              <a:cxnLst/>
              <a:rect r="r" b="b" t="t" l="l"/>
              <a:pathLst>
                <a:path h="717931" w="5113655">
                  <a:moveTo>
                    <a:pt x="0" y="0"/>
                  </a:moveTo>
                  <a:lnTo>
                    <a:pt x="0" y="717931"/>
                  </a:lnTo>
                  <a:lnTo>
                    <a:pt x="5113655" y="717931"/>
                  </a:lnTo>
                  <a:lnTo>
                    <a:pt x="5113655" y="0"/>
                  </a:lnTo>
                  <a:lnTo>
                    <a:pt x="0" y="0"/>
                  </a:lnTo>
                  <a:close/>
                  <a:moveTo>
                    <a:pt x="4996180" y="600329"/>
                  </a:moveTo>
                  <a:lnTo>
                    <a:pt x="115062" y="600329"/>
                  </a:lnTo>
                  <a:lnTo>
                    <a:pt x="115062" y="115062"/>
                  </a:lnTo>
                  <a:lnTo>
                    <a:pt x="4996180" y="115062"/>
                  </a:lnTo>
                  <a:lnTo>
                    <a:pt x="4996180" y="600329"/>
                  </a:lnTo>
                  <a:close/>
                </a:path>
              </a:pathLst>
            </a:custGeom>
            <a:solidFill>
              <a:srgbClr val="FFEDD1"/>
            </a:solidFill>
          </p:spPr>
        </p:sp>
      </p:grpSp>
      <p:grpSp>
        <p:nvGrpSpPr>
          <p:cNvPr name="Group 24" id="24"/>
          <p:cNvGrpSpPr/>
          <p:nvPr/>
        </p:nvGrpSpPr>
        <p:grpSpPr>
          <a:xfrm rot="-5400000">
            <a:off x="6311000" y="3991346"/>
            <a:ext cx="4030523" cy="100012"/>
            <a:chOff x="0" y="0"/>
            <a:chExt cx="5374030" cy="133350"/>
          </a:xfrm>
        </p:grpSpPr>
        <p:sp>
          <p:nvSpPr>
            <p:cNvPr name="Freeform 25" id="25"/>
            <p:cNvSpPr/>
            <p:nvPr/>
          </p:nvSpPr>
          <p:spPr>
            <a:xfrm flipH="false" flipV="false" rot="0">
              <a:off x="0" y="0"/>
              <a:ext cx="5374005" cy="133350"/>
            </a:xfrm>
            <a:custGeom>
              <a:avLst/>
              <a:gdLst/>
              <a:ahLst/>
              <a:cxnLst/>
              <a:rect r="r" b="b" t="t" l="l"/>
              <a:pathLst>
                <a:path h="133350" w="5374005">
                  <a:moveTo>
                    <a:pt x="66675" y="0"/>
                  </a:moveTo>
                  <a:lnTo>
                    <a:pt x="5307330" y="0"/>
                  </a:lnTo>
                  <a:cubicBezTo>
                    <a:pt x="5344160" y="0"/>
                    <a:pt x="5374005" y="29845"/>
                    <a:pt x="5374005" y="66675"/>
                  </a:cubicBezTo>
                  <a:cubicBezTo>
                    <a:pt x="5374005" y="103505"/>
                    <a:pt x="5344160" y="133350"/>
                    <a:pt x="5307330" y="133350"/>
                  </a:cubicBezTo>
                  <a:lnTo>
                    <a:pt x="66675" y="133350"/>
                  </a:lnTo>
                  <a:cubicBezTo>
                    <a:pt x="29845" y="133350"/>
                    <a:pt x="0" y="103505"/>
                    <a:pt x="0" y="66675"/>
                  </a:cubicBezTo>
                  <a:cubicBezTo>
                    <a:pt x="0" y="29845"/>
                    <a:pt x="29845" y="0"/>
                    <a:pt x="66675" y="0"/>
                  </a:cubicBezTo>
                  <a:close/>
                </a:path>
              </a:pathLst>
            </a:custGeom>
            <a:solidFill>
              <a:srgbClr val="C9E265"/>
            </a:solidFill>
          </p:spPr>
        </p:sp>
      </p:grpSp>
      <p:grpSp>
        <p:nvGrpSpPr>
          <p:cNvPr name="Group 26" id="26"/>
          <p:cNvGrpSpPr/>
          <p:nvPr/>
        </p:nvGrpSpPr>
        <p:grpSpPr>
          <a:xfrm rot="-5400000">
            <a:off x="7145927" y="4604267"/>
            <a:ext cx="2804680" cy="100012"/>
            <a:chOff x="0" y="0"/>
            <a:chExt cx="3739574" cy="133350"/>
          </a:xfrm>
        </p:grpSpPr>
        <p:sp>
          <p:nvSpPr>
            <p:cNvPr name="Freeform 27" id="27"/>
            <p:cNvSpPr/>
            <p:nvPr/>
          </p:nvSpPr>
          <p:spPr>
            <a:xfrm flipH="false" flipV="false" rot="0">
              <a:off x="0" y="0"/>
              <a:ext cx="3739515" cy="133350"/>
            </a:xfrm>
            <a:custGeom>
              <a:avLst/>
              <a:gdLst/>
              <a:ahLst/>
              <a:cxnLst/>
              <a:rect r="r" b="b" t="t" l="l"/>
              <a:pathLst>
                <a:path h="133350" w="3739515">
                  <a:moveTo>
                    <a:pt x="66675" y="0"/>
                  </a:moveTo>
                  <a:lnTo>
                    <a:pt x="3672840" y="0"/>
                  </a:lnTo>
                  <a:cubicBezTo>
                    <a:pt x="3709670" y="0"/>
                    <a:pt x="3739515" y="29845"/>
                    <a:pt x="3739515" y="66675"/>
                  </a:cubicBezTo>
                  <a:cubicBezTo>
                    <a:pt x="3739515" y="103505"/>
                    <a:pt x="3709670" y="133350"/>
                    <a:pt x="3672840"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28" id="28"/>
          <p:cNvGrpSpPr/>
          <p:nvPr/>
        </p:nvGrpSpPr>
        <p:grpSpPr>
          <a:xfrm rot="-5400000">
            <a:off x="6411212" y="4932235"/>
            <a:ext cx="2066997" cy="100012"/>
            <a:chOff x="0" y="0"/>
            <a:chExt cx="2755996" cy="133350"/>
          </a:xfrm>
        </p:grpSpPr>
        <p:sp>
          <p:nvSpPr>
            <p:cNvPr name="Freeform 29" id="29"/>
            <p:cNvSpPr/>
            <p:nvPr/>
          </p:nvSpPr>
          <p:spPr>
            <a:xfrm flipH="false" flipV="false" rot="0">
              <a:off x="0" y="0"/>
              <a:ext cx="2756027" cy="133350"/>
            </a:xfrm>
            <a:custGeom>
              <a:avLst/>
              <a:gdLst/>
              <a:ahLst/>
              <a:cxnLst/>
              <a:rect r="r" b="b" t="t" l="l"/>
              <a:pathLst>
                <a:path h="133350" w="2756027">
                  <a:moveTo>
                    <a:pt x="66675" y="0"/>
                  </a:moveTo>
                  <a:lnTo>
                    <a:pt x="2689352" y="0"/>
                  </a:lnTo>
                  <a:cubicBezTo>
                    <a:pt x="2726182" y="0"/>
                    <a:pt x="2756027" y="29845"/>
                    <a:pt x="2756027" y="66675"/>
                  </a:cubicBezTo>
                  <a:cubicBezTo>
                    <a:pt x="2756027" y="103505"/>
                    <a:pt x="2726182" y="133350"/>
                    <a:pt x="2689352" y="133350"/>
                  </a:cubicBezTo>
                  <a:lnTo>
                    <a:pt x="66675" y="133350"/>
                  </a:lnTo>
                  <a:cubicBezTo>
                    <a:pt x="29845" y="133350"/>
                    <a:pt x="0" y="103505"/>
                    <a:pt x="0" y="66675"/>
                  </a:cubicBezTo>
                  <a:cubicBezTo>
                    <a:pt x="0" y="29845"/>
                    <a:pt x="29845" y="0"/>
                    <a:pt x="66675" y="0"/>
                  </a:cubicBezTo>
                  <a:close/>
                </a:path>
              </a:pathLst>
            </a:custGeom>
            <a:solidFill>
              <a:srgbClr val="38B6FF"/>
            </a:solidFill>
          </p:spPr>
        </p:sp>
      </p:grpSp>
      <p:grpSp>
        <p:nvGrpSpPr>
          <p:cNvPr name="Group 30" id="30"/>
          <p:cNvGrpSpPr/>
          <p:nvPr/>
        </p:nvGrpSpPr>
        <p:grpSpPr>
          <a:xfrm rot="-10799999">
            <a:off x="4782884" y="6664652"/>
            <a:ext cx="1839586" cy="100012"/>
            <a:chOff x="0" y="0"/>
            <a:chExt cx="2452782" cy="133350"/>
          </a:xfrm>
        </p:grpSpPr>
        <p:sp>
          <p:nvSpPr>
            <p:cNvPr name="Freeform 31" id="31"/>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solidFill>
          </p:spPr>
        </p:sp>
      </p:grpSp>
      <p:grpSp>
        <p:nvGrpSpPr>
          <p:cNvPr name="Group 32" id="32"/>
          <p:cNvGrpSpPr/>
          <p:nvPr/>
        </p:nvGrpSpPr>
        <p:grpSpPr>
          <a:xfrm rot="-10800000">
            <a:off x="4760620" y="6400096"/>
            <a:ext cx="1862958" cy="100012"/>
            <a:chOff x="0" y="0"/>
            <a:chExt cx="2483944" cy="133350"/>
          </a:xfrm>
        </p:grpSpPr>
        <p:sp>
          <p:nvSpPr>
            <p:cNvPr name="Freeform 33" id="33"/>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34" id="34"/>
          <p:cNvGrpSpPr/>
          <p:nvPr/>
        </p:nvGrpSpPr>
        <p:grpSpPr>
          <a:xfrm rot="10799999">
            <a:off x="4760620" y="6102949"/>
            <a:ext cx="1862985" cy="100012"/>
            <a:chOff x="0" y="0"/>
            <a:chExt cx="2483980" cy="133350"/>
          </a:xfrm>
        </p:grpSpPr>
        <p:sp>
          <p:nvSpPr>
            <p:cNvPr name="Freeform 35" id="35"/>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38B6FF"/>
            </a:solidFill>
          </p:spPr>
        </p:sp>
      </p:grpSp>
      <p:grpSp>
        <p:nvGrpSpPr>
          <p:cNvPr name="Group 36" id="36"/>
          <p:cNvGrpSpPr/>
          <p:nvPr/>
        </p:nvGrpSpPr>
        <p:grpSpPr>
          <a:xfrm rot="-10799999">
            <a:off x="12294241" y="6598693"/>
            <a:ext cx="1839587" cy="100012"/>
            <a:chOff x="0" y="0"/>
            <a:chExt cx="2452782" cy="133350"/>
          </a:xfrm>
        </p:grpSpPr>
        <p:sp>
          <p:nvSpPr>
            <p:cNvPr name="Freeform 37" id="37"/>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solidFill>
          </p:spPr>
        </p:sp>
      </p:grpSp>
      <p:grpSp>
        <p:nvGrpSpPr>
          <p:cNvPr name="Group 38" id="38"/>
          <p:cNvGrpSpPr/>
          <p:nvPr/>
        </p:nvGrpSpPr>
        <p:grpSpPr>
          <a:xfrm rot="-10800000">
            <a:off x="12271978" y="6334135"/>
            <a:ext cx="1862958" cy="100012"/>
            <a:chOff x="0" y="0"/>
            <a:chExt cx="2483944" cy="133350"/>
          </a:xfrm>
        </p:grpSpPr>
        <p:sp>
          <p:nvSpPr>
            <p:cNvPr name="Freeform 39" id="39"/>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sp>
        <p:nvSpPr>
          <p:cNvPr name="TextBox 40" id="40"/>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41" id="41"/>
          <p:cNvSpPr txBox="true"/>
          <p:nvPr/>
        </p:nvSpPr>
        <p:spPr>
          <a:xfrm rot="0">
            <a:off x="3261752" y="6106251"/>
            <a:ext cx="1107399" cy="597586"/>
          </a:xfrm>
          <a:prstGeom prst="rect">
            <a:avLst/>
          </a:prstGeom>
        </p:spPr>
        <p:txBody>
          <a:bodyPr anchor="t" rtlCol="false" tIns="0" lIns="0" bIns="0" rIns="0">
            <a:spAutoFit/>
          </a:bodyPr>
          <a:lstStyle/>
          <a:p>
            <a:pPr algn="ctr">
              <a:lnSpc>
                <a:spcPts val="4450"/>
              </a:lnSpc>
            </a:pPr>
            <a:r>
              <a:rPr lang="en-US" sz="3178" b="true">
                <a:solidFill>
                  <a:srgbClr val="FFEDD1"/>
                </a:solidFill>
                <a:latin typeface="Now Bold"/>
                <a:ea typeface="Now Bold"/>
                <a:cs typeface="Now Bold"/>
                <a:sym typeface="Now Bold"/>
              </a:rPr>
              <a:t>Input</a:t>
            </a:r>
          </a:p>
        </p:txBody>
      </p:sp>
      <p:sp>
        <p:nvSpPr>
          <p:cNvPr name="TextBox 42" id="42"/>
          <p:cNvSpPr txBox="true"/>
          <p:nvPr/>
        </p:nvSpPr>
        <p:spPr>
          <a:xfrm rot="0">
            <a:off x="14392678" y="6163924"/>
            <a:ext cx="1396764" cy="561519"/>
          </a:xfrm>
          <a:prstGeom prst="rect">
            <a:avLst/>
          </a:prstGeom>
        </p:spPr>
        <p:txBody>
          <a:bodyPr anchor="t" rtlCol="false" tIns="0" lIns="0" bIns="0" rIns="0">
            <a:spAutoFit/>
          </a:bodyPr>
          <a:lstStyle/>
          <a:p>
            <a:pPr algn="ctr">
              <a:lnSpc>
                <a:spcPts val="4152"/>
              </a:lnSpc>
            </a:pPr>
            <a:r>
              <a:rPr lang="en-US" sz="2965" b="true">
                <a:solidFill>
                  <a:srgbClr val="FFEDD1"/>
                </a:solidFill>
                <a:latin typeface="Now Bold"/>
                <a:ea typeface="Now Bold"/>
                <a:cs typeface="Now Bold"/>
                <a:sym typeface="Now Bold"/>
              </a:rPr>
              <a:t>Output</a:t>
            </a:r>
          </a:p>
        </p:txBody>
      </p:sp>
      <p:sp>
        <p:nvSpPr>
          <p:cNvPr name="TextBox 43" id="43"/>
          <p:cNvSpPr txBox="true"/>
          <p:nvPr/>
        </p:nvSpPr>
        <p:spPr>
          <a:xfrm rot="0">
            <a:off x="7191196" y="721483"/>
            <a:ext cx="4512626" cy="443502"/>
          </a:xfrm>
          <a:prstGeom prst="rect">
            <a:avLst/>
          </a:prstGeom>
        </p:spPr>
        <p:txBody>
          <a:bodyPr anchor="t" rtlCol="false" tIns="0" lIns="0" bIns="0" rIns="0">
            <a:spAutoFit/>
          </a:bodyPr>
          <a:lstStyle/>
          <a:p>
            <a:pPr algn="ctr">
              <a:lnSpc>
                <a:spcPts val="3244"/>
              </a:lnSpc>
            </a:pPr>
            <a:r>
              <a:rPr lang="en-US" sz="2317" b="true">
                <a:solidFill>
                  <a:srgbClr val="FFEDD1"/>
                </a:solidFill>
                <a:latin typeface="Now Bold"/>
                <a:ea typeface="Now Bold"/>
                <a:cs typeface="Now Bold"/>
                <a:sym typeface="Now Bold"/>
              </a:rPr>
              <a:t>Central Processing Unit (CPU)</a:t>
            </a:r>
          </a:p>
        </p:txBody>
      </p:sp>
      <p:sp>
        <p:nvSpPr>
          <p:cNvPr name="TextBox 44" id="44"/>
          <p:cNvSpPr txBox="true"/>
          <p:nvPr/>
        </p:nvSpPr>
        <p:spPr>
          <a:xfrm rot="0">
            <a:off x="4917345" y="3225191"/>
            <a:ext cx="1064000" cy="297785"/>
          </a:xfrm>
          <a:prstGeom prst="rect">
            <a:avLst/>
          </a:prstGeom>
        </p:spPr>
        <p:txBody>
          <a:bodyPr anchor="t" rtlCol="false" tIns="0" lIns="0" bIns="0" rIns="0">
            <a:spAutoFit/>
          </a:bodyPr>
          <a:lstStyle/>
          <a:p>
            <a:pPr algn="ctr">
              <a:lnSpc>
                <a:spcPts val="2181"/>
              </a:lnSpc>
            </a:pPr>
            <a:r>
              <a:rPr lang="en-US" sz="1558" b="true">
                <a:solidFill>
                  <a:srgbClr val="FFEDD1"/>
                </a:solidFill>
                <a:latin typeface="Now Bold"/>
                <a:ea typeface="Now Bold"/>
                <a:cs typeface="Now Bold"/>
                <a:sym typeface="Now Bold"/>
              </a:rPr>
              <a:t>SRAM</a:t>
            </a:r>
          </a:p>
        </p:txBody>
      </p:sp>
      <p:sp>
        <p:nvSpPr>
          <p:cNvPr name="TextBox 45" id="45"/>
          <p:cNvSpPr txBox="true"/>
          <p:nvPr/>
        </p:nvSpPr>
        <p:spPr>
          <a:xfrm rot="0">
            <a:off x="5512986" y="4333179"/>
            <a:ext cx="540047" cy="425999"/>
          </a:xfrm>
          <a:prstGeom prst="rect">
            <a:avLst/>
          </a:prstGeom>
        </p:spPr>
        <p:txBody>
          <a:bodyPr anchor="t" rtlCol="false" tIns="0" lIns="0" bIns="0" rIns="0">
            <a:spAutoFit/>
          </a:bodyPr>
          <a:lstStyle/>
          <a:p>
            <a:pPr algn="ctr">
              <a:lnSpc>
                <a:spcPts val="3121"/>
              </a:lnSpc>
            </a:pPr>
            <a:r>
              <a:rPr lang="en-US" sz="2229">
                <a:solidFill>
                  <a:srgbClr val="000000"/>
                </a:solidFill>
                <a:latin typeface="Gagalin"/>
                <a:ea typeface="Gagalin"/>
                <a:cs typeface="Gagalin"/>
                <a:sym typeface="Gagalin"/>
              </a:rPr>
              <a:t>ALU</a:t>
            </a:r>
          </a:p>
        </p:txBody>
      </p:sp>
      <p:sp>
        <p:nvSpPr>
          <p:cNvPr name="TextBox 46" id="46"/>
          <p:cNvSpPr txBox="true"/>
          <p:nvPr/>
        </p:nvSpPr>
        <p:spPr>
          <a:xfrm rot="0">
            <a:off x="6425758" y="2202053"/>
            <a:ext cx="540047" cy="425999"/>
          </a:xfrm>
          <a:prstGeom prst="rect">
            <a:avLst/>
          </a:prstGeom>
        </p:spPr>
        <p:txBody>
          <a:bodyPr anchor="t" rtlCol="false" tIns="0" lIns="0" bIns="0" rIns="0">
            <a:spAutoFit/>
          </a:bodyPr>
          <a:lstStyle/>
          <a:p>
            <a:pPr algn="ctr">
              <a:lnSpc>
                <a:spcPts val="3121"/>
              </a:lnSpc>
            </a:pPr>
            <a:r>
              <a:rPr lang="en-US" sz="2229">
                <a:solidFill>
                  <a:srgbClr val="000000"/>
                </a:solidFill>
                <a:latin typeface="Gagalin"/>
                <a:ea typeface="Gagalin"/>
                <a:cs typeface="Gagalin"/>
                <a:sym typeface="Gagalin"/>
              </a:rPr>
              <a:t>CU</a:t>
            </a:r>
          </a:p>
        </p:txBody>
      </p:sp>
      <p:sp>
        <p:nvSpPr>
          <p:cNvPr name="TextBox 47" id="47"/>
          <p:cNvSpPr txBox="true"/>
          <p:nvPr/>
        </p:nvSpPr>
        <p:spPr>
          <a:xfrm rot="0">
            <a:off x="8663454" y="1893657"/>
            <a:ext cx="853293" cy="344627"/>
          </a:xfrm>
          <a:prstGeom prst="rect">
            <a:avLst/>
          </a:prstGeom>
        </p:spPr>
        <p:txBody>
          <a:bodyPr anchor="t" rtlCol="false" tIns="0" lIns="0" bIns="0" rIns="0">
            <a:spAutoFit/>
          </a:bodyPr>
          <a:lstStyle/>
          <a:p>
            <a:pPr algn="ctr">
              <a:lnSpc>
                <a:spcPts val="2536"/>
              </a:lnSpc>
            </a:pPr>
            <a:r>
              <a:rPr lang="en-US" sz="1810" b="true">
                <a:solidFill>
                  <a:srgbClr val="FFEDD1"/>
                </a:solidFill>
                <a:latin typeface="Now Bold"/>
                <a:ea typeface="Now Bold"/>
                <a:cs typeface="Now Bold"/>
                <a:sym typeface="Now Bold"/>
              </a:rPr>
              <a:t>MAR</a:t>
            </a:r>
          </a:p>
        </p:txBody>
      </p:sp>
      <p:sp>
        <p:nvSpPr>
          <p:cNvPr name="TextBox 48" id="48"/>
          <p:cNvSpPr txBox="true"/>
          <p:nvPr/>
        </p:nvSpPr>
        <p:spPr>
          <a:xfrm rot="0">
            <a:off x="8663454" y="2554557"/>
            <a:ext cx="853293" cy="344627"/>
          </a:xfrm>
          <a:prstGeom prst="rect">
            <a:avLst/>
          </a:prstGeom>
        </p:spPr>
        <p:txBody>
          <a:bodyPr anchor="t" rtlCol="false" tIns="0" lIns="0" bIns="0" rIns="0">
            <a:spAutoFit/>
          </a:bodyPr>
          <a:lstStyle/>
          <a:p>
            <a:pPr algn="ctr">
              <a:lnSpc>
                <a:spcPts val="2536"/>
              </a:lnSpc>
            </a:pPr>
            <a:r>
              <a:rPr lang="en-US" sz="1810" b="true">
                <a:solidFill>
                  <a:srgbClr val="FFEDD1"/>
                </a:solidFill>
                <a:latin typeface="Now Bold"/>
                <a:ea typeface="Now Bold"/>
                <a:cs typeface="Now Bold"/>
                <a:sym typeface="Now Bold"/>
              </a:rPr>
              <a:t>PC</a:t>
            </a:r>
          </a:p>
        </p:txBody>
      </p:sp>
      <p:sp>
        <p:nvSpPr>
          <p:cNvPr name="TextBox 49" id="49"/>
          <p:cNvSpPr txBox="true"/>
          <p:nvPr/>
        </p:nvSpPr>
        <p:spPr>
          <a:xfrm rot="0">
            <a:off x="8691846" y="3182979"/>
            <a:ext cx="853293" cy="344627"/>
          </a:xfrm>
          <a:prstGeom prst="rect">
            <a:avLst/>
          </a:prstGeom>
        </p:spPr>
        <p:txBody>
          <a:bodyPr anchor="t" rtlCol="false" tIns="0" lIns="0" bIns="0" rIns="0">
            <a:spAutoFit/>
          </a:bodyPr>
          <a:lstStyle/>
          <a:p>
            <a:pPr algn="ctr">
              <a:lnSpc>
                <a:spcPts val="2536"/>
              </a:lnSpc>
            </a:pPr>
            <a:r>
              <a:rPr lang="en-US" sz="1810" b="true">
                <a:solidFill>
                  <a:srgbClr val="FFEDD1"/>
                </a:solidFill>
                <a:latin typeface="Now Bold"/>
                <a:ea typeface="Now Bold"/>
                <a:cs typeface="Now Bold"/>
                <a:sym typeface="Now Bold"/>
              </a:rPr>
              <a:t>MDR</a:t>
            </a:r>
          </a:p>
        </p:txBody>
      </p:sp>
      <p:sp>
        <p:nvSpPr>
          <p:cNvPr name="TextBox 50" id="50"/>
          <p:cNvSpPr txBox="true"/>
          <p:nvPr/>
        </p:nvSpPr>
        <p:spPr>
          <a:xfrm rot="0">
            <a:off x="8663454" y="3815826"/>
            <a:ext cx="853293" cy="344627"/>
          </a:xfrm>
          <a:prstGeom prst="rect">
            <a:avLst/>
          </a:prstGeom>
        </p:spPr>
        <p:txBody>
          <a:bodyPr anchor="t" rtlCol="false" tIns="0" lIns="0" bIns="0" rIns="0">
            <a:spAutoFit/>
          </a:bodyPr>
          <a:lstStyle/>
          <a:p>
            <a:pPr algn="ctr">
              <a:lnSpc>
                <a:spcPts val="2536"/>
              </a:lnSpc>
            </a:pPr>
            <a:r>
              <a:rPr lang="en-US" sz="1810" b="true">
                <a:solidFill>
                  <a:srgbClr val="FFEDD1"/>
                </a:solidFill>
                <a:latin typeface="Now Bold"/>
                <a:ea typeface="Now Bold"/>
                <a:cs typeface="Now Bold"/>
                <a:sym typeface="Now Bold"/>
              </a:rPr>
              <a:t>CIR</a:t>
            </a:r>
          </a:p>
        </p:txBody>
      </p:sp>
      <p:sp>
        <p:nvSpPr>
          <p:cNvPr name="TextBox 51" id="51"/>
          <p:cNvSpPr txBox="true"/>
          <p:nvPr/>
        </p:nvSpPr>
        <p:spPr>
          <a:xfrm rot="0">
            <a:off x="8663454" y="4436631"/>
            <a:ext cx="853293" cy="344627"/>
          </a:xfrm>
          <a:prstGeom prst="rect">
            <a:avLst/>
          </a:prstGeom>
        </p:spPr>
        <p:txBody>
          <a:bodyPr anchor="t" rtlCol="false" tIns="0" lIns="0" bIns="0" rIns="0">
            <a:spAutoFit/>
          </a:bodyPr>
          <a:lstStyle/>
          <a:p>
            <a:pPr algn="ctr">
              <a:lnSpc>
                <a:spcPts val="2536"/>
              </a:lnSpc>
            </a:pPr>
            <a:r>
              <a:rPr lang="en-US" sz="1810" b="true">
                <a:solidFill>
                  <a:srgbClr val="FFEDD1"/>
                </a:solidFill>
                <a:latin typeface="Now Bold"/>
                <a:ea typeface="Now Bold"/>
                <a:cs typeface="Now Bold"/>
                <a:sym typeface="Now Bold"/>
              </a:rPr>
              <a:t>ACC</a:t>
            </a:r>
          </a:p>
        </p:txBody>
      </p:sp>
      <p:grpSp>
        <p:nvGrpSpPr>
          <p:cNvPr name="Group 52" id="52"/>
          <p:cNvGrpSpPr/>
          <p:nvPr/>
        </p:nvGrpSpPr>
        <p:grpSpPr>
          <a:xfrm rot="10799999">
            <a:off x="8231950" y="2026091"/>
            <a:ext cx="568986" cy="100013"/>
            <a:chOff x="0" y="0"/>
            <a:chExt cx="758648" cy="133350"/>
          </a:xfrm>
        </p:grpSpPr>
        <p:sp>
          <p:nvSpPr>
            <p:cNvPr name="Freeform 53" id="53"/>
            <p:cNvSpPr/>
            <p:nvPr/>
          </p:nvSpPr>
          <p:spPr>
            <a:xfrm flipH="false" flipV="false" rot="0">
              <a:off x="0" y="0"/>
              <a:ext cx="758698" cy="133350"/>
            </a:xfrm>
            <a:custGeom>
              <a:avLst/>
              <a:gdLst/>
              <a:ahLst/>
              <a:cxnLst/>
              <a:rect r="r" b="b" t="t" l="l"/>
              <a:pathLst>
                <a:path h="133350" w="758698">
                  <a:moveTo>
                    <a:pt x="66675" y="0"/>
                  </a:moveTo>
                  <a:lnTo>
                    <a:pt x="692023" y="0"/>
                  </a:lnTo>
                  <a:cubicBezTo>
                    <a:pt x="728853" y="0"/>
                    <a:pt x="758698" y="29845"/>
                    <a:pt x="758698" y="66675"/>
                  </a:cubicBezTo>
                  <a:cubicBezTo>
                    <a:pt x="758698" y="103505"/>
                    <a:pt x="728853" y="133350"/>
                    <a:pt x="692023" y="133350"/>
                  </a:cubicBezTo>
                  <a:lnTo>
                    <a:pt x="66675" y="133350"/>
                  </a:lnTo>
                  <a:cubicBezTo>
                    <a:pt x="29845" y="133350"/>
                    <a:pt x="0" y="103505"/>
                    <a:pt x="0" y="66675"/>
                  </a:cubicBezTo>
                  <a:cubicBezTo>
                    <a:pt x="0" y="29845"/>
                    <a:pt x="29845" y="0"/>
                    <a:pt x="66675" y="0"/>
                  </a:cubicBezTo>
                  <a:close/>
                </a:path>
              </a:pathLst>
            </a:custGeom>
            <a:solidFill>
              <a:srgbClr val="C9E265"/>
            </a:solidFill>
          </p:spPr>
        </p:sp>
      </p:grpSp>
      <p:grpSp>
        <p:nvGrpSpPr>
          <p:cNvPr name="Group 54" id="54"/>
          <p:cNvGrpSpPr/>
          <p:nvPr/>
        </p:nvGrpSpPr>
        <p:grpSpPr>
          <a:xfrm rot="0">
            <a:off x="8469710" y="3283757"/>
            <a:ext cx="384435" cy="100012"/>
            <a:chOff x="0" y="0"/>
            <a:chExt cx="512580" cy="133350"/>
          </a:xfrm>
        </p:grpSpPr>
        <p:sp>
          <p:nvSpPr>
            <p:cNvPr name="Freeform 55" id="55"/>
            <p:cNvSpPr/>
            <p:nvPr/>
          </p:nvSpPr>
          <p:spPr>
            <a:xfrm flipH="false" flipV="false" rot="0">
              <a:off x="0" y="0"/>
              <a:ext cx="512572" cy="133350"/>
            </a:xfrm>
            <a:custGeom>
              <a:avLst/>
              <a:gdLst/>
              <a:ahLst/>
              <a:cxnLst/>
              <a:rect r="r" b="b" t="t" l="l"/>
              <a:pathLst>
                <a:path h="133350" w="512572">
                  <a:moveTo>
                    <a:pt x="66675" y="0"/>
                  </a:moveTo>
                  <a:lnTo>
                    <a:pt x="445897" y="0"/>
                  </a:lnTo>
                  <a:cubicBezTo>
                    <a:pt x="482727" y="0"/>
                    <a:pt x="512572" y="29845"/>
                    <a:pt x="512572" y="66675"/>
                  </a:cubicBezTo>
                  <a:cubicBezTo>
                    <a:pt x="512572" y="103505"/>
                    <a:pt x="482727" y="133350"/>
                    <a:pt x="445897"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56" id="56"/>
          <p:cNvGrpSpPr/>
          <p:nvPr/>
        </p:nvGrpSpPr>
        <p:grpSpPr>
          <a:xfrm rot="-5400000">
            <a:off x="6360046" y="3467416"/>
            <a:ext cx="1147872" cy="100012"/>
            <a:chOff x="0" y="0"/>
            <a:chExt cx="1530496" cy="133350"/>
          </a:xfrm>
        </p:grpSpPr>
        <p:sp>
          <p:nvSpPr>
            <p:cNvPr name="Freeform 57" id="57"/>
            <p:cNvSpPr/>
            <p:nvPr/>
          </p:nvSpPr>
          <p:spPr>
            <a:xfrm flipH="false" flipV="false" rot="0">
              <a:off x="0" y="0"/>
              <a:ext cx="1530477" cy="133350"/>
            </a:xfrm>
            <a:custGeom>
              <a:avLst/>
              <a:gdLst/>
              <a:ahLst/>
              <a:cxnLst/>
              <a:rect r="r" b="b" t="t" l="l"/>
              <a:pathLst>
                <a:path h="133350" w="1530477">
                  <a:moveTo>
                    <a:pt x="66675" y="0"/>
                  </a:moveTo>
                  <a:lnTo>
                    <a:pt x="1463802" y="0"/>
                  </a:lnTo>
                  <a:cubicBezTo>
                    <a:pt x="1500632" y="0"/>
                    <a:pt x="1530477" y="29845"/>
                    <a:pt x="1530477" y="66675"/>
                  </a:cubicBezTo>
                  <a:cubicBezTo>
                    <a:pt x="1530477" y="103505"/>
                    <a:pt x="1500632" y="133350"/>
                    <a:pt x="1463802" y="133350"/>
                  </a:cubicBezTo>
                  <a:lnTo>
                    <a:pt x="66675" y="133350"/>
                  </a:lnTo>
                  <a:cubicBezTo>
                    <a:pt x="29845" y="133350"/>
                    <a:pt x="0" y="103505"/>
                    <a:pt x="0" y="66675"/>
                  </a:cubicBezTo>
                  <a:cubicBezTo>
                    <a:pt x="0" y="29845"/>
                    <a:pt x="29845" y="0"/>
                    <a:pt x="66675" y="0"/>
                  </a:cubicBezTo>
                  <a:close/>
                </a:path>
              </a:pathLst>
            </a:custGeom>
            <a:solidFill>
              <a:srgbClr val="38B6FF"/>
            </a:solidFill>
          </p:spPr>
        </p:sp>
      </p:grpSp>
      <p:grpSp>
        <p:nvGrpSpPr>
          <p:cNvPr name="Group 58" id="58"/>
          <p:cNvGrpSpPr/>
          <p:nvPr/>
        </p:nvGrpSpPr>
        <p:grpSpPr>
          <a:xfrm rot="-10800000">
            <a:off x="6244873" y="3991346"/>
            <a:ext cx="770940" cy="100012"/>
            <a:chOff x="0" y="0"/>
            <a:chExt cx="1027920" cy="133350"/>
          </a:xfrm>
        </p:grpSpPr>
        <p:sp>
          <p:nvSpPr>
            <p:cNvPr name="Freeform 59" id="59"/>
            <p:cNvSpPr/>
            <p:nvPr/>
          </p:nvSpPr>
          <p:spPr>
            <a:xfrm flipH="false" flipV="false" rot="0">
              <a:off x="0" y="0"/>
              <a:ext cx="1027938" cy="133350"/>
            </a:xfrm>
            <a:custGeom>
              <a:avLst/>
              <a:gdLst/>
              <a:ahLst/>
              <a:cxnLst/>
              <a:rect r="r" b="b" t="t" l="l"/>
              <a:pathLst>
                <a:path h="133350" w="1027938">
                  <a:moveTo>
                    <a:pt x="66675" y="0"/>
                  </a:moveTo>
                  <a:lnTo>
                    <a:pt x="961263" y="0"/>
                  </a:lnTo>
                  <a:cubicBezTo>
                    <a:pt x="998093" y="0"/>
                    <a:pt x="1027938" y="29845"/>
                    <a:pt x="1027938" y="66675"/>
                  </a:cubicBezTo>
                  <a:cubicBezTo>
                    <a:pt x="1027938" y="103505"/>
                    <a:pt x="998093" y="133350"/>
                    <a:pt x="961263" y="133350"/>
                  </a:cubicBezTo>
                  <a:lnTo>
                    <a:pt x="66675" y="133350"/>
                  </a:lnTo>
                  <a:cubicBezTo>
                    <a:pt x="29845" y="133350"/>
                    <a:pt x="0" y="103505"/>
                    <a:pt x="0" y="66675"/>
                  </a:cubicBezTo>
                  <a:cubicBezTo>
                    <a:pt x="0" y="29845"/>
                    <a:pt x="29845" y="0"/>
                    <a:pt x="66675" y="0"/>
                  </a:cubicBezTo>
                  <a:close/>
                </a:path>
              </a:pathLst>
            </a:custGeom>
            <a:solidFill>
              <a:srgbClr val="38B6FF"/>
            </a:solidFill>
          </p:spPr>
        </p:sp>
      </p:grpSp>
      <p:grpSp>
        <p:nvGrpSpPr>
          <p:cNvPr name="Group 60" id="60"/>
          <p:cNvGrpSpPr/>
          <p:nvPr/>
        </p:nvGrpSpPr>
        <p:grpSpPr>
          <a:xfrm rot="-10800000">
            <a:off x="6723776" y="3991346"/>
            <a:ext cx="770940" cy="100012"/>
            <a:chOff x="0" y="0"/>
            <a:chExt cx="1027920" cy="133350"/>
          </a:xfrm>
        </p:grpSpPr>
        <p:sp>
          <p:nvSpPr>
            <p:cNvPr name="Freeform 61" id="61"/>
            <p:cNvSpPr/>
            <p:nvPr/>
          </p:nvSpPr>
          <p:spPr>
            <a:xfrm flipH="false" flipV="false" rot="0">
              <a:off x="0" y="0"/>
              <a:ext cx="1027938" cy="133350"/>
            </a:xfrm>
            <a:custGeom>
              <a:avLst/>
              <a:gdLst/>
              <a:ahLst/>
              <a:cxnLst/>
              <a:rect r="r" b="b" t="t" l="l"/>
              <a:pathLst>
                <a:path h="133350" w="1027938">
                  <a:moveTo>
                    <a:pt x="66675" y="0"/>
                  </a:moveTo>
                  <a:lnTo>
                    <a:pt x="961263" y="0"/>
                  </a:lnTo>
                  <a:cubicBezTo>
                    <a:pt x="998093" y="0"/>
                    <a:pt x="1027938" y="29845"/>
                    <a:pt x="1027938" y="66675"/>
                  </a:cubicBezTo>
                  <a:cubicBezTo>
                    <a:pt x="1027938" y="103505"/>
                    <a:pt x="998093" y="133350"/>
                    <a:pt x="961263" y="133350"/>
                  </a:cubicBezTo>
                  <a:lnTo>
                    <a:pt x="66675" y="133350"/>
                  </a:lnTo>
                  <a:cubicBezTo>
                    <a:pt x="29845" y="133350"/>
                    <a:pt x="0" y="103505"/>
                    <a:pt x="0" y="66675"/>
                  </a:cubicBezTo>
                  <a:cubicBezTo>
                    <a:pt x="0" y="29845"/>
                    <a:pt x="29845" y="0"/>
                    <a:pt x="66675" y="0"/>
                  </a:cubicBezTo>
                  <a:close/>
                </a:path>
              </a:pathLst>
            </a:custGeom>
            <a:solidFill>
              <a:srgbClr val="38B6FF"/>
            </a:solidFill>
          </p:spPr>
        </p:sp>
      </p:grpSp>
      <p:grpSp>
        <p:nvGrpSpPr>
          <p:cNvPr name="Group 62" id="62"/>
          <p:cNvGrpSpPr/>
          <p:nvPr/>
        </p:nvGrpSpPr>
        <p:grpSpPr>
          <a:xfrm rot="-10800000">
            <a:off x="17320078" y="207265"/>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4" id="64"/>
          <p:cNvGrpSpPr/>
          <p:nvPr/>
        </p:nvGrpSpPr>
        <p:grpSpPr>
          <a:xfrm rot="-10800000">
            <a:off x="17320078" y="676240"/>
            <a:ext cx="1032216" cy="128588"/>
            <a:chOff x="0" y="0"/>
            <a:chExt cx="1376288" cy="171450"/>
          </a:xfrm>
        </p:grpSpPr>
        <p:sp>
          <p:nvSpPr>
            <p:cNvPr name="Freeform 65" id="6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6" id="66"/>
          <p:cNvGrpSpPr/>
          <p:nvPr/>
        </p:nvGrpSpPr>
        <p:grpSpPr>
          <a:xfrm rot="-10800000">
            <a:off x="17320078" y="1116598"/>
            <a:ext cx="1032216" cy="128588"/>
            <a:chOff x="0" y="0"/>
            <a:chExt cx="1376288" cy="171450"/>
          </a:xfrm>
        </p:grpSpPr>
        <p:sp>
          <p:nvSpPr>
            <p:cNvPr name="Freeform 67" id="6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8" id="6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9" id="6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70" id="7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71" id="71"/>
          <p:cNvGrpSpPr/>
          <p:nvPr/>
        </p:nvGrpSpPr>
        <p:grpSpPr>
          <a:xfrm rot="10720186">
            <a:off x="13424995" y="2714860"/>
            <a:ext cx="509037" cy="100013"/>
            <a:chOff x="0" y="0"/>
            <a:chExt cx="678716" cy="133350"/>
          </a:xfrm>
        </p:grpSpPr>
        <p:sp>
          <p:nvSpPr>
            <p:cNvPr name="Freeform 72" id="72"/>
            <p:cNvSpPr/>
            <p:nvPr/>
          </p:nvSpPr>
          <p:spPr>
            <a:xfrm flipH="false" flipV="false" rot="0">
              <a:off x="0" y="0"/>
              <a:ext cx="678688" cy="133350"/>
            </a:xfrm>
            <a:custGeom>
              <a:avLst/>
              <a:gdLst/>
              <a:ahLst/>
              <a:cxnLst/>
              <a:rect r="r" b="b" t="t" l="l"/>
              <a:pathLst>
                <a:path h="133350" w="678688">
                  <a:moveTo>
                    <a:pt x="66675" y="0"/>
                  </a:moveTo>
                  <a:lnTo>
                    <a:pt x="612013" y="0"/>
                  </a:lnTo>
                  <a:cubicBezTo>
                    <a:pt x="648843" y="0"/>
                    <a:pt x="678688" y="29845"/>
                    <a:pt x="678688" y="66675"/>
                  </a:cubicBezTo>
                  <a:cubicBezTo>
                    <a:pt x="678688" y="103505"/>
                    <a:pt x="648843" y="133350"/>
                    <a:pt x="612013"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73" id="73"/>
          <p:cNvGrpSpPr/>
          <p:nvPr/>
        </p:nvGrpSpPr>
        <p:grpSpPr>
          <a:xfrm rot="5400000">
            <a:off x="13450024" y="2373875"/>
            <a:ext cx="859005" cy="100012"/>
            <a:chOff x="0" y="0"/>
            <a:chExt cx="1145340" cy="133350"/>
          </a:xfrm>
        </p:grpSpPr>
        <p:sp>
          <p:nvSpPr>
            <p:cNvPr name="Freeform 74" id="74"/>
            <p:cNvSpPr/>
            <p:nvPr/>
          </p:nvSpPr>
          <p:spPr>
            <a:xfrm flipH="false" flipV="false" rot="0">
              <a:off x="0" y="0"/>
              <a:ext cx="1145286" cy="133350"/>
            </a:xfrm>
            <a:custGeom>
              <a:avLst/>
              <a:gdLst/>
              <a:ahLst/>
              <a:cxnLst/>
              <a:rect r="r" b="b" t="t" l="l"/>
              <a:pathLst>
                <a:path h="133350" w="1145286">
                  <a:moveTo>
                    <a:pt x="66675" y="0"/>
                  </a:moveTo>
                  <a:lnTo>
                    <a:pt x="1078611" y="0"/>
                  </a:lnTo>
                  <a:cubicBezTo>
                    <a:pt x="1115441" y="0"/>
                    <a:pt x="1145286" y="29845"/>
                    <a:pt x="1145286" y="66675"/>
                  </a:cubicBezTo>
                  <a:cubicBezTo>
                    <a:pt x="1145286" y="103505"/>
                    <a:pt x="1115441" y="133350"/>
                    <a:pt x="1078611"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75" id="75"/>
          <p:cNvGrpSpPr/>
          <p:nvPr/>
        </p:nvGrpSpPr>
        <p:grpSpPr>
          <a:xfrm rot="0">
            <a:off x="13438037" y="1994402"/>
            <a:ext cx="496677" cy="100012"/>
            <a:chOff x="0" y="0"/>
            <a:chExt cx="662236" cy="133350"/>
          </a:xfrm>
        </p:grpSpPr>
        <p:sp>
          <p:nvSpPr>
            <p:cNvPr name="Freeform 76" id="76"/>
            <p:cNvSpPr/>
            <p:nvPr/>
          </p:nvSpPr>
          <p:spPr>
            <a:xfrm flipH="false" flipV="false" rot="0">
              <a:off x="0" y="0"/>
              <a:ext cx="662178" cy="133350"/>
            </a:xfrm>
            <a:custGeom>
              <a:avLst/>
              <a:gdLst/>
              <a:ahLst/>
              <a:cxnLst/>
              <a:rect r="r" b="b" t="t" l="l"/>
              <a:pathLst>
                <a:path h="133350" w="662178">
                  <a:moveTo>
                    <a:pt x="66675" y="0"/>
                  </a:moveTo>
                  <a:lnTo>
                    <a:pt x="595503" y="0"/>
                  </a:lnTo>
                  <a:cubicBezTo>
                    <a:pt x="632333" y="0"/>
                    <a:pt x="662178" y="29845"/>
                    <a:pt x="662178" y="66675"/>
                  </a:cubicBezTo>
                  <a:cubicBezTo>
                    <a:pt x="662178" y="103505"/>
                    <a:pt x="632333" y="133350"/>
                    <a:pt x="595503" y="133350"/>
                  </a:cubicBezTo>
                  <a:lnTo>
                    <a:pt x="66675" y="133350"/>
                  </a:lnTo>
                  <a:cubicBezTo>
                    <a:pt x="29845" y="133350"/>
                    <a:pt x="0" y="103505"/>
                    <a:pt x="0" y="66675"/>
                  </a:cubicBezTo>
                  <a:cubicBezTo>
                    <a:pt x="0" y="29845"/>
                    <a:pt x="29845" y="0"/>
                    <a:pt x="66675" y="0"/>
                  </a:cubicBezTo>
                  <a:close/>
                </a:path>
              </a:pathLst>
            </a:custGeom>
            <a:solidFill>
              <a:srgbClr val="FF5757"/>
            </a:solidFill>
          </p:spPr>
        </p:sp>
      </p:grpSp>
      <p:grpSp>
        <p:nvGrpSpPr>
          <p:cNvPr name="Group 77" id="77"/>
          <p:cNvGrpSpPr/>
          <p:nvPr/>
        </p:nvGrpSpPr>
        <p:grpSpPr>
          <a:xfrm rot="0">
            <a:off x="6670665" y="8629720"/>
            <a:ext cx="5748949" cy="1257159"/>
            <a:chOff x="0" y="0"/>
            <a:chExt cx="7665266" cy="1676212"/>
          </a:xfrm>
        </p:grpSpPr>
        <p:sp>
          <p:nvSpPr>
            <p:cNvPr name="Freeform 78" id="78"/>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sp>
        <p:nvSpPr>
          <p:cNvPr name="TextBox 79" id="79"/>
          <p:cNvSpPr txBox="true"/>
          <p:nvPr/>
        </p:nvSpPr>
        <p:spPr>
          <a:xfrm rot="0">
            <a:off x="7191196" y="8825940"/>
            <a:ext cx="4823407"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Removable Disk, CD)</a:t>
            </a:r>
          </a:p>
        </p:txBody>
      </p:sp>
      <p:grpSp>
        <p:nvGrpSpPr>
          <p:cNvPr name="Group 80" id="80"/>
          <p:cNvGrpSpPr/>
          <p:nvPr/>
        </p:nvGrpSpPr>
        <p:grpSpPr>
          <a:xfrm rot="-5400000">
            <a:off x="8729279" y="7878154"/>
            <a:ext cx="1436458" cy="100012"/>
            <a:chOff x="0" y="0"/>
            <a:chExt cx="1915278" cy="133350"/>
          </a:xfrm>
        </p:grpSpPr>
        <p:sp>
          <p:nvSpPr>
            <p:cNvPr name="Freeform 81" id="81"/>
            <p:cNvSpPr/>
            <p:nvPr/>
          </p:nvSpPr>
          <p:spPr>
            <a:xfrm flipH="false" flipV="false" rot="0">
              <a:off x="0" y="0"/>
              <a:ext cx="1915287" cy="133350"/>
            </a:xfrm>
            <a:custGeom>
              <a:avLst/>
              <a:gdLst/>
              <a:ahLst/>
              <a:cxnLst/>
              <a:rect r="r" b="b" t="t" l="l"/>
              <a:pathLst>
                <a:path h="133350" w="1915287">
                  <a:moveTo>
                    <a:pt x="66675" y="0"/>
                  </a:moveTo>
                  <a:lnTo>
                    <a:pt x="1848612" y="0"/>
                  </a:lnTo>
                  <a:cubicBezTo>
                    <a:pt x="1885442" y="0"/>
                    <a:pt x="1915287" y="29845"/>
                    <a:pt x="1915287" y="66675"/>
                  </a:cubicBezTo>
                  <a:cubicBezTo>
                    <a:pt x="1915287" y="103505"/>
                    <a:pt x="1885442" y="133350"/>
                    <a:pt x="1848612" y="133350"/>
                  </a:cubicBezTo>
                  <a:lnTo>
                    <a:pt x="66675" y="133350"/>
                  </a:lnTo>
                  <a:cubicBezTo>
                    <a:pt x="29845" y="133350"/>
                    <a:pt x="0" y="103505"/>
                    <a:pt x="0" y="66675"/>
                  </a:cubicBezTo>
                  <a:cubicBezTo>
                    <a:pt x="0" y="29845"/>
                    <a:pt x="29845" y="0"/>
                    <a:pt x="66675" y="0"/>
                  </a:cubicBezTo>
                  <a:close/>
                </a:path>
              </a:pathLst>
            </a:custGeom>
            <a:solidFill>
              <a:srgbClr val="FF66C4"/>
            </a:solidFill>
          </p:spPr>
        </p:sp>
      </p:grpSp>
      <p:sp>
        <p:nvSpPr>
          <p:cNvPr name="TextBox 82" id="82"/>
          <p:cNvSpPr txBox="true"/>
          <p:nvPr/>
        </p:nvSpPr>
        <p:spPr>
          <a:xfrm rot="0">
            <a:off x="9545140" y="7530963"/>
            <a:ext cx="2669044" cy="782341"/>
          </a:xfrm>
          <a:prstGeom prst="rect">
            <a:avLst/>
          </a:prstGeom>
        </p:spPr>
        <p:txBody>
          <a:bodyPr anchor="t" rtlCol="false" tIns="0" lIns="0" bIns="0" rIns="0">
            <a:spAutoFit/>
          </a:bodyPr>
          <a:lstStyle/>
          <a:p>
            <a:pPr algn="l">
              <a:lnSpc>
                <a:spcPts val="2938"/>
              </a:lnSpc>
            </a:pPr>
            <a:r>
              <a:rPr lang="en-US" sz="2098" b="true">
                <a:solidFill>
                  <a:srgbClr val="FFEDD1"/>
                </a:solidFill>
                <a:latin typeface="Now Bold"/>
                <a:ea typeface="Now Bold"/>
                <a:cs typeface="Now Bold"/>
                <a:sym typeface="Now Bold"/>
              </a:rPr>
              <a:t>Load executable code when needed</a:t>
            </a:r>
          </a:p>
        </p:txBody>
      </p:sp>
      <p:grpSp>
        <p:nvGrpSpPr>
          <p:cNvPr name="Group 83" id="83"/>
          <p:cNvGrpSpPr/>
          <p:nvPr/>
        </p:nvGrpSpPr>
        <p:grpSpPr>
          <a:xfrm rot="0">
            <a:off x="4786782" y="3135676"/>
            <a:ext cx="1325128" cy="530771"/>
            <a:chOff x="0" y="0"/>
            <a:chExt cx="1766838" cy="707694"/>
          </a:xfrm>
        </p:grpSpPr>
        <p:sp>
          <p:nvSpPr>
            <p:cNvPr name="Freeform 84" id="84"/>
            <p:cNvSpPr/>
            <p:nvPr/>
          </p:nvSpPr>
          <p:spPr>
            <a:xfrm flipH="false" flipV="false" rot="0">
              <a:off x="0" y="0"/>
              <a:ext cx="1766824" cy="707644"/>
            </a:xfrm>
            <a:custGeom>
              <a:avLst/>
              <a:gdLst/>
              <a:ahLst/>
              <a:cxnLst/>
              <a:rect r="r" b="b" t="t" l="l"/>
              <a:pathLst>
                <a:path h="707644" w="1766824">
                  <a:moveTo>
                    <a:pt x="0" y="0"/>
                  </a:moveTo>
                  <a:lnTo>
                    <a:pt x="0" y="707644"/>
                  </a:lnTo>
                  <a:lnTo>
                    <a:pt x="1766824" y="707644"/>
                  </a:lnTo>
                  <a:lnTo>
                    <a:pt x="1766824" y="0"/>
                  </a:lnTo>
                  <a:lnTo>
                    <a:pt x="0" y="0"/>
                  </a:lnTo>
                  <a:close/>
                  <a:moveTo>
                    <a:pt x="1640840" y="581787"/>
                  </a:moveTo>
                  <a:lnTo>
                    <a:pt x="123317" y="581787"/>
                  </a:lnTo>
                  <a:lnTo>
                    <a:pt x="123317" y="123317"/>
                  </a:lnTo>
                  <a:lnTo>
                    <a:pt x="1640840" y="123317"/>
                  </a:lnTo>
                  <a:lnTo>
                    <a:pt x="1640840" y="581787"/>
                  </a:lnTo>
                  <a:close/>
                </a:path>
              </a:pathLst>
            </a:custGeom>
            <a:solidFill>
              <a:srgbClr val="FFEDD1"/>
            </a:solidFill>
          </p:spPr>
        </p:sp>
      </p:grpSp>
      <p:sp>
        <p:nvSpPr>
          <p:cNvPr name="TextBox 85" id="85"/>
          <p:cNvSpPr txBox="true"/>
          <p:nvPr/>
        </p:nvSpPr>
        <p:spPr>
          <a:xfrm rot="0">
            <a:off x="8749126" y="6298874"/>
            <a:ext cx="1396764" cy="561519"/>
          </a:xfrm>
          <a:prstGeom prst="rect">
            <a:avLst/>
          </a:prstGeom>
        </p:spPr>
        <p:txBody>
          <a:bodyPr anchor="t" rtlCol="false" tIns="0" lIns="0" bIns="0" rIns="0">
            <a:spAutoFit/>
          </a:bodyPr>
          <a:lstStyle/>
          <a:p>
            <a:pPr algn="ctr">
              <a:lnSpc>
                <a:spcPts val="4152"/>
              </a:lnSpc>
            </a:pPr>
            <a:r>
              <a:rPr lang="en-US" sz="2965" b="true">
                <a:solidFill>
                  <a:srgbClr val="FFEDD1"/>
                </a:solidFill>
                <a:latin typeface="Now Bold"/>
                <a:ea typeface="Now Bold"/>
                <a:cs typeface="Now Bold"/>
                <a:sym typeface="Now Bold"/>
              </a:rPr>
              <a:t>DRAM</a:t>
            </a:r>
          </a:p>
        </p:txBody>
      </p:sp>
      <p:grpSp>
        <p:nvGrpSpPr>
          <p:cNvPr name="Group 86" id="86"/>
          <p:cNvGrpSpPr/>
          <p:nvPr/>
        </p:nvGrpSpPr>
        <p:grpSpPr>
          <a:xfrm rot="0">
            <a:off x="2537237" y="281084"/>
            <a:ext cx="13213526" cy="9925515"/>
            <a:chOff x="0" y="0"/>
            <a:chExt cx="17618034" cy="13234020"/>
          </a:xfrm>
        </p:grpSpPr>
        <p:sp>
          <p:nvSpPr>
            <p:cNvPr name="Freeform 87" id="8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88" id="8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89" id="8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191.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10915239" y="517627"/>
            <a:ext cx="5966559" cy="4325756"/>
          </a:xfrm>
          <a:custGeom>
            <a:avLst/>
            <a:gdLst/>
            <a:ahLst/>
            <a:cxnLst/>
            <a:rect r="r" b="b" t="t" l="l"/>
            <a:pathLst>
              <a:path h="4325756" w="5966559">
                <a:moveTo>
                  <a:pt x="0" y="0"/>
                </a:moveTo>
                <a:lnTo>
                  <a:pt x="5966559" y="0"/>
                </a:lnTo>
                <a:lnTo>
                  <a:pt x="5966559" y="4325756"/>
                </a:lnTo>
                <a:lnTo>
                  <a:pt x="0" y="4325756"/>
                </a:lnTo>
                <a:lnTo>
                  <a:pt x="0" y="0"/>
                </a:lnTo>
                <a:close/>
              </a:path>
            </a:pathLst>
          </a:custGeom>
          <a:blipFill>
            <a:blip r:embed="rId2">
              <a:extLst>
                <a:ext uri="{96DAC541-7B7A-43D3-8B79-37D633B846F1}">
                  <asvg:svgBlip xmlns:asvg="http://schemas.microsoft.com/office/drawing/2016/SVG/main" r:embed="rId3"/>
                </a:ext>
              </a:extLst>
            </a:blip>
            <a:stretch>
              <a:fillRect l="0" t="0" r="-65" b="0"/>
            </a:stretch>
          </a:blipFill>
        </p:spPr>
      </p:sp>
      <p:sp>
        <p:nvSpPr>
          <p:cNvPr name="Freeform 3" id="3"/>
          <p:cNvSpPr/>
          <p:nvPr/>
        </p:nvSpPr>
        <p:spPr>
          <a:xfrm flipH="false" flipV="false" rot="10490334">
            <a:off x="2154874" y="5245843"/>
            <a:ext cx="6727498" cy="4877436"/>
          </a:xfrm>
          <a:custGeom>
            <a:avLst/>
            <a:gdLst/>
            <a:ahLst/>
            <a:cxnLst/>
            <a:rect r="r" b="b" t="t" l="l"/>
            <a:pathLst>
              <a:path h="4877436" w="6727498">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4" id="4"/>
          <p:cNvSpPr/>
          <p:nvPr/>
        </p:nvSpPr>
        <p:spPr>
          <a:xfrm flipH="false" flipV="false" rot="10490334">
            <a:off x="823071" y="695743"/>
            <a:ext cx="6727499" cy="4877436"/>
          </a:xfrm>
          <a:custGeom>
            <a:avLst/>
            <a:gdLst/>
            <a:ahLst/>
            <a:cxnLst/>
            <a:rect r="r" b="b" t="t" l="l"/>
            <a:pathLst>
              <a:path h="4877436" w="6727499">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grpSp>
        <p:nvGrpSpPr>
          <p:cNvPr name="Group 5" id="5"/>
          <p:cNvGrpSpPr/>
          <p:nvPr/>
        </p:nvGrpSpPr>
        <p:grpSpPr>
          <a:xfrm rot="323092">
            <a:off x="10579891" y="2739364"/>
            <a:ext cx="5689721" cy="1320147"/>
            <a:chOff x="0" y="0"/>
            <a:chExt cx="7586294" cy="1760196"/>
          </a:xfrm>
        </p:grpSpPr>
        <p:sp>
          <p:nvSpPr>
            <p:cNvPr name="Freeform 6" id="6"/>
            <p:cNvSpPr/>
            <p:nvPr/>
          </p:nvSpPr>
          <p:spPr>
            <a:xfrm flipH="false" flipV="false" rot="0">
              <a:off x="0" y="0"/>
              <a:ext cx="7586345" cy="1760220"/>
            </a:xfrm>
            <a:custGeom>
              <a:avLst/>
              <a:gdLst/>
              <a:ahLst/>
              <a:cxnLst/>
              <a:rect r="r" b="b" t="t" l="l"/>
              <a:pathLst>
                <a:path h="1760220" w="7586345">
                  <a:moveTo>
                    <a:pt x="0" y="0"/>
                  </a:moveTo>
                  <a:lnTo>
                    <a:pt x="7586345" y="0"/>
                  </a:lnTo>
                  <a:lnTo>
                    <a:pt x="7586345" y="1760220"/>
                  </a:lnTo>
                  <a:lnTo>
                    <a:pt x="0" y="1760220"/>
                  </a:lnTo>
                  <a:close/>
                </a:path>
              </a:pathLst>
            </a:custGeom>
            <a:solidFill>
              <a:srgbClr val="FFFFFF"/>
            </a:solidFill>
          </p:spPr>
        </p:sp>
      </p:grpSp>
      <p:sp>
        <p:nvSpPr>
          <p:cNvPr name="TextBox 7" id="7"/>
          <p:cNvSpPr txBox="true"/>
          <p:nvPr/>
        </p:nvSpPr>
        <p:spPr>
          <a:xfrm rot="277402">
            <a:off x="11266322" y="3075882"/>
            <a:ext cx="4398172" cy="663737"/>
          </a:xfrm>
          <a:prstGeom prst="rect">
            <a:avLst/>
          </a:prstGeom>
        </p:spPr>
        <p:txBody>
          <a:bodyPr anchor="t" rtlCol="false" tIns="0" lIns="0" bIns="0" rIns="0">
            <a:spAutoFit/>
          </a:bodyPr>
          <a:lstStyle/>
          <a:p>
            <a:pPr algn="ctr">
              <a:lnSpc>
                <a:spcPts val="5220"/>
              </a:lnSpc>
            </a:pPr>
            <a:r>
              <a:rPr lang="en-US" sz="4500">
                <a:solidFill>
                  <a:srgbClr val="403D3C"/>
                </a:solidFill>
                <a:latin typeface="Gagalin"/>
                <a:ea typeface="Gagalin"/>
                <a:cs typeface="Gagalin"/>
                <a:sym typeface="Gagalin"/>
              </a:rPr>
              <a:t>ROM</a:t>
            </a:r>
          </a:p>
        </p:txBody>
      </p:sp>
      <p:sp>
        <p:nvSpPr>
          <p:cNvPr name="Freeform 8" id="8"/>
          <p:cNvSpPr/>
          <p:nvPr/>
        </p:nvSpPr>
        <p:spPr>
          <a:xfrm flipH="true" flipV="true" rot="2178445">
            <a:off x="7879248" y="2329525"/>
            <a:ext cx="2718999" cy="1345905"/>
          </a:xfrm>
          <a:custGeom>
            <a:avLst/>
            <a:gdLst/>
            <a:ahLst/>
            <a:cxnLst/>
            <a:rect r="r" b="b" t="t" l="l"/>
            <a:pathLst>
              <a:path h="1345905" w="2718999">
                <a:moveTo>
                  <a:pt x="2718999" y="1345905"/>
                </a:moveTo>
                <a:lnTo>
                  <a:pt x="0" y="1345905"/>
                </a:lnTo>
                <a:lnTo>
                  <a:pt x="0" y="0"/>
                </a:lnTo>
                <a:lnTo>
                  <a:pt x="2718999" y="0"/>
                </a:lnTo>
                <a:lnTo>
                  <a:pt x="2718999" y="1345905"/>
                </a:lnTo>
                <a:close/>
              </a:path>
            </a:pathLst>
          </a:custGeom>
          <a:blipFill>
            <a:blip r:embed="rId4">
              <a:extLst>
                <a:ext uri="{96DAC541-7B7A-43D3-8B79-37D633B846F1}">
                  <asvg:svgBlip xmlns:asvg="http://schemas.microsoft.com/office/drawing/2016/SVG/main" r:embed="rId5"/>
                </a:ext>
              </a:extLst>
            </a:blip>
            <a:stretch>
              <a:fillRect l="0" t="0" r="0" b="-1010"/>
            </a:stretch>
          </a:blipFill>
        </p:spPr>
      </p:sp>
      <p:sp>
        <p:nvSpPr>
          <p:cNvPr name="Freeform 9" id="9"/>
          <p:cNvSpPr/>
          <p:nvPr/>
        </p:nvSpPr>
        <p:spPr>
          <a:xfrm flipH="false" flipV="false" rot="5200424">
            <a:off x="127763" y="1759883"/>
            <a:ext cx="10115728" cy="7532002"/>
          </a:xfrm>
          <a:custGeom>
            <a:avLst/>
            <a:gdLst/>
            <a:ahLst/>
            <a:cxnLst/>
            <a:rect r="r" b="b" t="t" l="l"/>
            <a:pathLst>
              <a:path h="7532002" w="10115728">
                <a:moveTo>
                  <a:pt x="0" y="0"/>
                </a:moveTo>
                <a:lnTo>
                  <a:pt x="10115728" y="0"/>
                </a:lnTo>
                <a:lnTo>
                  <a:pt x="10115728" y="7532002"/>
                </a:lnTo>
                <a:lnTo>
                  <a:pt x="0" y="7532002"/>
                </a:lnTo>
                <a:lnTo>
                  <a:pt x="0" y="0"/>
                </a:lnTo>
                <a:close/>
              </a:path>
            </a:pathLst>
          </a:custGeom>
          <a:blipFill>
            <a:blip r:embed="rId6">
              <a:extLst>
                <a:ext uri="{96DAC541-7B7A-43D3-8B79-37D633B846F1}">
                  <asvg:svgBlip xmlns:asvg="http://schemas.microsoft.com/office/drawing/2016/SVG/main" r:embed="rId7"/>
                </a:ext>
              </a:extLst>
            </a:blip>
            <a:stretch>
              <a:fillRect l="0" t="0" r="0" b="-64"/>
            </a:stretch>
          </a:blipFill>
        </p:spPr>
      </p:sp>
      <p:grpSp>
        <p:nvGrpSpPr>
          <p:cNvPr name="Group 10" id="10"/>
          <p:cNvGrpSpPr/>
          <p:nvPr/>
        </p:nvGrpSpPr>
        <p:grpSpPr>
          <a:xfrm rot="-338776">
            <a:off x="1562842" y="2179296"/>
            <a:ext cx="6121217" cy="1418231"/>
            <a:chOff x="0" y="0"/>
            <a:chExt cx="8161622" cy="1890974"/>
          </a:xfrm>
        </p:grpSpPr>
        <p:sp>
          <p:nvSpPr>
            <p:cNvPr name="Freeform 11" id="11"/>
            <p:cNvSpPr/>
            <p:nvPr/>
          </p:nvSpPr>
          <p:spPr>
            <a:xfrm flipH="false" flipV="false" rot="0">
              <a:off x="0" y="0"/>
              <a:ext cx="8161655" cy="1891030"/>
            </a:xfrm>
            <a:custGeom>
              <a:avLst/>
              <a:gdLst/>
              <a:ahLst/>
              <a:cxnLst/>
              <a:rect r="r" b="b" t="t" l="l"/>
              <a:pathLst>
                <a:path h="1891030" w="8161655">
                  <a:moveTo>
                    <a:pt x="0" y="0"/>
                  </a:moveTo>
                  <a:lnTo>
                    <a:pt x="8161655" y="0"/>
                  </a:lnTo>
                  <a:lnTo>
                    <a:pt x="8161655" y="1891030"/>
                  </a:lnTo>
                  <a:lnTo>
                    <a:pt x="0" y="1891030"/>
                  </a:lnTo>
                  <a:close/>
                </a:path>
              </a:pathLst>
            </a:custGeom>
            <a:solidFill>
              <a:srgbClr val="E3EDED"/>
            </a:solidFill>
          </p:spPr>
        </p:sp>
      </p:grpSp>
      <p:sp>
        <p:nvSpPr>
          <p:cNvPr name="TextBox 12" id="12"/>
          <p:cNvSpPr txBox="true"/>
          <p:nvPr/>
        </p:nvSpPr>
        <p:spPr>
          <a:xfrm rot="-380208">
            <a:off x="1982257" y="2608516"/>
            <a:ext cx="5197285" cy="567557"/>
          </a:xfrm>
          <a:prstGeom prst="rect">
            <a:avLst/>
          </a:prstGeom>
        </p:spPr>
        <p:txBody>
          <a:bodyPr anchor="t" rtlCol="false" tIns="0" lIns="0" bIns="0" rIns="0">
            <a:spAutoFit/>
          </a:bodyPr>
          <a:lstStyle/>
          <a:p>
            <a:pPr algn="ctr">
              <a:lnSpc>
                <a:spcPts val="4491"/>
              </a:lnSpc>
            </a:pPr>
            <a:r>
              <a:rPr lang="en-US" sz="3871">
                <a:solidFill>
                  <a:srgbClr val="403D3C"/>
                </a:solidFill>
                <a:latin typeface="Gagalin"/>
                <a:ea typeface="Gagalin"/>
                <a:cs typeface="Gagalin"/>
                <a:sym typeface="Gagalin"/>
              </a:rPr>
              <a:t>Read-only MEMORY</a:t>
            </a:r>
          </a:p>
        </p:txBody>
      </p:sp>
      <p:grpSp>
        <p:nvGrpSpPr>
          <p:cNvPr name="Group 13" id="13"/>
          <p:cNvGrpSpPr/>
          <p:nvPr/>
        </p:nvGrpSpPr>
        <p:grpSpPr>
          <a:xfrm rot="-282830">
            <a:off x="3022120" y="1731808"/>
            <a:ext cx="3160289" cy="618868"/>
            <a:chOff x="0" y="0"/>
            <a:chExt cx="4213718" cy="825158"/>
          </a:xfrm>
        </p:grpSpPr>
        <p:sp>
          <p:nvSpPr>
            <p:cNvPr name="Freeform 14" id="14"/>
            <p:cNvSpPr/>
            <p:nvPr/>
          </p:nvSpPr>
          <p:spPr>
            <a:xfrm flipH="false" flipV="false" rot="0">
              <a:off x="0" y="0"/>
              <a:ext cx="4213733" cy="825119"/>
            </a:xfrm>
            <a:custGeom>
              <a:avLst/>
              <a:gdLst/>
              <a:ahLst/>
              <a:cxnLst/>
              <a:rect r="r" b="b" t="t" l="l"/>
              <a:pathLst>
                <a:path h="825119" w="4213733">
                  <a:moveTo>
                    <a:pt x="0" y="0"/>
                  </a:moveTo>
                  <a:lnTo>
                    <a:pt x="4213733" y="0"/>
                  </a:lnTo>
                  <a:lnTo>
                    <a:pt x="4213733" y="825119"/>
                  </a:lnTo>
                  <a:lnTo>
                    <a:pt x="0" y="825119"/>
                  </a:lnTo>
                  <a:close/>
                </a:path>
              </a:pathLst>
            </a:custGeom>
            <a:solidFill>
              <a:srgbClr val="403D3C"/>
            </a:solidFill>
          </p:spPr>
        </p:sp>
      </p:grpSp>
      <p:sp>
        <p:nvSpPr>
          <p:cNvPr name="TextBox 15" id="15"/>
          <p:cNvSpPr txBox="true"/>
          <p:nvPr/>
        </p:nvSpPr>
        <p:spPr>
          <a:xfrm rot="-311181">
            <a:off x="3642091" y="1829742"/>
            <a:ext cx="1912293" cy="327032"/>
          </a:xfrm>
          <a:prstGeom prst="rect">
            <a:avLst/>
          </a:prstGeom>
        </p:spPr>
        <p:txBody>
          <a:bodyPr anchor="t" rtlCol="false" tIns="0" lIns="0" bIns="0" rIns="0">
            <a:spAutoFit/>
          </a:bodyPr>
          <a:lstStyle/>
          <a:p>
            <a:pPr algn="ctr">
              <a:lnSpc>
                <a:spcPts val="2209"/>
              </a:lnSpc>
            </a:pPr>
            <a:r>
              <a:rPr lang="en-US" sz="1578" spc="145" u="sng">
                <a:solidFill>
                  <a:srgbClr val="FFFFFF"/>
                </a:solidFill>
                <a:latin typeface="TLWG Typewriter"/>
                <a:ea typeface="TLWG Typewriter"/>
                <a:cs typeface="TLWG Typewriter"/>
                <a:sym typeface="TLWG Typewriter"/>
              </a:rPr>
              <a:t>FULL TERM</a:t>
            </a:r>
          </a:p>
        </p:txBody>
      </p:sp>
      <p:sp>
        <p:nvSpPr>
          <p:cNvPr name="Freeform 16" id="16"/>
          <p:cNvSpPr/>
          <p:nvPr/>
        </p:nvSpPr>
        <p:spPr>
          <a:xfrm flipH="false" flipV="false" rot="-468415">
            <a:off x="1833568" y="1724482"/>
            <a:ext cx="1094885" cy="1094885"/>
          </a:xfrm>
          <a:custGeom>
            <a:avLst/>
            <a:gdLst/>
            <a:ahLst/>
            <a:cxnLst/>
            <a:rect r="r" b="b" t="t" l="l"/>
            <a:pathLst>
              <a:path h="1094885" w="1094885">
                <a:moveTo>
                  <a:pt x="0" y="0"/>
                </a:moveTo>
                <a:lnTo>
                  <a:pt x="1094885" y="0"/>
                </a:lnTo>
                <a:lnTo>
                  <a:pt x="1094885" y="1094885"/>
                </a:lnTo>
                <a:lnTo>
                  <a:pt x="0" y="109488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7" id="17"/>
          <p:cNvSpPr txBox="true"/>
          <p:nvPr/>
        </p:nvSpPr>
        <p:spPr>
          <a:xfrm rot="-468415">
            <a:off x="2048126" y="1892708"/>
            <a:ext cx="433682" cy="519374"/>
          </a:xfrm>
          <a:prstGeom prst="rect">
            <a:avLst/>
          </a:prstGeom>
        </p:spPr>
        <p:txBody>
          <a:bodyPr anchor="t" rtlCol="false" tIns="0" lIns="0" bIns="0" rIns="0">
            <a:spAutoFit/>
          </a:bodyPr>
          <a:lstStyle/>
          <a:p>
            <a:pPr algn="ctr">
              <a:lnSpc>
                <a:spcPts val="4008"/>
              </a:lnSpc>
            </a:pPr>
            <a:r>
              <a:rPr lang="en-US" sz="3454">
                <a:solidFill>
                  <a:srgbClr val="403D3C"/>
                </a:solidFill>
                <a:latin typeface="Gagalin"/>
                <a:ea typeface="Gagalin"/>
                <a:cs typeface="Gagalin"/>
                <a:sym typeface="Gagalin"/>
              </a:rPr>
              <a:t>1.</a:t>
            </a:r>
          </a:p>
        </p:txBody>
      </p:sp>
      <p:grpSp>
        <p:nvGrpSpPr>
          <p:cNvPr name="Group 18" id="18"/>
          <p:cNvGrpSpPr/>
          <p:nvPr/>
        </p:nvGrpSpPr>
        <p:grpSpPr>
          <a:xfrm rot="-8955">
            <a:off x="2092815" y="4599346"/>
            <a:ext cx="6747836" cy="917750"/>
            <a:chOff x="0" y="0"/>
            <a:chExt cx="8997114" cy="1223666"/>
          </a:xfrm>
        </p:grpSpPr>
        <p:sp>
          <p:nvSpPr>
            <p:cNvPr name="Freeform 19" id="19"/>
            <p:cNvSpPr/>
            <p:nvPr/>
          </p:nvSpPr>
          <p:spPr>
            <a:xfrm flipH="false" flipV="false" rot="0">
              <a:off x="0" y="0"/>
              <a:ext cx="8997061" cy="1223645"/>
            </a:xfrm>
            <a:custGeom>
              <a:avLst/>
              <a:gdLst/>
              <a:ahLst/>
              <a:cxnLst/>
              <a:rect r="r" b="b" t="t" l="l"/>
              <a:pathLst>
                <a:path h="1223645" w="8997061">
                  <a:moveTo>
                    <a:pt x="0" y="0"/>
                  </a:moveTo>
                  <a:lnTo>
                    <a:pt x="8997061" y="0"/>
                  </a:lnTo>
                  <a:lnTo>
                    <a:pt x="8997061" y="1223645"/>
                  </a:lnTo>
                  <a:lnTo>
                    <a:pt x="0" y="1223645"/>
                  </a:lnTo>
                  <a:close/>
                </a:path>
              </a:pathLst>
            </a:custGeom>
            <a:solidFill>
              <a:srgbClr val="E3EDED"/>
            </a:solidFill>
          </p:spPr>
        </p:sp>
      </p:grpSp>
      <p:grpSp>
        <p:nvGrpSpPr>
          <p:cNvPr name="Group 20" id="20"/>
          <p:cNvGrpSpPr/>
          <p:nvPr/>
        </p:nvGrpSpPr>
        <p:grpSpPr>
          <a:xfrm rot="202974">
            <a:off x="3797060" y="4058928"/>
            <a:ext cx="3160289" cy="618868"/>
            <a:chOff x="0" y="0"/>
            <a:chExt cx="4213718" cy="825158"/>
          </a:xfrm>
        </p:grpSpPr>
        <p:sp>
          <p:nvSpPr>
            <p:cNvPr name="Freeform 21" id="21"/>
            <p:cNvSpPr/>
            <p:nvPr/>
          </p:nvSpPr>
          <p:spPr>
            <a:xfrm flipH="false" flipV="false" rot="0">
              <a:off x="0" y="0"/>
              <a:ext cx="4213733" cy="825119"/>
            </a:xfrm>
            <a:custGeom>
              <a:avLst/>
              <a:gdLst/>
              <a:ahLst/>
              <a:cxnLst/>
              <a:rect r="r" b="b" t="t" l="l"/>
              <a:pathLst>
                <a:path h="825119" w="4213733">
                  <a:moveTo>
                    <a:pt x="0" y="0"/>
                  </a:moveTo>
                  <a:lnTo>
                    <a:pt x="4213733" y="0"/>
                  </a:lnTo>
                  <a:lnTo>
                    <a:pt x="4213733" y="825119"/>
                  </a:lnTo>
                  <a:lnTo>
                    <a:pt x="0" y="825119"/>
                  </a:lnTo>
                  <a:close/>
                </a:path>
              </a:pathLst>
            </a:custGeom>
            <a:solidFill>
              <a:srgbClr val="403D3C"/>
            </a:solidFill>
          </p:spPr>
        </p:sp>
      </p:grpSp>
      <p:sp>
        <p:nvSpPr>
          <p:cNvPr name="TextBox 22" id="22"/>
          <p:cNvSpPr txBox="true"/>
          <p:nvPr/>
        </p:nvSpPr>
        <p:spPr>
          <a:xfrm rot="174622">
            <a:off x="4423831" y="4156771"/>
            <a:ext cx="1912293" cy="327032"/>
          </a:xfrm>
          <a:prstGeom prst="rect">
            <a:avLst/>
          </a:prstGeom>
        </p:spPr>
        <p:txBody>
          <a:bodyPr anchor="t" rtlCol="false" tIns="0" lIns="0" bIns="0" rIns="0">
            <a:spAutoFit/>
          </a:bodyPr>
          <a:lstStyle/>
          <a:p>
            <a:pPr algn="ctr">
              <a:lnSpc>
                <a:spcPts val="2209"/>
              </a:lnSpc>
            </a:pPr>
            <a:r>
              <a:rPr lang="en-US" sz="1578" spc="145" u="sng">
                <a:solidFill>
                  <a:srgbClr val="FFFFFF"/>
                </a:solidFill>
                <a:latin typeface="TLWG Typewriter"/>
                <a:ea typeface="TLWG Typewriter"/>
                <a:cs typeface="TLWG Typewriter"/>
                <a:sym typeface="TLWG Typewriter"/>
              </a:rPr>
              <a:t>MEANING</a:t>
            </a:r>
          </a:p>
        </p:txBody>
      </p:sp>
      <p:sp>
        <p:nvSpPr>
          <p:cNvPr name="Freeform 23" id="23"/>
          <p:cNvSpPr/>
          <p:nvPr/>
        </p:nvSpPr>
        <p:spPr>
          <a:xfrm flipH="false" flipV="false" rot="17389">
            <a:off x="6555571" y="3806259"/>
            <a:ext cx="1234520" cy="1234519"/>
          </a:xfrm>
          <a:custGeom>
            <a:avLst/>
            <a:gdLst/>
            <a:ahLst/>
            <a:cxnLst/>
            <a:rect r="r" b="b" t="t" l="l"/>
            <a:pathLst>
              <a:path h="1234519" w="1234520">
                <a:moveTo>
                  <a:pt x="0" y="0"/>
                </a:moveTo>
                <a:lnTo>
                  <a:pt x="1234520" y="0"/>
                </a:lnTo>
                <a:lnTo>
                  <a:pt x="1234520" y="1234519"/>
                </a:lnTo>
                <a:lnTo>
                  <a:pt x="0" y="123451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4" id="24"/>
          <p:cNvSpPr txBox="true"/>
          <p:nvPr/>
        </p:nvSpPr>
        <p:spPr>
          <a:xfrm rot="17389">
            <a:off x="6817736" y="3996216"/>
            <a:ext cx="488991" cy="567557"/>
          </a:xfrm>
          <a:prstGeom prst="rect">
            <a:avLst/>
          </a:prstGeom>
        </p:spPr>
        <p:txBody>
          <a:bodyPr anchor="t" rtlCol="false" tIns="0" lIns="0" bIns="0" rIns="0">
            <a:spAutoFit/>
          </a:bodyPr>
          <a:lstStyle/>
          <a:p>
            <a:pPr algn="ctr">
              <a:lnSpc>
                <a:spcPts val="4519"/>
              </a:lnSpc>
            </a:pPr>
            <a:r>
              <a:rPr lang="en-US" sz="3895">
                <a:solidFill>
                  <a:srgbClr val="403D3C"/>
                </a:solidFill>
                <a:latin typeface="Gagalin"/>
                <a:ea typeface="Gagalin"/>
                <a:cs typeface="Gagalin"/>
                <a:sym typeface="Gagalin"/>
              </a:rPr>
              <a:t>2.</a:t>
            </a:r>
          </a:p>
        </p:txBody>
      </p:sp>
      <p:sp>
        <p:nvSpPr>
          <p:cNvPr name="TextBox 25" id="25"/>
          <p:cNvSpPr txBox="true"/>
          <p:nvPr/>
        </p:nvSpPr>
        <p:spPr>
          <a:xfrm rot="0">
            <a:off x="2340204" y="4686289"/>
            <a:ext cx="6501632" cy="571044"/>
          </a:xfrm>
          <a:prstGeom prst="rect">
            <a:avLst/>
          </a:prstGeom>
        </p:spPr>
        <p:txBody>
          <a:bodyPr anchor="t" rtlCol="false" tIns="0" lIns="0" bIns="0" rIns="0">
            <a:spAutoFit/>
          </a:bodyPr>
          <a:lstStyle/>
          <a:p>
            <a:pPr algn="ctr">
              <a:lnSpc>
                <a:spcPts val="4153"/>
              </a:lnSpc>
            </a:pPr>
            <a:r>
              <a:rPr lang="en-US" sz="2967">
                <a:solidFill>
                  <a:srgbClr val="000000"/>
                </a:solidFill>
                <a:latin typeface="Gagalin"/>
                <a:ea typeface="Gagalin"/>
                <a:cs typeface="Gagalin"/>
                <a:sym typeface="Gagalin"/>
              </a:rPr>
              <a:t>it cannot be changed or written to. </a:t>
            </a:r>
          </a:p>
        </p:txBody>
      </p:sp>
      <p:grpSp>
        <p:nvGrpSpPr>
          <p:cNvPr name="Group 26" id="26"/>
          <p:cNvGrpSpPr/>
          <p:nvPr/>
        </p:nvGrpSpPr>
        <p:grpSpPr>
          <a:xfrm rot="-8955">
            <a:off x="254658" y="6783038"/>
            <a:ext cx="8010098" cy="1516817"/>
            <a:chOff x="0" y="0"/>
            <a:chExt cx="10680130" cy="2022422"/>
          </a:xfrm>
        </p:grpSpPr>
        <p:sp>
          <p:nvSpPr>
            <p:cNvPr name="Freeform 27" id="27"/>
            <p:cNvSpPr/>
            <p:nvPr/>
          </p:nvSpPr>
          <p:spPr>
            <a:xfrm flipH="false" flipV="false" rot="0">
              <a:off x="0" y="0"/>
              <a:ext cx="10680192" cy="2022475"/>
            </a:xfrm>
            <a:custGeom>
              <a:avLst/>
              <a:gdLst/>
              <a:ahLst/>
              <a:cxnLst/>
              <a:rect r="r" b="b" t="t" l="l"/>
              <a:pathLst>
                <a:path h="2022475" w="10680192">
                  <a:moveTo>
                    <a:pt x="0" y="0"/>
                  </a:moveTo>
                  <a:lnTo>
                    <a:pt x="10680192" y="0"/>
                  </a:lnTo>
                  <a:lnTo>
                    <a:pt x="10680192" y="2022475"/>
                  </a:lnTo>
                  <a:lnTo>
                    <a:pt x="0" y="2022475"/>
                  </a:lnTo>
                  <a:close/>
                </a:path>
              </a:pathLst>
            </a:custGeom>
            <a:solidFill>
              <a:srgbClr val="E3EDED"/>
            </a:solidFill>
          </p:spPr>
        </p:sp>
      </p:grpSp>
      <p:sp>
        <p:nvSpPr>
          <p:cNvPr name="TextBox 28" id="28"/>
          <p:cNvSpPr txBox="true"/>
          <p:nvPr/>
        </p:nvSpPr>
        <p:spPr>
          <a:xfrm rot="0">
            <a:off x="461009" y="6964883"/>
            <a:ext cx="7598009" cy="1109654"/>
          </a:xfrm>
          <a:prstGeom prst="rect">
            <a:avLst/>
          </a:prstGeom>
        </p:spPr>
        <p:txBody>
          <a:bodyPr anchor="t" rtlCol="false" tIns="0" lIns="0" bIns="0" rIns="0">
            <a:spAutoFit/>
          </a:bodyPr>
          <a:lstStyle/>
          <a:p>
            <a:pPr algn="ctr">
              <a:lnSpc>
                <a:spcPts val="4153"/>
              </a:lnSpc>
            </a:pPr>
            <a:r>
              <a:rPr lang="en-US" sz="2967">
                <a:solidFill>
                  <a:srgbClr val="000000"/>
                </a:solidFill>
                <a:latin typeface="Gagalin"/>
                <a:ea typeface="Gagalin"/>
                <a:cs typeface="Gagalin"/>
                <a:sym typeface="Gagalin"/>
              </a:rPr>
              <a:t>They are non-volatile (the contents are not lost after powering off the computer) </a:t>
            </a:r>
          </a:p>
        </p:txBody>
      </p:sp>
      <p:grpSp>
        <p:nvGrpSpPr>
          <p:cNvPr name="Group 29" id="29"/>
          <p:cNvGrpSpPr/>
          <p:nvPr/>
        </p:nvGrpSpPr>
        <p:grpSpPr>
          <a:xfrm rot="-120948">
            <a:off x="1159512" y="5864017"/>
            <a:ext cx="3436670" cy="672992"/>
            <a:chOff x="0" y="0"/>
            <a:chExt cx="4582226" cy="897322"/>
          </a:xfrm>
        </p:grpSpPr>
        <p:sp>
          <p:nvSpPr>
            <p:cNvPr name="Freeform 30" id="30"/>
            <p:cNvSpPr/>
            <p:nvPr/>
          </p:nvSpPr>
          <p:spPr>
            <a:xfrm flipH="false" flipV="false" rot="0">
              <a:off x="0" y="0"/>
              <a:ext cx="4582287" cy="897382"/>
            </a:xfrm>
            <a:custGeom>
              <a:avLst/>
              <a:gdLst/>
              <a:ahLst/>
              <a:cxnLst/>
              <a:rect r="r" b="b" t="t" l="l"/>
              <a:pathLst>
                <a:path h="897382" w="4582287">
                  <a:moveTo>
                    <a:pt x="0" y="0"/>
                  </a:moveTo>
                  <a:lnTo>
                    <a:pt x="4582287" y="0"/>
                  </a:lnTo>
                  <a:lnTo>
                    <a:pt x="4582287" y="897382"/>
                  </a:lnTo>
                  <a:lnTo>
                    <a:pt x="0" y="897382"/>
                  </a:lnTo>
                  <a:close/>
                </a:path>
              </a:pathLst>
            </a:custGeom>
            <a:solidFill>
              <a:srgbClr val="403D3C"/>
            </a:solidFill>
          </p:spPr>
        </p:sp>
      </p:grpSp>
      <p:sp>
        <p:nvSpPr>
          <p:cNvPr name="TextBox 31" id="31"/>
          <p:cNvSpPr txBox="true"/>
          <p:nvPr/>
        </p:nvSpPr>
        <p:spPr>
          <a:xfrm rot="-149298">
            <a:off x="1836633" y="5992605"/>
            <a:ext cx="2079530" cy="336551"/>
          </a:xfrm>
          <a:prstGeom prst="rect">
            <a:avLst/>
          </a:prstGeom>
        </p:spPr>
        <p:txBody>
          <a:bodyPr anchor="t" rtlCol="false" tIns="0" lIns="0" bIns="0" rIns="0">
            <a:spAutoFit/>
          </a:bodyPr>
          <a:lstStyle/>
          <a:p>
            <a:pPr algn="ctr">
              <a:lnSpc>
                <a:spcPts val="2403"/>
              </a:lnSpc>
            </a:pPr>
            <a:r>
              <a:rPr lang="en-US" sz="1716" spc="159" u="sng">
                <a:solidFill>
                  <a:srgbClr val="FFFFFF"/>
                </a:solidFill>
                <a:latin typeface="TLWG Typewriter"/>
                <a:ea typeface="TLWG Typewriter"/>
                <a:cs typeface="TLWG Typewriter"/>
                <a:sym typeface="TLWG Typewriter"/>
              </a:rPr>
              <a:t>FEATURES</a:t>
            </a:r>
          </a:p>
        </p:txBody>
      </p:sp>
      <p:sp>
        <p:nvSpPr>
          <p:cNvPr name="Freeform 32" id="32"/>
          <p:cNvSpPr/>
          <p:nvPr/>
        </p:nvSpPr>
        <p:spPr>
          <a:xfrm flipH="false" flipV="false" rot="17389">
            <a:off x="4263094" y="5529272"/>
            <a:ext cx="1342484" cy="1342484"/>
          </a:xfrm>
          <a:custGeom>
            <a:avLst/>
            <a:gdLst/>
            <a:ahLst/>
            <a:cxnLst/>
            <a:rect r="r" b="b" t="t" l="l"/>
            <a:pathLst>
              <a:path h="1342484" w="1342484">
                <a:moveTo>
                  <a:pt x="0" y="0"/>
                </a:moveTo>
                <a:lnTo>
                  <a:pt x="1342484" y="0"/>
                </a:lnTo>
                <a:lnTo>
                  <a:pt x="1342484" y="1342483"/>
                </a:lnTo>
                <a:lnTo>
                  <a:pt x="0" y="134248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3" id="33"/>
          <p:cNvSpPr txBox="true"/>
          <p:nvPr/>
        </p:nvSpPr>
        <p:spPr>
          <a:xfrm rot="17389">
            <a:off x="4548189" y="5731076"/>
            <a:ext cx="531756" cy="625264"/>
          </a:xfrm>
          <a:prstGeom prst="rect">
            <a:avLst/>
          </a:prstGeom>
        </p:spPr>
        <p:txBody>
          <a:bodyPr anchor="t" rtlCol="false" tIns="0" lIns="0" bIns="0" rIns="0">
            <a:spAutoFit/>
          </a:bodyPr>
          <a:lstStyle/>
          <a:p>
            <a:pPr algn="ctr">
              <a:lnSpc>
                <a:spcPts val="4913"/>
              </a:lnSpc>
            </a:pPr>
            <a:r>
              <a:rPr lang="en-US" sz="4236">
                <a:solidFill>
                  <a:srgbClr val="403D3C"/>
                </a:solidFill>
                <a:latin typeface="Gagalin"/>
                <a:ea typeface="Gagalin"/>
                <a:cs typeface="Gagalin"/>
                <a:sym typeface="Gagalin"/>
              </a:rPr>
              <a:t>3.</a:t>
            </a:r>
          </a:p>
        </p:txBody>
      </p:sp>
      <p:grpSp>
        <p:nvGrpSpPr>
          <p:cNvPr name="Group 34" id="34"/>
          <p:cNvGrpSpPr/>
          <p:nvPr/>
        </p:nvGrpSpPr>
        <p:grpSpPr>
          <a:xfrm rot="-8955">
            <a:off x="1133763" y="8770356"/>
            <a:ext cx="6842193" cy="975890"/>
            <a:chOff x="0" y="0"/>
            <a:chExt cx="9122924" cy="1301186"/>
          </a:xfrm>
        </p:grpSpPr>
        <p:sp>
          <p:nvSpPr>
            <p:cNvPr name="Freeform 35" id="35"/>
            <p:cNvSpPr/>
            <p:nvPr/>
          </p:nvSpPr>
          <p:spPr>
            <a:xfrm flipH="false" flipV="false" rot="0">
              <a:off x="0" y="0"/>
              <a:ext cx="9122918" cy="1301242"/>
            </a:xfrm>
            <a:custGeom>
              <a:avLst/>
              <a:gdLst/>
              <a:ahLst/>
              <a:cxnLst/>
              <a:rect r="r" b="b" t="t" l="l"/>
              <a:pathLst>
                <a:path h="1301242" w="9122918">
                  <a:moveTo>
                    <a:pt x="0" y="0"/>
                  </a:moveTo>
                  <a:lnTo>
                    <a:pt x="9122918" y="0"/>
                  </a:lnTo>
                  <a:lnTo>
                    <a:pt x="9122918" y="1301242"/>
                  </a:lnTo>
                  <a:lnTo>
                    <a:pt x="0" y="1301242"/>
                  </a:lnTo>
                  <a:close/>
                </a:path>
              </a:pathLst>
            </a:custGeom>
            <a:solidFill>
              <a:srgbClr val="E3EDED"/>
            </a:solidFill>
          </p:spPr>
        </p:sp>
      </p:grpSp>
      <p:sp>
        <p:nvSpPr>
          <p:cNvPr name="TextBox 36" id="36"/>
          <p:cNvSpPr txBox="true"/>
          <p:nvPr/>
        </p:nvSpPr>
        <p:spPr>
          <a:xfrm rot="0">
            <a:off x="1760812" y="8893267"/>
            <a:ext cx="5517952" cy="606727"/>
          </a:xfrm>
          <a:prstGeom prst="rect">
            <a:avLst/>
          </a:prstGeom>
        </p:spPr>
        <p:txBody>
          <a:bodyPr anchor="t" rtlCol="false" tIns="0" lIns="0" bIns="0" rIns="0">
            <a:spAutoFit/>
          </a:bodyPr>
          <a:lstStyle/>
          <a:p>
            <a:pPr algn="ctr">
              <a:lnSpc>
                <a:spcPts val="4434"/>
              </a:lnSpc>
            </a:pPr>
            <a:r>
              <a:rPr lang="en-US" sz="3166">
                <a:solidFill>
                  <a:srgbClr val="000000"/>
                </a:solidFill>
                <a:latin typeface="Gagalin"/>
                <a:ea typeface="Gagalin"/>
                <a:cs typeface="Gagalin"/>
                <a:sym typeface="Gagalin"/>
              </a:rPr>
              <a:t>They are permanent memories</a:t>
            </a:r>
          </a:p>
        </p:txBody>
      </p:sp>
      <p:grpSp>
        <p:nvGrpSpPr>
          <p:cNvPr name="Group 37" id="37"/>
          <p:cNvGrpSpPr/>
          <p:nvPr/>
        </p:nvGrpSpPr>
        <p:grpSpPr>
          <a:xfrm rot="-8955">
            <a:off x="9744186" y="6387198"/>
            <a:ext cx="6842193" cy="975890"/>
            <a:chOff x="0" y="0"/>
            <a:chExt cx="9122924" cy="1301186"/>
          </a:xfrm>
        </p:grpSpPr>
        <p:sp>
          <p:nvSpPr>
            <p:cNvPr name="Freeform 38" id="38"/>
            <p:cNvSpPr/>
            <p:nvPr/>
          </p:nvSpPr>
          <p:spPr>
            <a:xfrm flipH="false" flipV="false" rot="0">
              <a:off x="0" y="0"/>
              <a:ext cx="9122918" cy="1301242"/>
            </a:xfrm>
            <a:custGeom>
              <a:avLst/>
              <a:gdLst/>
              <a:ahLst/>
              <a:cxnLst/>
              <a:rect r="r" b="b" t="t" l="l"/>
              <a:pathLst>
                <a:path h="1301242" w="9122918">
                  <a:moveTo>
                    <a:pt x="0" y="0"/>
                  </a:moveTo>
                  <a:lnTo>
                    <a:pt x="9122918" y="0"/>
                  </a:lnTo>
                  <a:lnTo>
                    <a:pt x="9122918" y="1301242"/>
                  </a:lnTo>
                  <a:lnTo>
                    <a:pt x="0" y="1301242"/>
                  </a:lnTo>
                  <a:close/>
                </a:path>
              </a:pathLst>
            </a:custGeom>
            <a:solidFill>
              <a:srgbClr val="E3EDED"/>
            </a:solidFill>
          </p:spPr>
        </p:sp>
      </p:grpSp>
      <p:sp>
        <p:nvSpPr>
          <p:cNvPr name="TextBox 39" id="39"/>
          <p:cNvSpPr txBox="true"/>
          <p:nvPr/>
        </p:nvSpPr>
        <p:spPr>
          <a:xfrm rot="0">
            <a:off x="10197404" y="6510109"/>
            <a:ext cx="5865614" cy="606727"/>
          </a:xfrm>
          <a:prstGeom prst="rect">
            <a:avLst/>
          </a:prstGeom>
        </p:spPr>
        <p:txBody>
          <a:bodyPr anchor="t" rtlCol="false" tIns="0" lIns="0" bIns="0" rIns="0">
            <a:spAutoFit/>
          </a:bodyPr>
          <a:lstStyle/>
          <a:p>
            <a:pPr algn="ctr">
              <a:lnSpc>
                <a:spcPts val="4434"/>
              </a:lnSpc>
            </a:pPr>
            <a:r>
              <a:rPr lang="en-US" sz="3166">
                <a:solidFill>
                  <a:srgbClr val="000000"/>
                </a:solidFill>
                <a:latin typeface="Gagalin"/>
                <a:ea typeface="Gagalin"/>
                <a:cs typeface="Gagalin"/>
                <a:sym typeface="Gagalin"/>
              </a:rPr>
              <a:t>The contents can only be read </a:t>
            </a:r>
          </a:p>
        </p:txBody>
      </p:sp>
      <p:grpSp>
        <p:nvGrpSpPr>
          <p:cNvPr name="Group 40" id="40"/>
          <p:cNvGrpSpPr/>
          <p:nvPr/>
        </p:nvGrpSpPr>
        <p:grpSpPr>
          <a:xfrm rot="-8955">
            <a:off x="8845071" y="7779314"/>
            <a:ext cx="8892428" cy="2496110"/>
            <a:chOff x="0" y="0"/>
            <a:chExt cx="11856570" cy="3328146"/>
          </a:xfrm>
        </p:grpSpPr>
        <p:sp>
          <p:nvSpPr>
            <p:cNvPr name="Freeform 41" id="41"/>
            <p:cNvSpPr/>
            <p:nvPr/>
          </p:nvSpPr>
          <p:spPr>
            <a:xfrm flipH="false" flipV="false" rot="0">
              <a:off x="0" y="0"/>
              <a:ext cx="11856593" cy="3328162"/>
            </a:xfrm>
            <a:custGeom>
              <a:avLst/>
              <a:gdLst/>
              <a:ahLst/>
              <a:cxnLst/>
              <a:rect r="r" b="b" t="t" l="l"/>
              <a:pathLst>
                <a:path h="3328162" w="11856593">
                  <a:moveTo>
                    <a:pt x="0" y="0"/>
                  </a:moveTo>
                  <a:lnTo>
                    <a:pt x="11856593" y="0"/>
                  </a:lnTo>
                  <a:lnTo>
                    <a:pt x="11856593" y="3328162"/>
                  </a:lnTo>
                  <a:lnTo>
                    <a:pt x="0" y="3328162"/>
                  </a:lnTo>
                  <a:close/>
                </a:path>
              </a:pathLst>
            </a:custGeom>
            <a:solidFill>
              <a:srgbClr val="E3EDED"/>
            </a:solidFill>
          </p:spPr>
        </p:sp>
      </p:grpSp>
      <p:sp>
        <p:nvSpPr>
          <p:cNvPr name="TextBox 42" id="42"/>
          <p:cNvSpPr txBox="true"/>
          <p:nvPr/>
        </p:nvSpPr>
        <p:spPr>
          <a:xfrm rot="0">
            <a:off x="9180068" y="8054916"/>
            <a:ext cx="8222433" cy="1752903"/>
          </a:xfrm>
          <a:prstGeom prst="rect">
            <a:avLst/>
          </a:prstGeom>
        </p:spPr>
        <p:txBody>
          <a:bodyPr anchor="t" rtlCol="false" tIns="0" lIns="0" bIns="0" rIns="0">
            <a:spAutoFit/>
          </a:bodyPr>
          <a:lstStyle/>
          <a:p>
            <a:pPr algn="ctr">
              <a:lnSpc>
                <a:spcPts val="4499"/>
              </a:lnSpc>
            </a:pPr>
            <a:r>
              <a:rPr lang="en-US" sz="3214">
                <a:solidFill>
                  <a:srgbClr val="000000"/>
                </a:solidFill>
                <a:latin typeface="Gagalin"/>
                <a:ea typeface="Gagalin"/>
                <a:cs typeface="Gagalin"/>
                <a:sym typeface="Gagalin"/>
              </a:rPr>
              <a:t>They are frequently used to store data needed by the computer during initial power-up. These are referred to as start-up instructions.</a:t>
            </a:r>
          </a:p>
        </p:txBody>
      </p:sp>
      <p:grpSp>
        <p:nvGrpSpPr>
          <p:cNvPr name="Group 43" id="43"/>
          <p:cNvGrpSpPr/>
          <p:nvPr/>
        </p:nvGrpSpPr>
        <p:grpSpPr>
          <a:xfrm rot="0">
            <a:off x="2537237" y="129372"/>
            <a:ext cx="13213526" cy="9925515"/>
            <a:chOff x="0" y="0"/>
            <a:chExt cx="17618034" cy="13234020"/>
          </a:xfrm>
        </p:grpSpPr>
        <p:sp>
          <p:nvSpPr>
            <p:cNvPr name="Freeform 44" id="4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45" id="4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46" id="4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192.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028700" y="668070"/>
            <a:ext cx="6435224" cy="1407233"/>
            <a:chOff x="0" y="0"/>
            <a:chExt cx="8580298" cy="1876310"/>
          </a:xfrm>
        </p:grpSpPr>
        <p:sp>
          <p:nvSpPr>
            <p:cNvPr name="Freeform 3" id="3"/>
            <p:cNvSpPr/>
            <p:nvPr/>
          </p:nvSpPr>
          <p:spPr>
            <a:xfrm flipH="false" flipV="false" rot="0">
              <a:off x="0" y="0"/>
              <a:ext cx="8580247" cy="1876298"/>
            </a:xfrm>
            <a:custGeom>
              <a:avLst/>
              <a:gdLst/>
              <a:ahLst/>
              <a:cxnLst/>
              <a:rect r="r" b="b" t="t" l="l"/>
              <a:pathLst>
                <a:path h="1876298" w="8580247">
                  <a:moveTo>
                    <a:pt x="0" y="0"/>
                  </a:moveTo>
                  <a:lnTo>
                    <a:pt x="0" y="1876298"/>
                  </a:lnTo>
                  <a:lnTo>
                    <a:pt x="8580247" y="1876298"/>
                  </a:lnTo>
                  <a:lnTo>
                    <a:pt x="8580247" y="0"/>
                  </a:lnTo>
                  <a:lnTo>
                    <a:pt x="0" y="0"/>
                  </a:lnTo>
                  <a:close/>
                  <a:moveTo>
                    <a:pt x="8246364" y="1542288"/>
                  </a:moveTo>
                  <a:lnTo>
                    <a:pt x="327025" y="1542288"/>
                  </a:lnTo>
                  <a:lnTo>
                    <a:pt x="327025" y="327025"/>
                  </a:lnTo>
                  <a:lnTo>
                    <a:pt x="8246364" y="327025"/>
                  </a:lnTo>
                  <a:lnTo>
                    <a:pt x="8246364" y="1542415"/>
                  </a:lnTo>
                  <a:close/>
                </a:path>
              </a:pathLst>
            </a:custGeom>
            <a:solidFill>
              <a:srgbClr val="38B6FF"/>
            </a:solidFill>
          </p:spPr>
        </p:sp>
      </p:grpSp>
      <p:grpSp>
        <p:nvGrpSpPr>
          <p:cNvPr name="Group 4" id="4"/>
          <p:cNvGrpSpPr/>
          <p:nvPr/>
        </p:nvGrpSpPr>
        <p:grpSpPr>
          <a:xfrm rot="0">
            <a:off x="11039012" y="668070"/>
            <a:ext cx="5748949"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5757"/>
            </a:solidFill>
          </p:spPr>
        </p:sp>
      </p:grpSp>
      <p:grpSp>
        <p:nvGrpSpPr>
          <p:cNvPr name="Group 6" id="6"/>
          <p:cNvGrpSpPr/>
          <p:nvPr/>
        </p:nvGrpSpPr>
        <p:grpSpPr>
          <a:xfrm rot="-10800000">
            <a:off x="-316142" y="3752723"/>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grpSp>
        <p:nvGrpSpPr>
          <p:cNvPr name="Group 11" id="11"/>
          <p:cNvGrpSpPr/>
          <p:nvPr/>
        </p:nvGrpSpPr>
        <p:grpSpPr>
          <a:xfrm rot="-10800000">
            <a:off x="-86291" y="2307176"/>
            <a:ext cx="18418850" cy="128588"/>
            <a:chOff x="0" y="0"/>
            <a:chExt cx="24558466" cy="171450"/>
          </a:xfrm>
        </p:grpSpPr>
        <p:sp>
          <p:nvSpPr>
            <p:cNvPr name="Freeform 12" id="1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13" id="13"/>
          <p:cNvSpPr txBox="true"/>
          <p:nvPr/>
        </p:nvSpPr>
        <p:spPr>
          <a:xfrm rot="0">
            <a:off x="1554351" y="1057359"/>
            <a:ext cx="5383921" cy="516312"/>
          </a:xfrm>
          <a:prstGeom prst="rect">
            <a:avLst/>
          </a:prstGeom>
        </p:spPr>
        <p:txBody>
          <a:bodyPr anchor="t" rtlCol="false" tIns="0" lIns="0" bIns="0" rIns="0">
            <a:spAutoFit/>
          </a:bodyPr>
          <a:lstStyle/>
          <a:p>
            <a:pPr algn="ctr">
              <a:lnSpc>
                <a:spcPts val="3871"/>
              </a:lnSpc>
            </a:pPr>
            <a:r>
              <a:rPr lang="en-US" sz="2764" b="true">
                <a:solidFill>
                  <a:srgbClr val="38B6FF"/>
                </a:solidFill>
                <a:latin typeface="Now Bold"/>
                <a:ea typeface="Now Bold"/>
                <a:cs typeface="Now Bold"/>
                <a:sym typeface="Now Bold"/>
              </a:rPr>
              <a:t>RAM</a:t>
            </a:r>
          </a:p>
        </p:txBody>
      </p:sp>
      <p:sp>
        <p:nvSpPr>
          <p:cNvPr name="TextBox 14" id="14"/>
          <p:cNvSpPr txBox="true"/>
          <p:nvPr/>
        </p:nvSpPr>
        <p:spPr>
          <a:xfrm rot="0">
            <a:off x="8083406" y="5167557"/>
            <a:ext cx="2079459" cy="894489"/>
          </a:xfrm>
          <a:prstGeom prst="rect">
            <a:avLst/>
          </a:prstGeom>
        </p:spPr>
        <p:txBody>
          <a:bodyPr anchor="t" rtlCol="false" tIns="0" lIns="0" bIns="0" rIns="0">
            <a:spAutoFit/>
          </a:bodyPr>
          <a:lstStyle/>
          <a:p>
            <a:pPr algn="ctr">
              <a:lnSpc>
                <a:spcPts val="3397"/>
              </a:lnSpc>
            </a:pPr>
            <a:r>
              <a:rPr lang="en-US" sz="2425" b="true">
                <a:solidFill>
                  <a:srgbClr val="000000"/>
                </a:solidFill>
                <a:latin typeface="Now Bold"/>
                <a:ea typeface="Now Bold"/>
                <a:cs typeface="Now Bold"/>
                <a:sym typeface="Now Bold"/>
              </a:rPr>
              <a:t>Compare and Contrast</a:t>
            </a:r>
          </a:p>
        </p:txBody>
      </p:sp>
      <p:sp>
        <p:nvSpPr>
          <p:cNvPr name="TextBox 15" id="15"/>
          <p:cNvSpPr txBox="true"/>
          <p:nvPr/>
        </p:nvSpPr>
        <p:spPr>
          <a:xfrm rot="0">
            <a:off x="11221526" y="982323"/>
            <a:ext cx="5383922" cy="516312"/>
          </a:xfrm>
          <a:prstGeom prst="rect">
            <a:avLst/>
          </a:prstGeom>
        </p:spPr>
        <p:txBody>
          <a:bodyPr anchor="t" rtlCol="false" tIns="0" lIns="0" bIns="0" rIns="0">
            <a:spAutoFit/>
          </a:bodyPr>
          <a:lstStyle/>
          <a:p>
            <a:pPr algn="ctr">
              <a:lnSpc>
                <a:spcPts val="3871"/>
              </a:lnSpc>
            </a:pPr>
            <a:r>
              <a:rPr lang="en-US" sz="2764" b="true">
                <a:solidFill>
                  <a:srgbClr val="FF5757"/>
                </a:solidFill>
                <a:latin typeface="Now Bold"/>
                <a:ea typeface="Now Bold"/>
                <a:cs typeface="Now Bold"/>
                <a:sym typeface="Now Bold"/>
              </a:rPr>
              <a:t>ROM</a:t>
            </a:r>
          </a:p>
        </p:txBody>
      </p:sp>
      <p:grpSp>
        <p:nvGrpSpPr>
          <p:cNvPr name="Group 16" id="16"/>
          <p:cNvGrpSpPr/>
          <p:nvPr/>
        </p:nvGrpSpPr>
        <p:grpSpPr>
          <a:xfrm rot="-10800000">
            <a:off x="-316142" y="6549742"/>
            <a:ext cx="18418850" cy="128588"/>
            <a:chOff x="0" y="0"/>
            <a:chExt cx="24558466" cy="171450"/>
          </a:xfrm>
        </p:grpSpPr>
        <p:sp>
          <p:nvSpPr>
            <p:cNvPr name="Freeform 17" id="1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18" id="18"/>
          <p:cNvSpPr txBox="true"/>
          <p:nvPr/>
        </p:nvSpPr>
        <p:spPr>
          <a:xfrm rot="0">
            <a:off x="455922" y="2795859"/>
            <a:ext cx="7008003" cy="499673"/>
          </a:xfrm>
          <a:prstGeom prst="rect">
            <a:avLst/>
          </a:prstGeom>
        </p:spPr>
        <p:txBody>
          <a:bodyPr anchor="t" rtlCol="false" tIns="0" lIns="0" bIns="0" rIns="0">
            <a:spAutoFit/>
          </a:bodyPr>
          <a:lstStyle/>
          <a:p>
            <a:pPr algn="ctr">
              <a:lnSpc>
                <a:spcPts val="3778"/>
              </a:lnSpc>
            </a:pPr>
            <a:r>
              <a:rPr lang="en-US" sz="2700" b="true">
                <a:solidFill>
                  <a:srgbClr val="38B6FF"/>
                </a:solidFill>
                <a:latin typeface="Now Bold"/>
                <a:ea typeface="Now Bold"/>
                <a:cs typeface="Now Bold"/>
                <a:sym typeface="Now Bold"/>
              </a:rPr>
              <a:t>Temperory memory device</a:t>
            </a:r>
          </a:p>
        </p:txBody>
      </p:sp>
      <p:sp>
        <p:nvSpPr>
          <p:cNvPr name="TextBox 19" id="19"/>
          <p:cNvSpPr txBox="true"/>
          <p:nvPr/>
        </p:nvSpPr>
        <p:spPr>
          <a:xfrm rot="0">
            <a:off x="10866708" y="7144035"/>
            <a:ext cx="7008003" cy="980572"/>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Used to store BIOS and other data needed at start up </a:t>
            </a:r>
          </a:p>
        </p:txBody>
      </p:sp>
      <p:sp>
        <p:nvSpPr>
          <p:cNvPr name="TextBox 20" id="20"/>
          <p:cNvSpPr txBox="true"/>
          <p:nvPr/>
        </p:nvSpPr>
        <p:spPr>
          <a:xfrm rot="0">
            <a:off x="10599984" y="2795859"/>
            <a:ext cx="7008003" cy="499673"/>
          </a:xfrm>
          <a:prstGeom prst="rect">
            <a:avLst/>
          </a:prstGeom>
        </p:spPr>
        <p:txBody>
          <a:bodyPr anchor="t" rtlCol="false" tIns="0" lIns="0" bIns="0" rIns="0">
            <a:spAutoFit/>
          </a:bodyPr>
          <a:lstStyle/>
          <a:p>
            <a:pPr algn="ctr">
              <a:lnSpc>
                <a:spcPts val="3778"/>
              </a:lnSpc>
            </a:pPr>
            <a:r>
              <a:rPr lang="en-US" sz="2700" b="true">
                <a:solidFill>
                  <a:srgbClr val="38B6FF"/>
                </a:solidFill>
                <a:latin typeface="Now Bold"/>
                <a:ea typeface="Now Bold"/>
                <a:cs typeface="Now Bold"/>
                <a:sym typeface="Now Bold"/>
              </a:rPr>
              <a:t>Permanent memory device</a:t>
            </a:r>
          </a:p>
        </p:txBody>
      </p:sp>
      <p:grpSp>
        <p:nvGrpSpPr>
          <p:cNvPr name="Group 21" id="21"/>
          <p:cNvGrpSpPr/>
          <p:nvPr/>
        </p:nvGrpSpPr>
        <p:grpSpPr>
          <a:xfrm rot="-10800000">
            <a:off x="-151150" y="5146126"/>
            <a:ext cx="18418850" cy="128588"/>
            <a:chOff x="0" y="0"/>
            <a:chExt cx="24558466" cy="171450"/>
          </a:xfrm>
        </p:grpSpPr>
        <p:sp>
          <p:nvSpPr>
            <p:cNvPr name="Freeform 22" id="2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23" id="23"/>
          <p:cNvSpPr txBox="true"/>
          <p:nvPr/>
        </p:nvSpPr>
        <p:spPr>
          <a:xfrm rot="0">
            <a:off x="455922" y="4249212"/>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Volatile memory</a:t>
            </a:r>
          </a:p>
        </p:txBody>
      </p:sp>
      <p:sp>
        <p:nvSpPr>
          <p:cNvPr name="TextBox 24" id="24"/>
          <p:cNvSpPr txBox="true"/>
          <p:nvPr/>
        </p:nvSpPr>
        <p:spPr>
          <a:xfrm rot="0">
            <a:off x="10599984" y="4249212"/>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Non-volatile memory </a:t>
            </a:r>
          </a:p>
        </p:txBody>
      </p:sp>
      <p:sp>
        <p:nvSpPr>
          <p:cNvPr name="TextBox 25" id="25"/>
          <p:cNvSpPr txBox="true"/>
          <p:nvPr/>
        </p:nvSpPr>
        <p:spPr>
          <a:xfrm rot="0">
            <a:off x="455922" y="5558736"/>
            <a:ext cx="7008003" cy="499672"/>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Can be written to and read from </a:t>
            </a:r>
          </a:p>
        </p:txBody>
      </p:sp>
      <p:sp>
        <p:nvSpPr>
          <p:cNvPr name="TextBox 26" id="26"/>
          <p:cNvSpPr txBox="true"/>
          <p:nvPr/>
        </p:nvSpPr>
        <p:spPr>
          <a:xfrm rot="0">
            <a:off x="10599984" y="5558736"/>
            <a:ext cx="7008003" cy="499672"/>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Data stored cannot be altered</a:t>
            </a:r>
          </a:p>
        </p:txBody>
      </p:sp>
      <p:sp>
        <p:nvSpPr>
          <p:cNvPr name="TextBox 27" id="27"/>
          <p:cNvSpPr txBox="true"/>
          <p:nvPr/>
        </p:nvSpPr>
        <p:spPr>
          <a:xfrm rot="0">
            <a:off x="1219905" y="7115460"/>
            <a:ext cx="6052816" cy="1099840"/>
          </a:xfrm>
          <a:prstGeom prst="rect">
            <a:avLst/>
          </a:prstGeom>
        </p:spPr>
        <p:txBody>
          <a:bodyPr anchor="t" rtlCol="false" tIns="0" lIns="0" bIns="0" rIns="0">
            <a:spAutoFit/>
          </a:bodyPr>
          <a:lstStyle/>
          <a:p>
            <a:pPr algn="ctr">
              <a:lnSpc>
                <a:spcPts val="4141"/>
              </a:lnSpc>
            </a:pPr>
            <a:r>
              <a:rPr lang="en-US" sz="2958" b="true">
                <a:solidFill>
                  <a:srgbClr val="FFFFFF"/>
                </a:solidFill>
                <a:latin typeface="Now Bold"/>
                <a:ea typeface="Now Bold"/>
                <a:cs typeface="Now Bold"/>
                <a:sym typeface="Now Bold"/>
              </a:rPr>
              <a:t>Used to store data, files, programs, part of OS currently in use</a:t>
            </a:r>
          </a:p>
        </p:txBody>
      </p:sp>
      <p:grpSp>
        <p:nvGrpSpPr>
          <p:cNvPr name="Group 28" id="28"/>
          <p:cNvGrpSpPr/>
          <p:nvPr/>
        </p:nvGrpSpPr>
        <p:grpSpPr>
          <a:xfrm rot="0">
            <a:off x="2537237" y="281084"/>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93.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028700" y="668070"/>
            <a:ext cx="6435224" cy="1407233"/>
            <a:chOff x="0" y="0"/>
            <a:chExt cx="8580298" cy="1876310"/>
          </a:xfrm>
        </p:grpSpPr>
        <p:sp>
          <p:nvSpPr>
            <p:cNvPr name="Freeform 3" id="3"/>
            <p:cNvSpPr/>
            <p:nvPr/>
          </p:nvSpPr>
          <p:spPr>
            <a:xfrm flipH="false" flipV="false" rot="0">
              <a:off x="0" y="0"/>
              <a:ext cx="8580247" cy="1876298"/>
            </a:xfrm>
            <a:custGeom>
              <a:avLst/>
              <a:gdLst/>
              <a:ahLst/>
              <a:cxnLst/>
              <a:rect r="r" b="b" t="t" l="l"/>
              <a:pathLst>
                <a:path h="1876298" w="8580247">
                  <a:moveTo>
                    <a:pt x="0" y="0"/>
                  </a:moveTo>
                  <a:lnTo>
                    <a:pt x="0" y="1876298"/>
                  </a:lnTo>
                  <a:lnTo>
                    <a:pt x="8580247" y="1876298"/>
                  </a:lnTo>
                  <a:lnTo>
                    <a:pt x="8580247" y="0"/>
                  </a:lnTo>
                  <a:lnTo>
                    <a:pt x="0" y="0"/>
                  </a:lnTo>
                  <a:close/>
                  <a:moveTo>
                    <a:pt x="8246364" y="1542288"/>
                  </a:moveTo>
                  <a:lnTo>
                    <a:pt x="327025" y="1542288"/>
                  </a:lnTo>
                  <a:lnTo>
                    <a:pt x="327025" y="327025"/>
                  </a:lnTo>
                  <a:lnTo>
                    <a:pt x="8246364" y="327025"/>
                  </a:lnTo>
                  <a:lnTo>
                    <a:pt x="8246364" y="1542415"/>
                  </a:lnTo>
                  <a:close/>
                </a:path>
              </a:pathLst>
            </a:custGeom>
            <a:solidFill>
              <a:srgbClr val="38B6FF"/>
            </a:solidFill>
          </p:spPr>
        </p:sp>
      </p:grpSp>
      <p:grpSp>
        <p:nvGrpSpPr>
          <p:cNvPr name="Group 4" id="4"/>
          <p:cNvGrpSpPr/>
          <p:nvPr/>
        </p:nvGrpSpPr>
        <p:grpSpPr>
          <a:xfrm rot="0">
            <a:off x="11039012" y="668070"/>
            <a:ext cx="5748949"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5757"/>
            </a:solidFill>
          </p:spPr>
        </p:sp>
      </p:grpSp>
      <p:grpSp>
        <p:nvGrpSpPr>
          <p:cNvPr name="Group 6" id="6"/>
          <p:cNvGrpSpPr/>
          <p:nvPr/>
        </p:nvGrpSpPr>
        <p:grpSpPr>
          <a:xfrm rot="-10800000">
            <a:off x="-316142" y="3752723"/>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grpSp>
        <p:nvGrpSpPr>
          <p:cNvPr name="Group 11" id="11"/>
          <p:cNvGrpSpPr/>
          <p:nvPr/>
        </p:nvGrpSpPr>
        <p:grpSpPr>
          <a:xfrm rot="-10800000">
            <a:off x="-86291" y="2307176"/>
            <a:ext cx="18418850" cy="128588"/>
            <a:chOff x="0" y="0"/>
            <a:chExt cx="24558466" cy="171450"/>
          </a:xfrm>
        </p:grpSpPr>
        <p:sp>
          <p:nvSpPr>
            <p:cNvPr name="Freeform 12" id="1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13" id="13"/>
          <p:cNvSpPr txBox="true"/>
          <p:nvPr/>
        </p:nvSpPr>
        <p:spPr>
          <a:xfrm rot="0">
            <a:off x="1554351" y="1057359"/>
            <a:ext cx="5383921" cy="516312"/>
          </a:xfrm>
          <a:prstGeom prst="rect">
            <a:avLst/>
          </a:prstGeom>
        </p:spPr>
        <p:txBody>
          <a:bodyPr anchor="t" rtlCol="false" tIns="0" lIns="0" bIns="0" rIns="0">
            <a:spAutoFit/>
          </a:bodyPr>
          <a:lstStyle/>
          <a:p>
            <a:pPr algn="ctr">
              <a:lnSpc>
                <a:spcPts val="3871"/>
              </a:lnSpc>
            </a:pPr>
            <a:r>
              <a:rPr lang="en-US" sz="2764" b="true">
                <a:solidFill>
                  <a:srgbClr val="38B6FF"/>
                </a:solidFill>
                <a:latin typeface="Now Bold"/>
                <a:ea typeface="Now Bold"/>
                <a:cs typeface="Now Bold"/>
                <a:sym typeface="Now Bold"/>
              </a:rPr>
              <a:t>RAM</a:t>
            </a:r>
          </a:p>
        </p:txBody>
      </p:sp>
      <p:sp>
        <p:nvSpPr>
          <p:cNvPr name="TextBox 14" id="14"/>
          <p:cNvSpPr txBox="true"/>
          <p:nvPr/>
        </p:nvSpPr>
        <p:spPr>
          <a:xfrm rot="0">
            <a:off x="8083406" y="5167557"/>
            <a:ext cx="2079459" cy="894489"/>
          </a:xfrm>
          <a:prstGeom prst="rect">
            <a:avLst/>
          </a:prstGeom>
        </p:spPr>
        <p:txBody>
          <a:bodyPr anchor="t" rtlCol="false" tIns="0" lIns="0" bIns="0" rIns="0">
            <a:spAutoFit/>
          </a:bodyPr>
          <a:lstStyle/>
          <a:p>
            <a:pPr algn="ctr">
              <a:lnSpc>
                <a:spcPts val="3397"/>
              </a:lnSpc>
            </a:pPr>
            <a:r>
              <a:rPr lang="en-US" sz="2425" b="true">
                <a:solidFill>
                  <a:srgbClr val="000000"/>
                </a:solidFill>
                <a:latin typeface="Now Bold"/>
                <a:ea typeface="Now Bold"/>
                <a:cs typeface="Now Bold"/>
                <a:sym typeface="Now Bold"/>
              </a:rPr>
              <a:t>Compare and Contrast</a:t>
            </a:r>
          </a:p>
        </p:txBody>
      </p:sp>
      <p:sp>
        <p:nvSpPr>
          <p:cNvPr name="TextBox 15" id="15"/>
          <p:cNvSpPr txBox="true"/>
          <p:nvPr/>
        </p:nvSpPr>
        <p:spPr>
          <a:xfrm rot="0">
            <a:off x="11221526" y="982323"/>
            <a:ext cx="5383922" cy="516312"/>
          </a:xfrm>
          <a:prstGeom prst="rect">
            <a:avLst/>
          </a:prstGeom>
        </p:spPr>
        <p:txBody>
          <a:bodyPr anchor="t" rtlCol="false" tIns="0" lIns="0" bIns="0" rIns="0">
            <a:spAutoFit/>
          </a:bodyPr>
          <a:lstStyle/>
          <a:p>
            <a:pPr algn="ctr">
              <a:lnSpc>
                <a:spcPts val="3871"/>
              </a:lnSpc>
            </a:pPr>
            <a:r>
              <a:rPr lang="en-US" sz="2764" b="true">
                <a:solidFill>
                  <a:srgbClr val="FF5757"/>
                </a:solidFill>
                <a:latin typeface="Now Bold"/>
                <a:ea typeface="Now Bold"/>
                <a:cs typeface="Now Bold"/>
                <a:sym typeface="Now Bold"/>
              </a:rPr>
              <a:t>ROM</a:t>
            </a:r>
          </a:p>
        </p:txBody>
      </p:sp>
      <p:grpSp>
        <p:nvGrpSpPr>
          <p:cNvPr name="Group 16" id="16"/>
          <p:cNvGrpSpPr/>
          <p:nvPr/>
        </p:nvGrpSpPr>
        <p:grpSpPr>
          <a:xfrm rot="-10800000">
            <a:off x="-316142" y="6549742"/>
            <a:ext cx="18418850" cy="128588"/>
            <a:chOff x="0" y="0"/>
            <a:chExt cx="24558466" cy="171450"/>
          </a:xfrm>
        </p:grpSpPr>
        <p:sp>
          <p:nvSpPr>
            <p:cNvPr name="Freeform 17" id="1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18" id="18"/>
          <p:cNvSpPr txBox="true"/>
          <p:nvPr/>
        </p:nvSpPr>
        <p:spPr>
          <a:xfrm rot="0">
            <a:off x="455922" y="2795859"/>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Temperory memory device</a:t>
            </a:r>
          </a:p>
        </p:txBody>
      </p:sp>
      <p:sp>
        <p:nvSpPr>
          <p:cNvPr name="TextBox 19" id="19"/>
          <p:cNvSpPr txBox="true"/>
          <p:nvPr/>
        </p:nvSpPr>
        <p:spPr>
          <a:xfrm rot="0">
            <a:off x="10866708" y="7144035"/>
            <a:ext cx="7008003" cy="980572"/>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Used to store BIOS and other data needed at start up </a:t>
            </a:r>
          </a:p>
        </p:txBody>
      </p:sp>
      <p:sp>
        <p:nvSpPr>
          <p:cNvPr name="TextBox 20" id="20"/>
          <p:cNvSpPr txBox="true"/>
          <p:nvPr/>
        </p:nvSpPr>
        <p:spPr>
          <a:xfrm rot="0">
            <a:off x="10599984" y="2795859"/>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Permanent memory device</a:t>
            </a:r>
          </a:p>
        </p:txBody>
      </p:sp>
      <p:grpSp>
        <p:nvGrpSpPr>
          <p:cNvPr name="Group 21" id="21"/>
          <p:cNvGrpSpPr/>
          <p:nvPr/>
        </p:nvGrpSpPr>
        <p:grpSpPr>
          <a:xfrm rot="-10800000">
            <a:off x="-151150" y="5146126"/>
            <a:ext cx="18418850" cy="128588"/>
            <a:chOff x="0" y="0"/>
            <a:chExt cx="24558466" cy="171450"/>
          </a:xfrm>
        </p:grpSpPr>
        <p:sp>
          <p:nvSpPr>
            <p:cNvPr name="Freeform 22" id="2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23" id="23"/>
          <p:cNvSpPr txBox="true"/>
          <p:nvPr/>
        </p:nvSpPr>
        <p:spPr>
          <a:xfrm rot="0">
            <a:off x="455922" y="4249212"/>
            <a:ext cx="7008003" cy="499673"/>
          </a:xfrm>
          <a:prstGeom prst="rect">
            <a:avLst/>
          </a:prstGeom>
        </p:spPr>
        <p:txBody>
          <a:bodyPr anchor="t" rtlCol="false" tIns="0" lIns="0" bIns="0" rIns="0">
            <a:spAutoFit/>
          </a:bodyPr>
          <a:lstStyle/>
          <a:p>
            <a:pPr algn="ctr">
              <a:lnSpc>
                <a:spcPts val="3778"/>
              </a:lnSpc>
            </a:pPr>
            <a:r>
              <a:rPr lang="en-US" sz="2700" b="true">
                <a:solidFill>
                  <a:srgbClr val="38B6FF"/>
                </a:solidFill>
                <a:latin typeface="Now Bold"/>
                <a:ea typeface="Now Bold"/>
                <a:cs typeface="Now Bold"/>
                <a:sym typeface="Now Bold"/>
              </a:rPr>
              <a:t>Volatile memory</a:t>
            </a:r>
          </a:p>
        </p:txBody>
      </p:sp>
      <p:sp>
        <p:nvSpPr>
          <p:cNvPr name="TextBox 24" id="24"/>
          <p:cNvSpPr txBox="true"/>
          <p:nvPr/>
        </p:nvSpPr>
        <p:spPr>
          <a:xfrm rot="0">
            <a:off x="10599984" y="4249212"/>
            <a:ext cx="7008003" cy="499673"/>
          </a:xfrm>
          <a:prstGeom prst="rect">
            <a:avLst/>
          </a:prstGeom>
        </p:spPr>
        <p:txBody>
          <a:bodyPr anchor="t" rtlCol="false" tIns="0" lIns="0" bIns="0" rIns="0">
            <a:spAutoFit/>
          </a:bodyPr>
          <a:lstStyle/>
          <a:p>
            <a:pPr algn="ctr">
              <a:lnSpc>
                <a:spcPts val="3778"/>
              </a:lnSpc>
            </a:pPr>
            <a:r>
              <a:rPr lang="en-US" sz="2700" b="true">
                <a:solidFill>
                  <a:srgbClr val="38B6FF"/>
                </a:solidFill>
                <a:latin typeface="Now Bold"/>
                <a:ea typeface="Now Bold"/>
                <a:cs typeface="Now Bold"/>
                <a:sym typeface="Now Bold"/>
              </a:rPr>
              <a:t>Non-volatile memory </a:t>
            </a:r>
          </a:p>
        </p:txBody>
      </p:sp>
      <p:sp>
        <p:nvSpPr>
          <p:cNvPr name="TextBox 25" id="25"/>
          <p:cNvSpPr txBox="true"/>
          <p:nvPr/>
        </p:nvSpPr>
        <p:spPr>
          <a:xfrm rot="0">
            <a:off x="455922" y="5558736"/>
            <a:ext cx="7008003" cy="499672"/>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Can be written to and read from </a:t>
            </a:r>
          </a:p>
        </p:txBody>
      </p:sp>
      <p:sp>
        <p:nvSpPr>
          <p:cNvPr name="TextBox 26" id="26"/>
          <p:cNvSpPr txBox="true"/>
          <p:nvPr/>
        </p:nvSpPr>
        <p:spPr>
          <a:xfrm rot="0">
            <a:off x="10599984" y="5558736"/>
            <a:ext cx="7008003" cy="499672"/>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Data stored cannot be altered</a:t>
            </a:r>
          </a:p>
        </p:txBody>
      </p:sp>
      <p:sp>
        <p:nvSpPr>
          <p:cNvPr name="TextBox 27" id="27"/>
          <p:cNvSpPr txBox="true"/>
          <p:nvPr/>
        </p:nvSpPr>
        <p:spPr>
          <a:xfrm rot="0">
            <a:off x="1219905" y="7115460"/>
            <a:ext cx="6052816" cy="1099840"/>
          </a:xfrm>
          <a:prstGeom prst="rect">
            <a:avLst/>
          </a:prstGeom>
        </p:spPr>
        <p:txBody>
          <a:bodyPr anchor="t" rtlCol="false" tIns="0" lIns="0" bIns="0" rIns="0">
            <a:spAutoFit/>
          </a:bodyPr>
          <a:lstStyle/>
          <a:p>
            <a:pPr algn="ctr">
              <a:lnSpc>
                <a:spcPts val="4141"/>
              </a:lnSpc>
            </a:pPr>
            <a:r>
              <a:rPr lang="en-US" sz="2958" b="true">
                <a:solidFill>
                  <a:srgbClr val="FFFFFF"/>
                </a:solidFill>
                <a:latin typeface="Now Bold"/>
                <a:ea typeface="Now Bold"/>
                <a:cs typeface="Now Bold"/>
                <a:sym typeface="Now Bold"/>
              </a:rPr>
              <a:t>Used to store data, files, programs, part of OS currently in use</a:t>
            </a:r>
          </a:p>
        </p:txBody>
      </p:sp>
      <p:grpSp>
        <p:nvGrpSpPr>
          <p:cNvPr name="Group 28" id="28"/>
          <p:cNvGrpSpPr/>
          <p:nvPr/>
        </p:nvGrpSpPr>
        <p:grpSpPr>
          <a:xfrm rot="0">
            <a:off x="2537237" y="281084"/>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94.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028700" y="668070"/>
            <a:ext cx="6435224" cy="1407233"/>
            <a:chOff x="0" y="0"/>
            <a:chExt cx="8580298" cy="1876310"/>
          </a:xfrm>
        </p:grpSpPr>
        <p:sp>
          <p:nvSpPr>
            <p:cNvPr name="Freeform 3" id="3"/>
            <p:cNvSpPr/>
            <p:nvPr/>
          </p:nvSpPr>
          <p:spPr>
            <a:xfrm flipH="false" flipV="false" rot="0">
              <a:off x="0" y="0"/>
              <a:ext cx="8580247" cy="1876298"/>
            </a:xfrm>
            <a:custGeom>
              <a:avLst/>
              <a:gdLst/>
              <a:ahLst/>
              <a:cxnLst/>
              <a:rect r="r" b="b" t="t" l="l"/>
              <a:pathLst>
                <a:path h="1876298" w="8580247">
                  <a:moveTo>
                    <a:pt x="0" y="0"/>
                  </a:moveTo>
                  <a:lnTo>
                    <a:pt x="0" y="1876298"/>
                  </a:lnTo>
                  <a:lnTo>
                    <a:pt x="8580247" y="1876298"/>
                  </a:lnTo>
                  <a:lnTo>
                    <a:pt x="8580247" y="0"/>
                  </a:lnTo>
                  <a:lnTo>
                    <a:pt x="0" y="0"/>
                  </a:lnTo>
                  <a:close/>
                  <a:moveTo>
                    <a:pt x="8246364" y="1542288"/>
                  </a:moveTo>
                  <a:lnTo>
                    <a:pt x="327025" y="1542288"/>
                  </a:lnTo>
                  <a:lnTo>
                    <a:pt x="327025" y="327025"/>
                  </a:lnTo>
                  <a:lnTo>
                    <a:pt x="8246364" y="327025"/>
                  </a:lnTo>
                  <a:lnTo>
                    <a:pt x="8246364" y="1542415"/>
                  </a:lnTo>
                  <a:close/>
                </a:path>
              </a:pathLst>
            </a:custGeom>
            <a:solidFill>
              <a:srgbClr val="38B6FF"/>
            </a:solidFill>
          </p:spPr>
        </p:sp>
      </p:grpSp>
      <p:grpSp>
        <p:nvGrpSpPr>
          <p:cNvPr name="Group 4" id="4"/>
          <p:cNvGrpSpPr/>
          <p:nvPr/>
        </p:nvGrpSpPr>
        <p:grpSpPr>
          <a:xfrm rot="0">
            <a:off x="11039012" y="668070"/>
            <a:ext cx="5748949"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5757"/>
            </a:solidFill>
          </p:spPr>
        </p:sp>
      </p:grpSp>
      <p:grpSp>
        <p:nvGrpSpPr>
          <p:cNvPr name="Group 6" id="6"/>
          <p:cNvGrpSpPr/>
          <p:nvPr/>
        </p:nvGrpSpPr>
        <p:grpSpPr>
          <a:xfrm rot="-10800000">
            <a:off x="-316142" y="3752723"/>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grpSp>
        <p:nvGrpSpPr>
          <p:cNvPr name="Group 11" id="11"/>
          <p:cNvGrpSpPr/>
          <p:nvPr/>
        </p:nvGrpSpPr>
        <p:grpSpPr>
          <a:xfrm rot="-10800000">
            <a:off x="-86291" y="2307176"/>
            <a:ext cx="18418850" cy="128588"/>
            <a:chOff x="0" y="0"/>
            <a:chExt cx="24558466" cy="171450"/>
          </a:xfrm>
        </p:grpSpPr>
        <p:sp>
          <p:nvSpPr>
            <p:cNvPr name="Freeform 12" id="1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13" id="13"/>
          <p:cNvSpPr txBox="true"/>
          <p:nvPr/>
        </p:nvSpPr>
        <p:spPr>
          <a:xfrm rot="0">
            <a:off x="1554351" y="1057359"/>
            <a:ext cx="5383921" cy="516312"/>
          </a:xfrm>
          <a:prstGeom prst="rect">
            <a:avLst/>
          </a:prstGeom>
        </p:spPr>
        <p:txBody>
          <a:bodyPr anchor="t" rtlCol="false" tIns="0" lIns="0" bIns="0" rIns="0">
            <a:spAutoFit/>
          </a:bodyPr>
          <a:lstStyle/>
          <a:p>
            <a:pPr algn="ctr">
              <a:lnSpc>
                <a:spcPts val="3871"/>
              </a:lnSpc>
            </a:pPr>
            <a:r>
              <a:rPr lang="en-US" sz="2764" b="true">
                <a:solidFill>
                  <a:srgbClr val="38B6FF"/>
                </a:solidFill>
                <a:latin typeface="Now Bold"/>
                <a:ea typeface="Now Bold"/>
                <a:cs typeface="Now Bold"/>
                <a:sym typeface="Now Bold"/>
              </a:rPr>
              <a:t>RAM</a:t>
            </a:r>
          </a:p>
        </p:txBody>
      </p:sp>
      <p:sp>
        <p:nvSpPr>
          <p:cNvPr name="TextBox 14" id="14"/>
          <p:cNvSpPr txBox="true"/>
          <p:nvPr/>
        </p:nvSpPr>
        <p:spPr>
          <a:xfrm rot="0">
            <a:off x="8083406" y="5167557"/>
            <a:ext cx="2079459" cy="894489"/>
          </a:xfrm>
          <a:prstGeom prst="rect">
            <a:avLst/>
          </a:prstGeom>
        </p:spPr>
        <p:txBody>
          <a:bodyPr anchor="t" rtlCol="false" tIns="0" lIns="0" bIns="0" rIns="0">
            <a:spAutoFit/>
          </a:bodyPr>
          <a:lstStyle/>
          <a:p>
            <a:pPr algn="ctr">
              <a:lnSpc>
                <a:spcPts val="3397"/>
              </a:lnSpc>
            </a:pPr>
            <a:r>
              <a:rPr lang="en-US" sz="2425" b="true">
                <a:solidFill>
                  <a:srgbClr val="000000"/>
                </a:solidFill>
                <a:latin typeface="Now Bold"/>
                <a:ea typeface="Now Bold"/>
                <a:cs typeface="Now Bold"/>
                <a:sym typeface="Now Bold"/>
              </a:rPr>
              <a:t>Compare and Contrast</a:t>
            </a:r>
          </a:p>
        </p:txBody>
      </p:sp>
      <p:sp>
        <p:nvSpPr>
          <p:cNvPr name="TextBox 15" id="15"/>
          <p:cNvSpPr txBox="true"/>
          <p:nvPr/>
        </p:nvSpPr>
        <p:spPr>
          <a:xfrm rot="0">
            <a:off x="11221526" y="982323"/>
            <a:ext cx="5383922" cy="516312"/>
          </a:xfrm>
          <a:prstGeom prst="rect">
            <a:avLst/>
          </a:prstGeom>
        </p:spPr>
        <p:txBody>
          <a:bodyPr anchor="t" rtlCol="false" tIns="0" lIns="0" bIns="0" rIns="0">
            <a:spAutoFit/>
          </a:bodyPr>
          <a:lstStyle/>
          <a:p>
            <a:pPr algn="ctr">
              <a:lnSpc>
                <a:spcPts val="3871"/>
              </a:lnSpc>
            </a:pPr>
            <a:r>
              <a:rPr lang="en-US" sz="2764" b="true">
                <a:solidFill>
                  <a:srgbClr val="FF5757"/>
                </a:solidFill>
                <a:latin typeface="Now Bold"/>
                <a:ea typeface="Now Bold"/>
                <a:cs typeface="Now Bold"/>
                <a:sym typeface="Now Bold"/>
              </a:rPr>
              <a:t>ROM</a:t>
            </a:r>
          </a:p>
        </p:txBody>
      </p:sp>
      <p:grpSp>
        <p:nvGrpSpPr>
          <p:cNvPr name="Group 16" id="16"/>
          <p:cNvGrpSpPr/>
          <p:nvPr/>
        </p:nvGrpSpPr>
        <p:grpSpPr>
          <a:xfrm rot="-10800000">
            <a:off x="-316142" y="6549742"/>
            <a:ext cx="18418850" cy="128588"/>
            <a:chOff x="0" y="0"/>
            <a:chExt cx="24558466" cy="171450"/>
          </a:xfrm>
        </p:grpSpPr>
        <p:sp>
          <p:nvSpPr>
            <p:cNvPr name="Freeform 17" id="1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18" id="18"/>
          <p:cNvSpPr txBox="true"/>
          <p:nvPr/>
        </p:nvSpPr>
        <p:spPr>
          <a:xfrm rot="0">
            <a:off x="455922" y="2795859"/>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Temperory memory device</a:t>
            </a:r>
          </a:p>
        </p:txBody>
      </p:sp>
      <p:sp>
        <p:nvSpPr>
          <p:cNvPr name="TextBox 19" id="19"/>
          <p:cNvSpPr txBox="true"/>
          <p:nvPr/>
        </p:nvSpPr>
        <p:spPr>
          <a:xfrm rot="0">
            <a:off x="10866708" y="7144035"/>
            <a:ext cx="7008003" cy="980572"/>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Used to store BIOS and other data needed at start up </a:t>
            </a:r>
          </a:p>
        </p:txBody>
      </p:sp>
      <p:sp>
        <p:nvSpPr>
          <p:cNvPr name="TextBox 20" id="20"/>
          <p:cNvSpPr txBox="true"/>
          <p:nvPr/>
        </p:nvSpPr>
        <p:spPr>
          <a:xfrm rot="0">
            <a:off x="10599984" y="2795859"/>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Permanent memory device</a:t>
            </a:r>
          </a:p>
        </p:txBody>
      </p:sp>
      <p:grpSp>
        <p:nvGrpSpPr>
          <p:cNvPr name="Group 21" id="21"/>
          <p:cNvGrpSpPr/>
          <p:nvPr/>
        </p:nvGrpSpPr>
        <p:grpSpPr>
          <a:xfrm rot="-10800000">
            <a:off x="-151150" y="5146126"/>
            <a:ext cx="18418850" cy="128588"/>
            <a:chOff x="0" y="0"/>
            <a:chExt cx="24558466" cy="171450"/>
          </a:xfrm>
        </p:grpSpPr>
        <p:sp>
          <p:nvSpPr>
            <p:cNvPr name="Freeform 22" id="2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23" id="23"/>
          <p:cNvSpPr txBox="true"/>
          <p:nvPr/>
        </p:nvSpPr>
        <p:spPr>
          <a:xfrm rot="0">
            <a:off x="455922" y="4249212"/>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Volatile memory</a:t>
            </a:r>
          </a:p>
        </p:txBody>
      </p:sp>
      <p:sp>
        <p:nvSpPr>
          <p:cNvPr name="TextBox 24" id="24"/>
          <p:cNvSpPr txBox="true"/>
          <p:nvPr/>
        </p:nvSpPr>
        <p:spPr>
          <a:xfrm rot="0">
            <a:off x="10599984" y="4249212"/>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Non-volatile memory </a:t>
            </a:r>
          </a:p>
        </p:txBody>
      </p:sp>
      <p:sp>
        <p:nvSpPr>
          <p:cNvPr name="TextBox 25" id="25"/>
          <p:cNvSpPr txBox="true"/>
          <p:nvPr/>
        </p:nvSpPr>
        <p:spPr>
          <a:xfrm rot="0">
            <a:off x="455922" y="5558736"/>
            <a:ext cx="7008003" cy="499672"/>
          </a:xfrm>
          <a:prstGeom prst="rect">
            <a:avLst/>
          </a:prstGeom>
        </p:spPr>
        <p:txBody>
          <a:bodyPr anchor="t" rtlCol="false" tIns="0" lIns="0" bIns="0" rIns="0">
            <a:spAutoFit/>
          </a:bodyPr>
          <a:lstStyle/>
          <a:p>
            <a:pPr algn="ctr">
              <a:lnSpc>
                <a:spcPts val="3778"/>
              </a:lnSpc>
            </a:pPr>
            <a:r>
              <a:rPr lang="en-US" sz="2700" b="true">
                <a:solidFill>
                  <a:srgbClr val="38B6FF"/>
                </a:solidFill>
                <a:latin typeface="Now Bold"/>
                <a:ea typeface="Now Bold"/>
                <a:cs typeface="Now Bold"/>
                <a:sym typeface="Now Bold"/>
              </a:rPr>
              <a:t>Can be written to and read from </a:t>
            </a:r>
          </a:p>
        </p:txBody>
      </p:sp>
      <p:sp>
        <p:nvSpPr>
          <p:cNvPr name="TextBox 26" id="26"/>
          <p:cNvSpPr txBox="true"/>
          <p:nvPr/>
        </p:nvSpPr>
        <p:spPr>
          <a:xfrm rot="0">
            <a:off x="10599984" y="5558736"/>
            <a:ext cx="7008003" cy="499672"/>
          </a:xfrm>
          <a:prstGeom prst="rect">
            <a:avLst/>
          </a:prstGeom>
        </p:spPr>
        <p:txBody>
          <a:bodyPr anchor="t" rtlCol="false" tIns="0" lIns="0" bIns="0" rIns="0">
            <a:spAutoFit/>
          </a:bodyPr>
          <a:lstStyle/>
          <a:p>
            <a:pPr algn="ctr">
              <a:lnSpc>
                <a:spcPts val="3778"/>
              </a:lnSpc>
            </a:pPr>
            <a:r>
              <a:rPr lang="en-US" sz="2700" b="true">
                <a:solidFill>
                  <a:srgbClr val="38B6FF"/>
                </a:solidFill>
                <a:latin typeface="Now Bold"/>
                <a:ea typeface="Now Bold"/>
                <a:cs typeface="Now Bold"/>
                <a:sym typeface="Now Bold"/>
              </a:rPr>
              <a:t>Data stored cannot be altered</a:t>
            </a:r>
          </a:p>
        </p:txBody>
      </p:sp>
      <p:sp>
        <p:nvSpPr>
          <p:cNvPr name="TextBox 27" id="27"/>
          <p:cNvSpPr txBox="true"/>
          <p:nvPr/>
        </p:nvSpPr>
        <p:spPr>
          <a:xfrm rot="0">
            <a:off x="1219905" y="7115460"/>
            <a:ext cx="6052816" cy="1099840"/>
          </a:xfrm>
          <a:prstGeom prst="rect">
            <a:avLst/>
          </a:prstGeom>
        </p:spPr>
        <p:txBody>
          <a:bodyPr anchor="t" rtlCol="false" tIns="0" lIns="0" bIns="0" rIns="0">
            <a:spAutoFit/>
          </a:bodyPr>
          <a:lstStyle/>
          <a:p>
            <a:pPr algn="ctr">
              <a:lnSpc>
                <a:spcPts val="4141"/>
              </a:lnSpc>
            </a:pPr>
            <a:r>
              <a:rPr lang="en-US" sz="2958" b="true">
                <a:solidFill>
                  <a:srgbClr val="FFFFFF"/>
                </a:solidFill>
                <a:latin typeface="Now Bold"/>
                <a:ea typeface="Now Bold"/>
                <a:cs typeface="Now Bold"/>
                <a:sym typeface="Now Bold"/>
              </a:rPr>
              <a:t>Used to store data, files, programs, part of OS currently in use</a:t>
            </a:r>
          </a:p>
        </p:txBody>
      </p:sp>
      <p:grpSp>
        <p:nvGrpSpPr>
          <p:cNvPr name="Group 28" id="28"/>
          <p:cNvGrpSpPr/>
          <p:nvPr/>
        </p:nvGrpSpPr>
        <p:grpSpPr>
          <a:xfrm rot="0">
            <a:off x="2537237" y="281084"/>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95.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1028700" y="668070"/>
            <a:ext cx="6435224" cy="1407233"/>
            <a:chOff x="0" y="0"/>
            <a:chExt cx="8580298" cy="1876310"/>
          </a:xfrm>
        </p:grpSpPr>
        <p:sp>
          <p:nvSpPr>
            <p:cNvPr name="Freeform 3" id="3"/>
            <p:cNvSpPr/>
            <p:nvPr/>
          </p:nvSpPr>
          <p:spPr>
            <a:xfrm flipH="false" flipV="false" rot="0">
              <a:off x="0" y="0"/>
              <a:ext cx="8580247" cy="1876298"/>
            </a:xfrm>
            <a:custGeom>
              <a:avLst/>
              <a:gdLst/>
              <a:ahLst/>
              <a:cxnLst/>
              <a:rect r="r" b="b" t="t" l="l"/>
              <a:pathLst>
                <a:path h="1876298" w="8580247">
                  <a:moveTo>
                    <a:pt x="0" y="0"/>
                  </a:moveTo>
                  <a:lnTo>
                    <a:pt x="0" y="1876298"/>
                  </a:lnTo>
                  <a:lnTo>
                    <a:pt x="8580247" y="1876298"/>
                  </a:lnTo>
                  <a:lnTo>
                    <a:pt x="8580247" y="0"/>
                  </a:lnTo>
                  <a:lnTo>
                    <a:pt x="0" y="0"/>
                  </a:lnTo>
                  <a:close/>
                  <a:moveTo>
                    <a:pt x="8246364" y="1542288"/>
                  </a:moveTo>
                  <a:lnTo>
                    <a:pt x="327025" y="1542288"/>
                  </a:lnTo>
                  <a:lnTo>
                    <a:pt x="327025" y="327025"/>
                  </a:lnTo>
                  <a:lnTo>
                    <a:pt x="8246364" y="327025"/>
                  </a:lnTo>
                  <a:lnTo>
                    <a:pt x="8246364" y="1542415"/>
                  </a:lnTo>
                  <a:close/>
                </a:path>
              </a:pathLst>
            </a:custGeom>
            <a:solidFill>
              <a:srgbClr val="38B6FF"/>
            </a:solidFill>
          </p:spPr>
        </p:sp>
      </p:grpSp>
      <p:grpSp>
        <p:nvGrpSpPr>
          <p:cNvPr name="Group 4" id="4"/>
          <p:cNvGrpSpPr/>
          <p:nvPr/>
        </p:nvGrpSpPr>
        <p:grpSpPr>
          <a:xfrm rot="0">
            <a:off x="11039012" y="668070"/>
            <a:ext cx="5748949"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5757"/>
            </a:solidFill>
          </p:spPr>
        </p:sp>
      </p:grpSp>
      <p:grpSp>
        <p:nvGrpSpPr>
          <p:cNvPr name="Group 6" id="6"/>
          <p:cNvGrpSpPr/>
          <p:nvPr/>
        </p:nvGrpSpPr>
        <p:grpSpPr>
          <a:xfrm rot="-10800000">
            <a:off x="-316142" y="3752723"/>
            <a:ext cx="18418850" cy="128588"/>
            <a:chOff x="0" y="0"/>
            <a:chExt cx="24558466" cy="171450"/>
          </a:xfrm>
        </p:grpSpPr>
        <p:sp>
          <p:nvSpPr>
            <p:cNvPr name="Freeform 7" id="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grpSp>
        <p:nvGrpSpPr>
          <p:cNvPr name="Group 8" id="8"/>
          <p:cNvGrpSpPr/>
          <p:nvPr/>
        </p:nvGrpSpPr>
        <p:grpSpPr>
          <a:xfrm rot="-5400000">
            <a:off x="3668323" y="5261365"/>
            <a:ext cx="10865628" cy="128588"/>
            <a:chOff x="0" y="0"/>
            <a:chExt cx="14487504" cy="171450"/>
          </a:xfrm>
        </p:grpSpPr>
        <p:sp>
          <p:nvSpPr>
            <p:cNvPr name="Freeform 9" id="9"/>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Freeform 10" id="10"/>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grpSp>
        <p:nvGrpSpPr>
          <p:cNvPr name="Group 11" id="11"/>
          <p:cNvGrpSpPr/>
          <p:nvPr/>
        </p:nvGrpSpPr>
        <p:grpSpPr>
          <a:xfrm rot="-10800000">
            <a:off x="-86291" y="2307176"/>
            <a:ext cx="18418850" cy="128588"/>
            <a:chOff x="0" y="0"/>
            <a:chExt cx="24558466" cy="171450"/>
          </a:xfrm>
        </p:grpSpPr>
        <p:sp>
          <p:nvSpPr>
            <p:cNvPr name="Freeform 12" id="1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13" id="13"/>
          <p:cNvSpPr txBox="true"/>
          <p:nvPr/>
        </p:nvSpPr>
        <p:spPr>
          <a:xfrm rot="0">
            <a:off x="1554351" y="1057359"/>
            <a:ext cx="5383921" cy="516312"/>
          </a:xfrm>
          <a:prstGeom prst="rect">
            <a:avLst/>
          </a:prstGeom>
        </p:spPr>
        <p:txBody>
          <a:bodyPr anchor="t" rtlCol="false" tIns="0" lIns="0" bIns="0" rIns="0">
            <a:spAutoFit/>
          </a:bodyPr>
          <a:lstStyle/>
          <a:p>
            <a:pPr algn="ctr">
              <a:lnSpc>
                <a:spcPts val="3871"/>
              </a:lnSpc>
            </a:pPr>
            <a:r>
              <a:rPr lang="en-US" sz="2764" b="true">
                <a:solidFill>
                  <a:srgbClr val="38B6FF"/>
                </a:solidFill>
                <a:latin typeface="Now Bold"/>
                <a:ea typeface="Now Bold"/>
                <a:cs typeface="Now Bold"/>
                <a:sym typeface="Now Bold"/>
              </a:rPr>
              <a:t>RAM</a:t>
            </a:r>
          </a:p>
        </p:txBody>
      </p:sp>
      <p:sp>
        <p:nvSpPr>
          <p:cNvPr name="TextBox 14" id="14"/>
          <p:cNvSpPr txBox="true"/>
          <p:nvPr/>
        </p:nvSpPr>
        <p:spPr>
          <a:xfrm rot="0">
            <a:off x="8083406" y="5167557"/>
            <a:ext cx="2079459" cy="894489"/>
          </a:xfrm>
          <a:prstGeom prst="rect">
            <a:avLst/>
          </a:prstGeom>
        </p:spPr>
        <p:txBody>
          <a:bodyPr anchor="t" rtlCol="false" tIns="0" lIns="0" bIns="0" rIns="0">
            <a:spAutoFit/>
          </a:bodyPr>
          <a:lstStyle/>
          <a:p>
            <a:pPr algn="ctr">
              <a:lnSpc>
                <a:spcPts val="3397"/>
              </a:lnSpc>
            </a:pPr>
            <a:r>
              <a:rPr lang="en-US" sz="2425" b="true">
                <a:solidFill>
                  <a:srgbClr val="000000"/>
                </a:solidFill>
                <a:latin typeface="Now Bold"/>
                <a:ea typeface="Now Bold"/>
                <a:cs typeface="Now Bold"/>
                <a:sym typeface="Now Bold"/>
              </a:rPr>
              <a:t>Compare and Contrast</a:t>
            </a:r>
          </a:p>
        </p:txBody>
      </p:sp>
      <p:sp>
        <p:nvSpPr>
          <p:cNvPr name="TextBox 15" id="15"/>
          <p:cNvSpPr txBox="true"/>
          <p:nvPr/>
        </p:nvSpPr>
        <p:spPr>
          <a:xfrm rot="0">
            <a:off x="11221526" y="982323"/>
            <a:ext cx="5383922" cy="516312"/>
          </a:xfrm>
          <a:prstGeom prst="rect">
            <a:avLst/>
          </a:prstGeom>
        </p:spPr>
        <p:txBody>
          <a:bodyPr anchor="t" rtlCol="false" tIns="0" lIns="0" bIns="0" rIns="0">
            <a:spAutoFit/>
          </a:bodyPr>
          <a:lstStyle/>
          <a:p>
            <a:pPr algn="ctr">
              <a:lnSpc>
                <a:spcPts val="3871"/>
              </a:lnSpc>
            </a:pPr>
            <a:r>
              <a:rPr lang="en-US" sz="2764" b="true">
                <a:solidFill>
                  <a:srgbClr val="FF5757"/>
                </a:solidFill>
                <a:latin typeface="Now Bold"/>
                <a:ea typeface="Now Bold"/>
                <a:cs typeface="Now Bold"/>
                <a:sym typeface="Now Bold"/>
              </a:rPr>
              <a:t>ROM</a:t>
            </a:r>
          </a:p>
        </p:txBody>
      </p:sp>
      <p:grpSp>
        <p:nvGrpSpPr>
          <p:cNvPr name="Group 16" id="16"/>
          <p:cNvGrpSpPr/>
          <p:nvPr/>
        </p:nvGrpSpPr>
        <p:grpSpPr>
          <a:xfrm rot="-10800000">
            <a:off x="-316142" y="6549742"/>
            <a:ext cx="18418850" cy="128588"/>
            <a:chOff x="0" y="0"/>
            <a:chExt cx="24558466" cy="171450"/>
          </a:xfrm>
        </p:grpSpPr>
        <p:sp>
          <p:nvSpPr>
            <p:cNvPr name="Freeform 17" id="1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18" id="18"/>
          <p:cNvSpPr txBox="true"/>
          <p:nvPr/>
        </p:nvSpPr>
        <p:spPr>
          <a:xfrm rot="0">
            <a:off x="455922" y="2795859"/>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Temperory memory device</a:t>
            </a:r>
          </a:p>
        </p:txBody>
      </p:sp>
      <p:sp>
        <p:nvSpPr>
          <p:cNvPr name="TextBox 19" id="19"/>
          <p:cNvSpPr txBox="true"/>
          <p:nvPr/>
        </p:nvSpPr>
        <p:spPr>
          <a:xfrm rot="0">
            <a:off x="10866708" y="7144035"/>
            <a:ext cx="7008003" cy="980572"/>
          </a:xfrm>
          <a:prstGeom prst="rect">
            <a:avLst/>
          </a:prstGeom>
        </p:spPr>
        <p:txBody>
          <a:bodyPr anchor="t" rtlCol="false" tIns="0" lIns="0" bIns="0" rIns="0">
            <a:spAutoFit/>
          </a:bodyPr>
          <a:lstStyle/>
          <a:p>
            <a:pPr algn="ctr">
              <a:lnSpc>
                <a:spcPts val="3778"/>
              </a:lnSpc>
            </a:pPr>
            <a:r>
              <a:rPr lang="en-US" sz="2700" b="true">
                <a:solidFill>
                  <a:srgbClr val="38B6FF"/>
                </a:solidFill>
                <a:latin typeface="Now Bold"/>
                <a:ea typeface="Now Bold"/>
                <a:cs typeface="Now Bold"/>
                <a:sym typeface="Now Bold"/>
              </a:rPr>
              <a:t>Used to store BIOS and other data needed at start up </a:t>
            </a:r>
          </a:p>
        </p:txBody>
      </p:sp>
      <p:sp>
        <p:nvSpPr>
          <p:cNvPr name="TextBox 20" id="20"/>
          <p:cNvSpPr txBox="true"/>
          <p:nvPr/>
        </p:nvSpPr>
        <p:spPr>
          <a:xfrm rot="0">
            <a:off x="10599984" y="2795859"/>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Permanent memory device</a:t>
            </a:r>
          </a:p>
        </p:txBody>
      </p:sp>
      <p:grpSp>
        <p:nvGrpSpPr>
          <p:cNvPr name="Group 21" id="21"/>
          <p:cNvGrpSpPr/>
          <p:nvPr/>
        </p:nvGrpSpPr>
        <p:grpSpPr>
          <a:xfrm rot="-10800000">
            <a:off x="-151150" y="5146126"/>
            <a:ext cx="18418850" cy="128588"/>
            <a:chOff x="0" y="0"/>
            <a:chExt cx="24558466" cy="171450"/>
          </a:xfrm>
        </p:grpSpPr>
        <p:sp>
          <p:nvSpPr>
            <p:cNvPr name="Freeform 22" id="22"/>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FFFFFF"/>
            </a:solidFill>
          </p:spPr>
        </p:sp>
      </p:grpSp>
      <p:sp>
        <p:nvSpPr>
          <p:cNvPr name="TextBox 23" id="23"/>
          <p:cNvSpPr txBox="true"/>
          <p:nvPr/>
        </p:nvSpPr>
        <p:spPr>
          <a:xfrm rot="0">
            <a:off x="455922" y="4249212"/>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Volatile memory</a:t>
            </a:r>
          </a:p>
        </p:txBody>
      </p:sp>
      <p:sp>
        <p:nvSpPr>
          <p:cNvPr name="TextBox 24" id="24"/>
          <p:cNvSpPr txBox="true"/>
          <p:nvPr/>
        </p:nvSpPr>
        <p:spPr>
          <a:xfrm rot="0">
            <a:off x="10599984" y="4249212"/>
            <a:ext cx="7008003" cy="499673"/>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Non-volatile memory </a:t>
            </a:r>
          </a:p>
        </p:txBody>
      </p:sp>
      <p:sp>
        <p:nvSpPr>
          <p:cNvPr name="TextBox 25" id="25"/>
          <p:cNvSpPr txBox="true"/>
          <p:nvPr/>
        </p:nvSpPr>
        <p:spPr>
          <a:xfrm rot="0">
            <a:off x="455922" y="5558736"/>
            <a:ext cx="7008003" cy="499672"/>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Can be written to and read from </a:t>
            </a:r>
          </a:p>
        </p:txBody>
      </p:sp>
      <p:sp>
        <p:nvSpPr>
          <p:cNvPr name="TextBox 26" id="26"/>
          <p:cNvSpPr txBox="true"/>
          <p:nvPr/>
        </p:nvSpPr>
        <p:spPr>
          <a:xfrm rot="0">
            <a:off x="10599984" y="5558736"/>
            <a:ext cx="7008003" cy="499672"/>
          </a:xfrm>
          <a:prstGeom prst="rect">
            <a:avLst/>
          </a:prstGeom>
        </p:spPr>
        <p:txBody>
          <a:bodyPr anchor="t" rtlCol="false" tIns="0" lIns="0" bIns="0" rIns="0">
            <a:spAutoFit/>
          </a:bodyPr>
          <a:lstStyle/>
          <a:p>
            <a:pPr algn="ctr">
              <a:lnSpc>
                <a:spcPts val="3778"/>
              </a:lnSpc>
            </a:pPr>
            <a:r>
              <a:rPr lang="en-US" sz="2700" b="true">
                <a:solidFill>
                  <a:srgbClr val="FFFFFF"/>
                </a:solidFill>
                <a:latin typeface="Now Bold"/>
                <a:ea typeface="Now Bold"/>
                <a:cs typeface="Now Bold"/>
                <a:sym typeface="Now Bold"/>
              </a:rPr>
              <a:t>Data stored cannot be altered</a:t>
            </a:r>
          </a:p>
        </p:txBody>
      </p:sp>
      <p:sp>
        <p:nvSpPr>
          <p:cNvPr name="TextBox 27" id="27"/>
          <p:cNvSpPr txBox="true"/>
          <p:nvPr/>
        </p:nvSpPr>
        <p:spPr>
          <a:xfrm rot="0">
            <a:off x="1219905" y="7115460"/>
            <a:ext cx="6052816" cy="1099840"/>
          </a:xfrm>
          <a:prstGeom prst="rect">
            <a:avLst/>
          </a:prstGeom>
        </p:spPr>
        <p:txBody>
          <a:bodyPr anchor="t" rtlCol="false" tIns="0" lIns="0" bIns="0" rIns="0">
            <a:spAutoFit/>
          </a:bodyPr>
          <a:lstStyle/>
          <a:p>
            <a:pPr algn="ctr">
              <a:lnSpc>
                <a:spcPts val="4141"/>
              </a:lnSpc>
            </a:pPr>
            <a:r>
              <a:rPr lang="en-US" sz="2958" b="true">
                <a:solidFill>
                  <a:srgbClr val="38B6FF"/>
                </a:solidFill>
                <a:latin typeface="Now Bold"/>
                <a:ea typeface="Now Bold"/>
                <a:cs typeface="Now Bold"/>
                <a:sym typeface="Now Bold"/>
              </a:rPr>
              <a:t>Used to store data, files, programs, part of OS currently in use</a:t>
            </a:r>
          </a:p>
        </p:txBody>
      </p:sp>
      <p:grpSp>
        <p:nvGrpSpPr>
          <p:cNvPr name="Group 28" id="28"/>
          <p:cNvGrpSpPr/>
          <p:nvPr/>
        </p:nvGrpSpPr>
        <p:grpSpPr>
          <a:xfrm rot="0">
            <a:off x="2537237" y="281084"/>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96.xml><?xml version="1.0" encoding="utf-8"?>
<p:sld xmlns:p="http://schemas.openxmlformats.org/presentationml/2006/main" xmlns:a="http://schemas.openxmlformats.org/drawingml/2006/main" xmlns:r="http://schemas.openxmlformats.org/officeDocument/2006/relationships">
  <p:cSld>
    <p:bg>
      <p:bgPr>
        <a:solidFill>
          <a:srgbClr val="403F41"/>
        </a:solidFill>
      </p:bgPr>
    </p:bg>
    <p:spTree>
      <p:nvGrpSpPr>
        <p:cNvPr id="1" name=""/>
        <p:cNvGrpSpPr/>
        <p:nvPr/>
      </p:nvGrpSpPr>
      <p:grpSpPr>
        <a:xfrm>
          <a:off x="0" y="0"/>
          <a:ext cx="0" cy="0"/>
          <a:chOff x="0" y="0"/>
          <a:chExt cx="0" cy="0"/>
        </a:xfrm>
      </p:grpSpPr>
      <p:grpSp>
        <p:nvGrpSpPr>
          <p:cNvPr name="Group 2" id="2"/>
          <p:cNvGrpSpPr/>
          <p:nvPr/>
        </p:nvGrpSpPr>
        <p:grpSpPr>
          <a:xfrm rot="0">
            <a:off x="2231325" y="3220436"/>
            <a:ext cx="2014480" cy="900465"/>
            <a:chOff x="0" y="0"/>
            <a:chExt cx="2685974" cy="1200620"/>
          </a:xfrm>
        </p:grpSpPr>
        <p:sp>
          <p:nvSpPr>
            <p:cNvPr name="Freeform 3" id="3"/>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alpha val="21961"/>
              </a:srgbClr>
            </a:solidFill>
          </p:spPr>
        </p:sp>
      </p:grpSp>
      <p:grpSp>
        <p:nvGrpSpPr>
          <p:cNvPr name="Group 4" id="4"/>
          <p:cNvGrpSpPr/>
          <p:nvPr/>
        </p:nvGrpSpPr>
        <p:grpSpPr>
          <a:xfrm rot="0">
            <a:off x="13506936" y="3245522"/>
            <a:ext cx="2014480" cy="900465"/>
            <a:chOff x="0" y="0"/>
            <a:chExt cx="2685974" cy="1200620"/>
          </a:xfrm>
        </p:grpSpPr>
        <p:sp>
          <p:nvSpPr>
            <p:cNvPr name="Freeform 5" id="5"/>
            <p:cNvSpPr/>
            <p:nvPr/>
          </p:nvSpPr>
          <p:spPr>
            <a:xfrm flipH="false" flipV="false" rot="0">
              <a:off x="0" y="0"/>
              <a:ext cx="2685923" cy="1200658"/>
            </a:xfrm>
            <a:custGeom>
              <a:avLst/>
              <a:gdLst/>
              <a:ahLst/>
              <a:cxnLst/>
              <a:rect r="r" b="b" t="t" l="l"/>
              <a:pathLst>
                <a:path h="1200658" w="2685923">
                  <a:moveTo>
                    <a:pt x="0" y="0"/>
                  </a:moveTo>
                  <a:lnTo>
                    <a:pt x="0" y="1200658"/>
                  </a:lnTo>
                  <a:lnTo>
                    <a:pt x="2685923" y="1200658"/>
                  </a:lnTo>
                  <a:lnTo>
                    <a:pt x="2685923" y="0"/>
                  </a:lnTo>
                  <a:lnTo>
                    <a:pt x="0" y="0"/>
                  </a:lnTo>
                  <a:close/>
                  <a:moveTo>
                    <a:pt x="2548763" y="1063371"/>
                  </a:moveTo>
                  <a:lnTo>
                    <a:pt x="134366" y="1063371"/>
                  </a:lnTo>
                  <a:lnTo>
                    <a:pt x="134366" y="134366"/>
                  </a:lnTo>
                  <a:lnTo>
                    <a:pt x="2548763" y="134366"/>
                  </a:lnTo>
                  <a:lnTo>
                    <a:pt x="2548763" y="1063371"/>
                  </a:lnTo>
                  <a:close/>
                </a:path>
              </a:pathLst>
            </a:custGeom>
            <a:solidFill>
              <a:srgbClr val="FFEDD1">
                <a:alpha val="21961"/>
              </a:srgbClr>
            </a:solidFill>
          </p:spPr>
        </p:sp>
      </p:grpSp>
      <p:grpSp>
        <p:nvGrpSpPr>
          <p:cNvPr name="Group 6" id="6"/>
          <p:cNvGrpSpPr/>
          <p:nvPr/>
        </p:nvGrpSpPr>
        <p:grpSpPr>
          <a:xfrm rot="0">
            <a:off x="5996150" y="3218118"/>
            <a:ext cx="5748950" cy="1257159"/>
            <a:chOff x="0" y="0"/>
            <a:chExt cx="7665266" cy="1676212"/>
          </a:xfrm>
        </p:grpSpPr>
        <p:sp>
          <p:nvSpPr>
            <p:cNvPr name="Freeform 7" id="7"/>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alpha val="13333"/>
              </a:srgbClr>
            </a:solidFill>
          </p:spPr>
        </p:sp>
      </p:grpSp>
      <p:grpSp>
        <p:nvGrpSpPr>
          <p:cNvPr name="Group 8" id="8"/>
          <p:cNvGrpSpPr/>
          <p:nvPr/>
        </p:nvGrpSpPr>
        <p:grpSpPr>
          <a:xfrm rot="-10799999">
            <a:off x="4205998" y="3846656"/>
            <a:ext cx="1839586" cy="100013"/>
            <a:chOff x="0" y="0"/>
            <a:chExt cx="2452782" cy="133350"/>
          </a:xfrm>
        </p:grpSpPr>
        <p:sp>
          <p:nvSpPr>
            <p:cNvPr name="Freeform 9" id="9"/>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alpha val="21961"/>
              </a:srgbClr>
            </a:solidFill>
          </p:spPr>
        </p:sp>
      </p:grpSp>
      <p:grpSp>
        <p:nvGrpSpPr>
          <p:cNvPr name="Group 10" id="10"/>
          <p:cNvGrpSpPr/>
          <p:nvPr/>
        </p:nvGrpSpPr>
        <p:grpSpPr>
          <a:xfrm rot="-10800000">
            <a:off x="4183735" y="3582098"/>
            <a:ext cx="1862958" cy="100012"/>
            <a:chOff x="0" y="0"/>
            <a:chExt cx="2483944" cy="133350"/>
          </a:xfrm>
        </p:grpSpPr>
        <p:sp>
          <p:nvSpPr>
            <p:cNvPr name="Freeform 11" id="11"/>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alpha val="21961"/>
              </a:srgbClr>
            </a:solidFill>
          </p:spPr>
        </p:sp>
      </p:grpSp>
      <p:grpSp>
        <p:nvGrpSpPr>
          <p:cNvPr name="Group 12" id="12"/>
          <p:cNvGrpSpPr/>
          <p:nvPr/>
        </p:nvGrpSpPr>
        <p:grpSpPr>
          <a:xfrm rot="10799999">
            <a:off x="4183733" y="3284951"/>
            <a:ext cx="1862985" cy="100013"/>
            <a:chOff x="0" y="0"/>
            <a:chExt cx="2483980" cy="133350"/>
          </a:xfrm>
        </p:grpSpPr>
        <p:sp>
          <p:nvSpPr>
            <p:cNvPr name="Freeform 13" id="13"/>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38B6FF">
                <a:alpha val="21961"/>
              </a:srgbClr>
            </a:solidFill>
          </p:spPr>
        </p:sp>
      </p:grpSp>
      <p:grpSp>
        <p:nvGrpSpPr>
          <p:cNvPr name="Group 14" id="14"/>
          <p:cNvGrpSpPr/>
          <p:nvPr/>
        </p:nvGrpSpPr>
        <p:grpSpPr>
          <a:xfrm rot="-10799999">
            <a:off x="11717354" y="3780695"/>
            <a:ext cx="1839587" cy="100013"/>
            <a:chOff x="0" y="0"/>
            <a:chExt cx="2452782" cy="133350"/>
          </a:xfrm>
        </p:grpSpPr>
        <p:sp>
          <p:nvSpPr>
            <p:cNvPr name="Freeform 15" id="15"/>
            <p:cNvSpPr/>
            <p:nvPr/>
          </p:nvSpPr>
          <p:spPr>
            <a:xfrm flipH="false" flipV="false" rot="0">
              <a:off x="0" y="0"/>
              <a:ext cx="2452751" cy="133350"/>
            </a:xfrm>
            <a:custGeom>
              <a:avLst/>
              <a:gdLst/>
              <a:ahLst/>
              <a:cxnLst/>
              <a:rect r="r" b="b" t="t" l="l"/>
              <a:pathLst>
                <a:path h="133350" w="2452751">
                  <a:moveTo>
                    <a:pt x="66675" y="0"/>
                  </a:moveTo>
                  <a:lnTo>
                    <a:pt x="2386076" y="0"/>
                  </a:lnTo>
                  <a:cubicBezTo>
                    <a:pt x="2422906" y="0"/>
                    <a:pt x="2452751" y="29845"/>
                    <a:pt x="2452751" y="66675"/>
                  </a:cubicBezTo>
                  <a:cubicBezTo>
                    <a:pt x="2452751" y="103505"/>
                    <a:pt x="2422906" y="133350"/>
                    <a:pt x="2386076" y="133350"/>
                  </a:cubicBezTo>
                  <a:lnTo>
                    <a:pt x="66675" y="133350"/>
                  </a:lnTo>
                  <a:cubicBezTo>
                    <a:pt x="29845" y="133350"/>
                    <a:pt x="0" y="103505"/>
                    <a:pt x="0" y="66675"/>
                  </a:cubicBezTo>
                  <a:cubicBezTo>
                    <a:pt x="0" y="29845"/>
                    <a:pt x="29845" y="0"/>
                    <a:pt x="66675" y="0"/>
                  </a:cubicBezTo>
                  <a:close/>
                </a:path>
              </a:pathLst>
            </a:custGeom>
            <a:solidFill>
              <a:srgbClr val="C9E265">
                <a:alpha val="21961"/>
              </a:srgbClr>
            </a:solidFill>
          </p:spPr>
        </p:sp>
      </p:grpSp>
      <p:grpSp>
        <p:nvGrpSpPr>
          <p:cNvPr name="Group 16" id="16"/>
          <p:cNvGrpSpPr/>
          <p:nvPr/>
        </p:nvGrpSpPr>
        <p:grpSpPr>
          <a:xfrm rot="-10800000">
            <a:off x="11695091" y="3516137"/>
            <a:ext cx="1862958" cy="100012"/>
            <a:chOff x="0" y="0"/>
            <a:chExt cx="2483944" cy="133350"/>
          </a:xfrm>
        </p:grpSpPr>
        <p:sp>
          <p:nvSpPr>
            <p:cNvPr name="Freeform 17" id="17"/>
            <p:cNvSpPr/>
            <p:nvPr/>
          </p:nvSpPr>
          <p:spPr>
            <a:xfrm flipH="false" flipV="false" rot="0">
              <a:off x="0" y="0"/>
              <a:ext cx="2483993" cy="133350"/>
            </a:xfrm>
            <a:custGeom>
              <a:avLst/>
              <a:gdLst/>
              <a:ahLst/>
              <a:cxnLst/>
              <a:rect r="r" b="b" t="t" l="l"/>
              <a:pathLst>
                <a:path h="133350" w="2483993">
                  <a:moveTo>
                    <a:pt x="66675" y="0"/>
                  </a:moveTo>
                  <a:lnTo>
                    <a:pt x="2417318" y="0"/>
                  </a:lnTo>
                  <a:cubicBezTo>
                    <a:pt x="2454148" y="0"/>
                    <a:pt x="2483993" y="29845"/>
                    <a:pt x="2483993" y="66675"/>
                  </a:cubicBezTo>
                  <a:cubicBezTo>
                    <a:pt x="2483993" y="103505"/>
                    <a:pt x="2454148" y="133350"/>
                    <a:pt x="2417318" y="133350"/>
                  </a:cubicBezTo>
                  <a:lnTo>
                    <a:pt x="66675" y="133350"/>
                  </a:lnTo>
                  <a:cubicBezTo>
                    <a:pt x="29845" y="133350"/>
                    <a:pt x="0" y="103505"/>
                    <a:pt x="0" y="66675"/>
                  </a:cubicBezTo>
                  <a:cubicBezTo>
                    <a:pt x="0" y="29845"/>
                    <a:pt x="29845" y="0"/>
                    <a:pt x="66675" y="0"/>
                  </a:cubicBezTo>
                  <a:close/>
                </a:path>
              </a:pathLst>
            </a:custGeom>
            <a:solidFill>
              <a:srgbClr val="FF5757">
                <a:alpha val="21961"/>
              </a:srgbClr>
            </a:solidFill>
          </p:spPr>
        </p:sp>
      </p:grpSp>
      <p:sp>
        <p:nvSpPr>
          <p:cNvPr name="TextBox 18" id="18"/>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alpha val="20392"/>
                  </a:srgbClr>
                </a:solidFill>
                <a:latin typeface="Now Bold"/>
                <a:ea typeface="Now Bold"/>
                <a:cs typeface="Now Bold"/>
                <a:sym typeface="Now Bold"/>
              </a:rPr>
              <a:t>VON NEUMANN ARCHITECTURE</a:t>
            </a:r>
          </a:p>
        </p:txBody>
      </p:sp>
      <p:sp>
        <p:nvSpPr>
          <p:cNvPr name="TextBox 19" id="19"/>
          <p:cNvSpPr txBox="true"/>
          <p:nvPr/>
        </p:nvSpPr>
        <p:spPr>
          <a:xfrm rot="0">
            <a:off x="2684865" y="3288254"/>
            <a:ext cx="1107399" cy="597587"/>
          </a:xfrm>
          <a:prstGeom prst="rect">
            <a:avLst/>
          </a:prstGeom>
        </p:spPr>
        <p:txBody>
          <a:bodyPr anchor="t" rtlCol="false" tIns="0" lIns="0" bIns="0" rIns="0">
            <a:spAutoFit/>
          </a:bodyPr>
          <a:lstStyle/>
          <a:p>
            <a:pPr algn="ctr">
              <a:lnSpc>
                <a:spcPts val="4450"/>
              </a:lnSpc>
            </a:pPr>
            <a:r>
              <a:rPr lang="en-US" sz="3178" b="true">
                <a:solidFill>
                  <a:srgbClr val="FFEDD1">
                    <a:alpha val="21961"/>
                  </a:srgbClr>
                </a:solidFill>
                <a:latin typeface="Now Bold"/>
                <a:ea typeface="Now Bold"/>
                <a:cs typeface="Now Bold"/>
                <a:sym typeface="Now Bold"/>
              </a:rPr>
              <a:t>Input</a:t>
            </a:r>
          </a:p>
        </p:txBody>
      </p:sp>
      <p:sp>
        <p:nvSpPr>
          <p:cNvPr name="TextBox 20" id="20"/>
          <p:cNvSpPr txBox="true"/>
          <p:nvPr/>
        </p:nvSpPr>
        <p:spPr>
          <a:xfrm rot="0">
            <a:off x="13815794" y="3345928"/>
            <a:ext cx="1396764" cy="561519"/>
          </a:xfrm>
          <a:prstGeom prst="rect">
            <a:avLst/>
          </a:prstGeom>
        </p:spPr>
        <p:txBody>
          <a:bodyPr anchor="t" rtlCol="false" tIns="0" lIns="0" bIns="0" rIns="0">
            <a:spAutoFit/>
          </a:bodyPr>
          <a:lstStyle/>
          <a:p>
            <a:pPr algn="ctr">
              <a:lnSpc>
                <a:spcPts val="4152"/>
              </a:lnSpc>
            </a:pPr>
            <a:r>
              <a:rPr lang="en-US" sz="2965" b="true">
                <a:solidFill>
                  <a:srgbClr val="FFEDD1">
                    <a:alpha val="21961"/>
                  </a:srgbClr>
                </a:solidFill>
                <a:latin typeface="Now Bold"/>
                <a:ea typeface="Now Bold"/>
                <a:cs typeface="Now Bold"/>
                <a:sym typeface="Now Bold"/>
              </a:rPr>
              <a:t>Output</a:t>
            </a:r>
          </a:p>
        </p:txBody>
      </p:sp>
      <p:sp>
        <p:nvSpPr>
          <p:cNvPr name="TextBox 21" id="21"/>
          <p:cNvSpPr txBox="true"/>
          <p:nvPr/>
        </p:nvSpPr>
        <p:spPr>
          <a:xfrm rot="0">
            <a:off x="6702768" y="3610029"/>
            <a:ext cx="4086977" cy="397622"/>
          </a:xfrm>
          <a:prstGeom prst="rect">
            <a:avLst/>
          </a:prstGeom>
        </p:spPr>
        <p:txBody>
          <a:bodyPr anchor="t" rtlCol="false" tIns="0" lIns="0" bIns="0" rIns="0">
            <a:spAutoFit/>
          </a:bodyPr>
          <a:lstStyle/>
          <a:p>
            <a:pPr algn="ctr">
              <a:lnSpc>
                <a:spcPts val="2938"/>
              </a:lnSpc>
            </a:pPr>
            <a:r>
              <a:rPr lang="en-US" sz="2098" b="true">
                <a:solidFill>
                  <a:srgbClr val="FFEDD1">
                    <a:alpha val="13333"/>
                  </a:srgbClr>
                </a:solidFill>
                <a:latin typeface="Now Bold"/>
                <a:ea typeface="Now Bold"/>
                <a:cs typeface="Now Bold"/>
                <a:sym typeface="Now Bold"/>
              </a:rPr>
              <a:t>Memory Unit (RAM) / ROM</a:t>
            </a:r>
          </a:p>
        </p:txBody>
      </p:sp>
      <p:grpSp>
        <p:nvGrpSpPr>
          <p:cNvPr name="Group 22" id="22"/>
          <p:cNvGrpSpPr/>
          <p:nvPr/>
        </p:nvGrpSpPr>
        <p:grpSpPr>
          <a:xfrm rot="-10800000">
            <a:off x="17320078" y="207265"/>
            <a:ext cx="1032216" cy="128588"/>
            <a:chOff x="0" y="0"/>
            <a:chExt cx="1376288" cy="171450"/>
          </a:xfrm>
        </p:grpSpPr>
        <p:sp>
          <p:nvSpPr>
            <p:cNvPr name="Freeform 23" id="2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24" id="24"/>
          <p:cNvGrpSpPr/>
          <p:nvPr/>
        </p:nvGrpSpPr>
        <p:grpSpPr>
          <a:xfrm rot="-10800000">
            <a:off x="17320078" y="676240"/>
            <a:ext cx="1032216" cy="128588"/>
            <a:chOff x="0" y="0"/>
            <a:chExt cx="1376288" cy="171450"/>
          </a:xfrm>
        </p:grpSpPr>
        <p:sp>
          <p:nvSpPr>
            <p:cNvPr name="Freeform 25" id="2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10800000">
            <a:off x="17320078" y="1116598"/>
            <a:ext cx="1032216" cy="128588"/>
            <a:chOff x="0" y="0"/>
            <a:chExt cx="1376288" cy="171450"/>
          </a:xfrm>
        </p:grpSpPr>
        <p:sp>
          <p:nvSpPr>
            <p:cNvPr name="Freeform 27" id="2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28" id="2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CONTROL BUS</a:t>
            </a:r>
          </a:p>
        </p:txBody>
      </p:sp>
      <p:sp>
        <p:nvSpPr>
          <p:cNvPr name="TextBox 29" id="2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DATA BUS</a:t>
            </a:r>
          </a:p>
        </p:txBody>
      </p:sp>
      <p:sp>
        <p:nvSpPr>
          <p:cNvPr name="TextBox 30" id="3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0392"/>
                  </a:srgbClr>
                </a:solidFill>
                <a:latin typeface="Now Bold"/>
                <a:ea typeface="Now Bold"/>
                <a:cs typeface="Now Bold"/>
                <a:sym typeface="Now Bold"/>
              </a:rPr>
              <a:t>ADDRESS BUS</a:t>
            </a:r>
          </a:p>
        </p:txBody>
      </p:sp>
      <p:grpSp>
        <p:nvGrpSpPr>
          <p:cNvPr name="Group 31" id="31"/>
          <p:cNvGrpSpPr/>
          <p:nvPr/>
        </p:nvGrpSpPr>
        <p:grpSpPr>
          <a:xfrm rot="0">
            <a:off x="6093780" y="5811723"/>
            <a:ext cx="5748950" cy="1257159"/>
            <a:chOff x="0" y="0"/>
            <a:chExt cx="7665266" cy="1676212"/>
          </a:xfrm>
        </p:grpSpPr>
        <p:sp>
          <p:nvSpPr>
            <p:cNvPr name="Freeform 32" id="32"/>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FFEDD1"/>
            </a:solidFill>
          </p:spPr>
        </p:sp>
      </p:grpSp>
      <p:sp>
        <p:nvSpPr>
          <p:cNvPr name="TextBox 33" id="33"/>
          <p:cNvSpPr txBox="true"/>
          <p:nvPr/>
        </p:nvSpPr>
        <p:spPr>
          <a:xfrm rot="0">
            <a:off x="6614310" y="6007942"/>
            <a:ext cx="4823408" cy="782341"/>
          </a:xfrm>
          <a:prstGeom prst="rect">
            <a:avLst/>
          </a:prstGeom>
        </p:spPr>
        <p:txBody>
          <a:bodyPr anchor="t" rtlCol="false" tIns="0" lIns="0" bIns="0" rIns="0">
            <a:spAutoFit/>
          </a:bodyPr>
          <a:lstStyle/>
          <a:p>
            <a:pPr algn="ctr">
              <a:lnSpc>
                <a:spcPts val="2938"/>
              </a:lnSpc>
            </a:pPr>
            <a:r>
              <a:rPr lang="en-US" sz="2098" b="true">
                <a:solidFill>
                  <a:srgbClr val="FFEDD1"/>
                </a:solidFill>
                <a:latin typeface="Now Bold"/>
                <a:ea typeface="Now Bold"/>
                <a:cs typeface="Now Bold"/>
                <a:sym typeface="Now Bold"/>
              </a:rPr>
              <a:t>Secondary Storage</a:t>
            </a:r>
          </a:p>
          <a:p>
            <a:pPr algn="ctr">
              <a:lnSpc>
                <a:spcPts val="2938"/>
              </a:lnSpc>
            </a:pPr>
            <a:r>
              <a:rPr lang="en-US" sz="2098" b="true">
                <a:solidFill>
                  <a:srgbClr val="FFEDD1"/>
                </a:solidFill>
                <a:latin typeface="Now Bold"/>
                <a:ea typeface="Now Bold"/>
                <a:cs typeface="Now Bold"/>
                <a:sym typeface="Now Bold"/>
              </a:rPr>
              <a:t>(HDD, SSD, Optical Disk)</a:t>
            </a:r>
          </a:p>
        </p:txBody>
      </p:sp>
      <p:grpSp>
        <p:nvGrpSpPr>
          <p:cNvPr name="Group 34" id="34"/>
          <p:cNvGrpSpPr/>
          <p:nvPr/>
        </p:nvGrpSpPr>
        <p:grpSpPr>
          <a:xfrm rot="-5400000">
            <a:off x="8152394" y="5060156"/>
            <a:ext cx="1436459" cy="100012"/>
            <a:chOff x="0" y="0"/>
            <a:chExt cx="1915278" cy="133350"/>
          </a:xfrm>
        </p:grpSpPr>
        <p:sp>
          <p:nvSpPr>
            <p:cNvPr name="Freeform 35" id="35"/>
            <p:cNvSpPr/>
            <p:nvPr/>
          </p:nvSpPr>
          <p:spPr>
            <a:xfrm flipH="false" flipV="false" rot="0">
              <a:off x="0" y="0"/>
              <a:ext cx="1915287" cy="133350"/>
            </a:xfrm>
            <a:custGeom>
              <a:avLst/>
              <a:gdLst/>
              <a:ahLst/>
              <a:cxnLst/>
              <a:rect r="r" b="b" t="t" l="l"/>
              <a:pathLst>
                <a:path h="133350" w="1915287">
                  <a:moveTo>
                    <a:pt x="66675" y="0"/>
                  </a:moveTo>
                  <a:lnTo>
                    <a:pt x="1848612" y="0"/>
                  </a:lnTo>
                  <a:cubicBezTo>
                    <a:pt x="1885442" y="0"/>
                    <a:pt x="1915287" y="29845"/>
                    <a:pt x="1915287" y="66675"/>
                  </a:cubicBezTo>
                  <a:cubicBezTo>
                    <a:pt x="1915287" y="103505"/>
                    <a:pt x="1885442" y="133350"/>
                    <a:pt x="1848612" y="133350"/>
                  </a:cubicBezTo>
                  <a:lnTo>
                    <a:pt x="66675" y="133350"/>
                  </a:lnTo>
                  <a:cubicBezTo>
                    <a:pt x="29845" y="133350"/>
                    <a:pt x="0" y="103505"/>
                    <a:pt x="0" y="66675"/>
                  </a:cubicBezTo>
                  <a:cubicBezTo>
                    <a:pt x="0" y="29845"/>
                    <a:pt x="29845" y="0"/>
                    <a:pt x="66675" y="0"/>
                  </a:cubicBezTo>
                  <a:close/>
                </a:path>
              </a:pathLst>
            </a:custGeom>
            <a:solidFill>
              <a:srgbClr val="FF66C4"/>
            </a:solidFill>
          </p:spPr>
        </p:sp>
      </p:grpSp>
      <p:sp>
        <p:nvSpPr>
          <p:cNvPr name="TextBox 36" id="36"/>
          <p:cNvSpPr txBox="true"/>
          <p:nvPr/>
        </p:nvSpPr>
        <p:spPr>
          <a:xfrm rot="0">
            <a:off x="8968254" y="4712966"/>
            <a:ext cx="2669045" cy="782342"/>
          </a:xfrm>
          <a:prstGeom prst="rect">
            <a:avLst/>
          </a:prstGeom>
        </p:spPr>
        <p:txBody>
          <a:bodyPr anchor="t" rtlCol="false" tIns="0" lIns="0" bIns="0" rIns="0">
            <a:spAutoFit/>
          </a:bodyPr>
          <a:lstStyle/>
          <a:p>
            <a:pPr algn="l">
              <a:lnSpc>
                <a:spcPts val="2938"/>
              </a:lnSpc>
            </a:pPr>
            <a:r>
              <a:rPr lang="en-US" sz="2098" b="true">
                <a:solidFill>
                  <a:srgbClr val="FFEDD1"/>
                </a:solidFill>
                <a:latin typeface="Now Bold"/>
                <a:ea typeface="Now Bold"/>
                <a:cs typeface="Now Bold"/>
                <a:sym typeface="Now Bold"/>
              </a:rPr>
              <a:t>Load executable code when needed</a:t>
            </a:r>
          </a:p>
        </p:txBody>
      </p:sp>
      <p:sp>
        <p:nvSpPr>
          <p:cNvPr name="TextBox 37" id="37"/>
          <p:cNvSpPr txBox="true"/>
          <p:nvPr/>
        </p:nvSpPr>
        <p:spPr>
          <a:xfrm rot="0">
            <a:off x="3476264" y="1583100"/>
            <a:ext cx="10983980" cy="1211794"/>
          </a:xfrm>
          <a:prstGeom prst="rect">
            <a:avLst/>
          </a:prstGeom>
        </p:spPr>
        <p:txBody>
          <a:bodyPr anchor="t" rtlCol="false" tIns="0" lIns="0" bIns="0" rIns="0">
            <a:spAutoFit/>
          </a:bodyPr>
          <a:lstStyle/>
          <a:p>
            <a:pPr algn="ctr">
              <a:lnSpc>
                <a:spcPts val="4594"/>
              </a:lnSpc>
            </a:pPr>
            <a:r>
              <a:rPr lang="en-US" sz="3282" b="true">
                <a:solidFill>
                  <a:srgbClr val="FF66C4">
                    <a:alpha val="13333"/>
                  </a:srgbClr>
                </a:solidFill>
                <a:latin typeface="Now Bold"/>
                <a:ea typeface="Now Bold"/>
                <a:cs typeface="Now Bold"/>
                <a:sym typeface="Now Bold"/>
              </a:rPr>
              <a:t>Primary Memory: Internal devices used to store data that the computer can access directly</a:t>
            </a:r>
          </a:p>
        </p:txBody>
      </p:sp>
      <p:sp>
        <p:nvSpPr>
          <p:cNvPr name="TextBox 38" id="38"/>
          <p:cNvSpPr txBox="true"/>
          <p:nvPr/>
        </p:nvSpPr>
        <p:spPr>
          <a:xfrm rot="0">
            <a:off x="3652011" y="7314500"/>
            <a:ext cx="10983980" cy="2404428"/>
          </a:xfrm>
          <a:prstGeom prst="rect">
            <a:avLst/>
          </a:prstGeom>
        </p:spPr>
        <p:txBody>
          <a:bodyPr anchor="t" rtlCol="false" tIns="0" lIns="0" bIns="0" rIns="0">
            <a:spAutoFit/>
          </a:bodyPr>
          <a:lstStyle/>
          <a:p>
            <a:pPr algn="ctr">
              <a:lnSpc>
                <a:spcPts val="4594"/>
              </a:lnSpc>
            </a:pPr>
            <a:r>
              <a:rPr lang="en-US" sz="3282" b="true">
                <a:solidFill>
                  <a:srgbClr val="FB9617"/>
                </a:solidFill>
                <a:latin typeface="Now Bold"/>
                <a:ea typeface="Now Bold"/>
                <a:cs typeface="Now Bold"/>
                <a:sym typeface="Now Bold"/>
              </a:rPr>
              <a:t>Secondary Storage: </a:t>
            </a:r>
          </a:p>
          <a:p>
            <a:pPr algn="ctr">
              <a:lnSpc>
                <a:spcPts val="4594"/>
              </a:lnSpc>
            </a:pPr>
            <a:r>
              <a:rPr lang="en-US" sz="3282" b="true">
                <a:solidFill>
                  <a:srgbClr val="FB9617"/>
                </a:solidFill>
                <a:latin typeface="Now Bold"/>
                <a:ea typeface="Now Bold"/>
                <a:cs typeface="Now Bold"/>
                <a:sym typeface="Now Bold"/>
              </a:rPr>
              <a:t>Allow users to store applications, data and files.</a:t>
            </a:r>
          </a:p>
          <a:p>
            <a:pPr algn="ctr">
              <a:lnSpc>
                <a:spcPts val="4594"/>
              </a:lnSpc>
            </a:pPr>
            <a:r>
              <a:rPr lang="en-US" sz="3282" b="true">
                <a:solidFill>
                  <a:srgbClr val="FB9617"/>
                </a:solidFill>
                <a:latin typeface="Now Bold"/>
                <a:ea typeface="Now Bold"/>
                <a:cs typeface="Now Bold"/>
                <a:sym typeface="Now Bold"/>
              </a:rPr>
              <a:t>Non-volatile.</a:t>
            </a:r>
          </a:p>
          <a:p>
            <a:pPr algn="ctr">
              <a:lnSpc>
                <a:spcPts val="4594"/>
              </a:lnSpc>
            </a:pPr>
            <a:r>
              <a:rPr lang="en-US" sz="3282" b="true">
                <a:solidFill>
                  <a:srgbClr val="FB9617"/>
                </a:solidFill>
                <a:latin typeface="Now Bold"/>
                <a:ea typeface="Now Bold"/>
                <a:cs typeface="Now Bold"/>
                <a:sym typeface="Now Bold"/>
              </a:rPr>
              <a:t>Slower access time by the CPU</a:t>
            </a:r>
          </a:p>
        </p:txBody>
      </p:sp>
      <p:grpSp>
        <p:nvGrpSpPr>
          <p:cNvPr name="Group 39" id="39"/>
          <p:cNvGrpSpPr/>
          <p:nvPr/>
        </p:nvGrpSpPr>
        <p:grpSpPr>
          <a:xfrm rot="0">
            <a:off x="2537237" y="281084"/>
            <a:ext cx="13213526" cy="9925515"/>
            <a:chOff x="0" y="0"/>
            <a:chExt cx="17618034" cy="13234020"/>
          </a:xfrm>
        </p:grpSpPr>
        <p:sp>
          <p:nvSpPr>
            <p:cNvPr name="Freeform 40" id="4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41" id="4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42" id="4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197.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10915239" y="517627"/>
            <a:ext cx="5966559" cy="4325756"/>
          </a:xfrm>
          <a:custGeom>
            <a:avLst/>
            <a:gdLst/>
            <a:ahLst/>
            <a:cxnLst/>
            <a:rect r="r" b="b" t="t" l="l"/>
            <a:pathLst>
              <a:path h="4325756" w="5966559">
                <a:moveTo>
                  <a:pt x="0" y="0"/>
                </a:moveTo>
                <a:lnTo>
                  <a:pt x="5966559" y="0"/>
                </a:lnTo>
                <a:lnTo>
                  <a:pt x="5966559" y="4325756"/>
                </a:lnTo>
                <a:lnTo>
                  <a:pt x="0" y="4325756"/>
                </a:lnTo>
                <a:lnTo>
                  <a:pt x="0" y="0"/>
                </a:lnTo>
                <a:close/>
              </a:path>
            </a:pathLst>
          </a:custGeom>
          <a:blipFill>
            <a:blip r:embed="rId2">
              <a:extLst>
                <a:ext uri="{96DAC541-7B7A-43D3-8B79-37D633B846F1}">
                  <asvg:svgBlip xmlns:asvg="http://schemas.microsoft.com/office/drawing/2016/SVG/main" r:embed="rId3"/>
                </a:ext>
              </a:extLst>
            </a:blip>
            <a:stretch>
              <a:fillRect l="0" t="0" r="-65" b="0"/>
            </a:stretch>
          </a:blipFill>
        </p:spPr>
      </p:sp>
      <p:sp>
        <p:nvSpPr>
          <p:cNvPr name="Freeform 3" id="3"/>
          <p:cNvSpPr/>
          <p:nvPr/>
        </p:nvSpPr>
        <p:spPr>
          <a:xfrm flipH="false" flipV="false" rot="10490334">
            <a:off x="2154874" y="5245843"/>
            <a:ext cx="6727498" cy="4877436"/>
          </a:xfrm>
          <a:custGeom>
            <a:avLst/>
            <a:gdLst/>
            <a:ahLst/>
            <a:cxnLst/>
            <a:rect r="r" b="b" t="t" l="l"/>
            <a:pathLst>
              <a:path h="4877436" w="6727498">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4" id="4"/>
          <p:cNvSpPr/>
          <p:nvPr/>
        </p:nvSpPr>
        <p:spPr>
          <a:xfrm flipH="false" flipV="false" rot="10490334">
            <a:off x="823071" y="695743"/>
            <a:ext cx="6727499" cy="4877436"/>
          </a:xfrm>
          <a:custGeom>
            <a:avLst/>
            <a:gdLst/>
            <a:ahLst/>
            <a:cxnLst/>
            <a:rect r="r" b="b" t="t" l="l"/>
            <a:pathLst>
              <a:path h="4877436" w="6727499">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grpSp>
        <p:nvGrpSpPr>
          <p:cNvPr name="Group 5" id="5"/>
          <p:cNvGrpSpPr/>
          <p:nvPr/>
        </p:nvGrpSpPr>
        <p:grpSpPr>
          <a:xfrm rot="323092">
            <a:off x="10358064" y="1611852"/>
            <a:ext cx="5689721" cy="1320147"/>
            <a:chOff x="0" y="0"/>
            <a:chExt cx="7586294" cy="1760196"/>
          </a:xfrm>
        </p:grpSpPr>
        <p:sp>
          <p:nvSpPr>
            <p:cNvPr name="Freeform 6" id="6"/>
            <p:cNvSpPr/>
            <p:nvPr/>
          </p:nvSpPr>
          <p:spPr>
            <a:xfrm flipH="false" flipV="false" rot="0">
              <a:off x="0" y="0"/>
              <a:ext cx="7586345" cy="1760220"/>
            </a:xfrm>
            <a:custGeom>
              <a:avLst/>
              <a:gdLst/>
              <a:ahLst/>
              <a:cxnLst/>
              <a:rect r="r" b="b" t="t" l="l"/>
              <a:pathLst>
                <a:path h="1760220" w="7586345">
                  <a:moveTo>
                    <a:pt x="0" y="0"/>
                  </a:moveTo>
                  <a:lnTo>
                    <a:pt x="7586345" y="0"/>
                  </a:lnTo>
                  <a:lnTo>
                    <a:pt x="7586345" y="1760220"/>
                  </a:lnTo>
                  <a:lnTo>
                    <a:pt x="0" y="1760220"/>
                  </a:lnTo>
                  <a:close/>
                </a:path>
              </a:pathLst>
            </a:custGeom>
            <a:solidFill>
              <a:srgbClr val="FFFFFF"/>
            </a:solidFill>
          </p:spPr>
        </p:sp>
      </p:grpSp>
      <p:sp>
        <p:nvSpPr>
          <p:cNvPr name="TextBox 7" id="7"/>
          <p:cNvSpPr txBox="true"/>
          <p:nvPr/>
        </p:nvSpPr>
        <p:spPr>
          <a:xfrm rot="277402">
            <a:off x="11044494" y="1948369"/>
            <a:ext cx="4398172" cy="663737"/>
          </a:xfrm>
          <a:prstGeom prst="rect">
            <a:avLst/>
          </a:prstGeom>
        </p:spPr>
        <p:txBody>
          <a:bodyPr anchor="t" rtlCol="false" tIns="0" lIns="0" bIns="0" rIns="0">
            <a:spAutoFit/>
          </a:bodyPr>
          <a:lstStyle/>
          <a:p>
            <a:pPr algn="ctr">
              <a:lnSpc>
                <a:spcPts val="5220"/>
              </a:lnSpc>
            </a:pPr>
            <a:r>
              <a:rPr lang="en-US" sz="4500">
                <a:solidFill>
                  <a:srgbClr val="403D3C"/>
                </a:solidFill>
                <a:latin typeface="Gagalin"/>
                <a:ea typeface="Gagalin"/>
                <a:cs typeface="Gagalin"/>
                <a:sym typeface="Gagalin"/>
              </a:rPr>
              <a:t>HDD</a:t>
            </a:r>
          </a:p>
        </p:txBody>
      </p:sp>
      <p:sp>
        <p:nvSpPr>
          <p:cNvPr name="Freeform 8" id="8"/>
          <p:cNvSpPr/>
          <p:nvPr/>
        </p:nvSpPr>
        <p:spPr>
          <a:xfrm flipH="true" flipV="true" rot="2178445">
            <a:off x="7728614" y="1703031"/>
            <a:ext cx="2718999" cy="1345905"/>
          </a:xfrm>
          <a:custGeom>
            <a:avLst/>
            <a:gdLst/>
            <a:ahLst/>
            <a:cxnLst/>
            <a:rect r="r" b="b" t="t" l="l"/>
            <a:pathLst>
              <a:path h="1345905" w="2718999">
                <a:moveTo>
                  <a:pt x="2718998" y="1345905"/>
                </a:moveTo>
                <a:lnTo>
                  <a:pt x="0" y="1345905"/>
                </a:lnTo>
                <a:lnTo>
                  <a:pt x="0" y="0"/>
                </a:lnTo>
                <a:lnTo>
                  <a:pt x="2718998" y="0"/>
                </a:lnTo>
                <a:lnTo>
                  <a:pt x="2718998" y="1345905"/>
                </a:lnTo>
                <a:close/>
              </a:path>
            </a:pathLst>
          </a:custGeom>
          <a:blipFill>
            <a:blip r:embed="rId4">
              <a:extLst>
                <a:ext uri="{96DAC541-7B7A-43D3-8B79-37D633B846F1}">
                  <asvg:svgBlip xmlns:asvg="http://schemas.microsoft.com/office/drawing/2016/SVG/main" r:embed="rId5"/>
                </a:ext>
              </a:extLst>
            </a:blip>
            <a:stretch>
              <a:fillRect l="0" t="0" r="0" b="-1010"/>
            </a:stretch>
          </a:blipFill>
        </p:spPr>
      </p:sp>
      <p:sp>
        <p:nvSpPr>
          <p:cNvPr name="Freeform 9" id="9"/>
          <p:cNvSpPr/>
          <p:nvPr/>
        </p:nvSpPr>
        <p:spPr>
          <a:xfrm flipH="false" flipV="false" rot="5200424">
            <a:off x="127763" y="1759883"/>
            <a:ext cx="10115728" cy="7532002"/>
          </a:xfrm>
          <a:custGeom>
            <a:avLst/>
            <a:gdLst/>
            <a:ahLst/>
            <a:cxnLst/>
            <a:rect r="r" b="b" t="t" l="l"/>
            <a:pathLst>
              <a:path h="7532002" w="10115728">
                <a:moveTo>
                  <a:pt x="0" y="0"/>
                </a:moveTo>
                <a:lnTo>
                  <a:pt x="10115728" y="0"/>
                </a:lnTo>
                <a:lnTo>
                  <a:pt x="10115728" y="7532002"/>
                </a:lnTo>
                <a:lnTo>
                  <a:pt x="0" y="7532002"/>
                </a:lnTo>
                <a:lnTo>
                  <a:pt x="0" y="0"/>
                </a:lnTo>
                <a:close/>
              </a:path>
            </a:pathLst>
          </a:custGeom>
          <a:blipFill>
            <a:blip r:embed="rId6">
              <a:extLst>
                <a:ext uri="{96DAC541-7B7A-43D3-8B79-37D633B846F1}">
                  <asvg:svgBlip xmlns:asvg="http://schemas.microsoft.com/office/drawing/2016/SVG/main" r:embed="rId7"/>
                </a:ext>
              </a:extLst>
            </a:blip>
            <a:stretch>
              <a:fillRect l="0" t="0" r="0" b="-64"/>
            </a:stretch>
          </a:blipFill>
        </p:spPr>
      </p:sp>
      <p:grpSp>
        <p:nvGrpSpPr>
          <p:cNvPr name="Group 10" id="10"/>
          <p:cNvGrpSpPr/>
          <p:nvPr/>
        </p:nvGrpSpPr>
        <p:grpSpPr>
          <a:xfrm rot="-338776">
            <a:off x="1562842" y="2179296"/>
            <a:ext cx="6121217" cy="1418231"/>
            <a:chOff x="0" y="0"/>
            <a:chExt cx="8161622" cy="1890974"/>
          </a:xfrm>
        </p:grpSpPr>
        <p:sp>
          <p:nvSpPr>
            <p:cNvPr name="Freeform 11" id="11"/>
            <p:cNvSpPr/>
            <p:nvPr/>
          </p:nvSpPr>
          <p:spPr>
            <a:xfrm flipH="false" flipV="false" rot="0">
              <a:off x="0" y="0"/>
              <a:ext cx="8161655" cy="1891030"/>
            </a:xfrm>
            <a:custGeom>
              <a:avLst/>
              <a:gdLst/>
              <a:ahLst/>
              <a:cxnLst/>
              <a:rect r="r" b="b" t="t" l="l"/>
              <a:pathLst>
                <a:path h="1891030" w="8161655">
                  <a:moveTo>
                    <a:pt x="0" y="0"/>
                  </a:moveTo>
                  <a:lnTo>
                    <a:pt x="8161655" y="0"/>
                  </a:lnTo>
                  <a:lnTo>
                    <a:pt x="8161655" y="1891030"/>
                  </a:lnTo>
                  <a:lnTo>
                    <a:pt x="0" y="1891030"/>
                  </a:lnTo>
                  <a:close/>
                </a:path>
              </a:pathLst>
            </a:custGeom>
            <a:solidFill>
              <a:srgbClr val="E3EDED"/>
            </a:solidFill>
          </p:spPr>
        </p:sp>
      </p:grpSp>
      <p:sp>
        <p:nvSpPr>
          <p:cNvPr name="TextBox 12" id="12"/>
          <p:cNvSpPr txBox="true"/>
          <p:nvPr/>
        </p:nvSpPr>
        <p:spPr>
          <a:xfrm rot="-380208">
            <a:off x="1982257" y="2608516"/>
            <a:ext cx="5197285" cy="567557"/>
          </a:xfrm>
          <a:prstGeom prst="rect">
            <a:avLst/>
          </a:prstGeom>
        </p:spPr>
        <p:txBody>
          <a:bodyPr anchor="t" rtlCol="false" tIns="0" lIns="0" bIns="0" rIns="0">
            <a:spAutoFit/>
          </a:bodyPr>
          <a:lstStyle/>
          <a:p>
            <a:pPr algn="ctr">
              <a:lnSpc>
                <a:spcPts val="4491"/>
              </a:lnSpc>
            </a:pPr>
            <a:r>
              <a:rPr lang="en-US" sz="3871">
                <a:solidFill>
                  <a:srgbClr val="403D3C"/>
                </a:solidFill>
                <a:latin typeface="Gagalin"/>
                <a:ea typeface="Gagalin"/>
                <a:cs typeface="Gagalin"/>
                <a:sym typeface="Gagalin"/>
              </a:rPr>
              <a:t>Hard Disk Drives</a:t>
            </a:r>
          </a:p>
        </p:txBody>
      </p:sp>
      <p:grpSp>
        <p:nvGrpSpPr>
          <p:cNvPr name="Group 13" id="13"/>
          <p:cNvGrpSpPr/>
          <p:nvPr/>
        </p:nvGrpSpPr>
        <p:grpSpPr>
          <a:xfrm rot="-282830">
            <a:off x="3022120" y="1731808"/>
            <a:ext cx="3160289" cy="618868"/>
            <a:chOff x="0" y="0"/>
            <a:chExt cx="4213718" cy="825158"/>
          </a:xfrm>
        </p:grpSpPr>
        <p:sp>
          <p:nvSpPr>
            <p:cNvPr name="Freeform 14" id="14"/>
            <p:cNvSpPr/>
            <p:nvPr/>
          </p:nvSpPr>
          <p:spPr>
            <a:xfrm flipH="false" flipV="false" rot="0">
              <a:off x="0" y="0"/>
              <a:ext cx="4213733" cy="825119"/>
            </a:xfrm>
            <a:custGeom>
              <a:avLst/>
              <a:gdLst/>
              <a:ahLst/>
              <a:cxnLst/>
              <a:rect r="r" b="b" t="t" l="l"/>
              <a:pathLst>
                <a:path h="825119" w="4213733">
                  <a:moveTo>
                    <a:pt x="0" y="0"/>
                  </a:moveTo>
                  <a:lnTo>
                    <a:pt x="4213733" y="0"/>
                  </a:lnTo>
                  <a:lnTo>
                    <a:pt x="4213733" y="825119"/>
                  </a:lnTo>
                  <a:lnTo>
                    <a:pt x="0" y="825119"/>
                  </a:lnTo>
                  <a:close/>
                </a:path>
              </a:pathLst>
            </a:custGeom>
            <a:solidFill>
              <a:srgbClr val="403D3C"/>
            </a:solidFill>
          </p:spPr>
        </p:sp>
      </p:grpSp>
      <p:sp>
        <p:nvSpPr>
          <p:cNvPr name="TextBox 15" id="15"/>
          <p:cNvSpPr txBox="true"/>
          <p:nvPr/>
        </p:nvSpPr>
        <p:spPr>
          <a:xfrm rot="-311181">
            <a:off x="3642091" y="1829742"/>
            <a:ext cx="1912293" cy="327032"/>
          </a:xfrm>
          <a:prstGeom prst="rect">
            <a:avLst/>
          </a:prstGeom>
        </p:spPr>
        <p:txBody>
          <a:bodyPr anchor="t" rtlCol="false" tIns="0" lIns="0" bIns="0" rIns="0">
            <a:spAutoFit/>
          </a:bodyPr>
          <a:lstStyle/>
          <a:p>
            <a:pPr algn="ctr">
              <a:lnSpc>
                <a:spcPts val="2209"/>
              </a:lnSpc>
            </a:pPr>
            <a:r>
              <a:rPr lang="en-US" sz="1578" spc="145" u="sng">
                <a:solidFill>
                  <a:srgbClr val="FFFFFF"/>
                </a:solidFill>
                <a:latin typeface="TLWG Typewriter"/>
                <a:ea typeface="TLWG Typewriter"/>
                <a:cs typeface="TLWG Typewriter"/>
                <a:sym typeface="TLWG Typewriter"/>
              </a:rPr>
              <a:t>FULL TERM</a:t>
            </a:r>
          </a:p>
        </p:txBody>
      </p:sp>
      <p:sp>
        <p:nvSpPr>
          <p:cNvPr name="Freeform 16" id="16"/>
          <p:cNvSpPr/>
          <p:nvPr/>
        </p:nvSpPr>
        <p:spPr>
          <a:xfrm flipH="false" flipV="false" rot="-468415">
            <a:off x="1833568" y="1724482"/>
            <a:ext cx="1094885" cy="1094885"/>
          </a:xfrm>
          <a:custGeom>
            <a:avLst/>
            <a:gdLst/>
            <a:ahLst/>
            <a:cxnLst/>
            <a:rect r="r" b="b" t="t" l="l"/>
            <a:pathLst>
              <a:path h="1094885" w="1094885">
                <a:moveTo>
                  <a:pt x="0" y="0"/>
                </a:moveTo>
                <a:lnTo>
                  <a:pt x="1094885" y="0"/>
                </a:lnTo>
                <a:lnTo>
                  <a:pt x="1094885" y="1094885"/>
                </a:lnTo>
                <a:lnTo>
                  <a:pt x="0" y="109488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7" id="17"/>
          <p:cNvSpPr txBox="true"/>
          <p:nvPr/>
        </p:nvSpPr>
        <p:spPr>
          <a:xfrm rot="-468415">
            <a:off x="2048126" y="1892708"/>
            <a:ext cx="433682" cy="519374"/>
          </a:xfrm>
          <a:prstGeom prst="rect">
            <a:avLst/>
          </a:prstGeom>
        </p:spPr>
        <p:txBody>
          <a:bodyPr anchor="t" rtlCol="false" tIns="0" lIns="0" bIns="0" rIns="0">
            <a:spAutoFit/>
          </a:bodyPr>
          <a:lstStyle/>
          <a:p>
            <a:pPr algn="ctr">
              <a:lnSpc>
                <a:spcPts val="4008"/>
              </a:lnSpc>
            </a:pPr>
            <a:r>
              <a:rPr lang="en-US" sz="3454">
                <a:solidFill>
                  <a:srgbClr val="403D3C"/>
                </a:solidFill>
                <a:latin typeface="Gagalin"/>
                <a:ea typeface="Gagalin"/>
                <a:cs typeface="Gagalin"/>
                <a:sym typeface="Gagalin"/>
              </a:rPr>
              <a:t>1.</a:t>
            </a:r>
          </a:p>
        </p:txBody>
      </p:sp>
      <p:grpSp>
        <p:nvGrpSpPr>
          <p:cNvPr name="Group 18" id="18"/>
          <p:cNvGrpSpPr/>
          <p:nvPr/>
        </p:nvGrpSpPr>
        <p:grpSpPr>
          <a:xfrm rot="-46528">
            <a:off x="1088295" y="4303628"/>
            <a:ext cx="5355752" cy="1048799"/>
            <a:chOff x="0" y="0"/>
            <a:chExt cx="7141002" cy="1398398"/>
          </a:xfrm>
        </p:grpSpPr>
        <p:sp>
          <p:nvSpPr>
            <p:cNvPr name="Freeform 19" id="19"/>
            <p:cNvSpPr/>
            <p:nvPr/>
          </p:nvSpPr>
          <p:spPr>
            <a:xfrm flipH="false" flipV="false" rot="0">
              <a:off x="0" y="0"/>
              <a:ext cx="7140956" cy="1398397"/>
            </a:xfrm>
            <a:custGeom>
              <a:avLst/>
              <a:gdLst/>
              <a:ahLst/>
              <a:cxnLst/>
              <a:rect r="r" b="b" t="t" l="l"/>
              <a:pathLst>
                <a:path h="1398397" w="7140956">
                  <a:moveTo>
                    <a:pt x="0" y="0"/>
                  </a:moveTo>
                  <a:lnTo>
                    <a:pt x="7140956" y="0"/>
                  </a:lnTo>
                  <a:lnTo>
                    <a:pt x="7140956" y="1398397"/>
                  </a:lnTo>
                  <a:lnTo>
                    <a:pt x="0" y="1398397"/>
                  </a:lnTo>
                  <a:close/>
                </a:path>
              </a:pathLst>
            </a:custGeom>
            <a:solidFill>
              <a:srgbClr val="403D3C"/>
            </a:solidFill>
          </p:spPr>
        </p:sp>
      </p:grpSp>
      <p:grpSp>
        <p:nvGrpSpPr>
          <p:cNvPr name="Group 20" id="20"/>
          <p:cNvGrpSpPr/>
          <p:nvPr/>
        </p:nvGrpSpPr>
        <p:grpSpPr>
          <a:xfrm rot="-8955">
            <a:off x="672456" y="5566552"/>
            <a:ext cx="5250566" cy="4330248"/>
            <a:chOff x="0" y="0"/>
            <a:chExt cx="7000754" cy="5773664"/>
          </a:xfrm>
        </p:grpSpPr>
        <p:sp>
          <p:nvSpPr>
            <p:cNvPr name="Freeform 21" id="21"/>
            <p:cNvSpPr/>
            <p:nvPr/>
          </p:nvSpPr>
          <p:spPr>
            <a:xfrm flipH="false" flipV="false" rot="0">
              <a:off x="0" y="0"/>
              <a:ext cx="7000748" cy="5773674"/>
            </a:xfrm>
            <a:custGeom>
              <a:avLst/>
              <a:gdLst/>
              <a:ahLst/>
              <a:cxnLst/>
              <a:rect r="r" b="b" t="t" l="l"/>
              <a:pathLst>
                <a:path h="5773674" w="7000748">
                  <a:moveTo>
                    <a:pt x="0" y="0"/>
                  </a:moveTo>
                  <a:lnTo>
                    <a:pt x="7000748" y="0"/>
                  </a:lnTo>
                  <a:lnTo>
                    <a:pt x="7000748" y="5773674"/>
                  </a:lnTo>
                  <a:lnTo>
                    <a:pt x="0" y="5773674"/>
                  </a:lnTo>
                  <a:close/>
                </a:path>
              </a:pathLst>
            </a:custGeom>
            <a:solidFill>
              <a:srgbClr val="E3EDED"/>
            </a:solidFill>
          </p:spPr>
        </p:sp>
      </p:grpSp>
      <p:grpSp>
        <p:nvGrpSpPr>
          <p:cNvPr name="Group 22" id="22"/>
          <p:cNvGrpSpPr/>
          <p:nvPr/>
        </p:nvGrpSpPr>
        <p:grpSpPr>
          <a:xfrm rot="-8955">
            <a:off x="6533457" y="5566552"/>
            <a:ext cx="5250566" cy="4330248"/>
            <a:chOff x="0" y="0"/>
            <a:chExt cx="7000754" cy="5773664"/>
          </a:xfrm>
        </p:grpSpPr>
        <p:sp>
          <p:nvSpPr>
            <p:cNvPr name="Freeform 23" id="23"/>
            <p:cNvSpPr/>
            <p:nvPr/>
          </p:nvSpPr>
          <p:spPr>
            <a:xfrm flipH="false" flipV="false" rot="0">
              <a:off x="0" y="0"/>
              <a:ext cx="7000748" cy="5773674"/>
            </a:xfrm>
            <a:custGeom>
              <a:avLst/>
              <a:gdLst/>
              <a:ahLst/>
              <a:cxnLst/>
              <a:rect r="r" b="b" t="t" l="l"/>
              <a:pathLst>
                <a:path h="5773674" w="7000748">
                  <a:moveTo>
                    <a:pt x="0" y="0"/>
                  </a:moveTo>
                  <a:lnTo>
                    <a:pt x="7000748" y="0"/>
                  </a:lnTo>
                  <a:lnTo>
                    <a:pt x="7000748" y="5773674"/>
                  </a:lnTo>
                  <a:lnTo>
                    <a:pt x="0" y="5773674"/>
                  </a:lnTo>
                  <a:close/>
                </a:path>
              </a:pathLst>
            </a:custGeom>
            <a:solidFill>
              <a:srgbClr val="E3EDED"/>
            </a:solidFill>
          </p:spPr>
        </p:sp>
      </p:grpSp>
      <p:grpSp>
        <p:nvGrpSpPr>
          <p:cNvPr name="Group 24" id="24"/>
          <p:cNvGrpSpPr/>
          <p:nvPr/>
        </p:nvGrpSpPr>
        <p:grpSpPr>
          <a:xfrm rot="-8955">
            <a:off x="12092130" y="3554796"/>
            <a:ext cx="5975390" cy="6307934"/>
            <a:chOff x="0" y="0"/>
            <a:chExt cx="7967186" cy="8410578"/>
          </a:xfrm>
        </p:grpSpPr>
        <p:sp>
          <p:nvSpPr>
            <p:cNvPr name="Freeform 25" id="25"/>
            <p:cNvSpPr/>
            <p:nvPr/>
          </p:nvSpPr>
          <p:spPr>
            <a:xfrm flipH="false" flipV="false" rot="0">
              <a:off x="0" y="0"/>
              <a:ext cx="7967218" cy="8410575"/>
            </a:xfrm>
            <a:custGeom>
              <a:avLst/>
              <a:gdLst/>
              <a:ahLst/>
              <a:cxnLst/>
              <a:rect r="r" b="b" t="t" l="l"/>
              <a:pathLst>
                <a:path h="8410575" w="7967218">
                  <a:moveTo>
                    <a:pt x="0" y="0"/>
                  </a:moveTo>
                  <a:lnTo>
                    <a:pt x="7967218" y="0"/>
                  </a:lnTo>
                  <a:lnTo>
                    <a:pt x="7967218" y="8410575"/>
                  </a:lnTo>
                  <a:lnTo>
                    <a:pt x="0" y="8410575"/>
                  </a:lnTo>
                  <a:close/>
                </a:path>
              </a:pathLst>
            </a:custGeom>
            <a:solidFill>
              <a:srgbClr val="E3EDED"/>
            </a:solidFill>
          </p:spPr>
        </p:sp>
      </p:grpSp>
      <p:grpSp>
        <p:nvGrpSpPr>
          <p:cNvPr name="Group 26" id="26"/>
          <p:cNvGrpSpPr/>
          <p:nvPr/>
        </p:nvGrpSpPr>
        <p:grpSpPr>
          <a:xfrm rot="0">
            <a:off x="374385" y="9321044"/>
            <a:ext cx="4013251" cy="806940"/>
            <a:chOff x="0" y="0"/>
            <a:chExt cx="5351002" cy="1075920"/>
          </a:xfrm>
        </p:grpSpPr>
        <p:sp>
          <p:nvSpPr>
            <p:cNvPr name="Freeform 27" id="27"/>
            <p:cNvSpPr/>
            <p:nvPr/>
          </p:nvSpPr>
          <p:spPr>
            <a:xfrm flipH="false" flipV="false" rot="0">
              <a:off x="0" y="0"/>
              <a:ext cx="5351018" cy="1075944"/>
            </a:xfrm>
            <a:custGeom>
              <a:avLst/>
              <a:gdLst/>
              <a:ahLst/>
              <a:cxnLst/>
              <a:rect r="r" b="b" t="t" l="l"/>
              <a:pathLst>
                <a:path h="1075944" w="5351018">
                  <a:moveTo>
                    <a:pt x="0" y="0"/>
                  </a:moveTo>
                  <a:lnTo>
                    <a:pt x="5351018" y="0"/>
                  </a:lnTo>
                  <a:lnTo>
                    <a:pt x="5351018" y="1075944"/>
                  </a:lnTo>
                  <a:lnTo>
                    <a:pt x="0" y="1075944"/>
                  </a:lnTo>
                  <a:close/>
                </a:path>
              </a:pathLst>
            </a:custGeom>
            <a:solidFill>
              <a:srgbClr val="FFCD72"/>
            </a:solidFill>
          </p:spPr>
        </p:sp>
      </p:grpSp>
      <p:grpSp>
        <p:nvGrpSpPr>
          <p:cNvPr name="Group 28" id="28"/>
          <p:cNvGrpSpPr/>
          <p:nvPr/>
        </p:nvGrpSpPr>
        <p:grpSpPr>
          <a:xfrm rot="0">
            <a:off x="6206790" y="9321044"/>
            <a:ext cx="4013252" cy="806940"/>
            <a:chOff x="0" y="0"/>
            <a:chExt cx="5351002" cy="1075920"/>
          </a:xfrm>
        </p:grpSpPr>
        <p:sp>
          <p:nvSpPr>
            <p:cNvPr name="Freeform 29" id="29"/>
            <p:cNvSpPr/>
            <p:nvPr/>
          </p:nvSpPr>
          <p:spPr>
            <a:xfrm flipH="false" flipV="false" rot="0">
              <a:off x="0" y="0"/>
              <a:ext cx="5351018" cy="1075944"/>
            </a:xfrm>
            <a:custGeom>
              <a:avLst/>
              <a:gdLst/>
              <a:ahLst/>
              <a:cxnLst/>
              <a:rect r="r" b="b" t="t" l="l"/>
              <a:pathLst>
                <a:path h="1075944" w="5351018">
                  <a:moveTo>
                    <a:pt x="0" y="0"/>
                  </a:moveTo>
                  <a:lnTo>
                    <a:pt x="5351018" y="0"/>
                  </a:lnTo>
                  <a:lnTo>
                    <a:pt x="5351018" y="1075944"/>
                  </a:lnTo>
                  <a:lnTo>
                    <a:pt x="0" y="1075944"/>
                  </a:lnTo>
                  <a:close/>
                </a:path>
              </a:pathLst>
            </a:custGeom>
            <a:solidFill>
              <a:srgbClr val="FFCD72"/>
            </a:solidFill>
          </p:spPr>
        </p:sp>
      </p:grpSp>
      <p:grpSp>
        <p:nvGrpSpPr>
          <p:cNvPr name="Group 30" id="30"/>
          <p:cNvGrpSpPr/>
          <p:nvPr/>
        </p:nvGrpSpPr>
        <p:grpSpPr>
          <a:xfrm rot="0">
            <a:off x="12083924" y="9321044"/>
            <a:ext cx="4013251" cy="806940"/>
            <a:chOff x="0" y="0"/>
            <a:chExt cx="5351002" cy="1075920"/>
          </a:xfrm>
        </p:grpSpPr>
        <p:sp>
          <p:nvSpPr>
            <p:cNvPr name="Freeform 31" id="31"/>
            <p:cNvSpPr/>
            <p:nvPr/>
          </p:nvSpPr>
          <p:spPr>
            <a:xfrm flipH="false" flipV="false" rot="0">
              <a:off x="0" y="0"/>
              <a:ext cx="5351018" cy="1075944"/>
            </a:xfrm>
            <a:custGeom>
              <a:avLst/>
              <a:gdLst/>
              <a:ahLst/>
              <a:cxnLst/>
              <a:rect r="r" b="b" t="t" l="l"/>
              <a:pathLst>
                <a:path h="1075944" w="5351018">
                  <a:moveTo>
                    <a:pt x="0" y="0"/>
                  </a:moveTo>
                  <a:lnTo>
                    <a:pt x="5351018" y="0"/>
                  </a:lnTo>
                  <a:lnTo>
                    <a:pt x="5351018" y="1075944"/>
                  </a:lnTo>
                  <a:lnTo>
                    <a:pt x="0" y="1075944"/>
                  </a:lnTo>
                  <a:close/>
                </a:path>
              </a:pathLst>
            </a:custGeom>
            <a:solidFill>
              <a:srgbClr val="FFCD72"/>
            </a:solidFill>
          </p:spPr>
        </p:sp>
      </p:grpSp>
      <p:sp>
        <p:nvSpPr>
          <p:cNvPr name="TextBox 32" id="32"/>
          <p:cNvSpPr txBox="true"/>
          <p:nvPr/>
        </p:nvSpPr>
        <p:spPr>
          <a:xfrm rot="-74880">
            <a:off x="1134847" y="4498984"/>
            <a:ext cx="4250330" cy="527478"/>
          </a:xfrm>
          <a:prstGeom prst="rect">
            <a:avLst/>
          </a:prstGeom>
        </p:spPr>
        <p:txBody>
          <a:bodyPr anchor="t" rtlCol="false" tIns="0" lIns="0" bIns="0" rIns="0">
            <a:spAutoFit/>
          </a:bodyPr>
          <a:lstStyle/>
          <a:p>
            <a:pPr algn="ctr">
              <a:lnSpc>
                <a:spcPts val="3745"/>
              </a:lnSpc>
            </a:pPr>
            <a:r>
              <a:rPr lang="en-US" sz="2674" spc="247">
                <a:solidFill>
                  <a:srgbClr val="FFFFFF"/>
                </a:solidFill>
                <a:latin typeface="TLWG Typewriter"/>
                <a:ea typeface="TLWG Typewriter"/>
                <a:cs typeface="TLWG Typewriter"/>
                <a:sym typeface="TLWG Typewriter"/>
              </a:rPr>
              <a:t>COMPONENTS</a:t>
            </a:r>
          </a:p>
        </p:txBody>
      </p:sp>
      <p:sp>
        <p:nvSpPr>
          <p:cNvPr name="TextBox 33" id="33"/>
          <p:cNvSpPr txBox="true"/>
          <p:nvPr/>
        </p:nvSpPr>
        <p:spPr>
          <a:xfrm rot="0">
            <a:off x="1028700" y="9328711"/>
            <a:ext cx="2494950" cy="589902"/>
          </a:xfrm>
          <a:prstGeom prst="rect">
            <a:avLst/>
          </a:prstGeom>
        </p:spPr>
        <p:txBody>
          <a:bodyPr anchor="t" rtlCol="false" tIns="0" lIns="0" bIns="0" rIns="0">
            <a:spAutoFit/>
          </a:bodyPr>
          <a:lstStyle/>
          <a:p>
            <a:pPr algn="ctr">
              <a:lnSpc>
                <a:spcPts val="4142"/>
              </a:lnSpc>
            </a:pPr>
            <a:r>
              <a:rPr lang="en-US" sz="2959" spc="274">
                <a:solidFill>
                  <a:srgbClr val="000000"/>
                </a:solidFill>
                <a:latin typeface="TLWG Typewriter"/>
                <a:ea typeface="TLWG Typewriter"/>
                <a:cs typeface="TLWG Typewriter"/>
                <a:sym typeface="TLWG Typewriter"/>
              </a:rPr>
              <a:t>PLATTER</a:t>
            </a:r>
          </a:p>
        </p:txBody>
      </p:sp>
      <p:sp>
        <p:nvSpPr>
          <p:cNvPr name="TextBox 34" id="34"/>
          <p:cNvSpPr txBox="true"/>
          <p:nvPr/>
        </p:nvSpPr>
        <p:spPr>
          <a:xfrm rot="0">
            <a:off x="6450898" y="9168644"/>
            <a:ext cx="3480204" cy="1008475"/>
          </a:xfrm>
          <a:prstGeom prst="rect">
            <a:avLst/>
          </a:prstGeom>
        </p:spPr>
        <p:txBody>
          <a:bodyPr anchor="t" rtlCol="false" tIns="0" lIns="0" bIns="0" rIns="0">
            <a:spAutoFit/>
          </a:bodyPr>
          <a:lstStyle/>
          <a:p>
            <a:pPr algn="ctr">
              <a:lnSpc>
                <a:spcPts val="3748"/>
              </a:lnSpc>
            </a:pPr>
            <a:r>
              <a:rPr lang="en-US" sz="2677" spc="249">
                <a:solidFill>
                  <a:srgbClr val="000000"/>
                </a:solidFill>
                <a:latin typeface="TLWG Typewriter"/>
                <a:ea typeface="TLWG Typewriter"/>
                <a:cs typeface="TLWG Typewriter"/>
                <a:sym typeface="TLWG Typewriter"/>
              </a:rPr>
              <a:t>ELECTROMAGNET HEADS</a:t>
            </a:r>
          </a:p>
        </p:txBody>
      </p:sp>
      <p:sp>
        <p:nvSpPr>
          <p:cNvPr name="TextBox 35" id="35"/>
          <p:cNvSpPr txBox="true"/>
          <p:nvPr/>
        </p:nvSpPr>
        <p:spPr>
          <a:xfrm rot="0">
            <a:off x="12203306" y="9407608"/>
            <a:ext cx="3774488" cy="527284"/>
          </a:xfrm>
          <a:prstGeom prst="rect">
            <a:avLst/>
          </a:prstGeom>
        </p:spPr>
        <p:txBody>
          <a:bodyPr anchor="t" rtlCol="false" tIns="0" lIns="0" bIns="0" rIns="0">
            <a:spAutoFit/>
          </a:bodyPr>
          <a:lstStyle/>
          <a:p>
            <a:pPr algn="ctr">
              <a:lnSpc>
                <a:spcPts val="3740"/>
              </a:lnSpc>
            </a:pPr>
            <a:r>
              <a:rPr lang="en-US" sz="2671" spc="247">
                <a:solidFill>
                  <a:srgbClr val="000000"/>
                </a:solidFill>
                <a:latin typeface="TLWG Typewriter"/>
                <a:ea typeface="TLWG Typewriter"/>
                <a:cs typeface="TLWG Typewriter"/>
                <a:sym typeface="TLWG Typewriter"/>
              </a:rPr>
              <a:t>TRACK AND SECTOR</a:t>
            </a:r>
          </a:p>
        </p:txBody>
      </p:sp>
      <p:sp>
        <p:nvSpPr>
          <p:cNvPr name="TextBox 36" id="36"/>
          <p:cNvSpPr txBox="true"/>
          <p:nvPr/>
        </p:nvSpPr>
        <p:spPr>
          <a:xfrm rot="0">
            <a:off x="992338" y="5865884"/>
            <a:ext cx="4700546" cy="2115964"/>
          </a:xfrm>
          <a:prstGeom prst="rect">
            <a:avLst/>
          </a:prstGeom>
        </p:spPr>
        <p:txBody>
          <a:bodyPr anchor="t" rtlCol="false" tIns="0" lIns="0" bIns="0" rIns="0">
            <a:spAutoFit/>
          </a:bodyPr>
          <a:lstStyle/>
          <a:p>
            <a:pPr algn="l">
              <a:lnSpc>
                <a:spcPts val="3316"/>
              </a:lnSpc>
            </a:pPr>
            <a:r>
              <a:rPr lang="en-US" sz="2860">
                <a:solidFill>
                  <a:srgbClr val="403D3C"/>
                </a:solidFill>
                <a:latin typeface="Gagalin"/>
                <a:ea typeface="Gagalin"/>
                <a:cs typeface="Gagalin"/>
                <a:sym typeface="Gagalin"/>
              </a:rPr>
              <a:t>Used to store data. Data is stored in a digital format on the magnetic surfaces of the disks. The platters can spin about 7000 times a second. </a:t>
            </a:r>
          </a:p>
        </p:txBody>
      </p:sp>
      <p:sp>
        <p:nvSpPr>
          <p:cNvPr name="TextBox 37" id="37"/>
          <p:cNvSpPr txBox="true"/>
          <p:nvPr/>
        </p:nvSpPr>
        <p:spPr>
          <a:xfrm rot="0">
            <a:off x="6886836" y="6036059"/>
            <a:ext cx="4703828" cy="2818171"/>
          </a:xfrm>
          <a:prstGeom prst="rect">
            <a:avLst/>
          </a:prstGeom>
        </p:spPr>
        <p:txBody>
          <a:bodyPr anchor="t" rtlCol="false" tIns="0" lIns="0" bIns="0" rIns="0">
            <a:spAutoFit/>
          </a:bodyPr>
          <a:lstStyle/>
          <a:p>
            <a:pPr algn="l">
              <a:lnSpc>
                <a:spcPts val="3193"/>
              </a:lnSpc>
            </a:pPr>
            <a:r>
              <a:rPr lang="en-US" sz="2752">
                <a:solidFill>
                  <a:srgbClr val="403D3C"/>
                </a:solidFill>
                <a:latin typeface="Gagalin"/>
                <a:ea typeface="Gagalin"/>
                <a:cs typeface="Gagalin"/>
                <a:sym typeface="Gagalin"/>
              </a:rPr>
              <a:t>Composed of electromagnets, they read data from or write data to the platters. Multiple read-write heads can access all surfaces for data storage, operating at a speed of 50 times per second.</a:t>
            </a:r>
          </a:p>
        </p:txBody>
      </p:sp>
      <p:sp>
        <p:nvSpPr>
          <p:cNvPr name="TextBox 38" id="38"/>
          <p:cNvSpPr txBox="true"/>
          <p:nvPr/>
        </p:nvSpPr>
        <p:spPr>
          <a:xfrm rot="0">
            <a:off x="12623409" y="8459413"/>
            <a:ext cx="5452316" cy="794272"/>
          </a:xfrm>
          <a:prstGeom prst="rect">
            <a:avLst/>
          </a:prstGeom>
        </p:spPr>
        <p:txBody>
          <a:bodyPr anchor="t" rtlCol="false" tIns="0" lIns="0" bIns="0" rIns="0">
            <a:spAutoFit/>
          </a:bodyPr>
          <a:lstStyle/>
          <a:p>
            <a:pPr algn="ctr">
              <a:lnSpc>
                <a:spcPts val="3034"/>
              </a:lnSpc>
            </a:pPr>
            <a:r>
              <a:rPr lang="en-US" sz="2167" b="true">
                <a:solidFill>
                  <a:srgbClr val="000000"/>
                </a:solidFill>
                <a:latin typeface="Now Bold"/>
                <a:ea typeface="Now Bold"/>
                <a:cs typeface="Now Bold"/>
                <a:sym typeface="Now Bold"/>
              </a:rPr>
              <a:t> A sector on a given track will contain a fixed number of bytes.</a:t>
            </a:r>
          </a:p>
        </p:txBody>
      </p:sp>
      <p:sp>
        <p:nvSpPr>
          <p:cNvPr name="Freeform 39" id="39"/>
          <p:cNvSpPr/>
          <p:nvPr/>
        </p:nvSpPr>
        <p:spPr>
          <a:xfrm flipH="false" flipV="false" rot="0">
            <a:off x="12185572" y="4079558"/>
            <a:ext cx="5788502" cy="3995437"/>
          </a:xfrm>
          <a:custGeom>
            <a:avLst/>
            <a:gdLst/>
            <a:ahLst/>
            <a:cxnLst/>
            <a:rect r="r" b="b" t="t" l="l"/>
            <a:pathLst>
              <a:path h="3995437" w="5788502">
                <a:moveTo>
                  <a:pt x="0" y="0"/>
                </a:moveTo>
                <a:lnTo>
                  <a:pt x="5788502" y="0"/>
                </a:lnTo>
                <a:lnTo>
                  <a:pt x="5788502" y="3995437"/>
                </a:lnTo>
                <a:lnTo>
                  <a:pt x="0" y="3995437"/>
                </a:lnTo>
                <a:lnTo>
                  <a:pt x="0" y="0"/>
                </a:lnTo>
                <a:close/>
              </a:path>
            </a:pathLst>
          </a:custGeom>
          <a:blipFill>
            <a:blip r:embed="rId10"/>
            <a:stretch>
              <a:fillRect l="-4369" t="0" r="0" b="0"/>
            </a:stretch>
          </a:blipFill>
        </p:spPr>
      </p:sp>
      <p:grpSp>
        <p:nvGrpSpPr>
          <p:cNvPr name="Group 40" id="40"/>
          <p:cNvGrpSpPr/>
          <p:nvPr/>
        </p:nvGrpSpPr>
        <p:grpSpPr>
          <a:xfrm rot="0">
            <a:off x="2537237" y="267556"/>
            <a:ext cx="13213526" cy="9925515"/>
            <a:chOff x="0" y="0"/>
            <a:chExt cx="17618034" cy="13234020"/>
          </a:xfrm>
        </p:grpSpPr>
        <p:sp>
          <p:nvSpPr>
            <p:cNvPr name="Freeform 41" id="4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1">
                <a:alphaModFix amt="70000"/>
              </a:blip>
              <a:stretch>
                <a:fillRect l="0" t="0" r="0" b="0"/>
              </a:stretch>
            </a:blipFill>
          </p:spPr>
        </p:sp>
        <p:sp>
          <p:nvSpPr>
            <p:cNvPr name="Freeform 42" id="4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2">
                <a:alphaModFix amt="9999"/>
              </a:blip>
              <a:stretch>
                <a:fillRect l="0" t="0" r="0" b="0"/>
              </a:stretch>
            </a:blipFill>
          </p:spPr>
        </p:sp>
        <p:sp>
          <p:nvSpPr>
            <p:cNvPr name="TextBox 43" id="4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3" tooltip="http://www.exampaperspractice.co.uk"/>
                </a:rPr>
                <a:t>www.exampaperspractice.co.uk</a:t>
              </a:r>
            </a:p>
          </p:txBody>
        </p:sp>
      </p:grpSp>
    </p:spTree>
  </p:cSld>
  <p:clrMapOvr>
    <a:masterClrMapping/>
  </p:clrMapOvr>
</p:sld>
</file>

<file path=ppt/slides/slide198.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2154874" y="5245843"/>
            <a:ext cx="6727498" cy="4877436"/>
          </a:xfrm>
          <a:custGeom>
            <a:avLst/>
            <a:gdLst/>
            <a:ahLst/>
            <a:cxnLst/>
            <a:rect r="r" b="b" t="t" l="l"/>
            <a:pathLst>
              <a:path h="4877436" w="6727498">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3" id="3"/>
          <p:cNvSpPr/>
          <p:nvPr/>
        </p:nvSpPr>
        <p:spPr>
          <a:xfrm flipH="false" flipV="false" rot="10490334">
            <a:off x="660852" y="-2794157"/>
            <a:ext cx="6727499" cy="4877436"/>
          </a:xfrm>
          <a:custGeom>
            <a:avLst/>
            <a:gdLst/>
            <a:ahLst/>
            <a:cxnLst/>
            <a:rect r="r" b="b" t="t" l="l"/>
            <a:pathLst>
              <a:path h="4877436" w="6727499">
                <a:moveTo>
                  <a:pt x="0" y="0"/>
                </a:moveTo>
                <a:lnTo>
                  <a:pt x="6727499" y="0"/>
                </a:lnTo>
                <a:lnTo>
                  <a:pt x="6727499" y="4877436"/>
                </a:lnTo>
                <a:lnTo>
                  <a:pt x="0" y="4877436"/>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4" id="4"/>
          <p:cNvSpPr/>
          <p:nvPr/>
        </p:nvSpPr>
        <p:spPr>
          <a:xfrm flipH="false" flipV="false" rot="5200424">
            <a:off x="-1020659" y="1254003"/>
            <a:ext cx="12438889" cy="9261790"/>
          </a:xfrm>
          <a:custGeom>
            <a:avLst/>
            <a:gdLst/>
            <a:ahLst/>
            <a:cxnLst/>
            <a:rect r="r" b="b" t="t" l="l"/>
            <a:pathLst>
              <a:path h="9261790" w="12438889">
                <a:moveTo>
                  <a:pt x="0" y="0"/>
                </a:moveTo>
                <a:lnTo>
                  <a:pt x="12438890" y="0"/>
                </a:lnTo>
                <a:lnTo>
                  <a:pt x="12438890" y="9261791"/>
                </a:lnTo>
                <a:lnTo>
                  <a:pt x="0" y="9261791"/>
                </a:lnTo>
                <a:lnTo>
                  <a:pt x="0" y="0"/>
                </a:lnTo>
                <a:close/>
              </a:path>
            </a:pathLst>
          </a:custGeom>
          <a:blipFill>
            <a:blip r:embed="rId4">
              <a:extLst>
                <a:ext uri="{96DAC541-7B7A-43D3-8B79-37D633B846F1}">
                  <asvg:svgBlip xmlns:asvg="http://schemas.microsoft.com/office/drawing/2016/SVG/main" r:embed="rId5"/>
                </a:ext>
              </a:extLst>
            </a:blip>
            <a:stretch>
              <a:fillRect l="0" t="0" r="0" b="-59"/>
            </a:stretch>
          </a:blipFill>
        </p:spPr>
      </p:sp>
      <p:grpSp>
        <p:nvGrpSpPr>
          <p:cNvPr name="Group 5" id="5"/>
          <p:cNvGrpSpPr/>
          <p:nvPr/>
        </p:nvGrpSpPr>
        <p:grpSpPr>
          <a:xfrm rot="-46528">
            <a:off x="461835" y="309594"/>
            <a:ext cx="8155442" cy="1048798"/>
            <a:chOff x="0" y="0"/>
            <a:chExt cx="10873922" cy="1398398"/>
          </a:xfrm>
        </p:grpSpPr>
        <p:sp>
          <p:nvSpPr>
            <p:cNvPr name="Freeform 6" id="6"/>
            <p:cNvSpPr/>
            <p:nvPr/>
          </p:nvSpPr>
          <p:spPr>
            <a:xfrm flipH="false" flipV="false" rot="0">
              <a:off x="0" y="0"/>
              <a:ext cx="10873867" cy="1398397"/>
            </a:xfrm>
            <a:custGeom>
              <a:avLst/>
              <a:gdLst/>
              <a:ahLst/>
              <a:cxnLst/>
              <a:rect r="r" b="b" t="t" l="l"/>
              <a:pathLst>
                <a:path h="1398397" w="10873867">
                  <a:moveTo>
                    <a:pt x="0" y="0"/>
                  </a:moveTo>
                  <a:lnTo>
                    <a:pt x="10873867" y="0"/>
                  </a:lnTo>
                  <a:lnTo>
                    <a:pt x="10873867" y="1398397"/>
                  </a:lnTo>
                  <a:lnTo>
                    <a:pt x="0" y="1398397"/>
                  </a:lnTo>
                  <a:close/>
                </a:path>
              </a:pathLst>
            </a:custGeom>
            <a:solidFill>
              <a:srgbClr val="403D3C"/>
            </a:solidFill>
          </p:spPr>
        </p:sp>
      </p:grpSp>
      <p:sp>
        <p:nvSpPr>
          <p:cNvPr name="TextBox 7" id="7"/>
          <p:cNvSpPr txBox="true"/>
          <p:nvPr/>
        </p:nvSpPr>
        <p:spPr>
          <a:xfrm rot="-74880">
            <a:off x="1032473" y="310306"/>
            <a:ext cx="6659168" cy="818820"/>
          </a:xfrm>
          <a:prstGeom prst="rect">
            <a:avLst/>
          </a:prstGeom>
        </p:spPr>
        <p:txBody>
          <a:bodyPr anchor="t" rtlCol="false" tIns="0" lIns="0" bIns="0" rIns="0">
            <a:spAutoFit/>
          </a:bodyPr>
          <a:lstStyle/>
          <a:p>
            <a:pPr algn="ctr">
              <a:lnSpc>
                <a:spcPts val="5868"/>
              </a:lnSpc>
            </a:pPr>
            <a:r>
              <a:rPr lang="en-US" sz="4191" spc="388">
                <a:solidFill>
                  <a:srgbClr val="FFFFFF"/>
                </a:solidFill>
                <a:latin typeface="TLWG Typewriter"/>
                <a:ea typeface="TLWG Typewriter"/>
                <a:cs typeface="TLWG Typewriter"/>
                <a:sym typeface="TLWG Typewriter"/>
              </a:rPr>
              <a:t>WHY IS HDD SLOW?</a:t>
            </a:r>
          </a:p>
        </p:txBody>
      </p:sp>
      <p:sp>
        <p:nvSpPr>
          <p:cNvPr name="TextBox 8" id="8"/>
          <p:cNvSpPr txBox="true"/>
          <p:nvPr/>
        </p:nvSpPr>
        <p:spPr>
          <a:xfrm rot="0">
            <a:off x="2089583" y="1503465"/>
            <a:ext cx="5240818" cy="6518147"/>
          </a:xfrm>
          <a:prstGeom prst="rect">
            <a:avLst/>
          </a:prstGeom>
        </p:spPr>
        <p:txBody>
          <a:bodyPr anchor="t" rtlCol="false" tIns="0" lIns="0" bIns="0" rIns="0">
            <a:spAutoFit/>
          </a:bodyPr>
          <a:lstStyle/>
          <a:p>
            <a:pPr algn="ctr">
              <a:lnSpc>
                <a:spcPts val="3879"/>
              </a:lnSpc>
            </a:pPr>
            <a:r>
              <a:rPr lang="en-US" sz="2770" b="true">
                <a:solidFill>
                  <a:srgbClr val="000000"/>
                </a:solidFill>
                <a:latin typeface="Now Bold"/>
                <a:ea typeface="Now Bold"/>
                <a:cs typeface="Now Bold"/>
                <a:sym typeface="Now Bold"/>
              </a:rPr>
              <a:t>Unfortunately, hard disk drives have very slow data access when compared to, for example, RAM. Many applications require the read-write heads to constantly look for the correct blocks of data; this means a large number of head movements. The effects of latency then become very significant. Latency is defined as the time it takes for a specific block of data on a data track to rotate around to the read-write head.</a:t>
            </a:r>
          </a:p>
        </p:txBody>
      </p:sp>
      <p:sp>
        <p:nvSpPr>
          <p:cNvPr name="Freeform 9" id="9"/>
          <p:cNvSpPr/>
          <p:nvPr/>
        </p:nvSpPr>
        <p:spPr>
          <a:xfrm flipH="false" flipV="false" rot="0">
            <a:off x="10323194" y="2955420"/>
            <a:ext cx="7339786" cy="5066191"/>
          </a:xfrm>
          <a:custGeom>
            <a:avLst/>
            <a:gdLst/>
            <a:ahLst/>
            <a:cxnLst/>
            <a:rect r="r" b="b" t="t" l="l"/>
            <a:pathLst>
              <a:path h="5066191" w="7339786">
                <a:moveTo>
                  <a:pt x="0" y="0"/>
                </a:moveTo>
                <a:lnTo>
                  <a:pt x="7339786" y="0"/>
                </a:lnTo>
                <a:lnTo>
                  <a:pt x="7339786" y="5066191"/>
                </a:lnTo>
                <a:lnTo>
                  <a:pt x="0" y="5066191"/>
                </a:lnTo>
                <a:lnTo>
                  <a:pt x="0" y="0"/>
                </a:lnTo>
                <a:close/>
              </a:path>
            </a:pathLst>
          </a:custGeom>
          <a:blipFill>
            <a:blip r:embed="rId6"/>
            <a:stretch>
              <a:fillRect l="-4369" t="0" r="0" b="0"/>
            </a:stretch>
          </a:blipFill>
        </p:spPr>
      </p:sp>
      <p:grpSp>
        <p:nvGrpSpPr>
          <p:cNvPr name="Group 10" id="10"/>
          <p:cNvGrpSpPr/>
          <p:nvPr/>
        </p:nvGrpSpPr>
        <p:grpSpPr>
          <a:xfrm rot="0">
            <a:off x="2537237" y="129372"/>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199.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2154874" y="5245843"/>
            <a:ext cx="6727498" cy="4877436"/>
          </a:xfrm>
          <a:custGeom>
            <a:avLst/>
            <a:gdLst/>
            <a:ahLst/>
            <a:cxnLst/>
            <a:rect r="r" b="b" t="t" l="l"/>
            <a:pathLst>
              <a:path h="4877436" w="6727498">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3" id="3"/>
          <p:cNvSpPr/>
          <p:nvPr/>
        </p:nvSpPr>
        <p:spPr>
          <a:xfrm flipH="false" flipV="false" rot="10490334">
            <a:off x="660852" y="-2794157"/>
            <a:ext cx="6727499" cy="4877436"/>
          </a:xfrm>
          <a:custGeom>
            <a:avLst/>
            <a:gdLst/>
            <a:ahLst/>
            <a:cxnLst/>
            <a:rect r="r" b="b" t="t" l="l"/>
            <a:pathLst>
              <a:path h="4877436" w="6727499">
                <a:moveTo>
                  <a:pt x="0" y="0"/>
                </a:moveTo>
                <a:lnTo>
                  <a:pt x="6727499" y="0"/>
                </a:lnTo>
                <a:lnTo>
                  <a:pt x="6727499" y="4877436"/>
                </a:lnTo>
                <a:lnTo>
                  <a:pt x="0" y="4877436"/>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4" id="4"/>
          <p:cNvSpPr/>
          <p:nvPr/>
        </p:nvSpPr>
        <p:spPr>
          <a:xfrm flipH="false" flipV="false" rot="5200424">
            <a:off x="-1105983" y="1344430"/>
            <a:ext cx="13297924" cy="9901413"/>
          </a:xfrm>
          <a:custGeom>
            <a:avLst/>
            <a:gdLst/>
            <a:ahLst/>
            <a:cxnLst/>
            <a:rect r="r" b="b" t="t" l="l"/>
            <a:pathLst>
              <a:path h="9901413" w="13297924">
                <a:moveTo>
                  <a:pt x="0" y="0"/>
                </a:moveTo>
                <a:lnTo>
                  <a:pt x="13297925" y="0"/>
                </a:lnTo>
                <a:lnTo>
                  <a:pt x="13297925" y="9901414"/>
                </a:lnTo>
                <a:lnTo>
                  <a:pt x="0" y="9901414"/>
                </a:lnTo>
                <a:lnTo>
                  <a:pt x="0" y="0"/>
                </a:lnTo>
                <a:close/>
              </a:path>
            </a:pathLst>
          </a:custGeom>
          <a:blipFill>
            <a:blip r:embed="rId4">
              <a:extLst>
                <a:ext uri="{96DAC541-7B7A-43D3-8B79-37D633B846F1}">
                  <asvg:svgBlip xmlns:asvg="http://schemas.microsoft.com/office/drawing/2016/SVG/main" r:embed="rId5"/>
                </a:ext>
              </a:extLst>
            </a:blip>
            <a:stretch>
              <a:fillRect l="0" t="0" r="-17" b="0"/>
            </a:stretch>
          </a:blipFill>
        </p:spPr>
      </p:sp>
      <p:grpSp>
        <p:nvGrpSpPr>
          <p:cNvPr name="Group 5" id="5"/>
          <p:cNvGrpSpPr/>
          <p:nvPr/>
        </p:nvGrpSpPr>
        <p:grpSpPr>
          <a:xfrm rot="-46528">
            <a:off x="461835" y="309594"/>
            <a:ext cx="8155442" cy="1048798"/>
            <a:chOff x="0" y="0"/>
            <a:chExt cx="10873922" cy="1398398"/>
          </a:xfrm>
        </p:grpSpPr>
        <p:sp>
          <p:nvSpPr>
            <p:cNvPr name="Freeform 6" id="6"/>
            <p:cNvSpPr/>
            <p:nvPr/>
          </p:nvSpPr>
          <p:spPr>
            <a:xfrm flipH="false" flipV="false" rot="0">
              <a:off x="0" y="0"/>
              <a:ext cx="10873867" cy="1398397"/>
            </a:xfrm>
            <a:custGeom>
              <a:avLst/>
              <a:gdLst/>
              <a:ahLst/>
              <a:cxnLst/>
              <a:rect r="r" b="b" t="t" l="l"/>
              <a:pathLst>
                <a:path h="1398397" w="10873867">
                  <a:moveTo>
                    <a:pt x="0" y="0"/>
                  </a:moveTo>
                  <a:lnTo>
                    <a:pt x="10873867" y="0"/>
                  </a:lnTo>
                  <a:lnTo>
                    <a:pt x="10873867" y="1398397"/>
                  </a:lnTo>
                  <a:lnTo>
                    <a:pt x="0" y="1398397"/>
                  </a:lnTo>
                  <a:close/>
                </a:path>
              </a:pathLst>
            </a:custGeom>
            <a:solidFill>
              <a:srgbClr val="403D3C"/>
            </a:solidFill>
          </p:spPr>
        </p:sp>
      </p:grpSp>
      <p:sp>
        <p:nvSpPr>
          <p:cNvPr name="TextBox 7" id="7"/>
          <p:cNvSpPr txBox="true"/>
          <p:nvPr/>
        </p:nvSpPr>
        <p:spPr>
          <a:xfrm rot="-74880">
            <a:off x="1032230" y="320321"/>
            <a:ext cx="7171544" cy="772748"/>
          </a:xfrm>
          <a:prstGeom prst="rect">
            <a:avLst/>
          </a:prstGeom>
        </p:spPr>
        <p:txBody>
          <a:bodyPr anchor="t" rtlCol="false" tIns="0" lIns="0" bIns="0" rIns="0">
            <a:spAutoFit/>
          </a:bodyPr>
          <a:lstStyle/>
          <a:p>
            <a:pPr algn="ctr">
              <a:lnSpc>
                <a:spcPts val="5550"/>
              </a:lnSpc>
            </a:pPr>
            <a:r>
              <a:rPr lang="en-US" sz="3963" spc="367">
                <a:solidFill>
                  <a:srgbClr val="FFFFFF"/>
                </a:solidFill>
                <a:latin typeface="TLWG Typewriter"/>
                <a:ea typeface="TLWG Typewriter"/>
                <a:cs typeface="TLWG Typewriter"/>
                <a:sym typeface="TLWG Typewriter"/>
              </a:rPr>
              <a:t>FRAGMENTATION OF HDD</a:t>
            </a:r>
          </a:p>
        </p:txBody>
      </p:sp>
      <p:sp>
        <p:nvSpPr>
          <p:cNvPr name="TextBox 8" id="8"/>
          <p:cNvSpPr txBox="true"/>
          <p:nvPr/>
        </p:nvSpPr>
        <p:spPr>
          <a:xfrm rot="0">
            <a:off x="2089584" y="1512990"/>
            <a:ext cx="5851580" cy="7713282"/>
          </a:xfrm>
          <a:prstGeom prst="rect">
            <a:avLst/>
          </a:prstGeom>
        </p:spPr>
        <p:txBody>
          <a:bodyPr anchor="t" rtlCol="false" tIns="0" lIns="0" bIns="0" rIns="0">
            <a:spAutoFit/>
          </a:bodyPr>
          <a:lstStyle/>
          <a:p>
            <a:pPr algn="ctr">
              <a:lnSpc>
                <a:spcPts val="3784"/>
              </a:lnSpc>
            </a:pPr>
            <a:r>
              <a:rPr lang="en-US" sz="2703" b="true">
                <a:solidFill>
                  <a:srgbClr val="000000"/>
                </a:solidFill>
                <a:latin typeface="Now Bold"/>
                <a:ea typeface="Now Bold"/>
                <a:cs typeface="Now Bold"/>
                <a:sym typeface="Now Bold"/>
              </a:rPr>
              <a:t>When a file or data is stored on a HDD, the required number of sectors needed to store the data will be allocated. However, the sectors allocated may not be adjacent to each</a:t>
            </a:r>
            <a:r>
              <a:rPr lang="en-US" sz="2703">
                <a:solidFill>
                  <a:srgbClr val="000000"/>
                </a:solidFill>
                <a:latin typeface="Now"/>
                <a:ea typeface="Now"/>
                <a:cs typeface="Now"/>
                <a:sym typeface="Now"/>
              </a:rPr>
              <a:t> </a:t>
            </a:r>
          </a:p>
          <a:p>
            <a:pPr algn="ctr">
              <a:lnSpc>
                <a:spcPts val="3784"/>
              </a:lnSpc>
            </a:pPr>
            <a:r>
              <a:rPr lang="en-US" sz="2703">
                <a:solidFill>
                  <a:srgbClr val="000000"/>
                </a:solidFill>
                <a:latin typeface="Arimo"/>
                <a:ea typeface="Arimo"/>
                <a:cs typeface="Arimo"/>
                <a:sym typeface="Arimo"/>
              </a:rPr>
              <a:t>other. Through time, the HDD will undergo numerous deletions and editing which leads to sectors becoming increasingly </a:t>
            </a:r>
            <a:r>
              <a:rPr lang="en-US" sz="2703">
                <a:solidFill>
                  <a:srgbClr val="FF5757"/>
                </a:solidFill>
                <a:latin typeface="Arimo"/>
                <a:ea typeface="Arimo"/>
                <a:cs typeface="Arimo"/>
                <a:sym typeface="Arimo"/>
              </a:rPr>
              <a:t>fragmented</a:t>
            </a:r>
            <a:r>
              <a:rPr lang="en-US" sz="2703">
                <a:solidFill>
                  <a:srgbClr val="000000"/>
                </a:solidFill>
                <a:latin typeface="Arimo"/>
                <a:ea typeface="Arimo"/>
                <a:cs typeface="Arimo"/>
                <a:sym typeface="Arimo"/>
              </a:rPr>
              <a:t> resulting in a gradual deterioration of the HDD performance (in other words, it takes longer and longer to access data). </a:t>
            </a:r>
            <a:r>
              <a:rPr lang="en-US" sz="2703">
                <a:solidFill>
                  <a:srgbClr val="FF5757"/>
                </a:solidFill>
                <a:latin typeface="Arimo"/>
                <a:ea typeface="Arimo"/>
                <a:cs typeface="Arimo"/>
                <a:sym typeface="Arimo"/>
              </a:rPr>
              <a:t>Defragmentation software</a:t>
            </a:r>
            <a:r>
              <a:rPr lang="en-US" sz="2703">
                <a:solidFill>
                  <a:srgbClr val="000000"/>
                </a:solidFill>
                <a:latin typeface="Arimo"/>
                <a:ea typeface="Arimo"/>
                <a:cs typeface="Arimo"/>
                <a:sym typeface="Arimo"/>
              </a:rPr>
              <a:t> can improve on this situation by ‘tidying up’ the disk sectors. </a:t>
            </a:r>
          </a:p>
          <a:p>
            <a:pPr algn="ctr">
              <a:lnSpc>
                <a:spcPts val="3784"/>
              </a:lnSpc>
            </a:pPr>
          </a:p>
        </p:txBody>
      </p:sp>
      <p:sp>
        <p:nvSpPr>
          <p:cNvPr name="Freeform 9" id="9"/>
          <p:cNvSpPr/>
          <p:nvPr/>
        </p:nvSpPr>
        <p:spPr>
          <a:xfrm flipH="false" flipV="false" rot="0">
            <a:off x="10346840" y="1786818"/>
            <a:ext cx="7213251" cy="7095925"/>
          </a:xfrm>
          <a:custGeom>
            <a:avLst/>
            <a:gdLst/>
            <a:ahLst/>
            <a:cxnLst/>
            <a:rect r="r" b="b" t="t" l="l"/>
            <a:pathLst>
              <a:path h="7095925" w="7213251">
                <a:moveTo>
                  <a:pt x="0" y="0"/>
                </a:moveTo>
                <a:lnTo>
                  <a:pt x="7213250" y="0"/>
                </a:lnTo>
                <a:lnTo>
                  <a:pt x="7213250" y="7095926"/>
                </a:lnTo>
                <a:lnTo>
                  <a:pt x="0" y="7095926"/>
                </a:lnTo>
                <a:lnTo>
                  <a:pt x="0" y="0"/>
                </a:lnTo>
                <a:close/>
              </a:path>
            </a:pathLst>
          </a:custGeom>
          <a:blipFill>
            <a:blip r:embed="rId6"/>
            <a:stretch>
              <a:fillRect l="0" t="0" r="0" b="-1653"/>
            </a:stretch>
          </a:blipFill>
        </p:spPr>
      </p:sp>
      <p:grpSp>
        <p:nvGrpSpPr>
          <p:cNvPr name="Group 10" id="10"/>
          <p:cNvGrpSpPr/>
          <p:nvPr/>
        </p:nvGrpSpPr>
        <p:grpSpPr>
          <a:xfrm rot="0">
            <a:off x="2537237" y="129372"/>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99D9D9"/>
        </a:solidFill>
      </p:bgPr>
    </p:bg>
    <p:spTree>
      <p:nvGrpSpPr>
        <p:cNvPr id="1" name=""/>
        <p:cNvGrpSpPr/>
        <p:nvPr/>
      </p:nvGrpSpPr>
      <p:grpSpPr>
        <a:xfrm>
          <a:off x="0" y="0"/>
          <a:ext cx="0" cy="0"/>
          <a:chOff x="0" y="0"/>
          <a:chExt cx="0" cy="0"/>
        </a:xfrm>
      </p:grpSpPr>
      <p:grpSp>
        <p:nvGrpSpPr>
          <p:cNvPr name="Group 2" id="2"/>
          <p:cNvGrpSpPr/>
          <p:nvPr/>
        </p:nvGrpSpPr>
        <p:grpSpPr>
          <a:xfrm rot="-10800000">
            <a:off x="-14288" y="5119688"/>
            <a:ext cx="18316575" cy="28575"/>
            <a:chOff x="0" y="0"/>
            <a:chExt cx="24422100" cy="38100"/>
          </a:xfrm>
        </p:grpSpPr>
        <p:sp>
          <p:nvSpPr>
            <p:cNvPr name="Freeform 3" id="3"/>
            <p:cNvSpPr/>
            <p:nvPr/>
          </p:nvSpPr>
          <p:spPr>
            <a:xfrm flipH="false" flipV="false" rot="0">
              <a:off x="0" y="0"/>
              <a:ext cx="24422100" cy="38100"/>
            </a:xfrm>
            <a:custGeom>
              <a:avLst/>
              <a:gdLst/>
              <a:ahLst/>
              <a:cxnLst/>
              <a:rect r="r" b="b" t="t" l="l"/>
              <a:pathLst>
                <a:path h="38100" w="24422100">
                  <a:moveTo>
                    <a:pt x="19050" y="0"/>
                  </a:moveTo>
                  <a:lnTo>
                    <a:pt x="24403050" y="0"/>
                  </a:lnTo>
                  <a:cubicBezTo>
                    <a:pt x="24413590" y="0"/>
                    <a:pt x="24422100" y="8509"/>
                    <a:pt x="24422100" y="19050"/>
                  </a:cubicBezTo>
                  <a:cubicBezTo>
                    <a:pt x="24422100" y="29591"/>
                    <a:pt x="24413590" y="38100"/>
                    <a:pt x="24403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4" id="4"/>
          <p:cNvGrpSpPr/>
          <p:nvPr/>
        </p:nvGrpSpPr>
        <p:grpSpPr>
          <a:xfrm rot="0">
            <a:off x="2627823" y="2907287"/>
            <a:ext cx="13005016" cy="4962577"/>
            <a:chOff x="0" y="0"/>
            <a:chExt cx="17340022" cy="6616769"/>
          </a:xfrm>
        </p:grpSpPr>
        <p:sp>
          <p:nvSpPr>
            <p:cNvPr name="Freeform 5" id="5"/>
            <p:cNvSpPr/>
            <p:nvPr/>
          </p:nvSpPr>
          <p:spPr>
            <a:xfrm flipH="false" flipV="false" rot="0">
              <a:off x="0" y="0"/>
              <a:ext cx="17340072" cy="6616827"/>
            </a:xfrm>
            <a:custGeom>
              <a:avLst/>
              <a:gdLst/>
              <a:ahLst/>
              <a:cxnLst/>
              <a:rect r="r" b="b" t="t" l="l"/>
              <a:pathLst>
                <a:path h="6616827" w="17340072">
                  <a:moveTo>
                    <a:pt x="0" y="0"/>
                  </a:moveTo>
                  <a:lnTo>
                    <a:pt x="17340072" y="0"/>
                  </a:lnTo>
                  <a:lnTo>
                    <a:pt x="17340072" y="6616827"/>
                  </a:lnTo>
                  <a:lnTo>
                    <a:pt x="0" y="6616827"/>
                  </a:lnTo>
                  <a:close/>
                </a:path>
              </a:pathLst>
            </a:custGeom>
            <a:solidFill>
              <a:srgbClr val="FFEDD1"/>
            </a:solidFill>
          </p:spPr>
        </p:sp>
      </p:grpSp>
      <p:sp>
        <p:nvSpPr>
          <p:cNvPr name="Freeform 6" id="6"/>
          <p:cNvSpPr/>
          <p:nvPr/>
        </p:nvSpPr>
        <p:spPr>
          <a:xfrm flipH="false" flipV="false" rot="0">
            <a:off x="2470808" y="2255829"/>
            <a:ext cx="13346385" cy="5775345"/>
          </a:xfrm>
          <a:custGeom>
            <a:avLst/>
            <a:gdLst/>
            <a:ahLst/>
            <a:cxnLst/>
            <a:rect r="r" b="b" t="t" l="l"/>
            <a:pathLst>
              <a:path h="5775345" w="13346385">
                <a:moveTo>
                  <a:pt x="0" y="0"/>
                </a:moveTo>
                <a:lnTo>
                  <a:pt x="13346384" y="0"/>
                </a:lnTo>
                <a:lnTo>
                  <a:pt x="13346384" y="5775345"/>
                </a:lnTo>
                <a:lnTo>
                  <a:pt x="0" y="5775345"/>
                </a:lnTo>
                <a:lnTo>
                  <a:pt x="0" y="0"/>
                </a:lnTo>
                <a:close/>
              </a:path>
            </a:pathLst>
          </a:custGeom>
          <a:blipFill>
            <a:blip r:embed="rId2">
              <a:extLst>
                <a:ext uri="{96DAC541-7B7A-43D3-8B79-37D633B846F1}">
                  <asvg:svgBlip xmlns:asvg="http://schemas.microsoft.com/office/drawing/2016/SVG/main" r:embed="rId3"/>
                </a:ext>
              </a:extLst>
            </a:blip>
            <a:stretch>
              <a:fillRect l="0" t="0" r="0" b="-52"/>
            </a:stretch>
          </a:blipFill>
        </p:spPr>
      </p:sp>
      <p:sp>
        <p:nvSpPr>
          <p:cNvPr name="TextBox 7" id="7"/>
          <p:cNvSpPr txBox="true"/>
          <p:nvPr/>
        </p:nvSpPr>
        <p:spPr>
          <a:xfrm rot="0">
            <a:off x="3912915" y="4976614"/>
            <a:ext cx="10462172" cy="860090"/>
          </a:xfrm>
          <a:prstGeom prst="rect">
            <a:avLst/>
          </a:prstGeom>
        </p:spPr>
        <p:txBody>
          <a:bodyPr anchor="t" rtlCol="false" tIns="0" lIns="0" bIns="0" rIns="0">
            <a:spAutoFit/>
          </a:bodyPr>
          <a:lstStyle/>
          <a:p>
            <a:pPr algn="ctr">
              <a:lnSpc>
                <a:spcPts val="7746"/>
              </a:lnSpc>
            </a:pPr>
            <a:r>
              <a:rPr lang="en-US" sz="7746">
                <a:solidFill>
                  <a:srgbClr val="101010"/>
                </a:solidFill>
                <a:latin typeface="Erica One"/>
                <a:ea typeface="Erica One"/>
                <a:cs typeface="Erica One"/>
                <a:sym typeface="Erica One"/>
              </a:rPr>
              <a:t>Chapter 3: Hardware</a:t>
            </a:r>
          </a:p>
        </p:txBody>
      </p:sp>
      <p:sp>
        <p:nvSpPr>
          <p:cNvPr name="TextBox 8" id="8"/>
          <p:cNvSpPr txBox="true"/>
          <p:nvPr/>
        </p:nvSpPr>
        <p:spPr>
          <a:xfrm rot="0">
            <a:off x="5284000" y="885825"/>
            <a:ext cx="7247452" cy="661261"/>
          </a:xfrm>
          <a:prstGeom prst="rect">
            <a:avLst/>
          </a:prstGeom>
        </p:spPr>
        <p:txBody>
          <a:bodyPr anchor="t" rtlCol="false" tIns="0" lIns="0" bIns="0" rIns="0">
            <a:spAutoFit/>
          </a:bodyPr>
          <a:lstStyle/>
          <a:p>
            <a:pPr algn="ctr">
              <a:lnSpc>
                <a:spcPts val="4900"/>
              </a:lnSpc>
            </a:pPr>
            <a:r>
              <a:rPr lang="en-US" b="true" sz="3499" spc="175">
                <a:solidFill>
                  <a:srgbClr val="101010"/>
                </a:solidFill>
                <a:latin typeface="Now Bold"/>
                <a:ea typeface="Now Bold"/>
                <a:cs typeface="Now Bold"/>
                <a:sym typeface="Now Bold"/>
              </a:rPr>
              <a:t>IGCSE Computer Science</a:t>
            </a:r>
          </a:p>
        </p:txBody>
      </p:sp>
      <p:grpSp>
        <p:nvGrpSpPr>
          <p:cNvPr name="Group 9" id="9"/>
          <p:cNvGrpSpPr/>
          <p:nvPr/>
        </p:nvGrpSpPr>
        <p:grpSpPr>
          <a:xfrm rot="5400000">
            <a:off x="-4119562" y="5119688"/>
            <a:ext cx="10315575" cy="28575"/>
            <a:chOff x="0" y="0"/>
            <a:chExt cx="13754100" cy="38100"/>
          </a:xfrm>
        </p:grpSpPr>
        <p:sp>
          <p:nvSpPr>
            <p:cNvPr name="Freeform 10" id="10"/>
            <p:cNvSpPr/>
            <p:nvPr/>
          </p:nvSpPr>
          <p:spPr>
            <a:xfrm flipH="false" flipV="false" rot="0">
              <a:off x="0" y="0"/>
              <a:ext cx="13754100" cy="38100"/>
            </a:xfrm>
            <a:custGeom>
              <a:avLst/>
              <a:gdLst/>
              <a:ahLst/>
              <a:cxnLst/>
              <a:rect r="r" b="b" t="t" l="l"/>
              <a:pathLst>
                <a:path h="38100" w="13754100">
                  <a:moveTo>
                    <a:pt x="19050" y="0"/>
                  </a:moveTo>
                  <a:lnTo>
                    <a:pt x="13735050" y="0"/>
                  </a:lnTo>
                  <a:cubicBezTo>
                    <a:pt x="13745590" y="0"/>
                    <a:pt x="13754100" y="8509"/>
                    <a:pt x="13754100" y="19050"/>
                  </a:cubicBezTo>
                  <a:cubicBezTo>
                    <a:pt x="13754100" y="29591"/>
                    <a:pt x="13745590" y="38100"/>
                    <a:pt x="13735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11" id="11"/>
          <p:cNvGrpSpPr/>
          <p:nvPr/>
        </p:nvGrpSpPr>
        <p:grpSpPr>
          <a:xfrm rot="5400000">
            <a:off x="12111038" y="5119688"/>
            <a:ext cx="10315575" cy="28575"/>
            <a:chOff x="0" y="0"/>
            <a:chExt cx="13754100" cy="38100"/>
          </a:xfrm>
        </p:grpSpPr>
        <p:sp>
          <p:nvSpPr>
            <p:cNvPr name="Freeform 12" id="12"/>
            <p:cNvSpPr/>
            <p:nvPr/>
          </p:nvSpPr>
          <p:spPr>
            <a:xfrm flipH="false" flipV="false" rot="0">
              <a:off x="0" y="0"/>
              <a:ext cx="13754100" cy="38100"/>
            </a:xfrm>
            <a:custGeom>
              <a:avLst/>
              <a:gdLst/>
              <a:ahLst/>
              <a:cxnLst/>
              <a:rect r="r" b="b" t="t" l="l"/>
              <a:pathLst>
                <a:path h="38100" w="13754100">
                  <a:moveTo>
                    <a:pt x="19050" y="0"/>
                  </a:moveTo>
                  <a:lnTo>
                    <a:pt x="13735050" y="0"/>
                  </a:lnTo>
                  <a:cubicBezTo>
                    <a:pt x="13745590" y="0"/>
                    <a:pt x="13754100" y="8509"/>
                    <a:pt x="13754100" y="19050"/>
                  </a:cubicBezTo>
                  <a:cubicBezTo>
                    <a:pt x="13754100" y="29591"/>
                    <a:pt x="13745590" y="38100"/>
                    <a:pt x="13735050"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TextBox 13" id="13"/>
          <p:cNvSpPr txBox="true"/>
          <p:nvPr/>
        </p:nvSpPr>
        <p:spPr>
          <a:xfrm rot="0">
            <a:off x="5284000" y="3115945"/>
            <a:ext cx="2894374" cy="555368"/>
          </a:xfrm>
          <a:prstGeom prst="rect">
            <a:avLst/>
          </a:prstGeom>
        </p:spPr>
        <p:txBody>
          <a:bodyPr anchor="t" rtlCol="false" tIns="0" lIns="0" bIns="0" rIns="0">
            <a:spAutoFit/>
          </a:bodyPr>
          <a:lstStyle/>
          <a:p>
            <a:pPr algn="ctr">
              <a:lnSpc>
                <a:spcPts val="4102"/>
              </a:lnSpc>
            </a:pPr>
            <a:r>
              <a:rPr lang="en-US" sz="2929">
                <a:solidFill>
                  <a:srgbClr val="101010"/>
                </a:solidFill>
                <a:latin typeface="Now"/>
                <a:ea typeface="Now"/>
                <a:cs typeface="Now"/>
                <a:sym typeface="Now"/>
              </a:rPr>
              <a:t>What is a CPU?</a:t>
            </a:r>
          </a:p>
        </p:txBody>
      </p:sp>
      <p:grpSp>
        <p:nvGrpSpPr>
          <p:cNvPr name="Group 14" id="14"/>
          <p:cNvGrpSpPr/>
          <p:nvPr/>
        </p:nvGrpSpPr>
        <p:grpSpPr>
          <a:xfrm rot="0">
            <a:off x="2537237" y="167332"/>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029081" y="3118435"/>
            <a:ext cx="14067556" cy="4838049"/>
          </a:xfrm>
          <a:custGeom>
            <a:avLst/>
            <a:gdLst/>
            <a:ahLst/>
            <a:cxnLst/>
            <a:rect r="r" b="b" t="t" l="l"/>
            <a:pathLst>
              <a:path h="4838049" w="14067556">
                <a:moveTo>
                  <a:pt x="0" y="0"/>
                </a:moveTo>
                <a:lnTo>
                  <a:pt x="14067557" y="0"/>
                </a:lnTo>
                <a:lnTo>
                  <a:pt x="14067557" y="4838049"/>
                </a:lnTo>
                <a:lnTo>
                  <a:pt x="0" y="4838049"/>
                </a:lnTo>
                <a:lnTo>
                  <a:pt x="0" y="0"/>
                </a:lnTo>
                <a:close/>
              </a:path>
            </a:pathLst>
          </a:custGeom>
          <a:blipFill>
            <a:blip r:embed="rId5"/>
            <a:stretch>
              <a:fillRect l="0" t="0" r="0" b="0"/>
            </a:stretch>
          </a:blipFill>
        </p:spPr>
      </p:sp>
      <p:sp>
        <p:nvSpPr>
          <p:cNvPr name="TextBox 13" id="13"/>
          <p:cNvSpPr txBox="true"/>
          <p:nvPr/>
        </p:nvSpPr>
        <p:spPr>
          <a:xfrm rot="0">
            <a:off x="4494279" y="-95250"/>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67332"/>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200.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2154874" y="5245843"/>
            <a:ext cx="6727498" cy="4877436"/>
          </a:xfrm>
          <a:custGeom>
            <a:avLst/>
            <a:gdLst/>
            <a:ahLst/>
            <a:cxnLst/>
            <a:rect r="r" b="b" t="t" l="l"/>
            <a:pathLst>
              <a:path h="4877436" w="6727498">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3" id="3"/>
          <p:cNvSpPr/>
          <p:nvPr/>
        </p:nvSpPr>
        <p:spPr>
          <a:xfrm flipH="false" flipV="false" rot="10490334">
            <a:off x="660852" y="-2794157"/>
            <a:ext cx="6727499" cy="4877436"/>
          </a:xfrm>
          <a:custGeom>
            <a:avLst/>
            <a:gdLst/>
            <a:ahLst/>
            <a:cxnLst/>
            <a:rect r="r" b="b" t="t" l="l"/>
            <a:pathLst>
              <a:path h="4877436" w="6727499">
                <a:moveTo>
                  <a:pt x="0" y="0"/>
                </a:moveTo>
                <a:lnTo>
                  <a:pt x="6727499" y="0"/>
                </a:lnTo>
                <a:lnTo>
                  <a:pt x="6727499" y="4877436"/>
                </a:lnTo>
                <a:lnTo>
                  <a:pt x="0" y="4877436"/>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4" id="4"/>
          <p:cNvSpPr/>
          <p:nvPr/>
        </p:nvSpPr>
        <p:spPr>
          <a:xfrm flipH="false" flipV="false" rot="5200424">
            <a:off x="-1105983" y="1344430"/>
            <a:ext cx="13297924" cy="9901413"/>
          </a:xfrm>
          <a:custGeom>
            <a:avLst/>
            <a:gdLst/>
            <a:ahLst/>
            <a:cxnLst/>
            <a:rect r="r" b="b" t="t" l="l"/>
            <a:pathLst>
              <a:path h="9901413" w="13297924">
                <a:moveTo>
                  <a:pt x="0" y="0"/>
                </a:moveTo>
                <a:lnTo>
                  <a:pt x="13297925" y="0"/>
                </a:lnTo>
                <a:lnTo>
                  <a:pt x="13297925" y="9901414"/>
                </a:lnTo>
                <a:lnTo>
                  <a:pt x="0" y="9901414"/>
                </a:lnTo>
                <a:lnTo>
                  <a:pt x="0" y="0"/>
                </a:lnTo>
                <a:close/>
              </a:path>
            </a:pathLst>
          </a:custGeom>
          <a:blipFill>
            <a:blip r:embed="rId4">
              <a:extLst>
                <a:ext uri="{96DAC541-7B7A-43D3-8B79-37D633B846F1}">
                  <asvg:svgBlip xmlns:asvg="http://schemas.microsoft.com/office/drawing/2016/SVG/main" r:embed="rId5"/>
                </a:ext>
              </a:extLst>
            </a:blip>
            <a:stretch>
              <a:fillRect l="0" t="0" r="-17" b="0"/>
            </a:stretch>
          </a:blipFill>
        </p:spPr>
      </p:sp>
      <p:grpSp>
        <p:nvGrpSpPr>
          <p:cNvPr name="Group 5" id="5"/>
          <p:cNvGrpSpPr/>
          <p:nvPr/>
        </p:nvGrpSpPr>
        <p:grpSpPr>
          <a:xfrm rot="-46528">
            <a:off x="461835" y="309594"/>
            <a:ext cx="8155442" cy="1048798"/>
            <a:chOff x="0" y="0"/>
            <a:chExt cx="10873922" cy="1398398"/>
          </a:xfrm>
        </p:grpSpPr>
        <p:sp>
          <p:nvSpPr>
            <p:cNvPr name="Freeform 6" id="6"/>
            <p:cNvSpPr/>
            <p:nvPr/>
          </p:nvSpPr>
          <p:spPr>
            <a:xfrm flipH="false" flipV="false" rot="0">
              <a:off x="0" y="0"/>
              <a:ext cx="10873867" cy="1398397"/>
            </a:xfrm>
            <a:custGeom>
              <a:avLst/>
              <a:gdLst/>
              <a:ahLst/>
              <a:cxnLst/>
              <a:rect r="r" b="b" t="t" l="l"/>
              <a:pathLst>
                <a:path h="1398397" w="10873867">
                  <a:moveTo>
                    <a:pt x="0" y="0"/>
                  </a:moveTo>
                  <a:lnTo>
                    <a:pt x="10873867" y="0"/>
                  </a:lnTo>
                  <a:lnTo>
                    <a:pt x="10873867" y="1398397"/>
                  </a:lnTo>
                  <a:lnTo>
                    <a:pt x="0" y="1398397"/>
                  </a:lnTo>
                  <a:close/>
                </a:path>
              </a:pathLst>
            </a:custGeom>
            <a:solidFill>
              <a:srgbClr val="403D3C"/>
            </a:solidFill>
          </p:spPr>
        </p:sp>
      </p:grpSp>
      <p:sp>
        <p:nvSpPr>
          <p:cNvPr name="Freeform 7" id="7"/>
          <p:cNvSpPr/>
          <p:nvPr/>
        </p:nvSpPr>
        <p:spPr>
          <a:xfrm flipH="false" flipV="false" rot="0">
            <a:off x="10387108" y="1949978"/>
            <a:ext cx="7900892" cy="6526370"/>
          </a:xfrm>
          <a:custGeom>
            <a:avLst/>
            <a:gdLst/>
            <a:ahLst/>
            <a:cxnLst/>
            <a:rect r="r" b="b" t="t" l="l"/>
            <a:pathLst>
              <a:path h="6526370" w="7900892">
                <a:moveTo>
                  <a:pt x="0" y="0"/>
                </a:moveTo>
                <a:lnTo>
                  <a:pt x="7900892" y="0"/>
                </a:lnTo>
                <a:lnTo>
                  <a:pt x="7900892" y="6526369"/>
                </a:lnTo>
                <a:lnTo>
                  <a:pt x="0" y="6526369"/>
                </a:lnTo>
                <a:lnTo>
                  <a:pt x="0" y="0"/>
                </a:lnTo>
                <a:close/>
              </a:path>
            </a:pathLst>
          </a:custGeom>
          <a:blipFill>
            <a:blip r:embed="rId6"/>
            <a:stretch>
              <a:fillRect l="0" t="0" r="-10137" b="0"/>
            </a:stretch>
          </a:blipFill>
        </p:spPr>
      </p:sp>
      <p:sp>
        <p:nvSpPr>
          <p:cNvPr name="TextBox 8" id="8"/>
          <p:cNvSpPr txBox="true"/>
          <p:nvPr/>
        </p:nvSpPr>
        <p:spPr>
          <a:xfrm rot="-74880">
            <a:off x="1032230" y="320321"/>
            <a:ext cx="7171544" cy="772748"/>
          </a:xfrm>
          <a:prstGeom prst="rect">
            <a:avLst/>
          </a:prstGeom>
        </p:spPr>
        <p:txBody>
          <a:bodyPr anchor="t" rtlCol="false" tIns="0" lIns="0" bIns="0" rIns="0">
            <a:spAutoFit/>
          </a:bodyPr>
          <a:lstStyle/>
          <a:p>
            <a:pPr algn="ctr">
              <a:lnSpc>
                <a:spcPts val="5550"/>
              </a:lnSpc>
            </a:pPr>
            <a:r>
              <a:rPr lang="en-US" sz="3963" spc="367">
                <a:solidFill>
                  <a:srgbClr val="FFFFFF"/>
                </a:solidFill>
                <a:latin typeface="TLWG Typewriter"/>
                <a:ea typeface="TLWG Typewriter"/>
                <a:cs typeface="TLWG Typewriter"/>
                <a:sym typeface="TLWG Typewriter"/>
              </a:rPr>
              <a:t>REMOVABLE HDD</a:t>
            </a:r>
          </a:p>
        </p:txBody>
      </p:sp>
      <p:sp>
        <p:nvSpPr>
          <p:cNvPr name="TextBox 9" id="9"/>
          <p:cNvSpPr txBox="true"/>
          <p:nvPr/>
        </p:nvSpPr>
        <p:spPr>
          <a:xfrm rot="0">
            <a:off x="2119552" y="2252158"/>
            <a:ext cx="5851580" cy="5215005"/>
          </a:xfrm>
          <a:prstGeom prst="rect">
            <a:avLst/>
          </a:prstGeom>
        </p:spPr>
        <p:txBody>
          <a:bodyPr anchor="t" rtlCol="false" tIns="0" lIns="0" bIns="0" rIns="0">
            <a:spAutoFit/>
          </a:bodyPr>
          <a:lstStyle/>
          <a:p>
            <a:pPr algn="ctr">
              <a:lnSpc>
                <a:spcPts val="4483"/>
              </a:lnSpc>
            </a:pPr>
            <a:r>
              <a:rPr lang="en-US" sz="3202" b="true">
                <a:solidFill>
                  <a:srgbClr val="000000"/>
                </a:solidFill>
                <a:latin typeface="Now Bold"/>
                <a:ea typeface="Now Bold"/>
                <a:cs typeface="Now Bold"/>
                <a:sym typeface="Now Bold"/>
              </a:rPr>
              <a:t>Removable hard disk drives are essentially HDDs external to the computer that can be connected to the computer using one of the USB ports. In this way, they can be used as a back-up device or another way of transferring files between computers. </a:t>
            </a:r>
          </a:p>
          <a:p>
            <a:pPr algn="ctr">
              <a:lnSpc>
                <a:spcPts val="4483"/>
              </a:lnSpc>
            </a:pPr>
          </a:p>
        </p:txBody>
      </p:sp>
      <p:grpSp>
        <p:nvGrpSpPr>
          <p:cNvPr name="Group 10" id="10"/>
          <p:cNvGrpSpPr/>
          <p:nvPr/>
        </p:nvGrpSpPr>
        <p:grpSpPr>
          <a:xfrm rot="0">
            <a:off x="2537237" y="129372"/>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201.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10764604" y="605688"/>
            <a:ext cx="5966559" cy="4325756"/>
          </a:xfrm>
          <a:custGeom>
            <a:avLst/>
            <a:gdLst/>
            <a:ahLst/>
            <a:cxnLst/>
            <a:rect r="r" b="b" t="t" l="l"/>
            <a:pathLst>
              <a:path h="4325756" w="5966559">
                <a:moveTo>
                  <a:pt x="0" y="0"/>
                </a:moveTo>
                <a:lnTo>
                  <a:pt x="5966560" y="0"/>
                </a:lnTo>
                <a:lnTo>
                  <a:pt x="5966560" y="4325756"/>
                </a:lnTo>
                <a:lnTo>
                  <a:pt x="0" y="4325756"/>
                </a:lnTo>
                <a:lnTo>
                  <a:pt x="0" y="0"/>
                </a:lnTo>
                <a:close/>
              </a:path>
            </a:pathLst>
          </a:custGeom>
          <a:blipFill>
            <a:blip r:embed="rId2">
              <a:extLst>
                <a:ext uri="{96DAC541-7B7A-43D3-8B79-37D633B846F1}">
                  <asvg:svgBlip xmlns:asvg="http://schemas.microsoft.com/office/drawing/2016/SVG/main" r:embed="rId3"/>
                </a:ext>
              </a:extLst>
            </a:blip>
            <a:stretch>
              <a:fillRect l="0" t="0" r="-65" b="0"/>
            </a:stretch>
          </a:blipFill>
        </p:spPr>
      </p:sp>
      <p:sp>
        <p:nvSpPr>
          <p:cNvPr name="Freeform 3" id="3"/>
          <p:cNvSpPr/>
          <p:nvPr/>
        </p:nvSpPr>
        <p:spPr>
          <a:xfrm flipH="false" flipV="false" rot="10490334">
            <a:off x="2154874" y="5245843"/>
            <a:ext cx="6727498" cy="4877436"/>
          </a:xfrm>
          <a:custGeom>
            <a:avLst/>
            <a:gdLst/>
            <a:ahLst/>
            <a:cxnLst/>
            <a:rect r="r" b="b" t="t" l="l"/>
            <a:pathLst>
              <a:path h="4877436" w="6727498">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4" id="4"/>
          <p:cNvSpPr/>
          <p:nvPr/>
        </p:nvSpPr>
        <p:spPr>
          <a:xfrm flipH="false" flipV="false" rot="10490334">
            <a:off x="823071" y="695743"/>
            <a:ext cx="6727499" cy="4877436"/>
          </a:xfrm>
          <a:custGeom>
            <a:avLst/>
            <a:gdLst/>
            <a:ahLst/>
            <a:cxnLst/>
            <a:rect r="r" b="b" t="t" l="l"/>
            <a:pathLst>
              <a:path h="4877436" w="6727499">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grpSp>
        <p:nvGrpSpPr>
          <p:cNvPr name="Group 5" id="5"/>
          <p:cNvGrpSpPr/>
          <p:nvPr/>
        </p:nvGrpSpPr>
        <p:grpSpPr>
          <a:xfrm rot="323092">
            <a:off x="10358064" y="1611852"/>
            <a:ext cx="5689721" cy="1320147"/>
            <a:chOff x="0" y="0"/>
            <a:chExt cx="7586294" cy="1760196"/>
          </a:xfrm>
        </p:grpSpPr>
        <p:sp>
          <p:nvSpPr>
            <p:cNvPr name="Freeform 6" id="6"/>
            <p:cNvSpPr/>
            <p:nvPr/>
          </p:nvSpPr>
          <p:spPr>
            <a:xfrm flipH="false" flipV="false" rot="0">
              <a:off x="0" y="0"/>
              <a:ext cx="7586345" cy="1760220"/>
            </a:xfrm>
            <a:custGeom>
              <a:avLst/>
              <a:gdLst/>
              <a:ahLst/>
              <a:cxnLst/>
              <a:rect r="r" b="b" t="t" l="l"/>
              <a:pathLst>
                <a:path h="1760220" w="7586345">
                  <a:moveTo>
                    <a:pt x="0" y="0"/>
                  </a:moveTo>
                  <a:lnTo>
                    <a:pt x="7586345" y="0"/>
                  </a:lnTo>
                  <a:lnTo>
                    <a:pt x="7586345" y="1760220"/>
                  </a:lnTo>
                  <a:lnTo>
                    <a:pt x="0" y="1760220"/>
                  </a:lnTo>
                  <a:close/>
                </a:path>
              </a:pathLst>
            </a:custGeom>
            <a:solidFill>
              <a:srgbClr val="FFFFFF"/>
            </a:solidFill>
          </p:spPr>
        </p:sp>
      </p:grpSp>
      <p:sp>
        <p:nvSpPr>
          <p:cNvPr name="TextBox 7" id="7"/>
          <p:cNvSpPr txBox="true"/>
          <p:nvPr/>
        </p:nvSpPr>
        <p:spPr>
          <a:xfrm rot="277402">
            <a:off x="11044494" y="1948369"/>
            <a:ext cx="4398172" cy="663737"/>
          </a:xfrm>
          <a:prstGeom prst="rect">
            <a:avLst/>
          </a:prstGeom>
        </p:spPr>
        <p:txBody>
          <a:bodyPr anchor="t" rtlCol="false" tIns="0" lIns="0" bIns="0" rIns="0">
            <a:spAutoFit/>
          </a:bodyPr>
          <a:lstStyle/>
          <a:p>
            <a:pPr algn="ctr">
              <a:lnSpc>
                <a:spcPts val="5220"/>
              </a:lnSpc>
            </a:pPr>
            <a:r>
              <a:rPr lang="en-US" sz="4500">
                <a:solidFill>
                  <a:srgbClr val="403D3C"/>
                </a:solidFill>
                <a:latin typeface="Gagalin"/>
                <a:ea typeface="Gagalin"/>
                <a:cs typeface="Gagalin"/>
                <a:sym typeface="Gagalin"/>
              </a:rPr>
              <a:t>SSD</a:t>
            </a:r>
          </a:p>
        </p:txBody>
      </p:sp>
      <p:sp>
        <p:nvSpPr>
          <p:cNvPr name="Freeform 8" id="8"/>
          <p:cNvSpPr/>
          <p:nvPr/>
        </p:nvSpPr>
        <p:spPr>
          <a:xfrm flipH="true" flipV="true" rot="2178445">
            <a:off x="7728614" y="1703031"/>
            <a:ext cx="2718999" cy="1345905"/>
          </a:xfrm>
          <a:custGeom>
            <a:avLst/>
            <a:gdLst/>
            <a:ahLst/>
            <a:cxnLst/>
            <a:rect r="r" b="b" t="t" l="l"/>
            <a:pathLst>
              <a:path h="1345905" w="2718999">
                <a:moveTo>
                  <a:pt x="2718998" y="1345905"/>
                </a:moveTo>
                <a:lnTo>
                  <a:pt x="0" y="1345905"/>
                </a:lnTo>
                <a:lnTo>
                  <a:pt x="0" y="0"/>
                </a:lnTo>
                <a:lnTo>
                  <a:pt x="2718998" y="0"/>
                </a:lnTo>
                <a:lnTo>
                  <a:pt x="2718998" y="1345905"/>
                </a:lnTo>
                <a:close/>
              </a:path>
            </a:pathLst>
          </a:custGeom>
          <a:blipFill>
            <a:blip r:embed="rId4">
              <a:extLst>
                <a:ext uri="{96DAC541-7B7A-43D3-8B79-37D633B846F1}">
                  <asvg:svgBlip xmlns:asvg="http://schemas.microsoft.com/office/drawing/2016/SVG/main" r:embed="rId5"/>
                </a:ext>
              </a:extLst>
            </a:blip>
            <a:stretch>
              <a:fillRect l="0" t="0" r="0" b="-1010"/>
            </a:stretch>
          </a:blipFill>
        </p:spPr>
      </p:sp>
      <p:sp>
        <p:nvSpPr>
          <p:cNvPr name="Freeform 9" id="9"/>
          <p:cNvSpPr/>
          <p:nvPr/>
        </p:nvSpPr>
        <p:spPr>
          <a:xfrm flipH="false" flipV="false" rot="5200424">
            <a:off x="127763" y="1759883"/>
            <a:ext cx="10115728" cy="7532002"/>
          </a:xfrm>
          <a:custGeom>
            <a:avLst/>
            <a:gdLst/>
            <a:ahLst/>
            <a:cxnLst/>
            <a:rect r="r" b="b" t="t" l="l"/>
            <a:pathLst>
              <a:path h="7532002" w="10115728">
                <a:moveTo>
                  <a:pt x="0" y="0"/>
                </a:moveTo>
                <a:lnTo>
                  <a:pt x="10115728" y="0"/>
                </a:lnTo>
                <a:lnTo>
                  <a:pt x="10115728" y="7532002"/>
                </a:lnTo>
                <a:lnTo>
                  <a:pt x="0" y="7532002"/>
                </a:lnTo>
                <a:lnTo>
                  <a:pt x="0" y="0"/>
                </a:lnTo>
                <a:close/>
              </a:path>
            </a:pathLst>
          </a:custGeom>
          <a:blipFill>
            <a:blip r:embed="rId6">
              <a:extLst>
                <a:ext uri="{96DAC541-7B7A-43D3-8B79-37D633B846F1}">
                  <asvg:svgBlip xmlns:asvg="http://schemas.microsoft.com/office/drawing/2016/SVG/main" r:embed="rId7"/>
                </a:ext>
              </a:extLst>
            </a:blip>
            <a:stretch>
              <a:fillRect l="0" t="0" r="0" b="-64"/>
            </a:stretch>
          </a:blipFill>
        </p:spPr>
      </p:sp>
      <p:grpSp>
        <p:nvGrpSpPr>
          <p:cNvPr name="Group 10" id="10"/>
          <p:cNvGrpSpPr/>
          <p:nvPr/>
        </p:nvGrpSpPr>
        <p:grpSpPr>
          <a:xfrm rot="-65625">
            <a:off x="1562842" y="2179296"/>
            <a:ext cx="6121217" cy="1418231"/>
            <a:chOff x="0" y="0"/>
            <a:chExt cx="8161622" cy="1890974"/>
          </a:xfrm>
        </p:grpSpPr>
        <p:sp>
          <p:nvSpPr>
            <p:cNvPr name="Freeform 11" id="11"/>
            <p:cNvSpPr/>
            <p:nvPr/>
          </p:nvSpPr>
          <p:spPr>
            <a:xfrm flipH="false" flipV="false" rot="0">
              <a:off x="0" y="0"/>
              <a:ext cx="8161655" cy="1891030"/>
            </a:xfrm>
            <a:custGeom>
              <a:avLst/>
              <a:gdLst/>
              <a:ahLst/>
              <a:cxnLst/>
              <a:rect r="r" b="b" t="t" l="l"/>
              <a:pathLst>
                <a:path h="1891030" w="8161655">
                  <a:moveTo>
                    <a:pt x="0" y="0"/>
                  </a:moveTo>
                  <a:lnTo>
                    <a:pt x="8161655" y="0"/>
                  </a:lnTo>
                  <a:lnTo>
                    <a:pt x="8161655" y="1891030"/>
                  </a:lnTo>
                  <a:lnTo>
                    <a:pt x="0" y="1891030"/>
                  </a:lnTo>
                  <a:close/>
                </a:path>
              </a:pathLst>
            </a:custGeom>
            <a:solidFill>
              <a:srgbClr val="E3EDED"/>
            </a:solidFill>
          </p:spPr>
        </p:sp>
      </p:grpSp>
      <p:sp>
        <p:nvSpPr>
          <p:cNvPr name="TextBox 12" id="12"/>
          <p:cNvSpPr txBox="true"/>
          <p:nvPr/>
        </p:nvSpPr>
        <p:spPr>
          <a:xfrm rot="-107057">
            <a:off x="1982081" y="2605128"/>
            <a:ext cx="5197285" cy="567557"/>
          </a:xfrm>
          <a:prstGeom prst="rect">
            <a:avLst/>
          </a:prstGeom>
        </p:spPr>
        <p:txBody>
          <a:bodyPr anchor="t" rtlCol="false" tIns="0" lIns="0" bIns="0" rIns="0">
            <a:spAutoFit/>
          </a:bodyPr>
          <a:lstStyle/>
          <a:p>
            <a:pPr algn="ctr">
              <a:lnSpc>
                <a:spcPts val="4491"/>
              </a:lnSpc>
            </a:pPr>
            <a:r>
              <a:rPr lang="en-US" sz="3871">
                <a:solidFill>
                  <a:srgbClr val="403D3C"/>
                </a:solidFill>
                <a:latin typeface="Gagalin"/>
                <a:ea typeface="Gagalin"/>
                <a:cs typeface="Gagalin"/>
                <a:sym typeface="Gagalin"/>
              </a:rPr>
              <a:t>Solid State Drive</a:t>
            </a:r>
          </a:p>
        </p:txBody>
      </p:sp>
      <p:grpSp>
        <p:nvGrpSpPr>
          <p:cNvPr name="Group 13" id="13"/>
          <p:cNvGrpSpPr/>
          <p:nvPr/>
        </p:nvGrpSpPr>
        <p:grpSpPr>
          <a:xfrm rot="-10317">
            <a:off x="3043306" y="1879218"/>
            <a:ext cx="3160288" cy="618869"/>
            <a:chOff x="0" y="0"/>
            <a:chExt cx="4213718" cy="825158"/>
          </a:xfrm>
        </p:grpSpPr>
        <p:sp>
          <p:nvSpPr>
            <p:cNvPr name="Freeform 14" id="14"/>
            <p:cNvSpPr/>
            <p:nvPr/>
          </p:nvSpPr>
          <p:spPr>
            <a:xfrm flipH="false" flipV="false" rot="0">
              <a:off x="0" y="0"/>
              <a:ext cx="4213733" cy="825119"/>
            </a:xfrm>
            <a:custGeom>
              <a:avLst/>
              <a:gdLst/>
              <a:ahLst/>
              <a:cxnLst/>
              <a:rect r="r" b="b" t="t" l="l"/>
              <a:pathLst>
                <a:path h="825119" w="4213733">
                  <a:moveTo>
                    <a:pt x="0" y="0"/>
                  </a:moveTo>
                  <a:lnTo>
                    <a:pt x="4213733" y="0"/>
                  </a:lnTo>
                  <a:lnTo>
                    <a:pt x="4213733" y="825119"/>
                  </a:lnTo>
                  <a:lnTo>
                    <a:pt x="0" y="825119"/>
                  </a:lnTo>
                  <a:close/>
                </a:path>
              </a:pathLst>
            </a:custGeom>
            <a:solidFill>
              <a:srgbClr val="403D3C"/>
            </a:solidFill>
          </p:spPr>
        </p:sp>
      </p:grpSp>
      <p:sp>
        <p:nvSpPr>
          <p:cNvPr name="TextBox 15" id="15"/>
          <p:cNvSpPr txBox="true"/>
          <p:nvPr/>
        </p:nvSpPr>
        <p:spPr>
          <a:xfrm rot="-38668">
            <a:off x="3667090" y="1976982"/>
            <a:ext cx="1912293" cy="327032"/>
          </a:xfrm>
          <a:prstGeom prst="rect">
            <a:avLst/>
          </a:prstGeom>
        </p:spPr>
        <p:txBody>
          <a:bodyPr anchor="t" rtlCol="false" tIns="0" lIns="0" bIns="0" rIns="0">
            <a:spAutoFit/>
          </a:bodyPr>
          <a:lstStyle/>
          <a:p>
            <a:pPr algn="ctr">
              <a:lnSpc>
                <a:spcPts val="2209"/>
              </a:lnSpc>
            </a:pPr>
            <a:r>
              <a:rPr lang="en-US" sz="1578" spc="145" u="sng">
                <a:solidFill>
                  <a:srgbClr val="FFFFFF"/>
                </a:solidFill>
                <a:latin typeface="TLWG Typewriter"/>
                <a:ea typeface="TLWG Typewriter"/>
                <a:cs typeface="TLWG Typewriter"/>
                <a:sym typeface="TLWG Typewriter"/>
              </a:rPr>
              <a:t>FULL TERM</a:t>
            </a:r>
          </a:p>
        </p:txBody>
      </p:sp>
      <p:sp>
        <p:nvSpPr>
          <p:cNvPr name="Freeform 16" id="16"/>
          <p:cNvSpPr/>
          <p:nvPr/>
        </p:nvSpPr>
        <p:spPr>
          <a:xfrm flipH="false" flipV="false" rot="-468415">
            <a:off x="1565767" y="1612050"/>
            <a:ext cx="1094885" cy="1094884"/>
          </a:xfrm>
          <a:custGeom>
            <a:avLst/>
            <a:gdLst/>
            <a:ahLst/>
            <a:cxnLst/>
            <a:rect r="r" b="b" t="t" l="l"/>
            <a:pathLst>
              <a:path h="1094884" w="1094885">
                <a:moveTo>
                  <a:pt x="0" y="0"/>
                </a:moveTo>
                <a:lnTo>
                  <a:pt x="1094885" y="0"/>
                </a:lnTo>
                <a:lnTo>
                  <a:pt x="1094885" y="1094884"/>
                </a:lnTo>
                <a:lnTo>
                  <a:pt x="0" y="10948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7" id="17"/>
          <p:cNvSpPr txBox="true"/>
          <p:nvPr/>
        </p:nvSpPr>
        <p:spPr>
          <a:xfrm rot="-468415">
            <a:off x="1780325" y="1780275"/>
            <a:ext cx="433682" cy="519374"/>
          </a:xfrm>
          <a:prstGeom prst="rect">
            <a:avLst/>
          </a:prstGeom>
        </p:spPr>
        <p:txBody>
          <a:bodyPr anchor="t" rtlCol="false" tIns="0" lIns="0" bIns="0" rIns="0">
            <a:spAutoFit/>
          </a:bodyPr>
          <a:lstStyle/>
          <a:p>
            <a:pPr algn="ctr">
              <a:lnSpc>
                <a:spcPts val="4008"/>
              </a:lnSpc>
            </a:pPr>
            <a:r>
              <a:rPr lang="en-US" sz="3454">
                <a:solidFill>
                  <a:srgbClr val="403D3C"/>
                </a:solidFill>
                <a:latin typeface="Gagalin"/>
                <a:ea typeface="Gagalin"/>
                <a:cs typeface="Gagalin"/>
                <a:sym typeface="Gagalin"/>
              </a:rPr>
              <a:t>1.</a:t>
            </a:r>
          </a:p>
        </p:txBody>
      </p:sp>
      <p:grpSp>
        <p:nvGrpSpPr>
          <p:cNvPr name="Group 18" id="18"/>
          <p:cNvGrpSpPr/>
          <p:nvPr/>
        </p:nvGrpSpPr>
        <p:grpSpPr>
          <a:xfrm rot="-6485">
            <a:off x="1562842" y="4481923"/>
            <a:ext cx="6121217" cy="1418231"/>
            <a:chOff x="0" y="0"/>
            <a:chExt cx="8161622" cy="1890974"/>
          </a:xfrm>
        </p:grpSpPr>
        <p:sp>
          <p:nvSpPr>
            <p:cNvPr name="Freeform 19" id="19"/>
            <p:cNvSpPr/>
            <p:nvPr/>
          </p:nvSpPr>
          <p:spPr>
            <a:xfrm flipH="false" flipV="false" rot="0">
              <a:off x="0" y="0"/>
              <a:ext cx="8161655" cy="1891030"/>
            </a:xfrm>
            <a:custGeom>
              <a:avLst/>
              <a:gdLst/>
              <a:ahLst/>
              <a:cxnLst/>
              <a:rect r="r" b="b" t="t" l="l"/>
              <a:pathLst>
                <a:path h="1891030" w="8161655">
                  <a:moveTo>
                    <a:pt x="0" y="0"/>
                  </a:moveTo>
                  <a:lnTo>
                    <a:pt x="8161655" y="0"/>
                  </a:lnTo>
                  <a:lnTo>
                    <a:pt x="8161655" y="1891030"/>
                  </a:lnTo>
                  <a:lnTo>
                    <a:pt x="0" y="1891030"/>
                  </a:lnTo>
                  <a:close/>
                </a:path>
              </a:pathLst>
            </a:custGeom>
            <a:solidFill>
              <a:srgbClr val="E3EDED"/>
            </a:solidFill>
          </p:spPr>
        </p:sp>
      </p:grpSp>
      <p:sp>
        <p:nvSpPr>
          <p:cNvPr name="TextBox 20" id="20"/>
          <p:cNvSpPr txBox="true"/>
          <p:nvPr/>
        </p:nvSpPr>
        <p:spPr>
          <a:xfrm rot="-47917">
            <a:off x="1982081" y="4907019"/>
            <a:ext cx="5197285" cy="567557"/>
          </a:xfrm>
          <a:prstGeom prst="rect">
            <a:avLst/>
          </a:prstGeom>
        </p:spPr>
        <p:txBody>
          <a:bodyPr anchor="t" rtlCol="false" tIns="0" lIns="0" bIns="0" rIns="0">
            <a:spAutoFit/>
          </a:bodyPr>
          <a:lstStyle/>
          <a:p>
            <a:pPr algn="ctr">
              <a:lnSpc>
                <a:spcPts val="4491"/>
              </a:lnSpc>
            </a:pPr>
            <a:r>
              <a:rPr lang="en-US" sz="3871">
                <a:solidFill>
                  <a:srgbClr val="403D3C"/>
                </a:solidFill>
                <a:latin typeface="Gagalin"/>
                <a:ea typeface="Gagalin"/>
                <a:cs typeface="Gagalin"/>
                <a:sym typeface="Gagalin"/>
              </a:rPr>
              <a:t>Flash Storage</a:t>
            </a:r>
          </a:p>
        </p:txBody>
      </p:sp>
      <p:sp>
        <p:nvSpPr>
          <p:cNvPr name="Freeform 21" id="21"/>
          <p:cNvSpPr/>
          <p:nvPr/>
        </p:nvSpPr>
        <p:spPr>
          <a:xfrm flipH="false" flipV="false" rot="-468415">
            <a:off x="1564963" y="4057123"/>
            <a:ext cx="1094884" cy="1094885"/>
          </a:xfrm>
          <a:custGeom>
            <a:avLst/>
            <a:gdLst/>
            <a:ahLst/>
            <a:cxnLst/>
            <a:rect r="r" b="b" t="t" l="l"/>
            <a:pathLst>
              <a:path h="1094885" w="1094884">
                <a:moveTo>
                  <a:pt x="0" y="0"/>
                </a:moveTo>
                <a:lnTo>
                  <a:pt x="1094885" y="0"/>
                </a:lnTo>
                <a:lnTo>
                  <a:pt x="1094885" y="1094885"/>
                </a:lnTo>
                <a:lnTo>
                  <a:pt x="0" y="109488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2" id="22"/>
          <p:cNvSpPr txBox="true"/>
          <p:nvPr/>
        </p:nvSpPr>
        <p:spPr>
          <a:xfrm rot="-468415">
            <a:off x="1779521" y="4225349"/>
            <a:ext cx="433682" cy="519374"/>
          </a:xfrm>
          <a:prstGeom prst="rect">
            <a:avLst/>
          </a:prstGeom>
        </p:spPr>
        <p:txBody>
          <a:bodyPr anchor="t" rtlCol="false" tIns="0" lIns="0" bIns="0" rIns="0">
            <a:spAutoFit/>
          </a:bodyPr>
          <a:lstStyle/>
          <a:p>
            <a:pPr algn="ctr">
              <a:lnSpc>
                <a:spcPts val="4008"/>
              </a:lnSpc>
            </a:pPr>
            <a:r>
              <a:rPr lang="en-US" sz="3454">
                <a:solidFill>
                  <a:srgbClr val="403D3C"/>
                </a:solidFill>
                <a:latin typeface="Gagalin"/>
                <a:ea typeface="Gagalin"/>
                <a:cs typeface="Gagalin"/>
                <a:sym typeface="Gagalin"/>
              </a:rPr>
              <a:t>2.</a:t>
            </a:r>
          </a:p>
        </p:txBody>
      </p:sp>
      <p:grpSp>
        <p:nvGrpSpPr>
          <p:cNvPr name="Group 23" id="23"/>
          <p:cNvGrpSpPr/>
          <p:nvPr/>
        </p:nvGrpSpPr>
        <p:grpSpPr>
          <a:xfrm rot="-36290">
            <a:off x="3049803" y="4139062"/>
            <a:ext cx="3160289" cy="618868"/>
            <a:chOff x="0" y="0"/>
            <a:chExt cx="4213718" cy="825158"/>
          </a:xfrm>
        </p:grpSpPr>
        <p:sp>
          <p:nvSpPr>
            <p:cNvPr name="Freeform 24" id="24"/>
            <p:cNvSpPr/>
            <p:nvPr/>
          </p:nvSpPr>
          <p:spPr>
            <a:xfrm flipH="false" flipV="false" rot="0">
              <a:off x="0" y="0"/>
              <a:ext cx="4213733" cy="825119"/>
            </a:xfrm>
            <a:custGeom>
              <a:avLst/>
              <a:gdLst/>
              <a:ahLst/>
              <a:cxnLst/>
              <a:rect r="r" b="b" t="t" l="l"/>
              <a:pathLst>
                <a:path h="825119" w="4213733">
                  <a:moveTo>
                    <a:pt x="0" y="0"/>
                  </a:moveTo>
                  <a:lnTo>
                    <a:pt x="4213733" y="0"/>
                  </a:lnTo>
                  <a:lnTo>
                    <a:pt x="4213733" y="825119"/>
                  </a:lnTo>
                  <a:lnTo>
                    <a:pt x="0" y="825119"/>
                  </a:lnTo>
                  <a:close/>
                </a:path>
              </a:pathLst>
            </a:custGeom>
            <a:solidFill>
              <a:srgbClr val="403D3C"/>
            </a:solidFill>
          </p:spPr>
        </p:sp>
      </p:grpSp>
      <p:sp>
        <p:nvSpPr>
          <p:cNvPr name="TextBox 25" id="25"/>
          <p:cNvSpPr txBox="true"/>
          <p:nvPr/>
        </p:nvSpPr>
        <p:spPr>
          <a:xfrm rot="-64641">
            <a:off x="3673196" y="4235326"/>
            <a:ext cx="1912293" cy="327032"/>
          </a:xfrm>
          <a:prstGeom prst="rect">
            <a:avLst/>
          </a:prstGeom>
        </p:spPr>
        <p:txBody>
          <a:bodyPr anchor="t" rtlCol="false" tIns="0" lIns="0" bIns="0" rIns="0">
            <a:spAutoFit/>
          </a:bodyPr>
          <a:lstStyle/>
          <a:p>
            <a:pPr algn="ctr">
              <a:lnSpc>
                <a:spcPts val="2209"/>
              </a:lnSpc>
            </a:pPr>
            <a:r>
              <a:rPr lang="en-US" sz="1578" spc="145">
                <a:solidFill>
                  <a:srgbClr val="FFFFFF"/>
                </a:solidFill>
                <a:latin typeface="TLWG Typewriter"/>
                <a:ea typeface="TLWG Typewriter"/>
                <a:cs typeface="TLWG Typewriter"/>
                <a:sym typeface="TLWG Typewriter"/>
              </a:rPr>
              <a:t>ALSO KNOWN AS</a:t>
            </a:r>
          </a:p>
        </p:txBody>
      </p:sp>
      <p:grpSp>
        <p:nvGrpSpPr>
          <p:cNvPr name="Group 26" id="26"/>
          <p:cNvGrpSpPr/>
          <p:nvPr/>
        </p:nvGrpSpPr>
        <p:grpSpPr>
          <a:xfrm rot="0">
            <a:off x="1607544" y="6881444"/>
            <a:ext cx="9263530" cy="2146276"/>
            <a:chOff x="0" y="0"/>
            <a:chExt cx="12351374" cy="2861702"/>
          </a:xfrm>
        </p:grpSpPr>
        <p:sp>
          <p:nvSpPr>
            <p:cNvPr name="Freeform 27" id="27"/>
            <p:cNvSpPr/>
            <p:nvPr/>
          </p:nvSpPr>
          <p:spPr>
            <a:xfrm flipH="false" flipV="false" rot="0">
              <a:off x="0" y="0"/>
              <a:ext cx="12351385" cy="2861691"/>
            </a:xfrm>
            <a:custGeom>
              <a:avLst/>
              <a:gdLst/>
              <a:ahLst/>
              <a:cxnLst/>
              <a:rect r="r" b="b" t="t" l="l"/>
              <a:pathLst>
                <a:path h="2861691" w="12351385">
                  <a:moveTo>
                    <a:pt x="0" y="0"/>
                  </a:moveTo>
                  <a:lnTo>
                    <a:pt x="12351385" y="0"/>
                  </a:lnTo>
                  <a:lnTo>
                    <a:pt x="12351385" y="2861691"/>
                  </a:lnTo>
                  <a:lnTo>
                    <a:pt x="0" y="2861691"/>
                  </a:lnTo>
                  <a:close/>
                </a:path>
              </a:pathLst>
            </a:custGeom>
            <a:solidFill>
              <a:srgbClr val="E3EDED"/>
            </a:solidFill>
          </p:spPr>
        </p:sp>
      </p:grpSp>
      <p:grpSp>
        <p:nvGrpSpPr>
          <p:cNvPr name="Group 28" id="28"/>
          <p:cNvGrpSpPr/>
          <p:nvPr/>
        </p:nvGrpSpPr>
        <p:grpSpPr>
          <a:xfrm rot="0">
            <a:off x="3043307" y="6572008"/>
            <a:ext cx="3160289" cy="618868"/>
            <a:chOff x="0" y="0"/>
            <a:chExt cx="4213718" cy="825158"/>
          </a:xfrm>
        </p:grpSpPr>
        <p:sp>
          <p:nvSpPr>
            <p:cNvPr name="Freeform 29" id="29"/>
            <p:cNvSpPr/>
            <p:nvPr/>
          </p:nvSpPr>
          <p:spPr>
            <a:xfrm flipH="false" flipV="false" rot="0">
              <a:off x="0" y="0"/>
              <a:ext cx="4213733" cy="825119"/>
            </a:xfrm>
            <a:custGeom>
              <a:avLst/>
              <a:gdLst/>
              <a:ahLst/>
              <a:cxnLst/>
              <a:rect r="r" b="b" t="t" l="l"/>
              <a:pathLst>
                <a:path h="825119" w="4213733">
                  <a:moveTo>
                    <a:pt x="0" y="0"/>
                  </a:moveTo>
                  <a:lnTo>
                    <a:pt x="4213733" y="0"/>
                  </a:lnTo>
                  <a:lnTo>
                    <a:pt x="4213733" y="825119"/>
                  </a:lnTo>
                  <a:lnTo>
                    <a:pt x="0" y="825119"/>
                  </a:lnTo>
                  <a:close/>
                </a:path>
              </a:pathLst>
            </a:custGeom>
            <a:solidFill>
              <a:srgbClr val="403D3C"/>
            </a:solidFill>
          </p:spPr>
        </p:sp>
      </p:grpSp>
      <p:sp>
        <p:nvSpPr>
          <p:cNvPr name="Freeform 30" id="30"/>
          <p:cNvSpPr/>
          <p:nvPr/>
        </p:nvSpPr>
        <p:spPr>
          <a:xfrm flipH="false" flipV="false" rot="-468415">
            <a:off x="1676832" y="6334000"/>
            <a:ext cx="1094884" cy="1094885"/>
          </a:xfrm>
          <a:custGeom>
            <a:avLst/>
            <a:gdLst/>
            <a:ahLst/>
            <a:cxnLst/>
            <a:rect r="r" b="b" t="t" l="l"/>
            <a:pathLst>
              <a:path h="1094885" w="1094884">
                <a:moveTo>
                  <a:pt x="0" y="0"/>
                </a:moveTo>
                <a:lnTo>
                  <a:pt x="1094884" y="0"/>
                </a:lnTo>
                <a:lnTo>
                  <a:pt x="1094884" y="1094885"/>
                </a:lnTo>
                <a:lnTo>
                  <a:pt x="0" y="109488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1" id="31"/>
          <p:cNvSpPr txBox="true"/>
          <p:nvPr/>
        </p:nvSpPr>
        <p:spPr>
          <a:xfrm rot="-468415">
            <a:off x="1891389" y="6502226"/>
            <a:ext cx="433682" cy="519374"/>
          </a:xfrm>
          <a:prstGeom prst="rect">
            <a:avLst/>
          </a:prstGeom>
        </p:spPr>
        <p:txBody>
          <a:bodyPr anchor="t" rtlCol="false" tIns="0" lIns="0" bIns="0" rIns="0">
            <a:spAutoFit/>
          </a:bodyPr>
          <a:lstStyle/>
          <a:p>
            <a:pPr algn="ctr">
              <a:lnSpc>
                <a:spcPts val="4008"/>
              </a:lnSpc>
            </a:pPr>
            <a:r>
              <a:rPr lang="en-US" sz="3454">
                <a:solidFill>
                  <a:srgbClr val="403D3C"/>
                </a:solidFill>
                <a:latin typeface="Gagalin"/>
                <a:ea typeface="Gagalin"/>
                <a:cs typeface="Gagalin"/>
                <a:sym typeface="Gagalin"/>
              </a:rPr>
              <a:t>3.</a:t>
            </a:r>
          </a:p>
        </p:txBody>
      </p:sp>
      <p:sp>
        <p:nvSpPr>
          <p:cNvPr name="Freeform 32" id="32"/>
          <p:cNvSpPr/>
          <p:nvPr/>
        </p:nvSpPr>
        <p:spPr>
          <a:xfrm flipH="false" flipV="false" rot="0">
            <a:off x="11543256" y="3313406"/>
            <a:ext cx="5944895" cy="5944894"/>
          </a:xfrm>
          <a:custGeom>
            <a:avLst/>
            <a:gdLst/>
            <a:ahLst/>
            <a:cxnLst/>
            <a:rect r="r" b="b" t="t" l="l"/>
            <a:pathLst>
              <a:path h="5944894" w="5944895">
                <a:moveTo>
                  <a:pt x="0" y="0"/>
                </a:moveTo>
                <a:lnTo>
                  <a:pt x="5944895" y="0"/>
                </a:lnTo>
                <a:lnTo>
                  <a:pt x="5944895" y="5944894"/>
                </a:lnTo>
                <a:lnTo>
                  <a:pt x="0" y="5944894"/>
                </a:lnTo>
                <a:lnTo>
                  <a:pt x="0" y="0"/>
                </a:lnTo>
                <a:close/>
              </a:path>
            </a:pathLst>
          </a:custGeom>
          <a:blipFill>
            <a:blip r:embed="rId10"/>
            <a:stretch>
              <a:fillRect l="0" t="0" r="0" b="0"/>
            </a:stretch>
          </a:blipFill>
        </p:spPr>
      </p:sp>
      <p:sp>
        <p:nvSpPr>
          <p:cNvPr name="TextBox 33" id="33"/>
          <p:cNvSpPr txBox="true"/>
          <p:nvPr/>
        </p:nvSpPr>
        <p:spPr>
          <a:xfrm rot="0">
            <a:off x="3533897" y="6593515"/>
            <a:ext cx="2179109" cy="411098"/>
          </a:xfrm>
          <a:prstGeom prst="rect">
            <a:avLst/>
          </a:prstGeom>
        </p:spPr>
        <p:txBody>
          <a:bodyPr anchor="t" rtlCol="false" tIns="0" lIns="0" bIns="0" rIns="0">
            <a:spAutoFit/>
          </a:bodyPr>
          <a:lstStyle/>
          <a:p>
            <a:pPr algn="ctr">
              <a:lnSpc>
                <a:spcPts val="2908"/>
              </a:lnSpc>
            </a:pPr>
            <a:r>
              <a:rPr lang="en-US" sz="2077" spc="193">
                <a:solidFill>
                  <a:srgbClr val="FFFFFF"/>
                </a:solidFill>
                <a:latin typeface="TLWG Typewriter"/>
                <a:ea typeface="TLWG Typewriter"/>
                <a:cs typeface="TLWG Typewriter"/>
                <a:sym typeface="TLWG Typewriter"/>
              </a:rPr>
              <a:t>DESCRIPTION</a:t>
            </a:r>
          </a:p>
        </p:txBody>
      </p:sp>
      <p:sp>
        <p:nvSpPr>
          <p:cNvPr name="TextBox 34" id="34"/>
          <p:cNvSpPr txBox="true"/>
          <p:nvPr/>
        </p:nvSpPr>
        <p:spPr>
          <a:xfrm rot="0">
            <a:off x="1629726" y="7295435"/>
            <a:ext cx="9241348" cy="1259694"/>
          </a:xfrm>
          <a:prstGeom prst="rect">
            <a:avLst/>
          </a:prstGeom>
        </p:spPr>
        <p:txBody>
          <a:bodyPr anchor="t" rtlCol="false" tIns="0" lIns="0" bIns="0" rIns="0">
            <a:spAutoFit/>
          </a:bodyPr>
          <a:lstStyle/>
          <a:p>
            <a:pPr algn="ctr">
              <a:lnSpc>
                <a:spcPts val="4789"/>
              </a:lnSpc>
            </a:pPr>
            <a:r>
              <a:rPr lang="en-US" sz="3421">
                <a:solidFill>
                  <a:srgbClr val="000000"/>
                </a:solidFill>
                <a:latin typeface="Gagalin"/>
                <a:ea typeface="Gagalin"/>
                <a:cs typeface="Gagalin"/>
                <a:sym typeface="Gagalin"/>
              </a:rPr>
              <a:t>They have no moving part and all data is retrieved at the same rate </a:t>
            </a:r>
          </a:p>
        </p:txBody>
      </p:sp>
      <p:grpSp>
        <p:nvGrpSpPr>
          <p:cNvPr name="Group 35" id="35"/>
          <p:cNvGrpSpPr/>
          <p:nvPr/>
        </p:nvGrpSpPr>
        <p:grpSpPr>
          <a:xfrm rot="0">
            <a:off x="2537237" y="129372"/>
            <a:ext cx="13213526" cy="9925515"/>
            <a:chOff x="0" y="0"/>
            <a:chExt cx="17618034" cy="13234020"/>
          </a:xfrm>
        </p:grpSpPr>
        <p:sp>
          <p:nvSpPr>
            <p:cNvPr name="Freeform 36" id="3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1">
                <a:alphaModFix amt="70000"/>
              </a:blip>
              <a:stretch>
                <a:fillRect l="0" t="0" r="0" b="0"/>
              </a:stretch>
            </a:blipFill>
          </p:spPr>
        </p:sp>
        <p:sp>
          <p:nvSpPr>
            <p:cNvPr name="Freeform 37" id="3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2">
                <a:alphaModFix amt="9999"/>
              </a:blip>
              <a:stretch>
                <a:fillRect l="0" t="0" r="0" b="0"/>
              </a:stretch>
            </a:blipFill>
          </p:spPr>
        </p:sp>
        <p:sp>
          <p:nvSpPr>
            <p:cNvPr name="TextBox 38" id="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3" tooltip="http://www.exampaperspractice.co.uk"/>
                </a:rPr>
                <a:t>www.exampaperspractice.co.uk</a:t>
              </a:r>
            </a:p>
          </p:txBody>
        </p:sp>
      </p:grpSp>
    </p:spTree>
  </p:cSld>
  <p:clrMapOvr>
    <a:masterClrMapping/>
  </p:clrMapOvr>
</p:sld>
</file>

<file path=ppt/slides/slide202.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2154874" y="5245843"/>
            <a:ext cx="6727498" cy="4877436"/>
          </a:xfrm>
          <a:custGeom>
            <a:avLst/>
            <a:gdLst/>
            <a:ahLst/>
            <a:cxnLst/>
            <a:rect r="r" b="b" t="t" l="l"/>
            <a:pathLst>
              <a:path h="4877436" w="6727498">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3" id="3"/>
          <p:cNvSpPr/>
          <p:nvPr/>
        </p:nvSpPr>
        <p:spPr>
          <a:xfrm flipH="false" flipV="false" rot="10490334">
            <a:off x="823071" y="695743"/>
            <a:ext cx="6727499" cy="4877436"/>
          </a:xfrm>
          <a:custGeom>
            <a:avLst/>
            <a:gdLst/>
            <a:ahLst/>
            <a:cxnLst/>
            <a:rect r="r" b="b" t="t" l="l"/>
            <a:pathLst>
              <a:path h="4877436" w="6727499">
                <a:moveTo>
                  <a:pt x="0" y="0"/>
                </a:moveTo>
                <a:lnTo>
                  <a:pt x="6727499" y="0"/>
                </a:lnTo>
                <a:lnTo>
                  <a:pt x="6727499"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4" id="4"/>
          <p:cNvSpPr/>
          <p:nvPr/>
        </p:nvSpPr>
        <p:spPr>
          <a:xfrm flipH="false" flipV="false" rot="10685253">
            <a:off x="-344121" y="534142"/>
            <a:ext cx="17392181" cy="12949928"/>
          </a:xfrm>
          <a:custGeom>
            <a:avLst/>
            <a:gdLst/>
            <a:ahLst/>
            <a:cxnLst/>
            <a:rect r="r" b="b" t="t" l="l"/>
            <a:pathLst>
              <a:path h="12949928" w="17392181">
                <a:moveTo>
                  <a:pt x="0" y="0"/>
                </a:moveTo>
                <a:lnTo>
                  <a:pt x="17392181" y="0"/>
                </a:lnTo>
                <a:lnTo>
                  <a:pt x="17392181" y="12949928"/>
                </a:lnTo>
                <a:lnTo>
                  <a:pt x="0" y="12949928"/>
                </a:lnTo>
                <a:lnTo>
                  <a:pt x="0" y="0"/>
                </a:lnTo>
                <a:close/>
              </a:path>
            </a:pathLst>
          </a:custGeom>
          <a:blipFill>
            <a:blip r:embed="rId4">
              <a:extLst>
                <a:ext uri="{96DAC541-7B7A-43D3-8B79-37D633B846F1}">
                  <asvg:svgBlip xmlns:asvg="http://schemas.microsoft.com/office/drawing/2016/SVG/main" r:embed="rId5"/>
                </a:ext>
              </a:extLst>
            </a:blip>
            <a:stretch>
              <a:fillRect l="0" t="0" r="0" b="-102"/>
            </a:stretch>
          </a:blipFill>
        </p:spPr>
      </p:sp>
      <p:grpSp>
        <p:nvGrpSpPr>
          <p:cNvPr name="Group 5" id="5"/>
          <p:cNvGrpSpPr/>
          <p:nvPr/>
        </p:nvGrpSpPr>
        <p:grpSpPr>
          <a:xfrm rot="-46528">
            <a:off x="301612" y="307928"/>
            <a:ext cx="8930447" cy="1048798"/>
            <a:chOff x="0" y="0"/>
            <a:chExt cx="11907262" cy="1398398"/>
          </a:xfrm>
        </p:grpSpPr>
        <p:sp>
          <p:nvSpPr>
            <p:cNvPr name="Freeform 6" id="6"/>
            <p:cNvSpPr/>
            <p:nvPr/>
          </p:nvSpPr>
          <p:spPr>
            <a:xfrm flipH="false" flipV="false" rot="0">
              <a:off x="0" y="0"/>
              <a:ext cx="11907266" cy="1398397"/>
            </a:xfrm>
            <a:custGeom>
              <a:avLst/>
              <a:gdLst/>
              <a:ahLst/>
              <a:cxnLst/>
              <a:rect r="r" b="b" t="t" l="l"/>
              <a:pathLst>
                <a:path h="1398397" w="11907266">
                  <a:moveTo>
                    <a:pt x="0" y="0"/>
                  </a:moveTo>
                  <a:lnTo>
                    <a:pt x="11907266" y="0"/>
                  </a:lnTo>
                  <a:lnTo>
                    <a:pt x="11907266" y="1398397"/>
                  </a:lnTo>
                  <a:lnTo>
                    <a:pt x="0" y="1398397"/>
                  </a:lnTo>
                  <a:close/>
                </a:path>
              </a:pathLst>
            </a:custGeom>
            <a:solidFill>
              <a:srgbClr val="403D3C"/>
            </a:solidFill>
          </p:spPr>
        </p:sp>
      </p:grpSp>
      <p:sp>
        <p:nvSpPr>
          <p:cNvPr name="TextBox 7" id="7"/>
          <p:cNvSpPr txBox="true"/>
          <p:nvPr/>
        </p:nvSpPr>
        <p:spPr>
          <a:xfrm rot="-74880">
            <a:off x="871938" y="314362"/>
            <a:ext cx="8047130" cy="772748"/>
          </a:xfrm>
          <a:prstGeom prst="rect">
            <a:avLst/>
          </a:prstGeom>
        </p:spPr>
        <p:txBody>
          <a:bodyPr anchor="t" rtlCol="false" tIns="0" lIns="0" bIns="0" rIns="0">
            <a:spAutoFit/>
          </a:bodyPr>
          <a:lstStyle/>
          <a:p>
            <a:pPr algn="ctr">
              <a:lnSpc>
                <a:spcPts val="5550"/>
              </a:lnSpc>
            </a:pPr>
            <a:r>
              <a:rPr lang="en-US" sz="3963" spc="367">
                <a:solidFill>
                  <a:srgbClr val="FFFFFF"/>
                </a:solidFill>
                <a:latin typeface="TLWG Typewriter"/>
                <a:ea typeface="TLWG Typewriter"/>
                <a:cs typeface="TLWG Typewriter"/>
                <a:sym typeface="TLWG Typewriter"/>
              </a:rPr>
              <a:t>HOW DOES SSD STORE DATA</a:t>
            </a:r>
          </a:p>
        </p:txBody>
      </p:sp>
      <p:sp>
        <p:nvSpPr>
          <p:cNvPr name="TextBox 8" id="8"/>
          <p:cNvSpPr txBox="true"/>
          <p:nvPr/>
        </p:nvSpPr>
        <p:spPr>
          <a:xfrm rot="0">
            <a:off x="2762262" y="2469932"/>
            <a:ext cx="13363216" cy="4059688"/>
          </a:xfrm>
          <a:prstGeom prst="rect">
            <a:avLst/>
          </a:prstGeom>
        </p:spPr>
        <p:txBody>
          <a:bodyPr anchor="t" rtlCol="false" tIns="0" lIns="0" bIns="0" rIns="0">
            <a:spAutoFit/>
          </a:bodyPr>
          <a:lstStyle/>
          <a:p>
            <a:pPr algn="l" marL="914987" indent="-304996" lvl="2">
              <a:lnSpc>
                <a:spcPts val="4434"/>
              </a:lnSpc>
              <a:buFont typeface="Arial"/>
              <a:buChar char="⚬"/>
            </a:pPr>
            <a:r>
              <a:rPr lang="en-US" b="true" sz="3166">
                <a:solidFill>
                  <a:srgbClr val="000000"/>
                </a:solidFill>
                <a:latin typeface="Now Bold"/>
                <a:ea typeface="Now Bold"/>
                <a:cs typeface="Now Bold"/>
                <a:sym typeface="Now Bold"/>
              </a:rPr>
              <a:t>Data is stored as 0s and 1s in millions of microscopic transistors. It stores information by controlling the movement of electrons using logic gates (NAND and NOR). </a:t>
            </a:r>
          </a:p>
          <a:p>
            <a:pPr algn="l" marL="914987" indent="-304996" lvl="2">
              <a:lnSpc>
                <a:spcPts val="4434"/>
              </a:lnSpc>
              <a:buFont typeface="Arial"/>
              <a:buChar char="⚬"/>
            </a:pPr>
            <a:r>
              <a:rPr lang="en-US" b="true" sz="3166">
                <a:solidFill>
                  <a:srgbClr val="000000"/>
                </a:solidFill>
                <a:latin typeface="Now Bold"/>
                <a:ea typeface="Now Bold"/>
                <a:cs typeface="Now Bold"/>
                <a:sym typeface="Now Bold"/>
              </a:rPr>
              <a:t>Electric current reaches the control gates and flows through to the floating gates for storage. </a:t>
            </a:r>
          </a:p>
          <a:p>
            <a:pPr algn="l" marL="914987" indent="-304996" lvl="2">
              <a:lnSpc>
                <a:spcPts val="4434"/>
              </a:lnSpc>
              <a:buFont typeface="Arial"/>
              <a:buChar char="⚬"/>
            </a:pPr>
            <a:r>
              <a:rPr lang="en-US" b="true" sz="3166">
                <a:solidFill>
                  <a:srgbClr val="000000"/>
                </a:solidFill>
                <a:latin typeface="Now Bold"/>
                <a:ea typeface="Now Bold"/>
                <a:cs typeface="Now Bold"/>
                <a:sym typeface="Now Bold"/>
              </a:rPr>
              <a:t>A dielectric coating separates the two transistors, allowing the floating gate transistor to retain its charge, making the memory non-volatile.</a:t>
            </a:r>
          </a:p>
        </p:txBody>
      </p:sp>
      <p:grpSp>
        <p:nvGrpSpPr>
          <p:cNvPr name="Group 9" id="9"/>
          <p:cNvGrpSpPr/>
          <p:nvPr/>
        </p:nvGrpSpPr>
        <p:grpSpPr>
          <a:xfrm rot="0">
            <a:off x="2537237" y="129372"/>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203.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2154875" y="4952167"/>
            <a:ext cx="6727498" cy="4877436"/>
          </a:xfrm>
          <a:custGeom>
            <a:avLst/>
            <a:gdLst/>
            <a:ahLst/>
            <a:cxnLst/>
            <a:rect r="r" b="b" t="t" l="l"/>
            <a:pathLst>
              <a:path h="4877436" w="6727498">
                <a:moveTo>
                  <a:pt x="0" y="0"/>
                </a:moveTo>
                <a:lnTo>
                  <a:pt x="6727498" y="0"/>
                </a:lnTo>
                <a:lnTo>
                  <a:pt x="6727498" y="4877436"/>
                </a:lnTo>
                <a:lnTo>
                  <a:pt x="0" y="4877436"/>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3" id="3"/>
          <p:cNvSpPr/>
          <p:nvPr/>
        </p:nvSpPr>
        <p:spPr>
          <a:xfrm flipH="false" flipV="false" rot="10490334">
            <a:off x="823071" y="402068"/>
            <a:ext cx="6727498" cy="4877436"/>
          </a:xfrm>
          <a:custGeom>
            <a:avLst/>
            <a:gdLst/>
            <a:ahLst/>
            <a:cxnLst/>
            <a:rect r="r" b="b" t="t" l="l"/>
            <a:pathLst>
              <a:path h="4877436" w="6727498">
                <a:moveTo>
                  <a:pt x="0" y="0"/>
                </a:moveTo>
                <a:lnTo>
                  <a:pt x="6727499" y="0"/>
                </a:lnTo>
                <a:lnTo>
                  <a:pt x="6727499" y="4877436"/>
                </a:lnTo>
                <a:lnTo>
                  <a:pt x="0" y="4877436"/>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4" id="4"/>
          <p:cNvSpPr/>
          <p:nvPr/>
        </p:nvSpPr>
        <p:spPr>
          <a:xfrm flipH="false" flipV="false" rot="10685253">
            <a:off x="-344121" y="-902757"/>
            <a:ext cx="17392181" cy="12949928"/>
          </a:xfrm>
          <a:custGeom>
            <a:avLst/>
            <a:gdLst/>
            <a:ahLst/>
            <a:cxnLst/>
            <a:rect r="r" b="b" t="t" l="l"/>
            <a:pathLst>
              <a:path h="12949928" w="17392181">
                <a:moveTo>
                  <a:pt x="0" y="0"/>
                </a:moveTo>
                <a:lnTo>
                  <a:pt x="17392181" y="0"/>
                </a:lnTo>
                <a:lnTo>
                  <a:pt x="17392181" y="12949928"/>
                </a:lnTo>
                <a:lnTo>
                  <a:pt x="0" y="12949928"/>
                </a:lnTo>
                <a:lnTo>
                  <a:pt x="0" y="0"/>
                </a:lnTo>
                <a:close/>
              </a:path>
            </a:pathLst>
          </a:custGeom>
          <a:blipFill>
            <a:blip r:embed="rId4">
              <a:extLst>
                <a:ext uri="{96DAC541-7B7A-43D3-8B79-37D633B846F1}">
                  <asvg:svgBlip xmlns:asvg="http://schemas.microsoft.com/office/drawing/2016/SVG/main" r:embed="rId5"/>
                </a:ext>
              </a:extLst>
            </a:blip>
            <a:stretch>
              <a:fillRect l="0" t="0" r="0" b="-102"/>
            </a:stretch>
          </a:blipFill>
        </p:spPr>
      </p:sp>
      <p:grpSp>
        <p:nvGrpSpPr>
          <p:cNvPr name="Group 5" id="5"/>
          <p:cNvGrpSpPr/>
          <p:nvPr/>
        </p:nvGrpSpPr>
        <p:grpSpPr>
          <a:xfrm rot="-46528">
            <a:off x="206865" y="546953"/>
            <a:ext cx="8930447" cy="1048798"/>
            <a:chOff x="0" y="0"/>
            <a:chExt cx="11907262" cy="1398398"/>
          </a:xfrm>
        </p:grpSpPr>
        <p:sp>
          <p:nvSpPr>
            <p:cNvPr name="Freeform 6" id="6"/>
            <p:cNvSpPr/>
            <p:nvPr/>
          </p:nvSpPr>
          <p:spPr>
            <a:xfrm flipH="false" flipV="false" rot="0">
              <a:off x="0" y="0"/>
              <a:ext cx="11907266" cy="1398397"/>
            </a:xfrm>
            <a:custGeom>
              <a:avLst/>
              <a:gdLst/>
              <a:ahLst/>
              <a:cxnLst/>
              <a:rect r="r" b="b" t="t" l="l"/>
              <a:pathLst>
                <a:path h="1398397" w="11907266">
                  <a:moveTo>
                    <a:pt x="0" y="0"/>
                  </a:moveTo>
                  <a:lnTo>
                    <a:pt x="11907266" y="0"/>
                  </a:lnTo>
                  <a:lnTo>
                    <a:pt x="11907266" y="1398397"/>
                  </a:lnTo>
                  <a:lnTo>
                    <a:pt x="0" y="1398397"/>
                  </a:lnTo>
                  <a:close/>
                </a:path>
              </a:pathLst>
            </a:custGeom>
            <a:solidFill>
              <a:srgbClr val="403D3C"/>
            </a:solidFill>
          </p:spPr>
        </p:sp>
      </p:grpSp>
      <p:sp>
        <p:nvSpPr>
          <p:cNvPr name="TextBox 7" id="7"/>
          <p:cNvSpPr txBox="true"/>
          <p:nvPr/>
        </p:nvSpPr>
        <p:spPr>
          <a:xfrm rot="-74880">
            <a:off x="646657" y="639040"/>
            <a:ext cx="8047130" cy="674158"/>
          </a:xfrm>
          <a:prstGeom prst="rect">
            <a:avLst/>
          </a:prstGeom>
        </p:spPr>
        <p:txBody>
          <a:bodyPr anchor="t" rtlCol="false" tIns="0" lIns="0" bIns="0" rIns="0">
            <a:spAutoFit/>
          </a:bodyPr>
          <a:lstStyle/>
          <a:p>
            <a:pPr algn="ctr">
              <a:lnSpc>
                <a:spcPts val="4849"/>
              </a:lnSpc>
            </a:pPr>
            <a:r>
              <a:rPr lang="en-US" sz="3463" spc="322">
                <a:solidFill>
                  <a:srgbClr val="FFFFFF"/>
                </a:solidFill>
                <a:latin typeface="TLWG Typewriter"/>
                <a:ea typeface="TLWG Typewriter"/>
                <a:cs typeface="TLWG Typewriter"/>
                <a:sym typeface="TLWG Typewriter"/>
              </a:rPr>
              <a:t>ADVANTAGES OF SSD OVER HDD</a:t>
            </a:r>
          </a:p>
        </p:txBody>
      </p:sp>
      <p:sp>
        <p:nvSpPr>
          <p:cNvPr name="TextBox 8" id="8"/>
          <p:cNvSpPr txBox="true"/>
          <p:nvPr/>
        </p:nvSpPr>
        <p:spPr>
          <a:xfrm rot="0">
            <a:off x="2507361" y="1867347"/>
            <a:ext cx="9351448" cy="3949469"/>
          </a:xfrm>
          <a:prstGeom prst="rect">
            <a:avLst/>
          </a:prstGeom>
        </p:spPr>
        <p:txBody>
          <a:bodyPr anchor="t" rtlCol="false" tIns="0" lIns="0" bIns="0" rIns="0">
            <a:spAutoFit/>
          </a:bodyPr>
          <a:lstStyle/>
          <a:p>
            <a:pPr algn="l">
              <a:lnSpc>
                <a:spcPts val="5050"/>
              </a:lnSpc>
            </a:pPr>
            <a:r>
              <a:rPr lang="en-US" sz="3607" b="true">
                <a:solidFill>
                  <a:srgbClr val="000000"/>
                </a:solidFill>
                <a:latin typeface="Now Bold"/>
                <a:ea typeface="Now Bold"/>
                <a:cs typeface="Now Bold"/>
                <a:sym typeface="Now Bold"/>
              </a:rPr>
              <a:t>As they have no moving parts, SSD is : </a:t>
            </a:r>
          </a:p>
          <a:p>
            <a:pPr algn="l" marL="1042323" indent="-347441" lvl="2">
              <a:lnSpc>
                <a:spcPts val="5050"/>
              </a:lnSpc>
              <a:buFont typeface="Arial"/>
              <a:buChar char="⚬"/>
            </a:pPr>
            <a:r>
              <a:rPr lang="en-US" b="true" sz="3607">
                <a:solidFill>
                  <a:srgbClr val="000000"/>
                </a:solidFill>
                <a:latin typeface="Now Bold"/>
                <a:ea typeface="Now Bold"/>
                <a:cs typeface="Now Bold"/>
                <a:sym typeface="Now Bold"/>
              </a:rPr>
              <a:t>Lighter (LET)</a:t>
            </a:r>
          </a:p>
          <a:p>
            <a:pPr algn="l" marL="1042323" indent="-347441" lvl="2">
              <a:lnSpc>
                <a:spcPts val="5050"/>
              </a:lnSpc>
              <a:buFont typeface="Arial"/>
              <a:buChar char="⚬"/>
            </a:pPr>
            <a:r>
              <a:rPr lang="en-US" b="true" sz="3607">
                <a:solidFill>
                  <a:srgbClr val="000000"/>
                </a:solidFill>
                <a:latin typeface="Now Bold"/>
                <a:ea typeface="Now Bold"/>
                <a:cs typeface="Now Bold"/>
                <a:sym typeface="Now Bold"/>
              </a:rPr>
              <a:t>More Reliable (ME)</a:t>
            </a:r>
          </a:p>
          <a:p>
            <a:pPr algn="l" marL="1042323" indent="-347441" lvl="2">
              <a:lnSpc>
                <a:spcPts val="5050"/>
              </a:lnSpc>
              <a:buFont typeface="Arial"/>
              <a:buChar char="⚬"/>
            </a:pPr>
            <a:r>
              <a:rPr lang="en-US" b="true" sz="3607">
                <a:solidFill>
                  <a:srgbClr val="000000"/>
                </a:solidFill>
                <a:latin typeface="Now Bold"/>
                <a:ea typeface="Now Bold"/>
                <a:cs typeface="Now Bold"/>
                <a:sym typeface="Now Bold"/>
              </a:rPr>
              <a:t>Thinner (TAKE) </a:t>
            </a:r>
          </a:p>
          <a:p>
            <a:pPr algn="l" marL="1042323" indent="-347441" lvl="2">
              <a:lnSpc>
                <a:spcPts val="5050"/>
              </a:lnSpc>
              <a:buFont typeface="Arial"/>
              <a:buChar char="⚬"/>
            </a:pPr>
            <a:r>
              <a:rPr lang="en-US" b="true" sz="3607">
                <a:solidFill>
                  <a:srgbClr val="000000"/>
                </a:solidFill>
                <a:latin typeface="Now Bold"/>
                <a:ea typeface="Now Bold"/>
                <a:cs typeface="Now Bold"/>
                <a:sym typeface="Now Bold"/>
              </a:rPr>
              <a:t>Faster in data access (FRIED)</a:t>
            </a:r>
          </a:p>
          <a:p>
            <a:pPr algn="l" marL="1042323" indent="-347441" lvl="2">
              <a:lnSpc>
                <a:spcPts val="5050"/>
              </a:lnSpc>
              <a:buFont typeface="Arial"/>
              <a:buChar char="⚬"/>
            </a:pPr>
            <a:r>
              <a:rPr lang="en-US" b="true" sz="3607">
                <a:solidFill>
                  <a:srgbClr val="000000"/>
                </a:solidFill>
                <a:latin typeface="Now Bold"/>
                <a:ea typeface="Now Bold"/>
                <a:cs typeface="Now Bold"/>
                <a:sym typeface="Now Bold"/>
              </a:rPr>
              <a:t>Cooler (CHICKEN)</a:t>
            </a:r>
          </a:p>
        </p:txBody>
      </p:sp>
      <p:grpSp>
        <p:nvGrpSpPr>
          <p:cNvPr name="Group 9" id="9"/>
          <p:cNvGrpSpPr/>
          <p:nvPr/>
        </p:nvGrpSpPr>
        <p:grpSpPr>
          <a:xfrm rot="-46528">
            <a:off x="206865" y="6453287"/>
            <a:ext cx="8930447" cy="1048799"/>
            <a:chOff x="0" y="0"/>
            <a:chExt cx="11907262" cy="1398398"/>
          </a:xfrm>
        </p:grpSpPr>
        <p:sp>
          <p:nvSpPr>
            <p:cNvPr name="Freeform 10" id="10"/>
            <p:cNvSpPr/>
            <p:nvPr/>
          </p:nvSpPr>
          <p:spPr>
            <a:xfrm flipH="false" flipV="false" rot="0">
              <a:off x="0" y="0"/>
              <a:ext cx="11907266" cy="1398397"/>
            </a:xfrm>
            <a:custGeom>
              <a:avLst/>
              <a:gdLst/>
              <a:ahLst/>
              <a:cxnLst/>
              <a:rect r="r" b="b" t="t" l="l"/>
              <a:pathLst>
                <a:path h="1398397" w="11907266">
                  <a:moveTo>
                    <a:pt x="0" y="0"/>
                  </a:moveTo>
                  <a:lnTo>
                    <a:pt x="11907266" y="0"/>
                  </a:lnTo>
                  <a:lnTo>
                    <a:pt x="11907266" y="1398397"/>
                  </a:lnTo>
                  <a:lnTo>
                    <a:pt x="0" y="1398397"/>
                  </a:lnTo>
                  <a:close/>
                </a:path>
              </a:pathLst>
            </a:custGeom>
            <a:solidFill>
              <a:srgbClr val="403D3C"/>
            </a:solidFill>
          </p:spPr>
        </p:sp>
      </p:grpSp>
      <p:sp>
        <p:nvSpPr>
          <p:cNvPr name="TextBox 11" id="11"/>
          <p:cNvSpPr txBox="true"/>
          <p:nvPr/>
        </p:nvSpPr>
        <p:spPr>
          <a:xfrm rot="-74880">
            <a:off x="424684" y="6569905"/>
            <a:ext cx="8491447" cy="644147"/>
          </a:xfrm>
          <a:prstGeom prst="rect">
            <a:avLst/>
          </a:prstGeom>
        </p:spPr>
        <p:txBody>
          <a:bodyPr anchor="t" rtlCol="false" tIns="0" lIns="0" bIns="0" rIns="0">
            <a:spAutoFit/>
          </a:bodyPr>
          <a:lstStyle/>
          <a:p>
            <a:pPr algn="ctr">
              <a:lnSpc>
                <a:spcPts val="4596"/>
              </a:lnSpc>
            </a:pPr>
            <a:r>
              <a:rPr lang="en-US" sz="3283" spc="304">
                <a:solidFill>
                  <a:srgbClr val="FFFFFF"/>
                </a:solidFill>
                <a:latin typeface="TLWG Typewriter"/>
                <a:ea typeface="TLWG Typewriter"/>
                <a:cs typeface="TLWG Typewriter"/>
                <a:sym typeface="TLWG Typewriter"/>
              </a:rPr>
              <a:t>DISADVANTAGES OF SSD OVER HDD</a:t>
            </a:r>
          </a:p>
        </p:txBody>
      </p:sp>
      <p:sp>
        <p:nvSpPr>
          <p:cNvPr name="TextBox 12" id="12"/>
          <p:cNvSpPr txBox="true"/>
          <p:nvPr/>
        </p:nvSpPr>
        <p:spPr>
          <a:xfrm rot="0">
            <a:off x="3794436" y="7689141"/>
            <a:ext cx="11386011" cy="697617"/>
          </a:xfrm>
          <a:prstGeom prst="rect">
            <a:avLst/>
          </a:prstGeom>
        </p:spPr>
        <p:txBody>
          <a:bodyPr anchor="t" rtlCol="false" tIns="0" lIns="0" bIns="0" rIns="0">
            <a:spAutoFit/>
          </a:bodyPr>
          <a:lstStyle/>
          <a:p>
            <a:pPr algn="ctr" marL="1075399" indent="-358466" lvl="2">
              <a:lnSpc>
                <a:spcPts val="5211"/>
              </a:lnSpc>
              <a:buFont typeface="Arial"/>
              <a:buChar char="⚬"/>
            </a:pPr>
            <a:r>
              <a:rPr lang="en-US" b="true" sz="3721">
                <a:solidFill>
                  <a:srgbClr val="000000"/>
                </a:solidFill>
                <a:latin typeface="Now Bold"/>
                <a:ea typeface="Now Bold"/>
                <a:cs typeface="Now Bold"/>
                <a:sym typeface="Now Bold"/>
              </a:rPr>
              <a:t>Poor longevity - is still not used in all servers</a:t>
            </a:r>
          </a:p>
        </p:txBody>
      </p:sp>
      <p:sp>
        <p:nvSpPr>
          <p:cNvPr name="TextBox 13" id="13"/>
          <p:cNvSpPr txBox="true"/>
          <p:nvPr/>
        </p:nvSpPr>
        <p:spPr>
          <a:xfrm rot="0">
            <a:off x="200178" y="9541690"/>
            <a:ext cx="11658633" cy="581044"/>
          </a:xfrm>
          <a:prstGeom prst="rect">
            <a:avLst/>
          </a:prstGeom>
        </p:spPr>
        <p:txBody>
          <a:bodyPr anchor="t" rtlCol="false" tIns="0" lIns="0" bIns="0" rIns="0">
            <a:spAutoFit/>
          </a:bodyPr>
          <a:lstStyle/>
          <a:p>
            <a:pPr algn="ctr">
              <a:lnSpc>
                <a:spcPts val="4363"/>
              </a:lnSpc>
            </a:pPr>
            <a:r>
              <a:rPr lang="en-US" sz="3117" b="true">
                <a:solidFill>
                  <a:srgbClr val="000000"/>
                </a:solidFill>
                <a:latin typeface="Now Bold"/>
                <a:ea typeface="Now Bold"/>
                <a:cs typeface="Now Bold"/>
                <a:sym typeface="Now Bold"/>
              </a:rPr>
              <a:t>*memory sticks/flash memories use solid state technology</a:t>
            </a:r>
          </a:p>
        </p:txBody>
      </p:sp>
      <p:grpSp>
        <p:nvGrpSpPr>
          <p:cNvPr name="Group 14" id="14"/>
          <p:cNvGrpSpPr/>
          <p:nvPr/>
        </p:nvGrpSpPr>
        <p:grpSpPr>
          <a:xfrm rot="0">
            <a:off x="2537237" y="292470"/>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204.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11110272" y="-571392"/>
            <a:ext cx="5966559" cy="4325756"/>
          </a:xfrm>
          <a:custGeom>
            <a:avLst/>
            <a:gdLst/>
            <a:ahLst/>
            <a:cxnLst/>
            <a:rect r="r" b="b" t="t" l="l"/>
            <a:pathLst>
              <a:path h="4325756" w="5966559">
                <a:moveTo>
                  <a:pt x="0" y="0"/>
                </a:moveTo>
                <a:lnTo>
                  <a:pt x="5966559" y="0"/>
                </a:lnTo>
                <a:lnTo>
                  <a:pt x="5966559" y="4325755"/>
                </a:lnTo>
                <a:lnTo>
                  <a:pt x="0" y="4325755"/>
                </a:lnTo>
                <a:lnTo>
                  <a:pt x="0" y="0"/>
                </a:lnTo>
                <a:close/>
              </a:path>
            </a:pathLst>
          </a:custGeom>
          <a:blipFill>
            <a:blip r:embed="rId2">
              <a:extLst>
                <a:ext uri="{96DAC541-7B7A-43D3-8B79-37D633B846F1}">
                  <asvg:svgBlip xmlns:asvg="http://schemas.microsoft.com/office/drawing/2016/SVG/main" r:embed="rId3"/>
                </a:ext>
              </a:extLst>
            </a:blip>
            <a:stretch>
              <a:fillRect l="0" t="0" r="-65" b="0"/>
            </a:stretch>
          </a:blipFill>
        </p:spPr>
      </p:sp>
      <p:sp>
        <p:nvSpPr>
          <p:cNvPr name="Freeform 3" id="3"/>
          <p:cNvSpPr/>
          <p:nvPr/>
        </p:nvSpPr>
        <p:spPr>
          <a:xfrm flipH="false" flipV="false" rot="10490334">
            <a:off x="205742" y="-1156181"/>
            <a:ext cx="6727498" cy="4877436"/>
          </a:xfrm>
          <a:custGeom>
            <a:avLst/>
            <a:gdLst/>
            <a:ahLst/>
            <a:cxnLst/>
            <a:rect r="r" b="b" t="t" l="l"/>
            <a:pathLst>
              <a:path h="4877436" w="6727498">
                <a:moveTo>
                  <a:pt x="0" y="0"/>
                </a:moveTo>
                <a:lnTo>
                  <a:pt x="6727498" y="0"/>
                </a:lnTo>
                <a:lnTo>
                  <a:pt x="6727498"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grpSp>
        <p:nvGrpSpPr>
          <p:cNvPr name="Group 4" id="4"/>
          <p:cNvGrpSpPr/>
          <p:nvPr/>
        </p:nvGrpSpPr>
        <p:grpSpPr>
          <a:xfrm rot="-23270">
            <a:off x="6254640" y="882371"/>
            <a:ext cx="6121215" cy="1418230"/>
            <a:chOff x="0" y="0"/>
            <a:chExt cx="8161620" cy="1890974"/>
          </a:xfrm>
        </p:grpSpPr>
        <p:sp>
          <p:nvSpPr>
            <p:cNvPr name="Freeform 5" id="5"/>
            <p:cNvSpPr/>
            <p:nvPr/>
          </p:nvSpPr>
          <p:spPr>
            <a:xfrm flipH="false" flipV="false" rot="0">
              <a:off x="0" y="0"/>
              <a:ext cx="8161655" cy="1891030"/>
            </a:xfrm>
            <a:custGeom>
              <a:avLst/>
              <a:gdLst/>
              <a:ahLst/>
              <a:cxnLst/>
              <a:rect r="r" b="b" t="t" l="l"/>
              <a:pathLst>
                <a:path h="1891030" w="8161655">
                  <a:moveTo>
                    <a:pt x="0" y="0"/>
                  </a:moveTo>
                  <a:lnTo>
                    <a:pt x="8161655" y="0"/>
                  </a:lnTo>
                  <a:lnTo>
                    <a:pt x="8161655" y="1891030"/>
                  </a:lnTo>
                  <a:lnTo>
                    <a:pt x="0" y="1891030"/>
                  </a:lnTo>
                  <a:close/>
                </a:path>
              </a:pathLst>
            </a:custGeom>
            <a:solidFill>
              <a:srgbClr val="E3EDED"/>
            </a:solidFill>
          </p:spPr>
        </p:sp>
      </p:grpSp>
      <p:sp>
        <p:nvSpPr>
          <p:cNvPr name="TextBox 6" id="6"/>
          <p:cNvSpPr txBox="true"/>
          <p:nvPr/>
        </p:nvSpPr>
        <p:spPr>
          <a:xfrm rot="0">
            <a:off x="2819912" y="7334679"/>
            <a:ext cx="2084470" cy="452140"/>
          </a:xfrm>
          <a:prstGeom prst="rect">
            <a:avLst/>
          </a:prstGeom>
        </p:spPr>
        <p:txBody>
          <a:bodyPr anchor="t" rtlCol="false" tIns="0" lIns="0" bIns="0" rIns="0">
            <a:spAutoFit/>
          </a:bodyPr>
          <a:lstStyle/>
          <a:p>
            <a:pPr algn="ctr">
              <a:lnSpc>
                <a:spcPts val="3601"/>
              </a:lnSpc>
            </a:pPr>
            <a:r>
              <a:rPr lang="en-US" sz="3104">
                <a:solidFill>
                  <a:srgbClr val="403D3C"/>
                </a:solidFill>
                <a:latin typeface="Gagalin"/>
                <a:ea typeface="Gagalin"/>
                <a:cs typeface="Gagalin"/>
                <a:sym typeface="Gagalin"/>
              </a:rPr>
              <a:t>red laser</a:t>
            </a:r>
          </a:p>
        </p:txBody>
      </p:sp>
      <p:sp>
        <p:nvSpPr>
          <p:cNvPr name="Freeform 7" id="7"/>
          <p:cNvSpPr/>
          <p:nvPr/>
        </p:nvSpPr>
        <p:spPr>
          <a:xfrm flipH="false" flipV="false" rot="0">
            <a:off x="1667018" y="3086100"/>
            <a:ext cx="5471962" cy="4114800"/>
          </a:xfrm>
          <a:custGeom>
            <a:avLst/>
            <a:gdLst/>
            <a:ahLst/>
            <a:cxnLst/>
            <a:rect r="r" b="b" t="t" l="l"/>
            <a:pathLst>
              <a:path h="4114800" w="5471962">
                <a:moveTo>
                  <a:pt x="0" y="0"/>
                </a:moveTo>
                <a:lnTo>
                  <a:pt x="5471962" y="0"/>
                </a:lnTo>
                <a:lnTo>
                  <a:pt x="54719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263" b="0"/>
            </a:stretch>
          </a:blipFill>
        </p:spPr>
      </p:sp>
      <p:sp>
        <p:nvSpPr>
          <p:cNvPr name="Freeform 8" id="8"/>
          <p:cNvSpPr/>
          <p:nvPr/>
        </p:nvSpPr>
        <p:spPr>
          <a:xfrm flipH="true" flipV="false" rot="0">
            <a:off x="12134409" y="3086100"/>
            <a:ext cx="5471962" cy="4114800"/>
          </a:xfrm>
          <a:custGeom>
            <a:avLst/>
            <a:gdLst/>
            <a:ahLst/>
            <a:cxnLst/>
            <a:rect r="r" b="b" t="t" l="l"/>
            <a:pathLst>
              <a:path h="4114800" w="5471962">
                <a:moveTo>
                  <a:pt x="5471963" y="0"/>
                </a:moveTo>
                <a:lnTo>
                  <a:pt x="0" y="0"/>
                </a:lnTo>
                <a:lnTo>
                  <a:pt x="0" y="4114800"/>
                </a:lnTo>
                <a:lnTo>
                  <a:pt x="5471963" y="4114800"/>
                </a:lnTo>
                <a:lnTo>
                  <a:pt x="5471963" y="0"/>
                </a:lnTo>
                <a:close/>
              </a:path>
            </a:pathLst>
          </a:custGeom>
          <a:blipFill>
            <a:blip r:embed="rId6">
              <a:extLst>
                <a:ext uri="{96DAC541-7B7A-43D3-8B79-37D633B846F1}">
                  <asvg:svgBlip xmlns:asvg="http://schemas.microsoft.com/office/drawing/2016/SVG/main" r:embed="rId7"/>
                </a:ext>
              </a:extLst>
            </a:blip>
            <a:stretch>
              <a:fillRect l="0" t="0" r="-263" b="0"/>
            </a:stretch>
          </a:blipFill>
        </p:spPr>
      </p:sp>
      <p:sp>
        <p:nvSpPr>
          <p:cNvPr name="Freeform 9" id="9"/>
          <p:cNvSpPr/>
          <p:nvPr/>
        </p:nvSpPr>
        <p:spPr>
          <a:xfrm flipH="true" flipV="false" rot="5400000">
            <a:off x="6939627" y="4692540"/>
            <a:ext cx="5471962" cy="4114800"/>
          </a:xfrm>
          <a:custGeom>
            <a:avLst/>
            <a:gdLst/>
            <a:ahLst/>
            <a:cxnLst/>
            <a:rect r="r" b="b" t="t" l="l"/>
            <a:pathLst>
              <a:path h="4114800" w="5471962">
                <a:moveTo>
                  <a:pt x="5471963" y="0"/>
                </a:moveTo>
                <a:lnTo>
                  <a:pt x="0" y="0"/>
                </a:lnTo>
                <a:lnTo>
                  <a:pt x="0" y="4114800"/>
                </a:lnTo>
                <a:lnTo>
                  <a:pt x="5471963" y="4114800"/>
                </a:lnTo>
                <a:lnTo>
                  <a:pt x="5471963" y="0"/>
                </a:lnTo>
                <a:close/>
              </a:path>
            </a:pathLst>
          </a:custGeom>
          <a:blipFill>
            <a:blip r:embed="rId4">
              <a:extLst>
                <a:ext uri="{96DAC541-7B7A-43D3-8B79-37D633B846F1}">
                  <asvg:svgBlip xmlns:asvg="http://schemas.microsoft.com/office/drawing/2016/SVG/main" r:embed="rId5"/>
                </a:ext>
              </a:extLst>
            </a:blip>
            <a:stretch>
              <a:fillRect l="0" t="0" r="-263" b="0"/>
            </a:stretch>
          </a:blipFill>
        </p:spPr>
      </p:sp>
      <p:sp>
        <p:nvSpPr>
          <p:cNvPr name="TextBox 10" id="10"/>
          <p:cNvSpPr txBox="true"/>
          <p:nvPr/>
        </p:nvSpPr>
        <p:spPr>
          <a:xfrm rot="-64702">
            <a:off x="2796965" y="4560509"/>
            <a:ext cx="2097549" cy="1067879"/>
          </a:xfrm>
          <a:prstGeom prst="rect">
            <a:avLst/>
          </a:prstGeom>
        </p:spPr>
        <p:txBody>
          <a:bodyPr anchor="t" rtlCol="false" tIns="0" lIns="0" bIns="0" rIns="0">
            <a:spAutoFit/>
          </a:bodyPr>
          <a:lstStyle/>
          <a:p>
            <a:pPr algn="ctr">
              <a:lnSpc>
                <a:spcPts val="8551"/>
              </a:lnSpc>
            </a:pPr>
            <a:r>
              <a:rPr lang="en-US" sz="7371">
                <a:solidFill>
                  <a:srgbClr val="403D3C"/>
                </a:solidFill>
                <a:latin typeface="Gagalin"/>
                <a:ea typeface="Gagalin"/>
                <a:cs typeface="Gagalin"/>
                <a:sym typeface="Gagalin"/>
              </a:rPr>
              <a:t>CD</a:t>
            </a:r>
          </a:p>
        </p:txBody>
      </p:sp>
      <p:sp>
        <p:nvSpPr>
          <p:cNvPr name="TextBox 11" id="11"/>
          <p:cNvSpPr txBox="true"/>
          <p:nvPr/>
        </p:nvSpPr>
        <p:spPr>
          <a:xfrm rot="-64702">
            <a:off x="8627351" y="6695532"/>
            <a:ext cx="2097549" cy="1067879"/>
          </a:xfrm>
          <a:prstGeom prst="rect">
            <a:avLst/>
          </a:prstGeom>
        </p:spPr>
        <p:txBody>
          <a:bodyPr anchor="t" rtlCol="false" tIns="0" lIns="0" bIns="0" rIns="0">
            <a:spAutoFit/>
          </a:bodyPr>
          <a:lstStyle/>
          <a:p>
            <a:pPr algn="ctr">
              <a:lnSpc>
                <a:spcPts val="8551"/>
              </a:lnSpc>
            </a:pPr>
            <a:r>
              <a:rPr lang="en-US" sz="7371">
                <a:solidFill>
                  <a:srgbClr val="403D3C"/>
                </a:solidFill>
                <a:latin typeface="Gagalin"/>
                <a:ea typeface="Gagalin"/>
                <a:cs typeface="Gagalin"/>
                <a:sym typeface="Gagalin"/>
              </a:rPr>
              <a:t>DVD</a:t>
            </a:r>
          </a:p>
        </p:txBody>
      </p:sp>
      <p:sp>
        <p:nvSpPr>
          <p:cNvPr name="TextBox 12" id="12"/>
          <p:cNvSpPr txBox="true"/>
          <p:nvPr/>
        </p:nvSpPr>
        <p:spPr>
          <a:xfrm rot="-64702">
            <a:off x="14354516" y="4089905"/>
            <a:ext cx="2097549" cy="2164333"/>
          </a:xfrm>
          <a:prstGeom prst="rect">
            <a:avLst/>
          </a:prstGeom>
        </p:spPr>
        <p:txBody>
          <a:bodyPr anchor="t" rtlCol="false" tIns="0" lIns="0" bIns="0" rIns="0">
            <a:spAutoFit/>
          </a:bodyPr>
          <a:lstStyle/>
          <a:p>
            <a:pPr algn="ctr">
              <a:lnSpc>
                <a:spcPts val="8551"/>
              </a:lnSpc>
            </a:pPr>
            <a:r>
              <a:rPr lang="en-US" sz="7371">
                <a:solidFill>
                  <a:srgbClr val="403D3C"/>
                </a:solidFill>
                <a:latin typeface="Gagalin"/>
                <a:ea typeface="Gagalin"/>
                <a:cs typeface="Gagalin"/>
                <a:sym typeface="Gagalin"/>
              </a:rPr>
              <a:t>Blu-ray</a:t>
            </a:r>
          </a:p>
        </p:txBody>
      </p:sp>
      <p:sp>
        <p:nvSpPr>
          <p:cNvPr name="TextBox 13" id="13"/>
          <p:cNvSpPr txBox="true"/>
          <p:nvPr/>
        </p:nvSpPr>
        <p:spPr>
          <a:xfrm rot="-64702">
            <a:off x="6864363" y="1499366"/>
            <a:ext cx="5197285" cy="567557"/>
          </a:xfrm>
          <a:prstGeom prst="rect">
            <a:avLst/>
          </a:prstGeom>
        </p:spPr>
        <p:txBody>
          <a:bodyPr anchor="t" rtlCol="false" tIns="0" lIns="0" bIns="0" rIns="0">
            <a:spAutoFit/>
          </a:bodyPr>
          <a:lstStyle/>
          <a:p>
            <a:pPr algn="ctr">
              <a:lnSpc>
                <a:spcPts val="4491"/>
              </a:lnSpc>
            </a:pPr>
            <a:r>
              <a:rPr lang="en-US" sz="3871">
                <a:solidFill>
                  <a:srgbClr val="403D3C"/>
                </a:solidFill>
                <a:latin typeface="Gagalin"/>
                <a:ea typeface="Gagalin"/>
                <a:cs typeface="Gagalin"/>
                <a:sym typeface="Gagalin"/>
              </a:rPr>
              <a:t>Optical Media</a:t>
            </a:r>
          </a:p>
        </p:txBody>
      </p:sp>
      <p:sp>
        <p:nvSpPr>
          <p:cNvPr name="TextBox 14" id="14"/>
          <p:cNvSpPr txBox="true"/>
          <p:nvPr/>
        </p:nvSpPr>
        <p:spPr>
          <a:xfrm rot="0">
            <a:off x="8616449" y="9504972"/>
            <a:ext cx="2084471" cy="452140"/>
          </a:xfrm>
          <a:prstGeom prst="rect">
            <a:avLst/>
          </a:prstGeom>
        </p:spPr>
        <p:txBody>
          <a:bodyPr anchor="t" rtlCol="false" tIns="0" lIns="0" bIns="0" rIns="0">
            <a:spAutoFit/>
          </a:bodyPr>
          <a:lstStyle/>
          <a:p>
            <a:pPr algn="ctr">
              <a:lnSpc>
                <a:spcPts val="3601"/>
              </a:lnSpc>
            </a:pPr>
            <a:r>
              <a:rPr lang="en-US" sz="3104">
                <a:solidFill>
                  <a:srgbClr val="403D3C"/>
                </a:solidFill>
                <a:latin typeface="Gagalin"/>
                <a:ea typeface="Gagalin"/>
                <a:cs typeface="Gagalin"/>
                <a:sym typeface="Gagalin"/>
              </a:rPr>
              <a:t>red laser</a:t>
            </a:r>
          </a:p>
        </p:txBody>
      </p:sp>
      <p:sp>
        <p:nvSpPr>
          <p:cNvPr name="TextBox 15" id="15"/>
          <p:cNvSpPr txBox="true"/>
          <p:nvPr/>
        </p:nvSpPr>
        <p:spPr>
          <a:xfrm rot="0">
            <a:off x="14572401" y="7334679"/>
            <a:ext cx="2084470" cy="452140"/>
          </a:xfrm>
          <a:prstGeom prst="rect">
            <a:avLst/>
          </a:prstGeom>
        </p:spPr>
        <p:txBody>
          <a:bodyPr anchor="t" rtlCol="false" tIns="0" lIns="0" bIns="0" rIns="0">
            <a:spAutoFit/>
          </a:bodyPr>
          <a:lstStyle/>
          <a:p>
            <a:pPr algn="ctr">
              <a:lnSpc>
                <a:spcPts val="3601"/>
              </a:lnSpc>
            </a:pPr>
            <a:r>
              <a:rPr lang="en-US" sz="3104">
                <a:solidFill>
                  <a:srgbClr val="403D3C"/>
                </a:solidFill>
                <a:latin typeface="Gagalin"/>
                <a:ea typeface="Gagalin"/>
                <a:cs typeface="Gagalin"/>
                <a:sym typeface="Gagalin"/>
              </a:rPr>
              <a:t>blue laser</a:t>
            </a:r>
          </a:p>
        </p:txBody>
      </p:sp>
      <p:grpSp>
        <p:nvGrpSpPr>
          <p:cNvPr name="Group 16" id="16"/>
          <p:cNvGrpSpPr/>
          <p:nvPr/>
        </p:nvGrpSpPr>
        <p:grpSpPr>
          <a:xfrm rot="0">
            <a:off x="2537237" y="195029"/>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205.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11110272" y="-571392"/>
            <a:ext cx="5966559" cy="4325756"/>
          </a:xfrm>
          <a:custGeom>
            <a:avLst/>
            <a:gdLst/>
            <a:ahLst/>
            <a:cxnLst/>
            <a:rect r="r" b="b" t="t" l="l"/>
            <a:pathLst>
              <a:path h="4325756" w="5966559">
                <a:moveTo>
                  <a:pt x="0" y="0"/>
                </a:moveTo>
                <a:lnTo>
                  <a:pt x="5966559" y="0"/>
                </a:lnTo>
                <a:lnTo>
                  <a:pt x="5966559" y="4325755"/>
                </a:lnTo>
                <a:lnTo>
                  <a:pt x="0" y="4325755"/>
                </a:lnTo>
                <a:lnTo>
                  <a:pt x="0" y="0"/>
                </a:lnTo>
                <a:close/>
              </a:path>
            </a:pathLst>
          </a:custGeom>
          <a:blipFill>
            <a:blip r:embed="rId2">
              <a:extLst>
                <a:ext uri="{96DAC541-7B7A-43D3-8B79-37D633B846F1}">
                  <asvg:svgBlip xmlns:asvg="http://schemas.microsoft.com/office/drawing/2016/SVG/main" r:embed="rId3"/>
                </a:ext>
              </a:extLst>
            </a:blip>
            <a:stretch>
              <a:fillRect l="0" t="0" r="-65" b="0"/>
            </a:stretch>
          </a:blipFill>
        </p:spPr>
      </p:sp>
      <p:sp>
        <p:nvSpPr>
          <p:cNvPr name="Freeform 3" id="3"/>
          <p:cNvSpPr/>
          <p:nvPr/>
        </p:nvSpPr>
        <p:spPr>
          <a:xfrm flipH="false" flipV="false" rot="10490334">
            <a:off x="205742" y="-1156181"/>
            <a:ext cx="6727498" cy="4877436"/>
          </a:xfrm>
          <a:custGeom>
            <a:avLst/>
            <a:gdLst/>
            <a:ahLst/>
            <a:cxnLst/>
            <a:rect r="r" b="b" t="t" l="l"/>
            <a:pathLst>
              <a:path h="4877436" w="6727498">
                <a:moveTo>
                  <a:pt x="0" y="0"/>
                </a:moveTo>
                <a:lnTo>
                  <a:pt x="6727498" y="0"/>
                </a:lnTo>
                <a:lnTo>
                  <a:pt x="6727498"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sp>
        <p:nvSpPr>
          <p:cNvPr name="Freeform 4" id="4"/>
          <p:cNvSpPr/>
          <p:nvPr/>
        </p:nvSpPr>
        <p:spPr>
          <a:xfrm flipH="false" flipV="false" rot="0">
            <a:off x="50080" y="-100840"/>
            <a:ext cx="5471962" cy="4114800"/>
          </a:xfrm>
          <a:custGeom>
            <a:avLst/>
            <a:gdLst/>
            <a:ahLst/>
            <a:cxnLst/>
            <a:rect r="r" b="b" t="t" l="l"/>
            <a:pathLst>
              <a:path h="4114800" w="5471962">
                <a:moveTo>
                  <a:pt x="0" y="0"/>
                </a:moveTo>
                <a:lnTo>
                  <a:pt x="5471963" y="0"/>
                </a:lnTo>
                <a:lnTo>
                  <a:pt x="547196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263" b="0"/>
            </a:stretch>
          </a:blipFill>
        </p:spPr>
      </p:sp>
      <p:sp>
        <p:nvSpPr>
          <p:cNvPr name="Freeform 5" id="5"/>
          <p:cNvSpPr/>
          <p:nvPr/>
        </p:nvSpPr>
        <p:spPr>
          <a:xfrm flipH="false" flipV="false" rot="0">
            <a:off x="5486402" y="453864"/>
            <a:ext cx="6481882" cy="3405935"/>
          </a:xfrm>
          <a:custGeom>
            <a:avLst/>
            <a:gdLst/>
            <a:ahLst/>
            <a:cxnLst/>
            <a:rect r="r" b="b" t="t" l="l"/>
            <a:pathLst>
              <a:path h="3405935" w="6481882">
                <a:moveTo>
                  <a:pt x="0" y="0"/>
                </a:moveTo>
                <a:lnTo>
                  <a:pt x="6481882" y="0"/>
                </a:lnTo>
                <a:lnTo>
                  <a:pt x="6481882" y="3405935"/>
                </a:lnTo>
                <a:lnTo>
                  <a:pt x="0" y="3405935"/>
                </a:lnTo>
                <a:lnTo>
                  <a:pt x="0" y="0"/>
                </a:lnTo>
                <a:close/>
              </a:path>
            </a:pathLst>
          </a:custGeom>
          <a:blipFill>
            <a:blip r:embed="rId6">
              <a:extLst>
                <a:ext uri="{96DAC541-7B7A-43D3-8B79-37D633B846F1}">
                  <asvg:svgBlip xmlns:asvg="http://schemas.microsoft.com/office/drawing/2016/SVG/main" r:embed="rId7"/>
                </a:ext>
              </a:extLst>
            </a:blip>
            <a:stretch>
              <a:fillRect l="0" t="0" r="0" b="-605"/>
            </a:stretch>
          </a:blipFill>
        </p:spPr>
      </p:sp>
      <p:sp>
        <p:nvSpPr>
          <p:cNvPr name="TextBox 6" id="6"/>
          <p:cNvSpPr txBox="true"/>
          <p:nvPr/>
        </p:nvSpPr>
        <p:spPr>
          <a:xfrm rot="-64702">
            <a:off x="1060040" y="354736"/>
            <a:ext cx="2097549" cy="3260787"/>
          </a:xfrm>
          <a:prstGeom prst="rect">
            <a:avLst/>
          </a:prstGeom>
        </p:spPr>
        <p:txBody>
          <a:bodyPr anchor="t" rtlCol="false" tIns="0" lIns="0" bIns="0" rIns="0">
            <a:spAutoFit/>
          </a:bodyPr>
          <a:lstStyle/>
          <a:p>
            <a:pPr algn="ctr">
              <a:lnSpc>
                <a:spcPts val="8551"/>
              </a:lnSpc>
            </a:pPr>
            <a:r>
              <a:rPr lang="en-US" sz="7371">
                <a:solidFill>
                  <a:srgbClr val="403D3C"/>
                </a:solidFill>
                <a:latin typeface="Gagalin"/>
                <a:ea typeface="Gagalin"/>
                <a:cs typeface="Gagalin"/>
                <a:sym typeface="Gagalin"/>
              </a:rPr>
              <a:t>CD and DVD</a:t>
            </a:r>
          </a:p>
        </p:txBody>
      </p:sp>
      <p:grpSp>
        <p:nvGrpSpPr>
          <p:cNvPr name="Group 7" id="7"/>
          <p:cNvGrpSpPr/>
          <p:nvPr/>
        </p:nvGrpSpPr>
        <p:grpSpPr>
          <a:xfrm rot="10666107">
            <a:off x="5486881" y="2472692"/>
            <a:ext cx="1240437" cy="71438"/>
            <a:chOff x="0" y="0"/>
            <a:chExt cx="1653916" cy="95250"/>
          </a:xfrm>
        </p:grpSpPr>
        <p:sp>
          <p:nvSpPr>
            <p:cNvPr name="Freeform 8" id="8"/>
            <p:cNvSpPr/>
            <p:nvPr/>
          </p:nvSpPr>
          <p:spPr>
            <a:xfrm flipH="false" flipV="false" rot="0">
              <a:off x="0" y="0"/>
              <a:ext cx="1653921" cy="95250"/>
            </a:xfrm>
            <a:custGeom>
              <a:avLst/>
              <a:gdLst/>
              <a:ahLst/>
              <a:cxnLst/>
              <a:rect r="r" b="b" t="t" l="l"/>
              <a:pathLst>
                <a:path h="95250" w="1653921">
                  <a:moveTo>
                    <a:pt x="47625" y="0"/>
                  </a:moveTo>
                  <a:lnTo>
                    <a:pt x="1606296" y="0"/>
                  </a:lnTo>
                  <a:cubicBezTo>
                    <a:pt x="1632585" y="0"/>
                    <a:pt x="1653921" y="21336"/>
                    <a:pt x="1653921" y="47625"/>
                  </a:cubicBezTo>
                  <a:cubicBezTo>
                    <a:pt x="1653921" y="73914"/>
                    <a:pt x="1632585" y="95250"/>
                    <a:pt x="1606296"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9" id="9"/>
          <p:cNvGrpSpPr/>
          <p:nvPr/>
        </p:nvGrpSpPr>
        <p:grpSpPr>
          <a:xfrm rot="-5400000">
            <a:off x="6131230" y="3000658"/>
            <a:ext cx="1127344" cy="71438"/>
            <a:chOff x="0" y="0"/>
            <a:chExt cx="1503126" cy="95250"/>
          </a:xfrm>
        </p:grpSpPr>
        <p:sp>
          <p:nvSpPr>
            <p:cNvPr name="Freeform 10" id="10"/>
            <p:cNvSpPr/>
            <p:nvPr/>
          </p:nvSpPr>
          <p:spPr>
            <a:xfrm flipH="false" flipV="false" rot="0">
              <a:off x="0" y="0"/>
              <a:ext cx="1503172" cy="95250"/>
            </a:xfrm>
            <a:custGeom>
              <a:avLst/>
              <a:gdLst/>
              <a:ahLst/>
              <a:cxnLst/>
              <a:rect r="r" b="b" t="t" l="l"/>
              <a:pathLst>
                <a:path h="95250" w="1503172">
                  <a:moveTo>
                    <a:pt x="47625" y="0"/>
                  </a:moveTo>
                  <a:lnTo>
                    <a:pt x="1455547" y="0"/>
                  </a:lnTo>
                  <a:cubicBezTo>
                    <a:pt x="1481836" y="0"/>
                    <a:pt x="1503172" y="21336"/>
                    <a:pt x="1503172" y="47625"/>
                  </a:cubicBezTo>
                  <a:cubicBezTo>
                    <a:pt x="1503172" y="73914"/>
                    <a:pt x="1481836" y="95250"/>
                    <a:pt x="1455547"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11" id="11"/>
          <p:cNvGrpSpPr/>
          <p:nvPr/>
        </p:nvGrpSpPr>
        <p:grpSpPr>
          <a:xfrm rot="-74275">
            <a:off x="6689110" y="3493534"/>
            <a:ext cx="1093082" cy="71438"/>
            <a:chOff x="0" y="0"/>
            <a:chExt cx="1457442" cy="95250"/>
          </a:xfrm>
        </p:grpSpPr>
        <p:sp>
          <p:nvSpPr>
            <p:cNvPr name="Freeform 12" id="12"/>
            <p:cNvSpPr/>
            <p:nvPr/>
          </p:nvSpPr>
          <p:spPr>
            <a:xfrm flipH="false" flipV="false" rot="0">
              <a:off x="0" y="0"/>
              <a:ext cx="1457452" cy="95250"/>
            </a:xfrm>
            <a:custGeom>
              <a:avLst/>
              <a:gdLst/>
              <a:ahLst/>
              <a:cxnLst/>
              <a:rect r="r" b="b" t="t" l="l"/>
              <a:pathLst>
                <a:path h="95250" w="1457452">
                  <a:moveTo>
                    <a:pt x="47625" y="0"/>
                  </a:moveTo>
                  <a:lnTo>
                    <a:pt x="1409827" y="0"/>
                  </a:lnTo>
                  <a:cubicBezTo>
                    <a:pt x="1436116" y="0"/>
                    <a:pt x="1457452" y="21336"/>
                    <a:pt x="1457452" y="47625"/>
                  </a:cubicBezTo>
                  <a:cubicBezTo>
                    <a:pt x="1457452" y="73914"/>
                    <a:pt x="1436116" y="95250"/>
                    <a:pt x="1409827"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13" id="13"/>
          <p:cNvGrpSpPr/>
          <p:nvPr/>
        </p:nvGrpSpPr>
        <p:grpSpPr>
          <a:xfrm rot="-5400000">
            <a:off x="7207007" y="2954092"/>
            <a:ext cx="1127344" cy="71438"/>
            <a:chOff x="0" y="0"/>
            <a:chExt cx="1503126" cy="95250"/>
          </a:xfrm>
        </p:grpSpPr>
        <p:sp>
          <p:nvSpPr>
            <p:cNvPr name="Freeform 14" id="14"/>
            <p:cNvSpPr/>
            <p:nvPr/>
          </p:nvSpPr>
          <p:spPr>
            <a:xfrm flipH="false" flipV="false" rot="0">
              <a:off x="0" y="0"/>
              <a:ext cx="1503172" cy="95250"/>
            </a:xfrm>
            <a:custGeom>
              <a:avLst/>
              <a:gdLst/>
              <a:ahLst/>
              <a:cxnLst/>
              <a:rect r="r" b="b" t="t" l="l"/>
              <a:pathLst>
                <a:path h="95250" w="1503172">
                  <a:moveTo>
                    <a:pt x="47625" y="0"/>
                  </a:moveTo>
                  <a:lnTo>
                    <a:pt x="1455547" y="0"/>
                  </a:lnTo>
                  <a:cubicBezTo>
                    <a:pt x="1481836" y="0"/>
                    <a:pt x="1503172" y="21336"/>
                    <a:pt x="1503172" y="47625"/>
                  </a:cubicBezTo>
                  <a:cubicBezTo>
                    <a:pt x="1503172" y="73914"/>
                    <a:pt x="1481836" y="95250"/>
                    <a:pt x="1455547"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15" id="15"/>
          <p:cNvGrpSpPr/>
          <p:nvPr/>
        </p:nvGrpSpPr>
        <p:grpSpPr>
          <a:xfrm rot="10799999">
            <a:off x="7759808" y="2449933"/>
            <a:ext cx="1215630" cy="71438"/>
            <a:chOff x="0" y="0"/>
            <a:chExt cx="1620840" cy="95250"/>
          </a:xfrm>
        </p:grpSpPr>
        <p:sp>
          <p:nvSpPr>
            <p:cNvPr name="Freeform 16" id="16"/>
            <p:cNvSpPr/>
            <p:nvPr/>
          </p:nvSpPr>
          <p:spPr>
            <a:xfrm flipH="false" flipV="false" rot="0">
              <a:off x="0" y="0"/>
              <a:ext cx="1620901" cy="95250"/>
            </a:xfrm>
            <a:custGeom>
              <a:avLst/>
              <a:gdLst/>
              <a:ahLst/>
              <a:cxnLst/>
              <a:rect r="r" b="b" t="t" l="l"/>
              <a:pathLst>
                <a:path h="95250" w="1620901">
                  <a:moveTo>
                    <a:pt x="47625" y="0"/>
                  </a:moveTo>
                  <a:lnTo>
                    <a:pt x="1573276" y="0"/>
                  </a:lnTo>
                  <a:cubicBezTo>
                    <a:pt x="1599565" y="0"/>
                    <a:pt x="1620901" y="21336"/>
                    <a:pt x="1620901" y="47625"/>
                  </a:cubicBezTo>
                  <a:cubicBezTo>
                    <a:pt x="1620901" y="73914"/>
                    <a:pt x="1599565" y="95250"/>
                    <a:pt x="1573276"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17" id="17"/>
          <p:cNvGrpSpPr/>
          <p:nvPr/>
        </p:nvGrpSpPr>
        <p:grpSpPr>
          <a:xfrm rot="-10800000">
            <a:off x="8905855" y="2448898"/>
            <a:ext cx="1264874" cy="71438"/>
            <a:chOff x="0" y="0"/>
            <a:chExt cx="1686498" cy="95250"/>
          </a:xfrm>
        </p:grpSpPr>
        <p:sp>
          <p:nvSpPr>
            <p:cNvPr name="Freeform 18" id="18"/>
            <p:cNvSpPr/>
            <p:nvPr/>
          </p:nvSpPr>
          <p:spPr>
            <a:xfrm flipH="false" flipV="false" rot="0">
              <a:off x="0" y="0"/>
              <a:ext cx="1686560" cy="95250"/>
            </a:xfrm>
            <a:custGeom>
              <a:avLst/>
              <a:gdLst/>
              <a:ahLst/>
              <a:cxnLst/>
              <a:rect r="r" b="b" t="t" l="l"/>
              <a:pathLst>
                <a:path h="95250" w="1686560">
                  <a:moveTo>
                    <a:pt x="47625" y="0"/>
                  </a:moveTo>
                  <a:lnTo>
                    <a:pt x="1638935" y="0"/>
                  </a:lnTo>
                  <a:cubicBezTo>
                    <a:pt x="1665224" y="0"/>
                    <a:pt x="1686560" y="21336"/>
                    <a:pt x="1686560" y="47625"/>
                  </a:cubicBezTo>
                  <a:cubicBezTo>
                    <a:pt x="1686560" y="73914"/>
                    <a:pt x="1665224" y="95250"/>
                    <a:pt x="1638935"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19" id="19"/>
          <p:cNvGrpSpPr/>
          <p:nvPr/>
        </p:nvGrpSpPr>
        <p:grpSpPr>
          <a:xfrm rot="-5400000">
            <a:off x="9570754" y="2977375"/>
            <a:ext cx="1127344" cy="71438"/>
            <a:chOff x="0" y="0"/>
            <a:chExt cx="1503126" cy="95250"/>
          </a:xfrm>
        </p:grpSpPr>
        <p:sp>
          <p:nvSpPr>
            <p:cNvPr name="Freeform 20" id="20"/>
            <p:cNvSpPr/>
            <p:nvPr/>
          </p:nvSpPr>
          <p:spPr>
            <a:xfrm flipH="false" flipV="false" rot="0">
              <a:off x="0" y="0"/>
              <a:ext cx="1503172" cy="95250"/>
            </a:xfrm>
            <a:custGeom>
              <a:avLst/>
              <a:gdLst/>
              <a:ahLst/>
              <a:cxnLst/>
              <a:rect r="r" b="b" t="t" l="l"/>
              <a:pathLst>
                <a:path h="95250" w="1503172">
                  <a:moveTo>
                    <a:pt x="47625" y="0"/>
                  </a:moveTo>
                  <a:lnTo>
                    <a:pt x="1455547" y="0"/>
                  </a:lnTo>
                  <a:cubicBezTo>
                    <a:pt x="1481836" y="0"/>
                    <a:pt x="1503172" y="21336"/>
                    <a:pt x="1503172" y="47625"/>
                  </a:cubicBezTo>
                  <a:cubicBezTo>
                    <a:pt x="1503172" y="73914"/>
                    <a:pt x="1481836" y="95250"/>
                    <a:pt x="1455547"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21" id="21"/>
          <p:cNvGrpSpPr/>
          <p:nvPr/>
        </p:nvGrpSpPr>
        <p:grpSpPr>
          <a:xfrm rot="-74275">
            <a:off x="10128634" y="3470251"/>
            <a:ext cx="1093081" cy="71437"/>
            <a:chOff x="0" y="0"/>
            <a:chExt cx="1457442" cy="95250"/>
          </a:xfrm>
        </p:grpSpPr>
        <p:sp>
          <p:nvSpPr>
            <p:cNvPr name="Freeform 22" id="22"/>
            <p:cNvSpPr/>
            <p:nvPr/>
          </p:nvSpPr>
          <p:spPr>
            <a:xfrm flipH="false" flipV="false" rot="0">
              <a:off x="0" y="0"/>
              <a:ext cx="1457452" cy="95250"/>
            </a:xfrm>
            <a:custGeom>
              <a:avLst/>
              <a:gdLst/>
              <a:ahLst/>
              <a:cxnLst/>
              <a:rect r="r" b="b" t="t" l="l"/>
              <a:pathLst>
                <a:path h="95250" w="1457452">
                  <a:moveTo>
                    <a:pt x="47625" y="0"/>
                  </a:moveTo>
                  <a:lnTo>
                    <a:pt x="1409827" y="0"/>
                  </a:lnTo>
                  <a:cubicBezTo>
                    <a:pt x="1436116" y="0"/>
                    <a:pt x="1457452" y="21336"/>
                    <a:pt x="1457452" y="47625"/>
                  </a:cubicBezTo>
                  <a:cubicBezTo>
                    <a:pt x="1457452" y="73914"/>
                    <a:pt x="1436116" y="95250"/>
                    <a:pt x="1409827"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23" id="23"/>
          <p:cNvGrpSpPr/>
          <p:nvPr/>
        </p:nvGrpSpPr>
        <p:grpSpPr>
          <a:xfrm rot="-5400000">
            <a:off x="10646531" y="2930809"/>
            <a:ext cx="1127345" cy="71438"/>
            <a:chOff x="0" y="0"/>
            <a:chExt cx="1503126" cy="95250"/>
          </a:xfrm>
        </p:grpSpPr>
        <p:sp>
          <p:nvSpPr>
            <p:cNvPr name="Freeform 24" id="24"/>
            <p:cNvSpPr/>
            <p:nvPr/>
          </p:nvSpPr>
          <p:spPr>
            <a:xfrm flipH="false" flipV="false" rot="0">
              <a:off x="0" y="0"/>
              <a:ext cx="1503172" cy="95250"/>
            </a:xfrm>
            <a:custGeom>
              <a:avLst/>
              <a:gdLst/>
              <a:ahLst/>
              <a:cxnLst/>
              <a:rect r="r" b="b" t="t" l="l"/>
              <a:pathLst>
                <a:path h="95250" w="1503172">
                  <a:moveTo>
                    <a:pt x="47625" y="0"/>
                  </a:moveTo>
                  <a:lnTo>
                    <a:pt x="1455547" y="0"/>
                  </a:lnTo>
                  <a:cubicBezTo>
                    <a:pt x="1481836" y="0"/>
                    <a:pt x="1503172" y="21336"/>
                    <a:pt x="1503172" y="47625"/>
                  </a:cubicBezTo>
                  <a:cubicBezTo>
                    <a:pt x="1503172" y="73914"/>
                    <a:pt x="1481836" y="95250"/>
                    <a:pt x="1455547" y="95250"/>
                  </a:cubicBezTo>
                  <a:lnTo>
                    <a:pt x="47625" y="95250"/>
                  </a:lnTo>
                  <a:cubicBezTo>
                    <a:pt x="21336" y="95250"/>
                    <a:pt x="0" y="73914"/>
                    <a:pt x="0" y="47625"/>
                  </a:cubicBezTo>
                  <a:cubicBezTo>
                    <a:pt x="0" y="21336"/>
                    <a:pt x="21336" y="0"/>
                    <a:pt x="47625" y="0"/>
                  </a:cubicBezTo>
                  <a:close/>
                </a:path>
              </a:pathLst>
            </a:custGeom>
            <a:solidFill>
              <a:srgbClr val="000000"/>
            </a:solidFill>
          </p:spPr>
        </p:sp>
      </p:grpSp>
      <p:sp>
        <p:nvSpPr>
          <p:cNvPr name="TextBox 25" id="25"/>
          <p:cNvSpPr txBox="true"/>
          <p:nvPr/>
        </p:nvSpPr>
        <p:spPr>
          <a:xfrm rot="0">
            <a:off x="10675174" y="2885565"/>
            <a:ext cx="465385" cy="5081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pit</a:t>
            </a:r>
          </a:p>
        </p:txBody>
      </p:sp>
      <p:sp>
        <p:nvSpPr>
          <p:cNvPr name="TextBox 26" id="26"/>
          <p:cNvSpPr txBox="true"/>
          <p:nvPr/>
        </p:nvSpPr>
        <p:spPr>
          <a:xfrm rot="0">
            <a:off x="5905518" y="2005714"/>
            <a:ext cx="765571" cy="508140"/>
          </a:xfrm>
          <a:prstGeom prst="rect">
            <a:avLst/>
          </a:prstGeom>
        </p:spPr>
        <p:txBody>
          <a:bodyPr anchor="t" rtlCol="false" tIns="0" lIns="0" bIns="0" rIns="0">
            <a:spAutoFit/>
          </a:bodyPr>
          <a:lstStyle/>
          <a:p>
            <a:pPr algn="ctr">
              <a:lnSpc>
                <a:spcPts val="3733"/>
              </a:lnSpc>
            </a:pPr>
            <a:r>
              <a:rPr lang="en-US" sz="2667" b="true">
                <a:solidFill>
                  <a:srgbClr val="38B6FF"/>
                </a:solidFill>
                <a:latin typeface="Now Bold"/>
                <a:ea typeface="Now Bold"/>
                <a:cs typeface="Now Bold"/>
                <a:sym typeface="Now Bold"/>
              </a:rPr>
              <a:t>land</a:t>
            </a:r>
          </a:p>
        </p:txBody>
      </p:sp>
      <p:grpSp>
        <p:nvGrpSpPr>
          <p:cNvPr name="Group 27" id="27"/>
          <p:cNvGrpSpPr/>
          <p:nvPr/>
        </p:nvGrpSpPr>
        <p:grpSpPr>
          <a:xfrm rot="5400000">
            <a:off x="5432590" y="1329050"/>
            <a:ext cx="1311798" cy="71438"/>
            <a:chOff x="0" y="0"/>
            <a:chExt cx="1749064" cy="95250"/>
          </a:xfrm>
        </p:grpSpPr>
        <p:sp>
          <p:nvSpPr>
            <p:cNvPr name="Freeform 28" id="28"/>
            <p:cNvSpPr/>
            <p:nvPr/>
          </p:nvSpPr>
          <p:spPr>
            <a:xfrm flipH="false" flipV="false" rot="0">
              <a:off x="0" y="0"/>
              <a:ext cx="1749044" cy="95250"/>
            </a:xfrm>
            <a:custGeom>
              <a:avLst/>
              <a:gdLst/>
              <a:ahLst/>
              <a:cxnLst/>
              <a:rect r="r" b="b" t="t" l="l"/>
              <a:pathLst>
                <a:path h="95250" w="1749044">
                  <a:moveTo>
                    <a:pt x="47625" y="0"/>
                  </a:moveTo>
                  <a:lnTo>
                    <a:pt x="1701419" y="0"/>
                  </a:lnTo>
                  <a:cubicBezTo>
                    <a:pt x="1727708" y="0"/>
                    <a:pt x="1749044" y="21336"/>
                    <a:pt x="1749044" y="47625"/>
                  </a:cubicBezTo>
                  <a:cubicBezTo>
                    <a:pt x="1749044" y="73914"/>
                    <a:pt x="1727708" y="95250"/>
                    <a:pt x="1701419" y="95250"/>
                  </a:cubicBezTo>
                  <a:lnTo>
                    <a:pt x="47625" y="95250"/>
                  </a:lnTo>
                  <a:cubicBezTo>
                    <a:pt x="21336" y="95250"/>
                    <a:pt x="0" y="73914"/>
                    <a:pt x="0" y="47625"/>
                  </a:cubicBezTo>
                  <a:cubicBezTo>
                    <a:pt x="0" y="21336"/>
                    <a:pt x="21336" y="0"/>
                    <a:pt x="47625" y="0"/>
                  </a:cubicBezTo>
                  <a:close/>
                </a:path>
              </a:pathLst>
            </a:custGeom>
            <a:solidFill>
              <a:srgbClr val="FF5757"/>
            </a:solidFill>
          </p:spPr>
        </p:sp>
      </p:grpSp>
      <p:grpSp>
        <p:nvGrpSpPr>
          <p:cNvPr name="Group 29" id="29"/>
          <p:cNvGrpSpPr/>
          <p:nvPr/>
        </p:nvGrpSpPr>
        <p:grpSpPr>
          <a:xfrm rot="5400000">
            <a:off x="9086069" y="2031007"/>
            <a:ext cx="2715556" cy="71438"/>
            <a:chOff x="0" y="0"/>
            <a:chExt cx="3620742" cy="95250"/>
          </a:xfrm>
        </p:grpSpPr>
        <p:sp>
          <p:nvSpPr>
            <p:cNvPr name="Freeform 30" id="30"/>
            <p:cNvSpPr/>
            <p:nvPr/>
          </p:nvSpPr>
          <p:spPr>
            <a:xfrm flipH="false" flipV="false" rot="0">
              <a:off x="0" y="0"/>
              <a:ext cx="3620770" cy="95250"/>
            </a:xfrm>
            <a:custGeom>
              <a:avLst/>
              <a:gdLst/>
              <a:ahLst/>
              <a:cxnLst/>
              <a:rect r="r" b="b" t="t" l="l"/>
              <a:pathLst>
                <a:path h="95250" w="3620770">
                  <a:moveTo>
                    <a:pt x="47625" y="0"/>
                  </a:moveTo>
                  <a:lnTo>
                    <a:pt x="3573145" y="0"/>
                  </a:lnTo>
                  <a:cubicBezTo>
                    <a:pt x="3599434" y="0"/>
                    <a:pt x="3620770" y="21336"/>
                    <a:pt x="3620770" y="47625"/>
                  </a:cubicBezTo>
                  <a:cubicBezTo>
                    <a:pt x="3620770" y="73914"/>
                    <a:pt x="3599434" y="95250"/>
                    <a:pt x="3573145" y="95250"/>
                  </a:cubicBezTo>
                  <a:lnTo>
                    <a:pt x="47625" y="95250"/>
                  </a:lnTo>
                  <a:cubicBezTo>
                    <a:pt x="21336" y="95250"/>
                    <a:pt x="0" y="73914"/>
                    <a:pt x="0" y="47625"/>
                  </a:cubicBezTo>
                  <a:cubicBezTo>
                    <a:pt x="0" y="21336"/>
                    <a:pt x="21336" y="0"/>
                    <a:pt x="47625" y="0"/>
                  </a:cubicBezTo>
                  <a:close/>
                </a:path>
              </a:pathLst>
            </a:custGeom>
            <a:solidFill>
              <a:srgbClr val="FF5757"/>
            </a:solidFill>
          </p:spPr>
        </p:sp>
      </p:grpSp>
      <p:grpSp>
        <p:nvGrpSpPr>
          <p:cNvPr name="Group 31" id="31"/>
          <p:cNvGrpSpPr/>
          <p:nvPr/>
        </p:nvGrpSpPr>
        <p:grpSpPr>
          <a:xfrm rot="-5400000">
            <a:off x="5902876" y="1285190"/>
            <a:ext cx="1223754" cy="71438"/>
            <a:chOff x="0" y="0"/>
            <a:chExt cx="1631672" cy="95250"/>
          </a:xfrm>
        </p:grpSpPr>
        <p:sp>
          <p:nvSpPr>
            <p:cNvPr name="Freeform 32" id="32"/>
            <p:cNvSpPr/>
            <p:nvPr/>
          </p:nvSpPr>
          <p:spPr>
            <a:xfrm flipH="false" flipV="false" rot="0">
              <a:off x="0" y="0"/>
              <a:ext cx="1631696" cy="95250"/>
            </a:xfrm>
            <a:custGeom>
              <a:avLst/>
              <a:gdLst/>
              <a:ahLst/>
              <a:cxnLst/>
              <a:rect r="r" b="b" t="t" l="l"/>
              <a:pathLst>
                <a:path h="95250" w="1631696">
                  <a:moveTo>
                    <a:pt x="47625" y="0"/>
                  </a:moveTo>
                  <a:lnTo>
                    <a:pt x="1584071" y="0"/>
                  </a:lnTo>
                  <a:cubicBezTo>
                    <a:pt x="1610360" y="0"/>
                    <a:pt x="1631696" y="21336"/>
                    <a:pt x="1631696" y="47625"/>
                  </a:cubicBezTo>
                  <a:cubicBezTo>
                    <a:pt x="1631696" y="73914"/>
                    <a:pt x="1610360" y="95250"/>
                    <a:pt x="1584071" y="95250"/>
                  </a:cubicBezTo>
                  <a:lnTo>
                    <a:pt x="47625" y="95250"/>
                  </a:lnTo>
                  <a:cubicBezTo>
                    <a:pt x="21336" y="95250"/>
                    <a:pt x="0" y="73914"/>
                    <a:pt x="0" y="47625"/>
                  </a:cubicBezTo>
                  <a:cubicBezTo>
                    <a:pt x="0" y="21336"/>
                    <a:pt x="21336" y="0"/>
                    <a:pt x="47625" y="0"/>
                  </a:cubicBezTo>
                  <a:close/>
                </a:path>
              </a:pathLst>
            </a:custGeom>
            <a:solidFill>
              <a:srgbClr val="FF5757"/>
            </a:solidFill>
          </p:spPr>
        </p:sp>
      </p:grpSp>
      <p:sp>
        <p:nvSpPr>
          <p:cNvPr name="TextBox 33" id="33"/>
          <p:cNvSpPr txBox="true"/>
          <p:nvPr/>
        </p:nvSpPr>
        <p:spPr>
          <a:xfrm rot="0">
            <a:off x="6680358" y="1084318"/>
            <a:ext cx="1687264" cy="508140"/>
          </a:xfrm>
          <a:prstGeom prst="rect">
            <a:avLst/>
          </a:prstGeom>
        </p:spPr>
        <p:txBody>
          <a:bodyPr anchor="t" rtlCol="false" tIns="0" lIns="0" bIns="0" rIns="0">
            <a:spAutoFit/>
          </a:bodyPr>
          <a:lstStyle/>
          <a:p>
            <a:pPr algn="ctr">
              <a:lnSpc>
                <a:spcPts val="3733"/>
              </a:lnSpc>
            </a:pPr>
            <a:r>
              <a:rPr lang="en-US" sz="2667" b="true">
                <a:solidFill>
                  <a:srgbClr val="403D3C"/>
                </a:solidFill>
                <a:latin typeface="Now Bold"/>
                <a:ea typeface="Now Bold"/>
                <a:cs typeface="Now Bold"/>
                <a:sym typeface="Now Bold"/>
              </a:rPr>
              <a:t>binary = 1</a:t>
            </a:r>
          </a:p>
        </p:txBody>
      </p:sp>
      <p:grpSp>
        <p:nvGrpSpPr>
          <p:cNvPr name="Group 34" id="34"/>
          <p:cNvGrpSpPr/>
          <p:nvPr/>
        </p:nvGrpSpPr>
        <p:grpSpPr>
          <a:xfrm rot="-5400000">
            <a:off x="10272178" y="2377934"/>
            <a:ext cx="1223754" cy="71438"/>
            <a:chOff x="0" y="0"/>
            <a:chExt cx="1631672" cy="95250"/>
          </a:xfrm>
        </p:grpSpPr>
        <p:sp>
          <p:nvSpPr>
            <p:cNvPr name="Freeform 35" id="35"/>
            <p:cNvSpPr/>
            <p:nvPr/>
          </p:nvSpPr>
          <p:spPr>
            <a:xfrm flipH="false" flipV="false" rot="0">
              <a:off x="0" y="0"/>
              <a:ext cx="1631696" cy="95250"/>
            </a:xfrm>
            <a:custGeom>
              <a:avLst/>
              <a:gdLst/>
              <a:ahLst/>
              <a:cxnLst/>
              <a:rect r="r" b="b" t="t" l="l"/>
              <a:pathLst>
                <a:path h="95250" w="1631696">
                  <a:moveTo>
                    <a:pt x="47625" y="0"/>
                  </a:moveTo>
                  <a:lnTo>
                    <a:pt x="1584071" y="0"/>
                  </a:lnTo>
                  <a:cubicBezTo>
                    <a:pt x="1610360" y="0"/>
                    <a:pt x="1631696" y="21336"/>
                    <a:pt x="1631696" y="47625"/>
                  </a:cubicBezTo>
                  <a:cubicBezTo>
                    <a:pt x="1631696" y="73914"/>
                    <a:pt x="1610360" y="95250"/>
                    <a:pt x="1584071" y="95250"/>
                  </a:cubicBezTo>
                  <a:lnTo>
                    <a:pt x="47625" y="95250"/>
                  </a:lnTo>
                  <a:cubicBezTo>
                    <a:pt x="21336" y="95250"/>
                    <a:pt x="0" y="73914"/>
                    <a:pt x="0" y="47625"/>
                  </a:cubicBezTo>
                  <a:cubicBezTo>
                    <a:pt x="0" y="21336"/>
                    <a:pt x="21336" y="0"/>
                    <a:pt x="47625" y="0"/>
                  </a:cubicBezTo>
                  <a:close/>
                </a:path>
              </a:pathLst>
            </a:custGeom>
            <a:solidFill>
              <a:srgbClr val="FF5757"/>
            </a:solidFill>
          </p:spPr>
        </p:sp>
      </p:grpSp>
      <p:sp>
        <p:nvSpPr>
          <p:cNvPr name="TextBox 36" id="36"/>
          <p:cNvSpPr txBox="true"/>
          <p:nvPr/>
        </p:nvSpPr>
        <p:spPr>
          <a:xfrm rot="0">
            <a:off x="10420035" y="791754"/>
            <a:ext cx="1293041" cy="988270"/>
          </a:xfrm>
          <a:prstGeom prst="rect">
            <a:avLst/>
          </a:prstGeom>
        </p:spPr>
        <p:txBody>
          <a:bodyPr anchor="t" rtlCol="false" tIns="0" lIns="0" bIns="0" rIns="0">
            <a:spAutoFit/>
          </a:bodyPr>
          <a:lstStyle/>
          <a:p>
            <a:pPr algn="ctr">
              <a:lnSpc>
                <a:spcPts val="3702"/>
              </a:lnSpc>
            </a:pPr>
            <a:r>
              <a:rPr lang="en-US" sz="2644" b="true">
                <a:solidFill>
                  <a:srgbClr val="403D3C"/>
                </a:solidFill>
                <a:latin typeface="Now Bold"/>
                <a:ea typeface="Now Bold"/>
                <a:cs typeface="Now Bold"/>
                <a:sym typeface="Now Bold"/>
              </a:rPr>
              <a:t>binary = 0</a:t>
            </a:r>
          </a:p>
        </p:txBody>
      </p:sp>
      <p:sp>
        <p:nvSpPr>
          <p:cNvPr name="TextBox 37" id="37"/>
          <p:cNvSpPr txBox="true"/>
          <p:nvPr/>
        </p:nvSpPr>
        <p:spPr>
          <a:xfrm rot="0">
            <a:off x="6671090" y="584697"/>
            <a:ext cx="830758" cy="508140"/>
          </a:xfrm>
          <a:prstGeom prst="rect">
            <a:avLst/>
          </a:prstGeom>
        </p:spPr>
        <p:txBody>
          <a:bodyPr anchor="t" rtlCol="false" tIns="0" lIns="0" bIns="0" rIns="0">
            <a:spAutoFit/>
          </a:bodyPr>
          <a:lstStyle/>
          <a:p>
            <a:pPr algn="ctr">
              <a:lnSpc>
                <a:spcPts val="3733"/>
              </a:lnSpc>
            </a:pPr>
            <a:r>
              <a:rPr lang="en-US" sz="2667" b="true">
                <a:solidFill>
                  <a:srgbClr val="FF5757"/>
                </a:solidFill>
                <a:latin typeface="Now Bold"/>
                <a:ea typeface="Now Bold"/>
                <a:cs typeface="Now Bold"/>
                <a:sym typeface="Now Bold"/>
              </a:rPr>
              <a:t>laser</a:t>
            </a:r>
          </a:p>
        </p:txBody>
      </p:sp>
      <p:sp>
        <p:nvSpPr>
          <p:cNvPr name="TextBox 38" id="38"/>
          <p:cNvSpPr txBox="true"/>
          <p:nvPr/>
        </p:nvSpPr>
        <p:spPr>
          <a:xfrm rot="0">
            <a:off x="235852" y="4841916"/>
            <a:ext cx="17769120" cy="2906968"/>
          </a:xfrm>
          <a:prstGeom prst="rect">
            <a:avLst/>
          </a:prstGeom>
        </p:spPr>
        <p:txBody>
          <a:bodyPr anchor="t" rtlCol="false" tIns="0" lIns="0" bIns="0" rIns="0">
            <a:spAutoFit/>
          </a:bodyPr>
          <a:lstStyle/>
          <a:p>
            <a:pPr algn="l" marL="927028" indent="-309009" lvl="2">
              <a:lnSpc>
                <a:spcPts val="4491"/>
              </a:lnSpc>
              <a:buFont typeface="Arial"/>
              <a:buChar char="⚬"/>
            </a:pPr>
            <a:r>
              <a:rPr lang="en-US" b="true" sz="3208">
                <a:solidFill>
                  <a:srgbClr val="000000"/>
                </a:solidFill>
                <a:latin typeface="Now Bold"/>
                <a:ea typeface="Now Bold"/>
                <a:cs typeface="Now Bold"/>
                <a:sym typeface="Now Bold"/>
              </a:rPr>
              <a:t>Similar to an HDD, a CD/DVD is segmented into sectors for direct data access. </a:t>
            </a:r>
          </a:p>
          <a:p>
            <a:pPr algn="l" marL="927028" indent="-309009" lvl="2">
              <a:lnSpc>
                <a:spcPts val="4491"/>
              </a:lnSpc>
              <a:buFont typeface="Arial"/>
              <a:buChar char="⚬"/>
            </a:pPr>
            <a:r>
              <a:rPr lang="en-US" b="true" sz="3208">
                <a:solidFill>
                  <a:srgbClr val="000000"/>
                </a:solidFill>
                <a:latin typeface="Now Bold"/>
                <a:ea typeface="Now Bold"/>
                <a:cs typeface="Now Bold"/>
                <a:sym typeface="Now Bold"/>
              </a:rPr>
              <a:t>The data is stored in 'pits' and 'lands' along a spiral track. </a:t>
            </a:r>
          </a:p>
          <a:p>
            <a:pPr algn="l" marL="927028" indent="-309009" lvl="2">
              <a:lnSpc>
                <a:spcPts val="4491"/>
              </a:lnSpc>
              <a:buFont typeface="Arial"/>
              <a:buChar char="⚬"/>
            </a:pPr>
            <a:r>
              <a:rPr lang="en-US" b="true" sz="3208">
                <a:solidFill>
                  <a:srgbClr val="000000"/>
                </a:solidFill>
                <a:latin typeface="Now Bold"/>
                <a:ea typeface="Now Bold"/>
                <a:cs typeface="Now Bold"/>
                <a:sym typeface="Now Bold"/>
              </a:rPr>
              <a:t>A red laser is utilized to read and write the data. </a:t>
            </a:r>
          </a:p>
          <a:p>
            <a:pPr algn="l" marL="927028" indent="-309009" lvl="2">
              <a:lnSpc>
                <a:spcPts val="4491"/>
              </a:lnSpc>
              <a:buFont typeface="Arial"/>
              <a:buChar char="⚬"/>
            </a:pPr>
            <a:r>
              <a:rPr lang="en-US" b="true" sz="3208">
                <a:solidFill>
                  <a:srgbClr val="000000"/>
                </a:solidFill>
                <a:latin typeface="Now Bold"/>
                <a:ea typeface="Now Bold"/>
                <a:cs typeface="Now Bold"/>
                <a:sym typeface="Now Bold"/>
              </a:rPr>
              <a:t>As the disk spins, the optical head moves to where the laser beam contacts the disk surface, following the spiral track from the center outward.</a:t>
            </a:r>
          </a:p>
        </p:txBody>
      </p:sp>
      <p:grpSp>
        <p:nvGrpSpPr>
          <p:cNvPr name="Group 39" id="39"/>
          <p:cNvGrpSpPr/>
          <p:nvPr/>
        </p:nvGrpSpPr>
        <p:grpSpPr>
          <a:xfrm rot="0">
            <a:off x="2537237" y="129372"/>
            <a:ext cx="13213526" cy="9925515"/>
            <a:chOff x="0" y="0"/>
            <a:chExt cx="17618034" cy="13234020"/>
          </a:xfrm>
        </p:grpSpPr>
        <p:sp>
          <p:nvSpPr>
            <p:cNvPr name="Freeform 40" id="4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41" id="4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42" id="4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206.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0">
            <a:off x="50080" y="-100840"/>
            <a:ext cx="5471962" cy="4114800"/>
          </a:xfrm>
          <a:custGeom>
            <a:avLst/>
            <a:gdLst/>
            <a:ahLst/>
            <a:cxnLst/>
            <a:rect r="r" b="b" t="t" l="l"/>
            <a:pathLst>
              <a:path h="4114800" w="5471962">
                <a:moveTo>
                  <a:pt x="0" y="0"/>
                </a:moveTo>
                <a:lnTo>
                  <a:pt x="5471963" y="0"/>
                </a:lnTo>
                <a:lnTo>
                  <a:pt x="547196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263" b="0"/>
            </a:stretch>
          </a:blipFill>
        </p:spPr>
      </p:sp>
      <p:sp>
        <p:nvSpPr>
          <p:cNvPr name="TextBox 3" id="3"/>
          <p:cNvSpPr txBox="true"/>
          <p:nvPr/>
        </p:nvSpPr>
        <p:spPr>
          <a:xfrm rot="-64702">
            <a:off x="470381" y="859823"/>
            <a:ext cx="3577913" cy="2231567"/>
          </a:xfrm>
          <a:prstGeom prst="rect">
            <a:avLst/>
          </a:prstGeom>
        </p:spPr>
        <p:txBody>
          <a:bodyPr anchor="t" rtlCol="false" tIns="0" lIns="0" bIns="0" rIns="0">
            <a:spAutoFit/>
          </a:bodyPr>
          <a:lstStyle/>
          <a:p>
            <a:pPr algn="ctr">
              <a:lnSpc>
                <a:spcPts val="5784"/>
              </a:lnSpc>
            </a:pPr>
            <a:r>
              <a:rPr lang="en-US" sz="4984">
                <a:solidFill>
                  <a:srgbClr val="403D3C"/>
                </a:solidFill>
                <a:latin typeface="Gagalin"/>
                <a:ea typeface="Gagalin"/>
                <a:cs typeface="Gagalin"/>
                <a:sym typeface="Gagalin"/>
              </a:rPr>
              <a:t>Difference between CD and DVD</a:t>
            </a:r>
          </a:p>
        </p:txBody>
      </p:sp>
      <p:sp>
        <p:nvSpPr>
          <p:cNvPr name="TextBox 4" id="4"/>
          <p:cNvSpPr txBox="true"/>
          <p:nvPr/>
        </p:nvSpPr>
        <p:spPr>
          <a:xfrm rot="0">
            <a:off x="2033024" y="4652452"/>
            <a:ext cx="15226276" cy="3960245"/>
          </a:xfrm>
          <a:prstGeom prst="rect">
            <a:avLst/>
          </a:prstGeom>
        </p:spPr>
        <p:txBody>
          <a:bodyPr anchor="t" rtlCol="false" tIns="0" lIns="0" bIns="0" rIns="0">
            <a:spAutoFit/>
          </a:bodyPr>
          <a:lstStyle/>
          <a:p>
            <a:pPr algn="l" marL="1053213" indent="-351071" lvl="2">
              <a:lnSpc>
                <a:spcPts val="5103"/>
              </a:lnSpc>
              <a:buFont typeface="Arial"/>
              <a:buChar char="⚬"/>
            </a:pPr>
            <a:r>
              <a:rPr lang="en-US" b="true" sz="3645">
                <a:solidFill>
                  <a:srgbClr val="000000"/>
                </a:solidFill>
                <a:latin typeface="Now Bold"/>
                <a:ea typeface="Now Bold"/>
                <a:cs typeface="Now Bold"/>
                <a:sym typeface="Now Bold"/>
              </a:rPr>
              <a:t>DVDs have more storage capacity than CDs. </a:t>
            </a:r>
          </a:p>
          <a:p>
            <a:pPr algn="l" marL="1053213" indent="-351071" lvl="2">
              <a:lnSpc>
                <a:spcPts val="5103"/>
              </a:lnSpc>
              <a:buFont typeface="Arial"/>
              <a:buChar char="⚬"/>
            </a:pPr>
            <a:r>
              <a:rPr lang="en-US" b="true" sz="3645">
                <a:solidFill>
                  <a:srgbClr val="000000"/>
                </a:solidFill>
                <a:latin typeface="Now Bold"/>
                <a:ea typeface="Now Bold"/>
                <a:cs typeface="Now Bold"/>
                <a:sym typeface="Now Bold"/>
              </a:rPr>
              <a:t>DVDs can also be dual-layered, with reading and writing of the second layer accomplished by a red laser focusing at a slightly different depth compared to the first layer. </a:t>
            </a:r>
          </a:p>
          <a:p>
            <a:pPr algn="l" marL="1053213" indent="-351071" lvl="2">
              <a:lnSpc>
                <a:spcPts val="5103"/>
              </a:lnSpc>
              <a:buFont typeface="Arial"/>
              <a:buChar char="⚬"/>
            </a:pPr>
            <a:r>
              <a:rPr lang="en-US" b="true" sz="3645">
                <a:solidFill>
                  <a:srgbClr val="000000"/>
                </a:solidFill>
                <a:latin typeface="Now Bold"/>
                <a:ea typeface="Now Bold"/>
                <a:cs typeface="Now Bold"/>
                <a:sym typeface="Now Bold"/>
              </a:rPr>
              <a:t>Even single-layer DVDs offer more storage than CDs due to the smaller 'pit' size and narrower track width.</a:t>
            </a:r>
          </a:p>
        </p:txBody>
      </p:sp>
      <p:sp>
        <p:nvSpPr>
          <p:cNvPr name="Freeform 5" id="5"/>
          <p:cNvSpPr/>
          <p:nvPr/>
        </p:nvSpPr>
        <p:spPr>
          <a:xfrm flipH="false" flipV="false" rot="0">
            <a:off x="6947925" y="195796"/>
            <a:ext cx="7442149" cy="4376204"/>
          </a:xfrm>
          <a:custGeom>
            <a:avLst/>
            <a:gdLst/>
            <a:ahLst/>
            <a:cxnLst/>
            <a:rect r="r" b="b" t="t" l="l"/>
            <a:pathLst>
              <a:path h="4376204" w="7442149">
                <a:moveTo>
                  <a:pt x="0" y="0"/>
                </a:moveTo>
                <a:lnTo>
                  <a:pt x="7442149" y="0"/>
                </a:lnTo>
                <a:lnTo>
                  <a:pt x="7442149" y="4376204"/>
                </a:lnTo>
                <a:lnTo>
                  <a:pt x="0" y="4376204"/>
                </a:lnTo>
                <a:lnTo>
                  <a:pt x="0" y="0"/>
                </a:lnTo>
                <a:close/>
              </a:path>
            </a:pathLst>
          </a:custGeom>
          <a:blipFill>
            <a:blip r:embed="rId4"/>
            <a:stretch>
              <a:fillRect l="-3092" t="0" r="0" b="0"/>
            </a:stretch>
          </a:blipFill>
        </p:spPr>
      </p:sp>
      <p:grpSp>
        <p:nvGrpSpPr>
          <p:cNvPr name="Group 6" id="6"/>
          <p:cNvGrpSpPr/>
          <p:nvPr/>
        </p:nvGrpSpPr>
        <p:grpSpPr>
          <a:xfrm rot="0">
            <a:off x="2537237" y="129372"/>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207.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0">
            <a:off x="50080" y="-100840"/>
            <a:ext cx="5471962" cy="4114800"/>
          </a:xfrm>
          <a:custGeom>
            <a:avLst/>
            <a:gdLst/>
            <a:ahLst/>
            <a:cxnLst/>
            <a:rect r="r" b="b" t="t" l="l"/>
            <a:pathLst>
              <a:path h="4114800" w="5471962">
                <a:moveTo>
                  <a:pt x="0" y="0"/>
                </a:moveTo>
                <a:lnTo>
                  <a:pt x="5471963" y="0"/>
                </a:lnTo>
                <a:lnTo>
                  <a:pt x="547196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263" b="0"/>
            </a:stretch>
          </a:blipFill>
        </p:spPr>
      </p:sp>
      <p:sp>
        <p:nvSpPr>
          <p:cNvPr name="TextBox 3" id="3"/>
          <p:cNvSpPr txBox="true"/>
          <p:nvPr/>
        </p:nvSpPr>
        <p:spPr>
          <a:xfrm rot="-64702">
            <a:off x="463487" y="868669"/>
            <a:ext cx="3577913" cy="1481361"/>
          </a:xfrm>
          <a:prstGeom prst="rect">
            <a:avLst/>
          </a:prstGeom>
        </p:spPr>
        <p:txBody>
          <a:bodyPr anchor="t" rtlCol="false" tIns="0" lIns="0" bIns="0" rIns="0">
            <a:spAutoFit/>
          </a:bodyPr>
          <a:lstStyle/>
          <a:p>
            <a:pPr algn="ctr">
              <a:lnSpc>
                <a:spcPts val="5784"/>
              </a:lnSpc>
            </a:pPr>
            <a:r>
              <a:rPr lang="en-US" sz="4984">
                <a:solidFill>
                  <a:srgbClr val="403D3C"/>
                </a:solidFill>
                <a:latin typeface="Gagalin"/>
                <a:ea typeface="Gagalin"/>
                <a:cs typeface="Gagalin"/>
                <a:sym typeface="Gagalin"/>
              </a:rPr>
              <a:t>Blu-Ray </a:t>
            </a:r>
          </a:p>
          <a:p>
            <a:pPr algn="ctr">
              <a:lnSpc>
                <a:spcPts val="5784"/>
              </a:lnSpc>
            </a:pPr>
            <a:r>
              <a:rPr lang="en-US" sz="4984">
                <a:solidFill>
                  <a:srgbClr val="403D3C"/>
                </a:solidFill>
                <a:latin typeface="Gagalin"/>
                <a:ea typeface="Gagalin"/>
                <a:cs typeface="Gagalin"/>
                <a:sym typeface="Gagalin"/>
              </a:rPr>
              <a:t>disk</a:t>
            </a:r>
          </a:p>
        </p:txBody>
      </p:sp>
      <p:sp>
        <p:nvSpPr>
          <p:cNvPr name="TextBox 4" id="4"/>
          <p:cNvSpPr txBox="true"/>
          <p:nvPr/>
        </p:nvSpPr>
        <p:spPr>
          <a:xfrm rot="0">
            <a:off x="1530862" y="4120375"/>
            <a:ext cx="15728438" cy="4071810"/>
          </a:xfrm>
          <a:prstGeom prst="rect">
            <a:avLst/>
          </a:prstGeom>
        </p:spPr>
        <p:txBody>
          <a:bodyPr anchor="t" rtlCol="false" tIns="0" lIns="0" bIns="0" rIns="0">
            <a:spAutoFit/>
          </a:bodyPr>
          <a:lstStyle/>
          <a:p>
            <a:pPr algn="l" marL="937551" indent="-312517" lvl="2">
              <a:lnSpc>
                <a:spcPts val="4543"/>
              </a:lnSpc>
              <a:buFont typeface="Arial"/>
              <a:buChar char="⚬"/>
            </a:pPr>
            <a:r>
              <a:rPr lang="en-US" b="true" sz="3244">
                <a:solidFill>
                  <a:srgbClr val="000000"/>
                </a:solidFill>
                <a:latin typeface="Now Bold"/>
                <a:ea typeface="Now Bold"/>
                <a:cs typeface="Now Bold"/>
                <a:sym typeface="Now Bold"/>
              </a:rPr>
              <a:t>A blue laser, rather than a red one, is used for read and write operations due to its shorter wavelength of 405 nanometers (compared to the red laser's 650-780 nanometers). </a:t>
            </a:r>
          </a:p>
          <a:p>
            <a:pPr algn="l" marL="937551" indent="-312517" lvl="2">
              <a:lnSpc>
                <a:spcPts val="4543"/>
              </a:lnSpc>
              <a:buFont typeface="Arial"/>
              <a:buChar char="⚬"/>
            </a:pPr>
            <a:r>
              <a:rPr lang="en-US" b="true" sz="3244">
                <a:solidFill>
                  <a:srgbClr val="000000"/>
                </a:solidFill>
                <a:latin typeface="Now Bold"/>
                <a:ea typeface="Now Bold"/>
                <a:cs typeface="Now Bold"/>
                <a:sym typeface="Now Bold"/>
              </a:rPr>
              <a:t>The shorter wavelength increases the medium's storage capacity. Blu-ray discs also feature a secure encryption system to prevent piracy and copyright infringement. </a:t>
            </a:r>
          </a:p>
          <a:p>
            <a:pPr algn="l" marL="937551" indent="-312517" lvl="2">
              <a:lnSpc>
                <a:spcPts val="4543"/>
              </a:lnSpc>
              <a:buFont typeface="Arial"/>
              <a:buChar char="⚬"/>
            </a:pPr>
            <a:r>
              <a:rPr lang="en-US" b="true" sz="3244">
                <a:solidFill>
                  <a:srgbClr val="000000"/>
                </a:solidFill>
                <a:latin typeface="Now Bold"/>
                <a:ea typeface="Now Bold"/>
                <a:cs typeface="Now Bold"/>
                <a:sym typeface="Now Bold"/>
              </a:rPr>
              <a:t>The data transfer rate for a DVD is 10 Mbps, while for a Blu-ray disc it is 36 Mbps, allowing 25 GiB of data to be transferred in 1.5 hours. Blu-ray discs are available in both single and double layers.</a:t>
            </a:r>
          </a:p>
        </p:txBody>
      </p:sp>
      <p:sp>
        <p:nvSpPr>
          <p:cNvPr name="Freeform 5" id="5"/>
          <p:cNvSpPr/>
          <p:nvPr/>
        </p:nvSpPr>
        <p:spPr>
          <a:xfrm flipH="false" flipV="false" rot="0">
            <a:off x="5683518" y="676742"/>
            <a:ext cx="10945273" cy="3384810"/>
          </a:xfrm>
          <a:custGeom>
            <a:avLst/>
            <a:gdLst/>
            <a:ahLst/>
            <a:cxnLst/>
            <a:rect r="r" b="b" t="t" l="l"/>
            <a:pathLst>
              <a:path h="3384810" w="10945273">
                <a:moveTo>
                  <a:pt x="0" y="0"/>
                </a:moveTo>
                <a:lnTo>
                  <a:pt x="10945273" y="0"/>
                </a:lnTo>
                <a:lnTo>
                  <a:pt x="10945273" y="3384810"/>
                </a:lnTo>
                <a:lnTo>
                  <a:pt x="0" y="3384810"/>
                </a:lnTo>
                <a:lnTo>
                  <a:pt x="0" y="0"/>
                </a:lnTo>
                <a:close/>
              </a:path>
            </a:pathLst>
          </a:custGeom>
          <a:blipFill>
            <a:blip r:embed="rId4"/>
            <a:stretch>
              <a:fillRect l="0" t="0" r="0" b="0"/>
            </a:stretch>
          </a:blipFill>
        </p:spPr>
      </p:sp>
      <p:grpSp>
        <p:nvGrpSpPr>
          <p:cNvPr name="Group 6" id="6"/>
          <p:cNvGrpSpPr/>
          <p:nvPr/>
        </p:nvGrpSpPr>
        <p:grpSpPr>
          <a:xfrm rot="0">
            <a:off x="2537237" y="129372"/>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208.xml><?xml version="1.0" encoding="utf-8"?>
<p:sld xmlns:p="http://schemas.openxmlformats.org/presentationml/2006/main" xmlns:a="http://schemas.openxmlformats.org/drawingml/2006/main" xmlns:r="http://schemas.openxmlformats.org/officeDocument/2006/relationships">
  <p:cSld>
    <p:bg>
      <p:bgPr>
        <a:solidFill>
          <a:srgbClr val="98B7B7"/>
        </a:solidFill>
      </p:bgPr>
    </p:bg>
    <p:spTree>
      <p:nvGrpSpPr>
        <p:cNvPr id="1" name=""/>
        <p:cNvGrpSpPr/>
        <p:nvPr/>
      </p:nvGrpSpPr>
      <p:grpSpPr>
        <a:xfrm>
          <a:off x="0" y="0"/>
          <a:ext cx="0" cy="0"/>
          <a:chOff x="0" y="0"/>
          <a:chExt cx="0" cy="0"/>
        </a:xfrm>
      </p:grpSpPr>
      <p:sp>
        <p:nvSpPr>
          <p:cNvPr name="Freeform 2" id="2"/>
          <p:cNvSpPr/>
          <p:nvPr/>
        </p:nvSpPr>
        <p:spPr>
          <a:xfrm flipH="false" flipV="false" rot="10490334">
            <a:off x="11110272" y="-571392"/>
            <a:ext cx="5966559" cy="4325756"/>
          </a:xfrm>
          <a:custGeom>
            <a:avLst/>
            <a:gdLst/>
            <a:ahLst/>
            <a:cxnLst/>
            <a:rect r="r" b="b" t="t" l="l"/>
            <a:pathLst>
              <a:path h="4325756" w="5966559">
                <a:moveTo>
                  <a:pt x="0" y="0"/>
                </a:moveTo>
                <a:lnTo>
                  <a:pt x="5966559" y="0"/>
                </a:lnTo>
                <a:lnTo>
                  <a:pt x="5966559" y="4325755"/>
                </a:lnTo>
                <a:lnTo>
                  <a:pt x="0" y="4325755"/>
                </a:lnTo>
                <a:lnTo>
                  <a:pt x="0" y="0"/>
                </a:lnTo>
                <a:close/>
              </a:path>
            </a:pathLst>
          </a:custGeom>
          <a:blipFill>
            <a:blip r:embed="rId2">
              <a:extLst>
                <a:ext uri="{96DAC541-7B7A-43D3-8B79-37D633B846F1}">
                  <asvg:svgBlip xmlns:asvg="http://schemas.microsoft.com/office/drawing/2016/SVG/main" r:embed="rId3"/>
                </a:ext>
              </a:extLst>
            </a:blip>
            <a:stretch>
              <a:fillRect l="0" t="0" r="-65" b="0"/>
            </a:stretch>
          </a:blipFill>
        </p:spPr>
      </p:sp>
      <p:sp>
        <p:nvSpPr>
          <p:cNvPr name="Freeform 3" id="3"/>
          <p:cNvSpPr/>
          <p:nvPr/>
        </p:nvSpPr>
        <p:spPr>
          <a:xfrm flipH="false" flipV="false" rot="10490334">
            <a:off x="205742" y="-1156181"/>
            <a:ext cx="6727498" cy="4877436"/>
          </a:xfrm>
          <a:custGeom>
            <a:avLst/>
            <a:gdLst/>
            <a:ahLst/>
            <a:cxnLst/>
            <a:rect r="r" b="b" t="t" l="l"/>
            <a:pathLst>
              <a:path h="4877436" w="6727498">
                <a:moveTo>
                  <a:pt x="0" y="0"/>
                </a:moveTo>
                <a:lnTo>
                  <a:pt x="6727498" y="0"/>
                </a:lnTo>
                <a:lnTo>
                  <a:pt x="6727498" y="4877437"/>
                </a:lnTo>
                <a:lnTo>
                  <a:pt x="0" y="4877437"/>
                </a:lnTo>
                <a:lnTo>
                  <a:pt x="0" y="0"/>
                </a:lnTo>
                <a:close/>
              </a:path>
            </a:pathLst>
          </a:custGeom>
          <a:blipFill>
            <a:blip r:embed="rId2">
              <a:extLst>
                <a:ext uri="{96DAC541-7B7A-43D3-8B79-37D633B846F1}">
                  <asvg:svgBlip xmlns:asvg="http://schemas.microsoft.com/office/drawing/2016/SVG/main" r:embed="rId3"/>
                </a:ext>
              </a:extLst>
            </a:blip>
            <a:stretch>
              <a:fillRect l="0" t="0" r="-58" b="0"/>
            </a:stretch>
          </a:blipFill>
        </p:spPr>
      </p:sp>
      <p:grpSp>
        <p:nvGrpSpPr>
          <p:cNvPr name="Group 4" id="4"/>
          <p:cNvGrpSpPr/>
          <p:nvPr/>
        </p:nvGrpSpPr>
        <p:grpSpPr>
          <a:xfrm rot="-23270">
            <a:off x="6254640" y="882371"/>
            <a:ext cx="6121215" cy="1418230"/>
            <a:chOff x="0" y="0"/>
            <a:chExt cx="8161620" cy="1890974"/>
          </a:xfrm>
        </p:grpSpPr>
        <p:sp>
          <p:nvSpPr>
            <p:cNvPr name="Freeform 5" id="5"/>
            <p:cNvSpPr/>
            <p:nvPr/>
          </p:nvSpPr>
          <p:spPr>
            <a:xfrm flipH="false" flipV="false" rot="0">
              <a:off x="0" y="0"/>
              <a:ext cx="8161655" cy="1891030"/>
            </a:xfrm>
            <a:custGeom>
              <a:avLst/>
              <a:gdLst/>
              <a:ahLst/>
              <a:cxnLst/>
              <a:rect r="r" b="b" t="t" l="l"/>
              <a:pathLst>
                <a:path h="1891030" w="8161655">
                  <a:moveTo>
                    <a:pt x="0" y="0"/>
                  </a:moveTo>
                  <a:lnTo>
                    <a:pt x="8161655" y="0"/>
                  </a:lnTo>
                  <a:lnTo>
                    <a:pt x="8161655" y="1891030"/>
                  </a:lnTo>
                  <a:lnTo>
                    <a:pt x="0" y="1891030"/>
                  </a:lnTo>
                  <a:close/>
                </a:path>
              </a:pathLst>
            </a:custGeom>
            <a:solidFill>
              <a:srgbClr val="E3EDED"/>
            </a:solidFill>
          </p:spPr>
        </p:sp>
      </p:grpSp>
      <p:sp>
        <p:nvSpPr>
          <p:cNvPr name="Freeform 6" id="6"/>
          <p:cNvSpPr/>
          <p:nvPr/>
        </p:nvSpPr>
        <p:spPr>
          <a:xfrm flipH="false" flipV="false" rot="0">
            <a:off x="1667018" y="3086100"/>
            <a:ext cx="5471962" cy="4114800"/>
          </a:xfrm>
          <a:custGeom>
            <a:avLst/>
            <a:gdLst/>
            <a:ahLst/>
            <a:cxnLst/>
            <a:rect r="r" b="b" t="t" l="l"/>
            <a:pathLst>
              <a:path h="4114800" w="5471962">
                <a:moveTo>
                  <a:pt x="0" y="0"/>
                </a:moveTo>
                <a:lnTo>
                  <a:pt x="5471962" y="0"/>
                </a:lnTo>
                <a:lnTo>
                  <a:pt x="54719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263" b="0"/>
            </a:stretch>
          </a:blipFill>
        </p:spPr>
      </p:sp>
      <p:sp>
        <p:nvSpPr>
          <p:cNvPr name="Freeform 7" id="7"/>
          <p:cNvSpPr/>
          <p:nvPr/>
        </p:nvSpPr>
        <p:spPr>
          <a:xfrm flipH="true" flipV="false" rot="0">
            <a:off x="12134409" y="3086100"/>
            <a:ext cx="5471962" cy="4114800"/>
          </a:xfrm>
          <a:custGeom>
            <a:avLst/>
            <a:gdLst/>
            <a:ahLst/>
            <a:cxnLst/>
            <a:rect r="r" b="b" t="t" l="l"/>
            <a:pathLst>
              <a:path h="4114800" w="5471962">
                <a:moveTo>
                  <a:pt x="5471963" y="0"/>
                </a:moveTo>
                <a:lnTo>
                  <a:pt x="0" y="0"/>
                </a:lnTo>
                <a:lnTo>
                  <a:pt x="0" y="4114800"/>
                </a:lnTo>
                <a:lnTo>
                  <a:pt x="5471963" y="4114800"/>
                </a:lnTo>
                <a:lnTo>
                  <a:pt x="5471963" y="0"/>
                </a:lnTo>
                <a:close/>
              </a:path>
            </a:pathLst>
          </a:custGeom>
          <a:blipFill>
            <a:blip r:embed="rId6">
              <a:extLst>
                <a:ext uri="{96DAC541-7B7A-43D3-8B79-37D633B846F1}">
                  <asvg:svgBlip xmlns:asvg="http://schemas.microsoft.com/office/drawing/2016/SVG/main" r:embed="rId7"/>
                </a:ext>
              </a:extLst>
            </a:blip>
            <a:stretch>
              <a:fillRect l="0" t="0" r="-263" b="0"/>
            </a:stretch>
          </a:blipFill>
        </p:spPr>
      </p:sp>
      <p:sp>
        <p:nvSpPr>
          <p:cNvPr name="Freeform 8" id="8"/>
          <p:cNvSpPr/>
          <p:nvPr/>
        </p:nvSpPr>
        <p:spPr>
          <a:xfrm flipH="true" flipV="false" rot="5400000">
            <a:off x="6939627" y="4692540"/>
            <a:ext cx="5471962" cy="4114800"/>
          </a:xfrm>
          <a:custGeom>
            <a:avLst/>
            <a:gdLst/>
            <a:ahLst/>
            <a:cxnLst/>
            <a:rect r="r" b="b" t="t" l="l"/>
            <a:pathLst>
              <a:path h="4114800" w="5471962">
                <a:moveTo>
                  <a:pt x="5471963" y="0"/>
                </a:moveTo>
                <a:lnTo>
                  <a:pt x="0" y="0"/>
                </a:lnTo>
                <a:lnTo>
                  <a:pt x="0" y="4114800"/>
                </a:lnTo>
                <a:lnTo>
                  <a:pt x="5471963" y="4114800"/>
                </a:lnTo>
                <a:lnTo>
                  <a:pt x="5471963" y="0"/>
                </a:lnTo>
                <a:close/>
              </a:path>
            </a:pathLst>
          </a:custGeom>
          <a:blipFill>
            <a:blip r:embed="rId4">
              <a:extLst>
                <a:ext uri="{96DAC541-7B7A-43D3-8B79-37D633B846F1}">
                  <asvg:svgBlip xmlns:asvg="http://schemas.microsoft.com/office/drawing/2016/SVG/main" r:embed="rId5"/>
                </a:ext>
              </a:extLst>
            </a:blip>
            <a:stretch>
              <a:fillRect l="0" t="0" r="-263" b="0"/>
            </a:stretch>
          </a:blipFill>
        </p:spPr>
      </p:sp>
      <p:sp>
        <p:nvSpPr>
          <p:cNvPr name="TextBox 9" id="9"/>
          <p:cNvSpPr txBox="true"/>
          <p:nvPr/>
        </p:nvSpPr>
        <p:spPr>
          <a:xfrm rot="-64702">
            <a:off x="2796965" y="4560509"/>
            <a:ext cx="2097549" cy="1067879"/>
          </a:xfrm>
          <a:prstGeom prst="rect">
            <a:avLst/>
          </a:prstGeom>
        </p:spPr>
        <p:txBody>
          <a:bodyPr anchor="t" rtlCol="false" tIns="0" lIns="0" bIns="0" rIns="0">
            <a:spAutoFit/>
          </a:bodyPr>
          <a:lstStyle/>
          <a:p>
            <a:pPr algn="ctr">
              <a:lnSpc>
                <a:spcPts val="8551"/>
              </a:lnSpc>
            </a:pPr>
            <a:r>
              <a:rPr lang="en-US" sz="7371">
                <a:solidFill>
                  <a:srgbClr val="403D3C"/>
                </a:solidFill>
                <a:latin typeface="Gagalin"/>
                <a:ea typeface="Gagalin"/>
                <a:cs typeface="Gagalin"/>
                <a:sym typeface="Gagalin"/>
              </a:rPr>
              <a:t>CD</a:t>
            </a:r>
          </a:p>
        </p:txBody>
      </p:sp>
      <p:sp>
        <p:nvSpPr>
          <p:cNvPr name="TextBox 10" id="10"/>
          <p:cNvSpPr txBox="true"/>
          <p:nvPr/>
        </p:nvSpPr>
        <p:spPr>
          <a:xfrm rot="-64702">
            <a:off x="8627351" y="6695532"/>
            <a:ext cx="2097549" cy="1067879"/>
          </a:xfrm>
          <a:prstGeom prst="rect">
            <a:avLst/>
          </a:prstGeom>
        </p:spPr>
        <p:txBody>
          <a:bodyPr anchor="t" rtlCol="false" tIns="0" lIns="0" bIns="0" rIns="0">
            <a:spAutoFit/>
          </a:bodyPr>
          <a:lstStyle/>
          <a:p>
            <a:pPr algn="ctr">
              <a:lnSpc>
                <a:spcPts val="8551"/>
              </a:lnSpc>
            </a:pPr>
            <a:r>
              <a:rPr lang="en-US" sz="7371">
                <a:solidFill>
                  <a:srgbClr val="403D3C"/>
                </a:solidFill>
                <a:latin typeface="Gagalin"/>
                <a:ea typeface="Gagalin"/>
                <a:cs typeface="Gagalin"/>
                <a:sym typeface="Gagalin"/>
              </a:rPr>
              <a:t>DVD</a:t>
            </a:r>
          </a:p>
        </p:txBody>
      </p:sp>
      <p:sp>
        <p:nvSpPr>
          <p:cNvPr name="TextBox 11" id="11"/>
          <p:cNvSpPr txBox="true"/>
          <p:nvPr/>
        </p:nvSpPr>
        <p:spPr>
          <a:xfrm rot="-64702">
            <a:off x="14354516" y="4089905"/>
            <a:ext cx="2097549" cy="2164333"/>
          </a:xfrm>
          <a:prstGeom prst="rect">
            <a:avLst/>
          </a:prstGeom>
        </p:spPr>
        <p:txBody>
          <a:bodyPr anchor="t" rtlCol="false" tIns="0" lIns="0" bIns="0" rIns="0">
            <a:spAutoFit/>
          </a:bodyPr>
          <a:lstStyle/>
          <a:p>
            <a:pPr algn="ctr">
              <a:lnSpc>
                <a:spcPts val="8551"/>
              </a:lnSpc>
            </a:pPr>
            <a:r>
              <a:rPr lang="en-US" sz="7371">
                <a:solidFill>
                  <a:srgbClr val="403D3C"/>
                </a:solidFill>
                <a:latin typeface="Gagalin"/>
                <a:ea typeface="Gagalin"/>
                <a:cs typeface="Gagalin"/>
                <a:sym typeface="Gagalin"/>
              </a:rPr>
              <a:t>Blu-ray</a:t>
            </a:r>
          </a:p>
        </p:txBody>
      </p:sp>
      <p:sp>
        <p:nvSpPr>
          <p:cNvPr name="TextBox 12" id="12"/>
          <p:cNvSpPr txBox="true"/>
          <p:nvPr/>
        </p:nvSpPr>
        <p:spPr>
          <a:xfrm rot="0">
            <a:off x="6716604" y="1319714"/>
            <a:ext cx="5197286" cy="567557"/>
          </a:xfrm>
          <a:prstGeom prst="rect">
            <a:avLst/>
          </a:prstGeom>
        </p:spPr>
        <p:txBody>
          <a:bodyPr anchor="t" rtlCol="false" tIns="0" lIns="0" bIns="0" rIns="0">
            <a:spAutoFit/>
          </a:bodyPr>
          <a:lstStyle/>
          <a:p>
            <a:pPr algn="ctr">
              <a:lnSpc>
                <a:spcPts val="4491"/>
              </a:lnSpc>
            </a:pPr>
            <a:r>
              <a:rPr lang="en-US" sz="3871">
                <a:solidFill>
                  <a:srgbClr val="403D3C"/>
                </a:solidFill>
                <a:latin typeface="Gagalin"/>
                <a:ea typeface="Gagalin"/>
                <a:cs typeface="Gagalin"/>
                <a:sym typeface="Gagalin"/>
              </a:rPr>
              <a:t>DISK SIZE CAPACITY</a:t>
            </a:r>
          </a:p>
        </p:txBody>
      </p:sp>
      <p:sp>
        <p:nvSpPr>
          <p:cNvPr name="TextBox 13" id="13"/>
          <p:cNvSpPr txBox="true"/>
          <p:nvPr/>
        </p:nvSpPr>
        <p:spPr>
          <a:xfrm rot="0">
            <a:off x="2786062" y="7269487"/>
            <a:ext cx="2024184" cy="827371"/>
          </a:xfrm>
          <a:prstGeom prst="rect">
            <a:avLst/>
          </a:prstGeom>
        </p:spPr>
        <p:txBody>
          <a:bodyPr anchor="t" rtlCol="false" tIns="0" lIns="0" bIns="0" rIns="0">
            <a:spAutoFit/>
          </a:bodyPr>
          <a:lstStyle/>
          <a:p>
            <a:pPr algn="ctr">
              <a:lnSpc>
                <a:spcPts val="6210"/>
              </a:lnSpc>
            </a:pPr>
            <a:r>
              <a:rPr lang="en-US" sz="4435" b="true">
                <a:solidFill>
                  <a:srgbClr val="403D3C"/>
                </a:solidFill>
                <a:latin typeface="Now Bold"/>
                <a:ea typeface="Now Bold"/>
                <a:cs typeface="Now Bold"/>
                <a:sym typeface="Now Bold"/>
              </a:rPr>
              <a:t>700MB</a:t>
            </a:r>
          </a:p>
        </p:txBody>
      </p:sp>
      <p:sp>
        <p:nvSpPr>
          <p:cNvPr name="TextBox 14" id="14"/>
          <p:cNvSpPr txBox="true"/>
          <p:nvPr/>
        </p:nvSpPr>
        <p:spPr>
          <a:xfrm rot="0">
            <a:off x="8360448" y="9304947"/>
            <a:ext cx="1909598" cy="827372"/>
          </a:xfrm>
          <a:prstGeom prst="rect">
            <a:avLst/>
          </a:prstGeom>
        </p:spPr>
        <p:txBody>
          <a:bodyPr anchor="t" rtlCol="false" tIns="0" lIns="0" bIns="0" rIns="0">
            <a:spAutoFit/>
          </a:bodyPr>
          <a:lstStyle/>
          <a:p>
            <a:pPr algn="ctr">
              <a:lnSpc>
                <a:spcPts val="6210"/>
              </a:lnSpc>
            </a:pPr>
            <a:r>
              <a:rPr lang="en-US" sz="4435" b="true">
                <a:solidFill>
                  <a:srgbClr val="403D3C"/>
                </a:solidFill>
                <a:latin typeface="Now Bold"/>
                <a:ea typeface="Now Bold"/>
                <a:cs typeface="Now Bold"/>
                <a:sym typeface="Now Bold"/>
              </a:rPr>
              <a:t>4.7 GB</a:t>
            </a:r>
          </a:p>
        </p:txBody>
      </p:sp>
      <p:sp>
        <p:nvSpPr>
          <p:cNvPr name="TextBox 15" id="15"/>
          <p:cNvSpPr txBox="true"/>
          <p:nvPr/>
        </p:nvSpPr>
        <p:spPr>
          <a:xfrm rot="0">
            <a:off x="12754958" y="7058025"/>
            <a:ext cx="5295632" cy="1333752"/>
          </a:xfrm>
          <a:prstGeom prst="rect">
            <a:avLst/>
          </a:prstGeom>
        </p:spPr>
        <p:txBody>
          <a:bodyPr anchor="t" rtlCol="false" tIns="0" lIns="0" bIns="0" rIns="0">
            <a:spAutoFit/>
          </a:bodyPr>
          <a:lstStyle/>
          <a:p>
            <a:pPr algn="ctr">
              <a:lnSpc>
                <a:spcPts val="5067"/>
              </a:lnSpc>
            </a:pPr>
            <a:r>
              <a:rPr lang="en-US" sz="3619" b="true">
                <a:solidFill>
                  <a:srgbClr val="403D3C"/>
                </a:solidFill>
                <a:latin typeface="Now Bold"/>
                <a:ea typeface="Now Bold"/>
                <a:cs typeface="Now Bold"/>
                <a:sym typeface="Now Bold"/>
              </a:rPr>
              <a:t>27 GB (Single Layer) </a:t>
            </a:r>
          </a:p>
          <a:p>
            <a:pPr algn="ctr">
              <a:lnSpc>
                <a:spcPts val="5067"/>
              </a:lnSpc>
            </a:pPr>
            <a:r>
              <a:rPr lang="en-US" sz="3619" b="true">
                <a:solidFill>
                  <a:srgbClr val="403D3C"/>
                </a:solidFill>
                <a:latin typeface="Now Bold"/>
                <a:ea typeface="Now Bold"/>
                <a:cs typeface="Now Bold"/>
                <a:sym typeface="Now Bold"/>
              </a:rPr>
              <a:t>50 GB (Dual Layer)</a:t>
            </a:r>
          </a:p>
        </p:txBody>
      </p:sp>
      <p:grpSp>
        <p:nvGrpSpPr>
          <p:cNvPr name="Group 16" id="16"/>
          <p:cNvGrpSpPr/>
          <p:nvPr/>
        </p:nvGrpSpPr>
        <p:grpSpPr>
          <a:xfrm rot="0">
            <a:off x="2537237" y="180743"/>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209.xml><?xml version="1.0" encoding="utf-8"?>
<p:sld xmlns:p="http://schemas.openxmlformats.org/presentationml/2006/main" xmlns:a="http://schemas.openxmlformats.org/drawingml/2006/main" xmlns:r="http://schemas.openxmlformats.org/officeDocument/2006/relationships">
  <p:cSld>
    <p:bg>
      <p:bgPr>
        <a:solidFill>
          <a:srgbClr val="E1DED6"/>
        </a:solidFill>
      </p:bgPr>
    </p:bg>
    <p:spTree>
      <p:nvGrpSpPr>
        <p:cNvPr id="1" name=""/>
        <p:cNvGrpSpPr/>
        <p:nvPr/>
      </p:nvGrpSpPr>
      <p:grpSpPr>
        <a:xfrm>
          <a:off x="0" y="0"/>
          <a:ext cx="0" cy="0"/>
          <a:chOff x="0" y="0"/>
          <a:chExt cx="0" cy="0"/>
        </a:xfrm>
      </p:grpSpPr>
      <p:grpSp>
        <p:nvGrpSpPr>
          <p:cNvPr name="Group 2" id="2"/>
          <p:cNvGrpSpPr/>
          <p:nvPr/>
        </p:nvGrpSpPr>
        <p:grpSpPr>
          <a:xfrm rot="0">
            <a:off x="809706" y="822544"/>
            <a:ext cx="5289254" cy="1907462"/>
            <a:chOff x="0" y="0"/>
            <a:chExt cx="7052338" cy="2543282"/>
          </a:xfrm>
        </p:grpSpPr>
        <p:sp>
          <p:nvSpPr>
            <p:cNvPr name="Freeform 3" id="3"/>
            <p:cNvSpPr/>
            <p:nvPr/>
          </p:nvSpPr>
          <p:spPr>
            <a:xfrm flipH="false" flipV="false" rot="0">
              <a:off x="0" y="0"/>
              <a:ext cx="7052310" cy="2543302"/>
            </a:xfrm>
            <a:custGeom>
              <a:avLst/>
              <a:gdLst/>
              <a:ahLst/>
              <a:cxnLst/>
              <a:rect r="r" b="b" t="t" l="l"/>
              <a:pathLst>
                <a:path h="2543302" w="7052310">
                  <a:moveTo>
                    <a:pt x="0" y="0"/>
                  </a:moveTo>
                  <a:lnTo>
                    <a:pt x="7052310" y="0"/>
                  </a:lnTo>
                  <a:lnTo>
                    <a:pt x="7052310" y="2543302"/>
                  </a:lnTo>
                  <a:lnTo>
                    <a:pt x="0" y="2543302"/>
                  </a:lnTo>
                  <a:close/>
                </a:path>
              </a:pathLst>
            </a:custGeom>
            <a:solidFill>
              <a:srgbClr val="FFFFFF"/>
            </a:solidFill>
          </p:spPr>
        </p:sp>
      </p:grpSp>
      <p:sp>
        <p:nvSpPr>
          <p:cNvPr name="Freeform 4" id="4"/>
          <p:cNvSpPr/>
          <p:nvPr/>
        </p:nvSpPr>
        <p:spPr>
          <a:xfrm flipH="false" flipV="false" rot="0">
            <a:off x="13952648" y="576506"/>
            <a:ext cx="2155085" cy="2919450"/>
          </a:xfrm>
          <a:custGeom>
            <a:avLst/>
            <a:gdLst/>
            <a:ahLst/>
            <a:cxnLst/>
            <a:rect r="r" b="b" t="t" l="l"/>
            <a:pathLst>
              <a:path h="2919450" w="2155085">
                <a:moveTo>
                  <a:pt x="0" y="0"/>
                </a:moveTo>
                <a:lnTo>
                  <a:pt x="2155084" y="0"/>
                </a:lnTo>
                <a:lnTo>
                  <a:pt x="2155084" y="2919450"/>
                </a:lnTo>
                <a:lnTo>
                  <a:pt x="0" y="2919450"/>
                </a:lnTo>
                <a:lnTo>
                  <a:pt x="0" y="0"/>
                </a:lnTo>
                <a:close/>
              </a:path>
            </a:pathLst>
          </a:custGeom>
          <a:blipFill>
            <a:blip r:embed="rId2">
              <a:extLst>
                <a:ext uri="{96DAC541-7B7A-43D3-8B79-37D633B846F1}">
                  <asvg:svgBlip xmlns:asvg="http://schemas.microsoft.com/office/drawing/2016/SVG/main" r:embed="rId3"/>
                </a:ext>
              </a:extLst>
            </a:blip>
            <a:stretch>
              <a:fillRect l="0" t="0" r="-166" b="0"/>
            </a:stretch>
          </a:blipFill>
        </p:spPr>
      </p:sp>
      <p:sp>
        <p:nvSpPr>
          <p:cNvPr name="Freeform 5" id="5"/>
          <p:cNvSpPr/>
          <p:nvPr/>
        </p:nvSpPr>
        <p:spPr>
          <a:xfrm flipH="false" flipV="false" rot="0">
            <a:off x="11947257" y="1079912"/>
            <a:ext cx="2005389" cy="1912640"/>
          </a:xfrm>
          <a:custGeom>
            <a:avLst/>
            <a:gdLst/>
            <a:ahLst/>
            <a:cxnLst/>
            <a:rect r="r" b="b" t="t" l="l"/>
            <a:pathLst>
              <a:path h="1912640" w="2005389">
                <a:moveTo>
                  <a:pt x="0" y="0"/>
                </a:moveTo>
                <a:lnTo>
                  <a:pt x="2005389" y="0"/>
                </a:lnTo>
                <a:lnTo>
                  <a:pt x="2005389" y="1912639"/>
                </a:lnTo>
                <a:lnTo>
                  <a:pt x="0" y="1912639"/>
                </a:lnTo>
                <a:lnTo>
                  <a:pt x="0" y="0"/>
                </a:lnTo>
                <a:close/>
              </a:path>
            </a:pathLst>
          </a:custGeom>
          <a:blipFill>
            <a:blip r:embed="rId4"/>
            <a:stretch>
              <a:fillRect l="0" t="0" r="0" b="-15"/>
            </a:stretch>
          </a:blipFill>
        </p:spPr>
      </p:sp>
      <p:grpSp>
        <p:nvGrpSpPr>
          <p:cNvPr name="Group 6" id="6"/>
          <p:cNvGrpSpPr/>
          <p:nvPr/>
        </p:nvGrpSpPr>
        <p:grpSpPr>
          <a:xfrm rot="0">
            <a:off x="789078" y="5143500"/>
            <a:ext cx="10094859" cy="1026433"/>
            <a:chOff x="0" y="0"/>
            <a:chExt cx="13459812" cy="1368578"/>
          </a:xfrm>
        </p:grpSpPr>
        <p:sp>
          <p:nvSpPr>
            <p:cNvPr name="Freeform 7" id="7"/>
            <p:cNvSpPr/>
            <p:nvPr/>
          </p:nvSpPr>
          <p:spPr>
            <a:xfrm flipH="false" flipV="false" rot="0">
              <a:off x="0" y="0"/>
              <a:ext cx="13459840" cy="1368552"/>
            </a:xfrm>
            <a:custGeom>
              <a:avLst/>
              <a:gdLst/>
              <a:ahLst/>
              <a:cxnLst/>
              <a:rect r="r" b="b" t="t" l="l"/>
              <a:pathLst>
                <a:path h="1368552" w="13459840">
                  <a:moveTo>
                    <a:pt x="0" y="0"/>
                  </a:moveTo>
                  <a:lnTo>
                    <a:pt x="13459840" y="0"/>
                  </a:lnTo>
                  <a:lnTo>
                    <a:pt x="13459840" y="1368552"/>
                  </a:lnTo>
                  <a:lnTo>
                    <a:pt x="0" y="1368552"/>
                  </a:lnTo>
                  <a:close/>
                </a:path>
              </a:pathLst>
            </a:custGeom>
            <a:solidFill>
              <a:srgbClr val="FFFFFF"/>
            </a:solidFill>
          </p:spPr>
        </p:sp>
      </p:grpSp>
      <p:sp>
        <p:nvSpPr>
          <p:cNvPr name="Freeform 8" id="8"/>
          <p:cNvSpPr/>
          <p:nvPr/>
        </p:nvSpPr>
        <p:spPr>
          <a:xfrm flipH="false" flipV="false" rot="0">
            <a:off x="16539825" y="8848048"/>
            <a:ext cx="1438951" cy="1438951"/>
          </a:xfrm>
          <a:custGeom>
            <a:avLst/>
            <a:gdLst/>
            <a:ahLst/>
            <a:cxnLst/>
            <a:rect r="r" b="b" t="t" l="l"/>
            <a:pathLst>
              <a:path h="1438951" w="1438951">
                <a:moveTo>
                  <a:pt x="0" y="0"/>
                </a:moveTo>
                <a:lnTo>
                  <a:pt x="1438951" y="0"/>
                </a:lnTo>
                <a:lnTo>
                  <a:pt x="1438951" y="1438952"/>
                </a:lnTo>
                <a:lnTo>
                  <a:pt x="0" y="14389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830334" y="860644"/>
            <a:ext cx="5247998" cy="1750665"/>
          </a:xfrm>
          <a:prstGeom prst="rect">
            <a:avLst/>
          </a:prstGeom>
        </p:spPr>
        <p:txBody>
          <a:bodyPr anchor="t" rtlCol="false" tIns="0" lIns="0" bIns="0" rIns="0">
            <a:spAutoFit/>
          </a:bodyPr>
          <a:lstStyle/>
          <a:p>
            <a:pPr algn="ctr">
              <a:lnSpc>
                <a:spcPts val="6955"/>
              </a:lnSpc>
            </a:pPr>
            <a:r>
              <a:rPr lang="en-US" sz="5995">
                <a:solidFill>
                  <a:srgbClr val="403D3C"/>
                </a:solidFill>
                <a:latin typeface="Gagalin"/>
                <a:ea typeface="Gagalin"/>
                <a:cs typeface="Gagalin"/>
                <a:sym typeface="Gagalin"/>
              </a:rPr>
              <a:t>Virtual</a:t>
            </a:r>
          </a:p>
          <a:p>
            <a:pPr algn="ctr">
              <a:lnSpc>
                <a:spcPts val="6955"/>
              </a:lnSpc>
            </a:pPr>
            <a:r>
              <a:rPr lang="en-US" sz="5995">
                <a:solidFill>
                  <a:srgbClr val="403D3C"/>
                </a:solidFill>
                <a:latin typeface="Gagalin"/>
                <a:ea typeface="Gagalin"/>
                <a:cs typeface="Gagalin"/>
                <a:sym typeface="Gagalin"/>
              </a:rPr>
              <a:t>Memory</a:t>
            </a:r>
          </a:p>
        </p:txBody>
      </p:sp>
      <p:sp>
        <p:nvSpPr>
          <p:cNvPr name="TextBox 10" id="10"/>
          <p:cNvSpPr txBox="true"/>
          <p:nvPr/>
        </p:nvSpPr>
        <p:spPr>
          <a:xfrm rot="0">
            <a:off x="1283990" y="3913534"/>
            <a:ext cx="15720022" cy="661357"/>
          </a:xfrm>
          <a:prstGeom prst="rect">
            <a:avLst/>
          </a:prstGeom>
        </p:spPr>
        <p:txBody>
          <a:bodyPr anchor="t" rtlCol="false" tIns="0" lIns="0" bIns="0" rIns="0">
            <a:spAutoFit/>
          </a:bodyPr>
          <a:lstStyle/>
          <a:p>
            <a:pPr algn="ctr">
              <a:lnSpc>
                <a:spcPts val="4903"/>
              </a:lnSpc>
            </a:pPr>
            <a:r>
              <a:rPr lang="en-US" sz="3502" b="true">
                <a:solidFill>
                  <a:srgbClr val="000000"/>
                </a:solidFill>
                <a:latin typeface="Now Bold"/>
                <a:ea typeface="Now Bold"/>
                <a:cs typeface="Now Bold"/>
                <a:sym typeface="Now Bold"/>
              </a:rPr>
              <a:t>Part of the memory in HDD or SSD when we need more memory - RAM </a:t>
            </a:r>
          </a:p>
        </p:txBody>
      </p:sp>
      <p:sp>
        <p:nvSpPr>
          <p:cNvPr name="TextBox 11" id="11"/>
          <p:cNvSpPr txBox="true"/>
          <p:nvPr/>
        </p:nvSpPr>
        <p:spPr>
          <a:xfrm rot="0">
            <a:off x="1028700" y="5297454"/>
            <a:ext cx="9855237" cy="702208"/>
          </a:xfrm>
          <a:prstGeom prst="rect">
            <a:avLst/>
          </a:prstGeom>
        </p:spPr>
        <p:txBody>
          <a:bodyPr anchor="t" rtlCol="false" tIns="0" lIns="0" bIns="0" rIns="0">
            <a:spAutoFit/>
          </a:bodyPr>
          <a:lstStyle/>
          <a:p>
            <a:pPr algn="ctr">
              <a:lnSpc>
                <a:spcPts val="5605"/>
              </a:lnSpc>
            </a:pPr>
            <a:r>
              <a:rPr lang="en-US" sz="4831">
                <a:solidFill>
                  <a:srgbClr val="403D3C"/>
                </a:solidFill>
                <a:latin typeface="Gagalin"/>
                <a:ea typeface="Gagalin"/>
                <a:cs typeface="Gagalin"/>
                <a:sym typeface="Gagalin"/>
              </a:rPr>
              <a:t>When do we need virtual memory</a:t>
            </a:r>
          </a:p>
        </p:txBody>
      </p:sp>
      <p:sp>
        <p:nvSpPr>
          <p:cNvPr name="TextBox 12" id="12"/>
          <p:cNvSpPr txBox="true"/>
          <p:nvPr/>
        </p:nvSpPr>
        <p:spPr>
          <a:xfrm rot="0">
            <a:off x="482220" y="6113643"/>
            <a:ext cx="17323560" cy="2565726"/>
          </a:xfrm>
          <a:prstGeom prst="rect">
            <a:avLst/>
          </a:prstGeom>
        </p:spPr>
        <p:txBody>
          <a:bodyPr anchor="t" rtlCol="false" tIns="0" lIns="0" bIns="0" rIns="0">
            <a:spAutoFit/>
          </a:bodyPr>
          <a:lstStyle/>
          <a:p>
            <a:pPr algn="ctr">
              <a:lnSpc>
                <a:spcPts val="4903"/>
              </a:lnSpc>
            </a:pPr>
            <a:r>
              <a:rPr lang="en-US" sz="3502" b="true">
                <a:solidFill>
                  <a:srgbClr val="000000"/>
                </a:solidFill>
                <a:latin typeface="Now Bold"/>
                <a:ea typeface="Now Bold"/>
                <a:cs typeface="Now Bold"/>
                <a:sym typeface="Now Bold"/>
              </a:rPr>
              <a:t>When applications exhaust available memory by surpassing the capacity of RAM due to concurrent operation, it often leads to system crashes. This issue can be mitigated by utilizing additional storage on the hard disk drive or SSD as virtual memory when more memory is required.</a:t>
            </a:r>
          </a:p>
        </p:txBody>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6195270" y="1374454"/>
            <a:ext cx="8708248" cy="8630495"/>
          </a:xfrm>
          <a:custGeom>
            <a:avLst/>
            <a:gdLst/>
            <a:ahLst/>
            <a:cxnLst/>
            <a:rect r="r" b="b" t="t" l="l"/>
            <a:pathLst>
              <a:path h="8630495" w="8708248">
                <a:moveTo>
                  <a:pt x="0" y="0"/>
                </a:moveTo>
                <a:lnTo>
                  <a:pt x="8708248" y="0"/>
                </a:lnTo>
                <a:lnTo>
                  <a:pt x="8708248" y="8630495"/>
                </a:lnTo>
                <a:lnTo>
                  <a:pt x="0" y="8630495"/>
                </a:lnTo>
                <a:lnTo>
                  <a:pt x="0" y="0"/>
                </a:lnTo>
                <a:close/>
              </a:path>
            </a:pathLst>
          </a:custGeom>
          <a:blipFill>
            <a:blip r:embed="rId5"/>
            <a:stretch>
              <a:fillRect l="0" t="0" r="0" b="0"/>
            </a:stretch>
          </a:blipFill>
        </p:spPr>
      </p:sp>
      <p:sp>
        <p:nvSpPr>
          <p:cNvPr name="TextBox 13" id="13"/>
          <p:cNvSpPr txBox="true"/>
          <p:nvPr/>
        </p:nvSpPr>
        <p:spPr>
          <a:xfrm rot="0">
            <a:off x="4494279" y="-123825"/>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67332"/>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210.xml><?xml version="1.0" encoding="utf-8"?>
<p:sld xmlns:p="http://schemas.openxmlformats.org/presentationml/2006/main" xmlns:a="http://schemas.openxmlformats.org/drawingml/2006/main" xmlns:r="http://schemas.openxmlformats.org/officeDocument/2006/relationships">
  <p:cSld>
    <p:bg>
      <p:bgPr>
        <a:solidFill>
          <a:srgbClr val="E1DED6"/>
        </a:solidFill>
      </p:bgPr>
    </p:bg>
    <p:spTree>
      <p:nvGrpSpPr>
        <p:cNvPr id="1" name=""/>
        <p:cNvGrpSpPr/>
        <p:nvPr/>
      </p:nvGrpSpPr>
      <p:grpSpPr>
        <a:xfrm>
          <a:off x="0" y="0"/>
          <a:ext cx="0" cy="0"/>
          <a:chOff x="0" y="0"/>
          <a:chExt cx="0" cy="0"/>
        </a:xfrm>
      </p:grpSpPr>
      <p:grpSp>
        <p:nvGrpSpPr>
          <p:cNvPr name="Group 2" id="2"/>
          <p:cNvGrpSpPr/>
          <p:nvPr/>
        </p:nvGrpSpPr>
        <p:grpSpPr>
          <a:xfrm rot="0">
            <a:off x="257122" y="213582"/>
            <a:ext cx="12337474" cy="1656012"/>
            <a:chOff x="0" y="0"/>
            <a:chExt cx="16449966" cy="2208016"/>
          </a:xfrm>
        </p:grpSpPr>
        <p:sp>
          <p:nvSpPr>
            <p:cNvPr name="Freeform 3" id="3"/>
            <p:cNvSpPr/>
            <p:nvPr/>
          </p:nvSpPr>
          <p:spPr>
            <a:xfrm flipH="false" flipV="false" rot="0">
              <a:off x="0" y="0"/>
              <a:ext cx="16449929" cy="2208022"/>
            </a:xfrm>
            <a:custGeom>
              <a:avLst/>
              <a:gdLst/>
              <a:ahLst/>
              <a:cxnLst/>
              <a:rect r="r" b="b" t="t" l="l"/>
              <a:pathLst>
                <a:path h="2208022" w="16449929">
                  <a:moveTo>
                    <a:pt x="0" y="0"/>
                  </a:moveTo>
                  <a:lnTo>
                    <a:pt x="16449929" y="0"/>
                  </a:lnTo>
                  <a:lnTo>
                    <a:pt x="16449929" y="2208022"/>
                  </a:lnTo>
                  <a:lnTo>
                    <a:pt x="0" y="2208022"/>
                  </a:lnTo>
                  <a:close/>
                </a:path>
              </a:pathLst>
            </a:custGeom>
            <a:solidFill>
              <a:srgbClr val="FFFFFF"/>
            </a:solidFill>
          </p:spPr>
        </p:sp>
      </p:grpSp>
      <p:sp>
        <p:nvSpPr>
          <p:cNvPr name="TextBox 4" id="4"/>
          <p:cNvSpPr txBox="true"/>
          <p:nvPr/>
        </p:nvSpPr>
        <p:spPr>
          <a:xfrm rot="0">
            <a:off x="1967166" y="2706229"/>
            <a:ext cx="14685338" cy="1221582"/>
          </a:xfrm>
          <a:prstGeom prst="rect">
            <a:avLst/>
          </a:prstGeom>
        </p:spPr>
        <p:txBody>
          <a:bodyPr anchor="t" rtlCol="false" tIns="0" lIns="0" bIns="0" rIns="0">
            <a:spAutoFit/>
          </a:bodyPr>
          <a:lstStyle/>
          <a:p>
            <a:pPr algn="ctr">
              <a:lnSpc>
                <a:spcPts val="4738"/>
              </a:lnSpc>
            </a:pPr>
            <a:r>
              <a:rPr lang="en-US" sz="4084">
                <a:solidFill>
                  <a:srgbClr val="403D3C"/>
                </a:solidFill>
                <a:latin typeface="Gagalin"/>
                <a:ea typeface="Gagalin"/>
                <a:cs typeface="Gagalin"/>
                <a:sym typeface="Gagalin"/>
              </a:rPr>
              <a:t>Imagine we want to run 4 instructions, but we only have 3 available slot in the ram ... (sad)</a:t>
            </a:r>
          </a:p>
        </p:txBody>
      </p:sp>
      <p:sp>
        <p:nvSpPr>
          <p:cNvPr name="Freeform 5" id="5" descr="A diagram of a diagram  Description automatically generated with medium confidence"/>
          <p:cNvSpPr/>
          <p:nvPr/>
        </p:nvSpPr>
        <p:spPr>
          <a:xfrm flipH="false" flipV="false" rot="0">
            <a:off x="3718112" y="3566864"/>
            <a:ext cx="11658600" cy="6720136"/>
          </a:xfrm>
          <a:custGeom>
            <a:avLst/>
            <a:gdLst/>
            <a:ahLst/>
            <a:cxnLst/>
            <a:rect r="r" b="b" t="t" l="l"/>
            <a:pathLst>
              <a:path h="6720136" w="11658600">
                <a:moveTo>
                  <a:pt x="0" y="0"/>
                </a:moveTo>
                <a:lnTo>
                  <a:pt x="11658600" y="0"/>
                </a:lnTo>
                <a:lnTo>
                  <a:pt x="11658600" y="6720136"/>
                </a:lnTo>
                <a:lnTo>
                  <a:pt x="0" y="6720136"/>
                </a:lnTo>
                <a:lnTo>
                  <a:pt x="0" y="0"/>
                </a:lnTo>
                <a:close/>
              </a:path>
            </a:pathLst>
          </a:custGeom>
          <a:blipFill>
            <a:blip r:embed="rId2"/>
            <a:stretch>
              <a:fillRect l="0" t="-44" r="0" b="-44"/>
            </a:stretch>
          </a:blipFill>
        </p:spPr>
      </p:sp>
      <p:grpSp>
        <p:nvGrpSpPr>
          <p:cNvPr name="Group 6" id="6"/>
          <p:cNvGrpSpPr/>
          <p:nvPr/>
        </p:nvGrpSpPr>
        <p:grpSpPr>
          <a:xfrm rot="0">
            <a:off x="2537237" y="129372"/>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0" id="10"/>
          <p:cNvSpPr txBox="true"/>
          <p:nvPr/>
        </p:nvSpPr>
        <p:spPr>
          <a:xfrm rot="0">
            <a:off x="590055" y="251683"/>
            <a:ext cx="11671609" cy="1558305"/>
          </a:xfrm>
          <a:prstGeom prst="rect">
            <a:avLst/>
          </a:prstGeom>
        </p:spPr>
        <p:txBody>
          <a:bodyPr anchor="t" rtlCol="false" tIns="0" lIns="0" bIns="0" rIns="0">
            <a:spAutoFit/>
          </a:bodyPr>
          <a:lstStyle/>
          <a:p>
            <a:pPr algn="ctr">
              <a:lnSpc>
                <a:spcPts val="6145"/>
              </a:lnSpc>
            </a:pPr>
            <a:r>
              <a:rPr lang="en-US" sz="5298">
                <a:solidFill>
                  <a:srgbClr val="403D3C"/>
                </a:solidFill>
                <a:latin typeface="Gagalin"/>
                <a:ea typeface="Gagalin"/>
                <a:cs typeface="Gagalin"/>
                <a:sym typeface="Gagalin"/>
              </a:rPr>
              <a:t>an example showing the importance of virtual memory</a:t>
            </a:r>
          </a:p>
        </p:txBody>
      </p:sp>
    </p:spTree>
  </p:cSld>
  <p:clrMapOvr>
    <a:masterClrMapping/>
  </p:clrMapOvr>
</p:sld>
</file>

<file path=ppt/slides/slide211.xml><?xml version="1.0" encoding="utf-8"?>
<p:sld xmlns:p="http://schemas.openxmlformats.org/presentationml/2006/main" xmlns:a="http://schemas.openxmlformats.org/drawingml/2006/main" xmlns:r="http://schemas.openxmlformats.org/officeDocument/2006/relationships">
  <p:cSld>
    <p:bg>
      <p:bgPr>
        <a:solidFill>
          <a:srgbClr val="E1DED6"/>
        </a:solidFill>
      </p:bgPr>
    </p:bg>
    <p:spTree>
      <p:nvGrpSpPr>
        <p:cNvPr id="1" name=""/>
        <p:cNvGrpSpPr/>
        <p:nvPr/>
      </p:nvGrpSpPr>
      <p:grpSpPr>
        <a:xfrm>
          <a:off x="0" y="0"/>
          <a:ext cx="0" cy="0"/>
          <a:chOff x="0" y="0"/>
          <a:chExt cx="0" cy="0"/>
        </a:xfrm>
      </p:grpSpPr>
      <p:grpSp>
        <p:nvGrpSpPr>
          <p:cNvPr name="Group 2" id="2"/>
          <p:cNvGrpSpPr/>
          <p:nvPr/>
        </p:nvGrpSpPr>
        <p:grpSpPr>
          <a:xfrm rot="0">
            <a:off x="257122" y="213582"/>
            <a:ext cx="12337474" cy="1656012"/>
            <a:chOff x="0" y="0"/>
            <a:chExt cx="16449966" cy="2208016"/>
          </a:xfrm>
        </p:grpSpPr>
        <p:sp>
          <p:nvSpPr>
            <p:cNvPr name="Freeform 3" id="3"/>
            <p:cNvSpPr/>
            <p:nvPr/>
          </p:nvSpPr>
          <p:spPr>
            <a:xfrm flipH="false" flipV="false" rot="0">
              <a:off x="0" y="0"/>
              <a:ext cx="16449929" cy="2208022"/>
            </a:xfrm>
            <a:custGeom>
              <a:avLst/>
              <a:gdLst/>
              <a:ahLst/>
              <a:cxnLst/>
              <a:rect r="r" b="b" t="t" l="l"/>
              <a:pathLst>
                <a:path h="2208022" w="16449929">
                  <a:moveTo>
                    <a:pt x="0" y="0"/>
                  </a:moveTo>
                  <a:lnTo>
                    <a:pt x="16449929" y="0"/>
                  </a:lnTo>
                  <a:lnTo>
                    <a:pt x="16449929" y="2208022"/>
                  </a:lnTo>
                  <a:lnTo>
                    <a:pt x="0" y="2208022"/>
                  </a:lnTo>
                  <a:close/>
                </a:path>
              </a:pathLst>
            </a:custGeom>
            <a:solidFill>
              <a:srgbClr val="FFFFFF"/>
            </a:solidFill>
          </p:spPr>
        </p:sp>
      </p:grpSp>
      <p:sp>
        <p:nvSpPr>
          <p:cNvPr name="TextBox 4" id="4"/>
          <p:cNvSpPr txBox="true"/>
          <p:nvPr/>
        </p:nvSpPr>
        <p:spPr>
          <a:xfrm rot="0">
            <a:off x="1801332" y="2332459"/>
            <a:ext cx="14685338" cy="1221582"/>
          </a:xfrm>
          <a:prstGeom prst="rect">
            <a:avLst/>
          </a:prstGeom>
        </p:spPr>
        <p:txBody>
          <a:bodyPr anchor="t" rtlCol="false" tIns="0" lIns="0" bIns="0" rIns="0">
            <a:spAutoFit/>
          </a:bodyPr>
          <a:lstStyle/>
          <a:p>
            <a:pPr algn="ctr">
              <a:lnSpc>
                <a:spcPts val="4738"/>
              </a:lnSpc>
            </a:pPr>
            <a:r>
              <a:rPr lang="en-US" sz="4084">
                <a:solidFill>
                  <a:srgbClr val="403D3C"/>
                </a:solidFill>
                <a:latin typeface="Gagalin"/>
                <a:ea typeface="Gagalin"/>
                <a:cs typeface="Gagalin"/>
                <a:sym typeface="Gagalin"/>
              </a:rPr>
              <a:t>To solve this problem, we store the extra instruction into the hdd/ssd temperorily (waiting state)</a:t>
            </a:r>
          </a:p>
        </p:txBody>
      </p:sp>
      <p:sp>
        <p:nvSpPr>
          <p:cNvPr name="Freeform 5" id="5" descr="A computer screen shot of a computer  Description automatically generated"/>
          <p:cNvSpPr/>
          <p:nvPr/>
        </p:nvSpPr>
        <p:spPr>
          <a:xfrm flipH="false" flipV="false" rot="0">
            <a:off x="3170046" y="2516025"/>
            <a:ext cx="12378214" cy="7134930"/>
          </a:xfrm>
          <a:custGeom>
            <a:avLst/>
            <a:gdLst/>
            <a:ahLst/>
            <a:cxnLst/>
            <a:rect r="r" b="b" t="t" l="l"/>
            <a:pathLst>
              <a:path h="7134930" w="12378214">
                <a:moveTo>
                  <a:pt x="0" y="0"/>
                </a:moveTo>
                <a:lnTo>
                  <a:pt x="12378214" y="0"/>
                </a:lnTo>
                <a:lnTo>
                  <a:pt x="12378214" y="7134930"/>
                </a:lnTo>
                <a:lnTo>
                  <a:pt x="0" y="7134930"/>
                </a:lnTo>
                <a:lnTo>
                  <a:pt x="0" y="0"/>
                </a:lnTo>
                <a:close/>
              </a:path>
            </a:pathLst>
          </a:custGeom>
          <a:blipFill>
            <a:blip r:embed="rId2"/>
            <a:stretch>
              <a:fillRect l="0" t="-44" r="0" b="-44"/>
            </a:stretch>
          </a:blipFill>
        </p:spPr>
      </p:sp>
      <p:grpSp>
        <p:nvGrpSpPr>
          <p:cNvPr name="Group 6" id="6"/>
          <p:cNvGrpSpPr/>
          <p:nvPr/>
        </p:nvGrpSpPr>
        <p:grpSpPr>
          <a:xfrm rot="0">
            <a:off x="2537237" y="129372"/>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0" id="10"/>
          <p:cNvSpPr txBox="true"/>
          <p:nvPr/>
        </p:nvSpPr>
        <p:spPr>
          <a:xfrm rot="0">
            <a:off x="590055" y="251683"/>
            <a:ext cx="11671609" cy="1558305"/>
          </a:xfrm>
          <a:prstGeom prst="rect">
            <a:avLst/>
          </a:prstGeom>
        </p:spPr>
        <p:txBody>
          <a:bodyPr anchor="t" rtlCol="false" tIns="0" lIns="0" bIns="0" rIns="0">
            <a:spAutoFit/>
          </a:bodyPr>
          <a:lstStyle/>
          <a:p>
            <a:pPr algn="ctr">
              <a:lnSpc>
                <a:spcPts val="6145"/>
              </a:lnSpc>
            </a:pPr>
            <a:r>
              <a:rPr lang="en-US" sz="5298">
                <a:solidFill>
                  <a:srgbClr val="403D3C"/>
                </a:solidFill>
                <a:latin typeface="Gagalin"/>
                <a:ea typeface="Gagalin"/>
                <a:cs typeface="Gagalin"/>
                <a:sym typeface="Gagalin"/>
              </a:rPr>
              <a:t>an example showing the importance of virtual memory</a:t>
            </a:r>
          </a:p>
        </p:txBody>
      </p:sp>
    </p:spTree>
  </p:cSld>
  <p:clrMapOvr>
    <a:masterClrMapping/>
  </p:clrMapOvr>
</p:sld>
</file>

<file path=ppt/slides/slide212.xml><?xml version="1.0" encoding="utf-8"?>
<p:sld xmlns:p="http://schemas.openxmlformats.org/presentationml/2006/main" xmlns:a="http://schemas.openxmlformats.org/drawingml/2006/main" xmlns:r="http://schemas.openxmlformats.org/officeDocument/2006/relationships">
  <p:cSld>
    <p:bg>
      <p:bgPr>
        <a:solidFill>
          <a:srgbClr val="E1DED6"/>
        </a:solidFill>
      </p:bgPr>
    </p:bg>
    <p:spTree>
      <p:nvGrpSpPr>
        <p:cNvPr id="1" name=""/>
        <p:cNvGrpSpPr/>
        <p:nvPr/>
      </p:nvGrpSpPr>
      <p:grpSpPr>
        <a:xfrm>
          <a:off x="0" y="0"/>
          <a:ext cx="0" cy="0"/>
          <a:chOff x="0" y="0"/>
          <a:chExt cx="0" cy="0"/>
        </a:xfrm>
      </p:grpSpPr>
      <p:grpSp>
        <p:nvGrpSpPr>
          <p:cNvPr name="Group 2" id="2"/>
          <p:cNvGrpSpPr/>
          <p:nvPr/>
        </p:nvGrpSpPr>
        <p:grpSpPr>
          <a:xfrm rot="0">
            <a:off x="257122" y="213582"/>
            <a:ext cx="12337474" cy="1656012"/>
            <a:chOff x="0" y="0"/>
            <a:chExt cx="16449966" cy="2208016"/>
          </a:xfrm>
        </p:grpSpPr>
        <p:sp>
          <p:nvSpPr>
            <p:cNvPr name="Freeform 3" id="3"/>
            <p:cNvSpPr/>
            <p:nvPr/>
          </p:nvSpPr>
          <p:spPr>
            <a:xfrm flipH="false" flipV="false" rot="0">
              <a:off x="0" y="0"/>
              <a:ext cx="16449929" cy="2208022"/>
            </a:xfrm>
            <a:custGeom>
              <a:avLst/>
              <a:gdLst/>
              <a:ahLst/>
              <a:cxnLst/>
              <a:rect r="r" b="b" t="t" l="l"/>
              <a:pathLst>
                <a:path h="2208022" w="16449929">
                  <a:moveTo>
                    <a:pt x="0" y="0"/>
                  </a:moveTo>
                  <a:lnTo>
                    <a:pt x="16449929" y="0"/>
                  </a:lnTo>
                  <a:lnTo>
                    <a:pt x="16449929" y="2208022"/>
                  </a:lnTo>
                  <a:lnTo>
                    <a:pt x="0" y="2208022"/>
                  </a:lnTo>
                  <a:close/>
                </a:path>
              </a:pathLst>
            </a:custGeom>
            <a:solidFill>
              <a:srgbClr val="FFFFFF"/>
            </a:solidFill>
          </p:spPr>
        </p:sp>
      </p:grpSp>
      <p:sp>
        <p:nvSpPr>
          <p:cNvPr name="TextBox 4" id="4"/>
          <p:cNvSpPr txBox="true"/>
          <p:nvPr/>
        </p:nvSpPr>
        <p:spPr>
          <a:xfrm rot="0">
            <a:off x="3015878" y="2314456"/>
            <a:ext cx="12988560" cy="1596777"/>
          </a:xfrm>
          <a:prstGeom prst="rect">
            <a:avLst/>
          </a:prstGeom>
        </p:spPr>
        <p:txBody>
          <a:bodyPr anchor="t" rtlCol="false" tIns="0" lIns="0" bIns="0" rIns="0">
            <a:spAutoFit/>
          </a:bodyPr>
          <a:lstStyle/>
          <a:p>
            <a:pPr algn="ctr">
              <a:lnSpc>
                <a:spcPts val="4190"/>
              </a:lnSpc>
            </a:pPr>
            <a:r>
              <a:rPr lang="en-US" sz="3613">
                <a:solidFill>
                  <a:srgbClr val="403D3C"/>
                </a:solidFill>
                <a:latin typeface="Gagalin"/>
                <a:ea typeface="Gagalin"/>
                <a:cs typeface="Gagalin"/>
                <a:sym typeface="Gagalin"/>
              </a:rPr>
              <a:t>Virtual memory now moves the oldest data out of RAM into the HDD/SSD to allow program 3 to gain access to RAM. The 32-bit ‘map’ is now updated to reflect this new situation</a:t>
            </a:r>
          </a:p>
        </p:txBody>
      </p:sp>
      <p:sp>
        <p:nvSpPr>
          <p:cNvPr name="Freeform 5" id="5" descr="A computer screen shot of a computer  Description automatically generated"/>
          <p:cNvSpPr/>
          <p:nvPr/>
        </p:nvSpPr>
        <p:spPr>
          <a:xfrm flipH="false" flipV="false" rot="0">
            <a:off x="3314700" y="3015699"/>
            <a:ext cx="11658600" cy="6720136"/>
          </a:xfrm>
          <a:custGeom>
            <a:avLst/>
            <a:gdLst/>
            <a:ahLst/>
            <a:cxnLst/>
            <a:rect r="r" b="b" t="t" l="l"/>
            <a:pathLst>
              <a:path h="6720136" w="11658600">
                <a:moveTo>
                  <a:pt x="0" y="0"/>
                </a:moveTo>
                <a:lnTo>
                  <a:pt x="11658600" y="0"/>
                </a:lnTo>
                <a:lnTo>
                  <a:pt x="11658600" y="6720137"/>
                </a:lnTo>
                <a:lnTo>
                  <a:pt x="0" y="6720137"/>
                </a:lnTo>
                <a:lnTo>
                  <a:pt x="0" y="0"/>
                </a:lnTo>
                <a:close/>
              </a:path>
            </a:pathLst>
          </a:custGeom>
          <a:blipFill>
            <a:blip r:embed="rId2"/>
            <a:stretch>
              <a:fillRect l="0" t="-44" r="0" b="-44"/>
            </a:stretch>
          </a:blipFill>
        </p:spPr>
      </p:sp>
      <p:grpSp>
        <p:nvGrpSpPr>
          <p:cNvPr name="Group 6" id="6"/>
          <p:cNvGrpSpPr/>
          <p:nvPr/>
        </p:nvGrpSpPr>
        <p:grpSpPr>
          <a:xfrm rot="0">
            <a:off x="2537237" y="129372"/>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0" id="10"/>
          <p:cNvSpPr txBox="true"/>
          <p:nvPr/>
        </p:nvSpPr>
        <p:spPr>
          <a:xfrm rot="0">
            <a:off x="590055" y="251683"/>
            <a:ext cx="11671609" cy="1558305"/>
          </a:xfrm>
          <a:prstGeom prst="rect">
            <a:avLst/>
          </a:prstGeom>
        </p:spPr>
        <p:txBody>
          <a:bodyPr anchor="t" rtlCol="false" tIns="0" lIns="0" bIns="0" rIns="0">
            <a:spAutoFit/>
          </a:bodyPr>
          <a:lstStyle/>
          <a:p>
            <a:pPr algn="ctr">
              <a:lnSpc>
                <a:spcPts val="6145"/>
              </a:lnSpc>
            </a:pPr>
            <a:r>
              <a:rPr lang="en-US" sz="5298">
                <a:solidFill>
                  <a:srgbClr val="403D3C"/>
                </a:solidFill>
                <a:latin typeface="Gagalin"/>
                <a:ea typeface="Gagalin"/>
                <a:cs typeface="Gagalin"/>
                <a:sym typeface="Gagalin"/>
              </a:rPr>
              <a:t>an example showing the importance of virtual memory</a:t>
            </a:r>
          </a:p>
        </p:txBody>
      </p:sp>
    </p:spTree>
  </p:cSld>
  <p:clrMapOvr>
    <a:masterClrMapping/>
  </p:clrMapOvr>
</p:sld>
</file>

<file path=ppt/slides/slide213.xml><?xml version="1.0" encoding="utf-8"?>
<p:sld xmlns:p="http://schemas.openxmlformats.org/presentationml/2006/main" xmlns:a="http://schemas.openxmlformats.org/drawingml/2006/main" xmlns:r="http://schemas.openxmlformats.org/officeDocument/2006/relationships">
  <p:cSld>
    <p:bg>
      <p:bgPr>
        <a:solidFill>
          <a:srgbClr val="E1DED6"/>
        </a:solidFill>
      </p:bgPr>
    </p:bg>
    <p:spTree>
      <p:nvGrpSpPr>
        <p:cNvPr id="1" name=""/>
        <p:cNvGrpSpPr/>
        <p:nvPr/>
      </p:nvGrpSpPr>
      <p:grpSpPr>
        <a:xfrm>
          <a:off x="0" y="0"/>
          <a:ext cx="0" cy="0"/>
          <a:chOff x="0" y="0"/>
          <a:chExt cx="0" cy="0"/>
        </a:xfrm>
      </p:grpSpPr>
      <p:grpSp>
        <p:nvGrpSpPr>
          <p:cNvPr name="Group 2" id="2"/>
          <p:cNvGrpSpPr/>
          <p:nvPr/>
        </p:nvGrpSpPr>
        <p:grpSpPr>
          <a:xfrm rot="0">
            <a:off x="257122" y="213582"/>
            <a:ext cx="12337474" cy="1656012"/>
            <a:chOff x="0" y="0"/>
            <a:chExt cx="16449966" cy="2208016"/>
          </a:xfrm>
        </p:grpSpPr>
        <p:sp>
          <p:nvSpPr>
            <p:cNvPr name="Freeform 3" id="3"/>
            <p:cNvSpPr/>
            <p:nvPr/>
          </p:nvSpPr>
          <p:spPr>
            <a:xfrm flipH="false" flipV="false" rot="0">
              <a:off x="0" y="0"/>
              <a:ext cx="16449929" cy="2208022"/>
            </a:xfrm>
            <a:custGeom>
              <a:avLst/>
              <a:gdLst/>
              <a:ahLst/>
              <a:cxnLst/>
              <a:rect r="r" b="b" t="t" l="l"/>
              <a:pathLst>
                <a:path h="2208022" w="16449929">
                  <a:moveTo>
                    <a:pt x="0" y="0"/>
                  </a:moveTo>
                  <a:lnTo>
                    <a:pt x="16449929" y="0"/>
                  </a:lnTo>
                  <a:lnTo>
                    <a:pt x="16449929" y="2208022"/>
                  </a:lnTo>
                  <a:lnTo>
                    <a:pt x="0" y="2208022"/>
                  </a:lnTo>
                  <a:close/>
                </a:path>
              </a:pathLst>
            </a:custGeom>
            <a:solidFill>
              <a:srgbClr val="FFFFFF"/>
            </a:solidFill>
          </p:spPr>
        </p:sp>
      </p:grpSp>
      <p:sp>
        <p:nvSpPr>
          <p:cNvPr name="TextBox 4" id="4"/>
          <p:cNvSpPr txBox="true"/>
          <p:nvPr/>
        </p:nvSpPr>
        <p:spPr>
          <a:xfrm rot="0">
            <a:off x="590055" y="2651721"/>
            <a:ext cx="17419486" cy="4640136"/>
          </a:xfrm>
          <a:prstGeom prst="rect">
            <a:avLst/>
          </a:prstGeom>
        </p:spPr>
        <p:txBody>
          <a:bodyPr anchor="t" rtlCol="false" tIns="0" lIns="0" bIns="0" rIns="0">
            <a:spAutoFit/>
          </a:bodyPr>
          <a:lstStyle/>
          <a:p>
            <a:pPr algn="l" marL="943973" indent="-314658" lvl="2">
              <a:lnSpc>
                <a:spcPts val="4573"/>
              </a:lnSpc>
              <a:buFont typeface="Arial"/>
              <a:buChar char="⚬"/>
            </a:pPr>
            <a:r>
              <a:rPr lang="en-US" b="true" sz="3267">
                <a:solidFill>
                  <a:srgbClr val="403D3C"/>
                </a:solidFill>
                <a:latin typeface="Now Bold"/>
                <a:ea typeface="Now Bold"/>
                <a:cs typeface="Now Bold"/>
                <a:sym typeface="Now Bold"/>
              </a:rPr>
              <a:t>These conditions persist until the competing programs no longer overburden the RAM. Virtual memory creates the perception of limitless memory availability; even when RAM is full, data can be transferred to and from HDD/SSD to maintain the illusion of available memory.</a:t>
            </a:r>
          </a:p>
          <a:p>
            <a:pPr algn="l" marL="943973" indent="-314658" lvl="2">
              <a:lnSpc>
                <a:spcPts val="4573"/>
              </a:lnSpc>
            </a:pPr>
          </a:p>
          <a:p>
            <a:pPr algn="l" marL="943973" indent="-314658" lvl="2">
              <a:lnSpc>
                <a:spcPts val="4573"/>
              </a:lnSpc>
              <a:buFont typeface="Arial"/>
              <a:buChar char="⚬"/>
            </a:pPr>
            <a:r>
              <a:rPr lang="en-US" b="true" sz="3267">
                <a:solidFill>
                  <a:srgbClr val="403D3C"/>
                </a:solidFill>
                <a:latin typeface="Now Bold"/>
                <a:ea typeface="Now Bold"/>
                <a:cs typeface="Now Bold"/>
                <a:sym typeface="Now Bold"/>
              </a:rPr>
              <a:t>Operating systems employ paging in memory management to store and retrieve data between HDD/SSD and RAM. However, accessing data in virtual memory is slower. As previously discussed, larger RAM sizes facilitate faster CPU operations. This underscores the advantage of maximizing RAM capacity.</a:t>
            </a:r>
          </a:p>
        </p:txBody>
      </p:sp>
      <p:grpSp>
        <p:nvGrpSpPr>
          <p:cNvPr name="Group 5" id="5"/>
          <p:cNvGrpSpPr/>
          <p:nvPr/>
        </p:nvGrpSpPr>
        <p:grpSpPr>
          <a:xfrm rot="0">
            <a:off x="2693035" y="213582"/>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9" id="9"/>
          <p:cNvSpPr txBox="true"/>
          <p:nvPr/>
        </p:nvSpPr>
        <p:spPr>
          <a:xfrm rot="0">
            <a:off x="590055" y="666298"/>
            <a:ext cx="11671609" cy="769628"/>
          </a:xfrm>
          <a:prstGeom prst="rect">
            <a:avLst/>
          </a:prstGeom>
        </p:spPr>
        <p:txBody>
          <a:bodyPr anchor="t" rtlCol="false" tIns="0" lIns="0" bIns="0" rIns="0">
            <a:spAutoFit/>
          </a:bodyPr>
          <a:lstStyle/>
          <a:p>
            <a:pPr algn="ctr">
              <a:lnSpc>
                <a:spcPts val="6145"/>
              </a:lnSpc>
            </a:pPr>
            <a:r>
              <a:rPr lang="en-US" sz="5298">
                <a:solidFill>
                  <a:srgbClr val="403D3C"/>
                </a:solidFill>
                <a:latin typeface="Gagalin"/>
                <a:ea typeface="Gagalin"/>
                <a:cs typeface="Gagalin"/>
                <a:sym typeface="Gagalin"/>
              </a:rPr>
              <a:t>Virtual Memory</a:t>
            </a:r>
          </a:p>
        </p:txBody>
      </p:sp>
    </p:spTree>
  </p:cSld>
  <p:clrMapOvr>
    <a:masterClrMapping/>
  </p:clrMapOvr>
</p:sld>
</file>

<file path=ppt/slides/slide214.xml><?xml version="1.0" encoding="utf-8"?>
<p:sld xmlns:p="http://schemas.openxmlformats.org/presentationml/2006/main" xmlns:a="http://schemas.openxmlformats.org/drawingml/2006/main" xmlns:r="http://schemas.openxmlformats.org/officeDocument/2006/relationships">
  <p:cSld>
    <p:bg>
      <p:bgPr>
        <a:solidFill>
          <a:srgbClr val="E1DED6"/>
        </a:solidFill>
      </p:bgPr>
    </p:bg>
    <p:spTree>
      <p:nvGrpSpPr>
        <p:cNvPr id="1" name=""/>
        <p:cNvGrpSpPr/>
        <p:nvPr/>
      </p:nvGrpSpPr>
      <p:grpSpPr>
        <a:xfrm>
          <a:off x="0" y="0"/>
          <a:ext cx="0" cy="0"/>
          <a:chOff x="0" y="0"/>
          <a:chExt cx="0" cy="0"/>
        </a:xfrm>
      </p:grpSpPr>
      <p:grpSp>
        <p:nvGrpSpPr>
          <p:cNvPr name="Group 2" id="2"/>
          <p:cNvGrpSpPr/>
          <p:nvPr/>
        </p:nvGrpSpPr>
        <p:grpSpPr>
          <a:xfrm rot="0">
            <a:off x="257122" y="213582"/>
            <a:ext cx="12337474" cy="988567"/>
            <a:chOff x="0" y="0"/>
            <a:chExt cx="16449966" cy="1318090"/>
          </a:xfrm>
        </p:grpSpPr>
        <p:sp>
          <p:nvSpPr>
            <p:cNvPr name="Freeform 3" id="3"/>
            <p:cNvSpPr/>
            <p:nvPr/>
          </p:nvSpPr>
          <p:spPr>
            <a:xfrm flipH="false" flipV="false" rot="0">
              <a:off x="0" y="0"/>
              <a:ext cx="16449929" cy="1318133"/>
            </a:xfrm>
            <a:custGeom>
              <a:avLst/>
              <a:gdLst/>
              <a:ahLst/>
              <a:cxnLst/>
              <a:rect r="r" b="b" t="t" l="l"/>
              <a:pathLst>
                <a:path h="1318133" w="16449929">
                  <a:moveTo>
                    <a:pt x="0" y="0"/>
                  </a:moveTo>
                  <a:lnTo>
                    <a:pt x="16449929" y="0"/>
                  </a:lnTo>
                  <a:lnTo>
                    <a:pt x="16449929" y="1318133"/>
                  </a:lnTo>
                  <a:lnTo>
                    <a:pt x="0" y="1318133"/>
                  </a:lnTo>
                  <a:close/>
                </a:path>
              </a:pathLst>
            </a:custGeom>
            <a:solidFill>
              <a:srgbClr val="FFFFFF"/>
            </a:solidFill>
          </p:spPr>
        </p:sp>
      </p:grpSp>
      <p:sp>
        <p:nvSpPr>
          <p:cNvPr name="TextBox 4" id="4"/>
          <p:cNvSpPr txBox="true"/>
          <p:nvPr/>
        </p:nvSpPr>
        <p:spPr>
          <a:xfrm rot="0">
            <a:off x="590055" y="251683"/>
            <a:ext cx="11671609" cy="769628"/>
          </a:xfrm>
          <a:prstGeom prst="rect">
            <a:avLst/>
          </a:prstGeom>
        </p:spPr>
        <p:txBody>
          <a:bodyPr anchor="t" rtlCol="false" tIns="0" lIns="0" bIns="0" rIns="0">
            <a:spAutoFit/>
          </a:bodyPr>
          <a:lstStyle/>
          <a:p>
            <a:pPr algn="ctr">
              <a:lnSpc>
                <a:spcPts val="6145"/>
              </a:lnSpc>
            </a:pPr>
            <a:r>
              <a:rPr lang="en-US" sz="5298">
                <a:solidFill>
                  <a:srgbClr val="403D3C"/>
                </a:solidFill>
                <a:latin typeface="Gagalin"/>
                <a:ea typeface="Gagalin"/>
                <a:cs typeface="Gagalin"/>
                <a:sym typeface="Gagalin"/>
              </a:rPr>
              <a:t>Disk Threshing</a:t>
            </a:r>
          </a:p>
        </p:txBody>
      </p:sp>
      <p:sp>
        <p:nvSpPr>
          <p:cNvPr name="TextBox 5" id="5"/>
          <p:cNvSpPr txBox="true"/>
          <p:nvPr/>
        </p:nvSpPr>
        <p:spPr>
          <a:xfrm rot="0">
            <a:off x="295028" y="1341135"/>
            <a:ext cx="17697946" cy="5982234"/>
          </a:xfrm>
          <a:prstGeom prst="rect">
            <a:avLst/>
          </a:prstGeom>
        </p:spPr>
        <p:txBody>
          <a:bodyPr anchor="t" rtlCol="false" tIns="0" lIns="0" bIns="0" rIns="0">
            <a:spAutoFit/>
          </a:bodyPr>
          <a:lstStyle/>
          <a:p>
            <a:pPr algn="l" marL="593146" indent="-296573" lvl="1">
              <a:lnSpc>
                <a:spcPts val="4590"/>
              </a:lnSpc>
              <a:buFont typeface="Arial"/>
              <a:buChar char="•"/>
            </a:pPr>
            <a:r>
              <a:rPr lang="en-US" b="true" sz="3277">
                <a:solidFill>
                  <a:srgbClr val="403D3C"/>
                </a:solidFill>
                <a:latin typeface="Now Bold"/>
                <a:ea typeface="Now Bold"/>
                <a:cs typeface="Now Bold"/>
                <a:sym typeface="Now Bold"/>
              </a:rPr>
              <a:t>Virtual memory using a HDD can lead to disk thrashing.</a:t>
            </a:r>
          </a:p>
          <a:p>
            <a:pPr algn="l" marL="593146" indent="-296573" lvl="1">
              <a:lnSpc>
                <a:spcPts val="4590"/>
              </a:lnSpc>
              <a:buFont typeface="Arial"/>
              <a:buChar char="•"/>
            </a:pPr>
            <a:r>
              <a:rPr lang="en-US" b="true" sz="3277">
                <a:solidFill>
                  <a:srgbClr val="403D3C"/>
                </a:solidFill>
                <a:latin typeface="Now Bold"/>
                <a:ea typeface="Now Bold"/>
                <a:cs typeface="Now Bold"/>
                <a:sym typeface="Now Bold"/>
              </a:rPr>
              <a:t>Disk thrashing occurs as more data is swapped between main memory and virtual memory on the HDD.</a:t>
            </a:r>
          </a:p>
          <a:p>
            <a:pPr algn="l" marL="593146" indent="-296573" lvl="1">
              <a:lnSpc>
                <a:spcPts val="4590"/>
              </a:lnSpc>
              <a:buFont typeface="Arial"/>
              <a:buChar char="•"/>
            </a:pPr>
            <a:r>
              <a:rPr lang="en-US" b="true" sz="3277">
                <a:solidFill>
                  <a:srgbClr val="403D3C"/>
                </a:solidFill>
                <a:latin typeface="Now Bold"/>
                <a:ea typeface="Now Bold"/>
                <a:cs typeface="Now Bold"/>
                <a:sym typeface="Now Bold"/>
              </a:rPr>
              <a:t>This frequent swapping causes high rates of HDD read/write head movements.</a:t>
            </a:r>
          </a:p>
          <a:p>
            <a:pPr algn="l" marL="593146" indent="-296573" lvl="1">
              <a:lnSpc>
                <a:spcPts val="4590"/>
              </a:lnSpc>
              <a:buFont typeface="Arial"/>
              <a:buChar char="•"/>
            </a:pPr>
            <a:r>
              <a:rPr lang="en-US" b="true" sz="3277">
                <a:solidFill>
                  <a:srgbClr val="403D3C"/>
                </a:solidFill>
                <a:latin typeface="Now Bold"/>
                <a:ea typeface="Now Bold"/>
                <a:cs typeface="Now Bold"/>
                <a:sym typeface="Now Bold"/>
              </a:rPr>
              <a:t>If data swapping exceeds actual processing time, overall computer speed decreases significantly.</a:t>
            </a:r>
          </a:p>
          <a:p>
            <a:pPr algn="l" marL="593146" indent="-296573" lvl="1">
              <a:lnSpc>
                <a:spcPts val="4590"/>
              </a:lnSpc>
              <a:buFont typeface="Arial"/>
              <a:buChar char="•"/>
            </a:pPr>
            <a:r>
              <a:rPr lang="en-US" b="true" sz="3277">
                <a:solidFill>
                  <a:srgbClr val="403D3C"/>
                </a:solidFill>
                <a:latin typeface="Now Bold"/>
                <a:ea typeface="Now Bold"/>
                <a:cs typeface="Now Bold"/>
                <a:sym typeface="Now Bold"/>
              </a:rPr>
              <a:t>A thrash point may be reached where system performance halts due to excessive data movement.</a:t>
            </a:r>
          </a:p>
          <a:p>
            <a:pPr algn="l" marL="593146" indent="-296573" lvl="1">
              <a:lnSpc>
                <a:spcPts val="4590"/>
              </a:lnSpc>
              <a:buFont typeface="Arial"/>
              <a:buChar char="•"/>
            </a:pPr>
            <a:r>
              <a:rPr lang="en-US" b="true" sz="3277">
                <a:solidFill>
                  <a:srgbClr val="403D3C"/>
                </a:solidFill>
                <a:latin typeface="Now Bold"/>
                <a:ea typeface="Now Bold"/>
                <a:cs typeface="Now Bold"/>
                <a:sym typeface="Now Bold"/>
              </a:rPr>
              <a:t>Intensive head movements during thrashing can accelerate HDD wear and potential failure.</a:t>
            </a:r>
          </a:p>
          <a:p>
            <a:pPr algn="l" marL="593146" indent="-296573" lvl="1">
              <a:lnSpc>
                <a:spcPts val="4590"/>
              </a:lnSpc>
              <a:buFont typeface="Arial"/>
              <a:buChar char="•"/>
            </a:pPr>
            <a:r>
              <a:rPr lang="en-US" b="true" sz="3277">
                <a:solidFill>
                  <a:srgbClr val="403D3C"/>
                </a:solidFill>
                <a:latin typeface="Now Bold"/>
                <a:ea typeface="Now Bold"/>
                <a:cs typeface="Now Bold"/>
                <a:sym typeface="Now Bold"/>
              </a:rPr>
              <a:t>Ways to reduce thrashing include increasing RAM, minimizing concurrent programs, or reducing swap file size.</a:t>
            </a:r>
          </a:p>
          <a:p>
            <a:pPr algn="l" marL="593146" indent="-296573" lvl="1">
              <a:lnSpc>
                <a:spcPts val="4590"/>
              </a:lnSpc>
              <a:buFont typeface="Arial"/>
              <a:buChar char="•"/>
            </a:pPr>
            <a:r>
              <a:rPr lang="en-US" b="true" sz="3277">
                <a:solidFill>
                  <a:srgbClr val="403D3C"/>
                </a:solidFill>
                <a:latin typeface="Now Bold"/>
                <a:ea typeface="Now Bold"/>
                <a:cs typeface="Now Bold"/>
                <a:sym typeface="Now Bold"/>
              </a:rPr>
              <a:t>Alternatively, using a SSD instead of a HDD can mitigate thrashing due to faster access times.</a:t>
            </a:r>
          </a:p>
        </p:txBody>
      </p:sp>
      <p:grpSp>
        <p:nvGrpSpPr>
          <p:cNvPr name="Group 6" id="6"/>
          <p:cNvGrpSpPr/>
          <p:nvPr/>
        </p:nvGrpSpPr>
        <p:grpSpPr>
          <a:xfrm rot="0">
            <a:off x="2537237" y="190268"/>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15.xml><?xml version="1.0" encoding="utf-8"?>
<p:sld xmlns:p="http://schemas.openxmlformats.org/presentationml/2006/main" xmlns:a="http://schemas.openxmlformats.org/drawingml/2006/main" xmlns:r="http://schemas.openxmlformats.org/officeDocument/2006/relationships">
  <p:cSld>
    <p:bg>
      <p:bgPr>
        <a:solidFill>
          <a:srgbClr val="C9E265"/>
        </a:solidFill>
      </p:bgPr>
    </p:bg>
    <p:spTree>
      <p:nvGrpSpPr>
        <p:cNvPr id="1" name=""/>
        <p:cNvGrpSpPr/>
        <p:nvPr/>
      </p:nvGrpSpPr>
      <p:grpSpPr>
        <a:xfrm>
          <a:off x="0" y="0"/>
          <a:ext cx="0" cy="0"/>
          <a:chOff x="0" y="0"/>
          <a:chExt cx="0" cy="0"/>
        </a:xfrm>
      </p:grpSpPr>
      <p:grpSp>
        <p:nvGrpSpPr>
          <p:cNvPr name="Group 2" id="2"/>
          <p:cNvGrpSpPr/>
          <p:nvPr/>
        </p:nvGrpSpPr>
        <p:grpSpPr>
          <a:xfrm rot="0">
            <a:off x="830334" y="669081"/>
            <a:ext cx="5289254" cy="1213686"/>
            <a:chOff x="0" y="0"/>
            <a:chExt cx="7052338" cy="1618248"/>
          </a:xfrm>
        </p:grpSpPr>
        <p:sp>
          <p:nvSpPr>
            <p:cNvPr name="Freeform 3" id="3"/>
            <p:cNvSpPr/>
            <p:nvPr/>
          </p:nvSpPr>
          <p:spPr>
            <a:xfrm flipH="false" flipV="false" rot="0">
              <a:off x="0" y="0"/>
              <a:ext cx="7052310" cy="1618234"/>
            </a:xfrm>
            <a:custGeom>
              <a:avLst/>
              <a:gdLst/>
              <a:ahLst/>
              <a:cxnLst/>
              <a:rect r="r" b="b" t="t" l="l"/>
              <a:pathLst>
                <a:path h="1618234" w="7052310">
                  <a:moveTo>
                    <a:pt x="0" y="0"/>
                  </a:moveTo>
                  <a:lnTo>
                    <a:pt x="7052310" y="0"/>
                  </a:lnTo>
                  <a:lnTo>
                    <a:pt x="7052310" y="1618234"/>
                  </a:lnTo>
                  <a:lnTo>
                    <a:pt x="0" y="1618234"/>
                  </a:lnTo>
                  <a:close/>
                </a:path>
              </a:pathLst>
            </a:custGeom>
            <a:solidFill>
              <a:srgbClr val="38B6FF"/>
            </a:solidFill>
          </p:spPr>
        </p:sp>
      </p:grpSp>
      <p:sp>
        <p:nvSpPr>
          <p:cNvPr name="Freeform 4" id="4"/>
          <p:cNvSpPr/>
          <p:nvPr/>
        </p:nvSpPr>
        <p:spPr>
          <a:xfrm flipH="false" flipV="false" rot="0">
            <a:off x="16539825" y="8848048"/>
            <a:ext cx="1438951" cy="1438951"/>
          </a:xfrm>
          <a:custGeom>
            <a:avLst/>
            <a:gdLst/>
            <a:ahLst/>
            <a:cxnLst/>
            <a:rect r="r" b="b" t="t" l="l"/>
            <a:pathLst>
              <a:path h="1438951" w="1438951">
                <a:moveTo>
                  <a:pt x="0" y="0"/>
                </a:moveTo>
                <a:lnTo>
                  <a:pt x="1438951" y="0"/>
                </a:lnTo>
                <a:lnTo>
                  <a:pt x="1438951" y="1438952"/>
                </a:lnTo>
                <a:lnTo>
                  <a:pt x="0" y="14389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012838" y="5143500"/>
            <a:ext cx="5247998" cy="1517148"/>
          </a:xfrm>
          <a:custGeom>
            <a:avLst/>
            <a:gdLst/>
            <a:ahLst/>
            <a:cxnLst/>
            <a:rect r="r" b="b" t="t" l="l"/>
            <a:pathLst>
              <a:path h="1517148" w="5247998">
                <a:moveTo>
                  <a:pt x="0" y="0"/>
                </a:moveTo>
                <a:lnTo>
                  <a:pt x="5247998" y="0"/>
                </a:lnTo>
                <a:lnTo>
                  <a:pt x="5247998" y="1517148"/>
                </a:lnTo>
                <a:lnTo>
                  <a:pt x="0" y="1517148"/>
                </a:lnTo>
                <a:lnTo>
                  <a:pt x="0" y="0"/>
                </a:lnTo>
                <a:close/>
              </a:path>
            </a:pathLst>
          </a:custGeom>
          <a:blipFill>
            <a:blip r:embed="rId4">
              <a:extLst>
                <a:ext uri="{96DAC541-7B7A-43D3-8B79-37D633B846F1}">
                  <asvg:svgBlip xmlns:asvg="http://schemas.microsoft.com/office/drawing/2016/SVG/main" r:embed="rId5"/>
                </a:ext>
              </a:extLst>
            </a:blip>
            <a:stretch>
              <a:fillRect l="0" t="0" r="-278" b="0"/>
            </a:stretch>
          </a:blipFill>
        </p:spPr>
      </p:sp>
      <p:sp>
        <p:nvSpPr>
          <p:cNvPr name="Freeform 6" id="6"/>
          <p:cNvSpPr/>
          <p:nvPr/>
        </p:nvSpPr>
        <p:spPr>
          <a:xfrm flipH="false" flipV="false" rot="0">
            <a:off x="8260834" y="6660648"/>
            <a:ext cx="3580918" cy="3086100"/>
          </a:xfrm>
          <a:custGeom>
            <a:avLst/>
            <a:gdLst/>
            <a:ahLst/>
            <a:cxnLst/>
            <a:rect r="r" b="b" t="t" l="l"/>
            <a:pathLst>
              <a:path h="3086100" w="3580918">
                <a:moveTo>
                  <a:pt x="0" y="0"/>
                </a:moveTo>
                <a:lnTo>
                  <a:pt x="3580919" y="0"/>
                </a:lnTo>
                <a:lnTo>
                  <a:pt x="3580919" y="3086100"/>
                </a:lnTo>
                <a:lnTo>
                  <a:pt x="0" y="3086100"/>
                </a:lnTo>
                <a:lnTo>
                  <a:pt x="0" y="0"/>
                </a:lnTo>
                <a:close/>
              </a:path>
            </a:pathLst>
          </a:custGeom>
          <a:blipFill>
            <a:blip r:embed="rId6">
              <a:extLst>
                <a:ext uri="{96DAC541-7B7A-43D3-8B79-37D633B846F1}">
                  <asvg:svgBlip xmlns:asvg="http://schemas.microsoft.com/office/drawing/2016/SVG/main" r:embed="rId7"/>
                </a:ext>
              </a:extLst>
            </a:blip>
            <a:stretch>
              <a:fillRect l="0" t="0" r="0" b="-912"/>
            </a:stretch>
          </a:blipFill>
        </p:spPr>
      </p:sp>
      <p:sp>
        <p:nvSpPr>
          <p:cNvPr name="Freeform 7" id="7"/>
          <p:cNvSpPr/>
          <p:nvPr/>
        </p:nvSpPr>
        <p:spPr>
          <a:xfrm flipH="false" flipV="false" rot="0">
            <a:off x="12603244" y="4479752"/>
            <a:ext cx="2862834" cy="3271810"/>
          </a:xfrm>
          <a:custGeom>
            <a:avLst/>
            <a:gdLst/>
            <a:ahLst/>
            <a:cxnLst/>
            <a:rect r="r" b="b" t="t" l="l"/>
            <a:pathLst>
              <a:path h="3271810" w="2862834">
                <a:moveTo>
                  <a:pt x="0" y="0"/>
                </a:moveTo>
                <a:lnTo>
                  <a:pt x="2862834" y="0"/>
                </a:lnTo>
                <a:lnTo>
                  <a:pt x="2862834" y="3271810"/>
                </a:lnTo>
                <a:lnTo>
                  <a:pt x="0" y="3271810"/>
                </a:lnTo>
                <a:lnTo>
                  <a:pt x="0" y="0"/>
                </a:lnTo>
                <a:close/>
              </a:path>
            </a:pathLst>
          </a:custGeom>
          <a:blipFill>
            <a:blip r:embed="rId8">
              <a:extLst>
                <a:ext uri="{96DAC541-7B7A-43D3-8B79-37D633B846F1}">
                  <asvg:svgBlip xmlns:asvg="http://schemas.microsoft.com/office/drawing/2016/SVG/main" r:embed="rId9"/>
                </a:ext>
              </a:extLst>
            </a:blip>
            <a:stretch>
              <a:fillRect l="0" t="0" r="0" b="-4069"/>
            </a:stretch>
          </a:blipFill>
        </p:spPr>
      </p:sp>
      <p:sp>
        <p:nvSpPr>
          <p:cNvPr name="TextBox 8" id="8"/>
          <p:cNvSpPr txBox="true"/>
          <p:nvPr/>
        </p:nvSpPr>
        <p:spPr>
          <a:xfrm rot="0">
            <a:off x="830334" y="860644"/>
            <a:ext cx="5247998" cy="865807"/>
          </a:xfrm>
          <a:prstGeom prst="rect">
            <a:avLst/>
          </a:prstGeom>
        </p:spPr>
        <p:txBody>
          <a:bodyPr anchor="t" rtlCol="false" tIns="0" lIns="0" bIns="0" rIns="0">
            <a:spAutoFit/>
          </a:bodyPr>
          <a:lstStyle/>
          <a:p>
            <a:pPr algn="ctr">
              <a:lnSpc>
                <a:spcPts val="6955"/>
              </a:lnSpc>
            </a:pPr>
            <a:r>
              <a:rPr lang="en-US" sz="5995">
                <a:solidFill>
                  <a:srgbClr val="403D3C"/>
                </a:solidFill>
                <a:latin typeface="Gagalin"/>
                <a:ea typeface="Gagalin"/>
                <a:cs typeface="Gagalin"/>
                <a:sym typeface="Gagalin"/>
              </a:rPr>
              <a:t>Cloud Storage</a:t>
            </a:r>
          </a:p>
        </p:txBody>
      </p:sp>
      <p:sp>
        <p:nvSpPr>
          <p:cNvPr name="TextBox 9" id="9"/>
          <p:cNvSpPr txBox="true"/>
          <p:nvPr/>
        </p:nvSpPr>
        <p:spPr>
          <a:xfrm rot="0">
            <a:off x="514350" y="2311663"/>
            <a:ext cx="17259300" cy="2414723"/>
          </a:xfrm>
          <a:prstGeom prst="rect">
            <a:avLst/>
          </a:prstGeom>
        </p:spPr>
        <p:txBody>
          <a:bodyPr anchor="t" rtlCol="false" tIns="0" lIns="0" bIns="0" rIns="0">
            <a:spAutoFit/>
          </a:bodyPr>
          <a:lstStyle/>
          <a:p>
            <a:pPr algn="ctr">
              <a:lnSpc>
                <a:spcPts val="4627"/>
              </a:lnSpc>
            </a:pPr>
            <a:r>
              <a:rPr lang="en-US" sz="3304" b="true">
                <a:solidFill>
                  <a:srgbClr val="000000"/>
                </a:solidFill>
                <a:latin typeface="Now Bold"/>
                <a:ea typeface="Now Bold"/>
                <a:cs typeface="Now Bold"/>
                <a:sym typeface="Now Bold"/>
              </a:rPr>
              <a:t>A method of data storage where data is stored on remote servers. </a:t>
            </a:r>
          </a:p>
          <a:p>
            <a:pPr algn="ctr">
              <a:lnSpc>
                <a:spcPts val="4627"/>
              </a:lnSpc>
            </a:pPr>
            <a:r>
              <a:rPr lang="en-US" sz="3304" b="true">
                <a:solidFill>
                  <a:srgbClr val="000000"/>
                </a:solidFill>
                <a:latin typeface="Now Bold"/>
                <a:ea typeface="Now Bold"/>
                <a:cs typeface="Now Bold"/>
                <a:sym typeface="Now Bold"/>
              </a:rPr>
              <a:t>Instead of saving data on a local hard disk or other storage device, a user can save their data ‘in the cloud’. </a:t>
            </a:r>
          </a:p>
          <a:p>
            <a:pPr algn="ctr">
              <a:lnSpc>
                <a:spcPts val="4627"/>
              </a:lnSpc>
            </a:pPr>
          </a:p>
        </p:txBody>
      </p:sp>
      <p:grpSp>
        <p:nvGrpSpPr>
          <p:cNvPr name="Group 10" id="10"/>
          <p:cNvGrpSpPr/>
          <p:nvPr/>
        </p:nvGrpSpPr>
        <p:grpSpPr>
          <a:xfrm rot="0">
            <a:off x="2537237" y="129372"/>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216.xml><?xml version="1.0" encoding="utf-8"?>
<p:sld xmlns:p="http://schemas.openxmlformats.org/presentationml/2006/main" xmlns:a="http://schemas.openxmlformats.org/drawingml/2006/main" xmlns:r="http://schemas.openxmlformats.org/officeDocument/2006/relationships">
  <p:cSld>
    <p:bg>
      <p:bgPr>
        <a:solidFill>
          <a:srgbClr val="767170"/>
        </a:solidFill>
      </p:bgPr>
    </p:bg>
    <p:spTree>
      <p:nvGrpSpPr>
        <p:cNvPr id="1" name=""/>
        <p:cNvGrpSpPr/>
        <p:nvPr/>
      </p:nvGrpSpPr>
      <p:grpSpPr>
        <a:xfrm>
          <a:off x="0" y="0"/>
          <a:ext cx="0" cy="0"/>
          <a:chOff x="0" y="0"/>
          <a:chExt cx="0" cy="0"/>
        </a:xfrm>
      </p:grpSpPr>
      <p:grpSp>
        <p:nvGrpSpPr>
          <p:cNvPr name="Group 2" id="2"/>
          <p:cNvGrpSpPr/>
          <p:nvPr/>
        </p:nvGrpSpPr>
        <p:grpSpPr>
          <a:xfrm rot="0">
            <a:off x="1028700" y="668070"/>
            <a:ext cx="6435224" cy="1407233"/>
            <a:chOff x="0" y="0"/>
            <a:chExt cx="8580298" cy="1876310"/>
          </a:xfrm>
        </p:grpSpPr>
        <p:sp>
          <p:nvSpPr>
            <p:cNvPr name="Freeform 3" id="3"/>
            <p:cNvSpPr/>
            <p:nvPr/>
          </p:nvSpPr>
          <p:spPr>
            <a:xfrm flipH="false" flipV="false" rot="0">
              <a:off x="0" y="0"/>
              <a:ext cx="8580247" cy="1876298"/>
            </a:xfrm>
            <a:custGeom>
              <a:avLst/>
              <a:gdLst/>
              <a:ahLst/>
              <a:cxnLst/>
              <a:rect r="r" b="b" t="t" l="l"/>
              <a:pathLst>
                <a:path h="1876298" w="8580247">
                  <a:moveTo>
                    <a:pt x="0" y="0"/>
                  </a:moveTo>
                  <a:lnTo>
                    <a:pt x="0" y="1876298"/>
                  </a:lnTo>
                  <a:lnTo>
                    <a:pt x="8580247" y="1876298"/>
                  </a:lnTo>
                  <a:lnTo>
                    <a:pt x="8580247" y="0"/>
                  </a:lnTo>
                  <a:lnTo>
                    <a:pt x="0" y="0"/>
                  </a:lnTo>
                  <a:close/>
                  <a:moveTo>
                    <a:pt x="8246364" y="1542288"/>
                  </a:moveTo>
                  <a:lnTo>
                    <a:pt x="327025" y="1542288"/>
                  </a:lnTo>
                  <a:lnTo>
                    <a:pt x="327025" y="327025"/>
                  </a:lnTo>
                  <a:lnTo>
                    <a:pt x="8246364" y="327025"/>
                  </a:lnTo>
                  <a:lnTo>
                    <a:pt x="8246364" y="1542415"/>
                  </a:lnTo>
                  <a:close/>
                </a:path>
              </a:pathLst>
            </a:custGeom>
            <a:solidFill>
              <a:srgbClr val="C9E265"/>
            </a:solidFill>
          </p:spPr>
        </p:sp>
      </p:grpSp>
      <p:grpSp>
        <p:nvGrpSpPr>
          <p:cNvPr name="Group 4" id="4"/>
          <p:cNvGrpSpPr/>
          <p:nvPr/>
        </p:nvGrpSpPr>
        <p:grpSpPr>
          <a:xfrm rot="0">
            <a:off x="11039012" y="668070"/>
            <a:ext cx="5748949" cy="1257159"/>
            <a:chOff x="0" y="0"/>
            <a:chExt cx="7665266" cy="1676212"/>
          </a:xfrm>
        </p:grpSpPr>
        <p:sp>
          <p:nvSpPr>
            <p:cNvPr name="Freeform 5" id="5"/>
            <p:cNvSpPr/>
            <p:nvPr/>
          </p:nvSpPr>
          <p:spPr>
            <a:xfrm flipH="false" flipV="false" rot="0">
              <a:off x="0" y="0"/>
              <a:ext cx="7665212" cy="1676273"/>
            </a:xfrm>
            <a:custGeom>
              <a:avLst/>
              <a:gdLst/>
              <a:ahLst/>
              <a:cxnLst/>
              <a:rect r="r" b="b" t="t" l="l"/>
              <a:pathLst>
                <a:path h="1676273" w="7665212">
                  <a:moveTo>
                    <a:pt x="0" y="0"/>
                  </a:moveTo>
                  <a:lnTo>
                    <a:pt x="0" y="1676273"/>
                  </a:lnTo>
                  <a:lnTo>
                    <a:pt x="7665212" y="1676273"/>
                  </a:lnTo>
                  <a:lnTo>
                    <a:pt x="7665212" y="0"/>
                  </a:lnTo>
                  <a:lnTo>
                    <a:pt x="0" y="0"/>
                  </a:lnTo>
                  <a:close/>
                  <a:moveTo>
                    <a:pt x="7366889" y="1377823"/>
                  </a:moveTo>
                  <a:lnTo>
                    <a:pt x="292100" y="1377823"/>
                  </a:lnTo>
                  <a:lnTo>
                    <a:pt x="292100" y="292100"/>
                  </a:lnTo>
                  <a:lnTo>
                    <a:pt x="7366889" y="292100"/>
                  </a:lnTo>
                  <a:lnTo>
                    <a:pt x="7366889" y="1377823"/>
                  </a:lnTo>
                  <a:close/>
                </a:path>
              </a:pathLst>
            </a:custGeom>
            <a:solidFill>
              <a:srgbClr val="EE6945"/>
            </a:solidFill>
          </p:spPr>
        </p:sp>
      </p:grpSp>
      <p:grpSp>
        <p:nvGrpSpPr>
          <p:cNvPr name="Group 6" id="6"/>
          <p:cNvGrpSpPr/>
          <p:nvPr/>
        </p:nvGrpSpPr>
        <p:grpSpPr>
          <a:xfrm rot="-5400000">
            <a:off x="3668323" y="5261365"/>
            <a:ext cx="10865628" cy="128588"/>
            <a:chOff x="0" y="0"/>
            <a:chExt cx="14487504" cy="171450"/>
          </a:xfrm>
        </p:grpSpPr>
        <p:sp>
          <p:nvSpPr>
            <p:cNvPr name="Freeform 7" id="7"/>
            <p:cNvSpPr/>
            <p:nvPr/>
          </p:nvSpPr>
          <p:spPr>
            <a:xfrm flipH="false" flipV="false" rot="0">
              <a:off x="0" y="0"/>
              <a:ext cx="14487525" cy="171450"/>
            </a:xfrm>
            <a:custGeom>
              <a:avLst/>
              <a:gdLst/>
              <a:ahLst/>
              <a:cxnLst/>
              <a:rect r="r" b="b" t="t" l="l"/>
              <a:pathLst>
                <a:path h="171450" w="14487525">
                  <a:moveTo>
                    <a:pt x="85725" y="0"/>
                  </a:moveTo>
                  <a:lnTo>
                    <a:pt x="14401800" y="0"/>
                  </a:lnTo>
                  <a:cubicBezTo>
                    <a:pt x="14449171" y="0"/>
                    <a:pt x="14487525" y="38354"/>
                    <a:pt x="14487525" y="85725"/>
                  </a:cubicBezTo>
                  <a:cubicBezTo>
                    <a:pt x="14487525" y="133096"/>
                    <a:pt x="14449171" y="171450"/>
                    <a:pt x="14401800"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sp>
        <p:nvSpPr>
          <p:cNvPr name="Freeform 8" id="8"/>
          <p:cNvSpPr/>
          <p:nvPr/>
        </p:nvSpPr>
        <p:spPr>
          <a:xfrm flipH="false" flipV="false" rot="5400000">
            <a:off x="5305000" y="4410269"/>
            <a:ext cx="7636268" cy="2414970"/>
          </a:xfrm>
          <a:custGeom>
            <a:avLst/>
            <a:gdLst/>
            <a:ahLst/>
            <a:cxnLst/>
            <a:rect r="r" b="b" t="t" l="l"/>
            <a:pathLst>
              <a:path h="2414970" w="7636268">
                <a:moveTo>
                  <a:pt x="0" y="0"/>
                </a:moveTo>
                <a:lnTo>
                  <a:pt x="7636268" y="0"/>
                </a:lnTo>
                <a:lnTo>
                  <a:pt x="7636268" y="2414970"/>
                </a:lnTo>
                <a:lnTo>
                  <a:pt x="0" y="2414970"/>
                </a:lnTo>
                <a:lnTo>
                  <a:pt x="0" y="0"/>
                </a:lnTo>
                <a:close/>
              </a:path>
            </a:pathLst>
          </a:custGeom>
          <a:blipFill>
            <a:blip r:embed="rId2">
              <a:extLst>
                <a:ext uri="{96DAC541-7B7A-43D3-8B79-37D633B846F1}">
                  <asvg:svgBlip xmlns:asvg="http://schemas.microsoft.com/office/drawing/2016/SVG/main" r:embed="rId3"/>
                </a:ext>
              </a:extLst>
            </a:blip>
            <a:stretch>
              <a:fillRect l="0" t="0" r="0" b="-144"/>
            </a:stretch>
          </a:blipFill>
        </p:spPr>
      </p:sp>
      <p:grpSp>
        <p:nvGrpSpPr>
          <p:cNvPr name="Group 9" id="9"/>
          <p:cNvGrpSpPr/>
          <p:nvPr/>
        </p:nvGrpSpPr>
        <p:grpSpPr>
          <a:xfrm rot="-10800000">
            <a:off x="-86291" y="2307176"/>
            <a:ext cx="18418850" cy="128588"/>
            <a:chOff x="0" y="0"/>
            <a:chExt cx="24558466" cy="171450"/>
          </a:xfrm>
        </p:grpSpPr>
        <p:sp>
          <p:nvSpPr>
            <p:cNvPr name="Freeform 10" id="10"/>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sp>
        <p:nvSpPr>
          <p:cNvPr name="TextBox 11" id="11"/>
          <p:cNvSpPr txBox="true"/>
          <p:nvPr/>
        </p:nvSpPr>
        <p:spPr>
          <a:xfrm rot="0">
            <a:off x="1554351" y="1057359"/>
            <a:ext cx="5383921" cy="516312"/>
          </a:xfrm>
          <a:prstGeom prst="rect">
            <a:avLst/>
          </a:prstGeom>
        </p:spPr>
        <p:txBody>
          <a:bodyPr anchor="t" rtlCol="false" tIns="0" lIns="0" bIns="0" rIns="0">
            <a:spAutoFit/>
          </a:bodyPr>
          <a:lstStyle/>
          <a:p>
            <a:pPr algn="ctr">
              <a:lnSpc>
                <a:spcPts val="3871"/>
              </a:lnSpc>
            </a:pPr>
            <a:r>
              <a:rPr lang="en-US" sz="2764" b="true">
                <a:solidFill>
                  <a:srgbClr val="C9E265"/>
                </a:solidFill>
                <a:latin typeface="Now Bold"/>
                <a:ea typeface="Now Bold"/>
                <a:cs typeface="Now Bold"/>
                <a:sym typeface="Now Bold"/>
              </a:rPr>
              <a:t>Advantages</a:t>
            </a:r>
          </a:p>
        </p:txBody>
      </p:sp>
      <p:sp>
        <p:nvSpPr>
          <p:cNvPr name="TextBox 12" id="12"/>
          <p:cNvSpPr txBox="true"/>
          <p:nvPr/>
        </p:nvSpPr>
        <p:spPr>
          <a:xfrm rot="0">
            <a:off x="254464" y="2549869"/>
            <a:ext cx="7287618" cy="1864372"/>
          </a:xfrm>
          <a:prstGeom prst="rect">
            <a:avLst/>
          </a:prstGeom>
        </p:spPr>
        <p:txBody>
          <a:bodyPr anchor="t" rtlCol="false" tIns="0" lIns="0" bIns="0" rIns="0">
            <a:spAutoFit/>
          </a:bodyPr>
          <a:lstStyle/>
          <a:p>
            <a:pPr algn="ctr">
              <a:lnSpc>
                <a:spcPts val="3537"/>
              </a:lnSpc>
            </a:pPr>
            <a:r>
              <a:rPr lang="en-US" sz="2526" b="true">
                <a:solidFill>
                  <a:srgbClr val="FFFFFF"/>
                </a:solidFill>
                <a:latin typeface="Now Bold"/>
                <a:ea typeface="Now Bold"/>
                <a:cs typeface="Now Bold"/>
                <a:sym typeface="Now Bold"/>
              </a:rPr>
              <a:t>Client files stored in the cloud can be accessed globally from any internet-connected device, enabling convenient and flexible retrieval and usage across different locations.</a:t>
            </a:r>
          </a:p>
        </p:txBody>
      </p:sp>
      <p:sp>
        <p:nvSpPr>
          <p:cNvPr name="TextBox 13" id="13"/>
          <p:cNvSpPr txBox="true"/>
          <p:nvPr/>
        </p:nvSpPr>
        <p:spPr>
          <a:xfrm rot="0">
            <a:off x="11221526" y="982323"/>
            <a:ext cx="5383922" cy="516312"/>
          </a:xfrm>
          <a:prstGeom prst="rect">
            <a:avLst/>
          </a:prstGeom>
        </p:spPr>
        <p:txBody>
          <a:bodyPr anchor="t" rtlCol="false" tIns="0" lIns="0" bIns="0" rIns="0">
            <a:spAutoFit/>
          </a:bodyPr>
          <a:lstStyle/>
          <a:p>
            <a:pPr algn="ctr">
              <a:lnSpc>
                <a:spcPts val="3871"/>
              </a:lnSpc>
            </a:pPr>
            <a:r>
              <a:rPr lang="en-US" sz="2764" b="true">
                <a:solidFill>
                  <a:srgbClr val="FF5757"/>
                </a:solidFill>
                <a:latin typeface="Now Bold"/>
                <a:ea typeface="Now Bold"/>
                <a:cs typeface="Now Bold"/>
                <a:sym typeface="Now Bold"/>
              </a:rPr>
              <a:t>Disadvantages</a:t>
            </a:r>
          </a:p>
        </p:txBody>
      </p:sp>
      <p:grpSp>
        <p:nvGrpSpPr>
          <p:cNvPr name="Group 14" id="14"/>
          <p:cNvGrpSpPr/>
          <p:nvPr/>
        </p:nvGrpSpPr>
        <p:grpSpPr>
          <a:xfrm rot="-10800000">
            <a:off x="-316142" y="6896815"/>
            <a:ext cx="18418850" cy="128588"/>
            <a:chOff x="0" y="0"/>
            <a:chExt cx="24558466" cy="171450"/>
          </a:xfrm>
        </p:grpSpPr>
        <p:sp>
          <p:nvSpPr>
            <p:cNvPr name="Freeform 15" id="15"/>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16" id="16"/>
          <p:cNvGrpSpPr/>
          <p:nvPr/>
        </p:nvGrpSpPr>
        <p:grpSpPr>
          <a:xfrm rot="-10800000">
            <a:off x="-151150" y="4558774"/>
            <a:ext cx="18418850" cy="128588"/>
            <a:chOff x="0" y="0"/>
            <a:chExt cx="24558466" cy="171450"/>
          </a:xfrm>
        </p:grpSpPr>
        <p:sp>
          <p:nvSpPr>
            <p:cNvPr name="Freeform 17" id="17"/>
            <p:cNvSpPr/>
            <p:nvPr/>
          </p:nvSpPr>
          <p:spPr>
            <a:xfrm flipH="false" flipV="false" rot="0">
              <a:off x="0" y="0"/>
              <a:ext cx="24558498" cy="171450"/>
            </a:xfrm>
            <a:custGeom>
              <a:avLst/>
              <a:gdLst/>
              <a:ahLst/>
              <a:cxnLst/>
              <a:rect r="r" b="b" t="t" l="l"/>
              <a:pathLst>
                <a:path h="171450" w="24558498">
                  <a:moveTo>
                    <a:pt x="85725" y="0"/>
                  </a:moveTo>
                  <a:lnTo>
                    <a:pt x="24472773" y="0"/>
                  </a:lnTo>
                  <a:cubicBezTo>
                    <a:pt x="24520144" y="0"/>
                    <a:pt x="24558498" y="38354"/>
                    <a:pt x="24558498" y="85725"/>
                  </a:cubicBezTo>
                  <a:cubicBezTo>
                    <a:pt x="24558498" y="133096"/>
                    <a:pt x="24520144" y="171450"/>
                    <a:pt x="24472773"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sp>
        <p:nvSpPr>
          <p:cNvPr name="TextBox 18" id="18"/>
          <p:cNvSpPr txBox="true"/>
          <p:nvPr/>
        </p:nvSpPr>
        <p:spPr>
          <a:xfrm rot="0">
            <a:off x="10482935" y="2477235"/>
            <a:ext cx="7555480" cy="1469941"/>
          </a:xfrm>
          <a:prstGeom prst="rect">
            <a:avLst/>
          </a:prstGeom>
        </p:spPr>
        <p:txBody>
          <a:bodyPr anchor="t" rtlCol="false" tIns="0" lIns="0" bIns="0" rIns="0">
            <a:spAutoFit/>
          </a:bodyPr>
          <a:lstStyle/>
          <a:p>
            <a:pPr algn="ctr">
              <a:lnSpc>
                <a:spcPts val="3733"/>
              </a:lnSpc>
            </a:pPr>
            <a:r>
              <a:rPr lang="en-US" sz="2667" b="true">
                <a:solidFill>
                  <a:srgbClr val="FFFFFF"/>
                </a:solidFill>
                <a:latin typeface="Now Bold"/>
                <a:ea typeface="Now Bold"/>
                <a:cs typeface="Now Bold"/>
                <a:sym typeface="Now Bold"/>
              </a:rPr>
              <a:t>Customers or clients with slow or unreliable internet connections may encounter difficulties accessing or downloading their data or files.</a:t>
            </a:r>
          </a:p>
        </p:txBody>
      </p:sp>
      <p:sp>
        <p:nvSpPr>
          <p:cNvPr name="TextBox 19" id="19"/>
          <p:cNvSpPr txBox="true"/>
          <p:nvPr/>
        </p:nvSpPr>
        <p:spPr>
          <a:xfrm rot="0">
            <a:off x="783944" y="5042507"/>
            <a:ext cx="6415222" cy="1348365"/>
          </a:xfrm>
          <a:prstGeom prst="rect">
            <a:avLst/>
          </a:prstGeom>
        </p:spPr>
        <p:txBody>
          <a:bodyPr anchor="t" rtlCol="false" tIns="0" lIns="0" bIns="0" rIns="0">
            <a:spAutoFit/>
          </a:bodyPr>
          <a:lstStyle/>
          <a:p>
            <a:pPr algn="ctr">
              <a:lnSpc>
                <a:spcPts val="3478"/>
              </a:lnSpc>
            </a:pPr>
            <a:r>
              <a:rPr lang="en-US" sz="2483" b="true">
                <a:solidFill>
                  <a:srgbClr val="FFFFFF"/>
                </a:solidFill>
                <a:latin typeface="Now Bold"/>
                <a:ea typeface="Now Bold"/>
                <a:cs typeface="Now Bold"/>
                <a:sym typeface="Now Bold"/>
              </a:rPr>
              <a:t>Customers or clients do not need to carry an external storage device or use the same computer consistently to store and access information.</a:t>
            </a:r>
          </a:p>
        </p:txBody>
      </p:sp>
      <p:sp>
        <p:nvSpPr>
          <p:cNvPr name="TextBox 20" id="20"/>
          <p:cNvSpPr txBox="true"/>
          <p:nvPr/>
        </p:nvSpPr>
        <p:spPr>
          <a:xfrm rot="0">
            <a:off x="10810695" y="5204077"/>
            <a:ext cx="6899958" cy="1015486"/>
          </a:xfrm>
          <a:prstGeom prst="rect">
            <a:avLst/>
          </a:prstGeom>
        </p:spPr>
        <p:txBody>
          <a:bodyPr anchor="t" rtlCol="false" tIns="0" lIns="0" bIns="0" rIns="0">
            <a:spAutoFit/>
          </a:bodyPr>
          <a:lstStyle/>
          <a:p>
            <a:pPr algn="ctr">
              <a:lnSpc>
                <a:spcPts val="3831"/>
              </a:lnSpc>
            </a:pPr>
            <a:r>
              <a:rPr lang="en-US" sz="2736" b="true">
                <a:solidFill>
                  <a:srgbClr val="FFFFFF"/>
                </a:solidFill>
                <a:latin typeface="Now Bold"/>
                <a:ea typeface="Now Bold"/>
                <a:cs typeface="Now Bold"/>
                <a:sym typeface="Now Bold"/>
              </a:rPr>
              <a:t>Costs can be high if large storage capacity is required</a:t>
            </a:r>
          </a:p>
        </p:txBody>
      </p:sp>
      <p:sp>
        <p:nvSpPr>
          <p:cNvPr name="TextBox 21" id="21"/>
          <p:cNvSpPr txBox="true"/>
          <p:nvPr/>
        </p:nvSpPr>
        <p:spPr>
          <a:xfrm rot="0">
            <a:off x="642124" y="7587738"/>
            <a:ext cx="6899958" cy="1469942"/>
          </a:xfrm>
          <a:prstGeom prst="rect">
            <a:avLst/>
          </a:prstGeom>
        </p:spPr>
        <p:txBody>
          <a:bodyPr anchor="t" rtlCol="false" tIns="0" lIns="0" bIns="0" rIns="0">
            <a:spAutoFit/>
          </a:bodyPr>
          <a:lstStyle/>
          <a:p>
            <a:pPr algn="ctr">
              <a:lnSpc>
                <a:spcPts val="3733"/>
              </a:lnSpc>
            </a:pPr>
            <a:r>
              <a:rPr lang="en-US" sz="2667" b="true">
                <a:solidFill>
                  <a:srgbClr val="FFFFFF"/>
                </a:solidFill>
                <a:latin typeface="Now Bold"/>
                <a:ea typeface="Now Bold"/>
                <a:cs typeface="Now Bold"/>
                <a:sym typeface="Now Bold"/>
              </a:rPr>
              <a:t>The cloud offers remote data backup, providing significant benefits in mitigating data loss and enhancing disaster recovery capabilities.</a:t>
            </a:r>
          </a:p>
        </p:txBody>
      </p:sp>
      <p:sp>
        <p:nvSpPr>
          <p:cNvPr name="TextBox 22" id="22"/>
          <p:cNvSpPr txBox="true"/>
          <p:nvPr/>
        </p:nvSpPr>
        <p:spPr>
          <a:xfrm rot="0">
            <a:off x="11248592" y="7645502"/>
            <a:ext cx="5871851" cy="1469942"/>
          </a:xfrm>
          <a:prstGeom prst="rect">
            <a:avLst/>
          </a:prstGeom>
        </p:spPr>
        <p:txBody>
          <a:bodyPr anchor="t" rtlCol="false" tIns="0" lIns="0" bIns="0" rIns="0">
            <a:spAutoFit/>
          </a:bodyPr>
          <a:lstStyle/>
          <a:p>
            <a:pPr algn="ctr">
              <a:lnSpc>
                <a:spcPts val="3733"/>
              </a:lnSpc>
            </a:pPr>
            <a:r>
              <a:rPr lang="en-US" sz="2667" b="true">
                <a:solidFill>
                  <a:srgbClr val="FFFFFF"/>
                </a:solidFill>
                <a:latin typeface="Now Bold"/>
                <a:ea typeface="Now Bold"/>
                <a:cs typeface="Now Bold"/>
                <a:sym typeface="Now Bold"/>
              </a:rPr>
              <a:t>There is always a risk of potential failure for cloud storage companies, which could result in the loss of all backed-up data.</a:t>
            </a:r>
          </a:p>
        </p:txBody>
      </p:sp>
      <p:grpSp>
        <p:nvGrpSpPr>
          <p:cNvPr name="Group 23" id="23"/>
          <p:cNvGrpSpPr/>
          <p:nvPr/>
        </p:nvGrpSpPr>
        <p:grpSpPr>
          <a:xfrm rot="0">
            <a:off x="2537237" y="281084"/>
            <a:ext cx="13213526" cy="9925515"/>
            <a:chOff x="0" y="0"/>
            <a:chExt cx="17618034" cy="13234020"/>
          </a:xfrm>
        </p:grpSpPr>
        <p:sp>
          <p:nvSpPr>
            <p:cNvPr name="Freeform 24" id="2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5" id="2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6" id="2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512772" y="2676968"/>
            <a:ext cx="13118667" cy="5189298"/>
          </a:xfrm>
          <a:custGeom>
            <a:avLst/>
            <a:gdLst/>
            <a:ahLst/>
            <a:cxnLst/>
            <a:rect r="r" b="b" t="t" l="l"/>
            <a:pathLst>
              <a:path h="5189298" w="13118667">
                <a:moveTo>
                  <a:pt x="0" y="0"/>
                </a:moveTo>
                <a:lnTo>
                  <a:pt x="13118668" y="0"/>
                </a:lnTo>
                <a:lnTo>
                  <a:pt x="13118668" y="5189298"/>
                </a:lnTo>
                <a:lnTo>
                  <a:pt x="0" y="5189298"/>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168100" y="2817762"/>
            <a:ext cx="13463340" cy="4306849"/>
          </a:xfrm>
          <a:custGeom>
            <a:avLst/>
            <a:gdLst/>
            <a:ahLst/>
            <a:cxnLst/>
            <a:rect r="r" b="b" t="t" l="l"/>
            <a:pathLst>
              <a:path h="4306849" w="13463340">
                <a:moveTo>
                  <a:pt x="0" y="0"/>
                </a:moveTo>
                <a:lnTo>
                  <a:pt x="13463340" y="0"/>
                </a:lnTo>
                <a:lnTo>
                  <a:pt x="13463340" y="4306849"/>
                </a:lnTo>
                <a:lnTo>
                  <a:pt x="0" y="4306849"/>
                </a:lnTo>
                <a:lnTo>
                  <a:pt x="0" y="0"/>
                </a:lnTo>
                <a:close/>
              </a:path>
            </a:pathLst>
          </a:custGeom>
          <a:blipFill>
            <a:blip r:embed="rId5"/>
            <a:stretch>
              <a:fillRect l="0" t="-576" r="-98495" b="-577"/>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473991" y="1205706"/>
            <a:ext cx="11720949" cy="8969658"/>
          </a:xfrm>
          <a:custGeom>
            <a:avLst/>
            <a:gdLst/>
            <a:ahLst/>
            <a:cxnLst/>
            <a:rect r="r" b="b" t="t" l="l"/>
            <a:pathLst>
              <a:path h="8969658" w="11720949">
                <a:moveTo>
                  <a:pt x="0" y="0"/>
                </a:moveTo>
                <a:lnTo>
                  <a:pt x="11720949" y="0"/>
                </a:lnTo>
                <a:lnTo>
                  <a:pt x="11720949" y="8969658"/>
                </a:lnTo>
                <a:lnTo>
                  <a:pt x="0" y="8969658"/>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231056" y="1405708"/>
            <a:ext cx="11615058" cy="8429301"/>
          </a:xfrm>
          <a:custGeom>
            <a:avLst/>
            <a:gdLst/>
            <a:ahLst/>
            <a:cxnLst/>
            <a:rect r="r" b="b" t="t" l="l"/>
            <a:pathLst>
              <a:path h="8429301" w="11615058">
                <a:moveTo>
                  <a:pt x="0" y="0"/>
                </a:moveTo>
                <a:lnTo>
                  <a:pt x="11615058" y="0"/>
                </a:lnTo>
                <a:lnTo>
                  <a:pt x="11615058" y="8429301"/>
                </a:lnTo>
                <a:lnTo>
                  <a:pt x="0" y="8429301"/>
                </a:lnTo>
                <a:lnTo>
                  <a:pt x="0" y="0"/>
                </a:lnTo>
                <a:close/>
              </a:path>
            </a:pathLst>
          </a:custGeom>
          <a:blipFill>
            <a:blip r:embed="rId5"/>
            <a:stretch>
              <a:fillRect l="0" t="0" r="0" b="0"/>
            </a:stretch>
          </a:blipFill>
        </p:spPr>
      </p:sp>
      <p:sp>
        <p:nvSpPr>
          <p:cNvPr name="TextBox 13" id="13"/>
          <p:cNvSpPr txBox="true"/>
          <p:nvPr/>
        </p:nvSpPr>
        <p:spPr>
          <a:xfrm rot="0">
            <a:off x="4494279" y="-133350"/>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67332"/>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2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80162" y="-469353"/>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3438296" y="2472400"/>
            <a:ext cx="14849704" cy="5019168"/>
          </a:xfrm>
          <a:custGeom>
            <a:avLst/>
            <a:gdLst/>
            <a:ahLst/>
            <a:cxnLst/>
            <a:rect r="r" b="b" t="t" l="l"/>
            <a:pathLst>
              <a:path h="5019168" w="14849704">
                <a:moveTo>
                  <a:pt x="0" y="0"/>
                </a:moveTo>
                <a:lnTo>
                  <a:pt x="14849704" y="0"/>
                </a:lnTo>
                <a:lnTo>
                  <a:pt x="14849704" y="5019168"/>
                </a:lnTo>
                <a:lnTo>
                  <a:pt x="0" y="5019168"/>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5231058" y="3266172"/>
            <a:ext cx="11505927" cy="4047645"/>
          </a:xfrm>
          <a:custGeom>
            <a:avLst/>
            <a:gdLst/>
            <a:ahLst/>
            <a:cxnLst/>
            <a:rect r="r" b="b" t="t" l="l"/>
            <a:pathLst>
              <a:path h="4047645" w="11505927">
                <a:moveTo>
                  <a:pt x="0" y="0"/>
                </a:moveTo>
                <a:lnTo>
                  <a:pt x="11505927" y="0"/>
                </a:lnTo>
                <a:lnTo>
                  <a:pt x="11505927" y="4047645"/>
                </a:lnTo>
                <a:lnTo>
                  <a:pt x="0" y="4047645"/>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652254" y="3941115"/>
            <a:ext cx="13364419" cy="2158868"/>
          </a:xfrm>
          <a:custGeom>
            <a:avLst/>
            <a:gdLst/>
            <a:ahLst/>
            <a:cxnLst/>
            <a:rect r="r" b="b" t="t" l="l"/>
            <a:pathLst>
              <a:path h="2158868" w="13364419">
                <a:moveTo>
                  <a:pt x="0" y="0"/>
                </a:moveTo>
                <a:lnTo>
                  <a:pt x="13364420" y="0"/>
                </a:lnTo>
                <a:lnTo>
                  <a:pt x="13364420" y="2158867"/>
                </a:lnTo>
                <a:lnTo>
                  <a:pt x="0" y="2158867"/>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258112" y="1924890"/>
            <a:ext cx="13802746" cy="8164571"/>
          </a:xfrm>
          <a:custGeom>
            <a:avLst/>
            <a:gdLst/>
            <a:ahLst/>
            <a:cxnLst/>
            <a:rect r="r" b="b" t="t" l="l"/>
            <a:pathLst>
              <a:path h="8164571" w="13802746">
                <a:moveTo>
                  <a:pt x="0" y="0"/>
                </a:moveTo>
                <a:lnTo>
                  <a:pt x="13802746" y="0"/>
                </a:lnTo>
                <a:lnTo>
                  <a:pt x="13802746" y="8164570"/>
                </a:lnTo>
                <a:lnTo>
                  <a:pt x="0" y="8164570"/>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128058" y="3013935"/>
            <a:ext cx="17730316" cy="4259130"/>
          </a:xfrm>
          <a:custGeom>
            <a:avLst/>
            <a:gdLst/>
            <a:ahLst/>
            <a:cxnLst/>
            <a:rect r="r" b="b" t="t" l="l"/>
            <a:pathLst>
              <a:path h="4259130" w="17730316">
                <a:moveTo>
                  <a:pt x="0" y="0"/>
                </a:moveTo>
                <a:lnTo>
                  <a:pt x="17730317" y="0"/>
                </a:lnTo>
                <a:lnTo>
                  <a:pt x="17730317" y="4259130"/>
                </a:lnTo>
                <a:lnTo>
                  <a:pt x="0" y="4259130"/>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566976" y="3550740"/>
            <a:ext cx="13243510" cy="3768963"/>
          </a:xfrm>
          <a:custGeom>
            <a:avLst/>
            <a:gdLst/>
            <a:ahLst/>
            <a:cxnLst/>
            <a:rect r="r" b="b" t="t" l="l"/>
            <a:pathLst>
              <a:path h="3768963" w="13243510">
                <a:moveTo>
                  <a:pt x="0" y="0"/>
                </a:moveTo>
                <a:lnTo>
                  <a:pt x="13243511" y="0"/>
                </a:lnTo>
                <a:lnTo>
                  <a:pt x="13243511" y="3768963"/>
                </a:lnTo>
                <a:lnTo>
                  <a:pt x="0" y="3768963"/>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024442" y="4496613"/>
            <a:ext cx="13786044" cy="1047870"/>
          </a:xfrm>
          <a:custGeom>
            <a:avLst/>
            <a:gdLst/>
            <a:ahLst/>
            <a:cxnLst/>
            <a:rect r="r" b="b" t="t" l="l"/>
            <a:pathLst>
              <a:path h="1047870" w="13786044">
                <a:moveTo>
                  <a:pt x="0" y="0"/>
                </a:moveTo>
                <a:lnTo>
                  <a:pt x="13786044" y="0"/>
                </a:lnTo>
                <a:lnTo>
                  <a:pt x="13786044" y="1047870"/>
                </a:lnTo>
                <a:lnTo>
                  <a:pt x="0" y="1047870"/>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267462" y="2221898"/>
            <a:ext cx="13135564" cy="7869700"/>
          </a:xfrm>
          <a:custGeom>
            <a:avLst/>
            <a:gdLst/>
            <a:ahLst/>
            <a:cxnLst/>
            <a:rect r="r" b="b" t="t" l="l"/>
            <a:pathLst>
              <a:path h="7869700" w="13135564">
                <a:moveTo>
                  <a:pt x="0" y="0"/>
                </a:moveTo>
                <a:lnTo>
                  <a:pt x="13135565" y="0"/>
                </a:lnTo>
                <a:lnTo>
                  <a:pt x="13135565" y="7869700"/>
                </a:lnTo>
                <a:lnTo>
                  <a:pt x="0" y="7869700"/>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441264" y="3653916"/>
            <a:ext cx="13524706" cy="2268112"/>
          </a:xfrm>
          <a:custGeom>
            <a:avLst/>
            <a:gdLst/>
            <a:ahLst/>
            <a:cxnLst/>
            <a:rect r="r" b="b" t="t" l="l"/>
            <a:pathLst>
              <a:path h="2268112" w="13524706">
                <a:moveTo>
                  <a:pt x="0" y="0"/>
                </a:moveTo>
                <a:lnTo>
                  <a:pt x="13524707" y="0"/>
                </a:lnTo>
                <a:lnTo>
                  <a:pt x="13524707" y="2268112"/>
                </a:lnTo>
                <a:lnTo>
                  <a:pt x="0" y="2268112"/>
                </a:lnTo>
                <a:lnTo>
                  <a:pt x="0" y="0"/>
                </a:lnTo>
                <a:close/>
              </a:path>
            </a:pathLst>
          </a:custGeom>
          <a:blipFill>
            <a:blip r:embed="rId5"/>
            <a:stretch>
              <a:fillRect l="-7741" t="0" r="-30951"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037490" y="-223044"/>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29.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grpSp>
        <p:nvGrpSpPr>
          <p:cNvPr name="Group 2" id="2"/>
          <p:cNvGrpSpPr/>
          <p:nvPr/>
        </p:nvGrpSpPr>
        <p:grpSpPr>
          <a:xfrm rot="0">
            <a:off x="15373708" y="7031334"/>
            <a:ext cx="6482279" cy="6511334"/>
            <a:chOff x="0" y="0"/>
            <a:chExt cx="8643038" cy="8681778"/>
          </a:xfrm>
        </p:grpSpPr>
        <p:sp>
          <p:nvSpPr>
            <p:cNvPr name="Freeform 3" id="3"/>
            <p:cNvSpPr/>
            <p:nvPr/>
          </p:nvSpPr>
          <p:spPr>
            <a:xfrm flipH="false" flipV="false" rot="0">
              <a:off x="0" y="0"/>
              <a:ext cx="8642985" cy="8681720"/>
            </a:xfrm>
            <a:custGeom>
              <a:avLst/>
              <a:gdLst/>
              <a:ahLst/>
              <a:cxnLst/>
              <a:rect r="r" b="b" t="t" l="l"/>
              <a:pathLst>
                <a:path h="8681720" w="8642985">
                  <a:moveTo>
                    <a:pt x="4321556" y="0"/>
                  </a:moveTo>
                  <a:cubicBezTo>
                    <a:pt x="6711315" y="10668"/>
                    <a:pt x="8642985" y="1950974"/>
                    <a:pt x="8642985" y="4340860"/>
                  </a:cubicBezTo>
                  <a:cubicBezTo>
                    <a:pt x="8642985" y="6730746"/>
                    <a:pt x="6711315" y="8671052"/>
                    <a:pt x="4321556" y="8681720"/>
                  </a:cubicBezTo>
                  <a:cubicBezTo>
                    <a:pt x="1931670" y="8671052"/>
                    <a:pt x="0" y="6730746"/>
                    <a:pt x="0" y="4340860"/>
                  </a:cubicBezTo>
                  <a:cubicBezTo>
                    <a:pt x="0" y="1950974"/>
                    <a:pt x="1931670" y="10668"/>
                    <a:pt x="4321556" y="0"/>
                  </a:cubicBezTo>
                  <a:close/>
                </a:path>
              </a:pathLst>
            </a:custGeom>
            <a:solidFill>
              <a:srgbClr val="E94759"/>
            </a:solidFill>
          </p:spPr>
        </p:sp>
      </p:grpSp>
      <p:grpSp>
        <p:nvGrpSpPr>
          <p:cNvPr name="Group 4" id="4"/>
          <p:cNvGrpSpPr/>
          <p:nvPr/>
        </p:nvGrpSpPr>
        <p:grpSpPr>
          <a:xfrm rot="0">
            <a:off x="-1962961" y="-3546216"/>
            <a:ext cx="6266491" cy="6294579"/>
            <a:chOff x="0" y="0"/>
            <a:chExt cx="8355322" cy="8392772"/>
          </a:xfrm>
        </p:grpSpPr>
        <p:sp>
          <p:nvSpPr>
            <p:cNvPr name="Freeform 5" id="5"/>
            <p:cNvSpPr/>
            <p:nvPr/>
          </p:nvSpPr>
          <p:spPr>
            <a:xfrm flipH="false" flipV="false" rot="0">
              <a:off x="0" y="0"/>
              <a:ext cx="8355330" cy="8392795"/>
            </a:xfrm>
            <a:custGeom>
              <a:avLst/>
              <a:gdLst/>
              <a:ahLst/>
              <a:cxnLst/>
              <a:rect r="r" b="b" t="t" l="l"/>
              <a:pathLst>
                <a:path h="8392795" w="8355330">
                  <a:moveTo>
                    <a:pt x="4177665" y="0"/>
                  </a:moveTo>
                  <a:cubicBezTo>
                    <a:pt x="6487922" y="10287"/>
                    <a:pt x="8355330" y="1886077"/>
                    <a:pt x="8355330" y="4196334"/>
                  </a:cubicBezTo>
                  <a:cubicBezTo>
                    <a:pt x="8355330" y="6506591"/>
                    <a:pt x="6487922" y="8382381"/>
                    <a:pt x="4177665" y="8392795"/>
                  </a:cubicBezTo>
                  <a:cubicBezTo>
                    <a:pt x="1867408" y="8382381"/>
                    <a:pt x="0" y="6506718"/>
                    <a:pt x="0" y="4196334"/>
                  </a:cubicBezTo>
                  <a:cubicBezTo>
                    <a:pt x="0" y="1885950"/>
                    <a:pt x="1867408" y="10287"/>
                    <a:pt x="4177665" y="0"/>
                  </a:cubicBezTo>
                  <a:close/>
                </a:path>
              </a:pathLst>
            </a:custGeom>
            <a:solidFill>
              <a:srgbClr val="8BD4AB"/>
            </a:solidFill>
          </p:spPr>
        </p:sp>
      </p:grpSp>
      <p:grpSp>
        <p:nvGrpSpPr>
          <p:cNvPr name="Group 6" id="6"/>
          <p:cNvGrpSpPr/>
          <p:nvPr/>
        </p:nvGrpSpPr>
        <p:grpSpPr>
          <a:xfrm rot="0">
            <a:off x="17722638" y="4357336"/>
            <a:ext cx="9525" cy="3091986"/>
            <a:chOff x="0" y="0"/>
            <a:chExt cx="12700" cy="4122648"/>
          </a:xfrm>
        </p:grpSpPr>
        <p:sp>
          <p:nvSpPr>
            <p:cNvPr name="Freeform 7" id="7"/>
            <p:cNvSpPr/>
            <p:nvPr/>
          </p:nvSpPr>
          <p:spPr>
            <a:xfrm flipH="false" flipV="false" rot="0">
              <a:off x="0" y="0"/>
              <a:ext cx="12700" cy="4122674"/>
            </a:xfrm>
            <a:custGeom>
              <a:avLst/>
              <a:gdLst/>
              <a:ahLst/>
              <a:cxnLst/>
              <a:rect r="r" b="b" t="t" l="l"/>
              <a:pathLst>
                <a:path h="4122674" w="12700">
                  <a:moveTo>
                    <a:pt x="0" y="0"/>
                  </a:moveTo>
                  <a:lnTo>
                    <a:pt x="12700" y="0"/>
                  </a:lnTo>
                  <a:lnTo>
                    <a:pt x="12700" y="4122674"/>
                  </a:lnTo>
                  <a:lnTo>
                    <a:pt x="0" y="4122674"/>
                  </a:lnTo>
                  <a:close/>
                </a:path>
              </a:pathLst>
            </a:custGeom>
            <a:solidFill>
              <a:srgbClr val="F5F5EF"/>
            </a:solidFill>
          </p:spPr>
        </p:sp>
      </p:grpSp>
      <p:sp>
        <p:nvSpPr>
          <p:cNvPr name="Freeform 8" id="8"/>
          <p:cNvSpPr/>
          <p:nvPr/>
        </p:nvSpPr>
        <p:spPr>
          <a:xfrm flipH="false" flipV="false" rot="0">
            <a:off x="11038096" y="30861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3028410" y="4421593"/>
            <a:ext cx="8009687" cy="661011"/>
          </a:xfrm>
          <a:prstGeom prst="rect">
            <a:avLst/>
          </a:prstGeom>
        </p:spPr>
        <p:txBody>
          <a:bodyPr anchor="t" rtlCol="false" tIns="0" lIns="0" bIns="0" rIns="0">
            <a:spAutoFit/>
          </a:bodyPr>
          <a:lstStyle/>
          <a:p>
            <a:pPr algn="l">
              <a:lnSpc>
                <a:spcPts val="5820"/>
              </a:lnSpc>
            </a:pPr>
            <a:r>
              <a:rPr lang="en-US" b="true" sz="6000" spc="298">
                <a:solidFill>
                  <a:srgbClr val="F5F5EF"/>
                </a:solidFill>
                <a:latin typeface="Arimo Bold"/>
                <a:ea typeface="Arimo Bold"/>
                <a:cs typeface="Arimo Bold"/>
                <a:sym typeface="Arimo Bold"/>
              </a:rPr>
              <a:t>NETWORK HARDWARE</a:t>
            </a:r>
          </a:p>
        </p:txBody>
      </p:sp>
      <p:sp>
        <p:nvSpPr>
          <p:cNvPr name="TextBox 10" id="10"/>
          <p:cNvSpPr txBox="true"/>
          <p:nvPr/>
        </p:nvSpPr>
        <p:spPr>
          <a:xfrm rot="0">
            <a:off x="3028410" y="5943490"/>
            <a:ext cx="8009687" cy="511406"/>
          </a:xfrm>
          <a:prstGeom prst="rect">
            <a:avLst/>
          </a:prstGeom>
        </p:spPr>
        <p:txBody>
          <a:bodyPr anchor="t" rtlCol="false" tIns="0" lIns="0" bIns="0" rIns="0">
            <a:spAutoFit/>
          </a:bodyPr>
          <a:lstStyle/>
          <a:p>
            <a:pPr algn="l">
              <a:lnSpc>
                <a:spcPts val="3919"/>
              </a:lnSpc>
            </a:pPr>
            <a:r>
              <a:rPr lang="en-US" sz="2799" spc="336">
                <a:solidFill>
                  <a:srgbClr val="F5F5EF"/>
                </a:solidFill>
                <a:latin typeface="Montserrat Light"/>
                <a:ea typeface="Montserrat Light"/>
                <a:cs typeface="Montserrat Light"/>
                <a:sym typeface="Montserrat Light"/>
              </a:rPr>
              <a:t>IGCSE COMPUTER SCIENCE</a:t>
            </a:r>
          </a:p>
        </p:txBody>
      </p:sp>
      <p:grpSp>
        <p:nvGrpSpPr>
          <p:cNvPr name="Group 11" id="11"/>
          <p:cNvGrpSpPr/>
          <p:nvPr/>
        </p:nvGrpSpPr>
        <p:grpSpPr>
          <a:xfrm rot="0">
            <a:off x="2537237" y="28108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Freeform 2" id="2"/>
          <p:cNvSpPr/>
          <p:nvPr/>
        </p:nvSpPr>
        <p:spPr>
          <a:xfrm flipH="false" flipV="false" rot="-414858">
            <a:off x="10189441" y="7491882"/>
            <a:ext cx="10659522" cy="10543238"/>
          </a:xfrm>
          <a:custGeom>
            <a:avLst/>
            <a:gdLst/>
            <a:ahLst/>
            <a:cxnLst/>
            <a:rect r="r" b="b" t="t" l="l"/>
            <a:pathLst>
              <a:path h="10543238" w="10659522">
                <a:moveTo>
                  <a:pt x="0" y="0"/>
                </a:moveTo>
                <a:lnTo>
                  <a:pt x="10659523" y="0"/>
                </a:lnTo>
                <a:lnTo>
                  <a:pt x="10659523" y="10543238"/>
                </a:lnTo>
                <a:lnTo>
                  <a:pt x="0" y="10543238"/>
                </a:lnTo>
                <a:lnTo>
                  <a:pt x="0" y="0"/>
                </a:lnTo>
                <a:close/>
              </a:path>
            </a:pathLst>
          </a:custGeom>
          <a:blipFill>
            <a:blip r:embed="rId2">
              <a:extLst>
                <a:ext uri="{96DAC541-7B7A-43D3-8B79-37D633B846F1}">
                  <asvg:svgBlip xmlns:asvg="http://schemas.microsoft.com/office/drawing/2016/SVG/main" r:embed="rId3"/>
                </a:ext>
              </a:extLst>
            </a:blip>
            <a:stretch>
              <a:fillRect l="0" t="0" r="0" b="-1102"/>
            </a:stretch>
          </a:blipFill>
        </p:spPr>
      </p:sp>
      <p:sp>
        <p:nvSpPr>
          <p:cNvPr name="TextBox 3" id="3"/>
          <p:cNvSpPr txBox="true"/>
          <p:nvPr/>
        </p:nvSpPr>
        <p:spPr>
          <a:xfrm rot="0">
            <a:off x="879693" y="1509099"/>
            <a:ext cx="7639088" cy="2102767"/>
          </a:xfrm>
          <a:prstGeom prst="rect">
            <a:avLst/>
          </a:prstGeom>
        </p:spPr>
        <p:txBody>
          <a:bodyPr anchor="t" rtlCol="false" tIns="0" lIns="0" bIns="0" rIns="0">
            <a:spAutoFit/>
          </a:bodyPr>
          <a:lstStyle/>
          <a:p>
            <a:pPr algn="l">
              <a:lnSpc>
                <a:spcPts val="18826"/>
              </a:lnSpc>
            </a:pPr>
            <a:r>
              <a:rPr lang="en-US" sz="18826" b="true">
                <a:solidFill>
                  <a:srgbClr val="EFE8CF"/>
                </a:solidFill>
                <a:latin typeface="WC Mano Negra Bold"/>
                <a:ea typeface="WC Mano Negra Bold"/>
                <a:cs typeface="WC Mano Negra Bold"/>
                <a:sym typeface="WC Mano Negra Bold"/>
              </a:rPr>
              <a:t>CPU (2)</a:t>
            </a:r>
          </a:p>
        </p:txBody>
      </p:sp>
      <p:sp>
        <p:nvSpPr>
          <p:cNvPr name="Freeform 4" id="4"/>
          <p:cNvSpPr/>
          <p:nvPr/>
        </p:nvSpPr>
        <p:spPr>
          <a:xfrm flipH="false" flipV="false" rot="0">
            <a:off x="1028700" y="8014282"/>
            <a:ext cx="6335276" cy="1244018"/>
          </a:xfrm>
          <a:custGeom>
            <a:avLst/>
            <a:gdLst/>
            <a:ahLst/>
            <a:cxnLst/>
            <a:rect r="r" b="b" t="t" l="l"/>
            <a:pathLst>
              <a:path h="1244018" w="6335276">
                <a:moveTo>
                  <a:pt x="0" y="0"/>
                </a:moveTo>
                <a:lnTo>
                  <a:pt x="6335276" y="0"/>
                </a:lnTo>
                <a:lnTo>
                  <a:pt x="6335276" y="1244018"/>
                </a:lnTo>
                <a:lnTo>
                  <a:pt x="0" y="1244018"/>
                </a:lnTo>
                <a:lnTo>
                  <a:pt x="0" y="0"/>
                </a:lnTo>
                <a:close/>
              </a:path>
            </a:pathLst>
          </a:custGeom>
          <a:blipFill>
            <a:blip r:embed="rId4">
              <a:extLst>
                <a:ext uri="{96DAC541-7B7A-43D3-8B79-37D633B846F1}">
                  <asvg:svgBlip xmlns:asvg="http://schemas.microsoft.com/office/drawing/2016/SVG/main" r:embed="rId5"/>
                </a:ext>
              </a:extLst>
            </a:blip>
            <a:stretch>
              <a:fillRect l="0" t="0" r="0" b="-4757"/>
            </a:stretch>
          </a:blipFill>
        </p:spPr>
      </p:sp>
      <p:sp>
        <p:nvSpPr>
          <p:cNvPr name="TextBox 5" id="5"/>
          <p:cNvSpPr txBox="true"/>
          <p:nvPr/>
        </p:nvSpPr>
        <p:spPr>
          <a:xfrm rot="5400000">
            <a:off x="15306675" y="2585181"/>
            <a:ext cx="4724400" cy="392241"/>
          </a:xfrm>
          <a:prstGeom prst="rect">
            <a:avLst/>
          </a:prstGeom>
        </p:spPr>
        <p:txBody>
          <a:bodyPr anchor="t" rtlCol="false" tIns="0" lIns="0" bIns="0" rIns="0">
            <a:spAutoFit/>
          </a:bodyPr>
          <a:lstStyle/>
          <a:p>
            <a:pPr algn="l">
              <a:lnSpc>
                <a:spcPts val="2880"/>
              </a:lnSpc>
            </a:pPr>
            <a:r>
              <a:rPr lang="en-US" b="true" sz="1800" spc="351">
                <a:solidFill>
                  <a:srgbClr val="EFE8CF"/>
                </a:solidFill>
                <a:latin typeface="Nourd Bold"/>
                <a:ea typeface="Nourd Bold"/>
                <a:cs typeface="Nourd Bold"/>
                <a:sym typeface="Nourd Bold"/>
              </a:rPr>
              <a:t>YEAR 10 COMPUTER SCIENCE</a:t>
            </a:r>
          </a:p>
        </p:txBody>
      </p:sp>
      <p:sp>
        <p:nvSpPr>
          <p:cNvPr name="TextBox 6" id="6"/>
          <p:cNvSpPr txBox="true"/>
          <p:nvPr/>
        </p:nvSpPr>
        <p:spPr>
          <a:xfrm rot="0">
            <a:off x="879694" y="3909224"/>
            <a:ext cx="13547297" cy="2619302"/>
          </a:xfrm>
          <a:prstGeom prst="rect">
            <a:avLst/>
          </a:prstGeom>
        </p:spPr>
        <p:txBody>
          <a:bodyPr anchor="t" rtlCol="false" tIns="0" lIns="0" bIns="0" rIns="0">
            <a:spAutoFit/>
          </a:bodyPr>
          <a:lstStyle/>
          <a:p>
            <a:pPr algn="l">
              <a:lnSpc>
                <a:spcPts val="10974"/>
              </a:lnSpc>
            </a:pPr>
            <a:r>
              <a:rPr lang="en-US" sz="10974" b="true">
                <a:solidFill>
                  <a:srgbClr val="EFE8CF"/>
                </a:solidFill>
                <a:latin typeface="WC Mano Negra Bold"/>
                <a:ea typeface="WC Mano Negra Bold"/>
                <a:cs typeface="WC Mano Negra Bold"/>
                <a:sym typeface="WC Mano Negra Bold"/>
              </a:rPr>
              <a:t>FETCH-DECODE-EXECUTE CYCLE</a:t>
            </a:r>
          </a:p>
        </p:txBody>
      </p:sp>
      <p:grpSp>
        <p:nvGrpSpPr>
          <p:cNvPr name="Group 7" id="7"/>
          <p:cNvGrpSpPr/>
          <p:nvPr/>
        </p:nvGrpSpPr>
        <p:grpSpPr>
          <a:xfrm rot="0">
            <a:off x="2537237" y="167332"/>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230.xml><?xml version="1.0" encoding="utf-8"?>
<p:sld xmlns:p="http://schemas.openxmlformats.org/presentationml/2006/main" xmlns:a="http://schemas.openxmlformats.org/drawingml/2006/main" xmlns:r="http://schemas.openxmlformats.org/officeDocument/2006/relationships">
  <p:cSld>
    <p:bg>
      <p:bgPr>
        <a:solidFill>
          <a:srgbClr val="81C5D8"/>
        </a:solidFill>
      </p:bgPr>
    </p:bg>
    <p:spTree>
      <p:nvGrpSpPr>
        <p:cNvPr id="1" name=""/>
        <p:cNvGrpSpPr/>
        <p:nvPr/>
      </p:nvGrpSpPr>
      <p:grpSpPr>
        <a:xfrm>
          <a:off x="0" y="0"/>
          <a:ext cx="0" cy="0"/>
          <a:chOff x="0" y="0"/>
          <a:chExt cx="0" cy="0"/>
        </a:xfrm>
      </p:grpSpPr>
      <p:grpSp>
        <p:nvGrpSpPr>
          <p:cNvPr name="Group 2" id="2"/>
          <p:cNvGrpSpPr/>
          <p:nvPr/>
        </p:nvGrpSpPr>
        <p:grpSpPr>
          <a:xfrm rot="0">
            <a:off x="17722638" y="4357336"/>
            <a:ext cx="9525" cy="3091986"/>
            <a:chOff x="0" y="0"/>
            <a:chExt cx="12700" cy="4122648"/>
          </a:xfrm>
        </p:grpSpPr>
        <p:sp>
          <p:nvSpPr>
            <p:cNvPr name="Freeform 3" id="3"/>
            <p:cNvSpPr/>
            <p:nvPr/>
          </p:nvSpPr>
          <p:spPr>
            <a:xfrm flipH="false" flipV="false" rot="0">
              <a:off x="0" y="0"/>
              <a:ext cx="12700" cy="4122674"/>
            </a:xfrm>
            <a:custGeom>
              <a:avLst/>
              <a:gdLst/>
              <a:ahLst/>
              <a:cxnLst/>
              <a:rect r="r" b="b" t="t" l="l"/>
              <a:pathLst>
                <a:path h="4122674" w="12700">
                  <a:moveTo>
                    <a:pt x="0" y="0"/>
                  </a:moveTo>
                  <a:lnTo>
                    <a:pt x="12700" y="0"/>
                  </a:lnTo>
                  <a:lnTo>
                    <a:pt x="12700" y="4122674"/>
                  </a:lnTo>
                  <a:lnTo>
                    <a:pt x="0" y="4122674"/>
                  </a:lnTo>
                  <a:close/>
                </a:path>
              </a:pathLst>
            </a:custGeom>
            <a:solidFill>
              <a:srgbClr val="1D242C"/>
            </a:solidFill>
          </p:spPr>
        </p:sp>
      </p:grpSp>
      <p:sp>
        <p:nvSpPr>
          <p:cNvPr name="Freeform 4" id="4"/>
          <p:cNvSpPr/>
          <p:nvPr/>
        </p:nvSpPr>
        <p:spPr>
          <a:xfrm flipH="false" flipV="false" rot="0">
            <a:off x="1735293" y="1028700"/>
            <a:ext cx="5847190" cy="4334986"/>
          </a:xfrm>
          <a:custGeom>
            <a:avLst/>
            <a:gdLst/>
            <a:ahLst/>
            <a:cxnLst/>
            <a:rect r="r" b="b" t="t" l="l"/>
            <a:pathLst>
              <a:path h="4334986" w="5847190">
                <a:moveTo>
                  <a:pt x="0" y="0"/>
                </a:moveTo>
                <a:lnTo>
                  <a:pt x="5847191" y="0"/>
                </a:lnTo>
                <a:lnTo>
                  <a:pt x="5847191" y="4334986"/>
                </a:lnTo>
                <a:lnTo>
                  <a:pt x="0" y="4334986"/>
                </a:lnTo>
                <a:lnTo>
                  <a:pt x="0" y="0"/>
                </a:lnTo>
                <a:close/>
              </a:path>
            </a:pathLst>
          </a:custGeom>
          <a:blipFill>
            <a:blip r:embed="rId2"/>
            <a:stretch>
              <a:fillRect l="0" t="0" r="0" b="0"/>
            </a:stretch>
          </a:blipFill>
        </p:spPr>
      </p:sp>
      <p:sp>
        <p:nvSpPr>
          <p:cNvPr name="Freeform 5" id="5"/>
          <p:cNvSpPr/>
          <p:nvPr/>
        </p:nvSpPr>
        <p:spPr>
          <a:xfrm flipH="false" flipV="false" rot="0">
            <a:off x="12206289" y="5363686"/>
            <a:ext cx="3191096" cy="4311777"/>
          </a:xfrm>
          <a:custGeom>
            <a:avLst/>
            <a:gdLst/>
            <a:ahLst/>
            <a:cxnLst/>
            <a:rect r="r" b="b" t="t" l="l"/>
            <a:pathLst>
              <a:path h="4311777" w="3191096">
                <a:moveTo>
                  <a:pt x="0" y="0"/>
                </a:moveTo>
                <a:lnTo>
                  <a:pt x="3191096" y="0"/>
                </a:lnTo>
                <a:lnTo>
                  <a:pt x="3191096" y="4311778"/>
                </a:lnTo>
                <a:lnTo>
                  <a:pt x="0" y="4311778"/>
                </a:lnTo>
                <a:lnTo>
                  <a:pt x="0" y="0"/>
                </a:lnTo>
                <a:close/>
              </a:path>
            </a:pathLst>
          </a:custGeom>
          <a:blipFill>
            <a:blip r:embed="rId3"/>
            <a:stretch>
              <a:fillRect l="0" t="0" r="0" b="0"/>
            </a:stretch>
          </a:blipFill>
        </p:spPr>
      </p:sp>
      <p:sp>
        <p:nvSpPr>
          <p:cNvPr name="TextBox 6" id="6"/>
          <p:cNvSpPr txBox="true"/>
          <p:nvPr/>
        </p:nvSpPr>
        <p:spPr>
          <a:xfrm rot="0">
            <a:off x="8193117" y="1076325"/>
            <a:ext cx="6985887" cy="1250529"/>
          </a:xfrm>
          <a:prstGeom prst="rect">
            <a:avLst/>
          </a:prstGeom>
        </p:spPr>
        <p:txBody>
          <a:bodyPr anchor="t" rtlCol="false" tIns="0" lIns="0" bIns="0" rIns="0">
            <a:spAutoFit/>
          </a:bodyPr>
          <a:lstStyle/>
          <a:p>
            <a:pPr algn="l">
              <a:lnSpc>
                <a:spcPts val="4995"/>
              </a:lnSpc>
            </a:pPr>
            <a:r>
              <a:rPr lang="en-US" b="true" sz="4500" spc="225">
                <a:solidFill>
                  <a:srgbClr val="5A4594"/>
                </a:solidFill>
                <a:latin typeface="Arimo Bold"/>
                <a:ea typeface="Arimo Bold"/>
                <a:cs typeface="Arimo Bold"/>
                <a:sym typeface="Arimo Bold"/>
              </a:rPr>
              <a:t>NETWORK INTERFACE CARD (NIC)</a:t>
            </a:r>
          </a:p>
        </p:txBody>
      </p:sp>
      <p:sp>
        <p:nvSpPr>
          <p:cNvPr name="TextBox 7" id="7"/>
          <p:cNvSpPr txBox="true"/>
          <p:nvPr/>
        </p:nvSpPr>
        <p:spPr>
          <a:xfrm rot="0">
            <a:off x="8193117" y="3062844"/>
            <a:ext cx="10005510" cy="1370013"/>
          </a:xfrm>
          <a:prstGeom prst="rect">
            <a:avLst/>
          </a:prstGeom>
        </p:spPr>
        <p:txBody>
          <a:bodyPr anchor="t" rtlCol="false" tIns="0" lIns="0" bIns="0" rIns="0">
            <a:spAutoFit/>
          </a:bodyPr>
          <a:lstStyle/>
          <a:p>
            <a:pPr algn="l">
              <a:lnSpc>
                <a:spcPts val="5292"/>
              </a:lnSpc>
            </a:pPr>
            <a:r>
              <a:rPr lang="en-US" sz="3778">
                <a:solidFill>
                  <a:srgbClr val="000000"/>
                </a:solidFill>
                <a:latin typeface="Open Sans"/>
                <a:ea typeface="Open Sans"/>
                <a:cs typeface="Open Sans"/>
                <a:sym typeface="Open Sans"/>
              </a:rPr>
              <a:t>Needed to allow a device to connect to a network (such as the internet) </a:t>
            </a:r>
          </a:p>
        </p:txBody>
      </p:sp>
      <p:sp>
        <p:nvSpPr>
          <p:cNvPr name="TextBox 8" id="8"/>
          <p:cNvSpPr txBox="true"/>
          <p:nvPr/>
        </p:nvSpPr>
        <p:spPr>
          <a:xfrm rot="0">
            <a:off x="2195890" y="6111111"/>
            <a:ext cx="7130657" cy="1212057"/>
          </a:xfrm>
          <a:prstGeom prst="rect">
            <a:avLst/>
          </a:prstGeom>
        </p:spPr>
        <p:txBody>
          <a:bodyPr anchor="t" rtlCol="false" tIns="0" lIns="0" bIns="0" rIns="0">
            <a:spAutoFit/>
          </a:bodyPr>
          <a:lstStyle/>
          <a:p>
            <a:pPr algn="l">
              <a:lnSpc>
                <a:spcPts val="4822"/>
              </a:lnSpc>
            </a:pPr>
            <a:r>
              <a:rPr lang="en-US" b="true" sz="4344" spc="217">
                <a:solidFill>
                  <a:srgbClr val="E94759"/>
                </a:solidFill>
                <a:latin typeface="Arimo Bold"/>
                <a:ea typeface="Arimo Bold"/>
                <a:cs typeface="Arimo Bold"/>
                <a:sym typeface="Arimo Bold"/>
              </a:rPr>
              <a:t>WIRELESS</a:t>
            </a:r>
            <a:r>
              <a:rPr lang="en-US" b="true" sz="4344" spc="217">
                <a:solidFill>
                  <a:srgbClr val="5A4594"/>
                </a:solidFill>
                <a:latin typeface="Arimo Bold"/>
                <a:ea typeface="Arimo Bold"/>
                <a:cs typeface="Arimo Bold"/>
                <a:sym typeface="Arimo Bold"/>
              </a:rPr>
              <a:t> NETWORK INTERFACE CARD (NIC)</a:t>
            </a:r>
          </a:p>
        </p:txBody>
      </p:sp>
      <p:sp>
        <p:nvSpPr>
          <p:cNvPr name="TextBox 9" id="9"/>
          <p:cNvSpPr txBox="true"/>
          <p:nvPr/>
        </p:nvSpPr>
        <p:spPr>
          <a:xfrm rot="0">
            <a:off x="2207488" y="7296923"/>
            <a:ext cx="9998800" cy="1995572"/>
          </a:xfrm>
          <a:prstGeom prst="rect">
            <a:avLst/>
          </a:prstGeom>
        </p:spPr>
        <p:txBody>
          <a:bodyPr anchor="t" rtlCol="false" tIns="0" lIns="0" bIns="0" rIns="0">
            <a:spAutoFit/>
          </a:bodyPr>
          <a:lstStyle/>
          <a:p>
            <a:pPr algn="l">
              <a:lnSpc>
                <a:spcPts val="5109"/>
              </a:lnSpc>
            </a:pPr>
            <a:r>
              <a:rPr lang="en-US" sz="3649">
                <a:solidFill>
                  <a:srgbClr val="000000"/>
                </a:solidFill>
                <a:latin typeface="Open Sans"/>
                <a:ea typeface="Open Sans"/>
                <a:cs typeface="Open Sans"/>
                <a:sym typeface="Open Sans"/>
              </a:rPr>
              <a:t>They use wireless connectivity utilising an antenna to communicate with networks via microwaves </a:t>
            </a:r>
          </a:p>
        </p:txBody>
      </p:sp>
      <p:grpSp>
        <p:nvGrpSpPr>
          <p:cNvPr name="Group 10" id="10"/>
          <p:cNvGrpSpPr/>
          <p:nvPr/>
        </p:nvGrpSpPr>
        <p:grpSpPr>
          <a:xfrm rot="0">
            <a:off x="2537237" y="129372"/>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31.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grpSp>
        <p:nvGrpSpPr>
          <p:cNvPr name="Group 2" id="2"/>
          <p:cNvGrpSpPr/>
          <p:nvPr/>
        </p:nvGrpSpPr>
        <p:grpSpPr>
          <a:xfrm rot="0">
            <a:off x="17722638" y="4357336"/>
            <a:ext cx="9525" cy="3091986"/>
            <a:chOff x="0" y="0"/>
            <a:chExt cx="12700" cy="4122648"/>
          </a:xfrm>
        </p:grpSpPr>
        <p:sp>
          <p:nvSpPr>
            <p:cNvPr name="Freeform 3" id="3"/>
            <p:cNvSpPr/>
            <p:nvPr/>
          </p:nvSpPr>
          <p:spPr>
            <a:xfrm flipH="false" flipV="false" rot="0">
              <a:off x="0" y="0"/>
              <a:ext cx="12700" cy="4122674"/>
            </a:xfrm>
            <a:custGeom>
              <a:avLst/>
              <a:gdLst/>
              <a:ahLst/>
              <a:cxnLst/>
              <a:rect r="r" b="b" t="t" l="l"/>
              <a:pathLst>
                <a:path h="4122674" w="12700">
                  <a:moveTo>
                    <a:pt x="0" y="0"/>
                  </a:moveTo>
                  <a:lnTo>
                    <a:pt x="12700" y="0"/>
                  </a:lnTo>
                  <a:lnTo>
                    <a:pt x="12700" y="4122674"/>
                  </a:lnTo>
                  <a:lnTo>
                    <a:pt x="0" y="4122674"/>
                  </a:lnTo>
                  <a:close/>
                </a:path>
              </a:pathLst>
            </a:custGeom>
            <a:solidFill>
              <a:srgbClr val="F5F5EF"/>
            </a:solidFill>
          </p:spPr>
        </p:sp>
      </p:grpSp>
      <p:sp>
        <p:nvSpPr>
          <p:cNvPr name="Freeform 4" id="4"/>
          <p:cNvSpPr/>
          <p:nvPr/>
        </p:nvSpPr>
        <p:spPr>
          <a:xfrm flipH="false" flipV="false" rot="0">
            <a:off x="4797704" y="4589223"/>
            <a:ext cx="2311752" cy="1908246"/>
          </a:xfrm>
          <a:custGeom>
            <a:avLst/>
            <a:gdLst/>
            <a:ahLst/>
            <a:cxnLst/>
            <a:rect r="r" b="b" t="t" l="l"/>
            <a:pathLst>
              <a:path h="1908246" w="2311752">
                <a:moveTo>
                  <a:pt x="0" y="0"/>
                </a:moveTo>
                <a:lnTo>
                  <a:pt x="2311751" y="0"/>
                </a:lnTo>
                <a:lnTo>
                  <a:pt x="2311751" y="1908246"/>
                </a:lnTo>
                <a:lnTo>
                  <a:pt x="0" y="1908246"/>
                </a:lnTo>
                <a:lnTo>
                  <a:pt x="0" y="0"/>
                </a:lnTo>
                <a:close/>
              </a:path>
            </a:pathLst>
          </a:custGeom>
          <a:blipFill>
            <a:blip r:embed="rId2">
              <a:extLst>
                <a:ext uri="{96DAC541-7B7A-43D3-8B79-37D633B846F1}">
                  <asvg:svgBlip xmlns:asvg="http://schemas.microsoft.com/office/drawing/2016/SVG/main" r:embed="rId3"/>
                </a:ext>
              </a:extLst>
            </a:blip>
            <a:stretch>
              <a:fillRect l="0" t="0" r="0" b="-206"/>
            </a:stretch>
          </a:blipFill>
        </p:spPr>
      </p:sp>
      <p:sp>
        <p:nvSpPr>
          <p:cNvPr name="Freeform 5" id="5"/>
          <p:cNvSpPr/>
          <p:nvPr/>
        </p:nvSpPr>
        <p:spPr>
          <a:xfrm flipH="false" flipV="false" rot="0">
            <a:off x="10925540" y="2680977"/>
            <a:ext cx="2311752" cy="1908246"/>
          </a:xfrm>
          <a:custGeom>
            <a:avLst/>
            <a:gdLst/>
            <a:ahLst/>
            <a:cxnLst/>
            <a:rect r="r" b="b" t="t" l="l"/>
            <a:pathLst>
              <a:path h="1908246" w="2311752">
                <a:moveTo>
                  <a:pt x="0" y="0"/>
                </a:moveTo>
                <a:lnTo>
                  <a:pt x="2311752" y="0"/>
                </a:lnTo>
                <a:lnTo>
                  <a:pt x="2311752" y="1908246"/>
                </a:lnTo>
                <a:lnTo>
                  <a:pt x="0" y="1908246"/>
                </a:lnTo>
                <a:lnTo>
                  <a:pt x="0" y="0"/>
                </a:lnTo>
                <a:close/>
              </a:path>
            </a:pathLst>
          </a:custGeom>
          <a:blipFill>
            <a:blip r:embed="rId2">
              <a:extLst>
                <a:ext uri="{96DAC541-7B7A-43D3-8B79-37D633B846F1}">
                  <asvg:svgBlip xmlns:asvg="http://schemas.microsoft.com/office/drawing/2016/SVG/main" r:embed="rId3"/>
                </a:ext>
              </a:extLst>
            </a:blip>
            <a:stretch>
              <a:fillRect l="0" t="0" r="0" b="-206"/>
            </a:stretch>
          </a:blipFill>
        </p:spPr>
      </p:sp>
      <p:sp>
        <p:nvSpPr>
          <p:cNvPr name="Freeform 6" id="6"/>
          <p:cNvSpPr/>
          <p:nvPr/>
        </p:nvSpPr>
        <p:spPr>
          <a:xfrm flipH="false" flipV="false" rot="0">
            <a:off x="9769664" y="7350054"/>
            <a:ext cx="2311752" cy="1908246"/>
          </a:xfrm>
          <a:custGeom>
            <a:avLst/>
            <a:gdLst/>
            <a:ahLst/>
            <a:cxnLst/>
            <a:rect r="r" b="b" t="t" l="l"/>
            <a:pathLst>
              <a:path h="1908246" w="2311752">
                <a:moveTo>
                  <a:pt x="0" y="0"/>
                </a:moveTo>
                <a:lnTo>
                  <a:pt x="2311752" y="0"/>
                </a:lnTo>
                <a:lnTo>
                  <a:pt x="2311752" y="1908246"/>
                </a:lnTo>
                <a:lnTo>
                  <a:pt x="0" y="1908246"/>
                </a:lnTo>
                <a:lnTo>
                  <a:pt x="0" y="0"/>
                </a:lnTo>
                <a:close/>
              </a:path>
            </a:pathLst>
          </a:custGeom>
          <a:blipFill>
            <a:blip r:embed="rId2">
              <a:extLst>
                <a:ext uri="{96DAC541-7B7A-43D3-8B79-37D633B846F1}">
                  <asvg:svgBlip xmlns:asvg="http://schemas.microsoft.com/office/drawing/2016/SVG/main" r:embed="rId3"/>
                </a:ext>
              </a:extLst>
            </a:blip>
            <a:stretch>
              <a:fillRect l="0" t="0" r="0" b="-206"/>
            </a:stretch>
          </a:blipFill>
        </p:spPr>
      </p:sp>
      <p:sp>
        <p:nvSpPr>
          <p:cNvPr name="Freeform 7" id="7"/>
          <p:cNvSpPr/>
          <p:nvPr/>
        </p:nvSpPr>
        <p:spPr>
          <a:xfrm flipH="false" flipV="false" rot="0">
            <a:off x="1256249" y="2578564"/>
            <a:ext cx="2733171" cy="1651292"/>
          </a:xfrm>
          <a:custGeom>
            <a:avLst/>
            <a:gdLst/>
            <a:ahLst/>
            <a:cxnLst/>
            <a:rect r="r" b="b" t="t" l="l"/>
            <a:pathLst>
              <a:path h="1651292" w="2733171">
                <a:moveTo>
                  <a:pt x="0" y="0"/>
                </a:moveTo>
                <a:lnTo>
                  <a:pt x="2733171" y="0"/>
                </a:lnTo>
                <a:lnTo>
                  <a:pt x="2733171" y="1651292"/>
                </a:lnTo>
                <a:lnTo>
                  <a:pt x="0" y="1651292"/>
                </a:lnTo>
                <a:lnTo>
                  <a:pt x="0" y="0"/>
                </a:lnTo>
                <a:close/>
              </a:path>
            </a:pathLst>
          </a:custGeom>
          <a:blipFill>
            <a:blip r:embed="rId4">
              <a:extLst>
                <a:ext uri="{96DAC541-7B7A-43D3-8B79-37D633B846F1}">
                  <asvg:svgBlip xmlns:asvg="http://schemas.microsoft.com/office/drawing/2016/SVG/main" r:embed="rId5"/>
                </a:ext>
              </a:extLst>
            </a:blip>
            <a:stretch>
              <a:fillRect l="0" t="0" r="0" b="-348"/>
            </a:stretch>
          </a:blipFill>
        </p:spPr>
      </p:sp>
      <p:sp>
        <p:nvSpPr>
          <p:cNvPr name="Freeform 8" id="8"/>
          <p:cNvSpPr/>
          <p:nvPr/>
        </p:nvSpPr>
        <p:spPr>
          <a:xfrm flipH="false" flipV="false" rot="0">
            <a:off x="1256249" y="4673020"/>
            <a:ext cx="2733171" cy="1651291"/>
          </a:xfrm>
          <a:custGeom>
            <a:avLst/>
            <a:gdLst/>
            <a:ahLst/>
            <a:cxnLst/>
            <a:rect r="r" b="b" t="t" l="l"/>
            <a:pathLst>
              <a:path h="1651291" w="2733171">
                <a:moveTo>
                  <a:pt x="0" y="0"/>
                </a:moveTo>
                <a:lnTo>
                  <a:pt x="2733171" y="0"/>
                </a:lnTo>
                <a:lnTo>
                  <a:pt x="2733171" y="1651292"/>
                </a:lnTo>
                <a:lnTo>
                  <a:pt x="0" y="1651292"/>
                </a:lnTo>
                <a:lnTo>
                  <a:pt x="0" y="0"/>
                </a:lnTo>
                <a:close/>
              </a:path>
            </a:pathLst>
          </a:custGeom>
          <a:blipFill>
            <a:blip r:embed="rId4">
              <a:extLst>
                <a:ext uri="{96DAC541-7B7A-43D3-8B79-37D633B846F1}">
                  <asvg:svgBlip xmlns:asvg="http://schemas.microsoft.com/office/drawing/2016/SVG/main" r:embed="rId5"/>
                </a:ext>
              </a:extLst>
            </a:blip>
            <a:stretch>
              <a:fillRect l="0" t="0" r="0" b="-348"/>
            </a:stretch>
          </a:blipFill>
        </p:spPr>
      </p:sp>
      <p:sp>
        <p:nvSpPr>
          <p:cNvPr name="Freeform 9" id="9"/>
          <p:cNvSpPr/>
          <p:nvPr/>
        </p:nvSpPr>
        <p:spPr>
          <a:xfrm flipH="false" flipV="false" rot="0">
            <a:off x="1256249" y="6856839"/>
            <a:ext cx="2733171" cy="1651292"/>
          </a:xfrm>
          <a:custGeom>
            <a:avLst/>
            <a:gdLst/>
            <a:ahLst/>
            <a:cxnLst/>
            <a:rect r="r" b="b" t="t" l="l"/>
            <a:pathLst>
              <a:path h="1651292" w="2733171">
                <a:moveTo>
                  <a:pt x="0" y="0"/>
                </a:moveTo>
                <a:lnTo>
                  <a:pt x="2733171" y="0"/>
                </a:lnTo>
                <a:lnTo>
                  <a:pt x="2733171" y="1651291"/>
                </a:lnTo>
                <a:lnTo>
                  <a:pt x="0" y="1651291"/>
                </a:lnTo>
                <a:lnTo>
                  <a:pt x="0" y="0"/>
                </a:lnTo>
                <a:close/>
              </a:path>
            </a:pathLst>
          </a:custGeom>
          <a:blipFill>
            <a:blip r:embed="rId4">
              <a:extLst>
                <a:ext uri="{96DAC541-7B7A-43D3-8B79-37D633B846F1}">
                  <asvg:svgBlip xmlns:asvg="http://schemas.microsoft.com/office/drawing/2016/SVG/main" r:embed="rId5"/>
                </a:ext>
              </a:extLst>
            </a:blip>
            <a:stretch>
              <a:fillRect l="0" t="0" r="0" b="-348"/>
            </a:stretch>
          </a:blipFill>
        </p:spPr>
      </p:sp>
      <p:sp>
        <p:nvSpPr>
          <p:cNvPr name="Freeform 10" id="10"/>
          <p:cNvSpPr/>
          <p:nvPr/>
        </p:nvSpPr>
        <p:spPr>
          <a:xfrm flipH="false" flipV="false" rot="0">
            <a:off x="14223297" y="1569159"/>
            <a:ext cx="2733171" cy="1651292"/>
          </a:xfrm>
          <a:custGeom>
            <a:avLst/>
            <a:gdLst/>
            <a:ahLst/>
            <a:cxnLst/>
            <a:rect r="r" b="b" t="t" l="l"/>
            <a:pathLst>
              <a:path h="1651292" w="2733171">
                <a:moveTo>
                  <a:pt x="0" y="0"/>
                </a:moveTo>
                <a:lnTo>
                  <a:pt x="2733171" y="0"/>
                </a:lnTo>
                <a:lnTo>
                  <a:pt x="2733171" y="1651292"/>
                </a:lnTo>
                <a:lnTo>
                  <a:pt x="0" y="1651292"/>
                </a:lnTo>
                <a:lnTo>
                  <a:pt x="0" y="0"/>
                </a:lnTo>
                <a:close/>
              </a:path>
            </a:pathLst>
          </a:custGeom>
          <a:blipFill>
            <a:blip r:embed="rId4">
              <a:extLst>
                <a:ext uri="{96DAC541-7B7A-43D3-8B79-37D633B846F1}">
                  <asvg:svgBlip xmlns:asvg="http://schemas.microsoft.com/office/drawing/2016/SVG/main" r:embed="rId5"/>
                </a:ext>
              </a:extLst>
            </a:blip>
            <a:stretch>
              <a:fillRect l="0" t="0" r="0" b="-348"/>
            </a:stretch>
          </a:blipFill>
        </p:spPr>
      </p:sp>
      <p:sp>
        <p:nvSpPr>
          <p:cNvPr name="Freeform 11" id="11"/>
          <p:cNvSpPr/>
          <p:nvPr/>
        </p:nvSpPr>
        <p:spPr>
          <a:xfrm flipH="false" flipV="false" rot="0">
            <a:off x="14223297" y="3531693"/>
            <a:ext cx="2733171" cy="1651291"/>
          </a:xfrm>
          <a:custGeom>
            <a:avLst/>
            <a:gdLst/>
            <a:ahLst/>
            <a:cxnLst/>
            <a:rect r="r" b="b" t="t" l="l"/>
            <a:pathLst>
              <a:path h="1651291" w="2733171">
                <a:moveTo>
                  <a:pt x="0" y="0"/>
                </a:moveTo>
                <a:lnTo>
                  <a:pt x="2733171" y="0"/>
                </a:lnTo>
                <a:lnTo>
                  <a:pt x="2733171" y="1651291"/>
                </a:lnTo>
                <a:lnTo>
                  <a:pt x="0" y="1651291"/>
                </a:lnTo>
                <a:lnTo>
                  <a:pt x="0" y="0"/>
                </a:lnTo>
                <a:close/>
              </a:path>
            </a:pathLst>
          </a:custGeom>
          <a:blipFill>
            <a:blip r:embed="rId4">
              <a:extLst>
                <a:ext uri="{96DAC541-7B7A-43D3-8B79-37D633B846F1}">
                  <asvg:svgBlip xmlns:asvg="http://schemas.microsoft.com/office/drawing/2016/SVG/main" r:embed="rId5"/>
                </a:ext>
              </a:extLst>
            </a:blip>
            <a:stretch>
              <a:fillRect l="0" t="0" r="0" b="-348"/>
            </a:stretch>
          </a:blipFill>
        </p:spPr>
      </p:sp>
      <p:sp>
        <p:nvSpPr>
          <p:cNvPr name="Freeform 12" id="12"/>
          <p:cNvSpPr/>
          <p:nvPr/>
        </p:nvSpPr>
        <p:spPr>
          <a:xfrm flipH="false" flipV="false" rot="0">
            <a:off x="12081417" y="8081250"/>
            <a:ext cx="2733171" cy="1651292"/>
          </a:xfrm>
          <a:custGeom>
            <a:avLst/>
            <a:gdLst/>
            <a:ahLst/>
            <a:cxnLst/>
            <a:rect r="r" b="b" t="t" l="l"/>
            <a:pathLst>
              <a:path h="1651292" w="2733171">
                <a:moveTo>
                  <a:pt x="0" y="0"/>
                </a:moveTo>
                <a:lnTo>
                  <a:pt x="2733171" y="0"/>
                </a:lnTo>
                <a:lnTo>
                  <a:pt x="2733171" y="1651292"/>
                </a:lnTo>
                <a:lnTo>
                  <a:pt x="0" y="1651292"/>
                </a:lnTo>
                <a:lnTo>
                  <a:pt x="0" y="0"/>
                </a:lnTo>
                <a:close/>
              </a:path>
            </a:pathLst>
          </a:custGeom>
          <a:blipFill>
            <a:blip r:embed="rId4">
              <a:extLst>
                <a:ext uri="{96DAC541-7B7A-43D3-8B79-37D633B846F1}">
                  <asvg:svgBlip xmlns:asvg="http://schemas.microsoft.com/office/drawing/2016/SVG/main" r:embed="rId5"/>
                </a:ext>
              </a:extLst>
            </a:blip>
            <a:stretch>
              <a:fillRect l="0" t="0" r="0" b="-348"/>
            </a:stretch>
          </a:blipFill>
        </p:spPr>
      </p:sp>
      <p:sp>
        <p:nvSpPr>
          <p:cNvPr name="Freeform 13" id="13"/>
          <p:cNvSpPr/>
          <p:nvPr/>
        </p:nvSpPr>
        <p:spPr>
          <a:xfrm flipH="false" flipV="false" rot="0">
            <a:off x="15117222" y="8081250"/>
            <a:ext cx="2733171" cy="1651292"/>
          </a:xfrm>
          <a:custGeom>
            <a:avLst/>
            <a:gdLst/>
            <a:ahLst/>
            <a:cxnLst/>
            <a:rect r="r" b="b" t="t" l="l"/>
            <a:pathLst>
              <a:path h="1651292" w="2733171">
                <a:moveTo>
                  <a:pt x="0" y="0"/>
                </a:moveTo>
                <a:lnTo>
                  <a:pt x="2733171" y="0"/>
                </a:lnTo>
                <a:lnTo>
                  <a:pt x="2733171" y="1651292"/>
                </a:lnTo>
                <a:lnTo>
                  <a:pt x="0" y="1651292"/>
                </a:lnTo>
                <a:lnTo>
                  <a:pt x="0" y="0"/>
                </a:lnTo>
                <a:close/>
              </a:path>
            </a:pathLst>
          </a:custGeom>
          <a:blipFill>
            <a:blip r:embed="rId4">
              <a:extLst>
                <a:ext uri="{96DAC541-7B7A-43D3-8B79-37D633B846F1}">
                  <asvg:svgBlip xmlns:asvg="http://schemas.microsoft.com/office/drawing/2016/SVG/main" r:embed="rId5"/>
                </a:ext>
              </a:extLst>
            </a:blip>
            <a:stretch>
              <a:fillRect l="0" t="0" r="0" b="-348"/>
            </a:stretch>
          </a:blipFill>
        </p:spPr>
      </p:sp>
      <p:grpSp>
        <p:nvGrpSpPr>
          <p:cNvPr name="Group 14" id="14"/>
          <p:cNvGrpSpPr/>
          <p:nvPr/>
        </p:nvGrpSpPr>
        <p:grpSpPr>
          <a:xfrm rot="-1272959">
            <a:off x="7146862" y="4957175"/>
            <a:ext cx="3734046" cy="71438"/>
            <a:chOff x="0" y="0"/>
            <a:chExt cx="4978728" cy="95250"/>
          </a:xfrm>
        </p:grpSpPr>
        <p:sp>
          <p:nvSpPr>
            <p:cNvPr name="Freeform 15" id="15"/>
            <p:cNvSpPr/>
            <p:nvPr/>
          </p:nvSpPr>
          <p:spPr>
            <a:xfrm flipH="false" flipV="false" rot="0">
              <a:off x="0" y="0"/>
              <a:ext cx="4978781" cy="95250"/>
            </a:xfrm>
            <a:custGeom>
              <a:avLst/>
              <a:gdLst/>
              <a:ahLst/>
              <a:cxnLst/>
              <a:rect r="r" b="b" t="t" l="l"/>
              <a:pathLst>
                <a:path h="95250" w="4978781">
                  <a:moveTo>
                    <a:pt x="47625" y="0"/>
                  </a:moveTo>
                  <a:lnTo>
                    <a:pt x="4931156" y="0"/>
                  </a:lnTo>
                  <a:cubicBezTo>
                    <a:pt x="4957445" y="0"/>
                    <a:pt x="4978781" y="21336"/>
                    <a:pt x="4978781" y="47625"/>
                  </a:cubicBezTo>
                  <a:cubicBezTo>
                    <a:pt x="4978781" y="73914"/>
                    <a:pt x="4957445" y="95250"/>
                    <a:pt x="4931156" y="95250"/>
                  </a:cubicBezTo>
                  <a:lnTo>
                    <a:pt x="47625" y="95250"/>
                  </a:lnTo>
                  <a:cubicBezTo>
                    <a:pt x="21336" y="95250"/>
                    <a:pt x="0" y="73914"/>
                    <a:pt x="0" y="47625"/>
                  </a:cubicBezTo>
                  <a:cubicBezTo>
                    <a:pt x="0" y="21336"/>
                    <a:pt x="21336" y="0"/>
                    <a:pt x="47625" y="0"/>
                  </a:cubicBezTo>
                  <a:close/>
                </a:path>
              </a:pathLst>
            </a:custGeom>
            <a:solidFill>
              <a:srgbClr val="FFFFFF"/>
            </a:solidFill>
          </p:spPr>
        </p:sp>
      </p:grpSp>
      <p:grpSp>
        <p:nvGrpSpPr>
          <p:cNvPr name="Group 16" id="16"/>
          <p:cNvGrpSpPr/>
          <p:nvPr/>
        </p:nvGrpSpPr>
        <p:grpSpPr>
          <a:xfrm rot="2234661">
            <a:off x="6961192" y="7220270"/>
            <a:ext cx="3166316" cy="71438"/>
            <a:chOff x="0" y="0"/>
            <a:chExt cx="4221754" cy="95250"/>
          </a:xfrm>
        </p:grpSpPr>
        <p:sp>
          <p:nvSpPr>
            <p:cNvPr name="Freeform 17" id="17"/>
            <p:cNvSpPr/>
            <p:nvPr/>
          </p:nvSpPr>
          <p:spPr>
            <a:xfrm flipH="false" flipV="false" rot="0">
              <a:off x="0" y="0"/>
              <a:ext cx="4221734" cy="95250"/>
            </a:xfrm>
            <a:custGeom>
              <a:avLst/>
              <a:gdLst/>
              <a:ahLst/>
              <a:cxnLst/>
              <a:rect r="r" b="b" t="t" l="l"/>
              <a:pathLst>
                <a:path h="95250" w="4221734">
                  <a:moveTo>
                    <a:pt x="47625" y="0"/>
                  </a:moveTo>
                  <a:lnTo>
                    <a:pt x="4174109" y="0"/>
                  </a:lnTo>
                  <a:cubicBezTo>
                    <a:pt x="4200398" y="0"/>
                    <a:pt x="4221734" y="21336"/>
                    <a:pt x="4221734" y="47625"/>
                  </a:cubicBezTo>
                  <a:cubicBezTo>
                    <a:pt x="4221734" y="73914"/>
                    <a:pt x="4200398" y="95250"/>
                    <a:pt x="4174109" y="95250"/>
                  </a:cubicBezTo>
                  <a:lnTo>
                    <a:pt x="47625" y="95250"/>
                  </a:lnTo>
                  <a:cubicBezTo>
                    <a:pt x="21336" y="95250"/>
                    <a:pt x="0" y="73914"/>
                    <a:pt x="0" y="47625"/>
                  </a:cubicBezTo>
                  <a:cubicBezTo>
                    <a:pt x="0" y="21336"/>
                    <a:pt x="21336" y="0"/>
                    <a:pt x="47625" y="0"/>
                  </a:cubicBezTo>
                  <a:close/>
                </a:path>
              </a:pathLst>
            </a:custGeom>
            <a:solidFill>
              <a:srgbClr val="FFFFFF"/>
            </a:solidFill>
          </p:spPr>
        </p:sp>
      </p:grpSp>
      <p:grpSp>
        <p:nvGrpSpPr>
          <p:cNvPr name="Group 18" id="18"/>
          <p:cNvGrpSpPr/>
          <p:nvPr/>
        </p:nvGrpSpPr>
        <p:grpSpPr>
          <a:xfrm rot="6370118">
            <a:off x="9826175" y="6210640"/>
            <a:ext cx="3395817" cy="71438"/>
            <a:chOff x="0" y="0"/>
            <a:chExt cx="4527756" cy="95250"/>
          </a:xfrm>
        </p:grpSpPr>
        <p:sp>
          <p:nvSpPr>
            <p:cNvPr name="Freeform 19" id="19"/>
            <p:cNvSpPr/>
            <p:nvPr/>
          </p:nvSpPr>
          <p:spPr>
            <a:xfrm flipH="false" flipV="false" rot="0">
              <a:off x="0" y="0"/>
              <a:ext cx="4527804" cy="95250"/>
            </a:xfrm>
            <a:custGeom>
              <a:avLst/>
              <a:gdLst/>
              <a:ahLst/>
              <a:cxnLst/>
              <a:rect r="r" b="b" t="t" l="l"/>
              <a:pathLst>
                <a:path h="95250" w="4527804">
                  <a:moveTo>
                    <a:pt x="47625" y="0"/>
                  </a:moveTo>
                  <a:lnTo>
                    <a:pt x="4480179" y="0"/>
                  </a:lnTo>
                  <a:cubicBezTo>
                    <a:pt x="4506468" y="0"/>
                    <a:pt x="4527804" y="21336"/>
                    <a:pt x="4527804" y="47625"/>
                  </a:cubicBezTo>
                  <a:cubicBezTo>
                    <a:pt x="4527804" y="73914"/>
                    <a:pt x="4506468" y="95250"/>
                    <a:pt x="4480179" y="95250"/>
                  </a:cubicBezTo>
                  <a:lnTo>
                    <a:pt x="47625" y="95250"/>
                  </a:lnTo>
                  <a:cubicBezTo>
                    <a:pt x="21336" y="95250"/>
                    <a:pt x="0" y="73914"/>
                    <a:pt x="0" y="47625"/>
                  </a:cubicBezTo>
                  <a:cubicBezTo>
                    <a:pt x="0" y="21336"/>
                    <a:pt x="21336" y="0"/>
                    <a:pt x="47625" y="0"/>
                  </a:cubicBezTo>
                  <a:close/>
                </a:path>
              </a:pathLst>
            </a:custGeom>
            <a:solidFill>
              <a:srgbClr val="FFFFFF"/>
            </a:solidFill>
          </p:spPr>
        </p:sp>
      </p:grpSp>
      <p:grpSp>
        <p:nvGrpSpPr>
          <p:cNvPr name="Group 20" id="20"/>
          <p:cNvGrpSpPr/>
          <p:nvPr/>
        </p:nvGrpSpPr>
        <p:grpSpPr>
          <a:xfrm rot="0">
            <a:off x="2537237" y="281084"/>
            <a:ext cx="13213526" cy="9925515"/>
            <a:chOff x="0" y="0"/>
            <a:chExt cx="17618034" cy="13234020"/>
          </a:xfrm>
        </p:grpSpPr>
        <p:sp>
          <p:nvSpPr>
            <p:cNvPr name="Freeform 21" id="2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24" id="24"/>
          <p:cNvSpPr txBox="true"/>
          <p:nvPr/>
        </p:nvSpPr>
        <p:spPr>
          <a:xfrm rot="0">
            <a:off x="805311" y="745807"/>
            <a:ext cx="14311911" cy="615740"/>
          </a:xfrm>
          <a:prstGeom prst="rect">
            <a:avLst/>
          </a:prstGeom>
        </p:spPr>
        <p:txBody>
          <a:bodyPr anchor="t" rtlCol="false" tIns="0" lIns="0" bIns="0" rIns="0">
            <a:spAutoFit/>
          </a:bodyPr>
          <a:lstStyle/>
          <a:p>
            <a:pPr algn="l">
              <a:lnSpc>
                <a:spcPts val="4995"/>
              </a:lnSpc>
            </a:pPr>
            <a:r>
              <a:rPr lang="en-US" b="true" sz="4500" spc="225">
                <a:solidFill>
                  <a:srgbClr val="F5E753"/>
                </a:solidFill>
                <a:latin typeface="Arimo Bold"/>
                <a:ea typeface="Arimo Bold"/>
                <a:cs typeface="Arimo Bold"/>
                <a:sym typeface="Arimo Bold"/>
              </a:rPr>
              <a:t>INTERNET PROTOCOL (IP) ADDRESS</a:t>
            </a:r>
          </a:p>
        </p:txBody>
      </p:sp>
    </p:spTree>
  </p:cSld>
  <p:clrMapOvr>
    <a:masterClrMapping/>
  </p:clrMapOvr>
</p:sld>
</file>

<file path=ppt/slides/slide232.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grpSp>
        <p:nvGrpSpPr>
          <p:cNvPr name="Group 2" id="2"/>
          <p:cNvGrpSpPr/>
          <p:nvPr/>
        </p:nvGrpSpPr>
        <p:grpSpPr>
          <a:xfrm rot="0">
            <a:off x="17722638" y="4357336"/>
            <a:ext cx="9525" cy="3091986"/>
            <a:chOff x="0" y="0"/>
            <a:chExt cx="12700" cy="4122648"/>
          </a:xfrm>
        </p:grpSpPr>
        <p:sp>
          <p:nvSpPr>
            <p:cNvPr name="Freeform 3" id="3"/>
            <p:cNvSpPr/>
            <p:nvPr/>
          </p:nvSpPr>
          <p:spPr>
            <a:xfrm flipH="false" flipV="false" rot="0">
              <a:off x="0" y="0"/>
              <a:ext cx="12700" cy="4122674"/>
            </a:xfrm>
            <a:custGeom>
              <a:avLst/>
              <a:gdLst/>
              <a:ahLst/>
              <a:cxnLst/>
              <a:rect r="r" b="b" t="t" l="l"/>
              <a:pathLst>
                <a:path h="4122674" w="12700">
                  <a:moveTo>
                    <a:pt x="0" y="0"/>
                  </a:moveTo>
                  <a:lnTo>
                    <a:pt x="12700" y="0"/>
                  </a:lnTo>
                  <a:lnTo>
                    <a:pt x="12700" y="4122674"/>
                  </a:lnTo>
                  <a:lnTo>
                    <a:pt x="0" y="4122674"/>
                  </a:lnTo>
                  <a:close/>
                </a:path>
              </a:pathLst>
            </a:custGeom>
            <a:solidFill>
              <a:srgbClr val="F5F5EF"/>
            </a:solidFill>
          </p:spPr>
        </p:sp>
      </p:grpSp>
      <p:sp>
        <p:nvSpPr>
          <p:cNvPr name="Freeform 4" id="4"/>
          <p:cNvSpPr/>
          <p:nvPr/>
        </p:nvSpPr>
        <p:spPr>
          <a:xfrm flipH="false" flipV="false" rot="0">
            <a:off x="4797704" y="4589223"/>
            <a:ext cx="2311752" cy="1908246"/>
          </a:xfrm>
          <a:custGeom>
            <a:avLst/>
            <a:gdLst/>
            <a:ahLst/>
            <a:cxnLst/>
            <a:rect r="r" b="b" t="t" l="l"/>
            <a:pathLst>
              <a:path h="1908246" w="2311752">
                <a:moveTo>
                  <a:pt x="0" y="0"/>
                </a:moveTo>
                <a:lnTo>
                  <a:pt x="2311751" y="0"/>
                </a:lnTo>
                <a:lnTo>
                  <a:pt x="2311751" y="1908246"/>
                </a:lnTo>
                <a:lnTo>
                  <a:pt x="0" y="1908246"/>
                </a:lnTo>
                <a:lnTo>
                  <a:pt x="0" y="0"/>
                </a:lnTo>
                <a:close/>
              </a:path>
            </a:pathLst>
          </a:custGeom>
          <a:blipFill>
            <a:blip r:embed="rId2">
              <a:extLst>
                <a:ext uri="{96DAC541-7B7A-43D3-8B79-37D633B846F1}">
                  <asvg:svgBlip xmlns:asvg="http://schemas.microsoft.com/office/drawing/2016/SVG/main" r:embed="rId3"/>
                </a:ext>
              </a:extLst>
            </a:blip>
            <a:stretch>
              <a:fillRect l="0" t="0" r="0" b="-206"/>
            </a:stretch>
          </a:blipFill>
        </p:spPr>
      </p:sp>
      <p:sp>
        <p:nvSpPr>
          <p:cNvPr name="Freeform 5" id="5"/>
          <p:cNvSpPr/>
          <p:nvPr/>
        </p:nvSpPr>
        <p:spPr>
          <a:xfrm flipH="false" flipV="false" rot="0">
            <a:off x="10925540" y="2680977"/>
            <a:ext cx="2311752" cy="1908246"/>
          </a:xfrm>
          <a:custGeom>
            <a:avLst/>
            <a:gdLst/>
            <a:ahLst/>
            <a:cxnLst/>
            <a:rect r="r" b="b" t="t" l="l"/>
            <a:pathLst>
              <a:path h="1908246" w="2311752">
                <a:moveTo>
                  <a:pt x="0" y="0"/>
                </a:moveTo>
                <a:lnTo>
                  <a:pt x="2311752" y="0"/>
                </a:lnTo>
                <a:lnTo>
                  <a:pt x="2311752" y="1908246"/>
                </a:lnTo>
                <a:lnTo>
                  <a:pt x="0" y="1908246"/>
                </a:lnTo>
                <a:lnTo>
                  <a:pt x="0" y="0"/>
                </a:lnTo>
                <a:close/>
              </a:path>
            </a:pathLst>
          </a:custGeom>
          <a:blipFill>
            <a:blip r:embed="rId2">
              <a:extLst>
                <a:ext uri="{96DAC541-7B7A-43D3-8B79-37D633B846F1}">
                  <asvg:svgBlip xmlns:asvg="http://schemas.microsoft.com/office/drawing/2016/SVG/main" r:embed="rId3"/>
                </a:ext>
              </a:extLst>
            </a:blip>
            <a:stretch>
              <a:fillRect l="0" t="0" r="0" b="-206"/>
            </a:stretch>
          </a:blipFill>
        </p:spPr>
      </p:sp>
      <p:sp>
        <p:nvSpPr>
          <p:cNvPr name="Freeform 6" id="6"/>
          <p:cNvSpPr/>
          <p:nvPr/>
        </p:nvSpPr>
        <p:spPr>
          <a:xfrm flipH="false" flipV="false" rot="0">
            <a:off x="9769664" y="7350054"/>
            <a:ext cx="2311752" cy="1908246"/>
          </a:xfrm>
          <a:custGeom>
            <a:avLst/>
            <a:gdLst/>
            <a:ahLst/>
            <a:cxnLst/>
            <a:rect r="r" b="b" t="t" l="l"/>
            <a:pathLst>
              <a:path h="1908246" w="2311752">
                <a:moveTo>
                  <a:pt x="0" y="0"/>
                </a:moveTo>
                <a:lnTo>
                  <a:pt x="2311752" y="0"/>
                </a:lnTo>
                <a:lnTo>
                  <a:pt x="2311752" y="1908246"/>
                </a:lnTo>
                <a:lnTo>
                  <a:pt x="0" y="1908246"/>
                </a:lnTo>
                <a:lnTo>
                  <a:pt x="0" y="0"/>
                </a:lnTo>
                <a:close/>
              </a:path>
            </a:pathLst>
          </a:custGeom>
          <a:blipFill>
            <a:blip r:embed="rId2">
              <a:extLst>
                <a:ext uri="{96DAC541-7B7A-43D3-8B79-37D633B846F1}">
                  <asvg:svgBlip xmlns:asvg="http://schemas.microsoft.com/office/drawing/2016/SVG/main" r:embed="rId3"/>
                </a:ext>
              </a:extLst>
            </a:blip>
            <a:stretch>
              <a:fillRect l="0" t="0" r="0" b="-206"/>
            </a:stretch>
          </a:blipFill>
        </p:spPr>
      </p:sp>
      <p:grpSp>
        <p:nvGrpSpPr>
          <p:cNvPr name="Group 7" id="7"/>
          <p:cNvGrpSpPr/>
          <p:nvPr/>
        </p:nvGrpSpPr>
        <p:grpSpPr>
          <a:xfrm rot="-1272959">
            <a:off x="7146862" y="4957175"/>
            <a:ext cx="3734046" cy="71438"/>
            <a:chOff x="0" y="0"/>
            <a:chExt cx="4978728" cy="95250"/>
          </a:xfrm>
        </p:grpSpPr>
        <p:sp>
          <p:nvSpPr>
            <p:cNvPr name="Freeform 8" id="8"/>
            <p:cNvSpPr/>
            <p:nvPr/>
          </p:nvSpPr>
          <p:spPr>
            <a:xfrm flipH="false" flipV="false" rot="0">
              <a:off x="0" y="0"/>
              <a:ext cx="4978781" cy="95250"/>
            </a:xfrm>
            <a:custGeom>
              <a:avLst/>
              <a:gdLst/>
              <a:ahLst/>
              <a:cxnLst/>
              <a:rect r="r" b="b" t="t" l="l"/>
              <a:pathLst>
                <a:path h="95250" w="4978781">
                  <a:moveTo>
                    <a:pt x="47625" y="0"/>
                  </a:moveTo>
                  <a:lnTo>
                    <a:pt x="4931156" y="0"/>
                  </a:lnTo>
                  <a:cubicBezTo>
                    <a:pt x="4957445" y="0"/>
                    <a:pt x="4978781" y="21336"/>
                    <a:pt x="4978781" y="47625"/>
                  </a:cubicBezTo>
                  <a:cubicBezTo>
                    <a:pt x="4978781" y="73914"/>
                    <a:pt x="4957445" y="95250"/>
                    <a:pt x="4931156" y="95250"/>
                  </a:cubicBezTo>
                  <a:lnTo>
                    <a:pt x="47625" y="95250"/>
                  </a:lnTo>
                  <a:cubicBezTo>
                    <a:pt x="21336" y="95250"/>
                    <a:pt x="0" y="73914"/>
                    <a:pt x="0" y="47625"/>
                  </a:cubicBezTo>
                  <a:cubicBezTo>
                    <a:pt x="0" y="21336"/>
                    <a:pt x="21336" y="0"/>
                    <a:pt x="47625" y="0"/>
                  </a:cubicBezTo>
                  <a:close/>
                </a:path>
              </a:pathLst>
            </a:custGeom>
            <a:solidFill>
              <a:srgbClr val="FFFFFF"/>
            </a:solidFill>
          </p:spPr>
        </p:sp>
      </p:grpSp>
      <p:grpSp>
        <p:nvGrpSpPr>
          <p:cNvPr name="Group 9" id="9"/>
          <p:cNvGrpSpPr/>
          <p:nvPr/>
        </p:nvGrpSpPr>
        <p:grpSpPr>
          <a:xfrm rot="2234661">
            <a:off x="6961192" y="7220270"/>
            <a:ext cx="3166316" cy="71438"/>
            <a:chOff x="0" y="0"/>
            <a:chExt cx="4221754" cy="95250"/>
          </a:xfrm>
        </p:grpSpPr>
        <p:sp>
          <p:nvSpPr>
            <p:cNvPr name="Freeform 10" id="10"/>
            <p:cNvSpPr/>
            <p:nvPr/>
          </p:nvSpPr>
          <p:spPr>
            <a:xfrm flipH="false" flipV="false" rot="0">
              <a:off x="0" y="0"/>
              <a:ext cx="4221734" cy="95250"/>
            </a:xfrm>
            <a:custGeom>
              <a:avLst/>
              <a:gdLst/>
              <a:ahLst/>
              <a:cxnLst/>
              <a:rect r="r" b="b" t="t" l="l"/>
              <a:pathLst>
                <a:path h="95250" w="4221734">
                  <a:moveTo>
                    <a:pt x="47625" y="0"/>
                  </a:moveTo>
                  <a:lnTo>
                    <a:pt x="4174109" y="0"/>
                  </a:lnTo>
                  <a:cubicBezTo>
                    <a:pt x="4200398" y="0"/>
                    <a:pt x="4221734" y="21336"/>
                    <a:pt x="4221734" y="47625"/>
                  </a:cubicBezTo>
                  <a:cubicBezTo>
                    <a:pt x="4221734" y="73914"/>
                    <a:pt x="4200398" y="95250"/>
                    <a:pt x="4174109" y="95250"/>
                  </a:cubicBezTo>
                  <a:lnTo>
                    <a:pt x="47625" y="95250"/>
                  </a:lnTo>
                  <a:cubicBezTo>
                    <a:pt x="21336" y="95250"/>
                    <a:pt x="0" y="73914"/>
                    <a:pt x="0" y="47625"/>
                  </a:cubicBezTo>
                  <a:cubicBezTo>
                    <a:pt x="0" y="21336"/>
                    <a:pt x="21336" y="0"/>
                    <a:pt x="47625" y="0"/>
                  </a:cubicBezTo>
                  <a:close/>
                </a:path>
              </a:pathLst>
            </a:custGeom>
            <a:solidFill>
              <a:srgbClr val="FFFFFF"/>
            </a:solidFill>
          </p:spPr>
        </p:sp>
      </p:grpSp>
      <p:grpSp>
        <p:nvGrpSpPr>
          <p:cNvPr name="Group 11" id="11"/>
          <p:cNvGrpSpPr/>
          <p:nvPr/>
        </p:nvGrpSpPr>
        <p:grpSpPr>
          <a:xfrm rot="6370118">
            <a:off x="9826175" y="6210640"/>
            <a:ext cx="3395817" cy="71438"/>
            <a:chOff x="0" y="0"/>
            <a:chExt cx="4527756" cy="95250"/>
          </a:xfrm>
        </p:grpSpPr>
        <p:sp>
          <p:nvSpPr>
            <p:cNvPr name="Freeform 12" id="12"/>
            <p:cNvSpPr/>
            <p:nvPr/>
          </p:nvSpPr>
          <p:spPr>
            <a:xfrm flipH="false" flipV="false" rot="0">
              <a:off x="0" y="0"/>
              <a:ext cx="4527804" cy="95250"/>
            </a:xfrm>
            <a:custGeom>
              <a:avLst/>
              <a:gdLst/>
              <a:ahLst/>
              <a:cxnLst/>
              <a:rect r="r" b="b" t="t" l="l"/>
              <a:pathLst>
                <a:path h="95250" w="4527804">
                  <a:moveTo>
                    <a:pt x="47625" y="0"/>
                  </a:moveTo>
                  <a:lnTo>
                    <a:pt x="4480179" y="0"/>
                  </a:lnTo>
                  <a:cubicBezTo>
                    <a:pt x="4506468" y="0"/>
                    <a:pt x="4527804" y="21336"/>
                    <a:pt x="4527804" y="47625"/>
                  </a:cubicBezTo>
                  <a:cubicBezTo>
                    <a:pt x="4527804" y="73914"/>
                    <a:pt x="4506468" y="95250"/>
                    <a:pt x="4480179" y="95250"/>
                  </a:cubicBezTo>
                  <a:lnTo>
                    <a:pt x="47625" y="95250"/>
                  </a:lnTo>
                  <a:cubicBezTo>
                    <a:pt x="21336" y="95250"/>
                    <a:pt x="0" y="73914"/>
                    <a:pt x="0" y="47625"/>
                  </a:cubicBezTo>
                  <a:cubicBezTo>
                    <a:pt x="0" y="21336"/>
                    <a:pt x="21336" y="0"/>
                    <a:pt x="47625" y="0"/>
                  </a:cubicBezTo>
                  <a:close/>
                </a:path>
              </a:pathLst>
            </a:custGeom>
            <a:solidFill>
              <a:srgbClr val="FFFFFF"/>
            </a:solidFill>
          </p:spPr>
        </p:sp>
      </p:grpSp>
      <p:sp>
        <p:nvSpPr>
          <p:cNvPr name="TextBox 13" id="13"/>
          <p:cNvSpPr txBox="true"/>
          <p:nvPr/>
        </p:nvSpPr>
        <p:spPr>
          <a:xfrm rot="0">
            <a:off x="250521" y="5698566"/>
            <a:ext cx="4747639" cy="461852"/>
          </a:xfrm>
          <a:prstGeom prst="rect">
            <a:avLst/>
          </a:prstGeom>
        </p:spPr>
        <p:txBody>
          <a:bodyPr anchor="t" rtlCol="false" tIns="0" lIns="0" bIns="0" rIns="0">
            <a:spAutoFit/>
          </a:bodyPr>
          <a:lstStyle/>
          <a:p>
            <a:pPr algn="ctr">
              <a:lnSpc>
                <a:spcPts val="3694"/>
              </a:lnSpc>
            </a:pPr>
            <a:r>
              <a:rPr lang="en-US" b="true" sz="3328" spc="166">
                <a:solidFill>
                  <a:srgbClr val="F5F5EF"/>
                </a:solidFill>
                <a:latin typeface="Arimo Bold"/>
                <a:ea typeface="Arimo Bold"/>
                <a:cs typeface="Arimo Bold"/>
                <a:sym typeface="Arimo Bold"/>
              </a:rPr>
              <a:t>254.25.28.77</a:t>
            </a:r>
          </a:p>
        </p:txBody>
      </p:sp>
      <p:sp>
        <p:nvSpPr>
          <p:cNvPr name="TextBox 14" id="14"/>
          <p:cNvSpPr txBox="true"/>
          <p:nvPr/>
        </p:nvSpPr>
        <p:spPr>
          <a:xfrm rot="0">
            <a:off x="12975000" y="3177945"/>
            <a:ext cx="4747640" cy="461851"/>
          </a:xfrm>
          <a:prstGeom prst="rect">
            <a:avLst/>
          </a:prstGeom>
        </p:spPr>
        <p:txBody>
          <a:bodyPr anchor="t" rtlCol="false" tIns="0" lIns="0" bIns="0" rIns="0">
            <a:spAutoFit/>
          </a:bodyPr>
          <a:lstStyle/>
          <a:p>
            <a:pPr algn="ctr">
              <a:lnSpc>
                <a:spcPts val="3694"/>
              </a:lnSpc>
            </a:pPr>
            <a:r>
              <a:rPr lang="en-US" b="true" sz="3328" spc="166">
                <a:solidFill>
                  <a:srgbClr val="F5F5EF"/>
                </a:solidFill>
                <a:latin typeface="Arimo Bold"/>
                <a:ea typeface="Arimo Bold"/>
                <a:cs typeface="Arimo Bold"/>
                <a:sym typeface="Arimo Bold"/>
              </a:rPr>
              <a:t>254.26.38.77</a:t>
            </a:r>
          </a:p>
        </p:txBody>
      </p:sp>
      <p:sp>
        <p:nvSpPr>
          <p:cNvPr name="TextBox 15" id="15"/>
          <p:cNvSpPr txBox="true"/>
          <p:nvPr/>
        </p:nvSpPr>
        <p:spPr>
          <a:xfrm rot="0">
            <a:off x="12081417" y="8099412"/>
            <a:ext cx="4747640" cy="461852"/>
          </a:xfrm>
          <a:prstGeom prst="rect">
            <a:avLst/>
          </a:prstGeom>
        </p:spPr>
        <p:txBody>
          <a:bodyPr anchor="t" rtlCol="false" tIns="0" lIns="0" bIns="0" rIns="0">
            <a:spAutoFit/>
          </a:bodyPr>
          <a:lstStyle/>
          <a:p>
            <a:pPr algn="ctr">
              <a:lnSpc>
                <a:spcPts val="3694"/>
              </a:lnSpc>
            </a:pPr>
            <a:r>
              <a:rPr lang="en-US" b="true" sz="3328" spc="166">
                <a:solidFill>
                  <a:srgbClr val="F5F5EF"/>
                </a:solidFill>
                <a:latin typeface="Arimo Bold"/>
                <a:ea typeface="Arimo Bold"/>
                <a:cs typeface="Arimo Bold"/>
                <a:sym typeface="Arimo Bold"/>
              </a:rPr>
              <a:t>254.16.48.102</a:t>
            </a:r>
          </a:p>
        </p:txBody>
      </p:sp>
      <p:grpSp>
        <p:nvGrpSpPr>
          <p:cNvPr name="Group 16" id="16"/>
          <p:cNvGrpSpPr/>
          <p:nvPr/>
        </p:nvGrpSpPr>
        <p:grpSpPr>
          <a:xfrm rot="0">
            <a:off x="2537237" y="281084"/>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20" id="20"/>
          <p:cNvSpPr txBox="true"/>
          <p:nvPr/>
        </p:nvSpPr>
        <p:spPr>
          <a:xfrm rot="0">
            <a:off x="1028700" y="632315"/>
            <a:ext cx="10451420" cy="836861"/>
          </a:xfrm>
          <a:prstGeom prst="rect">
            <a:avLst/>
          </a:prstGeom>
        </p:spPr>
        <p:txBody>
          <a:bodyPr anchor="t" rtlCol="false" tIns="0" lIns="0" bIns="0" rIns="0">
            <a:spAutoFit/>
          </a:bodyPr>
          <a:lstStyle/>
          <a:p>
            <a:pPr algn="ctr">
              <a:lnSpc>
                <a:spcPts val="3291"/>
              </a:lnSpc>
            </a:pPr>
            <a:r>
              <a:rPr lang="en-US" b="true" sz="2965" spc="148">
                <a:solidFill>
                  <a:srgbClr val="F5E753"/>
                </a:solidFill>
                <a:latin typeface="Arimo Bold"/>
                <a:ea typeface="Arimo Bold"/>
                <a:cs typeface="Arimo Bold"/>
                <a:sym typeface="Arimo Bold"/>
              </a:rPr>
              <a:t>WHEN A ROUTER CONNECTS TO THE INTERNET IT IS GIVEN A UNIQUE PUBLIC IP ADDRESS</a:t>
            </a:r>
          </a:p>
        </p:txBody>
      </p:sp>
    </p:spTree>
  </p:cSld>
  <p:clrMapOvr>
    <a:masterClrMapping/>
  </p:clrMapOvr>
</p:sld>
</file>

<file path=ppt/slides/slide233.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grpSp>
        <p:nvGrpSpPr>
          <p:cNvPr name="Group 2" id="2"/>
          <p:cNvGrpSpPr/>
          <p:nvPr/>
        </p:nvGrpSpPr>
        <p:grpSpPr>
          <a:xfrm rot="0">
            <a:off x="17722638" y="4357336"/>
            <a:ext cx="9525" cy="3091986"/>
            <a:chOff x="0" y="0"/>
            <a:chExt cx="12700" cy="4122648"/>
          </a:xfrm>
        </p:grpSpPr>
        <p:sp>
          <p:nvSpPr>
            <p:cNvPr name="Freeform 3" id="3"/>
            <p:cNvSpPr/>
            <p:nvPr/>
          </p:nvSpPr>
          <p:spPr>
            <a:xfrm flipH="false" flipV="false" rot="0">
              <a:off x="0" y="0"/>
              <a:ext cx="12700" cy="4122674"/>
            </a:xfrm>
            <a:custGeom>
              <a:avLst/>
              <a:gdLst/>
              <a:ahLst/>
              <a:cxnLst/>
              <a:rect r="r" b="b" t="t" l="l"/>
              <a:pathLst>
                <a:path h="4122674" w="12700">
                  <a:moveTo>
                    <a:pt x="0" y="0"/>
                  </a:moveTo>
                  <a:lnTo>
                    <a:pt x="12700" y="0"/>
                  </a:lnTo>
                  <a:lnTo>
                    <a:pt x="12700" y="4122674"/>
                  </a:lnTo>
                  <a:lnTo>
                    <a:pt x="0" y="4122674"/>
                  </a:lnTo>
                  <a:close/>
                </a:path>
              </a:pathLst>
            </a:custGeom>
            <a:solidFill>
              <a:srgbClr val="F5F5EF"/>
            </a:solidFill>
          </p:spPr>
        </p:sp>
      </p:grpSp>
      <p:sp>
        <p:nvSpPr>
          <p:cNvPr name="Freeform 4" id="4"/>
          <p:cNvSpPr/>
          <p:nvPr/>
        </p:nvSpPr>
        <p:spPr>
          <a:xfrm flipH="false" flipV="false" rot="0">
            <a:off x="7788802" y="6856838"/>
            <a:ext cx="2311752" cy="1908246"/>
          </a:xfrm>
          <a:custGeom>
            <a:avLst/>
            <a:gdLst/>
            <a:ahLst/>
            <a:cxnLst/>
            <a:rect r="r" b="b" t="t" l="l"/>
            <a:pathLst>
              <a:path h="1908246" w="2311752">
                <a:moveTo>
                  <a:pt x="0" y="0"/>
                </a:moveTo>
                <a:lnTo>
                  <a:pt x="2311752" y="0"/>
                </a:lnTo>
                <a:lnTo>
                  <a:pt x="2311752" y="1908246"/>
                </a:lnTo>
                <a:lnTo>
                  <a:pt x="0" y="1908246"/>
                </a:lnTo>
                <a:lnTo>
                  <a:pt x="0" y="0"/>
                </a:lnTo>
                <a:close/>
              </a:path>
            </a:pathLst>
          </a:custGeom>
          <a:blipFill>
            <a:blip r:embed="rId2">
              <a:extLst>
                <a:ext uri="{96DAC541-7B7A-43D3-8B79-37D633B846F1}">
                  <asvg:svgBlip xmlns:asvg="http://schemas.microsoft.com/office/drawing/2016/SVG/main" r:embed="rId3"/>
                </a:ext>
              </a:extLst>
            </a:blip>
            <a:stretch>
              <a:fillRect l="0" t="0" r="0" b="-206"/>
            </a:stretch>
          </a:blipFill>
        </p:spPr>
      </p:sp>
      <p:sp>
        <p:nvSpPr>
          <p:cNvPr name="Freeform 5" id="5"/>
          <p:cNvSpPr/>
          <p:nvPr/>
        </p:nvSpPr>
        <p:spPr>
          <a:xfrm flipH="false" flipV="false" rot="0">
            <a:off x="14526129" y="6856839"/>
            <a:ext cx="2733171" cy="1651292"/>
          </a:xfrm>
          <a:custGeom>
            <a:avLst/>
            <a:gdLst/>
            <a:ahLst/>
            <a:cxnLst/>
            <a:rect r="r" b="b" t="t" l="l"/>
            <a:pathLst>
              <a:path h="1651292" w="2733171">
                <a:moveTo>
                  <a:pt x="0" y="0"/>
                </a:moveTo>
                <a:lnTo>
                  <a:pt x="2733171" y="0"/>
                </a:lnTo>
                <a:lnTo>
                  <a:pt x="2733171" y="1651291"/>
                </a:lnTo>
                <a:lnTo>
                  <a:pt x="0" y="1651291"/>
                </a:lnTo>
                <a:lnTo>
                  <a:pt x="0" y="0"/>
                </a:lnTo>
                <a:close/>
              </a:path>
            </a:pathLst>
          </a:custGeom>
          <a:blipFill>
            <a:blip r:embed="rId4">
              <a:extLst>
                <a:ext uri="{96DAC541-7B7A-43D3-8B79-37D633B846F1}">
                  <asvg:svgBlip xmlns:asvg="http://schemas.microsoft.com/office/drawing/2016/SVG/main" r:embed="rId5"/>
                </a:ext>
              </a:extLst>
            </a:blip>
            <a:stretch>
              <a:fillRect l="0" t="0" r="0" b="-348"/>
            </a:stretch>
          </a:blipFill>
        </p:spPr>
      </p:sp>
      <p:sp>
        <p:nvSpPr>
          <p:cNvPr name="Freeform 6" id="6"/>
          <p:cNvSpPr/>
          <p:nvPr/>
        </p:nvSpPr>
        <p:spPr>
          <a:xfrm flipH="false" flipV="false" rot="0">
            <a:off x="7578093" y="3531693"/>
            <a:ext cx="2733171" cy="1651291"/>
          </a:xfrm>
          <a:custGeom>
            <a:avLst/>
            <a:gdLst/>
            <a:ahLst/>
            <a:cxnLst/>
            <a:rect r="r" b="b" t="t" l="l"/>
            <a:pathLst>
              <a:path h="1651291" w="2733171">
                <a:moveTo>
                  <a:pt x="0" y="0"/>
                </a:moveTo>
                <a:lnTo>
                  <a:pt x="2733171" y="0"/>
                </a:lnTo>
                <a:lnTo>
                  <a:pt x="2733171" y="1651291"/>
                </a:lnTo>
                <a:lnTo>
                  <a:pt x="0" y="1651291"/>
                </a:lnTo>
                <a:lnTo>
                  <a:pt x="0" y="0"/>
                </a:lnTo>
                <a:close/>
              </a:path>
            </a:pathLst>
          </a:custGeom>
          <a:blipFill>
            <a:blip r:embed="rId4">
              <a:extLst>
                <a:ext uri="{96DAC541-7B7A-43D3-8B79-37D633B846F1}">
                  <asvg:svgBlip xmlns:asvg="http://schemas.microsoft.com/office/drawing/2016/SVG/main" r:embed="rId5"/>
                </a:ext>
              </a:extLst>
            </a:blip>
            <a:stretch>
              <a:fillRect l="0" t="0" r="0" b="-348"/>
            </a:stretch>
          </a:blipFill>
        </p:spPr>
      </p:sp>
      <p:sp>
        <p:nvSpPr>
          <p:cNvPr name="Freeform 7" id="7"/>
          <p:cNvSpPr/>
          <p:nvPr/>
        </p:nvSpPr>
        <p:spPr>
          <a:xfrm flipH="false" flipV="false" rot="0">
            <a:off x="1256249" y="6856839"/>
            <a:ext cx="2733171" cy="1651292"/>
          </a:xfrm>
          <a:custGeom>
            <a:avLst/>
            <a:gdLst/>
            <a:ahLst/>
            <a:cxnLst/>
            <a:rect r="r" b="b" t="t" l="l"/>
            <a:pathLst>
              <a:path h="1651292" w="2733171">
                <a:moveTo>
                  <a:pt x="0" y="0"/>
                </a:moveTo>
                <a:lnTo>
                  <a:pt x="2733171" y="0"/>
                </a:lnTo>
                <a:lnTo>
                  <a:pt x="2733171" y="1651291"/>
                </a:lnTo>
                <a:lnTo>
                  <a:pt x="0" y="1651291"/>
                </a:lnTo>
                <a:lnTo>
                  <a:pt x="0" y="0"/>
                </a:lnTo>
                <a:close/>
              </a:path>
            </a:pathLst>
          </a:custGeom>
          <a:blipFill>
            <a:blip r:embed="rId4">
              <a:extLst>
                <a:ext uri="{96DAC541-7B7A-43D3-8B79-37D633B846F1}">
                  <asvg:svgBlip xmlns:asvg="http://schemas.microsoft.com/office/drawing/2016/SVG/main" r:embed="rId5"/>
                </a:ext>
              </a:extLst>
            </a:blip>
            <a:stretch>
              <a:fillRect l="0" t="0" r="0" b="-348"/>
            </a:stretch>
          </a:blipFill>
        </p:spPr>
      </p:sp>
      <p:sp>
        <p:nvSpPr>
          <p:cNvPr name="Freeform 8" id="8"/>
          <p:cNvSpPr/>
          <p:nvPr/>
        </p:nvSpPr>
        <p:spPr>
          <a:xfrm flipH="false" flipV="false" rot="-4307166">
            <a:off x="5052031" y="7348314"/>
            <a:ext cx="1722591" cy="1360846"/>
          </a:xfrm>
          <a:custGeom>
            <a:avLst/>
            <a:gdLst/>
            <a:ahLst/>
            <a:cxnLst/>
            <a:rect r="r" b="b" t="t" l="l"/>
            <a:pathLst>
              <a:path h="1360846" w="1722591">
                <a:moveTo>
                  <a:pt x="0" y="0"/>
                </a:moveTo>
                <a:lnTo>
                  <a:pt x="1722591" y="0"/>
                </a:lnTo>
                <a:lnTo>
                  <a:pt x="1722591" y="1360846"/>
                </a:lnTo>
                <a:lnTo>
                  <a:pt x="0" y="1360846"/>
                </a:lnTo>
                <a:lnTo>
                  <a:pt x="0" y="0"/>
                </a:lnTo>
                <a:close/>
              </a:path>
            </a:pathLst>
          </a:custGeom>
          <a:blipFill>
            <a:blip r:embed="rId6">
              <a:extLst>
                <a:ext uri="{96DAC541-7B7A-43D3-8B79-37D633B846F1}">
                  <asvg:svgBlip xmlns:asvg="http://schemas.microsoft.com/office/drawing/2016/SVG/main" r:embed="rId7"/>
                </a:ext>
              </a:extLst>
            </a:blip>
            <a:stretch>
              <a:fillRect l="0" t="0" r="-545" b="0"/>
            </a:stretch>
          </a:blipFill>
        </p:spPr>
      </p:sp>
      <p:sp>
        <p:nvSpPr>
          <p:cNvPr name="TextBox 9" id="9"/>
          <p:cNvSpPr txBox="true"/>
          <p:nvPr/>
        </p:nvSpPr>
        <p:spPr>
          <a:xfrm rot="0">
            <a:off x="6770181" y="8854791"/>
            <a:ext cx="4747640" cy="461852"/>
          </a:xfrm>
          <a:prstGeom prst="rect">
            <a:avLst/>
          </a:prstGeom>
        </p:spPr>
        <p:txBody>
          <a:bodyPr anchor="t" rtlCol="false" tIns="0" lIns="0" bIns="0" rIns="0">
            <a:spAutoFit/>
          </a:bodyPr>
          <a:lstStyle/>
          <a:p>
            <a:pPr algn="ctr">
              <a:lnSpc>
                <a:spcPts val="3694"/>
              </a:lnSpc>
            </a:pPr>
            <a:r>
              <a:rPr lang="en-US" b="true" sz="3328" spc="166">
                <a:solidFill>
                  <a:srgbClr val="F5F5EF"/>
                </a:solidFill>
                <a:latin typeface="Arimo Bold"/>
                <a:ea typeface="Arimo Bold"/>
                <a:cs typeface="Arimo Bold"/>
                <a:sym typeface="Arimo Bold"/>
              </a:rPr>
              <a:t>254.25.28.1</a:t>
            </a:r>
          </a:p>
        </p:txBody>
      </p:sp>
      <p:sp>
        <p:nvSpPr>
          <p:cNvPr name="TextBox 10" id="10"/>
          <p:cNvSpPr txBox="true"/>
          <p:nvPr/>
        </p:nvSpPr>
        <p:spPr>
          <a:xfrm rot="0">
            <a:off x="249015" y="6142728"/>
            <a:ext cx="4747640" cy="461852"/>
          </a:xfrm>
          <a:prstGeom prst="rect">
            <a:avLst/>
          </a:prstGeom>
        </p:spPr>
        <p:txBody>
          <a:bodyPr anchor="t" rtlCol="false" tIns="0" lIns="0" bIns="0" rIns="0">
            <a:spAutoFit/>
          </a:bodyPr>
          <a:lstStyle/>
          <a:p>
            <a:pPr algn="ctr">
              <a:lnSpc>
                <a:spcPts val="3694"/>
              </a:lnSpc>
            </a:pPr>
            <a:r>
              <a:rPr lang="en-US" b="true" sz="3328" spc="166">
                <a:solidFill>
                  <a:srgbClr val="F5F5EF"/>
                </a:solidFill>
                <a:latin typeface="Arimo Bold"/>
                <a:ea typeface="Arimo Bold"/>
                <a:cs typeface="Arimo Bold"/>
                <a:sym typeface="Arimo Bold"/>
              </a:rPr>
              <a:t>254.25.28.12</a:t>
            </a:r>
          </a:p>
        </p:txBody>
      </p:sp>
      <p:sp>
        <p:nvSpPr>
          <p:cNvPr name="TextBox 11" id="11"/>
          <p:cNvSpPr txBox="true"/>
          <p:nvPr/>
        </p:nvSpPr>
        <p:spPr>
          <a:xfrm rot="0">
            <a:off x="6570860" y="2850993"/>
            <a:ext cx="4747640" cy="461851"/>
          </a:xfrm>
          <a:prstGeom prst="rect">
            <a:avLst/>
          </a:prstGeom>
        </p:spPr>
        <p:txBody>
          <a:bodyPr anchor="t" rtlCol="false" tIns="0" lIns="0" bIns="0" rIns="0">
            <a:spAutoFit/>
          </a:bodyPr>
          <a:lstStyle/>
          <a:p>
            <a:pPr algn="ctr">
              <a:lnSpc>
                <a:spcPts val="3694"/>
              </a:lnSpc>
            </a:pPr>
            <a:r>
              <a:rPr lang="en-US" b="true" sz="3328" spc="166">
                <a:solidFill>
                  <a:srgbClr val="F5F5EF"/>
                </a:solidFill>
                <a:latin typeface="Arimo Bold"/>
                <a:ea typeface="Arimo Bold"/>
                <a:cs typeface="Arimo Bold"/>
                <a:sym typeface="Arimo Bold"/>
              </a:rPr>
              <a:t>254.25.28.6</a:t>
            </a:r>
          </a:p>
        </p:txBody>
      </p:sp>
      <p:sp>
        <p:nvSpPr>
          <p:cNvPr name="TextBox 12" id="12"/>
          <p:cNvSpPr txBox="true"/>
          <p:nvPr/>
        </p:nvSpPr>
        <p:spPr>
          <a:xfrm rot="0">
            <a:off x="13518895" y="6142728"/>
            <a:ext cx="4747640" cy="461852"/>
          </a:xfrm>
          <a:prstGeom prst="rect">
            <a:avLst/>
          </a:prstGeom>
        </p:spPr>
        <p:txBody>
          <a:bodyPr anchor="t" rtlCol="false" tIns="0" lIns="0" bIns="0" rIns="0">
            <a:spAutoFit/>
          </a:bodyPr>
          <a:lstStyle/>
          <a:p>
            <a:pPr algn="ctr">
              <a:lnSpc>
                <a:spcPts val="3694"/>
              </a:lnSpc>
            </a:pPr>
            <a:r>
              <a:rPr lang="en-US" b="true" sz="3328" spc="166">
                <a:solidFill>
                  <a:srgbClr val="F5F5EF"/>
                </a:solidFill>
                <a:latin typeface="Arimo Bold"/>
                <a:ea typeface="Arimo Bold"/>
                <a:cs typeface="Arimo Bold"/>
                <a:sym typeface="Arimo Bold"/>
              </a:rPr>
              <a:t>254.25.28.13</a:t>
            </a:r>
          </a:p>
        </p:txBody>
      </p:sp>
      <p:sp>
        <p:nvSpPr>
          <p:cNvPr name="Freeform 13" id="13"/>
          <p:cNvSpPr/>
          <p:nvPr/>
        </p:nvSpPr>
        <p:spPr>
          <a:xfrm flipH="false" flipV="false" rot="3548999">
            <a:off x="11358960" y="7228534"/>
            <a:ext cx="1722591" cy="1360847"/>
          </a:xfrm>
          <a:custGeom>
            <a:avLst/>
            <a:gdLst/>
            <a:ahLst/>
            <a:cxnLst/>
            <a:rect r="r" b="b" t="t" l="l"/>
            <a:pathLst>
              <a:path h="1360847" w="1722591">
                <a:moveTo>
                  <a:pt x="0" y="0"/>
                </a:moveTo>
                <a:lnTo>
                  <a:pt x="1722591" y="0"/>
                </a:lnTo>
                <a:lnTo>
                  <a:pt x="1722591" y="1360847"/>
                </a:lnTo>
                <a:lnTo>
                  <a:pt x="0" y="1360847"/>
                </a:lnTo>
                <a:lnTo>
                  <a:pt x="0" y="0"/>
                </a:lnTo>
                <a:close/>
              </a:path>
            </a:pathLst>
          </a:custGeom>
          <a:blipFill>
            <a:blip r:embed="rId6">
              <a:extLst>
                <a:ext uri="{96DAC541-7B7A-43D3-8B79-37D633B846F1}">
                  <asvg:svgBlip xmlns:asvg="http://schemas.microsoft.com/office/drawing/2016/SVG/main" r:embed="rId7"/>
                </a:ext>
              </a:extLst>
            </a:blip>
            <a:stretch>
              <a:fillRect l="0" t="0" r="-545" b="0"/>
            </a:stretch>
          </a:blipFill>
        </p:spPr>
      </p:sp>
      <p:sp>
        <p:nvSpPr>
          <p:cNvPr name="Freeform 14" id="14"/>
          <p:cNvSpPr/>
          <p:nvPr/>
        </p:nvSpPr>
        <p:spPr>
          <a:xfrm flipH="false" flipV="false" rot="0">
            <a:off x="8083383" y="5637074"/>
            <a:ext cx="1722591" cy="1360847"/>
          </a:xfrm>
          <a:custGeom>
            <a:avLst/>
            <a:gdLst/>
            <a:ahLst/>
            <a:cxnLst/>
            <a:rect r="r" b="b" t="t" l="l"/>
            <a:pathLst>
              <a:path h="1360847" w="1722591">
                <a:moveTo>
                  <a:pt x="0" y="0"/>
                </a:moveTo>
                <a:lnTo>
                  <a:pt x="1722591" y="0"/>
                </a:lnTo>
                <a:lnTo>
                  <a:pt x="1722591" y="1360846"/>
                </a:lnTo>
                <a:lnTo>
                  <a:pt x="0" y="1360846"/>
                </a:lnTo>
                <a:lnTo>
                  <a:pt x="0" y="0"/>
                </a:lnTo>
                <a:close/>
              </a:path>
            </a:pathLst>
          </a:custGeom>
          <a:blipFill>
            <a:blip r:embed="rId6">
              <a:extLst>
                <a:ext uri="{96DAC541-7B7A-43D3-8B79-37D633B846F1}">
                  <asvg:svgBlip xmlns:asvg="http://schemas.microsoft.com/office/drawing/2016/SVG/main" r:embed="rId7"/>
                </a:ext>
              </a:extLst>
            </a:blip>
            <a:stretch>
              <a:fillRect l="0" t="0" r="-545" b="0"/>
            </a:stretch>
          </a:blipFill>
        </p:spPr>
      </p:sp>
      <p:sp>
        <p:nvSpPr>
          <p:cNvPr name="TextBox 15" id="15"/>
          <p:cNvSpPr txBox="true"/>
          <p:nvPr/>
        </p:nvSpPr>
        <p:spPr>
          <a:xfrm rot="0">
            <a:off x="7140930" y="9509883"/>
            <a:ext cx="4021130" cy="461852"/>
          </a:xfrm>
          <a:prstGeom prst="rect">
            <a:avLst/>
          </a:prstGeom>
        </p:spPr>
        <p:txBody>
          <a:bodyPr anchor="t" rtlCol="false" tIns="0" lIns="0" bIns="0" rIns="0">
            <a:spAutoFit/>
          </a:bodyPr>
          <a:lstStyle/>
          <a:p>
            <a:pPr algn="l">
              <a:lnSpc>
                <a:spcPts val="3694"/>
              </a:lnSpc>
            </a:pPr>
            <a:r>
              <a:rPr lang="en-US" b="true" sz="3328" spc="166">
                <a:solidFill>
                  <a:srgbClr val="F5E753"/>
                </a:solidFill>
                <a:latin typeface="Arimo Bold"/>
                <a:ea typeface="Arimo Bold"/>
                <a:cs typeface="Arimo Bold"/>
                <a:sym typeface="Arimo Bold"/>
              </a:rPr>
              <a:t>SUPPLIED BY ISP</a:t>
            </a:r>
          </a:p>
        </p:txBody>
      </p:sp>
      <p:grpSp>
        <p:nvGrpSpPr>
          <p:cNvPr name="Group 16" id="16"/>
          <p:cNvGrpSpPr/>
          <p:nvPr/>
        </p:nvGrpSpPr>
        <p:grpSpPr>
          <a:xfrm rot="0">
            <a:off x="2537237" y="281084"/>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20" id="20"/>
          <p:cNvSpPr txBox="true"/>
          <p:nvPr/>
        </p:nvSpPr>
        <p:spPr>
          <a:xfrm rot="0">
            <a:off x="453454" y="309481"/>
            <a:ext cx="17278708" cy="2067968"/>
          </a:xfrm>
          <a:prstGeom prst="rect">
            <a:avLst/>
          </a:prstGeom>
        </p:spPr>
        <p:txBody>
          <a:bodyPr anchor="t" rtlCol="false" tIns="0" lIns="0" bIns="0" rIns="0">
            <a:spAutoFit/>
          </a:bodyPr>
          <a:lstStyle/>
          <a:p>
            <a:pPr algn="l">
              <a:lnSpc>
                <a:spcPts val="3991"/>
              </a:lnSpc>
            </a:pPr>
            <a:r>
              <a:rPr lang="en-US" b="true" sz="3600" spc="178">
                <a:solidFill>
                  <a:srgbClr val="F5E753"/>
                </a:solidFill>
                <a:latin typeface="Arimo Bold"/>
                <a:ea typeface="Arimo Bold"/>
                <a:cs typeface="Arimo Bold"/>
                <a:sym typeface="Arimo Bold"/>
              </a:rPr>
              <a:t>WHEN A DEVICE CONNECTS TO A PRIVATE NETWORK, A ROUTER ASSIGNS A PRIVATE IP ADDRESS TO IT. THIS IP ADDRESS IS UNIQUE WITHIN THAT SPECIFIC NETWORK BUT COULD POTENTIALLY BE THE SAME AS AN IP ADDRESS ON A DIFFERENT NETWORK.</a:t>
            </a:r>
          </a:p>
        </p:txBody>
      </p:sp>
    </p:spTree>
  </p:cSld>
  <p:clrMapOvr>
    <a:masterClrMapping/>
  </p:clrMapOvr>
</p:sld>
</file>

<file path=ppt/slides/slide234.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grpSp>
        <p:nvGrpSpPr>
          <p:cNvPr name="Group 2" id="2"/>
          <p:cNvGrpSpPr/>
          <p:nvPr/>
        </p:nvGrpSpPr>
        <p:grpSpPr>
          <a:xfrm rot="0">
            <a:off x="3968331" y="1674501"/>
            <a:ext cx="10351340" cy="2972965"/>
            <a:chOff x="0" y="0"/>
            <a:chExt cx="13801786" cy="3963954"/>
          </a:xfrm>
        </p:grpSpPr>
        <p:sp>
          <p:nvSpPr>
            <p:cNvPr name="Freeform 3" id="3"/>
            <p:cNvSpPr/>
            <p:nvPr/>
          </p:nvSpPr>
          <p:spPr>
            <a:xfrm flipH="false" flipV="false" rot="0">
              <a:off x="0" y="0"/>
              <a:ext cx="13801725" cy="3963924"/>
            </a:xfrm>
            <a:custGeom>
              <a:avLst/>
              <a:gdLst/>
              <a:ahLst/>
              <a:cxnLst/>
              <a:rect r="r" b="b" t="t" l="l"/>
              <a:pathLst>
                <a:path h="3963924" w="13801725">
                  <a:moveTo>
                    <a:pt x="13437743" y="3963924"/>
                  </a:moveTo>
                  <a:lnTo>
                    <a:pt x="363982" y="3963924"/>
                  </a:lnTo>
                  <a:cubicBezTo>
                    <a:pt x="163449" y="3963924"/>
                    <a:pt x="0" y="3800475"/>
                    <a:pt x="0" y="3599942"/>
                  </a:cubicBezTo>
                  <a:lnTo>
                    <a:pt x="0" y="363982"/>
                  </a:lnTo>
                  <a:cubicBezTo>
                    <a:pt x="0" y="163449"/>
                    <a:pt x="163449" y="0"/>
                    <a:pt x="363982" y="0"/>
                  </a:cubicBezTo>
                  <a:lnTo>
                    <a:pt x="13437743" y="0"/>
                  </a:lnTo>
                  <a:cubicBezTo>
                    <a:pt x="13638276" y="0"/>
                    <a:pt x="13801725" y="163449"/>
                    <a:pt x="13801725" y="363982"/>
                  </a:cubicBezTo>
                  <a:lnTo>
                    <a:pt x="13801725" y="3599942"/>
                  </a:lnTo>
                  <a:cubicBezTo>
                    <a:pt x="13801725" y="3800475"/>
                    <a:pt x="13638276" y="3963924"/>
                    <a:pt x="13437743" y="3963924"/>
                  </a:cubicBezTo>
                  <a:close/>
                </a:path>
              </a:pathLst>
            </a:custGeom>
            <a:solidFill>
              <a:srgbClr val="F5E753"/>
            </a:solidFill>
          </p:spPr>
        </p:sp>
      </p:grpSp>
      <p:sp>
        <p:nvSpPr>
          <p:cNvPr name="TextBox 4" id="4"/>
          <p:cNvSpPr txBox="true"/>
          <p:nvPr/>
        </p:nvSpPr>
        <p:spPr>
          <a:xfrm rot="0">
            <a:off x="6585604" y="1872279"/>
            <a:ext cx="4887652" cy="615739"/>
          </a:xfrm>
          <a:prstGeom prst="rect">
            <a:avLst/>
          </a:prstGeom>
        </p:spPr>
        <p:txBody>
          <a:bodyPr anchor="t" rtlCol="false" tIns="0" lIns="0" bIns="0" rIns="0">
            <a:spAutoFit/>
          </a:bodyPr>
          <a:lstStyle/>
          <a:p>
            <a:pPr algn="ctr">
              <a:lnSpc>
                <a:spcPts val="4956"/>
              </a:lnSpc>
            </a:pPr>
            <a:r>
              <a:rPr lang="en-US" b="true" sz="4465" spc="223">
                <a:solidFill>
                  <a:srgbClr val="000000"/>
                </a:solidFill>
                <a:latin typeface="Arimo Bold"/>
                <a:ea typeface="Arimo Bold"/>
                <a:cs typeface="Arimo Bold"/>
                <a:sym typeface="Arimo Bold"/>
              </a:rPr>
              <a:t>DD.DD.DD.DD</a:t>
            </a:r>
          </a:p>
        </p:txBody>
      </p:sp>
      <p:sp>
        <p:nvSpPr>
          <p:cNvPr name="TextBox 5" id="5"/>
          <p:cNvSpPr txBox="true"/>
          <p:nvPr/>
        </p:nvSpPr>
        <p:spPr>
          <a:xfrm rot="0">
            <a:off x="4302346" y="2722451"/>
            <a:ext cx="9454168" cy="1683246"/>
          </a:xfrm>
          <a:prstGeom prst="rect">
            <a:avLst/>
          </a:prstGeom>
        </p:spPr>
        <p:txBody>
          <a:bodyPr anchor="t" rtlCol="false" tIns="0" lIns="0" bIns="0" rIns="0">
            <a:spAutoFit/>
          </a:bodyPr>
          <a:lstStyle/>
          <a:p>
            <a:pPr algn="l" marL="866792" indent="-288930" lvl="2">
              <a:lnSpc>
                <a:spcPts val="3330"/>
              </a:lnSpc>
              <a:buFont typeface="Arial"/>
              <a:buChar char="⚬"/>
            </a:pPr>
            <a:r>
              <a:rPr lang="en-US" b="true" sz="3000" spc="150">
                <a:solidFill>
                  <a:srgbClr val="000000"/>
                </a:solidFill>
                <a:latin typeface="Arimo Bold"/>
                <a:ea typeface="Arimo Bold"/>
                <a:cs typeface="Arimo Bold"/>
                <a:sym typeface="Arimo Bold"/>
              </a:rPr>
              <a:t>EACH DIGIT RANGE FROM 0-255</a:t>
            </a:r>
          </a:p>
          <a:p>
            <a:pPr algn="l" marL="866792" indent="-288930" lvl="2">
              <a:lnSpc>
                <a:spcPts val="3330"/>
              </a:lnSpc>
              <a:buFont typeface="Arial"/>
              <a:buChar char="⚬"/>
            </a:pPr>
            <a:r>
              <a:rPr lang="en-US" b="true" sz="3000" spc="150">
                <a:solidFill>
                  <a:srgbClr val="000000"/>
                </a:solidFill>
                <a:latin typeface="Arimo Bold"/>
                <a:ea typeface="Arimo Bold"/>
                <a:cs typeface="Arimo Bold"/>
                <a:sym typeface="Arimo Bold"/>
              </a:rPr>
              <a:t>EACH DIGIT = 8 BITS </a:t>
            </a:r>
          </a:p>
          <a:p>
            <a:pPr algn="l" marL="866792" indent="-288930" lvl="2">
              <a:lnSpc>
                <a:spcPts val="3330"/>
              </a:lnSpc>
              <a:buFont typeface="Arial"/>
              <a:buChar char="⚬"/>
            </a:pPr>
            <a:r>
              <a:rPr lang="en-US" b="true" sz="3000" spc="150">
                <a:solidFill>
                  <a:srgbClr val="000000"/>
                </a:solidFill>
                <a:latin typeface="Arimo Bold"/>
                <a:ea typeface="Arimo Bold"/>
                <a:cs typeface="Arimo Bold"/>
                <a:sym typeface="Arimo Bold"/>
              </a:rPr>
              <a:t>EACH DIGIT IS SEPARATED BY DOT</a:t>
            </a:r>
          </a:p>
          <a:p>
            <a:pPr algn="l" marL="866792" indent="-288930" lvl="2">
              <a:lnSpc>
                <a:spcPts val="3330"/>
              </a:lnSpc>
              <a:buFont typeface="Arial"/>
              <a:buChar char="⚬"/>
            </a:pPr>
            <a:r>
              <a:rPr lang="en-US" b="true" sz="3000" spc="150">
                <a:solidFill>
                  <a:srgbClr val="000000"/>
                </a:solidFill>
                <a:latin typeface="Arimo Bold"/>
                <a:ea typeface="Arimo Bold"/>
                <a:cs typeface="Arimo Bold"/>
                <a:sym typeface="Arimo Bold"/>
              </a:rPr>
              <a:t>4.3 BILLIONS COMBINATION</a:t>
            </a:r>
          </a:p>
        </p:txBody>
      </p:sp>
      <p:grpSp>
        <p:nvGrpSpPr>
          <p:cNvPr name="Group 6" id="6"/>
          <p:cNvGrpSpPr/>
          <p:nvPr/>
        </p:nvGrpSpPr>
        <p:grpSpPr>
          <a:xfrm rot="0">
            <a:off x="3968331" y="5318266"/>
            <a:ext cx="10351340" cy="2972965"/>
            <a:chOff x="0" y="0"/>
            <a:chExt cx="13801786" cy="3963954"/>
          </a:xfrm>
        </p:grpSpPr>
        <p:sp>
          <p:nvSpPr>
            <p:cNvPr name="Freeform 7" id="7"/>
            <p:cNvSpPr/>
            <p:nvPr/>
          </p:nvSpPr>
          <p:spPr>
            <a:xfrm flipH="false" flipV="false" rot="0">
              <a:off x="0" y="0"/>
              <a:ext cx="13801725" cy="3963924"/>
            </a:xfrm>
            <a:custGeom>
              <a:avLst/>
              <a:gdLst/>
              <a:ahLst/>
              <a:cxnLst/>
              <a:rect r="r" b="b" t="t" l="l"/>
              <a:pathLst>
                <a:path h="3963924" w="13801725">
                  <a:moveTo>
                    <a:pt x="13437743" y="3963924"/>
                  </a:moveTo>
                  <a:lnTo>
                    <a:pt x="363982" y="3963924"/>
                  </a:lnTo>
                  <a:cubicBezTo>
                    <a:pt x="163449" y="3963924"/>
                    <a:pt x="0" y="3800475"/>
                    <a:pt x="0" y="3599942"/>
                  </a:cubicBezTo>
                  <a:lnTo>
                    <a:pt x="0" y="363982"/>
                  </a:lnTo>
                  <a:cubicBezTo>
                    <a:pt x="0" y="163449"/>
                    <a:pt x="163449" y="0"/>
                    <a:pt x="363982" y="0"/>
                  </a:cubicBezTo>
                  <a:lnTo>
                    <a:pt x="13437743" y="0"/>
                  </a:lnTo>
                  <a:cubicBezTo>
                    <a:pt x="13638276" y="0"/>
                    <a:pt x="13801725" y="163449"/>
                    <a:pt x="13801725" y="363982"/>
                  </a:cubicBezTo>
                  <a:lnTo>
                    <a:pt x="13801725" y="3599942"/>
                  </a:lnTo>
                  <a:cubicBezTo>
                    <a:pt x="13801725" y="3800475"/>
                    <a:pt x="13638276" y="3963924"/>
                    <a:pt x="13437743" y="3963924"/>
                  </a:cubicBezTo>
                  <a:close/>
                </a:path>
              </a:pathLst>
            </a:custGeom>
            <a:solidFill>
              <a:srgbClr val="E94759"/>
            </a:solidFill>
          </p:spPr>
        </p:sp>
      </p:grpSp>
      <p:sp>
        <p:nvSpPr>
          <p:cNvPr name="TextBox 8" id="8"/>
          <p:cNvSpPr txBox="true"/>
          <p:nvPr/>
        </p:nvSpPr>
        <p:spPr>
          <a:xfrm rot="0">
            <a:off x="4302346" y="5748421"/>
            <a:ext cx="790357" cy="413668"/>
          </a:xfrm>
          <a:prstGeom prst="rect">
            <a:avLst/>
          </a:prstGeom>
        </p:spPr>
        <p:txBody>
          <a:bodyPr anchor="t" rtlCol="false" tIns="0" lIns="0" bIns="0" rIns="0">
            <a:spAutoFit/>
          </a:bodyPr>
          <a:lstStyle/>
          <a:p>
            <a:pPr algn="l">
              <a:lnSpc>
                <a:spcPts val="3330"/>
              </a:lnSpc>
            </a:pPr>
            <a:r>
              <a:rPr lang="en-US" b="true" sz="3000" spc="150">
                <a:solidFill>
                  <a:srgbClr val="000000"/>
                </a:solidFill>
                <a:latin typeface="Arimo Bold"/>
                <a:ea typeface="Arimo Bold"/>
                <a:cs typeface="Arimo Bold"/>
                <a:sym typeface="Arimo Bold"/>
              </a:rPr>
              <a:t>EG</a:t>
            </a:r>
          </a:p>
        </p:txBody>
      </p:sp>
      <p:sp>
        <p:nvSpPr>
          <p:cNvPr name="TextBox 9" id="9"/>
          <p:cNvSpPr txBox="true"/>
          <p:nvPr/>
        </p:nvSpPr>
        <p:spPr>
          <a:xfrm rot="0">
            <a:off x="6585604" y="6172683"/>
            <a:ext cx="4887652" cy="615739"/>
          </a:xfrm>
          <a:prstGeom prst="rect">
            <a:avLst/>
          </a:prstGeom>
        </p:spPr>
        <p:txBody>
          <a:bodyPr anchor="t" rtlCol="false" tIns="0" lIns="0" bIns="0" rIns="0">
            <a:spAutoFit/>
          </a:bodyPr>
          <a:lstStyle/>
          <a:p>
            <a:pPr algn="ctr">
              <a:lnSpc>
                <a:spcPts val="4956"/>
              </a:lnSpc>
            </a:pPr>
            <a:r>
              <a:rPr lang="en-US" b="true" sz="4465" spc="223">
                <a:solidFill>
                  <a:srgbClr val="000000"/>
                </a:solidFill>
                <a:latin typeface="Arimo Bold"/>
                <a:ea typeface="Arimo Bold"/>
                <a:cs typeface="Arimo Bold"/>
                <a:sym typeface="Arimo Bold"/>
              </a:rPr>
              <a:t>252.25.28.77</a:t>
            </a:r>
          </a:p>
        </p:txBody>
      </p:sp>
      <p:sp>
        <p:nvSpPr>
          <p:cNvPr name="TextBox 10" id="10"/>
          <p:cNvSpPr txBox="true"/>
          <p:nvPr/>
        </p:nvSpPr>
        <p:spPr>
          <a:xfrm rot="0">
            <a:off x="8149629" y="7199092"/>
            <a:ext cx="6170042" cy="298251"/>
          </a:xfrm>
          <a:prstGeom prst="rect">
            <a:avLst/>
          </a:prstGeom>
        </p:spPr>
        <p:txBody>
          <a:bodyPr anchor="t" rtlCol="false" tIns="0" lIns="0" bIns="0" rIns="0">
            <a:spAutoFit/>
          </a:bodyPr>
          <a:lstStyle/>
          <a:p>
            <a:pPr algn="l">
              <a:lnSpc>
                <a:spcPts val="2463"/>
              </a:lnSpc>
            </a:pPr>
            <a:r>
              <a:rPr lang="en-US" b="true" sz="2218" spc="109">
                <a:solidFill>
                  <a:srgbClr val="000000"/>
                </a:solidFill>
                <a:latin typeface="Arimo Bold"/>
                <a:ea typeface="Arimo Bold"/>
                <a:cs typeface="Arimo Bold"/>
                <a:sym typeface="Arimo Bold"/>
              </a:rPr>
              <a:t>CAN BE REPRESENTED IN HEXA TOO..</a:t>
            </a:r>
          </a:p>
        </p:txBody>
      </p:sp>
      <p:grpSp>
        <p:nvGrpSpPr>
          <p:cNvPr name="Group 11" id="11"/>
          <p:cNvGrpSpPr/>
          <p:nvPr/>
        </p:nvGrpSpPr>
        <p:grpSpPr>
          <a:xfrm rot="0">
            <a:off x="2537237" y="203109"/>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5" id="15"/>
          <p:cNvSpPr txBox="true"/>
          <p:nvPr/>
        </p:nvSpPr>
        <p:spPr>
          <a:xfrm rot="0">
            <a:off x="3951701" y="696528"/>
            <a:ext cx="10451420" cy="615740"/>
          </a:xfrm>
          <a:prstGeom prst="rect">
            <a:avLst/>
          </a:prstGeom>
        </p:spPr>
        <p:txBody>
          <a:bodyPr anchor="t" rtlCol="false" tIns="0" lIns="0" bIns="0" rIns="0">
            <a:spAutoFit/>
          </a:bodyPr>
          <a:lstStyle/>
          <a:p>
            <a:pPr algn="ctr">
              <a:lnSpc>
                <a:spcPts val="4956"/>
              </a:lnSpc>
            </a:pPr>
            <a:r>
              <a:rPr lang="en-US" b="true" sz="4465" spc="223">
                <a:solidFill>
                  <a:srgbClr val="F5E753"/>
                </a:solidFill>
                <a:latin typeface="Arimo Bold"/>
                <a:ea typeface="Arimo Bold"/>
                <a:cs typeface="Arimo Bold"/>
                <a:sym typeface="Arimo Bold"/>
              </a:rPr>
              <a:t>IP ADDRESS FORMAT - IPV4 </a:t>
            </a:r>
          </a:p>
        </p:txBody>
      </p:sp>
    </p:spTree>
  </p:cSld>
  <p:clrMapOvr>
    <a:masterClrMapping/>
  </p:clrMapOvr>
</p:sld>
</file>

<file path=ppt/slides/slide235.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grpSp>
        <p:nvGrpSpPr>
          <p:cNvPr name="Group 2" id="2"/>
          <p:cNvGrpSpPr/>
          <p:nvPr/>
        </p:nvGrpSpPr>
        <p:grpSpPr>
          <a:xfrm rot="0">
            <a:off x="3968331" y="1674501"/>
            <a:ext cx="10351340" cy="2972965"/>
            <a:chOff x="0" y="0"/>
            <a:chExt cx="13801786" cy="3963954"/>
          </a:xfrm>
        </p:grpSpPr>
        <p:sp>
          <p:nvSpPr>
            <p:cNvPr name="Freeform 3" id="3"/>
            <p:cNvSpPr/>
            <p:nvPr/>
          </p:nvSpPr>
          <p:spPr>
            <a:xfrm flipH="false" flipV="false" rot="0">
              <a:off x="0" y="0"/>
              <a:ext cx="13801725" cy="3963924"/>
            </a:xfrm>
            <a:custGeom>
              <a:avLst/>
              <a:gdLst/>
              <a:ahLst/>
              <a:cxnLst/>
              <a:rect r="r" b="b" t="t" l="l"/>
              <a:pathLst>
                <a:path h="3963924" w="13801725">
                  <a:moveTo>
                    <a:pt x="13437743" y="3963924"/>
                  </a:moveTo>
                  <a:lnTo>
                    <a:pt x="363982" y="3963924"/>
                  </a:lnTo>
                  <a:cubicBezTo>
                    <a:pt x="163449" y="3963924"/>
                    <a:pt x="0" y="3800475"/>
                    <a:pt x="0" y="3599942"/>
                  </a:cubicBezTo>
                  <a:lnTo>
                    <a:pt x="0" y="363982"/>
                  </a:lnTo>
                  <a:cubicBezTo>
                    <a:pt x="0" y="163449"/>
                    <a:pt x="163449" y="0"/>
                    <a:pt x="363982" y="0"/>
                  </a:cubicBezTo>
                  <a:lnTo>
                    <a:pt x="13437743" y="0"/>
                  </a:lnTo>
                  <a:cubicBezTo>
                    <a:pt x="13638276" y="0"/>
                    <a:pt x="13801725" y="163449"/>
                    <a:pt x="13801725" y="363982"/>
                  </a:cubicBezTo>
                  <a:lnTo>
                    <a:pt x="13801725" y="3599942"/>
                  </a:lnTo>
                  <a:cubicBezTo>
                    <a:pt x="13801725" y="3800475"/>
                    <a:pt x="13638276" y="3963924"/>
                    <a:pt x="13437743" y="3963924"/>
                  </a:cubicBezTo>
                  <a:close/>
                </a:path>
              </a:pathLst>
            </a:custGeom>
            <a:solidFill>
              <a:srgbClr val="F5E753"/>
            </a:solidFill>
          </p:spPr>
        </p:sp>
      </p:grpSp>
      <p:sp>
        <p:nvSpPr>
          <p:cNvPr name="TextBox 4" id="4"/>
          <p:cNvSpPr txBox="true"/>
          <p:nvPr/>
        </p:nvSpPr>
        <p:spPr>
          <a:xfrm rot="0">
            <a:off x="4524201" y="2062320"/>
            <a:ext cx="9306418" cy="336723"/>
          </a:xfrm>
          <a:prstGeom prst="rect">
            <a:avLst/>
          </a:prstGeom>
        </p:spPr>
        <p:txBody>
          <a:bodyPr anchor="t" rtlCol="false" tIns="0" lIns="0" bIns="0" rIns="0">
            <a:spAutoFit/>
          </a:bodyPr>
          <a:lstStyle/>
          <a:p>
            <a:pPr algn="ctr">
              <a:lnSpc>
                <a:spcPts val="2733"/>
              </a:lnSpc>
            </a:pPr>
            <a:r>
              <a:rPr lang="en-US" b="true" sz="2461" spc="123">
                <a:solidFill>
                  <a:srgbClr val="000000"/>
                </a:solidFill>
                <a:latin typeface="Arimo Bold"/>
                <a:ea typeface="Arimo Bold"/>
                <a:cs typeface="Arimo Bold"/>
                <a:sym typeface="Arimo Bold"/>
              </a:rPr>
              <a:t>HHHH:HHHH:HHHH:HHHH:HHHH:HHHH:HHHH:HHHH</a:t>
            </a:r>
          </a:p>
        </p:txBody>
      </p:sp>
      <p:sp>
        <p:nvSpPr>
          <p:cNvPr name="TextBox 5" id="5"/>
          <p:cNvSpPr txBox="true"/>
          <p:nvPr/>
        </p:nvSpPr>
        <p:spPr>
          <a:xfrm rot="0">
            <a:off x="4146891" y="2631367"/>
            <a:ext cx="9994220" cy="1375470"/>
          </a:xfrm>
          <a:prstGeom prst="rect">
            <a:avLst/>
          </a:prstGeom>
        </p:spPr>
        <p:txBody>
          <a:bodyPr anchor="t" rtlCol="false" tIns="0" lIns="0" bIns="0" rIns="0">
            <a:spAutoFit/>
          </a:bodyPr>
          <a:lstStyle/>
          <a:p>
            <a:pPr algn="l" marL="718091" indent="-239364" lvl="2">
              <a:lnSpc>
                <a:spcPts val="2758"/>
              </a:lnSpc>
              <a:buFont typeface="Arial"/>
              <a:buChar char="⚬"/>
            </a:pPr>
            <a:r>
              <a:rPr lang="en-US" b="true" sz="2485" spc="124">
                <a:solidFill>
                  <a:srgbClr val="000000"/>
                </a:solidFill>
                <a:latin typeface="Arimo Bold"/>
                <a:ea typeface="Arimo Bold"/>
                <a:cs typeface="Arimo Bold"/>
                <a:sym typeface="Arimo Bold"/>
              </a:rPr>
              <a:t>EACH DIGIT RANGE FROM 0-65536 / 0000 - FFFF (HEXA)</a:t>
            </a:r>
          </a:p>
          <a:p>
            <a:pPr algn="l" marL="718091" indent="-239364" lvl="2">
              <a:lnSpc>
                <a:spcPts val="2758"/>
              </a:lnSpc>
              <a:buFont typeface="Arial"/>
              <a:buChar char="⚬"/>
            </a:pPr>
            <a:r>
              <a:rPr lang="en-US" b="true" sz="2485" spc="124">
                <a:solidFill>
                  <a:srgbClr val="000000"/>
                </a:solidFill>
                <a:latin typeface="Arimo Bold"/>
                <a:ea typeface="Arimo Bold"/>
                <a:cs typeface="Arimo Bold"/>
                <a:sym typeface="Arimo Bold"/>
              </a:rPr>
              <a:t>EACH DIGIT = 16 BITS </a:t>
            </a:r>
          </a:p>
          <a:p>
            <a:pPr algn="l" marL="718091" indent="-239364" lvl="2">
              <a:lnSpc>
                <a:spcPts val="2758"/>
              </a:lnSpc>
              <a:buFont typeface="Arial"/>
              <a:buChar char="⚬"/>
            </a:pPr>
            <a:r>
              <a:rPr lang="en-US" b="true" sz="2485" spc="124">
                <a:solidFill>
                  <a:srgbClr val="000000"/>
                </a:solidFill>
                <a:latin typeface="Arimo Bold"/>
                <a:ea typeface="Arimo Bold"/>
                <a:cs typeface="Arimo Bold"/>
                <a:sym typeface="Arimo Bold"/>
              </a:rPr>
              <a:t>EACH DIGIT IS SEPARATED BY COLON</a:t>
            </a:r>
          </a:p>
          <a:p>
            <a:pPr algn="l" marL="718091" indent="-239364" lvl="2">
              <a:lnSpc>
                <a:spcPts val="2758"/>
              </a:lnSpc>
              <a:buFont typeface="Arial"/>
              <a:buChar char="⚬"/>
            </a:pPr>
            <a:r>
              <a:rPr lang="en-US" b="true" sz="2485" spc="124">
                <a:solidFill>
                  <a:srgbClr val="000000"/>
                </a:solidFill>
                <a:latin typeface="Arimo Bold"/>
                <a:ea typeface="Arimo Bold"/>
                <a:cs typeface="Arimo Bold"/>
                <a:sym typeface="Arimo Bold"/>
              </a:rPr>
              <a:t>COMBINATIONS? 65535 POWER OF 8 (DON'T COUNT)</a:t>
            </a:r>
          </a:p>
        </p:txBody>
      </p:sp>
      <p:grpSp>
        <p:nvGrpSpPr>
          <p:cNvPr name="Group 6" id="6"/>
          <p:cNvGrpSpPr/>
          <p:nvPr/>
        </p:nvGrpSpPr>
        <p:grpSpPr>
          <a:xfrm rot="0">
            <a:off x="3968331" y="5318266"/>
            <a:ext cx="10351340" cy="2972965"/>
            <a:chOff x="0" y="0"/>
            <a:chExt cx="13801786" cy="3963954"/>
          </a:xfrm>
        </p:grpSpPr>
        <p:sp>
          <p:nvSpPr>
            <p:cNvPr name="Freeform 7" id="7"/>
            <p:cNvSpPr/>
            <p:nvPr/>
          </p:nvSpPr>
          <p:spPr>
            <a:xfrm flipH="false" flipV="false" rot="0">
              <a:off x="0" y="0"/>
              <a:ext cx="13801725" cy="3963924"/>
            </a:xfrm>
            <a:custGeom>
              <a:avLst/>
              <a:gdLst/>
              <a:ahLst/>
              <a:cxnLst/>
              <a:rect r="r" b="b" t="t" l="l"/>
              <a:pathLst>
                <a:path h="3963924" w="13801725">
                  <a:moveTo>
                    <a:pt x="13437743" y="3963924"/>
                  </a:moveTo>
                  <a:lnTo>
                    <a:pt x="363982" y="3963924"/>
                  </a:lnTo>
                  <a:cubicBezTo>
                    <a:pt x="163449" y="3963924"/>
                    <a:pt x="0" y="3800475"/>
                    <a:pt x="0" y="3599942"/>
                  </a:cubicBezTo>
                  <a:lnTo>
                    <a:pt x="0" y="363982"/>
                  </a:lnTo>
                  <a:cubicBezTo>
                    <a:pt x="0" y="163449"/>
                    <a:pt x="163449" y="0"/>
                    <a:pt x="363982" y="0"/>
                  </a:cubicBezTo>
                  <a:lnTo>
                    <a:pt x="13437743" y="0"/>
                  </a:lnTo>
                  <a:cubicBezTo>
                    <a:pt x="13638276" y="0"/>
                    <a:pt x="13801725" y="163449"/>
                    <a:pt x="13801725" y="363982"/>
                  </a:cubicBezTo>
                  <a:lnTo>
                    <a:pt x="13801725" y="3599942"/>
                  </a:lnTo>
                  <a:cubicBezTo>
                    <a:pt x="13801725" y="3800475"/>
                    <a:pt x="13638276" y="3963924"/>
                    <a:pt x="13437743" y="3963924"/>
                  </a:cubicBezTo>
                  <a:close/>
                </a:path>
              </a:pathLst>
            </a:custGeom>
            <a:solidFill>
              <a:srgbClr val="E94759"/>
            </a:solidFill>
          </p:spPr>
        </p:sp>
      </p:grpSp>
      <p:sp>
        <p:nvSpPr>
          <p:cNvPr name="TextBox 8" id="8"/>
          <p:cNvSpPr txBox="true"/>
          <p:nvPr/>
        </p:nvSpPr>
        <p:spPr>
          <a:xfrm rot="0">
            <a:off x="4283296" y="5700243"/>
            <a:ext cx="790357" cy="413668"/>
          </a:xfrm>
          <a:prstGeom prst="rect">
            <a:avLst/>
          </a:prstGeom>
        </p:spPr>
        <p:txBody>
          <a:bodyPr anchor="t" rtlCol="false" tIns="0" lIns="0" bIns="0" rIns="0">
            <a:spAutoFit/>
          </a:bodyPr>
          <a:lstStyle/>
          <a:p>
            <a:pPr algn="l">
              <a:lnSpc>
                <a:spcPts val="3330"/>
              </a:lnSpc>
            </a:pPr>
            <a:r>
              <a:rPr lang="en-US" b="true" sz="3000" spc="150">
                <a:solidFill>
                  <a:srgbClr val="000000"/>
                </a:solidFill>
                <a:latin typeface="Arimo Bold"/>
                <a:ea typeface="Arimo Bold"/>
                <a:cs typeface="Arimo Bold"/>
                <a:sym typeface="Arimo Bold"/>
              </a:rPr>
              <a:t>EG</a:t>
            </a:r>
          </a:p>
        </p:txBody>
      </p:sp>
      <p:sp>
        <p:nvSpPr>
          <p:cNvPr name="TextBox 9" id="9"/>
          <p:cNvSpPr txBox="true"/>
          <p:nvPr/>
        </p:nvSpPr>
        <p:spPr>
          <a:xfrm rot="0">
            <a:off x="4426185" y="6603777"/>
            <a:ext cx="9714926" cy="413668"/>
          </a:xfrm>
          <a:prstGeom prst="rect">
            <a:avLst/>
          </a:prstGeom>
        </p:spPr>
        <p:txBody>
          <a:bodyPr anchor="t" rtlCol="false" tIns="0" lIns="0" bIns="0" rIns="0">
            <a:spAutoFit/>
          </a:bodyPr>
          <a:lstStyle/>
          <a:p>
            <a:pPr algn="ctr">
              <a:lnSpc>
                <a:spcPts val="3347"/>
              </a:lnSpc>
            </a:pPr>
            <a:r>
              <a:rPr lang="en-US" b="true" sz="3016" spc="150">
                <a:solidFill>
                  <a:srgbClr val="000000"/>
                </a:solidFill>
                <a:latin typeface="Arimo Bold"/>
                <a:ea typeface="Arimo Bold"/>
                <a:cs typeface="Arimo Bold"/>
                <a:sym typeface="Arimo Bold"/>
              </a:rPr>
              <a:t>A8FB:7A88:FFF0:0FFF:3D21:2085:66FB:F0FA </a:t>
            </a:r>
          </a:p>
        </p:txBody>
      </p:sp>
      <p:grpSp>
        <p:nvGrpSpPr>
          <p:cNvPr name="Group 10" id="10"/>
          <p:cNvGrpSpPr/>
          <p:nvPr/>
        </p:nvGrpSpPr>
        <p:grpSpPr>
          <a:xfrm rot="0">
            <a:off x="2537237" y="209318"/>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4" id="14"/>
          <p:cNvSpPr txBox="true"/>
          <p:nvPr/>
        </p:nvSpPr>
        <p:spPr>
          <a:xfrm rot="0">
            <a:off x="3951701" y="696528"/>
            <a:ext cx="10451420" cy="615740"/>
          </a:xfrm>
          <a:prstGeom prst="rect">
            <a:avLst/>
          </a:prstGeom>
        </p:spPr>
        <p:txBody>
          <a:bodyPr anchor="t" rtlCol="false" tIns="0" lIns="0" bIns="0" rIns="0">
            <a:spAutoFit/>
          </a:bodyPr>
          <a:lstStyle/>
          <a:p>
            <a:pPr algn="ctr">
              <a:lnSpc>
                <a:spcPts val="4956"/>
              </a:lnSpc>
            </a:pPr>
            <a:r>
              <a:rPr lang="en-US" b="true" sz="4465" spc="223">
                <a:solidFill>
                  <a:srgbClr val="F5E753"/>
                </a:solidFill>
                <a:latin typeface="Arimo Bold"/>
                <a:ea typeface="Arimo Bold"/>
                <a:cs typeface="Arimo Bold"/>
                <a:sym typeface="Arimo Bold"/>
              </a:rPr>
              <a:t>IP ADDRESS FORMAT - IPV6 </a:t>
            </a:r>
          </a:p>
        </p:txBody>
      </p:sp>
    </p:spTree>
  </p:cSld>
  <p:clrMapOvr>
    <a:masterClrMapping/>
  </p:clrMapOvr>
</p:sld>
</file>

<file path=ppt/slides/slide236.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sp>
        <p:nvSpPr>
          <p:cNvPr name="Freeform 2" id="2"/>
          <p:cNvSpPr/>
          <p:nvPr/>
        </p:nvSpPr>
        <p:spPr>
          <a:xfrm flipH="false" flipV="false" rot="0">
            <a:off x="10519544" y="1028700"/>
            <a:ext cx="5364215" cy="4114800"/>
          </a:xfrm>
          <a:custGeom>
            <a:avLst/>
            <a:gdLst/>
            <a:ahLst/>
            <a:cxnLst/>
            <a:rect r="r" b="b" t="t" l="l"/>
            <a:pathLst>
              <a:path h="4114800" w="5364215">
                <a:moveTo>
                  <a:pt x="0" y="0"/>
                </a:moveTo>
                <a:lnTo>
                  <a:pt x="5364214" y="0"/>
                </a:lnTo>
                <a:lnTo>
                  <a:pt x="536421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84"/>
            </a:stretch>
          </a:blipFill>
        </p:spPr>
      </p:sp>
      <p:sp>
        <p:nvSpPr>
          <p:cNvPr name="TextBox 3" id="3"/>
          <p:cNvSpPr txBox="true"/>
          <p:nvPr/>
        </p:nvSpPr>
        <p:spPr>
          <a:xfrm rot="0">
            <a:off x="1973166" y="3666468"/>
            <a:ext cx="8546378" cy="711919"/>
          </a:xfrm>
          <a:prstGeom prst="rect">
            <a:avLst/>
          </a:prstGeom>
        </p:spPr>
        <p:txBody>
          <a:bodyPr anchor="t" rtlCol="false" tIns="0" lIns="0" bIns="0" rIns="0">
            <a:spAutoFit/>
          </a:bodyPr>
          <a:lstStyle/>
          <a:p>
            <a:pPr algn="l">
              <a:lnSpc>
                <a:spcPts val="5692"/>
              </a:lnSpc>
            </a:pPr>
            <a:r>
              <a:rPr lang="en-US" b="true" sz="5128" spc="256">
                <a:solidFill>
                  <a:srgbClr val="FFFFFF"/>
                </a:solidFill>
                <a:latin typeface="Arimo Bold"/>
                <a:ea typeface="Arimo Bold"/>
                <a:cs typeface="Arimo Bold"/>
                <a:sym typeface="Arimo Bold"/>
              </a:rPr>
              <a:t>WHY IS IPV6 NEEDED?</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37.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sp>
        <p:nvSpPr>
          <p:cNvPr name="Freeform 2" id="2"/>
          <p:cNvSpPr/>
          <p:nvPr/>
        </p:nvSpPr>
        <p:spPr>
          <a:xfrm flipH="false" flipV="false" rot="0">
            <a:off x="11586344" y="895350"/>
            <a:ext cx="5364215" cy="4114800"/>
          </a:xfrm>
          <a:custGeom>
            <a:avLst/>
            <a:gdLst/>
            <a:ahLst/>
            <a:cxnLst/>
            <a:rect r="r" b="b" t="t" l="l"/>
            <a:pathLst>
              <a:path h="4114800" w="5364215">
                <a:moveTo>
                  <a:pt x="0" y="0"/>
                </a:moveTo>
                <a:lnTo>
                  <a:pt x="5364214" y="0"/>
                </a:lnTo>
                <a:lnTo>
                  <a:pt x="536421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84"/>
            </a:stretch>
          </a:blipFill>
        </p:spPr>
      </p:sp>
      <p:sp>
        <p:nvSpPr>
          <p:cNvPr name="TextBox 3" id="3"/>
          <p:cNvSpPr txBox="true"/>
          <p:nvPr/>
        </p:nvSpPr>
        <p:spPr>
          <a:xfrm rot="0">
            <a:off x="4283296" y="5700243"/>
            <a:ext cx="790357" cy="413668"/>
          </a:xfrm>
          <a:prstGeom prst="rect">
            <a:avLst/>
          </a:prstGeom>
        </p:spPr>
        <p:txBody>
          <a:bodyPr anchor="t" rtlCol="false" tIns="0" lIns="0" bIns="0" rIns="0">
            <a:spAutoFit/>
          </a:bodyPr>
          <a:lstStyle/>
          <a:p>
            <a:pPr algn="l">
              <a:lnSpc>
                <a:spcPts val="3330"/>
              </a:lnSpc>
            </a:pPr>
            <a:r>
              <a:rPr lang="en-US" b="true" sz="3000" spc="150">
                <a:solidFill>
                  <a:srgbClr val="000000"/>
                </a:solidFill>
                <a:latin typeface="Arimo Bold"/>
                <a:ea typeface="Arimo Bold"/>
                <a:cs typeface="Arimo Bold"/>
                <a:sym typeface="Arimo Bold"/>
              </a:rPr>
              <a:t>EG</a:t>
            </a:r>
          </a:p>
        </p:txBody>
      </p:sp>
      <p:sp>
        <p:nvSpPr>
          <p:cNvPr name="TextBox 4" id="4"/>
          <p:cNvSpPr txBox="true"/>
          <p:nvPr/>
        </p:nvSpPr>
        <p:spPr>
          <a:xfrm rot="0">
            <a:off x="617782" y="2027875"/>
            <a:ext cx="8121384" cy="548320"/>
          </a:xfrm>
          <a:prstGeom prst="rect">
            <a:avLst/>
          </a:prstGeom>
        </p:spPr>
        <p:txBody>
          <a:bodyPr anchor="t" rtlCol="false" tIns="0" lIns="0" bIns="0" rIns="0">
            <a:spAutoFit/>
          </a:bodyPr>
          <a:lstStyle/>
          <a:p>
            <a:pPr algn="l">
              <a:lnSpc>
                <a:spcPts val="4381"/>
              </a:lnSpc>
            </a:pPr>
            <a:r>
              <a:rPr lang="en-US" b="true" sz="3946" spc="196">
                <a:solidFill>
                  <a:srgbClr val="FFFFFF"/>
                </a:solidFill>
                <a:latin typeface="Arimo Bold"/>
                <a:ea typeface="Arimo Bold"/>
                <a:cs typeface="Arimo Bold"/>
                <a:sym typeface="Arimo Bold"/>
              </a:rPr>
              <a:t>SOME POSSIBLE ANSWERS</a:t>
            </a:r>
          </a:p>
        </p:txBody>
      </p:sp>
      <p:sp>
        <p:nvSpPr>
          <p:cNvPr name="TextBox 5" id="5"/>
          <p:cNvSpPr txBox="true"/>
          <p:nvPr/>
        </p:nvSpPr>
        <p:spPr>
          <a:xfrm rot="0">
            <a:off x="617782" y="2736177"/>
            <a:ext cx="11550384" cy="4453235"/>
          </a:xfrm>
          <a:prstGeom prst="rect">
            <a:avLst/>
          </a:prstGeom>
        </p:spPr>
        <p:txBody>
          <a:bodyPr anchor="t" rtlCol="false" tIns="0" lIns="0" bIns="0" rIns="0">
            <a:spAutoFit/>
          </a:bodyPr>
          <a:lstStyle/>
          <a:p>
            <a:pPr algn="l" marL="1140398" indent="-380133" lvl="2">
              <a:lnSpc>
                <a:spcPts val="4381"/>
              </a:lnSpc>
              <a:buFont typeface="Arial"/>
              <a:buChar char="⚬"/>
            </a:pPr>
            <a:r>
              <a:rPr lang="en-US" b="true" sz="3946" spc="196">
                <a:solidFill>
                  <a:srgbClr val="FFE000"/>
                </a:solidFill>
                <a:latin typeface="Arimo Bold"/>
                <a:ea typeface="Arimo Bold"/>
                <a:cs typeface="Arimo Bold"/>
                <a:sym typeface="Arimo Bold"/>
              </a:rPr>
              <a:t>REMOVES THE RISK OF IP ADDRESS COLLISIONS</a:t>
            </a:r>
          </a:p>
          <a:p>
            <a:pPr algn="l" marL="1140398" indent="-380133" lvl="2">
              <a:lnSpc>
                <a:spcPts val="4381"/>
              </a:lnSpc>
              <a:buFont typeface="Arial"/>
              <a:buChar char="⚬"/>
            </a:pPr>
            <a:r>
              <a:rPr lang="en-US" b="true" sz="3946" spc="196">
                <a:solidFill>
                  <a:srgbClr val="FFE000"/>
                </a:solidFill>
                <a:latin typeface="Arimo Bold"/>
                <a:ea typeface="Arimo Bold"/>
                <a:cs typeface="Arimo Bold"/>
                <a:sym typeface="Arimo Bold"/>
              </a:rPr>
              <a:t>HAS BUILT-IN AUTHENTICATION CHECKS (STORES ADDITIONAL VALUE IN THE HEADER USING THE PAYLOAD)</a:t>
            </a:r>
          </a:p>
          <a:p>
            <a:pPr algn="l" marL="1140398" indent="-380133" lvl="2">
              <a:lnSpc>
                <a:spcPts val="4381"/>
              </a:lnSpc>
              <a:buFont typeface="Arial"/>
              <a:buChar char="⚬"/>
            </a:pPr>
            <a:r>
              <a:rPr lang="en-US" b="true" sz="3946" spc="196">
                <a:solidFill>
                  <a:srgbClr val="FFE000"/>
                </a:solidFill>
                <a:latin typeface="Arimo Bold"/>
                <a:ea typeface="Arimo Bold"/>
                <a:cs typeface="Arimo Bold"/>
                <a:sym typeface="Arimo Bold"/>
              </a:rPr>
              <a:t>IPV6 HAS BEEN DESIGNED TO ALLOW THE INTERNET TO GROW IN TERMS OF THE NUMBER OF HOSTS AND POTENTIAL INCREASE IN THE AMOUNT OF DATA TRAFFIC </a:t>
            </a:r>
          </a:p>
        </p:txBody>
      </p:sp>
      <p:grpSp>
        <p:nvGrpSpPr>
          <p:cNvPr name="Group 6" id="6"/>
          <p:cNvGrpSpPr/>
          <p:nvPr/>
        </p:nvGrpSpPr>
        <p:grpSpPr>
          <a:xfrm rot="0">
            <a:off x="2537237" y="28108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312" y="0"/>
            <a:ext cx="9144000" cy="10287000"/>
            <a:chOff x="0" y="0"/>
            <a:chExt cx="12192000" cy="13716000"/>
          </a:xfrm>
        </p:grpSpPr>
        <p:sp>
          <p:nvSpPr>
            <p:cNvPr name="Freeform 3" id="3"/>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E94759"/>
            </a:solidFill>
          </p:spPr>
        </p:sp>
      </p:grpSp>
      <p:grpSp>
        <p:nvGrpSpPr>
          <p:cNvPr name="Group 4" id="4"/>
          <p:cNvGrpSpPr/>
          <p:nvPr/>
        </p:nvGrpSpPr>
        <p:grpSpPr>
          <a:xfrm rot="0">
            <a:off x="9144000" y="0"/>
            <a:ext cx="9144000" cy="10287000"/>
            <a:chOff x="0" y="0"/>
            <a:chExt cx="12192000" cy="13716000"/>
          </a:xfrm>
        </p:grpSpPr>
        <p:sp>
          <p:nvSpPr>
            <p:cNvPr name="Freeform 5" id="5"/>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F5E753"/>
            </a:solidFill>
          </p:spPr>
        </p:sp>
      </p:grpSp>
      <p:grpSp>
        <p:nvGrpSpPr>
          <p:cNvPr name="Group 6" id="6"/>
          <p:cNvGrpSpPr/>
          <p:nvPr/>
        </p:nvGrpSpPr>
        <p:grpSpPr>
          <a:xfrm rot="0">
            <a:off x="7198662" y="3198798"/>
            <a:ext cx="3872052" cy="3889407"/>
            <a:chOff x="0" y="0"/>
            <a:chExt cx="5162736" cy="5185876"/>
          </a:xfrm>
        </p:grpSpPr>
        <p:sp>
          <p:nvSpPr>
            <p:cNvPr name="Freeform 7" id="7"/>
            <p:cNvSpPr/>
            <p:nvPr/>
          </p:nvSpPr>
          <p:spPr>
            <a:xfrm flipH="false" flipV="false" rot="0">
              <a:off x="0" y="0"/>
              <a:ext cx="5162804" cy="5185918"/>
            </a:xfrm>
            <a:custGeom>
              <a:avLst/>
              <a:gdLst/>
              <a:ahLst/>
              <a:cxnLst/>
              <a:rect r="r" b="b" t="t" l="l"/>
              <a:pathLst>
                <a:path h="5185918" w="5162804">
                  <a:moveTo>
                    <a:pt x="2581402" y="0"/>
                  </a:moveTo>
                  <a:cubicBezTo>
                    <a:pt x="4008882" y="6350"/>
                    <a:pt x="5162804" y="1165352"/>
                    <a:pt x="5162804" y="2592959"/>
                  </a:cubicBezTo>
                  <a:cubicBezTo>
                    <a:pt x="5162804" y="4020566"/>
                    <a:pt x="4008882" y="5179441"/>
                    <a:pt x="2581402" y="5185918"/>
                  </a:cubicBezTo>
                  <a:cubicBezTo>
                    <a:pt x="1153795" y="5179441"/>
                    <a:pt x="0" y="4020439"/>
                    <a:pt x="0" y="2592959"/>
                  </a:cubicBezTo>
                  <a:cubicBezTo>
                    <a:pt x="0" y="1165479"/>
                    <a:pt x="1153795" y="6350"/>
                    <a:pt x="2581402" y="0"/>
                  </a:cubicBezTo>
                  <a:close/>
                </a:path>
              </a:pathLst>
            </a:custGeom>
            <a:solidFill>
              <a:srgbClr val="E7E6D3"/>
            </a:solidFill>
          </p:spPr>
        </p:sp>
      </p:grpSp>
      <p:sp>
        <p:nvSpPr>
          <p:cNvPr name="TextBox 8" id="8"/>
          <p:cNvSpPr txBox="true"/>
          <p:nvPr/>
        </p:nvSpPr>
        <p:spPr>
          <a:xfrm rot="0">
            <a:off x="7490308" y="4134978"/>
            <a:ext cx="3288759" cy="1260271"/>
          </a:xfrm>
          <a:prstGeom prst="rect">
            <a:avLst/>
          </a:prstGeom>
        </p:spPr>
        <p:txBody>
          <a:bodyPr anchor="t" rtlCol="false" tIns="0" lIns="0" bIns="0" rIns="0">
            <a:spAutoFit/>
          </a:bodyPr>
          <a:lstStyle/>
          <a:p>
            <a:pPr algn="ctr">
              <a:lnSpc>
                <a:spcPts val="4813"/>
              </a:lnSpc>
            </a:pPr>
            <a:r>
              <a:rPr lang="en-US" sz="3436" b="true">
                <a:solidFill>
                  <a:srgbClr val="000000"/>
                </a:solidFill>
                <a:latin typeface="Now Bold"/>
                <a:ea typeface="Now Bold"/>
                <a:cs typeface="Now Bold"/>
                <a:sym typeface="Now Bold"/>
              </a:rPr>
              <a:t>Static vs Dynamic IP Address</a:t>
            </a:r>
          </a:p>
        </p:txBody>
      </p:sp>
      <p:sp>
        <p:nvSpPr>
          <p:cNvPr name="TextBox 9" id="9"/>
          <p:cNvSpPr txBox="true"/>
          <p:nvPr/>
        </p:nvSpPr>
        <p:spPr>
          <a:xfrm rot="0">
            <a:off x="874911" y="199786"/>
            <a:ext cx="6994556" cy="817269"/>
          </a:xfrm>
          <a:prstGeom prst="rect">
            <a:avLst/>
          </a:prstGeom>
        </p:spPr>
        <p:txBody>
          <a:bodyPr anchor="t" rtlCol="false" tIns="0" lIns="0" bIns="0" rIns="0">
            <a:spAutoFit/>
          </a:bodyPr>
          <a:lstStyle/>
          <a:p>
            <a:pPr algn="ctr">
              <a:lnSpc>
                <a:spcPts val="6185"/>
              </a:lnSpc>
            </a:pPr>
            <a:r>
              <a:rPr lang="en-US" sz="4419" b="true">
                <a:solidFill>
                  <a:srgbClr val="000000"/>
                </a:solidFill>
                <a:latin typeface="Now Bold"/>
                <a:ea typeface="Now Bold"/>
                <a:cs typeface="Now Bold"/>
                <a:sym typeface="Now Bold"/>
              </a:rPr>
              <a:t>Static IP Address</a:t>
            </a:r>
          </a:p>
        </p:txBody>
      </p:sp>
      <p:grpSp>
        <p:nvGrpSpPr>
          <p:cNvPr name="Group 10" id="10"/>
          <p:cNvGrpSpPr/>
          <p:nvPr/>
        </p:nvGrpSpPr>
        <p:grpSpPr>
          <a:xfrm rot="0">
            <a:off x="651951" y="1841588"/>
            <a:ext cx="6838360" cy="2034062"/>
            <a:chOff x="0" y="0"/>
            <a:chExt cx="9117814" cy="2712082"/>
          </a:xfrm>
        </p:grpSpPr>
        <p:sp>
          <p:nvSpPr>
            <p:cNvPr name="Freeform 11" id="11"/>
            <p:cNvSpPr/>
            <p:nvPr/>
          </p:nvSpPr>
          <p:spPr>
            <a:xfrm flipH="false" flipV="false" rot="0">
              <a:off x="0" y="0"/>
              <a:ext cx="9117838" cy="2712085"/>
            </a:xfrm>
            <a:custGeom>
              <a:avLst/>
              <a:gdLst/>
              <a:ahLst/>
              <a:cxnLst/>
              <a:rect r="r" b="b" t="t" l="l"/>
              <a:pathLst>
                <a:path h="2712085" w="9117838">
                  <a:moveTo>
                    <a:pt x="8913114" y="2712085"/>
                  </a:moveTo>
                  <a:lnTo>
                    <a:pt x="204724" y="2712085"/>
                  </a:lnTo>
                  <a:cubicBezTo>
                    <a:pt x="91948" y="2712085"/>
                    <a:pt x="0" y="2620137"/>
                    <a:pt x="0" y="2507361"/>
                  </a:cubicBezTo>
                  <a:lnTo>
                    <a:pt x="0" y="204724"/>
                  </a:lnTo>
                  <a:cubicBezTo>
                    <a:pt x="0" y="91948"/>
                    <a:pt x="91948" y="0"/>
                    <a:pt x="204724" y="0"/>
                  </a:cubicBezTo>
                  <a:lnTo>
                    <a:pt x="8913114" y="0"/>
                  </a:lnTo>
                  <a:cubicBezTo>
                    <a:pt x="9025890" y="0"/>
                    <a:pt x="9117838" y="91948"/>
                    <a:pt x="9117838" y="204724"/>
                  </a:cubicBezTo>
                  <a:lnTo>
                    <a:pt x="9117838" y="2507361"/>
                  </a:lnTo>
                  <a:cubicBezTo>
                    <a:pt x="9117838" y="2620137"/>
                    <a:pt x="9025890" y="2712085"/>
                    <a:pt x="8913114" y="2712085"/>
                  </a:cubicBezTo>
                  <a:close/>
                </a:path>
              </a:pathLst>
            </a:custGeom>
            <a:solidFill>
              <a:srgbClr val="2A5037"/>
            </a:solidFill>
          </p:spPr>
        </p:sp>
      </p:grpSp>
      <p:sp>
        <p:nvSpPr>
          <p:cNvPr name="TextBox 12" id="12"/>
          <p:cNvSpPr txBox="true"/>
          <p:nvPr/>
        </p:nvSpPr>
        <p:spPr>
          <a:xfrm rot="0">
            <a:off x="802113" y="2166739"/>
            <a:ext cx="6538035" cy="1144636"/>
          </a:xfrm>
          <a:prstGeom prst="rect">
            <a:avLst/>
          </a:prstGeom>
        </p:spPr>
        <p:txBody>
          <a:bodyPr anchor="t" rtlCol="false" tIns="0" lIns="0" bIns="0" rIns="0">
            <a:spAutoFit/>
          </a:bodyPr>
          <a:lstStyle/>
          <a:p>
            <a:pPr algn="ctr">
              <a:lnSpc>
                <a:spcPts val="2285"/>
              </a:lnSpc>
            </a:pPr>
            <a:r>
              <a:rPr lang="en-US" b="true" sz="2059" spc="103">
                <a:solidFill>
                  <a:srgbClr val="FFFFFF"/>
                </a:solidFill>
                <a:latin typeface="Arimo Bold"/>
                <a:ea typeface="Arimo Bold"/>
                <a:cs typeface="Arimo Bold"/>
                <a:sym typeface="Arimo Bold"/>
              </a:rPr>
              <a:t>STATIC IP ADDRESSES ARE PERMANENTLY ASSIGNED TO A DEVICE BY THE INTERNET SERVICE PROVIDER (ISP), AND THEY DO NOT CHANGE EACH TIME THE DEVICE CONNECTS TO THE INTERNET.</a:t>
            </a:r>
          </a:p>
        </p:txBody>
      </p:sp>
      <p:grpSp>
        <p:nvGrpSpPr>
          <p:cNvPr name="Group 13" id="13"/>
          <p:cNvGrpSpPr/>
          <p:nvPr/>
        </p:nvGrpSpPr>
        <p:grpSpPr>
          <a:xfrm rot="0">
            <a:off x="651951" y="4509000"/>
            <a:ext cx="6209709" cy="2034062"/>
            <a:chOff x="0" y="0"/>
            <a:chExt cx="8279612" cy="2712082"/>
          </a:xfrm>
        </p:grpSpPr>
        <p:sp>
          <p:nvSpPr>
            <p:cNvPr name="Freeform 14" id="14"/>
            <p:cNvSpPr/>
            <p:nvPr/>
          </p:nvSpPr>
          <p:spPr>
            <a:xfrm flipH="false" flipV="false" rot="0">
              <a:off x="0" y="0"/>
              <a:ext cx="8279638" cy="2712085"/>
            </a:xfrm>
            <a:custGeom>
              <a:avLst/>
              <a:gdLst/>
              <a:ahLst/>
              <a:cxnLst/>
              <a:rect r="r" b="b" t="t" l="l"/>
              <a:pathLst>
                <a:path h="2712085" w="8279638">
                  <a:moveTo>
                    <a:pt x="8074914" y="2712085"/>
                  </a:moveTo>
                  <a:lnTo>
                    <a:pt x="204724" y="2712085"/>
                  </a:lnTo>
                  <a:cubicBezTo>
                    <a:pt x="91948" y="2712085"/>
                    <a:pt x="0" y="2620137"/>
                    <a:pt x="0" y="2507361"/>
                  </a:cubicBezTo>
                  <a:lnTo>
                    <a:pt x="0" y="204724"/>
                  </a:lnTo>
                  <a:cubicBezTo>
                    <a:pt x="0" y="91948"/>
                    <a:pt x="91948" y="0"/>
                    <a:pt x="204724" y="0"/>
                  </a:cubicBezTo>
                  <a:lnTo>
                    <a:pt x="8074914" y="0"/>
                  </a:lnTo>
                  <a:cubicBezTo>
                    <a:pt x="8187690" y="0"/>
                    <a:pt x="8279638" y="91948"/>
                    <a:pt x="8279638" y="204724"/>
                  </a:cubicBezTo>
                  <a:lnTo>
                    <a:pt x="8279638" y="2507361"/>
                  </a:lnTo>
                  <a:cubicBezTo>
                    <a:pt x="8279638" y="2620137"/>
                    <a:pt x="8187690" y="2712085"/>
                    <a:pt x="8074914" y="2712085"/>
                  </a:cubicBezTo>
                  <a:close/>
                </a:path>
              </a:pathLst>
            </a:custGeom>
            <a:solidFill>
              <a:srgbClr val="2A5037"/>
            </a:solidFill>
          </p:spPr>
        </p:sp>
      </p:grpSp>
      <p:sp>
        <p:nvSpPr>
          <p:cNvPr name="TextBox 15" id="15"/>
          <p:cNvSpPr txBox="true"/>
          <p:nvPr/>
        </p:nvSpPr>
        <p:spPr>
          <a:xfrm rot="0">
            <a:off x="984360" y="4832621"/>
            <a:ext cx="5544889" cy="1221582"/>
          </a:xfrm>
          <a:prstGeom prst="rect">
            <a:avLst/>
          </a:prstGeom>
        </p:spPr>
        <p:txBody>
          <a:bodyPr anchor="t" rtlCol="false" tIns="0" lIns="0" bIns="0" rIns="0">
            <a:spAutoFit/>
          </a:bodyPr>
          <a:lstStyle/>
          <a:p>
            <a:pPr algn="ctr">
              <a:lnSpc>
                <a:spcPts val="2331"/>
              </a:lnSpc>
            </a:pPr>
            <a:r>
              <a:rPr lang="en-US" b="true" sz="2100" spc="105">
                <a:solidFill>
                  <a:srgbClr val="FFFFFF"/>
                </a:solidFill>
                <a:latin typeface="Arimo Bold"/>
                <a:ea typeface="Arimo Bold"/>
                <a:cs typeface="Arimo Bold"/>
                <a:sym typeface="Arimo Bold"/>
              </a:rPr>
              <a:t>USED BY </a:t>
            </a:r>
          </a:p>
          <a:p>
            <a:pPr algn="ctr">
              <a:lnSpc>
                <a:spcPts val="2331"/>
              </a:lnSpc>
            </a:pPr>
            <a:r>
              <a:rPr lang="en-US" b="true" sz="2100" spc="105">
                <a:solidFill>
                  <a:srgbClr val="FFFFFF"/>
                </a:solidFill>
                <a:latin typeface="Arimo Bold"/>
                <a:ea typeface="Arimo Bold"/>
                <a:cs typeface="Arimo Bold"/>
                <a:sym typeface="Arimo Bold"/>
              </a:rPr>
              <a:t>1.REMOTE SERVERS WHICH ARE HOSTING A WEBSITE</a:t>
            </a:r>
          </a:p>
          <a:p>
            <a:pPr algn="ctr">
              <a:lnSpc>
                <a:spcPts val="2331"/>
              </a:lnSpc>
            </a:pPr>
            <a:r>
              <a:rPr lang="en-US" b="true" sz="2100" spc="105">
                <a:solidFill>
                  <a:srgbClr val="FFFFFF"/>
                </a:solidFill>
                <a:latin typeface="Arimo Bold"/>
                <a:ea typeface="Arimo Bold"/>
                <a:cs typeface="Arimo Bold"/>
                <a:sym typeface="Arimo Bold"/>
              </a:rPr>
              <a:t>2. AN ONLINE DATABASE</a:t>
            </a:r>
          </a:p>
        </p:txBody>
      </p:sp>
      <p:grpSp>
        <p:nvGrpSpPr>
          <p:cNvPr name="Group 16" id="16"/>
          <p:cNvGrpSpPr/>
          <p:nvPr/>
        </p:nvGrpSpPr>
        <p:grpSpPr>
          <a:xfrm rot="0">
            <a:off x="651951" y="7004961"/>
            <a:ext cx="6209709" cy="2034062"/>
            <a:chOff x="0" y="0"/>
            <a:chExt cx="8279612" cy="2712082"/>
          </a:xfrm>
        </p:grpSpPr>
        <p:sp>
          <p:nvSpPr>
            <p:cNvPr name="Freeform 17" id="17"/>
            <p:cNvSpPr/>
            <p:nvPr/>
          </p:nvSpPr>
          <p:spPr>
            <a:xfrm flipH="false" flipV="false" rot="0">
              <a:off x="0" y="0"/>
              <a:ext cx="8279638" cy="2712085"/>
            </a:xfrm>
            <a:custGeom>
              <a:avLst/>
              <a:gdLst/>
              <a:ahLst/>
              <a:cxnLst/>
              <a:rect r="r" b="b" t="t" l="l"/>
              <a:pathLst>
                <a:path h="2712085" w="8279638">
                  <a:moveTo>
                    <a:pt x="8074914" y="2712085"/>
                  </a:moveTo>
                  <a:lnTo>
                    <a:pt x="204724" y="2712085"/>
                  </a:lnTo>
                  <a:cubicBezTo>
                    <a:pt x="91948" y="2712085"/>
                    <a:pt x="0" y="2620137"/>
                    <a:pt x="0" y="2507361"/>
                  </a:cubicBezTo>
                  <a:lnTo>
                    <a:pt x="0" y="204724"/>
                  </a:lnTo>
                  <a:cubicBezTo>
                    <a:pt x="0" y="91948"/>
                    <a:pt x="91948" y="0"/>
                    <a:pt x="204724" y="0"/>
                  </a:cubicBezTo>
                  <a:lnTo>
                    <a:pt x="8074914" y="0"/>
                  </a:lnTo>
                  <a:cubicBezTo>
                    <a:pt x="8187690" y="0"/>
                    <a:pt x="8279638" y="91948"/>
                    <a:pt x="8279638" y="204724"/>
                  </a:cubicBezTo>
                  <a:lnTo>
                    <a:pt x="8279638" y="2507361"/>
                  </a:lnTo>
                  <a:cubicBezTo>
                    <a:pt x="8279638" y="2620137"/>
                    <a:pt x="8187690" y="2712085"/>
                    <a:pt x="8074914" y="2712085"/>
                  </a:cubicBezTo>
                  <a:close/>
                </a:path>
              </a:pathLst>
            </a:custGeom>
            <a:solidFill>
              <a:srgbClr val="2A5037"/>
            </a:solidFill>
          </p:spPr>
        </p:sp>
      </p:grpSp>
      <p:sp>
        <p:nvSpPr>
          <p:cNvPr name="TextBox 18" id="18"/>
          <p:cNvSpPr txBox="true"/>
          <p:nvPr/>
        </p:nvSpPr>
        <p:spPr>
          <a:xfrm rot="0">
            <a:off x="1376410" y="7429523"/>
            <a:ext cx="4760788" cy="913805"/>
          </a:xfrm>
          <a:prstGeom prst="rect">
            <a:avLst/>
          </a:prstGeom>
        </p:spPr>
        <p:txBody>
          <a:bodyPr anchor="t" rtlCol="false" tIns="0" lIns="0" bIns="0" rIns="0">
            <a:spAutoFit/>
          </a:bodyPr>
          <a:lstStyle/>
          <a:p>
            <a:pPr algn="ctr">
              <a:lnSpc>
                <a:spcPts val="2331"/>
              </a:lnSpc>
            </a:pPr>
            <a:r>
              <a:rPr lang="en-US" b="true" sz="2100" spc="105">
                <a:solidFill>
                  <a:srgbClr val="FFFFFF"/>
                </a:solidFill>
                <a:latin typeface="Arimo Bold"/>
                <a:ea typeface="Arimo Bold"/>
                <a:cs typeface="Arimo Bold"/>
                <a:sym typeface="Arimo Bold"/>
              </a:rPr>
              <a:t>ADVANTAGE:</a:t>
            </a:r>
          </a:p>
          <a:p>
            <a:pPr algn="ctr">
              <a:lnSpc>
                <a:spcPts val="2331"/>
              </a:lnSpc>
            </a:pPr>
            <a:r>
              <a:rPr lang="en-US" b="true" sz="2100" spc="105">
                <a:solidFill>
                  <a:srgbClr val="FFFFFF"/>
                </a:solidFill>
                <a:latin typeface="Arimo Bold"/>
                <a:ea typeface="Arimo Bold"/>
                <a:cs typeface="Arimo Bold"/>
                <a:sym typeface="Arimo Bold"/>
              </a:rPr>
              <a:t> ALLOW FOR FASTER UPLOAD AND DOWNLOAD SPEEDS </a:t>
            </a:r>
          </a:p>
        </p:txBody>
      </p:sp>
      <p:grpSp>
        <p:nvGrpSpPr>
          <p:cNvPr name="Group 19" id="19"/>
          <p:cNvGrpSpPr/>
          <p:nvPr/>
        </p:nvGrpSpPr>
        <p:grpSpPr>
          <a:xfrm rot="0">
            <a:off x="10820991" y="1841588"/>
            <a:ext cx="6838360" cy="2034062"/>
            <a:chOff x="0" y="0"/>
            <a:chExt cx="9117814" cy="2712082"/>
          </a:xfrm>
        </p:grpSpPr>
        <p:sp>
          <p:nvSpPr>
            <p:cNvPr name="Freeform 20" id="20"/>
            <p:cNvSpPr/>
            <p:nvPr/>
          </p:nvSpPr>
          <p:spPr>
            <a:xfrm flipH="false" flipV="false" rot="0">
              <a:off x="0" y="0"/>
              <a:ext cx="9117838" cy="2712085"/>
            </a:xfrm>
            <a:custGeom>
              <a:avLst/>
              <a:gdLst/>
              <a:ahLst/>
              <a:cxnLst/>
              <a:rect r="r" b="b" t="t" l="l"/>
              <a:pathLst>
                <a:path h="2712085" w="9117838">
                  <a:moveTo>
                    <a:pt x="8913114" y="2712085"/>
                  </a:moveTo>
                  <a:lnTo>
                    <a:pt x="204724" y="2712085"/>
                  </a:lnTo>
                  <a:cubicBezTo>
                    <a:pt x="91948" y="2712085"/>
                    <a:pt x="0" y="2620137"/>
                    <a:pt x="0" y="2507361"/>
                  </a:cubicBezTo>
                  <a:lnTo>
                    <a:pt x="0" y="204724"/>
                  </a:lnTo>
                  <a:cubicBezTo>
                    <a:pt x="0" y="91948"/>
                    <a:pt x="91948" y="0"/>
                    <a:pt x="204724" y="0"/>
                  </a:cubicBezTo>
                  <a:lnTo>
                    <a:pt x="8913114" y="0"/>
                  </a:lnTo>
                  <a:cubicBezTo>
                    <a:pt x="9025890" y="0"/>
                    <a:pt x="9117838" y="91948"/>
                    <a:pt x="9117838" y="204724"/>
                  </a:cubicBezTo>
                  <a:lnTo>
                    <a:pt x="9117838" y="2507361"/>
                  </a:lnTo>
                  <a:cubicBezTo>
                    <a:pt x="9117838" y="2620137"/>
                    <a:pt x="9025890" y="2712085"/>
                    <a:pt x="8913114" y="2712085"/>
                  </a:cubicBezTo>
                  <a:close/>
                </a:path>
              </a:pathLst>
            </a:custGeom>
            <a:solidFill>
              <a:srgbClr val="2A5037"/>
            </a:solidFill>
          </p:spPr>
        </p:sp>
      </p:grpSp>
      <p:grpSp>
        <p:nvGrpSpPr>
          <p:cNvPr name="Group 21" id="21"/>
          <p:cNvGrpSpPr/>
          <p:nvPr/>
        </p:nvGrpSpPr>
        <p:grpSpPr>
          <a:xfrm rot="0">
            <a:off x="11449641" y="4475292"/>
            <a:ext cx="6209709" cy="2034061"/>
            <a:chOff x="0" y="0"/>
            <a:chExt cx="8279612" cy="2712082"/>
          </a:xfrm>
        </p:grpSpPr>
        <p:sp>
          <p:nvSpPr>
            <p:cNvPr name="Freeform 22" id="22"/>
            <p:cNvSpPr/>
            <p:nvPr/>
          </p:nvSpPr>
          <p:spPr>
            <a:xfrm flipH="false" flipV="false" rot="0">
              <a:off x="0" y="0"/>
              <a:ext cx="8279638" cy="2712085"/>
            </a:xfrm>
            <a:custGeom>
              <a:avLst/>
              <a:gdLst/>
              <a:ahLst/>
              <a:cxnLst/>
              <a:rect r="r" b="b" t="t" l="l"/>
              <a:pathLst>
                <a:path h="2712085" w="8279638">
                  <a:moveTo>
                    <a:pt x="8074914" y="2712085"/>
                  </a:moveTo>
                  <a:lnTo>
                    <a:pt x="204724" y="2712085"/>
                  </a:lnTo>
                  <a:cubicBezTo>
                    <a:pt x="91948" y="2712085"/>
                    <a:pt x="0" y="2620137"/>
                    <a:pt x="0" y="2507361"/>
                  </a:cubicBezTo>
                  <a:lnTo>
                    <a:pt x="0" y="204724"/>
                  </a:lnTo>
                  <a:cubicBezTo>
                    <a:pt x="0" y="91948"/>
                    <a:pt x="91948" y="0"/>
                    <a:pt x="204724" y="0"/>
                  </a:cubicBezTo>
                  <a:lnTo>
                    <a:pt x="8074914" y="0"/>
                  </a:lnTo>
                  <a:cubicBezTo>
                    <a:pt x="8187690" y="0"/>
                    <a:pt x="8279638" y="91948"/>
                    <a:pt x="8279638" y="204724"/>
                  </a:cubicBezTo>
                  <a:lnTo>
                    <a:pt x="8279638" y="2507361"/>
                  </a:lnTo>
                  <a:cubicBezTo>
                    <a:pt x="8279638" y="2620137"/>
                    <a:pt x="8187690" y="2712085"/>
                    <a:pt x="8074914" y="2712085"/>
                  </a:cubicBezTo>
                  <a:close/>
                </a:path>
              </a:pathLst>
            </a:custGeom>
            <a:solidFill>
              <a:srgbClr val="2A5037"/>
            </a:solidFill>
          </p:spPr>
        </p:sp>
      </p:grpSp>
      <p:grpSp>
        <p:nvGrpSpPr>
          <p:cNvPr name="Group 23" id="23"/>
          <p:cNvGrpSpPr/>
          <p:nvPr/>
        </p:nvGrpSpPr>
        <p:grpSpPr>
          <a:xfrm rot="0">
            <a:off x="11449641" y="6971253"/>
            <a:ext cx="6209709" cy="2034062"/>
            <a:chOff x="0" y="0"/>
            <a:chExt cx="8279612" cy="2712082"/>
          </a:xfrm>
        </p:grpSpPr>
        <p:sp>
          <p:nvSpPr>
            <p:cNvPr name="Freeform 24" id="24"/>
            <p:cNvSpPr/>
            <p:nvPr/>
          </p:nvSpPr>
          <p:spPr>
            <a:xfrm flipH="false" flipV="false" rot="0">
              <a:off x="0" y="0"/>
              <a:ext cx="8279638" cy="2712085"/>
            </a:xfrm>
            <a:custGeom>
              <a:avLst/>
              <a:gdLst/>
              <a:ahLst/>
              <a:cxnLst/>
              <a:rect r="r" b="b" t="t" l="l"/>
              <a:pathLst>
                <a:path h="2712085" w="8279638">
                  <a:moveTo>
                    <a:pt x="8074914" y="2712085"/>
                  </a:moveTo>
                  <a:lnTo>
                    <a:pt x="204724" y="2712085"/>
                  </a:lnTo>
                  <a:cubicBezTo>
                    <a:pt x="91948" y="2712085"/>
                    <a:pt x="0" y="2620137"/>
                    <a:pt x="0" y="2507361"/>
                  </a:cubicBezTo>
                  <a:lnTo>
                    <a:pt x="0" y="204724"/>
                  </a:lnTo>
                  <a:cubicBezTo>
                    <a:pt x="0" y="91948"/>
                    <a:pt x="91948" y="0"/>
                    <a:pt x="204724" y="0"/>
                  </a:cubicBezTo>
                  <a:lnTo>
                    <a:pt x="8074914" y="0"/>
                  </a:lnTo>
                  <a:cubicBezTo>
                    <a:pt x="8187690" y="0"/>
                    <a:pt x="8279638" y="91948"/>
                    <a:pt x="8279638" y="204724"/>
                  </a:cubicBezTo>
                  <a:lnTo>
                    <a:pt x="8279638" y="2507361"/>
                  </a:lnTo>
                  <a:cubicBezTo>
                    <a:pt x="8279638" y="2620137"/>
                    <a:pt x="8187690" y="2712085"/>
                    <a:pt x="8074914" y="2712085"/>
                  </a:cubicBezTo>
                  <a:close/>
                </a:path>
              </a:pathLst>
            </a:custGeom>
            <a:solidFill>
              <a:srgbClr val="2A5037"/>
            </a:solidFill>
          </p:spPr>
        </p:sp>
      </p:grpSp>
      <p:grpSp>
        <p:nvGrpSpPr>
          <p:cNvPr name="Group 25" id="25"/>
          <p:cNvGrpSpPr/>
          <p:nvPr/>
        </p:nvGrpSpPr>
        <p:grpSpPr>
          <a:xfrm rot="0">
            <a:off x="2537237" y="129372"/>
            <a:ext cx="13213526" cy="9925515"/>
            <a:chOff x="0" y="0"/>
            <a:chExt cx="17618034" cy="13234020"/>
          </a:xfrm>
        </p:grpSpPr>
        <p:sp>
          <p:nvSpPr>
            <p:cNvPr name="Freeform 26" id="2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7" id="2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8" id="2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312" y="0"/>
            <a:ext cx="9144000" cy="10287000"/>
            <a:chOff x="0" y="0"/>
            <a:chExt cx="12192000" cy="13716000"/>
          </a:xfrm>
        </p:grpSpPr>
        <p:sp>
          <p:nvSpPr>
            <p:cNvPr name="Freeform 3" id="3"/>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E94759"/>
            </a:solidFill>
          </p:spPr>
        </p:sp>
      </p:grpSp>
      <p:grpSp>
        <p:nvGrpSpPr>
          <p:cNvPr name="Group 4" id="4"/>
          <p:cNvGrpSpPr/>
          <p:nvPr/>
        </p:nvGrpSpPr>
        <p:grpSpPr>
          <a:xfrm rot="0">
            <a:off x="9144000" y="0"/>
            <a:ext cx="9144000" cy="10287000"/>
            <a:chOff x="0" y="0"/>
            <a:chExt cx="12192000" cy="13716000"/>
          </a:xfrm>
        </p:grpSpPr>
        <p:sp>
          <p:nvSpPr>
            <p:cNvPr name="Freeform 5" id="5"/>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F5E753"/>
            </a:solidFill>
          </p:spPr>
        </p:sp>
      </p:grpSp>
      <p:grpSp>
        <p:nvGrpSpPr>
          <p:cNvPr name="Group 6" id="6"/>
          <p:cNvGrpSpPr/>
          <p:nvPr/>
        </p:nvGrpSpPr>
        <p:grpSpPr>
          <a:xfrm rot="0">
            <a:off x="7198662" y="3198798"/>
            <a:ext cx="3872052" cy="3889407"/>
            <a:chOff x="0" y="0"/>
            <a:chExt cx="5162736" cy="5185876"/>
          </a:xfrm>
        </p:grpSpPr>
        <p:sp>
          <p:nvSpPr>
            <p:cNvPr name="Freeform 7" id="7"/>
            <p:cNvSpPr/>
            <p:nvPr/>
          </p:nvSpPr>
          <p:spPr>
            <a:xfrm flipH="false" flipV="false" rot="0">
              <a:off x="0" y="0"/>
              <a:ext cx="5162804" cy="5185918"/>
            </a:xfrm>
            <a:custGeom>
              <a:avLst/>
              <a:gdLst/>
              <a:ahLst/>
              <a:cxnLst/>
              <a:rect r="r" b="b" t="t" l="l"/>
              <a:pathLst>
                <a:path h="5185918" w="5162804">
                  <a:moveTo>
                    <a:pt x="2581402" y="0"/>
                  </a:moveTo>
                  <a:cubicBezTo>
                    <a:pt x="4008882" y="6350"/>
                    <a:pt x="5162804" y="1165352"/>
                    <a:pt x="5162804" y="2592959"/>
                  </a:cubicBezTo>
                  <a:cubicBezTo>
                    <a:pt x="5162804" y="4020566"/>
                    <a:pt x="4008882" y="5179441"/>
                    <a:pt x="2581402" y="5185918"/>
                  </a:cubicBezTo>
                  <a:cubicBezTo>
                    <a:pt x="1153795" y="5179441"/>
                    <a:pt x="0" y="4020439"/>
                    <a:pt x="0" y="2592959"/>
                  </a:cubicBezTo>
                  <a:cubicBezTo>
                    <a:pt x="0" y="1165479"/>
                    <a:pt x="1153795" y="6350"/>
                    <a:pt x="2581402" y="0"/>
                  </a:cubicBezTo>
                  <a:close/>
                </a:path>
              </a:pathLst>
            </a:custGeom>
            <a:solidFill>
              <a:srgbClr val="E7E6D3"/>
            </a:solidFill>
          </p:spPr>
        </p:sp>
      </p:grpSp>
      <p:sp>
        <p:nvSpPr>
          <p:cNvPr name="TextBox 8" id="8"/>
          <p:cNvSpPr txBox="true"/>
          <p:nvPr/>
        </p:nvSpPr>
        <p:spPr>
          <a:xfrm rot="0">
            <a:off x="7490308" y="4134978"/>
            <a:ext cx="3288759" cy="1260271"/>
          </a:xfrm>
          <a:prstGeom prst="rect">
            <a:avLst/>
          </a:prstGeom>
        </p:spPr>
        <p:txBody>
          <a:bodyPr anchor="t" rtlCol="false" tIns="0" lIns="0" bIns="0" rIns="0">
            <a:spAutoFit/>
          </a:bodyPr>
          <a:lstStyle/>
          <a:p>
            <a:pPr algn="ctr">
              <a:lnSpc>
                <a:spcPts val="4813"/>
              </a:lnSpc>
            </a:pPr>
            <a:r>
              <a:rPr lang="en-US" sz="3436" b="true">
                <a:solidFill>
                  <a:srgbClr val="000000"/>
                </a:solidFill>
                <a:latin typeface="Now Bold"/>
                <a:ea typeface="Now Bold"/>
                <a:cs typeface="Now Bold"/>
                <a:sym typeface="Now Bold"/>
              </a:rPr>
              <a:t>Static vs Dynamic IP Address</a:t>
            </a:r>
          </a:p>
        </p:txBody>
      </p:sp>
      <p:sp>
        <p:nvSpPr>
          <p:cNvPr name="TextBox 9" id="9"/>
          <p:cNvSpPr txBox="true"/>
          <p:nvPr/>
        </p:nvSpPr>
        <p:spPr>
          <a:xfrm rot="0">
            <a:off x="874911" y="199786"/>
            <a:ext cx="6994556" cy="817269"/>
          </a:xfrm>
          <a:prstGeom prst="rect">
            <a:avLst/>
          </a:prstGeom>
        </p:spPr>
        <p:txBody>
          <a:bodyPr anchor="t" rtlCol="false" tIns="0" lIns="0" bIns="0" rIns="0">
            <a:spAutoFit/>
          </a:bodyPr>
          <a:lstStyle/>
          <a:p>
            <a:pPr algn="ctr">
              <a:lnSpc>
                <a:spcPts val="6185"/>
              </a:lnSpc>
            </a:pPr>
            <a:r>
              <a:rPr lang="en-US" sz="4419" b="true">
                <a:solidFill>
                  <a:srgbClr val="000000"/>
                </a:solidFill>
                <a:latin typeface="Now Bold"/>
                <a:ea typeface="Now Bold"/>
                <a:cs typeface="Now Bold"/>
                <a:sym typeface="Now Bold"/>
              </a:rPr>
              <a:t>Static IP Address</a:t>
            </a:r>
          </a:p>
        </p:txBody>
      </p:sp>
      <p:sp>
        <p:nvSpPr>
          <p:cNvPr name="TextBox 10" id="10"/>
          <p:cNvSpPr txBox="true"/>
          <p:nvPr/>
        </p:nvSpPr>
        <p:spPr>
          <a:xfrm rot="0">
            <a:off x="10718363" y="199786"/>
            <a:ext cx="6994556" cy="817269"/>
          </a:xfrm>
          <a:prstGeom prst="rect">
            <a:avLst/>
          </a:prstGeom>
        </p:spPr>
        <p:txBody>
          <a:bodyPr anchor="t" rtlCol="false" tIns="0" lIns="0" bIns="0" rIns="0">
            <a:spAutoFit/>
          </a:bodyPr>
          <a:lstStyle/>
          <a:p>
            <a:pPr algn="ctr">
              <a:lnSpc>
                <a:spcPts val="6185"/>
              </a:lnSpc>
            </a:pPr>
            <a:r>
              <a:rPr lang="en-US" sz="4419" b="true">
                <a:solidFill>
                  <a:srgbClr val="000000"/>
                </a:solidFill>
                <a:latin typeface="Now Bold"/>
                <a:ea typeface="Now Bold"/>
                <a:cs typeface="Now Bold"/>
                <a:sym typeface="Now Bold"/>
              </a:rPr>
              <a:t>Dynamic IP Address</a:t>
            </a:r>
          </a:p>
        </p:txBody>
      </p:sp>
      <p:grpSp>
        <p:nvGrpSpPr>
          <p:cNvPr name="Group 11" id="11"/>
          <p:cNvGrpSpPr/>
          <p:nvPr/>
        </p:nvGrpSpPr>
        <p:grpSpPr>
          <a:xfrm rot="0">
            <a:off x="651951" y="1841588"/>
            <a:ext cx="6838360" cy="2034062"/>
            <a:chOff x="0" y="0"/>
            <a:chExt cx="9117814" cy="2712082"/>
          </a:xfrm>
        </p:grpSpPr>
        <p:sp>
          <p:nvSpPr>
            <p:cNvPr name="Freeform 12" id="12"/>
            <p:cNvSpPr/>
            <p:nvPr/>
          </p:nvSpPr>
          <p:spPr>
            <a:xfrm flipH="false" flipV="false" rot="0">
              <a:off x="0" y="0"/>
              <a:ext cx="9117838" cy="2712085"/>
            </a:xfrm>
            <a:custGeom>
              <a:avLst/>
              <a:gdLst/>
              <a:ahLst/>
              <a:cxnLst/>
              <a:rect r="r" b="b" t="t" l="l"/>
              <a:pathLst>
                <a:path h="2712085" w="9117838">
                  <a:moveTo>
                    <a:pt x="8913114" y="2712085"/>
                  </a:moveTo>
                  <a:lnTo>
                    <a:pt x="204724" y="2712085"/>
                  </a:lnTo>
                  <a:cubicBezTo>
                    <a:pt x="91948" y="2712085"/>
                    <a:pt x="0" y="2620137"/>
                    <a:pt x="0" y="2507361"/>
                  </a:cubicBezTo>
                  <a:lnTo>
                    <a:pt x="0" y="204724"/>
                  </a:lnTo>
                  <a:cubicBezTo>
                    <a:pt x="0" y="91948"/>
                    <a:pt x="91948" y="0"/>
                    <a:pt x="204724" y="0"/>
                  </a:cubicBezTo>
                  <a:lnTo>
                    <a:pt x="8913114" y="0"/>
                  </a:lnTo>
                  <a:cubicBezTo>
                    <a:pt x="9025890" y="0"/>
                    <a:pt x="9117838" y="91948"/>
                    <a:pt x="9117838" y="204724"/>
                  </a:cubicBezTo>
                  <a:lnTo>
                    <a:pt x="9117838" y="2507361"/>
                  </a:lnTo>
                  <a:cubicBezTo>
                    <a:pt x="9117838" y="2620137"/>
                    <a:pt x="9025890" y="2712085"/>
                    <a:pt x="8913114" y="2712085"/>
                  </a:cubicBezTo>
                  <a:close/>
                </a:path>
              </a:pathLst>
            </a:custGeom>
            <a:solidFill>
              <a:srgbClr val="2A5037"/>
            </a:solidFill>
          </p:spPr>
        </p:sp>
      </p:grpSp>
      <p:sp>
        <p:nvSpPr>
          <p:cNvPr name="TextBox 13" id="13"/>
          <p:cNvSpPr txBox="true"/>
          <p:nvPr/>
        </p:nvSpPr>
        <p:spPr>
          <a:xfrm rot="0">
            <a:off x="802113" y="2166739"/>
            <a:ext cx="6538035" cy="1144636"/>
          </a:xfrm>
          <a:prstGeom prst="rect">
            <a:avLst/>
          </a:prstGeom>
        </p:spPr>
        <p:txBody>
          <a:bodyPr anchor="t" rtlCol="false" tIns="0" lIns="0" bIns="0" rIns="0">
            <a:spAutoFit/>
          </a:bodyPr>
          <a:lstStyle/>
          <a:p>
            <a:pPr algn="ctr">
              <a:lnSpc>
                <a:spcPts val="2285"/>
              </a:lnSpc>
            </a:pPr>
            <a:r>
              <a:rPr lang="en-US" b="true" sz="2059" spc="103">
                <a:solidFill>
                  <a:srgbClr val="FFFFFF"/>
                </a:solidFill>
                <a:latin typeface="Arimo Bold"/>
                <a:ea typeface="Arimo Bold"/>
                <a:cs typeface="Arimo Bold"/>
                <a:sym typeface="Arimo Bold"/>
              </a:rPr>
              <a:t>STATIC IP ADDRESSES ARE PERMANENTLY ASSIGNED TO A DEVICE BY THE INTERNET SERVICE PROVIDER (ISP); THEY DON’T CHANGE EACH TIME A DEVICE LOGS ONTO THE INTERNET. </a:t>
            </a:r>
          </a:p>
        </p:txBody>
      </p:sp>
      <p:grpSp>
        <p:nvGrpSpPr>
          <p:cNvPr name="Group 14" id="14"/>
          <p:cNvGrpSpPr/>
          <p:nvPr/>
        </p:nvGrpSpPr>
        <p:grpSpPr>
          <a:xfrm rot="0">
            <a:off x="651951" y="4509000"/>
            <a:ext cx="6209709" cy="2034062"/>
            <a:chOff x="0" y="0"/>
            <a:chExt cx="8279612" cy="2712082"/>
          </a:xfrm>
        </p:grpSpPr>
        <p:sp>
          <p:nvSpPr>
            <p:cNvPr name="Freeform 15" id="15"/>
            <p:cNvSpPr/>
            <p:nvPr/>
          </p:nvSpPr>
          <p:spPr>
            <a:xfrm flipH="false" flipV="false" rot="0">
              <a:off x="0" y="0"/>
              <a:ext cx="8279638" cy="2712085"/>
            </a:xfrm>
            <a:custGeom>
              <a:avLst/>
              <a:gdLst/>
              <a:ahLst/>
              <a:cxnLst/>
              <a:rect r="r" b="b" t="t" l="l"/>
              <a:pathLst>
                <a:path h="2712085" w="8279638">
                  <a:moveTo>
                    <a:pt x="8074914" y="2712085"/>
                  </a:moveTo>
                  <a:lnTo>
                    <a:pt x="204724" y="2712085"/>
                  </a:lnTo>
                  <a:cubicBezTo>
                    <a:pt x="91948" y="2712085"/>
                    <a:pt x="0" y="2620137"/>
                    <a:pt x="0" y="2507361"/>
                  </a:cubicBezTo>
                  <a:lnTo>
                    <a:pt x="0" y="204724"/>
                  </a:lnTo>
                  <a:cubicBezTo>
                    <a:pt x="0" y="91948"/>
                    <a:pt x="91948" y="0"/>
                    <a:pt x="204724" y="0"/>
                  </a:cubicBezTo>
                  <a:lnTo>
                    <a:pt x="8074914" y="0"/>
                  </a:lnTo>
                  <a:cubicBezTo>
                    <a:pt x="8187690" y="0"/>
                    <a:pt x="8279638" y="91948"/>
                    <a:pt x="8279638" y="204724"/>
                  </a:cubicBezTo>
                  <a:lnTo>
                    <a:pt x="8279638" y="2507361"/>
                  </a:lnTo>
                  <a:cubicBezTo>
                    <a:pt x="8279638" y="2620137"/>
                    <a:pt x="8187690" y="2712085"/>
                    <a:pt x="8074914" y="2712085"/>
                  </a:cubicBezTo>
                  <a:close/>
                </a:path>
              </a:pathLst>
            </a:custGeom>
            <a:solidFill>
              <a:srgbClr val="2A5037"/>
            </a:solidFill>
          </p:spPr>
        </p:sp>
      </p:grpSp>
      <p:sp>
        <p:nvSpPr>
          <p:cNvPr name="TextBox 16" id="16"/>
          <p:cNvSpPr txBox="true"/>
          <p:nvPr/>
        </p:nvSpPr>
        <p:spPr>
          <a:xfrm rot="0">
            <a:off x="984360" y="4832621"/>
            <a:ext cx="5544889" cy="1221582"/>
          </a:xfrm>
          <a:prstGeom prst="rect">
            <a:avLst/>
          </a:prstGeom>
        </p:spPr>
        <p:txBody>
          <a:bodyPr anchor="t" rtlCol="false" tIns="0" lIns="0" bIns="0" rIns="0">
            <a:spAutoFit/>
          </a:bodyPr>
          <a:lstStyle/>
          <a:p>
            <a:pPr algn="ctr">
              <a:lnSpc>
                <a:spcPts val="2331"/>
              </a:lnSpc>
            </a:pPr>
            <a:r>
              <a:rPr lang="en-US" b="true" sz="2100" spc="105">
                <a:solidFill>
                  <a:srgbClr val="FFFFFF"/>
                </a:solidFill>
                <a:latin typeface="Arimo Bold"/>
                <a:ea typeface="Arimo Bold"/>
                <a:cs typeface="Arimo Bold"/>
                <a:sym typeface="Arimo Bold"/>
              </a:rPr>
              <a:t>USED BY </a:t>
            </a:r>
          </a:p>
          <a:p>
            <a:pPr algn="ctr">
              <a:lnSpc>
                <a:spcPts val="2331"/>
              </a:lnSpc>
            </a:pPr>
            <a:r>
              <a:rPr lang="en-US" b="true" sz="2100" spc="105">
                <a:solidFill>
                  <a:srgbClr val="FFFFFF"/>
                </a:solidFill>
                <a:latin typeface="Arimo Bold"/>
                <a:ea typeface="Arimo Bold"/>
                <a:cs typeface="Arimo Bold"/>
                <a:sym typeface="Arimo Bold"/>
              </a:rPr>
              <a:t>1.REMOTE SERVERS WHICH ARE HOSTING A WEBSITE</a:t>
            </a:r>
          </a:p>
          <a:p>
            <a:pPr algn="ctr">
              <a:lnSpc>
                <a:spcPts val="2331"/>
              </a:lnSpc>
            </a:pPr>
            <a:r>
              <a:rPr lang="en-US" b="true" sz="2100" spc="105">
                <a:solidFill>
                  <a:srgbClr val="FFFFFF"/>
                </a:solidFill>
                <a:latin typeface="Arimo Bold"/>
                <a:ea typeface="Arimo Bold"/>
                <a:cs typeface="Arimo Bold"/>
                <a:sym typeface="Arimo Bold"/>
              </a:rPr>
              <a:t>2. AN ONLINE DATABASE</a:t>
            </a:r>
          </a:p>
        </p:txBody>
      </p:sp>
      <p:grpSp>
        <p:nvGrpSpPr>
          <p:cNvPr name="Group 17" id="17"/>
          <p:cNvGrpSpPr/>
          <p:nvPr/>
        </p:nvGrpSpPr>
        <p:grpSpPr>
          <a:xfrm rot="0">
            <a:off x="651951" y="7004961"/>
            <a:ext cx="6209709" cy="2034062"/>
            <a:chOff x="0" y="0"/>
            <a:chExt cx="8279612" cy="2712082"/>
          </a:xfrm>
        </p:grpSpPr>
        <p:sp>
          <p:nvSpPr>
            <p:cNvPr name="Freeform 18" id="18"/>
            <p:cNvSpPr/>
            <p:nvPr/>
          </p:nvSpPr>
          <p:spPr>
            <a:xfrm flipH="false" flipV="false" rot="0">
              <a:off x="0" y="0"/>
              <a:ext cx="8279638" cy="2712085"/>
            </a:xfrm>
            <a:custGeom>
              <a:avLst/>
              <a:gdLst/>
              <a:ahLst/>
              <a:cxnLst/>
              <a:rect r="r" b="b" t="t" l="l"/>
              <a:pathLst>
                <a:path h="2712085" w="8279638">
                  <a:moveTo>
                    <a:pt x="8074914" y="2712085"/>
                  </a:moveTo>
                  <a:lnTo>
                    <a:pt x="204724" y="2712085"/>
                  </a:lnTo>
                  <a:cubicBezTo>
                    <a:pt x="91948" y="2712085"/>
                    <a:pt x="0" y="2620137"/>
                    <a:pt x="0" y="2507361"/>
                  </a:cubicBezTo>
                  <a:lnTo>
                    <a:pt x="0" y="204724"/>
                  </a:lnTo>
                  <a:cubicBezTo>
                    <a:pt x="0" y="91948"/>
                    <a:pt x="91948" y="0"/>
                    <a:pt x="204724" y="0"/>
                  </a:cubicBezTo>
                  <a:lnTo>
                    <a:pt x="8074914" y="0"/>
                  </a:lnTo>
                  <a:cubicBezTo>
                    <a:pt x="8187690" y="0"/>
                    <a:pt x="8279638" y="91948"/>
                    <a:pt x="8279638" y="204724"/>
                  </a:cubicBezTo>
                  <a:lnTo>
                    <a:pt x="8279638" y="2507361"/>
                  </a:lnTo>
                  <a:cubicBezTo>
                    <a:pt x="8279638" y="2620137"/>
                    <a:pt x="8187690" y="2712085"/>
                    <a:pt x="8074914" y="2712085"/>
                  </a:cubicBezTo>
                  <a:close/>
                </a:path>
              </a:pathLst>
            </a:custGeom>
            <a:solidFill>
              <a:srgbClr val="2A5037"/>
            </a:solidFill>
          </p:spPr>
        </p:sp>
      </p:grpSp>
      <p:sp>
        <p:nvSpPr>
          <p:cNvPr name="TextBox 19" id="19"/>
          <p:cNvSpPr txBox="true"/>
          <p:nvPr/>
        </p:nvSpPr>
        <p:spPr>
          <a:xfrm rot="0">
            <a:off x="1376410" y="7429523"/>
            <a:ext cx="4760788" cy="913805"/>
          </a:xfrm>
          <a:prstGeom prst="rect">
            <a:avLst/>
          </a:prstGeom>
        </p:spPr>
        <p:txBody>
          <a:bodyPr anchor="t" rtlCol="false" tIns="0" lIns="0" bIns="0" rIns="0">
            <a:spAutoFit/>
          </a:bodyPr>
          <a:lstStyle/>
          <a:p>
            <a:pPr algn="ctr">
              <a:lnSpc>
                <a:spcPts val="2331"/>
              </a:lnSpc>
            </a:pPr>
            <a:r>
              <a:rPr lang="en-US" b="true" sz="2100" spc="105">
                <a:solidFill>
                  <a:srgbClr val="FFFFFF"/>
                </a:solidFill>
                <a:latin typeface="Arimo Bold"/>
                <a:ea typeface="Arimo Bold"/>
                <a:cs typeface="Arimo Bold"/>
                <a:sym typeface="Arimo Bold"/>
              </a:rPr>
              <a:t>ADVANTAGE:</a:t>
            </a:r>
          </a:p>
          <a:p>
            <a:pPr algn="ctr">
              <a:lnSpc>
                <a:spcPts val="2331"/>
              </a:lnSpc>
            </a:pPr>
            <a:r>
              <a:rPr lang="en-US" b="true" sz="2100" spc="105">
                <a:solidFill>
                  <a:srgbClr val="FFFFFF"/>
                </a:solidFill>
                <a:latin typeface="Arimo Bold"/>
                <a:ea typeface="Arimo Bold"/>
                <a:cs typeface="Arimo Bold"/>
                <a:sym typeface="Arimo Bold"/>
              </a:rPr>
              <a:t> ALLOW FOR FASTER UPLOAD AND DOWNLOAD SPEEDS </a:t>
            </a:r>
          </a:p>
        </p:txBody>
      </p:sp>
      <p:grpSp>
        <p:nvGrpSpPr>
          <p:cNvPr name="Group 20" id="20"/>
          <p:cNvGrpSpPr/>
          <p:nvPr/>
        </p:nvGrpSpPr>
        <p:grpSpPr>
          <a:xfrm rot="0">
            <a:off x="10820991" y="1841588"/>
            <a:ext cx="6838360" cy="2034062"/>
            <a:chOff x="0" y="0"/>
            <a:chExt cx="9117814" cy="2712082"/>
          </a:xfrm>
        </p:grpSpPr>
        <p:sp>
          <p:nvSpPr>
            <p:cNvPr name="Freeform 21" id="21"/>
            <p:cNvSpPr/>
            <p:nvPr/>
          </p:nvSpPr>
          <p:spPr>
            <a:xfrm flipH="false" flipV="false" rot="0">
              <a:off x="0" y="0"/>
              <a:ext cx="9117838" cy="2712085"/>
            </a:xfrm>
            <a:custGeom>
              <a:avLst/>
              <a:gdLst/>
              <a:ahLst/>
              <a:cxnLst/>
              <a:rect r="r" b="b" t="t" l="l"/>
              <a:pathLst>
                <a:path h="2712085" w="9117838">
                  <a:moveTo>
                    <a:pt x="8913114" y="2712085"/>
                  </a:moveTo>
                  <a:lnTo>
                    <a:pt x="204724" y="2712085"/>
                  </a:lnTo>
                  <a:cubicBezTo>
                    <a:pt x="91948" y="2712085"/>
                    <a:pt x="0" y="2620137"/>
                    <a:pt x="0" y="2507361"/>
                  </a:cubicBezTo>
                  <a:lnTo>
                    <a:pt x="0" y="204724"/>
                  </a:lnTo>
                  <a:cubicBezTo>
                    <a:pt x="0" y="91948"/>
                    <a:pt x="91948" y="0"/>
                    <a:pt x="204724" y="0"/>
                  </a:cubicBezTo>
                  <a:lnTo>
                    <a:pt x="8913114" y="0"/>
                  </a:lnTo>
                  <a:cubicBezTo>
                    <a:pt x="9025890" y="0"/>
                    <a:pt x="9117838" y="91948"/>
                    <a:pt x="9117838" y="204724"/>
                  </a:cubicBezTo>
                  <a:lnTo>
                    <a:pt x="9117838" y="2507361"/>
                  </a:lnTo>
                  <a:cubicBezTo>
                    <a:pt x="9117838" y="2620137"/>
                    <a:pt x="9025890" y="2712085"/>
                    <a:pt x="8913114" y="2712085"/>
                  </a:cubicBezTo>
                  <a:close/>
                </a:path>
              </a:pathLst>
            </a:custGeom>
            <a:solidFill>
              <a:srgbClr val="2A5037"/>
            </a:solidFill>
          </p:spPr>
        </p:sp>
      </p:grpSp>
      <p:sp>
        <p:nvSpPr>
          <p:cNvPr name="TextBox 22" id="22"/>
          <p:cNvSpPr txBox="true"/>
          <p:nvPr/>
        </p:nvSpPr>
        <p:spPr>
          <a:xfrm rot="0">
            <a:off x="11079392" y="2355315"/>
            <a:ext cx="6538035" cy="1144637"/>
          </a:xfrm>
          <a:prstGeom prst="rect">
            <a:avLst/>
          </a:prstGeom>
        </p:spPr>
        <p:txBody>
          <a:bodyPr anchor="t" rtlCol="false" tIns="0" lIns="0" bIns="0" rIns="0">
            <a:spAutoFit/>
          </a:bodyPr>
          <a:lstStyle/>
          <a:p>
            <a:pPr algn="ctr">
              <a:lnSpc>
                <a:spcPts val="2285"/>
              </a:lnSpc>
            </a:pPr>
            <a:r>
              <a:rPr lang="en-US" b="true" sz="2059" spc="103">
                <a:solidFill>
                  <a:srgbClr val="FFFFFF"/>
                </a:solidFill>
                <a:latin typeface="Arimo Bold"/>
                <a:ea typeface="Arimo Bold"/>
                <a:cs typeface="Arimo Bold"/>
                <a:sym typeface="Arimo Bold"/>
              </a:rPr>
              <a:t>DYNAMIC IP ADDRESSES ARE ASSIGNED BY THE ISP EACH TIME A DEVICE LOGS ONTO THE INTERNET. THESE ADDRESSES ARE NOT PERMANENT AND CAN CHANGE WITH EACH CONNECTION SESSION.</a:t>
            </a:r>
          </a:p>
        </p:txBody>
      </p:sp>
      <p:grpSp>
        <p:nvGrpSpPr>
          <p:cNvPr name="Group 23" id="23"/>
          <p:cNvGrpSpPr/>
          <p:nvPr/>
        </p:nvGrpSpPr>
        <p:grpSpPr>
          <a:xfrm rot="0">
            <a:off x="11449641" y="4475292"/>
            <a:ext cx="6209709" cy="2034061"/>
            <a:chOff x="0" y="0"/>
            <a:chExt cx="8279612" cy="2712082"/>
          </a:xfrm>
        </p:grpSpPr>
        <p:sp>
          <p:nvSpPr>
            <p:cNvPr name="Freeform 24" id="24"/>
            <p:cNvSpPr/>
            <p:nvPr/>
          </p:nvSpPr>
          <p:spPr>
            <a:xfrm flipH="false" flipV="false" rot="0">
              <a:off x="0" y="0"/>
              <a:ext cx="8279638" cy="2712085"/>
            </a:xfrm>
            <a:custGeom>
              <a:avLst/>
              <a:gdLst/>
              <a:ahLst/>
              <a:cxnLst/>
              <a:rect r="r" b="b" t="t" l="l"/>
              <a:pathLst>
                <a:path h="2712085" w="8279638">
                  <a:moveTo>
                    <a:pt x="8074914" y="2712085"/>
                  </a:moveTo>
                  <a:lnTo>
                    <a:pt x="204724" y="2712085"/>
                  </a:lnTo>
                  <a:cubicBezTo>
                    <a:pt x="91948" y="2712085"/>
                    <a:pt x="0" y="2620137"/>
                    <a:pt x="0" y="2507361"/>
                  </a:cubicBezTo>
                  <a:lnTo>
                    <a:pt x="0" y="204724"/>
                  </a:lnTo>
                  <a:cubicBezTo>
                    <a:pt x="0" y="91948"/>
                    <a:pt x="91948" y="0"/>
                    <a:pt x="204724" y="0"/>
                  </a:cubicBezTo>
                  <a:lnTo>
                    <a:pt x="8074914" y="0"/>
                  </a:lnTo>
                  <a:cubicBezTo>
                    <a:pt x="8187690" y="0"/>
                    <a:pt x="8279638" y="91948"/>
                    <a:pt x="8279638" y="204724"/>
                  </a:cubicBezTo>
                  <a:lnTo>
                    <a:pt x="8279638" y="2507361"/>
                  </a:lnTo>
                  <a:cubicBezTo>
                    <a:pt x="8279638" y="2620137"/>
                    <a:pt x="8187690" y="2712085"/>
                    <a:pt x="8074914" y="2712085"/>
                  </a:cubicBezTo>
                  <a:close/>
                </a:path>
              </a:pathLst>
            </a:custGeom>
            <a:solidFill>
              <a:srgbClr val="2A5037"/>
            </a:solidFill>
          </p:spPr>
        </p:sp>
      </p:grpSp>
      <p:sp>
        <p:nvSpPr>
          <p:cNvPr name="TextBox 25" id="25"/>
          <p:cNvSpPr txBox="true"/>
          <p:nvPr/>
        </p:nvSpPr>
        <p:spPr>
          <a:xfrm rot="0">
            <a:off x="11782052" y="4798913"/>
            <a:ext cx="5544889" cy="913804"/>
          </a:xfrm>
          <a:prstGeom prst="rect">
            <a:avLst/>
          </a:prstGeom>
        </p:spPr>
        <p:txBody>
          <a:bodyPr anchor="t" rtlCol="false" tIns="0" lIns="0" bIns="0" rIns="0">
            <a:spAutoFit/>
          </a:bodyPr>
          <a:lstStyle/>
          <a:p>
            <a:pPr algn="ctr">
              <a:lnSpc>
                <a:spcPts val="2331"/>
              </a:lnSpc>
            </a:pPr>
            <a:r>
              <a:rPr lang="en-US" b="true" sz="2100" spc="105">
                <a:solidFill>
                  <a:srgbClr val="FFFFFF"/>
                </a:solidFill>
                <a:latin typeface="Arimo Bold"/>
                <a:ea typeface="Arimo Bold"/>
                <a:cs typeface="Arimo Bold"/>
                <a:sym typeface="Arimo Bold"/>
              </a:rPr>
              <a:t>DYNAMIC HOST CONFIGURATION PROTOCOL (DHCP) I USED BY THE ISP TO AUTOMATICALLY ASSIGN AN IP ADDRESS TO A DEVICE </a:t>
            </a:r>
          </a:p>
        </p:txBody>
      </p:sp>
      <p:grpSp>
        <p:nvGrpSpPr>
          <p:cNvPr name="Group 26" id="26"/>
          <p:cNvGrpSpPr/>
          <p:nvPr/>
        </p:nvGrpSpPr>
        <p:grpSpPr>
          <a:xfrm rot="0">
            <a:off x="11449641" y="6971253"/>
            <a:ext cx="6209709" cy="2034062"/>
            <a:chOff x="0" y="0"/>
            <a:chExt cx="8279612" cy="2712082"/>
          </a:xfrm>
        </p:grpSpPr>
        <p:sp>
          <p:nvSpPr>
            <p:cNvPr name="Freeform 27" id="27"/>
            <p:cNvSpPr/>
            <p:nvPr/>
          </p:nvSpPr>
          <p:spPr>
            <a:xfrm flipH="false" flipV="false" rot="0">
              <a:off x="0" y="0"/>
              <a:ext cx="8279638" cy="2712085"/>
            </a:xfrm>
            <a:custGeom>
              <a:avLst/>
              <a:gdLst/>
              <a:ahLst/>
              <a:cxnLst/>
              <a:rect r="r" b="b" t="t" l="l"/>
              <a:pathLst>
                <a:path h="2712085" w="8279638">
                  <a:moveTo>
                    <a:pt x="8074914" y="2712085"/>
                  </a:moveTo>
                  <a:lnTo>
                    <a:pt x="204724" y="2712085"/>
                  </a:lnTo>
                  <a:cubicBezTo>
                    <a:pt x="91948" y="2712085"/>
                    <a:pt x="0" y="2620137"/>
                    <a:pt x="0" y="2507361"/>
                  </a:cubicBezTo>
                  <a:lnTo>
                    <a:pt x="0" y="204724"/>
                  </a:lnTo>
                  <a:cubicBezTo>
                    <a:pt x="0" y="91948"/>
                    <a:pt x="91948" y="0"/>
                    <a:pt x="204724" y="0"/>
                  </a:cubicBezTo>
                  <a:lnTo>
                    <a:pt x="8074914" y="0"/>
                  </a:lnTo>
                  <a:cubicBezTo>
                    <a:pt x="8187690" y="0"/>
                    <a:pt x="8279638" y="91948"/>
                    <a:pt x="8279638" y="204724"/>
                  </a:cubicBezTo>
                  <a:lnTo>
                    <a:pt x="8279638" y="2507361"/>
                  </a:lnTo>
                  <a:cubicBezTo>
                    <a:pt x="8279638" y="2620137"/>
                    <a:pt x="8187690" y="2712085"/>
                    <a:pt x="8074914" y="2712085"/>
                  </a:cubicBezTo>
                  <a:close/>
                </a:path>
              </a:pathLst>
            </a:custGeom>
            <a:solidFill>
              <a:srgbClr val="2A5037"/>
            </a:solidFill>
          </p:spPr>
        </p:sp>
      </p:grpSp>
      <p:sp>
        <p:nvSpPr>
          <p:cNvPr name="TextBox 28" id="28"/>
          <p:cNvSpPr txBox="true"/>
          <p:nvPr/>
        </p:nvSpPr>
        <p:spPr>
          <a:xfrm rot="0">
            <a:off x="12174100" y="7395814"/>
            <a:ext cx="4760788" cy="1529358"/>
          </a:xfrm>
          <a:prstGeom prst="rect">
            <a:avLst/>
          </a:prstGeom>
        </p:spPr>
        <p:txBody>
          <a:bodyPr anchor="t" rtlCol="false" tIns="0" lIns="0" bIns="0" rIns="0">
            <a:spAutoFit/>
          </a:bodyPr>
          <a:lstStyle/>
          <a:p>
            <a:pPr algn="ctr">
              <a:lnSpc>
                <a:spcPts val="2331"/>
              </a:lnSpc>
            </a:pPr>
            <a:r>
              <a:rPr lang="en-US" b="true" sz="2100" spc="105">
                <a:solidFill>
                  <a:srgbClr val="FFFFFF"/>
                </a:solidFill>
                <a:latin typeface="Arimo Bold"/>
                <a:ea typeface="Arimo Bold"/>
                <a:cs typeface="Arimo Bold"/>
                <a:sym typeface="Arimo Bold"/>
              </a:rPr>
              <a:t>ADVANTAGE:</a:t>
            </a:r>
          </a:p>
          <a:p>
            <a:pPr algn="ctr">
              <a:lnSpc>
                <a:spcPts val="2331"/>
              </a:lnSpc>
            </a:pPr>
            <a:r>
              <a:rPr lang="en-US" b="true" sz="2100" spc="105">
                <a:solidFill>
                  <a:srgbClr val="FFFFFF"/>
                </a:solidFill>
                <a:latin typeface="Arimo Bold"/>
                <a:ea typeface="Arimo Bold"/>
                <a:cs typeface="Arimo Bold"/>
                <a:sym typeface="Arimo Bold"/>
              </a:rPr>
              <a:t>GREATER PRIVACY SINCE THEY CHANGE EACH TIME </a:t>
            </a:r>
          </a:p>
          <a:p>
            <a:pPr algn="ctr">
              <a:lnSpc>
                <a:spcPts val="2331"/>
              </a:lnSpc>
            </a:pPr>
            <a:r>
              <a:rPr lang="en-US" b="true" sz="2100" spc="105">
                <a:solidFill>
                  <a:srgbClr val="FFFFFF"/>
                </a:solidFill>
                <a:latin typeface="Arimo Bold"/>
                <a:ea typeface="Arimo Bold"/>
                <a:cs typeface="Arimo Bold"/>
                <a:sym typeface="Arimo Bold"/>
              </a:rPr>
              <a:t>A USER LOGS ON </a:t>
            </a:r>
          </a:p>
          <a:p>
            <a:pPr algn="ctr">
              <a:lnSpc>
                <a:spcPts val="2331"/>
              </a:lnSpc>
            </a:pPr>
          </a:p>
        </p:txBody>
      </p:sp>
      <p:grpSp>
        <p:nvGrpSpPr>
          <p:cNvPr name="Group 29" id="29"/>
          <p:cNvGrpSpPr/>
          <p:nvPr/>
        </p:nvGrpSpPr>
        <p:grpSpPr>
          <a:xfrm rot="0">
            <a:off x="2537237" y="129372"/>
            <a:ext cx="13213526" cy="9925515"/>
            <a:chOff x="0" y="0"/>
            <a:chExt cx="17618034" cy="13234020"/>
          </a:xfrm>
        </p:grpSpPr>
        <p:sp>
          <p:nvSpPr>
            <p:cNvPr name="Freeform 30" id="3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31" id="3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32" id="3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261421" y="2093970"/>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283439"/>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686047"/>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solidFill>
          </p:spPr>
        </p:sp>
      </p:grpSp>
      <p:grpSp>
        <p:nvGrpSpPr>
          <p:cNvPr name="Group 13" id="13"/>
          <p:cNvGrpSpPr/>
          <p:nvPr/>
        </p:nvGrpSpPr>
        <p:grpSpPr>
          <a:xfrm rot="0">
            <a:off x="9377817" y="2630235"/>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Freeform 15" id="15"/>
          <p:cNvSpPr/>
          <p:nvPr/>
        </p:nvSpPr>
        <p:spPr>
          <a:xfrm flipH="false" flipV="false" rot="0">
            <a:off x="3371778" y="2747283"/>
            <a:ext cx="862952" cy="862952"/>
          </a:xfrm>
          <a:custGeom>
            <a:avLst/>
            <a:gdLst/>
            <a:ahLst/>
            <a:cxnLst/>
            <a:rect r="r" b="b" t="t" l="l"/>
            <a:pathLst>
              <a:path h="862952" w="862952">
                <a:moveTo>
                  <a:pt x="0" y="0"/>
                </a:moveTo>
                <a:lnTo>
                  <a:pt x="862952" y="0"/>
                </a:lnTo>
                <a:lnTo>
                  <a:pt x="862952" y="862951"/>
                </a:lnTo>
                <a:lnTo>
                  <a:pt x="0" y="8629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520360"/>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18" id="18"/>
          <p:cNvGrpSpPr/>
          <p:nvPr/>
        </p:nvGrpSpPr>
        <p:grpSpPr>
          <a:xfrm rot="0">
            <a:off x="9377817" y="4366742"/>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0" id="20"/>
          <p:cNvGrpSpPr/>
          <p:nvPr/>
        </p:nvGrpSpPr>
        <p:grpSpPr>
          <a:xfrm rot="0">
            <a:off x="9377817" y="5219080"/>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2" id="22"/>
          <p:cNvGrpSpPr/>
          <p:nvPr/>
        </p:nvGrpSpPr>
        <p:grpSpPr>
          <a:xfrm rot="0">
            <a:off x="9377817" y="6105834"/>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4" id="24"/>
          <p:cNvGrpSpPr/>
          <p:nvPr/>
        </p:nvGrpSpPr>
        <p:grpSpPr>
          <a:xfrm rot="-5400000">
            <a:off x="4879831" y="5532526"/>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5400000">
            <a:off x="6004340" y="6358030"/>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28" id="28"/>
          <p:cNvGrpSpPr/>
          <p:nvPr/>
        </p:nvGrpSpPr>
        <p:grpSpPr>
          <a:xfrm rot="-5400000">
            <a:off x="5014799" y="6799748"/>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0" id="30"/>
          <p:cNvGrpSpPr/>
          <p:nvPr/>
        </p:nvGrpSpPr>
        <p:grpSpPr>
          <a:xfrm rot="-10799999">
            <a:off x="2821709" y="9133031"/>
            <a:ext cx="2471508" cy="128588"/>
            <a:chOff x="0" y="0"/>
            <a:chExt cx="3295344" cy="171450"/>
          </a:xfrm>
        </p:grpSpPr>
        <p:sp>
          <p:nvSpPr>
            <p:cNvPr name="Freeform 31" id="31"/>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2" id="32"/>
          <p:cNvGrpSpPr/>
          <p:nvPr/>
        </p:nvGrpSpPr>
        <p:grpSpPr>
          <a:xfrm rot="-10800000">
            <a:off x="2791726" y="8776715"/>
            <a:ext cx="2502984" cy="128588"/>
            <a:chOff x="0" y="0"/>
            <a:chExt cx="333731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34" id="34"/>
          <p:cNvGrpSpPr/>
          <p:nvPr/>
        </p:nvGrpSpPr>
        <p:grpSpPr>
          <a:xfrm rot="10799999">
            <a:off x="2791724" y="8376508"/>
            <a:ext cx="2503022" cy="128588"/>
            <a:chOff x="0" y="0"/>
            <a:chExt cx="333736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6" id="36"/>
          <p:cNvGrpSpPr/>
          <p:nvPr/>
        </p:nvGrpSpPr>
        <p:grpSpPr>
          <a:xfrm rot="-10799999">
            <a:off x="12938275" y="9044194"/>
            <a:ext cx="2471508" cy="128588"/>
            <a:chOff x="0" y="0"/>
            <a:chExt cx="3295344" cy="171450"/>
          </a:xfrm>
        </p:grpSpPr>
        <p:sp>
          <p:nvSpPr>
            <p:cNvPr name="Freeform 37" id="37"/>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8" id="38"/>
          <p:cNvGrpSpPr/>
          <p:nvPr/>
        </p:nvGrpSpPr>
        <p:grpSpPr>
          <a:xfrm rot="-10800000">
            <a:off x="12908290" y="8687878"/>
            <a:ext cx="2502984" cy="128588"/>
            <a:chOff x="0" y="0"/>
            <a:chExt cx="3337312" cy="171450"/>
          </a:xfrm>
        </p:grpSpPr>
        <p:sp>
          <p:nvSpPr>
            <p:cNvPr name="Freeform 39" id="39"/>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40" id="40"/>
          <p:cNvSpPr txBox="true"/>
          <p:nvPr/>
        </p:nvSpPr>
        <p:spPr>
          <a:xfrm rot="0">
            <a:off x="159092" y="-55247"/>
            <a:ext cx="10512837"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 RECAP</a:t>
            </a:r>
          </a:p>
        </p:txBody>
      </p:sp>
      <p:sp>
        <p:nvSpPr>
          <p:cNvPr name="TextBox 41" id="41"/>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42" id="42"/>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43" id="43"/>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44" id="44"/>
          <p:cNvSpPr txBox="true"/>
          <p:nvPr/>
        </p:nvSpPr>
        <p:spPr>
          <a:xfrm rot="0">
            <a:off x="6181390" y="8821959"/>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45" id="45"/>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sp>
        <p:nvSpPr>
          <p:cNvPr name="TextBox 46" id="46"/>
          <p:cNvSpPr txBox="true"/>
          <p:nvPr/>
        </p:nvSpPr>
        <p:spPr>
          <a:xfrm rot="0">
            <a:off x="5031336" y="3114521"/>
            <a:ext cx="727354"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CU</a:t>
            </a:r>
          </a:p>
        </p:txBody>
      </p:sp>
      <p:sp>
        <p:nvSpPr>
          <p:cNvPr name="TextBox 47" id="47"/>
          <p:cNvSpPr txBox="true"/>
          <p:nvPr/>
        </p:nvSpPr>
        <p:spPr>
          <a:xfrm rot="0">
            <a:off x="8045144" y="2702081"/>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48" id="48"/>
          <p:cNvSpPr txBox="true"/>
          <p:nvPr/>
        </p:nvSpPr>
        <p:spPr>
          <a:xfrm rot="0">
            <a:off x="8045144" y="359220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9" id="49"/>
          <p:cNvSpPr txBox="true"/>
          <p:nvPr/>
        </p:nvSpPr>
        <p:spPr>
          <a:xfrm rot="0">
            <a:off x="8083383" y="443858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50" id="50"/>
          <p:cNvSpPr txBox="true"/>
          <p:nvPr/>
        </p:nvSpPr>
        <p:spPr>
          <a:xfrm rot="0">
            <a:off x="8045144" y="5290924"/>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51" id="51"/>
          <p:cNvSpPr txBox="true"/>
          <p:nvPr/>
        </p:nvSpPr>
        <p:spPr>
          <a:xfrm rot="0">
            <a:off x="8045144" y="612704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52" id="52"/>
          <p:cNvGrpSpPr/>
          <p:nvPr/>
        </p:nvGrpSpPr>
        <p:grpSpPr>
          <a:xfrm rot="10799999">
            <a:off x="7467035" y="2885650"/>
            <a:ext cx="760218" cy="128588"/>
            <a:chOff x="0" y="0"/>
            <a:chExt cx="1013624" cy="171450"/>
          </a:xfrm>
        </p:grpSpPr>
        <p:sp>
          <p:nvSpPr>
            <p:cNvPr name="Freeform 53" id="53"/>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54" id="54"/>
          <p:cNvGrpSpPr/>
          <p:nvPr/>
        </p:nvGrpSpPr>
        <p:grpSpPr>
          <a:xfrm rot="0">
            <a:off x="7787260" y="4579520"/>
            <a:ext cx="511657" cy="128588"/>
            <a:chOff x="0" y="0"/>
            <a:chExt cx="682210" cy="171450"/>
          </a:xfrm>
        </p:grpSpPr>
        <p:sp>
          <p:nvSpPr>
            <p:cNvPr name="Freeform 55" id="55"/>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56" id="56"/>
          <p:cNvGrpSpPr/>
          <p:nvPr/>
        </p:nvGrpSpPr>
        <p:grpSpPr>
          <a:xfrm rot="-5400000">
            <a:off x="4945888" y="4826878"/>
            <a:ext cx="1539882" cy="128588"/>
            <a:chOff x="0" y="0"/>
            <a:chExt cx="2053176" cy="171450"/>
          </a:xfrm>
        </p:grpSpPr>
        <p:sp>
          <p:nvSpPr>
            <p:cNvPr name="Freeform 57" id="57"/>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8" id="58"/>
          <p:cNvGrpSpPr/>
          <p:nvPr/>
        </p:nvGrpSpPr>
        <p:grpSpPr>
          <a:xfrm rot="-10800000">
            <a:off x="4790768" y="5532526"/>
            <a:ext cx="1032216" cy="128588"/>
            <a:chOff x="0" y="0"/>
            <a:chExt cx="1376288" cy="171450"/>
          </a:xfrm>
        </p:grpSpPr>
        <p:sp>
          <p:nvSpPr>
            <p:cNvPr name="Freeform 59" id="5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0" id="60"/>
          <p:cNvGrpSpPr/>
          <p:nvPr/>
        </p:nvGrpSpPr>
        <p:grpSpPr>
          <a:xfrm rot="-10800000">
            <a:off x="5435774" y="5532526"/>
            <a:ext cx="1032216" cy="128588"/>
            <a:chOff x="0" y="0"/>
            <a:chExt cx="1376288" cy="171450"/>
          </a:xfrm>
        </p:grpSpPr>
        <p:sp>
          <p:nvSpPr>
            <p:cNvPr name="Freeform 61" id="61"/>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2" id="62"/>
          <p:cNvGrpSpPr/>
          <p:nvPr/>
        </p:nvGrpSpPr>
        <p:grpSpPr>
          <a:xfrm rot="-10800000">
            <a:off x="17320078" y="207265"/>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4" id="64"/>
          <p:cNvGrpSpPr/>
          <p:nvPr/>
        </p:nvGrpSpPr>
        <p:grpSpPr>
          <a:xfrm rot="-10800000">
            <a:off x="17320078" y="676240"/>
            <a:ext cx="1032216" cy="128588"/>
            <a:chOff x="0" y="0"/>
            <a:chExt cx="1376288" cy="171450"/>
          </a:xfrm>
        </p:grpSpPr>
        <p:sp>
          <p:nvSpPr>
            <p:cNvPr name="Freeform 65" id="6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6" id="66"/>
          <p:cNvGrpSpPr/>
          <p:nvPr/>
        </p:nvGrpSpPr>
        <p:grpSpPr>
          <a:xfrm rot="-10800000">
            <a:off x="17320078" y="1116598"/>
            <a:ext cx="1032216" cy="128588"/>
            <a:chOff x="0" y="0"/>
            <a:chExt cx="1376288" cy="171450"/>
          </a:xfrm>
        </p:grpSpPr>
        <p:sp>
          <p:nvSpPr>
            <p:cNvPr name="Freeform 67" id="6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8" id="6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9" id="6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70" id="7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71" id="71"/>
          <p:cNvGrpSpPr/>
          <p:nvPr/>
        </p:nvGrpSpPr>
        <p:grpSpPr>
          <a:xfrm rot="10720186">
            <a:off x="14461214" y="3813308"/>
            <a:ext cx="679476" cy="128588"/>
            <a:chOff x="0" y="0"/>
            <a:chExt cx="905968" cy="171450"/>
          </a:xfrm>
        </p:grpSpPr>
        <p:sp>
          <p:nvSpPr>
            <p:cNvPr name="Freeform 72" id="72"/>
            <p:cNvSpPr/>
            <p:nvPr/>
          </p:nvSpPr>
          <p:spPr>
            <a:xfrm flipH="false" flipV="false" rot="0">
              <a:off x="0" y="0"/>
              <a:ext cx="906018" cy="171450"/>
            </a:xfrm>
            <a:custGeom>
              <a:avLst/>
              <a:gdLst/>
              <a:ahLst/>
              <a:cxnLst/>
              <a:rect r="r" b="b" t="t" l="l"/>
              <a:pathLst>
                <a:path h="171450" w="906018">
                  <a:moveTo>
                    <a:pt x="85725" y="0"/>
                  </a:moveTo>
                  <a:lnTo>
                    <a:pt x="820293" y="0"/>
                  </a:lnTo>
                  <a:cubicBezTo>
                    <a:pt x="867664" y="0"/>
                    <a:pt x="906018" y="38354"/>
                    <a:pt x="906018" y="85725"/>
                  </a:cubicBezTo>
                  <a:cubicBezTo>
                    <a:pt x="906018" y="133096"/>
                    <a:pt x="867664" y="171450"/>
                    <a:pt x="82029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3" id="73"/>
          <p:cNvGrpSpPr/>
          <p:nvPr/>
        </p:nvGrpSpPr>
        <p:grpSpPr>
          <a:xfrm rot="5400000">
            <a:off x="14494922" y="3354059"/>
            <a:ext cx="1150825" cy="128588"/>
            <a:chOff x="0" y="0"/>
            <a:chExt cx="1534434" cy="171450"/>
          </a:xfrm>
        </p:grpSpPr>
        <p:sp>
          <p:nvSpPr>
            <p:cNvPr name="Freeform 74" id="74"/>
            <p:cNvSpPr/>
            <p:nvPr/>
          </p:nvSpPr>
          <p:spPr>
            <a:xfrm flipH="false" flipV="false" rot="0">
              <a:off x="0" y="0"/>
              <a:ext cx="1534414" cy="171450"/>
            </a:xfrm>
            <a:custGeom>
              <a:avLst/>
              <a:gdLst/>
              <a:ahLst/>
              <a:cxnLst/>
              <a:rect r="r" b="b" t="t" l="l"/>
              <a:pathLst>
                <a:path h="171450" w="1534414">
                  <a:moveTo>
                    <a:pt x="85725" y="0"/>
                  </a:moveTo>
                  <a:lnTo>
                    <a:pt x="1448689" y="0"/>
                  </a:lnTo>
                  <a:cubicBezTo>
                    <a:pt x="1496060" y="0"/>
                    <a:pt x="1534414" y="38354"/>
                    <a:pt x="1534414" y="85725"/>
                  </a:cubicBezTo>
                  <a:cubicBezTo>
                    <a:pt x="1534414" y="133096"/>
                    <a:pt x="1496060" y="171450"/>
                    <a:pt x="144868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5" id="75"/>
          <p:cNvGrpSpPr/>
          <p:nvPr/>
        </p:nvGrpSpPr>
        <p:grpSpPr>
          <a:xfrm rot="0">
            <a:off x="14478781" y="2842972"/>
            <a:ext cx="662829" cy="128588"/>
            <a:chOff x="0" y="0"/>
            <a:chExt cx="883772" cy="171450"/>
          </a:xfrm>
        </p:grpSpPr>
        <p:sp>
          <p:nvSpPr>
            <p:cNvPr name="Freeform 76" id="76"/>
            <p:cNvSpPr/>
            <p:nvPr/>
          </p:nvSpPr>
          <p:spPr>
            <a:xfrm flipH="false" flipV="false" rot="0">
              <a:off x="0" y="0"/>
              <a:ext cx="883793" cy="171450"/>
            </a:xfrm>
            <a:custGeom>
              <a:avLst/>
              <a:gdLst/>
              <a:ahLst/>
              <a:cxnLst/>
              <a:rect r="r" b="b" t="t" l="l"/>
              <a:pathLst>
                <a:path h="171450" w="883793">
                  <a:moveTo>
                    <a:pt x="85725" y="0"/>
                  </a:moveTo>
                  <a:lnTo>
                    <a:pt x="798068" y="0"/>
                  </a:lnTo>
                  <a:cubicBezTo>
                    <a:pt x="845439" y="0"/>
                    <a:pt x="883793" y="38354"/>
                    <a:pt x="883793" y="85725"/>
                  </a:cubicBezTo>
                  <a:cubicBezTo>
                    <a:pt x="883793" y="133096"/>
                    <a:pt x="845439" y="171450"/>
                    <a:pt x="798068"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7" id="77"/>
          <p:cNvGrpSpPr/>
          <p:nvPr/>
        </p:nvGrpSpPr>
        <p:grpSpPr>
          <a:xfrm rot="0">
            <a:off x="2537237" y="281084"/>
            <a:ext cx="13213526" cy="9925515"/>
            <a:chOff x="0" y="0"/>
            <a:chExt cx="17618034" cy="13234020"/>
          </a:xfrm>
        </p:grpSpPr>
        <p:sp>
          <p:nvSpPr>
            <p:cNvPr name="Freeform 78" id="7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79" id="7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80" id="8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240.xml><?xml version="1.0" encoding="utf-8"?>
<p:sld xmlns:p="http://schemas.openxmlformats.org/presentationml/2006/main" xmlns:a="http://schemas.openxmlformats.org/drawingml/2006/main" xmlns:r="http://schemas.openxmlformats.org/officeDocument/2006/relationships">
  <p:cSld>
    <p:bg>
      <p:bgPr>
        <a:solidFill>
          <a:srgbClr val="81C5D8"/>
        </a:solidFill>
      </p:bgPr>
    </p:bg>
    <p:spTree>
      <p:nvGrpSpPr>
        <p:cNvPr id="1" name=""/>
        <p:cNvGrpSpPr/>
        <p:nvPr/>
      </p:nvGrpSpPr>
      <p:grpSpPr>
        <a:xfrm>
          <a:off x="0" y="0"/>
          <a:ext cx="0" cy="0"/>
          <a:chOff x="0" y="0"/>
          <a:chExt cx="0" cy="0"/>
        </a:xfrm>
      </p:grpSpPr>
      <p:sp>
        <p:nvSpPr>
          <p:cNvPr name="TextBox 2" id="2"/>
          <p:cNvSpPr txBox="true"/>
          <p:nvPr/>
        </p:nvSpPr>
        <p:spPr>
          <a:xfrm rot="0">
            <a:off x="3673418" y="4140333"/>
            <a:ext cx="12603130" cy="1837263"/>
          </a:xfrm>
          <a:prstGeom prst="rect">
            <a:avLst/>
          </a:prstGeom>
        </p:spPr>
        <p:txBody>
          <a:bodyPr anchor="t" rtlCol="false" tIns="0" lIns="0" bIns="0" rIns="0">
            <a:spAutoFit/>
          </a:bodyPr>
          <a:lstStyle/>
          <a:p>
            <a:pPr algn="l">
              <a:lnSpc>
                <a:spcPts val="7000"/>
              </a:lnSpc>
            </a:pPr>
            <a:r>
              <a:rPr lang="en-US" sz="5001" b="true">
                <a:solidFill>
                  <a:srgbClr val="000000"/>
                </a:solidFill>
                <a:latin typeface="Now Bold"/>
                <a:ea typeface="Now Bold"/>
                <a:cs typeface="Now Bold"/>
                <a:sym typeface="Now Bold"/>
              </a:rPr>
              <a:t>THEN, HOW TO UNIQUELY IDENTIFY A DEVICE ON A LAN?</a:t>
            </a:r>
          </a:p>
        </p:txBody>
      </p:sp>
      <p:grpSp>
        <p:nvGrpSpPr>
          <p:cNvPr name="Group 3" id="3"/>
          <p:cNvGrpSpPr/>
          <p:nvPr/>
        </p:nvGrpSpPr>
        <p:grpSpPr>
          <a:xfrm rot="0">
            <a:off x="2537237" y="129372"/>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41.xml><?xml version="1.0" encoding="utf-8"?>
<p:sld xmlns:p="http://schemas.openxmlformats.org/presentationml/2006/main" xmlns:a="http://schemas.openxmlformats.org/drawingml/2006/main" xmlns:r="http://schemas.openxmlformats.org/officeDocument/2006/relationships">
  <p:cSld>
    <p:bg>
      <p:bgPr>
        <a:solidFill>
          <a:srgbClr val="81C5D8"/>
        </a:solidFill>
      </p:bgPr>
    </p:bg>
    <p:spTree>
      <p:nvGrpSpPr>
        <p:cNvPr id="1" name=""/>
        <p:cNvGrpSpPr/>
        <p:nvPr/>
      </p:nvGrpSpPr>
      <p:grpSpPr>
        <a:xfrm>
          <a:off x="0" y="0"/>
          <a:ext cx="0" cy="0"/>
          <a:chOff x="0" y="0"/>
          <a:chExt cx="0" cy="0"/>
        </a:xfrm>
      </p:grpSpPr>
      <p:grpSp>
        <p:nvGrpSpPr>
          <p:cNvPr name="Group 2" id="2"/>
          <p:cNvGrpSpPr/>
          <p:nvPr/>
        </p:nvGrpSpPr>
        <p:grpSpPr>
          <a:xfrm rot="0">
            <a:off x="2651212" y="2565096"/>
            <a:ext cx="13950080" cy="1952277"/>
            <a:chOff x="0" y="0"/>
            <a:chExt cx="18600106" cy="2603036"/>
          </a:xfrm>
        </p:grpSpPr>
        <p:sp>
          <p:nvSpPr>
            <p:cNvPr name="Freeform 3" id="3"/>
            <p:cNvSpPr/>
            <p:nvPr/>
          </p:nvSpPr>
          <p:spPr>
            <a:xfrm flipH="false" flipV="false" rot="0">
              <a:off x="0" y="0"/>
              <a:ext cx="18600165" cy="2603119"/>
            </a:xfrm>
            <a:custGeom>
              <a:avLst/>
              <a:gdLst/>
              <a:ahLst/>
              <a:cxnLst/>
              <a:rect r="r" b="b" t="t" l="l"/>
              <a:pathLst>
                <a:path h="2603119" w="18600165">
                  <a:moveTo>
                    <a:pt x="18109564" y="2602992"/>
                  </a:moveTo>
                  <a:lnTo>
                    <a:pt x="490601" y="2602992"/>
                  </a:lnTo>
                  <a:cubicBezTo>
                    <a:pt x="220218" y="2602992"/>
                    <a:pt x="0" y="2382774"/>
                    <a:pt x="0" y="2112518"/>
                  </a:cubicBezTo>
                  <a:lnTo>
                    <a:pt x="0" y="490601"/>
                  </a:lnTo>
                  <a:cubicBezTo>
                    <a:pt x="0" y="220218"/>
                    <a:pt x="220218" y="0"/>
                    <a:pt x="490601" y="0"/>
                  </a:cubicBezTo>
                  <a:lnTo>
                    <a:pt x="18109564" y="0"/>
                  </a:lnTo>
                  <a:cubicBezTo>
                    <a:pt x="18379821" y="0"/>
                    <a:pt x="18600165" y="220218"/>
                    <a:pt x="18600165" y="490601"/>
                  </a:cubicBezTo>
                  <a:lnTo>
                    <a:pt x="18600165" y="2112518"/>
                  </a:lnTo>
                  <a:cubicBezTo>
                    <a:pt x="18600165" y="2382774"/>
                    <a:pt x="18379948" y="2603119"/>
                    <a:pt x="18109564" y="2603119"/>
                  </a:cubicBezTo>
                  <a:close/>
                </a:path>
              </a:pathLst>
            </a:custGeom>
            <a:solidFill>
              <a:srgbClr val="E7E6D3"/>
            </a:solidFill>
          </p:spPr>
        </p:sp>
      </p:grpSp>
      <p:grpSp>
        <p:nvGrpSpPr>
          <p:cNvPr name="Group 4" id="4"/>
          <p:cNvGrpSpPr/>
          <p:nvPr/>
        </p:nvGrpSpPr>
        <p:grpSpPr>
          <a:xfrm rot="0">
            <a:off x="1686710" y="2049772"/>
            <a:ext cx="2617457" cy="748512"/>
            <a:chOff x="0" y="0"/>
            <a:chExt cx="3489942" cy="998016"/>
          </a:xfrm>
        </p:grpSpPr>
        <p:sp>
          <p:nvSpPr>
            <p:cNvPr name="Freeform 5" id="5"/>
            <p:cNvSpPr/>
            <p:nvPr/>
          </p:nvSpPr>
          <p:spPr>
            <a:xfrm flipH="false" flipV="false" rot="0">
              <a:off x="0" y="0"/>
              <a:ext cx="3489960" cy="997966"/>
            </a:xfrm>
            <a:custGeom>
              <a:avLst/>
              <a:gdLst/>
              <a:ahLst/>
              <a:cxnLst/>
              <a:rect r="r" b="b" t="t" l="l"/>
              <a:pathLst>
                <a:path h="997966" w="3489960">
                  <a:moveTo>
                    <a:pt x="0" y="0"/>
                  </a:moveTo>
                  <a:lnTo>
                    <a:pt x="3489960" y="0"/>
                  </a:lnTo>
                  <a:lnTo>
                    <a:pt x="3489960" y="997966"/>
                  </a:lnTo>
                  <a:lnTo>
                    <a:pt x="0" y="997966"/>
                  </a:lnTo>
                  <a:close/>
                </a:path>
              </a:pathLst>
            </a:custGeom>
            <a:solidFill>
              <a:srgbClr val="2A5037"/>
            </a:solidFill>
          </p:spPr>
        </p:sp>
      </p:grpSp>
      <p:grpSp>
        <p:nvGrpSpPr>
          <p:cNvPr name="Group 6" id="6"/>
          <p:cNvGrpSpPr/>
          <p:nvPr/>
        </p:nvGrpSpPr>
        <p:grpSpPr>
          <a:xfrm rot="0">
            <a:off x="2651212" y="5411114"/>
            <a:ext cx="13950080" cy="4006547"/>
            <a:chOff x="0" y="0"/>
            <a:chExt cx="18600106" cy="5342062"/>
          </a:xfrm>
        </p:grpSpPr>
        <p:sp>
          <p:nvSpPr>
            <p:cNvPr name="Freeform 7" id="7"/>
            <p:cNvSpPr/>
            <p:nvPr/>
          </p:nvSpPr>
          <p:spPr>
            <a:xfrm flipH="false" flipV="false" rot="0">
              <a:off x="0" y="0"/>
              <a:ext cx="18600165" cy="5342128"/>
            </a:xfrm>
            <a:custGeom>
              <a:avLst/>
              <a:gdLst/>
              <a:ahLst/>
              <a:cxnLst/>
              <a:rect r="r" b="b" t="t" l="l"/>
              <a:pathLst>
                <a:path h="5342128" w="18600165">
                  <a:moveTo>
                    <a:pt x="18109564" y="5342001"/>
                  </a:moveTo>
                  <a:lnTo>
                    <a:pt x="490601" y="5342001"/>
                  </a:lnTo>
                  <a:cubicBezTo>
                    <a:pt x="220218" y="5342001"/>
                    <a:pt x="0" y="5121783"/>
                    <a:pt x="0" y="4851527"/>
                  </a:cubicBezTo>
                  <a:lnTo>
                    <a:pt x="0" y="490601"/>
                  </a:lnTo>
                  <a:cubicBezTo>
                    <a:pt x="0" y="220218"/>
                    <a:pt x="220218" y="0"/>
                    <a:pt x="490601" y="0"/>
                  </a:cubicBezTo>
                  <a:lnTo>
                    <a:pt x="18109564" y="0"/>
                  </a:lnTo>
                  <a:cubicBezTo>
                    <a:pt x="18379821" y="0"/>
                    <a:pt x="18600165" y="220218"/>
                    <a:pt x="18600165" y="490601"/>
                  </a:cubicBezTo>
                  <a:lnTo>
                    <a:pt x="18600165" y="4851527"/>
                  </a:lnTo>
                  <a:cubicBezTo>
                    <a:pt x="18600165" y="5121783"/>
                    <a:pt x="18379948" y="5342128"/>
                    <a:pt x="18109564" y="5342128"/>
                  </a:cubicBezTo>
                  <a:close/>
                </a:path>
              </a:pathLst>
            </a:custGeom>
            <a:solidFill>
              <a:srgbClr val="E7E6D3"/>
            </a:solidFill>
          </p:spPr>
        </p:sp>
      </p:grpSp>
      <p:grpSp>
        <p:nvGrpSpPr>
          <p:cNvPr name="Group 8" id="8"/>
          <p:cNvGrpSpPr/>
          <p:nvPr/>
        </p:nvGrpSpPr>
        <p:grpSpPr>
          <a:xfrm rot="0">
            <a:off x="1686710" y="4895790"/>
            <a:ext cx="2617457" cy="748512"/>
            <a:chOff x="0" y="0"/>
            <a:chExt cx="3489942" cy="998016"/>
          </a:xfrm>
        </p:grpSpPr>
        <p:sp>
          <p:nvSpPr>
            <p:cNvPr name="Freeform 9" id="9"/>
            <p:cNvSpPr/>
            <p:nvPr/>
          </p:nvSpPr>
          <p:spPr>
            <a:xfrm flipH="false" flipV="false" rot="0">
              <a:off x="0" y="0"/>
              <a:ext cx="3489960" cy="997966"/>
            </a:xfrm>
            <a:custGeom>
              <a:avLst/>
              <a:gdLst/>
              <a:ahLst/>
              <a:cxnLst/>
              <a:rect r="r" b="b" t="t" l="l"/>
              <a:pathLst>
                <a:path h="997966" w="3489960">
                  <a:moveTo>
                    <a:pt x="0" y="0"/>
                  </a:moveTo>
                  <a:lnTo>
                    <a:pt x="3489960" y="0"/>
                  </a:lnTo>
                  <a:lnTo>
                    <a:pt x="3489960" y="997966"/>
                  </a:lnTo>
                  <a:lnTo>
                    <a:pt x="0" y="997966"/>
                  </a:lnTo>
                  <a:close/>
                </a:path>
              </a:pathLst>
            </a:custGeom>
            <a:solidFill>
              <a:srgbClr val="2A5037"/>
            </a:solidFill>
          </p:spPr>
        </p:sp>
      </p:grpSp>
      <p:sp>
        <p:nvSpPr>
          <p:cNvPr name="Freeform 10" id="10"/>
          <p:cNvSpPr/>
          <p:nvPr/>
        </p:nvSpPr>
        <p:spPr>
          <a:xfrm flipH="false" flipV="false" rot="0">
            <a:off x="5765469" y="6050685"/>
            <a:ext cx="3581829" cy="337682"/>
          </a:xfrm>
          <a:custGeom>
            <a:avLst/>
            <a:gdLst/>
            <a:ahLst/>
            <a:cxnLst/>
            <a:rect r="r" b="b" t="t" l="l"/>
            <a:pathLst>
              <a:path h="337682" w="3581829">
                <a:moveTo>
                  <a:pt x="0" y="0"/>
                </a:moveTo>
                <a:lnTo>
                  <a:pt x="3581829" y="0"/>
                </a:lnTo>
                <a:lnTo>
                  <a:pt x="3581829" y="337681"/>
                </a:lnTo>
                <a:lnTo>
                  <a:pt x="0" y="337681"/>
                </a:lnTo>
                <a:lnTo>
                  <a:pt x="0" y="0"/>
                </a:lnTo>
                <a:close/>
              </a:path>
            </a:pathLst>
          </a:custGeom>
          <a:blipFill>
            <a:blip r:embed="rId2">
              <a:extLst>
                <a:ext uri="{96DAC541-7B7A-43D3-8B79-37D633B846F1}">
                  <asvg:svgBlip xmlns:asvg="http://schemas.microsoft.com/office/drawing/2016/SVG/main" r:embed="rId3"/>
                </a:ext>
              </a:extLst>
            </a:blip>
            <a:stretch>
              <a:fillRect l="0" t="0" r="0" b="-1288"/>
            </a:stretch>
          </a:blipFill>
        </p:spPr>
      </p:sp>
      <p:sp>
        <p:nvSpPr>
          <p:cNvPr name="TextBox 11" id="11"/>
          <p:cNvSpPr txBox="true"/>
          <p:nvPr/>
        </p:nvSpPr>
        <p:spPr>
          <a:xfrm rot="0">
            <a:off x="2942602" y="2607785"/>
            <a:ext cx="13367301" cy="1670973"/>
          </a:xfrm>
          <a:prstGeom prst="rect">
            <a:avLst/>
          </a:prstGeom>
        </p:spPr>
        <p:txBody>
          <a:bodyPr anchor="t" rtlCol="false" tIns="0" lIns="0" bIns="0" rIns="0">
            <a:spAutoFit/>
          </a:bodyPr>
          <a:lstStyle/>
          <a:p>
            <a:pPr algn="ctr">
              <a:lnSpc>
                <a:spcPts val="6299"/>
              </a:lnSpc>
            </a:pPr>
            <a:r>
              <a:rPr lang="en-US" sz="4500">
                <a:solidFill>
                  <a:srgbClr val="000000"/>
                </a:solidFill>
                <a:latin typeface="Arimo"/>
                <a:ea typeface="Arimo"/>
                <a:cs typeface="Arimo"/>
                <a:sym typeface="Arimo"/>
              </a:rPr>
              <a:t>Uniquely identify a computer on a Local Area Network (LAN)</a:t>
            </a:r>
          </a:p>
        </p:txBody>
      </p:sp>
      <p:sp>
        <p:nvSpPr>
          <p:cNvPr name="TextBox 12" id="12"/>
          <p:cNvSpPr txBox="true"/>
          <p:nvPr/>
        </p:nvSpPr>
        <p:spPr>
          <a:xfrm rot="0">
            <a:off x="1806430" y="1967390"/>
            <a:ext cx="2378015" cy="728596"/>
          </a:xfrm>
          <a:prstGeom prst="rect">
            <a:avLst/>
          </a:prstGeom>
        </p:spPr>
        <p:txBody>
          <a:bodyPr anchor="t" rtlCol="false" tIns="0" lIns="0" bIns="0" rIns="0">
            <a:spAutoFit/>
          </a:bodyPr>
          <a:lstStyle/>
          <a:p>
            <a:pPr algn="ctr">
              <a:lnSpc>
                <a:spcPts val="5311"/>
              </a:lnSpc>
            </a:pPr>
            <a:r>
              <a:rPr lang="en-US" sz="3793">
                <a:solidFill>
                  <a:srgbClr val="FFFFFF"/>
                </a:solidFill>
                <a:latin typeface="Arimo"/>
                <a:ea typeface="Arimo"/>
                <a:cs typeface="Arimo"/>
                <a:sym typeface="Arimo"/>
              </a:rPr>
              <a:t>Function</a:t>
            </a:r>
          </a:p>
        </p:txBody>
      </p:sp>
      <p:sp>
        <p:nvSpPr>
          <p:cNvPr name="TextBox 13" id="13"/>
          <p:cNvSpPr txBox="true"/>
          <p:nvPr/>
        </p:nvSpPr>
        <p:spPr>
          <a:xfrm rot="0">
            <a:off x="3393147" y="5230139"/>
            <a:ext cx="12466210" cy="809489"/>
          </a:xfrm>
          <a:prstGeom prst="rect">
            <a:avLst/>
          </a:prstGeom>
        </p:spPr>
        <p:txBody>
          <a:bodyPr anchor="t" rtlCol="false" tIns="0" lIns="0" bIns="0" rIns="0">
            <a:spAutoFit/>
          </a:bodyPr>
          <a:lstStyle/>
          <a:p>
            <a:pPr algn="ctr">
              <a:lnSpc>
                <a:spcPts val="5875"/>
              </a:lnSpc>
            </a:pPr>
            <a:r>
              <a:rPr lang="en-US" sz="4195">
                <a:solidFill>
                  <a:srgbClr val="000000"/>
                </a:solidFill>
                <a:latin typeface="Arimo"/>
                <a:ea typeface="Arimo"/>
                <a:cs typeface="Arimo"/>
                <a:sym typeface="Arimo"/>
              </a:rPr>
              <a:t>NN - NN - NN - DD - DD - DD </a:t>
            </a:r>
          </a:p>
        </p:txBody>
      </p:sp>
      <p:sp>
        <p:nvSpPr>
          <p:cNvPr name="TextBox 14" id="14"/>
          <p:cNvSpPr txBox="true"/>
          <p:nvPr/>
        </p:nvSpPr>
        <p:spPr>
          <a:xfrm rot="0">
            <a:off x="1806430" y="4813409"/>
            <a:ext cx="2378015" cy="728596"/>
          </a:xfrm>
          <a:prstGeom prst="rect">
            <a:avLst/>
          </a:prstGeom>
        </p:spPr>
        <p:txBody>
          <a:bodyPr anchor="t" rtlCol="false" tIns="0" lIns="0" bIns="0" rIns="0">
            <a:spAutoFit/>
          </a:bodyPr>
          <a:lstStyle/>
          <a:p>
            <a:pPr algn="ctr">
              <a:lnSpc>
                <a:spcPts val="5311"/>
              </a:lnSpc>
            </a:pPr>
            <a:r>
              <a:rPr lang="en-US" sz="3793">
                <a:solidFill>
                  <a:srgbClr val="FFFFFF"/>
                </a:solidFill>
                <a:latin typeface="Arimo"/>
                <a:ea typeface="Arimo"/>
                <a:cs typeface="Arimo"/>
                <a:sym typeface="Arimo"/>
              </a:rPr>
              <a:t>Format</a:t>
            </a:r>
          </a:p>
        </p:txBody>
      </p:sp>
      <p:sp>
        <p:nvSpPr>
          <p:cNvPr name="Freeform 15" id="15"/>
          <p:cNvSpPr/>
          <p:nvPr/>
        </p:nvSpPr>
        <p:spPr>
          <a:xfrm flipH="true" flipV="false" rot="0">
            <a:off x="9626253" y="6050685"/>
            <a:ext cx="3581829" cy="337682"/>
          </a:xfrm>
          <a:custGeom>
            <a:avLst/>
            <a:gdLst/>
            <a:ahLst/>
            <a:cxnLst/>
            <a:rect r="r" b="b" t="t" l="l"/>
            <a:pathLst>
              <a:path h="337682" w="3581829">
                <a:moveTo>
                  <a:pt x="3581829" y="0"/>
                </a:moveTo>
                <a:lnTo>
                  <a:pt x="0" y="0"/>
                </a:lnTo>
                <a:lnTo>
                  <a:pt x="0" y="337681"/>
                </a:lnTo>
                <a:lnTo>
                  <a:pt x="3581829" y="337681"/>
                </a:lnTo>
                <a:lnTo>
                  <a:pt x="3581829" y="0"/>
                </a:lnTo>
                <a:close/>
              </a:path>
            </a:pathLst>
          </a:custGeom>
          <a:blipFill>
            <a:blip r:embed="rId2">
              <a:extLst>
                <a:ext uri="{96DAC541-7B7A-43D3-8B79-37D633B846F1}">
                  <asvg:svgBlip xmlns:asvg="http://schemas.microsoft.com/office/drawing/2016/SVG/main" r:embed="rId3"/>
                </a:ext>
              </a:extLst>
            </a:blip>
            <a:stretch>
              <a:fillRect l="0" t="0" r="0" b="-1288"/>
            </a:stretch>
          </a:blipFill>
        </p:spPr>
      </p:sp>
      <p:sp>
        <p:nvSpPr>
          <p:cNvPr name="TextBox 16" id="16"/>
          <p:cNvSpPr txBox="true"/>
          <p:nvPr/>
        </p:nvSpPr>
        <p:spPr>
          <a:xfrm rot="0">
            <a:off x="5895828" y="6255014"/>
            <a:ext cx="3321111" cy="529017"/>
          </a:xfrm>
          <a:prstGeom prst="rect">
            <a:avLst/>
          </a:prstGeom>
        </p:spPr>
        <p:txBody>
          <a:bodyPr anchor="t" rtlCol="false" tIns="0" lIns="0" bIns="0" rIns="0">
            <a:spAutoFit/>
          </a:bodyPr>
          <a:lstStyle/>
          <a:p>
            <a:pPr algn="ctr">
              <a:lnSpc>
                <a:spcPts val="3811"/>
              </a:lnSpc>
            </a:pPr>
            <a:r>
              <a:rPr lang="en-US" sz="2722">
                <a:solidFill>
                  <a:srgbClr val="000000"/>
                </a:solidFill>
                <a:latin typeface="Arimo"/>
                <a:ea typeface="Arimo"/>
                <a:cs typeface="Arimo"/>
                <a:sym typeface="Arimo"/>
              </a:rPr>
              <a:t>Manufacturer Code</a:t>
            </a:r>
          </a:p>
        </p:txBody>
      </p:sp>
      <p:sp>
        <p:nvSpPr>
          <p:cNvPr name="TextBox 17" id="17"/>
          <p:cNvSpPr txBox="true"/>
          <p:nvPr/>
        </p:nvSpPr>
        <p:spPr>
          <a:xfrm rot="0">
            <a:off x="10376020" y="6255014"/>
            <a:ext cx="2481322" cy="529017"/>
          </a:xfrm>
          <a:prstGeom prst="rect">
            <a:avLst/>
          </a:prstGeom>
        </p:spPr>
        <p:txBody>
          <a:bodyPr anchor="t" rtlCol="false" tIns="0" lIns="0" bIns="0" rIns="0">
            <a:spAutoFit/>
          </a:bodyPr>
          <a:lstStyle/>
          <a:p>
            <a:pPr algn="ctr">
              <a:lnSpc>
                <a:spcPts val="3811"/>
              </a:lnSpc>
            </a:pPr>
            <a:r>
              <a:rPr lang="en-US" sz="2722">
                <a:solidFill>
                  <a:srgbClr val="000000"/>
                </a:solidFill>
                <a:latin typeface="Arimo"/>
                <a:ea typeface="Arimo"/>
                <a:cs typeface="Arimo"/>
                <a:sym typeface="Arimo"/>
              </a:rPr>
              <a:t>Serial Number</a:t>
            </a:r>
          </a:p>
        </p:txBody>
      </p:sp>
      <p:sp>
        <p:nvSpPr>
          <p:cNvPr name="TextBox 18" id="18"/>
          <p:cNvSpPr txBox="true"/>
          <p:nvPr/>
        </p:nvSpPr>
        <p:spPr>
          <a:xfrm rot="0">
            <a:off x="4184444" y="6964885"/>
            <a:ext cx="11277202" cy="1074355"/>
          </a:xfrm>
          <a:prstGeom prst="rect">
            <a:avLst/>
          </a:prstGeom>
        </p:spPr>
        <p:txBody>
          <a:bodyPr anchor="t" rtlCol="false" tIns="0" lIns="0" bIns="0" rIns="0">
            <a:spAutoFit/>
          </a:bodyPr>
          <a:lstStyle/>
          <a:p>
            <a:pPr algn="ctr">
              <a:lnSpc>
                <a:spcPts val="4086"/>
              </a:lnSpc>
            </a:pPr>
            <a:r>
              <a:rPr lang="en-US" sz="2919">
                <a:solidFill>
                  <a:srgbClr val="2A5037"/>
                </a:solidFill>
                <a:latin typeface="Arimo"/>
                <a:ea typeface="Arimo"/>
                <a:cs typeface="Arimo"/>
                <a:sym typeface="Arimo"/>
              </a:rPr>
              <a:t>Each digit is represented in Hexadecimal</a:t>
            </a:r>
          </a:p>
          <a:p>
            <a:pPr algn="ctr">
              <a:lnSpc>
                <a:spcPts val="4086"/>
              </a:lnSpc>
            </a:pPr>
            <a:r>
              <a:rPr lang="en-US" sz="2919">
                <a:solidFill>
                  <a:srgbClr val="2A5037"/>
                </a:solidFill>
                <a:latin typeface="Arimo"/>
                <a:ea typeface="Arimo"/>
                <a:cs typeface="Arimo"/>
                <a:sym typeface="Arimo"/>
              </a:rPr>
              <a:t>If the NIC card is replaced, the MAC address will also change</a:t>
            </a:r>
          </a:p>
        </p:txBody>
      </p:sp>
      <p:sp>
        <p:nvSpPr>
          <p:cNvPr name="TextBox 19" id="19"/>
          <p:cNvSpPr txBox="true"/>
          <p:nvPr/>
        </p:nvSpPr>
        <p:spPr>
          <a:xfrm rot="0">
            <a:off x="4304165" y="8306918"/>
            <a:ext cx="11277202" cy="944431"/>
          </a:xfrm>
          <a:prstGeom prst="rect">
            <a:avLst/>
          </a:prstGeom>
        </p:spPr>
        <p:txBody>
          <a:bodyPr anchor="t" rtlCol="false" tIns="0" lIns="0" bIns="0" rIns="0">
            <a:spAutoFit/>
          </a:bodyPr>
          <a:lstStyle/>
          <a:p>
            <a:pPr algn="ctr">
              <a:lnSpc>
                <a:spcPts val="6886"/>
              </a:lnSpc>
            </a:pPr>
            <a:r>
              <a:rPr lang="en-US" sz="4918">
                <a:solidFill>
                  <a:srgbClr val="E94759"/>
                </a:solidFill>
                <a:latin typeface="Arimo"/>
                <a:ea typeface="Arimo"/>
                <a:cs typeface="Arimo"/>
                <a:sym typeface="Arimo"/>
              </a:rPr>
              <a:t>Eg. 00 - 1C - B3 - 4F - 25 - FF</a:t>
            </a:r>
          </a:p>
        </p:txBody>
      </p:sp>
      <p:grpSp>
        <p:nvGrpSpPr>
          <p:cNvPr name="Group 20" id="20"/>
          <p:cNvGrpSpPr/>
          <p:nvPr/>
        </p:nvGrpSpPr>
        <p:grpSpPr>
          <a:xfrm rot="0">
            <a:off x="2537237" y="129372"/>
            <a:ext cx="13213526" cy="9925515"/>
            <a:chOff x="0" y="0"/>
            <a:chExt cx="17618034" cy="13234020"/>
          </a:xfrm>
        </p:grpSpPr>
        <p:sp>
          <p:nvSpPr>
            <p:cNvPr name="Freeform 21" id="2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2" id="2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3" id="2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24" id="24"/>
          <p:cNvSpPr txBox="true"/>
          <p:nvPr/>
        </p:nvSpPr>
        <p:spPr>
          <a:xfrm rot="0">
            <a:off x="742440" y="668730"/>
            <a:ext cx="13190845" cy="854164"/>
          </a:xfrm>
          <a:prstGeom prst="rect">
            <a:avLst/>
          </a:prstGeom>
        </p:spPr>
        <p:txBody>
          <a:bodyPr anchor="t" rtlCol="false" tIns="0" lIns="0" bIns="0" rIns="0">
            <a:spAutoFit/>
          </a:bodyPr>
          <a:lstStyle/>
          <a:p>
            <a:pPr algn="l">
              <a:lnSpc>
                <a:spcPts val="7000"/>
              </a:lnSpc>
            </a:pPr>
            <a:r>
              <a:rPr lang="en-US" sz="5001" b="true">
                <a:solidFill>
                  <a:srgbClr val="000000"/>
                </a:solidFill>
                <a:latin typeface="Now Bold"/>
                <a:ea typeface="Now Bold"/>
                <a:cs typeface="Now Bold"/>
                <a:sym typeface="Now Bold"/>
              </a:rPr>
              <a:t>Media Access Control (MAC) Address</a:t>
            </a:r>
          </a:p>
        </p:txBody>
      </p:sp>
    </p:spTree>
  </p:cSld>
  <p:clrMapOvr>
    <a:masterClrMapping/>
  </p:clrMapOvr>
</p:sld>
</file>

<file path=ppt/slides/slide242.xml><?xml version="1.0" encoding="utf-8"?>
<p:sld xmlns:p="http://schemas.openxmlformats.org/presentationml/2006/main" xmlns:a="http://schemas.openxmlformats.org/drawingml/2006/main" xmlns:r="http://schemas.openxmlformats.org/officeDocument/2006/relationships">
  <p:cSld>
    <p:bg>
      <p:bgPr>
        <a:solidFill>
          <a:srgbClr val="81C5D8"/>
        </a:solidFill>
      </p:bgPr>
    </p:bg>
    <p:spTree>
      <p:nvGrpSpPr>
        <p:cNvPr id="1" name=""/>
        <p:cNvGrpSpPr/>
        <p:nvPr/>
      </p:nvGrpSpPr>
      <p:grpSpPr>
        <a:xfrm>
          <a:off x="0" y="0"/>
          <a:ext cx="0" cy="0"/>
          <a:chOff x="0" y="0"/>
          <a:chExt cx="0" cy="0"/>
        </a:xfrm>
      </p:grpSpPr>
      <p:grpSp>
        <p:nvGrpSpPr>
          <p:cNvPr name="Group 2" id="2"/>
          <p:cNvGrpSpPr/>
          <p:nvPr/>
        </p:nvGrpSpPr>
        <p:grpSpPr>
          <a:xfrm rot="0">
            <a:off x="9144000" y="0"/>
            <a:ext cx="9144000" cy="10287000"/>
            <a:chOff x="0" y="0"/>
            <a:chExt cx="12192000" cy="13716000"/>
          </a:xfrm>
        </p:grpSpPr>
        <p:sp>
          <p:nvSpPr>
            <p:cNvPr name="Freeform 3" id="3"/>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2A5037"/>
            </a:solidFill>
          </p:spPr>
        </p:sp>
      </p:grpSp>
      <p:grpSp>
        <p:nvGrpSpPr>
          <p:cNvPr name="Group 4" id="4"/>
          <p:cNvGrpSpPr/>
          <p:nvPr/>
        </p:nvGrpSpPr>
        <p:grpSpPr>
          <a:xfrm rot="0">
            <a:off x="7207975" y="3198798"/>
            <a:ext cx="3872052" cy="3889407"/>
            <a:chOff x="0" y="0"/>
            <a:chExt cx="5162736" cy="5185876"/>
          </a:xfrm>
        </p:grpSpPr>
        <p:sp>
          <p:nvSpPr>
            <p:cNvPr name="Freeform 5" id="5"/>
            <p:cNvSpPr/>
            <p:nvPr/>
          </p:nvSpPr>
          <p:spPr>
            <a:xfrm flipH="false" flipV="false" rot="0">
              <a:off x="0" y="0"/>
              <a:ext cx="5162804" cy="5185918"/>
            </a:xfrm>
            <a:custGeom>
              <a:avLst/>
              <a:gdLst/>
              <a:ahLst/>
              <a:cxnLst/>
              <a:rect r="r" b="b" t="t" l="l"/>
              <a:pathLst>
                <a:path h="5185918" w="5162804">
                  <a:moveTo>
                    <a:pt x="2581402" y="0"/>
                  </a:moveTo>
                  <a:cubicBezTo>
                    <a:pt x="4008882" y="6350"/>
                    <a:pt x="5162804" y="1165352"/>
                    <a:pt x="5162804" y="2592959"/>
                  </a:cubicBezTo>
                  <a:cubicBezTo>
                    <a:pt x="5162804" y="4020566"/>
                    <a:pt x="4008882" y="5179441"/>
                    <a:pt x="2581402" y="5185918"/>
                  </a:cubicBezTo>
                  <a:cubicBezTo>
                    <a:pt x="1153795" y="5179441"/>
                    <a:pt x="0" y="4020439"/>
                    <a:pt x="0" y="2592959"/>
                  </a:cubicBezTo>
                  <a:cubicBezTo>
                    <a:pt x="0" y="1165479"/>
                    <a:pt x="1153795" y="6350"/>
                    <a:pt x="2581402" y="0"/>
                  </a:cubicBezTo>
                  <a:close/>
                </a:path>
              </a:pathLst>
            </a:custGeom>
            <a:solidFill>
              <a:srgbClr val="E7E6D3"/>
            </a:solidFill>
          </p:spPr>
        </p:sp>
      </p:grpSp>
      <p:sp>
        <p:nvSpPr>
          <p:cNvPr name="TextBox 6" id="6"/>
          <p:cNvSpPr txBox="true"/>
          <p:nvPr/>
        </p:nvSpPr>
        <p:spPr>
          <a:xfrm rot="0">
            <a:off x="455757" y="2735883"/>
            <a:ext cx="6362310" cy="4062384"/>
          </a:xfrm>
          <a:prstGeom prst="rect">
            <a:avLst/>
          </a:prstGeom>
        </p:spPr>
        <p:txBody>
          <a:bodyPr anchor="t" rtlCol="false" tIns="0" lIns="0" bIns="0" rIns="0">
            <a:spAutoFit/>
          </a:bodyPr>
          <a:lstStyle/>
          <a:p>
            <a:pPr algn="l" marL="1085618" indent="-361873" lvl="2">
              <a:lnSpc>
                <a:spcPts val="5260"/>
              </a:lnSpc>
              <a:buFont typeface="Arial"/>
              <a:buChar char="⚬"/>
            </a:pPr>
            <a:r>
              <a:rPr lang="en-US" sz="3757">
                <a:solidFill>
                  <a:srgbClr val="000000"/>
                </a:solidFill>
                <a:latin typeface="Open Sans"/>
                <a:ea typeface="Open Sans"/>
                <a:cs typeface="Open Sans"/>
                <a:sym typeface="Open Sans"/>
              </a:rPr>
              <a:t>Most common type of MAC address </a:t>
            </a:r>
          </a:p>
          <a:p>
            <a:pPr algn="l" marL="1085618" indent="-361873" lvl="2">
              <a:lnSpc>
                <a:spcPts val="5260"/>
              </a:lnSpc>
              <a:buFont typeface="Arial"/>
              <a:buChar char="⚬"/>
            </a:pPr>
            <a:r>
              <a:rPr lang="en-US" sz="3757">
                <a:solidFill>
                  <a:srgbClr val="000000"/>
                </a:solidFill>
                <a:latin typeface="Open Sans"/>
                <a:ea typeface="Open Sans"/>
                <a:cs typeface="Open Sans"/>
                <a:sym typeface="Open Sans"/>
              </a:rPr>
              <a:t>Set by manufacturer at the factory</a:t>
            </a:r>
          </a:p>
          <a:p>
            <a:pPr algn="l" marL="1085618" indent="-361873" lvl="2">
              <a:lnSpc>
                <a:spcPts val="5260"/>
              </a:lnSpc>
              <a:buFont typeface="Arial"/>
              <a:buChar char="⚬"/>
            </a:pPr>
            <a:r>
              <a:rPr lang="en-US" sz="3757">
                <a:solidFill>
                  <a:srgbClr val="000000"/>
                </a:solidFill>
                <a:latin typeface="Open Sans"/>
                <a:ea typeface="Open Sans"/>
                <a:cs typeface="Open Sans"/>
                <a:sym typeface="Open Sans"/>
              </a:rPr>
              <a:t>Rare for a user to change this address </a:t>
            </a:r>
          </a:p>
        </p:txBody>
      </p:sp>
      <p:sp>
        <p:nvSpPr>
          <p:cNvPr name="TextBox 7" id="7"/>
          <p:cNvSpPr txBox="true"/>
          <p:nvPr/>
        </p:nvSpPr>
        <p:spPr>
          <a:xfrm rot="0">
            <a:off x="455757" y="324917"/>
            <a:ext cx="7791682" cy="1260847"/>
          </a:xfrm>
          <a:prstGeom prst="rect">
            <a:avLst/>
          </a:prstGeom>
        </p:spPr>
        <p:txBody>
          <a:bodyPr anchor="t" rtlCol="false" tIns="0" lIns="0" bIns="0" rIns="0">
            <a:spAutoFit/>
          </a:bodyPr>
          <a:lstStyle/>
          <a:p>
            <a:pPr algn="ctr">
              <a:lnSpc>
                <a:spcPts val="4837"/>
              </a:lnSpc>
            </a:pPr>
            <a:r>
              <a:rPr lang="en-US" sz="3454" b="true">
                <a:solidFill>
                  <a:srgbClr val="000000"/>
                </a:solidFill>
                <a:latin typeface="Now Bold"/>
                <a:ea typeface="Now Bold"/>
                <a:cs typeface="Now Bold"/>
                <a:sym typeface="Now Bold"/>
              </a:rPr>
              <a:t>Universally Administered </a:t>
            </a:r>
          </a:p>
          <a:p>
            <a:pPr algn="ctr">
              <a:lnSpc>
                <a:spcPts val="4837"/>
              </a:lnSpc>
            </a:pPr>
            <a:r>
              <a:rPr lang="en-US" sz="3454" b="true">
                <a:solidFill>
                  <a:srgbClr val="000000"/>
                </a:solidFill>
                <a:latin typeface="Now Bold"/>
                <a:ea typeface="Now Bold"/>
                <a:cs typeface="Now Bold"/>
                <a:sym typeface="Now Bold"/>
              </a:rPr>
              <a:t>MAC Address (UAA)</a:t>
            </a:r>
          </a:p>
        </p:txBody>
      </p:sp>
      <p:sp>
        <p:nvSpPr>
          <p:cNvPr name="TextBox 8" id="8"/>
          <p:cNvSpPr txBox="true"/>
          <p:nvPr/>
        </p:nvSpPr>
        <p:spPr>
          <a:xfrm rot="0">
            <a:off x="7826871" y="4034833"/>
            <a:ext cx="2634260" cy="1408195"/>
          </a:xfrm>
          <a:prstGeom prst="rect">
            <a:avLst/>
          </a:prstGeom>
        </p:spPr>
        <p:txBody>
          <a:bodyPr anchor="t" rtlCol="false" tIns="0" lIns="0" bIns="0" rIns="0">
            <a:spAutoFit/>
          </a:bodyPr>
          <a:lstStyle/>
          <a:p>
            <a:pPr algn="ctr">
              <a:lnSpc>
                <a:spcPts val="5359"/>
              </a:lnSpc>
            </a:pPr>
            <a:r>
              <a:rPr lang="en-US" sz="3828" b="true">
                <a:solidFill>
                  <a:srgbClr val="000000"/>
                </a:solidFill>
                <a:latin typeface="Now Bold"/>
                <a:ea typeface="Now Bold"/>
                <a:cs typeface="Now Bold"/>
                <a:sym typeface="Now Bold"/>
              </a:rPr>
              <a:t>Types of MAC address </a:t>
            </a:r>
          </a:p>
        </p:txBody>
      </p:sp>
      <p:sp>
        <p:nvSpPr>
          <p:cNvPr name="TextBox 9" id="9"/>
          <p:cNvSpPr txBox="true"/>
          <p:nvPr/>
        </p:nvSpPr>
        <p:spPr>
          <a:xfrm rot="0">
            <a:off x="10125850" y="324917"/>
            <a:ext cx="7791682" cy="1260847"/>
          </a:xfrm>
          <a:prstGeom prst="rect">
            <a:avLst/>
          </a:prstGeom>
        </p:spPr>
        <p:txBody>
          <a:bodyPr anchor="t" rtlCol="false" tIns="0" lIns="0" bIns="0" rIns="0">
            <a:spAutoFit/>
          </a:bodyPr>
          <a:lstStyle/>
          <a:p>
            <a:pPr algn="ctr">
              <a:lnSpc>
                <a:spcPts val="4837"/>
              </a:lnSpc>
            </a:pPr>
            <a:r>
              <a:rPr lang="en-US" sz="3454" b="true">
                <a:solidFill>
                  <a:srgbClr val="E7E6D3"/>
                </a:solidFill>
                <a:latin typeface="Now Bold"/>
                <a:ea typeface="Now Bold"/>
                <a:cs typeface="Now Bold"/>
                <a:sym typeface="Now Bold"/>
              </a:rPr>
              <a:t>Locally Administered </a:t>
            </a:r>
          </a:p>
          <a:p>
            <a:pPr algn="ctr">
              <a:lnSpc>
                <a:spcPts val="4837"/>
              </a:lnSpc>
            </a:pPr>
            <a:r>
              <a:rPr lang="en-US" sz="3454" b="true">
                <a:solidFill>
                  <a:srgbClr val="E7E6D3"/>
                </a:solidFill>
                <a:latin typeface="Now Bold"/>
                <a:ea typeface="Now Bold"/>
                <a:cs typeface="Now Bold"/>
                <a:sym typeface="Now Bold"/>
              </a:rPr>
              <a:t>MAC Address (LAA)</a:t>
            </a:r>
          </a:p>
        </p:txBody>
      </p:sp>
      <p:sp>
        <p:nvSpPr>
          <p:cNvPr name="TextBox 10" id="10"/>
          <p:cNvSpPr txBox="true"/>
          <p:nvPr/>
        </p:nvSpPr>
        <p:spPr>
          <a:xfrm rot="0">
            <a:off x="11088704" y="2735883"/>
            <a:ext cx="6663996" cy="6180271"/>
          </a:xfrm>
          <a:prstGeom prst="rect">
            <a:avLst/>
          </a:prstGeom>
        </p:spPr>
        <p:txBody>
          <a:bodyPr anchor="t" rtlCol="false" tIns="0" lIns="0" bIns="0" rIns="0">
            <a:spAutoFit/>
          </a:bodyPr>
          <a:lstStyle/>
          <a:p>
            <a:pPr algn="l" marL="977456" indent="-325819" lvl="2">
              <a:lnSpc>
                <a:spcPts val="4737"/>
              </a:lnSpc>
              <a:buFont typeface="Arial"/>
              <a:buChar char="⚬"/>
            </a:pPr>
            <a:r>
              <a:rPr lang="en-US" sz="3382">
                <a:solidFill>
                  <a:srgbClr val="E7E6D3"/>
                </a:solidFill>
                <a:latin typeface="Open Sans"/>
                <a:ea typeface="Open Sans"/>
                <a:cs typeface="Open Sans"/>
                <a:sym typeface="Open Sans"/>
              </a:rPr>
              <a:t>Useful when a user or organisation wishes to change their MAC adderss</a:t>
            </a:r>
          </a:p>
          <a:p>
            <a:pPr algn="l" marL="977456" indent="-325819" lvl="2">
              <a:lnSpc>
                <a:spcPts val="4737"/>
              </a:lnSpc>
              <a:buFont typeface="Arial"/>
              <a:buChar char="⚬"/>
            </a:pPr>
            <a:r>
              <a:rPr lang="en-US" sz="3382">
                <a:solidFill>
                  <a:srgbClr val="E7E6D3"/>
                </a:solidFill>
                <a:latin typeface="Open Sans"/>
                <a:ea typeface="Open Sans"/>
                <a:cs typeface="Open Sans"/>
                <a:sym typeface="Open Sans"/>
              </a:rPr>
              <a:t>Cause big problem if changed address isn't unique </a:t>
            </a:r>
          </a:p>
          <a:p>
            <a:pPr algn="l" marL="977456" indent="-325819" lvl="2">
              <a:lnSpc>
                <a:spcPts val="4737"/>
              </a:lnSpc>
              <a:buFont typeface="Arial"/>
              <a:buChar char="⚬"/>
            </a:pPr>
            <a:r>
              <a:rPr lang="en-US" sz="3382">
                <a:solidFill>
                  <a:srgbClr val="E7E6D3"/>
                </a:solidFill>
                <a:latin typeface="Open Sans"/>
                <a:ea typeface="Open Sans"/>
                <a:cs typeface="Open Sans"/>
                <a:sym typeface="Open Sans"/>
              </a:rPr>
              <a:t>Useful when certain software used on mainframe systems need all the MAC addresses of devices to fall into a strict format.</a:t>
            </a:r>
          </a:p>
        </p:txBody>
      </p:sp>
      <p:sp>
        <p:nvSpPr>
          <p:cNvPr name="Freeform 11" id="11"/>
          <p:cNvSpPr/>
          <p:nvPr/>
        </p:nvSpPr>
        <p:spPr>
          <a:xfrm flipH="false" flipV="false" rot="0">
            <a:off x="1670634" y="1791834"/>
            <a:ext cx="4972069" cy="468747"/>
          </a:xfrm>
          <a:custGeom>
            <a:avLst/>
            <a:gdLst/>
            <a:ahLst/>
            <a:cxnLst/>
            <a:rect r="r" b="b" t="t" l="l"/>
            <a:pathLst>
              <a:path h="468747" w="4972069">
                <a:moveTo>
                  <a:pt x="0" y="0"/>
                </a:moveTo>
                <a:lnTo>
                  <a:pt x="4972069" y="0"/>
                </a:lnTo>
                <a:lnTo>
                  <a:pt x="4972069" y="468747"/>
                </a:lnTo>
                <a:lnTo>
                  <a:pt x="0" y="468747"/>
                </a:lnTo>
                <a:lnTo>
                  <a:pt x="0" y="0"/>
                </a:lnTo>
                <a:close/>
              </a:path>
            </a:pathLst>
          </a:custGeom>
          <a:blipFill>
            <a:blip r:embed="rId2">
              <a:extLst>
                <a:ext uri="{96DAC541-7B7A-43D3-8B79-37D633B846F1}">
                  <asvg:svgBlip xmlns:asvg="http://schemas.microsoft.com/office/drawing/2016/SVG/main" r:embed="rId3"/>
                </a:ext>
              </a:extLst>
            </a:blip>
            <a:stretch>
              <a:fillRect l="0" t="0" r="0" b="-1406"/>
            </a:stretch>
          </a:blipFill>
        </p:spPr>
      </p:sp>
      <p:sp>
        <p:nvSpPr>
          <p:cNvPr name="Freeform 12" id="12"/>
          <p:cNvSpPr/>
          <p:nvPr/>
        </p:nvSpPr>
        <p:spPr>
          <a:xfrm flipH="true" flipV="false" rot="0">
            <a:off x="11535657" y="1791834"/>
            <a:ext cx="4972070" cy="468747"/>
          </a:xfrm>
          <a:custGeom>
            <a:avLst/>
            <a:gdLst/>
            <a:ahLst/>
            <a:cxnLst/>
            <a:rect r="r" b="b" t="t" l="l"/>
            <a:pathLst>
              <a:path h="468747" w="4972070">
                <a:moveTo>
                  <a:pt x="4972070" y="0"/>
                </a:moveTo>
                <a:lnTo>
                  <a:pt x="0" y="0"/>
                </a:lnTo>
                <a:lnTo>
                  <a:pt x="0" y="468747"/>
                </a:lnTo>
                <a:lnTo>
                  <a:pt x="4972070" y="468747"/>
                </a:lnTo>
                <a:lnTo>
                  <a:pt x="4972070" y="0"/>
                </a:lnTo>
                <a:close/>
              </a:path>
            </a:pathLst>
          </a:custGeom>
          <a:blipFill>
            <a:blip r:embed="rId2">
              <a:extLst>
                <a:ext uri="{96DAC541-7B7A-43D3-8B79-37D633B846F1}">
                  <asvg:svgBlip xmlns:asvg="http://schemas.microsoft.com/office/drawing/2016/SVG/main" r:embed="rId3"/>
                </a:ext>
              </a:extLst>
            </a:blip>
            <a:stretch>
              <a:fillRect l="0" t="0" r="0" b="-1406"/>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43.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grpSp>
        <p:nvGrpSpPr>
          <p:cNvPr name="Group 2" id="2"/>
          <p:cNvGrpSpPr/>
          <p:nvPr/>
        </p:nvGrpSpPr>
        <p:grpSpPr>
          <a:xfrm rot="0">
            <a:off x="17722638" y="4357336"/>
            <a:ext cx="9525" cy="3091986"/>
            <a:chOff x="0" y="0"/>
            <a:chExt cx="12700" cy="4122648"/>
          </a:xfrm>
        </p:grpSpPr>
        <p:sp>
          <p:nvSpPr>
            <p:cNvPr name="Freeform 3" id="3"/>
            <p:cNvSpPr/>
            <p:nvPr/>
          </p:nvSpPr>
          <p:spPr>
            <a:xfrm flipH="false" flipV="false" rot="0">
              <a:off x="0" y="0"/>
              <a:ext cx="12700" cy="4122674"/>
            </a:xfrm>
            <a:custGeom>
              <a:avLst/>
              <a:gdLst/>
              <a:ahLst/>
              <a:cxnLst/>
              <a:rect r="r" b="b" t="t" l="l"/>
              <a:pathLst>
                <a:path h="4122674" w="12700">
                  <a:moveTo>
                    <a:pt x="0" y="0"/>
                  </a:moveTo>
                  <a:lnTo>
                    <a:pt x="12700" y="0"/>
                  </a:lnTo>
                  <a:lnTo>
                    <a:pt x="12700" y="4122674"/>
                  </a:lnTo>
                  <a:lnTo>
                    <a:pt x="0" y="4122674"/>
                  </a:lnTo>
                  <a:close/>
                </a:path>
              </a:pathLst>
            </a:custGeom>
            <a:solidFill>
              <a:srgbClr val="F5F5EF"/>
            </a:solidFill>
          </p:spPr>
        </p:sp>
      </p:grpSp>
      <p:sp>
        <p:nvSpPr>
          <p:cNvPr name="Freeform 4" id="4"/>
          <p:cNvSpPr/>
          <p:nvPr/>
        </p:nvSpPr>
        <p:spPr>
          <a:xfrm flipH="false" flipV="false" rot="0">
            <a:off x="5431166" y="5426499"/>
            <a:ext cx="1573330" cy="1298714"/>
          </a:xfrm>
          <a:custGeom>
            <a:avLst/>
            <a:gdLst/>
            <a:ahLst/>
            <a:cxnLst/>
            <a:rect r="r" b="b" t="t" l="l"/>
            <a:pathLst>
              <a:path h="1298714" w="1573330">
                <a:moveTo>
                  <a:pt x="0" y="0"/>
                </a:moveTo>
                <a:lnTo>
                  <a:pt x="1573330" y="0"/>
                </a:lnTo>
                <a:lnTo>
                  <a:pt x="1573330" y="1298713"/>
                </a:lnTo>
                <a:lnTo>
                  <a:pt x="0" y="1298713"/>
                </a:lnTo>
                <a:lnTo>
                  <a:pt x="0" y="0"/>
                </a:lnTo>
                <a:close/>
              </a:path>
            </a:pathLst>
          </a:custGeom>
          <a:blipFill>
            <a:blip r:embed="rId2">
              <a:extLst>
                <a:ext uri="{96DAC541-7B7A-43D3-8B79-37D633B846F1}">
                  <asvg:svgBlip xmlns:asvg="http://schemas.microsoft.com/office/drawing/2016/SVG/main" r:embed="rId3"/>
                </a:ext>
              </a:extLst>
            </a:blip>
            <a:stretch>
              <a:fillRect l="0" t="0" r="-18" b="0"/>
            </a:stretch>
          </a:blipFill>
        </p:spPr>
      </p:sp>
      <p:sp>
        <p:nvSpPr>
          <p:cNvPr name="Freeform 5" id="5"/>
          <p:cNvSpPr/>
          <p:nvPr/>
        </p:nvSpPr>
        <p:spPr>
          <a:xfrm flipH="false" flipV="false" rot="0">
            <a:off x="9601647" y="4127785"/>
            <a:ext cx="1573330" cy="1298714"/>
          </a:xfrm>
          <a:custGeom>
            <a:avLst/>
            <a:gdLst/>
            <a:ahLst/>
            <a:cxnLst/>
            <a:rect r="r" b="b" t="t" l="l"/>
            <a:pathLst>
              <a:path h="1298714" w="1573330">
                <a:moveTo>
                  <a:pt x="0" y="0"/>
                </a:moveTo>
                <a:lnTo>
                  <a:pt x="1573330" y="0"/>
                </a:lnTo>
                <a:lnTo>
                  <a:pt x="1573330" y="1298714"/>
                </a:lnTo>
                <a:lnTo>
                  <a:pt x="0" y="1298714"/>
                </a:lnTo>
                <a:lnTo>
                  <a:pt x="0" y="0"/>
                </a:lnTo>
                <a:close/>
              </a:path>
            </a:pathLst>
          </a:custGeom>
          <a:blipFill>
            <a:blip r:embed="rId2">
              <a:extLst>
                <a:ext uri="{96DAC541-7B7A-43D3-8B79-37D633B846F1}">
                  <asvg:svgBlip xmlns:asvg="http://schemas.microsoft.com/office/drawing/2016/SVG/main" r:embed="rId3"/>
                </a:ext>
              </a:extLst>
            </a:blip>
            <a:stretch>
              <a:fillRect l="0" t="0" r="-18" b="0"/>
            </a:stretch>
          </a:blipFill>
        </p:spPr>
      </p:sp>
      <p:sp>
        <p:nvSpPr>
          <p:cNvPr name="Freeform 6" id="6"/>
          <p:cNvSpPr/>
          <p:nvPr/>
        </p:nvSpPr>
        <p:spPr>
          <a:xfrm flipH="false" flipV="false" rot="0">
            <a:off x="8814981" y="7305464"/>
            <a:ext cx="1573331" cy="1298714"/>
          </a:xfrm>
          <a:custGeom>
            <a:avLst/>
            <a:gdLst/>
            <a:ahLst/>
            <a:cxnLst/>
            <a:rect r="r" b="b" t="t" l="l"/>
            <a:pathLst>
              <a:path h="1298714" w="1573331">
                <a:moveTo>
                  <a:pt x="0" y="0"/>
                </a:moveTo>
                <a:lnTo>
                  <a:pt x="1573331" y="0"/>
                </a:lnTo>
                <a:lnTo>
                  <a:pt x="1573331" y="1298713"/>
                </a:lnTo>
                <a:lnTo>
                  <a:pt x="0" y="1298713"/>
                </a:lnTo>
                <a:lnTo>
                  <a:pt x="0" y="0"/>
                </a:lnTo>
                <a:close/>
              </a:path>
            </a:pathLst>
          </a:custGeom>
          <a:blipFill>
            <a:blip r:embed="rId2">
              <a:extLst>
                <a:ext uri="{96DAC541-7B7A-43D3-8B79-37D633B846F1}">
                  <asvg:svgBlip xmlns:asvg="http://schemas.microsoft.com/office/drawing/2016/SVG/main" r:embed="rId3"/>
                </a:ext>
              </a:extLst>
            </a:blip>
            <a:stretch>
              <a:fillRect l="0" t="0" r="-18" b="0"/>
            </a:stretch>
          </a:blipFill>
        </p:spPr>
      </p:sp>
      <p:grpSp>
        <p:nvGrpSpPr>
          <p:cNvPr name="Group 7" id="7"/>
          <p:cNvGrpSpPr/>
          <p:nvPr/>
        </p:nvGrpSpPr>
        <p:grpSpPr>
          <a:xfrm rot="-1272959">
            <a:off x="7032832" y="5679797"/>
            <a:ext cx="2535560" cy="42862"/>
            <a:chOff x="0" y="0"/>
            <a:chExt cx="3380746" cy="57150"/>
          </a:xfrm>
        </p:grpSpPr>
        <p:sp>
          <p:nvSpPr>
            <p:cNvPr name="Freeform 8" id="8"/>
            <p:cNvSpPr/>
            <p:nvPr/>
          </p:nvSpPr>
          <p:spPr>
            <a:xfrm flipH="false" flipV="false" rot="0">
              <a:off x="0" y="0"/>
              <a:ext cx="3380740" cy="57150"/>
            </a:xfrm>
            <a:custGeom>
              <a:avLst/>
              <a:gdLst/>
              <a:ahLst/>
              <a:cxnLst/>
              <a:rect r="r" b="b" t="t" l="l"/>
              <a:pathLst>
                <a:path h="57150" w="3380740">
                  <a:moveTo>
                    <a:pt x="28575" y="0"/>
                  </a:moveTo>
                  <a:lnTo>
                    <a:pt x="3352165" y="0"/>
                  </a:lnTo>
                  <a:cubicBezTo>
                    <a:pt x="3367913" y="0"/>
                    <a:pt x="3380740" y="12827"/>
                    <a:pt x="3380740" y="28575"/>
                  </a:cubicBezTo>
                  <a:cubicBezTo>
                    <a:pt x="3380740" y="44323"/>
                    <a:pt x="3367913" y="57150"/>
                    <a:pt x="3352165" y="57150"/>
                  </a:cubicBezTo>
                  <a:lnTo>
                    <a:pt x="28575" y="57150"/>
                  </a:lnTo>
                  <a:cubicBezTo>
                    <a:pt x="12827" y="57150"/>
                    <a:pt x="0" y="44323"/>
                    <a:pt x="0" y="28575"/>
                  </a:cubicBezTo>
                  <a:cubicBezTo>
                    <a:pt x="0" y="12827"/>
                    <a:pt x="12827" y="0"/>
                    <a:pt x="28575" y="0"/>
                  </a:cubicBezTo>
                  <a:close/>
                </a:path>
              </a:pathLst>
            </a:custGeom>
            <a:solidFill>
              <a:srgbClr val="FFFFFF"/>
            </a:solidFill>
          </p:spPr>
        </p:sp>
      </p:grpSp>
      <p:grpSp>
        <p:nvGrpSpPr>
          <p:cNvPr name="Group 9" id="9"/>
          <p:cNvGrpSpPr/>
          <p:nvPr/>
        </p:nvGrpSpPr>
        <p:grpSpPr>
          <a:xfrm rot="2234661">
            <a:off x="6906470" y="7220012"/>
            <a:ext cx="2149173" cy="42862"/>
            <a:chOff x="0" y="0"/>
            <a:chExt cx="2865564" cy="57150"/>
          </a:xfrm>
        </p:grpSpPr>
        <p:sp>
          <p:nvSpPr>
            <p:cNvPr name="Freeform 10" id="10"/>
            <p:cNvSpPr/>
            <p:nvPr/>
          </p:nvSpPr>
          <p:spPr>
            <a:xfrm flipH="false" flipV="false" rot="0">
              <a:off x="0" y="0"/>
              <a:ext cx="2865501" cy="57150"/>
            </a:xfrm>
            <a:custGeom>
              <a:avLst/>
              <a:gdLst/>
              <a:ahLst/>
              <a:cxnLst/>
              <a:rect r="r" b="b" t="t" l="l"/>
              <a:pathLst>
                <a:path h="57150" w="2865501">
                  <a:moveTo>
                    <a:pt x="28575" y="0"/>
                  </a:moveTo>
                  <a:lnTo>
                    <a:pt x="2836926" y="0"/>
                  </a:lnTo>
                  <a:cubicBezTo>
                    <a:pt x="2852674" y="0"/>
                    <a:pt x="2865501" y="12827"/>
                    <a:pt x="2865501" y="28575"/>
                  </a:cubicBezTo>
                  <a:cubicBezTo>
                    <a:pt x="2865501" y="44323"/>
                    <a:pt x="2852674" y="57150"/>
                    <a:pt x="2836926" y="57150"/>
                  </a:cubicBezTo>
                  <a:lnTo>
                    <a:pt x="28575" y="57150"/>
                  </a:lnTo>
                  <a:cubicBezTo>
                    <a:pt x="12827" y="57150"/>
                    <a:pt x="0" y="44323"/>
                    <a:pt x="0" y="28575"/>
                  </a:cubicBezTo>
                  <a:cubicBezTo>
                    <a:pt x="0" y="12827"/>
                    <a:pt x="12827" y="0"/>
                    <a:pt x="28575" y="0"/>
                  </a:cubicBezTo>
                  <a:close/>
                </a:path>
              </a:pathLst>
            </a:custGeom>
            <a:solidFill>
              <a:srgbClr val="FFFFFF"/>
            </a:solidFill>
          </p:spPr>
        </p:sp>
      </p:grpSp>
      <p:grpSp>
        <p:nvGrpSpPr>
          <p:cNvPr name="Group 11" id="11"/>
          <p:cNvGrpSpPr/>
          <p:nvPr/>
        </p:nvGrpSpPr>
        <p:grpSpPr>
          <a:xfrm rot="1273926">
            <a:off x="11387759" y="5650685"/>
            <a:ext cx="2469789" cy="42862"/>
            <a:chOff x="0" y="0"/>
            <a:chExt cx="3293052" cy="57150"/>
          </a:xfrm>
        </p:grpSpPr>
        <p:sp>
          <p:nvSpPr>
            <p:cNvPr name="Freeform 12" id="12"/>
            <p:cNvSpPr/>
            <p:nvPr/>
          </p:nvSpPr>
          <p:spPr>
            <a:xfrm flipH="false" flipV="false" rot="0">
              <a:off x="0" y="0"/>
              <a:ext cx="3293110" cy="57150"/>
            </a:xfrm>
            <a:custGeom>
              <a:avLst/>
              <a:gdLst/>
              <a:ahLst/>
              <a:cxnLst/>
              <a:rect r="r" b="b" t="t" l="l"/>
              <a:pathLst>
                <a:path h="57150" w="3293110">
                  <a:moveTo>
                    <a:pt x="28575" y="0"/>
                  </a:moveTo>
                  <a:lnTo>
                    <a:pt x="3264535" y="0"/>
                  </a:lnTo>
                  <a:cubicBezTo>
                    <a:pt x="3280283" y="0"/>
                    <a:pt x="3293110" y="12827"/>
                    <a:pt x="3293110" y="28575"/>
                  </a:cubicBezTo>
                  <a:cubicBezTo>
                    <a:pt x="3293110" y="44323"/>
                    <a:pt x="3280283" y="57150"/>
                    <a:pt x="3264535" y="57150"/>
                  </a:cubicBezTo>
                  <a:lnTo>
                    <a:pt x="28575" y="57150"/>
                  </a:lnTo>
                  <a:cubicBezTo>
                    <a:pt x="12827" y="57150"/>
                    <a:pt x="0" y="44323"/>
                    <a:pt x="0" y="28575"/>
                  </a:cubicBezTo>
                  <a:cubicBezTo>
                    <a:pt x="0" y="12827"/>
                    <a:pt x="12827" y="0"/>
                    <a:pt x="28575" y="0"/>
                  </a:cubicBezTo>
                  <a:close/>
                </a:path>
              </a:pathLst>
            </a:custGeom>
            <a:solidFill>
              <a:srgbClr val="FFFFFF"/>
            </a:solidFill>
          </p:spPr>
        </p:sp>
      </p:grpSp>
      <p:sp>
        <p:nvSpPr>
          <p:cNvPr name="Freeform 13" id="13"/>
          <p:cNvSpPr/>
          <p:nvPr/>
        </p:nvSpPr>
        <p:spPr>
          <a:xfrm flipH="false" flipV="false" rot="0">
            <a:off x="13759472" y="5717436"/>
            <a:ext cx="1573330" cy="1298714"/>
          </a:xfrm>
          <a:custGeom>
            <a:avLst/>
            <a:gdLst/>
            <a:ahLst/>
            <a:cxnLst/>
            <a:rect r="r" b="b" t="t" l="l"/>
            <a:pathLst>
              <a:path h="1298714" w="1573330">
                <a:moveTo>
                  <a:pt x="0" y="0"/>
                </a:moveTo>
                <a:lnTo>
                  <a:pt x="1573330" y="0"/>
                </a:lnTo>
                <a:lnTo>
                  <a:pt x="1573330" y="1298714"/>
                </a:lnTo>
                <a:lnTo>
                  <a:pt x="0" y="1298714"/>
                </a:lnTo>
                <a:lnTo>
                  <a:pt x="0" y="0"/>
                </a:lnTo>
                <a:close/>
              </a:path>
            </a:pathLst>
          </a:custGeom>
          <a:blipFill>
            <a:blip r:embed="rId2">
              <a:extLst>
                <a:ext uri="{96DAC541-7B7A-43D3-8B79-37D633B846F1}">
                  <asvg:svgBlip xmlns:asvg="http://schemas.microsoft.com/office/drawing/2016/SVG/main" r:embed="rId3"/>
                </a:ext>
              </a:extLst>
            </a:blip>
            <a:stretch>
              <a:fillRect l="0" t="0" r="-18" b="0"/>
            </a:stretch>
          </a:blipFill>
        </p:spPr>
      </p:sp>
      <p:sp>
        <p:nvSpPr>
          <p:cNvPr name="Freeform 14" id="14"/>
          <p:cNvSpPr/>
          <p:nvPr/>
        </p:nvSpPr>
        <p:spPr>
          <a:xfrm flipH="false" flipV="false" rot="0">
            <a:off x="7444252" y="4605370"/>
            <a:ext cx="1073610" cy="774951"/>
          </a:xfrm>
          <a:custGeom>
            <a:avLst/>
            <a:gdLst/>
            <a:ahLst/>
            <a:cxnLst/>
            <a:rect r="r" b="b" t="t" l="l"/>
            <a:pathLst>
              <a:path h="774951" w="1073610">
                <a:moveTo>
                  <a:pt x="0" y="0"/>
                </a:moveTo>
                <a:lnTo>
                  <a:pt x="1073610" y="0"/>
                </a:lnTo>
                <a:lnTo>
                  <a:pt x="1073610" y="774952"/>
                </a:lnTo>
                <a:lnTo>
                  <a:pt x="0" y="774952"/>
                </a:lnTo>
                <a:lnTo>
                  <a:pt x="0" y="0"/>
                </a:lnTo>
                <a:close/>
              </a:path>
            </a:pathLst>
          </a:custGeom>
          <a:blipFill>
            <a:blip r:embed="rId4">
              <a:extLst>
                <a:ext uri="{96DAC541-7B7A-43D3-8B79-37D633B846F1}">
                  <asvg:svgBlip xmlns:asvg="http://schemas.microsoft.com/office/drawing/2016/SVG/main" r:embed="rId5"/>
                </a:ext>
              </a:extLst>
            </a:blip>
            <a:stretch>
              <a:fillRect l="0" t="0" r="0" b="-532"/>
            </a:stretch>
          </a:blipFill>
        </p:spPr>
      </p:sp>
      <p:sp>
        <p:nvSpPr>
          <p:cNvPr name="TextBox 15" id="15"/>
          <p:cNvSpPr txBox="true"/>
          <p:nvPr/>
        </p:nvSpPr>
        <p:spPr>
          <a:xfrm rot="0">
            <a:off x="783500" y="544845"/>
            <a:ext cx="4801846" cy="1048643"/>
          </a:xfrm>
          <a:prstGeom prst="rect">
            <a:avLst/>
          </a:prstGeom>
        </p:spPr>
        <p:txBody>
          <a:bodyPr anchor="t" rtlCol="false" tIns="0" lIns="0" bIns="0" rIns="0">
            <a:spAutoFit/>
          </a:bodyPr>
          <a:lstStyle/>
          <a:p>
            <a:pPr algn="l">
              <a:lnSpc>
                <a:spcPts val="8455"/>
              </a:lnSpc>
            </a:pPr>
            <a:r>
              <a:rPr lang="en-US" b="true" sz="7617" spc="379">
                <a:solidFill>
                  <a:srgbClr val="F5E753"/>
                </a:solidFill>
                <a:latin typeface="Arimo Bold"/>
                <a:ea typeface="Arimo Bold"/>
                <a:cs typeface="Arimo Bold"/>
                <a:sym typeface="Arimo Bold"/>
              </a:rPr>
              <a:t>ROUTER</a:t>
            </a:r>
          </a:p>
        </p:txBody>
      </p:sp>
      <p:sp>
        <p:nvSpPr>
          <p:cNvPr name="TextBox 16" id="16"/>
          <p:cNvSpPr txBox="true"/>
          <p:nvPr/>
        </p:nvSpPr>
        <p:spPr>
          <a:xfrm rot="0">
            <a:off x="2336445" y="6158606"/>
            <a:ext cx="3231146" cy="327012"/>
          </a:xfrm>
          <a:prstGeom prst="rect">
            <a:avLst/>
          </a:prstGeom>
        </p:spPr>
        <p:txBody>
          <a:bodyPr anchor="t" rtlCol="false" tIns="0" lIns="0" bIns="0" rIns="0">
            <a:spAutoFit/>
          </a:bodyPr>
          <a:lstStyle/>
          <a:p>
            <a:pPr algn="ctr">
              <a:lnSpc>
                <a:spcPts val="2515"/>
              </a:lnSpc>
            </a:pPr>
            <a:r>
              <a:rPr lang="en-US" b="true" sz="2265" spc="112">
                <a:solidFill>
                  <a:srgbClr val="F5F5EF"/>
                </a:solidFill>
                <a:latin typeface="Arimo Bold"/>
                <a:ea typeface="Arimo Bold"/>
                <a:cs typeface="Arimo Bold"/>
                <a:sym typeface="Arimo Bold"/>
              </a:rPr>
              <a:t>254.25.28.77</a:t>
            </a:r>
          </a:p>
        </p:txBody>
      </p:sp>
      <p:sp>
        <p:nvSpPr>
          <p:cNvPr name="TextBox 17" id="17"/>
          <p:cNvSpPr txBox="true"/>
          <p:nvPr/>
        </p:nvSpPr>
        <p:spPr>
          <a:xfrm rot="0">
            <a:off x="10996467" y="4443123"/>
            <a:ext cx="3231146" cy="327012"/>
          </a:xfrm>
          <a:prstGeom prst="rect">
            <a:avLst/>
          </a:prstGeom>
        </p:spPr>
        <p:txBody>
          <a:bodyPr anchor="t" rtlCol="false" tIns="0" lIns="0" bIns="0" rIns="0">
            <a:spAutoFit/>
          </a:bodyPr>
          <a:lstStyle/>
          <a:p>
            <a:pPr algn="ctr">
              <a:lnSpc>
                <a:spcPts val="2515"/>
              </a:lnSpc>
            </a:pPr>
            <a:r>
              <a:rPr lang="en-US" b="true" sz="2265" spc="112">
                <a:solidFill>
                  <a:srgbClr val="F5F5EF"/>
                </a:solidFill>
                <a:latin typeface="Arimo Bold"/>
                <a:ea typeface="Arimo Bold"/>
                <a:cs typeface="Arimo Bold"/>
                <a:sym typeface="Arimo Bold"/>
              </a:rPr>
              <a:t>254.26.38.77</a:t>
            </a:r>
          </a:p>
        </p:txBody>
      </p:sp>
      <p:sp>
        <p:nvSpPr>
          <p:cNvPr name="TextBox 18" id="18"/>
          <p:cNvSpPr txBox="true"/>
          <p:nvPr/>
        </p:nvSpPr>
        <p:spPr>
          <a:xfrm rot="0">
            <a:off x="10388312" y="7792574"/>
            <a:ext cx="3231146" cy="327012"/>
          </a:xfrm>
          <a:prstGeom prst="rect">
            <a:avLst/>
          </a:prstGeom>
        </p:spPr>
        <p:txBody>
          <a:bodyPr anchor="t" rtlCol="false" tIns="0" lIns="0" bIns="0" rIns="0">
            <a:spAutoFit/>
          </a:bodyPr>
          <a:lstStyle/>
          <a:p>
            <a:pPr algn="ctr">
              <a:lnSpc>
                <a:spcPts val="2515"/>
              </a:lnSpc>
            </a:pPr>
            <a:r>
              <a:rPr lang="en-US" b="true" sz="2265" spc="112">
                <a:solidFill>
                  <a:srgbClr val="F5F5EF"/>
                </a:solidFill>
                <a:latin typeface="Arimo Bold"/>
                <a:ea typeface="Arimo Bold"/>
                <a:cs typeface="Arimo Bold"/>
                <a:sym typeface="Arimo Bold"/>
              </a:rPr>
              <a:t>254.16.48.102</a:t>
            </a:r>
          </a:p>
        </p:txBody>
      </p:sp>
      <p:sp>
        <p:nvSpPr>
          <p:cNvPr name="Freeform 19" id="19"/>
          <p:cNvSpPr/>
          <p:nvPr/>
        </p:nvSpPr>
        <p:spPr>
          <a:xfrm flipH="false" flipV="false" rot="0">
            <a:off x="11467078" y="5903331"/>
            <a:ext cx="1073610" cy="774951"/>
          </a:xfrm>
          <a:custGeom>
            <a:avLst/>
            <a:gdLst/>
            <a:ahLst/>
            <a:cxnLst/>
            <a:rect r="r" b="b" t="t" l="l"/>
            <a:pathLst>
              <a:path h="774951" w="1073610">
                <a:moveTo>
                  <a:pt x="0" y="0"/>
                </a:moveTo>
                <a:lnTo>
                  <a:pt x="1073610" y="0"/>
                </a:lnTo>
                <a:lnTo>
                  <a:pt x="1073610" y="774951"/>
                </a:lnTo>
                <a:lnTo>
                  <a:pt x="0" y="774951"/>
                </a:lnTo>
                <a:lnTo>
                  <a:pt x="0" y="0"/>
                </a:lnTo>
                <a:close/>
              </a:path>
            </a:pathLst>
          </a:custGeom>
          <a:blipFill>
            <a:blip r:embed="rId4">
              <a:extLst>
                <a:ext uri="{96DAC541-7B7A-43D3-8B79-37D633B846F1}">
                  <asvg:svgBlip xmlns:asvg="http://schemas.microsoft.com/office/drawing/2016/SVG/main" r:embed="rId5"/>
                </a:ext>
              </a:extLst>
            </a:blip>
            <a:stretch>
              <a:fillRect l="0" t="0" r="0" b="-532"/>
            </a:stretch>
          </a:blipFill>
        </p:spPr>
      </p:sp>
      <p:sp>
        <p:nvSpPr>
          <p:cNvPr name="Freeform 20" id="20"/>
          <p:cNvSpPr/>
          <p:nvPr/>
        </p:nvSpPr>
        <p:spPr>
          <a:xfrm flipH="false" flipV="false" rot="0">
            <a:off x="451251" y="5143500"/>
            <a:ext cx="1996317" cy="1206108"/>
          </a:xfrm>
          <a:custGeom>
            <a:avLst/>
            <a:gdLst/>
            <a:ahLst/>
            <a:cxnLst/>
            <a:rect r="r" b="b" t="t" l="l"/>
            <a:pathLst>
              <a:path h="1206108" w="1996317">
                <a:moveTo>
                  <a:pt x="0" y="0"/>
                </a:moveTo>
                <a:lnTo>
                  <a:pt x="1996317" y="0"/>
                </a:lnTo>
                <a:lnTo>
                  <a:pt x="1996317"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21" id="21"/>
          <p:cNvSpPr/>
          <p:nvPr/>
        </p:nvSpPr>
        <p:spPr>
          <a:xfrm flipH="false" flipV="false" rot="0">
            <a:off x="451251" y="6576940"/>
            <a:ext cx="1996317" cy="1206108"/>
          </a:xfrm>
          <a:custGeom>
            <a:avLst/>
            <a:gdLst/>
            <a:ahLst/>
            <a:cxnLst/>
            <a:rect r="r" b="b" t="t" l="l"/>
            <a:pathLst>
              <a:path h="1206108" w="1996317">
                <a:moveTo>
                  <a:pt x="0" y="0"/>
                </a:moveTo>
                <a:lnTo>
                  <a:pt x="1996317" y="0"/>
                </a:lnTo>
                <a:lnTo>
                  <a:pt x="1996317"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22" id="22"/>
          <p:cNvSpPr/>
          <p:nvPr/>
        </p:nvSpPr>
        <p:spPr>
          <a:xfrm flipH="false" flipV="false" rot="0">
            <a:off x="8327144" y="2516766"/>
            <a:ext cx="1996317" cy="1206108"/>
          </a:xfrm>
          <a:custGeom>
            <a:avLst/>
            <a:gdLst/>
            <a:ahLst/>
            <a:cxnLst/>
            <a:rect r="r" b="b" t="t" l="l"/>
            <a:pathLst>
              <a:path h="1206108" w="1996317">
                <a:moveTo>
                  <a:pt x="0" y="0"/>
                </a:moveTo>
                <a:lnTo>
                  <a:pt x="1996316" y="0"/>
                </a:lnTo>
                <a:lnTo>
                  <a:pt x="1996316"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23" id="23"/>
          <p:cNvSpPr/>
          <p:nvPr/>
        </p:nvSpPr>
        <p:spPr>
          <a:xfrm flipH="false" flipV="false" rot="0">
            <a:off x="10626336" y="2516766"/>
            <a:ext cx="1996317" cy="1206108"/>
          </a:xfrm>
          <a:custGeom>
            <a:avLst/>
            <a:gdLst/>
            <a:ahLst/>
            <a:cxnLst/>
            <a:rect r="r" b="b" t="t" l="l"/>
            <a:pathLst>
              <a:path h="1206108" w="1996317">
                <a:moveTo>
                  <a:pt x="0" y="0"/>
                </a:moveTo>
                <a:lnTo>
                  <a:pt x="1996317" y="0"/>
                </a:lnTo>
                <a:lnTo>
                  <a:pt x="1996317"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24" id="24"/>
          <p:cNvSpPr/>
          <p:nvPr/>
        </p:nvSpPr>
        <p:spPr>
          <a:xfrm flipH="false" flipV="false" rot="0">
            <a:off x="7328985" y="8857755"/>
            <a:ext cx="1996317" cy="1206108"/>
          </a:xfrm>
          <a:custGeom>
            <a:avLst/>
            <a:gdLst/>
            <a:ahLst/>
            <a:cxnLst/>
            <a:rect r="r" b="b" t="t" l="l"/>
            <a:pathLst>
              <a:path h="1206108" w="1996317">
                <a:moveTo>
                  <a:pt x="0" y="0"/>
                </a:moveTo>
                <a:lnTo>
                  <a:pt x="1996317" y="0"/>
                </a:lnTo>
                <a:lnTo>
                  <a:pt x="1996317"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25" id="25"/>
          <p:cNvSpPr/>
          <p:nvPr/>
        </p:nvSpPr>
        <p:spPr>
          <a:xfrm flipH="false" flipV="false" rot="0">
            <a:off x="9628179" y="8857755"/>
            <a:ext cx="1996317" cy="1206108"/>
          </a:xfrm>
          <a:custGeom>
            <a:avLst/>
            <a:gdLst/>
            <a:ahLst/>
            <a:cxnLst/>
            <a:rect r="r" b="b" t="t" l="l"/>
            <a:pathLst>
              <a:path h="1206108" w="1996317">
                <a:moveTo>
                  <a:pt x="0" y="0"/>
                </a:moveTo>
                <a:lnTo>
                  <a:pt x="1996317" y="0"/>
                </a:lnTo>
                <a:lnTo>
                  <a:pt x="1996317"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26" id="26"/>
          <p:cNvSpPr/>
          <p:nvPr/>
        </p:nvSpPr>
        <p:spPr>
          <a:xfrm flipH="false" flipV="false" rot="0">
            <a:off x="15726322" y="7016148"/>
            <a:ext cx="1996317" cy="1206108"/>
          </a:xfrm>
          <a:custGeom>
            <a:avLst/>
            <a:gdLst/>
            <a:ahLst/>
            <a:cxnLst/>
            <a:rect r="r" b="b" t="t" l="l"/>
            <a:pathLst>
              <a:path h="1206108" w="1996317">
                <a:moveTo>
                  <a:pt x="0" y="0"/>
                </a:moveTo>
                <a:lnTo>
                  <a:pt x="1996318" y="0"/>
                </a:lnTo>
                <a:lnTo>
                  <a:pt x="1996318"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27" id="27"/>
          <p:cNvSpPr/>
          <p:nvPr/>
        </p:nvSpPr>
        <p:spPr>
          <a:xfrm flipH="false" flipV="false" rot="0">
            <a:off x="15596649" y="5519103"/>
            <a:ext cx="1996317" cy="1206108"/>
          </a:xfrm>
          <a:custGeom>
            <a:avLst/>
            <a:gdLst/>
            <a:ahLst/>
            <a:cxnLst/>
            <a:rect r="r" b="b" t="t" l="l"/>
            <a:pathLst>
              <a:path h="1206108" w="1996317">
                <a:moveTo>
                  <a:pt x="0" y="0"/>
                </a:moveTo>
                <a:lnTo>
                  <a:pt x="1996317" y="0"/>
                </a:lnTo>
                <a:lnTo>
                  <a:pt x="1996317"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grpSp>
        <p:nvGrpSpPr>
          <p:cNvPr name="Group 28" id="28"/>
          <p:cNvGrpSpPr/>
          <p:nvPr/>
        </p:nvGrpSpPr>
        <p:grpSpPr>
          <a:xfrm rot="0">
            <a:off x="2537237" y="328709"/>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32" id="32"/>
          <p:cNvSpPr txBox="true"/>
          <p:nvPr/>
        </p:nvSpPr>
        <p:spPr>
          <a:xfrm rot="0">
            <a:off x="6464016" y="674402"/>
            <a:ext cx="10795284" cy="942751"/>
          </a:xfrm>
          <a:prstGeom prst="rect">
            <a:avLst/>
          </a:prstGeom>
        </p:spPr>
        <p:txBody>
          <a:bodyPr anchor="t" rtlCol="false" tIns="0" lIns="0" bIns="0" rIns="0">
            <a:spAutoFit/>
          </a:bodyPr>
          <a:lstStyle/>
          <a:p>
            <a:pPr algn="ctr">
              <a:lnSpc>
                <a:spcPts val="3694"/>
              </a:lnSpc>
            </a:pPr>
            <a:r>
              <a:rPr lang="en-US" b="true" sz="3328" spc="166">
                <a:solidFill>
                  <a:srgbClr val="F5E753"/>
                </a:solidFill>
                <a:latin typeface="Arimo Bold"/>
                <a:ea typeface="Arimo Bold"/>
                <a:cs typeface="Arimo Bold"/>
                <a:sym typeface="Arimo Bold"/>
              </a:rPr>
              <a:t>FUNCTION 1: ENABLE DATA PACKETS TO BE ROUTED BETWEEN DIFFERENT NETWORKS </a:t>
            </a:r>
          </a:p>
        </p:txBody>
      </p:sp>
    </p:spTree>
  </p:cSld>
  <p:clrMapOvr>
    <a:masterClrMapping/>
  </p:clrMapOvr>
</p:sld>
</file>

<file path=ppt/slides/slide244.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grpSp>
        <p:nvGrpSpPr>
          <p:cNvPr name="Group 2" id="2"/>
          <p:cNvGrpSpPr/>
          <p:nvPr/>
        </p:nvGrpSpPr>
        <p:grpSpPr>
          <a:xfrm rot="0">
            <a:off x="17722638" y="4357336"/>
            <a:ext cx="9525" cy="3091986"/>
            <a:chOff x="0" y="0"/>
            <a:chExt cx="12700" cy="4122648"/>
          </a:xfrm>
        </p:grpSpPr>
        <p:sp>
          <p:nvSpPr>
            <p:cNvPr name="Freeform 3" id="3"/>
            <p:cNvSpPr/>
            <p:nvPr/>
          </p:nvSpPr>
          <p:spPr>
            <a:xfrm flipH="false" flipV="false" rot="0">
              <a:off x="0" y="0"/>
              <a:ext cx="12700" cy="4122674"/>
            </a:xfrm>
            <a:custGeom>
              <a:avLst/>
              <a:gdLst/>
              <a:ahLst/>
              <a:cxnLst/>
              <a:rect r="r" b="b" t="t" l="l"/>
              <a:pathLst>
                <a:path h="4122674" w="12700">
                  <a:moveTo>
                    <a:pt x="0" y="0"/>
                  </a:moveTo>
                  <a:lnTo>
                    <a:pt x="12700" y="0"/>
                  </a:lnTo>
                  <a:lnTo>
                    <a:pt x="12700" y="4122674"/>
                  </a:lnTo>
                  <a:lnTo>
                    <a:pt x="0" y="4122674"/>
                  </a:lnTo>
                  <a:close/>
                </a:path>
              </a:pathLst>
            </a:custGeom>
            <a:solidFill>
              <a:srgbClr val="F5F5EF"/>
            </a:solidFill>
          </p:spPr>
        </p:sp>
      </p:grpSp>
      <p:sp>
        <p:nvSpPr>
          <p:cNvPr name="Freeform 4" id="4"/>
          <p:cNvSpPr/>
          <p:nvPr/>
        </p:nvSpPr>
        <p:spPr>
          <a:xfrm flipH="false" flipV="false" rot="0">
            <a:off x="5431166" y="6959013"/>
            <a:ext cx="1573330" cy="1298714"/>
          </a:xfrm>
          <a:custGeom>
            <a:avLst/>
            <a:gdLst/>
            <a:ahLst/>
            <a:cxnLst/>
            <a:rect r="r" b="b" t="t" l="l"/>
            <a:pathLst>
              <a:path h="1298714" w="1573330">
                <a:moveTo>
                  <a:pt x="0" y="0"/>
                </a:moveTo>
                <a:lnTo>
                  <a:pt x="1573330" y="0"/>
                </a:lnTo>
                <a:lnTo>
                  <a:pt x="1573330" y="1298714"/>
                </a:lnTo>
                <a:lnTo>
                  <a:pt x="0" y="1298714"/>
                </a:lnTo>
                <a:lnTo>
                  <a:pt x="0" y="0"/>
                </a:lnTo>
                <a:close/>
              </a:path>
            </a:pathLst>
          </a:custGeom>
          <a:blipFill>
            <a:blip r:embed="rId2">
              <a:extLst>
                <a:ext uri="{96DAC541-7B7A-43D3-8B79-37D633B846F1}">
                  <asvg:svgBlip xmlns:asvg="http://schemas.microsoft.com/office/drawing/2016/SVG/main" r:embed="rId3"/>
                </a:ext>
              </a:extLst>
            </a:blip>
            <a:stretch>
              <a:fillRect l="0" t="0" r="-18" b="0"/>
            </a:stretch>
          </a:blipFill>
        </p:spPr>
      </p:sp>
      <p:sp>
        <p:nvSpPr>
          <p:cNvPr name="Freeform 5" id="5"/>
          <p:cNvSpPr/>
          <p:nvPr/>
        </p:nvSpPr>
        <p:spPr>
          <a:xfrm flipH="false" flipV="false" rot="0">
            <a:off x="9601647" y="5660300"/>
            <a:ext cx="1573330" cy="1298714"/>
          </a:xfrm>
          <a:custGeom>
            <a:avLst/>
            <a:gdLst/>
            <a:ahLst/>
            <a:cxnLst/>
            <a:rect r="r" b="b" t="t" l="l"/>
            <a:pathLst>
              <a:path h="1298714" w="1573330">
                <a:moveTo>
                  <a:pt x="0" y="0"/>
                </a:moveTo>
                <a:lnTo>
                  <a:pt x="1573330" y="0"/>
                </a:lnTo>
                <a:lnTo>
                  <a:pt x="1573330" y="1298713"/>
                </a:lnTo>
                <a:lnTo>
                  <a:pt x="0" y="1298713"/>
                </a:lnTo>
                <a:lnTo>
                  <a:pt x="0" y="0"/>
                </a:lnTo>
                <a:close/>
              </a:path>
            </a:pathLst>
          </a:custGeom>
          <a:blipFill>
            <a:blip r:embed="rId2">
              <a:extLst>
                <a:ext uri="{96DAC541-7B7A-43D3-8B79-37D633B846F1}">
                  <asvg:svgBlip xmlns:asvg="http://schemas.microsoft.com/office/drawing/2016/SVG/main" r:embed="rId3"/>
                </a:ext>
              </a:extLst>
            </a:blip>
            <a:stretch>
              <a:fillRect l="0" t="0" r="-18" b="0"/>
            </a:stretch>
          </a:blipFill>
        </p:spPr>
      </p:sp>
      <p:grpSp>
        <p:nvGrpSpPr>
          <p:cNvPr name="Group 6" id="6"/>
          <p:cNvGrpSpPr/>
          <p:nvPr/>
        </p:nvGrpSpPr>
        <p:grpSpPr>
          <a:xfrm rot="-1272959">
            <a:off x="7032832" y="7212311"/>
            <a:ext cx="2535560" cy="42862"/>
            <a:chOff x="0" y="0"/>
            <a:chExt cx="3380746" cy="57150"/>
          </a:xfrm>
        </p:grpSpPr>
        <p:sp>
          <p:nvSpPr>
            <p:cNvPr name="Freeform 7" id="7"/>
            <p:cNvSpPr/>
            <p:nvPr/>
          </p:nvSpPr>
          <p:spPr>
            <a:xfrm flipH="false" flipV="false" rot="0">
              <a:off x="0" y="0"/>
              <a:ext cx="3380740" cy="57150"/>
            </a:xfrm>
            <a:custGeom>
              <a:avLst/>
              <a:gdLst/>
              <a:ahLst/>
              <a:cxnLst/>
              <a:rect r="r" b="b" t="t" l="l"/>
              <a:pathLst>
                <a:path h="57150" w="3380740">
                  <a:moveTo>
                    <a:pt x="28575" y="0"/>
                  </a:moveTo>
                  <a:lnTo>
                    <a:pt x="3352165" y="0"/>
                  </a:lnTo>
                  <a:cubicBezTo>
                    <a:pt x="3367913" y="0"/>
                    <a:pt x="3380740" y="12827"/>
                    <a:pt x="3380740" y="28575"/>
                  </a:cubicBezTo>
                  <a:cubicBezTo>
                    <a:pt x="3380740" y="44323"/>
                    <a:pt x="3367913" y="57150"/>
                    <a:pt x="3352165" y="57150"/>
                  </a:cubicBezTo>
                  <a:lnTo>
                    <a:pt x="28575" y="57150"/>
                  </a:lnTo>
                  <a:cubicBezTo>
                    <a:pt x="12827" y="57150"/>
                    <a:pt x="0" y="44323"/>
                    <a:pt x="0" y="28575"/>
                  </a:cubicBezTo>
                  <a:cubicBezTo>
                    <a:pt x="0" y="12827"/>
                    <a:pt x="12827" y="0"/>
                    <a:pt x="28575" y="0"/>
                  </a:cubicBezTo>
                  <a:close/>
                </a:path>
              </a:pathLst>
            </a:custGeom>
            <a:solidFill>
              <a:srgbClr val="FFFFFF"/>
            </a:solidFill>
          </p:spPr>
        </p:sp>
      </p:grpSp>
      <p:grpSp>
        <p:nvGrpSpPr>
          <p:cNvPr name="Group 8" id="8"/>
          <p:cNvGrpSpPr/>
          <p:nvPr/>
        </p:nvGrpSpPr>
        <p:grpSpPr>
          <a:xfrm rot="1273926">
            <a:off x="11387759" y="7183199"/>
            <a:ext cx="2469789" cy="42862"/>
            <a:chOff x="0" y="0"/>
            <a:chExt cx="3293052" cy="57150"/>
          </a:xfrm>
        </p:grpSpPr>
        <p:sp>
          <p:nvSpPr>
            <p:cNvPr name="Freeform 9" id="9"/>
            <p:cNvSpPr/>
            <p:nvPr/>
          </p:nvSpPr>
          <p:spPr>
            <a:xfrm flipH="false" flipV="false" rot="0">
              <a:off x="0" y="0"/>
              <a:ext cx="3293110" cy="57150"/>
            </a:xfrm>
            <a:custGeom>
              <a:avLst/>
              <a:gdLst/>
              <a:ahLst/>
              <a:cxnLst/>
              <a:rect r="r" b="b" t="t" l="l"/>
              <a:pathLst>
                <a:path h="57150" w="3293110">
                  <a:moveTo>
                    <a:pt x="28575" y="0"/>
                  </a:moveTo>
                  <a:lnTo>
                    <a:pt x="3264535" y="0"/>
                  </a:lnTo>
                  <a:cubicBezTo>
                    <a:pt x="3280283" y="0"/>
                    <a:pt x="3293110" y="12827"/>
                    <a:pt x="3293110" y="28575"/>
                  </a:cubicBezTo>
                  <a:cubicBezTo>
                    <a:pt x="3293110" y="44323"/>
                    <a:pt x="3280283" y="57150"/>
                    <a:pt x="3264535" y="57150"/>
                  </a:cubicBezTo>
                  <a:lnTo>
                    <a:pt x="28575" y="57150"/>
                  </a:lnTo>
                  <a:cubicBezTo>
                    <a:pt x="12827" y="57150"/>
                    <a:pt x="0" y="44323"/>
                    <a:pt x="0" y="28575"/>
                  </a:cubicBezTo>
                  <a:cubicBezTo>
                    <a:pt x="0" y="12827"/>
                    <a:pt x="12827" y="0"/>
                    <a:pt x="28575" y="0"/>
                  </a:cubicBezTo>
                  <a:close/>
                </a:path>
              </a:pathLst>
            </a:custGeom>
            <a:solidFill>
              <a:srgbClr val="FFFFFF"/>
            </a:solidFill>
          </p:spPr>
        </p:sp>
      </p:grpSp>
      <p:sp>
        <p:nvSpPr>
          <p:cNvPr name="Freeform 10" id="10"/>
          <p:cNvSpPr/>
          <p:nvPr/>
        </p:nvSpPr>
        <p:spPr>
          <a:xfrm flipH="false" flipV="false" rot="0">
            <a:off x="13759472" y="7249950"/>
            <a:ext cx="1573330" cy="1298714"/>
          </a:xfrm>
          <a:custGeom>
            <a:avLst/>
            <a:gdLst/>
            <a:ahLst/>
            <a:cxnLst/>
            <a:rect r="r" b="b" t="t" l="l"/>
            <a:pathLst>
              <a:path h="1298714" w="1573330">
                <a:moveTo>
                  <a:pt x="0" y="0"/>
                </a:moveTo>
                <a:lnTo>
                  <a:pt x="1573330" y="0"/>
                </a:lnTo>
                <a:lnTo>
                  <a:pt x="1573330" y="1298714"/>
                </a:lnTo>
                <a:lnTo>
                  <a:pt x="0" y="1298714"/>
                </a:lnTo>
                <a:lnTo>
                  <a:pt x="0" y="0"/>
                </a:lnTo>
                <a:close/>
              </a:path>
            </a:pathLst>
          </a:custGeom>
          <a:blipFill>
            <a:blip r:embed="rId2">
              <a:extLst>
                <a:ext uri="{96DAC541-7B7A-43D3-8B79-37D633B846F1}">
                  <asvg:svgBlip xmlns:asvg="http://schemas.microsoft.com/office/drawing/2016/SVG/main" r:embed="rId3"/>
                </a:ext>
              </a:extLst>
            </a:blip>
            <a:stretch>
              <a:fillRect l="0" t="0" r="-18" b="0"/>
            </a:stretch>
          </a:blipFill>
        </p:spPr>
      </p:sp>
      <p:sp>
        <p:nvSpPr>
          <p:cNvPr name="Freeform 11" id="11"/>
          <p:cNvSpPr/>
          <p:nvPr/>
        </p:nvSpPr>
        <p:spPr>
          <a:xfrm flipH="false" flipV="false" rot="0">
            <a:off x="7444252" y="6137884"/>
            <a:ext cx="1073610" cy="774951"/>
          </a:xfrm>
          <a:custGeom>
            <a:avLst/>
            <a:gdLst/>
            <a:ahLst/>
            <a:cxnLst/>
            <a:rect r="r" b="b" t="t" l="l"/>
            <a:pathLst>
              <a:path h="774951" w="1073610">
                <a:moveTo>
                  <a:pt x="0" y="0"/>
                </a:moveTo>
                <a:lnTo>
                  <a:pt x="1073610" y="0"/>
                </a:lnTo>
                <a:lnTo>
                  <a:pt x="1073610" y="774952"/>
                </a:lnTo>
                <a:lnTo>
                  <a:pt x="0" y="774952"/>
                </a:lnTo>
                <a:lnTo>
                  <a:pt x="0" y="0"/>
                </a:lnTo>
                <a:close/>
              </a:path>
            </a:pathLst>
          </a:custGeom>
          <a:blipFill>
            <a:blip r:embed="rId4">
              <a:extLst>
                <a:ext uri="{96DAC541-7B7A-43D3-8B79-37D633B846F1}">
                  <asvg:svgBlip xmlns:asvg="http://schemas.microsoft.com/office/drawing/2016/SVG/main" r:embed="rId5"/>
                </a:ext>
              </a:extLst>
            </a:blip>
            <a:stretch>
              <a:fillRect l="0" t="0" r="0" b="-532"/>
            </a:stretch>
          </a:blipFill>
        </p:spPr>
      </p:sp>
      <p:sp>
        <p:nvSpPr>
          <p:cNvPr name="TextBox 12" id="12"/>
          <p:cNvSpPr txBox="true"/>
          <p:nvPr/>
        </p:nvSpPr>
        <p:spPr>
          <a:xfrm rot="0">
            <a:off x="783500" y="544845"/>
            <a:ext cx="4801846" cy="1048643"/>
          </a:xfrm>
          <a:prstGeom prst="rect">
            <a:avLst/>
          </a:prstGeom>
        </p:spPr>
        <p:txBody>
          <a:bodyPr anchor="t" rtlCol="false" tIns="0" lIns="0" bIns="0" rIns="0">
            <a:spAutoFit/>
          </a:bodyPr>
          <a:lstStyle/>
          <a:p>
            <a:pPr algn="l">
              <a:lnSpc>
                <a:spcPts val="8455"/>
              </a:lnSpc>
            </a:pPr>
            <a:r>
              <a:rPr lang="en-US" b="true" sz="7617" spc="379">
                <a:solidFill>
                  <a:srgbClr val="F5E753"/>
                </a:solidFill>
                <a:latin typeface="Arimo Bold"/>
                <a:ea typeface="Arimo Bold"/>
                <a:cs typeface="Arimo Bold"/>
                <a:sym typeface="Arimo Bold"/>
              </a:rPr>
              <a:t>ROUTER</a:t>
            </a:r>
          </a:p>
        </p:txBody>
      </p:sp>
      <p:sp>
        <p:nvSpPr>
          <p:cNvPr name="TextBox 13" id="13"/>
          <p:cNvSpPr txBox="true"/>
          <p:nvPr/>
        </p:nvSpPr>
        <p:spPr>
          <a:xfrm rot="0">
            <a:off x="2336445" y="7691120"/>
            <a:ext cx="3231146" cy="327012"/>
          </a:xfrm>
          <a:prstGeom prst="rect">
            <a:avLst/>
          </a:prstGeom>
        </p:spPr>
        <p:txBody>
          <a:bodyPr anchor="t" rtlCol="false" tIns="0" lIns="0" bIns="0" rIns="0">
            <a:spAutoFit/>
          </a:bodyPr>
          <a:lstStyle/>
          <a:p>
            <a:pPr algn="ctr">
              <a:lnSpc>
                <a:spcPts val="2515"/>
              </a:lnSpc>
            </a:pPr>
            <a:r>
              <a:rPr lang="en-US" b="true" sz="2265" spc="112">
                <a:solidFill>
                  <a:srgbClr val="F5F5EF"/>
                </a:solidFill>
                <a:latin typeface="Arimo Bold"/>
                <a:ea typeface="Arimo Bold"/>
                <a:cs typeface="Arimo Bold"/>
                <a:sym typeface="Arimo Bold"/>
              </a:rPr>
              <a:t>254.25.28.77</a:t>
            </a:r>
          </a:p>
        </p:txBody>
      </p:sp>
      <p:sp>
        <p:nvSpPr>
          <p:cNvPr name="TextBox 14" id="14"/>
          <p:cNvSpPr txBox="true"/>
          <p:nvPr/>
        </p:nvSpPr>
        <p:spPr>
          <a:xfrm rot="0">
            <a:off x="10996467" y="5975637"/>
            <a:ext cx="3231146" cy="327012"/>
          </a:xfrm>
          <a:prstGeom prst="rect">
            <a:avLst/>
          </a:prstGeom>
        </p:spPr>
        <p:txBody>
          <a:bodyPr anchor="t" rtlCol="false" tIns="0" lIns="0" bIns="0" rIns="0">
            <a:spAutoFit/>
          </a:bodyPr>
          <a:lstStyle/>
          <a:p>
            <a:pPr algn="ctr">
              <a:lnSpc>
                <a:spcPts val="2515"/>
              </a:lnSpc>
            </a:pPr>
            <a:r>
              <a:rPr lang="en-US" b="true" sz="2265" spc="112">
                <a:solidFill>
                  <a:srgbClr val="F5F5EF"/>
                </a:solidFill>
                <a:latin typeface="Arimo Bold"/>
                <a:ea typeface="Arimo Bold"/>
                <a:cs typeface="Arimo Bold"/>
                <a:sym typeface="Arimo Bold"/>
              </a:rPr>
              <a:t>254.26.38.77</a:t>
            </a:r>
          </a:p>
        </p:txBody>
      </p:sp>
      <p:sp>
        <p:nvSpPr>
          <p:cNvPr name="Freeform 15" id="15"/>
          <p:cNvSpPr/>
          <p:nvPr/>
        </p:nvSpPr>
        <p:spPr>
          <a:xfrm flipH="false" flipV="false" rot="0">
            <a:off x="11467078" y="7435845"/>
            <a:ext cx="1073610" cy="774951"/>
          </a:xfrm>
          <a:custGeom>
            <a:avLst/>
            <a:gdLst/>
            <a:ahLst/>
            <a:cxnLst/>
            <a:rect r="r" b="b" t="t" l="l"/>
            <a:pathLst>
              <a:path h="774951" w="1073610">
                <a:moveTo>
                  <a:pt x="0" y="0"/>
                </a:moveTo>
                <a:lnTo>
                  <a:pt x="1073610" y="0"/>
                </a:lnTo>
                <a:lnTo>
                  <a:pt x="1073610" y="774951"/>
                </a:lnTo>
                <a:lnTo>
                  <a:pt x="0" y="774951"/>
                </a:lnTo>
                <a:lnTo>
                  <a:pt x="0" y="0"/>
                </a:lnTo>
                <a:close/>
              </a:path>
            </a:pathLst>
          </a:custGeom>
          <a:blipFill>
            <a:blip r:embed="rId4">
              <a:extLst>
                <a:ext uri="{96DAC541-7B7A-43D3-8B79-37D633B846F1}">
                  <asvg:svgBlip xmlns:asvg="http://schemas.microsoft.com/office/drawing/2016/SVG/main" r:embed="rId5"/>
                </a:ext>
              </a:extLst>
            </a:blip>
            <a:stretch>
              <a:fillRect l="0" t="0" r="0" b="-532"/>
            </a:stretch>
          </a:blipFill>
        </p:spPr>
      </p:sp>
      <p:sp>
        <p:nvSpPr>
          <p:cNvPr name="Freeform 16" id="16"/>
          <p:cNvSpPr/>
          <p:nvPr/>
        </p:nvSpPr>
        <p:spPr>
          <a:xfrm flipH="false" flipV="false" rot="0">
            <a:off x="451251" y="6676014"/>
            <a:ext cx="1996317" cy="1206108"/>
          </a:xfrm>
          <a:custGeom>
            <a:avLst/>
            <a:gdLst/>
            <a:ahLst/>
            <a:cxnLst/>
            <a:rect r="r" b="b" t="t" l="l"/>
            <a:pathLst>
              <a:path h="1206108" w="1996317">
                <a:moveTo>
                  <a:pt x="0" y="0"/>
                </a:moveTo>
                <a:lnTo>
                  <a:pt x="1996317" y="0"/>
                </a:lnTo>
                <a:lnTo>
                  <a:pt x="1996317"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17" id="17"/>
          <p:cNvSpPr/>
          <p:nvPr/>
        </p:nvSpPr>
        <p:spPr>
          <a:xfrm flipH="false" flipV="false" rot="0">
            <a:off x="451251" y="8109454"/>
            <a:ext cx="1996317" cy="1206108"/>
          </a:xfrm>
          <a:custGeom>
            <a:avLst/>
            <a:gdLst/>
            <a:ahLst/>
            <a:cxnLst/>
            <a:rect r="r" b="b" t="t" l="l"/>
            <a:pathLst>
              <a:path h="1206108" w="1996317">
                <a:moveTo>
                  <a:pt x="0" y="0"/>
                </a:moveTo>
                <a:lnTo>
                  <a:pt x="1996317" y="0"/>
                </a:lnTo>
                <a:lnTo>
                  <a:pt x="1996317"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18" id="18"/>
          <p:cNvSpPr/>
          <p:nvPr/>
        </p:nvSpPr>
        <p:spPr>
          <a:xfrm flipH="false" flipV="false" rot="0">
            <a:off x="8327144" y="4049278"/>
            <a:ext cx="1996317" cy="1206108"/>
          </a:xfrm>
          <a:custGeom>
            <a:avLst/>
            <a:gdLst/>
            <a:ahLst/>
            <a:cxnLst/>
            <a:rect r="r" b="b" t="t" l="l"/>
            <a:pathLst>
              <a:path h="1206108" w="1996317">
                <a:moveTo>
                  <a:pt x="0" y="0"/>
                </a:moveTo>
                <a:lnTo>
                  <a:pt x="1996316" y="0"/>
                </a:lnTo>
                <a:lnTo>
                  <a:pt x="1996316" y="1206109"/>
                </a:lnTo>
                <a:lnTo>
                  <a:pt x="0" y="1206109"/>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19" id="19"/>
          <p:cNvSpPr/>
          <p:nvPr/>
        </p:nvSpPr>
        <p:spPr>
          <a:xfrm flipH="false" flipV="false" rot="0">
            <a:off x="10626336" y="4049278"/>
            <a:ext cx="1996317" cy="1206108"/>
          </a:xfrm>
          <a:custGeom>
            <a:avLst/>
            <a:gdLst/>
            <a:ahLst/>
            <a:cxnLst/>
            <a:rect r="r" b="b" t="t" l="l"/>
            <a:pathLst>
              <a:path h="1206108" w="1996317">
                <a:moveTo>
                  <a:pt x="0" y="0"/>
                </a:moveTo>
                <a:lnTo>
                  <a:pt x="1996317" y="0"/>
                </a:lnTo>
                <a:lnTo>
                  <a:pt x="1996317" y="1206109"/>
                </a:lnTo>
                <a:lnTo>
                  <a:pt x="0" y="1206109"/>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20" id="20"/>
          <p:cNvSpPr/>
          <p:nvPr/>
        </p:nvSpPr>
        <p:spPr>
          <a:xfrm flipH="false" flipV="false" rot="0">
            <a:off x="15726322" y="8548662"/>
            <a:ext cx="1996317" cy="1206108"/>
          </a:xfrm>
          <a:custGeom>
            <a:avLst/>
            <a:gdLst/>
            <a:ahLst/>
            <a:cxnLst/>
            <a:rect r="r" b="b" t="t" l="l"/>
            <a:pathLst>
              <a:path h="1206108" w="1996317">
                <a:moveTo>
                  <a:pt x="0" y="0"/>
                </a:moveTo>
                <a:lnTo>
                  <a:pt x="1996318" y="0"/>
                </a:lnTo>
                <a:lnTo>
                  <a:pt x="1996318"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sp>
        <p:nvSpPr>
          <p:cNvPr name="Freeform 21" id="21"/>
          <p:cNvSpPr/>
          <p:nvPr/>
        </p:nvSpPr>
        <p:spPr>
          <a:xfrm flipH="false" flipV="false" rot="0">
            <a:off x="15596649" y="7051617"/>
            <a:ext cx="1996317" cy="1206108"/>
          </a:xfrm>
          <a:custGeom>
            <a:avLst/>
            <a:gdLst/>
            <a:ahLst/>
            <a:cxnLst/>
            <a:rect r="r" b="b" t="t" l="l"/>
            <a:pathLst>
              <a:path h="1206108" w="1996317">
                <a:moveTo>
                  <a:pt x="0" y="0"/>
                </a:moveTo>
                <a:lnTo>
                  <a:pt x="1996317" y="0"/>
                </a:lnTo>
                <a:lnTo>
                  <a:pt x="1996317" y="1206108"/>
                </a:lnTo>
                <a:lnTo>
                  <a:pt x="0" y="1206108"/>
                </a:lnTo>
                <a:lnTo>
                  <a:pt x="0" y="0"/>
                </a:lnTo>
                <a:close/>
              </a:path>
            </a:pathLst>
          </a:custGeom>
          <a:blipFill>
            <a:blip r:embed="rId6">
              <a:extLst>
                <a:ext uri="{96DAC541-7B7A-43D3-8B79-37D633B846F1}">
                  <asvg:svgBlip xmlns:asvg="http://schemas.microsoft.com/office/drawing/2016/SVG/main" r:embed="rId7"/>
                </a:ext>
              </a:extLst>
            </a:blip>
            <a:stretch>
              <a:fillRect l="0" t="0" r="0" b="-98"/>
            </a:stretch>
          </a:blipFill>
        </p:spPr>
      </p:sp>
      <p:grpSp>
        <p:nvGrpSpPr>
          <p:cNvPr name="Group 22" id="22"/>
          <p:cNvGrpSpPr/>
          <p:nvPr/>
        </p:nvGrpSpPr>
        <p:grpSpPr>
          <a:xfrm rot="0">
            <a:off x="2537237" y="281084"/>
            <a:ext cx="13213526" cy="9925515"/>
            <a:chOff x="0" y="0"/>
            <a:chExt cx="17618034" cy="13234020"/>
          </a:xfrm>
        </p:grpSpPr>
        <p:sp>
          <p:nvSpPr>
            <p:cNvPr name="Freeform 23" id="2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24" id="2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25" id="2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26" id="26"/>
          <p:cNvSpPr txBox="true"/>
          <p:nvPr/>
        </p:nvSpPr>
        <p:spPr>
          <a:xfrm rot="0">
            <a:off x="5585346" y="777953"/>
            <a:ext cx="12300998" cy="1760190"/>
          </a:xfrm>
          <a:prstGeom prst="rect">
            <a:avLst/>
          </a:prstGeom>
        </p:spPr>
        <p:txBody>
          <a:bodyPr anchor="t" rtlCol="false" tIns="0" lIns="0" bIns="0" rIns="0">
            <a:spAutoFit/>
          </a:bodyPr>
          <a:lstStyle/>
          <a:p>
            <a:pPr algn="ctr">
              <a:lnSpc>
                <a:spcPts val="3385"/>
              </a:lnSpc>
            </a:pPr>
            <a:r>
              <a:rPr lang="en-US" b="true" sz="3049" spc="151">
                <a:solidFill>
                  <a:srgbClr val="F5E753"/>
                </a:solidFill>
                <a:latin typeface="Arimo Bold"/>
                <a:ea typeface="Arimo Bold"/>
                <a:cs typeface="Arimo Bold"/>
                <a:sym typeface="Arimo Bold"/>
              </a:rPr>
              <a:t>FUNCTION 2: TAKES DATA TRANSMITTED IN ONE FORMAT FROM A NETWORK (WHICH IS USING A PARTICULAR PROTOCOL) AND CONVERTS THE DATA TO A PROTOCOL AND FORMAT UNDERSTOOD BY ANOTHER NETWORK, THEREBY ALLOWING THEM TO COMMUNICATE.</a:t>
            </a:r>
          </a:p>
        </p:txBody>
      </p:sp>
    </p:spTree>
  </p:cSld>
  <p:clrMapOvr>
    <a:masterClrMapping/>
  </p:clrMapOvr>
</p:sld>
</file>

<file path=ppt/slides/slide245.xml><?xml version="1.0" encoding="utf-8"?>
<p:sld xmlns:p="http://schemas.openxmlformats.org/presentationml/2006/main" xmlns:a="http://schemas.openxmlformats.org/drawingml/2006/main" xmlns:r="http://schemas.openxmlformats.org/officeDocument/2006/relationships">
  <p:cSld>
    <p:bg>
      <p:bgPr>
        <a:solidFill>
          <a:srgbClr val="1D242C"/>
        </a:solidFill>
      </p:bgPr>
    </p:bg>
    <p:spTree>
      <p:nvGrpSpPr>
        <p:cNvPr id="1" name=""/>
        <p:cNvGrpSpPr/>
        <p:nvPr/>
      </p:nvGrpSpPr>
      <p:grpSpPr>
        <a:xfrm>
          <a:off x="0" y="0"/>
          <a:ext cx="0" cy="0"/>
          <a:chOff x="0" y="0"/>
          <a:chExt cx="0" cy="0"/>
        </a:xfrm>
      </p:grpSpPr>
      <p:sp>
        <p:nvSpPr>
          <p:cNvPr name="Freeform 2" id="2"/>
          <p:cNvSpPr/>
          <p:nvPr/>
        </p:nvSpPr>
        <p:spPr>
          <a:xfrm flipH="false" flipV="false" rot="0">
            <a:off x="9644494" y="6384117"/>
            <a:ext cx="2101416" cy="1734624"/>
          </a:xfrm>
          <a:custGeom>
            <a:avLst/>
            <a:gdLst/>
            <a:ahLst/>
            <a:cxnLst/>
            <a:rect r="r" b="b" t="t" l="l"/>
            <a:pathLst>
              <a:path h="1734624" w="2101416">
                <a:moveTo>
                  <a:pt x="0" y="0"/>
                </a:moveTo>
                <a:lnTo>
                  <a:pt x="2101416" y="0"/>
                </a:lnTo>
                <a:lnTo>
                  <a:pt x="2101416" y="1734624"/>
                </a:lnTo>
                <a:lnTo>
                  <a:pt x="0" y="1734624"/>
                </a:lnTo>
                <a:lnTo>
                  <a:pt x="0" y="0"/>
                </a:lnTo>
                <a:close/>
              </a:path>
            </a:pathLst>
          </a:custGeom>
          <a:blipFill>
            <a:blip r:embed="rId2">
              <a:extLst>
                <a:ext uri="{96DAC541-7B7A-43D3-8B79-37D633B846F1}">
                  <asvg:svgBlip xmlns:asvg="http://schemas.microsoft.com/office/drawing/2016/SVG/main" r:embed="rId3"/>
                </a:ext>
              </a:extLst>
            </a:blip>
            <a:stretch>
              <a:fillRect l="0" t="0" r="0" b="-314"/>
            </a:stretch>
          </a:blipFill>
        </p:spPr>
      </p:sp>
      <p:grpSp>
        <p:nvGrpSpPr>
          <p:cNvPr name="Group 3" id="3"/>
          <p:cNvGrpSpPr/>
          <p:nvPr/>
        </p:nvGrpSpPr>
        <p:grpSpPr>
          <a:xfrm rot="-1272959">
            <a:off x="11975146" y="6578605"/>
            <a:ext cx="3386516" cy="57150"/>
            <a:chOff x="0" y="0"/>
            <a:chExt cx="4515354" cy="76200"/>
          </a:xfrm>
        </p:grpSpPr>
        <p:sp>
          <p:nvSpPr>
            <p:cNvPr name="Freeform 4" id="4"/>
            <p:cNvSpPr/>
            <p:nvPr/>
          </p:nvSpPr>
          <p:spPr>
            <a:xfrm flipH="false" flipV="false" rot="0">
              <a:off x="0" y="0"/>
              <a:ext cx="4515358" cy="76200"/>
            </a:xfrm>
            <a:custGeom>
              <a:avLst/>
              <a:gdLst/>
              <a:ahLst/>
              <a:cxnLst/>
              <a:rect r="r" b="b" t="t" l="l"/>
              <a:pathLst>
                <a:path h="76200" w="4515358">
                  <a:moveTo>
                    <a:pt x="38100" y="0"/>
                  </a:moveTo>
                  <a:lnTo>
                    <a:pt x="4477258" y="0"/>
                  </a:lnTo>
                  <a:cubicBezTo>
                    <a:pt x="4498340" y="0"/>
                    <a:pt x="4515358" y="17018"/>
                    <a:pt x="4515358" y="38100"/>
                  </a:cubicBezTo>
                  <a:cubicBezTo>
                    <a:pt x="4515358" y="59182"/>
                    <a:pt x="4498340" y="76200"/>
                    <a:pt x="4477258" y="76200"/>
                  </a:cubicBezTo>
                  <a:lnTo>
                    <a:pt x="38100" y="76200"/>
                  </a:lnTo>
                  <a:cubicBezTo>
                    <a:pt x="17018" y="76200"/>
                    <a:pt x="0" y="59182"/>
                    <a:pt x="0" y="38100"/>
                  </a:cubicBezTo>
                  <a:cubicBezTo>
                    <a:pt x="0" y="17018"/>
                    <a:pt x="17018" y="0"/>
                    <a:pt x="38100" y="0"/>
                  </a:cubicBezTo>
                  <a:close/>
                </a:path>
              </a:pathLst>
            </a:custGeom>
            <a:solidFill>
              <a:srgbClr val="FFFFFF"/>
            </a:solidFill>
          </p:spPr>
        </p:sp>
      </p:grpSp>
      <p:sp>
        <p:nvSpPr>
          <p:cNvPr name="Freeform 5" id="5"/>
          <p:cNvSpPr/>
          <p:nvPr/>
        </p:nvSpPr>
        <p:spPr>
          <a:xfrm flipH="false" flipV="false" rot="0">
            <a:off x="12524610" y="5143500"/>
            <a:ext cx="1433965" cy="1035061"/>
          </a:xfrm>
          <a:custGeom>
            <a:avLst/>
            <a:gdLst/>
            <a:ahLst/>
            <a:cxnLst/>
            <a:rect r="r" b="b" t="t" l="l"/>
            <a:pathLst>
              <a:path h="1035061" w="1433965">
                <a:moveTo>
                  <a:pt x="0" y="0"/>
                </a:moveTo>
                <a:lnTo>
                  <a:pt x="1433966" y="0"/>
                </a:lnTo>
                <a:lnTo>
                  <a:pt x="1433966" y="1035061"/>
                </a:lnTo>
                <a:lnTo>
                  <a:pt x="0" y="1035061"/>
                </a:lnTo>
                <a:lnTo>
                  <a:pt x="0" y="0"/>
                </a:lnTo>
                <a:close/>
              </a:path>
            </a:pathLst>
          </a:custGeom>
          <a:blipFill>
            <a:blip r:embed="rId4">
              <a:extLst>
                <a:ext uri="{96DAC541-7B7A-43D3-8B79-37D633B846F1}">
                  <asvg:svgBlip xmlns:asvg="http://schemas.microsoft.com/office/drawing/2016/SVG/main" r:embed="rId5"/>
                </a:ext>
              </a:extLst>
            </a:blip>
            <a:stretch>
              <a:fillRect l="0" t="0" r="0" b="-5"/>
            </a:stretch>
          </a:blipFill>
        </p:spPr>
      </p:sp>
      <p:sp>
        <p:nvSpPr>
          <p:cNvPr name="TextBox 6" id="6"/>
          <p:cNvSpPr txBox="true"/>
          <p:nvPr/>
        </p:nvSpPr>
        <p:spPr>
          <a:xfrm rot="0">
            <a:off x="783500" y="544845"/>
            <a:ext cx="4801846" cy="1048643"/>
          </a:xfrm>
          <a:prstGeom prst="rect">
            <a:avLst/>
          </a:prstGeom>
        </p:spPr>
        <p:txBody>
          <a:bodyPr anchor="t" rtlCol="false" tIns="0" lIns="0" bIns="0" rIns="0">
            <a:spAutoFit/>
          </a:bodyPr>
          <a:lstStyle/>
          <a:p>
            <a:pPr algn="l">
              <a:lnSpc>
                <a:spcPts val="8455"/>
              </a:lnSpc>
            </a:pPr>
            <a:r>
              <a:rPr lang="en-US" b="true" sz="7617" spc="379">
                <a:solidFill>
                  <a:srgbClr val="F5E753"/>
                </a:solidFill>
                <a:latin typeface="Arimo Bold"/>
                <a:ea typeface="Arimo Bold"/>
                <a:cs typeface="Arimo Bold"/>
                <a:sym typeface="Arimo Bold"/>
              </a:rPr>
              <a:t>ROUTER</a:t>
            </a:r>
          </a:p>
        </p:txBody>
      </p:sp>
      <p:sp>
        <p:nvSpPr>
          <p:cNvPr name="TextBox 7" id="7"/>
          <p:cNvSpPr txBox="true"/>
          <p:nvPr/>
        </p:nvSpPr>
        <p:spPr>
          <a:xfrm rot="0">
            <a:off x="8537366" y="8350053"/>
            <a:ext cx="4315674" cy="413668"/>
          </a:xfrm>
          <a:prstGeom prst="rect">
            <a:avLst/>
          </a:prstGeom>
        </p:spPr>
        <p:txBody>
          <a:bodyPr anchor="t" rtlCol="false" tIns="0" lIns="0" bIns="0" rIns="0">
            <a:spAutoFit/>
          </a:bodyPr>
          <a:lstStyle/>
          <a:p>
            <a:pPr algn="ctr">
              <a:lnSpc>
                <a:spcPts val="3358"/>
              </a:lnSpc>
            </a:pPr>
            <a:r>
              <a:rPr lang="en-US" b="true" sz="3025" spc="151">
                <a:solidFill>
                  <a:srgbClr val="F5F5EF"/>
                </a:solidFill>
                <a:latin typeface="Arimo Bold"/>
                <a:ea typeface="Arimo Bold"/>
                <a:cs typeface="Arimo Bold"/>
                <a:sym typeface="Arimo Bold"/>
              </a:rPr>
              <a:t>254.25.28.77</a:t>
            </a:r>
          </a:p>
        </p:txBody>
      </p:sp>
      <p:sp>
        <p:nvSpPr>
          <p:cNvPr name="TextBox 8" id="8"/>
          <p:cNvSpPr txBox="true"/>
          <p:nvPr/>
        </p:nvSpPr>
        <p:spPr>
          <a:xfrm rot="0">
            <a:off x="5585346" y="1047750"/>
            <a:ext cx="12321134" cy="2308324"/>
          </a:xfrm>
          <a:prstGeom prst="rect">
            <a:avLst/>
          </a:prstGeom>
        </p:spPr>
        <p:txBody>
          <a:bodyPr anchor="t" rtlCol="false" tIns="0" lIns="0" bIns="0" rIns="0">
            <a:spAutoFit/>
          </a:bodyPr>
          <a:lstStyle/>
          <a:p>
            <a:pPr algn="ctr">
              <a:lnSpc>
                <a:spcPts val="3001"/>
              </a:lnSpc>
            </a:pPr>
            <a:r>
              <a:rPr lang="en-US" b="true" sz="2704" spc="135">
                <a:solidFill>
                  <a:srgbClr val="F5E753"/>
                </a:solidFill>
                <a:latin typeface="Arimo Bold"/>
                <a:ea typeface="Arimo Bold"/>
                <a:cs typeface="Arimo Bold"/>
                <a:sym typeface="Arimo Bold"/>
              </a:rPr>
              <a:t>SINCE EVERY COMPUTER ON THE SAME NETWORK HAS THE SAME PART OF AN INTERNET PROTOCOL (IP) ADDRESS, THE ROUTER IS ABLE TO SEND THE DATA PACKET TO THE APPROPRIATE SWITCH, AND THE DATA WILL THEN BE DELIVERED TO THE CORRECT DEVICE USING THE </a:t>
            </a:r>
          </a:p>
          <a:p>
            <a:pPr algn="ctr">
              <a:lnSpc>
                <a:spcPts val="3001"/>
              </a:lnSpc>
            </a:pPr>
            <a:r>
              <a:rPr lang="en-US" b="true" sz="2704" spc="135">
                <a:solidFill>
                  <a:srgbClr val="FF3600"/>
                </a:solidFill>
                <a:latin typeface="Arimo Bold"/>
                <a:ea typeface="Arimo Bold"/>
                <a:cs typeface="Arimo Bold"/>
                <a:sym typeface="Arimo Bold"/>
              </a:rPr>
              <a:t>MAC DESTINATION ADDRESS </a:t>
            </a:r>
          </a:p>
          <a:p>
            <a:pPr algn="ctr">
              <a:lnSpc>
                <a:spcPts val="3001"/>
              </a:lnSpc>
            </a:pPr>
          </a:p>
        </p:txBody>
      </p:sp>
      <p:sp>
        <p:nvSpPr>
          <p:cNvPr name="Freeform 9" id="9"/>
          <p:cNvSpPr/>
          <p:nvPr/>
        </p:nvSpPr>
        <p:spPr>
          <a:xfrm flipH="false" flipV="false" rot="0">
            <a:off x="3036002" y="5017892"/>
            <a:ext cx="2666376" cy="1610936"/>
          </a:xfrm>
          <a:custGeom>
            <a:avLst/>
            <a:gdLst/>
            <a:ahLst/>
            <a:cxnLst/>
            <a:rect r="r" b="b" t="t" l="l"/>
            <a:pathLst>
              <a:path h="1610936" w="2666376">
                <a:moveTo>
                  <a:pt x="0" y="0"/>
                </a:moveTo>
                <a:lnTo>
                  <a:pt x="2666376" y="0"/>
                </a:lnTo>
                <a:lnTo>
                  <a:pt x="2666376" y="1610935"/>
                </a:lnTo>
                <a:lnTo>
                  <a:pt x="0" y="1610935"/>
                </a:lnTo>
                <a:lnTo>
                  <a:pt x="0" y="0"/>
                </a:lnTo>
                <a:close/>
              </a:path>
            </a:pathLst>
          </a:custGeom>
          <a:blipFill>
            <a:blip r:embed="rId6">
              <a:extLst>
                <a:ext uri="{96DAC541-7B7A-43D3-8B79-37D633B846F1}">
                  <asvg:svgBlip xmlns:asvg="http://schemas.microsoft.com/office/drawing/2016/SVG/main" r:embed="rId7"/>
                </a:ext>
              </a:extLst>
            </a:blip>
            <a:stretch>
              <a:fillRect l="0" t="0" r="0" b="-492"/>
            </a:stretch>
          </a:blipFill>
        </p:spPr>
      </p:sp>
      <p:sp>
        <p:nvSpPr>
          <p:cNvPr name="Freeform 10" id="10"/>
          <p:cNvSpPr/>
          <p:nvPr/>
        </p:nvSpPr>
        <p:spPr>
          <a:xfrm flipH="false" flipV="false" rot="0">
            <a:off x="3036002" y="7974863"/>
            <a:ext cx="2666376" cy="1610936"/>
          </a:xfrm>
          <a:custGeom>
            <a:avLst/>
            <a:gdLst/>
            <a:ahLst/>
            <a:cxnLst/>
            <a:rect r="r" b="b" t="t" l="l"/>
            <a:pathLst>
              <a:path h="1610936" w="2666376">
                <a:moveTo>
                  <a:pt x="0" y="0"/>
                </a:moveTo>
                <a:lnTo>
                  <a:pt x="2666376" y="0"/>
                </a:lnTo>
                <a:lnTo>
                  <a:pt x="2666376" y="1610935"/>
                </a:lnTo>
                <a:lnTo>
                  <a:pt x="0" y="1610935"/>
                </a:lnTo>
                <a:lnTo>
                  <a:pt x="0" y="0"/>
                </a:lnTo>
                <a:close/>
              </a:path>
            </a:pathLst>
          </a:custGeom>
          <a:blipFill>
            <a:blip r:embed="rId6">
              <a:extLst>
                <a:ext uri="{96DAC541-7B7A-43D3-8B79-37D633B846F1}">
                  <asvg:svgBlip xmlns:asvg="http://schemas.microsoft.com/office/drawing/2016/SVG/main" r:embed="rId7"/>
                </a:ext>
              </a:extLst>
            </a:blip>
            <a:stretch>
              <a:fillRect l="0" t="0" r="0" b="-492"/>
            </a:stretch>
          </a:blipFill>
        </p:spPr>
      </p:sp>
      <p:sp>
        <p:nvSpPr>
          <p:cNvPr name="TextBox 11" id="11"/>
          <p:cNvSpPr txBox="true"/>
          <p:nvPr/>
        </p:nvSpPr>
        <p:spPr>
          <a:xfrm rot="0">
            <a:off x="13423394" y="4806495"/>
            <a:ext cx="4622176" cy="836861"/>
          </a:xfrm>
          <a:prstGeom prst="rect">
            <a:avLst/>
          </a:prstGeom>
        </p:spPr>
        <p:txBody>
          <a:bodyPr anchor="t" rtlCol="false" tIns="0" lIns="0" bIns="0" rIns="0">
            <a:spAutoFit/>
          </a:bodyPr>
          <a:lstStyle/>
          <a:p>
            <a:pPr algn="ctr">
              <a:lnSpc>
                <a:spcPts val="3358"/>
              </a:lnSpc>
            </a:pPr>
            <a:r>
              <a:rPr lang="en-US" b="true" sz="3025" spc="151">
                <a:solidFill>
                  <a:srgbClr val="F5F5EF"/>
                </a:solidFill>
                <a:latin typeface="Arimo Bold"/>
                <a:ea typeface="Arimo Bold"/>
                <a:cs typeface="Arimo Bold"/>
                <a:sym typeface="Arimo Bold"/>
              </a:rPr>
              <a:t>DESTINATION: 254.25.28.77</a:t>
            </a:r>
          </a:p>
        </p:txBody>
      </p:sp>
      <p:sp>
        <p:nvSpPr>
          <p:cNvPr name="TextBox 12" id="12"/>
          <p:cNvSpPr txBox="true"/>
          <p:nvPr/>
        </p:nvSpPr>
        <p:spPr>
          <a:xfrm rot="0">
            <a:off x="2210540" y="4477692"/>
            <a:ext cx="3457277" cy="307776"/>
          </a:xfrm>
          <a:prstGeom prst="rect">
            <a:avLst/>
          </a:prstGeom>
        </p:spPr>
        <p:txBody>
          <a:bodyPr anchor="t" rtlCol="false" tIns="0" lIns="0" bIns="0" rIns="0">
            <a:spAutoFit/>
          </a:bodyPr>
          <a:lstStyle/>
          <a:p>
            <a:pPr algn="ctr">
              <a:lnSpc>
                <a:spcPts val="2329"/>
              </a:lnSpc>
            </a:pPr>
            <a:r>
              <a:rPr lang="en-US" b="true" sz="2098" spc="103">
                <a:solidFill>
                  <a:srgbClr val="FF3600"/>
                </a:solidFill>
                <a:latin typeface="Arimo Bold"/>
                <a:ea typeface="Arimo Bold"/>
                <a:cs typeface="Arimo Bold"/>
                <a:sym typeface="Arimo Bold"/>
              </a:rPr>
              <a:t>00 - 1C - B3 - 4F - 25 - FF</a:t>
            </a:r>
          </a:p>
        </p:txBody>
      </p:sp>
      <p:sp>
        <p:nvSpPr>
          <p:cNvPr name="TextBox 13" id="13"/>
          <p:cNvSpPr txBox="true"/>
          <p:nvPr/>
        </p:nvSpPr>
        <p:spPr>
          <a:xfrm rot="0">
            <a:off x="2235278" y="7507858"/>
            <a:ext cx="3467100" cy="307776"/>
          </a:xfrm>
          <a:prstGeom prst="rect">
            <a:avLst/>
          </a:prstGeom>
        </p:spPr>
        <p:txBody>
          <a:bodyPr anchor="t" rtlCol="false" tIns="0" lIns="0" bIns="0" rIns="0">
            <a:spAutoFit/>
          </a:bodyPr>
          <a:lstStyle/>
          <a:p>
            <a:pPr algn="ctr">
              <a:lnSpc>
                <a:spcPts val="2329"/>
              </a:lnSpc>
            </a:pPr>
            <a:r>
              <a:rPr lang="en-US" b="true" sz="2098" spc="103">
                <a:solidFill>
                  <a:srgbClr val="FF3600"/>
                </a:solidFill>
                <a:latin typeface="Arimo Bold"/>
                <a:ea typeface="Arimo Bold"/>
                <a:cs typeface="Arimo Bold"/>
                <a:sym typeface="Arimo Bold"/>
              </a:rPr>
              <a:t>00 - 1C - B3 - 4F - 26 - FF</a:t>
            </a:r>
          </a:p>
        </p:txBody>
      </p:sp>
      <p:grpSp>
        <p:nvGrpSpPr>
          <p:cNvPr name="Group 14" id="14"/>
          <p:cNvGrpSpPr/>
          <p:nvPr/>
        </p:nvGrpSpPr>
        <p:grpSpPr>
          <a:xfrm rot="-9362386">
            <a:off x="5488758" y="6218152"/>
            <a:ext cx="4083930" cy="57150"/>
            <a:chOff x="0" y="0"/>
            <a:chExt cx="5445240" cy="76200"/>
          </a:xfrm>
        </p:grpSpPr>
        <p:sp>
          <p:nvSpPr>
            <p:cNvPr name="Freeform 15" id="15"/>
            <p:cNvSpPr/>
            <p:nvPr/>
          </p:nvSpPr>
          <p:spPr>
            <a:xfrm flipH="false" flipV="false" rot="0">
              <a:off x="0" y="0"/>
              <a:ext cx="5445252" cy="76200"/>
            </a:xfrm>
            <a:custGeom>
              <a:avLst/>
              <a:gdLst/>
              <a:ahLst/>
              <a:cxnLst/>
              <a:rect r="r" b="b" t="t" l="l"/>
              <a:pathLst>
                <a:path h="76200" w="5445252">
                  <a:moveTo>
                    <a:pt x="38100" y="0"/>
                  </a:moveTo>
                  <a:lnTo>
                    <a:pt x="5407152" y="0"/>
                  </a:lnTo>
                  <a:cubicBezTo>
                    <a:pt x="5428234" y="0"/>
                    <a:pt x="5445252" y="17018"/>
                    <a:pt x="5445252" y="38100"/>
                  </a:cubicBezTo>
                  <a:cubicBezTo>
                    <a:pt x="5445252" y="59182"/>
                    <a:pt x="5428234" y="76200"/>
                    <a:pt x="5407152" y="76200"/>
                  </a:cubicBezTo>
                  <a:lnTo>
                    <a:pt x="38100" y="76200"/>
                  </a:lnTo>
                  <a:cubicBezTo>
                    <a:pt x="17018" y="76200"/>
                    <a:pt x="0" y="59182"/>
                    <a:pt x="0" y="38100"/>
                  </a:cubicBezTo>
                  <a:cubicBezTo>
                    <a:pt x="0" y="17018"/>
                    <a:pt x="17018" y="0"/>
                    <a:pt x="38100" y="0"/>
                  </a:cubicBezTo>
                  <a:close/>
                </a:path>
              </a:pathLst>
            </a:custGeom>
            <a:solidFill>
              <a:srgbClr val="FFFFFF"/>
            </a:solidFill>
          </p:spPr>
        </p:sp>
      </p:grpSp>
      <p:grpSp>
        <p:nvGrpSpPr>
          <p:cNvPr name="Group 16" id="16"/>
          <p:cNvGrpSpPr/>
          <p:nvPr/>
        </p:nvGrpSpPr>
        <p:grpSpPr>
          <a:xfrm rot="9899999">
            <a:off x="5579061" y="8570257"/>
            <a:ext cx="3878859" cy="57150"/>
            <a:chOff x="0" y="0"/>
            <a:chExt cx="5171812" cy="76200"/>
          </a:xfrm>
        </p:grpSpPr>
        <p:sp>
          <p:nvSpPr>
            <p:cNvPr name="Freeform 17" id="17"/>
            <p:cNvSpPr/>
            <p:nvPr/>
          </p:nvSpPr>
          <p:spPr>
            <a:xfrm flipH="false" flipV="false" rot="0">
              <a:off x="0" y="0"/>
              <a:ext cx="5171821" cy="76200"/>
            </a:xfrm>
            <a:custGeom>
              <a:avLst/>
              <a:gdLst/>
              <a:ahLst/>
              <a:cxnLst/>
              <a:rect r="r" b="b" t="t" l="l"/>
              <a:pathLst>
                <a:path h="76200" w="5171821">
                  <a:moveTo>
                    <a:pt x="38100" y="0"/>
                  </a:moveTo>
                  <a:lnTo>
                    <a:pt x="5133721" y="0"/>
                  </a:lnTo>
                  <a:cubicBezTo>
                    <a:pt x="5154803" y="0"/>
                    <a:pt x="5171821" y="17018"/>
                    <a:pt x="5171821" y="38100"/>
                  </a:cubicBezTo>
                  <a:cubicBezTo>
                    <a:pt x="5171821" y="59182"/>
                    <a:pt x="5154803" y="76200"/>
                    <a:pt x="5133721" y="76200"/>
                  </a:cubicBezTo>
                  <a:lnTo>
                    <a:pt x="38100" y="76200"/>
                  </a:lnTo>
                  <a:cubicBezTo>
                    <a:pt x="17018" y="76200"/>
                    <a:pt x="0" y="59182"/>
                    <a:pt x="0" y="38100"/>
                  </a:cubicBezTo>
                  <a:cubicBezTo>
                    <a:pt x="0" y="17018"/>
                    <a:pt x="17018" y="0"/>
                    <a:pt x="38100" y="0"/>
                  </a:cubicBezTo>
                  <a:close/>
                </a:path>
              </a:pathLst>
            </a:custGeom>
            <a:solidFill>
              <a:srgbClr val="FFFFFF"/>
            </a:solidFill>
          </p:spPr>
        </p:sp>
      </p:grpSp>
      <p:grpSp>
        <p:nvGrpSpPr>
          <p:cNvPr name="Group 18" id="18"/>
          <p:cNvGrpSpPr/>
          <p:nvPr/>
        </p:nvGrpSpPr>
        <p:grpSpPr>
          <a:xfrm rot="0">
            <a:off x="2537237" y="281084"/>
            <a:ext cx="13213526" cy="9925515"/>
            <a:chOff x="0" y="0"/>
            <a:chExt cx="17618034" cy="13234020"/>
          </a:xfrm>
        </p:grpSpPr>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20" id="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E1E8ED">
                      <a:alpha val="80000"/>
                    </a:srgbClr>
                  </a:solidFill>
                  <a:latin typeface="DejaVu Sans Light"/>
                  <a:ea typeface="DejaVu Sans Light"/>
                  <a:cs typeface="DejaVu Sans Light"/>
                  <a:sym typeface="DejaVu Sans Light"/>
                </a:rPr>
                <a:t>For more help, please visit </a:t>
              </a:r>
              <a:r>
                <a:rPr lang="en-US" sz="1599" u="sng">
                  <a:solidFill>
                    <a:srgbClr val="E1E8ED">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2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939365" y="2925711"/>
            <a:ext cx="12757184" cy="6271289"/>
          </a:xfrm>
          <a:custGeom>
            <a:avLst/>
            <a:gdLst/>
            <a:ahLst/>
            <a:cxnLst/>
            <a:rect r="r" b="b" t="t" l="l"/>
            <a:pathLst>
              <a:path h="6271289" w="12757184">
                <a:moveTo>
                  <a:pt x="0" y="0"/>
                </a:moveTo>
                <a:lnTo>
                  <a:pt x="12757183" y="0"/>
                </a:lnTo>
                <a:lnTo>
                  <a:pt x="12757183" y="6271289"/>
                </a:lnTo>
                <a:lnTo>
                  <a:pt x="0" y="6271289"/>
                </a:lnTo>
                <a:lnTo>
                  <a:pt x="0" y="0"/>
                </a:lnTo>
                <a:close/>
              </a:path>
            </a:pathLst>
          </a:custGeom>
          <a:blipFill>
            <a:blip r:embed="rId2"/>
            <a:stretch>
              <a:fillRect l="0" t="0" r="0" b="0"/>
            </a:stretch>
          </a:blipFill>
        </p:spPr>
      </p:sp>
      <p:sp>
        <p:nvSpPr>
          <p:cNvPr name="Freeform 3" id="3"/>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3"/>
            <a:stretch>
              <a:fillRect l="-132053" t="0" r="-142279" b="0"/>
            </a:stretch>
          </a:blipFill>
        </p:spPr>
      </p:sp>
      <p:grpSp>
        <p:nvGrpSpPr>
          <p:cNvPr name="Group 4" id="4"/>
          <p:cNvGrpSpPr/>
          <p:nvPr/>
        </p:nvGrpSpPr>
        <p:grpSpPr>
          <a:xfrm rot="0">
            <a:off x="739641" y="8487070"/>
            <a:ext cx="2492568" cy="1985237"/>
            <a:chOff x="0" y="0"/>
            <a:chExt cx="3323424" cy="2646982"/>
          </a:xfrm>
        </p:grpSpPr>
        <p:sp>
          <p:nvSpPr>
            <p:cNvPr name="Freeform 5" id="5"/>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6" id="6"/>
          <p:cNvGrpSpPr/>
          <p:nvPr/>
        </p:nvGrpSpPr>
        <p:grpSpPr>
          <a:xfrm rot="0">
            <a:off x="1926384" y="5082200"/>
            <a:ext cx="119085" cy="8229600"/>
            <a:chOff x="0" y="0"/>
            <a:chExt cx="158780" cy="10972800"/>
          </a:xfrm>
        </p:grpSpPr>
        <p:sp>
          <p:nvSpPr>
            <p:cNvPr name="Freeform 7" id="7"/>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8" id="8"/>
          <p:cNvGrpSpPr/>
          <p:nvPr/>
        </p:nvGrpSpPr>
        <p:grpSpPr>
          <a:xfrm rot="5400000">
            <a:off x="1331730" y="1141317"/>
            <a:ext cx="1188871" cy="1194199"/>
            <a:chOff x="0" y="0"/>
            <a:chExt cx="1585161" cy="1592266"/>
          </a:xfrm>
        </p:grpSpPr>
        <p:sp>
          <p:nvSpPr>
            <p:cNvPr name="Freeform 9" id="9"/>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10" id="10"/>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5102598" y="1998137"/>
            <a:ext cx="12579430" cy="125413"/>
            <a:chOff x="0" y="0"/>
            <a:chExt cx="16772573" cy="167217"/>
          </a:xfrm>
        </p:grpSpPr>
        <p:sp>
          <p:nvSpPr>
            <p:cNvPr name="Freeform 12" id="12"/>
            <p:cNvSpPr/>
            <p:nvPr/>
          </p:nvSpPr>
          <p:spPr>
            <a:xfrm flipH="false" flipV="false" rot="0">
              <a:off x="0" y="0"/>
              <a:ext cx="16772637" cy="167259"/>
            </a:xfrm>
            <a:custGeom>
              <a:avLst/>
              <a:gdLst/>
              <a:ahLst/>
              <a:cxnLst/>
              <a:rect r="r" b="b" t="t" l="l"/>
              <a:pathLst>
                <a:path h="167259" w="16772637">
                  <a:moveTo>
                    <a:pt x="0" y="0"/>
                  </a:moveTo>
                  <a:lnTo>
                    <a:pt x="16772637" y="0"/>
                  </a:lnTo>
                  <a:lnTo>
                    <a:pt x="16772637" y="167259"/>
                  </a:lnTo>
                  <a:lnTo>
                    <a:pt x="0" y="167259"/>
                  </a:lnTo>
                  <a:close/>
                </a:path>
              </a:pathLst>
            </a:custGeom>
            <a:solidFill>
              <a:srgbClr val="04383F"/>
            </a:solidFill>
          </p:spPr>
        </p:sp>
      </p:gr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102598" y="125948"/>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102598" y="1998137"/>
            <a:ext cx="12579430" cy="125413"/>
            <a:chOff x="0" y="0"/>
            <a:chExt cx="16772573" cy="167217"/>
          </a:xfrm>
        </p:grpSpPr>
        <p:sp>
          <p:nvSpPr>
            <p:cNvPr name="Freeform 11" id="11"/>
            <p:cNvSpPr/>
            <p:nvPr/>
          </p:nvSpPr>
          <p:spPr>
            <a:xfrm flipH="false" flipV="false" rot="0">
              <a:off x="0" y="0"/>
              <a:ext cx="16772637" cy="167259"/>
            </a:xfrm>
            <a:custGeom>
              <a:avLst/>
              <a:gdLst/>
              <a:ahLst/>
              <a:cxnLst/>
              <a:rect r="r" b="b" t="t" l="l"/>
              <a:pathLst>
                <a:path h="167259" w="16772637">
                  <a:moveTo>
                    <a:pt x="0" y="0"/>
                  </a:moveTo>
                  <a:lnTo>
                    <a:pt x="16772637" y="0"/>
                  </a:lnTo>
                  <a:lnTo>
                    <a:pt x="16772637" y="167259"/>
                  </a:lnTo>
                  <a:lnTo>
                    <a:pt x="0" y="167259"/>
                  </a:lnTo>
                  <a:close/>
                </a:path>
              </a:pathLst>
            </a:custGeom>
            <a:solidFill>
              <a:srgbClr val="04383F"/>
            </a:solidFill>
          </p:spPr>
        </p:sp>
      </p:grpSp>
      <p:sp>
        <p:nvSpPr>
          <p:cNvPr name="Freeform 12" id="12"/>
          <p:cNvSpPr/>
          <p:nvPr/>
        </p:nvSpPr>
        <p:spPr>
          <a:xfrm flipH="false" flipV="false" rot="0">
            <a:off x="4203296" y="3234592"/>
            <a:ext cx="13870370" cy="4764484"/>
          </a:xfrm>
          <a:custGeom>
            <a:avLst/>
            <a:gdLst/>
            <a:ahLst/>
            <a:cxnLst/>
            <a:rect r="r" b="b" t="t" l="l"/>
            <a:pathLst>
              <a:path h="4764484" w="13870370">
                <a:moveTo>
                  <a:pt x="0" y="0"/>
                </a:moveTo>
                <a:lnTo>
                  <a:pt x="13870369" y="0"/>
                </a:lnTo>
                <a:lnTo>
                  <a:pt x="13870369" y="4764485"/>
                </a:lnTo>
                <a:lnTo>
                  <a:pt x="0" y="4764485"/>
                </a:lnTo>
                <a:lnTo>
                  <a:pt x="0" y="0"/>
                </a:lnTo>
                <a:close/>
              </a:path>
            </a:pathLst>
          </a:custGeom>
          <a:blipFill>
            <a:blip r:embed="rId5"/>
            <a:stretch>
              <a:fillRect l="0" t="0" r="-24888"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102598" y="125948"/>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102598" y="1998137"/>
            <a:ext cx="12579430" cy="125413"/>
            <a:chOff x="0" y="0"/>
            <a:chExt cx="16772573" cy="167217"/>
          </a:xfrm>
        </p:grpSpPr>
        <p:sp>
          <p:nvSpPr>
            <p:cNvPr name="Freeform 11" id="11"/>
            <p:cNvSpPr/>
            <p:nvPr/>
          </p:nvSpPr>
          <p:spPr>
            <a:xfrm flipH="false" flipV="false" rot="0">
              <a:off x="0" y="0"/>
              <a:ext cx="16772637" cy="167259"/>
            </a:xfrm>
            <a:custGeom>
              <a:avLst/>
              <a:gdLst/>
              <a:ahLst/>
              <a:cxnLst/>
              <a:rect r="r" b="b" t="t" l="l"/>
              <a:pathLst>
                <a:path h="167259" w="16772637">
                  <a:moveTo>
                    <a:pt x="0" y="0"/>
                  </a:moveTo>
                  <a:lnTo>
                    <a:pt x="16772637" y="0"/>
                  </a:lnTo>
                  <a:lnTo>
                    <a:pt x="16772637" y="167259"/>
                  </a:lnTo>
                  <a:lnTo>
                    <a:pt x="0" y="167259"/>
                  </a:lnTo>
                  <a:close/>
                </a:path>
              </a:pathLst>
            </a:custGeom>
            <a:solidFill>
              <a:srgbClr val="04383F"/>
            </a:solidFill>
          </p:spPr>
        </p:sp>
      </p:grpSp>
      <p:sp>
        <p:nvSpPr>
          <p:cNvPr name="Freeform 12" id="12"/>
          <p:cNvSpPr/>
          <p:nvPr/>
        </p:nvSpPr>
        <p:spPr>
          <a:xfrm flipH="false" flipV="false" rot="0">
            <a:off x="4996133" y="2541052"/>
            <a:ext cx="12806880" cy="7528059"/>
          </a:xfrm>
          <a:custGeom>
            <a:avLst/>
            <a:gdLst/>
            <a:ahLst/>
            <a:cxnLst/>
            <a:rect r="r" b="b" t="t" l="l"/>
            <a:pathLst>
              <a:path h="7528059" w="12806880">
                <a:moveTo>
                  <a:pt x="0" y="0"/>
                </a:moveTo>
                <a:lnTo>
                  <a:pt x="12806879" y="0"/>
                </a:lnTo>
                <a:lnTo>
                  <a:pt x="12806879" y="7528060"/>
                </a:lnTo>
                <a:lnTo>
                  <a:pt x="0" y="7528060"/>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102598" y="125948"/>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102598" y="1998137"/>
            <a:ext cx="12579430" cy="125413"/>
            <a:chOff x="0" y="0"/>
            <a:chExt cx="16772573" cy="167217"/>
          </a:xfrm>
        </p:grpSpPr>
        <p:sp>
          <p:nvSpPr>
            <p:cNvPr name="Freeform 11" id="11"/>
            <p:cNvSpPr/>
            <p:nvPr/>
          </p:nvSpPr>
          <p:spPr>
            <a:xfrm flipH="false" flipV="false" rot="0">
              <a:off x="0" y="0"/>
              <a:ext cx="16772637" cy="167259"/>
            </a:xfrm>
            <a:custGeom>
              <a:avLst/>
              <a:gdLst/>
              <a:ahLst/>
              <a:cxnLst/>
              <a:rect r="r" b="b" t="t" l="l"/>
              <a:pathLst>
                <a:path h="167259" w="16772637">
                  <a:moveTo>
                    <a:pt x="0" y="0"/>
                  </a:moveTo>
                  <a:lnTo>
                    <a:pt x="16772637" y="0"/>
                  </a:lnTo>
                  <a:lnTo>
                    <a:pt x="16772637" y="167259"/>
                  </a:lnTo>
                  <a:lnTo>
                    <a:pt x="0" y="167259"/>
                  </a:lnTo>
                  <a:close/>
                </a:path>
              </a:pathLst>
            </a:custGeom>
            <a:solidFill>
              <a:srgbClr val="04383F"/>
            </a:solidFill>
          </p:spPr>
        </p:sp>
      </p:grpSp>
      <p:sp>
        <p:nvSpPr>
          <p:cNvPr name="Freeform 12" id="12"/>
          <p:cNvSpPr/>
          <p:nvPr/>
        </p:nvSpPr>
        <p:spPr>
          <a:xfrm flipH="false" flipV="false" rot="0">
            <a:off x="4951696" y="2824575"/>
            <a:ext cx="12744850" cy="6372425"/>
          </a:xfrm>
          <a:custGeom>
            <a:avLst/>
            <a:gdLst/>
            <a:ahLst/>
            <a:cxnLst/>
            <a:rect r="r" b="b" t="t" l="l"/>
            <a:pathLst>
              <a:path h="6372425" w="12744850">
                <a:moveTo>
                  <a:pt x="0" y="0"/>
                </a:moveTo>
                <a:lnTo>
                  <a:pt x="12744851" y="0"/>
                </a:lnTo>
                <a:lnTo>
                  <a:pt x="12744851" y="6372425"/>
                </a:lnTo>
                <a:lnTo>
                  <a:pt x="0" y="6372425"/>
                </a:lnTo>
                <a:lnTo>
                  <a:pt x="0" y="0"/>
                </a:lnTo>
                <a:close/>
              </a:path>
            </a:pathLst>
          </a:custGeom>
          <a:blipFill>
            <a:blip r:embed="rId5"/>
            <a:stretch>
              <a:fillRect l="0" t="0" r="0" b="0"/>
            </a:stretch>
          </a:blipFill>
        </p:spPr>
      </p:sp>
      <p:grpSp>
        <p:nvGrpSpPr>
          <p:cNvPr name="Group 13" id="13"/>
          <p:cNvGrpSpPr/>
          <p:nvPr/>
        </p:nvGrpSpPr>
        <p:grpSpPr>
          <a:xfrm rot="0">
            <a:off x="2537237" y="129372"/>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4345C">
                      <a:alpha val="80000"/>
                    </a:srgbClr>
                  </a:solidFill>
                  <a:latin typeface="DejaVu Sans Light"/>
                  <a:ea typeface="DejaVu Sans Light"/>
                  <a:cs typeface="DejaVu Sans Light"/>
                  <a:sym typeface="DejaVu Sans Light"/>
                </a:rPr>
                <a:t>For more help, please visit </a:t>
              </a:r>
              <a:r>
                <a:rPr lang="en-US" sz="1599" u="sng">
                  <a:solidFill>
                    <a:srgbClr val="04345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7" id="17"/>
          <p:cNvSpPr txBox="true"/>
          <p:nvPr/>
        </p:nvSpPr>
        <p:spPr>
          <a:xfrm rot="0">
            <a:off x="5102598" y="125948"/>
            <a:ext cx="12593949"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EXAM QUESTION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411480" y="165464"/>
            <a:ext cx="10918239" cy="1036476"/>
          </a:xfrm>
          <a:prstGeom prst="rect">
            <a:avLst/>
          </a:prstGeom>
        </p:spPr>
        <p:txBody>
          <a:bodyPr anchor="t" rtlCol="false" tIns="0" lIns="0" bIns="0" rIns="0">
            <a:spAutoFit/>
          </a:bodyPr>
          <a:lstStyle/>
          <a:p>
            <a:pPr algn="l">
              <a:lnSpc>
                <a:spcPts val="7705"/>
              </a:lnSpc>
            </a:pPr>
            <a:r>
              <a:rPr lang="en-US" sz="5505" b="true">
                <a:solidFill>
                  <a:srgbClr val="EFE8CF"/>
                </a:solidFill>
                <a:latin typeface="Now Bold"/>
                <a:ea typeface="Now Bold"/>
                <a:cs typeface="Now Bold"/>
                <a:sym typeface="Now Bold"/>
              </a:rPr>
              <a:t>Fetch-Decode-Execute Cycle</a:t>
            </a:r>
          </a:p>
        </p:txBody>
      </p:sp>
      <p:sp>
        <p:nvSpPr>
          <p:cNvPr name="TextBox 3" id="3"/>
          <p:cNvSpPr txBox="true"/>
          <p:nvPr/>
        </p:nvSpPr>
        <p:spPr>
          <a:xfrm rot="0">
            <a:off x="807720" y="1538969"/>
            <a:ext cx="15810279" cy="2565629"/>
          </a:xfrm>
          <a:prstGeom prst="rect">
            <a:avLst/>
          </a:prstGeom>
        </p:spPr>
        <p:txBody>
          <a:bodyPr anchor="t" rtlCol="false" tIns="0" lIns="0" bIns="0" rIns="0">
            <a:spAutoFit/>
          </a:bodyPr>
          <a:lstStyle/>
          <a:p>
            <a:pPr algn="l" marL="1011168" indent="-337056" lvl="2">
              <a:lnSpc>
                <a:spcPts val="4900"/>
              </a:lnSpc>
              <a:buFont typeface="Arial"/>
              <a:buChar char="⚬"/>
            </a:pPr>
            <a:r>
              <a:rPr lang="en-US" b="true" sz="3499">
                <a:solidFill>
                  <a:srgbClr val="EFE8CF"/>
                </a:solidFill>
                <a:latin typeface="Now Bold"/>
                <a:ea typeface="Now Bold"/>
                <a:cs typeface="Now Bold"/>
                <a:sym typeface="Now Bold"/>
              </a:rPr>
              <a:t>Modern computers utilizing the Von Neumann Architecture employ the </a:t>
            </a:r>
            <a:r>
              <a:rPr lang="en-US" b="true" sz="3499" u="sng">
                <a:solidFill>
                  <a:srgbClr val="EFE8CF"/>
                </a:solidFill>
                <a:latin typeface="Now Bold"/>
                <a:ea typeface="Now Bold"/>
                <a:cs typeface="Now Bold"/>
                <a:sym typeface="Now Bold"/>
              </a:rPr>
              <a:t>fetch-decode-execute</a:t>
            </a:r>
            <a:r>
              <a:rPr lang="en-US" b="true" sz="3499">
                <a:solidFill>
                  <a:srgbClr val="EFE8CF"/>
                </a:solidFill>
                <a:latin typeface="Now Bold"/>
                <a:ea typeface="Now Bold"/>
                <a:cs typeface="Now Bold"/>
                <a:sym typeface="Now Bold"/>
              </a:rPr>
              <a:t> cycle to process data efficiently, ensuring sequential logic and fulfilling user requirements, typically completing within milliseconds using all CPU components.</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Freeform 2" id="2"/>
          <p:cNvSpPr/>
          <p:nvPr/>
        </p:nvSpPr>
        <p:spPr>
          <a:xfrm flipH="false" flipV="false" rot="2509442">
            <a:off x="4736021" y="1702279"/>
            <a:ext cx="1251314" cy="2275115"/>
          </a:xfrm>
          <a:custGeom>
            <a:avLst/>
            <a:gdLst/>
            <a:ahLst/>
            <a:cxnLst/>
            <a:rect r="r" b="b" t="t" l="l"/>
            <a:pathLst>
              <a:path h="2275115" w="1251314">
                <a:moveTo>
                  <a:pt x="0" y="0"/>
                </a:moveTo>
                <a:lnTo>
                  <a:pt x="1251313" y="0"/>
                </a:lnTo>
                <a:lnTo>
                  <a:pt x="1251313" y="2275115"/>
                </a:lnTo>
                <a:lnTo>
                  <a:pt x="0" y="2275115"/>
                </a:lnTo>
                <a:lnTo>
                  <a:pt x="0" y="0"/>
                </a:lnTo>
                <a:close/>
              </a:path>
            </a:pathLst>
          </a:custGeom>
          <a:blipFill>
            <a:blip r:embed="rId2">
              <a:extLst>
                <a:ext uri="{96DAC541-7B7A-43D3-8B79-37D633B846F1}">
                  <asvg:svgBlip xmlns:asvg="http://schemas.microsoft.com/office/drawing/2016/SVG/main" r:embed="rId3"/>
                </a:ext>
              </a:extLst>
            </a:blip>
            <a:stretch>
              <a:fillRect l="0" t="0" r="0" b="-1250"/>
            </a:stretch>
          </a:blipFill>
        </p:spPr>
      </p:sp>
      <p:sp>
        <p:nvSpPr>
          <p:cNvPr name="TextBox 3" id="3"/>
          <p:cNvSpPr txBox="true"/>
          <p:nvPr/>
        </p:nvSpPr>
        <p:spPr>
          <a:xfrm rot="0">
            <a:off x="5361676" y="800100"/>
            <a:ext cx="10918239" cy="1036476"/>
          </a:xfrm>
          <a:prstGeom prst="rect">
            <a:avLst/>
          </a:prstGeom>
        </p:spPr>
        <p:txBody>
          <a:bodyPr anchor="t" rtlCol="false" tIns="0" lIns="0" bIns="0" rIns="0">
            <a:spAutoFit/>
          </a:bodyPr>
          <a:lstStyle/>
          <a:p>
            <a:pPr algn="ctr">
              <a:lnSpc>
                <a:spcPts val="7705"/>
              </a:lnSpc>
            </a:pPr>
            <a:r>
              <a:rPr lang="en-US" sz="5505" b="true">
                <a:solidFill>
                  <a:srgbClr val="FF66C4"/>
                </a:solidFill>
                <a:latin typeface="Now Bold"/>
                <a:ea typeface="Now Bold"/>
                <a:cs typeface="Now Bold"/>
                <a:sym typeface="Now Bold"/>
              </a:rPr>
              <a:t>Fetch</a:t>
            </a:r>
            <a:r>
              <a:rPr lang="en-US" sz="5505" b="true">
                <a:solidFill>
                  <a:srgbClr val="EFE8CF"/>
                </a:solidFill>
                <a:latin typeface="Now Bold"/>
                <a:ea typeface="Now Bold"/>
                <a:cs typeface="Now Bold"/>
                <a:sym typeface="Now Bold"/>
              </a:rPr>
              <a:t>-</a:t>
            </a:r>
            <a:r>
              <a:rPr lang="en-US" sz="5505" b="true">
                <a:solidFill>
                  <a:srgbClr val="7ED957"/>
                </a:solidFill>
                <a:latin typeface="Now Bold"/>
                <a:ea typeface="Now Bold"/>
                <a:cs typeface="Now Bold"/>
                <a:sym typeface="Now Bold"/>
              </a:rPr>
              <a:t>Decode</a:t>
            </a:r>
            <a:r>
              <a:rPr lang="en-US" sz="5505" b="true">
                <a:solidFill>
                  <a:srgbClr val="EFE8CF"/>
                </a:solidFill>
                <a:latin typeface="Now Bold"/>
                <a:ea typeface="Now Bold"/>
                <a:cs typeface="Now Bold"/>
                <a:sym typeface="Now Bold"/>
              </a:rPr>
              <a:t>-</a:t>
            </a:r>
            <a:r>
              <a:rPr lang="en-US" sz="5505" b="true">
                <a:solidFill>
                  <a:srgbClr val="38B6FF"/>
                </a:solidFill>
                <a:latin typeface="Now Bold"/>
                <a:ea typeface="Now Bold"/>
                <a:cs typeface="Now Bold"/>
                <a:sym typeface="Now Bold"/>
              </a:rPr>
              <a:t>Execute</a:t>
            </a:r>
            <a:r>
              <a:rPr lang="en-US" sz="5505" b="true">
                <a:solidFill>
                  <a:srgbClr val="EFE8CF"/>
                </a:solidFill>
                <a:latin typeface="Now Bold"/>
                <a:ea typeface="Now Bold"/>
                <a:cs typeface="Now Bold"/>
                <a:sym typeface="Now Bold"/>
              </a:rPr>
              <a:t> </a:t>
            </a:r>
            <a:r>
              <a:rPr lang="en-US" sz="5505" b="true">
                <a:solidFill>
                  <a:srgbClr val="FFDE59"/>
                </a:solidFill>
                <a:latin typeface="Now Bold"/>
                <a:ea typeface="Now Bold"/>
                <a:cs typeface="Now Bold"/>
                <a:sym typeface="Now Bold"/>
              </a:rPr>
              <a:t>Cycle</a:t>
            </a:r>
          </a:p>
        </p:txBody>
      </p:sp>
      <p:sp>
        <p:nvSpPr>
          <p:cNvPr name="Freeform 4" id="4"/>
          <p:cNvSpPr/>
          <p:nvPr/>
        </p:nvSpPr>
        <p:spPr>
          <a:xfrm flipH="false" flipV="false" rot="0">
            <a:off x="8904160" y="1860447"/>
            <a:ext cx="1251313" cy="2275114"/>
          </a:xfrm>
          <a:custGeom>
            <a:avLst/>
            <a:gdLst/>
            <a:ahLst/>
            <a:cxnLst/>
            <a:rect r="r" b="b" t="t" l="l"/>
            <a:pathLst>
              <a:path h="2275114" w="1251313">
                <a:moveTo>
                  <a:pt x="0" y="0"/>
                </a:moveTo>
                <a:lnTo>
                  <a:pt x="1251314" y="0"/>
                </a:lnTo>
                <a:lnTo>
                  <a:pt x="1251314" y="2275114"/>
                </a:lnTo>
                <a:lnTo>
                  <a:pt x="0" y="2275114"/>
                </a:lnTo>
                <a:lnTo>
                  <a:pt x="0" y="0"/>
                </a:lnTo>
                <a:close/>
              </a:path>
            </a:pathLst>
          </a:custGeom>
          <a:blipFill>
            <a:blip r:embed="rId4">
              <a:extLst>
                <a:ext uri="{96DAC541-7B7A-43D3-8B79-37D633B846F1}">
                  <asvg:svgBlip xmlns:asvg="http://schemas.microsoft.com/office/drawing/2016/SVG/main" r:embed="rId5"/>
                </a:ext>
              </a:extLst>
            </a:blip>
            <a:stretch>
              <a:fillRect l="0" t="0" r="0" b="-1250"/>
            </a:stretch>
          </a:blipFill>
        </p:spPr>
      </p:sp>
      <p:sp>
        <p:nvSpPr>
          <p:cNvPr name="Freeform 5" id="5"/>
          <p:cNvSpPr/>
          <p:nvPr/>
        </p:nvSpPr>
        <p:spPr>
          <a:xfrm flipH="false" flipV="false" rot="-2495489">
            <a:off x="12737021" y="1595046"/>
            <a:ext cx="1251314" cy="2275115"/>
          </a:xfrm>
          <a:custGeom>
            <a:avLst/>
            <a:gdLst/>
            <a:ahLst/>
            <a:cxnLst/>
            <a:rect r="r" b="b" t="t" l="l"/>
            <a:pathLst>
              <a:path h="2275115" w="1251314">
                <a:moveTo>
                  <a:pt x="0" y="0"/>
                </a:moveTo>
                <a:lnTo>
                  <a:pt x="1251313" y="0"/>
                </a:lnTo>
                <a:lnTo>
                  <a:pt x="1251313" y="2275115"/>
                </a:lnTo>
                <a:lnTo>
                  <a:pt x="0" y="2275115"/>
                </a:lnTo>
                <a:lnTo>
                  <a:pt x="0" y="0"/>
                </a:lnTo>
                <a:close/>
              </a:path>
            </a:pathLst>
          </a:custGeom>
          <a:blipFill>
            <a:blip r:embed="rId6">
              <a:extLst>
                <a:ext uri="{96DAC541-7B7A-43D3-8B79-37D633B846F1}">
                  <asvg:svgBlip xmlns:asvg="http://schemas.microsoft.com/office/drawing/2016/SVG/main" r:embed="rId7"/>
                </a:ext>
              </a:extLst>
            </a:blip>
            <a:stretch>
              <a:fillRect l="0" t="0" r="0" b="-1250"/>
            </a:stretch>
          </a:blipFill>
        </p:spPr>
      </p:sp>
      <p:sp>
        <p:nvSpPr>
          <p:cNvPr name="TextBox 6" id="6"/>
          <p:cNvSpPr txBox="true"/>
          <p:nvPr/>
        </p:nvSpPr>
        <p:spPr>
          <a:xfrm rot="0">
            <a:off x="835213" y="3819295"/>
            <a:ext cx="5581708" cy="5742049"/>
          </a:xfrm>
          <a:prstGeom prst="rect">
            <a:avLst/>
          </a:prstGeom>
        </p:spPr>
        <p:txBody>
          <a:bodyPr anchor="t" rtlCol="false" tIns="0" lIns="0" bIns="0" rIns="0">
            <a:spAutoFit/>
          </a:bodyPr>
          <a:lstStyle/>
          <a:p>
            <a:pPr algn="ctr">
              <a:lnSpc>
                <a:spcPts val="3439"/>
              </a:lnSpc>
            </a:pPr>
            <a:r>
              <a:rPr lang="en-US" sz="3000" b="true">
                <a:solidFill>
                  <a:srgbClr val="FF66C4"/>
                </a:solidFill>
                <a:latin typeface="Now Bold"/>
                <a:ea typeface="Now Bold"/>
                <a:cs typeface="Now Bold"/>
                <a:sym typeface="Now Bold"/>
              </a:rPr>
              <a:t>Data and instructions can be stored in the MDR. During the Fetch-Decode-Execute cycle, the next </a:t>
            </a:r>
            <a:r>
              <a:rPr lang="en-US" b="true" sz="3000" u="sng">
                <a:solidFill>
                  <a:srgbClr val="EEECE1"/>
                </a:solidFill>
                <a:latin typeface="Now Bold"/>
                <a:ea typeface="Now Bold"/>
                <a:cs typeface="Now Bold"/>
                <a:sym typeface="Now Bold"/>
              </a:rPr>
              <a:t>instruction</a:t>
            </a:r>
            <a:r>
              <a:rPr lang="en-US" sz="3000" b="true">
                <a:solidFill>
                  <a:srgbClr val="FF66C4"/>
                </a:solidFill>
                <a:latin typeface="Now Bold"/>
                <a:ea typeface="Now Bold"/>
                <a:cs typeface="Now Bold"/>
                <a:sym typeface="Now Bold"/>
              </a:rPr>
              <a:t> is retrieved from the memory address stored in the MAR and placed into the MDR. The </a:t>
            </a:r>
            <a:r>
              <a:rPr lang="en-US" b="true" sz="3000" u="sng">
                <a:solidFill>
                  <a:srgbClr val="EEECE1"/>
                </a:solidFill>
                <a:latin typeface="Now Bold"/>
                <a:ea typeface="Now Bold"/>
                <a:cs typeface="Now Bold"/>
                <a:sym typeface="Now Bold"/>
              </a:rPr>
              <a:t>content</a:t>
            </a:r>
            <a:r>
              <a:rPr lang="en-US" sz="3000" b="true">
                <a:solidFill>
                  <a:srgbClr val="FF66C4"/>
                </a:solidFill>
                <a:latin typeface="Now Bold"/>
                <a:ea typeface="Now Bold"/>
                <a:cs typeface="Now Bold"/>
                <a:sym typeface="Now Bold"/>
              </a:rPr>
              <a:t> of the MDR is then transferred to the Current Instruction Register (CIR). Subsequently, the PC is </a:t>
            </a:r>
            <a:r>
              <a:rPr lang="en-US" b="true" sz="3000" u="sng">
                <a:solidFill>
                  <a:srgbClr val="EEECE1"/>
                </a:solidFill>
                <a:latin typeface="Now Bold"/>
                <a:ea typeface="Now Bold"/>
                <a:cs typeface="Now Bold"/>
                <a:sym typeface="Now Bold"/>
              </a:rPr>
              <a:t>incremented by 1 </a:t>
            </a:r>
            <a:r>
              <a:rPr lang="en-US" sz="3000" b="true">
                <a:solidFill>
                  <a:srgbClr val="FF66C4"/>
                </a:solidFill>
                <a:latin typeface="Now Bold"/>
                <a:ea typeface="Now Bold"/>
                <a:cs typeface="Now Bold"/>
                <a:sym typeface="Now Bold"/>
              </a:rPr>
              <a:t>to prepare for the processing of the next instruction.</a:t>
            </a:r>
          </a:p>
        </p:txBody>
      </p:sp>
      <p:sp>
        <p:nvSpPr>
          <p:cNvPr name="TextBox 7" id="7"/>
          <p:cNvSpPr txBox="true"/>
          <p:nvPr/>
        </p:nvSpPr>
        <p:spPr>
          <a:xfrm rot="0">
            <a:off x="7739614" y="4274149"/>
            <a:ext cx="3656602" cy="2645047"/>
          </a:xfrm>
          <a:prstGeom prst="rect">
            <a:avLst/>
          </a:prstGeom>
        </p:spPr>
        <p:txBody>
          <a:bodyPr anchor="t" rtlCol="false" tIns="0" lIns="0" bIns="0" rIns="0">
            <a:spAutoFit/>
          </a:bodyPr>
          <a:lstStyle/>
          <a:p>
            <a:pPr algn="ctr">
              <a:lnSpc>
                <a:spcPts val="3444"/>
              </a:lnSpc>
            </a:pPr>
            <a:r>
              <a:rPr lang="en-US" sz="3000" b="true">
                <a:solidFill>
                  <a:srgbClr val="7ED957"/>
                </a:solidFill>
                <a:latin typeface="Now Bold"/>
                <a:ea typeface="Now Bold"/>
                <a:cs typeface="Now Bold"/>
                <a:sym typeface="Now Bold"/>
              </a:rPr>
              <a:t>The instruction is then </a:t>
            </a:r>
            <a:r>
              <a:rPr lang="en-US" b="true" sz="3000" u="sng">
                <a:solidFill>
                  <a:srgbClr val="EEECE1"/>
                </a:solidFill>
                <a:latin typeface="Now Bold"/>
                <a:ea typeface="Now Bold"/>
                <a:cs typeface="Now Bold"/>
                <a:sym typeface="Now Bold"/>
              </a:rPr>
              <a:t>decoded</a:t>
            </a:r>
            <a:r>
              <a:rPr lang="en-US" sz="3000" b="true">
                <a:solidFill>
                  <a:srgbClr val="7ED957"/>
                </a:solidFill>
                <a:latin typeface="Now Bold"/>
                <a:ea typeface="Now Bold"/>
                <a:cs typeface="Now Bold"/>
                <a:sym typeface="Now Bold"/>
              </a:rPr>
              <a:t> in preparation for interpretation in the subsequent part of the cycle.</a:t>
            </a:r>
          </a:p>
        </p:txBody>
      </p:sp>
      <p:sp>
        <p:nvSpPr>
          <p:cNvPr name="TextBox 8" id="8"/>
          <p:cNvSpPr txBox="true"/>
          <p:nvPr/>
        </p:nvSpPr>
        <p:spPr>
          <a:xfrm rot="0">
            <a:off x="13538545" y="3790719"/>
            <a:ext cx="3914241" cy="4809400"/>
          </a:xfrm>
          <a:prstGeom prst="rect">
            <a:avLst/>
          </a:prstGeom>
        </p:spPr>
        <p:txBody>
          <a:bodyPr anchor="t" rtlCol="false" tIns="0" lIns="0" bIns="0" rIns="0">
            <a:spAutoFit/>
          </a:bodyPr>
          <a:lstStyle/>
          <a:p>
            <a:pPr algn="ctr">
              <a:lnSpc>
                <a:spcPts val="3765"/>
              </a:lnSpc>
            </a:pPr>
            <a:r>
              <a:rPr lang="en-US" sz="3000" b="true">
                <a:solidFill>
                  <a:srgbClr val="38B6FF"/>
                </a:solidFill>
                <a:latin typeface="Now Bold"/>
                <a:ea typeface="Now Bold"/>
                <a:cs typeface="Now Bold"/>
                <a:sym typeface="Now Bold"/>
              </a:rPr>
              <a:t>The CPU transmits the </a:t>
            </a:r>
            <a:r>
              <a:rPr lang="en-US" b="true" sz="3000" u="sng">
                <a:solidFill>
                  <a:srgbClr val="EEECE1"/>
                </a:solidFill>
                <a:latin typeface="Now Bold"/>
                <a:ea typeface="Now Bold"/>
                <a:cs typeface="Now Bold"/>
                <a:sym typeface="Now Bold"/>
              </a:rPr>
              <a:t>decoded instruction </a:t>
            </a:r>
            <a:r>
              <a:rPr lang="en-US" sz="3000" b="true">
                <a:solidFill>
                  <a:srgbClr val="38B6FF"/>
                </a:solidFill>
                <a:latin typeface="Now Bold"/>
                <a:ea typeface="Now Bold"/>
                <a:cs typeface="Now Bold"/>
                <a:sym typeface="Now Bold"/>
              </a:rPr>
              <a:t>as a series of control signals to the relevant components within the computer system, enabling each instruction to be executed in its logical sequence.</a:t>
            </a:r>
          </a:p>
        </p:txBody>
      </p:sp>
      <p:grpSp>
        <p:nvGrpSpPr>
          <p:cNvPr name="Group 9" id="9"/>
          <p:cNvGrpSpPr/>
          <p:nvPr/>
        </p:nvGrpSpPr>
        <p:grpSpPr>
          <a:xfrm rot="0">
            <a:off x="2537237" y="281084"/>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4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455579" y="1586494"/>
            <a:ext cx="11753728" cy="8017840"/>
            <a:chOff x="0" y="0"/>
            <a:chExt cx="15671638" cy="10690454"/>
          </a:xfrm>
        </p:grpSpPr>
        <p:sp>
          <p:nvSpPr>
            <p:cNvPr name="Freeform 3" id="3"/>
            <p:cNvSpPr/>
            <p:nvPr/>
          </p:nvSpPr>
          <p:spPr>
            <a:xfrm flipH="false" flipV="false" rot="0">
              <a:off x="0" y="0"/>
              <a:ext cx="15671673" cy="10690479"/>
            </a:xfrm>
            <a:custGeom>
              <a:avLst/>
              <a:gdLst/>
              <a:ahLst/>
              <a:cxnLst/>
              <a:rect r="r" b="b" t="t" l="l"/>
              <a:pathLst>
                <a:path h="10690479" w="15671673">
                  <a:moveTo>
                    <a:pt x="0" y="0"/>
                  </a:moveTo>
                  <a:lnTo>
                    <a:pt x="15671673" y="0"/>
                  </a:lnTo>
                  <a:lnTo>
                    <a:pt x="15671673" y="10690479"/>
                  </a:lnTo>
                  <a:lnTo>
                    <a:pt x="0" y="10690479"/>
                  </a:lnTo>
                  <a:close/>
                </a:path>
              </a:pathLst>
            </a:custGeom>
            <a:solidFill>
              <a:srgbClr val="CB6CE6">
                <a:alpha val="41961"/>
              </a:srgbClr>
            </a:solidFill>
          </p:spPr>
        </p:sp>
      </p:grpSp>
      <p:grpSp>
        <p:nvGrpSpPr>
          <p:cNvPr name="Group 4" id="4"/>
          <p:cNvGrpSpPr/>
          <p:nvPr/>
        </p:nvGrpSpPr>
        <p:grpSpPr>
          <a:xfrm rot="0">
            <a:off x="2773510" y="2187400"/>
            <a:ext cx="2139346" cy="1616518"/>
            <a:chOff x="0" y="0"/>
            <a:chExt cx="2852462" cy="2155358"/>
          </a:xfrm>
        </p:grpSpPr>
        <p:sp>
          <p:nvSpPr>
            <p:cNvPr name="Freeform 5" id="5"/>
            <p:cNvSpPr/>
            <p:nvPr/>
          </p:nvSpPr>
          <p:spPr>
            <a:xfrm flipH="false" flipV="false" rot="0">
              <a:off x="0" y="0"/>
              <a:ext cx="2852420" cy="2155317"/>
            </a:xfrm>
            <a:custGeom>
              <a:avLst/>
              <a:gdLst/>
              <a:ahLst/>
              <a:cxnLst/>
              <a:rect r="r" b="b" t="t" l="l"/>
              <a:pathLst>
                <a:path h="2155317" w="2852420">
                  <a:moveTo>
                    <a:pt x="0" y="0"/>
                  </a:moveTo>
                  <a:lnTo>
                    <a:pt x="2852420" y="0"/>
                  </a:lnTo>
                  <a:lnTo>
                    <a:pt x="2852420" y="2155317"/>
                  </a:lnTo>
                  <a:lnTo>
                    <a:pt x="0" y="2155317"/>
                  </a:lnTo>
                  <a:close/>
                </a:path>
              </a:pathLst>
            </a:custGeom>
            <a:solidFill>
              <a:srgbClr val="FFB784"/>
            </a:solidFill>
          </p:spPr>
        </p:sp>
      </p:grpSp>
      <p:grpSp>
        <p:nvGrpSpPr>
          <p:cNvPr name="Group 6" id="6"/>
          <p:cNvGrpSpPr/>
          <p:nvPr/>
        </p:nvGrpSpPr>
        <p:grpSpPr>
          <a:xfrm rot="0">
            <a:off x="2773510" y="4426827"/>
            <a:ext cx="2139346" cy="1616518"/>
            <a:chOff x="0" y="0"/>
            <a:chExt cx="2852462" cy="2155358"/>
          </a:xfrm>
        </p:grpSpPr>
        <p:sp>
          <p:nvSpPr>
            <p:cNvPr name="Freeform 7" id="7"/>
            <p:cNvSpPr/>
            <p:nvPr/>
          </p:nvSpPr>
          <p:spPr>
            <a:xfrm flipH="false" flipV="false" rot="0">
              <a:off x="0" y="0"/>
              <a:ext cx="2852420" cy="2155317"/>
            </a:xfrm>
            <a:custGeom>
              <a:avLst/>
              <a:gdLst/>
              <a:ahLst/>
              <a:cxnLst/>
              <a:rect r="r" b="b" t="t" l="l"/>
              <a:pathLst>
                <a:path h="2155317" w="2852420">
                  <a:moveTo>
                    <a:pt x="0" y="0"/>
                  </a:moveTo>
                  <a:lnTo>
                    <a:pt x="2852420" y="0"/>
                  </a:lnTo>
                  <a:lnTo>
                    <a:pt x="2852420" y="2155317"/>
                  </a:lnTo>
                  <a:lnTo>
                    <a:pt x="0" y="2155317"/>
                  </a:lnTo>
                  <a:close/>
                </a:path>
              </a:pathLst>
            </a:custGeom>
            <a:solidFill>
              <a:srgbClr val="EFE8CF"/>
            </a:solidFill>
          </p:spPr>
        </p:sp>
      </p:grpSp>
      <p:grpSp>
        <p:nvGrpSpPr>
          <p:cNvPr name="Group 8" id="8"/>
          <p:cNvGrpSpPr/>
          <p:nvPr/>
        </p:nvGrpSpPr>
        <p:grpSpPr>
          <a:xfrm rot="0">
            <a:off x="2773510" y="6708646"/>
            <a:ext cx="2139346" cy="1616519"/>
            <a:chOff x="0" y="0"/>
            <a:chExt cx="2852462" cy="2155358"/>
          </a:xfrm>
        </p:grpSpPr>
        <p:sp>
          <p:nvSpPr>
            <p:cNvPr name="Freeform 9" id="9"/>
            <p:cNvSpPr/>
            <p:nvPr/>
          </p:nvSpPr>
          <p:spPr>
            <a:xfrm flipH="false" flipV="false" rot="0">
              <a:off x="0" y="0"/>
              <a:ext cx="2852420" cy="2155317"/>
            </a:xfrm>
            <a:custGeom>
              <a:avLst/>
              <a:gdLst/>
              <a:ahLst/>
              <a:cxnLst/>
              <a:rect r="r" b="b" t="t" l="l"/>
              <a:pathLst>
                <a:path h="2155317" w="2852420">
                  <a:moveTo>
                    <a:pt x="0" y="0"/>
                  </a:moveTo>
                  <a:lnTo>
                    <a:pt x="2852420" y="0"/>
                  </a:lnTo>
                  <a:lnTo>
                    <a:pt x="2852420" y="2155317"/>
                  </a:lnTo>
                  <a:lnTo>
                    <a:pt x="0" y="2155317"/>
                  </a:lnTo>
                  <a:close/>
                </a:path>
              </a:pathLst>
            </a:custGeom>
            <a:solidFill>
              <a:srgbClr val="99D9D9"/>
            </a:solidFill>
          </p:spPr>
        </p:sp>
      </p:grpSp>
      <p:grpSp>
        <p:nvGrpSpPr>
          <p:cNvPr name="Group 10" id="10"/>
          <p:cNvGrpSpPr/>
          <p:nvPr/>
        </p:nvGrpSpPr>
        <p:grpSpPr>
          <a:xfrm rot="0">
            <a:off x="3197427" y="7429304"/>
            <a:ext cx="1715431" cy="895861"/>
            <a:chOff x="0" y="0"/>
            <a:chExt cx="2287242" cy="1194482"/>
          </a:xfrm>
        </p:grpSpPr>
        <p:sp>
          <p:nvSpPr>
            <p:cNvPr name="Freeform 11" id="11"/>
            <p:cNvSpPr/>
            <p:nvPr/>
          </p:nvSpPr>
          <p:spPr>
            <a:xfrm flipH="false" flipV="false" rot="0">
              <a:off x="0" y="0"/>
              <a:ext cx="2287270" cy="1194435"/>
            </a:xfrm>
            <a:custGeom>
              <a:avLst/>
              <a:gdLst/>
              <a:ahLst/>
              <a:cxnLst/>
              <a:rect r="r" b="b" t="t" l="l"/>
              <a:pathLst>
                <a:path h="1194435" w="2287270">
                  <a:moveTo>
                    <a:pt x="0" y="0"/>
                  </a:moveTo>
                  <a:lnTo>
                    <a:pt x="0" y="1194435"/>
                  </a:lnTo>
                  <a:lnTo>
                    <a:pt x="2287270" y="1194435"/>
                  </a:lnTo>
                  <a:lnTo>
                    <a:pt x="2287270" y="0"/>
                  </a:lnTo>
                  <a:lnTo>
                    <a:pt x="0" y="0"/>
                  </a:lnTo>
                  <a:close/>
                  <a:moveTo>
                    <a:pt x="2199386" y="1106678"/>
                  </a:moveTo>
                  <a:lnTo>
                    <a:pt x="85979" y="1106678"/>
                  </a:lnTo>
                  <a:lnTo>
                    <a:pt x="85979" y="85979"/>
                  </a:lnTo>
                  <a:lnTo>
                    <a:pt x="2199386" y="85979"/>
                  </a:lnTo>
                  <a:lnTo>
                    <a:pt x="2199386" y="1106678"/>
                  </a:lnTo>
                  <a:close/>
                </a:path>
              </a:pathLst>
            </a:custGeom>
            <a:solidFill>
              <a:srgbClr val="000000"/>
            </a:solidFill>
          </p:spPr>
        </p:sp>
      </p:grpSp>
      <p:sp>
        <p:nvSpPr>
          <p:cNvPr name="TextBox 12" id="12"/>
          <p:cNvSpPr txBox="true"/>
          <p:nvPr/>
        </p:nvSpPr>
        <p:spPr>
          <a:xfrm rot="0">
            <a:off x="316976" y="85550"/>
            <a:ext cx="2374791" cy="687706"/>
          </a:xfrm>
          <a:prstGeom prst="rect">
            <a:avLst/>
          </a:prstGeom>
        </p:spPr>
        <p:txBody>
          <a:bodyPr anchor="t" rtlCol="false" tIns="0" lIns="0" bIns="0" rIns="0">
            <a:spAutoFit/>
          </a:bodyPr>
          <a:lstStyle/>
          <a:p>
            <a:pPr algn="l">
              <a:lnSpc>
                <a:spcPts val="5194"/>
              </a:lnSpc>
            </a:pPr>
            <a:r>
              <a:rPr lang="en-US" sz="3709" b="true">
                <a:solidFill>
                  <a:srgbClr val="FFEDD1"/>
                </a:solidFill>
                <a:latin typeface="Now Bold"/>
                <a:ea typeface="Now Bold"/>
                <a:cs typeface="Now Bold"/>
                <a:sym typeface="Now Bold"/>
              </a:rPr>
              <a:t>Z = X + Y </a:t>
            </a:r>
          </a:p>
        </p:txBody>
      </p:sp>
      <p:grpSp>
        <p:nvGrpSpPr>
          <p:cNvPr name="Group 13" id="13"/>
          <p:cNvGrpSpPr/>
          <p:nvPr/>
        </p:nvGrpSpPr>
        <p:grpSpPr>
          <a:xfrm rot="0">
            <a:off x="3197427" y="5147486"/>
            <a:ext cx="1715431" cy="895861"/>
            <a:chOff x="0" y="0"/>
            <a:chExt cx="2287242" cy="1194482"/>
          </a:xfrm>
        </p:grpSpPr>
        <p:sp>
          <p:nvSpPr>
            <p:cNvPr name="Freeform 14" id="14"/>
            <p:cNvSpPr/>
            <p:nvPr/>
          </p:nvSpPr>
          <p:spPr>
            <a:xfrm flipH="false" flipV="false" rot="0">
              <a:off x="0" y="0"/>
              <a:ext cx="2287270" cy="1194435"/>
            </a:xfrm>
            <a:custGeom>
              <a:avLst/>
              <a:gdLst/>
              <a:ahLst/>
              <a:cxnLst/>
              <a:rect r="r" b="b" t="t" l="l"/>
              <a:pathLst>
                <a:path h="1194435" w="2287270">
                  <a:moveTo>
                    <a:pt x="0" y="0"/>
                  </a:moveTo>
                  <a:lnTo>
                    <a:pt x="0" y="1194435"/>
                  </a:lnTo>
                  <a:lnTo>
                    <a:pt x="2287270" y="1194435"/>
                  </a:lnTo>
                  <a:lnTo>
                    <a:pt x="2287270" y="0"/>
                  </a:lnTo>
                  <a:lnTo>
                    <a:pt x="0" y="0"/>
                  </a:lnTo>
                  <a:close/>
                  <a:moveTo>
                    <a:pt x="2199386" y="1106678"/>
                  </a:moveTo>
                  <a:lnTo>
                    <a:pt x="85979" y="1106678"/>
                  </a:lnTo>
                  <a:lnTo>
                    <a:pt x="85979" y="85979"/>
                  </a:lnTo>
                  <a:lnTo>
                    <a:pt x="2199386" y="85979"/>
                  </a:lnTo>
                  <a:lnTo>
                    <a:pt x="2199386" y="1106678"/>
                  </a:lnTo>
                  <a:close/>
                </a:path>
              </a:pathLst>
            </a:custGeom>
            <a:solidFill>
              <a:srgbClr val="000000"/>
            </a:solidFill>
          </p:spPr>
        </p:sp>
      </p:grpSp>
      <p:grpSp>
        <p:nvGrpSpPr>
          <p:cNvPr name="Group 15" id="15"/>
          <p:cNvGrpSpPr/>
          <p:nvPr/>
        </p:nvGrpSpPr>
        <p:grpSpPr>
          <a:xfrm rot="0">
            <a:off x="3197427" y="2908058"/>
            <a:ext cx="1715431" cy="895861"/>
            <a:chOff x="0" y="0"/>
            <a:chExt cx="2287242" cy="1194482"/>
          </a:xfrm>
        </p:grpSpPr>
        <p:sp>
          <p:nvSpPr>
            <p:cNvPr name="Freeform 16" id="16"/>
            <p:cNvSpPr/>
            <p:nvPr/>
          </p:nvSpPr>
          <p:spPr>
            <a:xfrm flipH="false" flipV="false" rot="0">
              <a:off x="0" y="0"/>
              <a:ext cx="2287270" cy="1194435"/>
            </a:xfrm>
            <a:custGeom>
              <a:avLst/>
              <a:gdLst/>
              <a:ahLst/>
              <a:cxnLst/>
              <a:rect r="r" b="b" t="t" l="l"/>
              <a:pathLst>
                <a:path h="1194435" w="2287270">
                  <a:moveTo>
                    <a:pt x="0" y="0"/>
                  </a:moveTo>
                  <a:lnTo>
                    <a:pt x="0" y="1194435"/>
                  </a:lnTo>
                  <a:lnTo>
                    <a:pt x="2287270" y="1194435"/>
                  </a:lnTo>
                  <a:lnTo>
                    <a:pt x="2287270" y="0"/>
                  </a:lnTo>
                  <a:lnTo>
                    <a:pt x="0" y="0"/>
                  </a:lnTo>
                  <a:close/>
                  <a:moveTo>
                    <a:pt x="2199386" y="1106678"/>
                  </a:moveTo>
                  <a:lnTo>
                    <a:pt x="85979" y="1106678"/>
                  </a:lnTo>
                  <a:lnTo>
                    <a:pt x="85979" y="85979"/>
                  </a:lnTo>
                  <a:lnTo>
                    <a:pt x="2199386" y="85979"/>
                  </a:lnTo>
                  <a:lnTo>
                    <a:pt x="2199386" y="1106678"/>
                  </a:lnTo>
                  <a:close/>
                </a:path>
              </a:pathLst>
            </a:custGeom>
            <a:solidFill>
              <a:srgbClr val="000000"/>
            </a:solidFill>
          </p:spPr>
        </p:sp>
      </p:grpSp>
      <p:sp>
        <p:nvSpPr>
          <p:cNvPr name="TextBox 17" id="17"/>
          <p:cNvSpPr txBox="true"/>
          <p:nvPr/>
        </p:nvSpPr>
        <p:spPr>
          <a:xfrm rot="0">
            <a:off x="2941874" y="2297142"/>
            <a:ext cx="1802621" cy="427729"/>
          </a:xfrm>
          <a:prstGeom prst="rect">
            <a:avLst/>
          </a:prstGeom>
        </p:spPr>
        <p:txBody>
          <a:bodyPr anchor="t" rtlCol="false" tIns="0" lIns="0" bIns="0" rIns="0">
            <a:spAutoFit/>
          </a:bodyPr>
          <a:lstStyle/>
          <a:p>
            <a:pPr algn="l">
              <a:lnSpc>
                <a:spcPts val="3190"/>
              </a:lnSpc>
            </a:pPr>
            <a:r>
              <a:rPr lang="en-US" sz="2278" b="true">
                <a:solidFill>
                  <a:srgbClr val="000000"/>
                </a:solidFill>
                <a:latin typeface="Now Bold"/>
                <a:ea typeface="Now Bold"/>
                <a:cs typeface="Now Bold"/>
                <a:sym typeface="Now Bold"/>
              </a:rPr>
              <a:t>Control Unit</a:t>
            </a:r>
          </a:p>
        </p:txBody>
      </p:sp>
      <p:sp>
        <p:nvSpPr>
          <p:cNvPr name="TextBox 18" id="18"/>
          <p:cNvSpPr txBox="true"/>
          <p:nvPr/>
        </p:nvSpPr>
        <p:spPr>
          <a:xfrm rot="0">
            <a:off x="2941874" y="4564830"/>
            <a:ext cx="1970984" cy="427729"/>
          </a:xfrm>
          <a:prstGeom prst="rect">
            <a:avLst/>
          </a:prstGeom>
        </p:spPr>
        <p:txBody>
          <a:bodyPr anchor="t" rtlCol="false" tIns="0" lIns="0" bIns="0" rIns="0">
            <a:spAutoFit/>
          </a:bodyPr>
          <a:lstStyle/>
          <a:p>
            <a:pPr algn="l">
              <a:lnSpc>
                <a:spcPts val="3190"/>
              </a:lnSpc>
            </a:pPr>
            <a:r>
              <a:rPr lang="en-US" sz="2278" b="true">
                <a:solidFill>
                  <a:srgbClr val="000000"/>
                </a:solidFill>
                <a:latin typeface="Now Bold"/>
                <a:ea typeface="Now Bold"/>
                <a:cs typeface="Now Bold"/>
                <a:sym typeface="Now Bold"/>
              </a:rPr>
              <a:t>Accumulator</a:t>
            </a:r>
          </a:p>
        </p:txBody>
      </p:sp>
      <p:sp>
        <p:nvSpPr>
          <p:cNvPr name="TextBox 19" id="19"/>
          <p:cNvSpPr txBox="true"/>
          <p:nvPr/>
        </p:nvSpPr>
        <p:spPr>
          <a:xfrm rot="0">
            <a:off x="2857692" y="6860779"/>
            <a:ext cx="1970984" cy="427730"/>
          </a:xfrm>
          <a:prstGeom prst="rect">
            <a:avLst/>
          </a:prstGeom>
        </p:spPr>
        <p:txBody>
          <a:bodyPr anchor="t" rtlCol="false" tIns="0" lIns="0" bIns="0" rIns="0">
            <a:spAutoFit/>
          </a:bodyPr>
          <a:lstStyle/>
          <a:p>
            <a:pPr algn="ctr">
              <a:lnSpc>
                <a:spcPts val="3190"/>
              </a:lnSpc>
            </a:pPr>
            <a:r>
              <a:rPr lang="en-US" sz="2278" b="true">
                <a:solidFill>
                  <a:srgbClr val="000000"/>
                </a:solidFill>
                <a:latin typeface="Now Bold"/>
                <a:ea typeface="Now Bold"/>
                <a:cs typeface="Now Bold"/>
                <a:sym typeface="Now Bold"/>
              </a:rPr>
              <a:t>ALU</a:t>
            </a:r>
          </a:p>
        </p:txBody>
      </p:sp>
      <p:grpSp>
        <p:nvGrpSpPr>
          <p:cNvPr name="Group 20" id="20"/>
          <p:cNvGrpSpPr/>
          <p:nvPr/>
        </p:nvGrpSpPr>
        <p:grpSpPr>
          <a:xfrm rot="-5400000">
            <a:off x="-963070" y="5075063"/>
            <a:ext cx="5321265" cy="128588"/>
            <a:chOff x="0" y="0"/>
            <a:chExt cx="7095020" cy="171450"/>
          </a:xfrm>
        </p:grpSpPr>
        <p:sp>
          <p:nvSpPr>
            <p:cNvPr name="Freeform 21" id="21"/>
            <p:cNvSpPr/>
            <p:nvPr/>
          </p:nvSpPr>
          <p:spPr>
            <a:xfrm flipH="false" flipV="false" rot="0">
              <a:off x="0" y="0"/>
              <a:ext cx="7094982" cy="171450"/>
            </a:xfrm>
            <a:custGeom>
              <a:avLst/>
              <a:gdLst/>
              <a:ahLst/>
              <a:cxnLst/>
              <a:rect r="r" b="b" t="t" l="l"/>
              <a:pathLst>
                <a:path h="171450" w="7094982">
                  <a:moveTo>
                    <a:pt x="85725" y="0"/>
                  </a:moveTo>
                  <a:lnTo>
                    <a:pt x="7009257" y="0"/>
                  </a:lnTo>
                  <a:cubicBezTo>
                    <a:pt x="7056627" y="0"/>
                    <a:pt x="7094982" y="38354"/>
                    <a:pt x="7094982" y="85725"/>
                  </a:cubicBezTo>
                  <a:cubicBezTo>
                    <a:pt x="7094982" y="133096"/>
                    <a:pt x="7056627" y="171450"/>
                    <a:pt x="7009257"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22" id="22"/>
          <p:cNvGrpSpPr/>
          <p:nvPr/>
        </p:nvGrpSpPr>
        <p:grpSpPr>
          <a:xfrm rot="-10800000">
            <a:off x="1592957" y="2522014"/>
            <a:ext cx="1262766" cy="128588"/>
            <a:chOff x="0" y="0"/>
            <a:chExt cx="1683688" cy="171450"/>
          </a:xfrm>
        </p:grpSpPr>
        <p:sp>
          <p:nvSpPr>
            <p:cNvPr name="Freeform 23" id="23"/>
            <p:cNvSpPr/>
            <p:nvPr/>
          </p:nvSpPr>
          <p:spPr>
            <a:xfrm flipH="false" flipV="false" rot="0">
              <a:off x="0" y="0"/>
              <a:ext cx="1683639" cy="171450"/>
            </a:xfrm>
            <a:custGeom>
              <a:avLst/>
              <a:gdLst/>
              <a:ahLst/>
              <a:cxnLst/>
              <a:rect r="r" b="b" t="t" l="l"/>
              <a:pathLst>
                <a:path h="171450" w="1683639">
                  <a:moveTo>
                    <a:pt x="85725" y="0"/>
                  </a:moveTo>
                  <a:lnTo>
                    <a:pt x="1597914" y="0"/>
                  </a:lnTo>
                  <a:cubicBezTo>
                    <a:pt x="1645285" y="0"/>
                    <a:pt x="1683639" y="38354"/>
                    <a:pt x="1683639" y="85725"/>
                  </a:cubicBezTo>
                  <a:cubicBezTo>
                    <a:pt x="1683639" y="133096"/>
                    <a:pt x="1645285" y="171450"/>
                    <a:pt x="159791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24" id="24"/>
          <p:cNvGrpSpPr/>
          <p:nvPr/>
        </p:nvGrpSpPr>
        <p:grpSpPr>
          <a:xfrm rot="-10800000">
            <a:off x="1575037" y="5075063"/>
            <a:ext cx="1262766" cy="128588"/>
            <a:chOff x="0" y="0"/>
            <a:chExt cx="1683688" cy="171450"/>
          </a:xfrm>
        </p:grpSpPr>
        <p:sp>
          <p:nvSpPr>
            <p:cNvPr name="Freeform 25" id="25"/>
            <p:cNvSpPr/>
            <p:nvPr/>
          </p:nvSpPr>
          <p:spPr>
            <a:xfrm flipH="false" flipV="false" rot="0">
              <a:off x="0" y="0"/>
              <a:ext cx="1683639" cy="171450"/>
            </a:xfrm>
            <a:custGeom>
              <a:avLst/>
              <a:gdLst/>
              <a:ahLst/>
              <a:cxnLst/>
              <a:rect r="r" b="b" t="t" l="l"/>
              <a:pathLst>
                <a:path h="171450" w="1683639">
                  <a:moveTo>
                    <a:pt x="85725" y="0"/>
                  </a:moveTo>
                  <a:lnTo>
                    <a:pt x="1597914" y="0"/>
                  </a:lnTo>
                  <a:cubicBezTo>
                    <a:pt x="1645285" y="0"/>
                    <a:pt x="1683639" y="38354"/>
                    <a:pt x="1683639" y="85725"/>
                  </a:cubicBezTo>
                  <a:cubicBezTo>
                    <a:pt x="1683639" y="133096"/>
                    <a:pt x="1645285" y="171450"/>
                    <a:pt x="159791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26" id="26"/>
          <p:cNvGrpSpPr/>
          <p:nvPr/>
        </p:nvGrpSpPr>
        <p:grpSpPr>
          <a:xfrm rot="-10800000">
            <a:off x="1592957" y="7628539"/>
            <a:ext cx="1262766" cy="128588"/>
            <a:chOff x="0" y="0"/>
            <a:chExt cx="1683688" cy="171450"/>
          </a:xfrm>
        </p:grpSpPr>
        <p:sp>
          <p:nvSpPr>
            <p:cNvPr name="Freeform 27" id="27"/>
            <p:cNvSpPr/>
            <p:nvPr/>
          </p:nvSpPr>
          <p:spPr>
            <a:xfrm flipH="false" flipV="false" rot="0">
              <a:off x="0" y="0"/>
              <a:ext cx="1683639" cy="171450"/>
            </a:xfrm>
            <a:custGeom>
              <a:avLst/>
              <a:gdLst/>
              <a:ahLst/>
              <a:cxnLst/>
              <a:rect r="r" b="b" t="t" l="l"/>
              <a:pathLst>
                <a:path h="171450" w="1683639">
                  <a:moveTo>
                    <a:pt x="85725" y="0"/>
                  </a:moveTo>
                  <a:lnTo>
                    <a:pt x="1597914" y="0"/>
                  </a:lnTo>
                  <a:cubicBezTo>
                    <a:pt x="1645285" y="0"/>
                    <a:pt x="1683639" y="38354"/>
                    <a:pt x="1683639" y="85725"/>
                  </a:cubicBezTo>
                  <a:cubicBezTo>
                    <a:pt x="1683639" y="133096"/>
                    <a:pt x="1645285" y="171450"/>
                    <a:pt x="159791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sp>
        <p:nvSpPr>
          <p:cNvPr name="TextBox 28" id="28"/>
          <p:cNvSpPr txBox="true"/>
          <p:nvPr/>
        </p:nvSpPr>
        <p:spPr>
          <a:xfrm rot="0">
            <a:off x="1028700" y="2097117"/>
            <a:ext cx="1138485" cy="831685"/>
          </a:xfrm>
          <a:prstGeom prst="rect">
            <a:avLst/>
          </a:prstGeom>
        </p:spPr>
        <p:txBody>
          <a:bodyPr anchor="t" rtlCol="false" tIns="0" lIns="0" bIns="0" rIns="0">
            <a:spAutoFit/>
          </a:bodyPr>
          <a:lstStyle/>
          <a:p>
            <a:pPr algn="l">
              <a:lnSpc>
                <a:spcPts val="3190"/>
              </a:lnSpc>
            </a:pPr>
            <a:r>
              <a:rPr lang="en-US" sz="2278" b="true">
                <a:solidFill>
                  <a:srgbClr val="EFE8CF"/>
                </a:solidFill>
                <a:latin typeface="Now Bold"/>
                <a:ea typeface="Now Bold"/>
                <a:cs typeface="Now Bold"/>
                <a:sym typeface="Now Bold"/>
              </a:rPr>
              <a:t>Control bus</a:t>
            </a:r>
          </a:p>
        </p:txBody>
      </p:sp>
      <p:grpSp>
        <p:nvGrpSpPr>
          <p:cNvPr name="Group 29" id="29"/>
          <p:cNvGrpSpPr/>
          <p:nvPr/>
        </p:nvGrpSpPr>
        <p:grpSpPr>
          <a:xfrm rot="0">
            <a:off x="8234698" y="2973651"/>
            <a:ext cx="2845874" cy="740426"/>
            <a:chOff x="0" y="0"/>
            <a:chExt cx="3794498" cy="987234"/>
          </a:xfrm>
        </p:grpSpPr>
        <p:sp>
          <p:nvSpPr>
            <p:cNvPr name="Freeform 30" id="30"/>
            <p:cNvSpPr/>
            <p:nvPr/>
          </p:nvSpPr>
          <p:spPr>
            <a:xfrm flipH="false" flipV="false" rot="0">
              <a:off x="0" y="0"/>
              <a:ext cx="3794506" cy="987171"/>
            </a:xfrm>
            <a:custGeom>
              <a:avLst/>
              <a:gdLst/>
              <a:ahLst/>
              <a:cxnLst/>
              <a:rect r="r" b="b" t="t" l="l"/>
              <a:pathLst>
                <a:path h="987171" w="3794506">
                  <a:moveTo>
                    <a:pt x="0" y="0"/>
                  </a:moveTo>
                  <a:lnTo>
                    <a:pt x="3794506" y="0"/>
                  </a:lnTo>
                  <a:lnTo>
                    <a:pt x="3794506" y="987171"/>
                  </a:lnTo>
                  <a:lnTo>
                    <a:pt x="0" y="987171"/>
                  </a:lnTo>
                  <a:close/>
                </a:path>
              </a:pathLst>
            </a:custGeom>
            <a:solidFill>
              <a:srgbClr val="EFE8CF"/>
            </a:solidFill>
          </p:spPr>
        </p:sp>
      </p:grpSp>
      <p:grpSp>
        <p:nvGrpSpPr>
          <p:cNvPr name="Group 31" id="31"/>
          <p:cNvGrpSpPr/>
          <p:nvPr/>
        </p:nvGrpSpPr>
        <p:grpSpPr>
          <a:xfrm rot="0">
            <a:off x="8234698" y="4448817"/>
            <a:ext cx="2845874" cy="740426"/>
            <a:chOff x="0" y="0"/>
            <a:chExt cx="3794498" cy="987234"/>
          </a:xfrm>
        </p:grpSpPr>
        <p:sp>
          <p:nvSpPr>
            <p:cNvPr name="Freeform 32" id="32"/>
            <p:cNvSpPr/>
            <p:nvPr/>
          </p:nvSpPr>
          <p:spPr>
            <a:xfrm flipH="false" flipV="false" rot="0">
              <a:off x="0" y="0"/>
              <a:ext cx="3794506" cy="987171"/>
            </a:xfrm>
            <a:custGeom>
              <a:avLst/>
              <a:gdLst/>
              <a:ahLst/>
              <a:cxnLst/>
              <a:rect r="r" b="b" t="t" l="l"/>
              <a:pathLst>
                <a:path h="987171" w="3794506">
                  <a:moveTo>
                    <a:pt x="0" y="0"/>
                  </a:moveTo>
                  <a:lnTo>
                    <a:pt x="3794506" y="0"/>
                  </a:lnTo>
                  <a:lnTo>
                    <a:pt x="3794506" y="987171"/>
                  </a:lnTo>
                  <a:lnTo>
                    <a:pt x="0" y="987171"/>
                  </a:lnTo>
                  <a:close/>
                </a:path>
              </a:pathLst>
            </a:custGeom>
            <a:solidFill>
              <a:srgbClr val="EFE8CF"/>
            </a:solidFill>
          </p:spPr>
        </p:sp>
      </p:grpSp>
      <p:grpSp>
        <p:nvGrpSpPr>
          <p:cNvPr name="Group 33" id="33"/>
          <p:cNvGrpSpPr/>
          <p:nvPr/>
        </p:nvGrpSpPr>
        <p:grpSpPr>
          <a:xfrm rot="0">
            <a:off x="8234698" y="5761906"/>
            <a:ext cx="2845874" cy="740426"/>
            <a:chOff x="0" y="0"/>
            <a:chExt cx="3794498" cy="987234"/>
          </a:xfrm>
        </p:grpSpPr>
        <p:sp>
          <p:nvSpPr>
            <p:cNvPr name="Freeform 34" id="34"/>
            <p:cNvSpPr/>
            <p:nvPr/>
          </p:nvSpPr>
          <p:spPr>
            <a:xfrm flipH="false" flipV="false" rot="0">
              <a:off x="0" y="0"/>
              <a:ext cx="3794506" cy="987171"/>
            </a:xfrm>
            <a:custGeom>
              <a:avLst/>
              <a:gdLst/>
              <a:ahLst/>
              <a:cxnLst/>
              <a:rect r="r" b="b" t="t" l="l"/>
              <a:pathLst>
                <a:path h="987171" w="3794506">
                  <a:moveTo>
                    <a:pt x="0" y="0"/>
                  </a:moveTo>
                  <a:lnTo>
                    <a:pt x="3794506" y="0"/>
                  </a:lnTo>
                  <a:lnTo>
                    <a:pt x="3794506" y="987171"/>
                  </a:lnTo>
                  <a:lnTo>
                    <a:pt x="0" y="987171"/>
                  </a:lnTo>
                  <a:close/>
                </a:path>
              </a:pathLst>
            </a:custGeom>
            <a:solidFill>
              <a:srgbClr val="EFE8CF"/>
            </a:solidFill>
          </p:spPr>
        </p:sp>
      </p:grpSp>
      <p:grpSp>
        <p:nvGrpSpPr>
          <p:cNvPr name="Group 35" id="35"/>
          <p:cNvGrpSpPr/>
          <p:nvPr/>
        </p:nvGrpSpPr>
        <p:grpSpPr>
          <a:xfrm rot="0">
            <a:off x="8234698" y="7134568"/>
            <a:ext cx="2845874" cy="740426"/>
            <a:chOff x="0" y="0"/>
            <a:chExt cx="3794498" cy="987234"/>
          </a:xfrm>
        </p:grpSpPr>
        <p:sp>
          <p:nvSpPr>
            <p:cNvPr name="Freeform 36" id="36"/>
            <p:cNvSpPr/>
            <p:nvPr/>
          </p:nvSpPr>
          <p:spPr>
            <a:xfrm flipH="false" flipV="false" rot="0">
              <a:off x="0" y="0"/>
              <a:ext cx="3794506" cy="987171"/>
            </a:xfrm>
            <a:custGeom>
              <a:avLst/>
              <a:gdLst/>
              <a:ahLst/>
              <a:cxnLst/>
              <a:rect r="r" b="b" t="t" l="l"/>
              <a:pathLst>
                <a:path h="987171" w="3794506">
                  <a:moveTo>
                    <a:pt x="0" y="0"/>
                  </a:moveTo>
                  <a:lnTo>
                    <a:pt x="3794506" y="0"/>
                  </a:lnTo>
                  <a:lnTo>
                    <a:pt x="3794506" y="987171"/>
                  </a:lnTo>
                  <a:lnTo>
                    <a:pt x="0" y="987171"/>
                  </a:lnTo>
                  <a:close/>
                </a:path>
              </a:pathLst>
            </a:custGeom>
            <a:solidFill>
              <a:srgbClr val="EFE8CF"/>
            </a:solidFill>
          </p:spPr>
        </p:sp>
      </p:grpSp>
      <p:sp>
        <p:nvSpPr>
          <p:cNvPr name="TextBox 37" id="37"/>
          <p:cNvSpPr txBox="true"/>
          <p:nvPr/>
        </p:nvSpPr>
        <p:spPr>
          <a:xfrm rot="0">
            <a:off x="7210479" y="2479921"/>
            <a:ext cx="2635119" cy="427729"/>
          </a:xfrm>
          <a:prstGeom prst="rect">
            <a:avLst/>
          </a:prstGeom>
        </p:spPr>
        <p:txBody>
          <a:bodyPr anchor="t" rtlCol="false" tIns="0" lIns="0" bIns="0" rIns="0">
            <a:spAutoFit/>
          </a:bodyPr>
          <a:lstStyle/>
          <a:p>
            <a:pPr algn="l">
              <a:lnSpc>
                <a:spcPts val="3190"/>
              </a:lnSpc>
            </a:pPr>
            <a:r>
              <a:rPr lang="en-US" sz="2278" b="true">
                <a:solidFill>
                  <a:srgbClr val="EFE8CF"/>
                </a:solidFill>
                <a:latin typeface="Now Bold"/>
                <a:ea typeface="Now Bold"/>
                <a:cs typeface="Now Bold"/>
                <a:sym typeface="Now Bold"/>
              </a:rPr>
              <a:t>Program Counter</a:t>
            </a:r>
          </a:p>
        </p:txBody>
      </p:sp>
      <p:sp>
        <p:nvSpPr>
          <p:cNvPr name="TextBox 38" id="38"/>
          <p:cNvSpPr txBox="true"/>
          <p:nvPr/>
        </p:nvSpPr>
        <p:spPr>
          <a:xfrm rot="0">
            <a:off x="7210479" y="3969361"/>
            <a:ext cx="4245999" cy="427729"/>
          </a:xfrm>
          <a:prstGeom prst="rect">
            <a:avLst/>
          </a:prstGeom>
        </p:spPr>
        <p:txBody>
          <a:bodyPr anchor="t" rtlCol="false" tIns="0" lIns="0" bIns="0" rIns="0">
            <a:spAutoFit/>
          </a:bodyPr>
          <a:lstStyle/>
          <a:p>
            <a:pPr algn="l">
              <a:lnSpc>
                <a:spcPts val="3190"/>
              </a:lnSpc>
            </a:pPr>
            <a:r>
              <a:rPr lang="en-US" sz="2278" b="true">
                <a:solidFill>
                  <a:srgbClr val="EFE8CF"/>
                </a:solidFill>
                <a:latin typeface="Now Bold"/>
                <a:ea typeface="Now Bold"/>
                <a:cs typeface="Now Bold"/>
                <a:sym typeface="Now Bold"/>
              </a:rPr>
              <a:t>Current Instruction Register</a:t>
            </a:r>
          </a:p>
        </p:txBody>
      </p:sp>
      <p:sp>
        <p:nvSpPr>
          <p:cNvPr name="TextBox 39" id="39"/>
          <p:cNvSpPr txBox="true"/>
          <p:nvPr/>
        </p:nvSpPr>
        <p:spPr>
          <a:xfrm rot="0">
            <a:off x="7210479" y="5309425"/>
            <a:ext cx="4245999" cy="427730"/>
          </a:xfrm>
          <a:prstGeom prst="rect">
            <a:avLst/>
          </a:prstGeom>
        </p:spPr>
        <p:txBody>
          <a:bodyPr anchor="t" rtlCol="false" tIns="0" lIns="0" bIns="0" rIns="0">
            <a:spAutoFit/>
          </a:bodyPr>
          <a:lstStyle/>
          <a:p>
            <a:pPr algn="l">
              <a:lnSpc>
                <a:spcPts val="3190"/>
              </a:lnSpc>
            </a:pPr>
            <a:r>
              <a:rPr lang="en-US" sz="2278" b="true">
                <a:solidFill>
                  <a:srgbClr val="EFE8CF"/>
                </a:solidFill>
                <a:latin typeface="Now Bold"/>
                <a:ea typeface="Now Bold"/>
                <a:cs typeface="Now Bold"/>
                <a:sym typeface="Now Bold"/>
              </a:rPr>
              <a:t>Memory Address Register</a:t>
            </a:r>
          </a:p>
        </p:txBody>
      </p:sp>
      <p:sp>
        <p:nvSpPr>
          <p:cNvPr name="TextBox 40" id="40"/>
          <p:cNvSpPr txBox="true"/>
          <p:nvPr/>
        </p:nvSpPr>
        <p:spPr>
          <a:xfrm rot="0">
            <a:off x="7210479" y="6697171"/>
            <a:ext cx="4245999" cy="427730"/>
          </a:xfrm>
          <a:prstGeom prst="rect">
            <a:avLst/>
          </a:prstGeom>
        </p:spPr>
        <p:txBody>
          <a:bodyPr anchor="t" rtlCol="false" tIns="0" lIns="0" bIns="0" rIns="0">
            <a:spAutoFit/>
          </a:bodyPr>
          <a:lstStyle/>
          <a:p>
            <a:pPr algn="l">
              <a:lnSpc>
                <a:spcPts val="3190"/>
              </a:lnSpc>
            </a:pPr>
            <a:r>
              <a:rPr lang="en-US" sz="2278" b="true">
                <a:solidFill>
                  <a:srgbClr val="EFE8CF"/>
                </a:solidFill>
                <a:latin typeface="Now Bold"/>
                <a:ea typeface="Now Bold"/>
                <a:cs typeface="Now Bold"/>
                <a:sym typeface="Now Bold"/>
              </a:rPr>
              <a:t>Memory Data Register</a:t>
            </a:r>
          </a:p>
        </p:txBody>
      </p:sp>
      <p:grpSp>
        <p:nvGrpSpPr>
          <p:cNvPr name="Group 41" id="41"/>
          <p:cNvGrpSpPr/>
          <p:nvPr/>
        </p:nvGrpSpPr>
        <p:grpSpPr>
          <a:xfrm rot="0">
            <a:off x="14307747" y="930060"/>
            <a:ext cx="2961079" cy="725142"/>
            <a:chOff x="0" y="0"/>
            <a:chExt cx="3948106" cy="966856"/>
          </a:xfrm>
        </p:grpSpPr>
        <p:sp>
          <p:nvSpPr>
            <p:cNvPr name="Freeform 42" id="42"/>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43" id="43"/>
          <p:cNvGrpSpPr/>
          <p:nvPr/>
        </p:nvGrpSpPr>
        <p:grpSpPr>
          <a:xfrm rot="0">
            <a:off x="14307747" y="1645752"/>
            <a:ext cx="2961079" cy="725142"/>
            <a:chOff x="0" y="0"/>
            <a:chExt cx="3948106" cy="966856"/>
          </a:xfrm>
        </p:grpSpPr>
        <p:sp>
          <p:nvSpPr>
            <p:cNvPr name="Freeform 44" id="44"/>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45" id="45"/>
          <p:cNvGrpSpPr/>
          <p:nvPr/>
        </p:nvGrpSpPr>
        <p:grpSpPr>
          <a:xfrm rot="0">
            <a:off x="14307747" y="2257688"/>
            <a:ext cx="2961079" cy="725142"/>
            <a:chOff x="0" y="0"/>
            <a:chExt cx="3948106" cy="966856"/>
          </a:xfrm>
        </p:grpSpPr>
        <p:sp>
          <p:nvSpPr>
            <p:cNvPr name="Freeform 46" id="46"/>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47" id="47"/>
          <p:cNvGrpSpPr/>
          <p:nvPr/>
        </p:nvGrpSpPr>
        <p:grpSpPr>
          <a:xfrm rot="0">
            <a:off x="14307747" y="2973380"/>
            <a:ext cx="2961079" cy="725142"/>
            <a:chOff x="0" y="0"/>
            <a:chExt cx="3948106" cy="966856"/>
          </a:xfrm>
        </p:grpSpPr>
        <p:sp>
          <p:nvSpPr>
            <p:cNvPr name="Freeform 48" id="48"/>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49" id="49"/>
          <p:cNvGrpSpPr/>
          <p:nvPr/>
        </p:nvGrpSpPr>
        <p:grpSpPr>
          <a:xfrm rot="0">
            <a:off x="14307747" y="3698522"/>
            <a:ext cx="2961079" cy="725142"/>
            <a:chOff x="0" y="0"/>
            <a:chExt cx="3948106" cy="966856"/>
          </a:xfrm>
        </p:grpSpPr>
        <p:sp>
          <p:nvSpPr>
            <p:cNvPr name="Freeform 50" id="50"/>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51" id="51"/>
          <p:cNvGrpSpPr/>
          <p:nvPr/>
        </p:nvGrpSpPr>
        <p:grpSpPr>
          <a:xfrm rot="0">
            <a:off x="14317272" y="4414214"/>
            <a:ext cx="2961079" cy="725142"/>
            <a:chOff x="0" y="0"/>
            <a:chExt cx="3948106" cy="966856"/>
          </a:xfrm>
        </p:grpSpPr>
        <p:sp>
          <p:nvSpPr>
            <p:cNvPr name="Freeform 52" id="52"/>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53" id="53"/>
          <p:cNvGrpSpPr/>
          <p:nvPr/>
        </p:nvGrpSpPr>
        <p:grpSpPr>
          <a:xfrm rot="0">
            <a:off x="14317272" y="6247460"/>
            <a:ext cx="2961079" cy="725142"/>
            <a:chOff x="0" y="0"/>
            <a:chExt cx="3948106" cy="966856"/>
          </a:xfrm>
        </p:grpSpPr>
        <p:sp>
          <p:nvSpPr>
            <p:cNvPr name="Freeform 54" id="54"/>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55" id="55"/>
          <p:cNvGrpSpPr/>
          <p:nvPr/>
        </p:nvGrpSpPr>
        <p:grpSpPr>
          <a:xfrm rot="0">
            <a:off x="14317272" y="6972603"/>
            <a:ext cx="2961079" cy="725142"/>
            <a:chOff x="0" y="0"/>
            <a:chExt cx="3948106" cy="966856"/>
          </a:xfrm>
        </p:grpSpPr>
        <p:sp>
          <p:nvSpPr>
            <p:cNvPr name="Freeform 56" id="56"/>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57" id="57"/>
          <p:cNvGrpSpPr/>
          <p:nvPr/>
        </p:nvGrpSpPr>
        <p:grpSpPr>
          <a:xfrm rot="0">
            <a:off x="14317272" y="7688295"/>
            <a:ext cx="2961079" cy="725142"/>
            <a:chOff x="0" y="0"/>
            <a:chExt cx="3948106" cy="966856"/>
          </a:xfrm>
        </p:grpSpPr>
        <p:sp>
          <p:nvSpPr>
            <p:cNvPr name="Freeform 58" id="58"/>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59" id="59"/>
          <p:cNvGrpSpPr/>
          <p:nvPr/>
        </p:nvGrpSpPr>
        <p:grpSpPr>
          <a:xfrm rot="0">
            <a:off x="14317272" y="8300231"/>
            <a:ext cx="2961079" cy="725142"/>
            <a:chOff x="0" y="0"/>
            <a:chExt cx="3948106" cy="966856"/>
          </a:xfrm>
        </p:grpSpPr>
        <p:sp>
          <p:nvSpPr>
            <p:cNvPr name="Freeform 60" id="60"/>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61" id="61"/>
          <p:cNvGrpSpPr/>
          <p:nvPr/>
        </p:nvGrpSpPr>
        <p:grpSpPr>
          <a:xfrm rot="0">
            <a:off x="14317272" y="9015922"/>
            <a:ext cx="2961079" cy="725142"/>
            <a:chOff x="0" y="0"/>
            <a:chExt cx="3948106" cy="966856"/>
          </a:xfrm>
        </p:grpSpPr>
        <p:sp>
          <p:nvSpPr>
            <p:cNvPr name="Freeform 62" id="62"/>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sp>
        <p:nvSpPr>
          <p:cNvPr name="TextBox 63" id="63"/>
          <p:cNvSpPr txBox="true"/>
          <p:nvPr/>
        </p:nvSpPr>
        <p:spPr>
          <a:xfrm rot="0">
            <a:off x="15292689" y="4298129"/>
            <a:ext cx="991196" cy="1716594"/>
          </a:xfrm>
          <a:prstGeom prst="rect">
            <a:avLst/>
          </a:prstGeom>
        </p:spPr>
        <p:txBody>
          <a:bodyPr anchor="t" rtlCol="false" tIns="0" lIns="0" bIns="0" rIns="0">
            <a:spAutoFit/>
          </a:bodyPr>
          <a:lstStyle/>
          <a:p>
            <a:pPr algn="ctr">
              <a:lnSpc>
                <a:spcPts val="12599"/>
              </a:lnSpc>
            </a:pPr>
            <a:r>
              <a:rPr lang="en-US" sz="9000" b="true">
                <a:solidFill>
                  <a:srgbClr val="FF66C4"/>
                </a:solidFill>
                <a:latin typeface="Arimo Bold"/>
                <a:ea typeface="Arimo Bold"/>
                <a:cs typeface="Arimo Bold"/>
                <a:sym typeface="Arimo Bold"/>
              </a:rPr>
              <a:t>...</a:t>
            </a:r>
          </a:p>
        </p:txBody>
      </p:sp>
      <p:sp>
        <p:nvSpPr>
          <p:cNvPr name="TextBox 64" id="64"/>
          <p:cNvSpPr txBox="true"/>
          <p:nvPr/>
        </p:nvSpPr>
        <p:spPr>
          <a:xfrm rot="0">
            <a:off x="14930601" y="186364"/>
            <a:ext cx="1715371"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Memory</a:t>
            </a:r>
          </a:p>
        </p:txBody>
      </p:sp>
      <p:sp>
        <p:nvSpPr>
          <p:cNvPr name="TextBox 65" id="65"/>
          <p:cNvSpPr txBox="true"/>
          <p:nvPr/>
        </p:nvSpPr>
        <p:spPr>
          <a:xfrm rot="0">
            <a:off x="17480900" y="904875"/>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8</a:t>
            </a:r>
          </a:p>
        </p:txBody>
      </p:sp>
      <p:sp>
        <p:nvSpPr>
          <p:cNvPr name="TextBox 66" id="66"/>
          <p:cNvSpPr txBox="true"/>
          <p:nvPr/>
        </p:nvSpPr>
        <p:spPr>
          <a:xfrm rot="0">
            <a:off x="17480900" y="1599414"/>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9</a:t>
            </a:r>
          </a:p>
        </p:txBody>
      </p:sp>
      <p:sp>
        <p:nvSpPr>
          <p:cNvPr name="TextBox 67" id="67"/>
          <p:cNvSpPr txBox="true"/>
          <p:nvPr/>
        </p:nvSpPr>
        <p:spPr>
          <a:xfrm rot="0">
            <a:off x="17480900" y="2268567"/>
            <a:ext cx="457754"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a:t>
            </a:r>
          </a:p>
        </p:txBody>
      </p:sp>
      <p:sp>
        <p:nvSpPr>
          <p:cNvPr name="TextBox 68" id="68"/>
          <p:cNvSpPr txBox="true"/>
          <p:nvPr/>
        </p:nvSpPr>
        <p:spPr>
          <a:xfrm rot="0">
            <a:off x="17511948" y="2987958"/>
            <a:ext cx="457754"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11</a:t>
            </a:r>
          </a:p>
        </p:txBody>
      </p:sp>
      <p:sp>
        <p:nvSpPr>
          <p:cNvPr name="TextBox 69" id="69"/>
          <p:cNvSpPr txBox="true"/>
          <p:nvPr/>
        </p:nvSpPr>
        <p:spPr>
          <a:xfrm rot="0">
            <a:off x="17511948" y="3680094"/>
            <a:ext cx="457754"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12</a:t>
            </a:r>
          </a:p>
        </p:txBody>
      </p:sp>
      <p:sp>
        <p:nvSpPr>
          <p:cNvPr name="TextBox 70" id="70"/>
          <p:cNvSpPr txBox="true"/>
          <p:nvPr/>
        </p:nvSpPr>
        <p:spPr>
          <a:xfrm rot="0">
            <a:off x="17480900" y="4463124"/>
            <a:ext cx="457754"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13</a:t>
            </a:r>
          </a:p>
        </p:txBody>
      </p:sp>
      <p:sp>
        <p:nvSpPr>
          <p:cNvPr name="TextBox 71" id="71"/>
          <p:cNvSpPr txBox="true"/>
          <p:nvPr/>
        </p:nvSpPr>
        <p:spPr>
          <a:xfrm rot="0">
            <a:off x="17496424" y="6278408"/>
            <a:ext cx="625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99</a:t>
            </a:r>
          </a:p>
        </p:txBody>
      </p:sp>
      <p:sp>
        <p:nvSpPr>
          <p:cNvPr name="TextBox 72" id="72"/>
          <p:cNvSpPr txBox="true"/>
          <p:nvPr/>
        </p:nvSpPr>
        <p:spPr>
          <a:xfrm rot="0">
            <a:off x="17383378" y="6972946"/>
            <a:ext cx="738970"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100</a:t>
            </a:r>
          </a:p>
        </p:txBody>
      </p:sp>
      <p:sp>
        <p:nvSpPr>
          <p:cNvPr name="TextBox 73" id="73"/>
          <p:cNvSpPr txBox="true"/>
          <p:nvPr/>
        </p:nvSpPr>
        <p:spPr>
          <a:xfrm rot="0">
            <a:off x="17405427" y="7611870"/>
            <a:ext cx="694877"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101</a:t>
            </a:r>
          </a:p>
        </p:txBody>
      </p:sp>
      <p:sp>
        <p:nvSpPr>
          <p:cNvPr name="TextBox 74" id="74"/>
          <p:cNvSpPr txBox="true"/>
          <p:nvPr/>
        </p:nvSpPr>
        <p:spPr>
          <a:xfrm rot="0">
            <a:off x="17427472" y="8289612"/>
            <a:ext cx="694877"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102</a:t>
            </a:r>
          </a:p>
        </p:txBody>
      </p:sp>
      <p:sp>
        <p:nvSpPr>
          <p:cNvPr name="TextBox 75" id="75"/>
          <p:cNvSpPr txBox="true"/>
          <p:nvPr/>
        </p:nvSpPr>
        <p:spPr>
          <a:xfrm rot="0">
            <a:off x="17427472" y="9016350"/>
            <a:ext cx="694877"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103</a:t>
            </a:r>
          </a:p>
        </p:txBody>
      </p:sp>
      <p:sp>
        <p:nvSpPr>
          <p:cNvPr name="TextBox 76" id="76"/>
          <p:cNvSpPr txBox="true"/>
          <p:nvPr/>
        </p:nvSpPr>
        <p:spPr>
          <a:xfrm rot="0">
            <a:off x="15528358" y="936726"/>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77" id="77"/>
          <p:cNvSpPr txBox="true"/>
          <p:nvPr/>
        </p:nvSpPr>
        <p:spPr>
          <a:xfrm rot="0">
            <a:off x="15537884" y="1669703"/>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78" id="78"/>
          <p:cNvSpPr txBox="true"/>
          <p:nvPr/>
        </p:nvSpPr>
        <p:spPr>
          <a:xfrm rot="0">
            <a:off x="15537884" y="2273265"/>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2</a:t>
            </a:r>
          </a:p>
        </p:txBody>
      </p:sp>
      <p:sp>
        <p:nvSpPr>
          <p:cNvPr name="TextBox 79" id="79"/>
          <p:cNvSpPr txBox="true"/>
          <p:nvPr/>
        </p:nvSpPr>
        <p:spPr>
          <a:xfrm rot="0">
            <a:off x="15547408" y="3006243"/>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3</a:t>
            </a:r>
          </a:p>
        </p:txBody>
      </p:sp>
      <p:sp>
        <p:nvSpPr>
          <p:cNvPr name="TextBox 80" id="80"/>
          <p:cNvSpPr txBox="true"/>
          <p:nvPr/>
        </p:nvSpPr>
        <p:spPr>
          <a:xfrm rot="0">
            <a:off x="15547408" y="3726423"/>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81" id="81"/>
          <p:cNvSpPr txBox="true"/>
          <p:nvPr/>
        </p:nvSpPr>
        <p:spPr>
          <a:xfrm rot="0">
            <a:off x="15556934" y="4459400"/>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82" id="82"/>
          <p:cNvSpPr txBox="true"/>
          <p:nvPr/>
        </p:nvSpPr>
        <p:spPr>
          <a:xfrm rot="0">
            <a:off x="15528358" y="6254127"/>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83" id="83"/>
          <p:cNvSpPr txBox="true"/>
          <p:nvPr/>
        </p:nvSpPr>
        <p:spPr>
          <a:xfrm rot="0">
            <a:off x="15537884" y="7010743"/>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84" id="84"/>
          <p:cNvSpPr txBox="true"/>
          <p:nvPr/>
        </p:nvSpPr>
        <p:spPr>
          <a:xfrm rot="0">
            <a:off x="14979183" y="7694961"/>
            <a:ext cx="1637258"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Load 10</a:t>
            </a:r>
          </a:p>
        </p:txBody>
      </p:sp>
      <p:sp>
        <p:nvSpPr>
          <p:cNvPr name="TextBox 85" id="85"/>
          <p:cNvSpPr txBox="true"/>
          <p:nvPr/>
        </p:nvSpPr>
        <p:spPr>
          <a:xfrm rot="0">
            <a:off x="15008714" y="8289612"/>
            <a:ext cx="1637258"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Add 11</a:t>
            </a:r>
          </a:p>
        </p:txBody>
      </p:sp>
      <p:sp>
        <p:nvSpPr>
          <p:cNvPr name="TextBox 86" id="86"/>
          <p:cNvSpPr txBox="true"/>
          <p:nvPr/>
        </p:nvSpPr>
        <p:spPr>
          <a:xfrm rot="0">
            <a:off x="14969658" y="9022588"/>
            <a:ext cx="1637258"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Store 12</a:t>
            </a:r>
          </a:p>
        </p:txBody>
      </p:sp>
      <p:grpSp>
        <p:nvGrpSpPr>
          <p:cNvPr name="Group 87" id="87"/>
          <p:cNvGrpSpPr/>
          <p:nvPr/>
        </p:nvGrpSpPr>
        <p:grpSpPr>
          <a:xfrm rot="0">
            <a:off x="2537237" y="281084"/>
            <a:ext cx="13213526" cy="9925515"/>
            <a:chOff x="0" y="0"/>
            <a:chExt cx="17618034" cy="13234020"/>
          </a:xfrm>
        </p:grpSpPr>
        <p:sp>
          <p:nvSpPr>
            <p:cNvPr name="Freeform 88" id="8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89" id="8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0" id="9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455579" y="1586494"/>
            <a:ext cx="11753728" cy="8017840"/>
            <a:chOff x="0" y="0"/>
            <a:chExt cx="15671638" cy="10690454"/>
          </a:xfrm>
        </p:grpSpPr>
        <p:sp>
          <p:nvSpPr>
            <p:cNvPr name="Freeform 3" id="3"/>
            <p:cNvSpPr/>
            <p:nvPr/>
          </p:nvSpPr>
          <p:spPr>
            <a:xfrm flipH="false" flipV="false" rot="0">
              <a:off x="0" y="0"/>
              <a:ext cx="15671673" cy="10690479"/>
            </a:xfrm>
            <a:custGeom>
              <a:avLst/>
              <a:gdLst/>
              <a:ahLst/>
              <a:cxnLst/>
              <a:rect r="r" b="b" t="t" l="l"/>
              <a:pathLst>
                <a:path h="10690479" w="15671673">
                  <a:moveTo>
                    <a:pt x="0" y="0"/>
                  </a:moveTo>
                  <a:lnTo>
                    <a:pt x="15671673" y="0"/>
                  </a:lnTo>
                  <a:lnTo>
                    <a:pt x="15671673" y="10690479"/>
                  </a:lnTo>
                  <a:lnTo>
                    <a:pt x="0" y="10690479"/>
                  </a:lnTo>
                  <a:close/>
                </a:path>
              </a:pathLst>
            </a:custGeom>
            <a:solidFill>
              <a:srgbClr val="CB6CE6">
                <a:alpha val="15294"/>
              </a:srgbClr>
            </a:solidFill>
          </p:spPr>
        </p:sp>
      </p:grpSp>
      <p:grpSp>
        <p:nvGrpSpPr>
          <p:cNvPr name="Group 4" id="4"/>
          <p:cNvGrpSpPr/>
          <p:nvPr/>
        </p:nvGrpSpPr>
        <p:grpSpPr>
          <a:xfrm rot="0">
            <a:off x="2773510" y="2187400"/>
            <a:ext cx="2139346" cy="1616518"/>
            <a:chOff x="0" y="0"/>
            <a:chExt cx="2852462" cy="2155358"/>
          </a:xfrm>
        </p:grpSpPr>
        <p:sp>
          <p:nvSpPr>
            <p:cNvPr name="Freeform 5" id="5"/>
            <p:cNvSpPr/>
            <p:nvPr/>
          </p:nvSpPr>
          <p:spPr>
            <a:xfrm flipH="false" flipV="false" rot="0">
              <a:off x="0" y="0"/>
              <a:ext cx="2852420" cy="2155317"/>
            </a:xfrm>
            <a:custGeom>
              <a:avLst/>
              <a:gdLst/>
              <a:ahLst/>
              <a:cxnLst/>
              <a:rect r="r" b="b" t="t" l="l"/>
              <a:pathLst>
                <a:path h="2155317" w="2852420">
                  <a:moveTo>
                    <a:pt x="0" y="0"/>
                  </a:moveTo>
                  <a:lnTo>
                    <a:pt x="2852420" y="0"/>
                  </a:lnTo>
                  <a:lnTo>
                    <a:pt x="2852420" y="2155317"/>
                  </a:lnTo>
                  <a:lnTo>
                    <a:pt x="0" y="2155317"/>
                  </a:lnTo>
                  <a:close/>
                </a:path>
              </a:pathLst>
            </a:custGeom>
            <a:solidFill>
              <a:srgbClr val="FFB784">
                <a:alpha val="15294"/>
              </a:srgbClr>
            </a:solidFill>
          </p:spPr>
        </p:sp>
      </p:grpSp>
      <p:grpSp>
        <p:nvGrpSpPr>
          <p:cNvPr name="Group 6" id="6"/>
          <p:cNvGrpSpPr/>
          <p:nvPr/>
        </p:nvGrpSpPr>
        <p:grpSpPr>
          <a:xfrm rot="0">
            <a:off x="2773510" y="4426827"/>
            <a:ext cx="2139346" cy="1616518"/>
            <a:chOff x="0" y="0"/>
            <a:chExt cx="2852462" cy="2155358"/>
          </a:xfrm>
        </p:grpSpPr>
        <p:sp>
          <p:nvSpPr>
            <p:cNvPr name="Freeform 7" id="7"/>
            <p:cNvSpPr/>
            <p:nvPr/>
          </p:nvSpPr>
          <p:spPr>
            <a:xfrm flipH="false" flipV="false" rot="0">
              <a:off x="0" y="0"/>
              <a:ext cx="2852420" cy="2155317"/>
            </a:xfrm>
            <a:custGeom>
              <a:avLst/>
              <a:gdLst/>
              <a:ahLst/>
              <a:cxnLst/>
              <a:rect r="r" b="b" t="t" l="l"/>
              <a:pathLst>
                <a:path h="2155317" w="2852420">
                  <a:moveTo>
                    <a:pt x="0" y="0"/>
                  </a:moveTo>
                  <a:lnTo>
                    <a:pt x="2852420" y="0"/>
                  </a:lnTo>
                  <a:lnTo>
                    <a:pt x="2852420" y="2155317"/>
                  </a:lnTo>
                  <a:lnTo>
                    <a:pt x="0" y="2155317"/>
                  </a:lnTo>
                  <a:close/>
                </a:path>
              </a:pathLst>
            </a:custGeom>
            <a:solidFill>
              <a:srgbClr val="EFE8CF">
                <a:alpha val="15294"/>
              </a:srgbClr>
            </a:solidFill>
          </p:spPr>
        </p:sp>
      </p:grpSp>
      <p:grpSp>
        <p:nvGrpSpPr>
          <p:cNvPr name="Group 8" id="8"/>
          <p:cNvGrpSpPr/>
          <p:nvPr/>
        </p:nvGrpSpPr>
        <p:grpSpPr>
          <a:xfrm rot="0">
            <a:off x="2773510" y="6708646"/>
            <a:ext cx="2139346" cy="1616519"/>
            <a:chOff x="0" y="0"/>
            <a:chExt cx="2852462" cy="2155358"/>
          </a:xfrm>
        </p:grpSpPr>
        <p:sp>
          <p:nvSpPr>
            <p:cNvPr name="Freeform 9" id="9"/>
            <p:cNvSpPr/>
            <p:nvPr/>
          </p:nvSpPr>
          <p:spPr>
            <a:xfrm flipH="false" flipV="false" rot="0">
              <a:off x="0" y="0"/>
              <a:ext cx="2852420" cy="2155317"/>
            </a:xfrm>
            <a:custGeom>
              <a:avLst/>
              <a:gdLst/>
              <a:ahLst/>
              <a:cxnLst/>
              <a:rect r="r" b="b" t="t" l="l"/>
              <a:pathLst>
                <a:path h="2155317" w="2852420">
                  <a:moveTo>
                    <a:pt x="0" y="0"/>
                  </a:moveTo>
                  <a:lnTo>
                    <a:pt x="2852420" y="0"/>
                  </a:lnTo>
                  <a:lnTo>
                    <a:pt x="2852420" y="2155317"/>
                  </a:lnTo>
                  <a:lnTo>
                    <a:pt x="0" y="2155317"/>
                  </a:lnTo>
                  <a:close/>
                </a:path>
              </a:pathLst>
            </a:custGeom>
            <a:solidFill>
              <a:srgbClr val="99D9D9">
                <a:alpha val="15294"/>
              </a:srgbClr>
            </a:solidFill>
          </p:spPr>
        </p:sp>
      </p:grpSp>
      <p:grpSp>
        <p:nvGrpSpPr>
          <p:cNvPr name="Group 10" id="10"/>
          <p:cNvGrpSpPr/>
          <p:nvPr/>
        </p:nvGrpSpPr>
        <p:grpSpPr>
          <a:xfrm rot="0">
            <a:off x="3197427" y="7429304"/>
            <a:ext cx="1715431" cy="895861"/>
            <a:chOff x="0" y="0"/>
            <a:chExt cx="2287242" cy="1194482"/>
          </a:xfrm>
        </p:grpSpPr>
        <p:sp>
          <p:nvSpPr>
            <p:cNvPr name="Freeform 11" id="11"/>
            <p:cNvSpPr/>
            <p:nvPr/>
          </p:nvSpPr>
          <p:spPr>
            <a:xfrm flipH="false" flipV="false" rot="0">
              <a:off x="0" y="0"/>
              <a:ext cx="2287270" cy="1194435"/>
            </a:xfrm>
            <a:custGeom>
              <a:avLst/>
              <a:gdLst/>
              <a:ahLst/>
              <a:cxnLst/>
              <a:rect r="r" b="b" t="t" l="l"/>
              <a:pathLst>
                <a:path h="1194435" w="2287270">
                  <a:moveTo>
                    <a:pt x="0" y="0"/>
                  </a:moveTo>
                  <a:lnTo>
                    <a:pt x="0" y="1194435"/>
                  </a:lnTo>
                  <a:lnTo>
                    <a:pt x="2287270" y="1194435"/>
                  </a:lnTo>
                  <a:lnTo>
                    <a:pt x="2287270" y="0"/>
                  </a:lnTo>
                  <a:lnTo>
                    <a:pt x="0" y="0"/>
                  </a:lnTo>
                  <a:close/>
                  <a:moveTo>
                    <a:pt x="2199386" y="1106678"/>
                  </a:moveTo>
                  <a:lnTo>
                    <a:pt x="85979" y="1106678"/>
                  </a:lnTo>
                  <a:lnTo>
                    <a:pt x="85979" y="85979"/>
                  </a:lnTo>
                  <a:lnTo>
                    <a:pt x="2199386" y="85979"/>
                  </a:lnTo>
                  <a:lnTo>
                    <a:pt x="2199386" y="1106678"/>
                  </a:lnTo>
                  <a:close/>
                </a:path>
              </a:pathLst>
            </a:custGeom>
            <a:solidFill>
              <a:srgbClr val="000000">
                <a:alpha val="15294"/>
              </a:srgbClr>
            </a:solidFill>
          </p:spPr>
        </p:sp>
      </p:grpSp>
      <p:grpSp>
        <p:nvGrpSpPr>
          <p:cNvPr name="Group 12" id="12"/>
          <p:cNvGrpSpPr/>
          <p:nvPr/>
        </p:nvGrpSpPr>
        <p:grpSpPr>
          <a:xfrm rot="0">
            <a:off x="3197427" y="5147486"/>
            <a:ext cx="1715431" cy="895861"/>
            <a:chOff x="0" y="0"/>
            <a:chExt cx="2287242" cy="1194482"/>
          </a:xfrm>
        </p:grpSpPr>
        <p:sp>
          <p:nvSpPr>
            <p:cNvPr name="Freeform 13" id="13"/>
            <p:cNvSpPr/>
            <p:nvPr/>
          </p:nvSpPr>
          <p:spPr>
            <a:xfrm flipH="false" flipV="false" rot="0">
              <a:off x="0" y="0"/>
              <a:ext cx="2287270" cy="1194435"/>
            </a:xfrm>
            <a:custGeom>
              <a:avLst/>
              <a:gdLst/>
              <a:ahLst/>
              <a:cxnLst/>
              <a:rect r="r" b="b" t="t" l="l"/>
              <a:pathLst>
                <a:path h="1194435" w="2287270">
                  <a:moveTo>
                    <a:pt x="0" y="0"/>
                  </a:moveTo>
                  <a:lnTo>
                    <a:pt x="0" y="1194435"/>
                  </a:lnTo>
                  <a:lnTo>
                    <a:pt x="2287270" y="1194435"/>
                  </a:lnTo>
                  <a:lnTo>
                    <a:pt x="2287270" y="0"/>
                  </a:lnTo>
                  <a:lnTo>
                    <a:pt x="0" y="0"/>
                  </a:lnTo>
                  <a:close/>
                  <a:moveTo>
                    <a:pt x="2199386" y="1106678"/>
                  </a:moveTo>
                  <a:lnTo>
                    <a:pt x="85979" y="1106678"/>
                  </a:lnTo>
                  <a:lnTo>
                    <a:pt x="85979" y="85979"/>
                  </a:lnTo>
                  <a:lnTo>
                    <a:pt x="2199386" y="85979"/>
                  </a:lnTo>
                  <a:lnTo>
                    <a:pt x="2199386" y="1106678"/>
                  </a:lnTo>
                  <a:close/>
                </a:path>
              </a:pathLst>
            </a:custGeom>
            <a:solidFill>
              <a:srgbClr val="000000">
                <a:alpha val="15294"/>
              </a:srgbClr>
            </a:solidFill>
          </p:spPr>
        </p:sp>
      </p:grpSp>
      <p:grpSp>
        <p:nvGrpSpPr>
          <p:cNvPr name="Group 14" id="14"/>
          <p:cNvGrpSpPr/>
          <p:nvPr/>
        </p:nvGrpSpPr>
        <p:grpSpPr>
          <a:xfrm rot="0">
            <a:off x="3197427" y="2908058"/>
            <a:ext cx="1715431" cy="895861"/>
            <a:chOff x="0" y="0"/>
            <a:chExt cx="2287242" cy="1194482"/>
          </a:xfrm>
        </p:grpSpPr>
        <p:sp>
          <p:nvSpPr>
            <p:cNvPr name="Freeform 15" id="15"/>
            <p:cNvSpPr/>
            <p:nvPr/>
          </p:nvSpPr>
          <p:spPr>
            <a:xfrm flipH="false" flipV="false" rot="0">
              <a:off x="0" y="0"/>
              <a:ext cx="2287270" cy="1194435"/>
            </a:xfrm>
            <a:custGeom>
              <a:avLst/>
              <a:gdLst/>
              <a:ahLst/>
              <a:cxnLst/>
              <a:rect r="r" b="b" t="t" l="l"/>
              <a:pathLst>
                <a:path h="1194435" w="2287270">
                  <a:moveTo>
                    <a:pt x="0" y="0"/>
                  </a:moveTo>
                  <a:lnTo>
                    <a:pt x="0" y="1194435"/>
                  </a:lnTo>
                  <a:lnTo>
                    <a:pt x="2287270" y="1194435"/>
                  </a:lnTo>
                  <a:lnTo>
                    <a:pt x="2287270" y="0"/>
                  </a:lnTo>
                  <a:lnTo>
                    <a:pt x="0" y="0"/>
                  </a:lnTo>
                  <a:close/>
                  <a:moveTo>
                    <a:pt x="2199386" y="1106678"/>
                  </a:moveTo>
                  <a:lnTo>
                    <a:pt x="85979" y="1106678"/>
                  </a:lnTo>
                  <a:lnTo>
                    <a:pt x="85979" y="85979"/>
                  </a:lnTo>
                  <a:lnTo>
                    <a:pt x="2199386" y="85979"/>
                  </a:lnTo>
                  <a:lnTo>
                    <a:pt x="2199386" y="1106678"/>
                  </a:lnTo>
                  <a:close/>
                </a:path>
              </a:pathLst>
            </a:custGeom>
            <a:solidFill>
              <a:srgbClr val="000000">
                <a:alpha val="15294"/>
              </a:srgbClr>
            </a:solidFill>
          </p:spPr>
        </p:sp>
      </p:grpSp>
      <p:grpSp>
        <p:nvGrpSpPr>
          <p:cNvPr name="Group 16" id="16"/>
          <p:cNvGrpSpPr/>
          <p:nvPr/>
        </p:nvGrpSpPr>
        <p:grpSpPr>
          <a:xfrm rot="-5400000">
            <a:off x="-963070" y="5075063"/>
            <a:ext cx="5321265" cy="128588"/>
            <a:chOff x="0" y="0"/>
            <a:chExt cx="7095020" cy="171450"/>
          </a:xfrm>
        </p:grpSpPr>
        <p:sp>
          <p:nvSpPr>
            <p:cNvPr name="Freeform 17" id="17"/>
            <p:cNvSpPr/>
            <p:nvPr/>
          </p:nvSpPr>
          <p:spPr>
            <a:xfrm flipH="false" flipV="false" rot="0">
              <a:off x="0" y="0"/>
              <a:ext cx="7094982" cy="171450"/>
            </a:xfrm>
            <a:custGeom>
              <a:avLst/>
              <a:gdLst/>
              <a:ahLst/>
              <a:cxnLst/>
              <a:rect r="r" b="b" t="t" l="l"/>
              <a:pathLst>
                <a:path h="171450" w="7094982">
                  <a:moveTo>
                    <a:pt x="85725" y="0"/>
                  </a:moveTo>
                  <a:lnTo>
                    <a:pt x="7009257" y="0"/>
                  </a:lnTo>
                  <a:cubicBezTo>
                    <a:pt x="7056627" y="0"/>
                    <a:pt x="7094982" y="38354"/>
                    <a:pt x="7094982" y="85725"/>
                  </a:cubicBezTo>
                  <a:cubicBezTo>
                    <a:pt x="7094982" y="133096"/>
                    <a:pt x="7056627" y="171450"/>
                    <a:pt x="7009257" y="171450"/>
                  </a:cubicBezTo>
                  <a:lnTo>
                    <a:pt x="85725" y="171450"/>
                  </a:lnTo>
                  <a:cubicBezTo>
                    <a:pt x="38354" y="171450"/>
                    <a:pt x="0" y="133096"/>
                    <a:pt x="0" y="85725"/>
                  </a:cubicBezTo>
                  <a:cubicBezTo>
                    <a:pt x="0" y="38354"/>
                    <a:pt x="38354" y="0"/>
                    <a:pt x="85725" y="0"/>
                  </a:cubicBezTo>
                  <a:close/>
                </a:path>
              </a:pathLst>
            </a:custGeom>
            <a:solidFill>
              <a:srgbClr val="38B6FF">
                <a:alpha val="15294"/>
              </a:srgbClr>
            </a:solidFill>
          </p:spPr>
        </p:sp>
      </p:grpSp>
      <p:grpSp>
        <p:nvGrpSpPr>
          <p:cNvPr name="Group 18" id="18"/>
          <p:cNvGrpSpPr/>
          <p:nvPr/>
        </p:nvGrpSpPr>
        <p:grpSpPr>
          <a:xfrm rot="-10800000">
            <a:off x="1592957" y="2522014"/>
            <a:ext cx="1262766" cy="128588"/>
            <a:chOff x="0" y="0"/>
            <a:chExt cx="1683688" cy="171450"/>
          </a:xfrm>
        </p:grpSpPr>
        <p:sp>
          <p:nvSpPr>
            <p:cNvPr name="Freeform 19" id="19"/>
            <p:cNvSpPr/>
            <p:nvPr/>
          </p:nvSpPr>
          <p:spPr>
            <a:xfrm flipH="false" flipV="false" rot="0">
              <a:off x="0" y="0"/>
              <a:ext cx="1683639" cy="171450"/>
            </a:xfrm>
            <a:custGeom>
              <a:avLst/>
              <a:gdLst/>
              <a:ahLst/>
              <a:cxnLst/>
              <a:rect r="r" b="b" t="t" l="l"/>
              <a:pathLst>
                <a:path h="171450" w="1683639">
                  <a:moveTo>
                    <a:pt x="85725" y="0"/>
                  </a:moveTo>
                  <a:lnTo>
                    <a:pt x="1597914" y="0"/>
                  </a:lnTo>
                  <a:cubicBezTo>
                    <a:pt x="1645285" y="0"/>
                    <a:pt x="1683639" y="38354"/>
                    <a:pt x="1683639" y="85725"/>
                  </a:cubicBezTo>
                  <a:cubicBezTo>
                    <a:pt x="1683639" y="133096"/>
                    <a:pt x="1645285" y="171450"/>
                    <a:pt x="1597914" y="171450"/>
                  </a:cubicBezTo>
                  <a:lnTo>
                    <a:pt x="85725" y="171450"/>
                  </a:lnTo>
                  <a:cubicBezTo>
                    <a:pt x="38354" y="171450"/>
                    <a:pt x="0" y="133096"/>
                    <a:pt x="0" y="85725"/>
                  </a:cubicBezTo>
                  <a:cubicBezTo>
                    <a:pt x="0" y="38354"/>
                    <a:pt x="38354" y="0"/>
                    <a:pt x="85725" y="0"/>
                  </a:cubicBezTo>
                  <a:close/>
                </a:path>
              </a:pathLst>
            </a:custGeom>
            <a:solidFill>
              <a:srgbClr val="38B6FF">
                <a:alpha val="15294"/>
              </a:srgbClr>
            </a:solidFill>
          </p:spPr>
        </p:sp>
      </p:grpSp>
      <p:grpSp>
        <p:nvGrpSpPr>
          <p:cNvPr name="Group 20" id="20"/>
          <p:cNvGrpSpPr/>
          <p:nvPr/>
        </p:nvGrpSpPr>
        <p:grpSpPr>
          <a:xfrm rot="-10800000">
            <a:off x="1575037" y="5075063"/>
            <a:ext cx="1262766" cy="128588"/>
            <a:chOff x="0" y="0"/>
            <a:chExt cx="1683688" cy="171450"/>
          </a:xfrm>
        </p:grpSpPr>
        <p:sp>
          <p:nvSpPr>
            <p:cNvPr name="Freeform 21" id="21"/>
            <p:cNvSpPr/>
            <p:nvPr/>
          </p:nvSpPr>
          <p:spPr>
            <a:xfrm flipH="false" flipV="false" rot="0">
              <a:off x="0" y="0"/>
              <a:ext cx="1683639" cy="171450"/>
            </a:xfrm>
            <a:custGeom>
              <a:avLst/>
              <a:gdLst/>
              <a:ahLst/>
              <a:cxnLst/>
              <a:rect r="r" b="b" t="t" l="l"/>
              <a:pathLst>
                <a:path h="171450" w="1683639">
                  <a:moveTo>
                    <a:pt x="85725" y="0"/>
                  </a:moveTo>
                  <a:lnTo>
                    <a:pt x="1597914" y="0"/>
                  </a:lnTo>
                  <a:cubicBezTo>
                    <a:pt x="1645285" y="0"/>
                    <a:pt x="1683639" y="38354"/>
                    <a:pt x="1683639" y="85725"/>
                  </a:cubicBezTo>
                  <a:cubicBezTo>
                    <a:pt x="1683639" y="133096"/>
                    <a:pt x="1645285" y="171450"/>
                    <a:pt x="1597914" y="171450"/>
                  </a:cubicBezTo>
                  <a:lnTo>
                    <a:pt x="85725" y="171450"/>
                  </a:lnTo>
                  <a:cubicBezTo>
                    <a:pt x="38354" y="171450"/>
                    <a:pt x="0" y="133096"/>
                    <a:pt x="0" y="85725"/>
                  </a:cubicBezTo>
                  <a:cubicBezTo>
                    <a:pt x="0" y="38354"/>
                    <a:pt x="38354" y="0"/>
                    <a:pt x="85725" y="0"/>
                  </a:cubicBezTo>
                  <a:close/>
                </a:path>
              </a:pathLst>
            </a:custGeom>
            <a:solidFill>
              <a:srgbClr val="38B6FF">
                <a:alpha val="15294"/>
              </a:srgbClr>
            </a:solidFill>
          </p:spPr>
        </p:sp>
      </p:grpSp>
      <p:grpSp>
        <p:nvGrpSpPr>
          <p:cNvPr name="Group 22" id="22"/>
          <p:cNvGrpSpPr/>
          <p:nvPr/>
        </p:nvGrpSpPr>
        <p:grpSpPr>
          <a:xfrm rot="-10800000">
            <a:off x="1592957" y="7628539"/>
            <a:ext cx="1262766" cy="128588"/>
            <a:chOff x="0" y="0"/>
            <a:chExt cx="1683688" cy="171450"/>
          </a:xfrm>
        </p:grpSpPr>
        <p:sp>
          <p:nvSpPr>
            <p:cNvPr name="Freeform 23" id="23"/>
            <p:cNvSpPr/>
            <p:nvPr/>
          </p:nvSpPr>
          <p:spPr>
            <a:xfrm flipH="false" flipV="false" rot="0">
              <a:off x="0" y="0"/>
              <a:ext cx="1683639" cy="171450"/>
            </a:xfrm>
            <a:custGeom>
              <a:avLst/>
              <a:gdLst/>
              <a:ahLst/>
              <a:cxnLst/>
              <a:rect r="r" b="b" t="t" l="l"/>
              <a:pathLst>
                <a:path h="171450" w="1683639">
                  <a:moveTo>
                    <a:pt x="85725" y="0"/>
                  </a:moveTo>
                  <a:lnTo>
                    <a:pt x="1597914" y="0"/>
                  </a:lnTo>
                  <a:cubicBezTo>
                    <a:pt x="1645285" y="0"/>
                    <a:pt x="1683639" y="38354"/>
                    <a:pt x="1683639" y="85725"/>
                  </a:cubicBezTo>
                  <a:cubicBezTo>
                    <a:pt x="1683639" y="133096"/>
                    <a:pt x="1645285" y="171450"/>
                    <a:pt x="1597914" y="171450"/>
                  </a:cubicBezTo>
                  <a:lnTo>
                    <a:pt x="85725" y="171450"/>
                  </a:lnTo>
                  <a:cubicBezTo>
                    <a:pt x="38354" y="171450"/>
                    <a:pt x="0" y="133096"/>
                    <a:pt x="0" y="85725"/>
                  </a:cubicBezTo>
                  <a:cubicBezTo>
                    <a:pt x="0" y="38354"/>
                    <a:pt x="38354" y="0"/>
                    <a:pt x="85725" y="0"/>
                  </a:cubicBezTo>
                  <a:close/>
                </a:path>
              </a:pathLst>
            </a:custGeom>
            <a:solidFill>
              <a:srgbClr val="38B6FF">
                <a:alpha val="15294"/>
              </a:srgbClr>
            </a:solidFill>
          </p:spPr>
        </p:sp>
      </p:grpSp>
      <p:grpSp>
        <p:nvGrpSpPr>
          <p:cNvPr name="Group 24" id="24"/>
          <p:cNvGrpSpPr/>
          <p:nvPr/>
        </p:nvGrpSpPr>
        <p:grpSpPr>
          <a:xfrm rot="0">
            <a:off x="8234698" y="2973651"/>
            <a:ext cx="2845874" cy="740426"/>
            <a:chOff x="0" y="0"/>
            <a:chExt cx="3794498" cy="987234"/>
          </a:xfrm>
        </p:grpSpPr>
        <p:sp>
          <p:nvSpPr>
            <p:cNvPr name="Freeform 25" id="25"/>
            <p:cNvSpPr/>
            <p:nvPr/>
          </p:nvSpPr>
          <p:spPr>
            <a:xfrm flipH="false" flipV="false" rot="0">
              <a:off x="0" y="0"/>
              <a:ext cx="3794506" cy="987171"/>
            </a:xfrm>
            <a:custGeom>
              <a:avLst/>
              <a:gdLst/>
              <a:ahLst/>
              <a:cxnLst/>
              <a:rect r="r" b="b" t="t" l="l"/>
              <a:pathLst>
                <a:path h="987171" w="3794506">
                  <a:moveTo>
                    <a:pt x="0" y="0"/>
                  </a:moveTo>
                  <a:lnTo>
                    <a:pt x="3794506" y="0"/>
                  </a:lnTo>
                  <a:lnTo>
                    <a:pt x="3794506" y="987171"/>
                  </a:lnTo>
                  <a:lnTo>
                    <a:pt x="0" y="987171"/>
                  </a:lnTo>
                  <a:close/>
                </a:path>
              </a:pathLst>
            </a:custGeom>
            <a:solidFill>
              <a:srgbClr val="EFE8CF">
                <a:alpha val="15294"/>
              </a:srgbClr>
            </a:solidFill>
          </p:spPr>
        </p:sp>
      </p:grpSp>
      <p:grpSp>
        <p:nvGrpSpPr>
          <p:cNvPr name="Group 26" id="26"/>
          <p:cNvGrpSpPr/>
          <p:nvPr/>
        </p:nvGrpSpPr>
        <p:grpSpPr>
          <a:xfrm rot="0">
            <a:off x="8234698" y="4448817"/>
            <a:ext cx="2845874" cy="740426"/>
            <a:chOff x="0" y="0"/>
            <a:chExt cx="3794498" cy="987234"/>
          </a:xfrm>
        </p:grpSpPr>
        <p:sp>
          <p:nvSpPr>
            <p:cNvPr name="Freeform 27" id="27"/>
            <p:cNvSpPr/>
            <p:nvPr/>
          </p:nvSpPr>
          <p:spPr>
            <a:xfrm flipH="false" flipV="false" rot="0">
              <a:off x="0" y="0"/>
              <a:ext cx="3794506" cy="987171"/>
            </a:xfrm>
            <a:custGeom>
              <a:avLst/>
              <a:gdLst/>
              <a:ahLst/>
              <a:cxnLst/>
              <a:rect r="r" b="b" t="t" l="l"/>
              <a:pathLst>
                <a:path h="987171" w="3794506">
                  <a:moveTo>
                    <a:pt x="0" y="0"/>
                  </a:moveTo>
                  <a:lnTo>
                    <a:pt x="3794506" y="0"/>
                  </a:lnTo>
                  <a:lnTo>
                    <a:pt x="3794506" y="987171"/>
                  </a:lnTo>
                  <a:lnTo>
                    <a:pt x="0" y="987171"/>
                  </a:lnTo>
                  <a:close/>
                </a:path>
              </a:pathLst>
            </a:custGeom>
            <a:solidFill>
              <a:srgbClr val="EFE8CF">
                <a:alpha val="15294"/>
              </a:srgbClr>
            </a:solidFill>
          </p:spPr>
        </p:sp>
      </p:grpSp>
      <p:grpSp>
        <p:nvGrpSpPr>
          <p:cNvPr name="Group 28" id="28"/>
          <p:cNvGrpSpPr/>
          <p:nvPr/>
        </p:nvGrpSpPr>
        <p:grpSpPr>
          <a:xfrm rot="0">
            <a:off x="8234698" y="5761906"/>
            <a:ext cx="2845874" cy="740426"/>
            <a:chOff x="0" y="0"/>
            <a:chExt cx="3794498" cy="987234"/>
          </a:xfrm>
        </p:grpSpPr>
        <p:sp>
          <p:nvSpPr>
            <p:cNvPr name="Freeform 29" id="29"/>
            <p:cNvSpPr/>
            <p:nvPr/>
          </p:nvSpPr>
          <p:spPr>
            <a:xfrm flipH="false" flipV="false" rot="0">
              <a:off x="0" y="0"/>
              <a:ext cx="3794506" cy="987171"/>
            </a:xfrm>
            <a:custGeom>
              <a:avLst/>
              <a:gdLst/>
              <a:ahLst/>
              <a:cxnLst/>
              <a:rect r="r" b="b" t="t" l="l"/>
              <a:pathLst>
                <a:path h="987171" w="3794506">
                  <a:moveTo>
                    <a:pt x="0" y="0"/>
                  </a:moveTo>
                  <a:lnTo>
                    <a:pt x="3794506" y="0"/>
                  </a:lnTo>
                  <a:lnTo>
                    <a:pt x="3794506" y="987171"/>
                  </a:lnTo>
                  <a:lnTo>
                    <a:pt x="0" y="987171"/>
                  </a:lnTo>
                  <a:close/>
                </a:path>
              </a:pathLst>
            </a:custGeom>
            <a:solidFill>
              <a:srgbClr val="EFE8CF">
                <a:alpha val="15294"/>
              </a:srgbClr>
            </a:solidFill>
          </p:spPr>
        </p:sp>
      </p:grpSp>
      <p:grpSp>
        <p:nvGrpSpPr>
          <p:cNvPr name="Group 30" id="30"/>
          <p:cNvGrpSpPr/>
          <p:nvPr/>
        </p:nvGrpSpPr>
        <p:grpSpPr>
          <a:xfrm rot="0">
            <a:off x="8234698" y="7134568"/>
            <a:ext cx="2845874" cy="740426"/>
            <a:chOff x="0" y="0"/>
            <a:chExt cx="3794498" cy="987234"/>
          </a:xfrm>
        </p:grpSpPr>
        <p:sp>
          <p:nvSpPr>
            <p:cNvPr name="Freeform 31" id="31"/>
            <p:cNvSpPr/>
            <p:nvPr/>
          </p:nvSpPr>
          <p:spPr>
            <a:xfrm flipH="false" flipV="false" rot="0">
              <a:off x="0" y="0"/>
              <a:ext cx="3794506" cy="987171"/>
            </a:xfrm>
            <a:custGeom>
              <a:avLst/>
              <a:gdLst/>
              <a:ahLst/>
              <a:cxnLst/>
              <a:rect r="r" b="b" t="t" l="l"/>
              <a:pathLst>
                <a:path h="987171" w="3794506">
                  <a:moveTo>
                    <a:pt x="0" y="0"/>
                  </a:moveTo>
                  <a:lnTo>
                    <a:pt x="3794506" y="0"/>
                  </a:lnTo>
                  <a:lnTo>
                    <a:pt x="3794506" y="987171"/>
                  </a:lnTo>
                  <a:lnTo>
                    <a:pt x="0" y="987171"/>
                  </a:lnTo>
                  <a:close/>
                </a:path>
              </a:pathLst>
            </a:custGeom>
            <a:solidFill>
              <a:srgbClr val="EFE8CF">
                <a:alpha val="15294"/>
              </a:srgbClr>
            </a:solidFill>
          </p:spPr>
        </p:sp>
      </p:grpSp>
      <p:grpSp>
        <p:nvGrpSpPr>
          <p:cNvPr name="Group 32" id="32"/>
          <p:cNvGrpSpPr/>
          <p:nvPr/>
        </p:nvGrpSpPr>
        <p:grpSpPr>
          <a:xfrm rot="0">
            <a:off x="14307747" y="930060"/>
            <a:ext cx="2961079" cy="725142"/>
            <a:chOff x="0" y="0"/>
            <a:chExt cx="3948106" cy="966856"/>
          </a:xfrm>
        </p:grpSpPr>
        <p:sp>
          <p:nvSpPr>
            <p:cNvPr name="Freeform 33" id="33"/>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34" id="34"/>
          <p:cNvGrpSpPr/>
          <p:nvPr/>
        </p:nvGrpSpPr>
        <p:grpSpPr>
          <a:xfrm rot="0">
            <a:off x="14307747" y="1645752"/>
            <a:ext cx="2961079" cy="725142"/>
            <a:chOff x="0" y="0"/>
            <a:chExt cx="3948106" cy="966856"/>
          </a:xfrm>
        </p:grpSpPr>
        <p:sp>
          <p:nvSpPr>
            <p:cNvPr name="Freeform 35" id="35"/>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36" id="36"/>
          <p:cNvGrpSpPr/>
          <p:nvPr/>
        </p:nvGrpSpPr>
        <p:grpSpPr>
          <a:xfrm rot="0">
            <a:off x="14307747" y="2257688"/>
            <a:ext cx="2961079" cy="725142"/>
            <a:chOff x="0" y="0"/>
            <a:chExt cx="3948106" cy="966856"/>
          </a:xfrm>
        </p:grpSpPr>
        <p:sp>
          <p:nvSpPr>
            <p:cNvPr name="Freeform 37" id="37"/>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38" id="38"/>
          <p:cNvGrpSpPr/>
          <p:nvPr/>
        </p:nvGrpSpPr>
        <p:grpSpPr>
          <a:xfrm rot="0">
            <a:off x="14307747" y="2973380"/>
            <a:ext cx="2961079" cy="725142"/>
            <a:chOff x="0" y="0"/>
            <a:chExt cx="3948106" cy="966856"/>
          </a:xfrm>
        </p:grpSpPr>
        <p:sp>
          <p:nvSpPr>
            <p:cNvPr name="Freeform 39" id="39"/>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40" id="40"/>
          <p:cNvGrpSpPr/>
          <p:nvPr/>
        </p:nvGrpSpPr>
        <p:grpSpPr>
          <a:xfrm rot="0">
            <a:off x="14307747" y="3698522"/>
            <a:ext cx="2961079" cy="725142"/>
            <a:chOff x="0" y="0"/>
            <a:chExt cx="3948106" cy="966856"/>
          </a:xfrm>
        </p:grpSpPr>
        <p:sp>
          <p:nvSpPr>
            <p:cNvPr name="Freeform 41" id="41"/>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42" id="42"/>
          <p:cNvGrpSpPr/>
          <p:nvPr/>
        </p:nvGrpSpPr>
        <p:grpSpPr>
          <a:xfrm rot="0">
            <a:off x="14317272" y="4414214"/>
            <a:ext cx="2961079" cy="725142"/>
            <a:chOff x="0" y="0"/>
            <a:chExt cx="3948106" cy="966856"/>
          </a:xfrm>
        </p:grpSpPr>
        <p:sp>
          <p:nvSpPr>
            <p:cNvPr name="Freeform 43" id="43"/>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44" id="44"/>
          <p:cNvGrpSpPr/>
          <p:nvPr/>
        </p:nvGrpSpPr>
        <p:grpSpPr>
          <a:xfrm rot="0">
            <a:off x="14317272" y="6247460"/>
            <a:ext cx="2961079" cy="725142"/>
            <a:chOff x="0" y="0"/>
            <a:chExt cx="3948106" cy="966856"/>
          </a:xfrm>
        </p:grpSpPr>
        <p:sp>
          <p:nvSpPr>
            <p:cNvPr name="Freeform 45" id="45"/>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46" id="46"/>
          <p:cNvGrpSpPr/>
          <p:nvPr/>
        </p:nvGrpSpPr>
        <p:grpSpPr>
          <a:xfrm rot="0">
            <a:off x="14317272" y="6972603"/>
            <a:ext cx="2961079" cy="725142"/>
            <a:chOff x="0" y="0"/>
            <a:chExt cx="3948106" cy="966856"/>
          </a:xfrm>
        </p:grpSpPr>
        <p:sp>
          <p:nvSpPr>
            <p:cNvPr name="Freeform 47" id="47"/>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48" id="48"/>
          <p:cNvGrpSpPr/>
          <p:nvPr/>
        </p:nvGrpSpPr>
        <p:grpSpPr>
          <a:xfrm rot="0">
            <a:off x="14317272" y="7688295"/>
            <a:ext cx="2961079" cy="725142"/>
            <a:chOff x="0" y="0"/>
            <a:chExt cx="3948106" cy="966856"/>
          </a:xfrm>
        </p:grpSpPr>
        <p:sp>
          <p:nvSpPr>
            <p:cNvPr name="Freeform 49" id="49"/>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50" id="50"/>
          <p:cNvGrpSpPr/>
          <p:nvPr/>
        </p:nvGrpSpPr>
        <p:grpSpPr>
          <a:xfrm rot="0">
            <a:off x="14317272" y="8300231"/>
            <a:ext cx="2961079" cy="725142"/>
            <a:chOff x="0" y="0"/>
            <a:chExt cx="3948106" cy="966856"/>
          </a:xfrm>
        </p:grpSpPr>
        <p:sp>
          <p:nvSpPr>
            <p:cNvPr name="Freeform 51" id="51"/>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grpSp>
        <p:nvGrpSpPr>
          <p:cNvPr name="Group 52" id="52"/>
          <p:cNvGrpSpPr/>
          <p:nvPr/>
        </p:nvGrpSpPr>
        <p:grpSpPr>
          <a:xfrm rot="0">
            <a:off x="14317272" y="9015922"/>
            <a:ext cx="2961079" cy="725142"/>
            <a:chOff x="0" y="0"/>
            <a:chExt cx="3948106" cy="966856"/>
          </a:xfrm>
        </p:grpSpPr>
        <p:sp>
          <p:nvSpPr>
            <p:cNvPr name="Freeform 53" id="53"/>
            <p:cNvSpPr/>
            <p:nvPr/>
          </p:nvSpPr>
          <p:spPr>
            <a:xfrm flipH="false" flipV="false" rot="0">
              <a:off x="0" y="0"/>
              <a:ext cx="3948049" cy="966851"/>
            </a:xfrm>
            <a:custGeom>
              <a:avLst/>
              <a:gdLst/>
              <a:ahLst/>
              <a:cxnLst/>
              <a:rect r="r" b="b" t="t" l="l"/>
              <a:pathLst>
                <a:path h="966851" w="3948049">
                  <a:moveTo>
                    <a:pt x="0" y="0"/>
                  </a:moveTo>
                  <a:lnTo>
                    <a:pt x="0" y="966851"/>
                  </a:lnTo>
                  <a:lnTo>
                    <a:pt x="3948049" y="966851"/>
                  </a:lnTo>
                  <a:lnTo>
                    <a:pt x="3948049" y="0"/>
                  </a:lnTo>
                  <a:lnTo>
                    <a:pt x="0" y="0"/>
                  </a:lnTo>
                  <a:close/>
                  <a:moveTo>
                    <a:pt x="3789807" y="808609"/>
                  </a:moveTo>
                  <a:lnTo>
                    <a:pt x="154940" y="808609"/>
                  </a:lnTo>
                  <a:lnTo>
                    <a:pt x="154940" y="154940"/>
                  </a:lnTo>
                  <a:lnTo>
                    <a:pt x="3789807" y="154940"/>
                  </a:lnTo>
                  <a:lnTo>
                    <a:pt x="3789807" y="808609"/>
                  </a:lnTo>
                  <a:close/>
                </a:path>
              </a:pathLst>
            </a:custGeom>
            <a:solidFill>
              <a:srgbClr val="FF66C4"/>
            </a:solidFill>
          </p:spPr>
        </p:sp>
      </p:grpSp>
      <p:sp>
        <p:nvSpPr>
          <p:cNvPr name="Freeform 54" id="54"/>
          <p:cNvSpPr/>
          <p:nvPr/>
        </p:nvSpPr>
        <p:spPr>
          <a:xfrm flipH="false" flipV="false" rot="9014132">
            <a:off x="8705058" y="3206857"/>
            <a:ext cx="5339228" cy="1294762"/>
          </a:xfrm>
          <a:custGeom>
            <a:avLst/>
            <a:gdLst/>
            <a:ahLst/>
            <a:cxnLst/>
            <a:rect r="r" b="b" t="t" l="l"/>
            <a:pathLst>
              <a:path h="1294762" w="5339228">
                <a:moveTo>
                  <a:pt x="0" y="0"/>
                </a:moveTo>
                <a:lnTo>
                  <a:pt x="5339228" y="0"/>
                </a:lnTo>
                <a:lnTo>
                  <a:pt x="5339228" y="1294763"/>
                </a:lnTo>
                <a:lnTo>
                  <a:pt x="0" y="1294763"/>
                </a:lnTo>
                <a:lnTo>
                  <a:pt x="0" y="0"/>
                </a:lnTo>
                <a:close/>
              </a:path>
            </a:pathLst>
          </a:custGeom>
          <a:blipFill>
            <a:blip r:embed="rId2">
              <a:extLst>
                <a:ext uri="{96DAC541-7B7A-43D3-8B79-37D633B846F1}">
                  <asvg:svgBlip xmlns:asvg="http://schemas.microsoft.com/office/drawing/2016/SVG/main" r:embed="rId3"/>
                </a:ext>
              </a:extLst>
            </a:blip>
            <a:stretch>
              <a:fillRect l="0" t="0" r="0" b="-703"/>
            </a:stretch>
          </a:blipFill>
        </p:spPr>
      </p:sp>
      <p:sp>
        <p:nvSpPr>
          <p:cNvPr name="TextBox 55" id="55"/>
          <p:cNvSpPr txBox="true"/>
          <p:nvPr/>
        </p:nvSpPr>
        <p:spPr>
          <a:xfrm rot="0">
            <a:off x="316976" y="85550"/>
            <a:ext cx="2374791" cy="687706"/>
          </a:xfrm>
          <a:prstGeom prst="rect">
            <a:avLst/>
          </a:prstGeom>
        </p:spPr>
        <p:txBody>
          <a:bodyPr anchor="t" rtlCol="false" tIns="0" lIns="0" bIns="0" rIns="0">
            <a:spAutoFit/>
          </a:bodyPr>
          <a:lstStyle/>
          <a:p>
            <a:pPr algn="l">
              <a:lnSpc>
                <a:spcPts val="5194"/>
              </a:lnSpc>
            </a:pPr>
            <a:r>
              <a:rPr lang="en-US" sz="3709" b="true">
                <a:solidFill>
                  <a:srgbClr val="FFEDD1"/>
                </a:solidFill>
                <a:latin typeface="Now Bold"/>
                <a:ea typeface="Now Bold"/>
                <a:cs typeface="Now Bold"/>
                <a:sym typeface="Now Bold"/>
              </a:rPr>
              <a:t>Z = X + Y </a:t>
            </a:r>
          </a:p>
        </p:txBody>
      </p:sp>
      <p:sp>
        <p:nvSpPr>
          <p:cNvPr name="TextBox 56" id="56"/>
          <p:cNvSpPr txBox="true"/>
          <p:nvPr/>
        </p:nvSpPr>
        <p:spPr>
          <a:xfrm rot="0">
            <a:off x="2941874" y="2297142"/>
            <a:ext cx="1802621" cy="427729"/>
          </a:xfrm>
          <a:prstGeom prst="rect">
            <a:avLst/>
          </a:prstGeom>
        </p:spPr>
        <p:txBody>
          <a:bodyPr anchor="t" rtlCol="false" tIns="0" lIns="0" bIns="0" rIns="0">
            <a:spAutoFit/>
          </a:bodyPr>
          <a:lstStyle/>
          <a:p>
            <a:pPr algn="l">
              <a:lnSpc>
                <a:spcPts val="3190"/>
              </a:lnSpc>
            </a:pPr>
            <a:r>
              <a:rPr lang="en-US" sz="2278" b="true">
                <a:solidFill>
                  <a:srgbClr val="000000">
                    <a:alpha val="15294"/>
                  </a:srgbClr>
                </a:solidFill>
                <a:latin typeface="Now Bold"/>
                <a:ea typeface="Now Bold"/>
                <a:cs typeface="Now Bold"/>
                <a:sym typeface="Now Bold"/>
              </a:rPr>
              <a:t>Control Unit</a:t>
            </a:r>
          </a:p>
        </p:txBody>
      </p:sp>
      <p:sp>
        <p:nvSpPr>
          <p:cNvPr name="TextBox 57" id="57"/>
          <p:cNvSpPr txBox="true"/>
          <p:nvPr/>
        </p:nvSpPr>
        <p:spPr>
          <a:xfrm rot="0">
            <a:off x="2941874" y="4564830"/>
            <a:ext cx="1970984" cy="427729"/>
          </a:xfrm>
          <a:prstGeom prst="rect">
            <a:avLst/>
          </a:prstGeom>
        </p:spPr>
        <p:txBody>
          <a:bodyPr anchor="t" rtlCol="false" tIns="0" lIns="0" bIns="0" rIns="0">
            <a:spAutoFit/>
          </a:bodyPr>
          <a:lstStyle/>
          <a:p>
            <a:pPr algn="l">
              <a:lnSpc>
                <a:spcPts val="3190"/>
              </a:lnSpc>
            </a:pPr>
            <a:r>
              <a:rPr lang="en-US" sz="2278" b="true">
                <a:solidFill>
                  <a:srgbClr val="000000">
                    <a:alpha val="15294"/>
                  </a:srgbClr>
                </a:solidFill>
                <a:latin typeface="Now Bold"/>
                <a:ea typeface="Now Bold"/>
                <a:cs typeface="Now Bold"/>
                <a:sym typeface="Now Bold"/>
              </a:rPr>
              <a:t>Accumulator</a:t>
            </a:r>
          </a:p>
        </p:txBody>
      </p:sp>
      <p:sp>
        <p:nvSpPr>
          <p:cNvPr name="TextBox 58" id="58"/>
          <p:cNvSpPr txBox="true"/>
          <p:nvPr/>
        </p:nvSpPr>
        <p:spPr>
          <a:xfrm rot="0">
            <a:off x="2857692" y="6860779"/>
            <a:ext cx="1970984" cy="427730"/>
          </a:xfrm>
          <a:prstGeom prst="rect">
            <a:avLst/>
          </a:prstGeom>
        </p:spPr>
        <p:txBody>
          <a:bodyPr anchor="t" rtlCol="false" tIns="0" lIns="0" bIns="0" rIns="0">
            <a:spAutoFit/>
          </a:bodyPr>
          <a:lstStyle/>
          <a:p>
            <a:pPr algn="ctr">
              <a:lnSpc>
                <a:spcPts val="3190"/>
              </a:lnSpc>
            </a:pPr>
            <a:r>
              <a:rPr lang="en-US" sz="2278" b="true">
                <a:solidFill>
                  <a:srgbClr val="000000">
                    <a:alpha val="15294"/>
                  </a:srgbClr>
                </a:solidFill>
                <a:latin typeface="Now Bold"/>
                <a:ea typeface="Now Bold"/>
                <a:cs typeface="Now Bold"/>
                <a:sym typeface="Now Bold"/>
              </a:rPr>
              <a:t>ALU</a:t>
            </a:r>
          </a:p>
        </p:txBody>
      </p:sp>
      <p:sp>
        <p:nvSpPr>
          <p:cNvPr name="TextBox 59" id="59"/>
          <p:cNvSpPr txBox="true"/>
          <p:nvPr/>
        </p:nvSpPr>
        <p:spPr>
          <a:xfrm rot="0">
            <a:off x="1028700" y="2097117"/>
            <a:ext cx="1138485" cy="831685"/>
          </a:xfrm>
          <a:prstGeom prst="rect">
            <a:avLst/>
          </a:prstGeom>
        </p:spPr>
        <p:txBody>
          <a:bodyPr anchor="t" rtlCol="false" tIns="0" lIns="0" bIns="0" rIns="0">
            <a:spAutoFit/>
          </a:bodyPr>
          <a:lstStyle/>
          <a:p>
            <a:pPr algn="l">
              <a:lnSpc>
                <a:spcPts val="3190"/>
              </a:lnSpc>
            </a:pPr>
            <a:r>
              <a:rPr lang="en-US" sz="2278" b="true">
                <a:solidFill>
                  <a:srgbClr val="EFE8CF">
                    <a:alpha val="15294"/>
                  </a:srgbClr>
                </a:solidFill>
                <a:latin typeface="Now Bold"/>
                <a:ea typeface="Now Bold"/>
                <a:cs typeface="Now Bold"/>
                <a:sym typeface="Now Bold"/>
              </a:rPr>
              <a:t>Control bus</a:t>
            </a:r>
          </a:p>
        </p:txBody>
      </p:sp>
      <p:sp>
        <p:nvSpPr>
          <p:cNvPr name="TextBox 60" id="60"/>
          <p:cNvSpPr txBox="true"/>
          <p:nvPr/>
        </p:nvSpPr>
        <p:spPr>
          <a:xfrm rot="0">
            <a:off x="7210479" y="2479921"/>
            <a:ext cx="2635119" cy="427729"/>
          </a:xfrm>
          <a:prstGeom prst="rect">
            <a:avLst/>
          </a:prstGeom>
        </p:spPr>
        <p:txBody>
          <a:bodyPr anchor="t" rtlCol="false" tIns="0" lIns="0" bIns="0" rIns="0">
            <a:spAutoFit/>
          </a:bodyPr>
          <a:lstStyle/>
          <a:p>
            <a:pPr algn="l">
              <a:lnSpc>
                <a:spcPts val="3190"/>
              </a:lnSpc>
            </a:pPr>
            <a:r>
              <a:rPr lang="en-US" sz="2278" b="true">
                <a:solidFill>
                  <a:srgbClr val="EFE8CF">
                    <a:alpha val="15294"/>
                  </a:srgbClr>
                </a:solidFill>
                <a:latin typeface="Now Bold"/>
                <a:ea typeface="Now Bold"/>
                <a:cs typeface="Now Bold"/>
                <a:sym typeface="Now Bold"/>
              </a:rPr>
              <a:t>Program Counter</a:t>
            </a:r>
          </a:p>
        </p:txBody>
      </p:sp>
      <p:sp>
        <p:nvSpPr>
          <p:cNvPr name="TextBox 61" id="61"/>
          <p:cNvSpPr txBox="true"/>
          <p:nvPr/>
        </p:nvSpPr>
        <p:spPr>
          <a:xfrm rot="0">
            <a:off x="7210479" y="3969361"/>
            <a:ext cx="4245999" cy="427729"/>
          </a:xfrm>
          <a:prstGeom prst="rect">
            <a:avLst/>
          </a:prstGeom>
        </p:spPr>
        <p:txBody>
          <a:bodyPr anchor="t" rtlCol="false" tIns="0" lIns="0" bIns="0" rIns="0">
            <a:spAutoFit/>
          </a:bodyPr>
          <a:lstStyle/>
          <a:p>
            <a:pPr algn="l">
              <a:lnSpc>
                <a:spcPts val="3190"/>
              </a:lnSpc>
            </a:pPr>
            <a:r>
              <a:rPr lang="en-US" sz="2278" b="true">
                <a:solidFill>
                  <a:srgbClr val="EFE8CF">
                    <a:alpha val="15294"/>
                  </a:srgbClr>
                </a:solidFill>
                <a:latin typeface="Now Bold"/>
                <a:ea typeface="Now Bold"/>
                <a:cs typeface="Now Bold"/>
                <a:sym typeface="Now Bold"/>
              </a:rPr>
              <a:t>Current Instruction Register</a:t>
            </a:r>
          </a:p>
        </p:txBody>
      </p:sp>
      <p:sp>
        <p:nvSpPr>
          <p:cNvPr name="TextBox 62" id="62"/>
          <p:cNvSpPr txBox="true"/>
          <p:nvPr/>
        </p:nvSpPr>
        <p:spPr>
          <a:xfrm rot="0">
            <a:off x="7210479" y="5309425"/>
            <a:ext cx="4245999" cy="427730"/>
          </a:xfrm>
          <a:prstGeom prst="rect">
            <a:avLst/>
          </a:prstGeom>
        </p:spPr>
        <p:txBody>
          <a:bodyPr anchor="t" rtlCol="false" tIns="0" lIns="0" bIns="0" rIns="0">
            <a:spAutoFit/>
          </a:bodyPr>
          <a:lstStyle/>
          <a:p>
            <a:pPr algn="l">
              <a:lnSpc>
                <a:spcPts val="3190"/>
              </a:lnSpc>
            </a:pPr>
            <a:r>
              <a:rPr lang="en-US" sz="2278" b="true">
                <a:solidFill>
                  <a:srgbClr val="EFE8CF">
                    <a:alpha val="15294"/>
                  </a:srgbClr>
                </a:solidFill>
                <a:latin typeface="Now Bold"/>
                <a:ea typeface="Now Bold"/>
                <a:cs typeface="Now Bold"/>
                <a:sym typeface="Now Bold"/>
              </a:rPr>
              <a:t>Memory Address Register</a:t>
            </a:r>
          </a:p>
        </p:txBody>
      </p:sp>
      <p:sp>
        <p:nvSpPr>
          <p:cNvPr name="TextBox 63" id="63"/>
          <p:cNvSpPr txBox="true"/>
          <p:nvPr/>
        </p:nvSpPr>
        <p:spPr>
          <a:xfrm rot="0">
            <a:off x="7210479" y="6697171"/>
            <a:ext cx="4245999" cy="427730"/>
          </a:xfrm>
          <a:prstGeom prst="rect">
            <a:avLst/>
          </a:prstGeom>
        </p:spPr>
        <p:txBody>
          <a:bodyPr anchor="t" rtlCol="false" tIns="0" lIns="0" bIns="0" rIns="0">
            <a:spAutoFit/>
          </a:bodyPr>
          <a:lstStyle/>
          <a:p>
            <a:pPr algn="l">
              <a:lnSpc>
                <a:spcPts val="3190"/>
              </a:lnSpc>
            </a:pPr>
            <a:r>
              <a:rPr lang="en-US" sz="2278" b="true">
                <a:solidFill>
                  <a:srgbClr val="EFE8CF">
                    <a:alpha val="15294"/>
                  </a:srgbClr>
                </a:solidFill>
                <a:latin typeface="Now Bold"/>
                <a:ea typeface="Now Bold"/>
                <a:cs typeface="Now Bold"/>
                <a:sym typeface="Now Bold"/>
              </a:rPr>
              <a:t>Memory Data Register</a:t>
            </a:r>
          </a:p>
        </p:txBody>
      </p:sp>
      <p:sp>
        <p:nvSpPr>
          <p:cNvPr name="TextBox 64" id="64"/>
          <p:cNvSpPr txBox="true"/>
          <p:nvPr/>
        </p:nvSpPr>
        <p:spPr>
          <a:xfrm rot="0">
            <a:off x="15292689" y="4298129"/>
            <a:ext cx="991196" cy="1716594"/>
          </a:xfrm>
          <a:prstGeom prst="rect">
            <a:avLst/>
          </a:prstGeom>
        </p:spPr>
        <p:txBody>
          <a:bodyPr anchor="t" rtlCol="false" tIns="0" lIns="0" bIns="0" rIns="0">
            <a:spAutoFit/>
          </a:bodyPr>
          <a:lstStyle/>
          <a:p>
            <a:pPr algn="ctr">
              <a:lnSpc>
                <a:spcPts val="12599"/>
              </a:lnSpc>
            </a:pPr>
            <a:r>
              <a:rPr lang="en-US" sz="9000" b="true">
                <a:solidFill>
                  <a:srgbClr val="FF66C4"/>
                </a:solidFill>
                <a:latin typeface="Arimo Bold"/>
                <a:ea typeface="Arimo Bold"/>
                <a:cs typeface="Arimo Bold"/>
                <a:sym typeface="Arimo Bold"/>
              </a:rPr>
              <a:t>...</a:t>
            </a:r>
          </a:p>
        </p:txBody>
      </p:sp>
      <p:sp>
        <p:nvSpPr>
          <p:cNvPr name="TextBox 65" id="65"/>
          <p:cNvSpPr txBox="true"/>
          <p:nvPr/>
        </p:nvSpPr>
        <p:spPr>
          <a:xfrm rot="0">
            <a:off x="14930601" y="186364"/>
            <a:ext cx="1715371"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Memory</a:t>
            </a:r>
          </a:p>
        </p:txBody>
      </p:sp>
      <p:sp>
        <p:nvSpPr>
          <p:cNvPr name="TextBox 66" id="66"/>
          <p:cNvSpPr txBox="true"/>
          <p:nvPr/>
        </p:nvSpPr>
        <p:spPr>
          <a:xfrm rot="0">
            <a:off x="17480900" y="904875"/>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8</a:t>
            </a:r>
          </a:p>
        </p:txBody>
      </p:sp>
      <p:sp>
        <p:nvSpPr>
          <p:cNvPr name="TextBox 67" id="67"/>
          <p:cNvSpPr txBox="true"/>
          <p:nvPr/>
        </p:nvSpPr>
        <p:spPr>
          <a:xfrm rot="0">
            <a:off x="17480900" y="1599414"/>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9</a:t>
            </a:r>
          </a:p>
        </p:txBody>
      </p:sp>
      <p:sp>
        <p:nvSpPr>
          <p:cNvPr name="TextBox 68" id="68"/>
          <p:cNvSpPr txBox="true"/>
          <p:nvPr/>
        </p:nvSpPr>
        <p:spPr>
          <a:xfrm rot="0">
            <a:off x="17480900" y="2268567"/>
            <a:ext cx="457754"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a:t>
            </a:r>
          </a:p>
        </p:txBody>
      </p:sp>
      <p:sp>
        <p:nvSpPr>
          <p:cNvPr name="TextBox 69" id="69"/>
          <p:cNvSpPr txBox="true"/>
          <p:nvPr/>
        </p:nvSpPr>
        <p:spPr>
          <a:xfrm rot="0">
            <a:off x="17511948" y="2987958"/>
            <a:ext cx="457754"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11</a:t>
            </a:r>
          </a:p>
        </p:txBody>
      </p:sp>
      <p:sp>
        <p:nvSpPr>
          <p:cNvPr name="TextBox 70" id="70"/>
          <p:cNvSpPr txBox="true"/>
          <p:nvPr/>
        </p:nvSpPr>
        <p:spPr>
          <a:xfrm rot="0">
            <a:off x="17511948" y="3680094"/>
            <a:ext cx="457754"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12</a:t>
            </a:r>
          </a:p>
        </p:txBody>
      </p:sp>
      <p:sp>
        <p:nvSpPr>
          <p:cNvPr name="TextBox 71" id="71"/>
          <p:cNvSpPr txBox="true"/>
          <p:nvPr/>
        </p:nvSpPr>
        <p:spPr>
          <a:xfrm rot="0">
            <a:off x="17480900" y="4463124"/>
            <a:ext cx="457754"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13</a:t>
            </a:r>
          </a:p>
        </p:txBody>
      </p:sp>
      <p:sp>
        <p:nvSpPr>
          <p:cNvPr name="TextBox 72" id="72"/>
          <p:cNvSpPr txBox="true"/>
          <p:nvPr/>
        </p:nvSpPr>
        <p:spPr>
          <a:xfrm rot="0">
            <a:off x="17496424" y="6278408"/>
            <a:ext cx="625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99</a:t>
            </a:r>
          </a:p>
        </p:txBody>
      </p:sp>
      <p:sp>
        <p:nvSpPr>
          <p:cNvPr name="TextBox 73" id="73"/>
          <p:cNvSpPr txBox="true"/>
          <p:nvPr/>
        </p:nvSpPr>
        <p:spPr>
          <a:xfrm rot="0">
            <a:off x="17383378" y="6972946"/>
            <a:ext cx="738970"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100</a:t>
            </a:r>
          </a:p>
        </p:txBody>
      </p:sp>
      <p:sp>
        <p:nvSpPr>
          <p:cNvPr name="TextBox 74" id="74"/>
          <p:cNvSpPr txBox="true"/>
          <p:nvPr/>
        </p:nvSpPr>
        <p:spPr>
          <a:xfrm rot="0">
            <a:off x="17405427" y="7611870"/>
            <a:ext cx="694877"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101</a:t>
            </a:r>
          </a:p>
        </p:txBody>
      </p:sp>
      <p:sp>
        <p:nvSpPr>
          <p:cNvPr name="TextBox 75" id="75"/>
          <p:cNvSpPr txBox="true"/>
          <p:nvPr/>
        </p:nvSpPr>
        <p:spPr>
          <a:xfrm rot="0">
            <a:off x="17427472" y="8289612"/>
            <a:ext cx="694877"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102</a:t>
            </a:r>
          </a:p>
        </p:txBody>
      </p:sp>
      <p:sp>
        <p:nvSpPr>
          <p:cNvPr name="TextBox 76" id="76"/>
          <p:cNvSpPr txBox="true"/>
          <p:nvPr/>
        </p:nvSpPr>
        <p:spPr>
          <a:xfrm rot="0">
            <a:off x="17427472" y="9016350"/>
            <a:ext cx="694877"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103</a:t>
            </a:r>
          </a:p>
        </p:txBody>
      </p:sp>
      <p:sp>
        <p:nvSpPr>
          <p:cNvPr name="TextBox 77" id="77"/>
          <p:cNvSpPr txBox="true"/>
          <p:nvPr/>
        </p:nvSpPr>
        <p:spPr>
          <a:xfrm rot="0">
            <a:off x="15528358" y="936726"/>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78" id="78"/>
          <p:cNvSpPr txBox="true"/>
          <p:nvPr/>
        </p:nvSpPr>
        <p:spPr>
          <a:xfrm rot="0">
            <a:off x="15537884" y="1669703"/>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79" id="79"/>
          <p:cNvSpPr txBox="true"/>
          <p:nvPr/>
        </p:nvSpPr>
        <p:spPr>
          <a:xfrm rot="0">
            <a:off x="15537884" y="2273265"/>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2</a:t>
            </a:r>
          </a:p>
        </p:txBody>
      </p:sp>
      <p:sp>
        <p:nvSpPr>
          <p:cNvPr name="TextBox 80" id="80"/>
          <p:cNvSpPr txBox="true"/>
          <p:nvPr/>
        </p:nvSpPr>
        <p:spPr>
          <a:xfrm rot="0">
            <a:off x="15547408" y="3006243"/>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3</a:t>
            </a:r>
          </a:p>
        </p:txBody>
      </p:sp>
      <p:sp>
        <p:nvSpPr>
          <p:cNvPr name="TextBox 81" id="81"/>
          <p:cNvSpPr txBox="true"/>
          <p:nvPr/>
        </p:nvSpPr>
        <p:spPr>
          <a:xfrm rot="0">
            <a:off x="15547408" y="3726423"/>
            <a:ext cx="259926" cy="580178"/>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82" id="82"/>
          <p:cNvSpPr txBox="true"/>
          <p:nvPr/>
        </p:nvSpPr>
        <p:spPr>
          <a:xfrm rot="0">
            <a:off x="15556934" y="4459400"/>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83" id="83"/>
          <p:cNvSpPr txBox="true"/>
          <p:nvPr/>
        </p:nvSpPr>
        <p:spPr>
          <a:xfrm rot="0">
            <a:off x="15528358" y="6254127"/>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84" id="84"/>
          <p:cNvSpPr txBox="true"/>
          <p:nvPr/>
        </p:nvSpPr>
        <p:spPr>
          <a:xfrm rot="0">
            <a:off x="15537884" y="7010743"/>
            <a:ext cx="259926"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0</a:t>
            </a:r>
          </a:p>
        </p:txBody>
      </p:sp>
      <p:sp>
        <p:nvSpPr>
          <p:cNvPr name="TextBox 85" id="85"/>
          <p:cNvSpPr txBox="true"/>
          <p:nvPr/>
        </p:nvSpPr>
        <p:spPr>
          <a:xfrm rot="0">
            <a:off x="14979183" y="7694961"/>
            <a:ext cx="1637258"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Load 10</a:t>
            </a:r>
          </a:p>
        </p:txBody>
      </p:sp>
      <p:sp>
        <p:nvSpPr>
          <p:cNvPr name="TextBox 86" id="86"/>
          <p:cNvSpPr txBox="true"/>
          <p:nvPr/>
        </p:nvSpPr>
        <p:spPr>
          <a:xfrm rot="0">
            <a:off x="15008714" y="8289612"/>
            <a:ext cx="1637258"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Add 11</a:t>
            </a:r>
          </a:p>
        </p:txBody>
      </p:sp>
      <p:sp>
        <p:nvSpPr>
          <p:cNvPr name="TextBox 87" id="87"/>
          <p:cNvSpPr txBox="true"/>
          <p:nvPr/>
        </p:nvSpPr>
        <p:spPr>
          <a:xfrm rot="0">
            <a:off x="14969658" y="9022588"/>
            <a:ext cx="1637258" cy="580177"/>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Store 12</a:t>
            </a:r>
          </a:p>
        </p:txBody>
      </p:sp>
      <p:sp>
        <p:nvSpPr>
          <p:cNvPr name="TextBox 88" id="88"/>
          <p:cNvSpPr txBox="true"/>
          <p:nvPr/>
        </p:nvSpPr>
        <p:spPr>
          <a:xfrm rot="0">
            <a:off x="4636245" y="4828923"/>
            <a:ext cx="4272998" cy="2253712"/>
          </a:xfrm>
          <a:prstGeom prst="rect">
            <a:avLst/>
          </a:prstGeom>
        </p:spPr>
        <p:txBody>
          <a:bodyPr anchor="t" rtlCol="false" tIns="0" lIns="0" bIns="0" rIns="0">
            <a:spAutoFit/>
          </a:bodyPr>
          <a:lstStyle/>
          <a:p>
            <a:pPr algn="l">
              <a:lnSpc>
                <a:spcPts val="4329"/>
              </a:lnSpc>
            </a:pPr>
            <a:r>
              <a:rPr lang="en-US" sz="3091" b="true">
                <a:solidFill>
                  <a:srgbClr val="EFE8CF"/>
                </a:solidFill>
                <a:latin typeface="Now Bold"/>
                <a:ea typeface="Now Bold"/>
                <a:cs typeface="Now Bold"/>
                <a:sym typeface="Now Bold"/>
              </a:rPr>
              <a:t>All of these (value and address) will be stored using machine code (0 and 1)</a:t>
            </a:r>
          </a:p>
        </p:txBody>
      </p:sp>
      <p:grpSp>
        <p:nvGrpSpPr>
          <p:cNvPr name="Group 89" id="89"/>
          <p:cNvGrpSpPr/>
          <p:nvPr/>
        </p:nvGrpSpPr>
        <p:grpSpPr>
          <a:xfrm rot="0">
            <a:off x="2537237" y="281084"/>
            <a:ext cx="13213526" cy="9925515"/>
            <a:chOff x="0" y="0"/>
            <a:chExt cx="17618034" cy="13234020"/>
          </a:xfrm>
        </p:grpSpPr>
        <p:sp>
          <p:nvSpPr>
            <p:cNvPr name="Freeform 90" id="9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Freeform 91" id="9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92" id="9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565906" y="1615277"/>
            <a:ext cx="17534422" cy="6170076"/>
          </a:xfrm>
          <a:prstGeom prst="rect">
            <a:avLst/>
          </a:prstGeom>
        </p:spPr>
        <p:txBody>
          <a:bodyPr anchor="t" rtlCol="false" tIns="0" lIns="0" bIns="0" rIns="0">
            <a:spAutoFit/>
          </a:bodyPr>
          <a:lstStyle/>
          <a:p>
            <a:pPr algn="l">
              <a:lnSpc>
                <a:spcPts val="4408"/>
              </a:lnSpc>
            </a:pPr>
            <a:r>
              <a:rPr lang="en-US" sz="3148" b="true">
                <a:solidFill>
                  <a:srgbClr val="FFEDD1"/>
                </a:solidFill>
                <a:latin typeface="Now Bold"/>
                <a:ea typeface="Now Bold"/>
                <a:cs typeface="Now Bold"/>
                <a:sym typeface="Now Bold"/>
              </a:rPr>
              <a:t>1. The program counter holds the memory address of the next instruction to be executed, and this address is then copied into the memory address register.</a:t>
            </a:r>
          </a:p>
          <a:p>
            <a:pPr algn="l">
              <a:lnSpc>
                <a:spcPts val="4408"/>
              </a:lnSpc>
            </a:pPr>
            <a:r>
              <a:rPr lang="en-US" sz="3148" b="true">
                <a:solidFill>
                  <a:srgbClr val="FFEDD1"/>
                </a:solidFill>
                <a:latin typeface="Now Bold"/>
                <a:ea typeface="Now Bold"/>
                <a:cs typeface="Now Bold"/>
                <a:sym typeface="Now Bold"/>
              </a:rPr>
              <a:t>2. The program counter is incremented by one, updating its value to reflect the memory address of the next instruction to be executed.</a:t>
            </a:r>
          </a:p>
          <a:p>
            <a:pPr algn="l">
              <a:lnSpc>
                <a:spcPts val="4408"/>
              </a:lnSpc>
            </a:pPr>
            <a:r>
              <a:rPr lang="en-US" sz="3148" b="true">
                <a:solidFill>
                  <a:srgbClr val="FFEDD1"/>
                </a:solidFill>
                <a:latin typeface="Now Bold"/>
                <a:ea typeface="Now Bold"/>
                <a:cs typeface="Now Bold"/>
                <a:sym typeface="Now Bold"/>
              </a:rPr>
              <a:t>3. The control unit (CU) sends a request to the RAM for the instruction, retrieving the address of the instruction from the MAR via the address bus.</a:t>
            </a:r>
          </a:p>
          <a:p>
            <a:pPr algn="l">
              <a:lnSpc>
                <a:spcPts val="4408"/>
              </a:lnSpc>
            </a:pPr>
            <a:r>
              <a:rPr lang="en-US" sz="3148" b="true">
                <a:solidFill>
                  <a:srgbClr val="FFEDD1"/>
                </a:solidFill>
                <a:latin typeface="Now Bold"/>
                <a:ea typeface="Now Bold"/>
                <a:cs typeface="Now Bold"/>
                <a:sym typeface="Now Bold"/>
              </a:rPr>
              <a:t>4. The data stored in the RAM at the specified address is transferred via the data bus to the memory data register (MDR).</a:t>
            </a:r>
          </a:p>
          <a:p>
            <a:pPr algn="l">
              <a:lnSpc>
                <a:spcPts val="4408"/>
              </a:lnSpc>
            </a:pPr>
            <a:r>
              <a:rPr lang="en-US" sz="3148" b="true">
                <a:solidFill>
                  <a:srgbClr val="FFEDD1"/>
                </a:solidFill>
                <a:latin typeface="Now Bold"/>
                <a:ea typeface="Now Bold"/>
                <a:cs typeface="Now Bold"/>
                <a:sym typeface="Now Bold"/>
              </a:rPr>
              <a:t>5. When the instruction reaches the MDR, it is then copied into the current instruction register (CIR).</a:t>
            </a:r>
          </a:p>
          <a:p>
            <a:pPr algn="l">
              <a:lnSpc>
                <a:spcPts val="4408"/>
              </a:lnSpc>
            </a:pPr>
            <a:r>
              <a:rPr lang="en-US" sz="3148" b="true">
                <a:solidFill>
                  <a:srgbClr val="FFEDD1"/>
                </a:solidFill>
                <a:latin typeface="Now Bold"/>
                <a:ea typeface="Now Bold"/>
                <a:cs typeface="Now Bold"/>
                <a:sym typeface="Now Bold"/>
              </a:rPr>
              <a:t>6. The instruction in the CIR is decoded using the arithmetic logic unit (ALU) and subsequently executed. The outcome of this operation is stored in the accumulator.</a:t>
            </a:r>
          </a:p>
        </p:txBody>
      </p:sp>
      <p:grpSp>
        <p:nvGrpSpPr>
          <p:cNvPr name="Group 3" id="3"/>
          <p:cNvGrpSpPr/>
          <p:nvPr/>
        </p:nvGrpSpPr>
        <p:grpSpPr>
          <a:xfrm rot="0">
            <a:off x="2537237" y="281084"/>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7" id="7"/>
          <p:cNvSpPr txBox="true"/>
          <p:nvPr/>
        </p:nvSpPr>
        <p:spPr>
          <a:xfrm rot="0">
            <a:off x="528933" y="339900"/>
            <a:ext cx="8804184" cy="687706"/>
          </a:xfrm>
          <a:prstGeom prst="rect">
            <a:avLst/>
          </a:prstGeom>
        </p:spPr>
        <p:txBody>
          <a:bodyPr anchor="t" rtlCol="false" tIns="0" lIns="0" bIns="0" rIns="0">
            <a:spAutoFit/>
          </a:bodyPr>
          <a:lstStyle/>
          <a:p>
            <a:pPr algn="l">
              <a:lnSpc>
                <a:spcPts val="5194"/>
              </a:lnSpc>
            </a:pPr>
            <a:r>
              <a:rPr lang="en-US" sz="3709" b="true">
                <a:solidFill>
                  <a:srgbClr val="FFEDD1"/>
                </a:solidFill>
                <a:latin typeface="Now Bold"/>
                <a:ea typeface="Now Bold"/>
                <a:cs typeface="Now Bold"/>
                <a:sym typeface="Now Bold"/>
              </a:rPr>
              <a:t>Fetch-Decode-Execute Step by Step</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99D9D9"/>
        </a:solidFill>
      </p:bgPr>
    </p:bg>
    <p:spTree>
      <p:nvGrpSpPr>
        <p:cNvPr id="1" name=""/>
        <p:cNvGrpSpPr/>
        <p:nvPr/>
      </p:nvGrpSpPr>
      <p:grpSpPr>
        <a:xfrm>
          <a:off x="0" y="0"/>
          <a:ext cx="0" cy="0"/>
          <a:chOff x="0" y="0"/>
          <a:chExt cx="0" cy="0"/>
        </a:xfrm>
      </p:grpSpPr>
      <p:grpSp>
        <p:nvGrpSpPr>
          <p:cNvPr name="Group 2" id="2"/>
          <p:cNvGrpSpPr/>
          <p:nvPr/>
        </p:nvGrpSpPr>
        <p:grpSpPr>
          <a:xfrm rot="-10800000">
            <a:off x="-14288" y="5119688"/>
            <a:ext cx="18316575" cy="28575"/>
            <a:chOff x="0" y="0"/>
            <a:chExt cx="24422100" cy="38100"/>
          </a:xfrm>
        </p:grpSpPr>
        <p:sp>
          <p:nvSpPr>
            <p:cNvPr name="Freeform 3" id="3"/>
            <p:cNvSpPr/>
            <p:nvPr/>
          </p:nvSpPr>
          <p:spPr>
            <a:xfrm flipH="false" flipV="false" rot="0">
              <a:off x="0" y="0"/>
              <a:ext cx="24422100" cy="38100"/>
            </a:xfrm>
            <a:custGeom>
              <a:avLst/>
              <a:gdLst/>
              <a:ahLst/>
              <a:cxnLst/>
              <a:rect r="r" b="b" t="t" l="l"/>
              <a:pathLst>
                <a:path h="38100" w="24422100">
                  <a:moveTo>
                    <a:pt x="19050" y="0"/>
                  </a:moveTo>
                  <a:lnTo>
                    <a:pt x="24403050" y="0"/>
                  </a:lnTo>
                  <a:cubicBezTo>
                    <a:pt x="24413590" y="0"/>
                    <a:pt x="24422100" y="8509"/>
                    <a:pt x="24422100" y="19050"/>
                  </a:cubicBezTo>
                  <a:cubicBezTo>
                    <a:pt x="24422100" y="29591"/>
                    <a:pt x="24413590" y="38100"/>
                    <a:pt x="24403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4" id="4"/>
          <p:cNvGrpSpPr/>
          <p:nvPr/>
        </p:nvGrpSpPr>
        <p:grpSpPr>
          <a:xfrm rot="0">
            <a:off x="2627823" y="2907287"/>
            <a:ext cx="13005016" cy="4962577"/>
            <a:chOff x="0" y="0"/>
            <a:chExt cx="17340022" cy="6616769"/>
          </a:xfrm>
        </p:grpSpPr>
        <p:sp>
          <p:nvSpPr>
            <p:cNvPr name="Freeform 5" id="5"/>
            <p:cNvSpPr/>
            <p:nvPr/>
          </p:nvSpPr>
          <p:spPr>
            <a:xfrm flipH="false" flipV="false" rot="0">
              <a:off x="0" y="0"/>
              <a:ext cx="17340072" cy="6616827"/>
            </a:xfrm>
            <a:custGeom>
              <a:avLst/>
              <a:gdLst/>
              <a:ahLst/>
              <a:cxnLst/>
              <a:rect r="r" b="b" t="t" l="l"/>
              <a:pathLst>
                <a:path h="6616827" w="17340072">
                  <a:moveTo>
                    <a:pt x="0" y="0"/>
                  </a:moveTo>
                  <a:lnTo>
                    <a:pt x="17340072" y="0"/>
                  </a:lnTo>
                  <a:lnTo>
                    <a:pt x="17340072" y="6616827"/>
                  </a:lnTo>
                  <a:lnTo>
                    <a:pt x="0" y="6616827"/>
                  </a:lnTo>
                  <a:close/>
                </a:path>
              </a:pathLst>
            </a:custGeom>
            <a:solidFill>
              <a:srgbClr val="FFEDD1"/>
            </a:solidFill>
          </p:spPr>
        </p:sp>
      </p:grpSp>
      <p:sp>
        <p:nvSpPr>
          <p:cNvPr name="Freeform 6" id="6"/>
          <p:cNvSpPr/>
          <p:nvPr/>
        </p:nvSpPr>
        <p:spPr>
          <a:xfrm flipH="false" flipV="false" rot="0">
            <a:off x="2470808" y="2255829"/>
            <a:ext cx="13346385" cy="5775345"/>
          </a:xfrm>
          <a:custGeom>
            <a:avLst/>
            <a:gdLst/>
            <a:ahLst/>
            <a:cxnLst/>
            <a:rect r="r" b="b" t="t" l="l"/>
            <a:pathLst>
              <a:path h="5775345" w="13346385">
                <a:moveTo>
                  <a:pt x="0" y="0"/>
                </a:moveTo>
                <a:lnTo>
                  <a:pt x="13346384" y="0"/>
                </a:lnTo>
                <a:lnTo>
                  <a:pt x="13346384" y="5775345"/>
                </a:lnTo>
                <a:lnTo>
                  <a:pt x="0" y="5775345"/>
                </a:lnTo>
                <a:lnTo>
                  <a:pt x="0" y="0"/>
                </a:lnTo>
                <a:close/>
              </a:path>
            </a:pathLst>
          </a:custGeom>
          <a:blipFill>
            <a:blip r:embed="rId2">
              <a:extLst>
                <a:ext uri="{96DAC541-7B7A-43D3-8B79-37D633B846F1}">
                  <asvg:svgBlip xmlns:asvg="http://schemas.microsoft.com/office/drawing/2016/SVG/main" r:embed="rId3"/>
                </a:ext>
              </a:extLst>
            </a:blip>
            <a:stretch>
              <a:fillRect l="0" t="0" r="0" b="-52"/>
            </a:stretch>
          </a:blipFill>
        </p:spPr>
      </p:sp>
      <p:sp>
        <p:nvSpPr>
          <p:cNvPr name="TextBox 7" id="7"/>
          <p:cNvSpPr txBox="true"/>
          <p:nvPr/>
        </p:nvSpPr>
        <p:spPr>
          <a:xfrm rot="0">
            <a:off x="3912915" y="4976614"/>
            <a:ext cx="10462172" cy="1860363"/>
          </a:xfrm>
          <a:prstGeom prst="rect">
            <a:avLst/>
          </a:prstGeom>
        </p:spPr>
        <p:txBody>
          <a:bodyPr anchor="t" rtlCol="false" tIns="0" lIns="0" bIns="0" rIns="0">
            <a:spAutoFit/>
          </a:bodyPr>
          <a:lstStyle/>
          <a:p>
            <a:pPr algn="ctr">
              <a:lnSpc>
                <a:spcPts val="7746"/>
              </a:lnSpc>
            </a:pPr>
            <a:r>
              <a:rPr lang="en-US" sz="7746">
                <a:solidFill>
                  <a:srgbClr val="101010"/>
                </a:solidFill>
                <a:latin typeface="Erica One"/>
                <a:ea typeface="Erica One"/>
                <a:cs typeface="Erica One"/>
                <a:sym typeface="Erica One"/>
              </a:rPr>
              <a:t>3.1 CENTRAL UNIT PROCESSING (CPU)</a:t>
            </a:r>
          </a:p>
        </p:txBody>
      </p:sp>
      <p:sp>
        <p:nvSpPr>
          <p:cNvPr name="TextBox 8" id="8"/>
          <p:cNvSpPr txBox="true"/>
          <p:nvPr/>
        </p:nvSpPr>
        <p:spPr>
          <a:xfrm rot="0">
            <a:off x="5284000" y="885825"/>
            <a:ext cx="7247452" cy="661261"/>
          </a:xfrm>
          <a:prstGeom prst="rect">
            <a:avLst/>
          </a:prstGeom>
        </p:spPr>
        <p:txBody>
          <a:bodyPr anchor="t" rtlCol="false" tIns="0" lIns="0" bIns="0" rIns="0">
            <a:spAutoFit/>
          </a:bodyPr>
          <a:lstStyle/>
          <a:p>
            <a:pPr algn="ctr">
              <a:lnSpc>
                <a:spcPts val="4900"/>
              </a:lnSpc>
            </a:pPr>
            <a:r>
              <a:rPr lang="en-US" b="true" sz="3499" spc="175">
                <a:solidFill>
                  <a:srgbClr val="101010"/>
                </a:solidFill>
                <a:latin typeface="Now Bold"/>
                <a:ea typeface="Now Bold"/>
                <a:cs typeface="Now Bold"/>
                <a:sym typeface="Now Bold"/>
              </a:rPr>
              <a:t>IGCSE Computer Science</a:t>
            </a:r>
          </a:p>
        </p:txBody>
      </p:sp>
      <p:grpSp>
        <p:nvGrpSpPr>
          <p:cNvPr name="Group 9" id="9"/>
          <p:cNvGrpSpPr/>
          <p:nvPr/>
        </p:nvGrpSpPr>
        <p:grpSpPr>
          <a:xfrm rot="5400000">
            <a:off x="-4119562" y="5119688"/>
            <a:ext cx="10315575" cy="28575"/>
            <a:chOff x="0" y="0"/>
            <a:chExt cx="13754100" cy="38100"/>
          </a:xfrm>
        </p:grpSpPr>
        <p:sp>
          <p:nvSpPr>
            <p:cNvPr name="Freeform 10" id="10"/>
            <p:cNvSpPr/>
            <p:nvPr/>
          </p:nvSpPr>
          <p:spPr>
            <a:xfrm flipH="false" flipV="false" rot="0">
              <a:off x="0" y="0"/>
              <a:ext cx="13754100" cy="38100"/>
            </a:xfrm>
            <a:custGeom>
              <a:avLst/>
              <a:gdLst/>
              <a:ahLst/>
              <a:cxnLst/>
              <a:rect r="r" b="b" t="t" l="l"/>
              <a:pathLst>
                <a:path h="38100" w="13754100">
                  <a:moveTo>
                    <a:pt x="19050" y="0"/>
                  </a:moveTo>
                  <a:lnTo>
                    <a:pt x="13735050" y="0"/>
                  </a:lnTo>
                  <a:cubicBezTo>
                    <a:pt x="13745590" y="0"/>
                    <a:pt x="13754100" y="8509"/>
                    <a:pt x="13754100" y="19050"/>
                  </a:cubicBezTo>
                  <a:cubicBezTo>
                    <a:pt x="13754100" y="29591"/>
                    <a:pt x="13745590" y="38100"/>
                    <a:pt x="13735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11" id="11"/>
          <p:cNvGrpSpPr/>
          <p:nvPr/>
        </p:nvGrpSpPr>
        <p:grpSpPr>
          <a:xfrm rot="5400000">
            <a:off x="12111038" y="5119688"/>
            <a:ext cx="10315575" cy="28575"/>
            <a:chOff x="0" y="0"/>
            <a:chExt cx="13754100" cy="38100"/>
          </a:xfrm>
        </p:grpSpPr>
        <p:sp>
          <p:nvSpPr>
            <p:cNvPr name="Freeform 12" id="12"/>
            <p:cNvSpPr/>
            <p:nvPr/>
          </p:nvSpPr>
          <p:spPr>
            <a:xfrm flipH="false" flipV="false" rot="0">
              <a:off x="0" y="0"/>
              <a:ext cx="13754100" cy="38100"/>
            </a:xfrm>
            <a:custGeom>
              <a:avLst/>
              <a:gdLst/>
              <a:ahLst/>
              <a:cxnLst/>
              <a:rect r="r" b="b" t="t" l="l"/>
              <a:pathLst>
                <a:path h="38100" w="13754100">
                  <a:moveTo>
                    <a:pt x="19050" y="0"/>
                  </a:moveTo>
                  <a:lnTo>
                    <a:pt x="13735050" y="0"/>
                  </a:lnTo>
                  <a:cubicBezTo>
                    <a:pt x="13745590" y="0"/>
                    <a:pt x="13754100" y="8509"/>
                    <a:pt x="13754100" y="19050"/>
                  </a:cubicBezTo>
                  <a:cubicBezTo>
                    <a:pt x="13754100" y="29591"/>
                    <a:pt x="13745590" y="38100"/>
                    <a:pt x="13735050"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TextBox 13" id="13"/>
          <p:cNvSpPr txBox="true"/>
          <p:nvPr/>
        </p:nvSpPr>
        <p:spPr>
          <a:xfrm rot="0">
            <a:off x="5284000" y="3115945"/>
            <a:ext cx="2894374" cy="555368"/>
          </a:xfrm>
          <a:prstGeom prst="rect">
            <a:avLst/>
          </a:prstGeom>
        </p:spPr>
        <p:txBody>
          <a:bodyPr anchor="t" rtlCol="false" tIns="0" lIns="0" bIns="0" rIns="0">
            <a:spAutoFit/>
          </a:bodyPr>
          <a:lstStyle/>
          <a:p>
            <a:pPr algn="ctr">
              <a:lnSpc>
                <a:spcPts val="4102"/>
              </a:lnSpc>
            </a:pPr>
            <a:r>
              <a:rPr lang="en-US" sz="2929">
                <a:solidFill>
                  <a:srgbClr val="101010"/>
                </a:solidFill>
                <a:latin typeface="Now"/>
                <a:ea typeface="Now"/>
                <a:cs typeface="Now"/>
                <a:sym typeface="Now"/>
              </a:rPr>
              <a:t>What is a CPU?</a:t>
            </a:r>
          </a:p>
        </p:txBody>
      </p:sp>
      <p:grpSp>
        <p:nvGrpSpPr>
          <p:cNvPr name="Group 14" id="14"/>
          <p:cNvGrpSpPr/>
          <p:nvPr/>
        </p:nvGrpSpPr>
        <p:grpSpPr>
          <a:xfrm rot="0">
            <a:off x="2537237" y="167332"/>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438849"/>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173928" y="7058379"/>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565221" y="-35559"/>
            <a:ext cx="17553212" cy="1138023"/>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1. The program counter holds the memory address of the next instruction to be executed, and this address is then copied into the memory address register.</a:t>
            </a:r>
          </a:p>
        </p:txBody>
      </p:sp>
      <p:grpSp>
        <p:nvGrpSpPr>
          <p:cNvPr name="Group 89" id="89"/>
          <p:cNvGrpSpPr/>
          <p:nvPr/>
        </p:nvGrpSpPr>
        <p:grpSpPr>
          <a:xfrm rot="0">
            <a:off x="2537237" y="281084"/>
            <a:ext cx="13213526" cy="9925515"/>
            <a:chOff x="0" y="0"/>
            <a:chExt cx="17618034" cy="13234020"/>
          </a:xfrm>
        </p:grpSpPr>
        <p:sp>
          <p:nvSpPr>
            <p:cNvPr name="Freeform 90" id="9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91" id="9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2" id="9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438849"/>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173928" y="7058379"/>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565221" y="-35559"/>
            <a:ext cx="17553212" cy="1138023"/>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1. The program counter holds the memory address of the next instruction to be executed, and this address is then copied into the memory address register.</a:t>
            </a:r>
          </a:p>
        </p:txBody>
      </p:sp>
      <p:sp>
        <p:nvSpPr>
          <p:cNvPr name="TextBox 89" id="89"/>
          <p:cNvSpPr txBox="true"/>
          <p:nvPr/>
        </p:nvSpPr>
        <p:spPr>
          <a:xfrm rot="0">
            <a:off x="8986034" y="3772901"/>
            <a:ext cx="530870"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101</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101</a:t>
            </a:r>
          </a:p>
        </p:txBody>
      </p:sp>
      <p:grpSp>
        <p:nvGrpSpPr>
          <p:cNvPr name="Group 91" id="91"/>
          <p:cNvGrpSpPr/>
          <p:nvPr/>
        </p:nvGrpSpPr>
        <p:grpSpPr>
          <a:xfrm rot="0">
            <a:off x="2537237" y="281084"/>
            <a:ext cx="13213526" cy="9925515"/>
            <a:chOff x="0" y="0"/>
            <a:chExt cx="17618034" cy="13234020"/>
          </a:xfrm>
        </p:grpSpPr>
        <p:sp>
          <p:nvSpPr>
            <p:cNvPr name="Freeform 92" id="9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93" id="9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4" id="9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438849"/>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173928" y="7058379"/>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565221" y="-35559"/>
            <a:ext cx="17553212" cy="1138023"/>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2. The program counter is incremented by one, updating its value to reflect the memory address of the next instruction to be executed.</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101</a:t>
            </a:r>
          </a:p>
        </p:txBody>
      </p:sp>
      <p:grpSp>
        <p:nvGrpSpPr>
          <p:cNvPr name="Group 91" id="91"/>
          <p:cNvGrpSpPr/>
          <p:nvPr/>
        </p:nvGrpSpPr>
        <p:grpSpPr>
          <a:xfrm rot="0">
            <a:off x="2537237" y="281084"/>
            <a:ext cx="13213526" cy="9925515"/>
            <a:chOff x="0" y="0"/>
            <a:chExt cx="17618034" cy="13234020"/>
          </a:xfrm>
        </p:grpSpPr>
        <p:sp>
          <p:nvSpPr>
            <p:cNvPr name="Freeform 92" id="9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93" id="9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4" id="9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438849"/>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173928" y="7058379"/>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565221" y="-35560"/>
            <a:ext cx="17553212" cy="1138023"/>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3. The control unit (CU) sends a request to the RAM for the instruction, retrieving the address of the instruction from the MAR via the address bus.</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101</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0">
            <a:off x="2537237" y="281084"/>
            <a:ext cx="13213526" cy="9925515"/>
            <a:chOff x="0" y="0"/>
            <a:chExt cx="17618034" cy="13234020"/>
          </a:xfrm>
        </p:grpSpPr>
        <p:sp>
          <p:nvSpPr>
            <p:cNvPr name="Freeform 99" id="9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0" id="10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1" id="10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565221" y="-35559"/>
            <a:ext cx="17553212" cy="1138023"/>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4. The data stored in the RAM at the specified address is transferred via the data bus to the memory data register (MDR).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101</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800000">
            <a:off x="10551283" y="8103688"/>
            <a:ext cx="3006960" cy="128588"/>
            <a:chOff x="0" y="0"/>
            <a:chExt cx="4009280" cy="171450"/>
          </a:xfrm>
        </p:grpSpPr>
        <p:sp>
          <p:nvSpPr>
            <p:cNvPr name="Freeform 99" id="99"/>
            <p:cNvSpPr/>
            <p:nvPr/>
          </p:nvSpPr>
          <p:spPr>
            <a:xfrm flipH="false" flipV="false" rot="0">
              <a:off x="0" y="0"/>
              <a:ext cx="4009263" cy="171450"/>
            </a:xfrm>
            <a:custGeom>
              <a:avLst/>
              <a:gdLst/>
              <a:ahLst/>
              <a:cxnLst/>
              <a:rect r="r" b="b" t="t" l="l"/>
              <a:pathLst>
                <a:path h="171450" w="4009263">
                  <a:moveTo>
                    <a:pt x="85725" y="0"/>
                  </a:moveTo>
                  <a:lnTo>
                    <a:pt x="3923538" y="0"/>
                  </a:lnTo>
                  <a:cubicBezTo>
                    <a:pt x="3970909" y="0"/>
                    <a:pt x="4009263" y="38354"/>
                    <a:pt x="4009263" y="85725"/>
                  </a:cubicBezTo>
                  <a:cubicBezTo>
                    <a:pt x="4009263" y="133096"/>
                    <a:pt x="3970909" y="171450"/>
                    <a:pt x="392353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8571435" y="7906770"/>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grpSp>
        <p:nvGrpSpPr>
          <p:cNvPr name="Group 101" id="101"/>
          <p:cNvGrpSpPr/>
          <p:nvPr/>
        </p:nvGrpSpPr>
        <p:grpSpPr>
          <a:xfrm rot="0">
            <a:off x="2537237" y="281084"/>
            <a:ext cx="13213526" cy="9925515"/>
            <a:chOff x="0" y="0"/>
            <a:chExt cx="17618034" cy="13234020"/>
          </a:xfrm>
        </p:grpSpPr>
        <p:sp>
          <p:nvSpPr>
            <p:cNvPr name="Freeform 102" id="10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3" id="10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4" id="10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565221" y="-35559"/>
            <a:ext cx="17553212" cy="580178"/>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5. When the instruction reaches the MDR, it is then copied into the current instruction register (CIR).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101</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800000">
            <a:off x="10551283" y="8103688"/>
            <a:ext cx="3006960" cy="128588"/>
            <a:chOff x="0" y="0"/>
            <a:chExt cx="4009280" cy="171450"/>
          </a:xfrm>
        </p:grpSpPr>
        <p:sp>
          <p:nvSpPr>
            <p:cNvPr name="Freeform 99" id="99"/>
            <p:cNvSpPr/>
            <p:nvPr/>
          </p:nvSpPr>
          <p:spPr>
            <a:xfrm flipH="false" flipV="false" rot="0">
              <a:off x="0" y="0"/>
              <a:ext cx="4009263" cy="171450"/>
            </a:xfrm>
            <a:custGeom>
              <a:avLst/>
              <a:gdLst/>
              <a:ahLst/>
              <a:cxnLst/>
              <a:rect r="r" b="b" t="t" l="l"/>
              <a:pathLst>
                <a:path h="171450" w="4009263">
                  <a:moveTo>
                    <a:pt x="85725" y="0"/>
                  </a:moveTo>
                  <a:lnTo>
                    <a:pt x="3923538" y="0"/>
                  </a:lnTo>
                  <a:cubicBezTo>
                    <a:pt x="3970909" y="0"/>
                    <a:pt x="4009263" y="38354"/>
                    <a:pt x="4009263" y="85725"/>
                  </a:cubicBezTo>
                  <a:cubicBezTo>
                    <a:pt x="4009263" y="133096"/>
                    <a:pt x="3970909" y="171450"/>
                    <a:pt x="392353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8571435" y="7906770"/>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sp>
        <p:nvSpPr>
          <p:cNvPr name="TextBox 101" id="101"/>
          <p:cNvSpPr txBox="true"/>
          <p:nvPr/>
        </p:nvSpPr>
        <p:spPr>
          <a:xfrm rot="0">
            <a:off x="8571435"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grpSp>
        <p:nvGrpSpPr>
          <p:cNvPr name="Group 102" id="102"/>
          <p:cNvGrpSpPr/>
          <p:nvPr/>
        </p:nvGrpSpPr>
        <p:grpSpPr>
          <a:xfrm rot="0">
            <a:off x="2537237" y="281084"/>
            <a:ext cx="13213526" cy="9925515"/>
            <a:chOff x="0" y="0"/>
            <a:chExt cx="17618034" cy="13234020"/>
          </a:xfrm>
        </p:grpSpPr>
        <p:sp>
          <p:nvSpPr>
            <p:cNvPr name="Freeform 103" id="10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4" id="10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5" id="10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565221" y="-35559"/>
            <a:ext cx="17553212" cy="1138023"/>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6. The instruction in the CIR is decoded using the arithmetic logic unit (ALU) and subsequently executed. The outcome of this operation is stored in the accumulator.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101</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800000">
            <a:off x="10551283" y="8103688"/>
            <a:ext cx="3006960" cy="128588"/>
            <a:chOff x="0" y="0"/>
            <a:chExt cx="4009280" cy="171450"/>
          </a:xfrm>
        </p:grpSpPr>
        <p:sp>
          <p:nvSpPr>
            <p:cNvPr name="Freeform 99" id="99"/>
            <p:cNvSpPr/>
            <p:nvPr/>
          </p:nvSpPr>
          <p:spPr>
            <a:xfrm flipH="false" flipV="false" rot="0">
              <a:off x="0" y="0"/>
              <a:ext cx="4009263" cy="171450"/>
            </a:xfrm>
            <a:custGeom>
              <a:avLst/>
              <a:gdLst/>
              <a:ahLst/>
              <a:cxnLst/>
              <a:rect r="r" b="b" t="t" l="l"/>
              <a:pathLst>
                <a:path h="171450" w="4009263">
                  <a:moveTo>
                    <a:pt x="85725" y="0"/>
                  </a:moveTo>
                  <a:lnTo>
                    <a:pt x="3923538" y="0"/>
                  </a:lnTo>
                  <a:cubicBezTo>
                    <a:pt x="3970909" y="0"/>
                    <a:pt x="4009263" y="38354"/>
                    <a:pt x="4009263" y="85725"/>
                  </a:cubicBezTo>
                  <a:cubicBezTo>
                    <a:pt x="4009263" y="133096"/>
                    <a:pt x="3970909" y="171450"/>
                    <a:pt x="392353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8571435" y="7906770"/>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sp>
        <p:nvSpPr>
          <p:cNvPr name="TextBox 101" id="101"/>
          <p:cNvSpPr txBox="true"/>
          <p:nvPr/>
        </p:nvSpPr>
        <p:spPr>
          <a:xfrm rot="0">
            <a:off x="8571435"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sp>
        <p:nvSpPr>
          <p:cNvPr name="TextBox 102" id="102"/>
          <p:cNvSpPr txBox="true"/>
          <p:nvPr/>
        </p:nvSpPr>
        <p:spPr>
          <a:xfrm rot="0">
            <a:off x="3674670" y="3769755"/>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Load 10</a:t>
            </a:r>
          </a:p>
        </p:txBody>
      </p:sp>
      <p:grpSp>
        <p:nvGrpSpPr>
          <p:cNvPr name="Group 103" id="103"/>
          <p:cNvGrpSpPr/>
          <p:nvPr/>
        </p:nvGrpSpPr>
        <p:grpSpPr>
          <a:xfrm rot="0">
            <a:off x="2537237" y="281084"/>
            <a:ext cx="13213526" cy="9925515"/>
            <a:chOff x="0" y="0"/>
            <a:chExt cx="17618034" cy="13234020"/>
          </a:xfrm>
        </p:grpSpPr>
        <p:sp>
          <p:nvSpPr>
            <p:cNvPr name="Freeform 104" id="10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5" id="10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6" id="10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565221" y="-35559"/>
            <a:ext cx="17553212" cy="1138023"/>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6. The instruction in the CIR is decoded using the arithmetic logic unit (ALU) and subsequently executed. The outcome of this operation is stored in the accumulator.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008037"/>
                </a:solidFill>
                <a:latin typeface="Now Bold"/>
                <a:ea typeface="Now Bold"/>
                <a:cs typeface="Now Bold"/>
                <a:sym typeface="Now Bold"/>
              </a:rPr>
              <a:t>10</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7265651">
            <a:off x="9204668" y="5718985"/>
            <a:ext cx="5698242" cy="128588"/>
            <a:chOff x="0" y="0"/>
            <a:chExt cx="7597656" cy="171450"/>
          </a:xfrm>
        </p:grpSpPr>
        <p:sp>
          <p:nvSpPr>
            <p:cNvPr name="Freeform 99" id="99"/>
            <p:cNvSpPr/>
            <p:nvPr/>
          </p:nvSpPr>
          <p:spPr>
            <a:xfrm flipH="false" flipV="false" rot="0">
              <a:off x="0" y="0"/>
              <a:ext cx="7597648" cy="171450"/>
            </a:xfrm>
            <a:custGeom>
              <a:avLst/>
              <a:gdLst/>
              <a:ahLst/>
              <a:cxnLst/>
              <a:rect r="r" b="b" t="t" l="l"/>
              <a:pathLst>
                <a:path h="171450" w="7597648">
                  <a:moveTo>
                    <a:pt x="85725" y="0"/>
                  </a:moveTo>
                  <a:lnTo>
                    <a:pt x="7511923" y="0"/>
                  </a:lnTo>
                  <a:cubicBezTo>
                    <a:pt x="7559294" y="0"/>
                    <a:pt x="7597648" y="38354"/>
                    <a:pt x="7597648" y="85725"/>
                  </a:cubicBezTo>
                  <a:cubicBezTo>
                    <a:pt x="7597648" y="133096"/>
                    <a:pt x="7559294" y="171450"/>
                    <a:pt x="7511923"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8571435" y="7906770"/>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sp>
        <p:nvSpPr>
          <p:cNvPr name="TextBox 101" id="101"/>
          <p:cNvSpPr txBox="true"/>
          <p:nvPr/>
        </p:nvSpPr>
        <p:spPr>
          <a:xfrm rot="0">
            <a:off x="8571435"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sp>
        <p:nvSpPr>
          <p:cNvPr name="TextBox 102" id="102"/>
          <p:cNvSpPr txBox="true"/>
          <p:nvPr/>
        </p:nvSpPr>
        <p:spPr>
          <a:xfrm rot="0">
            <a:off x="3674670" y="3769755"/>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Load 10</a:t>
            </a:r>
          </a:p>
        </p:txBody>
      </p:sp>
      <p:grpSp>
        <p:nvGrpSpPr>
          <p:cNvPr name="Group 103" id="103"/>
          <p:cNvGrpSpPr/>
          <p:nvPr/>
        </p:nvGrpSpPr>
        <p:grpSpPr>
          <a:xfrm rot="0">
            <a:off x="2537237" y="281084"/>
            <a:ext cx="13213526" cy="9925515"/>
            <a:chOff x="0" y="0"/>
            <a:chExt cx="17618034" cy="13234020"/>
          </a:xfrm>
        </p:grpSpPr>
        <p:sp>
          <p:nvSpPr>
            <p:cNvPr name="Freeform 104" id="10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5" id="10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6" id="10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565221" y="-35559"/>
            <a:ext cx="17553212" cy="1138023"/>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6. The instruction in the CIR is decoded using the arithmetic logic unit (ALU) and subsequently executed. The outcome of this operation is stored in the accumulator.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008037"/>
                </a:solidFill>
                <a:latin typeface="Now Bold"/>
                <a:ea typeface="Now Bold"/>
                <a:cs typeface="Now Bold"/>
                <a:sym typeface="Now Bold"/>
              </a:rPr>
              <a:t>10</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7263256">
            <a:off x="9206542" y="5724238"/>
            <a:ext cx="5683641" cy="128588"/>
            <a:chOff x="0" y="0"/>
            <a:chExt cx="7578188" cy="171450"/>
          </a:xfrm>
        </p:grpSpPr>
        <p:sp>
          <p:nvSpPr>
            <p:cNvPr name="Freeform 99" id="99"/>
            <p:cNvSpPr/>
            <p:nvPr/>
          </p:nvSpPr>
          <p:spPr>
            <a:xfrm flipH="false" flipV="false" rot="0">
              <a:off x="0" y="0"/>
              <a:ext cx="7578217" cy="171450"/>
            </a:xfrm>
            <a:custGeom>
              <a:avLst/>
              <a:gdLst/>
              <a:ahLst/>
              <a:cxnLst/>
              <a:rect r="r" b="b" t="t" l="l"/>
              <a:pathLst>
                <a:path h="171450" w="7578217">
                  <a:moveTo>
                    <a:pt x="85725" y="0"/>
                  </a:moveTo>
                  <a:lnTo>
                    <a:pt x="7492492" y="0"/>
                  </a:lnTo>
                  <a:cubicBezTo>
                    <a:pt x="7539863" y="0"/>
                    <a:pt x="7578217" y="38354"/>
                    <a:pt x="7578217" y="85725"/>
                  </a:cubicBezTo>
                  <a:cubicBezTo>
                    <a:pt x="7578217" y="133096"/>
                    <a:pt x="7539863" y="171450"/>
                    <a:pt x="749249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8571435" y="7906770"/>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sp>
        <p:nvSpPr>
          <p:cNvPr name="TextBox 101" id="101"/>
          <p:cNvSpPr txBox="true"/>
          <p:nvPr/>
        </p:nvSpPr>
        <p:spPr>
          <a:xfrm rot="0">
            <a:off x="8571435"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sp>
        <p:nvSpPr>
          <p:cNvPr name="TextBox 102" id="102"/>
          <p:cNvSpPr txBox="true"/>
          <p:nvPr/>
        </p:nvSpPr>
        <p:spPr>
          <a:xfrm rot="0">
            <a:off x="3674670" y="3769755"/>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Load 10</a:t>
            </a:r>
          </a:p>
        </p:txBody>
      </p:sp>
      <p:sp>
        <p:nvSpPr>
          <p:cNvPr name="TextBox 103" id="103"/>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grpSp>
        <p:nvGrpSpPr>
          <p:cNvPr name="Group 104" id="104"/>
          <p:cNvGrpSpPr/>
          <p:nvPr/>
        </p:nvGrpSpPr>
        <p:grpSpPr>
          <a:xfrm rot="0">
            <a:off x="2537237" y="281084"/>
            <a:ext cx="13213526" cy="9925515"/>
            <a:chOff x="0" y="0"/>
            <a:chExt cx="17618034" cy="13234020"/>
          </a:xfrm>
        </p:grpSpPr>
        <p:sp>
          <p:nvSpPr>
            <p:cNvPr name="Freeform 105" id="10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6" id="10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7" id="10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565221" y="3822076"/>
            <a:ext cx="17553212" cy="580178"/>
          </a:xfrm>
          <a:prstGeom prst="rect">
            <a:avLst/>
          </a:prstGeom>
        </p:spPr>
        <p:txBody>
          <a:bodyPr anchor="t" rtlCol="false" tIns="0" lIns="0" bIns="0" rIns="0">
            <a:spAutoFit/>
          </a:bodyPr>
          <a:lstStyle/>
          <a:p>
            <a:pPr algn="ctr">
              <a:lnSpc>
                <a:spcPts val="4329"/>
              </a:lnSpc>
            </a:pPr>
            <a:r>
              <a:rPr lang="en-US" sz="3091" b="true">
                <a:solidFill>
                  <a:srgbClr val="EFE8CF"/>
                </a:solidFill>
                <a:latin typeface="Now Bold"/>
                <a:ea typeface="Now Bold"/>
                <a:cs typeface="Now Bold"/>
                <a:sym typeface="Now Bold"/>
              </a:rPr>
              <a:t>FIRST INSTRUCTION DONE!</a:t>
            </a:r>
          </a:p>
        </p:txBody>
      </p:sp>
      <p:grpSp>
        <p:nvGrpSpPr>
          <p:cNvPr name="Group 3" id="3"/>
          <p:cNvGrpSpPr/>
          <p:nvPr/>
        </p:nvGrpSpPr>
        <p:grpSpPr>
          <a:xfrm rot="0">
            <a:off x="2537237" y="281084"/>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2537237" y="167332"/>
            <a:ext cx="13213526" cy="9925515"/>
            <a:chOff x="0" y="0"/>
            <a:chExt cx="17618034" cy="13234020"/>
          </a:xfrm>
        </p:grpSpPr>
        <p:sp>
          <p:nvSpPr>
            <p:cNvPr name="Freeform 3" id="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4" id="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5" id="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6" id="6"/>
          <p:cNvSpPr txBox="true"/>
          <p:nvPr/>
        </p:nvSpPr>
        <p:spPr>
          <a:xfrm rot="0">
            <a:off x="463425" y="326220"/>
            <a:ext cx="17213414" cy="3370561"/>
          </a:xfrm>
          <a:prstGeom prst="rect">
            <a:avLst/>
          </a:prstGeom>
        </p:spPr>
        <p:txBody>
          <a:bodyPr anchor="t" rtlCol="false" tIns="0" lIns="0" bIns="0" rIns="0">
            <a:spAutoFit/>
          </a:bodyPr>
          <a:lstStyle/>
          <a:p>
            <a:pPr algn="l">
              <a:lnSpc>
                <a:spcPts val="4954"/>
              </a:lnSpc>
            </a:pPr>
            <a:r>
              <a:rPr lang="en-US" sz="3538" b="true">
                <a:solidFill>
                  <a:srgbClr val="FFEDD1"/>
                </a:solidFill>
                <a:latin typeface="Now Bold"/>
                <a:ea typeface="Now Bold"/>
                <a:cs typeface="Now Bold"/>
                <a:sym typeface="Now Bold"/>
              </a:rPr>
              <a:t>THE CENTRAL PROCESSING UNIT (CPU)</a:t>
            </a:r>
          </a:p>
          <a:p>
            <a:pPr algn="l">
              <a:lnSpc>
                <a:spcPts val="4954"/>
              </a:lnSpc>
            </a:pPr>
          </a:p>
          <a:p>
            <a:pPr algn="l" marL="1109090" indent="-369697" lvl="2">
              <a:lnSpc>
                <a:spcPts val="5374"/>
              </a:lnSpc>
              <a:buFont typeface="Arial"/>
              <a:buChar char="⚬"/>
            </a:pPr>
            <a:r>
              <a:rPr lang="en-US" b="true" sz="3838">
                <a:solidFill>
                  <a:srgbClr val="FFEDD1"/>
                </a:solidFill>
                <a:latin typeface="Now Bold"/>
                <a:ea typeface="Now Bold"/>
                <a:cs typeface="Now Bold"/>
                <a:sym typeface="Now Bold"/>
              </a:rPr>
              <a:t>The CPU serves as the </a:t>
            </a:r>
            <a:r>
              <a:rPr lang="en-US" b="true" sz="3838" u="sng">
                <a:solidFill>
                  <a:srgbClr val="FFEDD1"/>
                </a:solidFill>
                <a:latin typeface="Now Bold"/>
                <a:ea typeface="Now Bold"/>
                <a:cs typeface="Now Bold"/>
                <a:sym typeface="Now Bold"/>
              </a:rPr>
              <a:t>core component</a:t>
            </a:r>
            <a:r>
              <a:rPr lang="en-US" b="true" sz="3838">
                <a:solidFill>
                  <a:srgbClr val="FFEDD1"/>
                </a:solidFill>
                <a:latin typeface="Now Bold"/>
                <a:ea typeface="Now Bold"/>
                <a:cs typeface="Now Bold"/>
                <a:sym typeface="Now Bold"/>
              </a:rPr>
              <a:t> in contemporary computer setups, typically integrated into a single </a:t>
            </a:r>
            <a:r>
              <a:rPr lang="en-US" b="true" sz="3838" u="sng">
                <a:solidFill>
                  <a:srgbClr val="FFEDD1"/>
                </a:solidFill>
                <a:latin typeface="Now Bold"/>
                <a:ea typeface="Now Bold"/>
                <a:cs typeface="Now Bold"/>
                <a:sym typeface="Now Bold"/>
              </a:rPr>
              <a:t>microchip</a:t>
            </a:r>
            <a:r>
              <a:rPr lang="en-US" b="true" sz="3838">
                <a:solidFill>
                  <a:srgbClr val="FFEDD1"/>
                </a:solidFill>
                <a:latin typeface="Now Bold"/>
                <a:ea typeface="Now Bold"/>
                <a:cs typeface="Now Bold"/>
                <a:sym typeface="Now Bold"/>
              </a:rPr>
              <a:t>, and bears the primary duty of </a:t>
            </a:r>
            <a:r>
              <a:rPr lang="en-US" b="true" sz="3838" u="sng">
                <a:solidFill>
                  <a:srgbClr val="FFEDD1"/>
                </a:solidFill>
                <a:latin typeface="Now Bold"/>
                <a:ea typeface="Now Bold"/>
                <a:cs typeface="Now Bold"/>
                <a:sym typeface="Now Bold"/>
              </a:rPr>
              <a:t>executing instructions and handling data</a:t>
            </a:r>
            <a:r>
              <a:rPr lang="en-US" b="true" sz="3838">
                <a:solidFill>
                  <a:srgbClr val="FFEDD1"/>
                </a:solidFill>
                <a:latin typeface="Now Bold"/>
                <a:ea typeface="Now Bold"/>
                <a:cs typeface="Now Bold"/>
                <a:sym typeface="Now Bold"/>
              </a:rPr>
              <a:t> within computer applications.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565221" y="-35559"/>
            <a:ext cx="17553212" cy="1138023"/>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1. The program counter holds the memory address of the next instruction to be executed, and this address is then copied into the memory address register.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800000">
            <a:off x="10551283" y="8103688"/>
            <a:ext cx="3006960" cy="128588"/>
            <a:chOff x="0" y="0"/>
            <a:chExt cx="4009280" cy="171450"/>
          </a:xfrm>
        </p:grpSpPr>
        <p:sp>
          <p:nvSpPr>
            <p:cNvPr name="Freeform 99" id="99"/>
            <p:cNvSpPr/>
            <p:nvPr/>
          </p:nvSpPr>
          <p:spPr>
            <a:xfrm flipH="false" flipV="false" rot="0">
              <a:off x="0" y="0"/>
              <a:ext cx="4009263" cy="171450"/>
            </a:xfrm>
            <a:custGeom>
              <a:avLst/>
              <a:gdLst/>
              <a:ahLst/>
              <a:cxnLst/>
              <a:rect r="r" b="b" t="t" l="l"/>
              <a:pathLst>
                <a:path h="171450" w="4009263">
                  <a:moveTo>
                    <a:pt x="85725" y="0"/>
                  </a:moveTo>
                  <a:lnTo>
                    <a:pt x="3923538" y="0"/>
                  </a:lnTo>
                  <a:cubicBezTo>
                    <a:pt x="3970909" y="0"/>
                    <a:pt x="4009263" y="38354"/>
                    <a:pt x="4009263" y="85725"/>
                  </a:cubicBezTo>
                  <a:cubicBezTo>
                    <a:pt x="4009263" y="133096"/>
                    <a:pt x="3970909" y="171450"/>
                    <a:pt x="392353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8571435" y="7906770"/>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sp>
        <p:nvSpPr>
          <p:cNvPr name="TextBox 101" id="101"/>
          <p:cNvSpPr txBox="true"/>
          <p:nvPr/>
        </p:nvSpPr>
        <p:spPr>
          <a:xfrm rot="0">
            <a:off x="8571435"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sp>
        <p:nvSpPr>
          <p:cNvPr name="TextBox 102" id="102"/>
          <p:cNvSpPr txBox="true"/>
          <p:nvPr/>
        </p:nvSpPr>
        <p:spPr>
          <a:xfrm rot="0">
            <a:off x="3674670" y="3769755"/>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Load 10</a:t>
            </a:r>
          </a:p>
        </p:txBody>
      </p:sp>
      <p:sp>
        <p:nvSpPr>
          <p:cNvPr name="TextBox 103" id="103"/>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grpSp>
        <p:nvGrpSpPr>
          <p:cNvPr name="Group 104" id="104"/>
          <p:cNvGrpSpPr/>
          <p:nvPr/>
        </p:nvGrpSpPr>
        <p:grpSpPr>
          <a:xfrm rot="0">
            <a:off x="2537237" y="281084"/>
            <a:ext cx="13213526" cy="9925515"/>
            <a:chOff x="0" y="0"/>
            <a:chExt cx="17618034" cy="13234020"/>
          </a:xfrm>
        </p:grpSpPr>
        <p:sp>
          <p:nvSpPr>
            <p:cNvPr name="Freeform 105" id="10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6" id="10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7" id="10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553212" cy="1138023"/>
          </a:xfrm>
          <a:prstGeom prst="rect">
            <a:avLst/>
          </a:prstGeom>
        </p:spPr>
        <p:txBody>
          <a:bodyPr anchor="t" rtlCol="false" tIns="0" lIns="0" bIns="0" rIns="0">
            <a:spAutoFit/>
          </a:bodyPr>
          <a:lstStyle/>
          <a:p>
            <a:pPr algn="ctr">
              <a:lnSpc>
                <a:spcPts val="4329"/>
              </a:lnSpc>
            </a:pPr>
            <a:r>
              <a:rPr lang="en-US" sz="3091" b="true">
                <a:solidFill>
                  <a:srgbClr val="000000"/>
                </a:solidFill>
                <a:latin typeface="Now Bold"/>
                <a:ea typeface="Now Bold"/>
                <a:cs typeface="Now Bold"/>
                <a:sym typeface="Now Bold"/>
              </a:rPr>
              <a:t>2. The program counter is incremented by one, updating its value to reflect the memory address of the next instruction to be executed.</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800000">
            <a:off x="10551283" y="8103688"/>
            <a:ext cx="3006960" cy="128588"/>
            <a:chOff x="0" y="0"/>
            <a:chExt cx="4009280" cy="171450"/>
          </a:xfrm>
        </p:grpSpPr>
        <p:sp>
          <p:nvSpPr>
            <p:cNvPr name="Freeform 99" id="99"/>
            <p:cNvSpPr/>
            <p:nvPr/>
          </p:nvSpPr>
          <p:spPr>
            <a:xfrm flipH="false" flipV="false" rot="0">
              <a:off x="0" y="0"/>
              <a:ext cx="4009263" cy="171450"/>
            </a:xfrm>
            <a:custGeom>
              <a:avLst/>
              <a:gdLst/>
              <a:ahLst/>
              <a:cxnLst/>
              <a:rect r="r" b="b" t="t" l="l"/>
              <a:pathLst>
                <a:path h="171450" w="4009263">
                  <a:moveTo>
                    <a:pt x="85725" y="0"/>
                  </a:moveTo>
                  <a:lnTo>
                    <a:pt x="3923538" y="0"/>
                  </a:lnTo>
                  <a:cubicBezTo>
                    <a:pt x="3970909" y="0"/>
                    <a:pt x="4009263" y="38354"/>
                    <a:pt x="4009263" y="85725"/>
                  </a:cubicBezTo>
                  <a:cubicBezTo>
                    <a:pt x="4009263" y="133096"/>
                    <a:pt x="3970909" y="171450"/>
                    <a:pt x="392353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8571435" y="7906770"/>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sp>
        <p:nvSpPr>
          <p:cNvPr name="TextBox 101" id="101"/>
          <p:cNvSpPr txBox="true"/>
          <p:nvPr/>
        </p:nvSpPr>
        <p:spPr>
          <a:xfrm rot="0">
            <a:off x="8571435"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sp>
        <p:nvSpPr>
          <p:cNvPr name="TextBox 102" id="102"/>
          <p:cNvSpPr txBox="true"/>
          <p:nvPr/>
        </p:nvSpPr>
        <p:spPr>
          <a:xfrm rot="0">
            <a:off x="3674670" y="3769755"/>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Load 10</a:t>
            </a:r>
          </a:p>
        </p:txBody>
      </p:sp>
      <p:sp>
        <p:nvSpPr>
          <p:cNvPr name="TextBox 103" id="103"/>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grpSp>
        <p:nvGrpSpPr>
          <p:cNvPr name="Group 104" id="104"/>
          <p:cNvGrpSpPr/>
          <p:nvPr/>
        </p:nvGrpSpPr>
        <p:grpSpPr>
          <a:xfrm rot="0">
            <a:off x="2537237" y="281084"/>
            <a:ext cx="13213526" cy="9925515"/>
            <a:chOff x="0" y="0"/>
            <a:chExt cx="17618034" cy="13234020"/>
          </a:xfrm>
        </p:grpSpPr>
        <p:sp>
          <p:nvSpPr>
            <p:cNvPr name="Freeform 105" id="10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6" id="10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7" id="10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3. The control unit (CU) sends a request to the RAM for the instruction, retrieving the address of the instruction from the MAR via the address bus.</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800000">
            <a:off x="10551283" y="8103688"/>
            <a:ext cx="3006960" cy="128588"/>
            <a:chOff x="0" y="0"/>
            <a:chExt cx="4009280" cy="171450"/>
          </a:xfrm>
        </p:grpSpPr>
        <p:sp>
          <p:nvSpPr>
            <p:cNvPr name="Freeform 99" id="99"/>
            <p:cNvSpPr/>
            <p:nvPr/>
          </p:nvSpPr>
          <p:spPr>
            <a:xfrm flipH="false" flipV="false" rot="0">
              <a:off x="0" y="0"/>
              <a:ext cx="4009263" cy="171450"/>
            </a:xfrm>
            <a:custGeom>
              <a:avLst/>
              <a:gdLst/>
              <a:ahLst/>
              <a:cxnLst/>
              <a:rect r="r" b="b" t="t" l="l"/>
              <a:pathLst>
                <a:path h="171450" w="4009263">
                  <a:moveTo>
                    <a:pt x="85725" y="0"/>
                  </a:moveTo>
                  <a:lnTo>
                    <a:pt x="3923538" y="0"/>
                  </a:lnTo>
                  <a:cubicBezTo>
                    <a:pt x="3970909" y="0"/>
                    <a:pt x="4009263" y="38354"/>
                    <a:pt x="4009263" y="85725"/>
                  </a:cubicBezTo>
                  <a:cubicBezTo>
                    <a:pt x="4009263" y="133096"/>
                    <a:pt x="3970909" y="171450"/>
                    <a:pt x="392353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8571435" y="7906770"/>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sp>
        <p:nvSpPr>
          <p:cNvPr name="TextBox 101" id="101"/>
          <p:cNvSpPr txBox="true"/>
          <p:nvPr/>
        </p:nvSpPr>
        <p:spPr>
          <a:xfrm rot="0">
            <a:off x="8571435"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sp>
        <p:nvSpPr>
          <p:cNvPr name="TextBox 102" id="102"/>
          <p:cNvSpPr txBox="true"/>
          <p:nvPr/>
        </p:nvSpPr>
        <p:spPr>
          <a:xfrm rot="0">
            <a:off x="3674670" y="3769755"/>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Load 10</a:t>
            </a:r>
          </a:p>
        </p:txBody>
      </p:sp>
      <p:sp>
        <p:nvSpPr>
          <p:cNvPr name="TextBox 103" id="103"/>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grpSp>
        <p:nvGrpSpPr>
          <p:cNvPr name="Group 104" id="104"/>
          <p:cNvGrpSpPr/>
          <p:nvPr/>
        </p:nvGrpSpPr>
        <p:grpSpPr>
          <a:xfrm rot="0">
            <a:off x="2537237" y="281084"/>
            <a:ext cx="13213526" cy="9925515"/>
            <a:chOff x="0" y="0"/>
            <a:chExt cx="17618034" cy="13234020"/>
          </a:xfrm>
        </p:grpSpPr>
        <p:sp>
          <p:nvSpPr>
            <p:cNvPr name="Freeform 105" id="10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6" id="10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7" id="10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4. The data stored in the RAM at the specified address is transferred via the data bus to the memory data register (MDR).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067961">
            <a:off x="10516642" y="8427797"/>
            <a:ext cx="3195848" cy="128588"/>
            <a:chOff x="0" y="0"/>
            <a:chExt cx="4261130" cy="171450"/>
          </a:xfrm>
        </p:grpSpPr>
        <p:sp>
          <p:nvSpPr>
            <p:cNvPr name="Freeform 99" id="99"/>
            <p:cNvSpPr/>
            <p:nvPr/>
          </p:nvSpPr>
          <p:spPr>
            <a:xfrm flipH="false" flipV="false" rot="0">
              <a:off x="0" y="0"/>
              <a:ext cx="4261104" cy="171450"/>
            </a:xfrm>
            <a:custGeom>
              <a:avLst/>
              <a:gdLst/>
              <a:ahLst/>
              <a:cxnLst/>
              <a:rect r="r" b="b" t="t" l="l"/>
              <a:pathLst>
                <a:path h="171450" w="4261104">
                  <a:moveTo>
                    <a:pt x="85725" y="0"/>
                  </a:moveTo>
                  <a:lnTo>
                    <a:pt x="4175379" y="0"/>
                  </a:lnTo>
                  <a:cubicBezTo>
                    <a:pt x="4222750" y="0"/>
                    <a:pt x="4261104" y="38354"/>
                    <a:pt x="4261104" y="85725"/>
                  </a:cubicBezTo>
                  <a:cubicBezTo>
                    <a:pt x="4261104" y="133096"/>
                    <a:pt x="4222750" y="171450"/>
                    <a:pt x="4175379"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8571435"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Load 10</a:t>
            </a:r>
          </a:p>
        </p:txBody>
      </p:sp>
      <p:sp>
        <p:nvSpPr>
          <p:cNvPr name="TextBox 101" id="101"/>
          <p:cNvSpPr txBox="true"/>
          <p:nvPr/>
        </p:nvSpPr>
        <p:spPr>
          <a:xfrm rot="0">
            <a:off x="3674670" y="3769755"/>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Load 10</a:t>
            </a:r>
          </a:p>
        </p:txBody>
      </p:sp>
      <p:sp>
        <p:nvSpPr>
          <p:cNvPr name="TextBox 102" id="102"/>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sp>
        <p:nvSpPr>
          <p:cNvPr name="TextBox 103" id="103"/>
          <p:cNvSpPr txBox="true"/>
          <p:nvPr/>
        </p:nvSpPr>
        <p:spPr>
          <a:xfrm rot="0">
            <a:off x="8789320" y="7898107"/>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grpSp>
        <p:nvGrpSpPr>
          <p:cNvPr name="Group 104" id="104"/>
          <p:cNvGrpSpPr/>
          <p:nvPr/>
        </p:nvGrpSpPr>
        <p:grpSpPr>
          <a:xfrm rot="0">
            <a:off x="2537237" y="281084"/>
            <a:ext cx="13213526" cy="9925515"/>
            <a:chOff x="0" y="0"/>
            <a:chExt cx="17618034" cy="13234020"/>
          </a:xfrm>
        </p:grpSpPr>
        <p:sp>
          <p:nvSpPr>
            <p:cNvPr name="Freeform 105" id="10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6" id="10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7" id="10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561809"/>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5. When the instruction reaches the MDR, it is then copied into the current instruction register (CIR).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282651">
            <a:off x="10534790" y="8322446"/>
            <a:ext cx="3046881" cy="128588"/>
            <a:chOff x="0" y="0"/>
            <a:chExt cx="4062508" cy="171450"/>
          </a:xfrm>
        </p:grpSpPr>
        <p:sp>
          <p:nvSpPr>
            <p:cNvPr name="Freeform 99" id="99"/>
            <p:cNvSpPr/>
            <p:nvPr/>
          </p:nvSpPr>
          <p:spPr>
            <a:xfrm flipH="false" flipV="false" rot="0">
              <a:off x="0" y="0"/>
              <a:ext cx="4062476" cy="171450"/>
            </a:xfrm>
            <a:custGeom>
              <a:avLst/>
              <a:gdLst/>
              <a:ahLst/>
              <a:cxnLst/>
              <a:rect r="r" b="b" t="t" l="l"/>
              <a:pathLst>
                <a:path h="171450" w="4062476">
                  <a:moveTo>
                    <a:pt x="85725" y="0"/>
                  </a:moveTo>
                  <a:lnTo>
                    <a:pt x="3976751" y="0"/>
                  </a:lnTo>
                  <a:cubicBezTo>
                    <a:pt x="4024122" y="0"/>
                    <a:pt x="4062476" y="38354"/>
                    <a:pt x="4062476" y="85725"/>
                  </a:cubicBezTo>
                  <a:cubicBezTo>
                    <a:pt x="4062476" y="133096"/>
                    <a:pt x="4024122" y="171450"/>
                    <a:pt x="397675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674670" y="3769755"/>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Load 10</a:t>
            </a:r>
          </a:p>
        </p:txBody>
      </p:sp>
      <p:sp>
        <p:nvSpPr>
          <p:cNvPr name="TextBox 101" id="101"/>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sp>
        <p:nvSpPr>
          <p:cNvPr name="TextBox 102" id="102"/>
          <p:cNvSpPr txBox="true"/>
          <p:nvPr/>
        </p:nvSpPr>
        <p:spPr>
          <a:xfrm rot="0">
            <a:off x="8789320" y="7898107"/>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sp>
        <p:nvSpPr>
          <p:cNvPr name="TextBox 103" id="103"/>
          <p:cNvSpPr txBox="true"/>
          <p:nvPr/>
        </p:nvSpPr>
        <p:spPr>
          <a:xfrm rot="0">
            <a:off x="8622166"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grpSp>
        <p:nvGrpSpPr>
          <p:cNvPr name="Group 104" id="104"/>
          <p:cNvGrpSpPr/>
          <p:nvPr/>
        </p:nvGrpSpPr>
        <p:grpSpPr>
          <a:xfrm rot="0">
            <a:off x="2537237" y="281084"/>
            <a:ext cx="13213526" cy="9925515"/>
            <a:chOff x="0" y="0"/>
            <a:chExt cx="17618034" cy="13234020"/>
          </a:xfrm>
        </p:grpSpPr>
        <p:sp>
          <p:nvSpPr>
            <p:cNvPr name="Freeform 105" id="10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6" id="10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7" id="10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6. The instruction in the CIR is decoded using the arithmetic logic unit (ALU) and subsequently executed. The outcome of this operation is stored in the accumulator.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sp>
        <p:nvSpPr>
          <p:cNvPr name="TextBox 90" id="90"/>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109887">
            <a:off x="10521829" y="8396131"/>
            <a:ext cx="3061830" cy="128588"/>
            <a:chOff x="0" y="0"/>
            <a:chExt cx="4082440" cy="171450"/>
          </a:xfrm>
        </p:grpSpPr>
        <p:sp>
          <p:nvSpPr>
            <p:cNvPr name="Freeform 99" id="99"/>
            <p:cNvSpPr/>
            <p:nvPr/>
          </p:nvSpPr>
          <p:spPr>
            <a:xfrm flipH="false" flipV="false" rot="0">
              <a:off x="0" y="0"/>
              <a:ext cx="4082415" cy="171450"/>
            </a:xfrm>
            <a:custGeom>
              <a:avLst/>
              <a:gdLst/>
              <a:ahLst/>
              <a:cxnLst/>
              <a:rect r="r" b="b" t="t" l="l"/>
              <a:pathLst>
                <a:path h="171450" w="4082415">
                  <a:moveTo>
                    <a:pt x="85725" y="0"/>
                  </a:moveTo>
                  <a:lnTo>
                    <a:pt x="3996690" y="0"/>
                  </a:lnTo>
                  <a:cubicBezTo>
                    <a:pt x="4044061" y="0"/>
                    <a:pt x="4082415" y="38354"/>
                    <a:pt x="4082415" y="85725"/>
                  </a:cubicBezTo>
                  <a:cubicBezTo>
                    <a:pt x="4082415" y="133096"/>
                    <a:pt x="4044061" y="171450"/>
                    <a:pt x="3996690"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sp>
        <p:nvSpPr>
          <p:cNvPr name="TextBox 101" id="101"/>
          <p:cNvSpPr txBox="true"/>
          <p:nvPr/>
        </p:nvSpPr>
        <p:spPr>
          <a:xfrm rot="0">
            <a:off x="8789320" y="7898107"/>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sp>
        <p:nvSpPr>
          <p:cNvPr name="TextBox 102" id="102"/>
          <p:cNvSpPr txBox="true"/>
          <p:nvPr/>
        </p:nvSpPr>
        <p:spPr>
          <a:xfrm rot="0">
            <a:off x="8622166"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sp>
        <p:nvSpPr>
          <p:cNvPr name="TextBox 103" id="103"/>
          <p:cNvSpPr txBox="true"/>
          <p:nvPr/>
        </p:nvSpPr>
        <p:spPr>
          <a:xfrm rot="0">
            <a:off x="3710596" y="3772901"/>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Add 11</a:t>
            </a:r>
          </a:p>
        </p:txBody>
      </p:sp>
      <p:grpSp>
        <p:nvGrpSpPr>
          <p:cNvPr name="Group 104" id="104"/>
          <p:cNvGrpSpPr/>
          <p:nvPr/>
        </p:nvGrpSpPr>
        <p:grpSpPr>
          <a:xfrm rot="0">
            <a:off x="2537237" y="281084"/>
            <a:ext cx="13213526" cy="9925515"/>
            <a:chOff x="0" y="0"/>
            <a:chExt cx="17618034" cy="13234020"/>
          </a:xfrm>
        </p:grpSpPr>
        <p:sp>
          <p:nvSpPr>
            <p:cNvPr name="Freeform 105" id="10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6" id="10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7" id="10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6. The instruction in the CIR is decoded using the arithmetic logic unit (ALU) and subsequently executed. The outcome of this operation is stored in the accumulator.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sp>
        <p:nvSpPr>
          <p:cNvPr name="TextBox 90" id="90"/>
          <p:cNvSpPr txBox="true"/>
          <p:nvPr/>
        </p:nvSpPr>
        <p:spPr>
          <a:xfrm rot="0">
            <a:off x="9061898" y="6234643"/>
            <a:ext cx="626805" cy="515830"/>
          </a:xfrm>
          <a:prstGeom prst="rect">
            <a:avLst/>
          </a:prstGeom>
        </p:spPr>
        <p:txBody>
          <a:bodyPr anchor="t" rtlCol="false" tIns="0" lIns="0" bIns="0" rIns="0">
            <a:spAutoFit/>
          </a:bodyPr>
          <a:lstStyle/>
          <a:p>
            <a:pPr algn="l">
              <a:lnSpc>
                <a:spcPts val="3850"/>
              </a:lnSpc>
            </a:pPr>
            <a:r>
              <a:rPr lang="en-US" sz="2749" b="true">
                <a:solidFill>
                  <a:srgbClr val="008037"/>
                </a:solidFill>
                <a:latin typeface="Now Bold"/>
                <a:ea typeface="Now Bold"/>
                <a:cs typeface="Now Bold"/>
                <a:sym typeface="Now Bold"/>
              </a:rPr>
              <a:t>11</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7482938">
            <a:off x="9472673" y="6044194"/>
            <a:ext cx="5139590" cy="128588"/>
            <a:chOff x="0" y="0"/>
            <a:chExt cx="6852786" cy="171450"/>
          </a:xfrm>
        </p:grpSpPr>
        <p:sp>
          <p:nvSpPr>
            <p:cNvPr name="Freeform 99" id="99"/>
            <p:cNvSpPr/>
            <p:nvPr/>
          </p:nvSpPr>
          <p:spPr>
            <a:xfrm flipH="false" flipV="false" rot="0">
              <a:off x="0" y="0"/>
              <a:ext cx="6852793" cy="171450"/>
            </a:xfrm>
            <a:custGeom>
              <a:avLst/>
              <a:gdLst/>
              <a:ahLst/>
              <a:cxnLst/>
              <a:rect r="r" b="b" t="t" l="l"/>
              <a:pathLst>
                <a:path h="171450" w="6852793">
                  <a:moveTo>
                    <a:pt x="85725" y="0"/>
                  </a:moveTo>
                  <a:lnTo>
                    <a:pt x="6767068" y="0"/>
                  </a:lnTo>
                  <a:cubicBezTo>
                    <a:pt x="6814439" y="0"/>
                    <a:pt x="6852793" y="38354"/>
                    <a:pt x="6852793" y="85725"/>
                  </a:cubicBezTo>
                  <a:cubicBezTo>
                    <a:pt x="6852793" y="133096"/>
                    <a:pt x="6814439" y="171450"/>
                    <a:pt x="676706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a:t>
            </a:r>
          </a:p>
        </p:txBody>
      </p:sp>
      <p:sp>
        <p:nvSpPr>
          <p:cNvPr name="TextBox 101" id="101"/>
          <p:cNvSpPr txBox="true"/>
          <p:nvPr/>
        </p:nvSpPr>
        <p:spPr>
          <a:xfrm rot="0">
            <a:off x="8571435"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3</a:t>
            </a:r>
          </a:p>
        </p:txBody>
      </p:sp>
      <p:sp>
        <p:nvSpPr>
          <p:cNvPr name="TextBox 102" id="102"/>
          <p:cNvSpPr txBox="true"/>
          <p:nvPr/>
        </p:nvSpPr>
        <p:spPr>
          <a:xfrm rot="0">
            <a:off x="8622166"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sp>
        <p:nvSpPr>
          <p:cNvPr name="TextBox 103" id="103"/>
          <p:cNvSpPr txBox="true"/>
          <p:nvPr/>
        </p:nvSpPr>
        <p:spPr>
          <a:xfrm rot="0">
            <a:off x="3710596" y="3772901"/>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Add 11</a:t>
            </a:r>
          </a:p>
        </p:txBody>
      </p:sp>
      <p:sp>
        <p:nvSpPr>
          <p:cNvPr name="TextBox 104" id="104"/>
          <p:cNvSpPr txBox="true"/>
          <p:nvPr/>
        </p:nvSpPr>
        <p:spPr>
          <a:xfrm rot="0">
            <a:off x="3599808"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 + 3</a:t>
            </a:r>
          </a:p>
        </p:txBody>
      </p:sp>
      <p:grpSp>
        <p:nvGrpSpPr>
          <p:cNvPr name="Group 105" id="105"/>
          <p:cNvGrpSpPr/>
          <p:nvPr/>
        </p:nvGrpSpPr>
        <p:grpSpPr>
          <a:xfrm rot="0">
            <a:off x="2537237" y="281084"/>
            <a:ext cx="13213526" cy="9925515"/>
            <a:chOff x="0" y="0"/>
            <a:chExt cx="17618034" cy="13234020"/>
          </a:xfrm>
        </p:grpSpPr>
        <p:sp>
          <p:nvSpPr>
            <p:cNvPr name="Freeform 106" id="10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7" id="10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8" id="10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6. The instruction in the CIR is decoded using the arithmetic logic unit (ALU) and subsequently executed. The outcome of this operation is stored in the accumulator.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sp>
        <p:nvSpPr>
          <p:cNvPr name="TextBox 90" id="90"/>
          <p:cNvSpPr txBox="true"/>
          <p:nvPr/>
        </p:nvSpPr>
        <p:spPr>
          <a:xfrm rot="0">
            <a:off x="9061898" y="6234643"/>
            <a:ext cx="626805" cy="515830"/>
          </a:xfrm>
          <a:prstGeom prst="rect">
            <a:avLst/>
          </a:prstGeom>
        </p:spPr>
        <p:txBody>
          <a:bodyPr anchor="t" rtlCol="false" tIns="0" lIns="0" bIns="0" rIns="0">
            <a:spAutoFit/>
          </a:bodyPr>
          <a:lstStyle/>
          <a:p>
            <a:pPr algn="l">
              <a:lnSpc>
                <a:spcPts val="3850"/>
              </a:lnSpc>
            </a:pPr>
            <a:r>
              <a:rPr lang="en-US" sz="2749" b="true">
                <a:solidFill>
                  <a:srgbClr val="008037"/>
                </a:solidFill>
                <a:latin typeface="Now Bold"/>
                <a:ea typeface="Now Bold"/>
                <a:cs typeface="Now Bold"/>
                <a:sym typeface="Now Bold"/>
              </a:rPr>
              <a:t>11</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7477015">
            <a:off x="9464371" y="6032684"/>
            <a:ext cx="5161593" cy="128588"/>
            <a:chOff x="0" y="0"/>
            <a:chExt cx="6882124" cy="171450"/>
          </a:xfrm>
        </p:grpSpPr>
        <p:sp>
          <p:nvSpPr>
            <p:cNvPr name="Freeform 99" id="99"/>
            <p:cNvSpPr/>
            <p:nvPr/>
          </p:nvSpPr>
          <p:spPr>
            <a:xfrm flipH="false" flipV="false" rot="0">
              <a:off x="0" y="0"/>
              <a:ext cx="6882130" cy="171450"/>
            </a:xfrm>
            <a:custGeom>
              <a:avLst/>
              <a:gdLst/>
              <a:ahLst/>
              <a:cxnLst/>
              <a:rect r="r" b="b" t="t" l="l"/>
              <a:pathLst>
                <a:path h="171450" w="6882130">
                  <a:moveTo>
                    <a:pt x="85725" y="0"/>
                  </a:moveTo>
                  <a:lnTo>
                    <a:pt x="6796405" y="0"/>
                  </a:lnTo>
                  <a:cubicBezTo>
                    <a:pt x="6843776" y="0"/>
                    <a:pt x="6882130" y="38354"/>
                    <a:pt x="6882130" y="85725"/>
                  </a:cubicBezTo>
                  <a:cubicBezTo>
                    <a:pt x="6882130" y="133096"/>
                    <a:pt x="6843776" y="171450"/>
                    <a:pt x="6796405"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5</a:t>
            </a:r>
          </a:p>
        </p:txBody>
      </p:sp>
      <p:sp>
        <p:nvSpPr>
          <p:cNvPr name="TextBox 101" id="101"/>
          <p:cNvSpPr txBox="true"/>
          <p:nvPr/>
        </p:nvSpPr>
        <p:spPr>
          <a:xfrm rot="0">
            <a:off x="8571435"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3</a:t>
            </a:r>
          </a:p>
        </p:txBody>
      </p:sp>
      <p:sp>
        <p:nvSpPr>
          <p:cNvPr name="TextBox 102" id="102"/>
          <p:cNvSpPr txBox="true"/>
          <p:nvPr/>
        </p:nvSpPr>
        <p:spPr>
          <a:xfrm rot="0">
            <a:off x="8622166"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sp>
        <p:nvSpPr>
          <p:cNvPr name="TextBox 103" id="103"/>
          <p:cNvSpPr txBox="true"/>
          <p:nvPr/>
        </p:nvSpPr>
        <p:spPr>
          <a:xfrm rot="0">
            <a:off x="3710596" y="3772901"/>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Add 11</a:t>
            </a:r>
          </a:p>
        </p:txBody>
      </p:sp>
      <p:sp>
        <p:nvSpPr>
          <p:cNvPr name="TextBox 104" id="104"/>
          <p:cNvSpPr txBox="true"/>
          <p:nvPr/>
        </p:nvSpPr>
        <p:spPr>
          <a:xfrm rot="0">
            <a:off x="3599808"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 + 3</a:t>
            </a:r>
          </a:p>
        </p:txBody>
      </p:sp>
      <p:grpSp>
        <p:nvGrpSpPr>
          <p:cNvPr name="Group 105" id="105"/>
          <p:cNvGrpSpPr/>
          <p:nvPr/>
        </p:nvGrpSpPr>
        <p:grpSpPr>
          <a:xfrm rot="0">
            <a:off x="2537237" y="281084"/>
            <a:ext cx="13213526" cy="9925515"/>
            <a:chOff x="0" y="0"/>
            <a:chExt cx="17618034" cy="13234020"/>
          </a:xfrm>
        </p:grpSpPr>
        <p:sp>
          <p:nvSpPr>
            <p:cNvPr name="Freeform 106" id="10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7" id="10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8" id="10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565221" y="3822076"/>
            <a:ext cx="17553212" cy="580178"/>
          </a:xfrm>
          <a:prstGeom prst="rect">
            <a:avLst/>
          </a:prstGeom>
        </p:spPr>
        <p:txBody>
          <a:bodyPr anchor="t" rtlCol="false" tIns="0" lIns="0" bIns="0" rIns="0">
            <a:spAutoFit/>
          </a:bodyPr>
          <a:lstStyle/>
          <a:p>
            <a:pPr algn="ctr">
              <a:lnSpc>
                <a:spcPts val="4329"/>
              </a:lnSpc>
            </a:pPr>
            <a:r>
              <a:rPr lang="en-US" sz="3091" b="true">
                <a:solidFill>
                  <a:srgbClr val="EFE8CF"/>
                </a:solidFill>
                <a:latin typeface="Now Bold"/>
                <a:ea typeface="Now Bold"/>
                <a:cs typeface="Now Bold"/>
                <a:sym typeface="Now Bold"/>
              </a:rPr>
              <a:t>2ND INSTRUCTION DONE!</a:t>
            </a:r>
          </a:p>
        </p:txBody>
      </p:sp>
      <p:grpSp>
        <p:nvGrpSpPr>
          <p:cNvPr name="Group 3" id="3"/>
          <p:cNvGrpSpPr/>
          <p:nvPr/>
        </p:nvGrpSpPr>
        <p:grpSpPr>
          <a:xfrm rot="0">
            <a:off x="2537237" y="281084"/>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1. The program counter holds the memory address of the next instruction to be executed, and this address is then copied into the memory address register.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sp>
        <p:nvSpPr>
          <p:cNvPr name="TextBox 90" id="90"/>
          <p:cNvSpPr txBox="true"/>
          <p:nvPr/>
        </p:nvSpPr>
        <p:spPr>
          <a:xfrm rot="0">
            <a:off x="9061898"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7462314">
            <a:off x="9431264" y="5980646"/>
            <a:ext cx="5272917" cy="128588"/>
            <a:chOff x="0" y="0"/>
            <a:chExt cx="7030556" cy="171450"/>
          </a:xfrm>
        </p:grpSpPr>
        <p:sp>
          <p:nvSpPr>
            <p:cNvPr name="Freeform 99" id="99"/>
            <p:cNvSpPr/>
            <p:nvPr/>
          </p:nvSpPr>
          <p:spPr>
            <a:xfrm flipH="false" flipV="false" rot="0">
              <a:off x="0" y="0"/>
              <a:ext cx="7030593" cy="171450"/>
            </a:xfrm>
            <a:custGeom>
              <a:avLst/>
              <a:gdLst/>
              <a:ahLst/>
              <a:cxnLst/>
              <a:rect r="r" b="b" t="t" l="l"/>
              <a:pathLst>
                <a:path h="171450" w="7030593">
                  <a:moveTo>
                    <a:pt x="85725" y="0"/>
                  </a:moveTo>
                  <a:lnTo>
                    <a:pt x="6944868" y="0"/>
                  </a:lnTo>
                  <a:cubicBezTo>
                    <a:pt x="6992239" y="0"/>
                    <a:pt x="7030593" y="38354"/>
                    <a:pt x="7030593" y="85725"/>
                  </a:cubicBezTo>
                  <a:cubicBezTo>
                    <a:pt x="7030593" y="133096"/>
                    <a:pt x="6992239" y="171450"/>
                    <a:pt x="694486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5</a:t>
            </a:r>
          </a:p>
        </p:txBody>
      </p:sp>
      <p:sp>
        <p:nvSpPr>
          <p:cNvPr name="TextBox 101" id="101"/>
          <p:cNvSpPr txBox="true"/>
          <p:nvPr/>
        </p:nvSpPr>
        <p:spPr>
          <a:xfrm rot="0">
            <a:off x="8571435"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3</a:t>
            </a:r>
          </a:p>
        </p:txBody>
      </p:sp>
      <p:sp>
        <p:nvSpPr>
          <p:cNvPr name="TextBox 102" id="102"/>
          <p:cNvSpPr txBox="true"/>
          <p:nvPr/>
        </p:nvSpPr>
        <p:spPr>
          <a:xfrm rot="0">
            <a:off x="8622166"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sp>
        <p:nvSpPr>
          <p:cNvPr name="TextBox 103" id="103"/>
          <p:cNvSpPr txBox="true"/>
          <p:nvPr/>
        </p:nvSpPr>
        <p:spPr>
          <a:xfrm rot="0">
            <a:off x="3710596" y="3772901"/>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Add 11</a:t>
            </a:r>
          </a:p>
        </p:txBody>
      </p:sp>
      <p:sp>
        <p:nvSpPr>
          <p:cNvPr name="TextBox 104" id="104"/>
          <p:cNvSpPr txBox="true"/>
          <p:nvPr/>
        </p:nvSpPr>
        <p:spPr>
          <a:xfrm rot="0">
            <a:off x="3599808"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 + 3</a:t>
            </a:r>
          </a:p>
        </p:txBody>
      </p:sp>
      <p:grpSp>
        <p:nvGrpSpPr>
          <p:cNvPr name="Group 105" id="105"/>
          <p:cNvGrpSpPr/>
          <p:nvPr/>
        </p:nvGrpSpPr>
        <p:grpSpPr>
          <a:xfrm rot="0">
            <a:off x="2537237" y="281084"/>
            <a:ext cx="13213526" cy="9925515"/>
            <a:chOff x="0" y="0"/>
            <a:chExt cx="17618034" cy="13234020"/>
          </a:xfrm>
        </p:grpSpPr>
        <p:sp>
          <p:nvSpPr>
            <p:cNvPr name="Freeform 106" id="10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7" id="10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8" id="10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TextBox 2" id="2"/>
          <p:cNvSpPr txBox="true"/>
          <p:nvPr/>
        </p:nvSpPr>
        <p:spPr>
          <a:xfrm rot="0">
            <a:off x="463425" y="1410426"/>
            <a:ext cx="17091110" cy="4487306"/>
          </a:xfrm>
          <a:prstGeom prst="rect">
            <a:avLst/>
          </a:prstGeom>
        </p:spPr>
        <p:txBody>
          <a:bodyPr anchor="t" rtlCol="false" tIns="0" lIns="0" bIns="0" rIns="0">
            <a:spAutoFit/>
          </a:bodyPr>
          <a:lstStyle/>
          <a:p>
            <a:pPr algn="l" marL="912434" indent="-304145" lvl="2">
              <a:lnSpc>
                <a:spcPts val="4422"/>
              </a:lnSpc>
              <a:buFont typeface="Arial"/>
              <a:buChar char="⚬"/>
            </a:pPr>
            <a:r>
              <a:rPr lang="en-US" b="true" sz="3157">
                <a:solidFill>
                  <a:srgbClr val="FFEDD1"/>
                </a:solidFill>
                <a:latin typeface="Now Bold"/>
                <a:ea typeface="Now Bold"/>
                <a:cs typeface="Now Bold"/>
                <a:sym typeface="Now Bold"/>
              </a:rPr>
              <a:t>Early computers needed continuous </a:t>
            </a:r>
            <a:r>
              <a:rPr lang="en-US" b="true" sz="3157" u="sng">
                <a:solidFill>
                  <a:srgbClr val="FFEDD1"/>
                </a:solidFill>
                <a:latin typeface="Now Bold"/>
                <a:ea typeface="Now Bold"/>
                <a:cs typeface="Now Bold"/>
                <a:sym typeface="Now Bold"/>
              </a:rPr>
              <a:t>human input</a:t>
            </a:r>
            <a:r>
              <a:rPr lang="en-US" b="true" sz="3157">
                <a:solidFill>
                  <a:srgbClr val="FFEDD1"/>
                </a:solidFill>
                <a:latin typeface="Now Bold"/>
                <a:ea typeface="Now Bold"/>
                <a:cs typeface="Now Bold"/>
                <a:sym typeface="Now Bold"/>
              </a:rPr>
              <a:t> during operation due to the inability to store programs or data.</a:t>
            </a:r>
          </a:p>
          <a:p>
            <a:pPr algn="l" marL="912434" indent="-304145" lvl="2">
              <a:lnSpc>
                <a:spcPts val="4422"/>
              </a:lnSpc>
              <a:buFont typeface="Arial"/>
              <a:buChar char="⚬"/>
            </a:pPr>
            <a:r>
              <a:rPr lang="en-US" b="true" sz="3157">
                <a:solidFill>
                  <a:srgbClr val="FFEDD1"/>
                </a:solidFill>
                <a:latin typeface="Now Bold"/>
                <a:ea typeface="Now Bold"/>
                <a:cs typeface="Now Bold"/>
                <a:sym typeface="Now Bold"/>
              </a:rPr>
              <a:t>In the mid-1940s, John von Neumann pioneered the concept of the </a:t>
            </a:r>
            <a:r>
              <a:rPr lang="en-US" b="true" sz="3157" u="sng">
                <a:solidFill>
                  <a:srgbClr val="FFEDD1"/>
                </a:solidFill>
                <a:latin typeface="Now Bold"/>
                <a:ea typeface="Now Bold"/>
                <a:cs typeface="Now Bold"/>
                <a:sym typeface="Now Bold"/>
              </a:rPr>
              <a:t>'stored program computer</a:t>
            </a:r>
            <a:r>
              <a:rPr lang="en-US" b="true" sz="3157">
                <a:solidFill>
                  <a:srgbClr val="FFEDD1"/>
                </a:solidFill>
                <a:latin typeface="Now Bold"/>
                <a:ea typeface="Now Bold"/>
                <a:cs typeface="Now Bold"/>
                <a:sym typeface="Now Bold"/>
              </a:rPr>
              <a:t>’.</a:t>
            </a:r>
          </a:p>
          <a:p>
            <a:pPr algn="l" marL="912434" indent="-304145" lvl="2">
              <a:lnSpc>
                <a:spcPts val="4422"/>
              </a:lnSpc>
              <a:buFont typeface="Arial"/>
              <a:buChar char="⚬"/>
            </a:pPr>
            <a:r>
              <a:rPr lang="en-US" b="true" sz="3157">
                <a:solidFill>
                  <a:srgbClr val="FFEDD1"/>
                </a:solidFill>
                <a:latin typeface="Now Bold"/>
                <a:ea typeface="Now Bold"/>
                <a:cs typeface="Now Bold"/>
                <a:sym typeface="Now Bold"/>
              </a:rPr>
              <a:t>This concept introduced several key features:</a:t>
            </a:r>
          </a:p>
          <a:p>
            <a:pPr algn="l" marL="1598234" indent="-399559" lvl="3">
              <a:lnSpc>
                <a:spcPts val="4422"/>
              </a:lnSpc>
              <a:buFont typeface="Arial"/>
              <a:buChar char="￭"/>
            </a:pPr>
            <a:r>
              <a:rPr lang="en-US" b="true" sz="3157">
                <a:solidFill>
                  <a:srgbClr val="FFEDD1"/>
                </a:solidFill>
                <a:latin typeface="Now Bold"/>
                <a:ea typeface="Now Bold"/>
                <a:cs typeface="Now Bold"/>
                <a:sym typeface="Now Bold"/>
              </a:rPr>
              <a:t>Central Processing Unit (CPU) or processor.</a:t>
            </a:r>
          </a:p>
          <a:p>
            <a:pPr algn="l" marL="1598234" indent="-399559" lvl="3">
              <a:lnSpc>
                <a:spcPts val="4422"/>
              </a:lnSpc>
              <a:buFont typeface="Arial"/>
              <a:buChar char="￭"/>
            </a:pPr>
            <a:r>
              <a:rPr lang="en-US" b="true" sz="3157">
                <a:solidFill>
                  <a:srgbClr val="FFEDD1"/>
                </a:solidFill>
                <a:latin typeface="Now Bold"/>
                <a:ea typeface="Now Bold"/>
                <a:cs typeface="Now Bold"/>
                <a:sym typeface="Now Bold"/>
              </a:rPr>
              <a:t>Direct memory access by the CPU.</a:t>
            </a:r>
          </a:p>
          <a:p>
            <a:pPr algn="l" marL="1598234" indent="-399559" lvl="3">
              <a:lnSpc>
                <a:spcPts val="4422"/>
              </a:lnSpc>
              <a:buFont typeface="Arial"/>
              <a:buChar char="￭"/>
            </a:pPr>
            <a:r>
              <a:rPr lang="en-US" b="true" sz="3157">
                <a:solidFill>
                  <a:srgbClr val="FFEDD1"/>
                </a:solidFill>
                <a:latin typeface="Now Bold"/>
                <a:ea typeface="Now Bold"/>
                <a:cs typeface="Now Bold"/>
                <a:sym typeface="Now Bold"/>
              </a:rPr>
              <a:t>Capability of computer memories to store both programs and data.</a:t>
            </a:r>
          </a:p>
          <a:p>
            <a:pPr algn="l" marL="1598234" indent="-399559" lvl="3">
              <a:lnSpc>
                <a:spcPts val="4422"/>
              </a:lnSpc>
              <a:buFont typeface="Arial"/>
              <a:buChar char="￭"/>
            </a:pPr>
            <a:r>
              <a:rPr lang="en-US" b="true" sz="3157">
                <a:solidFill>
                  <a:srgbClr val="FFEDD1"/>
                </a:solidFill>
                <a:latin typeface="Now Bold"/>
                <a:ea typeface="Now Bold"/>
                <a:cs typeface="Now Bold"/>
                <a:sym typeface="Now Bold"/>
              </a:rPr>
              <a:t>Execution of stored programs composed of sequential instructions. </a:t>
            </a:r>
          </a:p>
        </p:txBody>
      </p:sp>
      <p:grpSp>
        <p:nvGrpSpPr>
          <p:cNvPr name="Group 3" id="3"/>
          <p:cNvGrpSpPr/>
          <p:nvPr/>
        </p:nvGrpSpPr>
        <p:grpSpPr>
          <a:xfrm rot="0">
            <a:off x="11742027" y="8393096"/>
            <a:ext cx="5721199" cy="1520060"/>
            <a:chOff x="0" y="0"/>
            <a:chExt cx="7628266" cy="2026746"/>
          </a:xfrm>
        </p:grpSpPr>
        <p:sp>
          <p:nvSpPr>
            <p:cNvPr name="Freeform 4" id="4"/>
            <p:cNvSpPr/>
            <p:nvPr/>
          </p:nvSpPr>
          <p:spPr>
            <a:xfrm flipH="false" flipV="false" rot="0">
              <a:off x="25400" y="25400"/>
              <a:ext cx="7577455" cy="1975866"/>
            </a:xfrm>
            <a:custGeom>
              <a:avLst/>
              <a:gdLst/>
              <a:ahLst/>
              <a:cxnLst/>
              <a:rect r="r" b="b" t="t" l="l"/>
              <a:pathLst>
                <a:path h="1975866" w="7577455">
                  <a:moveTo>
                    <a:pt x="0" y="494030"/>
                  </a:moveTo>
                  <a:lnTo>
                    <a:pt x="6570853" y="494030"/>
                  </a:lnTo>
                  <a:lnTo>
                    <a:pt x="6570853" y="0"/>
                  </a:lnTo>
                  <a:lnTo>
                    <a:pt x="7577455" y="987933"/>
                  </a:lnTo>
                  <a:lnTo>
                    <a:pt x="6570853" y="1975866"/>
                  </a:lnTo>
                  <a:lnTo>
                    <a:pt x="6570853" y="1481836"/>
                  </a:lnTo>
                  <a:lnTo>
                    <a:pt x="0" y="1481836"/>
                  </a:lnTo>
                  <a:close/>
                </a:path>
              </a:pathLst>
            </a:custGeom>
            <a:solidFill>
              <a:srgbClr val="000000"/>
            </a:solidFill>
          </p:spPr>
        </p:sp>
        <p:sp>
          <p:nvSpPr>
            <p:cNvPr name="Freeform 5" id="5"/>
            <p:cNvSpPr/>
            <p:nvPr/>
          </p:nvSpPr>
          <p:spPr>
            <a:xfrm flipH="false" flipV="false" rot="0">
              <a:off x="0" y="-1905"/>
              <a:ext cx="7628255" cy="2030730"/>
            </a:xfrm>
            <a:custGeom>
              <a:avLst/>
              <a:gdLst/>
              <a:ahLst/>
              <a:cxnLst/>
              <a:rect r="r" b="b" t="t" l="l"/>
              <a:pathLst>
                <a:path h="2030730" w="7628255">
                  <a:moveTo>
                    <a:pt x="25400" y="495935"/>
                  </a:moveTo>
                  <a:lnTo>
                    <a:pt x="6596253" y="495935"/>
                  </a:lnTo>
                  <a:lnTo>
                    <a:pt x="6596253" y="521335"/>
                  </a:lnTo>
                  <a:lnTo>
                    <a:pt x="6570853" y="521335"/>
                  </a:lnTo>
                  <a:lnTo>
                    <a:pt x="6570853" y="27305"/>
                  </a:lnTo>
                  <a:cubicBezTo>
                    <a:pt x="6570853" y="17018"/>
                    <a:pt x="6576949" y="7874"/>
                    <a:pt x="6586474" y="3937"/>
                  </a:cubicBezTo>
                  <a:cubicBezTo>
                    <a:pt x="6595999" y="0"/>
                    <a:pt x="6606794" y="2032"/>
                    <a:pt x="6614033" y="9271"/>
                  </a:cubicBezTo>
                  <a:lnTo>
                    <a:pt x="7620635" y="997204"/>
                  </a:lnTo>
                  <a:cubicBezTo>
                    <a:pt x="7625461" y="1002030"/>
                    <a:pt x="7628255" y="1008507"/>
                    <a:pt x="7628255" y="1015365"/>
                  </a:cubicBezTo>
                  <a:cubicBezTo>
                    <a:pt x="7628255" y="1022223"/>
                    <a:pt x="7625461" y="1028700"/>
                    <a:pt x="7620635" y="1033526"/>
                  </a:cubicBezTo>
                  <a:lnTo>
                    <a:pt x="6614033" y="2021459"/>
                  </a:lnTo>
                  <a:cubicBezTo>
                    <a:pt x="6606794" y="2028571"/>
                    <a:pt x="6595872" y="2030730"/>
                    <a:pt x="6586474" y="2026793"/>
                  </a:cubicBezTo>
                  <a:cubicBezTo>
                    <a:pt x="6577076" y="2022856"/>
                    <a:pt x="6570853" y="2013585"/>
                    <a:pt x="6570853" y="2003425"/>
                  </a:cubicBezTo>
                  <a:lnTo>
                    <a:pt x="6570853" y="1509395"/>
                  </a:lnTo>
                  <a:lnTo>
                    <a:pt x="6596253" y="1509395"/>
                  </a:lnTo>
                  <a:lnTo>
                    <a:pt x="6596253" y="1534795"/>
                  </a:lnTo>
                  <a:lnTo>
                    <a:pt x="25400" y="1534795"/>
                  </a:lnTo>
                  <a:cubicBezTo>
                    <a:pt x="11430" y="1534795"/>
                    <a:pt x="0" y="1523365"/>
                    <a:pt x="0" y="1509395"/>
                  </a:cubicBezTo>
                  <a:lnTo>
                    <a:pt x="0" y="521335"/>
                  </a:lnTo>
                  <a:cubicBezTo>
                    <a:pt x="0" y="507365"/>
                    <a:pt x="11430" y="495935"/>
                    <a:pt x="25400" y="495935"/>
                  </a:cubicBezTo>
                  <a:moveTo>
                    <a:pt x="25400" y="546735"/>
                  </a:moveTo>
                  <a:lnTo>
                    <a:pt x="25400" y="521335"/>
                  </a:lnTo>
                  <a:lnTo>
                    <a:pt x="50800" y="521335"/>
                  </a:lnTo>
                  <a:lnTo>
                    <a:pt x="50800" y="1509268"/>
                  </a:lnTo>
                  <a:lnTo>
                    <a:pt x="25400" y="1509268"/>
                  </a:lnTo>
                  <a:lnTo>
                    <a:pt x="25400" y="1483868"/>
                  </a:lnTo>
                  <a:lnTo>
                    <a:pt x="6596253" y="1483868"/>
                  </a:lnTo>
                  <a:cubicBezTo>
                    <a:pt x="6610223" y="1483868"/>
                    <a:pt x="6621653" y="1495298"/>
                    <a:pt x="6621653" y="1509268"/>
                  </a:cubicBezTo>
                  <a:lnTo>
                    <a:pt x="6621653" y="2003298"/>
                  </a:lnTo>
                  <a:lnTo>
                    <a:pt x="6596253" y="2003298"/>
                  </a:lnTo>
                  <a:lnTo>
                    <a:pt x="6578473" y="1985137"/>
                  </a:lnTo>
                  <a:lnTo>
                    <a:pt x="7585075" y="997204"/>
                  </a:lnTo>
                  <a:lnTo>
                    <a:pt x="7602855" y="1015365"/>
                  </a:lnTo>
                  <a:lnTo>
                    <a:pt x="7585075" y="1033526"/>
                  </a:lnTo>
                  <a:lnTo>
                    <a:pt x="6578473" y="45466"/>
                  </a:lnTo>
                  <a:lnTo>
                    <a:pt x="6596253" y="27305"/>
                  </a:lnTo>
                  <a:lnTo>
                    <a:pt x="6621653" y="27305"/>
                  </a:lnTo>
                  <a:lnTo>
                    <a:pt x="6621653" y="521335"/>
                  </a:lnTo>
                  <a:cubicBezTo>
                    <a:pt x="6621653" y="535305"/>
                    <a:pt x="6610223" y="546735"/>
                    <a:pt x="6596253" y="546735"/>
                  </a:cubicBezTo>
                  <a:lnTo>
                    <a:pt x="25400" y="546735"/>
                  </a:lnTo>
                  <a:close/>
                </a:path>
              </a:pathLst>
            </a:custGeom>
            <a:solidFill>
              <a:srgbClr val="1C334E"/>
            </a:solidFill>
          </p:spPr>
        </p:sp>
      </p:grpSp>
      <p:grpSp>
        <p:nvGrpSpPr>
          <p:cNvPr name="Group 6" id="6"/>
          <p:cNvGrpSpPr/>
          <p:nvPr/>
        </p:nvGrpSpPr>
        <p:grpSpPr>
          <a:xfrm rot="0">
            <a:off x="2537237" y="167332"/>
            <a:ext cx="13213526" cy="9925515"/>
            <a:chOff x="0" y="0"/>
            <a:chExt cx="17618034" cy="13234020"/>
          </a:xfrm>
        </p:grpSpPr>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2">
                <a:alphaModFix amt="9999"/>
              </a:blip>
              <a:stretch>
                <a:fillRect l="0" t="0" r="0" b="0"/>
              </a:stretch>
            </a:blipFill>
          </p:spPr>
        </p:sp>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0" id="10"/>
          <p:cNvSpPr txBox="true"/>
          <p:nvPr/>
        </p:nvSpPr>
        <p:spPr>
          <a:xfrm rot="0">
            <a:off x="463425" y="326220"/>
            <a:ext cx="14588019" cy="662607"/>
          </a:xfrm>
          <a:prstGeom prst="rect">
            <a:avLst/>
          </a:prstGeom>
        </p:spPr>
        <p:txBody>
          <a:bodyPr anchor="t" rtlCol="false" tIns="0" lIns="0" bIns="0" rIns="0">
            <a:spAutoFit/>
          </a:bodyPr>
          <a:lstStyle/>
          <a:p>
            <a:pPr algn="l">
              <a:lnSpc>
                <a:spcPts val="4954"/>
              </a:lnSpc>
            </a:pPr>
            <a:r>
              <a:rPr lang="en-US" sz="3538" b="true">
                <a:solidFill>
                  <a:srgbClr val="FFEDD1"/>
                </a:solidFill>
                <a:latin typeface="Now Bold"/>
                <a:ea typeface="Now Bold"/>
                <a:cs typeface="Now Bold"/>
                <a:sym typeface="Now Bold"/>
              </a:rPr>
              <a:t>INTRODUCING THE VON NEWMANN ARCHITECTURE</a:t>
            </a:r>
          </a:p>
        </p:txBody>
      </p:sp>
      <p:sp>
        <p:nvSpPr>
          <p:cNvPr name="TextBox 11" id="11"/>
          <p:cNvSpPr txBox="true"/>
          <p:nvPr/>
        </p:nvSpPr>
        <p:spPr>
          <a:xfrm rot="0">
            <a:off x="11554466" y="8705124"/>
            <a:ext cx="5683101" cy="639540"/>
          </a:xfrm>
          <a:prstGeom prst="rect">
            <a:avLst/>
          </a:prstGeom>
        </p:spPr>
        <p:txBody>
          <a:bodyPr anchor="t" rtlCol="false" tIns="0" lIns="0" bIns="0" rIns="0">
            <a:spAutoFit/>
          </a:bodyPr>
          <a:lstStyle/>
          <a:p>
            <a:pPr algn="l">
              <a:lnSpc>
                <a:spcPts val="4422"/>
              </a:lnSpc>
            </a:pPr>
            <a:r>
              <a:rPr lang="en-US" sz="2700" b="true">
                <a:solidFill>
                  <a:srgbClr val="FFEDD1"/>
                </a:solidFill>
                <a:latin typeface="Now Bold"/>
                <a:ea typeface="Now Bold"/>
                <a:cs typeface="Now Bold"/>
                <a:sym typeface="Now Bold"/>
              </a:rPr>
              <a:t>See the Von Neumann Architecture!</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2. The program counter is incremented by one, updating its value to reflect the memory address of the next instruction to be executed.</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104</a:t>
            </a:r>
          </a:p>
        </p:txBody>
      </p:sp>
      <p:sp>
        <p:nvSpPr>
          <p:cNvPr name="TextBox 90" id="90"/>
          <p:cNvSpPr txBox="true"/>
          <p:nvPr/>
        </p:nvSpPr>
        <p:spPr>
          <a:xfrm rot="0">
            <a:off x="9061898"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102</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800000">
            <a:off x="10551283" y="8103688"/>
            <a:ext cx="3006960" cy="128588"/>
            <a:chOff x="0" y="0"/>
            <a:chExt cx="4009280" cy="171450"/>
          </a:xfrm>
        </p:grpSpPr>
        <p:sp>
          <p:nvSpPr>
            <p:cNvPr name="Freeform 99" id="99"/>
            <p:cNvSpPr/>
            <p:nvPr/>
          </p:nvSpPr>
          <p:spPr>
            <a:xfrm flipH="false" flipV="false" rot="0">
              <a:off x="0" y="0"/>
              <a:ext cx="4009263" cy="171450"/>
            </a:xfrm>
            <a:custGeom>
              <a:avLst/>
              <a:gdLst/>
              <a:ahLst/>
              <a:cxnLst/>
              <a:rect r="r" b="b" t="t" l="l"/>
              <a:pathLst>
                <a:path h="171450" w="4009263">
                  <a:moveTo>
                    <a:pt x="85725" y="0"/>
                  </a:moveTo>
                  <a:lnTo>
                    <a:pt x="3923538" y="0"/>
                  </a:lnTo>
                  <a:cubicBezTo>
                    <a:pt x="3970909" y="0"/>
                    <a:pt x="4009263" y="38354"/>
                    <a:pt x="4009263" y="85725"/>
                  </a:cubicBezTo>
                  <a:cubicBezTo>
                    <a:pt x="4009263" y="133096"/>
                    <a:pt x="3970909" y="171450"/>
                    <a:pt x="392353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5</a:t>
            </a:r>
          </a:p>
        </p:txBody>
      </p:sp>
      <p:sp>
        <p:nvSpPr>
          <p:cNvPr name="TextBox 101" id="101"/>
          <p:cNvSpPr txBox="true"/>
          <p:nvPr/>
        </p:nvSpPr>
        <p:spPr>
          <a:xfrm rot="0">
            <a:off x="8571435"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3</a:t>
            </a:r>
          </a:p>
        </p:txBody>
      </p:sp>
      <p:sp>
        <p:nvSpPr>
          <p:cNvPr name="TextBox 102" id="102"/>
          <p:cNvSpPr txBox="true"/>
          <p:nvPr/>
        </p:nvSpPr>
        <p:spPr>
          <a:xfrm rot="0">
            <a:off x="8622166"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sp>
        <p:nvSpPr>
          <p:cNvPr name="TextBox 103" id="103"/>
          <p:cNvSpPr txBox="true"/>
          <p:nvPr/>
        </p:nvSpPr>
        <p:spPr>
          <a:xfrm rot="0">
            <a:off x="3710596" y="3772901"/>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Add 11</a:t>
            </a:r>
          </a:p>
        </p:txBody>
      </p:sp>
      <p:sp>
        <p:nvSpPr>
          <p:cNvPr name="TextBox 104" id="104"/>
          <p:cNvSpPr txBox="true"/>
          <p:nvPr/>
        </p:nvSpPr>
        <p:spPr>
          <a:xfrm rot="0">
            <a:off x="3599808"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 + 3</a:t>
            </a:r>
          </a:p>
        </p:txBody>
      </p:sp>
      <p:grpSp>
        <p:nvGrpSpPr>
          <p:cNvPr name="Group 105" id="105"/>
          <p:cNvGrpSpPr/>
          <p:nvPr/>
        </p:nvGrpSpPr>
        <p:grpSpPr>
          <a:xfrm rot="0">
            <a:off x="2537237" y="281084"/>
            <a:ext cx="13213526" cy="9925515"/>
            <a:chOff x="0" y="0"/>
            <a:chExt cx="17618034" cy="13234020"/>
          </a:xfrm>
        </p:grpSpPr>
        <p:sp>
          <p:nvSpPr>
            <p:cNvPr name="Freeform 106" id="10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7" id="10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8" id="10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3. The control unit (CU) sends a request to the RAM for the instruction, retrieving the address of the instruction from the MAR via the address bus.</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104</a:t>
            </a:r>
          </a:p>
        </p:txBody>
      </p:sp>
      <p:sp>
        <p:nvSpPr>
          <p:cNvPr name="TextBox 90" id="90"/>
          <p:cNvSpPr txBox="true"/>
          <p:nvPr/>
        </p:nvSpPr>
        <p:spPr>
          <a:xfrm rot="0">
            <a:off x="9061898"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10800000">
            <a:off x="10551283" y="8103688"/>
            <a:ext cx="3006960" cy="128588"/>
            <a:chOff x="0" y="0"/>
            <a:chExt cx="4009280" cy="171450"/>
          </a:xfrm>
        </p:grpSpPr>
        <p:sp>
          <p:nvSpPr>
            <p:cNvPr name="Freeform 99" id="99"/>
            <p:cNvSpPr/>
            <p:nvPr/>
          </p:nvSpPr>
          <p:spPr>
            <a:xfrm flipH="false" flipV="false" rot="0">
              <a:off x="0" y="0"/>
              <a:ext cx="4009263" cy="171450"/>
            </a:xfrm>
            <a:custGeom>
              <a:avLst/>
              <a:gdLst/>
              <a:ahLst/>
              <a:cxnLst/>
              <a:rect r="r" b="b" t="t" l="l"/>
              <a:pathLst>
                <a:path h="171450" w="4009263">
                  <a:moveTo>
                    <a:pt x="85725" y="0"/>
                  </a:moveTo>
                  <a:lnTo>
                    <a:pt x="3923538" y="0"/>
                  </a:lnTo>
                  <a:cubicBezTo>
                    <a:pt x="3970909" y="0"/>
                    <a:pt x="4009263" y="38354"/>
                    <a:pt x="4009263" y="85725"/>
                  </a:cubicBezTo>
                  <a:cubicBezTo>
                    <a:pt x="4009263" y="133096"/>
                    <a:pt x="3970909" y="171450"/>
                    <a:pt x="392353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5</a:t>
            </a:r>
          </a:p>
        </p:txBody>
      </p:sp>
      <p:sp>
        <p:nvSpPr>
          <p:cNvPr name="TextBox 101" id="101"/>
          <p:cNvSpPr txBox="true"/>
          <p:nvPr/>
        </p:nvSpPr>
        <p:spPr>
          <a:xfrm rot="0">
            <a:off x="8571435"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3</a:t>
            </a:r>
          </a:p>
        </p:txBody>
      </p:sp>
      <p:sp>
        <p:nvSpPr>
          <p:cNvPr name="TextBox 102" id="102"/>
          <p:cNvSpPr txBox="true"/>
          <p:nvPr/>
        </p:nvSpPr>
        <p:spPr>
          <a:xfrm rot="0">
            <a:off x="8622166"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sp>
        <p:nvSpPr>
          <p:cNvPr name="TextBox 103" id="103"/>
          <p:cNvSpPr txBox="true"/>
          <p:nvPr/>
        </p:nvSpPr>
        <p:spPr>
          <a:xfrm rot="0">
            <a:off x="3710596" y="3772901"/>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Add 11</a:t>
            </a:r>
          </a:p>
        </p:txBody>
      </p:sp>
      <p:sp>
        <p:nvSpPr>
          <p:cNvPr name="TextBox 104" id="104"/>
          <p:cNvSpPr txBox="true"/>
          <p:nvPr/>
        </p:nvSpPr>
        <p:spPr>
          <a:xfrm rot="0">
            <a:off x="3599808"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 + 3</a:t>
            </a:r>
          </a:p>
        </p:txBody>
      </p:sp>
      <p:grpSp>
        <p:nvGrpSpPr>
          <p:cNvPr name="Group 105" id="105"/>
          <p:cNvGrpSpPr/>
          <p:nvPr/>
        </p:nvGrpSpPr>
        <p:grpSpPr>
          <a:xfrm rot="0">
            <a:off x="2537237" y="281084"/>
            <a:ext cx="13213526" cy="9925515"/>
            <a:chOff x="0" y="0"/>
            <a:chExt cx="17618034" cy="13234020"/>
          </a:xfrm>
        </p:grpSpPr>
        <p:sp>
          <p:nvSpPr>
            <p:cNvPr name="Freeform 106" id="10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7" id="10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8" id="10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4. The data stored in the RAM at the specified address is transferred via the data bus to the memory data register (MDR).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104</a:t>
            </a:r>
          </a:p>
        </p:txBody>
      </p:sp>
      <p:sp>
        <p:nvSpPr>
          <p:cNvPr name="TextBox 90" id="90"/>
          <p:cNvSpPr txBox="true"/>
          <p:nvPr/>
        </p:nvSpPr>
        <p:spPr>
          <a:xfrm rot="0">
            <a:off x="9061898"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9417470">
            <a:off x="10425814" y="8719222"/>
            <a:ext cx="3273822" cy="128588"/>
            <a:chOff x="0" y="0"/>
            <a:chExt cx="4365096" cy="171450"/>
          </a:xfrm>
        </p:grpSpPr>
        <p:sp>
          <p:nvSpPr>
            <p:cNvPr name="Freeform 99" id="99"/>
            <p:cNvSpPr/>
            <p:nvPr/>
          </p:nvSpPr>
          <p:spPr>
            <a:xfrm flipH="false" flipV="false" rot="0">
              <a:off x="0" y="0"/>
              <a:ext cx="4365117" cy="171450"/>
            </a:xfrm>
            <a:custGeom>
              <a:avLst/>
              <a:gdLst/>
              <a:ahLst/>
              <a:cxnLst/>
              <a:rect r="r" b="b" t="t" l="l"/>
              <a:pathLst>
                <a:path h="171450" w="4365117">
                  <a:moveTo>
                    <a:pt x="85725" y="0"/>
                  </a:moveTo>
                  <a:lnTo>
                    <a:pt x="4279392" y="0"/>
                  </a:lnTo>
                  <a:cubicBezTo>
                    <a:pt x="4326763" y="0"/>
                    <a:pt x="4365117" y="38354"/>
                    <a:pt x="4365117" y="85725"/>
                  </a:cubicBezTo>
                  <a:cubicBezTo>
                    <a:pt x="4365117" y="133096"/>
                    <a:pt x="4326763" y="171450"/>
                    <a:pt x="427939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5</a:t>
            </a:r>
          </a:p>
        </p:txBody>
      </p:sp>
      <p:sp>
        <p:nvSpPr>
          <p:cNvPr name="TextBox 101" id="101"/>
          <p:cNvSpPr txBox="true"/>
          <p:nvPr/>
        </p:nvSpPr>
        <p:spPr>
          <a:xfrm rot="0">
            <a:off x="8622166" y="5077704"/>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Add 11</a:t>
            </a:r>
          </a:p>
        </p:txBody>
      </p:sp>
      <p:sp>
        <p:nvSpPr>
          <p:cNvPr name="TextBox 102" id="102"/>
          <p:cNvSpPr txBox="true"/>
          <p:nvPr/>
        </p:nvSpPr>
        <p:spPr>
          <a:xfrm rot="0">
            <a:off x="3710596" y="3772901"/>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Add 11</a:t>
            </a:r>
          </a:p>
        </p:txBody>
      </p:sp>
      <p:sp>
        <p:nvSpPr>
          <p:cNvPr name="TextBox 103" id="103"/>
          <p:cNvSpPr txBox="true"/>
          <p:nvPr/>
        </p:nvSpPr>
        <p:spPr>
          <a:xfrm rot="0">
            <a:off x="3599808"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 + 3</a:t>
            </a:r>
          </a:p>
        </p:txBody>
      </p:sp>
      <p:sp>
        <p:nvSpPr>
          <p:cNvPr name="TextBox 104" id="104"/>
          <p:cNvSpPr txBox="true"/>
          <p:nvPr/>
        </p:nvSpPr>
        <p:spPr>
          <a:xfrm rot="0">
            <a:off x="8647299" y="7906770"/>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Store 12</a:t>
            </a:r>
          </a:p>
        </p:txBody>
      </p:sp>
      <p:grpSp>
        <p:nvGrpSpPr>
          <p:cNvPr name="Group 105" id="105"/>
          <p:cNvGrpSpPr/>
          <p:nvPr/>
        </p:nvGrpSpPr>
        <p:grpSpPr>
          <a:xfrm rot="0">
            <a:off x="2537237" y="281084"/>
            <a:ext cx="13213526" cy="9925515"/>
            <a:chOff x="0" y="0"/>
            <a:chExt cx="17618034" cy="13234020"/>
          </a:xfrm>
        </p:grpSpPr>
        <p:sp>
          <p:nvSpPr>
            <p:cNvPr name="Freeform 106" id="10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7" id="10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8" id="10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561809"/>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5. When the instruction reaches the MDR, it is then copied into the current instruction register (CIR).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104</a:t>
            </a:r>
          </a:p>
        </p:txBody>
      </p:sp>
      <p:sp>
        <p:nvSpPr>
          <p:cNvPr name="TextBox 90" id="90"/>
          <p:cNvSpPr txBox="true"/>
          <p:nvPr/>
        </p:nvSpPr>
        <p:spPr>
          <a:xfrm rot="0">
            <a:off x="9061898"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9376324">
            <a:off x="10418914" y="8733784"/>
            <a:ext cx="3260325" cy="128588"/>
            <a:chOff x="0" y="0"/>
            <a:chExt cx="4347100" cy="171450"/>
          </a:xfrm>
        </p:grpSpPr>
        <p:sp>
          <p:nvSpPr>
            <p:cNvPr name="Freeform 99" id="99"/>
            <p:cNvSpPr/>
            <p:nvPr/>
          </p:nvSpPr>
          <p:spPr>
            <a:xfrm flipH="false" flipV="false" rot="0">
              <a:off x="0" y="0"/>
              <a:ext cx="4347083" cy="171450"/>
            </a:xfrm>
            <a:custGeom>
              <a:avLst/>
              <a:gdLst/>
              <a:ahLst/>
              <a:cxnLst/>
              <a:rect r="r" b="b" t="t" l="l"/>
              <a:pathLst>
                <a:path h="171450" w="4347083">
                  <a:moveTo>
                    <a:pt x="85725" y="0"/>
                  </a:moveTo>
                  <a:lnTo>
                    <a:pt x="4261358" y="0"/>
                  </a:lnTo>
                  <a:cubicBezTo>
                    <a:pt x="4308729" y="0"/>
                    <a:pt x="4347083" y="38354"/>
                    <a:pt x="4347083" y="85725"/>
                  </a:cubicBezTo>
                  <a:cubicBezTo>
                    <a:pt x="4347083" y="133096"/>
                    <a:pt x="4308729" y="171450"/>
                    <a:pt x="4261358"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5</a:t>
            </a:r>
          </a:p>
        </p:txBody>
      </p:sp>
      <p:sp>
        <p:nvSpPr>
          <p:cNvPr name="TextBox 101" id="101"/>
          <p:cNvSpPr txBox="true"/>
          <p:nvPr/>
        </p:nvSpPr>
        <p:spPr>
          <a:xfrm rot="0">
            <a:off x="3710596" y="3772901"/>
            <a:ext cx="1456002" cy="515830"/>
          </a:xfrm>
          <a:prstGeom prst="rect">
            <a:avLst/>
          </a:prstGeom>
        </p:spPr>
        <p:txBody>
          <a:bodyPr anchor="t" rtlCol="false" tIns="0" lIns="0" bIns="0" rIns="0">
            <a:spAutoFit/>
          </a:bodyPr>
          <a:lstStyle/>
          <a:p>
            <a:pPr algn="l">
              <a:lnSpc>
                <a:spcPts val="3850"/>
              </a:lnSpc>
            </a:pPr>
            <a:r>
              <a:rPr lang="en-US" sz="2749" b="true">
                <a:solidFill>
                  <a:srgbClr val="000000"/>
                </a:solidFill>
                <a:latin typeface="Now Bold"/>
                <a:ea typeface="Now Bold"/>
                <a:cs typeface="Now Bold"/>
                <a:sym typeface="Now Bold"/>
              </a:rPr>
              <a:t>Add 11</a:t>
            </a:r>
          </a:p>
        </p:txBody>
      </p:sp>
      <p:sp>
        <p:nvSpPr>
          <p:cNvPr name="TextBox 102" id="102"/>
          <p:cNvSpPr txBox="true"/>
          <p:nvPr/>
        </p:nvSpPr>
        <p:spPr>
          <a:xfrm rot="0">
            <a:off x="3599808"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 + 3</a:t>
            </a:r>
          </a:p>
        </p:txBody>
      </p:sp>
      <p:sp>
        <p:nvSpPr>
          <p:cNvPr name="TextBox 103" id="103"/>
          <p:cNvSpPr txBox="true"/>
          <p:nvPr/>
        </p:nvSpPr>
        <p:spPr>
          <a:xfrm rot="0">
            <a:off x="8647299" y="7906770"/>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Store 12</a:t>
            </a:r>
          </a:p>
        </p:txBody>
      </p:sp>
      <p:sp>
        <p:nvSpPr>
          <p:cNvPr name="TextBox 104" id="104"/>
          <p:cNvSpPr txBox="true"/>
          <p:nvPr/>
        </p:nvSpPr>
        <p:spPr>
          <a:xfrm rot="0">
            <a:off x="8571435" y="5021879"/>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Store 12</a:t>
            </a:r>
          </a:p>
        </p:txBody>
      </p:sp>
      <p:grpSp>
        <p:nvGrpSpPr>
          <p:cNvPr name="Group 105" id="105"/>
          <p:cNvGrpSpPr/>
          <p:nvPr/>
        </p:nvGrpSpPr>
        <p:grpSpPr>
          <a:xfrm rot="0">
            <a:off x="2537237" y="281084"/>
            <a:ext cx="13213526" cy="9925515"/>
            <a:chOff x="0" y="0"/>
            <a:chExt cx="17618034" cy="13234020"/>
          </a:xfrm>
        </p:grpSpPr>
        <p:sp>
          <p:nvSpPr>
            <p:cNvPr name="Freeform 106" id="10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7" id="10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8" id="10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6. The instruction in the CIR is decoded using the arithmetic logic unit (ALU) and subsequently executed. The outcome of this operation is stored in the accumulator.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104</a:t>
            </a:r>
          </a:p>
        </p:txBody>
      </p:sp>
      <p:sp>
        <p:nvSpPr>
          <p:cNvPr name="TextBox 90" id="90"/>
          <p:cNvSpPr txBox="true"/>
          <p:nvPr/>
        </p:nvSpPr>
        <p:spPr>
          <a:xfrm rot="0">
            <a:off x="9061898"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9507062">
            <a:off x="10443994" y="8667481"/>
            <a:ext cx="3198552" cy="128588"/>
            <a:chOff x="0" y="0"/>
            <a:chExt cx="4264736" cy="171450"/>
          </a:xfrm>
        </p:grpSpPr>
        <p:sp>
          <p:nvSpPr>
            <p:cNvPr name="Freeform 99" id="99"/>
            <p:cNvSpPr/>
            <p:nvPr/>
          </p:nvSpPr>
          <p:spPr>
            <a:xfrm flipH="false" flipV="false" rot="0">
              <a:off x="0" y="0"/>
              <a:ext cx="4264787" cy="171450"/>
            </a:xfrm>
            <a:custGeom>
              <a:avLst/>
              <a:gdLst/>
              <a:ahLst/>
              <a:cxnLst/>
              <a:rect r="r" b="b" t="t" l="l"/>
              <a:pathLst>
                <a:path h="171450" w="4264787">
                  <a:moveTo>
                    <a:pt x="85725" y="0"/>
                  </a:moveTo>
                  <a:lnTo>
                    <a:pt x="4179062" y="0"/>
                  </a:lnTo>
                  <a:cubicBezTo>
                    <a:pt x="4226433" y="0"/>
                    <a:pt x="4264787" y="38354"/>
                    <a:pt x="4264787" y="85725"/>
                  </a:cubicBezTo>
                  <a:cubicBezTo>
                    <a:pt x="4264787" y="133096"/>
                    <a:pt x="4226433" y="171450"/>
                    <a:pt x="417906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5</a:t>
            </a:r>
          </a:p>
        </p:txBody>
      </p:sp>
      <p:sp>
        <p:nvSpPr>
          <p:cNvPr name="TextBox 101" id="101"/>
          <p:cNvSpPr txBox="true"/>
          <p:nvPr/>
        </p:nvSpPr>
        <p:spPr>
          <a:xfrm rot="0">
            <a:off x="3599808"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 + 3</a:t>
            </a:r>
          </a:p>
        </p:txBody>
      </p:sp>
      <p:sp>
        <p:nvSpPr>
          <p:cNvPr name="TextBox 102" id="102"/>
          <p:cNvSpPr txBox="true"/>
          <p:nvPr/>
        </p:nvSpPr>
        <p:spPr>
          <a:xfrm rot="0">
            <a:off x="8647299" y="7906770"/>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Store 12</a:t>
            </a:r>
          </a:p>
        </p:txBody>
      </p:sp>
      <p:sp>
        <p:nvSpPr>
          <p:cNvPr name="TextBox 103" id="103"/>
          <p:cNvSpPr txBox="true"/>
          <p:nvPr/>
        </p:nvSpPr>
        <p:spPr>
          <a:xfrm rot="0">
            <a:off x="8571435" y="5021879"/>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Store 12</a:t>
            </a:r>
          </a:p>
        </p:txBody>
      </p:sp>
      <p:sp>
        <p:nvSpPr>
          <p:cNvPr name="TextBox 104" id="104"/>
          <p:cNvSpPr txBox="true"/>
          <p:nvPr/>
        </p:nvSpPr>
        <p:spPr>
          <a:xfrm rot="0">
            <a:off x="3710596" y="3772544"/>
            <a:ext cx="1270350" cy="436671"/>
          </a:xfrm>
          <a:prstGeom prst="rect">
            <a:avLst/>
          </a:prstGeom>
        </p:spPr>
        <p:txBody>
          <a:bodyPr anchor="t" rtlCol="false" tIns="0" lIns="0" bIns="0" rIns="0">
            <a:spAutoFit/>
          </a:bodyPr>
          <a:lstStyle/>
          <a:p>
            <a:pPr algn="l">
              <a:lnSpc>
                <a:spcPts val="3358"/>
              </a:lnSpc>
            </a:pPr>
            <a:r>
              <a:rPr lang="en-US" sz="2398" b="true">
                <a:solidFill>
                  <a:srgbClr val="000000"/>
                </a:solidFill>
                <a:latin typeface="Now Bold"/>
                <a:ea typeface="Now Bold"/>
                <a:cs typeface="Now Bold"/>
                <a:sym typeface="Now Bold"/>
              </a:rPr>
              <a:t>Store 12</a:t>
            </a:r>
          </a:p>
        </p:txBody>
      </p:sp>
      <p:grpSp>
        <p:nvGrpSpPr>
          <p:cNvPr name="Group 105" id="105"/>
          <p:cNvGrpSpPr/>
          <p:nvPr/>
        </p:nvGrpSpPr>
        <p:grpSpPr>
          <a:xfrm rot="0">
            <a:off x="2537237" y="281084"/>
            <a:ext cx="13213526" cy="9925515"/>
            <a:chOff x="0" y="0"/>
            <a:chExt cx="17618034" cy="13234020"/>
          </a:xfrm>
        </p:grpSpPr>
        <p:sp>
          <p:nvSpPr>
            <p:cNvPr name="Freeform 106" id="10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7" id="10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8" id="10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41961"/>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grpSp>
        <p:nvGrpSpPr>
          <p:cNvPr name="Group 34" id="34"/>
          <p:cNvGrpSpPr/>
          <p:nvPr/>
        </p:nvGrpSpPr>
        <p:grpSpPr>
          <a:xfrm rot="0">
            <a:off x="8084760" y="7881616"/>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Address Register</a:t>
            </a:r>
          </a:p>
        </p:txBody>
      </p:sp>
      <p:sp>
        <p:nvSpPr>
          <p:cNvPr name="TextBox 39" id="39"/>
          <p:cNvSpPr txBox="true"/>
          <p:nvPr/>
        </p:nvSpPr>
        <p:spPr>
          <a:xfrm rot="0">
            <a:off x="7098064" y="7388912"/>
            <a:ext cx="3775937" cy="380790"/>
          </a:xfrm>
          <a:prstGeom prst="rect">
            <a:avLst/>
          </a:prstGeom>
        </p:spPr>
        <p:txBody>
          <a:bodyPr anchor="t" rtlCol="false" tIns="0" lIns="0" bIns="0" rIns="0">
            <a:spAutoFit/>
          </a:bodyPr>
          <a:lstStyle/>
          <a:p>
            <a:pPr algn="l">
              <a:lnSpc>
                <a:spcPts val="2838"/>
              </a:lnSpc>
            </a:pPr>
            <a:r>
              <a:rPr lang="en-US" sz="2026" b="true">
                <a:solidFill>
                  <a:srgbClr val="EFE8CF"/>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3</a:t>
            </a:r>
          </a:p>
        </p:txBody>
      </p:sp>
      <p:sp>
        <p:nvSpPr>
          <p:cNvPr name="TextBox 79" id="79"/>
          <p:cNvSpPr txBox="true"/>
          <p:nvPr/>
        </p:nvSpPr>
        <p:spPr>
          <a:xfrm rot="0">
            <a:off x="14587900" y="4394302"/>
            <a:ext cx="231151" cy="543534"/>
          </a:xfrm>
          <a:prstGeom prst="rect">
            <a:avLst/>
          </a:prstGeom>
        </p:spPr>
        <p:txBody>
          <a:bodyPr anchor="t" rtlCol="false" tIns="0" lIns="0" bIns="0" rIns="0">
            <a:spAutoFit/>
          </a:bodyPr>
          <a:lstStyle/>
          <a:p>
            <a:pPr algn="l">
              <a:lnSpc>
                <a:spcPts val="4004"/>
              </a:lnSpc>
            </a:pPr>
            <a:r>
              <a:rPr lang="en-US" sz="2860" b="true">
                <a:solidFill>
                  <a:srgbClr val="FF5757"/>
                </a:solidFill>
                <a:latin typeface="Now Bold"/>
                <a:ea typeface="Now Bold"/>
                <a:cs typeface="Now Bold"/>
                <a:sym typeface="Now Bold"/>
              </a:rPr>
              <a:t>5</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grpSp>
        <p:nvGrpSpPr>
          <p:cNvPr name="Group 86" id="86"/>
          <p:cNvGrpSpPr/>
          <p:nvPr/>
        </p:nvGrpSpPr>
        <p:grpSpPr>
          <a:xfrm rot="0">
            <a:off x="0" y="0"/>
            <a:ext cx="18288000" cy="1183832"/>
            <a:chOff x="0" y="0"/>
            <a:chExt cx="24384000" cy="1578442"/>
          </a:xfrm>
        </p:grpSpPr>
        <p:sp>
          <p:nvSpPr>
            <p:cNvPr name="Freeform 87" id="87"/>
            <p:cNvSpPr/>
            <p:nvPr/>
          </p:nvSpPr>
          <p:spPr>
            <a:xfrm flipH="false" flipV="false" rot="0">
              <a:off x="0" y="0"/>
              <a:ext cx="24384000" cy="1578483"/>
            </a:xfrm>
            <a:custGeom>
              <a:avLst/>
              <a:gdLst/>
              <a:ahLst/>
              <a:cxnLst/>
              <a:rect r="r" b="b" t="t" l="l"/>
              <a:pathLst>
                <a:path h="1578483" w="24384000">
                  <a:moveTo>
                    <a:pt x="0" y="0"/>
                  </a:moveTo>
                  <a:lnTo>
                    <a:pt x="24384000" y="0"/>
                  </a:lnTo>
                  <a:lnTo>
                    <a:pt x="24384000" y="1578483"/>
                  </a:lnTo>
                  <a:lnTo>
                    <a:pt x="0" y="1578483"/>
                  </a:lnTo>
                  <a:close/>
                </a:path>
              </a:pathLst>
            </a:custGeom>
            <a:solidFill>
              <a:srgbClr val="EFE8CF"/>
            </a:solidFill>
          </p:spPr>
        </p:sp>
      </p:grpSp>
      <p:sp>
        <p:nvSpPr>
          <p:cNvPr name="TextBox 88" id="88"/>
          <p:cNvSpPr txBox="true"/>
          <p:nvPr/>
        </p:nvSpPr>
        <p:spPr>
          <a:xfrm rot="0">
            <a:off x="367395" y="-102426"/>
            <a:ext cx="17356856" cy="1100417"/>
          </a:xfrm>
          <a:prstGeom prst="rect">
            <a:avLst/>
          </a:prstGeom>
        </p:spPr>
        <p:txBody>
          <a:bodyPr anchor="t" rtlCol="false" tIns="0" lIns="0" bIns="0" rIns="0">
            <a:spAutoFit/>
          </a:bodyPr>
          <a:lstStyle/>
          <a:p>
            <a:pPr algn="ctr">
              <a:lnSpc>
                <a:spcPts val="4165"/>
              </a:lnSpc>
            </a:pPr>
            <a:r>
              <a:rPr lang="en-US" sz="2974" b="true">
                <a:solidFill>
                  <a:srgbClr val="000000"/>
                </a:solidFill>
                <a:latin typeface="Now Bold"/>
                <a:ea typeface="Now Bold"/>
                <a:cs typeface="Now Bold"/>
                <a:sym typeface="Now Bold"/>
              </a:rPr>
              <a:t>6. The instruction in the CIR is decoded using the arithmetic logic unit (ALU) and subsequently executed. The outcome of this operation is stored in the accumulator.</a:t>
            </a:r>
          </a:p>
        </p:txBody>
      </p:sp>
      <p:sp>
        <p:nvSpPr>
          <p:cNvPr name="TextBox 89" id="89"/>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104</a:t>
            </a:r>
          </a:p>
        </p:txBody>
      </p:sp>
      <p:sp>
        <p:nvSpPr>
          <p:cNvPr name="TextBox 90" id="90"/>
          <p:cNvSpPr txBox="true"/>
          <p:nvPr/>
        </p:nvSpPr>
        <p:spPr>
          <a:xfrm rot="0">
            <a:off x="9061898" y="6234643"/>
            <a:ext cx="599777"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103</a:t>
            </a:r>
          </a:p>
        </p:txBody>
      </p:sp>
      <p:grpSp>
        <p:nvGrpSpPr>
          <p:cNvPr name="Group 91" id="91"/>
          <p:cNvGrpSpPr/>
          <p:nvPr/>
        </p:nvGrpSpPr>
        <p:grpSpPr>
          <a:xfrm rot="-10800000">
            <a:off x="5102306" y="3320897"/>
            <a:ext cx="972651" cy="128588"/>
            <a:chOff x="0" y="0"/>
            <a:chExt cx="1296868" cy="171450"/>
          </a:xfrm>
        </p:grpSpPr>
        <p:sp>
          <p:nvSpPr>
            <p:cNvPr name="Freeform 92" id="92"/>
            <p:cNvSpPr/>
            <p:nvPr/>
          </p:nvSpPr>
          <p:spPr>
            <a:xfrm flipH="false" flipV="false" rot="0">
              <a:off x="0" y="0"/>
              <a:ext cx="1296924" cy="171450"/>
            </a:xfrm>
            <a:custGeom>
              <a:avLst/>
              <a:gdLst/>
              <a:ahLst/>
              <a:cxnLst/>
              <a:rect r="r" b="b" t="t" l="l"/>
              <a:pathLst>
                <a:path h="171450" w="1296924">
                  <a:moveTo>
                    <a:pt x="85725" y="0"/>
                  </a:moveTo>
                  <a:lnTo>
                    <a:pt x="1211199" y="0"/>
                  </a:lnTo>
                  <a:cubicBezTo>
                    <a:pt x="1258570" y="0"/>
                    <a:pt x="1296924" y="38354"/>
                    <a:pt x="1296924" y="85725"/>
                  </a:cubicBezTo>
                  <a:cubicBezTo>
                    <a:pt x="1296924" y="133096"/>
                    <a:pt x="1258570" y="171450"/>
                    <a:pt x="121119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3" id="93"/>
          <p:cNvGrpSpPr/>
          <p:nvPr/>
        </p:nvGrpSpPr>
        <p:grpSpPr>
          <a:xfrm rot="-5400000">
            <a:off x="4324078" y="4888087"/>
            <a:ext cx="3270457" cy="128588"/>
            <a:chOff x="0" y="0"/>
            <a:chExt cx="4360610" cy="171450"/>
          </a:xfrm>
        </p:grpSpPr>
        <p:sp>
          <p:nvSpPr>
            <p:cNvPr name="Freeform 94" id="94"/>
            <p:cNvSpPr/>
            <p:nvPr/>
          </p:nvSpPr>
          <p:spPr>
            <a:xfrm flipH="false" flipV="false" rot="0">
              <a:off x="0" y="0"/>
              <a:ext cx="4360672" cy="171450"/>
            </a:xfrm>
            <a:custGeom>
              <a:avLst/>
              <a:gdLst/>
              <a:ahLst/>
              <a:cxnLst/>
              <a:rect r="r" b="b" t="t" l="l"/>
              <a:pathLst>
                <a:path h="171450" w="4360672">
                  <a:moveTo>
                    <a:pt x="85725" y="0"/>
                  </a:moveTo>
                  <a:lnTo>
                    <a:pt x="4274947" y="0"/>
                  </a:lnTo>
                  <a:cubicBezTo>
                    <a:pt x="4322318" y="0"/>
                    <a:pt x="4360672" y="38354"/>
                    <a:pt x="4360672" y="85725"/>
                  </a:cubicBezTo>
                  <a:cubicBezTo>
                    <a:pt x="4360672" y="133096"/>
                    <a:pt x="4322318" y="171450"/>
                    <a:pt x="4274947"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95" id="95"/>
          <p:cNvGrpSpPr/>
          <p:nvPr/>
        </p:nvGrpSpPr>
        <p:grpSpPr>
          <a:xfrm rot="10799999">
            <a:off x="5852150" y="6459022"/>
            <a:ext cx="2296766" cy="128588"/>
            <a:chOff x="0" y="0"/>
            <a:chExt cx="3062354" cy="171450"/>
          </a:xfrm>
        </p:grpSpPr>
        <p:sp>
          <p:nvSpPr>
            <p:cNvPr name="Freeform 96" id="96"/>
            <p:cNvSpPr/>
            <p:nvPr/>
          </p:nvSpPr>
          <p:spPr>
            <a:xfrm flipH="false" flipV="false" rot="0">
              <a:off x="0" y="0"/>
              <a:ext cx="3062351" cy="171450"/>
            </a:xfrm>
            <a:custGeom>
              <a:avLst/>
              <a:gdLst/>
              <a:ahLst/>
              <a:cxnLst/>
              <a:rect r="r" b="b" t="t" l="l"/>
              <a:pathLst>
                <a:path h="171450" w="3062351">
                  <a:moveTo>
                    <a:pt x="85725" y="0"/>
                  </a:moveTo>
                  <a:lnTo>
                    <a:pt x="2976626" y="0"/>
                  </a:lnTo>
                  <a:cubicBezTo>
                    <a:pt x="3023997" y="0"/>
                    <a:pt x="3062351" y="38354"/>
                    <a:pt x="3062351" y="85725"/>
                  </a:cubicBezTo>
                  <a:cubicBezTo>
                    <a:pt x="3062351" y="133096"/>
                    <a:pt x="3023997" y="171450"/>
                    <a:pt x="2976626"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97" id="97"/>
          <p:cNvSpPr txBox="true"/>
          <p:nvPr/>
        </p:nvSpPr>
        <p:spPr>
          <a:xfrm rot="0">
            <a:off x="5504440" y="3009016"/>
            <a:ext cx="1012446" cy="746275"/>
          </a:xfrm>
          <a:prstGeom prst="rect">
            <a:avLst/>
          </a:prstGeom>
        </p:spPr>
        <p:txBody>
          <a:bodyPr anchor="t" rtlCol="false" tIns="0" lIns="0" bIns="0" rIns="0">
            <a:spAutoFit/>
          </a:bodyPr>
          <a:lstStyle/>
          <a:p>
            <a:pPr algn="r">
              <a:lnSpc>
                <a:spcPts val="2838"/>
              </a:lnSpc>
            </a:pPr>
            <a:r>
              <a:rPr lang="en-US" sz="2026" b="true">
                <a:solidFill>
                  <a:srgbClr val="EFE8CF"/>
                </a:solidFill>
                <a:latin typeface="Now Bold"/>
                <a:ea typeface="Now Bold"/>
                <a:cs typeface="Now Bold"/>
                <a:sym typeface="Now Bold"/>
              </a:rPr>
              <a:t>Address bus</a:t>
            </a:r>
          </a:p>
        </p:txBody>
      </p:sp>
      <p:grpSp>
        <p:nvGrpSpPr>
          <p:cNvPr name="Group 98" id="98"/>
          <p:cNvGrpSpPr/>
          <p:nvPr/>
        </p:nvGrpSpPr>
        <p:grpSpPr>
          <a:xfrm rot="-9419081">
            <a:off x="10426841" y="8714912"/>
            <a:ext cx="3255243" cy="128588"/>
            <a:chOff x="0" y="0"/>
            <a:chExt cx="4340324" cy="171450"/>
          </a:xfrm>
        </p:grpSpPr>
        <p:sp>
          <p:nvSpPr>
            <p:cNvPr name="Freeform 99" id="99"/>
            <p:cNvSpPr/>
            <p:nvPr/>
          </p:nvSpPr>
          <p:spPr>
            <a:xfrm flipH="false" flipV="false" rot="0">
              <a:off x="0" y="0"/>
              <a:ext cx="4340352" cy="171450"/>
            </a:xfrm>
            <a:custGeom>
              <a:avLst/>
              <a:gdLst/>
              <a:ahLst/>
              <a:cxnLst/>
              <a:rect r="r" b="b" t="t" l="l"/>
              <a:pathLst>
                <a:path h="171450" w="4340352">
                  <a:moveTo>
                    <a:pt x="85725" y="0"/>
                  </a:moveTo>
                  <a:lnTo>
                    <a:pt x="4254627" y="0"/>
                  </a:lnTo>
                  <a:cubicBezTo>
                    <a:pt x="4301998" y="0"/>
                    <a:pt x="4340352" y="38354"/>
                    <a:pt x="4340352" y="85725"/>
                  </a:cubicBezTo>
                  <a:cubicBezTo>
                    <a:pt x="4340352" y="133096"/>
                    <a:pt x="4301998" y="171450"/>
                    <a:pt x="4254627"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sp>
        <p:nvSpPr>
          <p:cNvPr name="TextBox 100" id="100"/>
          <p:cNvSpPr txBox="true"/>
          <p:nvPr/>
        </p:nvSpPr>
        <p:spPr>
          <a:xfrm rot="0">
            <a:off x="3599808" y="5757356"/>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5</a:t>
            </a:r>
          </a:p>
        </p:txBody>
      </p:sp>
      <p:sp>
        <p:nvSpPr>
          <p:cNvPr name="TextBox 101" id="101"/>
          <p:cNvSpPr txBox="true"/>
          <p:nvPr/>
        </p:nvSpPr>
        <p:spPr>
          <a:xfrm rot="0">
            <a:off x="3599808" y="7868653"/>
            <a:ext cx="1456002" cy="515830"/>
          </a:xfrm>
          <a:prstGeom prst="rect">
            <a:avLst/>
          </a:prstGeom>
        </p:spPr>
        <p:txBody>
          <a:bodyPr anchor="t" rtlCol="false" tIns="0" lIns="0" bIns="0" rIns="0">
            <a:spAutoFit/>
          </a:bodyPr>
          <a:lstStyle/>
          <a:p>
            <a:pPr algn="ctr">
              <a:lnSpc>
                <a:spcPts val="3850"/>
              </a:lnSpc>
            </a:pPr>
            <a:r>
              <a:rPr lang="en-US" sz="2749" b="true">
                <a:solidFill>
                  <a:srgbClr val="008037"/>
                </a:solidFill>
                <a:latin typeface="Now Bold"/>
                <a:ea typeface="Now Bold"/>
                <a:cs typeface="Now Bold"/>
                <a:sym typeface="Now Bold"/>
              </a:rPr>
              <a:t>2 + 3</a:t>
            </a:r>
          </a:p>
        </p:txBody>
      </p:sp>
      <p:sp>
        <p:nvSpPr>
          <p:cNvPr name="TextBox 102" id="102"/>
          <p:cNvSpPr txBox="true"/>
          <p:nvPr/>
        </p:nvSpPr>
        <p:spPr>
          <a:xfrm rot="0">
            <a:off x="8647299" y="7906770"/>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Store 12</a:t>
            </a:r>
          </a:p>
        </p:txBody>
      </p:sp>
      <p:sp>
        <p:nvSpPr>
          <p:cNvPr name="TextBox 103" id="103"/>
          <p:cNvSpPr txBox="true"/>
          <p:nvPr/>
        </p:nvSpPr>
        <p:spPr>
          <a:xfrm rot="0">
            <a:off x="8571435" y="5021879"/>
            <a:ext cx="1456002" cy="515830"/>
          </a:xfrm>
          <a:prstGeom prst="rect">
            <a:avLst/>
          </a:prstGeom>
        </p:spPr>
        <p:txBody>
          <a:bodyPr anchor="t" rtlCol="false" tIns="0" lIns="0" bIns="0" rIns="0">
            <a:spAutoFit/>
          </a:bodyPr>
          <a:lstStyle/>
          <a:p>
            <a:pPr algn="l">
              <a:lnSpc>
                <a:spcPts val="3850"/>
              </a:lnSpc>
            </a:pPr>
            <a:r>
              <a:rPr lang="en-US" sz="2749" b="true">
                <a:solidFill>
                  <a:srgbClr val="FF5757"/>
                </a:solidFill>
                <a:latin typeface="Now Bold"/>
                <a:ea typeface="Now Bold"/>
                <a:cs typeface="Now Bold"/>
                <a:sym typeface="Now Bold"/>
              </a:rPr>
              <a:t>Store 12</a:t>
            </a:r>
          </a:p>
        </p:txBody>
      </p:sp>
      <p:sp>
        <p:nvSpPr>
          <p:cNvPr name="TextBox 104" id="104"/>
          <p:cNvSpPr txBox="true"/>
          <p:nvPr/>
        </p:nvSpPr>
        <p:spPr>
          <a:xfrm rot="0">
            <a:off x="3710596" y="3772544"/>
            <a:ext cx="1270350" cy="436671"/>
          </a:xfrm>
          <a:prstGeom prst="rect">
            <a:avLst/>
          </a:prstGeom>
        </p:spPr>
        <p:txBody>
          <a:bodyPr anchor="t" rtlCol="false" tIns="0" lIns="0" bIns="0" rIns="0">
            <a:spAutoFit/>
          </a:bodyPr>
          <a:lstStyle/>
          <a:p>
            <a:pPr algn="l">
              <a:lnSpc>
                <a:spcPts val="3358"/>
              </a:lnSpc>
            </a:pPr>
            <a:r>
              <a:rPr lang="en-US" sz="2398" b="true">
                <a:solidFill>
                  <a:srgbClr val="000000"/>
                </a:solidFill>
                <a:latin typeface="Now Bold"/>
                <a:ea typeface="Now Bold"/>
                <a:cs typeface="Now Bold"/>
                <a:sym typeface="Now Bold"/>
              </a:rPr>
              <a:t>Store 12</a:t>
            </a:r>
          </a:p>
        </p:txBody>
      </p:sp>
      <p:grpSp>
        <p:nvGrpSpPr>
          <p:cNvPr name="Group 105" id="105"/>
          <p:cNvGrpSpPr/>
          <p:nvPr/>
        </p:nvGrpSpPr>
        <p:grpSpPr>
          <a:xfrm rot="2839115">
            <a:off x="11038579" y="3442723"/>
            <a:ext cx="2826938" cy="71438"/>
            <a:chOff x="0" y="0"/>
            <a:chExt cx="3769250" cy="95250"/>
          </a:xfrm>
        </p:grpSpPr>
        <p:sp>
          <p:nvSpPr>
            <p:cNvPr name="Freeform 106" id="106"/>
            <p:cNvSpPr/>
            <p:nvPr/>
          </p:nvSpPr>
          <p:spPr>
            <a:xfrm flipH="false" flipV="false" rot="0">
              <a:off x="0" y="0"/>
              <a:ext cx="3769233" cy="95250"/>
            </a:xfrm>
            <a:custGeom>
              <a:avLst/>
              <a:gdLst/>
              <a:ahLst/>
              <a:cxnLst/>
              <a:rect r="r" b="b" t="t" l="l"/>
              <a:pathLst>
                <a:path h="95250" w="3769233">
                  <a:moveTo>
                    <a:pt x="47625" y="0"/>
                  </a:moveTo>
                  <a:lnTo>
                    <a:pt x="3721608" y="0"/>
                  </a:lnTo>
                  <a:cubicBezTo>
                    <a:pt x="3747897" y="0"/>
                    <a:pt x="3769233" y="21336"/>
                    <a:pt x="3769233" y="47625"/>
                  </a:cubicBezTo>
                  <a:cubicBezTo>
                    <a:pt x="3769233" y="73914"/>
                    <a:pt x="3747897" y="95250"/>
                    <a:pt x="3721608" y="95250"/>
                  </a:cubicBezTo>
                  <a:lnTo>
                    <a:pt x="47625" y="95250"/>
                  </a:lnTo>
                  <a:cubicBezTo>
                    <a:pt x="21336" y="95250"/>
                    <a:pt x="0" y="73914"/>
                    <a:pt x="0" y="47625"/>
                  </a:cubicBezTo>
                  <a:cubicBezTo>
                    <a:pt x="0" y="21336"/>
                    <a:pt x="21336" y="0"/>
                    <a:pt x="47625" y="0"/>
                  </a:cubicBezTo>
                  <a:close/>
                </a:path>
              </a:pathLst>
            </a:custGeom>
            <a:solidFill>
              <a:srgbClr val="38B6FF"/>
            </a:solidFill>
          </p:spPr>
        </p:sp>
      </p:grpSp>
      <p:grpSp>
        <p:nvGrpSpPr>
          <p:cNvPr name="Group 107" id="107"/>
          <p:cNvGrpSpPr/>
          <p:nvPr/>
        </p:nvGrpSpPr>
        <p:grpSpPr>
          <a:xfrm rot="0">
            <a:off x="2537237" y="281084"/>
            <a:ext cx="13213526" cy="9925515"/>
            <a:chOff x="0" y="0"/>
            <a:chExt cx="17618034" cy="13234020"/>
          </a:xfrm>
        </p:grpSpPr>
        <p:sp>
          <p:nvSpPr>
            <p:cNvPr name="Freeform 108" id="10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09" id="10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10" id="1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565221" y="3822076"/>
            <a:ext cx="17553212" cy="1138023"/>
          </a:xfrm>
          <a:prstGeom prst="rect">
            <a:avLst/>
          </a:prstGeom>
        </p:spPr>
        <p:txBody>
          <a:bodyPr anchor="t" rtlCol="false" tIns="0" lIns="0" bIns="0" rIns="0">
            <a:spAutoFit/>
          </a:bodyPr>
          <a:lstStyle/>
          <a:p>
            <a:pPr algn="ctr">
              <a:lnSpc>
                <a:spcPts val="4329"/>
              </a:lnSpc>
            </a:pPr>
            <a:r>
              <a:rPr lang="en-US" sz="3091" b="true">
                <a:solidFill>
                  <a:srgbClr val="EFE8CF"/>
                </a:solidFill>
                <a:latin typeface="Now Bold"/>
                <a:ea typeface="Now Bold"/>
                <a:cs typeface="Now Bold"/>
                <a:sym typeface="Now Bold"/>
              </a:rPr>
              <a:t>3RD INSTRUCTION DONE!</a:t>
            </a:r>
          </a:p>
          <a:p>
            <a:pPr algn="ctr">
              <a:lnSpc>
                <a:spcPts val="4329"/>
              </a:lnSpc>
            </a:pPr>
            <a:r>
              <a:rPr lang="en-US" sz="3091" b="true">
                <a:solidFill>
                  <a:srgbClr val="EFE8CF"/>
                </a:solidFill>
                <a:latin typeface="Now Bold"/>
                <a:ea typeface="Now Bold"/>
                <a:cs typeface="Now Bold"/>
                <a:sym typeface="Now Bold"/>
              </a:rPr>
              <a:t>FINISH Z = X + Y </a:t>
            </a:r>
          </a:p>
        </p:txBody>
      </p:sp>
      <p:grpSp>
        <p:nvGrpSpPr>
          <p:cNvPr name="Group 3" id="3"/>
          <p:cNvGrpSpPr/>
          <p:nvPr/>
        </p:nvGrpSpPr>
        <p:grpSpPr>
          <a:xfrm rot="0">
            <a:off x="2537237" y="281084"/>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376789" y="1814539"/>
            <a:ext cx="17534422" cy="2265162"/>
          </a:xfrm>
          <a:prstGeom prst="rect">
            <a:avLst/>
          </a:prstGeom>
        </p:spPr>
        <p:txBody>
          <a:bodyPr anchor="t" rtlCol="false" tIns="0" lIns="0" bIns="0" rIns="0">
            <a:spAutoFit/>
          </a:bodyPr>
          <a:lstStyle/>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Other components make up part of the CPU and can make a significant difference to the overall operating speed of a computer .  </a:t>
            </a:r>
          </a:p>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While the CPU processes instructions and data extremely quickly, other factors can affect a computer's performance.</a:t>
            </a:r>
          </a:p>
        </p:txBody>
      </p:sp>
      <p:grpSp>
        <p:nvGrpSpPr>
          <p:cNvPr name="Group 3" id="3"/>
          <p:cNvGrpSpPr/>
          <p:nvPr/>
        </p:nvGrpSpPr>
        <p:grpSpPr>
          <a:xfrm rot="0">
            <a:off x="2537237" y="281084"/>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7" id="7"/>
          <p:cNvSpPr txBox="true"/>
          <p:nvPr/>
        </p:nvSpPr>
        <p:spPr>
          <a:xfrm rot="0">
            <a:off x="376788" y="339900"/>
            <a:ext cx="9933346" cy="687706"/>
          </a:xfrm>
          <a:prstGeom prst="rect">
            <a:avLst/>
          </a:prstGeom>
        </p:spPr>
        <p:txBody>
          <a:bodyPr anchor="t" rtlCol="false" tIns="0" lIns="0" bIns="0" rIns="0">
            <a:spAutoFit/>
          </a:bodyPr>
          <a:lstStyle/>
          <a:p>
            <a:pPr algn="l">
              <a:lnSpc>
                <a:spcPts val="5194"/>
              </a:lnSpc>
            </a:pPr>
            <a:r>
              <a:rPr lang="en-US" sz="3709" b="true">
                <a:solidFill>
                  <a:srgbClr val="FFEDD1"/>
                </a:solidFill>
                <a:latin typeface="Now Bold"/>
                <a:ea typeface="Now Bold"/>
                <a:cs typeface="Now Bold"/>
                <a:sym typeface="Now Bold"/>
              </a:rPr>
              <a:t>Clock Speed, Cache Memory and Cores</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376789" y="1814541"/>
            <a:ext cx="17534422" cy="4496541"/>
          </a:xfrm>
          <a:prstGeom prst="rect">
            <a:avLst/>
          </a:prstGeom>
        </p:spPr>
        <p:txBody>
          <a:bodyPr anchor="t" rtlCol="false" tIns="0" lIns="0" bIns="0" rIns="0">
            <a:spAutoFit/>
          </a:bodyPr>
          <a:lstStyle/>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Clock speed is a crucial metric for CPU performance, denoting the frequency of electrical pulses generated by the CPU's internal clock per second, measured in hertz, with modern speeds often in gigahertz (GHz). Increasing clock speed enhances computer processing speed (e.g., 3.5GHz equates to 3.5 billion cycles per second). </a:t>
            </a:r>
          </a:p>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Overclocking involves surpassing the CPU's designed clock speed, which can lead to issues such as asynchronous operations where instructions fail to complete before the next is executed, causing frequent crashes and instability. Additionally, overclocking can result in significant CPU overheating, further compromising reliability and performance.</a:t>
            </a:r>
          </a:p>
        </p:txBody>
      </p:sp>
      <p:sp>
        <p:nvSpPr>
          <p:cNvPr name="TextBox 3" id="3"/>
          <p:cNvSpPr txBox="true"/>
          <p:nvPr/>
        </p:nvSpPr>
        <p:spPr>
          <a:xfrm rot="0">
            <a:off x="531771" y="86322"/>
            <a:ext cx="6981412" cy="1323195"/>
          </a:xfrm>
          <a:prstGeom prst="rect">
            <a:avLst/>
          </a:prstGeom>
        </p:spPr>
        <p:txBody>
          <a:bodyPr anchor="t" rtlCol="false" tIns="0" lIns="0" bIns="0" rIns="0">
            <a:spAutoFit/>
          </a:bodyPr>
          <a:lstStyle/>
          <a:p>
            <a:pPr algn="l">
              <a:lnSpc>
                <a:spcPts val="9827"/>
              </a:lnSpc>
            </a:pPr>
            <a:r>
              <a:rPr lang="en-US" sz="7020" b="true">
                <a:solidFill>
                  <a:srgbClr val="FFEDD1"/>
                </a:solidFill>
                <a:latin typeface="Now Bold"/>
                <a:ea typeface="Now Bold"/>
                <a:cs typeface="Now Bold"/>
                <a:sym typeface="Now Bold"/>
              </a:rPr>
              <a:t>1. Clock Speed</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376789" y="1814541"/>
            <a:ext cx="11418970" cy="3380851"/>
          </a:xfrm>
          <a:prstGeom prst="rect">
            <a:avLst/>
          </a:prstGeom>
        </p:spPr>
        <p:txBody>
          <a:bodyPr anchor="t" rtlCol="false" tIns="0" lIns="0" bIns="0" rIns="0">
            <a:spAutoFit/>
          </a:bodyPr>
          <a:lstStyle/>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Employing multiple cores can enhance computer performance. </a:t>
            </a:r>
          </a:p>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Each core includes an ALU, a control unit, and registers. </a:t>
            </a:r>
          </a:p>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Computers often feature dual-core (two cores) or quad-core (four cores) CPUs. </a:t>
            </a:r>
          </a:p>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This approach mitigates the necessity for constantly raising clock speeds.</a:t>
            </a:r>
          </a:p>
        </p:txBody>
      </p:sp>
      <p:sp>
        <p:nvSpPr>
          <p:cNvPr name="TextBox 3" id="3"/>
          <p:cNvSpPr txBox="true"/>
          <p:nvPr/>
        </p:nvSpPr>
        <p:spPr>
          <a:xfrm rot="0">
            <a:off x="531771" y="86322"/>
            <a:ext cx="2708308" cy="1323195"/>
          </a:xfrm>
          <a:prstGeom prst="rect">
            <a:avLst/>
          </a:prstGeom>
        </p:spPr>
        <p:txBody>
          <a:bodyPr anchor="t" rtlCol="false" tIns="0" lIns="0" bIns="0" rIns="0">
            <a:spAutoFit/>
          </a:bodyPr>
          <a:lstStyle/>
          <a:p>
            <a:pPr algn="l">
              <a:lnSpc>
                <a:spcPts val="9827"/>
              </a:lnSpc>
            </a:pPr>
            <a:r>
              <a:rPr lang="en-US" sz="7020" b="true">
                <a:solidFill>
                  <a:srgbClr val="FFEDD1"/>
                </a:solidFill>
                <a:latin typeface="Now Bold"/>
                <a:ea typeface="Now Bold"/>
                <a:cs typeface="Now Bold"/>
                <a:sym typeface="Now Bold"/>
              </a:rPr>
              <a:t>Cores</a:t>
            </a:r>
          </a:p>
        </p:txBody>
      </p:sp>
      <p:sp>
        <p:nvSpPr>
          <p:cNvPr name="Freeform 4" id="4"/>
          <p:cNvSpPr/>
          <p:nvPr/>
        </p:nvSpPr>
        <p:spPr>
          <a:xfrm flipH="false" flipV="false" rot="0">
            <a:off x="12243914" y="219672"/>
            <a:ext cx="4759689" cy="9532620"/>
          </a:xfrm>
          <a:custGeom>
            <a:avLst/>
            <a:gdLst/>
            <a:ahLst/>
            <a:cxnLst/>
            <a:rect r="r" b="b" t="t" l="l"/>
            <a:pathLst>
              <a:path h="9532620" w="4759689">
                <a:moveTo>
                  <a:pt x="0" y="0"/>
                </a:moveTo>
                <a:lnTo>
                  <a:pt x="4759688" y="0"/>
                </a:lnTo>
                <a:lnTo>
                  <a:pt x="4759688" y="9532620"/>
                </a:lnTo>
                <a:lnTo>
                  <a:pt x="0" y="9532620"/>
                </a:lnTo>
                <a:lnTo>
                  <a:pt x="0" y="0"/>
                </a:lnTo>
                <a:close/>
              </a:path>
            </a:pathLst>
          </a:custGeom>
          <a:blipFill>
            <a:blip r:embed="rId2"/>
            <a:stretch>
              <a:fillRect l="0" t="0" r="0" b="-4"/>
            </a:stretch>
          </a:blipFill>
        </p:spPr>
      </p:sp>
      <p:grpSp>
        <p:nvGrpSpPr>
          <p:cNvPr name="Group 5" id="5"/>
          <p:cNvGrpSpPr/>
          <p:nvPr/>
        </p:nvGrpSpPr>
        <p:grpSpPr>
          <a:xfrm rot="0">
            <a:off x="2537237" y="281084"/>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261421" y="2093970"/>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283439"/>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686047"/>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solidFill>
          </p:spPr>
        </p:sp>
      </p:grpSp>
      <p:grpSp>
        <p:nvGrpSpPr>
          <p:cNvPr name="Group 13" id="13"/>
          <p:cNvGrpSpPr/>
          <p:nvPr/>
        </p:nvGrpSpPr>
        <p:grpSpPr>
          <a:xfrm rot="0">
            <a:off x="9377817" y="2630235"/>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Freeform 15" id="15"/>
          <p:cNvSpPr/>
          <p:nvPr/>
        </p:nvSpPr>
        <p:spPr>
          <a:xfrm flipH="false" flipV="false" rot="0">
            <a:off x="3371778" y="2747283"/>
            <a:ext cx="862952" cy="862952"/>
          </a:xfrm>
          <a:custGeom>
            <a:avLst/>
            <a:gdLst/>
            <a:ahLst/>
            <a:cxnLst/>
            <a:rect r="r" b="b" t="t" l="l"/>
            <a:pathLst>
              <a:path h="862952" w="862952">
                <a:moveTo>
                  <a:pt x="0" y="0"/>
                </a:moveTo>
                <a:lnTo>
                  <a:pt x="862952" y="0"/>
                </a:lnTo>
                <a:lnTo>
                  <a:pt x="862952" y="862951"/>
                </a:lnTo>
                <a:lnTo>
                  <a:pt x="0" y="8629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520360"/>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18" id="18"/>
          <p:cNvGrpSpPr/>
          <p:nvPr/>
        </p:nvGrpSpPr>
        <p:grpSpPr>
          <a:xfrm rot="0">
            <a:off x="9377817" y="4366742"/>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0" id="20"/>
          <p:cNvGrpSpPr/>
          <p:nvPr/>
        </p:nvGrpSpPr>
        <p:grpSpPr>
          <a:xfrm rot="0">
            <a:off x="9377817" y="5219080"/>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2" id="22"/>
          <p:cNvGrpSpPr/>
          <p:nvPr/>
        </p:nvGrpSpPr>
        <p:grpSpPr>
          <a:xfrm rot="0">
            <a:off x="9377817" y="6105834"/>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4" id="24"/>
          <p:cNvGrpSpPr/>
          <p:nvPr/>
        </p:nvGrpSpPr>
        <p:grpSpPr>
          <a:xfrm rot="-5400000">
            <a:off x="4879831" y="5532526"/>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5400000">
            <a:off x="6004340" y="6358030"/>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28" id="28"/>
          <p:cNvGrpSpPr/>
          <p:nvPr/>
        </p:nvGrpSpPr>
        <p:grpSpPr>
          <a:xfrm rot="-5400000">
            <a:off x="5014799" y="6799748"/>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0" id="30"/>
          <p:cNvGrpSpPr/>
          <p:nvPr/>
        </p:nvGrpSpPr>
        <p:grpSpPr>
          <a:xfrm rot="-10799999">
            <a:off x="2821709" y="9133031"/>
            <a:ext cx="2471508" cy="128588"/>
            <a:chOff x="0" y="0"/>
            <a:chExt cx="3295344" cy="171450"/>
          </a:xfrm>
        </p:grpSpPr>
        <p:sp>
          <p:nvSpPr>
            <p:cNvPr name="Freeform 31" id="31"/>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2" id="32"/>
          <p:cNvGrpSpPr/>
          <p:nvPr/>
        </p:nvGrpSpPr>
        <p:grpSpPr>
          <a:xfrm rot="-10800000">
            <a:off x="2791726" y="8776715"/>
            <a:ext cx="2502984" cy="128588"/>
            <a:chOff x="0" y="0"/>
            <a:chExt cx="333731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34" id="34"/>
          <p:cNvGrpSpPr/>
          <p:nvPr/>
        </p:nvGrpSpPr>
        <p:grpSpPr>
          <a:xfrm rot="10799999">
            <a:off x="2791724" y="8376508"/>
            <a:ext cx="2503022" cy="128588"/>
            <a:chOff x="0" y="0"/>
            <a:chExt cx="333736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6" id="36"/>
          <p:cNvGrpSpPr/>
          <p:nvPr/>
        </p:nvGrpSpPr>
        <p:grpSpPr>
          <a:xfrm rot="-10799999">
            <a:off x="12938275" y="9044194"/>
            <a:ext cx="2471508" cy="128588"/>
            <a:chOff x="0" y="0"/>
            <a:chExt cx="3295344" cy="171450"/>
          </a:xfrm>
        </p:grpSpPr>
        <p:sp>
          <p:nvSpPr>
            <p:cNvPr name="Freeform 37" id="37"/>
            <p:cNvSpPr/>
            <p:nvPr/>
          </p:nvSpPr>
          <p:spPr>
            <a:xfrm flipH="false" flipV="false" rot="0">
              <a:off x="0" y="0"/>
              <a:ext cx="3295396" cy="171450"/>
            </a:xfrm>
            <a:custGeom>
              <a:avLst/>
              <a:gdLst/>
              <a:ahLst/>
              <a:cxnLst/>
              <a:rect r="r" b="b" t="t" l="l"/>
              <a:pathLst>
                <a:path h="171450" w="3295396">
                  <a:moveTo>
                    <a:pt x="85725" y="0"/>
                  </a:moveTo>
                  <a:lnTo>
                    <a:pt x="3209671" y="0"/>
                  </a:lnTo>
                  <a:cubicBezTo>
                    <a:pt x="3257042" y="0"/>
                    <a:pt x="3295396" y="38354"/>
                    <a:pt x="3295396" y="85725"/>
                  </a:cubicBezTo>
                  <a:cubicBezTo>
                    <a:pt x="3295396" y="133096"/>
                    <a:pt x="3257042" y="171450"/>
                    <a:pt x="3209671"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38" id="38"/>
          <p:cNvGrpSpPr/>
          <p:nvPr/>
        </p:nvGrpSpPr>
        <p:grpSpPr>
          <a:xfrm rot="-10800000">
            <a:off x="12908290" y="8687878"/>
            <a:ext cx="2502984" cy="128588"/>
            <a:chOff x="0" y="0"/>
            <a:chExt cx="3337312" cy="171450"/>
          </a:xfrm>
        </p:grpSpPr>
        <p:sp>
          <p:nvSpPr>
            <p:cNvPr name="Freeform 39" id="39"/>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40" id="40"/>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41" id="41"/>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42" id="42"/>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43" id="43"/>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44" id="44"/>
          <p:cNvSpPr txBox="true"/>
          <p:nvPr/>
        </p:nvSpPr>
        <p:spPr>
          <a:xfrm rot="0">
            <a:off x="6181390" y="8821959"/>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45" id="45"/>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sp>
        <p:nvSpPr>
          <p:cNvPr name="TextBox 46" id="46"/>
          <p:cNvSpPr txBox="true"/>
          <p:nvPr/>
        </p:nvSpPr>
        <p:spPr>
          <a:xfrm rot="0">
            <a:off x="5031336" y="3114521"/>
            <a:ext cx="727354"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CU</a:t>
            </a:r>
          </a:p>
        </p:txBody>
      </p:sp>
      <p:sp>
        <p:nvSpPr>
          <p:cNvPr name="TextBox 47" id="47"/>
          <p:cNvSpPr txBox="true"/>
          <p:nvPr/>
        </p:nvSpPr>
        <p:spPr>
          <a:xfrm rot="0">
            <a:off x="8045144" y="2702081"/>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48" id="48"/>
          <p:cNvSpPr txBox="true"/>
          <p:nvPr/>
        </p:nvSpPr>
        <p:spPr>
          <a:xfrm rot="0">
            <a:off x="8045144" y="359220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9" id="49"/>
          <p:cNvSpPr txBox="true"/>
          <p:nvPr/>
        </p:nvSpPr>
        <p:spPr>
          <a:xfrm rot="0">
            <a:off x="8083383" y="443858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50" id="50"/>
          <p:cNvSpPr txBox="true"/>
          <p:nvPr/>
        </p:nvSpPr>
        <p:spPr>
          <a:xfrm rot="0">
            <a:off x="8045144" y="5290924"/>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51" id="51"/>
          <p:cNvSpPr txBox="true"/>
          <p:nvPr/>
        </p:nvSpPr>
        <p:spPr>
          <a:xfrm rot="0">
            <a:off x="8045144" y="612704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52" id="52"/>
          <p:cNvGrpSpPr/>
          <p:nvPr/>
        </p:nvGrpSpPr>
        <p:grpSpPr>
          <a:xfrm rot="10799999">
            <a:off x="7467035" y="2885650"/>
            <a:ext cx="760218" cy="128588"/>
            <a:chOff x="0" y="0"/>
            <a:chExt cx="1013624" cy="171450"/>
          </a:xfrm>
        </p:grpSpPr>
        <p:sp>
          <p:nvSpPr>
            <p:cNvPr name="Freeform 53" id="53"/>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54" id="54"/>
          <p:cNvGrpSpPr/>
          <p:nvPr/>
        </p:nvGrpSpPr>
        <p:grpSpPr>
          <a:xfrm rot="0">
            <a:off x="7787260" y="4579520"/>
            <a:ext cx="511657" cy="128588"/>
            <a:chOff x="0" y="0"/>
            <a:chExt cx="682210" cy="171450"/>
          </a:xfrm>
        </p:grpSpPr>
        <p:sp>
          <p:nvSpPr>
            <p:cNvPr name="Freeform 55" id="55"/>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56" id="56"/>
          <p:cNvGrpSpPr/>
          <p:nvPr/>
        </p:nvGrpSpPr>
        <p:grpSpPr>
          <a:xfrm rot="-5400000">
            <a:off x="4945888" y="4826878"/>
            <a:ext cx="1539882" cy="128588"/>
            <a:chOff x="0" y="0"/>
            <a:chExt cx="2053176" cy="171450"/>
          </a:xfrm>
        </p:grpSpPr>
        <p:sp>
          <p:nvSpPr>
            <p:cNvPr name="Freeform 57" id="57"/>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8" id="58"/>
          <p:cNvGrpSpPr/>
          <p:nvPr/>
        </p:nvGrpSpPr>
        <p:grpSpPr>
          <a:xfrm rot="-10800000">
            <a:off x="4790768" y="5532526"/>
            <a:ext cx="1032216" cy="128588"/>
            <a:chOff x="0" y="0"/>
            <a:chExt cx="1376288" cy="171450"/>
          </a:xfrm>
        </p:grpSpPr>
        <p:sp>
          <p:nvSpPr>
            <p:cNvPr name="Freeform 59" id="5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0" id="60"/>
          <p:cNvGrpSpPr/>
          <p:nvPr/>
        </p:nvGrpSpPr>
        <p:grpSpPr>
          <a:xfrm rot="-10800000">
            <a:off x="5435774" y="5532526"/>
            <a:ext cx="1032216" cy="128588"/>
            <a:chOff x="0" y="0"/>
            <a:chExt cx="1376288" cy="171450"/>
          </a:xfrm>
        </p:grpSpPr>
        <p:sp>
          <p:nvSpPr>
            <p:cNvPr name="Freeform 61" id="61"/>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2" id="62"/>
          <p:cNvGrpSpPr/>
          <p:nvPr/>
        </p:nvGrpSpPr>
        <p:grpSpPr>
          <a:xfrm rot="-10800000">
            <a:off x="17320078" y="207265"/>
            <a:ext cx="1032216" cy="128588"/>
            <a:chOff x="0" y="0"/>
            <a:chExt cx="1376288" cy="171450"/>
          </a:xfrm>
        </p:grpSpPr>
        <p:sp>
          <p:nvSpPr>
            <p:cNvPr name="Freeform 63" id="6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64" id="64"/>
          <p:cNvGrpSpPr/>
          <p:nvPr/>
        </p:nvGrpSpPr>
        <p:grpSpPr>
          <a:xfrm rot="-10800000">
            <a:off x="17320078" y="676240"/>
            <a:ext cx="1032216" cy="128588"/>
            <a:chOff x="0" y="0"/>
            <a:chExt cx="1376288" cy="171450"/>
          </a:xfrm>
        </p:grpSpPr>
        <p:sp>
          <p:nvSpPr>
            <p:cNvPr name="Freeform 65" id="6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6" id="66"/>
          <p:cNvGrpSpPr/>
          <p:nvPr/>
        </p:nvGrpSpPr>
        <p:grpSpPr>
          <a:xfrm rot="-10800000">
            <a:off x="17320078" y="1116598"/>
            <a:ext cx="1032216" cy="128588"/>
            <a:chOff x="0" y="0"/>
            <a:chExt cx="1376288" cy="171450"/>
          </a:xfrm>
        </p:grpSpPr>
        <p:sp>
          <p:nvSpPr>
            <p:cNvPr name="Freeform 67" id="6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8" id="6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9" id="6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70" id="7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sp>
        <p:nvSpPr>
          <p:cNvPr name="TextBox 71" id="71"/>
          <p:cNvSpPr txBox="true"/>
          <p:nvPr/>
        </p:nvSpPr>
        <p:spPr>
          <a:xfrm rot="0">
            <a:off x="0"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keyboards, touch screens and microphones</a:t>
            </a:r>
          </a:p>
        </p:txBody>
      </p:sp>
      <p:sp>
        <p:nvSpPr>
          <p:cNvPr name="TextBox 72" id="72"/>
          <p:cNvSpPr txBox="true"/>
          <p:nvPr/>
        </p:nvSpPr>
        <p:spPr>
          <a:xfrm rot="0">
            <a:off x="14987944"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printers, monitors and loudspeakers </a:t>
            </a:r>
          </a:p>
          <a:p>
            <a:pPr algn="ctr">
              <a:lnSpc>
                <a:spcPts val="2388"/>
              </a:lnSpc>
            </a:pPr>
          </a:p>
        </p:txBody>
      </p:sp>
      <p:grpSp>
        <p:nvGrpSpPr>
          <p:cNvPr name="Group 73" id="73"/>
          <p:cNvGrpSpPr/>
          <p:nvPr/>
        </p:nvGrpSpPr>
        <p:grpSpPr>
          <a:xfrm rot="0">
            <a:off x="2537237" y="271558"/>
            <a:ext cx="13213526" cy="9925515"/>
            <a:chOff x="0" y="0"/>
            <a:chExt cx="17618034" cy="13234020"/>
          </a:xfrm>
        </p:grpSpPr>
        <p:sp>
          <p:nvSpPr>
            <p:cNvPr name="Freeform 74" id="7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75" id="7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76" id="7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531772" y="86322"/>
            <a:ext cx="5188036" cy="1323195"/>
          </a:xfrm>
          <a:prstGeom prst="rect">
            <a:avLst/>
          </a:prstGeom>
        </p:spPr>
        <p:txBody>
          <a:bodyPr anchor="t" rtlCol="false" tIns="0" lIns="0" bIns="0" rIns="0">
            <a:spAutoFit/>
          </a:bodyPr>
          <a:lstStyle/>
          <a:p>
            <a:pPr algn="l">
              <a:lnSpc>
                <a:spcPts val="9827"/>
              </a:lnSpc>
            </a:pPr>
            <a:r>
              <a:rPr lang="en-US" sz="7020" b="true">
                <a:solidFill>
                  <a:srgbClr val="FFEDD1"/>
                </a:solidFill>
                <a:latin typeface="Now Bold"/>
                <a:ea typeface="Now Bold"/>
                <a:cs typeface="Now Bold"/>
                <a:sym typeface="Now Bold"/>
              </a:rPr>
              <a:t>One Core</a:t>
            </a:r>
          </a:p>
        </p:txBody>
      </p:sp>
      <p:grpSp>
        <p:nvGrpSpPr>
          <p:cNvPr name="Group 3" id="3"/>
          <p:cNvGrpSpPr/>
          <p:nvPr/>
        </p:nvGrpSpPr>
        <p:grpSpPr>
          <a:xfrm rot="0">
            <a:off x="3125790" y="3105057"/>
            <a:ext cx="12792568" cy="4836007"/>
            <a:chOff x="0" y="0"/>
            <a:chExt cx="17056758" cy="6448010"/>
          </a:xfrm>
        </p:grpSpPr>
        <p:sp>
          <p:nvSpPr>
            <p:cNvPr name="Freeform 4" id="4"/>
            <p:cNvSpPr/>
            <p:nvPr/>
          </p:nvSpPr>
          <p:spPr>
            <a:xfrm flipH="false" flipV="false" rot="0">
              <a:off x="0" y="0"/>
              <a:ext cx="17056736" cy="6448044"/>
            </a:xfrm>
            <a:custGeom>
              <a:avLst/>
              <a:gdLst/>
              <a:ahLst/>
              <a:cxnLst/>
              <a:rect r="r" b="b" t="t" l="l"/>
              <a:pathLst>
                <a:path h="6448044" w="17056736">
                  <a:moveTo>
                    <a:pt x="0" y="0"/>
                  </a:moveTo>
                  <a:lnTo>
                    <a:pt x="0" y="6448044"/>
                  </a:lnTo>
                  <a:lnTo>
                    <a:pt x="17056736" y="6448044"/>
                  </a:lnTo>
                  <a:lnTo>
                    <a:pt x="17056736" y="0"/>
                  </a:lnTo>
                  <a:lnTo>
                    <a:pt x="0" y="0"/>
                  </a:lnTo>
                  <a:close/>
                  <a:moveTo>
                    <a:pt x="16688054" y="6079363"/>
                  </a:moveTo>
                  <a:lnTo>
                    <a:pt x="361061" y="6079363"/>
                  </a:lnTo>
                  <a:lnTo>
                    <a:pt x="361061" y="361061"/>
                  </a:lnTo>
                  <a:lnTo>
                    <a:pt x="16688054" y="361061"/>
                  </a:lnTo>
                  <a:lnTo>
                    <a:pt x="16688054" y="6079363"/>
                  </a:lnTo>
                  <a:close/>
                </a:path>
              </a:pathLst>
            </a:custGeom>
            <a:solidFill>
              <a:srgbClr val="F89D87"/>
            </a:solidFill>
          </p:spPr>
        </p:sp>
      </p:grpSp>
      <p:sp>
        <p:nvSpPr>
          <p:cNvPr name="Freeform 5" id="5"/>
          <p:cNvSpPr/>
          <p:nvPr/>
        </p:nvSpPr>
        <p:spPr>
          <a:xfrm flipH="false" flipV="false" rot="0">
            <a:off x="4078698" y="6134492"/>
            <a:ext cx="1588569" cy="1325733"/>
          </a:xfrm>
          <a:custGeom>
            <a:avLst/>
            <a:gdLst/>
            <a:ahLst/>
            <a:cxnLst/>
            <a:rect r="r" b="b" t="t" l="l"/>
            <a:pathLst>
              <a:path h="1325733" w="1588569">
                <a:moveTo>
                  <a:pt x="0" y="0"/>
                </a:moveTo>
                <a:lnTo>
                  <a:pt x="1588569" y="0"/>
                </a:lnTo>
                <a:lnTo>
                  <a:pt x="1588569" y="1325733"/>
                </a:lnTo>
                <a:lnTo>
                  <a:pt x="0" y="1325733"/>
                </a:lnTo>
                <a:lnTo>
                  <a:pt x="0" y="0"/>
                </a:lnTo>
                <a:close/>
              </a:path>
            </a:pathLst>
          </a:custGeom>
          <a:blipFill>
            <a:blip r:embed="rId2">
              <a:extLst>
                <a:ext uri="{96DAC541-7B7A-43D3-8B79-37D633B846F1}">
                  <asvg:svgBlip xmlns:asvg="http://schemas.microsoft.com/office/drawing/2016/SVG/main" r:embed="rId3"/>
                </a:ext>
              </a:extLst>
            </a:blip>
            <a:stretch>
              <a:fillRect l="0" t="0" r="0" b="-452"/>
            </a:stretch>
          </a:blipFill>
        </p:spPr>
      </p:sp>
      <p:grpSp>
        <p:nvGrpSpPr>
          <p:cNvPr name="Group 6" id="6"/>
          <p:cNvGrpSpPr/>
          <p:nvPr/>
        </p:nvGrpSpPr>
        <p:grpSpPr>
          <a:xfrm rot="0">
            <a:off x="5279426" y="3648304"/>
            <a:ext cx="1443051" cy="1443051"/>
            <a:chOff x="0" y="0"/>
            <a:chExt cx="1924068" cy="1924068"/>
          </a:xfrm>
        </p:grpSpPr>
        <p:sp>
          <p:nvSpPr>
            <p:cNvPr name="Freeform 7" id="7"/>
            <p:cNvSpPr/>
            <p:nvPr/>
          </p:nvSpPr>
          <p:spPr>
            <a:xfrm flipH="false" flipV="false" rot="0">
              <a:off x="0" y="0"/>
              <a:ext cx="1924050" cy="1924050"/>
            </a:xfrm>
            <a:custGeom>
              <a:avLst/>
              <a:gdLst/>
              <a:ahLst/>
              <a:cxnLst/>
              <a:rect r="r" b="b" t="t" l="l"/>
              <a:pathLst>
                <a:path h="1924050" w="1924050">
                  <a:moveTo>
                    <a:pt x="0" y="0"/>
                  </a:moveTo>
                  <a:lnTo>
                    <a:pt x="1924050" y="0"/>
                  </a:lnTo>
                  <a:lnTo>
                    <a:pt x="1924050" y="1924050"/>
                  </a:lnTo>
                  <a:lnTo>
                    <a:pt x="0" y="1924050"/>
                  </a:lnTo>
                  <a:close/>
                </a:path>
              </a:pathLst>
            </a:custGeom>
            <a:solidFill>
              <a:srgbClr val="FFB784"/>
            </a:solidFill>
          </p:spPr>
        </p:sp>
      </p:grpSp>
      <p:grpSp>
        <p:nvGrpSpPr>
          <p:cNvPr name="Group 8" id="8"/>
          <p:cNvGrpSpPr/>
          <p:nvPr/>
        </p:nvGrpSpPr>
        <p:grpSpPr>
          <a:xfrm rot="0">
            <a:off x="9655288" y="3597098"/>
            <a:ext cx="4739442" cy="665338"/>
            <a:chOff x="0" y="0"/>
            <a:chExt cx="6319256" cy="887118"/>
          </a:xfrm>
        </p:grpSpPr>
        <p:sp>
          <p:nvSpPr>
            <p:cNvPr name="Freeform 9" id="9"/>
            <p:cNvSpPr/>
            <p:nvPr/>
          </p:nvSpPr>
          <p:spPr>
            <a:xfrm flipH="false" flipV="false" rot="0">
              <a:off x="0" y="0"/>
              <a:ext cx="6319266" cy="887095"/>
            </a:xfrm>
            <a:custGeom>
              <a:avLst/>
              <a:gdLst/>
              <a:ahLst/>
              <a:cxnLst/>
              <a:rect r="r" b="b" t="t" l="l"/>
              <a:pathLst>
                <a:path h="887095" w="6319266">
                  <a:moveTo>
                    <a:pt x="0" y="0"/>
                  </a:moveTo>
                  <a:lnTo>
                    <a:pt x="0" y="887095"/>
                  </a:lnTo>
                  <a:lnTo>
                    <a:pt x="6319266" y="887095"/>
                  </a:lnTo>
                  <a:lnTo>
                    <a:pt x="6319266" y="0"/>
                  </a:lnTo>
                  <a:lnTo>
                    <a:pt x="0" y="0"/>
                  </a:lnTo>
                  <a:close/>
                  <a:moveTo>
                    <a:pt x="6173978" y="741934"/>
                  </a:moveTo>
                  <a:lnTo>
                    <a:pt x="142240" y="741934"/>
                  </a:lnTo>
                  <a:lnTo>
                    <a:pt x="142240" y="142240"/>
                  </a:lnTo>
                  <a:lnTo>
                    <a:pt x="6173978" y="142240"/>
                  </a:lnTo>
                  <a:lnTo>
                    <a:pt x="6173978" y="741934"/>
                  </a:lnTo>
                  <a:close/>
                </a:path>
              </a:pathLst>
            </a:custGeom>
            <a:solidFill>
              <a:srgbClr val="FFEDD1"/>
            </a:solidFill>
          </p:spPr>
        </p:sp>
      </p:grpSp>
      <p:sp>
        <p:nvSpPr>
          <p:cNvPr name="Freeform 10" id="10"/>
          <p:cNvSpPr/>
          <p:nvPr/>
        </p:nvSpPr>
        <p:spPr>
          <a:xfrm flipH="false" flipV="false" rot="0">
            <a:off x="4144576" y="3704491"/>
            <a:ext cx="791782" cy="791782"/>
          </a:xfrm>
          <a:custGeom>
            <a:avLst/>
            <a:gdLst/>
            <a:ahLst/>
            <a:cxnLst/>
            <a:rect r="r" b="b" t="t" l="l"/>
            <a:pathLst>
              <a:path h="791782" w="791782">
                <a:moveTo>
                  <a:pt x="0" y="0"/>
                </a:moveTo>
                <a:lnTo>
                  <a:pt x="791783" y="0"/>
                </a:lnTo>
                <a:lnTo>
                  <a:pt x="791783" y="791783"/>
                </a:lnTo>
                <a:lnTo>
                  <a:pt x="0" y="7917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9655288" y="4413812"/>
            <a:ext cx="4739442" cy="665338"/>
            <a:chOff x="0" y="0"/>
            <a:chExt cx="6319256" cy="887118"/>
          </a:xfrm>
        </p:grpSpPr>
        <p:sp>
          <p:nvSpPr>
            <p:cNvPr name="Freeform 12" id="12"/>
            <p:cNvSpPr/>
            <p:nvPr/>
          </p:nvSpPr>
          <p:spPr>
            <a:xfrm flipH="false" flipV="false" rot="0">
              <a:off x="0" y="0"/>
              <a:ext cx="6319266" cy="887095"/>
            </a:xfrm>
            <a:custGeom>
              <a:avLst/>
              <a:gdLst/>
              <a:ahLst/>
              <a:cxnLst/>
              <a:rect r="r" b="b" t="t" l="l"/>
              <a:pathLst>
                <a:path h="887095" w="6319266">
                  <a:moveTo>
                    <a:pt x="0" y="0"/>
                  </a:moveTo>
                  <a:lnTo>
                    <a:pt x="0" y="887095"/>
                  </a:lnTo>
                  <a:lnTo>
                    <a:pt x="6319266" y="887095"/>
                  </a:lnTo>
                  <a:lnTo>
                    <a:pt x="6319266" y="0"/>
                  </a:lnTo>
                  <a:lnTo>
                    <a:pt x="0" y="0"/>
                  </a:lnTo>
                  <a:close/>
                  <a:moveTo>
                    <a:pt x="6173978" y="741934"/>
                  </a:moveTo>
                  <a:lnTo>
                    <a:pt x="142240" y="741934"/>
                  </a:lnTo>
                  <a:lnTo>
                    <a:pt x="142240" y="142240"/>
                  </a:lnTo>
                  <a:lnTo>
                    <a:pt x="6173978" y="142240"/>
                  </a:lnTo>
                  <a:lnTo>
                    <a:pt x="6173978" y="741934"/>
                  </a:lnTo>
                  <a:close/>
                </a:path>
              </a:pathLst>
            </a:custGeom>
            <a:solidFill>
              <a:srgbClr val="FFEDD1"/>
            </a:solidFill>
          </p:spPr>
        </p:sp>
      </p:grpSp>
      <p:grpSp>
        <p:nvGrpSpPr>
          <p:cNvPr name="Group 13" id="13"/>
          <p:cNvGrpSpPr/>
          <p:nvPr/>
        </p:nvGrpSpPr>
        <p:grpSpPr>
          <a:xfrm rot="0">
            <a:off x="9655288" y="5190392"/>
            <a:ext cx="4739442" cy="665339"/>
            <a:chOff x="0" y="0"/>
            <a:chExt cx="6319256" cy="887118"/>
          </a:xfrm>
        </p:grpSpPr>
        <p:sp>
          <p:nvSpPr>
            <p:cNvPr name="Freeform 14" id="14"/>
            <p:cNvSpPr/>
            <p:nvPr/>
          </p:nvSpPr>
          <p:spPr>
            <a:xfrm flipH="false" flipV="false" rot="0">
              <a:off x="0" y="0"/>
              <a:ext cx="6319266" cy="887095"/>
            </a:xfrm>
            <a:custGeom>
              <a:avLst/>
              <a:gdLst/>
              <a:ahLst/>
              <a:cxnLst/>
              <a:rect r="r" b="b" t="t" l="l"/>
              <a:pathLst>
                <a:path h="887095" w="6319266">
                  <a:moveTo>
                    <a:pt x="0" y="0"/>
                  </a:moveTo>
                  <a:lnTo>
                    <a:pt x="0" y="887095"/>
                  </a:lnTo>
                  <a:lnTo>
                    <a:pt x="6319266" y="887095"/>
                  </a:lnTo>
                  <a:lnTo>
                    <a:pt x="6319266" y="0"/>
                  </a:lnTo>
                  <a:lnTo>
                    <a:pt x="0" y="0"/>
                  </a:lnTo>
                  <a:close/>
                  <a:moveTo>
                    <a:pt x="6173978" y="741934"/>
                  </a:moveTo>
                  <a:lnTo>
                    <a:pt x="142240" y="741934"/>
                  </a:lnTo>
                  <a:lnTo>
                    <a:pt x="142240" y="142240"/>
                  </a:lnTo>
                  <a:lnTo>
                    <a:pt x="6173978" y="142240"/>
                  </a:lnTo>
                  <a:lnTo>
                    <a:pt x="6173978" y="741934"/>
                  </a:lnTo>
                  <a:close/>
                </a:path>
              </a:pathLst>
            </a:custGeom>
            <a:solidFill>
              <a:srgbClr val="FFEDD1"/>
            </a:solidFill>
          </p:spPr>
        </p:sp>
      </p:grpSp>
      <p:grpSp>
        <p:nvGrpSpPr>
          <p:cNvPr name="Group 15" id="15"/>
          <p:cNvGrpSpPr/>
          <p:nvPr/>
        </p:nvGrpSpPr>
        <p:grpSpPr>
          <a:xfrm rot="0">
            <a:off x="9655288" y="5972438"/>
            <a:ext cx="4739442" cy="665339"/>
            <a:chOff x="0" y="0"/>
            <a:chExt cx="6319256" cy="887118"/>
          </a:xfrm>
        </p:grpSpPr>
        <p:sp>
          <p:nvSpPr>
            <p:cNvPr name="Freeform 16" id="16"/>
            <p:cNvSpPr/>
            <p:nvPr/>
          </p:nvSpPr>
          <p:spPr>
            <a:xfrm flipH="false" flipV="false" rot="0">
              <a:off x="0" y="0"/>
              <a:ext cx="6319266" cy="887095"/>
            </a:xfrm>
            <a:custGeom>
              <a:avLst/>
              <a:gdLst/>
              <a:ahLst/>
              <a:cxnLst/>
              <a:rect r="r" b="b" t="t" l="l"/>
              <a:pathLst>
                <a:path h="887095" w="6319266">
                  <a:moveTo>
                    <a:pt x="0" y="0"/>
                  </a:moveTo>
                  <a:lnTo>
                    <a:pt x="0" y="887095"/>
                  </a:lnTo>
                  <a:lnTo>
                    <a:pt x="6319266" y="887095"/>
                  </a:lnTo>
                  <a:lnTo>
                    <a:pt x="6319266" y="0"/>
                  </a:lnTo>
                  <a:lnTo>
                    <a:pt x="0" y="0"/>
                  </a:lnTo>
                  <a:close/>
                  <a:moveTo>
                    <a:pt x="6173978" y="741934"/>
                  </a:moveTo>
                  <a:lnTo>
                    <a:pt x="142240" y="741934"/>
                  </a:lnTo>
                  <a:lnTo>
                    <a:pt x="142240" y="142240"/>
                  </a:lnTo>
                  <a:lnTo>
                    <a:pt x="6173978" y="142240"/>
                  </a:lnTo>
                  <a:lnTo>
                    <a:pt x="6173978" y="741934"/>
                  </a:lnTo>
                  <a:close/>
                </a:path>
              </a:pathLst>
            </a:custGeom>
            <a:solidFill>
              <a:srgbClr val="FFEDD1"/>
            </a:solidFill>
          </p:spPr>
        </p:sp>
      </p:grpSp>
      <p:grpSp>
        <p:nvGrpSpPr>
          <p:cNvPr name="Group 17" id="17"/>
          <p:cNvGrpSpPr/>
          <p:nvPr/>
        </p:nvGrpSpPr>
        <p:grpSpPr>
          <a:xfrm rot="0">
            <a:off x="9655288" y="6786058"/>
            <a:ext cx="4739442" cy="665339"/>
            <a:chOff x="0" y="0"/>
            <a:chExt cx="6319256" cy="887118"/>
          </a:xfrm>
        </p:grpSpPr>
        <p:sp>
          <p:nvSpPr>
            <p:cNvPr name="Freeform 18" id="18"/>
            <p:cNvSpPr/>
            <p:nvPr/>
          </p:nvSpPr>
          <p:spPr>
            <a:xfrm flipH="false" flipV="false" rot="0">
              <a:off x="0" y="0"/>
              <a:ext cx="6319266" cy="887095"/>
            </a:xfrm>
            <a:custGeom>
              <a:avLst/>
              <a:gdLst/>
              <a:ahLst/>
              <a:cxnLst/>
              <a:rect r="r" b="b" t="t" l="l"/>
              <a:pathLst>
                <a:path h="887095" w="6319266">
                  <a:moveTo>
                    <a:pt x="0" y="0"/>
                  </a:moveTo>
                  <a:lnTo>
                    <a:pt x="0" y="887095"/>
                  </a:lnTo>
                  <a:lnTo>
                    <a:pt x="6319266" y="887095"/>
                  </a:lnTo>
                  <a:lnTo>
                    <a:pt x="6319266" y="0"/>
                  </a:lnTo>
                  <a:lnTo>
                    <a:pt x="0" y="0"/>
                  </a:lnTo>
                  <a:close/>
                  <a:moveTo>
                    <a:pt x="6173978" y="741934"/>
                  </a:moveTo>
                  <a:lnTo>
                    <a:pt x="142240" y="741934"/>
                  </a:lnTo>
                  <a:lnTo>
                    <a:pt x="142240" y="142240"/>
                  </a:lnTo>
                  <a:lnTo>
                    <a:pt x="6173978" y="142240"/>
                  </a:lnTo>
                  <a:lnTo>
                    <a:pt x="6173978" y="741934"/>
                  </a:lnTo>
                  <a:close/>
                </a:path>
              </a:pathLst>
            </a:custGeom>
            <a:solidFill>
              <a:srgbClr val="FFEDD1"/>
            </a:solidFill>
          </p:spPr>
        </p:sp>
      </p:grpSp>
      <p:sp>
        <p:nvSpPr>
          <p:cNvPr name="TextBox 19" id="19"/>
          <p:cNvSpPr txBox="true"/>
          <p:nvPr/>
        </p:nvSpPr>
        <p:spPr>
          <a:xfrm rot="0">
            <a:off x="6613164" y="2222112"/>
            <a:ext cx="5576526" cy="543630"/>
          </a:xfrm>
          <a:prstGeom prst="rect">
            <a:avLst/>
          </a:prstGeom>
        </p:spPr>
        <p:txBody>
          <a:bodyPr anchor="t" rtlCol="false" tIns="0" lIns="0" bIns="0" rIns="0">
            <a:spAutoFit/>
          </a:bodyPr>
          <a:lstStyle/>
          <a:p>
            <a:pPr algn="ctr">
              <a:lnSpc>
                <a:spcPts val="4009"/>
              </a:lnSpc>
            </a:pPr>
            <a:r>
              <a:rPr lang="en-US" sz="2863" b="true">
                <a:solidFill>
                  <a:srgbClr val="FFEDD1"/>
                </a:solidFill>
                <a:latin typeface="Now Bold"/>
                <a:ea typeface="Now Bold"/>
                <a:cs typeface="Now Bold"/>
                <a:sym typeface="Now Bold"/>
              </a:rPr>
              <a:t>Central Processing Unit (CPU)</a:t>
            </a:r>
          </a:p>
        </p:txBody>
      </p:sp>
      <p:sp>
        <p:nvSpPr>
          <p:cNvPr name="TextBox 20" id="20"/>
          <p:cNvSpPr txBox="true"/>
          <p:nvPr/>
        </p:nvSpPr>
        <p:spPr>
          <a:xfrm rot="0">
            <a:off x="4539297" y="6683058"/>
            <a:ext cx="667369" cy="525452"/>
          </a:xfrm>
          <a:prstGeom prst="rect">
            <a:avLst/>
          </a:prstGeom>
        </p:spPr>
        <p:txBody>
          <a:bodyPr anchor="t" rtlCol="false" tIns="0" lIns="0" bIns="0" rIns="0">
            <a:spAutoFit/>
          </a:bodyPr>
          <a:lstStyle/>
          <a:p>
            <a:pPr algn="ctr">
              <a:lnSpc>
                <a:spcPts val="3856"/>
              </a:lnSpc>
            </a:pPr>
            <a:r>
              <a:rPr lang="en-US" sz="2754">
                <a:solidFill>
                  <a:srgbClr val="000000"/>
                </a:solidFill>
                <a:latin typeface="Gagalin"/>
                <a:ea typeface="Gagalin"/>
                <a:cs typeface="Gagalin"/>
                <a:sym typeface="Gagalin"/>
              </a:rPr>
              <a:t>ALU</a:t>
            </a:r>
          </a:p>
        </p:txBody>
      </p:sp>
      <p:sp>
        <p:nvSpPr>
          <p:cNvPr name="TextBox 21" id="21"/>
          <p:cNvSpPr txBox="true"/>
          <p:nvPr/>
        </p:nvSpPr>
        <p:spPr>
          <a:xfrm rot="0">
            <a:off x="5667267" y="4049494"/>
            <a:ext cx="667369" cy="525452"/>
          </a:xfrm>
          <a:prstGeom prst="rect">
            <a:avLst/>
          </a:prstGeom>
        </p:spPr>
        <p:txBody>
          <a:bodyPr anchor="t" rtlCol="false" tIns="0" lIns="0" bIns="0" rIns="0">
            <a:spAutoFit/>
          </a:bodyPr>
          <a:lstStyle/>
          <a:p>
            <a:pPr algn="ctr">
              <a:lnSpc>
                <a:spcPts val="3856"/>
              </a:lnSpc>
            </a:pPr>
            <a:r>
              <a:rPr lang="en-US" sz="2754">
                <a:solidFill>
                  <a:srgbClr val="000000"/>
                </a:solidFill>
                <a:latin typeface="Gagalin"/>
                <a:ea typeface="Gagalin"/>
                <a:cs typeface="Gagalin"/>
                <a:sym typeface="Gagalin"/>
              </a:rPr>
              <a:t>CU</a:t>
            </a:r>
          </a:p>
        </p:txBody>
      </p:sp>
      <p:sp>
        <p:nvSpPr>
          <p:cNvPr name="TextBox 22" id="22"/>
          <p:cNvSpPr txBox="true"/>
          <p:nvPr/>
        </p:nvSpPr>
        <p:spPr>
          <a:xfrm rot="0">
            <a:off x="8432522" y="3663900"/>
            <a:ext cx="1054465" cy="426383"/>
          </a:xfrm>
          <a:prstGeom prst="rect">
            <a:avLst/>
          </a:prstGeom>
        </p:spPr>
        <p:txBody>
          <a:bodyPr anchor="t" rtlCol="false" tIns="0" lIns="0" bIns="0" rIns="0">
            <a:spAutoFit/>
          </a:bodyPr>
          <a:lstStyle/>
          <a:p>
            <a:pPr algn="ctr">
              <a:lnSpc>
                <a:spcPts val="3133"/>
              </a:lnSpc>
            </a:pPr>
            <a:r>
              <a:rPr lang="en-US" sz="2239" b="true">
                <a:solidFill>
                  <a:srgbClr val="FFEDD1"/>
                </a:solidFill>
                <a:latin typeface="Now Bold"/>
                <a:ea typeface="Now Bold"/>
                <a:cs typeface="Now Bold"/>
                <a:sym typeface="Now Bold"/>
              </a:rPr>
              <a:t>MAR</a:t>
            </a:r>
          </a:p>
        </p:txBody>
      </p:sp>
      <p:sp>
        <p:nvSpPr>
          <p:cNvPr name="TextBox 23" id="23"/>
          <p:cNvSpPr txBox="true"/>
          <p:nvPr/>
        </p:nvSpPr>
        <p:spPr>
          <a:xfrm rot="0">
            <a:off x="8432522" y="4480615"/>
            <a:ext cx="1054465" cy="426382"/>
          </a:xfrm>
          <a:prstGeom prst="rect">
            <a:avLst/>
          </a:prstGeom>
        </p:spPr>
        <p:txBody>
          <a:bodyPr anchor="t" rtlCol="false" tIns="0" lIns="0" bIns="0" rIns="0">
            <a:spAutoFit/>
          </a:bodyPr>
          <a:lstStyle/>
          <a:p>
            <a:pPr algn="ctr">
              <a:lnSpc>
                <a:spcPts val="3133"/>
              </a:lnSpc>
            </a:pPr>
            <a:r>
              <a:rPr lang="en-US" sz="2239" b="true">
                <a:solidFill>
                  <a:srgbClr val="FFEDD1"/>
                </a:solidFill>
                <a:latin typeface="Now Bold"/>
                <a:ea typeface="Now Bold"/>
                <a:cs typeface="Now Bold"/>
                <a:sym typeface="Now Bold"/>
              </a:rPr>
              <a:t>PC</a:t>
            </a:r>
          </a:p>
        </p:txBody>
      </p:sp>
      <p:sp>
        <p:nvSpPr>
          <p:cNvPr name="TextBox 24" id="24"/>
          <p:cNvSpPr txBox="true"/>
          <p:nvPr/>
        </p:nvSpPr>
        <p:spPr>
          <a:xfrm rot="0">
            <a:off x="8467608" y="5257194"/>
            <a:ext cx="1054466" cy="426382"/>
          </a:xfrm>
          <a:prstGeom prst="rect">
            <a:avLst/>
          </a:prstGeom>
        </p:spPr>
        <p:txBody>
          <a:bodyPr anchor="t" rtlCol="false" tIns="0" lIns="0" bIns="0" rIns="0">
            <a:spAutoFit/>
          </a:bodyPr>
          <a:lstStyle/>
          <a:p>
            <a:pPr algn="ctr">
              <a:lnSpc>
                <a:spcPts val="3133"/>
              </a:lnSpc>
            </a:pPr>
            <a:r>
              <a:rPr lang="en-US" sz="2239" b="true">
                <a:solidFill>
                  <a:srgbClr val="FFEDD1"/>
                </a:solidFill>
                <a:latin typeface="Now Bold"/>
                <a:ea typeface="Now Bold"/>
                <a:cs typeface="Now Bold"/>
                <a:sym typeface="Now Bold"/>
              </a:rPr>
              <a:t>MDR</a:t>
            </a:r>
          </a:p>
        </p:txBody>
      </p:sp>
      <p:sp>
        <p:nvSpPr>
          <p:cNvPr name="TextBox 25" id="25"/>
          <p:cNvSpPr txBox="true"/>
          <p:nvPr/>
        </p:nvSpPr>
        <p:spPr>
          <a:xfrm rot="0">
            <a:off x="8432522" y="6039241"/>
            <a:ext cx="1054465" cy="426382"/>
          </a:xfrm>
          <a:prstGeom prst="rect">
            <a:avLst/>
          </a:prstGeom>
        </p:spPr>
        <p:txBody>
          <a:bodyPr anchor="t" rtlCol="false" tIns="0" lIns="0" bIns="0" rIns="0">
            <a:spAutoFit/>
          </a:bodyPr>
          <a:lstStyle/>
          <a:p>
            <a:pPr algn="ctr">
              <a:lnSpc>
                <a:spcPts val="3133"/>
              </a:lnSpc>
            </a:pPr>
            <a:r>
              <a:rPr lang="en-US" sz="2239" b="true">
                <a:solidFill>
                  <a:srgbClr val="FFEDD1"/>
                </a:solidFill>
                <a:latin typeface="Now Bold"/>
                <a:ea typeface="Now Bold"/>
                <a:cs typeface="Now Bold"/>
                <a:sym typeface="Now Bold"/>
              </a:rPr>
              <a:t>CIR</a:t>
            </a:r>
          </a:p>
        </p:txBody>
      </p:sp>
      <p:sp>
        <p:nvSpPr>
          <p:cNvPr name="TextBox 26" id="26"/>
          <p:cNvSpPr txBox="true"/>
          <p:nvPr/>
        </p:nvSpPr>
        <p:spPr>
          <a:xfrm rot="0">
            <a:off x="8432522" y="6806409"/>
            <a:ext cx="1054465" cy="426382"/>
          </a:xfrm>
          <a:prstGeom prst="rect">
            <a:avLst/>
          </a:prstGeom>
        </p:spPr>
        <p:txBody>
          <a:bodyPr anchor="t" rtlCol="false" tIns="0" lIns="0" bIns="0" rIns="0">
            <a:spAutoFit/>
          </a:bodyPr>
          <a:lstStyle/>
          <a:p>
            <a:pPr algn="ctr">
              <a:lnSpc>
                <a:spcPts val="3133"/>
              </a:lnSpc>
            </a:pPr>
            <a:r>
              <a:rPr lang="en-US" sz="2239" b="true">
                <a:solidFill>
                  <a:srgbClr val="FFEDD1"/>
                </a:solidFill>
                <a:latin typeface="Now Bold"/>
                <a:ea typeface="Now Bold"/>
                <a:cs typeface="Now Bold"/>
                <a:sym typeface="Now Bold"/>
              </a:rPr>
              <a:t>ACC</a:t>
            </a:r>
          </a:p>
        </p:txBody>
      </p:sp>
      <p:grpSp>
        <p:nvGrpSpPr>
          <p:cNvPr name="Group 27" id="27"/>
          <p:cNvGrpSpPr/>
          <p:nvPr/>
        </p:nvGrpSpPr>
        <p:grpSpPr>
          <a:xfrm rot="0">
            <a:off x="2537237" y="281084"/>
            <a:ext cx="13213526" cy="9925515"/>
            <a:chOff x="0" y="0"/>
            <a:chExt cx="17618034" cy="13234020"/>
          </a:xfrm>
        </p:grpSpPr>
        <p:sp>
          <p:nvSpPr>
            <p:cNvPr name="Freeform 28" id="2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29" id="2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30" id="3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531772" y="86322"/>
            <a:ext cx="5188036" cy="1323195"/>
          </a:xfrm>
          <a:prstGeom prst="rect">
            <a:avLst/>
          </a:prstGeom>
        </p:spPr>
        <p:txBody>
          <a:bodyPr anchor="t" rtlCol="false" tIns="0" lIns="0" bIns="0" rIns="0">
            <a:spAutoFit/>
          </a:bodyPr>
          <a:lstStyle/>
          <a:p>
            <a:pPr algn="l">
              <a:lnSpc>
                <a:spcPts val="9827"/>
              </a:lnSpc>
            </a:pPr>
            <a:r>
              <a:rPr lang="en-US" sz="7020" b="true">
                <a:solidFill>
                  <a:srgbClr val="FFEDD1"/>
                </a:solidFill>
                <a:latin typeface="Now Bold"/>
                <a:ea typeface="Now Bold"/>
                <a:cs typeface="Now Bold"/>
                <a:sym typeface="Now Bold"/>
              </a:rPr>
              <a:t>Dual Core</a:t>
            </a:r>
          </a:p>
        </p:txBody>
      </p:sp>
      <p:grpSp>
        <p:nvGrpSpPr>
          <p:cNvPr name="Group 3" id="3"/>
          <p:cNvGrpSpPr/>
          <p:nvPr/>
        </p:nvGrpSpPr>
        <p:grpSpPr>
          <a:xfrm rot="0">
            <a:off x="1028700" y="3913059"/>
            <a:ext cx="7845664" cy="2965916"/>
            <a:chOff x="0" y="0"/>
            <a:chExt cx="10460886" cy="3954554"/>
          </a:xfrm>
        </p:grpSpPr>
        <p:sp>
          <p:nvSpPr>
            <p:cNvPr name="Freeform 4" id="4"/>
            <p:cNvSpPr/>
            <p:nvPr/>
          </p:nvSpPr>
          <p:spPr>
            <a:xfrm flipH="false" flipV="false" rot="0">
              <a:off x="0" y="0"/>
              <a:ext cx="10460863" cy="3954526"/>
            </a:xfrm>
            <a:custGeom>
              <a:avLst/>
              <a:gdLst/>
              <a:ahLst/>
              <a:cxnLst/>
              <a:rect r="r" b="b" t="t" l="l"/>
              <a:pathLst>
                <a:path h="3954526" w="10460863">
                  <a:moveTo>
                    <a:pt x="0" y="0"/>
                  </a:moveTo>
                  <a:lnTo>
                    <a:pt x="0" y="3954526"/>
                  </a:lnTo>
                  <a:lnTo>
                    <a:pt x="10460863" y="3954526"/>
                  </a:lnTo>
                  <a:lnTo>
                    <a:pt x="10460863" y="0"/>
                  </a:lnTo>
                  <a:lnTo>
                    <a:pt x="0" y="0"/>
                  </a:lnTo>
                  <a:close/>
                  <a:moveTo>
                    <a:pt x="10234803" y="3728466"/>
                  </a:moveTo>
                  <a:lnTo>
                    <a:pt x="221361" y="3728466"/>
                  </a:lnTo>
                  <a:lnTo>
                    <a:pt x="221361" y="221361"/>
                  </a:lnTo>
                  <a:lnTo>
                    <a:pt x="10234803" y="221361"/>
                  </a:lnTo>
                  <a:lnTo>
                    <a:pt x="10234803" y="3728466"/>
                  </a:lnTo>
                  <a:close/>
                </a:path>
              </a:pathLst>
            </a:custGeom>
            <a:solidFill>
              <a:srgbClr val="F89D87"/>
            </a:solidFill>
          </p:spPr>
        </p:sp>
      </p:grpSp>
      <p:sp>
        <p:nvSpPr>
          <p:cNvPr name="Freeform 5" id="5"/>
          <p:cNvSpPr/>
          <p:nvPr/>
        </p:nvSpPr>
        <p:spPr>
          <a:xfrm flipH="false" flipV="false" rot="0">
            <a:off x="1613118" y="5771005"/>
            <a:ext cx="974266" cy="813071"/>
          </a:xfrm>
          <a:custGeom>
            <a:avLst/>
            <a:gdLst/>
            <a:ahLst/>
            <a:cxnLst/>
            <a:rect r="r" b="b" t="t" l="l"/>
            <a:pathLst>
              <a:path h="813071" w="974266">
                <a:moveTo>
                  <a:pt x="0" y="0"/>
                </a:moveTo>
                <a:lnTo>
                  <a:pt x="974266" y="0"/>
                </a:lnTo>
                <a:lnTo>
                  <a:pt x="974266" y="813071"/>
                </a:lnTo>
                <a:lnTo>
                  <a:pt x="0" y="813071"/>
                </a:lnTo>
                <a:lnTo>
                  <a:pt x="0" y="0"/>
                </a:lnTo>
                <a:close/>
              </a:path>
            </a:pathLst>
          </a:custGeom>
          <a:blipFill>
            <a:blip r:embed="rId2">
              <a:extLst>
                <a:ext uri="{96DAC541-7B7A-43D3-8B79-37D633B846F1}">
                  <asvg:svgBlip xmlns:asvg="http://schemas.microsoft.com/office/drawing/2016/SVG/main" r:embed="rId3"/>
                </a:ext>
              </a:extLst>
            </a:blip>
            <a:stretch>
              <a:fillRect l="0" t="0" r="0" b="-48"/>
            </a:stretch>
          </a:blipFill>
        </p:spPr>
      </p:sp>
      <p:grpSp>
        <p:nvGrpSpPr>
          <p:cNvPr name="Group 6" id="6"/>
          <p:cNvGrpSpPr/>
          <p:nvPr/>
        </p:nvGrpSpPr>
        <p:grpSpPr>
          <a:xfrm rot="0">
            <a:off x="2349522" y="4246232"/>
            <a:ext cx="885021" cy="885021"/>
            <a:chOff x="0" y="0"/>
            <a:chExt cx="1180028" cy="1180028"/>
          </a:xfrm>
        </p:grpSpPr>
        <p:sp>
          <p:nvSpPr>
            <p:cNvPr name="Freeform 7" id="7"/>
            <p:cNvSpPr/>
            <p:nvPr/>
          </p:nvSpPr>
          <p:spPr>
            <a:xfrm flipH="false" flipV="false" rot="0">
              <a:off x="0" y="0"/>
              <a:ext cx="1180084" cy="1180084"/>
            </a:xfrm>
            <a:custGeom>
              <a:avLst/>
              <a:gdLst/>
              <a:ahLst/>
              <a:cxnLst/>
              <a:rect r="r" b="b" t="t" l="l"/>
              <a:pathLst>
                <a:path h="1180084" w="1180084">
                  <a:moveTo>
                    <a:pt x="0" y="0"/>
                  </a:moveTo>
                  <a:lnTo>
                    <a:pt x="1180084" y="0"/>
                  </a:lnTo>
                  <a:lnTo>
                    <a:pt x="1180084" y="1180084"/>
                  </a:lnTo>
                  <a:lnTo>
                    <a:pt x="0" y="1180084"/>
                  </a:lnTo>
                  <a:close/>
                </a:path>
              </a:pathLst>
            </a:custGeom>
            <a:solidFill>
              <a:srgbClr val="FFB784"/>
            </a:solidFill>
          </p:spPr>
        </p:sp>
      </p:grpSp>
      <p:grpSp>
        <p:nvGrpSpPr>
          <p:cNvPr name="Group 8" id="8"/>
          <p:cNvGrpSpPr/>
          <p:nvPr/>
        </p:nvGrpSpPr>
        <p:grpSpPr>
          <a:xfrm rot="0">
            <a:off x="5033234" y="4214826"/>
            <a:ext cx="2906692" cy="408052"/>
            <a:chOff x="0" y="0"/>
            <a:chExt cx="3875590" cy="544070"/>
          </a:xfrm>
        </p:grpSpPr>
        <p:sp>
          <p:nvSpPr>
            <p:cNvPr name="Freeform 9" id="9"/>
            <p:cNvSpPr/>
            <p:nvPr/>
          </p:nvSpPr>
          <p:spPr>
            <a:xfrm flipH="false" flipV="false" rot="0">
              <a:off x="0" y="0"/>
              <a:ext cx="3875532" cy="544068"/>
            </a:xfrm>
            <a:custGeom>
              <a:avLst/>
              <a:gdLst/>
              <a:ahLst/>
              <a:cxnLst/>
              <a:rect r="r" b="b" t="t" l="l"/>
              <a:pathLst>
                <a:path h="544068" w="3875532">
                  <a:moveTo>
                    <a:pt x="0" y="0"/>
                  </a:moveTo>
                  <a:lnTo>
                    <a:pt x="0" y="544068"/>
                  </a:lnTo>
                  <a:lnTo>
                    <a:pt x="3875532" y="544068"/>
                  </a:lnTo>
                  <a:lnTo>
                    <a:pt x="3875532" y="0"/>
                  </a:lnTo>
                  <a:lnTo>
                    <a:pt x="0" y="0"/>
                  </a:lnTo>
                  <a:close/>
                  <a:moveTo>
                    <a:pt x="3786505" y="455041"/>
                  </a:moveTo>
                  <a:lnTo>
                    <a:pt x="87249" y="455041"/>
                  </a:lnTo>
                  <a:lnTo>
                    <a:pt x="87249" y="87249"/>
                  </a:lnTo>
                  <a:lnTo>
                    <a:pt x="3786505" y="87249"/>
                  </a:lnTo>
                  <a:lnTo>
                    <a:pt x="3786505" y="455041"/>
                  </a:lnTo>
                  <a:close/>
                </a:path>
              </a:pathLst>
            </a:custGeom>
            <a:solidFill>
              <a:srgbClr val="FFEDD1"/>
            </a:solidFill>
          </p:spPr>
        </p:sp>
      </p:grpSp>
      <p:sp>
        <p:nvSpPr>
          <p:cNvPr name="Freeform 10" id="10"/>
          <p:cNvSpPr/>
          <p:nvPr/>
        </p:nvSpPr>
        <p:spPr>
          <a:xfrm flipH="false" flipV="false" rot="0">
            <a:off x="1653519" y="4280691"/>
            <a:ext cx="485600" cy="485599"/>
          </a:xfrm>
          <a:custGeom>
            <a:avLst/>
            <a:gdLst/>
            <a:ahLst/>
            <a:cxnLst/>
            <a:rect r="r" b="b" t="t" l="l"/>
            <a:pathLst>
              <a:path h="485599" w="485600">
                <a:moveTo>
                  <a:pt x="0" y="0"/>
                </a:moveTo>
                <a:lnTo>
                  <a:pt x="485600" y="0"/>
                </a:lnTo>
                <a:lnTo>
                  <a:pt x="485600" y="485599"/>
                </a:lnTo>
                <a:lnTo>
                  <a:pt x="0" y="4855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5033234" y="4715716"/>
            <a:ext cx="2906692" cy="408053"/>
            <a:chOff x="0" y="0"/>
            <a:chExt cx="3875590" cy="544070"/>
          </a:xfrm>
        </p:grpSpPr>
        <p:sp>
          <p:nvSpPr>
            <p:cNvPr name="Freeform 12" id="12"/>
            <p:cNvSpPr/>
            <p:nvPr/>
          </p:nvSpPr>
          <p:spPr>
            <a:xfrm flipH="false" flipV="false" rot="0">
              <a:off x="0" y="0"/>
              <a:ext cx="3875532" cy="544068"/>
            </a:xfrm>
            <a:custGeom>
              <a:avLst/>
              <a:gdLst/>
              <a:ahLst/>
              <a:cxnLst/>
              <a:rect r="r" b="b" t="t" l="l"/>
              <a:pathLst>
                <a:path h="544068" w="3875532">
                  <a:moveTo>
                    <a:pt x="0" y="0"/>
                  </a:moveTo>
                  <a:lnTo>
                    <a:pt x="0" y="544068"/>
                  </a:lnTo>
                  <a:lnTo>
                    <a:pt x="3875532" y="544068"/>
                  </a:lnTo>
                  <a:lnTo>
                    <a:pt x="3875532" y="0"/>
                  </a:lnTo>
                  <a:lnTo>
                    <a:pt x="0" y="0"/>
                  </a:lnTo>
                  <a:close/>
                  <a:moveTo>
                    <a:pt x="3786505" y="455041"/>
                  </a:moveTo>
                  <a:lnTo>
                    <a:pt x="87249" y="455041"/>
                  </a:lnTo>
                  <a:lnTo>
                    <a:pt x="87249" y="87249"/>
                  </a:lnTo>
                  <a:lnTo>
                    <a:pt x="3786505" y="87249"/>
                  </a:lnTo>
                  <a:lnTo>
                    <a:pt x="3786505" y="455041"/>
                  </a:lnTo>
                  <a:close/>
                </a:path>
              </a:pathLst>
            </a:custGeom>
            <a:solidFill>
              <a:srgbClr val="FFEDD1"/>
            </a:solidFill>
          </p:spPr>
        </p:sp>
      </p:grpSp>
      <p:grpSp>
        <p:nvGrpSpPr>
          <p:cNvPr name="Group 13" id="13"/>
          <p:cNvGrpSpPr/>
          <p:nvPr/>
        </p:nvGrpSpPr>
        <p:grpSpPr>
          <a:xfrm rot="0">
            <a:off x="5033234" y="5191990"/>
            <a:ext cx="2906692" cy="408052"/>
            <a:chOff x="0" y="0"/>
            <a:chExt cx="3875590" cy="544070"/>
          </a:xfrm>
        </p:grpSpPr>
        <p:sp>
          <p:nvSpPr>
            <p:cNvPr name="Freeform 14" id="14"/>
            <p:cNvSpPr/>
            <p:nvPr/>
          </p:nvSpPr>
          <p:spPr>
            <a:xfrm flipH="false" flipV="false" rot="0">
              <a:off x="0" y="0"/>
              <a:ext cx="3875532" cy="544068"/>
            </a:xfrm>
            <a:custGeom>
              <a:avLst/>
              <a:gdLst/>
              <a:ahLst/>
              <a:cxnLst/>
              <a:rect r="r" b="b" t="t" l="l"/>
              <a:pathLst>
                <a:path h="544068" w="3875532">
                  <a:moveTo>
                    <a:pt x="0" y="0"/>
                  </a:moveTo>
                  <a:lnTo>
                    <a:pt x="0" y="544068"/>
                  </a:lnTo>
                  <a:lnTo>
                    <a:pt x="3875532" y="544068"/>
                  </a:lnTo>
                  <a:lnTo>
                    <a:pt x="3875532" y="0"/>
                  </a:lnTo>
                  <a:lnTo>
                    <a:pt x="0" y="0"/>
                  </a:lnTo>
                  <a:close/>
                  <a:moveTo>
                    <a:pt x="3786505" y="455041"/>
                  </a:moveTo>
                  <a:lnTo>
                    <a:pt x="87249" y="455041"/>
                  </a:lnTo>
                  <a:lnTo>
                    <a:pt x="87249" y="87249"/>
                  </a:lnTo>
                  <a:lnTo>
                    <a:pt x="3786505" y="87249"/>
                  </a:lnTo>
                  <a:lnTo>
                    <a:pt x="3786505" y="455041"/>
                  </a:lnTo>
                  <a:close/>
                </a:path>
              </a:pathLst>
            </a:custGeom>
            <a:solidFill>
              <a:srgbClr val="FFEDD1"/>
            </a:solidFill>
          </p:spPr>
        </p:sp>
      </p:grpSp>
      <p:grpSp>
        <p:nvGrpSpPr>
          <p:cNvPr name="Group 15" id="15"/>
          <p:cNvGrpSpPr/>
          <p:nvPr/>
        </p:nvGrpSpPr>
        <p:grpSpPr>
          <a:xfrm rot="0">
            <a:off x="5033234" y="5671618"/>
            <a:ext cx="2906692" cy="408052"/>
            <a:chOff x="0" y="0"/>
            <a:chExt cx="3875590" cy="544070"/>
          </a:xfrm>
        </p:grpSpPr>
        <p:sp>
          <p:nvSpPr>
            <p:cNvPr name="Freeform 16" id="16"/>
            <p:cNvSpPr/>
            <p:nvPr/>
          </p:nvSpPr>
          <p:spPr>
            <a:xfrm flipH="false" flipV="false" rot="0">
              <a:off x="0" y="0"/>
              <a:ext cx="3875532" cy="544068"/>
            </a:xfrm>
            <a:custGeom>
              <a:avLst/>
              <a:gdLst/>
              <a:ahLst/>
              <a:cxnLst/>
              <a:rect r="r" b="b" t="t" l="l"/>
              <a:pathLst>
                <a:path h="544068" w="3875532">
                  <a:moveTo>
                    <a:pt x="0" y="0"/>
                  </a:moveTo>
                  <a:lnTo>
                    <a:pt x="0" y="544068"/>
                  </a:lnTo>
                  <a:lnTo>
                    <a:pt x="3875532" y="544068"/>
                  </a:lnTo>
                  <a:lnTo>
                    <a:pt x="3875532" y="0"/>
                  </a:lnTo>
                  <a:lnTo>
                    <a:pt x="0" y="0"/>
                  </a:lnTo>
                  <a:close/>
                  <a:moveTo>
                    <a:pt x="3786505" y="455041"/>
                  </a:moveTo>
                  <a:lnTo>
                    <a:pt x="87249" y="455041"/>
                  </a:lnTo>
                  <a:lnTo>
                    <a:pt x="87249" y="87249"/>
                  </a:lnTo>
                  <a:lnTo>
                    <a:pt x="3786505" y="87249"/>
                  </a:lnTo>
                  <a:lnTo>
                    <a:pt x="3786505" y="455041"/>
                  </a:lnTo>
                  <a:close/>
                </a:path>
              </a:pathLst>
            </a:custGeom>
            <a:solidFill>
              <a:srgbClr val="FFEDD1"/>
            </a:solidFill>
          </p:spPr>
        </p:sp>
      </p:grpSp>
      <p:grpSp>
        <p:nvGrpSpPr>
          <p:cNvPr name="Group 17" id="17"/>
          <p:cNvGrpSpPr/>
          <p:nvPr/>
        </p:nvGrpSpPr>
        <p:grpSpPr>
          <a:xfrm rot="0">
            <a:off x="5033234" y="6170612"/>
            <a:ext cx="2906692" cy="408052"/>
            <a:chOff x="0" y="0"/>
            <a:chExt cx="3875590" cy="544070"/>
          </a:xfrm>
        </p:grpSpPr>
        <p:sp>
          <p:nvSpPr>
            <p:cNvPr name="Freeform 18" id="18"/>
            <p:cNvSpPr/>
            <p:nvPr/>
          </p:nvSpPr>
          <p:spPr>
            <a:xfrm flipH="false" flipV="false" rot="0">
              <a:off x="0" y="0"/>
              <a:ext cx="3875532" cy="544068"/>
            </a:xfrm>
            <a:custGeom>
              <a:avLst/>
              <a:gdLst/>
              <a:ahLst/>
              <a:cxnLst/>
              <a:rect r="r" b="b" t="t" l="l"/>
              <a:pathLst>
                <a:path h="544068" w="3875532">
                  <a:moveTo>
                    <a:pt x="0" y="0"/>
                  </a:moveTo>
                  <a:lnTo>
                    <a:pt x="0" y="544068"/>
                  </a:lnTo>
                  <a:lnTo>
                    <a:pt x="3875532" y="544068"/>
                  </a:lnTo>
                  <a:lnTo>
                    <a:pt x="3875532" y="0"/>
                  </a:lnTo>
                  <a:lnTo>
                    <a:pt x="0" y="0"/>
                  </a:lnTo>
                  <a:close/>
                  <a:moveTo>
                    <a:pt x="3786505" y="455041"/>
                  </a:moveTo>
                  <a:lnTo>
                    <a:pt x="87249" y="455041"/>
                  </a:lnTo>
                  <a:lnTo>
                    <a:pt x="87249" y="87249"/>
                  </a:lnTo>
                  <a:lnTo>
                    <a:pt x="3786505" y="87249"/>
                  </a:lnTo>
                  <a:lnTo>
                    <a:pt x="3786505" y="455041"/>
                  </a:lnTo>
                  <a:close/>
                </a:path>
              </a:pathLst>
            </a:custGeom>
            <a:solidFill>
              <a:srgbClr val="FFEDD1"/>
            </a:solidFill>
          </p:spPr>
        </p:sp>
      </p:grpSp>
      <p:sp>
        <p:nvSpPr>
          <p:cNvPr name="TextBox 19" id="19"/>
          <p:cNvSpPr txBox="true"/>
          <p:nvPr/>
        </p:nvSpPr>
        <p:spPr>
          <a:xfrm rot="0">
            <a:off x="3167502" y="3380817"/>
            <a:ext cx="3420075" cy="318848"/>
          </a:xfrm>
          <a:prstGeom prst="rect">
            <a:avLst/>
          </a:prstGeom>
        </p:spPr>
        <p:txBody>
          <a:bodyPr anchor="t" rtlCol="false" tIns="0" lIns="0" bIns="0" rIns="0">
            <a:spAutoFit/>
          </a:bodyPr>
          <a:lstStyle/>
          <a:p>
            <a:pPr algn="ctr">
              <a:lnSpc>
                <a:spcPts val="2458"/>
              </a:lnSpc>
            </a:pPr>
            <a:r>
              <a:rPr lang="en-US" sz="1756" b="true">
                <a:solidFill>
                  <a:srgbClr val="FFEDD1"/>
                </a:solidFill>
                <a:latin typeface="Now Bold"/>
                <a:ea typeface="Now Bold"/>
                <a:cs typeface="Now Bold"/>
                <a:sym typeface="Now Bold"/>
              </a:rPr>
              <a:t>Central Processing Unit (CPU)</a:t>
            </a:r>
          </a:p>
        </p:txBody>
      </p:sp>
      <p:sp>
        <p:nvSpPr>
          <p:cNvPr name="TextBox 20" id="20"/>
          <p:cNvSpPr txBox="true"/>
          <p:nvPr/>
        </p:nvSpPr>
        <p:spPr>
          <a:xfrm rot="0">
            <a:off x="1895602" y="6101342"/>
            <a:ext cx="409297" cy="326160"/>
          </a:xfrm>
          <a:prstGeom prst="rect">
            <a:avLst/>
          </a:prstGeom>
        </p:spPr>
        <p:txBody>
          <a:bodyPr anchor="t" rtlCol="false" tIns="0" lIns="0" bIns="0" rIns="0">
            <a:spAutoFit/>
          </a:bodyPr>
          <a:lstStyle/>
          <a:p>
            <a:pPr algn="ctr">
              <a:lnSpc>
                <a:spcPts val="2365"/>
              </a:lnSpc>
            </a:pPr>
            <a:r>
              <a:rPr lang="en-US" sz="1689">
                <a:solidFill>
                  <a:srgbClr val="000000"/>
                </a:solidFill>
                <a:latin typeface="Gagalin"/>
                <a:ea typeface="Gagalin"/>
                <a:cs typeface="Gagalin"/>
                <a:sym typeface="Gagalin"/>
              </a:rPr>
              <a:t>ALU</a:t>
            </a:r>
          </a:p>
        </p:txBody>
      </p:sp>
      <p:sp>
        <p:nvSpPr>
          <p:cNvPr name="TextBox 21" id="21"/>
          <p:cNvSpPr txBox="true"/>
          <p:nvPr/>
        </p:nvSpPr>
        <p:spPr>
          <a:xfrm rot="0">
            <a:off x="2587384" y="4486180"/>
            <a:ext cx="409298" cy="326160"/>
          </a:xfrm>
          <a:prstGeom prst="rect">
            <a:avLst/>
          </a:prstGeom>
        </p:spPr>
        <p:txBody>
          <a:bodyPr anchor="t" rtlCol="false" tIns="0" lIns="0" bIns="0" rIns="0">
            <a:spAutoFit/>
          </a:bodyPr>
          <a:lstStyle/>
          <a:p>
            <a:pPr algn="ctr">
              <a:lnSpc>
                <a:spcPts val="2365"/>
              </a:lnSpc>
            </a:pPr>
            <a:r>
              <a:rPr lang="en-US" sz="1689">
                <a:solidFill>
                  <a:srgbClr val="000000"/>
                </a:solidFill>
                <a:latin typeface="Gagalin"/>
                <a:ea typeface="Gagalin"/>
                <a:cs typeface="Gagalin"/>
                <a:sym typeface="Gagalin"/>
              </a:rPr>
              <a:t>CU</a:t>
            </a:r>
          </a:p>
        </p:txBody>
      </p:sp>
      <p:sp>
        <p:nvSpPr>
          <p:cNvPr name="TextBox 22" id="22"/>
          <p:cNvSpPr txBox="true"/>
          <p:nvPr/>
        </p:nvSpPr>
        <p:spPr>
          <a:xfrm rot="0">
            <a:off x="4283312" y="4257065"/>
            <a:ext cx="646703" cy="262583"/>
          </a:xfrm>
          <a:prstGeom prst="rect">
            <a:avLst/>
          </a:prstGeom>
        </p:spPr>
        <p:txBody>
          <a:bodyPr anchor="t" rtlCol="false" tIns="0" lIns="0" bIns="0" rIns="0">
            <a:spAutoFit/>
          </a:bodyPr>
          <a:lstStyle/>
          <a:p>
            <a:pPr algn="ctr">
              <a:lnSpc>
                <a:spcPts val="1921"/>
              </a:lnSpc>
            </a:pPr>
            <a:r>
              <a:rPr lang="en-US" sz="1372" b="true">
                <a:solidFill>
                  <a:srgbClr val="FFEDD1"/>
                </a:solidFill>
                <a:latin typeface="Now Bold"/>
                <a:ea typeface="Now Bold"/>
                <a:cs typeface="Now Bold"/>
                <a:sym typeface="Now Bold"/>
              </a:rPr>
              <a:t>MAR</a:t>
            </a:r>
          </a:p>
        </p:txBody>
      </p:sp>
      <p:sp>
        <p:nvSpPr>
          <p:cNvPr name="TextBox 23" id="23"/>
          <p:cNvSpPr txBox="true"/>
          <p:nvPr/>
        </p:nvSpPr>
        <p:spPr>
          <a:xfrm rot="0">
            <a:off x="4283312" y="4757953"/>
            <a:ext cx="646703" cy="262582"/>
          </a:xfrm>
          <a:prstGeom prst="rect">
            <a:avLst/>
          </a:prstGeom>
        </p:spPr>
        <p:txBody>
          <a:bodyPr anchor="t" rtlCol="false" tIns="0" lIns="0" bIns="0" rIns="0">
            <a:spAutoFit/>
          </a:bodyPr>
          <a:lstStyle/>
          <a:p>
            <a:pPr algn="ctr">
              <a:lnSpc>
                <a:spcPts val="1921"/>
              </a:lnSpc>
            </a:pPr>
            <a:r>
              <a:rPr lang="en-US" sz="1372" b="true">
                <a:solidFill>
                  <a:srgbClr val="FFEDD1"/>
                </a:solidFill>
                <a:latin typeface="Now Bold"/>
                <a:ea typeface="Now Bold"/>
                <a:cs typeface="Now Bold"/>
                <a:sym typeface="Now Bold"/>
              </a:rPr>
              <a:t>PC</a:t>
            </a:r>
          </a:p>
        </p:txBody>
      </p:sp>
      <p:sp>
        <p:nvSpPr>
          <p:cNvPr name="TextBox 24" id="24"/>
          <p:cNvSpPr txBox="true"/>
          <p:nvPr/>
        </p:nvSpPr>
        <p:spPr>
          <a:xfrm rot="0">
            <a:off x="4304829" y="5234229"/>
            <a:ext cx="646702" cy="262583"/>
          </a:xfrm>
          <a:prstGeom prst="rect">
            <a:avLst/>
          </a:prstGeom>
        </p:spPr>
        <p:txBody>
          <a:bodyPr anchor="t" rtlCol="false" tIns="0" lIns="0" bIns="0" rIns="0">
            <a:spAutoFit/>
          </a:bodyPr>
          <a:lstStyle/>
          <a:p>
            <a:pPr algn="ctr">
              <a:lnSpc>
                <a:spcPts val="1921"/>
              </a:lnSpc>
            </a:pPr>
            <a:r>
              <a:rPr lang="en-US" sz="1372" b="true">
                <a:solidFill>
                  <a:srgbClr val="FFEDD1"/>
                </a:solidFill>
                <a:latin typeface="Now Bold"/>
                <a:ea typeface="Now Bold"/>
                <a:cs typeface="Now Bold"/>
                <a:sym typeface="Now Bold"/>
              </a:rPr>
              <a:t>MDR</a:t>
            </a:r>
          </a:p>
        </p:txBody>
      </p:sp>
      <p:sp>
        <p:nvSpPr>
          <p:cNvPr name="TextBox 25" id="25"/>
          <p:cNvSpPr txBox="true"/>
          <p:nvPr/>
        </p:nvSpPr>
        <p:spPr>
          <a:xfrm rot="0">
            <a:off x="4283312" y="5713857"/>
            <a:ext cx="646703" cy="262583"/>
          </a:xfrm>
          <a:prstGeom prst="rect">
            <a:avLst/>
          </a:prstGeom>
        </p:spPr>
        <p:txBody>
          <a:bodyPr anchor="t" rtlCol="false" tIns="0" lIns="0" bIns="0" rIns="0">
            <a:spAutoFit/>
          </a:bodyPr>
          <a:lstStyle/>
          <a:p>
            <a:pPr algn="ctr">
              <a:lnSpc>
                <a:spcPts val="1921"/>
              </a:lnSpc>
            </a:pPr>
            <a:r>
              <a:rPr lang="en-US" sz="1372" b="true">
                <a:solidFill>
                  <a:srgbClr val="FFEDD1"/>
                </a:solidFill>
                <a:latin typeface="Now Bold"/>
                <a:ea typeface="Now Bold"/>
                <a:cs typeface="Now Bold"/>
                <a:sym typeface="Now Bold"/>
              </a:rPr>
              <a:t>CIR</a:t>
            </a:r>
          </a:p>
        </p:txBody>
      </p:sp>
      <p:sp>
        <p:nvSpPr>
          <p:cNvPr name="TextBox 26" id="26"/>
          <p:cNvSpPr txBox="true"/>
          <p:nvPr/>
        </p:nvSpPr>
        <p:spPr>
          <a:xfrm rot="0">
            <a:off x="4283312" y="6184359"/>
            <a:ext cx="646703" cy="262583"/>
          </a:xfrm>
          <a:prstGeom prst="rect">
            <a:avLst/>
          </a:prstGeom>
        </p:spPr>
        <p:txBody>
          <a:bodyPr anchor="t" rtlCol="false" tIns="0" lIns="0" bIns="0" rIns="0">
            <a:spAutoFit/>
          </a:bodyPr>
          <a:lstStyle/>
          <a:p>
            <a:pPr algn="ctr">
              <a:lnSpc>
                <a:spcPts val="1921"/>
              </a:lnSpc>
            </a:pPr>
            <a:r>
              <a:rPr lang="en-US" sz="1372" b="true">
                <a:solidFill>
                  <a:srgbClr val="FFEDD1"/>
                </a:solidFill>
                <a:latin typeface="Now Bold"/>
                <a:ea typeface="Now Bold"/>
                <a:cs typeface="Now Bold"/>
                <a:sym typeface="Now Bold"/>
              </a:rPr>
              <a:t>ACC</a:t>
            </a:r>
          </a:p>
        </p:txBody>
      </p:sp>
      <p:sp>
        <p:nvSpPr>
          <p:cNvPr name="TextBox 27" id="27"/>
          <p:cNvSpPr txBox="true"/>
          <p:nvPr/>
        </p:nvSpPr>
        <p:spPr>
          <a:xfrm rot="0">
            <a:off x="514854" y="8219565"/>
            <a:ext cx="17773146" cy="1015967"/>
          </a:xfrm>
          <a:prstGeom prst="rect">
            <a:avLst/>
          </a:prstGeom>
        </p:spPr>
        <p:txBody>
          <a:bodyPr anchor="t" rtlCol="false" tIns="0" lIns="0" bIns="0" rIns="0">
            <a:spAutoFit/>
          </a:bodyPr>
          <a:lstStyle/>
          <a:p>
            <a:pPr algn="ctr">
              <a:lnSpc>
                <a:spcPts val="3850"/>
              </a:lnSpc>
            </a:pPr>
            <a:r>
              <a:rPr lang="en-US" sz="2749" b="true">
                <a:solidFill>
                  <a:srgbClr val="EFE8CF"/>
                </a:solidFill>
                <a:latin typeface="Now Bold"/>
                <a:ea typeface="Now Bold"/>
                <a:cs typeface="Now Bold"/>
                <a:sym typeface="Now Bold"/>
              </a:rPr>
              <a:t>However, doubling the number of cores doesn’t necessarily double the computer’s performance since </a:t>
            </a:r>
            <a:r>
              <a:rPr lang="en-US" sz="2749" b="true">
                <a:solidFill>
                  <a:srgbClr val="FF5757"/>
                </a:solidFill>
                <a:latin typeface="Now Bold"/>
                <a:ea typeface="Now Bold"/>
                <a:cs typeface="Now Bold"/>
                <a:sym typeface="Now Bold"/>
              </a:rPr>
              <a:t>we have to take into account the need for the CPU to communicate with each core</a:t>
            </a:r>
            <a:r>
              <a:rPr lang="en-US" sz="2749" b="true">
                <a:solidFill>
                  <a:srgbClr val="EFE8CF"/>
                </a:solidFill>
                <a:latin typeface="Now Bold"/>
                <a:ea typeface="Now Bold"/>
                <a:cs typeface="Now Bold"/>
                <a:sym typeface="Now Bold"/>
              </a:rPr>
              <a:t>; this will reduce overall performance. </a:t>
            </a:r>
          </a:p>
        </p:txBody>
      </p:sp>
      <p:grpSp>
        <p:nvGrpSpPr>
          <p:cNvPr name="Group 28" id="28"/>
          <p:cNvGrpSpPr/>
          <p:nvPr/>
        </p:nvGrpSpPr>
        <p:grpSpPr>
          <a:xfrm rot="0">
            <a:off x="9876110" y="3873594"/>
            <a:ext cx="7845664" cy="2965916"/>
            <a:chOff x="0" y="0"/>
            <a:chExt cx="10460886" cy="3954554"/>
          </a:xfrm>
        </p:grpSpPr>
        <p:sp>
          <p:nvSpPr>
            <p:cNvPr name="Freeform 29" id="29"/>
            <p:cNvSpPr/>
            <p:nvPr/>
          </p:nvSpPr>
          <p:spPr>
            <a:xfrm flipH="false" flipV="false" rot="0">
              <a:off x="0" y="0"/>
              <a:ext cx="10460863" cy="3954526"/>
            </a:xfrm>
            <a:custGeom>
              <a:avLst/>
              <a:gdLst/>
              <a:ahLst/>
              <a:cxnLst/>
              <a:rect r="r" b="b" t="t" l="l"/>
              <a:pathLst>
                <a:path h="3954526" w="10460863">
                  <a:moveTo>
                    <a:pt x="0" y="0"/>
                  </a:moveTo>
                  <a:lnTo>
                    <a:pt x="0" y="3954526"/>
                  </a:lnTo>
                  <a:lnTo>
                    <a:pt x="10460863" y="3954526"/>
                  </a:lnTo>
                  <a:lnTo>
                    <a:pt x="10460863" y="0"/>
                  </a:lnTo>
                  <a:lnTo>
                    <a:pt x="0" y="0"/>
                  </a:lnTo>
                  <a:close/>
                  <a:moveTo>
                    <a:pt x="10234803" y="3728466"/>
                  </a:moveTo>
                  <a:lnTo>
                    <a:pt x="221361" y="3728466"/>
                  </a:lnTo>
                  <a:lnTo>
                    <a:pt x="221361" y="221361"/>
                  </a:lnTo>
                  <a:lnTo>
                    <a:pt x="10234803" y="221361"/>
                  </a:lnTo>
                  <a:lnTo>
                    <a:pt x="10234803" y="3728466"/>
                  </a:lnTo>
                  <a:close/>
                </a:path>
              </a:pathLst>
            </a:custGeom>
            <a:solidFill>
              <a:srgbClr val="F89D87"/>
            </a:solidFill>
          </p:spPr>
        </p:sp>
      </p:grpSp>
      <p:sp>
        <p:nvSpPr>
          <p:cNvPr name="Freeform 30" id="30"/>
          <p:cNvSpPr/>
          <p:nvPr/>
        </p:nvSpPr>
        <p:spPr>
          <a:xfrm flipH="false" flipV="false" rot="0">
            <a:off x="10460528" y="5731540"/>
            <a:ext cx="974267" cy="813070"/>
          </a:xfrm>
          <a:custGeom>
            <a:avLst/>
            <a:gdLst/>
            <a:ahLst/>
            <a:cxnLst/>
            <a:rect r="r" b="b" t="t" l="l"/>
            <a:pathLst>
              <a:path h="813070" w="974267">
                <a:moveTo>
                  <a:pt x="0" y="0"/>
                </a:moveTo>
                <a:lnTo>
                  <a:pt x="974266" y="0"/>
                </a:lnTo>
                <a:lnTo>
                  <a:pt x="974266" y="813071"/>
                </a:lnTo>
                <a:lnTo>
                  <a:pt x="0" y="813071"/>
                </a:lnTo>
                <a:lnTo>
                  <a:pt x="0" y="0"/>
                </a:lnTo>
                <a:close/>
              </a:path>
            </a:pathLst>
          </a:custGeom>
          <a:blipFill>
            <a:blip r:embed="rId2">
              <a:extLst>
                <a:ext uri="{96DAC541-7B7A-43D3-8B79-37D633B846F1}">
                  <asvg:svgBlip xmlns:asvg="http://schemas.microsoft.com/office/drawing/2016/SVG/main" r:embed="rId3"/>
                </a:ext>
              </a:extLst>
            </a:blip>
            <a:stretch>
              <a:fillRect l="0" t="0" r="0" b="-48"/>
            </a:stretch>
          </a:blipFill>
        </p:spPr>
      </p:sp>
      <p:grpSp>
        <p:nvGrpSpPr>
          <p:cNvPr name="Group 31" id="31"/>
          <p:cNvGrpSpPr/>
          <p:nvPr/>
        </p:nvGrpSpPr>
        <p:grpSpPr>
          <a:xfrm rot="0">
            <a:off x="11196933" y="4206766"/>
            <a:ext cx="885021" cy="885021"/>
            <a:chOff x="0" y="0"/>
            <a:chExt cx="1180028" cy="1180028"/>
          </a:xfrm>
        </p:grpSpPr>
        <p:sp>
          <p:nvSpPr>
            <p:cNvPr name="Freeform 32" id="32"/>
            <p:cNvSpPr/>
            <p:nvPr/>
          </p:nvSpPr>
          <p:spPr>
            <a:xfrm flipH="false" flipV="false" rot="0">
              <a:off x="0" y="0"/>
              <a:ext cx="1180084" cy="1180084"/>
            </a:xfrm>
            <a:custGeom>
              <a:avLst/>
              <a:gdLst/>
              <a:ahLst/>
              <a:cxnLst/>
              <a:rect r="r" b="b" t="t" l="l"/>
              <a:pathLst>
                <a:path h="1180084" w="1180084">
                  <a:moveTo>
                    <a:pt x="0" y="0"/>
                  </a:moveTo>
                  <a:lnTo>
                    <a:pt x="1180084" y="0"/>
                  </a:lnTo>
                  <a:lnTo>
                    <a:pt x="1180084" y="1180084"/>
                  </a:lnTo>
                  <a:lnTo>
                    <a:pt x="0" y="1180084"/>
                  </a:lnTo>
                  <a:close/>
                </a:path>
              </a:pathLst>
            </a:custGeom>
            <a:solidFill>
              <a:srgbClr val="FFB784"/>
            </a:solidFill>
          </p:spPr>
        </p:sp>
      </p:grpSp>
      <p:grpSp>
        <p:nvGrpSpPr>
          <p:cNvPr name="Group 33" id="33"/>
          <p:cNvGrpSpPr/>
          <p:nvPr/>
        </p:nvGrpSpPr>
        <p:grpSpPr>
          <a:xfrm rot="0">
            <a:off x="13880643" y="4175360"/>
            <a:ext cx="2906692" cy="408053"/>
            <a:chOff x="0" y="0"/>
            <a:chExt cx="3875590" cy="544070"/>
          </a:xfrm>
        </p:grpSpPr>
        <p:sp>
          <p:nvSpPr>
            <p:cNvPr name="Freeform 34" id="34"/>
            <p:cNvSpPr/>
            <p:nvPr/>
          </p:nvSpPr>
          <p:spPr>
            <a:xfrm flipH="false" flipV="false" rot="0">
              <a:off x="0" y="0"/>
              <a:ext cx="3875532" cy="544068"/>
            </a:xfrm>
            <a:custGeom>
              <a:avLst/>
              <a:gdLst/>
              <a:ahLst/>
              <a:cxnLst/>
              <a:rect r="r" b="b" t="t" l="l"/>
              <a:pathLst>
                <a:path h="544068" w="3875532">
                  <a:moveTo>
                    <a:pt x="0" y="0"/>
                  </a:moveTo>
                  <a:lnTo>
                    <a:pt x="0" y="544068"/>
                  </a:lnTo>
                  <a:lnTo>
                    <a:pt x="3875532" y="544068"/>
                  </a:lnTo>
                  <a:lnTo>
                    <a:pt x="3875532" y="0"/>
                  </a:lnTo>
                  <a:lnTo>
                    <a:pt x="0" y="0"/>
                  </a:lnTo>
                  <a:close/>
                  <a:moveTo>
                    <a:pt x="3786505" y="455041"/>
                  </a:moveTo>
                  <a:lnTo>
                    <a:pt x="87249" y="455041"/>
                  </a:lnTo>
                  <a:lnTo>
                    <a:pt x="87249" y="87249"/>
                  </a:lnTo>
                  <a:lnTo>
                    <a:pt x="3786505" y="87249"/>
                  </a:lnTo>
                  <a:lnTo>
                    <a:pt x="3786505" y="455041"/>
                  </a:lnTo>
                  <a:close/>
                </a:path>
              </a:pathLst>
            </a:custGeom>
            <a:solidFill>
              <a:srgbClr val="FFEDD1"/>
            </a:solidFill>
          </p:spPr>
        </p:sp>
      </p:grpSp>
      <p:sp>
        <p:nvSpPr>
          <p:cNvPr name="Freeform 35" id="35"/>
          <p:cNvSpPr/>
          <p:nvPr/>
        </p:nvSpPr>
        <p:spPr>
          <a:xfrm flipH="false" flipV="false" rot="0">
            <a:off x="10500930" y="4241226"/>
            <a:ext cx="485600" cy="485599"/>
          </a:xfrm>
          <a:custGeom>
            <a:avLst/>
            <a:gdLst/>
            <a:ahLst/>
            <a:cxnLst/>
            <a:rect r="r" b="b" t="t" l="l"/>
            <a:pathLst>
              <a:path h="485599" w="485600">
                <a:moveTo>
                  <a:pt x="0" y="0"/>
                </a:moveTo>
                <a:lnTo>
                  <a:pt x="485600" y="0"/>
                </a:lnTo>
                <a:lnTo>
                  <a:pt x="485600" y="485600"/>
                </a:lnTo>
                <a:lnTo>
                  <a:pt x="0" y="4856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36" id="36"/>
          <p:cNvGrpSpPr/>
          <p:nvPr/>
        </p:nvGrpSpPr>
        <p:grpSpPr>
          <a:xfrm rot="0">
            <a:off x="13880643" y="4676250"/>
            <a:ext cx="2906692" cy="408052"/>
            <a:chOff x="0" y="0"/>
            <a:chExt cx="3875590" cy="544070"/>
          </a:xfrm>
        </p:grpSpPr>
        <p:sp>
          <p:nvSpPr>
            <p:cNvPr name="Freeform 37" id="37"/>
            <p:cNvSpPr/>
            <p:nvPr/>
          </p:nvSpPr>
          <p:spPr>
            <a:xfrm flipH="false" flipV="false" rot="0">
              <a:off x="0" y="0"/>
              <a:ext cx="3875532" cy="544068"/>
            </a:xfrm>
            <a:custGeom>
              <a:avLst/>
              <a:gdLst/>
              <a:ahLst/>
              <a:cxnLst/>
              <a:rect r="r" b="b" t="t" l="l"/>
              <a:pathLst>
                <a:path h="544068" w="3875532">
                  <a:moveTo>
                    <a:pt x="0" y="0"/>
                  </a:moveTo>
                  <a:lnTo>
                    <a:pt x="0" y="544068"/>
                  </a:lnTo>
                  <a:lnTo>
                    <a:pt x="3875532" y="544068"/>
                  </a:lnTo>
                  <a:lnTo>
                    <a:pt x="3875532" y="0"/>
                  </a:lnTo>
                  <a:lnTo>
                    <a:pt x="0" y="0"/>
                  </a:lnTo>
                  <a:close/>
                  <a:moveTo>
                    <a:pt x="3786505" y="455041"/>
                  </a:moveTo>
                  <a:lnTo>
                    <a:pt x="87249" y="455041"/>
                  </a:lnTo>
                  <a:lnTo>
                    <a:pt x="87249" y="87249"/>
                  </a:lnTo>
                  <a:lnTo>
                    <a:pt x="3786505" y="87249"/>
                  </a:lnTo>
                  <a:lnTo>
                    <a:pt x="3786505" y="455041"/>
                  </a:lnTo>
                  <a:close/>
                </a:path>
              </a:pathLst>
            </a:custGeom>
            <a:solidFill>
              <a:srgbClr val="FFEDD1"/>
            </a:solidFill>
          </p:spPr>
        </p:sp>
      </p:grpSp>
      <p:grpSp>
        <p:nvGrpSpPr>
          <p:cNvPr name="Group 38" id="38"/>
          <p:cNvGrpSpPr/>
          <p:nvPr/>
        </p:nvGrpSpPr>
        <p:grpSpPr>
          <a:xfrm rot="0">
            <a:off x="13880643" y="5152526"/>
            <a:ext cx="2906692" cy="408052"/>
            <a:chOff x="0" y="0"/>
            <a:chExt cx="3875590" cy="544070"/>
          </a:xfrm>
        </p:grpSpPr>
        <p:sp>
          <p:nvSpPr>
            <p:cNvPr name="Freeform 39" id="39"/>
            <p:cNvSpPr/>
            <p:nvPr/>
          </p:nvSpPr>
          <p:spPr>
            <a:xfrm flipH="false" flipV="false" rot="0">
              <a:off x="0" y="0"/>
              <a:ext cx="3875532" cy="544068"/>
            </a:xfrm>
            <a:custGeom>
              <a:avLst/>
              <a:gdLst/>
              <a:ahLst/>
              <a:cxnLst/>
              <a:rect r="r" b="b" t="t" l="l"/>
              <a:pathLst>
                <a:path h="544068" w="3875532">
                  <a:moveTo>
                    <a:pt x="0" y="0"/>
                  </a:moveTo>
                  <a:lnTo>
                    <a:pt x="0" y="544068"/>
                  </a:lnTo>
                  <a:lnTo>
                    <a:pt x="3875532" y="544068"/>
                  </a:lnTo>
                  <a:lnTo>
                    <a:pt x="3875532" y="0"/>
                  </a:lnTo>
                  <a:lnTo>
                    <a:pt x="0" y="0"/>
                  </a:lnTo>
                  <a:close/>
                  <a:moveTo>
                    <a:pt x="3786505" y="455041"/>
                  </a:moveTo>
                  <a:lnTo>
                    <a:pt x="87249" y="455041"/>
                  </a:lnTo>
                  <a:lnTo>
                    <a:pt x="87249" y="87249"/>
                  </a:lnTo>
                  <a:lnTo>
                    <a:pt x="3786505" y="87249"/>
                  </a:lnTo>
                  <a:lnTo>
                    <a:pt x="3786505" y="455041"/>
                  </a:lnTo>
                  <a:close/>
                </a:path>
              </a:pathLst>
            </a:custGeom>
            <a:solidFill>
              <a:srgbClr val="FFEDD1"/>
            </a:solidFill>
          </p:spPr>
        </p:sp>
      </p:grpSp>
      <p:grpSp>
        <p:nvGrpSpPr>
          <p:cNvPr name="Group 40" id="40"/>
          <p:cNvGrpSpPr/>
          <p:nvPr/>
        </p:nvGrpSpPr>
        <p:grpSpPr>
          <a:xfrm rot="0">
            <a:off x="13880643" y="5632154"/>
            <a:ext cx="2906692" cy="408052"/>
            <a:chOff x="0" y="0"/>
            <a:chExt cx="3875590" cy="544070"/>
          </a:xfrm>
        </p:grpSpPr>
        <p:sp>
          <p:nvSpPr>
            <p:cNvPr name="Freeform 41" id="41"/>
            <p:cNvSpPr/>
            <p:nvPr/>
          </p:nvSpPr>
          <p:spPr>
            <a:xfrm flipH="false" flipV="false" rot="0">
              <a:off x="0" y="0"/>
              <a:ext cx="3875532" cy="544068"/>
            </a:xfrm>
            <a:custGeom>
              <a:avLst/>
              <a:gdLst/>
              <a:ahLst/>
              <a:cxnLst/>
              <a:rect r="r" b="b" t="t" l="l"/>
              <a:pathLst>
                <a:path h="544068" w="3875532">
                  <a:moveTo>
                    <a:pt x="0" y="0"/>
                  </a:moveTo>
                  <a:lnTo>
                    <a:pt x="0" y="544068"/>
                  </a:lnTo>
                  <a:lnTo>
                    <a:pt x="3875532" y="544068"/>
                  </a:lnTo>
                  <a:lnTo>
                    <a:pt x="3875532" y="0"/>
                  </a:lnTo>
                  <a:lnTo>
                    <a:pt x="0" y="0"/>
                  </a:lnTo>
                  <a:close/>
                  <a:moveTo>
                    <a:pt x="3786505" y="455041"/>
                  </a:moveTo>
                  <a:lnTo>
                    <a:pt x="87249" y="455041"/>
                  </a:lnTo>
                  <a:lnTo>
                    <a:pt x="87249" y="87249"/>
                  </a:lnTo>
                  <a:lnTo>
                    <a:pt x="3786505" y="87249"/>
                  </a:lnTo>
                  <a:lnTo>
                    <a:pt x="3786505" y="455041"/>
                  </a:lnTo>
                  <a:close/>
                </a:path>
              </a:pathLst>
            </a:custGeom>
            <a:solidFill>
              <a:srgbClr val="FFEDD1"/>
            </a:solidFill>
          </p:spPr>
        </p:sp>
      </p:grpSp>
      <p:grpSp>
        <p:nvGrpSpPr>
          <p:cNvPr name="Group 42" id="42"/>
          <p:cNvGrpSpPr/>
          <p:nvPr/>
        </p:nvGrpSpPr>
        <p:grpSpPr>
          <a:xfrm rot="0">
            <a:off x="13880643" y="6131146"/>
            <a:ext cx="2906692" cy="408052"/>
            <a:chOff x="0" y="0"/>
            <a:chExt cx="3875590" cy="544070"/>
          </a:xfrm>
        </p:grpSpPr>
        <p:sp>
          <p:nvSpPr>
            <p:cNvPr name="Freeform 43" id="43"/>
            <p:cNvSpPr/>
            <p:nvPr/>
          </p:nvSpPr>
          <p:spPr>
            <a:xfrm flipH="false" flipV="false" rot="0">
              <a:off x="0" y="0"/>
              <a:ext cx="3875532" cy="544068"/>
            </a:xfrm>
            <a:custGeom>
              <a:avLst/>
              <a:gdLst/>
              <a:ahLst/>
              <a:cxnLst/>
              <a:rect r="r" b="b" t="t" l="l"/>
              <a:pathLst>
                <a:path h="544068" w="3875532">
                  <a:moveTo>
                    <a:pt x="0" y="0"/>
                  </a:moveTo>
                  <a:lnTo>
                    <a:pt x="0" y="544068"/>
                  </a:lnTo>
                  <a:lnTo>
                    <a:pt x="3875532" y="544068"/>
                  </a:lnTo>
                  <a:lnTo>
                    <a:pt x="3875532" y="0"/>
                  </a:lnTo>
                  <a:lnTo>
                    <a:pt x="0" y="0"/>
                  </a:lnTo>
                  <a:close/>
                  <a:moveTo>
                    <a:pt x="3786505" y="455041"/>
                  </a:moveTo>
                  <a:lnTo>
                    <a:pt x="87249" y="455041"/>
                  </a:lnTo>
                  <a:lnTo>
                    <a:pt x="87249" y="87249"/>
                  </a:lnTo>
                  <a:lnTo>
                    <a:pt x="3786505" y="87249"/>
                  </a:lnTo>
                  <a:lnTo>
                    <a:pt x="3786505" y="455041"/>
                  </a:lnTo>
                  <a:close/>
                </a:path>
              </a:pathLst>
            </a:custGeom>
            <a:solidFill>
              <a:srgbClr val="FFEDD1"/>
            </a:solidFill>
          </p:spPr>
        </p:sp>
      </p:grpSp>
      <p:sp>
        <p:nvSpPr>
          <p:cNvPr name="TextBox 44" id="44"/>
          <p:cNvSpPr txBox="true"/>
          <p:nvPr/>
        </p:nvSpPr>
        <p:spPr>
          <a:xfrm rot="0">
            <a:off x="12014913" y="3341352"/>
            <a:ext cx="3420075" cy="318848"/>
          </a:xfrm>
          <a:prstGeom prst="rect">
            <a:avLst/>
          </a:prstGeom>
        </p:spPr>
        <p:txBody>
          <a:bodyPr anchor="t" rtlCol="false" tIns="0" lIns="0" bIns="0" rIns="0">
            <a:spAutoFit/>
          </a:bodyPr>
          <a:lstStyle/>
          <a:p>
            <a:pPr algn="ctr">
              <a:lnSpc>
                <a:spcPts val="2458"/>
              </a:lnSpc>
            </a:pPr>
            <a:r>
              <a:rPr lang="en-US" sz="1756" b="true">
                <a:solidFill>
                  <a:srgbClr val="FFEDD1"/>
                </a:solidFill>
                <a:latin typeface="Now Bold"/>
                <a:ea typeface="Now Bold"/>
                <a:cs typeface="Now Bold"/>
                <a:sym typeface="Now Bold"/>
              </a:rPr>
              <a:t>Central Processing Unit (CPU)</a:t>
            </a:r>
          </a:p>
        </p:txBody>
      </p:sp>
      <p:sp>
        <p:nvSpPr>
          <p:cNvPr name="TextBox 45" id="45"/>
          <p:cNvSpPr txBox="true"/>
          <p:nvPr/>
        </p:nvSpPr>
        <p:spPr>
          <a:xfrm rot="0">
            <a:off x="10743012" y="6061875"/>
            <a:ext cx="409298" cy="326160"/>
          </a:xfrm>
          <a:prstGeom prst="rect">
            <a:avLst/>
          </a:prstGeom>
        </p:spPr>
        <p:txBody>
          <a:bodyPr anchor="t" rtlCol="false" tIns="0" lIns="0" bIns="0" rIns="0">
            <a:spAutoFit/>
          </a:bodyPr>
          <a:lstStyle/>
          <a:p>
            <a:pPr algn="ctr">
              <a:lnSpc>
                <a:spcPts val="2365"/>
              </a:lnSpc>
            </a:pPr>
            <a:r>
              <a:rPr lang="en-US" sz="1689">
                <a:solidFill>
                  <a:srgbClr val="000000"/>
                </a:solidFill>
                <a:latin typeface="Gagalin"/>
                <a:ea typeface="Gagalin"/>
                <a:cs typeface="Gagalin"/>
                <a:sym typeface="Gagalin"/>
              </a:rPr>
              <a:t>ALU</a:t>
            </a:r>
          </a:p>
        </p:txBody>
      </p:sp>
      <p:sp>
        <p:nvSpPr>
          <p:cNvPr name="TextBox 46" id="46"/>
          <p:cNvSpPr txBox="true"/>
          <p:nvPr/>
        </p:nvSpPr>
        <p:spPr>
          <a:xfrm rot="0">
            <a:off x="11434794" y="4446716"/>
            <a:ext cx="409298" cy="326160"/>
          </a:xfrm>
          <a:prstGeom prst="rect">
            <a:avLst/>
          </a:prstGeom>
        </p:spPr>
        <p:txBody>
          <a:bodyPr anchor="t" rtlCol="false" tIns="0" lIns="0" bIns="0" rIns="0">
            <a:spAutoFit/>
          </a:bodyPr>
          <a:lstStyle/>
          <a:p>
            <a:pPr algn="ctr">
              <a:lnSpc>
                <a:spcPts val="2365"/>
              </a:lnSpc>
            </a:pPr>
            <a:r>
              <a:rPr lang="en-US" sz="1689">
                <a:solidFill>
                  <a:srgbClr val="000000"/>
                </a:solidFill>
                <a:latin typeface="Gagalin"/>
                <a:ea typeface="Gagalin"/>
                <a:cs typeface="Gagalin"/>
                <a:sym typeface="Gagalin"/>
              </a:rPr>
              <a:t>CU</a:t>
            </a:r>
          </a:p>
        </p:txBody>
      </p:sp>
      <p:sp>
        <p:nvSpPr>
          <p:cNvPr name="TextBox 47" id="47"/>
          <p:cNvSpPr txBox="true"/>
          <p:nvPr/>
        </p:nvSpPr>
        <p:spPr>
          <a:xfrm rot="0">
            <a:off x="13130721" y="4217599"/>
            <a:ext cx="646702" cy="262583"/>
          </a:xfrm>
          <a:prstGeom prst="rect">
            <a:avLst/>
          </a:prstGeom>
        </p:spPr>
        <p:txBody>
          <a:bodyPr anchor="t" rtlCol="false" tIns="0" lIns="0" bIns="0" rIns="0">
            <a:spAutoFit/>
          </a:bodyPr>
          <a:lstStyle/>
          <a:p>
            <a:pPr algn="ctr">
              <a:lnSpc>
                <a:spcPts val="1921"/>
              </a:lnSpc>
            </a:pPr>
            <a:r>
              <a:rPr lang="en-US" sz="1372" b="true">
                <a:solidFill>
                  <a:srgbClr val="FFEDD1"/>
                </a:solidFill>
                <a:latin typeface="Now Bold"/>
                <a:ea typeface="Now Bold"/>
                <a:cs typeface="Now Bold"/>
                <a:sym typeface="Now Bold"/>
              </a:rPr>
              <a:t>MAR</a:t>
            </a:r>
          </a:p>
        </p:txBody>
      </p:sp>
      <p:sp>
        <p:nvSpPr>
          <p:cNvPr name="TextBox 48" id="48"/>
          <p:cNvSpPr txBox="true"/>
          <p:nvPr/>
        </p:nvSpPr>
        <p:spPr>
          <a:xfrm rot="0">
            <a:off x="13130721" y="4718489"/>
            <a:ext cx="646702" cy="262583"/>
          </a:xfrm>
          <a:prstGeom prst="rect">
            <a:avLst/>
          </a:prstGeom>
        </p:spPr>
        <p:txBody>
          <a:bodyPr anchor="t" rtlCol="false" tIns="0" lIns="0" bIns="0" rIns="0">
            <a:spAutoFit/>
          </a:bodyPr>
          <a:lstStyle/>
          <a:p>
            <a:pPr algn="ctr">
              <a:lnSpc>
                <a:spcPts val="1921"/>
              </a:lnSpc>
            </a:pPr>
            <a:r>
              <a:rPr lang="en-US" sz="1372" b="true">
                <a:solidFill>
                  <a:srgbClr val="FFEDD1"/>
                </a:solidFill>
                <a:latin typeface="Now Bold"/>
                <a:ea typeface="Now Bold"/>
                <a:cs typeface="Now Bold"/>
                <a:sym typeface="Now Bold"/>
              </a:rPr>
              <a:t>PC</a:t>
            </a:r>
          </a:p>
        </p:txBody>
      </p:sp>
      <p:sp>
        <p:nvSpPr>
          <p:cNvPr name="TextBox 49" id="49"/>
          <p:cNvSpPr txBox="true"/>
          <p:nvPr/>
        </p:nvSpPr>
        <p:spPr>
          <a:xfrm rot="0">
            <a:off x="13152240" y="5194763"/>
            <a:ext cx="646702" cy="262583"/>
          </a:xfrm>
          <a:prstGeom prst="rect">
            <a:avLst/>
          </a:prstGeom>
        </p:spPr>
        <p:txBody>
          <a:bodyPr anchor="t" rtlCol="false" tIns="0" lIns="0" bIns="0" rIns="0">
            <a:spAutoFit/>
          </a:bodyPr>
          <a:lstStyle/>
          <a:p>
            <a:pPr algn="ctr">
              <a:lnSpc>
                <a:spcPts val="1921"/>
              </a:lnSpc>
            </a:pPr>
            <a:r>
              <a:rPr lang="en-US" sz="1372" b="true">
                <a:solidFill>
                  <a:srgbClr val="FFEDD1"/>
                </a:solidFill>
                <a:latin typeface="Now Bold"/>
                <a:ea typeface="Now Bold"/>
                <a:cs typeface="Now Bold"/>
                <a:sym typeface="Now Bold"/>
              </a:rPr>
              <a:t>MDR</a:t>
            </a:r>
          </a:p>
        </p:txBody>
      </p:sp>
      <p:sp>
        <p:nvSpPr>
          <p:cNvPr name="TextBox 50" id="50"/>
          <p:cNvSpPr txBox="true"/>
          <p:nvPr/>
        </p:nvSpPr>
        <p:spPr>
          <a:xfrm rot="0">
            <a:off x="13130721" y="5674391"/>
            <a:ext cx="646702" cy="262583"/>
          </a:xfrm>
          <a:prstGeom prst="rect">
            <a:avLst/>
          </a:prstGeom>
        </p:spPr>
        <p:txBody>
          <a:bodyPr anchor="t" rtlCol="false" tIns="0" lIns="0" bIns="0" rIns="0">
            <a:spAutoFit/>
          </a:bodyPr>
          <a:lstStyle/>
          <a:p>
            <a:pPr algn="ctr">
              <a:lnSpc>
                <a:spcPts val="1921"/>
              </a:lnSpc>
            </a:pPr>
            <a:r>
              <a:rPr lang="en-US" sz="1372" b="true">
                <a:solidFill>
                  <a:srgbClr val="FFEDD1"/>
                </a:solidFill>
                <a:latin typeface="Now Bold"/>
                <a:ea typeface="Now Bold"/>
                <a:cs typeface="Now Bold"/>
                <a:sym typeface="Now Bold"/>
              </a:rPr>
              <a:t>CIR</a:t>
            </a:r>
          </a:p>
        </p:txBody>
      </p:sp>
      <p:sp>
        <p:nvSpPr>
          <p:cNvPr name="TextBox 51" id="51"/>
          <p:cNvSpPr txBox="true"/>
          <p:nvPr/>
        </p:nvSpPr>
        <p:spPr>
          <a:xfrm rot="0">
            <a:off x="13130721" y="6144894"/>
            <a:ext cx="646702" cy="262583"/>
          </a:xfrm>
          <a:prstGeom prst="rect">
            <a:avLst/>
          </a:prstGeom>
        </p:spPr>
        <p:txBody>
          <a:bodyPr anchor="t" rtlCol="false" tIns="0" lIns="0" bIns="0" rIns="0">
            <a:spAutoFit/>
          </a:bodyPr>
          <a:lstStyle/>
          <a:p>
            <a:pPr algn="ctr">
              <a:lnSpc>
                <a:spcPts val="1921"/>
              </a:lnSpc>
            </a:pPr>
            <a:r>
              <a:rPr lang="en-US" sz="1372" b="true">
                <a:solidFill>
                  <a:srgbClr val="FFEDD1"/>
                </a:solidFill>
                <a:latin typeface="Now Bold"/>
                <a:ea typeface="Now Bold"/>
                <a:cs typeface="Now Bold"/>
                <a:sym typeface="Now Bold"/>
              </a:rPr>
              <a:t>ACC</a:t>
            </a:r>
          </a:p>
        </p:txBody>
      </p:sp>
      <p:grpSp>
        <p:nvGrpSpPr>
          <p:cNvPr name="Group 52" id="52"/>
          <p:cNvGrpSpPr/>
          <p:nvPr/>
        </p:nvGrpSpPr>
        <p:grpSpPr>
          <a:xfrm rot="0">
            <a:off x="2537237" y="281084"/>
            <a:ext cx="13213526" cy="9925515"/>
            <a:chOff x="0" y="0"/>
            <a:chExt cx="17618034" cy="13234020"/>
          </a:xfrm>
        </p:grpSpPr>
        <p:sp>
          <p:nvSpPr>
            <p:cNvPr name="Freeform 53" id="5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54" id="5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55" id="5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1744138" y="2620900"/>
            <a:ext cx="4685550" cy="1771290"/>
            <a:chOff x="0" y="0"/>
            <a:chExt cx="6247400" cy="2361720"/>
          </a:xfrm>
        </p:grpSpPr>
        <p:sp>
          <p:nvSpPr>
            <p:cNvPr name="Freeform 3" id="3"/>
            <p:cNvSpPr/>
            <p:nvPr/>
          </p:nvSpPr>
          <p:spPr>
            <a:xfrm flipH="false" flipV="false" rot="0">
              <a:off x="0" y="0"/>
              <a:ext cx="6247384" cy="2361692"/>
            </a:xfrm>
            <a:custGeom>
              <a:avLst/>
              <a:gdLst/>
              <a:ahLst/>
              <a:cxnLst/>
              <a:rect r="r" b="b" t="t" l="l"/>
              <a:pathLst>
                <a:path h="2361692" w="6247384">
                  <a:moveTo>
                    <a:pt x="0" y="0"/>
                  </a:moveTo>
                  <a:lnTo>
                    <a:pt x="0" y="2361692"/>
                  </a:lnTo>
                  <a:lnTo>
                    <a:pt x="6247384" y="2361692"/>
                  </a:lnTo>
                  <a:lnTo>
                    <a:pt x="6247384" y="0"/>
                  </a:lnTo>
                  <a:lnTo>
                    <a:pt x="0" y="0"/>
                  </a:lnTo>
                  <a:close/>
                  <a:moveTo>
                    <a:pt x="6112383" y="2226691"/>
                  </a:moveTo>
                  <a:lnTo>
                    <a:pt x="132207" y="2226691"/>
                  </a:lnTo>
                  <a:lnTo>
                    <a:pt x="132207" y="132207"/>
                  </a:lnTo>
                  <a:lnTo>
                    <a:pt x="6112383" y="132207"/>
                  </a:lnTo>
                  <a:lnTo>
                    <a:pt x="6112383" y="2226691"/>
                  </a:lnTo>
                  <a:close/>
                </a:path>
              </a:pathLst>
            </a:custGeom>
            <a:solidFill>
              <a:srgbClr val="F89D87"/>
            </a:solidFill>
          </p:spPr>
        </p:sp>
      </p:grpSp>
      <p:sp>
        <p:nvSpPr>
          <p:cNvPr name="Freeform 4" id="4"/>
          <p:cNvSpPr/>
          <p:nvPr/>
        </p:nvSpPr>
        <p:spPr>
          <a:xfrm flipH="false" flipV="false" rot="0">
            <a:off x="2151370" y="3707669"/>
            <a:ext cx="636552" cy="531231"/>
          </a:xfrm>
          <a:custGeom>
            <a:avLst/>
            <a:gdLst/>
            <a:ahLst/>
            <a:cxnLst/>
            <a:rect r="r" b="b" t="t" l="l"/>
            <a:pathLst>
              <a:path h="531231" w="636552">
                <a:moveTo>
                  <a:pt x="0" y="0"/>
                </a:moveTo>
                <a:lnTo>
                  <a:pt x="636552" y="0"/>
                </a:lnTo>
                <a:lnTo>
                  <a:pt x="636552" y="531231"/>
                </a:lnTo>
                <a:lnTo>
                  <a:pt x="0" y="531231"/>
                </a:lnTo>
                <a:lnTo>
                  <a:pt x="0" y="0"/>
                </a:lnTo>
                <a:close/>
              </a:path>
            </a:pathLst>
          </a:custGeom>
          <a:blipFill>
            <a:blip r:embed="rId2">
              <a:extLst>
                <a:ext uri="{96DAC541-7B7A-43D3-8B79-37D633B846F1}">
                  <asvg:svgBlip xmlns:asvg="http://schemas.microsoft.com/office/drawing/2016/SVG/main" r:embed="rId3"/>
                </a:ext>
              </a:extLst>
            </a:blip>
            <a:stretch>
              <a:fillRect l="0" t="0" r="0" b="-152"/>
            </a:stretch>
          </a:blipFill>
        </p:spPr>
      </p:sp>
      <p:grpSp>
        <p:nvGrpSpPr>
          <p:cNvPr name="Group 5" id="5"/>
          <p:cNvGrpSpPr/>
          <p:nvPr/>
        </p:nvGrpSpPr>
        <p:grpSpPr>
          <a:xfrm rot="0">
            <a:off x="2607116" y="2864726"/>
            <a:ext cx="578242" cy="578242"/>
            <a:chOff x="0" y="0"/>
            <a:chExt cx="770990" cy="770990"/>
          </a:xfrm>
        </p:grpSpPr>
        <p:sp>
          <p:nvSpPr>
            <p:cNvPr name="Freeform 6" id="6"/>
            <p:cNvSpPr/>
            <p:nvPr/>
          </p:nvSpPr>
          <p:spPr>
            <a:xfrm flipH="false" flipV="false" rot="0">
              <a:off x="0" y="0"/>
              <a:ext cx="771017" cy="771017"/>
            </a:xfrm>
            <a:custGeom>
              <a:avLst/>
              <a:gdLst/>
              <a:ahLst/>
              <a:cxnLst/>
              <a:rect r="r" b="b" t="t" l="l"/>
              <a:pathLst>
                <a:path h="771017" w="771017">
                  <a:moveTo>
                    <a:pt x="0" y="0"/>
                  </a:moveTo>
                  <a:lnTo>
                    <a:pt x="771017" y="0"/>
                  </a:lnTo>
                  <a:lnTo>
                    <a:pt x="771017" y="771017"/>
                  </a:lnTo>
                  <a:lnTo>
                    <a:pt x="0" y="771017"/>
                  </a:lnTo>
                  <a:close/>
                </a:path>
              </a:pathLst>
            </a:custGeom>
            <a:solidFill>
              <a:srgbClr val="FFB784"/>
            </a:solidFill>
          </p:spPr>
        </p:sp>
      </p:grpSp>
      <p:grpSp>
        <p:nvGrpSpPr>
          <p:cNvPr name="Group 7" id="7"/>
          <p:cNvGrpSpPr/>
          <p:nvPr/>
        </p:nvGrpSpPr>
        <p:grpSpPr>
          <a:xfrm rot="0">
            <a:off x="4135706" y="2801121"/>
            <a:ext cx="1735922" cy="243695"/>
            <a:chOff x="0" y="0"/>
            <a:chExt cx="2314562" cy="324926"/>
          </a:xfrm>
        </p:grpSpPr>
        <p:sp>
          <p:nvSpPr>
            <p:cNvPr name="Freeform 8" id="8"/>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Freeform 9" id="9"/>
          <p:cNvSpPr/>
          <p:nvPr/>
        </p:nvSpPr>
        <p:spPr>
          <a:xfrm flipH="false" flipV="false" rot="0">
            <a:off x="2152372" y="2887239"/>
            <a:ext cx="317274" cy="317274"/>
          </a:xfrm>
          <a:custGeom>
            <a:avLst/>
            <a:gdLst/>
            <a:ahLst/>
            <a:cxnLst/>
            <a:rect r="r" b="b" t="t" l="l"/>
            <a:pathLst>
              <a:path h="317274" w="317274">
                <a:moveTo>
                  <a:pt x="0" y="0"/>
                </a:moveTo>
                <a:lnTo>
                  <a:pt x="317274" y="0"/>
                </a:lnTo>
                <a:lnTo>
                  <a:pt x="317274" y="317274"/>
                </a:lnTo>
                <a:lnTo>
                  <a:pt x="0" y="3172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4135706" y="3100260"/>
            <a:ext cx="1735922" cy="243695"/>
            <a:chOff x="0" y="0"/>
            <a:chExt cx="2314562" cy="324926"/>
          </a:xfrm>
        </p:grpSpPr>
        <p:sp>
          <p:nvSpPr>
            <p:cNvPr name="Freeform 11" id="11"/>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2" id="12"/>
          <p:cNvGrpSpPr/>
          <p:nvPr/>
        </p:nvGrpSpPr>
        <p:grpSpPr>
          <a:xfrm rot="0">
            <a:off x="4135706" y="3384699"/>
            <a:ext cx="1735922" cy="243695"/>
            <a:chOff x="0" y="0"/>
            <a:chExt cx="2314562" cy="324926"/>
          </a:xfrm>
        </p:grpSpPr>
        <p:sp>
          <p:nvSpPr>
            <p:cNvPr name="Freeform 13" id="13"/>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4" id="14"/>
          <p:cNvGrpSpPr/>
          <p:nvPr/>
        </p:nvGrpSpPr>
        <p:grpSpPr>
          <a:xfrm rot="0">
            <a:off x="4135706" y="3671140"/>
            <a:ext cx="1735922" cy="243695"/>
            <a:chOff x="0" y="0"/>
            <a:chExt cx="2314562" cy="324926"/>
          </a:xfrm>
        </p:grpSpPr>
        <p:sp>
          <p:nvSpPr>
            <p:cNvPr name="Freeform 15" id="15"/>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6" id="16"/>
          <p:cNvGrpSpPr/>
          <p:nvPr/>
        </p:nvGrpSpPr>
        <p:grpSpPr>
          <a:xfrm rot="0">
            <a:off x="4135706" y="3969146"/>
            <a:ext cx="1735922" cy="243695"/>
            <a:chOff x="0" y="0"/>
            <a:chExt cx="2314562" cy="324926"/>
          </a:xfrm>
        </p:grpSpPr>
        <p:sp>
          <p:nvSpPr>
            <p:cNvPr name="Freeform 17" id="17"/>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TextBox 18" id="18"/>
          <p:cNvSpPr txBox="true"/>
          <p:nvPr/>
        </p:nvSpPr>
        <p:spPr>
          <a:xfrm rot="0">
            <a:off x="3021462" y="2304756"/>
            <a:ext cx="2042521" cy="198812"/>
          </a:xfrm>
          <a:prstGeom prst="rect">
            <a:avLst/>
          </a:prstGeom>
        </p:spPr>
        <p:txBody>
          <a:bodyPr anchor="t" rtlCol="false" tIns="0" lIns="0" bIns="0" rIns="0">
            <a:spAutoFit/>
          </a:bodyPr>
          <a:lstStyle/>
          <a:p>
            <a:pPr algn="ctr">
              <a:lnSpc>
                <a:spcPts val="1468"/>
              </a:lnSpc>
            </a:pPr>
            <a:r>
              <a:rPr lang="en-US" sz="1048" b="true">
                <a:solidFill>
                  <a:srgbClr val="FFEDD1"/>
                </a:solidFill>
                <a:latin typeface="Now Bold"/>
                <a:ea typeface="Now Bold"/>
                <a:cs typeface="Now Bold"/>
                <a:sym typeface="Now Bold"/>
              </a:rPr>
              <a:t>Central Processing Unit (CPU)</a:t>
            </a:r>
          </a:p>
        </p:txBody>
      </p:sp>
      <p:sp>
        <p:nvSpPr>
          <p:cNvPr name="TextBox 19" id="19"/>
          <p:cNvSpPr txBox="true"/>
          <p:nvPr/>
        </p:nvSpPr>
        <p:spPr>
          <a:xfrm rot="0">
            <a:off x="2335937" y="3887774"/>
            <a:ext cx="267420" cy="200638"/>
          </a:xfrm>
          <a:prstGeom prst="rect">
            <a:avLst/>
          </a:prstGeom>
        </p:spPr>
        <p:txBody>
          <a:bodyPr anchor="t" rtlCol="false" tIns="0" lIns="0" bIns="0" rIns="0">
            <a:spAutoFit/>
          </a:bodyPr>
          <a:lstStyle/>
          <a:p>
            <a:pPr algn="ctr">
              <a:lnSpc>
                <a:spcPts val="1545"/>
              </a:lnSpc>
            </a:pPr>
            <a:r>
              <a:rPr lang="en-US" sz="1102">
                <a:solidFill>
                  <a:srgbClr val="000000"/>
                </a:solidFill>
                <a:latin typeface="Gagalin"/>
                <a:ea typeface="Gagalin"/>
                <a:cs typeface="Gagalin"/>
                <a:sym typeface="Gagalin"/>
              </a:rPr>
              <a:t>ALU</a:t>
            </a:r>
          </a:p>
        </p:txBody>
      </p:sp>
      <p:sp>
        <p:nvSpPr>
          <p:cNvPr name="TextBox 20" id="20"/>
          <p:cNvSpPr txBox="true"/>
          <p:nvPr/>
        </p:nvSpPr>
        <p:spPr>
          <a:xfrm rot="0">
            <a:off x="2762526" y="3033186"/>
            <a:ext cx="267420" cy="200638"/>
          </a:xfrm>
          <a:prstGeom prst="rect">
            <a:avLst/>
          </a:prstGeom>
        </p:spPr>
        <p:txBody>
          <a:bodyPr anchor="t" rtlCol="false" tIns="0" lIns="0" bIns="0" rIns="0">
            <a:spAutoFit/>
          </a:bodyPr>
          <a:lstStyle/>
          <a:p>
            <a:pPr algn="ctr">
              <a:lnSpc>
                <a:spcPts val="1545"/>
              </a:lnSpc>
            </a:pPr>
            <a:r>
              <a:rPr lang="en-US" sz="1102">
                <a:solidFill>
                  <a:srgbClr val="000000"/>
                </a:solidFill>
                <a:latin typeface="Gagalin"/>
                <a:ea typeface="Gagalin"/>
                <a:cs typeface="Gagalin"/>
                <a:sym typeface="Gagalin"/>
              </a:rPr>
              <a:t>CU</a:t>
            </a:r>
          </a:p>
        </p:txBody>
      </p:sp>
      <p:sp>
        <p:nvSpPr>
          <p:cNvPr name="TextBox 21" id="21"/>
          <p:cNvSpPr txBox="true"/>
          <p:nvPr/>
        </p:nvSpPr>
        <p:spPr>
          <a:xfrm rot="0">
            <a:off x="3687842" y="2822376"/>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MAR</a:t>
            </a:r>
          </a:p>
        </p:txBody>
      </p:sp>
      <p:sp>
        <p:nvSpPr>
          <p:cNvPr name="TextBox 22" id="22"/>
          <p:cNvSpPr txBox="true"/>
          <p:nvPr/>
        </p:nvSpPr>
        <p:spPr>
          <a:xfrm rot="0">
            <a:off x="3687842" y="3121515"/>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PC</a:t>
            </a:r>
          </a:p>
        </p:txBody>
      </p:sp>
      <p:sp>
        <p:nvSpPr>
          <p:cNvPr name="TextBox 23" id="23"/>
          <p:cNvSpPr txBox="true"/>
          <p:nvPr/>
        </p:nvSpPr>
        <p:spPr>
          <a:xfrm rot="0">
            <a:off x="3700692" y="3405954"/>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MDR</a:t>
            </a:r>
          </a:p>
        </p:txBody>
      </p:sp>
      <p:sp>
        <p:nvSpPr>
          <p:cNvPr name="TextBox 24" id="24"/>
          <p:cNvSpPr txBox="true"/>
          <p:nvPr/>
        </p:nvSpPr>
        <p:spPr>
          <a:xfrm rot="0">
            <a:off x="3687842" y="3692396"/>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CIR</a:t>
            </a:r>
          </a:p>
        </p:txBody>
      </p:sp>
      <p:sp>
        <p:nvSpPr>
          <p:cNvPr name="TextBox 25" id="25"/>
          <p:cNvSpPr txBox="true"/>
          <p:nvPr/>
        </p:nvSpPr>
        <p:spPr>
          <a:xfrm rot="0">
            <a:off x="3687842" y="3973386"/>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ACC</a:t>
            </a:r>
          </a:p>
        </p:txBody>
      </p:sp>
      <p:grpSp>
        <p:nvGrpSpPr>
          <p:cNvPr name="Group 26" id="26"/>
          <p:cNvGrpSpPr/>
          <p:nvPr/>
        </p:nvGrpSpPr>
        <p:grpSpPr>
          <a:xfrm rot="0">
            <a:off x="6781562" y="2620900"/>
            <a:ext cx="4685550" cy="1771290"/>
            <a:chOff x="0" y="0"/>
            <a:chExt cx="6247400" cy="2361720"/>
          </a:xfrm>
        </p:grpSpPr>
        <p:sp>
          <p:nvSpPr>
            <p:cNvPr name="Freeform 27" id="27"/>
            <p:cNvSpPr/>
            <p:nvPr/>
          </p:nvSpPr>
          <p:spPr>
            <a:xfrm flipH="false" flipV="false" rot="0">
              <a:off x="0" y="0"/>
              <a:ext cx="6247384" cy="2361692"/>
            </a:xfrm>
            <a:custGeom>
              <a:avLst/>
              <a:gdLst/>
              <a:ahLst/>
              <a:cxnLst/>
              <a:rect r="r" b="b" t="t" l="l"/>
              <a:pathLst>
                <a:path h="2361692" w="6247384">
                  <a:moveTo>
                    <a:pt x="0" y="0"/>
                  </a:moveTo>
                  <a:lnTo>
                    <a:pt x="0" y="2361692"/>
                  </a:lnTo>
                  <a:lnTo>
                    <a:pt x="6247384" y="2361692"/>
                  </a:lnTo>
                  <a:lnTo>
                    <a:pt x="6247384" y="0"/>
                  </a:lnTo>
                  <a:lnTo>
                    <a:pt x="0" y="0"/>
                  </a:lnTo>
                  <a:close/>
                  <a:moveTo>
                    <a:pt x="6112383" y="2226691"/>
                  </a:moveTo>
                  <a:lnTo>
                    <a:pt x="132207" y="2226691"/>
                  </a:lnTo>
                  <a:lnTo>
                    <a:pt x="132207" y="132207"/>
                  </a:lnTo>
                  <a:lnTo>
                    <a:pt x="6112383" y="132207"/>
                  </a:lnTo>
                  <a:lnTo>
                    <a:pt x="6112383" y="2226691"/>
                  </a:lnTo>
                  <a:close/>
                </a:path>
              </a:pathLst>
            </a:custGeom>
            <a:solidFill>
              <a:srgbClr val="F89D87"/>
            </a:solidFill>
          </p:spPr>
        </p:sp>
      </p:grpSp>
      <p:sp>
        <p:nvSpPr>
          <p:cNvPr name="Freeform 28" id="28"/>
          <p:cNvSpPr/>
          <p:nvPr/>
        </p:nvSpPr>
        <p:spPr>
          <a:xfrm flipH="false" flipV="false" rot="0">
            <a:off x="7130584" y="3730496"/>
            <a:ext cx="581847" cy="485578"/>
          </a:xfrm>
          <a:custGeom>
            <a:avLst/>
            <a:gdLst/>
            <a:ahLst/>
            <a:cxnLst/>
            <a:rect r="r" b="b" t="t" l="l"/>
            <a:pathLst>
              <a:path h="485578" w="581847">
                <a:moveTo>
                  <a:pt x="0" y="0"/>
                </a:moveTo>
                <a:lnTo>
                  <a:pt x="581847" y="0"/>
                </a:lnTo>
                <a:lnTo>
                  <a:pt x="581847" y="485578"/>
                </a:lnTo>
                <a:lnTo>
                  <a:pt x="0" y="485578"/>
                </a:lnTo>
                <a:lnTo>
                  <a:pt x="0" y="0"/>
                </a:lnTo>
                <a:close/>
              </a:path>
            </a:pathLst>
          </a:custGeom>
          <a:blipFill>
            <a:blip r:embed="rId2">
              <a:extLst>
                <a:ext uri="{96DAC541-7B7A-43D3-8B79-37D633B846F1}">
                  <asvg:svgBlip xmlns:asvg="http://schemas.microsoft.com/office/drawing/2016/SVG/main" r:embed="rId3"/>
                </a:ext>
              </a:extLst>
            </a:blip>
            <a:stretch>
              <a:fillRect l="0" t="0" r="0" b="-498"/>
            </a:stretch>
          </a:blipFill>
        </p:spPr>
      </p:sp>
      <p:grpSp>
        <p:nvGrpSpPr>
          <p:cNvPr name="Group 29" id="29"/>
          <p:cNvGrpSpPr/>
          <p:nvPr/>
        </p:nvGrpSpPr>
        <p:grpSpPr>
          <a:xfrm rot="0">
            <a:off x="7570377" y="2819877"/>
            <a:ext cx="528547" cy="528548"/>
            <a:chOff x="0" y="0"/>
            <a:chExt cx="704730" cy="704730"/>
          </a:xfrm>
        </p:grpSpPr>
        <p:sp>
          <p:nvSpPr>
            <p:cNvPr name="Freeform 30" id="30"/>
            <p:cNvSpPr/>
            <p:nvPr/>
          </p:nvSpPr>
          <p:spPr>
            <a:xfrm flipH="false" flipV="false" rot="0">
              <a:off x="0" y="0"/>
              <a:ext cx="704723" cy="704723"/>
            </a:xfrm>
            <a:custGeom>
              <a:avLst/>
              <a:gdLst/>
              <a:ahLst/>
              <a:cxnLst/>
              <a:rect r="r" b="b" t="t" l="l"/>
              <a:pathLst>
                <a:path h="704723" w="704723">
                  <a:moveTo>
                    <a:pt x="0" y="0"/>
                  </a:moveTo>
                  <a:lnTo>
                    <a:pt x="704723" y="0"/>
                  </a:lnTo>
                  <a:lnTo>
                    <a:pt x="704723" y="704723"/>
                  </a:lnTo>
                  <a:lnTo>
                    <a:pt x="0" y="704723"/>
                  </a:lnTo>
                  <a:close/>
                </a:path>
              </a:pathLst>
            </a:custGeom>
            <a:solidFill>
              <a:srgbClr val="FFB784"/>
            </a:solidFill>
          </p:spPr>
        </p:sp>
      </p:grpSp>
      <p:grpSp>
        <p:nvGrpSpPr>
          <p:cNvPr name="Group 31" id="31"/>
          <p:cNvGrpSpPr/>
          <p:nvPr/>
        </p:nvGrpSpPr>
        <p:grpSpPr>
          <a:xfrm rot="0">
            <a:off x="9173129" y="2801121"/>
            <a:ext cx="1735921" cy="243695"/>
            <a:chOff x="0" y="0"/>
            <a:chExt cx="2314562" cy="324926"/>
          </a:xfrm>
        </p:grpSpPr>
        <p:sp>
          <p:nvSpPr>
            <p:cNvPr name="Freeform 32" id="32"/>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Freeform 33" id="33"/>
          <p:cNvSpPr/>
          <p:nvPr/>
        </p:nvSpPr>
        <p:spPr>
          <a:xfrm flipH="false" flipV="false" rot="0">
            <a:off x="7154713" y="2840457"/>
            <a:ext cx="290007" cy="290007"/>
          </a:xfrm>
          <a:custGeom>
            <a:avLst/>
            <a:gdLst/>
            <a:ahLst/>
            <a:cxnLst/>
            <a:rect r="r" b="b" t="t" l="l"/>
            <a:pathLst>
              <a:path h="290007" w="290007">
                <a:moveTo>
                  <a:pt x="0" y="0"/>
                </a:moveTo>
                <a:lnTo>
                  <a:pt x="290007" y="0"/>
                </a:lnTo>
                <a:lnTo>
                  <a:pt x="290007" y="290007"/>
                </a:lnTo>
                <a:lnTo>
                  <a:pt x="0" y="2900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34" id="34"/>
          <p:cNvGrpSpPr/>
          <p:nvPr/>
        </p:nvGrpSpPr>
        <p:grpSpPr>
          <a:xfrm rot="0">
            <a:off x="9173129" y="3100260"/>
            <a:ext cx="1735921" cy="243695"/>
            <a:chOff x="0" y="0"/>
            <a:chExt cx="2314562" cy="324926"/>
          </a:xfrm>
        </p:grpSpPr>
        <p:sp>
          <p:nvSpPr>
            <p:cNvPr name="Freeform 35" id="35"/>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36" id="36"/>
          <p:cNvGrpSpPr/>
          <p:nvPr/>
        </p:nvGrpSpPr>
        <p:grpSpPr>
          <a:xfrm rot="0">
            <a:off x="9173129" y="3384699"/>
            <a:ext cx="1735921" cy="243695"/>
            <a:chOff x="0" y="0"/>
            <a:chExt cx="2314562" cy="324926"/>
          </a:xfrm>
        </p:grpSpPr>
        <p:sp>
          <p:nvSpPr>
            <p:cNvPr name="Freeform 37" id="37"/>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38" id="38"/>
          <p:cNvGrpSpPr/>
          <p:nvPr/>
        </p:nvGrpSpPr>
        <p:grpSpPr>
          <a:xfrm rot="0">
            <a:off x="9173129" y="3671140"/>
            <a:ext cx="1735921" cy="243695"/>
            <a:chOff x="0" y="0"/>
            <a:chExt cx="2314562" cy="324926"/>
          </a:xfrm>
        </p:grpSpPr>
        <p:sp>
          <p:nvSpPr>
            <p:cNvPr name="Freeform 39" id="39"/>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40" id="40"/>
          <p:cNvGrpSpPr/>
          <p:nvPr/>
        </p:nvGrpSpPr>
        <p:grpSpPr>
          <a:xfrm rot="0">
            <a:off x="9173129" y="3969146"/>
            <a:ext cx="1735921" cy="243695"/>
            <a:chOff x="0" y="0"/>
            <a:chExt cx="2314562" cy="324926"/>
          </a:xfrm>
        </p:grpSpPr>
        <p:sp>
          <p:nvSpPr>
            <p:cNvPr name="Freeform 41" id="41"/>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TextBox 42" id="42"/>
          <p:cNvSpPr txBox="true"/>
          <p:nvPr/>
        </p:nvSpPr>
        <p:spPr>
          <a:xfrm rot="0">
            <a:off x="8058886" y="2304756"/>
            <a:ext cx="2042522" cy="198812"/>
          </a:xfrm>
          <a:prstGeom prst="rect">
            <a:avLst/>
          </a:prstGeom>
        </p:spPr>
        <p:txBody>
          <a:bodyPr anchor="t" rtlCol="false" tIns="0" lIns="0" bIns="0" rIns="0">
            <a:spAutoFit/>
          </a:bodyPr>
          <a:lstStyle/>
          <a:p>
            <a:pPr algn="ctr">
              <a:lnSpc>
                <a:spcPts val="1468"/>
              </a:lnSpc>
            </a:pPr>
            <a:r>
              <a:rPr lang="en-US" sz="1048" b="true">
                <a:solidFill>
                  <a:srgbClr val="FFEDD1"/>
                </a:solidFill>
                <a:latin typeface="Now Bold"/>
                <a:ea typeface="Now Bold"/>
                <a:cs typeface="Now Bold"/>
                <a:sym typeface="Now Bold"/>
              </a:rPr>
              <a:t>Central Processing Unit (CPU)</a:t>
            </a:r>
          </a:p>
        </p:txBody>
      </p:sp>
      <p:sp>
        <p:nvSpPr>
          <p:cNvPr name="TextBox 43" id="43"/>
          <p:cNvSpPr txBox="true"/>
          <p:nvPr/>
        </p:nvSpPr>
        <p:spPr>
          <a:xfrm rot="0">
            <a:off x="7299288" y="3916135"/>
            <a:ext cx="244438" cy="192563"/>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ALU</a:t>
            </a:r>
          </a:p>
        </p:txBody>
      </p:sp>
      <p:sp>
        <p:nvSpPr>
          <p:cNvPr name="TextBox 44" id="44"/>
          <p:cNvSpPr txBox="true"/>
          <p:nvPr/>
        </p:nvSpPr>
        <p:spPr>
          <a:xfrm rot="0">
            <a:off x="7712431" y="2951536"/>
            <a:ext cx="244438" cy="192563"/>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CU</a:t>
            </a:r>
          </a:p>
        </p:txBody>
      </p:sp>
      <p:sp>
        <p:nvSpPr>
          <p:cNvPr name="TextBox 45" id="45"/>
          <p:cNvSpPr txBox="true"/>
          <p:nvPr/>
        </p:nvSpPr>
        <p:spPr>
          <a:xfrm rot="0">
            <a:off x="8725264" y="2822376"/>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MAR</a:t>
            </a:r>
          </a:p>
        </p:txBody>
      </p:sp>
      <p:sp>
        <p:nvSpPr>
          <p:cNvPr name="TextBox 46" id="46"/>
          <p:cNvSpPr txBox="true"/>
          <p:nvPr/>
        </p:nvSpPr>
        <p:spPr>
          <a:xfrm rot="0">
            <a:off x="8725264" y="3121515"/>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PC</a:t>
            </a:r>
          </a:p>
        </p:txBody>
      </p:sp>
      <p:sp>
        <p:nvSpPr>
          <p:cNvPr name="TextBox 47" id="47"/>
          <p:cNvSpPr txBox="true"/>
          <p:nvPr/>
        </p:nvSpPr>
        <p:spPr>
          <a:xfrm rot="0">
            <a:off x="8738115" y="3405954"/>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MDR</a:t>
            </a:r>
          </a:p>
        </p:txBody>
      </p:sp>
      <p:sp>
        <p:nvSpPr>
          <p:cNvPr name="TextBox 48" id="48"/>
          <p:cNvSpPr txBox="true"/>
          <p:nvPr/>
        </p:nvSpPr>
        <p:spPr>
          <a:xfrm rot="0">
            <a:off x="8725264" y="3692396"/>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CIR</a:t>
            </a:r>
          </a:p>
        </p:txBody>
      </p:sp>
      <p:sp>
        <p:nvSpPr>
          <p:cNvPr name="TextBox 49" id="49"/>
          <p:cNvSpPr txBox="true"/>
          <p:nvPr/>
        </p:nvSpPr>
        <p:spPr>
          <a:xfrm rot="0">
            <a:off x="8725264" y="3973386"/>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ACC</a:t>
            </a:r>
          </a:p>
        </p:txBody>
      </p:sp>
      <p:grpSp>
        <p:nvGrpSpPr>
          <p:cNvPr name="Group 50" id="50"/>
          <p:cNvGrpSpPr/>
          <p:nvPr/>
        </p:nvGrpSpPr>
        <p:grpSpPr>
          <a:xfrm rot="0">
            <a:off x="11800056" y="2620900"/>
            <a:ext cx="4685550" cy="1771290"/>
            <a:chOff x="0" y="0"/>
            <a:chExt cx="6247400" cy="2361720"/>
          </a:xfrm>
        </p:grpSpPr>
        <p:sp>
          <p:nvSpPr>
            <p:cNvPr name="Freeform 51" id="51"/>
            <p:cNvSpPr/>
            <p:nvPr/>
          </p:nvSpPr>
          <p:spPr>
            <a:xfrm flipH="false" flipV="false" rot="0">
              <a:off x="0" y="0"/>
              <a:ext cx="6247384" cy="2361692"/>
            </a:xfrm>
            <a:custGeom>
              <a:avLst/>
              <a:gdLst/>
              <a:ahLst/>
              <a:cxnLst/>
              <a:rect r="r" b="b" t="t" l="l"/>
              <a:pathLst>
                <a:path h="2361692" w="6247384">
                  <a:moveTo>
                    <a:pt x="0" y="0"/>
                  </a:moveTo>
                  <a:lnTo>
                    <a:pt x="0" y="2361692"/>
                  </a:lnTo>
                  <a:lnTo>
                    <a:pt x="6247384" y="2361692"/>
                  </a:lnTo>
                  <a:lnTo>
                    <a:pt x="6247384" y="0"/>
                  </a:lnTo>
                  <a:lnTo>
                    <a:pt x="0" y="0"/>
                  </a:lnTo>
                  <a:close/>
                  <a:moveTo>
                    <a:pt x="6112383" y="2226691"/>
                  </a:moveTo>
                  <a:lnTo>
                    <a:pt x="132207" y="2226691"/>
                  </a:lnTo>
                  <a:lnTo>
                    <a:pt x="132207" y="132207"/>
                  </a:lnTo>
                  <a:lnTo>
                    <a:pt x="6112383" y="132207"/>
                  </a:lnTo>
                  <a:lnTo>
                    <a:pt x="6112383" y="2226691"/>
                  </a:lnTo>
                  <a:close/>
                </a:path>
              </a:pathLst>
            </a:custGeom>
            <a:solidFill>
              <a:srgbClr val="F89D87"/>
            </a:solidFill>
          </p:spPr>
        </p:sp>
      </p:grpSp>
      <p:sp>
        <p:nvSpPr>
          <p:cNvPr name="Freeform 52" id="52"/>
          <p:cNvSpPr/>
          <p:nvPr/>
        </p:nvSpPr>
        <p:spPr>
          <a:xfrm flipH="false" flipV="false" rot="0">
            <a:off x="12149079" y="3730496"/>
            <a:ext cx="581847" cy="485578"/>
          </a:xfrm>
          <a:custGeom>
            <a:avLst/>
            <a:gdLst/>
            <a:ahLst/>
            <a:cxnLst/>
            <a:rect r="r" b="b" t="t" l="l"/>
            <a:pathLst>
              <a:path h="485578" w="581847">
                <a:moveTo>
                  <a:pt x="0" y="0"/>
                </a:moveTo>
                <a:lnTo>
                  <a:pt x="581847" y="0"/>
                </a:lnTo>
                <a:lnTo>
                  <a:pt x="581847" y="485578"/>
                </a:lnTo>
                <a:lnTo>
                  <a:pt x="0" y="485578"/>
                </a:lnTo>
                <a:lnTo>
                  <a:pt x="0" y="0"/>
                </a:lnTo>
                <a:close/>
              </a:path>
            </a:pathLst>
          </a:custGeom>
          <a:blipFill>
            <a:blip r:embed="rId2">
              <a:extLst>
                <a:ext uri="{96DAC541-7B7A-43D3-8B79-37D633B846F1}">
                  <asvg:svgBlip xmlns:asvg="http://schemas.microsoft.com/office/drawing/2016/SVG/main" r:embed="rId3"/>
                </a:ext>
              </a:extLst>
            </a:blip>
            <a:stretch>
              <a:fillRect l="0" t="0" r="0" b="-498"/>
            </a:stretch>
          </a:blipFill>
        </p:spPr>
      </p:sp>
      <p:grpSp>
        <p:nvGrpSpPr>
          <p:cNvPr name="Group 53" id="53"/>
          <p:cNvGrpSpPr/>
          <p:nvPr/>
        </p:nvGrpSpPr>
        <p:grpSpPr>
          <a:xfrm rot="0">
            <a:off x="12588872" y="2819877"/>
            <a:ext cx="528547" cy="528548"/>
            <a:chOff x="0" y="0"/>
            <a:chExt cx="704730" cy="704730"/>
          </a:xfrm>
        </p:grpSpPr>
        <p:sp>
          <p:nvSpPr>
            <p:cNvPr name="Freeform 54" id="54"/>
            <p:cNvSpPr/>
            <p:nvPr/>
          </p:nvSpPr>
          <p:spPr>
            <a:xfrm flipH="false" flipV="false" rot="0">
              <a:off x="0" y="0"/>
              <a:ext cx="704723" cy="704723"/>
            </a:xfrm>
            <a:custGeom>
              <a:avLst/>
              <a:gdLst/>
              <a:ahLst/>
              <a:cxnLst/>
              <a:rect r="r" b="b" t="t" l="l"/>
              <a:pathLst>
                <a:path h="704723" w="704723">
                  <a:moveTo>
                    <a:pt x="0" y="0"/>
                  </a:moveTo>
                  <a:lnTo>
                    <a:pt x="704723" y="0"/>
                  </a:lnTo>
                  <a:lnTo>
                    <a:pt x="704723" y="704723"/>
                  </a:lnTo>
                  <a:lnTo>
                    <a:pt x="0" y="704723"/>
                  </a:lnTo>
                  <a:close/>
                </a:path>
              </a:pathLst>
            </a:custGeom>
            <a:solidFill>
              <a:srgbClr val="FFB784"/>
            </a:solidFill>
          </p:spPr>
        </p:sp>
      </p:grpSp>
      <p:grpSp>
        <p:nvGrpSpPr>
          <p:cNvPr name="Group 55" id="55"/>
          <p:cNvGrpSpPr/>
          <p:nvPr/>
        </p:nvGrpSpPr>
        <p:grpSpPr>
          <a:xfrm rot="0">
            <a:off x="14191623" y="2801121"/>
            <a:ext cx="1735921" cy="243695"/>
            <a:chOff x="0" y="0"/>
            <a:chExt cx="2314562" cy="324926"/>
          </a:xfrm>
        </p:grpSpPr>
        <p:sp>
          <p:nvSpPr>
            <p:cNvPr name="Freeform 56" id="56"/>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Freeform 57" id="57"/>
          <p:cNvSpPr/>
          <p:nvPr/>
        </p:nvSpPr>
        <p:spPr>
          <a:xfrm flipH="false" flipV="false" rot="0">
            <a:off x="12173208" y="2840457"/>
            <a:ext cx="290007" cy="290007"/>
          </a:xfrm>
          <a:custGeom>
            <a:avLst/>
            <a:gdLst/>
            <a:ahLst/>
            <a:cxnLst/>
            <a:rect r="r" b="b" t="t" l="l"/>
            <a:pathLst>
              <a:path h="290007" w="290007">
                <a:moveTo>
                  <a:pt x="0" y="0"/>
                </a:moveTo>
                <a:lnTo>
                  <a:pt x="290007" y="0"/>
                </a:lnTo>
                <a:lnTo>
                  <a:pt x="290007" y="290007"/>
                </a:lnTo>
                <a:lnTo>
                  <a:pt x="0" y="2900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8" id="58"/>
          <p:cNvGrpSpPr/>
          <p:nvPr/>
        </p:nvGrpSpPr>
        <p:grpSpPr>
          <a:xfrm rot="0">
            <a:off x="14191623" y="3100260"/>
            <a:ext cx="1735921" cy="243695"/>
            <a:chOff x="0" y="0"/>
            <a:chExt cx="2314562" cy="324926"/>
          </a:xfrm>
        </p:grpSpPr>
        <p:sp>
          <p:nvSpPr>
            <p:cNvPr name="Freeform 59" id="59"/>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60" id="60"/>
          <p:cNvGrpSpPr/>
          <p:nvPr/>
        </p:nvGrpSpPr>
        <p:grpSpPr>
          <a:xfrm rot="0">
            <a:off x="14191623" y="3384699"/>
            <a:ext cx="1735921" cy="243695"/>
            <a:chOff x="0" y="0"/>
            <a:chExt cx="2314562" cy="324926"/>
          </a:xfrm>
        </p:grpSpPr>
        <p:sp>
          <p:nvSpPr>
            <p:cNvPr name="Freeform 61" id="61"/>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62" id="62"/>
          <p:cNvGrpSpPr/>
          <p:nvPr/>
        </p:nvGrpSpPr>
        <p:grpSpPr>
          <a:xfrm rot="0">
            <a:off x="14191623" y="3671140"/>
            <a:ext cx="1735921" cy="243695"/>
            <a:chOff x="0" y="0"/>
            <a:chExt cx="2314562" cy="324926"/>
          </a:xfrm>
        </p:grpSpPr>
        <p:sp>
          <p:nvSpPr>
            <p:cNvPr name="Freeform 63" id="63"/>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64" id="64"/>
          <p:cNvGrpSpPr/>
          <p:nvPr/>
        </p:nvGrpSpPr>
        <p:grpSpPr>
          <a:xfrm rot="0">
            <a:off x="14191623" y="3969146"/>
            <a:ext cx="1735921" cy="243695"/>
            <a:chOff x="0" y="0"/>
            <a:chExt cx="2314562" cy="324926"/>
          </a:xfrm>
        </p:grpSpPr>
        <p:sp>
          <p:nvSpPr>
            <p:cNvPr name="Freeform 65" id="65"/>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TextBox 66" id="66"/>
          <p:cNvSpPr txBox="true"/>
          <p:nvPr/>
        </p:nvSpPr>
        <p:spPr>
          <a:xfrm rot="0">
            <a:off x="13077381" y="2304756"/>
            <a:ext cx="2042522" cy="198812"/>
          </a:xfrm>
          <a:prstGeom prst="rect">
            <a:avLst/>
          </a:prstGeom>
        </p:spPr>
        <p:txBody>
          <a:bodyPr anchor="t" rtlCol="false" tIns="0" lIns="0" bIns="0" rIns="0">
            <a:spAutoFit/>
          </a:bodyPr>
          <a:lstStyle/>
          <a:p>
            <a:pPr algn="ctr">
              <a:lnSpc>
                <a:spcPts val="1468"/>
              </a:lnSpc>
            </a:pPr>
            <a:r>
              <a:rPr lang="en-US" sz="1048" b="true">
                <a:solidFill>
                  <a:srgbClr val="FFEDD1"/>
                </a:solidFill>
                <a:latin typeface="Now Bold"/>
                <a:ea typeface="Now Bold"/>
                <a:cs typeface="Now Bold"/>
                <a:sym typeface="Now Bold"/>
              </a:rPr>
              <a:t>Central Processing Unit (CPU)</a:t>
            </a:r>
          </a:p>
        </p:txBody>
      </p:sp>
      <p:sp>
        <p:nvSpPr>
          <p:cNvPr name="TextBox 67" id="67"/>
          <p:cNvSpPr txBox="true"/>
          <p:nvPr/>
        </p:nvSpPr>
        <p:spPr>
          <a:xfrm rot="0">
            <a:off x="12317782" y="3916135"/>
            <a:ext cx="244439" cy="192563"/>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ALU</a:t>
            </a:r>
          </a:p>
        </p:txBody>
      </p:sp>
      <p:sp>
        <p:nvSpPr>
          <p:cNvPr name="TextBox 68" id="68"/>
          <p:cNvSpPr txBox="true"/>
          <p:nvPr/>
        </p:nvSpPr>
        <p:spPr>
          <a:xfrm rot="0">
            <a:off x="12730926" y="2951536"/>
            <a:ext cx="244439" cy="192563"/>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CU</a:t>
            </a:r>
          </a:p>
        </p:txBody>
      </p:sp>
      <p:sp>
        <p:nvSpPr>
          <p:cNvPr name="TextBox 69" id="69"/>
          <p:cNvSpPr txBox="true"/>
          <p:nvPr/>
        </p:nvSpPr>
        <p:spPr>
          <a:xfrm rot="0">
            <a:off x="13743759" y="2822376"/>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MAR</a:t>
            </a:r>
          </a:p>
        </p:txBody>
      </p:sp>
      <p:sp>
        <p:nvSpPr>
          <p:cNvPr name="TextBox 70" id="70"/>
          <p:cNvSpPr txBox="true"/>
          <p:nvPr/>
        </p:nvSpPr>
        <p:spPr>
          <a:xfrm rot="0">
            <a:off x="13743759" y="3121515"/>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PC</a:t>
            </a:r>
          </a:p>
        </p:txBody>
      </p:sp>
      <p:sp>
        <p:nvSpPr>
          <p:cNvPr name="TextBox 71" id="71"/>
          <p:cNvSpPr txBox="true"/>
          <p:nvPr/>
        </p:nvSpPr>
        <p:spPr>
          <a:xfrm rot="0">
            <a:off x="13756611" y="3405954"/>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MDR</a:t>
            </a:r>
          </a:p>
        </p:txBody>
      </p:sp>
      <p:sp>
        <p:nvSpPr>
          <p:cNvPr name="TextBox 72" id="72"/>
          <p:cNvSpPr txBox="true"/>
          <p:nvPr/>
        </p:nvSpPr>
        <p:spPr>
          <a:xfrm rot="0">
            <a:off x="13743759" y="3692396"/>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CIR</a:t>
            </a:r>
          </a:p>
        </p:txBody>
      </p:sp>
      <p:sp>
        <p:nvSpPr>
          <p:cNvPr name="TextBox 73" id="73"/>
          <p:cNvSpPr txBox="true"/>
          <p:nvPr/>
        </p:nvSpPr>
        <p:spPr>
          <a:xfrm rot="0">
            <a:off x="13743759" y="3973386"/>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ACC</a:t>
            </a:r>
          </a:p>
        </p:txBody>
      </p:sp>
      <p:grpSp>
        <p:nvGrpSpPr>
          <p:cNvPr name="Group 74" id="74"/>
          <p:cNvGrpSpPr/>
          <p:nvPr/>
        </p:nvGrpSpPr>
        <p:grpSpPr>
          <a:xfrm rot="0">
            <a:off x="1802394" y="4862912"/>
            <a:ext cx="4685550" cy="1771290"/>
            <a:chOff x="0" y="0"/>
            <a:chExt cx="6247400" cy="2361720"/>
          </a:xfrm>
        </p:grpSpPr>
        <p:sp>
          <p:nvSpPr>
            <p:cNvPr name="Freeform 75" id="75"/>
            <p:cNvSpPr/>
            <p:nvPr/>
          </p:nvSpPr>
          <p:spPr>
            <a:xfrm flipH="false" flipV="false" rot="0">
              <a:off x="0" y="0"/>
              <a:ext cx="6247384" cy="2361692"/>
            </a:xfrm>
            <a:custGeom>
              <a:avLst/>
              <a:gdLst/>
              <a:ahLst/>
              <a:cxnLst/>
              <a:rect r="r" b="b" t="t" l="l"/>
              <a:pathLst>
                <a:path h="2361692" w="6247384">
                  <a:moveTo>
                    <a:pt x="0" y="0"/>
                  </a:moveTo>
                  <a:lnTo>
                    <a:pt x="0" y="2361692"/>
                  </a:lnTo>
                  <a:lnTo>
                    <a:pt x="6247384" y="2361692"/>
                  </a:lnTo>
                  <a:lnTo>
                    <a:pt x="6247384" y="0"/>
                  </a:lnTo>
                  <a:lnTo>
                    <a:pt x="0" y="0"/>
                  </a:lnTo>
                  <a:close/>
                  <a:moveTo>
                    <a:pt x="6112383" y="2226691"/>
                  </a:moveTo>
                  <a:lnTo>
                    <a:pt x="132207" y="2226691"/>
                  </a:lnTo>
                  <a:lnTo>
                    <a:pt x="132207" y="132207"/>
                  </a:lnTo>
                  <a:lnTo>
                    <a:pt x="6112383" y="132207"/>
                  </a:lnTo>
                  <a:lnTo>
                    <a:pt x="6112383" y="2226691"/>
                  </a:lnTo>
                  <a:close/>
                </a:path>
              </a:pathLst>
            </a:custGeom>
            <a:solidFill>
              <a:srgbClr val="F89D87"/>
            </a:solidFill>
          </p:spPr>
        </p:sp>
      </p:grpSp>
      <p:sp>
        <p:nvSpPr>
          <p:cNvPr name="Freeform 76" id="76"/>
          <p:cNvSpPr/>
          <p:nvPr/>
        </p:nvSpPr>
        <p:spPr>
          <a:xfrm flipH="false" flipV="false" rot="0">
            <a:off x="2209628" y="5949678"/>
            <a:ext cx="636552" cy="531231"/>
          </a:xfrm>
          <a:custGeom>
            <a:avLst/>
            <a:gdLst/>
            <a:ahLst/>
            <a:cxnLst/>
            <a:rect r="r" b="b" t="t" l="l"/>
            <a:pathLst>
              <a:path h="531231" w="636552">
                <a:moveTo>
                  <a:pt x="0" y="0"/>
                </a:moveTo>
                <a:lnTo>
                  <a:pt x="636551" y="0"/>
                </a:lnTo>
                <a:lnTo>
                  <a:pt x="636551" y="531231"/>
                </a:lnTo>
                <a:lnTo>
                  <a:pt x="0" y="531231"/>
                </a:lnTo>
                <a:lnTo>
                  <a:pt x="0" y="0"/>
                </a:lnTo>
                <a:close/>
              </a:path>
            </a:pathLst>
          </a:custGeom>
          <a:blipFill>
            <a:blip r:embed="rId2">
              <a:extLst>
                <a:ext uri="{96DAC541-7B7A-43D3-8B79-37D633B846F1}">
                  <asvg:svgBlip xmlns:asvg="http://schemas.microsoft.com/office/drawing/2016/SVG/main" r:embed="rId3"/>
                </a:ext>
              </a:extLst>
            </a:blip>
            <a:stretch>
              <a:fillRect l="0" t="0" r="0" b="-152"/>
            </a:stretch>
          </a:blipFill>
        </p:spPr>
      </p:sp>
      <p:grpSp>
        <p:nvGrpSpPr>
          <p:cNvPr name="Group 77" id="77"/>
          <p:cNvGrpSpPr/>
          <p:nvPr/>
        </p:nvGrpSpPr>
        <p:grpSpPr>
          <a:xfrm rot="0">
            <a:off x="2665372" y="5106735"/>
            <a:ext cx="578242" cy="578243"/>
            <a:chOff x="0" y="0"/>
            <a:chExt cx="770990" cy="770990"/>
          </a:xfrm>
        </p:grpSpPr>
        <p:sp>
          <p:nvSpPr>
            <p:cNvPr name="Freeform 78" id="78"/>
            <p:cNvSpPr/>
            <p:nvPr/>
          </p:nvSpPr>
          <p:spPr>
            <a:xfrm flipH="false" flipV="false" rot="0">
              <a:off x="0" y="0"/>
              <a:ext cx="771017" cy="771017"/>
            </a:xfrm>
            <a:custGeom>
              <a:avLst/>
              <a:gdLst/>
              <a:ahLst/>
              <a:cxnLst/>
              <a:rect r="r" b="b" t="t" l="l"/>
              <a:pathLst>
                <a:path h="771017" w="771017">
                  <a:moveTo>
                    <a:pt x="0" y="0"/>
                  </a:moveTo>
                  <a:lnTo>
                    <a:pt x="771017" y="0"/>
                  </a:lnTo>
                  <a:lnTo>
                    <a:pt x="771017" y="771017"/>
                  </a:lnTo>
                  <a:lnTo>
                    <a:pt x="0" y="771017"/>
                  </a:lnTo>
                  <a:close/>
                </a:path>
              </a:pathLst>
            </a:custGeom>
            <a:solidFill>
              <a:srgbClr val="FFB784"/>
            </a:solidFill>
          </p:spPr>
        </p:sp>
      </p:grpSp>
      <p:grpSp>
        <p:nvGrpSpPr>
          <p:cNvPr name="Group 79" id="79"/>
          <p:cNvGrpSpPr/>
          <p:nvPr/>
        </p:nvGrpSpPr>
        <p:grpSpPr>
          <a:xfrm rot="0">
            <a:off x="4193962" y="5043132"/>
            <a:ext cx="1735921" cy="243694"/>
            <a:chOff x="0" y="0"/>
            <a:chExt cx="2314562" cy="324926"/>
          </a:xfrm>
        </p:grpSpPr>
        <p:sp>
          <p:nvSpPr>
            <p:cNvPr name="Freeform 80" id="80"/>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Freeform 81" id="81"/>
          <p:cNvSpPr/>
          <p:nvPr/>
        </p:nvSpPr>
        <p:spPr>
          <a:xfrm flipH="false" flipV="false" rot="0">
            <a:off x="2210630" y="5129250"/>
            <a:ext cx="317274" cy="317274"/>
          </a:xfrm>
          <a:custGeom>
            <a:avLst/>
            <a:gdLst/>
            <a:ahLst/>
            <a:cxnLst/>
            <a:rect r="r" b="b" t="t" l="l"/>
            <a:pathLst>
              <a:path h="317274" w="317274">
                <a:moveTo>
                  <a:pt x="0" y="0"/>
                </a:moveTo>
                <a:lnTo>
                  <a:pt x="317274" y="0"/>
                </a:lnTo>
                <a:lnTo>
                  <a:pt x="317274" y="317274"/>
                </a:lnTo>
                <a:lnTo>
                  <a:pt x="0" y="3172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82" id="82"/>
          <p:cNvGrpSpPr/>
          <p:nvPr/>
        </p:nvGrpSpPr>
        <p:grpSpPr>
          <a:xfrm rot="0">
            <a:off x="4193962" y="5342271"/>
            <a:ext cx="1735921" cy="243694"/>
            <a:chOff x="0" y="0"/>
            <a:chExt cx="2314562" cy="324926"/>
          </a:xfrm>
        </p:grpSpPr>
        <p:sp>
          <p:nvSpPr>
            <p:cNvPr name="Freeform 83" id="83"/>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84" id="84"/>
          <p:cNvGrpSpPr/>
          <p:nvPr/>
        </p:nvGrpSpPr>
        <p:grpSpPr>
          <a:xfrm rot="0">
            <a:off x="4193962" y="5626708"/>
            <a:ext cx="1735921" cy="243694"/>
            <a:chOff x="0" y="0"/>
            <a:chExt cx="2314562" cy="324926"/>
          </a:xfrm>
        </p:grpSpPr>
        <p:sp>
          <p:nvSpPr>
            <p:cNvPr name="Freeform 85" id="85"/>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86" id="86"/>
          <p:cNvGrpSpPr/>
          <p:nvPr/>
        </p:nvGrpSpPr>
        <p:grpSpPr>
          <a:xfrm rot="0">
            <a:off x="4193962" y="5913150"/>
            <a:ext cx="1735921" cy="243694"/>
            <a:chOff x="0" y="0"/>
            <a:chExt cx="2314562" cy="324926"/>
          </a:xfrm>
        </p:grpSpPr>
        <p:sp>
          <p:nvSpPr>
            <p:cNvPr name="Freeform 87" id="87"/>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88" id="88"/>
          <p:cNvGrpSpPr/>
          <p:nvPr/>
        </p:nvGrpSpPr>
        <p:grpSpPr>
          <a:xfrm rot="0">
            <a:off x="4193962" y="6211156"/>
            <a:ext cx="1735921" cy="243694"/>
            <a:chOff x="0" y="0"/>
            <a:chExt cx="2314562" cy="324926"/>
          </a:xfrm>
        </p:grpSpPr>
        <p:sp>
          <p:nvSpPr>
            <p:cNvPr name="Freeform 89" id="89"/>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TextBox 90" id="90"/>
          <p:cNvSpPr txBox="true"/>
          <p:nvPr/>
        </p:nvSpPr>
        <p:spPr>
          <a:xfrm rot="0">
            <a:off x="3079719" y="4546767"/>
            <a:ext cx="2042522" cy="198811"/>
          </a:xfrm>
          <a:prstGeom prst="rect">
            <a:avLst/>
          </a:prstGeom>
        </p:spPr>
        <p:txBody>
          <a:bodyPr anchor="t" rtlCol="false" tIns="0" lIns="0" bIns="0" rIns="0">
            <a:spAutoFit/>
          </a:bodyPr>
          <a:lstStyle/>
          <a:p>
            <a:pPr algn="ctr">
              <a:lnSpc>
                <a:spcPts val="1468"/>
              </a:lnSpc>
            </a:pPr>
            <a:r>
              <a:rPr lang="en-US" sz="1048" b="true">
                <a:solidFill>
                  <a:srgbClr val="FFEDD1"/>
                </a:solidFill>
                <a:latin typeface="Now Bold"/>
                <a:ea typeface="Now Bold"/>
                <a:cs typeface="Now Bold"/>
                <a:sym typeface="Now Bold"/>
              </a:rPr>
              <a:t>Central Processing Unit (CPU)</a:t>
            </a:r>
          </a:p>
        </p:txBody>
      </p:sp>
      <p:sp>
        <p:nvSpPr>
          <p:cNvPr name="TextBox 91" id="91"/>
          <p:cNvSpPr txBox="true"/>
          <p:nvPr/>
        </p:nvSpPr>
        <p:spPr>
          <a:xfrm rot="0">
            <a:off x="2394194" y="6129783"/>
            <a:ext cx="267420" cy="200638"/>
          </a:xfrm>
          <a:prstGeom prst="rect">
            <a:avLst/>
          </a:prstGeom>
        </p:spPr>
        <p:txBody>
          <a:bodyPr anchor="t" rtlCol="false" tIns="0" lIns="0" bIns="0" rIns="0">
            <a:spAutoFit/>
          </a:bodyPr>
          <a:lstStyle/>
          <a:p>
            <a:pPr algn="ctr">
              <a:lnSpc>
                <a:spcPts val="1545"/>
              </a:lnSpc>
            </a:pPr>
            <a:r>
              <a:rPr lang="en-US" sz="1102">
                <a:solidFill>
                  <a:srgbClr val="000000"/>
                </a:solidFill>
                <a:latin typeface="Gagalin"/>
                <a:ea typeface="Gagalin"/>
                <a:cs typeface="Gagalin"/>
                <a:sym typeface="Gagalin"/>
              </a:rPr>
              <a:t>ALU</a:t>
            </a:r>
          </a:p>
        </p:txBody>
      </p:sp>
      <p:sp>
        <p:nvSpPr>
          <p:cNvPr name="TextBox 92" id="92"/>
          <p:cNvSpPr txBox="true"/>
          <p:nvPr/>
        </p:nvSpPr>
        <p:spPr>
          <a:xfrm rot="0">
            <a:off x="2820783" y="5275197"/>
            <a:ext cx="267420" cy="200638"/>
          </a:xfrm>
          <a:prstGeom prst="rect">
            <a:avLst/>
          </a:prstGeom>
        </p:spPr>
        <p:txBody>
          <a:bodyPr anchor="t" rtlCol="false" tIns="0" lIns="0" bIns="0" rIns="0">
            <a:spAutoFit/>
          </a:bodyPr>
          <a:lstStyle/>
          <a:p>
            <a:pPr algn="ctr">
              <a:lnSpc>
                <a:spcPts val="1545"/>
              </a:lnSpc>
            </a:pPr>
            <a:r>
              <a:rPr lang="en-US" sz="1102">
                <a:solidFill>
                  <a:srgbClr val="000000"/>
                </a:solidFill>
                <a:latin typeface="Gagalin"/>
                <a:ea typeface="Gagalin"/>
                <a:cs typeface="Gagalin"/>
                <a:sym typeface="Gagalin"/>
              </a:rPr>
              <a:t>CU</a:t>
            </a:r>
          </a:p>
        </p:txBody>
      </p:sp>
      <p:sp>
        <p:nvSpPr>
          <p:cNvPr name="TextBox 93" id="93"/>
          <p:cNvSpPr txBox="true"/>
          <p:nvPr/>
        </p:nvSpPr>
        <p:spPr>
          <a:xfrm rot="0">
            <a:off x="3746097" y="5064387"/>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MAR</a:t>
            </a:r>
          </a:p>
        </p:txBody>
      </p:sp>
      <p:sp>
        <p:nvSpPr>
          <p:cNvPr name="TextBox 94" id="94"/>
          <p:cNvSpPr txBox="true"/>
          <p:nvPr/>
        </p:nvSpPr>
        <p:spPr>
          <a:xfrm rot="0">
            <a:off x="3746097" y="5363526"/>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PC</a:t>
            </a:r>
          </a:p>
        </p:txBody>
      </p:sp>
      <p:sp>
        <p:nvSpPr>
          <p:cNvPr name="TextBox 95" id="95"/>
          <p:cNvSpPr txBox="true"/>
          <p:nvPr/>
        </p:nvSpPr>
        <p:spPr>
          <a:xfrm rot="0">
            <a:off x="3758949" y="5647965"/>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MDR</a:t>
            </a:r>
          </a:p>
        </p:txBody>
      </p:sp>
      <p:sp>
        <p:nvSpPr>
          <p:cNvPr name="TextBox 96" id="96"/>
          <p:cNvSpPr txBox="true"/>
          <p:nvPr/>
        </p:nvSpPr>
        <p:spPr>
          <a:xfrm rot="0">
            <a:off x="3746097" y="5934405"/>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CIR</a:t>
            </a:r>
          </a:p>
        </p:txBody>
      </p:sp>
      <p:sp>
        <p:nvSpPr>
          <p:cNvPr name="TextBox 97" id="97"/>
          <p:cNvSpPr txBox="true"/>
          <p:nvPr/>
        </p:nvSpPr>
        <p:spPr>
          <a:xfrm rot="0">
            <a:off x="3746097" y="6215397"/>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ACC</a:t>
            </a:r>
          </a:p>
        </p:txBody>
      </p:sp>
      <p:grpSp>
        <p:nvGrpSpPr>
          <p:cNvPr name="Group 98" id="98"/>
          <p:cNvGrpSpPr/>
          <p:nvPr/>
        </p:nvGrpSpPr>
        <p:grpSpPr>
          <a:xfrm rot="0">
            <a:off x="6839818" y="4862912"/>
            <a:ext cx="4685550" cy="1771290"/>
            <a:chOff x="0" y="0"/>
            <a:chExt cx="6247400" cy="2361720"/>
          </a:xfrm>
        </p:grpSpPr>
        <p:sp>
          <p:nvSpPr>
            <p:cNvPr name="Freeform 99" id="99"/>
            <p:cNvSpPr/>
            <p:nvPr/>
          </p:nvSpPr>
          <p:spPr>
            <a:xfrm flipH="false" flipV="false" rot="0">
              <a:off x="0" y="0"/>
              <a:ext cx="6247384" cy="2361692"/>
            </a:xfrm>
            <a:custGeom>
              <a:avLst/>
              <a:gdLst/>
              <a:ahLst/>
              <a:cxnLst/>
              <a:rect r="r" b="b" t="t" l="l"/>
              <a:pathLst>
                <a:path h="2361692" w="6247384">
                  <a:moveTo>
                    <a:pt x="0" y="0"/>
                  </a:moveTo>
                  <a:lnTo>
                    <a:pt x="0" y="2361692"/>
                  </a:lnTo>
                  <a:lnTo>
                    <a:pt x="6247384" y="2361692"/>
                  </a:lnTo>
                  <a:lnTo>
                    <a:pt x="6247384" y="0"/>
                  </a:lnTo>
                  <a:lnTo>
                    <a:pt x="0" y="0"/>
                  </a:lnTo>
                  <a:close/>
                  <a:moveTo>
                    <a:pt x="6112383" y="2226691"/>
                  </a:moveTo>
                  <a:lnTo>
                    <a:pt x="132207" y="2226691"/>
                  </a:lnTo>
                  <a:lnTo>
                    <a:pt x="132207" y="132207"/>
                  </a:lnTo>
                  <a:lnTo>
                    <a:pt x="6112383" y="132207"/>
                  </a:lnTo>
                  <a:lnTo>
                    <a:pt x="6112383" y="2226691"/>
                  </a:lnTo>
                  <a:close/>
                </a:path>
              </a:pathLst>
            </a:custGeom>
            <a:solidFill>
              <a:srgbClr val="F89D87"/>
            </a:solidFill>
          </p:spPr>
        </p:sp>
      </p:grpSp>
      <p:sp>
        <p:nvSpPr>
          <p:cNvPr name="Freeform 100" id="100"/>
          <p:cNvSpPr/>
          <p:nvPr/>
        </p:nvSpPr>
        <p:spPr>
          <a:xfrm flipH="false" flipV="false" rot="0">
            <a:off x="7188840" y="5972505"/>
            <a:ext cx="581847" cy="485579"/>
          </a:xfrm>
          <a:custGeom>
            <a:avLst/>
            <a:gdLst/>
            <a:ahLst/>
            <a:cxnLst/>
            <a:rect r="r" b="b" t="t" l="l"/>
            <a:pathLst>
              <a:path h="485579" w="581847">
                <a:moveTo>
                  <a:pt x="0" y="0"/>
                </a:moveTo>
                <a:lnTo>
                  <a:pt x="581847" y="0"/>
                </a:lnTo>
                <a:lnTo>
                  <a:pt x="581847" y="485579"/>
                </a:lnTo>
                <a:lnTo>
                  <a:pt x="0" y="485579"/>
                </a:lnTo>
                <a:lnTo>
                  <a:pt x="0" y="0"/>
                </a:lnTo>
                <a:close/>
              </a:path>
            </a:pathLst>
          </a:custGeom>
          <a:blipFill>
            <a:blip r:embed="rId2">
              <a:extLst>
                <a:ext uri="{96DAC541-7B7A-43D3-8B79-37D633B846F1}">
                  <asvg:svgBlip xmlns:asvg="http://schemas.microsoft.com/office/drawing/2016/SVG/main" r:embed="rId3"/>
                </a:ext>
              </a:extLst>
            </a:blip>
            <a:stretch>
              <a:fillRect l="0" t="0" r="0" b="-498"/>
            </a:stretch>
          </a:blipFill>
        </p:spPr>
      </p:sp>
      <p:grpSp>
        <p:nvGrpSpPr>
          <p:cNvPr name="Group 101" id="101"/>
          <p:cNvGrpSpPr/>
          <p:nvPr/>
        </p:nvGrpSpPr>
        <p:grpSpPr>
          <a:xfrm rot="0">
            <a:off x="7628633" y="5061888"/>
            <a:ext cx="528547" cy="528547"/>
            <a:chOff x="0" y="0"/>
            <a:chExt cx="704730" cy="704730"/>
          </a:xfrm>
        </p:grpSpPr>
        <p:sp>
          <p:nvSpPr>
            <p:cNvPr name="Freeform 102" id="102"/>
            <p:cNvSpPr/>
            <p:nvPr/>
          </p:nvSpPr>
          <p:spPr>
            <a:xfrm flipH="false" flipV="false" rot="0">
              <a:off x="0" y="0"/>
              <a:ext cx="704723" cy="704723"/>
            </a:xfrm>
            <a:custGeom>
              <a:avLst/>
              <a:gdLst/>
              <a:ahLst/>
              <a:cxnLst/>
              <a:rect r="r" b="b" t="t" l="l"/>
              <a:pathLst>
                <a:path h="704723" w="704723">
                  <a:moveTo>
                    <a:pt x="0" y="0"/>
                  </a:moveTo>
                  <a:lnTo>
                    <a:pt x="704723" y="0"/>
                  </a:lnTo>
                  <a:lnTo>
                    <a:pt x="704723" y="704723"/>
                  </a:lnTo>
                  <a:lnTo>
                    <a:pt x="0" y="704723"/>
                  </a:lnTo>
                  <a:close/>
                </a:path>
              </a:pathLst>
            </a:custGeom>
            <a:solidFill>
              <a:srgbClr val="FFB784"/>
            </a:solidFill>
          </p:spPr>
        </p:sp>
      </p:grpSp>
      <p:grpSp>
        <p:nvGrpSpPr>
          <p:cNvPr name="Group 103" id="103"/>
          <p:cNvGrpSpPr/>
          <p:nvPr/>
        </p:nvGrpSpPr>
        <p:grpSpPr>
          <a:xfrm rot="0">
            <a:off x="9231386" y="5043132"/>
            <a:ext cx="1735922" cy="243694"/>
            <a:chOff x="0" y="0"/>
            <a:chExt cx="2314562" cy="324926"/>
          </a:xfrm>
        </p:grpSpPr>
        <p:sp>
          <p:nvSpPr>
            <p:cNvPr name="Freeform 104" id="104"/>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Freeform 105" id="105"/>
          <p:cNvSpPr/>
          <p:nvPr/>
        </p:nvSpPr>
        <p:spPr>
          <a:xfrm flipH="false" flipV="false" rot="0">
            <a:off x="7212969" y="5082466"/>
            <a:ext cx="290007" cy="290007"/>
          </a:xfrm>
          <a:custGeom>
            <a:avLst/>
            <a:gdLst/>
            <a:ahLst/>
            <a:cxnLst/>
            <a:rect r="r" b="b" t="t" l="l"/>
            <a:pathLst>
              <a:path h="290007" w="290007">
                <a:moveTo>
                  <a:pt x="0" y="0"/>
                </a:moveTo>
                <a:lnTo>
                  <a:pt x="290007" y="0"/>
                </a:lnTo>
                <a:lnTo>
                  <a:pt x="290007" y="290007"/>
                </a:lnTo>
                <a:lnTo>
                  <a:pt x="0" y="2900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06" id="106"/>
          <p:cNvGrpSpPr/>
          <p:nvPr/>
        </p:nvGrpSpPr>
        <p:grpSpPr>
          <a:xfrm rot="0">
            <a:off x="9231386" y="5342271"/>
            <a:ext cx="1735922" cy="243694"/>
            <a:chOff x="0" y="0"/>
            <a:chExt cx="2314562" cy="324926"/>
          </a:xfrm>
        </p:grpSpPr>
        <p:sp>
          <p:nvSpPr>
            <p:cNvPr name="Freeform 107" id="107"/>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08" id="108"/>
          <p:cNvGrpSpPr/>
          <p:nvPr/>
        </p:nvGrpSpPr>
        <p:grpSpPr>
          <a:xfrm rot="0">
            <a:off x="9231386" y="5626708"/>
            <a:ext cx="1735922" cy="243694"/>
            <a:chOff x="0" y="0"/>
            <a:chExt cx="2314562" cy="324926"/>
          </a:xfrm>
        </p:grpSpPr>
        <p:sp>
          <p:nvSpPr>
            <p:cNvPr name="Freeform 109" id="109"/>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10" id="110"/>
          <p:cNvGrpSpPr/>
          <p:nvPr/>
        </p:nvGrpSpPr>
        <p:grpSpPr>
          <a:xfrm rot="0">
            <a:off x="9231386" y="5913150"/>
            <a:ext cx="1735922" cy="243694"/>
            <a:chOff x="0" y="0"/>
            <a:chExt cx="2314562" cy="324926"/>
          </a:xfrm>
        </p:grpSpPr>
        <p:sp>
          <p:nvSpPr>
            <p:cNvPr name="Freeform 111" id="111"/>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12" id="112"/>
          <p:cNvGrpSpPr/>
          <p:nvPr/>
        </p:nvGrpSpPr>
        <p:grpSpPr>
          <a:xfrm rot="0">
            <a:off x="9231386" y="6211156"/>
            <a:ext cx="1735922" cy="243694"/>
            <a:chOff x="0" y="0"/>
            <a:chExt cx="2314562" cy="324926"/>
          </a:xfrm>
        </p:grpSpPr>
        <p:sp>
          <p:nvSpPr>
            <p:cNvPr name="Freeform 113" id="113"/>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TextBox 114" id="114"/>
          <p:cNvSpPr txBox="true"/>
          <p:nvPr/>
        </p:nvSpPr>
        <p:spPr>
          <a:xfrm rot="0">
            <a:off x="8117144" y="4546767"/>
            <a:ext cx="2042522" cy="198811"/>
          </a:xfrm>
          <a:prstGeom prst="rect">
            <a:avLst/>
          </a:prstGeom>
        </p:spPr>
        <p:txBody>
          <a:bodyPr anchor="t" rtlCol="false" tIns="0" lIns="0" bIns="0" rIns="0">
            <a:spAutoFit/>
          </a:bodyPr>
          <a:lstStyle/>
          <a:p>
            <a:pPr algn="ctr">
              <a:lnSpc>
                <a:spcPts val="1468"/>
              </a:lnSpc>
            </a:pPr>
            <a:r>
              <a:rPr lang="en-US" sz="1048" b="true">
                <a:solidFill>
                  <a:srgbClr val="FFEDD1"/>
                </a:solidFill>
                <a:latin typeface="Now Bold"/>
                <a:ea typeface="Now Bold"/>
                <a:cs typeface="Now Bold"/>
                <a:sym typeface="Now Bold"/>
              </a:rPr>
              <a:t>Central Processing Unit (CPU)</a:t>
            </a:r>
          </a:p>
        </p:txBody>
      </p:sp>
      <p:sp>
        <p:nvSpPr>
          <p:cNvPr name="TextBox 115" id="115"/>
          <p:cNvSpPr txBox="true"/>
          <p:nvPr/>
        </p:nvSpPr>
        <p:spPr>
          <a:xfrm rot="0">
            <a:off x="7357545" y="6158145"/>
            <a:ext cx="244438" cy="192562"/>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ALU</a:t>
            </a:r>
          </a:p>
        </p:txBody>
      </p:sp>
      <p:sp>
        <p:nvSpPr>
          <p:cNvPr name="TextBox 116" id="116"/>
          <p:cNvSpPr txBox="true"/>
          <p:nvPr/>
        </p:nvSpPr>
        <p:spPr>
          <a:xfrm rot="0">
            <a:off x="7770687" y="5193547"/>
            <a:ext cx="244438" cy="192562"/>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CU</a:t>
            </a:r>
          </a:p>
        </p:txBody>
      </p:sp>
      <p:sp>
        <p:nvSpPr>
          <p:cNvPr name="TextBox 117" id="117"/>
          <p:cNvSpPr txBox="true"/>
          <p:nvPr/>
        </p:nvSpPr>
        <p:spPr>
          <a:xfrm rot="0">
            <a:off x="8783522" y="5064387"/>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MAR</a:t>
            </a:r>
          </a:p>
        </p:txBody>
      </p:sp>
      <p:sp>
        <p:nvSpPr>
          <p:cNvPr name="TextBox 118" id="118"/>
          <p:cNvSpPr txBox="true"/>
          <p:nvPr/>
        </p:nvSpPr>
        <p:spPr>
          <a:xfrm rot="0">
            <a:off x="8783522" y="5363526"/>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PC</a:t>
            </a:r>
          </a:p>
        </p:txBody>
      </p:sp>
      <p:sp>
        <p:nvSpPr>
          <p:cNvPr name="TextBox 119" id="119"/>
          <p:cNvSpPr txBox="true"/>
          <p:nvPr/>
        </p:nvSpPr>
        <p:spPr>
          <a:xfrm rot="0">
            <a:off x="8796372" y="5647965"/>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MDR</a:t>
            </a:r>
          </a:p>
        </p:txBody>
      </p:sp>
      <p:sp>
        <p:nvSpPr>
          <p:cNvPr name="TextBox 120" id="120"/>
          <p:cNvSpPr txBox="true"/>
          <p:nvPr/>
        </p:nvSpPr>
        <p:spPr>
          <a:xfrm rot="0">
            <a:off x="8783522" y="5934405"/>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CIR</a:t>
            </a:r>
          </a:p>
        </p:txBody>
      </p:sp>
      <p:sp>
        <p:nvSpPr>
          <p:cNvPr name="TextBox 121" id="121"/>
          <p:cNvSpPr txBox="true"/>
          <p:nvPr/>
        </p:nvSpPr>
        <p:spPr>
          <a:xfrm rot="0">
            <a:off x="8783522" y="6215397"/>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ACC</a:t>
            </a:r>
          </a:p>
        </p:txBody>
      </p:sp>
      <p:grpSp>
        <p:nvGrpSpPr>
          <p:cNvPr name="Group 122" id="122"/>
          <p:cNvGrpSpPr/>
          <p:nvPr/>
        </p:nvGrpSpPr>
        <p:grpSpPr>
          <a:xfrm rot="0">
            <a:off x="11858313" y="4862912"/>
            <a:ext cx="4685550" cy="1771290"/>
            <a:chOff x="0" y="0"/>
            <a:chExt cx="6247400" cy="2361720"/>
          </a:xfrm>
        </p:grpSpPr>
        <p:sp>
          <p:nvSpPr>
            <p:cNvPr name="Freeform 123" id="123"/>
            <p:cNvSpPr/>
            <p:nvPr/>
          </p:nvSpPr>
          <p:spPr>
            <a:xfrm flipH="false" flipV="false" rot="0">
              <a:off x="0" y="0"/>
              <a:ext cx="6247384" cy="2361692"/>
            </a:xfrm>
            <a:custGeom>
              <a:avLst/>
              <a:gdLst/>
              <a:ahLst/>
              <a:cxnLst/>
              <a:rect r="r" b="b" t="t" l="l"/>
              <a:pathLst>
                <a:path h="2361692" w="6247384">
                  <a:moveTo>
                    <a:pt x="0" y="0"/>
                  </a:moveTo>
                  <a:lnTo>
                    <a:pt x="0" y="2361692"/>
                  </a:lnTo>
                  <a:lnTo>
                    <a:pt x="6247384" y="2361692"/>
                  </a:lnTo>
                  <a:lnTo>
                    <a:pt x="6247384" y="0"/>
                  </a:lnTo>
                  <a:lnTo>
                    <a:pt x="0" y="0"/>
                  </a:lnTo>
                  <a:close/>
                  <a:moveTo>
                    <a:pt x="6112383" y="2226691"/>
                  </a:moveTo>
                  <a:lnTo>
                    <a:pt x="132207" y="2226691"/>
                  </a:lnTo>
                  <a:lnTo>
                    <a:pt x="132207" y="132207"/>
                  </a:lnTo>
                  <a:lnTo>
                    <a:pt x="6112383" y="132207"/>
                  </a:lnTo>
                  <a:lnTo>
                    <a:pt x="6112383" y="2226691"/>
                  </a:lnTo>
                  <a:close/>
                </a:path>
              </a:pathLst>
            </a:custGeom>
            <a:solidFill>
              <a:srgbClr val="F89D87"/>
            </a:solidFill>
          </p:spPr>
        </p:sp>
      </p:grpSp>
      <p:sp>
        <p:nvSpPr>
          <p:cNvPr name="Freeform 124" id="124"/>
          <p:cNvSpPr/>
          <p:nvPr/>
        </p:nvSpPr>
        <p:spPr>
          <a:xfrm flipH="false" flipV="false" rot="0">
            <a:off x="12207336" y="5972505"/>
            <a:ext cx="581847" cy="485579"/>
          </a:xfrm>
          <a:custGeom>
            <a:avLst/>
            <a:gdLst/>
            <a:ahLst/>
            <a:cxnLst/>
            <a:rect r="r" b="b" t="t" l="l"/>
            <a:pathLst>
              <a:path h="485579" w="581847">
                <a:moveTo>
                  <a:pt x="0" y="0"/>
                </a:moveTo>
                <a:lnTo>
                  <a:pt x="581847" y="0"/>
                </a:lnTo>
                <a:lnTo>
                  <a:pt x="581847" y="485579"/>
                </a:lnTo>
                <a:lnTo>
                  <a:pt x="0" y="485579"/>
                </a:lnTo>
                <a:lnTo>
                  <a:pt x="0" y="0"/>
                </a:lnTo>
                <a:close/>
              </a:path>
            </a:pathLst>
          </a:custGeom>
          <a:blipFill>
            <a:blip r:embed="rId2">
              <a:extLst>
                <a:ext uri="{96DAC541-7B7A-43D3-8B79-37D633B846F1}">
                  <asvg:svgBlip xmlns:asvg="http://schemas.microsoft.com/office/drawing/2016/SVG/main" r:embed="rId3"/>
                </a:ext>
              </a:extLst>
            </a:blip>
            <a:stretch>
              <a:fillRect l="0" t="0" r="0" b="-498"/>
            </a:stretch>
          </a:blipFill>
        </p:spPr>
      </p:sp>
      <p:grpSp>
        <p:nvGrpSpPr>
          <p:cNvPr name="Group 125" id="125"/>
          <p:cNvGrpSpPr/>
          <p:nvPr/>
        </p:nvGrpSpPr>
        <p:grpSpPr>
          <a:xfrm rot="0">
            <a:off x="12647127" y="5061888"/>
            <a:ext cx="528547" cy="528547"/>
            <a:chOff x="0" y="0"/>
            <a:chExt cx="704730" cy="704730"/>
          </a:xfrm>
        </p:grpSpPr>
        <p:sp>
          <p:nvSpPr>
            <p:cNvPr name="Freeform 126" id="126"/>
            <p:cNvSpPr/>
            <p:nvPr/>
          </p:nvSpPr>
          <p:spPr>
            <a:xfrm flipH="false" flipV="false" rot="0">
              <a:off x="0" y="0"/>
              <a:ext cx="704723" cy="704723"/>
            </a:xfrm>
            <a:custGeom>
              <a:avLst/>
              <a:gdLst/>
              <a:ahLst/>
              <a:cxnLst/>
              <a:rect r="r" b="b" t="t" l="l"/>
              <a:pathLst>
                <a:path h="704723" w="704723">
                  <a:moveTo>
                    <a:pt x="0" y="0"/>
                  </a:moveTo>
                  <a:lnTo>
                    <a:pt x="704723" y="0"/>
                  </a:lnTo>
                  <a:lnTo>
                    <a:pt x="704723" y="704723"/>
                  </a:lnTo>
                  <a:lnTo>
                    <a:pt x="0" y="704723"/>
                  </a:lnTo>
                  <a:close/>
                </a:path>
              </a:pathLst>
            </a:custGeom>
            <a:solidFill>
              <a:srgbClr val="FFB784"/>
            </a:solidFill>
          </p:spPr>
        </p:sp>
      </p:grpSp>
      <p:grpSp>
        <p:nvGrpSpPr>
          <p:cNvPr name="Group 127" id="127"/>
          <p:cNvGrpSpPr/>
          <p:nvPr/>
        </p:nvGrpSpPr>
        <p:grpSpPr>
          <a:xfrm rot="0">
            <a:off x="14249880" y="5043132"/>
            <a:ext cx="1735921" cy="243694"/>
            <a:chOff x="0" y="0"/>
            <a:chExt cx="2314562" cy="324926"/>
          </a:xfrm>
        </p:grpSpPr>
        <p:sp>
          <p:nvSpPr>
            <p:cNvPr name="Freeform 128" id="128"/>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Freeform 129" id="129"/>
          <p:cNvSpPr/>
          <p:nvPr/>
        </p:nvSpPr>
        <p:spPr>
          <a:xfrm flipH="false" flipV="false" rot="0">
            <a:off x="12231465" y="5082466"/>
            <a:ext cx="290007" cy="290007"/>
          </a:xfrm>
          <a:custGeom>
            <a:avLst/>
            <a:gdLst/>
            <a:ahLst/>
            <a:cxnLst/>
            <a:rect r="r" b="b" t="t" l="l"/>
            <a:pathLst>
              <a:path h="290007" w="290007">
                <a:moveTo>
                  <a:pt x="0" y="0"/>
                </a:moveTo>
                <a:lnTo>
                  <a:pt x="290007" y="0"/>
                </a:lnTo>
                <a:lnTo>
                  <a:pt x="290007" y="290007"/>
                </a:lnTo>
                <a:lnTo>
                  <a:pt x="0" y="2900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0" id="130"/>
          <p:cNvGrpSpPr/>
          <p:nvPr/>
        </p:nvGrpSpPr>
        <p:grpSpPr>
          <a:xfrm rot="0">
            <a:off x="14249880" y="5342271"/>
            <a:ext cx="1735921" cy="243694"/>
            <a:chOff x="0" y="0"/>
            <a:chExt cx="2314562" cy="324926"/>
          </a:xfrm>
        </p:grpSpPr>
        <p:sp>
          <p:nvSpPr>
            <p:cNvPr name="Freeform 131" id="131"/>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32" id="132"/>
          <p:cNvGrpSpPr/>
          <p:nvPr/>
        </p:nvGrpSpPr>
        <p:grpSpPr>
          <a:xfrm rot="0">
            <a:off x="14249880" y="5626708"/>
            <a:ext cx="1735921" cy="243694"/>
            <a:chOff x="0" y="0"/>
            <a:chExt cx="2314562" cy="324926"/>
          </a:xfrm>
        </p:grpSpPr>
        <p:sp>
          <p:nvSpPr>
            <p:cNvPr name="Freeform 133" id="133"/>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34" id="134"/>
          <p:cNvGrpSpPr/>
          <p:nvPr/>
        </p:nvGrpSpPr>
        <p:grpSpPr>
          <a:xfrm rot="0">
            <a:off x="14249880" y="5913150"/>
            <a:ext cx="1735921" cy="243694"/>
            <a:chOff x="0" y="0"/>
            <a:chExt cx="2314562" cy="324926"/>
          </a:xfrm>
        </p:grpSpPr>
        <p:sp>
          <p:nvSpPr>
            <p:cNvPr name="Freeform 135" id="135"/>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36" id="136"/>
          <p:cNvGrpSpPr/>
          <p:nvPr/>
        </p:nvGrpSpPr>
        <p:grpSpPr>
          <a:xfrm rot="0">
            <a:off x="14249880" y="6211156"/>
            <a:ext cx="1735921" cy="243694"/>
            <a:chOff x="0" y="0"/>
            <a:chExt cx="2314562" cy="324926"/>
          </a:xfrm>
        </p:grpSpPr>
        <p:sp>
          <p:nvSpPr>
            <p:cNvPr name="Freeform 137" id="137"/>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TextBox 138" id="138"/>
          <p:cNvSpPr txBox="true"/>
          <p:nvPr/>
        </p:nvSpPr>
        <p:spPr>
          <a:xfrm rot="0">
            <a:off x="13135638" y="4546767"/>
            <a:ext cx="2042522" cy="198811"/>
          </a:xfrm>
          <a:prstGeom prst="rect">
            <a:avLst/>
          </a:prstGeom>
        </p:spPr>
        <p:txBody>
          <a:bodyPr anchor="t" rtlCol="false" tIns="0" lIns="0" bIns="0" rIns="0">
            <a:spAutoFit/>
          </a:bodyPr>
          <a:lstStyle/>
          <a:p>
            <a:pPr algn="ctr">
              <a:lnSpc>
                <a:spcPts val="1468"/>
              </a:lnSpc>
            </a:pPr>
            <a:r>
              <a:rPr lang="en-US" sz="1048" b="true">
                <a:solidFill>
                  <a:srgbClr val="FFEDD1"/>
                </a:solidFill>
                <a:latin typeface="Now Bold"/>
                <a:ea typeface="Now Bold"/>
                <a:cs typeface="Now Bold"/>
                <a:sym typeface="Now Bold"/>
              </a:rPr>
              <a:t>Central Processing Unit (CPU)</a:t>
            </a:r>
          </a:p>
        </p:txBody>
      </p:sp>
      <p:sp>
        <p:nvSpPr>
          <p:cNvPr name="TextBox 139" id="139"/>
          <p:cNvSpPr txBox="true"/>
          <p:nvPr/>
        </p:nvSpPr>
        <p:spPr>
          <a:xfrm rot="0">
            <a:off x="12376040" y="6158145"/>
            <a:ext cx="244439" cy="192562"/>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ALU</a:t>
            </a:r>
          </a:p>
        </p:txBody>
      </p:sp>
      <p:sp>
        <p:nvSpPr>
          <p:cNvPr name="TextBox 140" id="140"/>
          <p:cNvSpPr txBox="true"/>
          <p:nvPr/>
        </p:nvSpPr>
        <p:spPr>
          <a:xfrm rot="0">
            <a:off x="12789182" y="5193547"/>
            <a:ext cx="244439" cy="192562"/>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CU</a:t>
            </a:r>
          </a:p>
        </p:txBody>
      </p:sp>
      <p:sp>
        <p:nvSpPr>
          <p:cNvPr name="TextBox 141" id="141"/>
          <p:cNvSpPr txBox="true"/>
          <p:nvPr/>
        </p:nvSpPr>
        <p:spPr>
          <a:xfrm rot="0">
            <a:off x="13802016" y="5064387"/>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MAR</a:t>
            </a:r>
          </a:p>
        </p:txBody>
      </p:sp>
      <p:sp>
        <p:nvSpPr>
          <p:cNvPr name="TextBox 142" id="142"/>
          <p:cNvSpPr txBox="true"/>
          <p:nvPr/>
        </p:nvSpPr>
        <p:spPr>
          <a:xfrm rot="0">
            <a:off x="13802016" y="5363526"/>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PC</a:t>
            </a:r>
          </a:p>
        </p:txBody>
      </p:sp>
      <p:sp>
        <p:nvSpPr>
          <p:cNvPr name="TextBox 143" id="143"/>
          <p:cNvSpPr txBox="true"/>
          <p:nvPr/>
        </p:nvSpPr>
        <p:spPr>
          <a:xfrm rot="0">
            <a:off x="13814868" y="5647965"/>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MDR</a:t>
            </a:r>
          </a:p>
        </p:txBody>
      </p:sp>
      <p:sp>
        <p:nvSpPr>
          <p:cNvPr name="TextBox 144" id="144"/>
          <p:cNvSpPr txBox="true"/>
          <p:nvPr/>
        </p:nvSpPr>
        <p:spPr>
          <a:xfrm rot="0">
            <a:off x="13802016" y="5934405"/>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CIR</a:t>
            </a:r>
          </a:p>
        </p:txBody>
      </p:sp>
      <p:sp>
        <p:nvSpPr>
          <p:cNvPr name="TextBox 145" id="145"/>
          <p:cNvSpPr txBox="true"/>
          <p:nvPr/>
        </p:nvSpPr>
        <p:spPr>
          <a:xfrm rot="0">
            <a:off x="13802016" y="6215397"/>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ACC</a:t>
            </a:r>
          </a:p>
        </p:txBody>
      </p:sp>
      <p:grpSp>
        <p:nvGrpSpPr>
          <p:cNvPr name="Group 146" id="146"/>
          <p:cNvGrpSpPr/>
          <p:nvPr/>
        </p:nvGrpSpPr>
        <p:grpSpPr>
          <a:xfrm rot="0">
            <a:off x="4545836" y="7112160"/>
            <a:ext cx="4685550" cy="1771290"/>
            <a:chOff x="0" y="0"/>
            <a:chExt cx="6247400" cy="2361720"/>
          </a:xfrm>
        </p:grpSpPr>
        <p:sp>
          <p:nvSpPr>
            <p:cNvPr name="Freeform 147" id="147"/>
            <p:cNvSpPr/>
            <p:nvPr/>
          </p:nvSpPr>
          <p:spPr>
            <a:xfrm flipH="false" flipV="false" rot="0">
              <a:off x="0" y="0"/>
              <a:ext cx="6247384" cy="2361692"/>
            </a:xfrm>
            <a:custGeom>
              <a:avLst/>
              <a:gdLst/>
              <a:ahLst/>
              <a:cxnLst/>
              <a:rect r="r" b="b" t="t" l="l"/>
              <a:pathLst>
                <a:path h="2361692" w="6247384">
                  <a:moveTo>
                    <a:pt x="0" y="0"/>
                  </a:moveTo>
                  <a:lnTo>
                    <a:pt x="0" y="2361692"/>
                  </a:lnTo>
                  <a:lnTo>
                    <a:pt x="6247384" y="2361692"/>
                  </a:lnTo>
                  <a:lnTo>
                    <a:pt x="6247384" y="0"/>
                  </a:lnTo>
                  <a:lnTo>
                    <a:pt x="0" y="0"/>
                  </a:lnTo>
                  <a:close/>
                  <a:moveTo>
                    <a:pt x="6112383" y="2226691"/>
                  </a:moveTo>
                  <a:lnTo>
                    <a:pt x="132207" y="2226691"/>
                  </a:lnTo>
                  <a:lnTo>
                    <a:pt x="132207" y="132207"/>
                  </a:lnTo>
                  <a:lnTo>
                    <a:pt x="6112383" y="132207"/>
                  </a:lnTo>
                  <a:lnTo>
                    <a:pt x="6112383" y="2226691"/>
                  </a:lnTo>
                  <a:close/>
                </a:path>
              </a:pathLst>
            </a:custGeom>
            <a:solidFill>
              <a:srgbClr val="F89D87"/>
            </a:solidFill>
          </p:spPr>
        </p:sp>
      </p:grpSp>
      <p:sp>
        <p:nvSpPr>
          <p:cNvPr name="Freeform 148" id="148"/>
          <p:cNvSpPr/>
          <p:nvPr/>
        </p:nvSpPr>
        <p:spPr>
          <a:xfrm flipH="false" flipV="false" rot="0">
            <a:off x="4894858" y="8221754"/>
            <a:ext cx="581847" cy="485578"/>
          </a:xfrm>
          <a:custGeom>
            <a:avLst/>
            <a:gdLst/>
            <a:ahLst/>
            <a:cxnLst/>
            <a:rect r="r" b="b" t="t" l="l"/>
            <a:pathLst>
              <a:path h="485578" w="581847">
                <a:moveTo>
                  <a:pt x="0" y="0"/>
                </a:moveTo>
                <a:lnTo>
                  <a:pt x="581848" y="0"/>
                </a:lnTo>
                <a:lnTo>
                  <a:pt x="581848" y="485578"/>
                </a:lnTo>
                <a:lnTo>
                  <a:pt x="0" y="485578"/>
                </a:lnTo>
                <a:lnTo>
                  <a:pt x="0" y="0"/>
                </a:lnTo>
                <a:close/>
              </a:path>
            </a:pathLst>
          </a:custGeom>
          <a:blipFill>
            <a:blip r:embed="rId2">
              <a:extLst>
                <a:ext uri="{96DAC541-7B7A-43D3-8B79-37D633B846F1}">
                  <asvg:svgBlip xmlns:asvg="http://schemas.microsoft.com/office/drawing/2016/SVG/main" r:embed="rId3"/>
                </a:ext>
              </a:extLst>
            </a:blip>
            <a:stretch>
              <a:fillRect l="0" t="0" r="0" b="-498"/>
            </a:stretch>
          </a:blipFill>
        </p:spPr>
      </p:sp>
      <p:grpSp>
        <p:nvGrpSpPr>
          <p:cNvPr name="Group 149" id="149"/>
          <p:cNvGrpSpPr/>
          <p:nvPr/>
        </p:nvGrpSpPr>
        <p:grpSpPr>
          <a:xfrm rot="0">
            <a:off x="5334651" y="7311136"/>
            <a:ext cx="528547" cy="528547"/>
            <a:chOff x="0" y="0"/>
            <a:chExt cx="704730" cy="704730"/>
          </a:xfrm>
        </p:grpSpPr>
        <p:sp>
          <p:nvSpPr>
            <p:cNvPr name="Freeform 150" id="150"/>
            <p:cNvSpPr/>
            <p:nvPr/>
          </p:nvSpPr>
          <p:spPr>
            <a:xfrm flipH="false" flipV="false" rot="0">
              <a:off x="0" y="0"/>
              <a:ext cx="704723" cy="704723"/>
            </a:xfrm>
            <a:custGeom>
              <a:avLst/>
              <a:gdLst/>
              <a:ahLst/>
              <a:cxnLst/>
              <a:rect r="r" b="b" t="t" l="l"/>
              <a:pathLst>
                <a:path h="704723" w="704723">
                  <a:moveTo>
                    <a:pt x="0" y="0"/>
                  </a:moveTo>
                  <a:lnTo>
                    <a:pt x="704723" y="0"/>
                  </a:lnTo>
                  <a:lnTo>
                    <a:pt x="704723" y="704723"/>
                  </a:lnTo>
                  <a:lnTo>
                    <a:pt x="0" y="704723"/>
                  </a:lnTo>
                  <a:close/>
                </a:path>
              </a:pathLst>
            </a:custGeom>
            <a:solidFill>
              <a:srgbClr val="FFB784"/>
            </a:solidFill>
          </p:spPr>
        </p:sp>
      </p:grpSp>
      <p:grpSp>
        <p:nvGrpSpPr>
          <p:cNvPr name="Group 151" id="151"/>
          <p:cNvGrpSpPr/>
          <p:nvPr/>
        </p:nvGrpSpPr>
        <p:grpSpPr>
          <a:xfrm rot="0">
            <a:off x="6937404" y="7292380"/>
            <a:ext cx="1735922" cy="243694"/>
            <a:chOff x="0" y="0"/>
            <a:chExt cx="2314562" cy="324926"/>
          </a:xfrm>
        </p:grpSpPr>
        <p:sp>
          <p:nvSpPr>
            <p:cNvPr name="Freeform 152" id="152"/>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Freeform 153" id="153"/>
          <p:cNvSpPr/>
          <p:nvPr/>
        </p:nvSpPr>
        <p:spPr>
          <a:xfrm flipH="false" flipV="false" rot="0">
            <a:off x="4918988" y="7331715"/>
            <a:ext cx="290007" cy="290007"/>
          </a:xfrm>
          <a:custGeom>
            <a:avLst/>
            <a:gdLst/>
            <a:ahLst/>
            <a:cxnLst/>
            <a:rect r="r" b="b" t="t" l="l"/>
            <a:pathLst>
              <a:path h="290007" w="290007">
                <a:moveTo>
                  <a:pt x="0" y="0"/>
                </a:moveTo>
                <a:lnTo>
                  <a:pt x="290006" y="0"/>
                </a:lnTo>
                <a:lnTo>
                  <a:pt x="290006" y="290007"/>
                </a:lnTo>
                <a:lnTo>
                  <a:pt x="0" y="2900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4" id="154"/>
          <p:cNvGrpSpPr/>
          <p:nvPr/>
        </p:nvGrpSpPr>
        <p:grpSpPr>
          <a:xfrm rot="0">
            <a:off x="6937404" y="7591520"/>
            <a:ext cx="1735922" cy="243694"/>
            <a:chOff x="0" y="0"/>
            <a:chExt cx="2314562" cy="324926"/>
          </a:xfrm>
        </p:grpSpPr>
        <p:sp>
          <p:nvSpPr>
            <p:cNvPr name="Freeform 155" id="155"/>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56" id="156"/>
          <p:cNvGrpSpPr/>
          <p:nvPr/>
        </p:nvGrpSpPr>
        <p:grpSpPr>
          <a:xfrm rot="0">
            <a:off x="6937404" y="7875959"/>
            <a:ext cx="1735922" cy="243694"/>
            <a:chOff x="0" y="0"/>
            <a:chExt cx="2314562" cy="324926"/>
          </a:xfrm>
        </p:grpSpPr>
        <p:sp>
          <p:nvSpPr>
            <p:cNvPr name="Freeform 157" id="157"/>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58" id="158"/>
          <p:cNvGrpSpPr/>
          <p:nvPr/>
        </p:nvGrpSpPr>
        <p:grpSpPr>
          <a:xfrm rot="0">
            <a:off x="6937404" y="8162400"/>
            <a:ext cx="1735922" cy="243694"/>
            <a:chOff x="0" y="0"/>
            <a:chExt cx="2314562" cy="324926"/>
          </a:xfrm>
        </p:grpSpPr>
        <p:sp>
          <p:nvSpPr>
            <p:cNvPr name="Freeform 159" id="159"/>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60" id="160"/>
          <p:cNvGrpSpPr/>
          <p:nvPr/>
        </p:nvGrpSpPr>
        <p:grpSpPr>
          <a:xfrm rot="0">
            <a:off x="6937404" y="8460406"/>
            <a:ext cx="1735922" cy="243694"/>
            <a:chOff x="0" y="0"/>
            <a:chExt cx="2314562" cy="324926"/>
          </a:xfrm>
        </p:grpSpPr>
        <p:sp>
          <p:nvSpPr>
            <p:cNvPr name="Freeform 161" id="161"/>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TextBox 162" id="162"/>
          <p:cNvSpPr txBox="true"/>
          <p:nvPr/>
        </p:nvSpPr>
        <p:spPr>
          <a:xfrm rot="0">
            <a:off x="5823160" y="6796017"/>
            <a:ext cx="2042521" cy="198812"/>
          </a:xfrm>
          <a:prstGeom prst="rect">
            <a:avLst/>
          </a:prstGeom>
        </p:spPr>
        <p:txBody>
          <a:bodyPr anchor="t" rtlCol="false" tIns="0" lIns="0" bIns="0" rIns="0">
            <a:spAutoFit/>
          </a:bodyPr>
          <a:lstStyle/>
          <a:p>
            <a:pPr algn="ctr">
              <a:lnSpc>
                <a:spcPts val="1468"/>
              </a:lnSpc>
            </a:pPr>
            <a:r>
              <a:rPr lang="en-US" sz="1048" b="true">
                <a:solidFill>
                  <a:srgbClr val="FFEDD1"/>
                </a:solidFill>
                <a:latin typeface="Now Bold"/>
                <a:ea typeface="Now Bold"/>
                <a:cs typeface="Now Bold"/>
                <a:sym typeface="Now Bold"/>
              </a:rPr>
              <a:t>Central Processing Unit (CPU)</a:t>
            </a:r>
          </a:p>
        </p:txBody>
      </p:sp>
      <p:sp>
        <p:nvSpPr>
          <p:cNvPr name="TextBox 163" id="163"/>
          <p:cNvSpPr txBox="true"/>
          <p:nvPr/>
        </p:nvSpPr>
        <p:spPr>
          <a:xfrm rot="0">
            <a:off x="5063562" y="8407393"/>
            <a:ext cx="244438" cy="192562"/>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ALU</a:t>
            </a:r>
          </a:p>
        </p:txBody>
      </p:sp>
      <p:sp>
        <p:nvSpPr>
          <p:cNvPr name="TextBox 164" id="164"/>
          <p:cNvSpPr txBox="true"/>
          <p:nvPr/>
        </p:nvSpPr>
        <p:spPr>
          <a:xfrm rot="0">
            <a:off x="5476706" y="7442796"/>
            <a:ext cx="244438" cy="192562"/>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CU</a:t>
            </a:r>
          </a:p>
        </p:txBody>
      </p:sp>
      <p:sp>
        <p:nvSpPr>
          <p:cNvPr name="TextBox 165" id="165"/>
          <p:cNvSpPr txBox="true"/>
          <p:nvPr/>
        </p:nvSpPr>
        <p:spPr>
          <a:xfrm rot="0">
            <a:off x="6489539" y="7313637"/>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MAR</a:t>
            </a:r>
          </a:p>
        </p:txBody>
      </p:sp>
      <p:sp>
        <p:nvSpPr>
          <p:cNvPr name="TextBox 166" id="166"/>
          <p:cNvSpPr txBox="true"/>
          <p:nvPr/>
        </p:nvSpPr>
        <p:spPr>
          <a:xfrm rot="0">
            <a:off x="6489539" y="7612776"/>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PC</a:t>
            </a:r>
          </a:p>
        </p:txBody>
      </p:sp>
      <p:sp>
        <p:nvSpPr>
          <p:cNvPr name="TextBox 167" id="167"/>
          <p:cNvSpPr txBox="true"/>
          <p:nvPr/>
        </p:nvSpPr>
        <p:spPr>
          <a:xfrm rot="0">
            <a:off x="6502390" y="7897214"/>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MDR</a:t>
            </a:r>
          </a:p>
        </p:txBody>
      </p:sp>
      <p:sp>
        <p:nvSpPr>
          <p:cNvPr name="TextBox 168" id="168"/>
          <p:cNvSpPr txBox="true"/>
          <p:nvPr/>
        </p:nvSpPr>
        <p:spPr>
          <a:xfrm rot="0">
            <a:off x="6489539" y="8183655"/>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CIR</a:t>
            </a:r>
          </a:p>
        </p:txBody>
      </p:sp>
      <p:sp>
        <p:nvSpPr>
          <p:cNvPr name="TextBox 169" id="169"/>
          <p:cNvSpPr txBox="true"/>
          <p:nvPr/>
        </p:nvSpPr>
        <p:spPr>
          <a:xfrm rot="0">
            <a:off x="6489539" y="8464647"/>
            <a:ext cx="386221"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ACC</a:t>
            </a:r>
          </a:p>
        </p:txBody>
      </p:sp>
      <p:grpSp>
        <p:nvGrpSpPr>
          <p:cNvPr name="Group 170" id="170"/>
          <p:cNvGrpSpPr/>
          <p:nvPr/>
        </p:nvGrpSpPr>
        <p:grpSpPr>
          <a:xfrm rot="0">
            <a:off x="9564332" y="7112160"/>
            <a:ext cx="4685550" cy="1771290"/>
            <a:chOff x="0" y="0"/>
            <a:chExt cx="6247400" cy="2361720"/>
          </a:xfrm>
        </p:grpSpPr>
        <p:sp>
          <p:nvSpPr>
            <p:cNvPr name="Freeform 171" id="171"/>
            <p:cNvSpPr/>
            <p:nvPr/>
          </p:nvSpPr>
          <p:spPr>
            <a:xfrm flipH="false" flipV="false" rot="0">
              <a:off x="0" y="0"/>
              <a:ext cx="6247384" cy="2361692"/>
            </a:xfrm>
            <a:custGeom>
              <a:avLst/>
              <a:gdLst/>
              <a:ahLst/>
              <a:cxnLst/>
              <a:rect r="r" b="b" t="t" l="l"/>
              <a:pathLst>
                <a:path h="2361692" w="6247384">
                  <a:moveTo>
                    <a:pt x="0" y="0"/>
                  </a:moveTo>
                  <a:lnTo>
                    <a:pt x="0" y="2361692"/>
                  </a:lnTo>
                  <a:lnTo>
                    <a:pt x="6247384" y="2361692"/>
                  </a:lnTo>
                  <a:lnTo>
                    <a:pt x="6247384" y="0"/>
                  </a:lnTo>
                  <a:lnTo>
                    <a:pt x="0" y="0"/>
                  </a:lnTo>
                  <a:close/>
                  <a:moveTo>
                    <a:pt x="6112383" y="2226691"/>
                  </a:moveTo>
                  <a:lnTo>
                    <a:pt x="132207" y="2226691"/>
                  </a:lnTo>
                  <a:lnTo>
                    <a:pt x="132207" y="132207"/>
                  </a:lnTo>
                  <a:lnTo>
                    <a:pt x="6112383" y="132207"/>
                  </a:lnTo>
                  <a:lnTo>
                    <a:pt x="6112383" y="2226691"/>
                  </a:lnTo>
                  <a:close/>
                </a:path>
              </a:pathLst>
            </a:custGeom>
            <a:solidFill>
              <a:srgbClr val="F89D87"/>
            </a:solidFill>
          </p:spPr>
        </p:sp>
      </p:grpSp>
      <p:sp>
        <p:nvSpPr>
          <p:cNvPr name="Freeform 172" id="172"/>
          <p:cNvSpPr/>
          <p:nvPr/>
        </p:nvSpPr>
        <p:spPr>
          <a:xfrm flipH="false" flipV="false" rot="0">
            <a:off x="9913353" y="8221754"/>
            <a:ext cx="581847" cy="485578"/>
          </a:xfrm>
          <a:custGeom>
            <a:avLst/>
            <a:gdLst/>
            <a:ahLst/>
            <a:cxnLst/>
            <a:rect r="r" b="b" t="t" l="l"/>
            <a:pathLst>
              <a:path h="485578" w="581847">
                <a:moveTo>
                  <a:pt x="0" y="0"/>
                </a:moveTo>
                <a:lnTo>
                  <a:pt x="581847" y="0"/>
                </a:lnTo>
                <a:lnTo>
                  <a:pt x="581847" y="485578"/>
                </a:lnTo>
                <a:lnTo>
                  <a:pt x="0" y="485578"/>
                </a:lnTo>
                <a:lnTo>
                  <a:pt x="0" y="0"/>
                </a:lnTo>
                <a:close/>
              </a:path>
            </a:pathLst>
          </a:custGeom>
          <a:blipFill>
            <a:blip r:embed="rId2">
              <a:extLst>
                <a:ext uri="{96DAC541-7B7A-43D3-8B79-37D633B846F1}">
                  <asvg:svgBlip xmlns:asvg="http://schemas.microsoft.com/office/drawing/2016/SVG/main" r:embed="rId3"/>
                </a:ext>
              </a:extLst>
            </a:blip>
            <a:stretch>
              <a:fillRect l="0" t="0" r="0" b="-498"/>
            </a:stretch>
          </a:blipFill>
        </p:spPr>
      </p:sp>
      <p:grpSp>
        <p:nvGrpSpPr>
          <p:cNvPr name="Group 173" id="173"/>
          <p:cNvGrpSpPr/>
          <p:nvPr/>
        </p:nvGrpSpPr>
        <p:grpSpPr>
          <a:xfrm rot="0">
            <a:off x="10353146" y="7311136"/>
            <a:ext cx="528547" cy="528547"/>
            <a:chOff x="0" y="0"/>
            <a:chExt cx="704730" cy="704730"/>
          </a:xfrm>
        </p:grpSpPr>
        <p:sp>
          <p:nvSpPr>
            <p:cNvPr name="Freeform 174" id="174"/>
            <p:cNvSpPr/>
            <p:nvPr/>
          </p:nvSpPr>
          <p:spPr>
            <a:xfrm flipH="false" flipV="false" rot="0">
              <a:off x="0" y="0"/>
              <a:ext cx="704723" cy="704723"/>
            </a:xfrm>
            <a:custGeom>
              <a:avLst/>
              <a:gdLst/>
              <a:ahLst/>
              <a:cxnLst/>
              <a:rect r="r" b="b" t="t" l="l"/>
              <a:pathLst>
                <a:path h="704723" w="704723">
                  <a:moveTo>
                    <a:pt x="0" y="0"/>
                  </a:moveTo>
                  <a:lnTo>
                    <a:pt x="704723" y="0"/>
                  </a:lnTo>
                  <a:lnTo>
                    <a:pt x="704723" y="704723"/>
                  </a:lnTo>
                  <a:lnTo>
                    <a:pt x="0" y="704723"/>
                  </a:lnTo>
                  <a:close/>
                </a:path>
              </a:pathLst>
            </a:custGeom>
            <a:solidFill>
              <a:srgbClr val="FFB784"/>
            </a:solidFill>
          </p:spPr>
        </p:sp>
      </p:grpSp>
      <p:grpSp>
        <p:nvGrpSpPr>
          <p:cNvPr name="Group 175" id="175"/>
          <p:cNvGrpSpPr/>
          <p:nvPr/>
        </p:nvGrpSpPr>
        <p:grpSpPr>
          <a:xfrm rot="0">
            <a:off x="11955898" y="7292380"/>
            <a:ext cx="1735921" cy="243694"/>
            <a:chOff x="0" y="0"/>
            <a:chExt cx="2314562" cy="324926"/>
          </a:xfrm>
        </p:grpSpPr>
        <p:sp>
          <p:nvSpPr>
            <p:cNvPr name="Freeform 176" id="176"/>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Freeform 177" id="177"/>
          <p:cNvSpPr/>
          <p:nvPr/>
        </p:nvSpPr>
        <p:spPr>
          <a:xfrm flipH="false" flipV="false" rot="0">
            <a:off x="9937482" y="7331715"/>
            <a:ext cx="290007" cy="290007"/>
          </a:xfrm>
          <a:custGeom>
            <a:avLst/>
            <a:gdLst/>
            <a:ahLst/>
            <a:cxnLst/>
            <a:rect r="r" b="b" t="t" l="l"/>
            <a:pathLst>
              <a:path h="290007" w="290007">
                <a:moveTo>
                  <a:pt x="0" y="0"/>
                </a:moveTo>
                <a:lnTo>
                  <a:pt x="290007" y="0"/>
                </a:lnTo>
                <a:lnTo>
                  <a:pt x="290007" y="290007"/>
                </a:lnTo>
                <a:lnTo>
                  <a:pt x="0" y="2900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78" id="178"/>
          <p:cNvGrpSpPr/>
          <p:nvPr/>
        </p:nvGrpSpPr>
        <p:grpSpPr>
          <a:xfrm rot="0">
            <a:off x="11955898" y="7591520"/>
            <a:ext cx="1735921" cy="243694"/>
            <a:chOff x="0" y="0"/>
            <a:chExt cx="2314562" cy="324926"/>
          </a:xfrm>
        </p:grpSpPr>
        <p:sp>
          <p:nvSpPr>
            <p:cNvPr name="Freeform 179" id="179"/>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80" id="180"/>
          <p:cNvGrpSpPr/>
          <p:nvPr/>
        </p:nvGrpSpPr>
        <p:grpSpPr>
          <a:xfrm rot="0">
            <a:off x="11955898" y="7875959"/>
            <a:ext cx="1735921" cy="243694"/>
            <a:chOff x="0" y="0"/>
            <a:chExt cx="2314562" cy="324926"/>
          </a:xfrm>
        </p:grpSpPr>
        <p:sp>
          <p:nvSpPr>
            <p:cNvPr name="Freeform 181" id="181"/>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82" id="182"/>
          <p:cNvGrpSpPr/>
          <p:nvPr/>
        </p:nvGrpSpPr>
        <p:grpSpPr>
          <a:xfrm rot="0">
            <a:off x="11955898" y="8162400"/>
            <a:ext cx="1735921" cy="243694"/>
            <a:chOff x="0" y="0"/>
            <a:chExt cx="2314562" cy="324926"/>
          </a:xfrm>
        </p:grpSpPr>
        <p:sp>
          <p:nvSpPr>
            <p:cNvPr name="Freeform 183" id="183"/>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grpSp>
        <p:nvGrpSpPr>
          <p:cNvPr name="Group 184" id="184"/>
          <p:cNvGrpSpPr/>
          <p:nvPr/>
        </p:nvGrpSpPr>
        <p:grpSpPr>
          <a:xfrm rot="0">
            <a:off x="11955898" y="8460406"/>
            <a:ext cx="1735921" cy="243694"/>
            <a:chOff x="0" y="0"/>
            <a:chExt cx="2314562" cy="324926"/>
          </a:xfrm>
        </p:grpSpPr>
        <p:sp>
          <p:nvSpPr>
            <p:cNvPr name="Freeform 185" id="185"/>
            <p:cNvSpPr/>
            <p:nvPr/>
          </p:nvSpPr>
          <p:spPr>
            <a:xfrm flipH="false" flipV="false" rot="0">
              <a:off x="0" y="0"/>
              <a:ext cx="2314575" cy="324866"/>
            </a:xfrm>
            <a:custGeom>
              <a:avLst/>
              <a:gdLst/>
              <a:ahLst/>
              <a:cxnLst/>
              <a:rect r="r" b="b" t="t" l="l"/>
              <a:pathLst>
                <a:path h="324866" w="2314575">
                  <a:moveTo>
                    <a:pt x="0" y="0"/>
                  </a:moveTo>
                  <a:lnTo>
                    <a:pt x="0" y="324866"/>
                  </a:lnTo>
                  <a:lnTo>
                    <a:pt x="2314575" y="324866"/>
                  </a:lnTo>
                  <a:lnTo>
                    <a:pt x="2314575" y="0"/>
                  </a:lnTo>
                  <a:lnTo>
                    <a:pt x="0" y="0"/>
                  </a:lnTo>
                  <a:close/>
                  <a:moveTo>
                    <a:pt x="2261362" y="271780"/>
                  </a:moveTo>
                  <a:lnTo>
                    <a:pt x="52070" y="271780"/>
                  </a:lnTo>
                  <a:lnTo>
                    <a:pt x="52070" y="52070"/>
                  </a:lnTo>
                  <a:lnTo>
                    <a:pt x="2261362" y="52070"/>
                  </a:lnTo>
                  <a:lnTo>
                    <a:pt x="2261362" y="271780"/>
                  </a:lnTo>
                  <a:close/>
                </a:path>
              </a:pathLst>
            </a:custGeom>
            <a:solidFill>
              <a:srgbClr val="FFEDD1"/>
            </a:solidFill>
          </p:spPr>
        </p:sp>
      </p:grpSp>
      <p:sp>
        <p:nvSpPr>
          <p:cNvPr name="TextBox 186" id="186"/>
          <p:cNvSpPr txBox="true"/>
          <p:nvPr/>
        </p:nvSpPr>
        <p:spPr>
          <a:xfrm rot="0">
            <a:off x="10841655" y="6796017"/>
            <a:ext cx="2042522" cy="198812"/>
          </a:xfrm>
          <a:prstGeom prst="rect">
            <a:avLst/>
          </a:prstGeom>
        </p:spPr>
        <p:txBody>
          <a:bodyPr anchor="t" rtlCol="false" tIns="0" lIns="0" bIns="0" rIns="0">
            <a:spAutoFit/>
          </a:bodyPr>
          <a:lstStyle/>
          <a:p>
            <a:pPr algn="ctr">
              <a:lnSpc>
                <a:spcPts val="1468"/>
              </a:lnSpc>
            </a:pPr>
            <a:r>
              <a:rPr lang="en-US" sz="1048" b="true">
                <a:solidFill>
                  <a:srgbClr val="FFEDD1"/>
                </a:solidFill>
                <a:latin typeface="Now Bold"/>
                <a:ea typeface="Now Bold"/>
                <a:cs typeface="Now Bold"/>
                <a:sym typeface="Now Bold"/>
              </a:rPr>
              <a:t>Central Processing Unit (CPU)</a:t>
            </a:r>
          </a:p>
        </p:txBody>
      </p:sp>
      <p:sp>
        <p:nvSpPr>
          <p:cNvPr name="TextBox 187" id="187"/>
          <p:cNvSpPr txBox="true"/>
          <p:nvPr/>
        </p:nvSpPr>
        <p:spPr>
          <a:xfrm rot="0">
            <a:off x="10082058" y="8407393"/>
            <a:ext cx="244439" cy="192562"/>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ALU</a:t>
            </a:r>
          </a:p>
        </p:txBody>
      </p:sp>
      <p:sp>
        <p:nvSpPr>
          <p:cNvPr name="TextBox 188" id="188"/>
          <p:cNvSpPr txBox="true"/>
          <p:nvPr/>
        </p:nvSpPr>
        <p:spPr>
          <a:xfrm rot="0">
            <a:off x="10495200" y="7442796"/>
            <a:ext cx="244439" cy="192562"/>
          </a:xfrm>
          <a:prstGeom prst="rect">
            <a:avLst/>
          </a:prstGeom>
        </p:spPr>
        <p:txBody>
          <a:bodyPr anchor="t" rtlCol="false" tIns="0" lIns="0" bIns="0" rIns="0">
            <a:spAutoFit/>
          </a:bodyPr>
          <a:lstStyle/>
          <a:p>
            <a:pPr algn="ctr">
              <a:lnSpc>
                <a:spcPts val="1411"/>
              </a:lnSpc>
            </a:pPr>
            <a:r>
              <a:rPr lang="en-US" sz="1009">
                <a:solidFill>
                  <a:srgbClr val="000000"/>
                </a:solidFill>
                <a:latin typeface="Gagalin"/>
                <a:ea typeface="Gagalin"/>
                <a:cs typeface="Gagalin"/>
                <a:sym typeface="Gagalin"/>
              </a:rPr>
              <a:t>CU</a:t>
            </a:r>
          </a:p>
        </p:txBody>
      </p:sp>
      <p:sp>
        <p:nvSpPr>
          <p:cNvPr name="TextBox 189" id="189"/>
          <p:cNvSpPr txBox="true"/>
          <p:nvPr/>
        </p:nvSpPr>
        <p:spPr>
          <a:xfrm rot="0">
            <a:off x="11508034" y="7313637"/>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MAR</a:t>
            </a:r>
          </a:p>
        </p:txBody>
      </p:sp>
      <p:sp>
        <p:nvSpPr>
          <p:cNvPr name="TextBox 190" id="190"/>
          <p:cNvSpPr txBox="true"/>
          <p:nvPr/>
        </p:nvSpPr>
        <p:spPr>
          <a:xfrm rot="0">
            <a:off x="11508034" y="7612776"/>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PC</a:t>
            </a:r>
          </a:p>
        </p:txBody>
      </p:sp>
      <p:sp>
        <p:nvSpPr>
          <p:cNvPr name="TextBox 191" id="191"/>
          <p:cNvSpPr txBox="true"/>
          <p:nvPr/>
        </p:nvSpPr>
        <p:spPr>
          <a:xfrm rot="0">
            <a:off x="11520885" y="7897214"/>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MDR</a:t>
            </a:r>
          </a:p>
        </p:txBody>
      </p:sp>
      <p:sp>
        <p:nvSpPr>
          <p:cNvPr name="TextBox 192" id="192"/>
          <p:cNvSpPr txBox="true"/>
          <p:nvPr/>
        </p:nvSpPr>
        <p:spPr>
          <a:xfrm rot="0">
            <a:off x="11508034" y="8183655"/>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CIR</a:t>
            </a:r>
          </a:p>
        </p:txBody>
      </p:sp>
      <p:sp>
        <p:nvSpPr>
          <p:cNvPr name="TextBox 193" id="193"/>
          <p:cNvSpPr txBox="true"/>
          <p:nvPr/>
        </p:nvSpPr>
        <p:spPr>
          <a:xfrm rot="0">
            <a:off x="11508034" y="8464647"/>
            <a:ext cx="386222" cy="162262"/>
          </a:xfrm>
          <a:prstGeom prst="rect">
            <a:avLst/>
          </a:prstGeom>
        </p:spPr>
        <p:txBody>
          <a:bodyPr anchor="t" rtlCol="false" tIns="0" lIns="0" bIns="0" rIns="0">
            <a:spAutoFit/>
          </a:bodyPr>
          <a:lstStyle/>
          <a:p>
            <a:pPr algn="ctr">
              <a:lnSpc>
                <a:spcPts val="1147"/>
              </a:lnSpc>
            </a:pPr>
            <a:r>
              <a:rPr lang="en-US" sz="820" b="true">
                <a:solidFill>
                  <a:srgbClr val="FFEDD1"/>
                </a:solidFill>
                <a:latin typeface="Now Bold"/>
                <a:ea typeface="Now Bold"/>
                <a:cs typeface="Now Bold"/>
                <a:sym typeface="Now Bold"/>
              </a:rPr>
              <a:t>ACC</a:t>
            </a:r>
          </a:p>
        </p:txBody>
      </p:sp>
      <p:grpSp>
        <p:nvGrpSpPr>
          <p:cNvPr name="Group 194" id="194"/>
          <p:cNvGrpSpPr/>
          <p:nvPr/>
        </p:nvGrpSpPr>
        <p:grpSpPr>
          <a:xfrm rot="0">
            <a:off x="2537237" y="281084"/>
            <a:ext cx="13213526" cy="9925515"/>
            <a:chOff x="0" y="0"/>
            <a:chExt cx="17618034" cy="13234020"/>
          </a:xfrm>
        </p:grpSpPr>
        <p:sp>
          <p:nvSpPr>
            <p:cNvPr name="Freeform 195" id="19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96" id="19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97" id="19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98" id="198"/>
          <p:cNvSpPr txBox="true"/>
          <p:nvPr/>
        </p:nvSpPr>
        <p:spPr>
          <a:xfrm rot="0">
            <a:off x="531771" y="86322"/>
            <a:ext cx="10236056" cy="1323195"/>
          </a:xfrm>
          <a:prstGeom prst="rect">
            <a:avLst/>
          </a:prstGeom>
        </p:spPr>
        <p:txBody>
          <a:bodyPr anchor="t" rtlCol="false" tIns="0" lIns="0" bIns="0" rIns="0">
            <a:spAutoFit/>
          </a:bodyPr>
          <a:lstStyle/>
          <a:p>
            <a:pPr algn="l">
              <a:lnSpc>
                <a:spcPts val="9827"/>
              </a:lnSpc>
            </a:pPr>
            <a:r>
              <a:rPr lang="en-US" sz="7020" b="true">
                <a:solidFill>
                  <a:srgbClr val="FFEDD1"/>
                </a:solidFill>
                <a:latin typeface="Now Bold"/>
                <a:ea typeface="Now Bold"/>
                <a:cs typeface="Now Bold"/>
                <a:sym typeface="Now Bold"/>
              </a:rPr>
              <a:t>Multi Core - 8 cores</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sp>
        <p:nvSpPr>
          <p:cNvPr name="TextBox 2" id="2"/>
          <p:cNvSpPr txBox="true"/>
          <p:nvPr/>
        </p:nvSpPr>
        <p:spPr>
          <a:xfrm rot="0">
            <a:off x="376789" y="1615277"/>
            <a:ext cx="17534422" cy="2823006"/>
          </a:xfrm>
          <a:prstGeom prst="rect">
            <a:avLst/>
          </a:prstGeom>
        </p:spPr>
        <p:txBody>
          <a:bodyPr anchor="t" rtlCol="false" tIns="0" lIns="0" bIns="0" rIns="0">
            <a:spAutoFit/>
          </a:bodyPr>
          <a:lstStyle/>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Cache memories play a crucial role in enhancing CPU performance. </a:t>
            </a:r>
          </a:p>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Unlike RAM, cache memory resides within the CPU, offering significantly faster data access times. </a:t>
            </a:r>
          </a:p>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It stores frequently used instructions and data, prioritizing quick retrieval to boost CPU efficiency. </a:t>
            </a:r>
          </a:p>
          <a:p>
            <a:pPr algn="l" marL="909805" indent="-303268" lvl="2">
              <a:lnSpc>
                <a:spcPts val="4408"/>
              </a:lnSpc>
              <a:buFont typeface="Arial"/>
              <a:buChar char="⚬"/>
            </a:pPr>
            <a:r>
              <a:rPr lang="en-US" b="true" sz="3148">
                <a:solidFill>
                  <a:srgbClr val="FFEDD1"/>
                </a:solidFill>
                <a:latin typeface="Now Bold"/>
                <a:ea typeface="Now Bold"/>
                <a:cs typeface="Now Bold"/>
                <a:sym typeface="Now Bold"/>
              </a:rPr>
              <a:t>When the CPU needs to access memory, it first checks the cache; if the data isn't found there, it proceeds to main memory (RAM). Larger cache sizes correlate with improved CPU performance.</a:t>
            </a:r>
          </a:p>
        </p:txBody>
      </p:sp>
      <p:sp>
        <p:nvSpPr>
          <p:cNvPr name="TextBox 3" id="3"/>
          <p:cNvSpPr txBox="true"/>
          <p:nvPr/>
        </p:nvSpPr>
        <p:spPr>
          <a:xfrm rot="0">
            <a:off x="531771" y="86322"/>
            <a:ext cx="3283960" cy="1323195"/>
          </a:xfrm>
          <a:prstGeom prst="rect">
            <a:avLst/>
          </a:prstGeom>
        </p:spPr>
        <p:txBody>
          <a:bodyPr anchor="t" rtlCol="false" tIns="0" lIns="0" bIns="0" rIns="0">
            <a:spAutoFit/>
          </a:bodyPr>
          <a:lstStyle/>
          <a:p>
            <a:pPr algn="l">
              <a:lnSpc>
                <a:spcPts val="9827"/>
              </a:lnSpc>
            </a:pPr>
            <a:r>
              <a:rPr lang="en-US" sz="7020" b="true">
                <a:solidFill>
                  <a:srgbClr val="FFEDD1"/>
                </a:solidFill>
                <a:latin typeface="Now Bold"/>
                <a:ea typeface="Now Bold"/>
                <a:cs typeface="Now Bold"/>
                <a:sym typeface="Now Bold"/>
              </a:rPr>
              <a:t>Cache</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bg>
      <p:bgPr>
        <a:solidFill>
          <a:srgbClr val="2B5F9B"/>
        </a:solidFill>
      </p:bgPr>
    </p:bg>
    <p:spTree>
      <p:nvGrpSpPr>
        <p:cNvPr id="1" name=""/>
        <p:cNvGrpSpPr/>
        <p:nvPr/>
      </p:nvGrpSpPr>
      <p:grpSpPr>
        <a:xfrm>
          <a:off x="0" y="0"/>
          <a:ext cx="0" cy="0"/>
          <a:chOff x="0" y="0"/>
          <a:chExt cx="0" cy="0"/>
        </a:xfrm>
      </p:grpSpPr>
      <p:grpSp>
        <p:nvGrpSpPr>
          <p:cNvPr name="Group 2" id="2"/>
          <p:cNvGrpSpPr/>
          <p:nvPr/>
        </p:nvGrpSpPr>
        <p:grpSpPr>
          <a:xfrm rot="0">
            <a:off x="698738" y="1445670"/>
            <a:ext cx="11017767" cy="7515802"/>
            <a:chOff x="0" y="0"/>
            <a:chExt cx="14690356" cy="10021070"/>
          </a:xfrm>
        </p:grpSpPr>
        <p:sp>
          <p:nvSpPr>
            <p:cNvPr name="Freeform 3" id="3"/>
            <p:cNvSpPr/>
            <p:nvPr/>
          </p:nvSpPr>
          <p:spPr>
            <a:xfrm flipH="false" flipV="false" rot="0">
              <a:off x="0" y="0"/>
              <a:ext cx="14690344" cy="10021062"/>
            </a:xfrm>
            <a:custGeom>
              <a:avLst/>
              <a:gdLst/>
              <a:ahLst/>
              <a:cxnLst/>
              <a:rect r="r" b="b" t="t" l="l"/>
              <a:pathLst>
                <a:path h="10021062" w="14690344">
                  <a:moveTo>
                    <a:pt x="0" y="0"/>
                  </a:moveTo>
                  <a:lnTo>
                    <a:pt x="14690344" y="0"/>
                  </a:lnTo>
                  <a:lnTo>
                    <a:pt x="14690344" y="10021062"/>
                  </a:lnTo>
                  <a:lnTo>
                    <a:pt x="0" y="10021062"/>
                  </a:lnTo>
                  <a:close/>
                </a:path>
              </a:pathLst>
            </a:custGeom>
            <a:solidFill>
              <a:srgbClr val="CB6CE6">
                <a:alpha val="34902"/>
              </a:srgbClr>
            </a:solidFill>
          </p:spPr>
        </p:sp>
      </p:grpSp>
      <p:grpSp>
        <p:nvGrpSpPr>
          <p:cNvPr name="Group 4" id="4"/>
          <p:cNvGrpSpPr/>
          <p:nvPr/>
        </p:nvGrpSpPr>
        <p:grpSpPr>
          <a:xfrm rot="0">
            <a:off x="2871531" y="2008952"/>
            <a:ext cx="2005392" cy="1515298"/>
            <a:chOff x="0" y="0"/>
            <a:chExt cx="2673856" cy="2020398"/>
          </a:xfrm>
        </p:grpSpPr>
        <p:sp>
          <p:nvSpPr>
            <p:cNvPr name="Freeform 5" id="5"/>
            <p:cNvSpPr/>
            <p:nvPr/>
          </p:nvSpPr>
          <p:spPr>
            <a:xfrm flipH="false" flipV="false" rot="0">
              <a:off x="0" y="0"/>
              <a:ext cx="2673858" cy="2020443"/>
            </a:xfrm>
            <a:custGeom>
              <a:avLst/>
              <a:gdLst/>
              <a:ahLst/>
              <a:cxnLst/>
              <a:rect r="r" b="b" t="t" l="l"/>
              <a:pathLst>
                <a:path h="2020443" w="2673858">
                  <a:moveTo>
                    <a:pt x="0" y="0"/>
                  </a:moveTo>
                  <a:lnTo>
                    <a:pt x="2673858" y="0"/>
                  </a:lnTo>
                  <a:lnTo>
                    <a:pt x="2673858" y="2020443"/>
                  </a:lnTo>
                  <a:lnTo>
                    <a:pt x="0" y="2020443"/>
                  </a:lnTo>
                  <a:close/>
                </a:path>
              </a:pathLst>
            </a:custGeom>
            <a:solidFill>
              <a:srgbClr val="FFB784">
                <a:alpha val="34902"/>
              </a:srgbClr>
            </a:solidFill>
          </p:spPr>
        </p:sp>
      </p:grpSp>
      <p:grpSp>
        <p:nvGrpSpPr>
          <p:cNvPr name="Group 6" id="6"/>
          <p:cNvGrpSpPr/>
          <p:nvPr/>
        </p:nvGrpSpPr>
        <p:grpSpPr>
          <a:xfrm rot="0">
            <a:off x="2871531" y="4108156"/>
            <a:ext cx="2005392" cy="1515298"/>
            <a:chOff x="0" y="0"/>
            <a:chExt cx="2673856" cy="2020398"/>
          </a:xfrm>
        </p:grpSpPr>
        <p:sp>
          <p:nvSpPr>
            <p:cNvPr name="Freeform 7" id="7"/>
            <p:cNvSpPr/>
            <p:nvPr/>
          </p:nvSpPr>
          <p:spPr>
            <a:xfrm flipH="false" flipV="false" rot="0">
              <a:off x="0" y="0"/>
              <a:ext cx="2673858" cy="2020443"/>
            </a:xfrm>
            <a:custGeom>
              <a:avLst/>
              <a:gdLst/>
              <a:ahLst/>
              <a:cxnLst/>
              <a:rect r="r" b="b" t="t" l="l"/>
              <a:pathLst>
                <a:path h="2020443" w="2673858">
                  <a:moveTo>
                    <a:pt x="0" y="0"/>
                  </a:moveTo>
                  <a:lnTo>
                    <a:pt x="2673858" y="0"/>
                  </a:lnTo>
                  <a:lnTo>
                    <a:pt x="2673858" y="2020443"/>
                  </a:lnTo>
                  <a:lnTo>
                    <a:pt x="0" y="2020443"/>
                  </a:lnTo>
                  <a:close/>
                </a:path>
              </a:pathLst>
            </a:custGeom>
            <a:solidFill>
              <a:srgbClr val="EFE8CF">
                <a:alpha val="34902"/>
              </a:srgbClr>
            </a:solidFill>
          </p:spPr>
        </p:sp>
      </p:grpSp>
      <p:grpSp>
        <p:nvGrpSpPr>
          <p:cNvPr name="Group 8" id="8"/>
          <p:cNvGrpSpPr/>
          <p:nvPr/>
        </p:nvGrpSpPr>
        <p:grpSpPr>
          <a:xfrm rot="0">
            <a:off x="2871531" y="6247098"/>
            <a:ext cx="2005392" cy="1515298"/>
            <a:chOff x="0" y="0"/>
            <a:chExt cx="2673856" cy="2020398"/>
          </a:xfrm>
        </p:grpSpPr>
        <p:sp>
          <p:nvSpPr>
            <p:cNvPr name="Freeform 9" id="9"/>
            <p:cNvSpPr/>
            <p:nvPr/>
          </p:nvSpPr>
          <p:spPr>
            <a:xfrm flipH="false" flipV="false" rot="0">
              <a:off x="0" y="0"/>
              <a:ext cx="2673858" cy="2020443"/>
            </a:xfrm>
            <a:custGeom>
              <a:avLst/>
              <a:gdLst/>
              <a:ahLst/>
              <a:cxnLst/>
              <a:rect r="r" b="b" t="t" l="l"/>
              <a:pathLst>
                <a:path h="2020443" w="2673858">
                  <a:moveTo>
                    <a:pt x="0" y="0"/>
                  </a:moveTo>
                  <a:lnTo>
                    <a:pt x="2673858" y="0"/>
                  </a:lnTo>
                  <a:lnTo>
                    <a:pt x="2673858" y="2020443"/>
                  </a:lnTo>
                  <a:lnTo>
                    <a:pt x="0" y="2020443"/>
                  </a:lnTo>
                  <a:close/>
                </a:path>
              </a:pathLst>
            </a:custGeom>
            <a:solidFill>
              <a:srgbClr val="99D9D9">
                <a:alpha val="34902"/>
              </a:srgbClr>
            </a:solidFill>
          </p:spPr>
        </p:sp>
      </p:grpSp>
      <p:grpSp>
        <p:nvGrpSpPr>
          <p:cNvPr name="Group 10" id="10"/>
          <p:cNvGrpSpPr/>
          <p:nvPr/>
        </p:nvGrpSpPr>
        <p:grpSpPr>
          <a:xfrm rot="0">
            <a:off x="3268904" y="6922630"/>
            <a:ext cx="1608020" cy="839766"/>
            <a:chOff x="0" y="0"/>
            <a:chExt cx="2144026" cy="1119688"/>
          </a:xfrm>
        </p:grpSpPr>
        <p:sp>
          <p:nvSpPr>
            <p:cNvPr name="Freeform 11" id="11"/>
            <p:cNvSpPr/>
            <p:nvPr/>
          </p:nvSpPr>
          <p:spPr>
            <a:xfrm flipH="false" flipV="false" rot="0">
              <a:off x="0" y="0"/>
              <a:ext cx="2144014" cy="1119632"/>
            </a:xfrm>
            <a:custGeom>
              <a:avLst/>
              <a:gdLst/>
              <a:ahLst/>
              <a:cxnLst/>
              <a:rect r="r" b="b" t="t" l="l"/>
              <a:pathLst>
                <a:path h="1119632" w="2144014">
                  <a:moveTo>
                    <a:pt x="0" y="0"/>
                  </a:moveTo>
                  <a:lnTo>
                    <a:pt x="0" y="1119632"/>
                  </a:lnTo>
                  <a:lnTo>
                    <a:pt x="2144014" y="1119632"/>
                  </a:lnTo>
                  <a:lnTo>
                    <a:pt x="2144014" y="0"/>
                  </a:lnTo>
                  <a:lnTo>
                    <a:pt x="0" y="0"/>
                  </a:lnTo>
                  <a:close/>
                  <a:moveTo>
                    <a:pt x="2061718" y="1037336"/>
                  </a:moveTo>
                  <a:lnTo>
                    <a:pt x="80645" y="1037336"/>
                  </a:lnTo>
                  <a:lnTo>
                    <a:pt x="80645" y="80645"/>
                  </a:lnTo>
                  <a:lnTo>
                    <a:pt x="2061718" y="80645"/>
                  </a:lnTo>
                  <a:lnTo>
                    <a:pt x="2061718" y="1037336"/>
                  </a:lnTo>
                  <a:close/>
                </a:path>
              </a:pathLst>
            </a:custGeom>
            <a:solidFill>
              <a:srgbClr val="000000">
                <a:alpha val="34902"/>
              </a:srgbClr>
            </a:solidFill>
          </p:spPr>
        </p:sp>
      </p:grpSp>
      <p:grpSp>
        <p:nvGrpSpPr>
          <p:cNvPr name="Group 12" id="12"/>
          <p:cNvGrpSpPr/>
          <p:nvPr/>
        </p:nvGrpSpPr>
        <p:grpSpPr>
          <a:xfrm rot="0">
            <a:off x="3268904" y="4783688"/>
            <a:ext cx="1608020" cy="839766"/>
            <a:chOff x="0" y="0"/>
            <a:chExt cx="2144026" cy="1119688"/>
          </a:xfrm>
        </p:grpSpPr>
        <p:sp>
          <p:nvSpPr>
            <p:cNvPr name="Freeform 13" id="13"/>
            <p:cNvSpPr/>
            <p:nvPr/>
          </p:nvSpPr>
          <p:spPr>
            <a:xfrm flipH="false" flipV="false" rot="0">
              <a:off x="0" y="0"/>
              <a:ext cx="2144014" cy="1119632"/>
            </a:xfrm>
            <a:custGeom>
              <a:avLst/>
              <a:gdLst/>
              <a:ahLst/>
              <a:cxnLst/>
              <a:rect r="r" b="b" t="t" l="l"/>
              <a:pathLst>
                <a:path h="1119632" w="2144014">
                  <a:moveTo>
                    <a:pt x="0" y="0"/>
                  </a:moveTo>
                  <a:lnTo>
                    <a:pt x="0" y="1119632"/>
                  </a:lnTo>
                  <a:lnTo>
                    <a:pt x="2144014" y="1119632"/>
                  </a:lnTo>
                  <a:lnTo>
                    <a:pt x="2144014" y="0"/>
                  </a:lnTo>
                  <a:lnTo>
                    <a:pt x="0" y="0"/>
                  </a:lnTo>
                  <a:close/>
                  <a:moveTo>
                    <a:pt x="2061718" y="1037336"/>
                  </a:moveTo>
                  <a:lnTo>
                    <a:pt x="80645" y="1037336"/>
                  </a:lnTo>
                  <a:lnTo>
                    <a:pt x="80645" y="80645"/>
                  </a:lnTo>
                  <a:lnTo>
                    <a:pt x="2061718" y="80645"/>
                  </a:lnTo>
                  <a:lnTo>
                    <a:pt x="2061718" y="1037336"/>
                  </a:lnTo>
                  <a:close/>
                </a:path>
              </a:pathLst>
            </a:custGeom>
            <a:solidFill>
              <a:srgbClr val="000000">
                <a:alpha val="34902"/>
              </a:srgbClr>
            </a:solidFill>
          </p:spPr>
        </p:sp>
      </p:grpSp>
      <p:grpSp>
        <p:nvGrpSpPr>
          <p:cNvPr name="Group 14" id="14"/>
          <p:cNvGrpSpPr/>
          <p:nvPr/>
        </p:nvGrpSpPr>
        <p:grpSpPr>
          <a:xfrm rot="0">
            <a:off x="3268904" y="2684482"/>
            <a:ext cx="1608020" cy="839766"/>
            <a:chOff x="0" y="0"/>
            <a:chExt cx="2144026" cy="1119688"/>
          </a:xfrm>
        </p:grpSpPr>
        <p:sp>
          <p:nvSpPr>
            <p:cNvPr name="Freeform 15" id="15"/>
            <p:cNvSpPr/>
            <p:nvPr/>
          </p:nvSpPr>
          <p:spPr>
            <a:xfrm flipH="false" flipV="false" rot="0">
              <a:off x="0" y="0"/>
              <a:ext cx="2144014" cy="1119632"/>
            </a:xfrm>
            <a:custGeom>
              <a:avLst/>
              <a:gdLst/>
              <a:ahLst/>
              <a:cxnLst/>
              <a:rect r="r" b="b" t="t" l="l"/>
              <a:pathLst>
                <a:path h="1119632" w="2144014">
                  <a:moveTo>
                    <a:pt x="0" y="0"/>
                  </a:moveTo>
                  <a:lnTo>
                    <a:pt x="0" y="1119632"/>
                  </a:lnTo>
                  <a:lnTo>
                    <a:pt x="2144014" y="1119632"/>
                  </a:lnTo>
                  <a:lnTo>
                    <a:pt x="2144014" y="0"/>
                  </a:lnTo>
                  <a:lnTo>
                    <a:pt x="0" y="0"/>
                  </a:lnTo>
                  <a:close/>
                  <a:moveTo>
                    <a:pt x="2061718" y="1037336"/>
                  </a:moveTo>
                  <a:lnTo>
                    <a:pt x="80645" y="1037336"/>
                  </a:lnTo>
                  <a:lnTo>
                    <a:pt x="80645" y="80645"/>
                  </a:lnTo>
                  <a:lnTo>
                    <a:pt x="2061718" y="80645"/>
                  </a:lnTo>
                  <a:lnTo>
                    <a:pt x="2061718" y="1037336"/>
                  </a:lnTo>
                  <a:close/>
                </a:path>
              </a:pathLst>
            </a:custGeom>
            <a:solidFill>
              <a:srgbClr val="000000">
                <a:alpha val="34902"/>
              </a:srgbClr>
            </a:solidFill>
          </p:spPr>
        </p:sp>
      </p:grpSp>
      <p:grpSp>
        <p:nvGrpSpPr>
          <p:cNvPr name="Group 16" id="16"/>
          <p:cNvGrpSpPr/>
          <p:nvPr/>
        </p:nvGrpSpPr>
        <p:grpSpPr>
          <a:xfrm rot="-5400000">
            <a:off x="-627965" y="4718919"/>
            <a:ext cx="4981838" cy="114300"/>
            <a:chOff x="0" y="0"/>
            <a:chExt cx="6642450" cy="152400"/>
          </a:xfrm>
        </p:grpSpPr>
        <p:sp>
          <p:nvSpPr>
            <p:cNvPr name="Freeform 17" id="17"/>
            <p:cNvSpPr/>
            <p:nvPr/>
          </p:nvSpPr>
          <p:spPr>
            <a:xfrm flipH="false" flipV="false" rot="0">
              <a:off x="0" y="0"/>
              <a:ext cx="6642481" cy="152400"/>
            </a:xfrm>
            <a:custGeom>
              <a:avLst/>
              <a:gdLst/>
              <a:ahLst/>
              <a:cxnLst/>
              <a:rect r="r" b="b" t="t" l="l"/>
              <a:pathLst>
                <a:path h="152400" w="6642481">
                  <a:moveTo>
                    <a:pt x="76200" y="0"/>
                  </a:moveTo>
                  <a:lnTo>
                    <a:pt x="6566281" y="0"/>
                  </a:lnTo>
                  <a:cubicBezTo>
                    <a:pt x="6608318" y="0"/>
                    <a:pt x="6642481" y="34163"/>
                    <a:pt x="6642481" y="76200"/>
                  </a:cubicBezTo>
                  <a:cubicBezTo>
                    <a:pt x="6642481" y="118237"/>
                    <a:pt x="6608318" y="152400"/>
                    <a:pt x="6566281" y="152400"/>
                  </a:cubicBezTo>
                  <a:lnTo>
                    <a:pt x="76200" y="152400"/>
                  </a:lnTo>
                  <a:cubicBezTo>
                    <a:pt x="34163" y="152400"/>
                    <a:pt x="0" y="118237"/>
                    <a:pt x="0" y="76200"/>
                  </a:cubicBezTo>
                  <a:cubicBezTo>
                    <a:pt x="0" y="34163"/>
                    <a:pt x="34163" y="0"/>
                    <a:pt x="76200" y="0"/>
                  </a:cubicBezTo>
                  <a:close/>
                </a:path>
              </a:pathLst>
            </a:custGeom>
            <a:solidFill>
              <a:srgbClr val="38B6FF">
                <a:alpha val="34902"/>
              </a:srgbClr>
            </a:solidFill>
          </p:spPr>
        </p:sp>
      </p:grpSp>
      <p:grpSp>
        <p:nvGrpSpPr>
          <p:cNvPr name="Group 18" id="18"/>
          <p:cNvGrpSpPr/>
          <p:nvPr/>
        </p:nvGrpSpPr>
        <p:grpSpPr>
          <a:xfrm rot="-10800000">
            <a:off x="1768017" y="2325730"/>
            <a:ext cx="1177462" cy="114300"/>
            <a:chOff x="0" y="0"/>
            <a:chExt cx="1569950" cy="152400"/>
          </a:xfrm>
        </p:grpSpPr>
        <p:sp>
          <p:nvSpPr>
            <p:cNvPr name="Freeform 19" id="19"/>
            <p:cNvSpPr/>
            <p:nvPr/>
          </p:nvSpPr>
          <p:spPr>
            <a:xfrm flipH="false" flipV="false" rot="0">
              <a:off x="0" y="0"/>
              <a:ext cx="1569974" cy="152400"/>
            </a:xfrm>
            <a:custGeom>
              <a:avLst/>
              <a:gdLst/>
              <a:ahLst/>
              <a:cxnLst/>
              <a:rect r="r" b="b" t="t" l="l"/>
              <a:pathLst>
                <a:path h="152400" w="1569974">
                  <a:moveTo>
                    <a:pt x="76200" y="0"/>
                  </a:moveTo>
                  <a:lnTo>
                    <a:pt x="1493774" y="0"/>
                  </a:lnTo>
                  <a:cubicBezTo>
                    <a:pt x="1535811" y="0"/>
                    <a:pt x="1569974" y="34163"/>
                    <a:pt x="1569974" y="76200"/>
                  </a:cubicBezTo>
                  <a:cubicBezTo>
                    <a:pt x="1569974" y="118237"/>
                    <a:pt x="1535811" y="152400"/>
                    <a:pt x="1493774" y="152400"/>
                  </a:cubicBezTo>
                  <a:lnTo>
                    <a:pt x="76200" y="152400"/>
                  </a:lnTo>
                  <a:cubicBezTo>
                    <a:pt x="34163" y="152400"/>
                    <a:pt x="0" y="118237"/>
                    <a:pt x="0" y="76200"/>
                  </a:cubicBezTo>
                  <a:cubicBezTo>
                    <a:pt x="0" y="34163"/>
                    <a:pt x="34163" y="0"/>
                    <a:pt x="76200" y="0"/>
                  </a:cubicBezTo>
                  <a:close/>
                </a:path>
              </a:pathLst>
            </a:custGeom>
            <a:solidFill>
              <a:srgbClr val="38B6FF">
                <a:alpha val="34902"/>
              </a:srgbClr>
            </a:solidFill>
          </p:spPr>
        </p:sp>
      </p:grpSp>
      <p:grpSp>
        <p:nvGrpSpPr>
          <p:cNvPr name="Group 20" id="20"/>
          <p:cNvGrpSpPr/>
          <p:nvPr/>
        </p:nvGrpSpPr>
        <p:grpSpPr>
          <a:xfrm rot="-10800000">
            <a:off x="1751218" y="4718919"/>
            <a:ext cx="1177462" cy="114300"/>
            <a:chOff x="0" y="0"/>
            <a:chExt cx="1569950" cy="152400"/>
          </a:xfrm>
        </p:grpSpPr>
        <p:sp>
          <p:nvSpPr>
            <p:cNvPr name="Freeform 21" id="21"/>
            <p:cNvSpPr/>
            <p:nvPr/>
          </p:nvSpPr>
          <p:spPr>
            <a:xfrm flipH="false" flipV="false" rot="0">
              <a:off x="0" y="0"/>
              <a:ext cx="1569974" cy="152400"/>
            </a:xfrm>
            <a:custGeom>
              <a:avLst/>
              <a:gdLst/>
              <a:ahLst/>
              <a:cxnLst/>
              <a:rect r="r" b="b" t="t" l="l"/>
              <a:pathLst>
                <a:path h="152400" w="1569974">
                  <a:moveTo>
                    <a:pt x="76200" y="0"/>
                  </a:moveTo>
                  <a:lnTo>
                    <a:pt x="1493774" y="0"/>
                  </a:lnTo>
                  <a:cubicBezTo>
                    <a:pt x="1535811" y="0"/>
                    <a:pt x="1569974" y="34163"/>
                    <a:pt x="1569974" y="76200"/>
                  </a:cubicBezTo>
                  <a:cubicBezTo>
                    <a:pt x="1569974" y="118237"/>
                    <a:pt x="1535811" y="152400"/>
                    <a:pt x="1493774" y="152400"/>
                  </a:cubicBezTo>
                  <a:lnTo>
                    <a:pt x="76200" y="152400"/>
                  </a:lnTo>
                  <a:cubicBezTo>
                    <a:pt x="34163" y="152400"/>
                    <a:pt x="0" y="118237"/>
                    <a:pt x="0" y="76200"/>
                  </a:cubicBezTo>
                  <a:cubicBezTo>
                    <a:pt x="0" y="34163"/>
                    <a:pt x="34163" y="0"/>
                    <a:pt x="76200" y="0"/>
                  </a:cubicBezTo>
                  <a:close/>
                </a:path>
              </a:pathLst>
            </a:custGeom>
            <a:solidFill>
              <a:srgbClr val="38B6FF">
                <a:alpha val="34902"/>
              </a:srgbClr>
            </a:solidFill>
          </p:spPr>
        </p:sp>
      </p:grpSp>
      <p:grpSp>
        <p:nvGrpSpPr>
          <p:cNvPr name="Group 22" id="22"/>
          <p:cNvGrpSpPr/>
          <p:nvPr/>
        </p:nvGrpSpPr>
        <p:grpSpPr>
          <a:xfrm rot="-10800000">
            <a:off x="1768017" y="7112510"/>
            <a:ext cx="1177462" cy="114300"/>
            <a:chOff x="0" y="0"/>
            <a:chExt cx="1569950" cy="152400"/>
          </a:xfrm>
        </p:grpSpPr>
        <p:sp>
          <p:nvSpPr>
            <p:cNvPr name="Freeform 23" id="23"/>
            <p:cNvSpPr/>
            <p:nvPr/>
          </p:nvSpPr>
          <p:spPr>
            <a:xfrm flipH="false" flipV="false" rot="0">
              <a:off x="0" y="0"/>
              <a:ext cx="1569974" cy="152400"/>
            </a:xfrm>
            <a:custGeom>
              <a:avLst/>
              <a:gdLst/>
              <a:ahLst/>
              <a:cxnLst/>
              <a:rect r="r" b="b" t="t" l="l"/>
              <a:pathLst>
                <a:path h="152400" w="1569974">
                  <a:moveTo>
                    <a:pt x="76200" y="0"/>
                  </a:moveTo>
                  <a:lnTo>
                    <a:pt x="1493774" y="0"/>
                  </a:lnTo>
                  <a:cubicBezTo>
                    <a:pt x="1535811" y="0"/>
                    <a:pt x="1569974" y="34163"/>
                    <a:pt x="1569974" y="76200"/>
                  </a:cubicBezTo>
                  <a:cubicBezTo>
                    <a:pt x="1569974" y="118237"/>
                    <a:pt x="1535811" y="152400"/>
                    <a:pt x="1493774" y="152400"/>
                  </a:cubicBezTo>
                  <a:lnTo>
                    <a:pt x="76200" y="152400"/>
                  </a:lnTo>
                  <a:cubicBezTo>
                    <a:pt x="34163" y="152400"/>
                    <a:pt x="0" y="118237"/>
                    <a:pt x="0" y="76200"/>
                  </a:cubicBezTo>
                  <a:cubicBezTo>
                    <a:pt x="0" y="34163"/>
                    <a:pt x="34163" y="0"/>
                    <a:pt x="76200" y="0"/>
                  </a:cubicBezTo>
                  <a:close/>
                </a:path>
              </a:pathLst>
            </a:custGeom>
            <a:solidFill>
              <a:srgbClr val="38B6FF">
                <a:alpha val="34902"/>
              </a:srgbClr>
            </a:solidFill>
          </p:spPr>
        </p:sp>
      </p:grpSp>
      <p:grpSp>
        <p:nvGrpSpPr>
          <p:cNvPr name="Group 24" id="24"/>
          <p:cNvGrpSpPr/>
          <p:nvPr/>
        </p:nvGrpSpPr>
        <p:grpSpPr>
          <a:xfrm rot="0">
            <a:off x="7990767" y="2745969"/>
            <a:ext cx="2667679" cy="694063"/>
            <a:chOff x="0" y="0"/>
            <a:chExt cx="3556906" cy="925418"/>
          </a:xfrm>
        </p:grpSpPr>
        <p:sp>
          <p:nvSpPr>
            <p:cNvPr name="Freeform 25" id="25"/>
            <p:cNvSpPr/>
            <p:nvPr/>
          </p:nvSpPr>
          <p:spPr>
            <a:xfrm flipH="false" flipV="false" rot="0">
              <a:off x="0" y="0"/>
              <a:ext cx="3556889" cy="925449"/>
            </a:xfrm>
            <a:custGeom>
              <a:avLst/>
              <a:gdLst/>
              <a:ahLst/>
              <a:cxnLst/>
              <a:rect r="r" b="b" t="t" l="l"/>
              <a:pathLst>
                <a:path h="925449" w="3556889">
                  <a:moveTo>
                    <a:pt x="0" y="0"/>
                  </a:moveTo>
                  <a:lnTo>
                    <a:pt x="3556889" y="0"/>
                  </a:lnTo>
                  <a:lnTo>
                    <a:pt x="3556889" y="925449"/>
                  </a:lnTo>
                  <a:lnTo>
                    <a:pt x="0" y="925449"/>
                  </a:lnTo>
                  <a:close/>
                </a:path>
              </a:pathLst>
            </a:custGeom>
            <a:solidFill>
              <a:srgbClr val="EFE8CF">
                <a:alpha val="34902"/>
              </a:srgbClr>
            </a:solidFill>
          </p:spPr>
        </p:sp>
      </p:grpSp>
      <p:grpSp>
        <p:nvGrpSpPr>
          <p:cNvPr name="Group 26" id="26"/>
          <p:cNvGrpSpPr/>
          <p:nvPr/>
        </p:nvGrpSpPr>
        <p:grpSpPr>
          <a:xfrm rot="0">
            <a:off x="7990767" y="4128768"/>
            <a:ext cx="2667679" cy="694063"/>
            <a:chOff x="0" y="0"/>
            <a:chExt cx="3556906" cy="925418"/>
          </a:xfrm>
        </p:grpSpPr>
        <p:sp>
          <p:nvSpPr>
            <p:cNvPr name="Freeform 27" id="27"/>
            <p:cNvSpPr/>
            <p:nvPr/>
          </p:nvSpPr>
          <p:spPr>
            <a:xfrm flipH="false" flipV="false" rot="0">
              <a:off x="0" y="0"/>
              <a:ext cx="3556889" cy="925449"/>
            </a:xfrm>
            <a:custGeom>
              <a:avLst/>
              <a:gdLst/>
              <a:ahLst/>
              <a:cxnLst/>
              <a:rect r="r" b="b" t="t" l="l"/>
              <a:pathLst>
                <a:path h="925449" w="3556889">
                  <a:moveTo>
                    <a:pt x="0" y="0"/>
                  </a:moveTo>
                  <a:lnTo>
                    <a:pt x="3556889" y="0"/>
                  </a:lnTo>
                  <a:lnTo>
                    <a:pt x="3556889" y="925449"/>
                  </a:lnTo>
                  <a:lnTo>
                    <a:pt x="0" y="925449"/>
                  </a:lnTo>
                  <a:close/>
                </a:path>
              </a:pathLst>
            </a:custGeom>
            <a:solidFill>
              <a:srgbClr val="EFE8CF">
                <a:alpha val="34902"/>
              </a:srgbClr>
            </a:solidFill>
          </p:spPr>
        </p:sp>
      </p:grpSp>
      <p:grpSp>
        <p:nvGrpSpPr>
          <p:cNvPr name="Group 28" id="28"/>
          <p:cNvGrpSpPr/>
          <p:nvPr/>
        </p:nvGrpSpPr>
        <p:grpSpPr>
          <a:xfrm rot="0">
            <a:off x="7990767" y="5359638"/>
            <a:ext cx="2667679" cy="694064"/>
            <a:chOff x="0" y="0"/>
            <a:chExt cx="3556906" cy="925418"/>
          </a:xfrm>
        </p:grpSpPr>
        <p:sp>
          <p:nvSpPr>
            <p:cNvPr name="Freeform 29" id="29"/>
            <p:cNvSpPr/>
            <p:nvPr/>
          </p:nvSpPr>
          <p:spPr>
            <a:xfrm flipH="false" flipV="false" rot="0">
              <a:off x="0" y="0"/>
              <a:ext cx="3556889" cy="925449"/>
            </a:xfrm>
            <a:custGeom>
              <a:avLst/>
              <a:gdLst/>
              <a:ahLst/>
              <a:cxnLst/>
              <a:rect r="r" b="b" t="t" l="l"/>
              <a:pathLst>
                <a:path h="925449" w="3556889">
                  <a:moveTo>
                    <a:pt x="0" y="0"/>
                  </a:moveTo>
                  <a:lnTo>
                    <a:pt x="3556889" y="0"/>
                  </a:lnTo>
                  <a:lnTo>
                    <a:pt x="3556889" y="925449"/>
                  </a:lnTo>
                  <a:lnTo>
                    <a:pt x="0" y="925449"/>
                  </a:lnTo>
                  <a:close/>
                </a:path>
              </a:pathLst>
            </a:custGeom>
            <a:solidFill>
              <a:srgbClr val="EFE8CF">
                <a:alpha val="34902"/>
              </a:srgbClr>
            </a:solidFill>
          </p:spPr>
        </p:sp>
      </p:grpSp>
      <p:grpSp>
        <p:nvGrpSpPr>
          <p:cNvPr name="Group 30" id="30"/>
          <p:cNvGrpSpPr/>
          <p:nvPr/>
        </p:nvGrpSpPr>
        <p:grpSpPr>
          <a:xfrm rot="0">
            <a:off x="7990767" y="7113063"/>
            <a:ext cx="2667679" cy="694064"/>
            <a:chOff x="0" y="0"/>
            <a:chExt cx="3556906" cy="925418"/>
          </a:xfrm>
        </p:grpSpPr>
        <p:sp>
          <p:nvSpPr>
            <p:cNvPr name="Freeform 31" id="31"/>
            <p:cNvSpPr/>
            <p:nvPr/>
          </p:nvSpPr>
          <p:spPr>
            <a:xfrm flipH="false" flipV="false" rot="0">
              <a:off x="0" y="0"/>
              <a:ext cx="3556889" cy="925449"/>
            </a:xfrm>
            <a:custGeom>
              <a:avLst/>
              <a:gdLst/>
              <a:ahLst/>
              <a:cxnLst/>
              <a:rect r="r" b="b" t="t" l="l"/>
              <a:pathLst>
                <a:path h="925449" w="3556889">
                  <a:moveTo>
                    <a:pt x="0" y="0"/>
                  </a:moveTo>
                  <a:lnTo>
                    <a:pt x="3556889" y="0"/>
                  </a:lnTo>
                  <a:lnTo>
                    <a:pt x="3556889" y="925449"/>
                  </a:lnTo>
                  <a:lnTo>
                    <a:pt x="0" y="925449"/>
                  </a:lnTo>
                  <a:close/>
                </a:path>
              </a:pathLst>
            </a:custGeom>
            <a:solidFill>
              <a:srgbClr val="EFE8CF">
                <a:alpha val="34902"/>
              </a:srgbClr>
            </a:solidFill>
          </p:spPr>
        </p:sp>
      </p:grpSp>
      <p:grpSp>
        <p:nvGrpSpPr>
          <p:cNvPr name="Group 32" id="32"/>
          <p:cNvGrpSpPr/>
          <p:nvPr/>
        </p:nvGrpSpPr>
        <p:grpSpPr>
          <a:xfrm rot="0">
            <a:off x="13683549" y="830338"/>
            <a:ext cx="2775670" cy="679738"/>
            <a:chOff x="0" y="0"/>
            <a:chExt cx="3700894" cy="906318"/>
          </a:xfrm>
        </p:grpSpPr>
        <p:sp>
          <p:nvSpPr>
            <p:cNvPr name="Freeform 33" id="33"/>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34" id="34"/>
          <p:cNvGrpSpPr/>
          <p:nvPr/>
        </p:nvGrpSpPr>
        <p:grpSpPr>
          <a:xfrm rot="0">
            <a:off x="13683549" y="1501217"/>
            <a:ext cx="2775670" cy="679738"/>
            <a:chOff x="0" y="0"/>
            <a:chExt cx="3700894" cy="906318"/>
          </a:xfrm>
        </p:grpSpPr>
        <p:sp>
          <p:nvSpPr>
            <p:cNvPr name="Freeform 35" id="35"/>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36" id="36"/>
          <p:cNvGrpSpPr/>
          <p:nvPr/>
        </p:nvGrpSpPr>
        <p:grpSpPr>
          <a:xfrm rot="0">
            <a:off x="13683549" y="2074838"/>
            <a:ext cx="2775670" cy="679738"/>
            <a:chOff x="0" y="0"/>
            <a:chExt cx="3700894" cy="906318"/>
          </a:xfrm>
        </p:grpSpPr>
        <p:sp>
          <p:nvSpPr>
            <p:cNvPr name="Freeform 37" id="37"/>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38" id="38"/>
          <p:cNvGrpSpPr/>
          <p:nvPr/>
        </p:nvGrpSpPr>
        <p:grpSpPr>
          <a:xfrm rot="0">
            <a:off x="13683549" y="2745716"/>
            <a:ext cx="2775670" cy="679738"/>
            <a:chOff x="0" y="0"/>
            <a:chExt cx="3700894" cy="906318"/>
          </a:xfrm>
        </p:grpSpPr>
        <p:sp>
          <p:nvSpPr>
            <p:cNvPr name="Freeform 39" id="39"/>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40" id="40"/>
          <p:cNvGrpSpPr/>
          <p:nvPr/>
        </p:nvGrpSpPr>
        <p:grpSpPr>
          <a:xfrm rot="0">
            <a:off x="13683549" y="3425452"/>
            <a:ext cx="2775670" cy="679739"/>
            <a:chOff x="0" y="0"/>
            <a:chExt cx="3700894" cy="906318"/>
          </a:xfrm>
        </p:grpSpPr>
        <p:sp>
          <p:nvSpPr>
            <p:cNvPr name="Freeform 41" id="41"/>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42" id="42"/>
          <p:cNvGrpSpPr/>
          <p:nvPr/>
        </p:nvGrpSpPr>
        <p:grpSpPr>
          <a:xfrm rot="0">
            <a:off x="13692477" y="4096332"/>
            <a:ext cx="2775670" cy="679738"/>
            <a:chOff x="0" y="0"/>
            <a:chExt cx="3700894" cy="906318"/>
          </a:xfrm>
        </p:grpSpPr>
        <p:sp>
          <p:nvSpPr>
            <p:cNvPr name="Freeform 43" id="43"/>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44" id="44"/>
          <p:cNvGrpSpPr/>
          <p:nvPr/>
        </p:nvGrpSpPr>
        <p:grpSpPr>
          <a:xfrm rot="0">
            <a:off x="13692477" y="5814789"/>
            <a:ext cx="2775670" cy="679739"/>
            <a:chOff x="0" y="0"/>
            <a:chExt cx="3700894" cy="906318"/>
          </a:xfrm>
        </p:grpSpPr>
        <p:sp>
          <p:nvSpPr>
            <p:cNvPr name="Freeform 45" id="45"/>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46" id="46"/>
          <p:cNvGrpSpPr/>
          <p:nvPr/>
        </p:nvGrpSpPr>
        <p:grpSpPr>
          <a:xfrm rot="0">
            <a:off x="13692477" y="6494526"/>
            <a:ext cx="2775670" cy="679739"/>
            <a:chOff x="0" y="0"/>
            <a:chExt cx="3700894" cy="906318"/>
          </a:xfrm>
        </p:grpSpPr>
        <p:sp>
          <p:nvSpPr>
            <p:cNvPr name="Freeform 47" id="47"/>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48" id="48"/>
          <p:cNvGrpSpPr/>
          <p:nvPr/>
        </p:nvGrpSpPr>
        <p:grpSpPr>
          <a:xfrm rot="0">
            <a:off x="13692477" y="7165406"/>
            <a:ext cx="2775670" cy="679739"/>
            <a:chOff x="0" y="0"/>
            <a:chExt cx="3700894" cy="906318"/>
          </a:xfrm>
        </p:grpSpPr>
        <p:sp>
          <p:nvSpPr>
            <p:cNvPr name="Freeform 49" id="49"/>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50" id="50"/>
          <p:cNvGrpSpPr/>
          <p:nvPr/>
        </p:nvGrpSpPr>
        <p:grpSpPr>
          <a:xfrm rot="0">
            <a:off x="13692477" y="7739025"/>
            <a:ext cx="2775670" cy="679739"/>
            <a:chOff x="0" y="0"/>
            <a:chExt cx="3700894" cy="906318"/>
          </a:xfrm>
        </p:grpSpPr>
        <p:sp>
          <p:nvSpPr>
            <p:cNvPr name="Freeform 51" id="51"/>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52" id="52"/>
          <p:cNvGrpSpPr/>
          <p:nvPr/>
        </p:nvGrpSpPr>
        <p:grpSpPr>
          <a:xfrm rot="0">
            <a:off x="13692477" y="8409903"/>
            <a:ext cx="2775670" cy="679739"/>
            <a:chOff x="0" y="0"/>
            <a:chExt cx="3700894" cy="906318"/>
          </a:xfrm>
        </p:grpSpPr>
        <p:sp>
          <p:nvSpPr>
            <p:cNvPr name="Freeform 53" id="53"/>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FF66C4"/>
            </a:solidFill>
          </p:spPr>
        </p:sp>
      </p:grpSp>
      <p:grpSp>
        <p:nvGrpSpPr>
          <p:cNvPr name="Group 54" id="54"/>
          <p:cNvGrpSpPr/>
          <p:nvPr/>
        </p:nvGrpSpPr>
        <p:grpSpPr>
          <a:xfrm rot="-10800000">
            <a:off x="4850500" y="2309179"/>
            <a:ext cx="1018297" cy="128588"/>
            <a:chOff x="0" y="0"/>
            <a:chExt cx="1357730" cy="171450"/>
          </a:xfrm>
        </p:grpSpPr>
        <p:sp>
          <p:nvSpPr>
            <p:cNvPr name="Freeform 55" id="55"/>
            <p:cNvSpPr/>
            <p:nvPr/>
          </p:nvSpPr>
          <p:spPr>
            <a:xfrm flipH="false" flipV="false" rot="0">
              <a:off x="0" y="0"/>
              <a:ext cx="1357757" cy="171450"/>
            </a:xfrm>
            <a:custGeom>
              <a:avLst/>
              <a:gdLst/>
              <a:ahLst/>
              <a:cxnLst/>
              <a:rect r="r" b="b" t="t" l="l"/>
              <a:pathLst>
                <a:path h="171450" w="1357757">
                  <a:moveTo>
                    <a:pt x="85725" y="0"/>
                  </a:moveTo>
                  <a:lnTo>
                    <a:pt x="1272032" y="0"/>
                  </a:lnTo>
                  <a:cubicBezTo>
                    <a:pt x="1319403" y="0"/>
                    <a:pt x="1357757" y="38354"/>
                    <a:pt x="1357757" y="85725"/>
                  </a:cubicBezTo>
                  <a:cubicBezTo>
                    <a:pt x="1357757" y="133096"/>
                    <a:pt x="1319403" y="171450"/>
                    <a:pt x="1272032" y="171450"/>
                  </a:cubicBezTo>
                  <a:lnTo>
                    <a:pt x="85725" y="171450"/>
                  </a:lnTo>
                  <a:cubicBezTo>
                    <a:pt x="38354" y="171450"/>
                    <a:pt x="0" y="133096"/>
                    <a:pt x="0" y="85725"/>
                  </a:cubicBezTo>
                  <a:cubicBezTo>
                    <a:pt x="0" y="38354"/>
                    <a:pt x="38354" y="0"/>
                    <a:pt x="85725" y="0"/>
                  </a:cubicBezTo>
                  <a:close/>
                </a:path>
              </a:pathLst>
            </a:custGeom>
            <a:solidFill>
              <a:srgbClr val="FF5757">
                <a:alpha val="34902"/>
              </a:srgbClr>
            </a:solidFill>
          </p:spPr>
        </p:sp>
      </p:grpSp>
      <p:grpSp>
        <p:nvGrpSpPr>
          <p:cNvPr name="Group 56" id="56"/>
          <p:cNvGrpSpPr/>
          <p:nvPr/>
        </p:nvGrpSpPr>
        <p:grpSpPr>
          <a:xfrm rot="-5400000">
            <a:off x="4030186" y="3961121"/>
            <a:ext cx="3440367" cy="128588"/>
            <a:chOff x="0" y="0"/>
            <a:chExt cx="4587156" cy="171450"/>
          </a:xfrm>
        </p:grpSpPr>
        <p:sp>
          <p:nvSpPr>
            <p:cNvPr name="Freeform 57" id="57"/>
            <p:cNvSpPr/>
            <p:nvPr/>
          </p:nvSpPr>
          <p:spPr>
            <a:xfrm flipH="false" flipV="false" rot="0">
              <a:off x="0" y="0"/>
              <a:ext cx="4587113" cy="171450"/>
            </a:xfrm>
            <a:custGeom>
              <a:avLst/>
              <a:gdLst/>
              <a:ahLst/>
              <a:cxnLst/>
              <a:rect r="r" b="b" t="t" l="l"/>
              <a:pathLst>
                <a:path h="171450" w="4587113">
                  <a:moveTo>
                    <a:pt x="85725" y="0"/>
                  </a:moveTo>
                  <a:lnTo>
                    <a:pt x="4501388" y="0"/>
                  </a:lnTo>
                  <a:cubicBezTo>
                    <a:pt x="4548759" y="0"/>
                    <a:pt x="4587113" y="38354"/>
                    <a:pt x="4587113" y="85725"/>
                  </a:cubicBezTo>
                  <a:cubicBezTo>
                    <a:pt x="4587113" y="133096"/>
                    <a:pt x="4548759" y="171450"/>
                    <a:pt x="4501388" y="171450"/>
                  </a:cubicBezTo>
                  <a:lnTo>
                    <a:pt x="85725" y="171450"/>
                  </a:lnTo>
                  <a:cubicBezTo>
                    <a:pt x="38354" y="171450"/>
                    <a:pt x="0" y="133096"/>
                    <a:pt x="0" y="85725"/>
                  </a:cubicBezTo>
                  <a:cubicBezTo>
                    <a:pt x="0" y="38354"/>
                    <a:pt x="38354" y="0"/>
                    <a:pt x="85725" y="0"/>
                  </a:cubicBezTo>
                  <a:close/>
                </a:path>
              </a:pathLst>
            </a:custGeom>
            <a:solidFill>
              <a:srgbClr val="FF5757">
                <a:alpha val="34902"/>
              </a:srgbClr>
            </a:solidFill>
          </p:spPr>
        </p:sp>
      </p:grpSp>
      <p:grpSp>
        <p:nvGrpSpPr>
          <p:cNvPr name="Group 58" id="58"/>
          <p:cNvGrpSpPr/>
          <p:nvPr/>
        </p:nvGrpSpPr>
        <p:grpSpPr>
          <a:xfrm rot="10799999">
            <a:off x="5640895" y="5617012"/>
            <a:ext cx="2414019" cy="128588"/>
            <a:chOff x="0" y="0"/>
            <a:chExt cx="3218692" cy="171450"/>
          </a:xfrm>
        </p:grpSpPr>
        <p:sp>
          <p:nvSpPr>
            <p:cNvPr name="Freeform 59" id="59"/>
            <p:cNvSpPr/>
            <p:nvPr/>
          </p:nvSpPr>
          <p:spPr>
            <a:xfrm flipH="false" flipV="false" rot="0">
              <a:off x="0" y="0"/>
              <a:ext cx="3218688" cy="171450"/>
            </a:xfrm>
            <a:custGeom>
              <a:avLst/>
              <a:gdLst/>
              <a:ahLst/>
              <a:cxnLst/>
              <a:rect r="r" b="b" t="t" l="l"/>
              <a:pathLst>
                <a:path h="171450" w="3218688">
                  <a:moveTo>
                    <a:pt x="85725" y="0"/>
                  </a:moveTo>
                  <a:lnTo>
                    <a:pt x="3132963" y="0"/>
                  </a:lnTo>
                  <a:cubicBezTo>
                    <a:pt x="3180334" y="0"/>
                    <a:pt x="3218688" y="38354"/>
                    <a:pt x="3218688" y="85725"/>
                  </a:cubicBezTo>
                  <a:cubicBezTo>
                    <a:pt x="3218688" y="133096"/>
                    <a:pt x="3180334" y="171450"/>
                    <a:pt x="3132963" y="171450"/>
                  </a:cubicBezTo>
                  <a:lnTo>
                    <a:pt x="85725" y="171450"/>
                  </a:lnTo>
                  <a:cubicBezTo>
                    <a:pt x="38354" y="171450"/>
                    <a:pt x="0" y="133096"/>
                    <a:pt x="0" y="85725"/>
                  </a:cubicBezTo>
                  <a:cubicBezTo>
                    <a:pt x="0" y="38354"/>
                    <a:pt x="38354" y="0"/>
                    <a:pt x="85725" y="0"/>
                  </a:cubicBezTo>
                  <a:close/>
                </a:path>
              </a:pathLst>
            </a:custGeom>
            <a:solidFill>
              <a:srgbClr val="FF5757">
                <a:alpha val="34902"/>
              </a:srgbClr>
            </a:solidFill>
          </p:spPr>
        </p:sp>
      </p:grpSp>
      <p:grpSp>
        <p:nvGrpSpPr>
          <p:cNvPr name="Group 60" id="60"/>
          <p:cNvGrpSpPr/>
          <p:nvPr/>
        </p:nvGrpSpPr>
        <p:grpSpPr>
          <a:xfrm rot="-10800000">
            <a:off x="10594151" y="7350619"/>
            <a:ext cx="3162619" cy="128588"/>
            <a:chOff x="0" y="0"/>
            <a:chExt cx="4216826" cy="171450"/>
          </a:xfrm>
        </p:grpSpPr>
        <p:sp>
          <p:nvSpPr>
            <p:cNvPr name="Freeform 61" id="61"/>
            <p:cNvSpPr/>
            <p:nvPr/>
          </p:nvSpPr>
          <p:spPr>
            <a:xfrm flipH="false" flipV="false" rot="0">
              <a:off x="0" y="0"/>
              <a:ext cx="4216781" cy="171450"/>
            </a:xfrm>
            <a:custGeom>
              <a:avLst/>
              <a:gdLst/>
              <a:ahLst/>
              <a:cxnLst/>
              <a:rect r="r" b="b" t="t" l="l"/>
              <a:pathLst>
                <a:path h="171450" w="4216781">
                  <a:moveTo>
                    <a:pt x="85725" y="0"/>
                  </a:moveTo>
                  <a:lnTo>
                    <a:pt x="4131056" y="0"/>
                  </a:lnTo>
                  <a:cubicBezTo>
                    <a:pt x="4178427" y="0"/>
                    <a:pt x="4216781" y="38354"/>
                    <a:pt x="4216781" y="85725"/>
                  </a:cubicBezTo>
                  <a:cubicBezTo>
                    <a:pt x="4216781" y="133096"/>
                    <a:pt x="4178427" y="171450"/>
                    <a:pt x="4131056"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2" id="62"/>
          <p:cNvGrpSpPr/>
          <p:nvPr/>
        </p:nvGrpSpPr>
        <p:grpSpPr>
          <a:xfrm rot="2839115">
            <a:off x="11106256" y="2436049"/>
            <a:ext cx="2975952" cy="71437"/>
            <a:chOff x="0" y="0"/>
            <a:chExt cx="3967936" cy="95250"/>
          </a:xfrm>
        </p:grpSpPr>
        <p:sp>
          <p:nvSpPr>
            <p:cNvPr name="Freeform 63" id="63"/>
            <p:cNvSpPr/>
            <p:nvPr/>
          </p:nvSpPr>
          <p:spPr>
            <a:xfrm flipH="false" flipV="false" rot="0">
              <a:off x="0" y="0"/>
              <a:ext cx="3967988" cy="95250"/>
            </a:xfrm>
            <a:custGeom>
              <a:avLst/>
              <a:gdLst/>
              <a:ahLst/>
              <a:cxnLst/>
              <a:rect r="r" b="b" t="t" l="l"/>
              <a:pathLst>
                <a:path h="95250" w="3967988">
                  <a:moveTo>
                    <a:pt x="47625" y="0"/>
                  </a:moveTo>
                  <a:lnTo>
                    <a:pt x="3920363" y="0"/>
                  </a:lnTo>
                  <a:cubicBezTo>
                    <a:pt x="3946652" y="0"/>
                    <a:pt x="3967988" y="21336"/>
                    <a:pt x="3967988" y="47625"/>
                  </a:cubicBezTo>
                  <a:cubicBezTo>
                    <a:pt x="3967988" y="73914"/>
                    <a:pt x="3946652" y="95250"/>
                    <a:pt x="3920363" y="95250"/>
                  </a:cubicBezTo>
                  <a:lnTo>
                    <a:pt x="47625" y="95250"/>
                  </a:lnTo>
                  <a:cubicBezTo>
                    <a:pt x="21336" y="95250"/>
                    <a:pt x="0" y="73914"/>
                    <a:pt x="0" y="47625"/>
                  </a:cubicBezTo>
                  <a:cubicBezTo>
                    <a:pt x="0" y="21336"/>
                    <a:pt x="21336" y="0"/>
                    <a:pt x="47625" y="0"/>
                  </a:cubicBezTo>
                  <a:close/>
                </a:path>
              </a:pathLst>
            </a:custGeom>
            <a:solidFill>
              <a:srgbClr val="38B6FF"/>
            </a:solidFill>
          </p:spPr>
        </p:sp>
      </p:grpSp>
      <p:grpSp>
        <p:nvGrpSpPr>
          <p:cNvPr name="Group 64" id="64"/>
          <p:cNvGrpSpPr/>
          <p:nvPr/>
        </p:nvGrpSpPr>
        <p:grpSpPr>
          <a:xfrm rot="0">
            <a:off x="4719100" y="8192354"/>
            <a:ext cx="2775671" cy="679739"/>
            <a:chOff x="0" y="0"/>
            <a:chExt cx="3700894" cy="906318"/>
          </a:xfrm>
        </p:grpSpPr>
        <p:sp>
          <p:nvSpPr>
            <p:cNvPr name="Freeform 65" id="65"/>
            <p:cNvSpPr/>
            <p:nvPr/>
          </p:nvSpPr>
          <p:spPr>
            <a:xfrm flipH="false" flipV="false" rot="0">
              <a:off x="0" y="0"/>
              <a:ext cx="3700907" cy="906272"/>
            </a:xfrm>
            <a:custGeom>
              <a:avLst/>
              <a:gdLst/>
              <a:ahLst/>
              <a:cxnLst/>
              <a:rect r="r" b="b" t="t" l="l"/>
              <a:pathLst>
                <a:path h="906272" w="3700907">
                  <a:moveTo>
                    <a:pt x="0" y="0"/>
                  </a:moveTo>
                  <a:lnTo>
                    <a:pt x="0" y="906272"/>
                  </a:lnTo>
                  <a:lnTo>
                    <a:pt x="3700907" y="906272"/>
                  </a:lnTo>
                  <a:lnTo>
                    <a:pt x="3700907" y="0"/>
                  </a:lnTo>
                  <a:lnTo>
                    <a:pt x="0" y="0"/>
                  </a:lnTo>
                  <a:close/>
                  <a:moveTo>
                    <a:pt x="3552571" y="757936"/>
                  </a:moveTo>
                  <a:lnTo>
                    <a:pt x="145288" y="757936"/>
                  </a:lnTo>
                  <a:lnTo>
                    <a:pt x="145288" y="145288"/>
                  </a:lnTo>
                  <a:lnTo>
                    <a:pt x="3552571" y="145288"/>
                  </a:lnTo>
                  <a:lnTo>
                    <a:pt x="3552571" y="757936"/>
                  </a:lnTo>
                  <a:close/>
                </a:path>
              </a:pathLst>
            </a:custGeom>
            <a:solidFill>
              <a:srgbClr val="7ED957"/>
            </a:solidFill>
          </p:spPr>
        </p:sp>
      </p:grpSp>
      <p:sp>
        <p:nvSpPr>
          <p:cNvPr name="Freeform 66" id="66"/>
          <p:cNvSpPr/>
          <p:nvPr/>
        </p:nvSpPr>
        <p:spPr>
          <a:xfrm flipH="false" flipV="false" rot="0">
            <a:off x="6847905" y="8961472"/>
            <a:ext cx="4438130" cy="1076247"/>
          </a:xfrm>
          <a:custGeom>
            <a:avLst/>
            <a:gdLst/>
            <a:ahLst/>
            <a:cxnLst/>
            <a:rect r="r" b="b" t="t" l="l"/>
            <a:pathLst>
              <a:path h="1076247" w="4438130">
                <a:moveTo>
                  <a:pt x="0" y="0"/>
                </a:moveTo>
                <a:lnTo>
                  <a:pt x="4438129" y="0"/>
                </a:lnTo>
                <a:lnTo>
                  <a:pt x="4438129" y="1076248"/>
                </a:lnTo>
                <a:lnTo>
                  <a:pt x="0" y="1076248"/>
                </a:lnTo>
                <a:lnTo>
                  <a:pt x="0" y="0"/>
                </a:lnTo>
                <a:close/>
              </a:path>
            </a:pathLst>
          </a:custGeom>
          <a:blipFill>
            <a:blip r:embed="rId2">
              <a:extLst>
                <a:ext uri="{96DAC541-7B7A-43D3-8B79-37D633B846F1}">
                  <asvg:svgBlip xmlns:asvg="http://schemas.microsoft.com/office/drawing/2016/SVG/main" r:embed="rId3"/>
                </a:ext>
              </a:extLst>
            </a:blip>
            <a:stretch>
              <a:fillRect l="0" t="0" r="0" b="-880"/>
            </a:stretch>
          </a:blipFill>
        </p:spPr>
      </p:sp>
      <p:sp>
        <p:nvSpPr>
          <p:cNvPr name="TextBox 67" id="67"/>
          <p:cNvSpPr txBox="true"/>
          <p:nvPr/>
        </p:nvSpPr>
        <p:spPr>
          <a:xfrm rot="0">
            <a:off x="3029353" y="2124906"/>
            <a:ext cx="1689748" cy="398968"/>
          </a:xfrm>
          <a:prstGeom prst="rect">
            <a:avLst/>
          </a:prstGeom>
        </p:spPr>
        <p:txBody>
          <a:bodyPr anchor="t" rtlCol="false" tIns="0" lIns="0" bIns="0" rIns="0">
            <a:spAutoFit/>
          </a:bodyPr>
          <a:lstStyle/>
          <a:p>
            <a:pPr algn="l">
              <a:lnSpc>
                <a:spcPts val="2991"/>
              </a:lnSpc>
            </a:pPr>
            <a:r>
              <a:rPr lang="en-US" sz="2136" b="true">
                <a:solidFill>
                  <a:srgbClr val="000000">
                    <a:alpha val="34902"/>
                  </a:srgbClr>
                </a:solidFill>
                <a:latin typeface="Now Bold"/>
                <a:ea typeface="Now Bold"/>
                <a:cs typeface="Now Bold"/>
                <a:sym typeface="Now Bold"/>
              </a:rPr>
              <a:t>Control Unit</a:t>
            </a:r>
          </a:p>
        </p:txBody>
      </p:sp>
      <p:sp>
        <p:nvSpPr>
          <p:cNvPr name="TextBox 68" id="68"/>
          <p:cNvSpPr txBox="true"/>
          <p:nvPr/>
        </p:nvSpPr>
        <p:spPr>
          <a:xfrm rot="0">
            <a:off x="3029352" y="4250602"/>
            <a:ext cx="1847569" cy="398968"/>
          </a:xfrm>
          <a:prstGeom prst="rect">
            <a:avLst/>
          </a:prstGeom>
        </p:spPr>
        <p:txBody>
          <a:bodyPr anchor="t" rtlCol="false" tIns="0" lIns="0" bIns="0" rIns="0">
            <a:spAutoFit/>
          </a:bodyPr>
          <a:lstStyle/>
          <a:p>
            <a:pPr algn="l">
              <a:lnSpc>
                <a:spcPts val="2991"/>
              </a:lnSpc>
            </a:pPr>
            <a:r>
              <a:rPr lang="en-US" sz="2136" b="true">
                <a:solidFill>
                  <a:srgbClr val="000000">
                    <a:alpha val="34902"/>
                  </a:srgbClr>
                </a:solidFill>
                <a:latin typeface="Now Bold"/>
                <a:ea typeface="Now Bold"/>
                <a:cs typeface="Now Bold"/>
                <a:sym typeface="Now Bold"/>
              </a:rPr>
              <a:t>Accumulator</a:t>
            </a:r>
          </a:p>
        </p:txBody>
      </p:sp>
      <p:sp>
        <p:nvSpPr>
          <p:cNvPr name="TextBox 69" id="69"/>
          <p:cNvSpPr txBox="true"/>
          <p:nvPr/>
        </p:nvSpPr>
        <p:spPr>
          <a:xfrm rot="0">
            <a:off x="2950442" y="6402791"/>
            <a:ext cx="1847570" cy="398968"/>
          </a:xfrm>
          <a:prstGeom prst="rect">
            <a:avLst/>
          </a:prstGeom>
        </p:spPr>
        <p:txBody>
          <a:bodyPr anchor="t" rtlCol="false" tIns="0" lIns="0" bIns="0" rIns="0">
            <a:spAutoFit/>
          </a:bodyPr>
          <a:lstStyle/>
          <a:p>
            <a:pPr algn="ctr">
              <a:lnSpc>
                <a:spcPts val="2991"/>
              </a:lnSpc>
            </a:pPr>
            <a:r>
              <a:rPr lang="en-US" sz="2136" b="true">
                <a:solidFill>
                  <a:srgbClr val="000000">
                    <a:alpha val="34902"/>
                  </a:srgbClr>
                </a:solidFill>
                <a:latin typeface="Now Bold"/>
                <a:ea typeface="Now Bold"/>
                <a:cs typeface="Now Bold"/>
                <a:sym typeface="Now Bold"/>
              </a:rPr>
              <a:t>ALU</a:t>
            </a:r>
          </a:p>
        </p:txBody>
      </p:sp>
      <p:sp>
        <p:nvSpPr>
          <p:cNvPr name="TextBox 70" id="70"/>
          <p:cNvSpPr txBox="true"/>
          <p:nvPr/>
        </p:nvSpPr>
        <p:spPr>
          <a:xfrm rot="0">
            <a:off x="1235973" y="1937406"/>
            <a:ext cx="1067198" cy="783688"/>
          </a:xfrm>
          <a:prstGeom prst="rect">
            <a:avLst/>
          </a:prstGeom>
        </p:spPr>
        <p:txBody>
          <a:bodyPr anchor="t" rtlCol="false" tIns="0" lIns="0" bIns="0" rIns="0">
            <a:spAutoFit/>
          </a:bodyPr>
          <a:lstStyle/>
          <a:p>
            <a:pPr algn="l">
              <a:lnSpc>
                <a:spcPts val="2991"/>
              </a:lnSpc>
            </a:pPr>
            <a:r>
              <a:rPr lang="en-US" sz="2136" b="true">
                <a:solidFill>
                  <a:srgbClr val="EFE8CF">
                    <a:alpha val="34902"/>
                  </a:srgbClr>
                </a:solidFill>
                <a:latin typeface="Now Bold"/>
                <a:ea typeface="Now Bold"/>
                <a:cs typeface="Now Bold"/>
                <a:sym typeface="Now Bold"/>
              </a:rPr>
              <a:t>Control bus</a:t>
            </a:r>
          </a:p>
        </p:txBody>
      </p:sp>
      <p:sp>
        <p:nvSpPr>
          <p:cNvPr name="TextBox 71" id="71"/>
          <p:cNvSpPr txBox="true"/>
          <p:nvPr/>
        </p:nvSpPr>
        <p:spPr>
          <a:xfrm rot="0">
            <a:off x="7030678" y="2296240"/>
            <a:ext cx="2470120" cy="398968"/>
          </a:xfrm>
          <a:prstGeom prst="rect">
            <a:avLst/>
          </a:prstGeom>
        </p:spPr>
        <p:txBody>
          <a:bodyPr anchor="t" rtlCol="false" tIns="0" lIns="0" bIns="0" rIns="0">
            <a:spAutoFit/>
          </a:bodyPr>
          <a:lstStyle/>
          <a:p>
            <a:pPr algn="l">
              <a:lnSpc>
                <a:spcPts val="2991"/>
              </a:lnSpc>
            </a:pPr>
            <a:r>
              <a:rPr lang="en-US" sz="2136" b="true">
                <a:solidFill>
                  <a:srgbClr val="EFE8CF">
                    <a:alpha val="34902"/>
                  </a:srgbClr>
                </a:solidFill>
                <a:latin typeface="Now Bold"/>
                <a:ea typeface="Now Bold"/>
                <a:cs typeface="Now Bold"/>
                <a:sym typeface="Now Bold"/>
              </a:rPr>
              <a:t>Program Counter</a:t>
            </a:r>
          </a:p>
        </p:txBody>
      </p:sp>
      <p:sp>
        <p:nvSpPr>
          <p:cNvPr name="TextBox 72" id="72"/>
          <p:cNvSpPr txBox="true"/>
          <p:nvPr/>
        </p:nvSpPr>
        <p:spPr>
          <a:xfrm rot="0">
            <a:off x="7030678" y="3692419"/>
            <a:ext cx="3980135" cy="398968"/>
          </a:xfrm>
          <a:prstGeom prst="rect">
            <a:avLst/>
          </a:prstGeom>
        </p:spPr>
        <p:txBody>
          <a:bodyPr anchor="t" rtlCol="false" tIns="0" lIns="0" bIns="0" rIns="0">
            <a:spAutoFit/>
          </a:bodyPr>
          <a:lstStyle/>
          <a:p>
            <a:pPr algn="l">
              <a:lnSpc>
                <a:spcPts val="2991"/>
              </a:lnSpc>
            </a:pPr>
            <a:r>
              <a:rPr lang="en-US" sz="2136" b="true">
                <a:solidFill>
                  <a:srgbClr val="EFE8CF">
                    <a:alpha val="34902"/>
                  </a:srgbClr>
                </a:solidFill>
                <a:latin typeface="Now Bold"/>
                <a:ea typeface="Now Bold"/>
                <a:cs typeface="Now Bold"/>
                <a:sym typeface="Now Bold"/>
              </a:rPr>
              <a:t>Current Instruction Register</a:t>
            </a:r>
          </a:p>
        </p:txBody>
      </p:sp>
      <p:sp>
        <p:nvSpPr>
          <p:cNvPr name="TextBox 73" id="73"/>
          <p:cNvSpPr txBox="true"/>
          <p:nvPr/>
        </p:nvSpPr>
        <p:spPr>
          <a:xfrm rot="0">
            <a:off x="7030678" y="4948575"/>
            <a:ext cx="3980135" cy="398968"/>
          </a:xfrm>
          <a:prstGeom prst="rect">
            <a:avLst/>
          </a:prstGeom>
        </p:spPr>
        <p:txBody>
          <a:bodyPr anchor="t" rtlCol="false" tIns="0" lIns="0" bIns="0" rIns="0">
            <a:spAutoFit/>
          </a:bodyPr>
          <a:lstStyle/>
          <a:p>
            <a:pPr algn="l">
              <a:lnSpc>
                <a:spcPts val="2991"/>
              </a:lnSpc>
            </a:pPr>
            <a:r>
              <a:rPr lang="en-US" sz="2136" b="true">
                <a:solidFill>
                  <a:srgbClr val="EFE8CF">
                    <a:alpha val="34902"/>
                  </a:srgbClr>
                </a:solidFill>
                <a:latin typeface="Now Bold"/>
                <a:ea typeface="Now Bold"/>
                <a:cs typeface="Now Bold"/>
                <a:sym typeface="Now Bold"/>
              </a:rPr>
              <a:t>Memory Address Register</a:t>
            </a:r>
          </a:p>
        </p:txBody>
      </p:sp>
      <p:sp>
        <p:nvSpPr>
          <p:cNvPr name="TextBox 74" id="74"/>
          <p:cNvSpPr txBox="true"/>
          <p:nvPr/>
        </p:nvSpPr>
        <p:spPr>
          <a:xfrm rot="0">
            <a:off x="6950712" y="6597834"/>
            <a:ext cx="3980135" cy="398968"/>
          </a:xfrm>
          <a:prstGeom prst="rect">
            <a:avLst/>
          </a:prstGeom>
        </p:spPr>
        <p:txBody>
          <a:bodyPr anchor="t" rtlCol="false" tIns="0" lIns="0" bIns="0" rIns="0">
            <a:spAutoFit/>
          </a:bodyPr>
          <a:lstStyle/>
          <a:p>
            <a:pPr algn="l">
              <a:lnSpc>
                <a:spcPts val="2991"/>
              </a:lnSpc>
            </a:pPr>
            <a:r>
              <a:rPr lang="en-US" sz="2136" b="true">
                <a:solidFill>
                  <a:srgbClr val="EFE8CF">
                    <a:alpha val="34902"/>
                  </a:srgbClr>
                </a:solidFill>
                <a:latin typeface="Now Bold"/>
                <a:ea typeface="Now Bold"/>
                <a:cs typeface="Now Bold"/>
                <a:sym typeface="Now Bold"/>
              </a:rPr>
              <a:t>Memory Data Register</a:t>
            </a:r>
          </a:p>
        </p:txBody>
      </p:sp>
      <p:sp>
        <p:nvSpPr>
          <p:cNvPr name="TextBox 75" id="75"/>
          <p:cNvSpPr txBox="true"/>
          <p:nvPr/>
        </p:nvSpPr>
        <p:spPr>
          <a:xfrm rot="0">
            <a:off x="14606819" y="3964853"/>
            <a:ext cx="929132" cy="1625415"/>
          </a:xfrm>
          <a:prstGeom prst="rect">
            <a:avLst/>
          </a:prstGeom>
        </p:spPr>
        <p:txBody>
          <a:bodyPr anchor="t" rtlCol="false" tIns="0" lIns="0" bIns="0" rIns="0">
            <a:spAutoFit/>
          </a:bodyPr>
          <a:lstStyle/>
          <a:p>
            <a:pPr algn="ctr">
              <a:lnSpc>
                <a:spcPts val="11810"/>
              </a:lnSpc>
            </a:pPr>
            <a:r>
              <a:rPr lang="en-US" sz="8436" b="true">
                <a:solidFill>
                  <a:srgbClr val="FF66C4"/>
                </a:solidFill>
                <a:latin typeface="Arimo Bold"/>
                <a:ea typeface="Arimo Bold"/>
                <a:cs typeface="Arimo Bold"/>
                <a:sym typeface="Arimo Bold"/>
              </a:rPr>
              <a:t>...</a:t>
            </a:r>
          </a:p>
        </p:txBody>
      </p:sp>
      <p:sp>
        <p:nvSpPr>
          <p:cNvPr name="TextBox 76" id="76"/>
          <p:cNvSpPr txBox="true"/>
          <p:nvPr/>
        </p:nvSpPr>
        <p:spPr>
          <a:xfrm rot="0">
            <a:off x="14267403" y="134982"/>
            <a:ext cx="1607962" cy="544784"/>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Memory</a:t>
            </a:r>
          </a:p>
        </p:txBody>
      </p:sp>
      <p:sp>
        <p:nvSpPr>
          <p:cNvPr name="TextBox 77" id="77"/>
          <p:cNvSpPr txBox="true"/>
          <p:nvPr/>
        </p:nvSpPr>
        <p:spPr>
          <a:xfrm rot="0">
            <a:off x="16658014" y="808503"/>
            <a:ext cx="243651"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8</a:t>
            </a:r>
          </a:p>
        </p:txBody>
      </p:sp>
      <p:sp>
        <p:nvSpPr>
          <p:cNvPr name="TextBox 78" id="78"/>
          <p:cNvSpPr txBox="true"/>
          <p:nvPr/>
        </p:nvSpPr>
        <p:spPr>
          <a:xfrm rot="0">
            <a:off x="16658014" y="1459552"/>
            <a:ext cx="243651" cy="544784"/>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9</a:t>
            </a:r>
          </a:p>
        </p:txBody>
      </p:sp>
      <p:sp>
        <p:nvSpPr>
          <p:cNvPr name="TextBox 79" id="79"/>
          <p:cNvSpPr txBox="true"/>
          <p:nvPr/>
        </p:nvSpPr>
        <p:spPr>
          <a:xfrm rot="0">
            <a:off x="16658014" y="2086806"/>
            <a:ext cx="429092" cy="544784"/>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10</a:t>
            </a:r>
          </a:p>
        </p:txBody>
      </p:sp>
      <p:sp>
        <p:nvSpPr>
          <p:cNvPr name="TextBox 80" id="80"/>
          <p:cNvSpPr txBox="true"/>
          <p:nvPr/>
        </p:nvSpPr>
        <p:spPr>
          <a:xfrm rot="0">
            <a:off x="16687119" y="2761152"/>
            <a:ext cx="429092"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11</a:t>
            </a:r>
          </a:p>
        </p:txBody>
      </p:sp>
      <p:sp>
        <p:nvSpPr>
          <p:cNvPr name="TextBox 81" id="81"/>
          <p:cNvSpPr txBox="true"/>
          <p:nvPr/>
        </p:nvSpPr>
        <p:spPr>
          <a:xfrm rot="0">
            <a:off x="16687119" y="3409950"/>
            <a:ext cx="429092"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12</a:t>
            </a:r>
          </a:p>
        </p:txBody>
      </p:sp>
      <p:sp>
        <p:nvSpPr>
          <p:cNvPr name="TextBox 82" id="82"/>
          <p:cNvSpPr txBox="true"/>
          <p:nvPr/>
        </p:nvSpPr>
        <p:spPr>
          <a:xfrm rot="0">
            <a:off x="16658014" y="4143951"/>
            <a:ext cx="429092"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13</a:t>
            </a:r>
          </a:p>
        </p:txBody>
      </p:sp>
      <p:sp>
        <p:nvSpPr>
          <p:cNvPr name="TextBox 83" id="83"/>
          <p:cNvSpPr txBox="true"/>
          <p:nvPr/>
        </p:nvSpPr>
        <p:spPr>
          <a:xfrm rot="0">
            <a:off x="16672568" y="5845570"/>
            <a:ext cx="586732"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99</a:t>
            </a:r>
          </a:p>
        </p:txBody>
      </p:sp>
      <p:sp>
        <p:nvSpPr>
          <p:cNvPr name="TextBox 84" id="84"/>
          <p:cNvSpPr txBox="true"/>
          <p:nvPr/>
        </p:nvSpPr>
        <p:spPr>
          <a:xfrm rot="0">
            <a:off x="16566602" y="6496620"/>
            <a:ext cx="692699"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100</a:t>
            </a:r>
          </a:p>
        </p:txBody>
      </p:sp>
      <p:sp>
        <p:nvSpPr>
          <p:cNvPr name="TextBox 85" id="85"/>
          <p:cNvSpPr txBox="true"/>
          <p:nvPr/>
        </p:nvSpPr>
        <p:spPr>
          <a:xfrm rot="0">
            <a:off x="16587267" y="7095538"/>
            <a:ext cx="651367"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101</a:t>
            </a:r>
          </a:p>
        </p:txBody>
      </p:sp>
      <p:sp>
        <p:nvSpPr>
          <p:cNvPr name="TextBox 86" id="86"/>
          <p:cNvSpPr txBox="true"/>
          <p:nvPr/>
        </p:nvSpPr>
        <p:spPr>
          <a:xfrm rot="0">
            <a:off x="16607933" y="7730842"/>
            <a:ext cx="651367"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102</a:t>
            </a:r>
          </a:p>
        </p:txBody>
      </p:sp>
      <p:sp>
        <p:nvSpPr>
          <p:cNvPr name="TextBox 87" id="87"/>
          <p:cNvSpPr txBox="true"/>
          <p:nvPr/>
        </p:nvSpPr>
        <p:spPr>
          <a:xfrm rot="0">
            <a:off x="16607933" y="8412075"/>
            <a:ext cx="651367"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103</a:t>
            </a:r>
          </a:p>
        </p:txBody>
      </p:sp>
      <p:sp>
        <p:nvSpPr>
          <p:cNvPr name="TextBox 88" id="88"/>
          <p:cNvSpPr txBox="true"/>
          <p:nvPr/>
        </p:nvSpPr>
        <p:spPr>
          <a:xfrm rot="0">
            <a:off x="14827734" y="838359"/>
            <a:ext cx="243651"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0</a:t>
            </a:r>
          </a:p>
        </p:txBody>
      </p:sp>
      <p:sp>
        <p:nvSpPr>
          <p:cNvPr name="TextBox 89" id="89"/>
          <p:cNvSpPr txBox="true"/>
          <p:nvPr/>
        </p:nvSpPr>
        <p:spPr>
          <a:xfrm rot="0">
            <a:off x="14836662" y="1525440"/>
            <a:ext cx="243651" cy="544784"/>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0</a:t>
            </a:r>
          </a:p>
        </p:txBody>
      </p:sp>
      <p:sp>
        <p:nvSpPr>
          <p:cNvPr name="TextBox 90" id="90"/>
          <p:cNvSpPr txBox="true"/>
          <p:nvPr/>
        </p:nvSpPr>
        <p:spPr>
          <a:xfrm rot="0">
            <a:off x="14836662" y="2091210"/>
            <a:ext cx="243651" cy="544784"/>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2</a:t>
            </a:r>
          </a:p>
        </p:txBody>
      </p:sp>
      <p:sp>
        <p:nvSpPr>
          <p:cNvPr name="TextBox 91" id="91"/>
          <p:cNvSpPr txBox="true"/>
          <p:nvPr/>
        </p:nvSpPr>
        <p:spPr>
          <a:xfrm rot="0">
            <a:off x="14845590" y="2778291"/>
            <a:ext cx="243651"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3</a:t>
            </a:r>
          </a:p>
        </p:txBody>
      </p:sp>
      <p:sp>
        <p:nvSpPr>
          <p:cNvPr name="TextBox 92" id="92"/>
          <p:cNvSpPr txBox="true"/>
          <p:nvPr/>
        </p:nvSpPr>
        <p:spPr>
          <a:xfrm rot="0">
            <a:off x="14845590" y="3453378"/>
            <a:ext cx="243651" cy="563250"/>
          </a:xfrm>
          <a:prstGeom prst="rect">
            <a:avLst/>
          </a:prstGeom>
        </p:spPr>
        <p:txBody>
          <a:bodyPr anchor="t" rtlCol="false" tIns="0" lIns="0" bIns="0" rIns="0">
            <a:spAutoFit/>
          </a:bodyPr>
          <a:lstStyle/>
          <a:p>
            <a:pPr algn="l">
              <a:lnSpc>
                <a:spcPts val="4221"/>
              </a:lnSpc>
            </a:pPr>
            <a:r>
              <a:rPr lang="en-US" sz="3015" b="true">
                <a:solidFill>
                  <a:srgbClr val="FF5757"/>
                </a:solidFill>
                <a:latin typeface="Now Bold"/>
                <a:ea typeface="Now Bold"/>
                <a:cs typeface="Now Bold"/>
                <a:sym typeface="Now Bold"/>
              </a:rPr>
              <a:t>5</a:t>
            </a:r>
          </a:p>
        </p:txBody>
      </p:sp>
      <p:sp>
        <p:nvSpPr>
          <p:cNvPr name="TextBox 93" id="93"/>
          <p:cNvSpPr txBox="true"/>
          <p:nvPr/>
        </p:nvSpPr>
        <p:spPr>
          <a:xfrm rot="0">
            <a:off x="14854520" y="4140459"/>
            <a:ext cx="243651" cy="544784"/>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0</a:t>
            </a:r>
          </a:p>
        </p:txBody>
      </p:sp>
      <p:sp>
        <p:nvSpPr>
          <p:cNvPr name="TextBox 94" id="94"/>
          <p:cNvSpPr txBox="true"/>
          <p:nvPr/>
        </p:nvSpPr>
        <p:spPr>
          <a:xfrm rot="0">
            <a:off x="14827734" y="5822810"/>
            <a:ext cx="243651"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0</a:t>
            </a:r>
          </a:p>
        </p:txBody>
      </p:sp>
      <p:sp>
        <p:nvSpPr>
          <p:cNvPr name="TextBox 95" id="95"/>
          <p:cNvSpPr txBox="true"/>
          <p:nvPr/>
        </p:nvSpPr>
        <p:spPr>
          <a:xfrm rot="0">
            <a:off x="14836662" y="6532050"/>
            <a:ext cx="243651"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0</a:t>
            </a:r>
          </a:p>
        </p:txBody>
      </p:sp>
      <p:sp>
        <p:nvSpPr>
          <p:cNvPr name="TextBox 96" id="96"/>
          <p:cNvSpPr txBox="true"/>
          <p:nvPr/>
        </p:nvSpPr>
        <p:spPr>
          <a:xfrm rot="0">
            <a:off x="14312943" y="7173426"/>
            <a:ext cx="1534742"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Load 10</a:t>
            </a:r>
          </a:p>
        </p:txBody>
      </p:sp>
      <p:sp>
        <p:nvSpPr>
          <p:cNvPr name="TextBox 97" id="97"/>
          <p:cNvSpPr txBox="true"/>
          <p:nvPr/>
        </p:nvSpPr>
        <p:spPr>
          <a:xfrm rot="0">
            <a:off x="14340624" y="7730842"/>
            <a:ext cx="1534742"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Add 11</a:t>
            </a:r>
          </a:p>
        </p:txBody>
      </p:sp>
      <p:sp>
        <p:nvSpPr>
          <p:cNvPr name="TextBox 98" id="98"/>
          <p:cNvSpPr txBox="true"/>
          <p:nvPr/>
        </p:nvSpPr>
        <p:spPr>
          <a:xfrm rot="0">
            <a:off x="14304014" y="8417924"/>
            <a:ext cx="1534742" cy="544783"/>
          </a:xfrm>
          <a:prstGeom prst="rect">
            <a:avLst/>
          </a:prstGeom>
        </p:spPr>
        <p:txBody>
          <a:bodyPr anchor="t" rtlCol="false" tIns="0" lIns="0" bIns="0" rIns="0">
            <a:spAutoFit/>
          </a:bodyPr>
          <a:lstStyle/>
          <a:p>
            <a:pPr algn="l">
              <a:lnSpc>
                <a:spcPts val="4057"/>
              </a:lnSpc>
            </a:pPr>
            <a:r>
              <a:rPr lang="en-US" sz="2898" b="true">
                <a:solidFill>
                  <a:srgbClr val="EFE8CF"/>
                </a:solidFill>
                <a:latin typeface="Now Bold"/>
                <a:ea typeface="Now Bold"/>
                <a:cs typeface="Now Bold"/>
                <a:sym typeface="Now Bold"/>
              </a:rPr>
              <a:t>Store 12</a:t>
            </a:r>
          </a:p>
        </p:txBody>
      </p:sp>
      <p:sp>
        <p:nvSpPr>
          <p:cNvPr name="TextBox 99" id="99"/>
          <p:cNvSpPr txBox="true"/>
          <p:nvPr/>
        </p:nvSpPr>
        <p:spPr>
          <a:xfrm rot="0">
            <a:off x="8940780" y="2778291"/>
            <a:ext cx="660703" cy="544783"/>
          </a:xfrm>
          <a:prstGeom prst="rect">
            <a:avLst/>
          </a:prstGeom>
        </p:spPr>
        <p:txBody>
          <a:bodyPr anchor="t" rtlCol="false" tIns="0" lIns="0" bIns="0" rIns="0">
            <a:spAutoFit/>
          </a:bodyPr>
          <a:lstStyle/>
          <a:p>
            <a:pPr algn="l">
              <a:lnSpc>
                <a:spcPts val="4057"/>
              </a:lnSpc>
            </a:pPr>
            <a:r>
              <a:rPr lang="en-US" sz="2898" b="true">
                <a:solidFill>
                  <a:srgbClr val="FF5757">
                    <a:alpha val="34902"/>
                  </a:srgbClr>
                </a:solidFill>
                <a:latin typeface="Now Bold"/>
                <a:ea typeface="Now Bold"/>
                <a:cs typeface="Now Bold"/>
                <a:sym typeface="Now Bold"/>
              </a:rPr>
              <a:t>103</a:t>
            </a:r>
          </a:p>
        </p:txBody>
      </p:sp>
      <p:sp>
        <p:nvSpPr>
          <p:cNvPr name="TextBox 100" id="100"/>
          <p:cNvSpPr txBox="true"/>
          <p:nvPr/>
        </p:nvSpPr>
        <p:spPr>
          <a:xfrm rot="0">
            <a:off x="9020745" y="5373162"/>
            <a:ext cx="660703" cy="544783"/>
          </a:xfrm>
          <a:prstGeom prst="rect">
            <a:avLst/>
          </a:prstGeom>
        </p:spPr>
        <p:txBody>
          <a:bodyPr anchor="t" rtlCol="false" tIns="0" lIns="0" bIns="0" rIns="0">
            <a:spAutoFit/>
          </a:bodyPr>
          <a:lstStyle/>
          <a:p>
            <a:pPr algn="l">
              <a:lnSpc>
                <a:spcPts val="4057"/>
              </a:lnSpc>
            </a:pPr>
            <a:r>
              <a:rPr lang="en-US" sz="2898" b="true">
                <a:solidFill>
                  <a:srgbClr val="FF5757">
                    <a:alpha val="34902"/>
                  </a:srgbClr>
                </a:solidFill>
                <a:latin typeface="Now Bold"/>
                <a:ea typeface="Now Bold"/>
                <a:cs typeface="Now Bold"/>
                <a:sym typeface="Now Bold"/>
              </a:rPr>
              <a:t>102</a:t>
            </a:r>
          </a:p>
        </p:txBody>
      </p:sp>
      <p:sp>
        <p:nvSpPr>
          <p:cNvPr name="TextBox 101" id="101"/>
          <p:cNvSpPr txBox="true"/>
          <p:nvPr/>
        </p:nvSpPr>
        <p:spPr>
          <a:xfrm rot="0">
            <a:off x="5270904" y="1981078"/>
            <a:ext cx="1067197" cy="783688"/>
          </a:xfrm>
          <a:prstGeom prst="rect">
            <a:avLst/>
          </a:prstGeom>
        </p:spPr>
        <p:txBody>
          <a:bodyPr anchor="t" rtlCol="false" tIns="0" lIns="0" bIns="0" rIns="0">
            <a:spAutoFit/>
          </a:bodyPr>
          <a:lstStyle/>
          <a:p>
            <a:pPr algn="r">
              <a:lnSpc>
                <a:spcPts val="2991"/>
              </a:lnSpc>
            </a:pPr>
            <a:r>
              <a:rPr lang="en-US" sz="2136" b="true">
                <a:solidFill>
                  <a:srgbClr val="EFE8CF">
                    <a:alpha val="34902"/>
                  </a:srgbClr>
                </a:solidFill>
                <a:latin typeface="Now Bold"/>
                <a:ea typeface="Now Bold"/>
                <a:cs typeface="Now Bold"/>
                <a:sym typeface="Now Bold"/>
              </a:rPr>
              <a:t>Address bus</a:t>
            </a:r>
          </a:p>
        </p:txBody>
      </p:sp>
      <p:sp>
        <p:nvSpPr>
          <p:cNvPr name="TextBox 102" id="102"/>
          <p:cNvSpPr txBox="true"/>
          <p:nvPr/>
        </p:nvSpPr>
        <p:spPr>
          <a:xfrm rot="0">
            <a:off x="3263271" y="4870065"/>
            <a:ext cx="1534742" cy="544783"/>
          </a:xfrm>
          <a:prstGeom prst="rect">
            <a:avLst/>
          </a:prstGeom>
        </p:spPr>
        <p:txBody>
          <a:bodyPr anchor="t" rtlCol="false" tIns="0" lIns="0" bIns="0" rIns="0">
            <a:spAutoFit/>
          </a:bodyPr>
          <a:lstStyle/>
          <a:p>
            <a:pPr algn="ctr">
              <a:lnSpc>
                <a:spcPts val="4057"/>
              </a:lnSpc>
            </a:pPr>
            <a:r>
              <a:rPr lang="en-US" sz="2898" b="true">
                <a:solidFill>
                  <a:srgbClr val="008037">
                    <a:alpha val="34902"/>
                  </a:srgbClr>
                </a:solidFill>
                <a:latin typeface="Now Bold"/>
                <a:ea typeface="Now Bold"/>
                <a:cs typeface="Now Bold"/>
                <a:sym typeface="Now Bold"/>
              </a:rPr>
              <a:t>5</a:t>
            </a:r>
          </a:p>
        </p:txBody>
      </p:sp>
      <p:sp>
        <p:nvSpPr>
          <p:cNvPr name="TextBox 103" id="103"/>
          <p:cNvSpPr txBox="true"/>
          <p:nvPr/>
        </p:nvSpPr>
        <p:spPr>
          <a:xfrm rot="0">
            <a:off x="3263271" y="7095538"/>
            <a:ext cx="1534742" cy="544783"/>
          </a:xfrm>
          <a:prstGeom prst="rect">
            <a:avLst/>
          </a:prstGeom>
        </p:spPr>
        <p:txBody>
          <a:bodyPr anchor="t" rtlCol="false" tIns="0" lIns="0" bIns="0" rIns="0">
            <a:spAutoFit/>
          </a:bodyPr>
          <a:lstStyle/>
          <a:p>
            <a:pPr algn="ctr">
              <a:lnSpc>
                <a:spcPts val="4057"/>
              </a:lnSpc>
            </a:pPr>
            <a:r>
              <a:rPr lang="en-US" sz="2898" b="true">
                <a:solidFill>
                  <a:srgbClr val="008037">
                    <a:alpha val="34902"/>
                  </a:srgbClr>
                </a:solidFill>
                <a:latin typeface="Now Bold"/>
                <a:ea typeface="Now Bold"/>
                <a:cs typeface="Now Bold"/>
                <a:sym typeface="Now Bold"/>
              </a:rPr>
              <a:t>2 + 3</a:t>
            </a:r>
          </a:p>
        </p:txBody>
      </p:sp>
      <p:sp>
        <p:nvSpPr>
          <p:cNvPr name="TextBox 104" id="104"/>
          <p:cNvSpPr txBox="true"/>
          <p:nvPr/>
        </p:nvSpPr>
        <p:spPr>
          <a:xfrm rot="0">
            <a:off x="8583726" y="7135716"/>
            <a:ext cx="1534741" cy="544783"/>
          </a:xfrm>
          <a:prstGeom prst="rect">
            <a:avLst/>
          </a:prstGeom>
        </p:spPr>
        <p:txBody>
          <a:bodyPr anchor="t" rtlCol="false" tIns="0" lIns="0" bIns="0" rIns="0">
            <a:spAutoFit/>
          </a:bodyPr>
          <a:lstStyle/>
          <a:p>
            <a:pPr algn="l">
              <a:lnSpc>
                <a:spcPts val="4057"/>
              </a:lnSpc>
            </a:pPr>
            <a:r>
              <a:rPr lang="en-US" sz="2898" b="true">
                <a:solidFill>
                  <a:srgbClr val="FF5757">
                    <a:alpha val="34902"/>
                  </a:srgbClr>
                </a:solidFill>
                <a:latin typeface="Now Bold"/>
                <a:ea typeface="Now Bold"/>
                <a:cs typeface="Now Bold"/>
                <a:sym typeface="Now Bold"/>
              </a:rPr>
              <a:t>Store 12</a:t>
            </a:r>
          </a:p>
        </p:txBody>
      </p:sp>
      <p:sp>
        <p:nvSpPr>
          <p:cNvPr name="TextBox 105" id="105"/>
          <p:cNvSpPr txBox="true"/>
          <p:nvPr/>
        </p:nvSpPr>
        <p:spPr>
          <a:xfrm rot="0">
            <a:off x="8503760" y="4094812"/>
            <a:ext cx="1534741" cy="544783"/>
          </a:xfrm>
          <a:prstGeom prst="rect">
            <a:avLst/>
          </a:prstGeom>
        </p:spPr>
        <p:txBody>
          <a:bodyPr anchor="t" rtlCol="false" tIns="0" lIns="0" bIns="0" rIns="0">
            <a:spAutoFit/>
          </a:bodyPr>
          <a:lstStyle/>
          <a:p>
            <a:pPr algn="l">
              <a:lnSpc>
                <a:spcPts val="4057"/>
              </a:lnSpc>
            </a:pPr>
            <a:r>
              <a:rPr lang="en-US" sz="2898" b="true">
                <a:solidFill>
                  <a:srgbClr val="FF5757">
                    <a:alpha val="34902"/>
                  </a:srgbClr>
                </a:solidFill>
                <a:latin typeface="Now Bold"/>
                <a:ea typeface="Now Bold"/>
                <a:cs typeface="Now Bold"/>
                <a:sym typeface="Now Bold"/>
              </a:rPr>
              <a:t>Store 12</a:t>
            </a:r>
          </a:p>
        </p:txBody>
      </p:sp>
      <p:sp>
        <p:nvSpPr>
          <p:cNvPr name="TextBox 106" id="106"/>
          <p:cNvSpPr txBox="true"/>
          <p:nvPr/>
        </p:nvSpPr>
        <p:spPr>
          <a:xfrm rot="0">
            <a:off x="3380054" y="2767361"/>
            <a:ext cx="1339048" cy="479473"/>
          </a:xfrm>
          <a:prstGeom prst="rect">
            <a:avLst/>
          </a:prstGeom>
        </p:spPr>
        <p:txBody>
          <a:bodyPr anchor="t" rtlCol="false" tIns="0" lIns="0" bIns="0" rIns="0">
            <a:spAutoFit/>
          </a:bodyPr>
          <a:lstStyle/>
          <a:p>
            <a:pPr algn="l">
              <a:lnSpc>
                <a:spcPts val="3540"/>
              </a:lnSpc>
            </a:pPr>
            <a:r>
              <a:rPr lang="en-US" sz="2529" b="true">
                <a:solidFill>
                  <a:srgbClr val="000000">
                    <a:alpha val="34902"/>
                  </a:srgbClr>
                </a:solidFill>
                <a:latin typeface="Now Bold"/>
                <a:ea typeface="Now Bold"/>
                <a:cs typeface="Now Bold"/>
                <a:sym typeface="Now Bold"/>
              </a:rPr>
              <a:t>Store 12</a:t>
            </a:r>
          </a:p>
        </p:txBody>
      </p:sp>
      <p:sp>
        <p:nvSpPr>
          <p:cNvPr name="TextBox 107" id="107"/>
          <p:cNvSpPr txBox="true"/>
          <p:nvPr/>
        </p:nvSpPr>
        <p:spPr>
          <a:xfrm rot="0">
            <a:off x="7611129" y="8384049"/>
            <a:ext cx="1329651" cy="462354"/>
          </a:xfrm>
          <a:prstGeom prst="rect">
            <a:avLst/>
          </a:prstGeom>
        </p:spPr>
        <p:txBody>
          <a:bodyPr anchor="t" rtlCol="false" tIns="0" lIns="0" bIns="0" rIns="0">
            <a:spAutoFit/>
          </a:bodyPr>
          <a:lstStyle/>
          <a:p>
            <a:pPr algn="l">
              <a:lnSpc>
                <a:spcPts val="3430"/>
              </a:lnSpc>
            </a:pPr>
            <a:r>
              <a:rPr lang="en-US" sz="2449" b="true">
                <a:solidFill>
                  <a:srgbClr val="EFE8CF"/>
                </a:solidFill>
                <a:latin typeface="Now Bold"/>
                <a:ea typeface="Now Bold"/>
                <a:cs typeface="Now Bold"/>
                <a:sym typeface="Now Bold"/>
              </a:rPr>
              <a:t>Cache</a:t>
            </a:r>
          </a:p>
        </p:txBody>
      </p:sp>
      <p:grpSp>
        <p:nvGrpSpPr>
          <p:cNvPr name="Group 108" id="108"/>
          <p:cNvGrpSpPr/>
          <p:nvPr/>
        </p:nvGrpSpPr>
        <p:grpSpPr>
          <a:xfrm rot="0">
            <a:off x="2537237" y="281084"/>
            <a:ext cx="13213526" cy="9925515"/>
            <a:chOff x="0" y="0"/>
            <a:chExt cx="17618034" cy="13234020"/>
          </a:xfrm>
        </p:grpSpPr>
        <p:sp>
          <p:nvSpPr>
            <p:cNvPr name="Freeform 109" id="10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Freeform 110" id="1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11" id="1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5231058" y="1080294"/>
            <a:ext cx="12579429" cy="125414"/>
            <a:chOff x="0" y="0"/>
            <a:chExt cx="16772572" cy="167218"/>
          </a:xfrm>
        </p:grpSpPr>
        <p:sp>
          <p:nvSpPr>
            <p:cNvPr name="Freeform 11" id="11"/>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2" id="12"/>
          <p:cNvSpPr/>
          <p:nvPr/>
        </p:nvSpPr>
        <p:spPr>
          <a:xfrm flipH="false" flipV="false" rot="0">
            <a:off x="4707774" y="1536292"/>
            <a:ext cx="12283724" cy="8334232"/>
          </a:xfrm>
          <a:custGeom>
            <a:avLst/>
            <a:gdLst/>
            <a:ahLst/>
            <a:cxnLst/>
            <a:rect r="r" b="b" t="t" l="l"/>
            <a:pathLst>
              <a:path h="8334232" w="12283724">
                <a:moveTo>
                  <a:pt x="0" y="0"/>
                </a:moveTo>
                <a:lnTo>
                  <a:pt x="12283724" y="0"/>
                </a:lnTo>
                <a:lnTo>
                  <a:pt x="12283724" y="8334233"/>
                </a:lnTo>
                <a:lnTo>
                  <a:pt x="0" y="8334233"/>
                </a:lnTo>
                <a:lnTo>
                  <a:pt x="0" y="0"/>
                </a:lnTo>
                <a:close/>
              </a:path>
            </a:pathLst>
          </a:custGeom>
          <a:blipFill>
            <a:blip r:embed="rId5"/>
            <a:stretch>
              <a:fillRect l="0" t="0" r="0" b="0"/>
            </a:stretch>
          </a:blipFill>
        </p:spPr>
      </p:sp>
      <p:sp>
        <p:nvSpPr>
          <p:cNvPr name="TextBox 13" id="13"/>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4" id="14"/>
          <p:cNvGrpSpPr/>
          <p:nvPr/>
        </p:nvGrpSpPr>
        <p:grpSpPr>
          <a:xfrm rot="0">
            <a:off x="2537237" y="161693"/>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8" y="-357628"/>
            <a:ext cx="4218458" cy="10756353"/>
          </a:xfrm>
          <a:custGeom>
            <a:avLst/>
            <a:gdLst/>
            <a:ahLst/>
            <a:cxnLst/>
            <a:rect r="r" b="b" t="t" l="l"/>
            <a:pathLst>
              <a:path h="10756353" w="4218458">
                <a:moveTo>
                  <a:pt x="0" y="0"/>
                </a:moveTo>
                <a:lnTo>
                  <a:pt x="4218458" y="0"/>
                </a:lnTo>
                <a:lnTo>
                  <a:pt x="4218458" y="10756352"/>
                </a:lnTo>
                <a:lnTo>
                  <a:pt x="0" y="10756352"/>
                </a:lnTo>
                <a:lnTo>
                  <a:pt x="0" y="0"/>
                </a:lnTo>
                <a:close/>
              </a:path>
            </a:pathLst>
          </a:custGeom>
          <a:blipFill>
            <a:blip r:embed="rId2"/>
            <a:stretch>
              <a:fillRect l="-132053" t="0" r="-142279" b="0"/>
            </a:stretch>
          </a:blipFill>
        </p:spPr>
      </p:sp>
      <p:grpSp>
        <p:nvGrpSpPr>
          <p:cNvPr name="Group 3" id="3"/>
          <p:cNvGrpSpPr/>
          <p:nvPr/>
        </p:nvGrpSpPr>
        <p:grpSpPr>
          <a:xfrm rot="0">
            <a:off x="739641" y="8487070"/>
            <a:ext cx="2492568" cy="1985237"/>
            <a:chOff x="0" y="0"/>
            <a:chExt cx="3323424" cy="2646982"/>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0">
            <a:off x="1926384" y="5082200"/>
            <a:ext cx="119085" cy="8229600"/>
            <a:chOff x="0" y="0"/>
            <a:chExt cx="158780" cy="10972800"/>
          </a:xfrm>
        </p:grpSpPr>
        <p:sp>
          <p:nvSpPr>
            <p:cNvPr name="Freeform 6" id="6"/>
            <p:cNvSpPr/>
            <p:nvPr/>
          </p:nvSpPr>
          <p:spPr>
            <a:xfrm flipH="false" flipV="false" rot="0">
              <a:off x="0" y="0"/>
              <a:ext cx="158750" cy="10972800"/>
            </a:xfrm>
            <a:custGeom>
              <a:avLst/>
              <a:gdLst/>
              <a:ahLst/>
              <a:cxnLst/>
              <a:rect r="r" b="b" t="t" l="l"/>
              <a:pathLst>
                <a:path h="10972800" w="158750">
                  <a:moveTo>
                    <a:pt x="0" y="0"/>
                  </a:moveTo>
                  <a:lnTo>
                    <a:pt x="158750" y="0"/>
                  </a:lnTo>
                  <a:lnTo>
                    <a:pt x="158750" y="10972800"/>
                  </a:lnTo>
                  <a:lnTo>
                    <a:pt x="0" y="10972800"/>
                  </a:lnTo>
                  <a:close/>
                </a:path>
              </a:pathLst>
            </a:custGeom>
            <a:solidFill>
              <a:srgbClr val="04383F"/>
            </a:solidFill>
          </p:spPr>
        </p:sp>
      </p:grpSp>
      <p:grpSp>
        <p:nvGrpSpPr>
          <p:cNvPr name="Group 7" id="7"/>
          <p:cNvGrpSpPr/>
          <p:nvPr/>
        </p:nvGrpSpPr>
        <p:grpSpPr>
          <a:xfrm rot="5400000">
            <a:off x="1331730" y="1141317"/>
            <a:ext cx="1188871" cy="1194199"/>
            <a:chOff x="0" y="0"/>
            <a:chExt cx="1585161" cy="1592266"/>
          </a:xfrm>
        </p:grpSpPr>
        <p:sp>
          <p:nvSpPr>
            <p:cNvPr name="Freeform 8" id="8"/>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9" id="9"/>
          <p:cNvSpPr/>
          <p:nvPr/>
        </p:nvSpPr>
        <p:spPr>
          <a:xfrm flipH="false" flipV="false" rot="0">
            <a:off x="1807777" y="1706046"/>
            <a:ext cx="835006" cy="835006"/>
          </a:xfrm>
          <a:custGeom>
            <a:avLst/>
            <a:gdLst/>
            <a:ahLst/>
            <a:cxnLst/>
            <a:rect r="r" b="b" t="t" l="l"/>
            <a:pathLst>
              <a:path h="835006" w="835006">
                <a:moveTo>
                  <a:pt x="0" y="0"/>
                </a:moveTo>
                <a:lnTo>
                  <a:pt x="835007" y="0"/>
                </a:lnTo>
                <a:lnTo>
                  <a:pt x="835007"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4494279" y="-223044"/>
            <a:ext cx="13137160" cy="1406682"/>
          </a:xfrm>
          <a:prstGeom prst="rect">
            <a:avLst/>
          </a:prstGeom>
        </p:spPr>
        <p:txBody>
          <a:bodyPr anchor="t" rtlCol="false" tIns="0" lIns="0" bIns="0" rIns="0">
            <a:spAutoFit/>
          </a:bodyPr>
          <a:lstStyle/>
          <a:p>
            <a:pPr algn="r">
              <a:lnSpc>
                <a:spcPts val="10500"/>
              </a:lnSpc>
            </a:pPr>
            <a:r>
              <a:rPr lang="en-US" sz="7500" i="true" spc="825">
                <a:solidFill>
                  <a:srgbClr val="04383F"/>
                </a:solidFill>
                <a:latin typeface="League Spartan"/>
                <a:ea typeface="League Spartan"/>
                <a:cs typeface="League Spartan"/>
                <a:sym typeface="League Spartan"/>
              </a:rPr>
              <a:t>PAST YEAR QUESTION</a:t>
            </a:r>
          </a:p>
        </p:txBody>
      </p:sp>
      <p:grpSp>
        <p:nvGrpSpPr>
          <p:cNvPr name="Group 11" id="11"/>
          <p:cNvGrpSpPr/>
          <p:nvPr/>
        </p:nvGrpSpPr>
        <p:grpSpPr>
          <a:xfrm rot="0">
            <a:off x="5231058" y="1080294"/>
            <a:ext cx="12579429" cy="125414"/>
            <a:chOff x="0" y="0"/>
            <a:chExt cx="16772572" cy="167218"/>
          </a:xfrm>
        </p:grpSpPr>
        <p:sp>
          <p:nvSpPr>
            <p:cNvPr name="Freeform 12" id="12"/>
            <p:cNvSpPr/>
            <p:nvPr/>
          </p:nvSpPr>
          <p:spPr>
            <a:xfrm flipH="false" flipV="false" rot="0">
              <a:off x="0" y="0"/>
              <a:ext cx="16772510" cy="167259"/>
            </a:xfrm>
            <a:custGeom>
              <a:avLst/>
              <a:gdLst/>
              <a:ahLst/>
              <a:cxnLst/>
              <a:rect r="r" b="b" t="t" l="l"/>
              <a:pathLst>
                <a:path h="167259" w="16772510">
                  <a:moveTo>
                    <a:pt x="0" y="0"/>
                  </a:moveTo>
                  <a:lnTo>
                    <a:pt x="16772510" y="0"/>
                  </a:lnTo>
                  <a:lnTo>
                    <a:pt x="16772510" y="167259"/>
                  </a:lnTo>
                  <a:lnTo>
                    <a:pt x="0" y="167259"/>
                  </a:lnTo>
                  <a:close/>
                </a:path>
              </a:pathLst>
            </a:custGeom>
            <a:solidFill>
              <a:srgbClr val="04383F"/>
            </a:solidFill>
          </p:spPr>
        </p:sp>
      </p:grpSp>
      <p:sp>
        <p:nvSpPr>
          <p:cNvPr name="Freeform 13" id="13"/>
          <p:cNvSpPr/>
          <p:nvPr/>
        </p:nvSpPr>
        <p:spPr>
          <a:xfrm flipH="false" flipV="false" rot="0">
            <a:off x="5073162" y="3452565"/>
            <a:ext cx="11979394" cy="4001445"/>
          </a:xfrm>
          <a:custGeom>
            <a:avLst/>
            <a:gdLst/>
            <a:ahLst/>
            <a:cxnLst/>
            <a:rect r="r" b="b" t="t" l="l"/>
            <a:pathLst>
              <a:path h="4001445" w="11979394">
                <a:moveTo>
                  <a:pt x="0" y="0"/>
                </a:moveTo>
                <a:lnTo>
                  <a:pt x="11979394" y="0"/>
                </a:lnTo>
                <a:lnTo>
                  <a:pt x="11979394" y="4001445"/>
                </a:lnTo>
                <a:lnTo>
                  <a:pt x="0" y="4001445"/>
                </a:lnTo>
                <a:lnTo>
                  <a:pt x="0" y="0"/>
                </a:lnTo>
                <a:close/>
              </a:path>
            </a:pathLst>
          </a:custGeom>
          <a:blipFill>
            <a:blip r:embed="rId5"/>
            <a:stretch>
              <a:fillRect l="0" t="0" r="-73514" b="0"/>
            </a:stretch>
          </a:blipFill>
        </p:spPr>
      </p:sp>
      <p:grpSp>
        <p:nvGrpSpPr>
          <p:cNvPr name="Group 14" id="14"/>
          <p:cNvGrpSpPr/>
          <p:nvPr/>
        </p:nvGrpSpPr>
        <p:grpSpPr>
          <a:xfrm rot="0">
            <a:off x="2537237" y="152168"/>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Freeform 2" id="2"/>
          <p:cNvSpPr/>
          <p:nvPr/>
        </p:nvSpPr>
        <p:spPr>
          <a:xfrm flipH="false" flipV="false" rot="-3261929">
            <a:off x="14454968" y="-6301897"/>
            <a:ext cx="12406565" cy="12856544"/>
          </a:xfrm>
          <a:custGeom>
            <a:avLst/>
            <a:gdLst/>
            <a:ahLst/>
            <a:cxnLst/>
            <a:rect r="r" b="b" t="t" l="l"/>
            <a:pathLst>
              <a:path h="12856544" w="12406565">
                <a:moveTo>
                  <a:pt x="0" y="0"/>
                </a:moveTo>
                <a:lnTo>
                  <a:pt x="12406564" y="0"/>
                </a:lnTo>
                <a:lnTo>
                  <a:pt x="12406564" y="12856543"/>
                </a:lnTo>
                <a:lnTo>
                  <a:pt x="0" y="12856543"/>
                </a:lnTo>
                <a:lnTo>
                  <a:pt x="0" y="0"/>
                </a:lnTo>
                <a:close/>
              </a:path>
            </a:pathLst>
          </a:custGeom>
          <a:blipFill>
            <a:blip r:embed="rId2">
              <a:extLst>
                <a:ext uri="{96DAC541-7B7A-43D3-8B79-37D633B846F1}">
                  <asvg:svgBlip xmlns:asvg="http://schemas.microsoft.com/office/drawing/2016/SVG/main" r:embed="rId3"/>
                </a:ext>
              </a:extLst>
            </a:blip>
            <a:stretch>
              <a:fillRect l="0" t="0" r="-95" b="0"/>
            </a:stretch>
          </a:blipFill>
        </p:spPr>
      </p:sp>
      <p:sp>
        <p:nvSpPr>
          <p:cNvPr name="Freeform 3" id="3"/>
          <p:cNvSpPr/>
          <p:nvPr/>
        </p:nvSpPr>
        <p:spPr>
          <a:xfrm flipH="false" flipV="false" rot="-3503445">
            <a:off x="16271422" y="-688599"/>
            <a:ext cx="2293248" cy="2376423"/>
          </a:xfrm>
          <a:custGeom>
            <a:avLst/>
            <a:gdLst/>
            <a:ahLst/>
            <a:cxnLst/>
            <a:rect r="r" b="b" t="t" l="l"/>
            <a:pathLst>
              <a:path h="2376423" w="2293248">
                <a:moveTo>
                  <a:pt x="0" y="0"/>
                </a:moveTo>
                <a:lnTo>
                  <a:pt x="2293248" y="0"/>
                </a:lnTo>
                <a:lnTo>
                  <a:pt x="2293248" y="2376423"/>
                </a:lnTo>
                <a:lnTo>
                  <a:pt x="0" y="2376423"/>
                </a:lnTo>
                <a:lnTo>
                  <a:pt x="0" y="0"/>
                </a:lnTo>
                <a:close/>
              </a:path>
            </a:pathLst>
          </a:custGeom>
          <a:blipFill>
            <a:blip r:embed="rId2">
              <a:extLst>
                <a:ext uri="{96DAC541-7B7A-43D3-8B79-37D633B846F1}">
                  <asvg:svgBlip xmlns:asvg="http://schemas.microsoft.com/office/drawing/2016/SVG/main" r:embed="rId3"/>
                </a:ext>
              </a:extLst>
            </a:blip>
            <a:stretch>
              <a:fillRect l="0" t="0" r="-310" b="0"/>
            </a:stretch>
          </a:blipFill>
        </p:spPr>
      </p:sp>
      <p:sp>
        <p:nvSpPr>
          <p:cNvPr name="Freeform 4" id="4"/>
          <p:cNvSpPr/>
          <p:nvPr/>
        </p:nvSpPr>
        <p:spPr>
          <a:xfrm flipH="false" flipV="false" rot="8907459">
            <a:off x="-469323" y="7673064"/>
            <a:ext cx="2393627" cy="2480441"/>
          </a:xfrm>
          <a:custGeom>
            <a:avLst/>
            <a:gdLst/>
            <a:ahLst/>
            <a:cxnLst/>
            <a:rect r="r" b="b" t="t" l="l"/>
            <a:pathLst>
              <a:path h="2480441" w="2393627">
                <a:moveTo>
                  <a:pt x="0" y="0"/>
                </a:moveTo>
                <a:lnTo>
                  <a:pt x="2393627" y="0"/>
                </a:lnTo>
                <a:lnTo>
                  <a:pt x="2393627" y="2480440"/>
                </a:lnTo>
                <a:lnTo>
                  <a:pt x="0" y="2480440"/>
                </a:lnTo>
                <a:lnTo>
                  <a:pt x="0" y="0"/>
                </a:lnTo>
                <a:close/>
              </a:path>
            </a:pathLst>
          </a:custGeom>
          <a:blipFill>
            <a:blip r:embed="rId2">
              <a:extLst>
                <a:ext uri="{96DAC541-7B7A-43D3-8B79-37D633B846F1}">
                  <asvg:svgBlip xmlns:asvg="http://schemas.microsoft.com/office/drawing/2016/SVG/main" r:embed="rId3"/>
                </a:ext>
              </a:extLst>
            </a:blip>
            <a:stretch>
              <a:fillRect l="0" t="0" r="-53" b="0"/>
            </a:stretch>
          </a:blipFill>
        </p:spPr>
      </p:sp>
      <p:sp>
        <p:nvSpPr>
          <p:cNvPr name="Freeform 5" id="5"/>
          <p:cNvSpPr/>
          <p:nvPr/>
        </p:nvSpPr>
        <p:spPr>
          <a:xfrm flipH="false" flipV="false" rot="6512446">
            <a:off x="-4362501" y="6663368"/>
            <a:ext cx="10179982" cy="10549205"/>
          </a:xfrm>
          <a:custGeom>
            <a:avLst/>
            <a:gdLst/>
            <a:ahLst/>
            <a:cxnLst/>
            <a:rect r="r" b="b" t="t" l="l"/>
            <a:pathLst>
              <a:path h="10549205" w="10179982">
                <a:moveTo>
                  <a:pt x="0" y="0"/>
                </a:moveTo>
                <a:lnTo>
                  <a:pt x="10179982" y="0"/>
                </a:lnTo>
                <a:lnTo>
                  <a:pt x="10179982" y="10549204"/>
                </a:lnTo>
                <a:lnTo>
                  <a:pt x="0" y="10549204"/>
                </a:lnTo>
                <a:lnTo>
                  <a:pt x="0" y="0"/>
                </a:lnTo>
                <a:close/>
              </a:path>
            </a:pathLst>
          </a:custGeom>
          <a:blipFill>
            <a:blip r:embed="rId2">
              <a:extLst>
                <a:ext uri="{96DAC541-7B7A-43D3-8B79-37D633B846F1}">
                  <asvg:svgBlip xmlns:asvg="http://schemas.microsoft.com/office/drawing/2016/SVG/main" r:embed="rId3"/>
                </a:ext>
              </a:extLst>
            </a:blip>
            <a:stretch>
              <a:fillRect l="0" t="0" r="-72" b="0"/>
            </a:stretch>
          </a:blipFill>
        </p:spPr>
      </p:sp>
      <p:grpSp>
        <p:nvGrpSpPr>
          <p:cNvPr name="Group 6" id="6"/>
          <p:cNvGrpSpPr/>
          <p:nvPr/>
        </p:nvGrpSpPr>
        <p:grpSpPr>
          <a:xfrm rot="0">
            <a:off x="2035597" y="9258300"/>
            <a:ext cx="1175830" cy="1181100"/>
            <a:chOff x="0" y="0"/>
            <a:chExt cx="1567773" cy="1574800"/>
          </a:xfrm>
        </p:grpSpPr>
        <p:sp>
          <p:nvSpPr>
            <p:cNvPr name="Freeform 7" id="7"/>
            <p:cNvSpPr/>
            <p:nvPr/>
          </p:nvSpPr>
          <p:spPr>
            <a:xfrm flipH="false" flipV="false" rot="0">
              <a:off x="0" y="0"/>
              <a:ext cx="1567688" cy="1574800"/>
            </a:xfrm>
            <a:custGeom>
              <a:avLst/>
              <a:gdLst/>
              <a:ahLst/>
              <a:cxnLst/>
              <a:rect r="r" b="b" t="t" l="l"/>
              <a:pathLst>
                <a:path h="1574800" w="1567688">
                  <a:moveTo>
                    <a:pt x="783844" y="0"/>
                  </a:moveTo>
                  <a:cubicBezTo>
                    <a:pt x="1217295" y="1905"/>
                    <a:pt x="1567688" y="353949"/>
                    <a:pt x="1567688" y="787400"/>
                  </a:cubicBezTo>
                  <a:cubicBezTo>
                    <a:pt x="1567688" y="1220851"/>
                    <a:pt x="1217295" y="1572895"/>
                    <a:pt x="783844" y="1574800"/>
                  </a:cubicBezTo>
                  <a:cubicBezTo>
                    <a:pt x="350393" y="1572895"/>
                    <a:pt x="0" y="1220851"/>
                    <a:pt x="0" y="787400"/>
                  </a:cubicBezTo>
                  <a:cubicBezTo>
                    <a:pt x="0" y="353949"/>
                    <a:pt x="350393" y="1905"/>
                    <a:pt x="783844" y="0"/>
                  </a:cubicBezTo>
                  <a:close/>
                </a:path>
              </a:pathLst>
            </a:custGeom>
            <a:solidFill>
              <a:srgbClr val="6BD4CD"/>
            </a:solidFill>
          </p:spPr>
        </p:sp>
      </p:grpSp>
      <p:grpSp>
        <p:nvGrpSpPr>
          <p:cNvPr name="Group 8" id="8"/>
          <p:cNvGrpSpPr/>
          <p:nvPr/>
        </p:nvGrpSpPr>
        <p:grpSpPr>
          <a:xfrm rot="0">
            <a:off x="17260575" y="2331504"/>
            <a:ext cx="568950" cy="571500"/>
            <a:chOff x="0" y="0"/>
            <a:chExt cx="758600" cy="762000"/>
          </a:xfrm>
        </p:grpSpPr>
        <p:sp>
          <p:nvSpPr>
            <p:cNvPr name="Freeform 9" id="9"/>
            <p:cNvSpPr/>
            <p:nvPr/>
          </p:nvSpPr>
          <p:spPr>
            <a:xfrm flipH="false" flipV="false" rot="0">
              <a:off x="0" y="0"/>
              <a:ext cx="758571" cy="762000"/>
            </a:xfrm>
            <a:custGeom>
              <a:avLst/>
              <a:gdLst/>
              <a:ahLst/>
              <a:cxnLst/>
              <a:rect r="r" b="b" t="t" l="l"/>
              <a:pathLst>
                <a:path h="762000" w="758571">
                  <a:moveTo>
                    <a:pt x="379349" y="0"/>
                  </a:moveTo>
                  <a:cubicBezTo>
                    <a:pt x="589026" y="889"/>
                    <a:pt x="758571" y="171196"/>
                    <a:pt x="758571" y="381000"/>
                  </a:cubicBezTo>
                  <a:cubicBezTo>
                    <a:pt x="758571" y="590804"/>
                    <a:pt x="589026" y="761111"/>
                    <a:pt x="379349" y="762000"/>
                  </a:cubicBezTo>
                  <a:cubicBezTo>
                    <a:pt x="169545" y="761111"/>
                    <a:pt x="0" y="590804"/>
                    <a:pt x="0" y="381000"/>
                  </a:cubicBezTo>
                  <a:cubicBezTo>
                    <a:pt x="0" y="171196"/>
                    <a:pt x="169545" y="889"/>
                    <a:pt x="379349" y="0"/>
                  </a:cubicBezTo>
                  <a:close/>
                </a:path>
              </a:pathLst>
            </a:custGeom>
            <a:solidFill>
              <a:srgbClr val="6BD4CD"/>
            </a:solidFill>
          </p:spPr>
        </p:sp>
      </p:grpSp>
      <p:sp>
        <p:nvSpPr>
          <p:cNvPr name="TextBox 10" id="10"/>
          <p:cNvSpPr txBox="true"/>
          <p:nvPr/>
        </p:nvSpPr>
        <p:spPr>
          <a:xfrm rot="0">
            <a:off x="2032962" y="3203041"/>
            <a:ext cx="14471028" cy="2267584"/>
          </a:xfrm>
          <a:prstGeom prst="rect">
            <a:avLst/>
          </a:prstGeom>
        </p:spPr>
        <p:txBody>
          <a:bodyPr anchor="t" rtlCol="false" tIns="0" lIns="0" bIns="0" rIns="0">
            <a:spAutoFit/>
          </a:bodyPr>
          <a:lstStyle/>
          <a:p>
            <a:pPr algn="ctr">
              <a:lnSpc>
                <a:spcPts val="9400"/>
              </a:lnSpc>
            </a:pPr>
            <a:r>
              <a:rPr lang="en-US" b="true" sz="9400" spc="940">
                <a:solidFill>
                  <a:srgbClr val="6BD4CD"/>
                </a:solidFill>
                <a:latin typeface="Glacial Indifference Bold"/>
                <a:ea typeface="Glacial Indifference Bold"/>
                <a:cs typeface="Glacial Indifference Bold"/>
                <a:sym typeface="Glacial Indifference Bold"/>
              </a:rPr>
              <a:t>INSTRUCTION SET AND EMBEDDED SYSTEMS</a:t>
            </a:r>
          </a:p>
        </p:txBody>
      </p:sp>
      <p:sp>
        <p:nvSpPr>
          <p:cNvPr name="Freeform 11" id="11"/>
          <p:cNvSpPr/>
          <p:nvPr/>
        </p:nvSpPr>
        <p:spPr>
          <a:xfrm flipH="false" flipV="false" rot="0">
            <a:off x="14776176" y="6839204"/>
            <a:ext cx="2768875" cy="3009646"/>
          </a:xfrm>
          <a:custGeom>
            <a:avLst/>
            <a:gdLst/>
            <a:ahLst/>
            <a:cxnLst/>
            <a:rect r="r" b="b" t="t" l="l"/>
            <a:pathLst>
              <a:path h="3009646" w="2768875">
                <a:moveTo>
                  <a:pt x="0" y="0"/>
                </a:moveTo>
                <a:lnTo>
                  <a:pt x="2768876" y="0"/>
                </a:lnTo>
                <a:lnTo>
                  <a:pt x="2768876" y="3009646"/>
                </a:lnTo>
                <a:lnTo>
                  <a:pt x="0" y="3009646"/>
                </a:lnTo>
                <a:lnTo>
                  <a:pt x="0" y="0"/>
                </a:lnTo>
                <a:close/>
              </a:path>
            </a:pathLst>
          </a:custGeom>
          <a:blipFill>
            <a:blip r:embed="rId4">
              <a:extLst>
                <a:ext uri="{96DAC541-7B7A-43D3-8B79-37D633B846F1}">
                  <asvg:svgBlip xmlns:asvg="http://schemas.microsoft.com/office/drawing/2016/SVG/main" r:embed="rId5"/>
                </a:ext>
              </a:extLst>
            </a:blip>
            <a:stretch>
              <a:fillRect l="0" t="0" r="-4567" b="0"/>
            </a:stretch>
          </a:blipFill>
        </p:spPr>
      </p:sp>
      <p:sp>
        <p:nvSpPr>
          <p:cNvPr name="TextBox 12" id="12"/>
          <p:cNvSpPr txBox="true"/>
          <p:nvPr/>
        </p:nvSpPr>
        <p:spPr>
          <a:xfrm rot="0">
            <a:off x="727491" y="509703"/>
            <a:ext cx="4115324" cy="869591"/>
          </a:xfrm>
          <a:prstGeom prst="rect">
            <a:avLst/>
          </a:prstGeom>
        </p:spPr>
        <p:txBody>
          <a:bodyPr anchor="t" rtlCol="false" tIns="0" lIns="0" bIns="0" rIns="0">
            <a:spAutoFit/>
          </a:bodyPr>
          <a:lstStyle/>
          <a:p>
            <a:pPr algn="ctr">
              <a:lnSpc>
                <a:spcPts val="6561"/>
              </a:lnSpc>
            </a:pPr>
            <a:r>
              <a:rPr lang="en-US" sz="4684" b="true">
                <a:solidFill>
                  <a:srgbClr val="FFFFFF"/>
                </a:solidFill>
                <a:latin typeface="Now Bold"/>
                <a:ea typeface="Now Bold"/>
                <a:cs typeface="Now Bold"/>
                <a:sym typeface="Now Bold"/>
              </a:rPr>
              <a:t>0100 01101011</a:t>
            </a:r>
          </a:p>
        </p:txBody>
      </p:sp>
      <p:grpSp>
        <p:nvGrpSpPr>
          <p:cNvPr name="Group 13" id="13"/>
          <p:cNvGrpSpPr/>
          <p:nvPr/>
        </p:nvGrpSpPr>
        <p:grpSpPr>
          <a:xfrm rot="0">
            <a:off x="2537237" y="281084"/>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TextBox 2" id="2"/>
          <p:cNvSpPr txBox="true"/>
          <p:nvPr/>
        </p:nvSpPr>
        <p:spPr>
          <a:xfrm rot="0">
            <a:off x="523254" y="24268"/>
            <a:ext cx="15049670" cy="1288858"/>
          </a:xfrm>
          <a:prstGeom prst="rect">
            <a:avLst/>
          </a:prstGeom>
        </p:spPr>
        <p:txBody>
          <a:bodyPr anchor="t" rtlCol="false" tIns="0" lIns="0" bIns="0" rIns="0">
            <a:spAutoFit/>
          </a:bodyPr>
          <a:lstStyle/>
          <a:p>
            <a:pPr algn="l">
              <a:lnSpc>
                <a:spcPts val="9602"/>
              </a:lnSpc>
            </a:pPr>
            <a:r>
              <a:rPr lang="en-US" sz="6859" b="true">
                <a:solidFill>
                  <a:srgbClr val="6BD4CD"/>
                </a:solidFill>
                <a:latin typeface="Now Bold"/>
                <a:ea typeface="Now Bold"/>
                <a:cs typeface="Now Bold"/>
                <a:sym typeface="Now Bold"/>
              </a:rPr>
              <a:t>Instruction Set</a:t>
            </a:r>
          </a:p>
        </p:txBody>
      </p:sp>
      <p:sp>
        <p:nvSpPr>
          <p:cNvPr name="TextBox 3" id="3"/>
          <p:cNvSpPr txBox="true"/>
          <p:nvPr/>
        </p:nvSpPr>
        <p:spPr>
          <a:xfrm rot="0">
            <a:off x="567970" y="1653693"/>
            <a:ext cx="17152060" cy="4417965"/>
          </a:xfrm>
          <a:prstGeom prst="rect">
            <a:avLst/>
          </a:prstGeom>
        </p:spPr>
        <p:txBody>
          <a:bodyPr anchor="t" rtlCol="false" tIns="0" lIns="0" bIns="0" rIns="0">
            <a:spAutoFit/>
          </a:bodyPr>
          <a:lstStyle/>
          <a:p>
            <a:pPr algn="l" marL="1184125" indent="-394708" lvl="2">
              <a:lnSpc>
                <a:spcPts val="5739"/>
              </a:lnSpc>
              <a:buFont typeface="Arial"/>
              <a:buChar char="⚬"/>
            </a:pPr>
            <a:r>
              <a:rPr lang="en-US" b="true" sz="4098">
                <a:solidFill>
                  <a:srgbClr val="FFC107"/>
                </a:solidFill>
                <a:latin typeface="Now Bold"/>
                <a:ea typeface="Now Bold"/>
                <a:cs typeface="Now Bold"/>
                <a:sym typeface="Now Bold"/>
              </a:rPr>
              <a:t>Processor manufacturers have established a standard set of instructions to optimize CPU efficiency, encompassing all commands that a CPU can process.</a:t>
            </a:r>
          </a:p>
          <a:p>
            <a:pPr algn="l" marL="1184125" indent="-394708" lvl="2">
              <a:lnSpc>
                <a:spcPts val="5739"/>
              </a:lnSpc>
              <a:buFont typeface="Arial"/>
              <a:buChar char="⚬"/>
            </a:pPr>
            <a:r>
              <a:rPr lang="en-US" b="true" sz="4098">
                <a:solidFill>
                  <a:srgbClr val="FFC107"/>
                </a:solidFill>
                <a:latin typeface="Now Bold"/>
                <a:ea typeface="Now Bold"/>
                <a:cs typeface="Now Bold"/>
                <a:sym typeface="Now Bold"/>
              </a:rPr>
              <a:t>These instructions, known as operations, represent the fundamental commands that computers execute. </a:t>
            </a:r>
          </a:p>
          <a:p>
            <a:pPr algn="l" marL="1184125" indent="-394708" lvl="2">
              <a:lnSpc>
                <a:spcPts val="5739"/>
              </a:lnSpc>
              <a:buFont typeface="Arial"/>
              <a:buChar char="⚬"/>
            </a:pPr>
            <a:r>
              <a:rPr lang="en-US" b="true" sz="4098">
                <a:solidFill>
                  <a:srgbClr val="FFC107"/>
                </a:solidFill>
                <a:latin typeface="Now Bold"/>
                <a:ea typeface="Now Bold"/>
                <a:cs typeface="Now Bold"/>
                <a:sym typeface="Now Bold"/>
              </a:rPr>
              <a:t>They facilitate seamless operation of the control unit and arithmetic logic unit, ensuring efficient performance of their respective tasks.</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TextBox 2" id="2"/>
          <p:cNvSpPr txBox="true"/>
          <p:nvPr/>
        </p:nvSpPr>
        <p:spPr>
          <a:xfrm rot="0">
            <a:off x="523254" y="24268"/>
            <a:ext cx="15049670" cy="1288858"/>
          </a:xfrm>
          <a:prstGeom prst="rect">
            <a:avLst/>
          </a:prstGeom>
        </p:spPr>
        <p:txBody>
          <a:bodyPr anchor="t" rtlCol="false" tIns="0" lIns="0" bIns="0" rIns="0">
            <a:spAutoFit/>
          </a:bodyPr>
          <a:lstStyle/>
          <a:p>
            <a:pPr algn="l">
              <a:lnSpc>
                <a:spcPts val="9602"/>
              </a:lnSpc>
            </a:pPr>
            <a:r>
              <a:rPr lang="en-US" sz="6859" b="true">
                <a:solidFill>
                  <a:srgbClr val="6BD4CD"/>
                </a:solidFill>
                <a:latin typeface="Now Bold"/>
                <a:ea typeface="Now Bold"/>
                <a:cs typeface="Now Bold"/>
                <a:sym typeface="Now Bold"/>
              </a:rPr>
              <a:t>Instruction Set</a:t>
            </a:r>
          </a:p>
        </p:txBody>
      </p:sp>
      <p:sp>
        <p:nvSpPr>
          <p:cNvPr name="TextBox 3" id="3"/>
          <p:cNvSpPr txBox="true"/>
          <p:nvPr/>
        </p:nvSpPr>
        <p:spPr>
          <a:xfrm rot="0">
            <a:off x="567970" y="1653693"/>
            <a:ext cx="17152060" cy="763119"/>
          </a:xfrm>
          <a:prstGeom prst="rect">
            <a:avLst/>
          </a:prstGeom>
        </p:spPr>
        <p:txBody>
          <a:bodyPr anchor="t" rtlCol="false" tIns="0" lIns="0" bIns="0" rIns="0">
            <a:spAutoFit/>
          </a:bodyPr>
          <a:lstStyle/>
          <a:p>
            <a:pPr algn="l">
              <a:lnSpc>
                <a:spcPts val="5739"/>
              </a:lnSpc>
            </a:pPr>
            <a:r>
              <a:rPr lang="en-US" sz="4098" b="true">
                <a:solidFill>
                  <a:srgbClr val="FFC107"/>
                </a:solidFill>
                <a:latin typeface="Now Bold"/>
                <a:ea typeface="Now Bold"/>
                <a:cs typeface="Now Bold"/>
                <a:sym typeface="Now Bold"/>
              </a:rPr>
              <a:t>Operations are made up of </a:t>
            </a:r>
            <a:r>
              <a:rPr lang="en-US" sz="4098" b="true">
                <a:solidFill>
                  <a:srgbClr val="FF1616"/>
                </a:solidFill>
                <a:latin typeface="Now Bold"/>
                <a:ea typeface="Now Bold"/>
                <a:cs typeface="Now Bold"/>
                <a:sym typeface="Now Bold"/>
              </a:rPr>
              <a:t>opcodes</a:t>
            </a:r>
            <a:r>
              <a:rPr lang="en-US" sz="4098" b="true">
                <a:solidFill>
                  <a:srgbClr val="FFC107"/>
                </a:solidFill>
                <a:latin typeface="Now Bold"/>
                <a:ea typeface="Now Bold"/>
                <a:cs typeface="Now Bold"/>
                <a:sym typeface="Now Bold"/>
              </a:rPr>
              <a:t> and </a:t>
            </a:r>
            <a:r>
              <a:rPr lang="en-US" sz="4098" b="true">
                <a:solidFill>
                  <a:srgbClr val="FF1616"/>
                </a:solidFill>
                <a:latin typeface="Now Bold"/>
                <a:ea typeface="Now Bold"/>
                <a:cs typeface="Now Bold"/>
                <a:sym typeface="Now Bold"/>
              </a:rPr>
              <a:t>operands</a:t>
            </a:r>
            <a:r>
              <a:rPr lang="en-US" sz="4098" b="true">
                <a:solidFill>
                  <a:srgbClr val="FFC107"/>
                </a:solidFill>
                <a:latin typeface="Now Bold"/>
                <a:ea typeface="Now Bold"/>
                <a:cs typeface="Now Bold"/>
                <a:sym typeface="Now Bold"/>
              </a:rPr>
              <a:t>.</a:t>
            </a:r>
          </a:p>
        </p:txBody>
      </p:sp>
      <p:sp>
        <p:nvSpPr>
          <p:cNvPr name="TextBox 4" id="4"/>
          <p:cNvSpPr txBox="true"/>
          <p:nvPr/>
        </p:nvSpPr>
        <p:spPr>
          <a:xfrm rot="0">
            <a:off x="9321618" y="4004568"/>
            <a:ext cx="2053343" cy="3344804"/>
          </a:xfrm>
          <a:prstGeom prst="rect">
            <a:avLst/>
          </a:prstGeom>
        </p:spPr>
        <p:txBody>
          <a:bodyPr anchor="t" rtlCol="false" tIns="0" lIns="0" bIns="0" rIns="0">
            <a:spAutoFit/>
          </a:bodyPr>
          <a:lstStyle/>
          <a:p>
            <a:pPr algn="ctr">
              <a:lnSpc>
                <a:spcPts val="8509"/>
              </a:lnSpc>
            </a:pPr>
            <a:r>
              <a:rPr lang="en-US" sz="6078" b="true">
                <a:solidFill>
                  <a:srgbClr val="FFFFFF"/>
                </a:solidFill>
                <a:latin typeface="Now Bold"/>
                <a:ea typeface="Now Bold"/>
                <a:cs typeface="Now Bold"/>
                <a:sym typeface="Now Bold"/>
              </a:rPr>
              <a:t>Load</a:t>
            </a:r>
          </a:p>
          <a:p>
            <a:pPr algn="ctr">
              <a:lnSpc>
                <a:spcPts val="8509"/>
              </a:lnSpc>
            </a:pPr>
            <a:r>
              <a:rPr lang="en-US" sz="6078" b="true">
                <a:solidFill>
                  <a:srgbClr val="FFFFFF"/>
                </a:solidFill>
                <a:latin typeface="Now Bold"/>
                <a:ea typeface="Now Bold"/>
                <a:cs typeface="Now Bold"/>
                <a:sym typeface="Now Bold"/>
              </a:rPr>
              <a:t>Add </a:t>
            </a:r>
          </a:p>
          <a:p>
            <a:pPr algn="ctr">
              <a:lnSpc>
                <a:spcPts val="8509"/>
              </a:lnSpc>
            </a:pPr>
            <a:r>
              <a:rPr lang="en-US" sz="6078" b="true">
                <a:solidFill>
                  <a:srgbClr val="FFFFFF"/>
                </a:solidFill>
                <a:latin typeface="Now Bold"/>
                <a:ea typeface="Now Bold"/>
                <a:cs typeface="Now Bold"/>
                <a:sym typeface="Now Bold"/>
              </a:rPr>
              <a:t>Store</a:t>
            </a:r>
          </a:p>
        </p:txBody>
      </p:sp>
      <p:sp>
        <p:nvSpPr>
          <p:cNvPr name="TextBox 5" id="5"/>
          <p:cNvSpPr txBox="true"/>
          <p:nvPr/>
        </p:nvSpPr>
        <p:spPr>
          <a:xfrm rot="0">
            <a:off x="12019996" y="4004568"/>
            <a:ext cx="851128" cy="3344804"/>
          </a:xfrm>
          <a:prstGeom prst="rect">
            <a:avLst/>
          </a:prstGeom>
        </p:spPr>
        <p:txBody>
          <a:bodyPr anchor="t" rtlCol="false" tIns="0" lIns="0" bIns="0" rIns="0">
            <a:spAutoFit/>
          </a:bodyPr>
          <a:lstStyle/>
          <a:p>
            <a:pPr algn="ctr">
              <a:lnSpc>
                <a:spcPts val="8509"/>
              </a:lnSpc>
            </a:pPr>
            <a:r>
              <a:rPr lang="en-US" sz="6078" b="true">
                <a:solidFill>
                  <a:srgbClr val="FFFFFF"/>
                </a:solidFill>
                <a:latin typeface="Now Bold"/>
                <a:ea typeface="Now Bold"/>
                <a:cs typeface="Now Bold"/>
                <a:sym typeface="Now Bold"/>
              </a:rPr>
              <a:t>10</a:t>
            </a:r>
          </a:p>
          <a:p>
            <a:pPr algn="ctr">
              <a:lnSpc>
                <a:spcPts val="8509"/>
              </a:lnSpc>
            </a:pPr>
            <a:r>
              <a:rPr lang="en-US" sz="6078" b="true">
                <a:solidFill>
                  <a:srgbClr val="FFFFFF"/>
                </a:solidFill>
                <a:latin typeface="Now Bold"/>
                <a:ea typeface="Now Bold"/>
                <a:cs typeface="Now Bold"/>
                <a:sym typeface="Now Bold"/>
              </a:rPr>
              <a:t>11</a:t>
            </a:r>
          </a:p>
          <a:p>
            <a:pPr algn="ctr">
              <a:lnSpc>
                <a:spcPts val="8509"/>
              </a:lnSpc>
            </a:pPr>
            <a:r>
              <a:rPr lang="en-US" sz="6078" b="true">
                <a:solidFill>
                  <a:srgbClr val="FFFFFF"/>
                </a:solidFill>
                <a:latin typeface="Now Bold"/>
                <a:ea typeface="Now Bold"/>
                <a:cs typeface="Now Bold"/>
                <a:sym typeface="Now Bold"/>
              </a:rPr>
              <a:t>12</a:t>
            </a:r>
          </a:p>
        </p:txBody>
      </p:sp>
      <p:grpSp>
        <p:nvGrpSpPr>
          <p:cNvPr name="Group 6" id="6"/>
          <p:cNvGrpSpPr/>
          <p:nvPr/>
        </p:nvGrpSpPr>
        <p:grpSpPr>
          <a:xfrm rot="3438507">
            <a:off x="8483641" y="3371384"/>
            <a:ext cx="1970970" cy="71438"/>
            <a:chOff x="0" y="0"/>
            <a:chExt cx="2627960" cy="95250"/>
          </a:xfrm>
        </p:grpSpPr>
        <p:sp>
          <p:nvSpPr>
            <p:cNvPr name="Freeform 7" id="7"/>
            <p:cNvSpPr/>
            <p:nvPr/>
          </p:nvSpPr>
          <p:spPr>
            <a:xfrm flipH="false" flipV="false" rot="0">
              <a:off x="0" y="0"/>
              <a:ext cx="2628011" cy="95250"/>
            </a:xfrm>
            <a:custGeom>
              <a:avLst/>
              <a:gdLst/>
              <a:ahLst/>
              <a:cxnLst/>
              <a:rect r="r" b="b" t="t" l="l"/>
              <a:pathLst>
                <a:path h="95250" w="2628011">
                  <a:moveTo>
                    <a:pt x="47625" y="0"/>
                  </a:moveTo>
                  <a:lnTo>
                    <a:pt x="2580386" y="0"/>
                  </a:lnTo>
                  <a:cubicBezTo>
                    <a:pt x="2606675" y="0"/>
                    <a:pt x="2628011" y="21336"/>
                    <a:pt x="2628011" y="47625"/>
                  </a:cubicBezTo>
                  <a:cubicBezTo>
                    <a:pt x="2628011" y="73914"/>
                    <a:pt x="2606675" y="95250"/>
                    <a:pt x="2580386" y="95250"/>
                  </a:cubicBezTo>
                  <a:lnTo>
                    <a:pt x="47625" y="95250"/>
                  </a:lnTo>
                  <a:cubicBezTo>
                    <a:pt x="21336" y="95250"/>
                    <a:pt x="0" y="73914"/>
                    <a:pt x="0" y="47625"/>
                  </a:cubicBezTo>
                  <a:cubicBezTo>
                    <a:pt x="0" y="21336"/>
                    <a:pt x="21336" y="0"/>
                    <a:pt x="47625" y="0"/>
                  </a:cubicBezTo>
                  <a:close/>
                </a:path>
              </a:pathLst>
            </a:custGeom>
            <a:solidFill>
              <a:srgbClr val="FF1616"/>
            </a:solidFill>
          </p:spPr>
        </p:sp>
      </p:grpSp>
      <p:grpSp>
        <p:nvGrpSpPr>
          <p:cNvPr name="Group 8" id="8"/>
          <p:cNvGrpSpPr/>
          <p:nvPr/>
        </p:nvGrpSpPr>
        <p:grpSpPr>
          <a:xfrm rot="6044991">
            <a:off x="11553403" y="3337709"/>
            <a:ext cx="1784313" cy="71437"/>
            <a:chOff x="0" y="0"/>
            <a:chExt cx="2379084" cy="95250"/>
          </a:xfrm>
        </p:grpSpPr>
        <p:sp>
          <p:nvSpPr>
            <p:cNvPr name="Freeform 9" id="9"/>
            <p:cNvSpPr/>
            <p:nvPr/>
          </p:nvSpPr>
          <p:spPr>
            <a:xfrm flipH="false" flipV="false" rot="0">
              <a:off x="0" y="0"/>
              <a:ext cx="2379091" cy="95250"/>
            </a:xfrm>
            <a:custGeom>
              <a:avLst/>
              <a:gdLst/>
              <a:ahLst/>
              <a:cxnLst/>
              <a:rect r="r" b="b" t="t" l="l"/>
              <a:pathLst>
                <a:path h="95250" w="2379091">
                  <a:moveTo>
                    <a:pt x="47625" y="0"/>
                  </a:moveTo>
                  <a:lnTo>
                    <a:pt x="2331466" y="0"/>
                  </a:lnTo>
                  <a:cubicBezTo>
                    <a:pt x="2357755" y="0"/>
                    <a:pt x="2379091" y="21336"/>
                    <a:pt x="2379091" y="47625"/>
                  </a:cubicBezTo>
                  <a:cubicBezTo>
                    <a:pt x="2379091" y="73914"/>
                    <a:pt x="2357755" y="95250"/>
                    <a:pt x="2331466" y="95250"/>
                  </a:cubicBezTo>
                  <a:lnTo>
                    <a:pt x="47625" y="95250"/>
                  </a:lnTo>
                  <a:cubicBezTo>
                    <a:pt x="21336" y="95250"/>
                    <a:pt x="0" y="73914"/>
                    <a:pt x="0" y="47625"/>
                  </a:cubicBezTo>
                  <a:cubicBezTo>
                    <a:pt x="0" y="21336"/>
                    <a:pt x="21336" y="0"/>
                    <a:pt x="47625" y="0"/>
                  </a:cubicBezTo>
                  <a:close/>
                </a:path>
              </a:pathLst>
            </a:custGeom>
            <a:solidFill>
              <a:srgbClr val="FF1616"/>
            </a:solidFill>
          </p:spPr>
        </p:sp>
      </p:grpSp>
      <p:grpSp>
        <p:nvGrpSpPr>
          <p:cNvPr name="Group 10" id="10"/>
          <p:cNvGrpSpPr/>
          <p:nvPr/>
        </p:nvGrpSpPr>
        <p:grpSpPr>
          <a:xfrm rot="0">
            <a:off x="2537237" y="281084"/>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518942" y="2149994"/>
            <a:ext cx="13942416" cy="5270686"/>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sp>
        <p:nvSpPr>
          <p:cNvPr name="TextBox 8" id="8"/>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9" id="9"/>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10" id="10"/>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11" id="11"/>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grpSp>
        <p:nvGrpSpPr>
          <p:cNvPr name="Group 12" id="12"/>
          <p:cNvGrpSpPr/>
          <p:nvPr/>
        </p:nvGrpSpPr>
        <p:grpSpPr>
          <a:xfrm rot="-10800000">
            <a:off x="17320078" y="207265"/>
            <a:ext cx="1032216" cy="128588"/>
            <a:chOff x="0" y="0"/>
            <a:chExt cx="1376288" cy="171450"/>
          </a:xfrm>
        </p:grpSpPr>
        <p:sp>
          <p:nvSpPr>
            <p:cNvPr name="Freeform 13" id="1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14" id="14"/>
          <p:cNvGrpSpPr/>
          <p:nvPr/>
        </p:nvGrpSpPr>
        <p:grpSpPr>
          <a:xfrm rot="-10800000">
            <a:off x="17320078" y="676240"/>
            <a:ext cx="1032216" cy="128588"/>
            <a:chOff x="0" y="0"/>
            <a:chExt cx="1376288" cy="171450"/>
          </a:xfrm>
        </p:grpSpPr>
        <p:sp>
          <p:nvSpPr>
            <p:cNvPr name="Freeform 15" id="1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16" id="16"/>
          <p:cNvGrpSpPr/>
          <p:nvPr/>
        </p:nvGrpSpPr>
        <p:grpSpPr>
          <a:xfrm rot="-10800000">
            <a:off x="17320078" y="1116598"/>
            <a:ext cx="1032216" cy="128588"/>
            <a:chOff x="0" y="0"/>
            <a:chExt cx="1376288" cy="171450"/>
          </a:xfrm>
        </p:grpSpPr>
        <p:sp>
          <p:nvSpPr>
            <p:cNvPr name="Freeform 17" id="1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18" id="18"/>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19" id="19"/>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20" id="20"/>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sp>
        <p:nvSpPr>
          <p:cNvPr name="TextBox 21" id="21"/>
          <p:cNvSpPr txBox="true"/>
          <p:nvPr/>
        </p:nvSpPr>
        <p:spPr>
          <a:xfrm rot="0">
            <a:off x="0"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keyboards, touch screens and microphones</a:t>
            </a:r>
          </a:p>
        </p:txBody>
      </p:sp>
      <p:sp>
        <p:nvSpPr>
          <p:cNvPr name="TextBox 22" id="22"/>
          <p:cNvSpPr txBox="true"/>
          <p:nvPr/>
        </p:nvSpPr>
        <p:spPr>
          <a:xfrm rot="0">
            <a:off x="14987944"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printers, monitors and loudspeakers </a:t>
            </a:r>
          </a:p>
          <a:p>
            <a:pPr algn="ctr">
              <a:lnSpc>
                <a:spcPts val="2388"/>
              </a:lnSpc>
            </a:pPr>
          </a:p>
        </p:txBody>
      </p:sp>
      <p:grpSp>
        <p:nvGrpSpPr>
          <p:cNvPr name="Group 23" id="23"/>
          <p:cNvGrpSpPr/>
          <p:nvPr/>
        </p:nvGrpSpPr>
        <p:grpSpPr>
          <a:xfrm rot="0">
            <a:off x="2537237" y="167332"/>
            <a:ext cx="13213526" cy="9925515"/>
            <a:chOff x="0" y="0"/>
            <a:chExt cx="17618034" cy="13234020"/>
          </a:xfrm>
        </p:grpSpPr>
        <p:sp>
          <p:nvSpPr>
            <p:cNvPr name="Freeform 24" id="2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25" id="2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6" id="2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grpSp>
        <p:nvGrpSpPr>
          <p:cNvPr name="Group 2" id="2"/>
          <p:cNvGrpSpPr/>
          <p:nvPr/>
        </p:nvGrpSpPr>
        <p:grpSpPr>
          <a:xfrm rot="0">
            <a:off x="1166847" y="2504990"/>
            <a:ext cx="10452506" cy="7130206"/>
            <a:chOff x="0" y="0"/>
            <a:chExt cx="13936674" cy="9506942"/>
          </a:xfrm>
        </p:grpSpPr>
        <p:sp>
          <p:nvSpPr>
            <p:cNvPr name="Freeform 3" id="3"/>
            <p:cNvSpPr/>
            <p:nvPr/>
          </p:nvSpPr>
          <p:spPr>
            <a:xfrm flipH="false" flipV="false" rot="0">
              <a:off x="0" y="0"/>
              <a:ext cx="13936726" cy="9506966"/>
            </a:xfrm>
            <a:custGeom>
              <a:avLst/>
              <a:gdLst/>
              <a:ahLst/>
              <a:cxnLst/>
              <a:rect r="r" b="b" t="t" l="l"/>
              <a:pathLst>
                <a:path h="9506966" w="13936726">
                  <a:moveTo>
                    <a:pt x="0" y="0"/>
                  </a:moveTo>
                  <a:lnTo>
                    <a:pt x="13936726" y="0"/>
                  </a:lnTo>
                  <a:lnTo>
                    <a:pt x="13936726" y="9506966"/>
                  </a:lnTo>
                  <a:lnTo>
                    <a:pt x="0" y="9506966"/>
                  </a:lnTo>
                  <a:close/>
                </a:path>
              </a:pathLst>
            </a:custGeom>
            <a:solidFill>
              <a:srgbClr val="CB6CE6">
                <a:alpha val="55294"/>
              </a:srgbClr>
            </a:solidFill>
          </p:spPr>
        </p:sp>
      </p:grpSp>
      <p:grpSp>
        <p:nvGrpSpPr>
          <p:cNvPr name="Group 4" id="4"/>
          <p:cNvGrpSpPr/>
          <p:nvPr/>
        </p:nvGrpSpPr>
        <p:grpSpPr>
          <a:xfrm rot="0">
            <a:off x="3228166" y="3039370"/>
            <a:ext cx="1902505" cy="1437556"/>
            <a:chOff x="0" y="0"/>
            <a:chExt cx="2536674" cy="1916742"/>
          </a:xfrm>
        </p:grpSpPr>
        <p:sp>
          <p:nvSpPr>
            <p:cNvPr name="Freeform 5" id="5"/>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FFB784">
                <a:alpha val="55294"/>
              </a:srgbClr>
            </a:solidFill>
          </p:spPr>
        </p:sp>
      </p:grpSp>
      <p:grpSp>
        <p:nvGrpSpPr>
          <p:cNvPr name="Group 6" id="6"/>
          <p:cNvGrpSpPr/>
          <p:nvPr/>
        </p:nvGrpSpPr>
        <p:grpSpPr>
          <a:xfrm rot="0">
            <a:off x="3228166" y="5030876"/>
            <a:ext cx="1902505" cy="1437557"/>
            <a:chOff x="0" y="0"/>
            <a:chExt cx="2536674" cy="1916742"/>
          </a:xfrm>
        </p:grpSpPr>
        <p:sp>
          <p:nvSpPr>
            <p:cNvPr name="Freeform 7" id="7"/>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EFE8CF">
                <a:alpha val="55294"/>
              </a:srgbClr>
            </a:solidFill>
          </p:spPr>
        </p:sp>
      </p:grpSp>
      <p:grpSp>
        <p:nvGrpSpPr>
          <p:cNvPr name="Group 8" id="8"/>
          <p:cNvGrpSpPr/>
          <p:nvPr/>
        </p:nvGrpSpPr>
        <p:grpSpPr>
          <a:xfrm rot="0">
            <a:off x="3228166" y="7060082"/>
            <a:ext cx="1902505" cy="1437557"/>
            <a:chOff x="0" y="0"/>
            <a:chExt cx="2536674" cy="1916742"/>
          </a:xfrm>
        </p:grpSpPr>
        <p:sp>
          <p:nvSpPr>
            <p:cNvPr name="Freeform 9" id="9"/>
            <p:cNvSpPr/>
            <p:nvPr/>
          </p:nvSpPr>
          <p:spPr>
            <a:xfrm flipH="false" flipV="false" rot="0">
              <a:off x="0" y="0"/>
              <a:ext cx="2536698" cy="1916684"/>
            </a:xfrm>
            <a:custGeom>
              <a:avLst/>
              <a:gdLst/>
              <a:ahLst/>
              <a:cxnLst/>
              <a:rect r="r" b="b" t="t" l="l"/>
              <a:pathLst>
                <a:path h="1916684" w="2536698">
                  <a:moveTo>
                    <a:pt x="0" y="0"/>
                  </a:moveTo>
                  <a:lnTo>
                    <a:pt x="2536698" y="0"/>
                  </a:lnTo>
                  <a:lnTo>
                    <a:pt x="2536698" y="1916684"/>
                  </a:lnTo>
                  <a:lnTo>
                    <a:pt x="0" y="1916684"/>
                  </a:lnTo>
                  <a:close/>
                </a:path>
              </a:pathLst>
            </a:custGeom>
            <a:solidFill>
              <a:srgbClr val="99D9D9">
                <a:alpha val="55294"/>
              </a:srgbClr>
            </a:solidFill>
          </p:spPr>
        </p:sp>
      </p:grpSp>
      <p:grpSp>
        <p:nvGrpSpPr>
          <p:cNvPr name="Group 10" id="10"/>
          <p:cNvGrpSpPr/>
          <p:nvPr/>
        </p:nvGrpSpPr>
        <p:grpSpPr>
          <a:xfrm rot="0">
            <a:off x="3605151" y="7700955"/>
            <a:ext cx="1525521" cy="796682"/>
            <a:chOff x="0" y="0"/>
            <a:chExt cx="2034028" cy="1062242"/>
          </a:xfrm>
        </p:grpSpPr>
        <p:sp>
          <p:nvSpPr>
            <p:cNvPr name="Freeform 11" id="11"/>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alpha val="55294"/>
              </a:srgbClr>
            </a:solidFill>
          </p:spPr>
        </p:sp>
      </p:grpSp>
      <p:grpSp>
        <p:nvGrpSpPr>
          <p:cNvPr name="Group 12" id="12"/>
          <p:cNvGrpSpPr/>
          <p:nvPr/>
        </p:nvGrpSpPr>
        <p:grpSpPr>
          <a:xfrm rot="0">
            <a:off x="3605151" y="5671750"/>
            <a:ext cx="1525521" cy="796682"/>
            <a:chOff x="0" y="0"/>
            <a:chExt cx="2034028" cy="1062242"/>
          </a:xfrm>
        </p:grpSpPr>
        <p:sp>
          <p:nvSpPr>
            <p:cNvPr name="Freeform 13" id="13"/>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alpha val="55294"/>
              </a:srgbClr>
            </a:solidFill>
          </p:spPr>
        </p:sp>
      </p:grpSp>
      <p:grpSp>
        <p:nvGrpSpPr>
          <p:cNvPr name="Group 14" id="14"/>
          <p:cNvGrpSpPr/>
          <p:nvPr/>
        </p:nvGrpSpPr>
        <p:grpSpPr>
          <a:xfrm rot="0">
            <a:off x="3605151" y="3680244"/>
            <a:ext cx="1525521" cy="796682"/>
            <a:chOff x="0" y="0"/>
            <a:chExt cx="2034028" cy="1062242"/>
          </a:xfrm>
        </p:grpSpPr>
        <p:sp>
          <p:nvSpPr>
            <p:cNvPr name="Freeform 15" id="15"/>
            <p:cNvSpPr/>
            <p:nvPr/>
          </p:nvSpPr>
          <p:spPr>
            <a:xfrm flipH="false" flipV="false" rot="0">
              <a:off x="0" y="0"/>
              <a:ext cx="2034032" cy="1062228"/>
            </a:xfrm>
            <a:custGeom>
              <a:avLst/>
              <a:gdLst/>
              <a:ahLst/>
              <a:cxnLst/>
              <a:rect r="r" b="b" t="t" l="l"/>
              <a:pathLst>
                <a:path h="1062228" w="2034032">
                  <a:moveTo>
                    <a:pt x="0" y="0"/>
                  </a:moveTo>
                  <a:lnTo>
                    <a:pt x="0" y="1062228"/>
                  </a:lnTo>
                  <a:lnTo>
                    <a:pt x="2034032" y="1062228"/>
                  </a:lnTo>
                  <a:lnTo>
                    <a:pt x="2034032" y="0"/>
                  </a:lnTo>
                  <a:lnTo>
                    <a:pt x="0" y="0"/>
                  </a:lnTo>
                  <a:close/>
                  <a:moveTo>
                    <a:pt x="1955927" y="984123"/>
                  </a:moveTo>
                  <a:lnTo>
                    <a:pt x="76454" y="984123"/>
                  </a:lnTo>
                  <a:lnTo>
                    <a:pt x="76454" y="76454"/>
                  </a:lnTo>
                  <a:lnTo>
                    <a:pt x="1955927" y="76454"/>
                  </a:lnTo>
                  <a:lnTo>
                    <a:pt x="1955927" y="984123"/>
                  </a:lnTo>
                  <a:close/>
                </a:path>
              </a:pathLst>
            </a:custGeom>
            <a:solidFill>
              <a:srgbClr val="000000">
                <a:alpha val="55294"/>
              </a:srgbClr>
            </a:solidFill>
          </p:spPr>
        </p:sp>
      </p:grpSp>
      <p:sp>
        <p:nvSpPr>
          <p:cNvPr name="TextBox 16" id="16"/>
          <p:cNvSpPr txBox="true"/>
          <p:nvPr/>
        </p:nvSpPr>
        <p:spPr>
          <a:xfrm rot="0">
            <a:off x="3377890" y="3145466"/>
            <a:ext cx="1603058" cy="380790"/>
          </a:xfrm>
          <a:prstGeom prst="rect">
            <a:avLst/>
          </a:prstGeom>
        </p:spPr>
        <p:txBody>
          <a:bodyPr anchor="t" rtlCol="false" tIns="0" lIns="0" bIns="0" rIns="0">
            <a:spAutoFit/>
          </a:bodyPr>
          <a:lstStyle/>
          <a:p>
            <a:pPr algn="l">
              <a:lnSpc>
                <a:spcPts val="2838"/>
              </a:lnSpc>
            </a:pPr>
            <a:r>
              <a:rPr lang="en-US" sz="2026" b="true">
                <a:solidFill>
                  <a:srgbClr val="000000">
                    <a:alpha val="55294"/>
                  </a:srgbClr>
                </a:solidFill>
                <a:latin typeface="Now Bold"/>
                <a:ea typeface="Now Bold"/>
                <a:cs typeface="Now Bold"/>
                <a:sym typeface="Now Bold"/>
              </a:rPr>
              <a:t>Control Unit</a:t>
            </a:r>
          </a:p>
        </p:txBody>
      </p:sp>
      <p:sp>
        <p:nvSpPr>
          <p:cNvPr name="TextBox 17" id="17"/>
          <p:cNvSpPr txBox="true"/>
          <p:nvPr/>
        </p:nvSpPr>
        <p:spPr>
          <a:xfrm rot="0">
            <a:off x="3377890" y="5162104"/>
            <a:ext cx="1752781" cy="380790"/>
          </a:xfrm>
          <a:prstGeom prst="rect">
            <a:avLst/>
          </a:prstGeom>
        </p:spPr>
        <p:txBody>
          <a:bodyPr anchor="t" rtlCol="false" tIns="0" lIns="0" bIns="0" rIns="0">
            <a:spAutoFit/>
          </a:bodyPr>
          <a:lstStyle/>
          <a:p>
            <a:pPr algn="l">
              <a:lnSpc>
                <a:spcPts val="2838"/>
              </a:lnSpc>
            </a:pPr>
            <a:r>
              <a:rPr lang="en-US" sz="2026" b="true">
                <a:solidFill>
                  <a:srgbClr val="000000">
                    <a:alpha val="55294"/>
                  </a:srgbClr>
                </a:solidFill>
                <a:latin typeface="Now Bold"/>
                <a:ea typeface="Now Bold"/>
                <a:cs typeface="Now Bold"/>
                <a:sym typeface="Now Bold"/>
              </a:rPr>
              <a:t>Accumulator</a:t>
            </a:r>
          </a:p>
        </p:txBody>
      </p:sp>
      <p:sp>
        <p:nvSpPr>
          <p:cNvPr name="TextBox 18" id="18"/>
          <p:cNvSpPr txBox="true"/>
          <p:nvPr/>
        </p:nvSpPr>
        <p:spPr>
          <a:xfrm rot="0">
            <a:off x="3303028" y="7203874"/>
            <a:ext cx="1752782" cy="380790"/>
          </a:xfrm>
          <a:prstGeom prst="rect">
            <a:avLst/>
          </a:prstGeom>
        </p:spPr>
        <p:txBody>
          <a:bodyPr anchor="t" rtlCol="false" tIns="0" lIns="0" bIns="0" rIns="0">
            <a:spAutoFit/>
          </a:bodyPr>
          <a:lstStyle/>
          <a:p>
            <a:pPr algn="ctr">
              <a:lnSpc>
                <a:spcPts val="2838"/>
              </a:lnSpc>
            </a:pPr>
            <a:r>
              <a:rPr lang="en-US" sz="2026" b="true">
                <a:solidFill>
                  <a:srgbClr val="000000">
                    <a:alpha val="55294"/>
                  </a:srgbClr>
                </a:solidFill>
                <a:latin typeface="Now Bold"/>
                <a:ea typeface="Now Bold"/>
                <a:cs typeface="Now Bold"/>
                <a:sym typeface="Now Bold"/>
              </a:rPr>
              <a:t>ALU</a:t>
            </a:r>
          </a:p>
        </p:txBody>
      </p:sp>
      <p:grpSp>
        <p:nvGrpSpPr>
          <p:cNvPr name="Group 19" id="19"/>
          <p:cNvGrpSpPr/>
          <p:nvPr/>
        </p:nvGrpSpPr>
        <p:grpSpPr>
          <a:xfrm rot="-5400000">
            <a:off x="-94720" y="5607372"/>
            <a:ext cx="4732108" cy="114300"/>
            <a:chOff x="0" y="0"/>
            <a:chExt cx="6309478" cy="152400"/>
          </a:xfrm>
        </p:grpSpPr>
        <p:sp>
          <p:nvSpPr>
            <p:cNvPr name="Freeform 20" id="20"/>
            <p:cNvSpPr/>
            <p:nvPr/>
          </p:nvSpPr>
          <p:spPr>
            <a:xfrm flipH="false" flipV="false" rot="0">
              <a:off x="0" y="0"/>
              <a:ext cx="6309487" cy="152400"/>
            </a:xfrm>
            <a:custGeom>
              <a:avLst/>
              <a:gdLst/>
              <a:ahLst/>
              <a:cxnLst/>
              <a:rect r="r" b="b" t="t" l="l"/>
              <a:pathLst>
                <a:path h="152400" w="6309487">
                  <a:moveTo>
                    <a:pt x="76200" y="0"/>
                  </a:moveTo>
                  <a:lnTo>
                    <a:pt x="6233287" y="0"/>
                  </a:lnTo>
                  <a:cubicBezTo>
                    <a:pt x="6275324" y="0"/>
                    <a:pt x="6309487" y="34163"/>
                    <a:pt x="6309487" y="76200"/>
                  </a:cubicBezTo>
                  <a:cubicBezTo>
                    <a:pt x="6309487" y="118237"/>
                    <a:pt x="6275324" y="152400"/>
                    <a:pt x="6233287" y="152400"/>
                  </a:cubicBezTo>
                  <a:lnTo>
                    <a:pt x="76200" y="152400"/>
                  </a:lnTo>
                  <a:cubicBezTo>
                    <a:pt x="34163" y="152400"/>
                    <a:pt x="0" y="118237"/>
                    <a:pt x="0" y="76200"/>
                  </a:cubicBezTo>
                  <a:cubicBezTo>
                    <a:pt x="0" y="34163"/>
                    <a:pt x="34163" y="0"/>
                    <a:pt x="76200" y="0"/>
                  </a:cubicBezTo>
                  <a:close/>
                </a:path>
              </a:pathLst>
            </a:custGeom>
            <a:solidFill>
              <a:srgbClr val="38B6FF">
                <a:alpha val="55294"/>
              </a:srgbClr>
            </a:solidFill>
          </p:spPr>
        </p:sp>
      </p:grpSp>
      <p:grpSp>
        <p:nvGrpSpPr>
          <p:cNvPr name="Group 21" id="21"/>
          <p:cNvGrpSpPr/>
          <p:nvPr/>
        </p:nvGrpSpPr>
        <p:grpSpPr>
          <a:xfrm rot="-10800000">
            <a:off x="2178335" y="3336965"/>
            <a:ext cx="1122916" cy="114300"/>
            <a:chOff x="0" y="0"/>
            <a:chExt cx="1497222" cy="152400"/>
          </a:xfrm>
        </p:grpSpPr>
        <p:sp>
          <p:nvSpPr>
            <p:cNvPr name="Freeform 22" id="22"/>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alpha val="55294"/>
              </a:srgbClr>
            </a:solidFill>
          </p:spPr>
        </p:sp>
      </p:grpSp>
      <p:grpSp>
        <p:nvGrpSpPr>
          <p:cNvPr name="Group 23" id="23"/>
          <p:cNvGrpSpPr/>
          <p:nvPr/>
        </p:nvGrpSpPr>
        <p:grpSpPr>
          <a:xfrm rot="-10800000">
            <a:off x="2162398" y="5607372"/>
            <a:ext cx="1122916" cy="114300"/>
            <a:chOff x="0" y="0"/>
            <a:chExt cx="1497222" cy="152400"/>
          </a:xfrm>
        </p:grpSpPr>
        <p:sp>
          <p:nvSpPr>
            <p:cNvPr name="Freeform 24" id="24"/>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alpha val="55294"/>
              </a:srgbClr>
            </a:solidFill>
          </p:spPr>
        </p:sp>
      </p:grpSp>
      <p:grpSp>
        <p:nvGrpSpPr>
          <p:cNvPr name="Group 25" id="25"/>
          <p:cNvGrpSpPr/>
          <p:nvPr/>
        </p:nvGrpSpPr>
        <p:grpSpPr>
          <a:xfrm rot="-10800000">
            <a:off x="2178335" y="7878159"/>
            <a:ext cx="1122916" cy="114300"/>
            <a:chOff x="0" y="0"/>
            <a:chExt cx="1497222" cy="152400"/>
          </a:xfrm>
        </p:grpSpPr>
        <p:sp>
          <p:nvSpPr>
            <p:cNvPr name="Freeform 26" id="26"/>
            <p:cNvSpPr/>
            <p:nvPr/>
          </p:nvSpPr>
          <p:spPr>
            <a:xfrm flipH="false" flipV="false" rot="0">
              <a:off x="0" y="0"/>
              <a:ext cx="1497203" cy="152400"/>
            </a:xfrm>
            <a:custGeom>
              <a:avLst/>
              <a:gdLst/>
              <a:ahLst/>
              <a:cxnLst/>
              <a:rect r="r" b="b" t="t" l="l"/>
              <a:pathLst>
                <a:path h="152400" w="1497203">
                  <a:moveTo>
                    <a:pt x="76200" y="0"/>
                  </a:moveTo>
                  <a:lnTo>
                    <a:pt x="1421003" y="0"/>
                  </a:lnTo>
                  <a:cubicBezTo>
                    <a:pt x="1463040" y="0"/>
                    <a:pt x="1497203" y="34163"/>
                    <a:pt x="1497203" y="76200"/>
                  </a:cubicBezTo>
                  <a:cubicBezTo>
                    <a:pt x="1497203" y="118237"/>
                    <a:pt x="1463040" y="152400"/>
                    <a:pt x="1421003" y="152400"/>
                  </a:cubicBezTo>
                  <a:lnTo>
                    <a:pt x="76200" y="152400"/>
                  </a:lnTo>
                  <a:cubicBezTo>
                    <a:pt x="34163" y="152400"/>
                    <a:pt x="0" y="118237"/>
                    <a:pt x="0" y="76200"/>
                  </a:cubicBezTo>
                  <a:cubicBezTo>
                    <a:pt x="0" y="34163"/>
                    <a:pt x="34163" y="0"/>
                    <a:pt x="76200" y="0"/>
                  </a:cubicBezTo>
                  <a:close/>
                </a:path>
              </a:pathLst>
            </a:custGeom>
            <a:solidFill>
              <a:srgbClr val="38B6FF">
                <a:alpha val="55294"/>
              </a:srgbClr>
            </a:solidFill>
          </p:spPr>
        </p:sp>
      </p:grpSp>
      <p:sp>
        <p:nvSpPr>
          <p:cNvPr name="TextBox 27" id="27"/>
          <p:cNvSpPr txBox="true"/>
          <p:nvPr/>
        </p:nvSpPr>
        <p:spPr>
          <a:xfrm rot="0">
            <a:off x="1676518" y="2967585"/>
            <a:ext cx="1012446" cy="746276"/>
          </a:xfrm>
          <a:prstGeom prst="rect">
            <a:avLst/>
          </a:prstGeom>
        </p:spPr>
        <p:txBody>
          <a:bodyPr anchor="t" rtlCol="false" tIns="0" lIns="0" bIns="0" rIns="0">
            <a:spAutoFit/>
          </a:bodyPr>
          <a:lstStyle/>
          <a:p>
            <a:pPr algn="l">
              <a:lnSpc>
                <a:spcPts val="2838"/>
              </a:lnSpc>
            </a:pPr>
            <a:r>
              <a:rPr lang="en-US" sz="2026" b="true">
                <a:solidFill>
                  <a:srgbClr val="EFE8CF">
                    <a:alpha val="55294"/>
                  </a:srgbClr>
                </a:solidFill>
                <a:latin typeface="Now Bold"/>
                <a:ea typeface="Now Bold"/>
                <a:cs typeface="Now Bold"/>
                <a:sym typeface="Now Bold"/>
              </a:rPr>
              <a:t>Control bus</a:t>
            </a:r>
          </a:p>
        </p:txBody>
      </p:sp>
      <p:grpSp>
        <p:nvGrpSpPr>
          <p:cNvPr name="Group 28" id="28"/>
          <p:cNvGrpSpPr/>
          <p:nvPr/>
        </p:nvGrpSpPr>
        <p:grpSpPr>
          <a:xfrm rot="0">
            <a:off x="8084760" y="3738576"/>
            <a:ext cx="2530815" cy="658454"/>
            <a:chOff x="0" y="0"/>
            <a:chExt cx="3374420" cy="877938"/>
          </a:xfrm>
        </p:grpSpPr>
        <p:sp>
          <p:nvSpPr>
            <p:cNvPr name="Freeform 29" id="29"/>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alpha val="55294"/>
              </a:srgbClr>
            </a:solidFill>
          </p:spPr>
        </p:sp>
      </p:grpSp>
      <p:grpSp>
        <p:nvGrpSpPr>
          <p:cNvPr name="Group 30" id="30"/>
          <p:cNvGrpSpPr/>
          <p:nvPr/>
        </p:nvGrpSpPr>
        <p:grpSpPr>
          <a:xfrm rot="0">
            <a:off x="8084760" y="5050431"/>
            <a:ext cx="2530815" cy="658454"/>
            <a:chOff x="0" y="0"/>
            <a:chExt cx="3374420" cy="877938"/>
          </a:xfrm>
        </p:grpSpPr>
        <p:sp>
          <p:nvSpPr>
            <p:cNvPr name="Freeform 31" id="31"/>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alpha val="55294"/>
              </a:srgbClr>
            </a:solidFill>
          </p:spPr>
        </p:sp>
      </p:grpSp>
      <p:grpSp>
        <p:nvGrpSpPr>
          <p:cNvPr name="Group 32" id="32"/>
          <p:cNvGrpSpPr/>
          <p:nvPr/>
        </p:nvGrpSpPr>
        <p:grpSpPr>
          <a:xfrm rot="0">
            <a:off x="8084760" y="6218151"/>
            <a:ext cx="2530815" cy="658454"/>
            <a:chOff x="0" y="0"/>
            <a:chExt cx="3374420" cy="877938"/>
          </a:xfrm>
        </p:grpSpPr>
        <p:sp>
          <p:nvSpPr>
            <p:cNvPr name="Freeform 33" id="33"/>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alpha val="55294"/>
              </a:srgbClr>
            </a:solidFill>
          </p:spPr>
        </p:sp>
      </p:grpSp>
      <p:grpSp>
        <p:nvGrpSpPr>
          <p:cNvPr name="Group 34" id="34"/>
          <p:cNvGrpSpPr/>
          <p:nvPr/>
        </p:nvGrpSpPr>
        <p:grpSpPr>
          <a:xfrm rot="0">
            <a:off x="8084760" y="7438849"/>
            <a:ext cx="2530815" cy="658454"/>
            <a:chOff x="0" y="0"/>
            <a:chExt cx="3374420" cy="877938"/>
          </a:xfrm>
        </p:grpSpPr>
        <p:sp>
          <p:nvSpPr>
            <p:cNvPr name="Freeform 35" id="35"/>
            <p:cNvSpPr/>
            <p:nvPr/>
          </p:nvSpPr>
          <p:spPr>
            <a:xfrm flipH="false" flipV="false" rot="0">
              <a:off x="0" y="0"/>
              <a:ext cx="3374390" cy="877951"/>
            </a:xfrm>
            <a:custGeom>
              <a:avLst/>
              <a:gdLst/>
              <a:ahLst/>
              <a:cxnLst/>
              <a:rect r="r" b="b" t="t" l="l"/>
              <a:pathLst>
                <a:path h="877951" w="3374390">
                  <a:moveTo>
                    <a:pt x="0" y="0"/>
                  </a:moveTo>
                  <a:lnTo>
                    <a:pt x="3374390" y="0"/>
                  </a:lnTo>
                  <a:lnTo>
                    <a:pt x="3374390" y="877951"/>
                  </a:lnTo>
                  <a:lnTo>
                    <a:pt x="0" y="877951"/>
                  </a:lnTo>
                  <a:close/>
                </a:path>
              </a:pathLst>
            </a:custGeom>
            <a:solidFill>
              <a:srgbClr val="EFE8CF">
                <a:alpha val="55294"/>
              </a:srgbClr>
            </a:solidFill>
          </p:spPr>
        </p:sp>
      </p:grpSp>
      <p:sp>
        <p:nvSpPr>
          <p:cNvPr name="TextBox 36" id="36"/>
          <p:cNvSpPr txBox="true"/>
          <p:nvPr/>
        </p:nvSpPr>
        <p:spPr>
          <a:xfrm rot="0">
            <a:off x="7173930" y="3308010"/>
            <a:ext cx="2343392" cy="380790"/>
          </a:xfrm>
          <a:prstGeom prst="rect">
            <a:avLst/>
          </a:prstGeom>
        </p:spPr>
        <p:txBody>
          <a:bodyPr anchor="t" rtlCol="false" tIns="0" lIns="0" bIns="0" rIns="0">
            <a:spAutoFit/>
          </a:bodyPr>
          <a:lstStyle/>
          <a:p>
            <a:pPr algn="l">
              <a:lnSpc>
                <a:spcPts val="2838"/>
              </a:lnSpc>
            </a:pPr>
            <a:r>
              <a:rPr lang="en-US" sz="2026" b="true">
                <a:solidFill>
                  <a:srgbClr val="EFE8CF">
                    <a:alpha val="55294"/>
                  </a:srgbClr>
                </a:solidFill>
                <a:latin typeface="Now Bold"/>
                <a:ea typeface="Now Bold"/>
                <a:cs typeface="Now Bold"/>
                <a:sym typeface="Now Bold"/>
              </a:rPr>
              <a:t>Program Counter</a:t>
            </a:r>
          </a:p>
        </p:txBody>
      </p:sp>
      <p:sp>
        <p:nvSpPr>
          <p:cNvPr name="TextBox 37" id="37"/>
          <p:cNvSpPr txBox="true"/>
          <p:nvPr/>
        </p:nvSpPr>
        <p:spPr>
          <a:xfrm rot="0">
            <a:off x="7173928" y="4632560"/>
            <a:ext cx="3775937" cy="380790"/>
          </a:xfrm>
          <a:prstGeom prst="rect">
            <a:avLst/>
          </a:prstGeom>
        </p:spPr>
        <p:txBody>
          <a:bodyPr anchor="t" rtlCol="false" tIns="0" lIns="0" bIns="0" rIns="0">
            <a:spAutoFit/>
          </a:bodyPr>
          <a:lstStyle/>
          <a:p>
            <a:pPr algn="l">
              <a:lnSpc>
                <a:spcPts val="2838"/>
              </a:lnSpc>
            </a:pPr>
            <a:r>
              <a:rPr lang="en-US" sz="2026" b="true">
                <a:solidFill>
                  <a:srgbClr val="EFE8CF">
                    <a:alpha val="55294"/>
                  </a:srgbClr>
                </a:solidFill>
                <a:latin typeface="Now Bold"/>
                <a:ea typeface="Now Bold"/>
                <a:cs typeface="Now Bold"/>
                <a:sym typeface="Now Bold"/>
              </a:rPr>
              <a:t>Current Instruction Register</a:t>
            </a:r>
          </a:p>
        </p:txBody>
      </p:sp>
      <p:sp>
        <p:nvSpPr>
          <p:cNvPr name="TextBox 38" id="38"/>
          <p:cNvSpPr txBox="true"/>
          <p:nvPr/>
        </p:nvSpPr>
        <p:spPr>
          <a:xfrm rot="0">
            <a:off x="7173928" y="5824267"/>
            <a:ext cx="3775937" cy="380790"/>
          </a:xfrm>
          <a:prstGeom prst="rect">
            <a:avLst/>
          </a:prstGeom>
        </p:spPr>
        <p:txBody>
          <a:bodyPr anchor="t" rtlCol="false" tIns="0" lIns="0" bIns="0" rIns="0">
            <a:spAutoFit/>
          </a:bodyPr>
          <a:lstStyle/>
          <a:p>
            <a:pPr algn="l">
              <a:lnSpc>
                <a:spcPts val="2838"/>
              </a:lnSpc>
            </a:pPr>
            <a:r>
              <a:rPr lang="en-US" sz="2026" b="true">
                <a:solidFill>
                  <a:srgbClr val="EFE8CF">
                    <a:alpha val="55294"/>
                  </a:srgbClr>
                </a:solidFill>
                <a:latin typeface="Now Bold"/>
                <a:ea typeface="Now Bold"/>
                <a:cs typeface="Now Bold"/>
                <a:sym typeface="Now Bold"/>
              </a:rPr>
              <a:t>Memory Address Register</a:t>
            </a:r>
          </a:p>
        </p:txBody>
      </p:sp>
      <p:sp>
        <p:nvSpPr>
          <p:cNvPr name="TextBox 39" id="39"/>
          <p:cNvSpPr txBox="true"/>
          <p:nvPr/>
        </p:nvSpPr>
        <p:spPr>
          <a:xfrm rot="0">
            <a:off x="7173928" y="7058379"/>
            <a:ext cx="3775937" cy="380790"/>
          </a:xfrm>
          <a:prstGeom prst="rect">
            <a:avLst/>
          </a:prstGeom>
        </p:spPr>
        <p:txBody>
          <a:bodyPr anchor="t" rtlCol="false" tIns="0" lIns="0" bIns="0" rIns="0">
            <a:spAutoFit/>
          </a:bodyPr>
          <a:lstStyle/>
          <a:p>
            <a:pPr algn="l">
              <a:lnSpc>
                <a:spcPts val="2838"/>
              </a:lnSpc>
            </a:pPr>
            <a:r>
              <a:rPr lang="en-US" sz="2026" b="true">
                <a:solidFill>
                  <a:srgbClr val="EFE8CF">
                    <a:alpha val="55294"/>
                  </a:srgbClr>
                </a:solidFill>
                <a:latin typeface="Now Bold"/>
                <a:ea typeface="Now Bold"/>
                <a:cs typeface="Now Bold"/>
                <a:sym typeface="Now Bold"/>
              </a:rPr>
              <a:t>Memory Data Register</a:t>
            </a:r>
          </a:p>
        </p:txBody>
      </p:sp>
      <p:grpSp>
        <p:nvGrpSpPr>
          <p:cNvPr name="Group 40" id="40"/>
          <p:cNvGrpSpPr/>
          <p:nvPr/>
        </p:nvGrpSpPr>
        <p:grpSpPr>
          <a:xfrm rot="0">
            <a:off x="13485477" y="1921227"/>
            <a:ext cx="2633265" cy="644864"/>
            <a:chOff x="0" y="0"/>
            <a:chExt cx="3511020" cy="859818"/>
          </a:xfrm>
        </p:grpSpPr>
        <p:sp>
          <p:nvSpPr>
            <p:cNvPr name="Freeform 41" id="4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alpha val="55294"/>
              </a:srgbClr>
            </a:solidFill>
          </p:spPr>
        </p:sp>
      </p:grpSp>
      <p:grpSp>
        <p:nvGrpSpPr>
          <p:cNvPr name="Group 42" id="42"/>
          <p:cNvGrpSpPr/>
          <p:nvPr/>
        </p:nvGrpSpPr>
        <p:grpSpPr>
          <a:xfrm rot="0">
            <a:off x="13485477" y="2557686"/>
            <a:ext cx="2633265" cy="644864"/>
            <a:chOff x="0" y="0"/>
            <a:chExt cx="3511020" cy="859818"/>
          </a:xfrm>
        </p:grpSpPr>
        <p:sp>
          <p:nvSpPr>
            <p:cNvPr name="Freeform 43" id="4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alpha val="55294"/>
              </a:srgbClr>
            </a:solidFill>
          </p:spPr>
        </p:sp>
      </p:grpSp>
      <p:grpSp>
        <p:nvGrpSpPr>
          <p:cNvPr name="Group 44" id="44"/>
          <p:cNvGrpSpPr/>
          <p:nvPr/>
        </p:nvGrpSpPr>
        <p:grpSpPr>
          <a:xfrm rot="0">
            <a:off x="13485477" y="3101877"/>
            <a:ext cx="2633265" cy="644864"/>
            <a:chOff x="0" y="0"/>
            <a:chExt cx="3511020" cy="859818"/>
          </a:xfrm>
        </p:grpSpPr>
        <p:sp>
          <p:nvSpPr>
            <p:cNvPr name="Freeform 45" id="4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alpha val="55294"/>
              </a:srgbClr>
            </a:solidFill>
          </p:spPr>
        </p:sp>
      </p:grpSp>
      <p:grpSp>
        <p:nvGrpSpPr>
          <p:cNvPr name="Group 46" id="46"/>
          <p:cNvGrpSpPr/>
          <p:nvPr/>
        </p:nvGrpSpPr>
        <p:grpSpPr>
          <a:xfrm rot="0">
            <a:off x="13485477" y="3738336"/>
            <a:ext cx="2633265" cy="644864"/>
            <a:chOff x="0" y="0"/>
            <a:chExt cx="3511020" cy="859818"/>
          </a:xfrm>
        </p:grpSpPr>
        <p:sp>
          <p:nvSpPr>
            <p:cNvPr name="Freeform 47" id="4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alpha val="55294"/>
              </a:srgbClr>
            </a:solidFill>
          </p:spPr>
        </p:sp>
      </p:grpSp>
      <p:grpSp>
        <p:nvGrpSpPr>
          <p:cNvPr name="Group 48" id="48"/>
          <p:cNvGrpSpPr/>
          <p:nvPr/>
        </p:nvGrpSpPr>
        <p:grpSpPr>
          <a:xfrm rot="0">
            <a:off x="13485477" y="4383200"/>
            <a:ext cx="2633265" cy="644864"/>
            <a:chOff x="0" y="0"/>
            <a:chExt cx="3511020" cy="859818"/>
          </a:xfrm>
        </p:grpSpPr>
        <p:sp>
          <p:nvSpPr>
            <p:cNvPr name="Freeform 49" id="4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alpha val="55294"/>
              </a:srgbClr>
            </a:solidFill>
          </p:spPr>
        </p:sp>
      </p:grpSp>
      <p:grpSp>
        <p:nvGrpSpPr>
          <p:cNvPr name="Group 50" id="50"/>
          <p:cNvGrpSpPr/>
          <p:nvPr/>
        </p:nvGrpSpPr>
        <p:grpSpPr>
          <a:xfrm rot="0">
            <a:off x="13493949" y="5019659"/>
            <a:ext cx="2633265" cy="644863"/>
            <a:chOff x="0" y="0"/>
            <a:chExt cx="3511020" cy="859818"/>
          </a:xfrm>
        </p:grpSpPr>
        <p:sp>
          <p:nvSpPr>
            <p:cNvPr name="Freeform 51" id="5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alpha val="55294"/>
              </a:srgbClr>
            </a:solidFill>
          </p:spPr>
        </p:sp>
      </p:grpSp>
      <p:grpSp>
        <p:nvGrpSpPr>
          <p:cNvPr name="Group 52" id="52"/>
          <p:cNvGrpSpPr/>
          <p:nvPr/>
        </p:nvGrpSpPr>
        <p:grpSpPr>
          <a:xfrm rot="0">
            <a:off x="13493949" y="6649950"/>
            <a:ext cx="2633265" cy="644864"/>
            <a:chOff x="0" y="0"/>
            <a:chExt cx="3511020" cy="859818"/>
          </a:xfrm>
        </p:grpSpPr>
        <p:sp>
          <p:nvSpPr>
            <p:cNvPr name="Freeform 53" id="53"/>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alpha val="55294"/>
              </a:srgbClr>
            </a:solidFill>
          </p:spPr>
        </p:sp>
      </p:grpSp>
      <p:grpSp>
        <p:nvGrpSpPr>
          <p:cNvPr name="Group 54" id="54"/>
          <p:cNvGrpSpPr/>
          <p:nvPr/>
        </p:nvGrpSpPr>
        <p:grpSpPr>
          <a:xfrm rot="0">
            <a:off x="13493949" y="7294815"/>
            <a:ext cx="2633265" cy="644863"/>
            <a:chOff x="0" y="0"/>
            <a:chExt cx="3511020" cy="859818"/>
          </a:xfrm>
        </p:grpSpPr>
        <p:sp>
          <p:nvSpPr>
            <p:cNvPr name="Freeform 55" id="55"/>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alpha val="55294"/>
              </a:srgbClr>
            </a:solidFill>
          </p:spPr>
        </p:sp>
      </p:grpSp>
      <p:grpSp>
        <p:nvGrpSpPr>
          <p:cNvPr name="Group 56" id="56"/>
          <p:cNvGrpSpPr/>
          <p:nvPr/>
        </p:nvGrpSpPr>
        <p:grpSpPr>
          <a:xfrm rot="0">
            <a:off x="13493949" y="7931274"/>
            <a:ext cx="2633265" cy="644864"/>
            <a:chOff x="0" y="0"/>
            <a:chExt cx="3511020" cy="859818"/>
          </a:xfrm>
        </p:grpSpPr>
        <p:sp>
          <p:nvSpPr>
            <p:cNvPr name="Freeform 57" id="57"/>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58" id="58"/>
          <p:cNvGrpSpPr/>
          <p:nvPr/>
        </p:nvGrpSpPr>
        <p:grpSpPr>
          <a:xfrm rot="0">
            <a:off x="13493949" y="8475465"/>
            <a:ext cx="2633265" cy="644863"/>
            <a:chOff x="0" y="0"/>
            <a:chExt cx="3511020" cy="859818"/>
          </a:xfrm>
        </p:grpSpPr>
        <p:sp>
          <p:nvSpPr>
            <p:cNvPr name="Freeform 59" id="59"/>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grpSp>
        <p:nvGrpSpPr>
          <p:cNvPr name="Group 60" id="60"/>
          <p:cNvGrpSpPr/>
          <p:nvPr/>
        </p:nvGrpSpPr>
        <p:grpSpPr>
          <a:xfrm rot="0">
            <a:off x="13493949" y="9111924"/>
            <a:ext cx="2633265" cy="644864"/>
            <a:chOff x="0" y="0"/>
            <a:chExt cx="3511020" cy="859818"/>
          </a:xfrm>
        </p:grpSpPr>
        <p:sp>
          <p:nvSpPr>
            <p:cNvPr name="Freeform 61" id="61"/>
            <p:cNvSpPr/>
            <p:nvPr/>
          </p:nvSpPr>
          <p:spPr>
            <a:xfrm flipH="false" flipV="false" rot="0">
              <a:off x="0" y="0"/>
              <a:ext cx="3511042" cy="859790"/>
            </a:xfrm>
            <a:custGeom>
              <a:avLst/>
              <a:gdLst/>
              <a:ahLst/>
              <a:cxnLst/>
              <a:rect r="r" b="b" t="t" l="l"/>
              <a:pathLst>
                <a:path h="859790" w="3511042">
                  <a:moveTo>
                    <a:pt x="0" y="0"/>
                  </a:moveTo>
                  <a:lnTo>
                    <a:pt x="0" y="859790"/>
                  </a:lnTo>
                  <a:lnTo>
                    <a:pt x="3511042" y="859790"/>
                  </a:lnTo>
                  <a:lnTo>
                    <a:pt x="3511042" y="0"/>
                  </a:lnTo>
                  <a:lnTo>
                    <a:pt x="0" y="0"/>
                  </a:lnTo>
                  <a:close/>
                  <a:moveTo>
                    <a:pt x="3370199" y="719074"/>
                  </a:moveTo>
                  <a:lnTo>
                    <a:pt x="137795" y="719074"/>
                  </a:lnTo>
                  <a:lnTo>
                    <a:pt x="137795" y="137795"/>
                  </a:lnTo>
                  <a:lnTo>
                    <a:pt x="3370199" y="137795"/>
                  </a:lnTo>
                  <a:lnTo>
                    <a:pt x="3370199" y="719074"/>
                  </a:lnTo>
                  <a:close/>
                </a:path>
              </a:pathLst>
            </a:custGeom>
            <a:solidFill>
              <a:srgbClr val="FF66C4"/>
            </a:solidFill>
          </p:spPr>
        </p:sp>
      </p:grpSp>
      <p:sp>
        <p:nvSpPr>
          <p:cNvPr name="TextBox 62" id="62"/>
          <p:cNvSpPr txBox="true"/>
          <p:nvPr/>
        </p:nvSpPr>
        <p:spPr>
          <a:xfrm rot="0">
            <a:off x="14361378" y="4895404"/>
            <a:ext cx="881463" cy="1543467"/>
          </a:xfrm>
          <a:prstGeom prst="rect">
            <a:avLst/>
          </a:prstGeom>
        </p:spPr>
        <p:txBody>
          <a:bodyPr anchor="t" rtlCol="false" tIns="0" lIns="0" bIns="0" rIns="0">
            <a:spAutoFit/>
          </a:bodyPr>
          <a:lstStyle/>
          <a:p>
            <a:pPr algn="ctr">
              <a:lnSpc>
                <a:spcPts val="11204"/>
              </a:lnSpc>
            </a:pPr>
            <a:r>
              <a:rPr lang="en-US" sz="8003" b="true">
                <a:solidFill>
                  <a:srgbClr val="FF66C4">
                    <a:alpha val="55294"/>
                  </a:srgbClr>
                </a:solidFill>
                <a:latin typeface="Arimo Bold"/>
                <a:ea typeface="Arimo Bold"/>
                <a:cs typeface="Arimo Bold"/>
                <a:sym typeface="Arimo Bold"/>
              </a:rPr>
              <a:t>...</a:t>
            </a:r>
          </a:p>
        </p:txBody>
      </p:sp>
      <p:sp>
        <p:nvSpPr>
          <p:cNvPr name="TextBox 63" id="63"/>
          <p:cNvSpPr txBox="true"/>
          <p:nvPr/>
        </p:nvSpPr>
        <p:spPr>
          <a:xfrm rot="0">
            <a:off x="14039376" y="1265205"/>
            <a:ext cx="1525467"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Memory</a:t>
            </a:r>
          </a:p>
        </p:txBody>
      </p:sp>
      <p:sp>
        <p:nvSpPr>
          <p:cNvPr name="TextBox 64" id="64"/>
          <p:cNvSpPr txBox="true"/>
          <p:nvPr/>
        </p:nvSpPr>
        <p:spPr>
          <a:xfrm rot="0">
            <a:off x="16307338" y="1904171"/>
            <a:ext cx="231151"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8</a:t>
            </a:r>
          </a:p>
        </p:txBody>
      </p:sp>
      <p:sp>
        <p:nvSpPr>
          <p:cNvPr name="TextBox 65" id="65"/>
          <p:cNvSpPr txBox="true"/>
          <p:nvPr/>
        </p:nvSpPr>
        <p:spPr>
          <a:xfrm rot="0">
            <a:off x="16307338" y="2521819"/>
            <a:ext cx="231151"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9</a:t>
            </a:r>
          </a:p>
        </p:txBody>
      </p:sp>
      <p:sp>
        <p:nvSpPr>
          <p:cNvPr name="TextBox 66" id="66"/>
          <p:cNvSpPr txBox="true"/>
          <p:nvPr/>
        </p:nvSpPr>
        <p:spPr>
          <a:xfrm rot="0">
            <a:off x="16307338" y="3116891"/>
            <a:ext cx="407077"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10</a:t>
            </a:r>
          </a:p>
        </p:txBody>
      </p:sp>
      <p:sp>
        <p:nvSpPr>
          <p:cNvPr name="TextBox 67" id="67"/>
          <p:cNvSpPr txBox="true"/>
          <p:nvPr/>
        </p:nvSpPr>
        <p:spPr>
          <a:xfrm rot="0">
            <a:off x="16334950" y="3756641"/>
            <a:ext cx="407077"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11</a:t>
            </a:r>
          </a:p>
        </p:txBody>
      </p:sp>
      <p:sp>
        <p:nvSpPr>
          <p:cNvPr name="TextBox 68" id="68"/>
          <p:cNvSpPr txBox="true"/>
          <p:nvPr/>
        </p:nvSpPr>
        <p:spPr>
          <a:xfrm rot="0">
            <a:off x="16334950" y="4372152"/>
            <a:ext cx="407077"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12</a:t>
            </a:r>
          </a:p>
        </p:txBody>
      </p:sp>
      <p:sp>
        <p:nvSpPr>
          <p:cNvPr name="TextBox 69" id="69"/>
          <p:cNvSpPr txBox="true"/>
          <p:nvPr/>
        </p:nvSpPr>
        <p:spPr>
          <a:xfrm rot="0">
            <a:off x="16307338" y="5068495"/>
            <a:ext cx="407077"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13</a:t>
            </a:r>
          </a:p>
        </p:txBody>
      </p:sp>
      <p:sp>
        <p:nvSpPr>
          <p:cNvPr name="TextBox 70" id="70"/>
          <p:cNvSpPr txBox="true"/>
          <p:nvPr/>
        </p:nvSpPr>
        <p:spPr>
          <a:xfrm rot="0">
            <a:off x="16321144" y="6682813"/>
            <a:ext cx="556630"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99</a:t>
            </a:r>
          </a:p>
        </p:txBody>
      </p:sp>
      <p:sp>
        <p:nvSpPr>
          <p:cNvPr name="TextBox 71" id="71"/>
          <p:cNvSpPr txBox="true"/>
          <p:nvPr/>
        </p:nvSpPr>
        <p:spPr>
          <a:xfrm rot="0">
            <a:off x="16220616" y="7300463"/>
            <a:ext cx="657160"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100</a:t>
            </a:r>
          </a:p>
        </p:txBody>
      </p:sp>
      <p:sp>
        <p:nvSpPr>
          <p:cNvPr name="TextBox 72" id="72"/>
          <p:cNvSpPr txBox="true"/>
          <p:nvPr/>
        </p:nvSpPr>
        <p:spPr>
          <a:xfrm rot="0">
            <a:off x="16240221" y="786865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101</a:t>
            </a:r>
          </a:p>
        </p:txBody>
      </p:sp>
      <p:sp>
        <p:nvSpPr>
          <p:cNvPr name="TextBox 73" id="73"/>
          <p:cNvSpPr txBox="true"/>
          <p:nvPr/>
        </p:nvSpPr>
        <p:spPr>
          <a:xfrm rot="0">
            <a:off x="16259826" y="8471363"/>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102</a:t>
            </a:r>
          </a:p>
        </p:txBody>
      </p:sp>
      <p:sp>
        <p:nvSpPr>
          <p:cNvPr name="TextBox 74" id="74"/>
          <p:cNvSpPr txBox="true"/>
          <p:nvPr/>
        </p:nvSpPr>
        <p:spPr>
          <a:xfrm rot="0">
            <a:off x="16259826" y="9117645"/>
            <a:ext cx="617949"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103</a:t>
            </a:r>
          </a:p>
        </p:txBody>
      </p:sp>
      <p:sp>
        <p:nvSpPr>
          <p:cNvPr name="TextBox 75" id="75"/>
          <p:cNvSpPr txBox="true"/>
          <p:nvPr/>
        </p:nvSpPr>
        <p:spPr>
          <a:xfrm rot="0">
            <a:off x="14570960" y="1932497"/>
            <a:ext cx="231151"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0</a:t>
            </a:r>
          </a:p>
        </p:txBody>
      </p:sp>
      <p:sp>
        <p:nvSpPr>
          <p:cNvPr name="TextBox 76" id="76"/>
          <p:cNvSpPr txBox="true"/>
          <p:nvPr/>
        </p:nvSpPr>
        <p:spPr>
          <a:xfrm rot="0">
            <a:off x="14579430" y="2584326"/>
            <a:ext cx="231151"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0</a:t>
            </a:r>
          </a:p>
        </p:txBody>
      </p:sp>
      <p:sp>
        <p:nvSpPr>
          <p:cNvPr name="TextBox 77" id="77"/>
          <p:cNvSpPr txBox="true"/>
          <p:nvPr/>
        </p:nvSpPr>
        <p:spPr>
          <a:xfrm rot="0">
            <a:off x="14579430" y="3121071"/>
            <a:ext cx="231151"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2</a:t>
            </a:r>
          </a:p>
        </p:txBody>
      </p:sp>
      <p:sp>
        <p:nvSpPr>
          <p:cNvPr name="TextBox 78" id="78"/>
          <p:cNvSpPr txBox="true"/>
          <p:nvPr/>
        </p:nvSpPr>
        <p:spPr>
          <a:xfrm rot="0">
            <a:off x="14587900" y="3772901"/>
            <a:ext cx="231151"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3</a:t>
            </a:r>
          </a:p>
        </p:txBody>
      </p:sp>
      <p:sp>
        <p:nvSpPr>
          <p:cNvPr name="TextBox 79" id="79"/>
          <p:cNvSpPr txBox="true"/>
          <p:nvPr/>
        </p:nvSpPr>
        <p:spPr>
          <a:xfrm rot="0">
            <a:off x="14587900" y="4413353"/>
            <a:ext cx="231151" cy="515831"/>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0</a:t>
            </a:r>
          </a:p>
        </p:txBody>
      </p:sp>
      <p:sp>
        <p:nvSpPr>
          <p:cNvPr name="TextBox 80" id="80"/>
          <p:cNvSpPr txBox="true"/>
          <p:nvPr/>
        </p:nvSpPr>
        <p:spPr>
          <a:xfrm rot="0">
            <a:off x="14596371" y="5065183"/>
            <a:ext cx="231151"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0</a:t>
            </a:r>
          </a:p>
        </p:txBody>
      </p:sp>
      <p:sp>
        <p:nvSpPr>
          <p:cNvPr name="TextBox 81" id="81"/>
          <p:cNvSpPr txBox="true"/>
          <p:nvPr/>
        </p:nvSpPr>
        <p:spPr>
          <a:xfrm rot="0">
            <a:off x="14570960" y="6661221"/>
            <a:ext cx="231151"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0</a:t>
            </a:r>
          </a:p>
        </p:txBody>
      </p:sp>
      <p:sp>
        <p:nvSpPr>
          <p:cNvPr name="TextBox 82" id="82"/>
          <p:cNvSpPr txBox="true"/>
          <p:nvPr/>
        </p:nvSpPr>
        <p:spPr>
          <a:xfrm rot="0">
            <a:off x="14579430" y="7334074"/>
            <a:ext cx="231151" cy="515830"/>
          </a:xfrm>
          <a:prstGeom prst="rect">
            <a:avLst/>
          </a:prstGeom>
        </p:spPr>
        <p:txBody>
          <a:bodyPr anchor="t" rtlCol="false" tIns="0" lIns="0" bIns="0" rIns="0">
            <a:spAutoFit/>
          </a:bodyPr>
          <a:lstStyle/>
          <a:p>
            <a:pPr algn="l">
              <a:lnSpc>
                <a:spcPts val="3850"/>
              </a:lnSpc>
            </a:pPr>
            <a:r>
              <a:rPr lang="en-US" sz="2749" b="true">
                <a:solidFill>
                  <a:srgbClr val="EFE8CF">
                    <a:alpha val="55294"/>
                  </a:srgbClr>
                </a:solidFill>
                <a:latin typeface="Now Bold"/>
                <a:ea typeface="Now Bold"/>
                <a:cs typeface="Now Bold"/>
                <a:sym typeface="Now Bold"/>
              </a:rPr>
              <a:t>0</a:t>
            </a:r>
          </a:p>
        </p:txBody>
      </p:sp>
      <p:sp>
        <p:nvSpPr>
          <p:cNvPr name="TextBox 83" id="83"/>
          <p:cNvSpPr txBox="true"/>
          <p:nvPr/>
        </p:nvSpPr>
        <p:spPr>
          <a:xfrm rot="0">
            <a:off x="14082580" y="794254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Load 10</a:t>
            </a:r>
          </a:p>
        </p:txBody>
      </p:sp>
      <p:sp>
        <p:nvSpPr>
          <p:cNvPr name="TextBox 84" id="84"/>
          <p:cNvSpPr txBox="true"/>
          <p:nvPr/>
        </p:nvSpPr>
        <p:spPr>
          <a:xfrm rot="0">
            <a:off x="14108842" y="847136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Add 11</a:t>
            </a:r>
          </a:p>
        </p:txBody>
      </p:sp>
      <p:sp>
        <p:nvSpPr>
          <p:cNvPr name="TextBox 85" id="85"/>
          <p:cNvSpPr txBox="true"/>
          <p:nvPr/>
        </p:nvSpPr>
        <p:spPr>
          <a:xfrm rot="0">
            <a:off x="14074108" y="9123193"/>
            <a:ext cx="1456002" cy="515830"/>
          </a:xfrm>
          <a:prstGeom prst="rect">
            <a:avLst/>
          </a:prstGeom>
        </p:spPr>
        <p:txBody>
          <a:bodyPr anchor="t" rtlCol="false" tIns="0" lIns="0" bIns="0" rIns="0">
            <a:spAutoFit/>
          </a:bodyPr>
          <a:lstStyle/>
          <a:p>
            <a:pPr algn="l">
              <a:lnSpc>
                <a:spcPts val="3850"/>
              </a:lnSpc>
            </a:pPr>
            <a:r>
              <a:rPr lang="en-US" sz="2749" b="true">
                <a:solidFill>
                  <a:srgbClr val="EFE8CF"/>
                </a:solidFill>
                <a:latin typeface="Now Bold"/>
                <a:ea typeface="Now Bold"/>
                <a:cs typeface="Now Bold"/>
                <a:sym typeface="Now Bold"/>
              </a:rPr>
              <a:t>Store 12</a:t>
            </a:r>
          </a:p>
        </p:txBody>
      </p:sp>
      <p:sp>
        <p:nvSpPr>
          <p:cNvPr name="TextBox 86" id="86"/>
          <p:cNvSpPr txBox="true"/>
          <p:nvPr/>
        </p:nvSpPr>
        <p:spPr>
          <a:xfrm rot="0">
            <a:off x="8986034" y="3772901"/>
            <a:ext cx="626805" cy="515830"/>
          </a:xfrm>
          <a:prstGeom prst="rect">
            <a:avLst/>
          </a:prstGeom>
        </p:spPr>
        <p:txBody>
          <a:bodyPr anchor="t" rtlCol="false" tIns="0" lIns="0" bIns="0" rIns="0">
            <a:spAutoFit/>
          </a:bodyPr>
          <a:lstStyle/>
          <a:p>
            <a:pPr algn="l">
              <a:lnSpc>
                <a:spcPts val="3850"/>
              </a:lnSpc>
            </a:pPr>
            <a:r>
              <a:rPr lang="en-US" sz="2749" b="true">
                <a:solidFill>
                  <a:srgbClr val="FF5757">
                    <a:alpha val="55294"/>
                  </a:srgbClr>
                </a:solidFill>
                <a:latin typeface="Now Bold"/>
                <a:ea typeface="Now Bold"/>
                <a:cs typeface="Now Bold"/>
                <a:sym typeface="Now Bold"/>
              </a:rPr>
              <a:t>100</a:t>
            </a:r>
          </a:p>
        </p:txBody>
      </p:sp>
      <p:sp>
        <p:nvSpPr>
          <p:cNvPr name="TextBox 87" id="87"/>
          <p:cNvSpPr txBox="true"/>
          <p:nvPr/>
        </p:nvSpPr>
        <p:spPr>
          <a:xfrm rot="0">
            <a:off x="8986034" y="6234643"/>
            <a:ext cx="626805" cy="515830"/>
          </a:xfrm>
          <a:prstGeom prst="rect">
            <a:avLst/>
          </a:prstGeom>
        </p:spPr>
        <p:txBody>
          <a:bodyPr anchor="t" rtlCol="false" tIns="0" lIns="0" bIns="0" rIns="0">
            <a:spAutoFit/>
          </a:bodyPr>
          <a:lstStyle/>
          <a:p>
            <a:pPr algn="l">
              <a:lnSpc>
                <a:spcPts val="3850"/>
              </a:lnSpc>
            </a:pPr>
            <a:r>
              <a:rPr lang="en-US" sz="2749" b="true">
                <a:solidFill>
                  <a:srgbClr val="FF5757">
                    <a:alpha val="55294"/>
                  </a:srgbClr>
                </a:solidFill>
                <a:latin typeface="Now Bold"/>
                <a:ea typeface="Now Bold"/>
                <a:cs typeface="Now Bold"/>
                <a:sym typeface="Now Bold"/>
              </a:rPr>
              <a:t>100</a:t>
            </a:r>
          </a:p>
        </p:txBody>
      </p:sp>
      <p:grpSp>
        <p:nvGrpSpPr>
          <p:cNvPr name="Group 88" id="88"/>
          <p:cNvGrpSpPr/>
          <p:nvPr/>
        </p:nvGrpSpPr>
        <p:grpSpPr>
          <a:xfrm rot="0">
            <a:off x="2537237" y="281084"/>
            <a:ext cx="13213526" cy="9925515"/>
            <a:chOff x="0" y="0"/>
            <a:chExt cx="17618034" cy="13234020"/>
          </a:xfrm>
        </p:grpSpPr>
        <p:sp>
          <p:nvSpPr>
            <p:cNvPr name="Freeform 89" id="8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90" id="9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1" id="9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92" id="92"/>
          <p:cNvSpPr txBox="true"/>
          <p:nvPr/>
        </p:nvSpPr>
        <p:spPr>
          <a:xfrm rot="0">
            <a:off x="523254" y="33794"/>
            <a:ext cx="14287327" cy="1233940"/>
          </a:xfrm>
          <a:prstGeom prst="rect">
            <a:avLst/>
          </a:prstGeom>
        </p:spPr>
        <p:txBody>
          <a:bodyPr anchor="t" rtlCol="false" tIns="0" lIns="0" bIns="0" rIns="0">
            <a:spAutoFit/>
          </a:bodyPr>
          <a:lstStyle/>
          <a:p>
            <a:pPr algn="l">
              <a:lnSpc>
                <a:spcPts val="9116"/>
              </a:lnSpc>
            </a:pPr>
            <a:r>
              <a:rPr lang="en-US" sz="6513" b="true">
                <a:solidFill>
                  <a:srgbClr val="6BD4CD"/>
                </a:solidFill>
                <a:latin typeface="Now Bold"/>
                <a:ea typeface="Now Bold"/>
                <a:cs typeface="Now Bold"/>
                <a:sym typeface="Now Bold"/>
              </a:rPr>
              <a:t>Fetch-Decode-Execute Recap</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TextBox 2" id="2"/>
          <p:cNvSpPr txBox="true"/>
          <p:nvPr/>
        </p:nvSpPr>
        <p:spPr>
          <a:xfrm rot="0">
            <a:off x="523254" y="24268"/>
            <a:ext cx="15049670" cy="1288858"/>
          </a:xfrm>
          <a:prstGeom prst="rect">
            <a:avLst/>
          </a:prstGeom>
        </p:spPr>
        <p:txBody>
          <a:bodyPr anchor="t" rtlCol="false" tIns="0" lIns="0" bIns="0" rIns="0">
            <a:spAutoFit/>
          </a:bodyPr>
          <a:lstStyle/>
          <a:p>
            <a:pPr algn="l">
              <a:lnSpc>
                <a:spcPts val="9602"/>
              </a:lnSpc>
            </a:pPr>
            <a:r>
              <a:rPr lang="en-US" sz="6859" b="true">
                <a:solidFill>
                  <a:srgbClr val="6BD4CD"/>
                </a:solidFill>
                <a:latin typeface="Now Bold"/>
                <a:ea typeface="Now Bold"/>
                <a:cs typeface="Now Bold"/>
                <a:sym typeface="Now Bold"/>
              </a:rPr>
              <a:t>Instruction Set</a:t>
            </a:r>
          </a:p>
        </p:txBody>
      </p:sp>
      <p:sp>
        <p:nvSpPr>
          <p:cNvPr name="TextBox 3" id="3"/>
          <p:cNvSpPr txBox="true"/>
          <p:nvPr/>
        </p:nvSpPr>
        <p:spPr>
          <a:xfrm rot="0">
            <a:off x="567970" y="1653693"/>
            <a:ext cx="17152060" cy="763119"/>
          </a:xfrm>
          <a:prstGeom prst="rect">
            <a:avLst/>
          </a:prstGeom>
        </p:spPr>
        <p:txBody>
          <a:bodyPr anchor="t" rtlCol="false" tIns="0" lIns="0" bIns="0" rIns="0">
            <a:spAutoFit/>
          </a:bodyPr>
          <a:lstStyle/>
          <a:p>
            <a:pPr algn="l">
              <a:lnSpc>
                <a:spcPts val="5739"/>
              </a:lnSpc>
            </a:pPr>
            <a:r>
              <a:rPr lang="en-US" sz="4098" b="true">
                <a:solidFill>
                  <a:srgbClr val="FFC107"/>
                </a:solidFill>
                <a:latin typeface="Now Bold"/>
                <a:ea typeface="Now Bold"/>
                <a:cs typeface="Now Bold"/>
                <a:sym typeface="Now Bold"/>
              </a:rPr>
              <a:t>Operations are made up of </a:t>
            </a:r>
            <a:r>
              <a:rPr lang="en-US" sz="4098" b="true">
                <a:solidFill>
                  <a:srgbClr val="FF1616"/>
                </a:solidFill>
                <a:latin typeface="Now Bold"/>
                <a:ea typeface="Now Bold"/>
                <a:cs typeface="Now Bold"/>
                <a:sym typeface="Now Bold"/>
              </a:rPr>
              <a:t>opcodes</a:t>
            </a:r>
            <a:r>
              <a:rPr lang="en-US" sz="4098" b="true">
                <a:solidFill>
                  <a:srgbClr val="FFC107"/>
                </a:solidFill>
                <a:latin typeface="Now Bold"/>
                <a:ea typeface="Now Bold"/>
                <a:cs typeface="Now Bold"/>
                <a:sym typeface="Now Bold"/>
              </a:rPr>
              <a:t> and </a:t>
            </a:r>
            <a:r>
              <a:rPr lang="en-US" sz="4098" b="true">
                <a:solidFill>
                  <a:srgbClr val="FF1616"/>
                </a:solidFill>
                <a:latin typeface="Now Bold"/>
                <a:ea typeface="Now Bold"/>
                <a:cs typeface="Now Bold"/>
                <a:sym typeface="Now Bold"/>
              </a:rPr>
              <a:t>operands</a:t>
            </a:r>
            <a:r>
              <a:rPr lang="en-US" sz="4098" b="true">
                <a:solidFill>
                  <a:srgbClr val="FFC107"/>
                </a:solidFill>
                <a:latin typeface="Now Bold"/>
                <a:ea typeface="Now Bold"/>
                <a:cs typeface="Now Bold"/>
                <a:sym typeface="Now Bold"/>
              </a:rPr>
              <a:t>.</a:t>
            </a:r>
          </a:p>
        </p:txBody>
      </p:sp>
      <p:sp>
        <p:nvSpPr>
          <p:cNvPr name="TextBox 4" id="4"/>
          <p:cNvSpPr txBox="true"/>
          <p:nvPr/>
        </p:nvSpPr>
        <p:spPr>
          <a:xfrm rot="0">
            <a:off x="9321618" y="4004568"/>
            <a:ext cx="2053343" cy="3344804"/>
          </a:xfrm>
          <a:prstGeom prst="rect">
            <a:avLst/>
          </a:prstGeom>
        </p:spPr>
        <p:txBody>
          <a:bodyPr anchor="t" rtlCol="false" tIns="0" lIns="0" bIns="0" rIns="0">
            <a:spAutoFit/>
          </a:bodyPr>
          <a:lstStyle/>
          <a:p>
            <a:pPr algn="ctr">
              <a:lnSpc>
                <a:spcPts val="8509"/>
              </a:lnSpc>
            </a:pPr>
            <a:r>
              <a:rPr lang="en-US" sz="6078" b="true">
                <a:solidFill>
                  <a:srgbClr val="FFFFFF"/>
                </a:solidFill>
                <a:latin typeface="Now Bold"/>
                <a:ea typeface="Now Bold"/>
                <a:cs typeface="Now Bold"/>
                <a:sym typeface="Now Bold"/>
              </a:rPr>
              <a:t>Load</a:t>
            </a:r>
          </a:p>
          <a:p>
            <a:pPr algn="ctr">
              <a:lnSpc>
                <a:spcPts val="8509"/>
              </a:lnSpc>
            </a:pPr>
            <a:r>
              <a:rPr lang="en-US" sz="6078" b="true">
                <a:solidFill>
                  <a:srgbClr val="FFFFFF"/>
                </a:solidFill>
                <a:latin typeface="Now Bold"/>
                <a:ea typeface="Now Bold"/>
                <a:cs typeface="Now Bold"/>
                <a:sym typeface="Now Bold"/>
              </a:rPr>
              <a:t>Add </a:t>
            </a:r>
          </a:p>
          <a:p>
            <a:pPr algn="ctr">
              <a:lnSpc>
                <a:spcPts val="8509"/>
              </a:lnSpc>
            </a:pPr>
            <a:r>
              <a:rPr lang="en-US" sz="6078" b="true">
                <a:solidFill>
                  <a:srgbClr val="FFFFFF"/>
                </a:solidFill>
                <a:latin typeface="Now Bold"/>
                <a:ea typeface="Now Bold"/>
                <a:cs typeface="Now Bold"/>
                <a:sym typeface="Now Bold"/>
              </a:rPr>
              <a:t>Store</a:t>
            </a:r>
          </a:p>
        </p:txBody>
      </p:sp>
      <p:sp>
        <p:nvSpPr>
          <p:cNvPr name="TextBox 5" id="5"/>
          <p:cNvSpPr txBox="true"/>
          <p:nvPr/>
        </p:nvSpPr>
        <p:spPr>
          <a:xfrm rot="0">
            <a:off x="12019986" y="4004568"/>
            <a:ext cx="851148" cy="3344804"/>
          </a:xfrm>
          <a:prstGeom prst="rect">
            <a:avLst/>
          </a:prstGeom>
        </p:spPr>
        <p:txBody>
          <a:bodyPr anchor="t" rtlCol="false" tIns="0" lIns="0" bIns="0" rIns="0">
            <a:spAutoFit/>
          </a:bodyPr>
          <a:lstStyle/>
          <a:p>
            <a:pPr algn="ctr">
              <a:lnSpc>
                <a:spcPts val="8509"/>
              </a:lnSpc>
            </a:pPr>
            <a:r>
              <a:rPr lang="en-US" sz="6078" b="true">
                <a:solidFill>
                  <a:srgbClr val="8C52FF"/>
                </a:solidFill>
                <a:latin typeface="Now Bold"/>
                <a:ea typeface="Now Bold"/>
                <a:cs typeface="Now Bold"/>
                <a:sym typeface="Now Bold"/>
              </a:rPr>
              <a:t>10</a:t>
            </a:r>
          </a:p>
          <a:p>
            <a:pPr algn="ctr">
              <a:lnSpc>
                <a:spcPts val="8509"/>
              </a:lnSpc>
            </a:pPr>
            <a:r>
              <a:rPr lang="en-US" sz="6078" b="true">
                <a:solidFill>
                  <a:srgbClr val="8C52FF"/>
                </a:solidFill>
                <a:latin typeface="Now Bold"/>
                <a:ea typeface="Now Bold"/>
                <a:cs typeface="Now Bold"/>
                <a:sym typeface="Now Bold"/>
              </a:rPr>
              <a:t>11</a:t>
            </a:r>
          </a:p>
          <a:p>
            <a:pPr algn="ctr">
              <a:lnSpc>
                <a:spcPts val="8509"/>
              </a:lnSpc>
            </a:pPr>
            <a:r>
              <a:rPr lang="en-US" sz="6078" b="true">
                <a:solidFill>
                  <a:srgbClr val="8C52FF"/>
                </a:solidFill>
                <a:latin typeface="Now Bold"/>
                <a:ea typeface="Now Bold"/>
                <a:cs typeface="Now Bold"/>
                <a:sym typeface="Now Bold"/>
              </a:rPr>
              <a:t>12</a:t>
            </a:r>
          </a:p>
        </p:txBody>
      </p:sp>
      <p:grpSp>
        <p:nvGrpSpPr>
          <p:cNvPr name="Group 6" id="6"/>
          <p:cNvGrpSpPr/>
          <p:nvPr/>
        </p:nvGrpSpPr>
        <p:grpSpPr>
          <a:xfrm rot="3438507">
            <a:off x="8483641" y="3371384"/>
            <a:ext cx="1970970" cy="71438"/>
            <a:chOff x="0" y="0"/>
            <a:chExt cx="2627960" cy="95250"/>
          </a:xfrm>
        </p:grpSpPr>
        <p:sp>
          <p:nvSpPr>
            <p:cNvPr name="Freeform 7" id="7"/>
            <p:cNvSpPr/>
            <p:nvPr/>
          </p:nvSpPr>
          <p:spPr>
            <a:xfrm flipH="false" flipV="false" rot="0">
              <a:off x="0" y="0"/>
              <a:ext cx="2628011" cy="95250"/>
            </a:xfrm>
            <a:custGeom>
              <a:avLst/>
              <a:gdLst/>
              <a:ahLst/>
              <a:cxnLst/>
              <a:rect r="r" b="b" t="t" l="l"/>
              <a:pathLst>
                <a:path h="95250" w="2628011">
                  <a:moveTo>
                    <a:pt x="47625" y="0"/>
                  </a:moveTo>
                  <a:lnTo>
                    <a:pt x="2580386" y="0"/>
                  </a:lnTo>
                  <a:cubicBezTo>
                    <a:pt x="2606675" y="0"/>
                    <a:pt x="2628011" y="21336"/>
                    <a:pt x="2628011" y="47625"/>
                  </a:cubicBezTo>
                  <a:cubicBezTo>
                    <a:pt x="2628011" y="73914"/>
                    <a:pt x="2606675" y="95250"/>
                    <a:pt x="2580386" y="95250"/>
                  </a:cubicBezTo>
                  <a:lnTo>
                    <a:pt x="47625" y="95250"/>
                  </a:lnTo>
                  <a:cubicBezTo>
                    <a:pt x="21336" y="95250"/>
                    <a:pt x="0" y="73914"/>
                    <a:pt x="0" y="47625"/>
                  </a:cubicBezTo>
                  <a:cubicBezTo>
                    <a:pt x="0" y="21336"/>
                    <a:pt x="21336" y="0"/>
                    <a:pt x="47625" y="0"/>
                  </a:cubicBezTo>
                  <a:close/>
                </a:path>
              </a:pathLst>
            </a:custGeom>
            <a:solidFill>
              <a:srgbClr val="FF1616"/>
            </a:solidFill>
          </p:spPr>
        </p:sp>
      </p:grpSp>
      <p:grpSp>
        <p:nvGrpSpPr>
          <p:cNvPr name="Group 8" id="8"/>
          <p:cNvGrpSpPr/>
          <p:nvPr/>
        </p:nvGrpSpPr>
        <p:grpSpPr>
          <a:xfrm rot="6044991">
            <a:off x="11553403" y="3337709"/>
            <a:ext cx="1784313" cy="71437"/>
            <a:chOff x="0" y="0"/>
            <a:chExt cx="2379084" cy="95250"/>
          </a:xfrm>
        </p:grpSpPr>
        <p:sp>
          <p:nvSpPr>
            <p:cNvPr name="Freeform 9" id="9"/>
            <p:cNvSpPr/>
            <p:nvPr/>
          </p:nvSpPr>
          <p:spPr>
            <a:xfrm flipH="false" flipV="false" rot="0">
              <a:off x="0" y="0"/>
              <a:ext cx="2379091" cy="95250"/>
            </a:xfrm>
            <a:custGeom>
              <a:avLst/>
              <a:gdLst/>
              <a:ahLst/>
              <a:cxnLst/>
              <a:rect r="r" b="b" t="t" l="l"/>
              <a:pathLst>
                <a:path h="95250" w="2379091">
                  <a:moveTo>
                    <a:pt x="47625" y="0"/>
                  </a:moveTo>
                  <a:lnTo>
                    <a:pt x="2331466" y="0"/>
                  </a:lnTo>
                  <a:cubicBezTo>
                    <a:pt x="2357755" y="0"/>
                    <a:pt x="2379091" y="21336"/>
                    <a:pt x="2379091" y="47625"/>
                  </a:cubicBezTo>
                  <a:cubicBezTo>
                    <a:pt x="2379091" y="73914"/>
                    <a:pt x="2357755" y="95250"/>
                    <a:pt x="2331466" y="95250"/>
                  </a:cubicBezTo>
                  <a:lnTo>
                    <a:pt x="47625" y="95250"/>
                  </a:lnTo>
                  <a:cubicBezTo>
                    <a:pt x="21336" y="95250"/>
                    <a:pt x="0" y="73914"/>
                    <a:pt x="0" y="47625"/>
                  </a:cubicBezTo>
                  <a:cubicBezTo>
                    <a:pt x="0" y="21336"/>
                    <a:pt x="21336" y="0"/>
                    <a:pt x="47625" y="0"/>
                  </a:cubicBezTo>
                  <a:close/>
                </a:path>
              </a:pathLst>
            </a:custGeom>
            <a:solidFill>
              <a:srgbClr val="FF1616"/>
            </a:solidFill>
          </p:spPr>
        </p:sp>
      </p:grpSp>
      <p:sp>
        <p:nvSpPr>
          <p:cNvPr name="TextBox 10" id="10"/>
          <p:cNvSpPr txBox="true"/>
          <p:nvPr/>
        </p:nvSpPr>
        <p:spPr>
          <a:xfrm rot="0">
            <a:off x="4497038" y="3783081"/>
            <a:ext cx="4439066" cy="2103094"/>
          </a:xfrm>
          <a:prstGeom prst="rect">
            <a:avLst/>
          </a:prstGeom>
        </p:spPr>
        <p:txBody>
          <a:bodyPr anchor="t" rtlCol="false" tIns="0" lIns="0" bIns="0" rIns="0">
            <a:spAutoFit/>
          </a:bodyPr>
          <a:lstStyle/>
          <a:p>
            <a:pPr algn="l">
              <a:lnSpc>
                <a:spcPts val="4068"/>
              </a:lnSpc>
            </a:pPr>
            <a:r>
              <a:rPr lang="en-US" sz="2905" b="true">
                <a:solidFill>
                  <a:srgbClr val="FFFFFF"/>
                </a:solidFill>
                <a:latin typeface="Now Bold"/>
                <a:ea typeface="Now Bold"/>
                <a:cs typeface="Now Bold"/>
                <a:sym typeface="Now Bold"/>
              </a:rPr>
              <a:t>Opcode: </a:t>
            </a:r>
          </a:p>
          <a:p>
            <a:pPr algn="l">
              <a:lnSpc>
                <a:spcPts val="4068"/>
              </a:lnSpc>
            </a:pPr>
            <a:r>
              <a:rPr lang="en-US" sz="2905" b="true">
                <a:solidFill>
                  <a:srgbClr val="FFFFFF"/>
                </a:solidFill>
                <a:latin typeface="Now Bold"/>
                <a:ea typeface="Now Bold"/>
                <a:cs typeface="Now Bold"/>
                <a:sym typeface="Now Bold"/>
              </a:rPr>
              <a:t>- Operational Code</a:t>
            </a:r>
          </a:p>
          <a:p>
            <a:pPr algn="l">
              <a:lnSpc>
                <a:spcPts val="4068"/>
              </a:lnSpc>
            </a:pPr>
            <a:r>
              <a:rPr lang="en-US" sz="2905" b="true">
                <a:solidFill>
                  <a:srgbClr val="FFFFFF"/>
                </a:solidFill>
                <a:latin typeface="Now Bold"/>
                <a:ea typeface="Now Bold"/>
                <a:cs typeface="Now Bold"/>
                <a:sym typeface="Now Bold"/>
              </a:rPr>
              <a:t>- Gives the CPU a precise job job that is required to happen</a:t>
            </a:r>
          </a:p>
        </p:txBody>
      </p:sp>
      <p:sp>
        <p:nvSpPr>
          <p:cNvPr name="TextBox 11" id="11"/>
          <p:cNvSpPr txBox="true"/>
          <p:nvPr/>
        </p:nvSpPr>
        <p:spPr>
          <a:xfrm rot="0">
            <a:off x="340671" y="8050296"/>
            <a:ext cx="17606660" cy="1819367"/>
          </a:xfrm>
          <a:prstGeom prst="rect">
            <a:avLst/>
          </a:prstGeom>
        </p:spPr>
        <p:txBody>
          <a:bodyPr anchor="t" rtlCol="false" tIns="0" lIns="0" bIns="0" rIns="0">
            <a:spAutoFit/>
          </a:bodyPr>
          <a:lstStyle/>
          <a:p>
            <a:pPr algn="l">
              <a:lnSpc>
                <a:spcPts val="4663"/>
              </a:lnSpc>
            </a:pPr>
            <a:r>
              <a:rPr lang="en-US" sz="3331" b="true">
                <a:solidFill>
                  <a:srgbClr val="FFFFFF"/>
                </a:solidFill>
                <a:latin typeface="Now Bold"/>
                <a:ea typeface="Now Bold"/>
                <a:cs typeface="Now Bold"/>
                <a:sym typeface="Now Bold"/>
              </a:rPr>
              <a:t>The opcode are stored on a computer's hard disk and would usually be copied into the main memory RAM when the computer is powered on. The most regularly used opcodes would then be moved from the RAM to the cache memory.</a:t>
            </a:r>
          </a:p>
        </p:txBody>
      </p:sp>
      <p:grpSp>
        <p:nvGrpSpPr>
          <p:cNvPr name="Group 12" id="12"/>
          <p:cNvGrpSpPr/>
          <p:nvPr/>
        </p:nvGrpSpPr>
        <p:grpSpPr>
          <a:xfrm rot="0">
            <a:off x="2537237" y="28108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TextBox 2" id="2"/>
          <p:cNvSpPr txBox="true"/>
          <p:nvPr/>
        </p:nvSpPr>
        <p:spPr>
          <a:xfrm rot="0">
            <a:off x="523254" y="24268"/>
            <a:ext cx="15049670" cy="1288858"/>
          </a:xfrm>
          <a:prstGeom prst="rect">
            <a:avLst/>
          </a:prstGeom>
        </p:spPr>
        <p:txBody>
          <a:bodyPr anchor="t" rtlCol="false" tIns="0" lIns="0" bIns="0" rIns="0">
            <a:spAutoFit/>
          </a:bodyPr>
          <a:lstStyle/>
          <a:p>
            <a:pPr algn="l">
              <a:lnSpc>
                <a:spcPts val="9602"/>
              </a:lnSpc>
            </a:pPr>
            <a:r>
              <a:rPr lang="en-US" sz="6859" b="true">
                <a:solidFill>
                  <a:srgbClr val="6BD4CD"/>
                </a:solidFill>
                <a:latin typeface="Now Bold"/>
                <a:ea typeface="Now Bold"/>
                <a:cs typeface="Now Bold"/>
                <a:sym typeface="Now Bold"/>
              </a:rPr>
              <a:t>Instruction Set</a:t>
            </a:r>
          </a:p>
        </p:txBody>
      </p:sp>
      <p:sp>
        <p:nvSpPr>
          <p:cNvPr name="TextBox 3" id="3"/>
          <p:cNvSpPr txBox="true"/>
          <p:nvPr/>
        </p:nvSpPr>
        <p:spPr>
          <a:xfrm rot="0">
            <a:off x="567970" y="1653693"/>
            <a:ext cx="17152060" cy="763119"/>
          </a:xfrm>
          <a:prstGeom prst="rect">
            <a:avLst/>
          </a:prstGeom>
        </p:spPr>
        <p:txBody>
          <a:bodyPr anchor="t" rtlCol="false" tIns="0" lIns="0" bIns="0" rIns="0">
            <a:spAutoFit/>
          </a:bodyPr>
          <a:lstStyle/>
          <a:p>
            <a:pPr algn="l">
              <a:lnSpc>
                <a:spcPts val="5739"/>
              </a:lnSpc>
            </a:pPr>
            <a:r>
              <a:rPr lang="en-US" sz="4098" b="true">
                <a:solidFill>
                  <a:srgbClr val="FFC107"/>
                </a:solidFill>
                <a:latin typeface="Now Bold"/>
                <a:ea typeface="Now Bold"/>
                <a:cs typeface="Now Bold"/>
                <a:sym typeface="Now Bold"/>
              </a:rPr>
              <a:t>Operations are made up of </a:t>
            </a:r>
            <a:r>
              <a:rPr lang="en-US" sz="4098" b="true">
                <a:solidFill>
                  <a:srgbClr val="FF1616"/>
                </a:solidFill>
                <a:latin typeface="Now Bold"/>
                <a:ea typeface="Now Bold"/>
                <a:cs typeface="Now Bold"/>
                <a:sym typeface="Now Bold"/>
              </a:rPr>
              <a:t>opcodes</a:t>
            </a:r>
            <a:r>
              <a:rPr lang="en-US" sz="4098" b="true">
                <a:solidFill>
                  <a:srgbClr val="FFC107"/>
                </a:solidFill>
                <a:latin typeface="Now Bold"/>
                <a:ea typeface="Now Bold"/>
                <a:cs typeface="Now Bold"/>
                <a:sym typeface="Now Bold"/>
              </a:rPr>
              <a:t> and </a:t>
            </a:r>
            <a:r>
              <a:rPr lang="en-US" sz="4098" b="true">
                <a:solidFill>
                  <a:srgbClr val="FF1616"/>
                </a:solidFill>
                <a:latin typeface="Now Bold"/>
                <a:ea typeface="Now Bold"/>
                <a:cs typeface="Now Bold"/>
                <a:sym typeface="Now Bold"/>
              </a:rPr>
              <a:t>operands</a:t>
            </a:r>
            <a:r>
              <a:rPr lang="en-US" sz="4098" b="true">
                <a:solidFill>
                  <a:srgbClr val="FFC107"/>
                </a:solidFill>
                <a:latin typeface="Now Bold"/>
                <a:ea typeface="Now Bold"/>
                <a:cs typeface="Now Bold"/>
                <a:sym typeface="Now Bold"/>
              </a:rPr>
              <a:t>.</a:t>
            </a:r>
          </a:p>
        </p:txBody>
      </p:sp>
      <p:sp>
        <p:nvSpPr>
          <p:cNvPr name="TextBox 4" id="4"/>
          <p:cNvSpPr txBox="true"/>
          <p:nvPr/>
        </p:nvSpPr>
        <p:spPr>
          <a:xfrm rot="0">
            <a:off x="9321599" y="4004568"/>
            <a:ext cx="2053382" cy="3344804"/>
          </a:xfrm>
          <a:prstGeom prst="rect">
            <a:avLst/>
          </a:prstGeom>
        </p:spPr>
        <p:txBody>
          <a:bodyPr anchor="t" rtlCol="false" tIns="0" lIns="0" bIns="0" rIns="0">
            <a:spAutoFit/>
          </a:bodyPr>
          <a:lstStyle/>
          <a:p>
            <a:pPr algn="ctr">
              <a:lnSpc>
                <a:spcPts val="8509"/>
              </a:lnSpc>
            </a:pPr>
            <a:r>
              <a:rPr lang="en-US" sz="6078" b="true">
                <a:solidFill>
                  <a:srgbClr val="8C52FF"/>
                </a:solidFill>
                <a:latin typeface="Now Bold"/>
                <a:ea typeface="Now Bold"/>
                <a:cs typeface="Now Bold"/>
                <a:sym typeface="Now Bold"/>
              </a:rPr>
              <a:t>Load</a:t>
            </a:r>
          </a:p>
          <a:p>
            <a:pPr algn="ctr">
              <a:lnSpc>
                <a:spcPts val="8509"/>
              </a:lnSpc>
            </a:pPr>
            <a:r>
              <a:rPr lang="en-US" sz="6078" b="true">
                <a:solidFill>
                  <a:srgbClr val="8C52FF"/>
                </a:solidFill>
                <a:latin typeface="Now Bold"/>
                <a:ea typeface="Now Bold"/>
                <a:cs typeface="Now Bold"/>
                <a:sym typeface="Now Bold"/>
              </a:rPr>
              <a:t>Add </a:t>
            </a:r>
          </a:p>
          <a:p>
            <a:pPr algn="ctr">
              <a:lnSpc>
                <a:spcPts val="8509"/>
              </a:lnSpc>
            </a:pPr>
            <a:r>
              <a:rPr lang="en-US" sz="6078" b="true">
                <a:solidFill>
                  <a:srgbClr val="8C52FF"/>
                </a:solidFill>
                <a:latin typeface="Now Bold"/>
                <a:ea typeface="Now Bold"/>
                <a:cs typeface="Now Bold"/>
                <a:sym typeface="Now Bold"/>
              </a:rPr>
              <a:t>Store</a:t>
            </a:r>
          </a:p>
        </p:txBody>
      </p:sp>
      <p:sp>
        <p:nvSpPr>
          <p:cNvPr name="TextBox 5" id="5"/>
          <p:cNvSpPr txBox="true"/>
          <p:nvPr/>
        </p:nvSpPr>
        <p:spPr>
          <a:xfrm rot="0">
            <a:off x="12019986" y="4004568"/>
            <a:ext cx="851148" cy="3344804"/>
          </a:xfrm>
          <a:prstGeom prst="rect">
            <a:avLst/>
          </a:prstGeom>
        </p:spPr>
        <p:txBody>
          <a:bodyPr anchor="t" rtlCol="false" tIns="0" lIns="0" bIns="0" rIns="0">
            <a:spAutoFit/>
          </a:bodyPr>
          <a:lstStyle/>
          <a:p>
            <a:pPr algn="ctr">
              <a:lnSpc>
                <a:spcPts val="8509"/>
              </a:lnSpc>
            </a:pPr>
            <a:r>
              <a:rPr lang="en-US" sz="6078" b="true">
                <a:solidFill>
                  <a:srgbClr val="FFFFFF"/>
                </a:solidFill>
                <a:latin typeface="Now Bold"/>
                <a:ea typeface="Now Bold"/>
                <a:cs typeface="Now Bold"/>
                <a:sym typeface="Now Bold"/>
              </a:rPr>
              <a:t>10</a:t>
            </a:r>
          </a:p>
          <a:p>
            <a:pPr algn="ctr">
              <a:lnSpc>
                <a:spcPts val="8509"/>
              </a:lnSpc>
            </a:pPr>
            <a:r>
              <a:rPr lang="en-US" sz="6078" b="true">
                <a:solidFill>
                  <a:srgbClr val="FFFFFF"/>
                </a:solidFill>
                <a:latin typeface="Now Bold"/>
                <a:ea typeface="Now Bold"/>
                <a:cs typeface="Now Bold"/>
                <a:sym typeface="Now Bold"/>
              </a:rPr>
              <a:t>11</a:t>
            </a:r>
          </a:p>
          <a:p>
            <a:pPr algn="ctr">
              <a:lnSpc>
                <a:spcPts val="8509"/>
              </a:lnSpc>
            </a:pPr>
            <a:r>
              <a:rPr lang="en-US" sz="6078" b="true">
                <a:solidFill>
                  <a:srgbClr val="FFFFFF"/>
                </a:solidFill>
                <a:latin typeface="Now Bold"/>
                <a:ea typeface="Now Bold"/>
                <a:cs typeface="Now Bold"/>
                <a:sym typeface="Now Bold"/>
              </a:rPr>
              <a:t>12</a:t>
            </a:r>
          </a:p>
        </p:txBody>
      </p:sp>
      <p:grpSp>
        <p:nvGrpSpPr>
          <p:cNvPr name="Group 6" id="6"/>
          <p:cNvGrpSpPr/>
          <p:nvPr/>
        </p:nvGrpSpPr>
        <p:grpSpPr>
          <a:xfrm rot="3438507">
            <a:off x="8483641" y="3371384"/>
            <a:ext cx="1970970" cy="71438"/>
            <a:chOff x="0" y="0"/>
            <a:chExt cx="2627960" cy="95250"/>
          </a:xfrm>
        </p:grpSpPr>
        <p:sp>
          <p:nvSpPr>
            <p:cNvPr name="Freeform 7" id="7"/>
            <p:cNvSpPr/>
            <p:nvPr/>
          </p:nvSpPr>
          <p:spPr>
            <a:xfrm flipH="false" flipV="false" rot="0">
              <a:off x="0" y="0"/>
              <a:ext cx="2628011" cy="95250"/>
            </a:xfrm>
            <a:custGeom>
              <a:avLst/>
              <a:gdLst/>
              <a:ahLst/>
              <a:cxnLst/>
              <a:rect r="r" b="b" t="t" l="l"/>
              <a:pathLst>
                <a:path h="95250" w="2628011">
                  <a:moveTo>
                    <a:pt x="47625" y="0"/>
                  </a:moveTo>
                  <a:lnTo>
                    <a:pt x="2580386" y="0"/>
                  </a:lnTo>
                  <a:cubicBezTo>
                    <a:pt x="2606675" y="0"/>
                    <a:pt x="2628011" y="21336"/>
                    <a:pt x="2628011" y="47625"/>
                  </a:cubicBezTo>
                  <a:cubicBezTo>
                    <a:pt x="2628011" y="73914"/>
                    <a:pt x="2606675" y="95250"/>
                    <a:pt x="2580386" y="95250"/>
                  </a:cubicBezTo>
                  <a:lnTo>
                    <a:pt x="47625" y="95250"/>
                  </a:lnTo>
                  <a:cubicBezTo>
                    <a:pt x="21336" y="95250"/>
                    <a:pt x="0" y="73914"/>
                    <a:pt x="0" y="47625"/>
                  </a:cubicBezTo>
                  <a:cubicBezTo>
                    <a:pt x="0" y="21336"/>
                    <a:pt x="21336" y="0"/>
                    <a:pt x="47625" y="0"/>
                  </a:cubicBezTo>
                  <a:close/>
                </a:path>
              </a:pathLst>
            </a:custGeom>
            <a:solidFill>
              <a:srgbClr val="FF1616"/>
            </a:solidFill>
          </p:spPr>
        </p:sp>
      </p:grpSp>
      <p:grpSp>
        <p:nvGrpSpPr>
          <p:cNvPr name="Group 8" id="8"/>
          <p:cNvGrpSpPr/>
          <p:nvPr/>
        </p:nvGrpSpPr>
        <p:grpSpPr>
          <a:xfrm rot="6044991">
            <a:off x="11553403" y="3337709"/>
            <a:ext cx="1784313" cy="71437"/>
            <a:chOff x="0" y="0"/>
            <a:chExt cx="2379084" cy="95250"/>
          </a:xfrm>
        </p:grpSpPr>
        <p:sp>
          <p:nvSpPr>
            <p:cNvPr name="Freeform 9" id="9"/>
            <p:cNvSpPr/>
            <p:nvPr/>
          </p:nvSpPr>
          <p:spPr>
            <a:xfrm flipH="false" flipV="false" rot="0">
              <a:off x="0" y="0"/>
              <a:ext cx="2379091" cy="95250"/>
            </a:xfrm>
            <a:custGeom>
              <a:avLst/>
              <a:gdLst/>
              <a:ahLst/>
              <a:cxnLst/>
              <a:rect r="r" b="b" t="t" l="l"/>
              <a:pathLst>
                <a:path h="95250" w="2379091">
                  <a:moveTo>
                    <a:pt x="47625" y="0"/>
                  </a:moveTo>
                  <a:lnTo>
                    <a:pt x="2331466" y="0"/>
                  </a:lnTo>
                  <a:cubicBezTo>
                    <a:pt x="2357755" y="0"/>
                    <a:pt x="2379091" y="21336"/>
                    <a:pt x="2379091" y="47625"/>
                  </a:cubicBezTo>
                  <a:cubicBezTo>
                    <a:pt x="2379091" y="73914"/>
                    <a:pt x="2357755" y="95250"/>
                    <a:pt x="2331466" y="95250"/>
                  </a:cubicBezTo>
                  <a:lnTo>
                    <a:pt x="47625" y="95250"/>
                  </a:lnTo>
                  <a:cubicBezTo>
                    <a:pt x="21336" y="95250"/>
                    <a:pt x="0" y="73914"/>
                    <a:pt x="0" y="47625"/>
                  </a:cubicBezTo>
                  <a:cubicBezTo>
                    <a:pt x="0" y="21336"/>
                    <a:pt x="21336" y="0"/>
                    <a:pt x="47625" y="0"/>
                  </a:cubicBezTo>
                  <a:close/>
                </a:path>
              </a:pathLst>
            </a:custGeom>
            <a:solidFill>
              <a:srgbClr val="FF1616"/>
            </a:solidFill>
          </p:spPr>
        </p:sp>
      </p:grpSp>
      <p:sp>
        <p:nvSpPr>
          <p:cNvPr name="TextBox 10" id="10"/>
          <p:cNvSpPr txBox="true"/>
          <p:nvPr/>
        </p:nvSpPr>
        <p:spPr>
          <a:xfrm rot="0">
            <a:off x="340671" y="7903521"/>
            <a:ext cx="17606660" cy="1223050"/>
          </a:xfrm>
          <a:prstGeom prst="rect">
            <a:avLst/>
          </a:prstGeom>
        </p:spPr>
        <p:txBody>
          <a:bodyPr anchor="t" rtlCol="false" tIns="0" lIns="0" bIns="0" rIns="0">
            <a:spAutoFit/>
          </a:bodyPr>
          <a:lstStyle/>
          <a:p>
            <a:pPr algn="l">
              <a:lnSpc>
                <a:spcPts val="4663"/>
              </a:lnSpc>
            </a:pPr>
            <a:r>
              <a:rPr lang="en-US" sz="3331" b="true">
                <a:solidFill>
                  <a:srgbClr val="FFFFFF"/>
                </a:solidFill>
                <a:latin typeface="Now Bold"/>
                <a:ea typeface="Now Bold"/>
                <a:cs typeface="Now Bold"/>
                <a:sym typeface="Now Bold"/>
              </a:rPr>
              <a:t>An operand is the data that is required for the specific job as detailed by the opcode. The operand may be a piece of data itself, or it may be an address location within the main RAM or register.</a:t>
            </a:r>
          </a:p>
        </p:txBody>
      </p:sp>
      <p:grpSp>
        <p:nvGrpSpPr>
          <p:cNvPr name="Group 11" id="11"/>
          <p:cNvGrpSpPr/>
          <p:nvPr/>
        </p:nvGrpSpPr>
        <p:grpSpPr>
          <a:xfrm rot="0">
            <a:off x="2537237" y="28108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TextBox 2" id="2"/>
          <p:cNvSpPr txBox="true"/>
          <p:nvPr/>
        </p:nvSpPr>
        <p:spPr>
          <a:xfrm rot="0">
            <a:off x="523254" y="24268"/>
            <a:ext cx="15049670" cy="1288858"/>
          </a:xfrm>
          <a:prstGeom prst="rect">
            <a:avLst/>
          </a:prstGeom>
        </p:spPr>
        <p:txBody>
          <a:bodyPr anchor="t" rtlCol="false" tIns="0" lIns="0" bIns="0" rIns="0">
            <a:spAutoFit/>
          </a:bodyPr>
          <a:lstStyle/>
          <a:p>
            <a:pPr algn="l">
              <a:lnSpc>
                <a:spcPts val="9602"/>
              </a:lnSpc>
            </a:pPr>
            <a:r>
              <a:rPr lang="en-US" sz="6859" b="true">
                <a:solidFill>
                  <a:srgbClr val="6BD4CD"/>
                </a:solidFill>
                <a:latin typeface="Now Bold"/>
                <a:ea typeface="Now Bold"/>
                <a:cs typeface="Now Bold"/>
                <a:sym typeface="Now Bold"/>
              </a:rPr>
              <a:t>Instruction Set</a:t>
            </a:r>
          </a:p>
        </p:txBody>
      </p:sp>
      <p:sp>
        <p:nvSpPr>
          <p:cNvPr name="TextBox 3" id="3"/>
          <p:cNvSpPr txBox="true"/>
          <p:nvPr/>
        </p:nvSpPr>
        <p:spPr>
          <a:xfrm rot="0">
            <a:off x="523254" y="1650963"/>
            <a:ext cx="17606660" cy="4204635"/>
          </a:xfrm>
          <a:prstGeom prst="rect">
            <a:avLst/>
          </a:prstGeom>
        </p:spPr>
        <p:txBody>
          <a:bodyPr anchor="t" rtlCol="false" tIns="0" lIns="0" bIns="0" rIns="0">
            <a:spAutoFit/>
          </a:bodyPr>
          <a:lstStyle/>
          <a:p>
            <a:pPr algn="l" marL="962585" indent="-320862" lvl="2">
              <a:lnSpc>
                <a:spcPts val="4663"/>
              </a:lnSpc>
              <a:buFont typeface="Arial"/>
              <a:buChar char="⚬"/>
            </a:pPr>
            <a:r>
              <a:rPr lang="en-US" b="true" sz="3331">
                <a:solidFill>
                  <a:srgbClr val="FFC107"/>
                </a:solidFill>
                <a:latin typeface="Now Bold"/>
                <a:ea typeface="Now Bold"/>
                <a:cs typeface="Now Bold"/>
                <a:sym typeface="Now Bold"/>
              </a:rPr>
              <a:t>Example : X86 Instruction Set </a:t>
            </a:r>
          </a:p>
          <a:p>
            <a:pPr algn="l" marL="1562030" indent="-390508" lvl="3">
              <a:lnSpc>
                <a:spcPts val="4663"/>
              </a:lnSpc>
              <a:buFont typeface="Arial"/>
              <a:buChar char="￭"/>
            </a:pPr>
            <a:r>
              <a:rPr lang="en-US" sz="3331">
                <a:solidFill>
                  <a:srgbClr val="FFC107"/>
                </a:solidFill>
                <a:latin typeface="Arimo"/>
                <a:ea typeface="Arimo"/>
                <a:cs typeface="Arimo"/>
                <a:sym typeface="Arimo"/>
              </a:rPr>
              <a:t>1503</a:t>
            </a:r>
          </a:p>
          <a:p>
            <a:pPr algn="l" marL="1562030" indent="-390508" lvl="3">
              <a:lnSpc>
                <a:spcPts val="4663"/>
              </a:lnSpc>
              <a:buFont typeface="Arial"/>
              <a:buChar char="￭"/>
            </a:pPr>
            <a:r>
              <a:rPr lang="en-US" sz="3331">
                <a:solidFill>
                  <a:srgbClr val="FFC107"/>
                </a:solidFill>
                <a:latin typeface="Arimo"/>
                <a:ea typeface="Arimo"/>
                <a:cs typeface="Arimo"/>
                <a:sym typeface="Arimo"/>
              </a:rPr>
              <a:t>Used by Intel Pentium and AMD Athlon CPU  </a:t>
            </a:r>
          </a:p>
          <a:p>
            <a:pPr algn="l" marL="962585" indent="-320862" lvl="2">
              <a:lnSpc>
                <a:spcPts val="4663"/>
              </a:lnSpc>
              <a:buFont typeface="Arial"/>
              <a:buChar char="⚬"/>
            </a:pPr>
            <a:r>
              <a:rPr lang="en-US" b="true" sz="3331">
                <a:solidFill>
                  <a:srgbClr val="FFC107"/>
                </a:solidFill>
                <a:latin typeface="Now Bold"/>
                <a:ea typeface="Now Bold"/>
                <a:cs typeface="Now Bold"/>
                <a:sym typeface="Now Bold"/>
              </a:rPr>
              <a:t>Instruction Set is not programming code. Instruction sets are the low-level language instructions that instruct the CPU how to carry out an operation </a:t>
            </a:r>
          </a:p>
          <a:p>
            <a:pPr algn="l" marL="1562030" indent="-390508" lvl="3">
              <a:lnSpc>
                <a:spcPts val="4663"/>
              </a:lnSpc>
              <a:buFont typeface="Arial"/>
              <a:buChar char="￭"/>
            </a:pPr>
            <a:r>
              <a:rPr lang="en-US" b="true" sz="3331">
                <a:solidFill>
                  <a:srgbClr val="FFC107"/>
                </a:solidFill>
                <a:latin typeface="Now Bold"/>
                <a:ea typeface="Now Bold"/>
                <a:cs typeface="Now Bold"/>
                <a:sym typeface="Now Bold"/>
              </a:rPr>
              <a:t>Example: </a:t>
            </a:r>
          </a:p>
          <a:p>
            <a:pPr algn="l" marL="2221417" indent="-444283" lvl="4">
              <a:lnSpc>
                <a:spcPts val="4663"/>
              </a:lnSpc>
              <a:buFont typeface="Arial"/>
              <a:buChar char="•"/>
            </a:pPr>
            <a:r>
              <a:rPr lang="en-US" b="true" sz="3331">
                <a:solidFill>
                  <a:srgbClr val="FFC107"/>
                </a:solidFill>
                <a:latin typeface="Now Bold"/>
                <a:ea typeface="Now Bold"/>
                <a:cs typeface="Now Bold"/>
                <a:sym typeface="Now Bold"/>
              </a:rPr>
              <a:t>Python Code -&gt; Instruction Set -&gt; Computer</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Freeform 2" id="2"/>
          <p:cNvSpPr/>
          <p:nvPr/>
        </p:nvSpPr>
        <p:spPr>
          <a:xfrm flipH="false" flipV="false" rot="-3261929">
            <a:off x="14454968" y="-6301897"/>
            <a:ext cx="12406565" cy="12856544"/>
          </a:xfrm>
          <a:custGeom>
            <a:avLst/>
            <a:gdLst/>
            <a:ahLst/>
            <a:cxnLst/>
            <a:rect r="r" b="b" t="t" l="l"/>
            <a:pathLst>
              <a:path h="12856544" w="12406565">
                <a:moveTo>
                  <a:pt x="0" y="0"/>
                </a:moveTo>
                <a:lnTo>
                  <a:pt x="12406564" y="0"/>
                </a:lnTo>
                <a:lnTo>
                  <a:pt x="12406564" y="12856543"/>
                </a:lnTo>
                <a:lnTo>
                  <a:pt x="0" y="12856543"/>
                </a:lnTo>
                <a:lnTo>
                  <a:pt x="0" y="0"/>
                </a:lnTo>
                <a:close/>
              </a:path>
            </a:pathLst>
          </a:custGeom>
          <a:blipFill>
            <a:blip r:embed="rId2">
              <a:extLst>
                <a:ext uri="{96DAC541-7B7A-43D3-8B79-37D633B846F1}">
                  <asvg:svgBlip xmlns:asvg="http://schemas.microsoft.com/office/drawing/2016/SVG/main" r:embed="rId3"/>
                </a:ext>
              </a:extLst>
            </a:blip>
            <a:stretch>
              <a:fillRect l="0" t="0" r="-95" b="0"/>
            </a:stretch>
          </a:blipFill>
        </p:spPr>
      </p:sp>
      <p:sp>
        <p:nvSpPr>
          <p:cNvPr name="Freeform 3" id="3"/>
          <p:cNvSpPr/>
          <p:nvPr/>
        </p:nvSpPr>
        <p:spPr>
          <a:xfrm flipH="false" flipV="false" rot="-3503445">
            <a:off x="16271422" y="-688599"/>
            <a:ext cx="2293248" cy="2376423"/>
          </a:xfrm>
          <a:custGeom>
            <a:avLst/>
            <a:gdLst/>
            <a:ahLst/>
            <a:cxnLst/>
            <a:rect r="r" b="b" t="t" l="l"/>
            <a:pathLst>
              <a:path h="2376423" w="2293248">
                <a:moveTo>
                  <a:pt x="0" y="0"/>
                </a:moveTo>
                <a:lnTo>
                  <a:pt x="2293248" y="0"/>
                </a:lnTo>
                <a:lnTo>
                  <a:pt x="2293248" y="2376423"/>
                </a:lnTo>
                <a:lnTo>
                  <a:pt x="0" y="2376423"/>
                </a:lnTo>
                <a:lnTo>
                  <a:pt x="0" y="0"/>
                </a:lnTo>
                <a:close/>
              </a:path>
            </a:pathLst>
          </a:custGeom>
          <a:blipFill>
            <a:blip r:embed="rId2">
              <a:extLst>
                <a:ext uri="{96DAC541-7B7A-43D3-8B79-37D633B846F1}">
                  <asvg:svgBlip xmlns:asvg="http://schemas.microsoft.com/office/drawing/2016/SVG/main" r:embed="rId3"/>
                </a:ext>
              </a:extLst>
            </a:blip>
            <a:stretch>
              <a:fillRect l="0" t="0" r="-310" b="0"/>
            </a:stretch>
          </a:blipFill>
        </p:spPr>
      </p:sp>
      <p:sp>
        <p:nvSpPr>
          <p:cNvPr name="Freeform 4" id="4"/>
          <p:cNvSpPr/>
          <p:nvPr/>
        </p:nvSpPr>
        <p:spPr>
          <a:xfrm flipH="false" flipV="false" rot="8907459">
            <a:off x="-469323" y="7673064"/>
            <a:ext cx="2393627" cy="2480441"/>
          </a:xfrm>
          <a:custGeom>
            <a:avLst/>
            <a:gdLst/>
            <a:ahLst/>
            <a:cxnLst/>
            <a:rect r="r" b="b" t="t" l="l"/>
            <a:pathLst>
              <a:path h="2480441" w="2393627">
                <a:moveTo>
                  <a:pt x="0" y="0"/>
                </a:moveTo>
                <a:lnTo>
                  <a:pt x="2393627" y="0"/>
                </a:lnTo>
                <a:lnTo>
                  <a:pt x="2393627" y="2480440"/>
                </a:lnTo>
                <a:lnTo>
                  <a:pt x="0" y="2480440"/>
                </a:lnTo>
                <a:lnTo>
                  <a:pt x="0" y="0"/>
                </a:lnTo>
                <a:close/>
              </a:path>
            </a:pathLst>
          </a:custGeom>
          <a:blipFill>
            <a:blip r:embed="rId2">
              <a:extLst>
                <a:ext uri="{96DAC541-7B7A-43D3-8B79-37D633B846F1}">
                  <asvg:svgBlip xmlns:asvg="http://schemas.microsoft.com/office/drawing/2016/SVG/main" r:embed="rId3"/>
                </a:ext>
              </a:extLst>
            </a:blip>
            <a:stretch>
              <a:fillRect l="0" t="0" r="-53" b="0"/>
            </a:stretch>
          </a:blipFill>
        </p:spPr>
      </p:sp>
      <p:sp>
        <p:nvSpPr>
          <p:cNvPr name="Freeform 5" id="5"/>
          <p:cNvSpPr/>
          <p:nvPr/>
        </p:nvSpPr>
        <p:spPr>
          <a:xfrm flipH="false" flipV="false" rot="6512446">
            <a:off x="-4362501" y="6663368"/>
            <a:ext cx="10179982" cy="10549205"/>
          </a:xfrm>
          <a:custGeom>
            <a:avLst/>
            <a:gdLst/>
            <a:ahLst/>
            <a:cxnLst/>
            <a:rect r="r" b="b" t="t" l="l"/>
            <a:pathLst>
              <a:path h="10549205" w="10179982">
                <a:moveTo>
                  <a:pt x="0" y="0"/>
                </a:moveTo>
                <a:lnTo>
                  <a:pt x="10179982" y="0"/>
                </a:lnTo>
                <a:lnTo>
                  <a:pt x="10179982" y="10549204"/>
                </a:lnTo>
                <a:lnTo>
                  <a:pt x="0" y="10549204"/>
                </a:lnTo>
                <a:lnTo>
                  <a:pt x="0" y="0"/>
                </a:lnTo>
                <a:close/>
              </a:path>
            </a:pathLst>
          </a:custGeom>
          <a:blipFill>
            <a:blip r:embed="rId2">
              <a:extLst>
                <a:ext uri="{96DAC541-7B7A-43D3-8B79-37D633B846F1}">
                  <asvg:svgBlip xmlns:asvg="http://schemas.microsoft.com/office/drawing/2016/SVG/main" r:embed="rId3"/>
                </a:ext>
              </a:extLst>
            </a:blip>
            <a:stretch>
              <a:fillRect l="0" t="0" r="-72" b="0"/>
            </a:stretch>
          </a:blipFill>
        </p:spPr>
      </p:sp>
      <p:grpSp>
        <p:nvGrpSpPr>
          <p:cNvPr name="Group 6" id="6"/>
          <p:cNvGrpSpPr/>
          <p:nvPr/>
        </p:nvGrpSpPr>
        <p:grpSpPr>
          <a:xfrm rot="0">
            <a:off x="2035597" y="9258300"/>
            <a:ext cx="1175830" cy="1181100"/>
            <a:chOff x="0" y="0"/>
            <a:chExt cx="1567773" cy="1574800"/>
          </a:xfrm>
        </p:grpSpPr>
        <p:sp>
          <p:nvSpPr>
            <p:cNvPr name="Freeform 7" id="7"/>
            <p:cNvSpPr/>
            <p:nvPr/>
          </p:nvSpPr>
          <p:spPr>
            <a:xfrm flipH="false" flipV="false" rot="0">
              <a:off x="0" y="0"/>
              <a:ext cx="1567688" cy="1574800"/>
            </a:xfrm>
            <a:custGeom>
              <a:avLst/>
              <a:gdLst/>
              <a:ahLst/>
              <a:cxnLst/>
              <a:rect r="r" b="b" t="t" l="l"/>
              <a:pathLst>
                <a:path h="1574800" w="1567688">
                  <a:moveTo>
                    <a:pt x="783844" y="0"/>
                  </a:moveTo>
                  <a:cubicBezTo>
                    <a:pt x="1217295" y="1905"/>
                    <a:pt x="1567688" y="353949"/>
                    <a:pt x="1567688" y="787400"/>
                  </a:cubicBezTo>
                  <a:cubicBezTo>
                    <a:pt x="1567688" y="1220851"/>
                    <a:pt x="1217295" y="1572895"/>
                    <a:pt x="783844" y="1574800"/>
                  </a:cubicBezTo>
                  <a:cubicBezTo>
                    <a:pt x="350393" y="1572895"/>
                    <a:pt x="0" y="1220851"/>
                    <a:pt x="0" y="787400"/>
                  </a:cubicBezTo>
                  <a:cubicBezTo>
                    <a:pt x="0" y="353949"/>
                    <a:pt x="350393" y="1905"/>
                    <a:pt x="783844" y="0"/>
                  </a:cubicBezTo>
                  <a:close/>
                </a:path>
              </a:pathLst>
            </a:custGeom>
            <a:solidFill>
              <a:srgbClr val="6BD4CD"/>
            </a:solidFill>
          </p:spPr>
        </p:sp>
      </p:grpSp>
      <p:grpSp>
        <p:nvGrpSpPr>
          <p:cNvPr name="Group 8" id="8"/>
          <p:cNvGrpSpPr/>
          <p:nvPr/>
        </p:nvGrpSpPr>
        <p:grpSpPr>
          <a:xfrm rot="0">
            <a:off x="17260575" y="2331504"/>
            <a:ext cx="568950" cy="571500"/>
            <a:chOff x="0" y="0"/>
            <a:chExt cx="758600" cy="762000"/>
          </a:xfrm>
        </p:grpSpPr>
        <p:sp>
          <p:nvSpPr>
            <p:cNvPr name="Freeform 9" id="9"/>
            <p:cNvSpPr/>
            <p:nvPr/>
          </p:nvSpPr>
          <p:spPr>
            <a:xfrm flipH="false" flipV="false" rot="0">
              <a:off x="0" y="0"/>
              <a:ext cx="758571" cy="762000"/>
            </a:xfrm>
            <a:custGeom>
              <a:avLst/>
              <a:gdLst/>
              <a:ahLst/>
              <a:cxnLst/>
              <a:rect r="r" b="b" t="t" l="l"/>
              <a:pathLst>
                <a:path h="762000" w="758571">
                  <a:moveTo>
                    <a:pt x="379349" y="0"/>
                  </a:moveTo>
                  <a:cubicBezTo>
                    <a:pt x="589026" y="889"/>
                    <a:pt x="758571" y="171196"/>
                    <a:pt x="758571" y="381000"/>
                  </a:cubicBezTo>
                  <a:cubicBezTo>
                    <a:pt x="758571" y="590804"/>
                    <a:pt x="589026" y="761111"/>
                    <a:pt x="379349" y="762000"/>
                  </a:cubicBezTo>
                  <a:cubicBezTo>
                    <a:pt x="169545" y="761111"/>
                    <a:pt x="0" y="590804"/>
                    <a:pt x="0" y="381000"/>
                  </a:cubicBezTo>
                  <a:cubicBezTo>
                    <a:pt x="0" y="171196"/>
                    <a:pt x="169545" y="889"/>
                    <a:pt x="379349" y="0"/>
                  </a:cubicBezTo>
                  <a:close/>
                </a:path>
              </a:pathLst>
            </a:custGeom>
            <a:solidFill>
              <a:srgbClr val="6BD4CD"/>
            </a:solidFill>
          </p:spPr>
        </p:sp>
      </p:grpSp>
      <p:sp>
        <p:nvSpPr>
          <p:cNvPr name="TextBox 10" id="10"/>
          <p:cNvSpPr txBox="true"/>
          <p:nvPr/>
        </p:nvSpPr>
        <p:spPr>
          <a:xfrm rot="0">
            <a:off x="2032962" y="3203041"/>
            <a:ext cx="14471028" cy="1055713"/>
          </a:xfrm>
          <a:prstGeom prst="rect">
            <a:avLst/>
          </a:prstGeom>
        </p:spPr>
        <p:txBody>
          <a:bodyPr anchor="t" rtlCol="false" tIns="0" lIns="0" bIns="0" rIns="0">
            <a:spAutoFit/>
          </a:bodyPr>
          <a:lstStyle/>
          <a:p>
            <a:pPr algn="ctr">
              <a:lnSpc>
                <a:spcPts val="9400"/>
              </a:lnSpc>
            </a:pPr>
            <a:r>
              <a:rPr lang="en-US" b="true" sz="9400" spc="940">
                <a:solidFill>
                  <a:srgbClr val="6BD4CD"/>
                </a:solidFill>
                <a:latin typeface="Glacial Indifference Bold"/>
                <a:ea typeface="Glacial Indifference Bold"/>
                <a:cs typeface="Glacial Indifference Bold"/>
                <a:sym typeface="Glacial Indifference Bold"/>
              </a:rPr>
              <a:t>EMBEDDED SYSTEMS</a:t>
            </a:r>
          </a:p>
        </p:txBody>
      </p:sp>
      <p:sp>
        <p:nvSpPr>
          <p:cNvPr name="Freeform 11" id="11"/>
          <p:cNvSpPr/>
          <p:nvPr/>
        </p:nvSpPr>
        <p:spPr>
          <a:xfrm flipH="false" flipV="false" rot="0">
            <a:off x="15119553" y="6839204"/>
            <a:ext cx="2768875" cy="3009646"/>
          </a:xfrm>
          <a:custGeom>
            <a:avLst/>
            <a:gdLst/>
            <a:ahLst/>
            <a:cxnLst/>
            <a:rect r="r" b="b" t="t" l="l"/>
            <a:pathLst>
              <a:path h="3009646" w="2768875">
                <a:moveTo>
                  <a:pt x="0" y="0"/>
                </a:moveTo>
                <a:lnTo>
                  <a:pt x="2768875" y="0"/>
                </a:lnTo>
                <a:lnTo>
                  <a:pt x="2768875" y="3009646"/>
                </a:lnTo>
                <a:lnTo>
                  <a:pt x="0" y="3009646"/>
                </a:lnTo>
                <a:lnTo>
                  <a:pt x="0" y="0"/>
                </a:lnTo>
                <a:close/>
              </a:path>
            </a:pathLst>
          </a:custGeom>
          <a:blipFill>
            <a:blip r:embed="rId4">
              <a:extLst>
                <a:ext uri="{96DAC541-7B7A-43D3-8B79-37D633B846F1}">
                  <asvg:svgBlip xmlns:asvg="http://schemas.microsoft.com/office/drawing/2016/SVG/main" r:embed="rId5"/>
                </a:ext>
              </a:extLst>
            </a:blip>
            <a:stretch>
              <a:fillRect l="0" t="0" r="-4567" b="0"/>
            </a:stretch>
          </a:blipFill>
        </p:spPr>
      </p:sp>
      <p:grpSp>
        <p:nvGrpSpPr>
          <p:cNvPr name="Group 12" id="12"/>
          <p:cNvGrpSpPr/>
          <p:nvPr/>
        </p:nvGrpSpPr>
        <p:grpSpPr>
          <a:xfrm rot="0">
            <a:off x="2537237" y="28108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TextBox 2" id="2"/>
          <p:cNvSpPr txBox="true"/>
          <p:nvPr/>
        </p:nvSpPr>
        <p:spPr>
          <a:xfrm rot="0">
            <a:off x="523254" y="1827091"/>
            <a:ext cx="17606660" cy="1371168"/>
          </a:xfrm>
          <a:prstGeom prst="rect">
            <a:avLst/>
          </a:prstGeom>
        </p:spPr>
        <p:txBody>
          <a:bodyPr anchor="t" rtlCol="false" tIns="0" lIns="0" bIns="0" rIns="0">
            <a:spAutoFit/>
          </a:bodyPr>
          <a:lstStyle/>
          <a:p>
            <a:pPr algn="l" marL="1077976" indent="-359325" lvl="2">
              <a:lnSpc>
                <a:spcPts val="5224"/>
              </a:lnSpc>
              <a:buFont typeface="Arial"/>
              <a:buChar char="⚬"/>
            </a:pPr>
            <a:r>
              <a:rPr lang="en-US" b="true" sz="3730">
                <a:solidFill>
                  <a:srgbClr val="FFC107"/>
                </a:solidFill>
                <a:latin typeface="Now Bold"/>
                <a:ea typeface="Now Bold"/>
                <a:cs typeface="Now Bold"/>
                <a:sym typeface="Now Bold"/>
              </a:rPr>
              <a:t>Traditionally, desktop and laptop computers are categorized as general-purpose computers, designed to perform a broad spectrum of activities.</a:t>
            </a:r>
          </a:p>
        </p:txBody>
      </p:sp>
      <p:sp>
        <p:nvSpPr>
          <p:cNvPr name="TextBox 3" id="3"/>
          <p:cNvSpPr txBox="true"/>
          <p:nvPr/>
        </p:nvSpPr>
        <p:spPr>
          <a:xfrm rot="0">
            <a:off x="1028700" y="6391447"/>
            <a:ext cx="15669246" cy="697906"/>
          </a:xfrm>
          <a:prstGeom prst="rect">
            <a:avLst/>
          </a:prstGeom>
        </p:spPr>
        <p:txBody>
          <a:bodyPr anchor="t" rtlCol="false" tIns="0" lIns="0" bIns="0" rIns="0">
            <a:spAutoFit/>
          </a:bodyPr>
          <a:lstStyle/>
          <a:p>
            <a:pPr algn="ctr">
              <a:lnSpc>
                <a:spcPts val="5224"/>
              </a:lnSpc>
            </a:pPr>
            <a:r>
              <a:rPr lang="en-US" sz="3730" b="true">
                <a:solidFill>
                  <a:srgbClr val="FFFFFF"/>
                </a:solidFill>
                <a:latin typeface="Now Bold"/>
                <a:ea typeface="Now Bold"/>
                <a:cs typeface="Now Bold"/>
                <a:sym typeface="Now Bold"/>
              </a:rPr>
              <a:t>Discussion: Where could we find a processor, besides a computer or a laptop?</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8" id="8"/>
          <p:cNvSpPr txBox="true"/>
          <p:nvPr/>
        </p:nvSpPr>
        <p:spPr>
          <a:xfrm rot="0">
            <a:off x="523254" y="24268"/>
            <a:ext cx="15049670" cy="1288858"/>
          </a:xfrm>
          <a:prstGeom prst="rect">
            <a:avLst/>
          </a:prstGeom>
        </p:spPr>
        <p:txBody>
          <a:bodyPr anchor="t" rtlCol="false" tIns="0" lIns="0" bIns="0" rIns="0">
            <a:spAutoFit/>
          </a:bodyPr>
          <a:lstStyle/>
          <a:p>
            <a:pPr algn="l">
              <a:lnSpc>
                <a:spcPts val="9602"/>
              </a:lnSpc>
            </a:pPr>
            <a:r>
              <a:rPr lang="en-US" sz="6859" b="true">
                <a:solidFill>
                  <a:srgbClr val="6BD4CD"/>
                </a:solidFill>
                <a:latin typeface="Now Bold"/>
                <a:ea typeface="Now Bold"/>
                <a:cs typeface="Now Bold"/>
                <a:sym typeface="Now Bold"/>
              </a:rPr>
              <a:t>Processors and Computer System</a:t>
            </a:r>
          </a:p>
        </p:txBody>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TextBox 2" id="2"/>
          <p:cNvSpPr txBox="true"/>
          <p:nvPr/>
        </p:nvSpPr>
        <p:spPr>
          <a:xfrm rot="0">
            <a:off x="523254" y="24268"/>
            <a:ext cx="15049670" cy="1288858"/>
          </a:xfrm>
          <a:prstGeom prst="rect">
            <a:avLst/>
          </a:prstGeom>
        </p:spPr>
        <p:txBody>
          <a:bodyPr anchor="t" rtlCol="false" tIns="0" lIns="0" bIns="0" rIns="0">
            <a:spAutoFit/>
          </a:bodyPr>
          <a:lstStyle/>
          <a:p>
            <a:pPr algn="l">
              <a:lnSpc>
                <a:spcPts val="9602"/>
              </a:lnSpc>
            </a:pPr>
            <a:r>
              <a:rPr lang="en-US" sz="6859" b="true">
                <a:solidFill>
                  <a:srgbClr val="6BD4CD"/>
                </a:solidFill>
                <a:latin typeface="Now Bold"/>
                <a:ea typeface="Now Bold"/>
                <a:cs typeface="Now Bold"/>
                <a:sym typeface="Now Bold"/>
              </a:rPr>
              <a:t>Embedded System</a:t>
            </a:r>
          </a:p>
        </p:txBody>
      </p:sp>
      <p:sp>
        <p:nvSpPr>
          <p:cNvPr name="TextBox 3" id="3"/>
          <p:cNvSpPr txBox="true"/>
          <p:nvPr/>
        </p:nvSpPr>
        <p:spPr>
          <a:xfrm rot="0">
            <a:off x="523254" y="1827091"/>
            <a:ext cx="17606660" cy="3390951"/>
          </a:xfrm>
          <a:prstGeom prst="rect">
            <a:avLst/>
          </a:prstGeom>
        </p:spPr>
        <p:txBody>
          <a:bodyPr anchor="t" rtlCol="false" tIns="0" lIns="0" bIns="0" rIns="0">
            <a:spAutoFit/>
          </a:bodyPr>
          <a:lstStyle/>
          <a:p>
            <a:pPr algn="l" marL="1077976" indent="-359325" lvl="2">
              <a:lnSpc>
                <a:spcPts val="5224"/>
              </a:lnSpc>
              <a:buFont typeface="Arial"/>
              <a:buChar char="⚬"/>
            </a:pPr>
            <a:r>
              <a:rPr lang="en-US" b="true" sz="3730">
                <a:solidFill>
                  <a:srgbClr val="FFC107"/>
                </a:solidFill>
                <a:latin typeface="Now Bold"/>
                <a:ea typeface="Now Bold"/>
                <a:cs typeface="Now Bold"/>
                <a:sym typeface="Now Bold"/>
              </a:rPr>
              <a:t>An embedded system is a type of computer system designed to perform specific tasks efficiently. </a:t>
            </a:r>
          </a:p>
          <a:p>
            <a:pPr algn="l" marL="1077976" indent="-359325" lvl="2">
              <a:lnSpc>
                <a:spcPts val="5224"/>
              </a:lnSpc>
              <a:buFont typeface="Arial"/>
              <a:buChar char="⚬"/>
            </a:pPr>
            <a:r>
              <a:rPr lang="en-US" b="true" sz="3730">
                <a:solidFill>
                  <a:srgbClr val="FFC107"/>
                </a:solidFill>
                <a:latin typeface="Now Bold"/>
                <a:ea typeface="Now Bold"/>
                <a:cs typeface="Now Bold"/>
                <a:sym typeface="Now Bold"/>
              </a:rPr>
              <a:t>It integrates a small, built-in computer within a device, combining dedicated hardware and software tailored to execute a predefined set of functions. </a:t>
            </a:r>
          </a:p>
          <a:p>
            <a:pPr algn="l" marL="1077976" indent="-359325" lvl="2">
              <a:lnSpc>
                <a:spcPts val="5224"/>
              </a:lnSpc>
              <a:buFont typeface="Arial"/>
              <a:buChar char="⚬"/>
            </a:pPr>
            <a:r>
              <a:rPr lang="en-US" b="true" sz="3730">
                <a:solidFill>
                  <a:srgbClr val="FFC107"/>
                </a:solidFill>
                <a:latin typeface="Now Bold"/>
                <a:ea typeface="Now Bold"/>
                <a:cs typeface="Now Bold"/>
                <a:sym typeface="Now Bold"/>
              </a:rPr>
              <a:t>These systems typically focus on performing a single, specialized task as needed.</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grpSp>
        <p:nvGrpSpPr>
          <p:cNvPr name="Group 2" id="2"/>
          <p:cNvGrpSpPr/>
          <p:nvPr/>
        </p:nvGrpSpPr>
        <p:grpSpPr>
          <a:xfrm rot="0">
            <a:off x="1853155" y="5567217"/>
            <a:ext cx="3691083" cy="3691083"/>
            <a:chOff x="0" y="0"/>
            <a:chExt cx="4921444" cy="4921444"/>
          </a:xfrm>
        </p:grpSpPr>
        <p:sp>
          <p:nvSpPr>
            <p:cNvPr name="Freeform 3" id="3"/>
            <p:cNvSpPr/>
            <p:nvPr/>
          </p:nvSpPr>
          <p:spPr>
            <a:xfrm flipH="false" flipV="false" rot="0">
              <a:off x="0" y="0"/>
              <a:ext cx="4921504" cy="4921504"/>
            </a:xfrm>
            <a:custGeom>
              <a:avLst/>
              <a:gdLst/>
              <a:ahLst/>
              <a:cxnLst/>
              <a:rect r="r" b="b" t="t" l="l"/>
              <a:pathLst>
                <a:path h="4921504" w="4921504">
                  <a:moveTo>
                    <a:pt x="0" y="0"/>
                  </a:moveTo>
                  <a:lnTo>
                    <a:pt x="4921504" y="0"/>
                  </a:lnTo>
                  <a:lnTo>
                    <a:pt x="4921504" y="4921504"/>
                  </a:lnTo>
                  <a:lnTo>
                    <a:pt x="0" y="4921504"/>
                  </a:lnTo>
                  <a:close/>
                </a:path>
              </a:pathLst>
            </a:custGeom>
            <a:solidFill>
              <a:srgbClr val="FFB784">
                <a:alpha val="70588"/>
              </a:srgbClr>
            </a:solidFill>
          </p:spPr>
        </p:sp>
      </p:grpSp>
      <p:grpSp>
        <p:nvGrpSpPr>
          <p:cNvPr name="Group 4" id="4"/>
          <p:cNvGrpSpPr/>
          <p:nvPr/>
        </p:nvGrpSpPr>
        <p:grpSpPr>
          <a:xfrm rot="0">
            <a:off x="7018977" y="7089858"/>
            <a:ext cx="5188175" cy="2168444"/>
            <a:chOff x="0" y="0"/>
            <a:chExt cx="6917566" cy="2891258"/>
          </a:xfrm>
        </p:grpSpPr>
        <p:sp>
          <p:nvSpPr>
            <p:cNvPr name="Freeform 5" id="5"/>
            <p:cNvSpPr/>
            <p:nvPr/>
          </p:nvSpPr>
          <p:spPr>
            <a:xfrm flipH="false" flipV="false" rot="0">
              <a:off x="0" y="0"/>
              <a:ext cx="6917563" cy="2891282"/>
            </a:xfrm>
            <a:custGeom>
              <a:avLst/>
              <a:gdLst/>
              <a:ahLst/>
              <a:cxnLst/>
              <a:rect r="r" b="b" t="t" l="l"/>
              <a:pathLst>
                <a:path h="2891282" w="6917563">
                  <a:moveTo>
                    <a:pt x="0" y="0"/>
                  </a:moveTo>
                  <a:lnTo>
                    <a:pt x="6917563" y="0"/>
                  </a:lnTo>
                  <a:lnTo>
                    <a:pt x="6917563" y="2891282"/>
                  </a:lnTo>
                  <a:lnTo>
                    <a:pt x="0" y="2891282"/>
                  </a:lnTo>
                  <a:close/>
                </a:path>
              </a:pathLst>
            </a:custGeom>
            <a:solidFill>
              <a:srgbClr val="6BD4CD">
                <a:alpha val="70588"/>
              </a:srgbClr>
            </a:solidFill>
          </p:spPr>
        </p:sp>
      </p:grpSp>
      <p:grpSp>
        <p:nvGrpSpPr>
          <p:cNvPr name="Group 6" id="6"/>
          <p:cNvGrpSpPr/>
          <p:nvPr/>
        </p:nvGrpSpPr>
        <p:grpSpPr>
          <a:xfrm rot="0">
            <a:off x="13932324" y="5567217"/>
            <a:ext cx="3691083" cy="3691083"/>
            <a:chOff x="0" y="0"/>
            <a:chExt cx="4921444" cy="4921444"/>
          </a:xfrm>
        </p:grpSpPr>
        <p:sp>
          <p:nvSpPr>
            <p:cNvPr name="Freeform 7" id="7"/>
            <p:cNvSpPr/>
            <p:nvPr/>
          </p:nvSpPr>
          <p:spPr>
            <a:xfrm flipH="false" flipV="false" rot="0">
              <a:off x="0" y="0"/>
              <a:ext cx="4921504" cy="4921504"/>
            </a:xfrm>
            <a:custGeom>
              <a:avLst/>
              <a:gdLst/>
              <a:ahLst/>
              <a:cxnLst/>
              <a:rect r="r" b="b" t="t" l="l"/>
              <a:pathLst>
                <a:path h="4921504" w="4921504">
                  <a:moveTo>
                    <a:pt x="0" y="0"/>
                  </a:moveTo>
                  <a:lnTo>
                    <a:pt x="4921504" y="0"/>
                  </a:lnTo>
                  <a:lnTo>
                    <a:pt x="4921504" y="4921504"/>
                  </a:lnTo>
                  <a:lnTo>
                    <a:pt x="0" y="4921504"/>
                  </a:lnTo>
                  <a:close/>
                </a:path>
              </a:pathLst>
            </a:custGeom>
            <a:solidFill>
              <a:srgbClr val="FFB784">
                <a:alpha val="70588"/>
              </a:srgbClr>
            </a:solidFill>
          </p:spPr>
        </p:sp>
      </p:grpSp>
      <p:grpSp>
        <p:nvGrpSpPr>
          <p:cNvPr name="Group 8" id="8"/>
          <p:cNvGrpSpPr/>
          <p:nvPr/>
        </p:nvGrpSpPr>
        <p:grpSpPr>
          <a:xfrm rot="0">
            <a:off x="7547362" y="1876135"/>
            <a:ext cx="3691083" cy="3691083"/>
            <a:chOff x="0" y="0"/>
            <a:chExt cx="4921444" cy="4921444"/>
          </a:xfrm>
        </p:grpSpPr>
        <p:sp>
          <p:nvSpPr>
            <p:cNvPr name="Freeform 9" id="9"/>
            <p:cNvSpPr/>
            <p:nvPr/>
          </p:nvSpPr>
          <p:spPr>
            <a:xfrm flipH="false" flipV="false" rot="0">
              <a:off x="0" y="0"/>
              <a:ext cx="4921504" cy="4921504"/>
            </a:xfrm>
            <a:custGeom>
              <a:avLst/>
              <a:gdLst/>
              <a:ahLst/>
              <a:cxnLst/>
              <a:rect r="r" b="b" t="t" l="l"/>
              <a:pathLst>
                <a:path h="4921504" w="4921504">
                  <a:moveTo>
                    <a:pt x="0" y="0"/>
                  </a:moveTo>
                  <a:lnTo>
                    <a:pt x="4921504" y="0"/>
                  </a:lnTo>
                  <a:lnTo>
                    <a:pt x="4921504" y="4921504"/>
                  </a:lnTo>
                  <a:lnTo>
                    <a:pt x="0" y="4921504"/>
                  </a:lnTo>
                  <a:close/>
                </a:path>
              </a:pathLst>
            </a:custGeom>
            <a:solidFill>
              <a:srgbClr val="FFB784">
                <a:alpha val="70588"/>
              </a:srgbClr>
            </a:solidFill>
          </p:spPr>
        </p:sp>
      </p:grpSp>
      <p:grpSp>
        <p:nvGrpSpPr>
          <p:cNvPr name="Group 10" id="10"/>
          <p:cNvGrpSpPr/>
          <p:nvPr/>
        </p:nvGrpSpPr>
        <p:grpSpPr>
          <a:xfrm rot="5399999">
            <a:off x="9093614" y="6265399"/>
            <a:ext cx="991275" cy="71437"/>
            <a:chOff x="0" y="0"/>
            <a:chExt cx="1321700" cy="95250"/>
          </a:xfrm>
        </p:grpSpPr>
        <p:sp>
          <p:nvSpPr>
            <p:cNvPr name="Freeform 11" id="11"/>
            <p:cNvSpPr/>
            <p:nvPr/>
          </p:nvSpPr>
          <p:spPr>
            <a:xfrm flipH="false" flipV="false" rot="0">
              <a:off x="0" y="0"/>
              <a:ext cx="1321689" cy="95250"/>
            </a:xfrm>
            <a:custGeom>
              <a:avLst/>
              <a:gdLst/>
              <a:ahLst/>
              <a:cxnLst/>
              <a:rect r="r" b="b" t="t" l="l"/>
              <a:pathLst>
                <a:path h="95250" w="1321689">
                  <a:moveTo>
                    <a:pt x="47625" y="0"/>
                  </a:moveTo>
                  <a:lnTo>
                    <a:pt x="1274064" y="0"/>
                  </a:lnTo>
                  <a:cubicBezTo>
                    <a:pt x="1300353" y="0"/>
                    <a:pt x="1321689" y="21336"/>
                    <a:pt x="1321689" y="47625"/>
                  </a:cubicBezTo>
                  <a:cubicBezTo>
                    <a:pt x="1321689" y="73914"/>
                    <a:pt x="1300353" y="95250"/>
                    <a:pt x="1274064" y="95250"/>
                  </a:cubicBezTo>
                  <a:lnTo>
                    <a:pt x="47625" y="95250"/>
                  </a:lnTo>
                  <a:cubicBezTo>
                    <a:pt x="21336" y="95250"/>
                    <a:pt x="0" y="73914"/>
                    <a:pt x="0" y="47625"/>
                  </a:cubicBezTo>
                  <a:cubicBezTo>
                    <a:pt x="0" y="21336"/>
                    <a:pt x="21336" y="0"/>
                    <a:pt x="47625" y="0"/>
                  </a:cubicBezTo>
                  <a:close/>
                </a:path>
              </a:pathLst>
            </a:custGeom>
            <a:solidFill>
              <a:srgbClr val="FFFFFF"/>
            </a:solidFill>
          </p:spPr>
        </p:sp>
      </p:grpSp>
      <p:grpSp>
        <p:nvGrpSpPr>
          <p:cNvPr name="Group 12" id="12"/>
          <p:cNvGrpSpPr/>
          <p:nvPr/>
        </p:nvGrpSpPr>
        <p:grpSpPr>
          <a:xfrm rot="0">
            <a:off x="5772713" y="8138359"/>
            <a:ext cx="991275" cy="71438"/>
            <a:chOff x="0" y="0"/>
            <a:chExt cx="1321700" cy="95250"/>
          </a:xfrm>
        </p:grpSpPr>
        <p:sp>
          <p:nvSpPr>
            <p:cNvPr name="Freeform 13" id="13"/>
            <p:cNvSpPr/>
            <p:nvPr/>
          </p:nvSpPr>
          <p:spPr>
            <a:xfrm flipH="false" flipV="false" rot="0">
              <a:off x="0" y="0"/>
              <a:ext cx="1321689" cy="95250"/>
            </a:xfrm>
            <a:custGeom>
              <a:avLst/>
              <a:gdLst/>
              <a:ahLst/>
              <a:cxnLst/>
              <a:rect r="r" b="b" t="t" l="l"/>
              <a:pathLst>
                <a:path h="95250" w="1321689">
                  <a:moveTo>
                    <a:pt x="47625" y="0"/>
                  </a:moveTo>
                  <a:lnTo>
                    <a:pt x="1274064" y="0"/>
                  </a:lnTo>
                  <a:cubicBezTo>
                    <a:pt x="1300353" y="0"/>
                    <a:pt x="1321689" y="21336"/>
                    <a:pt x="1321689" y="47625"/>
                  </a:cubicBezTo>
                  <a:cubicBezTo>
                    <a:pt x="1321689" y="73914"/>
                    <a:pt x="1300353" y="95250"/>
                    <a:pt x="1274064" y="95250"/>
                  </a:cubicBezTo>
                  <a:lnTo>
                    <a:pt x="47625" y="95250"/>
                  </a:lnTo>
                  <a:cubicBezTo>
                    <a:pt x="21336" y="95250"/>
                    <a:pt x="0" y="73914"/>
                    <a:pt x="0" y="47625"/>
                  </a:cubicBezTo>
                  <a:cubicBezTo>
                    <a:pt x="0" y="21336"/>
                    <a:pt x="21336" y="0"/>
                    <a:pt x="47625" y="0"/>
                  </a:cubicBezTo>
                  <a:close/>
                </a:path>
              </a:pathLst>
            </a:custGeom>
            <a:solidFill>
              <a:srgbClr val="FFFFFF"/>
            </a:solidFill>
          </p:spPr>
        </p:sp>
      </p:grpSp>
      <p:grpSp>
        <p:nvGrpSpPr>
          <p:cNvPr name="Group 14" id="14"/>
          <p:cNvGrpSpPr/>
          <p:nvPr/>
        </p:nvGrpSpPr>
        <p:grpSpPr>
          <a:xfrm rot="10799999">
            <a:off x="12614753" y="8090734"/>
            <a:ext cx="991275" cy="71438"/>
            <a:chOff x="0" y="0"/>
            <a:chExt cx="1321700" cy="95250"/>
          </a:xfrm>
        </p:grpSpPr>
        <p:sp>
          <p:nvSpPr>
            <p:cNvPr name="Freeform 15" id="15"/>
            <p:cNvSpPr/>
            <p:nvPr/>
          </p:nvSpPr>
          <p:spPr>
            <a:xfrm flipH="false" flipV="false" rot="0">
              <a:off x="0" y="0"/>
              <a:ext cx="1321689" cy="95250"/>
            </a:xfrm>
            <a:custGeom>
              <a:avLst/>
              <a:gdLst/>
              <a:ahLst/>
              <a:cxnLst/>
              <a:rect r="r" b="b" t="t" l="l"/>
              <a:pathLst>
                <a:path h="95250" w="1321689">
                  <a:moveTo>
                    <a:pt x="47625" y="0"/>
                  </a:moveTo>
                  <a:lnTo>
                    <a:pt x="1274064" y="0"/>
                  </a:lnTo>
                  <a:cubicBezTo>
                    <a:pt x="1300353" y="0"/>
                    <a:pt x="1321689" y="21336"/>
                    <a:pt x="1321689" y="47625"/>
                  </a:cubicBezTo>
                  <a:cubicBezTo>
                    <a:pt x="1321689" y="73914"/>
                    <a:pt x="1300353" y="95250"/>
                    <a:pt x="1274064" y="95250"/>
                  </a:cubicBezTo>
                  <a:lnTo>
                    <a:pt x="47625" y="95250"/>
                  </a:lnTo>
                  <a:cubicBezTo>
                    <a:pt x="21336" y="95250"/>
                    <a:pt x="0" y="73914"/>
                    <a:pt x="0" y="47625"/>
                  </a:cubicBezTo>
                  <a:cubicBezTo>
                    <a:pt x="0" y="21336"/>
                    <a:pt x="21336" y="0"/>
                    <a:pt x="47625" y="0"/>
                  </a:cubicBezTo>
                  <a:close/>
                </a:path>
              </a:pathLst>
            </a:custGeom>
            <a:solidFill>
              <a:srgbClr val="FFFFFF"/>
            </a:solidFill>
          </p:spPr>
        </p:sp>
      </p:grpSp>
      <p:sp>
        <p:nvSpPr>
          <p:cNvPr name="TextBox 16" id="16"/>
          <p:cNvSpPr txBox="true"/>
          <p:nvPr/>
        </p:nvSpPr>
        <p:spPr>
          <a:xfrm rot="0">
            <a:off x="2339498" y="6214146"/>
            <a:ext cx="2718399" cy="1493703"/>
          </a:xfrm>
          <a:prstGeom prst="rect">
            <a:avLst/>
          </a:prstGeom>
        </p:spPr>
        <p:txBody>
          <a:bodyPr anchor="t" rtlCol="false" tIns="0" lIns="0" bIns="0" rIns="0">
            <a:spAutoFit/>
          </a:bodyPr>
          <a:lstStyle/>
          <a:p>
            <a:pPr algn="ctr">
              <a:lnSpc>
                <a:spcPts val="5718"/>
              </a:lnSpc>
            </a:pPr>
            <a:r>
              <a:rPr lang="en-US" sz="4084" b="true">
                <a:solidFill>
                  <a:srgbClr val="FFFFFF"/>
                </a:solidFill>
                <a:latin typeface="Now Bold"/>
                <a:ea typeface="Now Bold"/>
                <a:cs typeface="Now Bold"/>
                <a:sym typeface="Now Bold"/>
              </a:rPr>
              <a:t>Analogue or digital input</a:t>
            </a:r>
          </a:p>
        </p:txBody>
      </p:sp>
      <p:sp>
        <p:nvSpPr>
          <p:cNvPr name="TextBox 17" id="17"/>
          <p:cNvSpPr txBox="true"/>
          <p:nvPr/>
        </p:nvSpPr>
        <p:spPr>
          <a:xfrm rot="0">
            <a:off x="14418666" y="6163005"/>
            <a:ext cx="2718399" cy="1493703"/>
          </a:xfrm>
          <a:prstGeom prst="rect">
            <a:avLst/>
          </a:prstGeom>
        </p:spPr>
        <p:txBody>
          <a:bodyPr anchor="t" rtlCol="false" tIns="0" lIns="0" bIns="0" rIns="0">
            <a:spAutoFit/>
          </a:bodyPr>
          <a:lstStyle/>
          <a:p>
            <a:pPr algn="ctr">
              <a:lnSpc>
                <a:spcPts val="5718"/>
              </a:lnSpc>
            </a:pPr>
            <a:r>
              <a:rPr lang="en-US" sz="4084" b="true">
                <a:solidFill>
                  <a:srgbClr val="FFFFFF"/>
                </a:solidFill>
                <a:latin typeface="Now Bold"/>
                <a:ea typeface="Now Bold"/>
                <a:cs typeface="Now Bold"/>
                <a:sym typeface="Now Bold"/>
              </a:rPr>
              <a:t>Some form of Output</a:t>
            </a:r>
          </a:p>
        </p:txBody>
      </p:sp>
      <p:sp>
        <p:nvSpPr>
          <p:cNvPr name="TextBox 18" id="18"/>
          <p:cNvSpPr txBox="true"/>
          <p:nvPr/>
        </p:nvSpPr>
        <p:spPr>
          <a:xfrm rot="0">
            <a:off x="8041552" y="2885919"/>
            <a:ext cx="2718399" cy="1493703"/>
          </a:xfrm>
          <a:prstGeom prst="rect">
            <a:avLst/>
          </a:prstGeom>
        </p:spPr>
        <p:txBody>
          <a:bodyPr anchor="t" rtlCol="false" tIns="0" lIns="0" bIns="0" rIns="0">
            <a:spAutoFit/>
          </a:bodyPr>
          <a:lstStyle/>
          <a:p>
            <a:pPr algn="ctr">
              <a:lnSpc>
                <a:spcPts val="5718"/>
              </a:lnSpc>
            </a:pPr>
            <a:r>
              <a:rPr lang="en-US" sz="4084" b="true">
                <a:solidFill>
                  <a:srgbClr val="FFFFFF"/>
                </a:solidFill>
                <a:latin typeface="Now Bold"/>
                <a:ea typeface="Now Bold"/>
                <a:cs typeface="Now Bold"/>
                <a:sym typeface="Now Bold"/>
              </a:rPr>
              <a:t>User Interface</a:t>
            </a:r>
          </a:p>
        </p:txBody>
      </p:sp>
      <p:sp>
        <p:nvSpPr>
          <p:cNvPr name="TextBox 19" id="19"/>
          <p:cNvSpPr txBox="true"/>
          <p:nvPr/>
        </p:nvSpPr>
        <p:spPr>
          <a:xfrm rot="0">
            <a:off x="7195106" y="7167572"/>
            <a:ext cx="4835917" cy="1248920"/>
          </a:xfrm>
          <a:prstGeom prst="rect">
            <a:avLst/>
          </a:prstGeom>
        </p:spPr>
        <p:txBody>
          <a:bodyPr anchor="t" rtlCol="false" tIns="0" lIns="0" bIns="0" rIns="0">
            <a:spAutoFit/>
          </a:bodyPr>
          <a:lstStyle/>
          <a:p>
            <a:pPr algn="ctr">
              <a:lnSpc>
                <a:spcPts val="4738"/>
              </a:lnSpc>
            </a:pPr>
            <a:r>
              <a:rPr lang="en-US" sz="3383" b="true">
                <a:solidFill>
                  <a:srgbClr val="FFFFFF"/>
                </a:solidFill>
                <a:latin typeface="Now Bold"/>
                <a:ea typeface="Now Bold"/>
                <a:cs typeface="Now Bold"/>
                <a:sym typeface="Now Bold"/>
              </a:rPr>
              <a:t>Software and hardware on an embedded system</a:t>
            </a:r>
          </a:p>
        </p:txBody>
      </p:sp>
      <p:sp>
        <p:nvSpPr>
          <p:cNvPr name="TextBox 20" id="20"/>
          <p:cNvSpPr txBox="true"/>
          <p:nvPr/>
        </p:nvSpPr>
        <p:spPr>
          <a:xfrm rot="0">
            <a:off x="523254" y="4271684"/>
            <a:ext cx="2259612" cy="1249304"/>
          </a:xfrm>
          <a:prstGeom prst="rect">
            <a:avLst/>
          </a:prstGeom>
        </p:spPr>
        <p:txBody>
          <a:bodyPr anchor="t" rtlCol="false" tIns="0" lIns="0" bIns="0" rIns="0">
            <a:spAutoFit/>
          </a:bodyPr>
          <a:lstStyle/>
          <a:p>
            <a:pPr algn="ctr">
              <a:lnSpc>
                <a:spcPts val="4753"/>
              </a:lnSpc>
            </a:pPr>
            <a:r>
              <a:rPr lang="en-US" sz="3394" b="true">
                <a:solidFill>
                  <a:srgbClr val="FFFFFF"/>
                </a:solidFill>
                <a:latin typeface="Now Bold"/>
                <a:ea typeface="Now Bold"/>
                <a:cs typeface="Now Bold"/>
                <a:sym typeface="Now Bold"/>
              </a:rPr>
              <a:t>Sensors, actuators</a:t>
            </a:r>
          </a:p>
        </p:txBody>
      </p:sp>
      <p:grpSp>
        <p:nvGrpSpPr>
          <p:cNvPr name="Group 21" id="21"/>
          <p:cNvGrpSpPr/>
          <p:nvPr/>
        </p:nvGrpSpPr>
        <p:grpSpPr>
          <a:xfrm rot="0">
            <a:off x="2537237" y="281084"/>
            <a:ext cx="13213526" cy="9925515"/>
            <a:chOff x="0" y="0"/>
            <a:chExt cx="17618034" cy="13234020"/>
          </a:xfrm>
        </p:grpSpPr>
        <p:sp>
          <p:nvSpPr>
            <p:cNvPr name="Freeform 22" id="2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23" id="2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4" id="2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25" id="25"/>
          <p:cNvSpPr txBox="true"/>
          <p:nvPr/>
        </p:nvSpPr>
        <p:spPr>
          <a:xfrm rot="0">
            <a:off x="523256" y="119519"/>
            <a:ext cx="12817001" cy="896525"/>
          </a:xfrm>
          <a:prstGeom prst="rect">
            <a:avLst/>
          </a:prstGeom>
        </p:spPr>
        <p:txBody>
          <a:bodyPr anchor="t" rtlCol="false" tIns="0" lIns="0" bIns="0" rIns="0">
            <a:spAutoFit/>
          </a:bodyPr>
          <a:lstStyle/>
          <a:p>
            <a:pPr algn="l">
              <a:lnSpc>
                <a:spcPts val="6680"/>
              </a:lnSpc>
            </a:pPr>
            <a:r>
              <a:rPr lang="en-US" sz="4771" b="true">
                <a:solidFill>
                  <a:srgbClr val="6BD4CD"/>
                </a:solidFill>
                <a:latin typeface="Now Bold"/>
                <a:ea typeface="Now Bold"/>
                <a:cs typeface="Now Bold"/>
                <a:sym typeface="Now Bold"/>
              </a:rPr>
              <a:t>General Idea of an Embedded System</a:t>
            </a:r>
          </a:p>
        </p:txBody>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Freeform 2" id="2"/>
          <p:cNvSpPr/>
          <p:nvPr/>
        </p:nvSpPr>
        <p:spPr>
          <a:xfrm flipH="false" flipV="false" rot="0">
            <a:off x="9791721" y="1358656"/>
            <a:ext cx="8496279" cy="8907244"/>
          </a:xfrm>
          <a:custGeom>
            <a:avLst/>
            <a:gdLst/>
            <a:ahLst/>
            <a:cxnLst/>
            <a:rect r="r" b="b" t="t" l="l"/>
            <a:pathLst>
              <a:path h="8907244" w="8496279">
                <a:moveTo>
                  <a:pt x="0" y="0"/>
                </a:moveTo>
                <a:lnTo>
                  <a:pt x="8496279" y="0"/>
                </a:lnTo>
                <a:lnTo>
                  <a:pt x="8496279" y="8907245"/>
                </a:lnTo>
                <a:lnTo>
                  <a:pt x="0" y="8907245"/>
                </a:lnTo>
                <a:lnTo>
                  <a:pt x="0" y="0"/>
                </a:lnTo>
                <a:close/>
              </a:path>
            </a:pathLst>
          </a:custGeom>
          <a:blipFill>
            <a:blip r:embed="rId2"/>
            <a:stretch>
              <a:fillRect l="-4836" t="0" r="0" b="0"/>
            </a:stretch>
          </a:blipFill>
        </p:spPr>
      </p:sp>
      <p:sp>
        <p:nvSpPr>
          <p:cNvPr name="TextBox 3" id="3"/>
          <p:cNvSpPr txBox="true"/>
          <p:nvPr/>
        </p:nvSpPr>
        <p:spPr>
          <a:xfrm rot="0">
            <a:off x="523256" y="209111"/>
            <a:ext cx="5801218" cy="896525"/>
          </a:xfrm>
          <a:prstGeom prst="rect">
            <a:avLst/>
          </a:prstGeom>
        </p:spPr>
        <p:txBody>
          <a:bodyPr anchor="t" rtlCol="false" tIns="0" lIns="0" bIns="0" rIns="0">
            <a:spAutoFit/>
          </a:bodyPr>
          <a:lstStyle/>
          <a:p>
            <a:pPr algn="l">
              <a:lnSpc>
                <a:spcPts val="6680"/>
              </a:lnSpc>
            </a:pPr>
            <a:r>
              <a:rPr lang="en-US" sz="4771" b="true">
                <a:solidFill>
                  <a:srgbClr val="6BD4CD"/>
                </a:solidFill>
                <a:latin typeface="Now Bold"/>
                <a:ea typeface="Now Bold"/>
                <a:cs typeface="Now Bold"/>
                <a:sym typeface="Now Bold"/>
              </a:rPr>
              <a:t>Vending Machine</a:t>
            </a:r>
          </a:p>
        </p:txBody>
      </p:sp>
      <p:sp>
        <p:nvSpPr>
          <p:cNvPr name="TextBox 4" id="4"/>
          <p:cNvSpPr txBox="true"/>
          <p:nvPr/>
        </p:nvSpPr>
        <p:spPr>
          <a:xfrm rot="0">
            <a:off x="523253" y="1301506"/>
            <a:ext cx="8891756" cy="3256200"/>
          </a:xfrm>
          <a:prstGeom prst="rect">
            <a:avLst/>
          </a:prstGeom>
        </p:spPr>
        <p:txBody>
          <a:bodyPr anchor="t" rtlCol="false" tIns="0" lIns="0" bIns="0" rIns="0">
            <a:spAutoFit/>
          </a:bodyPr>
          <a:lstStyle/>
          <a:p>
            <a:pPr algn="l">
              <a:lnSpc>
                <a:spcPts val="4218"/>
              </a:lnSpc>
            </a:pPr>
            <a:r>
              <a:rPr lang="en-US" sz="3013" b="true">
                <a:solidFill>
                  <a:srgbClr val="FFC107"/>
                </a:solidFill>
                <a:latin typeface="Now Bold"/>
                <a:ea typeface="Now Bold"/>
                <a:cs typeface="Now Bold"/>
                <a:sym typeface="Now Bold"/>
              </a:rPr>
              <a:t>Inputs to this system originate from various sources such as the keypad (for item selection) and sensors. These sensors are employed to monitor activities such as counting coins inserted by the customer, measuring internal temperature, and utilizing a tilt sensor for security monitoring.</a:t>
            </a:r>
          </a:p>
        </p:txBody>
      </p:sp>
      <p:sp>
        <p:nvSpPr>
          <p:cNvPr name="TextBox 5" id="5"/>
          <p:cNvSpPr txBox="true"/>
          <p:nvPr/>
        </p:nvSpPr>
        <p:spPr>
          <a:xfrm rot="0">
            <a:off x="523253" y="5086350"/>
            <a:ext cx="8891756" cy="4871834"/>
          </a:xfrm>
          <a:prstGeom prst="rect">
            <a:avLst/>
          </a:prstGeom>
        </p:spPr>
        <p:txBody>
          <a:bodyPr anchor="t" rtlCol="false" tIns="0" lIns="0" bIns="0" rIns="0">
            <a:spAutoFit/>
          </a:bodyPr>
          <a:lstStyle/>
          <a:p>
            <a:pPr algn="l">
              <a:lnSpc>
                <a:spcPts val="4213"/>
              </a:lnSpc>
            </a:pPr>
            <a:r>
              <a:rPr lang="en-US" b="true" sz="3008" u="sng">
                <a:solidFill>
                  <a:srgbClr val="FFC107"/>
                </a:solidFill>
                <a:latin typeface="Now Bold"/>
                <a:ea typeface="Now Bold"/>
                <a:cs typeface="Now Bold"/>
                <a:sym typeface="Now Bold"/>
              </a:rPr>
              <a:t>The outputs of this system include:</a:t>
            </a:r>
          </a:p>
          <a:p>
            <a:pPr algn="l">
              <a:lnSpc>
                <a:spcPts val="4213"/>
              </a:lnSpc>
            </a:pPr>
            <a:r>
              <a:rPr lang="en-US" sz="3008" b="true">
                <a:solidFill>
                  <a:srgbClr val="FFC107"/>
                </a:solidFill>
                <a:latin typeface="Now Bold"/>
                <a:ea typeface="Now Bold"/>
                <a:cs typeface="Now Bold"/>
                <a:sym typeface="Now Bold"/>
              </a:rPr>
              <a:t>- Signals to activate the cooling system if the temperature exceeds a set threshold.</a:t>
            </a:r>
          </a:p>
          <a:p>
            <a:pPr algn="l">
              <a:lnSpc>
                <a:spcPts val="4213"/>
              </a:lnSpc>
            </a:pPr>
            <a:r>
              <a:rPr lang="en-US" sz="3008" b="true">
                <a:solidFill>
                  <a:srgbClr val="FFC107"/>
                </a:solidFill>
                <a:latin typeface="Now Bold"/>
                <a:ea typeface="Now Bold"/>
                <a:cs typeface="Now Bold"/>
                <a:sym typeface="Now Bold"/>
              </a:rPr>
              <a:t>- Display of item descriptions and any change due on an LCD display panel.</a:t>
            </a:r>
          </a:p>
          <a:p>
            <a:pPr algn="l">
              <a:lnSpc>
                <a:spcPts val="4213"/>
              </a:lnSpc>
            </a:pPr>
            <a:r>
              <a:rPr lang="en-US" sz="3008" b="true">
                <a:solidFill>
                  <a:srgbClr val="FFC107"/>
                </a:solidFill>
                <a:latin typeface="Now Bold"/>
                <a:ea typeface="Now Bold"/>
                <a:cs typeface="Now Bold"/>
                <a:sym typeface="Now Bold"/>
              </a:rPr>
              <a:t>- Transmission of data back to the vending machine company, enabling remote monitoring of sales activity and facilitating instructions for machine refills without physical visits to each machine.</a:t>
            </a:r>
          </a:p>
        </p:txBody>
      </p:sp>
      <p:grpSp>
        <p:nvGrpSpPr>
          <p:cNvPr name="Group 6" id="6"/>
          <p:cNvGrpSpPr/>
          <p:nvPr/>
        </p:nvGrpSpPr>
        <p:grpSpPr>
          <a:xfrm rot="0">
            <a:off x="2537237" y="281084"/>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2B5F9B">
                      <a:alpha val="80000"/>
                    </a:srgbClr>
                  </a:solidFill>
                  <a:latin typeface="DejaVu Sans Light"/>
                  <a:ea typeface="DejaVu Sans Light"/>
                  <a:cs typeface="DejaVu Sans Light"/>
                  <a:sym typeface="DejaVu Sans Light"/>
                </a:rPr>
                <a:t>For more help, please visit </a:t>
              </a:r>
              <a:r>
                <a:rPr lang="en-US" sz="1599" u="sng">
                  <a:solidFill>
                    <a:srgbClr val="2B5F9B">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Freeform 2" id="2"/>
          <p:cNvSpPr/>
          <p:nvPr/>
        </p:nvSpPr>
        <p:spPr>
          <a:xfrm flipH="false" flipV="false" rot="0">
            <a:off x="10971018" y="1470620"/>
            <a:ext cx="7316984" cy="6641016"/>
          </a:xfrm>
          <a:custGeom>
            <a:avLst/>
            <a:gdLst/>
            <a:ahLst/>
            <a:cxnLst/>
            <a:rect r="r" b="b" t="t" l="l"/>
            <a:pathLst>
              <a:path h="6641016" w="7316984">
                <a:moveTo>
                  <a:pt x="0" y="0"/>
                </a:moveTo>
                <a:lnTo>
                  <a:pt x="7316984" y="0"/>
                </a:lnTo>
                <a:lnTo>
                  <a:pt x="7316984" y="6641015"/>
                </a:lnTo>
                <a:lnTo>
                  <a:pt x="0" y="6641015"/>
                </a:lnTo>
                <a:lnTo>
                  <a:pt x="0" y="0"/>
                </a:lnTo>
                <a:close/>
              </a:path>
            </a:pathLst>
          </a:custGeom>
          <a:blipFill>
            <a:blip r:embed="rId2"/>
            <a:stretch>
              <a:fillRect l="-53679" t="0" r="-7903" b="0"/>
            </a:stretch>
          </a:blipFill>
        </p:spPr>
      </p:sp>
      <p:sp>
        <p:nvSpPr>
          <p:cNvPr name="TextBox 3" id="3"/>
          <p:cNvSpPr txBox="true"/>
          <p:nvPr/>
        </p:nvSpPr>
        <p:spPr>
          <a:xfrm rot="0">
            <a:off x="523256" y="209111"/>
            <a:ext cx="5801218" cy="896525"/>
          </a:xfrm>
          <a:prstGeom prst="rect">
            <a:avLst/>
          </a:prstGeom>
        </p:spPr>
        <p:txBody>
          <a:bodyPr anchor="t" rtlCol="false" tIns="0" lIns="0" bIns="0" rIns="0">
            <a:spAutoFit/>
          </a:bodyPr>
          <a:lstStyle/>
          <a:p>
            <a:pPr algn="l">
              <a:lnSpc>
                <a:spcPts val="6680"/>
              </a:lnSpc>
            </a:pPr>
            <a:r>
              <a:rPr lang="en-US" sz="4771" b="true">
                <a:solidFill>
                  <a:srgbClr val="6BD4CD"/>
                </a:solidFill>
                <a:latin typeface="Now Bold"/>
                <a:ea typeface="Now Bold"/>
                <a:cs typeface="Now Bold"/>
                <a:sym typeface="Now Bold"/>
              </a:rPr>
              <a:t>Lighting System</a:t>
            </a:r>
          </a:p>
        </p:txBody>
      </p:sp>
      <p:sp>
        <p:nvSpPr>
          <p:cNvPr name="TextBox 4" id="4"/>
          <p:cNvSpPr txBox="true"/>
          <p:nvPr/>
        </p:nvSpPr>
        <p:spPr>
          <a:xfrm rot="0">
            <a:off x="523254" y="1458700"/>
            <a:ext cx="8891756" cy="2178981"/>
          </a:xfrm>
          <a:prstGeom prst="rect">
            <a:avLst/>
          </a:prstGeom>
        </p:spPr>
        <p:txBody>
          <a:bodyPr anchor="t" rtlCol="false" tIns="0" lIns="0" bIns="0" rIns="0">
            <a:spAutoFit/>
          </a:bodyPr>
          <a:lstStyle/>
          <a:p>
            <a:pPr algn="l">
              <a:lnSpc>
                <a:spcPts val="4218"/>
              </a:lnSpc>
            </a:pPr>
            <a:r>
              <a:rPr lang="en-US" sz="3013" b="true">
                <a:solidFill>
                  <a:srgbClr val="FFC107"/>
                </a:solidFill>
                <a:latin typeface="Now Bold"/>
                <a:ea typeface="Now Bold"/>
                <a:cs typeface="Now Bold"/>
                <a:sym typeface="Now Bold"/>
              </a:rPr>
              <a:t>An embedded system can automatically control the lighting using a number of inputs (such as light sensors) and key data stored in memory </a:t>
            </a:r>
          </a:p>
          <a:p>
            <a:pPr algn="l">
              <a:lnSpc>
                <a:spcPts val="4218"/>
              </a:lnSpc>
            </a:pPr>
          </a:p>
        </p:txBody>
      </p:sp>
      <p:sp>
        <p:nvSpPr>
          <p:cNvPr name="TextBox 5" id="5"/>
          <p:cNvSpPr txBox="true"/>
          <p:nvPr/>
        </p:nvSpPr>
        <p:spPr>
          <a:xfrm rot="0">
            <a:off x="523254" y="4092578"/>
            <a:ext cx="8891756" cy="2178789"/>
          </a:xfrm>
          <a:prstGeom prst="rect">
            <a:avLst/>
          </a:prstGeom>
        </p:spPr>
        <p:txBody>
          <a:bodyPr anchor="t" rtlCol="false" tIns="0" lIns="0" bIns="0" rIns="0">
            <a:spAutoFit/>
          </a:bodyPr>
          <a:lstStyle/>
          <a:p>
            <a:pPr algn="l">
              <a:lnSpc>
                <a:spcPts val="4213"/>
              </a:lnSpc>
            </a:pPr>
            <a:r>
              <a:rPr lang="en-US" sz="3008" b="true">
                <a:solidFill>
                  <a:srgbClr val="FFC107"/>
                </a:solidFill>
                <a:latin typeface="Now Bold"/>
                <a:ea typeface="Now Bold"/>
                <a:cs typeface="Now Bold"/>
                <a:sym typeface="Now Bold"/>
              </a:rPr>
              <a:t>In an office environment, knowing the time of day or day of the week is crucial because the system can conserve energy by switching to low lighting levels when the office is unoccupied.</a:t>
            </a:r>
          </a:p>
        </p:txBody>
      </p:sp>
      <p:sp>
        <p:nvSpPr>
          <p:cNvPr name="TextBox 6" id="6"/>
          <p:cNvSpPr txBox="true"/>
          <p:nvPr/>
        </p:nvSpPr>
        <p:spPr>
          <a:xfrm rot="0">
            <a:off x="523254" y="6726262"/>
            <a:ext cx="9895624" cy="2717398"/>
          </a:xfrm>
          <a:prstGeom prst="rect">
            <a:avLst/>
          </a:prstGeom>
        </p:spPr>
        <p:txBody>
          <a:bodyPr anchor="t" rtlCol="false" tIns="0" lIns="0" bIns="0" rIns="0">
            <a:spAutoFit/>
          </a:bodyPr>
          <a:lstStyle/>
          <a:p>
            <a:pPr algn="l">
              <a:lnSpc>
                <a:spcPts val="4213"/>
              </a:lnSpc>
            </a:pPr>
            <a:r>
              <a:rPr lang="en-US" sz="3008" b="true">
                <a:solidFill>
                  <a:srgbClr val="FFC107"/>
                </a:solidFill>
                <a:latin typeface="Now Bold"/>
                <a:ea typeface="Now Bold"/>
                <a:cs typeface="Now Bold"/>
                <a:sym typeface="Now Bold"/>
              </a:rPr>
              <a:t>Certain lighting systems utilize Bluetooth-enabled light bulbs, enabling the embedded system to independently control each bulb. Many of these bulbs utilize LEDs and are available in multiple colors, offering the ability to adjust the lighting to create different moods.</a:t>
            </a:r>
          </a:p>
        </p:txBody>
      </p:sp>
      <p:grpSp>
        <p:nvGrpSpPr>
          <p:cNvPr name="Group 7" id="7"/>
          <p:cNvGrpSpPr/>
          <p:nvPr/>
        </p:nvGrpSpPr>
        <p:grpSpPr>
          <a:xfrm rot="0">
            <a:off x="2537237" y="281084"/>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518942" y="2149994"/>
            <a:ext cx="13942416" cy="5270686"/>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sp>
        <p:nvSpPr>
          <p:cNvPr name="Freeform 8" id="8"/>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sp>
        <p:nvSpPr>
          <p:cNvPr name="TextBox 9" id="9"/>
          <p:cNvSpPr txBox="true"/>
          <p:nvPr/>
        </p:nvSpPr>
        <p:spPr>
          <a:xfrm rot="0">
            <a:off x="159092" y="-55247"/>
            <a:ext cx="7474771"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a:t>
            </a:r>
          </a:p>
        </p:txBody>
      </p:sp>
      <p:sp>
        <p:nvSpPr>
          <p:cNvPr name="TextBox 10" id="10"/>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11" id="11"/>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12" id="12"/>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13" id="13"/>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grpSp>
        <p:nvGrpSpPr>
          <p:cNvPr name="Group 14" id="14"/>
          <p:cNvGrpSpPr/>
          <p:nvPr/>
        </p:nvGrpSpPr>
        <p:grpSpPr>
          <a:xfrm rot="-10800000">
            <a:off x="17320078" y="207265"/>
            <a:ext cx="1032216" cy="128588"/>
            <a:chOff x="0" y="0"/>
            <a:chExt cx="1376288" cy="171450"/>
          </a:xfrm>
        </p:grpSpPr>
        <p:sp>
          <p:nvSpPr>
            <p:cNvPr name="Freeform 15" id="1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16" id="16"/>
          <p:cNvGrpSpPr/>
          <p:nvPr/>
        </p:nvGrpSpPr>
        <p:grpSpPr>
          <a:xfrm rot="-10800000">
            <a:off x="17320078" y="676240"/>
            <a:ext cx="1032216" cy="128588"/>
            <a:chOff x="0" y="0"/>
            <a:chExt cx="1376288" cy="171450"/>
          </a:xfrm>
        </p:grpSpPr>
        <p:sp>
          <p:nvSpPr>
            <p:cNvPr name="Freeform 17" id="1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18" id="18"/>
          <p:cNvGrpSpPr/>
          <p:nvPr/>
        </p:nvGrpSpPr>
        <p:grpSpPr>
          <a:xfrm rot="-10800000">
            <a:off x="17320078" y="1116598"/>
            <a:ext cx="1032216" cy="128588"/>
            <a:chOff x="0" y="0"/>
            <a:chExt cx="1376288" cy="171450"/>
          </a:xfrm>
        </p:grpSpPr>
        <p:sp>
          <p:nvSpPr>
            <p:cNvPr name="Freeform 19" id="1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20" id="20"/>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21" id="21"/>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22" id="22"/>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sp>
        <p:nvSpPr>
          <p:cNvPr name="TextBox 23" id="23"/>
          <p:cNvSpPr txBox="true"/>
          <p:nvPr/>
        </p:nvSpPr>
        <p:spPr>
          <a:xfrm rot="0">
            <a:off x="0"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keyboards, touch screens and microphones</a:t>
            </a:r>
          </a:p>
        </p:txBody>
      </p:sp>
      <p:sp>
        <p:nvSpPr>
          <p:cNvPr name="TextBox 24" id="24"/>
          <p:cNvSpPr txBox="true"/>
          <p:nvPr/>
        </p:nvSpPr>
        <p:spPr>
          <a:xfrm rot="0">
            <a:off x="14987944" y="9475974"/>
            <a:ext cx="3428262" cy="624988"/>
          </a:xfrm>
          <a:prstGeom prst="rect">
            <a:avLst/>
          </a:prstGeom>
        </p:spPr>
        <p:txBody>
          <a:bodyPr anchor="t" rtlCol="false" tIns="0" lIns="0" bIns="0" rIns="0">
            <a:spAutoFit/>
          </a:bodyPr>
          <a:lstStyle/>
          <a:p>
            <a:pPr algn="ctr">
              <a:lnSpc>
                <a:spcPts val="2388"/>
              </a:lnSpc>
            </a:pPr>
            <a:r>
              <a:rPr lang="en-US" sz="1705">
                <a:solidFill>
                  <a:srgbClr val="FFEDD1"/>
                </a:solidFill>
                <a:latin typeface="Now"/>
                <a:ea typeface="Now"/>
                <a:cs typeface="Now"/>
                <a:sym typeface="Now"/>
              </a:rPr>
              <a:t>printers, monitors and loudspeakers </a:t>
            </a:r>
          </a:p>
          <a:p>
            <a:pPr algn="ctr">
              <a:lnSpc>
                <a:spcPts val="2388"/>
              </a:lnSpc>
            </a:pPr>
          </a:p>
        </p:txBody>
      </p:sp>
      <p:grpSp>
        <p:nvGrpSpPr>
          <p:cNvPr name="Group 25" id="25"/>
          <p:cNvGrpSpPr/>
          <p:nvPr/>
        </p:nvGrpSpPr>
        <p:grpSpPr>
          <a:xfrm rot="0">
            <a:off x="2537237" y="167332"/>
            <a:ext cx="13213526" cy="9925515"/>
            <a:chOff x="0" y="0"/>
            <a:chExt cx="17618034" cy="13234020"/>
          </a:xfrm>
        </p:grpSpPr>
        <p:sp>
          <p:nvSpPr>
            <p:cNvPr name="Freeform 26" id="2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40000"/>
              </a:blip>
              <a:stretch>
                <a:fillRect l="0" t="0" r="0" b="0"/>
              </a:stretch>
            </a:blipFill>
          </p:spPr>
        </p:sp>
        <p:sp>
          <p:nvSpPr>
            <p:cNvPr name="Freeform 27" id="2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8" id="2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04345C"/>
        </a:solidFill>
      </p:bgPr>
    </p:bg>
    <p:spTree>
      <p:nvGrpSpPr>
        <p:cNvPr id="1" name=""/>
        <p:cNvGrpSpPr/>
        <p:nvPr/>
      </p:nvGrpSpPr>
      <p:grpSpPr>
        <a:xfrm>
          <a:off x="0" y="0"/>
          <a:ext cx="0" cy="0"/>
          <a:chOff x="0" y="0"/>
          <a:chExt cx="0" cy="0"/>
        </a:xfrm>
      </p:grpSpPr>
      <p:sp>
        <p:nvSpPr>
          <p:cNvPr name="TextBox 2" id="2"/>
          <p:cNvSpPr txBox="true"/>
          <p:nvPr/>
        </p:nvSpPr>
        <p:spPr>
          <a:xfrm rot="0">
            <a:off x="523254" y="24268"/>
            <a:ext cx="15049670" cy="1288858"/>
          </a:xfrm>
          <a:prstGeom prst="rect">
            <a:avLst/>
          </a:prstGeom>
        </p:spPr>
        <p:txBody>
          <a:bodyPr anchor="t" rtlCol="false" tIns="0" lIns="0" bIns="0" rIns="0">
            <a:spAutoFit/>
          </a:bodyPr>
          <a:lstStyle/>
          <a:p>
            <a:pPr algn="l">
              <a:lnSpc>
                <a:spcPts val="9602"/>
              </a:lnSpc>
            </a:pPr>
            <a:r>
              <a:rPr lang="en-US" sz="6859" b="true">
                <a:solidFill>
                  <a:srgbClr val="6BD4CD"/>
                </a:solidFill>
                <a:latin typeface="Now Bold"/>
                <a:ea typeface="Now Bold"/>
                <a:cs typeface="Now Bold"/>
                <a:sym typeface="Now Bold"/>
              </a:rPr>
              <a:t>Embedded System</a:t>
            </a:r>
          </a:p>
        </p:txBody>
      </p:sp>
      <p:sp>
        <p:nvSpPr>
          <p:cNvPr name="TextBox 3" id="3"/>
          <p:cNvSpPr txBox="true"/>
          <p:nvPr/>
        </p:nvSpPr>
        <p:spPr>
          <a:xfrm rot="0">
            <a:off x="523254" y="1893830"/>
            <a:ext cx="17412598" cy="4942431"/>
          </a:xfrm>
          <a:prstGeom prst="rect">
            <a:avLst/>
          </a:prstGeom>
        </p:spPr>
        <p:txBody>
          <a:bodyPr anchor="t" rtlCol="false" tIns="0" lIns="0" bIns="0" rIns="0">
            <a:spAutoFit/>
          </a:bodyPr>
          <a:lstStyle/>
          <a:p>
            <a:pPr algn="l" marL="979054" indent="-326351" lvl="2">
              <a:lnSpc>
                <a:spcPts val="4744"/>
              </a:lnSpc>
              <a:buFont typeface="Arial"/>
              <a:buChar char="⚬"/>
            </a:pPr>
            <a:r>
              <a:rPr lang="en-US" b="true" sz="3388">
                <a:solidFill>
                  <a:srgbClr val="FFC107"/>
                </a:solidFill>
                <a:latin typeface="Now Bold"/>
                <a:ea typeface="Now Bold"/>
                <a:cs typeface="Now Bold"/>
                <a:sym typeface="Now Bold"/>
              </a:rPr>
              <a:t>Embedded systems are typically low-power devices; for instance, </a:t>
            </a:r>
          </a:p>
          <a:p>
            <a:pPr algn="l" marL="1664854" indent="-416213" lvl="3">
              <a:lnSpc>
                <a:spcPts val="4744"/>
              </a:lnSpc>
              <a:buFont typeface="Arial"/>
              <a:buChar char="￭"/>
            </a:pPr>
            <a:r>
              <a:rPr lang="en-US" b="true" sz="3388">
                <a:solidFill>
                  <a:srgbClr val="FFC107"/>
                </a:solidFill>
                <a:latin typeface="Now Bold"/>
                <a:ea typeface="Now Bold"/>
                <a:cs typeface="Now Bold"/>
                <a:sym typeface="Now Bold"/>
              </a:rPr>
              <a:t>Calculators rely on batteries. </a:t>
            </a:r>
          </a:p>
          <a:p>
            <a:pPr algn="l" marL="979054" indent="-326351" lvl="2">
              <a:lnSpc>
                <a:spcPts val="4744"/>
              </a:lnSpc>
              <a:buFont typeface="Arial"/>
              <a:buChar char="⚬"/>
            </a:pPr>
            <a:r>
              <a:rPr lang="en-US" b="true" sz="3388">
                <a:solidFill>
                  <a:srgbClr val="FFC107"/>
                </a:solidFill>
                <a:latin typeface="Now Bold"/>
                <a:ea typeface="Now Bold"/>
                <a:cs typeface="Now Bold"/>
                <a:sym typeface="Now Bold"/>
              </a:rPr>
              <a:t>Depending on the device, embedded systems can be either programmable or non-programmable. </a:t>
            </a:r>
          </a:p>
          <a:p>
            <a:pPr algn="l" marL="1664854" indent="-416213" lvl="3">
              <a:lnSpc>
                <a:spcPts val="4744"/>
              </a:lnSpc>
              <a:buFont typeface="Arial"/>
              <a:buChar char="￭"/>
            </a:pPr>
            <a:r>
              <a:rPr lang="en-US" b="true" sz="3388">
                <a:solidFill>
                  <a:srgbClr val="FFC107"/>
                </a:solidFill>
                <a:latin typeface="Now Bold"/>
                <a:ea typeface="Now Bold"/>
                <a:cs typeface="Now Bold"/>
                <a:sym typeface="Now Bold"/>
              </a:rPr>
              <a:t>Non-programmable devices generally require replacement for software upgrades.</a:t>
            </a:r>
          </a:p>
          <a:p>
            <a:pPr algn="l" marL="1664854" indent="-416213" lvl="3">
              <a:lnSpc>
                <a:spcPts val="4744"/>
              </a:lnSpc>
              <a:buFont typeface="Arial"/>
              <a:buChar char="￭"/>
            </a:pPr>
            <a:r>
              <a:rPr lang="en-US" b="true" sz="3388">
                <a:solidFill>
                  <a:srgbClr val="FFC107"/>
                </a:solidFill>
                <a:latin typeface="Now Bold"/>
                <a:ea typeface="Now Bold"/>
                <a:cs typeface="Now Bold"/>
                <a:sym typeface="Now Bold"/>
              </a:rPr>
              <a:t>Programmable devices support upgrades through two methods: connecting to a computer for software downloads (e.g., updating GPS maps) or automatic updates via Wi-Fi, satellite, or cellular networks (e.g., updating engine management systems in modern cars).</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4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sp>
        <p:nvSpPr>
          <p:cNvPr name="Freeform 2" id="2"/>
          <p:cNvSpPr/>
          <p:nvPr/>
        </p:nvSpPr>
        <p:spPr>
          <a:xfrm flipH="false" flipV="false" rot="0">
            <a:off x="5888907" y="6813340"/>
            <a:ext cx="4669277" cy="4114800"/>
          </a:xfrm>
          <a:custGeom>
            <a:avLst/>
            <a:gdLst/>
            <a:ahLst/>
            <a:cxnLst/>
            <a:rect r="r" b="b" t="t" l="l"/>
            <a:pathLst>
              <a:path h="4114800" w="4669277">
                <a:moveTo>
                  <a:pt x="0" y="0"/>
                </a:moveTo>
                <a:lnTo>
                  <a:pt x="4669277" y="0"/>
                </a:lnTo>
                <a:lnTo>
                  <a:pt x="4669277" y="4114801"/>
                </a:lnTo>
                <a:lnTo>
                  <a:pt x="0" y="4114801"/>
                </a:lnTo>
                <a:lnTo>
                  <a:pt x="0" y="0"/>
                </a:lnTo>
                <a:close/>
              </a:path>
            </a:pathLst>
          </a:custGeom>
          <a:blipFill>
            <a:blip r:embed="rId2">
              <a:extLst>
                <a:ext uri="{96DAC541-7B7A-43D3-8B79-37D633B846F1}">
                  <asvg:svgBlip xmlns:asvg="http://schemas.microsoft.com/office/drawing/2016/SVG/main" r:embed="rId3"/>
                </a:ext>
              </a:extLst>
            </a:blip>
            <a:stretch>
              <a:fillRect l="0" t="0" r="0" b="-70"/>
            </a:stretch>
          </a:blipFill>
        </p:spPr>
      </p:sp>
      <p:sp>
        <p:nvSpPr>
          <p:cNvPr name="Freeform 3" id="3"/>
          <p:cNvSpPr/>
          <p:nvPr/>
        </p:nvSpPr>
        <p:spPr>
          <a:xfrm flipH="true" flipV="false" rot="0">
            <a:off x="11503014" y="7200900"/>
            <a:ext cx="2012511" cy="4114800"/>
          </a:xfrm>
          <a:custGeom>
            <a:avLst/>
            <a:gdLst/>
            <a:ahLst/>
            <a:cxnLst/>
            <a:rect r="r" b="b" t="t" l="l"/>
            <a:pathLst>
              <a:path h="4114800" w="2012511">
                <a:moveTo>
                  <a:pt x="2012511" y="0"/>
                </a:moveTo>
                <a:lnTo>
                  <a:pt x="0" y="0"/>
                </a:lnTo>
                <a:lnTo>
                  <a:pt x="0" y="4114800"/>
                </a:lnTo>
                <a:lnTo>
                  <a:pt x="2012511" y="4114800"/>
                </a:lnTo>
                <a:lnTo>
                  <a:pt x="2012511" y="0"/>
                </a:lnTo>
                <a:close/>
              </a:path>
            </a:pathLst>
          </a:custGeom>
          <a:blipFill>
            <a:blip r:embed="rId4">
              <a:extLst>
                <a:ext uri="{96DAC541-7B7A-43D3-8B79-37D633B846F1}">
                  <asvg:svgBlip xmlns:asvg="http://schemas.microsoft.com/office/drawing/2016/SVG/main" r:embed="rId5"/>
                </a:ext>
              </a:extLst>
            </a:blip>
            <a:stretch>
              <a:fillRect l="0" t="0" r="-810" b="0"/>
            </a:stretch>
          </a:blipFill>
        </p:spPr>
      </p:sp>
      <p:sp>
        <p:nvSpPr>
          <p:cNvPr name="Freeform 4" id="4"/>
          <p:cNvSpPr/>
          <p:nvPr/>
        </p:nvSpPr>
        <p:spPr>
          <a:xfrm flipH="false" flipV="false" rot="0">
            <a:off x="1028700" y="2130068"/>
            <a:ext cx="4006787" cy="4114800"/>
          </a:xfrm>
          <a:custGeom>
            <a:avLst/>
            <a:gdLst/>
            <a:ahLst/>
            <a:cxnLst/>
            <a:rect r="r" b="b" t="t" l="l"/>
            <a:pathLst>
              <a:path h="4114800" w="4006787">
                <a:moveTo>
                  <a:pt x="0" y="0"/>
                </a:moveTo>
                <a:lnTo>
                  <a:pt x="4006787" y="0"/>
                </a:lnTo>
                <a:lnTo>
                  <a:pt x="400678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150"/>
            </a:stretch>
          </a:blipFill>
        </p:spPr>
      </p:sp>
      <p:sp>
        <p:nvSpPr>
          <p:cNvPr name="Freeform 5" id="5"/>
          <p:cNvSpPr/>
          <p:nvPr/>
        </p:nvSpPr>
        <p:spPr>
          <a:xfrm flipH="false" flipV="false" rot="0">
            <a:off x="13757749" y="563988"/>
            <a:ext cx="3321767" cy="4114800"/>
          </a:xfrm>
          <a:custGeom>
            <a:avLst/>
            <a:gdLst/>
            <a:ahLst/>
            <a:cxnLst/>
            <a:rect r="r" b="b" t="t" l="l"/>
            <a:pathLst>
              <a:path h="4114800" w="3321767">
                <a:moveTo>
                  <a:pt x="0" y="0"/>
                </a:moveTo>
                <a:lnTo>
                  <a:pt x="3321767" y="0"/>
                </a:lnTo>
                <a:lnTo>
                  <a:pt x="332176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157"/>
            </a:stretch>
          </a:blipFill>
        </p:spPr>
      </p:sp>
      <p:sp>
        <p:nvSpPr>
          <p:cNvPr name="TextBox 6" id="6"/>
          <p:cNvSpPr txBox="true"/>
          <p:nvPr/>
        </p:nvSpPr>
        <p:spPr>
          <a:xfrm rot="0">
            <a:off x="5035488" y="700418"/>
            <a:ext cx="9116613" cy="5542094"/>
          </a:xfrm>
          <a:prstGeom prst="rect">
            <a:avLst/>
          </a:prstGeom>
        </p:spPr>
        <p:txBody>
          <a:bodyPr anchor="t" rtlCol="false" tIns="0" lIns="0" bIns="0" rIns="0">
            <a:spAutoFit/>
          </a:bodyPr>
          <a:lstStyle/>
          <a:p>
            <a:pPr algn="ctr">
              <a:lnSpc>
                <a:spcPts val="21085"/>
              </a:lnSpc>
            </a:pPr>
            <a:r>
              <a:rPr lang="en-US" sz="15061">
                <a:solidFill>
                  <a:srgbClr val="FFFFFF"/>
                </a:solidFill>
                <a:latin typeface="League Spartan"/>
                <a:ea typeface="League Spartan"/>
                <a:cs typeface="League Spartan"/>
                <a:sym typeface="League Spartan"/>
              </a:rPr>
              <a:t>Input Devices</a:t>
            </a:r>
          </a:p>
        </p:txBody>
      </p:sp>
      <p:grpSp>
        <p:nvGrpSpPr>
          <p:cNvPr name="Group 7" id="7"/>
          <p:cNvGrpSpPr/>
          <p:nvPr/>
        </p:nvGrpSpPr>
        <p:grpSpPr>
          <a:xfrm rot="0">
            <a:off x="2537237" y="281084"/>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4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6" id="6"/>
          <p:cNvGrpSpPr/>
          <p:nvPr/>
        </p:nvGrpSpPr>
        <p:grpSpPr>
          <a:xfrm rot="0">
            <a:off x="2261421" y="2093970"/>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solidFill>
          </p:spPr>
        </p:sp>
      </p:grpSp>
      <p:grpSp>
        <p:nvGrpSpPr>
          <p:cNvPr name="Group 8" id="8"/>
          <p:cNvGrpSpPr/>
          <p:nvPr/>
        </p:nvGrpSpPr>
        <p:grpSpPr>
          <a:xfrm rot="0">
            <a:off x="5229691" y="8283439"/>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686047"/>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solidFill>
          </p:spPr>
        </p:sp>
      </p:grpSp>
      <p:grpSp>
        <p:nvGrpSpPr>
          <p:cNvPr name="Group 13" id="13"/>
          <p:cNvGrpSpPr/>
          <p:nvPr/>
        </p:nvGrpSpPr>
        <p:grpSpPr>
          <a:xfrm rot="0">
            <a:off x="9377817" y="2630235"/>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sp>
        <p:nvSpPr>
          <p:cNvPr name="Freeform 15" id="15"/>
          <p:cNvSpPr/>
          <p:nvPr/>
        </p:nvSpPr>
        <p:spPr>
          <a:xfrm flipH="false" flipV="false" rot="0">
            <a:off x="3371778" y="2747283"/>
            <a:ext cx="862952" cy="862952"/>
          </a:xfrm>
          <a:custGeom>
            <a:avLst/>
            <a:gdLst/>
            <a:ahLst/>
            <a:cxnLst/>
            <a:rect r="r" b="b" t="t" l="l"/>
            <a:pathLst>
              <a:path h="862952" w="862952">
                <a:moveTo>
                  <a:pt x="0" y="0"/>
                </a:moveTo>
                <a:lnTo>
                  <a:pt x="862952" y="0"/>
                </a:lnTo>
                <a:lnTo>
                  <a:pt x="862952" y="862951"/>
                </a:lnTo>
                <a:lnTo>
                  <a:pt x="0" y="8629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520360"/>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18" id="18"/>
          <p:cNvGrpSpPr/>
          <p:nvPr/>
        </p:nvGrpSpPr>
        <p:grpSpPr>
          <a:xfrm rot="0">
            <a:off x="9377817" y="4366742"/>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0" id="20"/>
          <p:cNvGrpSpPr/>
          <p:nvPr/>
        </p:nvGrpSpPr>
        <p:grpSpPr>
          <a:xfrm rot="0">
            <a:off x="9377817" y="5219080"/>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2" id="22"/>
          <p:cNvGrpSpPr/>
          <p:nvPr/>
        </p:nvGrpSpPr>
        <p:grpSpPr>
          <a:xfrm rot="0">
            <a:off x="9377817" y="6105834"/>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solidFill>
          </p:spPr>
        </p:sp>
      </p:grpSp>
      <p:grpSp>
        <p:nvGrpSpPr>
          <p:cNvPr name="Group 24" id="24"/>
          <p:cNvGrpSpPr/>
          <p:nvPr/>
        </p:nvGrpSpPr>
        <p:grpSpPr>
          <a:xfrm rot="-5400000">
            <a:off x="4879831" y="5532526"/>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26" id="26"/>
          <p:cNvGrpSpPr/>
          <p:nvPr/>
        </p:nvGrpSpPr>
        <p:grpSpPr>
          <a:xfrm rot="-5400000">
            <a:off x="6004340" y="6358030"/>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28" id="28"/>
          <p:cNvGrpSpPr/>
          <p:nvPr/>
        </p:nvGrpSpPr>
        <p:grpSpPr>
          <a:xfrm rot="-5400000">
            <a:off x="5014799" y="6799748"/>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0" id="30"/>
          <p:cNvGrpSpPr/>
          <p:nvPr/>
        </p:nvGrpSpPr>
        <p:grpSpPr>
          <a:xfrm rot="-10800000">
            <a:off x="2791726" y="8776715"/>
            <a:ext cx="2502984" cy="128588"/>
            <a:chOff x="0" y="0"/>
            <a:chExt cx="3337312" cy="171450"/>
          </a:xfrm>
        </p:grpSpPr>
        <p:sp>
          <p:nvSpPr>
            <p:cNvPr name="Freeform 31" id="31"/>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32" id="32"/>
          <p:cNvGrpSpPr/>
          <p:nvPr/>
        </p:nvGrpSpPr>
        <p:grpSpPr>
          <a:xfrm rot="10799999">
            <a:off x="2791724" y="8376508"/>
            <a:ext cx="2503022" cy="128588"/>
            <a:chOff x="0" y="0"/>
            <a:chExt cx="333736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34" id="34"/>
          <p:cNvGrpSpPr/>
          <p:nvPr/>
        </p:nvGrpSpPr>
        <p:grpSpPr>
          <a:xfrm rot="-10800000">
            <a:off x="12908290" y="8687878"/>
            <a:ext cx="2502984" cy="128588"/>
            <a:chOff x="0" y="0"/>
            <a:chExt cx="333731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36" id="36"/>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37" id="37"/>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solidFill>
                <a:latin typeface="Now Bold"/>
                <a:ea typeface="Now Bold"/>
                <a:cs typeface="Now Bold"/>
                <a:sym typeface="Now Bold"/>
              </a:rPr>
              <a:t>Output</a:t>
            </a:r>
          </a:p>
        </p:txBody>
      </p:sp>
      <p:sp>
        <p:nvSpPr>
          <p:cNvPr name="TextBox 38" id="38"/>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solidFill>
                <a:latin typeface="Now Bold"/>
                <a:ea typeface="Now Bold"/>
                <a:cs typeface="Now Bold"/>
                <a:sym typeface="Now Bold"/>
              </a:rPr>
              <a:t>Central Processing Unit (CPU)</a:t>
            </a:r>
          </a:p>
        </p:txBody>
      </p:sp>
      <p:sp>
        <p:nvSpPr>
          <p:cNvPr name="TextBox 39" id="39"/>
          <p:cNvSpPr txBox="true"/>
          <p:nvPr/>
        </p:nvSpPr>
        <p:spPr>
          <a:xfrm rot="0">
            <a:off x="6181390" y="8821959"/>
            <a:ext cx="5504488" cy="518427"/>
          </a:xfrm>
          <a:prstGeom prst="rect">
            <a:avLst/>
          </a:prstGeom>
        </p:spPr>
        <p:txBody>
          <a:bodyPr anchor="t" rtlCol="false" tIns="0" lIns="0" bIns="0" rIns="0">
            <a:spAutoFit/>
          </a:bodyPr>
          <a:lstStyle/>
          <a:p>
            <a:pPr algn="ctr">
              <a:lnSpc>
                <a:spcPts val="3958"/>
              </a:lnSpc>
            </a:pPr>
            <a:r>
              <a:rPr lang="en-US" sz="2827" b="true">
                <a:solidFill>
                  <a:srgbClr val="FFEDD1"/>
                </a:solidFill>
                <a:latin typeface="Now Bold"/>
                <a:ea typeface="Now Bold"/>
                <a:cs typeface="Now Bold"/>
                <a:sym typeface="Now Bold"/>
              </a:rPr>
              <a:t>Memory Unit (RAM)</a:t>
            </a:r>
          </a:p>
        </p:txBody>
      </p:sp>
      <p:sp>
        <p:nvSpPr>
          <p:cNvPr name="TextBox 40" id="40"/>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ALU</a:t>
            </a:r>
          </a:p>
        </p:txBody>
      </p:sp>
      <p:sp>
        <p:nvSpPr>
          <p:cNvPr name="TextBox 41" id="41"/>
          <p:cNvSpPr txBox="true"/>
          <p:nvPr/>
        </p:nvSpPr>
        <p:spPr>
          <a:xfrm rot="0">
            <a:off x="5031336" y="3114521"/>
            <a:ext cx="727354" cy="572295"/>
          </a:xfrm>
          <a:prstGeom prst="rect">
            <a:avLst/>
          </a:prstGeom>
        </p:spPr>
        <p:txBody>
          <a:bodyPr anchor="t" rtlCol="false" tIns="0" lIns="0" bIns="0" rIns="0">
            <a:spAutoFit/>
          </a:bodyPr>
          <a:lstStyle/>
          <a:p>
            <a:pPr algn="ctr">
              <a:lnSpc>
                <a:spcPts val="4202"/>
              </a:lnSpc>
            </a:pPr>
            <a:r>
              <a:rPr lang="en-US" sz="3001">
                <a:solidFill>
                  <a:srgbClr val="000000"/>
                </a:solidFill>
                <a:latin typeface="Gagalin"/>
                <a:ea typeface="Gagalin"/>
                <a:cs typeface="Gagalin"/>
                <a:sym typeface="Gagalin"/>
              </a:rPr>
              <a:t>CU</a:t>
            </a:r>
          </a:p>
        </p:txBody>
      </p:sp>
      <p:sp>
        <p:nvSpPr>
          <p:cNvPr name="TextBox 42" id="42"/>
          <p:cNvSpPr txBox="true"/>
          <p:nvPr/>
        </p:nvSpPr>
        <p:spPr>
          <a:xfrm rot="0">
            <a:off x="8045144" y="2702081"/>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MAR</a:t>
            </a:r>
          </a:p>
        </p:txBody>
      </p:sp>
      <p:sp>
        <p:nvSpPr>
          <p:cNvPr name="TextBox 43" id="43"/>
          <p:cNvSpPr txBox="true"/>
          <p:nvPr/>
        </p:nvSpPr>
        <p:spPr>
          <a:xfrm rot="0">
            <a:off x="8045144" y="359220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PC</a:t>
            </a:r>
          </a:p>
        </p:txBody>
      </p:sp>
      <p:sp>
        <p:nvSpPr>
          <p:cNvPr name="TextBox 44" id="44"/>
          <p:cNvSpPr txBox="true"/>
          <p:nvPr/>
        </p:nvSpPr>
        <p:spPr>
          <a:xfrm rot="0">
            <a:off x="8083383" y="4438585"/>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MDR</a:t>
            </a:r>
          </a:p>
        </p:txBody>
      </p:sp>
      <p:sp>
        <p:nvSpPr>
          <p:cNvPr name="TextBox 45" id="45"/>
          <p:cNvSpPr txBox="true"/>
          <p:nvPr/>
        </p:nvSpPr>
        <p:spPr>
          <a:xfrm rot="0">
            <a:off x="8045144" y="5290924"/>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CIR</a:t>
            </a:r>
          </a:p>
        </p:txBody>
      </p:sp>
      <p:sp>
        <p:nvSpPr>
          <p:cNvPr name="TextBox 46" id="46"/>
          <p:cNvSpPr txBox="true"/>
          <p:nvPr/>
        </p:nvSpPr>
        <p:spPr>
          <a:xfrm rot="0">
            <a:off x="8045144" y="6127049"/>
            <a:ext cx="1149246" cy="462066"/>
          </a:xfrm>
          <a:prstGeom prst="rect">
            <a:avLst/>
          </a:prstGeom>
        </p:spPr>
        <p:txBody>
          <a:bodyPr anchor="t" rtlCol="false" tIns="0" lIns="0" bIns="0" rIns="0">
            <a:spAutoFit/>
          </a:bodyPr>
          <a:lstStyle/>
          <a:p>
            <a:pPr algn="ctr">
              <a:lnSpc>
                <a:spcPts val="3415"/>
              </a:lnSpc>
            </a:pPr>
            <a:r>
              <a:rPr lang="en-US" sz="2440" b="true">
                <a:solidFill>
                  <a:srgbClr val="FFEDD1"/>
                </a:solidFill>
                <a:latin typeface="Now Bold"/>
                <a:ea typeface="Now Bold"/>
                <a:cs typeface="Now Bold"/>
                <a:sym typeface="Now Bold"/>
              </a:rPr>
              <a:t>ACC</a:t>
            </a:r>
          </a:p>
        </p:txBody>
      </p:sp>
      <p:grpSp>
        <p:nvGrpSpPr>
          <p:cNvPr name="Group 47" id="47"/>
          <p:cNvGrpSpPr/>
          <p:nvPr/>
        </p:nvGrpSpPr>
        <p:grpSpPr>
          <a:xfrm rot="10799999">
            <a:off x="7467035" y="2885650"/>
            <a:ext cx="760218" cy="128588"/>
            <a:chOff x="0" y="0"/>
            <a:chExt cx="1013624" cy="171450"/>
          </a:xfrm>
        </p:grpSpPr>
        <p:sp>
          <p:nvSpPr>
            <p:cNvPr name="Freeform 48" id="48"/>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49" id="49"/>
          <p:cNvGrpSpPr/>
          <p:nvPr/>
        </p:nvGrpSpPr>
        <p:grpSpPr>
          <a:xfrm rot="0">
            <a:off x="7787260" y="4579520"/>
            <a:ext cx="511657" cy="128588"/>
            <a:chOff x="0" y="0"/>
            <a:chExt cx="682210" cy="171450"/>
          </a:xfrm>
        </p:grpSpPr>
        <p:sp>
          <p:nvSpPr>
            <p:cNvPr name="Freeform 50" id="50"/>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51" id="51"/>
          <p:cNvGrpSpPr/>
          <p:nvPr/>
        </p:nvGrpSpPr>
        <p:grpSpPr>
          <a:xfrm rot="-5400000">
            <a:off x="4945888" y="4826878"/>
            <a:ext cx="1539882" cy="128588"/>
            <a:chOff x="0" y="0"/>
            <a:chExt cx="2053176" cy="171450"/>
          </a:xfrm>
        </p:grpSpPr>
        <p:sp>
          <p:nvSpPr>
            <p:cNvPr name="Freeform 52" id="52"/>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3" id="53"/>
          <p:cNvGrpSpPr/>
          <p:nvPr/>
        </p:nvGrpSpPr>
        <p:grpSpPr>
          <a:xfrm rot="-10800000">
            <a:off x="4790768" y="5532526"/>
            <a:ext cx="1032216" cy="128588"/>
            <a:chOff x="0" y="0"/>
            <a:chExt cx="1376288" cy="171450"/>
          </a:xfrm>
        </p:grpSpPr>
        <p:sp>
          <p:nvSpPr>
            <p:cNvPr name="Freeform 54" id="54"/>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5" id="55"/>
          <p:cNvGrpSpPr/>
          <p:nvPr/>
        </p:nvGrpSpPr>
        <p:grpSpPr>
          <a:xfrm rot="-10800000">
            <a:off x="5435774" y="5532526"/>
            <a:ext cx="1032216" cy="128588"/>
            <a:chOff x="0" y="0"/>
            <a:chExt cx="1376288" cy="171450"/>
          </a:xfrm>
        </p:grpSpPr>
        <p:sp>
          <p:nvSpPr>
            <p:cNvPr name="Freeform 56" id="56"/>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7" id="57"/>
          <p:cNvGrpSpPr/>
          <p:nvPr/>
        </p:nvGrpSpPr>
        <p:grpSpPr>
          <a:xfrm rot="-10800000">
            <a:off x="17320078" y="207265"/>
            <a:ext cx="1032216" cy="128588"/>
            <a:chOff x="0" y="0"/>
            <a:chExt cx="1376288" cy="171450"/>
          </a:xfrm>
        </p:grpSpPr>
        <p:sp>
          <p:nvSpPr>
            <p:cNvPr name="Freeform 58" id="58"/>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solidFill>
          </p:spPr>
        </p:sp>
      </p:grpSp>
      <p:grpSp>
        <p:nvGrpSpPr>
          <p:cNvPr name="Group 59" id="59"/>
          <p:cNvGrpSpPr/>
          <p:nvPr/>
        </p:nvGrpSpPr>
        <p:grpSpPr>
          <a:xfrm rot="-10800000">
            <a:off x="17320078" y="676240"/>
            <a:ext cx="1032216" cy="128588"/>
            <a:chOff x="0" y="0"/>
            <a:chExt cx="1376288" cy="171450"/>
          </a:xfrm>
        </p:grpSpPr>
        <p:sp>
          <p:nvSpPr>
            <p:cNvPr name="Freeform 60" id="60"/>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solidFill>
          </p:spPr>
        </p:sp>
      </p:grpSp>
      <p:grpSp>
        <p:nvGrpSpPr>
          <p:cNvPr name="Group 61" id="61"/>
          <p:cNvGrpSpPr/>
          <p:nvPr/>
        </p:nvGrpSpPr>
        <p:grpSpPr>
          <a:xfrm rot="-10800000">
            <a:off x="17320078" y="1116598"/>
            <a:ext cx="1032216" cy="128588"/>
            <a:chOff x="0" y="0"/>
            <a:chExt cx="1376288" cy="171450"/>
          </a:xfrm>
        </p:grpSpPr>
        <p:sp>
          <p:nvSpPr>
            <p:cNvPr name="Freeform 62" id="62"/>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sp>
        <p:nvSpPr>
          <p:cNvPr name="TextBox 63" id="63"/>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CONTROL BUS</a:t>
            </a:r>
          </a:p>
        </p:txBody>
      </p:sp>
      <p:sp>
        <p:nvSpPr>
          <p:cNvPr name="TextBox 64" id="64"/>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DATA BUS</a:t>
            </a:r>
          </a:p>
        </p:txBody>
      </p:sp>
      <p:sp>
        <p:nvSpPr>
          <p:cNvPr name="TextBox 65" id="65"/>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solidFill>
                <a:latin typeface="Now Bold"/>
                <a:ea typeface="Now Bold"/>
                <a:cs typeface="Now Bold"/>
                <a:sym typeface="Now Bold"/>
              </a:rPr>
              <a:t>ADDRESS BUS</a:t>
            </a:r>
          </a:p>
        </p:txBody>
      </p:sp>
      <p:grpSp>
        <p:nvGrpSpPr>
          <p:cNvPr name="Group 66" id="66"/>
          <p:cNvGrpSpPr/>
          <p:nvPr/>
        </p:nvGrpSpPr>
        <p:grpSpPr>
          <a:xfrm rot="10720186">
            <a:off x="14461214" y="3813308"/>
            <a:ext cx="679476" cy="128588"/>
            <a:chOff x="0" y="0"/>
            <a:chExt cx="905968" cy="171450"/>
          </a:xfrm>
        </p:grpSpPr>
        <p:sp>
          <p:nvSpPr>
            <p:cNvPr name="Freeform 67" id="67"/>
            <p:cNvSpPr/>
            <p:nvPr/>
          </p:nvSpPr>
          <p:spPr>
            <a:xfrm flipH="false" flipV="false" rot="0">
              <a:off x="0" y="0"/>
              <a:ext cx="906018" cy="171450"/>
            </a:xfrm>
            <a:custGeom>
              <a:avLst/>
              <a:gdLst/>
              <a:ahLst/>
              <a:cxnLst/>
              <a:rect r="r" b="b" t="t" l="l"/>
              <a:pathLst>
                <a:path h="171450" w="906018">
                  <a:moveTo>
                    <a:pt x="85725" y="0"/>
                  </a:moveTo>
                  <a:lnTo>
                    <a:pt x="820293" y="0"/>
                  </a:lnTo>
                  <a:cubicBezTo>
                    <a:pt x="867664" y="0"/>
                    <a:pt x="906018" y="38354"/>
                    <a:pt x="906018" y="85725"/>
                  </a:cubicBezTo>
                  <a:cubicBezTo>
                    <a:pt x="906018" y="133096"/>
                    <a:pt x="867664" y="171450"/>
                    <a:pt x="820293"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68" id="68"/>
          <p:cNvGrpSpPr/>
          <p:nvPr/>
        </p:nvGrpSpPr>
        <p:grpSpPr>
          <a:xfrm rot="5400000">
            <a:off x="14494922" y="3354059"/>
            <a:ext cx="1150825" cy="128588"/>
            <a:chOff x="0" y="0"/>
            <a:chExt cx="1534434" cy="171450"/>
          </a:xfrm>
        </p:grpSpPr>
        <p:sp>
          <p:nvSpPr>
            <p:cNvPr name="Freeform 69" id="69"/>
            <p:cNvSpPr/>
            <p:nvPr/>
          </p:nvSpPr>
          <p:spPr>
            <a:xfrm flipH="false" flipV="false" rot="0">
              <a:off x="0" y="0"/>
              <a:ext cx="1534414" cy="171450"/>
            </a:xfrm>
            <a:custGeom>
              <a:avLst/>
              <a:gdLst/>
              <a:ahLst/>
              <a:cxnLst/>
              <a:rect r="r" b="b" t="t" l="l"/>
              <a:pathLst>
                <a:path h="171450" w="1534414">
                  <a:moveTo>
                    <a:pt x="85725" y="0"/>
                  </a:moveTo>
                  <a:lnTo>
                    <a:pt x="1448689" y="0"/>
                  </a:lnTo>
                  <a:cubicBezTo>
                    <a:pt x="1496060" y="0"/>
                    <a:pt x="1534414" y="38354"/>
                    <a:pt x="1534414" y="85725"/>
                  </a:cubicBezTo>
                  <a:cubicBezTo>
                    <a:pt x="1534414" y="133096"/>
                    <a:pt x="1496060" y="171450"/>
                    <a:pt x="1448689"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0" id="70"/>
          <p:cNvGrpSpPr/>
          <p:nvPr/>
        </p:nvGrpSpPr>
        <p:grpSpPr>
          <a:xfrm rot="0">
            <a:off x="14478781" y="2842972"/>
            <a:ext cx="662829" cy="128588"/>
            <a:chOff x="0" y="0"/>
            <a:chExt cx="883772" cy="171450"/>
          </a:xfrm>
        </p:grpSpPr>
        <p:sp>
          <p:nvSpPr>
            <p:cNvPr name="Freeform 71" id="71"/>
            <p:cNvSpPr/>
            <p:nvPr/>
          </p:nvSpPr>
          <p:spPr>
            <a:xfrm flipH="false" flipV="false" rot="0">
              <a:off x="0" y="0"/>
              <a:ext cx="883793" cy="171450"/>
            </a:xfrm>
            <a:custGeom>
              <a:avLst/>
              <a:gdLst/>
              <a:ahLst/>
              <a:cxnLst/>
              <a:rect r="r" b="b" t="t" l="l"/>
              <a:pathLst>
                <a:path h="171450" w="883793">
                  <a:moveTo>
                    <a:pt x="85725" y="0"/>
                  </a:moveTo>
                  <a:lnTo>
                    <a:pt x="798068" y="0"/>
                  </a:lnTo>
                  <a:cubicBezTo>
                    <a:pt x="845439" y="0"/>
                    <a:pt x="883793" y="38354"/>
                    <a:pt x="883793" y="85725"/>
                  </a:cubicBezTo>
                  <a:cubicBezTo>
                    <a:pt x="883793" y="133096"/>
                    <a:pt x="845439" y="171450"/>
                    <a:pt x="798068" y="171450"/>
                  </a:cubicBezTo>
                  <a:lnTo>
                    <a:pt x="85725" y="171450"/>
                  </a:lnTo>
                  <a:cubicBezTo>
                    <a:pt x="38354" y="171450"/>
                    <a:pt x="0" y="133096"/>
                    <a:pt x="0" y="85725"/>
                  </a:cubicBezTo>
                  <a:cubicBezTo>
                    <a:pt x="0" y="38354"/>
                    <a:pt x="38354" y="0"/>
                    <a:pt x="85725" y="0"/>
                  </a:cubicBezTo>
                  <a:close/>
                </a:path>
              </a:pathLst>
            </a:custGeom>
            <a:solidFill>
              <a:srgbClr val="FF5757"/>
            </a:solidFill>
          </p:spPr>
        </p:sp>
      </p:grpSp>
      <p:grpSp>
        <p:nvGrpSpPr>
          <p:cNvPr name="Group 72" id="72"/>
          <p:cNvGrpSpPr/>
          <p:nvPr/>
        </p:nvGrpSpPr>
        <p:grpSpPr>
          <a:xfrm rot="0">
            <a:off x="2537237" y="281084"/>
            <a:ext cx="13213526" cy="9925515"/>
            <a:chOff x="0" y="0"/>
            <a:chExt cx="17618034" cy="13234020"/>
          </a:xfrm>
        </p:grpSpPr>
        <p:sp>
          <p:nvSpPr>
            <p:cNvPr name="Freeform 73" id="7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74" id="7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75" id="7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76" id="76"/>
          <p:cNvSpPr txBox="true"/>
          <p:nvPr/>
        </p:nvSpPr>
        <p:spPr>
          <a:xfrm rot="0">
            <a:off x="159092" y="-55247"/>
            <a:ext cx="10512837" cy="662607"/>
          </a:xfrm>
          <a:prstGeom prst="rect">
            <a:avLst/>
          </a:prstGeom>
        </p:spPr>
        <p:txBody>
          <a:bodyPr anchor="t" rtlCol="false" tIns="0" lIns="0" bIns="0" rIns="0">
            <a:spAutoFit/>
          </a:bodyPr>
          <a:lstStyle/>
          <a:p>
            <a:pPr algn="ctr">
              <a:lnSpc>
                <a:spcPts val="4954"/>
              </a:lnSpc>
            </a:pPr>
            <a:r>
              <a:rPr lang="en-US" sz="3538" b="true">
                <a:solidFill>
                  <a:srgbClr val="FFEDD1"/>
                </a:solidFill>
                <a:latin typeface="Now Bold"/>
                <a:ea typeface="Now Bold"/>
                <a:cs typeface="Now Bold"/>
                <a:sym typeface="Now Bold"/>
              </a:rPr>
              <a:t>VON NEUMANN ARCHITECTURE RECAP</a:t>
            </a:r>
          </a:p>
        </p:txBody>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bg>
      <p:bgPr>
        <a:solidFill>
          <a:srgbClr val="29373D"/>
        </a:solidFill>
      </p:bgPr>
    </p:bg>
    <p:spTree>
      <p:nvGrpSpPr>
        <p:cNvPr id="1" name=""/>
        <p:cNvGrpSpPr/>
        <p:nvPr/>
      </p:nvGrpSpPr>
      <p:grpSpPr>
        <a:xfrm>
          <a:off x="0" y="0"/>
          <a:ext cx="0" cy="0"/>
          <a:chOff x="0" y="0"/>
          <a:chExt cx="0" cy="0"/>
        </a:xfrm>
      </p:grpSpPr>
      <p:grpSp>
        <p:nvGrpSpPr>
          <p:cNvPr name="Group 2" id="2"/>
          <p:cNvGrpSpPr/>
          <p:nvPr/>
        </p:nvGrpSpPr>
        <p:grpSpPr>
          <a:xfrm rot="0">
            <a:off x="159092" y="8286560"/>
            <a:ext cx="2713176" cy="1212778"/>
            <a:chOff x="0" y="0"/>
            <a:chExt cx="3617568" cy="1617038"/>
          </a:xfrm>
        </p:grpSpPr>
        <p:sp>
          <p:nvSpPr>
            <p:cNvPr name="Freeform 3" id="3"/>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solidFill>
          </p:spPr>
        </p:sp>
      </p:grpSp>
      <p:grpSp>
        <p:nvGrpSpPr>
          <p:cNvPr name="Group 4" id="4"/>
          <p:cNvGrpSpPr/>
          <p:nvPr/>
        </p:nvGrpSpPr>
        <p:grpSpPr>
          <a:xfrm rot="0">
            <a:off x="15345488" y="8320346"/>
            <a:ext cx="2713176" cy="1212778"/>
            <a:chOff x="0" y="0"/>
            <a:chExt cx="3617568" cy="1617038"/>
          </a:xfrm>
        </p:grpSpPr>
        <p:sp>
          <p:nvSpPr>
            <p:cNvPr name="Freeform 5" id="5"/>
            <p:cNvSpPr/>
            <p:nvPr/>
          </p:nvSpPr>
          <p:spPr>
            <a:xfrm flipH="false" flipV="false" rot="0">
              <a:off x="0" y="0"/>
              <a:ext cx="3617595" cy="1617091"/>
            </a:xfrm>
            <a:custGeom>
              <a:avLst/>
              <a:gdLst/>
              <a:ahLst/>
              <a:cxnLst/>
              <a:rect r="r" b="b" t="t" l="l"/>
              <a:pathLst>
                <a:path h="1617091" w="3617595">
                  <a:moveTo>
                    <a:pt x="0" y="0"/>
                  </a:moveTo>
                  <a:lnTo>
                    <a:pt x="0" y="1617091"/>
                  </a:lnTo>
                  <a:lnTo>
                    <a:pt x="3617595" y="1617091"/>
                  </a:lnTo>
                  <a:lnTo>
                    <a:pt x="3617595" y="0"/>
                  </a:lnTo>
                  <a:lnTo>
                    <a:pt x="0" y="0"/>
                  </a:lnTo>
                  <a:close/>
                  <a:moveTo>
                    <a:pt x="3432810" y="1432179"/>
                  </a:moveTo>
                  <a:lnTo>
                    <a:pt x="180975" y="1432179"/>
                  </a:lnTo>
                  <a:lnTo>
                    <a:pt x="180975" y="180975"/>
                  </a:lnTo>
                  <a:lnTo>
                    <a:pt x="3432810" y="180975"/>
                  </a:lnTo>
                  <a:lnTo>
                    <a:pt x="3432810" y="1432306"/>
                  </a:lnTo>
                  <a:close/>
                </a:path>
              </a:pathLst>
            </a:custGeom>
            <a:solidFill>
              <a:srgbClr val="FFEDD1">
                <a:alpha val="25490"/>
              </a:srgbClr>
            </a:solidFill>
          </p:spPr>
        </p:sp>
      </p:grpSp>
      <p:grpSp>
        <p:nvGrpSpPr>
          <p:cNvPr name="Group 6" id="6"/>
          <p:cNvGrpSpPr/>
          <p:nvPr/>
        </p:nvGrpSpPr>
        <p:grpSpPr>
          <a:xfrm rot="0">
            <a:off x="2261421" y="2093970"/>
            <a:ext cx="13942416" cy="5270687"/>
            <a:chOff x="0" y="0"/>
            <a:chExt cx="18589888" cy="7027582"/>
          </a:xfrm>
        </p:grpSpPr>
        <p:sp>
          <p:nvSpPr>
            <p:cNvPr name="Freeform 7" id="7"/>
            <p:cNvSpPr/>
            <p:nvPr/>
          </p:nvSpPr>
          <p:spPr>
            <a:xfrm flipH="false" flipV="false" rot="0">
              <a:off x="0" y="0"/>
              <a:ext cx="18589879" cy="7027545"/>
            </a:xfrm>
            <a:custGeom>
              <a:avLst/>
              <a:gdLst/>
              <a:ahLst/>
              <a:cxnLst/>
              <a:rect r="r" b="b" t="t" l="l"/>
              <a:pathLst>
                <a:path h="7027545" w="18589879">
                  <a:moveTo>
                    <a:pt x="0" y="0"/>
                  </a:moveTo>
                  <a:lnTo>
                    <a:pt x="0" y="7027545"/>
                  </a:lnTo>
                  <a:lnTo>
                    <a:pt x="18589879" y="7027545"/>
                  </a:lnTo>
                  <a:lnTo>
                    <a:pt x="18589879" y="0"/>
                  </a:lnTo>
                  <a:lnTo>
                    <a:pt x="0" y="0"/>
                  </a:lnTo>
                  <a:close/>
                  <a:moveTo>
                    <a:pt x="18188051" y="6625717"/>
                  </a:moveTo>
                  <a:lnTo>
                    <a:pt x="393446" y="6625717"/>
                  </a:lnTo>
                  <a:lnTo>
                    <a:pt x="393446" y="393446"/>
                  </a:lnTo>
                  <a:lnTo>
                    <a:pt x="18188051" y="393446"/>
                  </a:lnTo>
                  <a:lnTo>
                    <a:pt x="18188051" y="6625717"/>
                  </a:lnTo>
                  <a:close/>
                </a:path>
              </a:pathLst>
            </a:custGeom>
            <a:solidFill>
              <a:srgbClr val="F89D87">
                <a:alpha val="25490"/>
              </a:srgbClr>
            </a:solidFill>
          </p:spPr>
        </p:sp>
      </p:grpSp>
      <p:grpSp>
        <p:nvGrpSpPr>
          <p:cNvPr name="Group 8" id="8"/>
          <p:cNvGrpSpPr/>
          <p:nvPr/>
        </p:nvGrpSpPr>
        <p:grpSpPr>
          <a:xfrm rot="0">
            <a:off x="5229691" y="8283439"/>
            <a:ext cx="7742890" cy="1693187"/>
            <a:chOff x="0" y="0"/>
            <a:chExt cx="10323854" cy="2257582"/>
          </a:xfrm>
        </p:grpSpPr>
        <p:sp>
          <p:nvSpPr>
            <p:cNvPr name="Freeform 9" id="9"/>
            <p:cNvSpPr/>
            <p:nvPr/>
          </p:nvSpPr>
          <p:spPr>
            <a:xfrm flipH="false" flipV="false" rot="0">
              <a:off x="0" y="0"/>
              <a:ext cx="10323830" cy="2257552"/>
            </a:xfrm>
            <a:custGeom>
              <a:avLst/>
              <a:gdLst/>
              <a:ahLst/>
              <a:cxnLst/>
              <a:rect r="r" b="b" t="t" l="l"/>
              <a:pathLst>
                <a:path h="2257552" w="10323830">
                  <a:moveTo>
                    <a:pt x="0" y="0"/>
                  </a:moveTo>
                  <a:lnTo>
                    <a:pt x="0" y="2257552"/>
                  </a:lnTo>
                  <a:lnTo>
                    <a:pt x="10323830" y="2257552"/>
                  </a:lnTo>
                  <a:lnTo>
                    <a:pt x="10323830" y="0"/>
                  </a:lnTo>
                  <a:lnTo>
                    <a:pt x="0" y="0"/>
                  </a:lnTo>
                  <a:close/>
                  <a:moveTo>
                    <a:pt x="9922002" y="1855724"/>
                  </a:moveTo>
                  <a:lnTo>
                    <a:pt x="393446" y="1855724"/>
                  </a:lnTo>
                  <a:lnTo>
                    <a:pt x="393446" y="393446"/>
                  </a:lnTo>
                  <a:lnTo>
                    <a:pt x="9922002" y="393446"/>
                  </a:lnTo>
                  <a:lnTo>
                    <a:pt x="9922002" y="1855724"/>
                  </a:lnTo>
                  <a:close/>
                </a:path>
              </a:pathLst>
            </a:custGeom>
            <a:solidFill>
              <a:srgbClr val="FFEDD1">
                <a:alpha val="25490"/>
              </a:srgbClr>
            </a:solidFill>
          </p:spPr>
        </p:sp>
      </p:grpSp>
      <p:sp>
        <p:nvSpPr>
          <p:cNvPr name="Freeform 10" id="10"/>
          <p:cNvSpPr/>
          <p:nvPr/>
        </p:nvSpPr>
        <p:spPr>
          <a:xfrm flipH="false" flipV="false" rot="0">
            <a:off x="3299979" y="5395701"/>
            <a:ext cx="1731355" cy="1444895"/>
          </a:xfrm>
          <a:custGeom>
            <a:avLst/>
            <a:gdLst/>
            <a:ahLst/>
            <a:cxnLst/>
            <a:rect r="r" b="b" t="t" l="l"/>
            <a:pathLst>
              <a:path h="1444895" w="1731355">
                <a:moveTo>
                  <a:pt x="0" y="0"/>
                </a:moveTo>
                <a:lnTo>
                  <a:pt x="1731355" y="0"/>
                </a:lnTo>
                <a:lnTo>
                  <a:pt x="1731355" y="1444895"/>
                </a:lnTo>
                <a:lnTo>
                  <a:pt x="0" y="1444895"/>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11" id="11"/>
          <p:cNvGrpSpPr/>
          <p:nvPr/>
        </p:nvGrpSpPr>
        <p:grpSpPr>
          <a:xfrm rot="0">
            <a:off x="4608633" y="2686047"/>
            <a:ext cx="1572758" cy="1572758"/>
            <a:chOff x="0" y="0"/>
            <a:chExt cx="2097010" cy="2097010"/>
          </a:xfrm>
        </p:grpSpPr>
        <p:sp>
          <p:nvSpPr>
            <p:cNvPr name="Freeform 12" id="12"/>
            <p:cNvSpPr/>
            <p:nvPr/>
          </p:nvSpPr>
          <p:spPr>
            <a:xfrm flipH="false" flipV="false" rot="0">
              <a:off x="0" y="0"/>
              <a:ext cx="2097024" cy="2097024"/>
            </a:xfrm>
            <a:custGeom>
              <a:avLst/>
              <a:gdLst/>
              <a:ahLst/>
              <a:cxnLst/>
              <a:rect r="r" b="b" t="t" l="l"/>
              <a:pathLst>
                <a:path h="2097024" w="2097024">
                  <a:moveTo>
                    <a:pt x="0" y="0"/>
                  </a:moveTo>
                  <a:lnTo>
                    <a:pt x="2097024" y="0"/>
                  </a:lnTo>
                  <a:lnTo>
                    <a:pt x="2097024" y="2097024"/>
                  </a:lnTo>
                  <a:lnTo>
                    <a:pt x="0" y="2097024"/>
                  </a:lnTo>
                  <a:close/>
                </a:path>
              </a:pathLst>
            </a:custGeom>
            <a:solidFill>
              <a:srgbClr val="FFB784">
                <a:alpha val="25490"/>
              </a:srgbClr>
            </a:solidFill>
          </p:spPr>
        </p:sp>
      </p:grpSp>
      <p:grpSp>
        <p:nvGrpSpPr>
          <p:cNvPr name="Group 13" id="13"/>
          <p:cNvGrpSpPr/>
          <p:nvPr/>
        </p:nvGrpSpPr>
        <p:grpSpPr>
          <a:xfrm rot="0">
            <a:off x="9377817" y="2630235"/>
            <a:ext cx="5165442" cy="725142"/>
            <a:chOff x="0" y="0"/>
            <a:chExt cx="6887256" cy="966856"/>
          </a:xfrm>
        </p:grpSpPr>
        <p:sp>
          <p:nvSpPr>
            <p:cNvPr name="Freeform 14" id="14"/>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alpha val="25490"/>
              </a:srgbClr>
            </a:solidFill>
          </p:spPr>
        </p:sp>
      </p:grpSp>
      <p:sp>
        <p:nvSpPr>
          <p:cNvPr name="Freeform 15" id="15"/>
          <p:cNvSpPr/>
          <p:nvPr/>
        </p:nvSpPr>
        <p:spPr>
          <a:xfrm flipH="false" flipV="false" rot="0">
            <a:off x="3371778" y="2747283"/>
            <a:ext cx="862952" cy="862952"/>
          </a:xfrm>
          <a:custGeom>
            <a:avLst/>
            <a:gdLst/>
            <a:ahLst/>
            <a:cxnLst/>
            <a:rect r="r" b="b" t="t" l="l"/>
            <a:pathLst>
              <a:path h="862952" w="862952">
                <a:moveTo>
                  <a:pt x="0" y="0"/>
                </a:moveTo>
                <a:lnTo>
                  <a:pt x="862952" y="0"/>
                </a:lnTo>
                <a:lnTo>
                  <a:pt x="862952" y="862951"/>
                </a:lnTo>
                <a:lnTo>
                  <a:pt x="0" y="8629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6" id="16"/>
          <p:cNvGrpSpPr/>
          <p:nvPr/>
        </p:nvGrpSpPr>
        <p:grpSpPr>
          <a:xfrm rot="0">
            <a:off x="9377817" y="3520360"/>
            <a:ext cx="5165442" cy="725142"/>
            <a:chOff x="0" y="0"/>
            <a:chExt cx="6887256" cy="966856"/>
          </a:xfrm>
        </p:grpSpPr>
        <p:sp>
          <p:nvSpPr>
            <p:cNvPr name="Freeform 17" id="17"/>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alpha val="25490"/>
              </a:srgbClr>
            </a:solidFill>
          </p:spPr>
        </p:sp>
      </p:grpSp>
      <p:grpSp>
        <p:nvGrpSpPr>
          <p:cNvPr name="Group 18" id="18"/>
          <p:cNvGrpSpPr/>
          <p:nvPr/>
        </p:nvGrpSpPr>
        <p:grpSpPr>
          <a:xfrm rot="0">
            <a:off x="9377817" y="4366742"/>
            <a:ext cx="5165442" cy="725142"/>
            <a:chOff x="0" y="0"/>
            <a:chExt cx="6887256" cy="966856"/>
          </a:xfrm>
        </p:grpSpPr>
        <p:sp>
          <p:nvSpPr>
            <p:cNvPr name="Freeform 19" id="19"/>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alpha val="25490"/>
              </a:srgbClr>
            </a:solidFill>
          </p:spPr>
        </p:sp>
      </p:grpSp>
      <p:grpSp>
        <p:nvGrpSpPr>
          <p:cNvPr name="Group 20" id="20"/>
          <p:cNvGrpSpPr/>
          <p:nvPr/>
        </p:nvGrpSpPr>
        <p:grpSpPr>
          <a:xfrm rot="0">
            <a:off x="9377817" y="5219080"/>
            <a:ext cx="5165442" cy="725142"/>
            <a:chOff x="0" y="0"/>
            <a:chExt cx="6887256" cy="966856"/>
          </a:xfrm>
        </p:grpSpPr>
        <p:sp>
          <p:nvSpPr>
            <p:cNvPr name="Freeform 21" id="21"/>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alpha val="25490"/>
              </a:srgbClr>
            </a:solidFill>
          </p:spPr>
        </p:sp>
      </p:grpSp>
      <p:grpSp>
        <p:nvGrpSpPr>
          <p:cNvPr name="Group 22" id="22"/>
          <p:cNvGrpSpPr/>
          <p:nvPr/>
        </p:nvGrpSpPr>
        <p:grpSpPr>
          <a:xfrm rot="0">
            <a:off x="9377817" y="6105834"/>
            <a:ext cx="5165442" cy="725142"/>
            <a:chOff x="0" y="0"/>
            <a:chExt cx="6887256" cy="966856"/>
          </a:xfrm>
        </p:grpSpPr>
        <p:sp>
          <p:nvSpPr>
            <p:cNvPr name="Freeform 23" id="23"/>
            <p:cNvSpPr/>
            <p:nvPr/>
          </p:nvSpPr>
          <p:spPr>
            <a:xfrm flipH="false" flipV="false" rot="0">
              <a:off x="0" y="0"/>
              <a:ext cx="6887210" cy="966851"/>
            </a:xfrm>
            <a:custGeom>
              <a:avLst/>
              <a:gdLst/>
              <a:ahLst/>
              <a:cxnLst/>
              <a:rect r="r" b="b" t="t" l="l"/>
              <a:pathLst>
                <a:path h="966851" w="6887210">
                  <a:moveTo>
                    <a:pt x="0" y="0"/>
                  </a:moveTo>
                  <a:lnTo>
                    <a:pt x="0" y="966851"/>
                  </a:lnTo>
                  <a:lnTo>
                    <a:pt x="6887210" y="966851"/>
                  </a:lnTo>
                  <a:lnTo>
                    <a:pt x="6887210" y="0"/>
                  </a:lnTo>
                  <a:lnTo>
                    <a:pt x="0" y="0"/>
                  </a:lnTo>
                  <a:close/>
                  <a:moveTo>
                    <a:pt x="6728968" y="808609"/>
                  </a:moveTo>
                  <a:lnTo>
                    <a:pt x="154940" y="808609"/>
                  </a:lnTo>
                  <a:lnTo>
                    <a:pt x="154940" y="154940"/>
                  </a:lnTo>
                  <a:lnTo>
                    <a:pt x="6728968" y="154940"/>
                  </a:lnTo>
                  <a:lnTo>
                    <a:pt x="6728968" y="808609"/>
                  </a:lnTo>
                  <a:close/>
                </a:path>
              </a:pathLst>
            </a:custGeom>
            <a:solidFill>
              <a:srgbClr val="FFEDD1">
                <a:alpha val="25490"/>
              </a:srgbClr>
            </a:solidFill>
          </p:spPr>
        </p:sp>
      </p:grpSp>
      <p:grpSp>
        <p:nvGrpSpPr>
          <p:cNvPr name="Group 24" id="24"/>
          <p:cNvGrpSpPr/>
          <p:nvPr/>
        </p:nvGrpSpPr>
        <p:grpSpPr>
          <a:xfrm rot="-5400000">
            <a:off x="4879831" y="5532526"/>
            <a:ext cx="5422340" cy="128588"/>
            <a:chOff x="0" y="0"/>
            <a:chExt cx="7229786" cy="171450"/>
          </a:xfrm>
        </p:grpSpPr>
        <p:sp>
          <p:nvSpPr>
            <p:cNvPr name="Freeform 25" id="25"/>
            <p:cNvSpPr/>
            <p:nvPr/>
          </p:nvSpPr>
          <p:spPr>
            <a:xfrm flipH="false" flipV="false" rot="0">
              <a:off x="0" y="0"/>
              <a:ext cx="7229729" cy="171450"/>
            </a:xfrm>
            <a:custGeom>
              <a:avLst/>
              <a:gdLst/>
              <a:ahLst/>
              <a:cxnLst/>
              <a:rect r="r" b="b" t="t" l="l"/>
              <a:pathLst>
                <a:path h="171450" w="7229729">
                  <a:moveTo>
                    <a:pt x="85725" y="0"/>
                  </a:moveTo>
                  <a:lnTo>
                    <a:pt x="7144004" y="0"/>
                  </a:lnTo>
                  <a:cubicBezTo>
                    <a:pt x="7191375" y="0"/>
                    <a:pt x="7229729" y="38354"/>
                    <a:pt x="7229729" y="85725"/>
                  </a:cubicBezTo>
                  <a:cubicBezTo>
                    <a:pt x="7229729" y="133096"/>
                    <a:pt x="7191375" y="171450"/>
                    <a:pt x="7144004" y="171450"/>
                  </a:cubicBezTo>
                  <a:lnTo>
                    <a:pt x="85725" y="171450"/>
                  </a:lnTo>
                  <a:cubicBezTo>
                    <a:pt x="38354" y="171450"/>
                    <a:pt x="0" y="133096"/>
                    <a:pt x="0" y="85725"/>
                  </a:cubicBezTo>
                  <a:cubicBezTo>
                    <a:pt x="0" y="38354"/>
                    <a:pt x="38354" y="0"/>
                    <a:pt x="85725" y="0"/>
                  </a:cubicBezTo>
                  <a:close/>
                </a:path>
              </a:pathLst>
            </a:custGeom>
            <a:solidFill>
              <a:srgbClr val="C9E265">
                <a:alpha val="25490"/>
              </a:srgbClr>
            </a:solidFill>
          </p:spPr>
        </p:sp>
      </p:grpSp>
      <p:grpSp>
        <p:nvGrpSpPr>
          <p:cNvPr name="Group 26" id="26"/>
          <p:cNvGrpSpPr/>
          <p:nvPr/>
        </p:nvGrpSpPr>
        <p:grpSpPr>
          <a:xfrm rot="-5400000">
            <a:off x="6004340" y="6358030"/>
            <a:ext cx="3771331" cy="128588"/>
            <a:chOff x="0" y="0"/>
            <a:chExt cx="5028442" cy="171450"/>
          </a:xfrm>
        </p:grpSpPr>
        <p:sp>
          <p:nvSpPr>
            <p:cNvPr name="Freeform 27" id="27"/>
            <p:cNvSpPr/>
            <p:nvPr/>
          </p:nvSpPr>
          <p:spPr>
            <a:xfrm flipH="false" flipV="false" rot="0">
              <a:off x="0" y="0"/>
              <a:ext cx="5028438" cy="171450"/>
            </a:xfrm>
            <a:custGeom>
              <a:avLst/>
              <a:gdLst/>
              <a:ahLst/>
              <a:cxnLst/>
              <a:rect r="r" b="b" t="t" l="l"/>
              <a:pathLst>
                <a:path h="171450" w="5028438">
                  <a:moveTo>
                    <a:pt x="85725" y="0"/>
                  </a:moveTo>
                  <a:lnTo>
                    <a:pt x="4942713" y="0"/>
                  </a:lnTo>
                  <a:cubicBezTo>
                    <a:pt x="4990084" y="0"/>
                    <a:pt x="5028438" y="38354"/>
                    <a:pt x="5028438" y="85725"/>
                  </a:cubicBezTo>
                  <a:cubicBezTo>
                    <a:pt x="5028438" y="133096"/>
                    <a:pt x="4990084" y="171450"/>
                    <a:pt x="4942713"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28" id="28"/>
          <p:cNvGrpSpPr/>
          <p:nvPr/>
        </p:nvGrpSpPr>
        <p:grpSpPr>
          <a:xfrm rot="-5400000">
            <a:off x="5014799" y="6799748"/>
            <a:ext cx="2777793" cy="128588"/>
            <a:chOff x="0" y="0"/>
            <a:chExt cx="3703724" cy="171450"/>
          </a:xfrm>
        </p:grpSpPr>
        <p:sp>
          <p:nvSpPr>
            <p:cNvPr name="Freeform 29" id="29"/>
            <p:cNvSpPr/>
            <p:nvPr/>
          </p:nvSpPr>
          <p:spPr>
            <a:xfrm flipH="false" flipV="false" rot="0">
              <a:off x="0" y="0"/>
              <a:ext cx="3703701" cy="171450"/>
            </a:xfrm>
            <a:custGeom>
              <a:avLst/>
              <a:gdLst/>
              <a:ahLst/>
              <a:cxnLst/>
              <a:rect r="r" b="b" t="t" l="l"/>
              <a:pathLst>
                <a:path h="171450" w="3703701">
                  <a:moveTo>
                    <a:pt x="85725" y="0"/>
                  </a:moveTo>
                  <a:lnTo>
                    <a:pt x="3617976" y="0"/>
                  </a:lnTo>
                  <a:cubicBezTo>
                    <a:pt x="3665347" y="0"/>
                    <a:pt x="3703701" y="38354"/>
                    <a:pt x="3703701" y="85725"/>
                  </a:cubicBezTo>
                  <a:cubicBezTo>
                    <a:pt x="3703701" y="133096"/>
                    <a:pt x="3665347" y="171450"/>
                    <a:pt x="3617976"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30" id="30"/>
          <p:cNvGrpSpPr/>
          <p:nvPr/>
        </p:nvGrpSpPr>
        <p:grpSpPr>
          <a:xfrm rot="-10800000">
            <a:off x="2791726" y="8776715"/>
            <a:ext cx="2502984" cy="128588"/>
            <a:chOff x="0" y="0"/>
            <a:chExt cx="3337312" cy="171450"/>
          </a:xfrm>
        </p:grpSpPr>
        <p:sp>
          <p:nvSpPr>
            <p:cNvPr name="Freeform 31" id="31"/>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32" id="32"/>
          <p:cNvGrpSpPr/>
          <p:nvPr/>
        </p:nvGrpSpPr>
        <p:grpSpPr>
          <a:xfrm rot="10799999">
            <a:off x="2791724" y="8376508"/>
            <a:ext cx="2503022" cy="128588"/>
            <a:chOff x="0" y="0"/>
            <a:chExt cx="3337362" cy="171450"/>
          </a:xfrm>
        </p:grpSpPr>
        <p:sp>
          <p:nvSpPr>
            <p:cNvPr name="Freeform 33" id="33"/>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34" id="34"/>
          <p:cNvGrpSpPr/>
          <p:nvPr/>
        </p:nvGrpSpPr>
        <p:grpSpPr>
          <a:xfrm rot="-10800000">
            <a:off x="12908290" y="8687878"/>
            <a:ext cx="2502984" cy="128588"/>
            <a:chOff x="0" y="0"/>
            <a:chExt cx="3337312" cy="171450"/>
          </a:xfrm>
        </p:grpSpPr>
        <p:sp>
          <p:nvSpPr>
            <p:cNvPr name="Freeform 35" id="35"/>
            <p:cNvSpPr/>
            <p:nvPr/>
          </p:nvSpPr>
          <p:spPr>
            <a:xfrm flipH="false" flipV="false" rot="0">
              <a:off x="0" y="0"/>
              <a:ext cx="3337306" cy="171450"/>
            </a:xfrm>
            <a:custGeom>
              <a:avLst/>
              <a:gdLst/>
              <a:ahLst/>
              <a:cxnLst/>
              <a:rect r="r" b="b" t="t" l="l"/>
              <a:pathLst>
                <a:path h="171450" w="3337306">
                  <a:moveTo>
                    <a:pt x="85725" y="0"/>
                  </a:moveTo>
                  <a:lnTo>
                    <a:pt x="3251581" y="0"/>
                  </a:lnTo>
                  <a:cubicBezTo>
                    <a:pt x="3298952" y="0"/>
                    <a:pt x="3337306" y="38354"/>
                    <a:pt x="3337306" y="85725"/>
                  </a:cubicBezTo>
                  <a:cubicBezTo>
                    <a:pt x="3337306" y="133096"/>
                    <a:pt x="3298952" y="171450"/>
                    <a:pt x="3251581"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sp>
        <p:nvSpPr>
          <p:cNvPr name="TextBox 36" id="36"/>
          <p:cNvSpPr txBox="true"/>
          <p:nvPr/>
        </p:nvSpPr>
        <p:spPr>
          <a:xfrm rot="0">
            <a:off x="8045144" y="2702081"/>
            <a:ext cx="1149246" cy="462066"/>
          </a:xfrm>
          <a:prstGeom prst="rect">
            <a:avLst/>
          </a:prstGeom>
        </p:spPr>
        <p:txBody>
          <a:bodyPr anchor="t" rtlCol="false" tIns="0" lIns="0" bIns="0" rIns="0">
            <a:spAutoFit/>
          </a:bodyPr>
          <a:lstStyle/>
          <a:p>
            <a:pPr algn="ctr">
              <a:lnSpc>
                <a:spcPts val="3415"/>
              </a:lnSpc>
            </a:pPr>
            <a:r>
              <a:rPr lang="en-US" sz="2440" b="true">
                <a:solidFill>
                  <a:srgbClr val="FFEDD1">
                    <a:alpha val="25490"/>
                  </a:srgbClr>
                </a:solidFill>
                <a:latin typeface="Now Bold"/>
                <a:ea typeface="Now Bold"/>
                <a:cs typeface="Now Bold"/>
                <a:sym typeface="Now Bold"/>
              </a:rPr>
              <a:t>MAR</a:t>
            </a:r>
          </a:p>
        </p:txBody>
      </p:sp>
      <p:sp>
        <p:nvSpPr>
          <p:cNvPr name="TextBox 37" id="37"/>
          <p:cNvSpPr txBox="true"/>
          <p:nvPr/>
        </p:nvSpPr>
        <p:spPr>
          <a:xfrm rot="0">
            <a:off x="8083383" y="4438585"/>
            <a:ext cx="1149246" cy="462066"/>
          </a:xfrm>
          <a:prstGeom prst="rect">
            <a:avLst/>
          </a:prstGeom>
        </p:spPr>
        <p:txBody>
          <a:bodyPr anchor="t" rtlCol="false" tIns="0" lIns="0" bIns="0" rIns="0">
            <a:spAutoFit/>
          </a:bodyPr>
          <a:lstStyle/>
          <a:p>
            <a:pPr algn="ctr">
              <a:lnSpc>
                <a:spcPts val="3415"/>
              </a:lnSpc>
            </a:pPr>
            <a:r>
              <a:rPr lang="en-US" sz="2440" b="true">
                <a:solidFill>
                  <a:srgbClr val="FFEDD1">
                    <a:alpha val="25490"/>
                  </a:srgbClr>
                </a:solidFill>
                <a:latin typeface="Now Bold"/>
                <a:ea typeface="Now Bold"/>
                <a:cs typeface="Now Bold"/>
                <a:sym typeface="Now Bold"/>
              </a:rPr>
              <a:t>MDR</a:t>
            </a:r>
          </a:p>
        </p:txBody>
      </p:sp>
      <p:grpSp>
        <p:nvGrpSpPr>
          <p:cNvPr name="Group 38" id="38"/>
          <p:cNvGrpSpPr/>
          <p:nvPr/>
        </p:nvGrpSpPr>
        <p:grpSpPr>
          <a:xfrm rot="10799999">
            <a:off x="7467035" y="2885650"/>
            <a:ext cx="760218" cy="128588"/>
            <a:chOff x="0" y="0"/>
            <a:chExt cx="1013624" cy="171450"/>
          </a:xfrm>
        </p:grpSpPr>
        <p:sp>
          <p:nvSpPr>
            <p:cNvPr name="Freeform 39" id="39"/>
            <p:cNvSpPr/>
            <p:nvPr/>
          </p:nvSpPr>
          <p:spPr>
            <a:xfrm flipH="false" flipV="false" rot="0">
              <a:off x="0" y="0"/>
              <a:ext cx="1013587" cy="171450"/>
            </a:xfrm>
            <a:custGeom>
              <a:avLst/>
              <a:gdLst/>
              <a:ahLst/>
              <a:cxnLst/>
              <a:rect r="r" b="b" t="t" l="l"/>
              <a:pathLst>
                <a:path h="171450" w="1013587">
                  <a:moveTo>
                    <a:pt x="85725" y="0"/>
                  </a:moveTo>
                  <a:lnTo>
                    <a:pt x="927862" y="0"/>
                  </a:lnTo>
                  <a:cubicBezTo>
                    <a:pt x="975233" y="0"/>
                    <a:pt x="1013587" y="38354"/>
                    <a:pt x="1013587" y="85725"/>
                  </a:cubicBezTo>
                  <a:cubicBezTo>
                    <a:pt x="1013587" y="133096"/>
                    <a:pt x="975233" y="171450"/>
                    <a:pt x="927862" y="171450"/>
                  </a:cubicBezTo>
                  <a:lnTo>
                    <a:pt x="85725" y="171450"/>
                  </a:lnTo>
                  <a:cubicBezTo>
                    <a:pt x="38354" y="171450"/>
                    <a:pt x="0" y="133096"/>
                    <a:pt x="0" y="85725"/>
                  </a:cubicBezTo>
                  <a:cubicBezTo>
                    <a:pt x="0" y="38354"/>
                    <a:pt x="38354" y="0"/>
                    <a:pt x="85725" y="0"/>
                  </a:cubicBezTo>
                  <a:close/>
                </a:path>
              </a:pathLst>
            </a:custGeom>
            <a:solidFill>
              <a:srgbClr val="C9E265">
                <a:alpha val="25490"/>
              </a:srgbClr>
            </a:solidFill>
          </p:spPr>
        </p:sp>
      </p:grpSp>
      <p:grpSp>
        <p:nvGrpSpPr>
          <p:cNvPr name="Group 40" id="40"/>
          <p:cNvGrpSpPr/>
          <p:nvPr/>
        </p:nvGrpSpPr>
        <p:grpSpPr>
          <a:xfrm rot="0">
            <a:off x="7787260" y="4579520"/>
            <a:ext cx="511657" cy="128588"/>
            <a:chOff x="0" y="0"/>
            <a:chExt cx="682210" cy="171450"/>
          </a:xfrm>
        </p:grpSpPr>
        <p:sp>
          <p:nvSpPr>
            <p:cNvPr name="Freeform 41" id="41"/>
            <p:cNvSpPr/>
            <p:nvPr/>
          </p:nvSpPr>
          <p:spPr>
            <a:xfrm flipH="false" flipV="false" rot="0">
              <a:off x="0" y="0"/>
              <a:ext cx="682244" cy="171450"/>
            </a:xfrm>
            <a:custGeom>
              <a:avLst/>
              <a:gdLst/>
              <a:ahLst/>
              <a:cxnLst/>
              <a:rect r="r" b="b" t="t" l="l"/>
              <a:pathLst>
                <a:path h="171450" w="682244">
                  <a:moveTo>
                    <a:pt x="85725" y="0"/>
                  </a:moveTo>
                  <a:lnTo>
                    <a:pt x="596519" y="0"/>
                  </a:lnTo>
                  <a:cubicBezTo>
                    <a:pt x="643890" y="0"/>
                    <a:pt x="682244" y="38354"/>
                    <a:pt x="682244" y="85725"/>
                  </a:cubicBezTo>
                  <a:cubicBezTo>
                    <a:pt x="682244" y="133096"/>
                    <a:pt x="643890" y="171450"/>
                    <a:pt x="596519"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42" id="42"/>
          <p:cNvGrpSpPr/>
          <p:nvPr/>
        </p:nvGrpSpPr>
        <p:grpSpPr>
          <a:xfrm rot="-5400000">
            <a:off x="4945888" y="4826878"/>
            <a:ext cx="1539882" cy="128588"/>
            <a:chOff x="0" y="0"/>
            <a:chExt cx="2053176" cy="171450"/>
          </a:xfrm>
        </p:grpSpPr>
        <p:sp>
          <p:nvSpPr>
            <p:cNvPr name="Freeform 43" id="43"/>
            <p:cNvSpPr/>
            <p:nvPr/>
          </p:nvSpPr>
          <p:spPr>
            <a:xfrm flipH="false" flipV="false" rot="0">
              <a:off x="0" y="0"/>
              <a:ext cx="2053209" cy="171450"/>
            </a:xfrm>
            <a:custGeom>
              <a:avLst/>
              <a:gdLst/>
              <a:ahLst/>
              <a:cxnLst/>
              <a:rect r="r" b="b" t="t" l="l"/>
              <a:pathLst>
                <a:path h="171450" w="2053209">
                  <a:moveTo>
                    <a:pt x="85725" y="0"/>
                  </a:moveTo>
                  <a:lnTo>
                    <a:pt x="1967484" y="0"/>
                  </a:lnTo>
                  <a:cubicBezTo>
                    <a:pt x="2014855" y="0"/>
                    <a:pt x="2053209" y="38354"/>
                    <a:pt x="2053209" y="85725"/>
                  </a:cubicBezTo>
                  <a:cubicBezTo>
                    <a:pt x="2053209" y="133096"/>
                    <a:pt x="2014855" y="171450"/>
                    <a:pt x="1967484"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44" id="44"/>
          <p:cNvGrpSpPr/>
          <p:nvPr/>
        </p:nvGrpSpPr>
        <p:grpSpPr>
          <a:xfrm rot="-10800000">
            <a:off x="4790768" y="5532526"/>
            <a:ext cx="1032216" cy="128588"/>
            <a:chOff x="0" y="0"/>
            <a:chExt cx="1376288" cy="171450"/>
          </a:xfrm>
        </p:grpSpPr>
        <p:sp>
          <p:nvSpPr>
            <p:cNvPr name="Freeform 45" id="45"/>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46" id="46"/>
          <p:cNvGrpSpPr/>
          <p:nvPr/>
        </p:nvGrpSpPr>
        <p:grpSpPr>
          <a:xfrm rot="-10800000">
            <a:off x="5435774" y="5532526"/>
            <a:ext cx="1032216" cy="128588"/>
            <a:chOff x="0" y="0"/>
            <a:chExt cx="1376288" cy="171450"/>
          </a:xfrm>
        </p:grpSpPr>
        <p:sp>
          <p:nvSpPr>
            <p:cNvPr name="Freeform 47" id="47"/>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48" id="48"/>
          <p:cNvGrpSpPr/>
          <p:nvPr/>
        </p:nvGrpSpPr>
        <p:grpSpPr>
          <a:xfrm rot="-10800000">
            <a:off x="17320078" y="207265"/>
            <a:ext cx="1032216" cy="128588"/>
            <a:chOff x="0" y="0"/>
            <a:chExt cx="1376288" cy="171450"/>
          </a:xfrm>
        </p:grpSpPr>
        <p:sp>
          <p:nvSpPr>
            <p:cNvPr name="Freeform 49" id="49"/>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38B6FF">
                <a:alpha val="25490"/>
              </a:srgbClr>
            </a:solidFill>
          </p:spPr>
        </p:sp>
      </p:grpSp>
      <p:grpSp>
        <p:nvGrpSpPr>
          <p:cNvPr name="Group 50" id="50"/>
          <p:cNvGrpSpPr/>
          <p:nvPr/>
        </p:nvGrpSpPr>
        <p:grpSpPr>
          <a:xfrm rot="-10800000">
            <a:off x="17320078" y="676240"/>
            <a:ext cx="1032216" cy="128588"/>
            <a:chOff x="0" y="0"/>
            <a:chExt cx="1376288" cy="171450"/>
          </a:xfrm>
        </p:grpSpPr>
        <p:sp>
          <p:nvSpPr>
            <p:cNvPr name="Freeform 51" id="51"/>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C9E265">
                <a:alpha val="25490"/>
              </a:srgbClr>
            </a:solidFill>
          </p:spPr>
        </p:sp>
      </p:grpSp>
      <p:grpSp>
        <p:nvGrpSpPr>
          <p:cNvPr name="Group 52" id="52"/>
          <p:cNvGrpSpPr/>
          <p:nvPr/>
        </p:nvGrpSpPr>
        <p:grpSpPr>
          <a:xfrm rot="-10800000">
            <a:off x="17320078" y="1116598"/>
            <a:ext cx="1032216" cy="128588"/>
            <a:chOff x="0" y="0"/>
            <a:chExt cx="1376288" cy="171450"/>
          </a:xfrm>
        </p:grpSpPr>
        <p:sp>
          <p:nvSpPr>
            <p:cNvPr name="Freeform 53" id="53"/>
            <p:cNvSpPr/>
            <p:nvPr/>
          </p:nvSpPr>
          <p:spPr>
            <a:xfrm flipH="false" flipV="false" rot="0">
              <a:off x="0" y="0"/>
              <a:ext cx="1376299" cy="171450"/>
            </a:xfrm>
            <a:custGeom>
              <a:avLst/>
              <a:gdLst/>
              <a:ahLst/>
              <a:cxnLst/>
              <a:rect r="r" b="b" t="t" l="l"/>
              <a:pathLst>
                <a:path h="171450" w="1376299">
                  <a:moveTo>
                    <a:pt x="85725" y="0"/>
                  </a:moveTo>
                  <a:lnTo>
                    <a:pt x="1290574" y="0"/>
                  </a:lnTo>
                  <a:cubicBezTo>
                    <a:pt x="1337945" y="0"/>
                    <a:pt x="1376299" y="38354"/>
                    <a:pt x="1376299" y="85725"/>
                  </a:cubicBezTo>
                  <a:cubicBezTo>
                    <a:pt x="1376299" y="133096"/>
                    <a:pt x="1337945" y="171450"/>
                    <a:pt x="1290574"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54" id="54"/>
          <p:cNvGrpSpPr/>
          <p:nvPr/>
        </p:nvGrpSpPr>
        <p:grpSpPr>
          <a:xfrm rot="10720186">
            <a:off x="14461214" y="3813308"/>
            <a:ext cx="679476" cy="128588"/>
            <a:chOff x="0" y="0"/>
            <a:chExt cx="905968" cy="171450"/>
          </a:xfrm>
        </p:grpSpPr>
        <p:sp>
          <p:nvSpPr>
            <p:cNvPr name="Freeform 55" id="55"/>
            <p:cNvSpPr/>
            <p:nvPr/>
          </p:nvSpPr>
          <p:spPr>
            <a:xfrm flipH="false" flipV="false" rot="0">
              <a:off x="0" y="0"/>
              <a:ext cx="906018" cy="171450"/>
            </a:xfrm>
            <a:custGeom>
              <a:avLst/>
              <a:gdLst/>
              <a:ahLst/>
              <a:cxnLst/>
              <a:rect r="r" b="b" t="t" l="l"/>
              <a:pathLst>
                <a:path h="171450" w="906018">
                  <a:moveTo>
                    <a:pt x="85725" y="0"/>
                  </a:moveTo>
                  <a:lnTo>
                    <a:pt x="820293" y="0"/>
                  </a:lnTo>
                  <a:cubicBezTo>
                    <a:pt x="867664" y="0"/>
                    <a:pt x="906018" y="38354"/>
                    <a:pt x="906018" y="85725"/>
                  </a:cubicBezTo>
                  <a:cubicBezTo>
                    <a:pt x="906018" y="133096"/>
                    <a:pt x="867664" y="171450"/>
                    <a:pt x="820293"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56" id="56"/>
          <p:cNvGrpSpPr/>
          <p:nvPr/>
        </p:nvGrpSpPr>
        <p:grpSpPr>
          <a:xfrm rot="5400000">
            <a:off x="14494922" y="3354059"/>
            <a:ext cx="1150825" cy="128588"/>
            <a:chOff x="0" y="0"/>
            <a:chExt cx="1534434" cy="171450"/>
          </a:xfrm>
        </p:grpSpPr>
        <p:sp>
          <p:nvSpPr>
            <p:cNvPr name="Freeform 57" id="57"/>
            <p:cNvSpPr/>
            <p:nvPr/>
          </p:nvSpPr>
          <p:spPr>
            <a:xfrm flipH="false" flipV="false" rot="0">
              <a:off x="0" y="0"/>
              <a:ext cx="1534414" cy="171450"/>
            </a:xfrm>
            <a:custGeom>
              <a:avLst/>
              <a:gdLst/>
              <a:ahLst/>
              <a:cxnLst/>
              <a:rect r="r" b="b" t="t" l="l"/>
              <a:pathLst>
                <a:path h="171450" w="1534414">
                  <a:moveTo>
                    <a:pt x="85725" y="0"/>
                  </a:moveTo>
                  <a:lnTo>
                    <a:pt x="1448689" y="0"/>
                  </a:lnTo>
                  <a:cubicBezTo>
                    <a:pt x="1496060" y="0"/>
                    <a:pt x="1534414" y="38354"/>
                    <a:pt x="1534414" y="85725"/>
                  </a:cubicBezTo>
                  <a:cubicBezTo>
                    <a:pt x="1534414" y="133096"/>
                    <a:pt x="1496060" y="171450"/>
                    <a:pt x="1448689"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grpSp>
        <p:nvGrpSpPr>
          <p:cNvPr name="Group 58" id="58"/>
          <p:cNvGrpSpPr/>
          <p:nvPr/>
        </p:nvGrpSpPr>
        <p:grpSpPr>
          <a:xfrm rot="0">
            <a:off x="14478781" y="2842972"/>
            <a:ext cx="662829" cy="128588"/>
            <a:chOff x="0" y="0"/>
            <a:chExt cx="883772" cy="171450"/>
          </a:xfrm>
        </p:grpSpPr>
        <p:sp>
          <p:nvSpPr>
            <p:cNvPr name="Freeform 59" id="59"/>
            <p:cNvSpPr/>
            <p:nvPr/>
          </p:nvSpPr>
          <p:spPr>
            <a:xfrm flipH="false" flipV="false" rot="0">
              <a:off x="0" y="0"/>
              <a:ext cx="883793" cy="171450"/>
            </a:xfrm>
            <a:custGeom>
              <a:avLst/>
              <a:gdLst/>
              <a:ahLst/>
              <a:cxnLst/>
              <a:rect r="r" b="b" t="t" l="l"/>
              <a:pathLst>
                <a:path h="171450" w="883793">
                  <a:moveTo>
                    <a:pt x="85725" y="0"/>
                  </a:moveTo>
                  <a:lnTo>
                    <a:pt x="798068" y="0"/>
                  </a:lnTo>
                  <a:cubicBezTo>
                    <a:pt x="845439" y="0"/>
                    <a:pt x="883793" y="38354"/>
                    <a:pt x="883793" y="85725"/>
                  </a:cubicBezTo>
                  <a:cubicBezTo>
                    <a:pt x="883793" y="133096"/>
                    <a:pt x="845439" y="171450"/>
                    <a:pt x="798068" y="171450"/>
                  </a:cubicBezTo>
                  <a:lnTo>
                    <a:pt x="85725" y="171450"/>
                  </a:lnTo>
                  <a:cubicBezTo>
                    <a:pt x="38354" y="171450"/>
                    <a:pt x="0" y="133096"/>
                    <a:pt x="0" y="85725"/>
                  </a:cubicBezTo>
                  <a:cubicBezTo>
                    <a:pt x="0" y="38354"/>
                    <a:pt x="38354" y="0"/>
                    <a:pt x="85725" y="0"/>
                  </a:cubicBezTo>
                  <a:close/>
                </a:path>
              </a:pathLst>
            </a:custGeom>
            <a:solidFill>
              <a:srgbClr val="FF5757">
                <a:alpha val="25490"/>
              </a:srgbClr>
            </a:solidFill>
          </p:spPr>
        </p:sp>
      </p:grpSp>
      <p:sp>
        <p:nvSpPr>
          <p:cNvPr name="Freeform 60" id="60"/>
          <p:cNvSpPr/>
          <p:nvPr/>
        </p:nvSpPr>
        <p:spPr>
          <a:xfrm flipH="false" flipV="true" rot="-2699999">
            <a:off x="1184949" y="4682535"/>
            <a:ext cx="5447714" cy="1321070"/>
          </a:xfrm>
          <a:custGeom>
            <a:avLst/>
            <a:gdLst/>
            <a:ahLst/>
            <a:cxnLst/>
            <a:rect r="r" b="b" t="t" l="l"/>
            <a:pathLst>
              <a:path h="1321070" w="5447714">
                <a:moveTo>
                  <a:pt x="0" y="1321070"/>
                </a:moveTo>
                <a:lnTo>
                  <a:pt x="5447713" y="1321070"/>
                </a:lnTo>
                <a:lnTo>
                  <a:pt x="5447713" y="0"/>
                </a:lnTo>
                <a:lnTo>
                  <a:pt x="0" y="0"/>
                </a:lnTo>
                <a:lnTo>
                  <a:pt x="0" y="1321070"/>
                </a:lnTo>
                <a:close/>
              </a:path>
            </a:pathLst>
          </a:custGeom>
          <a:blipFill>
            <a:blip r:embed="rId6">
              <a:extLst>
                <a:ext uri="{96DAC541-7B7A-43D3-8B79-37D633B846F1}">
                  <asvg:svgBlip xmlns:asvg="http://schemas.microsoft.com/office/drawing/2016/SVG/main" r:embed="rId7"/>
                </a:ext>
              </a:extLst>
            </a:blip>
            <a:stretch>
              <a:fillRect l="0" t="0" r="0" b="-209"/>
            </a:stretch>
          </a:blipFill>
        </p:spPr>
      </p:sp>
      <p:sp>
        <p:nvSpPr>
          <p:cNvPr name="TextBox 61" id="61"/>
          <p:cNvSpPr txBox="true"/>
          <p:nvPr/>
        </p:nvSpPr>
        <p:spPr>
          <a:xfrm rot="0">
            <a:off x="159092" y="-55247"/>
            <a:ext cx="10512837" cy="662607"/>
          </a:xfrm>
          <a:prstGeom prst="rect">
            <a:avLst/>
          </a:prstGeom>
        </p:spPr>
        <p:txBody>
          <a:bodyPr anchor="t" rtlCol="false" tIns="0" lIns="0" bIns="0" rIns="0">
            <a:spAutoFit/>
          </a:bodyPr>
          <a:lstStyle/>
          <a:p>
            <a:pPr algn="ctr">
              <a:lnSpc>
                <a:spcPts val="4954"/>
              </a:lnSpc>
            </a:pPr>
            <a:r>
              <a:rPr lang="en-US" sz="3538" b="true">
                <a:solidFill>
                  <a:srgbClr val="FFEDD1">
                    <a:alpha val="25490"/>
                  </a:srgbClr>
                </a:solidFill>
                <a:latin typeface="Now Bold"/>
                <a:ea typeface="Now Bold"/>
                <a:cs typeface="Now Bold"/>
                <a:sym typeface="Now Bold"/>
              </a:rPr>
              <a:t>VON NEUMANN ARCHITECTURE RECAP</a:t>
            </a:r>
          </a:p>
        </p:txBody>
      </p:sp>
      <p:sp>
        <p:nvSpPr>
          <p:cNvPr name="TextBox 62" id="62"/>
          <p:cNvSpPr txBox="true"/>
          <p:nvPr/>
        </p:nvSpPr>
        <p:spPr>
          <a:xfrm rot="0">
            <a:off x="769936" y="8382746"/>
            <a:ext cx="1491484" cy="798225"/>
          </a:xfrm>
          <a:prstGeom prst="rect">
            <a:avLst/>
          </a:prstGeom>
        </p:spPr>
        <p:txBody>
          <a:bodyPr anchor="t" rtlCol="false" tIns="0" lIns="0" bIns="0" rIns="0">
            <a:spAutoFit/>
          </a:bodyPr>
          <a:lstStyle/>
          <a:p>
            <a:pPr algn="ctr">
              <a:lnSpc>
                <a:spcPts val="5995"/>
              </a:lnSpc>
            </a:pPr>
            <a:r>
              <a:rPr lang="en-US" sz="4282" b="true">
                <a:solidFill>
                  <a:srgbClr val="FFEDD1"/>
                </a:solidFill>
                <a:latin typeface="Now Bold"/>
                <a:ea typeface="Now Bold"/>
                <a:cs typeface="Now Bold"/>
                <a:sym typeface="Now Bold"/>
              </a:rPr>
              <a:t>Input</a:t>
            </a:r>
          </a:p>
        </p:txBody>
      </p:sp>
      <p:sp>
        <p:nvSpPr>
          <p:cNvPr name="TextBox 63" id="63"/>
          <p:cNvSpPr txBox="true"/>
          <p:nvPr/>
        </p:nvSpPr>
        <p:spPr>
          <a:xfrm rot="0">
            <a:off x="15761470" y="8460423"/>
            <a:ext cx="1881211" cy="745230"/>
          </a:xfrm>
          <a:prstGeom prst="rect">
            <a:avLst/>
          </a:prstGeom>
        </p:spPr>
        <p:txBody>
          <a:bodyPr anchor="t" rtlCol="false" tIns="0" lIns="0" bIns="0" rIns="0">
            <a:spAutoFit/>
          </a:bodyPr>
          <a:lstStyle/>
          <a:p>
            <a:pPr algn="ctr">
              <a:lnSpc>
                <a:spcPts val="5592"/>
              </a:lnSpc>
            </a:pPr>
            <a:r>
              <a:rPr lang="en-US" sz="3994" b="true">
                <a:solidFill>
                  <a:srgbClr val="FFEDD1">
                    <a:alpha val="25490"/>
                  </a:srgbClr>
                </a:solidFill>
                <a:latin typeface="Now Bold"/>
                <a:ea typeface="Now Bold"/>
                <a:cs typeface="Now Bold"/>
                <a:sym typeface="Now Bold"/>
              </a:rPr>
              <a:t>Output</a:t>
            </a:r>
          </a:p>
        </p:txBody>
      </p:sp>
      <p:sp>
        <p:nvSpPr>
          <p:cNvPr name="TextBox 64" id="64"/>
          <p:cNvSpPr txBox="true"/>
          <p:nvPr/>
        </p:nvSpPr>
        <p:spPr>
          <a:xfrm rot="0">
            <a:off x="6062254" y="1152316"/>
            <a:ext cx="6077766" cy="581236"/>
          </a:xfrm>
          <a:prstGeom prst="rect">
            <a:avLst/>
          </a:prstGeom>
        </p:spPr>
        <p:txBody>
          <a:bodyPr anchor="t" rtlCol="false" tIns="0" lIns="0" bIns="0" rIns="0">
            <a:spAutoFit/>
          </a:bodyPr>
          <a:lstStyle/>
          <a:p>
            <a:pPr algn="ctr">
              <a:lnSpc>
                <a:spcPts val="4370"/>
              </a:lnSpc>
            </a:pPr>
            <a:r>
              <a:rPr lang="en-US" sz="3121" b="true">
                <a:solidFill>
                  <a:srgbClr val="FFEDD1">
                    <a:alpha val="25490"/>
                  </a:srgbClr>
                </a:solidFill>
                <a:latin typeface="Now Bold"/>
                <a:ea typeface="Now Bold"/>
                <a:cs typeface="Now Bold"/>
                <a:sym typeface="Now Bold"/>
              </a:rPr>
              <a:t>Central Processing Unit (CPU)</a:t>
            </a:r>
          </a:p>
        </p:txBody>
      </p:sp>
      <p:sp>
        <p:nvSpPr>
          <p:cNvPr name="TextBox 65" id="65"/>
          <p:cNvSpPr txBox="true"/>
          <p:nvPr/>
        </p:nvSpPr>
        <p:spPr>
          <a:xfrm rot="0">
            <a:off x="6181390" y="8821959"/>
            <a:ext cx="5504488" cy="518427"/>
          </a:xfrm>
          <a:prstGeom prst="rect">
            <a:avLst/>
          </a:prstGeom>
        </p:spPr>
        <p:txBody>
          <a:bodyPr anchor="t" rtlCol="false" tIns="0" lIns="0" bIns="0" rIns="0">
            <a:spAutoFit/>
          </a:bodyPr>
          <a:lstStyle/>
          <a:p>
            <a:pPr algn="ctr">
              <a:lnSpc>
                <a:spcPts val="3958"/>
              </a:lnSpc>
            </a:pPr>
            <a:r>
              <a:rPr lang="en-US" sz="2827" b="true">
                <a:solidFill>
                  <a:srgbClr val="FFEDD1">
                    <a:alpha val="25490"/>
                  </a:srgbClr>
                </a:solidFill>
                <a:latin typeface="Now Bold"/>
                <a:ea typeface="Now Bold"/>
                <a:cs typeface="Now Bold"/>
                <a:sym typeface="Now Bold"/>
              </a:rPr>
              <a:t>Memory Unit (RAM)</a:t>
            </a:r>
          </a:p>
        </p:txBody>
      </p:sp>
      <p:sp>
        <p:nvSpPr>
          <p:cNvPr name="TextBox 66" id="66"/>
          <p:cNvSpPr txBox="true"/>
          <p:nvPr/>
        </p:nvSpPr>
        <p:spPr>
          <a:xfrm rot="0">
            <a:off x="3801981" y="5984797"/>
            <a:ext cx="727355" cy="572295"/>
          </a:xfrm>
          <a:prstGeom prst="rect">
            <a:avLst/>
          </a:prstGeom>
        </p:spPr>
        <p:txBody>
          <a:bodyPr anchor="t" rtlCol="false" tIns="0" lIns="0" bIns="0" rIns="0">
            <a:spAutoFit/>
          </a:bodyPr>
          <a:lstStyle/>
          <a:p>
            <a:pPr algn="ctr">
              <a:lnSpc>
                <a:spcPts val="4202"/>
              </a:lnSpc>
            </a:pPr>
            <a:r>
              <a:rPr lang="en-US" sz="3001">
                <a:solidFill>
                  <a:srgbClr val="000000">
                    <a:alpha val="25490"/>
                  </a:srgbClr>
                </a:solidFill>
                <a:latin typeface="Gagalin"/>
                <a:ea typeface="Gagalin"/>
                <a:cs typeface="Gagalin"/>
                <a:sym typeface="Gagalin"/>
              </a:rPr>
              <a:t>ALU</a:t>
            </a:r>
          </a:p>
        </p:txBody>
      </p:sp>
      <p:sp>
        <p:nvSpPr>
          <p:cNvPr name="TextBox 67" id="67"/>
          <p:cNvSpPr txBox="true"/>
          <p:nvPr/>
        </p:nvSpPr>
        <p:spPr>
          <a:xfrm rot="0">
            <a:off x="5031336" y="3114521"/>
            <a:ext cx="727354" cy="572295"/>
          </a:xfrm>
          <a:prstGeom prst="rect">
            <a:avLst/>
          </a:prstGeom>
        </p:spPr>
        <p:txBody>
          <a:bodyPr anchor="t" rtlCol="false" tIns="0" lIns="0" bIns="0" rIns="0">
            <a:spAutoFit/>
          </a:bodyPr>
          <a:lstStyle/>
          <a:p>
            <a:pPr algn="ctr">
              <a:lnSpc>
                <a:spcPts val="4202"/>
              </a:lnSpc>
            </a:pPr>
            <a:r>
              <a:rPr lang="en-US" sz="3001">
                <a:solidFill>
                  <a:srgbClr val="000000">
                    <a:alpha val="25490"/>
                  </a:srgbClr>
                </a:solidFill>
                <a:latin typeface="Gagalin"/>
                <a:ea typeface="Gagalin"/>
                <a:cs typeface="Gagalin"/>
                <a:sym typeface="Gagalin"/>
              </a:rPr>
              <a:t>CU</a:t>
            </a:r>
          </a:p>
        </p:txBody>
      </p:sp>
      <p:sp>
        <p:nvSpPr>
          <p:cNvPr name="TextBox 68" id="68"/>
          <p:cNvSpPr txBox="true"/>
          <p:nvPr/>
        </p:nvSpPr>
        <p:spPr>
          <a:xfrm rot="0">
            <a:off x="8045144" y="3592205"/>
            <a:ext cx="1149246" cy="462066"/>
          </a:xfrm>
          <a:prstGeom prst="rect">
            <a:avLst/>
          </a:prstGeom>
        </p:spPr>
        <p:txBody>
          <a:bodyPr anchor="t" rtlCol="false" tIns="0" lIns="0" bIns="0" rIns="0">
            <a:spAutoFit/>
          </a:bodyPr>
          <a:lstStyle/>
          <a:p>
            <a:pPr algn="ctr">
              <a:lnSpc>
                <a:spcPts val="3415"/>
              </a:lnSpc>
            </a:pPr>
            <a:r>
              <a:rPr lang="en-US" sz="2440" b="true">
                <a:solidFill>
                  <a:srgbClr val="FFEDD1">
                    <a:alpha val="25490"/>
                  </a:srgbClr>
                </a:solidFill>
                <a:latin typeface="Now Bold"/>
                <a:ea typeface="Now Bold"/>
                <a:cs typeface="Now Bold"/>
                <a:sym typeface="Now Bold"/>
              </a:rPr>
              <a:t>PC</a:t>
            </a:r>
          </a:p>
        </p:txBody>
      </p:sp>
      <p:sp>
        <p:nvSpPr>
          <p:cNvPr name="TextBox 69" id="69"/>
          <p:cNvSpPr txBox="true"/>
          <p:nvPr/>
        </p:nvSpPr>
        <p:spPr>
          <a:xfrm rot="0">
            <a:off x="8045144" y="5290924"/>
            <a:ext cx="1149246" cy="462066"/>
          </a:xfrm>
          <a:prstGeom prst="rect">
            <a:avLst/>
          </a:prstGeom>
        </p:spPr>
        <p:txBody>
          <a:bodyPr anchor="t" rtlCol="false" tIns="0" lIns="0" bIns="0" rIns="0">
            <a:spAutoFit/>
          </a:bodyPr>
          <a:lstStyle/>
          <a:p>
            <a:pPr algn="ctr">
              <a:lnSpc>
                <a:spcPts val="3415"/>
              </a:lnSpc>
            </a:pPr>
            <a:r>
              <a:rPr lang="en-US" sz="2440" b="true">
                <a:solidFill>
                  <a:srgbClr val="FFEDD1">
                    <a:alpha val="25490"/>
                  </a:srgbClr>
                </a:solidFill>
                <a:latin typeface="Now Bold"/>
                <a:ea typeface="Now Bold"/>
                <a:cs typeface="Now Bold"/>
                <a:sym typeface="Now Bold"/>
              </a:rPr>
              <a:t>CIR</a:t>
            </a:r>
          </a:p>
        </p:txBody>
      </p:sp>
      <p:sp>
        <p:nvSpPr>
          <p:cNvPr name="TextBox 70" id="70"/>
          <p:cNvSpPr txBox="true"/>
          <p:nvPr/>
        </p:nvSpPr>
        <p:spPr>
          <a:xfrm rot="0">
            <a:off x="8045144" y="6127049"/>
            <a:ext cx="1149246" cy="462066"/>
          </a:xfrm>
          <a:prstGeom prst="rect">
            <a:avLst/>
          </a:prstGeom>
        </p:spPr>
        <p:txBody>
          <a:bodyPr anchor="t" rtlCol="false" tIns="0" lIns="0" bIns="0" rIns="0">
            <a:spAutoFit/>
          </a:bodyPr>
          <a:lstStyle/>
          <a:p>
            <a:pPr algn="ctr">
              <a:lnSpc>
                <a:spcPts val="3415"/>
              </a:lnSpc>
            </a:pPr>
            <a:r>
              <a:rPr lang="en-US" sz="2440" b="true">
                <a:solidFill>
                  <a:srgbClr val="FFEDD1">
                    <a:alpha val="25490"/>
                  </a:srgbClr>
                </a:solidFill>
                <a:latin typeface="Now Bold"/>
                <a:ea typeface="Now Bold"/>
                <a:cs typeface="Now Bold"/>
                <a:sym typeface="Now Bold"/>
              </a:rPr>
              <a:t>ACC</a:t>
            </a:r>
          </a:p>
        </p:txBody>
      </p:sp>
      <p:sp>
        <p:nvSpPr>
          <p:cNvPr name="TextBox 71" id="71"/>
          <p:cNvSpPr txBox="true"/>
          <p:nvPr/>
        </p:nvSpPr>
        <p:spPr>
          <a:xfrm rot="0">
            <a:off x="15521416" y="121860"/>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5490"/>
                  </a:srgbClr>
                </a:solidFill>
                <a:latin typeface="Now Bold"/>
                <a:ea typeface="Now Bold"/>
                <a:cs typeface="Now Bold"/>
                <a:sym typeface="Now Bold"/>
              </a:rPr>
              <a:t>CONTROL BUS</a:t>
            </a:r>
          </a:p>
        </p:txBody>
      </p:sp>
      <p:sp>
        <p:nvSpPr>
          <p:cNvPr name="TextBox 72" id="72"/>
          <p:cNvSpPr txBox="true"/>
          <p:nvPr/>
        </p:nvSpPr>
        <p:spPr>
          <a:xfrm rot="0">
            <a:off x="16098302" y="590835"/>
            <a:ext cx="3475769" cy="334236"/>
          </a:xfrm>
          <a:prstGeom prst="rect">
            <a:avLst/>
          </a:prstGeom>
        </p:spPr>
        <p:txBody>
          <a:bodyPr anchor="t" rtlCol="false" tIns="0" lIns="0" bIns="0" rIns="0">
            <a:spAutoFit/>
          </a:bodyPr>
          <a:lstStyle/>
          <a:p>
            <a:pPr algn="l">
              <a:lnSpc>
                <a:spcPts val="2499"/>
              </a:lnSpc>
            </a:pPr>
            <a:r>
              <a:rPr lang="en-US" sz="1785" b="true">
                <a:solidFill>
                  <a:srgbClr val="FFEDD1">
                    <a:alpha val="25490"/>
                  </a:srgbClr>
                </a:solidFill>
                <a:latin typeface="Now Bold"/>
                <a:ea typeface="Now Bold"/>
                <a:cs typeface="Now Bold"/>
                <a:sym typeface="Now Bold"/>
              </a:rPr>
              <a:t>DATA BUS</a:t>
            </a:r>
          </a:p>
        </p:txBody>
      </p:sp>
      <p:sp>
        <p:nvSpPr>
          <p:cNvPr name="TextBox 73" id="73"/>
          <p:cNvSpPr txBox="true"/>
          <p:nvPr/>
        </p:nvSpPr>
        <p:spPr>
          <a:xfrm rot="0">
            <a:off x="15646486" y="1031191"/>
            <a:ext cx="3475768" cy="334236"/>
          </a:xfrm>
          <a:prstGeom prst="rect">
            <a:avLst/>
          </a:prstGeom>
        </p:spPr>
        <p:txBody>
          <a:bodyPr anchor="t" rtlCol="false" tIns="0" lIns="0" bIns="0" rIns="0">
            <a:spAutoFit/>
          </a:bodyPr>
          <a:lstStyle/>
          <a:p>
            <a:pPr algn="l">
              <a:lnSpc>
                <a:spcPts val="2499"/>
              </a:lnSpc>
            </a:pPr>
            <a:r>
              <a:rPr lang="en-US" sz="1785" b="true">
                <a:solidFill>
                  <a:srgbClr val="FFEDD1">
                    <a:alpha val="25490"/>
                  </a:srgbClr>
                </a:solidFill>
                <a:latin typeface="Now Bold"/>
                <a:ea typeface="Now Bold"/>
                <a:cs typeface="Now Bold"/>
                <a:sym typeface="Now Bold"/>
              </a:rPr>
              <a:t>ADDRESS BUS</a:t>
            </a:r>
          </a:p>
        </p:txBody>
      </p:sp>
      <p:sp>
        <p:nvSpPr>
          <p:cNvPr name="TextBox 74" id="74"/>
          <p:cNvSpPr txBox="true"/>
          <p:nvPr/>
        </p:nvSpPr>
        <p:spPr>
          <a:xfrm rot="0">
            <a:off x="4529336" y="1585349"/>
            <a:ext cx="12114525" cy="1877689"/>
          </a:xfrm>
          <a:prstGeom prst="rect">
            <a:avLst/>
          </a:prstGeom>
        </p:spPr>
        <p:txBody>
          <a:bodyPr anchor="t" rtlCol="false" tIns="0" lIns="0" bIns="0" rIns="0">
            <a:spAutoFit/>
          </a:bodyPr>
          <a:lstStyle/>
          <a:p>
            <a:pPr algn="ctr">
              <a:lnSpc>
                <a:spcPts val="14085"/>
              </a:lnSpc>
            </a:pPr>
            <a:r>
              <a:rPr lang="en-US" sz="10060" b="true">
                <a:solidFill>
                  <a:srgbClr val="FFEDD1"/>
                </a:solidFill>
                <a:latin typeface="Now Bold"/>
                <a:ea typeface="Now Bold"/>
                <a:cs typeface="Now Bold"/>
                <a:sym typeface="Now Bold"/>
              </a:rPr>
              <a:t>Our Focus this week!</a:t>
            </a:r>
          </a:p>
        </p:txBody>
      </p:sp>
      <p:grpSp>
        <p:nvGrpSpPr>
          <p:cNvPr name="Group 75" id="75"/>
          <p:cNvGrpSpPr/>
          <p:nvPr/>
        </p:nvGrpSpPr>
        <p:grpSpPr>
          <a:xfrm rot="0">
            <a:off x="2537237" y="281084"/>
            <a:ext cx="13213526" cy="9925515"/>
            <a:chOff x="0" y="0"/>
            <a:chExt cx="17618034" cy="13234020"/>
          </a:xfrm>
        </p:grpSpPr>
        <p:sp>
          <p:nvSpPr>
            <p:cNvPr name="Freeform 76" id="7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40000"/>
              </a:blip>
              <a:stretch>
                <a:fillRect l="0" t="0" r="0" b="0"/>
              </a:stretch>
            </a:blipFill>
          </p:spPr>
        </p:sp>
        <p:sp>
          <p:nvSpPr>
            <p:cNvPr name="Freeform 77" id="7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78" id="7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FFF6D3"/>
        </a:solidFill>
      </p:bgPr>
    </p:bg>
    <p:spTree>
      <p:nvGrpSpPr>
        <p:cNvPr id="1" name=""/>
        <p:cNvGrpSpPr/>
        <p:nvPr/>
      </p:nvGrpSpPr>
      <p:grpSpPr>
        <a:xfrm>
          <a:off x="0" y="0"/>
          <a:ext cx="0" cy="0"/>
          <a:chOff x="0" y="0"/>
          <a:chExt cx="0" cy="0"/>
        </a:xfrm>
      </p:grpSpPr>
      <p:grpSp>
        <p:nvGrpSpPr>
          <p:cNvPr name="Group 2" id="2"/>
          <p:cNvGrpSpPr/>
          <p:nvPr/>
        </p:nvGrpSpPr>
        <p:grpSpPr>
          <a:xfrm rot="0">
            <a:off x="10782300" y="0"/>
            <a:ext cx="7505700" cy="10287000"/>
            <a:chOff x="0" y="0"/>
            <a:chExt cx="10007600" cy="13716000"/>
          </a:xfrm>
        </p:grpSpPr>
        <p:sp>
          <p:nvSpPr>
            <p:cNvPr name="Freeform 3" id="3"/>
            <p:cNvSpPr/>
            <p:nvPr/>
          </p:nvSpPr>
          <p:spPr>
            <a:xfrm flipH="false" flipV="false" rot="0">
              <a:off x="0" y="0"/>
              <a:ext cx="10007600" cy="13716000"/>
            </a:xfrm>
            <a:custGeom>
              <a:avLst/>
              <a:gdLst/>
              <a:ahLst/>
              <a:cxnLst/>
              <a:rect r="r" b="b" t="t" l="l"/>
              <a:pathLst>
                <a:path h="13716000" w="10007600">
                  <a:moveTo>
                    <a:pt x="0" y="0"/>
                  </a:moveTo>
                  <a:lnTo>
                    <a:pt x="10007600" y="0"/>
                  </a:lnTo>
                  <a:lnTo>
                    <a:pt x="10007600" y="13716000"/>
                  </a:lnTo>
                  <a:lnTo>
                    <a:pt x="0" y="13716000"/>
                  </a:lnTo>
                  <a:close/>
                </a:path>
              </a:pathLst>
            </a:custGeom>
            <a:solidFill>
              <a:srgbClr val="FFF6D3"/>
            </a:solidFill>
          </p:spPr>
        </p:sp>
      </p:grpSp>
      <p:grpSp>
        <p:nvGrpSpPr>
          <p:cNvPr name="Group 4" id="4"/>
          <p:cNvGrpSpPr/>
          <p:nvPr/>
        </p:nvGrpSpPr>
        <p:grpSpPr>
          <a:xfrm rot="0">
            <a:off x="11772900" y="1028700"/>
            <a:ext cx="5763589" cy="8645384"/>
            <a:chOff x="0" y="0"/>
            <a:chExt cx="7684786" cy="11527178"/>
          </a:xfrm>
        </p:grpSpPr>
        <p:sp>
          <p:nvSpPr>
            <p:cNvPr name="Freeform 5" id="5"/>
            <p:cNvSpPr/>
            <p:nvPr/>
          </p:nvSpPr>
          <p:spPr>
            <a:xfrm flipH="false" flipV="false" rot="0">
              <a:off x="0" y="0"/>
              <a:ext cx="7684770" cy="11527155"/>
            </a:xfrm>
            <a:custGeom>
              <a:avLst/>
              <a:gdLst/>
              <a:ahLst/>
              <a:cxnLst/>
              <a:rect r="r" b="b" t="t" l="l"/>
              <a:pathLst>
                <a:path h="11527155" w="7684770">
                  <a:moveTo>
                    <a:pt x="0" y="10943082"/>
                  </a:moveTo>
                  <a:lnTo>
                    <a:pt x="0" y="584073"/>
                  </a:lnTo>
                  <a:cubicBezTo>
                    <a:pt x="0" y="261239"/>
                    <a:pt x="261239" y="0"/>
                    <a:pt x="584073" y="0"/>
                  </a:cubicBezTo>
                  <a:lnTo>
                    <a:pt x="7100697" y="0"/>
                  </a:lnTo>
                  <a:cubicBezTo>
                    <a:pt x="7423403" y="0"/>
                    <a:pt x="7684770" y="262763"/>
                    <a:pt x="7684770" y="584073"/>
                  </a:cubicBezTo>
                  <a:lnTo>
                    <a:pt x="7684770" y="10943082"/>
                  </a:lnTo>
                  <a:cubicBezTo>
                    <a:pt x="7684770" y="11265788"/>
                    <a:pt x="7423531" y="11527155"/>
                    <a:pt x="7100697" y="11527155"/>
                  </a:cubicBezTo>
                  <a:lnTo>
                    <a:pt x="584073" y="11527155"/>
                  </a:lnTo>
                  <a:cubicBezTo>
                    <a:pt x="262763" y="11527155"/>
                    <a:pt x="0" y="11265916"/>
                    <a:pt x="0" y="10943082"/>
                  </a:cubicBezTo>
                  <a:close/>
                </a:path>
              </a:pathLst>
            </a:custGeom>
            <a:blipFill>
              <a:blip r:embed="rId2"/>
              <a:stretch>
                <a:fillRect l="-92857" t="0" r="-92857" b="0"/>
              </a:stretch>
            </a:blipFill>
          </p:spPr>
        </p:sp>
      </p:grpSp>
      <p:grpSp>
        <p:nvGrpSpPr>
          <p:cNvPr name="Group 6" id="6"/>
          <p:cNvGrpSpPr/>
          <p:nvPr/>
        </p:nvGrpSpPr>
        <p:grpSpPr>
          <a:xfrm rot="0">
            <a:off x="2661342" y="1836552"/>
            <a:ext cx="8685760" cy="2070212"/>
            <a:chOff x="0" y="0"/>
            <a:chExt cx="11581014" cy="2760282"/>
          </a:xfrm>
        </p:grpSpPr>
        <p:sp>
          <p:nvSpPr>
            <p:cNvPr name="Freeform 7" id="7"/>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F8C2EE"/>
            </a:solidFill>
          </p:spPr>
        </p:sp>
      </p:grpSp>
      <p:grpSp>
        <p:nvGrpSpPr>
          <p:cNvPr name="Group 8" id="8"/>
          <p:cNvGrpSpPr/>
          <p:nvPr/>
        </p:nvGrpSpPr>
        <p:grpSpPr>
          <a:xfrm rot="0">
            <a:off x="2661342" y="4299134"/>
            <a:ext cx="8685760" cy="2070212"/>
            <a:chOff x="0" y="0"/>
            <a:chExt cx="11581014" cy="2760282"/>
          </a:xfrm>
        </p:grpSpPr>
        <p:sp>
          <p:nvSpPr>
            <p:cNvPr name="Freeform 9" id="9"/>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F8C2EE"/>
            </a:solidFill>
          </p:spPr>
        </p:sp>
      </p:grpSp>
      <p:grpSp>
        <p:nvGrpSpPr>
          <p:cNvPr name="Group 10" id="10"/>
          <p:cNvGrpSpPr/>
          <p:nvPr/>
        </p:nvGrpSpPr>
        <p:grpSpPr>
          <a:xfrm rot="0">
            <a:off x="2661342" y="6643612"/>
            <a:ext cx="8685760" cy="3030471"/>
            <a:chOff x="0" y="0"/>
            <a:chExt cx="11581014" cy="4040628"/>
          </a:xfrm>
        </p:grpSpPr>
        <p:sp>
          <p:nvSpPr>
            <p:cNvPr name="Freeform 11" id="11"/>
            <p:cNvSpPr/>
            <p:nvPr/>
          </p:nvSpPr>
          <p:spPr>
            <a:xfrm flipH="false" flipV="false" rot="0">
              <a:off x="0" y="0"/>
              <a:ext cx="11581003" cy="4040632"/>
            </a:xfrm>
            <a:custGeom>
              <a:avLst/>
              <a:gdLst/>
              <a:ahLst/>
              <a:cxnLst/>
              <a:rect r="r" b="b" t="t" l="l"/>
              <a:pathLst>
                <a:path h="4040632" w="11581003">
                  <a:moveTo>
                    <a:pt x="10995660" y="4040632"/>
                  </a:moveTo>
                  <a:lnTo>
                    <a:pt x="585343" y="4040632"/>
                  </a:lnTo>
                  <a:cubicBezTo>
                    <a:pt x="262763" y="4040632"/>
                    <a:pt x="0" y="3777742"/>
                    <a:pt x="0" y="3455289"/>
                  </a:cubicBezTo>
                  <a:lnTo>
                    <a:pt x="0" y="585343"/>
                  </a:lnTo>
                  <a:cubicBezTo>
                    <a:pt x="0" y="262763"/>
                    <a:pt x="262763" y="0"/>
                    <a:pt x="585343" y="0"/>
                  </a:cubicBezTo>
                  <a:lnTo>
                    <a:pt x="10995660" y="0"/>
                  </a:lnTo>
                  <a:cubicBezTo>
                    <a:pt x="11318240" y="0"/>
                    <a:pt x="11581003" y="262763"/>
                    <a:pt x="11581003" y="585343"/>
                  </a:cubicBezTo>
                  <a:lnTo>
                    <a:pt x="11581003" y="3455289"/>
                  </a:lnTo>
                  <a:cubicBezTo>
                    <a:pt x="11581003" y="3777869"/>
                    <a:pt x="11318240" y="4040632"/>
                    <a:pt x="10995660" y="4040632"/>
                  </a:cubicBezTo>
                  <a:close/>
                </a:path>
              </a:pathLst>
            </a:custGeom>
            <a:solidFill>
              <a:srgbClr val="F8C2EE"/>
            </a:solidFill>
          </p:spPr>
        </p:sp>
      </p:grpSp>
      <p:sp>
        <p:nvSpPr>
          <p:cNvPr name="TextBox 12" id="12"/>
          <p:cNvSpPr txBox="true"/>
          <p:nvPr/>
        </p:nvSpPr>
        <p:spPr>
          <a:xfrm rot="0">
            <a:off x="2661342" y="304000"/>
            <a:ext cx="5993966" cy="1221954"/>
          </a:xfrm>
          <a:prstGeom prst="rect">
            <a:avLst/>
          </a:prstGeom>
        </p:spPr>
        <p:txBody>
          <a:bodyPr anchor="t" rtlCol="false" tIns="0" lIns="0" bIns="0" rIns="0">
            <a:spAutoFit/>
          </a:bodyPr>
          <a:lstStyle/>
          <a:p>
            <a:pPr algn="l">
              <a:lnSpc>
                <a:spcPts val="9900"/>
              </a:lnSpc>
            </a:pPr>
            <a:r>
              <a:rPr lang="en-US" sz="9000">
                <a:solidFill>
                  <a:srgbClr val="1B1B1B"/>
                </a:solidFill>
                <a:latin typeface="Arimo"/>
                <a:ea typeface="Arimo"/>
                <a:cs typeface="Arimo"/>
                <a:sym typeface="Arimo"/>
              </a:rPr>
              <a:t>Keyboards</a:t>
            </a:r>
          </a:p>
        </p:txBody>
      </p:sp>
      <p:sp>
        <p:nvSpPr>
          <p:cNvPr name="TextBox 13" id="13"/>
          <p:cNvSpPr txBox="true"/>
          <p:nvPr/>
        </p:nvSpPr>
        <p:spPr>
          <a:xfrm rot="0">
            <a:off x="496478" y="2038586"/>
            <a:ext cx="1855848" cy="1476589"/>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What it has </a:t>
            </a:r>
          </a:p>
        </p:txBody>
      </p:sp>
      <p:sp>
        <p:nvSpPr>
          <p:cNvPr name="TextBox 14" id="14"/>
          <p:cNvSpPr txBox="true"/>
          <p:nvPr/>
        </p:nvSpPr>
        <p:spPr>
          <a:xfrm rot="0">
            <a:off x="561078" y="4514672"/>
            <a:ext cx="1791247" cy="1438118"/>
          </a:xfrm>
          <a:prstGeom prst="rect">
            <a:avLst/>
          </a:prstGeom>
        </p:spPr>
        <p:txBody>
          <a:bodyPr anchor="t" rtlCol="false" tIns="0" lIns="0" bIns="0" rIns="0">
            <a:spAutoFit/>
          </a:bodyPr>
          <a:lstStyle/>
          <a:p>
            <a:pPr algn="ctr">
              <a:lnSpc>
                <a:spcPts val="5418"/>
              </a:lnSpc>
            </a:pPr>
            <a:r>
              <a:rPr lang="en-US" sz="3868">
                <a:solidFill>
                  <a:srgbClr val="1B1B1B"/>
                </a:solidFill>
                <a:latin typeface="Arimo"/>
                <a:ea typeface="Arimo"/>
                <a:cs typeface="Arimo"/>
                <a:sym typeface="Arimo"/>
              </a:rPr>
              <a:t>What it does </a:t>
            </a:r>
          </a:p>
        </p:txBody>
      </p:sp>
      <p:sp>
        <p:nvSpPr>
          <p:cNvPr name="TextBox 15" id="15"/>
          <p:cNvSpPr txBox="true"/>
          <p:nvPr/>
        </p:nvSpPr>
        <p:spPr>
          <a:xfrm rot="0">
            <a:off x="561078" y="7335423"/>
            <a:ext cx="1802070" cy="1438887"/>
          </a:xfrm>
          <a:prstGeom prst="rect">
            <a:avLst/>
          </a:prstGeom>
        </p:spPr>
        <p:txBody>
          <a:bodyPr anchor="t" rtlCol="false" tIns="0" lIns="0" bIns="0" rIns="0">
            <a:spAutoFit/>
          </a:bodyPr>
          <a:lstStyle/>
          <a:p>
            <a:pPr algn="ctr">
              <a:lnSpc>
                <a:spcPts val="5451"/>
              </a:lnSpc>
            </a:pPr>
            <a:r>
              <a:rPr lang="en-US" sz="3892">
                <a:solidFill>
                  <a:srgbClr val="1B1B1B"/>
                </a:solidFill>
                <a:latin typeface="Arimo"/>
                <a:ea typeface="Arimo"/>
                <a:cs typeface="Arimo"/>
                <a:sym typeface="Arimo"/>
              </a:rPr>
              <a:t>How to use</a:t>
            </a:r>
          </a:p>
        </p:txBody>
      </p:sp>
      <p:sp>
        <p:nvSpPr>
          <p:cNvPr name="TextBox 16" id="16"/>
          <p:cNvSpPr txBox="true"/>
          <p:nvPr/>
        </p:nvSpPr>
        <p:spPr>
          <a:xfrm rot="0">
            <a:off x="3181898" y="2038586"/>
            <a:ext cx="7378582" cy="1476589"/>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It has a selection of keys that all perform different tasks.</a:t>
            </a:r>
          </a:p>
        </p:txBody>
      </p:sp>
      <p:sp>
        <p:nvSpPr>
          <p:cNvPr name="TextBox 17" id="17"/>
          <p:cNvSpPr txBox="true"/>
          <p:nvPr/>
        </p:nvSpPr>
        <p:spPr>
          <a:xfrm rot="0">
            <a:off x="3468616" y="4194924"/>
            <a:ext cx="7071212" cy="2129654"/>
          </a:xfrm>
          <a:prstGeom prst="rect">
            <a:avLst/>
          </a:prstGeom>
        </p:spPr>
        <p:txBody>
          <a:bodyPr anchor="t" rtlCol="false" tIns="0" lIns="0" bIns="0" rIns="0">
            <a:spAutoFit/>
          </a:bodyPr>
          <a:lstStyle/>
          <a:p>
            <a:pPr algn="ctr">
              <a:lnSpc>
                <a:spcPts val="5379"/>
              </a:lnSpc>
            </a:pPr>
            <a:r>
              <a:rPr lang="en-US" sz="3841">
                <a:solidFill>
                  <a:srgbClr val="1B1B1B"/>
                </a:solidFill>
                <a:latin typeface="Arimo"/>
                <a:ea typeface="Arimo"/>
                <a:cs typeface="Arimo"/>
                <a:sym typeface="Arimo"/>
              </a:rPr>
              <a:t>Entering and typing letters and numbers. Used to given data and instruction to the computer.</a:t>
            </a:r>
          </a:p>
        </p:txBody>
      </p:sp>
      <p:sp>
        <p:nvSpPr>
          <p:cNvPr name="TextBox 18" id="18"/>
          <p:cNvSpPr txBox="true"/>
          <p:nvPr/>
        </p:nvSpPr>
        <p:spPr>
          <a:xfrm rot="0">
            <a:off x="3335583" y="6669341"/>
            <a:ext cx="7071212" cy="2822151"/>
          </a:xfrm>
          <a:prstGeom prst="rect">
            <a:avLst/>
          </a:prstGeom>
        </p:spPr>
        <p:txBody>
          <a:bodyPr anchor="t" rtlCol="false" tIns="0" lIns="0" bIns="0" rIns="0">
            <a:spAutoFit/>
          </a:bodyPr>
          <a:lstStyle/>
          <a:p>
            <a:pPr algn="ctr">
              <a:lnSpc>
                <a:spcPts val="5379"/>
              </a:lnSpc>
            </a:pPr>
            <a:r>
              <a:rPr lang="en-US" sz="3841">
                <a:solidFill>
                  <a:srgbClr val="1B1B1B"/>
                </a:solidFill>
                <a:latin typeface="Arimo"/>
                <a:ea typeface="Arimo"/>
                <a:cs typeface="Arimo"/>
                <a:sym typeface="Arimo"/>
              </a:rPr>
              <a:t>Connected to the computer using either a universal serial bus port or wirelessly using a Bluetooth connection.</a:t>
            </a:r>
          </a:p>
        </p:txBody>
      </p:sp>
      <p:grpSp>
        <p:nvGrpSpPr>
          <p:cNvPr name="Group 19" id="19"/>
          <p:cNvGrpSpPr/>
          <p:nvPr/>
        </p:nvGrpSpPr>
        <p:grpSpPr>
          <a:xfrm rot="0">
            <a:off x="2537237" y="281084"/>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bg>
      <p:bgPr>
        <a:solidFill>
          <a:srgbClr val="FFF6D3"/>
        </a:solidFill>
      </p:bgPr>
    </p:bg>
    <p:spTree>
      <p:nvGrpSpPr>
        <p:cNvPr id="1" name=""/>
        <p:cNvGrpSpPr/>
        <p:nvPr/>
      </p:nvGrpSpPr>
      <p:grpSpPr>
        <a:xfrm>
          <a:off x="0" y="0"/>
          <a:ext cx="0" cy="0"/>
          <a:chOff x="0" y="0"/>
          <a:chExt cx="0" cy="0"/>
        </a:xfrm>
      </p:grpSpPr>
      <p:grpSp>
        <p:nvGrpSpPr>
          <p:cNvPr name="Group 2" id="2"/>
          <p:cNvGrpSpPr/>
          <p:nvPr/>
        </p:nvGrpSpPr>
        <p:grpSpPr>
          <a:xfrm rot="0">
            <a:off x="1236105" y="2578941"/>
            <a:ext cx="4690346" cy="7035518"/>
            <a:chOff x="0" y="0"/>
            <a:chExt cx="6253794" cy="9380690"/>
          </a:xfrm>
        </p:grpSpPr>
        <p:sp>
          <p:nvSpPr>
            <p:cNvPr name="Freeform 3" id="3"/>
            <p:cNvSpPr/>
            <p:nvPr/>
          </p:nvSpPr>
          <p:spPr>
            <a:xfrm flipH="false" flipV="false" rot="0">
              <a:off x="0" y="0"/>
              <a:ext cx="6253734" cy="9380728"/>
            </a:xfrm>
            <a:custGeom>
              <a:avLst/>
              <a:gdLst/>
              <a:ahLst/>
              <a:cxnLst/>
              <a:rect r="r" b="b" t="t" l="l"/>
              <a:pathLst>
                <a:path h="9380728" w="6253734">
                  <a:moveTo>
                    <a:pt x="0" y="8905367"/>
                  </a:moveTo>
                  <a:lnTo>
                    <a:pt x="0" y="475234"/>
                  </a:lnTo>
                  <a:cubicBezTo>
                    <a:pt x="0" y="212598"/>
                    <a:pt x="212598" y="0"/>
                    <a:pt x="475234" y="0"/>
                  </a:cubicBezTo>
                  <a:lnTo>
                    <a:pt x="5778500" y="0"/>
                  </a:lnTo>
                  <a:cubicBezTo>
                    <a:pt x="6041136" y="0"/>
                    <a:pt x="6253734" y="213868"/>
                    <a:pt x="6253734" y="475234"/>
                  </a:cubicBezTo>
                  <a:lnTo>
                    <a:pt x="6253734" y="8905367"/>
                  </a:lnTo>
                  <a:cubicBezTo>
                    <a:pt x="6253734" y="9168003"/>
                    <a:pt x="6041136" y="9380601"/>
                    <a:pt x="5778500" y="9380601"/>
                  </a:cubicBezTo>
                  <a:lnTo>
                    <a:pt x="475234" y="9380601"/>
                  </a:lnTo>
                  <a:cubicBezTo>
                    <a:pt x="213868" y="9380728"/>
                    <a:pt x="0" y="9168003"/>
                    <a:pt x="0" y="8905367"/>
                  </a:cubicBezTo>
                  <a:close/>
                </a:path>
              </a:pathLst>
            </a:custGeom>
            <a:blipFill>
              <a:blip r:embed="rId2"/>
              <a:stretch>
                <a:fillRect l="0" t="0" r="0" b="0"/>
              </a:stretch>
            </a:blipFill>
          </p:spPr>
        </p:sp>
      </p:grpSp>
      <p:grpSp>
        <p:nvGrpSpPr>
          <p:cNvPr name="Group 4" id="4"/>
          <p:cNvGrpSpPr/>
          <p:nvPr/>
        </p:nvGrpSpPr>
        <p:grpSpPr>
          <a:xfrm rot="0">
            <a:off x="12568956" y="2578941"/>
            <a:ext cx="4690346" cy="7035518"/>
            <a:chOff x="0" y="0"/>
            <a:chExt cx="6253794" cy="9380690"/>
          </a:xfrm>
        </p:grpSpPr>
        <p:sp>
          <p:nvSpPr>
            <p:cNvPr name="Freeform 5" id="5"/>
            <p:cNvSpPr/>
            <p:nvPr/>
          </p:nvSpPr>
          <p:spPr>
            <a:xfrm flipH="false" flipV="false" rot="0">
              <a:off x="0" y="0"/>
              <a:ext cx="6253734" cy="9380728"/>
            </a:xfrm>
            <a:custGeom>
              <a:avLst/>
              <a:gdLst/>
              <a:ahLst/>
              <a:cxnLst/>
              <a:rect r="r" b="b" t="t" l="l"/>
              <a:pathLst>
                <a:path h="9380728" w="6253734">
                  <a:moveTo>
                    <a:pt x="0" y="8905367"/>
                  </a:moveTo>
                  <a:lnTo>
                    <a:pt x="0" y="475234"/>
                  </a:lnTo>
                  <a:cubicBezTo>
                    <a:pt x="0" y="212598"/>
                    <a:pt x="212598" y="0"/>
                    <a:pt x="475234" y="0"/>
                  </a:cubicBezTo>
                  <a:lnTo>
                    <a:pt x="5778500" y="0"/>
                  </a:lnTo>
                  <a:cubicBezTo>
                    <a:pt x="6041136" y="0"/>
                    <a:pt x="6253734" y="213868"/>
                    <a:pt x="6253734" y="475234"/>
                  </a:cubicBezTo>
                  <a:lnTo>
                    <a:pt x="6253734" y="8905367"/>
                  </a:lnTo>
                  <a:cubicBezTo>
                    <a:pt x="6253734" y="9168003"/>
                    <a:pt x="6041136" y="9380601"/>
                    <a:pt x="5778500" y="9380601"/>
                  </a:cubicBezTo>
                  <a:lnTo>
                    <a:pt x="475234" y="9380601"/>
                  </a:lnTo>
                  <a:cubicBezTo>
                    <a:pt x="213868" y="9380728"/>
                    <a:pt x="0" y="9168003"/>
                    <a:pt x="0" y="8905367"/>
                  </a:cubicBezTo>
                  <a:close/>
                </a:path>
              </a:pathLst>
            </a:custGeom>
            <a:blipFill>
              <a:blip r:embed="rId3"/>
              <a:stretch>
                <a:fillRect l="-25000" t="0" r="-25001" b="0"/>
              </a:stretch>
            </a:blipFill>
          </p:spPr>
        </p:sp>
      </p:grpSp>
      <p:grpSp>
        <p:nvGrpSpPr>
          <p:cNvPr name="Group 6" id="6"/>
          <p:cNvGrpSpPr/>
          <p:nvPr/>
        </p:nvGrpSpPr>
        <p:grpSpPr>
          <a:xfrm rot="0">
            <a:off x="6948680" y="2578941"/>
            <a:ext cx="4690346" cy="7035518"/>
            <a:chOff x="0" y="0"/>
            <a:chExt cx="6253794" cy="9380690"/>
          </a:xfrm>
        </p:grpSpPr>
        <p:sp>
          <p:nvSpPr>
            <p:cNvPr name="Freeform 7" id="7"/>
            <p:cNvSpPr/>
            <p:nvPr/>
          </p:nvSpPr>
          <p:spPr>
            <a:xfrm flipH="false" flipV="false" rot="0">
              <a:off x="0" y="0"/>
              <a:ext cx="6253734" cy="9380728"/>
            </a:xfrm>
            <a:custGeom>
              <a:avLst/>
              <a:gdLst/>
              <a:ahLst/>
              <a:cxnLst/>
              <a:rect r="r" b="b" t="t" l="l"/>
              <a:pathLst>
                <a:path h="9380728" w="6253734">
                  <a:moveTo>
                    <a:pt x="0" y="8905367"/>
                  </a:moveTo>
                  <a:lnTo>
                    <a:pt x="0" y="475234"/>
                  </a:lnTo>
                  <a:cubicBezTo>
                    <a:pt x="0" y="212598"/>
                    <a:pt x="212598" y="0"/>
                    <a:pt x="475234" y="0"/>
                  </a:cubicBezTo>
                  <a:lnTo>
                    <a:pt x="5778500" y="0"/>
                  </a:lnTo>
                  <a:cubicBezTo>
                    <a:pt x="6041136" y="0"/>
                    <a:pt x="6253734" y="213868"/>
                    <a:pt x="6253734" y="475234"/>
                  </a:cubicBezTo>
                  <a:lnTo>
                    <a:pt x="6253734" y="8905367"/>
                  </a:lnTo>
                  <a:cubicBezTo>
                    <a:pt x="6253734" y="9168003"/>
                    <a:pt x="6041136" y="9380601"/>
                    <a:pt x="5778500" y="9380601"/>
                  </a:cubicBezTo>
                  <a:lnTo>
                    <a:pt x="475234" y="9380601"/>
                  </a:lnTo>
                  <a:cubicBezTo>
                    <a:pt x="213868" y="9380728"/>
                    <a:pt x="0" y="9168003"/>
                    <a:pt x="0" y="8905367"/>
                  </a:cubicBezTo>
                  <a:close/>
                </a:path>
              </a:pathLst>
            </a:custGeom>
            <a:blipFill>
              <a:blip r:embed="rId4"/>
              <a:stretch>
                <a:fillRect l="-83334" t="0" r="-83335" b="0"/>
              </a:stretch>
            </a:blipFill>
          </p:spPr>
        </p:sp>
      </p:grpSp>
      <p:sp>
        <p:nvSpPr>
          <p:cNvPr name="TextBox 8" id="8"/>
          <p:cNvSpPr txBox="true"/>
          <p:nvPr/>
        </p:nvSpPr>
        <p:spPr>
          <a:xfrm rot="0">
            <a:off x="2734010" y="535080"/>
            <a:ext cx="13119686" cy="1106537"/>
          </a:xfrm>
          <a:prstGeom prst="rect">
            <a:avLst/>
          </a:prstGeom>
        </p:spPr>
        <p:txBody>
          <a:bodyPr anchor="t" rtlCol="false" tIns="0" lIns="0" bIns="0" rIns="0">
            <a:spAutoFit/>
          </a:bodyPr>
          <a:lstStyle/>
          <a:p>
            <a:pPr algn="l">
              <a:lnSpc>
                <a:spcPts val="9051"/>
              </a:lnSpc>
            </a:pPr>
            <a:r>
              <a:rPr lang="en-US" sz="8227">
                <a:solidFill>
                  <a:srgbClr val="1B1B1B"/>
                </a:solidFill>
                <a:latin typeface="Arimo"/>
                <a:ea typeface="Arimo"/>
                <a:cs typeface="Arimo"/>
                <a:sym typeface="Arimo"/>
              </a:rPr>
              <a:t>Other types of keyboards</a:t>
            </a:r>
          </a:p>
        </p:txBody>
      </p:sp>
      <p:grpSp>
        <p:nvGrpSpPr>
          <p:cNvPr name="Group 9" id="9"/>
          <p:cNvGrpSpPr/>
          <p:nvPr/>
        </p:nvGrpSpPr>
        <p:grpSpPr>
          <a:xfrm rot="0">
            <a:off x="2537237" y="281084"/>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4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bg>
      <p:bgPr>
        <a:solidFill>
          <a:srgbClr val="37474F"/>
        </a:solidFill>
      </p:bgPr>
    </p:bg>
    <p:spTree>
      <p:nvGrpSpPr>
        <p:cNvPr id="1" name=""/>
        <p:cNvGrpSpPr/>
        <p:nvPr/>
      </p:nvGrpSpPr>
      <p:grpSpPr>
        <a:xfrm>
          <a:off x="0" y="0"/>
          <a:ext cx="0" cy="0"/>
          <a:chOff x="0" y="0"/>
          <a:chExt cx="0" cy="0"/>
        </a:xfrm>
      </p:grpSpPr>
      <p:sp>
        <p:nvSpPr>
          <p:cNvPr name="TextBox 2" id="2"/>
          <p:cNvSpPr txBox="true"/>
          <p:nvPr/>
        </p:nvSpPr>
        <p:spPr>
          <a:xfrm rot="0">
            <a:off x="3563103" y="535080"/>
            <a:ext cx="11206107" cy="1106537"/>
          </a:xfrm>
          <a:prstGeom prst="rect">
            <a:avLst/>
          </a:prstGeom>
        </p:spPr>
        <p:txBody>
          <a:bodyPr anchor="t" rtlCol="false" tIns="0" lIns="0" bIns="0" rIns="0">
            <a:spAutoFit/>
          </a:bodyPr>
          <a:lstStyle/>
          <a:p>
            <a:pPr algn="l">
              <a:lnSpc>
                <a:spcPts val="9051"/>
              </a:lnSpc>
            </a:pPr>
            <a:r>
              <a:rPr lang="en-US" sz="8227">
                <a:solidFill>
                  <a:srgbClr val="EEECE1"/>
                </a:solidFill>
                <a:latin typeface="Arimo"/>
                <a:ea typeface="Arimo"/>
                <a:cs typeface="Arimo"/>
                <a:sym typeface="Arimo"/>
              </a:rPr>
              <a:t>How does it work?</a:t>
            </a:r>
          </a:p>
        </p:txBody>
      </p:sp>
      <p:grpSp>
        <p:nvGrpSpPr>
          <p:cNvPr name="Group 3" id="3"/>
          <p:cNvGrpSpPr/>
          <p:nvPr/>
        </p:nvGrpSpPr>
        <p:grpSpPr>
          <a:xfrm rot="0">
            <a:off x="611139" y="2534786"/>
            <a:ext cx="4867100" cy="7300648"/>
            <a:chOff x="0" y="0"/>
            <a:chExt cx="6489466" cy="9734198"/>
          </a:xfrm>
        </p:grpSpPr>
        <p:sp>
          <p:nvSpPr>
            <p:cNvPr name="Freeform 4" id="4"/>
            <p:cNvSpPr/>
            <p:nvPr/>
          </p:nvSpPr>
          <p:spPr>
            <a:xfrm flipH="false" flipV="false" rot="0">
              <a:off x="0" y="0"/>
              <a:ext cx="6489446" cy="9734169"/>
            </a:xfrm>
            <a:custGeom>
              <a:avLst/>
              <a:gdLst/>
              <a:ahLst/>
              <a:cxnLst/>
              <a:rect r="r" b="b" t="t" l="l"/>
              <a:pathLst>
                <a:path h="9734169" w="6489446">
                  <a:moveTo>
                    <a:pt x="0" y="9241028"/>
                  </a:moveTo>
                  <a:lnTo>
                    <a:pt x="0" y="493141"/>
                  </a:lnTo>
                  <a:cubicBezTo>
                    <a:pt x="0" y="220599"/>
                    <a:pt x="220599" y="0"/>
                    <a:pt x="493141" y="0"/>
                  </a:cubicBezTo>
                  <a:lnTo>
                    <a:pt x="5996305" y="0"/>
                  </a:lnTo>
                  <a:cubicBezTo>
                    <a:pt x="6268847" y="0"/>
                    <a:pt x="6489446" y="221996"/>
                    <a:pt x="6489446" y="493141"/>
                  </a:cubicBezTo>
                  <a:lnTo>
                    <a:pt x="6489446" y="9240901"/>
                  </a:lnTo>
                  <a:cubicBezTo>
                    <a:pt x="6489446" y="9513443"/>
                    <a:pt x="6268847" y="9734042"/>
                    <a:pt x="5996305" y="9734042"/>
                  </a:cubicBezTo>
                  <a:lnTo>
                    <a:pt x="493141" y="9734042"/>
                  </a:lnTo>
                  <a:cubicBezTo>
                    <a:pt x="221996" y="9734169"/>
                    <a:pt x="0" y="9513570"/>
                    <a:pt x="0" y="9241028"/>
                  </a:cubicBezTo>
                  <a:close/>
                </a:path>
              </a:pathLst>
            </a:custGeom>
            <a:blipFill>
              <a:blip r:embed="rId2"/>
              <a:stretch>
                <a:fillRect l="-83333" t="0" r="-83333" b="-1"/>
              </a:stretch>
            </a:blipFill>
          </p:spPr>
        </p:sp>
      </p:grpSp>
      <p:grpSp>
        <p:nvGrpSpPr>
          <p:cNvPr name="Group 5" id="5"/>
          <p:cNvGrpSpPr/>
          <p:nvPr/>
        </p:nvGrpSpPr>
        <p:grpSpPr>
          <a:xfrm rot="-1521475">
            <a:off x="-377044" y="7912603"/>
            <a:ext cx="4278464" cy="71438"/>
            <a:chOff x="0" y="0"/>
            <a:chExt cx="5704618" cy="95250"/>
          </a:xfrm>
        </p:grpSpPr>
        <p:sp>
          <p:nvSpPr>
            <p:cNvPr name="Freeform 6" id="6"/>
            <p:cNvSpPr/>
            <p:nvPr/>
          </p:nvSpPr>
          <p:spPr>
            <a:xfrm flipH="false" flipV="false" rot="0">
              <a:off x="0" y="0"/>
              <a:ext cx="5704586" cy="95250"/>
            </a:xfrm>
            <a:custGeom>
              <a:avLst/>
              <a:gdLst/>
              <a:ahLst/>
              <a:cxnLst/>
              <a:rect r="r" b="b" t="t" l="l"/>
              <a:pathLst>
                <a:path h="95250" w="5704586">
                  <a:moveTo>
                    <a:pt x="47625" y="0"/>
                  </a:moveTo>
                  <a:lnTo>
                    <a:pt x="5656961" y="0"/>
                  </a:lnTo>
                  <a:cubicBezTo>
                    <a:pt x="5683250" y="0"/>
                    <a:pt x="5704586" y="21336"/>
                    <a:pt x="5704586" y="47625"/>
                  </a:cubicBezTo>
                  <a:cubicBezTo>
                    <a:pt x="5704586" y="73914"/>
                    <a:pt x="5683250" y="95250"/>
                    <a:pt x="5656961" y="95250"/>
                  </a:cubicBezTo>
                  <a:lnTo>
                    <a:pt x="47625" y="95250"/>
                  </a:lnTo>
                  <a:cubicBezTo>
                    <a:pt x="21336" y="95250"/>
                    <a:pt x="0" y="73914"/>
                    <a:pt x="0" y="47625"/>
                  </a:cubicBezTo>
                  <a:cubicBezTo>
                    <a:pt x="0" y="21336"/>
                    <a:pt x="21336" y="0"/>
                    <a:pt x="47625" y="0"/>
                  </a:cubicBezTo>
                  <a:close/>
                </a:path>
              </a:pathLst>
            </a:custGeom>
            <a:solidFill>
              <a:srgbClr val="000000"/>
            </a:solidFill>
          </p:spPr>
        </p:sp>
      </p:grpSp>
      <p:grpSp>
        <p:nvGrpSpPr>
          <p:cNvPr name="Group 7" id="7"/>
          <p:cNvGrpSpPr/>
          <p:nvPr/>
        </p:nvGrpSpPr>
        <p:grpSpPr>
          <a:xfrm rot="0">
            <a:off x="5738621" y="6087181"/>
            <a:ext cx="1087431" cy="71438"/>
            <a:chOff x="0" y="0"/>
            <a:chExt cx="1449908" cy="95250"/>
          </a:xfrm>
        </p:grpSpPr>
        <p:sp>
          <p:nvSpPr>
            <p:cNvPr name="Freeform 8" id="8"/>
            <p:cNvSpPr/>
            <p:nvPr/>
          </p:nvSpPr>
          <p:spPr>
            <a:xfrm flipH="false" flipV="false" rot="0">
              <a:off x="0" y="0"/>
              <a:ext cx="1449959" cy="95250"/>
            </a:xfrm>
            <a:custGeom>
              <a:avLst/>
              <a:gdLst/>
              <a:ahLst/>
              <a:cxnLst/>
              <a:rect r="r" b="b" t="t" l="l"/>
              <a:pathLst>
                <a:path h="95250" w="1449959">
                  <a:moveTo>
                    <a:pt x="47625" y="0"/>
                  </a:moveTo>
                  <a:lnTo>
                    <a:pt x="1402334" y="0"/>
                  </a:lnTo>
                  <a:cubicBezTo>
                    <a:pt x="1428623" y="0"/>
                    <a:pt x="1449959" y="21336"/>
                    <a:pt x="1449959" y="47625"/>
                  </a:cubicBezTo>
                  <a:cubicBezTo>
                    <a:pt x="1449959" y="73914"/>
                    <a:pt x="1428623" y="95250"/>
                    <a:pt x="1402334" y="95250"/>
                  </a:cubicBezTo>
                  <a:lnTo>
                    <a:pt x="47625" y="95250"/>
                  </a:lnTo>
                  <a:cubicBezTo>
                    <a:pt x="21336" y="95250"/>
                    <a:pt x="0" y="73914"/>
                    <a:pt x="0" y="47625"/>
                  </a:cubicBezTo>
                  <a:cubicBezTo>
                    <a:pt x="0" y="21336"/>
                    <a:pt x="21336" y="0"/>
                    <a:pt x="47625" y="0"/>
                  </a:cubicBezTo>
                  <a:close/>
                </a:path>
              </a:pathLst>
            </a:custGeom>
            <a:solidFill>
              <a:srgbClr val="FF5757"/>
            </a:solidFill>
          </p:spPr>
        </p:sp>
      </p:grpSp>
      <p:sp>
        <p:nvSpPr>
          <p:cNvPr name="TextBox 9" id="9"/>
          <p:cNvSpPr txBox="true"/>
          <p:nvPr/>
        </p:nvSpPr>
        <p:spPr>
          <a:xfrm rot="0">
            <a:off x="6994312" y="5681745"/>
            <a:ext cx="2171842" cy="808238"/>
          </a:xfrm>
          <a:prstGeom prst="rect">
            <a:avLst/>
          </a:prstGeom>
        </p:spPr>
        <p:txBody>
          <a:bodyPr anchor="t" rtlCol="false" tIns="0" lIns="0" bIns="0" rIns="0">
            <a:spAutoFit/>
          </a:bodyPr>
          <a:lstStyle/>
          <a:p>
            <a:pPr algn="ctr">
              <a:lnSpc>
                <a:spcPts val="5824"/>
              </a:lnSpc>
            </a:pPr>
            <a:r>
              <a:rPr lang="en-US" sz="4159">
                <a:solidFill>
                  <a:srgbClr val="FF5757"/>
                </a:solidFill>
                <a:latin typeface="Arimo"/>
                <a:ea typeface="Arimo"/>
                <a:cs typeface="Arimo"/>
                <a:sym typeface="Arimo"/>
              </a:rPr>
              <a:t>01101000</a:t>
            </a:r>
          </a:p>
        </p:txBody>
      </p:sp>
      <p:grpSp>
        <p:nvGrpSpPr>
          <p:cNvPr name="Group 10" id="10"/>
          <p:cNvGrpSpPr/>
          <p:nvPr/>
        </p:nvGrpSpPr>
        <p:grpSpPr>
          <a:xfrm rot="0">
            <a:off x="10100649" y="7153888"/>
            <a:ext cx="1315025" cy="587811"/>
            <a:chOff x="0" y="0"/>
            <a:chExt cx="1753366" cy="783748"/>
          </a:xfrm>
        </p:grpSpPr>
        <p:sp>
          <p:nvSpPr>
            <p:cNvPr name="Freeform 11" id="11"/>
            <p:cNvSpPr/>
            <p:nvPr/>
          </p:nvSpPr>
          <p:spPr>
            <a:xfrm flipH="false" flipV="false" rot="0">
              <a:off x="0" y="0"/>
              <a:ext cx="1753362" cy="783717"/>
            </a:xfrm>
            <a:custGeom>
              <a:avLst/>
              <a:gdLst/>
              <a:ahLst/>
              <a:cxnLst/>
              <a:rect r="r" b="b" t="t" l="l"/>
              <a:pathLst>
                <a:path h="783717" w="1753362">
                  <a:moveTo>
                    <a:pt x="0" y="0"/>
                  </a:moveTo>
                  <a:lnTo>
                    <a:pt x="0" y="783717"/>
                  </a:lnTo>
                  <a:lnTo>
                    <a:pt x="1753362" y="783717"/>
                  </a:lnTo>
                  <a:lnTo>
                    <a:pt x="1753362" y="0"/>
                  </a:lnTo>
                  <a:lnTo>
                    <a:pt x="0" y="0"/>
                  </a:lnTo>
                  <a:close/>
                  <a:moveTo>
                    <a:pt x="1663827" y="694182"/>
                  </a:moveTo>
                  <a:lnTo>
                    <a:pt x="87757" y="694182"/>
                  </a:lnTo>
                  <a:lnTo>
                    <a:pt x="87757" y="87757"/>
                  </a:lnTo>
                  <a:lnTo>
                    <a:pt x="1663827" y="87757"/>
                  </a:lnTo>
                  <a:lnTo>
                    <a:pt x="1663827" y="694182"/>
                  </a:lnTo>
                  <a:close/>
                </a:path>
              </a:pathLst>
            </a:custGeom>
            <a:solidFill>
              <a:srgbClr val="FFEDD1"/>
            </a:solidFill>
          </p:spPr>
        </p:sp>
      </p:grpSp>
      <p:grpSp>
        <p:nvGrpSpPr>
          <p:cNvPr name="Group 12" id="12"/>
          <p:cNvGrpSpPr/>
          <p:nvPr/>
        </p:nvGrpSpPr>
        <p:grpSpPr>
          <a:xfrm rot="0">
            <a:off x="11119606" y="4152457"/>
            <a:ext cx="6757624" cy="2554602"/>
            <a:chOff x="0" y="0"/>
            <a:chExt cx="9010166" cy="3406136"/>
          </a:xfrm>
        </p:grpSpPr>
        <p:sp>
          <p:nvSpPr>
            <p:cNvPr name="Freeform 13" id="13"/>
            <p:cNvSpPr/>
            <p:nvPr/>
          </p:nvSpPr>
          <p:spPr>
            <a:xfrm flipH="false" flipV="false" rot="0">
              <a:off x="0" y="0"/>
              <a:ext cx="9010142" cy="3406140"/>
            </a:xfrm>
            <a:custGeom>
              <a:avLst/>
              <a:gdLst/>
              <a:ahLst/>
              <a:cxnLst/>
              <a:rect r="r" b="b" t="t" l="l"/>
              <a:pathLst>
                <a:path h="3406140" w="9010142">
                  <a:moveTo>
                    <a:pt x="0" y="0"/>
                  </a:moveTo>
                  <a:lnTo>
                    <a:pt x="0" y="3406140"/>
                  </a:lnTo>
                  <a:lnTo>
                    <a:pt x="9010142" y="3406140"/>
                  </a:lnTo>
                  <a:lnTo>
                    <a:pt x="9010142" y="0"/>
                  </a:lnTo>
                  <a:lnTo>
                    <a:pt x="0" y="0"/>
                  </a:lnTo>
                  <a:close/>
                  <a:moveTo>
                    <a:pt x="8815451" y="3211322"/>
                  </a:moveTo>
                  <a:lnTo>
                    <a:pt x="190754" y="3211322"/>
                  </a:lnTo>
                  <a:lnTo>
                    <a:pt x="190754" y="190754"/>
                  </a:lnTo>
                  <a:lnTo>
                    <a:pt x="8815451" y="190754"/>
                  </a:lnTo>
                  <a:lnTo>
                    <a:pt x="8815451" y="3211322"/>
                  </a:lnTo>
                  <a:close/>
                </a:path>
              </a:pathLst>
            </a:custGeom>
            <a:solidFill>
              <a:srgbClr val="F89D87"/>
            </a:solidFill>
          </p:spPr>
        </p:sp>
      </p:grpSp>
      <p:grpSp>
        <p:nvGrpSpPr>
          <p:cNvPr name="Group 14" id="14"/>
          <p:cNvGrpSpPr/>
          <p:nvPr/>
        </p:nvGrpSpPr>
        <p:grpSpPr>
          <a:xfrm rot="0">
            <a:off x="12558272" y="7152375"/>
            <a:ext cx="3752832" cy="820656"/>
            <a:chOff x="0" y="0"/>
            <a:chExt cx="5003776" cy="1094208"/>
          </a:xfrm>
        </p:grpSpPr>
        <p:sp>
          <p:nvSpPr>
            <p:cNvPr name="Freeform 15" id="15"/>
            <p:cNvSpPr/>
            <p:nvPr/>
          </p:nvSpPr>
          <p:spPr>
            <a:xfrm flipH="false" flipV="false" rot="0">
              <a:off x="0" y="0"/>
              <a:ext cx="5003800" cy="1094232"/>
            </a:xfrm>
            <a:custGeom>
              <a:avLst/>
              <a:gdLst/>
              <a:ahLst/>
              <a:cxnLst/>
              <a:rect r="r" b="b" t="t" l="l"/>
              <a:pathLst>
                <a:path h="1094232" w="5003800">
                  <a:moveTo>
                    <a:pt x="0" y="0"/>
                  </a:moveTo>
                  <a:lnTo>
                    <a:pt x="0" y="1094232"/>
                  </a:lnTo>
                  <a:lnTo>
                    <a:pt x="5003800" y="1094232"/>
                  </a:lnTo>
                  <a:lnTo>
                    <a:pt x="5003800" y="0"/>
                  </a:lnTo>
                  <a:lnTo>
                    <a:pt x="0" y="0"/>
                  </a:lnTo>
                  <a:close/>
                  <a:moveTo>
                    <a:pt x="4808982" y="899414"/>
                  </a:moveTo>
                  <a:lnTo>
                    <a:pt x="190754" y="899414"/>
                  </a:lnTo>
                  <a:lnTo>
                    <a:pt x="190754" y="190754"/>
                  </a:lnTo>
                  <a:lnTo>
                    <a:pt x="4808982" y="190754"/>
                  </a:lnTo>
                  <a:lnTo>
                    <a:pt x="4808982" y="899414"/>
                  </a:lnTo>
                  <a:close/>
                </a:path>
              </a:pathLst>
            </a:custGeom>
            <a:solidFill>
              <a:srgbClr val="FFEDD1"/>
            </a:solidFill>
          </p:spPr>
        </p:sp>
      </p:grpSp>
      <p:sp>
        <p:nvSpPr>
          <p:cNvPr name="Freeform 16" id="16"/>
          <p:cNvSpPr/>
          <p:nvPr/>
        </p:nvSpPr>
        <p:spPr>
          <a:xfrm flipH="false" flipV="false" rot="0">
            <a:off x="11622978" y="5752744"/>
            <a:ext cx="839156" cy="700312"/>
          </a:xfrm>
          <a:custGeom>
            <a:avLst/>
            <a:gdLst/>
            <a:ahLst/>
            <a:cxnLst/>
            <a:rect r="r" b="b" t="t" l="l"/>
            <a:pathLst>
              <a:path h="700312" w="839156">
                <a:moveTo>
                  <a:pt x="0" y="0"/>
                </a:moveTo>
                <a:lnTo>
                  <a:pt x="839156" y="0"/>
                </a:lnTo>
                <a:lnTo>
                  <a:pt x="839156" y="700313"/>
                </a:lnTo>
                <a:lnTo>
                  <a:pt x="0" y="700313"/>
                </a:lnTo>
                <a:lnTo>
                  <a:pt x="0" y="0"/>
                </a:lnTo>
                <a:close/>
              </a:path>
            </a:pathLst>
          </a:custGeom>
          <a:blipFill>
            <a:blip r:embed="rId3">
              <a:extLst>
                <a:ext uri="{96DAC541-7B7A-43D3-8B79-37D633B846F1}">
                  <asvg:svgBlip xmlns:asvg="http://schemas.microsoft.com/office/drawing/2016/SVG/main" r:embed="rId4"/>
                </a:ext>
              </a:extLst>
            </a:blip>
            <a:stretch>
              <a:fillRect l="0" t="0" r="-370" b="0"/>
            </a:stretch>
          </a:blipFill>
        </p:spPr>
      </p:sp>
      <p:grpSp>
        <p:nvGrpSpPr>
          <p:cNvPr name="Group 17" id="17"/>
          <p:cNvGrpSpPr/>
          <p:nvPr/>
        </p:nvGrpSpPr>
        <p:grpSpPr>
          <a:xfrm rot="0">
            <a:off x="12257258" y="4439426"/>
            <a:ext cx="762286" cy="762286"/>
            <a:chOff x="0" y="0"/>
            <a:chExt cx="1016382" cy="1016382"/>
          </a:xfrm>
        </p:grpSpPr>
        <p:sp>
          <p:nvSpPr>
            <p:cNvPr name="Freeform 18" id="18"/>
            <p:cNvSpPr/>
            <p:nvPr/>
          </p:nvSpPr>
          <p:spPr>
            <a:xfrm flipH="false" flipV="false" rot="0">
              <a:off x="0" y="0"/>
              <a:ext cx="1016381" cy="1016381"/>
            </a:xfrm>
            <a:custGeom>
              <a:avLst/>
              <a:gdLst/>
              <a:ahLst/>
              <a:cxnLst/>
              <a:rect r="r" b="b" t="t" l="l"/>
              <a:pathLst>
                <a:path h="1016381" w="1016381">
                  <a:moveTo>
                    <a:pt x="0" y="0"/>
                  </a:moveTo>
                  <a:lnTo>
                    <a:pt x="1016381" y="0"/>
                  </a:lnTo>
                  <a:lnTo>
                    <a:pt x="1016381" y="1016381"/>
                  </a:lnTo>
                  <a:lnTo>
                    <a:pt x="0" y="1016381"/>
                  </a:lnTo>
                  <a:close/>
                </a:path>
              </a:pathLst>
            </a:custGeom>
            <a:solidFill>
              <a:srgbClr val="FFB784"/>
            </a:solidFill>
          </p:spPr>
        </p:sp>
      </p:grpSp>
      <p:grpSp>
        <p:nvGrpSpPr>
          <p:cNvPr name="Group 19" id="19"/>
          <p:cNvGrpSpPr/>
          <p:nvPr/>
        </p:nvGrpSpPr>
        <p:grpSpPr>
          <a:xfrm rot="0">
            <a:off x="14568789" y="4412376"/>
            <a:ext cx="2503592" cy="351464"/>
            <a:chOff x="0" y="0"/>
            <a:chExt cx="3338122" cy="468618"/>
          </a:xfrm>
        </p:grpSpPr>
        <p:sp>
          <p:nvSpPr>
            <p:cNvPr name="Freeform 20" id="20"/>
            <p:cNvSpPr/>
            <p:nvPr/>
          </p:nvSpPr>
          <p:spPr>
            <a:xfrm flipH="false" flipV="false" rot="0">
              <a:off x="0" y="0"/>
              <a:ext cx="3338068" cy="468630"/>
            </a:xfrm>
            <a:custGeom>
              <a:avLst/>
              <a:gdLst/>
              <a:ahLst/>
              <a:cxnLst/>
              <a:rect r="r" b="b" t="t" l="l"/>
              <a:pathLst>
                <a:path h="468630" w="3338068">
                  <a:moveTo>
                    <a:pt x="0" y="0"/>
                  </a:moveTo>
                  <a:lnTo>
                    <a:pt x="0" y="468630"/>
                  </a:lnTo>
                  <a:lnTo>
                    <a:pt x="3338068" y="468630"/>
                  </a:lnTo>
                  <a:lnTo>
                    <a:pt x="3338068" y="0"/>
                  </a:lnTo>
                  <a:lnTo>
                    <a:pt x="0" y="0"/>
                  </a:lnTo>
                  <a:close/>
                  <a:moveTo>
                    <a:pt x="3261360" y="391922"/>
                  </a:moveTo>
                  <a:lnTo>
                    <a:pt x="75184" y="391922"/>
                  </a:lnTo>
                  <a:lnTo>
                    <a:pt x="75184" y="75184"/>
                  </a:lnTo>
                  <a:lnTo>
                    <a:pt x="3261360" y="75184"/>
                  </a:lnTo>
                  <a:lnTo>
                    <a:pt x="3261360" y="391922"/>
                  </a:lnTo>
                  <a:close/>
                </a:path>
              </a:pathLst>
            </a:custGeom>
            <a:solidFill>
              <a:srgbClr val="FFEDD1"/>
            </a:solidFill>
          </p:spPr>
        </p:sp>
      </p:grpSp>
      <p:sp>
        <p:nvSpPr>
          <p:cNvPr name="Freeform 21" id="21"/>
          <p:cNvSpPr/>
          <p:nvPr/>
        </p:nvSpPr>
        <p:spPr>
          <a:xfrm flipH="false" flipV="false" rot="0">
            <a:off x="11657778" y="4469106"/>
            <a:ext cx="418256" cy="418255"/>
          </a:xfrm>
          <a:custGeom>
            <a:avLst/>
            <a:gdLst/>
            <a:ahLst/>
            <a:cxnLst/>
            <a:rect r="r" b="b" t="t" l="l"/>
            <a:pathLst>
              <a:path h="418255" w="418256">
                <a:moveTo>
                  <a:pt x="0" y="0"/>
                </a:moveTo>
                <a:lnTo>
                  <a:pt x="418256" y="0"/>
                </a:lnTo>
                <a:lnTo>
                  <a:pt x="418256" y="418256"/>
                </a:lnTo>
                <a:lnTo>
                  <a:pt x="0" y="41825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2" id="22"/>
          <p:cNvGrpSpPr/>
          <p:nvPr/>
        </p:nvGrpSpPr>
        <p:grpSpPr>
          <a:xfrm rot="0">
            <a:off x="14568789" y="4843803"/>
            <a:ext cx="2503592" cy="351464"/>
            <a:chOff x="0" y="0"/>
            <a:chExt cx="3338122" cy="468618"/>
          </a:xfrm>
        </p:grpSpPr>
        <p:sp>
          <p:nvSpPr>
            <p:cNvPr name="Freeform 23" id="23"/>
            <p:cNvSpPr/>
            <p:nvPr/>
          </p:nvSpPr>
          <p:spPr>
            <a:xfrm flipH="false" flipV="false" rot="0">
              <a:off x="0" y="0"/>
              <a:ext cx="3338068" cy="468630"/>
            </a:xfrm>
            <a:custGeom>
              <a:avLst/>
              <a:gdLst/>
              <a:ahLst/>
              <a:cxnLst/>
              <a:rect r="r" b="b" t="t" l="l"/>
              <a:pathLst>
                <a:path h="468630" w="3338068">
                  <a:moveTo>
                    <a:pt x="0" y="0"/>
                  </a:moveTo>
                  <a:lnTo>
                    <a:pt x="0" y="468630"/>
                  </a:lnTo>
                  <a:lnTo>
                    <a:pt x="3338068" y="468630"/>
                  </a:lnTo>
                  <a:lnTo>
                    <a:pt x="3338068" y="0"/>
                  </a:lnTo>
                  <a:lnTo>
                    <a:pt x="0" y="0"/>
                  </a:lnTo>
                  <a:close/>
                  <a:moveTo>
                    <a:pt x="3261360" y="391922"/>
                  </a:moveTo>
                  <a:lnTo>
                    <a:pt x="75184" y="391922"/>
                  </a:lnTo>
                  <a:lnTo>
                    <a:pt x="75184" y="75184"/>
                  </a:lnTo>
                  <a:lnTo>
                    <a:pt x="3261360" y="75184"/>
                  </a:lnTo>
                  <a:lnTo>
                    <a:pt x="3261360" y="391922"/>
                  </a:lnTo>
                  <a:close/>
                </a:path>
              </a:pathLst>
            </a:custGeom>
            <a:solidFill>
              <a:srgbClr val="FFEDD1"/>
            </a:solidFill>
          </p:spPr>
        </p:sp>
      </p:grpSp>
      <p:grpSp>
        <p:nvGrpSpPr>
          <p:cNvPr name="Group 24" id="24"/>
          <p:cNvGrpSpPr/>
          <p:nvPr/>
        </p:nvGrpSpPr>
        <p:grpSpPr>
          <a:xfrm rot="0">
            <a:off x="14568789" y="5254028"/>
            <a:ext cx="2503592" cy="351464"/>
            <a:chOff x="0" y="0"/>
            <a:chExt cx="3338122" cy="468618"/>
          </a:xfrm>
        </p:grpSpPr>
        <p:sp>
          <p:nvSpPr>
            <p:cNvPr name="Freeform 25" id="25"/>
            <p:cNvSpPr/>
            <p:nvPr/>
          </p:nvSpPr>
          <p:spPr>
            <a:xfrm flipH="false" flipV="false" rot="0">
              <a:off x="0" y="0"/>
              <a:ext cx="3338068" cy="468630"/>
            </a:xfrm>
            <a:custGeom>
              <a:avLst/>
              <a:gdLst/>
              <a:ahLst/>
              <a:cxnLst/>
              <a:rect r="r" b="b" t="t" l="l"/>
              <a:pathLst>
                <a:path h="468630" w="3338068">
                  <a:moveTo>
                    <a:pt x="0" y="0"/>
                  </a:moveTo>
                  <a:lnTo>
                    <a:pt x="0" y="468630"/>
                  </a:lnTo>
                  <a:lnTo>
                    <a:pt x="3338068" y="468630"/>
                  </a:lnTo>
                  <a:lnTo>
                    <a:pt x="3338068" y="0"/>
                  </a:lnTo>
                  <a:lnTo>
                    <a:pt x="0" y="0"/>
                  </a:lnTo>
                  <a:close/>
                  <a:moveTo>
                    <a:pt x="3261360" y="391922"/>
                  </a:moveTo>
                  <a:lnTo>
                    <a:pt x="75184" y="391922"/>
                  </a:lnTo>
                  <a:lnTo>
                    <a:pt x="75184" y="75184"/>
                  </a:lnTo>
                  <a:lnTo>
                    <a:pt x="3261360" y="75184"/>
                  </a:lnTo>
                  <a:lnTo>
                    <a:pt x="3261360" y="391922"/>
                  </a:lnTo>
                  <a:close/>
                </a:path>
              </a:pathLst>
            </a:custGeom>
            <a:solidFill>
              <a:srgbClr val="FFEDD1"/>
            </a:solidFill>
          </p:spPr>
        </p:sp>
      </p:grpSp>
      <p:grpSp>
        <p:nvGrpSpPr>
          <p:cNvPr name="Group 26" id="26"/>
          <p:cNvGrpSpPr/>
          <p:nvPr/>
        </p:nvGrpSpPr>
        <p:grpSpPr>
          <a:xfrm rot="0">
            <a:off x="14568789" y="5667141"/>
            <a:ext cx="2503592" cy="351464"/>
            <a:chOff x="0" y="0"/>
            <a:chExt cx="3338122" cy="468618"/>
          </a:xfrm>
        </p:grpSpPr>
        <p:sp>
          <p:nvSpPr>
            <p:cNvPr name="Freeform 27" id="27"/>
            <p:cNvSpPr/>
            <p:nvPr/>
          </p:nvSpPr>
          <p:spPr>
            <a:xfrm flipH="false" flipV="false" rot="0">
              <a:off x="0" y="0"/>
              <a:ext cx="3338068" cy="468630"/>
            </a:xfrm>
            <a:custGeom>
              <a:avLst/>
              <a:gdLst/>
              <a:ahLst/>
              <a:cxnLst/>
              <a:rect r="r" b="b" t="t" l="l"/>
              <a:pathLst>
                <a:path h="468630" w="3338068">
                  <a:moveTo>
                    <a:pt x="0" y="0"/>
                  </a:moveTo>
                  <a:lnTo>
                    <a:pt x="0" y="468630"/>
                  </a:lnTo>
                  <a:lnTo>
                    <a:pt x="3338068" y="468630"/>
                  </a:lnTo>
                  <a:lnTo>
                    <a:pt x="3338068" y="0"/>
                  </a:lnTo>
                  <a:lnTo>
                    <a:pt x="0" y="0"/>
                  </a:lnTo>
                  <a:close/>
                  <a:moveTo>
                    <a:pt x="3261360" y="391922"/>
                  </a:moveTo>
                  <a:lnTo>
                    <a:pt x="75184" y="391922"/>
                  </a:lnTo>
                  <a:lnTo>
                    <a:pt x="75184" y="75184"/>
                  </a:lnTo>
                  <a:lnTo>
                    <a:pt x="3261360" y="75184"/>
                  </a:lnTo>
                  <a:lnTo>
                    <a:pt x="3261360" y="391922"/>
                  </a:lnTo>
                  <a:close/>
                </a:path>
              </a:pathLst>
            </a:custGeom>
            <a:solidFill>
              <a:srgbClr val="FFEDD1"/>
            </a:solidFill>
          </p:spPr>
        </p:sp>
      </p:grpSp>
      <p:grpSp>
        <p:nvGrpSpPr>
          <p:cNvPr name="Group 28" id="28"/>
          <p:cNvGrpSpPr/>
          <p:nvPr/>
        </p:nvGrpSpPr>
        <p:grpSpPr>
          <a:xfrm rot="0">
            <a:off x="14568789" y="6096933"/>
            <a:ext cx="2503592" cy="351464"/>
            <a:chOff x="0" y="0"/>
            <a:chExt cx="3338122" cy="468618"/>
          </a:xfrm>
        </p:grpSpPr>
        <p:sp>
          <p:nvSpPr>
            <p:cNvPr name="Freeform 29" id="29"/>
            <p:cNvSpPr/>
            <p:nvPr/>
          </p:nvSpPr>
          <p:spPr>
            <a:xfrm flipH="false" flipV="false" rot="0">
              <a:off x="0" y="0"/>
              <a:ext cx="3338068" cy="468630"/>
            </a:xfrm>
            <a:custGeom>
              <a:avLst/>
              <a:gdLst/>
              <a:ahLst/>
              <a:cxnLst/>
              <a:rect r="r" b="b" t="t" l="l"/>
              <a:pathLst>
                <a:path h="468630" w="3338068">
                  <a:moveTo>
                    <a:pt x="0" y="0"/>
                  </a:moveTo>
                  <a:lnTo>
                    <a:pt x="0" y="468630"/>
                  </a:lnTo>
                  <a:lnTo>
                    <a:pt x="3338068" y="468630"/>
                  </a:lnTo>
                  <a:lnTo>
                    <a:pt x="3338068" y="0"/>
                  </a:lnTo>
                  <a:lnTo>
                    <a:pt x="0" y="0"/>
                  </a:lnTo>
                  <a:close/>
                  <a:moveTo>
                    <a:pt x="3261360" y="391922"/>
                  </a:moveTo>
                  <a:lnTo>
                    <a:pt x="75184" y="391922"/>
                  </a:lnTo>
                  <a:lnTo>
                    <a:pt x="75184" y="75184"/>
                  </a:lnTo>
                  <a:lnTo>
                    <a:pt x="3261360" y="75184"/>
                  </a:lnTo>
                  <a:lnTo>
                    <a:pt x="3261360" y="391922"/>
                  </a:lnTo>
                  <a:close/>
                </a:path>
              </a:pathLst>
            </a:custGeom>
            <a:solidFill>
              <a:srgbClr val="FFEDD1"/>
            </a:solidFill>
          </p:spPr>
        </p:sp>
      </p:grpSp>
      <p:grpSp>
        <p:nvGrpSpPr>
          <p:cNvPr name="Group 30" id="30"/>
          <p:cNvGrpSpPr/>
          <p:nvPr/>
        </p:nvGrpSpPr>
        <p:grpSpPr>
          <a:xfrm rot="-5400000">
            <a:off x="12391288" y="5821648"/>
            <a:ext cx="2622932" cy="57150"/>
            <a:chOff x="0" y="0"/>
            <a:chExt cx="3497242" cy="76200"/>
          </a:xfrm>
        </p:grpSpPr>
        <p:sp>
          <p:nvSpPr>
            <p:cNvPr name="Freeform 31" id="31"/>
            <p:cNvSpPr/>
            <p:nvPr/>
          </p:nvSpPr>
          <p:spPr>
            <a:xfrm flipH="false" flipV="false" rot="0">
              <a:off x="0" y="0"/>
              <a:ext cx="3497199" cy="76200"/>
            </a:xfrm>
            <a:custGeom>
              <a:avLst/>
              <a:gdLst/>
              <a:ahLst/>
              <a:cxnLst/>
              <a:rect r="r" b="b" t="t" l="l"/>
              <a:pathLst>
                <a:path h="76200" w="3497199">
                  <a:moveTo>
                    <a:pt x="38100" y="0"/>
                  </a:moveTo>
                  <a:lnTo>
                    <a:pt x="3459099" y="0"/>
                  </a:lnTo>
                  <a:cubicBezTo>
                    <a:pt x="3480181" y="0"/>
                    <a:pt x="3497199" y="17018"/>
                    <a:pt x="3497199" y="38100"/>
                  </a:cubicBezTo>
                  <a:cubicBezTo>
                    <a:pt x="3497199" y="59182"/>
                    <a:pt x="3480181" y="76200"/>
                    <a:pt x="3459099" y="76200"/>
                  </a:cubicBezTo>
                  <a:lnTo>
                    <a:pt x="38100" y="76200"/>
                  </a:lnTo>
                  <a:cubicBezTo>
                    <a:pt x="17018" y="76200"/>
                    <a:pt x="0" y="59182"/>
                    <a:pt x="0" y="38100"/>
                  </a:cubicBezTo>
                  <a:cubicBezTo>
                    <a:pt x="0" y="17018"/>
                    <a:pt x="17018" y="0"/>
                    <a:pt x="38100" y="0"/>
                  </a:cubicBezTo>
                  <a:close/>
                </a:path>
              </a:pathLst>
            </a:custGeom>
            <a:solidFill>
              <a:srgbClr val="C9E265"/>
            </a:solidFill>
          </p:spPr>
        </p:sp>
      </p:grpSp>
      <p:grpSp>
        <p:nvGrpSpPr>
          <p:cNvPr name="Group 32" id="32"/>
          <p:cNvGrpSpPr/>
          <p:nvPr/>
        </p:nvGrpSpPr>
        <p:grpSpPr>
          <a:xfrm rot="-5400000">
            <a:off x="12936316" y="6221754"/>
            <a:ext cx="1822719" cy="57150"/>
            <a:chOff x="0" y="0"/>
            <a:chExt cx="2430292" cy="76200"/>
          </a:xfrm>
        </p:grpSpPr>
        <p:sp>
          <p:nvSpPr>
            <p:cNvPr name="Freeform 33" id="33"/>
            <p:cNvSpPr/>
            <p:nvPr/>
          </p:nvSpPr>
          <p:spPr>
            <a:xfrm flipH="false" flipV="false" rot="0">
              <a:off x="0" y="0"/>
              <a:ext cx="2430272" cy="76200"/>
            </a:xfrm>
            <a:custGeom>
              <a:avLst/>
              <a:gdLst/>
              <a:ahLst/>
              <a:cxnLst/>
              <a:rect r="r" b="b" t="t" l="l"/>
              <a:pathLst>
                <a:path h="76200" w="2430272">
                  <a:moveTo>
                    <a:pt x="38100" y="0"/>
                  </a:moveTo>
                  <a:lnTo>
                    <a:pt x="2392172" y="0"/>
                  </a:lnTo>
                  <a:cubicBezTo>
                    <a:pt x="2413254" y="0"/>
                    <a:pt x="2430272" y="17018"/>
                    <a:pt x="2430272" y="38100"/>
                  </a:cubicBezTo>
                  <a:cubicBezTo>
                    <a:pt x="2430272" y="59182"/>
                    <a:pt x="2413254" y="76200"/>
                    <a:pt x="2392172" y="76200"/>
                  </a:cubicBezTo>
                  <a:lnTo>
                    <a:pt x="38100" y="76200"/>
                  </a:lnTo>
                  <a:cubicBezTo>
                    <a:pt x="17018" y="76200"/>
                    <a:pt x="0" y="59182"/>
                    <a:pt x="0" y="38100"/>
                  </a:cubicBezTo>
                  <a:cubicBezTo>
                    <a:pt x="0" y="17018"/>
                    <a:pt x="17018" y="0"/>
                    <a:pt x="38100" y="0"/>
                  </a:cubicBezTo>
                  <a:close/>
                </a:path>
              </a:pathLst>
            </a:custGeom>
            <a:solidFill>
              <a:srgbClr val="FF5757"/>
            </a:solidFill>
          </p:spPr>
        </p:sp>
      </p:grpSp>
      <p:grpSp>
        <p:nvGrpSpPr>
          <p:cNvPr name="Group 34" id="34"/>
          <p:cNvGrpSpPr/>
          <p:nvPr/>
        </p:nvGrpSpPr>
        <p:grpSpPr>
          <a:xfrm rot="-5400000">
            <a:off x="12456705" y="6435846"/>
            <a:ext cx="1341170" cy="57150"/>
            <a:chOff x="0" y="0"/>
            <a:chExt cx="1788226" cy="76200"/>
          </a:xfrm>
        </p:grpSpPr>
        <p:sp>
          <p:nvSpPr>
            <p:cNvPr name="Freeform 35" id="35"/>
            <p:cNvSpPr/>
            <p:nvPr/>
          </p:nvSpPr>
          <p:spPr>
            <a:xfrm flipH="false" flipV="false" rot="0">
              <a:off x="0" y="0"/>
              <a:ext cx="1788287" cy="76200"/>
            </a:xfrm>
            <a:custGeom>
              <a:avLst/>
              <a:gdLst/>
              <a:ahLst/>
              <a:cxnLst/>
              <a:rect r="r" b="b" t="t" l="l"/>
              <a:pathLst>
                <a:path h="76200" w="1788287">
                  <a:moveTo>
                    <a:pt x="38100" y="0"/>
                  </a:moveTo>
                  <a:lnTo>
                    <a:pt x="1750187" y="0"/>
                  </a:lnTo>
                  <a:cubicBezTo>
                    <a:pt x="1771269" y="0"/>
                    <a:pt x="1788287" y="17018"/>
                    <a:pt x="1788287" y="38100"/>
                  </a:cubicBezTo>
                  <a:cubicBezTo>
                    <a:pt x="1788287" y="59182"/>
                    <a:pt x="1771269" y="76200"/>
                    <a:pt x="1750187" y="76200"/>
                  </a:cubicBezTo>
                  <a:lnTo>
                    <a:pt x="38100" y="76200"/>
                  </a:lnTo>
                  <a:cubicBezTo>
                    <a:pt x="17018" y="76200"/>
                    <a:pt x="0" y="59182"/>
                    <a:pt x="0" y="38100"/>
                  </a:cubicBezTo>
                  <a:cubicBezTo>
                    <a:pt x="0" y="17018"/>
                    <a:pt x="17018" y="0"/>
                    <a:pt x="38100" y="0"/>
                  </a:cubicBezTo>
                  <a:close/>
                </a:path>
              </a:pathLst>
            </a:custGeom>
            <a:solidFill>
              <a:srgbClr val="38B6FF"/>
            </a:solidFill>
          </p:spPr>
        </p:sp>
      </p:grpSp>
      <p:grpSp>
        <p:nvGrpSpPr>
          <p:cNvPr name="Group 36" id="36"/>
          <p:cNvGrpSpPr/>
          <p:nvPr/>
        </p:nvGrpSpPr>
        <p:grpSpPr>
          <a:xfrm rot="-10800000">
            <a:off x="11379222" y="7394045"/>
            <a:ext cx="1207975" cy="57150"/>
            <a:chOff x="0" y="0"/>
            <a:chExt cx="1610634" cy="76200"/>
          </a:xfrm>
        </p:grpSpPr>
        <p:sp>
          <p:nvSpPr>
            <p:cNvPr name="Freeform 37" id="37"/>
            <p:cNvSpPr/>
            <p:nvPr/>
          </p:nvSpPr>
          <p:spPr>
            <a:xfrm flipH="false" flipV="false" rot="0">
              <a:off x="0" y="0"/>
              <a:ext cx="1610614" cy="76200"/>
            </a:xfrm>
            <a:custGeom>
              <a:avLst/>
              <a:gdLst/>
              <a:ahLst/>
              <a:cxnLst/>
              <a:rect r="r" b="b" t="t" l="l"/>
              <a:pathLst>
                <a:path h="76200" w="1610614">
                  <a:moveTo>
                    <a:pt x="38100" y="0"/>
                  </a:moveTo>
                  <a:lnTo>
                    <a:pt x="1572514" y="0"/>
                  </a:lnTo>
                  <a:cubicBezTo>
                    <a:pt x="1593596" y="0"/>
                    <a:pt x="1610614" y="17018"/>
                    <a:pt x="1610614" y="38100"/>
                  </a:cubicBezTo>
                  <a:cubicBezTo>
                    <a:pt x="1610614" y="59182"/>
                    <a:pt x="1593596" y="76200"/>
                    <a:pt x="1572514" y="76200"/>
                  </a:cubicBezTo>
                  <a:lnTo>
                    <a:pt x="38100" y="76200"/>
                  </a:lnTo>
                  <a:cubicBezTo>
                    <a:pt x="17018" y="76200"/>
                    <a:pt x="0" y="59182"/>
                    <a:pt x="0" y="38100"/>
                  </a:cubicBezTo>
                  <a:cubicBezTo>
                    <a:pt x="0" y="17018"/>
                    <a:pt x="17018" y="0"/>
                    <a:pt x="38100" y="0"/>
                  </a:cubicBezTo>
                  <a:close/>
                </a:path>
              </a:pathLst>
            </a:custGeom>
            <a:solidFill>
              <a:srgbClr val="FF5757"/>
            </a:solidFill>
          </p:spPr>
        </p:sp>
      </p:grpSp>
      <p:grpSp>
        <p:nvGrpSpPr>
          <p:cNvPr name="Group 38" id="38"/>
          <p:cNvGrpSpPr/>
          <p:nvPr/>
        </p:nvGrpSpPr>
        <p:grpSpPr>
          <a:xfrm rot="10799999">
            <a:off x="11379222" y="7200072"/>
            <a:ext cx="1207993" cy="57150"/>
            <a:chOff x="0" y="0"/>
            <a:chExt cx="1610658" cy="76200"/>
          </a:xfrm>
        </p:grpSpPr>
        <p:sp>
          <p:nvSpPr>
            <p:cNvPr name="Freeform 39" id="39"/>
            <p:cNvSpPr/>
            <p:nvPr/>
          </p:nvSpPr>
          <p:spPr>
            <a:xfrm flipH="false" flipV="false" rot="0">
              <a:off x="0" y="0"/>
              <a:ext cx="1610614" cy="76200"/>
            </a:xfrm>
            <a:custGeom>
              <a:avLst/>
              <a:gdLst/>
              <a:ahLst/>
              <a:cxnLst/>
              <a:rect r="r" b="b" t="t" l="l"/>
              <a:pathLst>
                <a:path h="76200" w="1610614">
                  <a:moveTo>
                    <a:pt x="38100" y="0"/>
                  </a:moveTo>
                  <a:lnTo>
                    <a:pt x="1572514" y="0"/>
                  </a:lnTo>
                  <a:cubicBezTo>
                    <a:pt x="1593596" y="0"/>
                    <a:pt x="1610614" y="17018"/>
                    <a:pt x="1610614" y="38100"/>
                  </a:cubicBezTo>
                  <a:cubicBezTo>
                    <a:pt x="1610614" y="59182"/>
                    <a:pt x="1593596" y="76200"/>
                    <a:pt x="1572514" y="76200"/>
                  </a:cubicBezTo>
                  <a:lnTo>
                    <a:pt x="38100" y="76200"/>
                  </a:lnTo>
                  <a:cubicBezTo>
                    <a:pt x="17018" y="76200"/>
                    <a:pt x="0" y="59182"/>
                    <a:pt x="0" y="38100"/>
                  </a:cubicBezTo>
                  <a:cubicBezTo>
                    <a:pt x="0" y="17018"/>
                    <a:pt x="17018" y="0"/>
                    <a:pt x="38100" y="0"/>
                  </a:cubicBezTo>
                  <a:close/>
                </a:path>
              </a:pathLst>
            </a:custGeom>
            <a:solidFill>
              <a:srgbClr val="38B6FF"/>
            </a:solidFill>
          </p:spPr>
        </p:sp>
      </p:grpSp>
      <p:sp>
        <p:nvSpPr>
          <p:cNvPr name="TextBox 40" id="40"/>
          <p:cNvSpPr txBox="true"/>
          <p:nvPr/>
        </p:nvSpPr>
        <p:spPr>
          <a:xfrm rot="0">
            <a:off x="10396713" y="7193265"/>
            <a:ext cx="722894" cy="382425"/>
          </a:xfrm>
          <a:prstGeom prst="rect">
            <a:avLst/>
          </a:prstGeom>
        </p:spPr>
        <p:txBody>
          <a:bodyPr anchor="t" rtlCol="false" tIns="0" lIns="0" bIns="0" rIns="0">
            <a:spAutoFit/>
          </a:bodyPr>
          <a:lstStyle/>
          <a:p>
            <a:pPr algn="ctr">
              <a:lnSpc>
                <a:spcPts val="2905"/>
              </a:lnSpc>
            </a:pPr>
            <a:r>
              <a:rPr lang="en-US" sz="2074" b="true">
                <a:solidFill>
                  <a:srgbClr val="FFEDD1"/>
                </a:solidFill>
                <a:latin typeface="Now Bold"/>
                <a:ea typeface="Now Bold"/>
                <a:cs typeface="Now Bold"/>
                <a:sym typeface="Now Bold"/>
              </a:rPr>
              <a:t>Input</a:t>
            </a:r>
          </a:p>
        </p:txBody>
      </p:sp>
      <p:sp>
        <p:nvSpPr>
          <p:cNvPr name="TextBox 41" id="41"/>
          <p:cNvSpPr txBox="true"/>
          <p:nvPr/>
        </p:nvSpPr>
        <p:spPr>
          <a:xfrm rot="0">
            <a:off x="12961798" y="3675255"/>
            <a:ext cx="2945778" cy="291344"/>
          </a:xfrm>
          <a:prstGeom prst="rect">
            <a:avLst/>
          </a:prstGeom>
        </p:spPr>
        <p:txBody>
          <a:bodyPr anchor="t" rtlCol="false" tIns="0" lIns="0" bIns="0" rIns="0">
            <a:spAutoFit/>
          </a:bodyPr>
          <a:lstStyle/>
          <a:p>
            <a:pPr algn="ctr">
              <a:lnSpc>
                <a:spcPts val="2118"/>
              </a:lnSpc>
            </a:pPr>
            <a:r>
              <a:rPr lang="en-US" sz="1513" b="true">
                <a:solidFill>
                  <a:srgbClr val="FFEDD1"/>
                </a:solidFill>
                <a:latin typeface="Now Bold"/>
                <a:ea typeface="Now Bold"/>
                <a:cs typeface="Now Bold"/>
                <a:sym typeface="Now Bold"/>
              </a:rPr>
              <a:t>Central Processing Unit (CPU)</a:t>
            </a:r>
          </a:p>
        </p:txBody>
      </p:sp>
      <p:sp>
        <p:nvSpPr>
          <p:cNvPr name="TextBox 42" id="42"/>
          <p:cNvSpPr txBox="true"/>
          <p:nvPr/>
        </p:nvSpPr>
        <p:spPr>
          <a:xfrm rot="0">
            <a:off x="13019544" y="7407020"/>
            <a:ext cx="2667921" cy="262485"/>
          </a:xfrm>
          <a:prstGeom prst="rect">
            <a:avLst/>
          </a:prstGeom>
        </p:spPr>
        <p:txBody>
          <a:bodyPr anchor="t" rtlCol="false" tIns="0" lIns="0" bIns="0" rIns="0">
            <a:spAutoFit/>
          </a:bodyPr>
          <a:lstStyle/>
          <a:p>
            <a:pPr algn="ctr">
              <a:lnSpc>
                <a:spcPts val="1918"/>
              </a:lnSpc>
            </a:pPr>
            <a:r>
              <a:rPr lang="en-US" sz="1369" b="true">
                <a:solidFill>
                  <a:srgbClr val="FFEDD1"/>
                </a:solidFill>
                <a:latin typeface="Now Bold"/>
                <a:ea typeface="Now Bold"/>
                <a:cs typeface="Now Bold"/>
                <a:sym typeface="Now Bold"/>
              </a:rPr>
              <a:t>Memory Unit (RAM)</a:t>
            </a:r>
          </a:p>
        </p:txBody>
      </p:sp>
      <p:sp>
        <p:nvSpPr>
          <p:cNvPr name="TextBox 43" id="43"/>
          <p:cNvSpPr txBox="true"/>
          <p:nvPr/>
        </p:nvSpPr>
        <p:spPr>
          <a:xfrm rot="0">
            <a:off x="11866288" y="6026702"/>
            <a:ext cx="352535" cy="289323"/>
          </a:xfrm>
          <a:prstGeom prst="rect">
            <a:avLst/>
          </a:prstGeom>
        </p:spPr>
        <p:txBody>
          <a:bodyPr anchor="t" rtlCol="false" tIns="0" lIns="0" bIns="0" rIns="0">
            <a:spAutoFit/>
          </a:bodyPr>
          <a:lstStyle/>
          <a:p>
            <a:pPr algn="ctr">
              <a:lnSpc>
                <a:spcPts val="2036"/>
              </a:lnSpc>
            </a:pPr>
            <a:r>
              <a:rPr lang="en-US" sz="1455">
                <a:solidFill>
                  <a:srgbClr val="000000"/>
                </a:solidFill>
                <a:latin typeface="Gagalin"/>
                <a:ea typeface="Gagalin"/>
                <a:cs typeface="Gagalin"/>
                <a:sym typeface="Gagalin"/>
              </a:rPr>
              <a:t>ALU</a:t>
            </a:r>
          </a:p>
        </p:txBody>
      </p:sp>
      <p:sp>
        <p:nvSpPr>
          <p:cNvPr name="TextBox 44" id="44"/>
          <p:cNvSpPr txBox="true"/>
          <p:nvPr/>
        </p:nvSpPr>
        <p:spPr>
          <a:xfrm rot="0">
            <a:off x="12462134" y="4635531"/>
            <a:ext cx="352535" cy="289323"/>
          </a:xfrm>
          <a:prstGeom prst="rect">
            <a:avLst/>
          </a:prstGeom>
        </p:spPr>
        <p:txBody>
          <a:bodyPr anchor="t" rtlCol="false" tIns="0" lIns="0" bIns="0" rIns="0">
            <a:spAutoFit/>
          </a:bodyPr>
          <a:lstStyle/>
          <a:p>
            <a:pPr algn="ctr">
              <a:lnSpc>
                <a:spcPts val="2036"/>
              </a:lnSpc>
            </a:pPr>
            <a:r>
              <a:rPr lang="en-US" sz="1455">
                <a:solidFill>
                  <a:srgbClr val="000000"/>
                </a:solidFill>
                <a:latin typeface="Gagalin"/>
                <a:ea typeface="Gagalin"/>
                <a:cs typeface="Gagalin"/>
                <a:sym typeface="Gagalin"/>
              </a:rPr>
              <a:t>CU</a:t>
            </a:r>
          </a:p>
        </p:txBody>
      </p:sp>
      <p:sp>
        <p:nvSpPr>
          <p:cNvPr name="TextBox 45" id="45"/>
          <p:cNvSpPr txBox="true"/>
          <p:nvPr/>
        </p:nvSpPr>
        <p:spPr>
          <a:xfrm rot="0">
            <a:off x="13922868" y="4440829"/>
            <a:ext cx="557018" cy="227283"/>
          </a:xfrm>
          <a:prstGeom prst="rect">
            <a:avLst/>
          </a:prstGeom>
        </p:spPr>
        <p:txBody>
          <a:bodyPr anchor="t" rtlCol="false" tIns="0" lIns="0" bIns="0" rIns="0">
            <a:spAutoFit/>
          </a:bodyPr>
          <a:lstStyle/>
          <a:p>
            <a:pPr algn="ctr">
              <a:lnSpc>
                <a:spcPts val="1654"/>
              </a:lnSpc>
            </a:pPr>
            <a:r>
              <a:rPr lang="en-US" sz="1182" b="true">
                <a:solidFill>
                  <a:srgbClr val="FFEDD1"/>
                </a:solidFill>
                <a:latin typeface="Now Bold"/>
                <a:ea typeface="Now Bold"/>
                <a:cs typeface="Now Bold"/>
                <a:sym typeface="Now Bold"/>
              </a:rPr>
              <a:t>MAR</a:t>
            </a:r>
          </a:p>
        </p:txBody>
      </p:sp>
      <p:sp>
        <p:nvSpPr>
          <p:cNvPr name="TextBox 46" id="46"/>
          <p:cNvSpPr txBox="true"/>
          <p:nvPr/>
        </p:nvSpPr>
        <p:spPr>
          <a:xfrm rot="0">
            <a:off x="13922868" y="4872257"/>
            <a:ext cx="557018" cy="227283"/>
          </a:xfrm>
          <a:prstGeom prst="rect">
            <a:avLst/>
          </a:prstGeom>
        </p:spPr>
        <p:txBody>
          <a:bodyPr anchor="t" rtlCol="false" tIns="0" lIns="0" bIns="0" rIns="0">
            <a:spAutoFit/>
          </a:bodyPr>
          <a:lstStyle/>
          <a:p>
            <a:pPr algn="ctr">
              <a:lnSpc>
                <a:spcPts val="1654"/>
              </a:lnSpc>
            </a:pPr>
            <a:r>
              <a:rPr lang="en-US" sz="1182" b="true">
                <a:solidFill>
                  <a:srgbClr val="FFEDD1"/>
                </a:solidFill>
                <a:latin typeface="Now Bold"/>
                <a:ea typeface="Now Bold"/>
                <a:cs typeface="Now Bold"/>
                <a:sym typeface="Now Bold"/>
              </a:rPr>
              <a:t>PC</a:t>
            </a:r>
          </a:p>
        </p:txBody>
      </p:sp>
      <p:sp>
        <p:nvSpPr>
          <p:cNvPr name="TextBox 47" id="47"/>
          <p:cNvSpPr txBox="true"/>
          <p:nvPr/>
        </p:nvSpPr>
        <p:spPr>
          <a:xfrm rot="0">
            <a:off x="13941402" y="5282481"/>
            <a:ext cx="557018" cy="227283"/>
          </a:xfrm>
          <a:prstGeom prst="rect">
            <a:avLst/>
          </a:prstGeom>
        </p:spPr>
        <p:txBody>
          <a:bodyPr anchor="t" rtlCol="false" tIns="0" lIns="0" bIns="0" rIns="0">
            <a:spAutoFit/>
          </a:bodyPr>
          <a:lstStyle/>
          <a:p>
            <a:pPr algn="ctr">
              <a:lnSpc>
                <a:spcPts val="1654"/>
              </a:lnSpc>
            </a:pPr>
            <a:r>
              <a:rPr lang="en-US" sz="1182" b="true">
                <a:solidFill>
                  <a:srgbClr val="FFEDD1"/>
                </a:solidFill>
                <a:latin typeface="Now Bold"/>
                <a:ea typeface="Now Bold"/>
                <a:cs typeface="Now Bold"/>
                <a:sym typeface="Now Bold"/>
              </a:rPr>
              <a:t>MDR</a:t>
            </a:r>
          </a:p>
        </p:txBody>
      </p:sp>
      <p:sp>
        <p:nvSpPr>
          <p:cNvPr name="TextBox 48" id="48"/>
          <p:cNvSpPr txBox="true"/>
          <p:nvPr/>
        </p:nvSpPr>
        <p:spPr>
          <a:xfrm rot="0">
            <a:off x="13922868" y="5695595"/>
            <a:ext cx="557018" cy="227283"/>
          </a:xfrm>
          <a:prstGeom prst="rect">
            <a:avLst/>
          </a:prstGeom>
        </p:spPr>
        <p:txBody>
          <a:bodyPr anchor="t" rtlCol="false" tIns="0" lIns="0" bIns="0" rIns="0">
            <a:spAutoFit/>
          </a:bodyPr>
          <a:lstStyle/>
          <a:p>
            <a:pPr algn="ctr">
              <a:lnSpc>
                <a:spcPts val="1654"/>
              </a:lnSpc>
            </a:pPr>
            <a:r>
              <a:rPr lang="en-US" sz="1182" b="true">
                <a:solidFill>
                  <a:srgbClr val="FFEDD1"/>
                </a:solidFill>
                <a:latin typeface="Now Bold"/>
                <a:ea typeface="Now Bold"/>
                <a:cs typeface="Now Bold"/>
                <a:sym typeface="Now Bold"/>
              </a:rPr>
              <a:t>CIR</a:t>
            </a:r>
          </a:p>
        </p:txBody>
      </p:sp>
      <p:sp>
        <p:nvSpPr>
          <p:cNvPr name="TextBox 49" id="49"/>
          <p:cNvSpPr txBox="true"/>
          <p:nvPr/>
        </p:nvSpPr>
        <p:spPr>
          <a:xfrm rot="0">
            <a:off x="13922868" y="6100846"/>
            <a:ext cx="557018" cy="227283"/>
          </a:xfrm>
          <a:prstGeom prst="rect">
            <a:avLst/>
          </a:prstGeom>
        </p:spPr>
        <p:txBody>
          <a:bodyPr anchor="t" rtlCol="false" tIns="0" lIns="0" bIns="0" rIns="0">
            <a:spAutoFit/>
          </a:bodyPr>
          <a:lstStyle/>
          <a:p>
            <a:pPr algn="ctr">
              <a:lnSpc>
                <a:spcPts val="1654"/>
              </a:lnSpc>
            </a:pPr>
            <a:r>
              <a:rPr lang="en-US" sz="1182" b="true">
                <a:solidFill>
                  <a:srgbClr val="FFEDD1"/>
                </a:solidFill>
                <a:latin typeface="Now Bold"/>
                <a:ea typeface="Now Bold"/>
                <a:cs typeface="Now Bold"/>
                <a:sym typeface="Now Bold"/>
              </a:rPr>
              <a:t>ACC</a:t>
            </a:r>
          </a:p>
        </p:txBody>
      </p:sp>
      <p:grpSp>
        <p:nvGrpSpPr>
          <p:cNvPr name="Group 50" id="50"/>
          <p:cNvGrpSpPr/>
          <p:nvPr/>
        </p:nvGrpSpPr>
        <p:grpSpPr>
          <a:xfrm rot="10799999">
            <a:off x="13645257" y="4538757"/>
            <a:ext cx="363290" cy="57150"/>
            <a:chOff x="0" y="0"/>
            <a:chExt cx="484386" cy="76200"/>
          </a:xfrm>
        </p:grpSpPr>
        <p:sp>
          <p:nvSpPr>
            <p:cNvPr name="Freeform 51" id="51"/>
            <p:cNvSpPr/>
            <p:nvPr/>
          </p:nvSpPr>
          <p:spPr>
            <a:xfrm flipH="false" flipV="false" rot="0">
              <a:off x="0" y="0"/>
              <a:ext cx="484378" cy="76200"/>
            </a:xfrm>
            <a:custGeom>
              <a:avLst/>
              <a:gdLst/>
              <a:ahLst/>
              <a:cxnLst/>
              <a:rect r="r" b="b" t="t" l="l"/>
              <a:pathLst>
                <a:path h="76200" w="484378">
                  <a:moveTo>
                    <a:pt x="38100" y="0"/>
                  </a:moveTo>
                  <a:lnTo>
                    <a:pt x="446278" y="0"/>
                  </a:lnTo>
                  <a:cubicBezTo>
                    <a:pt x="467360" y="0"/>
                    <a:pt x="484378" y="17018"/>
                    <a:pt x="484378" y="38100"/>
                  </a:cubicBezTo>
                  <a:cubicBezTo>
                    <a:pt x="484378" y="59182"/>
                    <a:pt x="467360" y="76200"/>
                    <a:pt x="446278" y="76200"/>
                  </a:cubicBezTo>
                  <a:lnTo>
                    <a:pt x="38100" y="76200"/>
                  </a:lnTo>
                  <a:cubicBezTo>
                    <a:pt x="17018" y="76200"/>
                    <a:pt x="0" y="59182"/>
                    <a:pt x="0" y="38100"/>
                  </a:cubicBezTo>
                  <a:cubicBezTo>
                    <a:pt x="0" y="17018"/>
                    <a:pt x="17018" y="0"/>
                    <a:pt x="38100" y="0"/>
                  </a:cubicBezTo>
                  <a:close/>
                </a:path>
              </a:pathLst>
            </a:custGeom>
            <a:solidFill>
              <a:srgbClr val="C9E265"/>
            </a:solidFill>
          </p:spPr>
        </p:sp>
      </p:grpSp>
      <p:grpSp>
        <p:nvGrpSpPr>
          <p:cNvPr name="Group 52" id="52"/>
          <p:cNvGrpSpPr/>
          <p:nvPr/>
        </p:nvGrpSpPr>
        <p:grpSpPr>
          <a:xfrm rot="0">
            <a:off x="13800464" y="5359744"/>
            <a:ext cx="242817" cy="57150"/>
            <a:chOff x="0" y="0"/>
            <a:chExt cx="323756" cy="76200"/>
          </a:xfrm>
        </p:grpSpPr>
        <p:sp>
          <p:nvSpPr>
            <p:cNvPr name="Freeform 53" id="53"/>
            <p:cNvSpPr/>
            <p:nvPr/>
          </p:nvSpPr>
          <p:spPr>
            <a:xfrm flipH="false" flipV="false" rot="0">
              <a:off x="0" y="0"/>
              <a:ext cx="323723" cy="76200"/>
            </a:xfrm>
            <a:custGeom>
              <a:avLst/>
              <a:gdLst/>
              <a:ahLst/>
              <a:cxnLst/>
              <a:rect r="r" b="b" t="t" l="l"/>
              <a:pathLst>
                <a:path h="76200" w="323723">
                  <a:moveTo>
                    <a:pt x="38100" y="0"/>
                  </a:moveTo>
                  <a:lnTo>
                    <a:pt x="285623" y="0"/>
                  </a:lnTo>
                  <a:cubicBezTo>
                    <a:pt x="306705" y="0"/>
                    <a:pt x="323723" y="17018"/>
                    <a:pt x="323723" y="38100"/>
                  </a:cubicBezTo>
                  <a:cubicBezTo>
                    <a:pt x="323723" y="59182"/>
                    <a:pt x="306705" y="76200"/>
                    <a:pt x="285623" y="76200"/>
                  </a:cubicBezTo>
                  <a:lnTo>
                    <a:pt x="38100" y="76200"/>
                  </a:lnTo>
                  <a:cubicBezTo>
                    <a:pt x="17018" y="76200"/>
                    <a:pt x="0" y="59182"/>
                    <a:pt x="0" y="38100"/>
                  </a:cubicBezTo>
                  <a:cubicBezTo>
                    <a:pt x="0" y="17018"/>
                    <a:pt x="17018" y="0"/>
                    <a:pt x="38100" y="0"/>
                  </a:cubicBezTo>
                  <a:close/>
                </a:path>
              </a:pathLst>
            </a:custGeom>
            <a:solidFill>
              <a:srgbClr val="FF5757"/>
            </a:solidFill>
          </p:spPr>
        </p:sp>
      </p:grpSp>
      <p:grpSp>
        <p:nvGrpSpPr>
          <p:cNvPr name="Group 54" id="54"/>
          <p:cNvGrpSpPr/>
          <p:nvPr/>
        </p:nvGrpSpPr>
        <p:grpSpPr>
          <a:xfrm rot="-5400000">
            <a:off x="12423304" y="5479633"/>
            <a:ext cx="741179" cy="57150"/>
            <a:chOff x="0" y="0"/>
            <a:chExt cx="988238" cy="76200"/>
          </a:xfrm>
        </p:grpSpPr>
        <p:sp>
          <p:nvSpPr>
            <p:cNvPr name="Freeform 55" id="55"/>
            <p:cNvSpPr/>
            <p:nvPr/>
          </p:nvSpPr>
          <p:spPr>
            <a:xfrm flipH="false" flipV="false" rot="0">
              <a:off x="0" y="0"/>
              <a:ext cx="988187" cy="76200"/>
            </a:xfrm>
            <a:custGeom>
              <a:avLst/>
              <a:gdLst/>
              <a:ahLst/>
              <a:cxnLst/>
              <a:rect r="r" b="b" t="t" l="l"/>
              <a:pathLst>
                <a:path h="76200" w="988187">
                  <a:moveTo>
                    <a:pt x="38100" y="0"/>
                  </a:moveTo>
                  <a:lnTo>
                    <a:pt x="950087" y="0"/>
                  </a:lnTo>
                  <a:cubicBezTo>
                    <a:pt x="971169" y="0"/>
                    <a:pt x="988187" y="17018"/>
                    <a:pt x="988187" y="38100"/>
                  </a:cubicBezTo>
                  <a:cubicBezTo>
                    <a:pt x="988187" y="59182"/>
                    <a:pt x="971169" y="76200"/>
                    <a:pt x="950087" y="76200"/>
                  </a:cubicBezTo>
                  <a:lnTo>
                    <a:pt x="38100" y="76200"/>
                  </a:lnTo>
                  <a:cubicBezTo>
                    <a:pt x="17018" y="76200"/>
                    <a:pt x="0" y="59182"/>
                    <a:pt x="0" y="38100"/>
                  </a:cubicBezTo>
                  <a:cubicBezTo>
                    <a:pt x="0" y="17018"/>
                    <a:pt x="17018" y="0"/>
                    <a:pt x="38100" y="0"/>
                  </a:cubicBezTo>
                  <a:close/>
                </a:path>
              </a:pathLst>
            </a:custGeom>
            <a:solidFill>
              <a:srgbClr val="38B6FF"/>
            </a:solidFill>
          </p:spPr>
        </p:sp>
      </p:grpSp>
      <p:grpSp>
        <p:nvGrpSpPr>
          <p:cNvPr name="Group 56" id="56"/>
          <p:cNvGrpSpPr/>
          <p:nvPr/>
        </p:nvGrpSpPr>
        <p:grpSpPr>
          <a:xfrm rot="-10800000">
            <a:off x="12348122" y="5821648"/>
            <a:ext cx="495121" cy="57150"/>
            <a:chOff x="0" y="0"/>
            <a:chExt cx="660162" cy="76200"/>
          </a:xfrm>
        </p:grpSpPr>
        <p:sp>
          <p:nvSpPr>
            <p:cNvPr name="Freeform 57" id="57"/>
            <p:cNvSpPr/>
            <p:nvPr/>
          </p:nvSpPr>
          <p:spPr>
            <a:xfrm flipH="false" flipV="false" rot="0">
              <a:off x="0" y="0"/>
              <a:ext cx="660146" cy="76200"/>
            </a:xfrm>
            <a:custGeom>
              <a:avLst/>
              <a:gdLst/>
              <a:ahLst/>
              <a:cxnLst/>
              <a:rect r="r" b="b" t="t" l="l"/>
              <a:pathLst>
                <a:path h="76200" w="660146">
                  <a:moveTo>
                    <a:pt x="38100" y="0"/>
                  </a:moveTo>
                  <a:lnTo>
                    <a:pt x="622046" y="0"/>
                  </a:lnTo>
                  <a:cubicBezTo>
                    <a:pt x="643128" y="0"/>
                    <a:pt x="660146" y="17018"/>
                    <a:pt x="660146" y="38100"/>
                  </a:cubicBezTo>
                  <a:cubicBezTo>
                    <a:pt x="660146" y="59182"/>
                    <a:pt x="643128" y="76200"/>
                    <a:pt x="622046" y="76200"/>
                  </a:cubicBezTo>
                  <a:lnTo>
                    <a:pt x="38100" y="76200"/>
                  </a:lnTo>
                  <a:cubicBezTo>
                    <a:pt x="17018" y="76200"/>
                    <a:pt x="0" y="59182"/>
                    <a:pt x="0" y="38100"/>
                  </a:cubicBezTo>
                  <a:cubicBezTo>
                    <a:pt x="0" y="17018"/>
                    <a:pt x="17018" y="0"/>
                    <a:pt x="38100" y="0"/>
                  </a:cubicBezTo>
                  <a:close/>
                </a:path>
              </a:pathLst>
            </a:custGeom>
            <a:solidFill>
              <a:srgbClr val="38B6FF"/>
            </a:solidFill>
          </p:spPr>
        </p:sp>
      </p:grpSp>
      <p:grpSp>
        <p:nvGrpSpPr>
          <p:cNvPr name="Group 58" id="58"/>
          <p:cNvGrpSpPr/>
          <p:nvPr/>
        </p:nvGrpSpPr>
        <p:grpSpPr>
          <a:xfrm rot="-10800000">
            <a:off x="12660744" y="5821648"/>
            <a:ext cx="495121" cy="57150"/>
            <a:chOff x="0" y="0"/>
            <a:chExt cx="660162" cy="76200"/>
          </a:xfrm>
        </p:grpSpPr>
        <p:sp>
          <p:nvSpPr>
            <p:cNvPr name="Freeform 59" id="59"/>
            <p:cNvSpPr/>
            <p:nvPr/>
          </p:nvSpPr>
          <p:spPr>
            <a:xfrm flipH="false" flipV="false" rot="0">
              <a:off x="0" y="0"/>
              <a:ext cx="660146" cy="76200"/>
            </a:xfrm>
            <a:custGeom>
              <a:avLst/>
              <a:gdLst/>
              <a:ahLst/>
              <a:cxnLst/>
              <a:rect r="r" b="b" t="t" l="l"/>
              <a:pathLst>
                <a:path h="76200" w="660146">
                  <a:moveTo>
                    <a:pt x="38100" y="0"/>
                  </a:moveTo>
                  <a:lnTo>
                    <a:pt x="622046" y="0"/>
                  </a:lnTo>
                  <a:cubicBezTo>
                    <a:pt x="643128" y="0"/>
                    <a:pt x="660146" y="17018"/>
                    <a:pt x="660146" y="38100"/>
                  </a:cubicBezTo>
                  <a:cubicBezTo>
                    <a:pt x="660146" y="59182"/>
                    <a:pt x="643128" y="76200"/>
                    <a:pt x="622046" y="76200"/>
                  </a:cubicBezTo>
                  <a:lnTo>
                    <a:pt x="38100" y="76200"/>
                  </a:lnTo>
                  <a:cubicBezTo>
                    <a:pt x="17018" y="76200"/>
                    <a:pt x="0" y="59182"/>
                    <a:pt x="0" y="38100"/>
                  </a:cubicBezTo>
                  <a:cubicBezTo>
                    <a:pt x="0" y="17018"/>
                    <a:pt x="17018" y="0"/>
                    <a:pt x="38100" y="0"/>
                  </a:cubicBezTo>
                  <a:close/>
                </a:path>
              </a:pathLst>
            </a:custGeom>
            <a:solidFill>
              <a:srgbClr val="38B6FF"/>
            </a:solidFill>
          </p:spPr>
        </p:sp>
      </p:grpSp>
      <p:grpSp>
        <p:nvGrpSpPr>
          <p:cNvPr name="Group 60" id="60"/>
          <p:cNvGrpSpPr/>
          <p:nvPr/>
        </p:nvGrpSpPr>
        <p:grpSpPr>
          <a:xfrm rot="2475092">
            <a:off x="9020656" y="6741499"/>
            <a:ext cx="1087431" cy="71438"/>
            <a:chOff x="0" y="0"/>
            <a:chExt cx="1449908" cy="95250"/>
          </a:xfrm>
        </p:grpSpPr>
        <p:sp>
          <p:nvSpPr>
            <p:cNvPr name="Freeform 61" id="61"/>
            <p:cNvSpPr/>
            <p:nvPr/>
          </p:nvSpPr>
          <p:spPr>
            <a:xfrm flipH="false" flipV="false" rot="0">
              <a:off x="0" y="0"/>
              <a:ext cx="1449959" cy="95250"/>
            </a:xfrm>
            <a:custGeom>
              <a:avLst/>
              <a:gdLst/>
              <a:ahLst/>
              <a:cxnLst/>
              <a:rect r="r" b="b" t="t" l="l"/>
              <a:pathLst>
                <a:path h="95250" w="1449959">
                  <a:moveTo>
                    <a:pt x="47625" y="0"/>
                  </a:moveTo>
                  <a:lnTo>
                    <a:pt x="1402334" y="0"/>
                  </a:lnTo>
                  <a:cubicBezTo>
                    <a:pt x="1428623" y="0"/>
                    <a:pt x="1449959" y="21336"/>
                    <a:pt x="1449959" y="47625"/>
                  </a:cubicBezTo>
                  <a:cubicBezTo>
                    <a:pt x="1449959" y="73914"/>
                    <a:pt x="1428623" y="95250"/>
                    <a:pt x="1402334" y="95250"/>
                  </a:cubicBezTo>
                  <a:lnTo>
                    <a:pt x="47625" y="95250"/>
                  </a:lnTo>
                  <a:cubicBezTo>
                    <a:pt x="21336" y="95250"/>
                    <a:pt x="0" y="73914"/>
                    <a:pt x="0" y="47625"/>
                  </a:cubicBezTo>
                  <a:cubicBezTo>
                    <a:pt x="0" y="21336"/>
                    <a:pt x="21336" y="0"/>
                    <a:pt x="47625" y="0"/>
                  </a:cubicBezTo>
                  <a:close/>
                </a:path>
              </a:pathLst>
            </a:custGeom>
            <a:solidFill>
              <a:srgbClr val="FF5757"/>
            </a:solidFill>
          </p:spPr>
        </p:sp>
      </p:grpSp>
      <p:grpSp>
        <p:nvGrpSpPr>
          <p:cNvPr name="Group 62" id="62"/>
          <p:cNvGrpSpPr/>
          <p:nvPr/>
        </p:nvGrpSpPr>
        <p:grpSpPr>
          <a:xfrm rot="0">
            <a:off x="2537237" y="281084"/>
            <a:ext cx="13213526" cy="9925515"/>
            <a:chOff x="0" y="0"/>
            <a:chExt cx="17618034" cy="13234020"/>
          </a:xfrm>
        </p:grpSpPr>
        <p:sp>
          <p:nvSpPr>
            <p:cNvPr name="Freeform 63" id="6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40000"/>
              </a:blip>
              <a:stretch>
                <a:fillRect l="0" t="0" r="0" b="0"/>
              </a:stretch>
            </a:blipFill>
          </p:spPr>
        </p:sp>
        <p:sp>
          <p:nvSpPr>
            <p:cNvPr name="Freeform 64" id="6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65" id="6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FFF6D3"/>
        </a:solidFill>
      </p:bgPr>
    </p:bg>
    <p:spTree>
      <p:nvGrpSpPr>
        <p:cNvPr id="1" name=""/>
        <p:cNvGrpSpPr/>
        <p:nvPr/>
      </p:nvGrpSpPr>
      <p:grpSpPr>
        <a:xfrm>
          <a:off x="0" y="0"/>
          <a:ext cx="0" cy="0"/>
          <a:chOff x="0" y="0"/>
          <a:chExt cx="0" cy="0"/>
        </a:xfrm>
      </p:grpSpPr>
      <p:grpSp>
        <p:nvGrpSpPr>
          <p:cNvPr name="Group 2" id="2"/>
          <p:cNvGrpSpPr/>
          <p:nvPr/>
        </p:nvGrpSpPr>
        <p:grpSpPr>
          <a:xfrm rot="0">
            <a:off x="10782300" y="0"/>
            <a:ext cx="7505700" cy="10287000"/>
            <a:chOff x="0" y="0"/>
            <a:chExt cx="10007600" cy="13716000"/>
          </a:xfrm>
        </p:grpSpPr>
        <p:sp>
          <p:nvSpPr>
            <p:cNvPr name="Freeform 3" id="3"/>
            <p:cNvSpPr/>
            <p:nvPr/>
          </p:nvSpPr>
          <p:spPr>
            <a:xfrm flipH="false" flipV="false" rot="0">
              <a:off x="0" y="0"/>
              <a:ext cx="10007600" cy="13716000"/>
            </a:xfrm>
            <a:custGeom>
              <a:avLst/>
              <a:gdLst/>
              <a:ahLst/>
              <a:cxnLst/>
              <a:rect r="r" b="b" t="t" l="l"/>
              <a:pathLst>
                <a:path h="13716000" w="10007600">
                  <a:moveTo>
                    <a:pt x="0" y="0"/>
                  </a:moveTo>
                  <a:lnTo>
                    <a:pt x="10007600" y="0"/>
                  </a:lnTo>
                  <a:lnTo>
                    <a:pt x="10007600" y="13716000"/>
                  </a:lnTo>
                  <a:lnTo>
                    <a:pt x="0" y="13716000"/>
                  </a:lnTo>
                  <a:close/>
                </a:path>
              </a:pathLst>
            </a:custGeom>
            <a:solidFill>
              <a:srgbClr val="FFF6D3"/>
            </a:solidFill>
          </p:spPr>
        </p:sp>
      </p:grpSp>
      <p:grpSp>
        <p:nvGrpSpPr>
          <p:cNvPr name="Group 4" id="4"/>
          <p:cNvGrpSpPr/>
          <p:nvPr/>
        </p:nvGrpSpPr>
        <p:grpSpPr>
          <a:xfrm rot="0">
            <a:off x="11772900" y="1028700"/>
            <a:ext cx="5486400" cy="8229600"/>
            <a:chOff x="0" y="0"/>
            <a:chExt cx="7315200" cy="10972800"/>
          </a:xfrm>
        </p:grpSpPr>
        <p:sp>
          <p:nvSpPr>
            <p:cNvPr name="Freeform 5" id="5"/>
            <p:cNvSpPr/>
            <p:nvPr/>
          </p:nvSpPr>
          <p:spPr>
            <a:xfrm flipH="false" flipV="false" rot="0">
              <a:off x="0" y="0"/>
              <a:ext cx="7315200" cy="10972800"/>
            </a:xfrm>
            <a:custGeom>
              <a:avLst/>
              <a:gdLst/>
              <a:ahLst/>
              <a:cxnLst/>
              <a:rect r="r" b="b" t="t" l="l"/>
              <a:pathLst>
                <a:path h="10972800" w="7315200">
                  <a:moveTo>
                    <a:pt x="0" y="10416794"/>
                  </a:moveTo>
                  <a:lnTo>
                    <a:pt x="0" y="556006"/>
                  </a:lnTo>
                  <a:cubicBezTo>
                    <a:pt x="0" y="248666"/>
                    <a:pt x="248666" y="0"/>
                    <a:pt x="556006" y="0"/>
                  </a:cubicBezTo>
                  <a:lnTo>
                    <a:pt x="6759194" y="0"/>
                  </a:lnTo>
                  <a:cubicBezTo>
                    <a:pt x="7066534" y="0"/>
                    <a:pt x="7315200" y="250190"/>
                    <a:pt x="7315200" y="556006"/>
                  </a:cubicBezTo>
                  <a:lnTo>
                    <a:pt x="7315200" y="10416794"/>
                  </a:lnTo>
                  <a:cubicBezTo>
                    <a:pt x="7315200" y="10724007"/>
                    <a:pt x="7066534" y="10972800"/>
                    <a:pt x="6759194" y="10972800"/>
                  </a:cubicBezTo>
                  <a:lnTo>
                    <a:pt x="556006" y="10972800"/>
                  </a:lnTo>
                  <a:cubicBezTo>
                    <a:pt x="250190" y="10972800"/>
                    <a:pt x="0" y="10724134"/>
                    <a:pt x="0" y="10416794"/>
                  </a:cubicBezTo>
                  <a:close/>
                </a:path>
              </a:pathLst>
            </a:custGeom>
            <a:blipFill>
              <a:blip r:embed="rId2"/>
              <a:stretch>
                <a:fillRect l="-24999" t="0" r="-25000" b="0"/>
              </a:stretch>
            </a:blipFill>
          </p:spPr>
        </p:sp>
      </p:grpSp>
      <p:grpSp>
        <p:nvGrpSpPr>
          <p:cNvPr name="Group 6" id="6"/>
          <p:cNvGrpSpPr/>
          <p:nvPr/>
        </p:nvGrpSpPr>
        <p:grpSpPr>
          <a:xfrm rot="0">
            <a:off x="2661342" y="1836552"/>
            <a:ext cx="8685760" cy="2070212"/>
            <a:chOff x="0" y="0"/>
            <a:chExt cx="11581014" cy="2760282"/>
          </a:xfrm>
        </p:grpSpPr>
        <p:sp>
          <p:nvSpPr>
            <p:cNvPr name="Freeform 7" id="7"/>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F8C2EE"/>
            </a:solidFill>
          </p:spPr>
        </p:sp>
      </p:grpSp>
      <p:grpSp>
        <p:nvGrpSpPr>
          <p:cNvPr name="Group 8" id="8"/>
          <p:cNvGrpSpPr/>
          <p:nvPr/>
        </p:nvGrpSpPr>
        <p:grpSpPr>
          <a:xfrm rot="0">
            <a:off x="2661342" y="4299134"/>
            <a:ext cx="8685760" cy="2070212"/>
            <a:chOff x="0" y="0"/>
            <a:chExt cx="11581014" cy="2760282"/>
          </a:xfrm>
        </p:grpSpPr>
        <p:sp>
          <p:nvSpPr>
            <p:cNvPr name="Freeform 9" id="9"/>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F8C2EE"/>
            </a:solidFill>
          </p:spPr>
        </p:sp>
      </p:grpSp>
      <p:grpSp>
        <p:nvGrpSpPr>
          <p:cNvPr name="Group 10" id="10"/>
          <p:cNvGrpSpPr/>
          <p:nvPr/>
        </p:nvGrpSpPr>
        <p:grpSpPr>
          <a:xfrm rot="0">
            <a:off x="2661342" y="6643612"/>
            <a:ext cx="8685760" cy="2329572"/>
            <a:chOff x="0" y="0"/>
            <a:chExt cx="11581014" cy="3106096"/>
          </a:xfrm>
        </p:grpSpPr>
        <p:sp>
          <p:nvSpPr>
            <p:cNvPr name="Freeform 11" id="11"/>
            <p:cNvSpPr/>
            <p:nvPr/>
          </p:nvSpPr>
          <p:spPr>
            <a:xfrm flipH="false" flipV="false" rot="0">
              <a:off x="0" y="0"/>
              <a:ext cx="11581003" cy="3106039"/>
            </a:xfrm>
            <a:custGeom>
              <a:avLst/>
              <a:gdLst/>
              <a:ahLst/>
              <a:cxnLst/>
              <a:rect r="r" b="b" t="t" l="l"/>
              <a:pathLst>
                <a:path h="3106039" w="11581003">
                  <a:moveTo>
                    <a:pt x="10995660" y="3106039"/>
                  </a:moveTo>
                  <a:lnTo>
                    <a:pt x="585343" y="3106039"/>
                  </a:lnTo>
                  <a:cubicBezTo>
                    <a:pt x="262763" y="3106039"/>
                    <a:pt x="0" y="2843276"/>
                    <a:pt x="0" y="2520696"/>
                  </a:cubicBezTo>
                  <a:lnTo>
                    <a:pt x="0" y="585343"/>
                  </a:lnTo>
                  <a:cubicBezTo>
                    <a:pt x="0" y="262763"/>
                    <a:pt x="262763" y="0"/>
                    <a:pt x="585343" y="0"/>
                  </a:cubicBezTo>
                  <a:lnTo>
                    <a:pt x="10995660" y="0"/>
                  </a:lnTo>
                  <a:cubicBezTo>
                    <a:pt x="11318240" y="0"/>
                    <a:pt x="11581003" y="262763"/>
                    <a:pt x="11581003" y="585343"/>
                  </a:cubicBezTo>
                  <a:lnTo>
                    <a:pt x="11581003" y="2520696"/>
                  </a:lnTo>
                  <a:cubicBezTo>
                    <a:pt x="11581003" y="2843276"/>
                    <a:pt x="11318240" y="3106039"/>
                    <a:pt x="10995660" y="3106039"/>
                  </a:cubicBezTo>
                  <a:close/>
                </a:path>
              </a:pathLst>
            </a:custGeom>
            <a:solidFill>
              <a:srgbClr val="F8C2EE"/>
            </a:solidFill>
          </p:spPr>
        </p:sp>
      </p:grpSp>
      <p:sp>
        <p:nvSpPr>
          <p:cNvPr name="TextBox 12" id="12"/>
          <p:cNvSpPr txBox="true"/>
          <p:nvPr/>
        </p:nvSpPr>
        <p:spPr>
          <a:xfrm rot="0">
            <a:off x="496478" y="2038586"/>
            <a:ext cx="1855848" cy="1476589"/>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What it has </a:t>
            </a:r>
          </a:p>
        </p:txBody>
      </p:sp>
      <p:sp>
        <p:nvSpPr>
          <p:cNvPr name="TextBox 13" id="13"/>
          <p:cNvSpPr txBox="true"/>
          <p:nvPr/>
        </p:nvSpPr>
        <p:spPr>
          <a:xfrm rot="0">
            <a:off x="561078" y="4514672"/>
            <a:ext cx="1791247" cy="1438118"/>
          </a:xfrm>
          <a:prstGeom prst="rect">
            <a:avLst/>
          </a:prstGeom>
        </p:spPr>
        <p:txBody>
          <a:bodyPr anchor="t" rtlCol="false" tIns="0" lIns="0" bIns="0" rIns="0">
            <a:spAutoFit/>
          </a:bodyPr>
          <a:lstStyle/>
          <a:p>
            <a:pPr algn="ctr">
              <a:lnSpc>
                <a:spcPts val="5418"/>
              </a:lnSpc>
            </a:pPr>
            <a:r>
              <a:rPr lang="en-US" sz="3868">
                <a:solidFill>
                  <a:srgbClr val="1B1B1B"/>
                </a:solidFill>
                <a:latin typeface="Arimo"/>
                <a:ea typeface="Arimo"/>
                <a:cs typeface="Arimo"/>
                <a:sym typeface="Arimo"/>
              </a:rPr>
              <a:t>What it does </a:t>
            </a:r>
          </a:p>
        </p:txBody>
      </p:sp>
      <p:sp>
        <p:nvSpPr>
          <p:cNvPr name="TextBox 14" id="14"/>
          <p:cNvSpPr txBox="true"/>
          <p:nvPr/>
        </p:nvSpPr>
        <p:spPr>
          <a:xfrm rot="0">
            <a:off x="561078" y="6984974"/>
            <a:ext cx="1802070" cy="1438887"/>
          </a:xfrm>
          <a:prstGeom prst="rect">
            <a:avLst/>
          </a:prstGeom>
        </p:spPr>
        <p:txBody>
          <a:bodyPr anchor="t" rtlCol="false" tIns="0" lIns="0" bIns="0" rIns="0">
            <a:spAutoFit/>
          </a:bodyPr>
          <a:lstStyle/>
          <a:p>
            <a:pPr algn="ctr">
              <a:lnSpc>
                <a:spcPts val="5451"/>
              </a:lnSpc>
            </a:pPr>
            <a:r>
              <a:rPr lang="en-US" sz="3892">
                <a:solidFill>
                  <a:srgbClr val="1B1B1B"/>
                </a:solidFill>
                <a:latin typeface="Arimo"/>
                <a:ea typeface="Arimo"/>
                <a:cs typeface="Arimo"/>
                <a:sym typeface="Arimo"/>
              </a:rPr>
              <a:t>How to use</a:t>
            </a:r>
          </a:p>
        </p:txBody>
      </p:sp>
      <p:sp>
        <p:nvSpPr>
          <p:cNvPr name="TextBox 15" id="15"/>
          <p:cNvSpPr txBox="true"/>
          <p:nvPr/>
        </p:nvSpPr>
        <p:spPr>
          <a:xfrm rot="0">
            <a:off x="2757940" y="2155864"/>
            <a:ext cx="8492562" cy="1250470"/>
          </a:xfrm>
          <a:prstGeom prst="rect">
            <a:avLst/>
          </a:prstGeom>
        </p:spPr>
        <p:txBody>
          <a:bodyPr anchor="t" rtlCol="false" tIns="0" lIns="0" bIns="0" rIns="0">
            <a:spAutoFit/>
          </a:bodyPr>
          <a:lstStyle/>
          <a:p>
            <a:pPr algn="ctr">
              <a:lnSpc>
                <a:spcPts val="4618"/>
              </a:lnSpc>
            </a:pPr>
            <a:r>
              <a:rPr lang="en-US" sz="3298">
                <a:solidFill>
                  <a:srgbClr val="1B1B1B"/>
                </a:solidFill>
                <a:latin typeface="Arimo"/>
                <a:ea typeface="Arimo"/>
                <a:cs typeface="Arimo"/>
                <a:sym typeface="Arimo"/>
              </a:rPr>
              <a:t>It has a left and right button, and a jog wheel in between button for easy scrolling</a:t>
            </a:r>
          </a:p>
        </p:txBody>
      </p:sp>
      <p:sp>
        <p:nvSpPr>
          <p:cNvPr name="TextBox 16" id="16"/>
          <p:cNvSpPr txBox="true"/>
          <p:nvPr/>
        </p:nvSpPr>
        <p:spPr>
          <a:xfrm rot="0">
            <a:off x="2661340" y="6898710"/>
            <a:ext cx="8492562" cy="1250471"/>
          </a:xfrm>
          <a:prstGeom prst="rect">
            <a:avLst/>
          </a:prstGeom>
        </p:spPr>
        <p:txBody>
          <a:bodyPr anchor="t" rtlCol="false" tIns="0" lIns="0" bIns="0" rIns="0">
            <a:spAutoFit/>
          </a:bodyPr>
          <a:lstStyle/>
          <a:p>
            <a:pPr algn="ctr">
              <a:lnSpc>
                <a:spcPts val="4618"/>
              </a:lnSpc>
            </a:pPr>
            <a:r>
              <a:rPr lang="en-US" sz="3298">
                <a:solidFill>
                  <a:srgbClr val="1B1B1B"/>
                </a:solidFill>
                <a:latin typeface="Arimo"/>
                <a:ea typeface="Arimo"/>
                <a:cs typeface="Arimo"/>
                <a:sym typeface="Arimo"/>
              </a:rPr>
              <a:t>Connected to the computer using a USB port or a Bluetooth connection</a:t>
            </a:r>
          </a:p>
        </p:txBody>
      </p:sp>
      <p:sp>
        <p:nvSpPr>
          <p:cNvPr name="TextBox 17" id="17"/>
          <p:cNvSpPr txBox="true"/>
          <p:nvPr/>
        </p:nvSpPr>
        <p:spPr>
          <a:xfrm rot="0">
            <a:off x="2661340" y="4524196"/>
            <a:ext cx="8492562" cy="654155"/>
          </a:xfrm>
          <a:prstGeom prst="rect">
            <a:avLst/>
          </a:prstGeom>
        </p:spPr>
        <p:txBody>
          <a:bodyPr anchor="t" rtlCol="false" tIns="0" lIns="0" bIns="0" rIns="0">
            <a:spAutoFit/>
          </a:bodyPr>
          <a:lstStyle/>
          <a:p>
            <a:pPr algn="ctr">
              <a:lnSpc>
                <a:spcPts val="4618"/>
              </a:lnSpc>
            </a:pPr>
            <a:r>
              <a:rPr lang="en-US" sz="3298">
                <a:solidFill>
                  <a:srgbClr val="1B1B1B"/>
                </a:solidFill>
                <a:latin typeface="Arimo"/>
                <a:ea typeface="Arimo"/>
                <a:cs typeface="Arimo"/>
                <a:sym typeface="Arimo"/>
              </a:rPr>
              <a:t>It is used as a pointing device </a:t>
            </a:r>
          </a:p>
        </p:txBody>
      </p:sp>
      <p:grpSp>
        <p:nvGrpSpPr>
          <p:cNvPr name="Group 18" id="18"/>
          <p:cNvGrpSpPr/>
          <p:nvPr/>
        </p:nvGrpSpPr>
        <p:grpSpPr>
          <a:xfrm rot="0">
            <a:off x="2537237" y="281084"/>
            <a:ext cx="13213526" cy="9925515"/>
            <a:chOff x="0" y="0"/>
            <a:chExt cx="17618034" cy="13234020"/>
          </a:xfrm>
        </p:grpSpPr>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Freeform 20" id="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22" id="22"/>
          <p:cNvSpPr txBox="true"/>
          <p:nvPr/>
        </p:nvSpPr>
        <p:spPr>
          <a:xfrm rot="0">
            <a:off x="2223088" y="476250"/>
            <a:ext cx="8212416" cy="1221954"/>
          </a:xfrm>
          <a:prstGeom prst="rect">
            <a:avLst/>
          </a:prstGeom>
        </p:spPr>
        <p:txBody>
          <a:bodyPr anchor="t" rtlCol="false" tIns="0" lIns="0" bIns="0" rIns="0">
            <a:spAutoFit/>
          </a:bodyPr>
          <a:lstStyle/>
          <a:p>
            <a:pPr algn="l">
              <a:lnSpc>
                <a:spcPts val="9900"/>
              </a:lnSpc>
            </a:pPr>
            <a:r>
              <a:rPr lang="en-US" sz="9000">
                <a:solidFill>
                  <a:srgbClr val="1B1B1B"/>
                </a:solidFill>
                <a:latin typeface="Arimo"/>
                <a:ea typeface="Arimo"/>
                <a:cs typeface="Arimo"/>
                <a:sym typeface="Arimo"/>
              </a:rPr>
              <a:t>Optical Mouse</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TextBox 2" id="2"/>
          <p:cNvSpPr txBox="true"/>
          <p:nvPr/>
        </p:nvSpPr>
        <p:spPr>
          <a:xfrm rot="0">
            <a:off x="680137" y="1504986"/>
            <a:ext cx="17607862" cy="4826828"/>
          </a:xfrm>
          <a:prstGeom prst="rect">
            <a:avLst/>
          </a:prstGeom>
        </p:spPr>
        <p:txBody>
          <a:bodyPr anchor="t" rtlCol="false" tIns="0" lIns="0" bIns="0" rIns="0">
            <a:spAutoFit/>
          </a:bodyPr>
          <a:lstStyle/>
          <a:p>
            <a:pPr algn="l" marL="969563" indent="-323188" lvl="2">
              <a:lnSpc>
                <a:spcPts val="4698"/>
              </a:lnSpc>
              <a:buFont typeface="Arial"/>
              <a:buChar char="⚬"/>
            </a:pPr>
            <a:r>
              <a:rPr lang="en-US" sz="3355">
                <a:solidFill>
                  <a:srgbClr val="000000"/>
                </a:solidFill>
                <a:latin typeface="Arimo"/>
                <a:ea typeface="Arimo"/>
                <a:cs typeface="Arimo"/>
                <a:sym typeface="Arimo"/>
              </a:rPr>
              <a:t>In a mouse, a red LED located at the base emits red light, which reflects off the surface and is detected by a complementary metal oxide semiconductor (CMOS). </a:t>
            </a:r>
          </a:p>
          <a:p>
            <a:pPr algn="l" marL="969563" indent="-323188" lvl="2">
              <a:lnSpc>
                <a:spcPts val="4698"/>
              </a:lnSpc>
              <a:buFont typeface="Arial"/>
              <a:buChar char="⚬"/>
            </a:pPr>
            <a:r>
              <a:rPr lang="en-US" sz="3355">
                <a:solidFill>
                  <a:srgbClr val="000000"/>
                </a:solidFill>
                <a:latin typeface="Arimo"/>
                <a:ea typeface="Arimo"/>
                <a:cs typeface="Arimo"/>
                <a:sym typeface="Arimo"/>
              </a:rPr>
              <a:t>The CMOS converts the reflected light into electrical pulses, which are then transmitted to a digital signal processor (DSP). </a:t>
            </a:r>
          </a:p>
          <a:p>
            <a:pPr algn="l" marL="969563" indent="-323188" lvl="2">
              <a:lnSpc>
                <a:spcPts val="4698"/>
              </a:lnSpc>
              <a:buFont typeface="Arial"/>
              <a:buChar char="⚬"/>
            </a:pPr>
            <a:r>
              <a:rPr lang="en-US" sz="3355">
                <a:solidFill>
                  <a:srgbClr val="000000"/>
                </a:solidFill>
                <a:latin typeface="Arimo"/>
                <a:ea typeface="Arimo"/>
                <a:cs typeface="Arimo"/>
                <a:sym typeface="Arimo"/>
              </a:rPr>
              <a:t>Using the changing patterns in the images captured as the mouse moves, the DSP calculates the mouse's coordinates. </a:t>
            </a:r>
          </a:p>
          <a:p>
            <a:pPr algn="l" marL="969563" indent="-323188" lvl="2">
              <a:lnSpc>
                <a:spcPts val="4698"/>
              </a:lnSpc>
              <a:buFont typeface="Arial"/>
              <a:buChar char="⚬"/>
            </a:pPr>
            <a:r>
              <a:rPr lang="en-US" sz="3355">
                <a:solidFill>
                  <a:srgbClr val="000000"/>
                </a:solidFill>
                <a:latin typeface="Arimo"/>
                <a:ea typeface="Arimo"/>
                <a:cs typeface="Arimo"/>
                <a:sym typeface="Arimo"/>
              </a:rPr>
              <a:t>These coordinates are then used by the computer to position the on-screen cursor accordingly.</a:t>
            </a:r>
          </a:p>
        </p:txBody>
      </p:sp>
      <p:sp>
        <p:nvSpPr>
          <p:cNvPr name="Freeform 3" id="3"/>
          <p:cNvSpPr/>
          <p:nvPr/>
        </p:nvSpPr>
        <p:spPr>
          <a:xfrm flipH="false" flipV="false" rot="0">
            <a:off x="2120192" y="6310229"/>
            <a:ext cx="13714406" cy="4193914"/>
          </a:xfrm>
          <a:custGeom>
            <a:avLst/>
            <a:gdLst/>
            <a:ahLst/>
            <a:cxnLst/>
            <a:rect r="r" b="b" t="t" l="l"/>
            <a:pathLst>
              <a:path h="4193914" w="13714406">
                <a:moveTo>
                  <a:pt x="0" y="0"/>
                </a:moveTo>
                <a:lnTo>
                  <a:pt x="13714405" y="0"/>
                </a:lnTo>
                <a:lnTo>
                  <a:pt x="13714405" y="4193914"/>
                </a:lnTo>
                <a:lnTo>
                  <a:pt x="0" y="4193914"/>
                </a:lnTo>
                <a:lnTo>
                  <a:pt x="0" y="0"/>
                </a:lnTo>
                <a:close/>
              </a:path>
            </a:pathLst>
          </a:custGeom>
          <a:blipFill>
            <a:blip r:embed="rId2"/>
            <a:stretch>
              <a:fillRect l="0" t="0" r="0" b="0"/>
            </a:stretch>
          </a:blipFill>
        </p:spPr>
      </p:sp>
      <p:grpSp>
        <p:nvGrpSpPr>
          <p:cNvPr name="Group 4" id="4"/>
          <p:cNvGrpSpPr/>
          <p:nvPr/>
        </p:nvGrpSpPr>
        <p:grpSpPr>
          <a:xfrm rot="0">
            <a:off x="2370631" y="361485"/>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8" id="8"/>
          <p:cNvSpPr txBox="true"/>
          <p:nvPr/>
        </p:nvSpPr>
        <p:spPr>
          <a:xfrm rot="0">
            <a:off x="3563103" y="535080"/>
            <a:ext cx="11206107" cy="1106537"/>
          </a:xfrm>
          <a:prstGeom prst="rect">
            <a:avLst/>
          </a:prstGeom>
        </p:spPr>
        <p:txBody>
          <a:bodyPr anchor="t" rtlCol="false" tIns="0" lIns="0" bIns="0" rIns="0">
            <a:spAutoFit/>
          </a:bodyPr>
          <a:lstStyle/>
          <a:p>
            <a:pPr algn="l">
              <a:lnSpc>
                <a:spcPts val="9051"/>
              </a:lnSpc>
            </a:pPr>
            <a:r>
              <a:rPr lang="en-US" sz="8227">
                <a:solidFill>
                  <a:srgbClr val="1B1B1B"/>
                </a:solidFill>
                <a:latin typeface="Arimo"/>
                <a:ea typeface="Arimo"/>
                <a:cs typeface="Arimo"/>
                <a:sym typeface="Arimo"/>
              </a:rPr>
              <a:t>How does it work?</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Freeform 2" id="2"/>
          <p:cNvSpPr/>
          <p:nvPr/>
        </p:nvSpPr>
        <p:spPr>
          <a:xfrm flipH="false" flipV="false" rot="0">
            <a:off x="5933013" y="2414050"/>
            <a:ext cx="4751524" cy="2672733"/>
          </a:xfrm>
          <a:custGeom>
            <a:avLst/>
            <a:gdLst/>
            <a:ahLst/>
            <a:cxnLst/>
            <a:rect r="r" b="b" t="t" l="l"/>
            <a:pathLst>
              <a:path h="2672733" w="4751524">
                <a:moveTo>
                  <a:pt x="0" y="0"/>
                </a:moveTo>
                <a:lnTo>
                  <a:pt x="4751525" y="0"/>
                </a:lnTo>
                <a:lnTo>
                  <a:pt x="4751525" y="2672734"/>
                </a:lnTo>
                <a:lnTo>
                  <a:pt x="0" y="2672734"/>
                </a:lnTo>
                <a:lnTo>
                  <a:pt x="0" y="0"/>
                </a:lnTo>
                <a:close/>
              </a:path>
            </a:pathLst>
          </a:custGeom>
          <a:blipFill>
            <a:blip r:embed="rId2"/>
            <a:stretch>
              <a:fillRect l="0" t="0" r="0" b="-8"/>
            </a:stretch>
          </a:blipFill>
        </p:spPr>
      </p:sp>
      <p:sp>
        <p:nvSpPr>
          <p:cNvPr name="Freeform 3" id="3"/>
          <p:cNvSpPr/>
          <p:nvPr/>
        </p:nvSpPr>
        <p:spPr>
          <a:xfrm flipH="false" flipV="false" rot="0">
            <a:off x="11225780" y="3293612"/>
            <a:ext cx="6033520" cy="5458899"/>
          </a:xfrm>
          <a:custGeom>
            <a:avLst/>
            <a:gdLst/>
            <a:ahLst/>
            <a:cxnLst/>
            <a:rect r="r" b="b" t="t" l="l"/>
            <a:pathLst>
              <a:path h="5458899" w="6033520">
                <a:moveTo>
                  <a:pt x="0" y="0"/>
                </a:moveTo>
                <a:lnTo>
                  <a:pt x="6033520" y="0"/>
                </a:lnTo>
                <a:lnTo>
                  <a:pt x="6033520" y="5458898"/>
                </a:lnTo>
                <a:lnTo>
                  <a:pt x="0" y="5458898"/>
                </a:lnTo>
                <a:lnTo>
                  <a:pt x="0" y="0"/>
                </a:lnTo>
                <a:close/>
              </a:path>
            </a:pathLst>
          </a:custGeom>
          <a:blipFill>
            <a:blip r:embed="rId3"/>
            <a:stretch>
              <a:fillRect l="0" t="0" r="0" b="0"/>
            </a:stretch>
          </a:blipFill>
        </p:spPr>
      </p:sp>
      <p:sp>
        <p:nvSpPr>
          <p:cNvPr name="Freeform 4" id="4"/>
          <p:cNvSpPr/>
          <p:nvPr/>
        </p:nvSpPr>
        <p:spPr>
          <a:xfrm flipH="false" flipV="false" rot="0">
            <a:off x="1028701" y="6110282"/>
            <a:ext cx="4709254" cy="3349458"/>
          </a:xfrm>
          <a:custGeom>
            <a:avLst/>
            <a:gdLst/>
            <a:ahLst/>
            <a:cxnLst/>
            <a:rect r="r" b="b" t="t" l="l"/>
            <a:pathLst>
              <a:path h="3349458" w="4709254">
                <a:moveTo>
                  <a:pt x="0" y="0"/>
                </a:moveTo>
                <a:lnTo>
                  <a:pt x="4709255" y="0"/>
                </a:lnTo>
                <a:lnTo>
                  <a:pt x="4709255" y="3349458"/>
                </a:lnTo>
                <a:lnTo>
                  <a:pt x="0" y="3349458"/>
                </a:lnTo>
                <a:lnTo>
                  <a:pt x="0" y="0"/>
                </a:lnTo>
                <a:close/>
              </a:path>
            </a:pathLst>
          </a:custGeom>
          <a:blipFill>
            <a:blip r:embed="rId4">
              <a:extLst>
                <a:ext uri="{96DAC541-7B7A-43D3-8B79-37D633B846F1}">
                  <asvg:svgBlip xmlns:asvg="http://schemas.microsoft.com/office/drawing/2016/SVG/main" r:embed="rId5"/>
                </a:ext>
              </a:extLst>
            </a:blip>
            <a:stretch>
              <a:fillRect l="0" t="0" r="-19" b="0"/>
            </a:stretch>
          </a:blipFill>
        </p:spPr>
      </p:sp>
      <p:sp>
        <p:nvSpPr>
          <p:cNvPr name="TextBox 5" id="5"/>
          <p:cNvSpPr txBox="true"/>
          <p:nvPr/>
        </p:nvSpPr>
        <p:spPr>
          <a:xfrm rot="0">
            <a:off x="1642838" y="527271"/>
            <a:ext cx="15682463" cy="1106537"/>
          </a:xfrm>
          <a:prstGeom prst="rect">
            <a:avLst/>
          </a:prstGeom>
        </p:spPr>
        <p:txBody>
          <a:bodyPr anchor="t" rtlCol="false" tIns="0" lIns="0" bIns="0" rIns="0">
            <a:spAutoFit/>
          </a:bodyPr>
          <a:lstStyle/>
          <a:p>
            <a:pPr algn="l">
              <a:lnSpc>
                <a:spcPts val="9051"/>
              </a:lnSpc>
            </a:pPr>
            <a:r>
              <a:rPr lang="en-US" sz="8227">
                <a:solidFill>
                  <a:srgbClr val="1B1B1B"/>
                </a:solidFill>
                <a:latin typeface="Arimo"/>
                <a:ea typeface="Arimo"/>
                <a:cs typeface="Arimo"/>
                <a:sym typeface="Arimo"/>
              </a:rPr>
              <a:t>Other types of pointing device</a:t>
            </a:r>
          </a:p>
        </p:txBody>
      </p:sp>
      <p:sp>
        <p:nvSpPr>
          <p:cNvPr name="TextBox 6" id="6"/>
          <p:cNvSpPr txBox="true"/>
          <p:nvPr/>
        </p:nvSpPr>
        <p:spPr>
          <a:xfrm rot="0">
            <a:off x="6844832" y="5371201"/>
            <a:ext cx="2570818" cy="636546"/>
          </a:xfrm>
          <a:prstGeom prst="rect">
            <a:avLst/>
          </a:prstGeom>
        </p:spPr>
        <p:txBody>
          <a:bodyPr anchor="t" rtlCol="false" tIns="0" lIns="0" bIns="0" rIns="0">
            <a:spAutoFit/>
          </a:bodyPr>
          <a:lstStyle/>
          <a:p>
            <a:pPr algn="ctr">
              <a:lnSpc>
                <a:spcPts val="4678"/>
              </a:lnSpc>
            </a:pPr>
            <a:r>
              <a:rPr lang="en-US" sz="3340">
                <a:solidFill>
                  <a:srgbClr val="1B1B1B"/>
                </a:solidFill>
                <a:latin typeface="Arimo"/>
                <a:ea typeface="Arimo"/>
                <a:cs typeface="Arimo"/>
                <a:sym typeface="Arimo"/>
              </a:rPr>
              <a:t>Touch pad</a:t>
            </a:r>
          </a:p>
        </p:txBody>
      </p:sp>
      <p:sp>
        <p:nvSpPr>
          <p:cNvPr name="TextBox 7" id="7"/>
          <p:cNvSpPr txBox="true"/>
          <p:nvPr/>
        </p:nvSpPr>
        <p:spPr>
          <a:xfrm rot="0">
            <a:off x="11451115" y="6219423"/>
            <a:ext cx="2977220" cy="745620"/>
          </a:xfrm>
          <a:prstGeom prst="rect">
            <a:avLst/>
          </a:prstGeom>
        </p:spPr>
        <p:txBody>
          <a:bodyPr anchor="t" rtlCol="false" tIns="0" lIns="0" bIns="0" rIns="0">
            <a:spAutoFit/>
          </a:bodyPr>
          <a:lstStyle/>
          <a:p>
            <a:pPr algn="ctr">
              <a:lnSpc>
                <a:spcPts val="5418"/>
              </a:lnSpc>
            </a:pPr>
            <a:r>
              <a:rPr lang="en-US" sz="3868">
                <a:solidFill>
                  <a:srgbClr val="1B1B1B"/>
                </a:solidFill>
                <a:latin typeface="Arimo"/>
                <a:ea typeface="Arimo"/>
                <a:cs typeface="Arimo"/>
                <a:sym typeface="Arimo"/>
              </a:rPr>
              <a:t>Stylus</a:t>
            </a:r>
          </a:p>
        </p:txBody>
      </p:sp>
      <p:grpSp>
        <p:nvGrpSpPr>
          <p:cNvPr name="Group 8" id="8"/>
          <p:cNvGrpSpPr/>
          <p:nvPr/>
        </p:nvGrpSpPr>
        <p:grpSpPr>
          <a:xfrm rot="0">
            <a:off x="2537237" y="281084"/>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2" id="12"/>
          <p:cNvSpPr txBox="true"/>
          <p:nvPr/>
        </p:nvSpPr>
        <p:spPr>
          <a:xfrm rot="0">
            <a:off x="5737956" y="7730074"/>
            <a:ext cx="2570818" cy="1232864"/>
          </a:xfrm>
          <a:prstGeom prst="rect">
            <a:avLst/>
          </a:prstGeom>
        </p:spPr>
        <p:txBody>
          <a:bodyPr anchor="t" rtlCol="false" tIns="0" lIns="0" bIns="0" rIns="0">
            <a:spAutoFit/>
          </a:bodyPr>
          <a:lstStyle/>
          <a:p>
            <a:pPr algn="ctr">
              <a:lnSpc>
                <a:spcPts val="4678"/>
              </a:lnSpc>
            </a:pPr>
            <a:r>
              <a:rPr lang="en-US" sz="3340">
                <a:solidFill>
                  <a:srgbClr val="1B1B1B"/>
                </a:solidFill>
                <a:latin typeface="Arimo"/>
                <a:ea typeface="Arimo"/>
                <a:cs typeface="Arimo"/>
                <a:sym typeface="Arimo"/>
              </a:rPr>
              <a:t>Gaming Controller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99D9D9"/>
        </a:solidFill>
      </p:bgPr>
    </p:bg>
    <p:spTree>
      <p:nvGrpSpPr>
        <p:cNvPr id="1" name=""/>
        <p:cNvGrpSpPr/>
        <p:nvPr/>
      </p:nvGrpSpPr>
      <p:grpSpPr>
        <a:xfrm>
          <a:off x="0" y="0"/>
          <a:ext cx="0" cy="0"/>
          <a:chOff x="0" y="0"/>
          <a:chExt cx="0" cy="0"/>
        </a:xfrm>
      </p:grpSpPr>
      <p:grpSp>
        <p:nvGrpSpPr>
          <p:cNvPr name="Group 2" id="2"/>
          <p:cNvGrpSpPr/>
          <p:nvPr/>
        </p:nvGrpSpPr>
        <p:grpSpPr>
          <a:xfrm rot="5400000">
            <a:off x="3976014" y="5119014"/>
            <a:ext cx="10316922" cy="28575"/>
            <a:chOff x="0" y="0"/>
            <a:chExt cx="13755896" cy="38100"/>
          </a:xfrm>
        </p:grpSpPr>
        <p:sp>
          <p:nvSpPr>
            <p:cNvPr name="Freeform 3" id="3"/>
            <p:cNvSpPr/>
            <p:nvPr/>
          </p:nvSpPr>
          <p:spPr>
            <a:xfrm flipH="false" flipV="false" rot="0">
              <a:off x="0" y="0"/>
              <a:ext cx="13755878" cy="38100"/>
            </a:xfrm>
            <a:custGeom>
              <a:avLst/>
              <a:gdLst/>
              <a:ahLst/>
              <a:cxnLst/>
              <a:rect r="r" b="b" t="t" l="l"/>
              <a:pathLst>
                <a:path h="38100" w="13755878">
                  <a:moveTo>
                    <a:pt x="19050" y="0"/>
                  </a:moveTo>
                  <a:lnTo>
                    <a:pt x="13736828" y="0"/>
                  </a:lnTo>
                  <a:cubicBezTo>
                    <a:pt x="13747369" y="0"/>
                    <a:pt x="13755878" y="8509"/>
                    <a:pt x="13755878" y="19050"/>
                  </a:cubicBezTo>
                  <a:cubicBezTo>
                    <a:pt x="13755878" y="29591"/>
                    <a:pt x="13747369" y="38100"/>
                    <a:pt x="13736828"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4" id="4"/>
          <p:cNvGrpSpPr/>
          <p:nvPr/>
        </p:nvGrpSpPr>
        <p:grpSpPr>
          <a:xfrm rot="5400000">
            <a:off x="-1847287" y="6900382"/>
            <a:ext cx="6752733" cy="28575"/>
            <a:chOff x="0" y="0"/>
            <a:chExt cx="9003644" cy="38100"/>
          </a:xfrm>
        </p:grpSpPr>
        <p:sp>
          <p:nvSpPr>
            <p:cNvPr name="Freeform 5" id="5"/>
            <p:cNvSpPr/>
            <p:nvPr/>
          </p:nvSpPr>
          <p:spPr>
            <a:xfrm flipH="false" flipV="false" rot="0">
              <a:off x="0" y="0"/>
              <a:ext cx="9003665" cy="38100"/>
            </a:xfrm>
            <a:custGeom>
              <a:avLst/>
              <a:gdLst/>
              <a:ahLst/>
              <a:cxnLst/>
              <a:rect r="r" b="b" t="t" l="l"/>
              <a:pathLst>
                <a:path h="38100" w="9003665">
                  <a:moveTo>
                    <a:pt x="19050" y="0"/>
                  </a:moveTo>
                  <a:lnTo>
                    <a:pt x="8984615" y="0"/>
                  </a:lnTo>
                  <a:cubicBezTo>
                    <a:pt x="8995156" y="0"/>
                    <a:pt x="9003665" y="8509"/>
                    <a:pt x="9003665" y="19050"/>
                  </a:cubicBezTo>
                  <a:cubicBezTo>
                    <a:pt x="9003665" y="29591"/>
                    <a:pt x="8995156" y="38100"/>
                    <a:pt x="8984615"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6" id="6"/>
          <p:cNvGrpSpPr/>
          <p:nvPr/>
        </p:nvGrpSpPr>
        <p:grpSpPr>
          <a:xfrm rot="-10800000">
            <a:off x="-14288" y="3528778"/>
            <a:ext cx="9172575" cy="28575"/>
            <a:chOff x="0" y="0"/>
            <a:chExt cx="12230100" cy="38100"/>
          </a:xfrm>
        </p:grpSpPr>
        <p:sp>
          <p:nvSpPr>
            <p:cNvPr name="Freeform 7" id="7"/>
            <p:cNvSpPr/>
            <p:nvPr/>
          </p:nvSpPr>
          <p:spPr>
            <a:xfrm flipH="false" flipV="false" rot="0">
              <a:off x="0" y="0"/>
              <a:ext cx="12230100" cy="38100"/>
            </a:xfrm>
            <a:custGeom>
              <a:avLst/>
              <a:gdLst/>
              <a:ahLst/>
              <a:cxnLst/>
              <a:rect r="r" b="b" t="t" l="l"/>
              <a:pathLst>
                <a:path h="38100" w="12230100">
                  <a:moveTo>
                    <a:pt x="19050" y="0"/>
                  </a:moveTo>
                  <a:lnTo>
                    <a:pt x="12211050" y="0"/>
                  </a:lnTo>
                  <a:cubicBezTo>
                    <a:pt x="12221591" y="0"/>
                    <a:pt x="12230100" y="8509"/>
                    <a:pt x="12230100" y="19050"/>
                  </a:cubicBezTo>
                  <a:cubicBezTo>
                    <a:pt x="12230100" y="29591"/>
                    <a:pt x="12221591" y="38100"/>
                    <a:pt x="122110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8" id="8"/>
          <p:cNvGrpSpPr/>
          <p:nvPr/>
        </p:nvGrpSpPr>
        <p:grpSpPr>
          <a:xfrm rot="-10800000">
            <a:off x="-14288" y="5616639"/>
            <a:ext cx="9153525" cy="28575"/>
            <a:chOff x="0" y="0"/>
            <a:chExt cx="12204700" cy="38100"/>
          </a:xfrm>
        </p:grpSpPr>
        <p:sp>
          <p:nvSpPr>
            <p:cNvPr name="Freeform 9" id="9"/>
            <p:cNvSpPr/>
            <p:nvPr/>
          </p:nvSpPr>
          <p:spPr>
            <a:xfrm flipH="false" flipV="false" rot="0">
              <a:off x="0" y="0"/>
              <a:ext cx="12204700" cy="38100"/>
            </a:xfrm>
            <a:custGeom>
              <a:avLst/>
              <a:gdLst/>
              <a:ahLst/>
              <a:cxnLst/>
              <a:rect r="r" b="b" t="t" l="l"/>
              <a:pathLst>
                <a:path h="38100" w="12204700">
                  <a:moveTo>
                    <a:pt x="19050" y="0"/>
                  </a:moveTo>
                  <a:lnTo>
                    <a:pt x="12185650" y="0"/>
                  </a:lnTo>
                  <a:cubicBezTo>
                    <a:pt x="12196191" y="0"/>
                    <a:pt x="12204700" y="8509"/>
                    <a:pt x="12204700" y="19050"/>
                  </a:cubicBezTo>
                  <a:cubicBezTo>
                    <a:pt x="12204700" y="29591"/>
                    <a:pt x="12196191" y="38100"/>
                    <a:pt x="12185650" y="38100"/>
                  </a:cubicBezTo>
                  <a:lnTo>
                    <a:pt x="19050" y="38100"/>
                  </a:lnTo>
                  <a:cubicBezTo>
                    <a:pt x="8509" y="38100"/>
                    <a:pt x="0" y="29591"/>
                    <a:pt x="0" y="19050"/>
                  </a:cubicBezTo>
                  <a:cubicBezTo>
                    <a:pt x="0" y="8509"/>
                    <a:pt x="8509" y="0"/>
                    <a:pt x="19050" y="0"/>
                  </a:cubicBezTo>
                  <a:close/>
                </a:path>
              </a:pathLst>
            </a:custGeom>
            <a:solidFill>
              <a:srgbClr val="000000"/>
            </a:solidFill>
          </p:spPr>
        </p:sp>
      </p:grpSp>
      <p:grpSp>
        <p:nvGrpSpPr>
          <p:cNvPr name="Group 10" id="10"/>
          <p:cNvGrpSpPr/>
          <p:nvPr/>
        </p:nvGrpSpPr>
        <p:grpSpPr>
          <a:xfrm rot="-10800000">
            <a:off x="-14288" y="7704498"/>
            <a:ext cx="9172575" cy="28575"/>
            <a:chOff x="0" y="0"/>
            <a:chExt cx="12230100" cy="38100"/>
          </a:xfrm>
        </p:grpSpPr>
        <p:sp>
          <p:nvSpPr>
            <p:cNvPr name="Freeform 11" id="11"/>
            <p:cNvSpPr/>
            <p:nvPr/>
          </p:nvSpPr>
          <p:spPr>
            <a:xfrm flipH="false" flipV="false" rot="0">
              <a:off x="0" y="0"/>
              <a:ext cx="12230100" cy="38100"/>
            </a:xfrm>
            <a:custGeom>
              <a:avLst/>
              <a:gdLst/>
              <a:ahLst/>
              <a:cxnLst/>
              <a:rect r="r" b="b" t="t" l="l"/>
              <a:pathLst>
                <a:path h="38100" w="12230100">
                  <a:moveTo>
                    <a:pt x="19050" y="0"/>
                  </a:moveTo>
                  <a:lnTo>
                    <a:pt x="12211050" y="0"/>
                  </a:lnTo>
                  <a:cubicBezTo>
                    <a:pt x="12221591" y="0"/>
                    <a:pt x="12230100" y="8509"/>
                    <a:pt x="12230100" y="19050"/>
                  </a:cubicBezTo>
                  <a:cubicBezTo>
                    <a:pt x="12230100" y="29591"/>
                    <a:pt x="12221591" y="38100"/>
                    <a:pt x="12211050" y="38100"/>
                  </a:cubicBezTo>
                  <a:lnTo>
                    <a:pt x="19050" y="38100"/>
                  </a:lnTo>
                  <a:cubicBezTo>
                    <a:pt x="8509" y="38100"/>
                    <a:pt x="0" y="29591"/>
                    <a:pt x="0" y="19050"/>
                  </a:cubicBezTo>
                  <a:cubicBezTo>
                    <a:pt x="0" y="8509"/>
                    <a:pt x="8509" y="0"/>
                    <a:pt x="19050" y="0"/>
                  </a:cubicBezTo>
                  <a:close/>
                </a:path>
              </a:pathLst>
            </a:custGeom>
            <a:solidFill>
              <a:srgbClr val="000000"/>
            </a:solidFill>
          </p:spPr>
        </p:sp>
      </p:grpSp>
      <p:sp>
        <p:nvSpPr>
          <p:cNvPr name="Freeform 12" id="12"/>
          <p:cNvSpPr/>
          <p:nvPr/>
        </p:nvSpPr>
        <p:spPr>
          <a:xfrm flipH="false" flipV="false" rot="0">
            <a:off x="11232540" y="3279789"/>
            <a:ext cx="5341887" cy="4458046"/>
          </a:xfrm>
          <a:custGeom>
            <a:avLst/>
            <a:gdLst/>
            <a:ahLst/>
            <a:cxnLst/>
            <a:rect r="r" b="b" t="t" l="l"/>
            <a:pathLst>
              <a:path h="4458046" w="5341887">
                <a:moveTo>
                  <a:pt x="0" y="0"/>
                </a:moveTo>
                <a:lnTo>
                  <a:pt x="5341887" y="0"/>
                </a:lnTo>
                <a:lnTo>
                  <a:pt x="5341887" y="4458047"/>
                </a:lnTo>
                <a:lnTo>
                  <a:pt x="0" y="4458047"/>
                </a:lnTo>
                <a:lnTo>
                  <a:pt x="0" y="0"/>
                </a:lnTo>
                <a:close/>
              </a:path>
            </a:pathLst>
          </a:custGeom>
          <a:blipFill>
            <a:blip r:embed="rId2">
              <a:extLst>
                <a:ext uri="{96DAC541-7B7A-43D3-8B79-37D633B846F1}">
                  <asvg:svgBlip xmlns:asvg="http://schemas.microsoft.com/office/drawing/2016/SVG/main" r:embed="rId3"/>
                </a:ext>
              </a:extLst>
            </a:blip>
            <a:stretch>
              <a:fillRect l="0" t="0" r="0" b="-175"/>
            </a:stretch>
          </a:blipFill>
        </p:spPr>
      </p:sp>
      <p:sp>
        <p:nvSpPr>
          <p:cNvPr name="Freeform 13" id="13"/>
          <p:cNvSpPr/>
          <p:nvPr/>
        </p:nvSpPr>
        <p:spPr>
          <a:xfrm flipH="false" flipV="false" rot="0">
            <a:off x="11556286" y="1174010"/>
            <a:ext cx="1135288" cy="2064160"/>
          </a:xfrm>
          <a:custGeom>
            <a:avLst/>
            <a:gdLst/>
            <a:ahLst/>
            <a:cxnLst/>
            <a:rect r="r" b="b" t="t" l="l"/>
            <a:pathLst>
              <a:path h="2064160" w="1135288">
                <a:moveTo>
                  <a:pt x="0" y="0"/>
                </a:moveTo>
                <a:lnTo>
                  <a:pt x="1135289" y="0"/>
                </a:lnTo>
                <a:lnTo>
                  <a:pt x="1135289" y="2064160"/>
                </a:lnTo>
                <a:lnTo>
                  <a:pt x="0" y="2064160"/>
                </a:lnTo>
                <a:lnTo>
                  <a:pt x="0" y="0"/>
                </a:lnTo>
                <a:close/>
              </a:path>
            </a:pathLst>
          </a:custGeom>
          <a:blipFill>
            <a:blip r:embed="rId4">
              <a:extLst>
                <a:ext uri="{96DAC541-7B7A-43D3-8B79-37D633B846F1}">
                  <asvg:svgBlip xmlns:asvg="http://schemas.microsoft.com/office/drawing/2016/SVG/main" r:embed="rId5"/>
                </a:ext>
              </a:extLst>
            </a:blip>
            <a:stretch>
              <a:fillRect l="0" t="0" r="0" b="-1291"/>
            </a:stretch>
          </a:blipFill>
        </p:spPr>
      </p:sp>
      <p:sp>
        <p:nvSpPr>
          <p:cNvPr name="TextBox 14" id="14"/>
          <p:cNvSpPr txBox="true"/>
          <p:nvPr/>
        </p:nvSpPr>
        <p:spPr>
          <a:xfrm rot="0">
            <a:off x="0" y="4048972"/>
            <a:ext cx="1519554" cy="933170"/>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1</a:t>
            </a:r>
          </a:p>
        </p:txBody>
      </p:sp>
      <p:sp>
        <p:nvSpPr>
          <p:cNvPr name="TextBox 15" id="15"/>
          <p:cNvSpPr txBox="true"/>
          <p:nvPr/>
        </p:nvSpPr>
        <p:spPr>
          <a:xfrm rot="0">
            <a:off x="0" y="8199015"/>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3</a:t>
            </a:r>
          </a:p>
        </p:txBody>
      </p:sp>
      <p:sp>
        <p:nvSpPr>
          <p:cNvPr name="TextBox 16" id="16"/>
          <p:cNvSpPr txBox="true"/>
          <p:nvPr/>
        </p:nvSpPr>
        <p:spPr>
          <a:xfrm rot="0">
            <a:off x="0" y="6123993"/>
            <a:ext cx="1519554" cy="933169"/>
          </a:xfrm>
          <a:prstGeom prst="rect">
            <a:avLst/>
          </a:prstGeom>
        </p:spPr>
        <p:txBody>
          <a:bodyPr anchor="t" rtlCol="false" tIns="0" lIns="0" bIns="0" rIns="0">
            <a:spAutoFit/>
          </a:bodyPr>
          <a:lstStyle/>
          <a:p>
            <a:pPr algn="ctr">
              <a:lnSpc>
                <a:spcPts val="7000"/>
              </a:lnSpc>
            </a:pPr>
            <a:r>
              <a:rPr lang="en-US" sz="5001">
                <a:solidFill>
                  <a:srgbClr val="000000"/>
                </a:solidFill>
                <a:latin typeface="Now"/>
                <a:ea typeface="Now"/>
                <a:cs typeface="Now"/>
                <a:sym typeface="Now"/>
              </a:rPr>
              <a:t>2</a:t>
            </a:r>
          </a:p>
        </p:txBody>
      </p:sp>
      <p:sp>
        <p:nvSpPr>
          <p:cNvPr name="TextBox 17" id="17"/>
          <p:cNvSpPr txBox="true"/>
          <p:nvPr/>
        </p:nvSpPr>
        <p:spPr>
          <a:xfrm rot="0">
            <a:off x="1739208" y="3979251"/>
            <a:ext cx="7012052" cy="859863"/>
          </a:xfrm>
          <a:prstGeom prst="rect">
            <a:avLst/>
          </a:prstGeom>
        </p:spPr>
        <p:txBody>
          <a:bodyPr anchor="t" rtlCol="false" tIns="0" lIns="0" bIns="0" rIns="0">
            <a:spAutoFit/>
          </a:bodyPr>
          <a:lstStyle/>
          <a:p>
            <a:pPr algn="just">
              <a:lnSpc>
                <a:spcPts val="3358"/>
              </a:lnSpc>
            </a:pPr>
            <a:r>
              <a:rPr lang="en-US" sz="2398">
                <a:solidFill>
                  <a:srgbClr val="000000"/>
                </a:solidFill>
                <a:latin typeface="Now"/>
                <a:ea typeface="Now"/>
                <a:cs typeface="Now"/>
                <a:sym typeface="Now"/>
              </a:rPr>
              <a:t>Enables processor to carry out mathematical operations on data (adding, subtracting, multiplying and dividing)</a:t>
            </a:r>
          </a:p>
        </p:txBody>
      </p:sp>
      <p:sp>
        <p:nvSpPr>
          <p:cNvPr name="TextBox 18" id="18"/>
          <p:cNvSpPr txBox="true"/>
          <p:nvPr/>
        </p:nvSpPr>
        <p:spPr>
          <a:xfrm rot="0">
            <a:off x="1739208" y="6317809"/>
            <a:ext cx="7012052" cy="436671"/>
          </a:xfrm>
          <a:prstGeom prst="rect">
            <a:avLst/>
          </a:prstGeom>
        </p:spPr>
        <p:txBody>
          <a:bodyPr anchor="t" rtlCol="false" tIns="0" lIns="0" bIns="0" rIns="0">
            <a:spAutoFit/>
          </a:bodyPr>
          <a:lstStyle/>
          <a:p>
            <a:pPr algn="just">
              <a:lnSpc>
                <a:spcPts val="3358"/>
              </a:lnSpc>
            </a:pPr>
            <a:r>
              <a:rPr lang="en-US" sz="2398">
                <a:solidFill>
                  <a:srgbClr val="000000"/>
                </a:solidFill>
                <a:latin typeface="Now"/>
                <a:ea typeface="Now"/>
                <a:cs typeface="Now"/>
                <a:sym typeface="Now"/>
              </a:rPr>
              <a:t>Enables logical operations to be carried out</a:t>
            </a:r>
          </a:p>
        </p:txBody>
      </p:sp>
      <p:sp>
        <p:nvSpPr>
          <p:cNvPr name="TextBox 19" id="19"/>
          <p:cNvSpPr txBox="true"/>
          <p:nvPr/>
        </p:nvSpPr>
        <p:spPr>
          <a:xfrm rot="0">
            <a:off x="759777" y="921544"/>
            <a:ext cx="7882592" cy="633944"/>
          </a:xfrm>
          <a:prstGeom prst="rect">
            <a:avLst/>
          </a:prstGeom>
        </p:spPr>
        <p:txBody>
          <a:bodyPr anchor="t" rtlCol="false" tIns="0" lIns="0" bIns="0" rIns="0">
            <a:spAutoFit/>
          </a:bodyPr>
          <a:lstStyle/>
          <a:p>
            <a:pPr algn="just">
              <a:lnSpc>
                <a:spcPts val="4759"/>
              </a:lnSpc>
            </a:pPr>
            <a:r>
              <a:rPr lang="en-US" sz="3400" b="true">
                <a:solidFill>
                  <a:srgbClr val="000000"/>
                </a:solidFill>
                <a:latin typeface="Now Bold"/>
                <a:ea typeface="Now Bold"/>
                <a:cs typeface="Now Bold"/>
                <a:sym typeface="Now Bold"/>
              </a:rPr>
              <a:t>ARITHMETIC &amp; LOGIC UNIT</a:t>
            </a:r>
          </a:p>
        </p:txBody>
      </p:sp>
      <p:sp>
        <p:nvSpPr>
          <p:cNvPr name="TextBox 20" id="20"/>
          <p:cNvSpPr txBox="true"/>
          <p:nvPr/>
        </p:nvSpPr>
        <p:spPr>
          <a:xfrm rot="0">
            <a:off x="759777" y="1741746"/>
            <a:ext cx="7882592" cy="447814"/>
          </a:xfrm>
          <a:prstGeom prst="rect">
            <a:avLst/>
          </a:prstGeom>
        </p:spPr>
        <p:txBody>
          <a:bodyPr anchor="t" rtlCol="false" tIns="0" lIns="0" bIns="0" rIns="0">
            <a:spAutoFit/>
          </a:bodyPr>
          <a:lstStyle/>
          <a:p>
            <a:pPr algn="l">
              <a:lnSpc>
                <a:spcPts val="3598"/>
              </a:lnSpc>
            </a:pPr>
            <a:r>
              <a:rPr lang="en-US" b="true" sz="2998" spc="30">
                <a:solidFill>
                  <a:srgbClr val="000000"/>
                </a:solidFill>
                <a:latin typeface="Now Bold"/>
                <a:ea typeface="Now Bold"/>
                <a:cs typeface="Now Bold"/>
                <a:sym typeface="Now Bold"/>
              </a:rPr>
              <a:t>(ALU)</a:t>
            </a:r>
          </a:p>
        </p:txBody>
      </p:sp>
      <p:sp>
        <p:nvSpPr>
          <p:cNvPr name="TextBox 21" id="21"/>
          <p:cNvSpPr txBox="true"/>
          <p:nvPr/>
        </p:nvSpPr>
        <p:spPr>
          <a:xfrm rot="0">
            <a:off x="13180898" y="6282323"/>
            <a:ext cx="1445170" cy="1133716"/>
          </a:xfrm>
          <a:prstGeom prst="rect">
            <a:avLst/>
          </a:prstGeom>
        </p:spPr>
        <p:txBody>
          <a:bodyPr anchor="t" rtlCol="false" tIns="0" lIns="0" bIns="0" rIns="0">
            <a:spAutoFit/>
          </a:bodyPr>
          <a:lstStyle/>
          <a:p>
            <a:pPr algn="ctr">
              <a:lnSpc>
                <a:spcPts val="8352"/>
              </a:lnSpc>
            </a:pPr>
            <a:r>
              <a:rPr lang="en-US" sz="5965">
                <a:solidFill>
                  <a:srgbClr val="99D9D9"/>
                </a:solidFill>
                <a:latin typeface="Gagalin"/>
                <a:ea typeface="Gagalin"/>
                <a:cs typeface="Gagalin"/>
                <a:sym typeface="Gagalin"/>
              </a:rPr>
              <a:t>ALU</a:t>
            </a:r>
          </a:p>
        </p:txBody>
      </p:sp>
      <p:sp>
        <p:nvSpPr>
          <p:cNvPr name="Freeform 22" id="22"/>
          <p:cNvSpPr/>
          <p:nvPr/>
        </p:nvSpPr>
        <p:spPr>
          <a:xfrm flipH="false" flipV="false" rot="0">
            <a:off x="15137938" y="1174010"/>
            <a:ext cx="1135288" cy="2064160"/>
          </a:xfrm>
          <a:custGeom>
            <a:avLst/>
            <a:gdLst/>
            <a:ahLst/>
            <a:cxnLst/>
            <a:rect r="r" b="b" t="t" l="l"/>
            <a:pathLst>
              <a:path h="2064160" w="1135288">
                <a:moveTo>
                  <a:pt x="0" y="0"/>
                </a:moveTo>
                <a:lnTo>
                  <a:pt x="1135289" y="0"/>
                </a:lnTo>
                <a:lnTo>
                  <a:pt x="1135289" y="2064160"/>
                </a:lnTo>
                <a:lnTo>
                  <a:pt x="0" y="2064160"/>
                </a:lnTo>
                <a:lnTo>
                  <a:pt x="0" y="0"/>
                </a:lnTo>
                <a:close/>
              </a:path>
            </a:pathLst>
          </a:custGeom>
          <a:blipFill>
            <a:blip r:embed="rId4">
              <a:extLst>
                <a:ext uri="{96DAC541-7B7A-43D3-8B79-37D633B846F1}">
                  <asvg:svgBlip xmlns:asvg="http://schemas.microsoft.com/office/drawing/2016/SVG/main" r:embed="rId5"/>
                </a:ext>
              </a:extLst>
            </a:blip>
            <a:stretch>
              <a:fillRect l="0" t="0" r="0" b="-1291"/>
            </a:stretch>
          </a:blipFill>
        </p:spPr>
      </p:sp>
      <p:sp>
        <p:nvSpPr>
          <p:cNvPr name="Freeform 23" id="23"/>
          <p:cNvSpPr/>
          <p:nvPr/>
        </p:nvSpPr>
        <p:spPr>
          <a:xfrm flipH="false" flipV="false" rot="0">
            <a:off x="13518213" y="7857322"/>
            <a:ext cx="770538" cy="1400978"/>
          </a:xfrm>
          <a:custGeom>
            <a:avLst/>
            <a:gdLst/>
            <a:ahLst/>
            <a:cxnLst/>
            <a:rect r="r" b="b" t="t" l="l"/>
            <a:pathLst>
              <a:path h="1400978" w="770538">
                <a:moveTo>
                  <a:pt x="0" y="0"/>
                </a:moveTo>
                <a:lnTo>
                  <a:pt x="770538" y="0"/>
                </a:lnTo>
                <a:lnTo>
                  <a:pt x="770538" y="1400978"/>
                </a:lnTo>
                <a:lnTo>
                  <a:pt x="0" y="1400978"/>
                </a:lnTo>
                <a:lnTo>
                  <a:pt x="0" y="0"/>
                </a:lnTo>
                <a:close/>
              </a:path>
            </a:pathLst>
          </a:custGeom>
          <a:blipFill>
            <a:blip r:embed="rId4">
              <a:extLst>
                <a:ext uri="{96DAC541-7B7A-43D3-8B79-37D633B846F1}">
                  <asvg:svgBlip xmlns:asvg="http://schemas.microsoft.com/office/drawing/2016/SVG/main" r:embed="rId5"/>
                </a:ext>
              </a:extLst>
            </a:blip>
            <a:stretch>
              <a:fillRect l="0" t="0" r="0" b="-1851"/>
            </a:stretch>
          </a:blipFill>
        </p:spPr>
      </p:sp>
      <p:sp>
        <p:nvSpPr>
          <p:cNvPr name="TextBox 24" id="24"/>
          <p:cNvSpPr txBox="true"/>
          <p:nvPr/>
        </p:nvSpPr>
        <p:spPr>
          <a:xfrm rot="0">
            <a:off x="11313486" y="284205"/>
            <a:ext cx="1620890" cy="726570"/>
          </a:xfrm>
          <a:prstGeom prst="rect">
            <a:avLst/>
          </a:prstGeom>
        </p:spPr>
        <p:txBody>
          <a:bodyPr anchor="t" rtlCol="false" tIns="0" lIns="0" bIns="0" rIns="0">
            <a:spAutoFit/>
          </a:bodyPr>
          <a:lstStyle/>
          <a:p>
            <a:pPr algn="just">
              <a:lnSpc>
                <a:spcPts val="5419"/>
              </a:lnSpc>
            </a:pPr>
            <a:r>
              <a:rPr lang="en-US" sz="3871" b="true">
                <a:solidFill>
                  <a:srgbClr val="FFEDD1"/>
                </a:solidFill>
                <a:latin typeface="Now Bold"/>
                <a:ea typeface="Now Bold"/>
                <a:cs typeface="Now Bold"/>
                <a:sym typeface="Now Bold"/>
              </a:rPr>
              <a:t>Input 1</a:t>
            </a:r>
          </a:p>
        </p:txBody>
      </p:sp>
      <p:sp>
        <p:nvSpPr>
          <p:cNvPr name="TextBox 25" id="25"/>
          <p:cNvSpPr txBox="true"/>
          <p:nvPr/>
        </p:nvSpPr>
        <p:spPr>
          <a:xfrm rot="0">
            <a:off x="14809337" y="291878"/>
            <a:ext cx="1792496" cy="724359"/>
          </a:xfrm>
          <a:prstGeom prst="rect">
            <a:avLst/>
          </a:prstGeom>
        </p:spPr>
        <p:txBody>
          <a:bodyPr anchor="t" rtlCol="false" tIns="0" lIns="0" bIns="0" rIns="0">
            <a:spAutoFit/>
          </a:bodyPr>
          <a:lstStyle/>
          <a:p>
            <a:pPr algn="just">
              <a:lnSpc>
                <a:spcPts val="5325"/>
              </a:lnSpc>
            </a:pPr>
            <a:r>
              <a:rPr lang="en-US" sz="3802" b="true">
                <a:solidFill>
                  <a:srgbClr val="FFEDD1"/>
                </a:solidFill>
                <a:latin typeface="Now Bold"/>
                <a:ea typeface="Now Bold"/>
                <a:cs typeface="Now Bold"/>
                <a:sym typeface="Now Bold"/>
              </a:rPr>
              <a:t>Input 2</a:t>
            </a:r>
          </a:p>
        </p:txBody>
      </p:sp>
      <p:sp>
        <p:nvSpPr>
          <p:cNvPr name="TextBox 26" id="26"/>
          <p:cNvSpPr txBox="true"/>
          <p:nvPr/>
        </p:nvSpPr>
        <p:spPr>
          <a:xfrm rot="0">
            <a:off x="12960348" y="9267848"/>
            <a:ext cx="1886269" cy="745518"/>
          </a:xfrm>
          <a:prstGeom prst="rect">
            <a:avLst/>
          </a:prstGeom>
        </p:spPr>
        <p:txBody>
          <a:bodyPr anchor="t" rtlCol="false" tIns="0" lIns="0" bIns="0" rIns="0">
            <a:spAutoFit/>
          </a:bodyPr>
          <a:lstStyle/>
          <a:p>
            <a:pPr algn="just">
              <a:lnSpc>
                <a:spcPts val="5603"/>
              </a:lnSpc>
            </a:pPr>
            <a:r>
              <a:rPr lang="en-US" sz="4001" b="true">
                <a:solidFill>
                  <a:srgbClr val="FFEDD1"/>
                </a:solidFill>
                <a:latin typeface="Now Bold"/>
                <a:ea typeface="Now Bold"/>
                <a:cs typeface="Now Bold"/>
                <a:sym typeface="Now Bold"/>
              </a:rPr>
              <a:t>Output</a:t>
            </a:r>
          </a:p>
        </p:txBody>
      </p:sp>
      <p:sp>
        <p:nvSpPr>
          <p:cNvPr name="TextBox 27" id="27"/>
          <p:cNvSpPr txBox="true"/>
          <p:nvPr/>
        </p:nvSpPr>
        <p:spPr>
          <a:xfrm rot="0">
            <a:off x="1929708" y="8105481"/>
            <a:ext cx="7012052" cy="1706248"/>
          </a:xfrm>
          <a:prstGeom prst="rect">
            <a:avLst/>
          </a:prstGeom>
        </p:spPr>
        <p:txBody>
          <a:bodyPr anchor="t" rtlCol="false" tIns="0" lIns="0" bIns="0" rIns="0">
            <a:spAutoFit/>
          </a:bodyPr>
          <a:lstStyle/>
          <a:p>
            <a:pPr algn="l">
              <a:lnSpc>
                <a:spcPts val="3358"/>
              </a:lnSpc>
            </a:pPr>
            <a:r>
              <a:rPr lang="en-US" sz="2398">
                <a:solidFill>
                  <a:srgbClr val="000000"/>
                </a:solidFill>
                <a:latin typeface="Now"/>
                <a:ea typeface="Now"/>
                <a:cs typeface="Now"/>
                <a:sym typeface="Now"/>
              </a:rPr>
              <a:t>A computer can have multiple ALUs to perform specific tasks. Multiplication and division are executed through a series of additions, subtractions, and left or right logical shifts.</a:t>
            </a:r>
          </a:p>
        </p:txBody>
      </p:sp>
      <p:grpSp>
        <p:nvGrpSpPr>
          <p:cNvPr name="Group 28" id="28"/>
          <p:cNvGrpSpPr/>
          <p:nvPr/>
        </p:nvGrpSpPr>
        <p:grpSpPr>
          <a:xfrm rot="0">
            <a:off x="2537237" y="167332"/>
            <a:ext cx="13213526" cy="9925515"/>
            <a:chOff x="0" y="0"/>
            <a:chExt cx="17618034" cy="13234020"/>
          </a:xfrm>
        </p:grpSpPr>
        <p:sp>
          <p:nvSpPr>
            <p:cNvPr name="Freeform 29" id="2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40000"/>
              </a:blip>
              <a:stretch>
                <a:fillRect l="0" t="0" r="0" b="0"/>
              </a:stretch>
            </a:blipFill>
          </p:spPr>
        </p:sp>
        <p:sp>
          <p:nvSpPr>
            <p:cNvPr name="Freeform 30" id="3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31" id="3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00000">
                      <a:alpha val="80000"/>
                    </a:srgbClr>
                  </a:solidFill>
                  <a:latin typeface="DejaVu Sans Light"/>
                  <a:ea typeface="DejaVu Sans Light"/>
                  <a:cs typeface="DejaVu Sans Light"/>
                  <a:sym typeface="DejaVu Sans Light"/>
                </a:rPr>
                <a:t>For more help, please visit </a:t>
              </a:r>
              <a:r>
                <a:rPr lang="en-US" sz="1599" u="sng">
                  <a:solidFill>
                    <a:srgbClr val="000000">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90.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Freeform 2" id="2"/>
          <p:cNvSpPr/>
          <p:nvPr/>
        </p:nvSpPr>
        <p:spPr>
          <a:xfrm flipH="false" flipV="false" rot="0">
            <a:off x="1" y="0"/>
            <a:ext cx="18611764" cy="10287000"/>
          </a:xfrm>
          <a:custGeom>
            <a:avLst/>
            <a:gdLst/>
            <a:ahLst/>
            <a:cxnLst/>
            <a:rect r="r" b="b" t="t" l="l"/>
            <a:pathLst>
              <a:path h="10287000" w="18611764">
                <a:moveTo>
                  <a:pt x="0" y="0"/>
                </a:moveTo>
                <a:lnTo>
                  <a:pt x="18611765" y="0"/>
                </a:lnTo>
                <a:lnTo>
                  <a:pt x="18611765" y="10287000"/>
                </a:lnTo>
                <a:lnTo>
                  <a:pt x="0" y="10287000"/>
                </a:lnTo>
                <a:lnTo>
                  <a:pt x="0" y="0"/>
                </a:lnTo>
                <a:close/>
              </a:path>
            </a:pathLst>
          </a:custGeom>
          <a:blipFill>
            <a:blip r:embed="rId2"/>
            <a:stretch>
              <a:fillRect l="0" t="0" r="-2032" b="0"/>
            </a:stretch>
          </a:blipFill>
        </p:spPr>
      </p:sp>
      <p:sp>
        <p:nvSpPr>
          <p:cNvPr name="TextBox 3" id="3"/>
          <p:cNvSpPr txBox="true"/>
          <p:nvPr/>
        </p:nvSpPr>
        <p:spPr>
          <a:xfrm rot="0">
            <a:off x="11059622" y="110480"/>
            <a:ext cx="6628255" cy="2411076"/>
          </a:xfrm>
          <a:prstGeom prst="rect">
            <a:avLst/>
          </a:prstGeom>
        </p:spPr>
        <p:txBody>
          <a:bodyPr anchor="t" rtlCol="false" tIns="0" lIns="0" bIns="0" rIns="0">
            <a:spAutoFit/>
          </a:bodyPr>
          <a:lstStyle/>
          <a:p>
            <a:pPr algn="ctr">
              <a:lnSpc>
                <a:spcPts val="6077"/>
              </a:lnSpc>
            </a:pPr>
            <a:r>
              <a:rPr lang="en-US" sz="4341">
                <a:solidFill>
                  <a:srgbClr val="FFFFFF"/>
                </a:solidFill>
                <a:latin typeface="Arimo"/>
                <a:ea typeface="Arimo"/>
                <a:cs typeface="Arimo"/>
                <a:sym typeface="Arimo"/>
              </a:rPr>
              <a:t>Before proceeding to the next hardware, let's revisit this epic presentation!</a:t>
            </a:r>
          </a:p>
        </p:txBody>
      </p:sp>
      <p:grpSp>
        <p:nvGrpSpPr>
          <p:cNvPr name="Group 4" id="4"/>
          <p:cNvGrpSpPr/>
          <p:nvPr/>
        </p:nvGrpSpPr>
        <p:grpSpPr>
          <a:xfrm rot="0">
            <a:off x="2537237" y="281084"/>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85B1DF">
                      <a:alpha val="80000"/>
                    </a:srgbClr>
                  </a:solidFill>
                  <a:latin typeface="DejaVu Sans Light"/>
                  <a:ea typeface="DejaVu Sans Light"/>
                  <a:cs typeface="DejaVu Sans Light"/>
                  <a:sym typeface="DejaVu Sans Light"/>
                </a:rPr>
                <a:t>For more help, please visit </a:t>
              </a:r>
              <a:r>
                <a:rPr lang="en-US" sz="1599" u="sng">
                  <a:solidFill>
                    <a:srgbClr val="85B1DF">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0">
            <a:off x="11772900" y="1028700"/>
            <a:ext cx="5486400" cy="8229600"/>
            <a:chOff x="0" y="0"/>
            <a:chExt cx="7315200" cy="10972800"/>
          </a:xfrm>
        </p:grpSpPr>
        <p:sp>
          <p:nvSpPr>
            <p:cNvPr name="Freeform 3" id="3"/>
            <p:cNvSpPr/>
            <p:nvPr/>
          </p:nvSpPr>
          <p:spPr>
            <a:xfrm flipH="false" flipV="false" rot="0">
              <a:off x="0" y="0"/>
              <a:ext cx="7315200" cy="10972800"/>
            </a:xfrm>
            <a:custGeom>
              <a:avLst/>
              <a:gdLst/>
              <a:ahLst/>
              <a:cxnLst/>
              <a:rect r="r" b="b" t="t" l="l"/>
              <a:pathLst>
                <a:path h="10972800" w="7315200">
                  <a:moveTo>
                    <a:pt x="0" y="10416794"/>
                  </a:moveTo>
                  <a:lnTo>
                    <a:pt x="0" y="556006"/>
                  </a:lnTo>
                  <a:cubicBezTo>
                    <a:pt x="0" y="248666"/>
                    <a:pt x="248666" y="0"/>
                    <a:pt x="556006" y="0"/>
                  </a:cubicBezTo>
                  <a:lnTo>
                    <a:pt x="6759194" y="0"/>
                  </a:lnTo>
                  <a:cubicBezTo>
                    <a:pt x="7066534" y="0"/>
                    <a:pt x="7315200" y="250190"/>
                    <a:pt x="7315200" y="556006"/>
                  </a:cubicBezTo>
                  <a:lnTo>
                    <a:pt x="7315200" y="10416794"/>
                  </a:lnTo>
                  <a:cubicBezTo>
                    <a:pt x="7315200" y="10724007"/>
                    <a:pt x="7066534" y="10972800"/>
                    <a:pt x="6759194" y="10972800"/>
                  </a:cubicBezTo>
                  <a:lnTo>
                    <a:pt x="556006" y="10972800"/>
                  </a:lnTo>
                  <a:cubicBezTo>
                    <a:pt x="250190" y="10972800"/>
                    <a:pt x="0" y="10724134"/>
                    <a:pt x="0" y="10416794"/>
                  </a:cubicBezTo>
                  <a:close/>
                </a:path>
              </a:pathLst>
            </a:custGeom>
            <a:blipFill>
              <a:blip r:embed="rId2"/>
              <a:stretch>
                <a:fillRect l="-99999" t="0" r="-99999" b="0"/>
              </a:stretch>
            </a:blipFill>
          </p:spPr>
        </p:sp>
      </p:grpSp>
      <p:grpSp>
        <p:nvGrpSpPr>
          <p:cNvPr name="Group 4" id="4"/>
          <p:cNvGrpSpPr/>
          <p:nvPr/>
        </p:nvGrpSpPr>
        <p:grpSpPr>
          <a:xfrm rot="0">
            <a:off x="2600523" y="1988600"/>
            <a:ext cx="8685760" cy="2070212"/>
            <a:chOff x="0" y="0"/>
            <a:chExt cx="11581014" cy="2760282"/>
          </a:xfrm>
        </p:grpSpPr>
        <p:sp>
          <p:nvSpPr>
            <p:cNvPr name="Freeform 5" id="5"/>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B3DFF8"/>
            </a:solidFill>
          </p:spPr>
        </p:sp>
      </p:grpSp>
      <p:grpSp>
        <p:nvGrpSpPr>
          <p:cNvPr name="Group 6" id="6"/>
          <p:cNvGrpSpPr/>
          <p:nvPr/>
        </p:nvGrpSpPr>
        <p:grpSpPr>
          <a:xfrm rot="0">
            <a:off x="2600523" y="4451181"/>
            <a:ext cx="8685760" cy="2070212"/>
            <a:chOff x="0" y="0"/>
            <a:chExt cx="11581014" cy="2760282"/>
          </a:xfrm>
        </p:grpSpPr>
        <p:sp>
          <p:nvSpPr>
            <p:cNvPr name="Freeform 7" id="7"/>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B3DFF8"/>
            </a:solidFill>
          </p:spPr>
        </p:sp>
      </p:grpSp>
      <p:grpSp>
        <p:nvGrpSpPr>
          <p:cNvPr name="Group 8" id="8"/>
          <p:cNvGrpSpPr/>
          <p:nvPr/>
        </p:nvGrpSpPr>
        <p:grpSpPr>
          <a:xfrm rot="0">
            <a:off x="2600523" y="6795660"/>
            <a:ext cx="8685760" cy="3030471"/>
            <a:chOff x="0" y="0"/>
            <a:chExt cx="11581014" cy="4040628"/>
          </a:xfrm>
        </p:grpSpPr>
        <p:sp>
          <p:nvSpPr>
            <p:cNvPr name="Freeform 9" id="9"/>
            <p:cNvSpPr/>
            <p:nvPr/>
          </p:nvSpPr>
          <p:spPr>
            <a:xfrm flipH="false" flipV="false" rot="0">
              <a:off x="0" y="0"/>
              <a:ext cx="11581003" cy="4040632"/>
            </a:xfrm>
            <a:custGeom>
              <a:avLst/>
              <a:gdLst/>
              <a:ahLst/>
              <a:cxnLst/>
              <a:rect r="r" b="b" t="t" l="l"/>
              <a:pathLst>
                <a:path h="4040632" w="11581003">
                  <a:moveTo>
                    <a:pt x="10995660" y="4040632"/>
                  </a:moveTo>
                  <a:lnTo>
                    <a:pt x="585343" y="4040632"/>
                  </a:lnTo>
                  <a:cubicBezTo>
                    <a:pt x="262763" y="4040632"/>
                    <a:pt x="0" y="3777742"/>
                    <a:pt x="0" y="3455289"/>
                  </a:cubicBezTo>
                  <a:lnTo>
                    <a:pt x="0" y="585343"/>
                  </a:lnTo>
                  <a:cubicBezTo>
                    <a:pt x="0" y="262763"/>
                    <a:pt x="262763" y="0"/>
                    <a:pt x="585343" y="0"/>
                  </a:cubicBezTo>
                  <a:lnTo>
                    <a:pt x="10995660" y="0"/>
                  </a:lnTo>
                  <a:cubicBezTo>
                    <a:pt x="11318240" y="0"/>
                    <a:pt x="11581003" y="262763"/>
                    <a:pt x="11581003" y="585343"/>
                  </a:cubicBezTo>
                  <a:lnTo>
                    <a:pt x="11581003" y="3455289"/>
                  </a:lnTo>
                  <a:cubicBezTo>
                    <a:pt x="11581003" y="3777869"/>
                    <a:pt x="11318240" y="4040632"/>
                    <a:pt x="10995660" y="4040632"/>
                  </a:cubicBezTo>
                  <a:close/>
                </a:path>
              </a:pathLst>
            </a:custGeom>
            <a:solidFill>
              <a:srgbClr val="B3DFF8"/>
            </a:solidFill>
          </p:spPr>
        </p:sp>
      </p:grpSp>
      <p:sp>
        <p:nvSpPr>
          <p:cNvPr name="TextBox 10" id="10"/>
          <p:cNvSpPr txBox="true"/>
          <p:nvPr/>
        </p:nvSpPr>
        <p:spPr>
          <a:xfrm rot="0">
            <a:off x="2223088" y="476250"/>
            <a:ext cx="8297742" cy="1221954"/>
          </a:xfrm>
          <a:prstGeom prst="rect">
            <a:avLst/>
          </a:prstGeom>
        </p:spPr>
        <p:txBody>
          <a:bodyPr anchor="t" rtlCol="false" tIns="0" lIns="0" bIns="0" rIns="0">
            <a:spAutoFit/>
          </a:bodyPr>
          <a:lstStyle/>
          <a:p>
            <a:pPr algn="l">
              <a:lnSpc>
                <a:spcPts val="9900"/>
              </a:lnSpc>
            </a:pPr>
            <a:r>
              <a:rPr lang="en-US" sz="9000">
                <a:solidFill>
                  <a:srgbClr val="1B1B1B"/>
                </a:solidFill>
                <a:latin typeface="Arimo"/>
                <a:ea typeface="Arimo"/>
                <a:cs typeface="Arimo"/>
                <a:sym typeface="Arimo"/>
              </a:rPr>
              <a:t>Touch Screens</a:t>
            </a:r>
          </a:p>
        </p:txBody>
      </p:sp>
      <p:sp>
        <p:nvSpPr>
          <p:cNvPr name="TextBox 11" id="11"/>
          <p:cNvSpPr txBox="true"/>
          <p:nvPr/>
        </p:nvSpPr>
        <p:spPr>
          <a:xfrm rot="0">
            <a:off x="435658" y="2190632"/>
            <a:ext cx="1855848" cy="1476590"/>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What it has </a:t>
            </a:r>
          </a:p>
        </p:txBody>
      </p:sp>
      <p:sp>
        <p:nvSpPr>
          <p:cNvPr name="TextBox 12" id="12"/>
          <p:cNvSpPr txBox="true"/>
          <p:nvPr/>
        </p:nvSpPr>
        <p:spPr>
          <a:xfrm rot="0">
            <a:off x="500259" y="4666719"/>
            <a:ext cx="1791247" cy="1438118"/>
          </a:xfrm>
          <a:prstGeom prst="rect">
            <a:avLst/>
          </a:prstGeom>
        </p:spPr>
        <p:txBody>
          <a:bodyPr anchor="t" rtlCol="false" tIns="0" lIns="0" bIns="0" rIns="0">
            <a:spAutoFit/>
          </a:bodyPr>
          <a:lstStyle/>
          <a:p>
            <a:pPr algn="ctr">
              <a:lnSpc>
                <a:spcPts val="5418"/>
              </a:lnSpc>
            </a:pPr>
            <a:r>
              <a:rPr lang="en-US" sz="3868">
                <a:solidFill>
                  <a:srgbClr val="1B1B1B"/>
                </a:solidFill>
                <a:latin typeface="Arimo"/>
                <a:ea typeface="Arimo"/>
                <a:cs typeface="Arimo"/>
                <a:sym typeface="Arimo"/>
              </a:rPr>
              <a:t>What it does </a:t>
            </a:r>
          </a:p>
        </p:txBody>
      </p:sp>
      <p:sp>
        <p:nvSpPr>
          <p:cNvPr name="TextBox 13" id="13"/>
          <p:cNvSpPr txBox="true"/>
          <p:nvPr/>
        </p:nvSpPr>
        <p:spPr>
          <a:xfrm rot="0">
            <a:off x="435658" y="6795573"/>
            <a:ext cx="1802070" cy="2131384"/>
          </a:xfrm>
          <a:prstGeom prst="rect">
            <a:avLst/>
          </a:prstGeom>
        </p:spPr>
        <p:txBody>
          <a:bodyPr anchor="t" rtlCol="false" tIns="0" lIns="0" bIns="0" rIns="0">
            <a:spAutoFit/>
          </a:bodyPr>
          <a:lstStyle/>
          <a:p>
            <a:pPr algn="ctr">
              <a:lnSpc>
                <a:spcPts val="5451"/>
              </a:lnSpc>
            </a:pPr>
            <a:r>
              <a:rPr lang="en-US" sz="3892">
                <a:solidFill>
                  <a:srgbClr val="1B1B1B"/>
                </a:solidFill>
                <a:latin typeface="Arimo"/>
                <a:ea typeface="Arimo"/>
                <a:cs typeface="Arimo"/>
                <a:sym typeface="Arimo"/>
              </a:rPr>
              <a:t>3 types of touch screens</a:t>
            </a:r>
          </a:p>
        </p:txBody>
      </p:sp>
      <p:sp>
        <p:nvSpPr>
          <p:cNvPr name="TextBox 14" id="14"/>
          <p:cNvSpPr txBox="true"/>
          <p:nvPr/>
        </p:nvSpPr>
        <p:spPr>
          <a:xfrm rot="0">
            <a:off x="2793722" y="2190633"/>
            <a:ext cx="8492562" cy="1250470"/>
          </a:xfrm>
          <a:prstGeom prst="rect">
            <a:avLst/>
          </a:prstGeom>
        </p:spPr>
        <p:txBody>
          <a:bodyPr anchor="t" rtlCol="false" tIns="0" lIns="0" bIns="0" rIns="0">
            <a:spAutoFit/>
          </a:bodyPr>
          <a:lstStyle/>
          <a:p>
            <a:pPr algn="ctr">
              <a:lnSpc>
                <a:spcPts val="4618"/>
              </a:lnSpc>
            </a:pPr>
            <a:r>
              <a:rPr lang="en-US" sz="3298">
                <a:solidFill>
                  <a:srgbClr val="1B1B1B"/>
                </a:solidFill>
                <a:latin typeface="Arimo"/>
                <a:ea typeface="Arimo"/>
                <a:cs typeface="Arimo"/>
                <a:sym typeface="Arimo"/>
              </a:rPr>
              <a:t>A touch screen is made of glass and reacts to a finger press.</a:t>
            </a:r>
          </a:p>
        </p:txBody>
      </p:sp>
      <p:sp>
        <p:nvSpPr>
          <p:cNvPr name="TextBox 15" id="15"/>
          <p:cNvSpPr txBox="true"/>
          <p:nvPr/>
        </p:nvSpPr>
        <p:spPr>
          <a:xfrm rot="0">
            <a:off x="2697122" y="4676245"/>
            <a:ext cx="8492562" cy="1846788"/>
          </a:xfrm>
          <a:prstGeom prst="rect">
            <a:avLst/>
          </a:prstGeom>
        </p:spPr>
        <p:txBody>
          <a:bodyPr anchor="t" rtlCol="false" tIns="0" lIns="0" bIns="0" rIns="0">
            <a:spAutoFit/>
          </a:bodyPr>
          <a:lstStyle/>
          <a:p>
            <a:pPr algn="ctr">
              <a:lnSpc>
                <a:spcPts val="4618"/>
              </a:lnSpc>
            </a:pPr>
            <a:r>
              <a:rPr lang="en-US" sz="3298">
                <a:solidFill>
                  <a:srgbClr val="1B1B1B"/>
                </a:solidFill>
                <a:latin typeface="Arimo"/>
                <a:ea typeface="Arimo"/>
                <a:cs typeface="Arimo"/>
                <a:sym typeface="Arimo"/>
              </a:rPr>
              <a:t>They allow the user to carry out the same functions as they would with a pointing device, such as mouse. </a:t>
            </a:r>
          </a:p>
        </p:txBody>
      </p:sp>
      <p:sp>
        <p:nvSpPr>
          <p:cNvPr name="TextBox 16" id="16"/>
          <p:cNvSpPr txBox="true"/>
          <p:nvPr/>
        </p:nvSpPr>
        <p:spPr>
          <a:xfrm rot="0">
            <a:off x="3058922" y="6976461"/>
            <a:ext cx="7671108" cy="2131385"/>
          </a:xfrm>
          <a:prstGeom prst="rect">
            <a:avLst/>
          </a:prstGeom>
        </p:spPr>
        <p:txBody>
          <a:bodyPr anchor="t" rtlCol="false" tIns="0" lIns="0" bIns="0" rIns="0">
            <a:spAutoFit/>
          </a:bodyPr>
          <a:lstStyle/>
          <a:p>
            <a:pPr algn="l" marL="1124751" indent="-374917" lvl="2">
              <a:lnSpc>
                <a:spcPts val="5451"/>
              </a:lnSpc>
              <a:buFont typeface="Arial"/>
              <a:buChar char="⚬"/>
            </a:pPr>
            <a:r>
              <a:rPr lang="en-US" sz="3892">
                <a:solidFill>
                  <a:srgbClr val="1B1B1B"/>
                </a:solidFill>
                <a:latin typeface="Arimo"/>
                <a:ea typeface="Arimo"/>
                <a:cs typeface="Arimo"/>
                <a:sym typeface="Arimo"/>
              </a:rPr>
              <a:t> Capacitive touch screens</a:t>
            </a:r>
          </a:p>
          <a:p>
            <a:pPr algn="l" marL="1124751" indent="-374917" lvl="2">
              <a:lnSpc>
                <a:spcPts val="5451"/>
              </a:lnSpc>
              <a:buFont typeface="Arial"/>
              <a:buChar char="⚬"/>
            </a:pPr>
            <a:r>
              <a:rPr lang="en-US" sz="3892">
                <a:solidFill>
                  <a:srgbClr val="1B1B1B"/>
                </a:solidFill>
                <a:latin typeface="Arimo"/>
                <a:ea typeface="Arimo"/>
                <a:cs typeface="Arimo"/>
                <a:sym typeface="Arimo"/>
              </a:rPr>
              <a:t> Resistive touch screens</a:t>
            </a:r>
          </a:p>
          <a:p>
            <a:pPr algn="l" marL="1124751" indent="-374917" lvl="2">
              <a:lnSpc>
                <a:spcPts val="5451"/>
              </a:lnSpc>
              <a:buFont typeface="Arial"/>
              <a:buChar char="⚬"/>
            </a:pPr>
            <a:r>
              <a:rPr lang="en-US" sz="3892">
                <a:solidFill>
                  <a:srgbClr val="1B1B1B"/>
                </a:solidFill>
                <a:latin typeface="Arimo"/>
                <a:ea typeface="Arimo"/>
                <a:cs typeface="Arimo"/>
                <a:sym typeface="Arimo"/>
              </a:rPr>
              <a:t>Infrared touch screens</a:t>
            </a:r>
          </a:p>
        </p:txBody>
      </p:sp>
      <p:grpSp>
        <p:nvGrpSpPr>
          <p:cNvPr name="Group 17" id="17"/>
          <p:cNvGrpSpPr/>
          <p:nvPr/>
        </p:nvGrpSpPr>
        <p:grpSpPr>
          <a:xfrm rot="0">
            <a:off x="2537237" y="281084"/>
            <a:ext cx="13213526" cy="9925515"/>
            <a:chOff x="0" y="0"/>
            <a:chExt cx="17618034" cy="13234020"/>
          </a:xfrm>
        </p:grpSpPr>
        <p:sp>
          <p:nvSpPr>
            <p:cNvPr name="Freeform 18" id="1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40000"/>
              </a:blip>
              <a:stretch>
                <a:fillRect l="0" t="0" r="0" b="0"/>
              </a:stretch>
            </a:blipFill>
          </p:spPr>
        </p:sp>
        <p:sp>
          <p:nvSpPr>
            <p:cNvPr name="Freeform 19" id="1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20" id="2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841531"/>
            <a:ext cx="9799664" cy="2468244"/>
          </a:xfrm>
          <a:custGeom>
            <a:avLst/>
            <a:gdLst/>
            <a:ahLst/>
            <a:cxnLst/>
            <a:rect r="r" b="b" t="t" l="l"/>
            <a:pathLst>
              <a:path h="2468244" w="9799664">
                <a:moveTo>
                  <a:pt x="0" y="0"/>
                </a:moveTo>
                <a:lnTo>
                  <a:pt x="9799664" y="0"/>
                </a:lnTo>
                <a:lnTo>
                  <a:pt x="9799664" y="2468243"/>
                </a:lnTo>
                <a:lnTo>
                  <a:pt x="0" y="2468243"/>
                </a:lnTo>
                <a:lnTo>
                  <a:pt x="0" y="0"/>
                </a:lnTo>
                <a:close/>
              </a:path>
            </a:pathLst>
          </a:custGeom>
          <a:blipFill>
            <a:blip r:embed="rId2"/>
            <a:stretch>
              <a:fillRect l="0" t="0" r="0" b="0"/>
            </a:stretch>
          </a:blipFill>
        </p:spPr>
      </p:sp>
      <p:sp>
        <p:nvSpPr>
          <p:cNvPr name="TextBox 3" id="3"/>
          <p:cNvSpPr txBox="true"/>
          <p:nvPr/>
        </p:nvSpPr>
        <p:spPr>
          <a:xfrm rot="0">
            <a:off x="468920" y="4398923"/>
            <a:ext cx="11552284" cy="5430939"/>
          </a:xfrm>
          <a:prstGeom prst="rect">
            <a:avLst/>
          </a:prstGeom>
        </p:spPr>
        <p:txBody>
          <a:bodyPr anchor="t" rtlCol="false" tIns="0" lIns="0" bIns="0" rIns="0">
            <a:spAutoFit/>
          </a:bodyPr>
          <a:lstStyle/>
          <a:p>
            <a:pPr algn="l" marL="956550" indent="-318850" lvl="2">
              <a:lnSpc>
                <a:spcPts val="4635"/>
              </a:lnSpc>
              <a:buFont typeface="Arial"/>
              <a:buChar char="⚬"/>
            </a:pPr>
            <a:r>
              <a:rPr lang="en-US" sz="3310">
                <a:solidFill>
                  <a:srgbClr val="1B1B1B"/>
                </a:solidFill>
                <a:latin typeface="Arimo"/>
                <a:ea typeface="Arimo"/>
                <a:cs typeface="Arimo"/>
                <a:sym typeface="Arimo"/>
              </a:rPr>
              <a:t>Capacitive touch screens consist of a protective glass layer, a transparent conductive electrode layer, and a glass substrate. </a:t>
            </a:r>
          </a:p>
          <a:p>
            <a:pPr algn="l" marL="956550" indent="-318850" lvl="2">
              <a:lnSpc>
                <a:spcPts val="4635"/>
              </a:lnSpc>
              <a:buFont typeface="Arial"/>
              <a:buChar char="⚬"/>
            </a:pPr>
            <a:r>
              <a:rPr lang="en-US" sz="3310">
                <a:solidFill>
                  <a:srgbClr val="1B1B1B"/>
                </a:solidFill>
                <a:latin typeface="Arimo"/>
                <a:ea typeface="Arimo"/>
                <a:cs typeface="Arimo"/>
                <a:sym typeface="Arimo"/>
              </a:rPr>
              <a:t>When bare fingers touch the screen, which is a conductor of electricity, it alters the electrostatic field of the conductive layer. </a:t>
            </a:r>
          </a:p>
          <a:p>
            <a:pPr algn="l" marL="956550" indent="-318850" lvl="2">
              <a:lnSpc>
                <a:spcPts val="4635"/>
              </a:lnSpc>
              <a:buFont typeface="Arial"/>
              <a:buChar char="⚬"/>
            </a:pPr>
            <a:r>
              <a:rPr lang="en-US" sz="3310">
                <a:solidFill>
                  <a:srgbClr val="1B1B1B"/>
                </a:solidFill>
                <a:latin typeface="Arimo"/>
                <a:ea typeface="Arimo"/>
                <a:cs typeface="Arimo"/>
                <a:sym typeface="Arimo"/>
              </a:rPr>
              <a:t>The embedded microcontroller can detect and measure these changes, allowing it to pinpoint the coordinates of the touch point on the screen.</a:t>
            </a:r>
          </a:p>
        </p:txBody>
      </p:sp>
      <p:grpSp>
        <p:nvGrpSpPr>
          <p:cNvPr name="Group 4" id="4"/>
          <p:cNvGrpSpPr/>
          <p:nvPr/>
        </p:nvGrpSpPr>
        <p:grpSpPr>
          <a:xfrm rot="0">
            <a:off x="13621521" y="3075654"/>
            <a:ext cx="3881056" cy="2769635"/>
            <a:chOff x="0" y="0"/>
            <a:chExt cx="5174742" cy="3692846"/>
          </a:xfrm>
        </p:grpSpPr>
        <p:sp>
          <p:nvSpPr>
            <p:cNvPr name="Freeform 5" id="5"/>
            <p:cNvSpPr/>
            <p:nvPr/>
          </p:nvSpPr>
          <p:spPr>
            <a:xfrm flipH="false" flipV="false" rot="0">
              <a:off x="0" y="0"/>
              <a:ext cx="5174742" cy="3692779"/>
            </a:xfrm>
            <a:custGeom>
              <a:avLst/>
              <a:gdLst/>
              <a:ahLst/>
              <a:cxnLst/>
              <a:rect r="r" b="b" t="t" l="l"/>
              <a:pathLst>
                <a:path h="3692779" w="5174742">
                  <a:moveTo>
                    <a:pt x="4654550" y="3692779"/>
                  </a:moveTo>
                  <a:lnTo>
                    <a:pt x="520192" y="3692779"/>
                  </a:lnTo>
                  <a:cubicBezTo>
                    <a:pt x="233553" y="3692779"/>
                    <a:pt x="0" y="3459226"/>
                    <a:pt x="0" y="3172587"/>
                  </a:cubicBezTo>
                  <a:lnTo>
                    <a:pt x="0" y="520192"/>
                  </a:lnTo>
                  <a:cubicBezTo>
                    <a:pt x="0" y="233553"/>
                    <a:pt x="233553" y="0"/>
                    <a:pt x="520192" y="0"/>
                  </a:cubicBezTo>
                  <a:lnTo>
                    <a:pt x="4654550" y="0"/>
                  </a:lnTo>
                  <a:cubicBezTo>
                    <a:pt x="4941189" y="0"/>
                    <a:pt x="5174742" y="233553"/>
                    <a:pt x="5174742" y="520192"/>
                  </a:cubicBezTo>
                  <a:lnTo>
                    <a:pt x="5174742" y="3172587"/>
                  </a:lnTo>
                  <a:cubicBezTo>
                    <a:pt x="5174742" y="3459226"/>
                    <a:pt x="4941189" y="3692779"/>
                    <a:pt x="4654550" y="3692779"/>
                  </a:cubicBezTo>
                  <a:close/>
                </a:path>
              </a:pathLst>
            </a:custGeom>
            <a:solidFill>
              <a:srgbClr val="B3DFF8"/>
            </a:solidFill>
          </p:spPr>
        </p:sp>
      </p:grpSp>
      <p:sp>
        <p:nvSpPr>
          <p:cNvPr name="TextBox 6" id="6"/>
          <p:cNvSpPr txBox="true"/>
          <p:nvPr/>
        </p:nvSpPr>
        <p:spPr>
          <a:xfrm rot="0">
            <a:off x="13085985" y="2142807"/>
            <a:ext cx="2950591" cy="764856"/>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Advantage</a:t>
            </a:r>
          </a:p>
        </p:txBody>
      </p:sp>
      <p:sp>
        <p:nvSpPr>
          <p:cNvPr name="TextBox 7" id="7"/>
          <p:cNvSpPr txBox="true"/>
          <p:nvPr/>
        </p:nvSpPr>
        <p:spPr>
          <a:xfrm rot="0">
            <a:off x="13843476" y="3277533"/>
            <a:ext cx="3415824" cy="2511582"/>
          </a:xfrm>
          <a:prstGeom prst="rect">
            <a:avLst/>
          </a:prstGeom>
        </p:spPr>
        <p:txBody>
          <a:bodyPr anchor="t" rtlCol="false" tIns="0" lIns="0" bIns="0" rIns="0">
            <a:spAutoFit/>
          </a:bodyPr>
          <a:lstStyle/>
          <a:p>
            <a:pPr algn="ctr">
              <a:lnSpc>
                <a:spcPts val="4858"/>
              </a:lnSpc>
            </a:pPr>
            <a:r>
              <a:rPr lang="en-US" sz="3471">
                <a:solidFill>
                  <a:srgbClr val="1B1B1B"/>
                </a:solidFill>
                <a:latin typeface="Arimo"/>
                <a:ea typeface="Arimo"/>
                <a:cs typeface="Arimo"/>
                <a:sym typeface="Arimo"/>
              </a:rPr>
              <a:t>Better image clarity than resistive screens, </a:t>
            </a:r>
          </a:p>
          <a:p>
            <a:pPr algn="ctr">
              <a:lnSpc>
                <a:spcPts val="4858"/>
              </a:lnSpc>
            </a:pPr>
            <a:r>
              <a:rPr lang="en-US" sz="3471">
                <a:solidFill>
                  <a:srgbClr val="1B1B1B"/>
                </a:solidFill>
                <a:latin typeface="Arimo"/>
                <a:ea typeface="Arimo"/>
                <a:cs typeface="Arimo"/>
                <a:sym typeface="Arimo"/>
              </a:rPr>
              <a:t>Multitouch</a:t>
            </a:r>
          </a:p>
        </p:txBody>
      </p:sp>
      <p:grpSp>
        <p:nvGrpSpPr>
          <p:cNvPr name="Group 8" id="8"/>
          <p:cNvGrpSpPr/>
          <p:nvPr/>
        </p:nvGrpSpPr>
        <p:grpSpPr>
          <a:xfrm rot="0">
            <a:off x="13378244" y="6945705"/>
            <a:ext cx="3881057" cy="2769635"/>
            <a:chOff x="0" y="0"/>
            <a:chExt cx="5174742" cy="3692846"/>
          </a:xfrm>
        </p:grpSpPr>
        <p:sp>
          <p:nvSpPr>
            <p:cNvPr name="Freeform 9" id="9"/>
            <p:cNvSpPr/>
            <p:nvPr/>
          </p:nvSpPr>
          <p:spPr>
            <a:xfrm flipH="false" flipV="false" rot="0">
              <a:off x="0" y="0"/>
              <a:ext cx="5174742" cy="3692779"/>
            </a:xfrm>
            <a:custGeom>
              <a:avLst/>
              <a:gdLst/>
              <a:ahLst/>
              <a:cxnLst/>
              <a:rect r="r" b="b" t="t" l="l"/>
              <a:pathLst>
                <a:path h="3692779" w="5174742">
                  <a:moveTo>
                    <a:pt x="4654550" y="3692779"/>
                  </a:moveTo>
                  <a:lnTo>
                    <a:pt x="520192" y="3692779"/>
                  </a:lnTo>
                  <a:cubicBezTo>
                    <a:pt x="233553" y="3692779"/>
                    <a:pt x="0" y="3459226"/>
                    <a:pt x="0" y="3172587"/>
                  </a:cubicBezTo>
                  <a:lnTo>
                    <a:pt x="0" y="520192"/>
                  </a:lnTo>
                  <a:cubicBezTo>
                    <a:pt x="0" y="233553"/>
                    <a:pt x="233553" y="0"/>
                    <a:pt x="520192" y="0"/>
                  </a:cubicBezTo>
                  <a:lnTo>
                    <a:pt x="4654550" y="0"/>
                  </a:lnTo>
                  <a:cubicBezTo>
                    <a:pt x="4941189" y="0"/>
                    <a:pt x="5174742" y="233553"/>
                    <a:pt x="5174742" y="520192"/>
                  </a:cubicBezTo>
                  <a:lnTo>
                    <a:pt x="5174742" y="3172587"/>
                  </a:lnTo>
                  <a:cubicBezTo>
                    <a:pt x="5174742" y="3459226"/>
                    <a:pt x="4941189" y="3692779"/>
                    <a:pt x="4654550" y="3692779"/>
                  </a:cubicBezTo>
                  <a:close/>
                </a:path>
              </a:pathLst>
            </a:custGeom>
            <a:solidFill>
              <a:srgbClr val="B3DFF8"/>
            </a:solidFill>
          </p:spPr>
        </p:sp>
      </p:grpSp>
      <p:sp>
        <p:nvSpPr>
          <p:cNvPr name="TextBox 10" id="10"/>
          <p:cNvSpPr txBox="true"/>
          <p:nvPr/>
        </p:nvSpPr>
        <p:spPr>
          <a:xfrm rot="0">
            <a:off x="13085987" y="6163552"/>
            <a:ext cx="3406733" cy="764856"/>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Disadvantage</a:t>
            </a:r>
          </a:p>
        </p:txBody>
      </p:sp>
      <p:sp>
        <p:nvSpPr>
          <p:cNvPr name="TextBox 11" id="11"/>
          <p:cNvSpPr txBox="true"/>
          <p:nvPr/>
        </p:nvSpPr>
        <p:spPr>
          <a:xfrm rot="0">
            <a:off x="13600200" y="7298277"/>
            <a:ext cx="3415824" cy="1280475"/>
          </a:xfrm>
          <a:prstGeom prst="rect">
            <a:avLst/>
          </a:prstGeom>
        </p:spPr>
        <p:txBody>
          <a:bodyPr anchor="t" rtlCol="false" tIns="0" lIns="0" bIns="0" rIns="0">
            <a:spAutoFit/>
          </a:bodyPr>
          <a:lstStyle/>
          <a:p>
            <a:pPr algn="ctr">
              <a:lnSpc>
                <a:spcPts val="4858"/>
              </a:lnSpc>
            </a:pPr>
            <a:r>
              <a:rPr lang="en-US" sz="3471">
                <a:solidFill>
                  <a:srgbClr val="1B1B1B"/>
                </a:solidFill>
                <a:latin typeface="Arimo"/>
                <a:ea typeface="Arimo"/>
                <a:cs typeface="Arimo"/>
                <a:sym typeface="Arimo"/>
              </a:rPr>
              <a:t>More expensive to manufacture</a:t>
            </a:r>
          </a:p>
        </p:txBody>
      </p:sp>
      <p:grpSp>
        <p:nvGrpSpPr>
          <p:cNvPr name="Group 12" id="12"/>
          <p:cNvGrpSpPr/>
          <p:nvPr/>
        </p:nvGrpSpPr>
        <p:grpSpPr>
          <a:xfrm rot="0">
            <a:off x="2537237" y="28108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6" id="16"/>
          <p:cNvSpPr txBox="true"/>
          <p:nvPr/>
        </p:nvSpPr>
        <p:spPr>
          <a:xfrm rot="0">
            <a:off x="824250" y="597207"/>
            <a:ext cx="10841622" cy="952463"/>
          </a:xfrm>
          <a:prstGeom prst="rect">
            <a:avLst/>
          </a:prstGeom>
        </p:spPr>
        <p:txBody>
          <a:bodyPr anchor="t" rtlCol="false" tIns="0" lIns="0" bIns="0" rIns="0">
            <a:spAutoFit/>
          </a:bodyPr>
          <a:lstStyle/>
          <a:p>
            <a:pPr algn="l">
              <a:lnSpc>
                <a:spcPts val="7603"/>
              </a:lnSpc>
            </a:pPr>
            <a:r>
              <a:rPr lang="en-US" sz="6912">
                <a:solidFill>
                  <a:srgbClr val="1B1B1B"/>
                </a:solidFill>
                <a:latin typeface="Arimo"/>
                <a:ea typeface="Arimo"/>
                <a:cs typeface="Arimo"/>
                <a:sym typeface="Arimo"/>
              </a:rPr>
              <a:t>Capacitive touch screens</a:t>
            </a:r>
          </a:p>
        </p:txBody>
      </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TextBox 2" id="2"/>
          <p:cNvSpPr txBox="true"/>
          <p:nvPr/>
        </p:nvSpPr>
        <p:spPr>
          <a:xfrm rot="0">
            <a:off x="468920" y="1905342"/>
            <a:ext cx="11552284" cy="6623573"/>
          </a:xfrm>
          <a:prstGeom prst="rect">
            <a:avLst/>
          </a:prstGeom>
        </p:spPr>
        <p:txBody>
          <a:bodyPr anchor="t" rtlCol="false" tIns="0" lIns="0" bIns="0" rIns="0">
            <a:spAutoFit/>
          </a:bodyPr>
          <a:lstStyle/>
          <a:p>
            <a:pPr algn="l" marL="956550" indent="-318850" lvl="2">
              <a:lnSpc>
                <a:spcPts val="4635"/>
              </a:lnSpc>
              <a:buFont typeface="Arial"/>
              <a:buChar char="⚬"/>
            </a:pPr>
            <a:r>
              <a:rPr lang="en-US" sz="3310">
                <a:solidFill>
                  <a:srgbClr val="1B1B1B"/>
                </a:solidFill>
                <a:latin typeface="Arimo"/>
                <a:ea typeface="Arimo"/>
                <a:cs typeface="Arimo"/>
                <a:sym typeface="Arimo"/>
              </a:rPr>
              <a:t>The term "resistive" in resistive touch screens refers to the resistance generated by the pressure applied on the screen by the user. </a:t>
            </a:r>
          </a:p>
          <a:p>
            <a:pPr algn="l" marL="956550" indent="-318850" lvl="2">
              <a:lnSpc>
                <a:spcPts val="4635"/>
              </a:lnSpc>
              <a:buFont typeface="Arial"/>
              <a:buChar char="⚬"/>
            </a:pPr>
            <a:r>
              <a:rPr lang="en-US" sz="3310">
                <a:solidFill>
                  <a:srgbClr val="1B1B1B"/>
                </a:solidFill>
                <a:latin typeface="Arimo"/>
                <a:ea typeface="Arimo"/>
                <a:cs typeface="Arimo"/>
                <a:sym typeface="Arimo"/>
              </a:rPr>
              <a:t>When pressure is applied, it causes a change in resistance or an increase in voltage across the screen's layers. </a:t>
            </a:r>
          </a:p>
          <a:p>
            <a:pPr algn="l" marL="956550" indent="-318850" lvl="2">
              <a:lnSpc>
                <a:spcPts val="4635"/>
              </a:lnSpc>
              <a:buFont typeface="Arial"/>
              <a:buChar char="⚬"/>
            </a:pPr>
            <a:r>
              <a:rPr lang="en-US" sz="3310">
                <a:solidFill>
                  <a:srgbClr val="1B1B1B"/>
                </a:solidFill>
                <a:latin typeface="Arimo"/>
                <a:ea typeface="Arimo"/>
                <a:cs typeface="Arimo"/>
                <a:sym typeface="Arimo"/>
              </a:rPr>
              <a:t>These layers detect the voltage change and calculate the coordinates where the pressure occurred. </a:t>
            </a:r>
          </a:p>
          <a:p>
            <a:pPr algn="l" marL="956550" indent="-318850" lvl="2">
              <a:lnSpc>
                <a:spcPts val="4635"/>
              </a:lnSpc>
              <a:buFont typeface="Arial"/>
              <a:buChar char="⚬"/>
            </a:pPr>
            <a:r>
              <a:rPr lang="en-US" sz="3310">
                <a:solidFill>
                  <a:srgbClr val="1B1B1B"/>
                </a:solidFill>
                <a:latin typeface="Arimo"/>
                <a:ea typeface="Arimo"/>
                <a:cs typeface="Arimo"/>
                <a:sym typeface="Arimo"/>
              </a:rPr>
              <a:t>This allows the processor to respond accordingly by displaying the item or responding to the user's touch input.</a:t>
            </a:r>
          </a:p>
        </p:txBody>
      </p:sp>
      <p:grpSp>
        <p:nvGrpSpPr>
          <p:cNvPr name="Group 3" id="3"/>
          <p:cNvGrpSpPr/>
          <p:nvPr/>
        </p:nvGrpSpPr>
        <p:grpSpPr>
          <a:xfrm rot="0">
            <a:off x="13621521" y="3075654"/>
            <a:ext cx="3881056" cy="2769635"/>
            <a:chOff x="0" y="0"/>
            <a:chExt cx="5174742" cy="3692846"/>
          </a:xfrm>
        </p:grpSpPr>
        <p:sp>
          <p:nvSpPr>
            <p:cNvPr name="Freeform 4" id="4"/>
            <p:cNvSpPr/>
            <p:nvPr/>
          </p:nvSpPr>
          <p:spPr>
            <a:xfrm flipH="false" flipV="false" rot="0">
              <a:off x="0" y="0"/>
              <a:ext cx="5174742" cy="3692779"/>
            </a:xfrm>
            <a:custGeom>
              <a:avLst/>
              <a:gdLst/>
              <a:ahLst/>
              <a:cxnLst/>
              <a:rect r="r" b="b" t="t" l="l"/>
              <a:pathLst>
                <a:path h="3692779" w="5174742">
                  <a:moveTo>
                    <a:pt x="4654550" y="3692779"/>
                  </a:moveTo>
                  <a:lnTo>
                    <a:pt x="520192" y="3692779"/>
                  </a:lnTo>
                  <a:cubicBezTo>
                    <a:pt x="233553" y="3692779"/>
                    <a:pt x="0" y="3459226"/>
                    <a:pt x="0" y="3172587"/>
                  </a:cubicBezTo>
                  <a:lnTo>
                    <a:pt x="0" y="520192"/>
                  </a:lnTo>
                  <a:cubicBezTo>
                    <a:pt x="0" y="233553"/>
                    <a:pt x="233553" y="0"/>
                    <a:pt x="520192" y="0"/>
                  </a:cubicBezTo>
                  <a:lnTo>
                    <a:pt x="4654550" y="0"/>
                  </a:lnTo>
                  <a:cubicBezTo>
                    <a:pt x="4941189" y="0"/>
                    <a:pt x="5174742" y="233553"/>
                    <a:pt x="5174742" y="520192"/>
                  </a:cubicBezTo>
                  <a:lnTo>
                    <a:pt x="5174742" y="3172587"/>
                  </a:lnTo>
                  <a:cubicBezTo>
                    <a:pt x="5174742" y="3459226"/>
                    <a:pt x="4941189" y="3692779"/>
                    <a:pt x="4654550" y="3692779"/>
                  </a:cubicBezTo>
                  <a:close/>
                </a:path>
              </a:pathLst>
            </a:custGeom>
            <a:solidFill>
              <a:srgbClr val="B3DFF8"/>
            </a:solidFill>
          </p:spPr>
        </p:sp>
      </p:grpSp>
      <p:sp>
        <p:nvSpPr>
          <p:cNvPr name="TextBox 5" id="5"/>
          <p:cNvSpPr txBox="true"/>
          <p:nvPr/>
        </p:nvSpPr>
        <p:spPr>
          <a:xfrm rot="0">
            <a:off x="13085985" y="2142807"/>
            <a:ext cx="2950591" cy="764856"/>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Advantage</a:t>
            </a:r>
          </a:p>
        </p:txBody>
      </p:sp>
      <p:sp>
        <p:nvSpPr>
          <p:cNvPr name="TextBox 6" id="6"/>
          <p:cNvSpPr txBox="true"/>
          <p:nvPr/>
        </p:nvSpPr>
        <p:spPr>
          <a:xfrm rot="0">
            <a:off x="13843476" y="3277531"/>
            <a:ext cx="3415824" cy="1896029"/>
          </a:xfrm>
          <a:prstGeom prst="rect">
            <a:avLst/>
          </a:prstGeom>
        </p:spPr>
        <p:txBody>
          <a:bodyPr anchor="t" rtlCol="false" tIns="0" lIns="0" bIns="0" rIns="0">
            <a:spAutoFit/>
          </a:bodyPr>
          <a:lstStyle/>
          <a:p>
            <a:pPr algn="ctr">
              <a:lnSpc>
                <a:spcPts val="4858"/>
              </a:lnSpc>
            </a:pPr>
            <a:r>
              <a:rPr lang="en-US" sz="3471">
                <a:solidFill>
                  <a:srgbClr val="1B1B1B"/>
                </a:solidFill>
                <a:latin typeface="Arimo"/>
                <a:ea typeface="Arimo"/>
                <a:cs typeface="Arimo"/>
                <a:sym typeface="Arimo"/>
              </a:rPr>
              <a:t>Can be used in bare fingers, stylus and gloved hand</a:t>
            </a:r>
          </a:p>
        </p:txBody>
      </p:sp>
      <p:grpSp>
        <p:nvGrpSpPr>
          <p:cNvPr name="Group 7" id="7"/>
          <p:cNvGrpSpPr/>
          <p:nvPr/>
        </p:nvGrpSpPr>
        <p:grpSpPr>
          <a:xfrm rot="0">
            <a:off x="13378244" y="6945705"/>
            <a:ext cx="3881057" cy="2769635"/>
            <a:chOff x="0" y="0"/>
            <a:chExt cx="5174742" cy="3692846"/>
          </a:xfrm>
        </p:grpSpPr>
        <p:sp>
          <p:nvSpPr>
            <p:cNvPr name="Freeform 8" id="8"/>
            <p:cNvSpPr/>
            <p:nvPr/>
          </p:nvSpPr>
          <p:spPr>
            <a:xfrm flipH="false" flipV="false" rot="0">
              <a:off x="0" y="0"/>
              <a:ext cx="5174742" cy="3692779"/>
            </a:xfrm>
            <a:custGeom>
              <a:avLst/>
              <a:gdLst/>
              <a:ahLst/>
              <a:cxnLst/>
              <a:rect r="r" b="b" t="t" l="l"/>
              <a:pathLst>
                <a:path h="3692779" w="5174742">
                  <a:moveTo>
                    <a:pt x="4654550" y="3692779"/>
                  </a:moveTo>
                  <a:lnTo>
                    <a:pt x="520192" y="3692779"/>
                  </a:lnTo>
                  <a:cubicBezTo>
                    <a:pt x="233553" y="3692779"/>
                    <a:pt x="0" y="3459226"/>
                    <a:pt x="0" y="3172587"/>
                  </a:cubicBezTo>
                  <a:lnTo>
                    <a:pt x="0" y="520192"/>
                  </a:lnTo>
                  <a:cubicBezTo>
                    <a:pt x="0" y="233553"/>
                    <a:pt x="233553" y="0"/>
                    <a:pt x="520192" y="0"/>
                  </a:cubicBezTo>
                  <a:lnTo>
                    <a:pt x="4654550" y="0"/>
                  </a:lnTo>
                  <a:cubicBezTo>
                    <a:pt x="4941189" y="0"/>
                    <a:pt x="5174742" y="233553"/>
                    <a:pt x="5174742" y="520192"/>
                  </a:cubicBezTo>
                  <a:lnTo>
                    <a:pt x="5174742" y="3172587"/>
                  </a:lnTo>
                  <a:cubicBezTo>
                    <a:pt x="5174742" y="3459226"/>
                    <a:pt x="4941189" y="3692779"/>
                    <a:pt x="4654550" y="3692779"/>
                  </a:cubicBezTo>
                  <a:close/>
                </a:path>
              </a:pathLst>
            </a:custGeom>
            <a:solidFill>
              <a:srgbClr val="B3DFF8"/>
            </a:solidFill>
          </p:spPr>
        </p:sp>
      </p:grpSp>
      <p:sp>
        <p:nvSpPr>
          <p:cNvPr name="TextBox 9" id="9"/>
          <p:cNvSpPr txBox="true"/>
          <p:nvPr/>
        </p:nvSpPr>
        <p:spPr>
          <a:xfrm rot="0">
            <a:off x="13085987" y="6163552"/>
            <a:ext cx="3406733" cy="764856"/>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Disadvantage</a:t>
            </a:r>
          </a:p>
        </p:txBody>
      </p:sp>
      <p:sp>
        <p:nvSpPr>
          <p:cNvPr name="TextBox 10" id="10"/>
          <p:cNvSpPr txBox="true"/>
          <p:nvPr/>
        </p:nvSpPr>
        <p:spPr>
          <a:xfrm rot="0">
            <a:off x="13600200" y="7298277"/>
            <a:ext cx="3415824" cy="1896029"/>
          </a:xfrm>
          <a:prstGeom prst="rect">
            <a:avLst/>
          </a:prstGeom>
        </p:spPr>
        <p:txBody>
          <a:bodyPr anchor="t" rtlCol="false" tIns="0" lIns="0" bIns="0" rIns="0">
            <a:spAutoFit/>
          </a:bodyPr>
          <a:lstStyle/>
          <a:p>
            <a:pPr algn="ctr">
              <a:lnSpc>
                <a:spcPts val="4858"/>
              </a:lnSpc>
            </a:pPr>
            <a:r>
              <a:rPr lang="en-US" sz="3471">
                <a:solidFill>
                  <a:srgbClr val="1B1B1B"/>
                </a:solidFill>
                <a:latin typeface="Arimo"/>
                <a:ea typeface="Arimo"/>
                <a:cs typeface="Arimo"/>
                <a:sym typeface="Arimo"/>
              </a:rPr>
              <a:t>Low touch sensitivity, No multitouch</a:t>
            </a:r>
          </a:p>
        </p:txBody>
      </p:sp>
      <p:grpSp>
        <p:nvGrpSpPr>
          <p:cNvPr name="Group 11" id="11"/>
          <p:cNvGrpSpPr/>
          <p:nvPr/>
        </p:nvGrpSpPr>
        <p:grpSpPr>
          <a:xfrm rot="0">
            <a:off x="2537237" y="28108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5" id="15"/>
          <p:cNvSpPr txBox="true"/>
          <p:nvPr/>
        </p:nvSpPr>
        <p:spPr>
          <a:xfrm rot="0">
            <a:off x="824250" y="597207"/>
            <a:ext cx="10841622" cy="952463"/>
          </a:xfrm>
          <a:prstGeom prst="rect">
            <a:avLst/>
          </a:prstGeom>
        </p:spPr>
        <p:txBody>
          <a:bodyPr anchor="t" rtlCol="false" tIns="0" lIns="0" bIns="0" rIns="0">
            <a:spAutoFit/>
          </a:bodyPr>
          <a:lstStyle/>
          <a:p>
            <a:pPr algn="l">
              <a:lnSpc>
                <a:spcPts val="7603"/>
              </a:lnSpc>
            </a:pPr>
            <a:r>
              <a:rPr lang="en-US" sz="6912">
                <a:solidFill>
                  <a:srgbClr val="1B1B1B"/>
                </a:solidFill>
                <a:latin typeface="Arimo"/>
                <a:ea typeface="Arimo"/>
                <a:cs typeface="Arimo"/>
                <a:sym typeface="Arimo"/>
              </a:rPr>
              <a:t>Resistive touch screens</a:t>
            </a:r>
          </a:p>
        </p:txBody>
      </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TextBox 2" id="2"/>
          <p:cNvSpPr txBox="true"/>
          <p:nvPr/>
        </p:nvSpPr>
        <p:spPr>
          <a:xfrm rot="0">
            <a:off x="468920" y="1905342"/>
            <a:ext cx="11552284" cy="4238305"/>
          </a:xfrm>
          <a:prstGeom prst="rect">
            <a:avLst/>
          </a:prstGeom>
        </p:spPr>
        <p:txBody>
          <a:bodyPr anchor="t" rtlCol="false" tIns="0" lIns="0" bIns="0" rIns="0">
            <a:spAutoFit/>
          </a:bodyPr>
          <a:lstStyle/>
          <a:p>
            <a:pPr algn="l" marL="956550" indent="-318850" lvl="2">
              <a:lnSpc>
                <a:spcPts val="4635"/>
              </a:lnSpc>
              <a:buFont typeface="Arial"/>
              <a:buChar char="⚬"/>
            </a:pPr>
            <a:r>
              <a:rPr lang="en-US" sz="3310">
                <a:solidFill>
                  <a:srgbClr val="1B1B1B"/>
                </a:solidFill>
                <a:latin typeface="Arimo"/>
                <a:ea typeface="Arimo"/>
                <a:cs typeface="Arimo"/>
                <a:sym typeface="Arimo"/>
              </a:rPr>
              <a:t>Infrared touch screens emit a continuous grid of infrared lights beneath the top surface layer. </a:t>
            </a:r>
          </a:p>
          <a:p>
            <a:pPr algn="l" marL="956550" indent="-318850" lvl="2">
              <a:lnSpc>
                <a:spcPts val="4635"/>
              </a:lnSpc>
              <a:buFont typeface="Arial"/>
              <a:buChar char="⚬"/>
            </a:pPr>
            <a:r>
              <a:rPr lang="en-US" sz="3310">
                <a:solidFill>
                  <a:srgbClr val="1B1B1B"/>
                </a:solidFill>
                <a:latin typeface="Arimo"/>
                <a:ea typeface="Arimo"/>
                <a:cs typeface="Arimo"/>
                <a:sym typeface="Arimo"/>
              </a:rPr>
              <a:t>When a touch occurs on the screen, it interrupts this light grid, causing a disturbance. </a:t>
            </a:r>
          </a:p>
          <a:p>
            <a:pPr algn="l" marL="956550" indent="-318850" lvl="2">
              <a:lnSpc>
                <a:spcPts val="4635"/>
              </a:lnSpc>
              <a:buFont typeface="Arial"/>
              <a:buChar char="⚬"/>
            </a:pPr>
            <a:r>
              <a:rPr lang="en-US" sz="3310">
                <a:solidFill>
                  <a:srgbClr val="1B1B1B"/>
                </a:solidFill>
                <a:latin typeface="Arimo"/>
                <a:ea typeface="Arimo"/>
                <a:cs typeface="Arimo"/>
                <a:sym typeface="Arimo"/>
              </a:rPr>
              <a:t>The processor detects and locates this disturbance, translating it into coordinates that correspond to the touch location on the screen.</a:t>
            </a:r>
          </a:p>
        </p:txBody>
      </p:sp>
      <p:grpSp>
        <p:nvGrpSpPr>
          <p:cNvPr name="Group 3" id="3"/>
          <p:cNvGrpSpPr/>
          <p:nvPr/>
        </p:nvGrpSpPr>
        <p:grpSpPr>
          <a:xfrm rot="0">
            <a:off x="13621521" y="3075654"/>
            <a:ext cx="3881056" cy="2769635"/>
            <a:chOff x="0" y="0"/>
            <a:chExt cx="5174742" cy="3692846"/>
          </a:xfrm>
        </p:grpSpPr>
        <p:sp>
          <p:nvSpPr>
            <p:cNvPr name="Freeform 4" id="4"/>
            <p:cNvSpPr/>
            <p:nvPr/>
          </p:nvSpPr>
          <p:spPr>
            <a:xfrm flipH="false" flipV="false" rot="0">
              <a:off x="0" y="0"/>
              <a:ext cx="5174742" cy="3692779"/>
            </a:xfrm>
            <a:custGeom>
              <a:avLst/>
              <a:gdLst/>
              <a:ahLst/>
              <a:cxnLst/>
              <a:rect r="r" b="b" t="t" l="l"/>
              <a:pathLst>
                <a:path h="3692779" w="5174742">
                  <a:moveTo>
                    <a:pt x="4654550" y="3692779"/>
                  </a:moveTo>
                  <a:lnTo>
                    <a:pt x="520192" y="3692779"/>
                  </a:lnTo>
                  <a:cubicBezTo>
                    <a:pt x="233553" y="3692779"/>
                    <a:pt x="0" y="3459226"/>
                    <a:pt x="0" y="3172587"/>
                  </a:cubicBezTo>
                  <a:lnTo>
                    <a:pt x="0" y="520192"/>
                  </a:lnTo>
                  <a:cubicBezTo>
                    <a:pt x="0" y="233553"/>
                    <a:pt x="233553" y="0"/>
                    <a:pt x="520192" y="0"/>
                  </a:cubicBezTo>
                  <a:lnTo>
                    <a:pt x="4654550" y="0"/>
                  </a:lnTo>
                  <a:cubicBezTo>
                    <a:pt x="4941189" y="0"/>
                    <a:pt x="5174742" y="233553"/>
                    <a:pt x="5174742" y="520192"/>
                  </a:cubicBezTo>
                  <a:lnTo>
                    <a:pt x="5174742" y="3172587"/>
                  </a:lnTo>
                  <a:cubicBezTo>
                    <a:pt x="5174742" y="3459226"/>
                    <a:pt x="4941189" y="3692779"/>
                    <a:pt x="4654550" y="3692779"/>
                  </a:cubicBezTo>
                  <a:close/>
                </a:path>
              </a:pathLst>
            </a:custGeom>
            <a:solidFill>
              <a:srgbClr val="B3DFF8"/>
            </a:solidFill>
          </p:spPr>
        </p:sp>
      </p:grpSp>
      <p:sp>
        <p:nvSpPr>
          <p:cNvPr name="TextBox 5" id="5"/>
          <p:cNvSpPr txBox="true"/>
          <p:nvPr/>
        </p:nvSpPr>
        <p:spPr>
          <a:xfrm rot="0">
            <a:off x="13085985" y="2142807"/>
            <a:ext cx="2950591" cy="764856"/>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Advantage</a:t>
            </a:r>
          </a:p>
        </p:txBody>
      </p:sp>
      <p:sp>
        <p:nvSpPr>
          <p:cNvPr name="TextBox 6" id="6"/>
          <p:cNvSpPr txBox="true"/>
          <p:nvPr/>
        </p:nvSpPr>
        <p:spPr>
          <a:xfrm rot="0">
            <a:off x="13843476" y="4037826"/>
            <a:ext cx="3415824" cy="664921"/>
          </a:xfrm>
          <a:prstGeom prst="rect">
            <a:avLst/>
          </a:prstGeom>
        </p:spPr>
        <p:txBody>
          <a:bodyPr anchor="t" rtlCol="false" tIns="0" lIns="0" bIns="0" rIns="0">
            <a:spAutoFit/>
          </a:bodyPr>
          <a:lstStyle/>
          <a:p>
            <a:pPr algn="ctr">
              <a:lnSpc>
                <a:spcPts val="4858"/>
              </a:lnSpc>
            </a:pPr>
            <a:r>
              <a:rPr lang="en-US" sz="3471">
                <a:solidFill>
                  <a:srgbClr val="1B1B1B"/>
                </a:solidFill>
                <a:latin typeface="Arimo"/>
                <a:ea typeface="Arimo"/>
                <a:cs typeface="Arimo"/>
                <a:sym typeface="Arimo"/>
              </a:rPr>
              <a:t>Very sensible</a:t>
            </a:r>
          </a:p>
        </p:txBody>
      </p:sp>
      <p:grpSp>
        <p:nvGrpSpPr>
          <p:cNvPr name="Group 7" id="7"/>
          <p:cNvGrpSpPr/>
          <p:nvPr/>
        </p:nvGrpSpPr>
        <p:grpSpPr>
          <a:xfrm rot="0">
            <a:off x="13378244" y="6945705"/>
            <a:ext cx="3881057" cy="2769635"/>
            <a:chOff x="0" y="0"/>
            <a:chExt cx="5174742" cy="3692846"/>
          </a:xfrm>
        </p:grpSpPr>
        <p:sp>
          <p:nvSpPr>
            <p:cNvPr name="Freeform 8" id="8"/>
            <p:cNvSpPr/>
            <p:nvPr/>
          </p:nvSpPr>
          <p:spPr>
            <a:xfrm flipH="false" flipV="false" rot="0">
              <a:off x="0" y="0"/>
              <a:ext cx="5174742" cy="3692779"/>
            </a:xfrm>
            <a:custGeom>
              <a:avLst/>
              <a:gdLst/>
              <a:ahLst/>
              <a:cxnLst/>
              <a:rect r="r" b="b" t="t" l="l"/>
              <a:pathLst>
                <a:path h="3692779" w="5174742">
                  <a:moveTo>
                    <a:pt x="4654550" y="3692779"/>
                  </a:moveTo>
                  <a:lnTo>
                    <a:pt x="520192" y="3692779"/>
                  </a:lnTo>
                  <a:cubicBezTo>
                    <a:pt x="233553" y="3692779"/>
                    <a:pt x="0" y="3459226"/>
                    <a:pt x="0" y="3172587"/>
                  </a:cubicBezTo>
                  <a:lnTo>
                    <a:pt x="0" y="520192"/>
                  </a:lnTo>
                  <a:cubicBezTo>
                    <a:pt x="0" y="233553"/>
                    <a:pt x="233553" y="0"/>
                    <a:pt x="520192" y="0"/>
                  </a:cubicBezTo>
                  <a:lnTo>
                    <a:pt x="4654550" y="0"/>
                  </a:lnTo>
                  <a:cubicBezTo>
                    <a:pt x="4941189" y="0"/>
                    <a:pt x="5174742" y="233553"/>
                    <a:pt x="5174742" y="520192"/>
                  </a:cubicBezTo>
                  <a:lnTo>
                    <a:pt x="5174742" y="3172587"/>
                  </a:lnTo>
                  <a:cubicBezTo>
                    <a:pt x="5174742" y="3459226"/>
                    <a:pt x="4941189" y="3692779"/>
                    <a:pt x="4654550" y="3692779"/>
                  </a:cubicBezTo>
                  <a:close/>
                </a:path>
              </a:pathLst>
            </a:custGeom>
            <a:solidFill>
              <a:srgbClr val="B3DFF8"/>
            </a:solidFill>
          </p:spPr>
        </p:sp>
      </p:grpSp>
      <p:sp>
        <p:nvSpPr>
          <p:cNvPr name="TextBox 9" id="9"/>
          <p:cNvSpPr txBox="true"/>
          <p:nvPr/>
        </p:nvSpPr>
        <p:spPr>
          <a:xfrm rot="0">
            <a:off x="13085987" y="6163552"/>
            <a:ext cx="3406733" cy="764856"/>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Disadvantage</a:t>
            </a:r>
          </a:p>
        </p:txBody>
      </p:sp>
      <p:sp>
        <p:nvSpPr>
          <p:cNvPr name="TextBox 10" id="10"/>
          <p:cNvSpPr txBox="true"/>
          <p:nvPr/>
        </p:nvSpPr>
        <p:spPr>
          <a:xfrm rot="0">
            <a:off x="13610860" y="7603077"/>
            <a:ext cx="3415824" cy="1280475"/>
          </a:xfrm>
          <a:prstGeom prst="rect">
            <a:avLst/>
          </a:prstGeom>
        </p:spPr>
        <p:txBody>
          <a:bodyPr anchor="t" rtlCol="false" tIns="0" lIns="0" bIns="0" rIns="0">
            <a:spAutoFit/>
          </a:bodyPr>
          <a:lstStyle/>
          <a:p>
            <a:pPr algn="ctr">
              <a:lnSpc>
                <a:spcPts val="4858"/>
              </a:lnSpc>
            </a:pPr>
            <a:r>
              <a:rPr lang="en-US" sz="3471">
                <a:solidFill>
                  <a:srgbClr val="1B1B1B"/>
                </a:solidFill>
                <a:latin typeface="Arimo"/>
                <a:ea typeface="Arimo"/>
                <a:cs typeface="Arimo"/>
                <a:sym typeface="Arimo"/>
              </a:rPr>
              <a:t>Susceptible to false touch</a:t>
            </a:r>
          </a:p>
        </p:txBody>
      </p:sp>
      <p:grpSp>
        <p:nvGrpSpPr>
          <p:cNvPr name="Group 11" id="11"/>
          <p:cNvGrpSpPr/>
          <p:nvPr/>
        </p:nvGrpSpPr>
        <p:grpSpPr>
          <a:xfrm rot="0">
            <a:off x="2537237" y="281084"/>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5" id="15"/>
          <p:cNvSpPr txBox="true"/>
          <p:nvPr/>
        </p:nvSpPr>
        <p:spPr>
          <a:xfrm rot="0">
            <a:off x="824250" y="597207"/>
            <a:ext cx="10841622" cy="952463"/>
          </a:xfrm>
          <a:prstGeom prst="rect">
            <a:avLst/>
          </a:prstGeom>
        </p:spPr>
        <p:txBody>
          <a:bodyPr anchor="t" rtlCol="false" tIns="0" lIns="0" bIns="0" rIns="0">
            <a:spAutoFit/>
          </a:bodyPr>
          <a:lstStyle/>
          <a:p>
            <a:pPr algn="l">
              <a:lnSpc>
                <a:spcPts val="7603"/>
              </a:lnSpc>
            </a:pPr>
            <a:r>
              <a:rPr lang="en-US" sz="6912">
                <a:solidFill>
                  <a:srgbClr val="1B1B1B"/>
                </a:solidFill>
                <a:latin typeface="Arimo"/>
                <a:ea typeface="Arimo"/>
                <a:cs typeface="Arimo"/>
                <a:sym typeface="Arimo"/>
              </a:rPr>
              <a:t>Infrared touch screens</a:t>
            </a:r>
          </a:p>
        </p:txBody>
      </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0">
            <a:off x="11772900" y="1028700"/>
            <a:ext cx="5486400" cy="8229600"/>
            <a:chOff x="0" y="0"/>
            <a:chExt cx="7315200" cy="10972800"/>
          </a:xfrm>
        </p:grpSpPr>
        <p:sp>
          <p:nvSpPr>
            <p:cNvPr name="Freeform 3" id="3"/>
            <p:cNvSpPr/>
            <p:nvPr/>
          </p:nvSpPr>
          <p:spPr>
            <a:xfrm flipH="false" flipV="false" rot="0">
              <a:off x="0" y="0"/>
              <a:ext cx="7315200" cy="10972800"/>
            </a:xfrm>
            <a:custGeom>
              <a:avLst/>
              <a:gdLst/>
              <a:ahLst/>
              <a:cxnLst/>
              <a:rect r="r" b="b" t="t" l="l"/>
              <a:pathLst>
                <a:path h="10972800" w="7315200">
                  <a:moveTo>
                    <a:pt x="0" y="10416794"/>
                  </a:moveTo>
                  <a:lnTo>
                    <a:pt x="0" y="556006"/>
                  </a:lnTo>
                  <a:cubicBezTo>
                    <a:pt x="0" y="248666"/>
                    <a:pt x="248666" y="0"/>
                    <a:pt x="556006" y="0"/>
                  </a:cubicBezTo>
                  <a:lnTo>
                    <a:pt x="6759194" y="0"/>
                  </a:lnTo>
                  <a:cubicBezTo>
                    <a:pt x="7066534" y="0"/>
                    <a:pt x="7315200" y="250190"/>
                    <a:pt x="7315200" y="556006"/>
                  </a:cubicBezTo>
                  <a:lnTo>
                    <a:pt x="7315200" y="10416794"/>
                  </a:lnTo>
                  <a:cubicBezTo>
                    <a:pt x="7315200" y="10724007"/>
                    <a:pt x="7066534" y="10972800"/>
                    <a:pt x="6759194" y="10972800"/>
                  </a:cubicBezTo>
                  <a:lnTo>
                    <a:pt x="556006" y="10972800"/>
                  </a:lnTo>
                  <a:cubicBezTo>
                    <a:pt x="250190" y="10972800"/>
                    <a:pt x="0" y="10724134"/>
                    <a:pt x="0" y="10416794"/>
                  </a:cubicBezTo>
                  <a:close/>
                </a:path>
              </a:pathLst>
            </a:custGeom>
            <a:blipFill>
              <a:blip r:embed="rId2"/>
              <a:stretch>
                <a:fillRect l="-50000" t="0" r="-50000" b="0"/>
              </a:stretch>
            </a:blipFill>
          </p:spPr>
        </p:sp>
      </p:grpSp>
      <p:grpSp>
        <p:nvGrpSpPr>
          <p:cNvPr name="Group 4" id="4"/>
          <p:cNvGrpSpPr/>
          <p:nvPr/>
        </p:nvGrpSpPr>
        <p:grpSpPr>
          <a:xfrm rot="0">
            <a:off x="2661342" y="2140647"/>
            <a:ext cx="8685760" cy="2070212"/>
            <a:chOff x="0" y="0"/>
            <a:chExt cx="11581014" cy="2760282"/>
          </a:xfrm>
        </p:grpSpPr>
        <p:sp>
          <p:nvSpPr>
            <p:cNvPr name="Freeform 5" id="5"/>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B3DFF8"/>
            </a:solidFill>
          </p:spPr>
        </p:sp>
      </p:grpSp>
      <p:grpSp>
        <p:nvGrpSpPr>
          <p:cNvPr name="Group 6" id="6"/>
          <p:cNvGrpSpPr/>
          <p:nvPr/>
        </p:nvGrpSpPr>
        <p:grpSpPr>
          <a:xfrm rot="0">
            <a:off x="2661342" y="4420772"/>
            <a:ext cx="8685760" cy="5476079"/>
            <a:chOff x="0" y="0"/>
            <a:chExt cx="11581014" cy="7301438"/>
          </a:xfrm>
        </p:grpSpPr>
        <p:sp>
          <p:nvSpPr>
            <p:cNvPr name="Freeform 7" id="7"/>
            <p:cNvSpPr/>
            <p:nvPr/>
          </p:nvSpPr>
          <p:spPr>
            <a:xfrm flipH="false" flipV="false" rot="0">
              <a:off x="0" y="0"/>
              <a:ext cx="11581003" cy="7301485"/>
            </a:xfrm>
            <a:custGeom>
              <a:avLst/>
              <a:gdLst/>
              <a:ahLst/>
              <a:cxnLst/>
              <a:rect r="r" b="b" t="t" l="l"/>
              <a:pathLst>
                <a:path h="7301485" w="11581003">
                  <a:moveTo>
                    <a:pt x="11060811" y="7301484"/>
                  </a:moveTo>
                  <a:lnTo>
                    <a:pt x="520192" y="7301484"/>
                  </a:lnTo>
                  <a:cubicBezTo>
                    <a:pt x="233553" y="7301484"/>
                    <a:pt x="0" y="7067931"/>
                    <a:pt x="0" y="6781292"/>
                  </a:cubicBezTo>
                  <a:lnTo>
                    <a:pt x="0" y="520192"/>
                  </a:lnTo>
                  <a:cubicBezTo>
                    <a:pt x="0" y="233553"/>
                    <a:pt x="233553" y="0"/>
                    <a:pt x="520192" y="0"/>
                  </a:cubicBezTo>
                  <a:lnTo>
                    <a:pt x="11060811" y="0"/>
                  </a:lnTo>
                  <a:cubicBezTo>
                    <a:pt x="11347450" y="0"/>
                    <a:pt x="11581003" y="233553"/>
                    <a:pt x="11581003" y="520192"/>
                  </a:cubicBezTo>
                  <a:lnTo>
                    <a:pt x="11581003" y="6781292"/>
                  </a:lnTo>
                  <a:cubicBezTo>
                    <a:pt x="11581003" y="7067931"/>
                    <a:pt x="11347450" y="7301485"/>
                    <a:pt x="11060811" y="7301485"/>
                  </a:cubicBezTo>
                  <a:close/>
                </a:path>
              </a:pathLst>
            </a:custGeom>
            <a:solidFill>
              <a:srgbClr val="B3DFF8"/>
            </a:solidFill>
          </p:spPr>
        </p:sp>
      </p:grpSp>
      <p:sp>
        <p:nvSpPr>
          <p:cNvPr name="TextBox 8" id="8"/>
          <p:cNvSpPr txBox="true"/>
          <p:nvPr/>
        </p:nvSpPr>
        <p:spPr>
          <a:xfrm rot="0">
            <a:off x="496478" y="2342680"/>
            <a:ext cx="1855848" cy="1476590"/>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What it has </a:t>
            </a:r>
          </a:p>
        </p:txBody>
      </p:sp>
      <p:sp>
        <p:nvSpPr>
          <p:cNvPr name="TextBox 9" id="9"/>
          <p:cNvSpPr txBox="true"/>
          <p:nvPr/>
        </p:nvSpPr>
        <p:spPr>
          <a:xfrm rot="0">
            <a:off x="561078" y="4636310"/>
            <a:ext cx="1791247" cy="1438118"/>
          </a:xfrm>
          <a:prstGeom prst="rect">
            <a:avLst/>
          </a:prstGeom>
        </p:spPr>
        <p:txBody>
          <a:bodyPr anchor="t" rtlCol="false" tIns="0" lIns="0" bIns="0" rIns="0">
            <a:spAutoFit/>
          </a:bodyPr>
          <a:lstStyle/>
          <a:p>
            <a:pPr algn="ctr">
              <a:lnSpc>
                <a:spcPts val="5418"/>
              </a:lnSpc>
            </a:pPr>
            <a:r>
              <a:rPr lang="en-US" sz="3868">
                <a:solidFill>
                  <a:srgbClr val="1B1B1B"/>
                </a:solidFill>
                <a:latin typeface="Arimo"/>
                <a:ea typeface="Arimo"/>
                <a:cs typeface="Arimo"/>
                <a:sym typeface="Arimo"/>
              </a:rPr>
              <a:t>What it does </a:t>
            </a:r>
          </a:p>
        </p:txBody>
      </p:sp>
      <p:sp>
        <p:nvSpPr>
          <p:cNvPr name="TextBox 10" id="10"/>
          <p:cNvSpPr txBox="true"/>
          <p:nvPr/>
        </p:nvSpPr>
        <p:spPr>
          <a:xfrm rot="0">
            <a:off x="2757940" y="2342680"/>
            <a:ext cx="8492562" cy="1250471"/>
          </a:xfrm>
          <a:prstGeom prst="rect">
            <a:avLst/>
          </a:prstGeom>
        </p:spPr>
        <p:txBody>
          <a:bodyPr anchor="t" rtlCol="false" tIns="0" lIns="0" bIns="0" rIns="0">
            <a:spAutoFit/>
          </a:bodyPr>
          <a:lstStyle/>
          <a:p>
            <a:pPr algn="ctr">
              <a:lnSpc>
                <a:spcPts val="4618"/>
              </a:lnSpc>
            </a:pPr>
            <a:r>
              <a:rPr lang="en-US" sz="3298">
                <a:solidFill>
                  <a:srgbClr val="1B1B1B"/>
                </a:solidFill>
                <a:latin typeface="Arimo"/>
                <a:ea typeface="Arimo"/>
                <a:cs typeface="Arimo"/>
                <a:sym typeface="Arimo"/>
              </a:rPr>
              <a:t>Scanner are used to convert text or images on paper into digital information.</a:t>
            </a:r>
          </a:p>
        </p:txBody>
      </p:sp>
      <p:sp>
        <p:nvSpPr>
          <p:cNvPr name="TextBox 11" id="11"/>
          <p:cNvSpPr txBox="true"/>
          <p:nvPr/>
        </p:nvSpPr>
        <p:spPr>
          <a:xfrm rot="0">
            <a:off x="2661340" y="4414642"/>
            <a:ext cx="8492562" cy="4828374"/>
          </a:xfrm>
          <a:prstGeom prst="rect">
            <a:avLst/>
          </a:prstGeom>
        </p:spPr>
        <p:txBody>
          <a:bodyPr anchor="t" rtlCol="false" tIns="0" lIns="0" bIns="0" rIns="0">
            <a:spAutoFit/>
          </a:bodyPr>
          <a:lstStyle/>
          <a:p>
            <a:pPr algn="l" marL="953067" indent="-317689" lvl="2">
              <a:lnSpc>
                <a:spcPts val="4618"/>
              </a:lnSpc>
              <a:buFont typeface="Arial"/>
              <a:buChar char="⚬"/>
            </a:pPr>
            <a:r>
              <a:rPr lang="en-US" sz="3298">
                <a:solidFill>
                  <a:srgbClr val="1B1B1B"/>
                </a:solidFill>
                <a:latin typeface="Arimo"/>
                <a:ea typeface="Arimo"/>
                <a:cs typeface="Arimo"/>
                <a:sym typeface="Arimo"/>
              </a:rPr>
              <a:t>A paper document is placed on the scanner and a beam of light is shone onto the paper.</a:t>
            </a:r>
          </a:p>
          <a:p>
            <a:pPr algn="l" marL="953067" indent="-317689" lvl="2">
              <a:lnSpc>
                <a:spcPts val="4618"/>
              </a:lnSpc>
              <a:buFont typeface="Arial"/>
              <a:buChar char="⚬"/>
            </a:pPr>
            <a:r>
              <a:rPr lang="en-US" sz="3298">
                <a:solidFill>
                  <a:srgbClr val="1B1B1B"/>
                </a:solidFill>
                <a:latin typeface="Arimo"/>
                <a:ea typeface="Arimo"/>
                <a:cs typeface="Arimo"/>
                <a:sym typeface="Arimo"/>
              </a:rPr>
              <a:t>This light reflects onto a sensor, which determines the colour of the text or image on the paper.</a:t>
            </a:r>
          </a:p>
          <a:p>
            <a:pPr algn="l" marL="953067" indent="-317689" lvl="2">
              <a:lnSpc>
                <a:spcPts val="4618"/>
              </a:lnSpc>
              <a:buFont typeface="Arial"/>
              <a:buChar char="⚬"/>
            </a:pPr>
            <a:r>
              <a:rPr lang="en-US" sz="3298">
                <a:solidFill>
                  <a:srgbClr val="1B1B1B"/>
                </a:solidFill>
                <a:latin typeface="Arimo"/>
                <a:ea typeface="Arimo"/>
                <a:cs typeface="Arimo"/>
                <a:sym typeface="Arimo"/>
              </a:rPr>
              <a:t>The information is used by the computer, as an input, to create a digital copy of the document</a:t>
            </a:r>
          </a:p>
        </p:txBody>
      </p:sp>
      <p:grpSp>
        <p:nvGrpSpPr>
          <p:cNvPr name="Group 12" id="12"/>
          <p:cNvGrpSpPr/>
          <p:nvPr/>
        </p:nvGrpSpPr>
        <p:grpSpPr>
          <a:xfrm rot="0">
            <a:off x="2537237" y="28108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6" id="16"/>
          <p:cNvSpPr txBox="true"/>
          <p:nvPr/>
        </p:nvSpPr>
        <p:spPr>
          <a:xfrm rot="0">
            <a:off x="723458" y="476250"/>
            <a:ext cx="10623645" cy="1221954"/>
          </a:xfrm>
          <a:prstGeom prst="rect">
            <a:avLst/>
          </a:prstGeom>
        </p:spPr>
        <p:txBody>
          <a:bodyPr anchor="t" rtlCol="false" tIns="0" lIns="0" bIns="0" rIns="0">
            <a:spAutoFit/>
          </a:bodyPr>
          <a:lstStyle/>
          <a:p>
            <a:pPr algn="l">
              <a:lnSpc>
                <a:spcPts val="9900"/>
              </a:lnSpc>
            </a:pPr>
            <a:r>
              <a:rPr lang="en-US" sz="9000">
                <a:solidFill>
                  <a:srgbClr val="1B1B1B"/>
                </a:solidFill>
                <a:latin typeface="Arimo"/>
                <a:ea typeface="Arimo"/>
                <a:cs typeface="Arimo"/>
                <a:sym typeface="Arimo"/>
              </a:rPr>
              <a:t>Scanner</a:t>
            </a:r>
          </a:p>
        </p:txBody>
      </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0">
            <a:off x="2158330" y="2490664"/>
            <a:ext cx="13666096" cy="2713654"/>
            <a:chOff x="0" y="0"/>
            <a:chExt cx="18221462" cy="3618206"/>
          </a:xfrm>
        </p:grpSpPr>
        <p:sp>
          <p:nvSpPr>
            <p:cNvPr name="Freeform 3" id="3"/>
            <p:cNvSpPr/>
            <p:nvPr/>
          </p:nvSpPr>
          <p:spPr>
            <a:xfrm flipH="false" flipV="false" rot="0">
              <a:off x="0" y="0"/>
              <a:ext cx="18221452" cy="3618230"/>
            </a:xfrm>
            <a:custGeom>
              <a:avLst/>
              <a:gdLst/>
              <a:ahLst/>
              <a:cxnLst/>
              <a:rect r="r" b="b" t="t" l="l"/>
              <a:pathLst>
                <a:path h="3618230" w="18221452">
                  <a:moveTo>
                    <a:pt x="17539588" y="3618230"/>
                  </a:moveTo>
                  <a:lnTo>
                    <a:pt x="681863" y="3618230"/>
                  </a:lnTo>
                  <a:cubicBezTo>
                    <a:pt x="306197" y="3618230"/>
                    <a:pt x="0" y="3312033"/>
                    <a:pt x="0" y="2936367"/>
                  </a:cubicBezTo>
                  <a:lnTo>
                    <a:pt x="0" y="681863"/>
                  </a:lnTo>
                  <a:cubicBezTo>
                    <a:pt x="0" y="306197"/>
                    <a:pt x="306197" y="0"/>
                    <a:pt x="681863" y="0"/>
                  </a:cubicBezTo>
                  <a:lnTo>
                    <a:pt x="17539588" y="0"/>
                  </a:lnTo>
                  <a:cubicBezTo>
                    <a:pt x="17915381" y="0"/>
                    <a:pt x="18221452" y="306197"/>
                    <a:pt x="18221452" y="681863"/>
                  </a:cubicBezTo>
                  <a:lnTo>
                    <a:pt x="18221452" y="2936367"/>
                  </a:lnTo>
                  <a:cubicBezTo>
                    <a:pt x="18221452" y="3312160"/>
                    <a:pt x="17915254" y="3618230"/>
                    <a:pt x="17539588" y="3618230"/>
                  </a:cubicBezTo>
                  <a:close/>
                </a:path>
              </a:pathLst>
            </a:custGeom>
            <a:solidFill>
              <a:srgbClr val="B3DFF8"/>
            </a:solidFill>
          </p:spPr>
        </p:sp>
      </p:grpSp>
      <p:sp>
        <p:nvSpPr>
          <p:cNvPr name="TextBox 4" id="4"/>
          <p:cNvSpPr txBox="true"/>
          <p:nvPr/>
        </p:nvSpPr>
        <p:spPr>
          <a:xfrm rot="0">
            <a:off x="2356654" y="2511196"/>
            <a:ext cx="13269448" cy="2508985"/>
          </a:xfrm>
          <a:prstGeom prst="rect">
            <a:avLst/>
          </a:prstGeom>
        </p:spPr>
        <p:txBody>
          <a:bodyPr anchor="t" rtlCol="false" tIns="0" lIns="0" bIns="0" rIns="0">
            <a:spAutoFit/>
          </a:bodyPr>
          <a:lstStyle/>
          <a:p>
            <a:pPr algn="ctr">
              <a:lnSpc>
                <a:spcPts val="4753"/>
              </a:lnSpc>
            </a:pPr>
            <a:r>
              <a:rPr lang="en-US" sz="3394">
                <a:solidFill>
                  <a:srgbClr val="1B1B1B"/>
                </a:solidFill>
                <a:latin typeface="Arimo"/>
                <a:ea typeface="Arimo"/>
                <a:cs typeface="Arimo"/>
                <a:sym typeface="Arimo"/>
              </a:rPr>
              <a:t>Computers equipped with optical character recognition (OCR) software can convert scanned text from documents into editable text file formats. This allows scanned images to be imported into a word processor for editing and manipulation.</a:t>
            </a:r>
          </a:p>
        </p:txBody>
      </p:sp>
      <p:grpSp>
        <p:nvGrpSpPr>
          <p:cNvPr name="Group 5" id="5"/>
          <p:cNvGrpSpPr/>
          <p:nvPr/>
        </p:nvGrpSpPr>
        <p:grpSpPr>
          <a:xfrm rot="0">
            <a:off x="2158330" y="5904574"/>
            <a:ext cx="13666096" cy="2713655"/>
            <a:chOff x="0" y="0"/>
            <a:chExt cx="18221462" cy="3618206"/>
          </a:xfrm>
        </p:grpSpPr>
        <p:sp>
          <p:nvSpPr>
            <p:cNvPr name="Freeform 6" id="6"/>
            <p:cNvSpPr/>
            <p:nvPr/>
          </p:nvSpPr>
          <p:spPr>
            <a:xfrm flipH="false" flipV="false" rot="0">
              <a:off x="0" y="0"/>
              <a:ext cx="18221452" cy="3618230"/>
            </a:xfrm>
            <a:custGeom>
              <a:avLst/>
              <a:gdLst/>
              <a:ahLst/>
              <a:cxnLst/>
              <a:rect r="r" b="b" t="t" l="l"/>
              <a:pathLst>
                <a:path h="3618230" w="18221452">
                  <a:moveTo>
                    <a:pt x="17539588" y="3618230"/>
                  </a:moveTo>
                  <a:lnTo>
                    <a:pt x="681863" y="3618230"/>
                  </a:lnTo>
                  <a:cubicBezTo>
                    <a:pt x="306197" y="3618230"/>
                    <a:pt x="0" y="3312033"/>
                    <a:pt x="0" y="2936367"/>
                  </a:cubicBezTo>
                  <a:lnTo>
                    <a:pt x="0" y="681863"/>
                  </a:lnTo>
                  <a:cubicBezTo>
                    <a:pt x="0" y="306197"/>
                    <a:pt x="306197" y="0"/>
                    <a:pt x="681863" y="0"/>
                  </a:cubicBezTo>
                  <a:lnTo>
                    <a:pt x="17539588" y="0"/>
                  </a:lnTo>
                  <a:cubicBezTo>
                    <a:pt x="17915381" y="0"/>
                    <a:pt x="18221452" y="306197"/>
                    <a:pt x="18221452" y="681863"/>
                  </a:cubicBezTo>
                  <a:lnTo>
                    <a:pt x="18221452" y="2936367"/>
                  </a:lnTo>
                  <a:cubicBezTo>
                    <a:pt x="18221452" y="3312160"/>
                    <a:pt x="17915254" y="3618230"/>
                    <a:pt x="17539588" y="3618230"/>
                  </a:cubicBezTo>
                  <a:close/>
                </a:path>
              </a:pathLst>
            </a:custGeom>
            <a:solidFill>
              <a:srgbClr val="B3DFF8"/>
            </a:solidFill>
          </p:spPr>
        </p:sp>
      </p:grpSp>
      <p:sp>
        <p:nvSpPr>
          <p:cNvPr name="TextBox 7" id="7"/>
          <p:cNvSpPr txBox="true"/>
          <p:nvPr/>
        </p:nvSpPr>
        <p:spPr>
          <a:xfrm rot="0">
            <a:off x="2356654" y="5956207"/>
            <a:ext cx="13269448" cy="2524662"/>
          </a:xfrm>
          <a:prstGeom prst="rect">
            <a:avLst/>
          </a:prstGeom>
        </p:spPr>
        <p:txBody>
          <a:bodyPr anchor="t" rtlCol="false" tIns="0" lIns="0" bIns="0" rIns="0">
            <a:spAutoFit/>
          </a:bodyPr>
          <a:lstStyle/>
          <a:p>
            <a:pPr algn="ctr">
              <a:lnSpc>
                <a:spcPts val="4753"/>
              </a:lnSpc>
            </a:pPr>
            <a:r>
              <a:rPr lang="en-US" sz="3394">
                <a:solidFill>
                  <a:srgbClr val="1B1B1B"/>
                </a:solidFill>
                <a:latin typeface="Arimo"/>
                <a:ea typeface="Arimo"/>
                <a:cs typeface="Arimo"/>
                <a:sym typeface="Arimo"/>
              </a:rPr>
              <a:t>If the original document was a photograph or image, then the If the original document was a photograph or image, the scanned result typically becomes an image file format such as JPEG. image forms an image file such as JPEG. </a:t>
            </a:r>
          </a:p>
        </p:txBody>
      </p:sp>
      <p:grpSp>
        <p:nvGrpSpPr>
          <p:cNvPr name="Group 8" id="8"/>
          <p:cNvGrpSpPr/>
          <p:nvPr/>
        </p:nvGrpSpPr>
        <p:grpSpPr>
          <a:xfrm rot="0">
            <a:off x="2537237" y="281084"/>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2" id="12"/>
          <p:cNvSpPr txBox="true"/>
          <p:nvPr/>
        </p:nvSpPr>
        <p:spPr>
          <a:xfrm rot="0">
            <a:off x="723458" y="476250"/>
            <a:ext cx="16535842" cy="1221954"/>
          </a:xfrm>
          <a:prstGeom prst="rect">
            <a:avLst/>
          </a:prstGeom>
        </p:spPr>
        <p:txBody>
          <a:bodyPr anchor="t" rtlCol="false" tIns="0" lIns="0" bIns="0" rIns="0">
            <a:spAutoFit/>
          </a:bodyPr>
          <a:lstStyle/>
          <a:p>
            <a:pPr algn="l">
              <a:lnSpc>
                <a:spcPts val="9900"/>
              </a:lnSpc>
            </a:pPr>
            <a:r>
              <a:rPr lang="en-US" sz="9000">
                <a:solidFill>
                  <a:srgbClr val="1B1B1B"/>
                </a:solidFill>
                <a:latin typeface="Arimo"/>
                <a:ea typeface="Arimo"/>
                <a:cs typeface="Arimo"/>
                <a:sym typeface="Arimo"/>
              </a:rPr>
              <a:t>Optical character recognition</a:t>
            </a:r>
          </a:p>
        </p:txBody>
      </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0">
            <a:off x="2158330" y="2186570"/>
            <a:ext cx="13666096" cy="2713654"/>
            <a:chOff x="0" y="0"/>
            <a:chExt cx="18221462" cy="3618206"/>
          </a:xfrm>
        </p:grpSpPr>
        <p:sp>
          <p:nvSpPr>
            <p:cNvPr name="Freeform 3" id="3"/>
            <p:cNvSpPr/>
            <p:nvPr/>
          </p:nvSpPr>
          <p:spPr>
            <a:xfrm flipH="false" flipV="false" rot="0">
              <a:off x="0" y="0"/>
              <a:ext cx="18221452" cy="3618230"/>
            </a:xfrm>
            <a:custGeom>
              <a:avLst/>
              <a:gdLst/>
              <a:ahLst/>
              <a:cxnLst/>
              <a:rect r="r" b="b" t="t" l="l"/>
              <a:pathLst>
                <a:path h="3618230" w="18221452">
                  <a:moveTo>
                    <a:pt x="17539588" y="3618230"/>
                  </a:moveTo>
                  <a:lnTo>
                    <a:pt x="681863" y="3618230"/>
                  </a:lnTo>
                  <a:cubicBezTo>
                    <a:pt x="306197" y="3618230"/>
                    <a:pt x="0" y="3312033"/>
                    <a:pt x="0" y="2936367"/>
                  </a:cubicBezTo>
                  <a:lnTo>
                    <a:pt x="0" y="681863"/>
                  </a:lnTo>
                  <a:cubicBezTo>
                    <a:pt x="0" y="306197"/>
                    <a:pt x="306197" y="0"/>
                    <a:pt x="681863" y="0"/>
                  </a:cubicBezTo>
                  <a:lnTo>
                    <a:pt x="17539588" y="0"/>
                  </a:lnTo>
                  <a:cubicBezTo>
                    <a:pt x="17915381" y="0"/>
                    <a:pt x="18221452" y="306197"/>
                    <a:pt x="18221452" y="681863"/>
                  </a:cubicBezTo>
                  <a:lnTo>
                    <a:pt x="18221452" y="2936367"/>
                  </a:lnTo>
                  <a:cubicBezTo>
                    <a:pt x="18221452" y="3312160"/>
                    <a:pt x="17915254" y="3618230"/>
                    <a:pt x="17539588" y="3618230"/>
                  </a:cubicBezTo>
                  <a:close/>
                </a:path>
              </a:pathLst>
            </a:custGeom>
            <a:solidFill>
              <a:srgbClr val="B3DFF8"/>
            </a:solidFill>
          </p:spPr>
        </p:sp>
      </p:grpSp>
      <p:sp>
        <p:nvSpPr>
          <p:cNvPr name="Freeform 4" id="4"/>
          <p:cNvSpPr/>
          <p:nvPr/>
        </p:nvSpPr>
        <p:spPr>
          <a:xfrm flipH="false" flipV="false" rot="0">
            <a:off x="6897506" y="5143500"/>
            <a:ext cx="5848947" cy="4763575"/>
          </a:xfrm>
          <a:custGeom>
            <a:avLst/>
            <a:gdLst/>
            <a:ahLst/>
            <a:cxnLst/>
            <a:rect r="r" b="b" t="t" l="l"/>
            <a:pathLst>
              <a:path h="4763575" w="5848947">
                <a:moveTo>
                  <a:pt x="0" y="0"/>
                </a:moveTo>
                <a:lnTo>
                  <a:pt x="5848946" y="0"/>
                </a:lnTo>
                <a:lnTo>
                  <a:pt x="5848946" y="4763576"/>
                </a:lnTo>
                <a:lnTo>
                  <a:pt x="0" y="4763576"/>
                </a:lnTo>
                <a:lnTo>
                  <a:pt x="0" y="0"/>
                </a:lnTo>
                <a:close/>
              </a:path>
            </a:pathLst>
          </a:custGeom>
          <a:blipFill>
            <a:blip r:embed="rId2"/>
            <a:stretch>
              <a:fillRect l="0" t="0" r="0" b="0"/>
            </a:stretch>
          </a:blipFill>
        </p:spPr>
      </p:sp>
      <p:sp>
        <p:nvSpPr>
          <p:cNvPr name="TextBox 5" id="5"/>
          <p:cNvSpPr txBox="true"/>
          <p:nvPr/>
        </p:nvSpPr>
        <p:spPr>
          <a:xfrm rot="0">
            <a:off x="723458" y="476250"/>
            <a:ext cx="16535842" cy="1221954"/>
          </a:xfrm>
          <a:prstGeom prst="rect">
            <a:avLst/>
          </a:prstGeom>
        </p:spPr>
        <p:txBody>
          <a:bodyPr anchor="t" rtlCol="false" tIns="0" lIns="0" bIns="0" rIns="0">
            <a:spAutoFit/>
          </a:bodyPr>
          <a:lstStyle/>
          <a:p>
            <a:pPr algn="l">
              <a:lnSpc>
                <a:spcPts val="9900"/>
              </a:lnSpc>
            </a:pPr>
            <a:r>
              <a:rPr lang="en-US" sz="9000">
                <a:solidFill>
                  <a:srgbClr val="1B1B1B"/>
                </a:solidFill>
                <a:latin typeface="Arimo"/>
                <a:ea typeface="Arimo"/>
                <a:cs typeface="Arimo"/>
                <a:sym typeface="Arimo"/>
              </a:rPr>
              <a:t>3D Scanner</a:t>
            </a:r>
          </a:p>
        </p:txBody>
      </p:sp>
      <p:sp>
        <p:nvSpPr>
          <p:cNvPr name="TextBox 6" id="6"/>
          <p:cNvSpPr txBox="true"/>
          <p:nvPr/>
        </p:nvSpPr>
        <p:spPr>
          <a:xfrm rot="0">
            <a:off x="2356653" y="2238203"/>
            <a:ext cx="13269448" cy="2524662"/>
          </a:xfrm>
          <a:prstGeom prst="rect">
            <a:avLst/>
          </a:prstGeom>
        </p:spPr>
        <p:txBody>
          <a:bodyPr anchor="t" rtlCol="false" tIns="0" lIns="0" bIns="0" rIns="0">
            <a:spAutoFit/>
          </a:bodyPr>
          <a:lstStyle/>
          <a:p>
            <a:pPr algn="ctr">
              <a:lnSpc>
                <a:spcPts val="4753"/>
              </a:lnSpc>
            </a:pPr>
            <a:r>
              <a:rPr lang="en-US" sz="3394">
                <a:solidFill>
                  <a:srgbClr val="1B1B1B"/>
                </a:solidFill>
                <a:latin typeface="Arimo"/>
                <a:ea typeface="Arimo"/>
                <a:cs typeface="Arimo"/>
                <a:sym typeface="Arimo"/>
              </a:rPr>
              <a:t>Scanners can also operate in three dimensions, utilizing reflected laser light to construct a 3D model of a scanned object. These images can subsequently be employed with a 3D printer to produce a physical model.</a:t>
            </a:r>
          </a:p>
        </p:txBody>
      </p:sp>
      <p:grpSp>
        <p:nvGrpSpPr>
          <p:cNvPr name="Group 7" id="7"/>
          <p:cNvGrpSpPr/>
          <p:nvPr/>
        </p:nvGrpSpPr>
        <p:grpSpPr>
          <a:xfrm rot="0">
            <a:off x="2537237" y="281084"/>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grpSp>
        <p:nvGrpSpPr>
          <p:cNvPr name="Group 2" id="2"/>
          <p:cNvGrpSpPr/>
          <p:nvPr/>
        </p:nvGrpSpPr>
        <p:grpSpPr>
          <a:xfrm rot="0">
            <a:off x="3827006" y="1926888"/>
            <a:ext cx="11230240" cy="3663423"/>
            <a:chOff x="0" y="0"/>
            <a:chExt cx="14973654" cy="4884564"/>
          </a:xfrm>
        </p:grpSpPr>
        <p:sp>
          <p:nvSpPr>
            <p:cNvPr name="Freeform 3" id="3"/>
            <p:cNvSpPr/>
            <p:nvPr/>
          </p:nvSpPr>
          <p:spPr>
            <a:xfrm flipH="false" flipV="false" rot="0">
              <a:off x="0" y="0"/>
              <a:ext cx="14973681" cy="4884547"/>
            </a:xfrm>
            <a:custGeom>
              <a:avLst/>
              <a:gdLst/>
              <a:ahLst/>
              <a:cxnLst/>
              <a:rect r="r" b="b" t="t" l="l"/>
              <a:pathLst>
                <a:path h="4884547" w="14973681">
                  <a:moveTo>
                    <a:pt x="14451585" y="4884547"/>
                  </a:moveTo>
                  <a:lnTo>
                    <a:pt x="522097" y="4884547"/>
                  </a:lnTo>
                  <a:cubicBezTo>
                    <a:pt x="234442" y="4884547"/>
                    <a:pt x="0" y="4706747"/>
                    <a:pt x="0" y="4488688"/>
                  </a:cubicBezTo>
                  <a:lnTo>
                    <a:pt x="0" y="395859"/>
                  </a:lnTo>
                  <a:cubicBezTo>
                    <a:pt x="0" y="177800"/>
                    <a:pt x="234442" y="0"/>
                    <a:pt x="522097" y="0"/>
                  </a:cubicBezTo>
                  <a:lnTo>
                    <a:pt x="14451585" y="0"/>
                  </a:lnTo>
                  <a:cubicBezTo>
                    <a:pt x="14739240" y="0"/>
                    <a:pt x="14973681" y="177800"/>
                    <a:pt x="14973681" y="395859"/>
                  </a:cubicBezTo>
                  <a:lnTo>
                    <a:pt x="14973681" y="4488688"/>
                  </a:lnTo>
                  <a:cubicBezTo>
                    <a:pt x="14973681" y="4706874"/>
                    <a:pt x="14739240" y="4884547"/>
                    <a:pt x="14451585" y="4884547"/>
                  </a:cubicBezTo>
                  <a:close/>
                </a:path>
              </a:pathLst>
            </a:custGeom>
            <a:solidFill>
              <a:srgbClr val="B3DFF8"/>
            </a:solidFill>
          </p:spPr>
        </p:sp>
      </p:grpSp>
      <p:sp>
        <p:nvSpPr>
          <p:cNvPr name="TextBox 4" id="4"/>
          <p:cNvSpPr txBox="true"/>
          <p:nvPr/>
        </p:nvSpPr>
        <p:spPr>
          <a:xfrm rot="0">
            <a:off x="4263658" y="2108733"/>
            <a:ext cx="10072672" cy="3059613"/>
          </a:xfrm>
          <a:prstGeom prst="rect">
            <a:avLst/>
          </a:prstGeom>
        </p:spPr>
        <p:txBody>
          <a:bodyPr anchor="t" rtlCol="false" tIns="0" lIns="0" bIns="0" rIns="0">
            <a:spAutoFit/>
          </a:bodyPr>
          <a:lstStyle/>
          <a:p>
            <a:pPr algn="ctr">
              <a:lnSpc>
                <a:spcPts val="3916"/>
              </a:lnSpc>
            </a:pPr>
            <a:r>
              <a:rPr lang="en-US" sz="2797">
                <a:solidFill>
                  <a:srgbClr val="1B1B1B"/>
                </a:solidFill>
                <a:latin typeface="Arimo"/>
                <a:ea typeface="Arimo"/>
                <a:cs typeface="Arimo"/>
                <a:sym typeface="Arimo"/>
              </a:rPr>
              <a:t>2D scanners employed at airports read passports using OCR technology to generate digital images of passport pages. This technology allows these digital images to be manipulated in various ways. For instance, OCR software can analyze the images, extract the text, and automatically populate the correct fields in an existing database.</a:t>
            </a:r>
          </a:p>
        </p:txBody>
      </p:sp>
      <p:grpSp>
        <p:nvGrpSpPr>
          <p:cNvPr name="Group 5" id="5"/>
          <p:cNvGrpSpPr/>
          <p:nvPr/>
        </p:nvGrpSpPr>
        <p:grpSpPr>
          <a:xfrm rot="0">
            <a:off x="3827006" y="6127050"/>
            <a:ext cx="11230240" cy="2832387"/>
            <a:chOff x="0" y="0"/>
            <a:chExt cx="14973654" cy="3776516"/>
          </a:xfrm>
        </p:grpSpPr>
        <p:sp>
          <p:nvSpPr>
            <p:cNvPr name="Freeform 6" id="6"/>
            <p:cNvSpPr/>
            <p:nvPr/>
          </p:nvSpPr>
          <p:spPr>
            <a:xfrm flipH="false" flipV="false" rot="0">
              <a:off x="0" y="0"/>
              <a:ext cx="14973680" cy="3776472"/>
            </a:xfrm>
            <a:custGeom>
              <a:avLst/>
              <a:gdLst/>
              <a:ahLst/>
              <a:cxnLst/>
              <a:rect r="r" b="b" t="t" l="l"/>
              <a:pathLst>
                <a:path h="3776472" w="14973680">
                  <a:moveTo>
                    <a:pt x="14402688" y="3776472"/>
                  </a:moveTo>
                  <a:lnTo>
                    <a:pt x="570992" y="3776472"/>
                  </a:lnTo>
                  <a:cubicBezTo>
                    <a:pt x="256413" y="3776472"/>
                    <a:pt x="0" y="3520186"/>
                    <a:pt x="0" y="3205480"/>
                  </a:cubicBezTo>
                  <a:lnTo>
                    <a:pt x="0" y="570992"/>
                  </a:lnTo>
                  <a:cubicBezTo>
                    <a:pt x="0" y="256413"/>
                    <a:pt x="256413" y="0"/>
                    <a:pt x="570992" y="0"/>
                  </a:cubicBezTo>
                  <a:lnTo>
                    <a:pt x="14402688" y="0"/>
                  </a:lnTo>
                  <a:cubicBezTo>
                    <a:pt x="14717268" y="0"/>
                    <a:pt x="14973680" y="256413"/>
                    <a:pt x="14973680" y="570992"/>
                  </a:cubicBezTo>
                  <a:lnTo>
                    <a:pt x="14973680" y="3205480"/>
                  </a:lnTo>
                  <a:cubicBezTo>
                    <a:pt x="14973680" y="3520059"/>
                    <a:pt x="14717268" y="3776472"/>
                    <a:pt x="14402688" y="3776472"/>
                  </a:cubicBezTo>
                  <a:close/>
                </a:path>
              </a:pathLst>
            </a:custGeom>
            <a:solidFill>
              <a:srgbClr val="B3DFF8"/>
            </a:solidFill>
          </p:spPr>
        </p:sp>
      </p:grpSp>
      <p:sp>
        <p:nvSpPr>
          <p:cNvPr name="TextBox 7" id="7"/>
          <p:cNvSpPr txBox="true"/>
          <p:nvPr/>
        </p:nvSpPr>
        <p:spPr>
          <a:xfrm rot="0">
            <a:off x="4263658" y="6333185"/>
            <a:ext cx="10594384" cy="2360285"/>
          </a:xfrm>
          <a:prstGeom prst="rect">
            <a:avLst/>
          </a:prstGeom>
        </p:spPr>
        <p:txBody>
          <a:bodyPr anchor="t" rtlCol="false" tIns="0" lIns="0" bIns="0" rIns="0">
            <a:spAutoFit/>
          </a:bodyPr>
          <a:lstStyle/>
          <a:p>
            <a:pPr algn="ctr">
              <a:lnSpc>
                <a:spcPts val="3664"/>
              </a:lnSpc>
            </a:pPr>
            <a:r>
              <a:rPr lang="en-US" sz="2617">
                <a:solidFill>
                  <a:srgbClr val="1B1B1B"/>
                </a:solidFill>
                <a:latin typeface="Arimo"/>
                <a:ea typeface="Arimo"/>
                <a:cs typeface="Arimo"/>
                <a:sym typeface="Arimo"/>
              </a:rPr>
              <a:t>Computed tomography (CT) scanners are utilized to generate a 3D image of a solid object using tomography technology. This process involves creating an image of the solid object by capturing a series of very thin 'slices'. Each of these 2D slices contributes to forming a comprehensive representation of the 3D solid object.</a:t>
            </a:r>
          </a:p>
        </p:txBody>
      </p:sp>
      <p:grpSp>
        <p:nvGrpSpPr>
          <p:cNvPr name="Group 8" id="8"/>
          <p:cNvGrpSpPr/>
          <p:nvPr/>
        </p:nvGrpSpPr>
        <p:grpSpPr>
          <a:xfrm rot="0">
            <a:off x="2537237" y="281084"/>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2" id="12"/>
          <p:cNvSpPr txBox="true"/>
          <p:nvPr/>
        </p:nvSpPr>
        <p:spPr>
          <a:xfrm rot="0">
            <a:off x="555622" y="525342"/>
            <a:ext cx="17897002" cy="1125772"/>
          </a:xfrm>
          <a:prstGeom prst="rect">
            <a:avLst/>
          </a:prstGeom>
        </p:spPr>
        <p:txBody>
          <a:bodyPr anchor="t" rtlCol="false" tIns="0" lIns="0" bIns="0" rIns="0">
            <a:spAutoFit/>
          </a:bodyPr>
          <a:lstStyle/>
          <a:p>
            <a:pPr algn="l">
              <a:lnSpc>
                <a:spcPts val="9192"/>
              </a:lnSpc>
            </a:pPr>
            <a:r>
              <a:rPr lang="en-US" sz="8355">
                <a:solidFill>
                  <a:srgbClr val="1B1B1B"/>
                </a:solidFill>
                <a:latin typeface="Arimo"/>
                <a:ea typeface="Arimo"/>
                <a:cs typeface="Arimo"/>
                <a:sym typeface="Arimo"/>
              </a:rPr>
              <a:t>Application of 2D and 3D Scanner</a:t>
            </a:r>
          </a:p>
        </p:txBody>
      </p:sp>
    </p:spTree>
  </p:cSld>
  <p:clrMapOvr>
    <a:masterClrMapping/>
  </p:clrMapOvr>
</p:sld>
</file>

<file path=ppt/slides/slide99.xml><?xml version="1.0" encoding="utf-8"?>
<p:sld xmlns:p="http://schemas.openxmlformats.org/presentationml/2006/main" xmlns:a="http://schemas.openxmlformats.org/drawingml/2006/main" xmlns:r="http://schemas.openxmlformats.org/officeDocument/2006/relationships">
  <p:cSld>
    <p:bg>
      <p:bgPr>
        <a:solidFill>
          <a:srgbClr val="FF9797"/>
        </a:solidFill>
      </p:bgPr>
    </p:bg>
    <p:spTree>
      <p:nvGrpSpPr>
        <p:cNvPr id="1" name=""/>
        <p:cNvGrpSpPr/>
        <p:nvPr/>
      </p:nvGrpSpPr>
      <p:grpSpPr>
        <a:xfrm>
          <a:off x="0" y="0"/>
          <a:ext cx="0" cy="0"/>
          <a:chOff x="0" y="0"/>
          <a:chExt cx="0" cy="0"/>
        </a:xfrm>
      </p:grpSpPr>
      <p:grpSp>
        <p:nvGrpSpPr>
          <p:cNvPr name="Group 2" id="2"/>
          <p:cNvGrpSpPr/>
          <p:nvPr/>
        </p:nvGrpSpPr>
        <p:grpSpPr>
          <a:xfrm rot="0">
            <a:off x="11772900" y="1028700"/>
            <a:ext cx="5486400" cy="8229600"/>
            <a:chOff x="0" y="0"/>
            <a:chExt cx="7315200" cy="10972800"/>
          </a:xfrm>
        </p:grpSpPr>
        <p:sp>
          <p:nvSpPr>
            <p:cNvPr name="Freeform 3" id="3"/>
            <p:cNvSpPr/>
            <p:nvPr/>
          </p:nvSpPr>
          <p:spPr>
            <a:xfrm flipH="false" flipV="false" rot="0">
              <a:off x="0" y="0"/>
              <a:ext cx="7315200" cy="10972800"/>
            </a:xfrm>
            <a:custGeom>
              <a:avLst/>
              <a:gdLst/>
              <a:ahLst/>
              <a:cxnLst/>
              <a:rect r="r" b="b" t="t" l="l"/>
              <a:pathLst>
                <a:path h="10972800" w="7315200">
                  <a:moveTo>
                    <a:pt x="0" y="10416794"/>
                  </a:moveTo>
                  <a:lnTo>
                    <a:pt x="0" y="556006"/>
                  </a:lnTo>
                  <a:cubicBezTo>
                    <a:pt x="0" y="248666"/>
                    <a:pt x="248666" y="0"/>
                    <a:pt x="556006" y="0"/>
                  </a:cubicBezTo>
                  <a:lnTo>
                    <a:pt x="6759194" y="0"/>
                  </a:lnTo>
                  <a:cubicBezTo>
                    <a:pt x="7066534" y="0"/>
                    <a:pt x="7315200" y="250190"/>
                    <a:pt x="7315200" y="556006"/>
                  </a:cubicBezTo>
                  <a:lnTo>
                    <a:pt x="7315200" y="10416794"/>
                  </a:lnTo>
                  <a:cubicBezTo>
                    <a:pt x="7315200" y="10724007"/>
                    <a:pt x="7066534" y="10972800"/>
                    <a:pt x="6759194" y="10972800"/>
                  </a:cubicBezTo>
                  <a:lnTo>
                    <a:pt x="556006" y="10972800"/>
                  </a:lnTo>
                  <a:cubicBezTo>
                    <a:pt x="250190" y="10972800"/>
                    <a:pt x="0" y="10724134"/>
                    <a:pt x="0" y="10416794"/>
                  </a:cubicBezTo>
                  <a:close/>
                </a:path>
              </a:pathLst>
            </a:custGeom>
            <a:blipFill>
              <a:blip r:embed="rId2"/>
              <a:stretch>
                <a:fillRect l="-62218" t="0" r="-62218" b="0"/>
              </a:stretch>
            </a:blipFill>
          </p:spPr>
        </p:sp>
      </p:grpSp>
      <p:grpSp>
        <p:nvGrpSpPr>
          <p:cNvPr name="Group 4" id="4"/>
          <p:cNvGrpSpPr/>
          <p:nvPr/>
        </p:nvGrpSpPr>
        <p:grpSpPr>
          <a:xfrm rot="0">
            <a:off x="2661342" y="1851867"/>
            <a:ext cx="8685760" cy="2070212"/>
            <a:chOff x="0" y="0"/>
            <a:chExt cx="11581014" cy="2760282"/>
          </a:xfrm>
        </p:grpSpPr>
        <p:sp>
          <p:nvSpPr>
            <p:cNvPr name="Freeform 5" id="5"/>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D9D9D9"/>
            </a:solidFill>
          </p:spPr>
        </p:sp>
      </p:grpSp>
      <p:grpSp>
        <p:nvGrpSpPr>
          <p:cNvPr name="Group 6" id="6"/>
          <p:cNvGrpSpPr/>
          <p:nvPr/>
        </p:nvGrpSpPr>
        <p:grpSpPr>
          <a:xfrm rot="0">
            <a:off x="2661342" y="4299134"/>
            <a:ext cx="8685760" cy="2070212"/>
            <a:chOff x="0" y="0"/>
            <a:chExt cx="11581014" cy="2760282"/>
          </a:xfrm>
        </p:grpSpPr>
        <p:sp>
          <p:nvSpPr>
            <p:cNvPr name="Freeform 7" id="7"/>
            <p:cNvSpPr/>
            <p:nvPr/>
          </p:nvSpPr>
          <p:spPr>
            <a:xfrm flipH="false" flipV="false" rot="0">
              <a:off x="0" y="0"/>
              <a:ext cx="11581003" cy="2760345"/>
            </a:xfrm>
            <a:custGeom>
              <a:avLst/>
              <a:gdLst/>
              <a:ahLst/>
              <a:cxnLst/>
              <a:rect r="r" b="b" t="t" l="l"/>
              <a:pathLst>
                <a:path h="2760345" w="11581003">
                  <a:moveTo>
                    <a:pt x="11060811" y="2760345"/>
                  </a:moveTo>
                  <a:lnTo>
                    <a:pt x="520192" y="2760345"/>
                  </a:lnTo>
                  <a:cubicBezTo>
                    <a:pt x="233553" y="2760345"/>
                    <a:pt x="0" y="2526665"/>
                    <a:pt x="0" y="2240026"/>
                  </a:cubicBezTo>
                  <a:lnTo>
                    <a:pt x="0" y="520192"/>
                  </a:lnTo>
                  <a:cubicBezTo>
                    <a:pt x="0" y="233553"/>
                    <a:pt x="233553" y="0"/>
                    <a:pt x="520192" y="0"/>
                  </a:cubicBezTo>
                  <a:lnTo>
                    <a:pt x="11060811" y="0"/>
                  </a:lnTo>
                  <a:cubicBezTo>
                    <a:pt x="11347450" y="0"/>
                    <a:pt x="11581003" y="233553"/>
                    <a:pt x="11581003" y="520192"/>
                  </a:cubicBezTo>
                  <a:lnTo>
                    <a:pt x="11581003" y="2240026"/>
                  </a:lnTo>
                  <a:cubicBezTo>
                    <a:pt x="11581003" y="2526665"/>
                    <a:pt x="11347450" y="2760218"/>
                    <a:pt x="11060811" y="2760218"/>
                  </a:cubicBezTo>
                  <a:close/>
                </a:path>
              </a:pathLst>
            </a:custGeom>
            <a:solidFill>
              <a:srgbClr val="D9D9D9"/>
            </a:solidFill>
          </p:spPr>
        </p:sp>
      </p:grpSp>
      <p:sp>
        <p:nvSpPr>
          <p:cNvPr name="TextBox 8" id="8"/>
          <p:cNvSpPr txBox="true"/>
          <p:nvPr/>
        </p:nvSpPr>
        <p:spPr>
          <a:xfrm rot="0">
            <a:off x="496478" y="2053899"/>
            <a:ext cx="1855848" cy="1476590"/>
          </a:xfrm>
          <a:prstGeom prst="rect">
            <a:avLst/>
          </a:prstGeom>
        </p:spPr>
        <p:txBody>
          <a:bodyPr anchor="t" rtlCol="false" tIns="0" lIns="0" bIns="0" rIns="0">
            <a:spAutoFit/>
          </a:bodyPr>
          <a:lstStyle/>
          <a:p>
            <a:pPr algn="ctr">
              <a:lnSpc>
                <a:spcPts val="5613"/>
              </a:lnSpc>
            </a:pPr>
            <a:r>
              <a:rPr lang="en-US" sz="4009">
                <a:solidFill>
                  <a:srgbClr val="1B1B1B"/>
                </a:solidFill>
                <a:latin typeface="Arimo"/>
                <a:ea typeface="Arimo"/>
                <a:cs typeface="Arimo"/>
                <a:sym typeface="Arimo"/>
              </a:rPr>
              <a:t>What it has </a:t>
            </a:r>
          </a:p>
        </p:txBody>
      </p:sp>
      <p:sp>
        <p:nvSpPr>
          <p:cNvPr name="TextBox 9" id="9"/>
          <p:cNvSpPr txBox="true"/>
          <p:nvPr/>
        </p:nvSpPr>
        <p:spPr>
          <a:xfrm rot="0">
            <a:off x="561078" y="4529985"/>
            <a:ext cx="1791247" cy="1438118"/>
          </a:xfrm>
          <a:prstGeom prst="rect">
            <a:avLst/>
          </a:prstGeom>
        </p:spPr>
        <p:txBody>
          <a:bodyPr anchor="t" rtlCol="false" tIns="0" lIns="0" bIns="0" rIns="0">
            <a:spAutoFit/>
          </a:bodyPr>
          <a:lstStyle/>
          <a:p>
            <a:pPr algn="ctr">
              <a:lnSpc>
                <a:spcPts val="5418"/>
              </a:lnSpc>
            </a:pPr>
            <a:r>
              <a:rPr lang="en-US" sz="3868">
                <a:solidFill>
                  <a:srgbClr val="1B1B1B"/>
                </a:solidFill>
                <a:latin typeface="Arimo"/>
                <a:ea typeface="Arimo"/>
                <a:cs typeface="Arimo"/>
                <a:sym typeface="Arimo"/>
              </a:rPr>
              <a:t>What it does </a:t>
            </a:r>
          </a:p>
        </p:txBody>
      </p:sp>
      <p:sp>
        <p:nvSpPr>
          <p:cNvPr name="TextBox 10" id="10"/>
          <p:cNvSpPr txBox="true"/>
          <p:nvPr/>
        </p:nvSpPr>
        <p:spPr>
          <a:xfrm rot="0">
            <a:off x="2757940" y="2171178"/>
            <a:ext cx="8492562" cy="1250471"/>
          </a:xfrm>
          <a:prstGeom prst="rect">
            <a:avLst/>
          </a:prstGeom>
        </p:spPr>
        <p:txBody>
          <a:bodyPr anchor="t" rtlCol="false" tIns="0" lIns="0" bIns="0" rIns="0">
            <a:spAutoFit/>
          </a:bodyPr>
          <a:lstStyle/>
          <a:p>
            <a:pPr algn="ctr">
              <a:lnSpc>
                <a:spcPts val="4618"/>
              </a:lnSpc>
            </a:pPr>
            <a:r>
              <a:rPr lang="en-US" sz="3298">
                <a:solidFill>
                  <a:srgbClr val="1B1B1B"/>
                </a:solidFill>
                <a:latin typeface="Arimo"/>
                <a:ea typeface="Arimo"/>
                <a:cs typeface="Arimo"/>
                <a:sym typeface="Arimo"/>
              </a:rPr>
              <a:t>The Barcode uses infra-red light to read the bars in the code. </a:t>
            </a:r>
          </a:p>
        </p:txBody>
      </p:sp>
      <p:sp>
        <p:nvSpPr>
          <p:cNvPr name="TextBox 11" id="11"/>
          <p:cNvSpPr txBox="true"/>
          <p:nvPr/>
        </p:nvSpPr>
        <p:spPr>
          <a:xfrm rot="0">
            <a:off x="2661340" y="4427706"/>
            <a:ext cx="8492562" cy="1250471"/>
          </a:xfrm>
          <a:prstGeom prst="rect">
            <a:avLst/>
          </a:prstGeom>
        </p:spPr>
        <p:txBody>
          <a:bodyPr anchor="t" rtlCol="false" tIns="0" lIns="0" bIns="0" rIns="0">
            <a:spAutoFit/>
          </a:bodyPr>
          <a:lstStyle/>
          <a:p>
            <a:pPr algn="ctr">
              <a:lnSpc>
                <a:spcPts val="4618"/>
              </a:lnSpc>
            </a:pPr>
            <a:r>
              <a:rPr lang="en-US" sz="3298">
                <a:solidFill>
                  <a:srgbClr val="1B1B1B"/>
                </a:solidFill>
                <a:latin typeface="Arimo"/>
                <a:ea typeface="Arimo"/>
                <a:cs typeface="Arimo"/>
                <a:sym typeface="Arimo"/>
              </a:rPr>
              <a:t>It accesses information about a product within the store.</a:t>
            </a:r>
          </a:p>
        </p:txBody>
      </p:sp>
      <p:grpSp>
        <p:nvGrpSpPr>
          <p:cNvPr name="Group 12" id="12"/>
          <p:cNvGrpSpPr/>
          <p:nvPr/>
        </p:nvGrpSpPr>
        <p:grpSpPr>
          <a:xfrm rot="0">
            <a:off x="2537237" y="281084"/>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6" id="16"/>
          <p:cNvSpPr txBox="true"/>
          <p:nvPr/>
        </p:nvSpPr>
        <p:spPr>
          <a:xfrm rot="0">
            <a:off x="1028700" y="476250"/>
            <a:ext cx="9549812" cy="1221954"/>
          </a:xfrm>
          <a:prstGeom prst="rect">
            <a:avLst/>
          </a:prstGeom>
        </p:spPr>
        <p:txBody>
          <a:bodyPr anchor="t" rtlCol="false" tIns="0" lIns="0" bIns="0" rIns="0">
            <a:spAutoFit/>
          </a:bodyPr>
          <a:lstStyle/>
          <a:p>
            <a:pPr algn="l">
              <a:lnSpc>
                <a:spcPts val="9900"/>
              </a:lnSpc>
            </a:pPr>
            <a:r>
              <a:rPr lang="en-US" sz="9000">
                <a:solidFill>
                  <a:srgbClr val="1B1B1B"/>
                </a:solidFill>
                <a:latin typeface="Arimo"/>
                <a:ea typeface="Arimo"/>
                <a:cs typeface="Arimo"/>
                <a:sym typeface="Arimo"/>
              </a:rPr>
              <a:t>Barcode Reader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DAGVTpNkZHA</dc:identifier>
  <dcterms:modified xsi:type="dcterms:W3CDTF">2011-08-01T06:04:30Z</dcterms:modified>
  <cp:revision>1</cp:revision>
  <dc:title>Revision Notes (3) - Hardware</dc:title>
</cp:coreProperties>
</file>