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x="18288000" cy="10287000"/>
  <p:notesSz cx="6858000" cy="9144000"/>
  <p:embeddedFontLst>
    <p:embeddedFont>
      <p:font typeface="DejaVu Sans Light" charset="1" panose="020B0603030804020204"/>
      <p:regular r:id="rId60"/>
    </p:embeddedFont>
    <p:embeddedFont>
      <p:font typeface="DejaVu Sans Bold" charset="1" panose="020B0803030604020204"/>
      <p:regular r:id="rId61"/>
    </p:embeddedFont>
    <p:embeddedFont>
      <p:font typeface="Arcade Gamer" charset="1" panose="00000000000000000000"/>
      <p:regular r:id="rId62"/>
    </p:embeddedFont>
    <p:embeddedFont>
      <p:font typeface="Game Station Condensed" charset="1" panose="020B0000000000000000"/>
      <p:regular r:id="rId63"/>
    </p:embeddedFont>
    <p:embeddedFont>
      <p:font typeface="HK Grotesk Medium" charset="1" panose="00000600000000000000"/>
      <p:regular r:id="rId64"/>
    </p:embeddedFont>
    <p:embeddedFont>
      <p:font typeface="HK Grotesk Bold" charset="1" panose="00000800000000000000"/>
      <p:regular r:id="rId65"/>
    </p:embeddedFont>
    <p:embeddedFont>
      <p:font typeface="Istruktura" charset="1" panose="02000503000000000000"/>
      <p:regular r:id="rId66"/>
    </p:embeddedFont>
    <p:embeddedFont>
      <p:font typeface="Now Bold" charset="1" panose="00000800000000000000"/>
      <p:regular r:id="rId67"/>
    </p:embeddedFont>
    <p:embeddedFont>
      <p:font typeface="Telegraf" charset="1" panose="00000500000000000000"/>
      <p:regular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slides/slide49.xml" Type="http://schemas.openxmlformats.org/officeDocument/2006/relationships/slide"/><Relationship Id="rId55" Target="slides/slide50.xml" Type="http://schemas.openxmlformats.org/officeDocument/2006/relationships/slide"/><Relationship Id="rId56" Target="slides/slide51.xml" Type="http://schemas.openxmlformats.org/officeDocument/2006/relationships/slide"/><Relationship Id="rId57" Target="slides/slide52.xml" Type="http://schemas.openxmlformats.org/officeDocument/2006/relationships/slide"/><Relationship Id="rId58" Target="slides/slide53.xml" Type="http://schemas.openxmlformats.org/officeDocument/2006/relationships/slide"/><Relationship Id="rId59" Target="slides/slide54.xml" Type="http://schemas.openxmlformats.org/officeDocument/2006/relationships/slide"/><Relationship Id="rId6" Target="slides/slide1.xml" Type="http://schemas.openxmlformats.org/officeDocument/2006/relationships/slide"/><Relationship Id="rId60" Target="fonts/font60.fntdata" Type="http://schemas.openxmlformats.org/officeDocument/2006/relationships/font"/><Relationship Id="rId61" Target="fonts/font61.fntdata" Type="http://schemas.openxmlformats.org/officeDocument/2006/relationships/font"/><Relationship Id="rId62" Target="fonts/font62.fntdata" Type="http://schemas.openxmlformats.org/officeDocument/2006/relationships/font"/><Relationship Id="rId63" Target="fonts/font63.fntdata" Type="http://schemas.openxmlformats.org/officeDocument/2006/relationships/font"/><Relationship Id="rId64" Target="fonts/font64.fntdata" Type="http://schemas.openxmlformats.org/officeDocument/2006/relationships/font"/><Relationship Id="rId65" Target="fonts/font65.fntdata" Type="http://schemas.openxmlformats.org/officeDocument/2006/relationships/font"/><Relationship Id="rId66" Target="fonts/font66.fntdata" Type="http://schemas.openxmlformats.org/officeDocument/2006/relationships/font"/><Relationship Id="rId67" Target="fonts/font67.fntdata" Type="http://schemas.openxmlformats.org/officeDocument/2006/relationships/font"/><Relationship Id="rId68" Target="fonts/font68.fntdata" Type="http://schemas.openxmlformats.org/officeDocument/2006/relationships/font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http://www.exampaperspractice.co.uk" TargetMode="External" Type="http://schemas.openxmlformats.org/officeDocument/2006/relationships/hyperlink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.png" Type="http://schemas.openxmlformats.org/officeDocument/2006/relationships/image"/><Relationship Id="rId8" Target="../media/image2.png" Type="http://schemas.openxmlformats.org/officeDocument/2006/relationships/image"/><Relationship Id="rId9" Target="http://www.exampaperspractice.co.uk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Relationship Id="rId6" Target="http://www.exampaperspractice.co.uk" TargetMode="External" Type="http://schemas.openxmlformats.org/officeDocument/2006/relationships/hyperlink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Relationship Id="rId8" Target="http://www.exampaperspractice.co.uk" TargetMode="External" Type="http://schemas.openxmlformats.org/officeDocument/2006/relationships/hyperlink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Relationship Id="rId8" Target="http://www.exampaperspractice.co.uk" TargetMode="External" Type="http://schemas.openxmlformats.org/officeDocument/2006/relationships/hyperlink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Relationship Id="rId8" Target="http://www.exampaperspractice.co.uk" TargetMode="External" Type="http://schemas.openxmlformats.org/officeDocument/2006/relationships/hyperlink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Relationship Id="rId5" Target="../media/image1.png" Type="http://schemas.openxmlformats.org/officeDocument/2006/relationships/image"/><Relationship Id="rId6" Target="../media/image2.png" Type="http://schemas.openxmlformats.org/officeDocument/2006/relationships/image"/><Relationship Id="rId7" Target="http://www.exampaperspractice.co.uk" TargetMode="External" Type="http://schemas.openxmlformats.org/officeDocument/2006/relationships/hyperlink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Relationship Id="rId8" Target="http://www.exampaperspractice.co.uk" TargetMode="External" Type="http://schemas.openxmlformats.org/officeDocument/2006/relationships/hyperlink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Relationship Id="rId6" Target="http://www.exampaperspractice.co.uk" TargetMode="External" Type="http://schemas.openxmlformats.org/officeDocument/2006/relationships/hyperlink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.png" Type="http://schemas.openxmlformats.org/officeDocument/2006/relationships/image"/><Relationship Id="rId8" Target="../media/image2.png" Type="http://schemas.openxmlformats.org/officeDocument/2006/relationships/image"/><Relationship Id="rId9" Target="http://www.exampaperspractice.co.uk" TargetMode="External" Type="http://schemas.openxmlformats.org/officeDocument/2006/relationships/hyperlink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Relationship Id="rId8" Target="http://www.exampaperspractice.co.uk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http://www.exampaperspractice.co.uk" TargetMode="External" Type="http://schemas.openxmlformats.org/officeDocument/2006/relationships/hyperlink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Relationship Id="rId8" Target="http://www.exampaperspractice.co.uk" TargetMode="External" Type="http://schemas.openxmlformats.org/officeDocument/2006/relationships/hyperlink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Relationship Id="rId8" Target="http://www.exampaperspractice.co.uk" TargetMode="External" Type="http://schemas.openxmlformats.org/officeDocument/2006/relationships/hyperlink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http://www.exampaperspractice.co.uk" TargetMode="External" Type="http://schemas.openxmlformats.org/officeDocument/2006/relationships/hyperlink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http://www.exampaperspractice.co.uk" TargetMode="External" Type="http://schemas.openxmlformats.org/officeDocument/2006/relationships/hyperlink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.png" Type="http://schemas.openxmlformats.org/officeDocument/2006/relationships/image"/><Relationship Id="rId8" Target="../media/image2.png" Type="http://schemas.openxmlformats.org/officeDocument/2006/relationships/image"/><Relationship Id="rId9" Target="http://www.exampaperspractice.co.uk" TargetMode="External" Type="http://schemas.openxmlformats.org/officeDocument/2006/relationships/hyperlink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5.pn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Relationship Id="rId6" Target="http://www.exampaperspractice.co.uk" TargetMode="External" Type="http://schemas.openxmlformats.org/officeDocument/2006/relationships/hyperlink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://www.exampaperspractice.co.uk" TargetMode="External" Type="http://schemas.openxmlformats.org/officeDocument/2006/relationships/hyperlink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media/image38.png" Type="http://schemas.openxmlformats.org/officeDocument/2006/relationships/image"/><Relationship Id="rId8" Target="../media/image1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39.png" Type="http://schemas.openxmlformats.org/officeDocument/2006/relationships/image"/><Relationship Id="rId5" Target="../media/image40.pn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Relationship Id="rId8" Target="http://www.exampaperspractice.co.uk" TargetMode="External" Type="http://schemas.openxmlformats.org/officeDocument/2006/relationships/hyperlink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41.png" Type="http://schemas.openxmlformats.org/officeDocument/2006/relationships/image"/><Relationship Id="rId5" Target="../media/image1.png" Type="http://schemas.openxmlformats.org/officeDocument/2006/relationships/image"/><Relationship Id="rId6" Target="../media/image2.png" Type="http://schemas.openxmlformats.org/officeDocument/2006/relationships/image"/><Relationship Id="rId7" Target="http://www.exampaperspractice.co.uk" TargetMode="External" Type="http://schemas.openxmlformats.org/officeDocument/2006/relationships/hyperlink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42.png" Type="http://schemas.openxmlformats.org/officeDocument/2006/relationships/image"/><Relationship Id="rId5" Target="../media/image1.png" Type="http://schemas.openxmlformats.org/officeDocument/2006/relationships/image"/><Relationship Id="rId6" Target="../media/image2.png" Type="http://schemas.openxmlformats.org/officeDocument/2006/relationships/image"/><Relationship Id="rId7" Target="http://www.exampaperspractice.co.uk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http://www.exampaperspractice.co.uk" TargetMode="External" Type="http://schemas.openxmlformats.org/officeDocument/2006/relationships/hyperlink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43.png" Type="http://schemas.openxmlformats.org/officeDocument/2006/relationships/image"/><Relationship Id="rId5" Target="../media/image1.png" Type="http://schemas.openxmlformats.org/officeDocument/2006/relationships/image"/><Relationship Id="rId6" Target="../media/image2.png" Type="http://schemas.openxmlformats.org/officeDocument/2006/relationships/image"/><Relationship Id="rId7" Target="http://www.exampaperspractice.co.uk" TargetMode="External" Type="http://schemas.openxmlformats.org/officeDocument/2006/relationships/hyperlink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://www.exampaperspractice.co.uk" TargetMode="External" Type="http://schemas.openxmlformats.org/officeDocument/2006/relationships/hyperlink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44.pn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media/image45.png" Type="http://schemas.openxmlformats.org/officeDocument/2006/relationships/image"/><Relationship Id="rId8" Target="../media/image1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Relationship Id="rId8" Target="http://www.exampaperspractice.co.uk" TargetMode="External" Type="http://schemas.openxmlformats.org/officeDocument/2006/relationships/hyperlink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.png" Type="http://schemas.openxmlformats.org/officeDocument/2006/relationships/image"/><Relationship Id="rId8" Target="../media/image2.png" Type="http://schemas.openxmlformats.org/officeDocument/2006/relationships/image"/><Relationship Id="rId9" Target="http://www.exampaperspractice.co.uk" TargetMode="External" Type="http://schemas.openxmlformats.org/officeDocument/2006/relationships/hyperlink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1.png" Type="http://schemas.openxmlformats.org/officeDocument/2006/relationships/image"/><Relationship Id="rId8" Target="../media/image2.png" Type="http://schemas.openxmlformats.org/officeDocument/2006/relationships/image"/><Relationship Id="rId9" Target="http://www.exampaperspractice.co.uk" TargetMode="External" Type="http://schemas.openxmlformats.org/officeDocument/2006/relationships/hyperlink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png" Type="http://schemas.openxmlformats.org/officeDocument/2006/relationships/image"/><Relationship Id="rId11" Target="../media/image57.svg" Type="http://schemas.openxmlformats.org/officeDocument/2006/relationships/image"/><Relationship Id="rId12" Target="../media/image1.png" Type="http://schemas.openxmlformats.org/officeDocument/2006/relationships/image"/><Relationship Id="rId13" Target="../media/image2.png" Type="http://schemas.openxmlformats.org/officeDocument/2006/relationships/image"/><Relationship Id="rId14" Target="http://www.exampaperspractice.co.uk" TargetMode="External" Type="http://schemas.openxmlformats.org/officeDocument/2006/relationships/hyperlink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50.png" Type="http://schemas.openxmlformats.org/officeDocument/2006/relationships/image"/><Relationship Id="rId5" Target="../media/image51.svg" Type="http://schemas.openxmlformats.org/officeDocument/2006/relationships/image"/><Relationship Id="rId6" Target="../media/image52.png" Type="http://schemas.openxmlformats.org/officeDocument/2006/relationships/image"/><Relationship Id="rId7" Target="../media/image53.png" Type="http://schemas.openxmlformats.org/officeDocument/2006/relationships/image"/><Relationship Id="rId8" Target="../media/image54.sv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58.png" Type="http://schemas.openxmlformats.org/officeDocument/2006/relationships/image"/><Relationship Id="rId5" Target="../media/image59.svg" Type="http://schemas.openxmlformats.org/officeDocument/2006/relationships/image"/><Relationship Id="rId6" Target="../media/image60.png" Type="http://schemas.openxmlformats.org/officeDocument/2006/relationships/image"/><Relationship Id="rId7" Target="../media/image1.png" Type="http://schemas.openxmlformats.org/officeDocument/2006/relationships/image"/><Relationship Id="rId8" Target="../media/image2.png" Type="http://schemas.openxmlformats.org/officeDocument/2006/relationships/image"/><Relationship Id="rId9" Target="http://www.exampaperspractice.co.uk" TargetMode="External" Type="http://schemas.openxmlformats.org/officeDocument/2006/relationships/hyperlink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5.svg" Type="http://schemas.openxmlformats.org/officeDocument/2006/relationships/image"/><Relationship Id="rId11" Target="../media/image66.png" Type="http://schemas.openxmlformats.org/officeDocument/2006/relationships/image"/><Relationship Id="rId12" Target="../media/image1.png" Type="http://schemas.openxmlformats.org/officeDocument/2006/relationships/image"/><Relationship Id="rId13" Target="../media/image2.png" Type="http://schemas.openxmlformats.org/officeDocument/2006/relationships/image"/><Relationship Id="rId14" Target="http://www.exampaperspractice.co.uk" TargetMode="External" Type="http://schemas.openxmlformats.org/officeDocument/2006/relationships/hyperlink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61.png" Type="http://schemas.openxmlformats.org/officeDocument/2006/relationships/image"/><Relationship Id="rId5" Target="../media/image62.svg" Type="http://schemas.openxmlformats.org/officeDocument/2006/relationships/image"/><Relationship Id="rId6" Target="../media/image63.png" Type="http://schemas.openxmlformats.org/officeDocument/2006/relationships/image"/><Relationship Id="rId7" Target="../media/image56.png" Type="http://schemas.openxmlformats.org/officeDocument/2006/relationships/image"/><Relationship Id="rId8" Target="../media/image57.svg" Type="http://schemas.openxmlformats.org/officeDocument/2006/relationships/image"/><Relationship Id="rId9" Target="../media/image64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Relationship Id="rId6" Target="http://www.exampaperspractice.co.uk" TargetMode="External" Type="http://schemas.openxmlformats.org/officeDocument/2006/relationships/hyperlink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2.svg" Type="http://schemas.openxmlformats.org/officeDocument/2006/relationships/image"/><Relationship Id="rId11" Target="../media/image73.png" Type="http://schemas.openxmlformats.org/officeDocument/2006/relationships/image"/><Relationship Id="rId12" Target="../media/image1.png" Type="http://schemas.openxmlformats.org/officeDocument/2006/relationships/image"/><Relationship Id="rId13" Target="../media/image2.png" Type="http://schemas.openxmlformats.org/officeDocument/2006/relationships/image"/><Relationship Id="rId14" Target="http://www.exampaperspractice.co.uk" TargetMode="External" Type="http://schemas.openxmlformats.org/officeDocument/2006/relationships/hyperlink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69.png" Type="http://schemas.openxmlformats.org/officeDocument/2006/relationships/image"/><Relationship Id="rId5" Target="../media/image70.svg" Type="http://schemas.openxmlformats.org/officeDocument/2006/relationships/image"/><Relationship Id="rId6" Target="../media/image52.png" Type="http://schemas.openxmlformats.org/officeDocument/2006/relationships/image"/><Relationship Id="rId7" Target="../media/image56.png" Type="http://schemas.openxmlformats.org/officeDocument/2006/relationships/image"/><Relationship Id="rId8" Target="../media/image57.svg" Type="http://schemas.openxmlformats.org/officeDocument/2006/relationships/image"/><Relationship Id="rId9" Target="../media/image7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http://www.exampaperspractice.co.uk" TargetMode="External" Type="http://schemas.openxmlformats.org/officeDocument/2006/relationships/hyperlink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76.png" Type="http://schemas.openxmlformats.org/officeDocument/2006/relationships/image"/><Relationship Id="rId7" Target="../media/image1.png" Type="http://schemas.openxmlformats.org/officeDocument/2006/relationships/image"/><Relationship Id="rId8" Target="../media/image2.png" Type="http://schemas.openxmlformats.org/officeDocument/2006/relationships/image"/><Relationship Id="rId9" Target="http://www.exampaperspractice.co.uk" TargetMode="External" Type="http://schemas.openxmlformats.org/officeDocument/2006/relationships/hyperlink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77.png" Type="http://schemas.openxmlformats.org/officeDocument/2006/relationships/image"/><Relationship Id="rId7" Target="../media/image1.png" Type="http://schemas.openxmlformats.org/officeDocument/2006/relationships/image"/><Relationship Id="rId8" Target="../media/image2.png" Type="http://schemas.openxmlformats.org/officeDocument/2006/relationships/image"/><Relationship Id="rId9" Target="http://www.exampaperspractice.co.uk" TargetMode="External" Type="http://schemas.openxmlformats.org/officeDocument/2006/relationships/hyperlink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media/image2.png" Type="http://schemas.openxmlformats.org/officeDocument/2006/relationships/image"/><Relationship Id="rId12" Target="http://www.exampaperspractice.co.uk" TargetMode="External" Type="http://schemas.openxmlformats.org/officeDocument/2006/relationships/hyperlink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78.png" Type="http://schemas.openxmlformats.org/officeDocument/2006/relationships/image"/><Relationship Id="rId7" Target="../media/image63.png" Type="http://schemas.openxmlformats.org/officeDocument/2006/relationships/image"/><Relationship Id="rId8" Target="../media/image56.png" Type="http://schemas.openxmlformats.org/officeDocument/2006/relationships/image"/><Relationship Id="rId9" Target="../media/image57.sv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79.png" Type="http://schemas.openxmlformats.org/officeDocument/2006/relationships/image"/><Relationship Id="rId7" Target="../media/image1.png" Type="http://schemas.openxmlformats.org/officeDocument/2006/relationships/image"/><Relationship Id="rId8" Target="../media/image2.png" Type="http://schemas.openxmlformats.org/officeDocument/2006/relationships/image"/><Relationship Id="rId9" Target="http://www.exampaperspractice.co.uk" TargetMode="External" Type="http://schemas.openxmlformats.org/officeDocument/2006/relationships/hyperlink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80.png" Type="http://schemas.openxmlformats.org/officeDocument/2006/relationships/image"/><Relationship Id="rId7" Target="../media/image1.png" Type="http://schemas.openxmlformats.org/officeDocument/2006/relationships/image"/><Relationship Id="rId8" Target="../media/image2.png" Type="http://schemas.openxmlformats.org/officeDocument/2006/relationships/image"/><Relationship Id="rId9" Target="http://www.exampaperspractice.co.uk" TargetMode="External" Type="http://schemas.openxmlformats.org/officeDocument/2006/relationships/hyperlink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81.png" Type="http://schemas.openxmlformats.org/officeDocument/2006/relationships/image"/><Relationship Id="rId7" Target="../media/image1.png" Type="http://schemas.openxmlformats.org/officeDocument/2006/relationships/image"/><Relationship Id="rId8" Target="../media/image2.png" Type="http://schemas.openxmlformats.org/officeDocument/2006/relationships/image"/><Relationship Id="rId9" Target="http://www.exampaperspractice.co.uk" TargetMode="External" Type="http://schemas.openxmlformats.org/officeDocument/2006/relationships/hyperlink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http://www.exampaperspractice.co.uk" TargetMode="External" Type="http://schemas.openxmlformats.org/officeDocument/2006/relationships/hyperlink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82.png" Type="http://schemas.openxmlformats.org/officeDocument/2006/relationships/image"/><Relationship Id="rId7" Target="../media/image83.png" Type="http://schemas.openxmlformats.org/officeDocument/2006/relationships/image"/><Relationship Id="rId8" Target="../media/image84.svg" Type="http://schemas.openxmlformats.org/officeDocument/2006/relationships/image"/><Relationship Id="rId9" Target="../media/image1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85.png" Type="http://schemas.openxmlformats.org/officeDocument/2006/relationships/image"/><Relationship Id="rId7" Target="../media/image1.png" Type="http://schemas.openxmlformats.org/officeDocument/2006/relationships/image"/><Relationship Id="rId8" Target="../media/image2.png" Type="http://schemas.openxmlformats.org/officeDocument/2006/relationships/image"/><Relationship Id="rId9" Target="http://www.exampaperspractice.co.uk" TargetMode="External" Type="http://schemas.openxmlformats.org/officeDocument/2006/relationships/hyperlink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Relationship Id="rId8" Target="http://www.exampaperspractice.co.uk" TargetMode="External" Type="http://schemas.openxmlformats.org/officeDocument/2006/relationships/hyperlink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86.png" Type="http://schemas.openxmlformats.org/officeDocument/2006/relationships/image"/><Relationship Id="rId7" Target="../media/image1.png" Type="http://schemas.openxmlformats.org/officeDocument/2006/relationships/image"/><Relationship Id="rId8" Target="../media/image2.png" Type="http://schemas.openxmlformats.org/officeDocument/2006/relationships/image"/><Relationship Id="rId9" Target="http://www.exampaperspractice.co.uk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http://www.exampaperspractice.co.uk" TargetMode="External" Type="http://schemas.openxmlformats.org/officeDocument/2006/relationships/hyperlink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http://www.exampaperspractice.co.uk" TargetMode="External" Type="http://schemas.openxmlformats.org/officeDocument/2006/relationships/hyperlink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86.pn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1.pn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://www.exampaperspractice.co.uk" TargetMode="External" Type="http://schemas.openxmlformats.org/officeDocument/2006/relationships/hyperlink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1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http://www.exampaperspractice.co.uk" TargetMode="External" Type="http://schemas.openxmlformats.org/officeDocument/2006/relationships/hyperlink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74.png" Type="http://schemas.openxmlformats.org/officeDocument/2006/relationships/image"/><Relationship Id="rId5" Target="../media/image75.svg" Type="http://schemas.openxmlformats.org/officeDocument/2006/relationships/image"/><Relationship Id="rId6" Target="../media/image87.pn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1.pn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Relationship Id="rId6" Target="http://www.exampaperspractice.co.uk" TargetMode="External" Type="http://schemas.openxmlformats.org/officeDocument/2006/relationships/hyperlink"/></Relationships>
</file>

<file path=ppt/slides/_rels/slide5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88.png" Type="http://schemas.openxmlformats.org/officeDocument/2006/relationships/image"/><Relationship Id="rId5" Target="../media/image89.svg" Type="http://schemas.openxmlformats.org/officeDocument/2006/relationships/image"/><Relationship Id="rId6" Target="../media/image1.png" Type="http://schemas.openxmlformats.org/officeDocument/2006/relationships/image"/><Relationship Id="rId7" Target="../media/image2.png" Type="http://schemas.openxmlformats.org/officeDocument/2006/relationships/image"/><Relationship Id="rId8" Target="http://www.exampaperspractice.co.uk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http://www.exampaperspractice.co.uk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http://www.exampaperspractice.co.uk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http://www.exampaperspractice.co.uk" TargetMode="External" Type="http://schemas.openxmlformats.org/officeDocument/2006/relationships/hyperlink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.png" Type="http://schemas.openxmlformats.org/officeDocument/2006/relationships/image"/><Relationship Id="rId6" Target="../media/image2.png" Type="http://schemas.openxmlformats.org/officeDocument/2006/relationships/image"/><Relationship Id="rId7" Target="http://www.exampaperspractice.co.uk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91807" y="6141820"/>
            <a:ext cx="11104385" cy="279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This study guide has been expertly compiled and edited by successful former teachers of Computer Science and highly experienced examiners and is suitable for students who are taking </a:t>
            </a:r>
            <a:r>
              <a:rPr lang="en-US" sz="2399" b="true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0478 (9-1) IGCSE</a:t>
            </a:r>
            <a:r>
              <a:rPr lang="en-US" sz="2399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, the </a:t>
            </a:r>
            <a:r>
              <a:rPr lang="en-US" sz="2399" b="true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0984 (A*-G) IGCSE</a:t>
            </a:r>
            <a:r>
              <a:rPr lang="en-US" sz="2399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, and the </a:t>
            </a:r>
            <a:r>
              <a:rPr lang="en-US" sz="2399" b="true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2210 O Level</a:t>
            </a:r>
            <a:r>
              <a:rPr lang="en-US" sz="2399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 for examination in 2023 onwards. It could be used as </a:t>
            </a:r>
            <a:r>
              <a:rPr lang="en-US" sz="2399" u="sng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lesson starters</a:t>
            </a:r>
            <a:r>
              <a:rPr lang="en-US" sz="2399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, or supplied to students for </a:t>
            </a:r>
            <a:r>
              <a:rPr lang="en-US" sz="2399" u="sng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independent use</a:t>
            </a:r>
            <a:r>
              <a:rPr lang="en-US" sz="2399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.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537237" y="146265"/>
            <a:ext cx="13213526" cy="9925515"/>
            <a:chOff x="0" y="0"/>
            <a:chExt cx="17618034" cy="1323402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4" tooltip="http://www.exampaperspractice.co.uk"/>
                </a:rPr>
                <a:t>www.exampaperspractice.co.uk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079828" y="1614984"/>
            <a:ext cx="14128344" cy="3086100"/>
            <a:chOff x="0" y="0"/>
            <a:chExt cx="3721045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721045" cy="812800"/>
            </a:xfrm>
            <a:custGeom>
              <a:avLst/>
              <a:gdLst/>
              <a:ahLst/>
              <a:cxnLst/>
              <a:rect r="r" b="b" t="t" l="l"/>
              <a:pathLst>
                <a:path h="812800" w="3721045">
                  <a:moveTo>
                    <a:pt x="0" y="0"/>
                  </a:moveTo>
                  <a:lnTo>
                    <a:pt x="3721045" y="0"/>
                  </a:lnTo>
                  <a:lnTo>
                    <a:pt x="372104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4721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04775"/>
              <a:ext cx="3721045" cy="9175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999"/>
                </a:lnSpc>
              </a:pPr>
              <a:r>
                <a:rPr lang="en-US" sz="4999">
                  <a:solidFill>
                    <a:srgbClr val="FDFDFD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Cambridge IGCSE Computer Science 0478/0984 - Revision Notes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079828" y="4898311"/>
            <a:ext cx="14128344" cy="1100634"/>
            <a:chOff x="0" y="0"/>
            <a:chExt cx="3721045" cy="28987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721045" cy="289879"/>
            </a:xfrm>
            <a:custGeom>
              <a:avLst/>
              <a:gdLst/>
              <a:ahLst/>
              <a:cxnLst/>
              <a:rect r="r" b="b" t="t" l="l"/>
              <a:pathLst>
                <a:path h="289879" w="3721045">
                  <a:moveTo>
                    <a:pt x="0" y="0"/>
                  </a:moveTo>
                  <a:lnTo>
                    <a:pt x="3721045" y="0"/>
                  </a:lnTo>
                  <a:lnTo>
                    <a:pt x="3721045" y="289879"/>
                  </a:lnTo>
                  <a:lnTo>
                    <a:pt x="0" y="289879"/>
                  </a:lnTo>
                  <a:close/>
                </a:path>
              </a:pathLst>
            </a:custGeom>
            <a:solidFill>
              <a:srgbClr val="3297F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3721045" cy="3851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79"/>
                </a:lnSpc>
              </a:pPr>
              <a:r>
                <a:rPr lang="en-US" sz="4199">
                  <a:solidFill>
                    <a:srgbClr val="FDFDFD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Chapter 9 - Databases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22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57410" y="6865472"/>
            <a:ext cx="18981493" cy="4270836"/>
          </a:xfrm>
          <a:custGeom>
            <a:avLst/>
            <a:gdLst/>
            <a:ahLst/>
            <a:cxnLst/>
            <a:rect r="r" b="b" t="t" l="l"/>
            <a:pathLst>
              <a:path h="4270836" w="18981493">
                <a:moveTo>
                  <a:pt x="0" y="0"/>
                </a:moveTo>
                <a:lnTo>
                  <a:pt x="18981493" y="0"/>
                </a:lnTo>
                <a:lnTo>
                  <a:pt x="18981493" y="4270836"/>
                </a:lnTo>
                <a:lnTo>
                  <a:pt x="0" y="427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4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03207" y="3221133"/>
            <a:ext cx="3435543" cy="4021997"/>
            <a:chOff x="0" y="0"/>
            <a:chExt cx="4580724" cy="53626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25945" y="3043870"/>
            <a:ext cx="3435543" cy="4021997"/>
            <a:chOff x="0" y="0"/>
            <a:chExt cx="4580724" cy="536266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68032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68032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/>
                </a:solidFill>
                <a:latin typeface="Arcade Gamer"/>
                <a:ea typeface="Arcade Gamer"/>
                <a:cs typeface="Arcade Gamer"/>
                <a:sym typeface="Arcade Gamer"/>
              </a:rPr>
              <a:t>9.1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88011" y="1414086"/>
            <a:ext cx="14211456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8"/>
              </a:lnSpc>
            </a:pPr>
            <a:r>
              <a:rPr lang="en-US" sz="6398">
                <a:solidFill>
                  <a:srgbClr val="FFFFFF"/>
                </a:solidFill>
                <a:latin typeface="Arcade Gamer"/>
                <a:ea typeface="Arcade Gamer"/>
                <a:cs typeface="Arcade Gamer"/>
                <a:sym typeface="Arcade Gamer"/>
              </a:rPr>
              <a:t>CHAPTER OUTLINE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86912" y="3661181"/>
            <a:ext cx="2697075" cy="218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3999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Important terms related to databases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5719744" y="3221133"/>
            <a:ext cx="3435543" cy="4021997"/>
            <a:chOff x="0" y="0"/>
            <a:chExt cx="4580724" cy="5362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>
                <a:alpha val="23922"/>
              </a:srgbClr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542481" y="3043870"/>
            <a:ext cx="3435543" cy="4021997"/>
            <a:chOff x="0" y="0"/>
            <a:chExt cx="4580724" cy="536266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>
                <a:alpha val="23922"/>
              </a:srgbClr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5784568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784568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>
                    <a:alpha val="23922"/>
                  </a:srgbClr>
                </a:solidFill>
                <a:latin typeface="Arcade Gamer"/>
                <a:ea typeface="Arcade Gamer"/>
                <a:cs typeface="Arcade Gamer"/>
                <a:sym typeface="Arcade Gamer"/>
              </a:rPr>
              <a:t>9.2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903448" y="3642131"/>
            <a:ext cx="2697075" cy="149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>
                    <a:alpha val="23922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Types of databases 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9837748" y="3221133"/>
            <a:ext cx="3435543" cy="4021997"/>
            <a:chOff x="0" y="0"/>
            <a:chExt cx="4580724" cy="536266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>
                <a:alpha val="23922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9660486" y="3043870"/>
            <a:ext cx="3435543" cy="4021997"/>
            <a:chOff x="0" y="0"/>
            <a:chExt cx="4580724" cy="536266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>
                <a:alpha val="23922"/>
              </a:srgbClr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9902573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9902573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>
                    <a:alpha val="23922"/>
                  </a:srgbClr>
                </a:solidFill>
                <a:latin typeface="Arcade Gamer"/>
                <a:ea typeface="Arcade Gamer"/>
                <a:cs typeface="Arcade Gamer"/>
                <a:sym typeface="Arcade Gamer"/>
              </a:rPr>
              <a:t>9.3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021453" y="3642131"/>
            <a:ext cx="2697075" cy="149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>
                    <a:alpha val="23922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Creating a database 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3823757" y="3221133"/>
            <a:ext cx="3435543" cy="4021997"/>
            <a:chOff x="0" y="0"/>
            <a:chExt cx="4580724" cy="536266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>
                <a:alpha val="23922"/>
              </a:srgbClr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3646494" y="3043870"/>
            <a:ext cx="3435543" cy="4021997"/>
            <a:chOff x="0" y="0"/>
            <a:chExt cx="4580724" cy="536266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>
                <a:alpha val="23922"/>
              </a:srgbClr>
            </a:solidFill>
          </p:spPr>
        </p:sp>
      </p:grpSp>
      <p:sp>
        <p:nvSpPr>
          <p:cNvPr name="Freeform 29" id="29"/>
          <p:cNvSpPr/>
          <p:nvPr/>
        </p:nvSpPr>
        <p:spPr>
          <a:xfrm flipH="false" flipV="false" rot="0">
            <a:off x="13888581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3888581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>
                    <a:alpha val="23922"/>
                  </a:srgbClr>
                </a:solidFill>
                <a:latin typeface="Arcade Gamer"/>
                <a:ea typeface="Arcade Gamer"/>
                <a:cs typeface="Arcade Gamer"/>
                <a:sym typeface="Arcade Gamer"/>
              </a:rPr>
              <a:t>9.4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007461" y="3642131"/>
            <a:ext cx="2697075" cy="793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>
                    <a:alpha val="23922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Using query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9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550049" y="1332067"/>
            <a:ext cx="3418502" cy="1179576"/>
            <a:chOff x="0" y="0"/>
            <a:chExt cx="4558003" cy="15727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929383" y="227747"/>
            <a:ext cx="5456433" cy="1694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Important terms </a:t>
            </a:r>
          </a:p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related to database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749348" y="1135600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48"/>
              </a:lnSpc>
            </a:pPr>
            <a:r>
              <a:rPr lang="en-US" sz="6320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Table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7259300" y="2660580"/>
            <a:ext cx="3418502" cy="1179576"/>
            <a:chOff x="0" y="0"/>
            <a:chExt cx="4558003" cy="157276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7458599" y="2464113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F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7259300" y="4021131"/>
            <a:ext cx="3418502" cy="1179576"/>
            <a:chOff x="0" y="0"/>
            <a:chExt cx="4558003" cy="157276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7458599" y="3824664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R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7259300" y="5381682"/>
            <a:ext cx="3418502" cy="1179576"/>
            <a:chOff x="0" y="0"/>
            <a:chExt cx="4558003" cy="15727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7458599" y="5185215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Q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7259300" y="6742233"/>
            <a:ext cx="3418502" cy="1179576"/>
            <a:chOff x="0" y="0"/>
            <a:chExt cx="4558003" cy="157276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7458599" y="6475533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D</a:t>
            </a:r>
          </a:p>
        </p:txBody>
      </p:sp>
      <p:graphicFrame>
        <p:nvGraphicFramePr>
          <p:cNvPr name="Table 19" id="19"/>
          <p:cNvGraphicFramePr>
            <a:graphicFrameLocks noGrp="true"/>
          </p:cNvGraphicFramePr>
          <p:nvPr/>
        </p:nvGraphicFramePr>
        <p:xfrm>
          <a:off x="1028700" y="3357985"/>
          <a:ext cx="10629900" cy="6629400"/>
        </p:xfrm>
        <a:graphic>
          <a:graphicData uri="http://schemas.openxmlformats.org/drawingml/2006/table">
            <a:tbl>
              <a:tblPr/>
              <a:tblGrid>
                <a:gridCol w="1639208"/>
                <a:gridCol w="2023214"/>
                <a:gridCol w="1993675"/>
                <a:gridCol w="1786902"/>
                <a:gridCol w="3186901"/>
              </a:tblGrid>
              <a:tr h="1104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1104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104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104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104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104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TextBox 20" id="20"/>
          <p:cNvSpPr txBox="true"/>
          <p:nvPr/>
        </p:nvSpPr>
        <p:spPr>
          <a:xfrm rot="0">
            <a:off x="1486178" y="3260883"/>
            <a:ext cx="658570" cy="96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123307" y="3259135"/>
            <a:ext cx="840587" cy="96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6"/>
              </a:lnSpc>
            </a:pPr>
            <a:r>
              <a:rPr lang="en-US" sz="25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First</a:t>
            </a:r>
          </a:p>
          <a:p>
            <a:pPr algn="ctr">
              <a:lnSpc>
                <a:spcPts val="3616"/>
              </a:lnSpc>
            </a:pPr>
            <a:r>
              <a:rPr lang="en-US" sz="25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958950" y="3301104"/>
            <a:ext cx="893011" cy="815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422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Age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964813" y="3298983"/>
            <a:ext cx="1557467" cy="814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House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106206" y="3304024"/>
            <a:ext cx="879676" cy="964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6"/>
              </a:lnSpc>
            </a:pPr>
            <a:r>
              <a:rPr lang="en-US" sz="25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Last</a:t>
            </a:r>
          </a:p>
          <a:p>
            <a:pPr algn="ctr">
              <a:lnSpc>
                <a:spcPts val="3616"/>
              </a:lnSpc>
            </a:pPr>
            <a:r>
              <a:rPr lang="en-US" sz="25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945812" y="4873801"/>
            <a:ext cx="4715033" cy="2816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6"/>
              </a:lnSpc>
            </a:pPr>
            <a:r>
              <a:rPr lang="en-US" sz="38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In a database, data is entered in a </a:t>
            </a:r>
            <a:r>
              <a:rPr lang="en-US" b="true" sz="3869" u="sng">
                <a:solidFill>
                  <a:srgbClr val="52226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tabular</a:t>
            </a:r>
            <a:r>
              <a:rPr lang="en-US" sz="38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format organised as rows and columns.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54843" y="4365253"/>
            <a:ext cx="1152301" cy="96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001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071518" y="4353561"/>
            <a:ext cx="944166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099068" y="4405473"/>
            <a:ext cx="612776" cy="815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422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919869" y="4403353"/>
            <a:ext cx="1717772" cy="814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795902" y="4374778"/>
            <a:ext cx="1529144" cy="947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Chou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09898" y="5432011"/>
            <a:ext cx="1152301" cy="96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002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849765" y="5420320"/>
            <a:ext cx="1297781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Jane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054123" y="5472232"/>
            <a:ext cx="612776" cy="815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422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209800" y="5470111"/>
            <a:ext cx="982155" cy="814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Red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09898" y="6499620"/>
            <a:ext cx="1152301" cy="96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003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965256" y="6487929"/>
            <a:ext cx="1066800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Will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054123" y="6539841"/>
            <a:ext cx="612776" cy="815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422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13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138356" y="6537720"/>
            <a:ext cx="1139095" cy="814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Blue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694478" y="6509145"/>
            <a:ext cx="1647356" cy="947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Smith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09898" y="7633904"/>
            <a:ext cx="1152301" cy="96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004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934151" y="7622213"/>
            <a:ext cx="1129010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Max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054123" y="7674125"/>
            <a:ext cx="612776" cy="815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422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933768" y="7672004"/>
            <a:ext cx="1588512" cy="814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Green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757803" y="7598540"/>
            <a:ext cx="1514814" cy="947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Verst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09898" y="8739613"/>
            <a:ext cx="1152301" cy="96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807647" y="8727922"/>
            <a:ext cx="1446285" cy="924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Anna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7054123" y="8779834"/>
            <a:ext cx="612776" cy="815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422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8874924" y="8777713"/>
            <a:ext cx="1717772" cy="814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4699016" y="8704249"/>
            <a:ext cx="1637857" cy="947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Maria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4623182" y="5600225"/>
            <a:ext cx="1796575" cy="769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25"/>
              </a:lnSpc>
            </a:pPr>
            <a:r>
              <a:rPr lang="en-US" sz="401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Watson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373616" y="2278283"/>
            <a:ext cx="5456433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Student Data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54" id="54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55" id="55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6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7259300" y="1332067"/>
            <a:ext cx="3418502" cy="1179576"/>
            <a:chOff x="0" y="0"/>
            <a:chExt cx="4558003" cy="15727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6088710" y="2660437"/>
            <a:ext cx="3418502" cy="1179576"/>
            <a:chOff x="0" y="0"/>
            <a:chExt cx="4558003" cy="15727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7259300" y="4021131"/>
            <a:ext cx="3418502" cy="1179576"/>
            <a:chOff x="0" y="0"/>
            <a:chExt cx="4558003" cy="157276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7259300" y="5381682"/>
            <a:ext cx="3418502" cy="1179576"/>
            <a:chOff x="0" y="0"/>
            <a:chExt cx="4558003" cy="157276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7259300" y="6742233"/>
            <a:ext cx="3418502" cy="1179576"/>
            <a:chOff x="0" y="0"/>
            <a:chExt cx="4558003" cy="157276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1028700" y="2971545"/>
          <a:ext cx="10629900" cy="6629400"/>
        </p:xfrm>
        <a:graphic>
          <a:graphicData uri="http://schemas.openxmlformats.org/drawingml/2006/table">
            <a:tbl>
              <a:tblPr/>
              <a:tblGrid>
                <a:gridCol w="1639208"/>
                <a:gridCol w="2023214"/>
                <a:gridCol w="1993675"/>
                <a:gridCol w="1786902"/>
                <a:gridCol w="3186901"/>
              </a:tblGrid>
              <a:tr h="1104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1104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104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104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104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104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Freeform 14" id="14"/>
          <p:cNvSpPr/>
          <p:nvPr/>
        </p:nvSpPr>
        <p:spPr>
          <a:xfrm flipH="true" flipV="false" rot="-1300118">
            <a:off x="6988943" y="1268710"/>
            <a:ext cx="4531603" cy="1016706"/>
          </a:xfrm>
          <a:custGeom>
            <a:avLst/>
            <a:gdLst/>
            <a:ahLst/>
            <a:cxnLst/>
            <a:rect r="r" b="b" t="t" l="l"/>
            <a:pathLst>
              <a:path h="1016706" w="4531603">
                <a:moveTo>
                  <a:pt x="4531603" y="0"/>
                </a:moveTo>
                <a:lnTo>
                  <a:pt x="0" y="0"/>
                </a:lnTo>
                <a:lnTo>
                  <a:pt x="0" y="1016706"/>
                </a:lnTo>
                <a:lnTo>
                  <a:pt x="4531603" y="1016706"/>
                </a:lnTo>
                <a:lnTo>
                  <a:pt x="45316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92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29383" y="227747"/>
            <a:ext cx="5456433" cy="1694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Important terms </a:t>
            </a:r>
          </a:p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related to database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458599" y="1135600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288008" y="2463970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Field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458599" y="3824664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7458599" y="5185215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Q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458599" y="6475533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86178" y="2874443"/>
            <a:ext cx="649230" cy="96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123307" y="2872695"/>
            <a:ext cx="840587" cy="96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6"/>
              </a:lnSpc>
            </a:pPr>
            <a:r>
              <a:rPr lang="en-US" sz="25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First</a:t>
            </a:r>
          </a:p>
          <a:p>
            <a:pPr algn="ctr">
              <a:lnSpc>
                <a:spcPts val="3616"/>
              </a:lnSpc>
            </a:pPr>
            <a:r>
              <a:rPr lang="en-US" sz="25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961352" y="2914664"/>
            <a:ext cx="1172025" cy="815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4222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Age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964813" y="2912543"/>
            <a:ext cx="1578880" cy="814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House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106206" y="2872695"/>
            <a:ext cx="840587" cy="96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6"/>
              </a:lnSpc>
            </a:pPr>
            <a:r>
              <a:rPr lang="en-US" sz="25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Last</a:t>
            </a:r>
          </a:p>
          <a:p>
            <a:pPr algn="ctr">
              <a:lnSpc>
                <a:spcPts val="3616"/>
              </a:lnSpc>
            </a:pPr>
            <a:r>
              <a:rPr lang="en-US" sz="25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274844" y="5102721"/>
            <a:ext cx="4303191" cy="2539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4"/>
              </a:lnSpc>
            </a:pPr>
            <a:r>
              <a:rPr lang="en-US" sz="353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 field is </a:t>
            </a:r>
            <a:r>
              <a:rPr lang="en-US" b="true" sz="3531" u="sng">
                <a:solidFill>
                  <a:srgbClr val="492055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 column</a:t>
            </a:r>
            <a:r>
              <a:rPr lang="en-US" sz="353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in a database. It is also a title given to a piece of data.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54843" y="3978812"/>
            <a:ext cx="1135959" cy="96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001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071518" y="3967121"/>
            <a:ext cx="944166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00730" y="4019033"/>
            <a:ext cx="804196" cy="815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4222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919869" y="4016912"/>
            <a:ext cx="1675160" cy="814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795902" y="3943449"/>
            <a:ext cx="1563972" cy="947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Chou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09898" y="5045571"/>
            <a:ext cx="1135959" cy="96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849765" y="5033880"/>
            <a:ext cx="1297781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Jane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055785" y="5085792"/>
            <a:ext cx="804196" cy="815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4222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9209800" y="5083671"/>
            <a:ext cx="957791" cy="814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Red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09898" y="6113180"/>
            <a:ext cx="1135959" cy="96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965256" y="6101488"/>
            <a:ext cx="1066800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Will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055785" y="6153401"/>
            <a:ext cx="804196" cy="815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4222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13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9138356" y="6151280"/>
            <a:ext cx="1110837" cy="814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Blue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694477" y="6077816"/>
            <a:ext cx="1684877" cy="947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Smith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09898" y="7247464"/>
            <a:ext cx="1135959" cy="96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004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2934151" y="7235772"/>
            <a:ext cx="1129010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Max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055785" y="7287684"/>
            <a:ext cx="804196" cy="815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4222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12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933768" y="7285564"/>
            <a:ext cx="1446285" cy="804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Green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4757803" y="7212100"/>
            <a:ext cx="1549316" cy="947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Verst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209898" y="8353173"/>
            <a:ext cx="1135959" cy="96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005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807647" y="8341481"/>
            <a:ext cx="1479226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Anna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7055785" y="8393393"/>
            <a:ext cx="804196" cy="815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4222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8874924" y="8391273"/>
            <a:ext cx="1675160" cy="814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4699016" y="8317809"/>
            <a:ext cx="1675161" cy="947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Maria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4623183" y="5168896"/>
            <a:ext cx="1837494" cy="769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25"/>
              </a:lnSpc>
            </a:pPr>
            <a:r>
              <a:rPr lang="en-US" sz="401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Watson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9917327" y="1311860"/>
            <a:ext cx="4715033" cy="758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6"/>
              </a:lnSpc>
            </a:pPr>
            <a:r>
              <a:rPr lang="en-US" sz="38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AGE field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2753338" y="1959519"/>
            <a:ext cx="5456433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Student Data</a:t>
            </a:r>
          </a:p>
        </p:txBody>
      </p:sp>
      <p:grpSp>
        <p:nvGrpSpPr>
          <p:cNvPr name="Group 54" id="54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56" id="56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57" id="57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8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7259300" y="1332067"/>
            <a:ext cx="3418502" cy="1179576"/>
            <a:chOff x="0" y="0"/>
            <a:chExt cx="4558003" cy="15727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929383" y="227747"/>
            <a:ext cx="5456433" cy="1694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Important terms </a:t>
            </a:r>
          </a:p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related to database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458599" y="1135600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T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7259300" y="2660580"/>
            <a:ext cx="3418502" cy="1179576"/>
            <a:chOff x="0" y="0"/>
            <a:chExt cx="4558003" cy="157276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7458599" y="2464113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F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5550049" y="3992556"/>
            <a:ext cx="3418502" cy="1179576"/>
            <a:chOff x="0" y="0"/>
            <a:chExt cx="4558003" cy="157276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5749348" y="3796089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Record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7259300" y="5381682"/>
            <a:ext cx="3418502" cy="1179576"/>
            <a:chOff x="0" y="0"/>
            <a:chExt cx="4558003" cy="15727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7458599" y="5185215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Q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7259300" y="6742233"/>
            <a:ext cx="3418502" cy="1179576"/>
            <a:chOff x="0" y="0"/>
            <a:chExt cx="4558003" cy="157276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7458599" y="6475533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D</a:t>
            </a:r>
          </a:p>
        </p:txBody>
      </p:sp>
      <p:graphicFrame>
        <p:nvGraphicFramePr>
          <p:cNvPr name="Table 19" id="19"/>
          <p:cNvGraphicFramePr>
            <a:graphicFrameLocks noGrp="true"/>
          </p:cNvGraphicFramePr>
          <p:nvPr/>
        </p:nvGraphicFramePr>
        <p:xfrm>
          <a:off x="1028700" y="2971545"/>
          <a:ext cx="10160000" cy="6400800"/>
        </p:xfrm>
        <a:graphic>
          <a:graphicData uri="http://schemas.openxmlformats.org/drawingml/2006/table">
            <a:tbl>
              <a:tblPr/>
              <a:tblGrid>
                <a:gridCol w="1566745"/>
                <a:gridCol w="1933777"/>
                <a:gridCol w="1905543"/>
                <a:gridCol w="1707911"/>
                <a:gridCol w="3046024"/>
              </a:tblGrid>
              <a:tr h="1066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1066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066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</a:tr>
              <a:tr h="1066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066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066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TextBox 20" id="20"/>
          <p:cNvSpPr txBox="true"/>
          <p:nvPr/>
        </p:nvSpPr>
        <p:spPr>
          <a:xfrm rot="0">
            <a:off x="1486178" y="2874443"/>
            <a:ext cx="689035" cy="96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123307" y="2872695"/>
            <a:ext cx="840587" cy="96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6"/>
              </a:lnSpc>
            </a:pPr>
            <a:r>
              <a:rPr lang="en-US" sz="25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First</a:t>
            </a:r>
          </a:p>
          <a:p>
            <a:pPr algn="ctr">
              <a:lnSpc>
                <a:spcPts val="3616"/>
              </a:lnSpc>
            </a:pPr>
            <a:r>
              <a:rPr lang="en-US" sz="25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958950" y="2914664"/>
            <a:ext cx="893011" cy="815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422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Age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964813" y="2912543"/>
            <a:ext cx="1645818" cy="814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House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106206" y="2872695"/>
            <a:ext cx="840587" cy="96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6"/>
              </a:lnSpc>
            </a:pPr>
            <a:r>
              <a:rPr lang="en-US" sz="25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Last</a:t>
            </a:r>
          </a:p>
          <a:p>
            <a:pPr algn="ctr">
              <a:lnSpc>
                <a:spcPts val="3616"/>
              </a:lnSpc>
            </a:pPr>
            <a:r>
              <a:rPr lang="en-US" sz="25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265731" y="5474219"/>
            <a:ext cx="3992700" cy="295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87"/>
              </a:lnSpc>
            </a:pPr>
            <a:r>
              <a:rPr lang="en-US" sz="327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 record is </a:t>
            </a:r>
            <a:r>
              <a:rPr lang="en-US" b="true" sz="3275" u="sng">
                <a:solidFill>
                  <a:srgbClr val="492055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 row</a:t>
            </a:r>
            <a:r>
              <a:rPr lang="en-US" sz="327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in a database table. A collection of fields in the table for a specific person.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54844" y="3978812"/>
            <a:ext cx="1205606" cy="96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001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071518" y="3967121"/>
            <a:ext cx="944166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099068" y="4019033"/>
            <a:ext cx="612776" cy="815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422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919868" y="4016912"/>
            <a:ext cx="1746179" cy="814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795902" y="3943449"/>
            <a:ext cx="1631428" cy="947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Chou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11044" y="5045571"/>
            <a:ext cx="1203050" cy="959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59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002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849765" y="5033880"/>
            <a:ext cx="1297781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8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Jane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055785" y="5085792"/>
            <a:ext cx="680454" cy="815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4222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208640" y="5083671"/>
            <a:ext cx="896541" cy="807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Red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09899" y="6113180"/>
            <a:ext cx="1205606" cy="96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003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965256" y="6101488"/>
            <a:ext cx="1066800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Will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054123" y="6153401"/>
            <a:ext cx="612776" cy="815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422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13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138357" y="6151280"/>
            <a:ext cx="1157932" cy="814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Blue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694477" y="6077816"/>
            <a:ext cx="1757548" cy="947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Smith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09899" y="7247464"/>
            <a:ext cx="1205606" cy="96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004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934151" y="7235772"/>
            <a:ext cx="1129010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Max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054123" y="7287684"/>
            <a:ext cx="612776" cy="815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422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933768" y="7285564"/>
            <a:ext cx="1446285" cy="804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Green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757803" y="7212100"/>
            <a:ext cx="1616140" cy="947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Verst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09899" y="8353173"/>
            <a:ext cx="1205606" cy="96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49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807646" y="8341481"/>
            <a:ext cx="1543027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Anna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7054123" y="8393393"/>
            <a:ext cx="612776" cy="815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422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8874923" y="8391273"/>
            <a:ext cx="1746179" cy="814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65"/>
              </a:lnSpc>
            </a:pPr>
            <a:r>
              <a:rPr lang="en-US" sz="41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4699016" y="8317809"/>
            <a:ext cx="1747413" cy="947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Maria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4616342" y="5168896"/>
            <a:ext cx="1730425" cy="764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25"/>
              </a:lnSpc>
            </a:pPr>
            <a:r>
              <a:rPr lang="en-US" sz="4018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Watson</a:t>
            </a:r>
          </a:p>
        </p:txBody>
      </p:sp>
      <p:sp>
        <p:nvSpPr>
          <p:cNvPr name="Freeform 51" id="51"/>
          <p:cNvSpPr/>
          <p:nvPr/>
        </p:nvSpPr>
        <p:spPr>
          <a:xfrm flipH="true" flipV="true" rot="-3220741">
            <a:off x="10712628" y="3293822"/>
            <a:ext cx="4531603" cy="1016706"/>
          </a:xfrm>
          <a:custGeom>
            <a:avLst/>
            <a:gdLst/>
            <a:ahLst/>
            <a:cxnLst/>
            <a:rect r="r" b="b" t="t" l="l"/>
            <a:pathLst>
              <a:path h="1016706" w="4531603">
                <a:moveTo>
                  <a:pt x="4531603" y="1016706"/>
                </a:moveTo>
                <a:lnTo>
                  <a:pt x="0" y="1016706"/>
                </a:lnTo>
                <a:lnTo>
                  <a:pt x="0" y="0"/>
                </a:lnTo>
                <a:lnTo>
                  <a:pt x="4531603" y="0"/>
                </a:lnTo>
                <a:lnTo>
                  <a:pt x="4531603" y="101670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92"/>
            </a:stretch>
          </a:blipFill>
        </p:spPr>
      </p:sp>
      <p:sp>
        <p:nvSpPr>
          <p:cNvPr name="TextBox 52" id="52"/>
          <p:cNvSpPr txBox="true"/>
          <p:nvPr/>
        </p:nvSpPr>
        <p:spPr>
          <a:xfrm rot="0">
            <a:off x="10813266" y="949965"/>
            <a:ext cx="5445165" cy="630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87"/>
              </a:lnSpc>
            </a:pPr>
            <a:r>
              <a:rPr lang="en-US" sz="327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 record about Jane Watson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618550" y="1959519"/>
            <a:ext cx="5456433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Student Data</a:t>
            </a:r>
          </a:p>
        </p:txBody>
      </p:sp>
      <p:grpSp>
        <p:nvGrpSpPr>
          <p:cNvPr name="Group 54" id="54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56" id="56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57" id="57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8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7259300" y="1332067"/>
            <a:ext cx="3418502" cy="1179576"/>
            <a:chOff x="0" y="0"/>
            <a:chExt cx="4558003" cy="15727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7259300" y="2660580"/>
            <a:ext cx="3418502" cy="1179576"/>
            <a:chOff x="0" y="0"/>
            <a:chExt cx="4558003" cy="15727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7259300" y="4021131"/>
            <a:ext cx="3418502" cy="1179576"/>
            <a:chOff x="0" y="0"/>
            <a:chExt cx="4558003" cy="157276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5550049" y="5381682"/>
            <a:ext cx="3418502" cy="1179576"/>
            <a:chOff x="0" y="0"/>
            <a:chExt cx="4558003" cy="157276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7259300" y="6742233"/>
            <a:ext cx="3418502" cy="1179576"/>
            <a:chOff x="0" y="0"/>
            <a:chExt cx="4558003" cy="157276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4622427" y="2233658"/>
          <a:ext cx="7861300" cy="5257800"/>
        </p:xfrm>
        <a:graphic>
          <a:graphicData uri="http://schemas.openxmlformats.org/drawingml/2006/table">
            <a:tbl>
              <a:tblPr/>
              <a:tblGrid>
                <a:gridCol w="1212269"/>
                <a:gridCol w="1496259"/>
                <a:gridCol w="1474415"/>
                <a:gridCol w="1321496"/>
                <a:gridCol w="2356860"/>
              </a:tblGrid>
              <a:tr h="876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876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876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876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876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876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Freeform 14" id="14"/>
          <p:cNvSpPr/>
          <p:nvPr/>
        </p:nvSpPr>
        <p:spPr>
          <a:xfrm flipH="false" flipV="false" rot="0">
            <a:off x="14059614" y="9111850"/>
            <a:ext cx="4228386" cy="1268516"/>
          </a:xfrm>
          <a:custGeom>
            <a:avLst/>
            <a:gdLst/>
            <a:ahLst/>
            <a:cxnLst/>
            <a:rect r="r" b="b" t="t" l="l"/>
            <a:pathLst>
              <a:path h="1268516" w="4228386">
                <a:moveTo>
                  <a:pt x="0" y="0"/>
                </a:moveTo>
                <a:lnTo>
                  <a:pt x="4228386" y="0"/>
                </a:lnTo>
                <a:lnTo>
                  <a:pt x="4228386" y="1268516"/>
                </a:lnTo>
                <a:lnTo>
                  <a:pt x="0" y="1268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60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29383" y="227747"/>
            <a:ext cx="5456433" cy="1694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Important terms </a:t>
            </a:r>
          </a:p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related to database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458599" y="1135600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458599" y="2464113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F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458599" y="3824664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749348" y="5185215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Query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458599" y="6475533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993900" y="2172566"/>
            <a:ext cx="501117" cy="766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8"/>
              </a:lnSpc>
            </a:pPr>
            <a:r>
              <a:rPr lang="en-US" sz="402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323252" y="2150954"/>
            <a:ext cx="823265" cy="787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6"/>
              </a:lnSpc>
            </a:pPr>
            <a:r>
              <a:rPr lang="en-US" sz="209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First</a:t>
            </a:r>
          </a:p>
          <a:p>
            <a:pPr algn="ctr">
              <a:lnSpc>
                <a:spcPts val="2936"/>
              </a:lnSpc>
            </a:pPr>
            <a:r>
              <a:rPr lang="en-US" sz="209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437802" y="2174288"/>
            <a:ext cx="874610" cy="674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4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Age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066566" y="2191616"/>
            <a:ext cx="1443707" cy="659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2"/>
              </a:lnSpc>
            </a:pPr>
            <a:r>
              <a:rPr lang="en-US" sz="3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House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933369" y="2150954"/>
            <a:ext cx="823265" cy="787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6"/>
              </a:lnSpc>
            </a:pPr>
            <a:r>
              <a:rPr lang="en-US" sz="209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Last</a:t>
            </a:r>
          </a:p>
          <a:p>
            <a:pPr algn="ctr">
              <a:lnSpc>
                <a:spcPts val="2936"/>
              </a:lnSpc>
            </a:pPr>
            <a:r>
              <a:rPr lang="en-US" sz="209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806057" y="3069316"/>
            <a:ext cx="876805" cy="766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8"/>
              </a:lnSpc>
            </a:pPr>
            <a:r>
              <a:rPr lang="en-US" sz="402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001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281199" y="3044354"/>
            <a:ext cx="998202" cy="755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5"/>
              </a:lnSpc>
            </a:pPr>
            <a:r>
              <a:rPr lang="en-US" sz="389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551578" y="3071038"/>
            <a:ext cx="647846" cy="674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4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030072" y="3088366"/>
            <a:ext cx="1653482" cy="659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2"/>
              </a:lnSpc>
            </a:pPr>
            <a:r>
              <a:rPr lang="en-US" sz="3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681403" y="3006082"/>
            <a:ext cx="1544822" cy="774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70"/>
              </a:lnSpc>
            </a:pPr>
            <a:r>
              <a:rPr lang="en-US" sz="397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Chou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769561" y="3935527"/>
            <a:ext cx="876805" cy="766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8"/>
              </a:lnSpc>
            </a:pPr>
            <a:r>
              <a:rPr lang="en-US" sz="402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002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101136" y="3910564"/>
            <a:ext cx="1372056" cy="755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5"/>
              </a:lnSpc>
            </a:pPr>
            <a:r>
              <a:rPr lang="en-US" sz="389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Jane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515083" y="3937248"/>
            <a:ext cx="647846" cy="674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4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1265498" y="3954577"/>
            <a:ext cx="945396" cy="659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2"/>
              </a:lnSpc>
            </a:pPr>
            <a:r>
              <a:rPr lang="en-US" sz="3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Red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769561" y="4802427"/>
            <a:ext cx="876805" cy="766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8"/>
              </a:lnSpc>
            </a:pPr>
            <a:r>
              <a:rPr lang="en-US" sz="402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003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194915" y="4777465"/>
            <a:ext cx="1127856" cy="755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5"/>
              </a:lnSpc>
            </a:pPr>
            <a:r>
              <a:rPr lang="en-US" sz="389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Will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515083" y="4804149"/>
            <a:ext cx="647846" cy="674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4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13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1207485" y="4821477"/>
            <a:ext cx="842132" cy="647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2"/>
              </a:lnSpc>
            </a:pPr>
            <a:r>
              <a:rPr lang="en-US" sz="3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Blue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599045" y="4739193"/>
            <a:ext cx="1664247" cy="774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70"/>
              </a:lnSpc>
            </a:pPr>
            <a:r>
              <a:rPr lang="en-US" sz="397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Smith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769561" y="5723468"/>
            <a:ext cx="876805" cy="766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8"/>
              </a:lnSpc>
            </a:pPr>
            <a:r>
              <a:rPr lang="en-US" sz="402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004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169657" y="5698506"/>
            <a:ext cx="1193626" cy="755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5"/>
              </a:lnSpc>
            </a:pPr>
            <a:r>
              <a:rPr lang="en-US" sz="389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Max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515083" y="5725190"/>
            <a:ext cx="647846" cy="674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4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041358" y="5742518"/>
            <a:ext cx="1529058" cy="659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2"/>
              </a:lnSpc>
            </a:pPr>
            <a:r>
              <a:rPr lang="en-US" sz="3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Green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7650466" y="5660234"/>
            <a:ext cx="1530346" cy="774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70"/>
              </a:lnSpc>
            </a:pPr>
            <a:r>
              <a:rPr lang="en-US" sz="397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Verst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4769561" y="6621306"/>
            <a:ext cx="876805" cy="766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8"/>
              </a:lnSpc>
            </a:pPr>
            <a:r>
              <a:rPr lang="en-US" sz="402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6066936" y="6596344"/>
            <a:ext cx="1461113" cy="755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5"/>
              </a:lnSpc>
            </a:pPr>
            <a:r>
              <a:rPr lang="en-US" sz="389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Anna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9515083" y="6623028"/>
            <a:ext cx="647846" cy="674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4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993577" y="6640356"/>
            <a:ext cx="1653482" cy="659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2"/>
              </a:lnSpc>
            </a:pPr>
            <a:r>
              <a:rPr lang="en-US" sz="3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7602731" y="6558072"/>
            <a:ext cx="1654649" cy="774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70"/>
              </a:lnSpc>
            </a:pPr>
            <a:r>
              <a:rPr lang="en-US" sz="397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Maria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7541154" y="4008311"/>
            <a:ext cx="1814995" cy="634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6"/>
              </a:lnSpc>
            </a:pPr>
            <a:r>
              <a:rPr lang="en-US" sz="326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Watson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338523" y="7974077"/>
            <a:ext cx="12017055" cy="1284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6"/>
              </a:lnSpc>
            </a:pPr>
            <a:r>
              <a:rPr lang="en-US" sz="343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 query allows the user to find full records or records with specific fields in a database using certain </a:t>
            </a:r>
            <a:r>
              <a:rPr lang="en-US" b="true" sz="3439" u="sng">
                <a:solidFill>
                  <a:srgbClr val="492055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criteria.</a:t>
            </a:r>
            <a:r>
              <a:rPr lang="en-US" sz="343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6208613" y="1192750"/>
            <a:ext cx="5456433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Student Data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55" id="55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56" id="56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8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819065" y="981846"/>
          <a:ext cx="6832600" cy="4495800"/>
        </p:xfrm>
        <a:graphic>
          <a:graphicData uri="http://schemas.openxmlformats.org/drawingml/2006/table">
            <a:tbl>
              <a:tblPr/>
              <a:tblGrid>
                <a:gridCol w="1053636"/>
                <a:gridCol w="1300466"/>
                <a:gridCol w="1281478"/>
                <a:gridCol w="1148570"/>
                <a:gridCol w="2048450"/>
              </a:tblGrid>
              <a:tr h="749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749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749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749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749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749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true" flipV="false" rot="0">
            <a:off x="9693368" y="554897"/>
            <a:ext cx="7315200" cy="3112285"/>
          </a:xfrm>
          <a:custGeom>
            <a:avLst/>
            <a:gdLst/>
            <a:ahLst/>
            <a:cxnLst/>
            <a:rect r="r" b="b" t="t" l="l"/>
            <a:pathLst>
              <a:path h="3112285" w="7315200">
                <a:moveTo>
                  <a:pt x="7315200" y="0"/>
                </a:moveTo>
                <a:lnTo>
                  <a:pt x="0" y="0"/>
                </a:lnTo>
                <a:lnTo>
                  <a:pt x="0" y="3112285"/>
                </a:lnTo>
                <a:lnTo>
                  <a:pt x="7315200" y="3112285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994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8254911" y="1658549"/>
            <a:ext cx="1224144" cy="47625"/>
            <a:chOff x="0" y="0"/>
            <a:chExt cx="1632192" cy="63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1750" y="0"/>
              <a:ext cx="1568704" cy="63500"/>
            </a:xfrm>
            <a:custGeom>
              <a:avLst/>
              <a:gdLst/>
              <a:ahLst/>
              <a:cxnLst/>
              <a:rect r="r" b="b" t="t" l="l"/>
              <a:pathLst>
                <a:path h="63500" w="1568704">
                  <a:moveTo>
                    <a:pt x="0" y="0"/>
                  </a:moveTo>
                  <a:lnTo>
                    <a:pt x="1568704" y="0"/>
                  </a:lnTo>
                  <a:lnTo>
                    <a:pt x="1568704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5400000">
            <a:off x="12681143" y="4111590"/>
            <a:ext cx="740167" cy="47625"/>
            <a:chOff x="0" y="0"/>
            <a:chExt cx="986889" cy="63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1750" y="0"/>
              <a:ext cx="923417" cy="63500"/>
            </a:xfrm>
            <a:custGeom>
              <a:avLst/>
              <a:gdLst/>
              <a:ahLst/>
              <a:cxnLst/>
              <a:rect r="r" b="b" t="t" l="l"/>
              <a:pathLst>
                <a:path h="63500" w="923417">
                  <a:moveTo>
                    <a:pt x="0" y="0"/>
                  </a:moveTo>
                  <a:lnTo>
                    <a:pt x="923417" y="0"/>
                  </a:lnTo>
                  <a:lnTo>
                    <a:pt x="923417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9785694" y="3803132"/>
            <a:ext cx="5976918" cy="3586151"/>
          </a:xfrm>
          <a:custGeom>
            <a:avLst/>
            <a:gdLst/>
            <a:ahLst/>
            <a:cxnLst/>
            <a:rect r="r" b="b" t="t" l="l"/>
            <a:pathLst>
              <a:path h="3586151" w="5976918">
                <a:moveTo>
                  <a:pt x="0" y="0"/>
                </a:moveTo>
                <a:lnTo>
                  <a:pt x="5976918" y="0"/>
                </a:lnTo>
                <a:lnTo>
                  <a:pt x="5976918" y="3586151"/>
                </a:lnTo>
                <a:lnTo>
                  <a:pt x="0" y="35861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42976" y="909063"/>
            <a:ext cx="436955" cy="687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17"/>
              </a:lnSpc>
            </a:pPr>
            <a:r>
              <a:rPr lang="en-US" sz="351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02121" y="916585"/>
            <a:ext cx="632283" cy="691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18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First</a:t>
            </a:r>
          </a:p>
          <a:p>
            <a:pPr algn="ctr">
              <a:lnSpc>
                <a:spcPts val="2560"/>
              </a:lnSpc>
            </a:pPr>
            <a:r>
              <a:rPr lang="en-US" sz="18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017888" y="929615"/>
            <a:ext cx="632283" cy="589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5"/>
              </a:lnSpc>
            </a:pPr>
            <a:r>
              <a:rPr lang="en-US" sz="29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Age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438109" y="928113"/>
            <a:ext cx="1043702" cy="581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sz="296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House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706081" y="916585"/>
            <a:ext cx="632283" cy="691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18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Last</a:t>
            </a:r>
          </a:p>
          <a:p>
            <a:pPr algn="ctr">
              <a:lnSpc>
                <a:spcPts val="2560"/>
              </a:lnSpc>
            </a:pPr>
            <a:r>
              <a:rPr lang="en-US" sz="18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79183" y="1690995"/>
            <a:ext cx="908729" cy="687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17"/>
              </a:lnSpc>
            </a:pPr>
            <a:r>
              <a:rPr lang="en-US" sz="351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65451" y="1688279"/>
            <a:ext cx="794579" cy="658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117097" y="1711547"/>
            <a:ext cx="515692" cy="589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5"/>
              </a:lnSpc>
            </a:pPr>
            <a:r>
              <a:rPr lang="en-US" sz="29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406287" y="1710045"/>
            <a:ext cx="1316187" cy="581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sz="296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486374" y="1671518"/>
            <a:ext cx="1229692" cy="671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57"/>
              </a:lnSpc>
            </a:pPr>
            <a:r>
              <a:rPr lang="en-US" sz="3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Chou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47360" y="2446297"/>
            <a:ext cx="908729" cy="687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17"/>
              </a:lnSpc>
            </a:pPr>
            <a:r>
              <a:rPr lang="en-US" sz="351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108443" y="2443581"/>
            <a:ext cx="1092170" cy="658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Jane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085274" y="2466849"/>
            <a:ext cx="515692" cy="589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5"/>
              </a:lnSpc>
            </a:pPr>
            <a:r>
              <a:rPr lang="en-US" sz="29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611569" y="2465347"/>
            <a:ext cx="752544" cy="581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sz="296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Red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47360" y="3202201"/>
            <a:ext cx="908729" cy="687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17"/>
              </a:lnSpc>
            </a:pPr>
            <a:r>
              <a:rPr lang="en-US" sz="351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190215" y="3199485"/>
            <a:ext cx="897783" cy="658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Will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085274" y="3222753"/>
            <a:ext cx="515692" cy="589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5"/>
              </a:lnSpc>
            </a:pPr>
            <a:r>
              <a:rPr lang="en-US" sz="29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560984" y="3221251"/>
            <a:ext cx="872794" cy="581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sz="296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Blue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414562" y="3182724"/>
            <a:ext cx="1324756" cy="671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57"/>
              </a:lnSpc>
            </a:pPr>
            <a:r>
              <a:rPr lang="en-US" sz="3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Smith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47360" y="4005314"/>
            <a:ext cx="908729" cy="687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17"/>
              </a:lnSpc>
            </a:pPr>
            <a:r>
              <a:rPr lang="en-US" sz="351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004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168190" y="4002598"/>
            <a:ext cx="950137" cy="658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Max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085274" y="4025865"/>
            <a:ext cx="515692" cy="589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5"/>
              </a:lnSpc>
            </a:pPr>
            <a:r>
              <a:rPr lang="en-US" sz="29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12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416127" y="4024364"/>
            <a:ext cx="1217145" cy="581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sz="296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Green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459400" y="3985837"/>
            <a:ext cx="1218170" cy="671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57"/>
              </a:lnSpc>
            </a:pPr>
            <a:r>
              <a:rPr lang="en-US" sz="3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Verst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47360" y="4788194"/>
            <a:ext cx="908729" cy="687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17"/>
              </a:lnSpc>
            </a:pPr>
            <a:r>
              <a:rPr lang="en-US" sz="351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005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078621" y="4785478"/>
            <a:ext cx="1163061" cy="658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Anna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085274" y="4808745"/>
            <a:ext cx="515692" cy="589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5"/>
              </a:lnSpc>
            </a:pPr>
            <a:r>
              <a:rPr lang="en-US" sz="29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374464" y="4807244"/>
            <a:ext cx="1316187" cy="581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sz="296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417776" y="4768717"/>
            <a:ext cx="1317116" cy="671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57"/>
              </a:lnSpc>
            </a:pPr>
            <a:r>
              <a:rPr lang="en-US" sz="3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Maria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364084" y="2531251"/>
            <a:ext cx="1444753" cy="551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1"/>
              </a:lnSpc>
            </a:pPr>
            <a:r>
              <a:rPr lang="en-US" sz="2844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Watson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261261" y="848496"/>
            <a:ext cx="6300888" cy="162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2"/>
              </a:lnSpc>
            </a:pPr>
            <a:r>
              <a:rPr lang="en-US" sz="296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Query: Can you show me only  the records of students who are 11 years old.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800903" y="-28335"/>
            <a:ext cx="5456433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Student Data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3522714" y="3625779"/>
            <a:ext cx="3079609" cy="952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6"/>
              </a:lnSpc>
            </a:pPr>
            <a:r>
              <a:rPr lang="en-US" sz="2553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Structured Query Language (Learn in C9.4) </a:t>
            </a:r>
          </a:p>
        </p:txBody>
      </p:sp>
      <p:grpSp>
        <p:nvGrpSpPr>
          <p:cNvPr name="Group 42" id="42"/>
          <p:cNvGrpSpPr/>
          <p:nvPr/>
        </p:nvGrpSpPr>
        <p:grpSpPr>
          <a:xfrm rot="8478126">
            <a:off x="10915072" y="7054943"/>
            <a:ext cx="905348" cy="47625"/>
            <a:chOff x="0" y="0"/>
            <a:chExt cx="1207131" cy="635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31750" y="0"/>
              <a:ext cx="1143635" cy="63500"/>
            </a:xfrm>
            <a:custGeom>
              <a:avLst/>
              <a:gdLst/>
              <a:ahLst/>
              <a:cxnLst/>
              <a:rect r="r" b="b" t="t" l="l"/>
              <a:pathLst>
                <a:path h="63500" w="1143635">
                  <a:moveTo>
                    <a:pt x="0" y="0"/>
                  </a:moveTo>
                  <a:lnTo>
                    <a:pt x="1143635" y="0"/>
                  </a:lnTo>
                  <a:lnTo>
                    <a:pt x="1143635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8445412" y="1849049"/>
            <a:ext cx="1224144" cy="47625"/>
            <a:chOff x="0" y="0"/>
            <a:chExt cx="1632192" cy="635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31750" y="0"/>
              <a:ext cx="1568704" cy="63500"/>
            </a:xfrm>
            <a:custGeom>
              <a:avLst/>
              <a:gdLst/>
              <a:ahLst/>
              <a:cxnLst/>
              <a:rect r="r" b="b" t="t" l="l"/>
              <a:pathLst>
                <a:path h="63500" w="1568704">
                  <a:moveTo>
                    <a:pt x="0" y="0"/>
                  </a:moveTo>
                  <a:lnTo>
                    <a:pt x="1568704" y="0"/>
                  </a:lnTo>
                  <a:lnTo>
                    <a:pt x="1568704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aphicFrame>
        <p:nvGraphicFramePr>
          <p:cNvPr name="Table 46" id="46"/>
          <p:cNvGraphicFramePr>
            <a:graphicFrameLocks noGrp="true"/>
          </p:cNvGraphicFramePr>
          <p:nvPr/>
        </p:nvGraphicFramePr>
        <p:xfrm>
          <a:off x="3414562" y="7513107"/>
          <a:ext cx="7150100" cy="2209800"/>
        </p:xfrm>
        <a:graphic>
          <a:graphicData uri="http://schemas.openxmlformats.org/drawingml/2006/table">
            <a:tbl>
              <a:tblPr/>
              <a:tblGrid>
                <a:gridCol w="1102597"/>
                <a:gridCol w="1360896"/>
                <a:gridCol w="1341026"/>
                <a:gridCol w="1201942"/>
                <a:gridCol w="2143639"/>
              </a:tblGrid>
              <a:tr h="7366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7366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7366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TextBox 47" id="47"/>
          <p:cNvSpPr txBox="true"/>
          <p:nvPr/>
        </p:nvSpPr>
        <p:spPr>
          <a:xfrm rot="0">
            <a:off x="3738473" y="7440325"/>
            <a:ext cx="567278" cy="687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17"/>
              </a:lnSpc>
            </a:pPr>
            <a:r>
              <a:rPr lang="en-US" sz="351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4897617" y="7447847"/>
            <a:ext cx="772674" cy="691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18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First</a:t>
            </a:r>
          </a:p>
          <a:p>
            <a:pPr algn="ctr">
              <a:lnSpc>
                <a:spcPts val="2560"/>
              </a:lnSpc>
            </a:pPr>
            <a:r>
              <a:rPr lang="en-US" sz="18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7613385" y="7460877"/>
            <a:ext cx="820863" cy="589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5"/>
              </a:lnSpc>
            </a:pPr>
            <a:r>
              <a:rPr lang="en-US" sz="29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Age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9033605" y="7459375"/>
            <a:ext cx="1354989" cy="581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sz="296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House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6301578" y="7447847"/>
            <a:ext cx="772674" cy="691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18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Last</a:t>
            </a:r>
          </a:p>
          <a:p>
            <a:pPr algn="ctr">
              <a:lnSpc>
                <a:spcPts val="2560"/>
              </a:lnSpc>
            </a:pPr>
            <a:r>
              <a:rPr lang="en-US" sz="18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574681" y="8222257"/>
            <a:ext cx="992566" cy="687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17"/>
              </a:lnSpc>
            </a:pPr>
            <a:r>
              <a:rPr lang="en-US" sz="351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001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4860949" y="8219541"/>
            <a:ext cx="867884" cy="658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Jay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7712594" y="8242809"/>
            <a:ext cx="563268" cy="589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5"/>
              </a:lnSpc>
            </a:pPr>
            <a:r>
              <a:rPr lang="en-US" sz="29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9001784" y="8241307"/>
            <a:ext cx="1437616" cy="581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sz="296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6081871" y="8202780"/>
            <a:ext cx="1343141" cy="671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57"/>
              </a:lnSpc>
            </a:pPr>
            <a:r>
              <a:rPr lang="en-US" sz="3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Chou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3574681" y="8990609"/>
            <a:ext cx="992566" cy="687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17"/>
              </a:lnSpc>
            </a:pPr>
            <a:r>
              <a:rPr lang="en-US" sz="351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005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4705941" y="8987893"/>
            <a:ext cx="1270362" cy="658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Anna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7712594" y="9011160"/>
            <a:ext cx="563268" cy="589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5"/>
              </a:lnSpc>
            </a:pPr>
            <a:r>
              <a:rPr lang="en-US" sz="298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9001784" y="9009659"/>
            <a:ext cx="1437616" cy="581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sz="296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6045096" y="8971132"/>
            <a:ext cx="1438630" cy="671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57"/>
              </a:lnSpc>
            </a:pPr>
            <a:r>
              <a:rPr lang="en-US" sz="3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Maria</a:t>
            </a:r>
          </a:p>
        </p:txBody>
      </p:sp>
      <p:grpSp>
        <p:nvGrpSpPr>
          <p:cNvPr name="Group 62" id="62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64" id="64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65" id="65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7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7217972" y="1233354"/>
            <a:ext cx="3418502" cy="1179576"/>
            <a:chOff x="0" y="0"/>
            <a:chExt cx="4558003" cy="15727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7259300" y="2660580"/>
            <a:ext cx="3418502" cy="1179576"/>
            <a:chOff x="0" y="0"/>
            <a:chExt cx="4558003" cy="15727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7259300" y="4021131"/>
            <a:ext cx="3418502" cy="1179576"/>
            <a:chOff x="0" y="0"/>
            <a:chExt cx="4558003" cy="157276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7259300" y="5381682"/>
            <a:ext cx="3418502" cy="1179576"/>
            <a:chOff x="0" y="0"/>
            <a:chExt cx="4558003" cy="157276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749348" y="6752869"/>
            <a:ext cx="3418502" cy="1179576"/>
            <a:chOff x="0" y="0"/>
            <a:chExt cx="4558003" cy="157276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/>
            </a:solidFill>
          </p:spPr>
        </p:sp>
      </p:grp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4517609" y="4950787"/>
          <a:ext cx="7454900" cy="4876800"/>
        </p:xfrm>
        <a:graphic>
          <a:graphicData uri="http://schemas.openxmlformats.org/drawingml/2006/table">
            <a:tbl>
              <a:tblPr/>
              <a:tblGrid>
                <a:gridCol w="1149599"/>
                <a:gridCol w="1418908"/>
                <a:gridCol w="1398193"/>
                <a:gridCol w="1253180"/>
                <a:gridCol w="2235019"/>
              </a:tblGrid>
              <a:tr h="812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</a:tr>
              <a:tr h="812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812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812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812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812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grpSp>
        <p:nvGrpSpPr>
          <p:cNvPr name="Group 14" id="14"/>
          <p:cNvGrpSpPr/>
          <p:nvPr/>
        </p:nvGrpSpPr>
        <p:grpSpPr>
          <a:xfrm rot="4712822">
            <a:off x="4542488" y="4403342"/>
            <a:ext cx="834227" cy="47625"/>
            <a:chOff x="0" y="0"/>
            <a:chExt cx="1112303" cy="635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31750" y="0"/>
              <a:ext cx="1048766" cy="63500"/>
            </a:xfrm>
            <a:custGeom>
              <a:avLst/>
              <a:gdLst/>
              <a:ahLst/>
              <a:cxnLst/>
              <a:rect r="r" b="b" t="t" l="l"/>
              <a:pathLst>
                <a:path h="63500" w="1048766">
                  <a:moveTo>
                    <a:pt x="0" y="0"/>
                  </a:moveTo>
                  <a:lnTo>
                    <a:pt x="1048766" y="0"/>
                  </a:lnTo>
                  <a:lnTo>
                    <a:pt x="1048766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6" id="16"/>
          <p:cNvGrpSpPr/>
          <p:nvPr/>
        </p:nvGrpSpPr>
        <p:grpSpPr>
          <a:xfrm rot="4712822">
            <a:off x="6005768" y="4174574"/>
            <a:ext cx="834227" cy="47625"/>
            <a:chOff x="0" y="0"/>
            <a:chExt cx="1112303" cy="635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1750" y="0"/>
              <a:ext cx="1048766" cy="63500"/>
            </a:xfrm>
            <a:custGeom>
              <a:avLst/>
              <a:gdLst/>
              <a:ahLst/>
              <a:cxnLst/>
              <a:rect r="r" b="b" t="t" l="l"/>
              <a:pathLst>
                <a:path h="63500" w="1048766">
                  <a:moveTo>
                    <a:pt x="0" y="0"/>
                  </a:moveTo>
                  <a:lnTo>
                    <a:pt x="1048766" y="0"/>
                  </a:lnTo>
                  <a:lnTo>
                    <a:pt x="1048766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6437979">
            <a:off x="7620862" y="4178021"/>
            <a:ext cx="857777" cy="47625"/>
            <a:chOff x="0" y="0"/>
            <a:chExt cx="1143703" cy="635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31750" y="0"/>
              <a:ext cx="1080262" cy="63500"/>
            </a:xfrm>
            <a:custGeom>
              <a:avLst/>
              <a:gdLst/>
              <a:ahLst/>
              <a:cxnLst/>
              <a:rect r="r" b="b" t="t" l="l"/>
              <a:pathLst>
                <a:path h="63500" w="1080262">
                  <a:moveTo>
                    <a:pt x="0" y="0"/>
                  </a:moveTo>
                  <a:lnTo>
                    <a:pt x="1080262" y="0"/>
                  </a:lnTo>
                  <a:lnTo>
                    <a:pt x="1080262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0" id="20"/>
          <p:cNvGrpSpPr/>
          <p:nvPr/>
        </p:nvGrpSpPr>
        <p:grpSpPr>
          <a:xfrm rot="6300000">
            <a:off x="9346634" y="4221272"/>
            <a:ext cx="850655" cy="47625"/>
            <a:chOff x="0" y="0"/>
            <a:chExt cx="1134207" cy="635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31750" y="0"/>
              <a:ext cx="1070737" cy="63500"/>
            </a:xfrm>
            <a:custGeom>
              <a:avLst/>
              <a:gdLst/>
              <a:ahLst/>
              <a:cxnLst/>
              <a:rect r="r" b="b" t="t" l="l"/>
              <a:pathLst>
                <a:path h="63500" w="1070737">
                  <a:moveTo>
                    <a:pt x="0" y="0"/>
                  </a:moveTo>
                  <a:lnTo>
                    <a:pt x="1070737" y="0"/>
                  </a:lnTo>
                  <a:lnTo>
                    <a:pt x="1070737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6847572" y="388910"/>
            <a:ext cx="10409231" cy="1756558"/>
          </a:xfrm>
          <a:custGeom>
            <a:avLst/>
            <a:gdLst/>
            <a:ahLst/>
            <a:cxnLst/>
            <a:rect r="r" b="b" t="t" l="l"/>
            <a:pathLst>
              <a:path h="1756558" w="10409231">
                <a:moveTo>
                  <a:pt x="0" y="0"/>
                </a:moveTo>
                <a:lnTo>
                  <a:pt x="10409231" y="0"/>
                </a:lnTo>
                <a:lnTo>
                  <a:pt x="10409231" y="1756558"/>
                </a:lnTo>
                <a:lnTo>
                  <a:pt x="0" y="17565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3012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929383" y="227747"/>
            <a:ext cx="5456433" cy="1694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Important terms </a:t>
            </a:r>
          </a:p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related to database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7458599" y="1030419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7458599" y="2464113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F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7458599" y="3824664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7458599" y="5185215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Q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5993460" y="6685083"/>
            <a:ext cx="2532736" cy="958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48"/>
              </a:lnSpc>
            </a:pPr>
            <a:r>
              <a:rPr lang="en-US" sz="4963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Data Type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879678" y="4868784"/>
            <a:ext cx="494556" cy="766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4"/>
              </a:lnSpc>
            </a:pPr>
            <a:r>
              <a:rPr lang="en-US" sz="3945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188561" y="4886878"/>
            <a:ext cx="713780" cy="767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6"/>
              </a:lnSpc>
            </a:pPr>
            <a:r>
              <a:rPr lang="en-US" sz="2054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First</a:t>
            </a:r>
          </a:p>
          <a:p>
            <a:pPr algn="ctr">
              <a:lnSpc>
                <a:spcPts val="2876"/>
              </a:lnSpc>
            </a:pPr>
            <a:r>
              <a:rPr lang="en-US" sz="2054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233056" y="4908571"/>
            <a:ext cx="713780" cy="638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2"/>
              </a:lnSpc>
            </a:pPr>
            <a:r>
              <a:rPr lang="en-US" sz="3359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Age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836018" y="4887834"/>
            <a:ext cx="1161157" cy="658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64"/>
              </a:lnSpc>
            </a:pPr>
            <a:r>
              <a:rPr lang="en-US" sz="3331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House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765840" y="4886878"/>
            <a:ext cx="713780" cy="767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6"/>
              </a:lnSpc>
            </a:pPr>
            <a:r>
              <a:rPr lang="en-US" sz="2054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Last</a:t>
            </a:r>
          </a:p>
          <a:p>
            <a:pPr algn="ctr">
              <a:lnSpc>
                <a:spcPts val="2876"/>
              </a:lnSpc>
            </a:pPr>
            <a:r>
              <a:rPr lang="en-US" sz="2054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697493" y="5747245"/>
            <a:ext cx="1403251" cy="772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4"/>
              </a:lnSpc>
            </a:pPr>
            <a:r>
              <a:rPr lang="en-US" sz="3945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142551" y="5741842"/>
            <a:ext cx="1226981" cy="729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45"/>
              </a:lnSpc>
            </a:pPr>
            <a:r>
              <a:rPr lang="en-US" sz="3818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Jay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346232" y="5787032"/>
            <a:ext cx="796327" cy="645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2"/>
              </a:lnSpc>
            </a:pPr>
            <a:r>
              <a:rPr lang="en-US" sz="3359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1280516" y="5766295"/>
            <a:ext cx="444639" cy="656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64"/>
              </a:lnSpc>
            </a:pPr>
            <a:r>
              <a:rPr lang="en-US" sz="3331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514198" y="5723012"/>
            <a:ext cx="1898882" cy="755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5"/>
              </a:lnSpc>
            </a:pPr>
            <a:r>
              <a:rPr lang="en-US" sz="3897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Chou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661743" y="6595789"/>
            <a:ext cx="1403251" cy="772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4"/>
              </a:lnSpc>
            </a:pPr>
            <a:r>
              <a:rPr lang="en-US" sz="3945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002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966161" y="6590386"/>
            <a:ext cx="1686520" cy="729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45"/>
              </a:lnSpc>
            </a:pPr>
            <a:r>
              <a:rPr lang="en-US" sz="3818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Jane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9310481" y="6635576"/>
            <a:ext cx="796327" cy="645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2"/>
              </a:lnSpc>
            </a:pPr>
            <a:r>
              <a:rPr lang="en-US" sz="3359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1252515" y="6614839"/>
            <a:ext cx="419318" cy="656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64"/>
              </a:lnSpc>
            </a:pPr>
            <a:r>
              <a:rPr lang="en-US" sz="3331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4661743" y="7445010"/>
            <a:ext cx="1403251" cy="772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4"/>
              </a:lnSpc>
            </a:pPr>
            <a:r>
              <a:rPr lang="en-US" sz="3945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003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058027" y="7439607"/>
            <a:ext cx="1386350" cy="729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45"/>
              </a:lnSpc>
            </a:pPr>
            <a:r>
              <a:rPr lang="en-US" sz="3818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Will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9310481" y="7484796"/>
            <a:ext cx="796327" cy="645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2"/>
              </a:lnSpc>
            </a:pPr>
            <a:r>
              <a:rPr lang="en-US" sz="3359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13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1250965" y="7464060"/>
            <a:ext cx="424382" cy="656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64"/>
              </a:lnSpc>
            </a:pPr>
            <a:r>
              <a:rPr lang="en-US" sz="3331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7433521" y="7420777"/>
            <a:ext cx="2045678" cy="755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5"/>
              </a:lnSpc>
            </a:pPr>
            <a:r>
              <a:rPr lang="en-US" sz="3897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Smith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4661743" y="8347266"/>
            <a:ext cx="1403251" cy="772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4"/>
              </a:lnSpc>
            </a:pPr>
            <a:r>
              <a:rPr lang="en-US" sz="3945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004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6033285" y="8341863"/>
            <a:ext cx="1467194" cy="729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45"/>
              </a:lnSpc>
            </a:pPr>
            <a:r>
              <a:rPr lang="en-US" sz="3818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Max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9310481" y="8387053"/>
            <a:ext cx="796327" cy="645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2"/>
              </a:lnSpc>
            </a:pPr>
            <a:r>
              <a:rPr lang="en-US" sz="3359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12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1223687" y="8366316"/>
            <a:ext cx="513514" cy="656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64"/>
              </a:lnSpc>
            </a:pPr>
            <a:r>
              <a:rPr lang="en-US" sz="3331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7483893" y="8323033"/>
            <a:ext cx="1881088" cy="755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5"/>
              </a:lnSpc>
            </a:pPr>
            <a:r>
              <a:rPr lang="en-US" sz="3897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Verst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4661744" y="9226793"/>
            <a:ext cx="858922" cy="772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4"/>
              </a:lnSpc>
            </a:pPr>
            <a:r>
              <a:rPr lang="en-US" sz="3945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005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932658" y="9221390"/>
            <a:ext cx="1795988" cy="729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45"/>
              </a:lnSpc>
            </a:pPr>
            <a:r>
              <a:rPr lang="en-US" sz="3818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Anna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9310481" y="9266580"/>
            <a:ext cx="796327" cy="645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2"/>
              </a:lnSpc>
            </a:pPr>
            <a:r>
              <a:rPr lang="en-US" sz="3359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1244765" y="9245843"/>
            <a:ext cx="444639" cy="656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64"/>
              </a:lnSpc>
            </a:pPr>
            <a:r>
              <a:rPr lang="en-US" sz="3331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7437131" y="9202560"/>
            <a:ext cx="2033881" cy="755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5"/>
              </a:lnSpc>
            </a:pPr>
            <a:r>
              <a:rPr lang="en-US" sz="3897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Maria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7376811" y="6686528"/>
            <a:ext cx="2230976" cy="622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3"/>
              </a:lnSpc>
            </a:pPr>
            <a:r>
              <a:rPr lang="en-US" sz="3195" b="true">
                <a:solidFill>
                  <a:srgbClr val="000000">
                    <a:alpha val="38824"/>
                  </a:srgbClr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Watson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8424851" y="349692"/>
            <a:ext cx="7456000" cy="1738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45"/>
              </a:lnSpc>
            </a:pPr>
            <a:r>
              <a:rPr lang="en-US" sz="3174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 data type helps computer to identify similar data for the purpose of sorting, searching and calculation.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3338772" y="3606105"/>
            <a:ext cx="2035462" cy="454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5"/>
              </a:lnSpc>
            </a:pPr>
            <a:r>
              <a:rPr lang="en-US" sz="237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INTEGER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5699767" y="3155118"/>
            <a:ext cx="3230866" cy="454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5"/>
              </a:lnSpc>
            </a:pPr>
            <a:r>
              <a:rPr lang="en-US" sz="237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TEXT/ALPHANUMERIC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8989735" y="3334825"/>
            <a:ext cx="2035462" cy="454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5"/>
              </a:lnSpc>
            </a:pPr>
            <a:r>
              <a:rPr lang="en-US" sz="237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Numeric</a:t>
            </a:r>
          </a:p>
        </p:txBody>
      </p:sp>
      <p:grpSp>
        <p:nvGrpSpPr>
          <p:cNvPr name="Group 63" id="63"/>
          <p:cNvGrpSpPr/>
          <p:nvPr/>
        </p:nvGrpSpPr>
        <p:grpSpPr>
          <a:xfrm rot="6300000">
            <a:off x="11367996" y="4227434"/>
            <a:ext cx="850655" cy="47625"/>
            <a:chOff x="0" y="0"/>
            <a:chExt cx="1134207" cy="63500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31750" y="0"/>
              <a:ext cx="1070737" cy="63500"/>
            </a:xfrm>
            <a:custGeom>
              <a:avLst/>
              <a:gdLst/>
              <a:ahLst/>
              <a:cxnLst/>
              <a:rect r="r" b="b" t="t" l="l"/>
              <a:pathLst>
                <a:path h="63500" w="1070737">
                  <a:moveTo>
                    <a:pt x="0" y="0"/>
                  </a:moveTo>
                  <a:lnTo>
                    <a:pt x="1070737" y="0"/>
                  </a:lnTo>
                  <a:lnTo>
                    <a:pt x="1070737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65" id="65"/>
          <p:cNvSpPr txBox="true"/>
          <p:nvPr/>
        </p:nvSpPr>
        <p:spPr>
          <a:xfrm rot="0">
            <a:off x="11416597" y="3246691"/>
            <a:ext cx="2035462" cy="454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5"/>
              </a:lnSpc>
            </a:pPr>
            <a:r>
              <a:rPr lang="en-US" sz="237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Char</a:t>
            </a:r>
          </a:p>
        </p:txBody>
      </p:sp>
      <p:grpSp>
        <p:nvGrpSpPr>
          <p:cNvPr name="Group 66" id="66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68" id="68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69" id="69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8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7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7217972" y="1233354"/>
            <a:ext cx="3418502" cy="1179576"/>
            <a:chOff x="0" y="0"/>
            <a:chExt cx="4558003" cy="15727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7259300" y="2660580"/>
            <a:ext cx="3418502" cy="1179576"/>
            <a:chOff x="0" y="0"/>
            <a:chExt cx="4558003" cy="15727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7259300" y="4021131"/>
            <a:ext cx="3418502" cy="1179576"/>
            <a:chOff x="0" y="0"/>
            <a:chExt cx="4558003" cy="157276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7259300" y="5381682"/>
            <a:ext cx="3418502" cy="1179576"/>
            <a:chOff x="0" y="0"/>
            <a:chExt cx="4558003" cy="157276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>
                <a:alpha val="61961"/>
              </a:srgbClr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749348" y="6752869"/>
            <a:ext cx="3418502" cy="1179576"/>
            <a:chOff x="0" y="0"/>
            <a:chExt cx="4558003" cy="157276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558030" cy="1572768"/>
            </a:xfrm>
            <a:custGeom>
              <a:avLst/>
              <a:gdLst/>
              <a:ahLst/>
              <a:cxnLst/>
              <a:rect r="r" b="b" t="t" l="l"/>
              <a:pathLst>
                <a:path h="1572768" w="4558030">
                  <a:moveTo>
                    <a:pt x="4261612" y="1572768"/>
                  </a:moveTo>
                  <a:lnTo>
                    <a:pt x="296418" y="1572768"/>
                  </a:lnTo>
                  <a:cubicBezTo>
                    <a:pt x="133096" y="1572768"/>
                    <a:pt x="0" y="1439672"/>
                    <a:pt x="0" y="1276350"/>
                  </a:cubicBezTo>
                  <a:lnTo>
                    <a:pt x="0" y="296418"/>
                  </a:lnTo>
                  <a:cubicBezTo>
                    <a:pt x="0" y="133096"/>
                    <a:pt x="133096" y="0"/>
                    <a:pt x="296418" y="0"/>
                  </a:cubicBezTo>
                  <a:lnTo>
                    <a:pt x="4261612" y="0"/>
                  </a:lnTo>
                  <a:cubicBezTo>
                    <a:pt x="4424934" y="0"/>
                    <a:pt x="4558030" y="133096"/>
                    <a:pt x="4558030" y="296418"/>
                  </a:cubicBezTo>
                  <a:lnTo>
                    <a:pt x="4558030" y="1276350"/>
                  </a:lnTo>
                  <a:cubicBezTo>
                    <a:pt x="4558030" y="1439672"/>
                    <a:pt x="4424934" y="1572768"/>
                    <a:pt x="4261612" y="1572768"/>
                  </a:cubicBezTo>
                  <a:close/>
                </a:path>
              </a:pathLst>
            </a:custGeom>
            <a:solidFill>
              <a:srgbClr val="9A7678"/>
            </a:solidFill>
          </p:spPr>
        </p:sp>
      </p:grp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1828800" y="2891440"/>
          <a:ext cx="12471400" cy="6578600"/>
        </p:xfrm>
        <a:graphic>
          <a:graphicData uri="http://schemas.openxmlformats.org/drawingml/2006/table">
            <a:tbl>
              <a:tblPr/>
              <a:tblGrid>
                <a:gridCol w="3617084"/>
                <a:gridCol w="4697183"/>
                <a:gridCol w="4157133"/>
              </a:tblGrid>
              <a:tr h="939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</a:tr>
              <a:tr h="939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939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939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939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939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939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</a:tbl>
          </a:graphicData>
        </a:graphic>
      </p:graphicFrame>
      <p:sp>
        <p:nvSpPr>
          <p:cNvPr name="TextBox 14" id="14"/>
          <p:cNvSpPr txBox="true"/>
          <p:nvPr/>
        </p:nvSpPr>
        <p:spPr>
          <a:xfrm rot="0">
            <a:off x="929383" y="227747"/>
            <a:ext cx="5456433" cy="1694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Important terms </a:t>
            </a:r>
          </a:p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related to database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458599" y="1030419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458599" y="2464113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F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458599" y="3824664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458599" y="5185215"/>
            <a:ext cx="2538652" cy="122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8"/>
              </a:lnSpc>
            </a:pPr>
            <a:r>
              <a:rPr lang="en-US" sz="6320">
                <a:solidFill>
                  <a:srgbClr val="FFFFFF">
                    <a:alpha val="61961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Q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993460" y="6685083"/>
            <a:ext cx="2532736" cy="958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48"/>
              </a:lnSpc>
            </a:pPr>
            <a:r>
              <a:rPr lang="en-US" sz="4963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Data Type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932414" y="2757444"/>
            <a:ext cx="3450371" cy="7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4006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Syllabus Data Type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054204" y="2757444"/>
            <a:ext cx="3450371" cy="7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9"/>
              </a:lnSpc>
            </a:pPr>
            <a:r>
              <a:rPr lang="en-US" sz="4006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Description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00610" y="2916766"/>
            <a:ext cx="3978981" cy="572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2"/>
              </a:lnSpc>
            </a:pPr>
            <a:r>
              <a:rPr lang="en-US" sz="3344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Microsoft Access data type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32414" y="3774753"/>
            <a:ext cx="3450371" cy="7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4006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Text/Alphanumeric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932414" y="4708680"/>
            <a:ext cx="3450371" cy="7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4006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Character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932414" y="5721309"/>
            <a:ext cx="3450371" cy="7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4006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Boolean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932414" y="6704133"/>
            <a:ext cx="3450371" cy="7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4006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Integer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932414" y="7640562"/>
            <a:ext cx="3450371" cy="7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4006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Real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932414" y="8576991"/>
            <a:ext cx="3450371" cy="7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4006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Date/Time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590014" y="3774753"/>
            <a:ext cx="4378751" cy="7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4006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A number of characters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590014" y="4708680"/>
            <a:ext cx="4378751" cy="7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4006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A single character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590014" y="5718986"/>
            <a:ext cx="4378751" cy="7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4006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Yes or No, True or False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590014" y="6704133"/>
            <a:ext cx="4378751" cy="7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4006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Whole Number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590014" y="7640562"/>
            <a:ext cx="4378751" cy="7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4006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A decimal number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590014" y="8624616"/>
            <a:ext cx="4378751" cy="7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4006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Date/Time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321219" y="3774753"/>
            <a:ext cx="3704927" cy="7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4006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Short/Long Text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321219" y="4864943"/>
            <a:ext cx="3991302" cy="637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9"/>
              </a:lnSpc>
            </a:pPr>
            <a:r>
              <a:rPr lang="en-US" sz="3284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Short text with field size 1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321219" y="5718986"/>
            <a:ext cx="3704927" cy="7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4006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Yes/No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321219" y="6638569"/>
            <a:ext cx="3858372" cy="947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75"/>
              </a:lnSpc>
            </a:pPr>
            <a:r>
              <a:rPr lang="en-US" sz="2553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Number formatted as fixed with zero decimal places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321219" y="7814354"/>
            <a:ext cx="3628204" cy="52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94"/>
              </a:lnSpc>
            </a:pPr>
            <a:r>
              <a:rPr lang="en-US" sz="27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Number formatted as decimal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397942" y="8624616"/>
            <a:ext cx="3704927" cy="79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9"/>
              </a:lnSpc>
            </a:pPr>
            <a:r>
              <a:rPr lang="en-US" sz="4006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Date/Time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44" id="44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6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22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57410" y="6865472"/>
            <a:ext cx="18981493" cy="4270836"/>
          </a:xfrm>
          <a:custGeom>
            <a:avLst/>
            <a:gdLst/>
            <a:ahLst/>
            <a:cxnLst/>
            <a:rect r="r" b="b" t="t" l="l"/>
            <a:pathLst>
              <a:path h="4270836" w="18981493">
                <a:moveTo>
                  <a:pt x="0" y="0"/>
                </a:moveTo>
                <a:lnTo>
                  <a:pt x="18981493" y="0"/>
                </a:lnTo>
                <a:lnTo>
                  <a:pt x="18981493" y="4270836"/>
                </a:lnTo>
                <a:lnTo>
                  <a:pt x="0" y="427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4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03207" y="3221133"/>
            <a:ext cx="3435543" cy="4021997"/>
            <a:chOff x="0" y="0"/>
            <a:chExt cx="4580724" cy="53626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>
                <a:alpha val="23922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25945" y="3043870"/>
            <a:ext cx="3435543" cy="4021997"/>
            <a:chOff x="0" y="0"/>
            <a:chExt cx="4580724" cy="536266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>
                <a:alpha val="23922"/>
              </a:srgbClr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68032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68032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>
                    <a:alpha val="23922"/>
                  </a:srgbClr>
                </a:solidFill>
                <a:latin typeface="Arcade Gamer"/>
                <a:ea typeface="Arcade Gamer"/>
                <a:cs typeface="Arcade Gamer"/>
                <a:sym typeface="Arcade Gamer"/>
              </a:rPr>
              <a:t>9.1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88011" y="1414086"/>
            <a:ext cx="14211456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8"/>
              </a:lnSpc>
            </a:pPr>
            <a:r>
              <a:rPr lang="en-US" sz="6398">
                <a:solidFill>
                  <a:srgbClr val="FFFFFF"/>
                </a:solidFill>
                <a:latin typeface="Arcade Gamer"/>
                <a:ea typeface="Arcade Gamer"/>
                <a:cs typeface="Arcade Gamer"/>
                <a:sym typeface="Arcade Gamer"/>
              </a:rPr>
              <a:t>CHAPTER OUTLINE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86912" y="3661181"/>
            <a:ext cx="2697075" cy="218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3999">
                <a:solidFill>
                  <a:srgbClr val="FFFFFF">
                    <a:alpha val="23922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Important terms related to databases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5719744" y="3221133"/>
            <a:ext cx="3435543" cy="4021997"/>
            <a:chOff x="0" y="0"/>
            <a:chExt cx="4580724" cy="5362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542481" y="3043870"/>
            <a:ext cx="3435543" cy="4021997"/>
            <a:chOff x="0" y="0"/>
            <a:chExt cx="4580724" cy="536266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5784568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784568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/>
                </a:solidFill>
                <a:latin typeface="Arcade Gamer"/>
                <a:ea typeface="Arcade Gamer"/>
                <a:cs typeface="Arcade Gamer"/>
                <a:sym typeface="Arcade Gamer"/>
              </a:rPr>
              <a:t>9.2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903448" y="3642131"/>
            <a:ext cx="2697075" cy="149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Types of databases 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9837748" y="3221133"/>
            <a:ext cx="3435543" cy="4021997"/>
            <a:chOff x="0" y="0"/>
            <a:chExt cx="4580724" cy="536266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>
                <a:alpha val="23922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9660486" y="3043870"/>
            <a:ext cx="3435543" cy="4021997"/>
            <a:chOff x="0" y="0"/>
            <a:chExt cx="4580724" cy="536266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>
                <a:alpha val="23922"/>
              </a:srgbClr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9902573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9902573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>
                    <a:alpha val="23922"/>
                  </a:srgbClr>
                </a:solidFill>
                <a:latin typeface="Arcade Gamer"/>
                <a:ea typeface="Arcade Gamer"/>
                <a:cs typeface="Arcade Gamer"/>
                <a:sym typeface="Arcade Gamer"/>
              </a:rPr>
              <a:t>9.3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021453" y="3642131"/>
            <a:ext cx="2697075" cy="149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>
                    <a:alpha val="23922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Creating a database 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3823757" y="3221133"/>
            <a:ext cx="3435543" cy="4021997"/>
            <a:chOff x="0" y="0"/>
            <a:chExt cx="4580724" cy="536266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>
                <a:alpha val="23922"/>
              </a:srgbClr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3646494" y="3043870"/>
            <a:ext cx="3435543" cy="4021997"/>
            <a:chOff x="0" y="0"/>
            <a:chExt cx="4580724" cy="536266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>
                <a:alpha val="23922"/>
              </a:srgbClr>
            </a:solidFill>
          </p:spPr>
        </p:sp>
      </p:grpSp>
      <p:sp>
        <p:nvSpPr>
          <p:cNvPr name="Freeform 29" id="29"/>
          <p:cNvSpPr/>
          <p:nvPr/>
        </p:nvSpPr>
        <p:spPr>
          <a:xfrm flipH="false" flipV="false" rot="0">
            <a:off x="13888581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3888581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>
                    <a:alpha val="23922"/>
                  </a:srgbClr>
                </a:solidFill>
                <a:latin typeface="Arcade Gamer"/>
                <a:ea typeface="Arcade Gamer"/>
                <a:cs typeface="Arcade Gamer"/>
                <a:sym typeface="Arcade Gamer"/>
              </a:rPr>
              <a:t>9.4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007461" y="3642131"/>
            <a:ext cx="2697075" cy="793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>
                    <a:alpha val="23922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Using query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9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76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00754" y="3896949"/>
            <a:ext cx="4983913" cy="4867103"/>
          </a:xfrm>
          <a:custGeom>
            <a:avLst/>
            <a:gdLst/>
            <a:ahLst/>
            <a:cxnLst/>
            <a:rect r="r" b="b" t="t" l="l"/>
            <a:pathLst>
              <a:path h="4867103" w="4983913">
                <a:moveTo>
                  <a:pt x="0" y="0"/>
                </a:moveTo>
                <a:lnTo>
                  <a:pt x="4983913" y="0"/>
                </a:lnTo>
                <a:lnTo>
                  <a:pt x="4983913" y="4867103"/>
                </a:lnTo>
                <a:lnTo>
                  <a:pt x="0" y="48671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43921" y="3373216"/>
            <a:ext cx="5643325" cy="5643325"/>
          </a:xfrm>
          <a:custGeom>
            <a:avLst/>
            <a:gdLst/>
            <a:ahLst/>
            <a:cxnLst/>
            <a:rect r="r" b="b" t="t" l="l"/>
            <a:pathLst>
              <a:path h="5643325" w="5643325">
                <a:moveTo>
                  <a:pt x="0" y="0"/>
                </a:moveTo>
                <a:lnTo>
                  <a:pt x="5643325" y="0"/>
                </a:lnTo>
                <a:lnTo>
                  <a:pt x="5643325" y="5643325"/>
                </a:lnTo>
                <a:lnTo>
                  <a:pt x="0" y="5643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72672" y="1906532"/>
            <a:ext cx="1015554" cy="523010"/>
          </a:xfrm>
          <a:custGeom>
            <a:avLst/>
            <a:gdLst/>
            <a:ahLst/>
            <a:cxnLst/>
            <a:rect r="r" b="b" t="t" l="l"/>
            <a:pathLst>
              <a:path h="523010" w="1015554">
                <a:moveTo>
                  <a:pt x="0" y="0"/>
                </a:moveTo>
                <a:lnTo>
                  <a:pt x="1015554" y="0"/>
                </a:lnTo>
                <a:lnTo>
                  <a:pt x="1015554" y="523010"/>
                </a:lnTo>
                <a:lnTo>
                  <a:pt x="0" y="523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9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72672" y="-133632"/>
            <a:ext cx="13584445" cy="1453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86"/>
              </a:lnSpc>
            </a:pPr>
            <a:r>
              <a:rPr lang="en-US" sz="6919">
                <a:solidFill>
                  <a:srgbClr val="F6F7F7"/>
                </a:solidFill>
                <a:latin typeface="Istruktura"/>
                <a:ea typeface="Istruktura"/>
                <a:cs typeface="Istruktura"/>
                <a:sym typeface="Istruktura"/>
              </a:rPr>
              <a:t>DATABASE MANAGEMENT SYSTEM (DBMS)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63340" y="8806991"/>
            <a:ext cx="5145329" cy="993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48"/>
              </a:lnSpc>
            </a:pPr>
            <a:r>
              <a:rPr lang="en-US" sz="5177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Microsoft Access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543921" y="8806991"/>
            <a:ext cx="5145329" cy="993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48"/>
              </a:lnSpc>
            </a:pPr>
            <a:r>
              <a:rPr lang="en-US" sz="5177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Oracle Database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03660" y="1109845"/>
            <a:ext cx="16484340" cy="190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48"/>
              </a:lnSpc>
            </a:pPr>
            <a:r>
              <a:rPr lang="en-US" sz="5177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An interface which acts as an interface between the user and the database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8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22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46747" y="6951086"/>
            <a:ext cx="18981493" cy="4270836"/>
          </a:xfrm>
          <a:custGeom>
            <a:avLst/>
            <a:gdLst/>
            <a:ahLst/>
            <a:cxnLst/>
            <a:rect r="r" b="b" t="t" l="l"/>
            <a:pathLst>
              <a:path h="4270836" w="18981493">
                <a:moveTo>
                  <a:pt x="0" y="0"/>
                </a:moveTo>
                <a:lnTo>
                  <a:pt x="18981493" y="0"/>
                </a:lnTo>
                <a:lnTo>
                  <a:pt x="18981493" y="4270836"/>
                </a:lnTo>
                <a:lnTo>
                  <a:pt x="0" y="427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4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19200" y="1351870"/>
            <a:ext cx="16158214" cy="7925135"/>
            <a:chOff x="0" y="0"/>
            <a:chExt cx="21544285" cy="1056684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544279" cy="10566908"/>
            </a:xfrm>
            <a:custGeom>
              <a:avLst/>
              <a:gdLst/>
              <a:ahLst/>
              <a:cxnLst/>
              <a:rect r="r" b="b" t="t" l="l"/>
              <a:pathLst>
                <a:path h="10566908" w="21544279">
                  <a:moveTo>
                    <a:pt x="21089365" y="10566908"/>
                  </a:moveTo>
                  <a:lnTo>
                    <a:pt x="454914" y="10566908"/>
                  </a:lnTo>
                  <a:cubicBezTo>
                    <a:pt x="204216" y="10566908"/>
                    <a:pt x="0" y="10362565"/>
                    <a:pt x="0" y="10111994"/>
                  </a:cubicBezTo>
                  <a:lnTo>
                    <a:pt x="0" y="454914"/>
                  </a:lnTo>
                  <a:cubicBezTo>
                    <a:pt x="0" y="204216"/>
                    <a:pt x="204216" y="0"/>
                    <a:pt x="454914" y="0"/>
                  </a:cubicBezTo>
                  <a:lnTo>
                    <a:pt x="21089365" y="0"/>
                  </a:lnTo>
                  <a:cubicBezTo>
                    <a:pt x="21340063" y="0"/>
                    <a:pt x="21544279" y="204216"/>
                    <a:pt x="21544279" y="454914"/>
                  </a:cubicBezTo>
                  <a:lnTo>
                    <a:pt x="21544279" y="10111994"/>
                  </a:lnTo>
                  <a:cubicBezTo>
                    <a:pt x="21544279" y="10362692"/>
                    <a:pt x="21340063" y="10566908"/>
                    <a:pt x="21089365" y="10566908"/>
                  </a:cubicBezTo>
                  <a:close/>
                </a:path>
              </a:pathLst>
            </a:custGeom>
            <a:solidFill>
              <a:srgbClr val="B475C6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1161370"/>
            <a:ext cx="16158214" cy="7925135"/>
            <a:chOff x="0" y="0"/>
            <a:chExt cx="21544285" cy="105668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544279" cy="10566908"/>
            </a:xfrm>
            <a:custGeom>
              <a:avLst/>
              <a:gdLst/>
              <a:ahLst/>
              <a:cxnLst/>
              <a:rect r="r" b="b" t="t" l="l"/>
              <a:pathLst>
                <a:path h="10566908" w="21544279">
                  <a:moveTo>
                    <a:pt x="21089365" y="10566908"/>
                  </a:moveTo>
                  <a:lnTo>
                    <a:pt x="454914" y="10566908"/>
                  </a:lnTo>
                  <a:cubicBezTo>
                    <a:pt x="204216" y="10566908"/>
                    <a:pt x="0" y="10362565"/>
                    <a:pt x="0" y="10111994"/>
                  </a:cubicBezTo>
                  <a:lnTo>
                    <a:pt x="0" y="454914"/>
                  </a:lnTo>
                  <a:cubicBezTo>
                    <a:pt x="0" y="204216"/>
                    <a:pt x="204216" y="0"/>
                    <a:pt x="454914" y="0"/>
                  </a:cubicBezTo>
                  <a:lnTo>
                    <a:pt x="21089365" y="0"/>
                  </a:lnTo>
                  <a:cubicBezTo>
                    <a:pt x="21340063" y="0"/>
                    <a:pt x="21544279" y="204216"/>
                    <a:pt x="21544279" y="454914"/>
                  </a:cubicBezTo>
                  <a:lnTo>
                    <a:pt x="21544279" y="10111994"/>
                  </a:lnTo>
                  <a:cubicBezTo>
                    <a:pt x="21544279" y="10362692"/>
                    <a:pt x="21340063" y="10566908"/>
                    <a:pt x="21089365" y="1056690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329066" y="4075706"/>
            <a:ext cx="14023037" cy="1693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84"/>
              </a:lnSpc>
            </a:pPr>
            <a:r>
              <a:rPr lang="en-US" sz="12984" spc="779">
                <a:solidFill>
                  <a:srgbClr val="000000"/>
                </a:solidFill>
                <a:latin typeface="Arcade Gamer"/>
                <a:ea typeface="Arcade Gamer"/>
                <a:cs typeface="Arcade Gamer"/>
                <a:sym typeface="Arcade Gamer"/>
              </a:rPr>
              <a:t>DATABASES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6998792" y="1348468"/>
            <a:ext cx="401510" cy="403310"/>
          </a:xfrm>
          <a:custGeom>
            <a:avLst/>
            <a:gdLst/>
            <a:ahLst/>
            <a:cxnLst/>
            <a:rect r="r" b="b" t="t" l="l"/>
            <a:pathLst>
              <a:path h="403310" w="401510">
                <a:moveTo>
                  <a:pt x="0" y="0"/>
                </a:moveTo>
                <a:lnTo>
                  <a:pt x="401510" y="0"/>
                </a:lnTo>
                <a:lnTo>
                  <a:pt x="401510" y="403310"/>
                </a:lnTo>
                <a:lnTo>
                  <a:pt x="0" y="4033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760792" y="1348468"/>
            <a:ext cx="401510" cy="403310"/>
          </a:xfrm>
          <a:custGeom>
            <a:avLst/>
            <a:gdLst/>
            <a:ahLst/>
            <a:cxnLst/>
            <a:rect r="r" b="b" t="t" l="l"/>
            <a:pathLst>
              <a:path h="403310" w="401510">
                <a:moveTo>
                  <a:pt x="0" y="0"/>
                </a:moveTo>
                <a:lnTo>
                  <a:pt x="401510" y="0"/>
                </a:lnTo>
                <a:lnTo>
                  <a:pt x="401510" y="403310"/>
                </a:lnTo>
                <a:lnTo>
                  <a:pt x="0" y="4033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526052" y="1348468"/>
            <a:ext cx="401510" cy="403310"/>
          </a:xfrm>
          <a:custGeom>
            <a:avLst/>
            <a:gdLst/>
            <a:ahLst/>
            <a:cxnLst/>
            <a:rect r="r" b="b" t="t" l="l"/>
            <a:pathLst>
              <a:path h="403310" w="401510">
                <a:moveTo>
                  <a:pt x="0" y="0"/>
                </a:moveTo>
                <a:lnTo>
                  <a:pt x="401510" y="0"/>
                </a:lnTo>
                <a:lnTo>
                  <a:pt x="401510" y="403310"/>
                </a:lnTo>
                <a:lnTo>
                  <a:pt x="0" y="4033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288052" y="1348468"/>
            <a:ext cx="401510" cy="403310"/>
          </a:xfrm>
          <a:custGeom>
            <a:avLst/>
            <a:gdLst/>
            <a:ahLst/>
            <a:cxnLst/>
            <a:rect r="r" b="b" t="t" l="l"/>
            <a:pathLst>
              <a:path h="403310" w="401510">
                <a:moveTo>
                  <a:pt x="0" y="0"/>
                </a:moveTo>
                <a:lnTo>
                  <a:pt x="401510" y="0"/>
                </a:lnTo>
                <a:lnTo>
                  <a:pt x="401510" y="403310"/>
                </a:lnTo>
                <a:lnTo>
                  <a:pt x="0" y="4033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053312" y="1348468"/>
            <a:ext cx="401510" cy="403310"/>
          </a:xfrm>
          <a:custGeom>
            <a:avLst/>
            <a:gdLst/>
            <a:ahLst/>
            <a:cxnLst/>
            <a:rect r="r" b="b" t="t" l="l"/>
            <a:pathLst>
              <a:path h="403310" w="401510">
                <a:moveTo>
                  <a:pt x="0" y="0"/>
                </a:moveTo>
                <a:lnTo>
                  <a:pt x="401510" y="0"/>
                </a:lnTo>
                <a:lnTo>
                  <a:pt x="401510" y="403310"/>
                </a:lnTo>
                <a:lnTo>
                  <a:pt x="0" y="4033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815312" y="1348468"/>
            <a:ext cx="401510" cy="403310"/>
          </a:xfrm>
          <a:custGeom>
            <a:avLst/>
            <a:gdLst/>
            <a:ahLst/>
            <a:cxnLst/>
            <a:rect r="r" b="b" t="t" l="l"/>
            <a:pathLst>
              <a:path h="403310" w="401510">
                <a:moveTo>
                  <a:pt x="0" y="0"/>
                </a:moveTo>
                <a:lnTo>
                  <a:pt x="401510" y="0"/>
                </a:lnTo>
                <a:lnTo>
                  <a:pt x="401510" y="403310"/>
                </a:lnTo>
                <a:lnTo>
                  <a:pt x="0" y="4033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030481" y="949592"/>
            <a:ext cx="317526" cy="600531"/>
          </a:xfrm>
          <a:custGeom>
            <a:avLst/>
            <a:gdLst/>
            <a:ahLst/>
            <a:cxnLst/>
            <a:rect r="r" b="b" t="t" l="l"/>
            <a:pathLst>
              <a:path h="600531" w="317526">
                <a:moveTo>
                  <a:pt x="0" y="0"/>
                </a:moveTo>
                <a:lnTo>
                  <a:pt x="317526" y="0"/>
                </a:lnTo>
                <a:lnTo>
                  <a:pt x="317526" y="600532"/>
                </a:lnTo>
                <a:lnTo>
                  <a:pt x="0" y="6005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641662" y="2712996"/>
            <a:ext cx="9004676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IGCSE Computer Science Chapter 9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7792481" y="986422"/>
            <a:ext cx="317526" cy="600531"/>
          </a:xfrm>
          <a:custGeom>
            <a:avLst/>
            <a:gdLst/>
            <a:ahLst/>
            <a:cxnLst/>
            <a:rect r="r" b="b" t="t" l="l"/>
            <a:pathLst>
              <a:path h="600531" w="317526">
                <a:moveTo>
                  <a:pt x="0" y="0"/>
                </a:moveTo>
                <a:lnTo>
                  <a:pt x="317526" y="0"/>
                </a:lnTo>
                <a:lnTo>
                  <a:pt x="317526" y="600531"/>
                </a:lnTo>
                <a:lnTo>
                  <a:pt x="0" y="6005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551934" y="986422"/>
            <a:ext cx="317526" cy="600531"/>
          </a:xfrm>
          <a:custGeom>
            <a:avLst/>
            <a:gdLst/>
            <a:ahLst/>
            <a:cxnLst/>
            <a:rect r="r" b="b" t="t" l="l"/>
            <a:pathLst>
              <a:path h="600531" w="317526">
                <a:moveTo>
                  <a:pt x="0" y="0"/>
                </a:moveTo>
                <a:lnTo>
                  <a:pt x="317526" y="0"/>
                </a:lnTo>
                <a:lnTo>
                  <a:pt x="317526" y="600531"/>
                </a:lnTo>
                <a:lnTo>
                  <a:pt x="0" y="6005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319741" y="986422"/>
            <a:ext cx="317526" cy="600531"/>
          </a:xfrm>
          <a:custGeom>
            <a:avLst/>
            <a:gdLst/>
            <a:ahLst/>
            <a:cxnLst/>
            <a:rect r="r" b="b" t="t" l="l"/>
            <a:pathLst>
              <a:path h="600531" w="317526">
                <a:moveTo>
                  <a:pt x="0" y="0"/>
                </a:moveTo>
                <a:lnTo>
                  <a:pt x="317526" y="0"/>
                </a:lnTo>
                <a:lnTo>
                  <a:pt x="317526" y="600531"/>
                </a:lnTo>
                <a:lnTo>
                  <a:pt x="0" y="6005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085001" y="986422"/>
            <a:ext cx="317526" cy="600531"/>
          </a:xfrm>
          <a:custGeom>
            <a:avLst/>
            <a:gdLst/>
            <a:ahLst/>
            <a:cxnLst/>
            <a:rect r="r" b="b" t="t" l="l"/>
            <a:pathLst>
              <a:path h="600531" w="317526">
                <a:moveTo>
                  <a:pt x="0" y="0"/>
                </a:moveTo>
                <a:lnTo>
                  <a:pt x="317526" y="0"/>
                </a:lnTo>
                <a:lnTo>
                  <a:pt x="317526" y="600531"/>
                </a:lnTo>
                <a:lnTo>
                  <a:pt x="0" y="6005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847001" y="986422"/>
            <a:ext cx="317526" cy="600531"/>
          </a:xfrm>
          <a:custGeom>
            <a:avLst/>
            <a:gdLst/>
            <a:ahLst/>
            <a:cxnLst/>
            <a:rect r="r" b="b" t="t" l="l"/>
            <a:pathLst>
              <a:path h="600531" w="317526">
                <a:moveTo>
                  <a:pt x="0" y="0"/>
                </a:moveTo>
                <a:lnTo>
                  <a:pt x="317526" y="0"/>
                </a:lnTo>
                <a:lnTo>
                  <a:pt x="317526" y="600531"/>
                </a:lnTo>
                <a:lnTo>
                  <a:pt x="0" y="6005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7239463" y="6322639"/>
            <a:ext cx="3324865" cy="1585875"/>
          </a:xfrm>
          <a:custGeom>
            <a:avLst/>
            <a:gdLst/>
            <a:ahLst/>
            <a:cxnLst/>
            <a:rect r="r" b="b" t="t" l="l"/>
            <a:pathLst>
              <a:path h="1585875" w="3324865">
                <a:moveTo>
                  <a:pt x="0" y="0"/>
                </a:moveTo>
                <a:lnTo>
                  <a:pt x="3324865" y="0"/>
                </a:lnTo>
                <a:lnTo>
                  <a:pt x="3324865" y="1585875"/>
                </a:lnTo>
                <a:lnTo>
                  <a:pt x="0" y="15858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7651285" y="6727219"/>
            <a:ext cx="2913042" cy="1010473"/>
            <a:chOff x="0" y="0"/>
            <a:chExt cx="3884056" cy="134729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884041" cy="1347470"/>
            </a:xfrm>
            <a:custGeom>
              <a:avLst/>
              <a:gdLst/>
              <a:ahLst/>
              <a:cxnLst/>
              <a:rect r="r" b="b" t="t" l="l"/>
              <a:pathLst>
                <a:path h="1347470" w="3884041">
                  <a:moveTo>
                    <a:pt x="3884041" y="1016"/>
                  </a:moveTo>
                  <a:cubicBezTo>
                    <a:pt x="3642995" y="0"/>
                    <a:pt x="3419856" y="128016"/>
                    <a:pt x="3299079" y="336550"/>
                  </a:cubicBezTo>
                  <a:cubicBezTo>
                    <a:pt x="3178302" y="545084"/>
                    <a:pt x="3178302" y="802386"/>
                    <a:pt x="3299079" y="1010920"/>
                  </a:cubicBezTo>
                  <a:cubicBezTo>
                    <a:pt x="3419856" y="1219454"/>
                    <a:pt x="3642995" y="1347470"/>
                    <a:pt x="3884041" y="1346327"/>
                  </a:cubicBezTo>
                  <a:lnTo>
                    <a:pt x="0" y="1346327"/>
                  </a:lnTo>
                  <a:cubicBezTo>
                    <a:pt x="241046" y="1347343"/>
                    <a:pt x="464185" y="1219454"/>
                    <a:pt x="584962" y="1010920"/>
                  </a:cubicBezTo>
                  <a:cubicBezTo>
                    <a:pt x="705739" y="802386"/>
                    <a:pt x="705739" y="545084"/>
                    <a:pt x="584962" y="336550"/>
                  </a:cubicBezTo>
                  <a:cubicBezTo>
                    <a:pt x="464185" y="128016"/>
                    <a:pt x="241046" y="0"/>
                    <a:pt x="0" y="1016"/>
                  </a:cubicBezTo>
                  <a:close/>
                </a:path>
              </a:pathLst>
            </a:custGeom>
            <a:solidFill>
              <a:srgbClr val="FCD24F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8191684" y="6656596"/>
            <a:ext cx="1802937" cy="1010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cade Gamer"/>
                <a:ea typeface="Arcade Gamer"/>
                <a:cs typeface="Arcade Gamer"/>
                <a:sym typeface="Arcade Gamer"/>
              </a:rPr>
              <a:t>START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11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75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31793" y="1874946"/>
            <a:ext cx="11270025" cy="8259409"/>
            <a:chOff x="0" y="0"/>
            <a:chExt cx="15026700" cy="110125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26768" cy="11012551"/>
            </a:xfrm>
            <a:custGeom>
              <a:avLst/>
              <a:gdLst/>
              <a:ahLst/>
              <a:cxnLst/>
              <a:rect r="r" b="b" t="t" l="l"/>
              <a:pathLst>
                <a:path h="11012551" w="15026768">
                  <a:moveTo>
                    <a:pt x="14313663" y="11012551"/>
                  </a:moveTo>
                  <a:lnTo>
                    <a:pt x="713105" y="11012551"/>
                  </a:lnTo>
                  <a:cubicBezTo>
                    <a:pt x="320167" y="11012551"/>
                    <a:pt x="0" y="10692384"/>
                    <a:pt x="0" y="10299446"/>
                  </a:cubicBezTo>
                  <a:lnTo>
                    <a:pt x="0" y="713105"/>
                  </a:lnTo>
                  <a:cubicBezTo>
                    <a:pt x="0" y="320167"/>
                    <a:pt x="320167" y="0"/>
                    <a:pt x="713105" y="0"/>
                  </a:cubicBezTo>
                  <a:lnTo>
                    <a:pt x="14313663" y="0"/>
                  </a:lnTo>
                  <a:cubicBezTo>
                    <a:pt x="14706600" y="0"/>
                    <a:pt x="15026768" y="320167"/>
                    <a:pt x="15026768" y="713105"/>
                  </a:cubicBezTo>
                  <a:lnTo>
                    <a:pt x="15026768" y="10299446"/>
                  </a:lnTo>
                  <a:cubicBezTo>
                    <a:pt x="15026768" y="10692384"/>
                    <a:pt x="14706602" y="11012551"/>
                    <a:pt x="14313663" y="11012551"/>
                  </a:cubicBezTo>
                  <a:close/>
                </a:path>
              </a:pathLst>
            </a:custGeom>
            <a:solidFill>
              <a:srgbClr val="522260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3043632" y="261941"/>
            <a:ext cx="1927766" cy="1426547"/>
          </a:xfrm>
          <a:custGeom>
            <a:avLst/>
            <a:gdLst/>
            <a:ahLst/>
            <a:cxnLst/>
            <a:rect r="r" b="b" t="t" l="l"/>
            <a:pathLst>
              <a:path h="1426547" w="1927766">
                <a:moveTo>
                  <a:pt x="0" y="0"/>
                </a:moveTo>
                <a:lnTo>
                  <a:pt x="1927766" y="0"/>
                </a:lnTo>
                <a:lnTo>
                  <a:pt x="1927766" y="1426547"/>
                </a:lnTo>
                <a:lnTo>
                  <a:pt x="0" y="1426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184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552714" y="2756482"/>
            <a:ext cx="6539865" cy="47625"/>
            <a:chOff x="0" y="0"/>
            <a:chExt cx="8719820" cy="635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0"/>
              <a:ext cx="8656320" cy="63500"/>
            </a:xfrm>
            <a:custGeom>
              <a:avLst/>
              <a:gdLst/>
              <a:ahLst/>
              <a:cxnLst/>
              <a:rect r="r" b="b" t="t" l="l"/>
              <a:pathLst>
                <a:path h="63500" w="8656320">
                  <a:moveTo>
                    <a:pt x="0" y="0"/>
                  </a:moveTo>
                  <a:lnTo>
                    <a:pt x="8656320" y="0"/>
                  </a:lnTo>
                  <a:lnTo>
                    <a:pt x="8656320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12287568" y="4062608"/>
          <a:ext cx="5537200" cy="3733800"/>
        </p:xfrm>
        <a:graphic>
          <a:graphicData uri="http://schemas.openxmlformats.org/drawingml/2006/table">
            <a:tbl>
              <a:tblPr/>
              <a:tblGrid>
                <a:gridCol w="853877"/>
                <a:gridCol w="1053908"/>
                <a:gridCol w="1038521"/>
                <a:gridCol w="930811"/>
                <a:gridCol w="1660083"/>
              </a:tblGrid>
              <a:tr h="622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622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22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22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22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22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Freeform 8" id="8"/>
          <p:cNvSpPr/>
          <p:nvPr/>
        </p:nvSpPr>
        <p:spPr>
          <a:xfrm flipH="false" flipV="false" rot="0">
            <a:off x="2524031" y="1975777"/>
            <a:ext cx="963003" cy="963003"/>
          </a:xfrm>
          <a:custGeom>
            <a:avLst/>
            <a:gdLst/>
            <a:ahLst/>
            <a:cxnLst/>
            <a:rect r="r" b="b" t="t" l="l"/>
            <a:pathLst>
              <a:path h="963003" w="963003">
                <a:moveTo>
                  <a:pt x="0" y="0"/>
                </a:moveTo>
                <a:lnTo>
                  <a:pt x="963003" y="0"/>
                </a:lnTo>
                <a:lnTo>
                  <a:pt x="963003" y="963003"/>
                </a:lnTo>
                <a:lnTo>
                  <a:pt x="0" y="963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843181" y="1973748"/>
            <a:ext cx="5533008" cy="805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43"/>
              </a:lnSpc>
            </a:pPr>
            <a:r>
              <a:rPr lang="en-US" sz="4245" b="true">
                <a:solidFill>
                  <a:srgbClr val="F6F7F7"/>
                </a:solidFill>
                <a:latin typeface="Now Bold"/>
                <a:ea typeface="Now Bold"/>
                <a:cs typeface="Now Bold"/>
                <a:sym typeface="Now Bold"/>
              </a:rPr>
              <a:t>FLAT-FILE DATABASE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90600" y="2918578"/>
            <a:ext cx="10611168" cy="7081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933" indent="-273644" lvl="2">
              <a:lnSpc>
                <a:spcPts val="5027"/>
              </a:lnSpc>
              <a:buFont typeface="Arial"/>
              <a:buChar char="⚬"/>
            </a:pPr>
            <a:r>
              <a:rPr lang="en-US" b="true" sz="3591">
                <a:solidFill>
                  <a:srgbClr val="F6F7F7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Store only a single table of data</a:t>
            </a:r>
          </a:p>
          <a:p>
            <a:pPr algn="l" marL="820933" indent="-273644" lvl="2">
              <a:lnSpc>
                <a:spcPts val="5027"/>
              </a:lnSpc>
              <a:buFont typeface="Arial"/>
              <a:buChar char="⚬"/>
            </a:pPr>
            <a:r>
              <a:rPr lang="en-US" b="true" sz="3591">
                <a:solidFill>
                  <a:srgbClr val="F6F7F7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The database is not related to any other table or database.</a:t>
            </a:r>
          </a:p>
          <a:p>
            <a:pPr algn="l" marL="820933" indent="-273644" lvl="2">
              <a:lnSpc>
                <a:spcPts val="5027"/>
              </a:lnSpc>
              <a:buFont typeface="Arial"/>
              <a:buChar char="⚬"/>
            </a:pPr>
            <a:r>
              <a:rPr lang="en-US" b="true" sz="3591">
                <a:solidFill>
                  <a:srgbClr val="F6F7F7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Disadvantages:</a:t>
            </a:r>
          </a:p>
          <a:p>
            <a:pPr algn="l" marL="1467063" indent="-366766" lvl="3">
              <a:lnSpc>
                <a:spcPts val="5027"/>
              </a:lnSpc>
              <a:buFont typeface="Arial"/>
              <a:buChar char="￭"/>
            </a:pPr>
            <a:r>
              <a:rPr lang="en-US" b="true" sz="3591">
                <a:solidFill>
                  <a:srgbClr val="F6F7F7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Data duplication</a:t>
            </a:r>
          </a:p>
          <a:p>
            <a:pPr algn="l" marL="2177806" indent="-435561" lvl="4">
              <a:lnSpc>
                <a:spcPts val="5027"/>
              </a:lnSpc>
              <a:buFont typeface="Arial"/>
              <a:buChar char="•"/>
            </a:pPr>
            <a:r>
              <a:rPr lang="en-US" b="true" sz="3591">
                <a:solidFill>
                  <a:srgbClr val="F6F7F7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 process of creating an exact copy of data</a:t>
            </a:r>
          </a:p>
          <a:p>
            <a:pPr algn="l" marL="1467063" indent="-366766" lvl="3">
              <a:lnSpc>
                <a:spcPts val="5027"/>
              </a:lnSpc>
              <a:buFont typeface="Arial"/>
              <a:buChar char="￭"/>
            </a:pPr>
            <a:r>
              <a:rPr lang="en-US" b="true" sz="3591">
                <a:solidFill>
                  <a:srgbClr val="F6F7F7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Data redundancy</a:t>
            </a:r>
          </a:p>
          <a:p>
            <a:pPr algn="l" marL="2177806" indent="-435561" lvl="4">
              <a:lnSpc>
                <a:spcPts val="5027"/>
              </a:lnSpc>
              <a:buFont typeface="Arial"/>
              <a:buChar char="•"/>
            </a:pPr>
            <a:r>
              <a:rPr lang="en-US" b="true" sz="3591">
                <a:solidFill>
                  <a:srgbClr val="F6F7F7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The storing of the same data in multiple locations</a:t>
            </a:r>
          </a:p>
          <a:p>
            <a:pPr algn="l" marL="1467063" indent="-366766" lvl="3">
              <a:lnSpc>
                <a:spcPts val="5027"/>
              </a:lnSpc>
              <a:buFont typeface="Arial"/>
              <a:buChar char="￭"/>
            </a:pPr>
            <a:r>
              <a:rPr lang="en-US" b="true" sz="3591">
                <a:solidFill>
                  <a:srgbClr val="F6F7F7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Input errors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47792" y="4012271"/>
            <a:ext cx="426212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479028" y="4014246"/>
            <a:ext cx="580532" cy="556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6"/>
              </a:lnSpc>
            </a:pPr>
            <a:r>
              <a:rPr lang="en-US" sz="1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First</a:t>
            </a:r>
          </a:p>
          <a:p>
            <a:pPr algn="ctr">
              <a:lnSpc>
                <a:spcPts val="2056"/>
              </a:lnSpc>
            </a:pPr>
            <a:r>
              <a:rPr lang="en-US" sz="1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660829" y="4032527"/>
            <a:ext cx="616737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Age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801809" y="4031321"/>
            <a:ext cx="1018041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House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606946" y="4014246"/>
            <a:ext cx="580532" cy="556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6"/>
              </a:lnSpc>
            </a:pPr>
            <a:r>
              <a:rPr lang="en-US" sz="1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Last</a:t>
            </a:r>
          </a:p>
          <a:p>
            <a:pPr algn="ctr">
              <a:lnSpc>
                <a:spcPts val="2056"/>
              </a:lnSpc>
            </a:pPr>
            <a:r>
              <a:rPr lang="en-US" sz="1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416203" y="4640462"/>
            <a:ext cx="745743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449569" y="4622975"/>
            <a:ext cx="652066" cy="52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1"/>
              </a:lnSpc>
            </a:pPr>
            <a:r>
              <a:rPr lang="en-US" sz="27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740532" y="4660718"/>
            <a:ext cx="423200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776245" y="4659512"/>
            <a:ext cx="1080121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430438" y="4609510"/>
            <a:ext cx="1009140" cy="536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278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Chou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390637" y="5247258"/>
            <a:ext cx="745743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323430" y="5229772"/>
            <a:ext cx="896283" cy="52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1"/>
              </a:lnSpc>
            </a:pPr>
            <a:r>
              <a:rPr lang="en-US" sz="27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Jane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5714966" y="5267514"/>
            <a:ext cx="423200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6941164" y="5266308"/>
            <a:ext cx="617571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Red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390637" y="5854539"/>
            <a:ext cx="745743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389125" y="5837052"/>
            <a:ext cx="736760" cy="52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1"/>
              </a:lnSpc>
            </a:pPr>
            <a:r>
              <a:rPr lang="en-US" sz="27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Will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714966" y="5874795"/>
            <a:ext cx="423200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6900526" y="5873589"/>
            <a:ext cx="716253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Blue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372745" y="5823587"/>
            <a:ext cx="1087153" cy="536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278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Smith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390637" y="6499745"/>
            <a:ext cx="745743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004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371432" y="6482259"/>
            <a:ext cx="779725" cy="52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1"/>
              </a:lnSpc>
            </a:pPr>
            <a:r>
              <a:rPr lang="en-US" sz="27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Max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5714966" y="6520001"/>
            <a:ext cx="423200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6784150" y="6518795"/>
            <a:ext cx="998843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Green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4408766" y="6468793"/>
            <a:ext cx="999683" cy="536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278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Verst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390637" y="7128698"/>
            <a:ext cx="745743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3299473" y="7111211"/>
            <a:ext cx="954458" cy="52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1"/>
              </a:lnSpc>
            </a:pPr>
            <a:r>
              <a:rPr lang="en-US" sz="27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Anna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5714966" y="7148954"/>
            <a:ext cx="423200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6750679" y="7147748"/>
            <a:ext cx="1080121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4375327" y="7097746"/>
            <a:ext cx="1080883" cy="536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278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Maria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4332192" y="5303950"/>
            <a:ext cx="1185628" cy="44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28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Watson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3076359" y="3266995"/>
            <a:ext cx="4383604" cy="698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9"/>
              </a:lnSpc>
            </a:pPr>
            <a:r>
              <a:rPr lang="en-US" sz="3635">
                <a:solidFill>
                  <a:srgbClr val="F6F7F7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Student Data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2687592" y="261941"/>
            <a:ext cx="13213526" cy="9925515"/>
            <a:chOff x="0" y="0"/>
            <a:chExt cx="17618034" cy="1323402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45" id="45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8" tooltip="http://www.exampaperspractice.co.uk"/>
                </a:rPr>
                <a:t>www.exampaperspractice.co.uk</a:t>
              </a: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4971398" y="148689"/>
            <a:ext cx="8645914" cy="1453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86"/>
              </a:lnSpc>
            </a:pPr>
            <a:r>
              <a:rPr lang="en-US" sz="6919">
                <a:solidFill>
                  <a:srgbClr val="F6F7F7"/>
                </a:solidFill>
                <a:latin typeface="Istruktura"/>
                <a:ea typeface="Istruktura"/>
                <a:cs typeface="Istruktura"/>
                <a:sym typeface="Istruktura"/>
              </a:rPr>
              <a:t>TWO TYPES OF DATABASES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75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727304" y="3050704"/>
            <a:ext cx="13893258" cy="4836311"/>
            <a:chOff x="0" y="0"/>
            <a:chExt cx="18524344" cy="64484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524347" cy="6448425"/>
            </a:xfrm>
            <a:custGeom>
              <a:avLst/>
              <a:gdLst/>
              <a:ahLst/>
              <a:cxnLst/>
              <a:rect r="r" b="b" t="t" l="l"/>
              <a:pathLst>
                <a:path h="6448425" w="18524347">
                  <a:moveTo>
                    <a:pt x="17811242" y="6448425"/>
                  </a:moveTo>
                  <a:lnTo>
                    <a:pt x="713105" y="6448425"/>
                  </a:lnTo>
                  <a:cubicBezTo>
                    <a:pt x="320167" y="6448425"/>
                    <a:pt x="0" y="6128258"/>
                    <a:pt x="0" y="5735320"/>
                  </a:cubicBezTo>
                  <a:lnTo>
                    <a:pt x="0" y="713105"/>
                  </a:lnTo>
                  <a:cubicBezTo>
                    <a:pt x="0" y="320167"/>
                    <a:pt x="320167" y="0"/>
                    <a:pt x="713105" y="0"/>
                  </a:cubicBezTo>
                  <a:lnTo>
                    <a:pt x="17811242" y="0"/>
                  </a:lnTo>
                  <a:cubicBezTo>
                    <a:pt x="18204180" y="0"/>
                    <a:pt x="18524347" y="320167"/>
                    <a:pt x="18524347" y="713105"/>
                  </a:cubicBezTo>
                  <a:lnTo>
                    <a:pt x="18524347" y="5735320"/>
                  </a:lnTo>
                  <a:cubicBezTo>
                    <a:pt x="18524347" y="6128258"/>
                    <a:pt x="18204180" y="6448425"/>
                    <a:pt x="17811242" y="6448425"/>
                  </a:cubicBezTo>
                  <a:close/>
                </a:path>
              </a:pathLst>
            </a:custGeom>
            <a:solidFill>
              <a:srgbClr val="FCD24F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13719766" y="1511877"/>
            <a:ext cx="1927766" cy="1426547"/>
          </a:xfrm>
          <a:custGeom>
            <a:avLst/>
            <a:gdLst/>
            <a:ahLst/>
            <a:cxnLst/>
            <a:rect r="r" b="b" t="t" l="l"/>
            <a:pathLst>
              <a:path h="1426547" w="1927766">
                <a:moveTo>
                  <a:pt x="1927766" y="0"/>
                </a:moveTo>
                <a:lnTo>
                  <a:pt x="0" y="0"/>
                </a:lnTo>
                <a:lnTo>
                  <a:pt x="0" y="1426547"/>
                </a:lnTo>
                <a:lnTo>
                  <a:pt x="1927766" y="1426547"/>
                </a:lnTo>
                <a:lnTo>
                  <a:pt x="192776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184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746920" y="3860926"/>
            <a:ext cx="12424249" cy="47625"/>
            <a:chOff x="0" y="0"/>
            <a:chExt cx="16565665" cy="635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0"/>
              <a:ext cx="16502126" cy="63500"/>
            </a:xfrm>
            <a:custGeom>
              <a:avLst/>
              <a:gdLst/>
              <a:ahLst/>
              <a:cxnLst/>
              <a:rect r="r" b="b" t="t" l="l"/>
              <a:pathLst>
                <a:path h="63500" w="16502126">
                  <a:moveTo>
                    <a:pt x="0" y="0"/>
                  </a:moveTo>
                  <a:lnTo>
                    <a:pt x="16502126" y="0"/>
                  </a:lnTo>
                  <a:lnTo>
                    <a:pt x="16502126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5674575" y="2426702"/>
            <a:ext cx="1330600" cy="1330600"/>
          </a:xfrm>
          <a:custGeom>
            <a:avLst/>
            <a:gdLst/>
            <a:ahLst/>
            <a:cxnLst/>
            <a:rect r="r" b="b" t="t" l="l"/>
            <a:pathLst>
              <a:path h="1330600" w="1330600">
                <a:moveTo>
                  <a:pt x="0" y="0"/>
                </a:moveTo>
                <a:lnTo>
                  <a:pt x="1330600" y="0"/>
                </a:lnTo>
                <a:lnTo>
                  <a:pt x="1330600" y="1330600"/>
                </a:lnTo>
                <a:lnTo>
                  <a:pt x="0" y="1330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073853" y="973675"/>
            <a:ext cx="8645914" cy="1453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86"/>
              </a:lnSpc>
            </a:pPr>
            <a:r>
              <a:rPr lang="en-US" sz="6919">
                <a:solidFill>
                  <a:srgbClr val="F6F7F7"/>
                </a:solidFill>
                <a:latin typeface="Istruktura"/>
                <a:ea typeface="Istruktura"/>
                <a:cs typeface="Istruktura"/>
                <a:sym typeface="Istruktura"/>
              </a:rPr>
              <a:t>TWO TYPES OF DATABASES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666742" y="3078191"/>
            <a:ext cx="6370954" cy="806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43"/>
              </a:lnSpc>
            </a:pPr>
            <a:r>
              <a:rPr lang="en-US" sz="4245" b="true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RELATIONAL DATABASE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297820" y="3928699"/>
            <a:ext cx="13063934" cy="3252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933" indent="-273644" lvl="2">
              <a:lnSpc>
                <a:spcPts val="5027"/>
              </a:lnSpc>
              <a:buFont typeface="Arial"/>
              <a:buChar char="⚬"/>
            </a:pPr>
            <a:r>
              <a:rPr lang="en-US" b="true" sz="359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 database that has multiple tables</a:t>
            </a:r>
          </a:p>
          <a:p>
            <a:pPr algn="l" marL="820933" indent="-273644" lvl="2">
              <a:lnSpc>
                <a:spcPts val="5027"/>
              </a:lnSpc>
              <a:buFont typeface="Arial"/>
              <a:buChar char="⚬"/>
            </a:pPr>
            <a:r>
              <a:rPr lang="en-US" b="true" sz="359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When the table are linked, the user can work on complex data structures having multiple tables</a:t>
            </a:r>
          </a:p>
          <a:p>
            <a:pPr algn="l" marL="820933" indent="-273644" lvl="2">
              <a:lnSpc>
                <a:spcPts val="5027"/>
              </a:lnSpc>
              <a:buFont typeface="Arial"/>
              <a:buChar char="⚬"/>
            </a:pPr>
            <a:r>
              <a:rPr lang="en-US" b="true" sz="3591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 relational database does not allow data duplication. It is more efficient and consistent than a flat-file database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8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75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707375" y="4910704"/>
          <a:ext cx="6756400" cy="4495800"/>
        </p:xfrm>
        <a:graphic>
          <a:graphicData uri="http://schemas.openxmlformats.org/drawingml/2006/table">
            <a:tbl>
              <a:tblPr/>
              <a:tblGrid>
                <a:gridCol w="1041885"/>
                <a:gridCol w="1285962"/>
                <a:gridCol w="1267187"/>
                <a:gridCol w="1135761"/>
                <a:gridCol w="2025605"/>
              </a:tblGrid>
              <a:tr h="749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749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749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749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749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749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2017007" y="4853462"/>
            <a:ext cx="481718" cy="645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335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125051" y="4844962"/>
            <a:ext cx="656137" cy="653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6"/>
              </a:lnSpc>
            </a:pPr>
            <a:r>
              <a:rPr lang="en-US" sz="174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First</a:t>
            </a:r>
          </a:p>
          <a:p>
            <a:pPr algn="ctr">
              <a:lnSpc>
                <a:spcPts val="2446"/>
              </a:lnSpc>
            </a:pPr>
            <a:r>
              <a:rPr lang="en-US" sz="174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721098" y="4854897"/>
            <a:ext cx="697058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Age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078711" y="4872512"/>
            <a:ext cx="1150624" cy="55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9"/>
              </a:lnSpc>
            </a:pPr>
            <a:r>
              <a:rPr lang="en-US" sz="283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House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467119" y="4844962"/>
            <a:ext cx="656137" cy="653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6"/>
              </a:lnSpc>
            </a:pPr>
            <a:r>
              <a:rPr lang="en-US" sz="174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Last</a:t>
            </a:r>
          </a:p>
          <a:p>
            <a:pPr algn="ctr">
              <a:lnSpc>
                <a:spcPts val="2446"/>
              </a:lnSpc>
            </a:pPr>
            <a:r>
              <a:rPr lang="en-US" sz="174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60434" y="5600924"/>
            <a:ext cx="842863" cy="645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335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89998" y="5580117"/>
            <a:ext cx="736987" cy="624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8"/>
              </a:lnSpc>
            </a:pPr>
            <a:r>
              <a:rPr lang="en-US" sz="324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15933" y="5602359"/>
            <a:ext cx="478314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48291" y="5619974"/>
            <a:ext cx="1220789" cy="55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9"/>
              </a:lnSpc>
            </a:pPr>
            <a:r>
              <a:rPr lang="en-US" sz="283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257099" y="5545045"/>
            <a:ext cx="1140563" cy="65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3"/>
              </a:lnSpc>
            </a:pPr>
            <a:r>
              <a:rPr lang="en-US" sz="331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Chou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30014" y="6322929"/>
            <a:ext cx="842863" cy="645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335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939912" y="6302123"/>
            <a:ext cx="1013008" cy="624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8"/>
              </a:lnSpc>
            </a:pPr>
            <a:r>
              <a:rPr lang="en-US" sz="324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Jane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785514" y="6324364"/>
            <a:ext cx="478314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244523" y="6341979"/>
            <a:ext cx="697999" cy="55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9"/>
              </a:lnSpc>
            </a:pPr>
            <a:r>
              <a:rPr lang="en-US" sz="283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Red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30014" y="7045510"/>
            <a:ext cx="842863" cy="645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335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018079" y="7024704"/>
            <a:ext cx="832712" cy="624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8"/>
              </a:lnSpc>
            </a:pPr>
            <a:r>
              <a:rPr lang="en-US" sz="324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Will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785514" y="7046945"/>
            <a:ext cx="478314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196168" y="7064560"/>
            <a:ext cx="809533" cy="55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9"/>
              </a:lnSpc>
            </a:pPr>
            <a:r>
              <a:rPr lang="en-US" sz="283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Blue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188453" y="6989632"/>
            <a:ext cx="1228737" cy="65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3"/>
              </a:lnSpc>
            </a:pPr>
            <a:r>
              <a:rPr lang="en-US" sz="331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Smith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830014" y="7813218"/>
            <a:ext cx="842863" cy="645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335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004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997026" y="7792412"/>
            <a:ext cx="881271" cy="624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8"/>
              </a:lnSpc>
            </a:pPr>
            <a:r>
              <a:rPr lang="en-US" sz="324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Max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785514" y="7814654"/>
            <a:ext cx="478314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057698" y="7832268"/>
            <a:ext cx="1128925" cy="55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9"/>
              </a:lnSpc>
            </a:pPr>
            <a:r>
              <a:rPr lang="en-US" sz="283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Green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231314" y="7757340"/>
            <a:ext cx="1129875" cy="65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3"/>
              </a:lnSpc>
            </a:pPr>
            <a:r>
              <a:rPr lang="en-US" sz="331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Verst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830014" y="8561586"/>
            <a:ext cx="842863" cy="645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335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005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911405" y="8540780"/>
            <a:ext cx="1078761" cy="624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8"/>
              </a:lnSpc>
            </a:pPr>
            <a:r>
              <a:rPr lang="en-US" sz="324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Anna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785514" y="8563022"/>
            <a:ext cx="478314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017872" y="8580636"/>
            <a:ext cx="1220789" cy="55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9"/>
              </a:lnSpc>
            </a:pPr>
            <a:r>
              <a:rPr lang="en-US" sz="283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191525" y="8505708"/>
            <a:ext cx="1221651" cy="65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3"/>
              </a:lnSpc>
            </a:pPr>
            <a:r>
              <a:rPr lang="en-US" sz="331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Maria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140200" y="6386768"/>
            <a:ext cx="1340036" cy="525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7"/>
              </a:lnSpc>
            </a:pPr>
            <a:r>
              <a:rPr lang="en-US" sz="271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Watson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645929" y="3964393"/>
            <a:ext cx="5215893" cy="838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4325" b="true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Student Data</a:t>
            </a:r>
          </a:p>
        </p:txBody>
      </p:sp>
      <p:graphicFrame>
        <p:nvGraphicFramePr>
          <p:cNvPr name="Table 34" id="34"/>
          <p:cNvGraphicFramePr>
            <a:graphicFrameLocks noGrp="true"/>
          </p:cNvGraphicFramePr>
          <p:nvPr/>
        </p:nvGraphicFramePr>
        <p:xfrm>
          <a:off x="9926700" y="4910705"/>
          <a:ext cx="6756400" cy="4267200"/>
        </p:xfrm>
        <a:graphic>
          <a:graphicData uri="http://schemas.openxmlformats.org/drawingml/2006/table">
            <a:tbl>
              <a:tblPr/>
              <a:tblGrid>
                <a:gridCol w="1041886"/>
                <a:gridCol w="1285961"/>
                <a:gridCol w="1267186"/>
                <a:gridCol w="1135762"/>
                <a:gridCol w="2025605"/>
              </a:tblGrid>
              <a:tr h="711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711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711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711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711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711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TextBox 35" id="35"/>
          <p:cNvSpPr txBox="true"/>
          <p:nvPr/>
        </p:nvSpPr>
        <p:spPr>
          <a:xfrm rot="0">
            <a:off x="10236331" y="4853462"/>
            <a:ext cx="465343" cy="645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335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3870590" y="4854897"/>
            <a:ext cx="828959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ENG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079759" y="5600924"/>
            <a:ext cx="891019" cy="645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335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001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4035258" y="5602359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65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049339" y="6322929"/>
            <a:ext cx="891019" cy="645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335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002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4004839" y="6324364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70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049339" y="7045510"/>
            <a:ext cx="891019" cy="645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335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003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4004839" y="7046945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69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049339" y="7813218"/>
            <a:ext cx="891019" cy="645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335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004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4004839" y="7814654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56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0049339" y="8561586"/>
            <a:ext cx="891019" cy="645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335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4004839" y="8563022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43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0901536" y="3874990"/>
            <a:ext cx="5215893" cy="838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5"/>
              </a:lnSpc>
            </a:pPr>
            <a:r>
              <a:rPr lang="en-US" sz="4325" b="true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Student Result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1226321" y="4891516"/>
            <a:ext cx="828960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Math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2681714" y="4891516"/>
            <a:ext cx="566126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HIS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5081880" y="4891516"/>
            <a:ext cx="1504974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SCIENCE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1380375" y="5638268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88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1349956" y="6360274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45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1349956" y="7082855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45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1349956" y="7850563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77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1349956" y="8598931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67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2686437" y="5638268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75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2656017" y="6360274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38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2656017" y="7082855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66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2656017" y="7850563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90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2656017" y="8598931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48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5642207" y="5638268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44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5611787" y="6360274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55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5611787" y="7082855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13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5611787" y="7850563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42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5611787" y="8598931"/>
            <a:ext cx="505642" cy="568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5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54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2281866" y="1832608"/>
            <a:ext cx="14415431" cy="1975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27"/>
              </a:lnSpc>
            </a:pPr>
            <a:r>
              <a:rPr lang="en-US" sz="359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Database that can have more than 1 table. Instead of placing all the fields into one table, fields are categorized into their types (student information &amp; student result). It makes the database more organized.</a:t>
            </a:r>
          </a:p>
        </p:txBody>
      </p:sp>
      <p:grpSp>
        <p:nvGrpSpPr>
          <p:cNvPr name="Group 67" id="67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69" id="69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70" id="70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4" tooltip="http://www.exampaperspractice.co.uk"/>
                </a:rPr>
                <a:t>www.exampaperspractice.co.uk</a:t>
              </a:r>
            </a:p>
          </p:txBody>
        </p:sp>
      </p:grpSp>
      <p:sp>
        <p:nvSpPr>
          <p:cNvPr name="TextBox 71" id="71"/>
          <p:cNvSpPr txBox="true"/>
          <p:nvPr/>
        </p:nvSpPr>
        <p:spPr>
          <a:xfrm rot="0">
            <a:off x="4775478" y="427206"/>
            <a:ext cx="8645914" cy="1453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86"/>
              </a:lnSpc>
            </a:pPr>
            <a:r>
              <a:rPr lang="en-US" sz="6919">
                <a:solidFill>
                  <a:srgbClr val="FCD24F"/>
                </a:solidFill>
                <a:latin typeface="Istruktura"/>
                <a:ea typeface="Istruktura"/>
                <a:cs typeface="Istruktura"/>
                <a:sym typeface="Istruktura"/>
              </a:rPr>
              <a:t>RELATIONAL DATABASE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75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2446114" y="3535365"/>
          <a:ext cx="6591300" cy="3733800"/>
        </p:xfrm>
        <a:graphic>
          <a:graphicData uri="http://schemas.openxmlformats.org/drawingml/2006/table">
            <a:tbl>
              <a:tblPr/>
              <a:tblGrid>
                <a:gridCol w="1016426"/>
                <a:gridCol w="1254538"/>
                <a:gridCol w="1236221"/>
                <a:gridCol w="1108008"/>
                <a:gridCol w="1976107"/>
              </a:tblGrid>
              <a:tr h="622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622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22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22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22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22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9290831" y="3573935"/>
          <a:ext cx="6426200" cy="3733800"/>
        </p:xfrm>
        <a:graphic>
          <a:graphicData uri="http://schemas.openxmlformats.org/drawingml/2006/table">
            <a:tbl>
              <a:tblPr/>
              <a:tblGrid>
                <a:gridCol w="990967"/>
                <a:gridCol w="1223113"/>
                <a:gridCol w="1205256"/>
                <a:gridCol w="1080254"/>
                <a:gridCol w="1926609"/>
              </a:tblGrid>
              <a:tr h="622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622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22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22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22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22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17E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grpSp>
        <p:nvGrpSpPr>
          <p:cNvPr name="Group 4" id="4"/>
          <p:cNvGrpSpPr/>
          <p:nvPr/>
        </p:nvGrpSpPr>
        <p:grpSpPr>
          <a:xfrm rot="0">
            <a:off x="1889572" y="8189871"/>
            <a:ext cx="15800921" cy="1810294"/>
            <a:chOff x="0" y="0"/>
            <a:chExt cx="21067895" cy="241372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067902" cy="2413762"/>
            </a:xfrm>
            <a:custGeom>
              <a:avLst/>
              <a:gdLst/>
              <a:ahLst/>
              <a:cxnLst/>
              <a:rect r="r" b="b" t="t" l="l"/>
              <a:pathLst>
                <a:path h="2413762" w="21067902">
                  <a:moveTo>
                    <a:pt x="20612988" y="2413762"/>
                  </a:moveTo>
                  <a:lnTo>
                    <a:pt x="454914" y="2413762"/>
                  </a:lnTo>
                  <a:cubicBezTo>
                    <a:pt x="204216" y="2413762"/>
                    <a:pt x="0" y="2209546"/>
                    <a:pt x="0" y="1958848"/>
                  </a:cubicBezTo>
                  <a:lnTo>
                    <a:pt x="0" y="454914"/>
                  </a:lnTo>
                  <a:cubicBezTo>
                    <a:pt x="0" y="204216"/>
                    <a:pt x="204216" y="0"/>
                    <a:pt x="454914" y="0"/>
                  </a:cubicBezTo>
                  <a:lnTo>
                    <a:pt x="20612988" y="0"/>
                  </a:lnTo>
                  <a:cubicBezTo>
                    <a:pt x="20863686" y="0"/>
                    <a:pt x="21067902" y="204216"/>
                    <a:pt x="21067902" y="454914"/>
                  </a:cubicBezTo>
                  <a:lnTo>
                    <a:pt x="21067902" y="1958848"/>
                  </a:lnTo>
                  <a:cubicBezTo>
                    <a:pt x="21067902" y="2209546"/>
                    <a:pt x="20863686" y="2413762"/>
                    <a:pt x="20612988" y="2413762"/>
                  </a:cubicBezTo>
                  <a:close/>
                </a:path>
              </a:pathLst>
            </a:custGeom>
            <a:solidFill>
              <a:srgbClr val="FFE3E3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722034" y="3476384"/>
            <a:ext cx="548855" cy="57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8"/>
              </a:lnSpc>
            </a:pPr>
            <a:r>
              <a:rPr lang="en-US" sz="3027" b="true">
                <a:solidFill>
                  <a:srgbClr val="F6F7F7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724431" y="3468594"/>
            <a:ext cx="747724" cy="596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7"/>
              </a:lnSpc>
            </a:pPr>
            <a:r>
              <a:rPr lang="en-US" sz="157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First</a:t>
            </a:r>
          </a:p>
          <a:p>
            <a:pPr algn="ctr">
              <a:lnSpc>
                <a:spcPts val="2207"/>
              </a:lnSpc>
            </a:pPr>
            <a:r>
              <a:rPr lang="en-US" sz="157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65283" y="3490985"/>
            <a:ext cx="794357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Age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289440" y="3508741"/>
            <a:ext cx="1311236" cy="49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9"/>
              </a:lnSpc>
            </a:pPr>
            <a:r>
              <a:rPr lang="en-US" sz="255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House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934573" y="3468594"/>
            <a:ext cx="747724" cy="596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7"/>
              </a:lnSpc>
            </a:pPr>
            <a:r>
              <a:rPr lang="en-US" sz="157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Last</a:t>
            </a:r>
          </a:p>
          <a:p>
            <a:pPr algn="ctr">
              <a:lnSpc>
                <a:spcPts val="2207"/>
              </a:lnSpc>
            </a:pPr>
            <a:r>
              <a:rPr lang="en-US" sz="157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80859" y="4150369"/>
            <a:ext cx="960398" cy="57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8"/>
              </a:lnSpc>
            </a:pPr>
            <a:r>
              <a:rPr lang="en-US" sz="3027" b="true">
                <a:solidFill>
                  <a:srgbClr val="F6F7F7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692824" y="4125865"/>
            <a:ext cx="839860" cy="576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1"/>
              </a:lnSpc>
            </a:pPr>
            <a:r>
              <a:rPr lang="en-US" sz="292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150796" y="4164970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262010" y="4182726"/>
            <a:ext cx="1391195" cy="49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9"/>
              </a:lnSpc>
            </a:pPr>
            <a:r>
              <a:rPr lang="en-US" sz="255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745198" y="4111418"/>
            <a:ext cx="1299772" cy="586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5"/>
              </a:lnSpc>
            </a:pPr>
            <a:r>
              <a:rPr lang="en-US" sz="299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Chou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553429" y="4801400"/>
            <a:ext cx="960398" cy="57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8"/>
              </a:lnSpc>
            </a:pPr>
            <a:r>
              <a:rPr lang="en-US" sz="3027" b="true">
                <a:solidFill>
                  <a:srgbClr val="F6F7F7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557490" y="4776897"/>
            <a:ext cx="1154411" cy="576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1"/>
              </a:lnSpc>
            </a:pPr>
            <a:r>
              <a:rPr lang="en-US" sz="292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Jane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123366" y="4816002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438953" y="4833758"/>
            <a:ext cx="795431" cy="49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9"/>
              </a:lnSpc>
            </a:pPr>
            <a:r>
              <a:rPr lang="en-US" sz="255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Red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553429" y="5452951"/>
            <a:ext cx="960398" cy="57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8"/>
              </a:lnSpc>
            </a:pPr>
            <a:r>
              <a:rPr lang="en-US" sz="3027" b="true">
                <a:solidFill>
                  <a:srgbClr val="F6F7F7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627974" y="5428447"/>
            <a:ext cx="948947" cy="576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1"/>
              </a:lnSpc>
            </a:pPr>
            <a:r>
              <a:rPr lang="en-US" sz="292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Will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123366" y="5467552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13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395352" y="5485308"/>
            <a:ext cx="922534" cy="49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9"/>
              </a:lnSpc>
            </a:pPr>
            <a:r>
              <a:rPr lang="en-US" sz="255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Blue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683298" y="5414000"/>
            <a:ext cx="1400253" cy="586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5"/>
              </a:lnSpc>
            </a:pPr>
            <a:r>
              <a:rPr lang="en-US" sz="299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Smith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553429" y="6145192"/>
            <a:ext cx="960398" cy="57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8"/>
              </a:lnSpc>
            </a:pPr>
            <a:r>
              <a:rPr lang="en-US" sz="3027" b="true">
                <a:solidFill>
                  <a:srgbClr val="F6F7F7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608991" y="6120689"/>
            <a:ext cx="1004285" cy="576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1"/>
              </a:lnSpc>
            </a:pPr>
            <a:r>
              <a:rPr lang="en-US" sz="292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Max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123366" y="6159794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12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270494" y="6177550"/>
            <a:ext cx="1286508" cy="49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9"/>
              </a:lnSpc>
            </a:pPr>
            <a:r>
              <a:rPr lang="en-US" sz="255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Green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721946" y="6106241"/>
            <a:ext cx="1287591" cy="586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5"/>
              </a:lnSpc>
            </a:pPr>
            <a:r>
              <a:rPr lang="en-US" sz="299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Verst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553429" y="6819995"/>
            <a:ext cx="960398" cy="57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8"/>
              </a:lnSpc>
            </a:pPr>
            <a:r>
              <a:rPr lang="en-US" sz="3027" b="true">
                <a:solidFill>
                  <a:srgbClr val="F6F7F7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005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531787" y="6795491"/>
            <a:ext cx="1229342" cy="576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1"/>
              </a:lnSpc>
            </a:pPr>
            <a:r>
              <a:rPr lang="en-US" sz="292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Anna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123366" y="6834596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234581" y="6852352"/>
            <a:ext cx="1391195" cy="492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9"/>
              </a:lnSpc>
            </a:pPr>
            <a:r>
              <a:rPr lang="en-US" sz="255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686069" y="6781044"/>
            <a:ext cx="1392178" cy="586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5"/>
              </a:lnSpc>
            </a:pPr>
            <a:r>
              <a:rPr lang="en-US" sz="299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Maria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639788" y="4874144"/>
            <a:ext cx="1527089" cy="466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3"/>
              </a:lnSpc>
            </a:pPr>
            <a:r>
              <a:rPr lang="en-US" sz="245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Watson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524114" y="3529555"/>
            <a:ext cx="548855" cy="57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8"/>
              </a:lnSpc>
            </a:pPr>
            <a:r>
              <a:rPr lang="en-US" sz="3027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2847032" y="3529555"/>
            <a:ext cx="977915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ENG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382939" y="4203540"/>
            <a:ext cx="960398" cy="57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8"/>
              </a:lnSpc>
            </a:pPr>
            <a:r>
              <a:rPr lang="en-US" sz="3027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001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995512" y="4203540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65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355509" y="4854572"/>
            <a:ext cx="960398" cy="57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8"/>
              </a:lnSpc>
            </a:pPr>
            <a:r>
              <a:rPr lang="en-US" sz="3027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002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968083" y="4854572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70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355509" y="5506122"/>
            <a:ext cx="960398" cy="57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8"/>
              </a:lnSpc>
            </a:pPr>
            <a:r>
              <a:rPr lang="en-US" sz="3027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003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2968083" y="5506122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69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9355509" y="6198364"/>
            <a:ext cx="960398" cy="57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8"/>
              </a:lnSpc>
            </a:pPr>
            <a:r>
              <a:rPr lang="en-US" sz="3027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004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968083" y="6198364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56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9355509" y="6873166"/>
            <a:ext cx="960398" cy="57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8"/>
              </a:lnSpc>
            </a:pPr>
            <a:r>
              <a:rPr lang="en-US" sz="3027" b="true">
                <a:solidFill>
                  <a:srgbClr val="FFFFF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005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2968083" y="6873166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43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258982" y="2608974"/>
            <a:ext cx="4703165" cy="745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true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Student Result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462696" y="3562574"/>
            <a:ext cx="1089477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Math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1775023" y="3562574"/>
            <a:ext cx="744042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HIS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3939250" y="3562574"/>
            <a:ext cx="1977942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SCIENCE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0601608" y="4235920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88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0574178" y="4886951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45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0574178" y="5538502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45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0574178" y="6230743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77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0574178" y="6905546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67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1779281" y="4235920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75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1751852" y="4886951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38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1751852" y="5538502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66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1751852" y="6230743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90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1751852" y="6905546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48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4444496" y="4235920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44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4417066" y="4886951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55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4417066" y="5538502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13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4417066" y="6230743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42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4417066" y="6905546"/>
            <a:ext cx="545081" cy="50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8"/>
              </a:lnSpc>
            </a:pPr>
            <a:r>
              <a:rPr lang="en-US" sz="257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54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425361" y="1183530"/>
            <a:ext cx="16554867" cy="1337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27"/>
              </a:lnSpc>
            </a:pPr>
            <a:r>
              <a:rPr lang="en-US" sz="359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In both tables, student ID will be unique for each record. It thus defines the record of each student. This specific field is defined as the primary key for that table. </a:t>
            </a:r>
          </a:p>
        </p:txBody>
      </p:sp>
      <p:grpSp>
        <p:nvGrpSpPr>
          <p:cNvPr name="Group 68" id="68"/>
          <p:cNvGrpSpPr/>
          <p:nvPr/>
        </p:nvGrpSpPr>
        <p:grpSpPr>
          <a:xfrm rot="-5676483">
            <a:off x="9752388" y="7879024"/>
            <a:ext cx="588756" cy="47625"/>
            <a:chOff x="0" y="0"/>
            <a:chExt cx="785008" cy="6350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31750" y="0"/>
              <a:ext cx="721487" cy="63500"/>
            </a:xfrm>
            <a:custGeom>
              <a:avLst/>
              <a:gdLst/>
              <a:ahLst/>
              <a:cxnLst/>
              <a:rect r="r" b="b" t="t" l="l"/>
              <a:pathLst>
                <a:path h="63500" w="721487">
                  <a:moveTo>
                    <a:pt x="0" y="0"/>
                  </a:moveTo>
                  <a:lnTo>
                    <a:pt x="721487" y="0"/>
                  </a:lnTo>
                  <a:lnTo>
                    <a:pt x="721487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70" id="70"/>
          <p:cNvSpPr txBox="true"/>
          <p:nvPr/>
        </p:nvSpPr>
        <p:spPr>
          <a:xfrm rot="0">
            <a:off x="2070183" y="8146991"/>
            <a:ext cx="15284425" cy="1453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39"/>
              </a:lnSpc>
            </a:pPr>
            <a:r>
              <a:rPr lang="en-US" sz="3884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 primary key is a unique field that allows the user to identify a record. Every record in the primary key field must be unique.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3008655" y="2608974"/>
            <a:ext cx="4703165" cy="745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true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Student Data</a:t>
            </a:r>
          </a:p>
        </p:txBody>
      </p:sp>
      <p:grpSp>
        <p:nvGrpSpPr>
          <p:cNvPr name="Group 72" id="72"/>
          <p:cNvGrpSpPr/>
          <p:nvPr/>
        </p:nvGrpSpPr>
        <p:grpSpPr>
          <a:xfrm rot="-10366636">
            <a:off x="2887791" y="7839353"/>
            <a:ext cx="4593009" cy="47625"/>
            <a:chOff x="0" y="0"/>
            <a:chExt cx="6124012" cy="6350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31750" y="0"/>
              <a:ext cx="6060567" cy="63500"/>
            </a:xfrm>
            <a:custGeom>
              <a:avLst/>
              <a:gdLst/>
              <a:ahLst/>
              <a:cxnLst/>
              <a:rect r="r" b="b" t="t" l="l"/>
              <a:pathLst>
                <a:path h="63500" w="6060567">
                  <a:moveTo>
                    <a:pt x="0" y="0"/>
                  </a:moveTo>
                  <a:lnTo>
                    <a:pt x="6060567" y="0"/>
                  </a:lnTo>
                  <a:lnTo>
                    <a:pt x="6060567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4" id="74"/>
          <p:cNvGrpSpPr/>
          <p:nvPr/>
        </p:nvGrpSpPr>
        <p:grpSpPr>
          <a:xfrm rot="0">
            <a:off x="2748746" y="122495"/>
            <a:ext cx="13213526" cy="9925515"/>
            <a:chOff x="0" y="0"/>
            <a:chExt cx="17618034" cy="1323402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76" id="76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77" id="77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4" tooltip="http://www.exampaperspractice.co.uk"/>
                </a:rPr>
                <a:t>www.exampaperspractice.co.uk</a:t>
              </a:r>
            </a:p>
          </p:txBody>
        </p:sp>
      </p:grpSp>
      <p:sp>
        <p:nvSpPr>
          <p:cNvPr name="TextBox 78" id="78"/>
          <p:cNvSpPr txBox="true"/>
          <p:nvPr/>
        </p:nvSpPr>
        <p:spPr>
          <a:xfrm rot="0">
            <a:off x="4852330" y="-77530"/>
            <a:ext cx="8645914" cy="1453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86"/>
              </a:lnSpc>
            </a:pPr>
            <a:r>
              <a:rPr lang="en-US" sz="6919">
                <a:solidFill>
                  <a:srgbClr val="FCD24F"/>
                </a:solidFill>
                <a:latin typeface="Istruktura"/>
                <a:ea typeface="Istruktura"/>
                <a:cs typeface="Istruktura"/>
                <a:sym typeface="Istruktura"/>
              </a:rPr>
              <a:t>PRIMARY KEY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22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57410" y="6865472"/>
            <a:ext cx="18981493" cy="4270836"/>
          </a:xfrm>
          <a:custGeom>
            <a:avLst/>
            <a:gdLst/>
            <a:ahLst/>
            <a:cxnLst/>
            <a:rect r="r" b="b" t="t" l="l"/>
            <a:pathLst>
              <a:path h="4270836" w="18981493">
                <a:moveTo>
                  <a:pt x="0" y="0"/>
                </a:moveTo>
                <a:lnTo>
                  <a:pt x="18981493" y="0"/>
                </a:lnTo>
                <a:lnTo>
                  <a:pt x="18981493" y="4270836"/>
                </a:lnTo>
                <a:lnTo>
                  <a:pt x="0" y="427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4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03207" y="3221133"/>
            <a:ext cx="3435543" cy="4021997"/>
            <a:chOff x="0" y="0"/>
            <a:chExt cx="4580724" cy="53626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>
                <a:alpha val="23922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25945" y="3043870"/>
            <a:ext cx="3435543" cy="4021997"/>
            <a:chOff x="0" y="0"/>
            <a:chExt cx="4580724" cy="536266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>
                <a:alpha val="23922"/>
              </a:srgbClr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68032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68032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>
                    <a:alpha val="23922"/>
                  </a:srgbClr>
                </a:solidFill>
                <a:latin typeface="Arcade Gamer"/>
                <a:ea typeface="Arcade Gamer"/>
                <a:cs typeface="Arcade Gamer"/>
                <a:sym typeface="Arcade Gamer"/>
              </a:rPr>
              <a:t>9.1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88011" y="1414086"/>
            <a:ext cx="14211456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8"/>
              </a:lnSpc>
            </a:pPr>
            <a:r>
              <a:rPr lang="en-US" sz="6398">
                <a:solidFill>
                  <a:srgbClr val="FFFFFF"/>
                </a:solidFill>
                <a:latin typeface="Arcade Gamer"/>
                <a:ea typeface="Arcade Gamer"/>
                <a:cs typeface="Arcade Gamer"/>
                <a:sym typeface="Arcade Gamer"/>
              </a:rPr>
              <a:t>CHAPTER OUTLINE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86912" y="3661181"/>
            <a:ext cx="2697075" cy="218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3999">
                <a:solidFill>
                  <a:srgbClr val="FFFFFF">
                    <a:alpha val="23922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Important terms related to databases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5719744" y="3221133"/>
            <a:ext cx="3435543" cy="4021997"/>
            <a:chOff x="0" y="0"/>
            <a:chExt cx="4580724" cy="5362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>
                <a:alpha val="23922"/>
              </a:srgbClr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542481" y="3043870"/>
            <a:ext cx="3435543" cy="4021997"/>
            <a:chOff x="0" y="0"/>
            <a:chExt cx="4580724" cy="536266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>
                <a:alpha val="23922"/>
              </a:srgbClr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5784568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784568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>
                    <a:alpha val="23922"/>
                  </a:srgbClr>
                </a:solidFill>
                <a:latin typeface="Arcade Gamer"/>
                <a:ea typeface="Arcade Gamer"/>
                <a:cs typeface="Arcade Gamer"/>
                <a:sym typeface="Arcade Gamer"/>
              </a:rPr>
              <a:t>9.2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903448" y="3642131"/>
            <a:ext cx="2697075" cy="149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>
                    <a:alpha val="23922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Types of databases 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9837748" y="3221133"/>
            <a:ext cx="3435543" cy="4021997"/>
            <a:chOff x="0" y="0"/>
            <a:chExt cx="4580724" cy="536266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9660486" y="3043870"/>
            <a:ext cx="3435543" cy="4021997"/>
            <a:chOff x="0" y="0"/>
            <a:chExt cx="4580724" cy="536266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/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9902573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9902573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/>
                </a:solidFill>
                <a:latin typeface="Arcade Gamer"/>
                <a:ea typeface="Arcade Gamer"/>
                <a:cs typeface="Arcade Gamer"/>
                <a:sym typeface="Arcade Gamer"/>
              </a:rPr>
              <a:t>9.3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021453" y="3642131"/>
            <a:ext cx="2697075" cy="149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Creating a database 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3823757" y="3221133"/>
            <a:ext cx="3435543" cy="4021997"/>
            <a:chOff x="0" y="0"/>
            <a:chExt cx="4580724" cy="536266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>
                <a:alpha val="23922"/>
              </a:srgbClr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3646494" y="3043870"/>
            <a:ext cx="3435543" cy="4021997"/>
            <a:chOff x="0" y="0"/>
            <a:chExt cx="4580724" cy="536266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>
                <a:alpha val="23922"/>
              </a:srgbClr>
            </a:solidFill>
          </p:spPr>
        </p:sp>
      </p:grpSp>
      <p:sp>
        <p:nvSpPr>
          <p:cNvPr name="Freeform 29" id="29"/>
          <p:cNvSpPr/>
          <p:nvPr/>
        </p:nvSpPr>
        <p:spPr>
          <a:xfrm flipH="false" flipV="false" rot="0">
            <a:off x="13888581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3888581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>
                    <a:alpha val="23922"/>
                  </a:srgbClr>
                </a:solidFill>
                <a:latin typeface="Arcade Gamer"/>
                <a:ea typeface="Arcade Gamer"/>
                <a:cs typeface="Arcade Gamer"/>
                <a:sym typeface="Arcade Gamer"/>
              </a:rPr>
              <a:t>9.4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007461" y="3642131"/>
            <a:ext cx="2697075" cy="793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>
                    <a:alpha val="23922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Using query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9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22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57410" y="6865472"/>
            <a:ext cx="18981493" cy="4270836"/>
          </a:xfrm>
          <a:custGeom>
            <a:avLst/>
            <a:gdLst/>
            <a:ahLst/>
            <a:cxnLst/>
            <a:rect r="r" b="b" t="t" l="l"/>
            <a:pathLst>
              <a:path h="4270836" w="18981493">
                <a:moveTo>
                  <a:pt x="0" y="0"/>
                </a:moveTo>
                <a:lnTo>
                  <a:pt x="18981493" y="0"/>
                </a:lnTo>
                <a:lnTo>
                  <a:pt x="18981493" y="4270836"/>
                </a:lnTo>
                <a:lnTo>
                  <a:pt x="0" y="427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48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88621" y="1929818"/>
            <a:ext cx="8417150" cy="594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8"/>
              </a:lnSpc>
            </a:pPr>
            <a:r>
              <a:rPr lang="en-US" sz="6398">
                <a:solidFill>
                  <a:srgbClr val="FFFFFF"/>
                </a:solidFill>
                <a:latin typeface="Arcade Gamer"/>
                <a:ea typeface="Arcade Gamer"/>
                <a:cs typeface="Arcade Gamer"/>
                <a:sym typeface="Arcade Gamer"/>
              </a:rPr>
              <a:t>THE FOLLOWING TUTORIALS ARE MADE USING MICROSOFT ACCESS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9857145" y="2044118"/>
            <a:ext cx="5969203" cy="5829300"/>
          </a:xfrm>
          <a:custGeom>
            <a:avLst/>
            <a:gdLst/>
            <a:ahLst/>
            <a:cxnLst/>
            <a:rect r="r" b="b" t="t" l="l"/>
            <a:pathLst>
              <a:path h="5829300" w="5969203">
                <a:moveTo>
                  <a:pt x="0" y="0"/>
                </a:moveTo>
                <a:lnTo>
                  <a:pt x="5969203" y="0"/>
                </a:lnTo>
                <a:lnTo>
                  <a:pt x="5969203" y="5829300"/>
                </a:lnTo>
                <a:lnTo>
                  <a:pt x="0" y="5829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6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75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66727" y="2359152"/>
            <a:ext cx="9746384" cy="3477226"/>
          </a:xfrm>
          <a:custGeom>
            <a:avLst/>
            <a:gdLst/>
            <a:ahLst/>
            <a:cxnLst/>
            <a:rect r="r" b="b" t="t" l="l"/>
            <a:pathLst>
              <a:path h="3477226" w="9746384">
                <a:moveTo>
                  <a:pt x="0" y="0"/>
                </a:moveTo>
                <a:lnTo>
                  <a:pt x="9746384" y="0"/>
                </a:lnTo>
                <a:lnTo>
                  <a:pt x="9746384" y="3477226"/>
                </a:lnTo>
                <a:lnTo>
                  <a:pt x="0" y="34772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148785" y="4903645"/>
            <a:ext cx="747577" cy="1171416"/>
          </a:xfrm>
          <a:custGeom>
            <a:avLst/>
            <a:gdLst/>
            <a:ahLst/>
            <a:cxnLst/>
            <a:rect r="r" b="b" t="t" l="l"/>
            <a:pathLst>
              <a:path h="1171416" w="747577">
                <a:moveTo>
                  <a:pt x="0" y="0"/>
                </a:moveTo>
                <a:lnTo>
                  <a:pt x="747577" y="0"/>
                </a:lnTo>
                <a:lnTo>
                  <a:pt x="747577" y="1171416"/>
                </a:lnTo>
                <a:lnTo>
                  <a:pt x="0" y="11714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641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075811" y="3018953"/>
            <a:ext cx="9082025" cy="5816454"/>
          </a:xfrm>
          <a:custGeom>
            <a:avLst/>
            <a:gdLst/>
            <a:ahLst/>
            <a:cxnLst/>
            <a:rect r="r" b="b" t="t" l="l"/>
            <a:pathLst>
              <a:path h="5816454" w="9082025">
                <a:moveTo>
                  <a:pt x="0" y="0"/>
                </a:moveTo>
                <a:lnTo>
                  <a:pt x="9082025" y="0"/>
                </a:lnTo>
                <a:lnTo>
                  <a:pt x="9082025" y="5816454"/>
                </a:lnTo>
                <a:lnTo>
                  <a:pt x="0" y="58164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29383" y="227747"/>
            <a:ext cx="5456433" cy="1694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Step 1: Create a blank database and name it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10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75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1822" y="-326070"/>
            <a:ext cx="9144000" cy="2948940"/>
          </a:xfrm>
          <a:custGeom>
            <a:avLst/>
            <a:gdLst/>
            <a:ahLst/>
            <a:cxnLst/>
            <a:rect r="r" b="b" t="t" l="l"/>
            <a:pathLst>
              <a:path h="2948940" w="9144000">
                <a:moveTo>
                  <a:pt x="0" y="0"/>
                </a:moveTo>
                <a:lnTo>
                  <a:pt x="9144000" y="0"/>
                </a:lnTo>
                <a:lnTo>
                  <a:pt x="9144000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4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9899" y="2622870"/>
            <a:ext cx="4799103" cy="5041259"/>
          </a:xfrm>
          <a:custGeom>
            <a:avLst/>
            <a:gdLst/>
            <a:ahLst/>
            <a:cxnLst/>
            <a:rect r="r" b="b" t="t" l="l"/>
            <a:pathLst>
              <a:path h="5041259" w="4799103">
                <a:moveTo>
                  <a:pt x="0" y="0"/>
                </a:moveTo>
                <a:lnTo>
                  <a:pt x="4799103" y="0"/>
                </a:lnTo>
                <a:lnTo>
                  <a:pt x="4799103" y="5041259"/>
                </a:lnTo>
                <a:lnTo>
                  <a:pt x="0" y="50412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17525" y="3682687"/>
            <a:ext cx="12200058" cy="3432559"/>
          </a:xfrm>
          <a:custGeom>
            <a:avLst/>
            <a:gdLst/>
            <a:ahLst/>
            <a:cxnLst/>
            <a:rect r="r" b="b" t="t" l="l"/>
            <a:pathLst>
              <a:path h="3432559" w="12200058">
                <a:moveTo>
                  <a:pt x="0" y="0"/>
                </a:moveTo>
                <a:lnTo>
                  <a:pt x="12200058" y="0"/>
                </a:lnTo>
                <a:lnTo>
                  <a:pt x="12200058" y="3432559"/>
                </a:lnTo>
                <a:lnTo>
                  <a:pt x="0" y="34325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29383" y="76871"/>
            <a:ext cx="7674654" cy="1694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34"/>
              </a:lnSpc>
            </a:pPr>
            <a:r>
              <a:rPr lang="en-US" sz="4525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Step 2: Select Design View and you will be prompted to create a table.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8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75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1822" y="-326070"/>
            <a:ext cx="9144000" cy="2948940"/>
          </a:xfrm>
          <a:custGeom>
            <a:avLst/>
            <a:gdLst/>
            <a:ahLst/>
            <a:cxnLst/>
            <a:rect r="r" b="b" t="t" l="l"/>
            <a:pathLst>
              <a:path h="2948940" w="9144000">
                <a:moveTo>
                  <a:pt x="0" y="0"/>
                </a:moveTo>
                <a:lnTo>
                  <a:pt x="9144000" y="0"/>
                </a:lnTo>
                <a:lnTo>
                  <a:pt x="9144000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4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07663" y="3152717"/>
            <a:ext cx="10746301" cy="5198886"/>
          </a:xfrm>
          <a:custGeom>
            <a:avLst/>
            <a:gdLst/>
            <a:ahLst/>
            <a:cxnLst/>
            <a:rect r="r" b="b" t="t" l="l"/>
            <a:pathLst>
              <a:path h="5198886" w="10746301">
                <a:moveTo>
                  <a:pt x="0" y="0"/>
                </a:moveTo>
                <a:lnTo>
                  <a:pt x="10746301" y="0"/>
                </a:lnTo>
                <a:lnTo>
                  <a:pt x="10746301" y="5198886"/>
                </a:lnTo>
                <a:lnTo>
                  <a:pt x="0" y="5198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29383" y="76871"/>
            <a:ext cx="7674654" cy="1694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34"/>
              </a:lnSpc>
            </a:pPr>
            <a:r>
              <a:rPr lang="en-US" sz="4525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Step 3: Create field in your table and assign each field a datatype.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737133" y="3487267"/>
            <a:ext cx="4912305" cy="3577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*Phone Number is given a short text data type as phone number can contain symbol (eg. +).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7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75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1822" y="-326070"/>
            <a:ext cx="9144000" cy="2948940"/>
          </a:xfrm>
          <a:custGeom>
            <a:avLst/>
            <a:gdLst/>
            <a:ahLst/>
            <a:cxnLst/>
            <a:rect r="r" b="b" t="t" l="l"/>
            <a:pathLst>
              <a:path h="2948940" w="9144000">
                <a:moveTo>
                  <a:pt x="0" y="0"/>
                </a:moveTo>
                <a:lnTo>
                  <a:pt x="9144000" y="0"/>
                </a:lnTo>
                <a:lnTo>
                  <a:pt x="9144000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4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35840" y="2352530"/>
            <a:ext cx="9297219" cy="3047345"/>
          </a:xfrm>
          <a:custGeom>
            <a:avLst/>
            <a:gdLst/>
            <a:ahLst/>
            <a:cxnLst/>
            <a:rect r="r" b="b" t="t" l="l"/>
            <a:pathLst>
              <a:path h="3047345" w="9297219">
                <a:moveTo>
                  <a:pt x="0" y="0"/>
                </a:moveTo>
                <a:lnTo>
                  <a:pt x="9297219" y="0"/>
                </a:lnTo>
                <a:lnTo>
                  <a:pt x="9297219" y="3047345"/>
                </a:lnTo>
                <a:lnTo>
                  <a:pt x="0" y="30473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3853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29383" y="76871"/>
            <a:ext cx="7674654" cy="1694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34"/>
              </a:lnSpc>
            </a:pPr>
            <a:r>
              <a:rPr lang="en-US" sz="4525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Step 4: Add validation to your fields - Age.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594504" y="6817184"/>
            <a:ext cx="4912305" cy="1520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Restrict age to be between 7 to 18.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135840" y="5293293"/>
            <a:ext cx="9297219" cy="3543082"/>
          </a:xfrm>
          <a:custGeom>
            <a:avLst/>
            <a:gdLst/>
            <a:ahLst/>
            <a:cxnLst/>
            <a:rect r="r" b="b" t="t" l="l"/>
            <a:pathLst>
              <a:path h="3543082" w="9297219">
                <a:moveTo>
                  <a:pt x="0" y="0"/>
                </a:moveTo>
                <a:lnTo>
                  <a:pt x="9297219" y="0"/>
                </a:lnTo>
                <a:lnTo>
                  <a:pt x="9297219" y="3543082"/>
                </a:lnTo>
                <a:lnTo>
                  <a:pt x="0" y="35430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8" t="-105482" r="-78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10535967">
            <a:off x="6473610" y="7493827"/>
            <a:ext cx="6321353" cy="47625"/>
            <a:chOff x="0" y="0"/>
            <a:chExt cx="8428471" cy="635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1750" y="0"/>
              <a:ext cx="8364982" cy="63500"/>
            </a:xfrm>
            <a:custGeom>
              <a:avLst/>
              <a:gdLst/>
              <a:ahLst/>
              <a:cxnLst/>
              <a:rect r="r" b="b" t="t" l="l"/>
              <a:pathLst>
                <a:path h="63500" w="8364982">
                  <a:moveTo>
                    <a:pt x="0" y="0"/>
                  </a:moveTo>
                  <a:lnTo>
                    <a:pt x="8364982" y="0"/>
                  </a:lnTo>
                  <a:lnTo>
                    <a:pt x="8364982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7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22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36590" y="7079486"/>
            <a:ext cx="18981493" cy="4270836"/>
          </a:xfrm>
          <a:custGeom>
            <a:avLst/>
            <a:gdLst/>
            <a:ahLst/>
            <a:cxnLst/>
            <a:rect r="r" b="b" t="t" l="l"/>
            <a:pathLst>
              <a:path h="4270836" w="18981493">
                <a:moveTo>
                  <a:pt x="0" y="0"/>
                </a:moveTo>
                <a:lnTo>
                  <a:pt x="18981493" y="0"/>
                </a:lnTo>
                <a:lnTo>
                  <a:pt x="18981493" y="4270836"/>
                </a:lnTo>
                <a:lnTo>
                  <a:pt x="0" y="427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4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04279" y="1558371"/>
            <a:ext cx="8330633" cy="6981235"/>
            <a:chOff x="0" y="0"/>
            <a:chExt cx="11107511" cy="930831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107547" cy="9308338"/>
            </a:xfrm>
            <a:custGeom>
              <a:avLst/>
              <a:gdLst/>
              <a:ahLst/>
              <a:cxnLst/>
              <a:rect r="r" b="b" t="t" l="l"/>
              <a:pathLst>
                <a:path h="9308338" w="11107547">
                  <a:moveTo>
                    <a:pt x="10664063" y="9308338"/>
                  </a:moveTo>
                  <a:lnTo>
                    <a:pt x="443484" y="9308338"/>
                  </a:lnTo>
                  <a:cubicBezTo>
                    <a:pt x="199136" y="9308338"/>
                    <a:pt x="0" y="9109202"/>
                    <a:pt x="0" y="8864854"/>
                  </a:cubicBezTo>
                  <a:lnTo>
                    <a:pt x="0" y="443484"/>
                  </a:lnTo>
                  <a:cubicBezTo>
                    <a:pt x="0" y="199136"/>
                    <a:pt x="199136" y="0"/>
                    <a:pt x="443484" y="0"/>
                  </a:cubicBezTo>
                  <a:lnTo>
                    <a:pt x="10664063" y="0"/>
                  </a:lnTo>
                  <a:cubicBezTo>
                    <a:pt x="10908411" y="0"/>
                    <a:pt x="11107547" y="199136"/>
                    <a:pt x="11107547" y="443484"/>
                  </a:cubicBezTo>
                  <a:lnTo>
                    <a:pt x="11107547" y="8864854"/>
                  </a:lnTo>
                  <a:cubicBezTo>
                    <a:pt x="11107547" y="9109202"/>
                    <a:pt x="10908411" y="9308338"/>
                    <a:pt x="10664063" y="9308338"/>
                  </a:cubicBezTo>
                  <a:close/>
                </a:path>
              </a:pathLst>
            </a:custGeom>
            <a:solidFill>
              <a:srgbClr val="B475C6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835112" y="1028700"/>
            <a:ext cx="8581189" cy="7011179"/>
            <a:chOff x="0" y="0"/>
            <a:chExt cx="11441585" cy="93482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441684" cy="9348343"/>
            </a:xfrm>
            <a:custGeom>
              <a:avLst/>
              <a:gdLst/>
              <a:ahLst/>
              <a:cxnLst/>
              <a:rect r="r" b="b" t="t" l="l"/>
              <a:pathLst>
                <a:path h="9348343" w="11441684">
                  <a:moveTo>
                    <a:pt x="10998200" y="9348216"/>
                  </a:moveTo>
                  <a:lnTo>
                    <a:pt x="443484" y="9348216"/>
                  </a:lnTo>
                  <a:cubicBezTo>
                    <a:pt x="199136" y="9348216"/>
                    <a:pt x="0" y="9149207"/>
                    <a:pt x="0" y="8904859"/>
                  </a:cubicBezTo>
                  <a:lnTo>
                    <a:pt x="0" y="443484"/>
                  </a:lnTo>
                  <a:cubicBezTo>
                    <a:pt x="0" y="199136"/>
                    <a:pt x="199136" y="0"/>
                    <a:pt x="443484" y="0"/>
                  </a:cubicBezTo>
                  <a:lnTo>
                    <a:pt x="10998200" y="0"/>
                  </a:lnTo>
                  <a:cubicBezTo>
                    <a:pt x="11242548" y="0"/>
                    <a:pt x="11441684" y="199136"/>
                    <a:pt x="11441684" y="443484"/>
                  </a:cubicBezTo>
                  <a:lnTo>
                    <a:pt x="11441684" y="8904859"/>
                  </a:lnTo>
                  <a:cubicBezTo>
                    <a:pt x="11441684" y="9149207"/>
                    <a:pt x="11242548" y="9348343"/>
                    <a:pt x="10998200" y="9348343"/>
                  </a:cubicBezTo>
                  <a:close/>
                </a:path>
              </a:pathLst>
            </a:custGeom>
            <a:solidFill>
              <a:srgbClr val="FCD24F"/>
            </a:solidFill>
          </p:spPr>
        </p:sp>
      </p:grp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9144000" y="2270088"/>
          <a:ext cx="7670800" cy="4013200"/>
        </p:xfrm>
        <a:graphic>
          <a:graphicData uri="http://schemas.openxmlformats.org/drawingml/2006/table">
            <a:tbl>
              <a:tblPr/>
              <a:tblGrid>
                <a:gridCol w="1917700"/>
                <a:gridCol w="1917700"/>
                <a:gridCol w="1917700"/>
                <a:gridCol w="1917700"/>
              </a:tblGrid>
              <a:tr h="1003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1003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003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003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TextBox 8" id="8"/>
          <p:cNvSpPr txBox="true"/>
          <p:nvPr/>
        </p:nvSpPr>
        <p:spPr>
          <a:xfrm rot="0">
            <a:off x="564510" y="1638622"/>
            <a:ext cx="7806412" cy="4085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88"/>
              </a:lnSpc>
            </a:pPr>
            <a:r>
              <a:rPr lang="en-US" sz="5634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A database is an organised collection of data. In a database, you can organise data in a </a:t>
            </a:r>
          </a:p>
          <a:p>
            <a:pPr algn="ctr">
              <a:lnSpc>
                <a:spcPts val="7888"/>
              </a:lnSpc>
            </a:pPr>
            <a:r>
              <a:rPr lang="en-US" sz="5634">
                <a:solidFill>
                  <a:srgbClr val="FF66C4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table format</a:t>
            </a:r>
            <a:r>
              <a:rPr lang="en-US" sz="5634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782092" y="2133408"/>
            <a:ext cx="590757" cy="914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8"/>
              </a:lnSpc>
            </a:pPr>
            <a:r>
              <a:rPr lang="en-US" sz="474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201523" y="2225329"/>
            <a:ext cx="1464135" cy="779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493060" y="2225329"/>
            <a:ext cx="973521" cy="779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Age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176573" y="2225329"/>
            <a:ext cx="1422368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House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839475" y="1111026"/>
            <a:ext cx="4313570" cy="914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8"/>
              </a:lnSpc>
            </a:pPr>
            <a:r>
              <a:rPr lang="en-US" sz="474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Students Info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5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75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1822" y="-326070"/>
            <a:ext cx="9144000" cy="2948940"/>
          </a:xfrm>
          <a:custGeom>
            <a:avLst/>
            <a:gdLst/>
            <a:ahLst/>
            <a:cxnLst/>
            <a:rect r="r" b="b" t="t" l="l"/>
            <a:pathLst>
              <a:path h="2948940" w="9144000">
                <a:moveTo>
                  <a:pt x="0" y="0"/>
                </a:moveTo>
                <a:lnTo>
                  <a:pt x="9144000" y="0"/>
                </a:lnTo>
                <a:lnTo>
                  <a:pt x="9144000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45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576676" y="6660885"/>
            <a:ext cx="4912305" cy="2205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Restrict House to contain only one character.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75629" y="2356562"/>
            <a:ext cx="9015458" cy="3143544"/>
          </a:xfrm>
          <a:custGeom>
            <a:avLst/>
            <a:gdLst/>
            <a:ahLst/>
            <a:cxnLst/>
            <a:rect r="r" b="b" t="t" l="l"/>
            <a:pathLst>
              <a:path h="3143544" w="9015458">
                <a:moveTo>
                  <a:pt x="0" y="0"/>
                </a:moveTo>
                <a:lnTo>
                  <a:pt x="9015458" y="0"/>
                </a:lnTo>
                <a:lnTo>
                  <a:pt x="9015458" y="3143544"/>
                </a:lnTo>
                <a:lnTo>
                  <a:pt x="0" y="31435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45693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29383" y="76871"/>
            <a:ext cx="7674654" cy="1694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34"/>
              </a:lnSpc>
            </a:pPr>
            <a:r>
              <a:rPr lang="en-US" sz="4525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Step 4: Add validation to your fields - House.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775629" y="5500105"/>
            <a:ext cx="9015458" cy="3997066"/>
          </a:xfrm>
          <a:custGeom>
            <a:avLst/>
            <a:gdLst/>
            <a:ahLst/>
            <a:cxnLst/>
            <a:rect r="r" b="b" t="t" l="l"/>
            <a:pathLst>
              <a:path h="3997066" w="9015458">
                <a:moveTo>
                  <a:pt x="0" y="0"/>
                </a:moveTo>
                <a:lnTo>
                  <a:pt x="9015458" y="0"/>
                </a:lnTo>
                <a:lnTo>
                  <a:pt x="9015458" y="3997066"/>
                </a:lnTo>
                <a:lnTo>
                  <a:pt x="0" y="39970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" t="-93278" r="-13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-10486953">
            <a:off x="4129437" y="6860909"/>
            <a:ext cx="8674151" cy="47625"/>
            <a:chOff x="0" y="0"/>
            <a:chExt cx="11565535" cy="635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1750" y="0"/>
              <a:ext cx="11502009" cy="63500"/>
            </a:xfrm>
            <a:custGeom>
              <a:avLst/>
              <a:gdLst/>
              <a:ahLst/>
              <a:cxnLst/>
              <a:rect r="r" b="b" t="t" l="l"/>
              <a:pathLst>
                <a:path h="63500" w="11502009">
                  <a:moveTo>
                    <a:pt x="0" y="0"/>
                  </a:moveTo>
                  <a:lnTo>
                    <a:pt x="11502009" y="0"/>
                  </a:lnTo>
                  <a:lnTo>
                    <a:pt x="11502009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7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75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1822" y="-326070"/>
            <a:ext cx="9144000" cy="2948940"/>
          </a:xfrm>
          <a:custGeom>
            <a:avLst/>
            <a:gdLst/>
            <a:ahLst/>
            <a:cxnLst/>
            <a:rect r="r" b="b" t="t" l="l"/>
            <a:pathLst>
              <a:path h="2948940" w="9144000">
                <a:moveTo>
                  <a:pt x="0" y="0"/>
                </a:moveTo>
                <a:lnTo>
                  <a:pt x="9144000" y="0"/>
                </a:lnTo>
                <a:lnTo>
                  <a:pt x="9144000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4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2333" y="3712887"/>
            <a:ext cx="4241031" cy="3381144"/>
          </a:xfrm>
          <a:custGeom>
            <a:avLst/>
            <a:gdLst/>
            <a:ahLst/>
            <a:cxnLst/>
            <a:rect r="r" b="b" t="t" l="l"/>
            <a:pathLst>
              <a:path h="3381144" w="4241031">
                <a:moveTo>
                  <a:pt x="0" y="0"/>
                </a:moveTo>
                <a:lnTo>
                  <a:pt x="4241031" y="0"/>
                </a:lnTo>
                <a:lnTo>
                  <a:pt x="4241031" y="3381144"/>
                </a:lnTo>
                <a:lnTo>
                  <a:pt x="0" y="33811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3783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417811" y="5403459"/>
            <a:ext cx="747577" cy="1171416"/>
          </a:xfrm>
          <a:custGeom>
            <a:avLst/>
            <a:gdLst/>
            <a:ahLst/>
            <a:cxnLst/>
            <a:rect r="r" b="b" t="t" l="l"/>
            <a:pathLst>
              <a:path h="1171416" w="747577">
                <a:moveTo>
                  <a:pt x="0" y="0"/>
                </a:moveTo>
                <a:lnTo>
                  <a:pt x="747577" y="0"/>
                </a:lnTo>
                <a:lnTo>
                  <a:pt x="747577" y="1171416"/>
                </a:lnTo>
                <a:lnTo>
                  <a:pt x="0" y="11714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641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366245" y="1028700"/>
            <a:ext cx="9564730" cy="9665109"/>
          </a:xfrm>
          <a:custGeom>
            <a:avLst/>
            <a:gdLst/>
            <a:ahLst/>
            <a:cxnLst/>
            <a:rect r="r" b="b" t="t" l="l"/>
            <a:pathLst>
              <a:path h="9665109" w="9564730">
                <a:moveTo>
                  <a:pt x="0" y="0"/>
                </a:moveTo>
                <a:lnTo>
                  <a:pt x="9564730" y="0"/>
                </a:lnTo>
                <a:lnTo>
                  <a:pt x="9564730" y="9665109"/>
                </a:lnTo>
                <a:lnTo>
                  <a:pt x="0" y="96651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29383" y="76871"/>
            <a:ext cx="7674654" cy="1694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34"/>
              </a:lnSpc>
            </a:pPr>
            <a:r>
              <a:rPr lang="en-US" sz="4525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Step 5: Select table and enter data into it.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8240038" y="180743"/>
            <a:ext cx="2140044" cy="861368"/>
          </a:xfrm>
          <a:custGeom>
            <a:avLst/>
            <a:gdLst/>
            <a:ahLst/>
            <a:cxnLst/>
            <a:rect r="r" b="b" t="t" l="l"/>
            <a:pathLst>
              <a:path h="861368" w="2140044">
                <a:moveTo>
                  <a:pt x="0" y="0"/>
                </a:moveTo>
                <a:lnTo>
                  <a:pt x="2140044" y="0"/>
                </a:lnTo>
                <a:lnTo>
                  <a:pt x="2140044" y="861367"/>
                </a:lnTo>
                <a:lnTo>
                  <a:pt x="0" y="8613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0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703297" y="2675803"/>
            <a:ext cx="13213526" cy="5318444"/>
          </a:xfrm>
          <a:custGeom>
            <a:avLst/>
            <a:gdLst/>
            <a:ahLst/>
            <a:cxnLst/>
            <a:rect r="r" b="b" t="t" l="l"/>
            <a:pathLst>
              <a:path h="5318444" w="13213526">
                <a:moveTo>
                  <a:pt x="0" y="0"/>
                </a:moveTo>
                <a:lnTo>
                  <a:pt x="13213526" y="0"/>
                </a:lnTo>
                <a:lnTo>
                  <a:pt x="13213526" y="5318444"/>
                </a:lnTo>
                <a:lnTo>
                  <a:pt x="0" y="53184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9999"/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-279544" y="9889722"/>
            <a:ext cx="7394709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16213D">
                    <a:alpha val="80000"/>
                  </a:srgbClr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For more help, please visit </a:t>
            </a:r>
            <a:r>
              <a:rPr lang="en-US" sz="1599" u="sng">
                <a:solidFill>
                  <a:srgbClr val="16213D">
                    <a:alpha val="80000"/>
                  </a:srgbClr>
                </a:solidFill>
                <a:latin typeface="DejaVu Sans Light"/>
                <a:ea typeface="DejaVu Sans Light"/>
                <a:cs typeface="DejaVu Sans Light"/>
                <a:sym typeface="DejaVu Sans Light"/>
                <a:hlinkClick r:id="rId10" tooltip="http://www.exampaperspractice.co.uk"/>
              </a:rPr>
              <a:t>www.exampaperspractice.co.uk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475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1822" y="-326070"/>
            <a:ext cx="9144000" cy="2948940"/>
          </a:xfrm>
          <a:custGeom>
            <a:avLst/>
            <a:gdLst/>
            <a:ahLst/>
            <a:cxnLst/>
            <a:rect r="r" b="b" t="t" l="l"/>
            <a:pathLst>
              <a:path h="2948940" w="9144000">
                <a:moveTo>
                  <a:pt x="0" y="0"/>
                </a:moveTo>
                <a:lnTo>
                  <a:pt x="9144000" y="0"/>
                </a:lnTo>
                <a:lnTo>
                  <a:pt x="9144000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4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239440" y="2914207"/>
            <a:ext cx="8729195" cy="2372406"/>
          </a:xfrm>
          <a:custGeom>
            <a:avLst/>
            <a:gdLst/>
            <a:ahLst/>
            <a:cxnLst/>
            <a:rect r="r" b="b" t="t" l="l"/>
            <a:pathLst>
              <a:path h="2372406" w="8729195">
                <a:moveTo>
                  <a:pt x="0" y="0"/>
                </a:moveTo>
                <a:lnTo>
                  <a:pt x="8729195" y="0"/>
                </a:lnTo>
                <a:lnTo>
                  <a:pt x="8729195" y="2372406"/>
                </a:lnTo>
                <a:lnTo>
                  <a:pt x="0" y="23724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18737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7932060" y="6350213"/>
            <a:ext cx="1296330" cy="47625"/>
            <a:chOff x="0" y="0"/>
            <a:chExt cx="1728440" cy="63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1750" y="0"/>
              <a:ext cx="1664970" cy="63500"/>
            </a:xfrm>
            <a:custGeom>
              <a:avLst/>
              <a:gdLst/>
              <a:ahLst/>
              <a:cxnLst/>
              <a:rect r="r" b="b" t="t" l="l"/>
              <a:pathLst>
                <a:path h="63500" w="1664970">
                  <a:moveTo>
                    <a:pt x="0" y="0"/>
                  </a:moveTo>
                  <a:lnTo>
                    <a:pt x="1664970" y="0"/>
                  </a:lnTo>
                  <a:lnTo>
                    <a:pt x="1664970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175318" y="7329372"/>
            <a:ext cx="16293273" cy="1939122"/>
          </a:xfrm>
          <a:custGeom>
            <a:avLst/>
            <a:gdLst/>
            <a:ahLst/>
            <a:cxnLst/>
            <a:rect r="r" b="b" t="t" l="l"/>
            <a:pathLst>
              <a:path h="1939122" w="16293273">
                <a:moveTo>
                  <a:pt x="0" y="0"/>
                </a:moveTo>
                <a:lnTo>
                  <a:pt x="16293273" y="0"/>
                </a:lnTo>
                <a:lnTo>
                  <a:pt x="16293273" y="1939122"/>
                </a:lnTo>
                <a:lnTo>
                  <a:pt x="0" y="19391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993" r="-2406" b="-7497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29383" y="19721"/>
            <a:ext cx="7674654" cy="1327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8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Testing out validation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787096" y="5513930"/>
            <a:ext cx="5609573" cy="1520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Try to enter a value &gt;18 into the Age field.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8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22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57410" y="6865472"/>
            <a:ext cx="18981493" cy="4270836"/>
          </a:xfrm>
          <a:custGeom>
            <a:avLst/>
            <a:gdLst/>
            <a:ahLst/>
            <a:cxnLst/>
            <a:rect r="r" b="b" t="t" l="l"/>
            <a:pathLst>
              <a:path h="4270836" w="18981493">
                <a:moveTo>
                  <a:pt x="0" y="0"/>
                </a:moveTo>
                <a:lnTo>
                  <a:pt x="18981493" y="0"/>
                </a:lnTo>
                <a:lnTo>
                  <a:pt x="18981493" y="4270836"/>
                </a:lnTo>
                <a:lnTo>
                  <a:pt x="0" y="427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4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03207" y="3221133"/>
            <a:ext cx="3435543" cy="4021997"/>
            <a:chOff x="0" y="0"/>
            <a:chExt cx="4580724" cy="53626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>
                <a:alpha val="23922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25945" y="3043870"/>
            <a:ext cx="3435543" cy="4021997"/>
            <a:chOff x="0" y="0"/>
            <a:chExt cx="4580724" cy="536266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>
                <a:alpha val="23922"/>
              </a:srgbClr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68032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68032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>
                    <a:alpha val="23922"/>
                  </a:srgbClr>
                </a:solidFill>
                <a:latin typeface="Arcade Gamer"/>
                <a:ea typeface="Arcade Gamer"/>
                <a:cs typeface="Arcade Gamer"/>
                <a:sym typeface="Arcade Gamer"/>
              </a:rPr>
              <a:t>9.1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88011" y="1414086"/>
            <a:ext cx="14211456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8"/>
              </a:lnSpc>
            </a:pPr>
            <a:r>
              <a:rPr lang="en-US" sz="6398">
                <a:solidFill>
                  <a:srgbClr val="FFFFFF"/>
                </a:solidFill>
                <a:latin typeface="Arcade Gamer"/>
                <a:ea typeface="Arcade Gamer"/>
                <a:cs typeface="Arcade Gamer"/>
                <a:sym typeface="Arcade Gamer"/>
              </a:rPr>
              <a:t>CHAPTER OUTLINE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86912" y="3661181"/>
            <a:ext cx="2697075" cy="218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3999">
                <a:solidFill>
                  <a:srgbClr val="FFFFFF">
                    <a:alpha val="23922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Important terms related to databases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5719744" y="3221133"/>
            <a:ext cx="3435543" cy="4021997"/>
            <a:chOff x="0" y="0"/>
            <a:chExt cx="4580724" cy="5362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>
                <a:alpha val="23922"/>
              </a:srgbClr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542481" y="3043870"/>
            <a:ext cx="3435543" cy="4021997"/>
            <a:chOff x="0" y="0"/>
            <a:chExt cx="4580724" cy="536266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>
                <a:alpha val="23922"/>
              </a:srgbClr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5784568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784568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>
                    <a:alpha val="23922"/>
                  </a:srgbClr>
                </a:solidFill>
                <a:latin typeface="Arcade Gamer"/>
                <a:ea typeface="Arcade Gamer"/>
                <a:cs typeface="Arcade Gamer"/>
                <a:sym typeface="Arcade Gamer"/>
              </a:rPr>
              <a:t>9.2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903448" y="3642131"/>
            <a:ext cx="2697075" cy="149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>
                    <a:alpha val="23922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Types of databases 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9837748" y="3221133"/>
            <a:ext cx="3435543" cy="4021997"/>
            <a:chOff x="0" y="0"/>
            <a:chExt cx="4580724" cy="536266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>
                <a:alpha val="23922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9660486" y="3043870"/>
            <a:ext cx="3435543" cy="4021997"/>
            <a:chOff x="0" y="0"/>
            <a:chExt cx="4580724" cy="536266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>
                <a:alpha val="23922"/>
              </a:srgbClr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9902573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9902573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>
                    <a:alpha val="23922"/>
                  </a:srgbClr>
                </a:solidFill>
                <a:latin typeface="Arcade Gamer"/>
                <a:ea typeface="Arcade Gamer"/>
                <a:cs typeface="Arcade Gamer"/>
                <a:sym typeface="Arcade Gamer"/>
              </a:rPr>
              <a:t>9.3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021453" y="3642131"/>
            <a:ext cx="2697075" cy="149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>
                    <a:alpha val="23922"/>
                  </a:srgbClr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Creating a database 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3823757" y="3221133"/>
            <a:ext cx="3435543" cy="4021997"/>
            <a:chOff x="0" y="0"/>
            <a:chExt cx="4580724" cy="536266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3646494" y="3043870"/>
            <a:ext cx="3435543" cy="4021997"/>
            <a:chOff x="0" y="0"/>
            <a:chExt cx="4580724" cy="536266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/>
            </a:solidFill>
          </p:spPr>
        </p:sp>
      </p:grpSp>
      <p:sp>
        <p:nvSpPr>
          <p:cNvPr name="Freeform 29" id="29"/>
          <p:cNvSpPr/>
          <p:nvPr/>
        </p:nvSpPr>
        <p:spPr>
          <a:xfrm flipH="false" flipV="false" rot="0">
            <a:off x="13888581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3888581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/>
                </a:solidFill>
                <a:latin typeface="Arcade Gamer"/>
                <a:ea typeface="Arcade Gamer"/>
                <a:cs typeface="Arcade Gamer"/>
                <a:sym typeface="Arcade Gamer"/>
              </a:rPr>
              <a:t>9.4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007461" y="3642131"/>
            <a:ext cx="2697075" cy="793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Using query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9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D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3303" y="-238731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29383" y="627452"/>
            <a:ext cx="5456433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Queries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2784906" y="2865865"/>
          <a:ext cx="5537200" cy="3581400"/>
        </p:xfrm>
        <a:graphic>
          <a:graphicData uri="http://schemas.openxmlformats.org/drawingml/2006/table">
            <a:tbl>
              <a:tblPr/>
              <a:tblGrid>
                <a:gridCol w="853877"/>
                <a:gridCol w="1053909"/>
                <a:gridCol w="1038521"/>
                <a:gridCol w="930811"/>
                <a:gridCol w="1660082"/>
              </a:tblGrid>
              <a:tr h="596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596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596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596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596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596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Freeform 5" id="5"/>
          <p:cNvSpPr/>
          <p:nvPr/>
        </p:nvSpPr>
        <p:spPr>
          <a:xfrm flipH="true" flipV="false" rot="0">
            <a:off x="9914367" y="2522862"/>
            <a:ext cx="5876905" cy="2500356"/>
          </a:xfrm>
          <a:custGeom>
            <a:avLst/>
            <a:gdLst/>
            <a:ahLst/>
            <a:cxnLst/>
            <a:rect r="r" b="b" t="t" l="l"/>
            <a:pathLst>
              <a:path h="2500356" w="5876905">
                <a:moveTo>
                  <a:pt x="5876905" y="0"/>
                </a:moveTo>
                <a:lnTo>
                  <a:pt x="0" y="0"/>
                </a:lnTo>
                <a:lnTo>
                  <a:pt x="0" y="2500356"/>
                </a:lnTo>
                <a:lnTo>
                  <a:pt x="5876905" y="2500356"/>
                </a:lnTo>
                <a:lnTo>
                  <a:pt x="58769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95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758817" y="3409598"/>
            <a:ext cx="983295" cy="38100"/>
            <a:chOff x="0" y="0"/>
            <a:chExt cx="1311060" cy="50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25400" y="0"/>
              <a:ext cx="1260221" cy="50800"/>
            </a:xfrm>
            <a:custGeom>
              <a:avLst/>
              <a:gdLst/>
              <a:ahLst/>
              <a:cxnLst/>
              <a:rect r="r" b="b" t="t" l="l"/>
              <a:pathLst>
                <a:path h="50800" w="1260221">
                  <a:moveTo>
                    <a:pt x="0" y="0"/>
                  </a:moveTo>
                  <a:lnTo>
                    <a:pt x="1260221" y="0"/>
                  </a:lnTo>
                  <a:lnTo>
                    <a:pt x="1260221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5400000">
            <a:off x="12314774" y="5380329"/>
            <a:ext cx="594476" cy="38100"/>
            <a:chOff x="0" y="0"/>
            <a:chExt cx="792635" cy="50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25400" y="0"/>
              <a:ext cx="741807" cy="50800"/>
            </a:xfrm>
            <a:custGeom>
              <a:avLst/>
              <a:gdLst/>
              <a:ahLst/>
              <a:cxnLst/>
              <a:rect r="r" b="b" t="t" l="l"/>
              <a:pathLst>
                <a:path h="50800" w="741807">
                  <a:moveTo>
                    <a:pt x="0" y="0"/>
                  </a:moveTo>
                  <a:lnTo>
                    <a:pt x="741807" y="0"/>
                  </a:lnTo>
                  <a:lnTo>
                    <a:pt x="741807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9988540" y="5132438"/>
            <a:ext cx="4801753" cy="2881052"/>
          </a:xfrm>
          <a:custGeom>
            <a:avLst/>
            <a:gdLst/>
            <a:ahLst/>
            <a:cxnLst/>
            <a:rect r="r" b="b" t="t" l="l"/>
            <a:pathLst>
              <a:path h="2881052" w="4801753">
                <a:moveTo>
                  <a:pt x="0" y="0"/>
                </a:moveTo>
                <a:lnTo>
                  <a:pt x="4801753" y="0"/>
                </a:lnTo>
                <a:lnTo>
                  <a:pt x="4801753" y="2881052"/>
                </a:lnTo>
                <a:lnTo>
                  <a:pt x="0" y="28810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045129" y="2815529"/>
            <a:ext cx="479313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976366" y="2817504"/>
            <a:ext cx="652859" cy="556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6"/>
              </a:lnSpc>
            </a:pPr>
            <a:r>
              <a:rPr lang="en-US" sz="1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First</a:t>
            </a:r>
          </a:p>
          <a:p>
            <a:pPr algn="ctr">
              <a:lnSpc>
                <a:spcPts val="2056"/>
              </a:lnSpc>
            </a:pPr>
            <a:r>
              <a:rPr lang="en-US" sz="1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158167" y="2835785"/>
            <a:ext cx="693575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Age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299147" y="2834579"/>
            <a:ext cx="1144877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House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04284" y="2817504"/>
            <a:ext cx="652859" cy="556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6"/>
              </a:lnSpc>
            </a:pPr>
            <a:r>
              <a:rPr lang="en-US" sz="1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Last</a:t>
            </a:r>
          </a:p>
          <a:p>
            <a:pPr algn="ctr">
              <a:lnSpc>
                <a:spcPts val="2056"/>
              </a:lnSpc>
            </a:pPr>
            <a:r>
              <a:rPr lang="en-US" sz="1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913541" y="3443720"/>
            <a:ext cx="838653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946907" y="3426233"/>
            <a:ext cx="733306" cy="52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1"/>
              </a:lnSpc>
            </a:pPr>
            <a:r>
              <a:rPr lang="en-US" sz="27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237870" y="3463976"/>
            <a:ext cx="475925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273583" y="3462770"/>
            <a:ext cx="1214691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27776" y="3412768"/>
            <a:ext cx="1134867" cy="536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278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Chou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887975" y="4050516"/>
            <a:ext cx="838653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820768" y="4033030"/>
            <a:ext cx="1007949" cy="52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1"/>
              </a:lnSpc>
            </a:pPr>
            <a:r>
              <a:rPr lang="en-US" sz="27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Jane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212304" y="4070772"/>
            <a:ext cx="475925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438502" y="4069566"/>
            <a:ext cx="694513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Red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887975" y="4657797"/>
            <a:ext cx="838653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886463" y="4640310"/>
            <a:ext cx="828552" cy="52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1"/>
              </a:lnSpc>
            </a:pPr>
            <a:r>
              <a:rPr lang="en-US" sz="27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Will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212304" y="4678053"/>
            <a:ext cx="475925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397864" y="4676847"/>
            <a:ext cx="805489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Blue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870083" y="4626845"/>
            <a:ext cx="1222600" cy="536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278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Smith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887975" y="5303003"/>
            <a:ext cx="838653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004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868770" y="5285517"/>
            <a:ext cx="876869" cy="52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1"/>
              </a:lnSpc>
            </a:pPr>
            <a:r>
              <a:rPr lang="en-US" sz="27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Max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212304" y="5323259"/>
            <a:ext cx="475925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281488" y="5322053"/>
            <a:ext cx="1123287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Green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906105" y="5272051"/>
            <a:ext cx="1124232" cy="536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278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Verst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887975" y="5931956"/>
            <a:ext cx="838653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796811" y="5914469"/>
            <a:ext cx="1073372" cy="52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1"/>
              </a:lnSpc>
            </a:pPr>
            <a:r>
              <a:rPr lang="en-US" sz="27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Anna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6212304" y="5952212"/>
            <a:ext cx="475925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248017" y="5951006"/>
            <a:ext cx="1214691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872665" y="5901004"/>
            <a:ext cx="1215549" cy="536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278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Maria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829529" y="4107208"/>
            <a:ext cx="1333343" cy="44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28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Watson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370603" y="2770616"/>
            <a:ext cx="5062025" cy="1297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Query: Can you show me only the records of students who are 11 years old.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573697" y="2070253"/>
            <a:ext cx="4383604" cy="702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9"/>
              </a:lnSpc>
            </a:pPr>
            <a:r>
              <a:rPr lang="en-US" sz="363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Student Data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2852819" y="5010990"/>
            <a:ext cx="3722660" cy="619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2"/>
              </a:lnSpc>
            </a:pPr>
            <a:r>
              <a:rPr lang="en-US" sz="3086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Structured Query Language </a:t>
            </a:r>
          </a:p>
        </p:txBody>
      </p:sp>
      <p:grpSp>
        <p:nvGrpSpPr>
          <p:cNvPr name="Group 44" id="44"/>
          <p:cNvGrpSpPr/>
          <p:nvPr/>
        </p:nvGrpSpPr>
        <p:grpSpPr>
          <a:xfrm rot="8478126">
            <a:off x="10895943" y="7744968"/>
            <a:ext cx="727180" cy="38100"/>
            <a:chOff x="0" y="0"/>
            <a:chExt cx="969573" cy="508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25400" y="0"/>
              <a:ext cx="918718" cy="50800"/>
            </a:xfrm>
            <a:custGeom>
              <a:avLst/>
              <a:gdLst/>
              <a:ahLst/>
              <a:cxnLst/>
              <a:rect r="r" b="b" t="t" l="l"/>
              <a:pathLst>
                <a:path h="50800" w="918718">
                  <a:moveTo>
                    <a:pt x="0" y="0"/>
                  </a:moveTo>
                  <a:lnTo>
                    <a:pt x="918718" y="0"/>
                  </a:lnTo>
                  <a:lnTo>
                    <a:pt x="918718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8911861" y="3562642"/>
            <a:ext cx="983295" cy="38100"/>
            <a:chOff x="0" y="0"/>
            <a:chExt cx="1311060" cy="508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25400" y="0"/>
              <a:ext cx="1260221" cy="50800"/>
            </a:xfrm>
            <a:custGeom>
              <a:avLst/>
              <a:gdLst/>
              <a:ahLst/>
              <a:cxnLst/>
              <a:rect r="r" b="b" t="t" l="l"/>
              <a:pathLst>
                <a:path h="50800" w="1260221">
                  <a:moveTo>
                    <a:pt x="0" y="0"/>
                  </a:moveTo>
                  <a:lnTo>
                    <a:pt x="1260221" y="0"/>
                  </a:lnTo>
                  <a:lnTo>
                    <a:pt x="1260221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aphicFrame>
        <p:nvGraphicFramePr>
          <p:cNvPr name="Table 48" id="48"/>
          <p:cNvGraphicFramePr>
            <a:graphicFrameLocks noGrp="true"/>
          </p:cNvGraphicFramePr>
          <p:nvPr/>
        </p:nvGraphicFramePr>
        <p:xfrm>
          <a:off x="4870083" y="8112968"/>
          <a:ext cx="5537200" cy="1714500"/>
        </p:xfrm>
        <a:graphic>
          <a:graphicData uri="http://schemas.openxmlformats.org/drawingml/2006/table">
            <a:tbl>
              <a:tblPr/>
              <a:tblGrid>
                <a:gridCol w="853878"/>
                <a:gridCol w="1053908"/>
                <a:gridCol w="1038521"/>
                <a:gridCol w="930811"/>
                <a:gridCol w="1660082"/>
              </a:tblGrid>
              <a:tr h="5715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5715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5715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TextBox 49" id="49"/>
          <p:cNvSpPr txBox="true"/>
          <p:nvPr/>
        </p:nvSpPr>
        <p:spPr>
          <a:xfrm rot="0">
            <a:off x="5130307" y="8062632"/>
            <a:ext cx="399270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6061544" y="8064607"/>
            <a:ext cx="543834" cy="556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6"/>
              </a:lnSpc>
            </a:pPr>
            <a:r>
              <a:rPr lang="en-US" sz="1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First</a:t>
            </a:r>
          </a:p>
          <a:p>
            <a:pPr algn="ctr">
              <a:lnSpc>
                <a:spcPts val="2056"/>
              </a:lnSpc>
            </a:pPr>
            <a:r>
              <a:rPr lang="en-US" sz="1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243345" y="8082888"/>
            <a:ext cx="577751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Age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9384325" y="8081682"/>
            <a:ext cx="953687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House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189462" y="8064607"/>
            <a:ext cx="543834" cy="556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6"/>
              </a:lnSpc>
            </a:pPr>
            <a:r>
              <a:rPr lang="en-US" sz="1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Last</a:t>
            </a:r>
          </a:p>
          <a:p>
            <a:pPr algn="ctr">
              <a:lnSpc>
                <a:spcPts val="2056"/>
              </a:lnSpc>
            </a:pPr>
            <a:r>
              <a:rPr lang="en-US" sz="1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4998719" y="8690823"/>
            <a:ext cx="698602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001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6032085" y="8673336"/>
            <a:ext cx="610847" cy="52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1"/>
              </a:lnSpc>
            </a:pPr>
            <a:r>
              <a:rPr lang="en-US" sz="27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Jay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8323047" y="8711079"/>
            <a:ext cx="396448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9358760" y="8709873"/>
            <a:ext cx="1011843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7012954" y="8659871"/>
            <a:ext cx="945349" cy="536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278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Chou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4998719" y="9308103"/>
            <a:ext cx="698602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005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907555" y="9290617"/>
            <a:ext cx="894124" cy="52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1"/>
              </a:lnSpc>
            </a:pPr>
            <a:r>
              <a:rPr lang="en-US" sz="27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Anna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8323047" y="9328359"/>
            <a:ext cx="396448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9358760" y="9327153"/>
            <a:ext cx="1011843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Yellow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6983408" y="9277151"/>
            <a:ext cx="1012557" cy="536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278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Maria</a:t>
            </a:r>
          </a:p>
        </p:txBody>
      </p:sp>
      <p:grpSp>
        <p:nvGrpSpPr>
          <p:cNvPr name="Group 64" id="64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66" id="66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67" id="67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9" tooltip="http://www.exampaperspractice.co.uk"/>
                </a:rPr>
                <a:t>www.exampaperspractice.co.uk</a:t>
              </a:r>
            </a:p>
          </p:txBody>
        </p:sp>
      </p:grpSp>
      <p:sp>
        <p:nvSpPr>
          <p:cNvPr name="TextBox 68" id="68"/>
          <p:cNvSpPr txBox="true"/>
          <p:nvPr/>
        </p:nvSpPr>
        <p:spPr>
          <a:xfrm rot="0">
            <a:off x="8219312" y="246126"/>
            <a:ext cx="8494145" cy="1780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6"/>
              </a:lnSpc>
            </a:pPr>
            <a:r>
              <a:rPr lang="en-US" sz="3261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Queries are used for working with data in a database. You can search data by certain criteria such as "searching the records in which students are aged 11 or older".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D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0353" y="3561745"/>
            <a:ext cx="6170454" cy="6298302"/>
          </a:xfrm>
          <a:custGeom>
            <a:avLst/>
            <a:gdLst/>
            <a:ahLst/>
            <a:cxnLst/>
            <a:rect r="r" b="b" t="t" l="l"/>
            <a:pathLst>
              <a:path h="6298302" w="6170454">
                <a:moveTo>
                  <a:pt x="0" y="0"/>
                </a:moveTo>
                <a:lnTo>
                  <a:pt x="6170454" y="0"/>
                </a:lnTo>
                <a:lnTo>
                  <a:pt x="6170454" y="6298302"/>
                </a:lnTo>
                <a:lnTo>
                  <a:pt x="0" y="62983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67779" y="5803159"/>
            <a:ext cx="4896410" cy="2284991"/>
          </a:xfrm>
          <a:custGeom>
            <a:avLst/>
            <a:gdLst/>
            <a:ahLst/>
            <a:cxnLst/>
            <a:rect r="r" b="b" t="t" l="l"/>
            <a:pathLst>
              <a:path h="2284991" w="4896410">
                <a:moveTo>
                  <a:pt x="0" y="0"/>
                </a:moveTo>
                <a:lnTo>
                  <a:pt x="4896410" y="0"/>
                </a:lnTo>
                <a:lnTo>
                  <a:pt x="4896410" y="2284991"/>
                </a:lnTo>
                <a:lnTo>
                  <a:pt x="0" y="22849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315200" y="3561745"/>
            <a:ext cx="10681098" cy="6298302"/>
          </a:xfrm>
          <a:custGeom>
            <a:avLst/>
            <a:gdLst/>
            <a:ahLst/>
            <a:cxnLst/>
            <a:rect r="r" b="b" t="t" l="l"/>
            <a:pathLst>
              <a:path h="6298302" w="10681098">
                <a:moveTo>
                  <a:pt x="0" y="0"/>
                </a:moveTo>
                <a:lnTo>
                  <a:pt x="10681098" y="0"/>
                </a:lnTo>
                <a:lnTo>
                  <a:pt x="10681098" y="6298302"/>
                </a:lnTo>
                <a:lnTo>
                  <a:pt x="0" y="62983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757854" y="4551895"/>
            <a:ext cx="9987839" cy="5045149"/>
          </a:xfrm>
          <a:custGeom>
            <a:avLst/>
            <a:gdLst/>
            <a:ahLst/>
            <a:cxnLst/>
            <a:rect r="r" b="b" t="t" l="l"/>
            <a:pathLst>
              <a:path h="5045149" w="9987839">
                <a:moveTo>
                  <a:pt x="0" y="0"/>
                </a:moveTo>
                <a:lnTo>
                  <a:pt x="9987839" y="0"/>
                </a:lnTo>
                <a:lnTo>
                  <a:pt x="9987839" y="5045149"/>
                </a:lnTo>
                <a:lnTo>
                  <a:pt x="0" y="504514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-1660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515664" y="8008085"/>
            <a:ext cx="1613300" cy="2088415"/>
          </a:xfrm>
          <a:custGeom>
            <a:avLst/>
            <a:gdLst/>
            <a:ahLst/>
            <a:cxnLst/>
            <a:rect r="r" b="b" t="t" l="l"/>
            <a:pathLst>
              <a:path h="2088415" w="1613300">
                <a:moveTo>
                  <a:pt x="0" y="0"/>
                </a:moveTo>
                <a:lnTo>
                  <a:pt x="1613300" y="0"/>
                </a:lnTo>
                <a:lnTo>
                  <a:pt x="1613300" y="2088415"/>
                </a:lnTo>
                <a:lnTo>
                  <a:pt x="0" y="20884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9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29383" y="627452"/>
            <a:ext cx="5456433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Method 1: Using Query-by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9383" y="4066768"/>
            <a:ext cx="4968383" cy="1264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7"/>
              </a:lnSpc>
            </a:pPr>
            <a:r>
              <a:rPr lang="en-US" sz="3455" b="true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Step 1: Select Query Design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215547" y="3850152"/>
            <a:ext cx="11072453" cy="576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2"/>
              </a:lnSpc>
            </a:pPr>
            <a:r>
              <a:rPr lang="en-US" sz="2973" b="true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Step 2: Select the table in which you want to query on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5207229" y="6369359"/>
            <a:ext cx="1613300" cy="2088415"/>
          </a:xfrm>
          <a:custGeom>
            <a:avLst/>
            <a:gdLst/>
            <a:ahLst/>
            <a:cxnLst/>
            <a:rect r="r" b="b" t="t" l="l"/>
            <a:pathLst>
              <a:path h="2088415" w="1613300">
                <a:moveTo>
                  <a:pt x="0" y="0"/>
                </a:moveTo>
                <a:lnTo>
                  <a:pt x="1613300" y="0"/>
                </a:lnTo>
                <a:lnTo>
                  <a:pt x="1613300" y="2088415"/>
                </a:lnTo>
                <a:lnTo>
                  <a:pt x="0" y="20884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29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14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D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09791" y="2377436"/>
            <a:ext cx="12811307" cy="7554418"/>
          </a:xfrm>
          <a:custGeom>
            <a:avLst/>
            <a:gdLst/>
            <a:ahLst/>
            <a:cxnLst/>
            <a:rect r="r" b="b" t="t" l="l"/>
            <a:pathLst>
              <a:path h="7554418" w="12811307">
                <a:moveTo>
                  <a:pt x="0" y="0"/>
                </a:moveTo>
                <a:lnTo>
                  <a:pt x="12811307" y="0"/>
                </a:lnTo>
                <a:lnTo>
                  <a:pt x="12811307" y="7554418"/>
                </a:lnTo>
                <a:lnTo>
                  <a:pt x="0" y="75544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37132" y="4395144"/>
            <a:ext cx="11494726" cy="4863156"/>
          </a:xfrm>
          <a:custGeom>
            <a:avLst/>
            <a:gdLst/>
            <a:ahLst/>
            <a:cxnLst/>
            <a:rect r="r" b="b" t="t" l="l"/>
            <a:pathLst>
              <a:path h="4863156" w="11494726">
                <a:moveTo>
                  <a:pt x="0" y="0"/>
                </a:moveTo>
                <a:lnTo>
                  <a:pt x="11494726" y="0"/>
                </a:lnTo>
                <a:lnTo>
                  <a:pt x="11494726" y="4863156"/>
                </a:lnTo>
                <a:lnTo>
                  <a:pt x="0" y="48631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90807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29383" y="627452"/>
            <a:ext cx="5456433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Method 1: Using Query-by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75089" y="2685046"/>
            <a:ext cx="13280712" cy="1308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2"/>
              </a:lnSpc>
            </a:pPr>
            <a:r>
              <a:rPr lang="en-US" sz="3565" b="true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Step 3: Select fields that we want to view. Also select field that we want to set criteria on.</a:t>
            </a:r>
          </a:p>
        </p:txBody>
      </p:sp>
      <p:grpSp>
        <p:nvGrpSpPr>
          <p:cNvPr name="Group 7" id="7"/>
          <p:cNvGrpSpPr/>
          <p:nvPr/>
        </p:nvGrpSpPr>
        <p:grpSpPr>
          <a:xfrm rot="-10134301">
            <a:off x="8394448" y="7850398"/>
            <a:ext cx="7366745" cy="47625"/>
            <a:chOff x="0" y="0"/>
            <a:chExt cx="9822327" cy="635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1750" y="0"/>
              <a:ext cx="9758807" cy="63500"/>
            </a:xfrm>
            <a:custGeom>
              <a:avLst/>
              <a:gdLst/>
              <a:ahLst/>
              <a:cxnLst/>
              <a:rect r="r" b="b" t="t" l="l"/>
              <a:pathLst>
                <a:path h="63500" w="9758807">
                  <a:moveTo>
                    <a:pt x="0" y="0"/>
                  </a:moveTo>
                  <a:lnTo>
                    <a:pt x="9758807" y="0"/>
                  </a:lnTo>
                  <a:lnTo>
                    <a:pt x="9758807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5255801" y="8535945"/>
            <a:ext cx="2897918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Only show &gt; 13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9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D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50930" y="3001439"/>
            <a:ext cx="4592307" cy="6484699"/>
          </a:xfrm>
          <a:custGeom>
            <a:avLst/>
            <a:gdLst/>
            <a:ahLst/>
            <a:cxnLst/>
            <a:rect r="r" b="b" t="t" l="l"/>
            <a:pathLst>
              <a:path h="6484699" w="4592307">
                <a:moveTo>
                  <a:pt x="0" y="0"/>
                </a:moveTo>
                <a:lnTo>
                  <a:pt x="4592307" y="0"/>
                </a:lnTo>
                <a:lnTo>
                  <a:pt x="4592307" y="6484699"/>
                </a:lnTo>
                <a:lnTo>
                  <a:pt x="0" y="6484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98345" y="4434259"/>
            <a:ext cx="3883534" cy="4706154"/>
          </a:xfrm>
          <a:custGeom>
            <a:avLst/>
            <a:gdLst/>
            <a:ahLst/>
            <a:cxnLst/>
            <a:rect r="r" b="b" t="t" l="l"/>
            <a:pathLst>
              <a:path h="4706154" w="3883534">
                <a:moveTo>
                  <a:pt x="0" y="0"/>
                </a:moveTo>
                <a:lnTo>
                  <a:pt x="3883534" y="0"/>
                </a:lnTo>
                <a:lnTo>
                  <a:pt x="3883534" y="4706154"/>
                </a:lnTo>
                <a:lnTo>
                  <a:pt x="0" y="47061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80113" y="6510480"/>
            <a:ext cx="1613300" cy="2088415"/>
          </a:xfrm>
          <a:custGeom>
            <a:avLst/>
            <a:gdLst/>
            <a:ahLst/>
            <a:cxnLst/>
            <a:rect r="r" b="b" t="t" l="l"/>
            <a:pathLst>
              <a:path h="2088415" w="1613300">
                <a:moveTo>
                  <a:pt x="0" y="0"/>
                </a:moveTo>
                <a:lnTo>
                  <a:pt x="1613300" y="0"/>
                </a:lnTo>
                <a:lnTo>
                  <a:pt x="1613300" y="2088415"/>
                </a:lnTo>
                <a:lnTo>
                  <a:pt x="0" y="20884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29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500877" y="3001439"/>
            <a:ext cx="10243984" cy="6484699"/>
          </a:xfrm>
          <a:custGeom>
            <a:avLst/>
            <a:gdLst/>
            <a:ahLst/>
            <a:cxnLst/>
            <a:rect r="r" b="b" t="t" l="l"/>
            <a:pathLst>
              <a:path h="6484699" w="10243984">
                <a:moveTo>
                  <a:pt x="0" y="0"/>
                </a:moveTo>
                <a:lnTo>
                  <a:pt x="10243984" y="0"/>
                </a:lnTo>
                <a:lnTo>
                  <a:pt x="10243984" y="6484699"/>
                </a:lnTo>
                <a:lnTo>
                  <a:pt x="0" y="64846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101714" y="4172269"/>
            <a:ext cx="4692986" cy="4968145"/>
          </a:xfrm>
          <a:custGeom>
            <a:avLst/>
            <a:gdLst/>
            <a:ahLst/>
            <a:cxnLst/>
            <a:rect r="r" b="b" t="t" l="l"/>
            <a:pathLst>
              <a:path h="4968145" w="4692986">
                <a:moveTo>
                  <a:pt x="0" y="0"/>
                </a:moveTo>
                <a:lnTo>
                  <a:pt x="4692986" y="0"/>
                </a:lnTo>
                <a:lnTo>
                  <a:pt x="4692986" y="4968145"/>
                </a:lnTo>
                <a:lnTo>
                  <a:pt x="0" y="4968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29383" y="627452"/>
            <a:ext cx="5456433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Method 1: Using Query-by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1427" y="3326877"/>
            <a:ext cx="5097369" cy="675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2"/>
              </a:lnSpc>
            </a:pPr>
            <a:r>
              <a:rPr lang="en-US" sz="3565" b="true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Step 4: Click Run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141374" y="3326877"/>
            <a:ext cx="5097369" cy="675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2"/>
              </a:lnSpc>
            </a:pPr>
            <a:r>
              <a:rPr lang="en-US" sz="3565" b="true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Step 5: Result!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14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76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9554" y="227402"/>
            <a:ext cx="6116092" cy="1694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Method 2: SQL </a:t>
            </a:r>
          </a:p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(Structured Query Language)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17938" y="4087574"/>
            <a:ext cx="15139004" cy="1902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21"/>
              </a:lnSpc>
            </a:pPr>
            <a:r>
              <a:rPr lang="en-US" sz="5156">
                <a:solidFill>
                  <a:srgbClr val="FFE3E3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SQL is mainly used for relational databases. It contains statements which are used to retrieve or modify data from the database.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6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76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3099" y="2959998"/>
            <a:ext cx="6170454" cy="6298302"/>
          </a:xfrm>
          <a:custGeom>
            <a:avLst/>
            <a:gdLst/>
            <a:ahLst/>
            <a:cxnLst/>
            <a:rect r="r" b="b" t="t" l="l"/>
            <a:pathLst>
              <a:path h="6298302" w="6170454">
                <a:moveTo>
                  <a:pt x="0" y="0"/>
                </a:moveTo>
                <a:lnTo>
                  <a:pt x="6170454" y="0"/>
                </a:lnTo>
                <a:lnTo>
                  <a:pt x="6170454" y="6298302"/>
                </a:lnTo>
                <a:lnTo>
                  <a:pt x="0" y="62983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30525" y="5201413"/>
            <a:ext cx="4896410" cy="2284991"/>
          </a:xfrm>
          <a:custGeom>
            <a:avLst/>
            <a:gdLst/>
            <a:ahLst/>
            <a:cxnLst/>
            <a:rect r="r" b="b" t="t" l="l"/>
            <a:pathLst>
              <a:path h="2284991" w="4896410">
                <a:moveTo>
                  <a:pt x="0" y="0"/>
                </a:moveTo>
                <a:lnTo>
                  <a:pt x="4896410" y="0"/>
                </a:lnTo>
                <a:lnTo>
                  <a:pt x="4896410" y="2284991"/>
                </a:lnTo>
                <a:lnTo>
                  <a:pt x="0" y="22849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24924" y="7486404"/>
            <a:ext cx="1613300" cy="2088415"/>
          </a:xfrm>
          <a:custGeom>
            <a:avLst/>
            <a:gdLst/>
            <a:ahLst/>
            <a:cxnLst/>
            <a:rect r="r" b="b" t="t" l="l"/>
            <a:pathLst>
              <a:path h="2088415" w="1613300">
                <a:moveTo>
                  <a:pt x="0" y="0"/>
                </a:moveTo>
                <a:lnTo>
                  <a:pt x="1613300" y="0"/>
                </a:lnTo>
                <a:lnTo>
                  <a:pt x="1613300" y="2088415"/>
                </a:lnTo>
                <a:lnTo>
                  <a:pt x="0" y="20884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29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843339" y="2341879"/>
            <a:ext cx="7086119" cy="7232939"/>
          </a:xfrm>
          <a:custGeom>
            <a:avLst/>
            <a:gdLst/>
            <a:ahLst/>
            <a:cxnLst/>
            <a:rect r="r" b="b" t="t" l="l"/>
            <a:pathLst>
              <a:path h="7232939" w="7086119">
                <a:moveTo>
                  <a:pt x="0" y="0"/>
                </a:moveTo>
                <a:lnTo>
                  <a:pt x="7086119" y="0"/>
                </a:lnTo>
                <a:lnTo>
                  <a:pt x="7086119" y="7232939"/>
                </a:lnTo>
                <a:lnTo>
                  <a:pt x="0" y="72329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597981" y="2773151"/>
            <a:ext cx="5576836" cy="663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1"/>
              </a:lnSpc>
            </a:pPr>
            <a:r>
              <a:rPr lang="en-US" sz="3444" b="true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Step 2: Select SQL View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623777" y="3669004"/>
            <a:ext cx="3877271" cy="5644851"/>
          </a:xfrm>
          <a:custGeom>
            <a:avLst/>
            <a:gdLst/>
            <a:ahLst/>
            <a:cxnLst/>
            <a:rect r="r" b="b" t="t" l="l"/>
            <a:pathLst>
              <a:path h="5644851" w="3877271">
                <a:moveTo>
                  <a:pt x="0" y="0"/>
                </a:moveTo>
                <a:lnTo>
                  <a:pt x="3877271" y="0"/>
                </a:lnTo>
                <a:lnTo>
                  <a:pt x="3877271" y="5644851"/>
                </a:lnTo>
                <a:lnTo>
                  <a:pt x="0" y="56448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99554" y="627452"/>
            <a:ext cx="6116092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Using SQL in Microsoft Access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92130" y="3465021"/>
            <a:ext cx="4968383" cy="1264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7"/>
              </a:lnSpc>
            </a:pPr>
            <a:r>
              <a:rPr lang="en-US" sz="3455" b="true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Step 1: Select Query Design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755762" y="6785472"/>
            <a:ext cx="1613300" cy="2088415"/>
          </a:xfrm>
          <a:custGeom>
            <a:avLst/>
            <a:gdLst/>
            <a:ahLst/>
            <a:cxnLst/>
            <a:rect r="r" b="b" t="t" l="l"/>
            <a:pathLst>
              <a:path h="2088415" w="1613300">
                <a:moveTo>
                  <a:pt x="0" y="0"/>
                </a:moveTo>
                <a:lnTo>
                  <a:pt x="1613300" y="0"/>
                </a:lnTo>
                <a:lnTo>
                  <a:pt x="1613300" y="2088415"/>
                </a:lnTo>
                <a:lnTo>
                  <a:pt x="0" y="20884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-29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14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D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5486400" y="4942859"/>
          <a:ext cx="7315200" cy="4114800"/>
        </p:xfrm>
        <a:graphic>
          <a:graphicData uri="http://schemas.openxmlformats.org/drawingml/2006/table">
            <a:tbl>
              <a:tblPr/>
              <a:tblGrid>
                <a:gridCol w="2438400"/>
                <a:gridCol w="2438400"/>
                <a:gridCol w="2438400"/>
              </a:tblGrid>
              <a:tr h="10287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9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9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9FF"/>
                    </a:solidFill>
                  </a:tcPr>
                </a:tc>
              </a:tr>
              <a:tr h="10287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</a:tr>
              <a:tr h="10287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</a:tr>
              <a:tr h="10287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2831625" y="585553"/>
            <a:ext cx="12713175" cy="2350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70"/>
              </a:lnSpc>
            </a:pPr>
            <a:r>
              <a:rPr lang="en-US" sz="12263">
                <a:solidFill>
                  <a:srgbClr val="000000"/>
                </a:solidFill>
                <a:latin typeface="Arcade Gamer"/>
                <a:ea typeface="Arcade Gamer"/>
                <a:cs typeface="Arcade Gamer"/>
                <a:sym typeface="Arcade Gamer"/>
              </a:rPr>
              <a:t>BRAINSTORM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56582" y="2987465"/>
            <a:ext cx="11278617" cy="1257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95"/>
              </a:lnSpc>
            </a:pPr>
            <a:r>
              <a:rPr lang="en-US" sz="6853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What are some usages of databases?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4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76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420596"/>
            <a:ext cx="1826457" cy="1736795"/>
          </a:xfrm>
          <a:custGeom>
            <a:avLst/>
            <a:gdLst/>
            <a:ahLst/>
            <a:cxnLst/>
            <a:rect r="r" b="b" t="t" l="l"/>
            <a:pathLst>
              <a:path h="1736795" w="1826457">
                <a:moveTo>
                  <a:pt x="0" y="0"/>
                </a:moveTo>
                <a:lnTo>
                  <a:pt x="1826457" y="0"/>
                </a:lnTo>
                <a:lnTo>
                  <a:pt x="1826457" y="1736795"/>
                </a:lnTo>
                <a:lnTo>
                  <a:pt x="0" y="1736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2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212926" y="2359152"/>
            <a:ext cx="11645088" cy="7193503"/>
          </a:xfrm>
          <a:custGeom>
            <a:avLst/>
            <a:gdLst/>
            <a:ahLst/>
            <a:cxnLst/>
            <a:rect r="r" b="b" t="t" l="l"/>
            <a:pathLst>
              <a:path h="7193503" w="11645088">
                <a:moveTo>
                  <a:pt x="0" y="0"/>
                </a:moveTo>
                <a:lnTo>
                  <a:pt x="11645088" y="0"/>
                </a:lnTo>
                <a:lnTo>
                  <a:pt x="11645088" y="7193503"/>
                </a:lnTo>
                <a:lnTo>
                  <a:pt x="0" y="71935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9554" y="627452"/>
            <a:ext cx="6116092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Using the * for the field name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761454" y="483270"/>
            <a:ext cx="5821393" cy="146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7"/>
              </a:lnSpc>
            </a:pPr>
            <a:r>
              <a:rPr lang="en-US" sz="4048" b="true">
                <a:solidFill>
                  <a:srgbClr val="EAD46D"/>
                </a:solidFill>
                <a:latin typeface="Now Bold"/>
                <a:ea typeface="Now Bold"/>
                <a:cs typeface="Now Bold"/>
                <a:sym typeface="Now Bold"/>
              </a:rPr>
              <a:t>This will retrieve all fields of a table</a:t>
            </a:r>
          </a:p>
        </p:txBody>
      </p:sp>
      <p:grpSp>
        <p:nvGrpSpPr>
          <p:cNvPr name="Group 7" id="7"/>
          <p:cNvGrpSpPr/>
          <p:nvPr/>
        </p:nvGrpSpPr>
        <p:grpSpPr>
          <a:xfrm rot="-685719">
            <a:off x="3864000" y="6433022"/>
            <a:ext cx="1487249" cy="47625"/>
            <a:chOff x="0" y="0"/>
            <a:chExt cx="1982999" cy="635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1750" y="0"/>
              <a:ext cx="1919478" cy="63500"/>
            </a:xfrm>
            <a:custGeom>
              <a:avLst/>
              <a:gdLst/>
              <a:ahLst/>
              <a:cxnLst/>
              <a:rect r="r" b="b" t="t" l="l"/>
              <a:pathLst>
                <a:path h="63500" w="1919478">
                  <a:moveTo>
                    <a:pt x="0" y="0"/>
                  </a:moveTo>
                  <a:lnTo>
                    <a:pt x="1919478" y="0"/>
                  </a:lnTo>
                  <a:lnTo>
                    <a:pt x="1919478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FFE3E3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303087" y="6777863"/>
            <a:ext cx="3897366" cy="686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3598" b="true">
                <a:solidFill>
                  <a:srgbClr val="EAD46D"/>
                </a:solidFill>
                <a:latin typeface="Now Bold"/>
                <a:ea typeface="Now Bold"/>
                <a:cs typeface="Now Bold"/>
                <a:sym typeface="Now Bold"/>
              </a:rPr>
              <a:t>SELECT [field(s)]</a:t>
            </a:r>
          </a:p>
        </p:txBody>
      </p:sp>
      <p:grpSp>
        <p:nvGrpSpPr>
          <p:cNvPr name="Group 10" id="10"/>
          <p:cNvGrpSpPr/>
          <p:nvPr/>
        </p:nvGrpSpPr>
        <p:grpSpPr>
          <a:xfrm rot="9769366">
            <a:off x="7626357" y="4904954"/>
            <a:ext cx="6688199" cy="47625"/>
            <a:chOff x="0" y="0"/>
            <a:chExt cx="8917599" cy="635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31750" y="0"/>
              <a:ext cx="8854059" cy="63500"/>
            </a:xfrm>
            <a:custGeom>
              <a:avLst/>
              <a:gdLst/>
              <a:ahLst/>
              <a:cxnLst/>
              <a:rect r="r" b="b" t="t" l="l"/>
              <a:pathLst>
                <a:path h="63500" w="8854059">
                  <a:moveTo>
                    <a:pt x="0" y="0"/>
                  </a:moveTo>
                  <a:lnTo>
                    <a:pt x="8854059" y="0"/>
                  </a:lnTo>
                  <a:lnTo>
                    <a:pt x="8854059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FFE3E3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3820811" y="3216963"/>
            <a:ext cx="2762037" cy="1321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3598" b="true">
                <a:solidFill>
                  <a:srgbClr val="EAD46D"/>
                </a:solidFill>
                <a:latin typeface="Now Bold"/>
                <a:ea typeface="Now Bold"/>
                <a:cs typeface="Now Bold"/>
                <a:sym typeface="Now Bold"/>
              </a:rPr>
              <a:t>All the fields</a:t>
            </a:r>
          </a:p>
        </p:txBody>
      </p:sp>
      <p:grpSp>
        <p:nvGrpSpPr>
          <p:cNvPr name="Group 13" id="13"/>
          <p:cNvGrpSpPr/>
          <p:nvPr/>
        </p:nvGrpSpPr>
        <p:grpSpPr>
          <a:xfrm rot="-7103207">
            <a:off x="6100276" y="7866514"/>
            <a:ext cx="1662229" cy="47625"/>
            <a:chOff x="0" y="0"/>
            <a:chExt cx="2216305" cy="635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31750" y="0"/>
              <a:ext cx="2152777" cy="63500"/>
            </a:xfrm>
            <a:custGeom>
              <a:avLst/>
              <a:gdLst/>
              <a:ahLst/>
              <a:cxnLst/>
              <a:rect r="r" b="b" t="t" l="l"/>
              <a:pathLst>
                <a:path h="63500" w="2152777">
                  <a:moveTo>
                    <a:pt x="0" y="0"/>
                  </a:moveTo>
                  <a:lnTo>
                    <a:pt x="2152777" y="0"/>
                  </a:lnTo>
                  <a:lnTo>
                    <a:pt x="2152777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FFE3E3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6284260" y="8241903"/>
            <a:ext cx="6042506" cy="686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3598" b="true">
                <a:solidFill>
                  <a:srgbClr val="EAD46D"/>
                </a:solidFill>
                <a:latin typeface="Now Bold"/>
                <a:ea typeface="Now Bold"/>
                <a:cs typeface="Now Bold"/>
                <a:sym typeface="Now Bold"/>
              </a:rPr>
              <a:t>FROM [Table]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9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76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643481" y="160303"/>
            <a:ext cx="1826457" cy="1736795"/>
          </a:xfrm>
          <a:custGeom>
            <a:avLst/>
            <a:gdLst/>
            <a:ahLst/>
            <a:cxnLst/>
            <a:rect r="r" b="b" t="t" l="l"/>
            <a:pathLst>
              <a:path h="1736795" w="1826457">
                <a:moveTo>
                  <a:pt x="0" y="0"/>
                </a:moveTo>
                <a:lnTo>
                  <a:pt x="1826457" y="0"/>
                </a:lnTo>
                <a:lnTo>
                  <a:pt x="1826457" y="1736795"/>
                </a:lnTo>
                <a:lnTo>
                  <a:pt x="0" y="1736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2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071679" y="1897097"/>
            <a:ext cx="12144642" cy="8141283"/>
          </a:xfrm>
          <a:custGeom>
            <a:avLst/>
            <a:gdLst/>
            <a:ahLst/>
            <a:cxnLst/>
            <a:rect r="r" b="b" t="t" l="l"/>
            <a:pathLst>
              <a:path h="8141283" w="12144642">
                <a:moveTo>
                  <a:pt x="0" y="0"/>
                </a:moveTo>
                <a:lnTo>
                  <a:pt x="12144642" y="0"/>
                </a:lnTo>
                <a:lnTo>
                  <a:pt x="12144642" y="8141283"/>
                </a:lnTo>
                <a:lnTo>
                  <a:pt x="0" y="81412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9554" y="627452"/>
            <a:ext cx="6116092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Where clause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33567" y="383377"/>
            <a:ext cx="5821393" cy="1710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7"/>
              </a:lnSpc>
            </a:pPr>
            <a:r>
              <a:rPr lang="en-US" sz="3147" b="true">
                <a:solidFill>
                  <a:srgbClr val="EAD46D"/>
                </a:solidFill>
                <a:latin typeface="Now Bold"/>
                <a:ea typeface="Now Bold"/>
                <a:cs typeface="Now Bold"/>
                <a:sym typeface="Now Bold"/>
              </a:rPr>
              <a:t>Used to specify a condition. You will get only records for which the condition is true.</a:t>
            </a:r>
          </a:p>
        </p:txBody>
      </p:sp>
      <p:grpSp>
        <p:nvGrpSpPr>
          <p:cNvPr name="Group 7" id="7"/>
          <p:cNvGrpSpPr/>
          <p:nvPr/>
        </p:nvGrpSpPr>
        <p:grpSpPr>
          <a:xfrm rot="-685719">
            <a:off x="3883069" y="7310236"/>
            <a:ext cx="1487249" cy="47625"/>
            <a:chOff x="0" y="0"/>
            <a:chExt cx="1982999" cy="635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1750" y="0"/>
              <a:ext cx="1919478" cy="63500"/>
            </a:xfrm>
            <a:custGeom>
              <a:avLst/>
              <a:gdLst/>
              <a:ahLst/>
              <a:cxnLst/>
              <a:rect r="r" b="b" t="t" l="l"/>
              <a:pathLst>
                <a:path h="63500" w="1919478">
                  <a:moveTo>
                    <a:pt x="0" y="0"/>
                  </a:moveTo>
                  <a:lnTo>
                    <a:pt x="1919478" y="0"/>
                  </a:lnTo>
                  <a:lnTo>
                    <a:pt x="1919478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FFE3E3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9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76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643481" y="160303"/>
            <a:ext cx="1826457" cy="1736795"/>
          </a:xfrm>
          <a:custGeom>
            <a:avLst/>
            <a:gdLst/>
            <a:ahLst/>
            <a:cxnLst/>
            <a:rect r="r" b="b" t="t" l="l"/>
            <a:pathLst>
              <a:path h="1736795" w="1826457">
                <a:moveTo>
                  <a:pt x="0" y="0"/>
                </a:moveTo>
                <a:lnTo>
                  <a:pt x="1826457" y="0"/>
                </a:lnTo>
                <a:lnTo>
                  <a:pt x="1826457" y="1736795"/>
                </a:lnTo>
                <a:lnTo>
                  <a:pt x="0" y="1736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2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9932" y="2749439"/>
            <a:ext cx="9607057" cy="6342973"/>
          </a:xfrm>
          <a:custGeom>
            <a:avLst/>
            <a:gdLst/>
            <a:ahLst/>
            <a:cxnLst/>
            <a:rect r="r" b="b" t="t" l="l"/>
            <a:pathLst>
              <a:path h="6342973" w="9607057">
                <a:moveTo>
                  <a:pt x="0" y="0"/>
                </a:moveTo>
                <a:lnTo>
                  <a:pt x="9607057" y="0"/>
                </a:lnTo>
                <a:lnTo>
                  <a:pt x="9607057" y="6342973"/>
                </a:lnTo>
                <a:lnTo>
                  <a:pt x="0" y="63429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9554" y="627452"/>
            <a:ext cx="6116092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Microsoft Access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33567" y="383377"/>
            <a:ext cx="5821393" cy="1158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7"/>
              </a:lnSpc>
            </a:pPr>
            <a:r>
              <a:rPr lang="en-US" sz="3147" b="true">
                <a:solidFill>
                  <a:srgbClr val="EAD46D"/>
                </a:solidFill>
                <a:latin typeface="Now Bold"/>
                <a:ea typeface="Now Bold"/>
                <a:cs typeface="Now Bold"/>
                <a:sym typeface="Now Bold"/>
              </a:rPr>
              <a:t>Let's type in the SQL code into Microsoft Access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196522" y="3656362"/>
            <a:ext cx="3409355" cy="4131534"/>
          </a:xfrm>
          <a:custGeom>
            <a:avLst/>
            <a:gdLst/>
            <a:ahLst/>
            <a:cxnLst/>
            <a:rect r="r" b="b" t="t" l="l"/>
            <a:pathLst>
              <a:path h="4131534" w="3409355">
                <a:moveTo>
                  <a:pt x="0" y="0"/>
                </a:moveTo>
                <a:lnTo>
                  <a:pt x="3409355" y="0"/>
                </a:lnTo>
                <a:lnTo>
                  <a:pt x="3409355" y="4131534"/>
                </a:lnTo>
                <a:lnTo>
                  <a:pt x="0" y="41315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970626" y="5479077"/>
            <a:ext cx="1416317" cy="1833420"/>
          </a:xfrm>
          <a:custGeom>
            <a:avLst/>
            <a:gdLst/>
            <a:ahLst/>
            <a:cxnLst/>
            <a:rect r="r" b="b" t="t" l="l"/>
            <a:pathLst>
              <a:path h="1833420" w="1416317">
                <a:moveTo>
                  <a:pt x="0" y="0"/>
                </a:moveTo>
                <a:lnTo>
                  <a:pt x="1416317" y="0"/>
                </a:lnTo>
                <a:lnTo>
                  <a:pt x="1416317" y="1833420"/>
                </a:lnTo>
                <a:lnTo>
                  <a:pt x="0" y="1833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-62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12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76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643481" y="160303"/>
            <a:ext cx="1826457" cy="1736795"/>
          </a:xfrm>
          <a:custGeom>
            <a:avLst/>
            <a:gdLst/>
            <a:ahLst/>
            <a:cxnLst/>
            <a:rect r="r" b="b" t="t" l="l"/>
            <a:pathLst>
              <a:path h="1736795" w="1826457">
                <a:moveTo>
                  <a:pt x="0" y="0"/>
                </a:moveTo>
                <a:lnTo>
                  <a:pt x="1826457" y="0"/>
                </a:lnTo>
                <a:lnTo>
                  <a:pt x="1826457" y="1736795"/>
                </a:lnTo>
                <a:lnTo>
                  <a:pt x="0" y="1736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2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058942" y="2546388"/>
            <a:ext cx="14170117" cy="7053287"/>
          </a:xfrm>
          <a:custGeom>
            <a:avLst/>
            <a:gdLst/>
            <a:ahLst/>
            <a:cxnLst/>
            <a:rect r="r" b="b" t="t" l="l"/>
            <a:pathLst>
              <a:path h="7053287" w="14170117">
                <a:moveTo>
                  <a:pt x="0" y="0"/>
                </a:moveTo>
                <a:lnTo>
                  <a:pt x="14170117" y="0"/>
                </a:lnTo>
                <a:lnTo>
                  <a:pt x="14170117" y="7053287"/>
                </a:lnTo>
                <a:lnTo>
                  <a:pt x="0" y="70532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9554" y="627452"/>
            <a:ext cx="6116092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Microsoft Access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469939" y="381546"/>
            <a:ext cx="7423114" cy="1443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77"/>
              </a:lnSpc>
            </a:pPr>
            <a:r>
              <a:rPr lang="en-US" sz="3912" b="true">
                <a:solidFill>
                  <a:srgbClr val="EAD46D"/>
                </a:solidFill>
                <a:latin typeface="Now Bold"/>
                <a:ea typeface="Now Bold"/>
                <a:cs typeface="Now Bold"/>
                <a:sym typeface="Now Bold"/>
              </a:rPr>
              <a:t>Result - only records which have age &gt; 13 are selected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9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76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91237" y="160303"/>
            <a:ext cx="1826457" cy="1736795"/>
          </a:xfrm>
          <a:custGeom>
            <a:avLst/>
            <a:gdLst/>
            <a:ahLst/>
            <a:cxnLst/>
            <a:rect r="r" b="b" t="t" l="l"/>
            <a:pathLst>
              <a:path h="1736795" w="1826457">
                <a:moveTo>
                  <a:pt x="0" y="0"/>
                </a:moveTo>
                <a:lnTo>
                  <a:pt x="1826457" y="0"/>
                </a:lnTo>
                <a:lnTo>
                  <a:pt x="1826457" y="1736795"/>
                </a:lnTo>
                <a:lnTo>
                  <a:pt x="0" y="1736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2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828027" y="1471692"/>
            <a:ext cx="12239717" cy="8815308"/>
          </a:xfrm>
          <a:custGeom>
            <a:avLst/>
            <a:gdLst/>
            <a:ahLst/>
            <a:cxnLst/>
            <a:rect r="r" b="b" t="t" l="l"/>
            <a:pathLst>
              <a:path h="8815308" w="12239717">
                <a:moveTo>
                  <a:pt x="0" y="0"/>
                </a:moveTo>
                <a:lnTo>
                  <a:pt x="12239717" y="0"/>
                </a:lnTo>
                <a:lnTo>
                  <a:pt x="12239717" y="8815308"/>
                </a:lnTo>
                <a:lnTo>
                  <a:pt x="0" y="88153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9554" y="627452"/>
            <a:ext cx="6116092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ORDER BY CLAUSE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617694" y="147912"/>
            <a:ext cx="7550821" cy="1920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38"/>
              </a:lnSpc>
            </a:pPr>
            <a:r>
              <a:rPr lang="en-US" sz="3527" b="true">
                <a:solidFill>
                  <a:srgbClr val="EAD46D"/>
                </a:solidFill>
                <a:latin typeface="Now Bold"/>
                <a:ea typeface="Now Bold"/>
                <a:cs typeface="Now Bold"/>
                <a:sym typeface="Now Bold"/>
              </a:rPr>
              <a:t>Used along with the SELECT statement to retrieve information in ascending order.</a:t>
            </a:r>
          </a:p>
        </p:txBody>
      </p:sp>
      <p:grpSp>
        <p:nvGrpSpPr>
          <p:cNvPr name="Group 7" id="7"/>
          <p:cNvGrpSpPr/>
          <p:nvPr/>
        </p:nvGrpSpPr>
        <p:grpSpPr>
          <a:xfrm rot="-685719">
            <a:off x="3624234" y="7577214"/>
            <a:ext cx="1487249" cy="47625"/>
            <a:chOff x="0" y="0"/>
            <a:chExt cx="1982999" cy="635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1750" y="0"/>
              <a:ext cx="1919478" cy="63500"/>
            </a:xfrm>
            <a:custGeom>
              <a:avLst/>
              <a:gdLst/>
              <a:ahLst/>
              <a:cxnLst/>
              <a:rect r="r" b="b" t="t" l="l"/>
              <a:pathLst>
                <a:path h="63500" w="1919478">
                  <a:moveTo>
                    <a:pt x="0" y="0"/>
                  </a:moveTo>
                  <a:lnTo>
                    <a:pt x="1919478" y="0"/>
                  </a:lnTo>
                  <a:lnTo>
                    <a:pt x="1919478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FFE3E3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9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76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91237" y="160303"/>
            <a:ext cx="1826457" cy="1736795"/>
          </a:xfrm>
          <a:custGeom>
            <a:avLst/>
            <a:gdLst/>
            <a:ahLst/>
            <a:cxnLst/>
            <a:rect r="r" b="b" t="t" l="l"/>
            <a:pathLst>
              <a:path h="1736795" w="1826457">
                <a:moveTo>
                  <a:pt x="0" y="0"/>
                </a:moveTo>
                <a:lnTo>
                  <a:pt x="1826457" y="0"/>
                </a:lnTo>
                <a:lnTo>
                  <a:pt x="1826457" y="1736795"/>
                </a:lnTo>
                <a:lnTo>
                  <a:pt x="0" y="1736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2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84383" y="2540037"/>
            <a:ext cx="13110354" cy="6369006"/>
          </a:xfrm>
          <a:custGeom>
            <a:avLst/>
            <a:gdLst/>
            <a:ahLst/>
            <a:cxnLst/>
            <a:rect r="r" b="b" t="t" l="l"/>
            <a:pathLst>
              <a:path h="6369006" w="13110354">
                <a:moveTo>
                  <a:pt x="0" y="0"/>
                </a:moveTo>
                <a:lnTo>
                  <a:pt x="13110354" y="0"/>
                </a:lnTo>
                <a:lnTo>
                  <a:pt x="13110354" y="6369006"/>
                </a:lnTo>
                <a:lnTo>
                  <a:pt x="0" y="63690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9554" y="627452"/>
            <a:ext cx="6116092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ORDER BY CLAUSE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4000" y="605571"/>
            <a:ext cx="7550821" cy="1291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38"/>
              </a:lnSpc>
            </a:pPr>
            <a:r>
              <a:rPr lang="en-US" sz="3527" b="true">
                <a:solidFill>
                  <a:srgbClr val="EAD46D"/>
                </a:solidFill>
                <a:latin typeface="Now Bold"/>
                <a:ea typeface="Now Bold"/>
                <a:cs typeface="Now Bold"/>
                <a:sym typeface="Now Bold"/>
              </a:rPr>
              <a:t>A TABLE SHOWN THAT IS </a:t>
            </a:r>
            <a:r>
              <a:rPr lang="en-US" sz="3527" b="true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ORDERED BY</a:t>
            </a:r>
            <a:r>
              <a:rPr lang="en-US" sz="3527" b="true">
                <a:solidFill>
                  <a:srgbClr val="EAD46D"/>
                </a:solidFill>
                <a:latin typeface="Now Bold"/>
                <a:ea typeface="Now Bold"/>
                <a:cs typeface="Now Bold"/>
                <a:sym typeface="Now Bold"/>
              </a:rPr>
              <a:t> AGE.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354954" y="180743"/>
            <a:ext cx="13213526" cy="9925515"/>
            <a:chOff x="0" y="0"/>
            <a:chExt cx="17618034" cy="1323402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9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76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91237" y="160303"/>
            <a:ext cx="1826457" cy="1736795"/>
          </a:xfrm>
          <a:custGeom>
            <a:avLst/>
            <a:gdLst/>
            <a:ahLst/>
            <a:cxnLst/>
            <a:rect r="r" b="b" t="t" l="l"/>
            <a:pathLst>
              <a:path h="1736795" w="1826457">
                <a:moveTo>
                  <a:pt x="0" y="0"/>
                </a:moveTo>
                <a:lnTo>
                  <a:pt x="1826457" y="0"/>
                </a:lnTo>
                <a:lnTo>
                  <a:pt x="1826457" y="1736795"/>
                </a:lnTo>
                <a:lnTo>
                  <a:pt x="0" y="1736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2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57600" y="2078212"/>
            <a:ext cx="11247473" cy="8100673"/>
          </a:xfrm>
          <a:custGeom>
            <a:avLst/>
            <a:gdLst/>
            <a:ahLst/>
            <a:cxnLst/>
            <a:rect r="r" b="b" t="t" l="l"/>
            <a:pathLst>
              <a:path h="8100673" w="11247473">
                <a:moveTo>
                  <a:pt x="0" y="0"/>
                </a:moveTo>
                <a:lnTo>
                  <a:pt x="11247473" y="0"/>
                </a:lnTo>
                <a:lnTo>
                  <a:pt x="11247473" y="8100673"/>
                </a:lnTo>
                <a:lnTo>
                  <a:pt x="0" y="81006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030327" y="6861587"/>
            <a:ext cx="1885672" cy="1885672"/>
          </a:xfrm>
          <a:custGeom>
            <a:avLst/>
            <a:gdLst/>
            <a:ahLst/>
            <a:cxnLst/>
            <a:rect r="r" b="b" t="t" l="l"/>
            <a:pathLst>
              <a:path h="1885672" w="1885672">
                <a:moveTo>
                  <a:pt x="0" y="0"/>
                </a:moveTo>
                <a:lnTo>
                  <a:pt x="1885672" y="0"/>
                </a:lnTo>
                <a:lnTo>
                  <a:pt x="1885672" y="1885672"/>
                </a:lnTo>
                <a:lnTo>
                  <a:pt x="0" y="18856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99554" y="627452"/>
            <a:ext cx="6116092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ORDER BY CLAUSE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17694" y="147912"/>
            <a:ext cx="7550821" cy="2542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38"/>
              </a:lnSpc>
            </a:pPr>
            <a:r>
              <a:rPr lang="en-US" sz="3527" b="true">
                <a:solidFill>
                  <a:srgbClr val="EAD46D"/>
                </a:solidFill>
                <a:latin typeface="Now Bold"/>
                <a:ea typeface="Now Bold"/>
                <a:cs typeface="Now Bold"/>
                <a:sym typeface="Now Bold"/>
              </a:rPr>
              <a:t>If information needs to be arranged in descending order, the DESC is used along with the Order By clause.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11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76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91237" y="160303"/>
            <a:ext cx="1826457" cy="1736795"/>
          </a:xfrm>
          <a:custGeom>
            <a:avLst/>
            <a:gdLst/>
            <a:ahLst/>
            <a:cxnLst/>
            <a:rect r="r" b="b" t="t" l="l"/>
            <a:pathLst>
              <a:path h="1736795" w="1826457">
                <a:moveTo>
                  <a:pt x="0" y="0"/>
                </a:moveTo>
                <a:lnTo>
                  <a:pt x="1826457" y="0"/>
                </a:lnTo>
                <a:lnTo>
                  <a:pt x="1826457" y="1736795"/>
                </a:lnTo>
                <a:lnTo>
                  <a:pt x="0" y="1736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2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53879" y="2575089"/>
            <a:ext cx="13780243" cy="6683211"/>
          </a:xfrm>
          <a:custGeom>
            <a:avLst/>
            <a:gdLst/>
            <a:ahLst/>
            <a:cxnLst/>
            <a:rect r="r" b="b" t="t" l="l"/>
            <a:pathLst>
              <a:path h="6683211" w="13780243">
                <a:moveTo>
                  <a:pt x="0" y="0"/>
                </a:moveTo>
                <a:lnTo>
                  <a:pt x="13780243" y="0"/>
                </a:lnTo>
                <a:lnTo>
                  <a:pt x="13780243" y="6683211"/>
                </a:lnTo>
                <a:lnTo>
                  <a:pt x="0" y="66832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9554" y="627452"/>
            <a:ext cx="6116092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ORDER BY CLAUSE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4000" y="605571"/>
            <a:ext cx="7550821" cy="1291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38"/>
              </a:lnSpc>
            </a:pPr>
            <a:r>
              <a:rPr lang="en-US" sz="3527" b="true">
                <a:solidFill>
                  <a:srgbClr val="EAD46D"/>
                </a:solidFill>
                <a:latin typeface="Now Bold"/>
                <a:ea typeface="Now Bold"/>
                <a:cs typeface="Now Bold"/>
                <a:sym typeface="Now Bold"/>
              </a:rPr>
              <a:t>RESULT WITH DESCENDING ORDER.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537238" y="160303"/>
            <a:ext cx="13213526" cy="9925515"/>
            <a:chOff x="0" y="0"/>
            <a:chExt cx="17618034" cy="1323402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9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76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91237" y="160303"/>
            <a:ext cx="1826457" cy="1736795"/>
          </a:xfrm>
          <a:custGeom>
            <a:avLst/>
            <a:gdLst/>
            <a:ahLst/>
            <a:cxnLst/>
            <a:rect r="r" b="b" t="t" l="l"/>
            <a:pathLst>
              <a:path h="1736795" w="1826457">
                <a:moveTo>
                  <a:pt x="0" y="0"/>
                </a:moveTo>
                <a:lnTo>
                  <a:pt x="1826457" y="0"/>
                </a:lnTo>
                <a:lnTo>
                  <a:pt x="1826457" y="1736795"/>
                </a:lnTo>
                <a:lnTo>
                  <a:pt x="0" y="1736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233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329489" y="3750491"/>
            <a:ext cx="5246370" cy="5246370"/>
            <a:chOff x="0" y="0"/>
            <a:chExt cx="6995160" cy="699516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995160" cy="6995160"/>
            </a:xfrm>
            <a:custGeom>
              <a:avLst/>
              <a:gdLst/>
              <a:ahLst/>
              <a:cxnLst/>
              <a:rect r="r" b="b" t="t" l="l"/>
              <a:pathLst>
                <a:path h="6995160" w="6995160">
                  <a:moveTo>
                    <a:pt x="6540246" y="6995160"/>
                  </a:moveTo>
                  <a:lnTo>
                    <a:pt x="454914" y="6995160"/>
                  </a:lnTo>
                  <a:cubicBezTo>
                    <a:pt x="204216" y="6995160"/>
                    <a:pt x="0" y="6790944"/>
                    <a:pt x="0" y="6540246"/>
                  </a:cubicBezTo>
                  <a:lnTo>
                    <a:pt x="0" y="454914"/>
                  </a:lnTo>
                  <a:cubicBezTo>
                    <a:pt x="0" y="204216"/>
                    <a:pt x="204216" y="0"/>
                    <a:pt x="454914" y="0"/>
                  </a:cubicBezTo>
                  <a:lnTo>
                    <a:pt x="6540246" y="0"/>
                  </a:lnTo>
                  <a:cubicBezTo>
                    <a:pt x="6790944" y="0"/>
                    <a:pt x="6995160" y="204216"/>
                    <a:pt x="6995160" y="454914"/>
                  </a:cubicBezTo>
                  <a:lnTo>
                    <a:pt x="6995160" y="6540246"/>
                  </a:lnTo>
                  <a:cubicBezTo>
                    <a:pt x="6995160" y="6790944"/>
                    <a:pt x="6790944" y="6995160"/>
                    <a:pt x="6540246" y="6995160"/>
                  </a:cubicBezTo>
                  <a:close/>
                </a:path>
              </a:pathLst>
            </a:custGeom>
            <a:solidFill>
              <a:srgbClr val="FF9999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9554" y="627452"/>
            <a:ext cx="6116092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FUNCTIONS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822602" y="376754"/>
            <a:ext cx="7903767" cy="2233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1"/>
              </a:lnSpc>
            </a:pPr>
            <a:r>
              <a:rPr lang="en-US" sz="3101" b="true">
                <a:solidFill>
                  <a:srgbClr val="EAD46D"/>
                </a:solidFill>
                <a:latin typeface="Now Bold"/>
                <a:ea typeface="Now Bold"/>
                <a:cs typeface="Now Bold"/>
                <a:sym typeface="Now Bold"/>
              </a:rPr>
              <a:t>Aggregate functions are used to perform mathematical operations - counting and addition, respectively on the data values of a given field.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597957" y="3750491"/>
            <a:ext cx="5246370" cy="5246370"/>
            <a:chOff x="0" y="0"/>
            <a:chExt cx="6995160" cy="69951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995160" cy="6995160"/>
            </a:xfrm>
            <a:custGeom>
              <a:avLst/>
              <a:gdLst/>
              <a:ahLst/>
              <a:cxnLst/>
              <a:rect r="r" b="b" t="t" l="l"/>
              <a:pathLst>
                <a:path h="6995160" w="6995160">
                  <a:moveTo>
                    <a:pt x="6540246" y="6995160"/>
                  </a:moveTo>
                  <a:lnTo>
                    <a:pt x="454914" y="6995160"/>
                  </a:lnTo>
                  <a:cubicBezTo>
                    <a:pt x="204216" y="6995160"/>
                    <a:pt x="0" y="6790944"/>
                    <a:pt x="0" y="6540246"/>
                  </a:cubicBezTo>
                  <a:lnTo>
                    <a:pt x="0" y="454914"/>
                  </a:lnTo>
                  <a:cubicBezTo>
                    <a:pt x="0" y="204216"/>
                    <a:pt x="204216" y="0"/>
                    <a:pt x="454914" y="0"/>
                  </a:cubicBezTo>
                  <a:lnTo>
                    <a:pt x="6540246" y="0"/>
                  </a:lnTo>
                  <a:cubicBezTo>
                    <a:pt x="6790944" y="0"/>
                    <a:pt x="6995160" y="204216"/>
                    <a:pt x="6995160" y="454914"/>
                  </a:cubicBezTo>
                  <a:lnTo>
                    <a:pt x="6995160" y="6540246"/>
                  </a:lnTo>
                  <a:cubicBezTo>
                    <a:pt x="6995160" y="6790944"/>
                    <a:pt x="6790944" y="6995160"/>
                    <a:pt x="6540246" y="6995160"/>
                  </a:cubicBezTo>
                  <a:close/>
                </a:path>
              </a:pathLst>
            </a:custGeom>
            <a:solidFill>
              <a:srgbClr val="FF9999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894628" y="5821552"/>
            <a:ext cx="6116092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COUNT FUNCTION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896" y="5821552"/>
            <a:ext cx="6116092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SUM FUNCTION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8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76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91237" y="160303"/>
            <a:ext cx="1826457" cy="1736795"/>
          </a:xfrm>
          <a:custGeom>
            <a:avLst/>
            <a:gdLst/>
            <a:ahLst/>
            <a:cxnLst/>
            <a:rect r="r" b="b" t="t" l="l"/>
            <a:pathLst>
              <a:path h="1736795" w="1826457">
                <a:moveTo>
                  <a:pt x="0" y="0"/>
                </a:moveTo>
                <a:lnTo>
                  <a:pt x="1826457" y="0"/>
                </a:lnTo>
                <a:lnTo>
                  <a:pt x="1826457" y="1736795"/>
                </a:lnTo>
                <a:lnTo>
                  <a:pt x="0" y="1736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2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9554" y="2032239"/>
            <a:ext cx="11537312" cy="8309422"/>
          </a:xfrm>
          <a:custGeom>
            <a:avLst/>
            <a:gdLst/>
            <a:ahLst/>
            <a:cxnLst/>
            <a:rect r="r" b="b" t="t" l="l"/>
            <a:pathLst>
              <a:path h="8309422" w="11537312">
                <a:moveTo>
                  <a:pt x="0" y="0"/>
                </a:moveTo>
                <a:lnTo>
                  <a:pt x="11537312" y="0"/>
                </a:lnTo>
                <a:lnTo>
                  <a:pt x="11537312" y="8309422"/>
                </a:lnTo>
                <a:lnTo>
                  <a:pt x="0" y="83094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9554" y="627452"/>
            <a:ext cx="6116092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COUNT FUNCTION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617694" y="203088"/>
            <a:ext cx="8313629" cy="1829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37"/>
              </a:lnSpc>
            </a:pPr>
            <a:r>
              <a:rPr lang="en-US" sz="3384" b="true">
                <a:solidFill>
                  <a:srgbClr val="EAD46D"/>
                </a:solidFill>
                <a:latin typeface="Now Bold"/>
                <a:ea typeface="Now Bold"/>
                <a:cs typeface="Now Bold"/>
                <a:sym typeface="Now Bold"/>
              </a:rPr>
              <a:t>It is used for counting the number of rows in a field. You can add a condition using WHERE clause.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909528" y="4819529"/>
            <a:ext cx="4628340" cy="2591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3598" b="true">
                <a:solidFill>
                  <a:srgbClr val="EAD46D"/>
                </a:solidFill>
                <a:latin typeface="Now Bold"/>
                <a:ea typeface="Now Bold"/>
                <a:cs typeface="Now Bold"/>
                <a:sym typeface="Now Bold"/>
              </a:rPr>
              <a:t>It calculate the number of records which matches House = "G"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9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D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88045" y="3002439"/>
            <a:ext cx="16031614" cy="1200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5"/>
              </a:lnSpc>
            </a:pPr>
            <a:r>
              <a:rPr lang="en-US" sz="6167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Student and examination records at schools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878997" y="585553"/>
            <a:ext cx="6867684" cy="2350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70"/>
              </a:lnSpc>
            </a:pPr>
            <a:r>
              <a:rPr lang="en-US" sz="12263">
                <a:solidFill>
                  <a:srgbClr val="000000"/>
                </a:solidFill>
                <a:latin typeface="Arcade Gamer"/>
                <a:ea typeface="Arcade Gamer"/>
                <a:cs typeface="Arcade Gamer"/>
                <a:sym typeface="Arcade Gamer"/>
              </a:rPr>
              <a:t>USAGE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5291740" y="4890514"/>
          <a:ext cx="7670800" cy="4013200"/>
        </p:xfrm>
        <a:graphic>
          <a:graphicData uri="http://schemas.openxmlformats.org/drawingml/2006/table">
            <a:tbl>
              <a:tblPr/>
              <a:tblGrid>
                <a:gridCol w="1917700"/>
                <a:gridCol w="1917700"/>
                <a:gridCol w="1917700"/>
                <a:gridCol w="1917700"/>
              </a:tblGrid>
              <a:tr h="1003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1003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003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003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TextBox 5" id="5"/>
          <p:cNvSpPr txBox="true"/>
          <p:nvPr/>
        </p:nvSpPr>
        <p:spPr>
          <a:xfrm rot="0">
            <a:off x="5929832" y="4753834"/>
            <a:ext cx="590757" cy="914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8"/>
              </a:lnSpc>
            </a:pPr>
            <a:r>
              <a:rPr lang="en-US" sz="474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498052" y="4845755"/>
            <a:ext cx="1422368" cy="779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40800" y="4845755"/>
            <a:ext cx="1027200" cy="779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Age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324313" y="4845755"/>
            <a:ext cx="1422368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House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078548" y="5904739"/>
            <a:ext cx="293324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078548" y="7001168"/>
            <a:ext cx="293324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078548" y="8007754"/>
            <a:ext cx="293324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3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989878" y="5904739"/>
            <a:ext cx="331694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998167" y="7001168"/>
            <a:ext cx="315116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977110" y="8007754"/>
            <a:ext cx="357230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774929" y="5949661"/>
            <a:ext cx="664471" cy="779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774929" y="7046090"/>
            <a:ext cx="664471" cy="779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774929" y="8052676"/>
            <a:ext cx="664471" cy="779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499495" y="5949661"/>
            <a:ext cx="1000698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Blue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568414" y="7046090"/>
            <a:ext cx="862859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Red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568414" y="8052676"/>
            <a:ext cx="862859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Red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4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76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91237" y="160303"/>
            <a:ext cx="1826457" cy="1736795"/>
          </a:xfrm>
          <a:custGeom>
            <a:avLst/>
            <a:gdLst/>
            <a:ahLst/>
            <a:cxnLst/>
            <a:rect r="r" b="b" t="t" l="l"/>
            <a:pathLst>
              <a:path h="1736795" w="1826457">
                <a:moveTo>
                  <a:pt x="0" y="0"/>
                </a:moveTo>
                <a:lnTo>
                  <a:pt x="1826457" y="0"/>
                </a:lnTo>
                <a:lnTo>
                  <a:pt x="1826457" y="1736795"/>
                </a:lnTo>
                <a:lnTo>
                  <a:pt x="0" y="1736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233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9554" y="627452"/>
            <a:ext cx="6116092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COUNT FUNCTION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466800" y="539108"/>
            <a:ext cx="11735494" cy="902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87"/>
              </a:lnSpc>
            </a:pPr>
            <a:r>
              <a:rPr lang="en-US" sz="4777" b="true">
                <a:solidFill>
                  <a:srgbClr val="EAD46D"/>
                </a:solidFill>
                <a:latin typeface="Now Bold"/>
                <a:ea typeface="Now Bold"/>
                <a:cs typeface="Now Bold"/>
                <a:sym typeface="Now Bold"/>
              </a:rPr>
              <a:t>Illustration</a:t>
            </a:r>
          </a:p>
        </p:txBody>
      </p: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2784906" y="2865865"/>
          <a:ext cx="5956300" cy="3581400"/>
        </p:xfrm>
        <a:graphic>
          <a:graphicData uri="http://schemas.openxmlformats.org/drawingml/2006/table">
            <a:tbl>
              <a:tblPr/>
              <a:tblGrid>
                <a:gridCol w="918506"/>
                <a:gridCol w="1133676"/>
                <a:gridCol w="1117124"/>
                <a:gridCol w="1001262"/>
                <a:gridCol w="1785731"/>
              </a:tblGrid>
              <a:tr h="596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596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596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596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596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596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Freeform 7" id="7"/>
          <p:cNvSpPr/>
          <p:nvPr/>
        </p:nvSpPr>
        <p:spPr>
          <a:xfrm flipH="false" flipV="false" rot="0">
            <a:off x="9355880" y="4961037"/>
            <a:ext cx="7903420" cy="5692214"/>
          </a:xfrm>
          <a:custGeom>
            <a:avLst/>
            <a:gdLst/>
            <a:ahLst/>
            <a:cxnLst/>
            <a:rect r="r" b="b" t="t" l="l"/>
            <a:pathLst>
              <a:path h="5692214" w="7903420">
                <a:moveTo>
                  <a:pt x="0" y="0"/>
                </a:moveTo>
                <a:lnTo>
                  <a:pt x="7903420" y="0"/>
                </a:lnTo>
                <a:lnTo>
                  <a:pt x="7903420" y="5692214"/>
                </a:lnTo>
                <a:lnTo>
                  <a:pt x="0" y="56922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9914367" y="2522862"/>
            <a:ext cx="5876905" cy="2500356"/>
          </a:xfrm>
          <a:custGeom>
            <a:avLst/>
            <a:gdLst/>
            <a:ahLst/>
            <a:cxnLst/>
            <a:rect r="r" b="b" t="t" l="l"/>
            <a:pathLst>
              <a:path h="2500356" w="5876905">
                <a:moveTo>
                  <a:pt x="5876905" y="0"/>
                </a:moveTo>
                <a:lnTo>
                  <a:pt x="0" y="0"/>
                </a:lnTo>
                <a:lnTo>
                  <a:pt x="0" y="2500356"/>
                </a:lnTo>
                <a:lnTo>
                  <a:pt x="5876905" y="2500356"/>
                </a:lnTo>
                <a:lnTo>
                  <a:pt x="587690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-95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8758817" y="3409598"/>
            <a:ext cx="983295" cy="38100"/>
            <a:chOff x="0" y="0"/>
            <a:chExt cx="1311060" cy="50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25400" y="0"/>
              <a:ext cx="1260221" cy="50800"/>
            </a:xfrm>
            <a:custGeom>
              <a:avLst/>
              <a:gdLst/>
              <a:ahLst/>
              <a:cxnLst/>
              <a:rect r="r" b="b" t="t" l="l"/>
              <a:pathLst>
                <a:path h="50800" w="1260221">
                  <a:moveTo>
                    <a:pt x="0" y="0"/>
                  </a:moveTo>
                  <a:lnTo>
                    <a:pt x="1260221" y="0"/>
                  </a:lnTo>
                  <a:lnTo>
                    <a:pt x="1260221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5400000">
            <a:off x="12314774" y="5380329"/>
            <a:ext cx="594476" cy="38100"/>
            <a:chOff x="0" y="0"/>
            <a:chExt cx="792635" cy="50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25400" y="0"/>
              <a:ext cx="741807" cy="50800"/>
            </a:xfrm>
            <a:custGeom>
              <a:avLst/>
              <a:gdLst/>
              <a:ahLst/>
              <a:cxnLst/>
              <a:rect r="r" b="b" t="t" l="l"/>
              <a:pathLst>
                <a:path h="50800" w="741807">
                  <a:moveTo>
                    <a:pt x="0" y="0"/>
                  </a:moveTo>
                  <a:lnTo>
                    <a:pt x="741807" y="0"/>
                  </a:lnTo>
                  <a:lnTo>
                    <a:pt x="741807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3045129" y="2815529"/>
            <a:ext cx="588569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976366" y="2817504"/>
            <a:ext cx="801674" cy="556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6"/>
              </a:lnSpc>
            </a:pPr>
            <a:r>
              <a:rPr lang="en-US" sz="1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First</a:t>
            </a:r>
          </a:p>
          <a:p>
            <a:pPr algn="ctr">
              <a:lnSpc>
                <a:spcPts val="2056"/>
              </a:lnSpc>
            </a:pPr>
            <a:r>
              <a:rPr lang="en-US" sz="1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158167" y="2835785"/>
            <a:ext cx="851671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Age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299148" y="2834579"/>
            <a:ext cx="1405844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House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104284" y="2817504"/>
            <a:ext cx="801674" cy="556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6"/>
              </a:lnSpc>
            </a:pPr>
            <a:r>
              <a:rPr lang="en-US" sz="1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Last</a:t>
            </a:r>
          </a:p>
          <a:p>
            <a:pPr algn="ctr">
              <a:lnSpc>
                <a:spcPts val="2056"/>
              </a:lnSpc>
            </a:pPr>
            <a:r>
              <a:rPr lang="en-US" sz="146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913541" y="3443720"/>
            <a:ext cx="1029819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946907" y="3426233"/>
            <a:ext cx="900458" cy="52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1"/>
              </a:lnSpc>
            </a:pPr>
            <a:r>
              <a:rPr lang="en-US" sz="27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237870" y="3463976"/>
            <a:ext cx="584409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606008" y="3462770"/>
            <a:ext cx="376857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927776" y="3412768"/>
            <a:ext cx="1393553" cy="536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278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Chou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887975" y="4050516"/>
            <a:ext cx="1029819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820768" y="4033030"/>
            <a:ext cx="1237705" cy="52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1"/>
              </a:lnSpc>
            </a:pPr>
            <a:r>
              <a:rPr lang="en-US" sz="27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Jane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212304" y="4070772"/>
            <a:ext cx="584409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601058" y="4069566"/>
            <a:ext cx="307729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887975" y="4657797"/>
            <a:ext cx="1029819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886462" y="4640310"/>
            <a:ext cx="1017415" cy="52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1"/>
              </a:lnSpc>
            </a:pPr>
            <a:r>
              <a:rPr lang="en-US" sz="27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Will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212304" y="4678053"/>
            <a:ext cx="584409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13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599950" y="4676847"/>
            <a:ext cx="311446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870083" y="4626845"/>
            <a:ext cx="1501283" cy="536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278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Smith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887975" y="5303003"/>
            <a:ext cx="1029819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004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868770" y="5285517"/>
            <a:ext cx="1076746" cy="52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1"/>
              </a:lnSpc>
            </a:pPr>
            <a:r>
              <a:rPr lang="en-US" sz="27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Max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212304" y="5323259"/>
            <a:ext cx="584409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12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580443" y="5322053"/>
            <a:ext cx="376857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906104" y="5272051"/>
            <a:ext cx="1380493" cy="536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278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Verst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887975" y="5931956"/>
            <a:ext cx="1029819" cy="55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0"/>
              </a:lnSpc>
            </a:pPr>
            <a:r>
              <a:rPr lang="en-US" sz="28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005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796811" y="5914469"/>
            <a:ext cx="1318040" cy="52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1"/>
              </a:lnSpc>
            </a:pPr>
            <a:r>
              <a:rPr lang="en-US" sz="272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Anna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212304" y="5952212"/>
            <a:ext cx="584409" cy="466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40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580443" y="5951006"/>
            <a:ext cx="376857" cy="45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872665" y="5901004"/>
            <a:ext cx="1492625" cy="536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2786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Maria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829530" y="4107208"/>
            <a:ext cx="1637270" cy="440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28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Watson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370603" y="2770616"/>
            <a:ext cx="5062025" cy="1297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Query: Can you COUNT for me how many of these students are from the Green ('G') House?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573697" y="2070253"/>
            <a:ext cx="4383604" cy="702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9"/>
              </a:lnSpc>
            </a:pPr>
            <a:r>
              <a:rPr lang="en-US" sz="363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Student Info Table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990797" y="4910332"/>
            <a:ext cx="4596316" cy="748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37"/>
              </a:lnSpc>
            </a:pPr>
            <a:r>
              <a:rPr lang="en-US" sz="3811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Structured Query Language</a:t>
            </a:r>
          </a:p>
        </p:txBody>
      </p:sp>
      <p:grpSp>
        <p:nvGrpSpPr>
          <p:cNvPr name="Group 46" id="46"/>
          <p:cNvGrpSpPr/>
          <p:nvPr/>
        </p:nvGrpSpPr>
        <p:grpSpPr>
          <a:xfrm rot="9718647">
            <a:off x="8534921" y="8482091"/>
            <a:ext cx="1432710" cy="38100"/>
            <a:chOff x="0" y="0"/>
            <a:chExt cx="1910280" cy="508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25400" y="0"/>
              <a:ext cx="1859534" cy="50800"/>
            </a:xfrm>
            <a:custGeom>
              <a:avLst/>
              <a:gdLst/>
              <a:ahLst/>
              <a:cxnLst/>
              <a:rect r="r" b="b" t="t" l="l"/>
              <a:pathLst>
                <a:path h="50800" w="1859534">
                  <a:moveTo>
                    <a:pt x="0" y="0"/>
                  </a:moveTo>
                  <a:lnTo>
                    <a:pt x="1859534" y="0"/>
                  </a:lnTo>
                  <a:lnTo>
                    <a:pt x="1859534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8911861" y="3562642"/>
            <a:ext cx="983295" cy="38100"/>
            <a:chOff x="0" y="0"/>
            <a:chExt cx="1311060" cy="508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25400" y="0"/>
              <a:ext cx="1260221" cy="50800"/>
            </a:xfrm>
            <a:custGeom>
              <a:avLst/>
              <a:gdLst/>
              <a:ahLst/>
              <a:cxnLst/>
              <a:rect r="r" b="b" t="t" l="l"/>
              <a:pathLst>
                <a:path h="50800" w="1260221">
                  <a:moveTo>
                    <a:pt x="0" y="0"/>
                  </a:moveTo>
                  <a:lnTo>
                    <a:pt x="1260221" y="0"/>
                  </a:lnTo>
                  <a:lnTo>
                    <a:pt x="1260221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0" id="50"/>
          <p:cNvSpPr/>
          <p:nvPr/>
        </p:nvSpPr>
        <p:spPr>
          <a:xfrm flipH="false" flipV="false" rot="0">
            <a:off x="2260735" y="7503869"/>
            <a:ext cx="5876905" cy="2500356"/>
          </a:xfrm>
          <a:custGeom>
            <a:avLst/>
            <a:gdLst/>
            <a:ahLst/>
            <a:cxnLst/>
            <a:rect r="r" b="b" t="t" l="l"/>
            <a:pathLst>
              <a:path h="2500356" w="5876905">
                <a:moveTo>
                  <a:pt x="0" y="0"/>
                </a:moveTo>
                <a:lnTo>
                  <a:pt x="5876905" y="0"/>
                </a:lnTo>
                <a:lnTo>
                  <a:pt x="5876905" y="2500356"/>
                </a:lnTo>
                <a:lnTo>
                  <a:pt x="0" y="25003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-950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0">
            <a:off x="2716971" y="7468241"/>
            <a:ext cx="5001424" cy="1464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23"/>
              </a:lnSpc>
            </a:pPr>
            <a:r>
              <a:rPr lang="en-US" sz="394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Answer: 3</a:t>
            </a:r>
          </a:p>
          <a:p>
            <a:pPr algn="l">
              <a:lnSpc>
                <a:spcPts val="5523"/>
              </a:lnSpc>
            </a:pPr>
            <a:r>
              <a:rPr lang="en-US" sz="394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(Try it out in Access!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54" id="54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55" id="55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11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76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91237" y="160303"/>
            <a:ext cx="1826457" cy="1736795"/>
          </a:xfrm>
          <a:custGeom>
            <a:avLst/>
            <a:gdLst/>
            <a:ahLst/>
            <a:cxnLst/>
            <a:rect r="r" b="b" t="t" l="l"/>
            <a:pathLst>
              <a:path h="1736795" w="1826457">
                <a:moveTo>
                  <a:pt x="0" y="0"/>
                </a:moveTo>
                <a:lnTo>
                  <a:pt x="1826457" y="0"/>
                </a:lnTo>
                <a:lnTo>
                  <a:pt x="1826457" y="1736795"/>
                </a:lnTo>
                <a:lnTo>
                  <a:pt x="0" y="1736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233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9554" y="627452"/>
            <a:ext cx="6116092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SUM FUNCTION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617694" y="384096"/>
            <a:ext cx="8313629" cy="1232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37"/>
              </a:lnSpc>
            </a:pPr>
            <a:r>
              <a:rPr lang="en-US" sz="3384" b="true">
                <a:solidFill>
                  <a:srgbClr val="EAD46D"/>
                </a:solidFill>
                <a:latin typeface="Now Bold"/>
                <a:ea typeface="Now Bold"/>
                <a:cs typeface="Now Bold"/>
                <a:sym typeface="Now Bold"/>
              </a:rPr>
              <a:t>It is used for adding the values in a given field.</a:t>
            </a:r>
          </a:p>
        </p:txBody>
      </p: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1028700" y="4118478"/>
          <a:ext cx="8839200" cy="4114800"/>
        </p:xfrm>
        <a:graphic>
          <a:graphicData uri="http://schemas.openxmlformats.org/drawingml/2006/table">
            <a:tbl>
              <a:tblPr/>
              <a:tblGrid>
                <a:gridCol w="1048672"/>
                <a:gridCol w="1294337"/>
                <a:gridCol w="1275439"/>
                <a:gridCol w="1143158"/>
                <a:gridCol w="2038797"/>
                <a:gridCol w="2038797"/>
              </a:tblGrid>
              <a:tr h="685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685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85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85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85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858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1498122" y="4065034"/>
            <a:ext cx="549072" cy="599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6"/>
              </a:lnSpc>
            </a:pPr>
            <a:r>
              <a:rPr lang="en-US" sz="311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25245" y="4042279"/>
            <a:ext cx="747878" cy="611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69"/>
              </a:lnSpc>
            </a:pPr>
            <a:r>
              <a:rPr lang="en-US" sz="16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First</a:t>
            </a:r>
          </a:p>
          <a:p>
            <a:pPr algn="ctr">
              <a:lnSpc>
                <a:spcPts val="2269"/>
              </a:lnSpc>
            </a:pPr>
            <a:r>
              <a:rPr lang="en-US" sz="16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931699" y="4047315"/>
            <a:ext cx="794521" cy="537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64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Age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190163" y="4065034"/>
            <a:ext cx="1311506" cy="511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9"/>
              </a:lnSpc>
            </a:pPr>
            <a:r>
              <a:rPr lang="en-US" sz="262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House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769301" y="4042279"/>
            <a:ext cx="747878" cy="611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69"/>
              </a:lnSpc>
            </a:pPr>
            <a:r>
              <a:rPr lang="en-US" sz="16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Last</a:t>
            </a:r>
          </a:p>
          <a:p>
            <a:pPr algn="ctr">
              <a:lnSpc>
                <a:spcPts val="2269"/>
              </a:lnSpc>
            </a:pPr>
            <a:r>
              <a:rPr lang="en-US" sz="162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73489" y="4760048"/>
            <a:ext cx="960713" cy="599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6"/>
              </a:lnSpc>
            </a:pPr>
            <a:r>
              <a:rPr lang="en-US" sz="311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51106" y="4779005"/>
            <a:ext cx="840034" cy="576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6"/>
              </a:lnSpc>
            </a:pPr>
            <a:r>
              <a:rPr lang="en-US" sz="301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019608" y="4740188"/>
            <a:ext cx="545192" cy="537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64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528620" y="4757908"/>
            <a:ext cx="351568" cy="511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9"/>
              </a:lnSpc>
            </a:pPr>
            <a:r>
              <a:rPr lang="en-US" sz="262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467646" y="4709213"/>
            <a:ext cx="1300039" cy="59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074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Chou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45291" y="5429325"/>
            <a:ext cx="960713" cy="599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6"/>
              </a:lnSpc>
            </a:pPr>
            <a:r>
              <a:rPr lang="en-US" sz="311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211980" y="5448281"/>
            <a:ext cx="1154648" cy="576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6"/>
              </a:lnSpc>
            </a:pPr>
            <a:r>
              <a:rPr lang="en-US" sz="301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Jane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991410" y="5409465"/>
            <a:ext cx="545192" cy="537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64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523160" y="5427184"/>
            <a:ext cx="287080" cy="511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9"/>
              </a:lnSpc>
            </a:pPr>
            <a:r>
              <a:rPr lang="en-US" sz="262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45291" y="6099135"/>
            <a:ext cx="960713" cy="599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6"/>
              </a:lnSpc>
            </a:pPr>
            <a:r>
              <a:rPr lang="en-US" sz="311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284437" y="6118091"/>
            <a:ext cx="949141" cy="576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6"/>
              </a:lnSpc>
            </a:pPr>
            <a:r>
              <a:rPr lang="en-US" sz="301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Will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991410" y="6079275"/>
            <a:ext cx="545192" cy="537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64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521936" y="6096994"/>
            <a:ext cx="290547" cy="511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9"/>
              </a:lnSpc>
            </a:pPr>
            <a:r>
              <a:rPr lang="en-US" sz="262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404013" y="6048299"/>
            <a:ext cx="1400540" cy="59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074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Smith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45291" y="6810776"/>
            <a:ext cx="960713" cy="599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6"/>
              </a:lnSpc>
            </a:pPr>
            <a:r>
              <a:rPr lang="en-US" sz="311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264923" y="6829732"/>
            <a:ext cx="1004491" cy="576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6"/>
              </a:lnSpc>
            </a:pPr>
            <a:r>
              <a:rPr lang="en-US" sz="301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Max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991410" y="6790916"/>
            <a:ext cx="545192" cy="537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64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12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500422" y="6808636"/>
            <a:ext cx="351568" cy="511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9"/>
              </a:lnSpc>
            </a:pPr>
            <a:r>
              <a:rPr lang="en-US" sz="262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443744" y="6759941"/>
            <a:ext cx="1287856" cy="59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074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Verst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45291" y="7504490"/>
            <a:ext cx="960713" cy="599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6"/>
              </a:lnSpc>
            </a:pPr>
            <a:r>
              <a:rPr lang="en-US" sz="311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005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185555" y="7523446"/>
            <a:ext cx="1229594" cy="576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6"/>
              </a:lnSpc>
            </a:pPr>
            <a:r>
              <a:rPr lang="en-US" sz="301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Anna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991410" y="7484630"/>
            <a:ext cx="545192" cy="537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64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500422" y="7502349"/>
            <a:ext cx="351568" cy="511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9"/>
              </a:lnSpc>
            </a:pPr>
            <a:r>
              <a:rPr lang="en-US" sz="262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406861" y="7453654"/>
            <a:ext cx="1392463" cy="59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074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Maria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359284" y="5473196"/>
            <a:ext cx="1527402" cy="49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9"/>
              </a:lnSpc>
            </a:pPr>
            <a:r>
              <a:rPr lang="en-US" sz="251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Watson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514214" y="3115439"/>
            <a:ext cx="4834969" cy="793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3"/>
              </a:lnSpc>
            </a:pPr>
            <a:r>
              <a:rPr lang="en-US" sz="4010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Student Info Table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728904" y="4073045"/>
            <a:ext cx="2419837" cy="511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9"/>
              </a:lnSpc>
            </a:pPr>
            <a:r>
              <a:rPr lang="en-US" sz="262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Money Paid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261315" y="4717696"/>
            <a:ext cx="817819" cy="537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64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100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326180" y="5425185"/>
            <a:ext cx="817819" cy="537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64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100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326180" y="6146619"/>
            <a:ext cx="817819" cy="537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64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200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326180" y="6855058"/>
            <a:ext cx="817819" cy="537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64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300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326180" y="7531979"/>
            <a:ext cx="817819" cy="537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64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200</a:t>
            </a:r>
          </a:p>
        </p:txBody>
      </p:sp>
      <p:sp>
        <p:nvSpPr>
          <p:cNvPr name="Freeform 44" id="44"/>
          <p:cNvSpPr/>
          <p:nvPr/>
        </p:nvSpPr>
        <p:spPr>
          <a:xfrm flipH="true" flipV="false" rot="0">
            <a:off x="10587815" y="4671359"/>
            <a:ext cx="5876905" cy="2500356"/>
          </a:xfrm>
          <a:custGeom>
            <a:avLst/>
            <a:gdLst/>
            <a:ahLst/>
            <a:cxnLst/>
            <a:rect r="r" b="b" t="t" l="l"/>
            <a:pathLst>
              <a:path h="2500356" w="5876905">
                <a:moveTo>
                  <a:pt x="5876905" y="0"/>
                </a:moveTo>
                <a:lnTo>
                  <a:pt x="0" y="0"/>
                </a:lnTo>
                <a:lnTo>
                  <a:pt x="0" y="2500356"/>
                </a:lnTo>
                <a:lnTo>
                  <a:pt x="5876905" y="2500356"/>
                </a:lnTo>
                <a:lnTo>
                  <a:pt x="58769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950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11044051" y="4919112"/>
            <a:ext cx="5062025" cy="1297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35"/>
              </a:lnSpc>
            </a:pPr>
            <a:r>
              <a:rPr lang="en-US" sz="238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Query: Can you calculate for me how much in total these students have paid?</a:t>
            </a:r>
          </a:p>
        </p:txBody>
      </p:sp>
      <p:grpSp>
        <p:nvGrpSpPr>
          <p:cNvPr name="Group 46" id="46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49" id="49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10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76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91237" y="160303"/>
            <a:ext cx="1826457" cy="1736795"/>
          </a:xfrm>
          <a:custGeom>
            <a:avLst/>
            <a:gdLst/>
            <a:ahLst/>
            <a:cxnLst/>
            <a:rect r="r" b="b" t="t" l="l"/>
            <a:pathLst>
              <a:path h="1736795" w="1826457">
                <a:moveTo>
                  <a:pt x="0" y="0"/>
                </a:moveTo>
                <a:lnTo>
                  <a:pt x="1826457" y="0"/>
                </a:lnTo>
                <a:lnTo>
                  <a:pt x="1826457" y="1736795"/>
                </a:lnTo>
                <a:lnTo>
                  <a:pt x="0" y="1736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2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531950" y="5810768"/>
            <a:ext cx="8131933" cy="5023327"/>
          </a:xfrm>
          <a:custGeom>
            <a:avLst/>
            <a:gdLst/>
            <a:ahLst/>
            <a:cxnLst/>
            <a:rect r="r" b="b" t="t" l="l"/>
            <a:pathLst>
              <a:path h="5023327" w="8131933">
                <a:moveTo>
                  <a:pt x="0" y="0"/>
                </a:moveTo>
                <a:lnTo>
                  <a:pt x="8131933" y="0"/>
                </a:lnTo>
                <a:lnTo>
                  <a:pt x="8131933" y="5023327"/>
                </a:lnTo>
                <a:lnTo>
                  <a:pt x="0" y="50233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9554" y="627452"/>
            <a:ext cx="6116092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SUM FUNCTION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590406" y="350347"/>
            <a:ext cx="8313629" cy="1232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37"/>
              </a:lnSpc>
            </a:pPr>
            <a:r>
              <a:rPr lang="en-US" sz="3384" b="true">
                <a:solidFill>
                  <a:srgbClr val="EAD46D"/>
                </a:solidFill>
                <a:latin typeface="Now Bold"/>
                <a:ea typeface="Now Bold"/>
                <a:cs typeface="Now Bold"/>
                <a:sym typeface="Now Bold"/>
              </a:rPr>
              <a:t>It is used for adding the values in a given field.</a:t>
            </a:r>
          </a:p>
        </p:txBody>
      </p: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1634874" y="2888599"/>
          <a:ext cx="7683500" cy="3657600"/>
        </p:xfrm>
        <a:graphic>
          <a:graphicData uri="http://schemas.openxmlformats.org/drawingml/2006/table">
            <a:tbl>
              <a:tblPr/>
              <a:tblGrid>
                <a:gridCol w="911561"/>
                <a:gridCol w="1125107"/>
                <a:gridCol w="1108678"/>
                <a:gridCol w="993693"/>
                <a:gridCol w="1772230"/>
                <a:gridCol w="1772230"/>
              </a:tblGrid>
              <a:tr h="6096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6096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096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096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096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6096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TextBox 8" id="8"/>
          <p:cNvSpPr txBox="true"/>
          <p:nvPr/>
        </p:nvSpPr>
        <p:spPr>
          <a:xfrm rot="0">
            <a:off x="2052967" y="2828501"/>
            <a:ext cx="396346" cy="53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0"/>
              </a:lnSpc>
            </a:pPr>
            <a:r>
              <a:rPr lang="en-US" sz="277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967779" y="2812399"/>
            <a:ext cx="539851" cy="552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0"/>
              </a:lnSpc>
            </a:pPr>
            <a:r>
              <a:rPr lang="en-US" sz="144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First</a:t>
            </a:r>
          </a:p>
          <a:p>
            <a:pPr algn="ctr">
              <a:lnSpc>
                <a:spcPts val="2020"/>
              </a:lnSpc>
            </a:pPr>
            <a:r>
              <a:rPr lang="en-US" sz="144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11101" y="2848736"/>
            <a:ext cx="573520" cy="454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3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Age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231958" y="2866601"/>
            <a:ext cx="946703" cy="445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6"/>
              </a:lnSpc>
            </a:pPr>
            <a:r>
              <a:rPr lang="en-US" sz="234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House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075804" y="2812399"/>
            <a:ext cx="539851" cy="552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0"/>
              </a:lnSpc>
            </a:pPr>
            <a:r>
              <a:rPr lang="en-US" sz="144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Last</a:t>
            </a:r>
          </a:p>
          <a:p>
            <a:pPr algn="ctr">
              <a:lnSpc>
                <a:spcPts val="2020"/>
              </a:lnSpc>
            </a:pPr>
            <a:r>
              <a:rPr lang="en-US" sz="1443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63832" y="3447519"/>
            <a:ext cx="693486" cy="53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0"/>
              </a:lnSpc>
            </a:pPr>
            <a:r>
              <a:rPr lang="en-US" sz="277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812681" y="3483452"/>
            <a:ext cx="606373" cy="516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5"/>
              </a:lnSpc>
            </a:pPr>
            <a:r>
              <a:rPr lang="en-US" sz="268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89398" y="3465847"/>
            <a:ext cx="393544" cy="454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3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533408" y="3483712"/>
            <a:ext cx="253778" cy="445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6"/>
              </a:lnSpc>
            </a:pPr>
            <a:r>
              <a:rPr lang="en-US" sz="234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807135" y="3419209"/>
            <a:ext cx="938426" cy="529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3"/>
              </a:lnSpc>
            </a:pPr>
            <a:r>
              <a:rPr lang="en-US" sz="273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Chou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38717" y="4043614"/>
            <a:ext cx="693486" cy="53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0"/>
              </a:lnSpc>
            </a:pPr>
            <a:r>
              <a:rPr lang="en-US" sz="277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688768" y="4079547"/>
            <a:ext cx="833476" cy="516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5"/>
              </a:lnSpc>
            </a:pPr>
            <a:r>
              <a:rPr lang="en-US" sz="268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Jane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164283" y="4061942"/>
            <a:ext cx="393544" cy="454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3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528545" y="4079807"/>
            <a:ext cx="207227" cy="445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6"/>
              </a:lnSpc>
            </a:pPr>
            <a:r>
              <a:rPr lang="en-US" sz="234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38717" y="4640184"/>
            <a:ext cx="693486" cy="53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0"/>
              </a:lnSpc>
            </a:pPr>
            <a:r>
              <a:rPr lang="en-US" sz="277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003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753302" y="4676117"/>
            <a:ext cx="685133" cy="516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5"/>
              </a:lnSpc>
            </a:pPr>
            <a:r>
              <a:rPr lang="en-US" sz="268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Will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164283" y="4658512"/>
            <a:ext cx="393544" cy="454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3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527456" y="4676377"/>
            <a:ext cx="209730" cy="445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6"/>
              </a:lnSpc>
            </a:pPr>
            <a:r>
              <a:rPr lang="en-US" sz="234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750460" y="4611874"/>
            <a:ext cx="1010972" cy="529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3"/>
              </a:lnSpc>
            </a:pPr>
            <a:r>
              <a:rPr lang="en-US" sz="273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Smith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738717" y="5274011"/>
            <a:ext cx="693486" cy="53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0"/>
              </a:lnSpc>
            </a:pPr>
            <a:r>
              <a:rPr lang="en-US" sz="277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004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735922" y="5309945"/>
            <a:ext cx="725086" cy="516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5"/>
              </a:lnSpc>
            </a:pPr>
            <a:r>
              <a:rPr lang="en-US" sz="268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Max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164283" y="5292340"/>
            <a:ext cx="393544" cy="454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3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12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508294" y="5310205"/>
            <a:ext cx="253778" cy="445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6"/>
              </a:lnSpc>
            </a:pPr>
            <a:r>
              <a:rPr lang="en-US" sz="234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785846" y="5245701"/>
            <a:ext cx="929632" cy="529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3"/>
              </a:lnSpc>
            </a:pPr>
            <a:r>
              <a:rPr lang="en-US" sz="273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Verst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738717" y="5891871"/>
            <a:ext cx="693486" cy="53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0"/>
              </a:lnSpc>
            </a:pPr>
            <a:r>
              <a:rPr lang="en-US" sz="2771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005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665233" y="5927805"/>
            <a:ext cx="887576" cy="516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5"/>
              </a:lnSpc>
            </a:pPr>
            <a:r>
              <a:rPr lang="en-US" sz="268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Anna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164283" y="5910200"/>
            <a:ext cx="393544" cy="454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3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508294" y="5928065"/>
            <a:ext cx="253778" cy="445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6"/>
              </a:lnSpc>
            </a:pPr>
            <a:r>
              <a:rPr lang="en-US" sz="234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752996" y="5863561"/>
            <a:ext cx="1005142" cy="529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3"/>
              </a:lnSpc>
            </a:pPr>
            <a:r>
              <a:rPr lang="en-US" sz="2737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Maria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710620" y="4101738"/>
            <a:ext cx="1102547" cy="434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2"/>
              </a:lnSpc>
            </a:pPr>
            <a:r>
              <a:rPr lang="en-US" sz="2244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Watson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957955" y="2002981"/>
            <a:ext cx="4306293" cy="698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3570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Student Info Table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602449" y="2873735"/>
            <a:ext cx="1746746" cy="445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6"/>
              </a:lnSpc>
            </a:pPr>
            <a:r>
              <a:rPr lang="en-US" sz="2340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Money Paid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076642" y="3445814"/>
            <a:ext cx="590339" cy="454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3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100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134415" y="4075944"/>
            <a:ext cx="590339" cy="454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3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100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134415" y="4718492"/>
            <a:ext cx="590339" cy="454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3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200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134415" y="5349468"/>
            <a:ext cx="590339" cy="454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3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300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134415" y="5952372"/>
            <a:ext cx="590339" cy="454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359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200</a:t>
            </a:r>
          </a:p>
        </p:txBody>
      </p:sp>
      <p:sp>
        <p:nvSpPr>
          <p:cNvPr name="Freeform 45" id="45"/>
          <p:cNvSpPr/>
          <p:nvPr/>
        </p:nvSpPr>
        <p:spPr>
          <a:xfrm flipH="true" flipV="false" rot="0">
            <a:off x="11378929" y="3154029"/>
            <a:ext cx="5234299" cy="2226956"/>
          </a:xfrm>
          <a:custGeom>
            <a:avLst/>
            <a:gdLst/>
            <a:ahLst/>
            <a:cxnLst/>
            <a:rect r="r" b="b" t="t" l="l"/>
            <a:pathLst>
              <a:path h="2226956" w="5234299">
                <a:moveTo>
                  <a:pt x="5234299" y="0"/>
                </a:moveTo>
                <a:lnTo>
                  <a:pt x="0" y="0"/>
                </a:lnTo>
                <a:lnTo>
                  <a:pt x="0" y="2226956"/>
                </a:lnTo>
                <a:lnTo>
                  <a:pt x="5234299" y="2226956"/>
                </a:lnTo>
                <a:lnTo>
                  <a:pt x="523429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-854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11785278" y="3383328"/>
            <a:ext cx="4508521" cy="1146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12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Query: Can you calculate for me how much in total these students have paid?</a:t>
            </a:r>
          </a:p>
        </p:txBody>
      </p:sp>
      <p:grpSp>
        <p:nvGrpSpPr>
          <p:cNvPr name="Group 47" id="47"/>
          <p:cNvGrpSpPr/>
          <p:nvPr/>
        </p:nvGrpSpPr>
        <p:grpSpPr>
          <a:xfrm rot="0">
            <a:off x="9366392" y="3936651"/>
            <a:ext cx="1754147" cy="47625"/>
            <a:chOff x="0" y="0"/>
            <a:chExt cx="2338863" cy="635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31750" y="0"/>
              <a:ext cx="2275332" cy="63500"/>
            </a:xfrm>
            <a:custGeom>
              <a:avLst/>
              <a:gdLst/>
              <a:ahLst/>
              <a:cxnLst/>
              <a:rect r="r" b="b" t="t" l="l"/>
              <a:pathLst>
                <a:path h="63500" w="2275332">
                  <a:moveTo>
                    <a:pt x="0" y="0"/>
                  </a:moveTo>
                  <a:lnTo>
                    <a:pt x="2275332" y="0"/>
                  </a:lnTo>
                  <a:lnTo>
                    <a:pt x="2275332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FFE3E3"/>
            </a:solidFill>
          </p:spPr>
        </p:sp>
      </p:grpSp>
      <p:grpSp>
        <p:nvGrpSpPr>
          <p:cNvPr name="Group 49" id="49"/>
          <p:cNvGrpSpPr/>
          <p:nvPr/>
        </p:nvGrpSpPr>
        <p:grpSpPr>
          <a:xfrm rot="5400000">
            <a:off x="13410584" y="6165499"/>
            <a:ext cx="1257909" cy="47625"/>
            <a:chOff x="0" y="0"/>
            <a:chExt cx="1677212" cy="635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31750" y="0"/>
              <a:ext cx="1613662" cy="63500"/>
            </a:xfrm>
            <a:custGeom>
              <a:avLst/>
              <a:gdLst/>
              <a:ahLst/>
              <a:cxnLst/>
              <a:rect r="r" b="b" t="t" l="l"/>
              <a:pathLst>
                <a:path h="63500" w="1613662">
                  <a:moveTo>
                    <a:pt x="0" y="0"/>
                  </a:moveTo>
                  <a:lnTo>
                    <a:pt x="1613662" y="0"/>
                  </a:lnTo>
                  <a:lnTo>
                    <a:pt x="1613662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FFE3E3"/>
            </a:solidFill>
          </p:spPr>
        </p:sp>
      </p:grpSp>
      <p:grpSp>
        <p:nvGrpSpPr>
          <p:cNvPr name="Group 51" id="51"/>
          <p:cNvGrpSpPr/>
          <p:nvPr/>
        </p:nvGrpSpPr>
        <p:grpSpPr>
          <a:xfrm rot="10252482">
            <a:off x="9582684" y="8434200"/>
            <a:ext cx="1817015" cy="47625"/>
            <a:chOff x="0" y="0"/>
            <a:chExt cx="2422687" cy="635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31750" y="0"/>
              <a:ext cx="2359152" cy="63500"/>
            </a:xfrm>
            <a:custGeom>
              <a:avLst/>
              <a:gdLst/>
              <a:ahLst/>
              <a:cxnLst/>
              <a:rect r="r" b="b" t="t" l="l"/>
              <a:pathLst>
                <a:path h="63500" w="2359152">
                  <a:moveTo>
                    <a:pt x="0" y="0"/>
                  </a:moveTo>
                  <a:lnTo>
                    <a:pt x="2359152" y="0"/>
                  </a:lnTo>
                  <a:lnTo>
                    <a:pt x="2359152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FFE3E3"/>
            </a:solidFill>
          </p:spPr>
        </p:sp>
      </p:grpSp>
      <p:sp>
        <p:nvSpPr>
          <p:cNvPr name="Freeform 53" id="53"/>
          <p:cNvSpPr/>
          <p:nvPr/>
        </p:nvSpPr>
        <p:spPr>
          <a:xfrm flipH="false" flipV="false" rot="0">
            <a:off x="3267095" y="7417947"/>
            <a:ext cx="5876905" cy="2500356"/>
          </a:xfrm>
          <a:custGeom>
            <a:avLst/>
            <a:gdLst/>
            <a:ahLst/>
            <a:cxnLst/>
            <a:rect r="r" b="b" t="t" l="l"/>
            <a:pathLst>
              <a:path h="2500356" w="5876905">
                <a:moveTo>
                  <a:pt x="0" y="0"/>
                </a:moveTo>
                <a:lnTo>
                  <a:pt x="5876905" y="0"/>
                </a:lnTo>
                <a:lnTo>
                  <a:pt x="5876905" y="2500356"/>
                </a:lnTo>
                <a:lnTo>
                  <a:pt x="0" y="25003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-950"/>
            </a:stretch>
          </a:blipFill>
        </p:spPr>
      </p:sp>
      <p:sp>
        <p:nvSpPr>
          <p:cNvPr name="TextBox 54" id="54"/>
          <p:cNvSpPr txBox="true"/>
          <p:nvPr/>
        </p:nvSpPr>
        <p:spPr>
          <a:xfrm rot="0">
            <a:off x="3723331" y="7382319"/>
            <a:ext cx="5001424" cy="1464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23"/>
              </a:lnSpc>
            </a:pPr>
            <a:r>
              <a:rPr lang="en-US" sz="394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Answer: 900</a:t>
            </a:r>
          </a:p>
          <a:p>
            <a:pPr algn="l">
              <a:lnSpc>
                <a:spcPts val="5523"/>
              </a:lnSpc>
            </a:pPr>
            <a:r>
              <a:rPr lang="en-US" sz="3945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(Try it out in Access!</a:t>
            </a:r>
          </a:p>
        </p:txBody>
      </p:sp>
      <p:grpSp>
        <p:nvGrpSpPr>
          <p:cNvPr name="Group 55" id="55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57" id="57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58" id="58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11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76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50876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7770579" y="686126"/>
          <a:ext cx="10198100" cy="9410700"/>
        </p:xfrm>
        <a:graphic>
          <a:graphicData uri="http://schemas.openxmlformats.org/drawingml/2006/table">
            <a:tbl>
              <a:tblPr/>
              <a:tblGrid>
                <a:gridCol w="2617175"/>
                <a:gridCol w="7580925"/>
              </a:tblGrid>
              <a:tr h="723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9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9FF"/>
                    </a:solidFill>
                  </a:tcPr>
                </a:tc>
              </a:tr>
              <a:tr h="723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</a:tr>
              <a:tr h="723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</a:tr>
              <a:tr h="723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</a:tr>
              <a:tr h="723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</a:tr>
              <a:tr h="723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</a:tr>
              <a:tr h="723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</a:tr>
              <a:tr h="723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</a:tr>
              <a:tr h="723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</a:tr>
              <a:tr h="723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</a:tr>
              <a:tr h="723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</a:tr>
              <a:tr h="723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</a:tr>
              <a:tr h="7239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599554" y="476576"/>
            <a:ext cx="6116092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USEFUL OPERATORS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699743" y="571826"/>
            <a:ext cx="2750614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OPERATOR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909509" y="571826"/>
            <a:ext cx="2750614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DESCRIPTION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597122" y="1355173"/>
            <a:ext cx="955857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=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597122" y="2050970"/>
            <a:ext cx="955857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&gt;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597122" y="2837468"/>
            <a:ext cx="955857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&lt;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597122" y="3563133"/>
            <a:ext cx="955857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&gt;=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597122" y="4287267"/>
            <a:ext cx="955857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&lt;=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597122" y="4980218"/>
            <a:ext cx="955857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&lt;&gt;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67292" y="5766612"/>
            <a:ext cx="1615516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BETWEEN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336242" y="6457755"/>
            <a:ext cx="1615516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LIKE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336242" y="7244149"/>
            <a:ext cx="1615516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IN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336242" y="7973392"/>
            <a:ext cx="1615516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AND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336242" y="8693111"/>
            <a:ext cx="1615516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OR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67292" y="9384254"/>
            <a:ext cx="1615516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NOT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950331" y="1355173"/>
            <a:ext cx="4682042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EQUAL TO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950331" y="2093976"/>
            <a:ext cx="4682042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GREATER THAN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950331" y="2832744"/>
            <a:ext cx="4682042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LESS THAN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950331" y="3571513"/>
            <a:ext cx="4682042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GREATER THAN OR EQUAL TO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950331" y="4287267"/>
            <a:ext cx="4682042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LESS THAN OR EQUAL TO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950331" y="5006985"/>
            <a:ext cx="4682042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NOT EQUAL TO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950331" y="5726704"/>
            <a:ext cx="4682042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BETWEEN A RANGE OF TWO VALUES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950331" y="6446422"/>
            <a:ext cx="4682042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SEARCH FOR A PATTERN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950331" y="7244149"/>
            <a:ext cx="4682042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SPECIFY MULTIPLE VALUES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598167" y="7963867"/>
            <a:ext cx="7306142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SPECIFY MULTIPLE CONDITIONS THAT MUST ALL BE TRUE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598167" y="8721686"/>
            <a:ext cx="7386371" cy="409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3"/>
              </a:lnSpc>
            </a:pPr>
            <a:r>
              <a:rPr lang="en-US" sz="206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SPECIFY MULTIPLE CONDITIONS WHERE ON OR MORE CONDITIONS MUST BE TRUE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678396" y="9384254"/>
            <a:ext cx="7225913" cy="55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SPECIFY A CONDITION THAT MUST BE FALSE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15432294" y="268251"/>
            <a:ext cx="2140044" cy="861368"/>
          </a:xfrm>
          <a:custGeom>
            <a:avLst/>
            <a:gdLst/>
            <a:ahLst/>
            <a:cxnLst/>
            <a:rect r="r" b="b" t="t" l="l"/>
            <a:pathLst>
              <a:path h="861368" w="2140044">
                <a:moveTo>
                  <a:pt x="0" y="0"/>
                </a:moveTo>
                <a:lnTo>
                  <a:pt x="2140043" y="0"/>
                </a:lnTo>
                <a:lnTo>
                  <a:pt x="2140043" y="861368"/>
                </a:lnTo>
                <a:lnTo>
                  <a:pt x="0" y="861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703297" y="2675803"/>
            <a:ext cx="13213526" cy="5318444"/>
          </a:xfrm>
          <a:custGeom>
            <a:avLst/>
            <a:gdLst/>
            <a:ahLst/>
            <a:cxnLst/>
            <a:rect r="r" b="b" t="t" l="l"/>
            <a:pathLst>
              <a:path h="5318444" w="13213526">
                <a:moveTo>
                  <a:pt x="0" y="0"/>
                </a:moveTo>
                <a:lnTo>
                  <a:pt x="13213526" y="0"/>
                </a:lnTo>
                <a:lnTo>
                  <a:pt x="13213526" y="5318444"/>
                </a:lnTo>
                <a:lnTo>
                  <a:pt x="0" y="53184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5612705" y="9823047"/>
            <a:ext cx="7394709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16213D">
                    <a:alpha val="80000"/>
                  </a:srgbClr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For more help, please visit </a:t>
            </a:r>
            <a:r>
              <a:rPr lang="en-US" sz="1599" u="sng">
                <a:solidFill>
                  <a:srgbClr val="16213D">
                    <a:alpha val="80000"/>
                  </a:srgbClr>
                </a:solidFill>
                <a:latin typeface="DejaVu Sans Light"/>
                <a:ea typeface="DejaVu Sans Light"/>
                <a:cs typeface="DejaVu Sans Light"/>
                <a:sym typeface="DejaVu Sans Light"/>
                <a:hlinkClick r:id="rId6" tooltip="http://www.exampaperspractice.co.uk"/>
              </a:rPr>
              <a:t>www.exampaperspractice.co.uk</a:t>
            </a:r>
          </a:p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A76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50876"/>
            <a:ext cx="7315200" cy="2359152"/>
          </a:xfrm>
          <a:custGeom>
            <a:avLst/>
            <a:gdLst/>
            <a:ahLst/>
            <a:cxnLst/>
            <a:rect r="r" b="b" t="t" l="l"/>
            <a:pathLst>
              <a:path h="2359152" w="7315200">
                <a:moveTo>
                  <a:pt x="0" y="0"/>
                </a:moveTo>
                <a:lnTo>
                  <a:pt x="7315200" y="0"/>
                </a:lnTo>
                <a:lnTo>
                  <a:pt x="7315200" y="2359152"/>
                </a:lnTo>
                <a:lnTo>
                  <a:pt x="0" y="235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5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68547" y="3677266"/>
            <a:ext cx="5657850" cy="4114800"/>
          </a:xfrm>
          <a:custGeom>
            <a:avLst/>
            <a:gdLst/>
            <a:ahLst/>
            <a:cxnLst/>
            <a:rect r="r" b="b" t="t" l="l"/>
            <a:pathLst>
              <a:path h="4114800" w="5657850">
                <a:moveTo>
                  <a:pt x="0" y="0"/>
                </a:moveTo>
                <a:lnTo>
                  <a:pt x="5657850" y="0"/>
                </a:lnTo>
                <a:lnTo>
                  <a:pt x="56578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462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99554" y="476576"/>
            <a:ext cx="6116092" cy="894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Projects to practice SQL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777264" y="3677266"/>
            <a:ext cx="5657850" cy="4114800"/>
          </a:xfrm>
          <a:custGeom>
            <a:avLst/>
            <a:gdLst/>
            <a:ahLst/>
            <a:cxnLst/>
            <a:rect r="r" b="b" t="t" l="l"/>
            <a:pathLst>
              <a:path h="4114800" w="5657850">
                <a:moveTo>
                  <a:pt x="0" y="0"/>
                </a:moveTo>
                <a:lnTo>
                  <a:pt x="5657850" y="0"/>
                </a:lnTo>
                <a:lnTo>
                  <a:pt x="56578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462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78783" y="5663421"/>
            <a:ext cx="4146653" cy="1694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Instagram</a:t>
            </a:r>
          </a:p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Followers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532863" y="5663421"/>
            <a:ext cx="4146653" cy="1694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Sales</a:t>
            </a:r>
          </a:p>
          <a:p>
            <a:pPr algn="ctr">
              <a:lnSpc>
                <a:spcPts val="6334"/>
              </a:lnSpc>
            </a:pPr>
            <a:r>
              <a:rPr lang="en-US" sz="4525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Reports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703297" y="180743"/>
            <a:ext cx="13213526" cy="9925515"/>
            <a:chOff x="0" y="0"/>
            <a:chExt cx="17618034" cy="132340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8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D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88045" y="3002439"/>
            <a:ext cx="16031614" cy="1200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5"/>
              </a:lnSpc>
            </a:pPr>
            <a:r>
              <a:rPr lang="en-US" sz="6167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Patient records at hospitals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878997" y="585553"/>
            <a:ext cx="6708130" cy="2350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70"/>
              </a:lnSpc>
            </a:pPr>
            <a:r>
              <a:rPr lang="en-US" sz="12263">
                <a:solidFill>
                  <a:srgbClr val="000000"/>
                </a:solidFill>
                <a:latin typeface="Arcade Gamer"/>
                <a:ea typeface="Arcade Gamer"/>
                <a:cs typeface="Arcade Gamer"/>
                <a:sym typeface="Arcade Gamer"/>
              </a:rPr>
              <a:t>USAGE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5291740" y="4890514"/>
          <a:ext cx="8470900" cy="4013200"/>
        </p:xfrm>
        <a:graphic>
          <a:graphicData uri="http://schemas.openxmlformats.org/drawingml/2006/table">
            <a:tbl>
              <a:tblPr/>
              <a:tblGrid>
                <a:gridCol w="2552274"/>
                <a:gridCol w="2552274"/>
                <a:gridCol w="3366352"/>
              </a:tblGrid>
              <a:tr h="1003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1003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003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003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TextBox 5" id="5"/>
          <p:cNvSpPr txBox="true"/>
          <p:nvPr/>
        </p:nvSpPr>
        <p:spPr>
          <a:xfrm rot="0">
            <a:off x="5929832" y="4753834"/>
            <a:ext cx="590757" cy="914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8"/>
              </a:lnSpc>
            </a:pPr>
            <a:r>
              <a:rPr lang="en-US" sz="474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456378" y="4839102"/>
            <a:ext cx="1449621" cy="779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873508" y="4800834"/>
            <a:ext cx="1713619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Disease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78548" y="5904739"/>
            <a:ext cx="293324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078548" y="7001168"/>
            <a:ext cx="293324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078548" y="8007754"/>
            <a:ext cx="293324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48205" y="5898086"/>
            <a:ext cx="331694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956494" y="6994515"/>
            <a:ext cx="315116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935437" y="8001100"/>
            <a:ext cx="357230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873508" y="5904739"/>
            <a:ext cx="1957544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Diabetes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903088" y="7006575"/>
            <a:ext cx="2279512" cy="779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Headache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931487" y="8007754"/>
            <a:ext cx="1655640" cy="779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Stroke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4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D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88045" y="3002439"/>
            <a:ext cx="16031614" cy="1200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5"/>
              </a:lnSpc>
            </a:pPr>
            <a:r>
              <a:rPr lang="en-US" sz="6167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Customer records at banks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878996" y="585553"/>
            <a:ext cx="6846403" cy="2350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70"/>
              </a:lnSpc>
            </a:pPr>
            <a:r>
              <a:rPr lang="en-US" sz="12263">
                <a:solidFill>
                  <a:srgbClr val="000000"/>
                </a:solidFill>
                <a:latin typeface="Arcade Gamer"/>
                <a:ea typeface="Arcade Gamer"/>
                <a:cs typeface="Arcade Gamer"/>
                <a:sym typeface="Arcade Gamer"/>
              </a:rPr>
              <a:t>USAGE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5291740" y="4890514"/>
          <a:ext cx="8470900" cy="4013200"/>
        </p:xfrm>
        <a:graphic>
          <a:graphicData uri="http://schemas.openxmlformats.org/drawingml/2006/table">
            <a:tbl>
              <a:tblPr/>
              <a:tblGrid>
                <a:gridCol w="2552274"/>
                <a:gridCol w="2552274"/>
                <a:gridCol w="3366352"/>
              </a:tblGrid>
              <a:tr h="1003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1003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003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  <a:tr h="10033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sp>
        <p:nvSpPr>
          <p:cNvPr name="TextBox 5" id="5"/>
          <p:cNvSpPr txBox="true"/>
          <p:nvPr/>
        </p:nvSpPr>
        <p:spPr>
          <a:xfrm rot="0">
            <a:off x="5929832" y="4753834"/>
            <a:ext cx="590757" cy="914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8"/>
              </a:lnSpc>
            </a:pPr>
            <a:r>
              <a:rPr lang="en-US" sz="4748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456378" y="4839102"/>
            <a:ext cx="1373421" cy="779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903088" y="4845755"/>
            <a:ext cx="2024257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Saving($)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78548" y="5904739"/>
            <a:ext cx="293324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078548" y="7001168"/>
            <a:ext cx="293324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078548" y="8007754"/>
            <a:ext cx="293324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48205" y="5898086"/>
            <a:ext cx="331694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956494" y="6994515"/>
            <a:ext cx="315116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935437" y="8001100"/>
            <a:ext cx="357230" cy="768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583656" y="7006575"/>
            <a:ext cx="1026534" cy="779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500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437027" y="8007754"/>
            <a:ext cx="1288372" cy="779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1000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583656" y="5904739"/>
            <a:ext cx="1026534" cy="779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9"/>
              </a:lnSpc>
            </a:pPr>
            <a:r>
              <a:rPr lang="en-US" sz="4042" b="true">
                <a:solidFill>
                  <a:srgbClr val="00000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300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4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D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421707"/>
            <a:ext cx="7885833" cy="5586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410063" indent="-470021" lvl="2">
              <a:lnSpc>
                <a:spcPts val="8635"/>
              </a:lnSpc>
              <a:buFont typeface="Arial"/>
              <a:buChar char="⚬"/>
            </a:pPr>
            <a:r>
              <a:rPr lang="en-US" sz="6167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Booking and reservation records at railways and airports</a:t>
            </a:r>
          </a:p>
          <a:p>
            <a:pPr algn="l" marL="1410063" indent="-470021" lvl="2">
              <a:lnSpc>
                <a:spcPts val="8635"/>
              </a:lnSpc>
              <a:buFont typeface="Arial"/>
              <a:buChar char="⚬"/>
            </a:pPr>
            <a:r>
              <a:rPr lang="en-US" sz="6167">
                <a:solidFill>
                  <a:srgbClr val="000000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Employee records at offices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34487" y="585553"/>
            <a:ext cx="15184565" cy="2350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70"/>
              </a:lnSpc>
            </a:pPr>
            <a:r>
              <a:rPr lang="en-US" sz="12263">
                <a:solidFill>
                  <a:srgbClr val="000000"/>
                </a:solidFill>
                <a:latin typeface="Arcade Gamer"/>
                <a:ea typeface="Arcade Gamer"/>
                <a:cs typeface="Arcade Gamer"/>
                <a:sym typeface="Arcade Gamer"/>
              </a:rPr>
              <a:t>OthER USAGES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9503852" y="4523591"/>
          <a:ext cx="7315200" cy="4114800"/>
        </p:xfrm>
        <a:graphic>
          <a:graphicData uri="http://schemas.openxmlformats.org/drawingml/2006/table">
            <a:tbl>
              <a:tblPr/>
              <a:tblGrid>
                <a:gridCol w="2438400"/>
                <a:gridCol w="2438400"/>
                <a:gridCol w="2438400"/>
              </a:tblGrid>
              <a:tr h="10287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9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9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9FF"/>
                    </a:solidFill>
                  </a:tcPr>
                </a:tc>
              </a:tr>
              <a:tr h="10287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</a:tr>
              <a:tr h="10287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</a:tr>
              <a:tr h="10287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</a:tr>
            </a:tbl>
          </a:graphicData>
        </a:graphic>
      </p:graphicFrame>
      <p:grpSp>
        <p:nvGrpSpPr>
          <p:cNvPr name="Group 5" id="5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16213D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4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222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57410" y="6865472"/>
            <a:ext cx="18981493" cy="4270836"/>
          </a:xfrm>
          <a:custGeom>
            <a:avLst/>
            <a:gdLst/>
            <a:ahLst/>
            <a:cxnLst/>
            <a:rect r="r" b="b" t="t" l="l"/>
            <a:pathLst>
              <a:path h="4270836" w="18981493">
                <a:moveTo>
                  <a:pt x="0" y="0"/>
                </a:moveTo>
                <a:lnTo>
                  <a:pt x="18981493" y="0"/>
                </a:lnTo>
                <a:lnTo>
                  <a:pt x="18981493" y="4270836"/>
                </a:lnTo>
                <a:lnTo>
                  <a:pt x="0" y="427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4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03207" y="3221133"/>
            <a:ext cx="3435543" cy="4021997"/>
            <a:chOff x="0" y="0"/>
            <a:chExt cx="4580724" cy="53626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25945" y="3043870"/>
            <a:ext cx="3435543" cy="4021997"/>
            <a:chOff x="0" y="0"/>
            <a:chExt cx="4580724" cy="536266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68032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68032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/>
                </a:solidFill>
                <a:latin typeface="Arcade Gamer"/>
                <a:ea typeface="Arcade Gamer"/>
                <a:cs typeface="Arcade Gamer"/>
                <a:sym typeface="Arcade Gamer"/>
              </a:rPr>
              <a:t>9.1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88011" y="1414086"/>
            <a:ext cx="14211456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8"/>
              </a:lnSpc>
            </a:pPr>
            <a:r>
              <a:rPr lang="en-US" sz="6398">
                <a:solidFill>
                  <a:srgbClr val="FFFFFF"/>
                </a:solidFill>
                <a:latin typeface="Arcade Gamer"/>
                <a:ea typeface="Arcade Gamer"/>
                <a:cs typeface="Arcade Gamer"/>
                <a:sym typeface="Arcade Gamer"/>
              </a:rPr>
              <a:t>CHAPTER OUTLINE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86912" y="3661181"/>
            <a:ext cx="2697075" cy="218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sz="3999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Important terms related to databases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5719744" y="3221133"/>
            <a:ext cx="3435543" cy="4021997"/>
            <a:chOff x="0" y="0"/>
            <a:chExt cx="4580724" cy="5362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542481" y="3043870"/>
            <a:ext cx="3435543" cy="4021997"/>
            <a:chOff x="0" y="0"/>
            <a:chExt cx="4580724" cy="536266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5784568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784568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/>
                </a:solidFill>
                <a:latin typeface="Arcade Gamer"/>
                <a:ea typeface="Arcade Gamer"/>
                <a:cs typeface="Arcade Gamer"/>
                <a:sym typeface="Arcade Gamer"/>
              </a:rPr>
              <a:t>9.2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903448" y="3642131"/>
            <a:ext cx="2697075" cy="149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Types of databases 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9837748" y="3221133"/>
            <a:ext cx="3435543" cy="4021997"/>
            <a:chOff x="0" y="0"/>
            <a:chExt cx="4580724" cy="536266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9660486" y="3043870"/>
            <a:ext cx="3435543" cy="4021997"/>
            <a:chOff x="0" y="0"/>
            <a:chExt cx="4580724" cy="536266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/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9902573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9902573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/>
                </a:solidFill>
                <a:latin typeface="Arcade Gamer"/>
                <a:ea typeface="Arcade Gamer"/>
                <a:cs typeface="Arcade Gamer"/>
                <a:sym typeface="Arcade Gamer"/>
              </a:rPr>
              <a:t>9.3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021453" y="3642131"/>
            <a:ext cx="2697075" cy="149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Creating a database 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3823757" y="3221133"/>
            <a:ext cx="3435543" cy="4021997"/>
            <a:chOff x="0" y="0"/>
            <a:chExt cx="4580724" cy="536266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B475C6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3646494" y="3043870"/>
            <a:ext cx="3435543" cy="4021997"/>
            <a:chOff x="0" y="0"/>
            <a:chExt cx="4580724" cy="536266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580763" cy="5362702"/>
            </a:xfrm>
            <a:custGeom>
              <a:avLst/>
              <a:gdLst/>
              <a:ahLst/>
              <a:cxnLst/>
              <a:rect r="r" b="b" t="t" l="l"/>
              <a:pathLst>
                <a:path h="5362702" w="4580763">
                  <a:moveTo>
                    <a:pt x="4348099" y="5362702"/>
                  </a:moveTo>
                  <a:lnTo>
                    <a:pt x="232664" y="5362702"/>
                  </a:lnTo>
                  <a:cubicBezTo>
                    <a:pt x="104394" y="5362702"/>
                    <a:pt x="0" y="5258181"/>
                    <a:pt x="0" y="5130038"/>
                  </a:cubicBezTo>
                  <a:lnTo>
                    <a:pt x="0" y="232664"/>
                  </a:lnTo>
                  <a:cubicBezTo>
                    <a:pt x="0" y="104394"/>
                    <a:pt x="104394" y="0"/>
                    <a:pt x="232664" y="0"/>
                  </a:cubicBezTo>
                  <a:lnTo>
                    <a:pt x="4348099" y="0"/>
                  </a:lnTo>
                  <a:cubicBezTo>
                    <a:pt x="4476242" y="0"/>
                    <a:pt x="4580763" y="104394"/>
                    <a:pt x="4580763" y="232664"/>
                  </a:cubicBezTo>
                  <a:lnTo>
                    <a:pt x="4580763" y="5130038"/>
                  </a:lnTo>
                  <a:cubicBezTo>
                    <a:pt x="4580763" y="5258181"/>
                    <a:pt x="4476369" y="5362702"/>
                    <a:pt x="4348099" y="5362702"/>
                  </a:cubicBezTo>
                  <a:close/>
                </a:path>
              </a:pathLst>
            </a:custGeom>
            <a:solidFill>
              <a:srgbClr val="FCD24F"/>
            </a:solidFill>
          </p:spPr>
        </p:sp>
      </p:grpSp>
      <p:sp>
        <p:nvSpPr>
          <p:cNvPr name="Freeform 29" id="29"/>
          <p:cNvSpPr/>
          <p:nvPr/>
        </p:nvSpPr>
        <p:spPr>
          <a:xfrm flipH="false" flipV="false" rot="0">
            <a:off x="13888581" y="3512402"/>
            <a:ext cx="2948768" cy="3353070"/>
          </a:xfrm>
          <a:custGeom>
            <a:avLst/>
            <a:gdLst/>
            <a:ahLst/>
            <a:cxnLst/>
            <a:rect r="r" b="b" t="t" l="l"/>
            <a:pathLst>
              <a:path h="3353070" w="2948768">
                <a:moveTo>
                  <a:pt x="0" y="0"/>
                </a:moveTo>
                <a:lnTo>
                  <a:pt x="2948768" y="0"/>
                </a:lnTo>
                <a:lnTo>
                  <a:pt x="2948768" y="3353070"/>
                </a:lnTo>
                <a:lnTo>
                  <a:pt x="0" y="33530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3888581" y="3196340"/>
            <a:ext cx="2948768" cy="356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2605" spc="1042">
                <a:solidFill>
                  <a:srgbClr val="000000"/>
                </a:solidFill>
                <a:latin typeface="Arcade Gamer"/>
                <a:ea typeface="Arcade Gamer"/>
                <a:cs typeface="Arcade Gamer"/>
                <a:sym typeface="Arcade Gamer"/>
              </a:rPr>
              <a:t>9.4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007461" y="3642131"/>
            <a:ext cx="2697075" cy="793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Game Station Condensed"/>
                <a:ea typeface="Game Station Condensed"/>
                <a:cs typeface="Game Station Condensed"/>
                <a:sym typeface="Game Station Condensed"/>
              </a:rPr>
              <a:t>Using query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2537237" y="180743"/>
            <a:ext cx="13213526" cy="9925515"/>
            <a:chOff x="0" y="0"/>
            <a:chExt cx="17618034" cy="1323402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7382321" y="0"/>
              <a:ext cx="2853391" cy="1148490"/>
            </a:xfrm>
            <a:custGeom>
              <a:avLst/>
              <a:gdLst/>
              <a:ahLst/>
              <a:cxnLst/>
              <a:rect r="r" b="b" t="t" l="l"/>
              <a:pathLst>
                <a:path h="1148490" w="2853391">
                  <a:moveTo>
                    <a:pt x="0" y="0"/>
                  </a:moveTo>
                  <a:lnTo>
                    <a:pt x="2853392" y="0"/>
                  </a:lnTo>
                  <a:lnTo>
                    <a:pt x="2853392" y="1148490"/>
                  </a:lnTo>
                  <a:lnTo>
                    <a:pt x="0" y="1148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0000"/>
              </a:blip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3326747"/>
              <a:ext cx="17618034" cy="7091259"/>
            </a:xfrm>
            <a:custGeom>
              <a:avLst/>
              <a:gdLst/>
              <a:ahLst/>
              <a:cxnLst/>
              <a:rect r="r" b="b" t="t" l="l"/>
              <a:pathLst>
                <a:path h="7091259" w="17618034">
                  <a:moveTo>
                    <a:pt x="0" y="0"/>
                  </a:moveTo>
                  <a:lnTo>
                    <a:pt x="17618034" y="0"/>
                  </a:lnTo>
                  <a:lnTo>
                    <a:pt x="17618034" y="7091259"/>
                  </a:lnTo>
                  <a:lnTo>
                    <a:pt x="0" y="7091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999"/>
              </a:blip>
              <a:stretch>
                <a:fillRect l="0" t="0" r="0" b="0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 rot="0">
              <a:off x="3879211" y="12872281"/>
              <a:ext cx="9859613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For more help, please visit </a:t>
              </a:r>
              <a:r>
                <a:rPr lang="en-US" sz="1599" u="sng">
                  <a:solidFill>
                    <a:srgbClr val="FFFFFF">
                      <a:alpha val="80000"/>
                    </a:srgbClr>
                  </a:solidFill>
                  <a:latin typeface="DejaVu Sans Light"/>
                  <a:ea typeface="DejaVu Sans Light"/>
                  <a:cs typeface="DejaVu Sans Light"/>
                  <a:sym typeface="DejaVu Sans Light"/>
                  <a:hlinkClick r:id="rId7" tooltip="http://www.exampaperspractice.co.uk"/>
                </a:rPr>
                <a:t>www.exampaperspractice.co.uk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DAGVTrXHzMo</dc:identifier>
  <dcterms:modified xsi:type="dcterms:W3CDTF">2011-08-01T06:04:30Z</dcterms:modified>
  <cp:revision>1</cp:revision>
  <dc:title>Revision Notes (9) - Databases</dc:title>
</cp:coreProperties>
</file>