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Lst>
  <p:sldSz cx="18288000" cy="10287000"/>
  <p:notesSz cx="6858000" cy="9144000"/>
  <p:embeddedFontLst>
    <p:embeddedFont>
      <p:font typeface="DejaVu Sans Light" charset="1" panose="020B0603030804020204"/>
      <p:regular r:id="rId88"/>
    </p:embeddedFont>
    <p:embeddedFont>
      <p:font typeface="DejaVu Sans Bold" charset="1" panose="020B0803030604020204"/>
      <p:regular r:id="rId89"/>
    </p:embeddedFont>
    <p:embeddedFont>
      <p:font typeface="Norwester" charset="1" panose="00000506000000000000"/>
      <p:regular r:id="rId90"/>
    </p:embeddedFont>
    <p:embeddedFont>
      <p:font typeface="Arimo" charset="1" panose="020B0604020202020204"/>
      <p:regular r:id="rId91"/>
    </p:embeddedFont>
    <p:embeddedFont>
      <p:font typeface="Arimo Bold" charset="1" panose="020B0704020202020204"/>
      <p:regular r:id="rId92"/>
    </p:embeddedFont>
    <p:embeddedFont>
      <p:font typeface="League Spartan" charset="1" panose="00000800000000000000"/>
      <p:regular r:id="rId93"/>
    </p:embeddedFont>
    <p:embeddedFont>
      <p:font typeface="Alegreya" charset="1" panose="00000500000000000000"/>
      <p:regular r:id="rId94"/>
    </p:embeddedFont>
    <p:embeddedFont>
      <p:font typeface="Poppins Light" charset="1" panose="00000400000000000000"/>
      <p:regular r:id="rId95"/>
    </p:embeddedFont>
    <p:embeddedFont>
      <p:font typeface="Poppins Bold" charset="1" panose="00000800000000000000"/>
      <p:regular r:id="rId96"/>
    </p:embeddedFont>
    <p:embeddedFont>
      <p:font typeface="TT Rounds Condensed" charset="1" panose="02000506030000020003"/>
      <p:regular r:id="rId97"/>
    </p:embeddedFont>
    <p:embeddedFont>
      <p:font typeface="Gagalin" charset="1" panose="00000500000000000000"/>
      <p:regular r:id="rId98"/>
    </p:embeddedFont>
    <p:embeddedFont>
      <p:font typeface="Code Pro" charset="1" panose="00000500000000000000"/>
      <p:regular r:id="rId99"/>
    </p:embeddedFont>
    <p:embeddedFont>
      <p:font typeface="Anonymous Pro" charset="1" panose="02060609030202000504"/>
      <p:regular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fonts/font100.fntdata" Type="http://schemas.openxmlformats.org/officeDocument/2006/relationships/font"/><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slides/slide57.xml" Type="http://schemas.openxmlformats.org/officeDocument/2006/relationships/slide"/><Relationship Id="rId63" Target="slides/slide58.xml" Type="http://schemas.openxmlformats.org/officeDocument/2006/relationships/slide"/><Relationship Id="rId64" Target="slides/slide59.xml" Type="http://schemas.openxmlformats.org/officeDocument/2006/relationships/slide"/><Relationship Id="rId65" Target="slides/slide60.xml" Type="http://schemas.openxmlformats.org/officeDocument/2006/relationships/slide"/><Relationship Id="rId66" Target="slides/slide61.xml" Type="http://schemas.openxmlformats.org/officeDocument/2006/relationships/slide"/><Relationship Id="rId67" Target="slides/slide62.xml" Type="http://schemas.openxmlformats.org/officeDocument/2006/relationships/slide"/><Relationship Id="rId68" Target="slides/slide63.xml" Type="http://schemas.openxmlformats.org/officeDocument/2006/relationships/slide"/><Relationship Id="rId69" Target="slides/slide64.xml" Type="http://schemas.openxmlformats.org/officeDocument/2006/relationships/slide"/><Relationship Id="rId7" Target="slides/slide2.xml" Type="http://schemas.openxmlformats.org/officeDocument/2006/relationships/slide"/><Relationship Id="rId70" Target="slides/slide65.xml" Type="http://schemas.openxmlformats.org/officeDocument/2006/relationships/slide"/><Relationship Id="rId71" Target="slides/slide66.xml" Type="http://schemas.openxmlformats.org/officeDocument/2006/relationships/slide"/><Relationship Id="rId72" Target="slides/slide67.xml" Type="http://schemas.openxmlformats.org/officeDocument/2006/relationships/slide"/><Relationship Id="rId73" Target="slides/slide68.xml" Type="http://schemas.openxmlformats.org/officeDocument/2006/relationships/slide"/><Relationship Id="rId74" Target="slides/slide69.xml" Type="http://schemas.openxmlformats.org/officeDocument/2006/relationships/slide"/><Relationship Id="rId75" Target="slides/slide70.xml" Type="http://schemas.openxmlformats.org/officeDocument/2006/relationships/slide"/><Relationship Id="rId76" Target="slides/slide71.xml" Type="http://schemas.openxmlformats.org/officeDocument/2006/relationships/slide"/><Relationship Id="rId77" Target="slides/slide72.xml" Type="http://schemas.openxmlformats.org/officeDocument/2006/relationships/slide"/><Relationship Id="rId78" Target="slides/slide73.xml" Type="http://schemas.openxmlformats.org/officeDocument/2006/relationships/slide"/><Relationship Id="rId79" Target="slides/slide74.xml" Type="http://schemas.openxmlformats.org/officeDocument/2006/relationships/slide"/><Relationship Id="rId8" Target="slides/slide3.xml" Type="http://schemas.openxmlformats.org/officeDocument/2006/relationships/slide"/><Relationship Id="rId80" Target="slides/slide75.xml" Type="http://schemas.openxmlformats.org/officeDocument/2006/relationships/slide"/><Relationship Id="rId81" Target="slides/slide76.xml" Type="http://schemas.openxmlformats.org/officeDocument/2006/relationships/slide"/><Relationship Id="rId82" Target="slides/slide77.xml" Type="http://schemas.openxmlformats.org/officeDocument/2006/relationships/slide"/><Relationship Id="rId83" Target="slides/slide78.xml" Type="http://schemas.openxmlformats.org/officeDocument/2006/relationships/slide"/><Relationship Id="rId84" Target="slides/slide79.xml" Type="http://schemas.openxmlformats.org/officeDocument/2006/relationships/slide"/><Relationship Id="rId85" Target="slides/slide80.xml" Type="http://schemas.openxmlformats.org/officeDocument/2006/relationships/slide"/><Relationship Id="rId86" Target="slides/slide81.xml" Type="http://schemas.openxmlformats.org/officeDocument/2006/relationships/slide"/><Relationship Id="rId87" Target="slides/slide82.xml" Type="http://schemas.openxmlformats.org/officeDocument/2006/relationships/slide"/><Relationship Id="rId88" Target="fonts/font88.fntdata" Type="http://schemas.openxmlformats.org/officeDocument/2006/relationships/font"/><Relationship Id="rId89" Target="fonts/font89.fntdata" Type="http://schemas.openxmlformats.org/officeDocument/2006/relationships/font"/><Relationship Id="rId9" Target="slides/slide4.xml" Type="http://schemas.openxmlformats.org/officeDocument/2006/relationships/slide"/><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fonts/font96.fntdata" Type="http://schemas.openxmlformats.org/officeDocument/2006/relationships/font"/><Relationship Id="rId97" Target="fonts/font97.fntdata" Type="http://schemas.openxmlformats.org/officeDocument/2006/relationships/font"/><Relationship Id="rId98" Target="fonts/font98.fntdata" Type="http://schemas.openxmlformats.org/officeDocument/2006/relationships/font"/><Relationship Id="rId99" Target="fonts/font9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 Id="rId3" Target="../media/image1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8.png" Type="http://schemas.openxmlformats.org/officeDocument/2006/relationships/image"/><Relationship Id="rId4" Target="../media/image29.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30.pn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27.pn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1.png" Type="http://schemas.openxmlformats.org/officeDocument/2006/relationships/image"/><Relationship Id="rId4" Target="../media/image33.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1.png" Type="http://schemas.openxmlformats.org/officeDocument/2006/relationships/image"/><Relationship Id="rId4" Target="../media/image33.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6.png" Type="http://schemas.openxmlformats.org/officeDocument/2006/relationships/image"/><Relationship Id="rId4" Target="../media/image37.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3.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41.png" Type="http://schemas.openxmlformats.org/officeDocument/2006/relationships/image"/><Relationship Id="rId4" Target="../media/image42.svg" Type="http://schemas.openxmlformats.org/officeDocument/2006/relationships/image"/><Relationship Id="rId5" Target="../media/image44.pn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jpe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jpe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50.png" Type="http://schemas.openxmlformats.org/officeDocument/2006/relationships/image"/><Relationship Id="rId7" Target="../media/image1.png" Type="http://schemas.openxmlformats.org/officeDocument/2006/relationships/image"/><Relationship Id="rId8" Target="../media/image2.png" Type="http://schemas.openxmlformats.org/officeDocument/2006/relationships/image"/><Relationship Id="rId9" Target="http://www.exampaperspractice.co.uk" TargetMode="External" Type="http://schemas.openxmlformats.org/officeDocument/2006/relationships/hyperlink"/></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47.png" Type="http://schemas.openxmlformats.org/officeDocument/2006/relationships/image"/><Relationship Id="rId3" Target="../media/image48.svg" Type="http://schemas.openxmlformats.org/officeDocument/2006/relationships/image"/><Relationship Id="rId4" Target="../media/image51.png" Type="http://schemas.openxmlformats.org/officeDocument/2006/relationships/image"/><Relationship Id="rId5" Target="../media/image52.svg" Type="http://schemas.openxmlformats.org/officeDocument/2006/relationships/image"/><Relationship Id="rId6" Target="../media/image53.png" Type="http://schemas.openxmlformats.org/officeDocument/2006/relationships/image"/><Relationship Id="rId7" Target="../media/image5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47.png" Type="http://schemas.openxmlformats.org/officeDocument/2006/relationships/image"/><Relationship Id="rId3" Target="../media/image48.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59.png" Type="http://schemas.openxmlformats.org/officeDocument/2006/relationships/image"/><Relationship Id="rId3" Target="../media/image60.sv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 Id="rId6" Target="../media/image63.png" Type="http://schemas.openxmlformats.org/officeDocument/2006/relationships/image"/><Relationship Id="rId7" Target="../media/image64.svg" Type="http://schemas.openxmlformats.org/officeDocument/2006/relationships/image"/><Relationship Id="rId8" Target="../media/image65.png" Type="http://schemas.openxmlformats.org/officeDocument/2006/relationships/image"/><Relationship Id="rId9" Target="../media/image66.sv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png" Type="http://schemas.openxmlformats.org/officeDocument/2006/relationships/image"/><Relationship Id="rId11" Target="../media/image2.png" Type="http://schemas.openxmlformats.org/officeDocument/2006/relationships/image"/><Relationship Id="rId12" Target="http://www.exampaperspractice.co.uk" TargetMode="External" Type="http://schemas.openxmlformats.org/officeDocument/2006/relationships/hyperlink"/><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58.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69.png" Type="http://schemas.openxmlformats.org/officeDocument/2006/relationships/image"/><Relationship Id="rId3" Target="../media/image70.svg" Type="http://schemas.openxmlformats.org/officeDocument/2006/relationships/image"/><Relationship Id="rId4" Target="../media/image71.png" Type="http://schemas.openxmlformats.org/officeDocument/2006/relationships/image"/><Relationship Id="rId5" Target="../media/image72.svg" Type="http://schemas.openxmlformats.org/officeDocument/2006/relationships/image"/><Relationship Id="rId6" Target="../media/image73.png" Type="http://schemas.openxmlformats.org/officeDocument/2006/relationships/image"/><Relationship Id="rId7" Target="../media/image74.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5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5.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6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78.png" Type="http://schemas.openxmlformats.org/officeDocument/2006/relationships/image"/><Relationship Id="rId5" Target="../media/image79.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6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6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6.png" Type="http://schemas.openxmlformats.org/officeDocument/2006/relationships/image"/><Relationship Id="rId3" Target="../media/image77.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http://www.exampaperspractice.co.uk"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png" Type="http://schemas.openxmlformats.org/officeDocument/2006/relationships/image"/><Relationship Id="rId9" Target="../media/image2.png" Type="http://schemas.openxmlformats.org/officeDocument/2006/relationships/image"/></Relationships>
</file>

<file path=ppt/slides/_rels/slide7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0.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7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1.png" Type="http://schemas.openxmlformats.org/officeDocument/2006/relationships/image"/><Relationship Id="rId3" Target="../media/image82.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85.png" Type="http://schemas.openxmlformats.org/officeDocument/2006/relationships/image"/><Relationship Id="rId5" Target="../media/image86.svg" Type="http://schemas.openxmlformats.org/officeDocument/2006/relationships/image"/><Relationship Id="rId6" Target="../media/image1.png" Type="http://schemas.openxmlformats.org/officeDocument/2006/relationships/image"/><Relationship Id="rId7" Target="../media/image2.png" Type="http://schemas.openxmlformats.org/officeDocument/2006/relationships/image"/><Relationship Id="rId8" Target="http://www.exampaperspractice.co.uk" TargetMode="External" Type="http://schemas.openxmlformats.org/officeDocument/2006/relationships/hyperlink"/></Relationships>
</file>

<file path=ppt/slides/_rels/slide7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7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http://www.exampaperspractice.co.uk" TargetMode="External" Type="http://schemas.openxmlformats.org/officeDocument/2006/relationships/hyperlink"/></Relationships>
</file>

<file path=ppt/slides/_rels/slide7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8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7.png" Type="http://schemas.openxmlformats.org/officeDocument/2006/relationships/image"/><Relationship Id="rId3" Target="../media/image1.png" Type="http://schemas.openxmlformats.org/officeDocument/2006/relationships/image"/><Relationship Id="rId4" Target="../media/image2.png" Type="http://schemas.openxmlformats.org/officeDocument/2006/relationships/image"/><Relationship Id="rId5" Target="http://www.exampaperspractice.co.uk" TargetMode="External" Type="http://schemas.openxmlformats.org/officeDocument/2006/relationships/hyperlink"/></Relationships>
</file>

<file path=ppt/slides/_rels/slide8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http://www.exampaperspractice.co.uk"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 Id="rId5" Target="../media/image1.png" Type="http://schemas.openxmlformats.org/officeDocument/2006/relationships/image"/><Relationship Id="rId6" Target="../media/image2.png" Type="http://schemas.openxmlformats.org/officeDocument/2006/relationships/image"/><Relationship Id="rId7" Target="http://www.exampaperspractice.co.uk" TargetMode="External" Type="http://schemas.openxmlformats.org/officeDocument/2006/relationships/hyperlink"/></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591807" y="6141820"/>
            <a:ext cx="11104385" cy="2797175"/>
          </a:xfrm>
          <a:prstGeom prst="rect">
            <a:avLst/>
          </a:prstGeom>
        </p:spPr>
        <p:txBody>
          <a:bodyPr anchor="t" rtlCol="false" tIns="0" lIns="0" bIns="0" rIns="0">
            <a:spAutoFit/>
          </a:bodyPr>
          <a:lstStyle/>
          <a:p>
            <a:pPr algn="ctr">
              <a:lnSpc>
                <a:spcPts val="3359"/>
              </a:lnSpc>
            </a:pPr>
            <a:r>
              <a:rPr lang="en-US" sz="2399">
                <a:solidFill>
                  <a:srgbClr val="000000"/>
                </a:solidFill>
                <a:latin typeface="DejaVu Sans Light"/>
                <a:ea typeface="DejaVu Sans Light"/>
                <a:cs typeface="DejaVu Sans Light"/>
                <a:sym typeface="DejaVu Sans Light"/>
              </a:rPr>
              <a:t>This study guide has been expertly compiled and edited by successful former teachers of Computer Science and highly experienced examiners and is suitable for students who are taking </a:t>
            </a:r>
            <a:r>
              <a:rPr lang="en-US" sz="2399" b="true">
                <a:solidFill>
                  <a:srgbClr val="000000"/>
                </a:solidFill>
                <a:latin typeface="DejaVu Sans Bold"/>
                <a:ea typeface="DejaVu Sans Bold"/>
                <a:cs typeface="DejaVu Sans Bold"/>
                <a:sym typeface="DejaVu Sans Bold"/>
              </a:rPr>
              <a:t>0478 (9-1) IGCSE</a:t>
            </a:r>
            <a:r>
              <a:rPr lang="en-US" sz="2399">
                <a:solidFill>
                  <a:srgbClr val="000000"/>
                </a:solidFill>
                <a:latin typeface="DejaVu Sans Light"/>
                <a:ea typeface="DejaVu Sans Light"/>
                <a:cs typeface="DejaVu Sans Light"/>
                <a:sym typeface="DejaVu Sans Light"/>
              </a:rPr>
              <a:t>, the </a:t>
            </a:r>
            <a:r>
              <a:rPr lang="en-US" sz="2399" b="true">
                <a:solidFill>
                  <a:srgbClr val="000000"/>
                </a:solidFill>
                <a:latin typeface="DejaVu Sans Bold"/>
                <a:ea typeface="DejaVu Sans Bold"/>
                <a:cs typeface="DejaVu Sans Bold"/>
                <a:sym typeface="DejaVu Sans Bold"/>
              </a:rPr>
              <a:t>0984 (A*-G) IGCSE</a:t>
            </a:r>
            <a:r>
              <a:rPr lang="en-US" sz="2399">
                <a:solidFill>
                  <a:srgbClr val="000000"/>
                </a:solidFill>
                <a:latin typeface="DejaVu Sans Light"/>
                <a:ea typeface="DejaVu Sans Light"/>
                <a:cs typeface="DejaVu Sans Light"/>
                <a:sym typeface="DejaVu Sans Light"/>
              </a:rPr>
              <a:t>, and the </a:t>
            </a:r>
            <a:r>
              <a:rPr lang="en-US" sz="2399" b="true">
                <a:solidFill>
                  <a:srgbClr val="000000"/>
                </a:solidFill>
                <a:latin typeface="DejaVu Sans Bold"/>
                <a:ea typeface="DejaVu Sans Bold"/>
                <a:cs typeface="DejaVu Sans Bold"/>
                <a:sym typeface="DejaVu Sans Bold"/>
              </a:rPr>
              <a:t>2210 O Level</a:t>
            </a:r>
            <a:r>
              <a:rPr lang="en-US" sz="2399">
                <a:solidFill>
                  <a:srgbClr val="000000"/>
                </a:solidFill>
                <a:latin typeface="DejaVu Sans Light"/>
                <a:ea typeface="DejaVu Sans Light"/>
                <a:cs typeface="DejaVu Sans Light"/>
                <a:sym typeface="DejaVu Sans Light"/>
              </a:rPr>
              <a:t> for examination in 2023 onwards. It could be used as </a:t>
            </a:r>
            <a:r>
              <a:rPr lang="en-US" sz="2399" u="sng">
                <a:solidFill>
                  <a:srgbClr val="000000"/>
                </a:solidFill>
                <a:latin typeface="DejaVu Sans Light"/>
                <a:ea typeface="DejaVu Sans Light"/>
                <a:cs typeface="DejaVu Sans Light"/>
                <a:sym typeface="DejaVu Sans Light"/>
              </a:rPr>
              <a:t>lesson starters</a:t>
            </a:r>
            <a:r>
              <a:rPr lang="en-US" sz="2399">
                <a:solidFill>
                  <a:srgbClr val="000000"/>
                </a:solidFill>
                <a:latin typeface="DejaVu Sans Light"/>
                <a:ea typeface="DejaVu Sans Light"/>
                <a:cs typeface="DejaVu Sans Light"/>
                <a:sym typeface="DejaVu Sans Light"/>
              </a:rPr>
              <a:t>, or supplied to students for </a:t>
            </a:r>
            <a:r>
              <a:rPr lang="en-US" sz="2399" u="sng">
                <a:solidFill>
                  <a:srgbClr val="000000"/>
                </a:solidFill>
                <a:latin typeface="DejaVu Sans Light"/>
                <a:ea typeface="DejaVu Sans Light"/>
                <a:cs typeface="DejaVu Sans Light"/>
                <a:sym typeface="DejaVu Sans Light"/>
              </a:rPr>
              <a:t>independent use</a:t>
            </a:r>
            <a:r>
              <a:rPr lang="en-US" sz="2399">
                <a:solidFill>
                  <a:srgbClr val="000000"/>
                </a:solidFill>
                <a:latin typeface="DejaVu Sans Light"/>
                <a:ea typeface="DejaVu Sans Light"/>
                <a:cs typeface="DejaVu Sans Light"/>
                <a:sym typeface="DejaVu Sans Light"/>
              </a:rPr>
              <a:t>.</a:t>
            </a:r>
          </a:p>
          <a:p>
            <a:pPr algn="ctr">
              <a:lnSpc>
                <a:spcPts val="2239"/>
              </a:lnSpc>
              <a:spcBef>
                <a:spcPct val="0"/>
              </a:spcBef>
            </a:pPr>
            <a:r>
              <a:rPr lang="en-US" sz="1599">
                <a:solidFill>
                  <a:srgbClr val="000000"/>
                </a:solidFill>
                <a:latin typeface="DejaVu Sans Light"/>
                <a:ea typeface="DejaVu Sans Light"/>
                <a:cs typeface="DejaVu Sans Light"/>
                <a:sym typeface="DejaVu Sans Light"/>
              </a:rPr>
              <a:t> </a:t>
            </a:r>
          </a:p>
        </p:txBody>
      </p:sp>
      <p:grpSp>
        <p:nvGrpSpPr>
          <p:cNvPr name="Group 3" id="3"/>
          <p:cNvGrpSpPr/>
          <p:nvPr/>
        </p:nvGrpSpPr>
        <p:grpSpPr>
          <a:xfrm rot="0">
            <a:off x="2537237" y="146265"/>
            <a:ext cx="13213526" cy="9925515"/>
            <a:chOff x="0" y="0"/>
            <a:chExt cx="17618034" cy="13234020"/>
          </a:xfrm>
        </p:grpSpPr>
        <p:sp>
          <p:nvSpPr>
            <p:cNvPr name="Freeform 4" id="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5" id="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6" id="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16213D">
                      <a:alpha val="80000"/>
                    </a:srgbClr>
                  </a:solidFill>
                  <a:latin typeface="DejaVu Sans Light"/>
                  <a:ea typeface="DejaVu Sans Light"/>
                  <a:cs typeface="DejaVu Sans Light"/>
                  <a:sym typeface="DejaVu Sans Light"/>
                </a:rPr>
                <a:t>For more help, please visit </a:t>
              </a:r>
              <a:r>
                <a:rPr lang="en-US" sz="1599" u="sng">
                  <a:solidFill>
                    <a:srgbClr val="16213D">
                      <a:alpha val="80000"/>
                    </a:srgbClr>
                  </a:solidFill>
                  <a:latin typeface="DejaVu Sans Light"/>
                  <a:ea typeface="DejaVu Sans Light"/>
                  <a:cs typeface="DejaVu Sans Light"/>
                  <a:sym typeface="DejaVu Sans Light"/>
                  <a:hlinkClick r:id="rId4" tooltip="http://www.exampaperspractice.co.uk"/>
                </a:rPr>
                <a:t>www.exampaperspractice.co.uk</a:t>
              </a:r>
            </a:p>
          </p:txBody>
        </p:sp>
      </p:grpSp>
      <p:grpSp>
        <p:nvGrpSpPr>
          <p:cNvPr name="Group 7" id="7"/>
          <p:cNvGrpSpPr/>
          <p:nvPr/>
        </p:nvGrpSpPr>
        <p:grpSpPr>
          <a:xfrm rot="0">
            <a:off x="2079828" y="1614984"/>
            <a:ext cx="14128344" cy="3086100"/>
            <a:chOff x="0" y="0"/>
            <a:chExt cx="3721045" cy="812800"/>
          </a:xfrm>
        </p:grpSpPr>
        <p:sp>
          <p:nvSpPr>
            <p:cNvPr name="Freeform 8" id="8"/>
            <p:cNvSpPr/>
            <p:nvPr/>
          </p:nvSpPr>
          <p:spPr>
            <a:xfrm flipH="false" flipV="false" rot="0">
              <a:off x="0" y="0"/>
              <a:ext cx="3721045" cy="812800"/>
            </a:xfrm>
            <a:custGeom>
              <a:avLst/>
              <a:gdLst/>
              <a:ahLst/>
              <a:cxnLst/>
              <a:rect r="r" b="b" t="t" l="l"/>
              <a:pathLst>
                <a:path h="812800" w="3721045">
                  <a:moveTo>
                    <a:pt x="0" y="0"/>
                  </a:moveTo>
                  <a:lnTo>
                    <a:pt x="3721045" y="0"/>
                  </a:lnTo>
                  <a:lnTo>
                    <a:pt x="3721045" y="812800"/>
                  </a:lnTo>
                  <a:lnTo>
                    <a:pt x="0" y="812800"/>
                  </a:lnTo>
                  <a:close/>
                </a:path>
              </a:pathLst>
            </a:custGeom>
            <a:solidFill>
              <a:srgbClr val="F47215"/>
            </a:solidFill>
          </p:spPr>
        </p:sp>
        <p:sp>
          <p:nvSpPr>
            <p:cNvPr name="TextBox 9" id="9"/>
            <p:cNvSpPr txBox="true"/>
            <p:nvPr/>
          </p:nvSpPr>
          <p:spPr>
            <a:xfrm>
              <a:off x="0" y="-104775"/>
              <a:ext cx="3721045" cy="917575"/>
            </a:xfrm>
            <a:prstGeom prst="rect">
              <a:avLst/>
            </a:prstGeom>
          </p:spPr>
          <p:txBody>
            <a:bodyPr anchor="ctr" rtlCol="false" tIns="50800" lIns="50800" bIns="50800" rIns="50800"/>
            <a:lstStyle/>
            <a:p>
              <a:pPr algn="ctr">
                <a:lnSpc>
                  <a:spcPts val="6999"/>
                </a:lnSpc>
              </a:pPr>
              <a:r>
                <a:rPr lang="en-US" sz="4999">
                  <a:solidFill>
                    <a:srgbClr val="FDFDFD"/>
                  </a:solidFill>
                  <a:latin typeface="DejaVu Sans Light"/>
                  <a:ea typeface="DejaVu Sans Light"/>
                  <a:cs typeface="DejaVu Sans Light"/>
                  <a:sym typeface="DejaVu Sans Light"/>
                </a:rPr>
                <a:t>Cambridge IGCSE Computer Science 0478/0984 - Revision Notes</a:t>
              </a:r>
            </a:p>
          </p:txBody>
        </p:sp>
      </p:grpSp>
      <p:grpSp>
        <p:nvGrpSpPr>
          <p:cNvPr name="Group 10" id="10"/>
          <p:cNvGrpSpPr/>
          <p:nvPr/>
        </p:nvGrpSpPr>
        <p:grpSpPr>
          <a:xfrm rot="0">
            <a:off x="2079828" y="4898311"/>
            <a:ext cx="14128344" cy="1100634"/>
            <a:chOff x="0" y="0"/>
            <a:chExt cx="3721045" cy="289879"/>
          </a:xfrm>
        </p:grpSpPr>
        <p:sp>
          <p:nvSpPr>
            <p:cNvPr name="Freeform 11" id="11"/>
            <p:cNvSpPr/>
            <p:nvPr/>
          </p:nvSpPr>
          <p:spPr>
            <a:xfrm flipH="false" flipV="false" rot="0">
              <a:off x="0" y="0"/>
              <a:ext cx="3721045" cy="289879"/>
            </a:xfrm>
            <a:custGeom>
              <a:avLst/>
              <a:gdLst/>
              <a:ahLst/>
              <a:cxnLst/>
              <a:rect r="r" b="b" t="t" l="l"/>
              <a:pathLst>
                <a:path h="289879" w="3721045">
                  <a:moveTo>
                    <a:pt x="0" y="0"/>
                  </a:moveTo>
                  <a:lnTo>
                    <a:pt x="3721045" y="0"/>
                  </a:lnTo>
                  <a:lnTo>
                    <a:pt x="3721045" y="289879"/>
                  </a:lnTo>
                  <a:lnTo>
                    <a:pt x="0" y="289879"/>
                  </a:lnTo>
                  <a:close/>
                </a:path>
              </a:pathLst>
            </a:custGeom>
            <a:solidFill>
              <a:srgbClr val="3297F4"/>
            </a:solidFill>
          </p:spPr>
        </p:sp>
        <p:sp>
          <p:nvSpPr>
            <p:cNvPr name="TextBox 12" id="12"/>
            <p:cNvSpPr txBox="true"/>
            <p:nvPr/>
          </p:nvSpPr>
          <p:spPr>
            <a:xfrm>
              <a:off x="0" y="-95250"/>
              <a:ext cx="3721045" cy="385129"/>
            </a:xfrm>
            <a:prstGeom prst="rect">
              <a:avLst/>
            </a:prstGeom>
          </p:spPr>
          <p:txBody>
            <a:bodyPr anchor="ctr" rtlCol="false" tIns="50800" lIns="50800" bIns="50800" rIns="50800"/>
            <a:lstStyle/>
            <a:p>
              <a:pPr algn="ctr">
                <a:lnSpc>
                  <a:spcPts val="5879"/>
                </a:lnSpc>
              </a:pPr>
              <a:r>
                <a:rPr lang="en-US" sz="4199">
                  <a:solidFill>
                    <a:srgbClr val="FDFDFD"/>
                  </a:solidFill>
                  <a:latin typeface="DejaVu Sans Light"/>
                  <a:ea typeface="DejaVu Sans Light"/>
                  <a:cs typeface="DejaVu Sans Light"/>
                  <a:sym typeface="DejaVu Sans Light"/>
                </a:rPr>
                <a:t>Chapter 6 - Automated System (A.I.)</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sp>
        <p:nvSpPr>
          <p:cNvPr name="TextBox 5" id="5"/>
          <p:cNvSpPr txBox="true"/>
          <p:nvPr/>
        </p:nvSpPr>
        <p:spPr>
          <a:xfrm rot="0">
            <a:off x="21312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transport</a:t>
            </a:r>
          </a:p>
        </p:txBody>
      </p:sp>
      <p:sp>
        <p:nvSpPr>
          <p:cNvPr name="TextBox 6" id="6"/>
          <p:cNvSpPr txBox="true"/>
          <p:nvPr/>
        </p:nvSpPr>
        <p:spPr>
          <a:xfrm rot="0">
            <a:off x="2824318" y="2294357"/>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Advantages</a:t>
            </a:r>
          </a:p>
        </p:txBody>
      </p:sp>
      <p:sp>
        <p:nvSpPr>
          <p:cNvPr name="TextBox 7" id="7"/>
          <p:cNvSpPr txBox="true"/>
          <p:nvPr/>
        </p:nvSpPr>
        <p:spPr>
          <a:xfrm rot="0">
            <a:off x="10962296" y="2294357"/>
            <a:ext cx="3752550"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disAdvantages</a:t>
            </a:r>
          </a:p>
        </p:txBody>
      </p:sp>
      <p:grpSp>
        <p:nvGrpSpPr>
          <p:cNvPr name="Group 8" id="8"/>
          <p:cNvGrpSpPr/>
          <p:nvPr/>
        </p:nvGrpSpPr>
        <p:grpSpPr>
          <a:xfrm rot="0">
            <a:off x="930602" y="3302048"/>
            <a:ext cx="7389142" cy="6554739"/>
            <a:chOff x="0" y="0"/>
            <a:chExt cx="9852189" cy="8739652"/>
          </a:xfrm>
        </p:grpSpPr>
        <p:sp>
          <p:nvSpPr>
            <p:cNvPr name="Freeform 9" id="9"/>
            <p:cNvSpPr/>
            <p:nvPr/>
          </p:nvSpPr>
          <p:spPr>
            <a:xfrm flipH="false" flipV="false" rot="0">
              <a:off x="0" y="0"/>
              <a:ext cx="9852152" cy="8739632"/>
            </a:xfrm>
            <a:custGeom>
              <a:avLst/>
              <a:gdLst/>
              <a:ahLst/>
              <a:cxnLst/>
              <a:rect r="r" b="b" t="t" l="l"/>
              <a:pathLst>
                <a:path h="8739632" w="9852152">
                  <a:moveTo>
                    <a:pt x="0" y="0"/>
                  </a:moveTo>
                  <a:lnTo>
                    <a:pt x="9852152" y="0"/>
                  </a:lnTo>
                  <a:lnTo>
                    <a:pt x="9852152" y="8739632"/>
                  </a:lnTo>
                  <a:lnTo>
                    <a:pt x="0" y="8739632"/>
                  </a:lnTo>
                  <a:close/>
                </a:path>
              </a:pathLst>
            </a:custGeom>
            <a:solidFill>
              <a:srgbClr val="F8CF6A">
                <a:alpha val="67451"/>
              </a:srgbClr>
            </a:solidFill>
          </p:spPr>
        </p:sp>
      </p:grpSp>
      <p:sp>
        <p:nvSpPr>
          <p:cNvPr name="TextBox 10" id="10"/>
          <p:cNvSpPr txBox="true"/>
          <p:nvPr/>
        </p:nvSpPr>
        <p:spPr>
          <a:xfrm rot="0">
            <a:off x="1067459" y="3345714"/>
            <a:ext cx="7115428" cy="6452946"/>
          </a:xfrm>
          <a:prstGeom prst="rect">
            <a:avLst/>
          </a:prstGeom>
        </p:spPr>
        <p:txBody>
          <a:bodyPr anchor="t" rtlCol="false" tIns="0" lIns="0" bIns="0" rIns="0">
            <a:spAutoFit/>
          </a:bodyPr>
          <a:lstStyle/>
          <a:p>
            <a:pPr algn="l" marL="1028700" indent="-342900" lvl="2">
              <a:lnSpc>
                <a:spcPts val="6298"/>
              </a:lnSpc>
              <a:buFont typeface="Arial"/>
              <a:buChar char="⚬"/>
            </a:pPr>
            <a:r>
              <a:rPr lang="en-US" sz="4500">
                <a:solidFill>
                  <a:srgbClr val="FFFFFF"/>
                </a:solidFill>
                <a:latin typeface="Norwester"/>
                <a:ea typeface="Norwester"/>
                <a:cs typeface="Norwester"/>
                <a:sym typeface="Norwester"/>
              </a:rPr>
              <a:t>Enhanced safety as human errors are minimized, leading to fewer accidents.</a:t>
            </a:r>
          </a:p>
          <a:p>
            <a:pPr algn="l" marL="1028700" indent="-342900" lvl="2">
              <a:lnSpc>
                <a:spcPts val="6298"/>
              </a:lnSpc>
              <a:buFont typeface="Arial"/>
              <a:buChar char="⚬"/>
            </a:pPr>
            <a:r>
              <a:rPr lang="en-US" sz="4500">
                <a:solidFill>
                  <a:srgbClr val="FFFFFF"/>
                </a:solidFill>
                <a:latin typeface="Norwester"/>
                <a:ea typeface="Norwester"/>
                <a:cs typeface="Norwester"/>
                <a:sym typeface="Norwester"/>
              </a:rPr>
              <a:t>Improved environmental impact with vehicles operating more efficiently.</a:t>
            </a:r>
          </a:p>
        </p:txBody>
      </p:sp>
      <p:grpSp>
        <p:nvGrpSpPr>
          <p:cNvPr name="Group 11" id="11"/>
          <p:cNvGrpSpPr/>
          <p:nvPr/>
        </p:nvGrpSpPr>
        <p:grpSpPr>
          <a:xfrm rot="0">
            <a:off x="9144000" y="3302048"/>
            <a:ext cx="7389142" cy="6554739"/>
            <a:chOff x="0" y="0"/>
            <a:chExt cx="9852189" cy="8739652"/>
          </a:xfrm>
        </p:grpSpPr>
        <p:sp>
          <p:nvSpPr>
            <p:cNvPr name="Freeform 12" id="12"/>
            <p:cNvSpPr/>
            <p:nvPr/>
          </p:nvSpPr>
          <p:spPr>
            <a:xfrm flipH="false" flipV="false" rot="0">
              <a:off x="0" y="0"/>
              <a:ext cx="9852152" cy="8739632"/>
            </a:xfrm>
            <a:custGeom>
              <a:avLst/>
              <a:gdLst/>
              <a:ahLst/>
              <a:cxnLst/>
              <a:rect r="r" b="b" t="t" l="l"/>
              <a:pathLst>
                <a:path h="8739632" w="9852152">
                  <a:moveTo>
                    <a:pt x="0" y="0"/>
                  </a:moveTo>
                  <a:lnTo>
                    <a:pt x="9852152" y="0"/>
                  </a:lnTo>
                  <a:lnTo>
                    <a:pt x="9852152" y="8739632"/>
                  </a:lnTo>
                  <a:lnTo>
                    <a:pt x="0" y="8739632"/>
                  </a:lnTo>
                  <a:close/>
                </a:path>
              </a:pathLst>
            </a:custGeom>
            <a:solidFill>
              <a:srgbClr val="F8CF6A">
                <a:alpha val="67451"/>
              </a:srgbClr>
            </a:solidFill>
          </p:spPr>
        </p:sp>
      </p:grpSp>
      <p:sp>
        <p:nvSpPr>
          <p:cNvPr name="TextBox 13" id="13"/>
          <p:cNvSpPr txBox="true"/>
          <p:nvPr/>
        </p:nvSpPr>
        <p:spPr>
          <a:xfrm rot="0">
            <a:off x="9250346" y="3369959"/>
            <a:ext cx="7115428" cy="4837119"/>
          </a:xfrm>
          <a:prstGeom prst="rect">
            <a:avLst/>
          </a:prstGeom>
        </p:spPr>
        <p:txBody>
          <a:bodyPr anchor="t" rtlCol="false" tIns="0" lIns="0" bIns="0" rIns="0">
            <a:spAutoFit/>
          </a:bodyPr>
          <a:lstStyle/>
          <a:p>
            <a:pPr algn="l" marL="1028700" indent="-342900" lvl="2">
              <a:lnSpc>
                <a:spcPts val="6298"/>
              </a:lnSpc>
              <a:buFont typeface="Arial"/>
              <a:buChar char="⚬"/>
            </a:pPr>
            <a:r>
              <a:rPr lang="en-US" sz="4500">
                <a:solidFill>
                  <a:srgbClr val="FFFFFF"/>
                </a:solidFill>
                <a:latin typeface="Norwester"/>
                <a:ea typeface="Norwester"/>
                <a:cs typeface="Norwester"/>
                <a:sym typeface="Norwester"/>
              </a:rPr>
              <a:t>Initial setup costs are prohibitively high.</a:t>
            </a:r>
          </a:p>
          <a:p>
            <a:pPr algn="l" marL="1028700" indent="-342900" lvl="2">
              <a:lnSpc>
                <a:spcPts val="6298"/>
              </a:lnSpc>
              <a:buFont typeface="Arial"/>
              <a:buChar char="⚬"/>
            </a:pPr>
            <a:r>
              <a:rPr lang="en-US" sz="4500">
                <a:solidFill>
                  <a:srgbClr val="FFFFFF"/>
                </a:solidFill>
                <a:latin typeface="Norwester"/>
                <a:ea typeface="Norwester"/>
                <a:cs typeface="Norwester"/>
                <a:sym typeface="Norwester"/>
              </a:rPr>
              <a:t>Persistent concerns about potential hacking into the vehicle's control systems.</a:t>
            </a:r>
          </a:p>
        </p:txBody>
      </p:sp>
      <p:sp>
        <p:nvSpPr>
          <p:cNvPr name="Freeform 14" id="14"/>
          <p:cNvSpPr/>
          <p:nvPr/>
        </p:nvSpPr>
        <p:spPr>
          <a:xfrm flipH="false" flipV="false" rot="0">
            <a:off x="13716000" y="7680645"/>
            <a:ext cx="4678346" cy="2721947"/>
          </a:xfrm>
          <a:custGeom>
            <a:avLst/>
            <a:gdLst/>
            <a:ahLst/>
            <a:cxnLst/>
            <a:rect r="r" b="b" t="t" l="l"/>
            <a:pathLst>
              <a:path h="2721947" w="4678346">
                <a:moveTo>
                  <a:pt x="0" y="0"/>
                </a:moveTo>
                <a:lnTo>
                  <a:pt x="4678346" y="0"/>
                </a:lnTo>
                <a:lnTo>
                  <a:pt x="4678346" y="2721947"/>
                </a:lnTo>
                <a:lnTo>
                  <a:pt x="0" y="2721947"/>
                </a:lnTo>
                <a:lnTo>
                  <a:pt x="0" y="0"/>
                </a:lnTo>
                <a:close/>
              </a:path>
            </a:pathLst>
          </a:custGeom>
          <a:blipFill>
            <a:blip r:embed="rId3">
              <a:extLst>
                <a:ext uri="{96DAC541-7B7A-43D3-8B79-37D633B846F1}">
                  <asvg:svgBlip xmlns:asvg="http://schemas.microsoft.com/office/drawing/2016/SVG/main" r:embed="rId4"/>
                </a:ext>
              </a:extLst>
            </a:blip>
            <a:stretch>
              <a:fillRect l="0" t="0" r="0" b="-260"/>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2F2F2">
                      <a:alpha val="80000"/>
                    </a:srgbClr>
                  </a:solidFill>
                  <a:latin typeface="DejaVu Sans Light"/>
                  <a:ea typeface="DejaVu Sans Light"/>
                  <a:cs typeface="DejaVu Sans Light"/>
                  <a:sym typeface="DejaVu Sans Light"/>
                </a:rPr>
                <a:t>For more help, please visit </a:t>
              </a:r>
              <a:r>
                <a:rPr lang="en-US" sz="1599" u="sng">
                  <a:solidFill>
                    <a:srgbClr val="F2F2F2">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C9E265">
                <a:alpha val="67451"/>
              </a:srgbClr>
            </a:solidFill>
          </p:spPr>
        </p:sp>
      </p:grpSp>
      <p:grpSp>
        <p:nvGrpSpPr>
          <p:cNvPr name="Group 5" id="5"/>
          <p:cNvGrpSpPr/>
          <p:nvPr/>
        </p:nvGrpSpPr>
        <p:grpSpPr>
          <a:xfrm rot="0">
            <a:off x="473968" y="3295443"/>
            <a:ext cx="15349635" cy="2696778"/>
            <a:chOff x="0" y="0"/>
            <a:chExt cx="20466180" cy="3595704"/>
          </a:xfrm>
        </p:grpSpPr>
        <p:sp>
          <p:nvSpPr>
            <p:cNvPr name="Freeform 6" id="6"/>
            <p:cNvSpPr/>
            <p:nvPr/>
          </p:nvSpPr>
          <p:spPr>
            <a:xfrm flipH="false" flipV="false" rot="0">
              <a:off x="0" y="0"/>
              <a:ext cx="20466177" cy="3595751"/>
            </a:xfrm>
            <a:custGeom>
              <a:avLst/>
              <a:gdLst/>
              <a:ahLst/>
              <a:cxnLst/>
              <a:rect r="r" b="b" t="t" l="l"/>
              <a:pathLst>
                <a:path h="3595751" w="20466177">
                  <a:moveTo>
                    <a:pt x="0" y="0"/>
                  </a:moveTo>
                  <a:lnTo>
                    <a:pt x="20466177" y="0"/>
                  </a:lnTo>
                  <a:lnTo>
                    <a:pt x="20466177" y="3595751"/>
                  </a:lnTo>
                  <a:lnTo>
                    <a:pt x="0" y="3595751"/>
                  </a:lnTo>
                  <a:close/>
                </a:path>
              </a:pathLst>
            </a:custGeom>
            <a:solidFill>
              <a:srgbClr val="C9E265">
                <a:alpha val="67451"/>
              </a:srgbClr>
            </a:solidFill>
          </p:spPr>
        </p:sp>
      </p:grpSp>
      <p:sp>
        <p:nvSpPr>
          <p:cNvPr name="TextBox 7" id="7"/>
          <p:cNvSpPr txBox="true"/>
          <p:nvPr/>
        </p:nvSpPr>
        <p:spPr>
          <a:xfrm rot="0">
            <a:off x="677929" y="3424835"/>
            <a:ext cx="14811148" cy="2300750"/>
          </a:xfrm>
          <a:prstGeom prst="rect">
            <a:avLst/>
          </a:prstGeom>
        </p:spPr>
        <p:txBody>
          <a:bodyPr anchor="t" rtlCol="false" tIns="0" lIns="0" bIns="0" rIns="0">
            <a:spAutoFit/>
          </a:bodyPr>
          <a:lstStyle/>
          <a:p>
            <a:pPr algn="l">
              <a:lnSpc>
                <a:spcPts val="4436"/>
              </a:lnSpc>
            </a:pPr>
            <a:r>
              <a:rPr lang="en-US" sz="3169">
                <a:solidFill>
                  <a:srgbClr val="000000"/>
                </a:solidFill>
                <a:latin typeface="Norwester"/>
                <a:ea typeface="Norwester"/>
                <a:cs typeface="Norwester"/>
                <a:sym typeface="Norwester"/>
              </a:rPr>
              <a:t>Automated harvesting of crops involves sensors detecting optimal harvesting times based on factors like weather conditions. </a:t>
            </a:r>
          </a:p>
          <a:p>
            <a:pPr algn="l">
              <a:lnSpc>
                <a:spcPts val="4436"/>
              </a:lnSpc>
            </a:pPr>
            <a:r>
              <a:rPr lang="en-US" sz="3169">
                <a:solidFill>
                  <a:srgbClr val="000000"/>
                </a:solidFill>
                <a:latin typeface="Norwester"/>
                <a:ea typeface="Norwester"/>
                <a:cs typeface="Norwester"/>
                <a:sym typeface="Norwester"/>
              </a:rPr>
              <a:t>Microprocessors determine precise harvesting locations, and actuators are employed to extract goods from the ground.</a:t>
            </a:r>
          </a:p>
        </p:txBody>
      </p:sp>
      <p:sp>
        <p:nvSpPr>
          <p:cNvPr name="Freeform 8" id="8"/>
          <p:cNvSpPr/>
          <p:nvPr/>
        </p:nvSpPr>
        <p:spPr>
          <a:xfrm flipH="false" flipV="false" rot="0">
            <a:off x="12592603" y="1028700"/>
            <a:ext cx="5102352" cy="5153891"/>
          </a:xfrm>
          <a:custGeom>
            <a:avLst/>
            <a:gdLst/>
            <a:ahLst/>
            <a:cxnLst/>
            <a:rect r="r" b="b" t="t" l="l"/>
            <a:pathLst>
              <a:path h="5153891" w="5102352">
                <a:moveTo>
                  <a:pt x="0" y="0"/>
                </a:moveTo>
                <a:lnTo>
                  <a:pt x="5102352" y="0"/>
                </a:lnTo>
                <a:lnTo>
                  <a:pt x="5102352" y="5153891"/>
                </a:lnTo>
                <a:lnTo>
                  <a:pt x="0" y="5153891"/>
                </a:lnTo>
                <a:lnTo>
                  <a:pt x="0" y="0"/>
                </a:lnTo>
                <a:close/>
              </a:path>
            </a:pathLst>
          </a:custGeom>
          <a:blipFill>
            <a:blip r:embed="rId3">
              <a:extLst>
                <a:ext uri="{96DAC541-7B7A-43D3-8B79-37D633B846F1}">
                  <asvg:svgBlip xmlns:asvg="http://schemas.microsoft.com/office/drawing/2016/SVG/main" r:embed="rId4"/>
                </a:ext>
              </a:extLst>
            </a:blip>
            <a:stretch>
              <a:fillRect l="0" t="0" r="0" b="-108"/>
            </a:stretch>
          </a:blipFill>
        </p:spPr>
      </p:sp>
      <p:sp>
        <p:nvSpPr>
          <p:cNvPr name="TextBox 9" id="9"/>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agriculture </a:t>
            </a:r>
          </a:p>
        </p:txBody>
      </p:sp>
      <p:sp>
        <p:nvSpPr>
          <p:cNvPr name="TextBox 10" id="10"/>
          <p:cNvSpPr txBox="true"/>
          <p:nvPr/>
        </p:nvSpPr>
        <p:spPr>
          <a:xfrm rot="0">
            <a:off x="473968" y="2144415"/>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C9E265">
                <a:alpha val="67451"/>
              </a:srgbClr>
            </a:solidFill>
          </p:spPr>
        </p:sp>
      </p:grpSp>
      <p:sp>
        <p:nvSpPr>
          <p:cNvPr name="TextBox 5" id="5"/>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agriculture </a:t>
            </a:r>
          </a:p>
        </p:txBody>
      </p:sp>
      <p:sp>
        <p:nvSpPr>
          <p:cNvPr name="TextBox 6" id="6"/>
          <p:cNvSpPr txBox="true"/>
          <p:nvPr/>
        </p:nvSpPr>
        <p:spPr>
          <a:xfrm rot="0">
            <a:off x="3099165" y="3207318"/>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a:t>
            </a:r>
          </a:p>
        </p:txBody>
      </p:sp>
      <p:sp>
        <p:nvSpPr>
          <p:cNvPr name="TextBox 7" id="7"/>
          <p:cNvSpPr txBox="true"/>
          <p:nvPr/>
        </p:nvSpPr>
        <p:spPr>
          <a:xfrm rot="0">
            <a:off x="12349111" y="3207318"/>
            <a:ext cx="3393887"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a:t>
            </a:r>
          </a:p>
        </p:txBody>
      </p:sp>
      <p:grpSp>
        <p:nvGrpSpPr>
          <p:cNvPr name="Group 8" id="8"/>
          <p:cNvGrpSpPr/>
          <p:nvPr/>
        </p:nvGrpSpPr>
        <p:grpSpPr>
          <a:xfrm rot="0">
            <a:off x="664349" y="4260044"/>
            <a:ext cx="8175082" cy="2757237"/>
            <a:chOff x="0" y="0"/>
            <a:chExt cx="10900109" cy="3676316"/>
          </a:xfrm>
        </p:grpSpPr>
        <p:sp>
          <p:nvSpPr>
            <p:cNvPr name="Freeform 9" id="9"/>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C9E265">
                <a:alpha val="67451"/>
              </a:srgbClr>
            </a:solidFill>
          </p:spPr>
        </p:sp>
      </p:grpSp>
      <p:sp>
        <p:nvSpPr>
          <p:cNvPr name="TextBox 10" id="10"/>
          <p:cNvSpPr txBox="true"/>
          <p:nvPr/>
        </p:nvSpPr>
        <p:spPr>
          <a:xfrm rot="0">
            <a:off x="743007" y="4245338"/>
            <a:ext cx="8301978" cy="2667993"/>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Accurate delivery of chemicals (pesticides and fertilizers) is crucial for the success of farming and crop yield optimization.</a:t>
            </a:r>
          </a:p>
        </p:txBody>
      </p:sp>
      <p:grpSp>
        <p:nvGrpSpPr>
          <p:cNvPr name="Group 11" id="11"/>
          <p:cNvGrpSpPr/>
          <p:nvPr/>
        </p:nvGrpSpPr>
        <p:grpSpPr>
          <a:xfrm rot="0">
            <a:off x="9732117" y="4260044"/>
            <a:ext cx="8175082" cy="2757237"/>
            <a:chOff x="0" y="0"/>
            <a:chExt cx="10900109" cy="3676316"/>
          </a:xfrm>
        </p:grpSpPr>
        <p:sp>
          <p:nvSpPr>
            <p:cNvPr name="Freeform 12" id="12"/>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C9E265">
                <a:alpha val="67451"/>
              </a:srgbClr>
            </a:solidFill>
          </p:spPr>
        </p:sp>
      </p:grpSp>
      <p:sp>
        <p:nvSpPr>
          <p:cNvPr name="TextBox 13" id="13"/>
          <p:cNvSpPr txBox="true"/>
          <p:nvPr/>
        </p:nvSpPr>
        <p:spPr>
          <a:xfrm rot="0">
            <a:off x="9810774" y="4245338"/>
            <a:ext cx="7891408" cy="2667993"/>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Automation can lead to reduced job opportunities as machines replace human labor, and the initial investment in robots can be costly.</a:t>
            </a:r>
          </a:p>
        </p:txBody>
      </p:sp>
      <p:sp>
        <p:nvSpPr>
          <p:cNvPr name="Freeform 14" id="14"/>
          <p:cNvSpPr/>
          <p:nvPr/>
        </p:nvSpPr>
        <p:spPr>
          <a:xfrm flipH="false" flipV="false" rot="0">
            <a:off x="14046055" y="283178"/>
            <a:ext cx="3829992" cy="3868679"/>
          </a:xfrm>
          <a:custGeom>
            <a:avLst/>
            <a:gdLst/>
            <a:ahLst/>
            <a:cxnLst/>
            <a:rect r="r" b="b" t="t" l="l"/>
            <a:pathLst>
              <a:path h="3868679" w="3829992">
                <a:moveTo>
                  <a:pt x="0" y="0"/>
                </a:moveTo>
                <a:lnTo>
                  <a:pt x="3829992" y="0"/>
                </a:lnTo>
                <a:lnTo>
                  <a:pt x="3829992" y="3868679"/>
                </a:lnTo>
                <a:lnTo>
                  <a:pt x="0" y="3868679"/>
                </a:lnTo>
                <a:lnTo>
                  <a:pt x="0" y="0"/>
                </a:lnTo>
                <a:close/>
              </a:path>
            </a:pathLst>
          </a:custGeom>
          <a:blipFill>
            <a:blip r:embed="rId3">
              <a:extLst>
                <a:ext uri="{96DAC541-7B7A-43D3-8B79-37D633B846F1}">
                  <asvg:svgBlip xmlns:asvg="http://schemas.microsoft.com/office/drawing/2016/SVG/main" r:embed="rId4"/>
                </a:ext>
              </a:extLst>
            </a:blip>
            <a:stretch>
              <a:fillRect l="0" t="0" r="-17" b="0"/>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CAF6FF"/>
        </a:solidFill>
      </p:bgPr>
    </p:bg>
    <p:spTree>
      <p:nvGrpSpPr>
        <p:cNvPr id="1" name=""/>
        <p:cNvGrpSpPr/>
        <p:nvPr/>
      </p:nvGrpSpPr>
      <p:grpSpPr>
        <a:xfrm>
          <a:off x="0" y="0"/>
          <a:ext cx="0" cy="0"/>
          <a:chOff x="0" y="0"/>
          <a:chExt cx="0" cy="0"/>
        </a:xfrm>
      </p:grpSpPr>
      <p:grpSp>
        <p:nvGrpSpPr>
          <p:cNvPr name="Group 2" id="2"/>
          <p:cNvGrpSpPr/>
          <p:nvPr/>
        </p:nvGrpSpPr>
        <p:grpSpPr>
          <a:xfrm rot="0">
            <a:off x="602110" y="2178251"/>
            <a:ext cx="17083779" cy="7080049"/>
            <a:chOff x="0" y="0"/>
            <a:chExt cx="22778372" cy="9440065"/>
          </a:xfrm>
        </p:grpSpPr>
        <p:sp>
          <p:nvSpPr>
            <p:cNvPr name="Freeform 3" id="3"/>
            <p:cNvSpPr/>
            <p:nvPr/>
          </p:nvSpPr>
          <p:spPr>
            <a:xfrm flipH="false" flipV="false" rot="0">
              <a:off x="0" y="0"/>
              <a:ext cx="22778338" cy="9440037"/>
            </a:xfrm>
            <a:custGeom>
              <a:avLst/>
              <a:gdLst/>
              <a:ahLst/>
              <a:cxnLst/>
              <a:rect r="r" b="b" t="t" l="l"/>
              <a:pathLst>
                <a:path h="9440037" w="22778338">
                  <a:moveTo>
                    <a:pt x="0" y="0"/>
                  </a:moveTo>
                  <a:lnTo>
                    <a:pt x="22778338" y="0"/>
                  </a:lnTo>
                  <a:lnTo>
                    <a:pt x="22778338" y="9440037"/>
                  </a:lnTo>
                  <a:lnTo>
                    <a:pt x="0" y="9440037"/>
                  </a:lnTo>
                  <a:close/>
                </a:path>
              </a:pathLst>
            </a:custGeom>
            <a:solidFill>
              <a:srgbClr val="CCD6DD">
                <a:alpha val="67451"/>
              </a:srgbClr>
            </a:solidFill>
          </p:spPr>
        </p:sp>
      </p:grpSp>
      <p:sp>
        <p:nvSpPr>
          <p:cNvPr name="TextBox 4" id="4"/>
          <p:cNvSpPr txBox="true"/>
          <p:nvPr/>
        </p:nvSpPr>
        <p:spPr>
          <a:xfrm rot="0">
            <a:off x="1098282" y="2499859"/>
            <a:ext cx="15927279" cy="4039243"/>
          </a:xfrm>
          <a:prstGeom prst="rect">
            <a:avLst/>
          </a:prstGeom>
        </p:spPr>
        <p:txBody>
          <a:bodyPr anchor="t" rtlCol="false" tIns="0" lIns="0" bIns="0" rIns="0">
            <a:spAutoFit/>
          </a:bodyPr>
          <a:lstStyle/>
          <a:p>
            <a:pPr algn="l">
              <a:lnSpc>
                <a:spcPts val="6325"/>
              </a:lnSpc>
            </a:pPr>
            <a:r>
              <a:rPr lang="en-US" sz="4519">
                <a:solidFill>
                  <a:srgbClr val="000000"/>
                </a:solidFill>
                <a:latin typeface="Norwester"/>
                <a:ea typeface="Norwester"/>
                <a:cs typeface="Norwester"/>
                <a:sym typeface="Norwester"/>
              </a:rPr>
              <a:t>Automated weather monitoring at airports involves sensors detecting adverse conditions like wind, rain, fog, or snow. Microprocessors analyze this data to issue appropriate warnings, while actuators can trigger emergency systems such as lighting as needed.</a:t>
            </a:r>
          </a:p>
        </p:txBody>
      </p:sp>
      <p:grpSp>
        <p:nvGrpSpPr>
          <p:cNvPr name="Group 5" id="5"/>
          <p:cNvGrpSpPr/>
          <p:nvPr/>
        </p:nvGrpSpPr>
        <p:grpSpPr>
          <a:xfrm rot="0">
            <a:off x="327242" y="283178"/>
            <a:ext cx="4994151" cy="1491044"/>
            <a:chOff x="0" y="0"/>
            <a:chExt cx="6658868" cy="1988059"/>
          </a:xfrm>
        </p:grpSpPr>
        <p:sp>
          <p:nvSpPr>
            <p:cNvPr name="Freeform 6" id="6"/>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sp>
        <p:nvSpPr>
          <p:cNvPr name="Freeform 7" id="7"/>
          <p:cNvSpPr/>
          <p:nvPr/>
        </p:nvSpPr>
        <p:spPr>
          <a:xfrm flipH="false" flipV="false" rot="0">
            <a:off x="15126886" y="-209623"/>
            <a:ext cx="2928521" cy="2880932"/>
          </a:xfrm>
          <a:custGeom>
            <a:avLst/>
            <a:gdLst/>
            <a:ahLst/>
            <a:cxnLst/>
            <a:rect r="r" b="b" t="t" l="l"/>
            <a:pathLst>
              <a:path h="2880932" w="2928521">
                <a:moveTo>
                  <a:pt x="0" y="0"/>
                </a:moveTo>
                <a:lnTo>
                  <a:pt x="2928521" y="0"/>
                </a:lnTo>
                <a:lnTo>
                  <a:pt x="2928521" y="2880932"/>
                </a:lnTo>
                <a:lnTo>
                  <a:pt x="0" y="2880932"/>
                </a:lnTo>
                <a:lnTo>
                  <a:pt x="0" y="0"/>
                </a:lnTo>
                <a:close/>
              </a:path>
            </a:pathLst>
          </a:custGeom>
          <a:blipFill>
            <a:blip r:embed="rId2">
              <a:extLst>
                <a:ext uri="{96DAC541-7B7A-43D3-8B79-37D633B846F1}">
                  <asvg:svgBlip xmlns:asvg="http://schemas.microsoft.com/office/drawing/2016/SVG/main" r:embed="rId3"/>
                </a:ext>
              </a:extLst>
            </a:blip>
            <a:stretch>
              <a:fillRect l="0" t="0" r="0" b="-1"/>
            </a:stretch>
          </a:blipFill>
        </p:spPr>
      </p:sp>
      <p:sp>
        <p:nvSpPr>
          <p:cNvPr name="TextBox 8" id="8"/>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weather</a:t>
            </a:r>
          </a:p>
        </p:txBody>
      </p:sp>
      <p:grpSp>
        <p:nvGrpSpPr>
          <p:cNvPr name="Group 9" id="9"/>
          <p:cNvGrpSpPr/>
          <p:nvPr/>
        </p:nvGrpSpPr>
        <p:grpSpPr>
          <a:xfrm rot="0">
            <a:off x="2537237" y="146265"/>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AF6FF"/>
        </a:solidFill>
      </p:bgPr>
    </p:bg>
    <p:spTree>
      <p:nvGrpSpPr>
        <p:cNvPr id="1" name=""/>
        <p:cNvGrpSpPr/>
        <p:nvPr/>
      </p:nvGrpSpPr>
      <p:grpSpPr>
        <a:xfrm>
          <a:off x="0" y="0"/>
          <a:ext cx="0" cy="0"/>
          <a:chOff x="0" y="0"/>
          <a:chExt cx="0" cy="0"/>
        </a:xfrm>
      </p:grpSpPr>
      <p:grpSp>
        <p:nvGrpSpPr>
          <p:cNvPr name="Group 2" id="2"/>
          <p:cNvGrpSpPr/>
          <p:nvPr/>
        </p:nvGrpSpPr>
        <p:grpSpPr>
          <a:xfrm rot="0">
            <a:off x="774036" y="3442440"/>
            <a:ext cx="8059389" cy="4614104"/>
            <a:chOff x="0" y="0"/>
            <a:chExt cx="10745852" cy="6152139"/>
          </a:xfrm>
        </p:grpSpPr>
        <p:sp>
          <p:nvSpPr>
            <p:cNvPr name="Freeform 3" id="3"/>
            <p:cNvSpPr/>
            <p:nvPr/>
          </p:nvSpPr>
          <p:spPr>
            <a:xfrm flipH="false" flipV="false" rot="0">
              <a:off x="0" y="0"/>
              <a:ext cx="10745851" cy="6152134"/>
            </a:xfrm>
            <a:custGeom>
              <a:avLst/>
              <a:gdLst/>
              <a:ahLst/>
              <a:cxnLst/>
              <a:rect r="r" b="b" t="t" l="l"/>
              <a:pathLst>
                <a:path h="6152134" w="10745851">
                  <a:moveTo>
                    <a:pt x="0" y="0"/>
                  </a:moveTo>
                  <a:lnTo>
                    <a:pt x="10745851" y="0"/>
                  </a:lnTo>
                  <a:lnTo>
                    <a:pt x="10745851" y="6152134"/>
                  </a:lnTo>
                  <a:lnTo>
                    <a:pt x="0" y="6152134"/>
                  </a:lnTo>
                  <a:close/>
                </a:path>
              </a:pathLst>
            </a:custGeom>
            <a:solidFill>
              <a:srgbClr val="CCD6DD">
                <a:alpha val="67451"/>
              </a:srgbClr>
            </a:solidFill>
          </p:spPr>
        </p:sp>
      </p:grpSp>
      <p:grpSp>
        <p:nvGrpSpPr>
          <p:cNvPr name="Group 4" id="4"/>
          <p:cNvGrpSpPr/>
          <p:nvPr/>
        </p:nvGrpSpPr>
        <p:grpSpPr>
          <a:xfrm rot="0">
            <a:off x="327242" y="283178"/>
            <a:ext cx="4994151" cy="1491044"/>
            <a:chOff x="0" y="0"/>
            <a:chExt cx="6658868" cy="1988059"/>
          </a:xfrm>
        </p:grpSpPr>
        <p:sp>
          <p:nvSpPr>
            <p:cNvPr name="Freeform 5" id="5"/>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sp>
        <p:nvSpPr>
          <p:cNvPr name="TextBox 6" id="6"/>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weather</a:t>
            </a:r>
          </a:p>
        </p:txBody>
      </p:sp>
      <p:grpSp>
        <p:nvGrpSpPr>
          <p:cNvPr name="Group 7" id="7"/>
          <p:cNvGrpSpPr/>
          <p:nvPr/>
        </p:nvGrpSpPr>
        <p:grpSpPr>
          <a:xfrm rot="0">
            <a:off x="9454575" y="3442440"/>
            <a:ext cx="8059389" cy="4614104"/>
            <a:chOff x="0" y="0"/>
            <a:chExt cx="10745852" cy="6152139"/>
          </a:xfrm>
        </p:grpSpPr>
        <p:sp>
          <p:nvSpPr>
            <p:cNvPr name="Freeform 8" id="8"/>
            <p:cNvSpPr/>
            <p:nvPr/>
          </p:nvSpPr>
          <p:spPr>
            <a:xfrm flipH="false" flipV="false" rot="0">
              <a:off x="0" y="0"/>
              <a:ext cx="10745851" cy="6152134"/>
            </a:xfrm>
            <a:custGeom>
              <a:avLst/>
              <a:gdLst/>
              <a:ahLst/>
              <a:cxnLst/>
              <a:rect r="r" b="b" t="t" l="l"/>
              <a:pathLst>
                <a:path h="6152134" w="10745851">
                  <a:moveTo>
                    <a:pt x="0" y="0"/>
                  </a:moveTo>
                  <a:lnTo>
                    <a:pt x="10745851" y="0"/>
                  </a:lnTo>
                  <a:lnTo>
                    <a:pt x="10745851" y="6152134"/>
                  </a:lnTo>
                  <a:lnTo>
                    <a:pt x="0" y="6152134"/>
                  </a:lnTo>
                  <a:close/>
                </a:path>
              </a:pathLst>
            </a:custGeom>
            <a:solidFill>
              <a:srgbClr val="CCD6DD">
                <a:alpha val="67451"/>
              </a:srgbClr>
            </a:solidFill>
          </p:spPr>
        </p:sp>
      </p:grpSp>
      <p:sp>
        <p:nvSpPr>
          <p:cNvPr name="TextBox 9" id="9"/>
          <p:cNvSpPr txBox="true"/>
          <p:nvPr/>
        </p:nvSpPr>
        <p:spPr>
          <a:xfrm rot="0">
            <a:off x="2049662" y="1982806"/>
            <a:ext cx="4510523" cy="1234984"/>
          </a:xfrm>
          <a:prstGeom prst="rect">
            <a:avLst/>
          </a:prstGeom>
        </p:spPr>
        <p:txBody>
          <a:bodyPr anchor="t" rtlCol="false" tIns="0" lIns="0" bIns="0" rIns="0">
            <a:spAutoFit/>
          </a:bodyPr>
          <a:lstStyle/>
          <a:p>
            <a:pPr algn="ctr">
              <a:lnSpc>
                <a:spcPts val="9117"/>
              </a:lnSpc>
            </a:pPr>
            <a:r>
              <a:rPr lang="en-US" sz="6512">
                <a:solidFill>
                  <a:srgbClr val="000000"/>
                </a:solidFill>
                <a:latin typeface="Norwester"/>
                <a:ea typeface="Norwester"/>
                <a:cs typeface="Norwester"/>
                <a:sym typeface="Norwester"/>
              </a:rPr>
              <a:t>advantages</a:t>
            </a:r>
          </a:p>
        </p:txBody>
      </p:sp>
      <p:sp>
        <p:nvSpPr>
          <p:cNvPr name="TextBox 10" id="10"/>
          <p:cNvSpPr txBox="true"/>
          <p:nvPr/>
        </p:nvSpPr>
        <p:spPr>
          <a:xfrm rot="0">
            <a:off x="10681581" y="1982806"/>
            <a:ext cx="5605376" cy="1234984"/>
          </a:xfrm>
          <a:prstGeom prst="rect">
            <a:avLst/>
          </a:prstGeom>
        </p:spPr>
        <p:txBody>
          <a:bodyPr anchor="t" rtlCol="false" tIns="0" lIns="0" bIns="0" rIns="0">
            <a:spAutoFit/>
          </a:bodyPr>
          <a:lstStyle/>
          <a:p>
            <a:pPr algn="ctr">
              <a:lnSpc>
                <a:spcPts val="9117"/>
              </a:lnSpc>
            </a:pPr>
            <a:r>
              <a:rPr lang="en-US" sz="6512">
                <a:solidFill>
                  <a:srgbClr val="000000"/>
                </a:solidFill>
                <a:latin typeface="Norwester"/>
                <a:ea typeface="Norwester"/>
                <a:cs typeface="Norwester"/>
                <a:sym typeface="Norwester"/>
              </a:rPr>
              <a:t>disadvantages</a:t>
            </a:r>
          </a:p>
        </p:txBody>
      </p:sp>
      <p:sp>
        <p:nvSpPr>
          <p:cNvPr name="TextBox 11" id="11"/>
          <p:cNvSpPr txBox="true"/>
          <p:nvPr/>
        </p:nvSpPr>
        <p:spPr>
          <a:xfrm rot="0">
            <a:off x="1065534" y="3374687"/>
            <a:ext cx="7424909" cy="4419433"/>
          </a:xfrm>
          <a:prstGeom prst="rect">
            <a:avLst/>
          </a:prstGeom>
        </p:spPr>
        <p:txBody>
          <a:bodyPr anchor="t" rtlCol="false" tIns="0" lIns="0" bIns="0" rIns="0">
            <a:spAutoFit/>
          </a:bodyPr>
          <a:lstStyle/>
          <a:p>
            <a:pPr algn="l">
              <a:lnSpc>
                <a:spcPts val="6834"/>
              </a:lnSpc>
            </a:pPr>
            <a:r>
              <a:rPr lang="en-US" sz="4881">
                <a:solidFill>
                  <a:srgbClr val="000000"/>
                </a:solidFill>
                <a:latin typeface="Norwester"/>
                <a:ea typeface="Norwester"/>
                <a:cs typeface="Norwester"/>
                <a:sym typeface="Norwester"/>
              </a:rPr>
              <a:t>Information about</a:t>
            </a:r>
          </a:p>
          <a:p>
            <a:pPr algn="l">
              <a:lnSpc>
                <a:spcPts val="6834"/>
              </a:lnSpc>
            </a:pPr>
            <a:r>
              <a:rPr lang="en-US" sz="4881">
                <a:solidFill>
                  <a:srgbClr val="000000"/>
                </a:solidFill>
                <a:latin typeface="Arimo"/>
                <a:ea typeface="Arimo"/>
                <a:cs typeface="Arimo"/>
                <a:sym typeface="Arimo"/>
              </a:rPr>
              <a:t>the overhead</a:t>
            </a:r>
          </a:p>
          <a:p>
            <a:pPr algn="l">
              <a:lnSpc>
                <a:spcPts val="6834"/>
              </a:lnSpc>
            </a:pPr>
            <a:r>
              <a:rPr lang="en-US" sz="4881">
                <a:solidFill>
                  <a:srgbClr val="000000"/>
                </a:solidFill>
                <a:latin typeface="Arimo"/>
                <a:ea typeface="Arimo"/>
                <a:cs typeface="Arimo"/>
                <a:sym typeface="Arimo"/>
              </a:rPr>
              <a:t>weather conditions</a:t>
            </a:r>
          </a:p>
          <a:p>
            <a:pPr algn="l">
              <a:lnSpc>
                <a:spcPts val="6834"/>
              </a:lnSpc>
            </a:pPr>
            <a:r>
              <a:rPr lang="en-US" sz="4881">
                <a:solidFill>
                  <a:srgbClr val="000000"/>
                </a:solidFill>
                <a:latin typeface="Arimo"/>
                <a:ea typeface="Arimo"/>
                <a:cs typeface="Arimo"/>
                <a:sym typeface="Arimo"/>
              </a:rPr>
              <a:t>is fed constantly to</a:t>
            </a:r>
          </a:p>
          <a:p>
            <a:pPr algn="l">
              <a:lnSpc>
                <a:spcPts val="6834"/>
              </a:lnSpc>
            </a:pPr>
            <a:r>
              <a:rPr lang="en-US" sz="4881">
                <a:solidFill>
                  <a:srgbClr val="000000"/>
                </a:solidFill>
                <a:latin typeface="Arimo"/>
                <a:ea typeface="Arimo"/>
                <a:cs typeface="Arimo"/>
                <a:sym typeface="Arimo"/>
              </a:rPr>
              <a:t>air traffic controllers.</a:t>
            </a:r>
          </a:p>
        </p:txBody>
      </p:sp>
      <p:sp>
        <p:nvSpPr>
          <p:cNvPr name="TextBox 12" id="12"/>
          <p:cNvSpPr txBox="true"/>
          <p:nvPr/>
        </p:nvSpPr>
        <p:spPr>
          <a:xfrm rot="0">
            <a:off x="9749005" y="3412787"/>
            <a:ext cx="7318634" cy="4149425"/>
          </a:xfrm>
          <a:prstGeom prst="rect">
            <a:avLst/>
          </a:prstGeom>
        </p:spPr>
        <p:txBody>
          <a:bodyPr anchor="t" rtlCol="false" tIns="0" lIns="0" bIns="0" rIns="0">
            <a:spAutoFit/>
          </a:bodyPr>
          <a:lstStyle/>
          <a:p>
            <a:pPr algn="l">
              <a:lnSpc>
                <a:spcPts val="6491"/>
              </a:lnSpc>
            </a:pPr>
            <a:r>
              <a:rPr lang="en-US" sz="4636">
                <a:solidFill>
                  <a:srgbClr val="000000"/>
                </a:solidFill>
                <a:latin typeface="Norwester"/>
                <a:ea typeface="Norwester"/>
                <a:cs typeface="Norwester"/>
                <a:sym typeface="Norwester"/>
              </a:rPr>
              <a:t>Predictions can</a:t>
            </a:r>
          </a:p>
          <a:p>
            <a:pPr algn="l">
              <a:lnSpc>
                <a:spcPts val="6491"/>
              </a:lnSpc>
            </a:pPr>
            <a:r>
              <a:rPr lang="en-US" sz="4636">
                <a:solidFill>
                  <a:srgbClr val="000000"/>
                </a:solidFill>
                <a:latin typeface="Arimo"/>
                <a:ea typeface="Arimo"/>
                <a:cs typeface="Arimo"/>
                <a:sym typeface="Arimo"/>
              </a:rPr>
              <a:t>sometimes be incorrect, for example if snow</a:t>
            </a:r>
          </a:p>
          <a:p>
            <a:pPr algn="l">
              <a:lnSpc>
                <a:spcPts val="6491"/>
              </a:lnSpc>
            </a:pPr>
            <a:r>
              <a:rPr lang="en-US" sz="4636">
                <a:solidFill>
                  <a:srgbClr val="000000"/>
                </a:solidFill>
                <a:latin typeface="Arimo"/>
                <a:ea typeface="Arimo"/>
                <a:cs typeface="Arimo"/>
                <a:sym typeface="Arimo"/>
              </a:rPr>
              <a:t>is forecast and does</a:t>
            </a:r>
          </a:p>
          <a:p>
            <a:pPr algn="l">
              <a:lnSpc>
                <a:spcPts val="6491"/>
              </a:lnSpc>
            </a:pPr>
            <a:r>
              <a:rPr lang="en-US" sz="4636">
                <a:solidFill>
                  <a:srgbClr val="000000"/>
                </a:solidFill>
                <a:latin typeface="Arimo"/>
                <a:ea typeface="Arimo"/>
                <a:cs typeface="Arimo"/>
                <a:sym typeface="Arimo"/>
              </a:rPr>
              <a:t>not arrive.</a:t>
            </a:r>
          </a:p>
        </p:txBody>
      </p:sp>
      <p:sp>
        <p:nvSpPr>
          <p:cNvPr name="Freeform 13" id="13"/>
          <p:cNvSpPr/>
          <p:nvPr/>
        </p:nvSpPr>
        <p:spPr>
          <a:xfrm flipH="false" flipV="false" rot="0">
            <a:off x="15126886" y="-209623"/>
            <a:ext cx="2928521" cy="2880932"/>
          </a:xfrm>
          <a:custGeom>
            <a:avLst/>
            <a:gdLst/>
            <a:ahLst/>
            <a:cxnLst/>
            <a:rect r="r" b="b" t="t" l="l"/>
            <a:pathLst>
              <a:path h="2880932" w="2928521">
                <a:moveTo>
                  <a:pt x="0" y="0"/>
                </a:moveTo>
                <a:lnTo>
                  <a:pt x="2928521" y="0"/>
                </a:lnTo>
                <a:lnTo>
                  <a:pt x="2928521" y="2880932"/>
                </a:lnTo>
                <a:lnTo>
                  <a:pt x="0" y="2880932"/>
                </a:lnTo>
                <a:lnTo>
                  <a:pt x="0" y="0"/>
                </a:lnTo>
                <a:close/>
              </a:path>
            </a:pathLst>
          </a:custGeom>
          <a:blipFill>
            <a:blip r:embed="rId2">
              <a:extLst>
                <a:ext uri="{96DAC541-7B7A-43D3-8B79-37D633B846F1}">
                  <asvg:svgBlip xmlns:asvg="http://schemas.microsoft.com/office/drawing/2016/SVG/main" r:embed="rId3"/>
                </a:ext>
              </a:extLst>
            </a:blip>
            <a:stretch>
              <a:fillRect l="0" t="0" r="0" b="-1"/>
            </a:stretch>
          </a:blipFill>
        </p:spPr>
      </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65467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656665">
                <a:alpha val="67451"/>
              </a:srgbClr>
            </a:solidFill>
          </p:spPr>
        </p:sp>
      </p:grpSp>
      <p:grpSp>
        <p:nvGrpSpPr>
          <p:cNvPr name="Group 5" id="5"/>
          <p:cNvGrpSpPr/>
          <p:nvPr/>
        </p:nvGrpSpPr>
        <p:grpSpPr>
          <a:xfrm rot="0">
            <a:off x="654672" y="2012126"/>
            <a:ext cx="15413202" cy="5648965"/>
            <a:chOff x="0" y="0"/>
            <a:chExt cx="20550936" cy="7531953"/>
          </a:xfrm>
        </p:grpSpPr>
        <p:sp>
          <p:nvSpPr>
            <p:cNvPr name="Freeform 6" id="6"/>
            <p:cNvSpPr/>
            <p:nvPr/>
          </p:nvSpPr>
          <p:spPr>
            <a:xfrm flipH="false" flipV="false" rot="0">
              <a:off x="0" y="0"/>
              <a:ext cx="20550887" cy="7531989"/>
            </a:xfrm>
            <a:custGeom>
              <a:avLst/>
              <a:gdLst/>
              <a:ahLst/>
              <a:cxnLst/>
              <a:rect r="r" b="b" t="t" l="l"/>
              <a:pathLst>
                <a:path h="7531989" w="20550887">
                  <a:moveTo>
                    <a:pt x="0" y="0"/>
                  </a:moveTo>
                  <a:lnTo>
                    <a:pt x="20550887" y="0"/>
                  </a:lnTo>
                  <a:lnTo>
                    <a:pt x="20550887" y="7531989"/>
                  </a:lnTo>
                  <a:lnTo>
                    <a:pt x="0" y="7531989"/>
                  </a:lnTo>
                  <a:close/>
                </a:path>
              </a:pathLst>
            </a:custGeom>
            <a:solidFill>
              <a:srgbClr val="656665">
                <a:alpha val="67451"/>
              </a:srgbClr>
            </a:solidFill>
          </p:spPr>
        </p:sp>
      </p:grpSp>
      <p:sp>
        <p:nvSpPr>
          <p:cNvPr name="TextBox 7" id="7"/>
          <p:cNvSpPr txBox="true"/>
          <p:nvPr/>
        </p:nvSpPr>
        <p:spPr>
          <a:xfrm rot="0">
            <a:off x="1151577" y="2073278"/>
            <a:ext cx="14419392" cy="4857992"/>
          </a:xfrm>
          <a:prstGeom prst="rect">
            <a:avLst/>
          </a:prstGeom>
        </p:spPr>
        <p:txBody>
          <a:bodyPr anchor="t" rtlCol="false" tIns="0" lIns="0" bIns="0" rIns="0">
            <a:spAutoFit/>
          </a:bodyPr>
          <a:lstStyle/>
          <a:p>
            <a:pPr algn="l">
              <a:lnSpc>
                <a:spcPts val="6282"/>
              </a:lnSpc>
            </a:pPr>
            <a:r>
              <a:rPr lang="en-US" sz="4488">
                <a:solidFill>
                  <a:srgbClr val="000000"/>
                </a:solidFill>
                <a:latin typeface="Norwester"/>
                <a:ea typeface="Norwester"/>
                <a:cs typeface="Norwester"/>
                <a:sym typeface="Norwester"/>
              </a:rPr>
              <a:t>Artificial intelligence is integrated into computer games as adversaries. Sensors within gaming environments allow characters to interact with human players, microprocessors decide game outcomes and choices, and actuators in controllers provide haptic feedback, such as vibrations.</a:t>
            </a:r>
          </a:p>
        </p:txBody>
      </p:sp>
      <p:sp>
        <p:nvSpPr>
          <p:cNvPr name="Freeform 8" id="8"/>
          <p:cNvSpPr/>
          <p:nvPr/>
        </p:nvSpPr>
        <p:spPr>
          <a:xfrm flipH="false" flipV="false" rot="0">
            <a:off x="13488459" y="7419893"/>
            <a:ext cx="4930588" cy="4114800"/>
          </a:xfrm>
          <a:custGeom>
            <a:avLst/>
            <a:gdLst/>
            <a:ahLst/>
            <a:cxnLst/>
            <a:rect r="r" b="b" t="t" l="l"/>
            <a:pathLst>
              <a:path h="4114800" w="4930588">
                <a:moveTo>
                  <a:pt x="0" y="0"/>
                </a:moveTo>
                <a:lnTo>
                  <a:pt x="4930588" y="0"/>
                </a:lnTo>
                <a:lnTo>
                  <a:pt x="4930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394"/>
            </a:stretch>
          </a:blipFill>
        </p:spPr>
      </p:sp>
      <p:sp>
        <p:nvSpPr>
          <p:cNvPr name="TextBox 9" id="9"/>
          <p:cNvSpPr txBox="true"/>
          <p:nvPr/>
        </p:nvSpPr>
        <p:spPr>
          <a:xfrm rot="0">
            <a:off x="54055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gaming</a:t>
            </a:r>
          </a:p>
        </p:txBody>
      </p:sp>
      <p:grpSp>
        <p:nvGrpSpPr>
          <p:cNvPr name="Group 10" id="10"/>
          <p:cNvGrpSpPr/>
          <p:nvPr/>
        </p:nvGrpSpPr>
        <p:grpSpPr>
          <a:xfrm rot="0">
            <a:off x="2537237" y="146265"/>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65467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656665">
                <a:alpha val="67451"/>
              </a:srgbClr>
            </a:solidFill>
          </p:spPr>
        </p:sp>
      </p:grpSp>
      <p:sp>
        <p:nvSpPr>
          <p:cNvPr name="TextBox 5" id="5"/>
          <p:cNvSpPr txBox="true"/>
          <p:nvPr/>
        </p:nvSpPr>
        <p:spPr>
          <a:xfrm rot="0">
            <a:off x="54055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gaming</a:t>
            </a:r>
          </a:p>
        </p:txBody>
      </p:sp>
      <p:grpSp>
        <p:nvGrpSpPr>
          <p:cNvPr name="Group 6" id="6"/>
          <p:cNvGrpSpPr/>
          <p:nvPr/>
        </p:nvGrpSpPr>
        <p:grpSpPr>
          <a:xfrm rot="0">
            <a:off x="654672" y="3312264"/>
            <a:ext cx="7954514" cy="3869829"/>
            <a:chOff x="0" y="0"/>
            <a:chExt cx="10606019" cy="5159772"/>
          </a:xfrm>
        </p:grpSpPr>
        <p:sp>
          <p:nvSpPr>
            <p:cNvPr name="Freeform 7" id="7"/>
            <p:cNvSpPr/>
            <p:nvPr/>
          </p:nvSpPr>
          <p:spPr>
            <a:xfrm flipH="false" flipV="false" rot="0">
              <a:off x="0" y="0"/>
              <a:ext cx="10606024" cy="5159756"/>
            </a:xfrm>
            <a:custGeom>
              <a:avLst/>
              <a:gdLst/>
              <a:ahLst/>
              <a:cxnLst/>
              <a:rect r="r" b="b" t="t" l="l"/>
              <a:pathLst>
                <a:path h="5159756" w="10606024">
                  <a:moveTo>
                    <a:pt x="0" y="0"/>
                  </a:moveTo>
                  <a:lnTo>
                    <a:pt x="10606024" y="0"/>
                  </a:lnTo>
                  <a:lnTo>
                    <a:pt x="10606024" y="5159756"/>
                  </a:lnTo>
                  <a:lnTo>
                    <a:pt x="0" y="5159756"/>
                  </a:lnTo>
                  <a:close/>
                </a:path>
              </a:pathLst>
            </a:custGeom>
            <a:solidFill>
              <a:srgbClr val="656665">
                <a:alpha val="67451"/>
              </a:srgbClr>
            </a:solidFill>
          </p:spPr>
        </p:sp>
      </p:grpSp>
      <p:grpSp>
        <p:nvGrpSpPr>
          <p:cNvPr name="Group 8" id="8"/>
          <p:cNvGrpSpPr/>
          <p:nvPr/>
        </p:nvGrpSpPr>
        <p:grpSpPr>
          <a:xfrm rot="0">
            <a:off x="9444329" y="3312264"/>
            <a:ext cx="7954514" cy="3869829"/>
            <a:chOff x="0" y="0"/>
            <a:chExt cx="10606019" cy="5159772"/>
          </a:xfrm>
        </p:grpSpPr>
        <p:sp>
          <p:nvSpPr>
            <p:cNvPr name="Freeform 9" id="9"/>
            <p:cNvSpPr/>
            <p:nvPr/>
          </p:nvSpPr>
          <p:spPr>
            <a:xfrm flipH="false" flipV="false" rot="0">
              <a:off x="0" y="0"/>
              <a:ext cx="10606024" cy="5159756"/>
            </a:xfrm>
            <a:custGeom>
              <a:avLst/>
              <a:gdLst/>
              <a:ahLst/>
              <a:cxnLst/>
              <a:rect r="r" b="b" t="t" l="l"/>
              <a:pathLst>
                <a:path h="5159756" w="10606024">
                  <a:moveTo>
                    <a:pt x="0" y="0"/>
                  </a:moveTo>
                  <a:lnTo>
                    <a:pt x="10606024" y="0"/>
                  </a:lnTo>
                  <a:lnTo>
                    <a:pt x="10606024" y="5159756"/>
                  </a:lnTo>
                  <a:lnTo>
                    <a:pt x="0" y="5159756"/>
                  </a:lnTo>
                  <a:close/>
                </a:path>
              </a:pathLst>
            </a:custGeom>
            <a:solidFill>
              <a:srgbClr val="656665">
                <a:alpha val="67451"/>
              </a:srgbClr>
            </a:solidFill>
          </p:spPr>
        </p:sp>
      </p:grpSp>
      <p:sp>
        <p:nvSpPr>
          <p:cNvPr name="TextBox 10" id="10"/>
          <p:cNvSpPr txBox="true"/>
          <p:nvPr/>
        </p:nvSpPr>
        <p:spPr>
          <a:xfrm rot="0">
            <a:off x="2122428" y="2126418"/>
            <a:ext cx="4286038" cy="1185845"/>
          </a:xfrm>
          <a:prstGeom prst="rect">
            <a:avLst/>
          </a:prstGeom>
        </p:spPr>
        <p:txBody>
          <a:bodyPr anchor="t" rtlCol="false" tIns="0" lIns="0" bIns="0" rIns="0">
            <a:spAutoFit/>
          </a:bodyPr>
          <a:lstStyle/>
          <a:p>
            <a:pPr algn="ctr">
              <a:lnSpc>
                <a:spcPts val="8662"/>
              </a:lnSpc>
            </a:pPr>
            <a:r>
              <a:rPr lang="en-US" sz="6188">
                <a:solidFill>
                  <a:srgbClr val="000000"/>
                </a:solidFill>
                <a:latin typeface="Norwester"/>
                <a:ea typeface="Norwester"/>
                <a:cs typeface="Norwester"/>
                <a:sym typeface="Norwester"/>
              </a:rPr>
              <a:t>advantages</a:t>
            </a:r>
          </a:p>
        </p:txBody>
      </p:sp>
      <p:sp>
        <p:nvSpPr>
          <p:cNvPr name="TextBox 11" id="11"/>
          <p:cNvSpPr txBox="true"/>
          <p:nvPr/>
        </p:nvSpPr>
        <p:spPr>
          <a:xfrm rot="0">
            <a:off x="10799570" y="2126418"/>
            <a:ext cx="5244034" cy="1185845"/>
          </a:xfrm>
          <a:prstGeom prst="rect">
            <a:avLst/>
          </a:prstGeom>
        </p:spPr>
        <p:txBody>
          <a:bodyPr anchor="t" rtlCol="false" tIns="0" lIns="0" bIns="0" rIns="0">
            <a:spAutoFit/>
          </a:bodyPr>
          <a:lstStyle/>
          <a:p>
            <a:pPr algn="ctr">
              <a:lnSpc>
                <a:spcPts val="8662"/>
              </a:lnSpc>
            </a:pPr>
            <a:r>
              <a:rPr lang="en-US" sz="6188">
                <a:solidFill>
                  <a:srgbClr val="000000"/>
                </a:solidFill>
                <a:latin typeface="Norwester"/>
                <a:ea typeface="Norwester"/>
                <a:cs typeface="Norwester"/>
                <a:sym typeface="Norwester"/>
              </a:rPr>
              <a:t>disadvantages</a:t>
            </a:r>
          </a:p>
        </p:txBody>
      </p:sp>
      <p:sp>
        <p:nvSpPr>
          <p:cNvPr name="TextBox 12" id="12"/>
          <p:cNvSpPr txBox="true"/>
          <p:nvPr/>
        </p:nvSpPr>
        <p:spPr>
          <a:xfrm rot="0">
            <a:off x="1028700" y="3612892"/>
            <a:ext cx="7032102" cy="2889766"/>
          </a:xfrm>
          <a:prstGeom prst="rect">
            <a:avLst/>
          </a:prstGeom>
        </p:spPr>
        <p:txBody>
          <a:bodyPr anchor="t" rtlCol="false" tIns="0" lIns="0" bIns="0" rIns="0">
            <a:spAutoFit/>
          </a:bodyPr>
          <a:lstStyle/>
          <a:p>
            <a:pPr algn="l">
              <a:lnSpc>
                <a:spcPts val="5570"/>
              </a:lnSpc>
            </a:pPr>
            <a:r>
              <a:rPr lang="en-US" sz="3978">
                <a:solidFill>
                  <a:srgbClr val="000000"/>
                </a:solidFill>
                <a:latin typeface="Norwester"/>
                <a:ea typeface="Norwester"/>
                <a:cs typeface="Norwester"/>
                <a:sym typeface="Norwester"/>
              </a:rPr>
              <a:t>Computer-generated opponents enhance gaming challenges by simulating human-like behavior.</a:t>
            </a:r>
          </a:p>
        </p:txBody>
      </p:sp>
      <p:sp>
        <p:nvSpPr>
          <p:cNvPr name="TextBox 13" id="13"/>
          <p:cNvSpPr txBox="true"/>
          <p:nvPr/>
        </p:nvSpPr>
        <p:spPr>
          <a:xfrm rot="0">
            <a:off x="9905536" y="3612892"/>
            <a:ext cx="7032102" cy="2889766"/>
          </a:xfrm>
          <a:prstGeom prst="rect">
            <a:avLst/>
          </a:prstGeom>
        </p:spPr>
        <p:txBody>
          <a:bodyPr anchor="t" rtlCol="false" tIns="0" lIns="0" bIns="0" rIns="0">
            <a:spAutoFit/>
          </a:bodyPr>
          <a:lstStyle/>
          <a:p>
            <a:pPr algn="l">
              <a:lnSpc>
                <a:spcPts val="5570"/>
              </a:lnSpc>
            </a:pPr>
            <a:r>
              <a:rPr lang="en-US" sz="3978">
                <a:solidFill>
                  <a:srgbClr val="000000"/>
                </a:solidFill>
                <a:latin typeface="Norwester"/>
                <a:ea typeface="Norwester"/>
                <a:cs typeface="Norwester"/>
                <a:sym typeface="Norwester"/>
              </a:rPr>
              <a:t>Reduces real-world social interactions and can lead to an isolated or fictionalized existence.</a:t>
            </a:r>
          </a:p>
        </p:txBody>
      </p:sp>
      <p:sp>
        <p:nvSpPr>
          <p:cNvPr name="Freeform 14" id="14"/>
          <p:cNvSpPr/>
          <p:nvPr/>
        </p:nvSpPr>
        <p:spPr>
          <a:xfrm flipH="false" flipV="false" rot="0">
            <a:off x="13488459" y="7419893"/>
            <a:ext cx="4930588" cy="4114800"/>
          </a:xfrm>
          <a:custGeom>
            <a:avLst/>
            <a:gdLst/>
            <a:ahLst/>
            <a:cxnLst/>
            <a:rect r="r" b="b" t="t" l="l"/>
            <a:pathLst>
              <a:path h="4114800" w="4930588">
                <a:moveTo>
                  <a:pt x="0" y="0"/>
                </a:moveTo>
                <a:lnTo>
                  <a:pt x="4930588" y="0"/>
                </a:lnTo>
                <a:lnTo>
                  <a:pt x="493058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394"/>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7C7676">
                <a:alpha val="67451"/>
              </a:srgbClr>
            </a:solidFill>
          </p:spPr>
        </p:sp>
      </p:grpSp>
      <p:grpSp>
        <p:nvGrpSpPr>
          <p:cNvPr name="Group 5" id="5"/>
          <p:cNvGrpSpPr/>
          <p:nvPr/>
        </p:nvGrpSpPr>
        <p:grpSpPr>
          <a:xfrm rot="0">
            <a:off x="327242" y="2184386"/>
            <a:ext cx="17465898" cy="5277411"/>
            <a:chOff x="0" y="0"/>
            <a:chExt cx="23287864" cy="7036548"/>
          </a:xfrm>
        </p:grpSpPr>
        <p:sp>
          <p:nvSpPr>
            <p:cNvPr name="Freeform 6" id="6"/>
            <p:cNvSpPr/>
            <p:nvPr/>
          </p:nvSpPr>
          <p:spPr>
            <a:xfrm flipH="false" flipV="false" rot="0">
              <a:off x="0" y="0"/>
              <a:ext cx="23287862" cy="7036562"/>
            </a:xfrm>
            <a:custGeom>
              <a:avLst/>
              <a:gdLst/>
              <a:ahLst/>
              <a:cxnLst/>
              <a:rect r="r" b="b" t="t" l="l"/>
              <a:pathLst>
                <a:path h="7036562" w="23287862">
                  <a:moveTo>
                    <a:pt x="0" y="0"/>
                  </a:moveTo>
                  <a:lnTo>
                    <a:pt x="23287862" y="0"/>
                  </a:lnTo>
                  <a:lnTo>
                    <a:pt x="23287862" y="7036562"/>
                  </a:lnTo>
                  <a:lnTo>
                    <a:pt x="0" y="7036562"/>
                  </a:lnTo>
                  <a:close/>
                </a:path>
              </a:pathLst>
            </a:custGeom>
            <a:solidFill>
              <a:srgbClr val="7C7676">
                <a:alpha val="67451"/>
              </a:srgbClr>
            </a:solidFill>
          </p:spPr>
        </p:sp>
      </p:grpSp>
      <p:sp>
        <p:nvSpPr>
          <p:cNvPr name="Freeform 7" id="7"/>
          <p:cNvSpPr/>
          <p:nvPr/>
        </p:nvSpPr>
        <p:spPr>
          <a:xfrm flipH="false" flipV="false" rot="0">
            <a:off x="5207273" y="-205285"/>
            <a:ext cx="7334631" cy="9258300"/>
          </a:xfrm>
          <a:custGeom>
            <a:avLst/>
            <a:gdLst/>
            <a:ahLst/>
            <a:cxnLst/>
            <a:rect r="r" b="b" t="t" l="l"/>
            <a:pathLst>
              <a:path h="9258300" w="7334631">
                <a:moveTo>
                  <a:pt x="0" y="0"/>
                </a:moveTo>
                <a:lnTo>
                  <a:pt x="7334631" y="0"/>
                </a:lnTo>
                <a:lnTo>
                  <a:pt x="7334631" y="9258300"/>
                </a:lnTo>
                <a:lnTo>
                  <a:pt x="0" y="9258300"/>
                </a:lnTo>
                <a:lnTo>
                  <a:pt x="0" y="0"/>
                </a:lnTo>
                <a:close/>
              </a:path>
            </a:pathLst>
          </a:custGeom>
          <a:blipFill>
            <a:blip r:embed="rId3"/>
            <a:stretch>
              <a:fillRect l="-6250" t="0" r="-6273" b="0"/>
            </a:stretch>
          </a:blipFill>
        </p:spPr>
      </p:sp>
      <p:sp>
        <p:nvSpPr>
          <p:cNvPr name="TextBox 8" id="8"/>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lighting</a:t>
            </a:r>
          </a:p>
        </p:txBody>
      </p:sp>
      <p:sp>
        <p:nvSpPr>
          <p:cNvPr name="TextBox 9" id="9"/>
          <p:cNvSpPr txBox="true"/>
          <p:nvPr/>
        </p:nvSpPr>
        <p:spPr>
          <a:xfrm rot="0">
            <a:off x="494860" y="2106233"/>
            <a:ext cx="17465898" cy="4945238"/>
          </a:xfrm>
          <a:prstGeom prst="rect">
            <a:avLst/>
          </a:prstGeom>
        </p:spPr>
        <p:txBody>
          <a:bodyPr anchor="t" rtlCol="false" tIns="0" lIns="0" bIns="0" rIns="0">
            <a:spAutoFit/>
          </a:bodyPr>
          <a:lstStyle/>
          <a:p>
            <a:pPr algn="l">
              <a:lnSpc>
                <a:spcPts val="7671"/>
              </a:lnSpc>
            </a:pPr>
            <a:r>
              <a:rPr lang="en-US" sz="5480">
                <a:solidFill>
                  <a:srgbClr val="000000"/>
                </a:solidFill>
                <a:latin typeface="Norwester"/>
                <a:ea typeface="Norwester"/>
                <a:cs typeface="Norwester"/>
                <a:sym typeface="Norwester"/>
              </a:rPr>
              <a:t>Automated lighting control systems in homes adjust based on detected behaviors: sensors monitor ambient light levels, microprocessors execute routines tailored to human preferences, and actuators operate household devices accordingly.</a:t>
            </a:r>
          </a:p>
        </p:txBody>
      </p:sp>
      <p:grpSp>
        <p:nvGrpSpPr>
          <p:cNvPr name="Group 10" id="10"/>
          <p:cNvGrpSpPr/>
          <p:nvPr/>
        </p:nvGrpSpPr>
        <p:grpSpPr>
          <a:xfrm rot="0">
            <a:off x="2537237" y="146265"/>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7C7676">
                <a:alpha val="67451"/>
              </a:srgbClr>
            </a:solidFill>
          </p:spPr>
        </p:sp>
      </p:grpSp>
      <p:grpSp>
        <p:nvGrpSpPr>
          <p:cNvPr name="Group 5" id="5"/>
          <p:cNvGrpSpPr/>
          <p:nvPr/>
        </p:nvGrpSpPr>
        <p:grpSpPr>
          <a:xfrm rot="0">
            <a:off x="1439270" y="3647437"/>
            <a:ext cx="7151669" cy="3726369"/>
            <a:chOff x="0" y="0"/>
            <a:chExt cx="9535559" cy="4968492"/>
          </a:xfrm>
        </p:grpSpPr>
        <p:sp>
          <p:nvSpPr>
            <p:cNvPr name="Freeform 6" id="6"/>
            <p:cNvSpPr/>
            <p:nvPr/>
          </p:nvSpPr>
          <p:spPr>
            <a:xfrm flipH="false" flipV="false" rot="0">
              <a:off x="0" y="0"/>
              <a:ext cx="9535541" cy="4968494"/>
            </a:xfrm>
            <a:custGeom>
              <a:avLst/>
              <a:gdLst/>
              <a:ahLst/>
              <a:cxnLst/>
              <a:rect r="r" b="b" t="t" l="l"/>
              <a:pathLst>
                <a:path h="4968494" w="9535541">
                  <a:moveTo>
                    <a:pt x="0" y="0"/>
                  </a:moveTo>
                  <a:lnTo>
                    <a:pt x="9535541" y="0"/>
                  </a:lnTo>
                  <a:lnTo>
                    <a:pt x="9535541" y="4968494"/>
                  </a:lnTo>
                  <a:lnTo>
                    <a:pt x="0" y="4968494"/>
                  </a:lnTo>
                  <a:close/>
                </a:path>
              </a:pathLst>
            </a:custGeom>
            <a:solidFill>
              <a:srgbClr val="7C7676">
                <a:alpha val="67451"/>
              </a:srgbClr>
            </a:solidFill>
          </p:spPr>
        </p:sp>
      </p:grpSp>
      <p:sp>
        <p:nvSpPr>
          <p:cNvPr name="Freeform 7" id="7"/>
          <p:cNvSpPr/>
          <p:nvPr/>
        </p:nvSpPr>
        <p:spPr>
          <a:xfrm flipH="false" flipV="false" rot="0">
            <a:off x="5207273" y="0"/>
            <a:ext cx="7334631" cy="9258300"/>
          </a:xfrm>
          <a:custGeom>
            <a:avLst/>
            <a:gdLst/>
            <a:ahLst/>
            <a:cxnLst/>
            <a:rect r="r" b="b" t="t" l="l"/>
            <a:pathLst>
              <a:path h="9258300" w="7334631">
                <a:moveTo>
                  <a:pt x="0" y="0"/>
                </a:moveTo>
                <a:lnTo>
                  <a:pt x="7334631" y="0"/>
                </a:lnTo>
                <a:lnTo>
                  <a:pt x="7334631" y="9258300"/>
                </a:lnTo>
                <a:lnTo>
                  <a:pt x="0" y="9258300"/>
                </a:lnTo>
                <a:lnTo>
                  <a:pt x="0" y="0"/>
                </a:lnTo>
                <a:close/>
              </a:path>
            </a:pathLst>
          </a:custGeom>
          <a:blipFill>
            <a:blip r:embed="rId3"/>
            <a:stretch>
              <a:fillRect l="-6250" t="0" r="-6273" b="0"/>
            </a:stretch>
          </a:blipFill>
        </p:spPr>
      </p:sp>
      <p:sp>
        <p:nvSpPr>
          <p:cNvPr name="TextBox 8" id="8"/>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lighting</a:t>
            </a:r>
          </a:p>
        </p:txBody>
      </p:sp>
      <p:sp>
        <p:nvSpPr>
          <p:cNvPr name="TextBox 9" id="9"/>
          <p:cNvSpPr txBox="true"/>
          <p:nvPr/>
        </p:nvSpPr>
        <p:spPr>
          <a:xfrm rot="0">
            <a:off x="1758602" y="3650926"/>
            <a:ext cx="6556700" cy="2541794"/>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The system can learn to respond to environmental cues, such as activating lights based on specific conditions being met.</a:t>
            </a:r>
          </a:p>
        </p:txBody>
      </p:sp>
      <p:grpSp>
        <p:nvGrpSpPr>
          <p:cNvPr name="Group 10" id="10"/>
          <p:cNvGrpSpPr/>
          <p:nvPr/>
        </p:nvGrpSpPr>
        <p:grpSpPr>
          <a:xfrm rot="0">
            <a:off x="9909595" y="3470298"/>
            <a:ext cx="7151669" cy="3808337"/>
            <a:chOff x="0" y="0"/>
            <a:chExt cx="9535559" cy="5077783"/>
          </a:xfrm>
        </p:grpSpPr>
        <p:sp>
          <p:nvSpPr>
            <p:cNvPr name="Freeform 11" id="11"/>
            <p:cNvSpPr/>
            <p:nvPr/>
          </p:nvSpPr>
          <p:spPr>
            <a:xfrm flipH="false" flipV="false" rot="0">
              <a:off x="0" y="0"/>
              <a:ext cx="9535541" cy="5077841"/>
            </a:xfrm>
            <a:custGeom>
              <a:avLst/>
              <a:gdLst/>
              <a:ahLst/>
              <a:cxnLst/>
              <a:rect r="r" b="b" t="t" l="l"/>
              <a:pathLst>
                <a:path h="5077841" w="9535541">
                  <a:moveTo>
                    <a:pt x="0" y="0"/>
                  </a:moveTo>
                  <a:lnTo>
                    <a:pt x="9535541" y="0"/>
                  </a:lnTo>
                  <a:lnTo>
                    <a:pt x="9535541" y="5077841"/>
                  </a:lnTo>
                  <a:lnTo>
                    <a:pt x="0" y="5077841"/>
                  </a:lnTo>
                  <a:close/>
                </a:path>
              </a:pathLst>
            </a:custGeom>
            <a:solidFill>
              <a:srgbClr val="7C7676">
                <a:alpha val="67451"/>
              </a:srgbClr>
            </a:solidFill>
          </p:spPr>
        </p:sp>
      </p:grpSp>
      <p:sp>
        <p:nvSpPr>
          <p:cNvPr name="TextBox 12" id="12"/>
          <p:cNvSpPr txBox="true"/>
          <p:nvPr/>
        </p:nvSpPr>
        <p:spPr>
          <a:xfrm rot="0">
            <a:off x="3800046" y="2660183"/>
            <a:ext cx="2473811" cy="683176"/>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advantage</a:t>
            </a:r>
          </a:p>
        </p:txBody>
      </p:sp>
      <p:sp>
        <p:nvSpPr>
          <p:cNvPr name="TextBox 13" id="13"/>
          <p:cNvSpPr txBox="true"/>
          <p:nvPr/>
        </p:nvSpPr>
        <p:spPr>
          <a:xfrm rot="0">
            <a:off x="12087896" y="2565012"/>
            <a:ext cx="3066856" cy="683176"/>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disadvantage</a:t>
            </a:r>
          </a:p>
        </p:txBody>
      </p:sp>
      <p:sp>
        <p:nvSpPr>
          <p:cNvPr name="TextBox 14" id="14"/>
          <p:cNvSpPr txBox="true"/>
          <p:nvPr/>
        </p:nvSpPr>
        <p:spPr>
          <a:xfrm rot="0">
            <a:off x="10207079" y="3424995"/>
            <a:ext cx="6556700" cy="3779009"/>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Implementing such systems can lead to complexity compared to traditional switches, and the technology involved, including light bulbs, can be costly to maintain over time.</a:t>
            </a:r>
          </a:p>
        </p:txBody>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7C7676">
                <a:alpha val="67451"/>
              </a:srgbClr>
            </a:solidFill>
          </p:spPr>
        </p:sp>
      </p:grpSp>
      <p:grpSp>
        <p:nvGrpSpPr>
          <p:cNvPr name="Group 5" id="5"/>
          <p:cNvGrpSpPr/>
          <p:nvPr/>
        </p:nvGrpSpPr>
        <p:grpSpPr>
          <a:xfrm rot="0">
            <a:off x="327242" y="2184386"/>
            <a:ext cx="16376059" cy="5277411"/>
            <a:chOff x="0" y="0"/>
            <a:chExt cx="21834745" cy="7036548"/>
          </a:xfrm>
        </p:grpSpPr>
        <p:sp>
          <p:nvSpPr>
            <p:cNvPr name="Freeform 6" id="6"/>
            <p:cNvSpPr/>
            <p:nvPr/>
          </p:nvSpPr>
          <p:spPr>
            <a:xfrm flipH="false" flipV="false" rot="0">
              <a:off x="0" y="0"/>
              <a:ext cx="21834729" cy="7036562"/>
            </a:xfrm>
            <a:custGeom>
              <a:avLst/>
              <a:gdLst/>
              <a:ahLst/>
              <a:cxnLst/>
              <a:rect r="r" b="b" t="t" l="l"/>
              <a:pathLst>
                <a:path h="7036562" w="21834729">
                  <a:moveTo>
                    <a:pt x="0" y="0"/>
                  </a:moveTo>
                  <a:lnTo>
                    <a:pt x="21834729" y="0"/>
                  </a:lnTo>
                  <a:lnTo>
                    <a:pt x="21834729" y="7036562"/>
                  </a:lnTo>
                  <a:lnTo>
                    <a:pt x="0" y="7036562"/>
                  </a:lnTo>
                  <a:close/>
                </a:path>
              </a:pathLst>
            </a:custGeom>
            <a:solidFill>
              <a:srgbClr val="7C7676">
                <a:alpha val="67451"/>
              </a:srgbClr>
            </a:solidFill>
          </p:spPr>
        </p:sp>
      </p:grpSp>
      <p:sp>
        <p:nvSpPr>
          <p:cNvPr name="Freeform 7" id="7"/>
          <p:cNvSpPr/>
          <p:nvPr/>
        </p:nvSpPr>
        <p:spPr>
          <a:xfrm flipH="false" flipV="false" rot="0">
            <a:off x="14012220" y="6518636"/>
            <a:ext cx="3672251" cy="3355519"/>
          </a:xfrm>
          <a:custGeom>
            <a:avLst/>
            <a:gdLst/>
            <a:ahLst/>
            <a:cxnLst/>
            <a:rect r="r" b="b" t="t" l="l"/>
            <a:pathLst>
              <a:path h="3355519" w="3672251">
                <a:moveTo>
                  <a:pt x="0" y="0"/>
                </a:moveTo>
                <a:lnTo>
                  <a:pt x="3672251" y="0"/>
                </a:lnTo>
                <a:lnTo>
                  <a:pt x="3672251" y="3355519"/>
                </a:lnTo>
                <a:lnTo>
                  <a:pt x="0" y="3355519"/>
                </a:lnTo>
                <a:lnTo>
                  <a:pt x="0" y="0"/>
                </a:lnTo>
                <a:close/>
              </a:path>
            </a:pathLst>
          </a:custGeom>
          <a:blipFill>
            <a:blip r:embed="rId3"/>
            <a:stretch>
              <a:fillRect l="0" t="0" r="0" b="-79"/>
            </a:stretch>
          </a:blipFill>
        </p:spPr>
      </p:sp>
      <p:sp>
        <p:nvSpPr>
          <p:cNvPr name="TextBox 8" id="8"/>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science</a:t>
            </a:r>
          </a:p>
        </p:txBody>
      </p:sp>
      <p:sp>
        <p:nvSpPr>
          <p:cNvPr name="TextBox 9" id="9"/>
          <p:cNvSpPr txBox="true"/>
          <p:nvPr/>
        </p:nvSpPr>
        <p:spPr>
          <a:xfrm rot="0">
            <a:off x="494860" y="2144333"/>
            <a:ext cx="16030040" cy="3999076"/>
          </a:xfrm>
          <a:prstGeom prst="rect">
            <a:avLst/>
          </a:prstGeom>
        </p:spPr>
        <p:txBody>
          <a:bodyPr anchor="t" rtlCol="false" tIns="0" lIns="0" bIns="0" rIns="0">
            <a:spAutoFit/>
          </a:bodyPr>
          <a:lstStyle/>
          <a:p>
            <a:pPr algn="l">
              <a:lnSpc>
                <a:spcPts val="6242"/>
              </a:lnSpc>
            </a:pPr>
            <a:r>
              <a:rPr lang="en-US" sz="4458">
                <a:solidFill>
                  <a:srgbClr val="000000"/>
                </a:solidFill>
                <a:latin typeface="Norwester"/>
                <a:ea typeface="Norwester"/>
                <a:cs typeface="Norwester"/>
                <a:sym typeface="Norwester"/>
              </a:rPr>
              <a:t>Automated laboratory experiments can run continuously for many days. Sensors monitor environmental conditions, microprocessors adjust experimental settings accordingly, and actuators activate heaters, coolers, or water supplies as needed.</a:t>
            </a:r>
          </a:p>
        </p:txBody>
      </p:sp>
      <p:grpSp>
        <p:nvGrpSpPr>
          <p:cNvPr name="Group 10" id="10"/>
          <p:cNvGrpSpPr/>
          <p:nvPr/>
        </p:nvGrpSpPr>
        <p:grpSpPr>
          <a:xfrm rot="0">
            <a:off x="2537237" y="146265"/>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518"/>
            </a:stretch>
          </a:blipFill>
        </p:spPr>
      </p:sp>
      <p:grpSp>
        <p:nvGrpSpPr>
          <p:cNvPr name="Group 3" id="3"/>
          <p:cNvGrpSpPr/>
          <p:nvPr/>
        </p:nvGrpSpPr>
        <p:grpSpPr>
          <a:xfrm rot="0">
            <a:off x="237427" y="186216"/>
            <a:ext cx="5657850" cy="3151116"/>
            <a:chOff x="0" y="0"/>
            <a:chExt cx="7543800" cy="4201488"/>
          </a:xfrm>
        </p:grpSpPr>
        <p:sp>
          <p:nvSpPr>
            <p:cNvPr name="Freeform 4" id="4"/>
            <p:cNvSpPr/>
            <p:nvPr/>
          </p:nvSpPr>
          <p:spPr>
            <a:xfrm flipH="false" flipV="false" rot="0">
              <a:off x="0" y="0"/>
              <a:ext cx="7543800" cy="4201541"/>
            </a:xfrm>
            <a:custGeom>
              <a:avLst/>
              <a:gdLst/>
              <a:ahLst/>
              <a:cxnLst/>
              <a:rect r="r" b="b" t="t" l="l"/>
              <a:pathLst>
                <a:path h="4201541" w="7543800">
                  <a:moveTo>
                    <a:pt x="0" y="0"/>
                  </a:moveTo>
                  <a:lnTo>
                    <a:pt x="7543800" y="0"/>
                  </a:lnTo>
                  <a:lnTo>
                    <a:pt x="7543800" y="4201541"/>
                  </a:lnTo>
                  <a:lnTo>
                    <a:pt x="0" y="4201541"/>
                  </a:lnTo>
                  <a:close/>
                </a:path>
              </a:pathLst>
            </a:custGeom>
            <a:solidFill>
              <a:srgbClr val="94A4E6"/>
            </a:solidFill>
          </p:spPr>
        </p:sp>
      </p:grpSp>
      <p:sp>
        <p:nvSpPr>
          <p:cNvPr name="TextBox 5" id="5"/>
          <p:cNvSpPr txBox="true"/>
          <p:nvPr/>
        </p:nvSpPr>
        <p:spPr>
          <a:xfrm rot="0">
            <a:off x="767479" y="220430"/>
            <a:ext cx="4597747" cy="2796938"/>
          </a:xfrm>
          <a:prstGeom prst="rect">
            <a:avLst/>
          </a:prstGeom>
        </p:spPr>
        <p:txBody>
          <a:bodyPr anchor="t" rtlCol="false" tIns="0" lIns="0" bIns="0" rIns="0">
            <a:spAutoFit/>
          </a:bodyPr>
          <a:lstStyle/>
          <a:p>
            <a:pPr algn="ctr">
              <a:lnSpc>
                <a:spcPts val="10688"/>
              </a:lnSpc>
            </a:pPr>
            <a:r>
              <a:rPr lang="en-US" sz="7634">
                <a:solidFill>
                  <a:srgbClr val="FFFFFF"/>
                </a:solidFill>
                <a:latin typeface="Norwester"/>
                <a:ea typeface="Norwester"/>
                <a:cs typeface="Norwester"/>
                <a:sym typeface="Norwester"/>
              </a:rPr>
              <a:t>Automated</a:t>
            </a:r>
          </a:p>
          <a:p>
            <a:pPr algn="ctr">
              <a:lnSpc>
                <a:spcPts val="10688"/>
              </a:lnSpc>
            </a:pPr>
            <a:r>
              <a:rPr lang="en-US" sz="7634">
                <a:solidFill>
                  <a:srgbClr val="FFFFFF"/>
                </a:solidFill>
                <a:latin typeface="Norwester"/>
                <a:ea typeface="Norwester"/>
                <a:cs typeface="Norwester"/>
                <a:sym typeface="Norwester"/>
              </a:rPr>
              <a:t>System</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7C7676">
                <a:alpha val="67451"/>
              </a:srgbClr>
            </a:solidFill>
          </p:spPr>
        </p:sp>
      </p:grpSp>
      <p:grpSp>
        <p:nvGrpSpPr>
          <p:cNvPr name="Group 5" id="5"/>
          <p:cNvGrpSpPr/>
          <p:nvPr/>
        </p:nvGrpSpPr>
        <p:grpSpPr>
          <a:xfrm rot="0">
            <a:off x="1333003" y="3205112"/>
            <a:ext cx="7151669" cy="3726369"/>
            <a:chOff x="0" y="0"/>
            <a:chExt cx="9535559" cy="4968492"/>
          </a:xfrm>
        </p:grpSpPr>
        <p:sp>
          <p:nvSpPr>
            <p:cNvPr name="Freeform 6" id="6"/>
            <p:cNvSpPr/>
            <p:nvPr/>
          </p:nvSpPr>
          <p:spPr>
            <a:xfrm flipH="false" flipV="false" rot="0">
              <a:off x="0" y="0"/>
              <a:ext cx="9535541" cy="4968494"/>
            </a:xfrm>
            <a:custGeom>
              <a:avLst/>
              <a:gdLst/>
              <a:ahLst/>
              <a:cxnLst/>
              <a:rect r="r" b="b" t="t" l="l"/>
              <a:pathLst>
                <a:path h="4968494" w="9535541">
                  <a:moveTo>
                    <a:pt x="0" y="0"/>
                  </a:moveTo>
                  <a:lnTo>
                    <a:pt x="9535541" y="0"/>
                  </a:lnTo>
                  <a:lnTo>
                    <a:pt x="9535541" y="4968494"/>
                  </a:lnTo>
                  <a:lnTo>
                    <a:pt x="0" y="4968494"/>
                  </a:lnTo>
                  <a:close/>
                </a:path>
              </a:pathLst>
            </a:custGeom>
            <a:solidFill>
              <a:srgbClr val="7C7676">
                <a:alpha val="67451"/>
              </a:srgbClr>
            </a:solidFill>
          </p:spPr>
        </p:sp>
      </p:grpSp>
      <p:sp>
        <p:nvSpPr>
          <p:cNvPr name="TextBox 7" id="7"/>
          <p:cNvSpPr txBox="true"/>
          <p:nvPr/>
        </p:nvSpPr>
        <p:spPr>
          <a:xfrm rot="0">
            <a:off x="213122" y="212544"/>
            <a:ext cx="4994151" cy="1359898"/>
          </a:xfrm>
          <a:prstGeom prst="rect">
            <a:avLst/>
          </a:prstGeom>
        </p:spPr>
        <p:txBody>
          <a:bodyPr anchor="t" rtlCol="false" tIns="0" lIns="0" bIns="0" rIns="0">
            <a:spAutoFit/>
          </a:bodyPr>
          <a:lstStyle/>
          <a:p>
            <a:pPr algn="ctr">
              <a:lnSpc>
                <a:spcPts val="10093"/>
              </a:lnSpc>
            </a:pPr>
            <a:r>
              <a:rPr lang="en-US" sz="7210">
                <a:solidFill>
                  <a:srgbClr val="000000"/>
                </a:solidFill>
                <a:latin typeface="Norwester"/>
                <a:ea typeface="Norwester"/>
                <a:cs typeface="Norwester"/>
                <a:sym typeface="Norwester"/>
              </a:rPr>
              <a:t>science</a:t>
            </a:r>
          </a:p>
        </p:txBody>
      </p:sp>
      <p:sp>
        <p:nvSpPr>
          <p:cNvPr name="TextBox 8" id="8"/>
          <p:cNvSpPr txBox="true"/>
          <p:nvPr/>
        </p:nvSpPr>
        <p:spPr>
          <a:xfrm rot="0">
            <a:off x="1652335" y="3208601"/>
            <a:ext cx="6556700" cy="3161333"/>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The automated setup allows for significantly more repetitions of experiments and readings of data compared to manual testing by humans.</a:t>
            </a:r>
          </a:p>
        </p:txBody>
      </p:sp>
      <p:grpSp>
        <p:nvGrpSpPr>
          <p:cNvPr name="Group 9" id="9"/>
          <p:cNvGrpSpPr/>
          <p:nvPr/>
        </p:nvGrpSpPr>
        <p:grpSpPr>
          <a:xfrm rot="0">
            <a:off x="9803328" y="3027973"/>
            <a:ext cx="7151669" cy="3808337"/>
            <a:chOff x="0" y="0"/>
            <a:chExt cx="9535559" cy="5077783"/>
          </a:xfrm>
        </p:grpSpPr>
        <p:sp>
          <p:nvSpPr>
            <p:cNvPr name="Freeform 10" id="10"/>
            <p:cNvSpPr/>
            <p:nvPr/>
          </p:nvSpPr>
          <p:spPr>
            <a:xfrm flipH="false" flipV="false" rot="0">
              <a:off x="0" y="0"/>
              <a:ext cx="9535541" cy="5077841"/>
            </a:xfrm>
            <a:custGeom>
              <a:avLst/>
              <a:gdLst/>
              <a:ahLst/>
              <a:cxnLst/>
              <a:rect r="r" b="b" t="t" l="l"/>
              <a:pathLst>
                <a:path h="5077841" w="9535541">
                  <a:moveTo>
                    <a:pt x="0" y="0"/>
                  </a:moveTo>
                  <a:lnTo>
                    <a:pt x="9535541" y="0"/>
                  </a:lnTo>
                  <a:lnTo>
                    <a:pt x="9535541" y="5077841"/>
                  </a:lnTo>
                  <a:lnTo>
                    <a:pt x="0" y="5077841"/>
                  </a:lnTo>
                  <a:close/>
                </a:path>
              </a:pathLst>
            </a:custGeom>
            <a:solidFill>
              <a:srgbClr val="7C7676">
                <a:alpha val="67451"/>
              </a:srgbClr>
            </a:solidFill>
          </p:spPr>
        </p:sp>
      </p:grpSp>
      <p:sp>
        <p:nvSpPr>
          <p:cNvPr name="TextBox 11" id="11"/>
          <p:cNvSpPr txBox="true"/>
          <p:nvPr/>
        </p:nvSpPr>
        <p:spPr>
          <a:xfrm rot="0">
            <a:off x="3693780" y="2217857"/>
            <a:ext cx="2473811" cy="683176"/>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advantage</a:t>
            </a:r>
          </a:p>
        </p:txBody>
      </p:sp>
      <p:sp>
        <p:nvSpPr>
          <p:cNvPr name="TextBox 12" id="12"/>
          <p:cNvSpPr txBox="true"/>
          <p:nvPr/>
        </p:nvSpPr>
        <p:spPr>
          <a:xfrm rot="0">
            <a:off x="11981629" y="2122686"/>
            <a:ext cx="3066856" cy="683176"/>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disadvantage</a:t>
            </a:r>
          </a:p>
        </p:txBody>
      </p:sp>
      <p:sp>
        <p:nvSpPr>
          <p:cNvPr name="TextBox 13" id="13"/>
          <p:cNvSpPr txBox="true"/>
          <p:nvPr/>
        </p:nvSpPr>
        <p:spPr>
          <a:xfrm rot="0">
            <a:off x="10100813" y="3113430"/>
            <a:ext cx="6556700" cy="3150631"/>
          </a:xfrm>
          <a:prstGeom prst="rect">
            <a:avLst/>
          </a:prstGeom>
        </p:spPr>
        <p:txBody>
          <a:bodyPr anchor="t" rtlCol="false" tIns="0" lIns="0" bIns="0" rIns="0">
            <a:spAutoFit/>
          </a:bodyPr>
          <a:lstStyle/>
          <a:p>
            <a:pPr algn="l">
              <a:lnSpc>
                <a:spcPts val="4892"/>
              </a:lnSpc>
            </a:pPr>
            <a:r>
              <a:rPr lang="en-US" sz="3494">
                <a:solidFill>
                  <a:srgbClr val="000000"/>
                </a:solidFill>
                <a:latin typeface="Norwester"/>
                <a:ea typeface="Norwester"/>
                <a:cs typeface="Norwester"/>
                <a:sym typeface="Norwester"/>
              </a:rPr>
              <a:t>If a malfunction occurs, it may take several hours before it is discovered, potentially compromising the integrity of the collected results.</a:t>
            </a:r>
          </a:p>
        </p:txBody>
      </p:sp>
      <p:sp>
        <p:nvSpPr>
          <p:cNvPr name="Freeform 14" id="14"/>
          <p:cNvSpPr/>
          <p:nvPr/>
        </p:nvSpPr>
        <p:spPr>
          <a:xfrm flipH="false" flipV="false" rot="0">
            <a:off x="14615749" y="7068337"/>
            <a:ext cx="3672251" cy="3355519"/>
          </a:xfrm>
          <a:custGeom>
            <a:avLst/>
            <a:gdLst/>
            <a:ahLst/>
            <a:cxnLst/>
            <a:rect r="r" b="b" t="t" l="l"/>
            <a:pathLst>
              <a:path h="3355519" w="3672251">
                <a:moveTo>
                  <a:pt x="0" y="0"/>
                </a:moveTo>
                <a:lnTo>
                  <a:pt x="3672251" y="0"/>
                </a:lnTo>
                <a:lnTo>
                  <a:pt x="3672251" y="3355519"/>
                </a:lnTo>
                <a:lnTo>
                  <a:pt x="0" y="3355519"/>
                </a:lnTo>
                <a:lnTo>
                  <a:pt x="0" y="0"/>
                </a:lnTo>
                <a:close/>
              </a:path>
            </a:pathLst>
          </a:custGeom>
          <a:blipFill>
            <a:blip r:embed="rId3"/>
            <a:stretch>
              <a:fillRect l="0" t="0" r="0" b="-79"/>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540"/>
            </a:stretch>
          </a:blipFill>
        </p:spPr>
      </p:sp>
      <p:grpSp>
        <p:nvGrpSpPr>
          <p:cNvPr name="Group 3" id="3"/>
          <p:cNvGrpSpPr/>
          <p:nvPr/>
        </p:nvGrpSpPr>
        <p:grpSpPr>
          <a:xfrm rot="0">
            <a:off x="326109" y="280810"/>
            <a:ext cx="5669674" cy="3896042"/>
            <a:chOff x="0" y="0"/>
            <a:chExt cx="7559565" cy="5194723"/>
          </a:xfrm>
        </p:grpSpPr>
        <p:sp>
          <p:nvSpPr>
            <p:cNvPr name="Freeform 4" id="4"/>
            <p:cNvSpPr/>
            <p:nvPr/>
          </p:nvSpPr>
          <p:spPr>
            <a:xfrm flipH="false" flipV="false" rot="0">
              <a:off x="0" y="0"/>
              <a:ext cx="7559548" cy="5194681"/>
            </a:xfrm>
            <a:custGeom>
              <a:avLst/>
              <a:gdLst/>
              <a:ahLst/>
              <a:cxnLst/>
              <a:rect r="r" b="b" t="t" l="l"/>
              <a:pathLst>
                <a:path h="5194681" w="7559548">
                  <a:moveTo>
                    <a:pt x="0" y="0"/>
                  </a:moveTo>
                  <a:lnTo>
                    <a:pt x="7559548" y="0"/>
                  </a:lnTo>
                  <a:lnTo>
                    <a:pt x="7559548" y="5194681"/>
                  </a:lnTo>
                  <a:lnTo>
                    <a:pt x="0" y="5194681"/>
                  </a:lnTo>
                  <a:close/>
                </a:path>
              </a:pathLst>
            </a:custGeom>
            <a:solidFill>
              <a:srgbClr val="3A4154">
                <a:alpha val="67451"/>
              </a:srgbClr>
            </a:solidFill>
          </p:spPr>
        </p:sp>
      </p:grpSp>
      <p:sp>
        <p:nvSpPr>
          <p:cNvPr name="TextBox 5" id="5"/>
          <p:cNvSpPr txBox="true"/>
          <p:nvPr/>
        </p:nvSpPr>
        <p:spPr>
          <a:xfrm rot="0">
            <a:off x="1041187" y="1866880"/>
            <a:ext cx="4239518" cy="1733550"/>
          </a:xfrm>
          <a:prstGeom prst="rect">
            <a:avLst/>
          </a:prstGeom>
        </p:spPr>
        <p:txBody>
          <a:bodyPr anchor="t" rtlCol="false" tIns="0" lIns="0" bIns="0" rIns="0">
            <a:spAutoFit/>
          </a:bodyPr>
          <a:lstStyle/>
          <a:p>
            <a:pPr algn="ctr">
              <a:lnSpc>
                <a:spcPts val="12599"/>
              </a:lnSpc>
            </a:pPr>
            <a:r>
              <a:rPr lang="en-US" sz="9000">
                <a:solidFill>
                  <a:srgbClr val="FFFFFF"/>
                </a:solidFill>
                <a:latin typeface="Norwester"/>
                <a:ea typeface="Norwester"/>
                <a:cs typeface="Norwester"/>
                <a:sym typeface="Norwester"/>
              </a:rPr>
              <a:t>Robotics</a:t>
            </a:r>
          </a:p>
        </p:txBody>
      </p:sp>
      <p:sp>
        <p:nvSpPr>
          <p:cNvPr name="TextBox 6" id="6"/>
          <p:cNvSpPr txBox="true"/>
          <p:nvPr/>
        </p:nvSpPr>
        <p:spPr>
          <a:xfrm rot="0">
            <a:off x="2457361" y="495280"/>
            <a:ext cx="1407170" cy="1733550"/>
          </a:xfrm>
          <a:prstGeom prst="rect">
            <a:avLst/>
          </a:prstGeom>
        </p:spPr>
        <p:txBody>
          <a:bodyPr anchor="t" rtlCol="false" tIns="0" lIns="0" bIns="0" rIns="0">
            <a:spAutoFit/>
          </a:bodyPr>
          <a:lstStyle/>
          <a:p>
            <a:pPr algn="ctr">
              <a:lnSpc>
                <a:spcPts val="12599"/>
              </a:lnSpc>
            </a:pPr>
            <a:r>
              <a:rPr lang="en-US" sz="9000">
                <a:solidFill>
                  <a:srgbClr val="FFFFFF"/>
                </a:solidFill>
                <a:latin typeface="Norwester"/>
                <a:ea typeface="Norwester"/>
                <a:cs typeface="Norwester"/>
                <a:sym typeface="Norwester"/>
              </a:rPr>
              <a:t>6.2</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796609" y="650146"/>
            <a:ext cx="6124979" cy="9306787"/>
          </a:xfrm>
          <a:custGeom>
            <a:avLst/>
            <a:gdLst/>
            <a:ahLst/>
            <a:cxnLst/>
            <a:rect r="r" b="b" t="t" l="l"/>
            <a:pathLst>
              <a:path h="9306787" w="6124979">
                <a:moveTo>
                  <a:pt x="0" y="0"/>
                </a:moveTo>
                <a:lnTo>
                  <a:pt x="6124979" y="0"/>
                </a:lnTo>
                <a:lnTo>
                  <a:pt x="6124979" y="9306787"/>
                </a:lnTo>
                <a:lnTo>
                  <a:pt x="0" y="9306787"/>
                </a:lnTo>
                <a:lnTo>
                  <a:pt x="0" y="0"/>
                </a:lnTo>
                <a:close/>
              </a:path>
            </a:pathLst>
          </a:custGeom>
          <a:blipFill>
            <a:blip r:embed="rId3"/>
            <a:stretch>
              <a:fillRect l="0" t="0" r="0" b="0"/>
            </a:stretch>
          </a:blipFill>
        </p:spPr>
      </p:sp>
      <p:sp>
        <p:nvSpPr>
          <p:cNvPr name="TextBox 4" id="4"/>
          <p:cNvSpPr txBox="true"/>
          <p:nvPr/>
        </p:nvSpPr>
        <p:spPr>
          <a:xfrm rot="0">
            <a:off x="7802194" y="1210641"/>
            <a:ext cx="2929927"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Robot</a:t>
            </a:r>
          </a:p>
        </p:txBody>
      </p:sp>
      <p:sp>
        <p:nvSpPr>
          <p:cNvPr name="TextBox 5" id="5"/>
          <p:cNvSpPr txBox="true"/>
          <p:nvPr/>
        </p:nvSpPr>
        <p:spPr>
          <a:xfrm rot="0">
            <a:off x="7802194" y="3169519"/>
            <a:ext cx="10751207" cy="2333519"/>
          </a:xfrm>
          <a:prstGeom prst="rect">
            <a:avLst/>
          </a:prstGeom>
        </p:spPr>
        <p:txBody>
          <a:bodyPr anchor="t" rtlCol="false" tIns="0" lIns="0" bIns="0" rIns="0">
            <a:spAutoFit/>
          </a:bodyPr>
          <a:lstStyle/>
          <a:p>
            <a:pPr algn="l">
              <a:lnSpc>
                <a:spcPts val="8855"/>
              </a:lnSpc>
            </a:pPr>
            <a:r>
              <a:rPr lang="en-US" sz="6325">
                <a:solidFill>
                  <a:srgbClr val="FFFFFF"/>
                </a:solidFill>
                <a:latin typeface="Norwester"/>
                <a:ea typeface="Norwester"/>
                <a:cs typeface="Norwester"/>
                <a:sym typeface="Norwester"/>
              </a:rPr>
              <a:t>"Robota" in Czech </a:t>
            </a:r>
          </a:p>
          <a:p>
            <a:pPr algn="l">
              <a:lnSpc>
                <a:spcPts val="8855"/>
              </a:lnSpc>
            </a:pPr>
            <a:r>
              <a:rPr lang="en-US" sz="6325">
                <a:solidFill>
                  <a:srgbClr val="FFFFFF"/>
                </a:solidFill>
                <a:latin typeface="Norwester"/>
                <a:ea typeface="Norwester"/>
                <a:cs typeface="Norwester"/>
                <a:sym typeface="Norwester"/>
              </a:rPr>
              <a:t>meaning: Forced labour</a:t>
            </a:r>
          </a:p>
        </p:txBody>
      </p:sp>
      <p:grpSp>
        <p:nvGrpSpPr>
          <p:cNvPr name="Group 6" id="6"/>
          <p:cNvGrpSpPr/>
          <p:nvPr/>
        </p:nvGrpSpPr>
        <p:grpSpPr>
          <a:xfrm rot="0">
            <a:off x="2537237" y="146265"/>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796609" y="650146"/>
            <a:ext cx="6124979" cy="9306787"/>
          </a:xfrm>
          <a:custGeom>
            <a:avLst/>
            <a:gdLst/>
            <a:ahLst/>
            <a:cxnLst/>
            <a:rect r="r" b="b" t="t" l="l"/>
            <a:pathLst>
              <a:path h="9306787" w="6124979">
                <a:moveTo>
                  <a:pt x="0" y="0"/>
                </a:moveTo>
                <a:lnTo>
                  <a:pt x="6124979" y="0"/>
                </a:lnTo>
                <a:lnTo>
                  <a:pt x="6124979" y="9306787"/>
                </a:lnTo>
                <a:lnTo>
                  <a:pt x="0" y="9306787"/>
                </a:lnTo>
                <a:lnTo>
                  <a:pt x="0" y="0"/>
                </a:lnTo>
                <a:close/>
              </a:path>
            </a:pathLst>
          </a:custGeom>
          <a:blipFill>
            <a:blip r:embed="rId3"/>
            <a:stretch>
              <a:fillRect l="0" t="0" r="0" b="0"/>
            </a:stretch>
          </a:blipFill>
        </p:spPr>
      </p:sp>
      <p:sp>
        <p:nvSpPr>
          <p:cNvPr name="TextBox 4" id="4"/>
          <p:cNvSpPr txBox="true"/>
          <p:nvPr/>
        </p:nvSpPr>
        <p:spPr>
          <a:xfrm rot="0">
            <a:off x="7625500" y="903211"/>
            <a:ext cx="5003023"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Definition</a:t>
            </a:r>
          </a:p>
        </p:txBody>
      </p:sp>
      <p:sp>
        <p:nvSpPr>
          <p:cNvPr name="TextBox 5" id="5"/>
          <p:cNvSpPr txBox="true"/>
          <p:nvPr/>
        </p:nvSpPr>
        <p:spPr>
          <a:xfrm rot="0">
            <a:off x="7625500" y="2695337"/>
            <a:ext cx="10197025" cy="6008991"/>
          </a:xfrm>
          <a:prstGeom prst="rect">
            <a:avLst/>
          </a:prstGeom>
        </p:spPr>
        <p:txBody>
          <a:bodyPr anchor="t" rtlCol="false" tIns="0" lIns="0" bIns="0" rIns="0">
            <a:spAutoFit/>
          </a:bodyPr>
          <a:lstStyle/>
          <a:p>
            <a:pPr algn="l">
              <a:lnSpc>
                <a:spcPts val="7814"/>
              </a:lnSpc>
            </a:pPr>
            <a:r>
              <a:rPr lang="en-US" sz="5580">
                <a:solidFill>
                  <a:srgbClr val="FFFFFF"/>
                </a:solidFill>
                <a:latin typeface="Norwester"/>
                <a:ea typeface="Norwester"/>
                <a:cs typeface="Norwester"/>
                <a:sym typeface="Norwester"/>
              </a:rPr>
              <a:t>The term "robotic" refers to the field involving the design, construction, and operation of robots aimed at enhancing both our professional and personal lives.</a:t>
            </a:r>
          </a:p>
        </p:txBody>
      </p:sp>
      <p:grpSp>
        <p:nvGrpSpPr>
          <p:cNvPr name="Group 6" id="6"/>
          <p:cNvGrpSpPr/>
          <p:nvPr/>
        </p:nvGrpSpPr>
        <p:grpSpPr>
          <a:xfrm rot="0">
            <a:off x="2537237" y="146265"/>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6582037" y="2385182"/>
            <a:ext cx="11356491" cy="1491044"/>
            <a:chOff x="0" y="0"/>
            <a:chExt cx="15141988" cy="1988059"/>
          </a:xfrm>
        </p:grpSpPr>
        <p:sp>
          <p:nvSpPr>
            <p:cNvPr name="Freeform 4" id="4"/>
            <p:cNvSpPr/>
            <p:nvPr/>
          </p:nvSpPr>
          <p:spPr>
            <a:xfrm flipH="false" flipV="false" rot="0">
              <a:off x="0" y="0"/>
              <a:ext cx="15141956" cy="1988058"/>
            </a:xfrm>
            <a:custGeom>
              <a:avLst/>
              <a:gdLst/>
              <a:ahLst/>
              <a:cxnLst/>
              <a:rect r="r" b="b" t="t" l="l"/>
              <a:pathLst>
                <a:path h="1988058" w="15141956">
                  <a:moveTo>
                    <a:pt x="0" y="0"/>
                  </a:moveTo>
                  <a:lnTo>
                    <a:pt x="15141956" y="0"/>
                  </a:lnTo>
                  <a:lnTo>
                    <a:pt x="15141956" y="1988058"/>
                  </a:lnTo>
                  <a:lnTo>
                    <a:pt x="0" y="1988058"/>
                  </a:lnTo>
                  <a:close/>
                </a:path>
              </a:pathLst>
            </a:custGeom>
            <a:solidFill>
              <a:srgbClr val="FF914D">
                <a:alpha val="67451"/>
              </a:srgbClr>
            </a:solidFill>
          </p:spPr>
        </p:sp>
      </p:grpSp>
      <p:sp>
        <p:nvSpPr>
          <p:cNvPr name="Freeform 5" id="5"/>
          <p:cNvSpPr/>
          <p:nvPr/>
        </p:nvSpPr>
        <p:spPr>
          <a:xfrm flipH="false" flipV="false" rot="0">
            <a:off x="796609" y="650146"/>
            <a:ext cx="6124979" cy="9306787"/>
          </a:xfrm>
          <a:custGeom>
            <a:avLst/>
            <a:gdLst/>
            <a:ahLst/>
            <a:cxnLst/>
            <a:rect r="r" b="b" t="t" l="l"/>
            <a:pathLst>
              <a:path h="9306787" w="6124979">
                <a:moveTo>
                  <a:pt x="0" y="0"/>
                </a:moveTo>
                <a:lnTo>
                  <a:pt x="6124979" y="0"/>
                </a:lnTo>
                <a:lnTo>
                  <a:pt x="6124979" y="9306787"/>
                </a:lnTo>
                <a:lnTo>
                  <a:pt x="0" y="9306787"/>
                </a:lnTo>
                <a:lnTo>
                  <a:pt x="0" y="0"/>
                </a:lnTo>
                <a:close/>
              </a:path>
            </a:pathLst>
          </a:custGeom>
          <a:blipFill>
            <a:blip r:embed="rId3"/>
            <a:stretch>
              <a:fillRect l="0" t="0" r="0" b="0"/>
            </a:stretch>
          </a:blipFill>
        </p:spPr>
      </p:sp>
      <p:sp>
        <p:nvSpPr>
          <p:cNvPr name="TextBox 6" id="6"/>
          <p:cNvSpPr txBox="true"/>
          <p:nvPr/>
        </p:nvSpPr>
        <p:spPr>
          <a:xfrm rot="0">
            <a:off x="6215423" y="2359246"/>
            <a:ext cx="12072577" cy="1207957"/>
          </a:xfrm>
          <a:prstGeom prst="rect">
            <a:avLst/>
          </a:prstGeom>
        </p:spPr>
        <p:txBody>
          <a:bodyPr anchor="t" rtlCol="false" tIns="0" lIns="0" bIns="0" rIns="0">
            <a:spAutoFit/>
          </a:bodyPr>
          <a:lstStyle/>
          <a:p>
            <a:pPr algn="l" marL="1442472" indent="-480824" lvl="2">
              <a:lnSpc>
                <a:spcPts val="8833"/>
              </a:lnSpc>
              <a:buFont typeface="Arial"/>
              <a:buChar char="⚬"/>
            </a:pPr>
            <a:r>
              <a:rPr lang="en-US" sz="6309">
                <a:solidFill>
                  <a:srgbClr val="FFFFFF"/>
                </a:solidFill>
                <a:latin typeface="Norwester"/>
                <a:ea typeface="Norwester"/>
                <a:cs typeface="Norwester"/>
                <a:sym typeface="Norwester"/>
              </a:rPr>
              <a:t>It has electrical components </a:t>
            </a:r>
          </a:p>
        </p:txBody>
      </p:sp>
      <p:sp>
        <p:nvSpPr>
          <p:cNvPr name="TextBox 7" id="7"/>
          <p:cNvSpPr txBox="true"/>
          <p:nvPr/>
        </p:nvSpPr>
        <p:spPr>
          <a:xfrm rot="0">
            <a:off x="7494490" y="4009073"/>
            <a:ext cx="10179044" cy="6047835"/>
          </a:xfrm>
          <a:prstGeom prst="rect">
            <a:avLst/>
          </a:prstGeom>
        </p:spPr>
        <p:txBody>
          <a:bodyPr anchor="t" rtlCol="false" tIns="0" lIns="0" bIns="0" rIns="0">
            <a:spAutoFit/>
          </a:bodyPr>
          <a:lstStyle/>
          <a:p>
            <a:pPr algn="l" marL="507454" indent="-253727" lvl="1">
              <a:lnSpc>
                <a:spcPts val="5889"/>
              </a:lnSpc>
              <a:buFont typeface="Arial"/>
              <a:buChar char="•"/>
            </a:pPr>
            <a:r>
              <a:rPr lang="en-US" sz="4206">
                <a:solidFill>
                  <a:srgbClr val="FFFFFF"/>
                </a:solidFill>
                <a:latin typeface="Norwester"/>
                <a:ea typeface="Norwester"/>
                <a:cs typeface="Norwester"/>
                <a:sym typeface="Norwester"/>
              </a:rPr>
              <a:t>A robot should integrate sensors, a microprocessor, and actuators.</a:t>
            </a:r>
          </a:p>
          <a:p>
            <a:pPr algn="l" marL="507454" indent="-253727" lvl="1">
              <a:lnSpc>
                <a:spcPts val="5889"/>
              </a:lnSpc>
              <a:buFont typeface="Arial"/>
              <a:buChar char="•"/>
            </a:pPr>
            <a:r>
              <a:rPr lang="en-US" sz="4206">
                <a:solidFill>
                  <a:srgbClr val="FFFFFF"/>
                </a:solidFill>
                <a:latin typeface="Norwester"/>
                <a:ea typeface="Norwester"/>
                <a:cs typeface="Norwester"/>
                <a:sym typeface="Norwester"/>
              </a:rPr>
              <a:t>Sensors are responsible for detecting the surroundings.</a:t>
            </a:r>
          </a:p>
          <a:p>
            <a:pPr algn="l" marL="507454" indent="-253727" lvl="1">
              <a:lnSpc>
                <a:spcPts val="5889"/>
              </a:lnSpc>
              <a:buFont typeface="Arial"/>
              <a:buChar char="•"/>
            </a:pPr>
            <a:r>
              <a:rPr lang="en-US" sz="4206">
                <a:solidFill>
                  <a:srgbClr val="FFFFFF"/>
                </a:solidFill>
                <a:latin typeface="Norwester"/>
                <a:ea typeface="Norwester"/>
                <a:cs typeface="Norwester"/>
                <a:sym typeface="Norwester"/>
              </a:rPr>
              <a:t>The microprocessor processes the input data received from sensors.</a:t>
            </a:r>
          </a:p>
          <a:p>
            <a:pPr algn="l" marL="507454" indent="-253727" lvl="1">
              <a:lnSpc>
                <a:spcPts val="5889"/>
              </a:lnSpc>
              <a:buFont typeface="Arial"/>
              <a:buChar char="•"/>
            </a:pPr>
            <a:r>
              <a:rPr lang="en-US" sz="4206">
                <a:solidFill>
                  <a:srgbClr val="FFFFFF"/>
                </a:solidFill>
                <a:latin typeface="Norwester"/>
                <a:ea typeface="Norwester"/>
                <a:cs typeface="Norwester"/>
                <a:sym typeface="Norwester"/>
              </a:rPr>
              <a:t>Actuators execute physical actions based on the processed data.</a:t>
            </a:r>
          </a:p>
        </p:txBody>
      </p:sp>
      <p:grpSp>
        <p:nvGrpSpPr>
          <p:cNvPr name="Group 8" id="8"/>
          <p:cNvGrpSpPr/>
          <p:nvPr/>
        </p:nvGrpSpPr>
        <p:grpSpPr>
          <a:xfrm rot="0">
            <a:off x="2537237" y="146265"/>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2" id="12"/>
          <p:cNvSpPr txBox="true"/>
          <p:nvPr/>
        </p:nvSpPr>
        <p:spPr>
          <a:xfrm rot="0">
            <a:off x="2373700" y="-44396"/>
            <a:ext cx="13993124"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Characteristics of a robot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6582037" y="2385182"/>
            <a:ext cx="11356491" cy="1491044"/>
            <a:chOff x="0" y="0"/>
            <a:chExt cx="15141988" cy="1988059"/>
          </a:xfrm>
        </p:grpSpPr>
        <p:sp>
          <p:nvSpPr>
            <p:cNvPr name="Freeform 4" id="4"/>
            <p:cNvSpPr/>
            <p:nvPr/>
          </p:nvSpPr>
          <p:spPr>
            <a:xfrm flipH="false" flipV="false" rot="0">
              <a:off x="0" y="0"/>
              <a:ext cx="15141956" cy="1988058"/>
            </a:xfrm>
            <a:custGeom>
              <a:avLst/>
              <a:gdLst/>
              <a:ahLst/>
              <a:cxnLst/>
              <a:rect r="r" b="b" t="t" l="l"/>
              <a:pathLst>
                <a:path h="1988058" w="15141956">
                  <a:moveTo>
                    <a:pt x="0" y="0"/>
                  </a:moveTo>
                  <a:lnTo>
                    <a:pt x="15141956" y="0"/>
                  </a:lnTo>
                  <a:lnTo>
                    <a:pt x="15141956" y="1988058"/>
                  </a:lnTo>
                  <a:lnTo>
                    <a:pt x="0" y="1988058"/>
                  </a:lnTo>
                  <a:close/>
                </a:path>
              </a:pathLst>
            </a:custGeom>
            <a:solidFill>
              <a:srgbClr val="FF914D">
                <a:alpha val="67451"/>
              </a:srgbClr>
            </a:solidFill>
          </p:spPr>
        </p:sp>
      </p:grpSp>
      <p:sp>
        <p:nvSpPr>
          <p:cNvPr name="Freeform 5" id="5"/>
          <p:cNvSpPr/>
          <p:nvPr/>
        </p:nvSpPr>
        <p:spPr>
          <a:xfrm flipH="false" flipV="false" rot="0">
            <a:off x="796609" y="650146"/>
            <a:ext cx="6124979" cy="9306787"/>
          </a:xfrm>
          <a:custGeom>
            <a:avLst/>
            <a:gdLst/>
            <a:ahLst/>
            <a:cxnLst/>
            <a:rect r="r" b="b" t="t" l="l"/>
            <a:pathLst>
              <a:path h="9306787" w="6124979">
                <a:moveTo>
                  <a:pt x="0" y="0"/>
                </a:moveTo>
                <a:lnTo>
                  <a:pt x="6124979" y="0"/>
                </a:lnTo>
                <a:lnTo>
                  <a:pt x="6124979" y="9306787"/>
                </a:lnTo>
                <a:lnTo>
                  <a:pt x="0" y="9306787"/>
                </a:lnTo>
                <a:lnTo>
                  <a:pt x="0" y="0"/>
                </a:lnTo>
                <a:close/>
              </a:path>
            </a:pathLst>
          </a:custGeom>
          <a:blipFill>
            <a:blip r:embed="rId3"/>
            <a:stretch>
              <a:fillRect l="0" t="0" r="0" b="0"/>
            </a:stretch>
          </a:blipFill>
        </p:spPr>
      </p:sp>
      <p:sp>
        <p:nvSpPr>
          <p:cNvPr name="TextBox 6" id="6"/>
          <p:cNvSpPr txBox="true"/>
          <p:nvPr/>
        </p:nvSpPr>
        <p:spPr>
          <a:xfrm rot="0">
            <a:off x="6582037" y="2402901"/>
            <a:ext cx="12072577" cy="1207957"/>
          </a:xfrm>
          <a:prstGeom prst="rect">
            <a:avLst/>
          </a:prstGeom>
        </p:spPr>
        <p:txBody>
          <a:bodyPr anchor="t" rtlCol="false" tIns="0" lIns="0" bIns="0" rIns="0">
            <a:spAutoFit/>
          </a:bodyPr>
          <a:lstStyle/>
          <a:p>
            <a:pPr algn="l">
              <a:lnSpc>
                <a:spcPts val="8833"/>
              </a:lnSpc>
            </a:pPr>
            <a:r>
              <a:rPr lang="en-US" sz="6309">
                <a:solidFill>
                  <a:srgbClr val="FFFFFF"/>
                </a:solidFill>
                <a:latin typeface="Norwester"/>
                <a:ea typeface="Norwester"/>
                <a:cs typeface="Norwester"/>
                <a:sym typeface="Norwester"/>
              </a:rPr>
              <a:t>2. It has mechanical structures</a:t>
            </a:r>
          </a:p>
        </p:txBody>
      </p:sp>
      <p:sp>
        <p:nvSpPr>
          <p:cNvPr name="TextBox 7" id="7"/>
          <p:cNvSpPr txBox="true"/>
          <p:nvPr/>
        </p:nvSpPr>
        <p:spPr>
          <a:xfrm rot="0">
            <a:off x="7759484" y="3964118"/>
            <a:ext cx="10179044" cy="5342375"/>
          </a:xfrm>
          <a:prstGeom prst="rect">
            <a:avLst/>
          </a:prstGeom>
        </p:spPr>
        <p:txBody>
          <a:bodyPr anchor="t" rtlCol="false" tIns="0" lIns="0" bIns="0" rIns="0">
            <a:spAutoFit/>
          </a:bodyPr>
          <a:lstStyle/>
          <a:p>
            <a:pPr algn="l" marL="434340" indent="-217170" lvl="1">
              <a:lnSpc>
                <a:spcPts val="5889"/>
              </a:lnSpc>
              <a:buFont typeface="Arial"/>
              <a:buChar char="•"/>
            </a:pPr>
            <a:r>
              <a:rPr lang="en-US" sz="3600">
                <a:solidFill>
                  <a:srgbClr val="FFFFFF"/>
                </a:solidFill>
                <a:latin typeface="Norwester"/>
                <a:ea typeface="Norwester"/>
                <a:cs typeface="Norwester"/>
                <a:sym typeface="Norwester"/>
              </a:rPr>
              <a:t>It should be a machine equipped with movable parts.</a:t>
            </a:r>
          </a:p>
          <a:p>
            <a:pPr algn="l" marL="434340" indent="-217170" lvl="1">
              <a:lnSpc>
                <a:spcPts val="5889"/>
              </a:lnSpc>
              <a:buFont typeface="Arial"/>
              <a:buChar char="•"/>
            </a:pPr>
            <a:r>
              <a:rPr lang="en-US" sz="3600">
                <a:solidFill>
                  <a:srgbClr val="FFFFFF"/>
                </a:solidFill>
                <a:latin typeface="Norwester"/>
                <a:ea typeface="Norwester"/>
                <a:cs typeface="Norwester"/>
                <a:sym typeface="Norwester"/>
              </a:rPr>
              <a:t>For instance, robots can utilize components like wheels, cogs, pistons, gears, etc.</a:t>
            </a:r>
          </a:p>
          <a:p>
            <a:pPr algn="l" marL="434340" indent="-217170" lvl="1">
              <a:lnSpc>
                <a:spcPts val="5889"/>
              </a:lnSpc>
              <a:buFont typeface="Arial"/>
              <a:buChar char="•"/>
            </a:pPr>
            <a:r>
              <a:rPr lang="en-US" sz="3600">
                <a:solidFill>
                  <a:srgbClr val="FFFFFF"/>
                </a:solidFill>
                <a:latin typeface="Norwester"/>
                <a:ea typeface="Norwester"/>
                <a:cs typeface="Norwester"/>
                <a:sym typeface="Norwester"/>
              </a:rPr>
              <a:t>These parts enable robots to perform various functions such as turning, twisting, moving backward/forward, gripping, or lifting.</a:t>
            </a:r>
          </a:p>
        </p:txBody>
      </p:sp>
      <p:grpSp>
        <p:nvGrpSpPr>
          <p:cNvPr name="Group 8" id="8"/>
          <p:cNvGrpSpPr/>
          <p:nvPr/>
        </p:nvGrpSpPr>
        <p:grpSpPr>
          <a:xfrm rot="0">
            <a:off x="2537237" y="146265"/>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2" id="12"/>
          <p:cNvSpPr txBox="true"/>
          <p:nvPr/>
        </p:nvSpPr>
        <p:spPr>
          <a:xfrm rot="0">
            <a:off x="2373700" y="-44396"/>
            <a:ext cx="13993124"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Characteristics of a robot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6582037" y="2385182"/>
            <a:ext cx="11356491" cy="1491044"/>
            <a:chOff x="0" y="0"/>
            <a:chExt cx="15141988" cy="1988059"/>
          </a:xfrm>
        </p:grpSpPr>
        <p:sp>
          <p:nvSpPr>
            <p:cNvPr name="Freeform 4" id="4"/>
            <p:cNvSpPr/>
            <p:nvPr/>
          </p:nvSpPr>
          <p:spPr>
            <a:xfrm flipH="false" flipV="false" rot="0">
              <a:off x="0" y="0"/>
              <a:ext cx="15141956" cy="1988058"/>
            </a:xfrm>
            <a:custGeom>
              <a:avLst/>
              <a:gdLst/>
              <a:ahLst/>
              <a:cxnLst/>
              <a:rect r="r" b="b" t="t" l="l"/>
              <a:pathLst>
                <a:path h="1988058" w="15141956">
                  <a:moveTo>
                    <a:pt x="0" y="0"/>
                  </a:moveTo>
                  <a:lnTo>
                    <a:pt x="15141956" y="0"/>
                  </a:lnTo>
                  <a:lnTo>
                    <a:pt x="15141956" y="1988058"/>
                  </a:lnTo>
                  <a:lnTo>
                    <a:pt x="0" y="1988058"/>
                  </a:lnTo>
                  <a:close/>
                </a:path>
              </a:pathLst>
            </a:custGeom>
            <a:solidFill>
              <a:srgbClr val="FF914D">
                <a:alpha val="67451"/>
              </a:srgbClr>
            </a:solidFill>
          </p:spPr>
        </p:sp>
      </p:grpSp>
      <p:sp>
        <p:nvSpPr>
          <p:cNvPr name="Freeform 5" id="5"/>
          <p:cNvSpPr/>
          <p:nvPr/>
        </p:nvSpPr>
        <p:spPr>
          <a:xfrm flipH="false" flipV="false" rot="0">
            <a:off x="796609" y="650146"/>
            <a:ext cx="6124979" cy="9306787"/>
          </a:xfrm>
          <a:custGeom>
            <a:avLst/>
            <a:gdLst/>
            <a:ahLst/>
            <a:cxnLst/>
            <a:rect r="r" b="b" t="t" l="l"/>
            <a:pathLst>
              <a:path h="9306787" w="6124979">
                <a:moveTo>
                  <a:pt x="0" y="0"/>
                </a:moveTo>
                <a:lnTo>
                  <a:pt x="6124979" y="0"/>
                </a:lnTo>
                <a:lnTo>
                  <a:pt x="6124979" y="9306787"/>
                </a:lnTo>
                <a:lnTo>
                  <a:pt x="0" y="9306787"/>
                </a:lnTo>
                <a:lnTo>
                  <a:pt x="0" y="0"/>
                </a:lnTo>
                <a:close/>
              </a:path>
            </a:pathLst>
          </a:custGeom>
          <a:blipFill>
            <a:blip r:embed="rId3"/>
            <a:stretch>
              <a:fillRect l="0" t="0" r="0" b="0"/>
            </a:stretch>
          </a:blipFill>
        </p:spPr>
      </p:sp>
      <p:sp>
        <p:nvSpPr>
          <p:cNvPr name="TextBox 6" id="6"/>
          <p:cNvSpPr txBox="true"/>
          <p:nvPr/>
        </p:nvSpPr>
        <p:spPr>
          <a:xfrm rot="0">
            <a:off x="6582037" y="2402901"/>
            <a:ext cx="12072577" cy="1207957"/>
          </a:xfrm>
          <a:prstGeom prst="rect">
            <a:avLst/>
          </a:prstGeom>
        </p:spPr>
        <p:txBody>
          <a:bodyPr anchor="t" rtlCol="false" tIns="0" lIns="0" bIns="0" rIns="0">
            <a:spAutoFit/>
          </a:bodyPr>
          <a:lstStyle/>
          <a:p>
            <a:pPr algn="l">
              <a:lnSpc>
                <a:spcPts val="8833"/>
              </a:lnSpc>
            </a:pPr>
            <a:r>
              <a:rPr lang="en-US" sz="6309">
                <a:solidFill>
                  <a:srgbClr val="FFFFFF"/>
                </a:solidFill>
                <a:latin typeface="Norwester"/>
                <a:ea typeface="Norwester"/>
                <a:cs typeface="Norwester"/>
                <a:sym typeface="Norwester"/>
              </a:rPr>
              <a:t>3. It is programmable</a:t>
            </a:r>
          </a:p>
        </p:txBody>
      </p:sp>
      <p:sp>
        <p:nvSpPr>
          <p:cNvPr name="TextBox 7" id="7"/>
          <p:cNvSpPr txBox="true"/>
          <p:nvPr/>
        </p:nvSpPr>
        <p:spPr>
          <a:xfrm rot="0">
            <a:off x="7759484" y="4030793"/>
            <a:ext cx="10179044" cy="5291217"/>
          </a:xfrm>
          <a:prstGeom prst="rect">
            <a:avLst/>
          </a:prstGeom>
        </p:spPr>
        <p:txBody>
          <a:bodyPr anchor="t" rtlCol="false" tIns="0" lIns="0" bIns="0" rIns="0">
            <a:spAutoFit/>
          </a:bodyPr>
          <a:lstStyle/>
          <a:p>
            <a:pPr algn="l" marL="507454" indent="-253727" lvl="1">
              <a:lnSpc>
                <a:spcPts val="5889"/>
              </a:lnSpc>
              <a:buFont typeface="Arial"/>
              <a:buChar char="•"/>
            </a:pPr>
            <a:r>
              <a:rPr lang="en-US" sz="4206">
                <a:solidFill>
                  <a:srgbClr val="FFFFFF"/>
                </a:solidFill>
                <a:latin typeface="Norwester"/>
                <a:ea typeface="Norwester"/>
                <a:cs typeface="Norwester"/>
                <a:sym typeface="Norwester"/>
              </a:rPr>
              <a:t>Robots are equipped with a brain known as a controller, which dictates actions to perform specific tasks.</a:t>
            </a:r>
          </a:p>
          <a:p>
            <a:pPr algn="l" marL="507454" indent="-253727" lvl="1">
              <a:lnSpc>
                <a:spcPts val="5889"/>
              </a:lnSpc>
              <a:buFont typeface="Arial"/>
              <a:buChar char="•"/>
            </a:pPr>
            <a:r>
              <a:rPr lang="en-US" sz="4206">
                <a:solidFill>
                  <a:srgbClr val="FFFFFF"/>
                </a:solidFill>
                <a:latin typeface="Norwester"/>
                <a:ea typeface="Norwester"/>
                <a:cs typeface="Norwester"/>
                <a:sym typeface="Norwester"/>
              </a:rPr>
              <a:t>Controllers rely on input data provided by sensors.</a:t>
            </a:r>
          </a:p>
          <a:p>
            <a:pPr algn="l" marL="507454" indent="-253727" lvl="1">
              <a:lnSpc>
                <a:spcPts val="5889"/>
              </a:lnSpc>
              <a:buFont typeface="Arial"/>
              <a:buChar char="•"/>
            </a:pPr>
            <a:r>
              <a:rPr lang="en-US" sz="4206">
                <a:solidFill>
                  <a:srgbClr val="FFFFFF"/>
                </a:solidFill>
                <a:latin typeface="Norwester"/>
                <a:ea typeface="Norwester"/>
                <a:cs typeface="Norwester"/>
                <a:sym typeface="Norwester"/>
              </a:rPr>
              <a:t>They are programmable, enabling robots to execute predefined tasks efficiently.</a:t>
            </a:r>
          </a:p>
        </p:txBody>
      </p:sp>
      <p:grpSp>
        <p:nvGrpSpPr>
          <p:cNvPr name="Group 8" id="8"/>
          <p:cNvGrpSpPr/>
          <p:nvPr/>
        </p:nvGrpSpPr>
        <p:grpSpPr>
          <a:xfrm rot="0">
            <a:off x="2537237" y="146265"/>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2" id="12"/>
          <p:cNvSpPr txBox="true"/>
          <p:nvPr/>
        </p:nvSpPr>
        <p:spPr>
          <a:xfrm rot="0">
            <a:off x="2373700" y="-44396"/>
            <a:ext cx="13993124"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Characteristics of a robot</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6125064" y="144997"/>
            <a:ext cx="7315200" cy="2926080"/>
          </a:xfrm>
          <a:custGeom>
            <a:avLst/>
            <a:gdLst/>
            <a:ahLst/>
            <a:cxnLst/>
            <a:rect r="r" b="b" t="t" l="l"/>
            <a:pathLst>
              <a:path h="2926080" w="7315200">
                <a:moveTo>
                  <a:pt x="0" y="0"/>
                </a:moveTo>
                <a:lnTo>
                  <a:pt x="7315200" y="0"/>
                </a:lnTo>
                <a:lnTo>
                  <a:pt x="73152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l="0" t="0" r="0" b="-260"/>
            </a:stretch>
          </a:blipFill>
        </p:spPr>
      </p:sp>
      <p:grpSp>
        <p:nvGrpSpPr>
          <p:cNvPr name="Group 4" id="4"/>
          <p:cNvGrpSpPr/>
          <p:nvPr/>
        </p:nvGrpSpPr>
        <p:grpSpPr>
          <a:xfrm rot="0">
            <a:off x="561239" y="4105860"/>
            <a:ext cx="6438220" cy="845303"/>
            <a:chOff x="0" y="0"/>
            <a:chExt cx="8584293" cy="1127071"/>
          </a:xfrm>
        </p:grpSpPr>
        <p:sp>
          <p:nvSpPr>
            <p:cNvPr name="Freeform 5" id="5"/>
            <p:cNvSpPr/>
            <p:nvPr/>
          </p:nvSpPr>
          <p:spPr>
            <a:xfrm flipH="false" flipV="false" rot="0">
              <a:off x="0" y="0"/>
              <a:ext cx="8584311" cy="1127125"/>
            </a:xfrm>
            <a:custGeom>
              <a:avLst/>
              <a:gdLst/>
              <a:ahLst/>
              <a:cxnLst/>
              <a:rect r="r" b="b" t="t" l="l"/>
              <a:pathLst>
                <a:path h="1127125" w="8584311">
                  <a:moveTo>
                    <a:pt x="0" y="0"/>
                  </a:moveTo>
                  <a:lnTo>
                    <a:pt x="8584311" y="0"/>
                  </a:lnTo>
                  <a:lnTo>
                    <a:pt x="8584311" y="1127125"/>
                  </a:lnTo>
                  <a:lnTo>
                    <a:pt x="0" y="1127125"/>
                  </a:lnTo>
                  <a:close/>
                </a:path>
              </a:pathLst>
            </a:custGeom>
            <a:solidFill>
              <a:srgbClr val="FF914D">
                <a:alpha val="67451"/>
              </a:srgbClr>
            </a:solidFill>
          </p:spPr>
        </p:sp>
      </p:grpSp>
      <p:sp>
        <p:nvSpPr>
          <p:cNvPr name="TextBox 6" id="6"/>
          <p:cNvSpPr txBox="true"/>
          <p:nvPr/>
        </p:nvSpPr>
        <p:spPr>
          <a:xfrm rot="0">
            <a:off x="155275" y="4103903"/>
            <a:ext cx="6844184" cy="696817"/>
          </a:xfrm>
          <a:prstGeom prst="rect">
            <a:avLst/>
          </a:prstGeom>
        </p:spPr>
        <p:txBody>
          <a:bodyPr anchor="t" rtlCol="false" tIns="0" lIns="0" bIns="0" rIns="0">
            <a:spAutoFit/>
          </a:bodyPr>
          <a:lstStyle/>
          <a:p>
            <a:pPr algn="l" marL="817734" indent="-272578" lvl="2">
              <a:lnSpc>
                <a:spcPts val="5008"/>
              </a:lnSpc>
              <a:buFont typeface="Arial"/>
              <a:buChar char="⚬"/>
            </a:pPr>
            <a:r>
              <a:rPr lang="en-US" sz="3577">
                <a:solidFill>
                  <a:srgbClr val="FFFFFF"/>
                </a:solidFill>
                <a:latin typeface="Norwester"/>
                <a:ea typeface="Norwester"/>
                <a:cs typeface="Norwester"/>
                <a:sym typeface="Norwester"/>
              </a:rPr>
              <a:t>It has electrical components </a:t>
            </a:r>
          </a:p>
        </p:txBody>
      </p:sp>
      <p:grpSp>
        <p:nvGrpSpPr>
          <p:cNvPr name="Group 7" id="7"/>
          <p:cNvGrpSpPr/>
          <p:nvPr/>
        </p:nvGrpSpPr>
        <p:grpSpPr>
          <a:xfrm rot="0">
            <a:off x="561239" y="5381564"/>
            <a:ext cx="6478283" cy="850563"/>
            <a:chOff x="0" y="0"/>
            <a:chExt cx="8637711" cy="1134084"/>
          </a:xfrm>
        </p:grpSpPr>
        <p:sp>
          <p:nvSpPr>
            <p:cNvPr name="Freeform 8" id="8"/>
            <p:cNvSpPr/>
            <p:nvPr/>
          </p:nvSpPr>
          <p:spPr>
            <a:xfrm flipH="false" flipV="false" rot="0">
              <a:off x="0" y="0"/>
              <a:ext cx="8637651" cy="1134110"/>
            </a:xfrm>
            <a:custGeom>
              <a:avLst/>
              <a:gdLst/>
              <a:ahLst/>
              <a:cxnLst/>
              <a:rect r="r" b="b" t="t" l="l"/>
              <a:pathLst>
                <a:path h="1134110" w="8637651">
                  <a:moveTo>
                    <a:pt x="0" y="0"/>
                  </a:moveTo>
                  <a:lnTo>
                    <a:pt x="8637651" y="0"/>
                  </a:lnTo>
                  <a:lnTo>
                    <a:pt x="8637651" y="1134110"/>
                  </a:lnTo>
                  <a:lnTo>
                    <a:pt x="0" y="1134110"/>
                  </a:lnTo>
                  <a:close/>
                </a:path>
              </a:pathLst>
            </a:custGeom>
            <a:solidFill>
              <a:srgbClr val="FF914D">
                <a:alpha val="67451"/>
              </a:srgbClr>
            </a:solidFill>
          </p:spPr>
        </p:sp>
      </p:grpSp>
      <p:sp>
        <p:nvSpPr>
          <p:cNvPr name="TextBox 9" id="9"/>
          <p:cNvSpPr txBox="true"/>
          <p:nvPr/>
        </p:nvSpPr>
        <p:spPr>
          <a:xfrm rot="0">
            <a:off x="561239" y="5380543"/>
            <a:ext cx="6886773" cy="700205"/>
          </a:xfrm>
          <a:prstGeom prst="rect">
            <a:avLst/>
          </a:prstGeom>
        </p:spPr>
        <p:txBody>
          <a:bodyPr anchor="t" rtlCol="false" tIns="0" lIns="0" bIns="0" rIns="0">
            <a:spAutoFit/>
          </a:bodyPr>
          <a:lstStyle/>
          <a:p>
            <a:pPr algn="l">
              <a:lnSpc>
                <a:spcPts val="5038"/>
              </a:lnSpc>
            </a:pPr>
            <a:r>
              <a:rPr lang="en-US" sz="3598">
                <a:solidFill>
                  <a:srgbClr val="FFFFFF"/>
                </a:solidFill>
                <a:latin typeface="Norwester"/>
                <a:ea typeface="Norwester"/>
                <a:cs typeface="Norwester"/>
                <a:sym typeface="Norwester"/>
              </a:rPr>
              <a:t>2. It has mechanical structures</a:t>
            </a:r>
          </a:p>
        </p:txBody>
      </p:sp>
      <p:grpSp>
        <p:nvGrpSpPr>
          <p:cNvPr name="Group 10" id="10"/>
          <p:cNvGrpSpPr/>
          <p:nvPr/>
        </p:nvGrpSpPr>
        <p:grpSpPr>
          <a:xfrm rot="0">
            <a:off x="561239" y="6728945"/>
            <a:ext cx="6478283" cy="850563"/>
            <a:chOff x="0" y="0"/>
            <a:chExt cx="8637711" cy="1134084"/>
          </a:xfrm>
        </p:grpSpPr>
        <p:sp>
          <p:nvSpPr>
            <p:cNvPr name="Freeform 11" id="11"/>
            <p:cNvSpPr/>
            <p:nvPr/>
          </p:nvSpPr>
          <p:spPr>
            <a:xfrm flipH="false" flipV="false" rot="0">
              <a:off x="0" y="0"/>
              <a:ext cx="8637651" cy="1134110"/>
            </a:xfrm>
            <a:custGeom>
              <a:avLst/>
              <a:gdLst/>
              <a:ahLst/>
              <a:cxnLst/>
              <a:rect r="r" b="b" t="t" l="l"/>
              <a:pathLst>
                <a:path h="1134110" w="8637651">
                  <a:moveTo>
                    <a:pt x="0" y="0"/>
                  </a:moveTo>
                  <a:lnTo>
                    <a:pt x="8637651" y="0"/>
                  </a:lnTo>
                  <a:lnTo>
                    <a:pt x="8637651" y="1134110"/>
                  </a:lnTo>
                  <a:lnTo>
                    <a:pt x="0" y="1134110"/>
                  </a:lnTo>
                  <a:close/>
                </a:path>
              </a:pathLst>
            </a:custGeom>
            <a:solidFill>
              <a:srgbClr val="FF914D">
                <a:alpha val="67451"/>
              </a:srgbClr>
            </a:solidFill>
          </p:spPr>
        </p:sp>
      </p:grpSp>
      <p:sp>
        <p:nvSpPr>
          <p:cNvPr name="TextBox 12" id="12"/>
          <p:cNvSpPr txBox="true"/>
          <p:nvPr/>
        </p:nvSpPr>
        <p:spPr>
          <a:xfrm rot="0">
            <a:off x="561239" y="6727924"/>
            <a:ext cx="6886773" cy="700205"/>
          </a:xfrm>
          <a:prstGeom prst="rect">
            <a:avLst/>
          </a:prstGeom>
        </p:spPr>
        <p:txBody>
          <a:bodyPr anchor="t" rtlCol="false" tIns="0" lIns="0" bIns="0" rIns="0">
            <a:spAutoFit/>
          </a:bodyPr>
          <a:lstStyle/>
          <a:p>
            <a:pPr algn="l">
              <a:lnSpc>
                <a:spcPts val="5038"/>
              </a:lnSpc>
            </a:pPr>
            <a:r>
              <a:rPr lang="en-US" sz="3598">
                <a:solidFill>
                  <a:srgbClr val="FFFFFF"/>
                </a:solidFill>
                <a:latin typeface="Norwester"/>
                <a:ea typeface="Norwester"/>
                <a:cs typeface="Norwester"/>
                <a:sym typeface="Norwester"/>
              </a:rPr>
              <a:t>3. It is programmable</a:t>
            </a:r>
          </a:p>
        </p:txBody>
      </p:sp>
      <p:sp>
        <p:nvSpPr>
          <p:cNvPr name="TextBox 13" id="13"/>
          <p:cNvSpPr txBox="true"/>
          <p:nvPr/>
        </p:nvSpPr>
        <p:spPr>
          <a:xfrm rot="0">
            <a:off x="8059627" y="4081503"/>
            <a:ext cx="9199673" cy="3284237"/>
          </a:xfrm>
          <a:prstGeom prst="rect">
            <a:avLst/>
          </a:prstGeom>
        </p:spPr>
        <p:txBody>
          <a:bodyPr anchor="t" rtlCol="false" tIns="0" lIns="0" bIns="0" rIns="0">
            <a:spAutoFit/>
          </a:bodyPr>
          <a:lstStyle/>
          <a:p>
            <a:pPr algn="ctr">
              <a:lnSpc>
                <a:spcPts val="8394"/>
              </a:lnSpc>
            </a:pPr>
            <a:r>
              <a:rPr lang="en-US" b="true" sz="5995">
                <a:solidFill>
                  <a:srgbClr val="FFFFFF"/>
                </a:solidFill>
                <a:latin typeface="Arimo Bold"/>
                <a:ea typeface="Arimo Bold"/>
                <a:cs typeface="Arimo Bold"/>
                <a:sym typeface="Arimo Bold"/>
              </a:rPr>
              <a:t>Based on the definition of a robot, is chat-bot a robot?</a:t>
            </a:r>
          </a:p>
        </p:txBody>
      </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6125064" y="144997"/>
            <a:ext cx="7315200" cy="2926080"/>
          </a:xfrm>
          <a:custGeom>
            <a:avLst/>
            <a:gdLst/>
            <a:ahLst/>
            <a:cxnLst/>
            <a:rect r="r" b="b" t="t" l="l"/>
            <a:pathLst>
              <a:path h="2926080" w="7315200">
                <a:moveTo>
                  <a:pt x="0" y="0"/>
                </a:moveTo>
                <a:lnTo>
                  <a:pt x="7315200" y="0"/>
                </a:lnTo>
                <a:lnTo>
                  <a:pt x="7315200"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l="0" t="0" r="0" b="-260"/>
            </a:stretch>
          </a:blipFill>
        </p:spPr>
      </p:sp>
      <p:grpSp>
        <p:nvGrpSpPr>
          <p:cNvPr name="Group 4" id="4"/>
          <p:cNvGrpSpPr/>
          <p:nvPr/>
        </p:nvGrpSpPr>
        <p:grpSpPr>
          <a:xfrm rot="0">
            <a:off x="561239" y="4105860"/>
            <a:ext cx="6438220" cy="845303"/>
            <a:chOff x="0" y="0"/>
            <a:chExt cx="8584293" cy="1127071"/>
          </a:xfrm>
        </p:grpSpPr>
        <p:sp>
          <p:nvSpPr>
            <p:cNvPr name="Freeform 5" id="5"/>
            <p:cNvSpPr/>
            <p:nvPr/>
          </p:nvSpPr>
          <p:spPr>
            <a:xfrm flipH="false" flipV="false" rot="0">
              <a:off x="0" y="0"/>
              <a:ext cx="8584311" cy="1127125"/>
            </a:xfrm>
            <a:custGeom>
              <a:avLst/>
              <a:gdLst/>
              <a:ahLst/>
              <a:cxnLst/>
              <a:rect r="r" b="b" t="t" l="l"/>
              <a:pathLst>
                <a:path h="1127125" w="8584311">
                  <a:moveTo>
                    <a:pt x="0" y="0"/>
                  </a:moveTo>
                  <a:lnTo>
                    <a:pt x="8584311" y="0"/>
                  </a:lnTo>
                  <a:lnTo>
                    <a:pt x="8584311" y="1127125"/>
                  </a:lnTo>
                  <a:lnTo>
                    <a:pt x="0" y="1127125"/>
                  </a:lnTo>
                  <a:close/>
                </a:path>
              </a:pathLst>
            </a:custGeom>
            <a:solidFill>
              <a:srgbClr val="FF914D">
                <a:alpha val="67451"/>
              </a:srgbClr>
            </a:solidFill>
          </p:spPr>
        </p:sp>
      </p:grpSp>
      <p:sp>
        <p:nvSpPr>
          <p:cNvPr name="TextBox 6" id="6"/>
          <p:cNvSpPr txBox="true"/>
          <p:nvPr/>
        </p:nvSpPr>
        <p:spPr>
          <a:xfrm rot="0">
            <a:off x="155275" y="4103903"/>
            <a:ext cx="6844184" cy="696817"/>
          </a:xfrm>
          <a:prstGeom prst="rect">
            <a:avLst/>
          </a:prstGeom>
        </p:spPr>
        <p:txBody>
          <a:bodyPr anchor="t" rtlCol="false" tIns="0" lIns="0" bIns="0" rIns="0">
            <a:spAutoFit/>
          </a:bodyPr>
          <a:lstStyle/>
          <a:p>
            <a:pPr algn="l" marL="817734" indent="-272578" lvl="2">
              <a:lnSpc>
                <a:spcPts val="5008"/>
              </a:lnSpc>
              <a:buFont typeface="Arial"/>
              <a:buChar char="⚬"/>
            </a:pPr>
            <a:r>
              <a:rPr lang="en-US" sz="3577">
                <a:solidFill>
                  <a:srgbClr val="FFFFFF"/>
                </a:solidFill>
                <a:latin typeface="Norwester"/>
                <a:ea typeface="Norwester"/>
                <a:cs typeface="Norwester"/>
                <a:sym typeface="Norwester"/>
              </a:rPr>
              <a:t>It has electrical components </a:t>
            </a:r>
          </a:p>
        </p:txBody>
      </p:sp>
      <p:grpSp>
        <p:nvGrpSpPr>
          <p:cNvPr name="Group 7" id="7"/>
          <p:cNvGrpSpPr/>
          <p:nvPr/>
        </p:nvGrpSpPr>
        <p:grpSpPr>
          <a:xfrm rot="0">
            <a:off x="561239" y="5381564"/>
            <a:ext cx="6478283" cy="850563"/>
            <a:chOff x="0" y="0"/>
            <a:chExt cx="8637711" cy="1134084"/>
          </a:xfrm>
        </p:grpSpPr>
        <p:sp>
          <p:nvSpPr>
            <p:cNvPr name="Freeform 8" id="8"/>
            <p:cNvSpPr/>
            <p:nvPr/>
          </p:nvSpPr>
          <p:spPr>
            <a:xfrm flipH="false" flipV="false" rot="0">
              <a:off x="0" y="0"/>
              <a:ext cx="8637651" cy="1134110"/>
            </a:xfrm>
            <a:custGeom>
              <a:avLst/>
              <a:gdLst/>
              <a:ahLst/>
              <a:cxnLst/>
              <a:rect r="r" b="b" t="t" l="l"/>
              <a:pathLst>
                <a:path h="1134110" w="8637651">
                  <a:moveTo>
                    <a:pt x="0" y="0"/>
                  </a:moveTo>
                  <a:lnTo>
                    <a:pt x="8637651" y="0"/>
                  </a:lnTo>
                  <a:lnTo>
                    <a:pt x="8637651" y="1134110"/>
                  </a:lnTo>
                  <a:lnTo>
                    <a:pt x="0" y="1134110"/>
                  </a:lnTo>
                  <a:close/>
                </a:path>
              </a:pathLst>
            </a:custGeom>
            <a:solidFill>
              <a:srgbClr val="FF914D">
                <a:alpha val="67451"/>
              </a:srgbClr>
            </a:solidFill>
          </p:spPr>
        </p:sp>
      </p:grpSp>
      <p:sp>
        <p:nvSpPr>
          <p:cNvPr name="TextBox 9" id="9"/>
          <p:cNvSpPr txBox="true"/>
          <p:nvPr/>
        </p:nvSpPr>
        <p:spPr>
          <a:xfrm rot="0">
            <a:off x="561239" y="5380543"/>
            <a:ext cx="6886773" cy="700205"/>
          </a:xfrm>
          <a:prstGeom prst="rect">
            <a:avLst/>
          </a:prstGeom>
        </p:spPr>
        <p:txBody>
          <a:bodyPr anchor="t" rtlCol="false" tIns="0" lIns="0" bIns="0" rIns="0">
            <a:spAutoFit/>
          </a:bodyPr>
          <a:lstStyle/>
          <a:p>
            <a:pPr algn="l">
              <a:lnSpc>
                <a:spcPts val="5038"/>
              </a:lnSpc>
            </a:pPr>
            <a:r>
              <a:rPr lang="en-US" sz="3598">
                <a:solidFill>
                  <a:srgbClr val="FFFFFF"/>
                </a:solidFill>
                <a:latin typeface="Norwester"/>
                <a:ea typeface="Norwester"/>
                <a:cs typeface="Norwester"/>
                <a:sym typeface="Norwester"/>
              </a:rPr>
              <a:t>2. It has mechanical structures</a:t>
            </a:r>
          </a:p>
        </p:txBody>
      </p:sp>
      <p:grpSp>
        <p:nvGrpSpPr>
          <p:cNvPr name="Group 10" id="10"/>
          <p:cNvGrpSpPr/>
          <p:nvPr/>
        </p:nvGrpSpPr>
        <p:grpSpPr>
          <a:xfrm rot="0">
            <a:off x="561239" y="6728945"/>
            <a:ext cx="6478283" cy="850563"/>
            <a:chOff x="0" y="0"/>
            <a:chExt cx="8637711" cy="1134084"/>
          </a:xfrm>
        </p:grpSpPr>
        <p:sp>
          <p:nvSpPr>
            <p:cNvPr name="Freeform 11" id="11"/>
            <p:cNvSpPr/>
            <p:nvPr/>
          </p:nvSpPr>
          <p:spPr>
            <a:xfrm flipH="false" flipV="false" rot="0">
              <a:off x="0" y="0"/>
              <a:ext cx="8637651" cy="1134110"/>
            </a:xfrm>
            <a:custGeom>
              <a:avLst/>
              <a:gdLst/>
              <a:ahLst/>
              <a:cxnLst/>
              <a:rect r="r" b="b" t="t" l="l"/>
              <a:pathLst>
                <a:path h="1134110" w="8637651">
                  <a:moveTo>
                    <a:pt x="0" y="0"/>
                  </a:moveTo>
                  <a:lnTo>
                    <a:pt x="8637651" y="0"/>
                  </a:lnTo>
                  <a:lnTo>
                    <a:pt x="8637651" y="1134110"/>
                  </a:lnTo>
                  <a:lnTo>
                    <a:pt x="0" y="1134110"/>
                  </a:lnTo>
                  <a:close/>
                </a:path>
              </a:pathLst>
            </a:custGeom>
            <a:solidFill>
              <a:srgbClr val="FF914D">
                <a:alpha val="67451"/>
              </a:srgbClr>
            </a:solidFill>
          </p:spPr>
        </p:sp>
      </p:grpSp>
      <p:sp>
        <p:nvSpPr>
          <p:cNvPr name="TextBox 12" id="12"/>
          <p:cNvSpPr txBox="true"/>
          <p:nvPr/>
        </p:nvSpPr>
        <p:spPr>
          <a:xfrm rot="0">
            <a:off x="561239" y="6727924"/>
            <a:ext cx="6886773" cy="700205"/>
          </a:xfrm>
          <a:prstGeom prst="rect">
            <a:avLst/>
          </a:prstGeom>
        </p:spPr>
        <p:txBody>
          <a:bodyPr anchor="t" rtlCol="false" tIns="0" lIns="0" bIns="0" rIns="0">
            <a:spAutoFit/>
          </a:bodyPr>
          <a:lstStyle/>
          <a:p>
            <a:pPr algn="l">
              <a:lnSpc>
                <a:spcPts val="5038"/>
              </a:lnSpc>
            </a:pPr>
            <a:r>
              <a:rPr lang="en-US" sz="3598">
                <a:solidFill>
                  <a:srgbClr val="FFFFFF"/>
                </a:solidFill>
                <a:latin typeface="Norwester"/>
                <a:ea typeface="Norwester"/>
                <a:cs typeface="Norwester"/>
                <a:sym typeface="Norwester"/>
              </a:rPr>
              <a:t>3. It is programmable</a:t>
            </a:r>
          </a:p>
        </p:txBody>
      </p:sp>
      <p:sp>
        <p:nvSpPr>
          <p:cNvPr name="TextBox 13" id="13"/>
          <p:cNvSpPr txBox="true"/>
          <p:nvPr/>
        </p:nvSpPr>
        <p:spPr>
          <a:xfrm rot="0">
            <a:off x="8059627" y="4081503"/>
            <a:ext cx="9199673" cy="3284237"/>
          </a:xfrm>
          <a:prstGeom prst="rect">
            <a:avLst/>
          </a:prstGeom>
        </p:spPr>
        <p:txBody>
          <a:bodyPr anchor="t" rtlCol="false" tIns="0" lIns="0" bIns="0" rIns="0">
            <a:spAutoFit/>
          </a:bodyPr>
          <a:lstStyle/>
          <a:p>
            <a:pPr algn="ctr">
              <a:lnSpc>
                <a:spcPts val="8394"/>
              </a:lnSpc>
            </a:pPr>
            <a:r>
              <a:rPr lang="en-US" b="true" sz="5995">
                <a:solidFill>
                  <a:srgbClr val="FFFFFF"/>
                </a:solidFill>
                <a:latin typeface="Arimo Bold"/>
                <a:ea typeface="Arimo Bold"/>
                <a:cs typeface="Arimo Bold"/>
                <a:sym typeface="Arimo Bold"/>
              </a:rPr>
              <a:t>No, because chat-bot does not have mechanical structure.</a:t>
            </a:r>
          </a:p>
        </p:txBody>
      </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1028700" y="317554"/>
            <a:ext cx="2832843" cy="4304450"/>
          </a:xfrm>
          <a:custGeom>
            <a:avLst/>
            <a:gdLst/>
            <a:ahLst/>
            <a:cxnLst/>
            <a:rect r="r" b="b" t="t" l="l"/>
            <a:pathLst>
              <a:path h="4304450" w="2832843">
                <a:moveTo>
                  <a:pt x="0" y="0"/>
                </a:moveTo>
                <a:lnTo>
                  <a:pt x="2832843" y="0"/>
                </a:lnTo>
                <a:lnTo>
                  <a:pt x="2832843" y="4304450"/>
                </a:lnTo>
                <a:lnTo>
                  <a:pt x="0" y="4304450"/>
                </a:lnTo>
                <a:lnTo>
                  <a:pt x="0" y="0"/>
                </a:lnTo>
                <a:close/>
              </a:path>
            </a:pathLst>
          </a:custGeom>
          <a:blipFill>
            <a:blip r:embed="rId3"/>
            <a:stretch>
              <a:fillRect l="0" t="0" r="0" b="0"/>
            </a:stretch>
          </a:blipFill>
        </p:spPr>
      </p:sp>
      <p:sp>
        <p:nvSpPr>
          <p:cNvPr name="Freeform 4" id="4"/>
          <p:cNvSpPr/>
          <p:nvPr/>
        </p:nvSpPr>
        <p:spPr>
          <a:xfrm flipH="false" flipV="false" rot="0">
            <a:off x="1268063" y="5143500"/>
            <a:ext cx="5270578" cy="4567835"/>
          </a:xfrm>
          <a:custGeom>
            <a:avLst/>
            <a:gdLst/>
            <a:ahLst/>
            <a:cxnLst/>
            <a:rect r="r" b="b" t="t" l="l"/>
            <a:pathLst>
              <a:path h="4567835" w="5270578">
                <a:moveTo>
                  <a:pt x="0" y="0"/>
                </a:moveTo>
                <a:lnTo>
                  <a:pt x="5270578" y="0"/>
                </a:lnTo>
                <a:lnTo>
                  <a:pt x="5270578" y="4567835"/>
                </a:lnTo>
                <a:lnTo>
                  <a:pt x="0" y="4567835"/>
                </a:lnTo>
                <a:lnTo>
                  <a:pt x="0" y="0"/>
                </a:lnTo>
                <a:close/>
              </a:path>
            </a:pathLst>
          </a:custGeom>
          <a:blipFill>
            <a:blip r:embed="rId4"/>
            <a:stretch>
              <a:fillRect l="0" t="0" r="0" b="0"/>
            </a:stretch>
          </a:blipFill>
        </p:spPr>
      </p:sp>
      <p:sp>
        <p:nvSpPr>
          <p:cNvPr name="TextBox 5" id="5"/>
          <p:cNvSpPr txBox="true"/>
          <p:nvPr/>
        </p:nvSpPr>
        <p:spPr>
          <a:xfrm rot="0">
            <a:off x="6538641" y="-44396"/>
            <a:ext cx="5663240"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Knowledge</a:t>
            </a:r>
          </a:p>
        </p:txBody>
      </p:sp>
      <p:sp>
        <p:nvSpPr>
          <p:cNvPr name="TextBox 6" id="6"/>
          <p:cNvSpPr txBox="true"/>
          <p:nvPr/>
        </p:nvSpPr>
        <p:spPr>
          <a:xfrm rot="0">
            <a:off x="7483610" y="1984900"/>
            <a:ext cx="10197025" cy="7121875"/>
          </a:xfrm>
          <a:prstGeom prst="rect">
            <a:avLst/>
          </a:prstGeom>
        </p:spPr>
        <p:txBody>
          <a:bodyPr anchor="t" rtlCol="false" tIns="0" lIns="0" bIns="0" rIns="0">
            <a:spAutoFit/>
          </a:bodyPr>
          <a:lstStyle/>
          <a:p>
            <a:pPr algn="l">
              <a:lnSpc>
                <a:spcPts val="7813"/>
              </a:lnSpc>
            </a:pPr>
            <a:r>
              <a:rPr lang="en-US" sz="4400">
                <a:solidFill>
                  <a:srgbClr val="FFFFFF"/>
                </a:solidFill>
                <a:latin typeface="Norwester"/>
                <a:ea typeface="Norwester"/>
                <a:cs typeface="Norwester"/>
                <a:sym typeface="Norwester"/>
              </a:rPr>
              <a:t>Software robots, strictly speaking, do not possess physical components like sensors, actuators, or controllers, which are characteristic of hardware robots. Therefore, they differ significantly in their fundamental design and functionality.</a:t>
            </a:r>
          </a:p>
        </p:txBody>
      </p:sp>
      <p:grpSp>
        <p:nvGrpSpPr>
          <p:cNvPr name="Group 7" id="7"/>
          <p:cNvGrpSpPr/>
          <p:nvPr/>
        </p:nvGrpSpPr>
        <p:grpSpPr>
          <a:xfrm rot="0">
            <a:off x="2537237" y="146265"/>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639451" y="635536"/>
            <a:ext cx="5657850" cy="1070054"/>
            <a:chOff x="0" y="0"/>
            <a:chExt cx="7543800" cy="1426739"/>
          </a:xfrm>
        </p:grpSpPr>
        <p:sp>
          <p:nvSpPr>
            <p:cNvPr name="Freeform 3" id="3"/>
            <p:cNvSpPr/>
            <p:nvPr/>
          </p:nvSpPr>
          <p:spPr>
            <a:xfrm flipH="false" flipV="false" rot="0">
              <a:off x="0" y="0"/>
              <a:ext cx="7543800" cy="1426718"/>
            </a:xfrm>
            <a:custGeom>
              <a:avLst/>
              <a:gdLst/>
              <a:ahLst/>
              <a:cxnLst/>
              <a:rect r="r" b="b" t="t" l="l"/>
              <a:pathLst>
                <a:path h="1426718" w="7543800">
                  <a:moveTo>
                    <a:pt x="0" y="0"/>
                  </a:moveTo>
                  <a:lnTo>
                    <a:pt x="7543800" y="0"/>
                  </a:lnTo>
                  <a:lnTo>
                    <a:pt x="7543800" y="1426718"/>
                  </a:lnTo>
                  <a:lnTo>
                    <a:pt x="0" y="1426718"/>
                  </a:lnTo>
                  <a:close/>
                </a:path>
              </a:pathLst>
            </a:custGeom>
            <a:solidFill>
              <a:srgbClr val="94A4E6"/>
            </a:solidFill>
          </p:spPr>
        </p:sp>
      </p:grpSp>
      <p:sp>
        <p:nvSpPr>
          <p:cNvPr name="TextBox 4" id="4"/>
          <p:cNvSpPr txBox="true"/>
          <p:nvPr/>
        </p:nvSpPr>
        <p:spPr>
          <a:xfrm rot="0">
            <a:off x="1422138" y="256363"/>
            <a:ext cx="4092476" cy="1444387"/>
          </a:xfrm>
          <a:prstGeom prst="rect">
            <a:avLst/>
          </a:prstGeom>
        </p:spPr>
        <p:txBody>
          <a:bodyPr anchor="t" rtlCol="false" tIns="0" lIns="0" bIns="0" rIns="0">
            <a:spAutoFit/>
          </a:bodyPr>
          <a:lstStyle/>
          <a:p>
            <a:pPr algn="ctr">
              <a:lnSpc>
                <a:spcPts val="10688"/>
              </a:lnSpc>
            </a:pPr>
            <a:r>
              <a:rPr lang="en-US" sz="7634">
                <a:solidFill>
                  <a:srgbClr val="FFFFFF"/>
                </a:solidFill>
                <a:latin typeface="Norwester"/>
                <a:ea typeface="Norwester"/>
                <a:cs typeface="Norwester"/>
                <a:sym typeface="Norwester"/>
              </a:rPr>
              <a:t>Definition</a:t>
            </a:r>
          </a:p>
        </p:txBody>
      </p:sp>
      <p:sp>
        <p:nvSpPr>
          <p:cNvPr name="TextBox 5" id="5"/>
          <p:cNvSpPr txBox="true"/>
          <p:nvPr/>
        </p:nvSpPr>
        <p:spPr>
          <a:xfrm rot="0">
            <a:off x="829342" y="2693465"/>
            <a:ext cx="16629316" cy="5024325"/>
          </a:xfrm>
          <a:prstGeom prst="rect">
            <a:avLst/>
          </a:prstGeom>
        </p:spPr>
        <p:txBody>
          <a:bodyPr anchor="t" rtlCol="false" tIns="0" lIns="0" bIns="0" rIns="0">
            <a:spAutoFit/>
          </a:bodyPr>
          <a:lstStyle/>
          <a:p>
            <a:pPr algn="ctr">
              <a:lnSpc>
                <a:spcPts val="9718"/>
              </a:lnSpc>
            </a:pPr>
            <a:r>
              <a:rPr lang="en-US" sz="6941">
                <a:solidFill>
                  <a:srgbClr val="94A4E6"/>
                </a:solidFill>
                <a:latin typeface="Norwester"/>
                <a:ea typeface="Norwester"/>
                <a:cs typeface="Norwester"/>
                <a:sym typeface="Norwester"/>
              </a:rPr>
              <a:t>An automated system comprising both software and hardware that operates autonomously without human intervention.</a:t>
            </a:r>
          </a:p>
        </p:txBody>
      </p:sp>
      <p:grpSp>
        <p:nvGrpSpPr>
          <p:cNvPr name="Group 6" id="6"/>
          <p:cNvGrpSpPr/>
          <p:nvPr/>
        </p:nvGrpSpPr>
        <p:grpSpPr>
          <a:xfrm rot="0">
            <a:off x="2537237" y="146265"/>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1655001" y="1854428"/>
            <a:ext cx="4329206" cy="6578144"/>
          </a:xfrm>
          <a:custGeom>
            <a:avLst/>
            <a:gdLst/>
            <a:ahLst/>
            <a:cxnLst/>
            <a:rect r="r" b="b" t="t" l="l"/>
            <a:pathLst>
              <a:path h="6578144" w="4329206">
                <a:moveTo>
                  <a:pt x="0" y="0"/>
                </a:moveTo>
                <a:lnTo>
                  <a:pt x="4329206" y="0"/>
                </a:lnTo>
                <a:lnTo>
                  <a:pt x="4329206" y="6578144"/>
                </a:lnTo>
                <a:lnTo>
                  <a:pt x="0" y="6578144"/>
                </a:lnTo>
                <a:lnTo>
                  <a:pt x="0" y="0"/>
                </a:lnTo>
                <a:close/>
              </a:path>
            </a:pathLst>
          </a:custGeom>
          <a:blipFill>
            <a:blip r:embed="rId3"/>
            <a:stretch>
              <a:fillRect l="0" t="0" r="0" b="0"/>
            </a:stretch>
          </a:blipFill>
        </p:spPr>
      </p:sp>
      <p:sp>
        <p:nvSpPr>
          <p:cNvPr name="TextBox 4" id="4"/>
          <p:cNvSpPr txBox="true"/>
          <p:nvPr/>
        </p:nvSpPr>
        <p:spPr>
          <a:xfrm rot="0">
            <a:off x="5984207" y="1644596"/>
            <a:ext cx="12082045" cy="8341738"/>
          </a:xfrm>
          <a:prstGeom prst="rect">
            <a:avLst/>
          </a:prstGeom>
        </p:spPr>
        <p:txBody>
          <a:bodyPr anchor="t" rtlCol="false" tIns="0" lIns="0" bIns="0" rIns="0">
            <a:spAutoFit/>
          </a:bodyPr>
          <a:lstStyle/>
          <a:p>
            <a:pPr algn="l" marL="1062840" indent="-354280" lvl="2">
              <a:lnSpc>
                <a:spcPts val="6508"/>
              </a:lnSpc>
              <a:buFont typeface="Arial"/>
              <a:buChar char="⚬"/>
            </a:pPr>
            <a:r>
              <a:rPr lang="en-US" sz="4648">
                <a:solidFill>
                  <a:srgbClr val="FFFFFF"/>
                </a:solidFill>
                <a:latin typeface="Norwester"/>
                <a:ea typeface="Norwester"/>
                <a:cs typeface="Norwester"/>
                <a:sym typeface="Norwester"/>
              </a:rPr>
              <a:t>Independent robots operate autonomously, relying on internal programming and sensors. Examples include autonomous vehicles.</a:t>
            </a:r>
          </a:p>
          <a:p>
            <a:pPr algn="l" marL="1062840" indent="-354280" lvl="2">
              <a:lnSpc>
                <a:spcPts val="6508"/>
              </a:lnSpc>
            </a:pPr>
          </a:p>
          <a:p>
            <a:pPr algn="l" marL="1062840" indent="-354280" lvl="2">
              <a:lnSpc>
                <a:spcPts val="6508"/>
              </a:lnSpc>
              <a:buFont typeface="Arial"/>
              <a:buChar char="⚬"/>
            </a:pPr>
            <a:r>
              <a:rPr lang="en-US" sz="4648">
                <a:solidFill>
                  <a:srgbClr val="FFFFFF"/>
                </a:solidFill>
                <a:latin typeface="Norwester"/>
                <a:ea typeface="Norwester"/>
                <a:cs typeface="Norwester"/>
                <a:sym typeface="Norwester"/>
              </a:rPr>
              <a:t>Dependent robots require human operators to directly control them through interfaces like computers or control panels. Examples include remote-controlled drones.</a:t>
            </a:r>
          </a:p>
        </p:txBody>
      </p:sp>
      <p:sp>
        <p:nvSpPr>
          <p:cNvPr name="Freeform 5" id="5"/>
          <p:cNvSpPr/>
          <p:nvPr/>
        </p:nvSpPr>
        <p:spPr>
          <a:xfrm flipH="false" flipV="false" rot="0">
            <a:off x="8073978" y="146265"/>
            <a:ext cx="2140044" cy="861368"/>
          </a:xfrm>
          <a:custGeom>
            <a:avLst/>
            <a:gdLst/>
            <a:ahLst/>
            <a:cxnLst/>
            <a:rect r="r" b="b" t="t" l="l"/>
            <a:pathLst>
              <a:path h="861368" w="2140044">
                <a:moveTo>
                  <a:pt x="0" y="0"/>
                </a:moveTo>
                <a:lnTo>
                  <a:pt x="2140044" y="0"/>
                </a:lnTo>
                <a:lnTo>
                  <a:pt x="2140044" y="861368"/>
                </a:lnTo>
                <a:lnTo>
                  <a:pt x="0" y="861368"/>
                </a:lnTo>
                <a:lnTo>
                  <a:pt x="0" y="0"/>
                </a:lnTo>
                <a:close/>
              </a:path>
            </a:pathLst>
          </a:custGeom>
          <a:blipFill>
            <a:blip r:embed="rId4">
              <a:alphaModFix amt="70000"/>
            </a:blip>
            <a:stretch>
              <a:fillRect l="0" t="0" r="0" b="0"/>
            </a:stretch>
          </a:blipFill>
        </p:spPr>
      </p:sp>
      <p:sp>
        <p:nvSpPr>
          <p:cNvPr name="TextBox 6" id="6"/>
          <p:cNvSpPr txBox="true"/>
          <p:nvPr/>
        </p:nvSpPr>
        <p:spPr>
          <a:xfrm rot="0">
            <a:off x="6538641" y="-44396"/>
            <a:ext cx="5663240" cy="1784242"/>
          </a:xfrm>
          <a:prstGeom prst="rect">
            <a:avLst/>
          </a:prstGeom>
        </p:spPr>
        <p:txBody>
          <a:bodyPr anchor="t" rtlCol="false" tIns="0" lIns="0" bIns="0" rIns="0">
            <a:spAutoFit/>
          </a:bodyPr>
          <a:lstStyle/>
          <a:p>
            <a:pPr algn="ctr">
              <a:lnSpc>
                <a:spcPts val="13065"/>
              </a:lnSpc>
            </a:pPr>
            <a:r>
              <a:rPr lang="en-US" sz="9332">
                <a:solidFill>
                  <a:srgbClr val="FFFFFF"/>
                </a:solidFill>
                <a:latin typeface="Norwester"/>
                <a:ea typeface="Norwester"/>
                <a:cs typeface="Norwester"/>
                <a:sym typeface="Norwester"/>
              </a:rPr>
              <a:t>Knowledge</a:t>
            </a:r>
          </a:p>
        </p:txBody>
      </p:sp>
      <p:sp>
        <p:nvSpPr>
          <p:cNvPr name="Freeform 7" id="7"/>
          <p:cNvSpPr/>
          <p:nvPr/>
        </p:nvSpPr>
        <p:spPr>
          <a:xfrm flipH="false" flipV="false" rot="0">
            <a:off x="2537237" y="2641326"/>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5">
              <a:alphaModFix amt="9999"/>
            </a:blip>
            <a:stretch>
              <a:fillRect l="0" t="0" r="0" b="0"/>
            </a:stretch>
          </a:blipFill>
        </p:spPr>
      </p:sp>
      <p:sp>
        <p:nvSpPr>
          <p:cNvPr name="TextBox 8" id="8"/>
          <p:cNvSpPr txBox="true"/>
          <p:nvPr/>
        </p:nvSpPr>
        <p:spPr>
          <a:xfrm rot="0">
            <a:off x="5446645" y="9788570"/>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sp>
        <p:nvSpPr>
          <p:cNvPr name="Freeform 3" id="3"/>
          <p:cNvSpPr/>
          <p:nvPr/>
        </p:nvSpPr>
        <p:spPr>
          <a:xfrm flipH="false" flipV="false" rot="0">
            <a:off x="7789985" y="4295041"/>
            <a:ext cx="2708031" cy="4114800"/>
          </a:xfrm>
          <a:custGeom>
            <a:avLst/>
            <a:gdLst/>
            <a:ahLst/>
            <a:cxnLst/>
            <a:rect r="r" b="b" t="t" l="l"/>
            <a:pathLst>
              <a:path h="4114800" w="2708031">
                <a:moveTo>
                  <a:pt x="0" y="0"/>
                </a:moveTo>
                <a:lnTo>
                  <a:pt x="2708031" y="0"/>
                </a:lnTo>
                <a:lnTo>
                  <a:pt x="2708031" y="4114800"/>
                </a:lnTo>
                <a:lnTo>
                  <a:pt x="0" y="4114800"/>
                </a:lnTo>
                <a:lnTo>
                  <a:pt x="0" y="0"/>
                </a:lnTo>
                <a:close/>
              </a:path>
            </a:pathLst>
          </a:custGeom>
          <a:blipFill>
            <a:blip r:embed="rId3"/>
            <a:stretch>
              <a:fillRect l="0" t="0" r="0" b="0"/>
            </a:stretch>
          </a:blipFill>
        </p:spPr>
      </p:sp>
      <p:grpSp>
        <p:nvGrpSpPr>
          <p:cNvPr name="Group 4" id="4"/>
          <p:cNvGrpSpPr/>
          <p:nvPr/>
        </p:nvGrpSpPr>
        <p:grpSpPr>
          <a:xfrm rot="0">
            <a:off x="1279221" y="5606919"/>
            <a:ext cx="4994151" cy="1491044"/>
            <a:chOff x="0" y="0"/>
            <a:chExt cx="6658868" cy="1988059"/>
          </a:xfrm>
        </p:grpSpPr>
        <p:sp>
          <p:nvSpPr>
            <p:cNvPr name="Freeform 5" id="5"/>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sp>
        <p:nvSpPr>
          <p:cNvPr name="TextBox 6" id="6"/>
          <p:cNvSpPr txBox="true"/>
          <p:nvPr/>
        </p:nvSpPr>
        <p:spPr>
          <a:xfrm rot="0">
            <a:off x="1279221" y="5536285"/>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transport</a:t>
            </a:r>
          </a:p>
        </p:txBody>
      </p:sp>
      <p:grpSp>
        <p:nvGrpSpPr>
          <p:cNvPr name="Group 7" id="7"/>
          <p:cNvGrpSpPr/>
          <p:nvPr/>
        </p:nvGrpSpPr>
        <p:grpSpPr>
          <a:xfrm rot="0">
            <a:off x="1279221" y="7963322"/>
            <a:ext cx="4994151" cy="1491044"/>
            <a:chOff x="0" y="0"/>
            <a:chExt cx="6658868" cy="1988059"/>
          </a:xfrm>
        </p:grpSpPr>
        <p:sp>
          <p:nvSpPr>
            <p:cNvPr name="Freeform 8" id="8"/>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sp>
        <p:nvSpPr>
          <p:cNvPr name="TextBox 9" id="9"/>
          <p:cNvSpPr txBox="true"/>
          <p:nvPr/>
        </p:nvSpPr>
        <p:spPr>
          <a:xfrm rot="0">
            <a:off x="1279221" y="7892689"/>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industry</a:t>
            </a:r>
          </a:p>
        </p:txBody>
      </p:sp>
      <p:grpSp>
        <p:nvGrpSpPr>
          <p:cNvPr name="Group 10" id="10"/>
          <p:cNvGrpSpPr/>
          <p:nvPr/>
        </p:nvGrpSpPr>
        <p:grpSpPr>
          <a:xfrm rot="0">
            <a:off x="1279221" y="3325947"/>
            <a:ext cx="4994151" cy="1491044"/>
            <a:chOff x="0" y="0"/>
            <a:chExt cx="6658868" cy="1988059"/>
          </a:xfrm>
        </p:grpSpPr>
        <p:sp>
          <p:nvSpPr>
            <p:cNvPr name="Freeform 11" id="11"/>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sp>
        <p:nvSpPr>
          <p:cNvPr name="TextBox 12" id="12"/>
          <p:cNvSpPr txBox="true"/>
          <p:nvPr/>
        </p:nvSpPr>
        <p:spPr>
          <a:xfrm rot="0">
            <a:off x="1585541" y="3289827"/>
            <a:ext cx="4687831" cy="1291440"/>
          </a:xfrm>
          <a:prstGeom prst="rect">
            <a:avLst/>
          </a:prstGeom>
        </p:spPr>
        <p:txBody>
          <a:bodyPr anchor="t" rtlCol="false" tIns="0" lIns="0" bIns="0" rIns="0">
            <a:spAutoFit/>
          </a:bodyPr>
          <a:lstStyle/>
          <a:p>
            <a:pPr algn="ctr">
              <a:lnSpc>
                <a:spcPts val="9426"/>
              </a:lnSpc>
            </a:pPr>
            <a:r>
              <a:rPr lang="en-US" sz="6733">
                <a:solidFill>
                  <a:srgbClr val="FFFFFF"/>
                </a:solidFill>
                <a:latin typeface="Norwester"/>
                <a:ea typeface="Norwester"/>
                <a:cs typeface="Norwester"/>
                <a:sym typeface="Norwester"/>
              </a:rPr>
              <a:t>Agriculture </a:t>
            </a:r>
          </a:p>
        </p:txBody>
      </p:sp>
      <p:grpSp>
        <p:nvGrpSpPr>
          <p:cNvPr name="Group 13" id="13"/>
          <p:cNvGrpSpPr/>
          <p:nvPr/>
        </p:nvGrpSpPr>
        <p:grpSpPr>
          <a:xfrm rot="0">
            <a:off x="12256966" y="3325947"/>
            <a:ext cx="4994151" cy="1491044"/>
            <a:chOff x="0" y="0"/>
            <a:chExt cx="6658868" cy="1988059"/>
          </a:xfrm>
        </p:grpSpPr>
        <p:sp>
          <p:nvSpPr>
            <p:cNvPr name="Freeform 14" id="1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sp>
        <p:nvSpPr>
          <p:cNvPr name="TextBox 15" id="15"/>
          <p:cNvSpPr txBox="true"/>
          <p:nvPr/>
        </p:nvSpPr>
        <p:spPr>
          <a:xfrm rot="0">
            <a:off x="13101157" y="3294971"/>
            <a:ext cx="3305770" cy="1210120"/>
          </a:xfrm>
          <a:prstGeom prst="rect">
            <a:avLst/>
          </a:prstGeom>
        </p:spPr>
        <p:txBody>
          <a:bodyPr anchor="t" rtlCol="false" tIns="0" lIns="0" bIns="0" rIns="0">
            <a:spAutoFit/>
          </a:bodyPr>
          <a:lstStyle/>
          <a:p>
            <a:pPr algn="ctr">
              <a:lnSpc>
                <a:spcPts val="9426"/>
              </a:lnSpc>
            </a:pPr>
            <a:r>
              <a:rPr lang="en-US" sz="6733">
                <a:solidFill>
                  <a:srgbClr val="FFFFFF"/>
                </a:solidFill>
                <a:latin typeface="Norwester"/>
                <a:ea typeface="Norwester"/>
                <a:cs typeface="Norwester"/>
                <a:sym typeface="Norwester"/>
              </a:rPr>
              <a:t>medicine</a:t>
            </a:r>
          </a:p>
        </p:txBody>
      </p:sp>
      <p:grpSp>
        <p:nvGrpSpPr>
          <p:cNvPr name="Group 16" id="16"/>
          <p:cNvGrpSpPr/>
          <p:nvPr/>
        </p:nvGrpSpPr>
        <p:grpSpPr>
          <a:xfrm rot="0">
            <a:off x="12341650" y="5606919"/>
            <a:ext cx="4994151" cy="1491044"/>
            <a:chOff x="0" y="0"/>
            <a:chExt cx="6658868" cy="1988059"/>
          </a:xfrm>
        </p:grpSpPr>
        <p:sp>
          <p:nvSpPr>
            <p:cNvPr name="Freeform 17" id="17"/>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sp>
        <p:nvSpPr>
          <p:cNvPr name="TextBox 18" id="18"/>
          <p:cNvSpPr txBox="true"/>
          <p:nvPr/>
        </p:nvSpPr>
        <p:spPr>
          <a:xfrm rot="0">
            <a:off x="13101157" y="5575943"/>
            <a:ext cx="3305770" cy="1286296"/>
          </a:xfrm>
          <a:prstGeom prst="rect">
            <a:avLst/>
          </a:prstGeom>
        </p:spPr>
        <p:txBody>
          <a:bodyPr anchor="t" rtlCol="false" tIns="0" lIns="0" bIns="0" rIns="0">
            <a:spAutoFit/>
          </a:bodyPr>
          <a:lstStyle/>
          <a:p>
            <a:pPr algn="ctr">
              <a:lnSpc>
                <a:spcPts val="9426"/>
              </a:lnSpc>
            </a:pPr>
            <a:r>
              <a:rPr lang="en-US" sz="6733">
                <a:solidFill>
                  <a:srgbClr val="FFFFFF"/>
                </a:solidFill>
                <a:latin typeface="Norwester"/>
                <a:ea typeface="Norwester"/>
                <a:cs typeface="Norwester"/>
                <a:sym typeface="Norwester"/>
              </a:rPr>
              <a:t>domestic</a:t>
            </a:r>
          </a:p>
        </p:txBody>
      </p:sp>
      <p:grpSp>
        <p:nvGrpSpPr>
          <p:cNvPr name="Group 19" id="19"/>
          <p:cNvGrpSpPr/>
          <p:nvPr/>
        </p:nvGrpSpPr>
        <p:grpSpPr>
          <a:xfrm rot="0">
            <a:off x="12136915" y="7923664"/>
            <a:ext cx="5745712" cy="1491044"/>
            <a:chOff x="0" y="0"/>
            <a:chExt cx="7660949" cy="1988059"/>
          </a:xfrm>
        </p:grpSpPr>
        <p:sp>
          <p:nvSpPr>
            <p:cNvPr name="Freeform 20" id="20"/>
            <p:cNvSpPr/>
            <p:nvPr/>
          </p:nvSpPr>
          <p:spPr>
            <a:xfrm flipH="false" flipV="false" rot="0">
              <a:off x="0" y="0"/>
              <a:ext cx="7660894" cy="1988058"/>
            </a:xfrm>
            <a:custGeom>
              <a:avLst/>
              <a:gdLst/>
              <a:ahLst/>
              <a:cxnLst/>
              <a:rect r="r" b="b" t="t" l="l"/>
              <a:pathLst>
                <a:path h="1988058" w="7660894">
                  <a:moveTo>
                    <a:pt x="0" y="0"/>
                  </a:moveTo>
                  <a:lnTo>
                    <a:pt x="7660894" y="0"/>
                  </a:lnTo>
                  <a:lnTo>
                    <a:pt x="7660894" y="1988058"/>
                  </a:lnTo>
                  <a:lnTo>
                    <a:pt x="0" y="1988058"/>
                  </a:lnTo>
                  <a:close/>
                </a:path>
              </a:pathLst>
            </a:custGeom>
            <a:solidFill>
              <a:srgbClr val="FF914D">
                <a:alpha val="67451"/>
              </a:srgbClr>
            </a:solidFill>
          </p:spPr>
        </p:sp>
      </p:grpSp>
      <p:sp>
        <p:nvSpPr>
          <p:cNvPr name="TextBox 21" id="21"/>
          <p:cNvSpPr txBox="true"/>
          <p:nvPr/>
        </p:nvSpPr>
        <p:spPr>
          <a:xfrm rot="0">
            <a:off x="12136915" y="7892689"/>
            <a:ext cx="5900564" cy="1286296"/>
          </a:xfrm>
          <a:prstGeom prst="rect">
            <a:avLst/>
          </a:prstGeom>
        </p:spPr>
        <p:txBody>
          <a:bodyPr anchor="t" rtlCol="false" tIns="0" lIns="0" bIns="0" rIns="0">
            <a:spAutoFit/>
          </a:bodyPr>
          <a:lstStyle/>
          <a:p>
            <a:pPr algn="ctr">
              <a:lnSpc>
                <a:spcPts val="9426"/>
              </a:lnSpc>
            </a:pPr>
            <a:r>
              <a:rPr lang="en-US" sz="6733">
                <a:solidFill>
                  <a:srgbClr val="FFFFFF"/>
                </a:solidFill>
                <a:latin typeface="Norwester"/>
                <a:ea typeface="Norwester"/>
                <a:cs typeface="Norwester"/>
                <a:sym typeface="Norwester"/>
              </a:rPr>
              <a:t>Entertainment</a:t>
            </a:r>
          </a:p>
        </p:txBody>
      </p:sp>
      <p:sp>
        <p:nvSpPr>
          <p:cNvPr name="Freeform 22" id="22"/>
          <p:cNvSpPr/>
          <p:nvPr/>
        </p:nvSpPr>
        <p:spPr>
          <a:xfrm flipH="false" flipV="false" rot="0">
            <a:off x="8073978" y="146265"/>
            <a:ext cx="2140044" cy="861368"/>
          </a:xfrm>
          <a:custGeom>
            <a:avLst/>
            <a:gdLst/>
            <a:ahLst/>
            <a:cxnLst/>
            <a:rect r="r" b="b" t="t" l="l"/>
            <a:pathLst>
              <a:path h="861368" w="2140044">
                <a:moveTo>
                  <a:pt x="0" y="0"/>
                </a:moveTo>
                <a:lnTo>
                  <a:pt x="2140044" y="0"/>
                </a:lnTo>
                <a:lnTo>
                  <a:pt x="2140044" y="861368"/>
                </a:lnTo>
                <a:lnTo>
                  <a:pt x="0" y="861368"/>
                </a:lnTo>
                <a:lnTo>
                  <a:pt x="0" y="0"/>
                </a:lnTo>
                <a:close/>
              </a:path>
            </a:pathLst>
          </a:custGeom>
          <a:blipFill>
            <a:blip r:embed="rId4">
              <a:alphaModFix amt="70000"/>
            </a:blip>
            <a:stretch>
              <a:fillRect l="0" t="0" r="0" b="0"/>
            </a:stretch>
          </a:blipFill>
        </p:spPr>
      </p:sp>
      <p:sp>
        <p:nvSpPr>
          <p:cNvPr name="TextBox 23" id="23"/>
          <p:cNvSpPr txBox="true"/>
          <p:nvPr/>
        </p:nvSpPr>
        <p:spPr>
          <a:xfrm rot="0">
            <a:off x="4300274" y="348442"/>
            <a:ext cx="10303456" cy="2161998"/>
          </a:xfrm>
          <a:prstGeom prst="rect">
            <a:avLst/>
          </a:prstGeom>
        </p:spPr>
        <p:txBody>
          <a:bodyPr anchor="t" rtlCol="false" tIns="0" lIns="0" bIns="0" rIns="0">
            <a:spAutoFit/>
          </a:bodyPr>
          <a:lstStyle/>
          <a:p>
            <a:pPr algn="ctr">
              <a:lnSpc>
                <a:spcPts val="8116"/>
              </a:lnSpc>
            </a:pPr>
            <a:r>
              <a:rPr lang="en-US" sz="5796">
                <a:solidFill>
                  <a:srgbClr val="FFFFFF"/>
                </a:solidFill>
                <a:latin typeface="Norwester"/>
                <a:ea typeface="Norwester"/>
                <a:cs typeface="Norwester"/>
                <a:sym typeface="Norwester"/>
              </a:rPr>
              <a:t>Robotics are used in the following fields:</a:t>
            </a:r>
          </a:p>
        </p:txBody>
      </p:sp>
      <p:sp>
        <p:nvSpPr>
          <p:cNvPr name="Freeform 24" id="24"/>
          <p:cNvSpPr/>
          <p:nvPr/>
        </p:nvSpPr>
        <p:spPr>
          <a:xfrm flipH="false" flipV="false" rot="0">
            <a:off x="2537237" y="2641326"/>
            <a:ext cx="13213526" cy="5318444"/>
          </a:xfrm>
          <a:custGeom>
            <a:avLst/>
            <a:gdLst/>
            <a:ahLst/>
            <a:cxnLst/>
            <a:rect r="r" b="b" t="t" l="l"/>
            <a:pathLst>
              <a:path h="5318444" w="13213526">
                <a:moveTo>
                  <a:pt x="0" y="0"/>
                </a:moveTo>
                <a:lnTo>
                  <a:pt x="13213526" y="0"/>
                </a:lnTo>
                <a:lnTo>
                  <a:pt x="13213526" y="5318444"/>
                </a:lnTo>
                <a:lnTo>
                  <a:pt x="0" y="5318444"/>
                </a:lnTo>
                <a:lnTo>
                  <a:pt x="0" y="0"/>
                </a:lnTo>
                <a:close/>
              </a:path>
            </a:pathLst>
          </a:custGeom>
          <a:blipFill>
            <a:blip r:embed="rId5">
              <a:alphaModFix amt="9999"/>
            </a:blip>
            <a:stretch>
              <a:fillRect l="0" t="0" r="0" b="0"/>
            </a:stretch>
          </a:blipFill>
        </p:spPr>
      </p:sp>
      <p:sp>
        <p:nvSpPr>
          <p:cNvPr name="TextBox 25" id="25"/>
          <p:cNvSpPr txBox="true"/>
          <p:nvPr/>
        </p:nvSpPr>
        <p:spPr>
          <a:xfrm rot="0">
            <a:off x="5446645" y="9788570"/>
            <a:ext cx="7394709" cy="283210"/>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6" tooltip="http://www.exampaperspractice.co.uk"/>
              </a:rPr>
              <a:t>www.exampaperspractice.co.uk</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F914D">
                <a:alpha val="67451"/>
              </a:srgbClr>
            </a:solidFill>
          </p:spPr>
        </p:sp>
      </p:grpSp>
      <p:grpSp>
        <p:nvGrpSpPr>
          <p:cNvPr name="Group 5" id="5"/>
          <p:cNvGrpSpPr/>
          <p:nvPr/>
        </p:nvGrpSpPr>
        <p:grpSpPr>
          <a:xfrm rot="0">
            <a:off x="327242" y="2731568"/>
            <a:ext cx="8447062" cy="6418325"/>
            <a:chOff x="0" y="0"/>
            <a:chExt cx="11262749" cy="8557767"/>
          </a:xfrm>
        </p:grpSpPr>
        <p:sp>
          <p:nvSpPr>
            <p:cNvPr name="Freeform 6" id="6"/>
            <p:cNvSpPr/>
            <p:nvPr/>
          </p:nvSpPr>
          <p:spPr>
            <a:xfrm flipH="false" flipV="false" rot="0">
              <a:off x="0" y="0"/>
              <a:ext cx="11262741" cy="8557768"/>
            </a:xfrm>
            <a:custGeom>
              <a:avLst/>
              <a:gdLst/>
              <a:ahLst/>
              <a:cxnLst/>
              <a:rect r="r" b="b" t="t" l="l"/>
              <a:pathLst>
                <a:path h="8557768" w="11262741">
                  <a:moveTo>
                    <a:pt x="0" y="0"/>
                  </a:moveTo>
                  <a:lnTo>
                    <a:pt x="11262741" y="0"/>
                  </a:lnTo>
                  <a:lnTo>
                    <a:pt x="11262741" y="8557768"/>
                  </a:lnTo>
                  <a:lnTo>
                    <a:pt x="0" y="8557768"/>
                  </a:lnTo>
                  <a:close/>
                </a:path>
              </a:pathLst>
            </a:custGeom>
            <a:solidFill>
              <a:srgbClr val="FF914D">
                <a:alpha val="67451"/>
              </a:srgbClr>
            </a:solidFill>
          </p:spPr>
        </p:sp>
      </p:grpSp>
      <p:grpSp>
        <p:nvGrpSpPr>
          <p:cNvPr name="Group 7" id="7"/>
          <p:cNvGrpSpPr/>
          <p:nvPr/>
        </p:nvGrpSpPr>
        <p:grpSpPr>
          <a:xfrm rot="0">
            <a:off x="9547595" y="2057391"/>
            <a:ext cx="8447062" cy="2093876"/>
            <a:chOff x="0" y="0"/>
            <a:chExt cx="11262749" cy="2791835"/>
          </a:xfrm>
        </p:grpSpPr>
        <p:sp>
          <p:nvSpPr>
            <p:cNvPr name="Freeform 8" id="8"/>
            <p:cNvSpPr/>
            <p:nvPr/>
          </p:nvSpPr>
          <p:spPr>
            <a:xfrm flipH="false" flipV="false" rot="0">
              <a:off x="0" y="0"/>
              <a:ext cx="11262741" cy="2791841"/>
            </a:xfrm>
            <a:custGeom>
              <a:avLst/>
              <a:gdLst/>
              <a:ahLst/>
              <a:cxnLst/>
              <a:rect r="r" b="b" t="t" l="l"/>
              <a:pathLst>
                <a:path h="2791841" w="11262741">
                  <a:moveTo>
                    <a:pt x="0" y="0"/>
                  </a:moveTo>
                  <a:lnTo>
                    <a:pt x="11262741" y="0"/>
                  </a:lnTo>
                  <a:lnTo>
                    <a:pt x="11262741" y="2791841"/>
                  </a:lnTo>
                  <a:lnTo>
                    <a:pt x="0" y="2791841"/>
                  </a:lnTo>
                  <a:close/>
                </a:path>
              </a:pathLst>
            </a:custGeom>
            <a:solidFill>
              <a:srgbClr val="FF914D">
                <a:alpha val="67451"/>
              </a:srgbClr>
            </a:solidFill>
          </p:spPr>
        </p:sp>
      </p:grpSp>
      <p:grpSp>
        <p:nvGrpSpPr>
          <p:cNvPr name="Group 9" id="9"/>
          <p:cNvGrpSpPr/>
          <p:nvPr/>
        </p:nvGrpSpPr>
        <p:grpSpPr>
          <a:xfrm rot="0">
            <a:off x="9607222" y="5753583"/>
            <a:ext cx="8447062" cy="2093876"/>
            <a:chOff x="0" y="0"/>
            <a:chExt cx="11262749" cy="2791835"/>
          </a:xfrm>
        </p:grpSpPr>
        <p:sp>
          <p:nvSpPr>
            <p:cNvPr name="Freeform 10" id="10"/>
            <p:cNvSpPr/>
            <p:nvPr/>
          </p:nvSpPr>
          <p:spPr>
            <a:xfrm flipH="false" flipV="false" rot="0">
              <a:off x="0" y="0"/>
              <a:ext cx="11262741" cy="2791841"/>
            </a:xfrm>
            <a:custGeom>
              <a:avLst/>
              <a:gdLst/>
              <a:ahLst/>
              <a:cxnLst/>
              <a:rect r="r" b="b" t="t" l="l"/>
              <a:pathLst>
                <a:path h="2791841" w="11262741">
                  <a:moveTo>
                    <a:pt x="0" y="0"/>
                  </a:moveTo>
                  <a:lnTo>
                    <a:pt x="11262741" y="0"/>
                  </a:lnTo>
                  <a:lnTo>
                    <a:pt x="11262741" y="2791841"/>
                  </a:lnTo>
                  <a:lnTo>
                    <a:pt x="0" y="2791841"/>
                  </a:lnTo>
                  <a:close/>
                </a:path>
              </a:pathLst>
            </a:custGeom>
            <a:solidFill>
              <a:srgbClr val="FF914D">
                <a:alpha val="67451"/>
              </a:srgbClr>
            </a:solidFill>
          </p:spPr>
        </p:sp>
      </p:grpSp>
      <p:sp>
        <p:nvSpPr>
          <p:cNvPr name="Freeform 11" id="11"/>
          <p:cNvSpPr/>
          <p:nvPr/>
        </p:nvSpPr>
        <p:spPr>
          <a:xfrm flipH="false" flipV="false" rot="0">
            <a:off x="16411757" y="7847459"/>
            <a:ext cx="1642528" cy="2208778"/>
          </a:xfrm>
          <a:custGeom>
            <a:avLst/>
            <a:gdLst/>
            <a:ahLst/>
            <a:cxnLst/>
            <a:rect r="r" b="b" t="t" l="l"/>
            <a:pathLst>
              <a:path h="2208778" w="1642528">
                <a:moveTo>
                  <a:pt x="0" y="0"/>
                </a:moveTo>
                <a:lnTo>
                  <a:pt x="1642528" y="0"/>
                </a:lnTo>
                <a:lnTo>
                  <a:pt x="1642528" y="2208778"/>
                </a:lnTo>
                <a:lnTo>
                  <a:pt x="0" y="2208778"/>
                </a:lnTo>
                <a:lnTo>
                  <a:pt x="0" y="0"/>
                </a:lnTo>
                <a:close/>
              </a:path>
            </a:pathLst>
          </a:custGeom>
          <a:blipFill>
            <a:blip r:embed="rId3">
              <a:extLst>
                <a:ext uri="{96DAC541-7B7A-43D3-8B79-37D633B846F1}">
                  <asvg:svgBlip xmlns:asvg="http://schemas.microsoft.com/office/drawing/2016/SVG/main" r:embed="rId4"/>
                </a:ext>
              </a:extLst>
            </a:blip>
            <a:stretch>
              <a:fillRect l="0" t="0" r="0" b="-154"/>
            </a:stretch>
          </a:blipFill>
        </p:spPr>
      </p:sp>
      <p:sp>
        <p:nvSpPr>
          <p:cNvPr name="TextBox 12" id="12"/>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industry</a:t>
            </a:r>
          </a:p>
        </p:txBody>
      </p:sp>
      <p:sp>
        <p:nvSpPr>
          <p:cNvPr name="TextBox 13" id="13"/>
          <p:cNvSpPr txBox="true"/>
          <p:nvPr/>
        </p:nvSpPr>
        <p:spPr>
          <a:xfrm rot="0">
            <a:off x="327242" y="1968300"/>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sp>
        <p:nvSpPr>
          <p:cNvPr name="TextBox 14" id="14"/>
          <p:cNvSpPr txBox="true"/>
          <p:nvPr/>
        </p:nvSpPr>
        <p:spPr>
          <a:xfrm rot="0">
            <a:off x="9547595" y="4685666"/>
            <a:ext cx="3948184"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disAdvantage(s):</a:t>
            </a:r>
          </a:p>
        </p:txBody>
      </p:sp>
      <p:sp>
        <p:nvSpPr>
          <p:cNvPr name="TextBox 15" id="15"/>
          <p:cNvSpPr txBox="true"/>
          <p:nvPr/>
        </p:nvSpPr>
        <p:spPr>
          <a:xfrm rot="0">
            <a:off x="9547595" y="1159469"/>
            <a:ext cx="3475401"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Advantage(s):</a:t>
            </a:r>
          </a:p>
        </p:txBody>
      </p:sp>
      <p:sp>
        <p:nvSpPr>
          <p:cNvPr name="TextBox 16" id="16"/>
          <p:cNvSpPr txBox="true"/>
          <p:nvPr/>
        </p:nvSpPr>
        <p:spPr>
          <a:xfrm rot="0">
            <a:off x="446497" y="2837661"/>
            <a:ext cx="8327808" cy="5216091"/>
          </a:xfrm>
          <a:prstGeom prst="rect">
            <a:avLst/>
          </a:prstGeom>
        </p:spPr>
        <p:txBody>
          <a:bodyPr anchor="t" rtlCol="false" tIns="0" lIns="0" bIns="0" rIns="0">
            <a:spAutoFit/>
          </a:bodyPr>
          <a:lstStyle/>
          <a:p>
            <a:pPr algn="l">
              <a:lnSpc>
                <a:spcPts val="3694"/>
              </a:lnSpc>
            </a:pPr>
            <a:r>
              <a:rPr lang="en-US" sz="2639">
                <a:solidFill>
                  <a:srgbClr val="FFFFFF"/>
                </a:solidFill>
                <a:latin typeface="Norwester"/>
                <a:ea typeface="Norwester"/>
                <a:cs typeface="Norwester"/>
                <a:sym typeface="Norwester"/>
              </a:rPr>
              <a:t>Robots are equipped with sensors to gather crucial environmental data and prevent errors. For instance, they can stop paint spraying if no car is present or halt operations when paint supplies are depleted. </a:t>
            </a:r>
          </a:p>
          <a:p>
            <a:pPr algn="l">
              <a:lnSpc>
                <a:spcPts val="3694"/>
              </a:lnSpc>
            </a:pPr>
          </a:p>
          <a:p>
            <a:pPr algn="l">
              <a:lnSpc>
                <a:spcPts val="3694"/>
              </a:lnSpc>
            </a:pPr>
            <a:r>
              <a:rPr lang="en-US" sz="2639">
                <a:solidFill>
                  <a:srgbClr val="FFFFFF"/>
                </a:solidFill>
                <a:latin typeface="Norwester"/>
                <a:ea typeface="Norwester"/>
                <a:cs typeface="Norwester"/>
                <a:sym typeface="Norwester"/>
              </a:rPr>
              <a:t>Examples of tasks performed by robots include:</a:t>
            </a:r>
          </a:p>
          <a:p>
            <a:pPr algn="l">
              <a:lnSpc>
                <a:spcPts val="3694"/>
              </a:lnSpc>
            </a:pPr>
            <a:r>
              <a:rPr lang="en-US" sz="2639">
                <a:solidFill>
                  <a:srgbClr val="FFFFFF"/>
                </a:solidFill>
                <a:latin typeface="Norwester"/>
                <a:ea typeface="Norwester"/>
                <a:cs typeface="Norwester"/>
                <a:sym typeface="Norwester"/>
              </a:rPr>
              <a:t>- Painting car bodies</a:t>
            </a:r>
          </a:p>
          <a:p>
            <a:pPr algn="l">
              <a:lnSpc>
                <a:spcPts val="3694"/>
              </a:lnSpc>
            </a:pPr>
            <a:r>
              <a:rPr lang="en-US" sz="2639">
                <a:solidFill>
                  <a:srgbClr val="FFFFFF"/>
                </a:solidFill>
                <a:latin typeface="Norwester"/>
                <a:ea typeface="Norwester"/>
                <a:cs typeface="Norwester"/>
                <a:sym typeface="Norwester"/>
              </a:rPr>
              <a:t>- Welding car bodywork</a:t>
            </a:r>
          </a:p>
          <a:p>
            <a:pPr algn="l">
              <a:lnSpc>
                <a:spcPts val="3694"/>
              </a:lnSpc>
            </a:pPr>
            <a:r>
              <a:rPr lang="en-US" sz="2639">
                <a:solidFill>
                  <a:srgbClr val="FFFFFF"/>
                </a:solidFill>
                <a:latin typeface="Norwester"/>
                <a:ea typeface="Norwester"/>
                <a:cs typeface="Norwester"/>
                <a:sym typeface="Norwester"/>
              </a:rPr>
              <a:t>- Manufacturing microchips</a:t>
            </a:r>
          </a:p>
          <a:p>
            <a:pPr algn="l">
              <a:lnSpc>
                <a:spcPts val="3694"/>
              </a:lnSpc>
            </a:pPr>
            <a:r>
              <a:rPr lang="en-US" sz="2639">
                <a:solidFill>
                  <a:srgbClr val="FFFFFF"/>
                </a:solidFill>
                <a:latin typeface="Norwester"/>
                <a:ea typeface="Norwester"/>
                <a:cs typeface="Norwester"/>
                <a:sym typeface="Norwester"/>
              </a:rPr>
              <a:t>- Manufacturing electrical goods</a:t>
            </a:r>
          </a:p>
          <a:p>
            <a:pPr algn="l">
              <a:lnSpc>
                <a:spcPts val="3694"/>
              </a:lnSpc>
            </a:pPr>
            <a:r>
              <a:rPr lang="en-US" sz="2639">
                <a:solidFill>
                  <a:srgbClr val="FFFFFF"/>
                </a:solidFill>
                <a:latin typeface="Norwester"/>
                <a:ea typeface="Norwester"/>
                <a:cs typeface="Norwester"/>
                <a:sym typeface="Norwester"/>
              </a:rPr>
              <a:t>- Automated warehouse operations</a:t>
            </a:r>
          </a:p>
        </p:txBody>
      </p:sp>
      <p:sp>
        <p:nvSpPr>
          <p:cNvPr name="TextBox 17" id="17"/>
          <p:cNvSpPr txBox="true"/>
          <p:nvPr/>
        </p:nvSpPr>
        <p:spPr>
          <a:xfrm rot="0">
            <a:off x="9607222" y="2179671"/>
            <a:ext cx="8327808" cy="1894669"/>
          </a:xfrm>
          <a:prstGeom prst="rect">
            <a:avLst/>
          </a:prstGeom>
        </p:spPr>
        <p:txBody>
          <a:bodyPr anchor="t" rtlCol="false" tIns="0" lIns="0" bIns="0" rIns="0">
            <a:spAutoFit/>
          </a:bodyPr>
          <a:lstStyle/>
          <a:p>
            <a:pPr algn="l" marL="603282" indent="-201094" lvl="2">
              <a:lnSpc>
                <a:spcPts val="3694"/>
              </a:lnSpc>
              <a:buFont typeface="Arial"/>
              <a:buChar char="⚬"/>
            </a:pPr>
            <a:r>
              <a:rPr lang="en-US" sz="2639">
                <a:solidFill>
                  <a:srgbClr val="FFFFFF"/>
                </a:solidFill>
                <a:latin typeface="Norwester"/>
                <a:ea typeface="Norwester"/>
                <a:cs typeface="Norwester"/>
                <a:sym typeface="Norwester"/>
              </a:rPr>
              <a:t>Robots can operate in hazardous conditions that might endanger humans.</a:t>
            </a:r>
          </a:p>
          <a:p>
            <a:pPr algn="l" marL="603282" indent="-201094" lvl="2">
              <a:lnSpc>
                <a:spcPts val="3694"/>
              </a:lnSpc>
              <a:buFont typeface="Arial"/>
              <a:buChar char="⚬"/>
            </a:pPr>
            <a:r>
              <a:rPr lang="en-US" sz="2639">
                <a:solidFill>
                  <a:srgbClr val="FFFFFF"/>
                </a:solidFill>
                <a:latin typeface="Norwester"/>
                <a:ea typeface="Norwester"/>
                <a:cs typeface="Norwester"/>
                <a:sym typeface="Norwester"/>
              </a:rPr>
              <a:t>Robots can work continuously, 24/7, without requiring breaks.</a:t>
            </a:r>
          </a:p>
        </p:txBody>
      </p:sp>
      <p:sp>
        <p:nvSpPr>
          <p:cNvPr name="TextBox 18" id="18"/>
          <p:cNvSpPr txBox="true"/>
          <p:nvPr/>
        </p:nvSpPr>
        <p:spPr>
          <a:xfrm rot="0">
            <a:off x="9666849" y="5802992"/>
            <a:ext cx="8327808" cy="1899809"/>
          </a:xfrm>
          <a:prstGeom prst="rect">
            <a:avLst/>
          </a:prstGeom>
        </p:spPr>
        <p:txBody>
          <a:bodyPr anchor="t" rtlCol="false" tIns="0" lIns="0" bIns="0" rIns="0">
            <a:spAutoFit/>
          </a:bodyPr>
          <a:lstStyle/>
          <a:p>
            <a:pPr algn="l" marL="603282" indent="-201094" lvl="2">
              <a:lnSpc>
                <a:spcPts val="3694"/>
              </a:lnSpc>
              <a:buFont typeface="Arial"/>
              <a:buChar char="⚬"/>
            </a:pPr>
            <a:r>
              <a:rPr lang="en-US" sz="2639">
                <a:solidFill>
                  <a:srgbClr val="FFFFFF"/>
                </a:solidFill>
                <a:latin typeface="Norwester"/>
                <a:ea typeface="Norwester"/>
                <a:cs typeface="Norwester"/>
                <a:sym typeface="Norwester"/>
              </a:rPr>
              <a:t>Robots can contribute to higher unemployment in manual labor sectors.</a:t>
            </a:r>
          </a:p>
          <a:p>
            <a:pPr algn="l" marL="603282" indent="-201094" lvl="2">
              <a:lnSpc>
                <a:spcPts val="3694"/>
              </a:lnSpc>
              <a:buFont typeface="Arial"/>
              <a:buChar char="⚬"/>
            </a:pPr>
            <a:r>
              <a:rPr lang="en-US" sz="2639">
                <a:solidFill>
                  <a:srgbClr val="FFFFFF"/>
                </a:solidFill>
                <a:latin typeface="Norwester"/>
                <a:ea typeface="Norwester"/>
                <a:cs typeface="Norwester"/>
                <a:sym typeface="Norwester"/>
              </a:rPr>
              <a:t>There is a risk of skill reduction when robots replace certain tasks.</a:t>
            </a:r>
          </a:p>
        </p:txBody>
      </p:sp>
      <p:grpSp>
        <p:nvGrpSpPr>
          <p:cNvPr name="Group 19" id="19"/>
          <p:cNvGrpSpPr/>
          <p:nvPr/>
        </p:nvGrpSpPr>
        <p:grpSpPr>
          <a:xfrm rot="0">
            <a:off x="2537237" y="146265"/>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grpSp>
        <p:nvGrpSpPr>
          <p:cNvPr name="Group 5" id="5"/>
          <p:cNvGrpSpPr/>
          <p:nvPr/>
        </p:nvGrpSpPr>
        <p:grpSpPr>
          <a:xfrm rot="0">
            <a:off x="327242" y="2937097"/>
            <a:ext cx="15252725" cy="6321203"/>
            <a:chOff x="0" y="0"/>
            <a:chExt cx="20336967" cy="8428271"/>
          </a:xfrm>
        </p:grpSpPr>
        <p:sp>
          <p:nvSpPr>
            <p:cNvPr name="Freeform 6" id="6"/>
            <p:cNvSpPr/>
            <p:nvPr/>
          </p:nvSpPr>
          <p:spPr>
            <a:xfrm flipH="false" flipV="false" rot="0">
              <a:off x="0" y="0"/>
              <a:ext cx="20337018" cy="8428228"/>
            </a:xfrm>
            <a:custGeom>
              <a:avLst/>
              <a:gdLst/>
              <a:ahLst/>
              <a:cxnLst/>
              <a:rect r="r" b="b" t="t" l="l"/>
              <a:pathLst>
                <a:path h="8428228" w="20337018">
                  <a:moveTo>
                    <a:pt x="0" y="0"/>
                  </a:moveTo>
                  <a:lnTo>
                    <a:pt x="20337018" y="0"/>
                  </a:lnTo>
                  <a:lnTo>
                    <a:pt x="20337018" y="8428228"/>
                  </a:lnTo>
                  <a:lnTo>
                    <a:pt x="0" y="8428228"/>
                  </a:lnTo>
                  <a:close/>
                </a:path>
              </a:pathLst>
            </a:custGeom>
            <a:solidFill>
              <a:srgbClr val="F8CF6A">
                <a:alpha val="67451"/>
              </a:srgbClr>
            </a:solidFill>
          </p:spPr>
        </p:sp>
      </p:grpSp>
      <p:sp>
        <p:nvSpPr>
          <p:cNvPr name="TextBox 7" id="7"/>
          <p:cNvSpPr txBox="true"/>
          <p:nvPr/>
        </p:nvSpPr>
        <p:spPr>
          <a:xfrm rot="0">
            <a:off x="501808" y="2993818"/>
            <a:ext cx="14627643" cy="4217170"/>
          </a:xfrm>
          <a:prstGeom prst="rect">
            <a:avLst/>
          </a:prstGeom>
        </p:spPr>
        <p:txBody>
          <a:bodyPr anchor="t" rtlCol="false" tIns="0" lIns="0" bIns="0" rIns="0">
            <a:spAutoFit/>
          </a:bodyPr>
          <a:lstStyle/>
          <a:p>
            <a:pPr algn="l">
              <a:lnSpc>
                <a:spcPts val="4130"/>
              </a:lnSpc>
            </a:pPr>
            <a:r>
              <a:rPr lang="en-US" sz="2949">
                <a:solidFill>
                  <a:srgbClr val="FFFFFF"/>
                </a:solidFill>
                <a:latin typeface="Norwester"/>
                <a:ea typeface="Norwester"/>
                <a:cs typeface="Norwester"/>
                <a:sym typeface="Norwester"/>
              </a:rPr>
              <a:t>Autonomous cars utilize sensors, cameras, actuators, and microprocessors, along with sophisticated algorithms, to safely perform their operations. Sensors like radar and ultrasonics, along with cameras, enable the car's control systems to monitor dynamic road conditions, serving as the car's sensory inputs.</a:t>
            </a:r>
          </a:p>
          <a:p>
            <a:pPr algn="l">
              <a:lnSpc>
                <a:spcPts val="4130"/>
              </a:lnSpc>
            </a:pPr>
          </a:p>
          <a:p>
            <a:pPr algn="l">
              <a:lnSpc>
                <a:spcPts val="4130"/>
              </a:lnSpc>
            </a:pPr>
            <a:r>
              <a:rPr lang="en-US" sz="2949">
                <a:solidFill>
                  <a:srgbClr val="FFFFFF"/>
                </a:solidFill>
                <a:latin typeface="Norwester"/>
                <a:ea typeface="Norwester"/>
                <a:cs typeface="Norwester"/>
                <a:sym typeface="Norwester"/>
              </a:rPr>
              <a:t>Microprocessors analyze data from cameras and sensors, then send commands to actuators for physical actions such as changing gears, applying brakes, and steering the vehicle.</a:t>
            </a:r>
          </a:p>
        </p:txBody>
      </p:sp>
      <p:sp>
        <p:nvSpPr>
          <p:cNvPr name="Freeform 8" id="8"/>
          <p:cNvSpPr/>
          <p:nvPr/>
        </p:nvSpPr>
        <p:spPr>
          <a:xfrm flipH="false" flipV="false" rot="0">
            <a:off x="12967894" y="7247494"/>
            <a:ext cx="5224151" cy="3039506"/>
          </a:xfrm>
          <a:custGeom>
            <a:avLst/>
            <a:gdLst/>
            <a:ahLst/>
            <a:cxnLst/>
            <a:rect r="r" b="b" t="t" l="l"/>
            <a:pathLst>
              <a:path h="3039506" w="5224151">
                <a:moveTo>
                  <a:pt x="0" y="0"/>
                </a:moveTo>
                <a:lnTo>
                  <a:pt x="5224151" y="0"/>
                </a:lnTo>
                <a:lnTo>
                  <a:pt x="5224151" y="3039506"/>
                </a:lnTo>
                <a:lnTo>
                  <a:pt x="0" y="3039506"/>
                </a:lnTo>
                <a:lnTo>
                  <a:pt x="0" y="0"/>
                </a:lnTo>
                <a:close/>
              </a:path>
            </a:pathLst>
          </a:custGeom>
          <a:blipFill>
            <a:blip r:embed="rId3">
              <a:extLst>
                <a:ext uri="{96DAC541-7B7A-43D3-8B79-37D633B846F1}">
                  <asvg:svgBlip xmlns:asvg="http://schemas.microsoft.com/office/drawing/2016/SVG/main" r:embed="rId4"/>
                </a:ext>
              </a:extLst>
            </a:blip>
            <a:stretch>
              <a:fillRect l="0" t="0" r="0" b="-182"/>
            </a:stretch>
          </a:blipFill>
        </p:spPr>
      </p:sp>
      <p:sp>
        <p:nvSpPr>
          <p:cNvPr name="TextBox 9" id="9"/>
          <p:cNvSpPr txBox="true"/>
          <p:nvPr/>
        </p:nvSpPr>
        <p:spPr>
          <a:xfrm rot="0">
            <a:off x="21312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transport</a:t>
            </a:r>
          </a:p>
        </p:txBody>
      </p:sp>
      <p:sp>
        <p:nvSpPr>
          <p:cNvPr name="TextBox 10" id="10"/>
          <p:cNvSpPr txBox="true"/>
          <p:nvPr/>
        </p:nvSpPr>
        <p:spPr>
          <a:xfrm rot="0">
            <a:off x="327242" y="1968300"/>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sp>
        <p:nvSpPr>
          <p:cNvPr name="TextBox 5" id="5"/>
          <p:cNvSpPr txBox="true"/>
          <p:nvPr/>
        </p:nvSpPr>
        <p:spPr>
          <a:xfrm rot="0">
            <a:off x="21312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transport</a:t>
            </a:r>
          </a:p>
        </p:txBody>
      </p:sp>
      <p:sp>
        <p:nvSpPr>
          <p:cNvPr name="TextBox 6" id="6"/>
          <p:cNvSpPr txBox="true"/>
          <p:nvPr/>
        </p:nvSpPr>
        <p:spPr>
          <a:xfrm rot="0">
            <a:off x="2824318" y="2294357"/>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Advantages</a:t>
            </a:r>
          </a:p>
        </p:txBody>
      </p:sp>
      <p:sp>
        <p:nvSpPr>
          <p:cNvPr name="TextBox 7" id="7"/>
          <p:cNvSpPr txBox="true"/>
          <p:nvPr/>
        </p:nvSpPr>
        <p:spPr>
          <a:xfrm rot="0">
            <a:off x="10962296" y="2294357"/>
            <a:ext cx="3752550"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disAdvantages</a:t>
            </a:r>
          </a:p>
        </p:txBody>
      </p:sp>
      <p:grpSp>
        <p:nvGrpSpPr>
          <p:cNvPr name="Group 8" id="8"/>
          <p:cNvGrpSpPr/>
          <p:nvPr/>
        </p:nvGrpSpPr>
        <p:grpSpPr>
          <a:xfrm rot="0">
            <a:off x="930602" y="3302048"/>
            <a:ext cx="7389142" cy="6554739"/>
            <a:chOff x="0" y="0"/>
            <a:chExt cx="9852189" cy="8739652"/>
          </a:xfrm>
        </p:grpSpPr>
        <p:sp>
          <p:nvSpPr>
            <p:cNvPr name="Freeform 9" id="9"/>
            <p:cNvSpPr/>
            <p:nvPr/>
          </p:nvSpPr>
          <p:spPr>
            <a:xfrm flipH="false" flipV="false" rot="0">
              <a:off x="0" y="0"/>
              <a:ext cx="9852152" cy="8739632"/>
            </a:xfrm>
            <a:custGeom>
              <a:avLst/>
              <a:gdLst/>
              <a:ahLst/>
              <a:cxnLst/>
              <a:rect r="r" b="b" t="t" l="l"/>
              <a:pathLst>
                <a:path h="8739632" w="9852152">
                  <a:moveTo>
                    <a:pt x="0" y="0"/>
                  </a:moveTo>
                  <a:lnTo>
                    <a:pt x="9852152" y="0"/>
                  </a:lnTo>
                  <a:lnTo>
                    <a:pt x="9852152" y="8739632"/>
                  </a:lnTo>
                  <a:lnTo>
                    <a:pt x="0" y="8739632"/>
                  </a:lnTo>
                  <a:close/>
                </a:path>
              </a:pathLst>
            </a:custGeom>
            <a:solidFill>
              <a:srgbClr val="F8CF6A">
                <a:alpha val="67451"/>
              </a:srgbClr>
            </a:solidFill>
          </p:spPr>
        </p:sp>
      </p:grpSp>
      <p:grpSp>
        <p:nvGrpSpPr>
          <p:cNvPr name="Group 10" id="10"/>
          <p:cNvGrpSpPr/>
          <p:nvPr/>
        </p:nvGrpSpPr>
        <p:grpSpPr>
          <a:xfrm rot="0">
            <a:off x="9144000" y="3302048"/>
            <a:ext cx="7389142" cy="6554739"/>
            <a:chOff x="0" y="0"/>
            <a:chExt cx="9852189" cy="8739652"/>
          </a:xfrm>
        </p:grpSpPr>
        <p:sp>
          <p:nvSpPr>
            <p:cNvPr name="Freeform 11" id="11"/>
            <p:cNvSpPr/>
            <p:nvPr/>
          </p:nvSpPr>
          <p:spPr>
            <a:xfrm flipH="false" flipV="false" rot="0">
              <a:off x="0" y="0"/>
              <a:ext cx="9852152" cy="8739632"/>
            </a:xfrm>
            <a:custGeom>
              <a:avLst/>
              <a:gdLst/>
              <a:ahLst/>
              <a:cxnLst/>
              <a:rect r="r" b="b" t="t" l="l"/>
              <a:pathLst>
                <a:path h="8739632" w="9852152">
                  <a:moveTo>
                    <a:pt x="0" y="0"/>
                  </a:moveTo>
                  <a:lnTo>
                    <a:pt x="9852152" y="0"/>
                  </a:lnTo>
                  <a:lnTo>
                    <a:pt x="9852152" y="8739632"/>
                  </a:lnTo>
                  <a:lnTo>
                    <a:pt x="0" y="8739632"/>
                  </a:lnTo>
                  <a:close/>
                </a:path>
              </a:pathLst>
            </a:custGeom>
            <a:solidFill>
              <a:srgbClr val="F8CF6A">
                <a:alpha val="67451"/>
              </a:srgbClr>
            </a:solidFill>
          </p:spPr>
        </p:sp>
      </p:grpSp>
      <p:sp>
        <p:nvSpPr>
          <p:cNvPr name="Freeform 12" id="12"/>
          <p:cNvSpPr/>
          <p:nvPr/>
        </p:nvSpPr>
        <p:spPr>
          <a:xfrm flipH="false" flipV="false" rot="0">
            <a:off x="13487400" y="7549752"/>
            <a:ext cx="4704645" cy="2737248"/>
          </a:xfrm>
          <a:custGeom>
            <a:avLst/>
            <a:gdLst/>
            <a:ahLst/>
            <a:cxnLst/>
            <a:rect r="r" b="b" t="t" l="l"/>
            <a:pathLst>
              <a:path h="2737248" w="4704645">
                <a:moveTo>
                  <a:pt x="0" y="0"/>
                </a:moveTo>
                <a:lnTo>
                  <a:pt x="4704645" y="0"/>
                </a:lnTo>
                <a:lnTo>
                  <a:pt x="4704645" y="2737248"/>
                </a:lnTo>
                <a:lnTo>
                  <a:pt x="0" y="2737248"/>
                </a:lnTo>
                <a:lnTo>
                  <a:pt x="0" y="0"/>
                </a:lnTo>
                <a:close/>
              </a:path>
            </a:pathLst>
          </a:custGeom>
          <a:blipFill>
            <a:blip r:embed="rId3">
              <a:extLst>
                <a:ext uri="{96DAC541-7B7A-43D3-8B79-37D633B846F1}">
                  <asvg:svgBlip xmlns:asvg="http://schemas.microsoft.com/office/drawing/2016/SVG/main" r:embed="rId4"/>
                </a:ext>
              </a:extLst>
            </a:blip>
            <a:stretch>
              <a:fillRect l="0" t="0" r="0" b="-550"/>
            </a:stretch>
          </a:blipFill>
        </p:spPr>
      </p:sp>
      <p:sp>
        <p:nvSpPr>
          <p:cNvPr name="TextBox 13" id="13"/>
          <p:cNvSpPr txBox="true"/>
          <p:nvPr/>
        </p:nvSpPr>
        <p:spPr>
          <a:xfrm rot="0">
            <a:off x="1067459" y="3345714"/>
            <a:ext cx="7115428" cy="6452946"/>
          </a:xfrm>
          <a:prstGeom prst="rect">
            <a:avLst/>
          </a:prstGeom>
        </p:spPr>
        <p:txBody>
          <a:bodyPr anchor="t" rtlCol="false" tIns="0" lIns="0" bIns="0" rIns="0">
            <a:spAutoFit/>
          </a:bodyPr>
          <a:lstStyle/>
          <a:p>
            <a:pPr algn="l" marL="1028700" indent="-342900" lvl="2">
              <a:lnSpc>
                <a:spcPts val="6298"/>
              </a:lnSpc>
              <a:buFont typeface="Arial"/>
              <a:buChar char="⚬"/>
            </a:pPr>
            <a:r>
              <a:rPr lang="en-US" sz="4500">
                <a:solidFill>
                  <a:srgbClr val="FFFFFF"/>
                </a:solidFill>
                <a:latin typeface="Norwester"/>
                <a:ea typeface="Norwester"/>
                <a:cs typeface="Norwester"/>
                <a:sym typeface="Norwester"/>
              </a:rPr>
              <a:t>Enhanced safety as human errors are minimized, leading to fewer accidents.</a:t>
            </a:r>
          </a:p>
          <a:p>
            <a:pPr algn="l" marL="1028700" indent="-342900" lvl="2">
              <a:lnSpc>
                <a:spcPts val="6298"/>
              </a:lnSpc>
              <a:buFont typeface="Arial"/>
              <a:buChar char="⚬"/>
            </a:pPr>
            <a:r>
              <a:rPr lang="en-US" sz="4500">
                <a:solidFill>
                  <a:srgbClr val="FFFFFF"/>
                </a:solidFill>
                <a:latin typeface="Norwester"/>
                <a:ea typeface="Norwester"/>
                <a:cs typeface="Norwester"/>
                <a:sym typeface="Norwester"/>
              </a:rPr>
              <a:t>Improved environmental impact with vehicles operating more efficiently.</a:t>
            </a:r>
          </a:p>
        </p:txBody>
      </p:sp>
      <p:sp>
        <p:nvSpPr>
          <p:cNvPr name="TextBox 14" id="14"/>
          <p:cNvSpPr txBox="true"/>
          <p:nvPr/>
        </p:nvSpPr>
        <p:spPr>
          <a:xfrm rot="0">
            <a:off x="9250346" y="3369959"/>
            <a:ext cx="7115428" cy="4837119"/>
          </a:xfrm>
          <a:prstGeom prst="rect">
            <a:avLst/>
          </a:prstGeom>
        </p:spPr>
        <p:txBody>
          <a:bodyPr anchor="t" rtlCol="false" tIns="0" lIns="0" bIns="0" rIns="0">
            <a:spAutoFit/>
          </a:bodyPr>
          <a:lstStyle/>
          <a:p>
            <a:pPr algn="l" marL="1028700" indent="-342900" lvl="2">
              <a:lnSpc>
                <a:spcPts val="6298"/>
              </a:lnSpc>
              <a:buFont typeface="Arial"/>
              <a:buChar char="⚬"/>
            </a:pPr>
            <a:r>
              <a:rPr lang="en-US" sz="4500">
                <a:solidFill>
                  <a:srgbClr val="FFFFFF"/>
                </a:solidFill>
                <a:latin typeface="Norwester"/>
                <a:ea typeface="Norwester"/>
                <a:cs typeface="Norwester"/>
                <a:sym typeface="Norwester"/>
              </a:rPr>
              <a:t>Initial setup costs are prohibitively high.</a:t>
            </a:r>
          </a:p>
          <a:p>
            <a:pPr algn="l" marL="1028700" indent="-342900" lvl="2">
              <a:lnSpc>
                <a:spcPts val="6298"/>
              </a:lnSpc>
              <a:buFont typeface="Arial"/>
              <a:buChar char="⚬"/>
            </a:pPr>
            <a:r>
              <a:rPr lang="en-US" sz="4500">
                <a:solidFill>
                  <a:srgbClr val="FFFFFF"/>
                </a:solidFill>
                <a:latin typeface="Norwester"/>
                <a:ea typeface="Norwester"/>
                <a:cs typeface="Norwester"/>
                <a:sym typeface="Norwester"/>
              </a:rPr>
              <a:t>Persistent concerns about potential hacking into the vehicle's control systems.</a:t>
            </a:r>
          </a:p>
        </p:txBody>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C9E265">
                <a:alpha val="67451"/>
              </a:srgbClr>
            </a:solidFill>
          </p:spPr>
        </p:sp>
      </p:grpSp>
      <p:grpSp>
        <p:nvGrpSpPr>
          <p:cNvPr name="Group 5" id="5"/>
          <p:cNvGrpSpPr/>
          <p:nvPr/>
        </p:nvGrpSpPr>
        <p:grpSpPr>
          <a:xfrm rot="0">
            <a:off x="473968" y="2976111"/>
            <a:ext cx="17220987" cy="7053380"/>
            <a:chOff x="0" y="0"/>
            <a:chExt cx="22961316" cy="9404507"/>
          </a:xfrm>
        </p:grpSpPr>
        <p:sp>
          <p:nvSpPr>
            <p:cNvPr name="Freeform 6" id="6"/>
            <p:cNvSpPr/>
            <p:nvPr/>
          </p:nvSpPr>
          <p:spPr>
            <a:xfrm flipH="false" flipV="false" rot="0">
              <a:off x="0" y="0"/>
              <a:ext cx="22961346" cy="9404477"/>
            </a:xfrm>
            <a:custGeom>
              <a:avLst/>
              <a:gdLst/>
              <a:ahLst/>
              <a:cxnLst/>
              <a:rect r="r" b="b" t="t" l="l"/>
              <a:pathLst>
                <a:path h="9404477" w="22961346">
                  <a:moveTo>
                    <a:pt x="0" y="0"/>
                  </a:moveTo>
                  <a:lnTo>
                    <a:pt x="22961346" y="0"/>
                  </a:lnTo>
                  <a:lnTo>
                    <a:pt x="22961346" y="9404477"/>
                  </a:lnTo>
                  <a:lnTo>
                    <a:pt x="0" y="9404477"/>
                  </a:lnTo>
                  <a:close/>
                </a:path>
              </a:pathLst>
            </a:custGeom>
            <a:solidFill>
              <a:srgbClr val="C9E265">
                <a:alpha val="67451"/>
              </a:srgbClr>
            </a:solidFill>
          </p:spPr>
        </p:sp>
      </p:grpSp>
      <p:sp>
        <p:nvSpPr>
          <p:cNvPr name="TextBox 7" id="7"/>
          <p:cNvSpPr txBox="true"/>
          <p:nvPr/>
        </p:nvSpPr>
        <p:spPr>
          <a:xfrm rot="0">
            <a:off x="669875" y="2891963"/>
            <a:ext cx="17025080" cy="6853500"/>
          </a:xfrm>
          <a:prstGeom prst="rect">
            <a:avLst/>
          </a:prstGeom>
        </p:spPr>
        <p:txBody>
          <a:bodyPr anchor="t" rtlCol="false" tIns="0" lIns="0" bIns="0" rIns="0">
            <a:spAutoFit/>
          </a:bodyPr>
          <a:lstStyle/>
          <a:p>
            <a:pPr algn="l">
              <a:lnSpc>
                <a:spcPts val="4436"/>
              </a:lnSpc>
            </a:pPr>
            <a:r>
              <a:rPr lang="en-US" sz="2400">
                <a:solidFill>
                  <a:srgbClr val="000000"/>
                </a:solidFill>
                <a:latin typeface="Norwester"/>
                <a:ea typeface="Norwester"/>
                <a:cs typeface="Norwester"/>
                <a:sym typeface="Norwester"/>
              </a:rPr>
              <a:t>Robotics can replace slow, repetitive tasks, allowing farmers to focus on improving production yields.</a:t>
            </a:r>
          </a:p>
          <a:p>
            <a:pPr algn="l">
              <a:lnSpc>
                <a:spcPts val="4436"/>
              </a:lnSpc>
            </a:pPr>
          </a:p>
          <a:p>
            <a:pPr algn="l">
              <a:lnSpc>
                <a:spcPts val="4436"/>
              </a:lnSpc>
            </a:pPr>
            <a:r>
              <a:rPr lang="en-US" sz="2400">
                <a:solidFill>
                  <a:srgbClr val="000000"/>
                </a:solidFill>
                <a:latin typeface="Norwester"/>
                <a:ea typeface="Norwester"/>
                <a:cs typeface="Norwester"/>
                <a:sym typeface="Norwester"/>
              </a:rPr>
              <a:t>Areas where robotics can significantly contribute include:</a:t>
            </a:r>
          </a:p>
          <a:p>
            <a:pPr algn="l">
              <a:lnSpc>
                <a:spcPts val="4436"/>
              </a:lnSpc>
            </a:pPr>
            <a:r>
              <a:rPr lang="en-US" sz="2400">
                <a:solidFill>
                  <a:srgbClr val="000000"/>
                </a:solidFill>
                <a:latin typeface="Norwester"/>
                <a:ea typeface="Norwester"/>
                <a:cs typeface="Norwester"/>
                <a:sym typeface="Norwester"/>
              </a:rPr>
              <a:t>  1. Harvesting and picking: Robots can accurately and quickly harvest crops, ensuring only ripe fruits are picked.</a:t>
            </a:r>
          </a:p>
          <a:p>
            <a:pPr algn="l">
              <a:lnSpc>
                <a:spcPts val="4436"/>
              </a:lnSpc>
            </a:pPr>
            <a:r>
              <a:rPr lang="en-US" sz="2400">
                <a:solidFill>
                  <a:srgbClr val="000000"/>
                </a:solidFill>
                <a:latin typeface="Norwester"/>
                <a:ea typeface="Norwester"/>
                <a:cs typeface="Norwester"/>
                <a:sym typeface="Norwester"/>
              </a:rPr>
              <a:t>  2. Weed management: AI-powered robots can distinguish between weeds and crops, aiding in precise and targeted weed control.</a:t>
            </a:r>
          </a:p>
          <a:p>
            <a:pPr algn="l">
              <a:lnSpc>
                <a:spcPts val="4436"/>
              </a:lnSpc>
            </a:pPr>
            <a:r>
              <a:rPr lang="en-US" sz="2400">
                <a:solidFill>
                  <a:srgbClr val="000000"/>
                </a:solidFill>
                <a:latin typeface="Norwester"/>
                <a:ea typeface="Norwester"/>
                <a:cs typeface="Norwester"/>
                <a:sym typeface="Norwester"/>
              </a:rPr>
              <a:t>  3. Phenotyping: Robots observe plant physical characteristics to assess health and growth, aiding in crop management decisions.</a:t>
            </a:r>
          </a:p>
          <a:p>
            <a:pPr algn="l">
              <a:lnSpc>
                <a:spcPts val="4436"/>
              </a:lnSpc>
            </a:pPr>
            <a:r>
              <a:rPr lang="en-US" sz="2400">
                <a:solidFill>
                  <a:srgbClr val="000000"/>
                </a:solidFill>
                <a:latin typeface="Norwester"/>
                <a:ea typeface="Norwester"/>
                <a:cs typeface="Norwester"/>
                <a:sym typeface="Norwester"/>
              </a:rPr>
              <a:t>  4. Seed planting and fertilizer distribution: Drones and robots can autonomously plant seeds and distribute fertilizers efficiently.</a:t>
            </a:r>
          </a:p>
          <a:p>
            <a:pPr algn="l">
              <a:lnSpc>
                <a:spcPts val="4436"/>
              </a:lnSpc>
            </a:pPr>
            <a:r>
              <a:rPr lang="en-US" sz="2400">
                <a:solidFill>
                  <a:srgbClr val="000000"/>
                </a:solidFill>
                <a:latin typeface="Norwester"/>
                <a:ea typeface="Norwester"/>
                <a:cs typeface="Norwester"/>
                <a:sym typeface="Norwester"/>
              </a:rPr>
              <a:t>  5. Autonomous agricultural devices: Robots like grass mowers, weeding robots, seeding robots, and fertilizer sprayers operate autonomously, enhancing farm efficiency.</a:t>
            </a:r>
          </a:p>
        </p:txBody>
      </p:sp>
      <p:sp>
        <p:nvSpPr>
          <p:cNvPr name="Freeform 8" id="8"/>
          <p:cNvSpPr/>
          <p:nvPr/>
        </p:nvSpPr>
        <p:spPr>
          <a:xfrm flipH="false" flipV="false" rot="0">
            <a:off x="12592603" y="1028700"/>
            <a:ext cx="5102352" cy="5153891"/>
          </a:xfrm>
          <a:custGeom>
            <a:avLst/>
            <a:gdLst/>
            <a:ahLst/>
            <a:cxnLst/>
            <a:rect r="r" b="b" t="t" l="l"/>
            <a:pathLst>
              <a:path h="5153891" w="5102352">
                <a:moveTo>
                  <a:pt x="0" y="0"/>
                </a:moveTo>
                <a:lnTo>
                  <a:pt x="5102352" y="0"/>
                </a:lnTo>
                <a:lnTo>
                  <a:pt x="5102352" y="5153891"/>
                </a:lnTo>
                <a:lnTo>
                  <a:pt x="0" y="5153891"/>
                </a:lnTo>
                <a:lnTo>
                  <a:pt x="0" y="0"/>
                </a:lnTo>
                <a:close/>
              </a:path>
            </a:pathLst>
          </a:custGeom>
          <a:blipFill>
            <a:blip r:embed="rId3">
              <a:extLst>
                <a:ext uri="{96DAC541-7B7A-43D3-8B79-37D633B846F1}">
                  <asvg:svgBlip xmlns:asvg="http://schemas.microsoft.com/office/drawing/2016/SVG/main" r:embed="rId4"/>
                </a:ext>
              </a:extLst>
            </a:blip>
            <a:stretch>
              <a:fillRect l="0" t="0" r="0" b="-108"/>
            </a:stretch>
          </a:blipFill>
        </p:spPr>
      </p:sp>
      <p:sp>
        <p:nvSpPr>
          <p:cNvPr name="TextBox 9" id="9"/>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agriculture </a:t>
            </a:r>
          </a:p>
        </p:txBody>
      </p:sp>
      <p:sp>
        <p:nvSpPr>
          <p:cNvPr name="TextBox 10" id="10"/>
          <p:cNvSpPr txBox="true"/>
          <p:nvPr/>
        </p:nvSpPr>
        <p:spPr>
          <a:xfrm rot="0">
            <a:off x="473968" y="2030367"/>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C9E265">
                <a:alpha val="67451"/>
              </a:srgbClr>
            </a:solidFill>
          </p:spPr>
        </p:sp>
      </p:grpSp>
      <p:sp>
        <p:nvSpPr>
          <p:cNvPr name="TextBox 5" id="5"/>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agriculture </a:t>
            </a:r>
          </a:p>
        </p:txBody>
      </p:sp>
      <p:sp>
        <p:nvSpPr>
          <p:cNvPr name="TextBox 6" id="6"/>
          <p:cNvSpPr txBox="true"/>
          <p:nvPr/>
        </p:nvSpPr>
        <p:spPr>
          <a:xfrm rot="0">
            <a:off x="3099165" y="3207318"/>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a:t>
            </a:r>
          </a:p>
        </p:txBody>
      </p:sp>
      <p:sp>
        <p:nvSpPr>
          <p:cNvPr name="TextBox 7" id="7"/>
          <p:cNvSpPr txBox="true"/>
          <p:nvPr/>
        </p:nvSpPr>
        <p:spPr>
          <a:xfrm rot="0">
            <a:off x="12349111" y="3207318"/>
            <a:ext cx="3393887"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a:t>
            </a:r>
          </a:p>
        </p:txBody>
      </p:sp>
      <p:grpSp>
        <p:nvGrpSpPr>
          <p:cNvPr name="Group 8" id="8"/>
          <p:cNvGrpSpPr/>
          <p:nvPr/>
        </p:nvGrpSpPr>
        <p:grpSpPr>
          <a:xfrm rot="0">
            <a:off x="664349" y="4260044"/>
            <a:ext cx="8175082" cy="2757237"/>
            <a:chOff x="0" y="0"/>
            <a:chExt cx="10900109" cy="3676316"/>
          </a:xfrm>
        </p:grpSpPr>
        <p:sp>
          <p:nvSpPr>
            <p:cNvPr name="Freeform 9" id="9"/>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C9E265">
                <a:alpha val="67451"/>
              </a:srgbClr>
            </a:solidFill>
          </p:spPr>
        </p:sp>
      </p:grpSp>
      <p:grpSp>
        <p:nvGrpSpPr>
          <p:cNvPr name="Group 10" id="10"/>
          <p:cNvGrpSpPr/>
          <p:nvPr/>
        </p:nvGrpSpPr>
        <p:grpSpPr>
          <a:xfrm rot="0">
            <a:off x="9732117" y="4260044"/>
            <a:ext cx="8175082" cy="2757237"/>
            <a:chOff x="0" y="0"/>
            <a:chExt cx="10900109" cy="3676316"/>
          </a:xfrm>
        </p:grpSpPr>
        <p:sp>
          <p:nvSpPr>
            <p:cNvPr name="Freeform 11" id="11"/>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C9E265">
                <a:alpha val="67451"/>
              </a:srgbClr>
            </a:solidFill>
          </p:spPr>
        </p:sp>
      </p:grpSp>
      <p:sp>
        <p:nvSpPr>
          <p:cNvPr name="Freeform 12" id="12"/>
          <p:cNvSpPr/>
          <p:nvPr/>
        </p:nvSpPr>
        <p:spPr>
          <a:xfrm flipH="false" flipV="false" rot="0">
            <a:off x="14046055" y="283178"/>
            <a:ext cx="3829992" cy="3868679"/>
          </a:xfrm>
          <a:custGeom>
            <a:avLst/>
            <a:gdLst/>
            <a:ahLst/>
            <a:cxnLst/>
            <a:rect r="r" b="b" t="t" l="l"/>
            <a:pathLst>
              <a:path h="3868679" w="3829992">
                <a:moveTo>
                  <a:pt x="0" y="0"/>
                </a:moveTo>
                <a:lnTo>
                  <a:pt x="3829992" y="0"/>
                </a:lnTo>
                <a:lnTo>
                  <a:pt x="3829992" y="3868679"/>
                </a:lnTo>
                <a:lnTo>
                  <a:pt x="0" y="3868679"/>
                </a:lnTo>
                <a:lnTo>
                  <a:pt x="0" y="0"/>
                </a:lnTo>
                <a:close/>
              </a:path>
            </a:pathLst>
          </a:custGeom>
          <a:blipFill>
            <a:blip r:embed="rId3">
              <a:extLst>
                <a:ext uri="{96DAC541-7B7A-43D3-8B79-37D633B846F1}">
                  <asvg:svgBlip xmlns:asvg="http://schemas.microsoft.com/office/drawing/2016/SVG/main" r:embed="rId4"/>
                </a:ext>
              </a:extLst>
            </a:blip>
            <a:stretch>
              <a:fillRect l="0" t="0" r="-17" b="0"/>
            </a:stretch>
          </a:blipFill>
        </p:spPr>
      </p:sp>
      <p:sp>
        <p:nvSpPr>
          <p:cNvPr name="TextBox 13" id="13"/>
          <p:cNvSpPr txBox="true"/>
          <p:nvPr/>
        </p:nvSpPr>
        <p:spPr>
          <a:xfrm rot="0">
            <a:off x="743007" y="4245338"/>
            <a:ext cx="8301978" cy="2667993"/>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Accurate delivery of chemicals (pesticides and fertilizers) is crucial for the success of farming and crop yield optimization.</a:t>
            </a:r>
          </a:p>
        </p:txBody>
      </p:sp>
      <p:sp>
        <p:nvSpPr>
          <p:cNvPr name="TextBox 14" id="14"/>
          <p:cNvSpPr txBox="true"/>
          <p:nvPr/>
        </p:nvSpPr>
        <p:spPr>
          <a:xfrm rot="0">
            <a:off x="9810774" y="4245338"/>
            <a:ext cx="7891408" cy="2667993"/>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Automation can lead to reduced job opportunities as machines replace human labor, and the initial investment in robots can be costly.</a:t>
            </a:r>
          </a:p>
        </p:txBody>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BBDDF5">
                <a:alpha val="67451"/>
              </a:srgbClr>
            </a:solidFill>
          </p:spPr>
        </p:sp>
      </p:grpSp>
      <p:grpSp>
        <p:nvGrpSpPr>
          <p:cNvPr name="Group 5" id="5"/>
          <p:cNvGrpSpPr/>
          <p:nvPr/>
        </p:nvGrpSpPr>
        <p:grpSpPr>
          <a:xfrm rot="0">
            <a:off x="473968" y="2976111"/>
            <a:ext cx="15349635" cy="6779667"/>
            <a:chOff x="0" y="0"/>
            <a:chExt cx="20466180" cy="9039556"/>
          </a:xfrm>
        </p:grpSpPr>
        <p:sp>
          <p:nvSpPr>
            <p:cNvPr name="Freeform 6" id="6"/>
            <p:cNvSpPr/>
            <p:nvPr/>
          </p:nvSpPr>
          <p:spPr>
            <a:xfrm flipH="false" flipV="false" rot="0">
              <a:off x="0" y="0"/>
              <a:ext cx="20466177" cy="9039606"/>
            </a:xfrm>
            <a:custGeom>
              <a:avLst/>
              <a:gdLst/>
              <a:ahLst/>
              <a:cxnLst/>
              <a:rect r="r" b="b" t="t" l="l"/>
              <a:pathLst>
                <a:path h="9039606" w="20466177">
                  <a:moveTo>
                    <a:pt x="0" y="0"/>
                  </a:moveTo>
                  <a:lnTo>
                    <a:pt x="20466177" y="0"/>
                  </a:lnTo>
                  <a:lnTo>
                    <a:pt x="20466177" y="9039606"/>
                  </a:lnTo>
                  <a:lnTo>
                    <a:pt x="0" y="9039606"/>
                  </a:lnTo>
                  <a:close/>
                </a:path>
              </a:pathLst>
            </a:custGeom>
            <a:solidFill>
              <a:srgbClr val="BBDDF5">
                <a:alpha val="67451"/>
              </a:srgbClr>
            </a:solidFill>
          </p:spPr>
        </p:sp>
      </p:grpSp>
      <p:sp>
        <p:nvSpPr>
          <p:cNvPr name="TextBox 7" id="7"/>
          <p:cNvSpPr txBox="true"/>
          <p:nvPr/>
        </p:nvSpPr>
        <p:spPr>
          <a:xfrm rot="0">
            <a:off x="783782" y="2496913"/>
            <a:ext cx="15039821" cy="7081480"/>
          </a:xfrm>
          <a:prstGeom prst="rect">
            <a:avLst/>
          </a:prstGeom>
        </p:spPr>
        <p:txBody>
          <a:bodyPr anchor="t" rtlCol="false" tIns="0" lIns="0" bIns="0" rIns="0">
            <a:spAutoFit/>
          </a:bodyPr>
          <a:lstStyle/>
          <a:p>
            <a:pPr algn="l">
              <a:lnSpc>
                <a:spcPts val="4555"/>
              </a:lnSpc>
            </a:pPr>
          </a:p>
          <a:p>
            <a:pPr algn="l">
              <a:lnSpc>
                <a:spcPts val="4555"/>
              </a:lnSpc>
            </a:pPr>
            <a:r>
              <a:rPr lang="en-US" sz="3253">
                <a:solidFill>
                  <a:srgbClr val="000000"/>
                </a:solidFill>
                <a:latin typeface="Norwester"/>
                <a:ea typeface="Norwester"/>
                <a:cs typeface="Norwester"/>
                <a:sym typeface="Norwester"/>
              </a:rPr>
              <a:t>1. Surgical Precision: Robots enhance surgical procedures with greater precision, flexibility, and control.</a:t>
            </a:r>
          </a:p>
          <a:p>
            <a:pPr algn="l">
              <a:lnSpc>
                <a:spcPts val="4555"/>
              </a:lnSpc>
            </a:pPr>
            <a:r>
              <a:rPr lang="en-US" sz="3253">
                <a:solidFill>
                  <a:srgbClr val="000000"/>
                </a:solidFill>
                <a:latin typeface="Norwester"/>
                <a:ea typeface="Norwester"/>
                <a:cs typeface="Norwester"/>
                <a:sym typeface="Norwester"/>
              </a:rPr>
              <a:t>2. Monitoring and Data Collection: They monitor vital life data and assist in research, including tissue engineering.</a:t>
            </a:r>
          </a:p>
          <a:p>
            <a:pPr algn="l">
              <a:lnSpc>
                <a:spcPts val="4555"/>
              </a:lnSpc>
            </a:pPr>
            <a:r>
              <a:rPr lang="en-US" sz="3253">
                <a:solidFill>
                  <a:srgbClr val="000000"/>
                </a:solidFill>
                <a:latin typeface="Norwester"/>
                <a:ea typeface="Norwester"/>
                <a:cs typeface="Norwester"/>
                <a:sym typeface="Norwester"/>
              </a:rPr>
              <a:t>3. Prosthetics and Limb Replacement: Robots aid in the development and implementation of bionic prosthetics.</a:t>
            </a:r>
          </a:p>
          <a:p>
            <a:pPr algn="l">
              <a:lnSpc>
                <a:spcPts val="4555"/>
              </a:lnSpc>
            </a:pPr>
            <a:r>
              <a:rPr lang="en-US" sz="3253">
                <a:solidFill>
                  <a:srgbClr val="000000"/>
                </a:solidFill>
                <a:latin typeface="Norwester"/>
                <a:ea typeface="Norwester"/>
                <a:cs typeface="Norwester"/>
                <a:sym typeface="Norwester"/>
              </a:rPr>
              <a:t>4. Training Simulations: They simulate medical environments and tasks for training healthcare professionals.</a:t>
            </a:r>
          </a:p>
          <a:p>
            <a:pPr algn="l">
              <a:lnSpc>
                <a:spcPts val="4555"/>
              </a:lnSpc>
            </a:pPr>
            <a:r>
              <a:rPr lang="en-US" sz="3253">
                <a:solidFill>
                  <a:srgbClr val="000000"/>
                </a:solidFill>
                <a:latin typeface="Norwester"/>
                <a:ea typeface="Norwester"/>
                <a:cs typeface="Norwester"/>
                <a:sym typeface="Norwester"/>
              </a:rPr>
              <a:t>5. Blood Sample Collection: Robots can safely take blood samples:</a:t>
            </a:r>
          </a:p>
          <a:p>
            <a:pPr algn="l">
              <a:lnSpc>
                <a:spcPts val="4555"/>
              </a:lnSpc>
            </a:pPr>
            <a:r>
              <a:rPr lang="en-US" sz="3253">
                <a:solidFill>
                  <a:srgbClr val="000000"/>
                </a:solidFill>
                <a:latin typeface="Norwester"/>
                <a:ea typeface="Norwester"/>
                <a:cs typeface="Norwester"/>
                <a:sym typeface="Norwester"/>
              </a:rPr>
              <a:t>   - Less painful for patients by accurately finding suitable veins.</a:t>
            </a:r>
          </a:p>
          <a:p>
            <a:pPr algn="l">
              <a:lnSpc>
                <a:spcPts val="4555"/>
              </a:lnSpc>
            </a:pPr>
            <a:r>
              <a:rPr lang="en-US" sz="3253">
                <a:solidFill>
                  <a:srgbClr val="000000"/>
                </a:solidFill>
                <a:latin typeface="Norwester"/>
                <a:ea typeface="Norwester"/>
                <a:cs typeface="Norwester"/>
                <a:sym typeface="Norwester"/>
              </a:rPr>
              <a:t>   - Safer for medical staff, particularly when dealing with infectious diseases.</a:t>
            </a:r>
          </a:p>
        </p:txBody>
      </p:sp>
      <p:sp>
        <p:nvSpPr>
          <p:cNvPr name="Freeform 8" id="8"/>
          <p:cNvSpPr/>
          <p:nvPr/>
        </p:nvSpPr>
        <p:spPr>
          <a:xfrm flipH="false" flipV="false" rot="600518">
            <a:off x="14474777" y="5900917"/>
            <a:ext cx="3482150" cy="4114800"/>
          </a:xfrm>
          <a:custGeom>
            <a:avLst/>
            <a:gdLst/>
            <a:ahLst/>
            <a:cxnLst/>
            <a:rect r="r" b="b" t="t" l="l"/>
            <a:pathLst>
              <a:path h="4114800" w="3482150">
                <a:moveTo>
                  <a:pt x="0" y="0"/>
                </a:moveTo>
                <a:lnTo>
                  <a:pt x="3482150" y="0"/>
                </a:lnTo>
                <a:lnTo>
                  <a:pt x="34821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116"/>
            </a:stretch>
          </a:blipFill>
        </p:spPr>
      </p:sp>
      <p:sp>
        <p:nvSpPr>
          <p:cNvPr name="TextBox 9" id="9"/>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medicine</a:t>
            </a:r>
          </a:p>
        </p:txBody>
      </p:sp>
      <p:sp>
        <p:nvSpPr>
          <p:cNvPr name="TextBox 10" id="10"/>
          <p:cNvSpPr txBox="true"/>
          <p:nvPr/>
        </p:nvSpPr>
        <p:spPr>
          <a:xfrm rot="0">
            <a:off x="327242" y="1968300"/>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BBDDF5">
                <a:alpha val="67451"/>
              </a:srgbClr>
            </a:solidFill>
          </p:spPr>
        </p:sp>
      </p:grpSp>
      <p:sp>
        <p:nvSpPr>
          <p:cNvPr name="TextBox 5" id="5"/>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medicine</a:t>
            </a:r>
          </a:p>
        </p:txBody>
      </p:sp>
      <p:sp>
        <p:nvSpPr>
          <p:cNvPr name="TextBox 6" id="6"/>
          <p:cNvSpPr txBox="true"/>
          <p:nvPr/>
        </p:nvSpPr>
        <p:spPr>
          <a:xfrm rot="0">
            <a:off x="2892746" y="3095865"/>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a:t>
            </a:r>
          </a:p>
        </p:txBody>
      </p:sp>
      <p:sp>
        <p:nvSpPr>
          <p:cNvPr name="TextBox 7" id="7"/>
          <p:cNvSpPr txBox="true"/>
          <p:nvPr/>
        </p:nvSpPr>
        <p:spPr>
          <a:xfrm rot="0">
            <a:off x="11903099" y="3095865"/>
            <a:ext cx="3475401"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a:t>
            </a:r>
          </a:p>
        </p:txBody>
      </p:sp>
      <p:grpSp>
        <p:nvGrpSpPr>
          <p:cNvPr name="Group 8" id="8"/>
          <p:cNvGrpSpPr/>
          <p:nvPr/>
        </p:nvGrpSpPr>
        <p:grpSpPr>
          <a:xfrm rot="0">
            <a:off x="732777" y="3920352"/>
            <a:ext cx="8175082" cy="2757237"/>
            <a:chOff x="0" y="0"/>
            <a:chExt cx="10900109" cy="3676316"/>
          </a:xfrm>
        </p:grpSpPr>
        <p:sp>
          <p:nvSpPr>
            <p:cNvPr name="Freeform 9" id="9"/>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BBDDF5">
                <a:alpha val="67451"/>
              </a:srgbClr>
            </a:solidFill>
          </p:spPr>
        </p:sp>
      </p:grpSp>
      <p:sp>
        <p:nvSpPr>
          <p:cNvPr name="TextBox 10" id="10"/>
          <p:cNvSpPr txBox="true"/>
          <p:nvPr/>
        </p:nvSpPr>
        <p:spPr>
          <a:xfrm rot="0">
            <a:off x="811435" y="3905646"/>
            <a:ext cx="8096424" cy="2010768"/>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surgery can take less time, which improves the chances of recovery for the patient</a:t>
            </a:r>
          </a:p>
        </p:txBody>
      </p:sp>
      <p:grpSp>
        <p:nvGrpSpPr>
          <p:cNvPr name="Group 11" id="11"/>
          <p:cNvGrpSpPr/>
          <p:nvPr/>
        </p:nvGrpSpPr>
        <p:grpSpPr>
          <a:xfrm rot="0">
            <a:off x="9800545" y="3920352"/>
            <a:ext cx="8175082" cy="2757237"/>
            <a:chOff x="0" y="0"/>
            <a:chExt cx="10900109" cy="3676316"/>
          </a:xfrm>
        </p:grpSpPr>
        <p:sp>
          <p:nvSpPr>
            <p:cNvPr name="Freeform 12" id="12"/>
            <p:cNvSpPr/>
            <p:nvPr/>
          </p:nvSpPr>
          <p:spPr>
            <a:xfrm flipH="false" flipV="false" rot="0">
              <a:off x="0" y="0"/>
              <a:ext cx="10900156" cy="3676269"/>
            </a:xfrm>
            <a:custGeom>
              <a:avLst/>
              <a:gdLst/>
              <a:ahLst/>
              <a:cxnLst/>
              <a:rect r="r" b="b" t="t" l="l"/>
              <a:pathLst>
                <a:path h="3676269" w="10900156">
                  <a:moveTo>
                    <a:pt x="0" y="0"/>
                  </a:moveTo>
                  <a:lnTo>
                    <a:pt x="10900156" y="0"/>
                  </a:lnTo>
                  <a:lnTo>
                    <a:pt x="10900156" y="3676269"/>
                  </a:lnTo>
                  <a:lnTo>
                    <a:pt x="0" y="3676269"/>
                  </a:lnTo>
                  <a:close/>
                </a:path>
              </a:pathLst>
            </a:custGeom>
            <a:solidFill>
              <a:srgbClr val="BBDDF5">
                <a:alpha val="67451"/>
              </a:srgbClr>
            </a:solidFill>
          </p:spPr>
        </p:sp>
      </p:grpSp>
      <p:sp>
        <p:nvSpPr>
          <p:cNvPr name="TextBox 13" id="13"/>
          <p:cNvSpPr txBox="true"/>
          <p:nvPr/>
        </p:nvSpPr>
        <p:spPr>
          <a:xfrm rot="0">
            <a:off x="9879203" y="3905646"/>
            <a:ext cx="7891408" cy="2010768"/>
          </a:xfrm>
          <a:prstGeom prst="rect">
            <a:avLst/>
          </a:prstGeom>
        </p:spPr>
        <p:txBody>
          <a:bodyPr anchor="t" rtlCol="false" tIns="0" lIns="0" bIns="0" rIns="0">
            <a:spAutoFit/>
          </a:bodyPr>
          <a:lstStyle/>
          <a:p>
            <a:pPr algn="l">
              <a:lnSpc>
                <a:spcPts val="5194"/>
              </a:lnSpc>
            </a:pPr>
            <a:r>
              <a:rPr lang="en-US" sz="3710">
                <a:solidFill>
                  <a:srgbClr val="000000"/>
                </a:solidFill>
                <a:latin typeface="Norwester"/>
                <a:ea typeface="Norwester"/>
                <a:cs typeface="Norwester"/>
                <a:sym typeface="Norwester"/>
              </a:rPr>
              <a:t>this technology is expensive and has to be tested extensively in research before it is used on humans </a:t>
            </a:r>
          </a:p>
        </p:txBody>
      </p:sp>
      <p:sp>
        <p:nvSpPr>
          <p:cNvPr name="Freeform 14" id="14"/>
          <p:cNvSpPr/>
          <p:nvPr/>
        </p:nvSpPr>
        <p:spPr>
          <a:xfrm flipH="false" flipV="false" rot="600518">
            <a:off x="14474777" y="5900917"/>
            <a:ext cx="3482150" cy="4114800"/>
          </a:xfrm>
          <a:custGeom>
            <a:avLst/>
            <a:gdLst/>
            <a:ahLst/>
            <a:cxnLst/>
            <a:rect r="r" b="b" t="t" l="l"/>
            <a:pathLst>
              <a:path h="4114800" w="3482150">
                <a:moveTo>
                  <a:pt x="0" y="0"/>
                </a:moveTo>
                <a:lnTo>
                  <a:pt x="3482150" y="0"/>
                </a:lnTo>
                <a:lnTo>
                  <a:pt x="348215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116"/>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3A4154">
                <a:alpha val="67451"/>
              </a:srgbClr>
            </a:solidFill>
          </p:spPr>
        </p:sp>
      </p:grpSp>
      <p:grpSp>
        <p:nvGrpSpPr>
          <p:cNvPr name="Group 5" id="5"/>
          <p:cNvGrpSpPr/>
          <p:nvPr/>
        </p:nvGrpSpPr>
        <p:grpSpPr>
          <a:xfrm rot="0">
            <a:off x="327242" y="2731568"/>
            <a:ext cx="14802208" cy="5851247"/>
            <a:chOff x="0" y="0"/>
            <a:chExt cx="19736277" cy="7801663"/>
          </a:xfrm>
        </p:grpSpPr>
        <p:sp>
          <p:nvSpPr>
            <p:cNvPr name="Freeform 6" id="6"/>
            <p:cNvSpPr/>
            <p:nvPr/>
          </p:nvSpPr>
          <p:spPr>
            <a:xfrm flipH="false" flipV="false" rot="0">
              <a:off x="0" y="0"/>
              <a:ext cx="19736308" cy="7801610"/>
            </a:xfrm>
            <a:custGeom>
              <a:avLst/>
              <a:gdLst/>
              <a:ahLst/>
              <a:cxnLst/>
              <a:rect r="r" b="b" t="t" l="l"/>
              <a:pathLst>
                <a:path h="7801610" w="19736308">
                  <a:moveTo>
                    <a:pt x="0" y="0"/>
                  </a:moveTo>
                  <a:lnTo>
                    <a:pt x="19736308" y="0"/>
                  </a:lnTo>
                  <a:lnTo>
                    <a:pt x="19736308" y="7801610"/>
                  </a:lnTo>
                  <a:lnTo>
                    <a:pt x="0" y="7801610"/>
                  </a:lnTo>
                  <a:close/>
                </a:path>
              </a:pathLst>
            </a:custGeom>
            <a:solidFill>
              <a:srgbClr val="3A4154">
                <a:alpha val="67451"/>
              </a:srgbClr>
            </a:solidFill>
          </p:spPr>
        </p:sp>
      </p:grpSp>
      <p:sp>
        <p:nvSpPr>
          <p:cNvPr name="TextBox 7" id="7"/>
          <p:cNvSpPr txBox="true"/>
          <p:nvPr/>
        </p:nvSpPr>
        <p:spPr>
          <a:xfrm rot="0">
            <a:off x="476232" y="2803425"/>
            <a:ext cx="14195643" cy="5844959"/>
          </a:xfrm>
          <a:prstGeom prst="rect">
            <a:avLst/>
          </a:prstGeom>
        </p:spPr>
        <p:txBody>
          <a:bodyPr anchor="t" rtlCol="false" tIns="0" lIns="0" bIns="0" rIns="0">
            <a:spAutoFit/>
          </a:bodyPr>
          <a:lstStyle/>
          <a:p>
            <a:pPr algn="l">
              <a:lnSpc>
                <a:spcPts val="5664"/>
              </a:lnSpc>
            </a:pPr>
            <a:r>
              <a:rPr lang="en-US" sz="4046">
                <a:solidFill>
                  <a:srgbClr val="FFFFFF"/>
                </a:solidFill>
                <a:latin typeface="Norwester"/>
                <a:ea typeface="Norwester"/>
                <a:cs typeface="Norwester"/>
                <a:sym typeface="Norwester"/>
              </a:rPr>
              <a:t>Traditional household appliances such as vacuum cleaners and lawnmowers are being replaced by robotic counterparts.</a:t>
            </a:r>
          </a:p>
          <a:p>
            <a:pPr algn="l">
              <a:lnSpc>
                <a:spcPts val="5664"/>
              </a:lnSpc>
            </a:pPr>
          </a:p>
          <a:p>
            <a:pPr algn="l">
              <a:lnSpc>
                <a:spcPts val="5664"/>
              </a:lnSpc>
            </a:pPr>
            <a:r>
              <a:rPr lang="en-US" sz="4046">
                <a:solidFill>
                  <a:srgbClr val="FFFFFF"/>
                </a:solidFill>
                <a:latin typeface="Norwester"/>
                <a:ea typeface="Norwester"/>
                <a:cs typeface="Norwester"/>
                <a:sym typeface="Norwester"/>
              </a:rPr>
              <a:t>Examples:</a:t>
            </a:r>
          </a:p>
          <a:p>
            <a:pPr algn="l" marL="924944" indent="-308315" lvl="2">
              <a:lnSpc>
                <a:spcPts val="5664"/>
              </a:lnSpc>
              <a:buFont typeface="Arial"/>
              <a:buChar char="⚬"/>
            </a:pPr>
            <a:r>
              <a:rPr lang="en-US" sz="4046">
                <a:solidFill>
                  <a:srgbClr val="FFFFFF"/>
                </a:solidFill>
                <a:latin typeface="Norwester"/>
                <a:ea typeface="Norwester"/>
                <a:cs typeface="Norwester"/>
                <a:sym typeface="Norwester"/>
              </a:rPr>
              <a:t>Autonomous vacuum cleaner </a:t>
            </a:r>
          </a:p>
          <a:p>
            <a:pPr algn="l" marL="924944" indent="-308315" lvl="2">
              <a:lnSpc>
                <a:spcPts val="5664"/>
              </a:lnSpc>
              <a:buFont typeface="Arial"/>
              <a:buChar char="⚬"/>
            </a:pPr>
            <a:r>
              <a:rPr lang="en-US" sz="4046">
                <a:solidFill>
                  <a:srgbClr val="FFFFFF"/>
                </a:solidFill>
                <a:latin typeface="Norwester"/>
                <a:ea typeface="Norwester"/>
                <a:cs typeface="Norwester"/>
                <a:sym typeface="Norwester"/>
              </a:rPr>
              <a:t>Autonomous grass cutter</a:t>
            </a:r>
          </a:p>
          <a:p>
            <a:pPr algn="l" marL="924944" indent="-308315" lvl="2">
              <a:lnSpc>
                <a:spcPts val="5664"/>
              </a:lnSpc>
              <a:buFont typeface="Arial"/>
              <a:buChar char="⚬"/>
            </a:pPr>
            <a:r>
              <a:rPr lang="en-US" sz="4046">
                <a:solidFill>
                  <a:srgbClr val="FFFFFF"/>
                </a:solidFill>
                <a:latin typeface="Norwester"/>
                <a:ea typeface="Norwester"/>
                <a:cs typeface="Norwester"/>
                <a:sym typeface="Norwester"/>
              </a:rPr>
              <a:t>Personal assistant (eg. Alexa)</a:t>
            </a:r>
          </a:p>
          <a:p>
            <a:pPr algn="l" marL="924944" indent="-308315" lvl="2">
              <a:lnSpc>
                <a:spcPts val="5664"/>
              </a:lnSpc>
            </a:pPr>
          </a:p>
        </p:txBody>
      </p:sp>
      <p:sp>
        <p:nvSpPr>
          <p:cNvPr name="Freeform 8" id="8"/>
          <p:cNvSpPr/>
          <p:nvPr/>
        </p:nvSpPr>
        <p:spPr>
          <a:xfrm flipH="false" flipV="false" rot="0">
            <a:off x="14671875" y="5914470"/>
            <a:ext cx="3086100" cy="4114800"/>
          </a:xfrm>
          <a:custGeom>
            <a:avLst/>
            <a:gdLst/>
            <a:ahLst/>
            <a:cxnLst/>
            <a:rect r="r" b="b" t="t" l="l"/>
            <a:pathLst>
              <a:path h="4114800" w="3086100">
                <a:moveTo>
                  <a:pt x="0" y="0"/>
                </a:moveTo>
                <a:lnTo>
                  <a:pt x="3086100" y="0"/>
                </a:lnTo>
                <a:lnTo>
                  <a:pt x="30861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308" b="0"/>
            </a:stretch>
          </a:blipFill>
        </p:spPr>
      </p:sp>
      <p:sp>
        <p:nvSpPr>
          <p:cNvPr name="TextBox 9" id="9"/>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domestic</a:t>
            </a:r>
          </a:p>
        </p:txBody>
      </p:sp>
      <p:sp>
        <p:nvSpPr>
          <p:cNvPr name="TextBox 10" id="10"/>
          <p:cNvSpPr txBox="true"/>
          <p:nvPr/>
        </p:nvSpPr>
        <p:spPr>
          <a:xfrm rot="0">
            <a:off x="476232" y="1831443"/>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450263" y="209864"/>
            <a:ext cx="12326706" cy="2063288"/>
            <a:chOff x="0" y="0"/>
            <a:chExt cx="16435608" cy="2751051"/>
          </a:xfrm>
        </p:grpSpPr>
        <p:sp>
          <p:nvSpPr>
            <p:cNvPr name="Freeform 3" id="3"/>
            <p:cNvSpPr/>
            <p:nvPr/>
          </p:nvSpPr>
          <p:spPr>
            <a:xfrm flipH="false" flipV="false" rot="0">
              <a:off x="0" y="0"/>
              <a:ext cx="16435578" cy="2751074"/>
            </a:xfrm>
            <a:custGeom>
              <a:avLst/>
              <a:gdLst/>
              <a:ahLst/>
              <a:cxnLst/>
              <a:rect r="r" b="b" t="t" l="l"/>
              <a:pathLst>
                <a:path h="2751074" w="16435578">
                  <a:moveTo>
                    <a:pt x="0" y="0"/>
                  </a:moveTo>
                  <a:lnTo>
                    <a:pt x="16435578" y="0"/>
                  </a:lnTo>
                  <a:lnTo>
                    <a:pt x="16435578" y="2751074"/>
                  </a:lnTo>
                  <a:lnTo>
                    <a:pt x="0" y="2751074"/>
                  </a:lnTo>
                  <a:close/>
                </a:path>
              </a:pathLst>
            </a:custGeom>
            <a:solidFill>
              <a:srgbClr val="94A4E6"/>
            </a:solidFill>
          </p:spPr>
        </p:sp>
      </p:grpSp>
      <p:sp>
        <p:nvSpPr>
          <p:cNvPr name="Freeform 4" id="4"/>
          <p:cNvSpPr/>
          <p:nvPr/>
        </p:nvSpPr>
        <p:spPr>
          <a:xfrm flipH="false" flipV="false" rot="0">
            <a:off x="450263" y="3157045"/>
            <a:ext cx="1984225" cy="1371595"/>
          </a:xfrm>
          <a:custGeom>
            <a:avLst/>
            <a:gdLst/>
            <a:ahLst/>
            <a:cxnLst/>
            <a:rect r="r" b="b" t="t" l="l"/>
            <a:pathLst>
              <a:path h="1371595" w="1984225">
                <a:moveTo>
                  <a:pt x="0" y="0"/>
                </a:moveTo>
                <a:lnTo>
                  <a:pt x="1984225" y="0"/>
                </a:lnTo>
                <a:lnTo>
                  <a:pt x="1984225" y="1371595"/>
                </a:lnTo>
                <a:lnTo>
                  <a:pt x="0" y="1371595"/>
                </a:lnTo>
                <a:lnTo>
                  <a:pt x="0" y="0"/>
                </a:lnTo>
                <a:close/>
              </a:path>
            </a:pathLst>
          </a:custGeom>
          <a:blipFill>
            <a:blip r:embed="rId2">
              <a:extLst>
                <a:ext uri="{96DAC541-7B7A-43D3-8B79-37D633B846F1}">
                  <asvg:svgBlip xmlns:asvg="http://schemas.microsoft.com/office/drawing/2016/SVG/main" r:embed="rId3"/>
                </a:ext>
              </a:extLst>
            </a:blip>
            <a:stretch>
              <a:fillRect l="0" t="0" r="0" b="-366"/>
            </a:stretch>
          </a:blipFill>
        </p:spPr>
      </p:sp>
      <p:sp>
        <p:nvSpPr>
          <p:cNvPr name="Freeform 5" id="5"/>
          <p:cNvSpPr/>
          <p:nvPr/>
        </p:nvSpPr>
        <p:spPr>
          <a:xfrm flipH="false" flipV="false" rot="0">
            <a:off x="450296" y="5498240"/>
            <a:ext cx="1759544" cy="1759544"/>
          </a:xfrm>
          <a:custGeom>
            <a:avLst/>
            <a:gdLst/>
            <a:ahLst/>
            <a:cxnLst/>
            <a:rect r="r" b="b" t="t" l="l"/>
            <a:pathLst>
              <a:path h="1759544" w="1759544">
                <a:moveTo>
                  <a:pt x="0" y="0"/>
                </a:moveTo>
                <a:lnTo>
                  <a:pt x="1759544" y="0"/>
                </a:lnTo>
                <a:lnTo>
                  <a:pt x="1759544" y="1759544"/>
                </a:lnTo>
                <a:lnTo>
                  <a:pt x="0" y="1759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4685">
            <a:off x="426443" y="5131593"/>
            <a:ext cx="17517497" cy="47625"/>
            <a:chOff x="0" y="0"/>
            <a:chExt cx="23356663" cy="63500"/>
          </a:xfrm>
        </p:grpSpPr>
        <p:sp>
          <p:nvSpPr>
            <p:cNvPr name="Freeform 7" id="7"/>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4685">
            <a:off x="426507" y="7568696"/>
            <a:ext cx="17517497" cy="47625"/>
            <a:chOff x="0" y="0"/>
            <a:chExt cx="23356663" cy="63500"/>
          </a:xfrm>
        </p:grpSpPr>
        <p:sp>
          <p:nvSpPr>
            <p:cNvPr name="Freeform 9" id="9"/>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0" id="10"/>
          <p:cNvSpPr/>
          <p:nvPr/>
        </p:nvSpPr>
        <p:spPr>
          <a:xfrm flipH="false" flipV="false" rot="0">
            <a:off x="562571" y="7920708"/>
            <a:ext cx="1759609" cy="1577049"/>
          </a:xfrm>
          <a:custGeom>
            <a:avLst/>
            <a:gdLst/>
            <a:ahLst/>
            <a:cxnLst/>
            <a:rect r="r" b="b" t="t" l="l"/>
            <a:pathLst>
              <a:path h="1577049" w="1759609">
                <a:moveTo>
                  <a:pt x="0" y="0"/>
                </a:moveTo>
                <a:lnTo>
                  <a:pt x="1759609" y="0"/>
                </a:lnTo>
                <a:lnTo>
                  <a:pt x="1759609" y="1577049"/>
                </a:lnTo>
                <a:lnTo>
                  <a:pt x="0" y="1577049"/>
                </a:lnTo>
                <a:lnTo>
                  <a:pt x="0" y="0"/>
                </a:lnTo>
                <a:close/>
              </a:path>
            </a:pathLst>
          </a:custGeom>
          <a:blipFill>
            <a:blip r:embed="rId6">
              <a:extLst>
                <a:ext uri="{96DAC541-7B7A-43D3-8B79-37D633B846F1}">
                  <asvg:svgBlip xmlns:asvg="http://schemas.microsoft.com/office/drawing/2016/SVG/main" r:embed="rId7"/>
                </a:ext>
              </a:extLst>
            </a:blip>
            <a:stretch>
              <a:fillRect l="0" t="0" r="0" b="-116"/>
            </a:stretch>
          </a:blipFill>
        </p:spPr>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15" id="15"/>
          <p:cNvSpPr txBox="true"/>
          <p:nvPr/>
        </p:nvSpPr>
        <p:spPr>
          <a:xfrm rot="0">
            <a:off x="237797" y="65870"/>
            <a:ext cx="12328947" cy="2122675"/>
          </a:xfrm>
          <a:prstGeom prst="rect">
            <a:avLst/>
          </a:prstGeom>
        </p:spPr>
        <p:txBody>
          <a:bodyPr anchor="t" rtlCol="false" tIns="0" lIns="0" bIns="0" rIns="0">
            <a:spAutoFit/>
          </a:bodyPr>
          <a:lstStyle/>
          <a:p>
            <a:pPr algn="ctr">
              <a:lnSpc>
                <a:spcPts val="8061"/>
              </a:lnSpc>
            </a:pPr>
            <a:r>
              <a:rPr lang="en-US" sz="5758">
                <a:solidFill>
                  <a:srgbClr val="FFFFFF"/>
                </a:solidFill>
                <a:latin typeface="Norwester"/>
                <a:ea typeface="Norwester"/>
                <a:cs typeface="Norwester"/>
                <a:sym typeface="Norwester"/>
              </a:rPr>
              <a:t>The hardware that are need in an automated system are  ...</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3A4154">
                <a:alpha val="67451"/>
              </a:srgbClr>
            </a:solidFill>
          </p:spPr>
        </p:sp>
      </p:grpSp>
      <p:sp>
        <p:nvSpPr>
          <p:cNvPr name="TextBox 5" id="5"/>
          <p:cNvSpPr txBox="true"/>
          <p:nvPr/>
        </p:nvSpPr>
        <p:spPr>
          <a:xfrm rot="0">
            <a:off x="32724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domestic</a:t>
            </a:r>
          </a:p>
        </p:txBody>
      </p:sp>
      <p:sp>
        <p:nvSpPr>
          <p:cNvPr name="TextBox 6" id="6"/>
          <p:cNvSpPr txBox="true"/>
          <p:nvPr/>
        </p:nvSpPr>
        <p:spPr>
          <a:xfrm rot="0">
            <a:off x="3255977" y="2803473"/>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a:t>
            </a:r>
          </a:p>
        </p:txBody>
      </p:sp>
      <p:sp>
        <p:nvSpPr>
          <p:cNvPr name="TextBox 7" id="7"/>
          <p:cNvSpPr txBox="true"/>
          <p:nvPr/>
        </p:nvSpPr>
        <p:spPr>
          <a:xfrm rot="0">
            <a:off x="11440876" y="2803473"/>
            <a:ext cx="3491704"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a:t>
            </a:r>
          </a:p>
        </p:txBody>
      </p:sp>
      <p:grpSp>
        <p:nvGrpSpPr>
          <p:cNvPr name="Group 8" id="8"/>
          <p:cNvGrpSpPr/>
          <p:nvPr/>
        </p:nvGrpSpPr>
        <p:grpSpPr>
          <a:xfrm rot="0">
            <a:off x="680117" y="3748384"/>
            <a:ext cx="8252157" cy="3056911"/>
            <a:chOff x="0" y="0"/>
            <a:chExt cx="11002876" cy="4075881"/>
          </a:xfrm>
        </p:grpSpPr>
        <p:sp>
          <p:nvSpPr>
            <p:cNvPr name="Freeform 9" id="9"/>
            <p:cNvSpPr/>
            <p:nvPr/>
          </p:nvSpPr>
          <p:spPr>
            <a:xfrm flipH="false" flipV="false" rot="0">
              <a:off x="0" y="0"/>
              <a:ext cx="11002899" cy="4075938"/>
            </a:xfrm>
            <a:custGeom>
              <a:avLst/>
              <a:gdLst/>
              <a:ahLst/>
              <a:cxnLst/>
              <a:rect r="r" b="b" t="t" l="l"/>
              <a:pathLst>
                <a:path h="4075938" w="11002899">
                  <a:moveTo>
                    <a:pt x="0" y="0"/>
                  </a:moveTo>
                  <a:lnTo>
                    <a:pt x="11002899" y="0"/>
                  </a:lnTo>
                  <a:lnTo>
                    <a:pt x="11002899" y="4075938"/>
                  </a:lnTo>
                  <a:lnTo>
                    <a:pt x="0" y="4075938"/>
                  </a:lnTo>
                  <a:close/>
                </a:path>
              </a:pathLst>
            </a:custGeom>
            <a:solidFill>
              <a:srgbClr val="3A4154">
                <a:alpha val="67451"/>
              </a:srgbClr>
            </a:solidFill>
          </p:spPr>
        </p:sp>
      </p:grpSp>
      <p:grpSp>
        <p:nvGrpSpPr>
          <p:cNvPr name="Group 10" id="10"/>
          <p:cNvGrpSpPr/>
          <p:nvPr/>
        </p:nvGrpSpPr>
        <p:grpSpPr>
          <a:xfrm rot="0">
            <a:off x="9355727" y="3748384"/>
            <a:ext cx="8252157" cy="3056911"/>
            <a:chOff x="0" y="0"/>
            <a:chExt cx="11002876" cy="4075881"/>
          </a:xfrm>
        </p:grpSpPr>
        <p:sp>
          <p:nvSpPr>
            <p:cNvPr name="Freeform 11" id="11"/>
            <p:cNvSpPr/>
            <p:nvPr/>
          </p:nvSpPr>
          <p:spPr>
            <a:xfrm flipH="false" flipV="false" rot="0">
              <a:off x="0" y="0"/>
              <a:ext cx="11002899" cy="4075938"/>
            </a:xfrm>
            <a:custGeom>
              <a:avLst/>
              <a:gdLst/>
              <a:ahLst/>
              <a:cxnLst/>
              <a:rect r="r" b="b" t="t" l="l"/>
              <a:pathLst>
                <a:path h="4075938" w="11002899">
                  <a:moveTo>
                    <a:pt x="0" y="0"/>
                  </a:moveTo>
                  <a:lnTo>
                    <a:pt x="11002899" y="0"/>
                  </a:lnTo>
                  <a:lnTo>
                    <a:pt x="11002899" y="4075938"/>
                  </a:lnTo>
                  <a:lnTo>
                    <a:pt x="0" y="4075938"/>
                  </a:lnTo>
                  <a:close/>
                </a:path>
              </a:pathLst>
            </a:custGeom>
            <a:solidFill>
              <a:srgbClr val="3A4154">
                <a:alpha val="67451"/>
              </a:srgbClr>
            </a:solidFill>
          </p:spPr>
        </p:sp>
      </p:grpSp>
      <p:sp>
        <p:nvSpPr>
          <p:cNvPr name="TextBox 12" id="12"/>
          <p:cNvSpPr txBox="true"/>
          <p:nvPr/>
        </p:nvSpPr>
        <p:spPr>
          <a:xfrm rot="0">
            <a:off x="816973" y="3746862"/>
            <a:ext cx="7730751" cy="2907557"/>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robots can quickly learn the environment. they can be programmed to work at convenient times</a:t>
            </a:r>
          </a:p>
        </p:txBody>
      </p:sp>
      <p:sp>
        <p:nvSpPr>
          <p:cNvPr name="TextBox 13" id="13"/>
          <p:cNvSpPr txBox="true"/>
          <p:nvPr/>
        </p:nvSpPr>
        <p:spPr>
          <a:xfrm rot="0">
            <a:off x="9616430" y="3746862"/>
            <a:ext cx="7730751" cy="1478807"/>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this can encourage a more sedentary lifestyle.</a:t>
            </a:r>
          </a:p>
        </p:txBody>
      </p:sp>
      <p:sp>
        <p:nvSpPr>
          <p:cNvPr name="Freeform 14" id="14"/>
          <p:cNvSpPr/>
          <p:nvPr/>
        </p:nvSpPr>
        <p:spPr>
          <a:xfrm flipH="false" flipV="false" rot="0">
            <a:off x="14671875" y="5914470"/>
            <a:ext cx="3086100" cy="4114800"/>
          </a:xfrm>
          <a:custGeom>
            <a:avLst/>
            <a:gdLst/>
            <a:ahLst/>
            <a:cxnLst/>
            <a:rect r="r" b="b" t="t" l="l"/>
            <a:pathLst>
              <a:path h="4114800" w="3086100">
                <a:moveTo>
                  <a:pt x="0" y="0"/>
                </a:moveTo>
                <a:lnTo>
                  <a:pt x="3086100" y="0"/>
                </a:lnTo>
                <a:lnTo>
                  <a:pt x="30861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308" b="0"/>
            </a:stretch>
          </a:blipFill>
        </p:spPr>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5972323" cy="1491044"/>
            <a:chOff x="0" y="0"/>
            <a:chExt cx="7963097" cy="1988059"/>
          </a:xfrm>
        </p:grpSpPr>
        <p:sp>
          <p:nvSpPr>
            <p:cNvPr name="Freeform 4" id="4"/>
            <p:cNvSpPr/>
            <p:nvPr/>
          </p:nvSpPr>
          <p:spPr>
            <a:xfrm flipH="false" flipV="false" rot="0">
              <a:off x="0" y="0"/>
              <a:ext cx="7963154" cy="1988058"/>
            </a:xfrm>
            <a:custGeom>
              <a:avLst/>
              <a:gdLst/>
              <a:ahLst/>
              <a:cxnLst/>
              <a:rect r="r" b="b" t="t" l="l"/>
              <a:pathLst>
                <a:path h="1988058" w="7963154">
                  <a:moveTo>
                    <a:pt x="0" y="0"/>
                  </a:moveTo>
                  <a:lnTo>
                    <a:pt x="7963154" y="0"/>
                  </a:lnTo>
                  <a:lnTo>
                    <a:pt x="7963154" y="1988058"/>
                  </a:lnTo>
                  <a:lnTo>
                    <a:pt x="0" y="1988058"/>
                  </a:lnTo>
                  <a:close/>
                </a:path>
              </a:pathLst>
            </a:custGeom>
            <a:solidFill>
              <a:srgbClr val="ED8C99">
                <a:alpha val="67451"/>
              </a:srgbClr>
            </a:solidFill>
          </p:spPr>
        </p:sp>
      </p:grpSp>
      <p:sp>
        <p:nvSpPr>
          <p:cNvPr name="TextBox 5" id="5"/>
          <p:cNvSpPr txBox="true"/>
          <p:nvPr/>
        </p:nvSpPr>
        <p:spPr>
          <a:xfrm rot="0">
            <a:off x="327242" y="212544"/>
            <a:ext cx="5972323"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entertainment</a:t>
            </a:r>
          </a:p>
        </p:txBody>
      </p:sp>
      <p:sp>
        <p:nvSpPr>
          <p:cNvPr name="TextBox 6" id="6"/>
          <p:cNvSpPr txBox="true"/>
          <p:nvPr/>
        </p:nvSpPr>
        <p:spPr>
          <a:xfrm rot="0">
            <a:off x="327242" y="1968300"/>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7" id="7"/>
          <p:cNvGrpSpPr/>
          <p:nvPr/>
        </p:nvGrpSpPr>
        <p:grpSpPr>
          <a:xfrm rot="0">
            <a:off x="327242" y="2928772"/>
            <a:ext cx="16696369" cy="6483978"/>
            <a:chOff x="0" y="0"/>
            <a:chExt cx="22261825" cy="8645304"/>
          </a:xfrm>
        </p:grpSpPr>
        <p:sp>
          <p:nvSpPr>
            <p:cNvPr name="Freeform 8" id="8"/>
            <p:cNvSpPr/>
            <p:nvPr/>
          </p:nvSpPr>
          <p:spPr>
            <a:xfrm flipH="false" flipV="false" rot="0">
              <a:off x="0" y="0"/>
              <a:ext cx="22261830" cy="8645271"/>
            </a:xfrm>
            <a:custGeom>
              <a:avLst/>
              <a:gdLst/>
              <a:ahLst/>
              <a:cxnLst/>
              <a:rect r="r" b="b" t="t" l="l"/>
              <a:pathLst>
                <a:path h="8645271" w="22261830">
                  <a:moveTo>
                    <a:pt x="0" y="0"/>
                  </a:moveTo>
                  <a:lnTo>
                    <a:pt x="22261830" y="0"/>
                  </a:lnTo>
                  <a:lnTo>
                    <a:pt x="22261830" y="8645271"/>
                  </a:lnTo>
                  <a:lnTo>
                    <a:pt x="0" y="8645271"/>
                  </a:lnTo>
                  <a:close/>
                </a:path>
              </a:pathLst>
            </a:custGeom>
            <a:solidFill>
              <a:srgbClr val="ED8C99">
                <a:alpha val="67451"/>
              </a:srgbClr>
            </a:solidFill>
          </p:spPr>
        </p:sp>
      </p:grpSp>
      <p:sp>
        <p:nvSpPr>
          <p:cNvPr name="TextBox 9" id="9"/>
          <p:cNvSpPr txBox="true"/>
          <p:nvPr/>
        </p:nvSpPr>
        <p:spPr>
          <a:xfrm rot="0">
            <a:off x="618833" y="3044024"/>
            <a:ext cx="15565767" cy="5847755"/>
          </a:xfrm>
          <a:prstGeom prst="rect">
            <a:avLst/>
          </a:prstGeom>
        </p:spPr>
        <p:txBody>
          <a:bodyPr anchor="t" rtlCol="false" tIns="0" lIns="0" bIns="0" rIns="0">
            <a:spAutoFit/>
          </a:bodyPr>
          <a:lstStyle/>
          <a:p>
            <a:pPr algn="l">
              <a:lnSpc>
                <a:spcPts val="3801"/>
              </a:lnSpc>
            </a:pPr>
            <a:r>
              <a:rPr lang="en-US" sz="3200">
                <a:solidFill>
                  <a:srgbClr val="FFFFFF"/>
                </a:solidFill>
                <a:latin typeface="Norwester"/>
                <a:ea typeface="Norwester"/>
                <a:cs typeface="Norwester"/>
                <a:sym typeface="Norwester"/>
              </a:rPr>
              <a:t>In the entertainment industry, robots are increasingly employed in various capacities:</a:t>
            </a:r>
          </a:p>
          <a:p>
            <a:pPr algn="l">
              <a:lnSpc>
                <a:spcPts val="3801"/>
              </a:lnSpc>
            </a:pPr>
          </a:p>
          <a:p>
            <a:pPr algn="l">
              <a:lnSpc>
                <a:spcPts val="3801"/>
              </a:lnSpc>
            </a:pPr>
            <a:r>
              <a:rPr lang="en-US" sz="3200">
                <a:solidFill>
                  <a:srgbClr val="FFFFFF"/>
                </a:solidFill>
                <a:latin typeface="Norwester"/>
                <a:ea typeface="Norwester"/>
                <a:cs typeface="Norwester"/>
                <a:sym typeface="Norwester"/>
              </a:rPr>
              <a:t>1. Entertainment Parks and Arenas/Venues: Theme parks utilize autonomous robots, often in costumes of cartoon characters, to interact with visitors. These robots enhance the theme park experience by safely engaging visitors with attractions and creating a more immersive environment.</a:t>
            </a:r>
          </a:p>
          <a:p>
            <a:pPr algn="l">
              <a:lnSpc>
                <a:spcPts val="3801"/>
              </a:lnSpc>
            </a:pPr>
          </a:p>
          <a:p>
            <a:pPr algn="l">
              <a:lnSpc>
                <a:spcPts val="3801"/>
              </a:lnSpc>
            </a:pPr>
            <a:r>
              <a:rPr lang="en-US" sz="3200">
                <a:solidFill>
                  <a:srgbClr val="FFFFFF"/>
                </a:solidFill>
                <a:latin typeface="Norwester"/>
                <a:ea typeface="Norwester"/>
                <a:cs typeface="Norwester"/>
                <a:sym typeface="Norwester"/>
              </a:rPr>
              <a:t>2. Film and TV Industry: Robots play crucial roles in film and television production, particularly in camera control. They help maintain steady shots and automate focusing during dynamic scenes. For instance, in the movie "Gravity," robots were extensively used to operate cameras, props, and even simulate human movements in space to create realistic and captivating visuals.</a:t>
            </a:r>
          </a:p>
        </p:txBody>
      </p:sp>
      <p:grpSp>
        <p:nvGrpSpPr>
          <p:cNvPr name="Group 10" id="10"/>
          <p:cNvGrpSpPr/>
          <p:nvPr/>
        </p:nvGrpSpPr>
        <p:grpSpPr>
          <a:xfrm rot="0">
            <a:off x="2537237" y="146265"/>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6" r="0" b="-9271"/>
            </a:stretch>
          </a:blipFill>
        </p:spPr>
      </p:sp>
      <p:grpSp>
        <p:nvGrpSpPr>
          <p:cNvPr name="Group 3" id="3"/>
          <p:cNvGrpSpPr/>
          <p:nvPr/>
        </p:nvGrpSpPr>
        <p:grpSpPr>
          <a:xfrm rot="0">
            <a:off x="327242" y="283178"/>
            <a:ext cx="5972323" cy="1491044"/>
            <a:chOff x="0" y="0"/>
            <a:chExt cx="7963097" cy="1988059"/>
          </a:xfrm>
        </p:grpSpPr>
        <p:sp>
          <p:nvSpPr>
            <p:cNvPr name="Freeform 4" id="4"/>
            <p:cNvSpPr/>
            <p:nvPr/>
          </p:nvSpPr>
          <p:spPr>
            <a:xfrm flipH="false" flipV="false" rot="0">
              <a:off x="0" y="0"/>
              <a:ext cx="7963154" cy="1988058"/>
            </a:xfrm>
            <a:custGeom>
              <a:avLst/>
              <a:gdLst/>
              <a:ahLst/>
              <a:cxnLst/>
              <a:rect r="r" b="b" t="t" l="l"/>
              <a:pathLst>
                <a:path h="1988058" w="7963154">
                  <a:moveTo>
                    <a:pt x="0" y="0"/>
                  </a:moveTo>
                  <a:lnTo>
                    <a:pt x="7963154" y="0"/>
                  </a:lnTo>
                  <a:lnTo>
                    <a:pt x="7963154" y="1988058"/>
                  </a:lnTo>
                  <a:lnTo>
                    <a:pt x="0" y="1988058"/>
                  </a:lnTo>
                  <a:close/>
                </a:path>
              </a:pathLst>
            </a:custGeom>
            <a:solidFill>
              <a:srgbClr val="ED8C99">
                <a:alpha val="67451"/>
              </a:srgbClr>
            </a:solidFill>
          </p:spPr>
        </p:sp>
      </p:grpSp>
      <p:sp>
        <p:nvSpPr>
          <p:cNvPr name="TextBox 5" id="5"/>
          <p:cNvSpPr txBox="true"/>
          <p:nvPr/>
        </p:nvSpPr>
        <p:spPr>
          <a:xfrm rot="0">
            <a:off x="327242" y="212544"/>
            <a:ext cx="5972323"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entertainment</a:t>
            </a:r>
          </a:p>
        </p:txBody>
      </p:sp>
      <p:sp>
        <p:nvSpPr>
          <p:cNvPr name="TextBox 6" id="6"/>
          <p:cNvSpPr txBox="true"/>
          <p:nvPr/>
        </p:nvSpPr>
        <p:spPr>
          <a:xfrm rot="0">
            <a:off x="2972456" y="2418857"/>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Advantage</a:t>
            </a:r>
          </a:p>
        </p:txBody>
      </p:sp>
      <p:sp>
        <p:nvSpPr>
          <p:cNvPr name="TextBox 7" id="7"/>
          <p:cNvSpPr txBox="true"/>
          <p:nvPr/>
        </p:nvSpPr>
        <p:spPr>
          <a:xfrm rot="0">
            <a:off x="12308867" y="2418857"/>
            <a:ext cx="3100435" cy="764432"/>
          </a:xfrm>
          <a:prstGeom prst="rect">
            <a:avLst/>
          </a:prstGeom>
        </p:spPr>
        <p:txBody>
          <a:bodyPr anchor="t" rtlCol="false" tIns="0" lIns="0" bIns="0" rIns="0">
            <a:spAutoFit/>
          </a:bodyPr>
          <a:lstStyle/>
          <a:p>
            <a:pPr algn="ctr">
              <a:lnSpc>
                <a:spcPts val="5640"/>
              </a:lnSpc>
            </a:pPr>
            <a:r>
              <a:rPr lang="en-US" sz="4029">
                <a:solidFill>
                  <a:srgbClr val="FFFFFF"/>
                </a:solidFill>
                <a:latin typeface="Norwester"/>
                <a:ea typeface="Norwester"/>
                <a:cs typeface="Norwester"/>
                <a:sym typeface="Norwester"/>
              </a:rPr>
              <a:t>disAdvantage</a:t>
            </a:r>
          </a:p>
        </p:txBody>
      </p:sp>
      <p:grpSp>
        <p:nvGrpSpPr>
          <p:cNvPr name="Group 8" id="8"/>
          <p:cNvGrpSpPr/>
          <p:nvPr/>
        </p:nvGrpSpPr>
        <p:grpSpPr>
          <a:xfrm rot="0">
            <a:off x="640283" y="3375141"/>
            <a:ext cx="8240586" cy="3595060"/>
            <a:chOff x="0" y="0"/>
            <a:chExt cx="10987448" cy="4793413"/>
          </a:xfrm>
        </p:grpSpPr>
        <p:sp>
          <p:nvSpPr>
            <p:cNvPr name="Freeform 9" id="9"/>
            <p:cNvSpPr/>
            <p:nvPr/>
          </p:nvSpPr>
          <p:spPr>
            <a:xfrm flipH="false" flipV="false" rot="0">
              <a:off x="0" y="0"/>
              <a:ext cx="10987405" cy="4793361"/>
            </a:xfrm>
            <a:custGeom>
              <a:avLst/>
              <a:gdLst/>
              <a:ahLst/>
              <a:cxnLst/>
              <a:rect r="r" b="b" t="t" l="l"/>
              <a:pathLst>
                <a:path h="4793361" w="10987405">
                  <a:moveTo>
                    <a:pt x="0" y="0"/>
                  </a:moveTo>
                  <a:lnTo>
                    <a:pt x="10987405" y="0"/>
                  </a:lnTo>
                  <a:lnTo>
                    <a:pt x="10987405" y="4793361"/>
                  </a:lnTo>
                  <a:lnTo>
                    <a:pt x="0" y="4793361"/>
                  </a:lnTo>
                  <a:close/>
                </a:path>
              </a:pathLst>
            </a:custGeom>
            <a:solidFill>
              <a:srgbClr val="ED8C99">
                <a:alpha val="67451"/>
              </a:srgbClr>
            </a:solidFill>
          </p:spPr>
        </p:sp>
      </p:grpSp>
      <p:grpSp>
        <p:nvGrpSpPr>
          <p:cNvPr name="Group 10" id="10"/>
          <p:cNvGrpSpPr/>
          <p:nvPr/>
        </p:nvGrpSpPr>
        <p:grpSpPr>
          <a:xfrm rot="0">
            <a:off x="9407131" y="3375141"/>
            <a:ext cx="8240586" cy="3595060"/>
            <a:chOff x="0" y="0"/>
            <a:chExt cx="10987448" cy="4793413"/>
          </a:xfrm>
        </p:grpSpPr>
        <p:sp>
          <p:nvSpPr>
            <p:cNvPr name="Freeform 11" id="11"/>
            <p:cNvSpPr/>
            <p:nvPr/>
          </p:nvSpPr>
          <p:spPr>
            <a:xfrm flipH="false" flipV="false" rot="0">
              <a:off x="0" y="0"/>
              <a:ext cx="10987405" cy="4793361"/>
            </a:xfrm>
            <a:custGeom>
              <a:avLst/>
              <a:gdLst/>
              <a:ahLst/>
              <a:cxnLst/>
              <a:rect r="r" b="b" t="t" l="l"/>
              <a:pathLst>
                <a:path h="4793361" w="10987405">
                  <a:moveTo>
                    <a:pt x="0" y="0"/>
                  </a:moveTo>
                  <a:lnTo>
                    <a:pt x="10987405" y="0"/>
                  </a:lnTo>
                  <a:lnTo>
                    <a:pt x="10987405" y="4793361"/>
                  </a:lnTo>
                  <a:lnTo>
                    <a:pt x="0" y="4793361"/>
                  </a:lnTo>
                  <a:close/>
                </a:path>
              </a:pathLst>
            </a:custGeom>
            <a:solidFill>
              <a:srgbClr val="ED8C99">
                <a:alpha val="67451"/>
              </a:srgbClr>
            </a:solidFill>
          </p:spPr>
        </p:sp>
      </p:grpSp>
      <p:sp>
        <p:nvSpPr>
          <p:cNvPr name="TextBox 12" id="12"/>
          <p:cNvSpPr txBox="true"/>
          <p:nvPr/>
        </p:nvSpPr>
        <p:spPr>
          <a:xfrm rot="0">
            <a:off x="902426" y="3443882"/>
            <a:ext cx="7662322" cy="2907557"/>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film can be presented in ways that a human would not be able to normally see due to robotic technology.</a:t>
            </a:r>
          </a:p>
        </p:txBody>
      </p:sp>
      <p:sp>
        <p:nvSpPr>
          <p:cNvPr name="TextBox 13" id="13"/>
          <p:cNvSpPr txBox="true"/>
          <p:nvPr/>
        </p:nvSpPr>
        <p:spPr>
          <a:xfrm rot="0">
            <a:off x="9735426" y="3443882"/>
            <a:ext cx="7662322" cy="2193182"/>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fewer job opportunities as humans are increasingly replace by machinery. </a:t>
            </a:r>
          </a:p>
        </p:txBody>
      </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200"/>
            <a:chOff x="0" y="0"/>
            <a:chExt cx="1585162" cy="1592267"/>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744460" y="181061"/>
            <a:ext cx="13029679" cy="936142"/>
          </a:xfrm>
          <a:prstGeom prst="rect">
            <a:avLst/>
          </a:prstGeom>
        </p:spPr>
        <p:txBody>
          <a:bodyPr anchor="t" rtlCol="false" tIns="0" lIns="0" bIns="0" rIns="0">
            <a:spAutoFit/>
          </a:bodyPr>
          <a:lstStyle/>
          <a:p>
            <a:pPr algn="just">
              <a:lnSpc>
                <a:spcPts val="7722"/>
              </a:lnSpc>
            </a:pPr>
            <a:r>
              <a:rPr lang="en-US" sz="5516" i="true" spc="605">
                <a:solidFill>
                  <a:srgbClr val="04383F"/>
                </a:solidFill>
                <a:latin typeface="League Spartan"/>
                <a:ea typeface="League Spartan"/>
                <a:cs typeface="League Spartan"/>
                <a:sym typeface="League Spartan"/>
              </a:rPr>
              <a:t>EXAM QUESTION</a:t>
            </a:r>
          </a:p>
        </p:txBody>
      </p:sp>
      <p:grpSp>
        <p:nvGrpSpPr>
          <p:cNvPr name="Group 9" id="9"/>
          <p:cNvGrpSpPr/>
          <p:nvPr/>
        </p:nvGrpSpPr>
        <p:grpSpPr>
          <a:xfrm rot="0">
            <a:off x="5231057" y="1028700"/>
            <a:ext cx="12579429" cy="177006"/>
            <a:chOff x="0" y="0"/>
            <a:chExt cx="16772572" cy="236008"/>
          </a:xfrm>
        </p:grpSpPr>
        <p:sp>
          <p:nvSpPr>
            <p:cNvPr name="Freeform 10" id="10"/>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1" id="11"/>
          <p:cNvSpPr/>
          <p:nvPr/>
        </p:nvSpPr>
        <p:spPr>
          <a:xfrm flipH="false" flipV="false" rot="0">
            <a:off x="5035469" y="2541052"/>
            <a:ext cx="12775017" cy="5676009"/>
          </a:xfrm>
          <a:custGeom>
            <a:avLst/>
            <a:gdLst/>
            <a:ahLst/>
            <a:cxnLst/>
            <a:rect r="r" b="b" t="t" l="l"/>
            <a:pathLst>
              <a:path h="5676009" w="12775017">
                <a:moveTo>
                  <a:pt x="0" y="0"/>
                </a:moveTo>
                <a:lnTo>
                  <a:pt x="12775017" y="0"/>
                </a:lnTo>
                <a:lnTo>
                  <a:pt x="12775017" y="5676009"/>
                </a:lnTo>
                <a:lnTo>
                  <a:pt x="0" y="5676009"/>
                </a:lnTo>
                <a:lnTo>
                  <a:pt x="0" y="0"/>
                </a:lnTo>
                <a:close/>
              </a:path>
            </a:pathLst>
          </a:custGeom>
          <a:blipFill>
            <a:blip r:embed="rId5"/>
            <a:stretch>
              <a:fillRect l="0" t="0" r="0" b="0"/>
            </a:stretch>
          </a:blipFill>
        </p:spPr>
      </p:sp>
      <p:grpSp>
        <p:nvGrpSpPr>
          <p:cNvPr name="Group 12" id="12"/>
          <p:cNvGrpSpPr/>
          <p:nvPr/>
        </p:nvGrpSpPr>
        <p:grpSpPr>
          <a:xfrm rot="0">
            <a:off x="2537237" y="146265"/>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6607" y="-357629"/>
            <a:ext cx="4218457" cy="10756353"/>
          </a:xfrm>
          <a:custGeom>
            <a:avLst/>
            <a:gdLst/>
            <a:ahLst/>
            <a:cxnLst/>
            <a:rect r="r" b="b" t="t" l="l"/>
            <a:pathLst>
              <a:path h="10756353" w="4218457">
                <a:moveTo>
                  <a:pt x="0" y="0"/>
                </a:moveTo>
                <a:lnTo>
                  <a:pt x="4218457" y="0"/>
                </a:lnTo>
                <a:lnTo>
                  <a:pt x="4218457" y="10756353"/>
                </a:lnTo>
                <a:lnTo>
                  <a:pt x="0" y="10756353"/>
                </a:lnTo>
                <a:lnTo>
                  <a:pt x="0" y="0"/>
                </a:lnTo>
                <a:close/>
              </a:path>
            </a:pathLst>
          </a:custGeom>
          <a:blipFill>
            <a:blip r:embed="rId2"/>
            <a:stretch>
              <a:fillRect l="-132053" t="0" r="-142279" b="0"/>
            </a:stretch>
          </a:blipFill>
        </p:spPr>
      </p:sp>
      <p:grpSp>
        <p:nvGrpSpPr>
          <p:cNvPr name="Group 3" id="3"/>
          <p:cNvGrpSpPr/>
          <p:nvPr/>
        </p:nvGrpSpPr>
        <p:grpSpPr>
          <a:xfrm rot="0">
            <a:off x="739641" y="8487069"/>
            <a:ext cx="2492568" cy="1985237"/>
            <a:chOff x="0" y="0"/>
            <a:chExt cx="3323424" cy="2646983"/>
          </a:xfrm>
        </p:grpSpPr>
        <p:sp>
          <p:nvSpPr>
            <p:cNvPr name="Freeform 4" id="4"/>
            <p:cNvSpPr/>
            <p:nvPr/>
          </p:nvSpPr>
          <p:spPr>
            <a:xfrm flipH="false" flipV="false" rot="0">
              <a:off x="0" y="0"/>
              <a:ext cx="3323463" cy="2646934"/>
            </a:xfrm>
            <a:custGeom>
              <a:avLst/>
              <a:gdLst/>
              <a:ahLst/>
              <a:cxnLst/>
              <a:rect r="r" b="b" t="t" l="l"/>
              <a:pathLst>
                <a:path h="2646934" w="3323463">
                  <a:moveTo>
                    <a:pt x="0" y="0"/>
                  </a:moveTo>
                  <a:lnTo>
                    <a:pt x="3323463" y="0"/>
                  </a:lnTo>
                  <a:lnTo>
                    <a:pt x="3323463" y="2646934"/>
                  </a:lnTo>
                  <a:lnTo>
                    <a:pt x="0" y="2646934"/>
                  </a:lnTo>
                  <a:close/>
                </a:path>
              </a:pathLst>
            </a:custGeom>
            <a:solidFill>
              <a:srgbClr val="318F9A"/>
            </a:solidFill>
          </p:spPr>
        </p:sp>
      </p:grpSp>
      <p:grpSp>
        <p:nvGrpSpPr>
          <p:cNvPr name="Group 5" id="5"/>
          <p:cNvGrpSpPr/>
          <p:nvPr/>
        </p:nvGrpSpPr>
        <p:grpSpPr>
          <a:xfrm rot="5400000">
            <a:off x="1331730" y="1141317"/>
            <a:ext cx="1188871" cy="1194200"/>
            <a:chOff x="0" y="0"/>
            <a:chExt cx="1585162" cy="1592267"/>
          </a:xfrm>
        </p:grpSpPr>
        <p:sp>
          <p:nvSpPr>
            <p:cNvPr name="Freeform 6" id="6"/>
            <p:cNvSpPr/>
            <p:nvPr/>
          </p:nvSpPr>
          <p:spPr>
            <a:xfrm flipH="false" flipV="false" rot="0">
              <a:off x="0" y="0"/>
              <a:ext cx="1585214" cy="1592326"/>
            </a:xfrm>
            <a:custGeom>
              <a:avLst/>
              <a:gdLst/>
              <a:ahLst/>
              <a:cxnLst/>
              <a:rect r="r" b="b" t="t" l="l"/>
              <a:pathLst>
                <a:path h="1592326" w="1585214">
                  <a:moveTo>
                    <a:pt x="792607" y="0"/>
                  </a:moveTo>
                  <a:cubicBezTo>
                    <a:pt x="1230884" y="1905"/>
                    <a:pt x="1585214" y="357886"/>
                    <a:pt x="1585214" y="796163"/>
                  </a:cubicBezTo>
                  <a:cubicBezTo>
                    <a:pt x="1585214" y="1234440"/>
                    <a:pt x="1230884" y="1590294"/>
                    <a:pt x="792607" y="1592326"/>
                  </a:cubicBezTo>
                  <a:cubicBezTo>
                    <a:pt x="354330" y="1590294"/>
                    <a:pt x="0" y="1234440"/>
                    <a:pt x="0" y="796163"/>
                  </a:cubicBezTo>
                  <a:cubicBezTo>
                    <a:pt x="0" y="357886"/>
                    <a:pt x="354330" y="1905"/>
                    <a:pt x="792607" y="0"/>
                  </a:cubicBezTo>
                  <a:close/>
                </a:path>
              </a:pathLst>
            </a:custGeom>
            <a:solidFill>
              <a:srgbClr val="04383F"/>
            </a:solidFill>
          </p:spPr>
        </p:sp>
      </p:grpSp>
      <p:sp>
        <p:nvSpPr>
          <p:cNvPr name="Freeform 7" id="7"/>
          <p:cNvSpPr/>
          <p:nvPr/>
        </p:nvSpPr>
        <p:spPr>
          <a:xfrm flipH="false" flipV="false" rot="0">
            <a:off x="1807778" y="1706046"/>
            <a:ext cx="835006" cy="835006"/>
          </a:xfrm>
          <a:custGeom>
            <a:avLst/>
            <a:gdLst/>
            <a:ahLst/>
            <a:cxnLst/>
            <a:rect r="r" b="b" t="t" l="l"/>
            <a:pathLst>
              <a:path h="835006" w="835006">
                <a:moveTo>
                  <a:pt x="0" y="0"/>
                </a:moveTo>
                <a:lnTo>
                  <a:pt x="835006" y="0"/>
                </a:lnTo>
                <a:lnTo>
                  <a:pt x="835006" y="835006"/>
                </a:lnTo>
                <a:lnTo>
                  <a:pt x="0" y="8350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10744460" y="92558"/>
            <a:ext cx="13029679" cy="936142"/>
          </a:xfrm>
          <a:prstGeom prst="rect">
            <a:avLst/>
          </a:prstGeom>
        </p:spPr>
        <p:txBody>
          <a:bodyPr anchor="t" rtlCol="false" tIns="0" lIns="0" bIns="0" rIns="0">
            <a:spAutoFit/>
          </a:bodyPr>
          <a:lstStyle/>
          <a:p>
            <a:pPr algn="just">
              <a:lnSpc>
                <a:spcPts val="7722"/>
              </a:lnSpc>
            </a:pPr>
            <a:r>
              <a:rPr lang="en-US" sz="5516" i="true" spc="605">
                <a:solidFill>
                  <a:srgbClr val="04383F"/>
                </a:solidFill>
                <a:latin typeface="League Spartan"/>
                <a:ea typeface="League Spartan"/>
                <a:cs typeface="League Spartan"/>
                <a:sym typeface="League Spartan"/>
              </a:rPr>
              <a:t>EXAM QUESTION</a:t>
            </a:r>
          </a:p>
        </p:txBody>
      </p:sp>
      <p:grpSp>
        <p:nvGrpSpPr>
          <p:cNvPr name="Group 9" id="9"/>
          <p:cNvGrpSpPr/>
          <p:nvPr/>
        </p:nvGrpSpPr>
        <p:grpSpPr>
          <a:xfrm rot="0">
            <a:off x="5231057" y="1028700"/>
            <a:ext cx="12579429" cy="177006"/>
            <a:chOff x="0" y="0"/>
            <a:chExt cx="16772572" cy="236008"/>
          </a:xfrm>
        </p:grpSpPr>
        <p:sp>
          <p:nvSpPr>
            <p:cNvPr name="Freeform 10" id="10"/>
            <p:cNvSpPr/>
            <p:nvPr/>
          </p:nvSpPr>
          <p:spPr>
            <a:xfrm flipH="false" flipV="false" rot="0">
              <a:off x="0" y="0"/>
              <a:ext cx="16772510" cy="235966"/>
            </a:xfrm>
            <a:custGeom>
              <a:avLst/>
              <a:gdLst/>
              <a:ahLst/>
              <a:cxnLst/>
              <a:rect r="r" b="b" t="t" l="l"/>
              <a:pathLst>
                <a:path h="235966" w="16772510">
                  <a:moveTo>
                    <a:pt x="0" y="0"/>
                  </a:moveTo>
                  <a:lnTo>
                    <a:pt x="16772510" y="0"/>
                  </a:lnTo>
                  <a:lnTo>
                    <a:pt x="16772510" y="235966"/>
                  </a:lnTo>
                  <a:lnTo>
                    <a:pt x="0" y="235966"/>
                  </a:lnTo>
                  <a:close/>
                </a:path>
              </a:pathLst>
            </a:custGeom>
            <a:solidFill>
              <a:srgbClr val="04383F"/>
            </a:solidFill>
          </p:spPr>
        </p:sp>
      </p:grpSp>
      <p:sp>
        <p:nvSpPr>
          <p:cNvPr name="Freeform 11" id="11"/>
          <p:cNvSpPr/>
          <p:nvPr/>
        </p:nvSpPr>
        <p:spPr>
          <a:xfrm flipH="false" flipV="false" rot="0">
            <a:off x="4177907" y="2688174"/>
            <a:ext cx="14685728" cy="5350191"/>
          </a:xfrm>
          <a:custGeom>
            <a:avLst/>
            <a:gdLst/>
            <a:ahLst/>
            <a:cxnLst/>
            <a:rect r="r" b="b" t="t" l="l"/>
            <a:pathLst>
              <a:path h="5350191" w="14685728">
                <a:moveTo>
                  <a:pt x="0" y="0"/>
                </a:moveTo>
                <a:lnTo>
                  <a:pt x="14685728" y="0"/>
                </a:lnTo>
                <a:lnTo>
                  <a:pt x="14685728" y="5350191"/>
                </a:lnTo>
                <a:lnTo>
                  <a:pt x="0" y="5350191"/>
                </a:lnTo>
                <a:lnTo>
                  <a:pt x="0" y="0"/>
                </a:lnTo>
                <a:close/>
              </a:path>
            </a:pathLst>
          </a:custGeom>
          <a:blipFill>
            <a:blip r:embed="rId5"/>
            <a:stretch>
              <a:fillRect l="0" t="0" r="0" b="0"/>
            </a:stretch>
          </a:blipFill>
        </p:spPr>
      </p:sp>
      <p:grpSp>
        <p:nvGrpSpPr>
          <p:cNvPr name="Group 12" id="12"/>
          <p:cNvGrpSpPr/>
          <p:nvPr/>
        </p:nvGrpSpPr>
        <p:grpSpPr>
          <a:xfrm rot="0">
            <a:off x="2537237" y="146265"/>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6" b="-43628"/>
            </a:stretch>
          </a:blipFill>
        </p:spPr>
      </p:sp>
      <p:sp>
        <p:nvSpPr>
          <p:cNvPr name="TextBox 3" id="3"/>
          <p:cNvSpPr txBox="true"/>
          <p:nvPr/>
        </p:nvSpPr>
        <p:spPr>
          <a:xfrm rot="0">
            <a:off x="10495637" y="3046516"/>
            <a:ext cx="6153969" cy="3333750"/>
          </a:xfrm>
          <a:prstGeom prst="rect">
            <a:avLst/>
          </a:prstGeom>
        </p:spPr>
        <p:txBody>
          <a:bodyPr anchor="t" rtlCol="false" tIns="0" lIns="0" bIns="0" rIns="0">
            <a:spAutoFit/>
          </a:bodyPr>
          <a:lstStyle/>
          <a:p>
            <a:pPr algn="ctr">
              <a:lnSpc>
                <a:spcPts val="12599"/>
              </a:lnSpc>
            </a:pPr>
            <a:r>
              <a:rPr lang="en-US" sz="9000">
                <a:solidFill>
                  <a:srgbClr val="000000"/>
                </a:solidFill>
                <a:latin typeface="Norwester"/>
                <a:ea typeface="Norwester"/>
                <a:cs typeface="Norwester"/>
                <a:sym typeface="Norwester"/>
              </a:rPr>
              <a:t>Artificial</a:t>
            </a:r>
          </a:p>
          <a:p>
            <a:pPr algn="ctr">
              <a:lnSpc>
                <a:spcPts val="12599"/>
              </a:lnSpc>
            </a:pPr>
            <a:r>
              <a:rPr lang="en-US" sz="9000">
                <a:solidFill>
                  <a:srgbClr val="000000"/>
                </a:solidFill>
                <a:latin typeface="Norwester"/>
                <a:ea typeface="Norwester"/>
                <a:cs typeface="Norwester"/>
                <a:sym typeface="Norwester"/>
              </a:rPr>
              <a:t>Intelligence</a:t>
            </a:r>
          </a:p>
        </p:txBody>
      </p:sp>
      <p:sp>
        <p:nvSpPr>
          <p:cNvPr name="TextBox 4" id="4"/>
          <p:cNvSpPr txBox="true"/>
          <p:nvPr/>
        </p:nvSpPr>
        <p:spPr>
          <a:xfrm rot="0">
            <a:off x="11157110" y="2611176"/>
            <a:ext cx="4535297" cy="797290"/>
          </a:xfrm>
          <a:prstGeom prst="rect">
            <a:avLst/>
          </a:prstGeom>
        </p:spPr>
        <p:txBody>
          <a:bodyPr anchor="t" rtlCol="false" tIns="0" lIns="0" bIns="0" rIns="0">
            <a:spAutoFit/>
          </a:bodyPr>
          <a:lstStyle/>
          <a:p>
            <a:pPr algn="ctr">
              <a:lnSpc>
                <a:spcPts val="5928"/>
              </a:lnSpc>
            </a:pPr>
            <a:r>
              <a:rPr lang="en-US" sz="4235">
                <a:solidFill>
                  <a:srgbClr val="000000"/>
                </a:solidFill>
                <a:latin typeface="Alegreya"/>
                <a:ea typeface="Alegreya"/>
                <a:cs typeface="Alegreya"/>
                <a:sym typeface="Alegreya"/>
              </a:rPr>
              <a:t>Chapter 6.3</a:t>
            </a:r>
          </a:p>
        </p:txBody>
      </p:sp>
      <p:grpSp>
        <p:nvGrpSpPr>
          <p:cNvPr name="Group 5" id="5"/>
          <p:cNvGrpSpPr/>
          <p:nvPr/>
        </p:nvGrpSpPr>
        <p:grpSpPr>
          <a:xfrm rot="0">
            <a:off x="2537237" y="146265"/>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30" b="-18555"/>
            </a:stretch>
          </a:blipFill>
        </p:spPr>
      </p:sp>
      <p:grpSp>
        <p:nvGrpSpPr>
          <p:cNvPr name="Group 3" id="3"/>
          <p:cNvGrpSpPr/>
          <p:nvPr/>
        </p:nvGrpSpPr>
        <p:grpSpPr>
          <a:xfrm rot="0">
            <a:off x="-252253" y="-267874"/>
            <a:ext cx="18792507" cy="10847178"/>
            <a:chOff x="0" y="0"/>
            <a:chExt cx="25056676" cy="14462904"/>
          </a:xfrm>
        </p:grpSpPr>
        <p:sp>
          <p:nvSpPr>
            <p:cNvPr name="Freeform 4" id="4"/>
            <p:cNvSpPr/>
            <p:nvPr/>
          </p:nvSpPr>
          <p:spPr>
            <a:xfrm flipH="false" flipV="false" rot="0">
              <a:off x="0" y="0"/>
              <a:ext cx="25056719" cy="14462888"/>
            </a:xfrm>
            <a:custGeom>
              <a:avLst/>
              <a:gdLst/>
              <a:ahLst/>
              <a:cxnLst/>
              <a:rect r="r" b="b" t="t" l="l"/>
              <a:pathLst>
                <a:path h="14462888" w="25056719">
                  <a:moveTo>
                    <a:pt x="0" y="0"/>
                  </a:moveTo>
                  <a:lnTo>
                    <a:pt x="25056719" y="0"/>
                  </a:lnTo>
                  <a:lnTo>
                    <a:pt x="25056719" y="14462888"/>
                  </a:lnTo>
                  <a:lnTo>
                    <a:pt x="0" y="14462888"/>
                  </a:lnTo>
                  <a:close/>
                </a:path>
              </a:pathLst>
            </a:custGeom>
            <a:solidFill>
              <a:srgbClr val="121866">
                <a:alpha val="94902"/>
              </a:srgbClr>
            </a:solidFill>
          </p:spPr>
        </p:sp>
      </p:grpSp>
      <p:sp>
        <p:nvSpPr>
          <p:cNvPr name="Freeform 5" id="5"/>
          <p:cNvSpPr/>
          <p:nvPr/>
        </p:nvSpPr>
        <p:spPr>
          <a:xfrm flipH="false" flipV="false" rot="0">
            <a:off x="-1776665" y="8199554"/>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6055758" y="-1389201"/>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197499" y="5290968"/>
            <a:ext cx="4090501" cy="4996032"/>
          </a:xfrm>
          <a:custGeom>
            <a:avLst/>
            <a:gdLst/>
            <a:ahLst/>
            <a:cxnLst/>
            <a:rect r="r" b="b" t="t" l="l"/>
            <a:pathLst>
              <a:path h="4996032" w="4090501">
                <a:moveTo>
                  <a:pt x="0" y="0"/>
                </a:moveTo>
                <a:lnTo>
                  <a:pt x="4090501" y="0"/>
                </a:lnTo>
                <a:lnTo>
                  <a:pt x="4090501" y="4996032"/>
                </a:lnTo>
                <a:lnTo>
                  <a:pt x="0" y="4996032"/>
                </a:lnTo>
                <a:lnTo>
                  <a:pt x="0" y="0"/>
                </a:lnTo>
                <a:close/>
              </a:path>
            </a:pathLst>
          </a:custGeom>
          <a:blipFill>
            <a:blip r:embed="rId5"/>
            <a:stretch>
              <a:fillRect l="0" t="0" r="0" b="-21"/>
            </a:stretch>
          </a:blipFill>
        </p:spPr>
      </p:sp>
      <p:sp>
        <p:nvSpPr>
          <p:cNvPr name="Freeform 8" id="8"/>
          <p:cNvSpPr/>
          <p:nvPr/>
        </p:nvSpPr>
        <p:spPr>
          <a:xfrm flipH="false" flipV="false" rot="0">
            <a:off x="2200836" y="5991077"/>
            <a:ext cx="11284029" cy="2772044"/>
          </a:xfrm>
          <a:custGeom>
            <a:avLst/>
            <a:gdLst/>
            <a:ahLst/>
            <a:cxnLst/>
            <a:rect r="r" b="b" t="t" l="l"/>
            <a:pathLst>
              <a:path h="2772044" w="11284029">
                <a:moveTo>
                  <a:pt x="0" y="0"/>
                </a:moveTo>
                <a:lnTo>
                  <a:pt x="11284029" y="0"/>
                </a:lnTo>
                <a:lnTo>
                  <a:pt x="11284029" y="2772044"/>
                </a:lnTo>
                <a:lnTo>
                  <a:pt x="0" y="2772044"/>
                </a:lnTo>
                <a:lnTo>
                  <a:pt x="0" y="0"/>
                </a:lnTo>
                <a:close/>
              </a:path>
            </a:pathLst>
          </a:custGeom>
          <a:blipFill>
            <a:blip r:embed="rId6"/>
            <a:stretch>
              <a:fillRect l="0" t="0" r="0" b="-182"/>
            </a:stretch>
          </a:blipFill>
        </p:spPr>
      </p:sp>
      <p:sp>
        <p:nvSpPr>
          <p:cNvPr name="TextBox 9" id="9"/>
          <p:cNvSpPr txBox="true"/>
          <p:nvPr/>
        </p:nvSpPr>
        <p:spPr>
          <a:xfrm rot="0">
            <a:off x="1308526" y="1459278"/>
            <a:ext cx="15008898" cy="2124713"/>
          </a:xfrm>
          <a:prstGeom prst="rect">
            <a:avLst/>
          </a:prstGeom>
        </p:spPr>
        <p:txBody>
          <a:bodyPr anchor="t" rtlCol="false" tIns="0" lIns="0" bIns="0" rIns="0">
            <a:spAutoFit/>
          </a:bodyPr>
          <a:lstStyle/>
          <a:p>
            <a:pPr algn="l">
              <a:lnSpc>
                <a:spcPts val="7359"/>
              </a:lnSpc>
            </a:pPr>
            <a:r>
              <a:rPr lang="en-US" sz="3199">
                <a:solidFill>
                  <a:srgbClr val="FFFFFF"/>
                </a:solidFill>
                <a:latin typeface="Poppins Light"/>
                <a:ea typeface="Poppins Light"/>
                <a:cs typeface="Poppins Light"/>
                <a:sym typeface="Poppins Light"/>
              </a:rPr>
              <a:t>A branch of computer science dealing with the simulation of </a:t>
            </a:r>
            <a:r>
              <a:rPr lang="en-US" b="true" sz="3199">
                <a:solidFill>
                  <a:srgbClr val="FFCF48"/>
                </a:solidFill>
                <a:latin typeface="Poppins Bold"/>
                <a:ea typeface="Poppins Bold"/>
                <a:cs typeface="Poppins Bold"/>
                <a:sym typeface="Poppins Bold"/>
              </a:rPr>
              <a:t>INTELLIGENT</a:t>
            </a:r>
            <a:r>
              <a:rPr lang="en-US" sz="3199">
                <a:solidFill>
                  <a:srgbClr val="FFFFFF"/>
                </a:solidFill>
                <a:latin typeface="Poppins Light"/>
                <a:ea typeface="Poppins Light"/>
                <a:cs typeface="Poppins Light"/>
                <a:sym typeface="Poppins Light"/>
              </a:rPr>
              <a:t> human behaviour (reasoning, speech, sight) by a computer.</a:t>
            </a:r>
          </a:p>
        </p:txBody>
      </p:sp>
      <p:sp>
        <p:nvSpPr>
          <p:cNvPr name="TextBox 10" id="10"/>
          <p:cNvSpPr txBox="true"/>
          <p:nvPr/>
        </p:nvSpPr>
        <p:spPr>
          <a:xfrm rot="0">
            <a:off x="1308526" y="4721711"/>
            <a:ext cx="9492857" cy="1080320"/>
          </a:xfrm>
          <a:prstGeom prst="rect">
            <a:avLst/>
          </a:prstGeom>
        </p:spPr>
        <p:txBody>
          <a:bodyPr anchor="t" rtlCol="false" tIns="0" lIns="0" bIns="0" rIns="0">
            <a:spAutoFit/>
          </a:bodyPr>
          <a:lstStyle/>
          <a:p>
            <a:pPr algn="l">
              <a:lnSpc>
                <a:spcPts val="7654"/>
              </a:lnSpc>
            </a:pPr>
            <a:r>
              <a:rPr lang="en-US" sz="5467">
                <a:solidFill>
                  <a:srgbClr val="FFCF48"/>
                </a:solidFill>
                <a:latin typeface="Arimo"/>
                <a:ea typeface="Arimo"/>
                <a:cs typeface="Arimo"/>
                <a:sym typeface="Arimo"/>
              </a:rPr>
              <a:t>WHAT IS INTELLIGENCE?</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7">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8">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9" tooltip="http://www.exampaperspractice.co.uk"/>
                </a:rPr>
                <a:t>www.exampaperspractice.co.uk</a:t>
              </a:r>
            </a:p>
          </p:txBody>
        </p:sp>
      </p:grpSp>
      <p:sp>
        <p:nvSpPr>
          <p:cNvPr name="TextBox 15" id="15"/>
          <p:cNvSpPr txBox="true"/>
          <p:nvPr/>
        </p:nvSpPr>
        <p:spPr>
          <a:xfrm rot="0">
            <a:off x="1308526" y="119465"/>
            <a:ext cx="11744295" cy="1917700"/>
          </a:xfrm>
          <a:prstGeom prst="rect">
            <a:avLst/>
          </a:prstGeom>
        </p:spPr>
        <p:txBody>
          <a:bodyPr anchor="t" rtlCol="false" tIns="0" lIns="0" bIns="0" rIns="0">
            <a:spAutoFit/>
          </a:bodyPr>
          <a:lstStyle/>
          <a:p>
            <a:pPr algn="l">
              <a:lnSpc>
                <a:spcPts val="13998"/>
              </a:lnSpc>
            </a:pPr>
            <a:r>
              <a:rPr lang="en-US" sz="9999">
                <a:solidFill>
                  <a:srgbClr val="FFFFFF"/>
                </a:solidFill>
                <a:latin typeface="Arimo"/>
                <a:ea typeface="Arimo"/>
                <a:cs typeface="Arimo"/>
                <a:sym typeface="Arimo"/>
              </a:rPr>
              <a:t>AI DEFINITION</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121866"/>
        </a:solidFill>
      </p:bgPr>
    </p:bg>
    <p:spTree>
      <p:nvGrpSpPr>
        <p:cNvPr id="1" name=""/>
        <p:cNvGrpSpPr/>
        <p:nvPr/>
      </p:nvGrpSpPr>
      <p:grpSpPr>
        <a:xfrm>
          <a:off x="0" y="0"/>
          <a:ext cx="0" cy="0"/>
          <a:chOff x="0" y="0"/>
          <a:chExt cx="0" cy="0"/>
        </a:xfrm>
      </p:grpSpPr>
      <p:sp>
        <p:nvSpPr>
          <p:cNvPr name="TextBox 2" id="2"/>
          <p:cNvSpPr txBox="true"/>
          <p:nvPr/>
        </p:nvSpPr>
        <p:spPr>
          <a:xfrm rot="0">
            <a:off x="1288832" y="3494583"/>
            <a:ext cx="15970468" cy="2266139"/>
          </a:xfrm>
          <a:prstGeom prst="rect">
            <a:avLst/>
          </a:prstGeom>
        </p:spPr>
        <p:txBody>
          <a:bodyPr anchor="t" rtlCol="false" tIns="0" lIns="0" bIns="0" rIns="0">
            <a:spAutoFit/>
          </a:bodyPr>
          <a:lstStyle/>
          <a:p>
            <a:pPr algn="l">
              <a:lnSpc>
                <a:spcPts val="8691"/>
              </a:lnSpc>
            </a:pPr>
            <a:r>
              <a:rPr lang="en-US" sz="6209">
                <a:solidFill>
                  <a:srgbClr val="FFFFFF"/>
                </a:solidFill>
                <a:latin typeface="Norwester"/>
                <a:ea typeface="Norwester"/>
                <a:cs typeface="Norwester"/>
                <a:sym typeface="Norwester"/>
              </a:rPr>
              <a:t> Work in pair, write down the thought process of how would you plan your class outing. </a:t>
            </a:r>
          </a:p>
        </p:txBody>
      </p:sp>
      <p:sp>
        <p:nvSpPr>
          <p:cNvPr name="TextBox 3" id="3"/>
          <p:cNvSpPr txBox="true"/>
          <p:nvPr/>
        </p:nvSpPr>
        <p:spPr>
          <a:xfrm rot="0">
            <a:off x="4245099" y="1290189"/>
            <a:ext cx="9797802" cy="1733550"/>
          </a:xfrm>
          <a:prstGeom prst="rect">
            <a:avLst/>
          </a:prstGeom>
        </p:spPr>
        <p:txBody>
          <a:bodyPr anchor="t" rtlCol="false" tIns="0" lIns="0" bIns="0" rIns="0">
            <a:spAutoFit/>
          </a:bodyPr>
          <a:lstStyle/>
          <a:p>
            <a:pPr algn="ctr">
              <a:lnSpc>
                <a:spcPts val="12599"/>
              </a:lnSpc>
            </a:pPr>
            <a:r>
              <a:rPr lang="en-US" sz="9000">
                <a:solidFill>
                  <a:srgbClr val="FFCF48"/>
                </a:solidFill>
                <a:latin typeface="Norwester"/>
                <a:ea typeface="Norwester"/>
                <a:cs typeface="Norwester"/>
                <a:sym typeface="Norwester"/>
              </a:rPr>
              <a:t>ACTIVITY (5 MINUTES)</a:t>
            </a:r>
          </a:p>
        </p:txBody>
      </p:sp>
      <p:grpSp>
        <p:nvGrpSpPr>
          <p:cNvPr name="Group 4" id="4"/>
          <p:cNvGrpSpPr/>
          <p:nvPr/>
        </p:nvGrpSpPr>
        <p:grpSpPr>
          <a:xfrm rot="0">
            <a:off x="2537237" y="146265"/>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2253" y="-4416059"/>
            <a:ext cx="18792507" cy="14703059"/>
            <a:chOff x="0" y="0"/>
            <a:chExt cx="25056676" cy="19604079"/>
          </a:xfrm>
        </p:grpSpPr>
        <p:sp>
          <p:nvSpPr>
            <p:cNvPr name="Freeform 3" id="3"/>
            <p:cNvSpPr/>
            <p:nvPr/>
          </p:nvSpPr>
          <p:spPr>
            <a:xfrm flipH="false" flipV="false" rot="0">
              <a:off x="0" y="0"/>
              <a:ext cx="25056719" cy="19604101"/>
            </a:xfrm>
            <a:custGeom>
              <a:avLst/>
              <a:gdLst/>
              <a:ahLst/>
              <a:cxnLst/>
              <a:rect r="r" b="b" t="t" l="l"/>
              <a:pathLst>
                <a:path h="19604101" w="25056719">
                  <a:moveTo>
                    <a:pt x="0" y="0"/>
                  </a:moveTo>
                  <a:lnTo>
                    <a:pt x="25056719" y="0"/>
                  </a:lnTo>
                  <a:lnTo>
                    <a:pt x="25056719" y="19604101"/>
                  </a:lnTo>
                  <a:lnTo>
                    <a:pt x="0" y="19604101"/>
                  </a:lnTo>
                  <a:close/>
                </a:path>
              </a:pathLst>
            </a:custGeom>
            <a:solidFill>
              <a:srgbClr val="121866">
                <a:alpha val="94902"/>
              </a:srgbClr>
            </a:solidFill>
          </p:spPr>
        </p:sp>
      </p:grpSp>
      <p:sp>
        <p:nvSpPr>
          <p:cNvPr name="Freeform 4" id="4"/>
          <p:cNvSpPr/>
          <p:nvPr/>
        </p:nvSpPr>
        <p:spPr>
          <a:xfrm flipH="false" flipV="false" rot="0">
            <a:off x="-1149682" y="-1170348"/>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892193" y="7907037"/>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805978" y="469460"/>
            <a:ext cx="2558025" cy="1776665"/>
          </a:xfrm>
          <a:custGeom>
            <a:avLst/>
            <a:gdLst/>
            <a:ahLst/>
            <a:cxnLst/>
            <a:rect r="r" b="b" t="t" l="l"/>
            <a:pathLst>
              <a:path h="1776665" w="2558025">
                <a:moveTo>
                  <a:pt x="0" y="0"/>
                </a:moveTo>
                <a:lnTo>
                  <a:pt x="2558025" y="0"/>
                </a:lnTo>
                <a:lnTo>
                  <a:pt x="2558025" y="1776665"/>
                </a:lnTo>
                <a:lnTo>
                  <a:pt x="0" y="1776665"/>
                </a:lnTo>
                <a:lnTo>
                  <a:pt x="0" y="0"/>
                </a:lnTo>
                <a:close/>
              </a:path>
            </a:pathLst>
          </a:custGeom>
          <a:blipFill>
            <a:blip r:embed="rId4">
              <a:extLst>
                <a:ext uri="{96DAC541-7B7A-43D3-8B79-37D633B846F1}">
                  <asvg:svgBlip xmlns:asvg="http://schemas.microsoft.com/office/drawing/2016/SVG/main" r:embed="rId5"/>
                </a:ext>
              </a:extLst>
            </a:blip>
            <a:stretch>
              <a:fillRect l="0" t="0" r="0" b="-624"/>
            </a:stretch>
          </a:blipFill>
        </p:spPr>
      </p:sp>
      <p:sp>
        <p:nvSpPr>
          <p:cNvPr name="Freeform 7" id="7"/>
          <p:cNvSpPr/>
          <p:nvPr/>
        </p:nvSpPr>
        <p:spPr>
          <a:xfrm flipH="false" flipV="false" rot="0">
            <a:off x="321876" y="3633622"/>
            <a:ext cx="3212993" cy="2371773"/>
          </a:xfrm>
          <a:custGeom>
            <a:avLst/>
            <a:gdLst/>
            <a:ahLst/>
            <a:cxnLst/>
            <a:rect r="r" b="b" t="t" l="l"/>
            <a:pathLst>
              <a:path h="2371773" w="3212993">
                <a:moveTo>
                  <a:pt x="0" y="0"/>
                </a:moveTo>
                <a:lnTo>
                  <a:pt x="3212993" y="0"/>
                </a:lnTo>
                <a:lnTo>
                  <a:pt x="3212993" y="2371773"/>
                </a:lnTo>
                <a:lnTo>
                  <a:pt x="0" y="2371773"/>
                </a:lnTo>
                <a:lnTo>
                  <a:pt x="0" y="0"/>
                </a:lnTo>
                <a:close/>
              </a:path>
            </a:pathLst>
          </a:custGeom>
          <a:blipFill>
            <a:blip r:embed="rId6">
              <a:extLst>
                <a:ext uri="{96DAC541-7B7A-43D3-8B79-37D633B846F1}">
                  <asvg:svgBlip xmlns:asvg="http://schemas.microsoft.com/office/drawing/2016/SVG/main" r:embed="rId7"/>
                </a:ext>
              </a:extLst>
            </a:blip>
            <a:stretch>
              <a:fillRect l="0" t="0" r="0" b="-198"/>
            </a:stretch>
          </a:blipFill>
        </p:spPr>
      </p:sp>
      <p:sp>
        <p:nvSpPr>
          <p:cNvPr name="TextBox 8" id="8"/>
          <p:cNvSpPr txBox="true"/>
          <p:nvPr/>
        </p:nvSpPr>
        <p:spPr>
          <a:xfrm rot="0">
            <a:off x="321876" y="9039225"/>
            <a:ext cx="13147196" cy="932424"/>
          </a:xfrm>
          <a:prstGeom prst="rect">
            <a:avLst/>
          </a:prstGeom>
        </p:spPr>
        <p:txBody>
          <a:bodyPr anchor="t" rtlCol="false" tIns="0" lIns="0" bIns="0" rIns="0">
            <a:spAutoFit/>
          </a:bodyPr>
          <a:lstStyle/>
          <a:p>
            <a:pPr algn="ctr">
              <a:lnSpc>
                <a:spcPts val="6553"/>
              </a:lnSpc>
            </a:pPr>
            <a:r>
              <a:rPr lang="en-US" sz="4680">
                <a:solidFill>
                  <a:srgbClr val="E6D9B4"/>
                </a:solidFill>
                <a:latin typeface="Arimo"/>
                <a:ea typeface="Arimo"/>
                <a:cs typeface="Arimo"/>
                <a:sym typeface="Arimo"/>
              </a:rPr>
              <a:t>The thought process that you might have ... </a:t>
            </a:r>
          </a:p>
        </p:txBody>
      </p:sp>
      <p:sp>
        <p:nvSpPr>
          <p:cNvPr name="TextBox 9" id="9"/>
          <p:cNvSpPr txBox="true"/>
          <p:nvPr/>
        </p:nvSpPr>
        <p:spPr>
          <a:xfrm rot="0">
            <a:off x="718928" y="4171525"/>
            <a:ext cx="2418889" cy="1052181"/>
          </a:xfrm>
          <a:prstGeom prst="rect">
            <a:avLst/>
          </a:prstGeom>
        </p:spPr>
        <p:txBody>
          <a:bodyPr anchor="t" rtlCol="false" tIns="0" lIns="0" bIns="0" rIns="0">
            <a:spAutoFit/>
          </a:bodyPr>
          <a:lstStyle/>
          <a:p>
            <a:pPr algn="ctr">
              <a:lnSpc>
                <a:spcPts val="3903"/>
              </a:lnSpc>
            </a:pPr>
            <a:r>
              <a:rPr lang="en-US" sz="2788">
                <a:solidFill>
                  <a:srgbClr val="121866"/>
                </a:solidFill>
                <a:latin typeface="Norwester"/>
                <a:ea typeface="Norwester"/>
                <a:cs typeface="Norwester"/>
                <a:sym typeface="Norwester"/>
              </a:rPr>
              <a:t>Okay, who is going with us.?</a:t>
            </a:r>
          </a:p>
        </p:txBody>
      </p:sp>
      <p:grpSp>
        <p:nvGrpSpPr>
          <p:cNvPr name="Group 10" id="10"/>
          <p:cNvGrpSpPr/>
          <p:nvPr/>
        </p:nvGrpSpPr>
        <p:grpSpPr>
          <a:xfrm rot="0">
            <a:off x="3780761" y="4745241"/>
            <a:ext cx="1082517" cy="38100"/>
            <a:chOff x="0" y="0"/>
            <a:chExt cx="1443356" cy="50800"/>
          </a:xfrm>
        </p:grpSpPr>
        <p:sp>
          <p:nvSpPr>
            <p:cNvPr name="Freeform 11" id="11"/>
            <p:cNvSpPr/>
            <p:nvPr/>
          </p:nvSpPr>
          <p:spPr>
            <a:xfrm flipH="false" flipV="false" rot="0">
              <a:off x="0" y="0"/>
              <a:ext cx="1443355" cy="50800"/>
            </a:xfrm>
            <a:custGeom>
              <a:avLst/>
              <a:gdLst/>
              <a:ahLst/>
              <a:cxnLst/>
              <a:rect r="r" b="b" t="t" l="l"/>
              <a:pathLst>
                <a:path h="50800" w="1443355">
                  <a:moveTo>
                    <a:pt x="25400" y="0"/>
                  </a:moveTo>
                  <a:lnTo>
                    <a:pt x="1417955" y="0"/>
                  </a:lnTo>
                  <a:cubicBezTo>
                    <a:pt x="1431925" y="0"/>
                    <a:pt x="1443355" y="11430"/>
                    <a:pt x="1443355" y="25400"/>
                  </a:cubicBezTo>
                  <a:cubicBezTo>
                    <a:pt x="1443355" y="39370"/>
                    <a:pt x="1431925" y="50800"/>
                    <a:pt x="1417955" y="50800"/>
                  </a:cubicBezTo>
                  <a:lnTo>
                    <a:pt x="25400" y="50800"/>
                  </a:lnTo>
                  <a:cubicBezTo>
                    <a:pt x="11430" y="50800"/>
                    <a:pt x="0" y="39370"/>
                    <a:pt x="0" y="25400"/>
                  </a:cubicBezTo>
                  <a:cubicBezTo>
                    <a:pt x="0" y="11430"/>
                    <a:pt x="11430" y="0"/>
                    <a:pt x="25400" y="0"/>
                  </a:cubicBezTo>
                  <a:close/>
                </a:path>
              </a:pathLst>
            </a:custGeom>
            <a:solidFill>
              <a:srgbClr val="FFFFFF"/>
            </a:solidFill>
          </p:spPr>
        </p:sp>
      </p:grpSp>
      <p:sp>
        <p:nvSpPr>
          <p:cNvPr name="Freeform 12" id="12"/>
          <p:cNvSpPr/>
          <p:nvPr/>
        </p:nvSpPr>
        <p:spPr>
          <a:xfrm flipH="false" flipV="false" rot="0">
            <a:off x="5178864" y="3633622"/>
            <a:ext cx="3212993" cy="2371773"/>
          </a:xfrm>
          <a:custGeom>
            <a:avLst/>
            <a:gdLst/>
            <a:ahLst/>
            <a:cxnLst/>
            <a:rect r="r" b="b" t="t" l="l"/>
            <a:pathLst>
              <a:path h="2371773" w="3212993">
                <a:moveTo>
                  <a:pt x="0" y="0"/>
                </a:moveTo>
                <a:lnTo>
                  <a:pt x="3212993" y="0"/>
                </a:lnTo>
                <a:lnTo>
                  <a:pt x="3212993" y="2371773"/>
                </a:lnTo>
                <a:lnTo>
                  <a:pt x="0" y="2371773"/>
                </a:lnTo>
                <a:lnTo>
                  <a:pt x="0" y="0"/>
                </a:lnTo>
                <a:close/>
              </a:path>
            </a:pathLst>
          </a:custGeom>
          <a:blipFill>
            <a:blip r:embed="rId6">
              <a:extLst>
                <a:ext uri="{96DAC541-7B7A-43D3-8B79-37D633B846F1}">
                  <asvg:svgBlip xmlns:asvg="http://schemas.microsoft.com/office/drawing/2016/SVG/main" r:embed="rId7"/>
                </a:ext>
              </a:extLst>
            </a:blip>
            <a:stretch>
              <a:fillRect l="0" t="0" r="0" b="-198"/>
            </a:stretch>
          </a:blipFill>
        </p:spPr>
      </p:sp>
      <p:sp>
        <p:nvSpPr>
          <p:cNvPr name="TextBox 13" id="13"/>
          <p:cNvSpPr txBox="true"/>
          <p:nvPr/>
        </p:nvSpPr>
        <p:spPr>
          <a:xfrm rot="0">
            <a:off x="5575916" y="4171525"/>
            <a:ext cx="2418889" cy="1052181"/>
          </a:xfrm>
          <a:prstGeom prst="rect">
            <a:avLst/>
          </a:prstGeom>
        </p:spPr>
        <p:txBody>
          <a:bodyPr anchor="t" rtlCol="false" tIns="0" lIns="0" bIns="0" rIns="0">
            <a:spAutoFit/>
          </a:bodyPr>
          <a:lstStyle/>
          <a:p>
            <a:pPr algn="ctr">
              <a:lnSpc>
                <a:spcPts val="3903"/>
              </a:lnSpc>
            </a:pPr>
            <a:r>
              <a:rPr lang="en-US" sz="2788">
                <a:solidFill>
                  <a:srgbClr val="121866"/>
                </a:solidFill>
                <a:latin typeface="Norwester"/>
                <a:ea typeface="Norwester"/>
                <a:cs typeface="Norwester"/>
                <a:sym typeface="Norwester"/>
              </a:rPr>
              <a:t>Okay, what's their hobbies?</a:t>
            </a:r>
          </a:p>
        </p:txBody>
      </p:sp>
      <p:sp>
        <p:nvSpPr>
          <p:cNvPr name="Freeform 14" id="14"/>
          <p:cNvSpPr/>
          <p:nvPr/>
        </p:nvSpPr>
        <p:spPr>
          <a:xfrm flipH="false" flipV="false" rot="0">
            <a:off x="10164952" y="3633622"/>
            <a:ext cx="3212993" cy="2371773"/>
          </a:xfrm>
          <a:custGeom>
            <a:avLst/>
            <a:gdLst/>
            <a:ahLst/>
            <a:cxnLst/>
            <a:rect r="r" b="b" t="t" l="l"/>
            <a:pathLst>
              <a:path h="2371773" w="3212993">
                <a:moveTo>
                  <a:pt x="0" y="0"/>
                </a:moveTo>
                <a:lnTo>
                  <a:pt x="3212993" y="0"/>
                </a:lnTo>
                <a:lnTo>
                  <a:pt x="3212993" y="2371773"/>
                </a:lnTo>
                <a:lnTo>
                  <a:pt x="0" y="2371773"/>
                </a:lnTo>
                <a:lnTo>
                  <a:pt x="0" y="0"/>
                </a:lnTo>
                <a:close/>
              </a:path>
            </a:pathLst>
          </a:custGeom>
          <a:blipFill>
            <a:blip r:embed="rId6">
              <a:extLst>
                <a:ext uri="{96DAC541-7B7A-43D3-8B79-37D633B846F1}">
                  <asvg:svgBlip xmlns:asvg="http://schemas.microsoft.com/office/drawing/2016/SVG/main" r:embed="rId7"/>
                </a:ext>
              </a:extLst>
            </a:blip>
            <a:stretch>
              <a:fillRect l="0" t="0" r="0" b="-198"/>
            </a:stretch>
          </a:blipFill>
        </p:spPr>
      </p:sp>
      <p:sp>
        <p:nvSpPr>
          <p:cNvPr name="TextBox 15" id="15"/>
          <p:cNvSpPr txBox="true"/>
          <p:nvPr/>
        </p:nvSpPr>
        <p:spPr>
          <a:xfrm rot="0">
            <a:off x="10562004" y="4171525"/>
            <a:ext cx="2418889" cy="1052181"/>
          </a:xfrm>
          <a:prstGeom prst="rect">
            <a:avLst/>
          </a:prstGeom>
        </p:spPr>
        <p:txBody>
          <a:bodyPr anchor="t" rtlCol="false" tIns="0" lIns="0" bIns="0" rIns="0">
            <a:spAutoFit/>
          </a:bodyPr>
          <a:lstStyle/>
          <a:p>
            <a:pPr algn="ctr">
              <a:lnSpc>
                <a:spcPts val="3903"/>
              </a:lnSpc>
            </a:pPr>
            <a:r>
              <a:rPr lang="en-US" sz="2788">
                <a:solidFill>
                  <a:srgbClr val="121866"/>
                </a:solidFill>
                <a:latin typeface="Norwester"/>
                <a:ea typeface="Norwester"/>
                <a:cs typeface="Norwester"/>
                <a:sym typeface="Norwester"/>
              </a:rPr>
              <a:t>Okay, what's their hobbies?</a:t>
            </a:r>
          </a:p>
        </p:txBody>
      </p:sp>
      <p:grpSp>
        <p:nvGrpSpPr>
          <p:cNvPr name="Group 16" id="16"/>
          <p:cNvGrpSpPr/>
          <p:nvPr/>
        </p:nvGrpSpPr>
        <p:grpSpPr>
          <a:xfrm rot="0">
            <a:off x="8840621" y="4725987"/>
            <a:ext cx="1082517" cy="38100"/>
            <a:chOff x="0" y="0"/>
            <a:chExt cx="1443356" cy="50800"/>
          </a:xfrm>
        </p:grpSpPr>
        <p:sp>
          <p:nvSpPr>
            <p:cNvPr name="Freeform 17" id="17"/>
            <p:cNvSpPr/>
            <p:nvPr/>
          </p:nvSpPr>
          <p:spPr>
            <a:xfrm flipH="false" flipV="false" rot="0">
              <a:off x="0" y="0"/>
              <a:ext cx="1443355" cy="50800"/>
            </a:xfrm>
            <a:custGeom>
              <a:avLst/>
              <a:gdLst/>
              <a:ahLst/>
              <a:cxnLst/>
              <a:rect r="r" b="b" t="t" l="l"/>
              <a:pathLst>
                <a:path h="50800" w="1443355">
                  <a:moveTo>
                    <a:pt x="25400" y="0"/>
                  </a:moveTo>
                  <a:lnTo>
                    <a:pt x="1417955" y="0"/>
                  </a:lnTo>
                  <a:cubicBezTo>
                    <a:pt x="1431925" y="0"/>
                    <a:pt x="1443355" y="11430"/>
                    <a:pt x="1443355" y="25400"/>
                  </a:cubicBezTo>
                  <a:cubicBezTo>
                    <a:pt x="1443355" y="39370"/>
                    <a:pt x="1431925" y="50800"/>
                    <a:pt x="1417955" y="50800"/>
                  </a:cubicBezTo>
                  <a:lnTo>
                    <a:pt x="25400" y="50800"/>
                  </a:lnTo>
                  <a:cubicBezTo>
                    <a:pt x="11430" y="50800"/>
                    <a:pt x="0" y="39370"/>
                    <a:pt x="0" y="25400"/>
                  </a:cubicBezTo>
                  <a:cubicBezTo>
                    <a:pt x="0" y="11430"/>
                    <a:pt x="11430" y="0"/>
                    <a:pt x="25400" y="0"/>
                  </a:cubicBezTo>
                  <a:close/>
                </a:path>
              </a:pathLst>
            </a:custGeom>
            <a:solidFill>
              <a:srgbClr val="FFFFFF"/>
            </a:solidFill>
          </p:spPr>
        </p:sp>
      </p:grpSp>
      <p:sp>
        <p:nvSpPr>
          <p:cNvPr name="Freeform 18" id="18"/>
          <p:cNvSpPr/>
          <p:nvPr/>
        </p:nvSpPr>
        <p:spPr>
          <a:xfrm flipH="false" flipV="false" rot="0">
            <a:off x="14683226" y="3616912"/>
            <a:ext cx="3212993" cy="2371773"/>
          </a:xfrm>
          <a:custGeom>
            <a:avLst/>
            <a:gdLst/>
            <a:ahLst/>
            <a:cxnLst/>
            <a:rect r="r" b="b" t="t" l="l"/>
            <a:pathLst>
              <a:path h="2371773" w="3212993">
                <a:moveTo>
                  <a:pt x="0" y="0"/>
                </a:moveTo>
                <a:lnTo>
                  <a:pt x="3212993" y="0"/>
                </a:lnTo>
                <a:lnTo>
                  <a:pt x="3212993" y="2371773"/>
                </a:lnTo>
                <a:lnTo>
                  <a:pt x="0" y="2371773"/>
                </a:lnTo>
                <a:lnTo>
                  <a:pt x="0" y="0"/>
                </a:lnTo>
                <a:close/>
              </a:path>
            </a:pathLst>
          </a:custGeom>
          <a:blipFill>
            <a:blip r:embed="rId6">
              <a:extLst>
                <a:ext uri="{96DAC541-7B7A-43D3-8B79-37D633B846F1}">
                  <asvg:svgBlip xmlns:asvg="http://schemas.microsoft.com/office/drawing/2016/SVG/main" r:embed="rId7"/>
                </a:ext>
              </a:extLst>
            </a:blip>
            <a:stretch>
              <a:fillRect l="0" t="0" r="0" b="-198"/>
            </a:stretch>
          </a:blipFill>
        </p:spPr>
      </p:sp>
      <p:sp>
        <p:nvSpPr>
          <p:cNvPr name="TextBox 19" id="19"/>
          <p:cNvSpPr txBox="true"/>
          <p:nvPr/>
        </p:nvSpPr>
        <p:spPr>
          <a:xfrm rot="0">
            <a:off x="15080278" y="4154815"/>
            <a:ext cx="2418889" cy="1052181"/>
          </a:xfrm>
          <a:prstGeom prst="rect">
            <a:avLst/>
          </a:prstGeom>
        </p:spPr>
        <p:txBody>
          <a:bodyPr anchor="t" rtlCol="false" tIns="0" lIns="0" bIns="0" rIns="0">
            <a:spAutoFit/>
          </a:bodyPr>
          <a:lstStyle/>
          <a:p>
            <a:pPr algn="ctr">
              <a:lnSpc>
                <a:spcPts val="3903"/>
              </a:lnSpc>
            </a:pPr>
            <a:r>
              <a:rPr lang="en-US" sz="2788">
                <a:solidFill>
                  <a:srgbClr val="121866"/>
                </a:solidFill>
                <a:latin typeface="Norwester"/>
                <a:ea typeface="Norwester"/>
                <a:cs typeface="Norwester"/>
                <a:sym typeface="Norwester"/>
              </a:rPr>
              <a:t>Where?..</a:t>
            </a:r>
          </a:p>
          <a:p>
            <a:pPr algn="ctr">
              <a:lnSpc>
                <a:spcPts val="3903"/>
              </a:lnSpc>
            </a:pPr>
            <a:r>
              <a:rPr lang="en-US" sz="2788">
                <a:solidFill>
                  <a:srgbClr val="121866"/>
                </a:solidFill>
                <a:latin typeface="Norwester"/>
                <a:ea typeface="Norwester"/>
                <a:cs typeface="Norwester"/>
                <a:sym typeface="Norwester"/>
              </a:rPr>
              <a:t>to be continue</a:t>
            </a:r>
          </a:p>
        </p:txBody>
      </p:sp>
      <p:grpSp>
        <p:nvGrpSpPr>
          <p:cNvPr name="Group 20" id="20"/>
          <p:cNvGrpSpPr/>
          <p:nvPr/>
        </p:nvGrpSpPr>
        <p:grpSpPr>
          <a:xfrm rot="0">
            <a:off x="13358895" y="4709277"/>
            <a:ext cx="1082517" cy="38100"/>
            <a:chOff x="0" y="0"/>
            <a:chExt cx="1443356" cy="50800"/>
          </a:xfrm>
        </p:grpSpPr>
        <p:sp>
          <p:nvSpPr>
            <p:cNvPr name="Freeform 21" id="21"/>
            <p:cNvSpPr/>
            <p:nvPr/>
          </p:nvSpPr>
          <p:spPr>
            <a:xfrm flipH="false" flipV="false" rot="0">
              <a:off x="0" y="0"/>
              <a:ext cx="1443355" cy="50800"/>
            </a:xfrm>
            <a:custGeom>
              <a:avLst/>
              <a:gdLst/>
              <a:ahLst/>
              <a:cxnLst/>
              <a:rect r="r" b="b" t="t" l="l"/>
              <a:pathLst>
                <a:path h="50800" w="1443355">
                  <a:moveTo>
                    <a:pt x="25400" y="0"/>
                  </a:moveTo>
                  <a:lnTo>
                    <a:pt x="1417955" y="0"/>
                  </a:lnTo>
                  <a:cubicBezTo>
                    <a:pt x="1431925" y="0"/>
                    <a:pt x="1443355" y="11430"/>
                    <a:pt x="1443355" y="25400"/>
                  </a:cubicBezTo>
                  <a:cubicBezTo>
                    <a:pt x="1443355" y="39370"/>
                    <a:pt x="1431925" y="50800"/>
                    <a:pt x="1417955" y="50800"/>
                  </a:cubicBezTo>
                  <a:lnTo>
                    <a:pt x="25400" y="50800"/>
                  </a:lnTo>
                  <a:cubicBezTo>
                    <a:pt x="11430" y="50800"/>
                    <a:pt x="0" y="39370"/>
                    <a:pt x="0" y="25400"/>
                  </a:cubicBezTo>
                  <a:cubicBezTo>
                    <a:pt x="0" y="11430"/>
                    <a:pt x="11430" y="0"/>
                    <a:pt x="25400" y="0"/>
                  </a:cubicBezTo>
                  <a:close/>
                </a:path>
              </a:pathLst>
            </a:custGeom>
            <a:solidFill>
              <a:srgbClr val="FFFFFF"/>
            </a:solidFill>
          </p:spPr>
        </p:sp>
      </p:grpSp>
      <p:grpSp>
        <p:nvGrpSpPr>
          <p:cNvPr name="Group 22" id="22"/>
          <p:cNvGrpSpPr/>
          <p:nvPr/>
        </p:nvGrpSpPr>
        <p:grpSpPr>
          <a:xfrm rot="0">
            <a:off x="2537237" y="146265"/>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52253" y="-4416059"/>
            <a:ext cx="18792507" cy="14703059"/>
            <a:chOff x="0" y="0"/>
            <a:chExt cx="25056676" cy="19604079"/>
          </a:xfrm>
        </p:grpSpPr>
        <p:sp>
          <p:nvSpPr>
            <p:cNvPr name="Freeform 3" id="3"/>
            <p:cNvSpPr/>
            <p:nvPr/>
          </p:nvSpPr>
          <p:spPr>
            <a:xfrm flipH="false" flipV="false" rot="0">
              <a:off x="0" y="0"/>
              <a:ext cx="25056719" cy="19604101"/>
            </a:xfrm>
            <a:custGeom>
              <a:avLst/>
              <a:gdLst/>
              <a:ahLst/>
              <a:cxnLst/>
              <a:rect r="r" b="b" t="t" l="l"/>
              <a:pathLst>
                <a:path h="19604101" w="25056719">
                  <a:moveTo>
                    <a:pt x="0" y="0"/>
                  </a:moveTo>
                  <a:lnTo>
                    <a:pt x="25056719" y="0"/>
                  </a:lnTo>
                  <a:lnTo>
                    <a:pt x="25056719" y="19604101"/>
                  </a:lnTo>
                  <a:lnTo>
                    <a:pt x="0" y="19604101"/>
                  </a:lnTo>
                  <a:close/>
                </a:path>
              </a:pathLst>
            </a:custGeom>
            <a:solidFill>
              <a:srgbClr val="121866">
                <a:alpha val="94902"/>
              </a:srgbClr>
            </a:solidFill>
          </p:spPr>
        </p:sp>
      </p:grpSp>
      <p:sp>
        <p:nvSpPr>
          <p:cNvPr name="Freeform 4" id="4"/>
          <p:cNvSpPr/>
          <p:nvPr/>
        </p:nvSpPr>
        <p:spPr>
          <a:xfrm flipH="false" flipV="false" rot="0">
            <a:off x="-1149682" y="-1170348"/>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15892193" y="7907037"/>
            <a:ext cx="3553329" cy="3553329"/>
          </a:xfrm>
          <a:custGeom>
            <a:avLst/>
            <a:gdLst/>
            <a:ahLst/>
            <a:cxnLst/>
            <a:rect r="r" b="b" t="t" l="l"/>
            <a:pathLst>
              <a:path h="3553329" w="3553329">
                <a:moveTo>
                  <a:pt x="0" y="0"/>
                </a:moveTo>
                <a:lnTo>
                  <a:pt x="3553329" y="0"/>
                </a:lnTo>
                <a:lnTo>
                  <a:pt x="3553329" y="3553329"/>
                </a:lnTo>
                <a:lnTo>
                  <a:pt x="0" y="355332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7557146" y="2249187"/>
            <a:ext cx="7779128" cy="1324057"/>
            <a:chOff x="0" y="0"/>
            <a:chExt cx="10372171" cy="1765409"/>
          </a:xfrm>
        </p:grpSpPr>
        <p:sp>
          <p:nvSpPr>
            <p:cNvPr name="Freeform 7" id="7"/>
            <p:cNvSpPr/>
            <p:nvPr/>
          </p:nvSpPr>
          <p:spPr>
            <a:xfrm flipH="false" flipV="false" rot="0">
              <a:off x="0" y="0"/>
              <a:ext cx="10372217" cy="1765427"/>
            </a:xfrm>
            <a:custGeom>
              <a:avLst/>
              <a:gdLst/>
              <a:ahLst/>
              <a:cxnLst/>
              <a:rect r="r" b="b" t="t" l="l"/>
              <a:pathLst>
                <a:path h="1765427" w="10372217">
                  <a:moveTo>
                    <a:pt x="0" y="0"/>
                  </a:moveTo>
                  <a:lnTo>
                    <a:pt x="10372217" y="0"/>
                  </a:lnTo>
                  <a:lnTo>
                    <a:pt x="10372217" y="1765427"/>
                  </a:lnTo>
                  <a:lnTo>
                    <a:pt x="0" y="1765427"/>
                  </a:lnTo>
                  <a:close/>
                </a:path>
              </a:pathLst>
            </a:custGeom>
            <a:solidFill>
              <a:srgbClr val="E6D9B4">
                <a:alpha val="77255"/>
              </a:srgbClr>
            </a:solidFill>
          </p:spPr>
        </p:sp>
      </p:grpSp>
      <p:sp>
        <p:nvSpPr>
          <p:cNvPr name="Freeform 8" id="8"/>
          <p:cNvSpPr/>
          <p:nvPr/>
        </p:nvSpPr>
        <p:spPr>
          <a:xfrm flipH="false" flipV="false" rot="0">
            <a:off x="8077084" y="2389196"/>
            <a:ext cx="1194987" cy="882118"/>
          </a:xfrm>
          <a:custGeom>
            <a:avLst/>
            <a:gdLst/>
            <a:ahLst/>
            <a:cxnLst/>
            <a:rect r="r" b="b" t="t" l="l"/>
            <a:pathLst>
              <a:path h="882118" w="1194987">
                <a:moveTo>
                  <a:pt x="0" y="0"/>
                </a:moveTo>
                <a:lnTo>
                  <a:pt x="1194987" y="0"/>
                </a:lnTo>
                <a:lnTo>
                  <a:pt x="1194987" y="882118"/>
                </a:lnTo>
                <a:lnTo>
                  <a:pt x="0" y="882118"/>
                </a:lnTo>
                <a:lnTo>
                  <a:pt x="0" y="0"/>
                </a:lnTo>
                <a:close/>
              </a:path>
            </a:pathLst>
          </a:custGeom>
          <a:blipFill>
            <a:blip r:embed="rId4">
              <a:extLst>
                <a:ext uri="{96DAC541-7B7A-43D3-8B79-37D633B846F1}">
                  <asvg:svgBlip xmlns:asvg="http://schemas.microsoft.com/office/drawing/2016/SVG/main" r:embed="rId5"/>
                </a:ext>
              </a:extLst>
            </a:blip>
            <a:stretch>
              <a:fillRect l="0" t="0" r="-11" b="0"/>
            </a:stretch>
          </a:blipFill>
        </p:spPr>
      </p:sp>
      <p:grpSp>
        <p:nvGrpSpPr>
          <p:cNvPr name="Group 9" id="9"/>
          <p:cNvGrpSpPr/>
          <p:nvPr/>
        </p:nvGrpSpPr>
        <p:grpSpPr>
          <a:xfrm rot="0">
            <a:off x="9365846" y="2804954"/>
            <a:ext cx="397968" cy="9525"/>
            <a:chOff x="0" y="0"/>
            <a:chExt cx="530624" cy="12700"/>
          </a:xfrm>
        </p:grpSpPr>
        <p:sp>
          <p:nvSpPr>
            <p:cNvPr name="Freeform 10" id="10"/>
            <p:cNvSpPr/>
            <p:nvPr/>
          </p:nvSpPr>
          <p:spPr>
            <a:xfrm flipH="false" flipV="false" rot="0">
              <a:off x="0" y="0"/>
              <a:ext cx="530606" cy="12700"/>
            </a:xfrm>
            <a:custGeom>
              <a:avLst/>
              <a:gdLst/>
              <a:ahLst/>
              <a:cxnLst/>
              <a:rect r="r" b="b" t="t" l="l"/>
              <a:pathLst>
                <a:path h="12700" w="530606">
                  <a:moveTo>
                    <a:pt x="6350" y="0"/>
                  </a:moveTo>
                  <a:lnTo>
                    <a:pt x="524256" y="0"/>
                  </a:lnTo>
                  <a:cubicBezTo>
                    <a:pt x="527812" y="0"/>
                    <a:pt x="530606" y="2794"/>
                    <a:pt x="530606" y="6350"/>
                  </a:cubicBezTo>
                  <a:cubicBezTo>
                    <a:pt x="530606" y="9906"/>
                    <a:pt x="527812" y="12700"/>
                    <a:pt x="524256" y="12700"/>
                  </a:cubicBezTo>
                  <a:lnTo>
                    <a:pt x="6350" y="12700"/>
                  </a:lnTo>
                  <a:cubicBezTo>
                    <a:pt x="2794" y="12700"/>
                    <a:pt x="0" y="9906"/>
                    <a:pt x="0" y="6350"/>
                  </a:cubicBezTo>
                  <a:cubicBezTo>
                    <a:pt x="0" y="2794"/>
                    <a:pt x="2794" y="0"/>
                    <a:pt x="6350" y="0"/>
                  </a:cubicBezTo>
                  <a:close/>
                </a:path>
              </a:pathLst>
            </a:custGeom>
            <a:solidFill>
              <a:srgbClr val="FFFFFF"/>
            </a:solidFill>
          </p:spPr>
        </p:sp>
      </p:grpSp>
      <p:sp>
        <p:nvSpPr>
          <p:cNvPr name="Freeform 11" id="11"/>
          <p:cNvSpPr/>
          <p:nvPr/>
        </p:nvSpPr>
        <p:spPr>
          <a:xfrm flipH="false" flipV="false" rot="0">
            <a:off x="9883511" y="2389196"/>
            <a:ext cx="1194987" cy="882118"/>
          </a:xfrm>
          <a:custGeom>
            <a:avLst/>
            <a:gdLst/>
            <a:ahLst/>
            <a:cxnLst/>
            <a:rect r="r" b="b" t="t" l="l"/>
            <a:pathLst>
              <a:path h="882118" w="1194987">
                <a:moveTo>
                  <a:pt x="0" y="0"/>
                </a:moveTo>
                <a:lnTo>
                  <a:pt x="1194987" y="0"/>
                </a:lnTo>
                <a:lnTo>
                  <a:pt x="1194987" y="882118"/>
                </a:lnTo>
                <a:lnTo>
                  <a:pt x="0" y="882118"/>
                </a:lnTo>
                <a:lnTo>
                  <a:pt x="0" y="0"/>
                </a:lnTo>
                <a:close/>
              </a:path>
            </a:pathLst>
          </a:custGeom>
          <a:blipFill>
            <a:blip r:embed="rId4">
              <a:extLst>
                <a:ext uri="{96DAC541-7B7A-43D3-8B79-37D633B846F1}">
                  <asvg:svgBlip xmlns:asvg="http://schemas.microsoft.com/office/drawing/2016/SVG/main" r:embed="rId5"/>
                </a:ext>
              </a:extLst>
            </a:blip>
            <a:stretch>
              <a:fillRect l="0" t="0" r="-11" b="0"/>
            </a:stretch>
          </a:blipFill>
        </p:spPr>
      </p:sp>
      <p:sp>
        <p:nvSpPr>
          <p:cNvPr name="Freeform 12" id="12"/>
          <p:cNvSpPr/>
          <p:nvPr/>
        </p:nvSpPr>
        <p:spPr>
          <a:xfrm flipH="false" flipV="false" rot="0">
            <a:off x="11737953" y="2389196"/>
            <a:ext cx="1194987" cy="882118"/>
          </a:xfrm>
          <a:custGeom>
            <a:avLst/>
            <a:gdLst/>
            <a:ahLst/>
            <a:cxnLst/>
            <a:rect r="r" b="b" t="t" l="l"/>
            <a:pathLst>
              <a:path h="882118" w="1194987">
                <a:moveTo>
                  <a:pt x="0" y="0"/>
                </a:moveTo>
                <a:lnTo>
                  <a:pt x="1194987" y="0"/>
                </a:lnTo>
                <a:lnTo>
                  <a:pt x="1194987" y="882118"/>
                </a:lnTo>
                <a:lnTo>
                  <a:pt x="0" y="882118"/>
                </a:lnTo>
                <a:lnTo>
                  <a:pt x="0" y="0"/>
                </a:lnTo>
                <a:close/>
              </a:path>
            </a:pathLst>
          </a:custGeom>
          <a:blipFill>
            <a:blip r:embed="rId4">
              <a:extLst>
                <a:ext uri="{96DAC541-7B7A-43D3-8B79-37D633B846F1}">
                  <asvg:svgBlip xmlns:asvg="http://schemas.microsoft.com/office/drawing/2016/SVG/main" r:embed="rId5"/>
                </a:ext>
              </a:extLst>
            </a:blip>
            <a:stretch>
              <a:fillRect l="0" t="0" r="-11" b="0"/>
            </a:stretch>
          </a:blipFill>
        </p:spPr>
      </p:sp>
      <p:grpSp>
        <p:nvGrpSpPr>
          <p:cNvPr name="Group 13" id="13"/>
          <p:cNvGrpSpPr/>
          <p:nvPr/>
        </p:nvGrpSpPr>
        <p:grpSpPr>
          <a:xfrm rot="0">
            <a:off x="11247726" y="2797794"/>
            <a:ext cx="397968" cy="9525"/>
            <a:chOff x="0" y="0"/>
            <a:chExt cx="530624" cy="12700"/>
          </a:xfrm>
        </p:grpSpPr>
        <p:sp>
          <p:nvSpPr>
            <p:cNvPr name="Freeform 14" id="14"/>
            <p:cNvSpPr/>
            <p:nvPr/>
          </p:nvSpPr>
          <p:spPr>
            <a:xfrm flipH="false" flipV="false" rot="0">
              <a:off x="0" y="0"/>
              <a:ext cx="530606" cy="12700"/>
            </a:xfrm>
            <a:custGeom>
              <a:avLst/>
              <a:gdLst/>
              <a:ahLst/>
              <a:cxnLst/>
              <a:rect r="r" b="b" t="t" l="l"/>
              <a:pathLst>
                <a:path h="12700" w="530606">
                  <a:moveTo>
                    <a:pt x="6350" y="0"/>
                  </a:moveTo>
                  <a:lnTo>
                    <a:pt x="524256" y="0"/>
                  </a:lnTo>
                  <a:cubicBezTo>
                    <a:pt x="527812" y="0"/>
                    <a:pt x="530606" y="2794"/>
                    <a:pt x="530606" y="6350"/>
                  </a:cubicBezTo>
                  <a:cubicBezTo>
                    <a:pt x="530606" y="9906"/>
                    <a:pt x="527812" y="12700"/>
                    <a:pt x="524256" y="12700"/>
                  </a:cubicBezTo>
                  <a:lnTo>
                    <a:pt x="6350" y="12700"/>
                  </a:lnTo>
                  <a:cubicBezTo>
                    <a:pt x="2794" y="12700"/>
                    <a:pt x="0" y="9906"/>
                    <a:pt x="0" y="6350"/>
                  </a:cubicBezTo>
                  <a:cubicBezTo>
                    <a:pt x="0" y="2794"/>
                    <a:pt x="2794" y="0"/>
                    <a:pt x="6350" y="0"/>
                  </a:cubicBezTo>
                  <a:close/>
                </a:path>
              </a:pathLst>
            </a:custGeom>
            <a:solidFill>
              <a:srgbClr val="FFFFFF"/>
            </a:solidFill>
          </p:spPr>
        </p:sp>
      </p:grpSp>
      <p:sp>
        <p:nvSpPr>
          <p:cNvPr name="Freeform 15" id="15"/>
          <p:cNvSpPr/>
          <p:nvPr/>
        </p:nvSpPr>
        <p:spPr>
          <a:xfrm flipH="false" flipV="false" rot="0">
            <a:off x="13418404" y="2382981"/>
            <a:ext cx="1194987" cy="882118"/>
          </a:xfrm>
          <a:custGeom>
            <a:avLst/>
            <a:gdLst/>
            <a:ahLst/>
            <a:cxnLst/>
            <a:rect r="r" b="b" t="t" l="l"/>
            <a:pathLst>
              <a:path h="882118" w="1194987">
                <a:moveTo>
                  <a:pt x="0" y="0"/>
                </a:moveTo>
                <a:lnTo>
                  <a:pt x="1194987" y="0"/>
                </a:lnTo>
                <a:lnTo>
                  <a:pt x="1194987" y="882118"/>
                </a:lnTo>
                <a:lnTo>
                  <a:pt x="0" y="882118"/>
                </a:lnTo>
                <a:lnTo>
                  <a:pt x="0" y="0"/>
                </a:lnTo>
                <a:close/>
              </a:path>
            </a:pathLst>
          </a:custGeom>
          <a:blipFill>
            <a:blip r:embed="rId4">
              <a:extLst>
                <a:ext uri="{96DAC541-7B7A-43D3-8B79-37D633B846F1}">
                  <asvg:svgBlip xmlns:asvg="http://schemas.microsoft.com/office/drawing/2016/SVG/main" r:embed="rId5"/>
                </a:ext>
              </a:extLst>
            </a:blip>
            <a:stretch>
              <a:fillRect l="0" t="0" r="-11" b="0"/>
            </a:stretch>
          </a:blipFill>
        </p:spPr>
      </p:sp>
      <p:grpSp>
        <p:nvGrpSpPr>
          <p:cNvPr name="Group 16" id="16"/>
          <p:cNvGrpSpPr/>
          <p:nvPr/>
        </p:nvGrpSpPr>
        <p:grpSpPr>
          <a:xfrm rot="0">
            <a:off x="12928177" y="2791580"/>
            <a:ext cx="397968" cy="9525"/>
            <a:chOff x="0" y="0"/>
            <a:chExt cx="530624" cy="12700"/>
          </a:xfrm>
        </p:grpSpPr>
        <p:sp>
          <p:nvSpPr>
            <p:cNvPr name="Freeform 17" id="17"/>
            <p:cNvSpPr/>
            <p:nvPr/>
          </p:nvSpPr>
          <p:spPr>
            <a:xfrm flipH="false" flipV="false" rot="0">
              <a:off x="0" y="0"/>
              <a:ext cx="530606" cy="12700"/>
            </a:xfrm>
            <a:custGeom>
              <a:avLst/>
              <a:gdLst/>
              <a:ahLst/>
              <a:cxnLst/>
              <a:rect r="r" b="b" t="t" l="l"/>
              <a:pathLst>
                <a:path h="12700" w="530606">
                  <a:moveTo>
                    <a:pt x="6350" y="0"/>
                  </a:moveTo>
                  <a:lnTo>
                    <a:pt x="524256" y="0"/>
                  </a:lnTo>
                  <a:cubicBezTo>
                    <a:pt x="527812" y="0"/>
                    <a:pt x="530606" y="2794"/>
                    <a:pt x="530606" y="6350"/>
                  </a:cubicBezTo>
                  <a:cubicBezTo>
                    <a:pt x="530606" y="9906"/>
                    <a:pt x="527812" y="12700"/>
                    <a:pt x="524256" y="12700"/>
                  </a:cubicBezTo>
                  <a:lnTo>
                    <a:pt x="6350" y="12700"/>
                  </a:lnTo>
                  <a:cubicBezTo>
                    <a:pt x="2794" y="12700"/>
                    <a:pt x="0" y="9906"/>
                    <a:pt x="0" y="6350"/>
                  </a:cubicBezTo>
                  <a:cubicBezTo>
                    <a:pt x="0" y="2794"/>
                    <a:pt x="2794" y="0"/>
                    <a:pt x="6350" y="0"/>
                  </a:cubicBezTo>
                  <a:close/>
                </a:path>
              </a:pathLst>
            </a:custGeom>
            <a:solidFill>
              <a:srgbClr val="FFFFFF"/>
            </a:solidFill>
          </p:spPr>
        </p:sp>
      </p:grpSp>
      <p:sp>
        <p:nvSpPr>
          <p:cNvPr name="Freeform 18" id="18"/>
          <p:cNvSpPr/>
          <p:nvPr/>
        </p:nvSpPr>
        <p:spPr>
          <a:xfrm flipH="false" flipV="false" rot="0">
            <a:off x="2217332" y="2249187"/>
            <a:ext cx="4377350" cy="4739257"/>
          </a:xfrm>
          <a:custGeom>
            <a:avLst/>
            <a:gdLst/>
            <a:ahLst/>
            <a:cxnLst/>
            <a:rect r="r" b="b" t="t" l="l"/>
            <a:pathLst>
              <a:path h="4739257" w="4377350">
                <a:moveTo>
                  <a:pt x="0" y="0"/>
                </a:moveTo>
                <a:lnTo>
                  <a:pt x="4377350" y="0"/>
                </a:lnTo>
                <a:lnTo>
                  <a:pt x="4377350" y="4739257"/>
                </a:lnTo>
                <a:lnTo>
                  <a:pt x="0" y="4739257"/>
                </a:lnTo>
                <a:lnTo>
                  <a:pt x="0" y="0"/>
                </a:lnTo>
                <a:close/>
              </a:path>
            </a:pathLst>
          </a:custGeom>
          <a:blipFill>
            <a:blip r:embed="rId6">
              <a:extLst>
                <a:ext uri="{96DAC541-7B7A-43D3-8B79-37D633B846F1}">
                  <asvg:svgBlip xmlns:asvg="http://schemas.microsoft.com/office/drawing/2016/SVG/main" r:embed="rId7"/>
                </a:ext>
              </a:extLst>
            </a:blip>
            <a:stretch>
              <a:fillRect l="0" t="0" r="0" b="-395"/>
            </a:stretch>
          </a:blipFill>
        </p:spPr>
      </p:sp>
      <p:sp>
        <p:nvSpPr>
          <p:cNvPr name="Freeform 19" id="19"/>
          <p:cNvSpPr/>
          <p:nvPr/>
        </p:nvSpPr>
        <p:spPr>
          <a:xfrm flipH="false" flipV="false" rot="1432677">
            <a:off x="5039501" y="934927"/>
            <a:ext cx="2558585" cy="1893353"/>
          </a:xfrm>
          <a:custGeom>
            <a:avLst/>
            <a:gdLst/>
            <a:ahLst/>
            <a:cxnLst/>
            <a:rect r="r" b="b" t="t" l="l"/>
            <a:pathLst>
              <a:path h="1893353" w="2558585">
                <a:moveTo>
                  <a:pt x="0" y="0"/>
                </a:moveTo>
                <a:lnTo>
                  <a:pt x="2558585" y="0"/>
                </a:lnTo>
                <a:lnTo>
                  <a:pt x="2558585" y="1893353"/>
                </a:lnTo>
                <a:lnTo>
                  <a:pt x="0" y="1893353"/>
                </a:lnTo>
                <a:lnTo>
                  <a:pt x="0" y="0"/>
                </a:lnTo>
                <a:close/>
              </a:path>
            </a:pathLst>
          </a:custGeom>
          <a:blipFill>
            <a:blip r:embed="rId8">
              <a:extLst>
                <a:ext uri="{96DAC541-7B7A-43D3-8B79-37D633B846F1}">
                  <asvg:svgBlip xmlns:asvg="http://schemas.microsoft.com/office/drawing/2016/SVG/main" r:embed="rId9"/>
                </a:ext>
              </a:extLst>
            </a:blip>
            <a:stretch>
              <a:fillRect l="0" t="0" r="0" b="-974"/>
            </a:stretch>
          </a:blipFill>
        </p:spPr>
      </p:sp>
      <p:sp>
        <p:nvSpPr>
          <p:cNvPr name="TextBox 20" id="20"/>
          <p:cNvSpPr txBox="true"/>
          <p:nvPr/>
        </p:nvSpPr>
        <p:spPr>
          <a:xfrm rot="0">
            <a:off x="1569994" y="7529342"/>
            <a:ext cx="15108808" cy="1728958"/>
          </a:xfrm>
          <a:prstGeom prst="rect">
            <a:avLst/>
          </a:prstGeom>
        </p:spPr>
        <p:txBody>
          <a:bodyPr anchor="t" rtlCol="false" tIns="0" lIns="0" bIns="0" rIns="0">
            <a:spAutoFit/>
          </a:bodyPr>
          <a:lstStyle/>
          <a:p>
            <a:pPr algn="ctr">
              <a:lnSpc>
                <a:spcPts val="6553"/>
              </a:lnSpc>
            </a:pPr>
            <a:r>
              <a:rPr lang="en-US" sz="4680">
                <a:solidFill>
                  <a:srgbClr val="E6D9B4"/>
                </a:solidFill>
                <a:latin typeface="Norwester"/>
                <a:ea typeface="Norwester"/>
                <a:cs typeface="Norwester"/>
                <a:sym typeface="Norwester"/>
              </a:rPr>
              <a:t>When we are designing an ai system, we are essentially instilling our thought process onto a machine</a:t>
            </a:r>
          </a:p>
        </p:txBody>
      </p:sp>
      <p:sp>
        <p:nvSpPr>
          <p:cNvPr name="TextBox 21" id="21"/>
          <p:cNvSpPr txBox="true"/>
          <p:nvPr/>
        </p:nvSpPr>
        <p:spPr>
          <a:xfrm rot="0">
            <a:off x="8224757" y="2600750"/>
            <a:ext cx="899641" cy="379835"/>
          </a:xfrm>
          <a:prstGeom prst="rect">
            <a:avLst/>
          </a:prstGeom>
        </p:spPr>
        <p:txBody>
          <a:bodyPr anchor="t" rtlCol="false" tIns="0" lIns="0" bIns="0" rIns="0">
            <a:spAutoFit/>
          </a:bodyPr>
          <a:lstStyle/>
          <a:p>
            <a:pPr algn="ctr">
              <a:lnSpc>
                <a:spcPts val="1450"/>
              </a:lnSpc>
            </a:pPr>
            <a:r>
              <a:rPr lang="en-US" sz="1036">
                <a:solidFill>
                  <a:srgbClr val="121866"/>
                </a:solidFill>
                <a:latin typeface="Norwester"/>
                <a:ea typeface="Norwester"/>
                <a:cs typeface="Norwester"/>
                <a:sym typeface="Norwester"/>
              </a:rPr>
              <a:t>Okay, who is going with us.?</a:t>
            </a:r>
          </a:p>
        </p:txBody>
      </p:sp>
      <p:sp>
        <p:nvSpPr>
          <p:cNvPr name="TextBox 22" id="22"/>
          <p:cNvSpPr txBox="true"/>
          <p:nvPr/>
        </p:nvSpPr>
        <p:spPr>
          <a:xfrm rot="0">
            <a:off x="10031184" y="2600750"/>
            <a:ext cx="899641" cy="379835"/>
          </a:xfrm>
          <a:prstGeom prst="rect">
            <a:avLst/>
          </a:prstGeom>
        </p:spPr>
        <p:txBody>
          <a:bodyPr anchor="t" rtlCol="false" tIns="0" lIns="0" bIns="0" rIns="0">
            <a:spAutoFit/>
          </a:bodyPr>
          <a:lstStyle/>
          <a:p>
            <a:pPr algn="ctr">
              <a:lnSpc>
                <a:spcPts val="1450"/>
              </a:lnSpc>
            </a:pPr>
            <a:r>
              <a:rPr lang="en-US" sz="1036">
                <a:solidFill>
                  <a:srgbClr val="121866"/>
                </a:solidFill>
                <a:latin typeface="Norwester"/>
                <a:ea typeface="Norwester"/>
                <a:cs typeface="Norwester"/>
                <a:sym typeface="Norwester"/>
              </a:rPr>
              <a:t>Okay, what's their hobbies?</a:t>
            </a:r>
          </a:p>
        </p:txBody>
      </p:sp>
      <p:sp>
        <p:nvSpPr>
          <p:cNvPr name="TextBox 23" id="23"/>
          <p:cNvSpPr txBox="true"/>
          <p:nvPr/>
        </p:nvSpPr>
        <p:spPr>
          <a:xfrm rot="0">
            <a:off x="11885626" y="2600750"/>
            <a:ext cx="899641" cy="379835"/>
          </a:xfrm>
          <a:prstGeom prst="rect">
            <a:avLst/>
          </a:prstGeom>
        </p:spPr>
        <p:txBody>
          <a:bodyPr anchor="t" rtlCol="false" tIns="0" lIns="0" bIns="0" rIns="0">
            <a:spAutoFit/>
          </a:bodyPr>
          <a:lstStyle/>
          <a:p>
            <a:pPr algn="ctr">
              <a:lnSpc>
                <a:spcPts val="1450"/>
              </a:lnSpc>
            </a:pPr>
            <a:r>
              <a:rPr lang="en-US" sz="1036">
                <a:solidFill>
                  <a:srgbClr val="121866"/>
                </a:solidFill>
                <a:latin typeface="Norwester"/>
                <a:ea typeface="Norwester"/>
                <a:cs typeface="Norwester"/>
                <a:sym typeface="Norwester"/>
              </a:rPr>
              <a:t>Okay, what's their hobbies?</a:t>
            </a:r>
          </a:p>
        </p:txBody>
      </p:sp>
      <p:sp>
        <p:nvSpPr>
          <p:cNvPr name="TextBox 24" id="24"/>
          <p:cNvSpPr txBox="true"/>
          <p:nvPr/>
        </p:nvSpPr>
        <p:spPr>
          <a:xfrm rot="0">
            <a:off x="13566077" y="2594535"/>
            <a:ext cx="899641" cy="379835"/>
          </a:xfrm>
          <a:prstGeom prst="rect">
            <a:avLst/>
          </a:prstGeom>
        </p:spPr>
        <p:txBody>
          <a:bodyPr anchor="t" rtlCol="false" tIns="0" lIns="0" bIns="0" rIns="0">
            <a:spAutoFit/>
          </a:bodyPr>
          <a:lstStyle/>
          <a:p>
            <a:pPr algn="ctr">
              <a:lnSpc>
                <a:spcPts val="1450"/>
              </a:lnSpc>
            </a:pPr>
            <a:r>
              <a:rPr lang="en-US" sz="1036">
                <a:solidFill>
                  <a:srgbClr val="121866"/>
                </a:solidFill>
                <a:latin typeface="Norwester"/>
                <a:ea typeface="Norwester"/>
                <a:cs typeface="Norwester"/>
                <a:sym typeface="Norwester"/>
              </a:rPr>
              <a:t>Where?..</a:t>
            </a:r>
          </a:p>
          <a:p>
            <a:pPr algn="ctr">
              <a:lnSpc>
                <a:spcPts val="1450"/>
              </a:lnSpc>
            </a:pPr>
            <a:r>
              <a:rPr lang="en-US" sz="1036">
                <a:solidFill>
                  <a:srgbClr val="121866"/>
                </a:solidFill>
                <a:latin typeface="Norwester"/>
                <a:ea typeface="Norwester"/>
                <a:cs typeface="Norwester"/>
                <a:sym typeface="Norwester"/>
              </a:rPr>
              <a:t>to be continue</a:t>
            </a:r>
          </a:p>
        </p:txBody>
      </p:sp>
      <p:grpSp>
        <p:nvGrpSpPr>
          <p:cNvPr name="Group 25" id="25"/>
          <p:cNvGrpSpPr/>
          <p:nvPr/>
        </p:nvGrpSpPr>
        <p:grpSpPr>
          <a:xfrm rot="0">
            <a:off x="2537237" y="146265"/>
            <a:ext cx="13213526" cy="9925515"/>
            <a:chOff x="0" y="0"/>
            <a:chExt cx="17618034" cy="13234020"/>
          </a:xfrm>
        </p:grpSpPr>
        <p:sp>
          <p:nvSpPr>
            <p:cNvPr name="Freeform 26" id="2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27" id="2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8" id="2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450263" y="209864"/>
            <a:ext cx="12326706" cy="2063288"/>
            <a:chOff x="0" y="0"/>
            <a:chExt cx="16435608" cy="2751051"/>
          </a:xfrm>
        </p:grpSpPr>
        <p:sp>
          <p:nvSpPr>
            <p:cNvPr name="Freeform 3" id="3"/>
            <p:cNvSpPr/>
            <p:nvPr/>
          </p:nvSpPr>
          <p:spPr>
            <a:xfrm flipH="false" flipV="false" rot="0">
              <a:off x="0" y="0"/>
              <a:ext cx="16435578" cy="2751074"/>
            </a:xfrm>
            <a:custGeom>
              <a:avLst/>
              <a:gdLst/>
              <a:ahLst/>
              <a:cxnLst/>
              <a:rect r="r" b="b" t="t" l="l"/>
              <a:pathLst>
                <a:path h="2751074" w="16435578">
                  <a:moveTo>
                    <a:pt x="0" y="0"/>
                  </a:moveTo>
                  <a:lnTo>
                    <a:pt x="16435578" y="0"/>
                  </a:lnTo>
                  <a:lnTo>
                    <a:pt x="16435578" y="2751074"/>
                  </a:lnTo>
                  <a:lnTo>
                    <a:pt x="0" y="2751074"/>
                  </a:lnTo>
                  <a:close/>
                </a:path>
              </a:pathLst>
            </a:custGeom>
            <a:solidFill>
              <a:srgbClr val="94A4E6"/>
            </a:solidFill>
          </p:spPr>
        </p:sp>
      </p:grpSp>
      <p:sp>
        <p:nvSpPr>
          <p:cNvPr name="Freeform 4" id="4"/>
          <p:cNvSpPr/>
          <p:nvPr/>
        </p:nvSpPr>
        <p:spPr>
          <a:xfrm flipH="false" flipV="false" rot="0">
            <a:off x="450263" y="3157045"/>
            <a:ext cx="1984225" cy="1371595"/>
          </a:xfrm>
          <a:custGeom>
            <a:avLst/>
            <a:gdLst/>
            <a:ahLst/>
            <a:cxnLst/>
            <a:rect r="r" b="b" t="t" l="l"/>
            <a:pathLst>
              <a:path h="1371595" w="1984225">
                <a:moveTo>
                  <a:pt x="0" y="0"/>
                </a:moveTo>
                <a:lnTo>
                  <a:pt x="1984225" y="0"/>
                </a:lnTo>
                <a:lnTo>
                  <a:pt x="1984225" y="1371595"/>
                </a:lnTo>
                <a:lnTo>
                  <a:pt x="0" y="1371595"/>
                </a:lnTo>
                <a:lnTo>
                  <a:pt x="0" y="0"/>
                </a:lnTo>
                <a:close/>
              </a:path>
            </a:pathLst>
          </a:custGeom>
          <a:blipFill>
            <a:blip r:embed="rId2">
              <a:extLst>
                <a:ext uri="{96DAC541-7B7A-43D3-8B79-37D633B846F1}">
                  <asvg:svgBlip xmlns:asvg="http://schemas.microsoft.com/office/drawing/2016/SVG/main" r:embed="rId3"/>
                </a:ext>
              </a:extLst>
            </a:blip>
            <a:stretch>
              <a:fillRect l="0" t="0" r="0" b="-366"/>
            </a:stretch>
          </a:blipFill>
        </p:spPr>
      </p:sp>
      <p:sp>
        <p:nvSpPr>
          <p:cNvPr name="Freeform 5" id="5"/>
          <p:cNvSpPr/>
          <p:nvPr/>
        </p:nvSpPr>
        <p:spPr>
          <a:xfrm flipH="false" flipV="false" rot="0">
            <a:off x="450296" y="5498240"/>
            <a:ext cx="1759544" cy="1759544"/>
          </a:xfrm>
          <a:custGeom>
            <a:avLst/>
            <a:gdLst/>
            <a:ahLst/>
            <a:cxnLst/>
            <a:rect r="r" b="b" t="t" l="l"/>
            <a:pathLst>
              <a:path h="1759544" w="1759544">
                <a:moveTo>
                  <a:pt x="0" y="0"/>
                </a:moveTo>
                <a:lnTo>
                  <a:pt x="1759544" y="0"/>
                </a:lnTo>
                <a:lnTo>
                  <a:pt x="1759544" y="1759544"/>
                </a:lnTo>
                <a:lnTo>
                  <a:pt x="0" y="1759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4685">
            <a:off x="426443" y="5131593"/>
            <a:ext cx="17517497" cy="47625"/>
            <a:chOff x="0" y="0"/>
            <a:chExt cx="23356663" cy="63500"/>
          </a:xfrm>
        </p:grpSpPr>
        <p:sp>
          <p:nvSpPr>
            <p:cNvPr name="Freeform 7" id="7"/>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4685">
            <a:off x="426507" y="7568696"/>
            <a:ext cx="17517497" cy="47625"/>
            <a:chOff x="0" y="0"/>
            <a:chExt cx="23356663" cy="63500"/>
          </a:xfrm>
        </p:grpSpPr>
        <p:sp>
          <p:nvSpPr>
            <p:cNvPr name="Freeform 9" id="9"/>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0" id="10"/>
          <p:cNvSpPr/>
          <p:nvPr/>
        </p:nvSpPr>
        <p:spPr>
          <a:xfrm flipH="false" flipV="false" rot="0">
            <a:off x="562571" y="7920708"/>
            <a:ext cx="1759609" cy="1577049"/>
          </a:xfrm>
          <a:custGeom>
            <a:avLst/>
            <a:gdLst/>
            <a:ahLst/>
            <a:cxnLst/>
            <a:rect r="r" b="b" t="t" l="l"/>
            <a:pathLst>
              <a:path h="1577049" w="1759609">
                <a:moveTo>
                  <a:pt x="0" y="0"/>
                </a:moveTo>
                <a:lnTo>
                  <a:pt x="1759609" y="0"/>
                </a:lnTo>
                <a:lnTo>
                  <a:pt x="1759609" y="1577049"/>
                </a:lnTo>
                <a:lnTo>
                  <a:pt x="0" y="1577049"/>
                </a:lnTo>
                <a:lnTo>
                  <a:pt x="0" y="0"/>
                </a:lnTo>
                <a:close/>
              </a:path>
            </a:pathLst>
          </a:custGeom>
          <a:blipFill>
            <a:blip r:embed="rId6">
              <a:extLst>
                <a:ext uri="{96DAC541-7B7A-43D3-8B79-37D633B846F1}">
                  <asvg:svgBlip xmlns:asvg="http://schemas.microsoft.com/office/drawing/2016/SVG/main" r:embed="rId7"/>
                </a:ext>
              </a:extLst>
            </a:blip>
            <a:stretch>
              <a:fillRect l="0" t="0" r="0" b="-116"/>
            </a:stretch>
          </a:blipFill>
        </p:spPr>
      </p:sp>
      <p:sp>
        <p:nvSpPr>
          <p:cNvPr name="TextBox 11" id="11"/>
          <p:cNvSpPr txBox="true"/>
          <p:nvPr/>
        </p:nvSpPr>
        <p:spPr>
          <a:xfrm rot="0">
            <a:off x="2448343" y="3061795"/>
            <a:ext cx="15597939" cy="1895102"/>
          </a:xfrm>
          <a:prstGeom prst="rect">
            <a:avLst/>
          </a:prstGeom>
        </p:spPr>
        <p:txBody>
          <a:bodyPr anchor="t" rtlCol="false" tIns="0" lIns="0" bIns="0" rIns="0">
            <a:spAutoFit/>
          </a:bodyPr>
          <a:lstStyle/>
          <a:p>
            <a:pPr algn="ctr">
              <a:lnSpc>
                <a:spcPts val="4886"/>
              </a:lnSpc>
            </a:pPr>
            <a:r>
              <a:rPr lang="en-US" sz="3200" u="sng">
                <a:solidFill>
                  <a:srgbClr val="202C35"/>
                </a:solidFill>
                <a:latin typeface="Norwester"/>
                <a:ea typeface="Norwester"/>
                <a:cs typeface="Norwester"/>
                <a:sym typeface="Norwester"/>
              </a:rPr>
              <a:t>A sensor </a:t>
            </a:r>
            <a:r>
              <a:rPr lang="en-US" sz="3200">
                <a:solidFill>
                  <a:srgbClr val="202C35"/>
                </a:solidFill>
                <a:latin typeface="Norwester"/>
                <a:ea typeface="Norwester"/>
                <a:cs typeface="Norwester"/>
                <a:sym typeface="Norwester"/>
              </a:rPr>
              <a:t>is an input device that gathers data from its surroundings and transmits this information to a microprocessor or computer. If the data is in analogue form, it is initially converted into digital format using an analogue-to-digital converter (ADC).</a:t>
            </a:r>
          </a:p>
        </p:txBody>
      </p:sp>
      <p:grpSp>
        <p:nvGrpSpPr>
          <p:cNvPr name="Group 12" id="12"/>
          <p:cNvGrpSpPr/>
          <p:nvPr/>
        </p:nvGrpSpPr>
        <p:grpSpPr>
          <a:xfrm rot="0">
            <a:off x="2537237" y="146265"/>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16" id="16"/>
          <p:cNvSpPr txBox="true"/>
          <p:nvPr/>
        </p:nvSpPr>
        <p:spPr>
          <a:xfrm rot="0">
            <a:off x="237797" y="65870"/>
            <a:ext cx="12328947" cy="2122675"/>
          </a:xfrm>
          <a:prstGeom prst="rect">
            <a:avLst/>
          </a:prstGeom>
        </p:spPr>
        <p:txBody>
          <a:bodyPr anchor="t" rtlCol="false" tIns="0" lIns="0" bIns="0" rIns="0">
            <a:spAutoFit/>
          </a:bodyPr>
          <a:lstStyle/>
          <a:p>
            <a:pPr algn="ctr">
              <a:lnSpc>
                <a:spcPts val="8061"/>
              </a:lnSpc>
            </a:pPr>
            <a:r>
              <a:rPr lang="en-US" sz="5758">
                <a:solidFill>
                  <a:srgbClr val="FFFFFF"/>
                </a:solidFill>
                <a:latin typeface="Norwester"/>
                <a:ea typeface="Norwester"/>
                <a:cs typeface="Norwester"/>
                <a:sym typeface="Norwester"/>
              </a:rPr>
              <a:t>The hardware that are need in an automated system are  ...</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CF2912"/>
        </a:solidFill>
      </p:bgPr>
    </p:bg>
    <p:spTree>
      <p:nvGrpSpPr>
        <p:cNvPr id="1" name=""/>
        <p:cNvGrpSpPr/>
        <p:nvPr/>
      </p:nvGrpSpPr>
      <p:grpSpPr>
        <a:xfrm>
          <a:off x="0" y="0"/>
          <a:ext cx="0" cy="0"/>
          <a:chOff x="0" y="0"/>
          <a:chExt cx="0" cy="0"/>
        </a:xfrm>
      </p:grpSpPr>
      <p:sp>
        <p:nvSpPr>
          <p:cNvPr name="Freeform 2" id="2"/>
          <p:cNvSpPr/>
          <p:nvPr/>
        </p:nvSpPr>
        <p:spPr>
          <a:xfrm flipH="false" flipV="false" rot="0">
            <a:off x="0" y="9277049"/>
            <a:ext cx="690252" cy="690252"/>
          </a:xfrm>
          <a:custGeom>
            <a:avLst/>
            <a:gdLst/>
            <a:ahLst/>
            <a:cxnLst/>
            <a:rect r="r" b="b" t="t" l="l"/>
            <a:pathLst>
              <a:path h="690252" w="690252">
                <a:moveTo>
                  <a:pt x="0" y="0"/>
                </a:moveTo>
                <a:lnTo>
                  <a:pt x="690252" y="0"/>
                </a:lnTo>
                <a:lnTo>
                  <a:pt x="690252" y="690252"/>
                </a:lnTo>
                <a:lnTo>
                  <a:pt x="0" y="69025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4">
              <a:extLst>
                <a:ext uri="{96DAC541-7B7A-43D3-8B79-37D633B846F1}">
                  <asvg:svgBlip xmlns:asvg="http://schemas.microsoft.com/office/drawing/2016/SVG/main" r:embed="rId5"/>
                </a:ext>
              </a:extLst>
            </a:blip>
            <a:stretch>
              <a:fillRect l="0" t="0" r="0" b="-51"/>
            </a:stretch>
          </a:blipFill>
        </p:spPr>
      </p:sp>
      <p:sp>
        <p:nvSpPr>
          <p:cNvPr name="Freeform 4" id="4"/>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6">
              <a:extLst>
                <a:ext uri="{96DAC541-7B7A-43D3-8B79-37D633B846F1}">
                  <asvg:svgBlip xmlns:asvg="http://schemas.microsoft.com/office/drawing/2016/SVG/main" r:embed="rId7"/>
                </a:ext>
              </a:extLst>
            </a:blip>
            <a:stretch>
              <a:fillRect l="0" t="0" r="-380" b="0"/>
            </a:stretch>
          </a:blipFill>
        </p:spPr>
      </p:sp>
      <p:sp>
        <p:nvSpPr>
          <p:cNvPr name="Freeform 5" id="5"/>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8">
              <a:extLst>
                <a:ext uri="{96DAC541-7B7A-43D3-8B79-37D633B846F1}">
                  <asvg:svgBlip xmlns:asvg="http://schemas.microsoft.com/office/drawing/2016/SVG/main" r:embed="rId9"/>
                </a:ext>
              </a:extLst>
            </a:blip>
            <a:stretch>
              <a:fillRect l="0" t="0" r="0" b="-320"/>
            </a:stretch>
          </a:blipFill>
        </p:spPr>
      </p:sp>
      <p:sp>
        <p:nvSpPr>
          <p:cNvPr name="TextBox 6" id="6"/>
          <p:cNvSpPr txBox="true"/>
          <p:nvPr/>
        </p:nvSpPr>
        <p:spPr>
          <a:xfrm rot="0">
            <a:off x="3897027" y="3409950"/>
            <a:ext cx="10493946" cy="1733550"/>
          </a:xfrm>
          <a:prstGeom prst="rect">
            <a:avLst/>
          </a:prstGeom>
        </p:spPr>
        <p:txBody>
          <a:bodyPr anchor="t" rtlCol="false" tIns="0" lIns="0" bIns="0" rIns="0">
            <a:spAutoFit/>
          </a:bodyPr>
          <a:lstStyle/>
          <a:p>
            <a:pPr algn="ctr">
              <a:lnSpc>
                <a:spcPts val="12599"/>
              </a:lnSpc>
            </a:pPr>
            <a:r>
              <a:rPr lang="en-US" sz="9000">
                <a:solidFill>
                  <a:srgbClr val="FFCF48"/>
                </a:solidFill>
                <a:latin typeface="Norwester"/>
                <a:ea typeface="Norwester"/>
                <a:cs typeface="Norwester"/>
                <a:sym typeface="Norwester"/>
              </a:rPr>
              <a:t>How does AI reason? </a:t>
            </a:r>
          </a:p>
        </p:txBody>
      </p:sp>
      <p:grpSp>
        <p:nvGrpSpPr>
          <p:cNvPr name="Group 7" id="7"/>
          <p:cNvGrpSpPr/>
          <p:nvPr/>
        </p:nvGrpSpPr>
        <p:grpSpPr>
          <a:xfrm rot="0">
            <a:off x="2537237" y="146265"/>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CF2912"/>
        </a:solidFill>
      </p:bgPr>
    </p:bg>
    <p:spTree>
      <p:nvGrpSpPr>
        <p:cNvPr id="1" name=""/>
        <p:cNvGrpSpPr/>
        <p:nvPr/>
      </p:nvGrpSpPr>
      <p:grpSpPr>
        <a:xfrm>
          <a:off x="0" y="0"/>
          <a:ext cx="0" cy="0"/>
          <a:chOff x="0" y="0"/>
          <a:chExt cx="0" cy="0"/>
        </a:xfrm>
      </p:grpSpPr>
      <p:sp>
        <p:nvSpPr>
          <p:cNvPr name="Freeform 2" id="2"/>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2">
              <a:extLst>
                <a:ext uri="{96DAC541-7B7A-43D3-8B79-37D633B846F1}">
                  <asvg:svgBlip xmlns:asvg="http://schemas.microsoft.com/office/drawing/2016/SVG/main" r:embed="rId3"/>
                </a:ext>
              </a:extLst>
            </a:blip>
            <a:stretch>
              <a:fillRect l="0" t="0" r="0" b="-51"/>
            </a:stretch>
          </a:blipFill>
        </p:spPr>
      </p:sp>
      <p:sp>
        <p:nvSpPr>
          <p:cNvPr name="Freeform 3" id="3"/>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4">
              <a:extLst>
                <a:ext uri="{96DAC541-7B7A-43D3-8B79-37D633B846F1}">
                  <asvg:svgBlip xmlns:asvg="http://schemas.microsoft.com/office/drawing/2016/SVG/main" r:embed="rId5"/>
                </a:ext>
              </a:extLst>
            </a:blip>
            <a:stretch>
              <a:fillRect l="0" t="0" r="-380" b="0"/>
            </a:stretch>
          </a:blipFill>
        </p:spPr>
      </p:sp>
      <p:sp>
        <p:nvSpPr>
          <p:cNvPr name="Freeform 4" id="4"/>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6">
              <a:extLst>
                <a:ext uri="{96DAC541-7B7A-43D3-8B79-37D633B846F1}">
                  <asvg:svgBlip xmlns:asvg="http://schemas.microsoft.com/office/drawing/2016/SVG/main" r:embed="rId7"/>
                </a:ext>
              </a:extLst>
            </a:blip>
            <a:stretch>
              <a:fillRect l="0" t="0" r="0" b="-320"/>
            </a:stretch>
          </a:blipFill>
        </p:spPr>
      </p:sp>
      <p:grpSp>
        <p:nvGrpSpPr>
          <p:cNvPr name="Group 5" id="5"/>
          <p:cNvGrpSpPr/>
          <p:nvPr/>
        </p:nvGrpSpPr>
        <p:grpSpPr>
          <a:xfrm rot="-5400000">
            <a:off x="2546841" y="5244141"/>
            <a:ext cx="3902429" cy="47625"/>
            <a:chOff x="0" y="0"/>
            <a:chExt cx="5203239" cy="63500"/>
          </a:xfrm>
        </p:grpSpPr>
        <p:sp>
          <p:nvSpPr>
            <p:cNvPr name="Freeform 6" id="6"/>
            <p:cNvSpPr/>
            <p:nvPr/>
          </p:nvSpPr>
          <p:spPr>
            <a:xfrm flipH="false" flipV="false" rot="0">
              <a:off x="0" y="0"/>
              <a:ext cx="5203190" cy="63500"/>
            </a:xfrm>
            <a:custGeom>
              <a:avLst/>
              <a:gdLst/>
              <a:ahLst/>
              <a:cxnLst/>
              <a:rect r="r" b="b" t="t" l="l"/>
              <a:pathLst>
                <a:path h="63500" w="5203190">
                  <a:moveTo>
                    <a:pt x="31750" y="0"/>
                  </a:moveTo>
                  <a:lnTo>
                    <a:pt x="5171440" y="0"/>
                  </a:lnTo>
                  <a:cubicBezTo>
                    <a:pt x="5188966" y="0"/>
                    <a:pt x="5203190" y="14224"/>
                    <a:pt x="5203190" y="31750"/>
                  </a:cubicBezTo>
                  <a:cubicBezTo>
                    <a:pt x="5203190" y="49276"/>
                    <a:pt x="5188966" y="63500"/>
                    <a:pt x="517144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7" id="7"/>
          <p:cNvGrpSpPr/>
          <p:nvPr/>
        </p:nvGrpSpPr>
        <p:grpSpPr>
          <a:xfrm rot="0">
            <a:off x="4450430" y="7195356"/>
            <a:ext cx="7483641" cy="47625"/>
            <a:chOff x="0" y="0"/>
            <a:chExt cx="9978188" cy="63500"/>
          </a:xfrm>
        </p:grpSpPr>
        <p:sp>
          <p:nvSpPr>
            <p:cNvPr name="Freeform 8" id="8"/>
            <p:cNvSpPr/>
            <p:nvPr/>
          </p:nvSpPr>
          <p:spPr>
            <a:xfrm flipH="false" flipV="false" rot="0">
              <a:off x="0" y="0"/>
              <a:ext cx="9978136" cy="63500"/>
            </a:xfrm>
            <a:custGeom>
              <a:avLst/>
              <a:gdLst/>
              <a:ahLst/>
              <a:cxnLst/>
              <a:rect r="r" b="b" t="t" l="l"/>
              <a:pathLst>
                <a:path h="63500" w="9978136">
                  <a:moveTo>
                    <a:pt x="31750" y="0"/>
                  </a:moveTo>
                  <a:lnTo>
                    <a:pt x="9946386" y="0"/>
                  </a:lnTo>
                  <a:cubicBezTo>
                    <a:pt x="9963912" y="0"/>
                    <a:pt x="9978136" y="14224"/>
                    <a:pt x="9978136" y="31750"/>
                  </a:cubicBezTo>
                  <a:cubicBezTo>
                    <a:pt x="9978136" y="49276"/>
                    <a:pt x="9963912" y="63500"/>
                    <a:pt x="9946386"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9" id="9"/>
          <p:cNvGrpSpPr/>
          <p:nvPr/>
        </p:nvGrpSpPr>
        <p:grpSpPr>
          <a:xfrm rot="0">
            <a:off x="5403773" y="5827228"/>
            <a:ext cx="479707" cy="481857"/>
            <a:chOff x="0" y="0"/>
            <a:chExt cx="639609" cy="642476"/>
          </a:xfrm>
        </p:grpSpPr>
        <p:sp>
          <p:nvSpPr>
            <p:cNvPr name="Freeform 10" id="1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sp>
        <p:nvSpPr>
          <p:cNvPr name="TextBox 11" id="11"/>
          <p:cNvSpPr txBox="true"/>
          <p:nvPr/>
        </p:nvSpPr>
        <p:spPr>
          <a:xfrm rot="0">
            <a:off x="3464464" y="2243954"/>
            <a:ext cx="2494064"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price (k$)</a:t>
            </a:r>
          </a:p>
        </p:txBody>
      </p:sp>
      <p:sp>
        <p:nvSpPr>
          <p:cNvPr name="TextBox 12" id="12"/>
          <p:cNvSpPr txBox="true"/>
          <p:nvPr/>
        </p:nvSpPr>
        <p:spPr>
          <a:xfrm rot="0">
            <a:off x="11679077" y="6666689"/>
            <a:ext cx="4315081"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sqrt feet (M)</a:t>
            </a:r>
          </a:p>
        </p:txBody>
      </p:sp>
      <p:grpSp>
        <p:nvGrpSpPr>
          <p:cNvPr name="Group 13" id="13"/>
          <p:cNvGrpSpPr/>
          <p:nvPr/>
        </p:nvGrpSpPr>
        <p:grpSpPr>
          <a:xfrm rot="0">
            <a:off x="6324175" y="5143500"/>
            <a:ext cx="479707" cy="481857"/>
            <a:chOff x="0" y="0"/>
            <a:chExt cx="639609" cy="642476"/>
          </a:xfrm>
        </p:grpSpPr>
        <p:sp>
          <p:nvSpPr>
            <p:cNvPr name="Freeform 14" id="14"/>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5" id="15"/>
          <p:cNvGrpSpPr/>
          <p:nvPr/>
        </p:nvGrpSpPr>
        <p:grpSpPr>
          <a:xfrm rot="0">
            <a:off x="7541099" y="4809909"/>
            <a:ext cx="479707" cy="481857"/>
            <a:chOff x="0" y="0"/>
            <a:chExt cx="639609" cy="642476"/>
          </a:xfrm>
        </p:grpSpPr>
        <p:sp>
          <p:nvSpPr>
            <p:cNvPr name="Freeform 16" id="16"/>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7" id="17"/>
          <p:cNvGrpSpPr/>
          <p:nvPr/>
        </p:nvGrpSpPr>
        <p:grpSpPr>
          <a:xfrm rot="0">
            <a:off x="5885630" y="4902571"/>
            <a:ext cx="479707" cy="481857"/>
            <a:chOff x="0" y="0"/>
            <a:chExt cx="639609" cy="642476"/>
          </a:xfrm>
        </p:grpSpPr>
        <p:sp>
          <p:nvSpPr>
            <p:cNvPr name="Freeform 18" id="18"/>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9" id="19"/>
          <p:cNvGrpSpPr/>
          <p:nvPr/>
        </p:nvGrpSpPr>
        <p:grpSpPr>
          <a:xfrm rot="0">
            <a:off x="7541099" y="4074532"/>
            <a:ext cx="479707" cy="481857"/>
            <a:chOff x="0" y="0"/>
            <a:chExt cx="639609" cy="642476"/>
          </a:xfrm>
        </p:grpSpPr>
        <p:sp>
          <p:nvSpPr>
            <p:cNvPr name="Freeform 20" id="2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1" id="21"/>
          <p:cNvGrpSpPr/>
          <p:nvPr/>
        </p:nvGrpSpPr>
        <p:grpSpPr>
          <a:xfrm rot="0">
            <a:off x="8904146" y="3833603"/>
            <a:ext cx="479707" cy="481857"/>
            <a:chOff x="0" y="0"/>
            <a:chExt cx="639609" cy="642476"/>
          </a:xfrm>
        </p:grpSpPr>
        <p:sp>
          <p:nvSpPr>
            <p:cNvPr name="Freeform 22" id="22"/>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3" id="23"/>
          <p:cNvGrpSpPr/>
          <p:nvPr/>
        </p:nvGrpSpPr>
        <p:grpSpPr>
          <a:xfrm rot="0">
            <a:off x="9145075" y="3364364"/>
            <a:ext cx="479707" cy="481857"/>
            <a:chOff x="0" y="0"/>
            <a:chExt cx="639609" cy="642476"/>
          </a:xfrm>
        </p:grpSpPr>
        <p:sp>
          <p:nvSpPr>
            <p:cNvPr name="Freeform 24" id="24"/>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sp>
        <p:nvSpPr>
          <p:cNvPr name="TextBox 25" id="25"/>
          <p:cNvSpPr txBox="true"/>
          <p:nvPr/>
        </p:nvSpPr>
        <p:spPr>
          <a:xfrm rot="0">
            <a:off x="393311" y="8628527"/>
            <a:ext cx="10018774" cy="1658473"/>
          </a:xfrm>
          <a:prstGeom prst="rect">
            <a:avLst/>
          </a:prstGeom>
        </p:spPr>
        <p:txBody>
          <a:bodyPr anchor="t" rtlCol="false" tIns="0" lIns="0" bIns="0" rIns="0">
            <a:spAutoFit/>
          </a:bodyPr>
          <a:lstStyle/>
          <a:p>
            <a:pPr algn="ctr">
              <a:lnSpc>
                <a:spcPts val="6237"/>
              </a:lnSpc>
            </a:pPr>
            <a:r>
              <a:rPr lang="en-US" sz="4455">
                <a:solidFill>
                  <a:srgbClr val="FFFFFF"/>
                </a:solidFill>
                <a:latin typeface="Norwester"/>
                <a:ea typeface="Norwester"/>
                <a:cs typeface="Norwester"/>
                <a:sym typeface="Norwester"/>
              </a:rPr>
              <a:t>example: Predicting the price of a house using the sqrt metre attribute</a:t>
            </a:r>
          </a:p>
        </p:txBody>
      </p:sp>
      <p:grpSp>
        <p:nvGrpSpPr>
          <p:cNvPr name="Group 26" id="26"/>
          <p:cNvGrpSpPr/>
          <p:nvPr/>
        </p:nvGrpSpPr>
        <p:grpSpPr>
          <a:xfrm rot="0">
            <a:off x="4196602" y="4726554"/>
            <a:ext cx="650532" cy="47625"/>
            <a:chOff x="0" y="0"/>
            <a:chExt cx="867376" cy="63500"/>
          </a:xfrm>
        </p:grpSpPr>
        <p:sp>
          <p:nvSpPr>
            <p:cNvPr name="Freeform 27" id="27"/>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28" id="28"/>
          <p:cNvSpPr txBox="true"/>
          <p:nvPr/>
        </p:nvSpPr>
        <p:spPr>
          <a:xfrm rot="0">
            <a:off x="3009638" y="420109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500</a:t>
            </a:r>
          </a:p>
        </p:txBody>
      </p:sp>
      <p:grpSp>
        <p:nvGrpSpPr>
          <p:cNvPr name="Group 29" id="29"/>
          <p:cNvGrpSpPr/>
          <p:nvPr/>
        </p:nvGrpSpPr>
        <p:grpSpPr>
          <a:xfrm rot="0">
            <a:off x="4196602" y="6020531"/>
            <a:ext cx="650532" cy="47625"/>
            <a:chOff x="0" y="0"/>
            <a:chExt cx="867376" cy="63500"/>
          </a:xfrm>
        </p:grpSpPr>
        <p:sp>
          <p:nvSpPr>
            <p:cNvPr name="Freeform 30" id="30"/>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31" id="31"/>
          <p:cNvSpPr txBox="true"/>
          <p:nvPr/>
        </p:nvSpPr>
        <p:spPr>
          <a:xfrm rot="0">
            <a:off x="3009638" y="543485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300</a:t>
            </a:r>
          </a:p>
        </p:txBody>
      </p:sp>
      <p:grpSp>
        <p:nvGrpSpPr>
          <p:cNvPr name="Group 32" id="32"/>
          <p:cNvGrpSpPr/>
          <p:nvPr/>
        </p:nvGrpSpPr>
        <p:grpSpPr>
          <a:xfrm rot="5400000">
            <a:off x="8395918" y="7195356"/>
            <a:ext cx="650532" cy="47625"/>
            <a:chOff x="0" y="0"/>
            <a:chExt cx="867376" cy="63500"/>
          </a:xfrm>
        </p:grpSpPr>
        <p:sp>
          <p:nvSpPr>
            <p:cNvPr name="Freeform 33" id="33"/>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34" id="34"/>
          <p:cNvSpPr txBox="true"/>
          <p:nvPr/>
        </p:nvSpPr>
        <p:spPr>
          <a:xfrm rot="0">
            <a:off x="8045050" y="7530661"/>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800</a:t>
            </a:r>
          </a:p>
        </p:txBody>
      </p:sp>
      <p:grpSp>
        <p:nvGrpSpPr>
          <p:cNvPr name="Group 35" id="35"/>
          <p:cNvGrpSpPr/>
          <p:nvPr/>
        </p:nvGrpSpPr>
        <p:grpSpPr>
          <a:xfrm rot="0">
            <a:off x="2537237" y="146265"/>
            <a:ext cx="13213526" cy="9925515"/>
            <a:chOff x="0" y="0"/>
            <a:chExt cx="17618034" cy="13234020"/>
          </a:xfrm>
        </p:grpSpPr>
        <p:sp>
          <p:nvSpPr>
            <p:cNvPr name="Freeform 36" id="3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37" id="3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38" id="3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39" id="39"/>
          <p:cNvSpPr txBox="true"/>
          <p:nvPr/>
        </p:nvSpPr>
        <p:spPr>
          <a:xfrm rot="0">
            <a:off x="2577466" y="-87437"/>
            <a:ext cx="11773766" cy="1759075"/>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Method 1: Draw a reasoned conclusion </a:t>
            </a:r>
          </a:p>
          <a:p>
            <a:pPr algn="ctr">
              <a:lnSpc>
                <a:spcPts val="6650"/>
              </a:lnSpc>
            </a:pPr>
            <a:r>
              <a:rPr lang="en-US" sz="4750">
                <a:solidFill>
                  <a:srgbClr val="FFCF48"/>
                </a:solidFill>
                <a:latin typeface="Norwester"/>
                <a:ea typeface="Norwester"/>
                <a:cs typeface="Norwester"/>
                <a:sym typeface="Norwester"/>
              </a:rPr>
              <a:t>based on given data</a:t>
            </a: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CF2912"/>
        </a:solidFill>
      </p:bgPr>
    </p:bg>
    <p:spTree>
      <p:nvGrpSpPr>
        <p:cNvPr id="1" name=""/>
        <p:cNvGrpSpPr/>
        <p:nvPr/>
      </p:nvGrpSpPr>
      <p:grpSpPr>
        <a:xfrm>
          <a:off x="0" y="0"/>
          <a:ext cx="0" cy="0"/>
          <a:chOff x="0" y="0"/>
          <a:chExt cx="0" cy="0"/>
        </a:xfrm>
      </p:grpSpPr>
      <p:sp>
        <p:nvSpPr>
          <p:cNvPr name="Freeform 2" id="2"/>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2">
              <a:extLst>
                <a:ext uri="{96DAC541-7B7A-43D3-8B79-37D633B846F1}">
                  <asvg:svgBlip xmlns:asvg="http://schemas.microsoft.com/office/drawing/2016/SVG/main" r:embed="rId3"/>
                </a:ext>
              </a:extLst>
            </a:blip>
            <a:stretch>
              <a:fillRect l="0" t="0" r="0" b="-51"/>
            </a:stretch>
          </a:blipFill>
        </p:spPr>
      </p:sp>
      <p:sp>
        <p:nvSpPr>
          <p:cNvPr name="Freeform 3" id="3"/>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4">
              <a:extLst>
                <a:ext uri="{96DAC541-7B7A-43D3-8B79-37D633B846F1}">
                  <asvg:svgBlip xmlns:asvg="http://schemas.microsoft.com/office/drawing/2016/SVG/main" r:embed="rId5"/>
                </a:ext>
              </a:extLst>
            </a:blip>
            <a:stretch>
              <a:fillRect l="0" t="0" r="-380" b="0"/>
            </a:stretch>
          </a:blipFill>
        </p:spPr>
      </p:sp>
      <p:sp>
        <p:nvSpPr>
          <p:cNvPr name="Freeform 4" id="4"/>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6">
              <a:extLst>
                <a:ext uri="{96DAC541-7B7A-43D3-8B79-37D633B846F1}">
                  <asvg:svgBlip xmlns:asvg="http://schemas.microsoft.com/office/drawing/2016/SVG/main" r:embed="rId7"/>
                </a:ext>
              </a:extLst>
            </a:blip>
            <a:stretch>
              <a:fillRect l="0" t="0" r="0" b="-320"/>
            </a:stretch>
          </a:blipFill>
        </p:spPr>
      </p:sp>
      <p:grpSp>
        <p:nvGrpSpPr>
          <p:cNvPr name="Group 5" id="5"/>
          <p:cNvGrpSpPr/>
          <p:nvPr/>
        </p:nvGrpSpPr>
        <p:grpSpPr>
          <a:xfrm rot="-5400000">
            <a:off x="2546841" y="5244141"/>
            <a:ext cx="3902429" cy="47625"/>
            <a:chOff x="0" y="0"/>
            <a:chExt cx="5203239" cy="63500"/>
          </a:xfrm>
        </p:grpSpPr>
        <p:sp>
          <p:nvSpPr>
            <p:cNvPr name="Freeform 6" id="6"/>
            <p:cNvSpPr/>
            <p:nvPr/>
          </p:nvSpPr>
          <p:spPr>
            <a:xfrm flipH="false" flipV="false" rot="0">
              <a:off x="0" y="0"/>
              <a:ext cx="5203190" cy="63500"/>
            </a:xfrm>
            <a:custGeom>
              <a:avLst/>
              <a:gdLst/>
              <a:ahLst/>
              <a:cxnLst/>
              <a:rect r="r" b="b" t="t" l="l"/>
              <a:pathLst>
                <a:path h="63500" w="5203190">
                  <a:moveTo>
                    <a:pt x="31750" y="0"/>
                  </a:moveTo>
                  <a:lnTo>
                    <a:pt x="5171440" y="0"/>
                  </a:lnTo>
                  <a:cubicBezTo>
                    <a:pt x="5188966" y="0"/>
                    <a:pt x="5203190" y="14224"/>
                    <a:pt x="5203190" y="31750"/>
                  </a:cubicBezTo>
                  <a:cubicBezTo>
                    <a:pt x="5203190" y="49276"/>
                    <a:pt x="5188966" y="63500"/>
                    <a:pt x="517144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7" id="7"/>
          <p:cNvGrpSpPr/>
          <p:nvPr/>
        </p:nvGrpSpPr>
        <p:grpSpPr>
          <a:xfrm rot="0">
            <a:off x="4450430" y="7195356"/>
            <a:ext cx="7483641" cy="47625"/>
            <a:chOff x="0" y="0"/>
            <a:chExt cx="9978188" cy="63500"/>
          </a:xfrm>
        </p:grpSpPr>
        <p:sp>
          <p:nvSpPr>
            <p:cNvPr name="Freeform 8" id="8"/>
            <p:cNvSpPr/>
            <p:nvPr/>
          </p:nvSpPr>
          <p:spPr>
            <a:xfrm flipH="false" flipV="false" rot="0">
              <a:off x="0" y="0"/>
              <a:ext cx="9978136" cy="63500"/>
            </a:xfrm>
            <a:custGeom>
              <a:avLst/>
              <a:gdLst/>
              <a:ahLst/>
              <a:cxnLst/>
              <a:rect r="r" b="b" t="t" l="l"/>
              <a:pathLst>
                <a:path h="63500" w="9978136">
                  <a:moveTo>
                    <a:pt x="31750" y="0"/>
                  </a:moveTo>
                  <a:lnTo>
                    <a:pt x="9946386" y="0"/>
                  </a:lnTo>
                  <a:cubicBezTo>
                    <a:pt x="9963912" y="0"/>
                    <a:pt x="9978136" y="14224"/>
                    <a:pt x="9978136" y="31750"/>
                  </a:cubicBezTo>
                  <a:cubicBezTo>
                    <a:pt x="9978136" y="49276"/>
                    <a:pt x="9963912" y="63500"/>
                    <a:pt x="9946386"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9" id="9"/>
          <p:cNvGrpSpPr/>
          <p:nvPr/>
        </p:nvGrpSpPr>
        <p:grpSpPr>
          <a:xfrm rot="0">
            <a:off x="5403773" y="5827228"/>
            <a:ext cx="479707" cy="481857"/>
            <a:chOff x="0" y="0"/>
            <a:chExt cx="639609" cy="642476"/>
          </a:xfrm>
        </p:grpSpPr>
        <p:sp>
          <p:nvSpPr>
            <p:cNvPr name="Freeform 10" id="1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1" id="11"/>
          <p:cNvGrpSpPr/>
          <p:nvPr/>
        </p:nvGrpSpPr>
        <p:grpSpPr>
          <a:xfrm rot="0">
            <a:off x="6324175" y="5143500"/>
            <a:ext cx="479707" cy="481857"/>
            <a:chOff x="0" y="0"/>
            <a:chExt cx="639609" cy="642476"/>
          </a:xfrm>
        </p:grpSpPr>
        <p:sp>
          <p:nvSpPr>
            <p:cNvPr name="Freeform 12" id="12"/>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3" id="13"/>
          <p:cNvGrpSpPr/>
          <p:nvPr/>
        </p:nvGrpSpPr>
        <p:grpSpPr>
          <a:xfrm rot="0">
            <a:off x="7541099" y="4809909"/>
            <a:ext cx="479707" cy="481857"/>
            <a:chOff x="0" y="0"/>
            <a:chExt cx="639609" cy="642476"/>
          </a:xfrm>
        </p:grpSpPr>
        <p:sp>
          <p:nvSpPr>
            <p:cNvPr name="Freeform 14" id="14"/>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5" id="15"/>
          <p:cNvGrpSpPr/>
          <p:nvPr/>
        </p:nvGrpSpPr>
        <p:grpSpPr>
          <a:xfrm rot="0">
            <a:off x="5885630" y="4902571"/>
            <a:ext cx="479707" cy="481857"/>
            <a:chOff x="0" y="0"/>
            <a:chExt cx="639609" cy="642476"/>
          </a:xfrm>
        </p:grpSpPr>
        <p:sp>
          <p:nvSpPr>
            <p:cNvPr name="Freeform 16" id="16"/>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7" id="17"/>
          <p:cNvGrpSpPr/>
          <p:nvPr/>
        </p:nvGrpSpPr>
        <p:grpSpPr>
          <a:xfrm rot="0">
            <a:off x="7541099" y="4074532"/>
            <a:ext cx="479707" cy="481857"/>
            <a:chOff x="0" y="0"/>
            <a:chExt cx="639609" cy="642476"/>
          </a:xfrm>
        </p:grpSpPr>
        <p:sp>
          <p:nvSpPr>
            <p:cNvPr name="Freeform 18" id="18"/>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9" id="19"/>
          <p:cNvGrpSpPr/>
          <p:nvPr/>
        </p:nvGrpSpPr>
        <p:grpSpPr>
          <a:xfrm rot="0">
            <a:off x="8904146" y="3833603"/>
            <a:ext cx="479707" cy="481857"/>
            <a:chOff x="0" y="0"/>
            <a:chExt cx="639609" cy="642476"/>
          </a:xfrm>
        </p:grpSpPr>
        <p:sp>
          <p:nvSpPr>
            <p:cNvPr name="Freeform 20" id="2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1" id="21"/>
          <p:cNvGrpSpPr/>
          <p:nvPr/>
        </p:nvGrpSpPr>
        <p:grpSpPr>
          <a:xfrm rot="0">
            <a:off x="9145075" y="3364364"/>
            <a:ext cx="479707" cy="481857"/>
            <a:chOff x="0" y="0"/>
            <a:chExt cx="639609" cy="642476"/>
          </a:xfrm>
        </p:grpSpPr>
        <p:sp>
          <p:nvSpPr>
            <p:cNvPr name="Freeform 22" id="22"/>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3" id="23"/>
          <p:cNvGrpSpPr/>
          <p:nvPr/>
        </p:nvGrpSpPr>
        <p:grpSpPr>
          <a:xfrm rot="0">
            <a:off x="4196602" y="4726554"/>
            <a:ext cx="650532" cy="47625"/>
            <a:chOff x="0" y="0"/>
            <a:chExt cx="867376" cy="63500"/>
          </a:xfrm>
        </p:grpSpPr>
        <p:sp>
          <p:nvSpPr>
            <p:cNvPr name="Freeform 24" id="24"/>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5" id="25"/>
          <p:cNvGrpSpPr/>
          <p:nvPr/>
        </p:nvGrpSpPr>
        <p:grpSpPr>
          <a:xfrm rot="0">
            <a:off x="4196602" y="6020531"/>
            <a:ext cx="650532" cy="47625"/>
            <a:chOff x="0" y="0"/>
            <a:chExt cx="867376" cy="63500"/>
          </a:xfrm>
        </p:grpSpPr>
        <p:sp>
          <p:nvSpPr>
            <p:cNvPr name="Freeform 26" id="26"/>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7" id="27"/>
          <p:cNvGrpSpPr/>
          <p:nvPr/>
        </p:nvGrpSpPr>
        <p:grpSpPr>
          <a:xfrm rot="5400000">
            <a:off x="8395918" y="7195356"/>
            <a:ext cx="650532" cy="47625"/>
            <a:chOff x="0" y="0"/>
            <a:chExt cx="867376" cy="63500"/>
          </a:xfrm>
        </p:grpSpPr>
        <p:sp>
          <p:nvSpPr>
            <p:cNvPr name="Freeform 28" id="28"/>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9" id="29"/>
          <p:cNvGrpSpPr/>
          <p:nvPr/>
        </p:nvGrpSpPr>
        <p:grpSpPr>
          <a:xfrm rot="0">
            <a:off x="8264214" y="4150668"/>
            <a:ext cx="479707" cy="481857"/>
            <a:chOff x="0" y="0"/>
            <a:chExt cx="639609" cy="642476"/>
          </a:xfrm>
        </p:grpSpPr>
        <p:sp>
          <p:nvSpPr>
            <p:cNvPr name="Freeform 30" id="3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FFDD1E"/>
            </a:solidFill>
          </p:spPr>
        </p:sp>
      </p:grpSp>
      <p:sp>
        <p:nvSpPr>
          <p:cNvPr name="TextBox 31" id="31"/>
          <p:cNvSpPr txBox="true"/>
          <p:nvPr/>
        </p:nvSpPr>
        <p:spPr>
          <a:xfrm rot="0">
            <a:off x="3464464" y="2243954"/>
            <a:ext cx="2494064"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price (k$)</a:t>
            </a:r>
          </a:p>
        </p:txBody>
      </p:sp>
      <p:sp>
        <p:nvSpPr>
          <p:cNvPr name="TextBox 32" id="32"/>
          <p:cNvSpPr txBox="true"/>
          <p:nvPr/>
        </p:nvSpPr>
        <p:spPr>
          <a:xfrm rot="0">
            <a:off x="11679077" y="6666689"/>
            <a:ext cx="4315081"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sqrt feet (M)</a:t>
            </a:r>
          </a:p>
        </p:txBody>
      </p:sp>
      <p:sp>
        <p:nvSpPr>
          <p:cNvPr name="TextBox 33" id="33"/>
          <p:cNvSpPr txBox="true"/>
          <p:nvPr/>
        </p:nvSpPr>
        <p:spPr>
          <a:xfrm rot="0">
            <a:off x="393311" y="8666627"/>
            <a:ext cx="9460523" cy="1538577"/>
          </a:xfrm>
          <a:prstGeom prst="rect">
            <a:avLst/>
          </a:prstGeom>
        </p:spPr>
        <p:txBody>
          <a:bodyPr anchor="t" rtlCol="false" tIns="0" lIns="0" bIns="0" rIns="0">
            <a:spAutoFit/>
          </a:bodyPr>
          <a:lstStyle/>
          <a:p>
            <a:pPr algn="ctr">
              <a:lnSpc>
                <a:spcPts val="5890"/>
              </a:lnSpc>
            </a:pPr>
            <a:r>
              <a:rPr lang="en-US" sz="4207">
                <a:solidFill>
                  <a:srgbClr val="FFFFFF"/>
                </a:solidFill>
                <a:latin typeface="Norwester"/>
                <a:ea typeface="Norwester"/>
                <a:cs typeface="Norwester"/>
                <a:sym typeface="Norwester"/>
              </a:rPr>
              <a:t>We can predict the house price using insight from data points </a:t>
            </a:r>
          </a:p>
        </p:txBody>
      </p:sp>
      <p:sp>
        <p:nvSpPr>
          <p:cNvPr name="TextBox 34" id="34"/>
          <p:cNvSpPr txBox="true"/>
          <p:nvPr/>
        </p:nvSpPr>
        <p:spPr>
          <a:xfrm rot="0">
            <a:off x="3009638" y="420109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500</a:t>
            </a:r>
          </a:p>
        </p:txBody>
      </p:sp>
      <p:sp>
        <p:nvSpPr>
          <p:cNvPr name="TextBox 35" id="35"/>
          <p:cNvSpPr txBox="true"/>
          <p:nvPr/>
        </p:nvSpPr>
        <p:spPr>
          <a:xfrm rot="0">
            <a:off x="3009638" y="543485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300</a:t>
            </a:r>
          </a:p>
        </p:txBody>
      </p:sp>
      <p:sp>
        <p:nvSpPr>
          <p:cNvPr name="TextBox 36" id="36"/>
          <p:cNvSpPr txBox="true"/>
          <p:nvPr/>
        </p:nvSpPr>
        <p:spPr>
          <a:xfrm rot="0">
            <a:off x="8045050" y="7530661"/>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800</a:t>
            </a:r>
          </a:p>
        </p:txBody>
      </p:sp>
      <p:grpSp>
        <p:nvGrpSpPr>
          <p:cNvPr name="Group 37" id="37"/>
          <p:cNvGrpSpPr/>
          <p:nvPr/>
        </p:nvGrpSpPr>
        <p:grpSpPr>
          <a:xfrm rot="0">
            <a:off x="4556598" y="4367784"/>
            <a:ext cx="3659464" cy="47625"/>
            <a:chOff x="0" y="0"/>
            <a:chExt cx="4879285" cy="63500"/>
          </a:xfrm>
        </p:grpSpPr>
        <p:sp>
          <p:nvSpPr>
            <p:cNvPr name="Freeform 38" id="38"/>
            <p:cNvSpPr/>
            <p:nvPr/>
          </p:nvSpPr>
          <p:spPr>
            <a:xfrm flipH="false" flipV="false" rot="0">
              <a:off x="0" y="0"/>
              <a:ext cx="4826000" cy="63500"/>
            </a:xfrm>
            <a:custGeom>
              <a:avLst/>
              <a:gdLst/>
              <a:ahLst/>
              <a:cxnLst/>
              <a:rect r="r" b="b" t="t" l="l"/>
              <a:pathLst>
                <a:path h="63500" w="4826000">
                  <a:moveTo>
                    <a:pt x="158750" y="0"/>
                  </a:moveTo>
                  <a:lnTo>
                    <a:pt x="222250" y="0"/>
                  </a:lnTo>
                  <a:cubicBezTo>
                    <a:pt x="239776" y="0"/>
                    <a:pt x="254000" y="14224"/>
                    <a:pt x="254000" y="31750"/>
                  </a:cubicBezTo>
                  <a:cubicBezTo>
                    <a:pt x="254000" y="49276"/>
                    <a:pt x="239776" y="63500"/>
                    <a:pt x="222250" y="63500"/>
                  </a:cubicBezTo>
                  <a:lnTo>
                    <a:pt x="158750" y="63500"/>
                  </a:lnTo>
                  <a:cubicBezTo>
                    <a:pt x="141224" y="63500"/>
                    <a:pt x="127000" y="49276"/>
                    <a:pt x="127000" y="31750"/>
                  </a:cubicBezTo>
                  <a:cubicBezTo>
                    <a:pt x="127000" y="14224"/>
                    <a:pt x="141224" y="0"/>
                    <a:pt x="158750" y="0"/>
                  </a:cubicBezTo>
                  <a:close/>
                  <a:moveTo>
                    <a:pt x="285750" y="0"/>
                  </a:moveTo>
                  <a:lnTo>
                    <a:pt x="349250" y="0"/>
                  </a:lnTo>
                  <a:cubicBezTo>
                    <a:pt x="366776" y="0"/>
                    <a:pt x="381000" y="14224"/>
                    <a:pt x="381000" y="31750"/>
                  </a:cubicBezTo>
                  <a:cubicBezTo>
                    <a:pt x="381000" y="49276"/>
                    <a:pt x="366776" y="63500"/>
                    <a:pt x="349250" y="63500"/>
                  </a:cubicBezTo>
                  <a:lnTo>
                    <a:pt x="285750" y="63500"/>
                  </a:lnTo>
                  <a:cubicBezTo>
                    <a:pt x="268224" y="63500"/>
                    <a:pt x="254000" y="49276"/>
                    <a:pt x="254000" y="31750"/>
                  </a:cubicBezTo>
                  <a:cubicBezTo>
                    <a:pt x="254000" y="14224"/>
                    <a:pt x="268224" y="0"/>
                    <a:pt x="285750" y="0"/>
                  </a:cubicBezTo>
                  <a:close/>
                  <a:moveTo>
                    <a:pt x="412750" y="0"/>
                  </a:moveTo>
                  <a:lnTo>
                    <a:pt x="476250" y="0"/>
                  </a:lnTo>
                  <a:cubicBezTo>
                    <a:pt x="493776" y="0"/>
                    <a:pt x="508000" y="14224"/>
                    <a:pt x="508000" y="31750"/>
                  </a:cubicBezTo>
                  <a:cubicBezTo>
                    <a:pt x="508000" y="49276"/>
                    <a:pt x="493776" y="63500"/>
                    <a:pt x="476250" y="63500"/>
                  </a:cubicBezTo>
                  <a:lnTo>
                    <a:pt x="412750" y="63500"/>
                  </a:lnTo>
                  <a:cubicBezTo>
                    <a:pt x="395224" y="63500"/>
                    <a:pt x="381000" y="49276"/>
                    <a:pt x="381000" y="31750"/>
                  </a:cubicBezTo>
                  <a:cubicBezTo>
                    <a:pt x="381000" y="14224"/>
                    <a:pt x="395224" y="0"/>
                    <a:pt x="412750" y="0"/>
                  </a:cubicBezTo>
                  <a:close/>
                  <a:moveTo>
                    <a:pt x="539750" y="0"/>
                  </a:moveTo>
                  <a:lnTo>
                    <a:pt x="603250" y="0"/>
                  </a:lnTo>
                  <a:cubicBezTo>
                    <a:pt x="620776" y="0"/>
                    <a:pt x="635000" y="14224"/>
                    <a:pt x="635000" y="31750"/>
                  </a:cubicBezTo>
                  <a:cubicBezTo>
                    <a:pt x="635000" y="49276"/>
                    <a:pt x="620776" y="63500"/>
                    <a:pt x="603250" y="63500"/>
                  </a:cubicBezTo>
                  <a:lnTo>
                    <a:pt x="539750" y="63500"/>
                  </a:lnTo>
                  <a:cubicBezTo>
                    <a:pt x="522224" y="63500"/>
                    <a:pt x="508000" y="49276"/>
                    <a:pt x="508000" y="31750"/>
                  </a:cubicBezTo>
                  <a:cubicBezTo>
                    <a:pt x="508000" y="14224"/>
                    <a:pt x="522224" y="0"/>
                    <a:pt x="539750" y="0"/>
                  </a:cubicBezTo>
                  <a:close/>
                  <a:moveTo>
                    <a:pt x="666750" y="0"/>
                  </a:moveTo>
                  <a:lnTo>
                    <a:pt x="730250" y="0"/>
                  </a:lnTo>
                  <a:cubicBezTo>
                    <a:pt x="747776" y="0"/>
                    <a:pt x="762000" y="14224"/>
                    <a:pt x="762000" y="31750"/>
                  </a:cubicBezTo>
                  <a:cubicBezTo>
                    <a:pt x="762000" y="49276"/>
                    <a:pt x="747776" y="63500"/>
                    <a:pt x="730250" y="63500"/>
                  </a:cubicBezTo>
                  <a:lnTo>
                    <a:pt x="666750" y="63500"/>
                  </a:lnTo>
                  <a:cubicBezTo>
                    <a:pt x="649224" y="63500"/>
                    <a:pt x="635000" y="49276"/>
                    <a:pt x="635000" y="31750"/>
                  </a:cubicBezTo>
                  <a:cubicBezTo>
                    <a:pt x="635000" y="14224"/>
                    <a:pt x="649224" y="0"/>
                    <a:pt x="666750" y="0"/>
                  </a:cubicBezTo>
                  <a:close/>
                  <a:moveTo>
                    <a:pt x="793750" y="0"/>
                  </a:moveTo>
                  <a:lnTo>
                    <a:pt x="857250" y="0"/>
                  </a:lnTo>
                  <a:cubicBezTo>
                    <a:pt x="874776" y="0"/>
                    <a:pt x="889000" y="14224"/>
                    <a:pt x="889000" y="31750"/>
                  </a:cubicBezTo>
                  <a:cubicBezTo>
                    <a:pt x="889000" y="49276"/>
                    <a:pt x="874776" y="63500"/>
                    <a:pt x="857250" y="63500"/>
                  </a:cubicBezTo>
                  <a:lnTo>
                    <a:pt x="793750" y="63500"/>
                  </a:lnTo>
                  <a:cubicBezTo>
                    <a:pt x="776224" y="63500"/>
                    <a:pt x="762000" y="49276"/>
                    <a:pt x="762000" y="31750"/>
                  </a:cubicBezTo>
                  <a:cubicBezTo>
                    <a:pt x="762000" y="14224"/>
                    <a:pt x="776224" y="0"/>
                    <a:pt x="793750" y="0"/>
                  </a:cubicBezTo>
                  <a:close/>
                  <a:moveTo>
                    <a:pt x="920750" y="0"/>
                  </a:moveTo>
                  <a:lnTo>
                    <a:pt x="984250" y="0"/>
                  </a:lnTo>
                  <a:cubicBezTo>
                    <a:pt x="1001776" y="0"/>
                    <a:pt x="1016000" y="14224"/>
                    <a:pt x="1016000" y="31750"/>
                  </a:cubicBezTo>
                  <a:cubicBezTo>
                    <a:pt x="1016000" y="49276"/>
                    <a:pt x="1001776" y="63500"/>
                    <a:pt x="984250" y="63500"/>
                  </a:cubicBezTo>
                  <a:lnTo>
                    <a:pt x="920750" y="63500"/>
                  </a:lnTo>
                  <a:cubicBezTo>
                    <a:pt x="903224" y="63500"/>
                    <a:pt x="889000" y="49276"/>
                    <a:pt x="889000" y="31750"/>
                  </a:cubicBezTo>
                  <a:cubicBezTo>
                    <a:pt x="889000" y="14224"/>
                    <a:pt x="903224" y="0"/>
                    <a:pt x="920750" y="0"/>
                  </a:cubicBezTo>
                  <a:close/>
                  <a:moveTo>
                    <a:pt x="1047750" y="0"/>
                  </a:moveTo>
                  <a:lnTo>
                    <a:pt x="1111250" y="0"/>
                  </a:lnTo>
                  <a:cubicBezTo>
                    <a:pt x="1128776" y="0"/>
                    <a:pt x="1143000" y="14224"/>
                    <a:pt x="1143000" y="31750"/>
                  </a:cubicBezTo>
                  <a:cubicBezTo>
                    <a:pt x="1143000" y="49276"/>
                    <a:pt x="1128776" y="63500"/>
                    <a:pt x="1111250" y="63500"/>
                  </a:cubicBezTo>
                  <a:lnTo>
                    <a:pt x="1047750" y="63500"/>
                  </a:lnTo>
                  <a:cubicBezTo>
                    <a:pt x="1030224" y="63500"/>
                    <a:pt x="1016000" y="49276"/>
                    <a:pt x="1016000" y="31750"/>
                  </a:cubicBezTo>
                  <a:cubicBezTo>
                    <a:pt x="1016000" y="14224"/>
                    <a:pt x="1030224" y="0"/>
                    <a:pt x="1047750" y="0"/>
                  </a:cubicBezTo>
                  <a:close/>
                  <a:moveTo>
                    <a:pt x="1174750" y="0"/>
                  </a:moveTo>
                  <a:lnTo>
                    <a:pt x="1238250" y="0"/>
                  </a:lnTo>
                  <a:cubicBezTo>
                    <a:pt x="1255776" y="0"/>
                    <a:pt x="1270000" y="14224"/>
                    <a:pt x="1270000" y="31750"/>
                  </a:cubicBezTo>
                  <a:cubicBezTo>
                    <a:pt x="1270000" y="49276"/>
                    <a:pt x="1255776" y="63500"/>
                    <a:pt x="1238250" y="63500"/>
                  </a:cubicBezTo>
                  <a:lnTo>
                    <a:pt x="1174750" y="63500"/>
                  </a:lnTo>
                  <a:cubicBezTo>
                    <a:pt x="1157224" y="63500"/>
                    <a:pt x="1143000" y="49276"/>
                    <a:pt x="1143000" y="31750"/>
                  </a:cubicBezTo>
                  <a:cubicBezTo>
                    <a:pt x="1143000" y="14224"/>
                    <a:pt x="1157224" y="0"/>
                    <a:pt x="1174750" y="0"/>
                  </a:cubicBezTo>
                  <a:close/>
                  <a:moveTo>
                    <a:pt x="1301750" y="0"/>
                  </a:moveTo>
                  <a:lnTo>
                    <a:pt x="1365250" y="0"/>
                  </a:lnTo>
                  <a:cubicBezTo>
                    <a:pt x="1382776" y="0"/>
                    <a:pt x="1397000" y="14224"/>
                    <a:pt x="1397000" y="31750"/>
                  </a:cubicBezTo>
                  <a:cubicBezTo>
                    <a:pt x="1397000" y="49276"/>
                    <a:pt x="1382776" y="63500"/>
                    <a:pt x="1365250" y="63500"/>
                  </a:cubicBezTo>
                  <a:lnTo>
                    <a:pt x="1301750" y="63500"/>
                  </a:lnTo>
                  <a:cubicBezTo>
                    <a:pt x="1284224" y="63500"/>
                    <a:pt x="1270000" y="49276"/>
                    <a:pt x="1270000" y="31750"/>
                  </a:cubicBezTo>
                  <a:cubicBezTo>
                    <a:pt x="1270000" y="14224"/>
                    <a:pt x="1284224" y="0"/>
                    <a:pt x="1301750" y="0"/>
                  </a:cubicBezTo>
                  <a:close/>
                  <a:moveTo>
                    <a:pt x="1428750" y="0"/>
                  </a:moveTo>
                  <a:lnTo>
                    <a:pt x="1492250" y="0"/>
                  </a:lnTo>
                  <a:cubicBezTo>
                    <a:pt x="1509776" y="0"/>
                    <a:pt x="1524000" y="14224"/>
                    <a:pt x="1524000" y="31750"/>
                  </a:cubicBezTo>
                  <a:cubicBezTo>
                    <a:pt x="1524000" y="49276"/>
                    <a:pt x="1509776" y="63500"/>
                    <a:pt x="1492250" y="63500"/>
                  </a:cubicBezTo>
                  <a:lnTo>
                    <a:pt x="1428750" y="63500"/>
                  </a:lnTo>
                  <a:cubicBezTo>
                    <a:pt x="1411224" y="63500"/>
                    <a:pt x="1397000" y="49276"/>
                    <a:pt x="1397000" y="31750"/>
                  </a:cubicBezTo>
                  <a:cubicBezTo>
                    <a:pt x="1397000" y="14224"/>
                    <a:pt x="1411224" y="0"/>
                    <a:pt x="1428750" y="0"/>
                  </a:cubicBezTo>
                  <a:close/>
                  <a:moveTo>
                    <a:pt x="1555750" y="0"/>
                  </a:moveTo>
                  <a:lnTo>
                    <a:pt x="1619250" y="0"/>
                  </a:lnTo>
                  <a:cubicBezTo>
                    <a:pt x="1636776" y="0"/>
                    <a:pt x="1651000" y="14224"/>
                    <a:pt x="1651000" y="31750"/>
                  </a:cubicBezTo>
                  <a:cubicBezTo>
                    <a:pt x="1651000" y="49276"/>
                    <a:pt x="1636776" y="63500"/>
                    <a:pt x="1619250" y="63500"/>
                  </a:cubicBezTo>
                  <a:lnTo>
                    <a:pt x="1555750" y="63500"/>
                  </a:lnTo>
                  <a:cubicBezTo>
                    <a:pt x="1538224" y="63500"/>
                    <a:pt x="1524000" y="49276"/>
                    <a:pt x="1524000" y="31750"/>
                  </a:cubicBezTo>
                  <a:cubicBezTo>
                    <a:pt x="1524000" y="14224"/>
                    <a:pt x="1538224" y="0"/>
                    <a:pt x="1555750" y="0"/>
                  </a:cubicBezTo>
                  <a:close/>
                  <a:moveTo>
                    <a:pt x="1682750" y="0"/>
                  </a:moveTo>
                  <a:lnTo>
                    <a:pt x="1746250" y="0"/>
                  </a:lnTo>
                  <a:cubicBezTo>
                    <a:pt x="1763776" y="0"/>
                    <a:pt x="1778000" y="14224"/>
                    <a:pt x="1778000" y="31750"/>
                  </a:cubicBezTo>
                  <a:cubicBezTo>
                    <a:pt x="1778000" y="49276"/>
                    <a:pt x="1763776" y="63500"/>
                    <a:pt x="1746250" y="63500"/>
                  </a:cubicBezTo>
                  <a:lnTo>
                    <a:pt x="1682750" y="63500"/>
                  </a:lnTo>
                  <a:cubicBezTo>
                    <a:pt x="1665224" y="63500"/>
                    <a:pt x="1651000" y="49276"/>
                    <a:pt x="1651000" y="31750"/>
                  </a:cubicBezTo>
                  <a:cubicBezTo>
                    <a:pt x="1651000" y="14224"/>
                    <a:pt x="1665224" y="0"/>
                    <a:pt x="1682750" y="0"/>
                  </a:cubicBezTo>
                  <a:close/>
                  <a:moveTo>
                    <a:pt x="1809750" y="0"/>
                  </a:moveTo>
                  <a:lnTo>
                    <a:pt x="1873250" y="0"/>
                  </a:lnTo>
                  <a:cubicBezTo>
                    <a:pt x="1890776" y="0"/>
                    <a:pt x="1905000" y="14224"/>
                    <a:pt x="1905000" y="31750"/>
                  </a:cubicBezTo>
                  <a:cubicBezTo>
                    <a:pt x="1905000" y="49276"/>
                    <a:pt x="1890776" y="63500"/>
                    <a:pt x="1873250" y="63500"/>
                  </a:cubicBezTo>
                  <a:lnTo>
                    <a:pt x="1809750" y="63500"/>
                  </a:lnTo>
                  <a:cubicBezTo>
                    <a:pt x="1792224" y="63500"/>
                    <a:pt x="1778000" y="49276"/>
                    <a:pt x="1778000" y="31750"/>
                  </a:cubicBezTo>
                  <a:cubicBezTo>
                    <a:pt x="1778000" y="14224"/>
                    <a:pt x="1792224" y="0"/>
                    <a:pt x="1809750" y="0"/>
                  </a:cubicBezTo>
                  <a:close/>
                  <a:moveTo>
                    <a:pt x="1936750" y="0"/>
                  </a:moveTo>
                  <a:lnTo>
                    <a:pt x="2000250" y="0"/>
                  </a:lnTo>
                  <a:cubicBezTo>
                    <a:pt x="2017776" y="0"/>
                    <a:pt x="2032000" y="14224"/>
                    <a:pt x="2032000" y="31750"/>
                  </a:cubicBezTo>
                  <a:cubicBezTo>
                    <a:pt x="2032000" y="49276"/>
                    <a:pt x="2017776" y="63500"/>
                    <a:pt x="2000250" y="63500"/>
                  </a:cubicBezTo>
                  <a:lnTo>
                    <a:pt x="1936750" y="63500"/>
                  </a:lnTo>
                  <a:cubicBezTo>
                    <a:pt x="1919224" y="63500"/>
                    <a:pt x="1905000" y="49276"/>
                    <a:pt x="1905000" y="31750"/>
                  </a:cubicBezTo>
                  <a:cubicBezTo>
                    <a:pt x="1905000" y="14224"/>
                    <a:pt x="1919224" y="0"/>
                    <a:pt x="1936750" y="0"/>
                  </a:cubicBezTo>
                  <a:close/>
                  <a:moveTo>
                    <a:pt x="2063750" y="0"/>
                  </a:moveTo>
                  <a:lnTo>
                    <a:pt x="2127250" y="0"/>
                  </a:lnTo>
                  <a:cubicBezTo>
                    <a:pt x="2144776" y="0"/>
                    <a:pt x="2159000" y="14224"/>
                    <a:pt x="2159000" y="31750"/>
                  </a:cubicBezTo>
                  <a:cubicBezTo>
                    <a:pt x="2159000" y="49276"/>
                    <a:pt x="2144776" y="63500"/>
                    <a:pt x="2127250" y="63500"/>
                  </a:cubicBezTo>
                  <a:lnTo>
                    <a:pt x="2063750" y="63500"/>
                  </a:lnTo>
                  <a:cubicBezTo>
                    <a:pt x="2046224" y="63500"/>
                    <a:pt x="2032000" y="49276"/>
                    <a:pt x="2032000" y="31750"/>
                  </a:cubicBezTo>
                  <a:cubicBezTo>
                    <a:pt x="2032000" y="14224"/>
                    <a:pt x="2046224" y="0"/>
                    <a:pt x="2063750" y="0"/>
                  </a:cubicBezTo>
                  <a:close/>
                  <a:moveTo>
                    <a:pt x="2190750" y="0"/>
                  </a:moveTo>
                  <a:lnTo>
                    <a:pt x="2254250" y="0"/>
                  </a:lnTo>
                  <a:cubicBezTo>
                    <a:pt x="2271776" y="0"/>
                    <a:pt x="2286000" y="14224"/>
                    <a:pt x="2286000" y="31750"/>
                  </a:cubicBezTo>
                  <a:cubicBezTo>
                    <a:pt x="2286000" y="49276"/>
                    <a:pt x="2271776" y="63500"/>
                    <a:pt x="2254250" y="63500"/>
                  </a:cubicBezTo>
                  <a:lnTo>
                    <a:pt x="2190750" y="63500"/>
                  </a:lnTo>
                  <a:cubicBezTo>
                    <a:pt x="2173224" y="63500"/>
                    <a:pt x="2159000" y="49276"/>
                    <a:pt x="2159000" y="31750"/>
                  </a:cubicBezTo>
                  <a:cubicBezTo>
                    <a:pt x="2159000" y="14224"/>
                    <a:pt x="2173224" y="0"/>
                    <a:pt x="2190750" y="0"/>
                  </a:cubicBezTo>
                  <a:close/>
                  <a:moveTo>
                    <a:pt x="2317750" y="0"/>
                  </a:moveTo>
                  <a:lnTo>
                    <a:pt x="2381250" y="0"/>
                  </a:lnTo>
                  <a:cubicBezTo>
                    <a:pt x="2398776" y="0"/>
                    <a:pt x="2413000" y="14224"/>
                    <a:pt x="2413000" y="31750"/>
                  </a:cubicBezTo>
                  <a:cubicBezTo>
                    <a:pt x="2413000" y="49276"/>
                    <a:pt x="2398776" y="63500"/>
                    <a:pt x="2381250" y="63500"/>
                  </a:cubicBezTo>
                  <a:lnTo>
                    <a:pt x="2317750" y="63500"/>
                  </a:lnTo>
                  <a:cubicBezTo>
                    <a:pt x="2300224" y="63500"/>
                    <a:pt x="2286000" y="49276"/>
                    <a:pt x="2286000" y="31750"/>
                  </a:cubicBezTo>
                  <a:cubicBezTo>
                    <a:pt x="2286000" y="14224"/>
                    <a:pt x="2300224" y="0"/>
                    <a:pt x="2317750" y="0"/>
                  </a:cubicBezTo>
                  <a:close/>
                  <a:moveTo>
                    <a:pt x="2444750" y="0"/>
                  </a:moveTo>
                  <a:lnTo>
                    <a:pt x="2508250" y="0"/>
                  </a:lnTo>
                  <a:cubicBezTo>
                    <a:pt x="2525776" y="0"/>
                    <a:pt x="2540000" y="14224"/>
                    <a:pt x="2540000" y="31750"/>
                  </a:cubicBezTo>
                  <a:cubicBezTo>
                    <a:pt x="2540000" y="49276"/>
                    <a:pt x="2525776" y="63500"/>
                    <a:pt x="2508250" y="63500"/>
                  </a:cubicBezTo>
                  <a:lnTo>
                    <a:pt x="2444750" y="63500"/>
                  </a:lnTo>
                  <a:cubicBezTo>
                    <a:pt x="2427224" y="63500"/>
                    <a:pt x="2413000" y="49276"/>
                    <a:pt x="2413000" y="31750"/>
                  </a:cubicBezTo>
                  <a:cubicBezTo>
                    <a:pt x="2413000" y="14224"/>
                    <a:pt x="2427224" y="0"/>
                    <a:pt x="2444750" y="0"/>
                  </a:cubicBezTo>
                  <a:close/>
                  <a:moveTo>
                    <a:pt x="2571750" y="0"/>
                  </a:moveTo>
                  <a:lnTo>
                    <a:pt x="2635250" y="0"/>
                  </a:lnTo>
                  <a:cubicBezTo>
                    <a:pt x="2652776" y="0"/>
                    <a:pt x="2667000" y="14224"/>
                    <a:pt x="2667000" y="31750"/>
                  </a:cubicBezTo>
                  <a:cubicBezTo>
                    <a:pt x="2667000" y="49276"/>
                    <a:pt x="2652776" y="63500"/>
                    <a:pt x="2635250" y="63500"/>
                  </a:cubicBezTo>
                  <a:lnTo>
                    <a:pt x="2571750" y="63500"/>
                  </a:lnTo>
                  <a:cubicBezTo>
                    <a:pt x="2554224" y="63500"/>
                    <a:pt x="2540000" y="49276"/>
                    <a:pt x="2540000" y="31750"/>
                  </a:cubicBezTo>
                  <a:cubicBezTo>
                    <a:pt x="2540000" y="14224"/>
                    <a:pt x="2554224" y="0"/>
                    <a:pt x="2571750" y="0"/>
                  </a:cubicBezTo>
                  <a:close/>
                  <a:moveTo>
                    <a:pt x="2698750" y="0"/>
                  </a:moveTo>
                  <a:lnTo>
                    <a:pt x="2762250" y="0"/>
                  </a:lnTo>
                  <a:cubicBezTo>
                    <a:pt x="2779776" y="0"/>
                    <a:pt x="2794000" y="14224"/>
                    <a:pt x="2794000" y="31750"/>
                  </a:cubicBezTo>
                  <a:cubicBezTo>
                    <a:pt x="2794000" y="49276"/>
                    <a:pt x="2779776" y="63500"/>
                    <a:pt x="2762250" y="63500"/>
                  </a:cubicBezTo>
                  <a:lnTo>
                    <a:pt x="2698750" y="63500"/>
                  </a:lnTo>
                  <a:cubicBezTo>
                    <a:pt x="2681224" y="63500"/>
                    <a:pt x="2667000" y="49276"/>
                    <a:pt x="2667000" y="31750"/>
                  </a:cubicBezTo>
                  <a:cubicBezTo>
                    <a:pt x="2667000" y="14224"/>
                    <a:pt x="2681224" y="0"/>
                    <a:pt x="2698750" y="0"/>
                  </a:cubicBezTo>
                  <a:close/>
                  <a:moveTo>
                    <a:pt x="2825750" y="0"/>
                  </a:moveTo>
                  <a:lnTo>
                    <a:pt x="2889250" y="0"/>
                  </a:lnTo>
                  <a:cubicBezTo>
                    <a:pt x="2906776" y="0"/>
                    <a:pt x="2921000" y="14224"/>
                    <a:pt x="2921000" y="31750"/>
                  </a:cubicBezTo>
                  <a:cubicBezTo>
                    <a:pt x="2921000" y="49276"/>
                    <a:pt x="2906776" y="63500"/>
                    <a:pt x="2889250" y="63500"/>
                  </a:cubicBezTo>
                  <a:lnTo>
                    <a:pt x="2825750" y="63500"/>
                  </a:lnTo>
                  <a:cubicBezTo>
                    <a:pt x="2808224" y="63500"/>
                    <a:pt x="2794000" y="49276"/>
                    <a:pt x="2794000" y="31750"/>
                  </a:cubicBezTo>
                  <a:cubicBezTo>
                    <a:pt x="2794000" y="14224"/>
                    <a:pt x="2808224" y="0"/>
                    <a:pt x="2825750" y="0"/>
                  </a:cubicBezTo>
                  <a:close/>
                  <a:moveTo>
                    <a:pt x="2952750" y="0"/>
                  </a:moveTo>
                  <a:lnTo>
                    <a:pt x="3016250" y="0"/>
                  </a:lnTo>
                  <a:cubicBezTo>
                    <a:pt x="3033776" y="0"/>
                    <a:pt x="3048000" y="14224"/>
                    <a:pt x="3048000" y="31750"/>
                  </a:cubicBezTo>
                  <a:cubicBezTo>
                    <a:pt x="3048000" y="49276"/>
                    <a:pt x="3033776" y="63500"/>
                    <a:pt x="3016250" y="63500"/>
                  </a:cubicBezTo>
                  <a:lnTo>
                    <a:pt x="2952750" y="63500"/>
                  </a:lnTo>
                  <a:cubicBezTo>
                    <a:pt x="2935224" y="63500"/>
                    <a:pt x="2921000" y="49276"/>
                    <a:pt x="2921000" y="31750"/>
                  </a:cubicBezTo>
                  <a:cubicBezTo>
                    <a:pt x="2921000" y="14224"/>
                    <a:pt x="2935224" y="0"/>
                    <a:pt x="2952750" y="0"/>
                  </a:cubicBezTo>
                  <a:close/>
                  <a:moveTo>
                    <a:pt x="3079750" y="0"/>
                  </a:moveTo>
                  <a:lnTo>
                    <a:pt x="3143250" y="0"/>
                  </a:lnTo>
                  <a:cubicBezTo>
                    <a:pt x="3160776" y="0"/>
                    <a:pt x="3175000" y="14224"/>
                    <a:pt x="3175000" y="31750"/>
                  </a:cubicBezTo>
                  <a:cubicBezTo>
                    <a:pt x="3175000" y="49276"/>
                    <a:pt x="3160776" y="63500"/>
                    <a:pt x="3143250" y="63500"/>
                  </a:cubicBezTo>
                  <a:lnTo>
                    <a:pt x="3079750" y="63500"/>
                  </a:lnTo>
                  <a:cubicBezTo>
                    <a:pt x="3062224" y="63500"/>
                    <a:pt x="3048000" y="49276"/>
                    <a:pt x="3048000" y="31750"/>
                  </a:cubicBezTo>
                  <a:cubicBezTo>
                    <a:pt x="3048000" y="14224"/>
                    <a:pt x="3062224" y="0"/>
                    <a:pt x="3079750" y="0"/>
                  </a:cubicBezTo>
                  <a:close/>
                  <a:moveTo>
                    <a:pt x="3206750" y="0"/>
                  </a:moveTo>
                  <a:lnTo>
                    <a:pt x="3270250" y="0"/>
                  </a:lnTo>
                  <a:cubicBezTo>
                    <a:pt x="3287776" y="0"/>
                    <a:pt x="3302000" y="14224"/>
                    <a:pt x="3302000" y="31750"/>
                  </a:cubicBezTo>
                  <a:cubicBezTo>
                    <a:pt x="3302000" y="49276"/>
                    <a:pt x="3287776" y="63500"/>
                    <a:pt x="3270250" y="63500"/>
                  </a:cubicBezTo>
                  <a:lnTo>
                    <a:pt x="3206750" y="63500"/>
                  </a:lnTo>
                  <a:cubicBezTo>
                    <a:pt x="3189224" y="63500"/>
                    <a:pt x="3175000" y="49276"/>
                    <a:pt x="3175000" y="31750"/>
                  </a:cubicBezTo>
                  <a:cubicBezTo>
                    <a:pt x="3175000" y="14224"/>
                    <a:pt x="3189224" y="0"/>
                    <a:pt x="3206750" y="0"/>
                  </a:cubicBezTo>
                  <a:close/>
                  <a:moveTo>
                    <a:pt x="3333750" y="0"/>
                  </a:moveTo>
                  <a:lnTo>
                    <a:pt x="3397250" y="0"/>
                  </a:lnTo>
                  <a:cubicBezTo>
                    <a:pt x="3414776" y="0"/>
                    <a:pt x="3429000" y="14224"/>
                    <a:pt x="3429000" y="31750"/>
                  </a:cubicBezTo>
                  <a:cubicBezTo>
                    <a:pt x="3429000" y="49276"/>
                    <a:pt x="3414776" y="63500"/>
                    <a:pt x="3397250" y="63500"/>
                  </a:cubicBezTo>
                  <a:lnTo>
                    <a:pt x="3333750" y="63500"/>
                  </a:lnTo>
                  <a:cubicBezTo>
                    <a:pt x="3316224" y="63500"/>
                    <a:pt x="3302000" y="49276"/>
                    <a:pt x="3302000" y="31750"/>
                  </a:cubicBezTo>
                  <a:cubicBezTo>
                    <a:pt x="3302000" y="14224"/>
                    <a:pt x="3316224" y="0"/>
                    <a:pt x="3333750" y="0"/>
                  </a:cubicBezTo>
                  <a:close/>
                  <a:moveTo>
                    <a:pt x="3460750" y="0"/>
                  </a:moveTo>
                  <a:lnTo>
                    <a:pt x="3524250" y="0"/>
                  </a:lnTo>
                  <a:cubicBezTo>
                    <a:pt x="3541776" y="0"/>
                    <a:pt x="3556000" y="14224"/>
                    <a:pt x="3556000" y="31750"/>
                  </a:cubicBezTo>
                  <a:cubicBezTo>
                    <a:pt x="3556000" y="49276"/>
                    <a:pt x="3541776" y="63500"/>
                    <a:pt x="3524250" y="63500"/>
                  </a:cubicBezTo>
                  <a:lnTo>
                    <a:pt x="3460750" y="63500"/>
                  </a:lnTo>
                  <a:cubicBezTo>
                    <a:pt x="3443224" y="63500"/>
                    <a:pt x="3429000" y="49276"/>
                    <a:pt x="3429000" y="31750"/>
                  </a:cubicBezTo>
                  <a:cubicBezTo>
                    <a:pt x="3429000" y="14224"/>
                    <a:pt x="3443224" y="0"/>
                    <a:pt x="3460750" y="0"/>
                  </a:cubicBezTo>
                  <a:close/>
                  <a:moveTo>
                    <a:pt x="3587750" y="0"/>
                  </a:moveTo>
                  <a:lnTo>
                    <a:pt x="3651250" y="0"/>
                  </a:lnTo>
                  <a:cubicBezTo>
                    <a:pt x="3668776" y="0"/>
                    <a:pt x="3683000" y="14224"/>
                    <a:pt x="3683000" y="31750"/>
                  </a:cubicBezTo>
                  <a:cubicBezTo>
                    <a:pt x="3683000" y="49276"/>
                    <a:pt x="3668776" y="63500"/>
                    <a:pt x="3651250" y="63500"/>
                  </a:cubicBezTo>
                  <a:lnTo>
                    <a:pt x="3587750" y="63500"/>
                  </a:lnTo>
                  <a:cubicBezTo>
                    <a:pt x="3570224" y="63500"/>
                    <a:pt x="3556000" y="49276"/>
                    <a:pt x="3556000" y="31750"/>
                  </a:cubicBezTo>
                  <a:cubicBezTo>
                    <a:pt x="3556000" y="14224"/>
                    <a:pt x="3570224" y="0"/>
                    <a:pt x="3587750" y="0"/>
                  </a:cubicBezTo>
                  <a:close/>
                  <a:moveTo>
                    <a:pt x="3714750" y="0"/>
                  </a:moveTo>
                  <a:lnTo>
                    <a:pt x="3778250" y="0"/>
                  </a:lnTo>
                  <a:cubicBezTo>
                    <a:pt x="3795776" y="0"/>
                    <a:pt x="3810000" y="14224"/>
                    <a:pt x="3810000" y="31750"/>
                  </a:cubicBezTo>
                  <a:cubicBezTo>
                    <a:pt x="3810000" y="49276"/>
                    <a:pt x="3795776" y="63500"/>
                    <a:pt x="3778250" y="63500"/>
                  </a:cubicBezTo>
                  <a:lnTo>
                    <a:pt x="3714750" y="63500"/>
                  </a:lnTo>
                  <a:cubicBezTo>
                    <a:pt x="3697224" y="63500"/>
                    <a:pt x="3683000" y="49276"/>
                    <a:pt x="3683000" y="31750"/>
                  </a:cubicBezTo>
                  <a:cubicBezTo>
                    <a:pt x="3683000" y="14224"/>
                    <a:pt x="3697224" y="0"/>
                    <a:pt x="3714750" y="0"/>
                  </a:cubicBezTo>
                  <a:close/>
                  <a:moveTo>
                    <a:pt x="3841750" y="0"/>
                  </a:moveTo>
                  <a:lnTo>
                    <a:pt x="3905250" y="0"/>
                  </a:lnTo>
                  <a:cubicBezTo>
                    <a:pt x="3922776" y="0"/>
                    <a:pt x="3937000" y="14224"/>
                    <a:pt x="3937000" y="31750"/>
                  </a:cubicBezTo>
                  <a:cubicBezTo>
                    <a:pt x="3937000" y="49276"/>
                    <a:pt x="3922776" y="63500"/>
                    <a:pt x="3905250" y="63500"/>
                  </a:cubicBezTo>
                  <a:lnTo>
                    <a:pt x="3841750" y="63500"/>
                  </a:lnTo>
                  <a:cubicBezTo>
                    <a:pt x="3824224" y="63500"/>
                    <a:pt x="3810000" y="49276"/>
                    <a:pt x="3810000" y="31750"/>
                  </a:cubicBezTo>
                  <a:cubicBezTo>
                    <a:pt x="3810000" y="14224"/>
                    <a:pt x="3824224" y="0"/>
                    <a:pt x="3841750" y="0"/>
                  </a:cubicBezTo>
                  <a:close/>
                  <a:moveTo>
                    <a:pt x="3968750" y="0"/>
                  </a:moveTo>
                  <a:lnTo>
                    <a:pt x="4032250" y="0"/>
                  </a:lnTo>
                  <a:cubicBezTo>
                    <a:pt x="4049776" y="0"/>
                    <a:pt x="4064000" y="14224"/>
                    <a:pt x="4064000" y="31750"/>
                  </a:cubicBezTo>
                  <a:cubicBezTo>
                    <a:pt x="4064000" y="49276"/>
                    <a:pt x="4049776" y="63500"/>
                    <a:pt x="4032250" y="63500"/>
                  </a:cubicBezTo>
                  <a:lnTo>
                    <a:pt x="3968750" y="63500"/>
                  </a:lnTo>
                  <a:cubicBezTo>
                    <a:pt x="3951224" y="63500"/>
                    <a:pt x="3937000" y="49276"/>
                    <a:pt x="3937000" y="31750"/>
                  </a:cubicBezTo>
                  <a:cubicBezTo>
                    <a:pt x="3937000" y="14224"/>
                    <a:pt x="3951224" y="0"/>
                    <a:pt x="3968750" y="0"/>
                  </a:cubicBezTo>
                  <a:close/>
                  <a:moveTo>
                    <a:pt x="4095750" y="0"/>
                  </a:moveTo>
                  <a:lnTo>
                    <a:pt x="4159250" y="0"/>
                  </a:lnTo>
                  <a:cubicBezTo>
                    <a:pt x="4176776" y="0"/>
                    <a:pt x="4191000" y="14224"/>
                    <a:pt x="4191000" y="31750"/>
                  </a:cubicBezTo>
                  <a:cubicBezTo>
                    <a:pt x="4191000" y="49276"/>
                    <a:pt x="4176776" y="63500"/>
                    <a:pt x="4159250" y="63500"/>
                  </a:cubicBezTo>
                  <a:lnTo>
                    <a:pt x="4095750" y="63500"/>
                  </a:lnTo>
                  <a:cubicBezTo>
                    <a:pt x="4078224" y="63500"/>
                    <a:pt x="4064000" y="49276"/>
                    <a:pt x="4064000" y="31750"/>
                  </a:cubicBezTo>
                  <a:cubicBezTo>
                    <a:pt x="4064000" y="14224"/>
                    <a:pt x="4078224" y="0"/>
                    <a:pt x="4095750" y="0"/>
                  </a:cubicBezTo>
                  <a:close/>
                  <a:moveTo>
                    <a:pt x="4222750" y="0"/>
                  </a:moveTo>
                  <a:lnTo>
                    <a:pt x="4286250" y="0"/>
                  </a:lnTo>
                  <a:cubicBezTo>
                    <a:pt x="4303776" y="0"/>
                    <a:pt x="4318000" y="14224"/>
                    <a:pt x="4318000" y="31750"/>
                  </a:cubicBezTo>
                  <a:cubicBezTo>
                    <a:pt x="4318000" y="49276"/>
                    <a:pt x="4303776" y="63500"/>
                    <a:pt x="4286250" y="63500"/>
                  </a:cubicBezTo>
                  <a:lnTo>
                    <a:pt x="4222750" y="63500"/>
                  </a:lnTo>
                  <a:cubicBezTo>
                    <a:pt x="4205224" y="63500"/>
                    <a:pt x="4191000" y="49276"/>
                    <a:pt x="4191000" y="31750"/>
                  </a:cubicBezTo>
                  <a:cubicBezTo>
                    <a:pt x="4191000" y="14224"/>
                    <a:pt x="4205224" y="0"/>
                    <a:pt x="4222750" y="0"/>
                  </a:cubicBezTo>
                  <a:close/>
                  <a:moveTo>
                    <a:pt x="4349750" y="0"/>
                  </a:moveTo>
                  <a:lnTo>
                    <a:pt x="4413250" y="0"/>
                  </a:lnTo>
                  <a:cubicBezTo>
                    <a:pt x="4430776" y="0"/>
                    <a:pt x="4445000" y="14224"/>
                    <a:pt x="4445000" y="31750"/>
                  </a:cubicBezTo>
                  <a:cubicBezTo>
                    <a:pt x="4445000" y="49276"/>
                    <a:pt x="4430776" y="63500"/>
                    <a:pt x="4413250" y="63500"/>
                  </a:cubicBezTo>
                  <a:lnTo>
                    <a:pt x="4349750" y="63500"/>
                  </a:lnTo>
                  <a:cubicBezTo>
                    <a:pt x="4332224" y="63500"/>
                    <a:pt x="4318000" y="49276"/>
                    <a:pt x="4318000" y="31750"/>
                  </a:cubicBezTo>
                  <a:cubicBezTo>
                    <a:pt x="4318000" y="14224"/>
                    <a:pt x="4332224" y="0"/>
                    <a:pt x="4349750" y="0"/>
                  </a:cubicBezTo>
                  <a:close/>
                  <a:moveTo>
                    <a:pt x="4476750" y="0"/>
                  </a:moveTo>
                  <a:lnTo>
                    <a:pt x="4540250" y="0"/>
                  </a:lnTo>
                  <a:cubicBezTo>
                    <a:pt x="4557776" y="0"/>
                    <a:pt x="4572000" y="14224"/>
                    <a:pt x="4572000" y="31750"/>
                  </a:cubicBezTo>
                  <a:cubicBezTo>
                    <a:pt x="4572000" y="49276"/>
                    <a:pt x="4557776" y="63500"/>
                    <a:pt x="4540250" y="63500"/>
                  </a:cubicBezTo>
                  <a:lnTo>
                    <a:pt x="4476750" y="63500"/>
                  </a:lnTo>
                  <a:cubicBezTo>
                    <a:pt x="4459224" y="63500"/>
                    <a:pt x="4445000" y="49276"/>
                    <a:pt x="4445000" y="31750"/>
                  </a:cubicBezTo>
                  <a:cubicBezTo>
                    <a:pt x="4445000" y="14224"/>
                    <a:pt x="4459224" y="0"/>
                    <a:pt x="4476750" y="0"/>
                  </a:cubicBezTo>
                  <a:close/>
                  <a:moveTo>
                    <a:pt x="4603750" y="0"/>
                  </a:moveTo>
                  <a:lnTo>
                    <a:pt x="4667250" y="0"/>
                  </a:lnTo>
                  <a:cubicBezTo>
                    <a:pt x="4684776" y="0"/>
                    <a:pt x="4699000" y="14224"/>
                    <a:pt x="4699000" y="31750"/>
                  </a:cubicBezTo>
                  <a:cubicBezTo>
                    <a:pt x="4699000" y="49276"/>
                    <a:pt x="4684776" y="63500"/>
                    <a:pt x="4667250" y="63500"/>
                  </a:cubicBezTo>
                  <a:lnTo>
                    <a:pt x="4603750" y="63500"/>
                  </a:lnTo>
                  <a:cubicBezTo>
                    <a:pt x="4586224" y="63500"/>
                    <a:pt x="4572000" y="49276"/>
                    <a:pt x="4572000" y="31750"/>
                  </a:cubicBezTo>
                  <a:cubicBezTo>
                    <a:pt x="4572000" y="14224"/>
                    <a:pt x="4586224" y="0"/>
                    <a:pt x="4603750" y="0"/>
                  </a:cubicBezTo>
                  <a:close/>
                  <a:moveTo>
                    <a:pt x="4730750" y="0"/>
                  </a:moveTo>
                  <a:lnTo>
                    <a:pt x="4794250" y="0"/>
                  </a:lnTo>
                  <a:cubicBezTo>
                    <a:pt x="4811776" y="0"/>
                    <a:pt x="4826000" y="14224"/>
                    <a:pt x="4826000" y="31750"/>
                  </a:cubicBezTo>
                  <a:cubicBezTo>
                    <a:pt x="4826000" y="49276"/>
                    <a:pt x="4811776" y="63500"/>
                    <a:pt x="4794250" y="63500"/>
                  </a:cubicBezTo>
                  <a:lnTo>
                    <a:pt x="4730750" y="63500"/>
                  </a:lnTo>
                  <a:cubicBezTo>
                    <a:pt x="4713224" y="63500"/>
                    <a:pt x="4699000" y="49276"/>
                    <a:pt x="4699000" y="31750"/>
                  </a:cubicBezTo>
                  <a:cubicBezTo>
                    <a:pt x="4699000" y="14224"/>
                    <a:pt x="4713224" y="0"/>
                    <a:pt x="4730750" y="0"/>
                  </a:cubicBezTo>
                  <a:close/>
                  <a:moveTo>
                    <a:pt x="31750" y="0"/>
                  </a:moveTo>
                  <a:lnTo>
                    <a:pt x="95250" y="0"/>
                  </a:lnTo>
                  <a:cubicBezTo>
                    <a:pt x="112776" y="0"/>
                    <a:pt x="127000" y="14224"/>
                    <a:pt x="127000" y="31750"/>
                  </a:cubicBezTo>
                  <a:cubicBezTo>
                    <a:pt x="127000" y="49276"/>
                    <a:pt x="112776" y="63500"/>
                    <a:pt x="95250"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39" id="39"/>
          <p:cNvSpPr txBox="true"/>
          <p:nvPr/>
        </p:nvSpPr>
        <p:spPr>
          <a:xfrm rot="0">
            <a:off x="4474243" y="3865814"/>
            <a:ext cx="2630448" cy="469784"/>
          </a:xfrm>
          <a:prstGeom prst="rect">
            <a:avLst/>
          </a:prstGeom>
        </p:spPr>
        <p:txBody>
          <a:bodyPr anchor="t" rtlCol="false" tIns="0" lIns="0" bIns="0" rIns="0">
            <a:spAutoFit/>
          </a:bodyPr>
          <a:lstStyle/>
          <a:p>
            <a:pPr algn="ctr">
              <a:lnSpc>
                <a:spcPts val="3506"/>
              </a:lnSpc>
            </a:pPr>
            <a:r>
              <a:rPr lang="en-US" sz="2504">
                <a:solidFill>
                  <a:srgbClr val="FFDD1E"/>
                </a:solidFill>
                <a:latin typeface="Norwester"/>
                <a:ea typeface="Norwester"/>
                <a:cs typeface="Norwester"/>
                <a:sym typeface="Norwester"/>
              </a:rPr>
              <a:t>around here</a:t>
            </a:r>
          </a:p>
        </p:txBody>
      </p:sp>
      <p:grpSp>
        <p:nvGrpSpPr>
          <p:cNvPr name="Group 40" id="40"/>
          <p:cNvGrpSpPr/>
          <p:nvPr/>
        </p:nvGrpSpPr>
        <p:grpSpPr>
          <a:xfrm rot="0">
            <a:off x="2537237" y="146265"/>
            <a:ext cx="13213526" cy="9925515"/>
            <a:chOff x="0" y="0"/>
            <a:chExt cx="17618034" cy="13234020"/>
          </a:xfrm>
        </p:grpSpPr>
        <p:sp>
          <p:nvSpPr>
            <p:cNvPr name="Freeform 41" id="4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42" id="4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43" id="4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44" id="44"/>
          <p:cNvSpPr txBox="true"/>
          <p:nvPr/>
        </p:nvSpPr>
        <p:spPr>
          <a:xfrm rot="0">
            <a:off x="2577466" y="-87437"/>
            <a:ext cx="11773766" cy="1759075"/>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Method 1: Draw a reasoned conclusion </a:t>
            </a:r>
          </a:p>
          <a:p>
            <a:pPr algn="ctr">
              <a:lnSpc>
                <a:spcPts val="6650"/>
              </a:lnSpc>
            </a:pPr>
            <a:r>
              <a:rPr lang="en-US" sz="4750">
                <a:solidFill>
                  <a:srgbClr val="FFCF48"/>
                </a:solidFill>
                <a:latin typeface="Norwester"/>
                <a:ea typeface="Norwester"/>
                <a:cs typeface="Norwester"/>
                <a:sym typeface="Norwester"/>
              </a:rPr>
              <a:t>based on given data</a:t>
            </a:r>
          </a:p>
        </p:txBody>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CF2912"/>
        </a:solidFill>
      </p:bgPr>
    </p:bg>
    <p:spTree>
      <p:nvGrpSpPr>
        <p:cNvPr id="1" name=""/>
        <p:cNvGrpSpPr/>
        <p:nvPr/>
      </p:nvGrpSpPr>
      <p:grpSpPr>
        <a:xfrm>
          <a:off x="0" y="0"/>
          <a:ext cx="0" cy="0"/>
          <a:chOff x="0" y="0"/>
          <a:chExt cx="0" cy="0"/>
        </a:xfrm>
      </p:grpSpPr>
      <p:sp>
        <p:nvSpPr>
          <p:cNvPr name="Freeform 2" id="2"/>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2">
              <a:extLst>
                <a:ext uri="{96DAC541-7B7A-43D3-8B79-37D633B846F1}">
                  <asvg:svgBlip xmlns:asvg="http://schemas.microsoft.com/office/drawing/2016/SVG/main" r:embed="rId3"/>
                </a:ext>
              </a:extLst>
            </a:blip>
            <a:stretch>
              <a:fillRect l="0" t="0" r="0" b="-51"/>
            </a:stretch>
          </a:blipFill>
        </p:spPr>
      </p:sp>
      <p:sp>
        <p:nvSpPr>
          <p:cNvPr name="Freeform 3" id="3"/>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4">
              <a:extLst>
                <a:ext uri="{96DAC541-7B7A-43D3-8B79-37D633B846F1}">
                  <asvg:svgBlip xmlns:asvg="http://schemas.microsoft.com/office/drawing/2016/SVG/main" r:embed="rId5"/>
                </a:ext>
              </a:extLst>
            </a:blip>
            <a:stretch>
              <a:fillRect l="0" t="0" r="-380" b="0"/>
            </a:stretch>
          </a:blipFill>
        </p:spPr>
      </p:sp>
      <p:sp>
        <p:nvSpPr>
          <p:cNvPr name="Freeform 4" id="4"/>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6">
              <a:extLst>
                <a:ext uri="{96DAC541-7B7A-43D3-8B79-37D633B846F1}">
                  <asvg:svgBlip xmlns:asvg="http://schemas.microsoft.com/office/drawing/2016/SVG/main" r:embed="rId7"/>
                </a:ext>
              </a:extLst>
            </a:blip>
            <a:stretch>
              <a:fillRect l="0" t="0" r="0" b="-320"/>
            </a:stretch>
          </a:blipFill>
        </p:spPr>
      </p:sp>
      <p:grpSp>
        <p:nvGrpSpPr>
          <p:cNvPr name="Group 5" id="5"/>
          <p:cNvGrpSpPr/>
          <p:nvPr/>
        </p:nvGrpSpPr>
        <p:grpSpPr>
          <a:xfrm rot="-5400000">
            <a:off x="2546841" y="5244141"/>
            <a:ext cx="3902429" cy="47625"/>
            <a:chOff x="0" y="0"/>
            <a:chExt cx="5203239" cy="63500"/>
          </a:xfrm>
        </p:grpSpPr>
        <p:sp>
          <p:nvSpPr>
            <p:cNvPr name="Freeform 6" id="6"/>
            <p:cNvSpPr/>
            <p:nvPr/>
          </p:nvSpPr>
          <p:spPr>
            <a:xfrm flipH="false" flipV="false" rot="0">
              <a:off x="0" y="0"/>
              <a:ext cx="5203190" cy="63500"/>
            </a:xfrm>
            <a:custGeom>
              <a:avLst/>
              <a:gdLst/>
              <a:ahLst/>
              <a:cxnLst/>
              <a:rect r="r" b="b" t="t" l="l"/>
              <a:pathLst>
                <a:path h="63500" w="5203190">
                  <a:moveTo>
                    <a:pt x="31750" y="0"/>
                  </a:moveTo>
                  <a:lnTo>
                    <a:pt x="5171440" y="0"/>
                  </a:lnTo>
                  <a:cubicBezTo>
                    <a:pt x="5188966" y="0"/>
                    <a:pt x="5203190" y="14224"/>
                    <a:pt x="5203190" y="31750"/>
                  </a:cubicBezTo>
                  <a:cubicBezTo>
                    <a:pt x="5203190" y="49276"/>
                    <a:pt x="5188966" y="63500"/>
                    <a:pt x="517144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7" id="7"/>
          <p:cNvGrpSpPr/>
          <p:nvPr/>
        </p:nvGrpSpPr>
        <p:grpSpPr>
          <a:xfrm rot="0">
            <a:off x="4450430" y="7195356"/>
            <a:ext cx="7483641" cy="47625"/>
            <a:chOff x="0" y="0"/>
            <a:chExt cx="9978188" cy="63500"/>
          </a:xfrm>
        </p:grpSpPr>
        <p:sp>
          <p:nvSpPr>
            <p:cNvPr name="Freeform 8" id="8"/>
            <p:cNvSpPr/>
            <p:nvPr/>
          </p:nvSpPr>
          <p:spPr>
            <a:xfrm flipH="false" flipV="false" rot="0">
              <a:off x="0" y="0"/>
              <a:ext cx="9978136" cy="63500"/>
            </a:xfrm>
            <a:custGeom>
              <a:avLst/>
              <a:gdLst/>
              <a:ahLst/>
              <a:cxnLst/>
              <a:rect r="r" b="b" t="t" l="l"/>
              <a:pathLst>
                <a:path h="63500" w="9978136">
                  <a:moveTo>
                    <a:pt x="31750" y="0"/>
                  </a:moveTo>
                  <a:lnTo>
                    <a:pt x="9946386" y="0"/>
                  </a:lnTo>
                  <a:cubicBezTo>
                    <a:pt x="9963912" y="0"/>
                    <a:pt x="9978136" y="14224"/>
                    <a:pt x="9978136" y="31750"/>
                  </a:cubicBezTo>
                  <a:cubicBezTo>
                    <a:pt x="9978136" y="49276"/>
                    <a:pt x="9963912" y="63500"/>
                    <a:pt x="9946386"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9" id="9"/>
          <p:cNvGrpSpPr/>
          <p:nvPr/>
        </p:nvGrpSpPr>
        <p:grpSpPr>
          <a:xfrm rot="0">
            <a:off x="5403773" y="5827228"/>
            <a:ext cx="479707" cy="481857"/>
            <a:chOff x="0" y="0"/>
            <a:chExt cx="639609" cy="642476"/>
          </a:xfrm>
        </p:grpSpPr>
        <p:sp>
          <p:nvSpPr>
            <p:cNvPr name="Freeform 10" id="1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1" id="11"/>
          <p:cNvGrpSpPr/>
          <p:nvPr/>
        </p:nvGrpSpPr>
        <p:grpSpPr>
          <a:xfrm rot="0">
            <a:off x="6324175" y="5143500"/>
            <a:ext cx="479707" cy="481857"/>
            <a:chOff x="0" y="0"/>
            <a:chExt cx="639609" cy="642476"/>
          </a:xfrm>
        </p:grpSpPr>
        <p:sp>
          <p:nvSpPr>
            <p:cNvPr name="Freeform 12" id="12"/>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3" id="13"/>
          <p:cNvGrpSpPr/>
          <p:nvPr/>
        </p:nvGrpSpPr>
        <p:grpSpPr>
          <a:xfrm rot="0">
            <a:off x="7541099" y="4809909"/>
            <a:ext cx="479707" cy="481857"/>
            <a:chOff x="0" y="0"/>
            <a:chExt cx="639609" cy="642476"/>
          </a:xfrm>
        </p:grpSpPr>
        <p:sp>
          <p:nvSpPr>
            <p:cNvPr name="Freeform 14" id="14"/>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5" id="15"/>
          <p:cNvGrpSpPr/>
          <p:nvPr/>
        </p:nvGrpSpPr>
        <p:grpSpPr>
          <a:xfrm rot="0">
            <a:off x="5885630" y="4902571"/>
            <a:ext cx="479707" cy="481857"/>
            <a:chOff x="0" y="0"/>
            <a:chExt cx="639609" cy="642476"/>
          </a:xfrm>
        </p:grpSpPr>
        <p:sp>
          <p:nvSpPr>
            <p:cNvPr name="Freeform 16" id="16"/>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7" id="17"/>
          <p:cNvGrpSpPr/>
          <p:nvPr/>
        </p:nvGrpSpPr>
        <p:grpSpPr>
          <a:xfrm rot="0">
            <a:off x="7541099" y="4074532"/>
            <a:ext cx="479707" cy="481857"/>
            <a:chOff x="0" y="0"/>
            <a:chExt cx="639609" cy="642476"/>
          </a:xfrm>
        </p:grpSpPr>
        <p:sp>
          <p:nvSpPr>
            <p:cNvPr name="Freeform 18" id="18"/>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19" id="19"/>
          <p:cNvGrpSpPr/>
          <p:nvPr/>
        </p:nvGrpSpPr>
        <p:grpSpPr>
          <a:xfrm rot="0">
            <a:off x="8904146" y="3833603"/>
            <a:ext cx="479707" cy="481857"/>
            <a:chOff x="0" y="0"/>
            <a:chExt cx="639609" cy="642476"/>
          </a:xfrm>
        </p:grpSpPr>
        <p:sp>
          <p:nvSpPr>
            <p:cNvPr name="Freeform 20" id="2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1" id="21"/>
          <p:cNvGrpSpPr/>
          <p:nvPr/>
        </p:nvGrpSpPr>
        <p:grpSpPr>
          <a:xfrm rot="0">
            <a:off x="9145075" y="3364364"/>
            <a:ext cx="479707" cy="481857"/>
            <a:chOff x="0" y="0"/>
            <a:chExt cx="639609" cy="642476"/>
          </a:xfrm>
        </p:grpSpPr>
        <p:sp>
          <p:nvSpPr>
            <p:cNvPr name="Freeform 22" id="22"/>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121866"/>
            </a:solidFill>
          </p:spPr>
        </p:sp>
      </p:grpSp>
      <p:grpSp>
        <p:nvGrpSpPr>
          <p:cNvPr name="Group 23" id="23"/>
          <p:cNvGrpSpPr/>
          <p:nvPr/>
        </p:nvGrpSpPr>
        <p:grpSpPr>
          <a:xfrm rot="0">
            <a:off x="4196602" y="4726554"/>
            <a:ext cx="650532" cy="47625"/>
            <a:chOff x="0" y="0"/>
            <a:chExt cx="867376" cy="63500"/>
          </a:xfrm>
        </p:grpSpPr>
        <p:sp>
          <p:nvSpPr>
            <p:cNvPr name="Freeform 24" id="24"/>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5" id="25"/>
          <p:cNvGrpSpPr/>
          <p:nvPr/>
        </p:nvGrpSpPr>
        <p:grpSpPr>
          <a:xfrm rot="0">
            <a:off x="4196602" y="6020531"/>
            <a:ext cx="650532" cy="47625"/>
            <a:chOff x="0" y="0"/>
            <a:chExt cx="867376" cy="63500"/>
          </a:xfrm>
        </p:grpSpPr>
        <p:sp>
          <p:nvSpPr>
            <p:cNvPr name="Freeform 26" id="26"/>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7" id="27"/>
          <p:cNvGrpSpPr/>
          <p:nvPr/>
        </p:nvGrpSpPr>
        <p:grpSpPr>
          <a:xfrm rot="5400000">
            <a:off x="8395918" y="7195356"/>
            <a:ext cx="650532" cy="47625"/>
            <a:chOff x="0" y="0"/>
            <a:chExt cx="867376" cy="63500"/>
          </a:xfrm>
        </p:grpSpPr>
        <p:sp>
          <p:nvSpPr>
            <p:cNvPr name="Freeform 28" id="28"/>
            <p:cNvSpPr/>
            <p:nvPr/>
          </p:nvSpPr>
          <p:spPr>
            <a:xfrm flipH="false" flipV="false" rot="0">
              <a:off x="0" y="0"/>
              <a:ext cx="867410" cy="63500"/>
            </a:xfrm>
            <a:custGeom>
              <a:avLst/>
              <a:gdLst/>
              <a:ahLst/>
              <a:cxnLst/>
              <a:rect r="r" b="b" t="t" l="l"/>
              <a:pathLst>
                <a:path h="63500" w="867410">
                  <a:moveTo>
                    <a:pt x="31750" y="0"/>
                  </a:moveTo>
                  <a:lnTo>
                    <a:pt x="835660" y="0"/>
                  </a:lnTo>
                  <a:cubicBezTo>
                    <a:pt x="853186" y="0"/>
                    <a:pt x="867410" y="14224"/>
                    <a:pt x="867410" y="31750"/>
                  </a:cubicBezTo>
                  <a:cubicBezTo>
                    <a:pt x="867410" y="49276"/>
                    <a:pt x="853186" y="63500"/>
                    <a:pt x="835660" y="63500"/>
                  </a:cubicBezTo>
                  <a:lnTo>
                    <a:pt x="31750" y="63500"/>
                  </a:lnTo>
                  <a:cubicBezTo>
                    <a:pt x="14224" y="63500"/>
                    <a:pt x="0" y="49276"/>
                    <a:pt x="0" y="31750"/>
                  </a:cubicBezTo>
                  <a:cubicBezTo>
                    <a:pt x="0" y="14224"/>
                    <a:pt x="14224" y="0"/>
                    <a:pt x="31750" y="0"/>
                  </a:cubicBezTo>
                  <a:close/>
                </a:path>
              </a:pathLst>
            </a:custGeom>
            <a:solidFill>
              <a:srgbClr val="FFFFFF"/>
            </a:solidFill>
          </p:spPr>
        </p:sp>
      </p:grpSp>
      <p:grpSp>
        <p:nvGrpSpPr>
          <p:cNvPr name="Group 29" id="29"/>
          <p:cNvGrpSpPr/>
          <p:nvPr/>
        </p:nvGrpSpPr>
        <p:grpSpPr>
          <a:xfrm rot="0">
            <a:off x="8264214" y="4150668"/>
            <a:ext cx="479707" cy="481857"/>
            <a:chOff x="0" y="0"/>
            <a:chExt cx="639609" cy="642476"/>
          </a:xfrm>
        </p:grpSpPr>
        <p:sp>
          <p:nvSpPr>
            <p:cNvPr name="Freeform 30" id="30"/>
            <p:cNvSpPr/>
            <p:nvPr/>
          </p:nvSpPr>
          <p:spPr>
            <a:xfrm flipH="false" flipV="false" rot="0">
              <a:off x="0" y="0"/>
              <a:ext cx="639572" cy="642493"/>
            </a:xfrm>
            <a:custGeom>
              <a:avLst/>
              <a:gdLst/>
              <a:ahLst/>
              <a:cxnLst/>
              <a:rect r="r" b="b" t="t" l="l"/>
              <a:pathLst>
                <a:path h="642493" w="639572">
                  <a:moveTo>
                    <a:pt x="319786" y="0"/>
                  </a:moveTo>
                  <a:cubicBezTo>
                    <a:pt x="496697" y="762"/>
                    <a:pt x="639572" y="144399"/>
                    <a:pt x="639572" y="321183"/>
                  </a:cubicBezTo>
                  <a:cubicBezTo>
                    <a:pt x="639572" y="497967"/>
                    <a:pt x="496697" y="641731"/>
                    <a:pt x="319786" y="642493"/>
                  </a:cubicBezTo>
                  <a:cubicBezTo>
                    <a:pt x="143002" y="641731"/>
                    <a:pt x="0" y="498094"/>
                    <a:pt x="0" y="321183"/>
                  </a:cubicBezTo>
                  <a:cubicBezTo>
                    <a:pt x="0" y="144272"/>
                    <a:pt x="143002" y="762"/>
                    <a:pt x="319786" y="0"/>
                  </a:cubicBezTo>
                  <a:close/>
                </a:path>
              </a:pathLst>
            </a:custGeom>
            <a:solidFill>
              <a:srgbClr val="FFDD1E"/>
            </a:solidFill>
          </p:spPr>
        </p:sp>
      </p:grpSp>
      <p:sp>
        <p:nvSpPr>
          <p:cNvPr name="TextBox 31" id="31"/>
          <p:cNvSpPr txBox="true"/>
          <p:nvPr/>
        </p:nvSpPr>
        <p:spPr>
          <a:xfrm rot="0">
            <a:off x="3464464" y="2243954"/>
            <a:ext cx="2494064"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price (k$)</a:t>
            </a:r>
          </a:p>
        </p:txBody>
      </p:sp>
      <p:sp>
        <p:nvSpPr>
          <p:cNvPr name="TextBox 32" id="32"/>
          <p:cNvSpPr txBox="true"/>
          <p:nvPr/>
        </p:nvSpPr>
        <p:spPr>
          <a:xfrm rot="0">
            <a:off x="11679077" y="6666689"/>
            <a:ext cx="4315081" cy="914458"/>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sqrt feet (M)</a:t>
            </a:r>
          </a:p>
        </p:txBody>
      </p:sp>
      <p:sp>
        <p:nvSpPr>
          <p:cNvPr name="TextBox 33" id="33"/>
          <p:cNvSpPr txBox="true"/>
          <p:nvPr/>
        </p:nvSpPr>
        <p:spPr>
          <a:xfrm rot="0">
            <a:off x="250462" y="8611566"/>
            <a:ext cx="10304472" cy="1538577"/>
          </a:xfrm>
          <a:prstGeom prst="rect">
            <a:avLst/>
          </a:prstGeom>
        </p:spPr>
        <p:txBody>
          <a:bodyPr anchor="t" rtlCol="false" tIns="0" lIns="0" bIns="0" rIns="0">
            <a:spAutoFit/>
          </a:bodyPr>
          <a:lstStyle/>
          <a:p>
            <a:pPr algn="ctr">
              <a:lnSpc>
                <a:spcPts val="5890"/>
              </a:lnSpc>
            </a:pPr>
            <a:r>
              <a:rPr lang="en-US" sz="4207">
                <a:solidFill>
                  <a:srgbClr val="FFFFFF"/>
                </a:solidFill>
                <a:latin typeface="Norwester"/>
                <a:ea typeface="Norwester"/>
                <a:cs typeface="Norwester"/>
                <a:sym typeface="Norwester"/>
              </a:rPr>
              <a:t>out of syllabus: this method is known as linear regression in machine learning</a:t>
            </a:r>
          </a:p>
        </p:txBody>
      </p:sp>
      <p:sp>
        <p:nvSpPr>
          <p:cNvPr name="TextBox 34" id="34"/>
          <p:cNvSpPr txBox="true"/>
          <p:nvPr/>
        </p:nvSpPr>
        <p:spPr>
          <a:xfrm rot="0">
            <a:off x="3009638" y="420109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500</a:t>
            </a:r>
          </a:p>
        </p:txBody>
      </p:sp>
      <p:sp>
        <p:nvSpPr>
          <p:cNvPr name="TextBox 35" id="35"/>
          <p:cNvSpPr txBox="true"/>
          <p:nvPr/>
        </p:nvSpPr>
        <p:spPr>
          <a:xfrm rot="0">
            <a:off x="3009638" y="5434857"/>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300</a:t>
            </a:r>
          </a:p>
        </p:txBody>
      </p:sp>
      <p:sp>
        <p:nvSpPr>
          <p:cNvPr name="TextBox 36" id="36"/>
          <p:cNvSpPr txBox="true"/>
          <p:nvPr/>
        </p:nvSpPr>
        <p:spPr>
          <a:xfrm rot="0">
            <a:off x="8045050" y="7530661"/>
            <a:ext cx="1098950" cy="908040"/>
          </a:xfrm>
          <a:prstGeom prst="rect">
            <a:avLst/>
          </a:prstGeom>
        </p:spPr>
        <p:txBody>
          <a:bodyPr anchor="t" rtlCol="false" tIns="0" lIns="0" bIns="0" rIns="0">
            <a:spAutoFit/>
          </a:bodyPr>
          <a:lstStyle/>
          <a:p>
            <a:pPr algn="ctr">
              <a:lnSpc>
                <a:spcPts val="6650"/>
              </a:lnSpc>
            </a:pPr>
            <a:r>
              <a:rPr lang="en-US" sz="4750">
                <a:solidFill>
                  <a:srgbClr val="121866"/>
                </a:solidFill>
                <a:latin typeface="Norwester"/>
                <a:ea typeface="Norwester"/>
                <a:cs typeface="Norwester"/>
                <a:sym typeface="Norwester"/>
              </a:rPr>
              <a:t>800</a:t>
            </a:r>
          </a:p>
        </p:txBody>
      </p:sp>
      <p:grpSp>
        <p:nvGrpSpPr>
          <p:cNvPr name="Group 37" id="37"/>
          <p:cNvGrpSpPr/>
          <p:nvPr/>
        </p:nvGrpSpPr>
        <p:grpSpPr>
          <a:xfrm rot="0">
            <a:off x="4556598" y="4367784"/>
            <a:ext cx="3659464" cy="47625"/>
            <a:chOff x="0" y="0"/>
            <a:chExt cx="4879285" cy="63500"/>
          </a:xfrm>
        </p:grpSpPr>
        <p:sp>
          <p:nvSpPr>
            <p:cNvPr name="Freeform 38" id="38"/>
            <p:cNvSpPr/>
            <p:nvPr/>
          </p:nvSpPr>
          <p:spPr>
            <a:xfrm flipH="false" flipV="false" rot="0">
              <a:off x="0" y="0"/>
              <a:ext cx="4826000" cy="63500"/>
            </a:xfrm>
            <a:custGeom>
              <a:avLst/>
              <a:gdLst/>
              <a:ahLst/>
              <a:cxnLst/>
              <a:rect r="r" b="b" t="t" l="l"/>
              <a:pathLst>
                <a:path h="63500" w="4826000">
                  <a:moveTo>
                    <a:pt x="158750" y="0"/>
                  </a:moveTo>
                  <a:lnTo>
                    <a:pt x="222250" y="0"/>
                  </a:lnTo>
                  <a:cubicBezTo>
                    <a:pt x="239776" y="0"/>
                    <a:pt x="254000" y="14224"/>
                    <a:pt x="254000" y="31750"/>
                  </a:cubicBezTo>
                  <a:cubicBezTo>
                    <a:pt x="254000" y="49276"/>
                    <a:pt x="239776" y="63500"/>
                    <a:pt x="222250" y="63500"/>
                  </a:cubicBezTo>
                  <a:lnTo>
                    <a:pt x="158750" y="63500"/>
                  </a:lnTo>
                  <a:cubicBezTo>
                    <a:pt x="141224" y="63500"/>
                    <a:pt x="127000" y="49276"/>
                    <a:pt x="127000" y="31750"/>
                  </a:cubicBezTo>
                  <a:cubicBezTo>
                    <a:pt x="127000" y="14224"/>
                    <a:pt x="141224" y="0"/>
                    <a:pt x="158750" y="0"/>
                  </a:cubicBezTo>
                  <a:close/>
                  <a:moveTo>
                    <a:pt x="285750" y="0"/>
                  </a:moveTo>
                  <a:lnTo>
                    <a:pt x="349250" y="0"/>
                  </a:lnTo>
                  <a:cubicBezTo>
                    <a:pt x="366776" y="0"/>
                    <a:pt x="381000" y="14224"/>
                    <a:pt x="381000" y="31750"/>
                  </a:cubicBezTo>
                  <a:cubicBezTo>
                    <a:pt x="381000" y="49276"/>
                    <a:pt x="366776" y="63500"/>
                    <a:pt x="349250" y="63500"/>
                  </a:cubicBezTo>
                  <a:lnTo>
                    <a:pt x="285750" y="63500"/>
                  </a:lnTo>
                  <a:cubicBezTo>
                    <a:pt x="268224" y="63500"/>
                    <a:pt x="254000" y="49276"/>
                    <a:pt x="254000" y="31750"/>
                  </a:cubicBezTo>
                  <a:cubicBezTo>
                    <a:pt x="254000" y="14224"/>
                    <a:pt x="268224" y="0"/>
                    <a:pt x="285750" y="0"/>
                  </a:cubicBezTo>
                  <a:close/>
                  <a:moveTo>
                    <a:pt x="412750" y="0"/>
                  </a:moveTo>
                  <a:lnTo>
                    <a:pt x="476250" y="0"/>
                  </a:lnTo>
                  <a:cubicBezTo>
                    <a:pt x="493776" y="0"/>
                    <a:pt x="508000" y="14224"/>
                    <a:pt x="508000" y="31750"/>
                  </a:cubicBezTo>
                  <a:cubicBezTo>
                    <a:pt x="508000" y="49276"/>
                    <a:pt x="493776" y="63500"/>
                    <a:pt x="476250" y="63500"/>
                  </a:cubicBezTo>
                  <a:lnTo>
                    <a:pt x="412750" y="63500"/>
                  </a:lnTo>
                  <a:cubicBezTo>
                    <a:pt x="395224" y="63500"/>
                    <a:pt x="381000" y="49276"/>
                    <a:pt x="381000" y="31750"/>
                  </a:cubicBezTo>
                  <a:cubicBezTo>
                    <a:pt x="381000" y="14224"/>
                    <a:pt x="395224" y="0"/>
                    <a:pt x="412750" y="0"/>
                  </a:cubicBezTo>
                  <a:close/>
                  <a:moveTo>
                    <a:pt x="539750" y="0"/>
                  </a:moveTo>
                  <a:lnTo>
                    <a:pt x="603250" y="0"/>
                  </a:lnTo>
                  <a:cubicBezTo>
                    <a:pt x="620776" y="0"/>
                    <a:pt x="635000" y="14224"/>
                    <a:pt x="635000" y="31750"/>
                  </a:cubicBezTo>
                  <a:cubicBezTo>
                    <a:pt x="635000" y="49276"/>
                    <a:pt x="620776" y="63500"/>
                    <a:pt x="603250" y="63500"/>
                  </a:cubicBezTo>
                  <a:lnTo>
                    <a:pt x="539750" y="63500"/>
                  </a:lnTo>
                  <a:cubicBezTo>
                    <a:pt x="522224" y="63500"/>
                    <a:pt x="508000" y="49276"/>
                    <a:pt x="508000" y="31750"/>
                  </a:cubicBezTo>
                  <a:cubicBezTo>
                    <a:pt x="508000" y="14224"/>
                    <a:pt x="522224" y="0"/>
                    <a:pt x="539750" y="0"/>
                  </a:cubicBezTo>
                  <a:close/>
                  <a:moveTo>
                    <a:pt x="666750" y="0"/>
                  </a:moveTo>
                  <a:lnTo>
                    <a:pt x="730250" y="0"/>
                  </a:lnTo>
                  <a:cubicBezTo>
                    <a:pt x="747776" y="0"/>
                    <a:pt x="762000" y="14224"/>
                    <a:pt x="762000" y="31750"/>
                  </a:cubicBezTo>
                  <a:cubicBezTo>
                    <a:pt x="762000" y="49276"/>
                    <a:pt x="747776" y="63500"/>
                    <a:pt x="730250" y="63500"/>
                  </a:cubicBezTo>
                  <a:lnTo>
                    <a:pt x="666750" y="63500"/>
                  </a:lnTo>
                  <a:cubicBezTo>
                    <a:pt x="649224" y="63500"/>
                    <a:pt x="635000" y="49276"/>
                    <a:pt x="635000" y="31750"/>
                  </a:cubicBezTo>
                  <a:cubicBezTo>
                    <a:pt x="635000" y="14224"/>
                    <a:pt x="649224" y="0"/>
                    <a:pt x="666750" y="0"/>
                  </a:cubicBezTo>
                  <a:close/>
                  <a:moveTo>
                    <a:pt x="793750" y="0"/>
                  </a:moveTo>
                  <a:lnTo>
                    <a:pt x="857250" y="0"/>
                  </a:lnTo>
                  <a:cubicBezTo>
                    <a:pt x="874776" y="0"/>
                    <a:pt x="889000" y="14224"/>
                    <a:pt x="889000" y="31750"/>
                  </a:cubicBezTo>
                  <a:cubicBezTo>
                    <a:pt x="889000" y="49276"/>
                    <a:pt x="874776" y="63500"/>
                    <a:pt x="857250" y="63500"/>
                  </a:cubicBezTo>
                  <a:lnTo>
                    <a:pt x="793750" y="63500"/>
                  </a:lnTo>
                  <a:cubicBezTo>
                    <a:pt x="776224" y="63500"/>
                    <a:pt x="762000" y="49276"/>
                    <a:pt x="762000" y="31750"/>
                  </a:cubicBezTo>
                  <a:cubicBezTo>
                    <a:pt x="762000" y="14224"/>
                    <a:pt x="776224" y="0"/>
                    <a:pt x="793750" y="0"/>
                  </a:cubicBezTo>
                  <a:close/>
                  <a:moveTo>
                    <a:pt x="920750" y="0"/>
                  </a:moveTo>
                  <a:lnTo>
                    <a:pt x="984250" y="0"/>
                  </a:lnTo>
                  <a:cubicBezTo>
                    <a:pt x="1001776" y="0"/>
                    <a:pt x="1016000" y="14224"/>
                    <a:pt x="1016000" y="31750"/>
                  </a:cubicBezTo>
                  <a:cubicBezTo>
                    <a:pt x="1016000" y="49276"/>
                    <a:pt x="1001776" y="63500"/>
                    <a:pt x="984250" y="63500"/>
                  </a:cubicBezTo>
                  <a:lnTo>
                    <a:pt x="920750" y="63500"/>
                  </a:lnTo>
                  <a:cubicBezTo>
                    <a:pt x="903224" y="63500"/>
                    <a:pt x="889000" y="49276"/>
                    <a:pt x="889000" y="31750"/>
                  </a:cubicBezTo>
                  <a:cubicBezTo>
                    <a:pt x="889000" y="14224"/>
                    <a:pt x="903224" y="0"/>
                    <a:pt x="920750" y="0"/>
                  </a:cubicBezTo>
                  <a:close/>
                  <a:moveTo>
                    <a:pt x="1047750" y="0"/>
                  </a:moveTo>
                  <a:lnTo>
                    <a:pt x="1111250" y="0"/>
                  </a:lnTo>
                  <a:cubicBezTo>
                    <a:pt x="1128776" y="0"/>
                    <a:pt x="1143000" y="14224"/>
                    <a:pt x="1143000" y="31750"/>
                  </a:cubicBezTo>
                  <a:cubicBezTo>
                    <a:pt x="1143000" y="49276"/>
                    <a:pt x="1128776" y="63500"/>
                    <a:pt x="1111250" y="63500"/>
                  </a:cubicBezTo>
                  <a:lnTo>
                    <a:pt x="1047750" y="63500"/>
                  </a:lnTo>
                  <a:cubicBezTo>
                    <a:pt x="1030224" y="63500"/>
                    <a:pt x="1016000" y="49276"/>
                    <a:pt x="1016000" y="31750"/>
                  </a:cubicBezTo>
                  <a:cubicBezTo>
                    <a:pt x="1016000" y="14224"/>
                    <a:pt x="1030224" y="0"/>
                    <a:pt x="1047750" y="0"/>
                  </a:cubicBezTo>
                  <a:close/>
                  <a:moveTo>
                    <a:pt x="1174750" y="0"/>
                  </a:moveTo>
                  <a:lnTo>
                    <a:pt x="1238250" y="0"/>
                  </a:lnTo>
                  <a:cubicBezTo>
                    <a:pt x="1255776" y="0"/>
                    <a:pt x="1270000" y="14224"/>
                    <a:pt x="1270000" y="31750"/>
                  </a:cubicBezTo>
                  <a:cubicBezTo>
                    <a:pt x="1270000" y="49276"/>
                    <a:pt x="1255776" y="63500"/>
                    <a:pt x="1238250" y="63500"/>
                  </a:cubicBezTo>
                  <a:lnTo>
                    <a:pt x="1174750" y="63500"/>
                  </a:lnTo>
                  <a:cubicBezTo>
                    <a:pt x="1157224" y="63500"/>
                    <a:pt x="1143000" y="49276"/>
                    <a:pt x="1143000" y="31750"/>
                  </a:cubicBezTo>
                  <a:cubicBezTo>
                    <a:pt x="1143000" y="14224"/>
                    <a:pt x="1157224" y="0"/>
                    <a:pt x="1174750" y="0"/>
                  </a:cubicBezTo>
                  <a:close/>
                  <a:moveTo>
                    <a:pt x="1301750" y="0"/>
                  </a:moveTo>
                  <a:lnTo>
                    <a:pt x="1365250" y="0"/>
                  </a:lnTo>
                  <a:cubicBezTo>
                    <a:pt x="1382776" y="0"/>
                    <a:pt x="1397000" y="14224"/>
                    <a:pt x="1397000" y="31750"/>
                  </a:cubicBezTo>
                  <a:cubicBezTo>
                    <a:pt x="1397000" y="49276"/>
                    <a:pt x="1382776" y="63500"/>
                    <a:pt x="1365250" y="63500"/>
                  </a:cubicBezTo>
                  <a:lnTo>
                    <a:pt x="1301750" y="63500"/>
                  </a:lnTo>
                  <a:cubicBezTo>
                    <a:pt x="1284224" y="63500"/>
                    <a:pt x="1270000" y="49276"/>
                    <a:pt x="1270000" y="31750"/>
                  </a:cubicBezTo>
                  <a:cubicBezTo>
                    <a:pt x="1270000" y="14224"/>
                    <a:pt x="1284224" y="0"/>
                    <a:pt x="1301750" y="0"/>
                  </a:cubicBezTo>
                  <a:close/>
                  <a:moveTo>
                    <a:pt x="1428750" y="0"/>
                  </a:moveTo>
                  <a:lnTo>
                    <a:pt x="1492250" y="0"/>
                  </a:lnTo>
                  <a:cubicBezTo>
                    <a:pt x="1509776" y="0"/>
                    <a:pt x="1524000" y="14224"/>
                    <a:pt x="1524000" y="31750"/>
                  </a:cubicBezTo>
                  <a:cubicBezTo>
                    <a:pt x="1524000" y="49276"/>
                    <a:pt x="1509776" y="63500"/>
                    <a:pt x="1492250" y="63500"/>
                  </a:cubicBezTo>
                  <a:lnTo>
                    <a:pt x="1428750" y="63500"/>
                  </a:lnTo>
                  <a:cubicBezTo>
                    <a:pt x="1411224" y="63500"/>
                    <a:pt x="1397000" y="49276"/>
                    <a:pt x="1397000" y="31750"/>
                  </a:cubicBezTo>
                  <a:cubicBezTo>
                    <a:pt x="1397000" y="14224"/>
                    <a:pt x="1411224" y="0"/>
                    <a:pt x="1428750" y="0"/>
                  </a:cubicBezTo>
                  <a:close/>
                  <a:moveTo>
                    <a:pt x="1555750" y="0"/>
                  </a:moveTo>
                  <a:lnTo>
                    <a:pt x="1619250" y="0"/>
                  </a:lnTo>
                  <a:cubicBezTo>
                    <a:pt x="1636776" y="0"/>
                    <a:pt x="1651000" y="14224"/>
                    <a:pt x="1651000" y="31750"/>
                  </a:cubicBezTo>
                  <a:cubicBezTo>
                    <a:pt x="1651000" y="49276"/>
                    <a:pt x="1636776" y="63500"/>
                    <a:pt x="1619250" y="63500"/>
                  </a:cubicBezTo>
                  <a:lnTo>
                    <a:pt x="1555750" y="63500"/>
                  </a:lnTo>
                  <a:cubicBezTo>
                    <a:pt x="1538224" y="63500"/>
                    <a:pt x="1524000" y="49276"/>
                    <a:pt x="1524000" y="31750"/>
                  </a:cubicBezTo>
                  <a:cubicBezTo>
                    <a:pt x="1524000" y="14224"/>
                    <a:pt x="1538224" y="0"/>
                    <a:pt x="1555750" y="0"/>
                  </a:cubicBezTo>
                  <a:close/>
                  <a:moveTo>
                    <a:pt x="1682750" y="0"/>
                  </a:moveTo>
                  <a:lnTo>
                    <a:pt x="1746250" y="0"/>
                  </a:lnTo>
                  <a:cubicBezTo>
                    <a:pt x="1763776" y="0"/>
                    <a:pt x="1778000" y="14224"/>
                    <a:pt x="1778000" y="31750"/>
                  </a:cubicBezTo>
                  <a:cubicBezTo>
                    <a:pt x="1778000" y="49276"/>
                    <a:pt x="1763776" y="63500"/>
                    <a:pt x="1746250" y="63500"/>
                  </a:cubicBezTo>
                  <a:lnTo>
                    <a:pt x="1682750" y="63500"/>
                  </a:lnTo>
                  <a:cubicBezTo>
                    <a:pt x="1665224" y="63500"/>
                    <a:pt x="1651000" y="49276"/>
                    <a:pt x="1651000" y="31750"/>
                  </a:cubicBezTo>
                  <a:cubicBezTo>
                    <a:pt x="1651000" y="14224"/>
                    <a:pt x="1665224" y="0"/>
                    <a:pt x="1682750" y="0"/>
                  </a:cubicBezTo>
                  <a:close/>
                  <a:moveTo>
                    <a:pt x="1809750" y="0"/>
                  </a:moveTo>
                  <a:lnTo>
                    <a:pt x="1873250" y="0"/>
                  </a:lnTo>
                  <a:cubicBezTo>
                    <a:pt x="1890776" y="0"/>
                    <a:pt x="1905000" y="14224"/>
                    <a:pt x="1905000" y="31750"/>
                  </a:cubicBezTo>
                  <a:cubicBezTo>
                    <a:pt x="1905000" y="49276"/>
                    <a:pt x="1890776" y="63500"/>
                    <a:pt x="1873250" y="63500"/>
                  </a:cubicBezTo>
                  <a:lnTo>
                    <a:pt x="1809750" y="63500"/>
                  </a:lnTo>
                  <a:cubicBezTo>
                    <a:pt x="1792224" y="63500"/>
                    <a:pt x="1778000" y="49276"/>
                    <a:pt x="1778000" y="31750"/>
                  </a:cubicBezTo>
                  <a:cubicBezTo>
                    <a:pt x="1778000" y="14224"/>
                    <a:pt x="1792224" y="0"/>
                    <a:pt x="1809750" y="0"/>
                  </a:cubicBezTo>
                  <a:close/>
                  <a:moveTo>
                    <a:pt x="1936750" y="0"/>
                  </a:moveTo>
                  <a:lnTo>
                    <a:pt x="2000250" y="0"/>
                  </a:lnTo>
                  <a:cubicBezTo>
                    <a:pt x="2017776" y="0"/>
                    <a:pt x="2032000" y="14224"/>
                    <a:pt x="2032000" y="31750"/>
                  </a:cubicBezTo>
                  <a:cubicBezTo>
                    <a:pt x="2032000" y="49276"/>
                    <a:pt x="2017776" y="63500"/>
                    <a:pt x="2000250" y="63500"/>
                  </a:cubicBezTo>
                  <a:lnTo>
                    <a:pt x="1936750" y="63500"/>
                  </a:lnTo>
                  <a:cubicBezTo>
                    <a:pt x="1919224" y="63500"/>
                    <a:pt x="1905000" y="49276"/>
                    <a:pt x="1905000" y="31750"/>
                  </a:cubicBezTo>
                  <a:cubicBezTo>
                    <a:pt x="1905000" y="14224"/>
                    <a:pt x="1919224" y="0"/>
                    <a:pt x="1936750" y="0"/>
                  </a:cubicBezTo>
                  <a:close/>
                  <a:moveTo>
                    <a:pt x="2063750" y="0"/>
                  </a:moveTo>
                  <a:lnTo>
                    <a:pt x="2127250" y="0"/>
                  </a:lnTo>
                  <a:cubicBezTo>
                    <a:pt x="2144776" y="0"/>
                    <a:pt x="2159000" y="14224"/>
                    <a:pt x="2159000" y="31750"/>
                  </a:cubicBezTo>
                  <a:cubicBezTo>
                    <a:pt x="2159000" y="49276"/>
                    <a:pt x="2144776" y="63500"/>
                    <a:pt x="2127250" y="63500"/>
                  </a:cubicBezTo>
                  <a:lnTo>
                    <a:pt x="2063750" y="63500"/>
                  </a:lnTo>
                  <a:cubicBezTo>
                    <a:pt x="2046224" y="63500"/>
                    <a:pt x="2032000" y="49276"/>
                    <a:pt x="2032000" y="31750"/>
                  </a:cubicBezTo>
                  <a:cubicBezTo>
                    <a:pt x="2032000" y="14224"/>
                    <a:pt x="2046224" y="0"/>
                    <a:pt x="2063750" y="0"/>
                  </a:cubicBezTo>
                  <a:close/>
                  <a:moveTo>
                    <a:pt x="2190750" y="0"/>
                  </a:moveTo>
                  <a:lnTo>
                    <a:pt x="2254250" y="0"/>
                  </a:lnTo>
                  <a:cubicBezTo>
                    <a:pt x="2271776" y="0"/>
                    <a:pt x="2286000" y="14224"/>
                    <a:pt x="2286000" y="31750"/>
                  </a:cubicBezTo>
                  <a:cubicBezTo>
                    <a:pt x="2286000" y="49276"/>
                    <a:pt x="2271776" y="63500"/>
                    <a:pt x="2254250" y="63500"/>
                  </a:cubicBezTo>
                  <a:lnTo>
                    <a:pt x="2190750" y="63500"/>
                  </a:lnTo>
                  <a:cubicBezTo>
                    <a:pt x="2173224" y="63500"/>
                    <a:pt x="2159000" y="49276"/>
                    <a:pt x="2159000" y="31750"/>
                  </a:cubicBezTo>
                  <a:cubicBezTo>
                    <a:pt x="2159000" y="14224"/>
                    <a:pt x="2173224" y="0"/>
                    <a:pt x="2190750" y="0"/>
                  </a:cubicBezTo>
                  <a:close/>
                  <a:moveTo>
                    <a:pt x="2317750" y="0"/>
                  </a:moveTo>
                  <a:lnTo>
                    <a:pt x="2381250" y="0"/>
                  </a:lnTo>
                  <a:cubicBezTo>
                    <a:pt x="2398776" y="0"/>
                    <a:pt x="2413000" y="14224"/>
                    <a:pt x="2413000" y="31750"/>
                  </a:cubicBezTo>
                  <a:cubicBezTo>
                    <a:pt x="2413000" y="49276"/>
                    <a:pt x="2398776" y="63500"/>
                    <a:pt x="2381250" y="63500"/>
                  </a:cubicBezTo>
                  <a:lnTo>
                    <a:pt x="2317750" y="63500"/>
                  </a:lnTo>
                  <a:cubicBezTo>
                    <a:pt x="2300224" y="63500"/>
                    <a:pt x="2286000" y="49276"/>
                    <a:pt x="2286000" y="31750"/>
                  </a:cubicBezTo>
                  <a:cubicBezTo>
                    <a:pt x="2286000" y="14224"/>
                    <a:pt x="2300224" y="0"/>
                    <a:pt x="2317750" y="0"/>
                  </a:cubicBezTo>
                  <a:close/>
                  <a:moveTo>
                    <a:pt x="2444750" y="0"/>
                  </a:moveTo>
                  <a:lnTo>
                    <a:pt x="2508250" y="0"/>
                  </a:lnTo>
                  <a:cubicBezTo>
                    <a:pt x="2525776" y="0"/>
                    <a:pt x="2540000" y="14224"/>
                    <a:pt x="2540000" y="31750"/>
                  </a:cubicBezTo>
                  <a:cubicBezTo>
                    <a:pt x="2540000" y="49276"/>
                    <a:pt x="2525776" y="63500"/>
                    <a:pt x="2508250" y="63500"/>
                  </a:cubicBezTo>
                  <a:lnTo>
                    <a:pt x="2444750" y="63500"/>
                  </a:lnTo>
                  <a:cubicBezTo>
                    <a:pt x="2427224" y="63500"/>
                    <a:pt x="2413000" y="49276"/>
                    <a:pt x="2413000" y="31750"/>
                  </a:cubicBezTo>
                  <a:cubicBezTo>
                    <a:pt x="2413000" y="14224"/>
                    <a:pt x="2427224" y="0"/>
                    <a:pt x="2444750" y="0"/>
                  </a:cubicBezTo>
                  <a:close/>
                  <a:moveTo>
                    <a:pt x="2571750" y="0"/>
                  </a:moveTo>
                  <a:lnTo>
                    <a:pt x="2635250" y="0"/>
                  </a:lnTo>
                  <a:cubicBezTo>
                    <a:pt x="2652776" y="0"/>
                    <a:pt x="2667000" y="14224"/>
                    <a:pt x="2667000" y="31750"/>
                  </a:cubicBezTo>
                  <a:cubicBezTo>
                    <a:pt x="2667000" y="49276"/>
                    <a:pt x="2652776" y="63500"/>
                    <a:pt x="2635250" y="63500"/>
                  </a:cubicBezTo>
                  <a:lnTo>
                    <a:pt x="2571750" y="63500"/>
                  </a:lnTo>
                  <a:cubicBezTo>
                    <a:pt x="2554224" y="63500"/>
                    <a:pt x="2540000" y="49276"/>
                    <a:pt x="2540000" y="31750"/>
                  </a:cubicBezTo>
                  <a:cubicBezTo>
                    <a:pt x="2540000" y="14224"/>
                    <a:pt x="2554224" y="0"/>
                    <a:pt x="2571750" y="0"/>
                  </a:cubicBezTo>
                  <a:close/>
                  <a:moveTo>
                    <a:pt x="2698750" y="0"/>
                  </a:moveTo>
                  <a:lnTo>
                    <a:pt x="2762250" y="0"/>
                  </a:lnTo>
                  <a:cubicBezTo>
                    <a:pt x="2779776" y="0"/>
                    <a:pt x="2794000" y="14224"/>
                    <a:pt x="2794000" y="31750"/>
                  </a:cubicBezTo>
                  <a:cubicBezTo>
                    <a:pt x="2794000" y="49276"/>
                    <a:pt x="2779776" y="63500"/>
                    <a:pt x="2762250" y="63500"/>
                  </a:cubicBezTo>
                  <a:lnTo>
                    <a:pt x="2698750" y="63500"/>
                  </a:lnTo>
                  <a:cubicBezTo>
                    <a:pt x="2681224" y="63500"/>
                    <a:pt x="2667000" y="49276"/>
                    <a:pt x="2667000" y="31750"/>
                  </a:cubicBezTo>
                  <a:cubicBezTo>
                    <a:pt x="2667000" y="14224"/>
                    <a:pt x="2681224" y="0"/>
                    <a:pt x="2698750" y="0"/>
                  </a:cubicBezTo>
                  <a:close/>
                  <a:moveTo>
                    <a:pt x="2825750" y="0"/>
                  </a:moveTo>
                  <a:lnTo>
                    <a:pt x="2889250" y="0"/>
                  </a:lnTo>
                  <a:cubicBezTo>
                    <a:pt x="2906776" y="0"/>
                    <a:pt x="2921000" y="14224"/>
                    <a:pt x="2921000" y="31750"/>
                  </a:cubicBezTo>
                  <a:cubicBezTo>
                    <a:pt x="2921000" y="49276"/>
                    <a:pt x="2906776" y="63500"/>
                    <a:pt x="2889250" y="63500"/>
                  </a:cubicBezTo>
                  <a:lnTo>
                    <a:pt x="2825750" y="63500"/>
                  </a:lnTo>
                  <a:cubicBezTo>
                    <a:pt x="2808224" y="63500"/>
                    <a:pt x="2794000" y="49276"/>
                    <a:pt x="2794000" y="31750"/>
                  </a:cubicBezTo>
                  <a:cubicBezTo>
                    <a:pt x="2794000" y="14224"/>
                    <a:pt x="2808224" y="0"/>
                    <a:pt x="2825750" y="0"/>
                  </a:cubicBezTo>
                  <a:close/>
                  <a:moveTo>
                    <a:pt x="2952750" y="0"/>
                  </a:moveTo>
                  <a:lnTo>
                    <a:pt x="3016250" y="0"/>
                  </a:lnTo>
                  <a:cubicBezTo>
                    <a:pt x="3033776" y="0"/>
                    <a:pt x="3048000" y="14224"/>
                    <a:pt x="3048000" y="31750"/>
                  </a:cubicBezTo>
                  <a:cubicBezTo>
                    <a:pt x="3048000" y="49276"/>
                    <a:pt x="3033776" y="63500"/>
                    <a:pt x="3016250" y="63500"/>
                  </a:cubicBezTo>
                  <a:lnTo>
                    <a:pt x="2952750" y="63500"/>
                  </a:lnTo>
                  <a:cubicBezTo>
                    <a:pt x="2935224" y="63500"/>
                    <a:pt x="2921000" y="49276"/>
                    <a:pt x="2921000" y="31750"/>
                  </a:cubicBezTo>
                  <a:cubicBezTo>
                    <a:pt x="2921000" y="14224"/>
                    <a:pt x="2935224" y="0"/>
                    <a:pt x="2952750" y="0"/>
                  </a:cubicBezTo>
                  <a:close/>
                  <a:moveTo>
                    <a:pt x="3079750" y="0"/>
                  </a:moveTo>
                  <a:lnTo>
                    <a:pt x="3143250" y="0"/>
                  </a:lnTo>
                  <a:cubicBezTo>
                    <a:pt x="3160776" y="0"/>
                    <a:pt x="3175000" y="14224"/>
                    <a:pt x="3175000" y="31750"/>
                  </a:cubicBezTo>
                  <a:cubicBezTo>
                    <a:pt x="3175000" y="49276"/>
                    <a:pt x="3160776" y="63500"/>
                    <a:pt x="3143250" y="63500"/>
                  </a:cubicBezTo>
                  <a:lnTo>
                    <a:pt x="3079750" y="63500"/>
                  </a:lnTo>
                  <a:cubicBezTo>
                    <a:pt x="3062224" y="63500"/>
                    <a:pt x="3048000" y="49276"/>
                    <a:pt x="3048000" y="31750"/>
                  </a:cubicBezTo>
                  <a:cubicBezTo>
                    <a:pt x="3048000" y="14224"/>
                    <a:pt x="3062224" y="0"/>
                    <a:pt x="3079750" y="0"/>
                  </a:cubicBezTo>
                  <a:close/>
                  <a:moveTo>
                    <a:pt x="3206750" y="0"/>
                  </a:moveTo>
                  <a:lnTo>
                    <a:pt x="3270250" y="0"/>
                  </a:lnTo>
                  <a:cubicBezTo>
                    <a:pt x="3287776" y="0"/>
                    <a:pt x="3302000" y="14224"/>
                    <a:pt x="3302000" y="31750"/>
                  </a:cubicBezTo>
                  <a:cubicBezTo>
                    <a:pt x="3302000" y="49276"/>
                    <a:pt x="3287776" y="63500"/>
                    <a:pt x="3270250" y="63500"/>
                  </a:cubicBezTo>
                  <a:lnTo>
                    <a:pt x="3206750" y="63500"/>
                  </a:lnTo>
                  <a:cubicBezTo>
                    <a:pt x="3189224" y="63500"/>
                    <a:pt x="3175000" y="49276"/>
                    <a:pt x="3175000" y="31750"/>
                  </a:cubicBezTo>
                  <a:cubicBezTo>
                    <a:pt x="3175000" y="14224"/>
                    <a:pt x="3189224" y="0"/>
                    <a:pt x="3206750" y="0"/>
                  </a:cubicBezTo>
                  <a:close/>
                  <a:moveTo>
                    <a:pt x="3333750" y="0"/>
                  </a:moveTo>
                  <a:lnTo>
                    <a:pt x="3397250" y="0"/>
                  </a:lnTo>
                  <a:cubicBezTo>
                    <a:pt x="3414776" y="0"/>
                    <a:pt x="3429000" y="14224"/>
                    <a:pt x="3429000" y="31750"/>
                  </a:cubicBezTo>
                  <a:cubicBezTo>
                    <a:pt x="3429000" y="49276"/>
                    <a:pt x="3414776" y="63500"/>
                    <a:pt x="3397250" y="63500"/>
                  </a:cubicBezTo>
                  <a:lnTo>
                    <a:pt x="3333750" y="63500"/>
                  </a:lnTo>
                  <a:cubicBezTo>
                    <a:pt x="3316224" y="63500"/>
                    <a:pt x="3302000" y="49276"/>
                    <a:pt x="3302000" y="31750"/>
                  </a:cubicBezTo>
                  <a:cubicBezTo>
                    <a:pt x="3302000" y="14224"/>
                    <a:pt x="3316224" y="0"/>
                    <a:pt x="3333750" y="0"/>
                  </a:cubicBezTo>
                  <a:close/>
                  <a:moveTo>
                    <a:pt x="3460750" y="0"/>
                  </a:moveTo>
                  <a:lnTo>
                    <a:pt x="3524250" y="0"/>
                  </a:lnTo>
                  <a:cubicBezTo>
                    <a:pt x="3541776" y="0"/>
                    <a:pt x="3556000" y="14224"/>
                    <a:pt x="3556000" y="31750"/>
                  </a:cubicBezTo>
                  <a:cubicBezTo>
                    <a:pt x="3556000" y="49276"/>
                    <a:pt x="3541776" y="63500"/>
                    <a:pt x="3524250" y="63500"/>
                  </a:cubicBezTo>
                  <a:lnTo>
                    <a:pt x="3460750" y="63500"/>
                  </a:lnTo>
                  <a:cubicBezTo>
                    <a:pt x="3443224" y="63500"/>
                    <a:pt x="3429000" y="49276"/>
                    <a:pt x="3429000" y="31750"/>
                  </a:cubicBezTo>
                  <a:cubicBezTo>
                    <a:pt x="3429000" y="14224"/>
                    <a:pt x="3443224" y="0"/>
                    <a:pt x="3460750" y="0"/>
                  </a:cubicBezTo>
                  <a:close/>
                  <a:moveTo>
                    <a:pt x="3587750" y="0"/>
                  </a:moveTo>
                  <a:lnTo>
                    <a:pt x="3651250" y="0"/>
                  </a:lnTo>
                  <a:cubicBezTo>
                    <a:pt x="3668776" y="0"/>
                    <a:pt x="3683000" y="14224"/>
                    <a:pt x="3683000" y="31750"/>
                  </a:cubicBezTo>
                  <a:cubicBezTo>
                    <a:pt x="3683000" y="49276"/>
                    <a:pt x="3668776" y="63500"/>
                    <a:pt x="3651250" y="63500"/>
                  </a:cubicBezTo>
                  <a:lnTo>
                    <a:pt x="3587750" y="63500"/>
                  </a:lnTo>
                  <a:cubicBezTo>
                    <a:pt x="3570224" y="63500"/>
                    <a:pt x="3556000" y="49276"/>
                    <a:pt x="3556000" y="31750"/>
                  </a:cubicBezTo>
                  <a:cubicBezTo>
                    <a:pt x="3556000" y="14224"/>
                    <a:pt x="3570224" y="0"/>
                    <a:pt x="3587750" y="0"/>
                  </a:cubicBezTo>
                  <a:close/>
                  <a:moveTo>
                    <a:pt x="3714750" y="0"/>
                  </a:moveTo>
                  <a:lnTo>
                    <a:pt x="3778250" y="0"/>
                  </a:lnTo>
                  <a:cubicBezTo>
                    <a:pt x="3795776" y="0"/>
                    <a:pt x="3810000" y="14224"/>
                    <a:pt x="3810000" y="31750"/>
                  </a:cubicBezTo>
                  <a:cubicBezTo>
                    <a:pt x="3810000" y="49276"/>
                    <a:pt x="3795776" y="63500"/>
                    <a:pt x="3778250" y="63500"/>
                  </a:cubicBezTo>
                  <a:lnTo>
                    <a:pt x="3714750" y="63500"/>
                  </a:lnTo>
                  <a:cubicBezTo>
                    <a:pt x="3697224" y="63500"/>
                    <a:pt x="3683000" y="49276"/>
                    <a:pt x="3683000" y="31750"/>
                  </a:cubicBezTo>
                  <a:cubicBezTo>
                    <a:pt x="3683000" y="14224"/>
                    <a:pt x="3697224" y="0"/>
                    <a:pt x="3714750" y="0"/>
                  </a:cubicBezTo>
                  <a:close/>
                  <a:moveTo>
                    <a:pt x="3841750" y="0"/>
                  </a:moveTo>
                  <a:lnTo>
                    <a:pt x="3905250" y="0"/>
                  </a:lnTo>
                  <a:cubicBezTo>
                    <a:pt x="3922776" y="0"/>
                    <a:pt x="3937000" y="14224"/>
                    <a:pt x="3937000" y="31750"/>
                  </a:cubicBezTo>
                  <a:cubicBezTo>
                    <a:pt x="3937000" y="49276"/>
                    <a:pt x="3922776" y="63500"/>
                    <a:pt x="3905250" y="63500"/>
                  </a:cubicBezTo>
                  <a:lnTo>
                    <a:pt x="3841750" y="63500"/>
                  </a:lnTo>
                  <a:cubicBezTo>
                    <a:pt x="3824224" y="63500"/>
                    <a:pt x="3810000" y="49276"/>
                    <a:pt x="3810000" y="31750"/>
                  </a:cubicBezTo>
                  <a:cubicBezTo>
                    <a:pt x="3810000" y="14224"/>
                    <a:pt x="3824224" y="0"/>
                    <a:pt x="3841750" y="0"/>
                  </a:cubicBezTo>
                  <a:close/>
                  <a:moveTo>
                    <a:pt x="3968750" y="0"/>
                  </a:moveTo>
                  <a:lnTo>
                    <a:pt x="4032250" y="0"/>
                  </a:lnTo>
                  <a:cubicBezTo>
                    <a:pt x="4049776" y="0"/>
                    <a:pt x="4064000" y="14224"/>
                    <a:pt x="4064000" y="31750"/>
                  </a:cubicBezTo>
                  <a:cubicBezTo>
                    <a:pt x="4064000" y="49276"/>
                    <a:pt x="4049776" y="63500"/>
                    <a:pt x="4032250" y="63500"/>
                  </a:cubicBezTo>
                  <a:lnTo>
                    <a:pt x="3968750" y="63500"/>
                  </a:lnTo>
                  <a:cubicBezTo>
                    <a:pt x="3951224" y="63500"/>
                    <a:pt x="3937000" y="49276"/>
                    <a:pt x="3937000" y="31750"/>
                  </a:cubicBezTo>
                  <a:cubicBezTo>
                    <a:pt x="3937000" y="14224"/>
                    <a:pt x="3951224" y="0"/>
                    <a:pt x="3968750" y="0"/>
                  </a:cubicBezTo>
                  <a:close/>
                  <a:moveTo>
                    <a:pt x="4095750" y="0"/>
                  </a:moveTo>
                  <a:lnTo>
                    <a:pt x="4159250" y="0"/>
                  </a:lnTo>
                  <a:cubicBezTo>
                    <a:pt x="4176776" y="0"/>
                    <a:pt x="4191000" y="14224"/>
                    <a:pt x="4191000" y="31750"/>
                  </a:cubicBezTo>
                  <a:cubicBezTo>
                    <a:pt x="4191000" y="49276"/>
                    <a:pt x="4176776" y="63500"/>
                    <a:pt x="4159250" y="63500"/>
                  </a:cubicBezTo>
                  <a:lnTo>
                    <a:pt x="4095750" y="63500"/>
                  </a:lnTo>
                  <a:cubicBezTo>
                    <a:pt x="4078224" y="63500"/>
                    <a:pt x="4064000" y="49276"/>
                    <a:pt x="4064000" y="31750"/>
                  </a:cubicBezTo>
                  <a:cubicBezTo>
                    <a:pt x="4064000" y="14224"/>
                    <a:pt x="4078224" y="0"/>
                    <a:pt x="4095750" y="0"/>
                  </a:cubicBezTo>
                  <a:close/>
                  <a:moveTo>
                    <a:pt x="4222750" y="0"/>
                  </a:moveTo>
                  <a:lnTo>
                    <a:pt x="4286250" y="0"/>
                  </a:lnTo>
                  <a:cubicBezTo>
                    <a:pt x="4303776" y="0"/>
                    <a:pt x="4318000" y="14224"/>
                    <a:pt x="4318000" y="31750"/>
                  </a:cubicBezTo>
                  <a:cubicBezTo>
                    <a:pt x="4318000" y="49276"/>
                    <a:pt x="4303776" y="63500"/>
                    <a:pt x="4286250" y="63500"/>
                  </a:cubicBezTo>
                  <a:lnTo>
                    <a:pt x="4222750" y="63500"/>
                  </a:lnTo>
                  <a:cubicBezTo>
                    <a:pt x="4205224" y="63500"/>
                    <a:pt x="4191000" y="49276"/>
                    <a:pt x="4191000" y="31750"/>
                  </a:cubicBezTo>
                  <a:cubicBezTo>
                    <a:pt x="4191000" y="14224"/>
                    <a:pt x="4205224" y="0"/>
                    <a:pt x="4222750" y="0"/>
                  </a:cubicBezTo>
                  <a:close/>
                  <a:moveTo>
                    <a:pt x="4349750" y="0"/>
                  </a:moveTo>
                  <a:lnTo>
                    <a:pt x="4413250" y="0"/>
                  </a:lnTo>
                  <a:cubicBezTo>
                    <a:pt x="4430776" y="0"/>
                    <a:pt x="4445000" y="14224"/>
                    <a:pt x="4445000" y="31750"/>
                  </a:cubicBezTo>
                  <a:cubicBezTo>
                    <a:pt x="4445000" y="49276"/>
                    <a:pt x="4430776" y="63500"/>
                    <a:pt x="4413250" y="63500"/>
                  </a:cubicBezTo>
                  <a:lnTo>
                    <a:pt x="4349750" y="63500"/>
                  </a:lnTo>
                  <a:cubicBezTo>
                    <a:pt x="4332224" y="63500"/>
                    <a:pt x="4318000" y="49276"/>
                    <a:pt x="4318000" y="31750"/>
                  </a:cubicBezTo>
                  <a:cubicBezTo>
                    <a:pt x="4318000" y="14224"/>
                    <a:pt x="4332224" y="0"/>
                    <a:pt x="4349750" y="0"/>
                  </a:cubicBezTo>
                  <a:close/>
                  <a:moveTo>
                    <a:pt x="4476750" y="0"/>
                  </a:moveTo>
                  <a:lnTo>
                    <a:pt x="4540250" y="0"/>
                  </a:lnTo>
                  <a:cubicBezTo>
                    <a:pt x="4557776" y="0"/>
                    <a:pt x="4572000" y="14224"/>
                    <a:pt x="4572000" y="31750"/>
                  </a:cubicBezTo>
                  <a:cubicBezTo>
                    <a:pt x="4572000" y="49276"/>
                    <a:pt x="4557776" y="63500"/>
                    <a:pt x="4540250" y="63500"/>
                  </a:cubicBezTo>
                  <a:lnTo>
                    <a:pt x="4476750" y="63500"/>
                  </a:lnTo>
                  <a:cubicBezTo>
                    <a:pt x="4459224" y="63500"/>
                    <a:pt x="4445000" y="49276"/>
                    <a:pt x="4445000" y="31750"/>
                  </a:cubicBezTo>
                  <a:cubicBezTo>
                    <a:pt x="4445000" y="14224"/>
                    <a:pt x="4459224" y="0"/>
                    <a:pt x="4476750" y="0"/>
                  </a:cubicBezTo>
                  <a:close/>
                  <a:moveTo>
                    <a:pt x="4603750" y="0"/>
                  </a:moveTo>
                  <a:lnTo>
                    <a:pt x="4667250" y="0"/>
                  </a:lnTo>
                  <a:cubicBezTo>
                    <a:pt x="4684776" y="0"/>
                    <a:pt x="4699000" y="14224"/>
                    <a:pt x="4699000" y="31750"/>
                  </a:cubicBezTo>
                  <a:cubicBezTo>
                    <a:pt x="4699000" y="49276"/>
                    <a:pt x="4684776" y="63500"/>
                    <a:pt x="4667250" y="63500"/>
                  </a:cubicBezTo>
                  <a:lnTo>
                    <a:pt x="4603750" y="63500"/>
                  </a:lnTo>
                  <a:cubicBezTo>
                    <a:pt x="4586224" y="63500"/>
                    <a:pt x="4572000" y="49276"/>
                    <a:pt x="4572000" y="31750"/>
                  </a:cubicBezTo>
                  <a:cubicBezTo>
                    <a:pt x="4572000" y="14224"/>
                    <a:pt x="4586224" y="0"/>
                    <a:pt x="4603750" y="0"/>
                  </a:cubicBezTo>
                  <a:close/>
                  <a:moveTo>
                    <a:pt x="4730750" y="0"/>
                  </a:moveTo>
                  <a:lnTo>
                    <a:pt x="4794250" y="0"/>
                  </a:lnTo>
                  <a:cubicBezTo>
                    <a:pt x="4811776" y="0"/>
                    <a:pt x="4826000" y="14224"/>
                    <a:pt x="4826000" y="31750"/>
                  </a:cubicBezTo>
                  <a:cubicBezTo>
                    <a:pt x="4826000" y="49276"/>
                    <a:pt x="4811776" y="63500"/>
                    <a:pt x="4794250" y="63500"/>
                  </a:cubicBezTo>
                  <a:lnTo>
                    <a:pt x="4730750" y="63500"/>
                  </a:lnTo>
                  <a:cubicBezTo>
                    <a:pt x="4713224" y="63500"/>
                    <a:pt x="4699000" y="49276"/>
                    <a:pt x="4699000" y="31750"/>
                  </a:cubicBezTo>
                  <a:cubicBezTo>
                    <a:pt x="4699000" y="14224"/>
                    <a:pt x="4713224" y="0"/>
                    <a:pt x="4730750" y="0"/>
                  </a:cubicBezTo>
                  <a:close/>
                  <a:moveTo>
                    <a:pt x="31750" y="0"/>
                  </a:moveTo>
                  <a:lnTo>
                    <a:pt x="95250" y="0"/>
                  </a:lnTo>
                  <a:cubicBezTo>
                    <a:pt x="112776" y="0"/>
                    <a:pt x="127000" y="14224"/>
                    <a:pt x="127000" y="31750"/>
                  </a:cubicBezTo>
                  <a:cubicBezTo>
                    <a:pt x="127000" y="49276"/>
                    <a:pt x="112776" y="63500"/>
                    <a:pt x="95250" y="63500"/>
                  </a:cubicBezTo>
                  <a:lnTo>
                    <a:pt x="31750" y="63500"/>
                  </a:lnTo>
                  <a:cubicBezTo>
                    <a:pt x="14224" y="63500"/>
                    <a:pt x="0" y="49276"/>
                    <a:pt x="0" y="31750"/>
                  </a:cubicBezTo>
                  <a:cubicBezTo>
                    <a:pt x="0" y="14224"/>
                    <a:pt x="14224" y="0"/>
                    <a:pt x="31750" y="0"/>
                  </a:cubicBezTo>
                  <a:close/>
                </a:path>
              </a:pathLst>
            </a:custGeom>
            <a:solidFill>
              <a:srgbClr val="FFFFFF"/>
            </a:solidFill>
          </p:spPr>
        </p:sp>
      </p:grpSp>
      <p:sp>
        <p:nvSpPr>
          <p:cNvPr name="TextBox 39" id="39"/>
          <p:cNvSpPr txBox="true"/>
          <p:nvPr/>
        </p:nvSpPr>
        <p:spPr>
          <a:xfrm rot="0">
            <a:off x="4474243" y="3865814"/>
            <a:ext cx="2630448" cy="469784"/>
          </a:xfrm>
          <a:prstGeom prst="rect">
            <a:avLst/>
          </a:prstGeom>
        </p:spPr>
        <p:txBody>
          <a:bodyPr anchor="t" rtlCol="false" tIns="0" lIns="0" bIns="0" rIns="0">
            <a:spAutoFit/>
          </a:bodyPr>
          <a:lstStyle/>
          <a:p>
            <a:pPr algn="ctr">
              <a:lnSpc>
                <a:spcPts val="3506"/>
              </a:lnSpc>
            </a:pPr>
            <a:r>
              <a:rPr lang="en-US" sz="2504">
                <a:solidFill>
                  <a:srgbClr val="FFDD1E"/>
                </a:solidFill>
                <a:latin typeface="Norwester"/>
                <a:ea typeface="Norwester"/>
                <a:cs typeface="Norwester"/>
                <a:sym typeface="Norwester"/>
              </a:rPr>
              <a:t>around here</a:t>
            </a:r>
          </a:p>
        </p:txBody>
      </p:sp>
      <p:grpSp>
        <p:nvGrpSpPr>
          <p:cNvPr name="Group 40" id="40"/>
          <p:cNvGrpSpPr/>
          <p:nvPr/>
        </p:nvGrpSpPr>
        <p:grpSpPr>
          <a:xfrm rot="0">
            <a:off x="2537237" y="146265"/>
            <a:ext cx="13213526" cy="9925515"/>
            <a:chOff x="0" y="0"/>
            <a:chExt cx="17618034" cy="13234020"/>
          </a:xfrm>
        </p:grpSpPr>
        <p:sp>
          <p:nvSpPr>
            <p:cNvPr name="Freeform 41" id="4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42" id="4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43" id="4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44" id="44"/>
          <p:cNvSpPr txBox="true"/>
          <p:nvPr/>
        </p:nvSpPr>
        <p:spPr>
          <a:xfrm rot="0">
            <a:off x="2577466" y="-87437"/>
            <a:ext cx="11773766" cy="1759075"/>
          </a:xfrm>
          <a:prstGeom prst="rect">
            <a:avLst/>
          </a:prstGeom>
        </p:spPr>
        <p:txBody>
          <a:bodyPr anchor="t" rtlCol="false" tIns="0" lIns="0" bIns="0" rIns="0">
            <a:spAutoFit/>
          </a:bodyPr>
          <a:lstStyle/>
          <a:p>
            <a:pPr algn="ctr">
              <a:lnSpc>
                <a:spcPts val="6650"/>
              </a:lnSpc>
            </a:pPr>
            <a:r>
              <a:rPr lang="en-US" sz="4750">
                <a:solidFill>
                  <a:srgbClr val="FFCF48"/>
                </a:solidFill>
                <a:latin typeface="Norwester"/>
                <a:ea typeface="Norwester"/>
                <a:cs typeface="Norwester"/>
                <a:sym typeface="Norwester"/>
              </a:rPr>
              <a:t>Method 1: Draw a reasoned conclusion </a:t>
            </a:r>
          </a:p>
          <a:p>
            <a:pPr algn="ctr">
              <a:lnSpc>
                <a:spcPts val="6650"/>
              </a:lnSpc>
            </a:pPr>
            <a:r>
              <a:rPr lang="en-US" sz="4750">
                <a:solidFill>
                  <a:srgbClr val="FFCF48"/>
                </a:solidFill>
                <a:latin typeface="Norwester"/>
                <a:ea typeface="Norwester"/>
                <a:cs typeface="Norwester"/>
                <a:sym typeface="Norwester"/>
              </a:rPr>
              <a:t>based on given data</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FFDE59"/>
        </a:solidFill>
      </p:bgPr>
    </p:bg>
    <p:spTree>
      <p:nvGrpSpPr>
        <p:cNvPr id="1" name=""/>
        <p:cNvGrpSpPr/>
        <p:nvPr/>
      </p:nvGrpSpPr>
      <p:grpSpPr>
        <a:xfrm>
          <a:off x="0" y="0"/>
          <a:ext cx="0" cy="0"/>
          <a:chOff x="0" y="0"/>
          <a:chExt cx="0" cy="0"/>
        </a:xfrm>
      </p:grpSpPr>
      <p:sp>
        <p:nvSpPr>
          <p:cNvPr name="Freeform 2" id="2"/>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2">
              <a:extLst>
                <a:ext uri="{96DAC541-7B7A-43D3-8B79-37D633B846F1}">
                  <asvg:svgBlip xmlns:asvg="http://schemas.microsoft.com/office/drawing/2016/SVG/main" r:embed="rId3"/>
                </a:ext>
              </a:extLst>
            </a:blip>
            <a:stretch>
              <a:fillRect l="0" t="0" r="0" b="-51"/>
            </a:stretch>
          </a:blipFill>
        </p:spPr>
      </p:sp>
      <p:sp>
        <p:nvSpPr>
          <p:cNvPr name="Freeform 3" id="3"/>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4">
              <a:extLst>
                <a:ext uri="{96DAC541-7B7A-43D3-8B79-37D633B846F1}">
                  <asvg:svgBlip xmlns:asvg="http://schemas.microsoft.com/office/drawing/2016/SVG/main" r:embed="rId5"/>
                </a:ext>
              </a:extLst>
            </a:blip>
            <a:stretch>
              <a:fillRect l="0" t="0" r="-380" b="0"/>
            </a:stretch>
          </a:blipFill>
        </p:spPr>
      </p:sp>
      <p:sp>
        <p:nvSpPr>
          <p:cNvPr name="Freeform 4" id="4"/>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6">
              <a:extLst>
                <a:ext uri="{96DAC541-7B7A-43D3-8B79-37D633B846F1}">
                  <asvg:svgBlip xmlns:asvg="http://schemas.microsoft.com/office/drawing/2016/SVG/main" r:embed="rId7"/>
                </a:ext>
              </a:extLst>
            </a:blip>
            <a:stretch>
              <a:fillRect l="0" t="0" r="0" b="-320"/>
            </a:stretch>
          </a:blipFill>
        </p:spPr>
      </p:sp>
      <p:sp>
        <p:nvSpPr>
          <p:cNvPr name="Freeform 5" id="5"/>
          <p:cNvSpPr/>
          <p:nvPr/>
        </p:nvSpPr>
        <p:spPr>
          <a:xfrm flipH="false" flipV="false" rot="0">
            <a:off x="1617071" y="3542289"/>
            <a:ext cx="3089398" cy="2179430"/>
          </a:xfrm>
          <a:custGeom>
            <a:avLst/>
            <a:gdLst/>
            <a:ahLst/>
            <a:cxnLst/>
            <a:rect r="r" b="b" t="t" l="l"/>
            <a:pathLst>
              <a:path h="2179430" w="3089398">
                <a:moveTo>
                  <a:pt x="0" y="0"/>
                </a:moveTo>
                <a:lnTo>
                  <a:pt x="3089398" y="0"/>
                </a:lnTo>
                <a:lnTo>
                  <a:pt x="3089398" y="2179430"/>
                </a:lnTo>
                <a:lnTo>
                  <a:pt x="0" y="2179430"/>
                </a:lnTo>
                <a:lnTo>
                  <a:pt x="0" y="0"/>
                </a:lnTo>
                <a:close/>
              </a:path>
            </a:pathLst>
          </a:custGeom>
          <a:blipFill>
            <a:blip r:embed="rId8">
              <a:extLst>
                <a:ext uri="{96DAC541-7B7A-43D3-8B79-37D633B846F1}">
                  <asvg:svgBlip xmlns:asvg="http://schemas.microsoft.com/office/drawing/2016/SVG/main" r:embed="rId9"/>
                </a:ext>
              </a:extLst>
            </a:blip>
            <a:stretch>
              <a:fillRect l="0" t="0" r="0" b="-317"/>
            </a:stretch>
          </a:blipFill>
        </p:spPr>
      </p:sp>
      <p:sp>
        <p:nvSpPr>
          <p:cNvPr name="TextBox 6" id="6"/>
          <p:cNvSpPr txBox="true"/>
          <p:nvPr/>
        </p:nvSpPr>
        <p:spPr>
          <a:xfrm rot="0">
            <a:off x="1871289" y="4017848"/>
            <a:ext cx="2188702" cy="1114011"/>
          </a:xfrm>
          <a:prstGeom prst="rect">
            <a:avLst/>
          </a:prstGeom>
        </p:spPr>
        <p:txBody>
          <a:bodyPr anchor="t" rtlCol="false" tIns="0" lIns="0" bIns="0" rIns="0">
            <a:spAutoFit/>
          </a:bodyPr>
          <a:lstStyle/>
          <a:p>
            <a:pPr algn="ctr">
              <a:lnSpc>
                <a:spcPts val="4273"/>
              </a:lnSpc>
            </a:pPr>
            <a:r>
              <a:rPr lang="en-US" sz="3051">
                <a:solidFill>
                  <a:srgbClr val="CF2912"/>
                </a:solidFill>
                <a:latin typeface="Norwester"/>
                <a:ea typeface="Norwester"/>
                <a:cs typeface="Norwester"/>
                <a:sym typeface="Norwester"/>
              </a:rPr>
              <a:t>does he cough?</a:t>
            </a:r>
          </a:p>
        </p:txBody>
      </p:sp>
      <p:sp>
        <p:nvSpPr>
          <p:cNvPr name="Freeform 7" id="7"/>
          <p:cNvSpPr/>
          <p:nvPr/>
        </p:nvSpPr>
        <p:spPr>
          <a:xfrm flipH="false" flipV="false" rot="0">
            <a:off x="5824266" y="3618274"/>
            <a:ext cx="3089398" cy="2179430"/>
          </a:xfrm>
          <a:custGeom>
            <a:avLst/>
            <a:gdLst/>
            <a:ahLst/>
            <a:cxnLst/>
            <a:rect r="r" b="b" t="t" l="l"/>
            <a:pathLst>
              <a:path h="2179430" w="3089398">
                <a:moveTo>
                  <a:pt x="0" y="0"/>
                </a:moveTo>
                <a:lnTo>
                  <a:pt x="3089398" y="0"/>
                </a:lnTo>
                <a:lnTo>
                  <a:pt x="3089398" y="2179430"/>
                </a:lnTo>
                <a:lnTo>
                  <a:pt x="0" y="2179430"/>
                </a:lnTo>
                <a:lnTo>
                  <a:pt x="0" y="0"/>
                </a:lnTo>
                <a:close/>
              </a:path>
            </a:pathLst>
          </a:custGeom>
          <a:blipFill>
            <a:blip r:embed="rId8">
              <a:extLst>
                <a:ext uri="{96DAC541-7B7A-43D3-8B79-37D633B846F1}">
                  <asvg:svgBlip xmlns:asvg="http://schemas.microsoft.com/office/drawing/2016/SVG/main" r:embed="rId9"/>
                </a:ext>
              </a:extLst>
            </a:blip>
            <a:stretch>
              <a:fillRect l="0" t="0" r="0" b="-317"/>
            </a:stretch>
          </a:blipFill>
        </p:spPr>
      </p:sp>
      <p:sp>
        <p:nvSpPr>
          <p:cNvPr name="TextBox 8" id="8"/>
          <p:cNvSpPr txBox="true"/>
          <p:nvPr/>
        </p:nvSpPr>
        <p:spPr>
          <a:xfrm rot="0">
            <a:off x="6078485" y="4287160"/>
            <a:ext cx="2188702" cy="575388"/>
          </a:xfrm>
          <a:prstGeom prst="rect">
            <a:avLst/>
          </a:prstGeom>
        </p:spPr>
        <p:txBody>
          <a:bodyPr anchor="t" rtlCol="false" tIns="0" lIns="0" bIns="0" rIns="0">
            <a:spAutoFit/>
          </a:bodyPr>
          <a:lstStyle/>
          <a:p>
            <a:pPr algn="ctr">
              <a:lnSpc>
                <a:spcPts val="4273"/>
              </a:lnSpc>
            </a:pPr>
            <a:r>
              <a:rPr lang="en-US" sz="3051">
                <a:solidFill>
                  <a:srgbClr val="CF2912"/>
                </a:solidFill>
                <a:latin typeface="Norwester"/>
                <a:ea typeface="Norwester"/>
                <a:cs typeface="Norwester"/>
                <a:sym typeface="Norwester"/>
              </a:rPr>
              <a:t>fever?</a:t>
            </a:r>
          </a:p>
        </p:txBody>
      </p:sp>
      <p:sp>
        <p:nvSpPr>
          <p:cNvPr name="Freeform 9" id="9"/>
          <p:cNvSpPr/>
          <p:nvPr/>
        </p:nvSpPr>
        <p:spPr>
          <a:xfrm flipH="false" flipV="false" rot="0">
            <a:off x="9728720" y="3542289"/>
            <a:ext cx="3089398" cy="2179430"/>
          </a:xfrm>
          <a:custGeom>
            <a:avLst/>
            <a:gdLst/>
            <a:ahLst/>
            <a:cxnLst/>
            <a:rect r="r" b="b" t="t" l="l"/>
            <a:pathLst>
              <a:path h="2179430" w="3089398">
                <a:moveTo>
                  <a:pt x="0" y="0"/>
                </a:moveTo>
                <a:lnTo>
                  <a:pt x="3089398" y="0"/>
                </a:lnTo>
                <a:lnTo>
                  <a:pt x="3089398" y="2179430"/>
                </a:lnTo>
                <a:lnTo>
                  <a:pt x="0" y="2179430"/>
                </a:lnTo>
                <a:lnTo>
                  <a:pt x="0" y="0"/>
                </a:lnTo>
                <a:close/>
              </a:path>
            </a:pathLst>
          </a:custGeom>
          <a:blipFill>
            <a:blip r:embed="rId8">
              <a:extLst>
                <a:ext uri="{96DAC541-7B7A-43D3-8B79-37D633B846F1}">
                  <asvg:svgBlip xmlns:asvg="http://schemas.microsoft.com/office/drawing/2016/SVG/main" r:embed="rId9"/>
                </a:ext>
              </a:extLst>
            </a:blip>
            <a:stretch>
              <a:fillRect l="0" t="0" r="0" b="-317"/>
            </a:stretch>
          </a:blipFill>
        </p:spPr>
      </p:sp>
      <p:sp>
        <p:nvSpPr>
          <p:cNvPr name="TextBox 10" id="10"/>
          <p:cNvSpPr txBox="true"/>
          <p:nvPr/>
        </p:nvSpPr>
        <p:spPr>
          <a:xfrm rot="0">
            <a:off x="10020781" y="4017848"/>
            <a:ext cx="2188702" cy="1114011"/>
          </a:xfrm>
          <a:prstGeom prst="rect">
            <a:avLst/>
          </a:prstGeom>
        </p:spPr>
        <p:txBody>
          <a:bodyPr anchor="t" rtlCol="false" tIns="0" lIns="0" bIns="0" rIns="0">
            <a:spAutoFit/>
          </a:bodyPr>
          <a:lstStyle/>
          <a:p>
            <a:pPr algn="ctr">
              <a:lnSpc>
                <a:spcPts val="4273"/>
              </a:lnSpc>
            </a:pPr>
            <a:r>
              <a:rPr lang="en-US" sz="3051">
                <a:solidFill>
                  <a:srgbClr val="CF2912"/>
                </a:solidFill>
                <a:latin typeface="Norwester"/>
                <a:ea typeface="Norwester"/>
                <a:cs typeface="Norwester"/>
                <a:sym typeface="Norwester"/>
              </a:rPr>
              <a:t>close contact?</a:t>
            </a:r>
          </a:p>
        </p:txBody>
      </p:sp>
      <p:grpSp>
        <p:nvGrpSpPr>
          <p:cNvPr name="Group 11" id="11"/>
          <p:cNvGrpSpPr/>
          <p:nvPr/>
        </p:nvGrpSpPr>
        <p:grpSpPr>
          <a:xfrm rot="-2832">
            <a:off x="4599080" y="4560071"/>
            <a:ext cx="1248999" cy="47625"/>
            <a:chOff x="0" y="0"/>
            <a:chExt cx="1665332" cy="63500"/>
          </a:xfrm>
        </p:grpSpPr>
        <p:sp>
          <p:nvSpPr>
            <p:cNvPr name="Freeform 12" id="12"/>
            <p:cNvSpPr/>
            <p:nvPr/>
          </p:nvSpPr>
          <p:spPr>
            <a:xfrm flipH="false" flipV="false" rot="0">
              <a:off x="0" y="0"/>
              <a:ext cx="1665351" cy="63500"/>
            </a:xfrm>
            <a:custGeom>
              <a:avLst/>
              <a:gdLst/>
              <a:ahLst/>
              <a:cxnLst/>
              <a:rect r="r" b="b" t="t" l="l"/>
              <a:pathLst>
                <a:path h="63500" w="1665351">
                  <a:moveTo>
                    <a:pt x="31750" y="0"/>
                  </a:moveTo>
                  <a:lnTo>
                    <a:pt x="1633601" y="0"/>
                  </a:lnTo>
                  <a:cubicBezTo>
                    <a:pt x="1651127" y="0"/>
                    <a:pt x="1665351" y="14224"/>
                    <a:pt x="1665351" y="31750"/>
                  </a:cubicBezTo>
                  <a:cubicBezTo>
                    <a:pt x="1665351" y="49276"/>
                    <a:pt x="1651127" y="63500"/>
                    <a:pt x="163360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3" id="13"/>
          <p:cNvGrpSpPr/>
          <p:nvPr/>
        </p:nvGrpSpPr>
        <p:grpSpPr>
          <a:xfrm rot="-2832">
            <a:off x="8795576" y="4560071"/>
            <a:ext cx="1248999" cy="47625"/>
            <a:chOff x="0" y="0"/>
            <a:chExt cx="1665332" cy="63500"/>
          </a:xfrm>
        </p:grpSpPr>
        <p:sp>
          <p:nvSpPr>
            <p:cNvPr name="Freeform 14" id="14"/>
            <p:cNvSpPr/>
            <p:nvPr/>
          </p:nvSpPr>
          <p:spPr>
            <a:xfrm flipH="false" flipV="false" rot="0">
              <a:off x="0" y="0"/>
              <a:ext cx="1665351" cy="63500"/>
            </a:xfrm>
            <a:custGeom>
              <a:avLst/>
              <a:gdLst/>
              <a:ahLst/>
              <a:cxnLst/>
              <a:rect r="r" b="b" t="t" l="l"/>
              <a:pathLst>
                <a:path h="63500" w="1665351">
                  <a:moveTo>
                    <a:pt x="31750" y="0"/>
                  </a:moveTo>
                  <a:lnTo>
                    <a:pt x="1633601" y="0"/>
                  </a:lnTo>
                  <a:cubicBezTo>
                    <a:pt x="1651127" y="0"/>
                    <a:pt x="1665351" y="14224"/>
                    <a:pt x="1665351" y="31750"/>
                  </a:cubicBezTo>
                  <a:cubicBezTo>
                    <a:pt x="1665351" y="49276"/>
                    <a:pt x="1651127" y="63500"/>
                    <a:pt x="1633601"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5" id="15"/>
          <p:cNvGrpSpPr/>
          <p:nvPr/>
        </p:nvGrpSpPr>
        <p:grpSpPr>
          <a:xfrm rot="-2832">
            <a:off x="12794324" y="4535763"/>
            <a:ext cx="1248999" cy="47625"/>
            <a:chOff x="0" y="0"/>
            <a:chExt cx="1665332" cy="63500"/>
          </a:xfrm>
        </p:grpSpPr>
        <p:sp>
          <p:nvSpPr>
            <p:cNvPr name="Freeform 16" id="16"/>
            <p:cNvSpPr/>
            <p:nvPr/>
          </p:nvSpPr>
          <p:spPr>
            <a:xfrm flipH="false" flipV="false" rot="0">
              <a:off x="0" y="0"/>
              <a:ext cx="1665351" cy="63500"/>
            </a:xfrm>
            <a:custGeom>
              <a:avLst/>
              <a:gdLst/>
              <a:ahLst/>
              <a:cxnLst/>
              <a:rect r="r" b="b" t="t" l="l"/>
              <a:pathLst>
                <a:path h="63500" w="1665351">
                  <a:moveTo>
                    <a:pt x="31750" y="0"/>
                  </a:moveTo>
                  <a:lnTo>
                    <a:pt x="1633601" y="0"/>
                  </a:lnTo>
                  <a:cubicBezTo>
                    <a:pt x="1651127" y="0"/>
                    <a:pt x="1665351" y="14224"/>
                    <a:pt x="1665351" y="31750"/>
                  </a:cubicBezTo>
                  <a:cubicBezTo>
                    <a:pt x="1665351" y="49276"/>
                    <a:pt x="1651127" y="63500"/>
                    <a:pt x="1633601"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17" id="17"/>
          <p:cNvSpPr txBox="true"/>
          <p:nvPr/>
        </p:nvSpPr>
        <p:spPr>
          <a:xfrm rot="0">
            <a:off x="14162792" y="3774320"/>
            <a:ext cx="3096508" cy="1357539"/>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conclusion:</a:t>
            </a:r>
          </a:p>
          <a:p>
            <a:pPr algn="ctr">
              <a:lnSpc>
                <a:spcPts val="5150"/>
              </a:lnSpc>
            </a:pPr>
            <a:r>
              <a:rPr lang="en-US" sz="3678">
                <a:solidFill>
                  <a:srgbClr val="CF2912"/>
                </a:solidFill>
                <a:latin typeface="Norwester"/>
                <a:ea typeface="Norwester"/>
                <a:cs typeface="Norwester"/>
                <a:sym typeface="Norwester"/>
              </a:rPr>
              <a:t>Covid positive</a:t>
            </a:r>
          </a:p>
        </p:txBody>
      </p:sp>
      <p:grpSp>
        <p:nvGrpSpPr>
          <p:cNvPr name="Group 18" id="18"/>
          <p:cNvGrpSpPr/>
          <p:nvPr/>
        </p:nvGrpSpPr>
        <p:grpSpPr>
          <a:xfrm rot="0">
            <a:off x="2537237" y="146265"/>
            <a:ext cx="13213526" cy="9925515"/>
            <a:chOff x="0" y="0"/>
            <a:chExt cx="17618034" cy="13234020"/>
          </a:xfrm>
        </p:grpSpPr>
        <p:sp>
          <p:nvSpPr>
            <p:cNvPr name="Freeform 19" id="1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10">
                <a:alphaModFix amt="70000"/>
              </a:blip>
              <a:stretch>
                <a:fillRect l="0" t="0" r="0" b="0"/>
              </a:stretch>
            </a:blipFill>
          </p:spPr>
        </p:sp>
        <p:sp>
          <p:nvSpPr>
            <p:cNvPr name="Freeform 20" id="2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11">
                <a:alphaModFix amt="9999"/>
              </a:blip>
              <a:stretch>
                <a:fillRect l="0" t="0" r="0" b="0"/>
              </a:stretch>
            </a:blipFill>
          </p:spPr>
        </p:sp>
        <p:sp>
          <p:nvSpPr>
            <p:cNvPr name="TextBox 21" id="2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2" tooltip="http://www.exampaperspractice.co.uk"/>
                </a:rPr>
                <a:t>www.exampaperspractice.co.uk</a:t>
              </a:r>
            </a:p>
          </p:txBody>
        </p:sp>
      </p:grpSp>
      <p:sp>
        <p:nvSpPr>
          <p:cNvPr name="TextBox 22" id="22"/>
          <p:cNvSpPr txBox="true"/>
          <p:nvPr/>
        </p:nvSpPr>
        <p:spPr>
          <a:xfrm rot="0">
            <a:off x="2417800" y="30424"/>
            <a:ext cx="14681834" cy="2006842"/>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Method 2: By carrying out a sequence of steps (asking some questions), the AI machine can learn, and next time it will know how to do the task more effectively and even apply it to a novel/new situation </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FFBD59"/>
        </a:solidFill>
      </p:bgPr>
    </p:bg>
    <p:spTree>
      <p:nvGrpSpPr>
        <p:cNvPr id="1" name=""/>
        <p:cNvGrpSpPr/>
        <p:nvPr/>
      </p:nvGrpSpPr>
      <p:grpSpPr>
        <a:xfrm>
          <a:off x="0" y="0"/>
          <a:ext cx="0" cy="0"/>
          <a:chOff x="0" y="0"/>
          <a:chExt cx="0" cy="0"/>
        </a:xfrm>
      </p:grpSpPr>
      <p:sp>
        <p:nvSpPr>
          <p:cNvPr name="Freeform 2" id="2"/>
          <p:cNvSpPr/>
          <p:nvPr/>
        </p:nvSpPr>
        <p:spPr>
          <a:xfrm flipH="false" flipV="false" rot="0">
            <a:off x="14876495" y="0"/>
            <a:ext cx="3411505" cy="1671638"/>
          </a:xfrm>
          <a:custGeom>
            <a:avLst/>
            <a:gdLst/>
            <a:ahLst/>
            <a:cxnLst/>
            <a:rect r="r" b="b" t="t" l="l"/>
            <a:pathLst>
              <a:path h="1671638" w="3411505">
                <a:moveTo>
                  <a:pt x="0" y="0"/>
                </a:moveTo>
                <a:lnTo>
                  <a:pt x="3411505" y="0"/>
                </a:lnTo>
                <a:lnTo>
                  <a:pt x="3411505" y="1671638"/>
                </a:lnTo>
                <a:lnTo>
                  <a:pt x="0" y="1671638"/>
                </a:lnTo>
                <a:lnTo>
                  <a:pt x="0" y="0"/>
                </a:lnTo>
                <a:close/>
              </a:path>
            </a:pathLst>
          </a:custGeom>
          <a:blipFill>
            <a:blip r:embed="rId2">
              <a:extLst>
                <a:ext uri="{96DAC541-7B7A-43D3-8B79-37D633B846F1}">
                  <asvg:svgBlip xmlns:asvg="http://schemas.microsoft.com/office/drawing/2016/SVG/main" r:embed="rId3"/>
                </a:ext>
              </a:extLst>
            </a:blip>
            <a:stretch>
              <a:fillRect l="0" t="0" r="0" b="-51"/>
            </a:stretch>
          </a:blipFill>
        </p:spPr>
      </p:sp>
      <p:sp>
        <p:nvSpPr>
          <p:cNvPr name="Freeform 3" id="3"/>
          <p:cNvSpPr/>
          <p:nvPr/>
        </p:nvSpPr>
        <p:spPr>
          <a:xfrm flipH="true" flipV="false" rot="0">
            <a:off x="0" y="0"/>
            <a:ext cx="2200247" cy="4074532"/>
          </a:xfrm>
          <a:custGeom>
            <a:avLst/>
            <a:gdLst/>
            <a:ahLst/>
            <a:cxnLst/>
            <a:rect r="r" b="b" t="t" l="l"/>
            <a:pathLst>
              <a:path h="4074532" w="2200247">
                <a:moveTo>
                  <a:pt x="2200247" y="0"/>
                </a:moveTo>
                <a:lnTo>
                  <a:pt x="0" y="0"/>
                </a:lnTo>
                <a:lnTo>
                  <a:pt x="0" y="4074532"/>
                </a:lnTo>
                <a:lnTo>
                  <a:pt x="2200247" y="4074532"/>
                </a:lnTo>
                <a:lnTo>
                  <a:pt x="2200247" y="0"/>
                </a:lnTo>
                <a:close/>
              </a:path>
            </a:pathLst>
          </a:custGeom>
          <a:blipFill>
            <a:blip r:embed="rId4">
              <a:extLst>
                <a:ext uri="{96DAC541-7B7A-43D3-8B79-37D633B846F1}">
                  <asvg:svgBlip xmlns:asvg="http://schemas.microsoft.com/office/drawing/2016/SVG/main" r:embed="rId5"/>
                </a:ext>
              </a:extLst>
            </a:blip>
            <a:stretch>
              <a:fillRect l="0" t="0" r="-380" b="0"/>
            </a:stretch>
          </a:blipFill>
        </p:spPr>
      </p:sp>
      <p:sp>
        <p:nvSpPr>
          <p:cNvPr name="Freeform 4" id="4"/>
          <p:cNvSpPr/>
          <p:nvPr/>
        </p:nvSpPr>
        <p:spPr>
          <a:xfrm flipH="false" flipV="false" rot="0">
            <a:off x="14191566" y="8438702"/>
            <a:ext cx="5305334" cy="3057199"/>
          </a:xfrm>
          <a:custGeom>
            <a:avLst/>
            <a:gdLst/>
            <a:ahLst/>
            <a:cxnLst/>
            <a:rect r="r" b="b" t="t" l="l"/>
            <a:pathLst>
              <a:path h="3057199" w="5305334">
                <a:moveTo>
                  <a:pt x="0" y="0"/>
                </a:moveTo>
                <a:lnTo>
                  <a:pt x="5305334" y="0"/>
                </a:lnTo>
                <a:lnTo>
                  <a:pt x="5305334" y="3057199"/>
                </a:lnTo>
                <a:lnTo>
                  <a:pt x="0" y="3057199"/>
                </a:lnTo>
                <a:lnTo>
                  <a:pt x="0" y="0"/>
                </a:lnTo>
                <a:close/>
              </a:path>
            </a:pathLst>
          </a:custGeom>
          <a:blipFill>
            <a:blip r:embed="rId6">
              <a:extLst>
                <a:ext uri="{96DAC541-7B7A-43D3-8B79-37D633B846F1}">
                  <asvg:svgBlip xmlns:asvg="http://schemas.microsoft.com/office/drawing/2016/SVG/main" r:embed="rId7"/>
                </a:ext>
              </a:extLst>
            </a:blip>
            <a:stretch>
              <a:fillRect l="0" t="0" r="0" b="-320"/>
            </a:stretch>
          </a:blipFill>
        </p:spPr>
      </p:sp>
      <p:grpSp>
        <p:nvGrpSpPr>
          <p:cNvPr name="Group 5" id="5"/>
          <p:cNvGrpSpPr/>
          <p:nvPr/>
        </p:nvGrpSpPr>
        <p:grpSpPr>
          <a:xfrm rot="-5400000">
            <a:off x="1515961" y="5478808"/>
            <a:ext cx="5980041" cy="66675"/>
            <a:chOff x="0" y="0"/>
            <a:chExt cx="7973388" cy="88900"/>
          </a:xfrm>
        </p:grpSpPr>
        <p:sp>
          <p:nvSpPr>
            <p:cNvPr name="Freeform 6" id="6"/>
            <p:cNvSpPr/>
            <p:nvPr/>
          </p:nvSpPr>
          <p:spPr>
            <a:xfrm flipH="false" flipV="false" rot="0">
              <a:off x="0" y="0"/>
              <a:ext cx="7973441" cy="88900"/>
            </a:xfrm>
            <a:custGeom>
              <a:avLst/>
              <a:gdLst/>
              <a:ahLst/>
              <a:cxnLst/>
              <a:rect r="r" b="b" t="t" l="l"/>
              <a:pathLst>
                <a:path h="88900" w="7973441">
                  <a:moveTo>
                    <a:pt x="44450" y="0"/>
                  </a:moveTo>
                  <a:lnTo>
                    <a:pt x="7928991" y="0"/>
                  </a:lnTo>
                  <a:cubicBezTo>
                    <a:pt x="7953502" y="0"/>
                    <a:pt x="7973441" y="19939"/>
                    <a:pt x="7973441" y="44450"/>
                  </a:cubicBezTo>
                  <a:cubicBezTo>
                    <a:pt x="7973441" y="68961"/>
                    <a:pt x="7953502" y="88900"/>
                    <a:pt x="7928991" y="88900"/>
                  </a:cubicBezTo>
                  <a:lnTo>
                    <a:pt x="44450" y="88900"/>
                  </a:lnTo>
                  <a:cubicBezTo>
                    <a:pt x="19939" y="88900"/>
                    <a:pt x="0" y="68961"/>
                    <a:pt x="0" y="44450"/>
                  </a:cubicBezTo>
                  <a:cubicBezTo>
                    <a:pt x="0" y="19939"/>
                    <a:pt x="19939" y="0"/>
                    <a:pt x="44450" y="0"/>
                  </a:cubicBezTo>
                  <a:close/>
                </a:path>
              </a:pathLst>
            </a:custGeom>
            <a:solidFill>
              <a:srgbClr val="000000"/>
            </a:solidFill>
          </p:spPr>
        </p:sp>
      </p:grpSp>
      <p:grpSp>
        <p:nvGrpSpPr>
          <p:cNvPr name="Group 7" id="7"/>
          <p:cNvGrpSpPr/>
          <p:nvPr/>
        </p:nvGrpSpPr>
        <p:grpSpPr>
          <a:xfrm rot="0">
            <a:off x="4440906" y="8468828"/>
            <a:ext cx="9977626" cy="66675"/>
            <a:chOff x="0" y="0"/>
            <a:chExt cx="13303501" cy="88900"/>
          </a:xfrm>
        </p:grpSpPr>
        <p:sp>
          <p:nvSpPr>
            <p:cNvPr name="Freeform 8" id="8"/>
            <p:cNvSpPr/>
            <p:nvPr/>
          </p:nvSpPr>
          <p:spPr>
            <a:xfrm flipH="false" flipV="false" rot="0">
              <a:off x="0" y="0"/>
              <a:ext cx="13303504" cy="88900"/>
            </a:xfrm>
            <a:custGeom>
              <a:avLst/>
              <a:gdLst/>
              <a:ahLst/>
              <a:cxnLst/>
              <a:rect r="r" b="b" t="t" l="l"/>
              <a:pathLst>
                <a:path h="88900" w="13303504">
                  <a:moveTo>
                    <a:pt x="44450" y="0"/>
                  </a:moveTo>
                  <a:lnTo>
                    <a:pt x="13259054" y="0"/>
                  </a:lnTo>
                  <a:cubicBezTo>
                    <a:pt x="13283566" y="0"/>
                    <a:pt x="13303504" y="19939"/>
                    <a:pt x="13303504" y="44450"/>
                  </a:cubicBezTo>
                  <a:cubicBezTo>
                    <a:pt x="13303504" y="68961"/>
                    <a:pt x="13283566" y="88900"/>
                    <a:pt x="13259054" y="88900"/>
                  </a:cubicBezTo>
                  <a:lnTo>
                    <a:pt x="44450" y="88900"/>
                  </a:lnTo>
                  <a:cubicBezTo>
                    <a:pt x="19939" y="88900"/>
                    <a:pt x="0" y="68961"/>
                    <a:pt x="0" y="44450"/>
                  </a:cubicBezTo>
                  <a:cubicBezTo>
                    <a:pt x="0" y="19939"/>
                    <a:pt x="19939" y="0"/>
                    <a:pt x="44450" y="0"/>
                  </a:cubicBezTo>
                  <a:close/>
                </a:path>
              </a:pathLst>
            </a:custGeom>
            <a:solidFill>
              <a:srgbClr val="000000"/>
            </a:solidFill>
          </p:spPr>
        </p:sp>
      </p:grpSp>
      <p:grpSp>
        <p:nvGrpSpPr>
          <p:cNvPr name="Group 9" id="9"/>
          <p:cNvGrpSpPr/>
          <p:nvPr/>
        </p:nvGrpSpPr>
        <p:grpSpPr>
          <a:xfrm rot="0">
            <a:off x="5037747" y="6845642"/>
            <a:ext cx="799440" cy="1656523"/>
            <a:chOff x="0" y="0"/>
            <a:chExt cx="1065920" cy="2208697"/>
          </a:xfrm>
        </p:grpSpPr>
        <p:sp>
          <p:nvSpPr>
            <p:cNvPr name="Freeform 10" id="10"/>
            <p:cNvSpPr/>
            <p:nvPr/>
          </p:nvSpPr>
          <p:spPr>
            <a:xfrm flipH="false" flipV="false" rot="0">
              <a:off x="0" y="0"/>
              <a:ext cx="1065911" cy="2208657"/>
            </a:xfrm>
            <a:custGeom>
              <a:avLst/>
              <a:gdLst/>
              <a:ahLst/>
              <a:cxnLst/>
              <a:rect r="r" b="b" t="t" l="l"/>
              <a:pathLst>
                <a:path h="2208657" w="1065911">
                  <a:moveTo>
                    <a:pt x="0" y="0"/>
                  </a:moveTo>
                  <a:lnTo>
                    <a:pt x="1065911" y="0"/>
                  </a:lnTo>
                  <a:lnTo>
                    <a:pt x="1065911" y="2208657"/>
                  </a:lnTo>
                  <a:lnTo>
                    <a:pt x="0" y="2208657"/>
                  </a:lnTo>
                  <a:close/>
                </a:path>
              </a:pathLst>
            </a:custGeom>
            <a:solidFill>
              <a:srgbClr val="9AB433"/>
            </a:solidFill>
          </p:spPr>
        </p:sp>
      </p:grpSp>
      <p:grpSp>
        <p:nvGrpSpPr>
          <p:cNvPr name="Group 11" id="11"/>
          <p:cNvGrpSpPr/>
          <p:nvPr/>
        </p:nvGrpSpPr>
        <p:grpSpPr>
          <a:xfrm rot="0">
            <a:off x="6254671" y="6379778"/>
            <a:ext cx="799440" cy="2122387"/>
            <a:chOff x="0" y="0"/>
            <a:chExt cx="1065920" cy="2829849"/>
          </a:xfrm>
        </p:grpSpPr>
        <p:sp>
          <p:nvSpPr>
            <p:cNvPr name="Freeform 12" id="12"/>
            <p:cNvSpPr/>
            <p:nvPr/>
          </p:nvSpPr>
          <p:spPr>
            <a:xfrm flipH="false" flipV="false" rot="0">
              <a:off x="0" y="0"/>
              <a:ext cx="1065911" cy="2829814"/>
            </a:xfrm>
            <a:custGeom>
              <a:avLst/>
              <a:gdLst/>
              <a:ahLst/>
              <a:cxnLst/>
              <a:rect r="r" b="b" t="t" l="l"/>
              <a:pathLst>
                <a:path h="2829814" w="1065911">
                  <a:moveTo>
                    <a:pt x="0" y="0"/>
                  </a:moveTo>
                  <a:lnTo>
                    <a:pt x="1065911" y="0"/>
                  </a:lnTo>
                  <a:lnTo>
                    <a:pt x="1065911" y="2829814"/>
                  </a:lnTo>
                  <a:lnTo>
                    <a:pt x="0" y="2829814"/>
                  </a:lnTo>
                  <a:close/>
                </a:path>
              </a:pathLst>
            </a:custGeom>
            <a:solidFill>
              <a:srgbClr val="9AB433"/>
            </a:solidFill>
          </p:spPr>
        </p:sp>
      </p:grpSp>
      <p:grpSp>
        <p:nvGrpSpPr>
          <p:cNvPr name="Group 13" id="13"/>
          <p:cNvGrpSpPr/>
          <p:nvPr/>
        </p:nvGrpSpPr>
        <p:grpSpPr>
          <a:xfrm rot="0">
            <a:off x="7471596" y="7440972"/>
            <a:ext cx="799440" cy="1061194"/>
            <a:chOff x="0" y="0"/>
            <a:chExt cx="1065920" cy="1414925"/>
          </a:xfrm>
        </p:grpSpPr>
        <p:sp>
          <p:nvSpPr>
            <p:cNvPr name="Freeform 14" id="14"/>
            <p:cNvSpPr/>
            <p:nvPr/>
          </p:nvSpPr>
          <p:spPr>
            <a:xfrm flipH="false" flipV="false" rot="0">
              <a:off x="0" y="0"/>
              <a:ext cx="1065911" cy="1414907"/>
            </a:xfrm>
            <a:custGeom>
              <a:avLst/>
              <a:gdLst/>
              <a:ahLst/>
              <a:cxnLst/>
              <a:rect r="r" b="b" t="t" l="l"/>
              <a:pathLst>
                <a:path h="1414907" w="1065911">
                  <a:moveTo>
                    <a:pt x="0" y="0"/>
                  </a:moveTo>
                  <a:lnTo>
                    <a:pt x="1065911" y="0"/>
                  </a:lnTo>
                  <a:lnTo>
                    <a:pt x="1065911" y="1414907"/>
                  </a:lnTo>
                  <a:lnTo>
                    <a:pt x="0" y="1414907"/>
                  </a:lnTo>
                  <a:close/>
                </a:path>
              </a:pathLst>
            </a:custGeom>
            <a:solidFill>
              <a:srgbClr val="9AB433"/>
            </a:solidFill>
          </p:spPr>
        </p:sp>
      </p:grpSp>
      <p:grpSp>
        <p:nvGrpSpPr>
          <p:cNvPr name="Group 15" id="15"/>
          <p:cNvGrpSpPr/>
          <p:nvPr/>
        </p:nvGrpSpPr>
        <p:grpSpPr>
          <a:xfrm rot="0">
            <a:off x="8744280" y="6845642"/>
            <a:ext cx="799440" cy="1688261"/>
            <a:chOff x="0" y="0"/>
            <a:chExt cx="1065920" cy="2251015"/>
          </a:xfrm>
        </p:grpSpPr>
        <p:sp>
          <p:nvSpPr>
            <p:cNvPr name="Freeform 16" id="16"/>
            <p:cNvSpPr/>
            <p:nvPr/>
          </p:nvSpPr>
          <p:spPr>
            <a:xfrm flipH="false" flipV="false" rot="0">
              <a:off x="0" y="0"/>
              <a:ext cx="1065911" cy="2251075"/>
            </a:xfrm>
            <a:custGeom>
              <a:avLst/>
              <a:gdLst/>
              <a:ahLst/>
              <a:cxnLst/>
              <a:rect r="r" b="b" t="t" l="l"/>
              <a:pathLst>
                <a:path h="2251075" w="1065911">
                  <a:moveTo>
                    <a:pt x="0" y="0"/>
                  </a:moveTo>
                  <a:lnTo>
                    <a:pt x="1065911" y="0"/>
                  </a:lnTo>
                  <a:lnTo>
                    <a:pt x="1065911" y="2251075"/>
                  </a:lnTo>
                  <a:lnTo>
                    <a:pt x="0" y="2251075"/>
                  </a:lnTo>
                  <a:close/>
                </a:path>
              </a:pathLst>
            </a:custGeom>
            <a:solidFill>
              <a:srgbClr val="9AB433"/>
            </a:solidFill>
          </p:spPr>
        </p:sp>
      </p:grpSp>
      <p:grpSp>
        <p:nvGrpSpPr>
          <p:cNvPr name="Group 17" id="17"/>
          <p:cNvGrpSpPr/>
          <p:nvPr/>
        </p:nvGrpSpPr>
        <p:grpSpPr>
          <a:xfrm rot="0">
            <a:off x="9915586" y="2798696"/>
            <a:ext cx="799440" cy="5735207"/>
            <a:chOff x="0" y="0"/>
            <a:chExt cx="1065920" cy="7646943"/>
          </a:xfrm>
        </p:grpSpPr>
        <p:sp>
          <p:nvSpPr>
            <p:cNvPr name="Freeform 18" id="18"/>
            <p:cNvSpPr/>
            <p:nvPr/>
          </p:nvSpPr>
          <p:spPr>
            <a:xfrm flipH="false" flipV="false" rot="0">
              <a:off x="0" y="0"/>
              <a:ext cx="1065911" cy="7646924"/>
            </a:xfrm>
            <a:custGeom>
              <a:avLst/>
              <a:gdLst/>
              <a:ahLst/>
              <a:cxnLst/>
              <a:rect r="r" b="b" t="t" l="l"/>
              <a:pathLst>
                <a:path h="7646924" w="1065911">
                  <a:moveTo>
                    <a:pt x="0" y="0"/>
                  </a:moveTo>
                  <a:lnTo>
                    <a:pt x="1065911" y="0"/>
                  </a:lnTo>
                  <a:lnTo>
                    <a:pt x="1065911" y="7646924"/>
                  </a:lnTo>
                  <a:lnTo>
                    <a:pt x="0" y="7646924"/>
                  </a:lnTo>
                  <a:close/>
                </a:path>
              </a:pathLst>
            </a:custGeom>
            <a:solidFill>
              <a:srgbClr val="CF2912"/>
            </a:solidFill>
          </p:spPr>
        </p:sp>
      </p:grpSp>
      <p:grpSp>
        <p:nvGrpSpPr>
          <p:cNvPr name="Group 19" id="19"/>
          <p:cNvGrpSpPr/>
          <p:nvPr/>
        </p:nvGrpSpPr>
        <p:grpSpPr>
          <a:xfrm rot="-12117">
            <a:off x="4092302" y="6559987"/>
            <a:ext cx="763882" cy="47625"/>
            <a:chOff x="0" y="0"/>
            <a:chExt cx="1018509" cy="63500"/>
          </a:xfrm>
        </p:grpSpPr>
        <p:sp>
          <p:nvSpPr>
            <p:cNvPr name="Freeform 20" id="20"/>
            <p:cNvSpPr/>
            <p:nvPr/>
          </p:nvSpPr>
          <p:spPr>
            <a:xfrm flipH="false" flipV="false" rot="0">
              <a:off x="0" y="0"/>
              <a:ext cx="1018540" cy="63500"/>
            </a:xfrm>
            <a:custGeom>
              <a:avLst/>
              <a:gdLst/>
              <a:ahLst/>
              <a:cxnLst/>
              <a:rect r="r" b="b" t="t" l="l"/>
              <a:pathLst>
                <a:path h="63500" w="1018540">
                  <a:moveTo>
                    <a:pt x="31750" y="0"/>
                  </a:moveTo>
                  <a:lnTo>
                    <a:pt x="986790" y="0"/>
                  </a:lnTo>
                  <a:cubicBezTo>
                    <a:pt x="1004316" y="0"/>
                    <a:pt x="1018540" y="14224"/>
                    <a:pt x="1018540" y="31750"/>
                  </a:cubicBezTo>
                  <a:cubicBezTo>
                    <a:pt x="1018540" y="49276"/>
                    <a:pt x="1004316" y="63500"/>
                    <a:pt x="986790"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12117">
            <a:off x="4090702" y="2776146"/>
            <a:ext cx="763882" cy="47625"/>
            <a:chOff x="0" y="0"/>
            <a:chExt cx="1018509" cy="63500"/>
          </a:xfrm>
        </p:grpSpPr>
        <p:sp>
          <p:nvSpPr>
            <p:cNvPr name="Freeform 22" id="22"/>
            <p:cNvSpPr/>
            <p:nvPr/>
          </p:nvSpPr>
          <p:spPr>
            <a:xfrm flipH="false" flipV="false" rot="0">
              <a:off x="0" y="0"/>
              <a:ext cx="1018540" cy="63500"/>
            </a:xfrm>
            <a:custGeom>
              <a:avLst/>
              <a:gdLst/>
              <a:ahLst/>
              <a:cxnLst/>
              <a:rect r="r" b="b" t="t" l="l"/>
              <a:pathLst>
                <a:path h="63500" w="1018540">
                  <a:moveTo>
                    <a:pt x="31750" y="0"/>
                  </a:moveTo>
                  <a:lnTo>
                    <a:pt x="986790" y="0"/>
                  </a:lnTo>
                  <a:cubicBezTo>
                    <a:pt x="1004316" y="0"/>
                    <a:pt x="1018540" y="14224"/>
                    <a:pt x="1018540" y="31750"/>
                  </a:cubicBezTo>
                  <a:cubicBezTo>
                    <a:pt x="1018540" y="49276"/>
                    <a:pt x="1004316" y="63500"/>
                    <a:pt x="986790"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23" id="23"/>
          <p:cNvSpPr txBox="true"/>
          <p:nvPr/>
        </p:nvSpPr>
        <p:spPr>
          <a:xfrm rot="0">
            <a:off x="2890167" y="6152220"/>
            <a:ext cx="1224266" cy="708236"/>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$500</a:t>
            </a:r>
          </a:p>
        </p:txBody>
      </p:sp>
      <p:sp>
        <p:nvSpPr>
          <p:cNvPr name="TextBox 24" id="24"/>
          <p:cNvSpPr txBox="true"/>
          <p:nvPr/>
        </p:nvSpPr>
        <p:spPr>
          <a:xfrm rot="0">
            <a:off x="2417800" y="2368379"/>
            <a:ext cx="1648497" cy="708236"/>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$50000</a:t>
            </a:r>
          </a:p>
        </p:txBody>
      </p:sp>
      <p:sp>
        <p:nvSpPr>
          <p:cNvPr name="TextBox 25" id="25"/>
          <p:cNvSpPr txBox="true"/>
          <p:nvPr/>
        </p:nvSpPr>
        <p:spPr>
          <a:xfrm rot="0">
            <a:off x="10854183" y="2646296"/>
            <a:ext cx="2879091" cy="708236"/>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suspicious...</a:t>
            </a:r>
          </a:p>
        </p:txBody>
      </p:sp>
      <p:sp>
        <p:nvSpPr>
          <p:cNvPr name="TextBox 26" id="26"/>
          <p:cNvSpPr txBox="true"/>
          <p:nvPr/>
        </p:nvSpPr>
        <p:spPr>
          <a:xfrm rot="0">
            <a:off x="375865" y="9335272"/>
            <a:ext cx="13356494" cy="775546"/>
          </a:xfrm>
          <a:prstGeom prst="rect">
            <a:avLst/>
          </a:prstGeom>
        </p:spPr>
        <p:txBody>
          <a:bodyPr anchor="t" rtlCol="false" tIns="0" lIns="0" bIns="0" rIns="0">
            <a:spAutoFit/>
          </a:bodyPr>
          <a:lstStyle/>
          <a:p>
            <a:pPr algn="ctr">
              <a:lnSpc>
                <a:spcPts val="5553"/>
              </a:lnSpc>
            </a:pPr>
            <a:r>
              <a:rPr lang="en-US" sz="3966">
                <a:solidFill>
                  <a:srgbClr val="000000"/>
                </a:solidFill>
                <a:latin typeface="Norwester"/>
                <a:ea typeface="Norwester"/>
                <a:cs typeface="Norwester"/>
                <a:sym typeface="Norwester"/>
              </a:rPr>
              <a:t>example: fraud detection system based on spending habit</a:t>
            </a:r>
          </a:p>
        </p:txBody>
      </p:sp>
      <p:grpSp>
        <p:nvGrpSpPr>
          <p:cNvPr name="Group 27" id="27"/>
          <p:cNvGrpSpPr/>
          <p:nvPr/>
        </p:nvGrpSpPr>
        <p:grpSpPr>
          <a:xfrm rot="0">
            <a:off x="2537237" y="146265"/>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31" id="31"/>
          <p:cNvSpPr txBox="true"/>
          <p:nvPr/>
        </p:nvSpPr>
        <p:spPr>
          <a:xfrm rot="0">
            <a:off x="2417800" y="30424"/>
            <a:ext cx="12195605" cy="1357539"/>
          </a:xfrm>
          <a:prstGeom prst="rect">
            <a:avLst/>
          </a:prstGeom>
        </p:spPr>
        <p:txBody>
          <a:bodyPr anchor="t" rtlCol="false" tIns="0" lIns="0" bIns="0" rIns="0">
            <a:spAutoFit/>
          </a:bodyPr>
          <a:lstStyle/>
          <a:p>
            <a:pPr algn="ctr">
              <a:lnSpc>
                <a:spcPts val="5150"/>
              </a:lnSpc>
            </a:pPr>
            <a:r>
              <a:rPr lang="en-US" sz="3678">
                <a:solidFill>
                  <a:srgbClr val="CF2912"/>
                </a:solidFill>
                <a:latin typeface="Norwester"/>
                <a:ea typeface="Norwester"/>
                <a:cs typeface="Norwester"/>
                <a:sym typeface="Norwester"/>
              </a:rPr>
              <a:t>method 3: AI can quickly discern patterns and then make predictions by adapting to the new data</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121866"/>
        </a:solidFill>
      </p:bgPr>
    </p:bg>
    <p:spTree>
      <p:nvGrpSpPr>
        <p:cNvPr id="1" name=""/>
        <p:cNvGrpSpPr/>
        <p:nvPr/>
      </p:nvGrpSpPr>
      <p:grpSpPr>
        <a:xfrm>
          <a:off x="0" y="0"/>
          <a:ext cx="0" cy="0"/>
          <a:chOff x="0" y="0"/>
          <a:chExt cx="0" cy="0"/>
        </a:xfrm>
      </p:grpSpPr>
      <p:grpSp>
        <p:nvGrpSpPr>
          <p:cNvPr name="Group 2" id="2"/>
          <p:cNvGrpSpPr/>
          <p:nvPr/>
        </p:nvGrpSpPr>
        <p:grpSpPr>
          <a:xfrm rot="0">
            <a:off x="4863916" y="1896584"/>
            <a:ext cx="7827597" cy="7862682"/>
            <a:chOff x="0" y="0"/>
            <a:chExt cx="10436796" cy="10483576"/>
          </a:xfrm>
        </p:grpSpPr>
        <p:sp>
          <p:nvSpPr>
            <p:cNvPr name="Freeform 3" id="3"/>
            <p:cNvSpPr/>
            <p:nvPr/>
          </p:nvSpPr>
          <p:spPr>
            <a:xfrm flipH="false" flipV="false" rot="0">
              <a:off x="0" y="0"/>
              <a:ext cx="10436860" cy="10483596"/>
            </a:xfrm>
            <a:custGeom>
              <a:avLst/>
              <a:gdLst/>
              <a:ahLst/>
              <a:cxnLst/>
              <a:rect r="r" b="b" t="t" l="l"/>
              <a:pathLst>
                <a:path h="10483596" w="10436860">
                  <a:moveTo>
                    <a:pt x="5218430" y="0"/>
                  </a:moveTo>
                  <a:cubicBezTo>
                    <a:pt x="8104251" y="12954"/>
                    <a:pt x="10436860" y="2355977"/>
                    <a:pt x="10436860" y="5241798"/>
                  </a:cubicBezTo>
                  <a:cubicBezTo>
                    <a:pt x="10436860" y="8127619"/>
                    <a:pt x="8104251" y="10470642"/>
                    <a:pt x="5218430" y="10483596"/>
                  </a:cubicBezTo>
                  <a:cubicBezTo>
                    <a:pt x="2332609" y="10470642"/>
                    <a:pt x="0" y="8127619"/>
                    <a:pt x="0" y="5241798"/>
                  </a:cubicBezTo>
                  <a:cubicBezTo>
                    <a:pt x="0" y="2355977"/>
                    <a:pt x="2332609" y="12954"/>
                    <a:pt x="5218430" y="0"/>
                  </a:cubicBezTo>
                  <a:close/>
                </a:path>
              </a:pathLst>
            </a:custGeom>
            <a:solidFill>
              <a:srgbClr val="E6D9B4"/>
            </a:solidFill>
          </p:spPr>
        </p:sp>
      </p:grpSp>
      <p:sp>
        <p:nvSpPr>
          <p:cNvPr name="TextBox 4" id="4"/>
          <p:cNvSpPr txBox="true"/>
          <p:nvPr/>
        </p:nvSpPr>
        <p:spPr>
          <a:xfrm rot="0">
            <a:off x="4956096" y="102846"/>
            <a:ext cx="4187904" cy="1580075"/>
          </a:xfrm>
          <a:prstGeom prst="rect">
            <a:avLst/>
          </a:prstGeom>
        </p:spPr>
        <p:txBody>
          <a:bodyPr anchor="t" rtlCol="false" tIns="0" lIns="0" bIns="0" rIns="0">
            <a:spAutoFit/>
          </a:bodyPr>
          <a:lstStyle/>
          <a:p>
            <a:pPr algn="l">
              <a:lnSpc>
                <a:spcPts val="5907"/>
              </a:lnSpc>
            </a:pPr>
            <a:r>
              <a:rPr lang="en-US" sz="4219">
                <a:solidFill>
                  <a:srgbClr val="E6D9B4"/>
                </a:solidFill>
                <a:latin typeface="Arimo"/>
                <a:ea typeface="Arimo"/>
                <a:cs typeface="Arimo"/>
                <a:sym typeface="Arimo"/>
              </a:rPr>
              <a:t>ARTIFICIAL </a:t>
            </a:r>
          </a:p>
          <a:p>
            <a:pPr algn="l">
              <a:lnSpc>
                <a:spcPts val="5907"/>
              </a:lnSpc>
            </a:pPr>
            <a:r>
              <a:rPr lang="en-US" sz="4219">
                <a:solidFill>
                  <a:srgbClr val="E6D9B4"/>
                </a:solidFill>
                <a:latin typeface="Arimo"/>
                <a:ea typeface="Arimo"/>
                <a:cs typeface="Arimo"/>
                <a:sym typeface="Arimo"/>
              </a:rPr>
              <a:t>INTELLIGENCE</a:t>
            </a:r>
          </a:p>
        </p:txBody>
      </p:sp>
      <p:grpSp>
        <p:nvGrpSpPr>
          <p:cNvPr name="Group 5" id="5"/>
          <p:cNvGrpSpPr/>
          <p:nvPr/>
        </p:nvGrpSpPr>
        <p:grpSpPr>
          <a:xfrm rot="0">
            <a:off x="5534962" y="4724954"/>
            <a:ext cx="2979512" cy="2992867"/>
            <a:chOff x="0" y="0"/>
            <a:chExt cx="3972683" cy="3990489"/>
          </a:xfrm>
        </p:grpSpPr>
        <p:sp>
          <p:nvSpPr>
            <p:cNvPr name="Freeform 6" id="6"/>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CF2912"/>
            </a:solidFill>
          </p:spPr>
        </p:sp>
      </p:grpSp>
      <p:grpSp>
        <p:nvGrpSpPr>
          <p:cNvPr name="Group 7" id="7"/>
          <p:cNvGrpSpPr/>
          <p:nvPr/>
        </p:nvGrpSpPr>
        <p:grpSpPr>
          <a:xfrm rot="0">
            <a:off x="9101258" y="3934648"/>
            <a:ext cx="2979512" cy="2992867"/>
            <a:chOff x="0" y="0"/>
            <a:chExt cx="3972683" cy="3990489"/>
          </a:xfrm>
        </p:grpSpPr>
        <p:sp>
          <p:nvSpPr>
            <p:cNvPr name="Freeform 8" id="8"/>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F85625"/>
            </a:solidFill>
          </p:spPr>
        </p:sp>
      </p:grpSp>
      <p:sp>
        <p:nvSpPr>
          <p:cNvPr name="TextBox 9" id="9"/>
          <p:cNvSpPr txBox="true"/>
          <p:nvPr/>
        </p:nvSpPr>
        <p:spPr>
          <a:xfrm rot="0">
            <a:off x="828619" y="5637425"/>
            <a:ext cx="4282832" cy="2312170"/>
          </a:xfrm>
          <a:prstGeom prst="rect">
            <a:avLst/>
          </a:prstGeom>
        </p:spPr>
        <p:txBody>
          <a:bodyPr anchor="t" rtlCol="false" tIns="0" lIns="0" bIns="0" rIns="0">
            <a:spAutoFit/>
          </a:bodyPr>
          <a:lstStyle/>
          <a:p>
            <a:pPr algn="l">
              <a:lnSpc>
                <a:spcPts val="5907"/>
              </a:lnSpc>
            </a:pPr>
            <a:r>
              <a:rPr lang="en-US" sz="4219">
                <a:solidFill>
                  <a:srgbClr val="CF2912"/>
                </a:solidFill>
                <a:latin typeface="Arimo"/>
                <a:ea typeface="Arimo"/>
                <a:cs typeface="Arimo"/>
                <a:sym typeface="Arimo"/>
              </a:rPr>
              <a:t>CATEGORY 1:</a:t>
            </a:r>
          </a:p>
          <a:p>
            <a:pPr algn="l">
              <a:lnSpc>
                <a:spcPts val="5907"/>
              </a:lnSpc>
            </a:pPr>
            <a:r>
              <a:rPr lang="en-US" sz="4219">
                <a:solidFill>
                  <a:srgbClr val="CF2912"/>
                </a:solidFill>
                <a:latin typeface="Arimo"/>
                <a:ea typeface="Arimo"/>
                <a:cs typeface="Arimo"/>
                <a:sym typeface="Arimo"/>
              </a:rPr>
              <a:t>EXPERT </a:t>
            </a:r>
          </a:p>
          <a:p>
            <a:pPr algn="l">
              <a:lnSpc>
                <a:spcPts val="5907"/>
              </a:lnSpc>
            </a:pPr>
            <a:r>
              <a:rPr lang="en-US" sz="4219">
                <a:solidFill>
                  <a:srgbClr val="CF2912"/>
                </a:solidFill>
                <a:latin typeface="Arimo"/>
                <a:ea typeface="Arimo"/>
                <a:cs typeface="Arimo"/>
                <a:sym typeface="Arimo"/>
              </a:rPr>
              <a:t>SYSTEM</a:t>
            </a:r>
          </a:p>
        </p:txBody>
      </p:sp>
      <p:sp>
        <p:nvSpPr>
          <p:cNvPr name="TextBox 10" id="10"/>
          <p:cNvSpPr txBox="true"/>
          <p:nvPr/>
        </p:nvSpPr>
        <p:spPr>
          <a:xfrm rot="0">
            <a:off x="13176549" y="2899759"/>
            <a:ext cx="4282832" cy="2312170"/>
          </a:xfrm>
          <a:prstGeom prst="rect">
            <a:avLst/>
          </a:prstGeom>
        </p:spPr>
        <p:txBody>
          <a:bodyPr anchor="t" rtlCol="false" tIns="0" lIns="0" bIns="0" rIns="0">
            <a:spAutoFit/>
          </a:bodyPr>
          <a:lstStyle/>
          <a:p>
            <a:pPr algn="l">
              <a:lnSpc>
                <a:spcPts val="5907"/>
              </a:lnSpc>
            </a:pPr>
            <a:r>
              <a:rPr lang="en-US" sz="4219">
                <a:solidFill>
                  <a:srgbClr val="F85625"/>
                </a:solidFill>
                <a:latin typeface="Arimo"/>
                <a:ea typeface="Arimo"/>
                <a:cs typeface="Arimo"/>
                <a:sym typeface="Arimo"/>
              </a:rPr>
              <a:t>CATEGORY 2:</a:t>
            </a:r>
          </a:p>
          <a:p>
            <a:pPr algn="l">
              <a:lnSpc>
                <a:spcPts val="5907"/>
              </a:lnSpc>
            </a:pPr>
            <a:r>
              <a:rPr lang="en-US" sz="4219">
                <a:solidFill>
                  <a:srgbClr val="F85625"/>
                </a:solidFill>
                <a:latin typeface="Arimo"/>
                <a:ea typeface="Arimo"/>
                <a:cs typeface="Arimo"/>
                <a:sym typeface="Arimo"/>
              </a:rPr>
              <a:t>MACHINE LEARNING</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solidFill>
          <a:srgbClr val="121866"/>
        </a:solidFill>
      </p:bgPr>
    </p:bg>
    <p:spTree>
      <p:nvGrpSpPr>
        <p:cNvPr id="1" name=""/>
        <p:cNvGrpSpPr/>
        <p:nvPr/>
      </p:nvGrpSpPr>
      <p:grpSpPr>
        <a:xfrm>
          <a:off x="0" y="0"/>
          <a:ext cx="0" cy="0"/>
          <a:chOff x="0" y="0"/>
          <a:chExt cx="0" cy="0"/>
        </a:xfrm>
      </p:grpSpPr>
      <p:grpSp>
        <p:nvGrpSpPr>
          <p:cNvPr name="Group 2" id="2"/>
          <p:cNvGrpSpPr/>
          <p:nvPr/>
        </p:nvGrpSpPr>
        <p:grpSpPr>
          <a:xfrm rot="0">
            <a:off x="4863916" y="1896584"/>
            <a:ext cx="7827597" cy="7862682"/>
            <a:chOff x="0" y="0"/>
            <a:chExt cx="10436796" cy="10483576"/>
          </a:xfrm>
        </p:grpSpPr>
        <p:sp>
          <p:nvSpPr>
            <p:cNvPr name="Freeform 3" id="3"/>
            <p:cNvSpPr/>
            <p:nvPr/>
          </p:nvSpPr>
          <p:spPr>
            <a:xfrm flipH="false" flipV="false" rot="0">
              <a:off x="0" y="0"/>
              <a:ext cx="10436860" cy="10483596"/>
            </a:xfrm>
            <a:custGeom>
              <a:avLst/>
              <a:gdLst/>
              <a:ahLst/>
              <a:cxnLst/>
              <a:rect r="r" b="b" t="t" l="l"/>
              <a:pathLst>
                <a:path h="10483596" w="10436860">
                  <a:moveTo>
                    <a:pt x="5218430" y="0"/>
                  </a:moveTo>
                  <a:cubicBezTo>
                    <a:pt x="8104251" y="12954"/>
                    <a:pt x="10436860" y="2355977"/>
                    <a:pt x="10436860" y="5241798"/>
                  </a:cubicBezTo>
                  <a:cubicBezTo>
                    <a:pt x="10436860" y="8127619"/>
                    <a:pt x="8104251" y="10470642"/>
                    <a:pt x="5218430" y="10483596"/>
                  </a:cubicBezTo>
                  <a:cubicBezTo>
                    <a:pt x="2332609" y="10470642"/>
                    <a:pt x="0" y="8127619"/>
                    <a:pt x="0" y="5241798"/>
                  </a:cubicBezTo>
                  <a:cubicBezTo>
                    <a:pt x="0" y="2355977"/>
                    <a:pt x="2332609" y="12954"/>
                    <a:pt x="5218430" y="0"/>
                  </a:cubicBezTo>
                  <a:close/>
                </a:path>
              </a:pathLst>
            </a:custGeom>
            <a:solidFill>
              <a:srgbClr val="E6D9B4"/>
            </a:solidFill>
          </p:spPr>
        </p:sp>
      </p:grpSp>
      <p:sp>
        <p:nvSpPr>
          <p:cNvPr name="TextBox 4" id="4"/>
          <p:cNvSpPr txBox="true"/>
          <p:nvPr/>
        </p:nvSpPr>
        <p:spPr>
          <a:xfrm rot="0">
            <a:off x="4956096" y="102846"/>
            <a:ext cx="4187904" cy="1580075"/>
          </a:xfrm>
          <a:prstGeom prst="rect">
            <a:avLst/>
          </a:prstGeom>
        </p:spPr>
        <p:txBody>
          <a:bodyPr anchor="t" rtlCol="false" tIns="0" lIns="0" bIns="0" rIns="0">
            <a:spAutoFit/>
          </a:bodyPr>
          <a:lstStyle/>
          <a:p>
            <a:pPr algn="l">
              <a:lnSpc>
                <a:spcPts val="5907"/>
              </a:lnSpc>
            </a:pPr>
            <a:r>
              <a:rPr lang="en-US" sz="4219">
                <a:solidFill>
                  <a:srgbClr val="E6D9B4"/>
                </a:solidFill>
                <a:latin typeface="Arimo"/>
                <a:ea typeface="Arimo"/>
                <a:cs typeface="Arimo"/>
                <a:sym typeface="Arimo"/>
              </a:rPr>
              <a:t>ARTIFICIAL </a:t>
            </a:r>
          </a:p>
          <a:p>
            <a:pPr algn="l">
              <a:lnSpc>
                <a:spcPts val="5907"/>
              </a:lnSpc>
            </a:pPr>
            <a:r>
              <a:rPr lang="en-US" sz="4219">
                <a:solidFill>
                  <a:srgbClr val="E6D9B4"/>
                </a:solidFill>
                <a:latin typeface="Arimo"/>
                <a:ea typeface="Arimo"/>
                <a:cs typeface="Arimo"/>
                <a:sym typeface="Arimo"/>
              </a:rPr>
              <a:t>INTELLIGENCE</a:t>
            </a:r>
          </a:p>
        </p:txBody>
      </p:sp>
      <p:grpSp>
        <p:nvGrpSpPr>
          <p:cNvPr name="Group 5" id="5"/>
          <p:cNvGrpSpPr/>
          <p:nvPr/>
        </p:nvGrpSpPr>
        <p:grpSpPr>
          <a:xfrm rot="0">
            <a:off x="5534962" y="4724954"/>
            <a:ext cx="2979512" cy="2992867"/>
            <a:chOff x="0" y="0"/>
            <a:chExt cx="3972683" cy="3990489"/>
          </a:xfrm>
        </p:grpSpPr>
        <p:sp>
          <p:nvSpPr>
            <p:cNvPr name="Freeform 6" id="6"/>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CF2912"/>
            </a:solidFill>
          </p:spPr>
        </p:sp>
      </p:grpSp>
      <p:grpSp>
        <p:nvGrpSpPr>
          <p:cNvPr name="Group 7" id="7"/>
          <p:cNvGrpSpPr/>
          <p:nvPr/>
        </p:nvGrpSpPr>
        <p:grpSpPr>
          <a:xfrm rot="0">
            <a:off x="9101258" y="3934648"/>
            <a:ext cx="2979512" cy="2992867"/>
            <a:chOff x="0" y="0"/>
            <a:chExt cx="3972683" cy="3990489"/>
          </a:xfrm>
        </p:grpSpPr>
        <p:sp>
          <p:nvSpPr>
            <p:cNvPr name="Freeform 8" id="8"/>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F85625">
                <a:alpha val="34902"/>
              </a:srgbClr>
            </a:solidFill>
          </p:spPr>
        </p:sp>
      </p:grpSp>
      <p:sp>
        <p:nvSpPr>
          <p:cNvPr name="TextBox 9" id="9"/>
          <p:cNvSpPr txBox="true"/>
          <p:nvPr/>
        </p:nvSpPr>
        <p:spPr>
          <a:xfrm rot="0">
            <a:off x="828619" y="5637425"/>
            <a:ext cx="4282832" cy="2312170"/>
          </a:xfrm>
          <a:prstGeom prst="rect">
            <a:avLst/>
          </a:prstGeom>
        </p:spPr>
        <p:txBody>
          <a:bodyPr anchor="t" rtlCol="false" tIns="0" lIns="0" bIns="0" rIns="0">
            <a:spAutoFit/>
          </a:bodyPr>
          <a:lstStyle/>
          <a:p>
            <a:pPr algn="l">
              <a:lnSpc>
                <a:spcPts val="5907"/>
              </a:lnSpc>
            </a:pPr>
            <a:r>
              <a:rPr lang="en-US" sz="4219">
                <a:solidFill>
                  <a:srgbClr val="CF2912"/>
                </a:solidFill>
                <a:latin typeface="Arimo"/>
                <a:ea typeface="Arimo"/>
                <a:cs typeface="Arimo"/>
                <a:sym typeface="Arimo"/>
              </a:rPr>
              <a:t>CATEGORY 1:</a:t>
            </a:r>
          </a:p>
          <a:p>
            <a:pPr algn="l">
              <a:lnSpc>
                <a:spcPts val="5907"/>
              </a:lnSpc>
            </a:pPr>
            <a:r>
              <a:rPr lang="en-US" sz="4219">
                <a:solidFill>
                  <a:srgbClr val="CF2912"/>
                </a:solidFill>
                <a:latin typeface="Arimo"/>
                <a:ea typeface="Arimo"/>
                <a:cs typeface="Arimo"/>
                <a:sym typeface="Arimo"/>
              </a:rPr>
              <a:t>EXPERT </a:t>
            </a:r>
          </a:p>
          <a:p>
            <a:pPr algn="l">
              <a:lnSpc>
                <a:spcPts val="5907"/>
              </a:lnSpc>
            </a:pPr>
            <a:r>
              <a:rPr lang="en-US" sz="4219">
                <a:solidFill>
                  <a:srgbClr val="CF2912"/>
                </a:solidFill>
                <a:latin typeface="Arimo"/>
                <a:ea typeface="Arimo"/>
                <a:cs typeface="Arimo"/>
                <a:sym typeface="Arimo"/>
              </a:rPr>
              <a:t>SYSTEM</a:t>
            </a:r>
          </a:p>
        </p:txBody>
      </p:sp>
      <p:sp>
        <p:nvSpPr>
          <p:cNvPr name="TextBox 10" id="10"/>
          <p:cNvSpPr txBox="true"/>
          <p:nvPr/>
        </p:nvSpPr>
        <p:spPr>
          <a:xfrm rot="0">
            <a:off x="13176549" y="2899759"/>
            <a:ext cx="4282832" cy="2312170"/>
          </a:xfrm>
          <a:prstGeom prst="rect">
            <a:avLst/>
          </a:prstGeom>
        </p:spPr>
        <p:txBody>
          <a:bodyPr anchor="t" rtlCol="false" tIns="0" lIns="0" bIns="0" rIns="0">
            <a:spAutoFit/>
          </a:bodyPr>
          <a:lstStyle/>
          <a:p>
            <a:pPr algn="l">
              <a:lnSpc>
                <a:spcPts val="5907"/>
              </a:lnSpc>
            </a:pPr>
            <a:r>
              <a:rPr lang="en-US" sz="4219">
                <a:solidFill>
                  <a:srgbClr val="F85625">
                    <a:alpha val="34902"/>
                  </a:srgbClr>
                </a:solidFill>
                <a:latin typeface="Arimo"/>
                <a:ea typeface="Arimo"/>
                <a:cs typeface="Arimo"/>
                <a:sym typeface="Arimo"/>
              </a:rPr>
              <a:t>CATEGORY 2:</a:t>
            </a:r>
          </a:p>
          <a:p>
            <a:pPr algn="l">
              <a:lnSpc>
                <a:spcPts val="5907"/>
              </a:lnSpc>
            </a:pPr>
            <a:r>
              <a:rPr lang="en-US" sz="4219">
                <a:solidFill>
                  <a:srgbClr val="F85625">
                    <a:alpha val="34902"/>
                  </a:srgbClr>
                </a:solidFill>
                <a:latin typeface="Arimo"/>
                <a:ea typeface="Arimo"/>
                <a:cs typeface="Arimo"/>
                <a:sym typeface="Arimo"/>
              </a:rPr>
              <a:t>MACHINE LEARNING</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1205761" y="2223337"/>
            <a:ext cx="15876477" cy="3354097"/>
            <a:chOff x="0" y="0"/>
            <a:chExt cx="21168636" cy="4472129"/>
          </a:xfrm>
        </p:grpSpPr>
        <p:sp>
          <p:nvSpPr>
            <p:cNvPr name="Freeform 3" id="3"/>
            <p:cNvSpPr/>
            <p:nvPr/>
          </p:nvSpPr>
          <p:spPr>
            <a:xfrm flipH="false" flipV="false" rot="0">
              <a:off x="0" y="0"/>
              <a:ext cx="21168613" cy="4472178"/>
            </a:xfrm>
            <a:custGeom>
              <a:avLst/>
              <a:gdLst/>
              <a:ahLst/>
              <a:cxnLst/>
              <a:rect r="r" b="b" t="t" l="l"/>
              <a:pathLst>
                <a:path h="4472178" w="21168613">
                  <a:moveTo>
                    <a:pt x="0" y="0"/>
                  </a:moveTo>
                  <a:lnTo>
                    <a:pt x="21168613" y="0"/>
                  </a:lnTo>
                  <a:lnTo>
                    <a:pt x="21168613" y="4472178"/>
                  </a:lnTo>
                  <a:lnTo>
                    <a:pt x="0" y="4472178"/>
                  </a:lnTo>
                  <a:close/>
                </a:path>
              </a:pathLst>
            </a:custGeom>
            <a:solidFill>
              <a:srgbClr val="F6DE9A"/>
            </a:solidFill>
          </p:spPr>
        </p:sp>
      </p:grpSp>
      <p:sp>
        <p:nvSpPr>
          <p:cNvPr name="Freeform 4" id="4"/>
          <p:cNvSpPr/>
          <p:nvPr/>
        </p:nvSpPr>
        <p:spPr>
          <a:xfrm flipH="false" flipV="false" rot="0">
            <a:off x="1238296" y="6284527"/>
            <a:ext cx="3543872" cy="4114800"/>
          </a:xfrm>
          <a:custGeom>
            <a:avLst/>
            <a:gdLst/>
            <a:ahLst/>
            <a:cxnLst/>
            <a:rect r="r" b="b" t="t" l="l"/>
            <a:pathLst>
              <a:path h="4114800" w="3543872">
                <a:moveTo>
                  <a:pt x="0" y="0"/>
                </a:moveTo>
                <a:lnTo>
                  <a:pt x="3543872" y="0"/>
                </a:lnTo>
                <a:lnTo>
                  <a:pt x="354387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l="0" t="0" r="-21" b="0"/>
            </a:stretch>
          </a:blipFill>
        </p:spPr>
      </p:sp>
      <p:sp>
        <p:nvSpPr>
          <p:cNvPr name="Freeform 5" id="5"/>
          <p:cNvSpPr/>
          <p:nvPr/>
        </p:nvSpPr>
        <p:spPr>
          <a:xfrm flipH="false" flipV="false" rot="0">
            <a:off x="13476724" y="6172200"/>
            <a:ext cx="3286696" cy="4114800"/>
          </a:xfrm>
          <a:custGeom>
            <a:avLst/>
            <a:gdLst/>
            <a:ahLst/>
            <a:cxnLst/>
            <a:rect r="r" b="b" t="t" l="l"/>
            <a:pathLst>
              <a:path h="4114800" w="3286696">
                <a:moveTo>
                  <a:pt x="0" y="0"/>
                </a:moveTo>
                <a:lnTo>
                  <a:pt x="3286696" y="0"/>
                </a:lnTo>
                <a:lnTo>
                  <a:pt x="32866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40" b="0"/>
            </a:stretch>
          </a:blipFill>
        </p:spPr>
      </p:sp>
      <p:sp>
        <p:nvSpPr>
          <p:cNvPr name="Freeform 6" id="6"/>
          <p:cNvSpPr/>
          <p:nvPr/>
        </p:nvSpPr>
        <p:spPr>
          <a:xfrm flipH="false" flipV="false" rot="0">
            <a:off x="7681466" y="6172200"/>
            <a:ext cx="2468880" cy="4114800"/>
          </a:xfrm>
          <a:custGeom>
            <a:avLst/>
            <a:gdLst/>
            <a:ahLst/>
            <a:cxnLst/>
            <a:rect r="r" b="b" t="t" l="l"/>
            <a:pathLst>
              <a:path h="4114800" w="2468880">
                <a:moveTo>
                  <a:pt x="0" y="0"/>
                </a:moveTo>
                <a:lnTo>
                  <a:pt x="2468880" y="0"/>
                </a:lnTo>
                <a:lnTo>
                  <a:pt x="246888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615"/>
            </a:stretch>
          </a:blipFill>
        </p:spPr>
      </p:sp>
      <p:sp>
        <p:nvSpPr>
          <p:cNvPr name="TextBox 7" id="7"/>
          <p:cNvSpPr txBox="true"/>
          <p:nvPr/>
        </p:nvSpPr>
        <p:spPr>
          <a:xfrm rot="0">
            <a:off x="600525" y="119295"/>
            <a:ext cx="6933393"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EXPERT SYSTEM</a:t>
            </a:r>
          </a:p>
        </p:txBody>
      </p:sp>
      <p:sp>
        <p:nvSpPr>
          <p:cNvPr name="TextBox 8" id="8"/>
          <p:cNvSpPr txBox="true"/>
          <p:nvPr/>
        </p:nvSpPr>
        <p:spPr>
          <a:xfrm rot="0">
            <a:off x="1354099" y="2278094"/>
            <a:ext cx="15514732" cy="3073134"/>
          </a:xfrm>
          <a:prstGeom prst="rect">
            <a:avLst/>
          </a:prstGeom>
        </p:spPr>
        <p:txBody>
          <a:bodyPr anchor="t" rtlCol="false" tIns="0" lIns="0" bIns="0" rIns="0">
            <a:spAutoFit/>
          </a:bodyPr>
          <a:lstStyle/>
          <a:p>
            <a:pPr algn="ctr">
              <a:lnSpc>
                <a:spcPts val="5963"/>
              </a:lnSpc>
            </a:pPr>
            <a:r>
              <a:rPr lang="en-US" sz="4259">
                <a:solidFill>
                  <a:srgbClr val="CF2912"/>
                </a:solidFill>
                <a:latin typeface="Norwester"/>
                <a:ea typeface="Norwester"/>
                <a:cs typeface="Norwester"/>
                <a:sym typeface="Norwester"/>
              </a:rPr>
              <a:t>An expert system is an artificial intelligence application that utilizes knowledge and inference rules to solve complex problems or provide advice in a specific domain, mimicking the decision-making ability of a human expert.</a:t>
            </a:r>
          </a:p>
        </p:txBody>
      </p:sp>
      <p:grpSp>
        <p:nvGrpSpPr>
          <p:cNvPr name="Group 9" id="9"/>
          <p:cNvGrpSpPr/>
          <p:nvPr/>
        </p:nvGrpSpPr>
        <p:grpSpPr>
          <a:xfrm rot="0">
            <a:off x="2537237" y="146265"/>
            <a:ext cx="13213526" cy="9925515"/>
            <a:chOff x="0" y="0"/>
            <a:chExt cx="17618034" cy="13234020"/>
          </a:xfrm>
        </p:grpSpPr>
        <p:sp>
          <p:nvSpPr>
            <p:cNvPr name="Freeform 10" id="1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1" id="1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2" id="1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1205761" y="1653101"/>
            <a:ext cx="15876477" cy="1164391"/>
            <a:chOff x="0" y="0"/>
            <a:chExt cx="21168636" cy="1552521"/>
          </a:xfrm>
        </p:grpSpPr>
        <p:sp>
          <p:nvSpPr>
            <p:cNvPr name="Freeform 3" id="3"/>
            <p:cNvSpPr/>
            <p:nvPr/>
          </p:nvSpPr>
          <p:spPr>
            <a:xfrm flipH="false" flipV="false" rot="0">
              <a:off x="0" y="0"/>
              <a:ext cx="21168613" cy="1552575"/>
            </a:xfrm>
            <a:custGeom>
              <a:avLst/>
              <a:gdLst/>
              <a:ahLst/>
              <a:cxnLst/>
              <a:rect r="r" b="b" t="t" l="l"/>
              <a:pathLst>
                <a:path h="1552575" w="21168613">
                  <a:moveTo>
                    <a:pt x="0" y="0"/>
                  </a:moveTo>
                  <a:lnTo>
                    <a:pt x="21168613" y="0"/>
                  </a:lnTo>
                  <a:lnTo>
                    <a:pt x="21168613" y="1552575"/>
                  </a:lnTo>
                  <a:lnTo>
                    <a:pt x="0" y="1552575"/>
                  </a:lnTo>
                  <a:close/>
                </a:path>
              </a:pathLst>
            </a:custGeom>
            <a:solidFill>
              <a:srgbClr val="F6DE9A"/>
            </a:solidFill>
          </p:spPr>
        </p:sp>
      </p:grpSp>
      <p:sp>
        <p:nvSpPr>
          <p:cNvPr name="Freeform 4" id="4"/>
          <p:cNvSpPr/>
          <p:nvPr/>
        </p:nvSpPr>
        <p:spPr>
          <a:xfrm flipH="false" flipV="false" rot="0">
            <a:off x="3186358" y="3043557"/>
            <a:ext cx="11850213" cy="7243443"/>
          </a:xfrm>
          <a:custGeom>
            <a:avLst/>
            <a:gdLst/>
            <a:ahLst/>
            <a:cxnLst/>
            <a:rect r="r" b="b" t="t" l="l"/>
            <a:pathLst>
              <a:path h="7243443" w="11850213">
                <a:moveTo>
                  <a:pt x="0" y="0"/>
                </a:moveTo>
                <a:lnTo>
                  <a:pt x="11850213" y="0"/>
                </a:lnTo>
                <a:lnTo>
                  <a:pt x="11850213" y="7243443"/>
                </a:lnTo>
                <a:lnTo>
                  <a:pt x="0" y="7243443"/>
                </a:lnTo>
                <a:lnTo>
                  <a:pt x="0" y="0"/>
                </a:lnTo>
                <a:close/>
              </a:path>
            </a:pathLst>
          </a:custGeom>
          <a:blipFill>
            <a:blip r:embed="rId2"/>
            <a:stretch>
              <a:fillRect l="0" t="0" r="-38" b="0"/>
            </a:stretch>
          </a:blipFill>
        </p:spPr>
      </p:sp>
      <p:sp>
        <p:nvSpPr>
          <p:cNvPr name="TextBox 5" id="5"/>
          <p:cNvSpPr txBox="true"/>
          <p:nvPr/>
        </p:nvSpPr>
        <p:spPr>
          <a:xfrm rot="0">
            <a:off x="600525" y="119295"/>
            <a:ext cx="6933393"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EXPERT SYSTEM</a:t>
            </a:r>
          </a:p>
        </p:txBody>
      </p:sp>
      <p:sp>
        <p:nvSpPr>
          <p:cNvPr name="TextBox 6" id="6"/>
          <p:cNvSpPr txBox="true"/>
          <p:nvPr/>
        </p:nvSpPr>
        <p:spPr>
          <a:xfrm rot="0">
            <a:off x="1354099" y="1707858"/>
            <a:ext cx="15514732" cy="815709"/>
          </a:xfrm>
          <a:prstGeom prst="rect">
            <a:avLst/>
          </a:prstGeom>
        </p:spPr>
        <p:txBody>
          <a:bodyPr anchor="t" rtlCol="false" tIns="0" lIns="0" bIns="0" rIns="0">
            <a:spAutoFit/>
          </a:bodyPr>
          <a:lstStyle/>
          <a:p>
            <a:pPr algn="ctr">
              <a:lnSpc>
                <a:spcPts val="5963"/>
              </a:lnSpc>
            </a:pPr>
            <a:r>
              <a:rPr lang="en-US" sz="4259">
                <a:solidFill>
                  <a:srgbClr val="CF2912"/>
                </a:solidFill>
                <a:latin typeface="Norwester"/>
                <a:ea typeface="Norwester"/>
                <a:cs typeface="Norwester"/>
                <a:sym typeface="Norwester"/>
              </a:rPr>
              <a:t>let us try out an expert system</a:t>
            </a:r>
          </a:p>
        </p:txBody>
      </p:sp>
      <p:grpSp>
        <p:nvGrpSpPr>
          <p:cNvPr name="Group 7" id="7"/>
          <p:cNvGrpSpPr/>
          <p:nvPr/>
        </p:nvGrpSpPr>
        <p:grpSpPr>
          <a:xfrm rot="0">
            <a:off x="2537237" y="146265"/>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450263" y="209864"/>
            <a:ext cx="12326706" cy="2063288"/>
            <a:chOff x="0" y="0"/>
            <a:chExt cx="16435608" cy="2751051"/>
          </a:xfrm>
        </p:grpSpPr>
        <p:sp>
          <p:nvSpPr>
            <p:cNvPr name="Freeform 3" id="3"/>
            <p:cNvSpPr/>
            <p:nvPr/>
          </p:nvSpPr>
          <p:spPr>
            <a:xfrm flipH="false" flipV="false" rot="0">
              <a:off x="0" y="0"/>
              <a:ext cx="16435578" cy="2751074"/>
            </a:xfrm>
            <a:custGeom>
              <a:avLst/>
              <a:gdLst/>
              <a:ahLst/>
              <a:cxnLst/>
              <a:rect r="r" b="b" t="t" l="l"/>
              <a:pathLst>
                <a:path h="2751074" w="16435578">
                  <a:moveTo>
                    <a:pt x="0" y="0"/>
                  </a:moveTo>
                  <a:lnTo>
                    <a:pt x="16435578" y="0"/>
                  </a:lnTo>
                  <a:lnTo>
                    <a:pt x="16435578" y="2751074"/>
                  </a:lnTo>
                  <a:lnTo>
                    <a:pt x="0" y="2751074"/>
                  </a:lnTo>
                  <a:close/>
                </a:path>
              </a:pathLst>
            </a:custGeom>
            <a:solidFill>
              <a:srgbClr val="94A4E6"/>
            </a:solidFill>
          </p:spPr>
        </p:sp>
      </p:grpSp>
      <p:sp>
        <p:nvSpPr>
          <p:cNvPr name="Freeform 4" id="4"/>
          <p:cNvSpPr/>
          <p:nvPr/>
        </p:nvSpPr>
        <p:spPr>
          <a:xfrm flipH="false" flipV="false" rot="0">
            <a:off x="450263" y="3157045"/>
            <a:ext cx="1984225" cy="1371595"/>
          </a:xfrm>
          <a:custGeom>
            <a:avLst/>
            <a:gdLst/>
            <a:ahLst/>
            <a:cxnLst/>
            <a:rect r="r" b="b" t="t" l="l"/>
            <a:pathLst>
              <a:path h="1371595" w="1984225">
                <a:moveTo>
                  <a:pt x="0" y="0"/>
                </a:moveTo>
                <a:lnTo>
                  <a:pt x="1984225" y="0"/>
                </a:lnTo>
                <a:lnTo>
                  <a:pt x="1984225" y="1371595"/>
                </a:lnTo>
                <a:lnTo>
                  <a:pt x="0" y="1371595"/>
                </a:lnTo>
                <a:lnTo>
                  <a:pt x="0" y="0"/>
                </a:lnTo>
                <a:close/>
              </a:path>
            </a:pathLst>
          </a:custGeom>
          <a:blipFill>
            <a:blip r:embed="rId2">
              <a:extLst>
                <a:ext uri="{96DAC541-7B7A-43D3-8B79-37D633B846F1}">
                  <asvg:svgBlip xmlns:asvg="http://schemas.microsoft.com/office/drawing/2016/SVG/main" r:embed="rId3"/>
                </a:ext>
              </a:extLst>
            </a:blip>
            <a:stretch>
              <a:fillRect l="0" t="0" r="0" b="-366"/>
            </a:stretch>
          </a:blipFill>
        </p:spPr>
      </p:sp>
      <p:sp>
        <p:nvSpPr>
          <p:cNvPr name="Freeform 5" id="5"/>
          <p:cNvSpPr/>
          <p:nvPr/>
        </p:nvSpPr>
        <p:spPr>
          <a:xfrm flipH="false" flipV="false" rot="0">
            <a:off x="450296" y="5498240"/>
            <a:ext cx="1759544" cy="1759544"/>
          </a:xfrm>
          <a:custGeom>
            <a:avLst/>
            <a:gdLst/>
            <a:ahLst/>
            <a:cxnLst/>
            <a:rect r="r" b="b" t="t" l="l"/>
            <a:pathLst>
              <a:path h="1759544" w="1759544">
                <a:moveTo>
                  <a:pt x="0" y="0"/>
                </a:moveTo>
                <a:lnTo>
                  <a:pt x="1759544" y="0"/>
                </a:lnTo>
                <a:lnTo>
                  <a:pt x="1759544" y="1759544"/>
                </a:lnTo>
                <a:lnTo>
                  <a:pt x="0" y="1759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4685">
            <a:off x="426443" y="5131593"/>
            <a:ext cx="17517497" cy="47625"/>
            <a:chOff x="0" y="0"/>
            <a:chExt cx="23356663" cy="63500"/>
          </a:xfrm>
        </p:grpSpPr>
        <p:sp>
          <p:nvSpPr>
            <p:cNvPr name="Freeform 7" id="7"/>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4685">
            <a:off x="426507" y="7568696"/>
            <a:ext cx="17517497" cy="47625"/>
            <a:chOff x="0" y="0"/>
            <a:chExt cx="23356663" cy="63500"/>
          </a:xfrm>
        </p:grpSpPr>
        <p:sp>
          <p:nvSpPr>
            <p:cNvPr name="Freeform 9" id="9"/>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0" id="10"/>
          <p:cNvSpPr/>
          <p:nvPr/>
        </p:nvSpPr>
        <p:spPr>
          <a:xfrm flipH="false" flipV="false" rot="0">
            <a:off x="562571" y="7920708"/>
            <a:ext cx="1759609" cy="1577049"/>
          </a:xfrm>
          <a:custGeom>
            <a:avLst/>
            <a:gdLst/>
            <a:ahLst/>
            <a:cxnLst/>
            <a:rect r="r" b="b" t="t" l="l"/>
            <a:pathLst>
              <a:path h="1577049" w="1759609">
                <a:moveTo>
                  <a:pt x="0" y="0"/>
                </a:moveTo>
                <a:lnTo>
                  <a:pt x="1759609" y="0"/>
                </a:lnTo>
                <a:lnTo>
                  <a:pt x="1759609" y="1577049"/>
                </a:lnTo>
                <a:lnTo>
                  <a:pt x="0" y="1577049"/>
                </a:lnTo>
                <a:lnTo>
                  <a:pt x="0" y="0"/>
                </a:lnTo>
                <a:close/>
              </a:path>
            </a:pathLst>
          </a:custGeom>
          <a:blipFill>
            <a:blip r:embed="rId6">
              <a:extLst>
                <a:ext uri="{96DAC541-7B7A-43D3-8B79-37D633B846F1}">
                  <asvg:svgBlip xmlns:asvg="http://schemas.microsoft.com/office/drawing/2016/SVG/main" r:embed="rId7"/>
                </a:ext>
              </a:extLst>
            </a:blip>
            <a:stretch>
              <a:fillRect l="0" t="0" r="0" b="-116"/>
            </a:stretch>
          </a:blipFill>
        </p:spPr>
      </p:sp>
      <p:sp>
        <p:nvSpPr>
          <p:cNvPr name="TextBox 11" id="11"/>
          <p:cNvSpPr txBox="true"/>
          <p:nvPr/>
        </p:nvSpPr>
        <p:spPr>
          <a:xfrm rot="0">
            <a:off x="2748674" y="5422040"/>
            <a:ext cx="14997275" cy="1917094"/>
          </a:xfrm>
          <a:prstGeom prst="rect">
            <a:avLst/>
          </a:prstGeom>
        </p:spPr>
        <p:txBody>
          <a:bodyPr anchor="t" rtlCol="false" tIns="0" lIns="0" bIns="0" rIns="0">
            <a:spAutoFit/>
          </a:bodyPr>
          <a:lstStyle/>
          <a:p>
            <a:pPr algn="ctr">
              <a:lnSpc>
                <a:spcPts val="4885"/>
              </a:lnSpc>
            </a:pPr>
            <a:r>
              <a:rPr lang="en-US" sz="3490" u="sng">
                <a:solidFill>
                  <a:srgbClr val="202C35"/>
                </a:solidFill>
                <a:latin typeface="Norwester"/>
                <a:ea typeface="Norwester"/>
                <a:cs typeface="Norwester"/>
                <a:sym typeface="Norwester"/>
              </a:rPr>
              <a:t>A Microprocessor</a:t>
            </a:r>
            <a:r>
              <a:rPr lang="en-US" sz="3490">
                <a:solidFill>
                  <a:srgbClr val="202C35"/>
                </a:solidFill>
                <a:latin typeface="Norwester"/>
                <a:ea typeface="Norwester"/>
                <a:cs typeface="Norwester"/>
                <a:sym typeface="Norwester"/>
              </a:rPr>
              <a:t> - The microprocessor processes inputs received from sensors (e.g., checking if input values exceed preset thresholds). It may send instructions to other components such as actuators as needed.</a:t>
            </a:r>
          </a:p>
        </p:txBody>
      </p:sp>
      <p:sp>
        <p:nvSpPr>
          <p:cNvPr name="TextBox 12" id="12"/>
          <p:cNvSpPr txBox="true"/>
          <p:nvPr/>
        </p:nvSpPr>
        <p:spPr>
          <a:xfrm rot="0">
            <a:off x="2448343" y="3061795"/>
            <a:ext cx="15597939" cy="1895102"/>
          </a:xfrm>
          <a:prstGeom prst="rect">
            <a:avLst/>
          </a:prstGeom>
        </p:spPr>
        <p:txBody>
          <a:bodyPr anchor="t" rtlCol="false" tIns="0" lIns="0" bIns="0" rIns="0">
            <a:spAutoFit/>
          </a:bodyPr>
          <a:lstStyle/>
          <a:p>
            <a:pPr algn="ctr">
              <a:lnSpc>
                <a:spcPts val="4886"/>
              </a:lnSpc>
            </a:pPr>
            <a:r>
              <a:rPr lang="en-US" sz="3200" u="sng">
                <a:solidFill>
                  <a:srgbClr val="202C35"/>
                </a:solidFill>
                <a:latin typeface="Norwester"/>
                <a:ea typeface="Norwester"/>
                <a:cs typeface="Norwester"/>
                <a:sym typeface="Norwester"/>
              </a:rPr>
              <a:t>A sensor </a:t>
            </a:r>
            <a:r>
              <a:rPr lang="en-US" sz="3200">
                <a:solidFill>
                  <a:srgbClr val="202C35"/>
                </a:solidFill>
                <a:latin typeface="Norwester"/>
                <a:ea typeface="Norwester"/>
                <a:cs typeface="Norwester"/>
                <a:sym typeface="Norwester"/>
              </a:rPr>
              <a:t>is an input device that gathers data from its surroundings and transmits this information to a microprocessor or computer. If the data is in analogue form, it is initially converted into digital format using an analogue-to-digital converter (ADC).</a:t>
            </a:r>
          </a:p>
        </p:txBody>
      </p:sp>
      <p:grpSp>
        <p:nvGrpSpPr>
          <p:cNvPr name="Group 13" id="13"/>
          <p:cNvGrpSpPr/>
          <p:nvPr/>
        </p:nvGrpSpPr>
        <p:grpSpPr>
          <a:xfrm rot="0">
            <a:off x="2537237" y="146265"/>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17" id="17"/>
          <p:cNvSpPr txBox="true"/>
          <p:nvPr/>
        </p:nvSpPr>
        <p:spPr>
          <a:xfrm rot="0">
            <a:off x="237797" y="65870"/>
            <a:ext cx="12328947" cy="2122675"/>
          </a:xfrm>
          <a:prstGeom prst="rect">
            <a:avLst/>
          </a:prstGeom>
        </p:spPr>
        <p:txBody>
          <a:bodyPr anchor="t" rtlCol="false" tIns="0" lIns="0" bIns="0" rIns="0">
            <a:spAutoFit/>
          </a:bodyPr>
          <a:lstStyle/>
          <a:p>
            <a:pPr algn="ctr">
              <a:lnSpc>
                <a:spcPts val="8061"/>
              </a:lnSpc>
            </a:pPr>
            <a:r>
              <a:rPr lang="en-US" sz="5758">
                <a:solidFill>
                  <a:srgbClr val="FFFFFF"/>
                </a:solidFill>
                <a:latin typeface="Norwester"/>
                <a:ea typeface="Norwester"/>
                <a:cs typeface="Norwester"/>
                <a:sym typeface="Norwester"/>
              </a:rPr>
              <a:t>The hardware that are need in an automated system are  ...</a:t>
            </a:r>
          </a:p>
        </p:txBody>
      </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5" id="5"/>
          <p:cNvSpPr/>
          <p:nvPr/>
        </p:nvSpPr>
        <p:spPr>
          <a:xfrm flipH="false" flipV="false" rot="0">
            <a:off x="8389609" y="4275644"/>
            <a:ext cx="8452966" cy="3657829"/>
          </a:xfrm>
          <a:custGeom>
            <a:avLst/>
            <a:gdLst/>
            <a:ahLst/>
            <a:cxnLst/>
            <a:rect r="r" b="b" t="t" l="l"/>
            <a:pathLst>
              <a:path h="3657829" w="8452966">
                <a:moveTo>
                  <a:pt x="0" y="0"/>
                </a:moveTo>
                <a:lnTo>
                  <a:pt x="8452966" y="0"/>
                </a:lnTo>
                <a:lnTo>
                  <a:pt x="8452966" y="3657829"/>
                </a:lnTo>
                <a:lnTo>
                  <a:pt x="0" y="3657829"/>
                </a:lnTo>
                <a:lnTo>
                  <a:pt x="0" y="0"/>
                </a:lnTo>
                <a:close/>
              </a:path>
            </a:pathLst>
          </a:custGeom>
          <a:blipFill>
            <a:blip r:embed="rId4">
              <a:extLst>
                <a:ext uri="{96DAC541-7B7A-43D3-8B79-37D633B846F1}">
                  <asvg:svgBlip xmlns:asvg="http://schemas.microsoft.com/office/drawing/2016/SVG/main" r:embed="rId5"/>
                </a:ext>
              </a:extLst>
            </a:blip>
            <a:stretch>
              <a:fillRect l="0" t="0" r="0" b="-192"/>
            </a:stretch>
          </a:blipFill>
        </p:spPr>
      </p:sp>
      <p:sp>
        <p:nvSpPr>
          <p:cNvPr name="TextBox 6" id="6"/>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sp>
        <p:nvSpPr>
          <p:cNvPr name="TextBox 7" id="7"/>
          <p:cNvSpPr txBox="true"/>
          <p:nvPr/>
        </p:nvSpPr>
        <p:spPr>
          <a:xfrm rot="0">
            <a:off x="8389609" y="3284386"/>
            <a:ext cx="8269786" cy="674394"/>
          </a:xfrm>
          <a:prstGeom prst="rect">
            <a:avLst/>
          </a:prstGeom>
        </p:spPr>
        <p:txBody>
          <a:bodyPr anchor="t" rtlCol="false" tIns="0" lIns="0" bIns="0" rIns="0">
            <a:spAutoFit/>
          </a:bodyPr>
          <a:lstStyle/>
          <a:p>
            <a:pPr algn="ctr">
              <a:lnSpc>
                <a:spcPts val="4827"/>
              </a:lnSpc>
            </a:pPr>
            <a:r>
              <a:rPr lang="en-US" sz="3448">
                <a:solidFill>
                  <a:srgbClr val="000000"/>
                </a:solidFill>
                <a:latin typeface="Arimo"/>
                <a:ea typeface="Arimo"/>
                <a:cs typeface="Arimo"/>
                <a:sym typeface="Arimo"/>
              </a:rPr>
              <a:t>USER INTERFACE</a:t>
            </a:r>
          </a:p>
        </p:txBody>
      </p:sp>
      <p:sp>
        <p:nvSpPr>
          <p:cNvPr name="TextBox 8" id="8"/>
          <p:cNvSpPr txBox="true"/>
          <p:nvPr/>
        </p:nvSpPr>
        <p:spPr>
          <a:xfrm rot="0">
            <a:off x="8858395" y="4723829"/>
            <a:ext cx="7515396" cy="2511747"/>
          </a:xfrm>
          <a:prstGeom prst="rect">
            <a:avLst/>
          </a:prstGeom>
        </p:spPr>
        <p:txBody>
          <a:bodyPr anchor="t" rtlCol="false" tIns="0" lIns="0" bIns="0" rIns="0">
            <a:spAutoFit/>
          </a:bodyPr>
          <a:lstStyle/>
          <a:p>
            <a:pPr algn="ctr">
              <a:lnSpc>
                <a:spcPts val="4882"/>
              </a:lnSpc>
            </a:pPr>
            <a:r>
              <a:rPr lang="en-US" sz="3600" spc="33">
                <a:solidFill>
                  <a:srgbClr val="000000"/>
                </a:solidFill>
                <a:latin typeface="TT Rounds Condensed"/>
                <a:ea typeface="TT Rounds Condensed"/>
                <a:cs typeface="TT Rounds Condensed"/>
                <a:sym typeface="TT Rounds Condensed"/>
              </a:rPr>
              <a:t>The user interface is the point of interaction between a human user and a computer system, facilitating input and output operations.</a:t>
            </a:r>
          </a:p>
        </p:txBody>
      </p:sp>
      <p:grpSp>
        <p:nvGrpSpPr>
          <p:cNvPr name="Group 9" id="9"/>
          <p:cNvGrpSpPr/>
          <p:nvPr/>
        </p:nvGrpSpPr>
        <p:grpSpPr>
          <a:xfrm rot="0">
            <a:off x="4627177" y="2874360"/>
            <a:ext cx="1597770" cy="6383940"/>
            <a:chOff x="0" y="0"/>
            <a:chExt cx="2130360" cy="8511920"/>
          </a:xfrm>
        </p:grpSpPr>
        <p:sp>
          <p:nvSpPr>
            <p:cNvPr name="Freeform 10" id="10"/>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1" id="11"/>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grpSp>
        <p:nvGrpSpPr>
          <p:cNvPr name="Group 12" id="12"/>
          <p:cNvGrpSpPr/>
          <p:nvPr/>
        </p:nvGrpSpPr>
        <p:grpSpPr>
          <a:xfrm rot="0">
            <a:off x="2537237" y="146265"/>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
        <p:nvSpPr>
          <p:cNvPr name="TextBox 16" id="16"/>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5" id="5"/>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grpSp>
        <p:nvGrpSpPr>
          <p:cNvPr name="Group 6" id="6"/>
          <p:cNvGrpSpPr/>
          <p:nvPr/>
        </p:nvGrpSpPr>
        <p:grpSpPr>
          <a:xfrm rot="0">
            <a:off x="11653534" y="2836261"/>
            <a:ext cx="6033941" cy="2984027"/>
            <a:chOff x="0" y="0"/>
            <a:chExt cx="8045255" cy="3978703"/>
          </a:xfrm>
        </p:grpSpPr>
        <p:sp>
          <p:nvSpPr>
            <p:cNvPr name="Freeform 7" id="7"/>
            <p:cNvSpPr/>
            <p:nvPr/>
          </p:nvSpPr>
          <p:spPr>
            <a:xfrm flipH="false" flipV="false" rot="0">
              <a:off x="0" y="0"/>
              <a:ext cx="8045196" cy="3978656"/>
            </a:xfrm>
            <a:custGeom>
              <a:avLst/>
              <a:gdLst/>
              <a:ahLst/>
              <a:cxnLst/>
              <a:rect r="r" b="b" t="t" l="l"/>
              <a:pathLst>
                <a:path h="3978656" w="8045196">
                  <a:moveTo>
                    <a:pt x="0" y="0"/>
                  </a:moveTo>
                  <a:lnTo>
                    <a:pt x="8045196" y="0"/>
                  </a:lnTo>
                  <a:lnTo>
                    <a:pt x="8045196" y="3978656"/>
                  </a:lnTo>
                  <a:lnTo>
                    <a:pt x="0" y="3978656"/>
                  </a:lnTo>
                  <a:close/>
                </a:path>
              </a:pathLst>
            </a:custGeom>
            <a:solidFill>
              <a:srgbClr val="F6A92A"/>
            </a:solidFill>
          </p:spPr>
        </p:sp>
      </p:grpSp>
      <p:sp>
        <p:nvSpPr>
          <p:cNvPr name="TextBox 8" id="8"/>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sp>
        <p:nvSpPr>
          <p:cNvPr name="TextBox 9" id="9"/>
          <p:cNvSpPr txBox="true"/>
          <p:nvPr/>
        </p:nvSpPr>
        <p:spPr>
          <a:xfrm rot="0">
            <a:off x="11962744" y="2948792"/>
            <a:ext cx="5334656" cy="2724554"/>
          </a:xfrm>
          <a:prstGeom prst="rect">
            <a:avLst/>
          </a:prstGeom>
        </p:spPr>
        <p:txBody>
          <a:bodyPr anchor="t" rtlCol="false" tIns="0" lIns="0" bIns="0" rIns="0">
            <a:spAutoFit/>
          </a:bodyPr>
          <a:lstStyle/>
          <a:p>
            <a:pPr algn="ctr">
              <a:lnSpc>
                <a:spcPts val="4158"/>
              </a:lnSpc>
            </a:pPr>
            <a:r>
              <a:rPr lang="en-US" sz="2799" spc="26">
                <a:solidFill>
                  <a:srgbClr val="000000"/>
                </a:solidFill>
                <a:latin typeface="TT Rounds Condensed"/>
                <a:ea typeface="TT Rounds Condensed"/>
                <a:cs typeface="TT Rounds Condensed"/>
                <a:sym typeface="TT Rounds Condensed"/>
              </a:rPr>
              <a:t>The knowledge base stores the information, rules, and facts relevant to a specific domain that an expert system utilizes for problem-solving or decision-making.</a:t>
            </a:r>
          </a:p>
        </p:txBody>
      </p:sp>
      <p:grpSp>
        <p:nvGrpSpPr>
          <p:cNvPr name="Group 10" id="10"/>
          <p:cNvGrpSpPr/>
          <p:nvPr/>
        </p:nvGrpSpPr>
        <p:grpSpPr>
          <a:xfrm rot="0">
            <a:off x="4627177" y="2874360"/>
            <a:ext cx="1597770" cy="6383940"/>
            <a:chOff x="0" y="0"/>
            <a:chExt cx="2130360" cy="8511920"/>
          </a:xfrm>
        </p:grpSpPr>
        <p:sp>
          <p:nvSpPr>
            <p:cNvPr name="Freeform 11" id="11"/>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2" id="12"/>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grpSp>
        <p:nvGrpSpPr>
          <p:cNvPr name="Group 13" id="13"/>
          <p:cNvGrpSpPr/>
          <p:nvPr/>
        </p:nvGrpSpPr>
        <p:grpSpPr>
          <a:xfrm rot="0">
            <a:off x="2537237" y="146265"/>
            <a:ext cx="13213526" cy="9925515"/>
            <a:chOff x="0" y="0"/>
            <a:chExt cx="17618034" cy="13234020"/>
          </a:xfrm>
        </p:grpSpPr>
        <p:sp>
          <p:nvSpPr>
            <p:cNvPr name="Freeform 14" id="14"/>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5" id="15"/>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6" id="16"/>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7" id="17"/>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4627177" y="2874360"/>
            <a:ext cx="1597770" cy="6383940"/>
            <a:chOff x="0" y="0"/>
            <a:chExt cx="2130360" cy="8511920"/>
          </a:xfrm>
        </p:grpSpPr>
        <p:sp>
          <p:nvSpPr>
            <p:cNvPr name="Freeform 4" id="4"/>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grpSp>
        <p:nvGrpSpPr>
          <p:cNvPr name="Group 5" id="5"/>
          <p:cNvGrpSpPr/>
          <p:nvPr/>
        </p:nvGrpSpPr>
        <p:grpSpPr>
          <a:xfrm rot="0">
            <a:off x="2786460" y="6221080"/>
            <a:ext cx="1498980" cy="47625"/>
            <a:chOff x="0" y="0"/>
            <a:chExt cx="1998640" cy="63500"/>
          </a:xfrm>
        </p:grpSpPr>
        <p:sp>
          <p:nvSpPr>
            <p:cNvPr name="Freeform 6" id="6"/>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7" id="7"/>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sp>
        <p:nvSpPr>
          <p:cNvPr name="TextBox 8" id="8"/>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grpSp>
        <p:nvGrpSpPr>
          <p:cNvPr name="Group 9" id="9"/>
          <p:cNvGrpSpPr/>
          <p:nvPr/>
        </p:nvGrpSpPr>
        <p:grpSpPr>
          <a:xfrm rot="0">
            <a:off x="12025459" y="2874360"/>
            <a:ext cx="4800462" cy="2984027"/>
            <a:chOff x="0" y="0"/>
            <a:chExt cx="6400616" cy="3978703"/>
          </a:xfrm>
        </p:grpSpPr>
        <p:sp>
          <p:nvSpPr>
            <p:cNvPr name="Freeform 10" id="10"/>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F6A92A"/>
            </a:solidFill>
          </p:spPr>
        </p:sp>
      </p:grpSp>
      <p:sp>
        <p:nvSpPr>
          <p:cNvPr name="TextBox 11" id="11"/>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grpSp>
        <p:nvGrpSpPr>
          <p:cNvPr name="Group 12" id="12"/>
          <p:cNvGrpSpPr/>
          <p:nvPr/>
        </p:nvGrpSpPr>
        <p:grpSpPr>
          <a:xfrm rot="0">
            <a:off x="8763000" y="6244893"/>
            <a:ext cx="7991551" cy="2984027"/>
            <a:chOff x="0" y="0"/>
            <a:chExt cx="10655401" cy="3978703"/>
          </a:xfrm>
        </p:grpSpPr>
        <p:sp>
          <p:nvSpPr>
            <p:cNvPr name="Freeform 13" id="13"/>
            <p:cNvSpPr/>
            <p:nvPr/>
          </p:nvSpPr>
          <p:spPr>
            <a:xfrm flipH="false" flipV="false" rot="0">
              <a:off x="0" y="0"/>
              <a:ext cx="10655427" cy="3978656"/>
            </a:xfrm>
            <a:custGeom>
              <a:avLst/>
              <a:gdLst/>
              <a:ahLst/>
              <a:cxnLst/>
              <a:rect r="r" b="b" t="t" l="l"/>
              <a:pathLst>
                <a:path h="3978656" w="10655427">
                  <a:moveTo>
                    <a:pt x="0" y="0"/>
                  </a:moveTo>
                  <a:lnTo>
                    <a:pt x="10655427" y="0"/>
                  </a:lnTo>
                  <a:lnTo>
                    <a:pt x="10655427" y="3978656"/>
                  </a:lnTo>
                  <a:lnTo>
                    <a:pt x="0" y="3978656"/>
                  </a:lnTo>
                  <a:close/>
                </a:path>
              </a:pathLst>
            </a:custGeom>
            <a:solidFill>
              <a:srgbClr val="9AB433"/>
            </a:solidFill>
          </p:spPr>
        </p:sp>
      </p:grpSp>
      <p:sp>
        <p:nvSpPr>
          <p:cNvPr name="TextBox 14" id="14"/>
          <p:cNvSpPr txBox="true"/>
          <p:nvPr/>
        </p:nvSpPr>
        <p:spPr>
          <a:xfrm rot="0">
            <a:off x="1195408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RULE BASE</a:t>
            </a:r>
          </a:p>
        </p:txBody>
      </p:sp>
      <p:sp>
        <p:nvSpPr>
          <p:cNvPr name="TextBox 15" id="15"/>
          <p:cNvSpPr txBox="true"/>
          <p:nvPr/>
        </p:nvSpPr>
        <p:spPr>
          <a:xfrm rot="0">
            <a:off x="9144000" y="6474700"/>
            <a:ext cx="7539183" cy="2275963"/>
          </a:xfrm>
          <a:prstGeom prst="rect">
            <a:avLst/>
          </a:prstGeom>
        </p:spPr>
        <p:txBody>
          <a:bodyPr anchor="t" rtlCol="false" tIns="0" lIns="0" bIns="0" rIns="0">
            <a:spAutoFit/>
          </a:bodyPr>
          <a:lstStyle/>
          <a:p>
            <a:pPr algn="ctr">
              <a:lnSpc>
                <a:spcPts val="4403"/>
              </a:lnSpc>
            </a:pPr>
            <a:r>
              <a:rPr lang="en-US" sz="3200" spc="29">
                <a:solidFill>
                  <a:srgbClr val="000000"/>
                </a:solidFill>
                <a:latin typeface="TT Rounds Condensed"/>
                <a:ea typeface="TT Rounds Condensed"/>
                <a:cs typeface="TT Rounds Condensed"/>
                <a:sym typeface="TT Rounds Condensed"/>
              </a:rPr>
              <a:t>The rule base consists of a collection of rules, typically in the form of if-then statements, that define the behavior, decision-making process, or reasoning of an expert system.</a:t>
            </a:r>
          </a:p>
        </p:txBody>
      </p:sp>
      <p:grpSp>
        <p:nvGrpSpPr>
          <p:cNvPr name="Group 16" id="16"/>
          <p:cNvGrpSpPr/>
          <p:nvPr/>
        </p:nvGrpSpPr>
        <p:grpSpPr>
          <a:xfrm rot="0">
            <a:off x="2537237" y="146265"/>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0" id="20"/>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5" id="5"/>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grpSp>
        <p:nvGrpSpPr>
          <p:cNvPr name="Group 6" id="6"/>
          <p:cNvGrpSpPr/>
          <p:nvPr/>
        </p:nvGrpSpPr>
        <p:grpSpPr>
          <a:xfrm rot="0">
            <a:off x="12025459" y="2874360"/>
            <a:ext cx="4800462" cy="2984027"/>
            <a:chOff x="0" y="0"/>
            <a:chExt cx="6400616" cy="3978703"/>
          </a:xfrm>
        </p:grpSpPr>
        <p:sp>
          <p:nvSpPr>
            <p:cNvPr name="Freeform 7" id="7"/>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F6A92A"/>
            </a:solidFill>
          </p:spPr>
        </p:sp>
      </p:grpSp>
      <p:sp>
        <p:nvSpPr>
          <p:cNvPr name="TextBox 8" id="8"/>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grpSp>
        <p:nvGrpSpPr>
          <p:cNvPr name="Group 9" id="9"/>
          <p:cNvGrpSpPr/>
          <p:nvPr/>
        </p:nvGrpSpPr>
        <p:grpSpPr>
          <a:xfrm rot="0">
            <a:off x="11954089" y="6244893"/>
            <a:ext cx="4800462" cy="2984027"/>
            <a:chOff x="0" y="0"/>
            <a:chExt cx="6400616" cy="3978703"/>
          </a:xfrm>
        </p:grpSpPr>
        <p:sp>
          <p:nvSpPr>
            <p:cNvPr name="Freeform 10" id="10"/>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9AB433"/>
            </a:solidFill>
          </p:spPr>
        </p:sp>
      </p:grpSp>
      <p:sp>
        <p:nvSpPr>
          <p:cNvPr name="TextBox 11" id="11"/>
          <p:cNvSpPr txBox="true"/>
          <p:nvPr/>
        </p:nvSpPr>
        <p:spPr>
          <a:xfrm rot="0">
            <a:off x="1195408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INFERENCE BASE</a:t>
            </a:r>
          </a:p>
        </p:txBody>
      </p:sp>
      <p:grpSp>
        <p:nvGrpSpPr>
          <p:cNvPr name="Group 12" id="12"/>
          <p:cNvGrpSpPr/>
          <p:nvPr/>
        </p:nvGrpSpPr>
        <p:grpSpPr>
          <a:xfrm rot="0">
            <a:off x="4627177" y="2874360"/>
            <a:ext cx="1597770" cy="6383940"/>
            <a:chOff x="0" y="0"/>
            <a:chExt cx="2130360" cy="8511920"/>
          </a:xfrm>
        </p:grpSpPr>
        <p:sp>
          <p:nvSpPr>
            <p:cNvPr name="Freeform 13" id="13"/>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4" id="14"/>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grpSp>
        <p:nvGrpSpPr>
          <p:cNvPr name="Group 15" id="15"/>
          <p:cNvGrpSpPr/>
          <p:nvPr/>
        </p:nvGrpSpPr>
        <p:grpSpPr>
          <a:xfrm rot="0">
            <a:off x="2537237" y="146265"/>
            <a:ext cx="13213526" cy="9925515"/>
            <a:chOff x="0" y="0"/>
            <a:chExt cx="17618034" cy="13234020"/>
          </a:xfrm>
        </p:grpSpPr>
        <p:sp>
          <p:nvSpPr>
            <p:cNvPr name="Freeform 16" id="1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7" id="1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8" id="1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19" id="19"/>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4.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5" id="5"/>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grpSp>
        <p:nvGrpSpPr>
          <p:cNvPr name="Group 6" id="6"/>
          <p:cNvGrpSpPr/>
          <p:nvPr/>
        </p:nvGrpSpPr>
        <p:grpSpPr>
          <a:xfrm rot="0">
            <a:off x="12025459" y="2874360"/>
            <a:ext cx="4800462" cy="2984027"/>
            <a:chOff x="0" y="0"/>
            <a:chExt cx="6400616" cy="3978703"/>
          </a:xfrm>
        </p:grpSpPr>
        <p:sp>
          <p:nvSpPr>
            <p:cNvPr name="Freeform 7" id="7"/>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F6A92A"/>
            </a:solidFill>
          </p:spPr>
        </p:sp>
      </p:grpSp>
      <p:sp>
        <p:nvSpPr>
          <p:cNvPr name="TextBox 8" id="8"/>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grpSp>
        <p:nvGrpSpPr>
          <p:cNvPr name="Group 9" id="9"/>
          <p:cNvGrpSpPr/>
          <p:nvPr/>
        </p:nvGrpSpPr>
        <p:grpSpPr>
          <a:xfrm rot="0">
            <a:off x="11954089" y="6244893"/>
            <a:ext cx="4800462" cy="2984027"/>
            <a:chOff x="0" y="0"/>
            <a:chExt cx="6400616" cy="3978703"/>
          </a:xfrm>
        </p:grpSpPr>
        <p:sp>
          <p:nvSpPr>
            <p:cNvPr name="Freeform 10" id="10"/>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9AB433"/>
            </a:solidFill>
          </p:spPr>
        </p:sp>
      </p:grpSp>
      <p:sp>
        <p:nvSpPr>
          <p:cNvPr name="TextBox 11" id="11"/>
          <p:cNvSpPr txBox="true"/>
          <p:nvPr/>
        </p:nvSpPr>
        <p:spPr>
          <a:xfrm rot="0">
            <a:off x="1195408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RULE BASE</a:t>
            </a:r>
          </a:p>
        </p:txBody>
      </p:sp>
      <p:grpSp>
        <p:nvGrpSpPr>
          <p:cNvPr name="Group 12" id="12"/>
          <p:cNvGrpSpPr/>
          <p:nvPr/>
        </p:nvGrpSpPr>
        <p:grpSpPr>
          <a:xfrm rot="0">
            <a:off x="6743769" y="4366374"/>
            <a:ext cx="4800462" cy="4842495"/>
            <a:chOff x="0" y="0"/>
            <a:chExt cx="6400616" cy="6456660"/>
          </a:xfrm>
        </p:grpSpPr>
        <p:sp>
          <p:nvSpPr>
            <p:cNvPr name="Freeform 13" id="13"/>
            <p:cNvSpPr/>
            <p:nvPr/>
          </p:nvSpPr>
          <p:spPr>
            <a:xfrm flipH="false" flipV="false" rot="0">
              <a:off x="0" y="0"/>
              <a:ext cx="6400673" cy="6456680"/>
            </a:xfrm>
            <a:custGeom>
              <a:avLst/>
              <a:gdLst/>
              <a:ahLst/>
              <a:cxnLst/>
              <a:rect r="r" b="b" t="t" l="l"/>
              <a:pathLst>
                <a:path h="6456680" w="6400673">
                  <a:moveTo>
                    <a:pt x="0" y="0"/>
                  </a:moveTo>
                  <a:lnTo>
                    <a:pt x="6400673" y="0"/>
                  </a:lnTo>
                  <a:lnTo>
                    <a:pt x="6400673" y="6456680"/>
                  </a:lnTo>
                  <a:lnTo>
                    <a:pt x="0" y="6456680"/>
                  </a:lnTo>
                  <a:close/>
                </a:path>
              </a:pathLst>
            </a:custGeom>
            <a:solidFill>
              <a:srgbClr val="7C82D4"/>
            </a:solidFill>
          </p:spPr>
        </p:sp>
      </p:grpSp>
      <p:grpSp>
        <p:nvGrpSpPr>
          <p:cNvPr name="Group 14" id="14"/>
          <p:cNvGrpSpPr/>
          <p:nvPr/>
        </p:nvGrpSpPr>
        <p:grpSpPr>
          <a:xfrm rot="0">
            <a:off x="4627177" y="2874360"/>
            <a:ext cx="1597770" cy="6383940"/>
            <a:chOff x="0" y="0"/>
            <a:chExt cx="2130360" cy="8511920"/>
          </a:xfrm>
        </p:grpSpPr>
        <p:sp>
          <p:nvSpPr>
            <p:cNvPr name="Freeform 15" id="15"/>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6" id="16"/>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sp>
        <p:nvSpPr>
          <p:cNvPr name="TextBox 17" id="17"/>
          <p:cNvSpPr txBox="true"/>
          <p:nvPr/>
        </p:nvSpPr>
        <p:spPr>
          <a:xfrm rot="0">
            <a:off x="674376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INFERENCE ENGINE</a:t>
            </a:r>
          </a:p>
        </p:txBody>
      </p:sp>
      <p:sp>
        <p:nvSpPr>
          <p:cNvPr name="TextBox 18" id="18"/>
          <p:cNvSpPr txBox="true"/>
          <p:nvPr/>
        </p:nvSpPr>
        <p:spPr>
          <a:xfrm rot="0">
            <a:off x="6829211" y="4447596"/>
            <a:ext cx="4572281" cy="4431983"/>
          </a:xfrm>
          <a:prstGeom prst="rect">
            <a:avLst/>
          </a:prstGeom>
        </p:spPr>
        <p:txBody>
          <a:bodyPr anchor="t" rtlCol="false" tIns="0" lIns="0" bIns="0" rIns="0">
            <a:spAutoFit/>
          </a:bodyPr>
          <a:lstStyle/>
          <a:p>
            <a:pPr algn="l">
              <a:lnSpc>
                <a:spcPts val="3840"/>
              </a:lnSpc>
            </a:pPr>
            <a:r>
              <a:rPr lang="en-US" sz="3200" spc="29">
                <a:solidFill>
                  <a:srgbClr val="000000"/>
                </a:solidFill>
                <a:latin typeface="TT Rounds Condensed"/>
                <a:ea typeface="TT Rounds Condensed"/>
                <a:cs typeface="TT Rounds Condensed"/>
                <a:sym typeface="TT Rounds Condensed"/>
              </a:rPr>
              <a:t>The inference engine is the component of an expert system that applies logical rules and algorithms to draw conclusions, make recommendations, or solve problems based on the knowledge in the system's knowledge base.</a:t>
            </a:r>
          </a:p>
        </p:txBody>
      </p:sp>
      <p:grpSp>
        <p:nvGrpSpPr>
          <p:cNvPr name="Group 19" id="19"/>
          <p:cNvGrpSpPr/>
          <p:nvPr/>
        </p:nvGrpSpPr>
        <p:grpSpPr>
          <a:xfrm rot="0">
            <a:off x="2537237" y="146265"/>
            <a:ext cx="13213526" cy="9925515"/>
            <a:chOff x="0" y="0"/>
            <a:chExt cx="17618034" cy="13234020"/>
          </a:xfrm>
        </p:grpSpPr>
        <p:sp>
          <p:nvSpPr>
            <p:cNvPr name="Freeform 20" id="20"/>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1" id="21"/>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2" id="22"/>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3" id="23"/>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5.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5" id="5"/>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grpSp>
        <p:nvGrpSpPr>
          <p:cNvPr name="Group 6" id="6"/>
          <p:cNvGrpSpPr/>
          <p:nvPr/>
        </p:nvGrpSpPr>
        <p:grpSpPr>
          <a:xfrm rot="0">
            <a:off x="12025459" y="2874360"/>
            <a:ext cx="4800462" cy="2984027"/>
            <a:chOff x="0" y="0"/>
            <a:chExt cx="6400616" cy="3978703"/>
          </a:xfrm>
        </p:grpSpPr>
        <p:sp>
          <p:nvSpPr>
            <p:cNvPr name="Freeform 7" id="7"/>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F6A92A"/>
            </a:solidFill>
          </p:spPr>
        </p:sp>
      </p:grpSp>
      <p:sp>
        <p:nvSpPr>
          <p:cNvPr name="TextBox 8" id="8"/>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grpSp>
        <p:nvGrpSpPr>
          <p:cNvPr name="Group 9" id="9"/>
          <p:cNvGrpSpPr/>
          <p:nvPr/>
        </p:nvGrpSpPr>
        <p:grpSpPr>
          <a:xfrm rot="0">
            <a:off x="11954089" y="6244893"/>
            <a:ext cx="4800462" cy="2984027"/>
            <a:chOff x="0" y="0"/>
            <a:chExt cx="6400616" cy="3978703"/>
          </a:xfrm>
        </p:grpSpPr>
        <p:sp>
          <p:nvSpPr>
            <p:cNvPr name="Freeform 10" id="10"/>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9AB433"/>
            </a:solidFill>
          </p:spPr>
        </p:sp>
      </p:grpSp>
      <p:sp>
        <p:nvSpPr>
          <p:cNvPr name="TextBox 11" id="11"/>
          <p:cNvSpPr txBox="true"/>
          <p:nvPr/>
        </p:nvSpPr>
        <p:spPr>
          <a:xfrm rot="0">
            <a:off x="1195408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RULE BASE</a:t>
            </a:r>
          </a:p>
        </p:txBody>
      </p:sp>
      <p:grpSp>
        <p:nvGrpSpPr>
          <p:cNvPr name="Group 12" id="12"/>
          <p:cNvGrpSpPr/>
          <p:nvPr/>
        </p:nvGrpSpPr>
        <p:grpSpPr>
          <a:xfrm rot="0">
            <a:off x="6743769" y="7535219"/>
            <a:ext cx="4800462" cy="1673650"/>
            <a:chOff x="0" y="0"/>
            <a:chExt cx="6400616" cy="2231533"/>
          </a:xfrm>
        </p:grpSpPr>
        <p:sp>
          <p:nvSpPr>
            <p:cNvPr name="Freeform 13" id="13"/>
            <p:cNvSpPr/>
            <p:nvPr/>
          </p:nvSpPr>
          <p:spPr>
            <a:xfrm flipH="false" flipV="false" rot="0">
              <a:off x="0" y="0"/>
              <a:ext cx="6400673" cy="2231517"/>
            </a:xfrm>
            <a:custGeom>
              <a:avLst/>
              <a:gdLst/>
              <a:ahLst/>
              <a:cxnLst/>
              <a:rect r="r" b="b" t="t" l="l"/>
              <a:pathLst>
                <a:path h="2231517" w="6400673">
                  <a:moveTo>
                    <a:pt x="0" y="0"/>
                  </a:moveTo>
                  <a:lnTo>
                    <a:pt x="6400673" y="0"/>
                  </a:lnTo>
                  <a:lnTo>
                    <a:pt x="6400673" y="2231517"/>
                  </a:lnTo>
                  <a:lnTo>
                    <a:pt x="0" y="2231517"/>
                  </a:lnTo>
                  <a:close/>
                </a:path>
              </a:pathLst>
            </a:custGeom>
            <a:solidFill>
              <a:srgbClr val="7C82D4"/>
            </a:solidFill>
          </p:spPr>
        </p:sp>
      </p:grpSp>
      <p:grpSp>
        <p:nvGrpSpPr>
          <p:cNvPr name="Group 14" id="14"/>
          <p:cNvGrpSpPr/>
          <p:nvPr/>
        </p:nvGrpSpPr>
        <p:grpSpPr>
          <a:xfrm rot="0">
            <a:off x="4627177" y="2874360"/>
            <a:ext cx="1597770" cy="6383940"/>
            <a:chOff x="0" y="0"/>
            <a:chExt cx="2130360" cy="8511920"/>
          </a:xfrm>
        </p:grpSpPr>
        <p:sp>
          <p:nvSpPr>
            <p:cNvPr name="Freeform 15" id="15"/>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6" id="16"/>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sp>
        <p:nvSpPr>
          <p:cNvPr name="TextBox 17" id="17"/>
          <p:cNvSpPr txBox="true"/>
          <p:nvPr/>
        </p:nvSpPr>
        <p:spPr>
          <a:xfrm rot="0">
            <a:off x="674376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INFERENCE ENGINE</a:t>
            </a:r>
          </a:p>
        </p:txBody>
      </p:sp>
      <p:grpSp>
        <p:nvGrpSpPr>
          <p:cNvPr name="Group 18" id="18"/>
          <p:cNvGrpSpPr/>
          <p:nvPr/>
        </p:nvGrpSpPr>
        <p:grpSpPr>
          <a:xfrm rot="0">
            <a:off x="6743769" y="2894412"/>
            <a:ext cx="4800462" cy="4277523"/>
            <a:chOff x="0" y="0"/>
            <a:chExt cx="6400616" cy="5703364"/>
          </a:xfrm>
        </p:grpSpPr>
        <p:sp>
          <p:nvSpPr>
            <p:cNvPr name="Freeform 19" id="19"/>
            <p:cNvSpPr/>
            <p:nvPr/>
          </p:nvSpPr>
          <p:spPr>
            <a:xfrm flipH="false" flipV="false" rot="0">
              <a:off x="0" y="0"/>
              <a:ext cx="6400673" cy="5703316"/>
            </a:xfrm>
            <a:custGeom>
              <a:avLst/>
              <a:gdLst/>
              <a:ahLst/>
              <a:cxnLst/>
              <a:rect r="r" b="b" t="t" l="l"/>
              <a:pathLst>
                <a:path h="5703316" w="6400673">
                  <a:moveTo>
                    <a:pt x="0" y="0"/>
                  </a:moveTo>
                  <a:lnTo>
                    <a:pt x="6400673" y="0"/>
                  </a:lnTo>
                  <a:lnTo>
                    <a:pt x="6400673" y="5703316"/>
                  </a:lnTo>
                  <a:lnTo>
                    <a:pt x="0" y="5703316"/>
                  </a:lnTo>
                  <a:close/>
                </a:path>
              </a:pathLst>
            </a:custGeom>
            <a:solidFill>
              <a:srgbClr val="F85625"/>
            </a:solidFill>
          </p:spPr>
        </p:sp>
      </p:grpSp>
      <p:sp>
        <p:nvSpPr>
          <p:cNvPr name="TextBox 20" id="20"/>
          <p:cNvSpPr txBox="true"/>
          <p:nvPr/>
        </p:nvSpPr>
        <p:spPr>
          <a:xfrm rot="0">
            <a:off x="6569318" y="1871457"/>
            <a:ext cx="4657724"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EXPLANATION</a:t>
            </a:r>
          </a:p>
          <a:p>
            <a:pPr algn="ctr">
              <a:lnSpc>
                <a:spcPts val="3265"/>
              </a:lnSpc>
            </a:pPr>
            <a:r>
              <a:rPr lang="en-US" sz="2332">
                <a:solidFill>
                  <a:srgbClr val="3A322B"/>
                </a:solidFill>
                <a:latin typeface="Arimo"/>
                <a:ea typeface="Arimo"/>
                <a:cs typeface="Arimo"/>
                <a:sym typeface="Arimo"/>
              </a:rPr>
              <a:t>SYSTEM</a:t>
            </a:r>
          </a:p>
        </p:txBody>
      </p:sp>
      <p:sp>
        <p:nvSpPr>
          <p:cNvPr name="TextBox 21" id="21"/>
          <p:cNvSpPr txBox="true"/>
          <p:nvPr/>
        </p:nvSpPr>
        <p:spPr>
          <a:xfrm rot="0">
            <a:off x="7090039" y="2984251"/>
            <a:ext cx="4311454" cy="3945444"/>
          </a:xfrm>
          <a:prstGeom prst="rect">
            <a:avLst/>
          </a:prstGeom>
        </p:spPr>
        <p:txBody>
          <a:bodyPr anchor="t" rtlCol="false" tIns="0" lIns="0" bIns="0" rIns="0">
            <a:spAutoFit/>
          </a:bodyPr>
          <a:lstStyle/>
          <a:p>
            <a:pPr algn="l">
              <a:lnSpc>
                <a:spcPts val="5134"/>
              </a:lnSpc>
            </a:pPr>
            <a:r>
              <a:rPr lang="en-US" sz="3667">
                <a:solidFill>
                  <a:srgbClr val="000000"/>
                </a:solidFill>
                <a:latin typeface="Norwester"/>
                <a:ea typeface="Norwester"/>
                <a:cs typeface="Norwester"/>
                <a:sym typeface="Norwester"/>
              </a:rPr>
              <a:t>types of conclusion given:</a:t>
            </a:r>
          </a:p>
          <a:p>
            <a:pPr algn="l" marL="838336" indent="-279445" lvl="2">
              <a:lnSpc>
                <a:spcPts val="5134"/>
              </a:lnSpc>
              <a:buFont typeface="Arial"/>
              <a:buChar char="⚬"/>
            </a:pPr>
            <a:r>
              <a:rPr lang="en-US" sz="3667">
                <a:solidFill>
                  <a:srgbClr val="000000"/>
                </a:solidFill>
                <a:latin typeface="Norwester"/>
                <a:ea typeface="Norwester"/>
                <a:cs typeface="Norwester"/>
                <a:sym typeface="Norwester"/>
              </a:rPr>
              <a:t>suggested action to take </a:t>
            </a:r>
          </a:p>
          <a:p>
            <a:pPr algn="l" marL="838336" indent="-279445" lvl="2">
              <a:lnSpc>
                <a:spcPts val="5134"/>
              </a:lnSpc>
              <a:buFont typeface="Arial"/>
              <a:buChar char="⚬"/>
            </a:pPr>
            <a:r>
              <a:rPr lang="en-US" sz="3667">
                <a:solidFill>
                  <a:srgbClr val="000000"/>
                </a:solidFill>
                <a:latin typeface="Norwester"/>
                <a:ea typeface="Norwester"/>
                <a:cs typeface="Norwester"/>
                <a:sym typeface="Norwester"/>
              </a:rPr>
              <a:t>accuracy of its prediction</a:t>
            </a:r>
          </a:p>
        </p:txBody>
      </p:sp>
      <p:grpSp>
        <p:nvGrpSpPr>
          <p:cNvPr name="Group 22" id="22"/>
          <p:cNvGrpSpPr/>
          <p:nvPr/>
        </p:nvGrpSpPr>
        <p:grpSpPr>
          <a:xfrm rot="0">
            <a:off x="2537237" y="146265"/>
            <a:ext cx="13213526" cy="9925515"/>
            <a:chOff x="0" y="0"/>
            <a:chExt cx="17618034" cy="13234020"/>
          </a:xfrm>
        </p:grpSpPr>
        <p:sp>
          <p:nvSpPr>
            <p:cNvPr name="Freeform 23" id="2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4" id="2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5" id="2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6" id="26"/>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6.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Freeform 2" id="2"/>
          <p:cNvSpPr/>
          <p:nvPr/>
        </p:nvSpPr>
        <p:spPr>
          <a:xfrm flipH="false" flipV="false" rot="0">
            <a:off x="600525" y="5049818"/>
            <a:ext cx="2209748" cy="2485401"/>
          </a:xfrm>
          <a:custGeom>
            <a:avLst/>
            <a:gdLst/>
            <a:ahLst/>
            <a:cxnLst/>
            <a:rect r="r" b="b" t="t" l="l"/>
            <a:pathLst>
              <a:path h="2485401" w="2209748">
                <a:moveTo>
                  <a:pt x="0" y="0"/>
                </a:moveTo>
                <a:lnTo>
                  <a:pt x="2209748" y="0"/>
                </a:lnTo>
                <a:lnTo>
                  <a:pt x="2209748" y="2485401"/>
                </a:lnTo>
                <a:lnTo>
                  <a:pt x="0" y="2485401"/>
                </a:lnTo>
                <a:lnTo>
                  <a:pt x="0" y="0"/>
                </a:lnTo>
                <a:close/>
              </a:path>
            </a:pathLst>
          </a:custGeom>
          <a:blipFill>
            <a:blip r:embed="rId2">
              <a:extLst>
                <a:ext uri="{96DAC541-7B7A-43D3-8B79-37D633B846F1}">
                  <asvg:svgBlip xmlns:asvg="http://schemas.microsoft.com/office/drawing/2016/SVG/main" r:embed="rId3"/>
                </a:ext>
              </a:extLst>
            </a:blip>
            <a:stretch>
              <a:fillRect l="0" t="0" r="0" b="-405"/>
            </a:stretch>
          </a:blipFill>
        </p:spPr>
      </p:sp>
      <p:grpSp>
        <p:nvGrpSpPr>
          <p:cNvPr name="Group 3" id="3"/>
          <p:cNvGrpSpPr/>
          <p:nvPr/>
        </p:nvGrpSpPr>
        <p:grpSpPr>
          <a:xfrm rot="0">
            <a:off x="2786460" y="6221080"/>
            <a:ext cx="1498980" cy="47625"/>
            <a:chOff x="0" y="0"/>
            <a:chExt cx="1998640" cy="63500"/>
          </a:xfrm>
        </p:grpSpPr>
        <p:sp>
          <p:nvSpPr>
            <p:cNvPr name="Freeform 4" id="4"/>
            <p:cNvSpPr/>
            <p:nvPr/>
          </p:nvSpPr>
          <p:spPr>
            <a:xfrm flipH="false" flipV="false" rot="0">
              <a:off x="0" y="0"/>
              <a:ext cx="1998599" cy="63500"/>
            </a:xfrm>
            <a:custGeom>
              <a:avLst/>
              <a:gdLst/>
              <a:ahLst/>
              <a:cxnLst/>
              <a:rect r="r" b="b" t="t" l="l"/>
              <a:pathLst>
                <a:path h="63500" w="1998599">
                  <a:moveTo>
                    <a:pt x="31750" y="0"/>
                  </a:moveTo>
                  <a:lnTo>
                    <a:pt x="1966849" y="0"/>
                  </a:lnTo>
                  <a:cubicBezTo>
                    <a:pt x="1984375" y="0"/>
                    <a:pt x="1998599" y="14224"/>
                    <a:pt x="1998599" y="31750"/>
                  </a:cubicBezTo>
                  <a:cubicBezTo>
                    <a:pt x="1998599" y="49276"/>
                    <a:pt x="1984375" y="63500"/>
                    <a:pt x="1966849"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TextBox 5" id="5"/>
          <p:cNvSpPr txBox="true"/>
          <p:nvPr/>
        </p:nvSpPr>
        <p:spPr>
          <a:xfrm rot="0">
            <a:off x="2762650" y="5763138"/>
            <a:ext cx="1864527" cy="461704"/>
          </a:xfrm>
          <a:prstGeom prst="rect">
            <a:avLst/>
          </a:prstGeom>
        </p:spPr>
        <p:txBody>
          <a:bodyPr anchor="t" rtlCol="false" tIns="0" lIns="0" bIns="0" rIns="0">
            <a:spAutoFit/>
          </a:bodyPr>
          <a:lstStyle/>
          <a:p>
            <a:pPr algn="l">
              <a:lnSpc>
                <a:spcPts val="3366"/>
              </a:lnSpc>
            </a:pPr>
            <a:r>
              <a:rPr lang="en-US" sz="2403">
                <a:solidFill>
                  <a:srgbClr val="3A322B"/>
                </a:solidFill>
                <a:latin typeface="Arimo"/>
                <a:ea typeface="Arimo"/>
                <a:cs typeface="Arimo"/>
                <a:sym typeface="Arimo"/>
              </a:rPr>
              <a:t>INTERACT</a:t>
            </a:r>
          </a:p>
        </p:txBody>
      </p:sp>
      <p:grpSp>
        <p:nvGrpSpPr>
          <p:cNvPr name="Group 6" id="6"/>
          <p:cNvGrpSpPr/>
          <p:nvPr/>
        </p:nvGrpSpPr>
        <p:grpSpPr>
          <a:xfrm rot="0">
            <a:off x="12025459" y="2874360"/>
            <a:ext cx="4800462" cy="2984027"/>
            <a:chOff x="0" y="0"/>
            <a:chExt cx="6400616" cy="3978703"/>
          </a:xfrm>
        </p:grpSpPr>
        <p:sp>
          <p:nvSpPr>
            <p:cNvPr name="Freeform 7" id="7"/>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F6A92A"/>
            </a:solidFill>
          </p:spPr>
        </p:sp>
      </p:grpSp>
      <p:sp>
        <p:nvSpPr>
          <p:cNvPr name="TextBox 8" id="8"/>
          <p:cNvSpPr txBox="true"/>
          <p:nvPr/>
        </p:nvSpPr>
        <p:spPr>
          <a:xfrm rot="0">
            <a:off x="12025459" y="222178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KNOWLEDGE BASE</a:t>
            </a:r>
          </a:p>
        </p:txBody>
      </p:sp>
      <p:grpSp>
        <p:nvGrpSpPr>
          <p:cNvPr name="Group 9" id="9"/>
          <p:cNvGrpSpPr/>
          <p:nvPr/>
        </p:nvGrpSpPr>
        <p:grpSpPr>
          <a:xfrm rot="0">
            <a:off x="11954089" y="6244893"/>
            <a:ext cx="4800462" cy="2984027"/>
            <a:chOff x="0" y="0"/>
            <a:chExt cx="6400616" cy="3978703"/>
          </a:xfrm>
        </p:grpSpPr>
        <p:sp>
          <p:nvSpPr>
            <p:cNvPr name="Freeform 10" id="10"/>
            <p:cNvSpPr/>
            <p:nvPr/>
          </p:nvSpPr>
          <p:spPr>
            <a:xfrm flipH="false" flipV="false" rot="0">
              <a:off x="0" y="0"/>
              <a:ext cx="6400673" cy="3978656"/>
            </a:xfrm>
            <a:custGeom>
              <a:avLst/>
              <a:gdLst/>
              <a:ahLst/>
              <a:cxnLst/>
              <a:rect r="r" b="b" t="t" l="l"/>
              <a:pathLst>
                <a:path h="3978656" w="6400673">
                  <a:moveTo>
                    <a:pt x="0" y="0"/>
                  </a:moveTo>
                  <a:lnTo>
                    <a:pt x="6400673" y="0"/>
                  </a:lnTo>
                  <a:lnTo>
                    <a:pt x="6400673" y="3978656"/>
                  </a:lnTo>
                  <a:lnTo>
                    <a:pt x="0" y="3978656"/>
                  </a:lnTo>
                  <a:close/>
                </a:path>
              </a:pathLst>
            </a:custGeom>
            <a:solidFill>
              <a:srgbClr val="9AB433"/>
            </a:solidFill>
          </p:spPr>
        </p:sp>
      </p:grpSp>
      <p:sp>
        <p:nvSpPr>
          <p:cNvPr name="TextBox 11" id="11"/>
          <p:cNvSpPr txBox="true"/>
          <p:nvPr/>
        </p:nvSpPr>
        <p:spPr>
          <a:xfrm rot="0">
            <a:off x="1195408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RULE BASE</a:t>
            </a:r>
          </a:p>
        </p:txBody>
      </p:sp>
      <p:grpSp>
        <p:nvGrpSpPr>
          <p:cNvPr name="Group 12" id="12"/>
          <p:cNvGrpSpPr/>
          <p:nvPr/>
        </p:nvGrpSpPr>
        <p:grpSpPr>
          <a:xfrm rot="0">
            <a:off x="6743769" y="6292518"/>
            <a:ext cx="4800462" cy="2916351"/>
            <a:chOff x="0" y="0"/>
            <a:chExt cx="6400616" cy="3888468"/>
          </a:xfrm>
        </p:grpSpPr>
        <p:sp>
          <p:nvSpPr>
            <p:cNvPr name="Freeform 13" id="13"/>
            <p:cNvSpPr/>
            <p:nvPr/>
          </p:nvSpPr>
          <p:spPr>
            <a:xfrm flipH="false" flipV="false" rot="0">
              <a:off x="0" y="0"/>
              <a:ext cx="6400673" cy="3888486"/>
            </a:xfrm>
            <a:custGeom>
              <a:avLst/>
              <a:gdLst/>
              <a:ahLst/>
              <a:cxnLst/>
              <a:rect r="r" b="b" t="t" l="l"/>
              <a:pathLst>
                <a:path h="3888486" w="6400673">
                  <a:moveTo>
                    <a:pt x="0" y="0"/>
                  </a:moveTo>
                  <a:lnTo>
                    <a:pt x="6400673" y="0"/>
                  </a:lnTo>
                  <a:lnTo>
                    <a:pt x="6400673" y="3888486"/>
                  </a:lnTo>
                  <a:lnTo>
                    <a:pt x="0" y="3888486"/>
                  </a:lnTo>
                  <a:close/>
                </a:path>
              </a:pathLst>
            </a:custGeom>
            <a:solidFill>
              <a:srgbClr val="7C82D4"/>
            </a:solidFill>
          </p:spPr>
        </p:sp>
      </p:grpSp>
      <p:grpSp>
        <p:nvGrpSpPr>
          <p:cNvPr name="Group 14" id="14"/>
          <p:cNvGrpSpPr/>
          <p:nvPr/>
        </p:nvGrpSpPr>
        <p:grpSpPr>
          <a:xfrm rot="0">
            <a:off x="4627177" y="2874360"/>
            <a:ext cx="1597770" cy="6383940"/>
            <a:chOff x="0" y="0"/>
            <a:chExt cx="2130360" cy="8511920"/>
          </a:xfrm>
        </p:grpSpPr>
        <p:sp>
          <p:nvSpPr>
            <p:cNvPr name="Freeform 15" id="15"/>
            <p:cNvSpPr/>
            <p:nvPr/>
          </p:nvSpPr>
          <p:spPr>
            <a:xfrm flipH="false" flipV="false" rot="0">
              <a:off x="0" y="0"/>
              <a:ext cx="2130298" cy="8511921"/>
            </a:xfrm>
            <a:custGeom>
              <a:avLst/>
              <a:gdLst/>
              <a:ahLst/>
              <a:cxnLst/>
              <a:rect r="r" b="b" t="t" l="l"/>
              <a:pathLst>
                <a:path h="8511921" w="2130298">
                  <a:moveTo>
                    <a:pt x="0" y="0"/>
                  </a:moveTo>
                  <a:lnTo>
                    <a:pt x="2130298" y="0"/>
                  </a:lnTo>
                  <a:lnTo>
                    <a:pt x="2130298" y="8511921"/>
                  </a:lnTo>
                  <a:lnTo>
                    <a:pt x="0" y="8511921"/>
                  </a:lnTo>
                  <a:close/>
                </a:path>
              </a:pathLst>
            </a:custGeom>
            <a:solidFill>
              <a:srgbClr val="CB6CE6"/>
            </a:solidFill>
          </p:spPr>
        </p:sp>
      </p:grpSp>
      <p:sp>
        <p:nvSpPr>
          <p:cNvPr name="TextBox 16" id="16"/>
          <p:cNvSpPr txBox="true"/>
          <p:nvPr/>
        </p:nvSpPr>
        <p:spPr>
          <a:xfrm rot="0">
            <a:off x="4349974" y="1841832"/>
            <a:ext cx="1874973"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USER INTERFACE</a:t>
            </a:r>
          </a:p>
        </p:txBody>
      </p:sp>
      <p:sp>
        <p:nvSpPr>
          <p:cNvPr name="TextBox 17" id="17"/>
          <p:cNvSpPr txBox="true"/>
          <p:nvPr/>
        </p:nvSpPr>
        <p:spPr>
          <a:xfrm rot="0">
            <a:off x="6743769" y="9300733"/>
            <a:ext cx="4657724" cy="455102"/>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INFERENCE ENGINE</a:t>
            </a:r>
          </a:p>
        </p:txBody>
      </p:sp>
      <p:grpSp>
        <p:nvGrpSpPr>
          <p:cNvPr name="Group 18" id="18"/>
          <p:cNvGrpSpPr/>
          <p:nvPr/>
        </p:nvGrpSpPr>
        <p:grpSpPr>
          <a:xfrm rot="0">
            <a:off x="6743769" y="2894412"/>
            <a:ext cx="4800462" cy="2963976"/>
            <a:chOff x="0" y="0"/>
            <a:chExt cx="6400616" cy="3951968"/>
          </a:xfrm>
        </p:grpSpPr>
        <p:sp>
          <p:nvSpPr>
            <p:cNvPr name="Freeform 19" id="19"/>
            <p:cNvSpPr/>
            <p:nvPr/>
          </p:nvSpPr>
          <p:spPr>
            <a:xfrm flipH="false" flipV="false" rot="0">
              <a:off x="0" y="0"/>
              <a:ext cx="6400673" cy="3951986"/>
            </a:xfrm>
            <a:custGeom>
              <a:avLst/>
              <a:gdLst/>
              <a:ahLst/>
              <a:cxnLst/>
              <a:rect r="r" b="b" t="t" l="l"/>
              <a:pathLst>
                <a:path h="3951986" w="6400673">
                  <a:moveTo>
                    <a:pt x="0" y="0"/>
                  </a:moveTo>
                  <a:lnTo>
                    <a:pt x="6400673" y="0"/>
                  </a:lnTo>
                  <a:lnTo>
                    <a:pt x="6400673" y="3951986"/>
                  </a:lnTo>
                  <a:lnTo>
                    <a:pt x="0" y="3951986"/>
                  </a:lnTo>
                  <a:close/>
                </a:path>
              </a:pathLst>
            </a:custGeom>
            <a:solidFill>
              <a:srgbClr val="F85625"/>
            </a:solidFill>
          </p:spPr>
        </p:sp>
      </p:grpSp>
      <p:sp>
        <p:nvSpPr>
          <p:cNvPr name="TextBox 20" id="20"/>
          <p:cNvSpPr txBox="true"/>
          <p:nvPr/>
        </p:nvSpPr>
        <p:spPr>
          <a:xfrm rot="0">
            <a:off x="6569318" y="1871457"/>
            <a:ext cx="4657724" cy="864677"/>
          </a:xfrm>
          <a:prstGeom prst="rect">
            <a:avLst/>
          </a:prstGeom>
        </p:spPr>
        <p:txBody>
          <a:bodyPr anchor="t" rtlCol="false" tIns="0" lIns="0" bIns="0" rIns="0">
            <a:spAutoFit/>
          </a:bodyPr>
          <a:lstStyle/>
          <a:p>
            <a:pPr algn="ctr">
              <a:lnSpc>
                <a:spcPts val="3265"/>
              </a:lnSpc>
            </a:pPr>
            <a:r>
              <a:rPr lang="en-US" sz="2332">
                <a:solidFill>
                  <a:srgbClr val="3A322B"/>
                </a:solidFill>
                <a:latin typeface="Arimo"/>
                <a:ea typeface="Arimo"/>
                <a:cs typeface="Arimo"/>
                <a:sym typeface="Arimo"/>
              </a:rPr>
              <a:t>EXPLANATION</a:t>
            </a:r>
          </a:p>
          <a:p>
            <a:pPr algn="ctr">
              <a:lnSpc>
                <a:spcPts val="3265"/>
              </a:lnSpc>
            </a:pPr>
            <a:r>
              <a:rPr lang="en-US" sz="2332">
                <a:solidFill>
                  <a:srgbClr val="3A322B"/>
                </a:solidFill>
                <a:latin typeface="Arimo"/>
                <a:ea typeface="Arimo"/>
                <a:cs typeface="Arimo"/>
                <a:sym typeface="Arimo"/>
              </a:rPr>
              <a:t>SYSTEM</a:t>
            </a:r>
          </a:p>
        </p:txBody>
      </p:sp>
      <p:grpSp>
        <p:nvGrpSpPr>
          <p:cNvPr name="Group 21" id="21"/>
          <p:cNvGrpSpPr/>
          <p:nvPr/>
        </p:nvGrpSpPr>
        <p:grpSpPr>
          <a:xfrm rot="0">
            <a:off x="2537237" y="146265"/>
            <a:ext cx="13213526" cy="9925515"/>
            <a:chOff x="0" y="0"/>
            <a:chExt cx="17618034" cy="13234020"/>
          </a:xfrm>
        </p:grpSpPr>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25" id="25"/>
          <p:cNvSpPr txBox="true"/>
          <p:nvPr/>
        </p:nvSpPr>
        <p:spPr>
          <a:xfrm rot="0">
            <a:off x="600525" y="119295"/>
            <a:ext cx="15578169"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STRUCTURE OF AN EXPERT SYSTEM</a:t>
            </a:r>
          </a:p>
        </p:txBody>
      </p:sp>
    </p:spTree>
  </p:cSld>
  <p:clrMapOvr>
    <a:masterClrMapping/>
  </p:clrMapOvr>
</p:sld>
</file>

<file path=ppt/slides/slide67.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494086" y="2272577"/>
            <a:ext cx="17299827" cy="7672233"/>
            <a:chOff x="0" y="0"/>
            <a:chExt cx="23066436" cy="10229644"/>
          </a:xfrm>
        </p:grpSpPr>
        <p:sp>
          <p:nvSpPr>
            <p:cNvPr name="Freeform 3" id="3"/>
            <p:cNvSpPr/>
            <p:nvPr/>
          </p:nvSpPr>
          <p:spPr>
            <a:xfrm flipH="false" flipV="false" rot="0">
              <a:off x="0" y="0"/>
              <a:ext cx="23066375" cy="10229596"/>
            </a:xfrm>
            <a:custGeom>
              <a:avLst/>
              <a:gdLst/>
              <a:ahLst/>
              <a:cxnLst/>
              <a:rect r="r" b="b" t="t" l="l"/>
              <a:pathLst>
                <a:path h="10229596" w="23066375">
                  <a:moveTo>
                    <a:pt x="0" y="0"/>
                  </a:moveTo>
                  <a:lnTo>
                    <a:pt x="23066375" y="0"/>
                  </a:lnTo>
                  <a:lnTo>
                    <a:pt x="23066375" y="10229596"/>
                  </a:lnTo>
                  <a:lnTo>
                    <a:pt x="0" y="10229596"/>
                  </a:lnTo>
                  <a:close/>
                </a:path>
              </a:pathLst>
            </a:custGeom>
            <a:solidFill>
              <a:srgbClr val="000000">
                <a:alpha val="47451"/>
              </a:srgbClr>
            </a:solidFill>
          </p:spPr>
        </p:sp>
      </p:grpSp>
      <p:sp>
        <p:nvSpPr>
          <p:cNvPr name="Freeform 4" id="4"/>
          <p:cNvSpPr/>
          <p:nvPr/>
        </p:nvSpPr>
        <p:spPr>
          <a:xfrm flipH="false" flipV="false" rot="0">
            <a:off x="1612295" y="5321256"/>
            <a:ext cx="2042314" cy="2297081"/>
          </a:xfrm>
          <a:custGeom>
            <a:avLst/>
            <a:gdLst/>
            <a:ahLst/>
            <a:cxnLst/>
            <a:rect r="r" b="b" t="t" l="l"/>
            <a:pathLst>
              <a:path h="2297081" w="2042314">
                <a:moveTo>
                  <a:pt x="0" y="0"/>
                </a:moveTo>
                <a:lnTo>
                  <a:pt x="2042314" y="0"/>
                </a:lnTo>
                <a:lnTo>
                  <a:pt x="2042314" y="2297081"/>
                </a:lnTo>
                <a:lnTo>
                  <a:pt x="0" y="2297081"/>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5" id="5"/>
          <p:cNvGrpSpPr/>
          <p:nvPr/>
        </p:nvGrpSpPr>
        <p:grpSpPr>
          <a:xfrm rot="0">
            <a:off x="3635558" y="6406730"/>
            <a:ext cx="1379484" cy="38100"/>
            <a:chOff x="0" y="0"/>
            <a:chExt cx="1839312" cy="50800"/>
          </a:xfrm>
        </p:grpSpPr>
        <p:sp>
          <p:nvSpPr>
            <p:cNvPr name="Freeform 6" id="6"/>
            <p:cNvSpPr/>
            <p:nvPr/>
          </p:nvSpPr>
          <p:spPr>
            <a:xfrm flipH="false" flipV="false" rot="0">
              <a:off x="0" y="0"/>
              <a:ext cx="1839341" cy="50800"/>
            </a:xfrm>
            <a:custGeom>
              <a:avLst/>
              <a:gdLst/>
              <a:ahLst/>
              <a:cxnLst/>
              <a:rect r="r" b="b" t="t" l="l"/>
              <a:pathLst>
                <a:path h="50800" w="1839341">
                  <a:moveTo>
                    <a:pt x="25400" y="0"/>
                  </a:moveTo>
                  <a:lnTo>
                    <a:pt x="1813941" y="0"/>
                  </a:lnTo>
                  <a:cubicBezTo>
                    <a:pt x="1827911" y="0"/>
                    <a:pt x="1839341" y="11430"/>
                    <a:pt x="1839341" y="25400"/>
                  </a:cubicBezTo>
                  <a:cubicBezTo>
                    <a:pt x="1839341" y="39370"/>
                    <a:pt x="1827911" y="50800"/>
                    <a:pt x="1813941"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7" id="7"/>
          <p:cNvGrpSpPr/>
          <p:nvPr/>
        </p:nvGrpSpPr>
        <p:grpSpPr>
          <a:xfrm rot="0">
            <a:off x="12171553" y="3310634"/>
            <a:ext cx="4436728" cy="2757926"/>
            <a:chOff x="0" y="0"/>
            <a:chExt cx="5915637" cy="3677235"/>
          </a:xfrm>
        </p:grpSpPr>
        <p:sp>
          <p:nvSpPr>
            <p:cNvPr name="Freeform 8" id="8"/>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F6A92A"/>
            </a:solidFill>
          </p:spPr>
        </p:sp>
      </p:grpSp>
      <p:grpSp>
        <p:nvGrpSpPr>
          <p:cNvPr name="Group 9" id="9"/>
          <p:cNvGrpSpPr/>
          <p:nvPr/>
        </p:nvGrpSpPr>
        <p:grpSpPr>
          <a:xfrm rot="0">
            <a:off x="12105592" y="6425780"/>
            <a:ext cx="4436728" cy="2757926"/>
            <a:chOff x="0" y="0"/>
            <a:chExt cx="5915637" cy="3677235"/>
          </a:xfrm>
        </p:grpSpPr>
        <p:sp>
          <p:nvSpPr>
            <p:cNvPr name="Freeform 10" id="10"/>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9AB433"/>
            </a:solidFill>
          </p:spPr>
        </p:sp>
      </p:grpSp>
      <p:grpSp>
        <p:nvGrpSpPr>
          <p:cNvPr name="Group 11" id="11"/>
          <p:cNvGrpSpPr/>
          <p:nvPr/>
        </p:nvGrpSpPr>
        <p:grpSpPr>
          <a:xfrm rot="0">
            <a:off x="7290061" y="6469796"/>
            <a:ext cx="4436728" cy="2695377"/>
            <a:chOff x="0" y="0"/>
            <a:chExt cx="5915637" cy="3593836"/>
          </a:xfrm>
        </p:grpSpPr>
        <p:sp>
          <p:nvSpPr>
            <p:cNvPr name="Freeform 12" id="12"/>
            <p:cNvSpPr/>
            <p:nvPr/>
          </p:nvSpPr>
          <p:spPr>
            <a:xfrm flipH="false" flipV="false" rot="0">
              <a:off x="0" y="0"/>
              <a:ext cx="5915660" cy="3593846"/>
            </a:xfrm>
            <a:custGeom>
              <a:avLst/>
              <a:gdLst/>
              <a:ahLst/>
              <a:cxnLst/>
              <a:rect r="r" b="b" t="t" l="l"/>
              <a:pathLst>
                <a:path h="3593846" w="5915660">
                  <a:moveTo>
                    <a:pt x="0" y="0"/>
                  </a:moveTo>
                  <a:lnTo>
                    <a:pt x="5915660" y="0"/>
                  </a:lnTo>
                  <a:lnTo>
                    <a:pt x="5915660" y="3593846"/>
                  </a:lnTo>
                  <a:lnTo>
                    <a:pt x="0" y="3593846"/>
                  </a:lnTo>
                  <a:close/>
                </a:path>
              </a:pathLst>
            </a:custGeom>
            <a:solidFill>
              <a:srgbClr val="7C82D4"/>
            </a:solidFill>
          </p:spPr>
        </p:sp>
      </p:grpSp>
      <p:grpSp>
        <p:nvGrpSpPr>
          <p:cNvPr name="Group 13" id="13"/>
          <p:cNvGrpSpPr/>
          <p:nvPr/>
        </p:nvGrpSpPr>
        <p:grpSpPr>
          <a:xfrm rot="0">
            <a:off x="5333844" y="3310634"/>
            <a:ext cx="1476706" cy="5900224"/>
            <a:chOff x="0" y="0"/>
            <a:chExt cx="1968941" cy="7866965"/>
          </a:xfrm>
        </p:grpSpPr>
        <p:sp>
          <p:nvSpPr>
            <p:cNvPr name="Freeform 14" id="14"/>
            <p:cNvSpPr/>
            <p:nvPr/>
          </p:nvSpPr>
          <p:spPr>
            <a:xfrm flipH="false" flipV="false" rot="0">
              <a:off x="0" y="0"/>
              <a:ext cx="1968881" cy="7867015"/>
            </a:xfrm>
            <a:custGeom>
              <a:avLst/>
              <a:gdLst/>
              <a:ahLst/>
              <a:cxnLst/>
              <a:rect r="r" b="b" t="t" l="l"/>
              <a:pathLst>
                <a:path h="7867015" w="1968881">
                  <a:moveTo>
                    <a:pt x="0" y="0"/>
                  </a:moveTo>
                  <a:lnTo>
                    <a:pt x="1968881" y="0"/>
                  </a:lnTo>
                  <a:lnTo>
                    <a:pt x="1968881" y="7867015"/>
                  </a:lnTo>
                  <a:lnTo>
                    <a:pt x="0" y="7867015"/>
                  </a:lnTo>
                  <a:close/>
                </a:path>
              </a:pathLst>
            </a:custGeom>
            <a:solidFill>
              <a:srgbClr val="CB6CE6"/>
            </a:solidFill>
          </p:spPr>
        </p:sp>
      </p:grpSp>
      <p:grpSp>
        <p:nvGrpSpPr>
          <p:cNvPr name="Group 15" id="15"/>
          <p:cNvGrpSpPr/>
          <p:nvPr/>
        </p:nvGrpSpPr>
        <p:grpSpPr>
          <a:xfrm rot="0">
            <a:off x="7290061" y="3329167"/>
            <a:ext cx="4436728" cy="2739393"/>
            <a:chOff x="0" y="0"/>
            <a:chExt cx="5915637" cy="3652524"/>
          </a:xfrm>
        </p:grpSpPr>
        <p:sp>
          <p:nvSpPr>
            <p:cNvPr name="Freeform 16" id="16"/>
            <p:cNvSpPr/>
            <p:nvPr/>
          </p:nvSpPr>
          <p:spPr>
            <a:xfrm flipH="false" flipV="false" rot="0">
              <a:off x="0" y="0"/>
              <a:ext cx="5915660" cy="3652520"/>
            </a:xfrm>
            <a:custGeom>
              <a:avLst/>
              <a:gdLst/>
              <a:ahLst/>
              <a:cxnLst/>
              <a:rect r="r" b="b" t="t" l="l"/>
              <a:pathLst>
                <a:path h="3652520" w="5915660">
                  <a:moveTo>
                    <a:pt x="0" y="0"/>
                  </a:moveTo>
                  <a:lnTo>
                    <a:pt x="5915660" y="0"/>
                  </a:lnTo>
                  <a:lnTo>
                    <a:pt x="5915660" y="3652520"/>
                  </a:lnTo>
                  <a:lnTo>
                    <a:pt x="0" y="3652520"/>
                  </a:lnTo>
                  <a:close/>
                </a:path>
              </a:pathLst>
            </a:custGeom>
            <a:solidFill>
              <a:srgbClr val="F85625"/>
            </a:solidFill>
          </p:spPr>
        </p:sp>
      </p:grpSp>
      <p:sp>
        <p:nvSpPr>
          <p:cNvPr name="TextBox 17" id="17"/>
          <p:cNvSpPr txBox="true"/>
          <p:nvPr/>
        </p:nvSpPr>
        <p:spPr>
          <a:xfrm rot="0">
            <a:off x="6903911" y="522186"/>
            <a:ext cx="8908454" cy="1504691"/>
          </a:xfrm>
          <a:prstGeom prst="rect">
            <a:avLst/>
          </a:prstGeom>
        </p:spPr>
        <p:txBody>
          <a:bodyPr anchor="t" rtlCol="false" tIns="0" lIns="0" bIns="0" rIns="0">
            <a:spAutoFit/>
          </a:bodyPr>
          <a:lstStyle/>
          <a:p>
            <a:pPr algn="ctr">
              <a:lnSpc>
                <a:spcPts val="11038"/>
              </a:lnSpc>
            </a:pPr>
            <a:r>
              <a:rPr lang="en-US" sz="7885">
                <a:solidFill>
                  <a:srgbClr val="3A322B"/>
                </a:solidFill>
                <a:latin typeface="Gagalin"/>
                <a:ea typeface="Gagalin"/>
                <a:cs typeface="Gagalin"/>
                <a:sym typeface="Gagalin"/>
              </a:rPr>
              <a:t>MEDICAL DIAGNOSIS</a:t>
            </a:r>
          </a:p>
        </p:txBody>
      </p:sp>
      <p:sp>
        <p:nvSpPr>
          <p:cNvPr name="TextBox 18" id="18"/>
          <p:cNvSpPr txBox="true"/>
          <p:nvPr/>
        </p:nvSpPr>
        <p:spPr>
          <a:xfrm rot="0">
            <a:off x="3610594" y="5963785"/>
            <a:ext cx="1723250" cy="443462"/>
          </a:xfrm>
          <a:prstGeom prst="rect">
            <a:avLst/>
          </a:prstGeom>
        </p:spPr>
        <p:txBody>
          <a:bodyPr anchor="t" rtlCol="false" tIns="0" lIns="0" bIns="0" rIns="0">
            <a:spAutoFit/>
          </a:bodyPr>
          <a:lstStyle/>
          <a:p>
            <a:pPr algn="l">
              <a:lnSpc>
                <a:spcPts val="3111"/>
              </a:lnSpc>
            </a:pPr>
            <a:r>
              <a:rPr lang="en-US" sz="2222">
                <a:solidFill>
                  <a:srgbClr val="3A322B"/>
                </a:solidFill>
                <a:latin typeface="Arimo"/>
                <a:ea typeface="Arimo"/>
                <a:cs typeface="Arimo"/>
                <a:sym typeface="Arimo"/>
              </a:rPr>
              <a:t>INTERACT</a:t>
            </a:r>
          </a:p>
        </p:txBody>
      </p:sp>
      <p:sp>
        <p:nvSpPr>
          <p:cNvPr name="TextBox 19" id="19"/>
          <p:cNvSpPr txBox="true"/>
          <p:nvPr/>
        </p:nvSpPr>
        <p:spPr>
          <a:xfrm rot="0">
            <a:off x="12171553" y="2699564"/>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KNOWLEDGE BASE</a:t>
            </a:r>
          </a:p>
        </p:txBody>
      </p:sp>
      <p:sp>
        <p:nvSpPr>
          <p:cNvPr name="TextBox 20" id="20"/>
          <p:cNvSpPr txBox="true"/>
          <p:nvPr/>
        </p:nvSpPr>
        <p:spPr>
          <a:xfrm rot="0">
            <a:off x="12105592"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RULE BASE</a:t>
            </a:r>
          </a:p>
        </p:txBody>
      </p:sp>
      <p:sp>
        <p:nvSpPr>
          <p:cNvPr name="TextBox 21" id="21"/>
          <p:cNvSpPr txBox="true"/>
          <p:nvPr/>
        </p:nvSpPr>
        <p:spPr>
          <a:xfrm rot="0">
            <a:off x="5077646" y="2348403"/>
            <a:ext cx="17329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USER INTERFACE</a:t>
            </a:r>
          </a:p>
        </p:txBody>
      </p:sp>
      <p:sp>
        <p:nvSpPr>
          <p:cNvPr name="TextBox 22" id="22"/>
          <p:cNvSpPr txBox="true"/>
          <p:nvPr/>
        </p:nvSpPr>
        <p:spPr>
          <a:xfrm rot="0">
            <a:off x="7290061"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INFERENCE ENGINE</a:t>
            </a:r>
          </a:p>
        </p:txBody>
      </p:sp>
      <p:sp>
        <p:nvSpPr>
          <p:cNvPr name="TextBox 23" id="23"/>
          <p:cNvSpPr txBox="true"/>
          <p:nvPr/>
        </p:nvSpPr>
        <p:spPr>
          <a:xfrm rot="0">
            <a:off x="7128828" y="2375782"/>
            <a:ext cx="43048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EXPLANATION</a:t>
            </a:r>
          </a:p>
          <a:p>
            <a:pPr algn="ctr">
              <a:lnSpc>
                <a:spcPts val="3018"/>
              </a:lnSpc>
            </a:pPr>
            <a:r>
              <a:rPr lang="en-US" sz="2155">
                <a:solidFill>
                  <a:srgbClr val="3A322B"/>
                </a:solidFill>
                <a:latin typeface="Arimo"/>
                <a:ea typeface="Arimo"/>
                <a:cs typeface="Arimo"/>
                <a:sym typeface="Arimo"/>
              </a:rPr>
              <a:t>SYSTEM</a:t>
            </a:r>
          </a:p>
        </p:txBody>
      </p:sp>
      <p:sp>
        <p:nvSpPr>
          <p:cNvPr name="TextBox 24" id="24"/>
          <p:cNvSpPr txBox="true"/>
          <p:nvPr/>
        </p:nvSpPr>
        <p:spPr>
          <a:xfrm rot="0">
            <a:off x="12523084" y="3343949"/>
            <a:ext cx="2825861" cy="2207375"/>
          </a:xfrm>
          <a:prstGeom prst="rect">
            <a:avLst/>
          </a:prstGeom>
        </p:spPr>
        <p:txBody>
          <a:bodyPr anchor="t" rtlCol="false" tIns="0" lIns="0" bIns="0" rIns="0">
            <a:spAutoFit/>
          </a:bodyPr>
          <a:lstStyle/>
          <a:p>
            <a:pPr algn="l">
              <a:lnSpc>
                <a:spcPts val="4283"/>
              </a:lnSpc>
            </a:pPr>
            <a:r>
              <a:rPr lang="en-US" sz="3058">
                <a:solidFill>
                  <a:srgbClr val="000000"/>
                </a:solidFill>
                <a:latin typeface="Arimo"/>
                <a:ea typeface="Arimo"/>
                <a:cs typeface="Arimo"/>
                <a:sym typeface="Arimo"/>
              </a:rPr>
              <a:t>LIBRARY OF SYMPTOM RELATIONS TO DISEASE</a:t>
            </a:r>
          </a:p>
        </p:txBody>
      </p:sp>
      <p:sp>
        <p:nvSpPr>
          <p:cNvPr name="TextBox 25" id="25"/>
          <p:cNvSpPr txBox="true"/>
          <p:nvPr/>
        </p:nvSpPr>
        <p:spPr>
          <a:xfrm rot="0">
            <a:off x="12523084" y="6449828"/>
            <a:ext cx="2643205" cy="2576478"/>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IF USER HAS MULTIPLE SYMPTOMS, SUGGEST DISEASE</a:t>
            </a:r>
          </a:p>
        </p:txBody>
      </p:sp>
      <p:sp>
        <p:nvSpPr>
          <p:cNvPr name="TextBox 26" id="26"/>
          <p:cNvSpPr txBox="true"/>
          <p:nvPr/>
        </p:nvSpPr>
        <p:spPr>
          <a:xfrm rot="0">
            <a:off x="7822397" y="3343949"/>
            <a:ext cx="2643205" cy="2576478"/>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SUGGEST POSSIBLE DISEASE AND ACTION STEPS</a:t>
            </a:r>
          </a:p>
        </p:txBody>
      </p:sp>
      <p:grpSp>
        <p:nvGrpSpPr>
          <p:cNvPr name="Group 27" id="27"/>
          <p:cNvGrpSpPr/>
          <p:nvPr/>
        </p:nvGrpSpPr>
        <p:grpSpPr>
          <a:xfrm rot="0">
            <a:off x="2537237" y="146265"/>
            <a:ext cx="13213526" cy="9925515"/>
            <a:chOff x="0" y="0"/>
            <a:chExt cx="17618034" cy="13234020"/>
          </a:xfrm>
        </p:grpSpPr>
        <p:sp>
          <p:nvSpPr>
            <p:cNvPr name="Freeform 28" id="2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9" id="2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30" id="3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31" id="31"/>
          <p:cNvSpPr txBox="true"/>
          <p:nvPr/>
        </p:nvSpPr>
        <p:spPr>
          <a:xfrm rot="0">
            <a:off x="600525" y="-135724"/>
            <a:ext cx="10126131" cy="759102"/>
          </a:xfrm>
          <a:prstGeom prst="rect">
            <a:avLst/>
          </a:prstGeom>
        </p:spPr>
        <p:txBody>
          <a:bodyPr anchor="t" rtlCol="false" tIns="0" lIns="0" bIns="0" rIns="0">
            <a:spAutoFit/>
          </a:bodyPr>
          <a:lstStyle/>
          <a:p>
            <a:pPr algn="l">
              <a:lnSpc>
                <a:spcPts val="5459"/>
              </a:lnSpc>
            </a:pPr>
            <a:r>
              <a:rPr lang="en-US" sz="3900">
                <a:solidFill>
                  <a:srgbClr val="CF2912"/>
                </a:solidFill>
                <a:latin typeface="Arimo"/>
                <a:ea typeface="Arimo"/>
                <a:cs typeface="Arimo"/>
                <a:sym typeface="Arimo"/>
              </a:rPr>
              <a:t>EXAMPLE(1) OF AN EXPERT SYSTEM</a:t>
            </a:r>
          </a:p>
        </p:txBody>
      </p:sp>
    </p:spTree>
  </p:cSld>
  <p:clrMapOvr>
    <a:masterClrMapping/>
  </p:clrMapOvr>
</p:sld>
</file>

<file path=ppt/slides/slide68.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494086" y="2272577"/>
            <a:ext cx="17299827" cy="7672233"/>
            <a:chOff x="0" y="0"/>
            <a:chExt cx="23066436" cy="10229644"/>
          </a:xfrm>
        </p:grpSpPr>
        <p:sp>
          <p:nvSpPr>
            <p:cNvPr name="Freeform 3" id="3"/>
            <p:cNvSpPr/>
            <p:nvPr/>
          </p:nvSpPr>
          <p:spPr>
            <a:xfrm flipH="false" flipV="false" rot="0">
              <a:off x="0" y="0"/>
              <a:ext cx="23066375" cy="10229596"/>
            </a:xfrm>
            <a:custGeom>
              <a:avLst/>
              <a:gdLst/>
              <a:ahLst/>
              <a:cxnLst/>
              <a:rect r="r" b="b" t="t" l="l"/>
              <a:pathLst>
                <a:path h="10229596" w="23066375">
                  <a:moveTo>
                    <a:pt x="0" y="0"/>
                  </a:moveTo>
                  <a:lnTo>
                    <a:pt x="23066375" y="0"/>
                  </a:lnTo>
                  <a:lnTo>
                    <a:pt x="23066375" y="10229596"/>
                  </a:lnTo>
                  <a:lnTo>
                    <a:pt x="0" y="10229596"/>
                  </a:lnTo>
                  <a:close/>
                </a:path>
              </a:pathLst>
            </a:custGeom>
            <a:solidFill>
              <a:srgbClr val="000000">
                <a:alpha val="47451"/>
              </a:srgbClr>
            </a:solidFill>
          </p:spPr>
        </p:sp>
      </p:grpSp>
      <p:sp>
        <p:nvSpPr>
          <p:cNvPr name="Freeform 4" id="4"/>
          <p:cNvSpPr/>
          <p:nvPr/>
        </p:nvSpPr>
        <p:spPr>
          <a:xfrm flipH="false" flipV="false" rot="0">
            <a:off x="1612295" y="5321256"/>
            <a:ext cx="2042314" cy="2297081"/>
          </a:xfrm>
          <a:custGeom>
            <a:avLst/>
            <a:gdLst/>
            <a:ahLst/>
            <a:cxnLst/>
            <a:rect r="r" b="b" t="t" l="l"/>
            <a:pathLst>
              <a:path h="2297081" w="2042314">
                <a:moveTo>
                  <a:pt x="0" y="0"/>
                </a:moveTo>
                <a:lnTo>
                  <a:pt x="2042314" y="0"/>
                </a:lnTo>
                <a:lnTo>
                  <a:pt x="2042314" y="2297081"/>
                </a:lnTo>
                <a:lnTo>
                  <a:pt x="0" y="2297081"/>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5" id="5"/>
          <p:cNvGrpSpPr/>
          <p:nvPr/>
        </p:nvGrpSpPr>
        <p:grpSpPr>
          <a:xfrm rot="0">
            <a:off x="3635558" y="6406730"/>
            <a:ext cx="1379484" cy="38100"/>
            <a:chOff x="0" y="0"/>
            <a:chExt cx="1839312" cy="50800"/>
          </a:xfrm>
        </p:grpSpPr>
        <p:sp>
          <p:nvSpPr>
            <p:cNvPr name="Freeform 6" id="6"/>
            <p:cNvSpPr/>
            <p:nvPr/>
          </p:nvSpPr>
          <p:spPr>
            <a:xfrm flipH="false" flipV="false" rot="0">
              <a:off x="0" y="0"/>
              <a:ext cx="1839341" cy="50800"/>
            </a:xfrm>
            <a:custGeom>
              <a:avLst/>
              <a:gdLst/>
              <a:ahLst/>
              <a:cxnLst/>
              <a:rect r="r" b="b" t="t" l="l"/>
              <a:pathLst>
                <a:path h="50800" w="1839341">
                  <a:moveTo>
                    <a:pt x="25400" y="0"/>
                  </a:moveTo>
                  <a:lnTo>
                    <a:pt x="1813941" y="0"/>
                  </a:lnTo>
                  <a:cubicBezTo>
                    <a:pt x="1827911" y="0"/>
                    <a:pt x="1839341" y="11430"/>
                    <a:pt x="1839341" y="25400"/>
                  </a:cubicBezTo>
                  <a:cubicBezTo>
                    <a:pt x="1839341" y="39370"/>
                    <a:pt x="1827911" y="50800"/>
                    <a:pt x="1813941"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7" id="7"/>
          <p:cNvGrpSpPr/>
          <p:nvPr/>
        </p:nvGrpSpPr>
        <p:grpSpPr>
          <a:xfrm rot="0">
            <a:off x="12171553" y="3310634"/>
            <a:ext cx="4436728" cy="2757926"/>
            <a:chOff x="0" y="0"/>
            <a:chExt cx="5915637" cy="3677235"/>
          </a:xfrm>
        </p:grpSpPr>
        <p:sp>
          <p:nvSpPr>
            <p:cNvPr name="Freeform 8" id="8"/>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F6A92A"/>
            </a:solidFill>
          </p:spPr>
        </p:sp>
      </p:grpSp>
      <p:grpSp>
        <p:nvGrpSpPr>
          <p:cNvPr name="Group 9" id="9"/>
          <p:cNvGrpSpPr/>
          <p:nvPr/>
        </p:nvGrpSpPr>
        <p:grpSpPr>
          <a:xfrm rot="0">
            <a:off x="12105592" y="6425780"/>
            <a:ext cx="4436728" cy="2757926"/>
            <a:chOff x="0" y="0"/>
            <a:chExt cx="5915637" cy="3677235"/>
          </a:xfrm>
        </p:grpSpPr>
        <p:sp>
          <p:nvSpPr>
            <p:cNvPr name="Freeform 10" id="10"/>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9AB433"/>
            </a:solidFill>
          </p:spPr>
        </p:sp>
      </p:grpSp>
      <p:grpSp>
        <p:nvGrpSpPr>
          <p:cNvPr name="Group 11" id="11"/>
          <p:cNvGrpSpPr/>
          <p:nvPr/>
        </p:nvGrpSpPr>
        <p:grpSpPr>
          <a:xfrm rot="0">
            <a:off x="7290061" y="6469796"/>
            <a:ext cx="4436728" cy="2695377"/>
            <a:chOff x="0" y="0"/>
            <a:chExt cx="5915637" cy="3593836"/>
          </a:xfrm>
        </p:grpSpPr>
        <p:sp>
          <p:nvSpPr>
            <p:cNvPr name="Freeform 12" id="12"/>
            <p:cNvSpPr/>
            <p:nvPr/>
          </p:nvSpPr>
          <p:spPr>
            <a:xfrm flipH="false" flipV="false" rot="0">
              <a:off x="0" y="0"/>
              <a:ext cx="5915660" cy="3593846"/>
            </a:xfrm>
            <a:custGeom>
              <a:avLst/>
              <a:gdLst/>
              <a:ahLst/>
              <a:cxnLst/>
              <a:rect r="r" b="b" t="t" l="l"/>
              <a:pathLst>
                <a:path h="3593846" w="5915660">
                  <a:moveTo>
                    <a:pt x="0" y="0"/>
                  </a:moveTo>
                  <a:lnTo>
                    <a:pt x="5915660" y="0"/>
                  </a:lnTo>
                  <a:lnTo>
                    <a:pt x="5915660" y="3593846"/>
                  </a:lnTo>
                  <a:lnTo>
                    <a:pt x="0" y="3593846"/>
                  </a:lnTo>
                  <a:close/>
                </a:path>
              </a:pathLst>
            </a:custGeom>
            <a:solidFill>
              <a:srgbClr val="7C82D4"/>
            </a:solidFill>
          </p:spPr>
        </p:sp>
      </p:grpSp>
      <p:grpSp>
        <p:nvGrpSpPr>
          <p:cNvPr name="Group 13" id="13"/>
          <p:cNvGrpSpPr/>
          <p:nvPr/>
        </p:nvGrpSpPr>
        <p:grpSpPr>
          <a:xfrm rot="0">
            <a:off x="5333844" y="3310634"/>
            <a:ext cx="1476706" cy="5900224"/>
            <a:chOff x="0" y="0"/>
            <a:chExt cx="1968941" cy="7866965"/>
          </a:xfrm>
        </p:grpSpPr>
        <p:sp>
          <p:nvSpPr>
            <p:cNvPr name="Freeform 14" id="14"/>
            <p:cNvSpPr/>
            <p:nvPr/>
          </p:nvSpPr>
          <p:spPr>
            <a:xfrm flipH="false" flipV="false" rot="0">
              <a:off x="0" y="0"/>
              <a:ext cx="1968881" cy="7867015"/>
            </a:xfrm>
            <a:custGeom>
              <a:avLst/>
              <a:gdLst/>
              <a:ahLst/>
              <a:cxnLst/>
              <a:rect r="r" b="b" t="t" l="l"/>
              <a:pathLst>
                <a:path h="7867015" w="1968881">
                  <a:moveTo>
                    <a:pt x="0" y="0"/>
                  </a:moveTo>
                  <a:lnTo>
                    <a:pt x="1968881" y="0"/>
                  </a:lnTo>
                  <a:lnTo>
                    <a:pt x="1968881" y="7867015"/>
                  </a:lnTo>
                  <a:lnTo>
                    <a:pt x="0" y="7867015"/>
                  </a:lnTo>
                  <a:close/>
                </a:path>
              </a:pathLst>
            </a:custGeom>
            <a:solidFill>
              <a:srgbClr val="CB6CE6"/>
            </a:solidFill>
          </p:spPr>
        </p:sp>
      </p:grpSp>
      <p:grpSp>
        <p:nvGrpSpPr>
          <p:cNvPr name="Group 15" id="15"/>
          <p:cNvGrpSpPr/>
          <p:nvPr/>
        </p:nvGrpSpPr>
        <p:grpSpPr>
          <a:xfrm rot="0">
            <a:off x="7290061" y="3329167"/>
            <a:ext cx="4436728" cy="2739393"/>
            <a:chOff x="0" y="0"/>
            <a:chExt cx="5915637" cy="3652524"/>
          </a:xfrm>
        </p:grpSpPr>
        <p:sp>
          <p:nvSpPr>
            <p:cNvPr name="Freeform 16" id="16"/>
            <p:cNvSpPr/>
            <p:nvPr/>
          </p:nvSpPr>
          <p:spPr>
            <a:xfrm flipH="false" flipV="false" rot="0">
              <a:off x="0" y="0"/>
              <a:ext cx="5915660" cy="3652520"/>
            </a:xfrm>
            <a:custGeom>
              <a:avLst/>
              <a:gdLst/>
              <a:ahLst/>
              <a:cxnLst/>
              <a:rect r="r" b="b" t="t" l="l"/>
              <a:pathLst>
                <a:path h="3652520" w="5915660">
                  <a:moveTo>
                    <a:pt x="0" y="0"/>
                  </a:moveTo>
                  <a:lnTo>
                    <a:pt x="5915660" y="0"/>
                  </a:lnTo>
                  <a:lnTo>
                    <a:pt x="5915660" y="3652520"/>
                  </a:lnTo>
                  <a:lnTo>
                    <a:pt x="0" y="3652520"/>
                  </a:lnTo>
                  <a:close/>
                </a:path>
              </a:pathLst>
            </a:custGeom>
            <a:solidFill>
              <a:srgbClr val="F85625"/>
            </a:solidFill>
          </p:spPr>
        </p:sp>
      </p:grpSp>
      <p:sp>
        <p:nvSpPr>
          <p:cNvPr name="TextBox 17" id="17"/>
          <p:cNvSpPr txBox="true"/>
          <p:nvPr/>
        </p:nvSpPr>
        <p:spPr>
          <a:xfrm rot="0">
            <a:off x="3610594" y="5963785"/>
            <a:ext cx="1723250" cy="443462"/>
          </a:xfrm>
          <a:prstGeom prst="rect">
            <a:avLst/>
          </a:prstGeom>
        </p:spPr>
        <p:txBody>
          <a:bodyPr anchor="t" rtlCol="false" tIns="0" lIns="0" bIns="0" rIns="0">
            <a:spAutoFit/>
          </a:bodyPr>
          <a:lstStyle/>
          <a:p>
            <a:pPr algn="l">
              <a:lnSpc>
                <a:spcPts val="3111"/>
              </a:lnSpc>
            </a:pPr>
            <a:r>
              <a:rPr lang="en-US" sz="2222">
                <a:solidFill>
                  <a:srgbClr val="3A322B"/>
                </a:solidFill>
                <a:latin typeface="Arimo"/>
                <a:ea typeface="Arimo"/>
                <a:cs typeface="Arimo"/>
                <a:sym typeface="Arimo"/>
              </a:rPr>
              <a:t>INTERACT</a:t>
            </a:r>
          </a:p>
        </p:txBody>
      </p:sp>
      <p:sp>
        <p:nvSpPr>
          <p:cNvPr name="TextBox 18" id="18"/>
          <p:cNvSpPr txBox="true"/>
          <p:nvPr/>
        </p:nvSpPr>
        <p:spPr>
          <a:xfrm rot="0">
            <a:off x="12171553" y="2699564"/>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KNOWLEDGE BASE</a:t>
            </a:r>
          </a:p>
        </p:txBody>
      </p:sp>
      <p:sp>
        <p:nvSpPr>
          <p:cNvPr name="TextBox 19" id="19"/>
          <p:cNvSpPr txBox="true"/>
          <p:nvPr/>
        </p:nvSpPr>
        <p:spPr>
          <a:xfrm rot="0">
            <a:off x="12105592"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RULE BASE</a:t>
            </a:r>
          </a:p>
        </p:txBody>
      </p:sp>
      <p:sp>
        <p:nvSpPr>
          <p:cNvPr name="TextBox 20" id="20"/>
          <p:cNvSpPr txBox="true"/>
          <p:nvPr/>
        </p:nvSpPr>
        <p:spPr>
          <a:xfrm rot="0">
            <a:off x="5077646" y="2348403"/>
            <a:ext cx="17329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USER INTERFACE</a:t>
            </a:r>
          </a:p>
        </p:txBody>
      </p:sp>
      <p:sp>
        <p:nvSpPr>
          <p:cNvPr name="TextBox 21" id="21"/>
          <p:cNvSpPr txBox="true"/>
          <p:nvPr/>
        </p:nvSpPr>
        <p:spPr>
          <a:xfrm rot="0">
            <a:off x="7290061"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INFERENCE ENGINE</a:t>
            </a:r>
          </a:p>
        </p:txBody>
      </p:sp>
      <p:sp>
        <p:nvSpPr>
          <p:cNvPr name="TextBox 22" id="22"/>
          <p:cNvSpPr txBox="true"/>
          <p:nvPr/>
        </p:nvSpPr>
        <p:spPr>
          <a:xfrm rot="0">
            <a:off x="7128828" y="2375782"/>
            <a:ext cx="43048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EXPLANATION</a:t>
            </a:r>
          </a:p>
          <a:p>
            <a:pPr algn="ctr">
              <a:lnSpc>
                <a:spcPts val="3018"/>
              </a:lnSpc>
            </a:pPr>
            <a:r>
              <a:rPr lang="en-US" sz="2155">
                <a:solidFill>
                  <a:srgbClr val="3A322B"/>
                </a:solidFill>
                <a:latin typeface="Arimo"/>
                <a:ea typeface="Arimo"/>
                <a:cs typeface="Arimo"/>
                <a:sym typeface="Arimo"/>
              </a:rPr>
              <a:t>SYSTEM</a:t>
            </a:r>
          </a:p>
        </p:txBody>
      </p:sp>
      <p:sp>
        <p:nvSpPr>
          <p:cNvPr name="TextBox 23" id="23"/>
          <p:cNvSpPr txBox="true"/>
          <p:nvPr/>
        </p:nvSpPr>
        <p:spPr>
          <a:xfrm rot="0">
            <a:off x="12523084" y="3362999"/>
            <a:ext cx="3386681" cy="1947042"/>
          </a:xfrm>
          <a:prstGeom prst="rect">
            <a:avLst/>
          </a:prstGeom>
        </p:spPr>
        <p:txBody>
          <a:bodyPr anchor="t" rtlCol="false" tIns="0" lIns="0" bIns="0" rIns="0">
            <a:spAutoFit/>
          </a:bodyPr>
          <a:lstStyle/>
          <a:p>
            <a:pPr algn="l">
              <a:lnSpc>
                <a:spcPts val="3784"/>
              </a:lnSpc>
            </a:pPr>
            <a:r>
              <a:rPr lang="en-US" sz="2703">
                <a:solidFill>
                  <a:srgbClr val="000000"/>
                </a:solidFill>
                <a:latin typeface="Arimo"/>
                <a:ea typeface="Arimo"/>
                <a:cs typeface="Arimo"/>
                <a:sym typeface="Arimo"/>
              </a:rPr>
              <a:t>NUMBER OF ROUTES, PARCELS AND DELIVERY POINTS</a:t>
            </a:r>
          </a:p>
        </p:txBody>
      </p:sp>
      <p:sp>
        <p:nvSpPr>
          <p:cNvPr name="TextBox 24" id="24"/>
          <p:cNvSpPr txBox="true"/>
          <p:nvPr/>
        </p:nvSpPr>
        <p:spPr>
          <a:xfrm rot="0">
            <a:off x="12523084" y="6449828"/>
            <a:ext cx="2643205" cy="2073316"/>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IF TRAFFIC JAM, DON'T PICK THAT ROUTE</a:t>
            </a:r>
          </a:p>
        </p:txBody>
      </p:sp>
      <p:sp>
        <p:nvSpPr>
          <p:cNvPr name="TextBox 25" id="25"/>
          <p:cNvSpPr txBox="true"/>
          <p:nvPr/>
        </p:nvSpPr>
        <p:spPr>
          <a:xfrm rot="0">
            <a:off x="7822397" y="3343949"/>
            <a:ext cx="2643205" cy="2073316"/>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SUGGEST THE BEST ROUTE TO BE TAKEN</a:t>
            </a:r>
          </a:p>
        </p:txBody>
      </p:sp>
      <p:grpSp>
        <p:nvGrpSpPr>
          <p:cNvPr name="Group 26" id="26"/>
          <p:cNvGrpSpPr/>
          <p:nvPr/>
        </p:nvGrpSpPr>
        <p:grpSpPr>
          <a:xfrm rot="0">
            <a:off x="2537237" y="291452"/>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30" id="30"/>
          <p:cNvSpPr txBox="true"/>
          <p:nvPr/>
        </p:nvSpPr>
        <p:spPr>
          <a:xfrm rot="0">
            <a:off x="600525" y="-135724"/>
            <a:ext cx="10126131" cy="759102"/>
          </a:xfrm>
          <a:prstGeom prst="rect">
            <a:avLst/>
          </a:prstGeom>
        </p:spPr>
        <p:txBody>
          <a:bodyPr anchor="t" rtlCol="false" tIns="0" lIns="0" bIns="0" rIns="0">
            <a:spAutoFit/>
          </a:bodyPr>
          <a:lstStyle/>
          <a:p>
            <a:pPr algn="l">
              <a:lnSpc>
                <a:spcPts val="5459"/>
              </a:lnSpc>
            </a:pPr>
            <a:r>
              <a:rPr lang="en-US" sz="3900">
                <a:solidFill>
                  <a:srgbClr val="CF2912"/>
                </a:solidFill>
                <a:latin typeface="Arimo"/>
                <a:ea typeface="Arimo"/>
                <a:cs typeface="Arimo"/>
                <a:sym typeface="Arimo"/>
              </a:rPr>
              <a:t>EXAMPLE(2) OF AN EXPERT SYSTEM</a:t>
            </a:r>
          </a:p>
        </p:txBody>
      </p:sp>
      <p:sp>
        <p:nvSpPr>
          <p:cNvPr name="TextBox 31" id="31"/>
          <p:cNvSpPr txBox="true"/>
          <p:nvPr/>
        </p:nvSpPr>
        <p:spPr>
          <a:xfrm rot="0">
            <a:off x="782803" y="356678"/>
            <a:ext cx="18007005" cy="1327150"/>
          </a:xfrm>
          <a:prstGeom prst="rect">
            <a:avLst/>
          </a:prstGeom>
        </p:spPr>
        <p:txBody>
          <a:bodyPr anchor="t" rtlCol="false" tIns="0" lIns="0" bIns="0" rIns="0">
            <a:spAutoFit/>
          </a:bodyPr>
          <a:lstStyle/>
          <a:p>
            <a:pPr algn="ctr">
              <a:lnSpc>
                <a:spcPts val="9799"/>
              </a:lnSpc>
            </a:pPr>
            <a:r>
              <a:rPr lang="en-US" sz="6998">
                <a:solidFill>
                  <a:srgbClr val="3A322B"/>
                </a:solidFill>
                <a:latin typeface="Gagalin"/>
                <a:ea typeface="Gagalin"/>
                <a:cs typeface="Gagalin"/>
                <a:sym typeface="Gagalin"/>
              </a:rPr>
              <a:t>ROUTE SCHEDULING FOR DELIVERY SERVICE</a:t>
            </a:r>
          </a:p>
        </p:txBody>
      </p:sp>
    </p:spTree>
  </p:cSld>
  <p:clrMapOvr>
    <a:masterClrMapping/>
  </p:clrMapOvr>
</p:sld>
</file>

<file path=ppt/slides/slide69.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494086" y="2272577"/>
            <a:ext cx="17299827" cy="7672233"/>
            <a:chOff x="0" y="0"/>
            <a:chExt cx="23066436" cy="10229644"/>
          </a:xfrm>
        </p:grpSpPr>
        <p:sp>
          <p:nvSpPr>
            <p:cNvPr name="Freeform 3" id="3"/>
            <p:cNvSpPr/>
            <p:nvPr/>
          </p:nvSpPr>
          <p:spPr>
            <a:xfrm flipH="false" flipV="false" rot="0">
              <a:off x="0" y="0"/>
              <a:ext cx="23066375" cy="10229596"/>
            </a:xfrm>
            <a:custGeom>
              <a:avLst/>
              <a:gdLst/>
              <a:ahLst/>
              <a:cxnLst/>
              <a:rect r="r" b="b" t="t" l="l"/>
              <a:pathLst>
                <a:path h="10229596" w="23066375">
                  <a:moveTo>
                    <a:pt x="0" y="0"/>
                  </a:moveTo>
                  <a:lnTo>
                    <a:pt x="23066375" y="0"/>
                  </a:lnTo>
                  <a:lnTo>
                    <a:pt x="23066375" y="10229596"/>
                  </a:lnTo>
                  <a:lnTo>
                    <a:pt x="0" y="10229596"/>
                  </a:lnTo>
                  <a:close/>
                </a:path>
              </a:pathLst>
            </a:custGeom>
            <a:solidFill>
              <a:srgbClr val="000000">
                <a:alpha val="47451"/>
              </a:srgbClr>
            </a:solidFill>
          </p:spPr>
        </p:sp>
      </p:grpSp>
      <p:sp>
        <p:nvSpPr>
          <p:cNvPr name="Freeform 4" id="4"/>
          <p:cNvSpPr/>
          <p:nvPr/>
        </p:nvSpPr>
        <p:spPr>
          <a:xfrm flipH="false" flipV="false" rot="0">
            <a:off x="1612295" y="5321256"/>
            <a:ext cx="2042314" cy="2297081"/>
          </a:xfrm>
          <a:custGeom>
            <a:avLst/>
            <a:gdLst/>
            <a:ahLst/>
            <a:cxnLst/>
            <a:rect r="r" b="b" t="t" l="l"/>
            <a:pathLst>
              <a:path h="2297081" w="2042314">
                <a:moveTo>
                  <a:pt x="0" y="0"/>
                </a:moveTo>
                <a:lnTo>
                  <a:pt x="2042314" y="0"/>
                </a:lnTo>
                <a:lnTo>
                  <a:pt x="2042314" y="2297081"/>
                </a:lnTo>
                <a:lnTo>
                  <a:pt x="0" y="2297081"/>
                </a:lnTo>
                <a:lnTo>
                  <a:pt x="0" y="0"/>
                </a:lnTo>
                <a:close/>
              </a:path>
            </a:pathLst>
          </a:custGeom>
          <a:blipFill>
            <a:blip r:embed="rId2">
              <a:extLst>
                <a:ext uri="{96DAC541-7B7A-43D3-8B79-37D633B846F1}">
                  <asvg:svgBlip xmlns:asvg="http://schemas.microsoft.com/office/drawing/2016/SVG/main" r:embed="rId3"/>
                </a:ext>
              </a:extLst>
            </a:blip>
            <a:stretch>
              <a:fillRect l="0" t="0" r="0" b="-74"/>
            </a:stretch>
          </a:blipFill>
        </p:spPr>
      </p:sp>
      <p:grpSp>
        <p:nvGrpSpPr>
          <p:cNvPr name="Group 5" id="5"/>
          <p:cNvGrpSpPr/>
          <p:nvPr/>
        </p:nvGrpSpPr>
        <p:grpSpPr>
          <a:xfrm rot="0">
            <a:off x="3635558" y="6406730"/>
            <a:ext cx="1379484" cy="38100"/>
            <a:chOff x="0" y="0"/>
            <a:chExt cx="1839312" cy="50800"/>
          </a:xfrm>
        </p:grpSpPr>
        <p:sp>
          <p:nvSpPr>
            <p:cNvPr name="Freeform 6" id="6"/>
            <p:cNvSpPr/>
            <p:nvPr/>
          </p:nvSpPr>
          <p:spPr>
            <a:xfrm flipH="false" flipV="false" rot="0">
              <a:off x="0" y="0"/>
              <a:ext cx="1839341" cy="50800"/>
            </a:xfrm>
            <a:custGeom>
              <a:avLst/>
              <a:gdLst/>
              <a:ahLst/>
              <a:cxnLst/>
              <a:rect r="r" b="b" t="t" l="l"/>
              <a:pathLst>
                <a:path h="50800" w="1839341">
                  <a:moveTo>
                    <a:pt x="25400" y="0"/>
                  </a:moveTo>
                  <a:lnTo>
                    <a:pt x="1813941" y="0"/>
                  </a:lnTo>
                  <a:cubicBezTo>
                    <a:pt x="1827911" y="0"/>
                    <a:pt x="1839341" y="11430"/>
                    <a:pt x="1839341" y="25400"/>
                  </a:cubicBezTo>
                  <a:cubicBezTo>
                    <a:pt x="1839341" y="39370"/>
                    <a:pt x="1827911" y="50800"/>
                    <a:pt x="1813941" y="50800"/>
                  </a:cubicBezTo>
                  <a:lnTo>
                    <a:pt x="25400" y="50800"/>
                  </a:lnTo>
                  <a:cubicBezTo>
                    <a:pt x="11430" y="50800"/>
                    <a:pt x="0" y="39370"/>
                    <a:pt x="0" y="25400"/>
                  </a:cubicBezTo>
                  <a:cubicBezTo>
                    <a:pt x="0" y="11430"/>
                    <a:pt x="11430" y="0"/>
                    <a:pt x="25400" y="0"/>
                  </a:cubicBezTo>
                  <a:close/>
                </a:path>
              </a:pathLst>
            </a:custGeom>
            <a:solidFill>
              <a:srgbClr val="000000"/>
            </a:solidFill>
          </p:spPr>
        </p:sp>
      </p:grpSp>
      <p:grpSp>
        <p:nvGrpSpPr>
          <p:cNvPr name="Group 7" id="7"/>
          <p:cNvGrpSpPr/>
          <p:nvPr/>
        </p:nvGrpSpPr>
        <p:grpSpPr>
          <a:xfrm rot="0">
            <a:off x="12171553" y="3310634"/>
            <a:ext cx="4436728" cy="2757926"/>
            <a:chOff x="0" y="0"/>
            <a:chExt cx="5915637" cy="3677235"/>
          </a:xfrm>
        </p:grpSpPr>
        <p:sp>
          <p:nvSpPr>
            <p:cNvPr name="Freeform 8" id="8"/>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F6A92A"/>
            </a:solidFill>
          </p:spPr>
        </p:sp>
      </p:grpSp>
      <p:grpSp>
        <p:nvGrpSpPr>
          <p:cNvPr name="Group 9" id="9"/>
          <p:cNvGrpSpPr/>
          <p:nvPr/>
        </p:nvGrpSpPr>
        <p:grpSpPr>
          <a:xfrm rot="0">
            <a:off x="12105592" y="6425780"/>
            <a:ext cx="4436728" cy="2757926"/>
            <a:chOff x="0" y="0"/>
            <a:chExt cx="5915637" cy="3677235"/>
          </a:xfrm>
        </p:grpSpPr>
        <p:sp>
          <p:nvSpPr>
            <p:cNvPr name="Freeform 10" id="10"/>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9AB433"/>
            </a:solidFill>
          </p:spPr>
        </p:sp>
      </p:grpSp>
      <p:grpSp>
        <p:nvGrpSpPr>
          <p:cNvPr name="Group 11" id="11"/>
          <p:cNvGrpSpPr/>
          <p:nvPr/>
        </p:nvGrpSpPr>
        <p:grpSpPr>
          <a:xfrm rot="0">
            <a:off x="7290061" y="6469796"/>
            <a:ext cx="4436728" cy="2695377"/>
            <a:chOff x="0" y="0"/>
            <a:chExt cx="5915637" cy="3593836"/>
          </a:xfrm>
        </p:grpSpPr>
        <p:sp>
          <p:nvSpPr>
            <p:cNvPr name="Freeform 12" id="12"/>
            <p:cNvSpPr/>
            <p:nvPr/>
          </p:nvSpPr>
          <p:spPr>
            <a:xfrm flipH="false" flipV="false" rot="0">
              <a:off x="0" y="0"/>
              <a:ext cx="5915660" cy="3593846"/>
            </a:xfrm>
            <a:custGeom>
              <a:avLst/>
              <a:gdLst/>
              <a:ahLst/>
              <a:cxnLst/>
              <a:rect r="r" b="b" t="t" l="l"/>
              <a:pathLst>
                <a:path h="3593846" w="5915660">
                  <a:moveTo>
                    <a:pt x="0" y="0"/>
                  </a:moveTo>
                  <a:lnTo>
                    <a:pt x="5915660" y="0"/>
                  </a:lnTo>
                  <a:lnTo>
                    <a:pt x="5915660" y="3593846"/>
                  </a:lnTo>
                  <a:lnTo>
                    <a:pt x="0" y="3593846"/>
                  </a:lnTo>
                  <a:close/>
                </a:path>
              </a:pathLst>
            </a:custGeom>
            <a:solidFill>
              <a:srgbClr val="7C82D4"/>
            </a:solidFill>
          </p:spPr>
        </p:sp>
      </p:grpSp>
      <p:grpSp>
        <p:nvGrpSpPr>
          <p:cNvPr name="Group 13" id="13"/>
          <p:cNvGrpSpPr/>
          <p:nvPr/>
        </p:nvGrpSpPr>
        <p:grpSpPr>
          <a:xfrm rot="0">
            <a:off x="5333844" y="3310634"/>
            <a:ext cx="1476706" cy="5900224"/>
            <a:chOff x="0" y="0"/>
            <a:chExt cx="1968941" cy="7866965"/>
          </a:xfrm>
        </p:grpSpPr>
        <p:sp>
          <p:nvSpPr>
            <p:cNvPr name="Freeform 14" id="14"/>
            <p:cNvSpPr/>
            <p:nvPr/>
          </p:nvSpPr>
          <p:spPr>
            <a:xfrm flipH="false" flipV="false" rot="0">
              <a:off x="0" y="0"/>
              <a:ext cx="1968881" cy="7867015"/>
            </a:xfrm>
            <a:custGeom>
              <a:avLst/>
              <a:gdLst/>
              <a:ahLst/>
              <a:cxnLst/>
              <a:rect r="r" b="b" t="t" l="l"/>
              <a:pathLst>
                <a:path h="7867015" w="1968881">
                  <a:moveTo>
                    <a:pt x="0" y="0"/>
                  </a:moveTo>
                  <a:lnTo>
                    <a:pt x="1968881" y="0"/>
                  </a:lnTo>
                  <a:lnTo>
                    <a:pt x="1968881" y="7867015"/>
                  </a:lnTo>
                  <a:lnTo>
                    <a:pt x="0" y="7867015"/>
                  </a:lnTo>
                  <a:close/>
                </a:path>
              </a:pathLst>
            </a:custGeom>
            <a:solidFill>
              <a:srgbClr val="CB6CE6"/>
            </a:solidFill>
          </p:spPr>
        </p:sp>
      </p:grpSp>
      <p:grpSp>
        <p:nvGrpSpPr>
          <p:cNvPr name="Group 15" id="15"/>
          <p:cNvGrpSpPr/>
          <p:nvPr/>
        </p:nvGrpSpPr>
        <p:grpSpPr>
          <a:xfrm rot="0">
            <a:off x="7290061" y="3329167"/>
            <a:ext cx="4436728" cy="2739393"/>
            <a:chOff x="0" y="0"/>
            <a:chExt cx="5915637" cy="3652524"/>
          </a:xfrm>
        </p:grpSpPr>
        <p:sp>
          <p:nvSpPr>
            <p:cNvPr name="Freeform 16" id="16"/>
            <p:cNvSpPr/>
            <p:nvPr/>
          </p:nvSpPr>
          <p:spPr>
            <a:xfrm flipH="false" flipV="false" rot="0">
              <a:off x="0" y="0"/>
              <a:ext cx="5915660" cy="3652520"/>
            </a:xfrm>
            <a:custGeom>
              <a:avLst/>
              <a:gdLst/>
              <a:ahLst/>
              <a:cxnLst/>
              <a:rect r="r" b="b" t="t" l="l"/>
              <a:pathLst>
                <a:path h="3652520" w="5915660">
                  <a:moveTo>
                    <a:pt x="0" y="0"/>
                  </a:moveTo>
                  <a:lnTo>
                    <a:pt x="5915660" y="0"/>
                  </a:lnTo>
                  <a:lnTo>
                    <a:pt x="5915660" y="3652520"/>
                  </a:lnTo>
                  <a:lnTo>
                    <a:pt x="0" y="3652520"/>
                  </a:lnTo>
                  <a:close/>
                </a:path>
              </a:pathLst>
            </a:custGeom>
            <a:solidFill>
              <a:srgbClr val="F85625"/>
            </a:solidFill>
          </p:spPr>
        </p:sp>
      </p:grpSp>
      <p:sp>
        <p:nvSpPr>
          <p:cNvPr name="TextBox 17" id="17"/>
          <p:cNvSpPr txBox="true"/>
          <p:nvPr/>
        </p:nvSpPr>
        <p:spPr>
          <a:xfrm rot="0">
            <a:off x="3610594" y="5963785"/>
            <a:ext cx="1723250" cy="443462"/>
          </a:xfrm>
          <a:prstGeom prst="rect">
            <a:avLst/>
          </a:prstGeom>
        </p:spPr>
        <p:txBody>
          <a:bodyPr anchor="t" rtlCol="false" tIns="0" lIns="0" bIns="0" rIns="0">
            <a:spAutoFit/>
          </a:bodyPr>
          <a:lstStyle/>
          <a:p>
            <a:pPr algn="l">
              <a:lnSpc>
                <a:spcPts val="3111"/>
              </a:lnSpc>
            </a:pPr>
            <a:r>
              <a:rPr lang="en-US" sz="2222">
                <a:solidFill>
                  <a:srgbClr val="3A322B"/>
                </a:solidFill>
                <a:latin typeface="Arimo"/>
                <a:ea typeface="Arimo"/>
                <a:cs typeface="Arimo"/>
                <a:sym typeface="Arimo"/>
              </a:rPr>
              <a:t>INTERACT</a:t>
            </a:r>
          </a:p>
        </p:txBody>
      </p:sp>
      <p:sp>
        <p:nvSpPr>
          <p:cNvPr name="TextBox 18" id="18"/>
          <p:cNvSpPr txBox="true"/>
          <p:nvPr/>
        </p:nvSpPr>
        <p:spPr>
          <a:xfrm rot="0">
            <a:off x="12171553" y="2699564"/>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KNOWLEDGE BASE</a:t>
            </a:r>
          </a:p>
        </p:txBody>
      </p:sp>
      <p:sp>
        <p:nvSpPr>
          <p:cNvPr name="TextBox 19" id="19"/>
          <p:cNvSpPr txBox="true"/>
          <p:nvPr/>
        </p:nvSpPr>
        <p:spPr>
          <a:xfrm rot="0">
            <a:off x="12105592"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RULE BASE</a:t>
            </a:r>
          </a:p>
        </p:txBody>
      </p:sp>
      <p:sp>
        <p:nvSpPr>
          <p:cNvPr name="TextBox 20" id="20"/>
          <p:cNvSpPr txBox="true"/>
          <p:nvPr/>
        </p:nvSpPr>
        <p:spPr>
          <a:xfrm rot="0">
            <a:off x="5077646" y="2348403"/>
            <a:ext cx="17329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USER INTERFACE</a:t>
            </a:r>
          </a:p>
        </p:txBody>
      </p:sp>
      <p:sp>
        <p:nvSpPr>
          <p:cNvPr name="TextBox 21" id="21"/>
          <p:cNvSpPr txBox="true"/>
          <p:nvPr/>
        </p:nvSpPr>
        <p:spPr>
          <a:xfrm rot="0">
            <a:off x="7290061" y="9242137"/>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INFERENCE ENGINE</a:t>
            </a:r>
          </a:p>
        </p:txBody>
      </p:sp>
      <p:sp>
        <p:nvSpPr>
          <p:cNvPr name="TextBox 22" id="22"/>
          <p:cNvSpPr txBox="true"/>
          <p:nvPr/>
        </p:nvSpPr>
        <p:spPr>
          <a:xfrm rot="0">
            <a:off x="7128828" y="2375782"/>
            <a:ext cx="4304805" cy="807098"/>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EXPLANATION</a:t>
            </a:r>
          </a:p>
          <a:p>
            <a:pPr algn="ctr">
              <a:lnSpc>
                <a:spcPts val="3018"/>
              </a:lnSpc>
            </a:pPr>
            <a:r>
              <a:rPr lang="en-US" sz="2155">
                <a:solidFill>
                  <a:srgbClr val="3A322B"/>
                </a:solidFill>
                <a:latin typeface="Arimo"/>
                <a:ea typeface="Arimo"/>
                <a:cs typeface="Arimo"/>
                <a:sym typeface="Arimo"/>
              </a:rPr>
              <a:t>SYSTEM</a:t>
            </a:r>
          </a:p>
        </p:txBody>
      </p:sp>
      <p:sp>
        <p:nvSpPr>
          <p:cNvPr name="TextBox 23" id="23"/>
          <p:cNvSpPr txBox="true"/>
          <p:nvPr/>
        </p:nvSpPr>
        <p:spPr>
          <a:xfrm rot="0">
            <a:off x="12523084" y="3362999"/>
            <a:ext cx="3386681" cy="2422395"/>
          </a:xfrm>
          <a:prstGeom prst="rect">
            <a:avLst/>
          </a:prstGeom>
        </p:spPr>
        <p:txBody>
          <a:bodyPr anchor="t" rtlCol="false" tIns="0" lIns="0" bIns="0" rIns="0">
            <a:spAutoFit/>
          </a:bodyPr>
          <a:lstStyle/>
          <a:p>
            <a:pPr algn="l">
              <a:lnSpc>
                <a:spcPts val="3784"/>
              </a:lnSpc>
            </a:pPr>
            <a:r>
              <a:rPr lang="en-US" sz="2703">
                <a:solidFill>
                  <a:srgbClr val="000000"/>
                </a:solidFill>
                <a:latin typeface="Arimo"/>
                <a:ea typeface="Arimo"/>
                <a:cs typeface="Arimo"/>
                <a:sym typeface="Arimo"/>
              </a:rPr>
              <a:t>MAMMOGRAPHYS WITH ALL TYPES OF CANCERS / NORMAL MAMMOGRAPHY</a:t>
            </a:r>
          </a:p>
        </p:txBody>
      </p:sp>
      <p:sp>
        <p:nvSpPr>
          <p:cNvPr name="TextBox 24" id="24"/>
          <p:cNvSpPr txBox="true"/>
          <p:nvPr/>
        </p:nvSpPr>
        <p:spPr>
          <a:xfrm rot="0">
            <a:off x="12523084" y="6449828"/>
            <a:ext cx="3738058" cy="2576478"/>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IF HUGEWHITE SPOTS ARE OBSERVED, CATEGORISE AS CANCEL</a:t>
            </a:r>
          </a:p>
        </p:txBody>
      </p:sp>
      <p:sp>
        <p:nvSpPr>
          <p:cNvPr name="TextBox 25" id="25"/>
          <p:cNvSpPr txBox="true"/>
          <p:nvPr/>
        </p:nvSpPr>
        <p:spPr>
          <a:xfrm rot="0">
            <a:off x="7622190" y="3343949"/>
            <a:ext cx="3772469" cy="2073316"/>
          </a:xfrm>
          <a:prstGeom prst="rect">
            <a:avLst/>
          </a:prstGeom>
        </p:spPr>
        <p:txBody>
          <a:bodyPr anchor="t" rtlCol="false" tIns="0" lIns="0" bIns="0" rIns="0">
            <a:spAutoFit/>
          </a:bodyPr>
          <a:lstStyle/>
          <a:p>
            <a:pPr algn="l">
              <a:lnSpc>
                <a:spcPts val="4005"/>
              </a:lnSpc>
            </a:pPr>
            <a:r>
              <a:rPr lang="en-US" sz="2860">
                <a:solidFill>
                  <a:srgbClr val="000000"/>
                </a:solidFill>
                <a:latin typeface="Arimo"/>
                <a:ea typeface="Arimo"/>
                <a:cs typeface="Arimo"/>
                <a:sym typeface="Arimo"/>
              </a:rPr>
              <a:t>PREDICT PROBABILITY OF A PERSON GETTING BREAST CANCER</a:t>
            </a:r>
          </a:p>
        </p:txBody>
      </p:sp>
      <p:grpSp>
        <p:nvGrpSpPr>
          <p:cNvPr name="Group 26" id="26"/>
          <p:cNvGrpSpPr/>
          <p:nvPr/>
        </p:nvGrpSpPr>
        <p:grpSpPr>
          <a:xfrm rot="0">
            <a:off x="2537237" y="291452"/>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
        <p:nvSpPr>
          <p:cNvPr name="TextBox 30" id="30"/>
          <p:cNvSpPr txBox="true"/>
          <p:nvPr/>
        </p:nvSpPr>
        <p:spPr>
          <a:xfrm rot="0">
            <a:off x="600525" y="-135724"/>
            <a:ext cx="10126131" cy="759102"/>
          </a:xfrm>
          <a:prstGeom prst="rect">
            <a:avLst/>
          </a:prstGeom>
        </p:spPr>
        <p:txBody>
          <a:bodyPr anchor="t" rtlCol="false" tIns="0" lIns="0" bIns="0" rIns="0">
            <a:spAutoFit/>
          </a:bodyPr>
          <a:lstStyle/>
          <a:p>
            <a:pPr algn="l">
              <a:lnSpc>
                <a:spcPts val="5459"/>
              </a:lnSpc>
            </a:pPr>
            <a:r>
              <a:rPr lang="en-US" sz="3900">
                <a:solidFill>
                  <a:srgbClr val="CF2912"/>
                </a:solidFill>
                <a:latin typeface="Arimo"/>
                <a:ea typeface="Arimo"/>
                <a:cs typeface="Arimo"/>
                <a:sym typeface="Arimo"/>
              </a:rPr>
              <a:t>EXAMPLE(3) OF AN EXPERT SYSTEM</a:t>
            </a:r>
          </a:p>
        </p:txBody>
      </p:sp>
      <p:sp>
        <p:nvSpPr>
          <p:cNvPr name="TextBox 31" id="31"/>
          <p:cNvSpPr txBox="true"/>
          <p:nvPr/>
        </p:nvSpPr>
        <p:spPr>
          <a:xfrm rot="0">
            <a:off x="782803" y="356678"/>
            <a:ext cx="18007005" cy="1327150"/>
          </a:xfrm>
          <a:prstGeom prst="rect">
            <a:avLst/>
          </a:prstGeom>
        </p:spPr>
        <p:txBody>
          <a:bodyPr anchor="t" rtlCol="false" tIns="0" lIns="0" bIns="0" rIns="0">
            <a:spAutoFit/>
          </a:bodyPr>
          <a:lstStyle/>
          <a:p>
            <a:pPr algn="ctr">
              <a:lnSpc>
                <a:spcPts val="9799"/>
              </a:lnSpc>
            </a:pPr>
            <a:r>
              <a:rPr lang="en-US" sz="6998">
                <a:solidFill>
                  <a:srgbClr val="3A322B"/>
                </a:solidFill>
                <a:latin typeface="Gagalin"/>
                <a:ea typeface="Gagalin"/>
                <a:cs typeface="Gagalin"/>
                <a:sym typeface="Gagalin"/>
              </a:rPr>
              <a:t>DIAGNOSIS OF BREAST CANCER</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450263" y="209864"/>
            <a:ext cx="12326706" cy="2063288"/>
            <a:chOff x="0" y="0"/>
            <a:chExt cx="16435608" cy="2751051"/>
          </a:xfrm>
        </p:grpSpPr>
        <p:sp>
          <p:nvSpPr>
            <p:cNvPr name="Freeform 3" id="3"/>
            <p:cNvSpPr/>
            <p:nvPr/>
          </p:nvSpPr>
          <p:spPr>
            <a:xfrm flipH="false" flipV="false" rot="0">
              <a:off x="0" y="0"/>
              <a:ext cx="16435578" cy="2751074"/>
            </a:xfrm>
            <a:custGeom>
              <a:avLst/>
              <a:gdLst/>
              <a:ahLst/>
              <a:cxnLst/>
              <a:rect r="r" b="b" t="t" l="l"/>
              <a:pathLst>
                <a:path h="2751074" w="16435578">
                  <a:moveTo>
                    <a:pt x="0" y="0"/>
                  </a:moveTo>
                  <a:lnTo>
                    <a:pt x="16435578" y="0"/>
                  </a:lnTo>
                  <a:lnTo>
                    <a:pt x="16435578" y="2751074"/>
                  </a:lnTo>
                  <a:lnTo>
                    <a:pt x="0" y="2751074"/>
                  </a:lnTo>
                  <a:close/>
                </a:path>
              </a:pathLst>
            </a:custGeom>
            <a:solidFill>
              <a:srgbClr val="94A4E6"/>
            </a:solidFill>
          </p:spPr>
        </p:sp>
      </p:grpSp>
      <p:sp>
        <p:nvSpPr>
          <p:cNvPr name="Freeform 4" id="4"/>
          <p:cNvSpPr/>
          <p:nvPr/>
        </p:nvSpPr>
        <p:spPr>
          <a:xfrm flipH="false" flipV="false" rot="0">
            <a:off x="450263" y="3157045"/>
            <a:ext cx="1984225" cy="1371595"/>
          </a:xfrm>
          <a:custGeom>
            <a:avLst/>
            <a:gdLst/>
            <a:ahLst/>
            <a:cxnLst/>
            <a:rect r="r" b="b" t="t" l="l"/>
            <a:pathLst>
              <a:path h="1371595" w="1984225">
                <a:moveTo>
                  <a:pt x="0" y="0"/>
                </a:moveTo>
                <a:lnTo>
                  <a:pt x="1984225" y="0"/>
                </a:lnTo>
                <a:lnTo>
                  <a:pt x="1984225" y="1371595"/>
                </a:lnTo>
                <a:lnTo>
                  <a:pt x="0" y="1371595"/>
                </a:lnTo>
                <a:lnTo>
                  <a:pt x="0" y="0"/>
                </a:lnTo>
                <a:close/>
              </a:path>
            </a:pathLst>
          </a:custGeom>
          <a:blipFill>
            <a:blip r:embed="rId2">
              <a:extLst>
                <a:ext uri="{96DAC541-7B7A-43D3-8B79-37D633B846F1}">
                  <asvg:svgBlip xmlns:asvg="http://schemas.microsoft.com/office/drawing/2016/SVG/main" r:embed="rId3"/>
                </a:ext>
              </a:extLst>
            </a:blip>
            <a:stretch>
              <a:fillRect l="0" t="0" r="0" b="-366"/>
            </a:stretch>
          </a:blipFill>
        </p:spPr>
      </p:sp>
      <p:sp>
        <p:nvSpPr>
          <p:cNvPr name="Freeform 5" id="5"/>
          <p:cNvSpPr/>
          <p:nvPr/>
        </p:nvSpPr>
        <p:spPr>
          <a:xfrm flipH="false" flipV="false" rot="0">
            <a:off x="450296" y="5498240"/>
            <a:ext cx="1759544" cy="1759544"/>
          </a:xfrm>
          <a:custGeom>
            <a:avLst/>
            <a:gdLst/>
            <a:ahLst/>
            <a:cxnLst/>
            <a:rect r="r" b="b" t="t" l="l"/>
            <a:pathLst>
              <a:path h="1759544" w="1759544">
                <a:moveTo>
                  <a:pt x="0" y="0"/>
                </a:moveTo>
                <a:lnTo>
                  <a:pt x="1759544" y="0"/>
                </a:lnTo>
                <a:lnTo>
                  <a:pt x="1759544" y="1759544"/>
                </a:lnTo>
                <a:lnTo>
                  <a:pt x="0" y="17595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6" id="6"/>
          <p:cNvGrpSpPr/>
          <p:nvPr/>
        </p:nvGrpSpPr>
        <p:grpSpPr>
          <a:xfrm rot="4685">
            <a:off x="426443" y="5131593"/>
            <a:ext cx="17517497" cy="47625"/>
            <a:chOff x="0" y="0"/>
            <a:chExt cx="23356663" cy="63500"/>
          </a:xfrm>
        </p:grpSpPr>
        <p:sp>
          <p:nvSpPr>
            <p:cNvPr name="Freeform 7" id="7"/>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8" id="8"/>
          <p:cNvGrpSpPr/>
          <p:nvPr/>
        </p:nvGrpSpPr>
        <p:grpSpPr>
          <a:xfrm rot="4685">
            <a:off x="426507" y="7568696"/>
            <a:ext cx="17517497" cy="47625"/>
            <a:chOff x="0" y="0"/>
            <a:chExt cx="23356663" cy="63500"/>
          </a:xfrm>
        </p:grpSpPr>
        <p:sp>
          <p:nvSpPr>
            <p:cNvPr name="Freeform 9" id="9"/>
            <p:cNvSpPr/>
            <p:nvPr/>
          </p:nvSpPr>
          <p:spPr>
            <a:xfrm flipH="false" flipV="false" rot="0">
              <a:off x="0" y="0"/>
              <a:ext cx="23356697" cy="63500"/>
            </a:xfrm>
            <a:custGeom>
              <a:avLst/>
              <a:gdLst/>
              <a:ahLst/>
              <a:cxnLst/>
              <a:rect r="r" b="b" t="t" l="l"/>
              <a:pathLst>
                <a:path h="63500" w="23356697">
                  <a:moveTo>
                    <a:pt x="31750" y="0"/>
                  </a:moveTo>
                  <a:lnTo>
                    <a:pt x="23324947" y="0"/>
                  </a:lnTo>
                  <a:cubicBezTo>
                    <a:pt x="23342473" y="0"/>
                    <a:pt x="23356697" y="14224"/>
                    <a:pt x="23356697" y="31750"/>
                  </a:cubicBezTo>
                  <a:cubicBezTo>
                    <a:pt x="23356697" y="49276"/>
                    <a:pt x="23342473" y="63500"/>
                    <a:pt x="23324947" y="63500"/>
                  </a:cubicBezTo>
                  <a:lnTo>
                    <a:pt x="31750" y="63500"/>
                  </a:lnTo>
                  <a:cubicBezTo>
                    <a:pt x="14224" y="63500"/>
                    <a:pt x="0" y="49276"/>
                    <a:pt x="0" y="31750"/>
                  </a:cubicBezTo>
                  <a:cubicBezTo>
                    <a:pt x="0" y="14224"/>
                    <a:pt x="14224" y="0"/>
                    <a:pt x="31750" y="0"/>
                  </a:cubicBezTo>
                  <a:close/>
                </a:path>
              </a:pathLst>
            </a:custGeom>
            <a:solidFill>
              <a:srgbClr val="000000"/>
            </a:solidFill>
          </p:spPr>
        </p:sp>
      </p:grpSp>
      <p:sp>
        <p:nvSpPr>
          <p:cNvPr name="Freeform 10" id="10"/>
          <p:cNvSpPr/>
          <p:nvPr/>
        </p:nvSpPr>
        <p:spPr>
          <a:xfrm flipH="false" flipV="false" rot="0">
            <a:off x="562571" y="7920708"/>
            <a:ext cx="1759609" cy="1577049"/>
          </a:xfrm>
          <a:custGeom>
            <a:avLst/>
            <a:gdLst/>
            <a:ahLst/>
            <a:cxnLst/>
            <a:rect r="r" b="b" t="t" l="l"/>
            <a:pathLst>
              <a:path h="1577049" w="1759609">
                <a:moveTo>
                  <a:pt x="0" y="0"/>
                </a:moveTo>
                <a:lnTo>
                  <a:pt x="1759609" y="0"/>
                </a:lnTo>
                <a:lnTo>
                  <a:pt x="1759609" y="1577049"/>
                </a:lnTo>
                <a:lnTo>
                  <a:pt x="0" y="1577049"/>
                </a:lnTo>
                <a:lnTo>
                  <a:pt x="0" y="0"/>
                </a:lnTo>
                <a:close/>
              </a:path>
            </a:pathLst>
          </a:custGeom>
          <a:blipFill>
            <a:blip r:embed="rId6">
              <a:extLst>
                <a:ext uri="{96DAC541-7B7A-43D3-8B79-37D633B846F1}">
                  <asvg:svgBlip xmlns:asvg="http://schemas.microsoft.com/office/drawing/2016/SVG/main" r:embed="rId7"/>
                </a:ext>
              </a:extLst>
            </a:blip>
            <a:stretch>
              <a:fillRect l="0" t="0" r="0" b="-116"/>
            </a:stretch>
          </a:blipFill>
        </p:spPr>
      </p:sp>
      <p:sp>
        <p:nvSpPr>
          <p:cNvPr name="TextBox 11" id="11"/>
          <p:cNvSpPr txBox="true"/>
          <p:nvPr/>
        </p:nvSpPr>
        <p:spPr>
          <a:xfrm rot="0">
            <a:off x="2922941" y="7983378"/>
            <a:ext cx="14997275" cy="1893749"/>
          </a:xfrm>
          <a:prstGeom prst="rect">
            <a:avLst/>
          </a:prstGeom>
        </p:spPr>
        <p:txBody>
          <a:bodyPr anchor="t" rtlCol="false" tIns="0" lIns="0" bIns="0" rIns="0">
            <a:spAutoFit/>
          </a:bodyPr>
          <a:lstStyle/>
          <a:p>
            <a:pPr algn="ctr">
              <a:lnSpc>
                <a:spcPts val="4885"/>
              </a:lnSpc>
            </a:pPr>
            <a:r>
              <a:rPr lang="en-US" sz="3490">
                <a:solidFill>
                  <a:srgbClr val="202C35"/>
                </a:solidFill>
                <a:latin typeface="Norwester"/>
                <a:ea typeface="Norwester"/>
                <a:cs typeface="Norwester"/>
                <a:sym typeface="Norwester"/>
              </a:rPr>
              <a:t>Actuator - Converts electrical signals, typically sent by a microprocessor, into physical outputs such as movements </a:t>
            </a:r>
          </a:p>
          <a:p>
            <a:pPr algn="ctr">
              <a:lnSpc>
                <a:spcPts val="4885"/>
              </a:lnSpc>
            </a:pPr>
            <a:r>
              <a:rPr lang="en-US" sz="3490">
                <a:solidFill>
                  <a:srgbClr val="202C35"/>
                </a:solidFill>
                <a:latin typeface="Norwester"/>
                <a:ea typeface="Norwester"/>
                <a:cs typeface="Norwester"/>
                <a:sym typeface="Norwester"/>
              </a:rPr>
              <a:t>(e.g., activating a valve, rotating a steering wheel).</a:t>
            </a:r>
          </a:p>
        </p:txBody>
      </p:sp>
      <p:sp>
        <p:nvSpPr>
          <p:cNvPr name="TextBox 12" id="12"/>
          <p:cNvSpPr txBox="true"/>
          <p:nvPr/>
        </p:nvSpPr>
        <p:spPr>
          <a:xfrm rot="0">
            <a:off x="2448343" y="3061795"/>
            <a:ext cx="15597939" cy="1895102"/>
          </a:xfrm>
          <a:prstGeom prst="rect">
            <a:avLst/>
          </a:prstGeom>
        </p:spPr>
        <p:txBody>
          <a:bodyPr anchor="t" rtlCol="false" tIns="0" lIns="0" bIns="0" rIns="0">
            <a:spAutoFit/>
          </a:bodyPr>
          <a:lstStyle/>
          <a:p>
            <a:pPr algn="ctr">
              <a:lnSpc>
                <a:spcPts val="4886"/>
              </a:lnSpc>
            </a:pPr>
            <a:r>
              <a:rPr lang="en-US" sz="3200" u="sng">
                <a:solidFill>
                  <a:srgbClr val="202C35"/>
                </a:solidFill>
                <a:latin typeface="Norwester"/>
                <a:ea typeface="Norwester"/>
                <a:cs typeface="Norwester"/>
                <a:sym typeface="Norwester"/>
              </a:rPr>
              <a:t>A sensor </a:t>
            </a:r>
            <a:r>
              <a:rPr lang="en-US" sz="3200">
                <a:solidFill>
                  <a:srgbClr val="202C35"/>
                </a:solidFill>
                <a:latin typeface="Norwester"/>
                <a:ea typeface="Norwester"/>
                <a:cs typeface="Norwester"/>
                <a:sym typeface="Norwester"/>
              </a:rPr>
              <a:t>is an input device that gathers data from its surroundings and transmits this information to a microprocessor or computer. If the data is in analogue form, it is initially converted into digital format using an analogue-to-digital converter (ADC).</a:t>
            </a:r>
          </a:p>
        </p:txBody>
      </p:sp>
      <p:sp>
        <p:nvSpPr>
          <p:cNvPr name="TextBox 13" id="13"/>
          <p:cNvSpPr txBox="true"/>
          <p:nvPr/>
        </p:nvSpPr>
        <p:spPr>
          <a:xfrm rot="0">
            <a:off x="2748674" y="5422040"/>
            <a:ext cx="14997275" cy="1917094"/>
          </a:xfrm>
          <a:prstGeom prst="rect">
            <a:avLst/>
          </a:prstGeom>
        </p:spPr>
        <p:txBody>
          <a:bodyPr anchor="t" rtlCol="false" tIns="0" lIns="0" bIns="0" rIns="0">
            <a:spAutoFit/>
          </a:bodyPr>
          <a:lstStyle/>
          <a:p>
            <a:pPr algn="ctr">
              <a:lnSpc>
                <a:spcPts val="4885"/>
              </a:lnSpc>
            </a:pPr>
            <a:r>
              <a:rPr lang="en-US" sz="3490" u="sng">
                <a:solidFill>
                  <a:srgbClr val="202C35"/>
                </a:solidFill>
                <a:latin typeface="Norwester"/>
                <a:ea typeface="Norwester"/>
                <a:cs typeface="Norwester"/>
                <a:sym typeface="Norwester"/>
              </a:rPr>
              <a:t>A Microprocessor</a:t>
            </a:r>
            <a:r>
              <a:rPr lang="en-US" sz="3490">
                <a:solidFill>
                  <a:srgbClr val="202C35"/>
                </a:solidFill>
                <a:latin typeface="Norwester"/>
                <a:ea typeface="Norwester"/>
                <a:cs typeface="Norwester"/>
                <a:sym typeface="Norwester"/>
              </a:rPr>
              <a:t> - The microprocessor processes inputs received from sensors (e.g., checking if input values exceed preset thresholds). It may send instructions to other components such as actuators as needed.</a:t>
            </a:r>
          </a:p>
        </p:txBody>
      </p:sp>
      <p:grpSp>
        <p:nvGrpSpPr>
          <p:cNvPr name="Group 14" id="14"/>
          <p:cNvGrpSpPr/>
          <p:nvPr/>
        </p:nvGrpSpPr>
        <p:grpSpPr>
          <a:xfrm rot="0">
            <a:off x="2537237" y="146265"/>
            <a:ext cx="13213526" cy="9925515"/>
            <a:chOff x="0" y="0"/>
            <a:chExt cx="17618034" cy="13234020"/>
          </a:xfrm>
        </p:grpSpPr>
        <p:sp>
          <p:nvSpPr>
            <p:cNvPr name="Freeform 15" id="1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8">
                <a:alphaModFix amt="70000"/>
              </a:blip>
              <a:stretch>
                <a:fillRect l="0" t="0" r="0" b="0"/>
              </a:stretch>
            </a:blipFill>
          </p:spPr>
        </p:sp>
        <p:sp>
          <p:nvSpPr>
            <p:cNvPr name="Freeform 16" id="1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9">
                <a:alphaModFix amt="9999"/>
              </a:blip>
              <a:stretch>
                <a:fillRect l="0" t="0" r="0" b="0"/>
              </a:stretch>
            </a:blipFill>
          </p:spPr>
        </p:sp>
        <p:sp>
          <p:nvSpPr>
            <p:cNvPr name="TextBox 17" id="1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10" tooltip="http://www.exampaperspractice.co.uk"/>
                </a:rPr>
                <a:t>www.exampaperspractice.co.uk</a:t>
              </a:r>
            </a:p>
          </p:txBody>
        </p:sp>
      </p:grpSp>
      <p:sp>
        <p:nvSpPr>
          <p:cNvPr name="TextBox 18" id="18"/>
          <p:cNvSpPr txBox="true"/>
          <p:nvPr/>
        </p:nvSpPr>
        <p:spPr>
          <a:xfrm rot="0">
            <a:off x="237797" y="65870"/>
            <a:ext cx="12328947" cy="2122675"/>
          </a:xfrm>
          <a:prstGeom prst="rect">
            <a:avLst/>
          </a:prstGeom>
        </p:spPr>
        <p:txBody>
          <a:bodyPr anchor="t" rtlCol="false" tIns="0" lIns="0" bIns="0" rIns="0">
            <a:spAutoFit/>
          </a:bodyPr>
          <a:lstStyle/>
          <a:p>
            <a:pPr algn="ctr">
              <a:lnSpc>
                <a:spcPts val="8061"/>
              </a:lnSpc>
            </a:pPr>
            <a:r>
              <a:rPr lang="en-US" sz="5758">
                <a:solidFill>
                  <a:srgbClr val="FFFFFF"/>
                </a:solidFill>
                <a:latin typeface="Norwester"/>
                <a:ea typeface="Norwester"/>
                <a:cs typeface="Norwester"/>
                <a:sym typeface="Norwester"/>
              </a:rPr>
              <a:t>The hardware that are need in an automated system are  ...</a:t>
            </a:r>
          </a:p>
        </p:txBody>
      </p:sp>
    </p:spTree>
  </p:cSld>
  <p:clrMapOvr>
    <a:masterClrMapping/>
  </p:clrMapOvr>
</p:sld>
</file>

<file path=ppt/slides/slide70.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12331219" y="3242206"/>
            <a:ext cx="4436728" cy="2757926"/>
            <a:chOff x="0" y="0"/>
            <a:chExt cx="5915637" cy="3677235"/>
          </a:xfrm>
        </p:grpSpPr>
        <p:sp>
          <p:nvSpPr>
            <p:cNvPr name="Freeform 3" id="3"/>
            <p:cNvSpPr/>
            <p:nvPr/>
          </p:nvSpPr>
          <p:spPr>
            <a:xfrm flipH="false" flipV="false" rot="0">
              <a:off x="0" y="0"/>
              <a:ext cx="5915660" cy="3677285"/>
            </a:xfrm>
            <a:custGeom>
              <a:avLst/>
              <a:gdLst/>
              <a:ahLst/>
              <a:cxnLst/>
              <a:rect r="r" b="b" t="t" l="l"/>
              <a:pathLst>
                <a:path h="3677285" w="5915660">
                  <a:moveTo>
                    <a:pt x="0" y="0"/>
                  </a:moveTo>
                  <a:lnTo>
                    <a:pt x="5915660" y="0"/>
                  </a:lnTo>
                  <a:lnTo>
                    <a:pt x="5915660" y="3677285"/>
                  </a:lnTo>
                  <a:lnTo>
                    <a:pt x="0" y="3677285"/>
                  </a:lnTo>
                  <a:close/>
                </a:path>
              </a:pathLst>
            </a:custGeom>
            <a:solidFill>
              <a:srgbClr val="F6A92A"/>
            </a:solidFill>
          </p:spPr>
        </p:sp>
      </p:grpSp>
      <p:sp>
        <p:nvSpPr>
          <p:cNvPr name="Freeform 4" id="4"/>
          <p:cNvSpPr/>
          <p:nvPr/>
        </p:nvSpPr>
        <p:spPr>
          <a:xfrm flipH="false" flipV="false" rot="0">
            <a:off x="2025991" y="2026864"/>
            <a:ext cx="9423153" cy="7946536"/>
          </a:xfrm>
          <a:custGeom>
            <a:avLst/>
            <a:gdLst/>
            <a:ahLst/>
            <a:cxnLst/>
            <a:rect r="r" b="b" t="t" l="l"/>
            <a:pathLst>
              <a:path h="7946536" w="9423153">
                <a:moveTo>
                  <a:pt x="0" y="0"/>
                </a:moveTo>
                <a:lnTo>
                  <a:pt x="9423153" y="0"/>
                </a:lnTo>
                <a:lnTo>
                  <a:pt x="9423153" y="7946536"/>
                </a:lnTo>
                <a:lnTo>
                  <a:pt x="0" y="7946536"/>
                </a:lnTo>
                <a:lnTo>
                  <a:pt x="0" y="0"/>
                </a:lnTo>
                <a:close/>
              </a:path>
            </a:pathLst>
          </a:custGeom>
          <a:blipFill>
            <a:blip r:embed="rId2"/>
            <a:stretch>
              <a:fillRect l="0" t="0" r="0" b="0"/>
            </a:stretch>
          </a:blipFill>
        </p:spPr>
      </p:sp>
      <p:sp>
        <p:nvSpPr>
          <p:cNvPr name="TextBox 5" id="5"/>
          <p:cNvSpPr txBox="true"/>
          <p:nvPr/>
        </p:nvSpPr>
        <p:spPr>
          <a:xfrm rot="0">
            <a:off x="782803" y="356678"/>
            <a:ext cx="18007005" cy="1327150"/>
          </a:xfrm>
          <a:prstGeom prst="rect">
            <a:avLst/>
          </a:prstGeom>
        </p:spPr>
        <p:txBody>
          <a:bodyPr anchor="t" rtlCol="false" tIns="0" lIns="0" bIns="0" rIns="0">
            <a:spAutoFit/>
          </a:bodyPr>
          <a:lstStyle/>
          <a:p>
            <a:pPr algn="ctr">
              <a:lnSpc>
                <a:spcPts val="9799"/>
              </a:lnSpc>
            </a:pPr>
            <a:r>
              <a:rPr lang="en-US" sz="6998">
                <a:solidFill>
                  <a:srgbClr val="3A322B"/>
                </a:solidFill>
                <a:latin typeface="Gagalin"/>
                <a:ea typeface="Gagalin"/>
                <a:cs typeface="Gagalin"/>
                <a:sym typeface="Gagalin"/>
              </a:rPr>
              <a:t>DIAGNOSIS OF BREAST CANCER</a:t>
            </a:r>
          </a:p>
        </p:txBody>
      </p:sp>
      <p:sp>
        <p:nvSpPr>
          <p:cNvPr name="TextBox 6" id="6"/>
          <p:cNvSpPr txBox="true"/>
          <p:nvPr/>
        </p:nvSpPr>
        <p:spPr>
          <a:xfrm rot="0">
            <a:off x="12331219" y="2631136"/>
            <a:ext cx="4304805" cy="428557"/>
          </a:xfrm>
          <a:prstGeom prst="rect">
            <a:avLst/>
          </a:prstGeom>
        </p:spPr>
        <p:txBody>
          <a:bodyPr anchor="t" rtlCol="false" tIns="0" lIns="0" bIns="0" rIns="0">
            <a:spAutoFit/>
          </a:bodyPr>
          <a:lstStyle/>
          <a:p>
            <a:pPr algn="ctr">
              <a:lnSpc>
                <a:spcPts val="3018"/>
              </a:lnSpc>
            </a:pPr>
            <a:r>
              <a:rPr lang="en-US" sz="2155">
                <a:solidFill>
                  <a:srgbClr val="3A322B"/>
                </a:solidFill>
                <a:latin typeface="Arimo"/>
                <a:ea typeface="Arimo"/>
                <a:cs typeface="Arimo"/>
                <a:sym typeface="Arimo"/>
              </a:rPr>
              <a:t>KNOWLEDGE BASE</a:t>
            </a:r>
          </a:p>
        </p:txBody>
      </p:sp>
      <p:sp>
        <p:nvSpPr>
          <p:cNvPr name="TextBox 7" id="7"/>
          <p:cNvSpPr txBox="true"/>
          <p:nvPr/>
        </p:nvSpPr>
        <p:spPr>
          <a:xfrm rot="0">
            <a:off x="12682750" y="3294571"/>
            <a:ext cx="3386681" cy="2422395"/>
          </a:xfrm>
          <a:prstGeom prst="rect">
            <a:avLst/>
          </a:prstGeom>
        </p:spPr>
        <p:txBody>
          <a:bodyPr anchor="t" rtlCol="false" tIns="0" lIns="0" bIns="0" rIns="0">
            <a:spAutoFit/>
          </a:bodyPr>
          <a:lstStyle/>
          <a:p>
            <a:pPr algn="l">
              <a:lnSpc>
                <a:spcPts val="3784"/>
              </a:lnSpc>
            </a:pPr>
            <a:r>
              <a:rPr lang="en-US" sz="2703">
                <a:solidFill>
                  <a:srgbClr val="000000"/>
                </a:solidFill>
                <a:latin typeface="Arimo"/>
                <a:ea typeface="Arimo"/>
                <a:cs typeface="Arimo"/>
                <a:sym typeface="Arimo"/>
              </a:rPr>
              <a:t>MAMMOGRAPHYS WITH ALL TYPES OF CANCERS / NORMAL MAMMOGRAPHY</a:t>
            </a:r>
          </a:p>
        </p:txBody>
      </p:sp>
      <p:grpSp>
        <p:nvGrpSpPr>
          <p:cNvPr name="Group 8" id="8"/>
          <p:cNvGrpSpPr/>
          <p:nvPr/>
        </p:nvGrpSpPr>
        <p:grpSpPr>
          <a:xfrm rot="0">
            <a:off x="2537237" y="291452"/>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
        <p:nvSpPr>
          <p:cNvPr name="TextBox 12" id="12"/>
          <p:cNvSpPr txBox="true"/>
          <p:nvPr/>
        </p:nvSpPr>
        <p:spPr>
          <a:xfrm rot="0">
            <a:off x="600525" y="-135724"/>
            <a:ext cx="10126131" cy="759102"/>
          </a:xfrm>
          <a:prstGeom prst="rect">
            <a:avLst/>
          </a:prstGeom>
        </p:spPr>
        <p:txBody>
          <a:bodyPr anchor="t" rtlCol="false" tIns="0" lIns="0" bIns="0" rIns="0">
            <a:spAutoFit/>
          </a:bodyPr>
          <a:lstStyle/>
          <a:p>
            <a:pPr algn="l">
              <a:lnSpc>
                <a:spcPts val="5459"/>
              </a:lnSpc>
            </a:pPr>
            <a:r>
              <a:rPr lang="en-US" sz="3900">
                <a:solidFill>
                  <a:srgbClr val="CF2912"/>
                </a:solidFill>
                <a:latin typeface="Arimo"/>
                <a:ea typeface="Arimo"/>
                <a:cs typeface="Arimo"/>
                <a:sym typeface="Arimo"/>
              </a:rPr>
              <a:t>EXAMPLE(3) OF AN EXPERT SYSTEM</a:t>
            </a:r>
          </a:p>
        </p:txBody>
      </p:sp>
    </p:spTree>
  </p:cSld>
  <p:clrMapOvr>
    <a:masterClrMapping/>
  </p:clrMapOvr>
</p:sld>
</file>

<file path=ppt/slides/slide71.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sp>
        <p:nvSpPr>
          <p:cNvPr name="TextBox 2" id="2"/>
          <p:cNvSpPr txBox="true"/>
          <p:nvPr/>
        </p:nvSpPr>
        <p:spPr>
          <a:xfrm rot="0">
            <a:off x="3385247" y="857250"/>
            <a:ext cx="11517507" cy="759102"/>
          </a:xfrm>
          <a:prstGeom prst="rect">
            <a:avLst/>
          </a:prstGeom>
        </p:spPr>
        <p:txBody>
          <a:bodyPr anchor="t" rtlCol="false" tIns="0" lIns="0" bIns="0" rIns="0">
            <a:spAutoFit/>
          </a:bodyPr>
          <a:lstStyle/>
          <a:p>
            <a:pPr algn="l">
              <a:lnSpc>
                <a:spcPts val="5459"/>
              </a:lnSpc>
            </a:pPr>
            <a:r>
              <a:rPr lang="en-US" sz="3900">
                <a:solidFill>
                  <a:srgbClr val="CF2912"/>
                </a:solidFill>
                <a:latin typeface="Arimo"/>
                <a:ea typeface="Arimo"/>
                <a:cs typeface="Arimo"/>
                <a:sym typeface="Arimo"/>
              </a:rPr>
              <a:t>OTHER EXAMPLES OF AN EXPERT SYSTEM</a:t>
            </a:r>
          </a:p>
        </p:txBody>
      </p:sp>
      <p:sp>
        <p:nvSpPr>
          <p:cNvPr name="TextBox 3" id="3"/>
          <p:cNvSpPr txBox="true"/>
          <p:nvPr/>
        </p:nvSpPr>
        <p:spPr>
          <a:xfrm rot="0">
            <a:off x="1028700" y="1854716"/>
            <a:ext cx="15811835" cy="4790579"/>
          </a:xfrm>
          <a:prstGeom prst="rect">
            <a:avLst/>
          </a:prstGeom>
        </p:spPr>
        <p:txBody>
          <a:bodyPr anchor="t" rtlCol="false" tIns="0" lIns="0" bIns="0" rIns="0">
            <a:spAutoFit/>
          </a:bodyPr>
          <a:lstStyle/>
          <a:p>
            <a:pPr algn="l" marL="1223986" indent="-407995" lvl="2">
              <a:lnSpc>
                <a:spcPts val="7496"/>
              </a:lnSpc>
              <a:buFont typeface="Arial"/>
              <a:buChar char="⚬"/>
            </a:pPr>
            <a:r>
              <a:rPr lang="en-US" sz="5353">
                <a:solidFill>
                  <a:srgbClr val="000000"/>
                </a:solidFill>
                <a:latin typeface="Arimo"/>
                <a:ea typeface="Arimo"/>
                <a:cs typeface="Arimo"/>
                <a:sym typeface="Arimo"/>
              </a:rPr>
              <a:t>MINERAL PROSPECTING</a:t>
            </a:r>
          </a:p>
          <a:p>
            <a:pPr algn="l" marL="1223986" indent="-407995" lvl="2">
              <a:lnSpc>
                <a:spcPts val="7496"/>
              </a:lnSpc>
              <a:buFont typeface="Arial"/>
              <a:buChar char="⚬"/>
            </a:pPr>
            <a:r>
              <a:rPr lang="en-US" sz="5353">
                <a:solidFill>
                  <a:srgbClr val="000000"/>
                </a:solidFill>
                <a:latin typeface="Arimo"/>
                <a:ea typeface="Arimo"/>
                <a:cs typeface="Arimo"/>
                <a:sym typeface="Arimo"/>
              </a:rPr>
              <a:t>PLANT AND ANIMAL IDENTIFICATION </a:t>
            </a:r>
          </a:p>
          <a:p>
            <a:pPr algn="l" marL="1223986" indent="-407995" lvl="2">
              <a:lnSpc>
                <a:spcPts val="7496"/>
              </a:lnSpc>
              <a:buFont typeface="Arial"/>
              <a:buChar char="⚬"/>
            </a:pPr>
            <a:r>
              <a:rPr lang="en-US" sz="5353">
                <a:solidFill>
                  <a:srgbClr val="000000"/>
                </a:solidFill>
                <a:latin typeface="Arimo"/>
                <a:ea typeface="Arimo"/>
                <a:cs typeface="Arimo"/>
                <a:sym typeface="Arimo"/>
              </a:rPr>
              <a:t>FINANCIAL PLANNING </a:t>
            </a:r>
          </a:p>
          <a:p>
            <a:pPr algn="l" marL="1223986" indent="-407995" lvl="2">
              <a:lnSpc>
                <a:spcPts val="7496"/>
              </a:lnSpc>
              <a:buFont typeface="Arial"/>
              <a:buChar char="⚬"/>
            </a:pPr>
            <a:r>
              <a:rPr lang="en-US" sz="5353">
                <a:solidFill>
                  <a:srgbClr val="000000"/>
                </a:solidFill>
                <a:latin typeface="Arimo"/>
                <a:ea typeface="Arimo"/>
                <a:cs typeface="Arimo"/>
                <a:sym typeface="Arimo"/>
              </a:rPr>
              <a:t>CAR ENGINE FAULT SYSTEMS</a:t>
            </a:r>
          </a:p>
          <a:p>
            <a:pPr algn="l" marL="1223986" indent="-407995" lvl="2">
              <a:lnSpc>
                <a:spcPts val="7496"/>
              </a:lnSpc>
              <a:buFont typeface="Arial"/>
              <a:buChar char="⚬"/>
            </a:pPr>
            <a:r>
              <a:rPr lang="en-US" sz="5353">
                <a:solidFill>
                  <a:srgbClr val="000000"/>
                </a:solidFill>
                <a:latin typeface="Arimo"/>
                <a:ea typeface="Arimo"/>
                <a:cs typeface="Arimo"/>
                <a:sym typeface="Arimo"/>
              </a:rPr>
              <a:t>BANK LOAN APPROVAL SYSTEM </a:t>
            </a:r>
          </a:p>
        </p:txBody>
      </p:sp>
      <p:grpSp>
        <p:nvGrpSpPr>
          <p:cNvPr name="Group 4" id="4"/>
          <p:cNvGrpSpPr/>
          <p:nvPr/>
        </p:nvGrpSpPr>
        <p:grpSpPr>
          <a:xfrm rot="0">
            <a:off x="2537237" y="180743"/>
            <a:ext cx="13213526" cy="9925515"/>
            <a:chOff x="0" y="0"/>
            <a:chExt cx="17618034" cy="13234020"/>
          </a:xfrm>
        </p:grpSpPr>
        <p:sp>
          <p:nvSpPr>
            <p:cNvPr name="Freeform 5" id="5"/>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6" id="6"/>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7" id="7"/>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2.xml><?xml version="1.0" encoding="utf-8"?>
<p:sld xmlns:p="http://schemas.openxmlformats.org/presentationml/2006/main" xmlns:a="http://schemas.openxmlformats.org/drawingml/2006/main" xmlns:r="http://schemas.openxmlformats.org/officeDocument/2006/relationships">
  <p:cSld>
    <p:bg>
      <p:bgPr>
        <a:solidFill>
          <a:srgbClr val="E6D9B4"/>
        </a:solidFill>
      </p:bgPr>
    </p:bg>
    <p:spTree>
      <p:nvGrpSpPr>
        <p:cNvPr id="1" name=""/>
        <p:cNvGrpSpPr/>
        <p:nvPr/>
      </p:nvGrpSpPr>
      <p:grpSpPr>
        <a:xfrm>
          <a:off x="0" y="0"/>
          <a:ext cx="0" cy="0"/>
          <a:chOff x="0" y="0"/>
          <a:chExt cx="0" cy="0"/>
        </a:xfrm>
      </p:grpSpPr>
      <p:grpSp>
        <p:nvGrpSpPr>
          <p:cNvPr name="Group 2" id="2"/>
          <p:cNvGrpSpPr/>
          <p:nvPr/>
        </p:nvGrpSpPr>
        <p:grpSpPr>
          <a:xfrm rot="0">
            <a:off x="453050" y="2345536"/>
            <a:ext cx="17381900" cy="3003249"/>
            <a:chOff x="0" y="0"/>
            <a:chExt cx="23175867" cy="4004332"/>
          </a:xfrm>
        </p:grpSpPr>
        <p:sp>
          <p:nvSpPr>
            <p:cNvPr name="Freeform 3" id="3"/>
            <p:cNvSpPr/>
            <p:nvPr/>
          </p:nvSpPr>
          <p:spPr>
            <a:xfrm flipH="false" flipV="false" rot="0">
              <a:off x="0" y="0"/>
              <a:ext cx="23175849" cy="4004310"/>
            </a:xfrm>
            <a:custGeom>
              <a:avLst/>
              <a:gdLst/>
              <a:ahLst/>
              <a:cxnLst/>
              <a:rect r="r" b="b" t="t" l="l"/>
              <a:pathLst>
                <a:path h="4004310" w="23175849">
                  <a:moveTo>
                    <a:pt x="0" y="0"/>
                  </a:moveTo>
                  <a:lnTo>
                    <a:pt x="23175849" y="0"/>
                  </a:lnTo>
                  <a:lnTo>
                    <a:pt x="23175849" y="4004310"/>
                  </a:lnTo>
                  <a:lnTo>
                    <a:pt x="0" y="4004310"/>
                  </a:lnTo>
                  <a:close/>
                </a:path>
              </a:pathLst>
            </a:custGeom>
            <a:solidFill>
              <a:srgbClr val="E2EFB0"/>
            </a:solidFill>
          </p:spPr>
        </p:sp>
      </p:grpSp>
      <p:sp>
        <p:nvSpPr>
          <p:cNvPr name="TextBox 4" id="4"/>
          <p:cNvSpPr txBox="true"/>
          <p:nvPr/>
        </p:nvSpPr>
        <p:spPr>
          <a:xfrm rot="0">
            <a:off x="453050" y="1496831"/>
            <a:ext cx="3477816" cy="848705"/>
          </a:xfrm>
          <a:prstGeom prst="rect">
            <a:avLst/>
          </a:prstGeom>
        </p:spPr>
        <p:txBody>
          <a:bodyPr anchor="t" rtlCol="false" tIns="0" lIns="0" bIns="0" rIns="0">
            <a:spAutoFit/>
          </a:bodyPr>
          <a:lstStyle/>
          <a:p>
            <a:pPr algn="ctr">
              <a:lnSpc>
                <a:spcPts val="6244"/>
              </a:lnSpc>
            </a:pPr>
            <a:r>
              <a:rPr lang="en-US" sz="4461">
                <a:solidFill>
                  <a:srgbClr val="3A322B"/>
                </a:solidFill>
                <a:latin typeface="Code Pro"/>
                <a:ea typeface="Code Pro"/>
                <a:cs typeface="Code Pro"/>
                <a:sym typeface="Code Pro"/>
              </a:rPr>
              <a:t>Advantages</a:t>
            </a:r>
          </a:p>
        </p:txBody>
      </p:sp>
      <p:grpSp>
        <p:nvGrpSpPr>
          <p:cNvPr name="Group 5" id="5"/>
          <p:cNvGrpSpPr/>
          <p:nvPr/>
        </p:nvGrpSpPr>
        <p:grpSpPr>
          <a:xfrm rot="0">
            <a:off x="453050" y="6436450"/>
            <a:ext cx="17381900" cy="2136490"/>
            <a:chOff x="0" y="0"/>
            <a:chExt cx="23175867" cy="2848653"/>
          </a:xfrm>
        </p:grpSpPr>
        <p:sp>
          <p:nvSpPr>
            <p:cNvPr name="Freeform 6" id="6"/>
            <p:cNvSpPr/>
            <p:nvPr/>
          </p:nvSpPr>
          <p:spPr>
            <a:xfrm flipH="false" flipV="false" rot="0">
              <a:off x="0" y="0"/>
              <a:ext cx="23175849" cy="2848610"/>
            </a:xfrm>
            <a:custGeom>
              <a:avLst/>
              <a:gdLst/>
              <a:ahLst/>
              <a:cxnLst/>
              <a:rect r="r" b="b" t="t" l="l"/>
              <a:pathLst>
                <a:path h="2848610" w="23175849">
                  <a:moveTo>
                    <a:pt x="0" y="0"/>
                  </a:moveTo>
                  <a:lnTo>
                    <a:pt x="23175849" y="0"/>
                  </a:lnTo>
                  <a:lnTo>
                    <a:pt x="23175849" y="2848610"/>
                  </a:lnTo>
                  <a:lnTo>
                    <a:pt x="0" y="2848610"/>
                  </a:lnTo>
                  <a:close/>
                </a:path>
              </a:pathLst>
            </a:custGeom>
            <a:solidFill>
              <a:srgbClr val="E2EFB0"/>
            </a:solidFill>
          </p:spPr>
        </p:sp>
      </p:grpSp>
      <p:sp>
        <p:nvSpPr>
          <p:cNvPr name="TextBox 7" id="7"/>
          <p:cNvSpPr txBox="true"/>
          <p:nvPr/>
        </p:nvSpPr>
        <p:spPr>
          <a:xfrm rot="0">
            <a:off x="453050" y="5587745"/>
            <a:ext cx="4374728" cy="848705"/>
          </a:xfrm>
          <a:prstGeom prst="rect">
            <a:avLst/>
          </a:prstGeom>
        </p:spPr>
        <p:txBody>
          <a:bodyPr anchor="t" rtlCol="false" tIns="0" lIns="0" bIns="0" rIns="0">
            <a:spAutoFit/>
          </a:bodyPr>
          <a:lstStyle/>
          <a:p>
            <a:pPr algn="ctr">
              <a:lnSpc>
                <a:spcPts val="6244"/>
              </a:lnSpc>
            </a:pPr>
            <a:r>
              <a:rPr lang="en-US" sz="4461">
                <a:solidFill>
                  <a:srgbClr val="3A322B"/>
                </a:solidFill>
                <a:latin typeface="Code Pro"/>
                <a:ea typeface="Code Pro"/>
                <a:cs typeface="Code Pro"/>
                <a:sym typeface="Code Pro"/>
              </a:rPr>
              <a:t>Disadvantages</a:t>
            </a:r>
          </a:p>
        </p:txBody>
      </p:sp>
      <p:sp>
        <p:nvSpPr>
          <p:cNvPr name="TextBox 8" id="8"/>
          <p:cNvSpPr txBox="true"/>
          <p:nvPr/>
        </p:nvSpPr>
        <p:spPr>
          <a:xfrm rot="0">
            <a:off x="675825" y="2407561"/>
            <a:ext cx="14682367" cy="2745849"/>
          </a:xfrm>
          <a:prstGeom prst="rect">
            <a:avLst/>
          </a:prstGeom>
        </p:spPr>
        <p:txBody>
          <a:bodyPr anchor="t" rtlCol="false" tIns="0" lIns="0" bIns="0" rIns="0">
            <a:spAutoFit/>
          </a:bodyPr>
          <a:lstStyle/>
          <a:p>
            <a:pPr algn="l">
              <a:lnSpc>
                <a:spcPts val="4290"/>
              </a:lnSpc>
            </a:pPr>
            <a:r>
              <a:rPr lang="en-US" sz="3064">
                <a:solidFill>
                  <a:srgbClr val="000000"/>
                </a:solidFill>
                <a:latin typeface="Arimo"/>
                <a:ea typeface="Arimo"/>
                <a:cs typeface="Arimo"/>
                <a:sym typeface="Arimo"/>
              </a:rPr>
              <a:t>1. HIGH LEVEL OF EXPERTISE </a:t>
            </a:r>
          </a:p>
          <a:p>
            <a:pPr algn="l">
              <a:lnSpc>
                <a:spcPts val="4290"/>
              </a:lnSpc>
            </a:pPr>
            <a:r>
              <a:rPr lang="en-US" sz="3064">
                <a:solidFill>
                  <a:srgbClr val="000000"/>
                </a:solidFill>
                <a:latin typeface="Arimo"/>
                <a:ea typeface="Arimo"/>
                <a:cs typeface="Arimo"/>
                <a:sym typeface="Arimo"/>
              </a:rPr>
              <a:t>2. HIGH ACCURACY </a:t>
            </a:r>
          </a:p>
          <a:p>
            <a:pPr algn="l">
              <a:lnSpc>
                <a:spcPts val="4290"/>
              </a:lnSpc>
            </a:pPr>
            <a:r>
              <a:rPr lang="en-US" sz="3064">
                <a:solidFill>
                  <a:srgbClr val="000000"/>
                </a:solidFill>
                <a:latin typeface="Arimo"/>
                <a:ea typeface="Arimo"/>
                <a:cs typeface="Arimo"/>
                <a:sym typeface="Arimo"/>
              </a:rPr>
              <a:t>3. CONSISTENT RESULT </a:t>
            </a:r>
          </a:p>
          <a:p>
            <a:pPr algn="l">
              <a:lnSpc>
                <a:spcPts val="4290"/>
              </a:lnSpc>
            </a:pPr>
            <a:r>
              <a:rPr lang="en-US" sz="3064">
                <a:solidFill>
                  <a:srgbClr val="000000"/>
                </a:solidFill>
                <a:latin typeface="Arimo"/>
                <a:ea typeface="Arimo"/>
                <a:cs typeface="Arimo"/>
                <a:sym typeface="Arimo"/>
              </a:rPr>
              <a:t>4. HAVE THE ABILITY TO STORE VAST AMOUNTS OF IDEAS AND FACTS </a:t>
            </a:r>
          </a:p>
          <a:p>
            <a:pPr algn="l">
              <a:lnSpc>
                <a:spcPts val="4290"/>
              </a:lnSpc>
            </a:pPr>
            <a:r>
              <a:rPr lang="en-US" sz="3064">
                <a:solidFill>
                  <a:srgbClr val="000000"/>
                </a:solidFill>
                <a:latin typeface="Arimo"/>
                <a:ea typeface="Arimo"/>
                <a:cs typeface="Arimo"/>
                <a:sym typeface="Arimo"/>
              </a:rPr>
              <a:t>5. THEY HAVE VERY FAST RESPONSE TIME</a:t>
            </a:r>
          </a:p>
        </p:txBody>
      </p:sp>
      <p:sp>
        <p:nvSpPr>
          <p:cNvPr name="TextBox 9" id="9"/>
          <p:cNvSpPr txBox="true"/>
          <p:nvPr/>
        </p:nvSpPr>
        <p:spPr>
          <a:xfrm rot="0">
            <a:off x="675825" y="6605095"/>
            <a:ext cx="16671503" cy="1149985"/>
          </a:xfrm>
          <a:prstGeom prst="rect">
            <a:avLst/>
          </a:prstGeom>
        </p:spPr>
        <p:txBody>
          <a:bodyPr anchor="t" rtlCol="false" tIns="0" lIns="0" bIns="0" rIns="0">
            <a:spAutoFit/>
          </a:bodyPr>
          <a:lstStyle/>
          <a:p>
            <a:pPr algn="l">
              <a:lnSpc>
                <a:spcPts val="4339"/>
              </a:lnSpc>
            </a:pPr>
            <a:r>
              <a:rPr lang="en-US" sz="3099">
                <a:solidFill>
                  <a:srgbClr val="000000"/>
                </a:solidFill>
                <a:latin typeface="Arimo"/>
                <a:ea typeface="Arimo"/>
                <a:cs typeface="Arimo"/>
                <a:sym typeface="Arimo"/>
              </a:rPr>
              <a:t>1. SET UP AND MAINTENANCE COSTS ARE VERY HIGH </a:t>
            </a:r>
          </a:p>
          <a:p>
            <a:pPr algn="l">
              <a:lnSpc>
                <a:spcPts val="4339"/>
              </a:lnSpc>
            </a:pPr>
            <a:r>
              <a:rPr lang="en-US" sz="3099">
                <a:solidFill>
                  <a:srgbClr val="000000"/>
                </a:solidFill>
                <a:latin typeface="Arimo"/>
                <a:ea typeface="Arimo"/>
                <a:cs typeface="Arimo"/>
                <a:sym typeface="Arimo"/>
              </a:rPr>
              <a:t>2. THEY ARE ONLY AS GOOD AS THE INFORMATION ENTERED INTO THE SYSTEM</a:t>
            </a:r>
          </a:p>
        </p:txBody>
      </p:sp>
      <p:grpSp>
        <p:nvGrpSpPr>
          <p:cNvPr name="Group 10" id="10"/>
          <p:cNvGrpSpPr/>
          <p:nvPr/>
        </p:nvGrpSpPr>
        <p:grpSpPr>
          <a:xfrm rot="0">
            <a:off x="2537237" y="190653"/>
            <a:ext cx="13213526" cy="9925515"/>
            <a:chOff x="0" y="0"/>
            <a:chExt cx="17618034" cy="13234020"/>
          </a:xfrm>
        </p:grpSpPr>
        <p:sp>
          <p:nvSpPr>
            <p:cNvPr name="Freeform 11" id="11"/>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2" id="12"/>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3" id="13"/>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4" id="14"/>
          <p:cNvSpPr txBox="true"/>
          <p:nvPr/>
        </p:nvSpPr>
        <p:spPr>
          <a:xfrm rot="0">
            <a:off x="5677303" y="142104"/>
            <a:ext cx="6933393" cy="1161226"/>
          </a:xfrm>
          <a:prstGeom prst="rect">
            <a:avLst/>
          </a:prstGeom>
        </p:spPr>
        <p:txBody>
          <a:bodyPr anchor="t" rtlCol="false" tIns="0" lIns="0" bIns="0" rIns="0">
            <a:spAutoFit/>
          </a:bodyPr>
          <a:lstStyle/>
          <a:p>
            <a:pPr algn="l">
              <a:lnSpc>
                <a:spcPts val="8400"/>
              </a:lnSpc>
            </a:pPr>
            <a:r>
              <a:rPr lang="en-US" sz="6000">
                <a:solidFill>
                  <a:srgbClr val="CF2912"/>
                </a:solidFill>
                <a:latin typeface="Arimo"/>
                <a:ea typeface="Arimo"/>
                <a:cs typeface="Arimo"/>
                <a:sym typeface="Arimo"/>
              </a:rPr>
              <a:t>EXPERT SYSTEM</a:t>
            </a:r>
          </a:p>
        </p:txBody>
      </p:sp>
    </p:spTree>
  </p:cSld>
  <p:clrMapOvr>
    <a:masterClrMapping/>
  </p:clrMapOvr>
</p:sld>
</file>

<file path=ppt/slides/slide73.xml><?xml version="1.0" encoding="utf-8"?>
<p:sld xmlns:p="http://schemas.openxmlformats.org/presentationml/2006/main" xmlns:a="http://schemas.openxmlformats.org/drawingml/2006/main" xmlns:r="http://schemas.openxmlformats.org/officeDocument/2006/relationships">
  <p:cSld>
    <p:bg>
      <p:bgPr>
        <a:solidFill>
          <a:srgbClr val="121866"/>
        </a:solidFill>
      </p:bgPr>
    </p:bg>
    <p:spTree>
      <p:nvGrpSpPr>
        <p:cNvPr id="1" name=""/>
        <p:cNvGrpSpPr/>
        <p:nvPr/>
      </p:nvGrpSpPr>
      <p:grpSpPr>
        <a:xfrm>
          <a:off x="0" y="0"/>
          <a:ext cx="0" cy="0"/>
          <a:chOff x="0" y="0"/>
          <a:chExt cx="0" cy="0"/>
        </a:xfrm>
      </p:grpSpPr>
      <p:grpSp>
        <p:nvGrpSpPr>
          <p:cNvPr name="Group 2" id="2"/>
          <p:cNvGrpSpPr/>
          <p:nvPr/>
        </p:nvGrpSpPr>
        <p:grpSpPr>
          <a:xfrm rot="0">
            <a:off x="4863916" y="1896584"/>
            <a:ext cx="7827597" cy="7862682"/>
            <a:chOff x="0" y="0"/>
            <a:chExt cx="10436796" cy="10483576"/>
          </a:xfrm>
        </p:grpSpPr>
        <p:sp>
          <p:nvSpPr>
            <p:cNvPr name="Freeform 3" id="3"/>
            <p:cNvSpPr/>
            <p:nvPr/>
          </p:nvSpPr>
          <p:spPr>
            <a:xfrm flipH="false" flipV="false" rot="0">
              <a:off x="0" y="0"/>
              <a:ext cx="10436860" cy="10483596"/>
            </a:xfrm>
            <a:custGeom>
              <a:avLst/>
              <a:gdLst/>
              <a:ahLst/>
              <a:cxnLst/>
              <a:rect r="r" b="b" t="t" l="l"/>
              <a:pathLst>
                <a:path h="10483596" w="10436860">
                  <a:moveTo>
                    <a:pt x="5218430" y="0"/>
                  </a:moveTo>
                  <a:cubicBezTo>
                    <a:pt x="8104251" y="12954"/>
                    <a:pt x="10436860" y="2355977"/>
                    <a:pt x="10436860" y="5241798"/>
                  </a:cubicBezTo>
                  <a:cubicBezTo>
                    <a:pt x="10436860" y="8127619"/>
                    <a:pt x="8104251" y="10470642"/>
                    <a:pt x="5218430" y="10483596"/>
                  </a:cubicBezTo>
                  <a:cubicBezTo>
                    <a:pt x="2332609" y="10470642"/>
                    <a:pt x="0" y="8127619"/>
                    <a:pt x="0" y="5241798"/>
                  </a:cubicBezTo>
                  <a:cubicBezTo>
                    <a:pt x="0" y="2355977"/>
                    <a:pt x="2332609" y="12954"/>
                    <a:pt x="5218430" y="0"/>
                  </a:cubicBezTo>
                  <a:close/>
                </a:path>
              </a:pathLst>
            </a:custGeom>
            <a:solidFill>
              <a:srgbClr val="E6D9B4"/>
            </a:solidFill>
          </p:spPr>
        </p:sp>
      </p:grpSp>
      <p:sp>
        <p:nvSpPr>
          <p:cNvPr name="TextBox 4" id="4"/>
          <p:cNvSpPr txBox="true"/>
          <p:nvPr/>
        </p:nvSpPr>
        <p:spPr>
          <a:xfrm rot="0">
            <a:off x="4956096" y="102846"/>
            <a:ext cx="4187904" cy="1580075"/>
          </a:xfrm>
          <a:prstGeom prst="rect">
            <a:avLst/>
          </a:prstGeom>
        </p:spPr>
        <p:txBody>
          <a:bodyPr anchor="t" rtlCol="false" tIns="0" lIns="0" bIns="0" rIns="0">
            <a:spAutoFit/>
          </a:bodyPr>
          <a:lstStyle/>
          <a:p>
            <a:pPr algn="l">
              <a:lnSpc>
                <a:spcPts val="5907"/>
              </a:lnSpc>
            </a:pPr>
            <a:r>
              <a:rPr lang="en-US" sz="4219">
                <a:solidFill>
                  <a:srgbClr val="E6D9B4"/>
                </a:solidFill>
                <a:latin typeface="Arimo"/>
                <a:ea typeface="Arimo"/>
                <a:cs typeface="Arimo"/>
                <a:sym typeface="Arimo"/>
              </a:rPr>
              <a:t>ARTIFICIAL </a:t>
            </a:r>
          </a:p>
          <a:p>
            <a:pPr algn="l">
              <a:lnSpc>
                <a:spcPts val="5907"/>
              </a:lnSpc>
            </a:pPr>
            <a:r>
              <a:rPr lang="en-US" sz="4219">
                <a:solidFill>
                  <a:srgbClr val="E6D9B4"/>
                </a:solidFill>
                <a:latin typeface="Arimo"/>
                <a:ea typeface="Arimo"/>
                <a:cs typeface="Arimo"/>
                <a:sym typeface="Arimo"/>
              </a:rPr>
              <a:t>INTELLIGENCE</a:t>
            </a:r>
          </a:p>
        </p:txBody>
      </p:sp>
      <p:grpSp>
        <p:nvGrpSpPr>
          <p:cNvPr name="Group 5" id="5"/>
          <p:cNvGrpSpPr/>
          <p:nvPr/>
        </p:nvGrpSpPr>
        <p:grpSpPr>
          <a:xfrm rot="0">
            <a:off x="5534962" y="4724954"/>
            <a:ext cx="2979512" cy="2992867"/>
            <a:chOff x="0" y="0"/>
            <a:chExt cx="3972683" cy="3990489"/>
          </a:xfrm>
        </p:grpSpPr>
        <p:sp>
          <p:nvSpPr>
            <p:cNvPr name="Freeform 6" id="6"/>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CF2912">
                <a:alpha val="22353"/>
              </a:srgbClr>
            </a:solidFill>
          </p:spPr>
        </p:sp>
      </p:grpSp>
      <p:grpSp>
        <p:nvGrpSpPr>
          <p:cNvPr name="Group 7" id="7"/>
          <p:cNvGrpSpPr/>
          <p:nvPr/>
        </p:nvGrpSpPr>
        <p:grpSpPr>
          <a:xfrm rot="0">
            <a:off x="9101258" y="3934648"/>
            <a:ext cx="2979512" cy="2992867"/>
            <a:chOff x="0" y="0"/>
            <a:chExt cx="3972683" cy="3990489"/>
          </a:xfrm>
        </p:grpSpPr>
        <p:sp>
          <p:nvSpPr>
            <p:cNvPr name="Freeform 8" id="8"/>
            <p:cNvSpPr/>
            <p:nvPr/>
          </p:nvSpPr>
          <p:spPr>
            <a:xfrm flipH="false" flipV="false" rot="0">
              <a:off x="0" y="0"/>
              <a:ext cx="3972560" cy="3990467"/>
            </a:xfrm>
            <a:custGeom>
              <a:avLst/>
              <a:gdLst/>
              <a:ahLst/>
              <a:cxnLst/>
              <a:rect r="r" b="b" t="t" l="l"/>
              <a:pathLst>
                <a:path h="3990467" w="3972560">
                  <a:moveTo>
                    <a:pt x="1986280" y="0"/>
                  </a:moveTo>
                  <a:cubicBezTo>
                    <a:pt x="3084703" y="4953"/>
                    <a:pt x="3972560" y="896747"/>
                    <a:pt x="3972560" y="1995297"/>
                  </a:cubicBezTo>
                  <a:cubicBezTo>
                    <a:pt x="3972560" y="3093847"/>
                    <a:pt x="3084830" y="3985514"/>
                    <a:pt x="1986280" y="3990467"/>
                  </a:cubicBezTo>
                  <a:cubicBezTo>
                    <a:pt x="887857" y="3985514"/>
                    <a:pt x="0" y="3093720"/>
                    <a:pt x="0" y="1995297"/>
                  </a:cubicBezTo>
                  <a:cubicBezTo>
                    <a:pt x="0" y="896874"/>
                    <a:pt x="887857" y="4953"/>
                    <a:pt x="1986280" y="0"/>
                  </a:cubicBezTo>
                  <a:close/>
                </a:path>
              </a:pathLst>
            </a:custGeom>
            <a:solidFill>
              <a:srgbClr val="F85625"/>
            </a:solidFill>
          </p:spPr>
        </p:sp>
      </p:grpSp>
      <p:sp>
        <p:nvSpPr>
          <p:cNvPr name="TextBox 9" id="9"/>
          <p:cNvSpPr txBox="true"/>
          <p:nvPr/>
        </p:nvSpPr>
        <p:spPr>
          <a:xfrm rot="0">
            <a:off x="828619" y="5637425"/>
            <a:ext cx="4282832" cy="2312170"/>
          </a:xfrm>
          <a:prstGeom prst="rect">
            <a:avLst/>
          </a:prstGeom>
        </p:spPr>
        <p:txBody>
          <a:bodyPr anchor="t" rtlCol="false" tIns="0" lIns="0" bIns="0" rIns="0">
            <a:spAutoFit/>
          </a:bodyPr>
          <a:lstStyle/>
          <a:p>
            <a:pPr algn="l">
              <a:lnSpc>
                <a:spcPts val="5907"/>
              </a:lnSpc>
            </a:pPr>
            <a:r>
              <a:rPr lang="en-US" sz="4219">
                <a:solidFill>
                  <a:srgbClr val="CF2912">
                    <a:alpha val="22353"/>
                  </a:srgbClr>
                </a:solidFill>
                <a:latin typeface="Arimo"/>
                <a:ea typeface="Arimo"/>
                <a:cs typeface="Arimo"/>
                <a:sym typeface="Arimo"/>
              </a:rPr>
              <a:t>CATEGORY 1:</a:t>
            </a:r>
          </a:p>
          <a:p>
            <a:pPr algn="l">
              <a:lnSpc>
                <a:spcPts val="5907"/>
              </a:lnSpc>
            </a:pPr>
            <a:r>
              <a:rPr lang="en-US" sz="4219">
                <a:solidFill>
                  <a:srgbClr val="CF2912">
                    <a:alpha val="22353"/>
                  </a:srgbClr>
                </a:solidFill>
                <a:latin typeface="Arimo"/>
                <a:ea typeface="Arimo"/>
                <a:cs typeface="Arimo"/>
                <a:sym typeface="Arimo"/>
              </a:rPr>
              <a:t>EXPERT </a:t>
            </a:r>
          </a:p>
          <a:p>
            <a:pPr algn="l">
              <a:lnSpc>
                <a:spcPts val="5907"/>
              </a:lnSpc>
            </a:pPr>
            <a:r>
              <a:rPr lang="en-US" sz="4219">
                <a:solidFill>
                  <a:srgbClr val="CF2912">
                    <a:alpha val="22353"/>
                  </a:srgbClr>
                </a:solidFill>
                <a:latin typeface="Arimo"/>
                <a:ea typeface="Arimo"/>
                <a:cs typeface="Arimo"/>
                <a:sym typeface="Arimo"/>
              </a:rPr>
              <a:t>SYSTEM</a:t>
            </a:r>
          </a:p>
        </p:txBody>
      </p:sp>
      <p:sp>
        <p:nvSpPr>
          <p:cNvPr name="TextBox 10" id="10"/>
          <p:cNvSpPr txBox="true"/>
          <p:nvPr/>
        </p:nvSpPr>
        <p:spPr>
          <a:xfrm rot="0">
            <a:off x="13176549" y="2899759"/>
            <a:ext cx="4282832" cy="2312170"/>
          </a:xfrm>
          <a:prstGeom prst="rect">
            <a:avLst/>
          </a:prstGeom>
        </p:spPr>
        <p:txBody>
          <a:bodyPr anchor="t" rtlCol="false" tIns="0" lIns="0" bIns="0" rIns="0">
            <a:spAutoFit/>
          </a:bodyPr>
          <a:lstStyle/>
          <a:p>
            <a:pPr algn="l">
              <a:lnSpc>
                <a:spcPts val="5907"/>
              </a:lnSpc>
            </a:pPr>
            <a:r>
              <a:rPr lang="en-US" sz="4219">
                <a:solidFill>
                  <a:srgbClr val="F85625"/>
                </a:solidFill>
                <a:latin typeface="Arimo"/>
                <a:ea typeface="Arimo"/>
                <a:cs typeface="Arimo"/>
                <a:sym typeface="Arimo"/>
              </a:rPr>
              <a:t>CATEGORY 2:</a:t>
            </a:r>
          </a:p>
          <a:p>
            <a:pPr algn="l">
              <a:lnSpc>
                <a:spcPts val="5907"/>
              </a:lnSpc>
            </a:pPr>
            <a:r>
              <a:rPr lang="en-US" sz="4219">
                <a:solidFill>
                  <a:srgbClr val="F85625"/>
                </a:solidFill>
                <a:latin typeface="Arimo"/>
                <a:ea typeface="Arimo"/>
                <a:cs typeface="Arimo"/>
                <a:sym typeface="Arimo"/>
              </a:rPr>
              <a:t>MACHINE LEARNING</a:t>
            </a:r>
          </a:p>
        </p:txBody>
      </p:sp>
      <p:grpSp>
        <p:nvGrpSpPr>
          <p:cNvPr name="Group 11" id="11"/>
          <p:cNvGrpSpPr/>
          <p:nvPr/>
        </p:nvGrpSpPr>
        <p:grpSpPr>
          <a:xfrm rot="0">
            <a:off x="2537237" y="180743"/>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4.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1205761" y="2223337"/>
            <a:ext cx="15876477" cy="3354097"/>
            <a:chOff x="0" y="0"/>
            <a:chExt cx="21168636" cy="4472129"/>
          </a:xfrm>
        </p:grpSpPr>
        <p:sp>
          <p:nvSpPr>
            <p:cNvPr name="Freeform 3" id="3"/>
            <p:cNvSpPr/>
            <p:nvPr/>
          </p:nvSpPr>
          <p:spPr>
            <a:xfrm flipH="false" flipV="false" rot="0">
              <a:off x="0" y="0"/>
              <a:ext cx="21168613" cy="4472178"/>
            </a:xfrm>
            <a:custGeom>
              <a:avLst/>
              <a:gdLst/>
              <a:ahLst/>
              <a:cxnLst/>
              <a:rect r="r" b="b" t="t" l="l"/>
              <a:pathLst>
                <a:path h="4472178" w="21168613">
                  <a:moveTo>
                    <a:pt x="0" y="0"/>
                  </a:moveTo>
                  <a:lnTo>
                    <a:pt x="21168613" y="0"/>
                  </a:lnTo>
                  <a:lnTo>
                    <a:pt x="21168613" y="4472178"/>
                  </a:lnTo>
                  <a:lnTo>
                    <a:pt x="0" y="4472178"/>
                  </a:lnTo>
                  <a:close/>
                </a:path>
              </a:pathLst>
            </a:custGeom>
            <a:solidFill>
              <a:srgbClr val="D7DDE5"/>
            </a:solidFill>
          </p:spPr>
        </p:sp>
      </p:grpSp>
      <p:sp>
        <p:nvSpPr>
          <p:cNvPr name="Freeform 4" id="4"/>
          <p:cNvSpPr/>
          <p:nvPr/>
        </p:nvSpPr>
        <p:spPr>
          <a:xfrm flipH="false" flipV="false" rot="0">
            <a:off x="1626949" y="6435729"/>
            <a:ext cx="6821925" cy="2822571"/>
          </a:xfrm>
          <a:custGeom>
            <a:avLst/>
            <a:gdLst/>
            <a:ahLst/>
            <a:cxnLst/>
            <a:rect r="r" b="b" t="t" l="l"/>
            <a:pathLst>
              <a:path h="2822571" w="6821925">
                <a:moveTo>
                  <a:pt x="0" y="0"/>
                </a:moveTo>
                <a:lnTo>
                  <a:pt x="6821925" y="0"/>
                </a:lnTo>
                <a:lnTo>
                  <a:pt x="6821925" y="2822571"/>
                </a:lnTo>
                <a:lnTo>
                  <a:pt x="0" y="2822571"/>
                </a:lnTo>
                <a:lnTo>
                  <a:pt x="0" y="0"/>
                </a:lnTo>
                <a:close/>
              </a:path>
            </a:pathLst>
          </a:custGeom>
          <a:blipFill>
            <a:blip r:embed="rId2">
              <a:extLst>
                <a:ext uri="{96DAC541-7B7A-43D3-8B79-37D633B846F1}">
                  <asvg:svgBlip xmlns:asvg="http://schemas.microsoft.com/office/drawing/2016/SVG/main" r:embed="rId3"/>
                </a:ext>
              </a:extLst>
            </a:blip>
            <a:stretch>
              <a:fillRect l="0" t="0" r="-24" b="0"/>
            </a:stretch>
          </a:blipFill>
        </p:spPr>
      </p:sp>
      <p:sp>
        <p:nvSpPr>
          <p:cNvPr name="TextBox 5" id="5"/>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MACHINE LEARNING</a:t>
            </a:r>
          </a:p>
        </p:txBody>
      </p:sp>
      <p:sp>
        <p:nvSpPr>
          <p:cNvPr name="TextBox 6" id="6"/>
          <p:cNvSpPr txBox="true"/>
          <p:nvPr/>
        </p:nvSpPr>
        <p:spPr>
          <a:xfrm rot="0">
            <a:off x="1386633" y="2583019"/>
            <a:ext cx="15514732" cy="2310950"/>
          </a:xfrm>
          <a:prstGeom prst="rect">
            <a:avLst/>
          </a:prstGeom>
        </p:spPr>
        <p:txBody>
          <a:bodyPr anchor="t" rtlCol="false" tIns="0" lIns="0" bIns="0" rIns="0">
            <a:spAutoFit/>
          </a:bodyPr>
          <a:lstStyle/>
          <a:p>
            <a:pPr algn="ctr">
              <a:lnSpc>
                <a:spcPts val="5963"/>
              </a:lnSpc>
            </a:pPr>
            <a:r>
              <a:rPr lang="en-US" sz="4259">
                <a:solidFill>
                  <a:srgbClr val="000000"/>
                </a:solidFill>
                <a:latin typeface="Norwester"/>
                <a:ea typeface="Norwester"/>
                <a:cs typeface="Norwester"/>
                <a:sym typeface="Norwester"/>
              </a:rPr>
              <a:t>Machine learning is a branch of artificial intelligence that enables systems to automatically learn and improve from experience without being explicitly programmed.</a:t>
            </a:r>
          </a:p>
        </p:txBody>
      </p:sp>
      <p:sp>
        <p:nvSpPr>
          <p:cNvPr name="Freeform 7" id="7"/>
          <p:cNvSpPr/>
          <p:nvPr/>
        </p:nvSpPr>
        <p:spPr>
          <a:xfrm flipH="true" flipV="false" rot="0">
            <a:off x="8067235" y="6435729"/>
            <a:ext cx="6821925" cy="2822571"/>
          </a:xfrm>
          <a:custGeom>
            <a:avLst/>
            <a:gdLst/>
            <a:ahLst/>
            <a:cxnLst/>
            <a:rect r="r" b="b" t="t" l="l"/>
            <a:pathLst>
              <a:path h="2822571" w="6821925">
                <a:moveTo>
                  <a:pt x="6821925" y="0"/>
                </a:moveTo>
                <a:lnTo>
                  <a:pt x="0" y="0"/>
                </a:lnTo>
                <a:lnTo>
                  <a:pt x="0" y="2822571"/>
                </a:lnTo>
                <a:lnTo>
                  <a:pt x="6821925" y="2822571"/>
                </a:lnTo>
                <a:lnTo>
                  <a:pt x="6821925" y="0"/>
                </a:lnTo>
                <a:close/>
              </a:path>
            </a:pathLst>
          </a:custGeom>
          <a:blipFill>
            <a:blip r:embed="rId2">
              <a:extLst>
                <a:ext uri="{96DAC541-7B7A-43D3-8B79-37D633B846F1}">
                  <asvg:svgBlip xmlns:asvg="http://schemas.microsoft.com/office/drawing/2016/SVG/main" r:embed="rId3"/>
                </a:ext>
              </a:extLst>
            </a:blip>
            <a:stretch>
              <a:fillRect l="0" t="0" r="-24" b="0"/>
            </a:stretch>
          </a:blipFill>
        </p:spPr>
      </p:sp>
      <p:grpSp>
        <p:nvGrpSpPr>
          <p:cNvPr name="Group 8" id="8"/>
          <p:cNvGrpSpPr/>
          <p:nvPr/>
        </p:nvGrpSpPr>
        <p:grpSpPr>
          <a:xfrm rot="0">
            <a:off x="2537237" y="1906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75.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1205761" y="2223337"/>
            <a:ext cx="15876477" cy="2920163"/>
            <a:chOff x="0" y="0"/>
            <a:chExt cx="21168636" cy="3893551"/>
          </a:xfrm>
        </p:grpSpPr>
        <p:sp>
          <p:nvSpPr>
            <p:cNvPr name="Freeform 3" id="3"/>
            <p:cNvSpPr/>
            <p:nvPr/>
          </p:nvSpPr>
          <p:spPr>
            <a:xfrm flipH="false" flipV="false" rot="0">
              <a:off x="0" y="0"/>
              <a:ext cx="21168613" cy="3893566"/>
            </a:xfrm>
            <a:custGeom>
              <a:avLst/>
              <a:gdLst/>
              <a:ahLst/>
              <a:cxnLst/>
              <a:rect r="r" b="b" t="t" l="l"/>
              <a:pathLst>
                <a:path h="3893566" w="21168613">
                  <a:moveTo>
                    <a:pt x="0" y="0"/>
                  </a:moveTo>
                  <a:lnTo>
                    <a:pt x="21168613" y="0"/>
                  </a:lnTo>
                  <a:lnTo>
                    <a:pt x="21168613" y="3893566"/>
                  </a:lnTo>
                  <a:lnTo>
                    <a:pt x="0" y="3893566"/>
                  </a:lnTo>
                  <a:close/>
                </a:path>
              </a:pathLst>
            </a:custGeom>
            <a:solidFill>
              <a:srgbClr val="D7DDE5"/>
            </a:solidFill>
          </p:spPr>
        </p:sp>
      </p:grpSp>
      <p:sp>
        <p:nvSpPr>
          <p:cNvPr name="Freeform 4" id="4"/>
          <p:cNvSpPr/>
          <p:nvPr/>
        </p:nvSpPr>
        <p:spPr>
          <a:xfrm flipH="false" flipV="false" rot="0">
            <a:off x="1626949" y="6435729"/>
            <a:ext cx="6821925" cy="2822571"/>
          </a:xfrm>
          <a:custGeom>
            <a:avLst/>
            <a:gdLst/>
            <a:ahLst/>
            <a:cxnLst/>
            <a:rect r="r" b="b" t="t" l="l"/>
            <a:pathLst>
              <a:path h="2822571" w="6821925">
                <a:moveTo>
                  <a:pt x="0" y="0"/>
                </a:moveTo>
                <a:lnTo>
                  <a:pt x="6821925" y="0"/>
                </a:lnTo>
                <a:lnTo>
                  <a:pt x="6821925" y="2822571"/>
                </a:lnTo>
                <a:lnTo>
                  <a:pt x="0" y="2822571"/>
                </a:lnTo>
                <a:lnTo>
                  <a:pt x="0" y="0"/>
                </a:lnTo>
                <a:close/>
              </a:path>
            </a:pathLst>
          </a:custGeom>
          <a:blipFill>
            <a:blip r:embed="rId2">
              <a:extLst>
                <a:ext uri="{96DAC541-7B7A-43D3-8B79-37D633B846F1}">
                  <asvg:svgBlip xmlns:asvg="http://schemas.microsoft.com/office/drawing/2016/SVG/main" r:embed="rId3"/>
                </a:ext>
              </a:extLst>
            </a:blip>
            <a:stretch>
              <a:fillRect l="0" t="0" r="-24" b="0"/>
            </a:stretch>
          </a:blipFill>
        </p:spPr>
      </p:sp>
      <p:sp>
        <p:nvSpPr>
          <p:cNvPr name="TextBox 5" id="5"/>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MACHINE LEARNING</a:t>
            </a:r>
          </a:p>
        </p:txBody>
      </p:sp>
      <p:sp>
        <p:nvSpPr>
          <p:cNvPr name="TextBox 6" id="6"/>
          <p:cNvSpPr txBox="true"/>
          <p:nvPr/>
        </p:nvSpPr>
        <p:spPr>
          <a:xfrm rot="0">
            <a:off x="1386633" y="2100360"/>
            <a:ext cx="15514732" cy="3080391"/>
          </a:xfrm>
          <a:prstGeom prst="rect">
            <a:avLst/>
          </a:prstGeom>
        </p:spPr>
        <p:txBody>
          <a:bodyPr anchor="t" rtlCol="false" tIns="0" lIns="0" bIns="0" rIns="0">
            <a:spAutoFit/>
          </a:bodyPr>
          <a:lstStyle/>
          <a:p>
            <a:pPr algn="ctr">
              <a:lnSpc>
                <a:spcPts val="5963"/>
              </a:lnSpc>
            </a:pPr>
            <a:r>
              <a:rPr lang="en-US" sz="4259">
                <a:solidFill>
                  <a:srgbClr val="000000"/>
                </a:solidFill>
                <a:latin typeface="Norwester"/>
                <a:ea typeface="Norwester"/>
                <a:cs typeface="Norwester"/>
                <a:sym typeface="Norwester"/>
              </a:rPr>
              <a:t>Algorithms undergo training and learn from previous experiences and examples, operating without the need for explicit programming, enabling them to predict outcomes for new, unseen data.</a:t>
            </a:r>
          </a:p>
        </p:txBody>
      </p:sp>
      <p:sp>
        <p:nvSpPr>
          <p:cNvPr name="Freeform 7" id="7"/>
          <p:cNvSpPr/>
          <p:nvPr/>
        </p:nvSpPr>
        <p:spPr>
          <a:xfrm flipH="true" flipV="false" rot="0">
            <a:off x="8067235" y="6435729"/>
            <a:ext cx="6821925" cy="2822571"/>
          </a:xfrm>
          <a:custGeom>
            <a:avLst/>
            <a:gdLst/>
            <a:ahLst/>
            <a:cxnLst/>
            <a:rect r="r" b="b" t="t" l="l"/>
            <a:pathLst>
              <a:path h="2822571" w="6821925">
                <a:moveTo>
                  <a:pt x="6821925" y="0"/>
                </a:moveTo>
                <a:lnTo>
                  <a:pt x="0" y="0"/>
                </a:lnTo>
                <a:lnTo>
                  <a:pt x="0" y="2822571"/>
                </a:lnTo>
                <a:lnTo>
                  <a:pt x="6821925" y="2822571"/>
                </a:lnTo>
                <a:lnTo>
                  <a:pt x="6821925" y="0"/>
                </a:lnTo>
                <a:close/>
              </a:path>
            </a:pathLst>
          </a:custGeom>
          <a:blipFill>
            <a:blip r:embed="rId2">
              <a:extLst>
                <a:ext uri="{96DAC541-7B7A-43D3-8B79-37D633B846F1}">
                  <asvg:svgBlip xmlns:asvg="http://schemas.microsoft.com/office/drawing/2016/SVG/main" r:embed="rId3"/>
                </a:ext>
              </a:extLst>
            </a:blip>
            <a:stretch>
              <a:fillRect l="0" t="0" r="-24" b="0"/>
            </a:stretch>
          </a:blipFill>
        </p:spPr>
      </p:sp>
      <p:grpSp>
        <p:nvGrpSpPr>
          <p:cNvPr name="Group 8" id="8"/>
          <p:cNvGrpSpPr/>
          <p:nvPr/>
        </p:nvGrpSpPr>
        <p:grpSpPr>
          <a:xfrm rot="0">
            <a:off x="2537237" y="190653"/>
            <a:ext cx="13213526" cy="9925515"/>
            <a:chOff x="0" y="0"/>
            <a:chExt cx="17618034" cy="13234020"/>
          </a:xfrm>
        </p:grpSpPr>
        <p:sp>
          <p:nvSpPr>
            <p:cNvPr name="Freeform 9" id="9"/>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10" id="10"/>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11" id="11"/>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76.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2081218" y="3466452"/>
            <a:ext cx="14827243" cy="3764667"/>
            <a:chOff x="0" y="0"/>
            <a:chExt cx="19769657" cy="5019556"/>
          </a:xfrm>
        </p:grpSpPr>
        <p:sp>
          <p:nvSpPr>
            <p:cNvPr name="Freeform 3" id="3"/>
            <p:cNvSpPr/>
            <p:nvPr/>
          </p:nvSpPr>
          <p:spPr>
            <a:xfrm flipH="false" flipV="false" rot="0">
              <a:off x="0" y="0"/>
              <a:ext cx="19769710" cy="5019548"/>
            </a:xfrm>
            <a:custGeom>
              <a:avLst/>
              <a:gdLst/>
              <a:ahLst/>
              <a:cxnLst/>
              <a:rect r="r" b="b" t="t" l="l"/>
              <a:pathLst>
                <a:path h="5019548" w="19769710">
                  <a:moveTo>
                    <a:pt x="0" y="0"/>
                  </a:moveTo>
                  <a:lnTo>
                    <a:pt x="19769710" y="0"/>
                  </a:lnTo>
                  <a:lnTo>
                    <a:pt x="19769710" y="5019548"/>
                  </a:lnTo>
                  <a:lnTo>
                    <a:pt x="0" y="5019548"/>
                  </a:lnTo>
                  <a:close/>
                </a:path>
              </a:pathLst>
            </a:custGeom>
            <a:solidFill>
              <a:srgbClr val="FFFFFF">
                <a:alpha val="66667"/>
              </a:srgbClr>
            </a:solidFill>
          </p:spPr>
        </p:sp>
      </p:grpSp>
      <p:sp>
        <p:nvSpPr>
          <p:cNvPr name="Freeform 4" id="4"/>
          <p:cNvSpPr/>
          <p:nvPr/>
        </p:nvSpPr>
        <p:spPr>
          <a:xfrm flipH="false" flipV="false" rot="0">
            <a:off x="1379539" y="3055882"/>
            <a:ext cx="2092351" cy="1522185"/>
          </a:xfrm>
          <a:custGeom>
            <a:avLst/>
            <a:gdLst/>
            <a:ahLst/>
            <a:cxnLst/>
            <a:rect r="r" b="b" t="t" l="l"/>
            <a:pathLst>
              <a:path h="1522185" w="2092351">
                <a:moveTo>
                  <a:pt x="0" y="0"/>
                </a:moveTo>
                <a:lnTo>
                  <a:pt x="2092351" y="0"/>
                </a:lnTo>
                <a:lnTo>
                  <a:pt x="2092351" y="1522185"/>
                </a:lnTo>
                <a:lnTo>
                  <a:pt x="0" y="1522185"/>
                </a:lnTo>
                <a:lnTo>
                  <a:pt x="0" y="0"/>
                </a:lnTo>
                <a:close/>
              </a:path>
            </a:pathLst>
          </a:custGeom>
          <a:blipFill>
            <a:blip r:embed="rId2">
              <a:extLst>
                <a:ext uri="{96DAC541-7B7A-43D3-8B79-37D633B846F1}">
                  <asvg:svgBlip xmlns:asvg="http://schemas.microsoft.com/office/drawing/2016/SVG/main" r:embed="rId3"/>
                </a:ext>
              </a:extLst>
            </a:blip>
            <a:stretch>
              <a:fillRect l="0" t="0" r="-31" b="0"/>
            </a:stretch>
          </a:blipFill>
        </p:spPr>
      </p:sp>
      <p:sp>
        <p:nvSpPr>
          <p:cNvPr name="TextBox 5" id="5"/>
          <p:cNvSpPr txBox="true"/>
          <p:nvPr/>
        </p:nvSpPr>
        <p:spPr>
          <a:xfrm rot="0">
            <a:off x="3733442" y="3626474"/>
            <a:ext cx="12191554" cy="3349711"/>
          </a:xfrm>
          <a:prstGeom prst="rect">
            <a:avLst/>
          </a:prstGeom>
        </p:spPr>
        <p:txBody>
          <a:bodyPr anchor="t" rtlCol="false" tIns="0" lIns="0" bIns="0" rIns="0">
            <a:spAutoFit/>
          </a:bodyPr>
          <a:lstStyle/>
          <a:p>
            <a:pPr algn="l">
              <a:lnSpc>
                <a:spcPts val="6469"/>
              </a:lnSpc>
            </a:pPr>
            <a:r>
              <a:rPr lang="en-US" sz="4620">
                <a:solidFill>
                  <a:srgbClr val="221F1F"/>
                </a:solidFill>
                <a:latin typeface="Anonymous Pro"/>
                <a:ea typeface="Anonymous Pro"/>
                <a:cs typeface="Anonymous Pro"/>
                <a:sym typeface="Anonymous Pro"/>
              </a:rPr>
              <a:t>"CONGRATULATION, YOU HAVE WON 2 MILLIONS DOLLAR $$$ IN THE NATIONAL LOTTERY. SIGN UP AS OUR MEMBER NOW TO REDEEM YOUR PRIZE" </a:t>
            </a:r>
          </a:p>
        </p:txBody>
      </p:sp>
      <p:grpSp>
        <p:nvGrpSpPr>
          <p:cNvPr name="Group 6" id="6"/>
          <p:cNvGrpSpPr/>
          <p:nvPr/>
        </p:nvGrpSpPr>
        <p:grpSpPr>
          <a:xfrm rot="0">
            <a:off x="2081218" y="8059173"/>
            <a:ext cx="14827243" cy="1689008"/>
            <a:chOff x="0" y="0"/>
            <a:chExt cx="19769657" cy="2252011"/>
          </a:xfrm>
        </p:grpSpPr>
        <p:sp>
          <p:nvSpPr>
            <p:cNvPr name="Freeform 7" id="7"/>
            <p:cNvSpPr/>
            <p:nvPr/>
          </p:nvSpPr>
          <p:spPr>
            <a:xfrm flipH="false" flipV="false" rot="0">
              <a:off x="0" y="0"/>
              <a:ext cx="19769710" cy="2251964"/>
            </a:xfrm>
            <a:custGeom>
              <a:avLst/>
              <a:gdLst/>
              <a:ahLst/>
              <a:cxnLst/>
              <a:rect r="r" b="b" t="t" l="l"/>
              <a:pathLst>
                <a:path h="2251964" w="19769710">
                  <a:moveTo>
                    <a:pt x="0" y="0"/>
                  </a:moveTo>
                  <a:lnTo>
                    <a:pt x="19769710" y="0"/>
                  </a:lnTo>
                  <a:lnTo>
                    <a:pt x="19769710" y="2251964"/>
                  </a:lnTo>
                  <a:lnTo>
                    <a:pt x="0" y="2251964"/>
                  </a:lnTo>
                  <a:close/>
                </a:path>
              </a:pathLst>
            </a:custGeom>
            <a:solidFill>
              <a:srgbClr val="FFDD1E">
                <a:alpha val="66667"/>
              </a:srgbClr>
            </a:solidFill>
          </p:spPr>
        </p:sp>
      </p:grpSp>
      <p:sp>
        <p:nvSpPr>
          <p:cNvPr name="Freeform 8" id="8"/>
          <p:cNvSpPr/>
          <p:nvPr/>
        </p:nvSpPr>
        <p:spPr>
          <a:xfrm flipH="false" flipV="false" rot="0">
            <a:off x="1379539" y="7666675"/>
            <a:ext cx="2042177" cy="2474003"/>
          </a:xfrm>
          <a:custGeom>
            <a:avLst/>
            <a:gdLst/>
            <a:ahLst/>
            <a:cxnLst/>
            <a:rect r="r" b="b" t="t" l="l"/>
            <a:pathLst>
              <a:path h="2474003" w="2042177">
                <a:moveTo>
                  <a:pt x="0" y="0"/>
                </a:moveTo>
                <a:lnTo>
                  <a:pt x="2042177" y="0"/>
                </a:lnTo>
                <a:lnTo>
                  <a:pt x="2042177" y="2474003"/>
                </a:lnTo>
                <a:lnTo>
                  <a:pt x="0" y="2474003"/>
                </a:lnTo>
                <a:lnTo>
                  <a:pt x="0" y="0"/>
                </a:lnTo>
                <a:close/>
              </a:path>
            </a:pathLst>
          </a:custGeom>
          <a:blipFill>
            <a:blip r:embed="rId4">
              <a:extLst>
                <a:ext uri="{96DAC541-7B7A-43D3-8B79-37D633B846F1}">
                  <asvg:svgBlip xmlns:asvg="http://schemas.microsoft.com/office/drawing/2016/SVG/main" r:embed="rId5"/>
                </a:ext>
              </a:extLst>
            </a:blip>
            <a:stretch>
              <a:fillRect l="0" t="0" r="-177" b="0"/>
            </a:stretch>
          </a:blipFill>
        </p:spPr>
      </p:sp>
      <p:sp>
        <p:nvSpPr>
          <p:cNvPr name="TextBox 9" id="9"/>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EXAMPLE (1)</a:t>
            </a:r>
          </a:p>
        </p:txBody>
      </p:sp>
      <p:sp>
        <p:nvSpPr>
          <p:cNvPr name="TextBox 10" id="10"/>
          <p:cNvSpPr txBox="true"/>
          <p:nvPr/>
        </p:nvSpPr>
        <p:spPr>
          <a:xfrm rot="0">
            <a:off x="6538960" y="685800"/>
            <a:ext cx="8687120" cy="1643609"/>
          </a:xfrm>
          <a:prstGeom prst="rect">
            <a:avLst/>
          </a:prstGeom>
        </p:spPr>
        <p:txBody>
          <a:bodyPr anchor="t" rtlCol="false" tIns="0" lIns="0" bIns="0" rIns="0">
            <a:spAutoFit/>
          </a:bodyPr>
          <a:lstStyle/>
          <a:p>
            <a:pPr algn="ctr">
              <a:lnSpc>
                <a:spcPts val="11966"/>
              </a:lnSpc>
            </a:pPr>
            <a:r>
              <a:rPr lang="en-US" sz="8547">
                <a:solidFill>
                  <a:srgbClr val="3A322B"/>
                </a:solidFill>
                <a:latin typeface="Gagalin"/>
                <a:ea typeface="Gagalin"/>
                <a:cs typeface="Gagalin"/>
                <a:sym typeface="Gagalin"/>
              </a:rPr>
              <a:t>SPAM FILTER</a:t>
            </a:r>
          </a:p>
        </p:txBody>
      </p:sp>
      <p:sp>
        <p:nvSpPr>
          <p:cNvPr name="TextBox 11" id="11"/>
          <p:cNvSpPr txBox="true"/>
          <p:nvPr/>
        </p:nvSpPr>
        <p:spPr>
          <a:xfrm rot="0">
            <a:off x="3733442" y="8011416"/>
            <a:ext cx="12191554" cy="1711411"/>
          </a:xfrm>
          <a:prstGeom prst="rect">
            <a:avLst/>
          </a:prstGeom>
        </p:spPr>
        <p:txBody>
          <a:bodyPr anchor="t" rtlCol="false" tIns="0" lIns="0" bIns="0" rIns="0">
            <a:spAutoFit/>
          </a:bodyPr>
          <a:lstStyle/>
          <a:p>
            <a:pPr algn="l">
              <a:lnSpc>
                <a:spcPts val="6469"/>
              </a:lnSpc>
            </a:pPr>
            <a:r>
              <a:rPr lang="en-US" sz="4620">
                <a:solidFill>
                  <a:srgbClr val="221F1F"/>
                </a:solidFill>
                <a:latin typeface="Anonymous Pro"/>
                <a:ea typeface="Anonymous Pro"/>
                <a:cs typeface="Anonymous Pro"/>
                <a:sym typeface="Anonymous Pro"/>
              </a:rPr>
              <a:t>"HOW DO WE TEACH THE MACHINE THAT THIS EMAIL IS INDEED A SPAM EMAIL?"</a:t>
            </a:r>
          </a:p>
        </p:txBody>
      </p:sp>
      <p:grpSp>
        <p:nvGrpSpPr>
          <p:cNvPr name="Group 12" id="12"/>
          <p:cNvGrpSpPr/>
          <p:nvPr/>
        </p:nvGrpSpPr>
        <p:grpSpPr>
          <a:xfrm rot="0">
            <a:off x="2537237" y="190653"/>
            <a:ext cx="13213526" cy="9925515"/>
            <a:chOff x="0" y="0"/>
            <a:chExt cx="17618034" cy="13234020"/>
          </a:xfrm>
        </p:grpSpPr>
        <p:sp>
          <p:nvSpPr>
            <p:cNvPr name="Freeform 13" id="13"/>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6">
                <a:alphaModFix amt="70000"/>
              </a:blip>
              <a:stretch>
                <a:fillRect l="0" t="0" r="0" b="0"/>
              </a:stretch>
            </a:blipFill>
          </p:spPr>
        </p:sp>
        <p:sp>
          <p:nvSpPr>
            <p:cNvPr name="Freeform 14" id="14"/>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7">
                <a:alphaModFix amt="9999"/>
              </a:blip>
              <a:stretch>
                <a:fillRect l="0" t="0" r="0" b="0"/>
              </a:stretch>
            </a:blipFill>
          </p:spPr>
        </p:sp>
        <p:sp>
          <p:nvSpPr>
            <p:cNvPr name="TextBox 15" id="15"/>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8" tooltip="http://www.exampaperspractice.co.uk"/>
                </a:rPr>
                <a:t>www.exampaperspractice.co.uk</a:t>
              </a:r>
            </a:p>
          </p:txBody>
        </p:sp>
      </p:grpSp>
    </p:spTree>
  </p:cSld>
  <p:clrMapOvr>
    <a:masterClrMapping/>
  </p:clrMapOvr>
</p:sld>
</file>

<file path=ppt/slides/slide77.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779562" y="5504516"/>
            <a:ext cx="3542668" cy="4056270"/>
            <a:chOff x="0" y="0"/>
            <a:chExt cx="4723557" cy="5408360"/>
          </a:xfrm>
        </p:grpSpPr>
        <p:sp>
          <p:nvSpPr>
            <p:cNvPr name="Freeform 3" id="3"/>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4" id="4"/>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PROCESS</a:t>
            </a:r>
          </a:p>
        </p:txBody>
      </p:sp>
      <p:sp>
        <p:nvSpPr>
          <p:cNvPr name="TextBox 5" id="5"/>
          <p:cNvSpPr txBox="true"/>
          <p:nvPr/>
        </p:nvSpPr>
        <p:spPr>
          <a:xfrm rot="0">
            <a:off x="1036874" y="5471121"/>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A MACHINE LEARNING ALGORITHM COLLECTS DATA ABOUT EMAILS</a:t>
            </a:r>
          </a:p>
        </p:txBody>
      </p:sp>
      <p:grpSp>
        <p:nvGrpSpPr>
          <p:cNvPr name="Group 6" id="6"/>
          <p:cNvGrpSpPr/>
          <p:nvPr/>
        </p:nvGrpSpPr>
        <p:grpSpPr>
          <a:xfrm rot="0">
            <a:off x="2537237" y="190653"/>
            <a:ext cx="13213526" cy="9925515"/>
            <a:chOff x="0" y="0"/>
            <a:chExt cx="17618034" cy="13234020"/>
          </a:xfrm>
        </p:grpSpPr>
        <p:sp>
          <p:nvSpPr>
            <p:cNvPr name="Freeform 7" id="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8" id="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9" id="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78.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12363740" y="800532"/>
            <a:ext cx="5400687" cy="4200398"/>
            <a:chOff x="0" y="0"/>
            <a:chExt cx="7200916" cy="5600531"/>
          </a:xfrm>
        </p:grpSpPr>
        <p:sp>
          <p:nvSpPr>
            <p:cNvPr name="Freeform 3" id="3"/>
            <p:cNvSpPr/>
            <p:nvPr/>
          </p:nvSpPr>
          <p:spPr>
            <a:xfrm flipH="false" flipV="false" rot="0">
              <a:off x="0" y="0"/>
              <a:ext cx="7200900" cy="5600573"/>
            </a:xfrm>
            <a:custGeom>
              <a:avLst/>
              <a:gdLst/>
              <a:ahLst/>
              <a:cxnLst/>
              <a:rect r="r" b="b" t="t" l="l"/>
              <a:pathLst>
                <a:path h="5600573" w="7200900">
                  <a:moveTo>
                    <a:pt x="0" y="0"/>
                  </a:moveTo>
                  <a:lnTo>
                    <a:pt x="7200900" y="0"/>
                  </a:lnTo>
                  <a:lnTo>
                    <a:pt x="7200900" y="5600573"/>
                  </a:lnTo>
                  <a:lnTo>
                    <a:pt x="0" y="5600573"/>
                  </a:lnTo>
                  <a:close/>
                </a:path>
              </a:pathLst>
            </a:custGeom>
            <a:solidFill>
              <a:srgbClr val="FFFFFF">
                <a:alpha val="66667"/>
              </a:srgbClr>
            </a:solidFill>
          </p:spPr>
        </p:sp>
      </p:grpSp>
      <p:sp>
        <p:nvSpPr>
          <p:cNvPr name="Freeform 4" id="4"/>
          <p:cNvSpPr/>
          <p:nvPr/>
        </p:nvSpPr>
        <p:spPr>
          <a:xfrm flipH="false" flipV="false" rot="0">
            <a:off x="11252531" y="265748"/>
            <a:ext cx="1409091" cy="1025113"/>
          </a:xfrm>
          <a:custGeom>
            <a:avLst/>
            <a:gdLst/>
            <a:ahLst/>
            <a:cxnLst/>
            <a:rect r="r" b="b" t="t" l="l"/>
            <a:pathLst>
              <a:path h="1025113" w="1409091">
                <a:moveTo>
                  <a:pt x="0" y="0"/>
                </a:moveTo>
                <a:lnTo>
                  <a:pt x="1409091" y="0"/>
                </a:lnTo>
                <a:lnTo>
                  <a:pt x="1409091" y="1025113"/>
                </a:lnTo>
                <a:lnTo>
                  <a:pt x="0" y="1025113"/>
                </a:lnTo>
                <a:lnTo>
                  <a:pt x="0" y="0"/>
                </a:lnTo>
                <a:close/>
              </a:path>
            </a:pathLst>
          </a:custGeom>
          <a:blipFill>
            <a:blip r:embed="rId2">
              <a:extLst>
                <a:ext uri="{96DAC541-7B7A-43D3-8B79-37D633B846F1}">
                  <asvg:svgBlip xmlns:asvg="http://schemas.microsoft.com/office/drawing/2016/SVG/main" r:embed="rId3"/>
                </a:ext>
              </a:extLst>
            </a:blip>
            <a:stretch>
              <a:fillRect l="0" t="0" r="0" b="-306"/>
            </a:stretch>
          </a:blipFill>
        </p:spPr>
      </p:sp>
      <p:sp>
        <p:nvSpPr>
          <p:cNvPr name="TextBox 5" id="5"/>
          <p:cNvSpPr txBox="true"/>
          <p:nvPr/>
        </p:nvSpPr>
        <p:spPr>
          <a:xfrm rot="0">
            <a:off x="12883382" y="895350"/>
            <a:ext cx="4720539" cy="3921444"/>
          </a:xfrm>
          <a:prstGeom prst="rect">
            <a:avLst/>
          </a:prstGeom>
        </p:spPr>
        <p:txBody>
          <a:bodyPr anchor="t" rtlCol="false" tIns="0" lIns="0" bIns="0" rIns="0">
            <a:spAutoFit/>
          </a:bodyPr>
          <a:lstStyle/>
          <a:p>
            <a:pPr algn="l">
              <a:lnSpc>
                <a:spcPts val="4356"/>
              </a:lnSpc>
            </a:pPr>
            <a:r>
              <a:rPr lang="en-US" sz="3111">
                <a:solidFill>
                  <a:srgbClr val="221F1F"/>
                </a:solidFill>
                <a:latin typeface="Anonymous Pro"/>
                <a:ea typeface="Anonymous Pro"/>
                <a:cs typeface="Anonymous Pro"/>
                <a:sym typeface="Anonymous Pro"/>
              </a:rPr>
              <a:t>"CONGRATULATION, </a:t>
            </a:r>
            <a:r>
              <a:rPr lang="en-US" sz="3111">
                <a:solidFill>
                  <a:srgbClr val="CF2912"/>
                </a:solidFill>
                <a:latin typeface="Anonymous Pro"/>
                <a:ea typeface="Anonymous Pro"/>
                <a:cs typeface="Anonymous Pro"/>
                <a:sym typeface="Anonymous Pro"/>
              </a:rPr>
              <a:t>YOU HAVE</a:t>
            </a:r>
            <a:r>
              <a:rPr lang="en-US" sz="3111">
                <a:solidFill>
                  <a:srgbClr val="221F1F"/>
                </a:solidFill>
                <a:latin typeface="Anonymous Pro"/>
                <a:ea typeface="Anonymous Pro"/>
                <a:cs typeface="Anonymous Pro"/>
                <a:sym typeface="Anonymous Pro"/>
              </a:rPr>
              <a:t> WON 2 MILLIONS DOLLAR $$$ </a:t>
            </a:r>
            <a:r>
              <a:rPr lang="en-US" sz="3111">
                <a:solidFill>
                  <a:srgbClr val="CF2912"/>
                </a:solidFill>
                <a:latin typeface="Anonymous Pro"/>
                <a:ea typeface="Anonymous Pro"/>
                <a:cs typeface="Anonymous Pro"/>
                <a:sym typeface="Anonymous Pro"/>
              </a:rPr>
              <a:t>IN</a:t>
            </a:r>
            <a:r>
              <a:rPr lang="en-US" sz="3111">
                <a:solidFill>
                  <a:srgbClr val="221F1F"/>
                </a:solidFill>
                <a:latin typeface="Anonymous Pro"/>
                <a:ea typeface="Anonymous Pro"/>
                <a:cs typeface="Anonymous Pro"/>
                <a:sym typeface="Anonymous Pro"/>
              </a:rPr>
              <a:t> THE NATIONAL LOTTERY. SIGN UP </a:t>
            </a:r>
            <a:r>
              <a:rPr lang="en-US" sz="3111">
                <a:solidFill>
                  <a:srgbClr val="CF2912"/>
                </a:solidFill>
                <a:latin typeface="Anonymous Pro"/>
                <a:ea typeface="Anonymous Pro"/>
                <a:cs typeface="Anonymous Pro"/>
                <a:sym typeface="Anonymous Pro"/>
              </a:rPr>
              <a:t>AS</a:t>
            </a:r>
            <a:r>
              <a:rPr lang="en-US" sz="3111">
                <a:solidFill>
                  <a:srgbClr val="221F1F"/>
                </a:solidFill>
                <a:latin typeface="Anonymous Pro"/>
                <a:ea typeface="Anonymous Pro"/>
                <a:cs typeface="Anonymous Pro"/>
                <a:sym typeface="Anonymous Pro"/>
              </a:rPr>
              <a:t> OUR MEMBER NOW </a:t>
            </a:r>
            <a:r>
              <a:rPr lang="en-US" sz="3111">
                <a:solidFill>
                  <a:srgbClr val="CF2912"/>
                </a:solidFill>
                <a:latin typeface="Anonymous Pro"/>
                <a:ea typeface="Anonymous Pro"/>
                <a:cs typeface="Anonymous Pro"/>
                <a:sym typeface="Anonymous Pro"/>
              </a:rPr>
              <a:t>TO</a:t>
            </a:r>
            <a:r>
              <a:rPr lang="en-US" sz="3111">
                <a:solidFill>
                  <a:srgbClr val="221F1F"/>
                </a:solidFill>
                <a:latin typeface="Anonymous Pro"/>
                <a:ea typeface="Anonymous Pro"/>
                <a:cs typeface="Anonymous Pro"/>
                <a:sym typeface="Anonymous Pro"/>
              </a:rPr>
              <a:t> REDEEM </a:t>
            </a:r>
            <a:r>
              <a:rPr lang="en-US" sz="3111">
                <a:solidFill>
                  <a:srgbClr val="CF2912"/>
                </a:solidFill>
                <a:latin typeface="Anonymous Pro"/>
                <a:ea typeface="Anonymous Pro"/>
                <a:cs typeface="Anonymous Pro"/>
                <a:sym typeface="Anonymous Pro"/>
              </a:rPr>
              <a:t>YOUR</a:t>
            </a:r>
            <a:r>
              <a:rPr lang="en-US" sz="3111">
                <a:solidFill>
                  <a:srgbClr val="221F1F"/>
                </a:solidFill>
                <a:latin typeface="Anonymous Pro"/>
                <a:ea typeface="Anonymous Pro"/>
                <a:cs typeface="Anonymous Pro"/>
                <a:sym typeface="Anonymous Pro"/>
              </a:rPr>
              <a:t> PRIZE" </a:t>
            </a:r>
          </a:p>
        </p:txBody>
      </p:sp>
      <p:grpSp>
        <p:nvGrpSpPr>
          <p:cNvPr name="Group 6" id="6"/>
          <p:cNvGrpSpPr/>
          <p:nvPr/>
        </p:nvGrpSpPr>
        <p:grpSpPr>
          <a:xfrm rot="0">
            <a:off x="779562" y="5504516"/>
            <a:ext cx="3542668" cy="4056270"/>
            <a:chOff x="0" y="0"/>
            <a:chExt cx="4723557" cy="5408360"/>
          </a:xfrm>
        </p:grpSpPr>
        <p:sp>
          <p:nvSpPr>
            <p:cNvPr name="Freeform 7" id="7"/>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8" id="8"/>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PROCESS</a:t>
            </a:r>
          </a:p>
        </p:txBody>
      </p:sp>
      <p:sp>
        <p:nvSpPr>
          <p:cNvPr name="TextBox 9" id="9"/>
          <p:cNvSpPr txBox="true"/>
          <p:nvPr/>
        </p:nvSpPr>
        <p:spPr>
          <a:xfrm rot="0">
            <a:off x="1036874" y="5471121"/>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A MACHINE LEARNING ALGORITHM COLLECTS DATA ABOUT EMAILS</a:t>
            </a:r>
          </a:p>
        </p:txBody>
      </p:sp>
      <p:grpSp>
        <p:nvGrpSpPr>
          <p:cNvPr name="Group 10" id="10"/>
          <p:cNvGrpSpPr/>
          <p:nvPr/>
        </p:nvGrpSpPr>
        <p:grpSpPr>
          <a:xfrm rot="0">
            <a:off x="5422295" y="5504516"/>
            <a:ext cx="3542668" cy="4056270"/>
            <a:chOff x="0" y="0"/>
            <a:chExt cx="4723557" cy="5408360"/>
          </a:xfrm>
        </p:grpSpPr>
        <p:sp>
          <p:nvSpPr>
            <p:cNvPr name="Freeform 11" id="11"/>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12" id="12"/>
          <p:cNvSpPr txBox="true"/>
          <p:nvPr/>
        </p:nvSpPr>
        <p:spPr>
          <a:xfrm rot="0">
            <a:off x="5679608" y="5471121"/>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CARRIES OUT A CLEANING PROCESS TO REMOVE STOP WORDS (THE, AN, A)  </a:t>
            </a:r>
          </a:p>
        </p:txBody>
      </p:sp>
      <p:grpSp>
        <p:nvGrpSpPr>
          <p:cNvPr name="Group 13" id="13"/>
          <p:cNvGrpSpPr/>
          <p:nvPr/>
        </p:nvGrpSpPr>
        <p:grpSpPr>
          <a:xfrm rot="0">
            <a:off x="12363740" y="6510766"/>
            <a:ext cx="5400687" cy="3424877"/>
            <a:chOff x="0" y="0"/>
            <a:chExt cx="7200916" cy="4566503"/>
          </a:xfrm>
        </p:grpSpPr>
        <p:sp>
          <p:nvSpPr>
            <p:cNvPr name="Freeform 14" id="14"/>
            <p:cNvSpPr/>
            <p:nvPr/>
          </p:nvSpPr>
          <p:spPr>
            <a:xfrm flipH="false" flipV="false" rot="0">
              <a:off x="0" y="0"/>
              <a:ext cx="7200900" cy="4566539"/>
            </a:xfrm>
            <a:custGeom>
              <a:avLst/>
              <a:gdLst/>
              <a:ahLst/>
              <a:cxnLst/>
              <a:rect r="r" b="b" t="t" l="l"/>
              <a:pathLst>
                <a:path h="4566539" w="7200900">
                  <a:moveTo>
                    <a:pt x="0" y="0"/>
                  </a:moveTo>
                  <a:lnTo>
                    <a:pt x="7200900" y="0"/>
                  </a:lnTo>
                  <a:lnTo>
                    <a:pt x="7200900" y="4566539"/>
                  </a:lnTo>
                  <a:lnTo>
                    <a:pt x="0" y="4566539"/>
                  </a:lnTo>
                  <a:close/>
                </a:path>
              </a:pathLst>
            </a:custGeom>
            <a:solidFill>
              <a:srgbClr val="9AB433">
                <a:alpha val="66667"/>
              </a:srgbClr>
            </a:solidFill>
          </p:spPr>
        </p:sp>
      </p:grpSp>
      <p:sp>
        <p:nvSpPr>
          <p:cNvPr name="Freeform 15" id="15"/>
          <p:cNvSpPr/>
          <p:nvPr/>
        </p:nvSpPr>
        <p:spPr>
          <a:xfrm flipH="false" flipV="false" rot="0">
            <a:off x="11252531" y="5975983"/>
            <a:ext cx="1409091" cy="1025113"/>
          </a:xfrm>
          <a:custGeom>
            <a:avLst/>
            <a:gdLst/>
            <a:ahLst/>
            <a:cxnLst/>
            <a:rect r="r" b="b" t="t" l="l"/>
            <a:pathLst>
              <a:path h="1025113" w="1409091">
                <a:moveTo>
                  <a:pt x="0" y="0"/>
                </a:moveTo>
                <a:lnTo>
                  <a:pt x="1409091" y="0"/>
                </a:lnTo>
                <a:lnTo>
                  <a:pt x="1409091" y="1025113"/>
                </a:lnTo>
                <a:lnTo>
                  <a:pt x="0" y="1025113"/>
                </a:lnTo>
                <a:lnTo>
                  <a:pt x="0" y="0"/>
                </a:lnTo>
                <a:close/>
              </a:path>
            </a:pathLst>
          </a:custGeom>
          <a:blipFill>
            <a:blip r:embed="rId2">
              <a:extLst>
                <a:ext uri="{96DAC541-7B7A-43D3-8B79-37D633B846F1}">
                  <asvg:svgBlip xmlns:asvg="http://schemas.microsoft.com/office/drawing/2016/SVG/main" r:embed="rId3"/>
                </a:ext>
              </a:extLst>
            </a:blip>
            <a:stretch>
              <a:fillRect l="0" t="0" r="0" b="-306"/>
            </a:stretch>
          </a:blipFill>
        </p:spPr>
      </p:sp>
      <p:sp>
        <p:nvSpPr>
          <p:cNvPr name="TextBox 16" id="16"/>
          <p:cNvSpPr txBox="true"/>
          <p:nvPr/>
        </p:nvSpPr>
        <p:spPr>
          <a:xfrm rot="0">
            <a:off x="12883382" y="6605584"/>
            <a:ext cx="4720539" cy="2812571"/>
          </a:xfrm>
          <a:prstGeom prst="rect">
            <a:avLst/>
          </a:prstGeom>
        </p:spPr>
        <p:txBody>
          <a:bodyPr anchor="t" rtlCol="false" tIns="0" lIns="0" bIns="0" rIns="0">
            <a:spAutoFit/>
          </a:bodyPr>
          <a:lstStyle/>
          <a:p>
            <a:pPr algn="l">
              <a:lnSpc>
                <a:spcPts val="4356"/>
              </a:lnSpc>
            </a:pPr>
            <a:r>
              <a:rPr lang="en-US" sz="3111">
                <a:solidFill>
                  <a:srgbClr val="221F1F"/>
                </a:solidFill>
                <a:latin typeface="Anonymous Pro"/>
                <a:ea typeface="Anonymous Pro"/>
                <a:cs typeface="Anonymous Pro"/>
                <a:sym typeface="Anonymous Pro"/>
              </a:rPr>
              <a:t>"CONGRATULATION, WON 2 MILLIONS DOLLAR $$$ NATIONAL LOTTERY SIGN UP OUR MEMBER NOW REDEEM PRIZE" </a:t>
            </a:r>
          </a:p>
        </p:txBody>
      </p:sp>
      <p:grpSp>
        <p:nvGrpSpPr>
          <p:cNvPr name="Group 17" id="17"/>
          <p:cNvGrpSpPr/>
          <p:nvPr/>
        </p:nvGrpSpPr>
        <p:grpSpPr>
          <a:xfrm rot="5399999">
            <a:off x="14354542" y="5757791"/>
            <a:ext cx="1371458" cy="47625"/>
            <a:chOff x="0" y="0"/>
            <a:chExt cx="1828611" cy="63500"/>
          </a:xfrm>
        </p:grpSpPr>
        <p:sp>
          <p:nvSpPr>
            <p:cNvPr name="Freeform 18" id="18"/>
            <p:cNvSpPr/>
            <p:nvPr/>
          </p:nvSpPr>
          <p:spPr>
            <a:xfrm flipH="false" flipV="false" rot="0">
              <a:off x="0" y="0"/>
              <a:ext cx="1828673" cy="63500"/>
            </a:xfrm>
            <a:custGeom>
              <a:avLst/>
              <a:gdLst/>
              <a:ahLst/>
              <a:cxnLst/>
              <a:rect r="r" b="b" t="t" l="l"/>
              <a:pathLst>
                <a:path h="63500" w="1828673">
                  <a:moveTo>
                    <a:pt x="31750" y="0"/>
                  </a:moveTo>
                  <a:lnTo>
                    <a:pt x="1796923" y="0"/>
                  </a:lnTo>
                  <a:cubicBezTo>
                    <a:pt x="1814449" y="0"/>
                    <a:pt x="1828673" y="14224"/>
                    <a:pt x="1828673" y="31750"/>
                  </a:cubicBezTo>
                  <a:cubicBezTo>
                    <a:pt x="1828673" y="49276"/>
                    <a:pt x="1814449" y="63500"/>
                    <a:pt x="1796923"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6711">
            <a:off x="4041150" y="7419515"/>
            <a:ext cx="1242733" cy="47625"/>
            <a:chOff x="0" y="0"/>
            <a:chExt cx="1656977" cy="63500"/>
          </a:xfrm>
        </p:grpSpPr>
        <p:sp>
          <p:nvSpPr>
            <p:cNvPr name="Freeform 20" id="20"/>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0">
            <a:off x="2537237" y="190653"/>
            <a:ext cx="13213526" cy="9925515"/>
            <a:chOff x="0" y="0"/>
            <a:chExt cx="17618034" cy="13234020"/>
          </a:xfrm>
        </p:grpSpPr>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4">
                <a:alphaModFix amt="70000"/>
              </a:blip>
              <a:stretch>
                <a:fillRect l="0" t="0" r="0" b="0"/>
              </a:stretch>
            </a:blipFill>
          </p:spPr>
        </p:sp>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5">
                <a:alphaModFix amt="9999"/>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6" tooltip="http://www.exampaperspractice.co.uk"/>
                </a:rPr>
                <a:t>www.exampaperspractice.co.uk</a:t>
              </a:r>
            </a:p>
          </p:txBody>
        </p:sp>
      </p:grpSp>
    </p:spTree>
  </p:cSld>
  <p:clrMapOvr>
    <a:masterClrMapping/>
  </p:clrMapOvr>
</p:sld>
</file>

<file path=ppt/slides/slide79.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391801" y="5618563"/>
            <a:ext cx="3542668" cy="4056270"/>
            <a:chOff x="0" y="0"/>
            <a:chExt cx="4723557" cy="5408360"/>
          </a:xfrm>
        </p:grpSpPr>
        <p:sp>
          <p:nvSpPr>
            <p:cNvPr name="Freeform 3" id="3"/>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4" id="4"/>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PROCESS</a:t>
            </a:r>
          </a:p>
        </p:txBody>
      </p:sp>
      <p:sp>
        <p:nvSpPr>
          <p:cNvPr name="TextBox 5" id="5"/>
          <p:cNvSpPr txBox="true"/>
          <p:nvPr/>
        </p:nvSpPr>
        <p:spPr>
          <a:xfrm rot="0">
            <a:off x="649114" y="5585168"/>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A MACHINE LEARNING ALGORITHM COLLECTS DATA ABOUT EMAILS</a:t>
            </a:r>
          </a:p>
        </p:txBody>
      </p:sp>
      <p:grpSp>
        <p:nvGrpSpPr>
          <p:cNvPr name="Group 6" id="6"/>
          <p:cNvGrpSpPr/>
          <p:nvPr/>
        </p:nvGrpSpPr>
        <p:grpSpPr>
          <a:xfrm rot="0">
            <a:off x="5034535" y="5618563"/>
            <a:ext cx="3542668" cy="4056270"/>
            <a:chOff x="0" y="0"/>
            <a:chExt cx="4723557" cy="5408360"/>
          </a:xfrm>
        </p:grpSpPr>
        <p:sp>
          <p:nvSpPr>
            <p:cNvPr name="Freeform 7" id="7"/>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8" id="8"/>
          <p:cNvSpPr txBox="true"/>
          <p:nvPr/>
        </p:nvSpPr>
        <p:spPr>
          <a:xfrm rot="0">
            <a:off x="5291847" y="5585168"/>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CARRIES OUT A CLEANING PROCESS TO REMOVE STOP WORDS (THE, AN, A)  </a:t>
            </a:r>
          </a:p>
        </p:txBody>
      </p:sp>
      <p:grpSp>
        <p:nvGrpSpPr>
          <p:cNvPr name="Group 9" id="9"/>
          <p:cNvGrpSpPr/>
          <p:nvPr/>
        </p:nvGrpSpPr>
        <p:grpSpPr>
          <a:xfrm rot="0">
            <a:off x="9672875" y="5618563"/>
            <a:ext cx="8036127" cy="4056270"/>
            <a:chOff x="0" y="0"/>
            <a:chExt cx="10714836" cy="5408360"/>
          </a:xfrm>
        </p:grpSpPr>
        <p:sp>
          <p:nvSpPr>
            <p:cNvPr name="Freeform 10" id="10"/>
            <p:cNvSpPr/>
            <p:nvPr/>
          </p:nvSpPr>
          <p:spPr>
            <a:xfrm flipH="false" flipV="false" rot="0">
              <a:off x="0" y="0"/>
              <a:ext cx="10714863" cy="5408422"/>
            </a:xfrm>
            <a:custGeom>
              <a:avLst/>
              <a:gdLst/>
              <a:ahLst/>
              <a:cxnLst/>
              <a:rect r="r" b="b" t="t" l="l"/>
              <a:pathLst>
                <a:path h="5408422" w="10714863">
                  <a:moveTo>
                    <a:pt x="0" y="0"/>
                  </a:moveTo>
                  <a:lnTo>
                    <a:pt x="10714863" y="0"/>
                  </a:lnTo>
                  <a:lnTo>
                    <a:pt x="10714863" y="5408422"/>
                  </a:lnTo>
                  <a:lnTo>
                    <a:pt x="0" y="5408422"/>
                  </a:lnTo>
                  <a:close/>
                </a:path>
              </a:pathLst>
            </a:custGeom>
            <a:solidFill>
              <a:srgbClr val="E2EFB0">
                <a:alpha val="66667"/>
              </a:srgbClr>
            </a:solidFill>
          </p:spPr>
        </p:sp>
      </p:grpSp>
      <p:sp>
        <p:nvSpPr>
          <p:cNvPr name="TextBox 11" id="11"/>
          <p:cNvSpPr txBox="true"/>
          <p:nvPr/>
        </p:nvSpPr>
        <p:spPr>
          <a:xfrm rot="0">
            <a:off x="9930187" y="5585168"/>
            <a:ext cx="8084099" cy="3062343"/>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CERTAIN WORDS/ PHRASES ARE FREQUENTLY USED IN EMAIL THAT COULD INDICATE THAT THE INCOMING EMAIL IS VERY LIKELY TO BE SPAM </a:t>
            </a:r>
          </a:p>
          <a:p>
            <a:pPr algn="l">
              <a:lnSpc>
                <a:spcPts val="4731"/>
              </a:lnSpc>
            </a:pPr>
            <a:r>
              <a:rPr lang="en-US" sz="3379">
                <a:solidFill>
                  <a:srgbClr val="221F1F"/>
                </a:solidFill>
                <a:latin typeface="Anonymous Pro"/>
                <a:ea typeface="Anonymous Pro"/>
                <a:cs typeface="Anonymous Pro"/>
                <a:sym typeface="Anonymous Pro"/>
              </a:rPr>
              <a:t>(LOTTERY, EARN, FULL-REFUND).</a:t>
            </a:r>
          </a:p>
        </p:txBody>
      </p:sp>
      <p:grpSp>
        <p:nvGrpSpPr>
          <p:cNvPr name="Group 12" id="12"/>
          <p:cNvGrpSpPr/>
          <p:nvPr/>
        </p:nvGrpSpPr>
        <p:grpSpPr>
          <a:xfrm rot="6711">
            <a:off x="4041150" y="7419515"/>
            <a:ext cx="1242733" cy="47625"/>
            <a:chOff x="0" y="0"/>
            <a:chExt cx="1656977" cy="63500"/>
          </a:xfrm>
        </p:grpSpPr>
        <p:sp>
          <p:nvSpPr>
            <p:cNvPr name="Freeform 13" id="13"/>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4" id="14"/>
          <p:cNvGrpSpPr/>
          <p:nvPr/>
        </p:nvGrpSpPr>
        <p:grpSpPr>
          <a:xfrm rot="6711">
            <a:off x="8296122" y="7469474"/>
            <a:ext cx="1242733" cy="47625"/>
            <a:chOff x="0" y="0"/>
            <a:chExt cx="1656977" cy="63500"/>
          </a:xfrm>
        </p:grpSpPr>
        <p:sp>
          <p:nvSpPr>
            <p:cNvPr name="Freeform 15" id="15"/>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6" id="16"/>
          <p:cNvGrpSpPr/>
          <p:nvPr/>
        </p:nvGrpSpPr>
        <p:grpSpPr>
          <a:xfrm rot="0">
            <a:off x="2537237" y="190653"/>
            <a:ext cx="13213526" cy="9925515"/>
            <a:chOff x="0" y="0"/>
            <a:chExt cx="17618034" cy="13234020"/>
          </a:xfrm>
        </p:grpSpPr>
        <p:sp>
          <p:nvSpPr>
            <p:cNvPr name="Freeform 17" id="1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18" id="1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9" id="1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DDDEDF"/>
        </a:solidFill>
      </p:bgPr>
    </p:bg>
    <p:spTree>
      <p:nvGrpSpPr>
        <p:cNvPr id="1" name=""/>
        <p:cNvGrpSpPr/>
        <p:nvPr/>
      </p:nvGrpSpPr>
      <p:grpSpPr>
        <a:xfrm>
          <a:off x="0" y="0"/>
          <a:ext cx="0" cy="0"/>
          <a:chOff x="0" y="0"/>
          <a:chExt cx="0" cy="0"/>
        </a:xfrm>
      </p:grpSpPr>
      <p:grpSp>
        <p:nvGrpSpPr>
          <p:cNvPr name="Group 2" id="2"/>
          <p:cNvGrpSpPr/>
          <p:nvPr/>
        </p:nvGrpSpPr>
        <p:grpSpPr>
          <a:xfrm rot="0">
            <a:off x="5402002" y="4561176"/>
            <a:ext cx="7483997" cy="2068587"/>
            <a:chOff x="0" y="0"/>
            <a:chExt cx="9978663" cy="2758116"/>
          </a:xfrm>
        </p:grpSpPr>
        <p:sp>
          <p:nvSpPr>
            <p:cNvPr name="Freeform 3" id="3"/>
            <p:cNvSpPr/>
            <p:nvPr/>
          </p:nvSpPr>
          <p:spPr>
            <a:xfrm flipH="false" flipV="false" rot="0">
              <a:off x="0" y="0"/>
              <a:ext cx="9978644" cy="2758059"/>
            </a:xfrm>
            <a:custGeom>
              <a:avLst/>
              <a:gdLst/>
              <a:ahLst/>
              <a:cxnLst/>
              <a:rect r="r" b="b" t="t" l="l"/>
              <a:pathLst>
                <a:path h="2758059" w="9978644">
                  <a:moveTo>
                    <a:pt x="0" y="0"/>
                  </a:moveTo>
                  <a:lnTo>
                    <a:pt x="9978644" y="0"/>
                  </a:lnTo>
                  <a:lnTo>
                    <a:pt x="9978644" y="2758059"/>
                  </a:lnTo>
                  <a:lnTo>
                    <a:pt x="0" y="2758059"/>
                  </a:lnTo>
                  <a:close/>
                </a:path>
              </a:pathLst>
            </a:custGeom>
            <a:solidFill>
              <a:srgbClr val="94A4E6"/>
            </a:solidFill>
          </p:spPr>
        </p:sp>
      </p:grpSp>
      <p:grpSp>
        <p:nvGrpSpPr>
          <p:cNvPr name="Group 4" id="4"/>
          <p:cNvGrpSpPr/>
          <p:nvPr/>
        </p:nvGrpSpPr>
        <p:grpSpPr>
          <a:xfrm rot="0">
            <a:off x="1035715" y="6114044"/>
            <a:ext cx="3130226" cy="3144256"/>
            <a:chOff x="0" y="0"/>
            <a:chExt cx="4173634" cy="4192341"/>
          </a:xfrm>
        </p:grpSpPr>
        <p:sp>
          <p:nvSpPr>
            <p:cNvPr name="Freeform 5" id="5"/>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6" id="6"/>
          <p:cNvSpPr txBox="true"/>
          <p:nvPr/>
        </p:nvSpPr>
        <p:spPr>
          <a:xfrm rot="0">
            <a:off x="1462117" y="7171801"/>
            <a:ext cx="2277423"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Industry</a:t>
            </a:r>
          </a:p>
        </p:txBody>
      </p:sp>
      <p:sp>
        <p:nvSpPr>
          <p:cNvPr name="TextBox 7" id="7"/>
          <p:cNvSpPr txBox="true"/>
          <p:nvPr/>
        </p:nvSpPr>
        <p:spPr>
          <a:xfrm rot="0">
            <a:off x="6055605" y="4646625"/>
            <a:ext cx="6557789" cy="1657919"/>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Application of automated system in the real world </a:t>
            </a:r>
          </a:p>
        </p:txBody>
      </p:sp>
      <p:grpSp>
        <p:nvGrpSpPr>
          <p:cNvPr name="Group 8" id="8"/>
          <p:cNvGrpSpPr/>
          <p:nvPr/>
        </p:nvGrpSpPr>
        <p:grpSpPr>
          <a:xfrm rot="0">
            <a:off x="1035715" y="2074133"/>
            <a:ext cx="3130226" cy="3144256"/>
            <a:chOff x="0" y="0"/>
            <a:chExt cx="4173634" cy="4192341"/>
          </a:xfrm>
        </p:grpSpPr>
        <p:sp>
          <p:nvSpPr>
            <p:cNvPr name="Freeform 9" id="9"/>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10" id="10"/>
          <p:cNvSpPr txBox="true"/>
          <p:nvPr/>
        </p:nvSpPr>
        <p:spPr>
          <a:xfrm rot="0">
            <a:off x="1245408" y="3131889"/>
            <a:ext cx="2710839"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transport</a:t>
            </a:r>
          </a:p>
        </p:txBody>
      </p:sp>
      <p:grpSp>
        <p:nvGrpSpPr>
          <p:cNvPr name="Group 11" id="11"/>
          <p:cNvGrpSpPr/>
          <p:nvPr/>
        </p:nvGrpSpPr>
        <p:grpSpPr>
          <a:xfrm rot="0">
            <a:off x="5746790" y="502005"/>
            <a:ext cx="3130226" cy="3144256"/>
            <a:chOff x="0" y="0"/>
            <a:chExt cx="4173634" cy="4192341"/>
          </a:xfrm>
        </p:grpSpPr>
        <p:sp>
          <p:nvSpPr>
            <p:cNvPr name="Freeform 12" id="12"/>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13" id="13"/>
          <p:cNvSpPr txBox="true"/>
          <p:nvPr/>
        </p:nvSpPr>
        <p:spPr>
          <a:xfrm rot="0">
            <a:off x="5708174" y="1559761"/>
            <a:ext cx="3207456"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Agriculture</a:t>
            </a:r>
          </a:p>
        </p:txBody>
      </p:sp>
      <p:grpSp>
        <p:nvGrpSpPr>
          <p:cNvPr name="Group 14" id="14"/>
          <p:cNvGrpSpPr/>
          <p:nvPr/>
        </p:nvGrpSpPr>
        <p:grpSpPr>
          <a:xfrm rot="0">
            <a:off x="9717157" y="427116"/>
            <a:ext cx="3130226" cy="3144256"/>
            <a:chOff x="0" y="0"/>
            <a:chExt cx="4173634" cy="4192341"/>
          </a:xfrm>
        </p:grpSpPr>
        <p:sp>
          <p:nvSpPr>
            <p:cNvPr name="Freeform 15" id="15"/>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16" id="16"/>
          <p:cNvSpPr txBox="true"/>
          <p:nvPr/>
        </p:nvSpPr>
        <p:spPr>
          <a:xfrm rot="0">
            <a:off x="9678542" y="1484873"/>
            <a:ext cx="3207456"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Weather</a:t>
            </a:r>
          </a:p>
        </p:txBody>
      </p:sp>
      <p:grpSp>
        <p:nvGrpSpPr>
          <p:cNvPr name="Group 17" id="17"/>
          <p:cNvGrpSpPr/>
          <p:nvPr/>
        </p:nvGrpSpPr>
        <p:grpSpPr>
          <a:xfrm rot="0">
            <a:off x="14394379" y="1999244"/>
            <a:ext cx="3130226" cy="3144256"/>
            <a:chOff x="0" y="0"/>
            <a:chExt cx="4173634" cy="4192341"/>
          </a:xfrm>
        </p:grpSpPr>
        <p:sp>
          <p:nvSpPr>
            <p:cNvPr name="Freeform 18" id="18"/>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19" id="19"/>
          <p:cNvSpPr txBox="true"/>
          <p:nvPr/>
        </p:nvSpPr>
        <p:spPr>
          <a:xfrm rot="0">
            <a:off x="14355764" y="3057001"/>
            <a:ext cx="3207456"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Gaming</a:t>
            </a:r>
          </a:p>
        </p:txBody>
      </p:sp>
      <p:grpSp>
        <p:nvGrpSpPr>
          <p:cNvPr name="Group 20" id="20"/>
          <p:cNvGrpSpPr/>
          <p:nvPr/>
        </p:nvGrpSpPr>
        <p:grpSpPr>
          <a:xfrm rot="0">
            <a:off x="14090459" y="6114044"/>
            <a:ext cx="3130226" cy="3144256"/>
            <a:chOff x="0" y="0"/>
            <a:chExt cx="4173634" cy="4192341"/>
          </a:xfrm>
        </p:grpSpPr>
        <p:sp>
          <p:nvSpPr>
            <p:cNvPr name="Freeform 21" id="21"/>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22" id="22"/>
          <p:cNvSpPr txBox="true"/>
          <p:nvPr/>
        </p:nvSpPr>
        <p:spPr>
          <a:xfrm rot="0">
            <a:off x="14051844" y="7171801"/>
            <a:ext cx="3207456"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lighting</a:t>
            </a:r>
          </a:p>
        </p:txBody>
      </p:sp>
      <p:grpSp>
        <p:nvGrpSpPr>
          <p:cNvPr name="Group 23" id="23"/>
          <p:cNvGrpSpPr/>
          <p:nvPr/>
        </p:nvGrpSpPr>
        <p:grpSpPr>
          <a:xfrm rot="0">
            <a:off x="7578887" y="6895755"/>
            <a:ext cx="3130226" cy="3144256"/>
            <a:chOff x="0" y="0"/>
            <a:chExt cx="4173634" cy="4192341"/>
          </a:xfrm>
        </p:grpSpPr>
        <p:sp>
          <p:nvSpPr>
            <p:cNvPr name="Freeform 24" id="24"/>
            <p:cNvSpPr/>
            <p:nvPr/>
          </p:nvSpPr>
          <p:spPr>
            <a:xfrm flipH="false" flipV="false" rot="0">
              <a:off x="0" y="0"/>
              <a:ext cx="4173728" cy="4192397"/>
            </a:xfrm>
            <a:custGeom>
              <a:avLst/>
              <a:gdLst/>
              <a:ahLst/>
              <a:cxnLst/>
              <a:rect r="r" b="b" t="t" l="l"/>
              <a:pathLst>
                <a:path h="4192397" w="4173728">
                  <a:moveTo>
                    <a:pt x="2086864" y="0"/>
                  </a:moveTo>
                  <a:cubicBezTo>
                    <a:pt x="3240913" y="5207"/>
                    <a:pt x="4173728" y="942086"/>
                    <a:pt x="4173728" y="2096135"/>
                  </a:cubicBezTo>
                  <a:cubicBezTo>
                    <a:pt x="4173728" y="3250184"/>
                    <a:pt x="3240786" y="4187190"/>
                    <a:pt x="2086864" y="4192397"/>
                  </a:cubicBezTo>
                  <a:cubicBezTo>
                    <a:pt x="932815" y="4187190"/>
                    <a:pt x="0" y="3250184"/>
                    <a:pt x="0" y="2096135"/>
                  </a:cubicBezTo>
                  <a:cubicBezTo>
                    <a:pt x="0" y="942086"/>
                    <a:pt x="932815" y="5207"/>
                    <a:pt x="2086864" y="0"/>
                  </a:cubicBezTo>
                  <a:close/>
                </a:path>
              </a:pathLst>
            </a:custGeom>
            <a:solidFill>
              <a:srgbClr val="3F5769"/>
            </a:solidFill>
          </p:spPr>
        </p:sp>
      </p:grpSp>
      <p:sp>
        <p:nvSpPr>
          <p:cNvPr name="TextBox 25" id="25"/>
          <p:cNvSpPr txBox="true"/>
          <p:nvPr/>
        </p:nvSpPr>
        <p:spPr>
          <a:xfrm rot="0">
            <a:off x="7540272" y="7953512"/>
            <a:ext cx="3207456" cy="857292"/>
          </a:xfrm>
          <a:prstGeom prst="rect">
            <a:avLst/>
          </a:prstGeom>
        </p:spPr>
        <p:txBody>
          <a:bodyPr anchor="t" rtlCol="false" tIns="0" lIns="0" bIns="0" rIns="0">
            <a:spAutoFit/>
          </a:bodyPr>
          <a:lstStyle/>
          <a:p>
            <a:pPr algn="ctr">
              <a:lnSpc>
                <a:spcPts val="6325"/>
              </a:lnSpc>
            </a:pPr>
            <a:r>
              <a:rPr lang="en-US" sz="4519">
                <a:solidFill>
                  <a:srgbClr val="FFFFFF"/>
                </a:solidFill>
                <a:latin typeface="Norwester"/>
                <a:ea typeface="Norwester"/>
                <a:cs typeface="Norwester"/>
                <a:sym typeface="Norwester"/>
              </a:rPr>
              <a:t>Science</a:t>
            </a:r>
          </a:p>
        </p:txBody>
      </p:sp>
      <p:grpSp>
        <p:nvGrpSpPr>
          <p:cNvPr name="Group 26" id="26"/>
          <p:cNvGrpSpPr/>
          <p:nvPr/>
        </p:nvGrpSpPr>
        <p:grpSpPr>
          <a:xfrm rot="0">
            <a:off x="2537237" y="146265"/>
            <a:ext cx="13213526" cy="9925515"/>
            <a:chOff x="0" y="0"/>
            <a:chExt cx="17618034" cy="13234020"/>
          </a:xfrm>
        </p:grpSpPr>
        <p:sp>
          <p:nvSpPr>
            <p:cNvPr name="Freeform 27" id="27"/>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8" id="28"/>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9" id="29"/>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F2649">
                      <a:alpha val="80000"/>
                    </a:srgbClr>
                  </a:solidFill>
                  <a:latin typeface="DejaVu Sans Light"/>
                  <a:ea typeface="DejaVu Sans Light"/>
                  <a:cs typeface="DejaVu Sans Light"/>
                  <a:sym typeface="DejaVu Sans Light"/>
                </a:rPr>
                <a:t>For more help, please visit </a:t>
              </a:r>
              <a:r>
                <a:rPr lang="en-US" sz="1599" u="sng">
                  <a:solidFill>
                    <a:srgbClr val="0F2649">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0.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grpSp>
        <p:nvGrpSpPr>
          <p:cNvPr name="Group 2" id="2"/>
          <p:cNvGrpSpPr/>
          <p:nvPr/>
        </p:nvGrpSpPr>
        <p:grpSpPr>
          <a:xfrm rot="0">
            <a:off x="391801" y="5618563"/>
            <a:ext cx="3542668" cy="4056270"/>
            <a:chOff x="0" y="0"/>
            <a:chExt cx="4723557" cy="5408360"/>
          </a:xfrm>
        </p:grpSpPr>
        <p:sp>
          <p:nvSpPr>
            <p:cNvPr name="Freeform 3" id="3"/>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4" id="4"/>
          <p:cNvSpPr txBox="true"/>
          <p:nvPr/>
        </p:nvSpPr>
        <p:spPr>
          <a:xfrm rot="0">
            <a:off x="600525" y="119295"/>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PROCESS</a:t>
            </a:r>
          </a:p>
        </p:txBody>
      </p:sp>
      <p:sp>
        <p:nvSpPr>
          <p:cNvPr name="TextBox 5" id="5"/>
          <p:cNvSpPr txBox="true"/>
          <p:nvPr/>
        </p:nvSpPr>
        <p:spPr>
          <a:xfrm rot="0">
            <a:off x="649114" y="5585168"/>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A MACHINE LEARNING ALGORITHM COLLECTS DATA ABOUT EMAILS</a:t>
            </a:r>
          </a:p>
        </p:txBody>
      </p:sp>
      <p:grpSp>
        <p:nvGrpSpPr>
          <p:cNvPr name="Group 6" id="6"/>
          <p:cNvGrpSpPr/>
          <p:nvPr/>
        </p:nvGrpSpPr>
        <p:grpSpPr>
          <a:xfrm rot="0">
            <a:off x="5034535" y="5618563"/>
            <a:ext cx="3542668" cy="4056270"/>
            <a:chOff x="0" y="0"/>
            <a:chExt cx="4723557" cy="5408360"/>
          </a:xfrm>
        </p:grpSpPr>
        <p:sp>
          <p:nvSpPr>
            <p:cNvPr name="Freeform 7" id="7"/>
            <p:cNvSpPr/>
            <p:nvPr/>
          </p:nvSpPr>
          <p:spPr>
            <a:xfrm flipH="false" flipV="false" rot="0">
              <a:off x="0" y="0"/>
              <a:ext cx="4723511" cy="5408422"/>
            </a:xfrm>
            <a:custGeom>
              <a:avLst/>
              <a:gdLst/>
              <a:ahLst/>
              <a:cxnLst/>
              <a:rect r="r" b="b" t="t" l="l"/>
              <a:pathLst>
                <a:path h="5408422" w="4723511">
                  <a:moveTo>
                    <a:pt x="0" y="0"/>
                  </a:moveTo>
                  <a:lnTo>
                    <a:pt x="4723511" y="0"/>
                  </a:lnTo>
                  <a:lnTo>
                    <a:pt x="4723511" y="5408422"/>
                  </a:lnTo>
                  <a:lnTo>
                    <a:pt x="0" y="5408422"/>
                  </a:lnTo>
                  <a:close/>
                </a:path>
              </a:pathLst>
            </a:custGeom>
            <a:solidFill>
              <a:srgbClr val="E2EFB0">
                <a:alpha val="66667"/>
              </a:srgbClr>
            </a:solidFill>
          </p:spPr>
        </p:sp>
      </p:grpSp>
      <p:sp>
        <p:nvSpPr>
          <p:cNvPr name="TextBox 8" id="8"/>
          <p:cNvSpPr txBox="true"/>
          <p:nvPr/>
        </p:nvSpPr>
        <p:spPr>
          <a:xfrm rot="0">
            <a:off x="5291847" y="5585168"/>
            <a:ext cx="3028043" cy="3661504"/>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CARRIES OUT A CLEANING PROCESS TO REMOVE STOP WORDS (THE, AN, A)  </a:t>
            </a:r>
          </a:p>
        </p:txBody>
      </p:sp>
      <p:grpSp>
        <p:nvGrpSpPr>
          <p:cNvPr name="Group 9" id="9"/>
          <p:cNvGrpSpPr/>
          <p:nvPr/>
        </p:nvGrpSpPr>
        <p:grpSpPr>
          <a:xfrm rot="0">
            <a:off x="9672875" y="5618563"/>
            <a:ext cx="8036127" cy="4056270"/>
            <a:chOff x="0" y="0"/>
            <a:chExt cx="10714836" cy="5408360"/>
          </a:xfrm>
        </p:grpSpPr>
        <p:sp>
          <p:nvSpPr>
            <p:cNvPr name="Freeform 10" id="10"/>
            <p:cNvSpPr/>
            <p:nvPr/>
          </p:nvSpPr>
          <p:spPr>
            <a:xfrm flipH="false" flipV="false" rot="0">
              <a:off x="0" y="0"/>
              <a:ext cx="10714863" cy="5408422"/>
            </a:xfrm>
            <a:custGeom>
              <a:avLst/>
              <a:gdLst/>
              <a:ahLst/>
              <a:cxnLst/>
              <a:rect r="r" b="b" t="t" l="l"/>
              <a:pathLst>
                <a:path h="5408422" w="10714863">
                  <a:moveTo>
                    <a:pt x="0" y="0"/>
                  </a:moveTo>
                  <a:lnTo>
                    <a:pt x="10714863" y="0"/>
                  </a:lnTo>
                  <a:lnTo>
                    <a:pt x="10714863" y="5408422"/>
                  </a:lnTo>
                  <a:lnTo>
                    <a:pt x="0" y="5408422"/>
                  </a:lnTo>
                  <a:close/>
                </a:path>
              </a:pathLst>
            </a:custGeom>
            <a:solidFill>
              <a:srgbClr val="E2EFB0">
                <a:alpha val="66667"/>
              </a:srgbClr>
            </a:solidFill>
          </p:spPr>
        </p:sp>
      </p:grpSp>
      <p:sp>
        <p:nvSpPr>
          <p:cNvPr name="TextBox 11" id="11"/>
          <p:cNvSpPr txBox="true"/>
          <p:nvPr/>
        </p:nvSpPr>
        <p:spPr>
          <a:xfrm rot="0">
            <a:off x="9930187" y="5585168"/>
            <a:ext cx="8084099" cy="3062343"/>
          </a:xfrm>
          <a:prstGeom prst="rect">
            <a:avLst/>
          </a:prstGeom>
        </p:spPr>
        <p:txBody>
          <a:bodyPr anchor="t" rtlCol="false" tIns="0" lIns="0" bIns="0" rIns="0">
            <a:spAutoFit/>
          </a:bodyPr>
          <a:lstStyle/>
          <a:p>
            <a:pPr algn="l">
              <a:lnSpc>
                <a:spcPts val="4731"/>
              </a:lnSpc>
            </a:pPr>
            <a:r>
              <a:rPr lang="en-US" sz="3379">
                <a:solidFill>
                  <a:srgbClr val="221F1F"/>
                </a:solidFill>
                <a:latin typeface="Anonymous Pro"/>
                <a:ea typeface="Anonymous Pro"/>
                <a:cs typeface="Anonymous Pro"/>
                <a:sym typeface="Anonymous Pro"/>
              </a:rPr>
              <a:t>CERTAIN WORDS/ PHRASES ARE FREQUENTLY USED IN EMAIL THAT COULD INDICATE THAT THE INCOMING EMAIL IS VERY LIKELY TO BE SPAM </a:t>
            </a:r>
          </a:p>
          <a:p>
            <a:pPr algn="l">
              <a:lnSpc>
                <a:spcPts val="4731"/>
              </a:lnSpc>
            </a:pPr>
            <a:r>
              <a:rPr lang="en-US" sz="3379">
                <a:solidFill>
                  <a:srgbClr val="221F1F"/>
                </a:solidFill>
                <a:latin typeface="Anonymous Pro"/>
                <a:ea typeface="Anonymous Pro"/>
                <a:cs typeface="Anonymous Pro"/>
                <a:sym typeface="Anonymous Pro"/>
              </a:rPr>
              <a:t>(LOTTERY, EARN, FULL-REFUND).</a:t>
            </a:r>
          </a:p>
        </p:txBody>
      </p:sp>
      <p:grpSp>
        <p:nvGrpSpPr>
          <p:cNvPr name="Group 12" id="12"/>
          <p:cNvGrpSpPr/>
          <p:nvPr/>
        </p:nvGrpSpPr>
        <p:grpSpPr>
          <a:xfrm rot="0">
            <a:off x="9672875" y="833666"/>
            <a:ext cx="8036127" cy="4056270"/>
            <a:chOff x="0" y="0"/>
            <a:chExt cx="10714836" cy="5408360"/>
          </a:xfrm>
        </p:grpSpPr>
        <p:sp>
          <p:nvSpPr>
            <p:cNvPr name="Freeform 13" id="13"/>
            <p:cNvSpPr/>
            <p:nvPr/>
          </p:nvSpPr>
          <p:spPr>
            <a:xfrm flipH="false" flipV="false" rot="0">
              <a:off x="0" y="0"/>
              <a:ext cx="10714863" cy="5408422"/>
            </a:xfrm>
            <a:custGeom>
              <a:avLst/>
              <a:gdLst/>
              <a:ahLst/>
              <a:cxnLst/>
              <a:rect r="r" b="b" t="t" l="l"/>
              <a:pathLst>
                <a:path h="5408422" w="10714863">
                  <a:moveTo>
                    <a:pt x="0" y="0"/>
                  </a:moveTo>
                  <a:lnTo>
                    <a:pt x="10714863" y="0"/>
                  </a:lnTo>
                  <a:lnTo>
                    <a:pt x="10714863" y="5408422"/>
                  </a:lnTo>
                  <a:lnTo>
                    <a:pt x="0" y="5408422"/>
                  </a:lnTo>
                  <a:close/>
                </a:path>
              </a:pathLst>
            </a:custGeom>
            <a:solidFill>
              <a:srgbClr val="E2EFB0">
                <a:alpha val="66667"/>
              </a:srgbClr>
            </a:solidFill>
          </p:spPr>
        </p:sp>
      </p:grpSp>
      <p:sp>
        <p:nvSpPr>
          <p:cNvPr name="TextBox 14" id="14"/>
          <p:cNvSpPr txBox="true"/>
          <p:nvPr/>
        </p:nvSpPr>
        <p:spPr>
          <a:xfrm rot="0">
            <a:off x="9930187" y="778783"/>
            <a:ext cx="7083494" cy="4013636"/>
          </a:xfrm>
          <a:prstGeom prst="rect">
            <a:avLst/>
          </a:prstGeom>
        </p:spPr>
        <p:txBody>
          <a:bodyPr anchor="t" rtlCol="false" tIns="0" lIns="0" bIns="0" rIns="0">
            <a:spAutoFit/>
          </a:bodyPr>
          <a:lstStyle/>
          <a:p>
            <a:pPr algn="l">
              <a:lnSpc>
                <a:spcPts val="4448"/>
              </a:lnSpc>
            </a:pPr>
            <a:r>
              <a:rPr lang="en-US" sz="3177">
                <a:solidFill>
                  <a:srgbClr val="221F1F"/>
                </a:solidFill>
                <a:latin typeface="Anonymous Pro"/>
                <a:ea typeface="Anonymous Pro"/>
                <a:cs typeface="Anonymous Pro"/>
                <a:sym typeface="Anonymous Pro"/>
              </a:rPr>
              <a:t>THE MACHINE LEARNING MODEL IS BUILT AND A TRAINING DATA SET IS USED TO TRAIN THE MODEL AND MAKE IT USING PAST EMAILS KNOWN THE BE SPAM. ONCE IT IS EVALUATED, THE MODEL IS FINE-TUNED AND TESTED LIVE</a:t>
            </a:r>
          </a:p>
        </p:txBody>
      </p:sp>
      <p:grpSp>
        <p:nvGrpSpPr>
          <p:cNvPr name="Group 15" id="15"/>
          <p:cNvGrpSpPr/>
          <p:nvPr/>
        </p:nvGrpSpPr>
        <p:grpSpPr>
          <a:xfrm rot="6711">
            <a:off x="3653342" y="7421848"/>
            <a:ext cx="1242733" cy="47625"/>
            <a:chOff x="0" y="0"/>
            <a:chExt cx="1656977" cy="63500"/>
          </a:xfrm>
        </p:grpSpPr>
        <p:sp>
          <p:nvSpPr>
            <p:cNvPr name="Freeform 16" id="16"/>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7" id="17"/>
          <p:cNvGrpSpPr/>
          <p:nvPr/>
        </p:nvGrpSpPr>
        <p:grpSpPr>
          <a:xfrm rot="6711">
            <a:off x="8296122" y="7444495"/>
            <a:ext cx="1242733" cy="47625"/>
            <a:chOff x="0" y="0"/>
            <a:chExt cx="1656977" cy="63500"/>
          </a:xfrm>
        </p:grpSpPr>
        <p:sp>
          <p:nvSpPr>
            <p:cNvPr name="Freeform 18" id="18"/>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19" id="19"/>
          <p:cNvGrpSpPr/>
          <p:nvPr/>
        </p:nvGrpSpPr>
        <p:grpSpPr>
          <a:xfrm rot="-5399999">
            <a:off x="12850568" y="5120853"/>
            <a:ext cx="1242733" cy="47625"/>
            <a:chOff x="0" y="0"/>
            <a:chExt cx="1656977" cy="63500"/>
          </a:xfrm>
        </p:grpSpPr>
        <p:sp>
          <p:nvSpPr>
            <p:cNvPr name="Freeform 20" id="20"/>
            <p:cNvSpPr/>
            <p:nvPr/>
          </p:nvSpPr>
          <p:spPr>
            <a:xfrm flipH="false" flipV="false" rot="0">
              <a:off x="0" y="0"/>
              <a:ext cx="1656969" cy="63500"/>
            </a:xfrm>
            <a:custGeom>
              <a:avLst/>
              <a:gdLst/>
              <a:ahLst/>
              <a:cxnLst/>
              <a:rect r="r" b="b" t="t" l="l"/>
              <a:pathLst>
                <a:path h="63500" w="1656969">
                  <a:moveTo>
                    <a:pt x="31750" y="0"/>
                  </a:moveTo>
                  <a:lnTo>
                    <a:pt x="1625219" y="0"/>
                  </a:lnTo>
                  <a:cubicBezTo>
                    <a:pt x="1642745" y="0"/>
                    <a:pt x="1656969" y="14224"/>
                    <a:pt x="1656969" y="31750"/>
                  </a:cubicBezTo>
                  <a:cubicBezTo>
                    <a:pt x="1656969" y="49276"/>
                    <a:pt x="1642745" y="63500"/>
                    <a:pt x="1625219" y="63500"/>
                  </a:cubicBezTo>
                  <a:lnTo>
                    <a:pt x="31750" y="63500"/>
                  </a:lnTo>
                  <a:cubicBezTo>
                    <a:pt x="14224" y="63500"/>
                    <a:pt x="0" y="49276"/>
                    <a:pt x="0" y="31750"/>
                  </a:cubicBezTo>
                  <a:cubicBezTo>
                    <a:pt x="0" y="14224"/>
                    <a:pt x="14224" y="0"/>
                    <a:pt x="31750" y="0"/>
                  </a:cubicBezTo>
                  <a:close/>
                </a:path>
              </a:pathLst>
            </a:custGeom>
            <a:solidFill>
              <a:srgbClr val="000000"/>
            </a:solidFill>
          </p:spPr>
        </p:sp>
      </p:grpSp>
      <p:grpSp>
        <p:nvGrpSpPr>
          <p:cNvPr name="Group 21" id="21"/>
          <p:cNvGrpSpPr/>
          <p:nvPr/>
        </p:nvGrpSpPr>
        <p:grpSpPr>
          <a:xfrm rot="0">
            <a:off x="2537237" y="190653"/>
            <a:ext cx="13213526" cy="9925515"/>
            <a:chOff x="0" y="0"/>
            <a:chExt cx="17618034" cy="13234020"/>
          </a:xfrm>
        </p:grpSpPr>
        <p:sp>
          <p:nvSpPr>
            <p:cNvPr name="Freeform 22" id="2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23" id="2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24" id="2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Tree>
  </p:cSld>
  <p:clrMapOvr>
    <a:masterClrMapping/>
  </p:clrMapOvr>
</p:sld>
</file>

<file path=ppt/slides/slide81.xml><?xml version="1.0" encoding="utf-8"?>
<p:sld xmlns:p="http://schemas.openxmlformats.org/presentationml/2006/main" xmlns:a="http://schemas.openxmlformats.org/drawingml/2006/main" xmlns:r="http://schemas.openxmlformats.org/officeDocument/2006/relationships">
  <p:cSld>
    <p:bg>
      <p:bgPr>
        <a:solidFill>
          <a:srgbClr val="7C82D4"/>
        </a:solidFill>
      </p:bgPr>
    </p:bg>
    <p:spTree>
      <p:nvGrpSpPr>
        <p:cNvPr id="1" name=""/>
        <p:cNvGrpSpPr/>
        <p:nvPr/>
      </p:nvGrpSpPr>
      <p:grpSpPr>
        <a:xfrm>
          <a:off x="0" y="0"/>
          <a:ext cx="0" cy="0"/>
          <a:chOff x="0" y="0"/>
          <a:chExt cx="0" cy="0"/>
        </a:xfrm>
      </p:grpSpPr>
      <p:sp>
        <p:nvSpPr>
          <p:cNvPr name="Freeform 2" id="2"/>
          <p:cNvSpPr/>
          <p:nvPr/>
        </p:nvSpPr>
        <p:spPr>
          <a:xfrm flipH="false" flipV="false" rot="0">
            <a:off x="2531840" y="2477263"/>
            <a:ext cx="13224320" cy="7444012"/>
          </a:xfrm>
          <a:custGeom>
            <a:avLst/>
            <a:gdLst/>
            <a:ahLst/>
            <a:cxnLst/>
            <a:rect r="r" b="b" t="t" l="l"/>
            <a:pathLst>
              <a:path h="7444012" w="13224320">
                <a:moveTo>
                  <a:pt x="0" y="0"/>
                </a:moveTo>
                <a:lnTo>
                  <a:pt x="13224320" y="0"/>
                </a:lnTo>
                <a:lnTo>
                  <a:pt x="13224320" y="7444012"/>
                </a:lnTo>
                <a:lnTo>
                  <a:pt x="0" y="7444012"/>
                </a:lnTo>
                <a:lnTo>
                  <a:pt x="0" y="0"/>
                </a:lnTo>
                <a:close/>
              </a:path>
            </a:pathLst>
          </a:custGeom>
          <a:blipFill>
            <a:blip r:embed="rId2"/>
            <a:stretch>
              <a:fillRect l="0" t="0" r="0" b="0"/>
            </a:stretch>
          </a:blipFill>
        </p:spPr>
      </p:sp>
      <p:sp>
        <p:nvSpPr>
          <p:cNvPr name="TextBox 3" id="3"/>
          <p:cNvSpPr txBox="true"/>
          <p:nvPr/>
        </p:nvSpPr>
        <p:spPr>
          <a:xfrm rot="0">
            <a:off x="326811" y="-40371"/>
            <a:ext cx="8543475" cy="1171567"/>
          </a:xfrm>
          <a:prstGeom prst="rect">
            <a:avLst/>
          </a:prstGeom>
        </p:spPr>
        <p:txBody>
          <a:bodyPr anchor="t" rtlCol="false" tIns="0" lIns="0" bIns="0" rIns="0">
            <a:spAutoFit/>
          </a:bodyPr>
          <a:lstStyle/>
          <a:p>
            <a:pPr algn="l">
              <a:lnSpc>
                <a:spcPts val="8400"/>
              </a:lnSpc>
            </a:pPr>
            <a:r>
              <a:rPr lang="en-US" sz="6000">
                <a:solidFill>
                  <a:srgbClr val="FFFFFF"/>
                </a:solidFill>
                <a:latin typeface="Arimo"/>
                <a:ea typeface="Arimo"/>
                <a:cs typeface="Arimo"/>
                <a:sym typeface="Arimo"/>
              </a:rPr>
              <a:t>EXAMPLE (2)</a:t>
            </a:r>
          </a:p>
        </p:txBody>
      </p:sp>
      <p:sp>
        <p:nvSpPr>
          <p:cNvPr name="TextBox 4" id="4"/>
          <p:cNvSpPr txBox="true"/>
          <p:nvPr/>
        </p:nvSpPr>
        <p:spPr>
          <a:xfrm rot="0">
            <a:off x="3893066" y="685800"/>
            <a:ext cx="12929675" cy="1643609"/>
          </a:xfrm>
          <a:prstGeom prst="rect">
            <a:avLst/>
          </a:prstGeom>
        </p:spPr>
        <p:txBody>
          <a:bodyPr anchor="t" rtlCol="false" tIns="0" lIns="0" bIns="0" rIns="0">
            <a:spAutoFit/>
          </a:bodyPr>
          <a:lstStyle/>
          <a:p>
            <a:pPr algn="ctr">
              <a:lnSpc>
                <a:spcPts val="11966"/>
              </a:lnSpc>
            </a:pPr>
            <a:r>
              <a:rPr lang="en-US" sz="8547">
                <a:solidFill>
                  <a:srgbClr val="3A322B"/>
                </a:solidFill>
                <a:latin typeface="Gagalin"/>
                <a:ea typeface="Gagalin"/>
                <a:cs typeface="Gagalin"/>
                <a:sym typeface="Gagalin"/>
              </a:rPr>
              <a:t>AUTO TAG - PHOTOGRAPH</a:t>
            </a:r>
          </a:p>
        </p:txBody>
      </p:sp>
      <p:grpSp>
        <p:nvGrpSpPr>
          <p:cNvPr name="Group 5" id="5"/>
          <p:cNvGrpSpPr/>
          <p:nvPr/>
        </p:nvGrpSpPr>
        <p:grpSpPr>
          <a:xfrm rot="0">
            <a:off x="2537237" y="228753"/>
            <a:ext cx="13213526" cy="9925515"/>
            <a:chOff x="0" y="0"/>
            <a:chExt cx="17618034" cy="13234020"/>
          </a:xfrm>
        </p:grpSpPr>
        <p:sp>
          <p:nvSpPr>
            <p:cNvPr name="Freeform 6" id="6"/>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3">
                <a:alphaModFix amt="70000"/>
              </a:blip>
              <a:stretch>
                <a:fillRect l="0" t="0" r="0" b="0"/>
              </a:stretch>
            </a:blipFill>
          </p:spPr>
        </p:sp>
        <p:sp>
          <p:nvSpPr>
            <p:cNvPr name="Freeform 7" id="7"/>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4">
                <a:alphaModFix amt="9999"/>
              </a:blip>
              <a:stretch>
                <a:fillRect l="0" t="0" r="0" b="0"/>
              </a:stretch>
            </a:blipFill>
          </p:spPr>
        </p:sp>
        <p:sp>
          <p:nvSpPr>
            <p:cNvPr name="TextBox 8" id="8"/>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02243C">
                      <a:alpha val="80000"/>
                    </a:srgbClr>
                  </a:solidFill>
                  <a:latin typeface="DejaVu Sans Light"/>
                  <a:ea typeface="DejaVu Sans Light"/>
                  <a:cs typeface="DejaVu Sans Light"/>
                  <a:sym typeface="DejaVu Sans Light"/>
                </a:rPr>
                <a:t>For more help, please visit </a:t>
              </a:r>
              <a:r>
                <a:rPr lang="en-US" sz="1599" u="sng">
                  <a:solidFill>
                    <a:srgbClr val="02243C">
                      <a:alpha val="80000"/>
                    </a:srgbClr>
                  </a:solidFill>
                  <a:latin typeface="DejaVu Sans Light"/>
                  <a:ea typeface="DejaVu Sans Light"/>
                  <a:cs typeface="DejaVu Sans Light"/>
                  <a:sym typeface="DejaVu Sans Light"/>
                  <a:hlinkClick r:id="rId5" tooltip="http://www.exampaperspractice.co.uk"/>
                </a:rPr>
                <a:t>www.exampaperspractice.co.uk</a:t>
              </a:r>
            </a:p>
          </p:txBody>
        </p:sp>
      </p:grpSp>
    </p:spTree>
  </p:cSld>
  <p:clrMapOvr>
    <a:masterClrMapping/>
  </p:clrMapOvr>
</p:sld>
</file>

<file path=ppt/slides/slide82.xml><?xml version="1.0" encoding="utf-8"?>
<p:sld xmlns:p="http://schemas.openxmlformats.org/presentationml/2006/main" xmlns:a="http://schemas.openxmlformats.org/drawingml/2006/main" xmlns:r="http://schemas.openxmlformats.org/officeDocument/2006/relationships">
  <p:cSld>
    <p:bg>
      <p:bgPr>
        <a:solidFill>
          <a:srgbClr val="121866"/>
        </a:solidFill>
      </p:bgPr>
    </p:bg>
    <p:spTree>
      <p:nvGrpSpPr>
        <p:cNvPr id="1" name=""/>
        <p:cNvGrpSpPr/>
        <p:nvPr/>
      </p:nvGrpSpPr>
      <p:grpSpPr>
        <a:xfrm>
          <a:off x="0" y="0"/>
          <a:ext cx="0" cy="0"/>
          <a:chOff x="0" y="0"/>
          <a:chExt cx="0" cy="0"/>
        </a:xfrm>
      </p:grpSpPr>
      <p:grpSp>
        <p:nvGrpSpPr>
          <p:cNvPr name="Group 2" id="2"/>
          <p:cNvGrpSpPr/>
          <p:nvPr/>
        </p:nvGrpSpPr>
        <p:grpSpPr>
          <a:xfrm rot="0">
            <a:off x="4863916" y="1896584"/>
            <a:ext cx="7827597" cy="7862682"/>
            <a:chOff x="0" y="0"/>
            <a:chExt cx="10436796" cy="10483576"/>
          </a:xfrm>
        </p:grpSpPr>
        <p:sp>
          <p:nvSpPr>
            <p:cNvPr name="Freeform 3" id="3"/>
            <p:cNvSpPr/>
            <p:nvPr/>
          </p:nvSpPr>
          <p:spPr>
            <a:xfrm flipH="false" flipV="false" rot="0">
              <a:off x="0" y="0"/>
              <a:ext cx="10436860" cy="10483596"/>
            </a:xfrm>
            <a:custGeom>
              <a:avLst/>
              <a:gdLst/>
              <a:ahLst/>
              <a:cxnLst/>
              <a:rect r="r" b="b" t="t" l="l"/>
              <a:pathLst>
                <a:path h="10483596" w="10436860">
                  <a:moveTo>
                    <a:pt x="5218430" y="0"/>
                  </a:moveTo>
                  <a:cubicBezTo>
                    <a:pt x="8104251" y="12954"/>
                    <a:pt x="10436860" y="2355977"/>
                    <a:pt x="10436860" y="5241798"/>
                  </a:cubicBezTo>
                  <a:cubicBezTo>
                    <a:pt x="10436860" y="8127619"/>
                    <a:pt x="8104251" y="10470642"/>
                    <a:pt x="5218430" y="10483596"/>
                  </a:cubicBezTo>
                  <a:cubicBezTo>
                    <a:pt x="2332609" y="10470642"/>
                    <a:pt x="0" y="8127619"/>
                    <a:pt x="0" y="5241798"/>
                  </a:cubicBezTo>
                  <a:cubicBezTo>
                    <a:pt x="0" y="2355977"/>
                    <a:pt x="2332609" y="12954"/>
                    <a:pt x="5218430" y="0"/>
                  </a:cubicBezTo>
                  <a:close/>
                </a:path>
              </a:pathLst>
            </a:custGeom>
            <a:solidFill>
              <a:srgbClr val="E6D9B4">
                <a:alpha val="48235"/>
              </a:srgbClr>
            </a:solidFill>
          </p:spPr>
        </p:sp>
      </p:grpSp>
      <p:sp>
        <p:nvSpPr>
          <p:cNvPr name="TextBox 4" id="4"/>
          <p:cNvSpPr txBox="true"/>
          <p:nvPr/>
        </p:nvSpPr>
        <p:spPr>
          <a:xfrm rot="0">
            <a:off x="1028700" y="2227125"/>
            <a:ext cx="4282832" cy="2312170"/>
          </a:xfrm>
          <a:prstGeom prst="rect">
            <a:avLst/>
          </a:prstGeom>
        </p:spPr>
        <p:txBody>
          <a:bodyPr anchor="t" rtlCol="false" tIns="0" lIns="0" bIns="0" rIns="0">
            <a:spAutoFit/>
          </a:bodyPr>
          <a:lstStyle/>
          <a:p>
            <a:pPr algn="l">
              <a:lnSpc>
                <a:spcPts val="5907"/>
              </a:lnSpc>
            </a:pPr>
            <a:r>
              <a:rPr lang="en-US" sz="4219">
                <a:solidFill>
                  <a:srgbClr val="CF2912"/>
                </a:solidFill>
                <a:latin typeface="Arimo"/>
                <a:ea typeface="Arimo"/>
                <a:cs typeface="Arimo"/>
                <a:sym typeface="Arimo"/>
              </a:rPr>
              <a:t>CATEGORY 1:</a:t>
            </a:r>
          </a:p>
          <a:p>
            <a:pPr algn="l">
              <a:lnSpc>
                <a:spcPts val="5907"/>
              </a:lnSpc>
            </a:pPr>
            <a:r>
              <a:rPr lang="en-US" sz="4219">
                <a:solidFill>
                  <a:srgbClr val="CF2912"/>
                </a:solidFill>
                <a:latin typeface="Arimo"/>
                <a:ea typeface="Arimo"/>
                <a:cs typeface="Arimo"/>
                <a:sym typeface="Arimo"/>
              </a:rPr>
              <a:t>EXPERT </a:t>
            </a:r>
          </a:p>
          <a:p>
            <a:pPr algn="l">
              <a:lnSpc>
                <a:spcPts val="5907"/>
              </a:lnSpc>
            </a:pPr>
            <a:r>
              <a:rPr lang="en-US" sz="4219">
                <a:solidFill>
                  <a:srgbClr val="CF2912"/>
                </a:solidFill>
                <a:latin typeface="Arimo"/>
                <a:ea typeface="Arimo"/>
                <a:cs typeface="Arimo"/>
                <a:sym typeface="Arimo"/>
              </a:rPr>
              <a:t>SYSTEM</a:t>
            </a:r>
          </a:p>
        </p:txBody>
      </p:sp>
      <p:sp>
        <p:nvSpPr>
          <p:cNvPr name="TextBox 5" id="5"/>
          <p:cNvSpPr txBox="true"/>
          <p:nvPr/>
        </p:nvSpPr>
        <p:spPr>
          <a:xfrm rot="0">
            <a:off x="13199358" y="2412784"/>
            <a:ext cx="4282832" cy="2312170"/>
          </a:xfrm>
          <a:prstGeom prst="rect">
            <a:avLst/>
          </a:prstGeom>
        </p:spPr>
        <p:txBody>
          <a:bodyPr anchor="t" rtlCol="false" tIns="0" lIns="0" bIns="0" rIns="0">
            <a:spAutoFit/>
          </a:bodyPr>
          <a:lstStyle/>
          <a:p>
            <a:pPr algn="l">
              <a:lnSpc>
                <a:spcPts val="5907"/>
              </a:lnSpc>
            </a:pPr>
            <a:r>
              <a:rPr lang="en-US" sz="4219">
                <a:solidFill>
                  <a:srgbClr val="F85625"/>
                </a:solidFill>
                <a:latin typeface="Arimo"/>
                <a:ea typeface="Arimo"/>
                <a:cs typeface="Arimo"/>
                <a:sym typeface="Arimo"/>
              </a:rPr>
              <a:t>CATEGORY 2:</a:t>
            </a:r>
          </a:p>
          <a:p>
            <a:pPr algn="l">
              <a:lnSpc>
                <a:spcPts val="5907"/>
              </a:lnSpc>
            </a:pPr>
            <a:r>
              <a:rPr lang="en-US" sz="4219">
                <a:solidFill>
                  <a:srgbClr val="F85625"/>
                </a:solidFill>
                <a:latin typeface="Arimo"/>
                <a:ea typeface="Arimo"/>
                <a:cs typeface="Arimo"/>
                <a:sym typeface="Arimo"/>
              </a:rPr>
              <a:t>MACHINE LEARNING</a:t>
            </a:r>
          </a:p>
        </p:txBody>
      </p:sp>
      <p:sp>
        <p:nvSpPr>
          <p:cNvPr name="TextBox 6" id="6"/>
          <p:cNvSpPr txBox="true"/>
          <p:nvPr/>
        </p:nvSpPr>
        <p:spPr>
          <a:xfrm rot="0">
            <a:off x="5612061" y="3697456"/>
            <a:ext cx="6331305" cy="5297835"/>
          </a:xfrm>
          <a:prstGeom prst="rect">
            <a:avLst/>
          </a:prstGeom>
        </p:spPr>
        <p:txBody>
          <a:bodyPr anchor="t" rtlCol="false" tIns="0" lIns="0" bIns="0" rIns="0">
            <a:spAutoFit/>
          </a:bodyPr>
          <a:lstStyle/>
          <a:p>
            <a:pPr algn="ctr">
              <a:lnSpc>
                <a:spcPts val="3825"/>
              </a:lnSpc>
            </a:pPr>
            <a:r>
              <a:rPr lang="en-US" sz="4000">
                <a:solidFill>
                  <a:srgbClr val="F2F2F2"/>
                </a:solidFill>
                <a:latin typeface="Arimo"/>
                <a:ea typeface="Arimo"/>
                <a:cs typeface="Arimo"/>
                <a:sym typeface="Arimo"/>
              </a:rPr>
              <a:t>The primary distinction lies in the fact that expert systems rely on rule-based approaches, whereas modern machine learning (ML) employs statistical modeling of data. Expert systems utilize IF-THEN statements for inference, whereas ML systems map inputs to a model space.</a:t>
            </a:r>
          </a:p>
        </p:txBody>
      </p:sp>
      <p:grpSp>
        <p:nvGrpSpPr>
          <p:cNvPr name="Group 7" id="7"/>
          <p:cNvGrpSpPr/>
          <p:nvPr/>
        </p:nvGrpSpPr>
        <p:grpSpPr>
          <a:xfrm rot="0">
            <a:off x="2537237" y="180743"/>
            <a:ext cx="13213526" cy="9925515"/>
            <a:chOff x="0" y="0"/>
            <a:chExt cx="17618034" cy="13234020"/>
          </a:xfrm>
        </p:grpSpPr>
        <p:sp>
          <p:nvSpPr>
            <p:cNvPr name="Freeform 8" id="8"/>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2">
                <a:alphaModFix amt="70000"/>
              </a:blip>
              <a:stretch>
                <a:fillRect l="0" t="0" r="0" b="0"/>
              </a:stretch>
            </a:blipFill>
          </p:spPr>
        </p:sp>
        <p:sp>
          <p:nvSpPr>
            <p:cNvPr name="Freeform 9" id="9"/>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3">
                <a:alphaModFix amt="9999"/>
              </a:blip>
              <a:stretch>
                <a:fillRect l="0" t="0" r="0" b="0"/>
              </a:stretch>
            </a:blipFill>
          </p:spPr>
        </p:sp>
        <p:sp>
          <p:nvSpPr>
            <p:cNvPr name="TextBox 10" id="10"/>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FFFFF">
                      <a:alpha val="80000"/>
                    </a:srgbClr>
                  </a:solidFill>
                  <a:latin typeface="DejaVu Sans Light"/>
                  <a:ea typeface="DejaVu Sans Light"/>
                  <a:cs typeface="DejaVu Sans Light"/>
                  <a:sym typeface="DejaVu Sans Light"/>
                </a:rPr>
                <a:t>For more help, please visit </a:t>
              </a:r>
              <a:r>
                <a:rPr lang="en-US" sz="1599" u="sng">
                  <a:solidFill>
                    <a:srgbClr val="FFFFFF">
                      <a:alpha val="80000"/>
                    </a:srgbClr>
                  </a:solidFill>
                  <a:latin typeface="DejaVu Sans Light"/>
                  <a:ea typeface="DejaVu Sans Light"/>
                  <a:cs typeface="DejaVu Sans Light"/>
                  <a:sym typeface="DejaVu Sans Light"/>
                  <a:hlinkClick r:id="rId4" tooltip="http://www.exampaperspractice.co.uk"/>
                </a:rPr>
                <a:t>www.exampaperspractice.co.uk</a:t>
              </a:r>
            </a:p>
          </p:txBody>
        </p:sp>
      </p:grpSp>
      <p:sp>
        <p:nvSpPr>
          <p:cNvPr name="TextBox 11" id="11"/>
          <p:cNvSpPr txBox="true"/>
          <p:nvPr/>
        </p:nvSpPr>
        <p:spPr>
          <a:xfrm rot="0">
            <a:off x="2989405" y="148840"/>
            <a:ext cx="11576619" cy="1569220"/>
          </a:xfrm>
          <a:prstGeom prst="rect">
            <a:avLst/>
          </a:prstGeom>
        </p:spPr>
        <p:txBody>
          <a:bodyPr anchor="t" rtlCol="false" tIns="0" lIns="0" bIns="0" rIns="0">
            <a:spAutoFit/>
          </a:bodyPr>
          <a:lstStyle/>
          <a:p>
            <a:pPr algn="ctr">
              <a:lnSpc>
                <a:spcPts val="5907"/>
              </a:lnSpc>
            </a:pPr>
            <a:r>
              <a:rPr lang="en-US" sz="4219">
                <a:solidFill>
                  <a:srgbClr val="E6D9B4"/>
                </a:solidFill>
                <a:latin typeface="Arimo"/>
                <a:ea typeface="Arimo"/>
                <a:cs typeface="Arimo"/>
                <a:sym typeface="Arimo"/>
              </a:rPr>
              <a:t>DIFFERENCE BETWEEN THE EXPERT SYSTEM AND MACHINE LEARNING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grpSp>
        <p:nvGrpSpPr>
          <p:cNvPr name="Group 3" id="3"/>
          <p:cNvGrpSpPr/>
          <p:nvPr/>
        </p:nvGrpSpPr>
        <p:grpSpPr>
          <a:xfrm rot="0">
            <a:off x="327242" y="283178"/>
            <a:ext cx="4994151" cy="1491044"/>
            <a:chOff x="0" y="0"/>
            <a:chExt cx="6658868" cy="1988059"/>
          </a:xfrm>
        </p:grpSpPr>
        <p:sp>
          <p:nvSpPr>
            <p:cNvPr name="Freeform 4" id="4"/>
            <p:cNvSpPr/>
            <p:nvPr/>
          </p:nvSpPr>
          <p:spPr>
            <a:xfrm flipH="false" flipV="false" rot="0">
              <a:off x="0" y="0"/>
              <a:ext cx="6658864" cy="1988058"/>
            </a:xfrm>
            <a:custGeom>
              <a:avLst/>
              <a:gdLst/>
              <a:ahLst/>
              <a:cxnLst/>
              <a:rect r="r" b="b" t="t" l="l"/>
              <a:pathLst>
                <a:path h="1988058" w="6658864">
                  <a:moveTo>
                    <a:pt x="0" y="0"/>
                  </a:moveTo>
                  <a:lnTo>
                    <a:pt x="6658864" y="0"/>
                  </a:lnTo>
                  <a:lnTo>
                    <a:pt x="6658864" y="1988058"/>
                  </a:lnTo>
                  <a:lnTo>
                    <a:pt x="0" y="1988058"/>
                  </a:lnTo>
                  <a:close/>
                </a:path>
              </a:pathLst>
            </a:custGeom>
            <a:solidFill>
              <a:srgbClr val="F8CF6A">
                <a:alpha val="67451"/>
              </a:srgbClr>
            </a:solidFill>
          </p:spPr>
        </p:sp>
      </p:grpSp>
      <p:grpSp>
        <p:nvGrpSpPr>
          <p:cNvPr name="Group 5" id="5"/>
          <p:cNvGrpSpPr/>
          <p:nvPr/>
        </p:nvGrpSpPr>
        <p:grpSpPr>
          <a:xfrm rot="0">
            <a:off x="327242" y="2937097"/>
            <a:ext cx="15252725" cy="6321203"/>
            <a:chOff x="0" y="0"/>
            <a:chExt cx="20336967" cy="8428271"/>
          </a:xfrm>
        </p:grpSpPr>
        <p:sp>
          <p:nvSpPr>
            <p:cNvPr name="Freeform 6" id="6"/>
            <p:cNvSpPr/>
            <p:nvPr/>
          </p:nvSpPr>
          <p:spPr>
            <a:xfrm flipH="false" flipV="false" rot="0">
              <a:off x="0" y="0"/>
              <a:ext cx="20337018" cy="8428228"/>
            </a:xfrm>
            <a:custGeom>
              <a:avLst/>
              <a:gdLst/>
              <a:ahLst/>
              <a:cxnLst/>
              <a:rect r="r" b="b" t="t" l="l"/>
              <a:pathLst>
                <a:path h="8428228" w="20337018">
                  <a:moveTo>
                    <a:pt x="0" y="0"/>
                  </a:moveTo>
                  <a:lnTo>
                    <a:pt x="20337018" y="0"/>
                  </a:lnTo>
                  <a:lnTo>
                    <a:pt x="20337018" y="8428228"/>
                  </a:lnTo>
                  <a:lnTo>
                    <a:pt x="0" y="8428228"/>
                  </a:lnTo>
                  <a:close/>
                </a:path>
              </a:pathLst>
            </a:custGeom>
            <a:solidFill>
              <a:srgbClr val="F8CF6A">
                <a:alpha val="67451"/>
              </a:srgbClr>
            </a:solidFill>
          </p:spPr>
        </p:sp>
      </p:grpSp>
      <p:sp>
        <p:nvSpPr>
          <p:cNvPr name="TextBox 7" id="7"/>
          <p:cNvSpPr txBox="true"/>
          <p:nvPr/>
        </p:nvSpPr>
        <p:spPr>
          <a:xfrm rot="0">
            <a:off x="501808" y="3079543"/>
            <a:ext cx="14627643" cy="5764585"/>
          </a:xfrm>
          <a:prstGeom prst="rect">
            <a:avLst/>
          </a:prstGeom>
        </p:spPr>
        <p:txBody>
          <a:bodyPr anchor="t" rtlCol="false" tIns="0" lIns="0" bIns="0" rIns="0">
            <a:spAutoFit/>
          </a:bodyPr>
          <a:lstStyle/>
          <a:p>
            <a:pPr algn="l">
              <a:lnSpc>
                <a:spcPts val="4130"/>
              </a:lnSpc>
            </a:pPr>
            <a:r>
              <a:rPr lang="en-US" sz="3600">
                <a:solidFill>
                  <a:srgbClr val="FFFFFF"/>
                </a:solidFill>
                <a:latin typeface="Norwester"/>
                <a:ea typeface="Norwester"/>
                <a:cs typeface="Norwester"/>
                <a:sym typeface="Norwester"/>
              </a:rPr>
              <a:t>Autonomous cars utilize sensors, cameras, actuators, and microprocessors, along with sophisticated algorithms, to safely perform actions. </a:t>
            </a:r>
          </a:p>
          <a:p>
            <a:pPr algn="l">
              <a:lnSpc>
                <a:spcPts val="4130"/>
              </a:lnSpc>
            </a:pPr>
          </a:p>
          <a:p>
            <a:pPr algn="l">
              <a:lnSpc>
                <a:spcPts val="4130"/>
              </a:lnSpc>
            </a:pPr>
            <a:r>
              <a:rPr lang="en-US" sz="3600">
                <a:solidFill>
                  <a:srgbClr val="FFFFFF"/>
                </a:solidFill>
                <a:latin typeface="Norwester"/>
                <a:ea typeface="Norwester"/>
                <a:cs typeface="Norwester"/>
                <a:sym typeface="Norwester"/>
              </a:rPr>
              <a:t>Sensors like radar and ultrasonics, along with cameras, enable the vehicle's control systems to sense road conditions dynamically, acting as the car's sensory systems.</a:t>
            </a:r>
          </a:p>
          <a:p>
            <a:pPr algn="l">
              <a:lnSpc>
                <a:spcPts val="4130"/>
              </a:lnSpc>
            </a:pPr>
          </a:p>
          <a:p>
            <a:pPr algn="l">
              <a:lnSpc>
                <a:spcPts val="4130"/>
              </a:lnSpc>
            </a:pPr>
            <a:r>
              <a:rPr lang="en-US" sz="3600">
                <a:solidFill>
                  <a:srgbClr val="FFFFFF"/>
                </a:solidFill>
                <a:latin typeface="Norwester"/>
                <a:ea typeface="Norwester"/>
                <a:cs typeface="Norwester"/>
                <a:sym typeface="Norwester"/>
              </a:rPr>
              <a:t>Microprocessors analyze data from these sensors and cameras, then send commands to actuators to execute physical actions such as changing gears, applying brakes, and steering the vehicle.</a:t>
            </a:r>
          </a:p>
        </p:txBody>
      </p:sp>
      <p:sp>
        <p:nvSpPr>
          <p:cNvPr name="Freeform 8" id="8"/>
          <p:cNvSpPr/>
          <p:nvPr/>
        </p:nvSpPr>
        <p:spPr>
          <a:xfrm flipH="false" flipV="false" rot="0">
            <a:off x="12967894" y="7247494"/>
            <a:ext cx="5224151" cy="3039506"/>
          </a:xfrm>
          <a:custGeom>
            <a:avLst/>
            <a:gdLst/>
            <a:ahLst/>
            <a:cxnLst/>
            <a:rect r="r" b="b" t="t" l="l"/>
            <a:pathLst>
              <a:path h="3039506" w="5224151">
                <a:moveTo>
                  <a:pt x="0" y="0"/>
                </a:moveTo>
                <a:lnTo>
                  <a:pt x="5224151" y="0"/>
                </a:lnTo>
                <a:lnTo>
                  <a:pt x="5224151" y="3039506"/>
                </a:lnTo>
                <a:lnTo>
                  <a:pt x="0" y="3039506"/>
                </a:lnTo>
                <a:lnTo>
                  <a:pt x="0" y="0"/>
                </a:lnTo>
                <a:close/>
              </a:path>
            </a:pathLst>
          </a:custGeom>
          <a:blipFill>
            <a:blip r:embed="rId3">
              <a:extLst>
                <a:ext uri="{96DAC541-7B7A-43D3-8B79-37D633B846F1}">
                  <asvg:svgBlip xmlns:asvg="http://schemas.microsoft.com/office/drawing/2016/SVG/main" r:embed="rId4"/>
                </a:ext>
              </a:extLst>
            </a:blip>
            <a:stretch>
              <a:fillRect l="0" t="0" r="0" b="-182"/>
            </a:stretch>
          </a:blipFill>
        </p:spPr>
      </p:sp>
      <p:sp>
        <p:nvSpPr>
          <p:cNvPr name="TextBox 9" id="9"/>
          <p:cNvSpPr txBox="true"/>
          <p:nvPr/>
        </p:nvSpPr>
        <p:spPr>
          <a:xfrm rot="0">
            <a:off x="213122" y="212544"/>
            <a:ext cx="4994151" cy="1365611"/>
          </a:xfrm>
          <a:prstGeom prst="rect">
            <a:avLst/>
          </a:prstGeom>
        </p:spPr>
        <p:txBody>
          <a:bodyPr anchor="t" rtlCol="false" tIns="0" lIns="0" bIns="0" rIns="0">
            <a:spAutoFit/>
          </a:bodyPr>
          <a:lstStyle/>
          <a:p>
            <a:pPr algn="ctr">
              <a:lnSpc>
                <a:spcPts val="10093"/>
              </a:lnSpc>
            </a:pPr>
            <a:r>
              <a:rPr lang="en-US" sz="7210">
                <a:solidFill>
                  <a:srgbClr val="FFFFFF"/>
                </a:solidFill>
                <a:latin typeface="Norwester"/>
                <a:ea typeface="Norwester"/>
                <a:cs typeface="Norwester"/>
                <a:sym typeface="Norwester"/>
              </a:rPr>
              <a:t>transport</a:t>
            </a:r>
          </a:p>
        </p:txBody>
      </p:sp>
      <p:sp>
        <p:nvSpPr>
          <p:cNvPr name="TextBox 10" id="10"/>
          <p:cNvSpPr txBox="true"/>
          <p:nvPr/>
        </p:nvSpPr>
        <p:spPr>
          <a:xfrm rot="0">
            <a:off x="327242" y="1968300"/>
            <a:ext cx="3100435" cy="763268"/>
          </a:xfrm>
          <a:prstGeom prst="rect">
            <a:avLst/>
          </a:prstGeom>
        </p:spPr>
        <p:txBody>
          <a:bodyPr anchor="t" rtlCol="false" tIns="0" lIns="0" bIns="0" rIns="0">
            <a:spAutoFit/>
          </a:bodyPr>
          <a:lstStyle/>
          <a:p>
            <a:pPr algn="l">
              <a:lnSpc>
                <a:spcPts val="5640"/>
              </a:lnSpc>
            </a:pPr>
            <a:r>
              <a:rPr lang="en-US" sz="4029">
                <a:solidFill>
                  <a:srgbClr val="FFFFFF"/>
                </a:solidFill>
                <a:latin typeface="Norwester"/>
                <a:ea typeface="Norwester"/>
                <a:cs typeface="Norwester"/>
                <a:sym typeface="Norwester"/>
              </a:rPr>
              <a:t>Descriptions:</a:t>
            </a:r>
          </a:p>
        </p:txBody>
      </p:sp>
      <p:grpSp>
        <p:nvGrpSpPr>
          <p:cNvPr name="Group 11" id="11"/>
          <p:cNvGrpSpPr/>
          <p:nvPr/>
        </p:nvGrpSpPr>
        <p:grpSpPr>
          <a:xfrm rot="0">
            <a:off x="2537237" y="146265"/>
            <a:ext cx="13213526" cy="9925515"/>
            <a:chOff x="0" y="0"/>
            <a:chExt cx="17618034" cy="13234020"/>
          </a:xfrm>
        </p:grpSpPr>
        <p:sp>
          <p:nvSpPr>
            <p:cNvPr name="Freeform 12" id="12"/>
            <p:cNvSpPr/>
            <p:nvPr/>
          </p:nvSpPr>
          <p:spPr>
            <a:xfrm flipH="false" flipV="false" rot="0">
              <a:off x="7382321" y="0"/>
              <a:ext cx="2853391" cy="1148490"/>
            </a:xfrm>
            <a:custGeom>
              <a:avLst/>
              <a:gdLst/>
              <a:ahLst/>
              <a:cxnLst/>
              <a:rect r="r" b="b" t="t" l="l"/>
              <a:pathLst>
                <a:path h="1148490" w="2853391">
                  <a:moveTo>
                    <a:pt x="0" y="0"/>
                  </a:moveTo>
                  <a:lnTo>
                    <a:pt x="2853392" y="0"/>
                  </a:lnTo>
                  <a:lnTo>
                    <a:pt x="2853392" y="1148490"/>
                  </a:lnTo>
                  <a:lnTo>
                    <a:pt x="0" y="1148490"/>
                  </a:lnTo>
                  <a:lnTo>
                    <a:pt x="0" y="0"/>
                  </a:lnTo>
                  <a:close/>
                </a:path>
              </a:pathLst>
            </a:custGeom>
            <a:blipFill>
              <a:blip r:embed="rId5">
                <a:alphaModFix amt="70000"/>
              </a:blip>
              <a:stretch>
                <a:fillRect l="0" t="0" r="0" b="0"/>
              </a:stretch>
            </a:blipFill>
          </p:spPr>
        </p:sp>
        <p:sp>
          <p:nvSpPr>
            <p:cNvPr name="Freeform 13" id="13"/>
            <p:cNvSpPr/>
            <p:nvPr/>
          </p:nvSpPr>
          <p:spPr>
            <a:xfrm flipH="false" flipV="false" rot="0">
              <a:off x="0" y="3326747"/>
              <a:ext cx="17618034" cy="7091259"/>
            </a:xfrm>
            <a:custGeom>
              <a:avLst/>
              <a:gdLst/>
              <a:ahLst/>
              <a:cxnLst/>
              <a:rect r="r" b="b" t="t" l="l"/>
              <a:pathLst>
                <a:path h="7091259" w="17618034">
                  <a:moveTo>
                    <a:pt x="0" y="0"/>
                  </a:moveTo>
                  <a:lnTo>
                    <a:pt x="17618034" y="0"/>
                  </a:lnTo>
                  <a:lnTo>
                    <a:pt x="17618034" y="7091259"/>
                  </a:lnTo>
                  <a:lnTo>
                    <a:pt x="0" y="7091259"/>
                  </a:lnTo>
                  <a:lnTo>
                    <a:pt x="0" y="0"/>
                  </a:lnTo>
                  <a:close/>
                </a:path>
              </a:pathLst>
            </a:custGeom>
            <a:blipFill>
              <a:blip r:embed="rId6">
                <a:alphaModFix amt="9999"/>
              </a:blip>
              <a:stretch>
                <a:fillRect l="0" t="0" r="0" b="0"/>
              </a:stretch>
            </a:blipFill>
          </p:spPr>
        </p:sp>
        <p:sp>
          <p:nvSpPr>
            <p:cNvPr name="TextBox 14" id="14"/>
            <p:cNvSpPr txBox="true"/>
            <p:nvPr/>
          </p:nvSpPr>
          <p:spPr>
            <a:xfrm rot="0">
              <a:off x="3879211" y="12872281"/>
              <a:ext cx="9859613" cy="361738"/>
            </a:xfrm>
            <a:prstGeom prst="rect">
              <a:avLst/>
            </a:prstGeom>
          </p:spPr>
          <p:txBody>
            <a:bodyPr anchor="t" rtlCol="false" tIns="0" lIns="0" bIns="0" rIns="0">
              <a:spAutoFit/>
            </a:bodyPr>
            <a:lstStyle/>
            <a:p>
              <a:pPr algn="ctr">
                <a:lnSpc>
                  <a:spcPts val="2239"/>
                </a:lnSpc>
                <a:spcBef>
                  <a:spcPct val="0"/>
                </a:spcBef>
              </a:pPr>
              <a:r>
                <a:rPr lang="en-US" sz="1599">
                  <a:solidFill>
                    <a:srgbClr val="F2F2F2">
                      <a:alpha val="80000"/>
                    </a:srgbClr>
                  </a:solidFill>
                  <a:latin typeface="DejaVu Sans Light"/>
                  <a:ea typeface="DejaVu Sans Light"/>
                  <a:cs typeface="DejaVu Sans Light"/>
                  <a:sym typeface="DejaVu Sans Light"/>
                </a:rPr>
                <a:t>For more help, please visit </a:t>
              </a:r>
              <a:r>
                <a:rPr lang="en-US" sz="1599" u="sng">
                  <a:solidFill>
                    <a:srgbClr val="F2F2F2">
                      <a:alpha val="80000"/>
                    </a:srgbClr>
                  </a:solidFill>
                  <a:latin typeface="DejaVu Sans Light"/>
                  <a:ea typeface="DejaVu Sans Light"/>
                  <a:cs typeface="DejaVu Sans Light"/>
                  <a:sym typeface="DejaVu Sans Light"/>
                  <a:hlinkClick r:id="rId7" tooltip="http://www.exampaperspractice.co.uk"/>
                </a:rPr>
                <a:t>www.exampaperspractice.co.uk</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DAGVTvlFntA</dc:identifier>
  <dcterms:modified xsi:type="dcterms:W3CDTF">2011-08-01T06:04:30Z</dcterms:modified>
  <cp:revision>1</cp:revision>
  <dc:title>Revision Notes (6) - Automated System (A.I.)</dc:title>
</cp:coreProperties>
</file>