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Lst>
  <p:sldSz cx="18288000" cy="10287000"/>
  <p:notesSz cx="6858000" cy="9144000"/>
  <p:embeddedFontLst>
    <p:embeddedFont>
      <p:font typeface="DejaVu Sans Light" charset="1" panose="020B0603030804020204"/>
      <p:regular r:id="rId194"/>
    </p:embeddedFont>
    <p:embeddedFont>
      <p:font typeface="DejaVu Sans Bold" charset="1" panose="020B0803030604020204"/>
      <p:regular r:id="rId195"/>
    </p:embeddedFont>
    <p:embeddedFont>
      <p:font typeface="Anonymous Pro" charset="1" panose="02060609030202000504"/>
      <p:regular r:id="rId196"/>
    </p:embeddedFont>
    <p:embeddedFont>
      <p:font typeface="League Spartan" charset="1" panose="00000800000000000000"/>
      <p:regular r:id="rId197"/>
    </p:embeddedFont>
    <p:embeddedFont>
      <p:font typeface="Anonymous Pro Bold" charset="1" panose="02060809030202000504"/>
      <p:regular r:id="rId198"/>
    </p:embeddedFont>
    <p:embeddedFont>
      <p:font typeface="Cooper Hewitt" charset="1" panose="00000000000000000000"/>
      <p:regular r:id="rId199"/>
    </p:embeddedFont>
    <p:embeddedFont>
      <p:font typeface="Cooper Hewitt Heavy" charset="1" panose="00000000000000000000"/>
      <p:regular r:id="rId200"/>
    </p:embeddedFont>
    <p:embeddedFont>
      <p:font typeface="Cooper Hewitt Bold" charset="1" panose="00000000000000000000"/>
      <p:regular r:id="rId201"/>
    </p:embeddedFont>
    <p:embeddedFont>
      <p:font typeface="Peace Sans" charset="1" panose="02000505040000020004"/>
      <p:regular r:id="rId202"/>
    </p:embeddedFont>
    <p:embeddedFont>
      <p:font typeface="Open Sans Bold" charset="1" panose="00000000000000000000"/>
      <p:regular r:id="rId203"/>
    </p:embeddedFont>
    <p:embeddedFont>
      <p:font typeface="Code Pro Bold" charset="1" panose="00000800000000000000"/>
      <p:regular r:id="rId204"/>
    </p:embeddedFont>
    <p:embeddedFont>
      <p:font typeface="Arimo Bold" charset="1" panose="020B0704020202020204"/>
      <p:regular r:id="rId205"/>
    </p:embeddedFont>
    <p:embeddedFont>
      <p:font typeface="Anonymous Pro Bold Italics" charset="1" panose="02060809030202000504"/>
      <p:regular r:id="rId206"/>
    </p:embeddedFont>
    <p:embeddedFont>
      <p:font typeface="Open Sauce Bold" charset="1" panose="00000800000000000000"/>
      <p:regular r:id="rId207"/>
    </p:embeddedFont>
    <p:embeddedFont>
      <p:font typeface="Luckiest Guy" charset="1" panose="02000506000000020004"/>
      <p:regular r:id="rId208"/>
    </p:embeddedFont>
    <p:embeddedFont>
      <p:font typeface="Fredoka" charset="1" panose="02000000000000000000"/>
      <p:regular r:id="rId209"/>
    </p:embeddedFont>
    <p:embeddedFont>
      <p:font typeface="Montserrat" charset="1" panose="00000500000000000000"/>
      <p:regular r:id="rId210"/>
    </p:embeddedFont>
    <p:embeddedFont>
      <p:font typeface="Arimo" charset="1" panose="020B0604020202020204"/>
      <p:regular r:id="rId211"/>
    </p:embeddedFont>
    <p:embeddedFont>
      <p:font typeface="Gagalin" charset="1" panose="00000500000000000000"/>
      <p:regular r:id="rId212"/>
    </p:embeddedFont>
    <p:embeddedFont>
      <p:font typeface="Nourd" charset="1" panose="00000500000000000000"/>
      <p:regular r:id="rId213"/>
    </p:embeddedFont>
    <p:embeddedFont>
      <p:font typeface="Nourd Bold" charset="1" panose="00000800000000000000"/>
      <p:regular r:id="rId214"/>
    </p:embeddedFont>
    <p:embeddedFont>
      <p:font typeface="Code Pro" charset="1" panose="00000500000000000000"/>
      <p:regular r:id="rId215"/>
    </p:embeddedFont>
    <p:embeddedFont>
      <p:font typeface="Argent Bold Italics" charset="1" panose="00000800000000000000"/>
      <p:regular r:id="rId216"/>
    </p:embeddedFont>
    <p:embeddedFont>
      <p:font typeface="Chunk Five" charset="1" panose="00000500000000000000"/>
      <p:regular r:id="rId217"/>
    </p:embeddedFont>
    <p:embeddedFont>
      <p:font typeface="Cerebri" charset="1" panose="00000500000000000000"/>
      <p:regular r:id="rId218"/>
    </p:embeddedFont>
    <p:embeddedFont>
      <p:font typeface="StoryBook Rough" charset="1" panose="00000500000000000000"/>
      <p:regular r:id="rId219"/>
    </p:embeddedFont>
    <p:embeddedFont>
      <p:font typeface="KG Primary Penmanship" charset="1" panose="02000506000000020003"/>
      <p:regular r:id="rId220"/>
    </p:embeddedFont>
    <p:embeddedFont>
      <p:font typeface="Anchorage Heavy" charset="1" panose="00000000000000000000"/>
      <p:regular r:id="rId221"/>
    </p:embeddedFont>
    <p:embeddedFont>
      <p:font typeface="Decalotype Medium" charset="1" panose="00000600000000000000"/>
      <p:regular r:id="rId222"/>
    </p:embeddedFont>
    <p:embeddedFont>
      <p:font typeface="Poppins Bold" charset="1" panose="00000800000000000000"/>
      <p:regular r:id="rId223"/>
    </p:embeddedFont>
    <p:embeddedFont>
      <p:font typeface="Poppins" charset="1" panose="00000500000000000000"/>
      <p:regular r:id="rId224"/>
    </p:embeddedFont>
    <p:embeddedFont>
      <p:font typeface="More Sugar" charset="1" panose="00000000000000000000"/>
      <p:regular r:id="rId225"/>
    </p:embeddedFont>
    <p:embeddedFont>
      <p:font typeface="Now" charset="1" panose="00000500000000000000"/>
      <p:regular r:id="rId2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slides/slide122.xml" Type="http://schemas.openxmlformats.org/officeDocument/2006/relationships/slide"/><Relationship Id="rId128" Target="slides/slide123.xml" Type="http://schemas.openxmlformats.org/officeDocument/2006/relationships/slide"/><Relationship Id="rId129" Target="slides/slide124.xml" Type="http://schemas.openxmlformats.org/officeDocument/2006/relationships/slide"/><Relationship Id="rId13" Target="slides/slide8.xml" Type="http://schemas.openxmlformats.org/officeDocument/2006/relationships/slide"/><Relationship Id="rId130" Target="slides/slide125.xml" Type="http://schemas.openxmlformats.org/officeDocument/2006/relationships/slide"/><Relationship Id="rId131" Target="slides/slide126.xml" Type="http://schemas.openxmlformats.org/officeDocument/2006/relationships/slide"/><Relationship Id="rId132" Target="slides/slide127.xml" Type="http://schemas.openxmlformats.org/officeDocument/2006/relationships/slide"/><Relationship Id="rId133" Target="slides/slide128.xml" Type="http://schemas.openxmlformats.org/officeDocument/2006/relationships/slide"/><Relationship Id="rId134" Target="slides/slide129.xml" Type="http://schemas.openxmlformats.org/officeDocument/2006/relationships/slide"/><Relationship Id="rId135" Target="slides/slide130.xml" Type="http://schemas.openxmlformats.org/officeDocument/2006/relationships/slide"/><Relationship Id="rId136" Target="slides/slide131.xml" Type="http://schemas.openxmlformats.org/officeDocument/2006/relationships/slide"/><Relationship Id="rId137" Target="slides/slide132.xml" Type="http://schemas.openxmlformats.org/officeDocument/2006/relationships/slide"/><Relationship Id="rId138" Target="slides/slide133.xml" Type="http://schemas.openxmlformats.org/officeDocument/2006/relationships/slide"/><Relationship Id="rId139" Target="slides/slide134.xml" Type="http://schemas.openxmlformats.org/officeDocument/2006/relationships/slide"/><Relationship Id="rId14" Target="slides/slide9.xml" Type="http://schemas.openxmlformats.org/officeDocument/2006/relationships/slide"/><Relationship Id="rId140" Target="slides/slide135.xml" Type="http://schemas.openxmlformats.org/officeDocument/2006/relationships/slide"/><Relationship Id="rId141" Target="slides/slide136.xml" Type="http://schemas.openxmlformats.org/officeDocument/2006/relationships/slide"/><Relationship Id="rId142" Target="slides/slide137.xml" Type="http://schemas.openxmlformats.org/officeDocument/2006/relationships/slide"/><Relationship Id="rId143" Target="slides/slide138.xml" Type="http://schemas.openxmlformats.org/officeDocument/2006/relationships/slide"/><Relationship Id="rId144" Target="slides/slide139.xml" Type="http://schemas.openxmlformats.org/officeDocument/2006/relationships/slide"/><Relationship Id="rId145" Target="slides/slide140.xml" Type="http://schemas.openxmlformats.org/officeDocument/2006/relationships/slide"/><Relationship Id="rId146" Target="slides/slide141.xml" Type="http://schemas.openxmlformats.org/officeDocument/2006/relationships/slide"/><Relationship Id="rId147" Target="slides/slide142.xml" Type="http://schemas.openxmlformats.org/officeDocument/2006/relationships/slide"/><Relationship Id="rId148" Target="slides/slide143.xml" Type="http://schemas.openxmlformats.org/officeDocument/2006/relationships/slide"/><Relationship Id="rId149" Target="slides/slide144.xml" Type="http://schemas.openxmlformats.org/officeDocument/2006/relationships/slide"/><Relationship Id="rId15" Target="slides/slide10.xml" Type="http://schemas.openxmlformats.org/officeDocument/2006/relationships/slide"/><Relationship Id="rId150" Target="slides/slide145.xml" Type="http://schemas.openxmlformats.org/officeDocument/2006/relationships/slide"/><Relationship Id="rId151" Target="slides/slide146.xml" Type="http://schemas.openxmlformats.org/officeDocument/2006/relationships/slide"/><Relationship Id="rId152" Target="slides/slide147.xml" Type="http://schemas.openxmlformats.org/officeDocument/2006/relationships/slide"/><Relationship Id="rId153" Target="slides/slide148.xml" Type="http://schemas.openxmlformats.org/officeDocument/2006/relationships/slide"/><Relationship Id="rId154" Target="slides/slide149.xml" Type="http://schemas.openxmlformats.org/officeDocument/2006/relationships/slide"/><Relationship Id="rId155" Target="slides/slide150.xml" Type="http://schemas.openxmlformats.org/officeDocument/2006/relationships/slide"/><Relationship Id="rId156" Target="slides/slide151.xml" Type="http://schemas.openxmlformats.org/officeDocument/2006/relationships/slide"/><Relationship Id="rId157" Target="slides/slide152.xml" Type="http://schemas.openxmlformats.org/officeDocument/2006/relationships/slide"/><Relationship Id="rId158" Target="slides/slide153.xml" Type="http://schemas.openxmlformats.org/officeDocument/2006/relationships/slide"/><Relationship Id="rId159" Target="slides/slide154.xml" Type="http://schemas.openxmlformats.org/officeDocument/2006/relationships/slide"/><Relationship Id="rId16" Target="slides/slide11.xml" Type="http://schemas.openxmlformats.org/officeDocument/2006/relationships/slide"/><Relationship Id="rId160" Target="slides/slide155.xml" Type="http://schemas.openxmlformats.org/officeDocument/2006/relationships/slide"/><Relationship Id="rId161" Target="slides/slide156.xml" Type="http://schemas.openxmlformats.org/officeDocument/2006/relationships/slide"/><Relationship Id="rId162" Target="slides/slide157.xml" Type="http://schemas.openxmlformats.org/officeDocument/2006/relationships/slide"/><Relationship Id="rId163" Target="slides/slide158.xml" Type="http://schemas.openxmlformats.org/officeDocument/2006/relationships/slide"/><Relationship Id="rId164" Target="slides/slide159.xml" Type="http://schemas.openxmlformats.org/officeDocument/2006/relationships/slide"/><Relationship Id="rId165" Target="slides/slide160.xml" Type="http://schemas.openxmlformats.org/officeDocument/2006/relationships/slide"/><Relationship Id="rId166" Target="slides/slide161.xml" Type="http://schemas.openxmlformats.org/officeDocument/2006/relationships/slide"/><Relationship Id="rId167" Target="slides/slide162.xml" Type="http://schemas.openxmlformats.org/officeDocument/2006/relationships/slide"/><Relationship Id="rId168" Target="slides/slide163.xml" Type="http://schemas.openxmlformats.org/officeDocument/2006/relationships/slide"/><Relationship Id="rId169" Target="slides/slide164.xml" Type="http://schemas.openxmlformats.org/officeDocument/2006/relationships/slide"/><Relationship Id="rId17" Target="slides/slide12.xml" Type="http://schemas.openxmlformats.org/officeDocument/2006/relationships/slide"/><Relationship Id="rId170" Target="slides/slide165.xml" Type="http://schemas.openxmlformats.org/officeDocument/2006/relationships/slide"/><Relationship Id="rId171" Target="slides/slide166.xml" Type="http://schemas.openxmlformats.org/officeDocument/2006/relationships/slide"/><Relationship Id="rId172" Target="slides/slide167.xml" Type="http://schemas.openxmlformats.org/officeDocument/2006/relationships/slide"/><Relationship Id="rId173" Target="slides/slide168.xml" Type="http://schemas.openxmlformats.org/officeDocument/2006/relationships/slide"/><Relationship Id="rId174" Target="slides/slide169.xml" Type="http://schemas.openxmlformats.org/officeDocument/2006/relationships/slide"/><Relationship Id="rId175" Target="slides/slide170.xml" Type="http://schemas.openxmlformats.org/officeDocument/2006/relationships/slide"/><Relationship Id="rId176" Target="slides/slide171.xml" Type="http://schemas.openxmlformats.org/officeDocument/2006/relationships/slide"/><Relationship Id="rId177" Target="slides/slide172.xml" Type="http://schemas.openxmlformats.org/officeDocument/2006/relationships/slide"/><Relationship Id="rId178" Target="slides/slide173.xml" Type="http://schemas.openxmlformats.org/officeDocument/2006/relationships/slide"/><Relationship Id="rId179" Target="slides/slide174.xml" Type="http://schemas.openxmlformats.org/officeDocument/2006/relationships/slide"/><Relationship Id="rId18" Target="slides/slide13.xml" Type="http://schemas.openxmlformats.org/officeDocument/2006/relationships/slide"/><Relationship Id="rId180" Target="slides/slide175.xml" Type="http://schemas.openxmlformats.org/officeDocument/2006/relationships/slide"/><Relationship Id="rId181" Target="slides/slide176.xml" Type="http://schemas.openxmlformats.org/officeDocument/2006/relationships/slide"/><Relationship Id="rId182" Target="slides/slide177.xml" Type="http://schemas.openxmlformats.org/officeDocument/2006/relationships/slide"/><Relationship Id="rId183" Target="slides/slide178.xml" Type="http://schemas.openxmlformats.org/officeDocument/2006/relationships/slide"/><Relationship Id="rId184" Target="slides/slide179.xml" Type="http://schemas.openxmlformats.org/officeDocument/2006/relationships/slide"/><Relationship Id="rId185" Target="slides/slide180.xml" Type="http://schemas.openxmlformats.org/officeDocument/2006/relationships/slide"/><Relationship Id="rId186" Target="slides/slide181.xml" Type="http://schemas.openxmlformats.org/officeDocument/2006/relationships/slide"/><Relationship Id="rId187" Target="slides/slide182.xml" Type="http://schemas.openxmlformats.org/officeDocument/2006/relationships/slide"/><Relationship Id="rId188" Target="slides/slide183.xml" Type="http://schemas.openxmlformats.org/officeDocument/2006/relationships/slide"/><Relationship Id="rId189" Target="slides/slide184.xml" Type="http://schemas.openxmlformats.org/officeDocument/2006/relationships/slide"/><Relationship Id="rId19" Target="slides/slide14.xml" Type="http://schemas.openxmlformats.org/officeDocument/2006/relationships/slide"/><Relationship Id="rId190" Target="slides/slide185.xml" Type="http://schemas.openxmlformats.org/officeDocument/2006/relationships/slide"/><Relationship Id="rId191" Target="slides/slide186.xml" Type="http://schemas.openxmlformats.org/officeDocument/2006/relationships/slide"/><Relationship Id="rId192" Target="slides/slide187.xml" Type="http://schemas.openxmlformats.org/officeDocument/2006/relationships/slide"/><Relationship Id="rId193" Target="slides/slide188.xml" Type="http://schemas.openxmlformats.org/officeDocument/2006/relationships/slide"/><Relationship Id="rId194" Target="fonts/font194.fntdata" Type="http://schemas.openxmlformats.org/officeDocument/2006/relationships/font"/><Relationship Id="rId195" Target="fonts/font195.fntdata" Type="http://schemas.openxmlformats.org/officeDocument/2006/relationships/font"/><Relationship Id="rId196" Target="fonts/font196.fntdata" Type="http://schemas.openxmlformats.org/officeDocument/2006/relationships/font"/><Relationship Id="rId197" Target="fonts/font197.fntdata" Type="http://schemas.openxmlformats.org/officeDocument/2006/relationships/font"/><Relationship Id="rId198" Target="fonts/font198.fntdata" Type="http://schemas.openxmlformats.org/officeDocument/2006/relationships/font"/><Relationship Id="rId199" Target="fonts/font199.fntdata" Type="http://schemas.openxmlformats.org/officeDocument/2006/relationships/font"/><Relationship Id="rId2" Target="presProps.xml" Type="http://schemas.openxmlformats.org/officeDocument/2006/relationships/presProps"/><Relationship Id="rId20" Target="slides/slide15.xml" Type="http://schemas.openxmlformats.org/officeDocument/2006/relationships/slide"/><Relationship Id="rId200" Target="fonts/font200.fntdata" Type="http://schemas.openxmlformats.org/officeDocument/2006/relationships/font"/><Relationship Id="rId201" Target="fonts/font201.fntdata" Type="http://schemas.openxmlformats.org/officeDocument/2006/relationships/font"/><Relationship Id="rId202" Target="fonts/font202.fntdata" Type="http://schemas.openxmlformats.org/officeDocument/2006/relationships/font"/><Relationship Id="rId203" Target="fonts/font203.fntdata" Type="http://schemas.openxmlformats.org/officeDocument/2006/relationships/font"/><Relationship Id="rId204" Target="fonts/font204.fntdata" Type="http://schemas.openxmlformats.org/officeDocument/2006/relationships/font"/><Relationship Id="rId205" Target="fonts/font205.fntdata" Type="http://schemas.openxmlformats.org/officeDocument/2006/relationships/font"/><Relationship Id="rId206" Target="fonts/font206.fntdata" Type="http://schemas.openxmlformats.org/officeDocument/2006/relationships/font"/><Relationship Id="rId207" Target="fonts/font207.fntdata" Type="http://schemas.openxmlformats.org/officeDocument/2006/relationships/font"/><Relationship Id="rId208" Target="fonts/font208.fntdata" Type="http://schemas.openxmlformats.org/officeDocument/2006/relationships/font"/><Relationship Id="rId209" Target="fonts/font209.fntdata" Type="http://schemas.openxmlformats.org/officeDocument/2006/relationships/font"/><Relationship Id="rId21" Target="slides/slide16.xml" Type="http://schemas.openxmlformats.org/officeDocument/2006/relationships/slide"/><Relationship Id="rId210" Target="fonts/font210.fntdata" Type="http://schemas.openxmlformats.org/officeDocument/2006/relationships/font"/><Relationship Id="rId211" Target="fonts/font211.fntdata" Type="http://schemas.openxmlformats.org/officeDocument/2006/relationships/font"/><Relationship Id="rId212" Target="fonts/font212.fntdata" Type="http://schemas.openxmlformats.org/officeDocument/2006/relationships/font"/><Relationship Id="rId213" Target="fonts/font213.fntdata" Type="http://schemas.openxmlformats.org/officeDocument/2006/relationships/font"/><Relationship Id="rId214" Target="fonts/font214.fntdata" Type="http://schemas.openxmlformats.org/officeDocument/2006/relationships/font"/><Relationship Id="rId215" Target="fonts/font215.fntdata" Type="http://schemas.openxmlformats.org/officeDocument/2006/relationships/font"/><Relationship Id="rId216" Target="fonts/font216.fntdata" Type="http://schemas.openxmlformats.org/officeDocument/2006/relationships/font"/><Relationship Id="rId217" Target="fonts/font217.fntdata" Type="http://schemas.openxmlformats.org/officeDocument/2006/relationships/font"/><Relationship Id="rId218" Target="fonts/font218.fntdata" Type="http://schemas.openxmlformats.org/officeDocument/2006/relationships/font"/><Relationship Id="rId219" Target="fonts/font219.fntdata" Type="http://schemas.openxmlformats.org/officeDocument/2006/relationships/font"/><Relationship Id="rId22" Target="slides/slide17.xml" Type="http://schemas.openxmlformats.org/officeDocument/2006/relationships/slide"/><Relationship Id="rId220" Target="fonts/font220.fntdata" Type="http://schemas.openxmlformats.org/officeDocument/2006/relationships/font"/><Relationship Id="rId221" Target="fonts/font221.fntdata" Type="http://schemas.openxmlformats.org/officeDocument/2006/relationships/font"/><Relationship Id="rId222" Target="fonts/font222.fntdata" Type="http://schemas.openxmlformats.org/officeDocument/2006/relationships/font"/><Relationship Id="rId223" Target="fonts/font223.fntdata" Type="http://schemas.openxmlformats.org/officeDocument/2006/relationships/font"/><Relationship Id="rId224" Target="fonts/font224.fntdata" Type="http://schemas.openxmlformats.org/officeDocument/2006/relationships/font"/><Relationship Id="rId225" Target="fonts/font225.fntdata" Type="http://schemas.openxmlformats.org/officeDocument/2006/relationships/font"/><Relationship Id="rId226" Target="fonts/font226.fntdata" Type="http://schemas.openxmlformats.org/officeDocument/2006/relationships/font"/><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67.png" Type="http://schemas.openxmlformats.org/officeDocument/2006/relationships/image"/><Relationship Id="rId3" Target="../media/image68.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67.png" Type="http://schemas.openxmlformats.org/officeDocument/2006/relationships/image"/><Relationship Id="rId3" Target="../media/image68.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2.png" Type="http://schemas.openxmlformats.org/officeDocument/2006/relationships/image"/><Relationship Id="rId3" Target="../media/image213.svg" Type="http://schemas.openxmlformats.org/officeDocument/2006/relationships/image"/><Relationship Id="rId4" Target="../media/image214.png" Type="http://schemas.openxmlformats.org/officeDocument/2006/relationships/image"/><Relationship Id="rId5" Target="../media/image215.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6.png" Type="http://schemas.openxmlformats.org/officeDocument/2006/relationships/image"/><Relationship Id="rId3" Target="../media/image21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77.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6.png" Type="http://schemas.openxmlformats.org/officeDocument/2006/relationships/image"/><Relationship Id="rId3" Target="../media/image21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7.png" Type="http://schemas.openxmlformats.org/officeDocument/2006/relationships/image"/><Relationship Id="rId11" Target="../media/image228.svg" Type="http://schemas.openxmlformats.org/officeDocument/2006/relationships/image"/><Relationship Id="rId12" Target="../media/image229.png" Type="http://schemas.openxmlformats.org/officeDocument/2006/relationships/image"/><Relationship Id="rId13" Target="../media/image230.svg" Type="http://schemas.openxmlformats.org/officeDocument/2006/relationships/image"/><Relationship Id="rId14" Target="../media/image231.png" Type="http://schemas.openxmlformats.org/officeDocument/2006/relationships/image"/><Relationship Id="rId15" Target="../media/image232.svg" Type="http://schemas.openxmlformats.org/officeDocument/2006/relationships/image"/><Relationship Id="rId16" Target="../media/image233.png" Type="http://schemas.openxmlformats.org/officeDocument/2006/relationships/image"/><Relationship Id="rId17" Target="../media/image234.svg" Type="http://schemas.openxmlformats.org/officeDocument/2006/relationships/image"/><Relationship Id="rId18" Target="../media/image1.png" Type="http://schemas.openxmlformats.org/officeDocument/2006/relationships/image"/><Relationship Id="rId19" Target="../media/image2.png" Type="http://schemas.openxmlformats.org/officeDocument/2006/relationships/image"/><Relationship Id="rId2" Target="../media/image219.png" Type="http://schemas.openxmlformats.org/officeDocument/2006/relationships/image"/><Relationship Id="rId20" Target="http://www.exampaperspractice.co.uk" TargetMode="External" Type="http://schemas.openxmlformats.org/officeDocument/2006/relationships/hyperlink"/><Relationship Id="rId3" Target="../media/image220.svg" Type="http://schemas.openxmlformats.org/officeDocument/2006/relationships/image"/><Relationship Id="rId4" Target="../media/image221.png" Type="http://schemas.openxmlformats.org/officeDocument/2006/relationships/image"/><Relationship Id="rId5" Target="../media/image222.svg" Type="http://schemas.openxmlformats.org/officeDocument/2006/relationships/image"/><Relationship Id="rId6" Target="../media/image223.png" Type="http://schemas.openxmlformats.org/officeDocument/2006/relationships/image"/><Relationship Id="rId7" Target="../media/image224.svg" Type="http://schemas.openxmlformats.org/officeDocument/2006/relationships/image"/><Relationship Id="rId8" Target="../media/image225.png" Type="http://schemas.openxmlformats.org/officeDocument/2006/relationships/image"/><Relationship Id="rId9" Target="../media/image226.svg" Type="http://schemas.openxmlformats.org/officeDocument/2006/relationships/image"/></Relationships>
</file>

<file path=ppt/slides/_rels/slide1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5.png" Type="http://schemas.openxmlformats.org/officeDocument/2006/relationships/image"/><Relationship Id="rId3" Target="../media/image236.svg" Type="http://schemas.openxmlformats.org/officeDocument/2006/relationships/image"/><Relationship Id="rId4" Target="../media/image237.png" Type="http://schemas.openxmlformats.org/officeDocument/2006/relationships/image"/><Relationship Id="rId5" Target="../media/image23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36.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39.png" Type="http://schemas.openxmlformats.org/officeDocument/2006/relationships/image"/><Relationship Id="rId3" Target="../media/image240.svg" Type="http://schemas.openxmlformats.org/officeDocument/2006/relationships/image"/><Relationship Id="rId4" Target="../media/image241.png" Type="http://schemas.openxmlformats.org/officeDocument/2006/relationships/image"/><Relationship Id="rId5" Target="../media/image242.svg" Type="http://schemas.openxmlformats.org/officeDocument/2006/relationships/image"/><Relationship Id="rId6" Target="../media/image243.png" Type="http://schemas.openxmlformats.org/officeDocument/2006/relationships/image"/><Relationship Id="rId7" Target="../media/image24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9.png" Type="http://schemas.openxmlformats.org/officeDocument/2006/relationships/image"/><Relationship Id="rId3" Target="../media/image240.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3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45.png" Type="http://schemas.openxmlformats.org/officeDocument/2006/relationships/image"/><Relationship Id="rId3" Target="../media/image246.svg" Type="http://schemas.openxmlformats.org/officeDocument/2006/relationships/image"/><Relationship Id="rId4" Target="../media/image241.png" Type="http://schemas.openxmlformats.org/officeDocument/2006/relationships/image"/><Relationship Id="rId5" Target="../media/image242.svg" Type="http://schemas.openxmlformats.org/officeDocument/2006/relationships/image"/><Relationship Id="rId6" Target="../media/image243.png" Type="http://schemas.openxmlformats.org/officeDocument/2006/relationships/image"/><Relationship Id="rId7" Target="../media/image24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5.png" Type="http://schemas.openxmlformats.org/officeDocument/2006/relationships/image"/><Relationship Id="rId3" Target="../media/image24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78.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40.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47.png" Type="http://schemas.openxmlformats.org/officeDocument/2006/relationships/image"/><Relationship Id="rId3" Target="../media/image248.svg" Type="http://schemas.openxmlformats.org/officeDocument/2006/relationships/image"/><Relationship Id="rId4" Target="../media/image241.png" Type="http://schemas.openxmlformats.org/officeDocument/2006/relationships/image"/><Relationship Id="rId5" Target="../media/image242.svg" Type="http://schemas.openxmlformats.org/officeDocument/2006/relationships/image"/><Relationship Id="rId6" Target="../media/image243.png" Type="http://schemas.openxmlformats.org/officeDocument/2006/relationships/image"/><Relationship Id="rId7" Target="../media/image24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7.png" Type="http://schemas.openxmlformats.org/officeDocument/2006/relationships/image"/><Relationship Id="rId3" Target="../media/image248.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42.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49.png" Type="http://schemas.openxmlformats.org/officeDocument/2006/relationships/image"/><Relationship Id="rId3" Target="../media/image250.svg" Type="http://schemas.openxmlformats.org/officeDocument/2006/relationships/image"/><Relationship Id="rId4" Target="../media/image241.png" Type="http://schemas.openxmlformats.org/officeDocument/2006/relationships/image"/><Relationship Id="rId5" Target="../media/image242.svg" Type="http://schemas.openxmlformats.org/officeDocument/2006/relationships/image"/><Relationship Id="rId6" Target="../media/image243.png" Type="http://schemas.openxmlformats.org/officeDocument/2006/relationships/image"/><Relationship Id="rId7" Target="../media/image24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9.png" Type="http://schemas.openxmlformats.org/officeDocument/2006/relationships/image"/><Relationship Id="rId3" Target="../media/image250.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44.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51.png" Type="http://schemas.openxmlformats.org/officeDocument/2006/relationships/image"/><Relationship Id="rId3" Target="../media/image252.svg" Type="http://schemas.openxmlformats.org/officeDocument/2006/relationships/image"/><Relationship Id="rId4" Target="../media/image241.png" Type="http://schemas.openxmlformats.org/officeDocument/2006/relationships/image"/><Relationship Id="rId5" Target="../media/image242.svg" Type="http://schemas.openxmlformats.org/officeDocument/2006/relationships/image"/><Relationship Id="rId6" Target="../media/image243.png" Type="http://schemas.openxmlformats.org/officeDocument/2006/relationships/image"/><Relationship Id="rId7" Target="../media/image24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3.png" Type="http://schemas.openxmlformats.org/officeDocument/2006/relationships/image"/><Relationship Id="rId3" Target="../media/image254.svg" Type="http://schemas.openxmlformats.org/officeDocument/2006/relationships/image"/><Relationship Id="rId4" Target="../media/image255.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6.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79.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6.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257.png" Type="http://schemas.openxmlformats.org/officeDocument/2006/relationships/image"/><Relationship Id="rId3" Target="../media/image258.svg" Type="http://schemas.openxmlformats.org/officeDocument/2006/relationships/image"/><Relationship Id="rId4" Target="../media/image221.png" Type="http://schemas.openxmlformats.org/officeDocument/2006/relationships/image"/><Relationship Id="rId5" Target="../media/image222.svg" Type="http://schemas.openxmlformats.org/officeDocument/2006/relationships/image"/><Relationship Id="rId6" Target="../media/image259.png" Type="http://schemas.openxmlformats.org/officeDocument/2006/relationships/image"/><Relationship Id="rId7" Target="../media/image260.svg" Type="http://schemas.openxmlformats.org/officeDocument/2006/relationships/image"/><Relationship Id="rId8" Target="../media/image261.png" Type="http://schemas.openxmlformats.org/officeDocument/2006/relationships/image"/><Relationship Id="rId9" Target="../media/image262.svg" Type="http://schemas.openxmlformats.org/officeDocument/2006/relationships/image"/></Relationships>
</file>

<file path=ppt/slides/_rels/slide1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3.png" Type="http://schemas.openxmlformats.org/officeDocument/2006/relationships/image"/><Relationship Id="rId3" Target="../media/image26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3.png" Type="http://schemas.openxmlformats.org/officeDocument/2006/relationships/image"/><Relationship Id="rId3" Target="../media/image26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80.png" Type="http://schemas.openxmlformats.org/officeDocument/2006/relationships/image"/><Relationship Id="rId20" Target="../media/image1.png" Type="http://schemas.openxmlformats.org/officeDocument/2006/relationships/image"/><Relationship Id="rId21" Target="../media/image2.png" Type="http://schemas.openxmlformats.org/officeDocument/2006/relationships/image"/><Relationship Id="rId22" Target="http://www.exampaperspractice.co.uk" TargetMode="External" Type="http://schemas.openxmlformats.org/officeDocument/2006/relationships/hyperlink"/><Relationship Id="rId3" Target="../media/image81.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1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7.png" Type="http://schemas.openxmlformats.org/officeDocument/2006/relationships/image"/><Relationship Id="rId3" Target="../media/image268.png" Type="http://schemas.openxmlformats.org/officeDocument/2006/relationships/image"/><Relationship Id="rId4" Target="../media/image265.png" Type="http://schemas.openxmlformats.org/officeDocument/2006/relationships/image"/><Relationship Id="rId5" Target="../media/image266.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84.png" Type="http://schemas.openxmlformats.org/officeDocument/2006/relationships/image"/><Relationship Id="rId9" Target="../media/image85.svg" Type="http://schemas.openxmlformats.org/officeDocument/2006/relationships/image"/></Relationships>
</file>

<file path=ppt/slides/_rels/slide170.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269.png" Type="http://schemas.openxmlformats.org/officeDocument/2006/relationships/image"/><Relationship Id="rId7" Target="../media/image270.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svg" Type="http://schemas.openxmlformats.org/officeDocument/2006/relationships/image"/><Relationship Id="rId4" Target="../media/image267.png" Type="http://schemas.openxmlformats.org/officeDocument/2006/relationships/image"/><Relationship Id="rId5" Target="../media/image26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9.png" Type="http://schemas.openxmlformats.org/officeDocument/2006/relationships/image"/><Relationship Id="rId11" Target="../media/image280.svg" Type="http://schemas.openxmlformats.org/officeDocument/2006/relationships/image"/><Relationship Id="rId12" Target="../media/image281.png" Type="http://schemas.openxmlformats.org/officeDocument/2006/relationships/image"/><Relationship Id="rId13" Target="../media/image282.svg" Type="http://schemas.openxmlformats.org/officeDocument/2006/relationships/image"/><Relationship Id="rId14" Target="../media/image283.png" Type="http://schemas.openxmlformats.org/officeDocument/2006/relationships/image"/><Relationship Id="rId15" Target="../media/image284.svg" Type="http://schemas.openxmlformats.org/officeDocument/2006/relationships/image"/><Relationship Id="rId16" Target="../media/image285.png" Type="http://schemas.openxmlformats.org/officeDocument/2006/relationships/image"/><Relationship Id="rId17" Target="../media/image286.svg" Type="http://schemas.openxmlformats.org/officeDocument/2006/relationships/image"/><Relationship Id="rId18" Target="../media/image287.png" Type="http://schemas.openxmlformats.org/officeDocument/2006/relationships/image"/><Relationship Id="rId19" Target="../media/image288.svg" Type="http://schemas.openxmlformats.org/officeDocument/2006/relationships/image"/><Relationship Id="rId2" Target="../media/image271.png" Type="http://schemas.openxmlformats.org/officeDocument/2006/relationships/image"/><Relationship Id="rId20" Target="../media/image289.png" Type="http://schemas.openxmlformats.org/officeDocument/2006/relationships/image"/><Relationship Id="rId21" Target="../media/image290.svg" Type="http://schemas.openxmlformats.org/officeDocument/2006/relationships/image"/><Relationship Id="rId22" Target="../media/image1.png" Type="http://schemas.openxmlformats.org/officeDocument/2006/relationships/image"/><Relationship Id="rId23" Target="../media/image2.png" Type="http://schemas.openxmlformats.org/officeDocument/2006/relationships/image"/><Relationship Id="rId24" Target="http://www.exampaperspractice.co.uk" TargetMode="External" Type="http://schemas.openxmlformats.org/officeDocument/2006/relationships/hyperlink"/><Relationship Id="rId3" Target="../media/image272.svg" Type="http://schemas.openxmlformats.org/officeDocument/2006/relationships/image"/><Relationship Id="rId4" Target="../media/image273.png" Type="http://schemas.openxmlformats.org/officeDocument/2006/relationships/image"/><Relationship Id="rId5" Target="../media/image274.svg" Type="http://schemas.openxmlformats.org/officeDocument/2006/relationships/image"/><Relationship Id="rId6" Target="../media/image275.png" Type="http://schemas.openxmlformats.org/officeDocument/2006/relationships/image"/><Relationship Id="rId7" Target="../media/image276.svg" Type="http://schemas.openxmlformats.org/officeDocument/2006/relationships/image"/><Relationship Id="rId8" Target="../media/image277.png" Type="http://schemas.openxmlformats.org/officeDocument/2006/relationships/image"/><Relationship Id="rId9" Target="../media/image278.svg" Type="http://schemas.openxmlformats.org/officeDocument/2006/relationships/image"/></Relationships>
</file>

<file path=ppt/slides/_rels/slide17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1.png" Type="http://schemas.openxmlformats.org/officeDocument/2006/relationships/image"/><Relationship Id="rId11" Target="../media/image282.svg" Type="http://schemas.openxmlformats.org/officeDocument/2006/relationships/image"/><Relationship Id="rId12" Target="../media/image297.png" Type="http://schemas.openxmlformats.org/officeDocument/2006/relationships/image"/><Relationship Id="rId13" Target="../media/image298.svg" Type="http://schemas.openxmlformats.org/officeDocument/2006/relationships/image"/><Relationship Id="rId14" Target="../media/image299.png" Type="http://schemas.openxmlformats.org/officeDocument/2006/relationships/image"/><Relationship Id="rId15" Target="../media/image300.svg" Type="http://schemas.openxmlformats.org/officeDocument/2006/relationships/image"/><Relationship Id="rId16" Target="../media/image1.png" Type="http://schemas.openxmlformats.org/officeDocument/2006/relationships/image"/><Relationship Id="rId17" Target="../media/image2.png" Type="http://schemas.openxmlformats.org/officeDocument/2006/relationships/image"/><Relationship Id="rId18" Target="http://www.exampaperspractice.co.uk" TargetMode="External" Type="http://schemas.openxmlformats.org/officeDocument/2006/relationships/hyperlink"/><Relationship Id="rId2" Target="../media/image291.png" Type="http://schemas.openxmlformats.org/officeDocument/2006/relationships/image"/><Relationship Id="rId3" Target="../media/image292.svg" Type="http://schemas.openxmlformats.org/officeDocument/2006/relationships/image"/><Relationship Id="rId4" Target="../media/image293.png" Type="http://schemas.openxmlformats.org/officeDocument/2006/relationships/image"/><Relationship Id="rId5" Target="../media/image294.svg" Type="http://schemas.openxmlformats.org/officeDocument/2006/relationships/image"/><Relationship Id="rId6" Target="../media/image295.png" Type="http://schemas.openxmlformats.org/officeDocument/2006/relationships/image"/><Relationship Id="rId7" Target="../media/image296.svg" Type="http://schemas.openxmlformats.org/officeDocument/2006/relationships/image"/><Relationship Id="rId8" Target="../media/image275.png" Type="http://schemas.openxmlformats.org/officeDocument/2006/relationships/image"/><Relationship Id="rId9" Target="../media/image276.svg" Type="http://schemas.openxmlformats.org/officeDocument/2006/relationships/image"/></Relationships>
</file>

<file path=ppt/slides/_rels/slide1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3.png" Type="http://schemas.openxmlformats.org/officeDocument/2006/relationships/image"/><Relationship Id="rId3" Target="../media/image14.sv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88.png" Type="http://schemas.openxmlformats.org/officeDocument/2006/relationships/image"/><Relationship Id="rId7" Target="../media/image89.svg" Type="http://schemas.openxmlformats.org/officeDocument/2006/relationships/image"/><Relationship Id="rId8" Target="../media/image90.png" Type="http://schemas.openxmlformats.org/officeDocument/2006/relationships/image"/><Relationship Id="rId9" Target="../media/image91.svg" Type="http://schemas.openxmlformats.org/officeDocument/2006/relationships/image"/></Relationships>
</file>

<file path=ppt/slides/_rels/slide1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2.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8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1.png" Type="http://schemas.openxmlformats.org/officeDocument/2006/relationships/image"/><Relationship Id="rId11" Target="../media/image282.svg" Type="http://schemas.openxmlformats.org/officeDocument/2006/relationships/image"/><Relationship Id="rId12" Target="../media/image297.png" Type="http://schemas.openxmlformats.org/officeDocument/2006/relationships/image"/><Relationship Id="rId13" Target="../media/image298.svg" Type="http://schemas.openxmlformats.org/officeDocument/2006/relationships/image"/><Relationship Id="rId14" Target="../media/image299.png" Type="http://schemas.openxmlformats.org/officeDocument/2006/relationships/image"/><Relationship Id="rId15" Target="../media/image300.svg" Type="http://schemas.openxmlformats.org/officeDocument/2006/relationships/image"/><Relationship Id="rId16" Target="../media/image304.png" Type="http://schemas.openxmlformats.org/officeDocument/2006/relationships/image"/><Relationship Id="rId17" Target="../media/image305.svg" Type="http://schemas.openxmlformats.org/officeDocument/2006/relationships/image"/><Relationship Id="rId18" Target="../media/image1.png" Type="http://schemas.openxmlformats.org/officeDocument/2006/relationships/image"/><Relationship Id="rId19" Target="../media/image2.png" Type="http://schemas.openxmlformats.org/officeDocument/2006/relationships/image"/><Relationship Id="rId2" Target="../media/image291.png" Type="http://schemas.openxmlformats.org/officeDocument/2006/relationships/image"/><Relationship Id="rId20" Target="http://www.exampaperspractice.co.uk" TargetMode="External" Type="http://schemas.openxmlformats.org/officeDocument/2006/relationships/hyperlink"/><Relationship Id="rId3" Target="../media/image292.svg" Type="http://schemas.openxmlformats.org/officeDocument/2006/relationships/image"/><Relationship Id="rId4" Target="../media/image293.png" Type="http://schemas.openxmlformats.org/officeDocument/2006/relationships/image"/><Relationship Id="rId5" Target="../media/image294.svg" Type="http://schemas.openxmlformats.org/officeDocument/2006/relationships/image"/><Relationship Id="rId6" Target="../media/image295.png" Type="http://schemas.openxmlformats.org/officeDocument/2006/relationships/image"/><Relationship Id="rId7" Target="../media/image296.svg" Type="http://schemas.openxmlformats.org/officeDocument/2006/relationships/image"/><Relationship Id="rId8" Target="../media/image275.png" Type="http://schemas.openxmlformats.org/officeDocument/2006/relationships/image"/><Relationship Id="rId9" Target="../media/image276.svg" Type="http://schemas.openxmlformats.org/officeDocument/2006/relationships/image"/></Relationships>
</file>

<file path=ppt/slides/_rels/slide1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3.png" Type="http://schemas.openxmlformats.org/officeDocument/2006/relationships/image"/><Relationship Id="rId3" Target="../media/image14.sv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88.png" Type="http://schemas.openxmlformats.org/officeDocument/2006/relationships/image"/><Relationship Id="rId7" Target="../media/image89.svg" Type="http://schemas.openxmlformats.org/officeDocument/2006/relationships/image"/><Relationship Id="rId8" Target="../media/image90.png" Type="http://schemas.openxmlformats.org/officeDocument/2006/relationships/image"/><Relationship Id="rId9" Target="../media/image9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80.png" Type="http://schemas.openxmlformats.org/officeDocument/2006/relationships/image"/><Relationship Id="rId20" Target="../media/image1.png" Type="http://schemas.openxmlformats.org/officeDocument/2006/relationships/image"/><Relationship Id="rId21" Target="../media/image2.png" Type="http://schemas.openxmlformats.org/officeDocument/2006/relationships/image"/><Relationship Id="rId22" Target="http://www.exampaperspractice.co.uk" TargetMode="External" Type="http://schemas.openxmlformats.org/officeDocument/2006/relationships/hyperlink"/><Relationship Id="rId3" Target="../media/image81.sv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 Id="rId6" Target="../media/image94.png" Type="http://schemas.openxmlformats.org/officeDocument/2006/relationships/image"/><Relationship Id="rId7" Target="../media/image95.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3.png" Type="http://schemas.openxmlformats.org/officeDocument/2006/relationships/image"/><Relationship Id="rId3" Target="../media/image54.svg" Type="http://schemas.openxmlformats.org/officeDocument/2006/relationships/image"/><Relationship Id="rId4" Target="../media/image99.png" Type="http://schemas.openxmlformats.org/officeDocument/2006/relationships/image"/><Relationship Id="rId5" Target="../media/image100.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80.png" Type="http://schemas.openxmlformats.org/officeDocument/2006/relationships/image"/><Relationship Id="rId20" Target="../media/image1.png" Type="http://schemas.openxmlformats.org/officeDocument/2006/relationships/image"/><Relationship Id="rId21" Target="../media/image2.png" Type="http://schemas.openxmlformats.org/officeDocument/2006/relationships/image"/><Relationship Id="rId22" Target="http://www.exampaperspractice.co.uk" TargetMode="External" Type="http://schemas.openxmlformats.org/officeDocument/2006/relationships/hyperlink"/><Relationship Id="rId3" Target="../media/image81.sv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 Id="rId6" Target="../media/image101.png" Type="http://schemas.openxmlformats.org/officeDocument/2006/relationships/image"/><Relationship Id="rId7" Target="../media/image102.svg" Type="http://schemas.openxmlformats.org/officeDocument/2006/relationships/image"/><Relationship Id="rId8" Target="../media/image103.png" Type="http://schemas.openxmlformats.org/officeDocument/2006/relationships/image"/><Relationship Id="rId9" Target="../media/image10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33.png" Type="http://schemas.openxmlformats.org/officeDocument/2006/relationships/image"/><Relationship Id="rId15" Target="../media/image34.svg" Type="http://schemas.openxmlformats.org/officeDocument/2006/relationships/image"/><Relationship Id="rId16" Target="../media/image1.png" Type="http://schemas.openxmlformats.org/officeDocument/2006/relationships/image"/><Relationship Id="rId17" Target="../media/image2.png" Type="http://schemas.openxmlformats.org/officeDocument/2006/relationships/image"/><Relationship Id="rId18" Target="http://www.exampaperspractice.co.uk" TargetMode="External" Type="http://schemas.openxmlformats.org/officeDocument/2006/relationships/hyperlink"/><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7.png" Type="http://schemas.openxmlformats.org/officeDocument/2006/relationships/image"/><Relationship Id="rId3" Target="../media/image18.svg" Type="http://schemas.openxmlformats.org/officeDocument/2006/relationships/image"/><Relationship Id="rId4" Target="../media/image105.png" Type="http://schemas.openxmlformats.org/officeDocument/2006/relationships/image"/><Relationship Id="rId5" Target="../media/image106.svg" Type="http://schemas.openxmlformats.org/officeDocument/2006/relationships/image"/><Relationship Id="rId6" Target="../media/image107.png" Type="http://schemas.openxmlformats.org/officeDocument/2006/relationships/image"/><Relationship Id="rId7" Target="../media/image108.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3.png" Type="http://schemas.openxmlformats.org/officeDocument/2006/relationships/image"/><Relationship Id="rId20" Target="../media/image1.png" Type="http://schemas.openxmlformats.org/officeDocument/2006/relationships/image"/><Relationship Id="rId21" Target="../media/image2.png" Type="http://schemas.openxmlformats.org/officeDocument/2006/relationships/image"/><Relationship Id="rId22" Target="http://www.exampaperspractice.co.uk" TargetMode="External" Type="http://schemas.openxmlformats.org/officeDocument/2006/relationships/hyperlink"/><Relationship Id="rId3" Target="../media/image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109.png" Type="http://schemas.openxmlformats.org/officeDocument/2006/relationships/image"/><Relationship Id="rId20" Target="../media/image1.png" Type="http://schemas.openxmlformats.org/officeDocument/2006/relationships/image"/><Relationship Id="rId21" Target="../media/image2.png" Type="http://schemas.openxmlformats.org/officeDocument/2006/relationships/image"/><Relationship Id="rId22" Target="http://www.exampaperspractice.co.uk" TargetMode="External" Type="http://schemas.openxmlformats.org/officeDocument/2006/relationships/hyperlink"/><Relationship Id="rId3" Target="../media/image110.svg" Type="http://schemas.openxmlformats.org/officeDocument/2006/relationships/image"/><Relationship Id="rId4" Target="../media/image111.png" Type="http://schemas.openxmlformats.org/officeDocument/2006/relationships/image"/><Relationship Id="rId5" Target="../media/image112.svg" Type="http://schemas.openxmlformats.org/officeDocument/2006/relationships/image"/><Relationship Id="rId6" Target="../media/image113.png" Type="http://schemas.openxmlformats.org/officeDocument/2006/relationships/image"/><Relationship Id="rId7" Target="../media/image114.svg" Type="http://schemas.openxmlformats.org/officeDocument/2006/relationships/image"/><Relationship Id="rId8" Target="../media/image115.png" Type="http://schemas.openxmlformats.org/officeDocument/2006/relationships/image"/><Relationship Id="rId9" Target="../media/image116.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18.png" Type="http://schemas.openxmlformats.org/officeDocument/2006/relationships/image"/><Relationship Id="rId3" Target="../media/image119.sv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 Id="rId6" Target="../media/image122.png" Type="http://schemas.openxmlformats.org/officeDocument/2006/relationships/image"/><Relationship Id="rId7" Target="../media/image12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125.svg" Type="http://schemas.openxmlformats.org/officeDocument/2006/relationships/image"/><Relationship Id="rId4" Target="../media/image126.png" Type="http://schemas.openxmlformats.org/officeDocument/2006/relationships/image"/><Relationship Id="rId5" Target="../media/image12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125.svg" Type="http://schemas.openxmlformats.org/officeDocument/2006/relationships/image"/><Relationship Id="rId4" Target="../media/image126.png" Type="http://schemas.openxmlformats.org/officeDocument/2006/relationships/image"/><Relationship Id="rId5" Target="../media/image12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44.png" Type="http://schemas.openxmlformats.org/officeDocument/2006/relationships/image"/><Relationship Id="rId12" Target="../media/image45.svg" Type="http://schemas.openxmlformats.org/officeDocument/2006/relationships/image"/><Relationship Id="rId13" Target="../media/image1.png" Type="http://schemas.openxmlformats.org/officeDocument/2006/relationships/image"/><Relationship Id="rId14" Target="../media/image2.png" Type="http://schemas.openxmlformats.org/officeDocument/2006/relationships/image"/><Relationship Id="rId15" Target="http://www.exampaperspractice.co.uk" TargetMode="External" Type="http://schemas.openxmlformats.org/officeDocument/2006/relationships/hyperlink"/><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png" Type="http://schemas.openxmlformats.org/officeDocument/2006/relationships/image"/><Relationship Id="rId11" Target="../media/image133.svg" Type="http://schemas.openxmlformats.org/officeDocument/2006/relationships/image"/><Relationship Id="rId12" Target="../media/image1.png" Type="http://schemas.openxmlformats.org/officeDocument/2006/relationships/image"/><Relationship Id="rId13" Target="../media/image2.png" Type="http://schemas.openxmlformats.org/officeDocument/2006/relationships/image"/><Relationship Id="rId14" Target="http://www.exampaperspractice.co.uk" TargetMode="External" Type="http://schemas.openxmlformats.org/officeDocument/2006/relationships/hyperlink"/><Relationship Id="rId2" Target="../media/image124.png" Type="http://schemas.openxmlformats.org/officeDocument/2006/relationships/image"/><Relationship Id="rId3" Target="../media/image125.svg" Type="http://schemas.openxmlformats.org/officeDocument/2006/relationships/image"/><Relationship Id="rId4" Target="../media/image126.png" Type="http://schemas.openxmlformats.org/officeDocument/2006/relationships/image"/><Relationship Id="rId5" Target="../media/image127.svg" Type="http://schemas.openxmlformats.org/officeDocument/2006/relationships/image"/><Relationship Id="rId6" Target="../media/image128.png" Type="http://schemas.openxmlformats.org/officeDocument/2006/relationships/image"/><Relationship Id="rId7" Target="../media/image129.svg" Type="http://schemas.openxmlformats.org/officeDocument/2006/relationships/image"/><Relationship Id="rId8" Target="../media/image130.png" Type="http://schemas.openxmlformats.org/officeDocument/2006/relationships/image"/><Relationship Id="rId9" Target="../media/image13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24.png" Type="http://schemas.openxmlformats.org/officeDocument/2006/relationships/image"/><Relationship Id="rId3" Target="../media/image125.svg" Type="http://schemas.openxmlformats.org/officeDocument/2006/relationships/image"/><Relationship Id="rId4" Target="../media/image130.png" Type="http://schemas.openxmlformats.org/officeDocument/2006/relationships/image"/><Relationship Id="rId5" Target="../media/image131.svg" Type="http://schemas.openxmlformats.org/officeDocument/2006/relationships/image"/><Relationship Id="rId6" Target="../media/image134.png" Type="http://schemas.openxmlformats.org/officeDocument/2006/relationships/image"/><Relationship Id="rId7" Target="../media/image135.svg" Type="http://schemas.openxmlformats.org/officeDocument/2006/relationships/image"/><Relationship Id="rId8" Target="../media/image136.png" Type="http://schemas.openxmlformats.org/officeDocument/2006/relationships/image"/><Relationship Id="rId9" Target="../media/image13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8.png" Type="http://schemas.openxmlformats.org/officeDocument/2006/relationships/image"/><Relationship Id="rId3" Target="../media/image119.sv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 Id="rId6" Target="../media/image122.png" Type="http://schemas.openxmlformats.org/officeDocument/2006/relationships/image"/><Relationship Id="rId7" Target="../media/image123.svg" Type="http://schemas.openxmlformats.org/officeDocument/2006/relationships/image"/><Relationship Id="rId8" Target="../media/image138.png" Type="http://schemas.openxmlformats.org/officeDocument/2006/relationships/image"/><Relationship Id="rId9" Target="../media/image139.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18.png" Type="http://schemas.openxmlformats.org/officeDocument/2006/relationships/image"/><Relationship Id="rId3" Target="../media/image119.sv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 Id="rId6" Target="../media/image122.png" Type="http://schemas.openxmlformats.org/officeDocument/2006/relationships/image"/><Relationship Id="rId7" Target="../media/image12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20.png" Type="http://schemas.openxmlformats.org/officeDocument/2006/relationships/image"/><Relationship Id="rId3" Target="../media/image121.svg" Type="http://schemas.openxmlformats.org/officeDocument/2006/relationships/image"/><Relationship Id="rId4" Target="../media/image140.png" Type="http://schemas.openxmlformats.org/officeDocument/2006/relationships/image"/><Relationship Id="rId5" Target="../media/image141.svg" Type="http://schemas.openxmlformats.org/officeDocument/2006/relationships/image"/><Relationship Id="rId6" Target="../media/image142.png" Type="http://schemas.openxmlformats.org/officeDocument/2006/relationships/image"/><Relationship Id="rId7" Target="../media/image14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8.png" Type="http://schemas.openxmlformats.org/officeDocument/2006/relationships/image"/><Relationship Id="rId11" Target="../media/image89.svg" Type="http://schemas.openxmlformats.org/officeDocument/2006/relationships/image"/><Relationship Id="rId12" Target="../media/image90.png" Type="http://schemas.openxmlformats.org/officeDocument/2006/relationships/image"/><Relationship Id="rId13" Target="../media/image91.svg" Type="http://schemas.openxmlformats.org/officeDocument/2006/relationships/image"/><Relationship Id="rId14" Target="../media/image1.png" Type="http://schemas.openxmlformats.org/officeDocument/2006/relationships/image"/><Relationship Id="rId15" Target="../media/image2.png" Type="http://schemas.openxmlformats.org/officeDocument/2006/relationships/image"/><Relationship Id="rId16" Target="http://www.exampaperspractice.co.uk" TargetMode="External" Type="http://schemas.openxmlformats.org/officeDocument/2006/relationships/hyperlink"/><Relationship Id="rId2" Target="../media/image144.png" Type="http://schemas.openxmlformats.org/officeDocument/2006/relationships/image"/><Relationship Id="rId3" Target="../media/image145.sv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 Id="rId6" Target="../media/image140.png" Type="http://schemas.openxmlformats.org/officeDocument/2006/relationships/image"/><Relationship Id="rId7" Target="../media/image141.svg" Type="http://schemas.openxmlformats.org/officeDocument/2006/relationships/image"/><Relationship Id="rId8" Target="../media/image86.png" Type="http://schemas.openxmlformats.org/officeDocument/2006/relationships/image"/><Relationship Id="rId9" Target="../media/image8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6.png" Type="http://schemas.openxmlformats.org/officeDocument/2006/relationships/image"/><Relationship Id="rId3" Target="../media/image147.sv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6.png" Type="http://schemas.openxmlformats.org/officeDocument/2006/relationships/image"/><Relationship Id="rId11" Target="../media/image157.svg" Type="http://schemas.openxmlformats.org/officeDocument/2006/relationships/image"/><Relationship Id="rId12" Target="../media/image1.png" Type="http://schemas.openxmlformats.org/officeDocument/2006/relationships/image"/><Relationship Id="rId13" Target="../media/image2.png" Type="http://schemas.openxmlformats.org/officeDocument/2006/relationships/image"/><Relationship Id="rId14" Target="http://www.exampaperspractice.co.uk" TargetMode="External" Type="http://schemas.openxmlformats.org/officeDocument/2006/relationships/hyperlink"/><Relationship Id="rId2" Target="../media/image148.png" Type="http://schemas.openxmlformats.org/officeDocument/2006/relationships/image"/><Relationship Id="rId3" Target="../media/image149.svg" Type="http://schemas.openxmlformats.org/officeDocument/2006/relationships/image"/><Relationship Id="rId4" Target="../media/image150.png" Type="http://schemas.openxmlformats.org/officeDocument/2006/relationships/image"/><Relationship Id="rId5" Target="../media/image151.svg" Type="http://schemas.openxmlformats.org/officeDocument/2006/relationships/image"/><Relationship Id="rId6" Target="../media/image152.png" Type="http://schemas.openxmlformats.org/officeDocument/2006/relationships/image"/><Relationship Id="rId7" Target="../media/image153.svg" Type="http://schemas.openxmlformats.org/officeDocument/2006/relationships/image"/><Relationship Id="rId8" Target="../media/image154.png" Type="http://schemas.openxmlformats.org/officeDocument/2006/relationships/image"/><Relationship Id="rId9" Target="../media/image155.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8.png" Type="http://schemas.openxmlformats.org/officeDocument/2006/relationships/image"/><Relationship Id="rId3" Target="../media/image159.svg" Type="http://schemas.openxmlformats.org/officeDocument/2006/relationships/image"/><Relationship Id="rId4" Target="../media/image160.png" Type="http://schemas.openxmlformats.org/officeDocument/2006/relationships/image"/><Relationship Id="rId5" Target="../media/image161.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2.png" Type="http://schemas.openxmlformats.org/officeDocument/2006/relationships/image"/><Relationship Id="rId3" Target="../media/image163.svg" Type="http://schemas.openxmlformats.org/officeDocument/2006/relationships/image"/><Relationship Id="rId4" Target="../media/image160.png" Type="http://schemas.openxmlformats.org/officeDocument/2006/relationships/image"/><Relationship Id="rId5" Target="../media/image161.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2.png" Type="http://schemas.openxmlformats.org/officeDocument/2006/relationships/image"/><Relationship Id="rId3" Target="../media/image163.svg" Type="http://schemas.openxmlformats.org/officeDocument/2006/relationships/image"/><Relationship Id="rId4" Target="../media/image160.png" Type="http://schemas.openxmlformats.org/officeDocument/2006/relationships/image"/><Relationship Id="rId5" Target="../media/image161.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62.png" Type="http://schemas.openxmlformats.org/officeDocument/2006/relationships/image"/><Relationship Id="rId3" Target="../media/image163.svg" Type="http://schemas.openxmlformats.org/officeDocument/2006/relationships/image"/><Relationship Id="rId4" Target="../media/image160.png" Type="http://schemas.openxmlformats.org/officeDocument/2006/relationships/image"/><Relationship Id="rId5" Target="../media/image161.svg" Type="http://schemas.openxmlformats.org/officeDocument/2006/relationships/image"/><Relationship Id="rId6" Target="../media/image164.png" Type="http://schemas.openxmlformats.org/officeDocument/2006/relationships/image"/><Relationship Id="rId7" Target="../media/image165.svg" Type="http://schemas.openxmlformats.org/officeDocument/2006/relationships/image"/><Relationship Id="rId8" Target="../media/image166.png" Type="http://schemas.openxmlformats.org/officeDocument/2006/relationships/image"/><Relationship Id="rId9" Target="../media/image16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68.png" Type="http://schemas.openxmlformats.org/officeDocument/2006/relationships/image"/><Relationship Id="rId3" Target="../media/image169.sv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media/image90.png" Type="http://schemas.openxmlformats.org/officeDocument/2006/relationships/image"/><Relationship Id="rId7" Target="../media/image91.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68.png" Type="http://schemas.openxmlformats.org/officeDocument/2006/relationships/image"/><Relationship Id="rId3" Target="../media/image169.sv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media/image90.png" Type="http://schemas.openxmlformats.org/officeDocument/2006/relationships/image"/><Relationship Id="rId7" Target="../media/image91.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8.png" Type="http://schemas.openxmlformats.org/officeDocument/2006/relationships/image"/><Relationship Id="rId11" Target="../media/image179.png" Type="http://schemas.openxmlformats.org/officeDocument/2006/relationships/image"/><Relationship Id="rId12" Target="../media/image180.png" Type="http://schemas.openxmlformats.org/officeDocument/2006/relationships/image"/><Relationship Id="rId13" Target="../media/image1.png" Type="http://schemas.openxmlformats.org/officeDocument/2006/relationships/image"/><Relationship Id="rId14" Target="../media/image2.png" Type="http://schemas.openxmlformats.org/officeDocument/2006/relationships/image"/><Relationship Id="rId15" Target="http://www.exampaperspractice.co.uk" TargetMode="External" Type="http://schemas.openxmlformats.org/officeDocument/2006/relationships/hyperlink"/><Relationship Id="rId2" Target="../media/image170.png" Type="http://schemas.openxmlformats.org/officeDocument/2006/relationships/image"/><Relationship Id="rId3" Target="../media/image171.svg" Type="http://schemas.openxmlformats.org/officeDocument/2006/relationships/image"/><Relationship Id="rId4" Target="../media/image172.png" Type="http://schemas.openxmlformats.org/officeDocument/2006/relationships/image"/><Relationship Id="rId5" Target="../media/image173.svg" Type="http://schemas.openxmlformats.org/officeDocument/2006/relationships/image"/><Relationship Id="rId6" Target="../media/image174.gif" Type="http://schemas.openxmlformats.org/officeDocument/2006/relationships/image"/><Relationship Id="rId7" Target="../media/image175.png" Type="http://schemas.openxmlformats.org/officeDocument/2006/relationships/image"/><Relationship Id="rId8" Target="../media/image176.svg" Type="http://schemas.openxmlformats.org/officeDocument/2006/relationships/image"/><Relationship Id="rId9" Target="../media/image177.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72.png" Type="http://schemas.openxmlformats.org/officeDocument/2006/relationships/image"/><Relationship Id="rId3" Target="../media/image173.svg" Type="http://schemas.openxmlformats.org/officeDocument/2006/relationships/image"/><Relationship Id="rId4" Target="../media/image174.gif" Type="http://schemas.openxmlformats.org/officeDocument/2006/relationships/image"/><Relationship Id="rId5" Target="../media/image175.png" Type="http://schemas.openxmlformats.org/officeDocument/2006/relationships/image"/><Relationship Id="rId6" Target="../media/image176.svg" Type="http://schemas.openxmlformats.org/officeDocument/2006/relationships/image"/><Relationship Id="rId7" Target="../media/image181.png" Type="http://schemas.openxmlformats.org/officeDocument/2006/relationships/image"/><Relationship Id="rId8" Target="../media/image182.svg" Type="http://schemas.openxmlformats.org/officeDocument/2006/relationships/image"/><Relationship Id="rId9" Target="../media/image183.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5.svg" Type="http://schemas.openxmlformats.org/officeDocument/2006/relationships/image"/><Relationship Id="rId11" Target="../media/image1.png" Type="http://schemas.openxmlformats.org/officeDocument/2006/relationships/image"/><Relationship Id="rId12" Target="../media/image2.png" Type="http://schemas.openxmlformats.org/officeDocument/2006/relationships/image"/><Relationship Id="rId13" Target="http://www.exampaperspractice.co.uk" TargetMode="External" Type="http://schemas.openxmlformats.org/officeDocument/2006/relationships/hyperlink"/><Relationship Id="rId2" Target="../media/image172.png" Type="http://schemas.openxmlformats.org/officeDocument/2006/relationships/image"/><Relationship Id="rId3" Target="../media/image173.svg" Type="http://schemas.openxmlformats.org/officeDocument/2006/relationships/image"/><Relationship Id="rId4" Target="../media/image174.gif" Type="http://schemas.openxmlformats.org/officeDocument/2006/relationships/image"/><Relationship Id="rId5" Target="../media/image175.png" Type="http://schemas.openxmlformats.org/officeDocument/2006/relationships/image"/><Relationship Id="rId6" Target="../media/image176.svg" Type="http://schemas.openxmlformats.org/officeDocument/2006/relationships/image"/><Relationship Id="rId7" Target="../media/image181.png" Type="http://schemas.openxmlformats.org/officeDocument/2006/relationships/image"/><Relationship Id="rId8" Target="../media/image182.svg" Type="http://schemas.openxmlformats.org/officeDocument/2006/relationships/image"/><Relationship Id="rId9" Target="../media/image18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47.png" Type="http://schemas.openxmlformats.org/officeDocument/2006/relationships/image"/><Relationship Id="rId20" Target="../media/image1.png" Type="http://schemas.openxmlformats.org/officeDocument/2006/relationships/image"/><Relationship Id="rId21" Target="../media/image2.png" Type="http://schemas.openxmlformats.org/officeDocument/2006/relationships/image"/><Relationship Id="rId22" Target="http://www.exampaperspractice.co.uk" TargetMode="External" Type="http://schemas.openxmlformats.org/officeDocument/2006/relationships/hyperlink"/><Relationship Id="rId3" Target="../media/image48.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6.png" Type="http://schemas.openxmlformats.org/officeDocument/2006/relationships/image"/><Relationship Id="rId3" Target="../media/image187.svg" Type="http://schemas.openxmlformats.org/officeDocument/2006/relationships/image"/><Relationship Id="rId4" Target="../media/image188.png" Type="http://schemas.openxmlformats.org/officeDocument/2006/relationships/image"/><Relationship Id="rId5" Target="../media/image189.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6.png" Type="http://schemas.openxmlformats.org/officeDocument/2006/relationships/image"/><Relationship Id="rId3" Target="../media/image187.svg" Type="http://schemas.openxmlformats.org/officeDocument/2006/relationships/image"/><Relationship Id="rId4" Target="../media/image188.png" Type="http://schemas.openxmlformats.org/officeDocument/2006/relationships/image"/><Relationship Id="rId5" Target="../media/image189.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0.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http://www.exampaperspractice.co.uk" TargetMode="External" Type="http://schemas.openxmlformats.org/officeDocument/2006/relationships/hyperlink"/><Relationship Id="rId2" Target="../media/image186.png" Type="http://schemas.openxmlformats.org/officeDocument/2006/relationships/image"/><Relationship Id="rId3" Target="../media/image187.svg" Type="http://schemas.openxmlformats.org/officeDocument/2006/relationships/image"/><Relationship Id="rId4" Target="../media/image191.png" Type="http://schemas.openxmlformats.org/officeDocument/2006/relationships/image"/><Relationship Id="rId5" Target="../media/image192.svg" Type="http://schemas.openxmlformats.org/officeDocument/2006/relationships/image"/><Relationship Id="rId6" Target="../media/image193.png" Type="http://schemas.openxmlformats.org/officeDocument/2006/relationships/image"/><Relationship Id="rId7" Target="../media/image194.png" Type="http://schemas.openxmlformats.org/officeDocument/2006/relationships/image"/><Relationship Id="rId8" Target="../media/image195.svg" Type="http://schemas.openxmlformats.org/officeDocument/2006/relationships/image"/><Relationship Id="rId9" Target="../media/image1.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6.png" Type="http://schemas.openxmlformats.org/officeDocument/2006/relationships/image"/><Relationship Id="rId3" Target="../media/image187.svg" Type="http://schemas.openxmlformats.org/officeDocument/2006/relationships/image"/><Relationship Id="rId4" Target="../media/image196.png" Type="http://schemas.openxmlformats.org/officeDocument/2006/relationships/image"/><Relationship Id="rId5" Target="../media/image19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6.png" Type="http://schemas.openxmlformats.org/officeDocument/2006/relationships/image"/><Relationship Id="rId3" Target="../media/image187.svg" Type="http://schemas.openxmlformats.org/officeDocument/2006/relationships/image"/><Relationship Id="rId4" Target="../media/image196.png" Type="http://schemas.openxmlformats.org/officeDocument/2006/relationships/image"/><Relationship Id="rId5" Target="../media/image19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8.png" Type="http://schemas.openxmlformats.org/officeDocument/2006/relationships/image"/><Relationship Id="rId3" Target="../media/image199.svg" Type="http://schemas.openxmlformats.org/officeDocument/2006/relationships/image"/><Relationship Id="rId4" Target="../media/image200.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1.png" Type="http://schemas.openxmlformats.org/officeDocument/2006/relationships/image"/><Relationship Id="rId3" Target="../media/image202.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3.png" Type="http://schemas.openxmlformats.org/officeDocument/2006/relationships/image"/><Relationship Id="rId3" Target="../media/image204.svg" Type="http://schemas.openxmlformats.org/officeDocument/2006/relationships/image"/><Relationship Id="rId4" Target="../media/image205.png" Type="http://schemas.openxmlformats.org/officeDocument/2006/relationships/image"/><Relationship Id="rId5" Target="../media/image206.svg" Type="http://schemas.openxmlformats.org/officeDocument/2006/relationships/image"/><Relationship Id="rId6" Target="../media/image207.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7.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7.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8.png" Type="http://schemas.openxmlformats.org/officeDocument/2006/relationships/image"/><Relationship Id="rId3" Target="../media/image2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5.png" Type="http://schemas.openxmlformats.org/officeDocument/2006/relationships/image"/><Relationship Id="rId3" Target="../media/image20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9.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63.png" Type="http://schemas.openxmlformats.org/officeDocument/2006/relationships/image"/><Relationship Id="rId7" Target="../media/image6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91807" y="6141820"/>
            <a:ext cx="11104385" cy="2797175"/>
          </a:xfrm>
          <a:prstGeom prst="rect">
            <a:avLst/>
          </a:prstGeom>
        </p:spPr>
        <p:txBody>
          <a:bodyPr anchor="t" rtlCol="false" tIns="0" lIns="0" bIns="0" rIns="0">
            <a:spAutoFit/>
          </a:bodyPr>
          <a:lstStyle/>
          <a:p>
            <a:pPr algn="ctr">
              <a:lnSpc>
                <a:spcPts val="3359"/>
              </a:lnSpc>
            </a:pPr>
            <a:r>
              <a:rPr lang="en-US" sz="2399">
                <a:solidFill>
                  <a:srgbClr val="000000"/>
                </a:solidFill>
                <a:latin typeface="DejaVu Sans Light"/>
                <a:ea typeface="DejaVu Sans Light"/>
                <a:cs typeface="DejaVu Sans Light"/>
                <a:sym typeface="DejaVu Sans Light"/>
              </a:rPr>
              <a:t>This study guide has been expertly compiled and edited by successful former teachers of Computer Science and highly experienced examiners and is suitable for students who are taking </a:t>
            </a:r>
            <a:r>
              <a:rPr lang="en-US" sz="2399" b="true">
                <a:solidFill>
                  <a:srgbClr val="000000"/>
                </a:solidFill>
                <a:latin typeface="DejaVu Sans Bold"/>
                <a:ea typeface="DejaVu Sans Bold"/>
                <a:cs typeface="DejaVu Sans Bold"/>
                <a:sym typeface="DejaVu Sans Bold"/>
              </a:rPr>
              <a:t>0478 (9-1) IGCSE</a:t>
            </a:r>
            <a:r>
              <a:rPr lang="en-US" sz="2399">
                <a:solidFill>
                  <a:srgbClr val="000000"/>
                </a:solidFill>
                <a:latin typeface="DejaVu Sans Light"/>
                <a:ea typeface="DejaVu Sans Light"/>
                <a:cs typeface="DejaVu Sans Light"/>
                <a:sym typeface="DejaVu Sans Light"/>
              </a:rPr>
              <a:t>, the </a:t>
            </a:r>
            <a:r>
              <a:rPr lang="en-US" sz="2399" b="true">
                <a:solidFill>
                  <a:srgbClr val="000000"/>
                </a:solidFill>
                <a:latin typeface="DejaVu Sans Bold"/>
                <a:ea typeface="DejaVu Sans Bold"/>
                <a:cs typeface="DejaVu Sans Bold"/>
                <a:sym typeface="DejaVu Sans Bold"/>
              </a:rPr>
              <a:t>0984 (A*-G) IGCSE</a:t>
            </a:r>
            <a:r>
              <a:rPr lang="en-US" sz="2399">
                <a:solidFill>
                  <a:srgbClr val="000000"/>
                </a:solidFill>
                <a:latin typeface="DejaVu Sans Light"/>
                <a:ea typeface="DejaVu Sans Light"/>
                <a:cs typeface="DejaVu Sans Light"/>
                <a:sym typeface="DejaVu Sans Light"/>
              </a:rPr>
              <a:t>, and the </a:t>
            </a:r>
            <a:r>
              <a:rPr lang="en-US" sz="2399" b="true">
                <a:solidFill>
                  <a:srgbClr val="000000"/>
                </a:solidFill>
                <a:latin typeface="DejaVu Sans Bold"/>
                <a:ea typeface="DejaVu Sans Bold"/>
                <a:cs typeface="DejaVu Sans Bold"/>
                <a:sym typeface="DejaVu Sans Bold"/>
              </a:rPr>
              <a:t>2210 O Level</a:t>
            </a:r>
            <a:r>
              <a:rPr lang="en-US" sz="2399">
                <a:solidFill>
                  <a:srgbClr val="000000"/>
                </a:solidFill>
                <a:latin typeface="DejaVu Sans Light"/>
                <a:ea typeface="DejaVu Sans Light"/>
                <a:cs typeface="DejaVu Sans Light"/>
                <a:sym typeface="DejaVu Sans Light"/>
              </a:rPr>
              <a:t> for examination in 2023 onwards. It could be used as </a:t>
            </a:r>
            <a:r>
              <a:rPr lang="en-US" sz="2399" u="sng">
                <a:solidFill>
                  <a:srgbClr val="000000"/>
                </a:solidFill>
                <a:latin typeface="DejaVu Sans Light"/>
                <a:ea typeface="DejaVu Sans Light"/>
                <a:cs typeface="DejaVu Sans Light"/>
                <a:sym typeface="DejaVu Sans Light"/>
              </a:rPr>
              <a:t>lesson starters</a:t>
            </a:r>
            <a:r>
              <a:rPr lang="en-US" sz="2399">
                <a:solidFill>
                  <a:srgbClr val="000000"/>
                </a:solidFill>
                <a:latin typeface="DejaVu Sans Light"/>
                <a:ea typeface="DejaVu Sans Light"/>
                <a:cs typeface="DejaVu Sans Light"/>
                <a:sym typeface="DejaVu Sans Light"/>
              </a:rPr>
              <a:t>, or supplied to students for </a:t>
            </a:r>
            <a:r>
              <a:rPr lang="en-US" sz="2399" u="sng">
                <a:solidFill>
                  <a:srgbClr val="000000"/>
                </a:solidFill>
                <a:latin typeface="DejaVu Sans Light"/>
                <a:ea typeface="DejaVu Sans Light"/>
                <a:cs typeface="DejaVu Sans Light"/>
                <a:sym typeface="DejaVu Sans Light"/>
              </a:rPr>
              <a:t>independent use</a:t>
            </a:r>
            <a:r>
              <a:rPr lang="en-US" sz="2399">
                <a:solidFill>
                  <a:srgbClr val="000000"/>
                </a:solidFill>
                <a:latin typeface="DejaVu Sans Light"/>
                <a:ea typeface="DejaVu Sans Light"/>
                <a:cs typeface="DejaVu Sans Light"/>
                <a:sym typeface="DejaVu Sans Light"/>
              </a:rPr>
              <a:t>.</a:t>
            </a:r>
          </a:p>
          <a:p>
            <a:pPr algn="ctr">
              <a:lnSpc>
                <a:spcPts val="2239"/>
              </a:lnSpc>
              <a:spcBef>
                <a:spcPct val="0"/>
              </a:spcBef>
            </a:pPr>
            <a:r>
              <a:rPr lang="en-US" sz="1599">
                <a:solidFill>
                  <a:srgbClr val="000000"/>
                </a:solidFill>
                <a:latin typeface="DejaVu Sans Light"/>
                <a:ea typeface="DejaVu Sans Light"/>
                <a:cs typeface="DejaVu Sans Light"/>
                <a:sym typeface="DejaVu Sans Light"/>
              </a:rPr>
              <a:t> </a:t>
            </a:r>
          </a:p>
        </p:txBody>
      </p:sp>
      <p:grpSp>
        <p:nvGrpSpPr>
          <p:cNvPr name="Group 3" id="3"/>
          <p:cNvGrpSpPr/>
          <p:nvPr/>
        </p:nvGrpSpPr>
        <p:grpSpPr>
          <a:xfrm rot="0">
            <a:off x="2537237" y="146265"/>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7" id="7"/>
          <p:cNvGrpSpPr/>
          <p:nvPr/>
        </p:nvGrpSpPr>
        <p:grpSpPr>
          <a:xfrm rot="0">
            <a:off x="2079828" y="1614984"/>
            <a:ext cx="14128344" cy="3086100"/>
            <a:chOff x="0" y="0"/>
            <a:chExt cx="3721045" cy="812800"/>
          </a:xfrm>
        </p:grpSpPr>
        <p:sp>
          <p:nvSpPr>
            <p:cNvPr name="Freeform 8" id="8"/>
            <p:cNvSpPr/>
            <p:nvPr/>
          </p:nvSpPr>
          <p:spPr>
            <a:xfrm flipH="false" flipV="false" rot="0">
              <a:off x="0" y="0"/>
              <a:ext cx="3721045" cy="812800"/>
            </a:xfrm>
            <a:custGeom>
              <a:avLst/>
              <a:gdLst/>
              <a:ahLst/>
              <a:cxnLst/>
              <a:rect r="r" b="b" t="t" l="l"/>
              <a:pathLst>
                <a:path h="812800" w="3721045">
                  <a:moveTo>
                    <a:pt x="0" y="0"/>
                  </a:moveTo>
                  <a:lnTo>
                    <a:pt x="3721045" y="0"/>
                  </a:lnTo>
                  <a:lnTo>
                    <a:pt x="3721045" y="812800"/>
                  </a:lnTo>
                  <a:lnTo>
                    <a:pt x="0" y="812800"/>
                  </a:lnTo>
                  <a:close/>
                </a:path>
              </a:pathLst>
            </a:custGeom>
            <a:solidFill>
              <a:srgbClr val="F47215"/>
            </a:solidFill>
          </p:spPr>
        </p:sp>
        <p:sp>
          <p:nvSpPr>
            <p:cNvPr name="TextBox 9" id="9"/>
            <p:cNvSpPr txBox="true"/>
            <p:nvPr/>
          </p:nvSpPr>
          <p:spPr>
            <a:xfrm>
              <a:off x="0" y="-104775"/>
              <a:ext cx="3721045" cy="917575"/>
            </a:xfrm>
            <a:prstGeom prst="rect">
              <a:avLst/>
            </a:prstGeom>
          </p:spPr>
          <p:txBody>
            <a:bodyPr anchor="ctr" rtlCol="false" tIns="50800" lIns="50800" bIns="50800" rIns="50800"/>
            <a:lstStyle/>
            <a:p>
              <a:pPr algn="ctr">
                <a:lnSpc>
                  <a:spcPts val="6999"/>
                </a:lnSpc>
              </a:pPr>
              <a:r>
                <a:rPr lang="en-US" sz="4999">
                  <a:solidFill>
                    <a:srgbClr val="FDFDFD"/>
                  </a:solidFill>
                  <a:latin typeface="DejaVu Sans Light"/>
                  <a:ea typeface="DejaVu Sans Light"/>
                  <a:cs typeface="DejaVu Sans Light"/>
                  <a:sym typeface="DejaVu Sans Light"/>
                </a:rPr>
                <a:t>Cambridge IGCSE Computer Science 0478/0984 - Revision Notes</a:t>
              </a:r>
            </a:p>
          </p:txBody>
        </p:sp>
      </p:grpSp>
      <p:grpSp>
        <p:nvGrpSpPr>
          <p:cNvPr name="Group 10" id="10"/>
          <p:cNvGrpSpPr/>
          <p:nvPr/>
        </p:nvGrpSpPr>
        <p:grpSpPr>
          <a:xfrm rot="0">
            <a:off x="2079828" y="4898311"/>
            <a:ext cx="14128344" cy="1100634"/>
            <a:chOff x="0" y="0"/>
            <a:chExt cx="3721045" cy="289879"/>
          </a:xfrm>
        </p:grpSpPr>
        <p:sp>
          <p:nvSpPr>
            <p:cNvPr name="Freeform 11" id="11"/>
            <p:cNvSpPr/>
            <p:nvPr/>
          </p:nvSpPr>
          <p:spPr>
            <a:xfrm flipH="false" flipV="false" rot="0">
              <a:off x="0" y="0"/>
              <a:ext cx="3721045" cy="289879"/>
            </a:xfrm>
            <a:custGeom>
              <a:avLst/>
              <a:gdLst/>
              <a:ahLst/>
              <a:cxnLst/>
              <a:rect r="r" b="b" t="t" l="l"/>
              <a:pathLst>
                <a:path h="289879" w="3721045">
                  <a:moveTo>
                    <a:pt x="0" y="0"/>
                  </a:moveTo>
                  <a:lnTo>
                    <a:pt x="3721045" y="0"/>
                  </a:lnTo>
                  <a:lnTo>
                    <a:pt x="3721045" y="289879"/>
                  </a:lnTo>
                  <a:lnTo>
                    <a:pt x="0" y="289879"/>
                  </a:lnTo>
                  <a:close/>
                </a:path>
              </a:pathLst>
            </a:custGeom>
            <a:solidFill>
              <a:srgbClr val="3297F4"/>
            </a:solidFill>
          </p:spPr>
        </p:sp>
        <p:sp>
          <p:nvSpPr>
            <p:cNvPr name="TextBox 12" id="12"/>
            <p:cNvSpPr txBox="true"/>
            <p:nvPr/>
          </p:nvSpPr>
          <p:spPr>
            <a:xfrm>
              <a:off x="0" y="-95250"/>
              <a:ext cx="3721045" cy="385129"/>
            </a:xfrm>
            <a:prstGeom prst="rect">
              <a:avLst/>
            </a:prstGeom>
          </p:spPr>
          <p:txBody>
            <a:bodyPr anchor="ctr" rtlCol="false" tIns="50800" lIns="50800" bIns="50800" rIns="50800"/>
            <a:lstStyle/>
            <a:p>
              <a:pPr algn="ctr">
                <a:lnSpc>
                  <a:spcPts val="5879"/>
                </a:lnSpc>
              </a:pPr>
              <a:r>
                <a:rPr lang="en-US" sz="4199">
                  <a:solidFill>
                    <a:srgbClr val="FDFDFD"/>
                  </a:solidFill>
                  <a:latin typeface="DejaVu Sans Light"/>
                  <a:ea typeface="DejaVu Sans Light"/>
                  <a:cs typeface="DejaVu Sans Light"/>
                  <a:sym typeface="DejaVu Sans Light"/>
                </a:rPr>
                <a:t>Chapter 7 - Algorithm and Problem Solving</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99" cy="10287000"/>
          </a:xfrm>
          <a:custGeom>
            <a:avLst/>
            <a:gdLst/>
            <a:ahLst/>
            <a:cxnLst/>
            <a:rect r="r" b="b" t="t" l="l"/>
            <a:pathLst>
              <a:path h="10287000" w="18287999">
                <a:moveTo>
                  <a:pt x="0" y="0"/>
                </a:moveTo>
                <a:lnTo>
                  <a:pt x="18287999" y="0"/>
                </a:lnTo>
                <a:lnTo>
                  <a:pt x="1828799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883" y="1308837"/>
            <a:ext cx="16372316" cy="1969506"/>
          </a:xfrm>
          <a:custGeom>
            <a:avLst/>
            <a:gdLst/>
            <a:ahLst/>
            <a:cxnLst/>
            <a:rect r="r" b="b" t="t" l="l"/>
            <a:pathLst>
              <a:path h="1969506" w="16372316">
                <a:moveTo>
                  <a:pt x="0" y="0"/>
                </a:moveTo>
                <a:lnTo>
                  <a:pt x="16372316" y="0"/>
                </a:lnTo>
                <a:lnTo>
                  <a:pt x="16372316" y="1969506"/>
                </a:lnTo>
                <a:lnTo>
                  <a:pt x="0" y="19695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590794" y="6177916"/>
            <a:ext cx="3992761" cy="3787476"/>
            <a:chOff x="0" y="0"/>
            <a:chExt cx="5323681" cy="5049968"/>
          </a:xfrm>
        </p:grpSpPr>
        <p:sp>
          <p:nvSpPr>
            <p:cNvPr name="Freeform 5" id="5"/>
            <p:cNvSpPr/>
            <p:nvPr/>
          </p:nvSpPr>
          <p:spPr>
            <a:xfrm flipH="false" flipV="false" rot="0">
              <a:off x="0" y="0"/>
              <a:ext cx="5323713" cy="5050028"/>
            </a:xfrm>
            <a:custGeom>
              <a:avLst/>
              <a:gdLst/>
              <a:ahLst/>
              <a:cxnLst/>
              <a:rect r="r" b="b" t="t" l="l"/>
              <a:pathLst>
                <a:path h="5050028" w="5323713">
                  <a:moveTo>
                    <a:pt x="4995291" y="5050028"/>
                  </a:moveTo>
                  <a:lnTo>
                    <a:pt x="328422" y="5050028"/>
                  </a:lnTo>
                  <a:cubicBezTo>
                    <a:pt x="147447" y="5050028"/>
                    <a:pt x="0" y="4902581"/>
                    <a:pt x="0" y="4721606"/>
                  </a:cubicBezTo>
                  <a:lnTo>
                    <a:pt x="0" y="328422"/>
                  </a:lnTo>
                  <a:cubicBezTo>
                    <a:pt x="0" y="147447"/>
                    <a:pt x="147447" y="0"/>
                    <a:pt x="328422" y="0"/>
                  </a:cubicBezTo>
                  <a:lnTo>
                    <a:pt x="4995291" y="0"/>
                  </a:lnTo>
                  <a:cubicBezTo>
                    <a:pt x="5176266" y="0"/>
                    <a:pt x="5323713" y="147447"/>
                    <a:pt x="5323713" y="328422"/>
                  </a:cubicBezTo>
                  <a:lnTo>
                    <a:pt x="5323713" y="4721606"/>
                  </a:lnTo>
                  <a:cubicBezTo>
                    <a:pt x="5323713" y="4902581"/>
                    <a:pt x="5176266" y="5050028"/>
                    <a:pt x="4995291" y="5050028"/>
                  </a:cubicBezTo>
                  <a:close/>
                </a:path>
              </a:pathLst>
            </a:custGeom>
            <a:solidFill>
              <a:srgbClr val="F7B4A7"/>
            </a:solidFill>
          </p:spPr>
        </p:sp>
      </p:grpSp>
      <p:sp>
        <p:nvSpPr>
          <p:cNvPr name="TextBox 6" id="6"/>
          <p:cNvSpPr txBox="true"/>
          <p:nvPr/>
        </p:nvSpPr>
        <p:spPr>
          <a:xfrm rot="0">
            <a:off x="410570" y="112575"/>
            <a:ext cx="12626571"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DECOMPOSITION</a:t>
            </a:r>
          </a:p>
        </p:txBody>
      </p:sp>
      <p:sp>
        <p:nvSpPr>
          <p:cNvPr name="TextBox 7" id="7"/>
          <p:cNvSpPr txBox="true"/>
          <p:nvPr/>
        </p:nvSpPr>
        <p:spPr>
          <a:xfrm rot="0">
            <a:off x="1028700" y="1028643"/>
            <a:ext cx="15978322" cy="1925712"/>
          </a:xfrm>
          <a:prstGeom prst="rect">
            <a:avLst/>
          </a:prstGeom>
        </p:spPr>
        <p:txBody>
          <a:bodyPr anchor="t" rtlCol="false" tIns="0" lIns="0" bIns="0" rIns="0">
            <a:spAutoFit/>
          </a:bodyPr>
          <a:lstStyle/>
          <a:p>
            <a:pPr algn="ctr">
              <a:lnSpc>
                <a:spcPts val="6319"/>
              </a:lnSpc>
            </a:pPr>
            <a:r>
              <a:rPr lang="en-US" sz="3717" b="true">
                <a:solidFill>
                  <a:srgbClr val="000000"/>
                </a:solidFill>
                <a:latin typeface="Cooper Hewitt Bold"/>
                <a:ea typeface="Cooper Hewitt Bold"/>
                <a:cs typeface="Cooper Hewitt Bold"/>
                <a:sym typeface="Cooper Hewitt Bold"/>
              </a:rPr>
              <a:t>Decomposition involves breaking down a complex problem or system into smaller, manageable parts.</a:t>
            </a:r>
          </a:p>
        </p:txBody>
      </p:sp>
      <p:sp>
        <p:nvSpPr>
          <p:cNvPr name="TextBox 8" id="8"/>
          <p:cNvSpPr txBox="true"/>
          <p:nvPr/>
        </p:nvSpPr>
        <p:spPr>
          <a:xfrm rot="0">
            <a:off x="410570" y="3382349"/>
            <a:ext cx="15318085"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EXAMPLE - ORGANIZE A HANG OUT </a:t>
            </a:r>
          </a:p>
        </p:txBody>
      </p:sp>
      <p:grpSp>
        <p:nvGrpSpPr>
          <p:cNvPr name="Group 9" id="9"/>
          <p:cNvGrpSpPr/>
          <p:nvPr/>
        </p:nvGrpSpPr>
        <p:grpSpPr>
          <a:xfrm rot="0">
            <a:off x="7147619" y="6177916"/>
            <a:ext cx="3992761" cy="3787476"/>
            <a:chOff x="0" y="0"/>
            <a:chExt cx="5323681" cy="5049968"/>
          </a:xfrm>
        </p:grpSpPr>
        <p:sp>
          <p:nvSpPr>
            <p:cNvPr name="Freeform 10" id="10"/>
            <p:cNvSpPr/>
            <p:nvPr/>
          </p:nvSpPr>
          <p:spPr>
            <a:xfrm flipH="false" flipV="false" rot="0">
              <a:off x="0" y="0"/>
              <a:ext cx="5323713" cy="5050028"/>
            </a:xfrm>
            <a:custGeom>
              <a:avLst/>
              <a:gdLst/>
              <a:ahLst/>
              <a:cxnLst/>
              <a:rect r="r" b="b" t="t" l="l"/>
              <a:pathLst>
                <a:path h="5050028" w="5323713">
                  <a:moveTo>
                    <a:pt x="4995291" y="5050028"/>
                  </a:moveTo>
                  <a:lnTo>
                    <a:pt x="328422" y="5050028"/>
                  </a:lnTo>
                  <a:cubicBezTo>
                    <a:pt x="147447" y="5050028"/>
                    <a:pt x="0" y="4902581"/>
                    <a:pt x="0" y="4721606"/>
                  </a:cubicBezTo>
                  <a:lnTo>
                    <a:pt x="0" y="328422"/>
                  </a:lnTo>
                  <a:cubicBezTo>
                    <a:pt x="0" y="147447"/>
                    <a:pt x="147447" y="0"/>
                    <a:pt x="328422" y="0"/>
                  </a:cubicBezTo>
                  <a:lnTo>
                    <a:pt x="4995291" y="0"/>
                  </a:lnTo>
                  <a:cubicBezTo>
                    <a:pt x="5176266" y="0"/>
                    <a:pt x="5323713" y="147447"/>
                    <a:pt x="5323713" y="328422"/>
                  </a:cubicBezTo>
                  <a:lnTo>
                    <a:pt x="5323713" y="4721606"/>
                  </a:lnTo>
                  <a:cubicBezTo>
                    <a:pt x="5323713" y="4902581"/>
                    <a:pt x="5176266" y="5050028"/>
                    <a:pt x="4995291" y="5050028"/>
                  </a:cubicBezTo>
                  <a:close/>
                </a:path>
              </a:pathLst>
            </a:custGeom>
            <a:solidFill>
              <a:srgbClr val="F7B4A7"/>
            </a:solidFill>
          </p:spPr>
        </p:sp>
      </p:grpSp>
      <p:grpSp>
        <p:nvGrpSpPr>
          <p:cNvPr name="Group 11" id="11"/>
          <p:cNvGrpSpPr/>
          <p:nvPr/>
        </p:nvGrpSpPr>
        <p:grpSpPr>
          <a:xfrm rot="0">
            <a:off x="12532605" y="6177916"/>
            <a:ext cx="3992761" cy="3787476"/>
            <a:chOff x="0" y="0"/>
            <a:chExt cx="5323681" cy="5049968"/>
          </a:xfrm>
        </p:grpSpPr>
        <p:sp>
          <p:nvSpPr>
            <p:cNvPr name="Freeform 12" id="12"/>
            <p:cNvSpPr/>
            <p:nvPr/>
          </p:nvSpPr>
          <p:spPr>
            <a:xfrm flipH="false" flipV="false" rot="0">
              <a:off x="0" y="0"/>
              <a:ext cx="5323713" cy="5050028"/>
            </a:xfrm>
            <a:custGeom>
              <a:avLst/>
              <a:gdLst/>
              <a:ahLst/>
              <a:cxnLst/>
              <a:rect r="r" b="b" t="t" l="l"/>
              <a:pathLst>
                <a:path h="5050028" w="5323713">
                  <a:moveTo>
                    <a:pt x="4995291" y="5050028"/>
                  </a:moveTo>
                  <a:lnTo>
                    <a:pt x="328422" y="5050028"/>
                  </a:lnTo>
                  <a:cubicBezTo>
                    <a:pt x="147447" y="5050028"/>
                    <a:pt x="0" y="4902581"/>
                    <a:pt x="0" y="4721606"/>
                  </a:cubicBezTo>
                  <a:lnTo>
                    <a:pt x="0" y="328422"/>
                  </a:lnTo>
                  <a:cubicBezTo>
                    <a:pt x="0" y="147447"/>
                    <a:pt x="147447" y="0"/>
                    <a:pt x="328422" y="0"/>
                  </a:cubicBezTo>
                  <a:lnTo>
                    <a:pt x="4995291" y="0"/>
                  </a:lnTo>
                  <a:cubicBezTo>
                    <a:pt x="5176266" y="0"/>
                    <a:pt x="5323713" y="147447"/>
                    <a:pt x="5323713" y="328422"/>
                  </a:cubicBezTo>
                  <a:lnTo>
                    <a:pt x="5323713" y="4721606"/>
                  </a:lnTo>
                  <a:cubicBezTo>
                    <a:pt x="5323713" y="4902581"/>
                    <a:pt x="5176266" y="5050028"/>
                    <a:pt x="4995291" y="5050028"/>
                  </a:cubicBezTo>
                  <a:close/>
                </a:path>
              </a:pathLst>
            </a:custGeom>
            <a:solidFill>
              <a:srgbClr val="F7B4A7"/>
            </a:solidFill>
          </p:spPr>
        </p:sp>
      </p:grpSp>
      <p:sp>
        <p:nvSpPr>
          <p:cNvPr name="TextBox 13" id="13"/>
          <p:cNvSpPr txBox="true"/>
          <p:nvPr/>
        </p:nvSpPr>
        <p:spPr>
          <a:xfrm rot="0">
            <a:off x="7170259" y="6400352"/>
            <a:ext cx="3781563" cy="2389972"/>
          </a:xfrm>
          <a:prstGeom prst="rect">
            <a:avLst/>
          </a:prstGeom>
        </p:spPr>
        <p:txBody>
          <a:bodyPr anchor="t" rtlCol="false" tIns="0" lIns="0" bIns="0" rIns="0">
            <a:spAutoFit/>
          </a:bodyPr>
          <a:lstStyle/>
          <a:p>
            <a:pPr algn="ctr">
              <a:lnSpc>
                <a:spcPts val="7863"/>
              </a:lnSpc>
            </a:pPr>
            <a:r>
              <a:rPr lang="en-US" sz="4625" b="true">
                <a:solidFill>
                  <a:srgbClr val="000000"/>
                </a:solidFill>
                <a:latin typeface="Cooper Hewitt Bold"/>
                <a:ea typeface="Cooper Hewitt Bold"/>
                <a:cs typeface="Cooper Hewitt Bold"/>
                <a:sym typeface="Cooper Hewitt Bold"/>
              </a:rPr>
              <a:t>Find a place to hang out</a:t>
            </a:r>
          </a:p>
        </p:txBody>
      </p:sp>
      <p:sp>
        <p:nvSpPr>
          <p:cNvPr name="TextBox 14" id="14"/>
          <p:cNvSpPr txBox="true"/>
          <p:nvPr/>
        </p:nvSpPr>
        <p:spPr>
          <a:xfrm rot="0">
            <a:off x="1696393" y="6029534"/>
            <a:ext cx="3781563" cy="3379391"/>
          </a:xfrm>
          <a:prstGeom prst="rect">
            <a:avLst/>
          </a:prstGeom>
        </p:spPr>
        <p:txBody>
          <a:bodyPr anchor="t" rtlCol="false" tIns="0" lIns="0" bIns="0" rIns="0">
            <a:spAutoFit/>
          </a:bodyPr>
          <a:lstStyle/>
          <a:p>
            <a:pPr algn="ctr">
              <a:lnSpc>
                <a:spcPts val="7863"/>
              </a:lnSpc>
            </a:pPr>
            <a:r>
              <a:rPr lang="en-US" sz="4625" b="true">
                <a:solidFill>
                  <a:srgbClr val="000000"/>
                </a:solidFill>
                <a:latin typeface="Cooper Hewitt Bold"/>
                <a:ea typeface="Cooper Hewitt Bold"/>
                <a:cs typeface="Cooper Hewitt Bold"/>
                <a:sym typeface="Cooper Hewitt Bold"/>
              </a:rPr>
              <a:t>Confirmation on who is going</a:t>
            </a:r>
          </a:p>
        </p:txBody>
      </p:sp>
      <p:sp>
        <p:nvSpPr>
          <p:cNvPr name="TextBox 15" id="15"/>
          <p:cNvSpPr txBox="true"/>
          <p:nvPr/>
        </p:nvSpPr>
        <p:spPr>
          <a:xfrm rot="0">
            <a:off x="12638205" y="6400352"/>
            <a:ext cx="3781563" cy="2389972"/>
          </a:xfrm>
          <a:prstGeom prst="rect">
            <a:avLst/>
          </a:prstGeom>
        </p:spPr>
        <p:txBody>
          <a:bodyPr anchor="t" rtlCol="false" tIns="0" lIns="0" bIns="0" rIns="0">
            <a:spAutoFit/>
          </a:bodyPr>
          <a:lstStyle/>
          <a:p>
            <a:pPr algn="ctr">
              <a:lnSpc>
                <a:spcPts val="7863"/>
              </a:lnSpc>
            </a:pPr>
            <a:r>
              <a:rPr lang="en-US" sz="4625" b="true">
                <a:solidFill>
                  <a:srgbClr val="000000"/>
                </a:solidFill>
                <a:latin typeface="Cooper Hewitt Bold"/>
                <a:ea typeface="Cooper Hewitt Bold"/>
                <a:cs typeface="Cooper Hewitt Bold"/>
                <a:sym typeface="Cooper Hewitt Bold"/>
              </a:rPr>
              <a:t>Arranging</a:t>
            </a:r>
          </a:p>
          <a:p>
            <a:pPr algn="ctr">
              <a:lnSpc>
                <a:spcPts val="7863"/>
              </a:lnSpc>
            </a:pPr>
            <a:r>
              <a:rPr lang="en-US" sz="4625" b="true">
                <a:solidFill>
                  <a:srgbClr val="000000"/>
                </a:solidFill>
                <a:latin typeface="Cooper Hewitt Bold"/>
                <a:ea typeface="Cooper Hewitt Bold"/>
                <a:cs typeface="Cooper Hewitt Bold"/>
                <a:sym typeface="Cooper Hewitt Bold"/>
              </a:rPr>
              <a:t>Transport</a:t>
            </a:r>
          </a:p>
        </p:txBody>
      </p:sp>
      <p:sp>
        <p:nvSpPr>
          <p:cNvPr name="TextBox 16" id="16"/>
          <p:cNvSpPr txBox="true"/>
          <p:nvPr/>
        </p:nvSpPr>
        <p:spPr>
          <a:xfrm rot="0">
            <a:off x="2286981" y="4168607"/>
            <a:ext cx="2355411" cy="1935661"/>
          </a:xfrm>
          <a:prstGeom prst="rect">
            <a:avLst/>
          </a:prstGeom>
        </p:spPr>
        <p:txBody>
          <a:bodyPr anchor="t" rtlCol="false" tIns="0" lIns="0" bIns="0" rIns="0">
            <a:spAutoFit/>
          </a:bodyPr>
          <a:lstStyle/>
          <a:p>
            <a:pPr algn="ctr">
              <a:lnSpc>
                <a:spcPts val="6319"/>
              </a:lnSpc>
            </a:pPr>
            <a:r>
              <a:rPr lang="en-US" sz="3717" b="true">
                <a:solidFill>
                  <a:srgbClr val="FBEECB"/>
                </a:solidFill>
                <a:latin typeface="Cooper Hewitt Bold"/>
                <a:ea typeface="Cooper Hewitt Bold"/>
                <a:cs typeface="Cooper Hewitt Bold"/>
                <a:sym typeface="Cooper Hewitt Bold"/>
              </a:rPr>
              <a:t>Sub </a:t>
            </a:r>
          </a:p>
          <a:p>
            <a:pPr algn="ctr">
              <a:lnSpc>
                <a:spcPts val="6319"/>
              </a:lnSpc>
            </a:pPr>
            <a:r>
              <a:rPr lang="en-US" sz="3717" b="true">
                <a:solidFill>
                  <a:srgbClr val="FBEECB"/>
                </a:solidFill>
                <a:latin typeface="Cooper Hewitt Bold"/>
                <a:ea typeface="Cooper Hewitt Bold"/>
                <a:cs typeface="Cooper Hewitt Bold"/>
                <a:sym typeface="Cooper Hewitt Bold"/>
              </a:rPr>
              <a:t>Task 1</a:t>
            </a:r>
          </a:p>
        </p:txBody>
      </p:sp>
      <p:sp>
        <p:nvSpPr>
          <p:cNvPr name="TextBox 17" id="17"/>
          <p:cNvSpPr txBox="true"/>
          <p:nvPr/>
        </p:nvSpPr>
        <p:spPr>
          <a:xfrm rot="0">
            <a:off x="7966295" y="4242255"/>
            <a:ext cx="2355411" cy="1935661"/>
          </a:xfrm>
          <a:prstGeom prst="rect">
            <a:avLst/>
          </a:prstGeom>
        </p:spPr>
        <p:txBody>
          <a:bodyPr anchor="t" rtlCol="false" tIns="0" lIns="0" bIns="0" rIns="0">
            <a:spAutoFit/>
          </a:bodyPr>
          <a:lstStyle/>
          <a:p>
            <a:pPr algn="ctr">
              <a:lnSpc>
                <a:spcPts val="6319"/>
              </a:lnSpc>
            </a:pPr>
            <a:r>
              <a:rPr lang="en-US" sz="3717" b="true">
                <a:solidFill>
                  <a:srgbClr val="FBEECB"/>
                </a:solidFill>
                <a:latin typeface="Cooper Hewitt Bold"/>
                <a:ea typeface="Cooper Hewitt Bold"/>
                <a:cs typeface="Cooper Hewitt Bold"/>
                <a:sym typeface="Cooper Hewitt Bold"/>
              </a:rPr>
              <a:t>Sub </a:t>
            </a:r>
          </a:p>
          <a:p>
            <a:pPr algn="ctr">
              <a:lnSpc>
                <a:spcPts val="6319"/>
              </a:lnSpc>
            </a:pPr>
            <a:r>
              <a:rPr lang="en-US" sz="3717" b="true">
                <a:solidFill>
                  <a:srgbClr val="FBEECB"/>
                </a:solidFill>
                <a:latin typeface="Cooper Hewitt Bold"/>
                <a:ea typeface="Cooper Hewitt Bold"/>
                <a:cs typeface="Cooper Hewitt Bold"/>
                <a:sym typeface="Cooper Hewitt Bold"/>
              </a:rPr>
              <a:t>Task 2</a:t>
            </a:r>
          </a:p>
        </p:txBody>
      </p:sp>
      <p:sp>
        <p:nvSpPr>
          <p:cNvPr name="TextBox 18" id="18"/>
          <p:cNvSpPr txBox="true"/>
          <p:nvPr/>
        </p:nvSpPr>
        <p:spPr>
          <a:xfrm rot="0">
            <a:off x="13351280" y="4242255"/>
            <a:ext cx="2355411" cy="1935661"/>
          </a:xfrm>
          <a:prstGeom prst="rect">
            <a:avLst/>
          </a:prstGeom>
        </p:spPr>
        <p:txBody>
          <a:bodyPr anchor="t" rtlCol="false" tIns="0" lIns="0" bIns="0" rIns="0">
            <a:spAutoFit/>
          </a:bodyPr>
          <a:lstStyle/>
          <a:p>
            <a:pPr algn="ctr">
              <a:lnSpc>
                <a:spcPts val="6319"/>
              </a:lnSpc>
            </a:pPr>
            <a:r>
              <a:rPr lang="en-US" sz="3717" b="true">
                <a:solidFill>
                  <a:srgbClr val="FBEECB"/>
                </a:solidFill>
                <a:latin typeface="Cooper Hewitt Bold"/>
                <a:ea typeface="Cooper Hewitt Bold"/>
                <a:cs typeface="Cooper Hewitt Bold"/>
                <a:sym typeface="Cooper Hewitt Bold"/>
              </a:rPr>
              <a:t>Sub </a:t>
            </a:r>
          </a:p>
          <a:p>
            <a:pPr algn="ctr">
              <a:lnSpc>
                <a:spcPts val="6319"/>
              </a:lnSpc>
            </a:pPr>
            <a:r>
              <a:rPr lang="en-US" sz="3717" b="true">
                <a:solidFill>
                  <a:srgbClr val="FBEECB"/>
                </a:solidFill>
                <a:latin typeface="Cooper Hewitt Bold"/>
                <a:ea typeface="Cooper Hewitt Bold"/>
                <a:cs typeface="Cooper Hewitt Bold"/>
                <a:sym typeface="Cooper Hewitt Bold"/>
              </a:rPr>
              <a:t>Task 3</a:t>
            </a:r>
          </a:p>
        </p:txBody>
      </p:sp>
      <p:grpSp>
        <p:nvGrpSpPr>
          <p:cNvPr name="Group 19" id="19"/>
          <p:cNvGrpSpPr/>
          <p:nvPr/>
        </p:nvGrpSpPr>
        <p:grpSpPr>
          <a:xfrm rot="0">
            <a:off x="2537237" y="228753"/>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1548158"/>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sp>
        <p:nvSpPr>
          <p:cNvPr name="TextBox 4" id="4"/>
          <p:cNvSpPr txBox="true"/>
          <p:nvPr/>
        </p:nvSpPr>
        <p:spPr>
          <a:xfrm rot="0">
            <a:off x="4191390" y="323850"/>
            <a:ext cx="9905221"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What does the code below do?</a:t>
            </a:r>
          </a:p>
        </p:txBody>
      </p:sp>
      <p:grpSp>
        <p:nvGrpSpPr>
          <p:cNvPr name="Group 5" id="5"/>
          <p:cNvGrpSpPr/>
          <p:nvPr/>
        </p:nvGrpSpPr>
        <p:grpSpPr>
          <a:xfrm rot="0">
            <a:off x="302038" y="2795153"/>
            <a:ext cx="3496455" cy="3476791"/>
            <a:chOff x="0" y="0"/>
            <a:chExt cx="4661940" cy="4635722"/>
          </a:xfrm>
        </p:grpSpPr>
        <p:sp>
          <p:nvSpPr>
            <p:cNvPr name="Freeform 6" id="6"/>
            <p:cNvSpPr/>
            <p:nvPr/>
          </p:nvSpPr>
          <p:spPr>
            <a:xfrm flipH="false" flipV="false" rot="0">
              <a:off x="0" y="0"/>
              <a:ext cx="4661916" cy="4635754"/>
            </a:xfrm>
            <a:custGeom>
              <a:avLst/>
              <a:gdLst/>
              <a:ahLst/>
              <a:cxnLst/>
              <a:rect r="r" b="b" t="t" l="l"/>
              <a:pathLst>
                <a:path h="4635754" w="4661916">
                  <a:moveTo>
                    <a:pt x="4109212" y="4635754"/>
                  </a:moveTo>
                  <a:lnTo>
                    <a:pt x="552704" y="4635754"/>
                  </a:lnTo>
                  <a:cubicBezTo>
                    <a:pt x="248158" y="4635754"/>
                    <a:pt x="0" y="4387596"/>
                    <a:pt x="0" y="4083050"/>
                  </a:cubicBezTo>
                  <a:lnTo>
                    <a:pt x="0" y="552704"/>
                  </a:lnTo>
                  <a:cubicBezTo>
                    <a:pt x="0" y="248158"/>
                    <a:pt x="248158" y="0"/>
                    <a:pt x="552704" y="0"/>
                  </a:cubicBezTo>
                  <a:lnTo>
                    <a:pt x="4109212" y="0"/>
                  </a:lnTo>
                  <a:cubicBezTo>
                    <a:pt x="4413758" y="0"/>
                    <a:pt x="4661916" y="248158"/>
                    <a:pt x="4661916" y="552704"/>
                  </a:cubicBezTo>
                  <a:lnTo>
                    <a:pt x="4661916" y="4083050"/>
                  </a:lnTo>
                  <a:cubicBezTo>
                    <a:pt x="4661916" y="4387596"/>
                    <a:pt x="4413758" y="4635754"/>
                    <a:pt x="4109212" y="4635754"/>
                  </a:cubicBezTo>
                  <a:close/>
                </a:path>
              </a:pathLst>
            </a:custGeom>
            <a:solidFill>
              <a:srgbClr val="FFDF56"/>
            </a:solidFill>
          </p:spPr>
        </p:sp>
      </p:grpSp>
      <p:sp>
        <p:nvSpPr>
          <p:cNvPr name="TextBox 7" id="7"/>
          <p:cNvSpPr txBox="true"/>
          <p:nvPr/>
        </p:nvSpPr>
        <p:spPr>
          <a:xfrm rot="0">
            <a:off x="721939" y="3845834"/>
            <a:ext cx="2930365" cy="1375426"/>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REPEAT...</a:t>
            </a:r>
          </a:p>
          <a:p>
            <a:pPr algn="ctr">
              <a:lnSpc>
                <a:spcPts val="5418"/>
              </a:lnSpc>
            </a:pPr>
            <a:r>
              <a:rPr lang="en-US" sz="4515" b="true">
                <a:solidFill>
                  <a:srgbClr val="000000"/>
                </a:solidFill>
                <a:latin typeface="Nourd Bold"/>
                <a:ea typeface="Nourd Bold"/>
                <a:cs typeface="Nourd Bold"/>
                <a:sym typeface="Nourd Bold"/>
              </a:rPr>
              <a:t>UNTIL...</a:t>
            </a:r>
          </a:p>
        </p:txBody>
      </p:sp>
      <p:grpSp>
        <p:nvGrpSpPr>
          <p:cNvPr name="Group 8" id="8"/>
          <p:cNvGrpSpPr/>
          <p:nvPr/>
        </p:nvGrpSpPr>
        <p:grpSpPr>
          <a:xfrm rot="0">
            <a:off x="4277989" y="2104342"/>
            <a:ext cx="12646270" cy="5730672"/>
            <a:chOff x="0" y="0"/>
            <a:chExt cx="16861693" cy="7640896"/>
          </a:xfrm>
        </p:grpSpPr>
        <p:sp>
          <p:nvSpPr>
            <p:cNvPr name="Freeform 9" id="9"/>
            <p:cNvSpPr/>
            <p:nvPr/>
          </p:nvSpPr>
          <p:spPr>
            <a:xfrm flipH="false" flipV="false" rot="0">
              <a:off x="0" y="0"/>
              <a:ext cx="16861662" cy="7640955"/>
            </a:xfrm>
            <a:custGeom>
              <a:avLst/>
              <a:gdLst/>
              <a:ahLst/>
              <a:cxnLst/>
              <a:rect r="r" b="b" t="t" l="l"/>
              <a:pathLst>
                <a:path h="7640955" w="16861662">
                  <a:moveTo>
                    <a:pt x="0" y="0"/>
                  </a:moveTo>
                  <a:lnTo>
                    <a:pt x="16861662" y="0"/>
                  </a:lnTo>
                  <a:lnTo>
                    <a:pt x="16861662" y="7640955"/>
                  </a:lnTo>
                  <a:lnTo>
                    <a:pt x="0" y="7640955"/>
                  </a:lnTo>
                  <a:close/>
                </a:path>
              </a:pathLst>
            </a:custGeom>
            <a:solidFill>
              <a:srgbClr val="B5DAEF"/>
            </a:solidFill>
          </p:spPr>
        </p:sp>
      </p:grpSp>
      <p:sp>
        <p:nvSpPr>
          <p:cNvPr name="TextBox 10" id="10"/>
          <p:cNvSpPr txBox="true"/>
          <p:nvPr/>
        </p:nvSpPr>
        <p:spPr>
          <a:xfrm rot="0">
            <a:off x="4587445" y="2338420"/>
            <a:ext cx="12336814" cy="5050221"/>
          </a:xfrm>
          <a:prstGeom prst="rect">
            <a:avLst/>
          </a:prstGeom>
        </p:spPr>
        <p:txBody>
          <a:bodyPr anchor="t" rtlCol="false" tIns="0" lIns="0" bIns="0" rIns="0">
            <a:spAutoFit/>
          </a:bodyPr>
          <a:lstStyle/>
          <a:p>
            <a:pPr algn="l">
              <a:lnSpc>
                <a:spcPts val="5666"/>
              </a:lnSpc>
            </a:pPr>
            <a:r>
              <a:rPr lang="en-US" sz="4047">
                <a:solidFill>
                  <a:srgbClr val="000000"/>
                </a:solidFill>
                <a:latin typeface="Code Pro"/>
                <a:ea typeface="Code Pro"/>
                <a:cs typeface="Code Pro"/>
                <a:sym typeface="Code Pro"/>
              </a:rPr>
              <a:t>Total ← 0 </a:t>
            </a:r>
          </a:p>
          <a:p>
            <a:pPr algn="l">
              <a:lnSpc>
                <a:spcPts val="5666"/>
              </a:lnSpc>
            </a:pPr>
            <a:r>
              <a:rPr lang="en-US" sz="4047">
                <a:solidFill>
                  <a:srgbClr val="000000"/>
                </a:solidFill>
                <a:latin typeface="Code Pro"/>
                <a:ea typeface="Code Pro"/>
                <a:cs typeface="Code Pro"/>
                <a:sym typeface="Code Pro"/>
              </a:rPr>
              <a:t>Mark ← 0 </a:t>
            </a:r>
          </a:p>
          <a:p>
            <a:pPr algn="l">
              <a:lnSpc>
                <a:spcPts val="5666"/>
              </a:lnSpc>
            </a:pPr>
            <a:r>
              <a:rPr lang="en-US" sz="4047" b="true">
                <a:solidFill>
                  <a:srgbClr val="FF5757"/>
                </a:solidFill>
                <a:latin typeface="Code Pro Bold"/>
                <a:ea typeface="Code Pro Bold"/>
                <a:cs typeface="Code Pro Bold"/>
                <a:sym typeface="Code Pro Bold"/>
              </a:rPr>
              <a:t>REPEAT</a:t>
            </a:r>
          </a:p>
          <a:p>
            <a:pPr algn="l">
              <a:lnSpc>
                <a:spcPts val="5666"/>
              </a:lnSpc>
            </a:pPr>
            <a:r>
              <a:rPr lang="en-US" sz="4047">
                <a:solidFill>
                  <a:srgbClr val="000000"/>
                </a:solidFill>
                <a:latin typeface="Code Pro"/>
                <a:ea typeface="Code Pro"/>
                <a:cs typeface="Code Pro"/>
                <a:sym typeface="Code Pro"/>
              </a:rPr>
              <a:t>           Total ← Total + Mark</a:t>
            </a:r>
          </a:p>
          <a:p>
            <a:pPr algn="l">
              <a:lnSpc>
                <a:spcPts val="5666"/>
              </a:lnSpc>
            </a:pPr>
            <a:r>
              <a:rPr lang="en-US" sz="4047">
                <a:solidFill>
                  <a:srgbClr val="000000"/>
                </a:solidFill>
                <a:latin typeface="Code Pro"/>
                <a:ea typeface="Code Pro"/>
                <a:cs typeface="Code Pro"/>
                <a:sym typeface="Code Pro"/>
              </a:rPr>
              <a:t>           OUTPUT "Enter value for mark, -1 to finish "</a:t>
            </a:r>
          </a:p>
          <a:p>
            <a:pPr algn="l">
              <a:lnSpc>
                <a:spcPts val="5666"/>
              </a:lnSpc>
            </a:pPr>
            <a:r>
              <a:rPr lang="en-US" sz="4047">
                <a:solidFill>
                  <a:srgbClr val="000000"/>
                </a:solidFill>
                <a:latin typeface="Code Pro"/>
                <a:ea typeface="Code Pro"/>
                <a:cs typeface="Code Pro"/>
                <a:sym typeface="Code Pro"/>
              </a:rPr>
              <a:t>           INPUT Mark</a:t>
            </a:r>
          </a:p>
          <a:p>
            <a:pPr algn="l">
              <a:lnSpc>
                <a:spcPts val="5666"/>
              </a:lnSpc>
            </a:pPr>
            <a:r>
              <a:rPr lang="en-US" sz="4047" b="true">
                <a:solidFill>
                  <a:srgbClr val="FF5757"/>
                </a:solidFill>
                <a:latin typeface="Code Pro Bold"/>
                <a:ea typeface="Code Pro Bold"/>
                <a:cs typeface="Code Pro Bold"/>
                <a:sym typeface="Code Pro Bold"/>
              </a:rPr>
              <a:t>UNTIL</a:t>
            </a:r>
            <a:r>
              <a:rPr lang="en-US" sz="4047">
                <a:solidFill>
                  <a:srgbClr val="000000"/>
                </a:solidFill>
                <a:latin typeface="Code Pro"/>
                <a:ea typeface="Code Pro"/>
                <a:cs typeface="Code Pro"/>
                <a:sym typeface="Code Pro"/>
              </a:rPr>
              <a:t> Mark = -1</a:t>
            </a:r>
          </a:p>
        </p:txBody>
      </p:sp>
      <p:grpSp>
        <p:nvGrpSpPr>
          <p:cNvPr name="Group 11" id="11"/>
          <p:cNvGrpSpPr/>
          <p:nvPr/>
        </p:nvGrpSpPr>
        <p:grpSpPr>
          <a:xfrm rot="0">
            <a:off x="2537237" y="180743"/>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1548158"/>
            <a:ext cx="19524553" cy="4084596"/>
            <a:chOff x="0" y="0"/>
            <a:chExt cx="26032737" cy="5446128"/>
          </a:xfrm>
        </p:grpSpPr>
        <p:sp>
          <p:nvSpPr>
            <p:cNvPr name="Freeform 3" id="3"/>
            <p:cNvSpPr/>
            <p:nvPr/>
          </p:nvSpPr>
          <p:spPr>
            <a:xfrm flipH="false" flipV="false" rot="0">
              <a:off x="0" y="0"/>
              <a:ext cx="26032715" cy="5446141"/>
            </a:xfrm>
            <a:custGeom>
              <a:avLst/>
              <a:gdLst/>
              <a:ahLst/>
              <a:cxnLst/>
              <a:rect r="r" b="b" t="t" l="l"/>
              <a:pathLst>
                <a:path h="5446141" w="26032715">
                  <a:moveTo>
                    <a:pt x="0" y="0"/>
                  </a:moveTo>
                  <a:lnTo>
                    <a:pt x="26032715" y="0"/>
                  </a:lnTo>
                  <a:lnTo>
                    <a:pt x="26032715" y="5446141"/>
                  </a:lnTo>
                  <a:lnTo>
                    <a:pt x="0" y="5446141"/>
                  </a:lnTo>
                  <a:close/>
                </a:path>
              </a:pathLst>
            </a:custGeom>
            <a:solidFill>
              <a:srgbClr val="69F4CE"/>
            </a:solidFill>
          </p:spPr>
        </p:sp>
      </p:grpSp>
      <p:grpSp>
        <p:nvGrpSpPr>
          <p:cNvPr name="Group 4" id="4"/>
          <p:cNvGrpSpPr/>
          <p:nvPr/>
        </p:nvGrpSpPr>
        <p:grpSpPr>
          <a:xfrm rot="0">
            <a:off x="453605" y="2971727"/>
            <a:ext cx="3496455" cy="3476791"/>
            <a:chOff x="0" y="0"/>
            <a:chExt cx="4661940" cy="4635722"/>
          </a:xfrm>
        </p:grpSpPr>
        <p:sp>
          <p:nvSpPr>
            <p:cNvPr name="Freeform 5" id="5"/>
            <p:cNvSpPr/>
            <p:nvPr/>
          </p:nvSpPr>
          <p:spPr>
            <a:xfrm flipH="false" flipV="false" rot="0">
              <a:off x="0" y="0"/>
              <a:ext cx="4661916" cy="4635754"/>
            </a:xfrm>
            <a:custGeom>
              <a:avLst/>
              <a:gdLst/>
              <a:ahLst/>
              <a:cxnLst/>
              <a:rect r="r" b="b" t="t" l="l"/>
              <a:pathLst>
                <a:path h="4635754" w="4661916">
                  <a:moveTo>
                    <a:pt x="4109212" y="4635754"/>
                  </a:moveTo>
                  <a:lnTo>
                    <a:pt x="552704" y="4635754"/>
                  </a:lnTo>
                  <a:cubicBezTo>
                    <a:pt x="248158" y="4635754"/>
                    <a:pt x="0" y="4387596"/>
                    <a:pt x="0" y="4083050"/>
                  </a:cubicBezTo>
                  <a:lnTo>
                    <a:pt x="0" y="552704"/>
                  </a:lnTo>
                  <a:cubicBezTo>
                    <a:pt x="0" y="248158"/>
                    <a:pt x="248158" y="0"/>
                    <a:pt x="552704" y="0"/>
                  </a:cubicBezTo>
                  <a:lnTo>
                    <a:pt x="4109212" y="0"/>
                  </a:lnTo>
                  <a:cubicBezTo>
                    <a:pt x="4413758" y="0"/>
                    <a:pt x="4661916" y="248158"/>
                    <a:pt x="4661916" y="552704"/>
                  </a:cubicBezTo>
                  <a:lnTo>
                    <a:pt x="4661916" y="4083050"/>
                  </a:lnTo>
                  <a:cubicBezTo>
                    <a:pt x="4661916" y="4387596"/>
                    <a:pt x="4413758" y="4635754"/>
                    <a:pt x="4109212" y="4635754"/>
                  </a:cubicBezTo>
                  <a:close/>
                </a:path>
              </a:pathLst>
            </a:custGeom>
            <a:solidFill>
              <a:srgbClr val="FFDF56"/>
            </a:solidFill>
          </p:spPr>
        </p:sp>
      </p:grpSp>
      <p:sp>
        <p:nvSpPr>
          <p:cNvPr name="TextBox 6" id="6"/>
          <p:cNvSpPr txBox="true"/>
          <p:nvPr/>
        </p:nvSpPr>
        <p:spPr>
          <a:xfrm rot="0">
            <a:off x="873506" y="4022408"/>
            <a:ext cx="2930365" cy="1375426"/>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REPEAT...</a:t>
            </a:r>
          </a:p>
          <a:p>
            <a:pPr algn="ctr">
              <a:lnSpc>
                <a:spcPts val="5418"/>
              </a:lnSpc>
            </a:pPr>
            <a:r>
              <a:rPr lang="en-US" sz="4515" b="true">
                <a:solidFill>
                  <a:srgbClr val="000000"/>
                </a:solidFill>
                <a:latin typeface="Nourd Bold"/>
                <a:ea typeface="Nourd Bold"/>
                <a:cs typeface="Nourd Bold"/>
                <a:sym typeface="Nourd Bold"/>
              </a:rPr>
              <a:t>UNTIL...</a:t>
            </a:r>
          </a:p>
        </p:txBody>
      </p:sp>
      <p:grpSp>
        <p:nvGrpSpPr>
          <p:cNvPr name="Group 7" id="7"/>
          <p:cNvGrpSpPr/>
          <p:nvPr/>
        </p:nvGrpSpPr>
        <p:grpSpPr>
          <a:xfrm rot="0">
            <a:off x="4394716" y="2971727"/>
            <a:ext cx="12864587" cy="5215244"/>
            <a:chOff x="0" y="0"/>
            <a:chExt cx="17152783" cy="6953659"/>
          </a:xfrm>
        </p:grpSpPr>
        <p:sp>
          <p:nvSpPr>
            <p:cNvPr name="Freeform 8" id="8"/>
            <p:cNvSpPr/>
            <p:nvPr/>
          </p:nvSpPr>
          <p:spPr>
            <a:xfrm flipH="false" flipV="false" rot="0">
              <a:off x="0" y="0"/>
              <a:ext cx="17152747" cy="6953631"/>
            </a:xfrm>
            <a:custGeom>
              <a:avLst/>
              <a:gdLst/>
              <a:ahLst/>
              <a:cxnLst/>
              <a:rect r="r" b="b" t="t" l="l"/>
              <a:pathLst>
                <a:path h="6953631" w="17152747">
                  <a:moveTo>
                    <a:pt x="0" y="0"/>
                  </a:moveTo>
                  <a:lnTo>
                    <a:pt x="17152747" y="0"/>
                  </a:lnTo>
                  <a:lnTo>
                    <a:pt x="17152747" y="6953631"/>
                  </a:lnTo>
                  <a:lnTo>
                    <a:pt x="0" y="6953631"/>
                  </a:lnTo>
                  <a:close/>
                </a:path>
              </a:pathLst>
            </a:custGeom>
            <a:solidFill>
              <a:srgbClr val="B5DAEF"/>
            </a:solidFill>
          </p:spPr>
        </p:sp>
      </p:grpSp>
      <p:sp>
        <p:nvSpPr>
          <p:cNvPr name="TextBox 9" id="9"/>
          <p:cNvSpPr txBox="true"/>
          <p:nvPr/>
        </p:nvSpPr>
        <p:spPr>
          <a:xfrm rot="0">
            <a:off x="4998015" y="3136750"/>
            <a:ext cx="11966377" cy="5050221"/>
          </a:xfrm>
          <a:prstGeom prst="rect">
            <a:avLst/>
          </a:prstGeom>
        </p:spPr>
        <p:txBody>
          <a:bodyPr anchor="t" rtlCol="false" tIns="0" lIns="0" bIns="0" rIns="0">
            <a:spAutoFit/>
          </a:bodyPr>
          <a:lstStyle/>
          <a:p>
            <a:pPr algn="l">
              <a:lnSpc>
                <a:spcPts val="5666"/>
              </a:lnSpc>
            </a:pPr>
            <a:r>
              <a:rPr lang="en-US" sz="4047">
                <a:solidFill>
                  <a:srgbClr val="000000"/>
                </a:solidFill>
                <a:latin typeface="Code Pro"/>
                <a:ea typeface="Code Pro"/>
                <a:cs typeface="Code Pro"/>
                <a:sym typeface="Code Pro"/>
              </a:rPr>
              <a:t>Total ← 0 </a:t>
            </a:r>
          </a:p>
          <a:p>
            <a:pPr algn="l">
              <a:lnSpc>
                <a:spcPts val="5666"/>
              </a:lnSpc>
            </a:pPr>
            <a:r>
              <a:rPr lang="en-US" sz="4047">
                <a:solidFill>
                  <a:srgbClr val="000000"/>
                </a:solidFill>
                <a:latin typeface="Code Pro"/>
                <a:ea typeface="Code Pro"/>
                <a:cs typeface="Code Pro"/>
                <a:sym typeface="Code Pro"/>
              </a:rPr>
              <a:t>Mark ← 0 </a:t>
            </a:r>
          </a:p>
          <a:p>
            <a:pPr algn="l">
              <a:lnSpc>
                <a:spcPts val="5666"/>
              </a:lnSpc>
            </a:pPr>
            <a:r>
              <a:rPr lang="en-US" sz="4047" b="true">
                <a:solidFill>
                  <a:srgbClr val="FF5757"/>
                </a:solidFill>
                <a:latin typeface="Code Pro Bold"/>
                <a:ea typeface="Code Pro Bold"/>
                <a:cs typeface="Code Pro Bold"/>
                <a:sym typeface="Code Pro Bold"/>
              </a:rPr>
              <a:t>REPEAT</a:t>
            </a:r>
          </a:p>
          <a:p>
            <a:pPr algn="l">
              <a:lnSpc>
                <a:spcPts val="5666"/>
              </a:lnSpc>
            </a:pPr>
            <a:r>
              <a:rPr lang="en-US" sz="4047">
                <a:solidFill>
                  <a:srgbClr val="000000"/>
                </a:solidFill>
                <a:latin typeface="Code Pro"/>
                <a:ea typeface="Code Pro"/>
                <a:cs typeface="Code Pro"/>
                <a:sym typeface="Code Pro"/>
              </a:rPr>
              <a:t>           Total ← Total + Mark</a:t>
            </a:r>
          </a:p>
          <a:p>
            <a:pPr algn="l">
              <a:lnSpc>
                <a:spcPts val="5666"/>
              </a:lnSpc>
            </a:pPr>
            <a:r>
              <a:rPr lang="en-US" sz="4047">
                <a:solidFill>
                  <a:srgbClr val="000000"/>
                </a:solidFill>
                <a:latin typeface="Code Pro"/>
                <a:ea typeface="Code Pro"/>
                <a:cs typeface="Code Pro"/>
                <a:sym typeface="Code Pro"/>
              </a:rPr>
              <a:t>           OUTPUT "Enter value for mark, -1 to finish"</a:t>
            </a:r>
          </a:p>
          <a:p>
            <a:pPr algn="l">
              <a:lnSpc>
                <a:spcPts val="5666"/>
              </a:lnSpc>
            </a:pPr>
            <a:r>
              <a:rPr lang="en-US" sz="4047">
                <a:solidFill>
                  <a:srgbClr val="000000"/>
                </a:solidFill>
                <a:latin typeface="Code Pro"/>
                <a:ea typeface="Code Pro"/>
                <a:cs typeface="Code Pro"/>
                <a:sym typeface="Code Pro"/>
              </a:rPr>
              <a:t>           INPUT Mark</a:t>
            </a:r>
          </a:p>
          <a:p>
            <a:pPr algn="l">
              <a:lnSpc>
                <a:spcPts val="5666"/>
              </a:lnSpc>
            </a:pPr>
            <a:r>
              <a:rPr lang="en-US" sz="4047" b="true">
                <a:solidFill>
                  <a:srgbClr val="FF5757"/>
                </a:solidFill>
                <a:latin typeface="Code Pro Bold"/>
                <a:ea typeface="Code Pro Bold"/>
                <a:cs typeface="Code Pro Bold"/>
                <a:sym typeface="Code Pro Bold"/>
              </a:rPr>
              <a:t>UNTIL</a:t>
            </a:r>
            <a:r>
              <a:rPr lang="en-US" sz="4047">
                <a:solidFill>
                  <a:srgbClr val="000000"/>
                </a:solidFill>
                <a:latin typeface="Code Pro"/>
                <a:ea typeface="Code Pro"/>
                <a:cs typeface="Code Pro"/>
                <a:sym typeface="Code Pro"/>
              </a:rPr>
              <a:t> Mark = -1</a:t>
            </a:r>
          </a:p>
        </p:txBody>
      </p:sp>
      <p:sp>
        <p:nvSpPr>
          <p:cNvPr name="TextBox 10" id="10"/>
          <p:cNvSpPr txBox="true"/>
          <p:nvPr/>
        </p:nvSpPr>
        <p:spPr>
          <a:xfrm rot="0">
            <a:off x="815949" y="6499784"/>
            <a:ext cx="2771768" cy="3260074"/>
          </a:xfrm>
          <a:prstGeom prst="rect">
            <a:avLst/>
          </a:prstGeom>
        </p:spPr>
        <p:txBody>
          <a:bodyPr anchor="t" rtlCol="false" tIns="0" lIns="0" bIns="0" rIns="0">
            <a:spAutoFit/>
          </a:bodyPr>
          <a:lstStyle/>
          <a:p>
            <a:pPr algn="ctr">
              <a:lnSpc>
                <a:spcPts val="3611"/>
              </a:lnSpc>
            </a:pPr>
            <a:r>
              <a:rPr lang="en-US" sz="2579">
                <a:solidFill>
                  <a:srgbClr val="000000"/>
                </a:solidFill>
                <a:latin typeface="Code Pro"/>
                <a:ea typeface="Code Pro"/>
                <a:cs typeface="Code Pro"/>
                <a:sym typeface="Code Pro"/>
              </a:rPr>
              <a:t>A repetition, where the number of repeats is not known, that is completed at least once</a:t>
            </a:r>
          </a:p>
        </p:txBody>
      </p:sp>
      <p:grpSp>
        <p:nvGrpSpPr>
          <p:cNvPr name="Group 11" id="11"/>
          <p:cNvGrpSpPr/>
          <p:nvPr/>
        </p:nvGrpSpPr>
        <p:grpSpPr>
          <a:xfrm rot="0">
            <a:off x="2537237" y="180743"/>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5" id="15"/>
          <p:cNvSpPr txBox="true"/>
          <p:nvPr/>
        </p:nvSpPr>
        <p:spPr>
          <a:xfrm rot="0">
            <a:off x="453605" y="230337"/>
            <a:ext cx="17834395" cy="21145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Answer: In each iteration, ask the user for a mark. The mark given will be added to the total. The program stops when the user enter the value -1. </a:t>
            </a:r>
          </a:p>
        </p:txBody>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241634" y="172068"/>
            <a:ext cx="3678934" cy="3476791"/>
            <a:chOff x="0" y="0"/>
            <a:chExt cx="4905246" cy="4635722"/>
          </a:xfrm>
        </p:grpSpPr>
        <p:sp>
          <p:nvSpPr>
            <p:cNvPr name="Freeform 5" id="5"/>
            <p:cNvSpPr/>
            <p:nvPr/>
          </p:nvSpPr>
          <p:spPr>
            <a:xfrm flipH="false" flipV="false" rot="0">
              <a:off x="0" y="0"/>
              <a:ext cx="4905248" cy="4635754"/>
            </a:xfrm>
            <a:custGeom>
              <a:avLst/>
              <a:gdLst/>
              <a:ahLst/>
              <a:cxnLst/>
              <a:rect r="r" b="b" t="t" l="l"/>
              <a:pathLst>
                <a:path h="4635754" w="4905248">
                  <a:moveTo>
                    <a:pt x="4352544" y="4635754"/>
                  </a:moveTo>
                  <a:lnTo>
                    <a:pt x="552704" y="4635754"/>
                  </a:lnTo>
                  <a:cubicBezTo>
                    <a:pt x="248158" y="4635754"/>
                    <a:pt x="0" y="4387596"/>
                    <a:pt x="0" y="4083050"/>
                  </a:cubicBezTo>
                  <a:lnTo>
                    <a:pt x="0" y="552704"/>
                  </a:lnTo>
                  <a:cubicBezTo>
                    <a:pt x="0" y="248158"/>
                    <a:pt x="248158" y="0"/>
                    <a:pt x="552704" y="0"/>
                  </a:cubicBezTo>
                  <a:lnTo>
                    <a:pt x="4352544" y="0"/>
                  </a:lnTo>
                  <a:cubicBezTo>
                    <a:pt x="4657090" y="0"/>
                    <a:pt x="4905248" y="248158"/>
                    <a:pt x="4905248" y="552704"/>
                  </a:cubicBezTo>
                  <a:lnTo>
                    <a:pt x="4905248" y="4083050"/>
                  </a:lnTo>
                  <a:cubicBezTo>
                    <a:pt x="4905248" y="4387596"/>
                    <a:pt x="4657090" y="4635754"/>
                    <a:pt x="4352544" y="4635754"/>
                  </a:cubicBezTo>
                  <a:close/>
                </a:path>
              </a:pathLst>
            </a:custGeom>
            <a:solidFill>
              <a:srgbClr val="FF5757"/>
            </a:solidFill>
          </p:spPr>
        </p:sp>
      </p:grpSp>
      <p:sp>
        <p:nvSpPr>
          <p:cNvPr name="TextBox 6" id="6"/>
          <p:cNvSpPr txBox="true"/>
          <p:nvPr/>
        </p:nvSpPr>
        <p:spPr>
          <a:xfrm rot="0">
            <a:off x="509225" y="639386"/>
            <a:ext cx="3272507"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WHILE...</a:t>
            </a:r>
          </a:p>
          <a:p>
            <a:pPr algn="ctr">
              <a:lnSpc>
                <a:spcPts val="5418"/>
              </a:lnSpc>
            </a:pPr>
            <a:r>
              <a:rPr lang="en-US" sz="4515" b="true">
                <a:solidFill>
                  <a:srgbClr val="000000"/>
                </a:solidFill>
                <a:latin typeface="Nourd Bold"/>
                <a:ea typeface="Nourd Bold"/>
                <a:cs typeface="Nourd Bold"/>
                <a:sym typeface="Nourd Bold"/>
              </a:rPr>
              <a:t>DO...</a:t>
            </a:r>
          </a:p>
          <a:p>
            <a:pPr algn="ctr">
              <a:lnSpc>
                <a:spcPts val="5418"/>
              </a:lnSpc>
            </a:pPr>
            <a:r>
              <a:rPr lang="en-US" sz="4515" b="true">
                <a:solidFill>
                  <a:srgbClr val="000000"/>
                </a:solidFill>
                <a:latin typeface="Nourd Bold"/>
                <a:ea typeface="Nourd Bold"/>
                <a:cs typeface="Nourd Bold"/>
                <a:sym typeface="Nourd Bold"/>
              </a:rPr>
              <a:t>ENDWHILE</a:t>
            </a:r>
          </a:p>
        </p:txBody>
      </p:sp>
      <p:sp>
        <p:nvSpPr>
          <p:cNvPr name="TextBox 7" id="7"/>
          <p:cNvSpPr txBox="true"/>
          <p:nvPr/>
        </p:nvSpPr>
        <p:spPr>
          <a:xfrm rot="0">
            <a:off x="188906" y="3690968"/>
            <a:ext cx="3592827" cy="32575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repetition, where the number of repeats is not known, that may never be completed</a:t>
            </a:r>
          </a:p>
        </p:txBody>
      </p:sp>
      <p:grpSp>
        <p:nvGrpSpPr>
          <p:cNvPr name="Group 8" id="8"/>
          <p:cNvGrpSpPr/>
          <p:nvPr/>
        </p:nvGrpSpPr>
        <p:grpSpPr>
          <a:xfrm rot="0">
            <a:off x="4916653" y="785160"/>
            <a:ext cx="12919983" cy="6163358"/>
            <a:chOff x="0" y="0"/>
            <a:chExt cx="17226644" cy="8217811"/>
          </a:xfrm>
        </p:grpSpPr>
        <p:sp>
          <p:nvSpPr>
            <p:cNvPr name="Freeform 9" id="9"/>
            <p:cNvSpPr/>
            <p:nvPr/>
          </p:nvSpPr>
          <p:spPr>
            <a:xfrm flipH="false" flipV="false" rot="0">
              <a:off x="0" y="0"/>
              <a:ext cx="17226662" cy="8217789"/>
            </a:xfrm>
            <a:custGeom>
              <a:avLst/>
              <a:gdLst/>
              <a:ahLst/>
              <a:cxnLst/>
              <a:rect r="r" b="b" t="t" l="l"/>
              <a:pathLst>
                <a:path h="8217789" w="17226662">
                  <a:moveTo>
                    <a:pt x="0" y="0"/>
                  </a:moveTo>
                  <a:lnTo>
                    <a:pt x="17226662" y="0"/>
                  </a:lnTo>
                  <a:lnTo>
                    <a:pt x="17226662" y="8217789"/>
                  </a:lnTo>
                  <a:lnTo>
                    <a:pt x="0" y="8217789"/>
                  </a:lnTo>
                  <a:close/>
                </a:path>
              </a:pathLst>
            </a:custGeom>
            <a:solidFill>
              <a:srgbClr val="B5DAEF"/>
            </a:solidFill>
          </p:spPr>
        </p:sp>
      </p:grpSp>
      <p:sp>
        <p:nvSpPr>
          <p:cNvPr name="TextBox 10" id="10"/>
          <p:cNvSpPr txBox="true"/>
          <p:nvPr/>
        </p:nvSpPr>
        <p:spPr>
          <a:xfrm rot="0">
            <a:off x="5112063" y="876300"/>
            <a:ext cx="12879415" cy="5764596"/>
          </a:xfrm>
          <a:prstGeom prst="rect">
            <a:avLst/>
          </a:prstGeom>
        </p:spPr>
        <p:txBody>
          <a:bodyPr anchor="t" rtlCol="false" tIns="0" lIns="0" bIns="0" rIns="0">
            <a:spAutoFit/>
          </a:bodyPr>
          <a:lstStyle/>
          <a:p>
            <a:pPr algn="l">
              <a:lnSpc>
                <a:spcPts val="5666"/>
              </a:lnSpc>
            </a:pPr>
            <a:r>
              <a:rPr lang="en-US" sz="4047">
                <a:solidFill>
                  <a:srgbClr val="000000"/>
                </a:solidFill>
                <a:latin typeface="Code Pro"/>
                <a:ea typeface="Code Pro"/>
                <a:cs typeface="Code Pro"/>
                <a:sym typeface="Code Pro"/>
              </a:rPr>
              <a:t>Total ← 0</a:t>
            </a:r>
          </a:p>
          <a:p>
            <a:pPr algn="l">
              <a:lnSpc>
                <a:spcPts val="5666"/>
              </a:lnSpc>
            </a:pPr>
            <a:r>
              <a:rPr lang="en-US" sz="4047">
                <a:solidFill>
                  <a:srgbClr val="000000"/>
                </a:solidFill>
                <a:latin typeface="Code Pro"/>
                <a:ea typeface="Code Pro"/>
                <a:cs typeface="Code Pro"/>
                <a:sym typeface="Code Pro"/>
              </a:rPr>
              <a:t>OUTPUT "Enter value for mark, -1 to finish " </a:t>
            </a:r>
          </a:p>
          <a:p>
            <a:pPr algn="l">
              <a:lnSpc>
                <a:spcPts val="5666"/>
              </a:lnSpc>
            </a:pPr>
            <a:r>
              <a:rPr lang="en-US" sz="4047">
                <a:solidFill>
                  <a:srgbClr val="000000"/>
                </a:solidFill>
                <a:latin typeface="Code Pro"/>
                <a:ea typeface="Code Pro"/>
                <a:cs typeface="Code Pro"/>
                <a:sym typeface="Code Pro"/>
              </a:rPr>
              <a:t>INPUT Mark</a:t>
            </a:r>
          </a:p>
          <a:p>
            <a:pPr algn="l">
              <a:lnSpc>
                <a:spcPts val="5666"/>
              </a:lnSpc>
            </a:pPr>
            <a:r>
              <a:rPr lang="en-US" sz="4047" b="true">
                <a:solidFill>
                  <a:srgbClr val="EF2B47"/>
                </a:solidFill>
                <a:latin typeface="Code Pro Bold"/>
                <a:ea typeface="Code Pro Bold"/>
                <a:cs typeface="Code Pro Bold"/>
                <a:sym typeface="Code Pro Bold"/>
              </a:rPr>
              <a:t>WHILE</a:t>
            </a:r>
            <a:r>
              <a:rPr lang="en-US" sz="4047">
                <a:solidFill>
                  <a:srgbClr val="000000"/>
                </a:solidFill>
                <a:latin typeface="Code Pro"/>
                <a:ea typeface="Code Pro"/>
                <a:cs typeface="Code Pro"/>
                <a:sym typeface="Code Pro"/>
              </a:rPr>
              <a:t> Mark &lt;&gt; -1 </a:t>
            </a:r>
            <a:r>
              <a:rPr lang="en-US" sz="4047" b="true">
                <a:solidFill>
                  <a:srgbClr val="EF2B47"/>
                </a:solidFill>
                <a:latin typeface="Code Pro Bold"/>
                <a:ea typeface="Code Pro Bold"/>
                <a:cs typeface="Code Pro Bold"/>
                <a:sym typeface="Code Pro Bold"/>
              </a:rPr>
              <a:t>DO</a:t>
            </a:r>
          </a:p>
          <a:p>
            <a:pPr algn="l">
              <a:lnSpc>
                <a:spcPts val="5666"/>
              </a:lnSpc>
            </a:pPr>
            <a:r>
              <a:rPr lang="en-US" sz="4047">
                <a:solidFill>
                  <a:srgbClr val="000000"/>
                </a:solidFill>
                <a:latin typeface="Code Pro"/>
                <a:ea typeface="Code Pro"/>
                <a:cs typeface="Code Pro"/>
                <a:sym typeface="Code Pro"/>
              </a:rPr>
              <a:t>            Total ← Total + Mark</a:t>
            </a:r>
          </a:p>
          <a:p>
            <a:pPr algn="l">
              <a:lnSpc>
                <a:spcPts val="5666"/>
              </a:lnSpc>
            </a:pPr>
            <a:r>
              <a:rPr lang="en-US" sz="4047">
                <a:solidFill>
                  <a:srgbClr val="000000"/>
                </a:solidFill>
                <a:latin typeface="Code Pro"/>
                <a:ea typeface="Code Pro"/>
                <a:cs typeface="Code Pro"/>
                <a:sym typeface="Code Pro"/>
              </a:rPr>
              <a:t>             OUTPUT "Enter value for mark, -1 to finish" </a:t>
            </a:r>
          </a:p>
          <a:p>
            <a:pPr algn="l">
              <a:lnSpc>
                <a:spcPts val="5666"/>
              </a:lnSpc>
            </a:pPr>
            <a:r>
              <a:rPr lang="en-US" sz="4047">
                <a:solidFill>
                  <a:srgbClr val="000000"/>
                </a:solidFill>
                <a:latin typeface="Code Pro"/>
                <a:ea typeface="Code Pro"/>
                <a:cs typeface="Code Pro"/>
                <a:sym typeface="Code Pro"/>
              </a:rPr>
              <a:t>             INPUT Mark</a:t>
            </a:r>
          </a:p>
          <a:p>
            <a:pPr algn="l">
              <a:lnSpc>
                <a:spcPts val="5666"/>
              </a:lnSpc>
            </a:pPr>
            <a:r>
              <a:rPr lang="en-US" sz="4047" b="true">
                <a:solidFill>
                  <a:srgbClr val="EF2B47"/>
                </a:solidFill>
                <a:latin typeface="Code Pro Bold"/>
                <a:ea typeface="Code Pro Bold"/>
                <a:cs typeface="Code Pro Bold"/>
                <a:sym typeface="Code Pro Bold"/>
              </a:rPr>
              <a:t>ENDWHILE</a:t>
            </a:r>
          </a:p>
        </p:txBody>
      </p:sp>
      <p:grpSp>
        <p:nvGrpSpPr>
          <p:cNvPr name="Group 11" id="11"/>
          <p:cNvGrpSpPr/>
          <p:nvPr/>
        </p:nvGrpSpPr>
        <p:grpSpPr>
          <a:xfrm rot="0">
            <a:off x="2537237" y="18873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241634" y="172068"/>
            <a:ext cx="3678934" cy="3476791"/>
            <a:chOff x="0" y="0"/>
            <a:chExt cx="4905246" cy="4635722"/>
          </a:xfrm>
        </p:grpSpPr>
        <p:sp>
          <p:nvSpPr>
            <p:cNvPr name="Freeform 5" id="5"/>
            <p:cNvSpPr/>
            <p:nvPr/>
          </p:nvSpPr>
          <p:spPr>
            <a:xfrm flipH="false" flipV="false" rot="0">
              <a:off x="0" y="0"/>
              <a:ext cx="4905248" cy="4635754"/>
            </a:xfrm>
            <a:custGeom>
              <a:avLst/>
              <a:gdLst/>
              <a:ahLst/>
              <a:cxnLst/>
              <a:rect r="r" b="b" t="t" l="l"/>
              <a:pathLst>
                <a:path h="4635754" w="4905248">
                  <a:moveTo>
                    <a:pt x="4352544" y="4635754"/>
                  </a:moveTo>
                  <a:lnTo>
                    <a:pt x="552704" y="4635754"/>
                  </a:lnTo>
                  <a:cubicBezTo>
                    <a:pt x="248158" y="4635754"/>
                    <a:pt x="0" y="4387596"/>
                    <a:pt x="0" y="4083050"/>
                  </a:cubicBezTo>
                  <a:lnTo>
                    <a:pt x="0" y="552704"/>
                  </a:lnTo>
                  <a:cubicBezTo>
                    <a:pt x="0" y="248158"/>
                    <a:pt x="248158" y="0"/>
                    <a:pt x="552704" y="0"/>
                  </a:cubicBezTo>
                  <a:lnTo>
                    <a:pt x="4352544" y="0"/>
                  </a:lnTo>
                  <a:cubicBezTo>
                    <a:pt x="4657090" y="0"/>
                    <a:pt x="4905248" y="248158"/>
                    <a:pt x="4905248" y="552704"/>
                  </a:cubicBezTo>
                  <a:lnTo>
                    <a:pt x="4905248" y="4083050"/>
                  </a:lnTo>
                  <a:cubicBezTo>
                    <a:pt x="4905248" y="4387596"/>
                    <a:pt x="4657090" y="4635754"/>
                    <a:pt x="4352544" y="4635754"/>
                  </a:cubicBezTo>
                  <a:close/>
                </a:path>
              </a:pathLst>
            </a:custGeom>
            <a:solidFill>
              <a:srgbClr val="FF5757"/>
            </a:solidFill>
          </p:spPr>
        </p:sp>
      </p:grpSp>
      <p:grpSp>
        <p:nvGrpSpPr>
          <p:cNvPr name="Group 6" id="6"/>
          <p:cNvGrpSpPr/>
          <p:nvPr/>
        </p:nvGrpSpPr>
        <p:grpSpPr>
          <a:xfrm rot="0">
            <a:off x="4877680" y="639386"/>
            <a:ext cx="12837809" cy="6209670"/>
            <a:chOff x="0" y="0"/>
            <a:chExt cx="17117079" cy="8279560"/>
          </a:xfrm>
        </p:grpSpPr>
        <p:sp>
          <p:nvSpPr>
            <p:cNvPr name="Freeform 7" id="7"/>
            <p:cNvSpPr/>
            <p:nvPr/>
          </p:nvSpPr>
          <p:spPr>
            <a:xfrm flipH="false" flipV="false" rot="0">
              <a:off x="0" y="0"/>
              <a:ext cx="17117061" cy="8279511"/>
            </a:xfrm>
            <a:custGeom>
              <a:avLst/>
              <a:gdLst/>
              <a:ahLst/>
              <a:cxnLst/>
              <a:rect r="r" b="b" t="t" l="l"/>
              <a:pathLst>
                <a:path h="8279511" w="17117061">
                  <a:moveTo>
                    <a:pt x="0" y="0"/>
                  </a:moveTo>
                  <a:lnTo>
                    <a:pt x="17117061" y="0"/>
                  </a:lnTo>
                  <a:lnTo>
                    <a:pt x="17117061" y="8279511"/>
                  </a:lnTo>
                  <a:lnTo>
                    <a:pt x="0" y="8279511"/>
                  </a:lnTo>
                  <a:close/>
                </a:path>
              </a:pathLst>
            </a:custGeom>
            <a:solidFill>
              <a:srgbClr val="B5DAEF"/>
            </a:solidFill>
          </p:spPr>
        </p:sp>
      </p:grpSp>
      <p:sp>
        <p:nvSpPr>
          <p:cNvPr name="TextBox 8" id="8"/>
          <p:cNvSpPr txBox="true"/>
          <p:nvPr/>
        </p:nvSpPr>
        <p:spPr>
          <a:xfrm rot="0">
            <a:off x="5112063" y="876300"/>
            <a:ext cx="12879415" cy="5764596"/>
          </a:xfrm>
          <a:prstGeom prst="rect">
            <a:avLst/>
          </a:prstGeom>
        </p:spPr>
        <p:txBody>
          <a:bodyPr anchor="t" rtlCol="false" tIns="0" lIns="0" bIns="0" rIns="0">
            <a:spAutoFit/>
          </a:bodyPr>
          <a:lstStyle/>
          <a:p>
            <a:pPr algn="l">
              <a:lnSpc>
                <a:spcPts val="5666"/>
              </a:lnSpc>
            </a:pPr>
            <a:r>
              <a:rPr lang="en-US" sz="4047">
                <a:solidFill>
                  <a:srgbClr val="000000"/>
                </a:solidFill>
                <a:latin typeface="Code Pro"/>
                <a:ea typeface="Code Pro"/>
                <a:cs typeface="Code Pro"/>
                <a:sym typeface="Code Pro"/>
              </a:rPr>
              <a:t>Total ← 0</a:t>
            </a:r>
          </a:p>
          <a:p>
            <a:pPr algn="l">
              <a:lnSpc>
                <a:spcPts val="5666"/>
              </a:lnSpc>
            </a:pPr>
            <a:r>
              <a:rPr lang="en-US" sz="4047">
                <a:solidFill>
                  <a:srgbClr val="000000"/>
                </a:solidFill>
                <a:latin typeface="Code Pro"/>
                <a:ea typeface="Code Pro"/>
                <a:cs typeface="Code Pro"/>
                <a:sym typeface="Code Pro"/>
              </a:rPr>
              <a:t>OUTPUT "Enter value for mark, -1 to finish " </a:t>
            </a:r>
          </a:p>
          <a:p>
            <a:pPr algn="l">
              <a:lnSpc>
                <a:spcPts val="5666"/>
              </a:lnSpc>
            </a:pPr>
            <a:r>
              <a:rPr lang="en-US" sz="4047">
                <a:solidFill>
                  <a:srgbClr val="000000"/>
                </a:solidFill>
                <a:latin typeface="Code Pro"/>
                <a:ea typeface="Code Pro"/>
                <a:cs typeface="Code Pro"/>
                <a:sym typeface="Code Pro"/>
              </a:rPr>
              <a:t>INPUT Mark</a:t>
            </a:r>
          </a:p>
          <a:p>
            <a:pPr algn="l">
              <a:lnSpc>
                <a:spcPts val="5666"/>
              </a:lnSpc>
            </a:pPr>
            <a:r>
              <a:rPr lang="en-US" sz="4047" b="true">
                <a:solidFill>
                  <a:srgbClr val="EF2B47"/>
                </a:solidFill>
                <a:latin typeface="Code Pro Bold"/>
                <a:ea typeface="Code Pro Bold"/>
                <a:cs typeface="Code Pro Bold"/>
                <a:sym typeface="Code Pro Bold"/>
              </a:rPr>
              <a:t>WHILE</a:t>
            </a:r>
            <a:r>
              <a:rPr lang="en-US" sz="4047">
                <a:solidFill>
                  <a:srgbClr val="000000"/>
                </a:solidFill>
                <a:latin typeface="Code Pro"/>
                <a:ea typeface="Code Pro"/>
                <a:cs typeface="Code Pro"/>
                <a:sym typeface="Code Pro"/>
              </a:rPr>
              <a:t> Mark &lt;&gt; -1 </a:t>
            </a:r>
            <a:r>
              <a:rPr lang="en-US" sz="4047" b="true">
                <a:solidFill>
                  <a:srgbClr val="EF2B47"/>
                </a:solidFill>
                <a:latin typeface="Code Pro Bold"/>
                <a:ea typeface="Code Pro Bold"/>
                <a:cs typeface="Code Pro Bold"/>
                <a:sym typeface="Code Pro Bold"/>
              </a:rPr>
              <a:t>DO</a:t>
            </a:r>
          </a:p>
          <a:p>
            <a:pPr algn="l">
              <a:lnSpc>
                <a:spcPts val="5666"/>
              </a:lnSpc>
            </a:pPr>
            <a:r>
              <a:rPr lang="en-US" sz="4047">
                <a:solidFill>
                  <a:srgbClr val="000000"/>
                </a:solidFill>
                <a:latin typeface="Code Pro"/>
                <a:ea typeface="Code Pro"/>
                <a:cs typeface="Code Pro"/>
                <a:sym typeface="Code Pro"/>
              </a:rPr>
              <a:t>            Total ← Total + Mark</a:t>
            </a:r>
          </a:p>
          <a:p>
            <a:pPr algn="l">
              <a:lnSpc>
                <a:spcPts val="5666"/>
              </a:lnSpc>
            </a:pPr>
            <a:r>
              <a:rPr lang="en-US" sz="4047">
                <a:solidFill>
                  <a:srgbClr val="000000"/>
                </a:solidFill>
                <a:latin typeface="Code Pro"/>
                <a:ea typeface="Code Pro"/>
                <a:cs typeface="Code Pro"/>
                <a:sym typeface="Code Pro"/>
              </a:rPr>
              <a:t>             OUTPUT "Enter value for mark, -1 to finish" </a:t>
            </a:r>
          </a:p>
          <a:p>
            <a:pPr algn="l">
              <a:lnSpc>
                <a:spcPts val="5666"/>
              </a:lnSpc>
            </a:pPr>
            <a:r>
              <a:rPr lang="en-US" sz="4047">
                <a:solidFill>
                  <a:srgbClr val="000000"/>
                </a:solidFill>
                <a:latin typeface="Code Pro"/>
                <a:ea typeface="Code Pro"/>
                <a:cs typeface="Code Pro"/>
                <a:sym typeface="Code Pro"/>
              </a:rPr>
              <a:t>             INPUT Mark</a:t>
            </a:r>
          </a:p>
          <a:p>
            <a:pPr algn="l">
              <a:lnSpc>
                <a:spcPts val="5666"/>
              </a:lnSpc>
            </a:pPr>
            <a:r>
              <a:rPr lang="en-US" sz="4047" b="true">
                <a:solidFill>
                  <a:srgbClr val="EF2B47"/>
                </a:solidFill>
                <a:latin typeface="Code Pro Bold"/>
                <a:ea typeface="Code Pro Bold"/>
                <a:cs typeface="Code Pro Bold"/>
                <a:sym typeface="Code Pro Bold"/>
              </a:rPr>
              <a:t>ENDWHILE</a:t>
            </a:r>
          </a:p>
        </p:txBody>
      </p:sp>
      <p:grpSp>
        <p:nvGrpSpPr>
          <p:cNvPr name="Group 9" id="9"/>
          <p:cNvGrpSpPr/>
          <p:nvPr/>
        </p:nvGrpSpPr>
        <p:grpSpPr>
          <a:xfrm rot="-606301">
            <a:off x="3004342" y="5163501"/>
            <a:ext cx="2932489" cy="47625"/>
            <a:chOff x="0" y="0"/>
            <a:chExt cx="3909985" cy="63500"/>
          </a:xfrm>
        </p:grpSpPr>
        <p:sp>
          <p:nvSpPr>
            <p:cNvPr name="Freeform 10" id="10"/>
            <p:cNvSpPr/>
            <p:nvPr/>
          </p:nvSpPr>
          <p:spPr>
            <a:xfrm flipH="false" flipV="false" rot="0">
              <a:off x="0" y="0"/>
              <a:ext cx="3909949" cy="63500"/>
            </a:xfrm>
            <a:custGeom>
              <a:avLst/>
              <a:gdLst/>
              <a:ahLst/>
              <a:cxnLst/>
              <a:rect r="r" b="b" t="t" l="l"/>
              <a:pathLst>
                <a:path h="63500" w="3909949">
                  <a:moveTo>
                    <a:pt x="31750" y="0"/>
                  </a:moveTo>
                  <a:lnTo>
                    <a:pt x="3878199" y="0"/>
                  </a:lnTo>
                  <a:cubicBezTo>
                    <a:pt x="3895725" y="0"/>
                    <a:pt x="3909949" y="14224"/>
                    <a:pt x="3909949" y="31750"/>
                  </a:cubicBezTo>
                  <a:cubicBezTo>
                    <a:pt x="3909949" y="49276"/>
                    <a:pt x="3895725" y="63500"/>
                    <a:pt x="3878199"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Freeform 11" id="11"/>
          <p:cNvSpPr/>
          <p:nvPr/>
        </p:nvSpPr>
        <p:spPr>
          <a:xfrm flipH="false" flipV="false" rot="5400000">
            <a:off x="5365836" y="4775124"/>
            <a:ext cx="1904277" cy="365846"/>
          </a:xfrm>
          <a:custGeom>
            <a:avLst/>
            <a:gdLst/>
            <a:ahLst/>
            <a:cxnLst/>
            <a:rect r="r" b="b" t="t" l="l"/>
            <a:pathLst>
              <a:path h="365846" w="1904277">
                <a:moveTo>
                  <a:pt x="0" y="0"/>
                </a:moveTo>
                <a:lnTo>
                  <a:pt x="1904277" y="0"/>
                </a:lnTo>
                <a:lnTo>
                  <a:pt x="1904277" y="365846"/>
                </a:lnTo>
                <a:lnTo>
                  <a:pt x="0" y="365846"/>
                </a:lnTo>
                <a:lnTo>
                  <a:pt x="0" y="0"/>
                </a:lnTo>
                <a:close/>
              </a:path>
            </a:pathLst>
          </a:custGeom>
          <a:blipFill>
            <a:blip r:embed="rId2">
              <a:extLst>
                <a:ext uri="{96DAC541-7B7A-43D3-8B79-37D633B846F1}">
                  <asvg:svgBlip xmlns:asvg="http://schemas.microsoft.com/office/drawing/2016/SVG/main" r:embed="rId3"/>
                </a:ext>
              </a:extLst>
            </a:blip>
            <a:stretch>
              <a:fillRect l="0" t="-750" r="0" b="-750"/>
            </a:stretch>
          </a:blipFill>
        </p:spPr>
      </p:sp>
      <p:sp>
        <p:nvSpPr>
          <p:cNvPr name="TextBox 12" id="12"/>
          <p:cNvSpPr txBox="true"/>
          <p:nvPr/>
        </p:nvSpPr>
        <p:spPr>
          <a:xfrm rot="0">
            <a:off x="509225" y="639386"/>
            <a:ext cx="3272507"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WHILE...</a:t>
            </a:r>
          </a:p>
          <a:p>
            <a:pPr algn="ctr">
              <a:lnSpc>
                <a:spcPts val="5418"/>
              </a:lnSpc>
            </a:pPr>
            <a:r>
              <a:rPr lang="en-US" sz="4515" b="true">
                <a:solidFill>
                  <a:srgbClr val="000000"/>
                </a:solidFill>
                <a:latin typeface="Nourd Bold"/>
                <a:ea typeface="Nourd Bold"/>
                <a:cs typeface="Nourd Bold"/>
                <a:sym typeface="Nourd Bold"/>
              </a:rPr>
              <a:t>DO...</a:t>
            </a:r>
          </a:p>
          <a:p>
            <a:pPr algn="ctr">
              <a:lnSpc>
                <a:spcPts val="5418"/>
              </a:lnSpc>
            </a:pPr>
            <a:r>
              <a:rPr lang="en-US" sz="4515" b="true">
                <a:solidFill>
                  <a:srgbClr val="000000"/>
                </a:solidFill>
                <a:latin typeface="Nourd Bold"/>
                <a:ea typeface="Nourd Bold"/>
                <a:cs typeface="Nourd Bold"/>
                <a:sym typeface="Nourd Bold"/>
              </a:rPr>
              <a:t>ENDWHILE</a:t>
            </a:r>
          </a:p>
        </p:txBody>
      </p:sp>
      <p:sp>
        <p:nvSpPr>
          <p:cNvPr name="TextBox 13" id="13"/>
          <p:cNvSpPr txBox="true"/>
          <p:nvPr/>
        </p:nvSpPr>
        <p:spPr>
          <a:xfrm rot="0">
            <a:off x="5346752" y="8803006"/>
            <a:ext cx="8560423" cy="732626"/>
          </a:xfrm>
          <a:prstGeom prst="rect">
            <a:avLst/>
          </a:prstGeom>
        </p:spPr>
        <p:txBody>
          <a:bodyPr anchor="t" rtlCol="false" tIns="0" lIns="0" bIns="0" rIns="0">
            <a:spAutoFit/>
          </a:bodyPr>
          <a:lstStyle/>
          <a:p>
            <a:pPr algn="ctr">
              <a:lnSpc>
                <a:spcPts val="5388"/>
              </a:lnSpc>
            </a:pPr>
            <a:r>
              <a:rPr lang="en-US" sz="3849">
                <a:solidFill>
                  <a:srgbClr val="853FF3"/>
                </a:solidFill>
                <a:latin typeface="Code Pro"/>
                <a:ea typeface="Code Pro"/>
                <a:cs typeface="Code Pro"/>
                <a:sym typeface="Code Pro"/>
              </a:rPr>
              <a:t>Signify the end of the while loop.</a:t>
            </a:r>
          </a:p>
        </p:txBody>
      </p:sp>
      <p:grpSp>
        <p:nvGrpSpPr>
          <p:cNvPr name="Group 14" id="14"/>
          <p:cNvGrpSpPr/>
          <p:nvPr/>
        </p:nvGrpSpPr>
        <p:grpSpPr>
          <a:xfrm rot="-9225159">
            <a:off x="8397382" y="5174230"/>
            <a:ext cx="6214376" cy="47625"/>
            <a:chOff x="0" y="0"/>
            <a:chExt cx="8285835" cy="63500"/>
          </a:xfrm>
        </p:grpSpPr>
        <p:sp>
          <p:nvSpPr>
            <p:cNvPr name="Freeform 15" id="15"/>
            <p:cNvSpPr/>
            <p:nvPr/>
          </p:nvSpPr>
          <p:spPr>
            <a:xfrm flipH="false" flipV="false" rot="0">
              <a:off x="0" y="0"/>
              <a:ext cx="8285861" cy="63500"/>
            </a:xfrm>
            <a:custGeom>
              <a:avLst/>
              <a:gdLst/>
              <a:ahLst/>
              <a:cxnLst/>
              <a:rect r="r" b="b" t="t" l="l"/>
              <a:pathLst>
                <a:path h="63500" w="8285861">
                  <a:moveTo>
                    <a:pt x="31750" y="0"/>
                  </a:moveTo>
                  <a:lnTo>
                    <a:pt x="8254111" y="0"/>
                  </a:lnTo>
                  <a:cubicBezTo>
                    <a:pt x="8271637" y="0"/>
                    <a:pt x="8285861" y="14224"/>
                    <a:pt x="8285861" y="31750"/>
                  </a:cubicBezTo>
                  <a:cubicBezTo>
                    <a:pt x="8285861" y="49276"/>
                    <a:pt x="8271637" y="63500"/>
                    <a:pt x="8254111"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TextBox 16" id="16"/>
          <p:cNvSpPr txBox="true"/>
          <p:nvPr/>
        </p:nvSpPr>
        <p:spPr>
          <a:xfrm rot="0">
            <a:off x="13177458" y="6714999"/>
            <a:ext cx="4538031" cy="1851092"/>
          </a:xfrm>
          <a:prstGeom prst="rect">
            <a:avLst/>
          </a:prstGeom>
        </p:spPr>
        <p:txBody>
          <a:bodyPr anchor="t" rtlCol="false" tIns="0" lIns="0" bIns="0" rIns="0">
            <a:spAutoFit/>
          </a:bodyPr>
          <a:lstStyle/>
          <a:p>
            <a:pPr algn="ctr">
              <a:lnSpc>
                <a:spcPts val="4780"/>
              </a:lnSpc>
            </a:pPr>
            <a:r>
              <a:rPr lang="en-US" sz="3414">
                <a:solidFill>
                  <a:srgbClr val="853FF3"/>
                </a:solidFill>
                <a:latin typeface="Code Pro"/>
                <a:ea typeface="Code Pro"/>
                <a:cs typeface="Code Pro"/>
                <a:sym typeface="Code Pro"/>
              </a:rPr>
              <a:t>Condition to decide whether the DO block will be run</a:t>
            </a:r>
          </a:p>
        </p:txBody>
      </p:sp>
      <p:grpSp>
        <p:nvGrpSpPr>
          <p:cNvPr name="Group 17" id="17"/>
          <p:cNvGrpSpPr/>
          <p:nvPr/>
        </p:nvGrpSpPr>
        <p:grpSpPr>
          <a:xfrm rot="-6219546">
            <a:off x="5400909" y="7750684"/>
            <a:ext cx="2417601" cy="47625"/>
            <a:chOff x="0" y="0"/>
            <a:chExt cx="3223468" cy="63500"/>
          </a:xfrm>
        </p:grpSpPr>
        <p:sp>
          <p:nvSpPr>
            <p:cNvPr name="Freeform 18" id="18"/>
            <p:cNvSpPr/>
            <p:nvPr/>
          </p:nvSpPr>
          <p:spPr>
            <a:xfrm flipH="false" flipV="false" rot="0">
              <a:off x="0" y="0"/>
              <a:ext cx="3223514" cy="63500"/>
            </a:xfrm>
            <a:custGeom>
              <a:avLst/>
              <a:gdLst/>
              <a:ahLst/>
              <a:cxnLst/>
              <a:rect r="r" b="b" t="t" l="l"/>
              <a:pathLst>
                <a:path h="63500" w="3223514">
                  <a:moveTo>
                    <a:pt x="31750" y="0"/>
                  </a:moveTo>
                  <a:lnTo>
                    <a:pt x="3191764" y="0"/>
                  </a:lnTo>
                  <a:cubicBezTo>
                    <a:pt x="3209290" y="0"/>
                    <a:pt x="3223514" y="14224"/>
                    <a:pt x="3223514" y="31750"/>
                  </a:cubicBezTo>
                  <a:cubicBezTo>
                    <a:pt x="3223514" y="49276"/>
                    <a:pt x="3209290" y="63500"/>
                    <a:pt x="3191764"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TextBox 19" id="19"/>
          <p:cNvSpPr txBox="true"/>
          <p:nvPr/>
        </p:nvSpPr>
        <p:spPr>
          <a:xfrm rot="0">
            <a:off x="432134" y="4991754"/>
            <a:ext cx="2507991" cy="3054079"/>
          </a:xfrm>
          <a:prstGeom prst="rect">
            <a:avLst/>
          </a:prstGeom>
        </p:spPr>
        <p:txBody>
          <a:bodyPr anchor="t" rtlCol="false" tIns="0" lIns="0" bIns="0" rIns="0">
            <a:spAutoFit/>
          </a:bodyPr>
          <a:lstStyle/>
          <a:p>
            <a:pPr algn="ctr">
              <a:lnSpc>
                <a:spcPts val="4780"/>
              </a:lnSpc>
            </a:pPr>
            <a:r>
              <a:rPr lang="en-US" sz="3414">
                <a:solidFill>
                  <a:srgbClr val="853FF3"/>
                </a:solidFill>
                <a:latin typeface="Code Pro"/>
                <a:ea typeface="Code Pro"/>
                <a:cs typeface="Code Pro"/>
                <a:sym typeface="Code Pro"/>
              </a:rPr>
              <a:t>Block that will be executed by the DO keyword</a:t>
            </a:r>
          </a:p>
        </p:txBody>
      </p:sp>
      <p:grpSp>
        <p:nvGrpSpPr>
          <p:cNvPr name="Group 20" id="20"/>
          <p:cNvGrpSpPr/>
          <p:nvPr/>
        </p:nvGrpSpPr>
        <p:grpSpPr>
          <a:xfrm rot="0">
            <a:off x="2537237" y="188734"/>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8371" y="9258300"/>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sp>
        <p:nvSpPr>
          <p:cNvPr name="TextBox 4" id="4"/>
          <p:cNvSpPr txBox="true"/>
          <p:nvPr/>
        </p:nvSpPr>
        <p:spPr>
          <a:xfrm rot="0">
            <a:off x="239811" y="1361155"/>
            <a:ext cx="17326636" cy="1416064"/>
          </a:xfrm>
          <a:prstGeom prst="rect">
            <a:avLst/>
          </a:prstGeom>
        </p:spPr>
        <p:txBody>
          <a:bodyPr anchor="t" rtlCol="false" tIns="0" lIns="0" bIns="0" rIns="0">
            <a:spAutoFit/>
          </a:bodyPr>
          <a:lstStyle/>
          <a:p>
            <a:pPr algn="l">
              <a:lnSpc>
                <a:spcPts val="5502"/>
              </a:lnSpc>
            </a:pPr>
            <a:r>
              <a:rPr lang="en-US" sz="4586" b="true">
                <a:solidFill>
                  <a:srgbClr val="000000"/>
                </a:solidFill>
                <a:latin typeface="Nourd Bold"/>
                <a:ea typeface="Nourd Bold"/>
                <a:cs typeface="Nourd Bold"/>
                <a:sym typeface="Nourd Bold"/>
              </a:rPr>
              <a:t>Write a program that will OUTPUT the value 3 to 15. The program can be written in only 3 lines. </a:t>
            </a:r>
          </a:p>
        </p:txBody>
      </p:sp>
      <p:grpSp>
        <p:nvGrpSpPr>
          <p:cNvPr name="Group 5" id="5"/>
          <p:cNvGrpSpPr/>
          <p:nvPr/>
        </p:nvGrpSpPr>
        <p:grpSpPr>
          <a:xfrm rot="0">
            <a:off x="2537237" y="18873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questions </a:t>
            </a:r>
          </a:p>
        </p:txBody>
      </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449473"/>
            <a:ext cx="16230600" cy="2862005"/>
            <a:chOff x="0" y="0"/>
            <a:chExt cx="21640800" cy="3816007"/>
          </a:xfrm>
        </p:grpSpPr>
        <p:sp>
          <p:nvSpPr>
            <p:cNvPr name="Freeform 3" id="3"/>
            <p:cNvSpPr/>
            <p:nvPr/>
          </p:nvSpPr>
          <p:spPr>
            <a:xfrm flipH="false" flipV="false" rot="0">
              <a:off x="0" y="0"/>
              <a:ext cx="21640800" cy="3815969"/>
            </a:xfrm>
            <a:custGeom>
              <a:avLst/>
              <a:gdLst/>
              <a:ahLst/>
              <a:cxnLst/>
              <a:rect r="r" b="b" t="t" l="l"/>
              <a:pathLst>
                <a:path h="3815969" w="21640800">
                  <a:moveTo>
                    <a:pt x="0" y="0"/>
                  </a:moveTo>
                  <a:lnTo>
                    <a:pt x="21640800" y="0"/>
                  </a:lnTo>
                  <a:lnTo>
                    <a:pt x="21640800" y="3815969"/>
                  </a:lnTo>
                  <a:lnTo>
                    <a:pt x="0" y="3815969"/>
                  </a:lnTo>
                  <a:close/>
                </a:path>
              </a:pathLst>
            </a:custGeom>
            <a:solidFill>
              <a:srgbClr val="B5DAEF"/>
            </a:solidFill>
          </p:spPr>
        </p:sp>
      </p:grpSp>
      <p:grpSp>
        <p:nvGrpSpPr>
          <p:cNvPr name="Group 4" id="4"/>
          <p:cNvGrpSpPr/>
          <p:nvPr/>
        </p:nvGrpSpPr>
        <p:grpSpPr>
          <a:xfrm rot="0">
            <a:off x="-498371" y="9258300"/>
            <a:ext cx="19524553" cy="3096315"/>
            <a:chOff x="0" y="0"/>
            <a:chExt cx="26032737" cy="4128420"/>
          </a:xfrm>
        </p:grpSpPr>
        <p:sp>
          <p:nvSpPr>
            <p:cNvPr name="Freeform 5" id="5"/>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sp>
        <p:nvSpPr>
          <p:cNvPr name="TextBox 6" id="6"/>
          <p:cNvSpPr txBox="true"/>
          <p:nvPr/>
        </p:nvSpPr>
        <p:spPr>
          <a:xfrm rot="0">
            <a:off x="1243895" y="2458149"/>
            <a:ext cx="14715267" cy="2456247"/>
          </a:xfrm>
          <a:prstGeom prst="rect">
            <a:avLst/>
          </a:prstGeom>
        </p:spPr>
        <p:txBody>
          <a:bodyPr anchor="t" rtlCol="false" tIns="0" lIns="0" bIns="0" rIns="0">
            <a:spAutoFit/>
          </a:bodyPr>
          <a:lstStyle/>
          <a:p>
            <a:pPr algn="l">
              <a:lnSpc>
                <a:spcPts val="6366"/>
              </a:lnSpc>
            </a:pPr>
            <a:r>
              <a:rPr lang="en-US" sz="4547">
                <a:solidFill>
                  <a:srgbClr val="000000"/>
                </a:solidFill>
                <a:latin typeface="Code Pro"/>
                <a:ea typeface="Code Pro"/>
                <a:cs typeface="Code Pro"/>
                <a:sym typeface="Code Pro"/>
              </a:rPr>
              <a:t>FOR Counter &lt;-3 TO 15</a:t>
            </a:r>
          </a:p>
          <a:p>
            <a:pPr algn="l">
              <a:lnSpc>
                <a:spcPts val="6366"/>
              </a:lnSpc>
            </a:pPr>
            <a:r>
              <a:rPr lang="en-US" sz="4547">
                <a:solidFill>
                  <a:srgbClr val="000000"/>
                </a:solidFill>
                <a:latin typeface="Code Pro"/>
                <a:ea typeface="Code Pro"/>
                <a:cs typeface="Code Pro"/>
                <a:sym typeface="Code Pro"/>
              </a:rPr>
              <a:t>         OUTPUT Counter</a:t>
            </a:r>
          </a:p>
          <a:p>
            <a:pPr algn="l">
              <a:lnSpc>
                <a:spcPts val="6366"/>
              </a:lnSpc>
            </a:pPr>
            <a:r>
              <a:rPr lang="en-US" sz="4547">
                <a:solidFill>
                  <a:srgbClr val="000000"/>
                </a:solidFill>
                <a:latin typeface="Code Pro"/>
                <a:ea typeface="Code Pro"/>
                <a:cs typeface="Code Pro"/>
                <a:sym typeface="Code Pro"/>
              </a:rPr>
              <a:t>NEXT Counter  </a:t>
            </a:r>
          </a:p>
        </p:txBody>
      </p:sp>
      <p:grpSp>
        <p:nvGrpSpPr>
          <p:cNvPr name="Group 7" id="7"/>
          <p:cNvGrpSpPr/>
          <p:nvPr/>
        </p:nvGrpSpPr>
        <p:grpSpPr>
          <a:xfrm rot="0">
            <a:off x="2537237" y="18873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1" id="11"/>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answer </a:t>
            </a:r>
          </a:p>
        </p:txBody>
      </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8371" y="9258300"/>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sp>
        <p:nvSpPr>
          <p:cNvPr name="TextBox 4" id="4"/>
          <p:cNvSpPr txBox="true"/>
          <p:nvPr/>
        </p:nvSpPr>
        <p:spPr>
          <a:xfrm rot="0">
            <a:off x="239811" y="1337245"/>
            <a:ext cx="17326636" cy="2114572"/>
          </a:xfrm>
          <a:prstGeom prst="rect">
            <a:avLst/>
          </a:prstGeom>
        </p:spPr>
        <p:txBody>
          <a:bodyPr anchor="t" rtlCol="false" tIns="0" lIns="0" bIns="0" rIns="0">
            <a:spAutoFit/>
          </a:bodyPr>
          <a:lstStyle/>
          <a:p>
            <a:pPr algn="l">
              <a:lnSpc>
                <a:spcPts val="5502"/>
              </a:lnSpc>
            </a:pPr>
            <a:r>
              <a:rPr lang="en-US" sz="4586" b="true">
                <a:solidFill>
                  <a:srgbClr val="000000"/>
                </a:solidFill>
                <a:latin typeface="Nourd Bold"/>
                <a:ea typeface="Nourd Bold"/>
                <a:cs typeface="Nourd Bold"/>
                <a:sym typeface="Nourd Bold"/>
              </a:rPr>
              <a:t>Write a program that will repeatedly ask the user for an input until a “0” is entered.</a:t>
            </a:r>
          </a:p>
          <a:p>
            <a:pPr algn="l">
              <a:lnSpc>
                <a:spcPts val="5502"/>
              </a:lnSpc>
            </a:pPr>
          </a:p>
        </p:txBody>
      </p:sp>
      <p:grpSp>
        <p:nvGrpSpPr>
          <p:cNvPr name="Group 5" id="5"/>
          <p:cNvGrpSpPr/>
          <p:nvPr/>
        </p:nvGrpSpPr>
        <p:grpSpPr>
          <a:xfrm rot="0">
            <a:off x="2537237" y="18873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questions </a:t>
            </a:r>
          </a:p>
        </p:txBody>
      </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449473"/>
            <a:ext cx="16230600" cy="4519709"/>
            <a:chOff x="0" y="0"/>
            <a:chExt cx="21640800" cy="6026279"/>
          </a:xfrm>
        </p:grpSpPr>
        <p:sp>
          <p:nvSpPr>
            <p:cNvPr name="Freeform 3" id="3"/>
            <p:cNvSpPr/>
            <p:nvPr/>
          </p:nvSpPr>
          <p:spPr>
            <a:xfrm flipH="false" flipV="false" rot="0">
              <a:off x="0" y="0"/>
              <a:ext cx="21640800" cy="6026277"/>
            </a:xfrm>
            <a:custGeom>
              <a:avLst/>
              <a:gdLst/>
              <a:ahLst/>
              <a:cxnLst/>
              <a:rect r="r" b="b" t="t" l="l"/>
              <a:pathLst>
                <a:path h="6026277" w="21640800">
                  <a:moveTo>
                    <a:pt x="0" y="0"/>
                  </a:moveTo>
                  <a:lnTo>
                    <a:pt x="21640800" y="0"/>
                  </a:lnTo>
                  <a:lnTo>
                    <a:pt x="21640800" y="6026277"/>
                  </a:lnTo>
                  <a:lnTo>
                    <a:pt x="0" y="6026277"/>
                  </a:lnTo>
                  <a:close/>
                </a:path>
              </a:pathLst>
            </a:custGeom>
            <a:solidFill>
              <a:srgbClr val="B5DAEF"/>
            </a:solidFill>
          </p:spPr>
        </p:sp>
      </p:grpSp>
      <p:grpSp>
        <p:nvGrpSpPr>
          <p:cNvPr name="Group 4" id="4"/>
          <p:cNvGrpSpPr/>
          <p:nvPr/>
        </p:nvGrpSpPr>
        <p:grpSpPr>
          <a:xfrm rot="0">
            <a:off x="-498371" y="9258300"/>
            <a:ext cx="19524553" cy="3096315"/>
            <a:chOff x="0" y="0"/>
            <a:chExt cx="26032737" cy="4128420"/>
          </a:xfrm>
        </p:grpSpPr>
        <p:sp>
          <p:nvSpPr>
            <p:cNvPr name="Freeform 5" id="5"/>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sp>
        <p:nvSpPr>
          <p:cNvPr name="TextBox 6" id="6"/>
          <p:cNvSpPr txBox="true"/>
          <p:nvPr/>
        </p:nvSpPr>
        <p:spPr>
          <a:xfrm rot="0">
            <a:off x="1243895" y="2458149"/>
            <a:ext cx="14715267" cy="4056447"/>
          </a:xfrm>
          <a:prstGeom prst="rect">
            <a:avLst/>
          </a:prstGeom>
        </p:spPr>
        <p:txBody>
          <a:bodyPr anchor="t" rtlCol="false" tIns="0" lIns="0" bIns="0" rIns="0">
            <a:spAutoFit/>
          </a:bodyPr>
          <a:lstStyle/>
          <a:p>
            <a:pPr algn="l">
              <a:lnSpc>
                <a:spcPts val="6366"/>
              </a:lnSpc>
            </a:pPr>
            <a:r>
              <a:rPr lang="en-US" sz="4547">
                <a:solidFill>
                  <a:srgbClr val="000000"/>
                </a:solidFill>
                <a:latin typeface="Code Pro"/>
                <a:ea typeface="Code Pro"/>
                <a:cs typeface="Code Pro"/>
                <a:sym typeface="Code Pro"/>
              </a:rPr>
              <a:t>REPEAT </a:t>
            </a:r>
          </a:p>
          <a:p>
            <a:pPr algn="l">
              <a:lnSpc>
                <a:spcPts val="6366"/>
              </a:lnSpc>
            </a:pPr>
            <a:r>
              <a:rPr lang="en-US" sz="4547">
                <a:solidFill>
                  <a:srgbClr val="000000"/>
                </a:solidFill>
                <a:latin typeface="Code Pro"/>
                <a:ea typeface="Code Pro"/>
                <a:cs typeface="Code Pro"/>
                <a:sym typeface="Code Pro"/>
              </a:rPr>
              <a:t>             OUTPUT "Please enter a value"</a:t>
            </a:r>
          </a:p>
          <a:p>
            <a:pPr algn="l">
              <a:lnSpc>
                <a:spcPts val="6366"/>
              </a:lnSpc>
            </a:pPr>
            <a:r>
              <a:rPr lang="en-US" sz="4547">
                <a:solidFill>
                  <a:srgbClr val="000000"/>
                </a:solidFill>
                <a:latin typeface="Code Pro"/>
                <a:ea typeface="Code Pro"/>
                <a:cs typeface="Code Pro"/>
                <a:sym typeface="Code Pro"/>
              </a:rPr>
              <a:t>             INPUT Value</a:t>
            </a:r>
          </a:p>
          <a:p>
            <a:pPr algn="l">
              <a:lnSpc>
                <a:spcPts val="6366"/>
              </a:lnSpc>
            </a:pPr>
            <a:r>
              <a:rPr lang="en-US" sz="4547">
                <a:solidFill>
                  <a:srgbClr val="000000"/>
                </a:solidFill>
                <a:latin typeface="Code Pro"/>
                <a:ea typeface="Code Pro"/>
                <a:cs typeface="Code Pro"/>
                <a:sym typeface="Code Pro"/>
              </a:rPr>
              <a:t>UNTIL Value = 0 </a:t>
            </a:r>
          </a:p>
          <a:p>
            <a:pPr algn="l">
              <a:lnSpc>
                <a:spcPts val="6366"/>
              </a:lnSpc>
            </a:pPr>
          </a:p>
        </p:txBody>
      </p:sp>
      <p:grpSp>
        <p:nvGrpSpPr>
          <p:cNvPr name="Group 7" id="7"/>
          <p:cNvGrpSpPr/>
          <p:nvPr/>
        </p:nvGrpSpPr>
        <p:grpSpPr>
          <a:xfrm rot="0">
            <a:off x="2537237" y="18873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1" id="11"/>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answer </a:t>
            </a:r>
          </a:p>
        </p:txBody>
      </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8371" y="9258300"/>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sp>
        <p:nvSpPr>
          <p:cNvPr name="TextBox 4" id="4"/>
          <p:cNvSpPr txBox="true"/>
          <p:nvPr/>
        </p:nvSpPr>
        <p:spPr>
          <a:xfrm rot="0">
            <a:off x="239811" y="1378354"/>
            <a:ext cx="17885778" cy="7702630"/>
          </a:xfrm>
          <a:prstGeom prst="rect">
            <a:avLst/>
          </a:prstGeom>
        </p:spPr>
        <p:txBody>
          <a:bodyPr anchor="t" rtlCol="false" tIns="0" lIns="0" bIns="0" rIns="0">
            <a:spAutoFit/>
          </a:bodyPr>
          <a:lstStyle/>
          <a:p>
            <a:pPr algn="l">
              <a:lnSpc>
                <a:spcPts val="5502"/>
              </a:lnSpc>
            </a:pPr>
            <a:r>
              <a:rPr lang="en-US" sz="4586" b="true">
                <a:solidFill>
                  <a:srgbClr val="000000"/>
                </a:solidFill>
                <a:latin typeface="Nourd Bold"/>
                <a:ea typeface="Nourd Bold"/>
                <a:cs typeface="Nourd Bold"/>
                <a:sym typeface="Nourd Bold"/>
              </a:rPr>
              <a:t>Write a program in pseudocode that does the following.</a:t>
            </a:r>
          </a:p>
          <a:p>
            <a:pPr algn="l">
              <a:lnSpc>
                <a:spcPts val="5502"/>
              </a:lnSpc>
            </a:pPr>
          </a:p>
          <a:p>
            <a:pPr algn="l">
              <a:lnSpc>
                <a:spcPts val="5502"/>
              </a:lnSpc>
            </a:pPr>
            <a:r>
              <a:rPr lang="en-US" sz="4586" b="true">
                <a:solidFill>
                  <a:srgbClr val="000000"/>
                </a:solidFill>
                <a:latin typeface="Nourd Bold"/>
                <a:ea typeface="Nourd Bold"/>
                <a:cs typeface="Nourd Bold"/>
                <a:sym typeface="Nourd Bold"/>
              </a:rPr>
              <a:t>Ask the user to enter a number iteratively. Then, the square of (power of two) the number will need to be stored in an array. The program shall halt when the user enters the value 0.</a:t>
            </a:r>
          </a:p>
          <a:p>
            <a:pPr algn="l">
              <a:lnSpc>
                <a:spcPts val="5502"/>
              </a:lnSpc>
            </a:pPr>
          </a:p>
          <a:p>
            <a:pPr algn="l">
              <a:lnSpc>
                <a:spcPts val="5502"/>
              </a:lnSpc>
            </a:pPr>
            <a:r>
              <a:rPr lang="en-US" sz="4586" b="true">
                <a:solidFill>
                  <a:srgbClr val="000000"/>
                </a:solidFill>
                <a:latin typeface="Nourd Bold"/>
                <a:ea typeface="Nourd Bold"/>
                <a:cs typeface="Nourd Bold"/>
                <a:sym typeface="Nourd Bold"/>
              </a:rPr>
              <a:t>Hint: You can declare a dynamic (non-fixed size array) like this </a:t>
            </a:r>
          </a:p>
          <a:p>
            <a:pPr algn="l">
              <a:lnSpc>
                <a:spcPts val="5502"/>
              </a:lnSpc>
            </a:pPr>
          </a:p>
          <a:p>
            <a:pPr algn="l">
              <a:lnSpc>
                <a:spcPts val="5502"/>
              </a:lnSpc>
            </a:pPr>
          </a:p>
        </p:txBody>
      </p:sp>
      <p:sp>
        <p:nvSpPr>
          <p:cNvPr name="TextBox 5" id="5"/>
          <p:cNvSpPr txBox="true"/>
          <p:nvPr/>
        </p:nvSpPr>
        <p:spPr>
          <a:xfrm rot="0">
            <a:off x="-319332" y="7833034"/>
            <a:ext cx="17885778"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DECLARE SquareNumArray : ARRAY[1: ] OF INTEGER</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0" id="10"/>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questions </a:t>
            </a:r>
          </a:p>
        </p:txBody>
      </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8371" y="897666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1028700" y="1597382"/>
            <a:ext cx="16230600" cy="6688668"/>
            <a:chOff x="0" y="0"/>
            <a:chExt cx="21640800" cy="8918224"/>
          </a:xfrm>
        </p:grpSpPr>
        <p:sp>
          <p:nvSpPr>
            <p:cNvPr name="Freeform 5" id="5"/>
            <p:cNvSpPr/>
            <p:nvPr/>
          </p:nvSpPr>
          <p:spPr>
            <a:xfrm flipH="false" flipV="false" rot="0">
              <a:off x="0" y="0"/>
              <a:ext cx="21640800" cy="8918194"/>
            </a:xfrm>
            <a:custGeom>
              <a:avLst/>
              <a:gdLst/>
              <a:ahLst/>
              <a:cxnLst/>
              <a:rect r="r" b="b" t="t" l="l"/>
              <a:pathLst>
                <a:path h="8918194" w="21640800">
                  <a:moveTo>
                    <a:pt x="0" y="0"/>
                  </a:moveTo>
                  <a:lnTo>
                    <a:pt x="21640800" y="0"/>
                  </a:lnTo>
                  <a:lnTo>
                    <a:pt x="21640800" y="8918194"/>
                  </a:lnTo>
                  <a:lnTo>
                    <a:pt x="0" y="8918194"/>
                  </a:lnTo>
                  <a:close/>
                </a:path>
              </a:pathLst>
            </a:custGeom>
            <a:solidFill>
              <a:srgbClr val="B5DAEF"/>
            </a:solidFill>
          </p:spPr>
        </p:sp>
      </p:grpSp>
      <p:graphicFrame>
        <p:nvGraphicFramePr>
          <p:cNvPr name="Table 6" id="6"/>
          <p:cNvGraphicFramePr>
            <a:graphicFrameLocks noGrp="true"/>
          </p:cNvGraphicFramePr>
          <p:nvPr/>
        </p:nvGraphicFramePr>
        <p:xfrm>
          <a:off x="3867278" y="9143437"/>
          <a:ext cx="8305800" cy="876300"/>
        </p:xfrm>
        <a:graphic>
          <a:graphicData uri="http://schemas.openxmlformats.org/drawingml/2006/table">
            <a:tbl>
              <a:tblPr/>
              <a:tblGrid>
                <a:gridCol w="2768600"/>
                <a:gridCol w="2768600"/>
                <a:gridCol w="2768600"/>
              </a:tblGrid>
              <a:tr h="876300">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r>
            </a:tbl>
          </a:graphicData>
        </a:graphic>
      </p:graphicFrame>
      <p:sp>
        <p:nvSpPr>
          <p:cNvPr name="TextBox 7" id="7"/>
          <p:cNvSpPr txBox="true"/>
          <p:nvPr/>
        </p:nvSpPr>
        <p:spPr>
          <a:xfrm rot="0">
            <a:off x="1243895" y="1606058"/>
            <a:ext cx="14715267" cy="1656147"/>
          </a:xfrm>
          <a:prstGeom prst="rect">
            <a:avLst/>
          </a:prstGeom>
        </p:spPr>
        <p:txBody>
          <a:bodyPr anchor="t" rtlCol="false" tIns="0" lIns="0" bIns="0" rIns="0">
            <a:spAutoFit/>
          </a:bodyPr>
          <a:lstStyle/>
          <a:p>
            <a:pPr algn="l">
              <a:lnSpc>
                <a:spcPts val="6366"/>
              </a:lnSpc>
            </a:pPr>
            <a:r>
              <a:rPr lang="en-US" sz="4547">
                <a:solidFill>
                  <a:srgbClr val="000000"/>
                </a:solidFill>
                <a:latin typeface="Code Pro"/>
                <a:ea typeface="Code Pro"/>
                <a:cs typeface="Code Pro"/>
                <a:sym typeface="Code Pro"/>
              </a:rPr>
              <a:t>DECLARE SquareNumArray : ARRAY[1: ] OF INTEGER</a:t>
            </a:r>
          </a:p>
          <a:p>
            <a:pPr algn="l">
              <a:lnSpc>
                <a:spcPts val="6366"/>
              </a:lnSpc>
            </a:pPr>
          </a:p>
        </p:txBody>
      </p:sp>
      <p:sp>
        <p:nvSpPr>
          <p:cNvPr name="TextBox 8" id="8"/>
          <p:cNvSpPr txBox="true"/>
          <p:nvPr/>
        </p:nvSpPr>
        <p:spPr>
          <a:xfrm rot="0">
            <a:off x="12671793" y="7847900"/>
            <a:ext cx="2739894" cy="2152924"/>
          </a:xfrm>
          <a:prstGeom prst="rect">
            <a:avLst/>
          </a:prstGeom>
        </p:spPr>
        <p:txBody>
          <a:bodyPr anchor="t" rtlCol="false" tIns="0" lIns="0" bIns="0" rIns="0">
            <a:spAutoFit/>
          </a:bodyPr>
          <a:lstStyle/>
          <a:p>
            <a:pPr algn="l">
              <a:lnSpc>
                <a:spcPts val="15945"/>
              </a:lnSpc>
            </a:pPr>
            <a:r>
              <a:rPr lang="en-US" sz="11390">
                <a:solidFill>
                  <a:srgbClr val="000000"/>
                </a:solidFill>
                <a:latin typeface="Code Pro"/>
                <a:ea typeface="Code Pro"/>
                <a:cs typeface="Code Pro"/>
                <a:sym typeface="Code Pro"/>
              </a:rPr>
              <a:t>...</a:t>
            </a:r>
          </a:p>
        </p:txBody>
      </p:sp>
      <p:sp>
        <p:nvSpPr>
          <p:cNvPr name="TextBox 9" id="9"/>
          <p:cNvSpPr txBox="true"/>
          <p:nvPr/>
        </p:nvSpPr>
        <p:spPr>
          <a:xfrm rot="0">
            <a:off x="4776422"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1</a:t>
            </a:r>
          </a:p>
        </p:txBody>
      </p:sp>
      <p:sp>
        <p:nvSpPr>
          <p:cNvPr name="TextBox 10" id="10"/>
          <p:cNvSpPr txBox="true"/>
          <p:nvPr/>
        </p:nvSpPr>
        <p:spPr>
          <a:xfrm rot="0">
            <a:off x="7583344"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2</a:t>
            </a:r>
          </a:p>
        </p:txBody>
      </p:sp>
      <p:sp>
        <p:nvSpPr>
          <p:cNvPr name="TextBox 11" id="11"/>
          <p:cNvSpPr txBox="true"/>
          <p:nvPr/>
        </p:nvSpPr>
        <p:spPr>
          <a:xfrm rot="0">
            <a:off x="10389930"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3</a:t>
            </a:r>
          </a:p>
        </p:txBody>
      </p:sp>
      <p:grpSp>
        <p:nvGrpSpPr>
          <p:cNvPr name="Group 12" id="12"/>
          <p:cNvGrpSpPr/>
          <p:nvPr/>
        </p:nvGrpSpPr>
        <p:grpSpPr>
          <a:xfrm rot="0">
            <a:off x="2537237" y="18873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6" id="16"/>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answer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99" cy="10287000"/>
          </a:xfrm>
          <a:custGeom>
            <a:avLst/>
            <a:gdLst/>
            <a:ahLst/>
            <a:cxnLst/>
            <a:rect r="r" b="b" t="t" l="l"/>
            <a:pathLst>
              <a:path h="10287000" w="18287999">
                <a:moveTo>
                  <a:pt x="0" y="0"/>
                </a:moveTo>
                <a:lnTo>
                  <a:pt x="18287999" y="0"/>
                </a:lnTo>
                <a:lnTo>
                  <a:pt x="1828799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883" y="1308837"/>
            <a:ext cx="16372316" cy="3132788"/>
          </a:xfrm>
          <a:custGeom>
            <a:avLst/>
            <a:gdLst/>
            <a:ahLst/>
            <a:cxnLst/>
            <a:rect r="r" b="b" t="t" l="l"/>
            <a:pathLst>
              <a:path h="3132788" w="16372316">
                <a:moveTo>
                  <a:pt x="0" y="0"/>
                </a:moveTo>
                <a:lnTo>
                  <a:pt x="16372316" y="0"/>
                </a:lnTo>
                <a:lnTo>
                  <a:pt x="16372316" y="3132788"/>
                </a:lnTo>
                <a:lnTo>
                  <a:pt x="0" y="31327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275077" y="7112998"/>
            <a:ext cx="2915667" cy="2765760"/>
            <a:chOff x="0" y="0"/>
            <a:chExt cx="3887556" cy="3687680"/>
          </a:xfrm>
        </p:grpSpPr>
        <p:sp>
          <p:nvSpPr>
            <p:cNvPr name="Freeform 5" id="5"/>
            <p:cNvSpPr/>
            <p:nvPr/>
          </p:nvSpPr>
          <p:spPr>
            <a:xfrm flipH="false" flipV="false" rot="0">
              <a:off x="0" y="0"/>
              <a:ext cx="3887470" cy="3687699"/>
            </a:xfrm>
            <a:custGeom>
              <a:avLst/>
              <a:gdLst/>
              <a:ahLst/>
              <a:cxnLst/>
              <a:rect r="r" b="b" t="t" l="l"/>
              <a:pathLst>
                <a:path h="3687699" w="3887470">
                  <a:moveTo>
                    <a:pt x="3647694" y="3687699"/>
                  </a:moveTo>
                  <a:lnTo>
                    <a:pt x="239776" y="3687699"/>
                  </a:lnTo>
                  <a:cubicBezTo>
                    <a:pt x="107696" y="3687699"/>
                    <a:pt x="0" y="3580003"/>
                    <a:pt x="0" y="3447923"/>
                  </a:cubicBezTo>
                  <a:lnTo>
                    <a:pt x="0" y="239776"/>
                  </a:lnTo>
                  <a:cubicBezTo>
                    <a:pt x="0" y="107696"/>
                    <a:pt x="107696" y="0"/>
                    <a:pt x="239776" y="0"/>
                  </a:cubicBezTo>
                  <a:lnTo>
                    <a:pt x="3647694" y="0"/>
                  </a:lnTo>
                  <a:cubicBezTo>
                    <a:pt x="3779774" y="0"/>
                    <a:pt x="3887470" y="107696"/>
                    <a:pt x="3887470" y="239776"/>
                  </a:cubicBezTo>
                  <a:lnTo>
                    <a:pt x="3887470" y="3447796"/>
                  </a:lnTo>
                  <a:cubicBezTo>
                    <a:pt x="3887470" y="3579876"/>
                    <a:pt x="3779774" y="3687572"/>
                    <a:pt x="3647694" y="3687572"/>
                  </a:cubicBezTo>
                  <a:close/>
                </a:path>
              </a:pathLst>
            </a:custGeom>
            <a:solidFill>
              <a:srgbClr val="EC3655"/>
            </a:solidFill>
          </p:spPr>
        </p:sp>
      </p:grpSp>
      <p:grpSp>
        <p:nvGrpSpPr>
          <p:cNvPr name="Group 6" id="6"/>
          <p:cNvGrpSpPr/>
          <p:nvPr/>
        </p:nvGrpSpPr>
        <p:grpSpPr>
          <a:xfrm rot="0">
            <a:off x="10256107" y="7275349"/>
            <a:ext cx="2090429" cy="1982951"/>
            <a:chOff x="0" y="0"/>
            <a:chExt cx="2787239" cy="2643935"/>
          </a:xfrm>
        </p:grpSpPr>
        <p:sp>
          <p:nvSpPr>
            <p:cNvPr name="Freeform 7" id="7"/>
            <p:cNvSpPr/>
            <p:nvPr/>
          </p:nvSpPr>
          <p:spPr>
            <a:xfrm flipH="false" flipV="false" rot="0">
              <a:off x="0" y="0"/>
              <a:ext cx="2787269" cy="2644013"/>
            </a:xfrm>
            <a:custGeom>
              <a:avLst/>
              <a:gdLst/>
              <a:ahLst/>
              <a:cxnLst/>
              <a:rect r="r" b="b" t="t" l="l"/>
              <a:pathLst>
                <a:path h="2644013" w="2787269">
                  <a:moveTo>
                    <a:pt x="2615311" y="2643886"/>
                  </a:moveTo>
                  <a:lnTo>
                    <a:pt x="171958" y="2643886"/>
                  </a:lnTo>
                  <a:cubicBezTo>
                    <a:pt x="77216" y="2643886"/>
                    <a:pt x="0" y="2566797"/>
                    <a:pt x="0" y="2472055"/>
                  </a:cubicBezTo>
                  <a:lnTo>
                    <a:pt x="0" y="171958"/>
                  </a:lnTo>
                  <a:cubicBezTo>
                    <a:pt x="0" y="77216"/>
                    <a:pt x="77216" y="0"/>
                    <a:pt x="171958" y="0"/>
                  </a:cubicBezTo>
                  <a:lnTo>
                    <a:pt x="2615311" y="0"/>
                  </a:lnTo>
                  <a:cubicBezTo>
                    <a:pt x="2710053" y="0"/>
                    <a:pt x="2787269" y="77216"/>
                    <a:pt x="2787269" y="171958"/>
                  </a:cubicBezTo>
                  <a:lnTo>
                    <a:pt x="2787269" y="2472055"/>
                  </a:lnTo>
                  <a:cubicBezTo>
                    <a:pt x="2787269" y="2566797"/>
                    <a:pt x="2710053" y="2644013"/>
                    <a:pt x="2615311" y="2644013"/>
                  </a:cubicBezTo>
                  <a:close/>
                </a:path>
              </a:pathLst>
            </a:custGeom>
            <a:solidFill>
              <a:srgbClr val="F7B4A7"/>
            </a:solidFill>
          </p:spPr>
        </p:sp>
      </p:grpSp>
      <p:sp>
        <p:nvSpPr>
          <p:cNvPr name="Freeform 8" id="8"/>
          <p:cNvSpPr/>
          <p:nvPr/>
        </p:nvSpPr>
        <p:spPr>
          <a:xfrm flipH="false" flipV="false" rot="3525514">
            <a:off x="5052779" y="6396506"/>
            <a:ext cx="1791111" cy="1325422"/>
          </a:xfrm>
          <a:custGeom>
            <a:avLst/>
            <a:gdLst/>
            <a:ahLst/>
            <a:cxnLst/>
            <a:rect r="r" b="b" t="t" l="l"/>
            <a:pathLst>
              <a:path h="1325422" w="1791111">
                <a:moveTo>
                  <a:pt x="0" y="0"/>
                </a:moveTo>
                <a:lnTo>
                  <a:pt x="1791111" y="0"/>
                </a:lnTo>
                <a:lnTo>
                  <a:pt x="1791111" y="1325422"/>
                </a:lnTo>
                <a:lnTo>
                  <a:pt x="0" y="1325422"/>
                </a:lnTo>
                <a:lnTo>
                  <a:pt x="0" y="0"/>
                </a:lnTo>
                <a:close/>
              </a:path>
            </a:pathLst>
          </a:custGeom>
          <a:blipFill>
            <a:blip r:embed="rId6">
              <a:extLst>
                <a:ext uri="{96DAC541-7B7A-43D3-8B79-37D633B846F1}">
                  <asvg:svgBlip xmlns:asvg="http://schemas.microsoft.com/office/drawing/2016/SVG/main" r:embed="rId7"/>
                </a:ext>
              </a:extLst>
            </a:blip>
            <a:stretch>
              <a:fillRect l="0" t="-407" r="0" b="-407"/>
            </a:stretch>
          </a:blipFill>
        </p:spPr>
      </p:sp>
      <p:sp>
        <p:nvSpPr>
          <p:cNvPr name="TextBox 9" id="9"/>
          <p:cNvSpPr txBox="true"/>
          <p:nvPr/>
        </p:nvSpPr>
        <p:spPr>
          <a:xfrm rot="0">
            <a:off x="410570" y="112575"/>
            <a:ext cx="12626571"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ABSTRACTION</a:t>
            </a:r>
          </a:p>
        </p:txBody>
      </p:sp>
      <p:sp>
        <p:nvSpPr>
          <p:cNvPr name="TextBox 10" id="10"/>
          <p:cNvSpPr txBox="true"/>
          <p:nvPr/>
        </p:nvSpPr>
        <p:spPr>
          <a:xfrm rot="0">
            <a:off x="1434942" y="1039921"/>
            <a:ext cx="15343435" cy="2121114"/>
          </a:xfrm>
          <a:prstGeom prst="rect">
            <a:avLst/>
          </a:prstGeom>
        </p:spPr>
        <p:txBody>
          <a:bodyPr anchor="t" rtlCol="false" tIns="0" lIns="0" bIns="0" rIns="0">
            <a:spAutoFit/>
          </a:bodyPr>
          <a:lstStyle/>
          <a:p>
            <a:pPr algn="ctr">
              <a:lnSpc>
                <a:spcPts val="6963"/>
              </a:lnSpc>
            </a:pPr>
            <a:r>
              <a:rPr lang="en-US" sz="4095" b="true">
                <a:solidFill>
                  <a:srgbClr val="000000"/>
                </a:solidFill>
                <a:latin typeface="Cooper Hewitt Bold"/>
                <a:ea typeface="Cooper Hewitt Bold"/>
                <a:cs typeface="Cooper Hewitt Bold"/>
                <a:sym typeface="Cooper Hewitt Bold"/>
              </a:rPr>
              <a:t>Abstraction focuses on hiding unnecessary details to emphasize relevant information and simplify complexity.</a:t>
            </a:r>
          </a:p>
        </p:txBody>
      </p:sp>
      <p:sp>
        <p:nvSpPr>
          <p:cNvPr name="TextBox 11" id="11"/>
          <p:cNvSpPr txBox="true"/>
          <p:nvPr/>
        </p:nvSpPr>
        <p:spPr>
          <a:xfrm rot="0">
            <a:off x="410570" y="4590187"/>
            <a:ext cx="11737003"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EXAMPLE - ORGANIZE A HANG OUT </a:t>
            </a:r>
          </a:p>
        </p:txBody>
      </p:sp>
      <p:sp>
        <p:nvSpPr>
          <p:cNvPr name="TextBox 12" id="12"/>
          <p:cNvSpPr txBox="true"/>
          <p:nvPr/>
        </p:nvSpPr>
        <p:spPr>
          <a:xfrm rot="0">
            <a:off x="10267960" y="7398884"/>
            <a:ext cx="1979855" cy="1244204"/>
          </a:xfrm>
          <a:prstGeom prst="rect">
            <a:avLst/>
          </a:prstGeom>
        </p:spPr>
        <p:txBody>
          <a:bodyPr anchor="t" rtlCol="false" tIns="0" lIns="0" bIns="0" rIns="0">
            <a:spAutoFit/>
          </a:bodyPr>
          <a:lstStyle/>
          <a:p>
            <a:pPr algn="ctr">
              <a:lnSpc>
                <a:spcPts val="4116"/>
              </a:lnSpc>
            </a:pPr>
            <a:r>
              <a:rPr lang="en-US" sz="2421" b="true">
                <a:solidFill>
                  <a:srgbClr val="000000"/>
                </a:solidFill>
                <a:latin typeface="Cooper Hewitt Bold"/>
                <a:ea typeface="Cooper Hewitt Bold"/>
                <a:cs typeface="Cooper Hewitt Bold"/>
                <a:sym typeface="Cooper Hewitt Bold"/>
              </a:rPr>
              <a:t>Find a place to hang out</a:t>
            </a:r>
          </a:p>
        </p:txBody>
      </p:sp>
      <p:sp>
        <p:nvSpPr>
          <p:cNvPr name="TextBox 13" id="13"/>
          <p:cNvSpPr txBox="true"/>
          <p:nvPr/>
        </p:nvSpPr>
        <p:spPr>
          <a:xfrm rot="0">
            <a:off x="2352189" y="7005002"/>
            <a:ext cx="2761442" cy="2467403"/>
          </a:xfrm>
          <a:prstGeom prst="rect">
            <a:avLst/>
          </a:prstGeom>
        </p:spPr>
        <p:txBody>
          <a:bodyPr anchor="t" rtlCol="false" tIns="0" lIns="0" bIns="0" rIns="0">
            <a:spAutoFit/>
          </a:bodyPr>
          <a:lstStyle/>
          <a:p>
            <a:pPr algn="ctr">
              <a:lnSpc>
                <a:spcPts val="5742"/>
              </a:lnSpc>
            </a:pPr>
            <a:r>
              <a:rPr lang="en-US" sz="3377" b="true">
                <a:solidFill>
                  <a:srgbClr val="000000"/>
                </a:solidFill>
                <a:latin typeface="Cooper Hewitt Bold"/>
                <a:ea typeface="Cooper Hewitt Bold"/>
                <a:cs typeface="Cooper Hewitt Bold"/>
                <a:sym typeface="Cooper Hewitt Bold"/>
              </a:rPr>
              <a:t>Confirmation on who is going</a:t>
            </a:r>
          </a:p>
        </p:txBody>
      </p:sp>
      <p:sp>
        <p:nvSpPr>
          <p:cNvPr name="TextBox 14" id="14"/>
          <p:cNvSpPr txBox="true"/>
          <p:nvPr/>
        </p:nvSpPr>
        <p:spPr>
          <a:xfrm rot="0">
            <a:off x="2783459" y="5643954"/>
            <a:ext cx="1720011" cy="1415263"/>
          </a:xfrm>
          <a:prstGeom prst="rect">
            <a:avLst/>
          </a:prstGeom>
        </p:spPr>
        <p:txBody>
          <a:bodyPr anchor="t" rtlCol="false" tIns="0" lIns="0" bIns="0" rIns="0">
            <a:spAutoFit/>
          </a:bodyPr>
          <a:lstStyle/>
          <a:p>
            <a:pPr algn="ctr">
              <a:lnSpc>
                <a:spcPts val="4614"/>
              </a:lnSpc>
            </a:pPr>
            <a:r>
              <a:rPr lang="en-US" sz="2714" b="true">
                <a:solidFill>
                  <a:srgbClr val="FBEECB"/>
                </a:solidFill>
                <a:latin typeface="Cooper Hewitt Bold"/>
                <a:ea typeface="Cooper Hewitt Bold"/>
                <a:cs typeface="Cooper Hewitt Bold"/>
                <a:sym typeface="Cooper Hewitt Bold"/>
              </a:rPr>
              <a:t>Sub </a:t>
            </a:r>
          </a:p>
          <a:p>
            <a:pPr algn="ctr">
              <a:lnSpc>
                <a:spcPts val="4614"/>
              </a:lnSpc>
            </a:pPr>
            <a:r>
              <a:rPr lang="en-US" sz="2714" b="true">
                <a:solidFill>
                  <a:srgbClr val="FBEECB"/>
                </a:solidFill>
                <a:latin typeface="Cooper Hewitt Bold"/>
                <a:ea typeface="Cooper Hewitt Bold"/>
                <a:cs typeface="Cooper Hewitt Bold"/>
                <a:sym typeface="Cooper Hewitt Bold"/>
              </a:rPr>
              <a:t>Task 1</a:t>
            </a:r>
          </a:p>
        </p:txBody>
      </p:sp>
      <p:sp>
        <p:nvSpPr>
          <p:cNvPr name="TextBox 15" id="15"/>
          <p:cNvSpPr txBox="true"/>
          <p:nvPr/>
        </p:nvSpPr>
        <p:spPr>
          <a:xfrm rot="0">
            <a:off x="10684728" y="6256336"/>
            <a:ext cx="1233187" cy="1019013"/>
          </a:xfrm>
          <a:prstGeom prst="rect">
            <a:avLst/>
          </a:prstGeom>
        </p:spPr>
        <p:txBody>
          <a:bodyPr anchor="t" rtlCol="false" tIns="0" lIns="0" bIns="0" rIns="0">
            <a:spAutoFit/>
          </a:bodyPr>
          <a:lstStyle/>
          <a:p>
            <a:pPr algn="ctr">
              <a:lnSpc>
                <a:spcPts val="3308"/>
              </a:lnSpc>
            </a:pPr>
            <a:r>
              <a:rPr lang="en-US" sz="1946" b="true">
                <a:solidFill>
                  <a:srgbClr val="FBEECB"/>
                </a:solidFill>
                <a:latin typeface="Cooper Hewitt Bold"/>
                <a:ea typeface="Cooper Hewitt Bold"/>
                <a:cs typeface="Cooper Hewitt Bold"/>
                <a:sym typeface="Cooper Hewitt Bold"/>
              </a:rPr>
              <a:t>Sub </a:t>
            </a:r>
          </a:p>
          <a:p>
            <a:pPr algn="ctr">
              <a:lnSpc>
                <a:spcPts val="3308"/>
              </a:lnSpc>
            </a:pPr>
            <a:r>
              <a:rPr lang="en-US" sz="1946" b="true">
                <a:solidFill>
                  <a:srgbClr val="FBEECB"/>
                </a:solidFill>
                <a:latin typeface="Cooper Hewitt Bold"/>
                <a:ea typeface="Cooper Hewitt Bold"/>
                <a:cs typeface="Cooper Hewitt Bold"/>
                <a:sym typeface="Cooper Hewitt Bold"/>
              </a:rPr>
              <a:t>Task 2</a:t>
            </a:r>
          </a:p>
        </p:txBody>
      </p:sp>
      <p:sp>
        <p:nvSpPr>
          <p:cNvPr name="TextBox 16" id="16"/>
          <p:cNvSpPr txBox="true"/>
          <p:nvPr/>
        </p:nvSpPr>
        <p:spPr>
          <a:xfrm rot="0">
            <a:off x="5661684" y="7273011"/>
            <a:ext cx="4175627" cy="1747667"/>
          </a:xfrm>
          <a:prstGeom prst="rect">
            <a:avLst/>
          </a:prstGeom>
        </p:spPr>
        <p:txBody>
          <a:bodyPr anchor="t" rtlCol="false" tIns="0" lIns="0" bIns="0" rIns="0">
            <a:spAutoFit/>
          </a:bodyPr>
          <a:lstStyle/>
          <a:p>
            <a:pPr algn="ctr">
              <a:lnSpc>
                <a:spcPts val="5742"/>
              </a:lnSpc>
            </a:pPr>
            <a:r>
              <a:rPr lang="en-US" sz="3377" b="true">
                <a:solidFill>
                  <a:srgbClr val="F4A3B0"/>
                </a:solidFill>
                <a:latin typeface="Cooper Hewitt Bold"/>
                <a:ea typeface="Cooper Hewitt Bold"/>
                <a:cs typeface="Cooper Hewitt Bold"/>
                <a:sym typeface="Cooper Hewitt Bold"/>
              </a:rPr>
              <a:t>The most important </a:t>
            </a:r>
          </a:p>
          <a:p>
            <a:pPr algn="ctr">
              <a:lnSpc>
                <a:spcPts val="5742"/>
              </a:lnSpc>
            </a:pPr>
            <a:r>
              <a:rPr lang="en-US" sz="3377" b="true">
                <a:solidFill>
                  <a:srgbClr val="F4A3B0"/>
                </a:solidFill>
                <a:latin typeface="Cooper Hewitt Bold"/>
                <a:ea typeface="Cooper Hewitt Bold"/>
                <a:cs typeface="Cooper Hewitt Bold"/>
                <a:sym typeface="Cooper Hewitt Bold"/>
              </a:rPr>
              <a:t>sub task</a:t>
            </a:r>
          </a:p>
        </p:txBody>
      </p:sp>
      <p:grpSp>
        <p:nvGrpSpPr>
          <p:cNvPr name="Group 17" id="17"/>
          <p:cNvGrpSpPr/>
          <p:nvPr/>
        </p:nvGrpSpPr>
        <p:grpSpPr>
          <a:xfrm rot="0">
            <a:off x="2537237" y="22875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8371" y="897666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1028700" y="1597382"/>
            <a:ext cx="16230600" cy="6688668"/>
            <a:chOff x="0" y="0"/>
            <a:chExt cx="21640800" cy="8918224"/>
          </a:xfrm>
        </p:grpSpPr>
        <p:sp>
          <p:nvSpPr>
            <p:cNvPr name="Freeform 5" id="5"/>
            <p:cNvSpPr/>
            <p:nvPr/>
          </p:nvSpPr>
          <p:spPr>
            <a:xfrm flipH="false" flipV="false" rot="0">
              <a:off x="0" y="0"/>
              <a:ext cx="21640800" cy="8918194"/>
            </a:xfrm>
            <a:custGeom>
              <a:avLst/>
              <a:gdLst/>
              <a:ahLst/>
              <a:cxnLst/>
              <a:rect r="r" b="b" t="t" l="l"/>
              <a:pathLst>
                <a:path h="8918194" w="21640800">
                  <a:moveTo>
                    <a:pt x="0" y="0"/>
                  </a:moveTo>
                  <a:lnTo>
                    <a:pt x="21640800" y="0"/>
                  </a:lnTo>
                  <a:lnTo>
                    <a:pt x="21640800" y="8918194"/>
                  </a:lnTo>
                  <a:lnTo>
                    <a:pt x="0" y="8918194"/>
                  </a:lnTo>
                  <a:close/>
                </a:path>
              </a:pathLst>
            </a:custGeom>
            <a:solidFill>
              <a:srgbClr val="B5DAEF"/>
            </a:solidFill>
          </p:spPr>
        </p:sp>
      </p:grpSp>
      <p:sp>
        <p:nvSpPr>
          <p:cNvPr name="TextBox 6" id="6"/>
          <p:cNvSpPr txBox="true"/>
          <p:nvPr/>
        </p:nvSpPr>
        <p:spPr>
          <a:xfrm rot="0">
            <a:off x="1243895" y="1606058"/>
            <a:ext cx="14715267" cy="2456247"/>
          </a:xfrm>
          <a:prstGeom prst="rect">
            <a:avLst/>
          </a:prstGeom>
        </p:spPr>
        <p:txBody>
          <a:bodyPr anchor="t" rtlCol="false" tIns="0" lIns="0" bIns="0" rIns="0">
            <a:spAutoFit/>
          </a:bodyPr>
          <a:lstStyle/>
          <a:p>
            <a:pPr algn="l">
              <a:lnSpc>
                <a:spcPts val="6366"/>
              </a:lnSpc>
            </a:pPr>
            <a:r>
              <a:rPr lang="en-US" sz="4547">
                <a:solidFill>
                  <a:srgbClr val="000000"/>
                </a:solidFill>
                <a:latin typeface="Code Pro"/>
                <a:ea typeface="Code Pro"/>
                <a:cs typeface="Code Pro"/>
                <a:sym typeface="Code Pro"/>
              </a:rPr>
              <a:t>DECLARE SquareNumArray : ARRAY[1: ] OF INTEGER</a:t>
            </a:r>
          </a:p>
          <a:p>
            <a:pPr algn="l">
              <a:lnSpc>
                <a:spcPts val="6366"/>
              </a:lnSpc>
            </a:pPr>
            <a:r>
              <a:rPr lang="en-US" sz="4547">
                <a:solidFill>
                  <a:srgbClr val="000000"/>
                </a:solidFill>
                <a:latin typeface="Code Pro"/>
                <a:ea typeface="Code Pro"/>
                <a:cs typeface="Code Pro"/>
                <a:sym typeface="Code Pro"/>
              </a:rPr>
              <a:t>COUNTER ← 1 </a:t>
            </a:r>
          </a:p>
          <a:p>
            <a:pPr algn="l">
              <a:lnSpc>
                <a:spcPts val="6366"/>
              </a:lnSpc>
            </a:pPr>
          </a:p>
        </p:txBody>
      </p:sp>
      <p:graphicFrame>
        <p:nvGraphicFramePr>
          <p:cNvPr name="Table 7" id="7"/>
          <p:cNvGraphicFramePr>
            <a:graphicFrameLocks noGrp="true"/>
          </p:cNvGraphicFramePr>
          <p:nvPr/>
        </p:nvGraphicFramePr>
        <p:xfrm>
          <a:off x="3867278" y="9143437"/>
          <a:ext cx="8305800" cy="876300"/>
        </p:xfrm>
        <a:graphic>
          <a:graphicData uri="http://schemas.openxmlformats.org/drawingml/2006/table">
            <a:tbl>
              <a:tblPr/>
              <a:tblGrid>
                <a:gridCol w="2768600"/>
                <a:gridCol w="2768600"/>
                <a:gridCol w="2768600"/>
              </a:tblGrid>
              <a:tr h="876300">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r>
            </a:tbl>
          </a:graphicData>
        </a:graphic>
      </p:graphicFrame>
      <p:sp>
        <p:nvSpPr>
          <p:cNvPr name="TextBox 8" id="8"/>
          <p:cNvSpPr txBox="true"/>
          <p:nvPr/>
        </p:nvSpPr>
        <p:spPr>
          <a:xfrm rot="0">
            <a:off x="12671793" y="7847900"/>
            <a:ext cx="2739894" cy="2152924"/>
          </a:xfrm>
          <a:prstGeom prst="rect">
            <a:avLst/>
          </a:prstGeom>
        </p:spPr>
        <p:txBody>
          <a:bodyPr anchor="t" rtlCol="false" tIns="0" lIns="0" bIns="0" rIns="0">
            <a:spAutoFit/>
          </a:bodyPr>
          <a:lstStyle/>
          <a:p>
            <a:pPr algn="l">
              <a:lnSpc>
                <a:spcPts val="15945"/>
              </a:lnSpc>
            </a:pPr>
            <a:r>
              <a:rPr lang="en-US" sz="11390">
                <a:solidFill>
                  <a:srgbClr val="000000"/>
                </a:solidFill>
                <a:latin typeface="Code Pro"/>
                <a:ea typeface="Code Pro"/>
                <a:cs typeface="Code Pro"/>
                <a:sym typeface="Code Pro"/>
              </a:rPr>
              <a:t>...</a:t>
            </a:r>
          </a:p>
        </p:txBody>
      </p:sp>
      <p:sp>
        <p:nvSpPr>
          <p:cNvPr name="TextBox 9" id="9"/>
          <p:cNvSpPr txBox="true"/>
          <p:nvPr/>
        </p:nvSpPr>
        <p:spPr>
          <a:xfrm rot="0">
            <a:off x="4776422"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1</a:t>
            </a:r>
          </a:p>
        </p:txBody>
      </p:sp>
      <p:sp>
        <p:nvSpPr>
          <p:cNvPr name="TextBox 10" id="10"/>
          <p:cNvSpPr txBox="true"/>
          <p:nvPr/>
        </p:nvSpPr>
        <p:spPr>
          <a:xfrm rot="0">
            <a:off x="7583344"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2</a:t>
            </a:r>
          </a:p>
        </p:txBody>
      </p:sp>
      <p:sp>
        <p:nvSpPr>
          <p:cNvPr name="TextBox 11" id="11"/>
          <p:cNvSpPr txBox="true"/>
          <p:nvPr/>
        </p:nvSpPr>
        <p:spPr>
          <a:xfrm rot="0">
            <a:off x="10389930"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3</a:t>
            </a:r>
          </a:p>
        </p:txBody>
      </p:sp>
      <p:grpSp>
        <p:nvGrpSpPr>
          <p:cNvPr name="Group 12" id="12"/>
          <p:cNvGrpSpPr/>
          <p:nvPr/>
        </p:nvGrpSpPr>
        <p:grpSpPr>
          <a:xfrm rot="0">
            <a:off x="2537237" y="18873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6" id="16"/>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answer </a:t>
            </a:r>
          </a:p>
        </p:txBody>
      </p:sp>
    </p:spTree>
  </p:cSld>
  <p:clrMapOvr>
    <a:masterClrMapping/>
  </p:clrMapOvr>
</p:sld>
</file>

<file path=ppt/slides/slide1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8371" y="897666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1028700" y="1597382"/>
            <a:ext cx="16230600" cy="6688668"/>
            <a:chOff x="0" y="0"/>
            <a:chExt cx="21640800" cy="8918224"/>
          </a:xfrm>
        </p:grpSpPr>
        <p:sp>
          <p:nvSpPr>
            <p:cNvPr name="Freeform 5" id="5"/>
            <p:cNvSpPr/>
            <p:nvPr/>
          </p:nvSpPr>
          <p:spPr>
            <a:xfrm flipH="false" flipV="false" rot="0">
              <a:off x="0" y="0"/>
              <a:ext cx="21640800" cy="8918194"/>
            </a:xfrm>
            <a:custGeom>
              <a:avLst/>
              <a:gdLst/>
              <a:ahLst/>
              <a:cxnLst/>
              <a:rect r="r" b="b" t="t" l="l"/>
              <a:pathLst>
                <a:path h="8918194" w="21640800">
                  <a:moveTo>
                    <a:pt x="0" y="0"/>
                  </a:moveTo>
                  <a:lnTo>
                    <a:pt x="21640800" y="0"/>
                  </a:lnTo>
                  <a:lnTo>
                    <a:pt x="21640800" y="8918194"/>
                  </a:lnTo>
                  <a:lnTo>
                    <a:pt x="0" y="8918194"/>
                  </a:lnTo>
                  <a:close/>
                </a:path>
              </a:pathLst>
            </a:custGeom>
            <a:solidFill>
              <a:srgbClr val="B5DAEF"/>
            </a:solidFill>
          </p:spPr>
        </p:sp>
      </p:grpSp>
      <p:sp>
        <p:nvSpPr>
          <p:cNvPr name="TextBox 6" id="6"/>
          <p:cNvSpPr txBox="true"/>
          <p:nvPr/>
        </p:nvSpPr>
        <p:spPr>
          <a:xfrm rot="0">
            <a:off x="1243895" y="1606058"/>
            <a:ext cx="14715267" cy="2456247"/>
          </a:xfrm>
          <a:prstGeom prst="rect">
            <a:avLst/>
          </a:prstGeom>
        </p:spPr>
        <p:txBody>
          <a:bodyPr anchor="t" rtlCol="false" tIns="0" lIns="0" bIns="0" rIns="0">
            <a:spAutoFit/>
          </a:bodyPr>
          <a:lstStyle/>
          <a:p>
            <a:pPr algn="l">
              <a:lnSpc>
                <a:spcPts val="6366"/>
              </a:lnSpc>
            </a:pPr>
            <a:r>
              <a:rPr lang="en-US" sz="4547">
                <a:solidFill>
                  <a:srgbClr val="000000"/>
                </a:solidFill>
                <a:latin typeface="Code Pro"/>
                <a:ea typeface="Code Pro"/>
                <a:cs typeface="Code Pro"/>
                <a:sym typeface="Code Pro"/>
              </a:rPr>
              <a:t>DECLARE SquareNumArray : ARRAY[1: ] OF INTEGER</a:t>
            </a:r>
          </a:p>
          <a:p>
            <a:pPr algn="l">
              <a:lnSpc>
                <a:spcPts val="6366"/>
              </a:lnSpc>
            </a:pPr>
            <a:r>
              <a:rPr lang="en-US" sz="4547">
                <a:solidFill>
                  <a:srgbClr val="000000"/>
                </a:solidFill>
                <a:latin typeface="Code Pro"/>
                <a:ea typeface="Code Pro"/>
                <a:cs typeface="Code Pro"/>
                <a:sym typeface="Code Pro"/>
              </a:rPr>
              <a:t>COUNTER ← 1 </a:t>
            </a:r>
          </a:p>
          <a:p>
            <a:pPr algn="l">
              <a:lnSpc>
                <a:spcPts val="6366"/>
              </a:lnSpc>
            </a:pPr>
            <a:r>
              <a:rPr lang="en-US" sz="4547">
                <a:solidFill>
                  <a:srgbClr val="000000"/>
                </a:solidFill>
                <a:latin typeface="Code Pro"/>
                <a:ea typeface="Code Pro"/>
                <a:cs typeface="Code Pro"/>
                <a:sym typeface="Code Pro"/>
              </a:rPr>
              <a:t>INPUT Number</a:t>
            </a:r>
          </a:p>
        </p:txBody>
      </p:sp>
      <p:graphicFrame>
        <p:nvGraphicFramePr>
          <p:cNvPr name="Table 7" id="7"/>
          <p:cNvGraphicFramePr>
            <a:graphicFrameLocks noGrp="true"/>
          </p:cNvGraphicFramePr>
          <p:nvPr/>
        </p:nvGraphicFramePr>
        <p:xfrm>
          <a:off x="3867278" y="9143437"/>
          <a:ext cx="8305800" cy="876300"/>
        </p:xfrm>
        <a:graphic>
          <a:graphicData uri="http://schemas.openxmlformats.org/drawingml/2006/table">
            <a:tbl>
              <a:tblPr/>
              <a:tblGrid>
                <a:gridCol w="2768600"/>
                <a:gridCol w="2768600"/>
                <a:gridCol w="2768600"/>
              </a:tblGrid>
              <a:tr h="876300">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r>
            </a:tbl>
          </a:graphicData>
        </a:graphic>
      </p:graphicFrame>
      <p:sp>
        <p:nvSpPr>
          <p:cNvPr name="TextBox 8" id="8"/>
          <p:cNvSpPr txBox="true"/>
          <p:nvPr/>
        </p:nvSpPr>
        <p:spPr>
          <a:xfrm rot="0">
            <a:off x="12671793" y="7847900"/>
            <a:ext cx="2739894" cy="2152924"/>
          </a:xfrm>
          <a:prstGeom prst="rect">
            <a:avLst/>
          </a:prstGeom>
        </p:spPr>
        <p:txBody>
          <a:bodyPr anchor="t" rtlCol="false" tIns="0" lIns="0" bIns="0" rIns="0">
            <a:spAutoFit/>
          </a:bodyPr>
          <a:lstStyle/>
          <a:p>
            <a:pPr algn="l">
              <a:lnSpc>
                <a:spcPts val="15945"/>
              </a:lnSpc>
            </a:pPr>
            <a:r>
              <a:rPr lang="en-US" sz="11390">
                <a:solidFill>
                  <a:srgbClr val="000000"/>
                </a:solidFill>
                <a:latin typeface="Code Pro"/>
                <a:ea typeface="Code Pro"/>
                <a:cs typeface="Code Pro"/>
                <a:sym typeface="Code Pro"/>
              </a:rPr>
              <a:t>...</a:t>
            </a:r>
          </a:p>
        </p:txBody>
      </p:sp>
      <p:sp>
        <p:nvSpPr>
          <p:cNvPr name="TextBox 9" id="9"/>
          <p:cNvSpPr txBox="true"/>
          <p:nvPr/>
        </p:nvSpPr>
        <p:spPr>
          <a:xfrm rot="0">
            <a:off x="4776422"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1</a:t>
            </a:r>
          </a:p>
        </p:txBody>
      </p:sp>
      <p:sp>
        <p:nvSpPr>
          <p:cNvPr name="TextBox 10" id="10"/>
          <p:cNvSpPr txBox="true"/>
          <p:nvPr/>
        </p:nvSpPr>
        <p:spPr>
          <a:xfrm rot="0">
            <a:off x="7583344"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2</a:t>
            </a:r>
          </a:p>
        </p:txBody>
      </p:sp>
      <p:sp>
        <p:nvSpPr>
          <p:cNvPr name="TextBox 11" id="11"/>
          <p:cNvSpPr txBox="true"/>
          <p:nvPr/>
        </p:nvSpPr>
        <p:spPr>
          <a:xfrm rot="0">
            <a:off x="10389930"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3</a:t>
            </a:r>
          </a:p>
        </p:txBody>
      </p:sp>
      <p:grpSp>
        <p:nvGrpSpPr>
          <p:cNvPr name="Group 12" id="12"/>
          <p:cNvGrpSpPr/>
          <p:nvPr/>
        </p:nvGrpSpPr>
        <p:grpSpPr>
          <a:xfrm rot="0">
            <a:off x="2537237" y="18873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6" id="16"/>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answer </a:t>
            </a:r>
          </a:p>
        </p:txBody>
      </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8371" y="897666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1028700" y="1597382"/>
            <a:ext cx="16230600" cy="6688668"/>
            <a:chOff x="0" y="0"/>
            <a:chExt cx="21640800" cy="8918224"/>
          </a:xfrm>
        </p:grpSpPr>
        <p:sp>
          <p:nvSpPr>
            <p:cNvPr name="Freeform 5" id="5"/>
            <p:cNvSpPr/>
            <p:nvPr/>
          </p:nvSpPr>
          <p:spPr>
            <a:xfrm flipH="false" flipV="false" rot="0">
              <a:off x="0" y="0"/>
              <a:ext cx="21640800" cy="8918194"/>
            </a:xfrm>
            <a:custGeom>
              <a:avLst/>
              <a:gdLst/>
              <a:ahLst/>
              <a:cxnLst/>
              <a:rect r="r" b="b" t="t" l="l"/>
              <a:pathLst>
                <a:path h="8918194" w="21640800">
                  <a:moveTo>
                    <a:pt x="0" y="0"/>
                  </a:moveTo>
                  <a:lnTo>
                    <a:pt x="21640800" y="0"/>
                  </a:lnTo>
                  <a:lnTo>
                    <a:pt x="21640800" y="8918194"/>
                  </a:lnTo>
                  <a:lnTo>
                    <a:pt x="0" y="8918194"/>
                  </a:lnTo>
                  <a:close/>
                </a:path>
              </a:pathLst>
            </a:custGeom>
            <a:solidFill>
              <a:srgbClr val="B5DAEF"/>
            </a:solidFill>
          </p:spPr>
        </p:sp>
      </p:grpSp>
      <p:sp>
        <p:nvSpPr>
          <p:cNvPr name="TextBox 6" id="6"/>
          <p:cNvSpPr txBox="true"/>
          <p:nvPr/>
        </p:nvSpPr>
        <p:spPr>
          <a:xfrm rot="0">
            <a:off x="1243895" y="1606058"/>
            <a:ext cx="14715267" cy="6456747"/>
          </a:xfrm>
          <a:prstGeom prst="rect">
            <a:avLst/>
          </a:prstGeom>
        </p:spPr>
        <p:txBody>
          <a:bodyPr anchor="t" rtlCol="false" tIns="0" lIns="0" bIns="0" rIns="0">
            <a:spAutoFit/>
          </a:bodyPr>
          <a:lstStyle/>
          <a:p>
            <a:pPr algn="l">
              <a:lnSpc>
                <a:spcPts val="6366"/>
              </a:lnSpc>
            </a:pPr>
            <a:r>
              <a:rPr lang="en-US" sz="4547">
                <a:solidFill>
                  <a:srgbClr val="000000"/>
                </a:solidFill>
                <a:latin typeface="Code Pro"/>
                <a:ea typeface="Code Pro"/>
                <a:cs typeface="Code Pro"/>
                <a:sym typeface="Code Pro"/>
              </a:rPr>
              <a:t>DECLARE SquareNumArray : ARRAY[1: ] OF INTEGER</a:t>
            </a:r>
          </a:p>
          <a:p>
            <a:pPr algn="l">
              <a:lnSpc>
                <a:spcPts val="6366"/>
              </a:lnSpc>
            </a:pPr>
            <a:r>
              <a:rPr lang="en-US" sz="4547">
                <a:solidFill>
                  <a:srgbClr val="000000"/>
                </a:solidFill>
                <a:latin typeface="Code Pro"/>
                <a:ea typeface="Code Pro"/>
                <a:cs typeface="Code Pro"/>
                <a:sym typeface="Code Pro"/>
              </a:rPr>
              <a:t>COUNTER ← 1 </a:t>
            </a:r>
          </a:p>
          <a:p>
            <a:pPr algn="l">
              <a:lnSpc>
                <a:spcPts val="6366"/>
              </a:lnSpc>
            </a:pPr>
            <a:r>
              <a:rPr lang="en-US" sz="4547">
                <a:solidFill>
                  <a:srgbClr val="000000"/>
                </a:solidFill>
                <a:latin typeface="Code Pro"/>
                <a:ea typeface="Code Pro"/>
                <a:cs typeface="Code Pro"/>
                <a:sym typeface="Code Pro"/>
              </a:rPr>
              <a:t>INPUT Number</a:t>
            </a:r>
          </a:p>
          <a:p>
            <a:pPr algn="l">
              <a:lnSpc>
                <a:spcPts val="6366"/>
              </a:lnSpc>
            </a:pPr>
            <a:r>
              <a:rPr lang="en-US" sz="4547">
                <a:solidFill>
                  <a:srgbClr val="000000"/>
                </a:solidFill>
                <a:latin typeface="Code Pro"/>
                <a:ea typeface="Code Pro"/>
                <a:cs typeface="Code Pro"/>
                <a:sym typeface="Code Pro"/>
              </a:rPr>
              <a:t>WHILE Number &lt;&gt; 0 DO </a:t>
            </a:r>
          </a:p>
          <a:p>
            <a:pPr algn="l">
              <a:lnSpc>
                <a:spcPts val="6366"/>
              </a:lnSpc>
            </a:pPr>
            <a:r>
              <a:rPr lang="en-US" sz="4547">
                <a:solidFill>
                  <a:srgbClr val="000000"/>
                </a:solidFill>
                <a:latin typeface="Code Pro"/>
                <a:ea typeface="Code Pro"/>
                <a:cs typeface="Code Pro"/>
                <a:sym typeface="Code Pro"/>
              </a:rPr>
              <a:t>       SquareNumArray[COUNTER]  ← Number ^ 2</a:t>
            </a:r>
          </a:p>
          <a:p>
            <a:pPr algn="l">
              <a:lnSpc>
                <a:spcPts val="6366"/>
              </a:lnSpc>
            </a:pPr>
            <a:r>
              <a:rPr lang="en-US" sz="4547">
                <a:solidFill>
                  <a:srgbClr val="000000"/>
                </a:solidFill>
                <a:latin typeface="Code Pro"/>
                <a:ea typeface="Code Pro"/>
                <a:cs typeface="Code Pro"/>
                <a:sym typeface="Code Pro"/>
              </a:rPr>
              <a:t>       COUNTER ← COUNTER + 1 </a:t>
            </a:r>
          </a:p>
          <a:p>
            <a:pPr algn="l">
              <a:lnSpc>
                <a:spcPts val="6366"/>
              </a:lnSpc>
            </a:pPr>
            <a:r>
              <a:rPr lang="en-US" sz="4547">
                <a:solidFill>
                  <a:srgbClr val="000000"/>
                </a:solidFill>
                <a:latin typeface="Code Pro"/>
                <a:ea typeface="Code Pro"/>
                <a:cs typeface="Code Pro"/>
                <a:sym typeface="Code Pro"/>
              </a:rPr>
              <a:t>       INPUT Number</a:t>
            </a:r>
          </a:p>
          <a:p>
            <a:pPr algn="l">
              <a:lnSpc>
                <a:spcPts val="6366"/>
              </a:lnSpc>
            </a:pPr>
            <a:r>
              <a:rPr lang="en-US" sz="4547">
                <a:solidFill>
                  <a:srgbClr val="000000"/>
                </a:solidFill>
                <a:latin typeface="Code Pro"/>
                <a:ea typeface="Code Pro"/>
                <a:cs typeface="Code Pro"/>
                <a:sym typeface="Code Pro"/>
              </a:rPr>
              <a:t>END WHILE</a:t>
            </a:r>
          </a:p>
        </p:txBody>
      </p:sp>
      <p:graphicFrame>
        <p:nvGraphicFramePr>
          <p:cNvPr name="Table 7" id="7"/>
          <p:cNvGraphicFramePr>
            <a:graphicFrameLocks noGrp="true"/>
          </p:cNvGraphicFramePr>
          <p:nvPr/>
        </p:nvGraphicFramePr>
        <p:xfrm>
          <a:off x="3867278" y="9143437"/>
          <a:ext cx="8305800" cy="876300"/>
        </p:xfrm>
        <a:graphic>
          <a:graphicData uri="http://schemas.openxmlformats.org/drawingml/2006/table">
            <a:tbl>
              <a:tblPr/>
              <a:tblGrid>
                <a:gridCol w="2768600"/>
                <a:gridCol w="2768600"/>
                <a:gridCol w="2768600"/>
              </a:tblGrid>
              <a:tr h="876300">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CB6CE6"/>
                    </a:solidFill>
                  </a:tcPr>
                </a:tc>
              </a:tr>
            </a:tbl>
          </a:graphicData>
        </a:graphic>
      </p:graphicFrame>
      <p:sp>
        <p:nvSpPr>
          <p:cNvPr name="TextBox 8" id="8"/>
          <p:cNvSpPr txBox="true"/>
          <p:nvPr/>
        </p:nvSpPr>
        <p:spPr>
          <a:xfrm rot="0">
            <a:off x="12671793" y="7847900"/>
            <a:ext cx="2739894" cy="2152924"/>
          </a:xfrm>
          <a:prstGeom prst="rect">
            <a:avLst/>
          </a:prstGeom>
        </p:spPr>
        <p:txBody>
          <a:bodyPr anchor="t" rtlCol="false" tIns="0" lIns="0" bIns="0" rIns="0">
            <a:spAutoFit/>
          </a:bodyPr>
          <a:lstStyle/>
          <a:p>
            <a:pPr algn="l">
              <a:lnSpc>
                <a:spcPts val="15945"/>
              </a:lnSpc>
            </a:pPr>
            <a:r>
              <a:rPr lang="en-US" sz="11390">
                <a:solidFill>
                  <a:srgbClr val="000000"/>
                </a:solidFill>
                <a:latin typeface="Code Pro"/>
                <a:ea typeface="Code Pro"/>
                <a:cs typeface="Code Pro"/>
                <a:sym typeface="Code Pro"/>
              </a:rPr>
              <a:t>...</a:t>
            </a:r>
          </a:p>
        </p:txBody>
      </p:sp>
      <p:sp>
        <p:nvSpPr>
          <p:cNvPr name="TextBox 9" id="9"/>
          <p:cNvSpPr txBox="true"/>
          <p:nvPr/>
        </p:nvSpPr>
        <p:spPr>
          <a:xfrm rot="0">
            <a:off x="4776422"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1</a:t>
            </a:r>
          </a:p>
        </p:txBody>
      </p:sp>
      <p:sp>
        <p:nvSpPr>
          <p:cNvPr name="TextBox 10" id="10"/>
          <p:cNvSpPr txBox="true"/>
          <p:nvPr/>
        </p:nvSpPr>
        <p:spPr>
          <a:xfrm rot="0">
            <a:off x="7583344"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2</a:t>
            </a:r>
          </a:p>
        </p:txBody>
      </p:sp>
      <p:sp>
        <p:nvSpPr>
          <p:cNvPr name="TextBox 11" id="11"/>
          <p:cNvSpPr txBox="true"/>
          <p:nvPr/>
        </p:nvSpPr>
        <p:spPr>
          <a:xfrm rot="0">
            <a:off x="10389930" y="8200995"/>
            <a:ext cx="892061" cy="856047"/>
          </a:xfrm>
          <a:prstGeom prst="rect">
            <a:avLst/>
          </a:prstGeom>
        </p:spPr>
        <p:txBody>
          <a:bodyPr anchor="t" rtlCol="false" tIns="0" lIns="0" bIns="0" rIns="0">
            <a:spAutoFit/>
          </a:bodyPr>
          <a:lstStyle/>
          <a:p>
            <a:pPr algn="ctr">
              <a:lnSpc>
                <a:spcPts val="6366"/>
              </a:lnSpc>
            </a:pPr>
            <a:r>
              <a:rPr lang="en-US" sz="4547">
                <a:solidFill>
                  <a:srgbClr val="000000"/>
                </a:solidFill>
                <a:latin typeface="Code Pro"/>
                <a:ea typeface="Code Pro"/>
                <a:cs typeface="Code Pro"/>
                <a:sym typeface="Code Pro"/>
              </a:rPr>
              <a:t>3</a:t>
            </a:r>
          </a:p>
        </p:txBody>
      </p:sp>
      <p:grpSp>
        <p:nvGrpSpPr>
          <p:cNvPr name="Group 12" id="12"/>
          <p:cNvGrpSpPr/>
          <p:nvPr/>
        </p:nvGrpSpPr>
        <p:grpSpPr>
          <a:xfrm rot="0">
            <a:off x="2537237" y="18873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6" id="16"/>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Iterative answer </a:t>
            </a:r>
          </a:p>
        </p:txBody>
      </p:sp>
    </p:spTree>
  </p:cSld>
  <p:clrMapOvr>
    <a:masterClrMapping/>
  </p:clrMapOvr>
</p:sld>
</file>

<file path=ppt/slides/slide113.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sp>
        <p:nvSpPr>
          <p:cNvPr name="Freeform 2" id="2"/>
          <p:cNvSpPr/>
          <p:nvPr/>
        </p:nvSpPr>
        <p:spPr>
          <a:xfrm flipH="false" flipV="false" rot="0">
            <a:off x="694942" y="3080887"/>
            <a:ext cx="5062492" cy="4676477"/>
          </a:xfrm>
          <a:custGeom>
            <a:avLst/>
            <a:gdLst/>
            <a:ahLst/>
            <a:cxnLst/>
            <a:rect r="r" b="b" t="t" l="l"/>
            <a:pathLst>
              <a:path h="4676477" w="5062492">
                <a:moveTo>
                  <a:pt x="0" y="0"/>
                </a:moveTo>
                <a:lnTo>
                  <a:pt x="5062492" y="0"/>
                </a:lnTo>
                <a:lnTo>
                  <a:pt x="5062492" y="4676477"/>
                </a:lnTo>
                <a:lnTo>
                  <a:pt x="0" y="4676477"/>
                </a:lnTo>
                <a:lnTo>
                  <a:pt x="0" y="0"/>
                </a:lnTo>
                <a:close/>
              </a:path>
            </a:pathLst>
          </a:custGeom>
          <a:blipFill>
            <a:blip r:embed="rId2">
              <a:extLst>
                <a:ext uri="{96DAC541-7B7A-43D3-8B79-37D633B846F1}">
                  <asvg:svgBlip xmlns:asvg="http://schemas.microsoft.com/office/drawing/2016/SVG/main" r:embed="rId3"/>
                </a:ext>
              </a:extLst>
            </a:blip>
            <a:stretch>
              <a:fillRect l="-138" t="0" r="-138" b="0"/>
            </a:stretch>
          </a:blipFill>
        </p:spPr>
      </p:sp>
      <p:sp>
        <p:nvSpPr>
          <p:cNvPr name="TextBox 3" id="3"/>
          <p:cNvSpPr txBox="true"/>
          <p:nvPr/>
        </p:nvSpPr>
        <p:spPr>
          <a:xfrm rot="0">
            <a:off x="5757434" y="4387289"/>
            <a:ext cx="12059231" cy="2489568"/>
          </a:xfrm>
          <a:prstGeom prst="rect">
            <a:avLst/>
          </a:prstGeom>
        </p:spPr>
        <p:txBody>
          <a:bodyPr anchor="t" rtlCol="false" tIns="0" lIns="0" bIns="0" rIns="0">
            <a:spAutoFit/>
          </a:bodyPr>
          <a:lstStyle/>
          <a:p>
            <a:pPr algn="ctr">
              <a:lnSpc>
                <a:spcPts val="8940"/>
              </a:lnSpc>
            </a:pPr>
            <a:r>
              <a:rPr lang="en-US" sz="9410">
                <a:solidFill>
                  <a:srgbClr val="96CF8F"/>
                </a:solidFill>
                <a:latin typeface="Chunk Five"/>
                <a:ea typeface="Chunk Five"/>
                <a:cs typeface="Chunk Five"/>
                <a:sym typeface="Chunk Five"/>
              </a:rPr>
              <a:t>Standard methods of solutions</a:t>
            </a:r>
          </a:p>
        </p:txBody>
      </p:sp>
      <p:sp>
        <p:nvSpPr>
          <p:cNvPr name="TextBox 4" id="4"/>
          <p:cNvSpPr txBox="true"/>
          <p:nvPr/>
        </p:nvSpPr>
        <p:spPr>
          <a:xfrm rot="0">
            <a:off x="7503996" y="3016887"/>
            <a:ext cx="8566107" cy="984587"/>
          </a:xfrm>
          <a:prstGeom prst="rect">
            <a:avLst/>
          </a:prstGeom>
        </p:spPr>
        <p:txBody>
          <a:bodyPr anchor="t" rtlCol="false" tIns="0" lIns="0" bIns="0" rIns="0">
            <a:spAutoFit/>
          </a:bodyPr>
          <a:lstStyle/>
          <a:p>
            <a:pPr algn="ctr">
              <a:lnSpc>
                <a:spcPts val="6631"/>
              </a:lnSpc>
            </a:pPr>
            <a:r>
              <a:rPr lang="en-US" sz="4736" b="true">
                <a:solidFill>
                  <a:srgbClr val="F68B9B"/>
                </a:solidFill>
                <a:latin typeface="Arimo Bold"/>
                <a:ea typeface="Arimo Bold"/>
                <a:cs typeface="Arimo Bold"/>
                <a:sym typeface="Arimo Bold"/>
              </a:rPr>
              <a:t>C7.5</a:t>
            </a:r>
          </a:p>
        </p:txBody>
      </p:sp>
      <p:grpSp>
        <p:nvGrpSpPr>
          <p:cNvPr name="Group 5" id="5"/>
          <p:cNvGrpSpPr/>
          <p:nvPr/>
        </p:nvGrpSpPr>
        <p:grpSpPr>
          <a:xfrm rot="0">
            <a:off x="2537237" y="18873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sp>
        <p:nvSpPr>
          <p:cNvPr name="TextBox 2" id="2"/>
          <p:cNvSpPr txBox="true"/>
          <p:nvPr/>
        </p:nvSpPr>
        <p:spPr>
          <a:xfrm rot="0">
            <a:off x="545586" y="440303"/>
            <a:ext cx="4498836" cy="986879"/>
          </a:xfrm>
          <a:prstGeom prst="rect">
            <a:avLst/>
          </a:prstGeom>
        </p:spPr>
        <p:txBody>
          <a:bodyPr anchor="t" rtlCol="false" tIns="0" lIns="0" bIns="0" rIns="0">
            <a:spAutoFit/>
          </a:bodyPr>
          <a:lstStyle/>
          <a:p>
            <a:pPr algn="ctr">
              <a:lnSpc>
                <a:spcPts val="6443"/>
              </a:lnSpc>
            </a:pPr>
            <a:r>
              <a:rPr lang="en-US" sz="6782">
                <a:solidFill>
                  <a:srgbClr val="CB6CE6"/>
                </a:solidFill>
                <a:latin typeface="Chunk Five"/>
                <a:ea typeface="Chunk Five"/>
                <a:cs typeface="Chunk Five"/>
                <a:sym typeface="Chunk Five"/>
              </a:rPr>
              <a:t>Totalling</a:t>
            </a:r>
          </a:p>
        </p:txBody>
      </p:sp>
      <p:sp>
        <p:nvSpPr>
          <p:cNvPr name="TextBox 3" id="3"/>
          <p:cNvSpPr txBox="true"/>
          <p:nvPr/>
        </p:nvSpPr>
        <p:spPr>
          <a:xfrm rot="0">
            <a:off x="545586" y="1470464"/>
            <a:ext cx="17071600" cy="1567576"/>
          </a:xfrm>
          <a:prstGeom prst="rect">
            <a:avLst/>
          </a:prstGeom>
        </p:spPr>
        <p:txBody>
          <a:bodyPr anchor="t" rtlCol="false" tIns="0" lIns="0" bIns="0" rIns="0">
            <a:spAutoFit/>
          </a:bodyPr>
          <a:lstStyle/>
          <a:p>
            <a:pPr algn="l" marL="979365" indent="-326455" lvl="2">
              <a:lnSpc>
                <a:spcPts val="5998"/>
              </a:lnSpc>
              <a:buFont typeface="Arial"/>
              <a:buChar char="⚬"/>
            </a:pPr>
            <a:r>
              <a:rPr lang="en-US" sz="4284">
                <a:solidFill>
                  <a:srgbClr val="FFFFFF"/>
                </a:solidFill>
                <a:latin typeface="Code Pro"/>
                <a:ea typeface="Code Pro"/>
                <a:cs typeface="Code Pro"/>
                <a:sym typeface="Code Pro"/>
              </a:rPr>
              <a:t>Totalling in pseudocode refers to accumulating a sum of values over a sequence.</a:t>
            </a:r>
          </a:p>
        </p:txBody>
      </p:sp>
      <p:graphicFrame>
        <p:nvGraphicFramePr>
          <p:cNvPr name="Table 4" id="4"/>
          <p:cNvGraphicFramePr>
            <a:graphicFrameLocks noGrp="true"/>
          </p:cNvGraphicFramePr>
          <p:nvPr/>
        </p:nvGraphicFramePr>
        <p:xfrm>
          <a:off x="771424" y="514350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5751460" y="514350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6" id="6"/>
          <p:cNvGraphicFramePr>
            <a:graphicFrameLocks noGrp="true"/>
          </p:cNvGraphicFramePr>
          <p:nvPr/>
        </p:nvGraphicFramePr>
        <p:xfrm>
          <a:off x="10731496" y="514350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7" id="7"/>
          <p:cNvGraphicFramePr>
            <a:graphicFrameLocks noGrp="true"/>
          </p:cNvGraphicFramePr>
          <p:nvPr/>
        </p:nvGraphicFramePr>
        <p:xfrm>
          <a:off x="15711532" y="5143500"/>
          <a:ext cx="596900" cy="914400"/>
        </p:xfrm>
        <a:graphic>
          <a:graphicData uri="http://schemas.openxmlformats.org/drawingml/2006/table">
            <a:tbl>
              <a:tblPr/>
              <a:tblGrid>
                <a:gridCol w="5969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sp>
        <p:nvSpPr>
          <p:cNvPr name="TextBox 8" id="8"/>
          <p:cNvSpPr txBox="true"/>
          <p:nvPr/>
        </p:nvSpPr>
        <p:spPr>
          <a:xfrm rot="0">
            <a:off x="1240237"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9" id="9"/>
          <p:cNvSpPr txBox="true"/>
          <p:nvPr/>
        </p:nvSpPr>
        <p:spPr>
          <a:xfrm rot="0">
            <a:off x="2890326"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0" id="10"/>
          <p:cNvSpPr txBox="true"/>
          <p:nvPr/>
        </p:nvSpPr>
        <p:spPr>
          <a:xfrm rot="0">
            <a:off x="4673343"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80</a:t>
            </a:r>
          </a:p>
        </p:txBody>
      </p:sp>
      <p:sp>
        <p:nvSpPr>
          <p:cNvPr name="TextBox 11" id="11"/>
          <p:cNvSpPr txBox="true"/>
          <p:nvPr/>
        </p:nvSpPr>
        <p:spPr>
          <a:xfrm rot="0">
            <a:off x="6222099"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60</a:t>
            </a:r>
          </a:p>
        </p:txBody>
      </p:sp>
      <p:sp>
        <p:nvSpPr>
          <p:cNvPr name="TextBox 12" id="12"/>
          <p:cNvSpPr txBox="true"/>
          <p:nvPr/>
        </p:nvSpPr>
        <p:spPr>
          <a:xfrm rot="0">
            <a:off x="7923079"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13" id="13"/>
          <p:cNvSpPr txBox="true"/>
          <p:nvPr/>
        </p:nvSpPr>
        <p:spPr>
          <a:xfrm rot="0">
            <a:off x="9561694"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65</a:t>
            </a:r>
          </a:p>
        </p:txBody>
      </p:sp>
      <p:sp>
        <p:nvSpPr>
          <p:cNvPr name="TextBox 14" id="14"/>
          <p:cNvSpPr txBox="true"/>
          <p:nvPr/>
        </p:nvSpPr>
        <p:spPr>
          <a:xfrm rot="0">
            <a:off x="11211783"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5" id="15"/>
          <p:cNvSpPr txBox="true"/>
          <p:nvPr/>
        </p:nvSpPr>
        <p:spPr>
          <a:xfrm rot="0">
            <a:off x="12994799"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90</a:t>
            </a:r>
          </a:p>
        </p:txBody>
      </p:sp>
      <p:sp>
        <p:nvSpPr>
          <p:cNvPr name="TextBox 16" id="16"/>
          <p:cNvSpPr txBox="true"/>
          <p:nvPr/>
        </p:nvSpPr>
        <p:spPr>
          <a:xfrm rot="0">
            <a:off x="14543555" y="504346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95</a:t>
            </a:r>
          </a:p>
        </p:txBody>
      </p:sp>
      <p:sp>
        <p:nvSpPr>
          <p:cNvPr name="TextBox 17" id="17"/>
          <p:cNvSpPr txBox="true"/>
          <p:nvPr/>
        </p:nvSpPr>
        <p:spPr>
          <a:xfrm rot="0">
            <a:off x="16010498" y="5043467"/>
            <a:ext cx="870836"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100</a:t>
            </a:r>
          </a:p>
        </p:txBody>
      </p:sp>
      <p:sp>
        <p:nvSpPr>
          <p:cNvPr name="TextBox 18" id="18"/>
          <p:cNvSpPr txBox="true"/>
          <p:nvPr/>
        </p:nvSpPr>
        <p:spPr>
          <a:xfrm rot="0">
            <a:off x="771424" y="4115355"/>
            <a:ext cx="3190801" cy="763419"/>
          </a:xfrm>
          <a:prstGeom prst="rect">
            <a:avLst/>
          </a:prstGeom>
        </p:spPr>
        <p:txBody>
          <a:bodyPr anchor="t" rtlCol="false" tIns="0" lIns="0" bIns="0" rIns="0">
            <a:spAutoFit/>
          </a:bodyPr>
          <a:lstStyle/>
          <a:p>
            <a:pPr algn="ctr">
              <a:lnSpc>
                <a:spcPts val="5695"/>
              </a:lnSpc>
            </a:pPr>
            <a:r>
              <a:rPr lang="en-US" sz="4069">
                <a:solidFill>
                  <a:srgbClr val="FFFFFF"/>
                </a:solidFill>
                <a:latin typeface="Cerebri"/>
                <a:ea typeface="Cerebri"/>
                <a:cs typeface="Cerebri"/>
                <a:sym typeface="Cerebri"/>
              </a:rPr>
              <a:t>StudentMark:</a:t>
            </a:r>
          </a:p>
        </p:txBody>
      </p:sp>
      <p:grpSp>
        <p:nvGrpSpPr>
          <p:cNvPr name="Group 19" id="19"/>
          <p:cNvGrpSpPr/>
          <p:nvPr/>
        </p:nvGrpSpPr>
        <p:grpSpPr>
          <a:xfrm rot="0">
            <a:off x="2537237" y="188734"/>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15.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850673" y="2337939"/>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3" id="3"/>
          <p:cNvGraphicFramePr>
            <a:graphicFrameLocks noGrp="true"/>
          </p:cNvGraphicFramePr>
          <p:nvPr/>
        </p:nvGraphicFramePr>
        <p:xfrm>
          <a:off x="5830709" y="2337939"/>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4" id="4"/>
          <p:cNvGraphicFramePr>
            <a:graphicFrameLocks noGrp="true"/>
          </p:cNvGraphicFramePr>
          <p:nvPr/>
        </p:nvGraphicFramePr>
        <p:xfrm>
          <a:off x="10810745" y="2337939"/>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15790780" y="2337939"/>
          <a:ext cx="1329185" cy="914400"/>
        </p:xfrm>
        <a:graphic>
          <a:graphicData uri="http://schemas.openxmlformats.org/drawingml/2006/table">
            <a:tbl>
              <a:tblPr/>
              <a:tblGrid>
                <a:gridCol w="1329185"/>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pSp>
        <p:nvGrpSpPr>
          <p:cNvPr name="Group 6" id="6"/>
          <p:cNvGrpSpPr/>
          <p:nvPr/>
        </p:nvGrpSpPr>
        <p:grpSpPr>
          <a:xfrm rot="0">
            <a:off x="895975" y="4986640"/>
            <a:ext cx="12860173" cy="4114800"/>
            <a:chOff x="0" y="0"/>
            <a:chExt cx="17146897" cy="5486400"/>
          </a:xfrm>
        </p:grpSpPr>
        <p:sp>
          <p:nvSpPr>
            <p:cNvPr name="Freeform 7" id="7"/>
            <p:cNvSpPr/>
            <p:nvPr/>
          </p:nvSpPr>
          <p:spPr>
            <a:xfrm flipH="false" flipV="false" rot="0">
              <a:off x="0" y="0"/>
              <a:ext cx="17146905" cy="5486400"/>
            </a:xfrm>
            <a:custGeom>
              <a:avLst/>
              <a:gdLst/>
              <a:ahLst/>
              <a:cxnLst/>
              <a:rect r="r" b="b" t="t" l="l"/>
              <a:pathLst>
                <a:path h="5486400" w="17146905">
                  <a:moveTo>
                    <a:pt x="0" y="0"/>
                  </a:moveTo>
                  <a:lnTo>
                    <a:pt x="17146905" y="0"/>
                  </a:lnTo>
                  <a:lnTo>
                    <a:pt x="17146905" y="5486400"/>
                  </a:lnTo>
                  <a:lnTo>
                    <a:pt x="0" y="5486400"/>
                  </a:lnTo>
                  <a:close/>
                </a:path>
              </a:pathLst>
            </a:custGeom>
            <a:solidFill>
              <a:srgbClr val="42CACF"/>
            </a:solidFill>
          </p:spPr>
        </p:sp>
      </p:grpSp>
      <p:sp>
        <p:nvSpPr>
          <p:cNvPr name="TextBox 8" id="8"/>
          <p:cNvSpPr txBox="true"/>
          <p:nvPr/>
        </p:nvSpPr>
        <p:spPr>
          <a:xfrm rot="0">
            <a:off x="545586" y="440303"/>
            <a:ext cx="4498836" cy="986879"/>
          </a:xfrm>
          <a:prstGeom prst="rect">
            <a:avLst/>
          </a:prstGeom>
        </p:spPr>
        <p:txBody>
          <a:bodyPr anchor="t" rtlCol="false" tIns="0" lIns="0" bIns="0" rIns="0">
            <a:spAutoFit/>
          </a:bodyPr>
          <a:lstStyle/>
          <a:p>
            <a:pPr algn="ctr">
              <a:lnSpc>
                <a:spcPts val="6443"/>
              </a:lnSpc>
            </a:pPr>
            <a:r>
              <a:rPr lang="en-US" sz="6782">
                <a:solidFill>
                  <a:srgbClr val="CB6CE6"/>
                </a:solidFill>
                <a:latin typeface="Chunk Five"/>
                <a:ea typeface="Chunk Five"/>
                <a:cs typeface="Chunk Five"/>
                <a:sym typeface="Chunk Five"/>
              </a:rPr>
              <a:t>Totalling</a:t>
            </a:r>
          </a:p>
        </p:txBody>
      </p:sp>
      <p:sp>
        <p:nvSpPr>
          <p:cNvPr name="TextBox 9" id="9"/>
          <p:cNvSpPr txBox="true"/>
          <p:nvPr/>
        </p:nvSpPr>
        <p:spPr>
          <a:xfrm rot="0">
            <a:off x="1028700" y="4991100"/>
            <a:ext cx="12272062" cy="3945294"/>
          </a:xfrm>
          <a:prstGeom prst="rect">
            <a:avLst/>
          </a:prstGeom>
        </p:spPr>
        <p:txBody>
          <a:bodyPr anchor="t" rtlCol="false" tIns="0" lIns="0" bIns="0" rIns="0">
            <a:spAutoFit/>
          </a:bodyPr>
          <a:lstStyle/>
          <a:p>
            <a:pPr algn="l">
              <a:lnSpc>
                <a:spcPts val="6191"/>
              </a:lnSpc>
            </a:pPr>
            <a:r>
              <a:rPr lang="en-US" sz="4423">
                <a:solidFill>
                  <a:srgbClr val="000000"/>
                </a:solidFill>
                <a:latin typeface="Code Pro"/>
                <a:ea typeface="Code Pro"/>
                <a:cs typeface="Code Pro"/>
                <a:sym typeface="Code Pro"/>
              </a:rPr>
              <a:t>Total ← 0</a:t>
            </a:r>
          </a:p>
          <a:p>
            <a:pPr algn="l">
              <a:lnSpc>
                <a:spcPts val="6191"/>
              </a:lnSpc>
            </a:pPr>
            <a:r>
              <a:rPr lang="en-US" sz="4423">
                <a:solidFill>
                  <a:srgbClr val="000000"/>
                </a:solidFill>
                <a:latin typeface="Code Pro"/>
                <a:ea typeface="Code Pro"/>
                <a:cs typeface="Code Pro"/>
                <a:sym typeface="Code Pro"/>
              </a:rPr>
              <a:t>ClassSize ← 10</a:t>
            </a:r>
          </a:p>
          <a:p>
            <a:pPr algn="l">
              <a:lnSpc>
                <a:spcPts val="6191"/>
              </a:lnSpc>
            </a:pPr>
            <a:r>
              <a:rPr lang="en-US" sz="4423">
                <a:solidFill>
                  <a:srgbClr val="000000"/>
                </a:solidFill>
                <a:latin typeface="Code Pro"/>
                <a:ea typeface="Code Pro"/>
                <a:cs typeface="Code Pro"/>
                <a:sym typeface="Code Pro"/>
              </a:rPr>
              <a:t>FOR Counter ← 1 TO ClassSize</a:t>
            </a:r>
          </a:p>
          <a:p>
            <a:pPr algn="l">
              <a:lnSpc>
                <a:spcPts val="6191"/>
              </a:lnSpc>
            </a:pPr>
            <a:r>
              <a:rPr lang="en-US" sz="4423">
                <a:solidFill>
                  <a:srgbClr val="000000"/>
                </a:solidFill>
                <a:latin typeface="Code Pro"/>
                <a:ea typeface="Code Pro"/>
                <a:cs typeface="Code Pro"/>
                <a:sym typeface="Code Pro"/>
              </a:rPr>
              <a:t>           Total ← Total + StudentMark[Counter] </a:t>
            </a:r>
          </a:p>
          <a:p>
            <a:pPr algn="l">
              <a:lnSpc>
                <a:spcPts val="6191"/>
              </a:lnSpc>
            </a:pPr>
            <a:r>
              <a:rPr lang="en-US" sz="4423">
                <a:solidFill>
                  <a:srgbClr val="000000"/>
                </a:solidFill>
                <a:latin typeface="Code Pro"/>
                <a:ea typeface="Code Pro"/>
                <a:cs typeface="Code Pro"/>
                <a:sym typeface="Code Pro"/>
              </a:rPr>
              <a:t>NEXT Counter</a:t>
            </a:r>
          </a:p>
        </p:txBody>
      </p:sp>
      <p:sp>
        <p:nvSpPr>
          <p:cNvPr name="TextBox 10" id="10"/>
          <p:cNvSpPr txBox="true"/>
          <p:nvPr/>
        </p:nvSpPr>
        <p:spPr>
          <a:xfrm rot="0">
            <a:off x="1319486"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11" id="11"/>
          <p:cNvSpPr txBox="true"/>
          <p:nvPr/>
        </p:nvSpPr>
        <p:spPr>
          <a:xfrm rot="0">
            <a:off x="2969575"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2" id="12"/>
          <p:cNvSpPr txBox="true"/>
          <p:nvPr/>
        </p:nvSpPr>
        <p:spPr>
          <a:xfrm rot="0">
            <a:off x="4752591"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80</a:t>
            </a:r>
          </a:p>
        </p:txBody>
      </p:sp>
      <p:sp>
        <p:nvSpPr>
          <p:cNvPr name="TextBox 13" id="13"/>
          <p:cNvSpPr txBox="true"/>
          <p:nvPr/>
        </p:nvSpPr>
        <p:spPr>
          <a:xfrm rot="0">
            <a:off x="6301347"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60</a:t>
            </a:r>
          </a:p>
        </p:txBody>
      </p:sp>
      <p:sp>
        <p:nvSpPr>
          <p:cNvPr name="TextBox 14" id="14"/>
          <p:cNvSpPr txBox="true"/>
          <p:nvPr/>
        </p:nvSpPr>
        <p:spPr>
          <a:xfrm rot="0">
            <a:off x="8002327"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15" id="15"/>
          <p:cNvSpPr txBox="true"/>
          <p:nvPr/>
        </p:nvSpPr>
        <p:spPr>
          <a:xfrm rot="0">
            <a:off x="9640942"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65</a:t>
            </a:r>
          </a:p>
        </p:txBody>
      </p:sp>
      <p:sp>
        <p:nvSpPr>
          <p:cNvPr name="TextBox 16" id="16"/>
          <p:cNvSpPr txBox="true"/>
          <p:nvPr/>
        </p:nvSpPr>
        <p:spPr>
          <a:xfrm rot="0">
            <a:off x="11291031"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7" id="17"/>
          <p:cNvSpPr txBox="true"/>
          <p:nvPr/>
        </p:nvSpPr>
        <p:spPr>
          <a:xfrm rot="0">
            <a:off x="13074048"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90</a:t>
            </a:r>
          </a:p>
        </p:txBody>
      </p:sp>
      <p:sp>
        <p:nvSpPr>
          <p:cNvPr name="TextBox 18" id="18"/>
          <p:cNvSpPr txBox="true"/>
          <p:nvPr/>
        </p:nvSpPr>
        <p:spPr>
          <a:xfrm rot="0">
            <a:off x="14622804" y="2237906"/>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95</a:t>
            </a:r>
          </a:p>
        </p:txBody>
      </p:sp>
      <p:sp>
        <p:nvSpPr>
          <p:cNvPr name="TextBox 19" id="19"/>
          <p:cNvSpPr txBox="true"/>
          <p:nvPr/>
        </p:nvSpPr>
        <p:spPr>
          <a:xfrm rot="0">
            <a:off x="16089747" y="2237906"/>
            <a:ext cx="870836"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100</a:t>
            </a:r>
          </a:p>
        </p:txBody>
      </p:sp>
      <p:sp>
        <p:nvSpPr>
          <p:cNvPr name="TextBox 20" id="20"/>
          <p:cNvSpPr txBox="true"/>
          <p:nvPr/>
        </p:nvSpPr>
        <p:spPr>
          <a:xfrm rot="0">
            <a:off x="895975" y="4138164"/>
            <a:ext cx="10810745" cy="763419"/>
          </a:xfrm>
          <a:prstGeom prst="rect">
            <a:avLst/>
          </a:prstGeom>
        </p:spPr>
        <p:txBody>
          <a:bodyPr anchor="t" rtlCol="false" tIns="0" lIns="0" bIns="0" rIns="0">
            <a:spAutoFit/>
          </a:bodyPr>
          <a:lstStyle/>
          <a:p>
            <a:pPr algn="l">
              <a:lnSpc>
                <a:spcPts val="5695"/>
              </a:lnSpc>
            </a:pPr>
            <a:r>
              <a:rPr lang="en-US" sz="4069">
                <a:solidFill>
                  <a:srgbClr val="FFFFFF"/>
                </a:solidFill>
                <a:latin typeface="Cerebri"/>
                <a:ea typeface="Cerebri"/>
                <a:cs typeface="Cerebri"/>
                <a:sym typeface="Cerebri"/>
              </a:rPr>
              <a:t>Pseudocode to find the total mark:</a:t>
            </a:r>
          </a:p>
        </p:txBody>
      </p:sp>
      <p:sp>
        <p:nvSpPr>
          <p:cNvPr name="TextBox 21" id="21"/>
          <p:cNvSpPr txBox="true"/>
          <p:nvPr/>
        </p:nvSpPr>
        <p:spPr>
          <a:xfrm rot="0">
            <a:off x="850673" y="1411639"/>
            <a:ext cx="5723772" cy="763419"/>
          </a:xfrm>
          <a:prstGeom prst="rect">
            <a:avLst/>
          </a:prstGeom>
        </p:spPr>
        <p:txBody>
          <a:bodyPr anchor="t" rtlCol="false" tIns="0" lIns="0" bIns="0" rIns="0">
            <a:spAutoFit/>
          </a:bodyPr>
          <a:lstStyle/>
          <a:p>
            <a:pPr algn="l">
              <a:lnSpc>
                <a:spcPts val="5695"/>
              </a:lnSpc>
            </a:pPr>
            <a:r>
              <a:rPr lang="en-US" sz="4069">
                <a:solidFill>
                  <a:srgbClr val="FFFFFF"/>
                </a:solidFill>
                <a:latin typeface="Cerebri"/>
                <a:ea typeface="Cerebri"/>
                <a:cs typeface="Cerebri"/>
                <a:sym typeface="Cerebri"/>
              </a:rPr>
              <a:t>StudentMark[1:10]</a:t>
            </a:r>
          </a:p>
        </p:txBody>
      </p:sp>
      <p:grpSp>
        <p:nvGrpSpPr>
          <p:cNvPr name="Group 22" id="22"/>
          <p:cNvGrpSpPr/>
          <p:nvPr/>
        </p:nvGrpSpPr>
        <p:grpSpPr>
          <a:xfrm rot="0">
            <a:off x="2537237" y="188734"/>
            <a:ext cx="13213526" cy="9925515"/>
            <a:chOff x="0" y="0"/>
            <a:chExt cx="17618034" cy="13234020"/>
          </a:xfrm>
        </p:grpSpPr>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sp>
        <p:nvSpPr>
          <p:cNvPr name="TextBox 2" id="2"/>
          <p:cNvSpPr txBox="true"/>
          <p:nvPr/>
        </p:nvSpPr>
        <p:spPr>
          <a:xfrm rot="0">
            <a:off x="545586" y="440303"/>
            <a:ext cx="4498836" cy="986879"/>
          </a:xfrm>
          <a:prstGeom prst="rect">
            <a:avLst/>
          </a:prstGeom>
        </p:spPr>
        <p:txBody>
          <a:bodyPr anchor="t" rtlCol="false" tIns="0" lIns="0" bIns="0" rIns="0">
            <a:spAutoFit/>
          </a:bodyPr>
          <a:lstStyle/>
          <a:p>
            <a:pPr algn="ctr">
              <a:lnSpc>
                <a:spcPts val="6443"/>
              </a:lnSpc>
            </a:pPr>
            <a:r>
              <a:rPr lang="en-US" sz="6782">
                <a:solidFill>
                  <a:srgbClr val="CB6CE6"/>
                </a:solidFill>
                <a:latin typeface="Chunk Five"/>
                <a:ea typeface="Chunk Five"/>
                <a:cs typeface="Chunk Five"/>
                <a:sym typeface="Chunk Five"/>
              </a:rPr>
              <a:t>Counting</a:t>
            </a:r>
          </a:p>
        </p:txBody>
      </p:sp>
      <p:sp>
        <p:nvSpPr>
          <p:cNvPr name="TextBox 3" id="3"/>
          <p:cNvSpPr txBox="true"/>
          <p:nvPr/>
        </p:nvSpPr>
        <p:spPr>
          <a:xfrm rot="0">
            <a:off x="545586" y="1470464"/>
            <a:ext cx="17071600" cy="2320051"/>
          </a:xfrm>
          <a:prstGeom prst="rect">
            <a:avLst/>
          </a:prstGeom>
        </p:spPr>
        <p:txBody>
          <a:bodyPr anchor="t" rtlCol="false" tIns="0" lIns="0" bIns="0" rIns="0">
            <a:spAutoFit/>
          </a:bodyPr>
          <a:lstStyle/>
          <a:p>
            <a:pPr algn="l" marL="979365" indent="-326455" lvl="2">
              <a:lnSpc>
                <a:spcPts val="5998"/>
              </a:lnSpc>
              <a:buFont typeface="Arial"/>
              <a:buChar char="⚬"/>
            </a:pPr>
            <a:r>
              <a:rPr lang="en-US" sz="4284">
                <a:solidFill>
                  <a:srgbClr val="FFFFFF"/>
                </a:solidFill>
                <a:latin typeface="Code Pro"/>
                <a:ea typeface="Code Pro"/>
                <a:cs typeface="Code Pro"/>
                <a:sym typeface="Code Pro"/>
              </a:rPr>
              <a:t> Counting involves incrementing a numerical variable to track occurrences or iterations within a process. For example, calculate the number of students who got 100%.</a:t>
            </a:r>
          </a:p>
        </p:txBody>
      </p:sp>
      <p:graphicFrame>
        <p:nvGraphicFramePr>
          <p:cNvPr name="Table 4" id="4"/>
          <p:cNvGraphicFramePr>
            <a:graphicFrameLocks noGrp="true"/>
          </p:cNvGraphicFramePr>
          <p:nvPr/>
        </p:nvGraphicFramePr>
        <p:xfrm>
          <a:off x="872035" y="6101496"/>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5852071" y="6101496"/>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6" id="6"/>
          <p:cNvGraphicFramePr>
            <a:graphicFrameLocks noGrp="true"/>
          </p:cNvGraphicFramePr>
          <p:nvPr/>
        </p:nvGraphicFramePr>
        <p:xfrm>
          <a:off x="10832107" y="6101496"/>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7" id="7"/>
          <p:cNvGraphicFramePr>
            <a:graphicFrameLocks noGrp="true"/>
          </p:cNvGraphicFramePr>
          <p:nvPr/>
        </p:nvGraphicFramePr>
        <p:xfrm>
          <a:off x="15812142" y="6101496"/>
          <a:ext cx="1277898" cy="914400"/>
        </p:xfrm>
        <a:graphic>
          <a:graphicData uri="http://schemas.openxmlformats.org/drawingml/2006/table">
            <a:tbl>
              <a:tblPr/>
              <a:tblGrid>
                <a:gridCol w="1277898"/>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sp>
        <p:nvSpPr>
          <p:cNvPr name="TextBox 8" id="8"/>
          <p:cNvSpPr txBox="true"/>
          <p:nvPr/>
        </p:nvSpPr>
        <p:spPr>
          <a:xfrm rot="0">
            <a:off x="1340848"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9" id="9"/>
          <p:cNvSpPr txBox="true"/>
          <p:nvPr/>
        </p:nvSpPr>
        <p:spPr>
          <a:xfrm rot="0">
            <a:off x="2990937"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0" id="10"/>
          <p:cNvSpPr txBox="true"/>
          <p:nvPr/>
        </p:nvSpPr>
        <p:spPr>
          <a:xfrm rot="0">
            <a:off x="4773954"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80</a:t>
            </a:r>
          </a:p>
        </p:txBody>
      </p:sp>
      <p:sp>
        <p:nvSpPr>
          <p:cNvPr name="TextBox 11" id="11"/>
          <p:cNvSpPr txBox="true"/>
          <p:nvPr/>
        </p:nvSpPr>
        <p:spPr>
          <a:xfrm rot="0">
            <a:off x="6322709"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60</a:t>
            </a:r>
          </a:p>
        </p:txBody>
      </p:sp>
      <p:sp>
        <p:nvSpPr>
          <p:cNvPr name="TextBox 12" id="12"/>
          <p:cNvSpPr txBox="true"/>
          <p:nvPr/>
        </p:nvSpPr>
        <p:spPr>
          <a:xfrm rot="0">
            <a:off x="8023690"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a:t>
            </a:r>
          </a:p>
        </p:txBody>
      </p:sp>
      <p:sp>
        <p:nvSpPr>
          <p:cNvPr name="TextBox 13" id="13"/>
          <p:cNvSpPr txBox="true"/>
          <p:nvPr/>
        </p:nvSpPr>
        <p:spPr>
          <a:xfrm rot="0">
            <a:off x="9662305"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65</a:t>
            </a:r>
          </a:p>
        </p:txBody>
      </p:sp>
      <p:sp>
        <p:nvSpPr>
          <p:cNvPr name="TextBox 14" id="14"/>
          <p:cNvSpPr txBox="true"/>
          <p:nvPr/>
        </p:nvSpPr>
        <p:spPr>
          <a:xfrm rot="0">
            <a:off x="11312394"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5" id="15"/>
          <p:cNvSpPr txBox="true"/>
          <p:nvPr/>
        </p:nvSpPr>
        <p:spPr>
          <a:xfrm rot="0">
            <a:off x="13095410"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25</a:t>
            </a:r>
          </a:p>
        </p:txBody>
      </p:sp>
      <p:sp>
        <p:nvSpPr>
          <p:cNvPr name="TextBox 16" id="16"/>
          <p:cNvSpPr txBox="true"/>
          <p:nvPr/>
        </p:nvSpPr>
        <p:spPr>
          <a:xfrm rot="0">
            <a:off x="14644166" y="6001463"/>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95</a:t>
            </a:r>
          </a:p>
        </p:txBody>
      </p:sp>
      <p:sp>
        <p:nvSpPr>
          <p:cNvPr name="TextBox 17" id="17"/>
          <p:cNvSpPr txBox="true"/>
          <p:nvPr/>
        </p:nvSpPr>
        <p:spPr>
          <a:xfrm rot="0">
            <a:off x="16111109" y="6001463"/>
            <a:ext cx="870836"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100</a:t>
            </a:r>
          </a:p>
        </p:txBody>
      </p:sp>
      <p:sp>
        <p:nvSpPr>
          <p:cNvPr name="TextBox 18" id="18"/>
          <p:cNvSpPr txBox="true"/>
          <p:nvPr/>
        </p:nvSpPr>
        <p:spPr>
          <a:xfrm rot="0">
            <a:off x="872035" y="5175196"/>
            <a:ext cx="5723772" cy="763419"/>
          </a:xfrm>
          <a:prstGeom prst="rect">
            <a:avLst/>
          </a:prstGeom>
        </p:spPr>
        <p:txBody>
          <a:bodyPr anchor="t" rtlCol="false" tIns="0" lIns="0" bIns="0" rIns="0">
            <a:spAutoFit/>
          </a:bodyPr>
          <a:lstStyle/>
          <a:p>
            <a:pPr algn="l">
              <a:lnSpc>
                <a:spcPts val="5695"/>
              </a:lnSpc>
            </a:pPr>
            <a:r>
              <a:rPr lang="en-US" sz="4069">
                <a:solidFill>
                  <a:srgbClr val="FFFFFF"/>
                </a:solidFill>
                <a:latin typeface="Cerebri"/>
                <a:ea typeface="Cerebri"/>
                <a:cs typeface="Cerebri"/>
                <a:sym typeface="Cerebri"/>
              </a:rPr>
              <a:t>StudentMark[1:10]</a:t>
            </a:r>
          </a:p>
        </p:txBody>
      </p:sp>
      <p:grpSp>
        <p:nvGrpSpPr>
          <p:cNvPr name="Group 19" id="19"/>
          <p:cNvGrpSpPr/>
          <p:nvPr/>
        </p:nvGrpSpPr>
        <p:grpSpPr>
          <a:xfrm rot="0">
            <a:off x="2537237" y="188734"/>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sp>
        <p:nvSpPr>
          <p:cNvPr name="TextBox 2" id="2"/>
          <p:cNvSpPr txBox="true"/>
          <p:nvPr/>
        </p:nvSpPr>
        <p:spPr>
          <a:xfrm rot="0">
            <a:off x="545586" y="440303"/>
            <a:ext cx="4498836" cy="986879"/>
          </a:xfrm>
          <a:prstGeom prst="rect">
            <a:avLst/>
          </a:prstGeom>
        </p:spPr>
        <p:txBody>
          <a:bodyPr anchor="t" rtlCol="false" tIns="0" lIns="0" bIns="0" rIns="0">
            <a:spAutoFit/>
          </a:bodyPr>
          <a:lstStyle/>
          <a:p>
            <a:pPr algn="ctr">
              <a:lnSpc>
                <a:spcPts val="6443"/>
              </a:lnSpc>
            </a:pPr>
            <a:r>
              <a:rPr lang="en-US" sz="6782">
                <a:solidFill>
                  <a:srgbClr val="CB6CE6"/>
                </a:solidFill>
                <a:latin typeface="Chunk Five"/>
                <a:ea typeface="Chunk Five"/>
                <a:cs typeface="Chunk Five"/>
                <a:sym typeface="Chunk Five"/>
              </a:rPr>
              <a:t>Counting</a:t>
            </a:r>
          </a:p>
        </p:txBody>
      </p:sp>
      <p:grpSp>
        <p:nvGrpSpPr>
          <p:cNvPr name="Group 3" id="3"/>
          <p:cNvGrpSpPr/>
          <p:nvPr/>
        </p:nvGrpSpPr>
        <p:grpSpPr>
          <a:xfrm rot="0">
            <a:off x="895975" y="3686502"/>
            <a:ext cx="12860173" cy="6035679"/>
            <a:chOff x="0" y="0"/>
            <a:chExt cx="17146897" cy="8047572"/>
          </a:xfrm>
        </p:grpSpPr>
        <p:sp>
          <p:nvSpPr>
            <p:cNvPr name="Freeform 4" id="4"/>
            <p:cNvSpPr/>
            <p:nvPr/>
          </p:nvSpPr>
          <p:spPr>
            <a:xfrm flipH="false" flipV="false" rot="0">
              <a:off x="0" y="0"/>
              <a:ext cx="17146905" cy="8047609"/>
            </a:xfrm>
            <a:custGeom>
              <a:avLst/>
              <a:gdLst/>
              <a:ahLst/>
              <a:cxnLst/>
              <a:rect r="r" b="b" t="t" l="l"/>
              <a:pathLst>
                <a:path h="8047609" w="17146905">
                  <a:moveTo>
                    <a:pt x="0" y="0"/>
                  </a:moveTo>
                  <a:lnTo>
                    <a:pt x="17146905" y="0"/>
                  </a:lnTo>
                  <a:lnTo>
                    <a:pt x="17146905" y="8047609"/>
                  </a:lnTo>
                  <a:lnTo>
                    <a:pt x="0" y="8047609"/>
                  </a:lnTo>
                  <a:close/>
                </a:path>
              </a:pathLst>
            </a:custGeom>
            <a:solidFill>
              <a:srgbClr val="42CACF"/>
            </a:solidFill>
          </p:spPr>
        </p:sp>
      </p:grpSp>
      <p:sp>
        <p:nvSpPr>
          <p:cNvPr name="TextBox 5" id="5"/>
          <p:cNvSpPr txBox="true"/>
          <p:nvPr/>
        </p:nvSpPr>
        <p:spPr>
          <a:xfrm rot="0">
            <a:off x="1169912" y="3780566"/>
            <a:ext cx="12461686" cy="5764044"/>
          </a:xfrm>
          <a:prstGeom prst="rect">
            <a:avLst/>
          </a:prstGeom>
        </p:spPr>
        <p:txBody>
          <a:bodyPr anchor="t" rtlCol="false" tIns="0" lIns="0" bIns="0" rIns="0">
            <a:spAutoFit/>
          </a:bodyPr>
          <a:lstStyle/>
          <a:p>
            <a:pPr algn="l">
              <a:lnSpc>
                <a:spcPts val="5695"/>
              </a:lnSpc>
            </a:pPr>
            <a:r>
              <a:rPr lang="en-US" sz="4069">
                <a:solidFill>
                  <a:srgbClr val="000000"/>
                </a:solidFill>
                <a:latin typeface="Code Pro"/>
                <a:ea typeface="Code Pro"/>
                <a:cs typeface="Code Pro"/>
                <a:sym typeface="Code Pro"/>
              </a:rPr>
              <a:t>PerfectCount ← 0</a:t>
            </a:r>
          </a:p>
          <a:p>
            <a:pPr algn="l">
              <a:lnSpc>
                <a:spcPts val="5695"/>
              </a:lnSpc>
            </a:pPr>
            <a:r>
              <a:rPr lang="en-US" sz="4069">
                <a:solidFill>
                  <a:srgbClr val="000000"/>
                </a:solidFill>
                <a:latin typeface="Code Pro"/>
                <a:ea typeface="Code Pro"/>
                <a:cs typeface="Code Pro"/>
                <a:sym typeface="Code Pro"/>
              </a:rPr>
              <a:t>ClassSize ← 10</a:t>
            </a:r>
          </a:p>
          <a:p>
            <a:pPr algn="l">
              <a:lnSpc>
                <a:spcPts val="5695"/>
              </a:lnSpc>
            </a:pPr>
            <a:r>
              <a:rPr lang="en-US" sz="4069">
                <a:solidFill>
                  <a:srgbClr val="000000"/>
                </a:solidFill>
                <a:latin typeface="Code Pro"/>
                <a:ea typeface="Code Pro"/>
                <a:cs typeface="Code Pro"/>
                <a:sym typeface="Code Pro"/>
              </a:rPr>
              <a:t>FOR Counter ← 1 TO ClassSize</a:t>
            </a:r>
          </a:p>
          <a:p>
            <a:pPr algn="l">
              <a:lnSpc>
                <a:spcPts val="5695"/>
              </a:lnSpc>
            </a:pPr>
            <a:r>
              <a:rPr lang="en-US" sz="4069">
                <a:solidFill>
                  <a:srgbClr val="000000"/>
                </a:solidFill>
                <a:latin typeface="Code Pro"/>
                <a:ea typeface="Code Pro"/>
                <a:cs typeface="Code Pro"/>
                <a:sym typeface="Code Pro"/>
              </a:rPr>
              <a:t>            IF StudentMark[Counter] = 100</a:t>
            </a:r>
          </a:p>
          <a:p>
            <a:pPr algn="l">
              <a:lnSpc>
                <a:spcPts val="5695"/>
              </a:lnSpc>
            </a:pPr>
            <a:r>
              <a:rPr lang="en-US" sz="4069">
                <a:solidFill>
                  <a:srgbClr val="000000"/>
                </a:solidFill>
                <a:latin typeface="Code Pro"/>
                <a:ea typeface="Code Pro"/>
                <a:cs typeface="Code Pro"/>
                <a:sym typeface="Code Pro"/>
              </a:rPr>
              <a:t>                   THEN</a:t>
            </a:r>
          </a:p>
          <a:p>
            <a:pPr algn="l">
              <a:lnSpc>
                <a:spcPts val="5695"/>
              </a:lnSpc>
            </a:pPr>
            <a:r>
              <a:rPr lang="en-US" sz="4069">
                <a:solidFill>
                  <a:srgbClr val="000000"/>
                </a:solidFill>
                <a:latin typeface="Code Pro"/>
                <a:ea typeface="Code Pro"/>
                <a:cs typeface="Code Pro"/>
                <a:sym typeface="Code Pro"/>
              </a:rPr>
              <a:t>                              PerfectCount ← PerfectCount + 1</a:t>
            </a:r>
          </a:p>
          <a:p>
            <a:pPr algn="l">
              <a:lnSpc>
                <a:spcPts val="5695"/>
              </a:lnSpc>
            </a:pPr>
            <a:r>
              <a:rPr lang="en-US" sz="4069">
                <a:solidFill>
                  <a:srgbClr val="000000"/>
                </a:solidFill>
                <a:latin typeface="Code Pro"/>
                <a:ea typeface="Code Pro"/>
                <a:cs typeface="Code Pro"/>
                <a:sym typeface="Code Pro"/>
              </a:rPr>
              <a:t>            ENDIF </a:t>
            </a:r>
          </a:p>
          <a:p>
            <a:pPr algn="l">
              <a:lnSpc>
                <a:spcPts val="5695"/>
              </a:lnSpc>
            </a:pPr>
            <a:r>
              <a:rPr lang="en-US" sz="4069">
                <a:solidFill>
                  <a:srgbClr val="000000"/>
                </a:solidFill>
                <a:latin typeface="Code Pro"/>
                <a:ea typeface="Code Pro"/>
                <a:cs typeface="Code Pro"/>
                <a:sym typeface="Code Pro"/>
              </a:rPr>
              <a:t>NEXT Counter</a:t>
            </a:r>
          </a:p>
        </p:txBody>
      </p:sp>
      <p:graphicFrame>
        <p:nvGraphicFramePr>
          <p:cNvPr name="Table 6" id="6"/>
          <p:cNvGraphicFramePr>
            <a:graphicFrameLocks noGrp="true"/>
          </p:cNvGraphicFramePr>
          <p:nvPr/>
        </p:nvGraphicFramePr>
        <p:xfrm>
          <a:off x="771424" y="1790513"/>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7" id="7"/>
          <p:cNvGraphicFramePr>
            <a:graphicFrameLocks noGrp="true"/>
          </p:cNvGraphicFramePr>
          <p:nvPr/>
        </p:nvGraphicFramePr>
        <p:xfrm>
          <a:off x="5751460" y="1790513"/>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8" id="8"/>
          <p:cNvGraphicFramePr>
            <a:graphicFrameLocks noGrp="true"/>
          </p:cNvGraphicFramePr>
          <p:nvPr/>
        </p:nvGraphicFramePr>
        <p:xfrm>
          <a:off x="10731496" y="1790513"/>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9" id="9"/>
          <p:cNvGraphicFramePr>
            <a:graphicFrameLocks noGrp="true"/>
          </p:cNvGraphicFramePr>
          <p:nvPr/>
        </p:nvGraphicFramePr>
        <p:xfrm>
          <a:off x="15711532" y="1790513"/>
          <a:ext cx="1292387" cy="914400"/>
        </p:xfrm>
        <a:graphic>
          <a:graphicData uri="http://schemas.openxmlformats.org/drawingml/2006/table">
            <a:tbl>
              <a:tblPr/>
              <a:tblGrid>
                <a:gridCol w="1292387"/>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sp>
        <p:nvSpPr>
          <p:cNvPr name="TextBox 10" id="10"/>
          <p:cNvSpPr txBox="true"/>
          <p:nvPr/>
        </p:nvSpPr>
        <p:spPr>
          <a:xfrm rot="0">
            <a:off x="1240237"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11" id="11"/>
          <p:cNvSpPr txBox="true"/>
          <p:nvPr/>
        </p:nvSpPr>
        <p:spPr>
          <a:xfrm rot="0">
            <a:off x="2890326"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2" id="12"/>
          <p:cNvSpPr txBox="true"/>
          <p:nvPr/>
        </p:nvSpPr>
        <p:spPr>
          <a:xfrm rot="0">
            <a:off x="4673343"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80</a:t>
            </a:r>
          </a:p>
        </p:txBody>
      </p:sp>
      <p:sp>
        <p:nvSpPr>
          <p:cNvPr name="TextBox 13" id="13"/>
          <p:cNvSpPr txBox="true"/>
          <p:nvPr/>
        </p:nvSpPr>
        <p:spPr>
          <a:xfrm rot="0">
            <a:off x="6222099"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60</a:t>
            </a:r>
          </a:p>
        </p:txBody>
      </p:sp>
      <p:sp>
        <p:nvSpPr>
          <p:cNvPr name="TextBox 14" id="14"/>
          <p:cNvSpPr txBox="true"/>
          <p:nvPr/>
        </p:nvSpPr>
        <p:spPr>
          <a:xfrm rot="0">
            <a:off x="7923079"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a:t>
            </a:r>
          </a:p>
        </p:txBody>
      </p:sp>
      <p:sp>
        <p:nvSpPr>
          <p:cNvPr name="TextBox 15" id="15"/>
          <p:cNvSpPr txBox="true"/>
          <p:nvPr/>
        </p:nvSpPr>
        <p:spPr>
          <a:xfrm rot="0">
            <a:off x="9561694"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65</a:t>
            </a:r>
          </a:p>
        </p:txBody>
      </p:sp>
      <p:sp>
        <p:nvSpPr>
          <p:cNvPr name="TextBox 16" id="16"/>
          <p:cNvSpPr txBox="true"/>
          <p:nvPr/>
        </p:nvSpPr>
        <p:spPr>
          <a:xfrm rot="0">
            <a:off x="11211783"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7" id="17"/>
          <p:cNvSpPr txBox="true"/>
          <p:nvPr/>
        </p:nvSpPr>
        <p:spPr>
          <a:xfrm rot="0">
            <a:off x="12994799"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25</a:t>
            </a:r>
          </a:p>
        </p:txBody>
      </p:sp>
      <p:sp>
        <p:nvSpPr>
          <p:cNvPr name="TextBox 18" id="18"/>
          <p:cNvSpPr txBox="true"/>
          <p:nvPr/>
        </p:nvSpPr>
        <p:spPr>
          <a:xfrm rot="0">
            <a:off x="14543555" y="1690480"/>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95</a:t>
            </a:r>
          </a:p>
        </p:txBody>
      </p:sp>
      <p:sp>
        <p:nvSpPr>
          <p:cNvPr name="TextBox 19" id="19"/>
          <p:cNvSpPr txBox="true"/>
          <p:nvPr/>
        </p:nvSpPr>
        <p:spPr>
          <a:xfrm rot="0">
            <a:off x="16010498" y="1690480"/>
            <a:ext cx="870836"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100</a:t>
            </a:r>
          </a:p>
        </p:txBody>
      </p:sp>
      <p:grpSp>
        <p:nvGrpSpPr>
          <p:cNvPr name="Group 20" id="20"/>
          <p:cNvGrpSpPr/>
          <p:nvPr/>
        </p:nvGrpSpPr>
        <p:grpSpPr>
          <a:xfrm rot="0">
            <a:off x="2537237" y="188734"/>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485747" y="2429177"/>
          <a:ext cx="5600700" cy="1104900"/>
        </p:xfrm>
        <a:graphic>
          <a:graphicData uri="http://schemas.openxmlformats.org/drawingml/2006/table">
            <a:tbl>
              <a:tblPr/>
              <a:tblGrid>
                <a:gridCol w="1866900"/>
                <a:gridCol w="1866900"/>
                <a:gridCol w="1866900"/>
              </a:tblGrid>
              <a:tr h="1104900">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3" id="3"/>
          <p:cNvGraphicFramePr>
            <a:graphicFrameLocks noGrp="true"/>
          </p:cNvGraphicFramePr>
          <p:nvPr/>
        </p:nvGraphicFramePr>
        <p:xfrm>
          <a:off x="8951296" y="2429177"/>
          <a:ext cx="5600700" cy="1104900"/>
        </p:xfrm>
        <a:graphic>
          <a:graphicData uri="http://schemas.openxmlformats.org/drawingml/2006/table">
            <a:tbl>
              <a:tblPr/>
              <a:tblGrid>
                <a:gridCol w="1866900"/>
                <a:gridCol w="1866900"/>
                <a:gridCol w="1866900"/>
              </a:tblGrid>
              <a:tr h="1104900">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r>
            </a:tbl>
          </a:graphicData>
        </a:graphic>
      </p:graphicFrame>
      <p:sp>
        <p:nvSpPr>
          <p:cNvPr name="TextBox 4" id="4"/>
          <p:cNvSpPr txBox="true"/>
          <p:nvPr/>
        </p:nvSpPr>
        <p:spPr>
          <a:xfrm rot="0">
            <a:off x="4000265" y="2330057"/>
            <a:ext cx="926976"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Ali</a:t>
            </a:r>
          </a:p>
        </p:txBody>
      </p:sp>
      <p:sp>
        <p:nvSpPr>
          <p:cNvPr name="TextBox 5" id="5"/>
          <p:cNvSpPr txBox="true"/>
          <p:nvPr/>
        </p:nvSpPr>
        <p:spPr>
          <a:xfrm rot="0">
            <a:off x="5652391" y="2330057"/>
            <a:ext cx="1132261"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Zak</a:t>
            </a:r>
          </a:p>
        </p:txBody>
      </p:sp>
      <p:sp>
        <p:nvSpPr>
          <p:cNvPr name="TextBox 6" id="6"/>
          <p:cNvSpPr txBox="true"/>
          <p:nvPr/>
        </p:nvSpPr>
        <p:spPr>
          <a:xfrm rot="0">
            <a:off x="7594135" y="2330057"/>
            <a:ext cx="1183225"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Bb</a:t>
            </a:r>
          </a:p>
        </p:txBody>
      </p:sp>
      <p:sp>
        <p:nvSpPr>
          <p:cNvPr name="TextBox 7" id="7"/>
          <p:cNvSpPr txBox="true"/>
          <p:nvPr/>
        </p:nvSpPr>
        <p:spPr>
          <a:xfrm rot="0">
            <a:off x="9285342" y="2330057"/>
            <a:ext cx="881357"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Ali</a:t>
            </a:r>
          </a:p>
        </p:txBody>
      </p:sp>
      <p:sp>
        <p:nvSpPr>
          <p:cNvPr name="TextBox 8" id="8"/>
          <p:cNvSpPr txBox="true"/>
          <p:nvPr/>
        </p:nvSpPr>
        <p:spPr>
          <a:xfrm rot="0">
            <a:off x="11334630" y="2330057"/>
            <a:ext cx="1109451"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ZZ</a:t>
            </a:r>
          </a:p>
        </p:txBody>
      </p:sp>
      <p:sp>
        <p:nvSpPr>
          <p:cNvPr name="TextBox 9" id="9"/>
          <p:cNvSpPr txBox="true"/>
          <p:nvPr/>
        </p:nvSpPr>
        <p:spPr>
          <a:xfrm rot="0">
            <a:off x="13132996" y="2330057"/>
            <a:ext cx="698881"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J</a:t>
            </a:r>
          </a:p>
        </p:txBody>
      </p:sp>
      <p:sp>
        <p:nvSpPr>
          <p:cNvPr name="TextBox 10" id="10"/>
          <p:cNvSpPr txBox="true"/>
          <p:nvPr/>
        </p:nvSpPr>
        <p:spPr>
          <a:xfrm rot="0">
            <a:off x="771424" y="4116359"/>
            <a:ext cx="17071600" cy="1567576"/>
          </a:xfrm>
          <a:prstGeom prst="rect">
            <a:avLst/>
          </a:prstGeom>
        </p:spPr>
        <p:txBody>
          <a:bodyPr anchor="t" rtlCol="false" tIns="0" lIns="0" bIns="0" rIns="0">
            <a:spAutoFit/>
          </a:bodyPr>
          <a:lstStyle/>
          <a:p>
            <a:pPr algn="l">
              <a:lnSpc>
                <a:spcPts val="5998"/>
              </a:lnSpc>
            </a:pPr>
            <a:r>
              <a:rPr lang="en-US" sz="4284">
                <a:solidFill>
                  <a:srgbClr val="FFFFFF"/>
                </a:solidFill>
                <a:latin typeface="Code Pro"/>
                <a:ea typeface="Code Pro"/>
                <a:cs typeface="Code Pro"/>
                <a:sym typeface="Code Pro"/>
              </a:rPr>
              <a:t>Write an algorithm (in pseudocode) to find the total number of students whose name is "Ali" .</a:t>
            </a:r>
          </a:p>
        </p:txBody>
      </p:sp>
      <p:sp>
        <p:nvSpPr>
          <p:cNvPr name="TextBox 11" id="11"/>
          <p:cNvSpPr txBox="true"/>
          <p:nvPr/>
        </p:nvSpPr>
        <p:spPr>
          <a:xfrm rot="0">
            <a:off x="3485747" y="1506092"/>
            <a:ext cx="3380259" cy="763419"/>
          </a:xfrm>
          <a:prstGeom prst="rect">
            <a:avLst/>
          </a:prstGeom>
        </p:spPr>
        <p:txBody>
          <a:bodyPr anchor="t" rtlCol="false" tIns="0" lIns="0" bIns="0" rIns="0">
            <a:spAutoFit/>
          </a:bodyPr>
          <a:lstStyle/>
          <a:p>
            <a:pPr algn="ctr">
              <a:lnSpc>
                <a:spcPts val="5695"/>
              </a:lnSpc>
            </a:pPr>
            <a:r>
              <a:rPr lang="en-US" sz="4069">
                <a:solidFill>
                  <a:srgbClr val="FFFFFF"/>
                </a:solidFill>
                <a:latin typeface="Cerebri"/>
                <a:ea typeface="Cerebri"/>
                <a:cs typeface="Cerebri"/>
                <a:sym typeface="Cerebri"/>
              </a:rPr>
              <a:t>StudentName:</a:t>
            </a:r>
          </a:p>
        </p:txBody>
      </p:sp>
      <p:grpSp>
        <p:nvGrpSpPr>
          <p:cNvPr name="Group 12" id="12"/>
          <p:cNvGrpSpPr/>
          <p:nvPr/>
        </p:nvGrpSpPr>
        <p:grpSpPr>
          <a:xfrm rot="0">
            <a:off x="2537237" y="18873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6" id="16"/>
          <p:cNvSpPr txBox="true"/>
          <p:nvPr/>
        </p:nvSpPr>
        <p:spPr>
          <a:xfrm rot="0">
            <a:off x="771424" y="394684"/>
            <a:ext cx="13645420"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Test your understanding</a:t>
            </a:r>
          </a:p>
        </p:txBody>
      </p:sp>
    </p:spTree>
  </p:cSld>
  <p:clrMapOvr>
    <a:masterClrMapping/>
  </p:clrMapOvr>
</p:sld>
</file>

<file path=ppt/slides/slide119.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485747" y="2429177"/>
          <a:ext cx="5600700" cy="1104900"/>
        </p:xfrm>
        <a:graphic>
          <a:graphicData uri="http://schemas.openxmlformats.org/drawingml/2006/table">
            <a:tbl>
              <a:tblPr/>
              <a:tblGrid>
                <a:gridCol w="1866900"/>
                <a:gridCol w="1866900"/>
                <a:gridCol w="1866900"/>
              </a:tblGrid>
              <a:tr h="1104900">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3" id="3"/>
          <p:cNvGraphicFramePr>
            <a:graphicFrameLocks noGrp="true"/>
          </p:cNvGraphicFramePr>
          <p:nvPr/>
        </p:nvGraphicFramePr>
        <p:xfrm>
          <a:off x="8951296" y="2429177"/>
          <a:ext cx="5600700" cy="1104900"/>
        </p:xfrm>
        <a:graphic>
          <a:graphicData uri="http://schemas.openxmlformats.org/drawingml/2006/table">
            <a:tbl>
              <a:tblPr/>
              <a:tblGrid>
                <a:gridCol w="1866900"/>
                <a:gridCol w="1866900"/>
                <a:gridCol w="1866900"/>
              </a:tblGrid>
              <a:tr h="1104900">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0051">
                      <a:solidFill>
                        <a:srgbClr val="FFFFFF"/>
                      </a:solidFill>
                      <a:prstDash val="solid"/>
                      <a:round/>
                      <a:headEnd type="none" w="med" len="med"/>
                      <a:tailEnd type="none" w="med" len="med"/>
                    </a:lnL>
                    <a:lnR cmpd="sng" algn="ctr" cap="flat" w="40051">
                      <a:solidFill>
                        <a:srgbClr val="FFFFFF"/>
                      </a:solidFill>
                      <a:prstDash val="solid"/>
                      <a:round/>
                      <a:headEnd type="none" w="med" len="med"/>
                      <a:tailEnd type="none" w="med" len="med"/>
                    </a:lnR>
                    <a:lnT cmpd="sng" algn="ctr" cap="flat" w="40051">
                      <a:solidFill>
                        <a:srgbClr val="FFFFFF"/>
                      </a:solidFill>
                      <a:prstDash val="solid"/>
                      <a:round/>
                      <a:headEnd type="none" w="med" len="med"/>
                      <a:tailEnd type="none" w="med" len="med"/>
                    </a:lnT>
                    <a:lnB cmpd="sng" algn="ctr" cap="flat" w="40051">
                      <a:solidFill>
                        <a:srgbClr val="FFFFFF"/>
                      </a:solidFill>
                      <a:prstDash val="solid"/>
                      <a:round/>
                      <a:headEnd type="none" w="med" len="med"/>
                      <a:tailEnd type="none" w="med" len="med"/>
                    </a:lnB>
                    <a:solidFill>
                      <a:srgbClr val="F6836B"/>
                    </a:solidFill>
                  </a:tcPr>
                </a:tc>
              </a:tr>
            </a:tbl>
          </a:graphicData>
        </a:graphic>
      </p:graphicFrame>
      <p:sp>
        <p:nvSpPr>
          <p:cNvPr name="TextBox 4" id="4"/>
          <p:cNvSpPr txBox="true"/>
          <p:nvPr/>
        </p:nvSpPr>
        <p:spPr>
          <a:xfrm rot="0">
            <a:off x="4000265" y="2330057"/>
            <a:ext cx="926976"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Ali</a:t>
            </a:r>
          </a:p>
        </p:txBody>
      </p:sp>
      <p:sp>
        <p:nvSpPr>
          <p:cNvPr name="TextBox 5" id="5"/>
          <p:cNvSpPr txBox="true"/>
          <p:nvPr/>
        </p:nvSpPr>
        <p:spPr>
          <a:xfrm rot="0">
            <a:off x="5652391" y="2330057"/>
            <a:ext cx="1132261"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Zak</a:t>
            </a:r>
          </a:p>
        </p:txBody>
      </p:sp>
      <p:sp>
        <p:nvSpPr>
          <p:cNvPr name="TextBox 6" id="6"/>
          <p:cNvSpPr txBox="true"/>
          <p:nvPr/>
        </p:nvSpPr>
        <p:spPr>
          <a:xfrm rot="0">
            <a:off x="7594135" y="2330057"/>
            <a:ext cx="1183225"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Bb</a:t>
            </a:r>
          </a:p>
        </p:txBody>
      </p:sp>
      <p:sp>
        <p:nvSpPr>
          <p:cNvPr name="TextBox 7" id="7"/>
          <p:cNvSpPr txBox="true"/>
          <p:nvPr/>
        </p:nvSpPr>
        <p:spPr>
          <a:xfrm rot="0">
            <a:off x="9285342" y="2330057"/>
            <a:ext cx="881357"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Ali</a:t>
            </a:r>
          </a:p>
        </p:txBody>
      </p:sp>
      <p:sp>
        <p:nvSpPr>
          <p:cNvPr name="TextBox 8" id="8"/>
          <p:cNvSpPr txBox="true"/>
          <p:nvPr/>
        </p:nvSpPr>
        <p:spPr>
          <a:xfrm rot="0">
            <a:off x="11334630" y="2330057"/>
            <a:ext cx="1109451"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ZZ</a:t>
            </a:r>
          </a:p>
        </p:txBody>
      </p:sp>
      <p:sp>
        <p:nvSpPr>
          <p:cNvPr name="TextBox 9" id="9"/>
          <p:cNvSpPr txBox="true"/>
          <p:nvPr/>
        </p:nvSpPr>
        <p:spPr>
          <a:xfrm rot="0">
            <a:off x="13132996" y="2330057"/>
            <a:ext cx="698881"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J</a:t>
            </a:r>
          </a:p>
        </p:txBody>
      </p:sp>
      <p:sp>
        <p:nvSpPr>
          <p:cNvPr name="TextBox 10" id="10"/>
          <p:cNvSpPr txBox="true"/>
          <p:nvPr/>
        </p:nvSpPr>
        <p:spPr>
          <a:xfrm rot="0">
            <a:off x="3485747" y="1506092"/>
            <a:ext cx="3380259" cy="763419"/>
          </a:xfrm>
          <a:prstGeom prst="rect">
            <a:avLst/>
          </a:prstGeom>
        </p:spPr>
        <p:txBody>
          <a:bodyPr anchor="t" rtlCol="false" tIns="0" lIns="0" bIns="0" rIns="0">
            <a:spAutoFit/>
          </a:bodyPr>
          <a:lstStyle/>
          <a:p>
            <a:pPr algn="ctr">
              <a:lnSpc>
                <a:spcPts val="5695"/>
              </a:lnSpc>
            </a:pPr>
            <a:r>
              <a:rPr lang="en-US" sz="4069">
                <a:solidFill>
                  <a:srgbClr val="FFFFFF"/>
                </a:solidFill>
                <a:latin typeface="Cerebri"/>
                <a:ea typeface="Cerebri"/>
                <a:cs typeface="Cerebri"/>
                <a:sym typeface="Cerebri"/>
              </a:rPr>
              <a:t>StudentName:</a:t>
            </a:r>
          </a:p>
        </p:txBody>
      </p:sp>
      <p:grpSp>
        <p:nvGrpSpPr>
          <p:cNvPr name="Group 11" id="11"/>
          <p:cNvGrpSpPr/>
          <p:nvPr/>
        </p:nvGrpSpPr>
        <p:grpSpPr>
          <a:xfrm rot="0">
            <a:off x="1028700" y="4048647"/>
            <a:ext cx="12860173" cy="5858107"/>
            <a:chOff x="0" y="0"/>
            <a:chExt cx="17146897" cy="7810809"/>
          </a:xfrm>
        </p:grpSpPr>
        <p:sp>
          <p:nvSpPr>
            <p:cNvPr name="Freeform 12" id="12"/>
            <p:cNvSpPr/>
            <p:nvPr/>
          </p:nvSpPr>
          <p:spPr>
            <a:xfrm flipH="false" flipV="false" rot="0">
              <a:off x="0" y="0"/>
              <a:ext cx="17146905" cy="7810754"/>
            </a:xfrm>
            <a:custGeom>
              <a:avLst/>
              <a:gdLst/>
              <a:ahLst/>
              <a:cxnLst/>
              <a:rect r="r" b="b" t="t" l="l"/>
              <a:pathLst>
                <a:path h="7810754" w="17146905">
                  <a:moveTo>
                    <a:pt x="0" y="0"/>
                  </a:moveTo>
                  <a:lnTo>
                    <a:pt x="17146905" y="0"/>
                  </a:lnTo>
                  <a:lnTo>
                    <a:pt x="17146905" y="7810754"/>
                  </a:lnTo>
                  <a:lnTo>
                    <a:pt x="0" y="7810754"/>
                  </a:lnTo>
                  <a:close/>
                </a:path>
              </a:pathLst>
            </a:custGeom>
            <a:solidFill>
              <a:srgbClr val="42CACF"/>
            </a:solidFill>
          </p:spPr>
        </p:sp>
      </p:grpSp>
      <p:sp>
        <p:nvSpPr>
          <p:cNvPr name="TextBox 13" id="13"/>
          <p:cNvSpPr txBox="true"/>
          <p:nvPr/>
        </p:nvSpPr>
        <p:spPr>
          <a:xfrm rot="0">
            <a:off x="1302637" y="4142711"/>
            <a:ext cx="11995924" cy="5764044"/>
          </a:xfrm>
          <a:prstGeom prst="rect">
            <a:avLst/>
          </a:prstGeom>
        </p:spPr>
        <p:txBody>
          <a:bodyPr anchor="t" rtlCol="false" tIns="0" lIns="0" bIns="0" rIns="0">
            <a:spAutoFit/>
          </a:bodyPr>
          <a:lstStyle/>
          <a:p>
            <a:pPr algn="l">
              <a:lnSpc>
                <a:spcPts val="5695"/>
              </a:lnSpc>
            </a:pPr>
            <a:r>
              <a:rPr lang="en-US" sz="4069">
                <a:solidFill>
                  <a:srgbClr val="000000"/>
                </a:solidFill>
                <a:latin typeface="Code Pro"/>
                <a:ea typeface="Code Pro"/>
                <a:cs typeface="Code Pro"/>
                <a:sym typeface="Code Pro"/>
              </a:rPr>
              <a:t>AliCount ← 0</a:t>
            </a:r>
          </a:p>
          <a:p>
            <a:pPr algn="l">
              <a:lnSpc>
                <a:spcPts val="5695"/>
              </a:lnSpc>
            </a:pPr>
            <a:r>
              <a:rPr lang="en-US" sz="4069">
                <a:solidFill>
                  <a:srgbClr val="000000"/>
                </a:solidFill>
                <a:latin typeface="Code Pro"/>
                <a:ea typeface="Code Pro"/>
                <a:cs typeface="Code Pro"/>
                <a:sym typeface="Code Pro"/>
              </a:rPr>
              <a:t>ClassSize ← 6</a:t>
            </a:r>
          </a:p>
          <a:p>
            <a:pPr algn="l">
              <a:lnSpc>
                <a:spcPts val="5695"/>
              </a:lnSpc>
            </a:pPr>
            <a:r>
              <a:rPr lang="en-US" sz="4069">
                <a:solidFill>
                  <a:srgbClr val="000000"/>
                </a:solidFill>
                <a:latin typeface="Code Pro"/>
                <a:ea typeface="Code Pro"/>
                <a:cs typeface="Code Pro"/>
                <a:sym typeface="Code Pro"/>
              </a:rPr>
              <a:t>FOR Counter ← 1 TO ClassSize</a:t>
            </a:r>
          </a:p>
          <a:p>
            <a:pPr algn="l">
              <a:lnSpc>
                <a:spcPts val="5695"/>
              </a:lnSpc>
            </a:pPr>
            <a:r>
              <a:rPr lang="en-US" sz="4069">
                <a:solidFill>
                  <a:srgbClr val="000000"/>
                </a:solidFill>
                <a:latin typeface="Code Pro"/>
                <a:ea typeface="Code Pro"/>
                <a:cs typeface="Code Pro"/>
                <a:sym typeface="Code Pro"/>
              </a:rPr>
              <a:t>            IF StudentName[Counter] = "Ali"</a:t>
            </a:r>
          </a:p>
          <a:p>
            <a:pPr algn="l">
              <a:lnSpc>
                <a:spcPts val="5695"/>
              </a:lnSpc>
            </a:pPr>
            <a:r>
              <a:rPr lang="en-US" sz="4069">
                <a:solidFill>
                  <a:srgbClr val="000000"/>
                </a:solidFill>
                <a:latin typeface="Code Pro"/>
                <a:ea typeface="Code Pro"/>
                <a:cs typeface="Code Pro"/>
                <a:sym typeface="Code Pro"/>
              </a:rPr>
              <a:t>                   THEN</a:t>
            </a:r>
          </a:p>
          <a:p>
            <a:pPr algn="l">
              <a:lnSpc>
                <a:spcPts val="5695"/>
              </a:lnSpc>
            </a:pPr>
            <a:r>
              <a:rPr lang="en-US" sz="4069">
                <a:solidFill>
                  <a:srgbClr val="000000"/>
                </a:solidFill>
                <a:latin typeface="Code Pro"/>
                <a:ea typeface="Code Pro"/>
                <a:cs typeface="Code Pro"/>
                <a:sym typeface="Code Pro"/>
              </a:rPr>
              <a:t>                              AliCount ← AliCount + 1 </a:t>
            </a:r>
          </a:p>
          <a:p>
            <a:pPr algn="l">
              <a:lnSpc>
                <a:spcPts val="5695"/>
              </a:lnSpc>
            </a:pPr>
            <a:r>
              <a:rPr lang="en-US" sz="4069">
                <a:solidFill>
                  <a:srgbClr val="000000"/>
                </a:solidFill>
                <a:latin typeface="Code Pro"/>
                <a:ea typeface="Code Pro"/>
                <a:cs typeface="Code Pro"/>
                <a:sym typeface="Code Pro"/>
              </a:rPr>
              <a:t>            ENDIF</a:t>
            </a:r>
          </a:p>
          <a:p>
            <a:pPr algn="l">
              <a:lnSpc>
                <a:spcPts val="5695"/>
              </a:lnSpc>
            </a:pPr>
            <a:r>
              <a:rPr lang="en-US" sz="4069">
                <a:solidFill>
                  <a:srgbClr val="000000"/>
                </a:solidFill>
                <a:latin typeface="Code Pro"/>
                <a:ea typeface="Code Pro"/>
                <a:cs typeface="Code Pro"/>
                <a:sym typeface="Code Pro"/>
              </a:rPr>
              <a:t>NEXT Counter</a:t>
            </a:r>
          </a:p>
        </p:txBody>
      </p:sp>
      <p:grpSp>
        <p:nvGrpSpPr>
          <p:cNvPr name="Group 14" id="14"/>
          <p:cNvGrpSpPr/>
          <p:nvPr/>
        </p:nvGrpSpPr>
        <p:grpSpPr>
          <a:xfrm rot="0">
            <a:off x="2537237" y="1887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8" id="18"/>
          <p:cNvSpPr txBox="true"/>
          <p:nvPr/>
        </p:nvSpPr>
        <p:spPr>
          <a:xfrm rot="0">
            <a:off x="771424" y="394684"/>
            <a:ext cx="13645420"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Test your understanding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99" cy="10287000"/>
          </a:xfrm>
          <a:custGeom>
            <a:avLst/>
            <a:gdLst/>
            <a:ahLst/>
            <a:cxnLst/>
            <a:rect r="r" b="b" t="t" l="l"/>
            <a:pathLst>
              <a:path h="10287000" w="18287999">
                <a:moveTo>
                  <a:pt x="0" y="0"/>
                </a:moveTo>
                <a:lnTo>
                  <a:pt x="18287999" y="0"/>
                </a:lnTo>
                <a:lnTo>
                  <a:pt x="1828799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883" y="1308837"/>
            <a:ext cx="16372316" cy="3132788"/>
          </a:xfrm>
          <a:custGeom>
            <a:avLst/>
            <a:gdLst/>
            <a:ahLst/>
            <a:cxnLst/>
            <a:rect r="r" b="b" t="t" l="l"/>
            <a:pathLst>
              <a:path h="3132788" w="16372316">
                <a:moveTo>
                  <a:pt x="0" y="0"/>
                </a:moveTo>
                <a:lnTo>
                  <a:pt x="16372316" y="0"/>
                </a:lnTo>
                <a:lnTo>
                  <a:pt x="16372316" y="3132788"/>
                </a:lnTo>
                <a:lnTo>
                  <a:pt x="0" y="31327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275077" y="7112998"/>
            <a:ext cx="2915667" cy="2765760"/>
            <a:chOff x="0" y="0"/>
            <a:chExt cx="3887556" cy="3687680"/>
          </a:xfrm>
        </p:grpSpPr>
        <p:sp>
          <p:nvSpPr>
            <p:cNvPr name="Freeform 5" id="5"/>
            <p:cNvSpPr/>
            <p:nvPr/>
          </p:nvSpPr>
          <p:spPr>
            <a:xfrm flipH="false" flipV="false" rot="0">
              <a:off x="0" y="0"/>
              <a:ext cx="3887470" cy="3687699"/>
            </a:xfrm>
            <a:custGeom>
              <a:avLst/>
              <a:gdLst/>
              <a:ahLst/>
              <a:cxnLst/>
              <a:rect r="r" b="b" t="t" l="l"/>
              <a:pathLst>
                <a:path h="3687699" w="3887470">
                  <a:moveTo>
                    <a:pt x="3647694" y="3687699"/>
                  </a:moveTo>
                  <a:lnTo>
                    <a:pt x="239776" y="3687699"/>
                  </a:lnTo>
                  <a:cubicBezTo>
                    <a:pt x="107696" y="3687699"/>
                    <a:pt x="0" y="3580003"/>
                    <a:pt x="0" y="3447923"/>
                  </a:cubicBezTo>
                  <a:lnTo>
                    <a:pt x="0" y="239776"/>
                  </a:lnTo>
                  <a:cubicBezTo>
                    <a:pt x="0" y="107696"/>
                    <a:pt x="107696" y="0"/>
                    <a:pt x="239776" y="0"/>
                  </a:cubicBezTo>
                  <a:lnTo>
                    <a:pt x="3647694" y="0"/>
                  </a:lnTo>
                  <a:cubicBezTo>
                    <a:pt x="3779774" y="0"/>
                    <a:pt x="3887470" y="107696"/>
                    <a:pt x="3887470" y="239776"/>
                  </a:cubicBezTo>
                  <a:lnTo>
                    <a:pt x="3887470" y="3447796"/>
                  </a:lnTo>
                  <a:cubicBezTo>
                    <a:pt x="3887470" y="3579876"/>
                    <a:pt x="3779774" y="3687572"/>
                    <a:pt x="3647694" y="3687572"/>
                  </a:cubicBezTo>
                  <a:close/>
                </a:path>
              </a:pathLst>
            </a:custGeom>
            <a:solidFill>
              <a:srgbClr val="EC3655"/>
            </a:solidFill>
          </p:spPr>
        </p:sp>
      </p:grpSp>
      <p:sp>
        <p:nvSpPr>
          <p:cNvPr name="Freeform 6" id="6"/>
          <p:cNvSpPr/>
          <p:nvPr/>
        </p:nvSpPr>
        <p:spPr>
          <a:xfrm flipH="false" flipV="false" rot="0">
            <a:off x="9996977" y="6339617"/>
            <a:ext cx="7810280" cy="3132788"/>
          </a:xfrm>
          <a:custGeom>
            <a:avLst/>
            <a:gdLst/>
            <a:ahLst/>
            <a:cxnLst/>
            <a:rect r="r" b="b" t="t" l="l"/>
            <a:pathLst>
              <a:path h="3132788" w="7810280">
                <a:moveTo>
                  <a:pt x="0" y="0"/>
                </a:moveTo>
                <a:lnTo>
                  <a:pt x="7810280" y="0"/>
                </a:lnTo>
                <a:lnTo>
                  <a:pt x="7810280" y="3132788"/>
                </a:lnTo>
                <a:lnTo>
                  <a:pt x="0" y="31327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10256107" y="7275349"/>
            <a:ext cx="2090429" cy="1982951"/>
            <a:chOff x="0" y="0"/>
            <a:chExt cx="2787239" cy="2643935"/>
          </a:xfrm>
        </p:grpSpPr>
        <p:sp>
          <p:nvSpPr>
            <p:cNvPr name="Freeform 8" id="8"/>
            <p:cNvSpPr/>
            <p:nvPr/>
          </p:nvSpPr>
          <p:spPr>
            <a:xfrm flipH="false" flipV="false" rot="0">
              <a:off x="0" y="0"/>
              <a:ext cx="2787269" cy="2644013"/>
            </a:xfrm>
            <a:custGeom>
              <a:avLst/>
              <a:gdLst/>
              <a:ahLst/>
              <a:cxnLst/>
              <a:rect r="r" b="b" t="t" l="l"/>
              <a:pathLst>
                <a:path h="2644013" w="2787269">
                  <a:moveTo>
                    <a:pt x="2615311" y="2643886"/>
                  </a:moveTo>
                  <a:lnTo>
                    <a:pt x="171958" y="2643886"/>
                  </a:lnTo>
                  <a:cubicBezTo>
                    <a:pt x="77216" y="2643886"/>
                    <a:pt x="0" y="2566797"/>
                    <a:pt x="0" y="2472055"/>
                  </a:cubicBezTo>
                  <a:lnTo>
                    <a:pt x="0" y="171958"/>
                  </a:lnTo>
                  <a:cubicBezTo>
                    <a:pt x="0" y="77216"/>
                    <a:pt x="77216" y="0"/>
                    <a:pt x="171958" y="0"/>
                  </a:cubicBezTo>
                  <a:lnTo>
                    <a:pt x="2615311" y="0"/>
                  </a:lnTo>
                  <a:cubicBezTo>
                    <a:pt x="2710053" y="0"/>
                    <a:pt x="2787269" y="77216"/>
                    <a:pt x="2787269" y="171958"/>
                  </a:cubicBezTo>
                  <a:lnTo>
                    <a:pt x="2787269" y="2472055"/>
                  </a:lnTo>
                  <a:cubicBezTo>
                    <a:pt x="2787269" y="2566797"/>
                    <a:pt x="2710053" y="2644013"/>
                    <a:pt x="2615311" y="2644013"/>
                  </a:cubicBezTo>
                  <a:close/>
                </a:path>
              </a:pathLst>
            </a:custGeom>
            <a:solidFill>
              <a:srgbClr val="F7B4A7"/>
            </a:solidFill>
          </p:spPr>
        </p:sp>
      </p:grpSp>
      <p:sp>
        <p:nvSpPr>
          <p:cNvPr name="Freeform 9" id="9"/>
          <p:cNvSpPr/>
          <p:nvPr/>
        </p:nvSpPr>
        <p:spPr>
          <a:xfrm flipH="false" flipV="false" rot="3525514">
            <a:off x="5052779" y="6396506"/>
            <a:ext cx="1791111" cy="1325422"/>
          </a:xfrm>
          <a:custGeom>
            <a:avLst/>
            <a:gdLst/>
            <a:ahLst/>
            <a:cxnLst/>
            <a:rect r="r" b="b" t="t" l="l"/>
            <a:pathLst>
              <a:path h="1325422" w="1791111">
                <a:moveTo>
                  <a:pt x="0" y="0"/>
                </a:moveTo>
                <a:lnTo>
                  <a:pt x="1791111" y="0"/>
                </a:lnTo>
                <a:lnTo>
                  <a:pt x="1791111" y="1325422"/>
                </a:lnTo>
                <a:lnTo>
                  <a:pt x="0" y="1325422"/>
                </a:lnTo>
                <a:lnTo>
                  <a:pt x="0" y="0"/>
                </a:lnTo>
                <a:close/>
              </a:path>
            </a:pathLst>
          </a:custGeom>
          <a:blipFill>
            <a:blip r:embed="rId8">
              <a:extLst>
                <a:ext uri="{96DAC541-7B7A-43D3-8B79-37D633B846F1}">
                  <asvg:svgBlip xmlns:asvg="http://schemas.microsoft.com/office/drawing/2016/SVG/main" r:embed="rId9"/>
                </a:ext>
              </a:extLst>
            </a:blip>
            <a:stretch>
              <a:fillRect l="0" t="-407" r="0" b="-407"/>
            </a:stretch>
          </a:blipFill>
        </p:spPr>
      </p:sp>
      <p:sp>
        <p:nvSpPr>
          <p:cNvPr name="TextBox 10" id="10"/>
          <p:cNvSpPr txBox="true"/>
          <p:nvPr/>
        </p:nvSpPr>
        <p:spPr>
          <a:xfrm rot="0">
            <a:off x="410570" y="112575"/>
            <a:ext cx="12626571"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ABSTRACTION</a:t>
            </a:r>
          </a:p>
        </p:txBody>
      </p:sp>
      <p:sp>
        <p:nvSpPr>
          <p:cNvPr name="TextBox 11" id="11"/>
          <p:cNvSpPr txBox="true"/>
          <p:nvPr/>
        </p:nvSpPr>
        <p:spPr>
          <a:xfrm rot="0">
            <a:off x="1434942" y="1039921"/>
            <a:ext cx="15343435" cy="2121114"/>
          </a:xfrm>
          <a:prstGeom prst="rect">
            <a:avLst/>
          </a:prstGeom>
        </p:spPr>
        <p:txBody>
          <a:bodyPr anchor="t" rtlCol="false" tIns="0" lIns="0" bIns="0" rIns="0">
            <a:spAutoFit/>
          </a:bodyPr>
          <a:lstStyle/>
          <a:p>
            <a:pPr algn="ctr">
              <a:lnSpc>
                <a:spcPts val="6963"/>
              </a:lnSpc>
            </a:pPr>
            <a:r>
              <a:rPr lang="en-US" sz="4095" b="true">
                <a:solidFill>
                  <a:srgbClr val="000000"/>
                </a:solidFill>
                <a:latin typeface="Cooper Hewitt Bold"/>
                <a:ea typeface="Cooper Hewitt Bold"/>
                <a:cs typeface="Cooper Hewitt Bold"/>
                <a:sym typeface="Cooper Hewitt Bold"/>
              </a:rPr>
              <a:t>Abstraction focuses on hiding unnecessary details to emphasize relevant information and simplify complexity.</a:t>
            </a:r>
          </a:p>
        </p:txBody>
      </p:sp>
      <p:sp>
        <p:nvSpPr>
          <p:cNvPr name="TextBox 12" id="12"/>
          <p:cNvSpPr txBox="true"/>
          <p:nvPr/>
        </p:nvSpPr>
        <p:spPr>
          <a:xfrm rot="0">
            <a:off x="410570" y="4590187"/>
            <a:ext cx="11737003"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EXAMPLE - ORGANIZE A HANG OUT </a:t>
            </a:r>
          </a:p>
        </p:txBody>
      </p:sp>
      <p:sp>
        <p:nvSpPr>
          <p:cNvPr name="TextBox 13" id="13"/>
          <p:cNvSpPr txBox="true"/>
          <p:nvPr/>
        </p:nvSpPr>
        <p:spPr>
          <a:xfrm rot="0">
            <a:off x="10267960" y="7398884"/>
            <a:ext cx="1979855" cy="1244204"/>
          </a:xfrm>
          <a:prstGeom prst="rect">
            <a:avLst/>
          </a:prstGeom>
        </p:spPr>
        <p:txBody>
          <a:bodyPr anchor="t" rtlCol="false" tIns="0" lIns="0" bIns="0" rIns="0">
            <a:spAutoFit/>
          </a:bodyPr>
          <a:lstStyle/>
          <a:p>
            <a:pPr algn="ctr">
              <a:lnSpc>
                <a:spcPts val="4116"/>
              </a:lnSpc>
            </a:pPr>
            <a:r>
              <a:rPr lang="en-US" sz="2421" b="true">
                <a:solidFill>
                  <a:srgbClr val="000000"/>
                </a:solidFill>
                <a:latin typeface="Cooper Hewitt Bold"/>
                <a:ea typeface="Cooper Hewitt Bold"/>
                <a:cs typeface="Cooper Hewitt Bold"/>
                <a:sym typeface="Cooper Hewitt Bold"/>
              </a:rPr>
              <a:t>Find a place to hang out</a:t>
            </a:r>
          </a:p>
        </p:txBody>
      </p:sp>
      <p:sp>
        <p:nvSpPr>
          <p:cNvPr name="TextBox 14" id="14"/>
          <p:cNvSpPr txBox="true"/>
          <p:nvPr/>
        </p:nvSpPr>
        <p:spPr>
          <a:xfrm rot="0">
            <a:off x="2352189" y="7005002"/>
            <a:ext cx="2761442" cy="2467403"/>
          </a:xfrm>
          <a:prstGeom prst="rect">
            <a:avLst/>
          </a:prstGeom>
        </p:spPr>
        <p:txBody>
          <a:bodyPr anchor="t" rtlCol="false" tIns="0" lIns="0" bIns="0" rIns="0">
            <a:spAutoFit/>
          </a:bodyPr>
          <a:lstStyle/>
          <a:p>
            <a:pPr algn="ctr">
              <a:lnSpc>
                <a:spcPts val="5742"/>
              </a:lnSpc>
            </a:pPr>
            <a:r>
              <a:rPr lang="en-US" sz="3377" b="true">
                <a:solidFill>
                  <a:srgbClr val="000000"/>
                </a:solidFill>
                <a:latin typeface="Cooper Hewitt Bold"/>
                <a:ea typeface="Cooper Hewitt Bold"/>
                <a:cs typeface="Cooper Hewitt Bold"/>
                <a:sym typeface="Cooper Hewitt Bold"/>
              </a:rPr>
              <a:t>Confirmation on who is going</a:t>
            </a:r>
          </a:p>
        </p:txBody>
      </p:sp>
      <p:sp>
        <p:nvSpPr>
          <p:cNvPr name="TextBox 15" id="15"/>
          <p:cNvSpPr txBox="true"/>
          <p:nvPr/>
        </p:nvSpPr>
        <p:spPr>
          <a:xfrm rot="0">
            <a:off x="2783459" y="5643954"/>
            <a:ext cx="1720011" cy="1415263"/>
          </a:xfrm>
          <a:prstGeom prst="rect">
            <a:avLst/>
          </a:prstGeom>
        </p:spPr>
        <p:txBody>
          <a:bodyPr anchor="t" rtlCol="false" tIns="0" lIns="0" bIns="0" rIns="0">
            <a:spAutoFit/>
          </a:bodyPr>
          <a:lstStyle/>
          <a:p>
            <a:pPr algn="ctr">
              <a:lnSpc>
                <a:spcPts val="4614"/>
              </a:lnSpc>
            </a:pPr>
            <a:r>
              <a:rPr lang="en-US" sz="2714" b="true">
                <a:solidFill>
                  <a:srgbClr val="FBEECB"/>
                </a:solidFill>
                <a:latin typeface="Cooper Hewitt Bold"/>
                <a:ea typeface="Cooper Hewitt Bold"/>
                <a:cs typeface="Cooper Hewitt Bold"/>
                <a:sym typeface="Cooper Hewitt Bold"/>
              </a:rPr>
              <a:t>Sub </a:t>
            </a:r>
          </a:p>
          <a:p>
            <a:pPr algn="ctr">
              <a:lnSpc>
                <a:spcPts val="4614"/>
              </a:lnSpc>
            </a:pPr>
            <a:r>
              <a:rPr lang="en-US" sz="2714" b="true">
                <a:solidFill>
                  <a:srgbClr val="FBEECB"/>
                </a:solidFill>
                <a:latin typeface="Cooper Hewitt Bold"/>
                <a:ea typeface="Cooper Hewitt Bold"/>
                <a:cs typeface="Cooper Hewitt Bold"/>
                <a:sym typeface="Cooper Hewitt Bold"/>
              </a:rPr>
              <a:t>Task 1</a:t>
            </a:r>
          </a:p>
        </p:txBody>
      </p:sp>
      <p:sp>
        <p:nvSpPr>
          <p:cNvPr name="TextBox 16" id="16"/>
          <p:cNvSpPr txBox="true"/>
          <p:nvPr/>
        </p:nvSpPr>
        <p:spPr>
          <a:xfrm rot="0">
            <a:off x="10684728" y="6256336"/>
            <a:ext cx="1233187" cy="1019013"/>
          </a:xfrm>
          <a:prstGeom prst="rect">
            <a:avLst/>
          </a:prstGeom>
        </p:spPr>
        <p:txBody>
          <a:bodyPr anchor="t" rtlCol="false" tIns="0" lIns="0" bIns="0" rIns="0">
            <a:spAutoFit/>
          </a:bodyPr>
          <a:lstStyle/>
          <a:p>
            <a:pPr algn="ctr">
              <a:lnSpc>
                <a:spcPts val="3308"/>
              </a:lnSpc>
            </a:pPr>
            <a:r>
              <a:rPr lang="en-US" sz="1946" b="true">
                <a:solidFill>
                  <a:srgbClr val="FBEECB"/>
                </a:solidFill>
                <a:latin typeface="Cooper Hewitt Bold"/>
                <a:ea typeface="Cooper Hewitt Bold"/>
                <a:cs typeface="Cooper Hewitt Bold"/>
                <a:sym typeface="Cooper Hewitt Bold"/>
              </a:rPr>
              <a:t>Sub </a:t>
            </a:r>
          </a:p>
          <a:p>
            <a:pPr algn="ctr">
              <a:lnSpc>
                <a:spcPts val="3308"/>
              </a:lnSpc>
            </a:pPr>
            <a:r>
              <a:rPr lang="en-US" sz="1946" b="true">
                <a:solidFill>
                  <a:srgbClr val="FBEECB"/>
                </a:solidFill>
                <a:latin typeface="Cooper Hewitt Bold"/>
                <a:ea typeface="Cooper Hewitt Bold"/>
                <a:cs typeface="Cooper Hewitt Bold"/>
                <a:sym typeface="Cooper Hewitt Bold"/>
              </a:rPr>
              <a:t>Task 2</a:t>
            </a:r>
          </a:p>
        </p:txBody>
      </p:sp>
      <p:sp>
        <p:nvSpPr>
          <p:cNvPr name="TextBox 17" id="17"/>
          <p:cNvSpPr txBox="true"/>
          <p:nvPr/>
        </p:nvSpPr>
        <p:spPr>
          <a:xfrm rot="0">
            <a:off x="5661684" y="7273011"/>
            <a:ext cx="4175627" cy="1747667"/>
          </a:xfrm>
          <a:prstGeom prst="rect">
            <a:avLst/>
          </a:prstGeom>
        </p:spPr>
        <p:txBody>
          <a:bodyPr anchor="t" rtlCol="false" tIns="0" lIns="0" bIns="0" rIns="0">
            <a:spAutoFit/>
          </a:bodyPr>
          <a:lstStyle/>
          <a:p>
            <a:pPr algn="ctr">
              <a:lnSpc>
                <a:spcPts val="5742"/>
              </a:lnSpc>
            </a:pPr>
            <a:r>
              <a:rPr lang="en-US" sz="3377" b="true">
                <a:solidFill>
                  <a:srgbClr val="F4A3B0"/>
                </a:solidFill>
                <a:latin typeface="Cooper Hewitt Bold"/>
                <a:ea typeface="Cooper Hewitt Bold"/>
                <a:cs typeface="Cooper Hewitt Bold"/>
                <a:sym typeface="Cooper Hewitt Bold"/>
              </a:rPr>
              <a:t>The most important </a:t>
            </a:r>
          </a:p>
          <a:p>
            <a:pPr algn="ctr">
              <a:lnSpc>
                <a:spcPts val="5742"/>
              </a:lnSpc>
            </a:pPr>
            <a:r>
              <a:rPr lang="en-US" sz="3377" b="true">
                <a:solidFill>
                  <a:srgbClr val="F4A3B0"/>
                </a:solidFill>
                <a:latin typeface="Cooper Hewitt Bold"/>
                <a:ea typeface="Cooper Hewitt Bold"/>
                <a:cs typeface="Cooper Hewitt Bold"/>
                <a:sym typeface="Cooper Hewitt Bold"/>
              </a:rPr>
              <a:t>sub task</a:t>
            </a:r>
          </a:p>
        </p:txBody>
      </p:sp>
      <p:sp>
        <p:nvSpPr>
          <p:cNvPr name="TextBox 18" id="18"/>
          <p:cNvSpPr txBox="true"/>
          <p:nvPr/>
        </p:nvSpPr>
        <p:spPr>
          <a:xfrm rot="0">
            <a:off x="13037141" y="6309921"/>
            <a:ext cx="4222159" cy="2779923"/>
          </a:xfrm>
          <a:prstGeom prst="rect">
            <a:avLst/>
          </a:prstGeom>
        </p:spPr>
        <p:txBody>
          <a:bodyPr anchor="t" rtlCol="false" tIns="0" lIns="0" bIns="0" rIns="0">
            <a:spAutoFit/>
          </a:bodyPr>
          <a:lstStyle/>
          <a:p>
            <a:pPr algn="ctr">
              <a:lnSpc>
                <a:spcPts val="4116"/>
              </a:lnSpc>
            </a:pPr>
            <a:r>
              <a:rPr lang="en-US" sz="2421" b="true">
                <a:solidFill>
                  <a:srgbClr val="F7B4A7"/>
                </a:solidFill>
                <a:latin typeface="Cooper Hewitt Bold"/>
                <a:ea typeface="Cooper Hewitt Bold"/>
                <a:cs typeface="Cooper Hewitt Bold"/>
                <a:sym typeface="Cooper Hewitt Bold"/>
              </a:rPr>
              <a:t>Before knowing if anyone is going, the details of where to hang out can be temperorily </a:t>
            </a:r>
            <a:r>
              <a:rPr lang="en-US" sz="2421" b="true">
                <a:solidFill>
                  <a:srgbClr val="FFFFFF"/>
                </a:solidFill>
                <a:latin typeface="Cooper Hewitt Bold"/>
                <a:ea typeface="Cooper Hewitt Bold"/>
                <a:cs typeface="Cooper Hewitt Bold"/>
                <a:sym typeface="Cooper Hewitt Bold"/>
              </a:rPr>
              <a:t>abstracted</a:t>
            </a:r>
            <a:r>
              <a:rPr lang="en-US" sz="2421" b="true">
                <a:solidFill>
                  <a:srgbClr val="F7B4A7"/>
                </a:solidFill>
                <a:latin typeface="Cooper Hewitt Bold"/>
                <a:ea typeface="Cooper Hewitt Bold"/>
                <a:cs typeface="Cooper Hewitt Bold"/>
                <a:sym typeface="Cooper Hewitt Bold"/>
              </a:rPr>
              <a:t>. Eg. Just have a brief idea of where to go </a:t>
            </a:r>
          </a:p>
        </p:txBody>
      </p:sp>
      <p:grpSp>
        <p:nvGrpSpPr>
          <p:cNvPr name="Group 19" id="19"/>
          <p:cNvGrpSpPr/>
          <p:nvPr/>
        </p:nvGrpSpPr>
        <p:grpSpPr>
          <a:xfrm rot="0">
            <a:off x="2537237" y="228753"/>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sp>
        <p:nvSpPr>
          <p:cNvPr name="TextBox 2" id="2"/>
          <p:cNvSpPr txBox="true"/>
          <p:nvPr/>
        </p:nvSpPr>
        <p:spPr>
          <a:xfrm rot="0">
            <a:off x="545586" y="1470464"/>
            <a:ext cx="17071600" cy="2320051"/>
          </a:xfrm>
          <a:prstGeom prst="rect">
            <a:avLst/>
          </a:prstGeom>
        </p:spPr>
        <p:txBody>
          <a:bodyPr anchor="t" rtlCol="false" tIns="0" lIns="0" bIns="0" rIns="0">
            <a:spAutoFit/>
          </a:bodyPr>
          <a:lstStyle/>
          <a:p>
            <a:pPr algn="l" marL="979365" indent="-326455" lvl="2">
              <a:lnSpc>
                <a:spcPts val="5998"/>
              </a:lnSpc>
              <a:buFont typeface="Arial"/>
              <a:buChar char="⚬"/>
            </a:pPr>
            <a:r>
              <a:rPr lang="en-US" sz="4284">
                <a:solidFill>
                  <a:srgbClr val="FFFFFF"/>
                </a:solidFill>
                <a:latin typeface="Code Pro"/>
                <a:ea typeface="Code Pro"/>
                <a:cs typeface="Code Pro"/>
                <a:sym typeface="Code Pro"/>
              </a:rPr>
              <a:t>Finding the maximum and minimum of a given array. Eg. Find the highest and lowest mark awarded to a class of students. </a:t>
            </a:r>
          </a:p>
        </p:txBody>
      </p:sp>
      <p:graphicFrame>
        <p:nvGraphicFramePr>
          <p:cNvPr name="Table 3" id="3"/>
          <p:cNvGraphicFramePr>
            <a:graphicFrameLocks noGrp="true"/>
          </p:cNvGraphicFramePr>
          <p:nvPr/>
        </p:nvGraphicFramePr>
        <p:xfrm>
          <a:off x="872035" y="555407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4" id="4"/>
          <p:cNvGraphicFramePr>
            <a:graphicFrameLocks noGrp="true"/>
          </p:cNvGraphicFramePr>
          <p:nvPr/>
        </p:nvGraphicFramePr>
        <p:xfrm>
          <a:off x="5852071" y="555407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10832107" y="555407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6" id="6"/>
          <p:cNvGraphicFramePr>
            <a:graphicFrameLocks noGrp="true"/>
          </p:cNvGraphicFramePr>
          <p:nvPr/>
        </p:nvGraphicFramePr>
        <p:xfrm>
          <a:off x="15812142" y="5554070"/>
          <a:ext cx="596900" cy="914400"/>
        </p:xfrm>
        <a:graphic>
          <a:graphicData uri="http://schemas.openxmlformats.org/drawingml/2006/table">
            <a:tbl>
              <a:tblPr/>
              <a:tblGrid>
                <a:gridCol w="5969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sp>
        <p:nvSpPr>
          <p:cNvPr name="TextBox 7" id="7"/>
          <p:cNvSpPr txBox="true"/>
          <p:nvPr/>
        </p:nvSpPr>
        <p:spPr>
          <a:xfrm rot="0">
            <a:off x="1340848"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8" id="8"/>
          <p:cNvSpPr txBox="true"/>
          <p:nvPr/>
        </p:nvSpPr>
        <p:spPr>
          <a:xfrm rot="0">
            <a:off x="2990937"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9" id="9"/>
          <p:cNvSpPr txBox="true"/>
          <p:nvPr/>
        </p:nvSpPr>
        <p:spPr>
          <a:xfrm rot="0">
            <a:off x="4773954"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80</a:t>
            </a:r>
          </a:p>
        </p:txBody>
      </p:sp>
      <p:sp>
        <p:nvSpPr>
          <p:cNvPr name="TextBox 10" id="10"/>
          <p:cNvSpPr txBox="true"/>
          <p:nvPr/>
        </p:nvSpPr>
        <p:spPr>
          <a:xfrm rot="0">
            <a:off x="6322709"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60</a:t>
            </a:r>
          </a:p>
        </p:txBody>
      </p:sp>
      <p:sp>
        <p:nvSpPr>
          <p:cNvPr name="TextBox 11" id="11"/>
          <p:cNvSpPr txBox="true"/>
          <p:nvPr/>
        </p:nvSpPr>
        <p:spPr>
          <a:xfrm rot="0">
            <a:off x="8023690"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a:t>
            </a:r>
          </a:p>
        </p:txBody>
      </p:sp>
      <p:sp>
        <p:nvSpPr>
          <p:cNvPr name="TextBox 12" id="12"/>
          <p:cNvSpPr txBox="true"/>
          <p:nvPr/>
        </p:nvSpPr>
        <p:spPr>
          <a:xfrm rot="0">
            <a:off x="9662305"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65</a:t>
            </a:r>
          </a:p>
        </p:txBody>
      </p:sp>
      <p:sp>
        <p:nvSpPr>
          <p:cNvPr name="TextBox 13" id="13"/>
          <p:cNvSpPr txBox="true"/>
          <p:nvPr/>
        </p:nvSpPr>
        <p:spPr>
          <a:xfrm rot="0">
            <a:off x="11312394"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4" id="14"/>
          <p:cNvSpPr txBox="true"/>
          <p:nvPr/>
        </p:nvSpPr>
        <p:spPr>
          <a:xfrm rot="0">
            <a:off x="13095410"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25</a:t>
            </a:r>
          </a:p>
        </p:txBody>
      </p:sp>
      <p:sp>
        <p:nvSpPr>
          <p:cNvPr name="TextBox 15" id="15"/>
          <p:cNvSpPr txBox="true"/>
          <p:nvPr/>
        </p:nvSpPr>
        <p:spPr>
          <a:xfrm rot="0">
            <a:off x="14644166"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95</a:t>
            </a:r>
          </a:p>
        </p:txBody>
      </p:sp>
      <p:sp>
        <p:nvSpPr>
          <p:cNvPr name="TextBox 16" id="16"/>
          <p:cNvSpPr txBox="true"/>
          <p:nvPr/>
        </p:nvSpPr>
        <p:spPr>
          <a:xfrm rot="0">
            <a:off x="16111109" y="5454037"/>
            <a:ext cx="870836"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100</a:t>
            </a:r>
          </a:p>
        </p:txBody>
      </p:sp>
      <p:sp>
        <p:nvSpPr>
          <p:cNvPr name="TextBox 17" id="17"/>
          <p:cNvSpPr txBox="true"/>
          <p:nvPr/>
        </p:nvSpPr>
        <p:spPr>
          <a:xfrm rot="0">
            <a:off x="872035" y="4685591"/>
            <a:ext cx="3190801" cy="763419"/>
          </a:xfrm>
          <a:prstGeom prst="rect">
            <a:avLst/>
          </a:prstGeom>
        </p:spPr>
        <p:txBody>
          <a:bodyPr anchor="t" rtlCol="false" tIns="0" lIns="0" bIns="0" rIns="0">
            <a:spAutoFit/>
          </a:bodyPr>
          <a:lstStyle/>
          <a:p>
            <a:pPr algn="ctr">
              <a:lnSpc>
                <a:spcPts val="5695"/>
              </a:lnSpc>
            </a:pPr>
            <a:r>
              <a:rPr lang="en-US" sz="4069">
                <a:solidFill>
                  <a:srgbClr val="FFFFFF"/>
                </a:solidFill>
                <a:latin typeface="Cerebri"/>
                <a:ea typeface="Cerebri"/>
                <a:cs typeface="Cerebri"/>
                <a:sym typeface="Cerebri"/>
              </a:rPr>
              <a:t>StudentMark:</a:t>
            </a:r>
          </a:p>
        </p:txBody>
      </p:sp>
      <p:grpSp>
        <p:nvGrpSpPr>
          <p:cNvPr name="Group 18" id="18"/>
          <p:cNvGrpSpPr/>
          <p:nvPr/>
        </p:nvGrpSpPr>
        <p:grpSpPr>
          <a:xfrm rot="0">
            <a:off x="2537237" y="188734"/>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2" id="22"/>
          <p:cNvSpPr txBox="true"/>
          <p:nvPr/>
        </p:nvSpPr>
        <p:spPr>
          <a:xfrm rot="0">
            <a:off x="652952" y="332937"/>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Maximum and minimum</a:t>
            </a:r>
          </a:p>
        </p:txBody>
      </p:sp>
    </p:spTree>
  </p:cSld>
  <p:clrMapOvr>
    <a:masterClrMapping/>
  </p:clrMapOvr>
</p:sld>
</file>

<file path=ppt/slides/slide121.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pSp>
        <p:nvGrpSpPr>
          <p:cNvPr name="Group 2" id="2"/>
          <p:cNvGrpSpPr/>
          <p:nvPr/>
        </p:nvGrpSpPr>
        <p:grpSpPr>
          <a:xfrm rot="0">
            <a:off x="1744512" y="2946692"/>
            <a:ext cx="14798975" cy="6747791"/>
            <a:chOff x="0" y="0"/>
            <a:chExt cx="19731967" cy="8997055"/>
          </a:xfrm>
        </p:grpSpPr>
        <p:sp>
          <p:nvSpPr>
            <p:cNvPr name="Freeform 3" id="3"/>
            <p:cNvSpPr/>
            <p:nvPr/>
          </p:nvSpPr>
          <p:spPr>
            <a:xfrm flipH="false" flipV="false" rot="0">
              <a:off x="0" y="0"/>
              <a:ext cx="19731989" cy="8997061"/>
            </a:xfrm>
            <a:custGeom>
              <a:avLst/>
              <a:gdLst/>
              <a:ahLst/>
              <a:cxnLst/>
              <a:rect r="r" b="b" t="t" l="l"/>
              <a:pathLst>
                <a:path h="8997061" w="19731989">
                  <a:moveTo>
                    <a:pt x="0" y="0"/>
                  </a:moveTo>
                  <a:lnTo>
                    <a:pt x="19731989" y="0"/>
                  </a:lnTo>
                  <a:lnTo>
                    <a:pt x="19731989" y="8997061"/>
                  </a:lnTo>
                  <a:lnTo>
                    <a:pt x="0" y="8997061"/>
                  </a:lnTo>
                  <a:close/>
                </a:path>
              </a:pathLst>
            </a:custGeom>
            <a:solidFill>
              <a:srgbClr val="42CACF"/>
            </a:solidFill>
          </p:spPr>
        </p:sp>
      </p:grpSp>
      <p:sp>
        <p:nvSpPr>
          <p:cNvPr name="TextBox 4" id="4"/>
          <p:cNvSpPr txBox="true"/>
          <p:nvPr/>
        </p:nvSpPr>
        <p:spPr>
          <a:xfrm rot="0">
            <a:off x="2033479" y="2878141"/>
            <a:ext cx="14221043" cy="6745192"/>
          </a:xfrm>
          <a:prstGeom prst="rect">
            <a:avLst/>
          </a:prstGeom>
        </p:spPr>
        <p:txBody>
          <a:bodyPr anchor="t" rtlCol="false" tIns="0" lIns="0" bIns="0" rIns="0">
            <a:spAutoFit/>
          </a:bodyPr>
          <a:lstStyle/>
          <a:p>
            <a:pPr algn="l">
              <a:lnSpc>
                <a:spcPts val="4116"/>
              </a:lnSpc>
            </a:pPr>
            <a:r>
              <a:rPr lang="en-US" sz="2940">
                <a:solidFill>
                  <a:srgbClr val="393A3F"/>
                </a:solidFill>
                <a:latin typeface="Code Pro"/>
                <a:ea typeface="Code Pro"/>
                <a:cs typeface="Code Pro"/>
                <a:sym typeface="Code Pro"/>
              </a:rPr>
              <a:t>MaximumMark ← 0</a:t>
            </a:r>
          </a:p>
          <a:p>
            <a:pPr algn="l">
              <a:lnSpc>
                <a:spcPts val="4116"/>
              </a:lnSpc>
            </a:pPr>
            <a:r>
              <a:rPr lang="en-US" sz="2940">
                <a:solidFill>
                  <a:srgbClr val="393A3F"/>
                </a:solidFill>
                <a:latin typeface="Code Pro"/>
                <a:ea typeface="Code Pro"/>
                <a:cs typeface="Code Pro"/>
                <a:sym typeface="Code Pro"/>
              </a:rPr>
              <a:t>MinimumMark ← 100</a:t>
            </a:r>
          </a:p>
          <a:p>
            <a:pPr algn="l">
              <a:lnSpc>
                <a:spcPts val="4116"/>
              </a:lnSpc>
            </a:pPr>
            <a:r>
              <a:rPr lang="en-US" sz="2940">
                <a:solidFill>
                  <a:srgbClr val="393A3F"/>
                </a:solidFill>
                <a:latin typeface="Code Pro"/>
                <a:ea typeface="Code Pro"/>
                <a:cs typeface="Code Pro"/>
                <a:sym typeface="Code Pro"/>
              </a:rPr>
              <a:t>ClassSize ← 10</a:t>
            </a:r>
          </a:p>
          <a:p>
            <a:pPr algn="l">
              <a:lnSpc>
                <a:spcPts val="4116"/>
              </a:lnSpc>
            </a:pPr>
            <a:r>
              <a:rPr lang="en-US" sz="2940">
                <a:solidFill>
                  <a:srgbClr val="393A3F"/>
                </a:solidFill>
                <a:latin typeface="Code Pro"/>
                <a:ea typeface="Code Pro"/>
                <a:cs typeface="Code Pro"/>
                <a:sym typeface="Code Pro"/>
              </a:rPr>
              <a:t>FOR Counter ← 1 TO ClassSize</a:t>
            </a:r>
          </a:p>
          <a:p>
            <a:pPr algn="l">
              <a:lnSpc>
                <a:spcPts val="4116"/>
              </a:lnSpc>
            </a:pPr>
            <a:r>
              <a:rPr lang="en-US" sz="2940">
                <a:solidFill>
                  <a:srgbClr val="393A3F"/>
                </a:solidFill>
                <a:latin typeface="Code Pro"/>
                <a:ea typeface="Code Pro"/>
                <a:cs typeface="Code Pro"/>
                <a:sym typeface="Code Pro"/>
              </a:rPr>
              <a:t>         IF StudentMark[Counter] &gt; MaximumMark </a:t>
            </a:r>
          </a:p>
          <a:p>
            <a:pPr algn="l">
              <a:lnSpc>
                <a:spcPts val="4116"/>
              </a:lnSpc>
            </a:pPr>
            <a:r>
              <a:rPr lang="en-US" sz="2940">
                <a:solidFill>
                  <a:srgbClr val="393A3F"/>
                </a:solidFill>
                <a:latin typeface="Code Pro"/>
                <a:ea typeface="Code Pro"/>
                <a:cs typeface="Code Pro"/>
                <a:sym typeface="Code Pro"/>
              </a:rPr>
              <a:t>                   THEN</a:t>
            </a:r>
          </a:p>
          <a:p>
            <a:pPr algn="l">
              <a:lnSpc>
                <a:spcPts val="4116"/>
              </a:lnSpc>
            </a:pPr>
            <a:r>
              <a:rPr lang="en-US" sz="2940">
                <a:solidFill>
                  <a:srgbClr val="393A3F"/>
                </a:solidFill>
                <a:latin typeface="Code Pro"/>
                <a:ea typeface="Code Pro"/>
                <a:cs typeface="Code Pro"/>
                <a:sym typeface="Code Pro"/>
              </a:rPr>
              <a:t>                             MaximumMark ← StudentMark[Counter] </a:t>
            </a:r>
          </a:p>
          <a:p>
            <a:pPr algn="l">
              <a:lnSpc>
                <a:spcPts val="4116"/>
              </a:lnSpc>
            </a:pPr>
            <a:r>
              <a:rPr lang="en-US" sz="2940">
                <a:solidFill>
                  <a:srgbClr val="393A3F"/>
                </a:solidFill>
                <a:latin typeface="Code Pro"/>
                <a:ea typeface="Code Pro"/>
                <a:cs typeface="Code Pro"/>
                <a:sym typeface="Code Pro"/>
              </a:rPr>
              <a:t>         ENDIF</a:t>
            </a:r>
          </a:p>
          <a:p>
            <a:pPr algn="l">
              <a:lnSpc>
                <a:spcPts val="4116"/>
              </a:lnSpc>
            </a:pPr>
            <a:r>
              <a:rPr lang="en-US" sz="2940">
                <a:solidFill>
                  <a:srgbClr val="393A3F"/>
                </a:solidFill>
                <a:latin typeface="Code Pro"/>
                <a:ea typeface="Code Pro"/>
                <a:cs typeface="Code Pro"/>
                <a:sym typeface="Code Pro"/>
              </a:rPr>
              <a:t>         IF StudentMark[Counter] &lt; MinimumMark </a:t>
            </a:r>
          </a:p>
          <a:p>
            <a:pPr algn="l">
              <a:lnSpc>
                <a:spcPts val="4116"/>
              </a:lnSpc>
            </a:pPr>
            <a:r>
              <a:rPr lang="en-US" sz="2940">
                <a:solidFill>
                  <a:srgbClr val="393A3F"/>
                </a:solidFill>
                <a:latin typeface="Code Pro"/>
                <a:ea typeface="Code Pro"/>
                <a:cs typeface="Code Pro"/>
                <a:sym typeface="Code Pro"/>
              </a:rPr>
              <a:t>                   THEN</a:t>
            </a:r>
          </a:p>
          <a:p>
            <a:pPr algn="l">
              <a:lnSpc>
                <a:spcPts val="4116"/>
              </a:lnSpc>
            </a:pPr>
            <a:r>
              <a:rPr lang="en-US" sz="2940">
                <a:solidFill>
                  <a:srgbClr val="393A3F"/>
                </a:solidFill>
                <a:latin typeface="Code Pro"/>
                <a:ea typeface="Code Pro"/>
                <a:cs typeface="Code Pro"/>
                <a:sym typeface="Code Pro"/>
              </a:rPr>
              <a:t>                             MinimumMark ← StudentMark[Counter] </a:t>
            </a:r>
          </a:p>
          <a:p>
            <a:pPr algn="l">
              <a:lnSpc>
                <a:spcPts val="4116"/>
              </a:lnSpc>
            </a:pPr>
            <a:r>
              <a:rPr lang="en-US" sz="2940">
                <a:solidFill>
                  <a:srgbClr val="393A3F"/>
                </a:solidFill>
                <a:latin typeface="Code Pro"/>
                <a:ea typeface="Code Pro"/>
                <a:cs typeface="Code Pro"/>
                <a:sym typeface="Code Pro"/>
              </a:rPr>
              <a:t>         ENDIF</a:t>
            </a:r>
          </a:p>
          <a:p>
            <a:pPr algn="l">
              <a:lnSpc>
                <a:spcPts val="4116"/>
              </a:lnSpc>
            </a:pPr>
            <a:r>
              <a:rPr lang="en-US" sz="2940">
                <a:solidFill>
                  <a:srgbClr val="393A3F"/>
                </a:solidFill>
                <a:latin typeface="Code Pro"/>
                <a:ea typeface="Code Pro"/>
                <a:cs typeface="Code Pro"/>
                <a:sym typeface="Code Pro"/>
              </a:rPr>
              <a:t>NEXT Counter</a:t>
            </a:r>
          </a:p>
        </p:txBody>
      </p:sp>
      <p:sp>
        <p:nvSpPr>
          <p:cNvPr name="TextBox 5" id="5"/>
          <p:cNvSpPr txBox="true"/>
          <p:nvPr/>
        </p:nvSpPr>
        <p:spPr>
          <a:xfrm rot="0">
            <a:off x="608200" y="1148366"/>
            <a:ext cx="17071600" cy="1567576"/>
          </a:xfrm>
          <a:prstGeom prst="rect">
            <a:avLst/>
          </a:prstGeom>
        </p:spPr>
        <p:txBody>
          <a:bodyPr anchor="t" rtlCol="false" tIns="0" lIns="0" bIns="0" rIns="0">
            <a:spAutoFit/>
          </a:bodyPr>
          <a:lstStyle/>
          <a:p>
            <a:pPr algn="l" marL="979365" indent="-326455" lvl="2">
              <a:lnSpc>
                <a:spcPts val="5998"/>
              </a:lnSpc>
              <a:buFont typeface="Arial"/>
              <a:buChar char="⚬"/>
            </a:pPr>
            <a:r>
              <a:rPr lang="en-US" sz="4284">
                <a:solidFill>
                  <a:srgbClr val="FFFFFF"/>
                </a:solidFill>
                <a:latin typeface="Code Pro"/>
                <a:ea typeface="Code Pro"/>
                <a:cs typeface="Code Pro"/>
                <a:sym typeface="Code Pro"/>
              </a:rPr>
              <a:t>Method 1: Set the MaximumMark to be 0. Set the MinimumMark to be 100. </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0" id="10"/>
          <p:cNvSpPr txBox="true"/>
          <p:nvPr/>
        </p:nvSpPr>
        <p:spPr>
          <a:xfrm rot="0">
            <a:off x="652952" y="332937"/>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Maximum and minimum</a:t>
            </a:r>
          </a:p>
        </p:txBody>
      </p:sp>
    </p:spTree>
  </p:cSld>
  <p:clrMapOvr>
    <a:masterClrMapping/>
  </p:clrMapOvr>
</p:sld>
</file>

<file path=ppt/slides/slide122.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pSp>
        <p:nvGrpSpPr>
          <p:cNvPr name="Group 2" id="2"/>
          <p:cNvGrpSpPr/>
          <p:nvPr/>
        </p:nvGrpSpPr>
        <p:grpSpPr>
          <a:xfrm rot="0">
            <a:off x="1744512" y="2946692"/>
            <a:ext cx="14798975" cy="6747791"/>
            <a:chOff x="0" y="0"/>
            <a:chExt cx="19731967" cy="8997055"/>
          </a:xfrm>
        </p:grpSpPr>
        <p:sp>
          <p:nvSpPr>
            <p:cNvPr name="Freeform 3" id="3"/>
            <p:cNvSpPr/>
            <p:nvPr/>
          </p:nvSpPr>
          <p:spPr>
            <a:xfrm flipH="false" flipV="false" rot="0">
              <a:off x="0" y="0"/>
              <a:ext cx="19731989" cy="8997061"/>
            </a:xfrm>
            <a:custGeom>
              <a:avLst/>
              <a:gdLst/>
              <a:ahLst/>
              <a:cxnLst/>
              <a:rect r="r" b="b" t="t" l="l"/>
              <a:pathLst>
                <a:path h="8997061" w="19731989">
                  <a:moveTo>
                    <a:pt x="0" y="0"/>
                  </a:moveTo>
                  <a:lnTo>
                    <a:pt x="19731989" y="0"/>
                  </a:lnTo>
                  <a:lnTo>
                    <a:pt x="19731989" y="8997061"/>
                  </a:lnTo>
                  <a:lnTo>
                    <a:pt x="0" y="8997061"/>
                  </a:lnTo>
                  <a:close/>
                </a:path>
              </a:pathLst>
            </a:custGeom>
            <a:solidFill>
              <a:srgbClr val="42CACF"/>
            </a:solidFill>
          </p:spPr>
        </p:sp>
      </p:grpSp>
      <p:sp>
        <p:nvSpPr>
          <p:cNvPr name="TextBox 4" id="4"/>
          <p:cNvSpPr txBox="true"/>
          <p:nvPr/>
        </p:nvSpPr>
        <p:spPr>
          <a:xfrm rot="0">
            <a:off x="608200" y="1148366"/>
            <a:ext cx="17071600" cy="1567576"/>
          </a:xfrm>
          <a:prstGeom prst="rect">
            <a:avLst/>
          </a:prstGeom>
        </p:spPr>
        <p:txBody>
          <a:bodyPr anchor="t" rtlCol="false" tIns="0" lIns="0" bIns="0" rIns="0">
            <a:spAutoFit/>
          </a:bodyPr>
          <a:lstStyle/>
          <a:p>
            <a:pPr algn="l" marL="979365" indent="-326455" lvl="2">
              <a:lnSpc>
                <a:spcPts val="5998"/>
              </a:lnSpc>
              <a:buFont typeface="Arial"/>
              <a:buChar char="⚬"/>
            </a:pPr>
            <a:r>
              <a:rPr lang="en-US" sz="4284">
                <a:solidFill>
                  <a:srgbClr val="FFFFFF"/>
                </a:solidFill>
                <a:latin typeface="Code Pro"/>
                <a:ea typeface="Code Pro"/>
                <a:cs typeface="Code Pro"/>
                <a:sym typeface="Code Pro"/>
              </a:rPr>
              <a:t>Method 2: Set the MaximumMark and MinimumMark to be StudentMark[1]</a:t>
            </a:r>
          </a:p>
        </p:txBody>
      </p:sp>
      <p:sp>
        <p:nvSpPr>
          <p:cNvPr name="TextBox 5" id="5"/>
          <p:cNvSpPr txBox="true"/>
          <p:nvPr/>
        </p:nvSpPr>
        <p:spPr>
          <a:xfrm rot="0">
            <a:off x="2033479" y="2878141"/>
            <a:ext cx="14221043" cy="6745192"/>
          </a:xfrm>
          <a:prstGeom prst="rect">
            <a:avLst/>
          </a:prstGeom>
        </p:spPr>
        <p:txBody>
          <a:bodyPr anchor="t" rtlCol="false" tIns="0" lIns="0" bIns="0" rIns="0">
            <a:spAutoFit/>
          </a:bodyPr>
          <a:lstStyle/>
          <a:p>
            <a:pPr algn="l">
              <a:lnSpc>
                <a:spcPts val="4116"/>
              </a:lnSpc>
            </a:pPr>
            <a:r>
              <a:rPr lang="en-US" sz="2940">
                <a:solidFill>
                  <a:srgbClr val="393A3F"/>
                </a:solidFill>
                <a:latin typeface="Code Pro"/>
                <a:ea typeface="Code Pro"/>
                <a:cs typeface="Code Pro"/>
                <a:sym typeface="Code Pro"/>
              </a:rPr>
              <a:t>MaximumMark ← StudentMark[1]</a:t>
            </a:r>
          </a:p>
          <a:p>
            <a:pPr algn="l">
              <a:lnSpc>
                <a:spcPts val="4116"/>
              </a:lnSpc>
            </a:pPr>
            <a:r>
              <a:rPr lang="en-US" sz="2940">
                <a:solidFill>
                  <a:srgbClr val="393A3F"/>
                </a:solidFill>
                <a:latin typeface="Code Pro"/>
                <a:ea typeface="Code Pro"/>
                <a:cs typeface="Code Pro"/>
                <a:sym typeface="Code Pro"/>
              </a:rPr>
              <a:t>MinimumMark ← StudentMark[1]</a:t>
            </a:r>
          </a:p>
          <a:p>
            <a:pPr algn="l">
              <a:lnSpc>
                <a:spcPts val="4116"/>
              </a:lnSpc>
            </a:pPr>
            <a:r>
              <a:rPr lang="en-US" sz="2940">
                <a:solidFill>
                  <a:srgbClr val="393A3F"/>
                </a:solidFill>
                <a:latin typeface="Code Pro"/>
                <a:ea typeface="Code Pro"/>
                <a:cs typeface="Code Pro"/>
                <a:sym typeface="Code Pro"/>
              </a:rPr>
              <a:t>ClassSize ← 10</a:t>
            </a:r>
          </a:p>
          <a:p>
            <a:pPr algn="l">
              <a:lnSpc>
                <a:spcPts val="4116"/>
              </a:lnSpc>
            </a:pPr>
            <a:r>
              <a:rPr lang="en-US" sz="2940">
                <a:solidFill>
                  <a:srgbClr val="393A3F"/>
                </a:solidFill>
                <a:latin typeface="Code Pro"/>
                <a:ea typeface="Code Pro"/>
                <a:cs typeface="Code Pro"/>
                <a:sym typeface="Code Pro"/>
              </a:rPr>
              <a:t>FOR Counter ← 1 TO ClassSize</a:t>
            </a:r>
          </a:p>
          <a:p>
            <a:pPr algn="l">
              <a:lnSpc>
                <a:spcPts val="4116"/>
              </a:lnSpc>
            </a:pPr>
            <a:r>
              <a:rPr lang="en-US" sz="2940">
                <a:solidFill>
                  <a:srgbClr val="393A3F"/>
                </a:solidFill>
                <a:latin typeface="Code Pro"/>
                <a:ea typeface="Code Pro"/>
                <a:cs typeface="Code Pro"/>
                <a:sym typeface="Code Pro"/>
              </a:rPr>
              <a:t>         IF StudentMark[Counter] &gt; MaximumMark </a:t>
            </a:r>
          </a:p>
          <a:p>
            <a:pPr algn="l">
              <a:lnSpc>
                <a:spcPts val="4116"/>
              </a:lnSpc>
            </a:pPr>
            <a:r>
              <a:rPr lang="en-US" sz="2940">
                <a:solidFill>
                  <a:srgbClr val="393A3F"/>
                </a:solidFill>
                <a:latin typeface="Code Pro"/>
                <a:ea typeface="Code Pro"/>
                <a:cs typeface="Code Pro"/>
                <a:sym typeface="Code Pro"/>
              </a:rPr>
              <a:t>                   THEN</a:t>
            </a:r>
          </a:p>
          <a:p>
            <a:pPr algn="l">
              <a:lnSpc>
                <a:spcPts val="4116"/>
              </a:lnSpc>
            </a:pPr>
            <a:r>
              <a:rPr lang="en-US" sz="2940">
                <a:solidFill>
                  <a:srgbClr val="393A3F"/>
                </a:solidFill>
                <a:latin typeface="Code Pro"/>
                <a:ea typeface="Code Pro"/>
                <a:cs typeface="Code Pro"/>
                <a:sym typeface="Code Pro"/>
              </a:rPr>
              <a:t>                             MaximumMark ← StudentMark[Counter] </a:t>
            </a:r>
          </a:p>
          <a:p>
            <a:pPr algn="l">
              <a:lnSpc>
                <a:spcPts val="4116"/>
              </a:lnSpc>
            </a:pPr>
            <a:r>
              <a:rPr lang="en-US" sz="2940">
                <a:solidFill>
                  <a:srgbClr val="393A3F"/>
                </a:solidFill>
                <a:latin typeface="Code Pro"/>
                <a:ea typeface="Code Pro"/>
                <a:cs typeface="Code Pro"/>
                <a:sym typeface="Code Pro"/>
              </a:rPr>
              <a:t>         ENDIF</a:t>
            </a:r>
          </a:p>
          <a:p>
            <a:pPr algn="l">
              <a:lnSpc>
                <a:spcPts val="4116"/>
              </a:lnSpc>
            </a:pPr>
            <a:r>
              <a:rPr lang="en-US" sz="2940">
                <a:solidFill>
                  <a:srgbClr val="393A3F"/>
                </a:solidFill>
                <a:latin typeface="Code Pro"/>
                <a:ea typeface="Code Pro"/>
                <a:cs typeface="Code Pro"/>
                <a:sym typeface="Code Pro"/>
              </a:rPr>
              <a:t>         IF StudentMark[Counter] &lt; MinimumMark </a:t>
            </a:r>
          </a:p>
          <a:p>
            <a:pPr algn="l">
              <a:lnSpc>
                <a:spcPts val="4116"/>
              </a:lnSpc>
            </a:pPr>
            <a:r>
              <a:rPr lang="en-US" sz="2940">
                <a:solidFill>
                  <a:srgbClr val="393A3F"/>
                </a:solidFill>
                <a:latin typeface="Code Pro"/>
                <a:ea typeface="Code Pro"/>
                <a:cs typeface="Code Pro"/>
                <a:sym typeface="Code Pro"/>
              </a:rPr>
              <a:t>                   THEN</a:t>
            </a:r>
          </a:p>
          <a:p>
            <a:pPr algn="l">
              <a:lnSpc>
                <a:spcPts val="4116"/>
              </a:lnSpc>
            </a:pPr>
            <a:r>
              <a:rPr lang="en-US" sz="2940">
                <a:solidFill>
                  <a:srgbClr val="393A3F"/>
                </a:solidFill>
                <a:latin typeface="Code Pro"/>
                <a:ea typeface="Code Pro"/>
                <a:cs typeface="Code Pro"/>
                <a:sym typeface="Code Pro"/>
              </a:rPr>
              <a:t>                             MinimumMark ← StudentMark[Counter] </a:t>
            </a:r>
          </a:p>
          <a:p>
            <a:pPr algn="l">
              <a:lnSpc>
                <a:spcPts val="4116"/>
              </a:lnSpc>
            </a:pPr>
            <a:r>
              <a:rPr lang="en-US" sz="2940">
                <a:solidFill>
                  <a:srgbClr val="393A3F"/>
                </a:solidFill>
                <a:latin typeface="Code Pro"/>
                <a:ea typeface="Code Pro"/>
                <a:cs typeface="Code Pro"/>
                <a:sym typeface="Code Pro"/>
              </a:rPr>
              <a:t>         ENDIF</a:t>
            </a:r>
          </a:p>
          <a:p>
            <a:pPr algn="l">
              <a:lnSpc>
                <a:spcPts val="4116"/>
              </a:lnSpc>
            </a:pPr>
            <a:r>
              <a:rPr lang="en-US" sz="2940">
                <a:solidFill>
                  <a:srgbClr val="393A3F"/>
                </a:solidFill>
                <a:latin typeface="Code Pro"/>
                <a:ea typeface="Code Pro"/>
                <a:cs typeface="Code Pro"/>
                <a:sym typeface="Code Pro"/>
              </a:rPr>
              <a:t>NEXT Counter</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0" id="10"/>
          <p:cNvSpPr txBox="true"/>
          <p:nvPr/>
        </p:nvSpPr>
        <p:spPr>
          <a:xfrm rot="0">
            <a:off x="652952" y="332937"/>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Maximum and minimum</a:t>
            </a:r>
          </a:p>
        </p:txBody>
      </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sp>
        <p:nvSpPr>
          <p:cNvPr name="TextBox 2" id="2"/>
          <p:cNvSpPr txBox="true"/>
          <p:nvPr/>
        </p:nvSpPr>
        <p:spPr>
          <a:xfrm rot="0">
            <a:off x="545586" y="440303"/>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Average</a:t>
            </a:r>
          </a:p>
        </p:txBody>
      </p:sp>
      <p:sp>
        <p:nvSpPr>
          <p:cNvPr name="TextBox 3" id="3"/>
          <p:cNvSpPr txBox="true"/>
          <p:nvPr/>
        </p:nvSpPr>
        <p:spPr>
          <a:xfrm rot="0">
            <a:off x="545586" y="1470464"/>
            <a:ext cx="17071600" cy="1567576"/>
          </a:xfrm>
          <a:prstGeom prst="rect">
            <a:avLst/>
          </a:prstGeom>
        </p:spPr>
        <p:txBody>
          <a:bodyPr anchor="t" rtlCol="false" tIns="0" lIns="0" bIns="0" rIns="0">
            <a:spAutoFit/>
          </a:bodyPr>
          <a:lstStyle/>
          <a:p>
            <a:pPr algn="l" marL="979365" indent="-326455" lvl="2">
              <a:lnSpc>
                <a:spcPts val="5998"/>
              </a:lnSpc>
              <a:buFont typeface="Arial"/>
              <a:buChar char="⚬"/>
            </a:pPr>
            <a:r>
              <a:rPr lang="en-US" sz="4284">
                <a:solidFill>
                  <a:srgbClr val="FFFFFF"/>
                </a:solidFill>
                <a:latin typeface="Code Pro"/>
                <a:ea typeface="Code Pro"/>
                <a:cs typeface="Code Pro"/>
                <a:sym typeface="Code Pro"/>
              </a:rPr>
              <a:t>Finding the average value of a given array. Eg. Find the average mark awarded to a class of students. </a:t>
            </a:r>
          </a:p>
        </p:txBody>
      </p:sp>
      <p:graphicFrame>
        <p:nvGraphicFramePr>
          <p:cNvPr name="Table 4" id="4"/>
          <p:cNvGraphicFramePr>
            <a:graphicFrameLocks noGrp="true"/>
          </p:cNvGraphicFramePr>
          <p:nvPr/>
        </p:nvGraphicFramePr>
        <p:xfrm>
          <a:off x="872035" y="555407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5852071" y="555407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6" id="6"/>
          <p:cNvGraphicFramePr>
            <a:graphicFrameLocks noGrp="true"/>
          </p:cNvGraphicFramePr>
          <p:nvPr/>
        </p:nvGraphicFramePr>
        <p:xfrm>
          <a:off x="10832107" y="5554070"/>
          <a:ext cx="4648200" cy="914400"/>
        </p:xfrm>
        <a:graphic>
          <a:graphicData uri="http://schemas.openxmlformats.org/drawingml/2006/table">
            <a:tbl>
              <a:tblPr/>
              <a:tblGrid>
                <a:gridCol w="1549400"/>
                <a:gridCol w="1549400"/>
                <a:gridCol w="15494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graphicFrame>
        <p:nvGraphicFramePr>
          <p:cNvPr name="Table 7" id="7"/>
          <p:cNvGraphicFramePr>
            <a:graphicFrameLocks noGrp="true"/>
          </p:cNvGraphicFramePr>
          <p:nvPr/>
        </p:nvGraphicFramePr>
        <p:xfrm>
          <a:off x="15812142" y="5554070"/>
          <a:ext cx="596900" cy="914400"/>
        </p:xfrm>
        <a:graphic>
          <a:graphicData uri="http://schemas.openxmlformats.org/drawingml/2006/table">
            <a:tbl>
              <a:tblPr/>
              <a:tblGrid>
                <a:gridCol w="596900"/>
              </a:tblGrid>
              <a:tr h="914400">
                <a:tc>
                  <a:txBody>
                    <a:bodyPr anchor="t" rtlCol="false"/>
                    <a:lstStyle/>
                    <a:p>
                      <a:pPr algn="l">
                        <a:lnSpc>
                          <a:spcPts val="1679"/>
                        </a:lnSpc>
                        <a:defRPr/>
                      </a:pPr>
                      <a:endParaRPr lang="en-US" sz="1100"/>
                    </a:p>
                  </a:txBody>
                  <a:tcPr marL="177966" marR="177966" marT="177966" marB="177966" anchor="ctr">
                    <a:lnL cmpd="sng" algn="ctr" cap="flat" w="33251">
                      <a:solidFill>
                        <a:srgbClr val="FFFFFF"/>
                      </a:solidFill>
                      <a:prstDash val="solid"/>
                      <a:round/>
                      <a:headEnd type="none" w="med" len="med"/>
                      <a:tailEnd type="none" w="med" len="med"/>
                    </a:lnL>
                    <a:lnR cmpd="sng" algn="ctr" cap="flat" w="33251">
                      <a:solidFill>
                        <a:srgbClr val="FFFFFF"/>
                      </a:solidFill>
                      <a:prstDash val="solid"/>
                      <a:round/>
                      <a:headEnd type="none" w="med" len="med"/>
                      <a:tailEnd type="none" w="med" len="med"/>
                    </a:lnR>
                    <a:lnT cmpd="sng" algn="ctr" cap="flat" w="33251">
                      <a:solidFill>
                        <a:srgbClr val="FFFFFF"/>
                      </a:solidFill>
                      <a:prstDash val="solid"/>
                      <a:round/>
                      <a:headEnd type="none" w="med" len="med"/>
                      <a:tailEnd type="none" w="med" len="med"/>
                    </a:lnT>
                    <a:lnB cmpd="sng" algn="ctr" cap="flat" w="33251">
                      <a:solidFill>
                        <a:srgbClr val="FFFFFF"/>
                      </a:solidFill>
                      <a:prstDash val="solid"/>
                      <a:round/>
                      <a:headEnd type="none" w="med" len="med"/>
                      <a:tailEnd type="none" w="med" len="med"/>
                    </a:lnB>
                    <a:solidFill>
                      <a:srgbClr val="F6836B"/>
                    </a:solidFill>
                  </a:tcPr>
                </a:tc>
              </a:tr>
            </a:tbl>
          </a:graphicData>
        </a:graphic>
      </p:graphicFrame>
      <p:sp>
        <p:nvSpPr>
          <p:cNvPr name="TextBox 8" id="8"/>
          <p:cNvSpPr txBox="true"/>
          <p:nvPr/>
        </p:nvSpPr>
        <p:spPr>
          <a:xfrm rot="0">
            <a:off x="1340848"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70</a:t>
            </a:r>
          </a:p>
        </p:txBody>
      </p:sp>
      <p:sp>
        <p:nvSpPr>
          <p:cNvPr name="TextBox 9" id="9"/>
          <p:cNvSpPr txBox="true"/>
          <p:nvPr/>
        </p:nvSpPr>
        <p:spPr>
          <a:xfrm rot="0">
            <a:off x="2990937"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0" id="10"/>
          <p:cNvSpPr txBox="true"/>
          <p:nvPr/>
        </p:nvSpPr>
        <p:spPr>
          <a:xfrm rot="0">
            <a:off x="4773954"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80</a:t>
            </a:r>
          </a:p>
        </p:txBody>
      </p:sp>
      <p:sp>
        <p:nvSpPr>
          <p:cNvPr name="TextBox 11" id="11"/>
          <p:cNvSpPr txBox="true"/>
          <p:nvPr/>
        </p:nvSpPr>
        <p:spPr>
          <a:xfrm rot="0">
            <a:off x="6322709"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60</a:t>
            </a:r>
          </a:p>
        </p:txBody>
      </p:sp>
      <p:sp>
        <p:nvSpPr>
          <p:cNvPr name="TextBox 12" id="12"/>
          <p:cNvSpPr txBox="true"/>
          <p:nvPr/>
        </p:nvSpPr>
        <p:spPr>
          <a:xfrm rot="0">
            <a:off x="8023690"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a:t>
            </a:r>
          </a:p>
        </p:txBody>
      </p:sp>
      <p:sp>
        <p:nvSpPr>
          <p:cNvPr name="TextBox 13" id="13"/>
          <p:cNvSpPr txBox="true"/>
          <p:nvPr/>
        </p:nvSpPr>
        <p:spPr>
          <a:xfrm rot="0">
            <a:off x="9662305"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65</a:t>
            </a:r>
          </a:p>
        </p:txBody>
      </p:sp>
      <p:sp>
        <p:nvSpPr>
          <p:cNvPr name="TextBox 14" id="14"/>
          <p:cNvSpPr txBox="true"/>
          <p:nvPr/>
        </p:nvSpPr>
        <p:spPr>
          <a:xfrm rot="0">
            <a:off x="11312394"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75</a:t>
            </a:r>
          </a:p>
        </p:txBody>
      </p:sp>
      <p:sp>
        <p:nvSpPr>
          <p:cNvPr name="TextBox 15" id="15"/>
          <p:cNvSpPr txBox="true"/>
          <p:nvPr/>
        </p:nvSpPr>
        <p:spPr>
          <a:xfrm rot="0">
            <a:off x="13095410"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25</a:t>
            </a:r>
          </a:p>
        </p:txBody>
      </p:sp>
      <p:sp>
        <p:nvSpPr>
          <p:cNvPr name="TextBox 16" id="16"/>
          <p:cNvSpPr txBox="true"/>
          <p:nvPr/>
        </p:nvSpPr>
        <p:spPr>
          <a:xfrm rot="0">
            <a:off x="14644166" y="5454037"/>
            <a:ext cx="636799"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95</a:t>
            </a:r>
          </a:p>
        </p:txBody>
      </p:sp>
      <p:sp>
        <p:nvSpPr>
          <p:cNvPr name="TextBox 17" id="17"/>
          <p:cNvSpPr txBox="true"/>
          <p:nvPr/>
        </p:nvSpPr>
        <p:spPr>
          <a:xfrm rot="0">
            <a:off x="16111109" y="5454037"/>
            <a:ext cx="870836" cy="882976"/>
          </a:xfrm>
          <a:prstGeom prst="rect">
            <a:avLst/>
          </a:prstGeom>
        </p:spPr>
        <p:txBody>
          <a:bodyPr anchor="t" rtlCol="false" tIns="0" lIns="0" bIns="0" rIns="0">
            <a:spAutoFit/>
          </a:bodyPr>
          <a:lstStyle/>
          <a:p>
            <a:pPr algn="l">
              <a:lnSpc>
                <a:spcPts val="5320"/>
              </a:lnSpc>
            </a:pPr>
            <a:r>
              <a:rPr lang="en-US" sz="3800">
                <a:solidFill>
                  <a:srgbClr val="FFFFFF"/>
                </a:solidFill>
                <a:latin typeface="Chunk Five"/>
                <a:ea typeface="Chunk Five"/>
                <a:cs typeface="Chunk Five"/>
                <a:sym typeface="Chunk Five"/>
              </a:rPr>
              <a:t>100</a:t>
            </a:r>
          </a:p>
        </p:txBody>
      </p:sp>
      <p:sp>
        <p:nvSpPr>
          <p:cNvPr name="TextBox 18" id="18"/>
          <p:cNvSpPr txBox="true"/>
          <p:nvPr/>
        </p:nvSpPr>
        <p:spPr>
          <a:xfrm rot="0">
            <a:off x="872035" y="4685591"/>
            <a:ext cx="3190801" cy="763419"/>
          </a:xfrm>
          <a:prstGeom prst="rect">
            <a:avLst/>
          </a:prstGeom>
        </p:spPr>
        <p:txBody>
          <a:bodyPr anchor="t" rtlCol="false" tIns="0" lIns="0" bIns="0" rIns="0">
            <a:spAutoFit/>
          </a:bodyPr>
          <a:lstStyle/>
          <a:p>
            <a:pPr algn="ctr">
              <a:lnSpc>
                <a:spcPts val="5695"/>
              </a:lnSpc>
            </a:pPr>
            <a:r>
              <a:rPr lang="en-US" sz="4069">
                <a:solidFill>
                  <a:srgbClr val="FFFFFF"/>
                </a:solidFill>
                <a:latin typeface="Cerebri"/>
                <a:ea typeface="Cerebri"/>
                <a:cs typeface="Cerebri"/>
                <a:sym typeface="Cerebri"/>
              </a:rPr>
              <a:t>StudentMark:</a:t>
            </a:r>
          </a:p>
        </p:txBody>
      </p:sp>
      <p:grpSp>
        <p:nvGrpSpPr>
          <p:cNvPr name="Group 19" id="19"/>
          <p:cNvGrpSpPr/>
          <p:nvPr/>
        </p:nvGrpSpPr>
        <p:grpSpPr>
          <a:xfrm rot="0">
            <a:off x="2537237" y="188734"/>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4.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pSp>
        <p:nvGrpSpPr>
          <p:cNvPr name="Group 2" id="2"/>
          <p:cNvGrpSpPr/>
          <p:nvPr/>
        </p:nvGrpSpPr>
        <p:grpSpPr>
          <a:xfrm rot="0">
            <a:off x="1028700" y="3790113"/>
            <a:ext cx="14113677" cy="4788482"/>
            <a:chOff x="0" y="0"/>
            <a:chExt cx="18818236" cy="6384643"/>
          </a:xfrm>
        </p:grpSpPr>
        <p:sp>
          <p:nvSpPr>
            <p:cNvPr name="Freeform 3" id="3"/>
            <p:cNvSpPr/>
            <p:nvPr/>
          </p:nvSpPr>
          <p:spPr>
            <a:xfrm flipH="false" flipV="false" rot="0">
              <a:off x="0" y="0"/>
              <a:ext cx="18818225" cy="6384671"/>
            </a:xfrm>
            <a:custGeom>
              <a:avLst/>
              <a:gdLst/>
              <a:ahLst/>
              <a:cxnLst/>
              <a:rect r="r" b="b" t="t" l="l"/>
              <a:pathLst>
                <a:path h="6384671" w="18818225">
                  <a:moveTo>
                    <a:pt x="0" y="0"/>
                  </a:moveTo>
                  <a:lnTo>
                    <a:pt x="18818225" y="0"/>
                  </a:lnTo>
                  <a:lnTo>
                    <a:pt x="18818225" y="6384671"/>
                  </a:lnTo>
                  <a:lnTo>
                    <a:pt x="0" y="6384671"/>
                  </a:lnTo>
                  <a:close/>
                </a:path>
              </a:pathLst>
            </a:custGeom>
            <a:solidFill>
              <a:srgbClr val="42CACF"/>
            </a:solidFill>
          </p:spPr>
        </p:sp>
      </p:grpSp>
      <p:sp>
        <p:nvSpPr>
          <p:cNvPr name="TextBox 4" id="4"/>
          <p:cNvSpPr txBox="true"/>
          <p:nvPr/>
        </p:nvSpPr>
        <p:spPr>
          <a:xfrm rot="0">
            <a:off x="1433201" y="3845916"/>
            <a:ext cx="13122170" cy="4296021"/>
          </a:xfrm>
          <a:prstGeom prst="rect">
            <a:avLst/>
          </a:prstGeom>
        </p:spPr>
        <p:txBody>
          <a:bodyPr anchor="t" rtlCol="false" tIns="0" lIns="0" bIns="0" rIns="0">
            <a:spAutoFit/>
          </a:bodyPr>
          <a:lstStyle/>
          <a:p>
            <a:pPr algn="l">
              <a:lnSpc>
                <a:spcPts val="6684"/>
              </a:lnSpc>
            </a:pPr>
            <a:r>
              <a:rPr lang="en-US" sz="4774">
                <a:solidFill>
                  <a:srgbClr val="000000"/>
                </a:solidFill>
                <a:latin typeface="Code Pro"/>
                <a:ea typeface="Code Pro"/>
                <a:cs typeface="Code Pro"/>
                <a:sym typeface="Code Pro"/>
              </a:rPr>
              <a:t>Total ← 0</a:t>
            </a:r>
          </a:p>
          <a:p>
            <a:pPr algn="l">
              <a:lnSpc>
                <a:spcPts val="6684"/>
              </a:lnSpc>
            </a:pPr>
            <a:r>
              <a:rPr lang="en-US" sz="4774">
                <a:solidFill>
                  <a:srgbClr val="000000"/>
                </a:solidFill>
                <a:latin typeface="Code Pro"/>
                <a:ea typeface="Code Pro"/>
                <a:cs typeface="Code Pro"/>
                <a:sym typeface="Code Pro"/>
              </a:rPr>
              <a:t>FOR Counter ← 1 TO ClassSize</a:t>
            </a:r>
          </a:p>
          <a:p>
            <a:pPr algn="l">
              <a:lnSpc>
                <a:spcPts val="6684"/>
              </a:lnSpc>
            </a:pPr>
            <a:r>
              <a:rPr lang="en-US" sz="4774">
                <a:solidFill>
                  <a:srgbClr val="000000"/>
                </a:solidFill>
                <a:latin typeface="Code Pro"/>
                <a:ea typeface="Code Pro"/>
                <a:cs typeface="Code Pro"/>
                <a:sym typeface="Code Pro"/>
              </a:rPr>
              <a:t>          Total ← Total + StudentMark[Counter] NEXT Counter</a:t>
            </a:r>
          </a:p>
          <a:p>
            <a:pPr algn="l">
              <a:lnSpc>
                <a:spcPts val="6684"/>
              </a:lnSpc>
            </a:pPr>
            <a:r>
              <a:rPr lang="en-US" sz="4774">
                <a:solidFill>
                  <a:srgbClr val="000000"/>
                </a:solidFill>
                <a:latin typeface="Code Pro"/>
                <a:ea typeface="Code Pro"/>
                <a:cs typeface="Code Pro"/>
                <a:sym typeface="Code Pro"/>
              </a:rPr>
              <a:t>Average ← Total / ClassSize</a:t>
            </a:r>
          </a:p>
        </p:txBody>
      </p:sp>
      <p:sp>
        <p:nvSpPr>
          <p:cNvPr name="Freeform 5" id="5"/>
          <p:cNvSpPr/>
          <p:nvPr/>
        </p:nvSpPr>
        <p:spPr>
          <a:xfrm flipH="false" flipV="false" rot="-5400000">
            <a:off x="13245531" y="5404466"/>
            <a:ext cx="3038309" cy="583715"/>
          </a:xfrm>
          <a:custGeom>
            <a:avLst/>
            <a:gdLst/>
            <a:ahLst/>
            <a:cxnLst/>
            <a:rect r="r" b="b" t="t" l="l"/>
            <a:pathLst>
              <a:path h="583715" w="3038309">
                <a:moveTo>
                  <a:pt x="0" y="0"/>
                </a:moveTo>
                <a:lnTo>
                  <a:pt x="3038309" y="0"/>
                </a:lnTo>
                <a:lnTo>
                  <a:pt x="3038309" y="583715"/>
                </a:lnTo>
                <a:lnTo>
                  <a:pt x="0" y="583715"/>
                </a:lnTo>
                <a:lnTo>
                  <a:pt x="0" y="0"/>
                </a:lnTo>
                <a:close/>
              </a:path>
            </a:pathLst>
          </a:custGeom>
          <a:blipFill>
            <a:blip r:embed="rId2">
              <a:extLst>
                <a:ext uri="{96DAC541-7B7A-43D3-8B79-37D633B846F1}">
                  <asvg:svgBlip xmlns:asvg="http://schemas.microsoft.com/office/drawing/2016/SVG/main" r:embed="rId3"/>
                </a:ext>
              </a:extLst>
            </a:blip>
            <a:stretch>
              <a:fillRect l="0" t="-582" r="0" b="-582"/>
            </a:stretch>
          </a:blipFill>
        </p:spPr>
      </p:sp>
      <p:sp>
        <p:nvSpPr>
          <p:cNvPr name="TextBox 6" id="6"/>
          <p:cNvSpPr txBox="true"/>
          <p:nvPr/>
        </p:nvSpPr>
        <p:spPr>
          <a:xfrm rot="0">
            <a:off x="545586" y="440303"/>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Average</a:t>
            </a:r>
          </a:p>
        </p:txBody>
      </p:sp>
      <p:sp>
        <p:nvSpPr>
          <p:cNvPr name="TextBox 7" id="7"/>
          <p:cNvSpPr txBox="true"/>
          <p:nvPr/>
        </p:nvSpPr>
        <p:spPr>
          <a:xfrm rot="0">
            <a:off x="545586" y="1470464"/>
            <a:ext cx="17071600" cy="1567576"/>
          </a:xfrm>
          <a:prstGeom prst="rect">
            <a:avLst/>
          </a:prstGeom>
        </p:spPr>
        <p:txBody>
          <a:bodyPr anchor="t" rtlCol="false" tIns="0" lIns="0" bIns="0" rIns="0">
            <a:spAutoFit/>
          </a:bodyPr>
          <a:lstStyle/>
          <a:p>
            <a:pPr algn="l" marL="979365" indent="-326455" lvl="2">
              <a:lnSpc>
                <a:spcPts val="5998"/>
              </a:lnSpc>
              <a:buFont typeface="Arial"/>
              <a:buChar char="⚬"/>
            </a:pPr>
            <a:r>
              <a:rPr lang="en-US" sz="4284">
                <a:solidFill>
                  <a:srgbClr val="FFFFFF"/>
                </a:solidFill>
                <a:latin typeface="Code Pro"/>
                <a:ea typeface="Code Pro"/>
                <a:cs typeface="Code Pro"/>
                <a:sym typeface="Code Pro"/>
              </a:rPr>
              <a:t>Finding the average value of a given array. Eg. Find the average mark awarded to a class of students. </a:t>
            </a:r>
          </a:p>
        </p:txBody>
      </p:sp>
      <p:sp>
        <p:nvSpPr>
          <p:cNvPr name="TextBox 8" id="8"/>
          <p:cNvSpPr txBox="true"/>
          <p:nvPr/>
        </p:nvSpPr>
        <p:spPr>
          <a:xfrm rot="0">
            <a:off x="14993299" y="5222097"/>
            <a:ext cx="3294701" cy="796051"/>
          </a:xfrm>
          <a:prstGeom prst="rect">
            <a:avLst/>
          </a:prstGeom>
        </p:spPr>
        <p:txBody>
          <a:bodyPr anchor="t" rtlCol="false" tIns="0" lIns="0" bIns="0" rIns="0">
            <a:spAutoFit/>
          </a:bodyPr>
          <a:lstStyle/>
          <a:p>
            <a:pPr algn="ctr">
              <a:lnSpc>
                <a:spcPts val="5998"/>
              </a:lnSpc>
            </a:pPr>
            <a:r>
              <a:rPr lang="en-US" sz="4284">
                <a:solidFill>
                  <a:srgbClr val="FF5757"/>
                </a:solidFill>
                <a:latin typeface="Gagalin"/>
                <a:ea typeface="Gagalin"/>
                <a:cs typeface="Gagalin"/>
                <a:sym typeface="Gagalin"/>
              </a:rPr>
              <a:t>Totalling</a:t>
            </a:r>
          </a:p>
        </p:txBody>
      </p:sp>
      <p:grpSp>
        <p:nvGrpSpPr>
          <p:cNvPr name="Group 9" id="9"/>
          <p:cNvGrpSpPr/>
          <p:nvPr/>
        </p:nvGrpSpPr>
        <p:grpSpPr>
          <a:xfrm rot="0">
            <a:off x="2537237" y="188734"/>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sp>
        <p:nvSpPr>
          <p:cNvPr name="TextBox 2" id="2"/>
          <p:cNvSpPr txBox="true"/>
          <p:nvPr/>
        </p:nvSpPr>
        <p:spPr>
          <a:xfrm rot="0">
            <a:off x="375939" y="440303"/>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Linear search</a:t>
            </a:r>
          </a:p>
        </p:txBody>
      </p:sp>
      <p:sp>
        <p:nvSpPr>
          <p:cNvPr name="TextBox 3" id="3"/>
          <p:cNvSpPr txBox="true"/>
          <p:nvPr/>
        </p:nvSpPr>
        <p:spPr>
          <a:xfrm rot="0">
            <a:off x="902731" y="1411639"/>
            <a:ext cx="16482537" cy="2722844"/>
          </a:xfrm>
          <a:prstGeom prst="rect">
            <a:avLst/>
          </a:prstGeom>
        </p:spPr>
        <p:txBody>
          <a:bodyPr anchor="t" rtlCol="false" tIns="0" lIns="0" bIns="0" rIns="0">
            <a:spAutoFit/>
          </a:bodyPr>
          <a:lstStyle/>
          <a:p>
            <a:pPr algn="l" marL="868954" indent="-289651" lvl="2">
              <a:lnSpc>
                <a:spcPts val="5320"/>
              </a:lnSpc>
              <a:buFont typeface="Arial"/>
              <a:buChar char="⚬"/>
            </a:pPr>
            <a:r>
              <a:rPr lang="en-US" sz="3800">
                <a:solidFill>
                  <a:srgbClr val="FFFFFF"/>
                </a:solidFill>
                <a:latin typeface="Code Pro"/>
                <a:ea typeface="Code Pro"/>
                <a:cs typeface="Code Pro"/>
                <a:sym typeface="Code Pro"/>
              </a:rPr>
              <a:t>A type of search that is used to check if a value is stored in a list, performed by going through the items in the list one at a time. Eg. Searching for a name in a class list of students name, where all the names stored are different.</a:t>
            </a:r>
          </a:p>
        </p:txBody>
      </p:sp>
      <p:graphicFrame>
        <p:nvGraphicFramePr>
          <p:cNvPr name="Table 4" id="4"/>
          <p:cNvGraphicFramePr>
            <a:graphicFrameLocks noGrp="true"/>
          </p:cNvGraphicFramePr>
          <p:nvPr/>
        </p:nvGraphicFramePr>
        <p:xfrm>
          <a:off x="2093983" y="5889671"/>
          <a:ext cx="6896100" cy="1358900"/>
        </p:xfrm>
        <a:graphic>
          <a:graphicData uri="http://schemas.openxmlformats.org/drawingml/2006/table">
            <a:tbl>
              <a:tblPr/>
              <a:tblGrid>
                <a:gridCol w="2298700"/>
                <a:gridCol w="2298700"/>
                <a:gridCol w="22987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8162728" y="5889671"/>
          <a:ext cx="6896100" cy="1358900"/>
        </p:xfrm>
        <a:graphic>
          <a:graphicData uri="http://schemas.openxmlformats.org/drawingml/2006/table">
            <a:tbl>
              <a:tblPr/>
              <a:tblGrid>
                <a:gridCol w="2298700"/>
                <a:gridCol w="2298700"/>
                <a:gridCol w="22987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sp>
        <p:nvSpPr>
          <p:cNvPr name="TextBox 6" id="6"/>
          <p:cNvSpPr txBox="true"/>
          <p:nvPr/>
        </p:nvSpPr>
        <p:spPr>
          <a:xfrm rot="0">
            <a:off x="2641410" y="5815353"/>
            <a:ext cx="926976" cy="958394"/>
          </a:xfrm>
          <a:prstGeom prst="rect">
            <a:avLst/>
          </a:prstGeom>
        </p:spPr>
        <p:txBody>
          <a:bodyPr anchor="t" rtlCol="false" tIns="0" lIns="0" bIns="0" rIns="0">
            <a:spAutoFit/>
          </a:bodyPr>
          <a:lstStyle/>
          <a:p>
            <a:pPr algn="l">
              <a:lnSpc>
                <a:spcPts val="5839"/>
              </a:lnSpc>
            </a:pPr>
            <a:r>
              <a:rPr lang="en-US" sz="4172">
                <a:solidFill>
                  <a:srgbClr val="FFFFFF"/>
                </a:solidFill>
                <a:latin typeface="Chunk Five"/>
                <a:ea typeface="Chunk Five"/>
                <a:cs typeface="Chunk Five"/>
                <a:sym typeface="Chunk Five"/>
              </a:rPr>
              <a:t>ZK</a:t>
            </a:r>
          </a:p>
        </p:txBody>
      </p:sp>
      <p:sp>
        <p:nvSpPr>
          <p:cNvPr name="TextBox 7" id="7"/>
          <p:cNvSpPr txBox="true"/>
          <p:nvPr/>
        </p:nvSpPr>
        <p:spPr>
          <a:xfrm rot="0">
            <a:off x="4499745" y="5777253"/>
            <a:ext cx="1080774" cy="1066524"/>
          </a:xfrm>
          <a:prstGeom prst="rect">
            <a:avLst/>
          </a:prstGeom>
        </p:spPr>
        <p:txBody>
          <a:bodyPr anchor="t" rtlCol="false" tIns="0" lIns="0" bIns="0" rIns="0">
            <a:spAutoFit/>
          </a:bodyPr>
          <a:lstStyle/>
          <a:p>
            <a:pPr algn="l">
              <a:lnSpc>
                <a:spcPts val="6484"/>
              </a:lnSpc>
            </a:pPr>
            <a:r>
              <a:rPr lang="en-US" sz="4632">
                <a:solidFill>
                  <a:srgbClr val="FFFFFF"/>
                </a:solidFill>
                <a:latin typeface="Chunk Five"/>
                <a:ea typeface="Chunk Five"/>
                <a:cs typeface="Chunk Five"/>
                <a:sym typeface="Chunk Five"/>
              </a:rPr>
              <a:t>Lyn</a:t>
            </a:r>
          </a:p>
        </p:txBody>
      </p:sp>
      <p:sp>
        <p:nvSpPr>
          <p:cNvPr name="TextBox 8" id="8"/>
          <p:cNvSpPr txBox="true"/>
          <p:nvPr/>
        </p:nvSpPr>
        <p:spPr>
          <a:xfrm rot="0">
            <a:off x="6655786" y="5777253"/>
            <a:ext cx="1313810" cy="1066524"/>
          </a:xfrm>
          <a:prstGeom prst="rect">
            <a:avLst/>
          </a:prstGeom>
        </p:spPr>
        <p:txBody>
          <a:bodyPr anchor="t" rtlCol="false" tIns="0" lIns="0" bIns="0" rIns="0">
            <a:spAutoFit/>
          </a:bodyPr>
          <a:lstStyle/>
          <a:p>
            <a:pPr algn="l">
              <a:lnSpc>
                <a:spcPts val="6484"/>
              </a:lnSpc>
            </a:pPr>
            <a:r>
              <a:rPr lang="en-US" sz="4632">
                <a:solidFill>
                  <a:srgbClr val="FFFFFF"/>
                </a:solidFill>
                <a:latin typeface="Chunk Five"/>
                <a:ea typeface="Chunk Five"/>
                <a:cs typeface="Chunk Five"/>
                <a:sym typeface="Chunk Five"/>
              </a:rPr>
              <a:t>Tam</a:t>
            </a:r>
          </a:p>
        </p:txBody>
      </p:sp>
      <p:sp>
        <p:nvSpPr>
          <p:cNvPr name="TextBox 9" id="9"/>
          <p:cNvSpPr txBox="true"/>
          <p:nvPr/>
        </p:nvSpPr>
        <p:spPr>
          <a:xfrm rot="0">
            <a:off x="8533641" y="5777253"/>
            <a:ext cx="1155914" cy="1066524"/>
          </a:xfrm>
          <a:prstGeom prst="rect">
            <a:avLst/>
          </a:prstGeom>
        </p:spPr>
        <p:txBody>
          <a:bodyPr anchor="t" rtlCol="false" tIns="0" lIns="0" bIns="0" rIns="0">
            <a:spAutoFit/>
          </a:bodyPr>
          <a:lstStyle/>
          <a:p>
            <a:pPr algn="l">
              <a:lnSpc>
                <a:spcPts val="6484"/>
              </a:lnSpc>
            </a:pPr>
            <a:r>
              <a:rPr lang="en-US" sz="4632">
                <a:solidFill>
                  <a:srgbClr val="FFFFFF"/>
                </a:solidFill>
                <a:latin typeface="Chunk Five"/>
                <a:ea typeface="Chunk Five"/>
                <a:cs typeface="Chunk Five"/>
                <a:sym typeface="Chunk Five"/>
              </a:rPr>
              <a:t>YW</a:t>
            </a:r>
          </a:p>
        </p:txBody>
      </p:sp>
      <p:sp>
        <p:nvSpPr>
          <p:cNvPr name="TextBox 10" id="10"/>
          <p:cNvSpPr txBox="true"/>
          <p:nvPr/>
        </p:nvSpPr>
        <p:spPr>
          <a:xfrm rot="0">
            <a:off x="10581154" y="5777253"/>
            <a:ext cx="1231894" cy="1066524"/>
          </a:xfrm>
          <a:prstGeom prst="rect">
            <a:avLst/>
          </a:prstGeom>
        </p:spPr>
        <p:txBody>
          <a:bodyPr anchor="t" rtlCol="false" tIns="0" lIns="0" bIns="0" rIns="0">
            <a:spAutoFit/>
          </a:bodyPr>
          <a:lstStyle/>
          <a:p>
            <a:pPr algn="l">
              <a:lnSpc>
                <a:spcPts val="6484"/>
              </a:lnSpc>
            </a:pPr>
            <a:r>
              <a:rPr lang="en-US" sz="4632">
                <a:solidFill>
                  <a:srgbClr val="FFFFFF"/>
                </a:solidFill>
                <a:latin typeface="Chunk Five"/>
                <a:ea typeface="Chunk Five"/>
                <a:cs typeface="Chunk Five"/>
                <a:sym typeface="Chunk Five"/>
              </a:rPr>
              <a:t>Dan</a:t>
            </a:r>
          </a:p>
        </p:txBody>
      </p:sp>
      <p:sp>
        <p:nvSpPr>
          <p:cNvPr name="TextBox 11" id="11"/>
          <p:cNvSpPr txBox="true"/>
          <p:nvPr/>
        </p:nvSpPr>
        <p:spPr>
          <a:xfrm rot="0">
            <a:off x="12603321" y="5777253"/>
            <a:ext cx="1409181" cy="1066524"/>
          </a:xfrm>
          <a:prstGeom prst="rect">
            <a:avLst/>
          </a:prstGeom>
        </p:spPr>
        <p:txBody>
          <a:bodyPr anchor="t" rtlCol="false" tIns="0" lIns="0" bIns="0" rIns="0">
            <a:spAutoFit/>
          </a:bodyPr>
          <a:lstStyle/>
          <a:p>
            <a:pPr algn="l">
              <a:lnSpc>
                <a:spcPts val="6484"/>
              </a:lnSpc>
            </a:pPr>
            <a:r>
              <a:rPr lang="en-US" sz="4632">
                <a:solidFill>
                  <a:srgbClr val="FFFFFF"/>
                </a:solidFill>
                <a:latin typeface="Chunk Five"/>
                <a:ea typeface="Chunk Five"/>
                <a:cs typeface="Chunk Five"/>
                <a:sym typeface="Chunk Five"/>
              </a:rPr>
              <a:t>Joh</a:t>
            </a:r>
          </a:p>
        </p:txBody>
      </p:sp>
      <p:sp>
        <p:nvSpPr>
          <p:cNvPr name="TextBox 12" id="12"/>
          <p:cNvSpPr txBox="true"/>
          <p:nvPr/>
        </p:nvSpPr>
        <p:spPr>
          <a:xfrm rot="0">
            <a:off x="2107082" y="4885290"/>
            <a:ext cx="3753315" cy="849903"/>
          </a:xfrm>
          <a:prstGeom prst="rect">
            <a:avLst/>
          </a:prstGeom>
        </p:spPr>
        <p:txBody>
          <a:bodyPr anchor="t" rtlCol="false" tIns="0" lIns="0" bIns="0" rIns="0">
            <a:spAutoFit/>
          </a:bodyPr>
          <a:lstStyle/>
          <a:p>
            <a:pPr algn="ctr">
              <a:lnSpc>
                <a:spcPts val="6324"/>
              </a:lnSpc>
            </a:pPr>
            <a:r>
              <a:rPr lang="en-US" sz="4517">
                <a:solidFill>
                  <a:srgbClr val="FFFFFF"/>
                </a:solidFill>
                <a:latin typeface="Cerebri"/>
                <a:ea typeface="Cerebri"/>
                <a:cs typeface="Cerebri"/>
                <a:sym typeface="Cerebri"/>
              </a:rPr>
              <a:t>StudentName:</a:t>
            </a:r>
          </a:p>
        </p:txBody>
      </p:sp>
      <p:graphicFrame>
        <p:nvGraphicFramePr>
          <p:cNvPr name="Table 13" id="13"/>
          <p:cNvGraphicFramePr>
            <a:graphicFrameLocks noGrp="true"/>
          </p:cNvGraphicFramePr>
          <p:nvPr/>
        </p:nvGraphicFramePr>
        <p:xfrm>
          <a:off x="14231473" y="5889671"/>
          <a:ext cx="800100" cy="1358900"/>
        </p:xfrm>
        <a:graphic>
          <a:graphicData uri="http://schemas.openxmlformats.org/drawingml/2006/table">
            <a:tbl>
              <a:tblPr/>
              <a:tblGrid>
                <a:gridCol w="8001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sp>
        <p:nvSpPr>
          <p:cNvPr name="TextBox 14" id="14"/>
          <p:cNvSpPr txBox="true"/>
          <p:nvPr/>
        </p:nvSpPr>
        <p:spPr>
          <a:xfrm rot="0">
            <a:off x="14582221" y="5777253"/>
            <a:ext cx="1611795" cy="1066524"/>
          </a:xfrm>
          <a:prstGeom prst="rect">
            <a:avLst/>
          </a:prstGeom>
        </p:spPr>
        <p:txBody>
          <a:bodyPr anchor="t" rtlCol="false" tIns="0" lIns="0" bIns="0" rIns="0">
            <a:spAutoFit/>
          </a:bodyPr>
          <a:lstStyle/>
          <a:p>
            <a:pPr algn="l">
              <a:lnSpc>
                <a:spcPts val="6484"/>
              </a:lnSpc>
            </a:pPr>
            <a:r>
              <a:rPr lang="en-US" sz="4632">
                <a:solidFill>
                  <a:srgbClr val="FFFFFF"/>
                </a:solidFill>
                <a:latin typeface="Chunk Five"/>
                <a:ea typeface="Chunk Five"/>
                <a:cs typeface="Chunk Five"/>
                <a:sym typeface="Chunk Five"/>
              </a:rPr>
              <a:t>Abd</a:t>
            </a:r>
          </a:p>
        </p:txBody>
      </p:sp>
      <p:grpSp>
        <p:nvGrpSpPr>
          <p:cNvPr name="Group 15" id="15"/>
          <p:cNvGrpSpPr/>
          <p:nvPr/>
        </p:nvGrpSpPr>
        <p:grpSpPr>
          <a:xfrm rot="0">
            <a:off x="2537237" y="188734"/>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bg>
      <p:bgPr>
        <a:solidFill>
          <a:srgbClr val="699B89"/>
        </a:solidFill>
      </p:bgPr>
    </p:bg>
    <p:spTree>
      <p:nvGrpSpPr>
        <p:cNvPr id="1" name=""/>
        <p:cNvGrpSpPr/>
        <p:nvPr/>
      </p:nvGrpSpPr>
      <p:grpSpPr>
        <a:xfrm>
          <a:off x="0" y="0"/>
          <a:ext cx="0" cy="0"/>
          <a:chOff x="0" y="0"/>
          <a:chExt cx="0" cy="0"/>
        </a:xfrm>
      </p:grpSpPr>
      <p:sp>
        <p:nvSpPr>
          <p:cNvPr name="TextBox 2" id="2"/>
          <p:cNvSpPr txBox="true"/>
          <p:nvPr/>
        </p:nvSpPr>
        <p:spPr>
          <a:xfrm rot="0">
            <a:off x="375939" y="440303"/>
            <a:ext cx="14596791" cy="986879"/>
          </a:xfrm>
          <a:prstGeom prst="rect">
            <a:avLst/>
          </a:prstGeom>
        </p:spPr>
        <p:txBody>
          <a:bodyPr anchor="t" rtlCol="false" tIns="0" lIns="0" bIns="0" rIns="0">
            <a:spAutoFit/>
          </a:bodyPr>
          <a:lstStyle/>
          <a:p>
            <a:pPr algn="l">
              <a:lnSpc>
                <a:spcPts val="6443"/>
              </a:lnSpc>
            </a:pPr>
            <a:r>
              <a:rPr lang="en-US" sz="6782">
                <a:solidFill>
                  <a:srgbClr val="E9E9E9"/>
                </a:solidFill>
                <a:latin typeface="Chunk Five"/>
                <a:ea typeface="Chunk Five"/>
                <a:cs typeface="Chunk Five"/>
                <a:sym typeface="Chunk Five"/>
              </a:rPr>
              <a:t>Linear search</a:t>
            </a:r>
          </a:p>
        </p:txBody>
      </p:sp>
      <p:graphicFrame>
        <p:nvGraphicFramePr>
          <p:cNvPr name="Table 3" id="3"/>
          <p:cNvGraphicFramePr>
            <a:graphicFrameLocks noGrp="true"/>
          </p:cNvGraphicFramePr>
          <p:nvPr/>
        </p:nvGraphicFramePr>
        <p:xfrm>
          <a:off x="1797461" y="2810397"/>
          <a:ext cx="6896100" cy="1358900"/>
        </p:xfrm>
        <a:graphic>
          <a:graphicData uri="http://schemas.openxmlformats.org/drawingml/2006/table">
            <a:tbl>
              <a:tblPr/>
              <a:tblGrid>
                <a:gridCol w="2298700"/>
                <a:gridCol w="2298700"/>
                <a:gridCol w="22987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graphicFrame>
        <p:nvGraphicFramePr>
          <p:cNvPr name="Table 4" id="4"/>
          <p:cNvGraphicFramePr>
            <a:graphicFrameLocks noGrp="true"/>
          </p:cNvGraphicFramePr>
          <p:nvPr/>
        </p:nvGraphicFramePr>
        <p:xfrm>
          <a:off x="7866205" y="2810397"/>
          <a:ext cx="6896100" cy="1358900"/>
        </p:xfrm>
        <a:graphic>
          <a:graphicData uri="http://schemas.openxmlformats.org/drawingml/2006/table">
            <a:tbl>
              <a:tblPr/>
              <a:tblGrid>
                <a:gridCol w="2298700"/>
                <a:gridCol w="2298700"/>
                <a:gridCol w="22987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sp>
        <p:nvSpPr>
          <p:cNvPr name="TextBox 5" id="5"/>
          <p:cNvSpPr txBox="true"/>
          <p:nvPr/>
        </p:nvSpPr>
        <p:spPr>
          <a:xfrm rot="0">
            <a:off x="2299268" y="2771095"/>
            <a:ext cx="926976" cy="951306"/>
          </a:xfrm>
          <a:prstGeom prst="rect">
            <a:avLst/>
          </a:prstGeom>
        </p:spPr>
        <p:txBody>
          <a:bodyPr anchor="t" rtlCol="false" tIns="0" lIns="0" bIns="0" rIns="0">
            <a:spAutoFit/>
          </a:bodyPr>
          <a:lstStyle/>
          <a:p>
            <a:pPr algn="l">
              <a:lnSpc>
                <a:spcPts val="5839"/>
              </a:lnSpc>
            </a:pPr>
            <a:r>
              <a:rPr lang="en-US" sz="4172">
                <a:solidFill>
                  <a:srgbClr val="000000"/>
                </a:solidFill>
                <a:latin typeface="Chunk Five"/>
                <a:ea typeface="Chunk Five"/>
                <a:cs typeface="Chunk Five"/>
                <a:sym typeface="Chunk Five"/>
              </a:rPr>
              <a:t>ZK</a:t>
            </a:r>
          </a:p>
        </p:txBody>
      </p:sp>
      <p:sp>
        <p:nvSpPr>
          <p:cNvPr name="TextBox 6" id="6"/>
          <p:cNvSpPr txBox="true"/>
          <p:nvPr/>
        </p:nvSpPr>
        <p:spPr>
          <a:xfrm rot="0">
            <a:off x="4203223" y="2697979"/>
            <a:ext cx="1080790"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Lyn</a:t>
            </a:r>
          </a:p>
        </p:txBody>
      </p:sp>
      <p:sp>
        <p:nvSpPr>
          <p:cNvPr name="TextBox 7" id="7"/>
          <p:cNvSpPr txBox="true"/>
          <p:nvPr/>
        </p:nvSpPr>
        <p:spPr>
          <a:xfrm rot="0">
            <a:off x="6359263" y="2697979"/>
            <a:ext cx="1313810"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Tam</a:t>
            </a:r>
          </a:p>
        </p:txBody>
      </p:sp>
      <p:sp>
        <p:nvSpPr>
          <p:cNvPr name="TextBox 8" id="8"/>
          <p:cNvSpPr txBox="true"/>
          <p:nvPr/>
        </p:nvSpPr>
        <p:spPr>
          <a:xfrm rot="0">
            <a:off x="8237118" y="2697979"/>
            <a:ext cx="1155914"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YW</a:t>
            </a:r>
          </a:p>
        </p:txBody>
      </p:sp>
      <p:sp>
        <p:nvSpPr>
          <p:cNvPr name="TextBox 9" id="9"/>
          <p:cNvSpPr txBox="true"/>
          <p:nvPr/>
        </p:nvSpPr>
        <p:spPr>
          <a:xfrm rot="0">
            <a:off x="10284631" y="2697979"/>
            <a:ext cx="1231894"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Dan</a:t>
            </a:r>
          </a:p>
        </p:txBody>
      </p:sp>
      <p:sp>
        <p:nvSpPr>
          <p:cNvPr name="TextBox 10" id="10"/>
          <p:cNvSpPr txBox="true"/>
          <p:nvPr/>
        </p:nvSpPr>
        <p:spPr>
          <a:xfrm rot="0">
            <a:off x="12306798" y="2697979"/>
            <a:ext cx="1409181"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Joh</a:t>
            </a:r>
          </a:p>
        </p:txBody>
      </p:sp>
      <p:sp>
        <p:nvSpPr>
          <p:cNvPr name="TextBox 11" id="11"/>
          <p:cNvSpPr txBox="true"/>
          <p:nvPr/>
        </p:nvSpPr>
        <p:spPr>
          <a:xfrm rot="0">
            <a:off x="1810643" y="1806017"/>
            <a:ext cx="3753148" cy="856787"/>
          </a:xfrm>
          <a:prstGeom prst="rect">
            <a:avLst/>
          </a:prstGeom>
        </p:spPr>
        <p:txBody>
          <a:bodyPr anchor="t" rtlCol="false" tIns="0" lIns="0" bIns="0" rIns="0">
            <a:spAutoFit/>
          </a:bodyPr>
          <a:lstStyle/>
          <a:p>
            <a:pPr algn="ctr">
              <a:lnSpc>
                <a:spcPts val="6324"/>
              </a:lnSpc>
            </a:pPr>
            <a:r>
              <a:rPr lang="en-US" sz="4517">
                <a:solidFill>
                  <a:srgbClr val="000000"/>
                </a:solidFill>
                <a:latin typeface="Cerebri"/>
                <a:ea typeface="Cerebri"/>
                <a:cs typeface="Cerebri"/>
                <a:sym typeface="Cerebri"/>
              </a:rPr>
              <a:t>StudentName:</a:t>
            </a:r>
          </a:p>
        </p:txBody>
      </p:sp>
      <p:graphicFrame>
        <p:nvGraphicFramePr>
          <p:cNvPr name="Table 12" id="12"/>
          <p:cNvGraphicFramePr>
            <a:graphicFrameLocks noGrp="true"/>
          </p:cNvGraphicFramePr>
          <p:nvPr/>
        </p:nvGraphicFramePr>
        <p:xfrm>
          <a:off x="13934950" y="2810397"/>
          <a:ext cx="800100" cy="1358900"/>
        </p:xfrm>
        <a:graphic>
          <a:graphicData uri="http://schemas.openxmlformats.org/drawingml/2006/table">
            <a:tbl>
              <a:tblPr/>
              <a:tblGrid>
                <a:gridCol w="8001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sp>
        <p:nvSpPr>
          <p:cNvPr name="TextBox 13" id="13"/>
          <p:cNvSpPr txBox="true"/>
          <p:nvPr/>
        </p:nvSpPr>
        <p:spPr>
          <a:xfrm rot="0">
            <a:off x="14285699" y="2697979"/>
            <a:ext cx="1611795"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Abd</a:t>
            </a:r>
          </a:p>
        </p:txBody>
      </p:sp>
      <p:sp>
        <p:nvSpPr>
          <p:cNvPr name="TextBox 14" id="14"/>
          <p:cNvSpPr txBox="true"/>
          <p:nvPr/>
        </p:nvSpPr>
        <p:spPr>
          <a:xfrm rot="0">
            <a:off x="4377138" y="7642556"/>
            <a:ext cx="9169007" cy="1613658"/>
          </a:xfrm>
          <a:prstGeom prst="rect">
            <a:avLst/>
          </a:prstGeom>
        </p:spPr>
        <p:txBody>
          <a:bodyPr anchor="t" rtlCol="false" tIns="0" lIns="0" bIns="0" rIns="0">
            <a:spAutoFit/>
          </a:bodyPr>
          <a:lstStyle/>
          <a:p>
            <a:pPr algn="ctr">
              <a:lnSpc>
                <a:spcPts val="6082"/>
              </a:lnSpc>
            </a:pPr>
            <a:r>
              <a:rPr lang="en-US" sz="4345" b="true">
                <a:solidFill>
                  <a:srgbClr val="E9E9E9"/>
                </a:solidFill>
                <a:latin typeface="Arimo Bold"/>
                <a:ea typeface="Arimo Bold"/>
                <a:cs typeface="Arimo Bold"/>
                <a:sym typeface="Arimo Bold"/>
              </a:rPr>
              <a:t>Say,we want to search for a student called Lyn .. </a:t>
            </a:r>
          </a:p>
        </p:txBody>
      </p:sp>
      <p:grpSp>
        <p:nvGrpSpPr>
          <p:cNvPr name="Group 15" id="15"/>
          <p:cNvGrpSpPr/>
          <p:nvPr/>
        </p:nvGrpSpPr>
        <p:grpSpPr>
          <a:xfrm rot="0">
            <a:off x="2537237" y="188734"/>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7.xml><?xml version="1.0" encoding="utf-8"?>
<p:sld xmlns:p="http://schemas.openxmlformats.org/presentationml/2006/main" xmlns:a="http://schemas.openxmlformats.org/drawingml/2006/main" xmlns:r="http://schemas.openxmlformats.org/officeDocument/2006/relationships">
  <p:cSld>
    <p:bg>
      <p:bgPr>
        <a:solidFill>
          <a:srgbClr val="699B89"/>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797461" y="2810397"/>
          <a:ext cx="6896100" cy="1358900"/>
        </p:xfrm>
        <a:graphic>
          <a:graphicData uri="http://schemas.openxmlformats.org/drawingml/2006/table">
            <a:tbl>
              <a:tblPr/>
              <a:tblGrid>
                <a:gridCol w="2298700"/>
                <a:gridCol w="2298700"/>
                <a:gridCol w="22987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graphicFrame>
        <p:nvGraphicFramePr>
          <p:cNvPr name="Table 3" id="3"/>
          <p:cNvGraphicFramePr>
            <a:graphicFrameLocks noGrp="true"/>
          </p:cNvGraphicFramePr>
          <p:nvPr/>
        </p:nvGraphicFramePr>
        <p:xfrm>
          <a:off x="7866205" y="2810397"/>
          <a:ext cx="6896100" cy="1358900"/>
        </p:xfrm>
        <a:graphic>
          <a:graphicData uri="http://schemas.openxmlformats.org/drawingml/2006/table">
            <a:tbl>
              <a:tblPr/>
              <a:tblGrid>
                <a:gridCol w="2298700"/>
                <a:gridCol w="2298700"/>
                <a:gridCol w="22987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graphicFrame>
        <p:nvGraphicFramePr>
          <p:cNvPr name="Table 4" id="4"/>
          <p:cNvGraphicFramePr>
            <a:graphicFrameLocks noGrp="true"/>
          </p:cNvGraphicFramePr>
          <p:nvPr/>
        </p:nvGraphicFramePr>
        <p:xfrm>
          <a:off x="13934950" y="2810397"/>
          <a:ext cx="800100" cy="1358900"/>
        </p:xfrm>
        <a:graphic>
          <a:graphicData uri="http://schemas.openxmlformats.org/drawingml/2006/table">
            <a:tbl>
              <a:tblPr/>
              <a:tblGrid>
                <a:gridCol w="800100"/>
              </a:tblGrid>
              <a:tr h="1358900">
                <a:tc>
                  <a:txBody>
                    <a:bodyPr anchor="t" rtlCol="false"/>
                    <a:lstStyle/>
                    <a:p>
                      <a:pPr algn="l">
                        <a:lnSpc>
                          <a:spcPts val="1679"/>
                        </a:lnSpc>
                        <a:defRPr/>
                      </a:pPr>
                      <a:endParaRPr lang="en-US" sz="1100"/>
                    </a:p>
                  </a:txBody>
                  <a:tcPr marL="190500" marR="190500" marT="190500" marB="190500" anchor="ctr">
                    <a:lnL cmpd="sng" algn="ctr" cap="flat" w="49379">
                      <a:solidFill>
                        <a:srgbClr val="FFFFFF"/>
                      </a:solidFill>
                      <a:prstDash val="solid"/>
                      <a:round/>
                      <a:headEnd type="none" w="med" len="med"/>
                      <a:tailEnd type="none" w="med" len="med"/>
                    </a:lnL>
                    <a:lnR cmpd="sng" algn="ctr" cap="flat" w="49379">
                      <a:solidFill>
                        <a:srgbClr val="FFFFFF"/>
                      </a:solidFill>
                      <a:prstDash val="solid"/>
                      <a:round/>
                      <a:headEnd type="none" w="med" len="med"/>
                      <a:tailEnd type="none" w="med" len="med"/>
                    </a:lnR>
                    <a:lnT cmpd="sng" algn="ctr" cap="flat" w="49379">
                      <a:solidFill>
                        <a:srgbClr val="FFFFFF"/>
                      </a:solidFill>
                      <a:prstDash val="solid"/>
                      <a:round/>
                      <a:headEnd type="none" w="med" len="med"/>
                      <a:tailEnd type="none" w="med" len="med"/>
                    </a:lnT>
                    <a:lnB cmpd="sng" algn="ctr" cap="flat" w="49379">
                      <a:solidFill>
                        <a:srgbClr val="FFFFFF"/>
                      </a:solidFill>
                      <a:prstDash val="solid"/>
                      <a:round/>
                      <a:headEnd type="none" w="med" len="med"/>
                      <a:tailEnd type="none" w="med" len="med"/>
                    </a:lnB>
                    <a:solidFill>
                      <a:srgbClr val="F6836B"/>
                    </a:solidFill>
                  </a:tcPr>
                </a:tc>
              </a:tr>
            </a:tbl>
          </a:graphicData>
        </a:graphic>
      </p:graphicFrame>
      <p:sp>
        <p:nvSpPr>
          <p:cNvPr name="Freeform 5" id="5"/>
          <p:cNvSpPr/>
          <p:nvPr/>
        </p:nvSpPr>
        <p:spPr>
          <a:xfrm flipH="false" flipV="false" rot="-5400000">
            <a:off x="1806416" y="4468568"/>
            <a:ext cx="1874360" cy="965295"/>
          </a:xfrm>
          <a:custGeom>
            <a:avLst/>
            <a:gdLst/>
            <a:ahLst/>
            <a:cxnLst/>
            <a:rect r="r" b="b" t="t" l="l"/>
            <a:pathLst>
              <a:path h="965295" w="1874360">
                <a:moveTo>
                  <a:pt x="0" y="0"/>
                </a:moveTo>
                <a:lnTo>
                  <a:pt x="1874360" y="0"/>
                </a:lnTo>
                <a:lnTo>
                  <a:pt x="1874360" y="965295"/>
                </a:lnTo>
                <a:lnTo>
                  <a:pt x="0" y="965295"/>
                </a:lnTo>
                <a:lnTo>
                  <a:pt x="0" y="0"/>
                </a:lnTo>
                <a:close/>
              </a:path>
            </a:pathLst>
          </a:custGeom>
          <a:blipFill>
            <a:blip r:embed="rId2">
              <a:extLst>
                <a:ext uri="{96DAC541-7B7A-43D3-8B79-37D633B846F1}">
                  <asvg:svgBlip xmlns:asvg="http://schemas.microsoft.com/office/drawing/2016/SVG/main" r:embed="rId3"/>
                </a:ext>
              </a:extLst>
            </a:blip>
            <a:stretch>
              <a:fillRect l="0" t="-268" r="0" b="-268"/>
            </a:stretch>
          </a:blipFill>
        </p:spPr>
      </p:sp>
      <p:sp>
        <p:nvSpPr>
          <p:cNvPr name="TextBox 6" id="6"/>
          <p:cNvSpPr txBox="true"/>
          <p:nvPr/>
        </p:nvSpPr>
        <p:spPr>
          <a:xfrm rot="0">
            <a:off x="375939" y="440303"/>
            <a:ext cx="14596791" cy="986879"/>
          </a:xfrm>
          <a:prstGeom prst="rect">
            <a:avLst/>
          </a:prstGeom>
        </p:spPr>
        <p:txBody>
          <a:bodyPr anchor="t" rtlCol="false" tIns="0" lIns="0" bIns="0" rIns="0">
            <a:spAutoFit/>
          </a:bodyPr>
          <a:lstStyle/>
          <a:p>
            <a:pPr algn="l">
              <a:lnSpc>
                <a:spcPts val="6443"/>
              </a:lnSpc>
            </a:pPr>
            <a:r>
              <a:rPr lang="en-US" sz="6782">
                <a:solidFill>
                  <a:srgbClr val="E9E9E9"/>
                </a:solidFill>
                <a:latin typeface="Chunk Five"/>
                <a:ea typeface="Chunk Five"/>
                <a:cs typeface="Chunk Five"/>
                <a:sym typeface="Chunk Five"/>
              </a:rPr>
              <a:t>Linear search</a:t>
            </a:r>
          </a:p>
        </p:txBody>
      </p:sp>
      <p:sp>
        <p:nvSpPr>
          <p:cNvPr name="TextBox 7" id="7"/>
          <p:cNvSpPr txBox="true"/>
          <p:nvPr/>
        </p:nvSpPr>
        <p:spPr>
          <a:xfrm rot="0">
            <a:off x="2299268" y="2771095"/>
            <a:ext cx="926976" cy="951306"/>
          </a:xfrm>
          <a:prstGeom prst="rect">
            <a:avLst/>
          </a:prstGeom>
        </p:spPr>
        <p:txBody>
          <a:bodyPr anchor="t" rtlCol="false" tIns="0" lIns="0" bIns="0" rIns="0">
            <a:spAutoFit/>
          </a:bodyPr>
          <a:lstStyle/>
          <a:p>
            <a:pPr algn="l">
              <a:lnSpc>
                <a:spcPts val="5839"/>
              </a:lnSpc>
            </a:pPr>
            <a:r>
              <a:rPr lang="en-US" sz="4172">
                <a:solidFill>
                  <a:srgbClr val="000000"/>
                </a:solidFill>
                <a:latin typeface="Chunk Five"/>
                <a:ea typeface="Chunk Five"/>
                <a:cs typeface="Chunk Five"/>
                <a:sym typeface="Chunk Five"/>
              </a:rPr>
              <a:t>ZK</a:t>
            </a:r>
          </a:p>
        </p:txBody>
      </p:sp>
      <p:sp>
        <p:nvSpPr>
          <p:cNvPr name="TextBox 8" id="8"/>
          <p:cNvSpPr txBox="true"/>
          <p:nvPr/>
        </p:nvSpPr>
        <p:spPr>
          <a:xfrm rot="0">
            <a:off x="4203223" y="2697979"/>
            <a:ext cx="1080790"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Lyn</a:t>
            </a:r>
          </a:p>
        </p:txBody>
      </p:sp>
      <p:sp>
        <p:nvSpPr>
          <p:cNvPr name="TextBox 9" id="9"/>
          <p:cNvSpPr txBox="true"/>
          <p:nvPr/>
        </p:nvSpPr>
        <p:spPr>
          <a:xfrm rot="0">
            <a:off x="6359263" y="2697979"/>
            <a:ext cx="1313810"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Tam</a:t>
            </a:r>
          </a:p>
        </p:txBody>
      </p:sp>
      <p:sp>
        <p:nvSpPr>
          <p:cNvPr name="TextBox 10" id="10"/>
          <p:cNvSpPr txBox="true"/>
          <p:nvPr/>
        </p:nvSpPr>
        <p:spPr>
          <a:xfrm rot="0">
            <a:off x="8237118" y="2697979"/>
            <a:ext cx="1155914"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YW</a:t>
            </a:r>
          </a:p>
        </p:txBody>
      </p:sp>
      <p:sp>
        <p:nvSpPr>
          <p:cNvPr name="TextBox 11" id="11"/>
          <p:cNvSpPr txBox="true"/>
          <p:nvPr/>
        </p:nvSpPr>
        <p:spPr>
          <a:xfrm rot="0">
            <a:off x="10284631" y="2697979"/>
            <a:ext cx="1231894"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Dan</a:t>
            </a:r>
          </a:p>
        </p:txBody>
      </p:sp>
      <p:sp>
        <p:nvSpPr>
          <p:cNvPr name="TextBox 12" id="12"/>
          <p:cNvSpPr txBox="true"/>
          <p:nvPr/>
        </p:nvSpPr>
        <p:spPr>
          <a:xfrm rot="0">
            <a:off x="12306798" y="2697979"/>
            <a:ext cx="1409181"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Joh</a:t>
            </a:r>
          </a:p>
        </p:txBody>
      </p:sp>
      <p:sp>
        <p:nvSpPr>
          <p:cNvPr name="TextBox 13" id="13"/>
          <p:cNvSpPr txBox="true"/>
          <p:nvPr/>
        </p:nvSpPr>
        <p:spPr>
          <a:xfrm rot="0">
            <a:off x="1810643" y="1806017"/>
            <a:ext cx="3753148" cy="856787"/>
          </a:xfrm>
          <a:prstGeom prst="rect">
            <a:avLst/>
          </a:prstGeom>
        </p:spPr>
        <p:txBody>
          <a:bodyPr anchor="t" rtlCol="false" tIns="0" lIns="0" bIns="0" rIns="0">
            <a:spAutoFit/>
          </a:bodyPr>
          <a:lstStyle/>
          <a:p>
            <a:pPr algn="ctr">
              <a:lnSpc>
                <a:spcPts val="6324"/>
              </a:lnSpc>
            </a:pPr>
            <a:r>
              <a:rPr lang="en-US" sz="4517">
                <a:solidFill>
                  <a:srgbClr val="000000"/>
                </a:solidFill>
                <a:latin typeface="Cerebri"/>
                <a:ea typeface="Cerebri"/>
                <a:cs typeface="Cerebri"/>
                <a:sym typeface="Cerebri"/>
              </a:rPr>
              <a:t>StudentName:</a:t>
            </a:r>
          </a:p>
        </p:txBody>
      </p:sp>
      <p:sp>
        <p:nvSpPr>
          <p:cNvPr name="TextBox 14" id="14"/>
          <p:cNvSpPr txBox="true"/>
          <p:nvPr/>
        </p:nvSpPr>
        <p:spPr>
          <a:xfrm rot="0">
            <a:off x="14285699" y="2697979"/>
            <a:ext cx="1611795" cy="1063436"/>
          </a:xfrm>
          <a:prstGeom prst="rect">
            <a:avLst/>
          </a:prstGeom>
        </p:spPr>
        <p:txBody>
          <a:bodyPr anchor="t" rtlCol="false" tIns="0" lIns="0" bIns="0" rIns="0">
            <a:spAutoFit/>
          </a:bodyPr>
          <a:lstStyle/>
          <a:p>
            <a:pPr algn="l">
              <a:lnSpc>
                <a:spcPts val="6484"/>
              </a:lnSpc>
            </a:pPr>
            <a:r>
              <a:rPr lang="en-US" sz="4632">
                <a:solidFill>
                  <a:srgbClr val="000000"/>
                </a:solidFill>
                <a:latin typeface="Chunk Five"/>
                <a:ea typeface="Chunk Five"/>
                <a:cs typeface="Chunk Five"/>
                <a:sym typeface="Chunk Five"/>
              </a:rPr>
              <a:t>Abd</a:t>
            </a:r>
          </a:p>
        </p:txBody>
      </p:sp>
      <p:sp>
        <p:nvSpPr>
          <p:cNvPr name="TextBox 15" id="15"/>
          <p:cNvSpPr txBox="true"/>
          <p:nvPr/>
        </p:nvSpPr>
        <p:spPr>
          <a:xfrm rot="0">
            <a:off x="2912871" y="7397414"/>
            <a:ext cx="11804407" cy="2394708"/>
          </a:xfrm>
          <a:prstGeom prst="rect">
            <a:avLst/>
          </a:prstGeom>
        </p:spPr>
        <p:txBody>
          <a:bodyPr anchor="t" rtlCol="false" tIns="0" lIns="0" bIns="0" rIns="0">
            <a:spAutoFit/>
          </a:bodyPr>
          <a:lstStyle/>
          <a:p>
            <a:pPr algn="ctr">
              <a:lnSpc>
                <a:spcPts val="6082"/>
              </a:lnSpc>
            </a:pPr>
            <a:r>
              <a:rPr lang="en-US" sz="4345">
                <a:solidFill>
                  <a:srgbClr val="E9E9E9"/>
                </a:solidFill>
                <a:latin typeface="Arimo"/>
                <a:ea typeface="Arimo"/>
                <a:cs typeface="Arimo"/>
                <a:sym typeface="Arimo"/>
              </a:rPr>
              <a:t>The algorithm will go through the value in the array one by one until it finds the target OR it reaches the end of the list. </a:t>
            </a:r>
          </a:p>
        </p:txBody>
      </p:sp>
      <p:sp>
        <p:nvSpPr>
          <p:cNvPr name="Freeform 16" id="16"/>
          <p:cNvSpPr/>
          <p:nvPr/>
        </p:nvSpPr>
        <p:spPr>
          <a:xfrm flipH="false" flipV="false" rot="-5400000">
            <a:off x="3864185" y="4468568"/>
            <a:ext cx="1874360" cy="965295"/>
          </a:xfrm>
          <a:custGeom>
            <a:avLst/>
            <a:gdLst/>
            <a:ahLst/>
            <a:cxnLst/>
            <a:rect r="r" b="b" t="t" l="l"/>
            <a:pathLst>
              <a:path h="965295" w="1874360">
                <a:moveTo>
                  <a:pt x="0" y="0"/>
                </a:moveTo>
                <a:lnTo>
                  <a:pt x="1874360" y="0"/>
                </a:lnTo>
                <a:lnTo>
                  <a:pt x="1874360" y="965295"/>
                </a:lnTo>
                <a:lnTo>
                  <a:pt x="0" y="965295"/>
                </a:lnTo>
                <a:lnTo>
                  <a:pt x="0" y="0"/>
                </a:lnTo>
                <a:close/>
              </a:path>
            </a:pathLst>
          </a:custGeom>
          <a:blipFill>
            <a:blip r:embed="rId4">
              <a:extLst>
                <a:ext uri="{96DAC541-7B7A-43D3-8B79-37D633B846F1}">
                  <asvg:svgBlip xmlns:asvg="http://schemas.microsoft.com/office/drawing/2016/SVG/main" r:embed="rId5"/>
                </a:ext>
              </a:extLst>
            </a:blip>
            <a:stretch>
              <a:fillRect l="0" t="-268" r="0" b="-268"/>
            </a:stretch>
          </a:blipFill>
        </p:spPr>
      </p:sp>
      <p:sp>
        <p:nvSpPr>
          <p:cNvPr name="TextBox 17" id="17"/>
          <p:cNvSpPr txBox="true"/>
          <p:nvPr/>
        </p:nvSpPr>
        <p:spPr>
          <a:xfrm rot="0">
            <a:off x="4128227" y="5840771"/>
            <a:ext cx="1784134" cy="811209"/>
          </a:xfrm>
          <a:prstGeom prst="rect">
            <a:avLst/>
          </a:prstGeom>
        </p:spPr>
        <p:txBody>
          <a:bodyPr anchor="t" rtlCol="false" tIns="0" lIns="0" bIns="0" rIns="0">
            <a:spAutoFit/>
          </a:bodyPr>
          <a:lstStyle/>
          <a:p>
            <a:pPr algn="ctr">
              <a:lnSpc>
                <a:spcPts val="5701"/>
              </a:lnSpc>
            </a:pPr>
            <a:r>
              <a:rPr lang="en-US" sz="4072" b="true">
                <a:solidFill>
                  <a:srgbClr val="000000"/>
                </a:solidFill>
                <a:latin typeface="Arimo Bold"/>
                <a:ea typeface="Arimo Bold"/>
                <a:cs typeface="Arimo Bold"/>
                <a:sym typeface="Arimo Bold"/>
              </a:rPr>
              <a:t>Found!</a:t>
            </a:r>
          </a:p>
        </p:txBody>
      </p:sp>
      <p:grpSp>
        <p:nvGrpSpPr>
          <p:cNvPr name="Group 18" id="18"/>
          <p:cNvGrpSpPr/>
          <p:nvPr/>
        </p:nvGrpSpPr>
        <p:grpSpPr>
          <a:xfrm rot="0">
            <a:off x="2537237" y="188734"/>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pSp>
        <p:nvGrpSpPr>
          <p:cNvPr name="Group 2" id="2"/>
          <p:cNvGrpSpPr/>
          <p:nvPr/>
        </p:nvGrpSpPr>
        <p:grpSpPr>
          <a:xfrm rot="0">
            <a:off x="2087161" y="1244707"/>
            <a:ext cx="14113677" cy="8699552"/>
            <a:chOff x="0" y="0"/>
            <a:chExt cx="18818236" cy="11599403"/>
          </a:xfrm>
        </p:grpSpPr>
        <p:sp>
          <p:nvSpPr>
            <p:cNvPr name="Freeform 3" id="3"/>
            <p:cNvSpPr/>
            <p:nvPr/>
          </p:nvSpPr>
          <p:spPr>
            <a:xfrm flipH="false" flipV="false" rot="0">
              <a:off x="0" y="0"/>
              <a:ext cx="18818225" cy="11599418"/>
            </a:xfrm>
            <a:custGeom>
              <a:avLst/>
              <a:gdLst/>
              <a:ahLst/>
              <a:cxnLst/>
              <a:rect r="r" b="b" t="t" l="l"/>
              <a:pathLst>
                <a:path h="11599418" w="18818225">
                  <a:moveTo>
                    <a:pt x="0" y="0"/>
                  </a:moveTo>
                  <a:lnTo>
                    <a:pt x="18818225" y="0"/>
                  </a:lnTo>
                  <a:lnTo>
                    <a:pt x="18818225" y="11599418"/>
                  </a:lnTo>
                  <a:lnTo>
                    <a:pt x="0" y="11599418"/>
                  </a:lnTo>
                  <a:close/>
                </a:path>
              </a:pathLst>
            </a:custGeom>
            <a:solidFill>
              <a:srgbClr val="42CACF"/>
            </a:solidFill>
          </p:spPr>
        </p:sp>
      </p:grpSp>
      <p:sp>
        <p:nvSpPr>
          <p:cNvPr name="TextBox 4" id="4"/>
          <p:cNvSpPr txBox="true"/>
          <p:nvPr/>
        </p:nvSpPr>
        <p:spPr>
          <a:xfrm rot="0">
            <a:off x="353129" y="257828"/>
            <a:ext cx="5997633"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Linear search</a:t>
            </a:r>
          </a:p>
        </p:txBody>
      </p:sp>
      <p:sp>
        <p:nvSpPr>
          <p:cNvPr name="TextBox 5" id="5"/>
          <p:cNvSpPr txBox="true"/>
          <p:nvPr/>
        </p:nvSpPr>
        <p:spPr>
          <a:xfrm rot="0">
            <a:off x="2822831" y="1244064"/>
            <a:ext cx="12642337" cy="8605588"/>
          </a:xfrm>
          <a:prstGeom prst="rect">
            <a:avLst/>
          </a:prstGeom>
        </p:spPr>
        <p:txBody>
          <a:bodyPr anchor="t" rtlCol="false" tIns="0" lIns="0" bIns="0" rIns="0">
            <a:spAutoFit/>
          </a:bodyPr>
          <a:lstStyle/>
          <a:p>
            <a:pPr algn="l">
              <a:lnSpc>
                <a:spcPts val="3426"/>
              </a:lnSpc>
            </a:pPr>
            <a:r>
              <a:rPr lang="en-US" sz="2447">
                <a:solidFill>
                  <a:srgbClr val="393A3F"/>
                </a:solidFill>
                <a:latin typeface="Code Pro"/>
                <a:ea typeface="Code Pro"/>
                <a:cs typeface="Code Pro"/>
                <a:sym typeface="Code Pro"/>
              </a:rPr>
              <a:t>OUTPUT "Please enter name to find " </a:t>
            </a:r>
          </a:p>
          <a:p>
            <a:pPr algn="l">
              <a:lnSpc>
                <a:spcPts val="3426"/>
              </a:lnSpc>
            </a:pPr>
            <a:r>
              <a:rPr lang="en-US" sz="2447">
                <a:solidFill>
                  <a:srgbClr val="393A3F"/>
                </a:solidFill>
                <a:latin typeface="Code Pro"/>
                <a:ea typeface="Code Pro"/>
                <a:cs typeface="Code Pro"/>
                <a:sym typeface="Code Pro"/>
              </a:rPr>
              <a:t>INPUT Name</a:t>
            </a:r>
          </a:p>
          <a:p>
            <a:pPr algn="l">
              <a:lnSpc>
                <a:spcPts val="3426"/>
              </a:lnSpc>
            </a:pPr>
            <a:r>
              <a:rPr lang="en-US" sz="2447">
                <a:solidFill>
                  <a:srgbClr val="393A3F"/>
                </a:solidFill>
                <a:latin typeface="Code Pro"/>
                <a:ea typeface="Code Pro"/>
                <a:cs typeface="Code Pro"/>
                <a:sym typeface="Code Pro"/>
              </a:rPr>
              <a:t>Found ← FALSE</a:t>
            </a:r>
          </a:p>
          <a:p>
            <a:pPr algn="l">
              <a:lnSpc>
                <a:spcPts val="3426"/>
              </a:lnSpc>
            </a:pPr>
            <a:r>
              <a:rPr lang="en-US" sz="2447">
                <a:solidFill>
                  <a:srgbClr val="393A3F"/>
                </a:solidFill>
                <a:latin typeface="Code Pro"/>
                <a:ea typeface="Code Pro"/>
                <a:cs typeface="Code Pro"/>
                <a:sym typeface="Code Pro"/>
              </a:rPr>
              <a:t>Counter ← 1</a:t>
            </a:r>
          </a:p>
          <a:p>
            <a:pPr algn="l">
              <a:lnSpc>
                <a:spcPts val="3426"/>
              </a:lnSpc>
            </a:pPr>
          </a:p>
          <a:p>
            <a:pPr algn="l">
              <a:lnSpc>
                <a:spcPts val="3426"/>
              </a:lnSpc>
            </a:pPr>
            <a:r>
              <a:rPr lang="en-US" sz="2447">
                <a:solidFill>
                  <a:srgbClr val="393A3F"/>
                </a:solidFill>
                <a:latin typeface="Code Pro"/>
                <a:ea typeface="Code Pro"/>
                <a:cs typeface="Code Pro"/>
                <a:sym typeface="Code Pro"/>
              </a:rPr>
              <a:t>REPEAT</a:t>
            </a:r>
          </a:p>
          <a:p>
            <a:pPr algn="l">
              <a:lnSpc>
                <a:spcPts val="3426"/>
              </a:lnSpc>
            </a:pPr>
            <a:r>
              <a:rPr lang="en-US" sz="2447">
                <a:solidFill>
                  <a:srgbClr val="393A3F"/>
                </a:solidFill>
                <a:latin typeface="Code Pro"/>
                <a:ea typeface="Code Pro"/>
                <a:cs typeface="Code Pro"/>
                <a:sym typeface="Code Pro"/>
              </a:rPr>
              <a:t>         IF Name = StudentName[Counter]</a:t>
            </a:r>
          </a:p>
          <a:p>
            <a:pPr algn="l">
              <a:lnSpc>
                <a:spcPts val="3426"/>
              </a:lnSpc>
            </a:pPr>
            <a:r>
              <a:rPr lang="en-US" sz="2447">
                <a:solidFill>
                  <a:srgbClr val="393A3F"/>
                </a:solidFill>
                <a:latin typeface="Code Pro"/>
                <a:ea typeface="Code Pro"/>
                <a:cs typeface="Code Pro"/>
                <a:sym typeface="Code Pro"/>
              </a:rPr>
              <a:t>                  THEN</a:t>
            </a:r>
          </a:p>
          <a:p>
            <a:pPr algn="l">
              <a:lnSpc>
                <a:spcPts val="3426"/>
              </a:lnSpc>
            </a:pPr>
            <a:r>
              <a:rPr lang="en-US" sz="2447">
                <a:solidFill>
                  <a:srgbClr val="393A3F"/>
                </a:solidFill>
                <a:latin typeface="Code Pro"/>
                <a:ea typeface="Code Pro"/>
                <a:cs typeface="Code Pro"/>
                <a:sym typeface="Code Pro"/>
              </a:rPr>
              <a:t>                             Found ← TRUE   </a:t>
            </a:r>
          </a:p>
          <a:p>
            <a:pPr algn="l">
              <a:lnSpc>
                <a:spcPts val="3426"/>
              </a:lnSpc>
            </a:pPr>
            <a:r>
              <a:rPr lang="en-US" sz="2447">
                <a:solidFill>
                  <a:srgbClr val="393A3F"/>
                </a:solidFill>
                <a:latin typeface="Code Pro"/>
                <a:ea typeface="Code Pro"/>
                <a:cs typeface="Code Pro"/>
                <a:sym typeface="Code Pro"/>
              </a:rPr>
              <a:t>                   ELSE</a:t>
            </a:r>
          </a:p>
          <a:p>
            <a:pPr algn="l">
              <a:lnSpc>
                <a:spcPts val="3426"/>
              </a:lnSpc>
            </a:pPr>
            <a:r>
              <a:rPr lang="en-US" sz="2447">
                <a:solidFill>
                  <a:srgbClr val="393A3F"/>
                </a:solidFill>
                <a:latin typeface="Code Pro"/>
                <a:ea typeface="Code Pro"/>
                <a:cs typeface="Code Pro"/>
                <a:sym typeface="Code Pro"/>
              </a:rPr>
              <a:t>                             Counter ← Counter + 1</a:t>
            </a:r>
          </a:p>
          <a:p>
            <a:pPr algn="l">
              <a:lnSpc>
                <a:spcPts val="3426"/>
              </a:lnSpc>
            </a:pPr>
            <a:r>
              <a:rPr lang="en-US" sz="2447">
                <a:solidFill>
                  <a:srgbClr val="393A3F"/>
                </a:solidFill>
                <a:latin typeface="Code Pro"/>
                <a:ea typeface="Code Pro"/>
                <a:cs typeface="Code Pro"/>
                <a:sym typeface="Code Pro"/>
              </a:rPr>
              <a:t>          ENDIF</a:t>
            </a:r>
          </a:p>
          <a:p>
            <a:pPr algn="l">
              <a:lnSpc>
                <a:spcPts val="3426"/>
              </a:lnSpc>
            </a:pPr>
            <a:r>
              <a:rPr lang="en-US" sz="2447">
                <a:solidFill>
                  <a:srgbClr val="393A3F"/>
                </a:solidFill>
                <a:latin typeface="Code Pro"/>
                <a:ea typeface="Code Pro"/>
                <a:cs typeface="Code Pro"/>
                <a:sym typeface="Code Pro"/>
              </a:rPr>
              <a:t>UNTIL Found ← TRUE OR Counter &gt; ClassSize </a:t>
            </a:r>
          </a:p>
          <a:p>
            <a:pPr algn="l">
              <a:lnSpc>
                <a:spcPts val="3426"/>
              </a:lnSpc>
            </a:pPr>
          </a:p>
          <a:p>
            <a:pPr algn="l">
              <a:lnSpc>
                <a:spcPts val="3426"/>
              </a:lnSpc>
            </a:pPr>
            <a:r>
              <a:rPr lang="en-US" sz="2447">
                <a:solidFill>
                  <a:srgbClr val="393A3F"/>
                </a:solidFill>
                <a:latin typeface="Code Pro"/>
                <a:ea typeface="Code Pro"/>
                <a:cs typeface="Code Pro"/>
                <a:sym typeface="Code Pro"/>
              </a:rPr>
              <a:t>IF Found</a:t>
            </a:r>
          </a:p>
          <a:p>
            <a:pPr algn="l">
              <a:lnSpc>
                <a:spcPts val="3426"/>
              </a:lnSpc>
            </a:pPr>
            <a:r>
              <a:rPr lang="en-US" sz="2447">
                <a:solidFill>
                  <a:srgbClr val="393A3F"/>
                </a:solidFill>
                <a:latin typeface="Code Pro"/>
                <a:ea typeface="Code Pro"/>
                <a:cs typeface="Code Pro"/>
                <a:sym typeface="Code Pro"/>
              </a:rPr>
              <a:t>         THEN</a:t>
            </a:r>
          </a:p>
          <a:p>
            <a:pPr algn="l">
              <a:lnSpc>
                <a:spcPts val="3426"/>
              </a:lnSpc>
            </a:pPr>
            <a:r>
              <a:rPr lang="en-US" sz="2447">
                <a:solidFill>
                  <a:srgbClr val="393A3F"/>
                </a:solidFill>
                <a:latin typeface="Code Pro"/>
                <a:ea typeface="Code Pro"/>
                <a:cs typeface="Code Pro"/>
                <a:sym typeface="Code Pro"/>
              </a:rPr>
              <a:t>                    OUTPUT Name, " found at position ", Counter, " in the list."</a:t>
            </a:r>
          </a:p>
          <a:p>
            <a:pPr algn="l">
              <a:lnSpc>
                <a:spcPts val="3426"/>
              </a:lnSpc>
            </a:pPr>
            <a:r>
              <a:rPr lang="en-US" sz="2447">
                <a:solidFill>
                  <a:srgbClr val="393A3F"/>
                </a:solidFill>
                <a:latin typeface="Code Pro"/>
                <a:ea typeface="Code Pro"/>
                <a:cs typeface="Code Pro"/>
                <a:sym typeface="Code Pro"/>
              </a:rPr>
              <a:t>         ELSE    </a:t>
            </a:r>
          </a:p>
          <a:p>
            <a:pPr algn="l">
              <a:lnSpc>
                <a:spcPts val="3426"/>
              </a:lnSpc>
            </a:pPr>
            <a:r>
              <a:rPr lang="en-US" sz="2447">
                <a:solidFill>
                  <a:srgbClr val="393A3F"/>
                </a:solidFill>
                <a:latin typeface="Code Pro"/>
                <a:ea typeface="Code Pro"/>
                <a:cs typeface="Code Pro"/>
                <a:sym typeface="Code Pro"/>
              </a:rPr>
              <a:t>                    OUTPUT Name, " not found."</a:t>
            </a:r>
          </a:p>
          <a:p>
            <a:pPr algn="l">
              <a:lnSpc>
                <a:spcPts val="3426"/>
              </a:lnSpc>
            </a:pPr>
            <a:r>
              <a:rPr lang="en-US" sz="2447">
                <a:solidFill>
                  <a:srgbClr val="393A3F"/>
                </a:solidFill>
                <a:latin typeface="Code Pro"/>
                <a:ea typeface="Code Pro"/>
                <a:cs typeface="Code Pro"/>
                <a:sym typeface="Code Pro"/>
              </a:rPr>
              <a:t>ENDIF</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9.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05528" y="5356998"/>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3" id="3"/>
          <p:cNvGraphicFramePr>
            <a:graphicFrameLocks noGrp="true"/>
          </p:cNvGraphicFramePr>
          <p:nvPr/>
        </p:nvGraphicFramePr>
        <p:xfrm>
          <a:off x="7998737" y="5356998"/>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4" id="4"/>
          <p:cNvGraphicFramePr>
            <a:graphicFrameLocks noGrp="true"/>
          </p:cNvGraphicFramePr>
          <p:nvPr/>
        </p:nvGraphicFramePr>
        <p:xfrm>
          <a:off x="12691945" y="5356998"/>
          <a:ext cx="469900" cy="812800"/>
        </p:xfrm>
        <a:graphic>
          <a:graphicData uri="http://schemas.openxmlformats.org/drawingml/2006/table">
            <a:tbl>
              <a:tblPr/>
              <a:tblGrid>
                <a:gridCol w="4699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3280470" y="8781096"/>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6" id="6"/>
          <p:cNvGraphicFramePr>
            <a:graphicFrameLocks noGrp="true"/>
          </p:cNvGraphicFramePr>
          <p:nvPr/>
        </p:nvGraphicFramePr>
        <p:xfrm>
          <a:off x="7973679" y="8781096"/>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7" id="7"/>
          <p:cNvGraphicFramePr>
            <a:graphicFrameLocks noGrp="true"/>
          </p:cNvGraphicFramePr>
          <p:nvPr/>
        </p:nvGraphicFramePr>
        <p:xfrm>
          <a:off x="12666887" y="8781096"/>
          <a:ext cx="469900" cy="812800"/>
        </p:xfrm>
        <a:graphic>
          <a:graphicData uri="http://schemas.openxmlformats.org/drawingml/2006/table">
            <a:tbl>
              <a:tblPr/>
              <a:tblGrid>
                <a:gridCol w="4699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sp>
        <p:nvSpPr>
          <p:cNvPr name="Freeform 8" id="8"/>
          <p:cNvSpPr/>
          <p:nvPr/>
        </p:nvSpPr>
        <p:spPr>
          <a:xfrm flipH="false" flipV="false" rot="5400000">
            <a:off x="8048479" y="7362615"/>
            <a:ext cx="1368115" cy="413855"/>
          </a:xfrm>
          <a:custGeom>
            <a:avLst/>
            <a:gdLst/>
            <a:ahLst/>
            <a:cxnLst/>
            <a:rect r="r" b="b" t="t" l="l"/>
            <a:pathLst>
              <a:path h="413855" w="1368115">
                <a:moveTo>
                  <a:pt x="0" y="0"/>
                </a:moveTo>
                <a:lnTo>
                  <a:pt x="1368115" y="0"/>
                </a:lnTo>
                <a:lnTo>
                  <a:pt x="1368115" y="413855"/>
                </a:lnTo>
                <a:lnTo>
                  <a:pt x="0" y="413855"/>
                </a:lnTo>
                <a:lnTo>
                  <a:pt x="0" y="0"/>
                </a:lnTo>
                <a:close/>
              </a:path>
            </a:pathLst>
          </a:custGeom>
          <a:blipFill>
            <a:blip r:embed="rId2">
              <a:extLst>
                <a:ext uri="{96DAC541-7B7A-43D3-8B79-37D633B846F1}">
                  <asvg:svgBlip xmlns:asvg="http://schemas.microsoft.com/office/drawing/2016/SVG/main" r:embed="rId3"/>
                </a:ext>
              </a:extLst>
            </a:blip>
            <a:stretch>
              <a:fillRect l="0" t="-505" r="0" b="-505"/>
            </a:stretch>
          </a:blipFill>
        </p:spPr>
      </p:sp>
      <p:sp>
        <p:nvSpPr>
          <p:cNvPr name="TextBox 9" id="9"/>
          <p:cNvSpPr txBox="true"/>
          <p:nvPr/>
        </p:nvSpPr>
        <p:spPr>
          <a:xfrm rot="0">
            <a:off x="545586" y="440303"/>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Bubble sort</a:t>
            </a:r>
          </a:p>
        </p:txBody>
      </p:sp>
      <p:sp>
        <p:nvSpPr>
          <p:cNvPr name="TextBox 10" id="10"/>
          <p:cNvSpPr txBox="true"/>
          <p:nvPr/>
        </p:nvSpPr>
        <p:spPr>
          <a:xfrm rot="0">
            <a:off x="902731" y="1411639"/>
            <a:ext cx="16531552" cy="2620217"/>
          </a:xfrm>
          <a:prstGeom prst="rect">
            <a:avLst/>
          </a:prstGeom>
        </p:spPr>
        <p:txBody>
          <a:bodyPr anchor="t" rtlCol="false" tIns="0" lIns="0" bIns="0" rIns="0">
            <a:spAutoFit/>
          </a:bodyPr>
          <a:lstStyle/>
          <a:p>
            <a:pPr algn="l" marL="834231" indent="-278077" lvl="2">
              <a:lnSpc>
                <a:spcPts val="5109"/>
              </a:lnSpc>
              <a:buFont typeface="Arial"/>
              <a:buChar char="⚬"/>
            </a:pPr>
            <a:r>
              <a:rPr lang="en-US" sz="3649">
                <a:solidFill>
                  <a:srgbClr val="FFFFFF"/>
                </a:solidFill>
                <a:latin typeface="Code Pro"/>
                <a:ea typeface="Code Pro"/>
                <a:cs typeface="Code Pro"/>
                <a:sym typeface="Code Pro"/>
              </a:rPr>
              <a:t>Lists become more valuable when their items are arranged in a logical sequence. For instance, names can be organized alphabetically, and numbers can be arranged in either ascending or descending order to enhance usability.</a:t>
            </a:r>
          </a:p>
        </p:txBody>
      </p:sp>
      <p:sp>
        <p:nvSpPr>
          <p:cNvPr name="TextBox 11" id="11"/>
          <p:cNvSpPr txBox="true"/>
          <p:nvPr/>
        </p:nvSpPr>
        <p:spPr>
          <a:xfrm rot="0">
            <a:off x="3728875" y="5302321"/>
            <a:ext cx="716868" cy="738369"/>
          </a:xfrm>
          <a:prstGeom prst="rect">
            <a:avLst/>
          </a:prstGeom>
        </p:spPr>
        <p:txBody>
          <a:bodyPr anchor="t" rtlCol="false" tIns="0" lIns="0" bIns="0" rIns="0">
            <a:spAutoFit/>
          </a:bodyPr>
          <a:lstStyle/>
          <a:p>
            <a:pPr algn="l">
              <a:lnSpc>
                <a:spcPts val="4516"/>
              </a:lnSpc>
            </a:pPr>
            <a:r>
              <a:rPr lang="en-US" sz="3226">
                <a:solidFill>
                  <a:srgbClr val="FFFFFF"/>
                </a:solidFill>
                <a:latin typeface="Chunk Five"/>
                <a:ea typeface="Chunk Five"/>
                <a:cs typeface="Chunk Five"/>
                <a:sym typeface="Chunk Five"/>
              </a:rPr>
              <a:t>ZK</a:t>
            </a:r>
          </a:p>
        </p:txBody>
      </p:sp>
      <p:sp>
        <p:nvSpPr>
          <p:cNvPr name="TextBox 12" id="12"/>
          <p:cNvSpPr txBox="true"/>
          <p:nvPr/>
        </p:nvSpPr>
        <p:spPr>
          <a:xfrm rot="0">
            <a:off x="5166002" y="5245171"/>
            <a:ext cx="83580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Lyn</a:t>
            </a:r>
          </a:p>
        </p:txBody>
      </p:sp>
      <p:sp>
        <p:nvSpPr>
          <p:cNvPr name="TextBox 13" id="13"/>
          <p:cNvSpPr txBox="true"/>
          <p:nvPr/>
        </p:nvSpPr>
        <p:spPr>
          <a:xfrm rot="0">
            <a:off x="6833357" y="5245171"/>
            <a:ext cx="1016023"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Tam</a:t>
            </a:r>
          </a:p>
        </p:txBody>
      </p:sp>
      <p:sp>
        <p:nvSpPr>
          <p:cNvPr name="TextBox 14" id="14"/>
          <p:cNvSpPr txBox="true"/>
          <p:nvPr/>
        </p:nvSpPr>
        <p:spPr>
          <a:xfrm rot="0">
            <a:off x="8285579" y="5245171"/>
            <a:ext cx="893915"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YW</a:t>
            </a:r>
          </a:p>
        </p:txBody>
      </p:sp>
      <p:sp>
        <p:nvSpPr>
          <p:cNvPr name="TextBox 15" id="15"/>
          <p:cNvSpPr txBox="true"/>
          <p:nvPr/>
        </p:nvSpPr>
        <p:spPr>
          <a:xfrm rot="0">
            <a:off x="9869004" y="5245171"/>
            <a:ext cx="952674"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Dan</a:t>
            </a:r>
          </a:p>
        </p:txBody>
      </p:sp>
      <p:sp>
        <p:nvSpPr>
          <p:cNvPr name="TextBox 16" id="16"/>
          <p:cNvSpPr txBox="true"/>
          <p:nvPr/>
        </p:nvSpPr>
        <p:spPr>
          <a:xfrm rot="0">
            <a:off x="11432829" y="5245171"/>
            <a:ext cx="108977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Joh</a:t>
            </a:r>
          </a:p>
        </p:txBody>
      </p:sp>
      <p:sp>
        <p:nvSpPr>
          <p:cNvPr name="TextBox 17" id="17"/>
          <p:cNvSpPr txBox="true"/>
          <p:nvPr/>
        </p:nvSpPr>
        <p:spPr>
          <a:xfrm rot="0">
            <a:off x="12963194" y="5245171"/>
            <a:ext cx="124646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Abd</a:t>
            </a:r>
          </a:p>
        </p:txBody>
      </p:sp>
      <p:sp>
        <p:nvSpPr>
          <p:cNvPr name="TextBox 18" id="18"/>
          <p:cNvSpPr txBox="true"/>
          <p:nvPr/>
        </p:nvSpPr>
        <p:spPr>
          <a:xfrm rot="0">
            <a:off x="3475723" y="8726419"/>
            <a:ext cx="944963" cy="738369"/>
          </a:xfrm>
          <a:prstGeom prst="rect">
            <a:avLst/>
          </a:prstGeom>
        </p:spPr>
        <p:txBody>
          <a:bodyPr anchor="t" rtlCol="false" tIns="0" lIns="0" bIns="0" rIns="0">
            <a:spAutoFit/>
          </a:bodyPr>
          <a:lstStyle/>
          <a:p>
            <a:pPr algn="l">
              <a:lnSpc>
                <a:spcPts val="4516"/>
              </a:lnSpc>
            </a:pPr>
            <a:r>
              <a:rPr lang="en-US" sz="3226">
                <a:solidFill>
                  <a:srgbClr val="FFFFFF"/>
                </a:solidFill>
                <a:latin typeface="Chunk Five"/>
                <a:ea typeface="Chunk Five"/>
                <a:cs typeface="Chunk Five"/>
                <a:sym typeface="Chunk Five"/>
              </a:rPr>
              <a:t>Abd</a:t>
            </a:r>
          </a:p>
        </p:txBody>
      </p:sp>
      <p:sp>
        <p:nvSpPr>
          <p:cNvPr name="TextBox 19" id="19"/>
          <p:cNvSpPr txBox="true"/>
          <p:nvPr/>
        </p:nvSpPr>
        <p:spPr>
          <a:xfrm rot="0">
            <a:off x="5140944" y="8669269"/>
            <a:ext cx="894929"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Dan</a:t>
            </a:r>
          </a:p>
        </p:txBody>
      </p:sp>
      <p:sp>
        <p:nvSpPr>
          <p:cNvPr name="TextBox 20" id="20"/>
          <p:cNvSpPr txBox="true"/>
          <p:nvPr/>
        </p:nvSpPr>
        <p:spPr>
          <a:xfrm rot="0">
            <a:off x="6808299" y="8669269"/>
            <a:ext cx="1016023"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Joh</a:t>
            </a:r>
          </a:p>
        </p:txBody>
      </p:sp>
      <p:sp>
        <p:nvSpPr>
          <p:cNvPr name="TextBox 21" id="21"/>
          <p:cNvSpPr txBox="true"/>
          <p:nvPr/>
        </p:nvSpPr>
        <p:spPr>
          <a:xfrm rot="0">
            <a:off x="8260521" y="8669269"/>
            <a:ext cx="893915"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Lyn</a:t>
            </a:r>
          </a:p>
        </p:txBody>
      </p:sp>
      <p:sp>
        <p:nvSpPr>
          <p:cNvPr name="TextBox 22" id="22"/>
          <p:cNvSpPr txBox="true"/>
          <p:nvPr/>
        </p:nvSpPr>
        <p:spPr>
          <a:xfrm rot="0">
            <a:off x="9843946" y="8669269"/>
            <a:ext cx="1180768"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Tam</a:t>
            </a:r>
          </a:p>
        </p:txBody>
      </p:sp>
      <p:sp>
        <p:nvSpPr>
          <p:cNvPr name="TextBox 23" id="23"/>
          <p:cNvSpPr txBox="true"/>
          <p:nvPr/>
        </p:nvSpPr>
        <p:spPr>
          <a:xfrm rot="0">
            <a:off x="11407770" y="8669269"/>
            <a:ext cx="108977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YW</a:t>
            </a:r>
          </a:p>
        </p:txBody>
      </p:sp>
      <p:sp>
        <p:nvSpPr>
          <p:cNvPr name="TextBox 24" id="24"/>
          <p:cNvSpPr txBox="true"/>
          <p:nvPr/>
        </p:nvSpPr>
        <p:spPr>
          <a:xfrm rot="0">
            <a:off x="12938135" y="8669269"/>
            <a:ext cx="124646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ZK</a:t>
            </a:r>
          </a:p>
        </p:txBody>
      </p:sp>
      <p:sp>
        <p:nvSpPr>
          <p:cNvPr name="TextBox 25" id="25"/>
          <p:cNvSpPr txBox="true"/>
          <p:nvPr/>
        </p:nvSpPr>
        <p:spPr>
          <a:xfrm rot="0">
            <a:off x="902731" y="4398571"/>
            <a:ext cx="3875510" cy="699829"/>
          </a:xfrm>
          <a:prstGeom prst="rect">
            <a:avLst/>
          </a:prstGeom>
        </p:spPr>
        <p:txBody>
          <a:bodyPr anchor="t" rtlCol="false" tIns="0" lIns="0" bIns="0" rIns="0">
            <a:spAutoFit/>
          </a:bodyPr>
          <a:lstStyle/>
          <a:p>
            <a:pPr algn="l">
              <a:lnSpc>
                <a:spcPts val="5109"/>
              </a:lnSpc>
            </a:pPr>
            <a:r>
              <a:rPr lang="en-US" sz="3649">
                <a:solidFill>
                  <a:srgbClr val="FFFFFF"/>
                </a:solidFill>
                <a:latin typeface="Code Pro"/>
                <a:ea typeface="Code Pro"/>
                <a:cs typeface="Code Pro"/>
                <a:sym typeface="Code Pro"/>
              </a:rPr>
              <a:t>Sorting Names:</a:t>
            </a:r>
          </a:p>
        </p:txBody>
      </p:sp>
      <p:grpSp>
        <p:nvGrpSpPr>
          <p:cNvPr name="Group 26" id="26"/>
          <p:cNvGrpSpPr/>
          <p:nvPr/>
        </p:nvGrpSpPr>
        <p:grpSpPr>
          <a:xfrm rot="0">
            <a:off x="2537237" y="188734"/>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99" cy="10287000"/>
          </a:xfrm>
          <a:custGeom>
            <a:avLst/>
            <a:gdLst/>
            <a:ahLst/>
            <a:cxnLst/>
            <a:rect r="r" b="b" t="t" l="l"/>
            <a:pathLst>
              <a:path h="10287000" w="18287999">
                <a:moveTo>
                  <a:pt x="0" y="0"/>
                </a:moveTo>
                <a:lnTo>
                  <a:pt x="18287999" y="0"/>
                </a:lnTo>
                <a:lnTo>
                  <a:pt x="1828799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6758" y="1286699"/>
            <a:ext cx="17441368" cy="47625"/>
            <a:chOff x="0" y="0"/>
            <a:chExt cx="23255157" cy="63500"/>
          </a:xfrm>
        </p:grpSpPr>
        <p:sp>
          <p:nvSpPr>
            <p:cNvPr name="Freeform 4" id="4"/>
            <p:cNvSpPr/>
            <p:nvPr/>
          </p:nvSpPr>
          <p:spPr>
            <a:xfrm flipH="false" flipV="false" rot="0">
              <a:off x="0" y="0"/>
              <a:ext cx="23255097" cy="63500"/>
            </a:xfrm>
            <a:custGeom>
              <a:avLst/>
              <a:gdLst/>
              <a:ahLst/>
              <a:cxnLst/>
              <a:rect r="r" b="b" t="t" l="l"/>
              <a:pathLst>
                <a:path h="63500" w="23255097">
                  <a:moveTo>
                    <a:pt x="31750" y="0"/>
                  </a:moveTo>
                  <a:lnTo>
                    <a:pt x="23223347" y="0"/>
                  </a:lnTo>
                  <a:cubicBezTo>
                    <a:pt x="23240873" y="0"/>
                    <a:pt x="23255097" y="14224"/>
                    <a:pt x="23255097" y="31750"/>
                  </a:cubicBezTo>
                  <a:cubicBezTo>
                    <a:pt x="23255097" y="49276"/>
                    <a:pt x="23241000" y="63500"/>
                    <a:pt x="23223347" y="63500"/>
                  </a:cubicBezTo>
                  <a:lnTo>
                    <a:pt x="31750" y="63500"/>
                  </a:lnTo>
                  <a:cubicBezTo>
                    <a:pt x="14224" y="63500"/>
                    <a:pt x="0" y="49276"/>
                    <a:pt x="0" y="31750"/>
                  </a:cubicBezTo>
                  <a:cubicBezTo>
                    <a:pt x="0" y="14224"/>
                    <a:pt x="14224" y="0"/>
                    <a:pt x="31750" y="0"/>
                  </a:cubicBezTo>
                  <a:close/>
                </a:path>
              </a:pathLst>
            </a:custGeom>
            <a:solidFill>
              <a:srgbClr val="F7B4A7"/>
            </a:solidFill>
          </p:spPr>
        </p:sp>
      </p:grpSp>
      <p:grpSp>
        <p:nvGrpSpPr>
          <p:cNvPr name="Group 5" id="5"/>
          <p:cNvGrpSpPr/>
          <p:nvPr/>
        </p:nvGrpSpPr>
        <p:grpSpPr>
          <a:xfrm rot="0">
            <a:off x="1651353" y="3599518"/>
            <a:ext cx="14985293" cy="2031523"/>
            <a:chOff x="0" y="0"/>
            <a:chExt cx="19980391" cy="2708697"/>
          </a:xfrm>
        </p:grpSpPr>
        <p:sp>
          <p:nvSpPr>
            <p:cNvPr name="Freeform 6" id="6"/>
            <p:cNvSpPr/>
            <p:nvPr/>
          </p:nvSpPr>
          <p:spPr>
            <a:xfrm flipH="false" flipV="false" rot="0">
              <a:off x="0" y="0"/>
              <a:ext cx="19980402" cy="2708656"/>
            </a:xfrm>
            <a:custGeom>
              <a:avLst/>
              <a:gdLst/>
              <a:ahLst/>
              <a:cxnLst/>
              <a:rect r="r" b="b" t="t" l="l"/>
              <a:pathLst>
                <a:path h="2708656" w="19980402">
                  <a:moveTo>
                    <a:pt x="0" y="0"/>
                  </a:moveTo>
                  <a:lnTo>
                    <a:pt x="19980402" y="0"/>
                  </a:lnTo>
                  <a:lnTo>
                    <a:pt x="19980402" y="2708656"/>
                  </a:lnTo>
                  <a:lnTo>
                    <a:pt x="0" y="2708656"/>
                  </a:lnTo>
                  <a:lnTo>
                    <a:pt x="0" y="0"/>
                  </a:lnTo>
                  <a:close/>
                </a:path>
              </a:pathLst>
            </a:custGeom>
            <a:blipFill>
              <a:blip r:embed="rId4"/>
              <a:stretch>
                <a:fillRect l="-26022" t="0" r="-26022" b="-1"/>
              </a:stretch>
            </a:blipFill>
          </p:spPr>
        </p:sp>
      </p:grpSp>
      <p:sp>
        <p:nvSpPr>
          <p:cNvPr name="TextBox 7" id="7"/>
          <p:cNvSpPr txBox="true"/>
          <p:nvPr/>
        </p:nvSpPr>
        <p:spPr>
          <a:xfrm rot="0">
            <a:off x="3033655" y="2354863"/>
            <a:ext cx="11737003" cy="916125"/>
          </a:xfrm>
          <a:prstGeom prst="rect">
            <a:avLst/>
          </a:prstGeom>
        </p:spPr>
        <p:txBody>
          <a:bodyPr anchor="t" rtlCol="false" tIns="0" lIns="0" bIns="0" rIns="0">
            <a:spAutoFit/>
          </a:bodyPr>
          <a:lstStyle/>
          <a:p>
            <a:pPr algn="ctr">
              <a:lnSpc>
                <a:spcPts val="6728"/>
              </a:lnSpc>
            </a:pPr>
            <a:r>
              <a:rPr lang="en-US" sz="4807">
                <a:solidFill>
                  <a:srgbClr val="EC3655"/>
                </a:solidFill>
                <a:latin typeface="Peace Sans"/>
                <a:ea typeface="Peace Sans"/>
                <a:cs typeface="Peace Sans"/>
                <a:sym typeface="Peace Sans"/>
              </a:rPr>
              <a:t>LEVEL 1</a:t>
            </a:r>
          </a:p>
        </p:txBody>
      </p:sp>
      <p:grpSp>
        <p:nvGrpSpPr>
          <p:cNvPr name="Group 8" id="8"/>
          <p:cNvGrpSpPr/>
          <p:nvPr/>
        </p:nvGrpSpPr>
        <p:grpSpPr>
          <a:xfrm rot="0">
            <a:off x="2537237" y="22875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12" id="12"/>
          <p:cNvSpPr txBox="true"/>
          <p:nvPr/>
        </p:nvSpPr>
        <p:spPr>
          <a:xfrm rot="0">
            <a:off x="410570" y="112575"/>
            <a:ext cx="17393743" cy="820979"/>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ABSTRACTION - EXAMPLE 2 (TEACHING THIS LESSON)</a:t>
            </a:r>
          </a:p>
        </p:txBody>
      </p:sp>
    </p:spTree>
  </p:cSld>
  <p:clrMapOvr>
    <a:masterClrMapping/>
  </p:clrMapOvr>
</p:sld>
</file>

<file path=ppt/slides/slide130.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431497" y="5452497"/>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3" id="3"/>
          <p:cNvGraphicFramePr>
            <a:graphicFrameLocks noGrp="true"/>
          </p:cNvGraphicFramePr>
          <p:nvPr/>
        </p:nvGraphicFramePr>
        <p:xfrm>
          <a:off x="8124705" y="5452497"/>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4" id="4"/>
          <p:cNvGraphicFramePr>
            <a:graphicFrameLocks noGrp="true"/>
          </p:cNvGraphicFramePr>
          <p:nvPr/>
        </p:nvGraphicFramePr>
        <p:xfrm>
          <a:off x="12817914" y="5452497"/>
          <a:ext cx="469900" cy="812800"/>
        </p:xfrm>
        <a:graphic>
          <a:graphicData uri="http://schemas.openxmlformats.org/drawingml/2006/table">
            <a:tbl>
              <a:tblPr/>
              <a:tblGrid>
                <a:gridCol w="4699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3406439" y="8876594"/>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6" id="6"/>
          <p:cNvGraphicFramePr>
            <a:graphicFrameLocks noGrp="true"/>
          </p:cNvGraphicFramePr>
          <p:nvPr/>
        </p:nvGraphicFramePr>
        <p:xfrm>
          <a:off x="8099647" y="8876594"/>
          <a:ext cx="4114800" cy="812800"/>
        </p:xfrm>
        <a:graphic>
          <a:graphicData uri="http://schemas.openxmlformats.org/drawingml/2006/table">
            <a:tbl>
              <a:tblPr/>
              <a:tblGrid>
                <a:gridCol w="1371600"/>
                <a:gridCol w="1371600"/>
                <a:gridCol w="13716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graphicFrame>
        <p:nvGraphicFramePr>
          <p:cNvPr name="Table 7" id="7"/>
          <p:cNvGraphicFramePr>
            <a:graphicFrameLocks noGrp="true"/>
          </p:cNvGraphicFramePr>
          <p:nvPr/>
        </p:nvGraphicFramePr>
        <p:xfrm>
          <a:off x="12792856" y="8876594"/>
          <a:ext cx="469900" cy="812800"/>
        </p:xfrm>
        <a:graphic>
          <a:graphicData uri="http://schemas.openxmlformats.org/drawingml/2006/table">
            <a:tbl>
              <a:tblPr/>
              <a:tblGrid>
                <a:gridCol w="469900"/>
              </a:tblGrid>
              <a:tr h="812800">
                <a:tc>
                  <a:txBody>
                    <a:bodyPr anchor="t" rtlCol="false"/>
                    <a:lstStyle/>
                    <a:p>
                      <a:pPr algn="l">
                        <a:lnSpc>
                          <a:spcPts val="1679"/>
                        </a:lnSpc>
                        <a:defRPr/>
                      </a:pPr>
                      <a:endParaRPr lang="en-US" sz="1100"/>
                    </a:p>
                  </a:txBody>
                  <a:tcPr marL="167716" marR="167716" marT="167716" marB="167716" anchor="ctr">
                    <a:lnL cmpd="sng" algn="ctr" cap="flat" w="29531">
                      <a:solidFill>
                        <a:srgbClr val="FFFFFF"/>
                      </a:solidFill>
                      <a:prstDash val="solid"/>
                      <a:round/>
                      <a:headEnd type="none" w="med" len="med"/>
                      <a:tailEnd type="none" w="med" len="med"/>
                    </a:lnL>
                    <a:lnR cmpd="sng" algn="ctr" cap="flat" w="29531">
                      <a:solidFill>
                        <a:srgbClr val="FFFFFF"/>
                      </a:solidFill>
                      <a:prstDash val="solid"/>
                      <a:round/>
                      <a:headEnd type="none" w="med" len="med"/>
                      <a:tailEnd type="none" w="med" len="med"/>
                    </a:lnR>
                    <a:lnT cmpd="sng" algn="ctr" cap="flat" w="29531">
                      <a:solidFill>
                        <a:srgbClr val="FFFFFF"/>
                      </a:solidFill>
                      <a:prstDash val="solid"/>
                      <a:round/>
                      <a:headEnd type="none" w="med" len="med"/>
                      <a:tailEnd type="none" w="med" len="med"/>
                    </a:lnT>
                    <a:lnB cmpd="sng" algn="ctr" cap="flat" w="29531">
                      <a:solidFill>
                        <a:srgbClr val="FFFFFF"/>
                      </a:solidFill>
                      <a:prstDash val="solid"/>
                      <a:round/>
                      <a:headEnd type="none" w="med" len="med"/>
                      <a:tailEnd type="none" w="med" len="med"/>
                    </a:lnB>
                    <a:solidFill>
                      <a:srgbClr val="F6836B"/>
                    </a:solidFill>
                  </a:tcPr>
                </a:tc>
              </a:tr>
            </a:tbl>
          </a:graphicData>
        </a:graphic>
      </p:graphicFrame>
      <p:sp>
        <p:nvSpPr>
          <p:cNvPr name="Freeform 8" id="8"/>
          <p:cNvSpPr/>
          <p:nvPr/>
        </p:nvSpPr>
        <p:spPr>
          <a:xfrm flipH="false" flipV="false" rot="5400000">
            <a:off x="8174447" y="7458114"/>
            <a:ext cx="1368115" cy="413855"/>
          </a:xfrm>
          <a:custGeom>
            <a:avLst/>
            <a:gdLst/>
            <a:ahLst/>
            <a:cxnLst/>
            <a:rect r="r" b="b" t="t" l="l"/>
            <a:pathLst>
              <a:path h="413855" w="1368115">
                <a:moveTo>
                  <a:pt x="0" y="0"/>
                </a:moveTo>
                <a:lnTo>
                  <a:pt x="1368115" y="0"/>
                </a:lnTo>
                <a:lnTo>
                  <a:pt x="1368115" y="413855"/>
                </a:lnTo>
                <a:lnTo>
                  <a:pt x="0" y="413855"/>
                </a:lnTo>
                <a:lnTo>
                  <a:pt x="0" y="0"/>
                </a:lnTo>
                <a:close/>
              </a:path>
            </a:pathLst>
          </a:custGeom>
          <a:blipFill>
            <a:blip r:embed="rId2">
              <a:extLst>
                <a:ext uri="{96DAC541-7B7A-43D3-8B79-37D633B846F1}">
                  <asvg:svgBlip xmlns:asvg="http://schemas.microsoft.com/office/drawing/2016/SVG/main" r:embed="rId3"/>
                </a:ext>
              </a:extLst>
            </a:blip>
            <a:stretch>
              <a:fillRect l="0" t="-505" r="0" b="-505"/>
            </a:stretch>
          </a:blipFill>
        </p:spPr>
      </p:sp>
      <p:sp>
        <p:nvSpPr>
          <p:cNvPr name="TextBox 9" id="9"/>
          <p:cNvSpPr txBox="true"/>
          <p:nvPr/>
        </p:nvSpPr>
        <p:spPr>
          <a:xfrm rot="0">
            <a:off x="545586" y="440303"/>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Bubble sort</a:t>
            </a:r>
          </a:p>
        </p:txBody>
      </p:sp>
      <p:sp>
        <p:nvSpPr>
          <p:cNvPr name="TextBox 10" id="10"/>
          <p:cNvSpPr txBox="true"/>
          <p:nvPr/>
        </p:nvSpPr>
        <p:spPr>
          <a:xfrm rot="0">
            <a:off x="902731" y="1411639"/>
            <a:ext cx="16531552" cy="2620217"/>
          </a:xfrm>
          <a:prstGeom prst="rect">
            <a:avLst/>
          </a:prstGeom>
        </p:spPr>
        <p:txBody>
          <a:bodyPr anchor="t" rtlCol="false" tIns="0" lIns="0" bIns="0" rIns="0">
            <a:spAutoFit/>
          </a:bodyPr>
          <a:lstStyle/>
          <a:p>
            <a:pPr algn="l" marL="834231" indent="-278077" lvl="2">
              <a:lnSpc>
                <a:spcPts val="5109"/>
              </a:lnSpc>
              <a:buFont typeface="Arial"/>
              <a:buChar char="⚬"/>
            </a:pPr>
            <a:r>
              <a:rPr lang="en-US" sz="3649">
                <a:solidFill>
                  <a:srgbClr val="FFFFFF"/>
                </a:solidFill>
                <a:latin typeface="Code Pro"/>
                <a:ea typeface="Code Pro"/>
                <a:cs typeface="Code Pro"/>
                <a:sym typeface="Code Pro"/>
              </a:rPr>
              <a:t>Lists become more valuable when their items are arranged in a logical sequence. For instance, names can be organized alphabetically, and numbers can be arranged in either ascending or descending order to enhance usability.</a:t>
            </a:r>
          </a:p>
        </p:txBody>
      </p:sp>
      <p:sp>
        <p:nvSpPr>
          <p:cNvPr name="TextBox 11" id="11"/>
          <p:cNvSpPr txBox="true"/>
          <p:nvPr/>
        </p:nvSpPr>
        <p:spPr>
          <a:xfrm rot="0">
            <a:off x="3854844" y="5397820"/>
            <a:ext cx="716868" cy="738369"/>
          </a:xfrm>
          <a:prstGeom prst="rect">
            <a:avLst/>
          </a:prstGeom>
        </p:spPr>
        <p:txBody>
          <a:bodyPr anchor="t" rtlCol="false" tIns="0" lIns="0" bIns="0" rIns="0">
            <a:spAutoFit/>
          </a:bodyPr>
          <a:lstStyle/>
          <a:p>
            <a:pPr algn="l">
              <a:lnSpc>
                <a:spcPts val="4516"/>
              </a:lnSpc>
            </a:pPr>
            <a:r>
              <a:rPr lang="en-US" sz="3226">
                <a:solidFill>
                  <a:srgbClr val="FFFFFF"/>
                </a:solidFill>
                <a:latin typeface="Chunk Five"/>
                <a:ea typeface="Chunk Five"/>
                <a:cs typeface="Chunk Five"/>
                <a:sym typeface="Chunk Five"/>
              </a:rPr>
              <a:t>7</a:t>
            </a:r>
          </a:p>
        </p:txBody>
      </p:sp>
      <p:sp>
        <p:nvSpPr>
          <p:cNvPr name="TextBox 12" id="12"/>
          <p:cNvSpPr txBox="true"/>
          <p:nvPr/>
        </p:nvSpPr>
        <p:spPr>
          <a:xfrm rot="0">
            <a:off x="5291971" y="5340670"/>
            <a:ext cx="264333"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6</a:t>
            </a:r>
          </a:p>
        </p:txBody>
      </p:sp>
      <p:sp>
        <p:nvSpPr>
          <p:cNvPr name="TextBox 13" id="13"/>
          <p:cNvSpPr txBox="true"/>
          <p:nvPr/>
        </p:nvSpPr>
        <p:spPr>
          <a:xfrm rot="0">
            <a:off x="6959325" y="5340670"/>
            <a:ext cx="1016023"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5</a:t>
            </a:r>
          </a:p>
        </p:txBody>
      </p:sp>
      <p:sp>
        <p:nvSpPr>
          <p:cNvPr name="TextBox 14" id="14"/>
          <p:cNvSpPr txBox="true"/>
          <p:nvPr/>
        </p:nvSpPr>
        <p:spPr>
          <a:xfrm rot="0">
            <a:off x="8411547" y="5340670"/>
            <a:ext cx="893915"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4</a:t>
            </a:r>
          </a:p>
        </p:txBody>
      </p:sp>
      <p:sp>
        <p:nvSpPr>
          <p:cNvPr name="TextBox 15" id="15"/>
          <p:cNvSpPr txBox="true"/>
          <p:nvPr/>
        </p:nvSpPr>
        <p:spPr>
          <a:xfrm rot="0">
            <a:off x="9994973" y="5340670"/>
            <a:ext cx="952674"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3</a:t>
            </a:r>
          </a:p>
        </p:txBody>
      </p:sp>
      <p:sp>
        <p:nvSpPr>
          <p:cNvPr name="TextBox 16" id="16"/>
          <p:cNvSpPr txBox="true"/>
          <p:nvPr/>
        </p:nvSpPr>
        <p:spPr>
          <a:xfrm rot="0">
            <a:off x="11558797" y="5340670"/>
            <a:ext cx="108977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2</a:t>
            </a:r>
          </a:p>
        </p:txBody>
      </p:sp>
      <p:sp>
        <p:nvSpPr>
          <p:cNvPr name="TextBox 17" id="17"/>
          <p:cNvSpPr txBox="true"/>
          <p:nvPr/>
        </p:nvSpPr>
        <p:spPr>
          <a:xfrm rot="0">
            <a:off x="13089162" y="5340670"/>
            <a:ext cx="124646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1</a:t>
            </a:r>
          </a:p>
        </p:txBody>
      </p:sp>
      <p:sp>
        <p:nvSpPr>
          <p:cNvPr name="TextBox 18" id="18"/>
          <p:cNvSpPr txBox="true"/>
          <p:nvPr/>
        </p:nvSpPr>
        <p:spPr>
          <a:xfrm rot="0">
            <a:off x="3601691" y="8821918"/>
            <a:ext cx="944963" cy="738369"/>
          </a:xfrm>
          <a:prstGeom prst="rect">
            <a:avLst/>
          </a:prstGeom>
        </p:spPr>
        <p:txBody>
          <a:bodyPr anchor="t" rtlCol="false" tIns="0" lIns="0" bIns="0" rIns="0">
            <a:spAutoFit/>
          </a:bodyPr>
          <a:lstStyle/>
          <a:p>
            <a:pPr algn="l">
              <a:lnSpc>
                <a:spcPts val="4516"/>
              </a:lnSpc>
            </a:pPr>
            <a:r>
              <a:rPr lang="en-US" sz="3226">
                <a:solidFill>
                  <a:srgbClr val="FFFFFF"/>
                </a:solidFill>
                <a:latin typeface="Chunk Five"/>
                <a:ea typeface="Chunk Five"/>
                <a:cs typeface="Chunk Five"/>
                <a:sym typeface="Chunk Five"/>
              </a:rPr>
              <a:t>1</a:t>
            </a:r>
          </a:p>
        </p:txBody>
      </p:sp>
      <p:sp>
        <p:nvSpPr>
          <p:cNvPr name="TextBox 19" id="19"/>
          <p:cNvSpPr txBox="true"/>
          <p:nvPr/>
        </p:nvSpPr>
        <p:spPr>
          <a:xfrm rot="0">
            <a:off x="5266913" y="8764768"/>
            <a:ext cx="268442"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2</a:t>
            </a:r>
          </a:p>
        </p:txBody>
      </p:sp>
      <p:sp>
        <p:nvSpPr>
          <p:cNvPr name="TextBox 20" id="20"/>
          <p:cNvSpPr txBox="true"/>
          <p:nvPr/>
        </p:nvSpPr>
        <p:spPr>
          <a:xfrm rot="0">
            <a:off x="6934267" y="8764768"/>
            <a:ext cx="1016023"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3</a:t>
            </a:r>
          </a:p>
        </p:txBody>
      </p:sp>
      <p:sp>
        <p:nvSpPr>
          <p:cNvPr name="TextBox 21" id="21"/>
          <p:cNvSpPr txBox="true"/>
          <p:nvPr/>
        </p:nvSpPr>
        <p:spPr>
          <a:xfrm rot="0">
            <a:off x="8386489" y="8764768"/>
            <a:ext cx="893915"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4</a:t>
            </a:r>
          </a:p>
        </p:txBody>
      </p:sp>
      <p:sp>
        <p:nvSpPr>
          <p:cNvPr name="TextBox 22" id="22"/>
          <p:cNvSpPr txBox="true"/>
          <p:nvPr/>
        </p:nvSpPr>
        <p:spPr>
          <a:xfrm rot="0">
            <a:off x="9969915" y="8764768"/>
            <a:ext cx="1180768"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5</a:t>
            </a:r>
          </a:p>
        </p:txBody>
      </p:sp>
      <p:sp>
        <p:nvSpPr>
          <p:cNvPr name="TextBox 23" id="23"/>
          <p:cNvSpPr txBox="true"/>
          <p:nvPr/>
        </p:nvSpPr>
        <p:spPr>
          <a:xfrm rot="0">
            <a:off x="11533739" y="8764768"/>
            <a:ext cx="108977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6</a:t>
            </a:r>
          </a:p>
        </p:txBody>
      </p:sp>
      <p:sp>
        <p:nvSpPr>
          <p:cNvPr name="TextBox 24" id="24"/>
          <p:cNvSpPr txBox="true"/>
          <p:nvPr/>
        </p:nvSpPr>
        <p:spPr>
          <a:xfrm rot="0">
            <a:off x="13064104" y="8764768"/>
            <a:ext cx="1246467" cy="849676"/>
          </a:xfrm>
          <a:prstGeom prst="rect">
            <a:avLst/>
          </a:prstGeom>
        </p:spPr>
        <p:txBody>
          <a:bodyPr anchor="t" rtlCol="false" tIns="0" lIns="0" bIns="0" rIns="0">
            <a:spAutoFit/>
          </a:bodyPr>
          <a:lstStyle/>
          <a:p>
            <a:pPr algn="l">
              <a:lnSpc>
                <a:spcPts val="5015"/>
              </a:lnSpc>
            </a:pPr>
            <a:r>
              <a:rPr lang="en-US" sz="3582">
                <a:solidFill>
                  <a:srgbClr val="FFFFFF"/>
                </a:solidFill>
                <a:latin typeface="Chunk Five"/>
                <a:ea typeface="Chunk Five"/>
                <a:cs typeface="Chunk Five"/>
                <a:sym typeface="Chunk Five"/>
              </a:rPr>
              <a:t>7</a:t>
            </a:r>
          </a:p>
        </p:txBody>
      </p:sp>
      <p:sp>
        <p:nvSpPr>
          <p:cNvPr name="TextBox 25" id="25"/>
          <p:cNvSpPr txBox="true"/>
          <p:nvPr/>
        </p:nvSpPr>
        <p:spPr>
          <a:xfrm rot="0">
            <a:off x="1028700" y="4494070"/>
            <a:ext cx="4238213" cy="699829"/>
          </a:xfrm>
          <a:prstGeom prst="rect">
            <a:avLst/>
          </a:prstGeom>
        </p:spPr>
        <p:txBody>
          <a:bodyPr anchor="t" rtlCol="false" tIns="0" lIns="0" bIns="0" rIns="0">
            <a:spAutoFit/>
          </a:bodyPr>
          <a:lstStyle/>
          <a:p>
            <a:pPr algn="l">
              <a:lnSpc>
                <a:spcPts val="5109"/>
              </a:lnSpc>
            </a:pPr>
            <a:r>
              <a:rPr lang="en-US" sz="3649">
                <a:solidFill>
                  <a:srgbClr val="FFFFFF"/>
                </a:solidFill>
                <a:latin typeface="Code Pro"/>
                <a:ea typeface="Code Pro"/>
                <a:cs typeface="Code Pro"/>
                <a:sym typeface="Code Pro"/>
              </a:rPr>
              <a:t>Sorting Numbers:</a:t>
            </a:r>
          </a:p>
        </p:txBody>
      </p:sp>
      <p:grpSp>
        <p:nvGrpSpPr>
          <p:cNvPr name="Group 26" id="26"/>
          <p:cNvGrpSpPr/>
          <p:nvPr/>
        </p:nvGrpSpPr>
        <p:grpSpPr>
          <a:xfrm rot="0">
            <a:off x="2537237" y="188734"/>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31.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pSp>
        <p:nvGrpSpPr>
          <p:cNvPr name="Group 2" id="2"/>
          <p:cNvGrpSpPr/>
          <p:nvPr/>
        </p:nvGrpSpPr>
        <p:grpSpPr>
          <a:xfrm rot="0">
            <a:off x="1195530" y="4456770"/>
            <a:ext cx="15896939" cy="3370325"/>
            <a:chOff x="0" y="0"/>
            <a:chExt cx="21195919" cy="4493767"/>
          </a:xfrm>
        </p:grpSpPr>
        <p:sp>
          <p:nvSpPr>
            <p:cNvPr name="Freeform 3" id="3"/>
            <p:cNvSpPr/>
            <p:nvPr/>
          </p:nvSpPr>
          <p:spPr>
            <a:xfrm flipH="false" flipV="false" rot="0">
              <a:off x="0" y="0"/>
              <a:ext cx="21195919" cy="4493768"/>
            </a:xfrm>
            <a:custGeom>
              <a:avLst/>
              <a:gdLst/>
              <a:ahLst/>
              <a:cxnLst/>
              <a:rect r="r" b="b" t="t" l="l"/>
              <a:pathLst>
                <a:path h="4493768" w="21195919">
                  <a:moveTo>
                    <a:pt x="0" y="0"/>
                  </a:moveTo>
                  <a:lnTo>
                    <a:pt x="21195919" y="0"/>
                  </a:lnTo>
                  <a:lnTo>
                    <a:pt x="21195919" y="4493768"/>
                  </a:lnTo>
                  <a:lnTo>
                    <a:pt x="0" y="4493768"/>
                  </a:lnTo>
                  <a:lnTo>
                    <a:pt x="0" y="0"/>
                  </a:lnTo>
                  <a:close/>
                </a:path>
              </a:pathLst>
            </a:custGeom>
            <a:blipFill>
              <a:blip r:embed="rId2"/>
              <a:stretch>
                <a:fillRect l="0" t="0" r="0" b="0"/>
              </a:stretch>
            </a:blipFill>
          </p:spPr>
        </p:sp>
      </p:grpSp>
      <p:sp>
        <p:nvSpPr>
          <p:cNvPr name="TextBox 4" id="4"/>
          <p:cNvSpPr txBox="true"/>
          <p:nvPr/>
        </p:nvSpPr>
        <p:spPr>
          <a:xfrm rot="0">
            <a:off x="385920" y="189399"/>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Bubble sort</a:t>
            </a:r>
          </a:p>
        </p:txBody>
      </p:sp>
      <p:sp>
        <p:nvSpPr>
          <p:cNvPr name="TextBox 5" id="5"/>
          <p:cNvSpPr txBox="true"/>
          <p:nvPr/>
        </p:nvSpPr>
        <p:spPr>
          <a:xfrm rot="0">
            <a:off x="4242373" y="2521495"/>
            <a:ext cx="9169007" cy="1613658"/>
          </a:xfrm>
          <a:prstGeom prst="rect">
            <a:avLst/>
          </a:prstGeom>
        </p:spPr>
        <p:txBody>
          <a:bodyPr anchor="t" rtlCol="false" tIns="0" lIns="0" bIns="0" rIns="0">
            <a:spAutoFit/>
          </a:bodyPr>
          <a:lstStyle/>
          <a:p>
            <a:pPr algn="ctr">
              <a:lnSpc>
                <a:spcPts val="6082"/>
              </a:lnSpc>
            </a:pPr>
            <a:r>
              <a:rPr lang="en-US" sz="4345" b="true">
                <a:solidFill>
                  <a:srgbClr val="E9E9E9"/>
                </a:solidFill>
                <a:latin typeface="Arimo Bold"/>
                <a:ea typeface="Arimo Bold"/>
                <a:cs typeface="Arimo Bold"/>
                <a:sym typeface="Arimo Bold"/>
              </a:rPr>
              <a:t>Find this video on YouTube for a thorough explanation! </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32.xml><?xml version="1.0" encoding="utf-8"?>
<p:sld xmlns:p="http://schemas.openxmlformats.org/presentationml/2006/main" xmlns:a="http://schemas.openxmlformats.org/drawingml/2006/main" xmlns:r="http://schemas.openxmlformats.org/officeDocument/2006/relationships">
  <p:cSld>
    <p:bg>
      <p:bgPr>
        <a:solidFill>
          <a:srgbClr val="30526A"/>
        </a:solidFill>
      </p:bgPr>
    </p:bg>
    <p:spTree>
      <p:nvGrpSpPr>
        <p:cNvPr id="1" name=""/>
        <p:cNvGrpSpPr/>
        <p:nvPr/>
      </p:nvGrpSpPr>
      <p:grpSpPr>
        <a:xfrm>
          <a:off x="0" y="0"/>
          <a:ext cx="0" cy="0"/>
          <a:chOff x="0" y="0"/>
          <a:chExt cx="0" cy="0"/>
        </a:xfrm>
      </p:grpSpPr>
      <p:grpSp>
        <p:nvGrpSpPr>
          <p:cNvPr name="Group 2" id="2"/>
          <p:cNvGrpSpPr/>
          <p:nvPr/>
        </p:nvGrpSpPr>
        <p:grpSpPr>
          <a:xfrm rot="0">
            <a:off x="1028700" y="1427182"/>
            <a:ext cx="16388701" cy="8415391"/>
            <a:chOff x="0" y="0"/>
            <a:chExt cx="21851601" cy="11220522"/>
          </a:xfrm>
        </p:grpSpPr>
        <p:sp>
          <p:nvSpPr>
            <p:cNvPr name="Freeform 3" id="3"/>
            <p:cNvSpPr/>
            <p:nvPr/>
          </p:nvSpPr>
          <p:spPr>
            <a:xfrm flipH="false" flipV="false" rot="0">
              <a:off x="0" y="0"/>
              <a:ext cx="21851620" cy="11220577"/>
            </a:xfrm>
            <a:custGeom>
              <a:avLst/>
              <a:gdLst/>
              <a:ahLst/>
              <a:cxnLst/>
              <a:rect r="r" b="b" t="t" l="l"/>
              <a:pathLst>
                <a:path h="11220577" w="21851620">
                  <a:moveTo>
                    <a:pt x="0" y="0"/>
                  </a:moveTo>
                  <a:lnTo>
                    <a:pt x="21851620" y="0"/>
                  </a:lnTo>
                  <a:lnTo>
                    <a:pt x="21851620" y="11220577"/>
                  </a:lnTo>
                  <a:lnTo>
                    <a:pt x="0" y="11220577"/>
                  </a:lnTo>
                  <a:close/>
                </a:path>
              </a:pathLst>
            </a:custGeom>
            <a:solidFill>
              <a:srgbClr val="42CACF"/>
            </a:solidFill>
          </p:spPr>
        </p:sp>
      </p:grpSp>
      <p:sp>
        <p:nvSpPr>
          <p:cNvPr name="TextBox 4" id="4"/>
          <p:cNvSpPr txBox="true"/>
          <p:nvPr/>
        </p:nvSpPr>
        <p:spPr>
          <a:xfrm rot="0">
            <a:off x="545586" y="440303"/>
            <a:ext cx="14596791" cy="986879"/>
          </a:xfrm>
          <a:prstGeom prst="rect">
            <a:avLst/>
          </a:prstGeom>
        </p:spPr>
        <p:txBody>
          <a:bodyPr anchor="t" rtlCol="false" tIns="0" lIns="0" bIns="0" rIns="0">
            <a:spAutoFit/>
          </a:bodyPr>
          <a:lstStyle/>
          <a:p>
            <a:pPr algn="l">
              <a:lnSpc>
                <a:spcPts val="6443"/>
              </a:lnSpc>
            </a:pPr>
            <a:r>
              <a:rPr lang="en-US" sz="6782">
                <a:solidFill>
                  <a:srgbClr val="CB6CE6"/>
                </a:solidFill>
                <a:latin typeface="Chunk Five"/>
                <a:ea typeface="Chunk Five"/>
                <a:cs typeface="Chunk Five"/>
                <a:sym typeface="Chunk Five"/>
              </a:rPr>
              <a:t>Bubble sort</a:t>
            </a:r>
          </a:p>
        </p:txBody>
      </p:sp>
      <p:sp>
        <p:nvSpPr>
          <p:cNvPr name="TextBox 5" id="5"/>
          <p:cNvSpPr txBox="true"/>
          <p:nvPr/>
        </p:nvSpPr>
        <p:spPr>
          <a:xfrm rot="0">
            <a:off x="1338489" y="1462425"/>
            <a:ext cx="15769123" cy="8230607"/>
          </a:xfrm>
          <a:prstGeom prst="rect">
            <a:avLst/>
          </a:prstGeom>
        </p:spPr>
        <p:txBody>
          <a:bodyPr anchor="t" rtlCol="false" tIns="0" lIns="0" bIns="0" rIns="0">
            <a:spAutoFit/>
          </a:bodyPr>
          <a:lstStyle/>
          <a:p>
            <a:pPr algn="l">
              <a:lnSpc>
                <a:spcPts val="4054"/>
              </a:lnSpc>
            </a:pPr>
            <a:r>
              <a:rPr lang="en-US" sz="2895">
                <a:solidFill>
                  <a:srgbClr val="393A3F"/>
                </a:solidFill>
                <a:latin typeface="Code Pro"/>
                <a:ea typeface="Code Pro"/>
                <a:cs typeface="Code Pro"/>
                <a:sym typeface="Code Pro"/>
              </a:rPr>
              <a:t>First ← 1 </a:t>
            </a:r>
          </a:p>
          <a:p>
            <a:pPr algn="l">
              <a:lnSpc>
                <a:spcPts val="4054"/>
              </a:lnSpc>
            </a:pPr>
            <a:r>
              <a:rPr lang="en-US" sz="2895">
                <a:solidFill>
                  <a:srgbClr val="393A3F"/>
                </a:solidFill>
                <a:latin typeface="Code Pro"/>
                <a:ea typeface="Code Pro"/>
                <a:cs typeface="Code Pro"/>
                <a:sym typeface="Code Pro"/>
              </a:rPr>
              <a:t>Last ← 10 </a:t>
            </a:r>
          </a:p>
          <a:p>
            <a:pPr algn="l">
              <a:lnSpc>
                <a:spcPts val="4054"/>
              </a:lnSpc>
            </a:pPr>
          </a:p>
          <a:p>
            <a:pPr algn="l">
              <a:lnSpc>
                <a:spcPts val="4054"/>
              </a:lnSpc>
            </a:pPr>
            <a:r>
              <a:rPr lang="en-US" sz="2895">
                <a:solidFill>
                  <a:srgbClr val="393A3F"/>
                </a:solidFill>
                <a:latin typeface="Code Pro"/>
                <a:ea typeface="Code Pro"/>
                <a:cs typeface="Code Pro"/>
                <a:sym typeface="Code Pro"/>
              </a:rPr>
              <a:t>REPEAT</a:t>
            </a:r>
          </a:p>
          <a:p>
            <a:pPr algn="l">
              <a:lnSpc>
                <a:spcPts val="4054"/>
              </a:lnSpc>
            </a:pPr>
            <a:r>
              <a:rPr lang="en-US" sz="2895">
                <a:solidFill>
                  <a:srgbClr val="393A3F"/>
                </a:solidFill>
                <a:latin typeface="Code Pro"/>
                <a:ea typeface="Code Pro"/>
                <a:cs typeface="Code Pro"/>
                <a:sym typeface="Code Pro"/>
              </a:rPr>
              <a:t>         Swap ← FALSE</a:t>
            </a:r>
          </a:p>
          <a:p>
            <a:pPr algn="l">
              <a:lnSpc>
                <a:spcPts val="4054"/>
              </a:lnSpc>
            </a:pPr>
            <a:r>
              <a:rPr lang="en-US" sz="2895">
                <a:solidFill>
                  <a:srgbClr val="393A3F"/>
                </a:solidFill>
                <a:latin typeface="Code Pro"/>
                <a:ea typeface="Code Pro"/>
                <a:cs typeface="Code Pro"/>
                <a:sym typeface="Code Pro"/>
              </a:rPr>
              <a:t>         FOR Counter ← First TO Last - 1</a:t>
            </a:r>
          </a:p>
          <a:p>
            <a:pPr algn="l">
              <a:lnSpc>
                <a:spcPts val="4054"/>
              </a:lnSpc>
            </a:pPr>
            <a:r>
              <a:rPr lang="en-US" sz="2895">
                <a:solidFill>
                  <a:srgbClr val="393A3F"/>
                </a:solidFill>
                <a:latin typeface="Code Pro"/>
                <a:ea typeface="Code Pro"/>
                <a:cs typeface="Code Pro"/>
                <a:sym typeface="Code Pro"/>
              </a:rPr>
              <a:t>                   IF StudentMark[Counter] &gt; StudentMark[Counter + 1] </a:t>
            </a:r>
          </a:p>
          <a:p>
            <a:pPr algn="l">
              <a:lnSpc>
                <a:spcPts val="4054"/>
              </a:lnSpc>
            </a:pPr>
            <a:r>
              <a:rPr lang="en-US" sz="2895">
                <a:solidFill>
                  <a:srgbClr val="393A3F"/>
                </a:solidFill>
                <a:latin typeface="Code Pro"/>
                <a:ea typeface="Code Pro"/>
                <a:cs typeface="Code Pro"/>
                <a:sym typeface="Code Pro"/>
              </a:rPr>
              <a:t>                              THEN</a:t>
            </a:r>
          </a:p>
          <a:p>
            <a:pPr algn="l">
              <a:lnSpc>
                <a:spcPts val="4054"/>
              </a:lnSpc>
            </a:pPr>
            <a:r>
              <a:rPr lang="en-US" sz="2895">
                <a:solidFill>
                  <a:srgbClr val="393A3F"/>
                </a:solidFill>
                <a:latin typeface="Code Pro"/>
                <a:ea typeface="Code Pro"/>
                <a:cs typeface="Code Pro"/>
                <a:sym typeface="Code Pro"/>
              </a:rPr>
              <a:t>                                       Temp ← StudentMark[Counter] </a:t>
            </a:r>
          </a:p>
          <a:p>
            <a:pPr algn="l">
              <a:lnSpc>
                <a:spcPts val="4054"/>
              </a:lnSpc>
            </a:pPr>
            <a:r>
              <a:rPr lang="en-US" sz="2895">
                <a:solidFill>
                  <a:srgbClr val="393A3F"/>
                </a:solidFill>
                <a:latin typeface="Code Pro"/>
                <a:ea typeface="Code Pro"/>
                <a:cs typeface="Code Pro"/>
                <a:sym typeface="Code Pro"/>
              </a:rPr>
              <a:t>                                       StudentMark[Counter] ← StudentMark[Counter + 1]</a:t>
            </a:r>
          </a:p>
          <a:p>
            <a:pPr algn="l">
              <a:lnSpc>
                <a:spcPts val="4054"/>
              </a:lnSpc>
            </a:pPr>
            <a:r>
              <a:rPr lang="en-US" sz="2895">
                <a:solidFill>
                  <a:srgbClr val="393A3F"/>
                </a:solidFill>
                <a:latin typeface="Code Pro"/>
                <a:ea typeface="Code Pro"/>
                <a:cs typeface="Code Pro"/>
                <a:sym typeface="Code Pro"/>
              </a:rPr>
              <a:t>                                       StudentMark[Counter + 1] ← Temp</a:t>
            </a:r>
          </a:p>
          <a:p>
            <a:pPr algn="l">
              <a:lnSpc>
                <a:spcPts val="4054"/>
              </a:lnSpc>
            </a:pPr>
            <a:r>
              <a:rPr lang="en-US" sz="2895">
                <a:solidFill>
                  <a:srgbClr val="393A3F"/>
                </a:solidFill>
                <a:latin typeface="Code Pro"/>
                <a:ea typeface="Code Pro"/>
                <a:cs typeface="Code Pro"/>
                <a:sym typeface="Code Pro"/>
              </a:rPr>
              <a:t>                                       Swap ← TRUE</a:t>
            </a:r>
          </a:p>
          <a:p>
            <a:pPr algn="l">
              <a:lnSpc>
                <a:spcPts val="4054"/>
              </a:lnSpc>
            </a:pPr>
            <a:r>
              <a:rPr lang="en-US" sz="2895">
                <a:solidFill>
                  <a:srgbClr val="393A3F"/>
                </a:solidFill>
                <a:latin typeface="Code Pro"/>
                <a:ea typeface="Code Pro"/>
                <a:cs typeface="Code Pro"/>
                <a:sym typeface="Code Pro"/>
              </a:rPr>
              <a:t>                    ENDIF</a:t>
            </a:r>
          </a:p>
          <a:p>
            <a:pPr algn="l">
              <a:lnSpc>
                <a:spcPts val="4054"/>
              </a:lnSpc>
            </a:pPr>
            <a:r>
              <a:rPr lang="en-US" sz="2895">
                <a:solidFill>
                  <a:srgbClr val="393A3F"/>
                </a:solidFill>
                <a:latin typeface="Code Pro"/>
                <a:ea typeface="Code Pro"/>
                <a:cs typeface="Code Pro"/>
                <a:sym typeface="Code Pro"/>
              </a:rPr>
              <a:t>         NEXT Counter</a:t>
            </a:r>
          </a:p>
          <a:p>
            <a:pPr algn="l">
              <a:lnSpc>
                <a:spcPts val="4054"/>
              </a:lnSpc>
            </a:pPr>
            <a:r>
              <a:rPr lang="en-US" sz="2895">
                <a:solidFill>
                  <a:srgbClr val="393A3F"/>
                </a:solidFill>
                <a:latin typeface="Code Pro"/>
                <a:ea typeface="Code Pro"/>
                <a:cs typeface="Code Pro"/>
                <a:sym typeface="Code Pro"/>
              </a:rPr>
              <a:t>         Last ← Last - 1</a:t>
            </a:r>
          </a:p>
          <a:p>
            <a:pPr algn="l">
              <a:lnSpc>
                <a:spcPts val="4054"/>
              </a:lnSpc>
            </a:pPr>
            <a:r>
              <a:rPr lang="en-US" sz="2895">
                <a:solidFill>
                  <a:srgbClr val="393A3F"/>
                </a:solidFill>
                <a:latin typeface="Code Pro"/>
                <a:ea typeface="Code Pro"/>
                <a:cs typeface="Code Pro"/>
                <a:sym typeface="Code Pro"/>
              </a:rPr>
              <a:t>UNTIL (NOT Swap) OR Last = 1</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33.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1226338">
            <a:off x="-1671399" y="-768064"/>
            <a:ext cx="4793632" cy="2584992"/>
          </a:xfrm>
          <a:custGeom>
            <a:avLst/>
            <a:gdLst/>
            <a:ahLst/>
            <a:cxnLst/>
            <a:rect r="r" b="b" t="t" l="l"/>
            <a:pathLst>
              <a:path h="2584992" w="4793632">
                <a:moveTo>
                  <a:pt x="0" y="0"/>
                </a:moveTo>
                <a:lnTo>
                  <a:pt x="4793632" y="0"/>
                </a:lnTo>
                <a:lnTo>
                  <a:pt x="4793632" y="2584992"/>
                </a:lnTo>
                <a:lnTo>
                  <a:pt x="0" y="2584992"/>
                </a:lnTo>
                <a:lnTo>
                  <a:pt x="0" y="0"/>
                </a:lnTo>
                <a:close/>
              </a:path>
            </a:pathLst>
          </a:custGeom>
          <a:blipFill>
            <a:blip r:embed="rId2">
              <a:extLst>
                <a:ext uri="{96DAC541-7B7A-43D3-8B79-37D633B846F1}">
                  <asvg:svgBlip xmlns:asvg="http://schemas.microsoft.com/office/drawing/2016/SVG/main" r:embed="rId3"/>
                </a:ext>
              </a:extLst>
            </a:blip>
            <a:stretch>
              <a:fillRect l="-97799" t="0" r="-97799" b="0"/>
            </a:stretch>
          </a:blipFill>
        </p:spPr>
      </p:sp>
      <p:sp>
        <p:nvSpPr>
          <p:cNvPr name="Freeform 3" id="3"/>
          <p:cNvSpPr/>
          <p:nvPr/>
        </p:nvSpPr>
        <p:spPr>
          <a:xfrm flipH="false" flipV="false" rot="0">
            <a:off x="1804913" y="1045889"/>
            <a:ext cx="14678173" cy="8195223"/>
          </a:xfrm>
          <a:custGeom>
            <a:avLst/>
            <a:gdLst/>
            <a:ahLst/>
            <a:cxnLst/>
            <a:rect r="r" b="b" t="t" l="l"/>
            <a:pathLst>
              <a:path h="8195223" w="14678173">
                <a:moveTo>
                  <a:pt x="0" y="0"/>
                </a:moveTo>
                <a:lnTo>
                  <a:pt x="14678173" y="0"/>
                </a:lnTo>
                <a:lnTo>
                  <a:pt x="14678173" y="8195223"/>
                </a:lnTo>
                <a:lnTo>
                  <a:pt x="0" y="81952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172571" y="8210398"/>
            <a:ext cx="2887692" cy="1263365"/>
          </a:xfrm>
          <a:custGeom>
            <a:avLst/>
            <a:gdLst/>
            <a:ahLst/>
            <a:cxnLst/>
            <a:rect r="r" b="b" t="t" l="l"/>
            <a:pathLst>
              <a:path h="1263365" w="2887692">
                <a:moveTo>
                  <a:pt x="0" y="0"/>
                </a:moveTo>
                <a:lnTo>
                  <a:pt x="2887692" y="0"/>
                </a:lnTo>
                <a:lnTo>
                  <a:pt x="2887692" y="1263365"/>
                </a:lnTo>
                <a:lnTo>
                  <a:pt x="0" y="1263365"/>
                </a:lnTo>
                <a:lnTo>
                  <a:pt x="0" y="0"/>
                </a:lnTo>
                <a:close/>
              </a:path>
            </a:pathLst>
          </a:custGeom>
          <a:blipFill>
            <a:blip r:embed="rId6">
              <a:extLst>
                <a:ext uri="{96DAC541-7B7A-43D3-8B79-37D633B846F1}">
                  <asvg:svgBlip xmlns:asvg="http://schemas.microsoft.com/office/drawing/2016/SVG/main" r:embed="rId7"/>
                </a:ext>
              </a:extLst>
            </a:blip>
            <a:stretch>
              <a:fillRect l="0" t="-751" r="0" b="-751"/>
            </a:stretch>
          </a:blipFill>
        </p:spPr>
      </p:sp>
      <p:sp>
        <p:nvSpPr>
          <p:cNvPr name="Freeform 5" id="5"/>
          <p:cNvSpPr/>
          <p:nvPr/>
        </p:nvSpPr>
        <p:spPr>
          <a:xfrm flipH="false" flipV="false" rot="-10450016">
            <a:off x="4990856" y="9104241"/>
            <a:ext cx="5293560" cy="2639094"/>
          </a:xfrm>
          <a:custGeom>
            <a:avLst/>
            <a:gdLst/>
            <a:ahLst/>
            <a:cxnLst/>
            <a:rect r="r" b="b" t="t" l="l"/>
            <a:pathLst>
              <a:path h="2639094" w="5293560">
                <a:moveTo>
                  <a:pt x="0" y="0"/>
                </a:moveTo>
                <a:lnTo>
                  <a:pt x="5293560" y="0"/>
                </a:lnTo>
                <a:lnTo>
                  <a:pt x="5293560" y="2639094"/>
                </a:lnTo>
                <a:lnTo>
                  <a:pt x="0" y="2639094"/>
                </a:lnTo>
                <a:lnTo>
                  <a:pt x="0" y="0"/>
                </a:lnTo>
                <a:close/>
              </a:path>
            </a:pathLst>
          </a:custGeom>
          <a:blipFill>
            <a:blip r:embed="rId8">
              <a:extLst>
                <a:ext uri="{96DAC541-7B7A-43D3-8B79-37D633B846F1}">
                  <asvg:svgBlip xmlns:asvg="http://schemas.microsoft.com/office/drawing/2016/SVG/main" r:embed="rId9"/>
                </a:ext>
              </a:extLst>
            </a:blip>
            <a:stretch>
              <a:fillRect l="-5952" t="0" r="-5952" b="0"/>
            </a:stretch>
          </a:blipFill>
        </p:spPr>
      </p:sp>
      <p:sp>
        <p:nvSpPr>
          <p:cNvPr name="Freeform 6" id="6"/>
          <p:cNvSpPr/>
          <p:nvPr/>
        </p:nvSpPr>
        <p:spPr>
          <a:xfrm flipH="true" flipV="false" rot="0">
            <a:off x="14192959" y="3798700"/>
            <a:ext cx="1132801" cy="1675122"/>
          </a:xfrm>
          <a:custGeom>
            <a:avLst/>
            <a:gdLst/>
            <a:ahLst/>
            <a:cxnLst/>
            <a:rect r="r" b="b" t="t" l="l"/>
            <a:pathLst>
              <a:path h="1675122" w="1132801">
                <a:moveTo>
                  <a:pt x="1132801" y="0"/>
                </a:moveTo>
                <a:lnTo>
                  <a:pt x="0" y="0"/>
                </a:lnTo>
                <a:lnTo>
                  <a:pt x="0" y="1675122"/>
                </a:lnTo>
                <a:lnTo>
                  <a:pt x="1132801" y="1675122"/>
                </a:lnTo>
                <a:lnTo>
                  <a:pt x="1132801" y="0"/>
                </a:lnTo>
                <a:close/>
              </a:path>
            </a:pathLst>
          </a:custGeom>
          <a:blipFill>
            <a:blip r:embed="rId10">
              <a:extLst>
                <a:ext uri="{96DAC541-7B7A-43D3-8B79-37D633B846F1}">
                  <asvg:svgBlip xmlns:asvg="http://schemas.microsoft.com/office/drawing/2016/SVG/main" r:embed="rId11"/>
                </a:ext>
              </a:extLst>
            </a:blip>
            <a:stretch>
              <a:fillRect l="0" t="-576" r="0" b="-576"/>
            </a:stretch>
          </a:blipFill>
        </p:spPr>
      </p:sp>
      <p:sp>
        <p:nvSpPr>
          <p:cNvPr name="Freeform 7" id="7"/>
          <p:cNvSpPr/>
          <p:nvPr/>
        </p:nvSpPr>
        <p:spPr>
          <a:xfrm flipH="false" flipV="false" rot="0">
            <a:off x="2534598" y="3798700"/>
            <a:ext cx="1132801" cy="1675122"/>
          </a:xfrm>
          <a:custGeom>
            <a:avLst/>
            <a:gdLst/>
            <a:ahLst/>
            <a:cxnLst/>
            <a:rect r="r" b="b" t="t" l="l"/>
            <a:pathLst>
              <a:path h="1675122" w="1132801">
                <a:moveTo>
                  <a:pt x="0" y="0"/>
                </a:moveTo>
                <a:lnTo>
                  <a:pt x="1132801" y="0"/>
                </a:lnTo>
                <a:lnTo>
                  <a:pt x="1132801" y="1675122"/>
                </a:lnTo>
                <a:lnTo>
                  <a:pt x="0" y="1675122"/>
                </a:lnTo>
                <a:lnTo>
                  <a:pt x="0" y="0"/>
                </a:lnTo>
                <a:close/>
              </a:path>
            </a:pathLst>
          </a:custGeom>
          <a:blipFill>
            <a:blip r:embed="rId10">
              <a:extLst>
                <a:ext uri="{96DAC541-7B7A-43D3-8B79-37D633B846F1}">
                  <asvg:svgBlip xmlns:asvg="http://schemas.microsoft.com/office/drawing/2016/SVG/main" r:embed="rId11"/>
                </a:ext>
              </a:extLst>
            </a:blip>
            <a:stretch>
              <a:fillRect l="0" t="-576" r="0" b="-576"/>
            </a:stretch>
          </a:blipFill>
        </p:spPr>
      </p:sp>
      <p:sp>
        <p:nvSpPr>
          <p:cNvPr name="TextBox 8" id="8"/>
          <p:cNvSpPr txBox="true"/>
          <p:nvPr/>
        </p:nvSpPr>
        <p:spPr>
          <a:xfrm rot="0">
            <a:off x="3810453" y="4115600"/>
            <a:ext cx="10239453" cy="2230107"/>
          </a:xfrm>
          <a:prstGeom prst="rect">
            <a:avLst/>
          </a:prstGeom>
        </p:spPr>
        <p:txBody>
          <a:bodyPr anchor="t" rtlCol="false" tIns="0" lIns="0" bIns="0" rIns="0">
            <a:spAutoFit/>
          </a:bodyPr>
          <a:lstStyle/>
          <a:p>
            <a:pPr algn="ctr">
              <a:lnSpc>
                <a:spcPts val="9918"/>
              </a:lnSpc>
            </a:pPr>
            <a:r>
              <a:rPr lang="en-US" sz="12399">
                <a:solidFill>
                  <a:srgbClr val="FFFFFF"/>
                </a:solidFill>
                <a:latin typeface="StoryBook Rough"/>
                <a:ea typeface="StoryBook Rough"/>
                <a:cs typeface="StoryBook Rough"/>
                <a:sym typeface="StoryBook Rough"/>
              </a:rPr>
              <a:t>VALIDATION AND VERIFICATION </a:t>
            </a:r>
          </a:p>
        </p:txBody>
      </p:sp>
      <p:sp>
        <p:nvSpPr>
          <p:cNvPr name="Freeform 9" id="9"/>
          <p:cNvSpPr/>
          <p:nvPr/>
        </p:nvSpPr>
        <p:spPr>
          <a:xfrm flipH="false" flipV="false" rot="-379913">
            <a:off x="-7696617" y="9706066"/>
            <a:ext cx="8173105" cy="960340"/>
          </a:xfrm>
          <a:custGeom>
            <a:avLst/>
            <a:gdLst/>
            <a:ahLst/>
            <a:cxnLst/>
            <a:rect r="r" b="b" t="t" l="l"/>
            <a:pathLst>
              <a:path h="960340" w="8173105">
                <a:moveTo>
                  <a:pt x="0" y="0"/>
                </a:moveTo>
                <a:lnTo>
                  <a:pt x="8173105" y="0"/>
                </a:lnTo>
                <a:lnTo>
                  <a:pt x="8173105" y="960340"/>
                </a:lnTo>
                <a:lnTo>
                  <a:pt x="0" y="960340"/>
                </a:lnTo>
                <a:lnTo>
                  <a:pt x="0" y="0"/>
                </a:lnTo>
                <a:close/>
              </a:path>
            </a:pathLst>
          </a:custGeom>
          <a:blipFill>
            <a:blip r:embed="rId12">
              <a:extLst>
                <a:ext uri="{96DAC541-7B7A-43D3-8B79-37D633B846F1}">
                  <asvg:svgBlip xmlns:asvg="http://schemas.microsoft.com/office/drawing/2016/SVG/main" r:embed="rId13"/>
                </a:ext>
              </a:extLst>
            </a:blip>
            <a:stretch>
              <a:fillRect l="-199" t="0" r="-199" b="0"/>
            </a:stretch>
          </a:blipFill>
        </p:spPr>
      </p:sp>
      <p:sp>
        <p:nvSpPr>
          <p:cNvPr name="Freeform 10" id="10"/>
          <p:cNvSpPr/>
          <p:nvPr/>
        </p:nvSpPr>
        <p:spPr>
          <a:xfrm flipH="false" flipV="false" rot="0">
            <a:off x="13344545" y="5801938"/>
            <a:ext cx="4943455" cy="4485062"/>
          </a:xfrm>
          <a:custGeom>
            <a:avLst/>
            <a:gdLst/>
            <a:ahLst/>
            <a:cxnLst/>
            <a:rect r="r" b="b" t="t" l="l"/>
            <a:pathLst>
              <a:path h="4485062" w="4943455">
                <a:moveTo>
                  <a:pt x="0" y="0"/>
                </a:moveTo>
                <a:lnTo>
                  <a:pt x="4943455" y="0"/>
                </a:lnTo>
                <a:lnTo>
                  <a:pt x="4943455" y="4485062"/>
                </a:lnTo>
                <a:lnTo>
                  <a:pt x="0" y="4485062"/>
                </a:lnTo>
                <a:lnTo>
                  <a:pt x="0" y="0"/>
                </a:lnTo>
                <a:close/>
              </a:path>
            </a:pathLst>
          </a:custGeom>
          <a:blipFill>
            <a:blip r:embed="rId14">
              <a:extLst>
                <a:ext uri="{96DAC541-7B7A-43D3-8B79-37D633B846F1}">
                  <asvg:svgBlip xmlns:asvg="http://schemas.microsoft.com/office/drawing/2016/SVG/main" r:embed="rId15"/>
                </a:ext>
              </a:extLst>
            </a:blip>
            <a:stretch>
              <a:fillRect l="0" t="-119" r="0" b="-119"/>
            </a:stretch>
          </a:blipFill>
        </p:spPr>
      </p:sp>
      <p:sp>
        <p:nvSpPr>
          <p:cNvPr name="Freeform 11" id="11"/>
          <p:cNvSpPr/>
          <p:nvPr/>
        </p:nvSpPr>
        <p:spPr>
          <a:xfrm flipH="false" flipV="false" rot="0">
            <a:off x="15325760" y="76955"/>
            <a:ext cx="3125978" cy="2847482"/>
          </a:xfrm>
          <a:custGeom>
            <a:avLst/>
            <a:gdLst/>
            <a:ahLst/>
            <a:cxnLst/>
            <a:rect r="r" b="b" t="t" l="l"/>
            <a:pathLst>
              <a:path h="2847482" w="3125978">
                <a:moveTo>
                  <a:pt x="0" y="0"/>
                </a:moveTo>
                <a:lnTo>
                  <a:pt x="3125978" y="0"/>
                </a:lnTo>
                <a:lnTo>
                  <a:pt x="3125978" y="2847482"/>
                </a:lnTo>
                <a:lnTo>
                  <a:pt x="0" y="2847482"/>
                </a:lnTo>
                <a:lnTo>
                  <a:pt x="0" y="0"/>
                </a:lnTo>
                <a:close/>
              </a:path>
            </a:pathLst>
          </a:custGeom>
          <a:blipFill>
            <a:blip r:embed="rId16">
              <a:extLst>
                <a:ext uri="{96DAC541-7B7A-43D3-8B79-37D633B846F1}">
                  <asvg:svgBlip xmlns:asvg="http://schemas.microsoft.com/office/drawing/2016/SVG/main" r:embed="rId17"/>
                </a:ext>
              </a:extLst>
            </a:blip>
            <a:stretch>
              <a:fillRect l="0" t="-51" r="0" b="-51"/>
            </a:stretch>
          </a:blipFill>
        </p:spPr>
      </p:sp>
      <p:sp>
        <p:nvSpPr>
          <p:cNvPr name="TextBox 12" id="12"/>
          <p:cNvSpPr txBox="true"/>
          <p:nvPr/>
        </p:nvSpPr>
        <p:spPr>
          <a:xfrm rot="0">
            <a:off x="3100999" y="2759240"/>
            <a:ext cx="11658361" cy="441960"/>
          </a:xfrm>
          <a:prstGeom prst="rect">
            <a:avLst/>
          </a:prstGeom>
        </p:spPr>
        <p:txBody>
          <a:bodyPr anchor="t" rtlCol="false" tIns="0" lIns="0" bIns="0" rIns="0">
            <a:spAutoFit/>
          </a:bodyPr>
          <a:lstStyle/>
          <a:p>
            <a:pPr algn="ctr">
              <a:lnSpc>
                <a:spcPts val="4560"/>
              </a:lnSpc>
            </a:pPr>
            <a:r>
              <a:rPr lang="en-US" sz="5700">
                <a:solidFill>
                  <a:srgbClr val="FFFFFF"/>
                </a:solidFill>
                <a:latin typeface="KG Primary Penmanship"/>
                <a:ea typeface="KG Primary Penmanship"/>
                <a:cs typeface="KG Primary Penmanship"/>
                <a:sym typeface="KG Primary Penmanship"/>
              </a:rPr>
              <a:t>C7.6</a:t>
            </a:r>
          </a:p>
        </p:txBody>
      </p:sp>
      <p:sp>
        <p:nvSpPr>
          <p:cNvPr name="TextBox 13" id="13"/>
          <p:cNvSpPr txBox="true"/>
          <p:nvPr/>
        </p:nvSpPr>
        <p:spPr>
          <a:xfrm rot="0">
            <a:off x="5458649" y="8015700"/>
            <a:ext cx="6943061" cy="398831"/>
          </a:xfrm>
          <a:prstGeom prst="rect">
            <a:avLst/>
          </a:prstGeom>
        </p:spPr>
        <p:txBody>
          <a:bodyPr anchor="t" rtlCol="false" tIns="0" lIns="0" bIns="0" rIns="0">
            <a:spAutoFit/>
          </a:bodyPr>
          <a:lstStyle/>
          <a:p>
            <a:pPr algn="ctr">
              <a:lnSpc>
                <a:spcPts val="4097"/>
              </a:lnSpc>
            </a:pPr>
            <a:r>
              <a:rPr lang="en-US" sz="5121">
                <a:solidFill>
                  <a:srgbClr val="FFFFFF"/>
                </a:solidFill>
                <a:latin typeface="KG Primary Penmanship"/>
                <a:ea typeface="KG Primary Penmanship"/>
                <a:cs typeface="KG Primary Penmanship"/>
                <a:sym typeface="KG Primary Penmanship"/>
              </a:rPr>
              <a:t>James Gan </a:t>
            </a:r>
          </a:p>
        </p:txBody>
      </p:sp>
      <p:grpSp>
        <p:nvGrpSpPr>
          <p:cNvPr name="Group 14" id="14"/>
          <p:cNvGrpSpPr/>
          <p:nvPr/>
        </p:nvGrpSpPr>
        <p:grpSpPr>
          <a:xfrm rot="0">
            <a:off x="2435812" y="161693"/>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8">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9">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20" tooltip="http://www.exampaperspractice.co.uk"/>
                </a:rPr>
                <a:t>www.exampaperspractice.co.uk</a:t>
              </a:r>
            </a:p>
          </p:txBody>
        </p:sp>
      </p:grpSp>
    </p:spTree>
  </p:cSld>
  <p:clrMapOvr>
    <a:masterClrMapping/>
  </p:clrMapOvr>
</p:sld>
</file>

<file path=ppt/slides/slide134.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444994" y="2717182"/>
            <a:ext cx="4459995" cy="6769212"/>
          </a:xfrm>
          <a:custGeom>
            <a:avLst/>
            <a:gdLst/>
            <a:ahLst/>
            <a:cxnLst/>
            <a:rect r="r" b="b" t="t" l="l"/>
            <a:pathLst>
              <a:path h="6769212" w="4459995">
                <a:moveTo>
                  <a:pt x="0" y="0"/>
                </a:moveTo>
                <a:lnTo>
                  <a:pt x="4459995" y="0"/>
                </a:lnTo>
                <a:lnTo>
                  <a:pt x="4459995" y="6769212"/>
                </a:lnTo>
                <a:lnTo>
                  <a:pt x="0" y="67692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383011" y="2717182"/>
            <a:ext cx="4642470" cy="6769212"/>
          </a:xfrm>
          <a:custGeom>
            <a:avLst/>
            <a:gdLst/>
            <a:ahLst/>
            <a:cxnLst/>
            <a:rect r="r" b="b" t="t" l="l"/>
            <a:pathLst>
              <a:path h="6769212" w="4642470">
                <a:moveTo>
                  <a:pt x="0" y="0"/>
                </a:moveTo>
                <a:lnTo>
                  <a:pt x="4642470" y="0"/>
                </a:lnTo>
                <a:lnTo>
                  <a:pt x="4642470" y="6769212"/>
                </a:lnTo>
                <a:lnTo>
                  <a:pt x="0" y="67692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444994" y="3100998"/>
            <a:ext cx="4157161" cy="379564"/>
          </a:xfrm>
          <a:prstGeom prst="rect">
            <a:avLst/>
          </a:prstGeom>
        </p:spPr>
        <p:txBody>
          <a:bodyPr anchor="t" rtlCol="false" tIns="0" lIns="0" bIns="0" rIns="0">
            <a:spAutoFit/>
          </a:bodyPr>
          <a:lstStyle/>
          <a:p>
            <a:pPr algn="ctr">
              <a:lnSpc>
                <a:spcPts val="4027"/>
              </a:lnSpc>
            </a:pPr>
            <a:r>
              <a:rPr lang="en-US" sz="5034">
                <a:solidFill>
                  <a:srgbClr val="24150C"/>
                </a:solidFill>
                <a:latin typeface="StoryBook Rough"/>
                <a:ea typeface="StoryBook Rough"/>
                <a:cs typeface="StoryBook Rough"/>
                <a:sym typeface="StoryBook Rough"/>
              </a:rPr>
              <a:t>VALIDATION</a:t>
            </a:r>
          </a:p>
        </p:txBody>
      </p:sp>
      <p:sp>
        <p:nvSpPr>
          <p:cNvPr name="TextBox 5" id="5"/>
          <p:cNvSpPr txBox="true"/>
          <p:nvPr/>
        </p:nvSpPr>
        <p:spPr>
          <a:xfrm rot="0">
            <a:off x="10419436" y="3100998"/>
            <a:ext cx="4157161" cy="379564"/>
          </a:xfrm>
          <a:prstGeom prst="rect">
            <a:avLst/>
          </a:prstGeom>
        </p:spPr>
        <p:txBody>
          <a:bodyPr anchor="t" rtlCol="false" tIns="0" lIns="0" bIns="0" rIns="0">
            <a:spAutoFit/>
          </a:bodyPr>
          <a:lstStyle/>
          <a:p>
            <a:pPr algn="ctr">
              <a:lnSpc>
                <a:spcPts val="4027"/>
              </a:lnSpc>
            </a:pPr>
            <a:r>
              <a:rPr lang="en-US" sz="5034">
                <a:solidFill>
                  <a:srgbClr val="231F1F"/>
                </a:solidFill>
                <a:latin typeface="StoryBook Rough"/>
                <a:ea typeface="StoryBook Rough"/>
                <a:cs typeface="StoryBook Rough"/>
                <a:sym typeface="StoryBook Rough"/>
              </a:rPr>
              <a:t>VERIFICATION</a:t>
            </a:r>
          </a:p>
        </p:txBody>
      </p:sp>
      <p:sp>
        <p:nvSpPr>
          <p:cNvPr name="TextBox 6" id="6"/>
          <p:cNvSpPr txBox="true"/>
          <p:nvPr/>
        </p:nvSpPr>
        <p:spPr>
          <a:xfrm rot="0">
            <a:off x="3444994" y="3562751"/>
            <a:ext cx="4073656" cy="5141525"/>
          </a:xfrm>
          <a:prstGeom prst="rect">
            <a:avLst/>
          </a:prstGeom>
        </p:spPr>
        <p:txBody>
          <a:bodyPr anchor="t" rtlCol="false" tIns="0" lIns="0" bIns="0" rIns="0">
            <a:spAutoFit/>
          </a:bodyPr>
          <a:lstStyle/>
          <a:p>
            <a:pPr algn="ctr">
              <a:lnSpc>
                <a:spcPts val="4452"/>
              </a:lnSpc>
            </a:pPr>
            <a:r>
              <a:rPr lang="en-US" sz="3179">
                <a:solidFill>
                  <a:srgbClr val="FFFFFF"/>
                </a:solidFill>
                <a:latin typeface="Code Pro"/>
                <a:ea typeface="Code Pro"/>
                <a:cs typeface="Code Pro"/>
                <a:sym typeface="Code Pro"/>
              </a:rPr>
              <a:t>VALIDATION ENSURES THAT THE DATA ENTERED INTO A COMPUTER SYSTEM IS ACCURATE, MEANINGFUL, AND MEETS SPECIFIED REQUIREMENTS.</a:t>
            </a:r>
          </a:p>
        </p:txBody>
      </p:sp>
      <p:sp>
        <p:nvSpPr>
          <p:cNvPr name="TextBox 7" id="7"/>
          <p:cNvSpPr txBox="true"/>
          <p:nvPr/>
        </p:nvSpPr>
        <p:spPr>
          <a:xfrm rot="0">
            <a:off x="10559351" y="3347212"/>
            <a:ext cx="3877332" cy="5578749"/>
          </a:xfrm>
          <a:prstGeom prst="rect">
            <a:avLst/>
          </a:prstGeom>
        </p:spPr>
        <p:txBody>
          <a:bodyPr anchor="t" rtlCol="false" tIns="0" lIns="0" bIns="0" rIns="0">
            <a:spAutoFit/>
          </a:bodyPr>
          <a:lstStyle/>
          <a:p>
            <a:pPr algn="ctr">
              <a:lnSpc>
                <a:spcPts val="4359"/>
              </a:lnSpc>
            </a:pPr>
            <a:r>
              <a:rPr lang="en-US" sz="3113">
                <a:solidFill>
                  <a:srgbClr val="FFFFFF"/>
                </a:solidFill>
                <a:latin typeface="Code Pro"/>
                <a:ea typeface="Code Pro"/>
                <a:cs typeface="Code Pro"/>
                <a:sym typeface="Code Pro"/>
              </a:rPr>
              <a:t>VERIFICATION CONFIRMS THAT THE DATA ENTERED INTO A COMPUTER SYSTEM MATCHES THE ORIGINAL SOURCE AND IS ERROR-FREE THROUGH CHECKS AND REVIEWS.</a:t>
            </a:r>
          </a:p>
        </p:txBody>
      </p:sp>
      <p:grpSp>
        <p:nvGrpSpPr>
          <p:cNvPr name="Group 8" id="8"/>
          <p:cNvGrpSpPr/>
          <p:nvPr/>
        </p:nvGrpSpPr>
        <p:grpSpPr>
          <a:xfrm rot="0">
            <a:off x="2537237" y="18873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2" id="12"/>
          <p:cNvSpPr txBox="true"/>
          <p:nvPr/>
        </p:nvSpPr>
        <p:spPr>
          <a:xfrm rot="0">
            <a:off x="136857" y="58139"/>
            <a:ext cx="17984350" cy="2103439"/>
          </a:xfrm>
          <a:prstGeom prst="rect">
            <a:avLst/>
          </a:prstGeom>
        </p:spPr>
        <p:txBody>
          <a:bodyPr anchor="t" rtlCol="false" tIns="0" lIns="0" bIns="0" rIns="0">
            <a:spAutoFit/>
          </a:bodyPr>
          <a:lstStyle/>
          <a:p>
            <a:pPr algn="ctr">
              <a:lnSpc>
                <a:spcPts val="5337"/>
              </a:lnSpc>
            </a:pPr>
            <a:r>
              <a:rPr lang="en-US" sz="3811">
                <a:solidFill>
                  <a:srgbClr val="FFFFFF"/>
                </a:solidFill>
                <a:latin typeface="Anonymous Pro"/>
                <a:ea typeface="Anonymous Pro"/>
                <a:cs typeface="Anonymous Pro"/>
                <a:sym typeface="Anonymous Pro"/>
              </a:rPr>
              <a:t>TO ENSURE COMPUTER SYSTEMS ONLY ACCEPT VALID AND ACCURATE DATA INPUTS, EACH PIECE OF DATA MUST UNDERGO SCRUTINY BEFORE BEING ACCEPTED INTO THE SYSTEM.</a:t>
            </a:r>
          </a:p>
        </p:txBody>
      </p:sp>
    </p:spTree>
  </p:cSld>
  <p:clrMapOvr>
    <a:masterClrMapping/>
  </p:clrMapOvr>
</p:sld>
</file>

<file path=ppt/slides/slide135.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grpSp>
        <p:nvGrpSpPr>
          <p:cNvPr name="Group 2" id="2"/>
          <p:cNvGrpSpPr/>
          <p:nvPr/>
        </p:nvGrpSpPr>
        <p:grpSpPr>
          <a:xfrm rot="0">
            <a:off x="840810" y="2907620"/>
            <a:ext cx="16629189" cy="4585807"/>
            <a:chOff x="0" y="0"/>
            <a:chExt cx="22172252" cy="6114409"/>
          </a:xfrm>
        </p:grpSpPr>
        <p:sp>
          <p:nvSpPr>
            <p:cNvPr name="Freeform 3" id="3"/>
            <p:cNvSpPr/>
            <p:nvPr/>
          </p:nvSpPr>
          <p:spPr>
            <a:xfrm flipH="false" flipV="false" rot="0">
              <a:off x="0" y="0"/>
              <a:ext cx="22172295" cy="6114415"/>
            </a:xfrm>
            <a:custGeom>
              <a:avLst/>
              <a:gdLst/>
              <a:ahLst/>
              <a:cxnLst/>
              <a:rect r="r" b="b" t="t" l="l"/>
              <a:pathLst>
                <a:path h="6114415" w="22172295">
                  <a:moveTo>
                    <a:pt x="0" y="0"/>
                  </a:moveTo>
                  <a:lnTo>
                    <a:pt x="22172295" y="0"/>
                  </a:lnTo>
                  <a:lnTo>
                    <a:pt x="22172295" y="6114415"/>
                  </a:lnTo>
                  <a:lnTo>
                    <a:pt x="0" y="6114415"/>
                  </a:lnTo>
                  <a:close/>
                </a:path>
              </a:pathLst>
            </a:custGeom>
            <a:solidFill>
              <a:srgbClr val="C9E265"/>
            </a:solidFill>
          </p:spPr>
        </p:sp>
      </p:grpSp>
      <p:sp>
        <p:nvSpPr>
          <p:cNvPr name="TextBox 4" id="4"/>
          <p:cNvSpPr txBox="true"/>
          <p:nvPr/>
        </p:nvSpPr>
        <p:spPr>
          <a:xfrm rot="0">
            <a:off x="297292" y="805548"/>
            <a:ext cx="4930463" cy="648966"/>
          </a:xfrm>
          <a:prstGeom prst="rect">
            <a:avLst/>
          </a:prstGeom>
        </p:spPr>
        <p:txBody>
          <a:bodyPr anchor="t" rtlCol="false" tIns="0" lIns="0" bIns="0" rIns="0">
            <a:spAutoFit/>
          </a:bodyPr>
          <a:lstStyle/>
          <a:p>
            <a:pPr algn="l">
              <a:lnSpc>
                <a:spcPts val="6765"/>
              </a:lnSpc>
            </a:pPr>
            <a:r>
              <a:rPr lang="en-US" sz="8456">
                <a:solidFill>
                  <a:srgbClr val="FFFFFF"/>
                </a:solidFill>
                <a:latin typeface="StoryBook Rough"/>
                <a:ea typeface="StoryBook Rough"/>
                <a:cs typeface="StoryBook Rough"/>
                <a:sym typeface="StoryBook Rough"/>
              </a:rPr>
              <a:t>VALIDATION</a:t>
            </a:r>
          </a:p>
        </p:txBody>
      </p:sp>
      <p:sp>
        <p:nvSpPr>
          <p:cNvPr name="TextBox 5" id="5"/>
          <p:cNvSpPr txBox="true"/>
          <p:nvPr/>
        </p:nvSpPr>
        <p:spPr>
          <a:xfrm rot="0">
            <a:off x="1684221" y="2874597"/>
            <a:ext cx="14919558" cy="3767958"/>
          </a:xfrm>
          <a:prstGeom prst="rect">
            <a:avLst/>
          </a:prstGeom>
        </p:spPr>
        <p:txBody>
          <a:bodyPr anchor="t" rtlCol="false" tIns="0" lIns="0" bIns="0" rIns="0">
            <a:spAutoFit/>
          </a:bodyPr>
          <a:lstStyle/>
          <a:p>
            <a:pPr algn="ctr">
              <a:lnSpc>
                <a:spcPts val="4912"/>
              </a:lnSpc>
            </a:pPr>
            <a:r>
              <a:rPr lang="en-US" sz="3509">
                <a:solidFill>
                  <a:srgbClr val="231F1F"/>
                </a:solidFill>
                <a:latin typeface="Code Pro"/>
                <a:ea typeface="Code Pro"/>
                <a:cs typeface="Code Pro"/>
                <a:sym typeface="Code Pro"/>
              </a:rPr>
              <a:t>VALIDATION INVOLVES AUTOMATED CHECKS PERFORMED BY A PROGRAM TO ENSURE THE DATA IS REASONABLE BEFORE BEING ACCEPTED INTO A COMPUTER SYSTEM. </a:t>
            </a:r>
          </a:p>
          <a:p>
            <a:pPr algn="ctr">
              <a:lnSpc>
                <a:spcPts val="4912"/>
              </a:lnSpc>
            </a:pPr>
          </a:p>
          <a:p>
            <a:pPr algn="ctr">
              <a:lnSpc>
                <a:spcPts val="4912"/>
              </a:lnSpc>
            </a:pPr>
            <a:r>
              <a:rPr lang="en-US" sz="3509">
                <a:solidFill>
                  <a:srgbClr val="231F1F"/>
                </a:solidFill>
                <a:latin typeface="Code Pro"/>
                <a:ea typeface="Code Pro"/>
                <a:cs typeface="Code Pro"/>
                <a:sym typeface="Code Pro"/>
              </a:rPr>
              <a:t>IF THE DATA IS REJECTED, AN EXPLANATORY MESSAGE SHOULD BE DISPLAYED, PROVIDING ANOTHER CHANCE TO INPUT THE DATA.</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36.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grpSp>
        <p:nvGrpSpPr>
          <p:cNvPr name="Group 3" id="3"/>
          <p:cNvGrpSpPr/>
          <p:nvPr/>
        </p:nvGrpSpPr>
        <p:grpSpPr>
          <a:xfrm rot="0">
            <a:off x="1105478" y="4672493"/>
            <a:ext cx="16629189" cy="5247280"/>
            <a:chOff x="0" y="0"/>
            <a:chExt cx="22172252" cy="6996373"/>
          </a:xfrm>
        </p:grpSpPr>
        <p:sp>
          <p:nvSpPr>
            <p:cNvPr name="Freeform 4" id="4"/>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20C4CB"/>
            </a:solidFill>
          </p:spPr>
        </p:sp>
      </p:grpSp>
      <p:sp>
        <p:nvSpPr>
          <p:cNvPr name="Freeform 5" id="5"/>
          <p:cNvSpPr/>
          <p:nvPr/>
        </p:nvSpPr>
        <p:spPr>
          <a:xfrm flipH="false" flipV="false" rot="0">
            <a:off x="4325353" y="7879220"/>
            <a:ext cx="1548738" cy="1548738"/>
          </a:xfrm>
          <a:custGeom>
            <a:avLst/>
            <a:gdLst/>
            <a:ahLst/>
            <a:cxnLst/>
            <a:rect r="r" b="b" t="t" l="l"/>
            <a:pathLst>
              <a:path h="1548738" w="1548738">
                <a:moveTo>
                  <a:pt x="0" y="0"/>
                </a:moveTo>
                <a:lnTo>
                  <a:pt x="1548738" y="0"/>
                </a:lnTo>
                <a:lnTo>
                  <a:pt x="1548738" y="1548738"/>
                </a:lnTo>
                <a:lnTo>
                  <a:pt x="0" y="1548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426438" y="7879220"/>
            <a:ext cx="1548738" cy="1548738"/>
          </a:xfrm>
          <a:custGeom>
            <a:avLst/>
            <a:gdLst/>
            <a:ahLst/>
            <a:cxnLst/>
            <a:rect r="r" b="b" t="t" l="l"/>
            <a:pathLst>
              <a:path h="1548738" w="1548738">
                <a:moveTo>
                  <a:pt x="0" y="0"/>
                </a:moveTo>
                <a:lnTo>
                  <a:pt x="1548738" y="0"/>
                </a:lnTo>
                <a:lnTo>
                  <a:pt x="1548738" y="1548738"/>
                </a:lnTo>
                <a:lnTo>
                  <a:pt x="0" y="1548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2824841" y="7767820"/>
            <a:ext cx="2079632" cy="1771538"/>
          </a:xfrm>
          <a:custGeom>
            <a:avLst/>
            <a:gdLst/>
            <a:ahLst/>
            <a:cxnLst/>
            <a:rect r="r" b="b" t="t" l="l"/>
            <a:pathLst>
              <a:path h="1771538" w="2079632">
                <a:moveTo>
                  <a:pt x="0" y="0"/>
                </a:moveTo>
                <a:lnTo>
                  <a:pt x="2079632" y="0"/>
                </a:lnTo>
                <a:lnTo>
                  <a:pt x="2079632" y="1771538"/>
                </a:lnTo>
                <a:lnTo>
                  <a:pt x="0" y="1771538"/>
                </a:lnTo>
                <a:lnTo>
                  <a:pt x="0" y="0"/>
                </a:lnTo>
                <a:close/>
              </a:path>
            </a:pathLst>
          </a:custGeom>
          <a:blipFill>
            <a:blip r:embed="rId6">
              <a:extLst>
                <a:ext uri="{96DAC541-7B7A-43D3-8B79-37D633B846F1}">
                  <asvg:svgBlip xmlns:asvg="http://schemas.microsoft.com/office/drawing/2016/SVG/main" r:embed="rId7"/>
                </a:ext>
              </a:extLst>
            </a:blip>
            <a:stretch>
              <a:fillRect l="-149" t="0" r="-149" b="0"/>
            </a:stretch>
          </a:blipFill>
        </p:spPr>
      </p:sp>
      <p:sp>
        <p:nvSpPr>
          <p:cNvPr name="TextBox 8" id="8"/>
          <p:cNvSpPr txBox="true"/>
          <p:nvPr/>
        </p:nvSpPr>
        <p:spPr>
          <a:xfrm rot="0">
            <a:off x="15568487" y="342900"/>
            <a:ext cx="2719513" cy="363854"/>
          </a:xfrm>
          <a:prstGeom prst="rect">
            <a:avLst/>
          </a:prstGeom>
        </p:spPr>
        <p:txBody>
          <a:bodyPr anchor="t" rtlCol="false" tIns="0" lIns="0" bIns="0" rIns="0">
            <a:spAutoFit/>
          </a:bodyPr>
          <a:lstStyle/>
          <a:p>
            <a:pPr algn="l">
              <a:lnSpc>
                <a:spcPts val="3730"/>
              </a:lnSpc>
            </a:pPr>
            <a:r>
              <a:rPr lang="en-US" sz="4664">
                <a:solidFill>
                  <a:srgbClr val="20C4CB"/>
                </a:solidFill>
                <a:latin typeface="StoryBook Rough"/>
                <a:ea typeface="StoryBook Rough"/>
                <a:cs typeface="StoryBook Rough"/>
                <a:sym typeface="StoryBook Rough"/>
              </a:rPr>
              <a:t>VALIDATION</a:t>
            </a:r>
          </a:p>
        </p:txBody>
      </p:sp>
      <p:sp>
        <p:nvSpPr>
          <p:cNvPr name="TextBox 9" id="9"/>
          <p:cNvSpPr txBox="true"/>
          <p:nvPr/>
        </p:nvSpPr>
        <p:spPr>
          <a:xfrm rot="0">
            <a:off x="0"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Range Check</a:t>
            </a:r>
          </a:p>
        </p:txBody>
      </p:sp>
      <p:sp>
        <p:nvSpPr>
          <p:cNvPr name="TextBox 10" id="10"/>
          <p:cNvSpPr txBox="true"/>
          <p:nvPr/>
        </p:nvSpPr>
        <p:spPr>
          <a:xfrm rot="0">
            <a:off x="4675196" y="1670773"/>
            <a:ext cx="13059471" cy="1834280"/>
          </a:xfrm>
          <a:prstGeom prst="rect">
            <a:avLst/>
          </a:prstGeom>
        </p:spPr>
        <p:txBody>
          <a:bodyPr anchor="t" rtlCol="false" tIns="0" lIns="0" bIns="0" rIns="0">
            <a:spAutoFit/>
          </a:bodyPr>
          <a:lstStyle/>
          <a:p>
            <a:pPr algn="l">
              <a:lnSpc>
                <a:spcPts val="7047"/>
              </a:lnSpc>
            </a:pPr>
            <a:r>
              <a:rPr lang="en-US" sz="5034">
                <a:solidFill>
                  <a:srgbClr val="FFFFFF"/>
                </a:solidFill>
                <a:latin typeface="StoryBook Rough"/>
                <a:ea typeface="StoryBook Rough"/>
                <a:cs typeface="StoryBook Rough"/>
                <a:sym typeface="StoryBook Rough"/>
              </a:rPr>
              <a:t>A RANGE CHECK CHECKS THAT THE VALUE OF A NUMBER IS BETWEEN AN UPPER VALUE AND A LOWER VALUE</a:t>
            </a:r>
          </a:p>
        </p:txBody>
      </p:sp>
      <p:sp>
        <p:nvSpPr>
          <p:cNvPr name="TextBox 11" id="11"/>
          <p:cNvSpPr txBox="true"/>
          <p:nvPr/>
        </p:nvSpPr>
        <p:spPr>
          <a:xfrm rot="0">
            <a:off x="4675196" y="1147038"/>
            <a:ext cx="3969868" cy="517350"/>
          </a:xfrm>
          <a:prstGeom prst="rect">
            <a:avLst/>
          </a:prstGeom>
        </p:spPr>
        <p:txBody>
          <a:bodyPr anchor="t" rtlCol="false" tIns="0" lIns="0" bIns="0" rIns="0">
            <a:spAutoFit/>
          </a:bodyPr>
          <a:lstStyle/>
          <a:p>
            <a:pPr algn="l">
              <a:lnSpc>
                <a:spcPts val="5447"/>
              </a:lnSpc>
            </a:pPr>
            <a:r>
              <a:rPr lang="en-US" sz="6809">
                <a:solidFill>
                  <a:srgbClr val="20C4CB"/>
                </a:solidFill>
                <a:latin typeface="StoryBook Rough"/>
                <a:ea typeface="StoryBook Rough"/>
                <a:cs typeface="StoryBook Rough"/>
                <a:sym typeface="StoryBook Rough"/>
              </a:rPr>
              <a:t>DEFINITION</a:t>
            </a:r>
          </a:p>
        </p:txBody>
      </p:sp>
      <p:sp>
        <p:nvSpPr>
          <p:cNvPr name="TextBox 12" id="12"/>
          <p:cNvSpPr txBox="true"/>
          <p:nvPr/>
        </p:nvSpPr>
        <p:spPr>
          <a:xfrm rot="0">
            <a:off x="1313494" y="4758991"/>
            <a:ext cx="15661011" cy="614045"/>
          </a:xfrm>
          <a:prstGeom prst="rect">
            <a:avLst/>
          </a:prstGeom>
        </p:spPr>
        <p:txBody>
          <a:bodyPr anchor="t" rtlCol="false" tIns="0" lIns="0" bIns="0" rIns="0">
            <a:spAutoFit/>
          </a:bodyPr>
          <a:lstStyle/>
          <a:p>
            <a:pPr algn="l">
              <a:lnSpc>
                <a:spcPts val="4479"/>
              </a:lnSpc>
            </a:pPr>
            <a:r>
              <a:rPr lang="en-US" sz="3199" b="true">
                <a:solidFill>
                  <a:srgbClr val="231F1F"/>
                </a:solidFill>
                <a:latin typeface="Code Pro Bold"/>
                <a:ea typeface="Code Pro Bold"/>
                <a:cs typeface="Code Pro Bold"/>
                <a:sym typeface="Code Pro Bold"/>
              </a:rPr>
              <a:t>SAY, WE WANT A PROGRAM THAT ONLY ACCEPTS  A NUMBER FROM 0 -100</a:t>
            </a:r>
          </a:p>
        </p:txBody>
      </p:sp>
      <p:sp>
        <p:nvSpPr>
          <p:cNvPr name="TextBox 13" id="13"/>
          <p:cNvSpPr txBox="true"/>
          <p:nvPr/>
        </p:nvSpPr>
        <p:spPr>
          <a:xfrm rot="0">
            <a:off x="8426438" y="5905559"/>
            <a:ext cx="1673578" cy="1973661"/>
          </a:xfrm>
          <a:prstGeom prst="rect">
            <a:avLst/>
          </a:prstGeom>
        </p:spPr>
        <p:txBody>
          <a:bodyPr anchor="t" rtlCol="false" tIns="0" lIns="0" bIns="0" rIns="0">
            <a:spAutoFit/>
          </a:bodyPr>
          <a:lstStyle/>
          <a:p>
            <a:pPr algn="l">
              <a:lnSpc>
                <a:spcPts val="14664"/>
              </a:lnSpc>
            </a:pPr>
            <a:r>
              <a:rPr lang="en-US" sz="10475" b="true">
                <a:solidFill>
                  <a:srgbClr val="231F1F"/>
                </a:solidFill>
                <a:latin typeface="Code Pro Bold"/>
                <a:ea typeface="Code Pro Bold"/>
                <a:cs typeface="Code Pro Bold"/>
                <a:sym typeface="Code Pro Bold"/>
              </a:rPr>
              <a:t>35</a:t>
            </a:r>
          </a:p>
        </p:txBody>
      </p:sp>
      <p:sp>
        <p:nvSpPr>
          <p:cNvPr name="TextBox 14" id="14"/>
          <p:cNvSpPr txBox="true"/>
          <p:nvPr/>
        </p:nvSpPr>
        <p:spPr>
          <a:xfrm rot="0">
            <a:off x="4325353" y="5905559"/>
            <a:ext cx="1673578" cy="1973661"/>
          </a:xfrm>
          <a:prstGeom prst="rect">
            <a:avLst/>
          </a:prstGeom>
        </p:spPr>
        <p:txBody>
          <a:bodyPr anchor="t" rtlCol="false" tIns="0" lIns="0" bIns="0" rIns="0">
            <a:spAutoFit/>
          </a:bodyPr>
          <a:lstStyle/>
          <a:p>
            <a:pPr algn="l">
              <a:lnSpc>
                <a:spcPts val="14664"/>
              </a:lnSpc>
            </a:pPr>
            <a:r>
              <a:rPr lang="en-US" sz="10475" b="true">
                <a:solidFill>
                  <a:srgbClr val="231F1F"/>
                </a:solidFill>
                <a:latin typeface="Code Pro Bold"/>
                <a:ea typeface="Code Pro Bold"/>
                <a:cs typeface="Code Pro Bold"/>
                <a:sym typeface="Code Pro Bold"/>
              </a:rPr>
              <a:t>54</a:t>
            </a:r>
          </a:p>
        </p:txBody>
      </p:sp>
      <p:sp>
        <p:nvSpPr>
          <p:cNvPr name="TextBox 15" id="15"/>
          <p:cNvSpPr txBox="true"/>
          <p:nvPr/>
        </p:nvSpPr>
        <p:spPr>
          <a:xfrm rot="0">
            <a:off x="12630791" y="5905559"/>
            <a:ext cx="2273682" cy="1973661"/>
          </a:xfrm>
          <a:prstGeom prst="rect">
            <a:avLst/>
          </a:prstGeom>
        </p:spPr>
        <p:txBody>
          <a:bodyPr anchor="t" rtlCol="false" tIns="0" lIns="0" bIns="0" rIns="0">
            <a:spAutoFit/>
          </a:bodyPr>
          <a:lstStyle/>
          <a:p>
            <a:pPr algn="l">
              <a:lnSpc>
                <a:spcPts val="14664"/>
              </a:lnSpc>
            </a:pPr>
            <a:r>
              <a:rPr lang="en-US" sz="10475" b="true">
                <a:solidFill>
                  <a:srgbClr val="231F1F"/>
                </a:solidFill>
                <a:latin typeface="Code Pro Bold"/>
                <a:ea typeface="Code Pro Bold"/>
                <a:cs typeface="Code Pro Bold"/>
                <a:sym typeface="Code Pro Bold"/>
              </a:rPr>
              <a:t>102</a:t>
            </a:r>
          </a:p>
        </p:txBody>
      </p:sp>
      <p:grpSp>
        <p:nvGrpSpPr>
          <p:cNvPr name="Group 16" id="16"/>
          <p:cNvGrpSpPr/>
          <p:nvPr/>
        </p:nvGrpSpPr>
        <p:grpSpPr>
          <a:xfrm rot="0">
            <a:off x="2537237" y="18873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37.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sp>
        <p:nvSpPr>
          <p:cNvPr name="TextBox 3" id="3"/>
          <p:cNvSpPr txBox="true"/>
          <p:nvPr/>
        </p:nvSpPr>
        <p:spPr>
          <a:xfrm rot="0">
            <a:off x="15568487" y="342900"/>
            <a:ext cx="2719513" cy="363854"/>
          </a:xfrm>
          <a:prstGeom prst="rect">
            <a:avLst/>
          </a:prstGeom>
        </p:spPr>
        <p:txBody>
          <a:bodyPr anchor="t" rtlCol="false" tIns="0" lIns="0" bIns="0" rIns="0">
            <a:spAutoFit/>
          </a:bodyPr>
          <a:lstStyle/>
          <a:p>
            <a:pPr algn="l">
              <a:lnSpc>
                <a:spcPts val="3730"/>
              </a:lnSpc>
            </a:pPr>
            <a:r>
              <a:rPr lang="en-US" sz="4664">
                <a:solidFill>
                  <a:srgbClr val="20C4CB"/>
                </a:solidFill>
                <a:latin typeface="StoryBook Rough"/>
                <a:ea typeface="StoryBook Rough"/>
                <a:cs typeface="StoryBook Rough"/>
                <a:sym typeface="StoryBook Rough"/>
              </a:rPr>
              <a:t>VALIDATION</a:t>
            </a:r>
          </a:p>
        </p:txBody>
      </p:sp>
      <p:sp>
        <p:nvSpPr>
          <p:cNvPr name="TextBox 4" id="4"/>
          <p:cNvSpPr txBox="true"/>
          <p:nvPr/>
        </p:nvSpPr>
        <p:spPr>
          <a:xfrm rot="0">
            <a:off x="0"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Range Check</a:t>
            </a:r>
          </a:p>
        </p:txBody>
      </p:sp>
      <p:grpSp>
        <p:nvGrpSpPr>
          <p:cNvPr name="Group 5" id="5"/>
          <p:cNvGrpSpPr/>
          <p:nvPr/>
        </p:nvGrpSpPr>
        <p:grpSpPr>
          <a:xfrm rot="0">
            <a:off x="1105478" y="4672493"/>
            <a:ext cx="16629189" cy="5247280"/>
            <a:chOff x="0" y="0"/>
            <a:chExt cx="22172252" cy="6996373"/>
          </a:xfrm>
        </p:grpSpPr>
        <p:sp>
          <p:nvSpPr>
            <p:cNvPr name="Freeform 6" id="6"/>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20C4CB"/>
            </a:solidFill>
          </p:spPr>
        </p:sp>
      </p:grpSp>
      <p:sp>
        <p:nvSpPr>
          <p:cNvPr name="TextBox 7" id="7"/>
          <p:cNvSpPr txBox="true"/>
          <p:nvPr/>
        </p:nvSpPr>
        <p:spPr>
          <a:xfrm rot="0">
            <a:off x="1313494" y="4706348"/>
            <a:ext cx="14976085" cy="4060505"/>
          </a:xfrm>
          <a:prstGeom prst="rect">
            <a:avLst/>
          </a:prstGeom>
        </p:spPr>
        <p:txBody>
          <a:bodyPr anchor="t" rtlCol="false" tIns="0" lIns="0" bIns="0" rIns="0">
            <a:spAutoFit/>
          </a:bodyPr>
          <a:lstStyle/>
          <a:p>
            <a:pPr algn="l">
              <a:lnSpc>
                <a:spcPts val="4015"/>
              </a:lnSpc>
            </a:pPr>
            <a:r>
              <a:rPr lang="en-US" sz="2867" b="true">
                <a:solidFill>
                  <a:srgbClr val="231F1F"/>
                </a:solidFill>
                <a:latin typeface="Code Pro Bold"/>
                <a:ea typeface="Code Pro Bold"/>
                <a:cs typeface="Code Pro Bold"/>
                <a:sym typeface="Code Pro Bold"/>
              </a:rPr>
              <a:t>OUTPUT "PLEASE ENTER YOUR AGE " </a:t>
            </a:r>
          </a:p>
          <a:p>
            <a:pPr algn="l">
              <a:lnSpc>
                <a:spcPts val="4015"/>
              </a:lnSpc>
            </a:pPr>
            <a:r>
              <a:rPr lang="en-US" sz="2867" b="true">
                <a:solidFill>
                  <a:srgbClr val="231F1F"/>
                </a:solidFill>
                <a:latin typeface="Code Pro Bold"/>
                <a:ea typeface="Code Pro Bold"/>
                <a:cs typeface="Code Pro Bold"/>
                <a:sym typeface="Code Pro Bold"/>
              </a:rPr>
              <a:t>REPEAT</a:t>
            </a:r>
          </a:p>
          <a:p>
            <a:pPr algn="l">
              <a:lnSpc>
                <a:spcPts val="4015"/>
              </a:lnSpc>
            </a:pPr>
            <a:r>
              <a:rPr lang="en-US" sz="2867" b="true">
                <a:solidFill>
                  <a:srgbClr val="231F1F"/>
                </a:solidFill>
                <a:latin typeface="Code Pro Bold"/>
                <a:ea typeface="Code Pro Bold"/>
                <a:cs typeface="Code Pro Bold"/>
                <a:sym typeface="Code Pro Bold"/>
              </a:rPr>
              <a:t>         INPUT AGE</a:t>
            </a:r>
          </a:p>
          <a:p>
            <a:pPr algn="l">
              <a:lnSpc>
                <a:spcPts val="4015"/>
              </a:lnSpc>
            </a:pPr>
            <a:r>
              <a:rPr lang="en-US" sz="2867" b="true">
                <a:solidFill>
                  <a:srgbClr val="231F1F"/>
                </a:solidFill>
                <a:latin typeface="Code Pro Bold"/>
                <a:ea typeface="Code Pro Bold"/>
                <a:cs typeface="Code Pro Bold"/>
                <a:sym typeface="Code Pro Bold"/>
              </a:rPr>
              <a:t>         IF AGE &lt; 12 OR AGE &gt; 18</a:t>
            </a:r>
          </a:p>
          <a:p>
            <a:pPr algn="l">
              <a:lnSpc>
                <a:spcPts val="4015"/>
              </a:lnSpc>
            </a:pPr>
            <a:r>
              <a:rPr lang="en-US" sz="2867" b="true">
                <a:solidFill>
                  <a:srgbClr val="231F1F"/>
                </a:solidFill>
                <a:latin typeface="Code Pro Bold"/>
                <a:ea typeface="Code Pro Bold"/>
                <a:cs typeface="Code Pro Bold"/>
                <a:sym typeface="Code Pro Bold"/>
              </a:rPr>
              <a:t>                   THEN</a:t>
            </a:r>
          </a:p>
          <a:p>
            <a:pPr algn="l">
              <a:lnSpc>
                <a:spcPts val="4015"/>
              </a:lnSpc>
            </a:pPr>
            <a:r>
              <a:rPr lang="en-US" sz="2867" b="true">
                <a:solidFill>
                  <a:srgbClr val="231F1F"/>
                </a:solidFill>
                <a:latin typeface="Code Pro Bold"/>
                <a:ea typeface="Code Pro Bold"/>
                <a:cs typeface="Code Pro Bold"/>
                <a:sym typeface="Code Pro Bold"/>
              </a:rPr>
              <a:t>                          OUTPUT "AGE ENTERED SHOULD BE BETWEEN 12-18</a:t>
            </a:r>
          </a:p>
          <a:p>
            <a:pPr algn="l">
              <a:lnSpc>
                <a:spcPts val="4015"/>
              </a:lnSpc>
            </a:pPr>
            <a:r>
              <a:rPr lang="en-US" sz="2867" b="true">
                <a:solidFill>
                  <a:srgbClr val="231F1F"/>
                </a:solidFill>
                <a:latin typeface="Code Pro Bold"/>
                <a:ea typeface="Code Pro Bold"/>
                <a:cs typeface="Code Pro Bold"/>
                <a:sym typeface="Code Pro Bold"/>
              </a:rPr>
              <a:t>          ENDIF</a:t>
            </a:r>
          </a:p>
          <a:p>
            <a:pPr algn="l">
              <a:lnSpc>
                <a:spcPts val="4015"/>
              </a:lnSpc>
            </a:pPr>
            <a:r>
              <a:rPr lang="en-US" sz="2867" b="true">
                <a:solidFill>
                  <a:srgbClr val="231F1F"/>
                </a:solidFill>
                <a:latin typeface="Code Pro Bold"/>
                <a:ea typeface="Code Pro Bold"/>
                <a:cs typeface="Code Pro Bold"/>
                <a:sym typeface="Code Pro Bold"/>
              </a:rPr>
              <a:t>UNTIL AGE &gt;= 12 AND STUDENTMARK &lt;= 18</a:t>
            </a:r>
          </a:p>
        </p:txBody>
      </p:sp>
      <p:grpSp>
        <p:nvGrpSpPr>
          <p:cNvPr name="Group 8" id="8"/>
          <p:cNvGrpSpPr/>
          <p:nvPr/>
        </p:nvGrpSpPr>
        <p:grpSpPr>
          <a:xfrm rot="5736753">
            <a:off x="9212744" y="3763660"/>
            <a:ext cx="1037627" cy="47625"/>
            <a:chOff x="0" y="0"/>
            <a:chExt cx="1383503" cy="63500"/>
          </a:xfrm>
        </p:grpSpPr>
        <p:sp>
          <p:nvSpPr>
            <p:cNvPr name="Freeform 9" id="9"/>
            <p:cNvSpPr/>
            <p:nvPr/>
          </p:nvSpPr>
          <p:spPr>
            <a:xfrm flipH="false" flipV="false" rot="0">
              <a:off x="0" y="0"/>
              <a:ext cx="1383538" cy="63500"/>
            </a:xfrm>
            <a:custGeom>
              <a:avLst/>
              <a:gdLst/>
              <a:ahLst/>
              <a:cxnLst/>
              <a:rect r="r" b="b" t="t" l="l"/>
              <a:pathLst>
                <a:path h="63500" w="1383538">
                  <a:moveTo>
                    <a:pt x="31750" y="0"/>
                  </a:moveTo>
                  <a:lnTo>
                    <a:pt x="1351788" y="0"/>
                  </a:lnTo>
                  <a:cubicBezTo>
                    <a:pt x="1369314" y="0"/>
                    <a:pt x="1383538" y="14224"/>
                    <a:pt x="1383538" y="31750"/>
                  </a:cubicBezTo>
                  <a:cubicBezTo>
                    <a:pt x="1383538" y="49276"/>
                    <a:pt x="1369314" y="63500"/>
                    <a:pt x="1351788" y="63500"/>
                  </a:cubicBezTo>
                  <a:lnTo>
                    <a:pt x="31750" y="63500"/>
                  </a:lnTo>
                  <a:cubicBezTo>
                    <a:pt x="14224" y="63500"/>
                    <a:pt x="0" y="49276"/>
                    <a:pt x="0" y="31750"/>
                  </a:cubicBezTo>
                  <a:cubicBezTo>
                    <a:pt x="0" y="14224"/>
                    <a:pt x="14224" y="0"/>
                    <a:pt x="31750" y="0"/>
                  </a:cubicBezTo>
                  <a:close/>
                </a:path>
              </a:pathLst>
            </a:custGeom>
            <a:solidFill>
              <a:srgbClr val="20C4CB"/>
            </a:solidFill>
          </p:spPr>
        </p:sp>
      </p:grpSp>
      <p:sp>
        <p:nvSpPr>
          <p:cNvPr name="TextBox 10" id="10"/>
          <p:cNvSpPr txBox="true"/>
          <p:nvPr/>
        </p:nvSpPr>
        <p:spPr>
          <a:xfrm rot="0">
            <a:off x="6521165" y="1288198"/>
            <a:ext cx="9768414" cy="1889659"/>
          </a:xfrm>
          <a:prstGeom prst="rect">
            <a:avLst/>
          </a:prstGeom>
        </p:spPr>
        <p:txBody>
          <a:bodyPr anchor="t" rtlCol="false" tIns="0" lIns="0" bIns="0" rIns="0">
            <a:spAutoFit/>
          </a:bodyPr>
          <a:lstStyle/>
          <a:p>
            <a:pPr algn="l">
              <a:lnSpc>
                <a:spcPts val="3918"/>
              </a:lnSpc>
            </a:pPr>
            <a:r>
              <a:rPr lang="en-US" sz="4664">
                <a:solidFill>
                  <a:srgbClr val="FFFFFF"/>
                </a:solidFill>
                <a:latin typeface="Cerebri"/>
                <a:ea typeface="Cerebri"/>
                <a:cs typeface="Cerebri"/>
                <a:sym typeface="Cerebri"/>
              </a:rPr>
              <a:t>THE CODE WILL REPEATEDLY ASK THE USER FOR AGET AS LONG AS THE AGE IS NOT WITHIN THE RANGE 12-18</a:t>
            </a:r>
          </a:p>
        </p:txBody>
      </p:sp>
      <p:grpSp>
        <p:nvGrpSpPr>
          <p:cNvPr name="Group 11" id="11"/>
          <p:cNvGrpSpPr/>
          <p:nvPr/>
        </p:nvGrpSpPr>
        <p:grpSpPr>
          <a:xfrm rot="0">
            <a:off x="2537237" y="18873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38.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sp>
        <p:nvSpPr>
          <p:cNvPr name="TextBox 3" id="3"/>
          <p:cNvSpPr txBox="true"/>
          <p:nvPr/>
        </p:nvSpPr>
        <p:spPr>
          <a:xfrm rot="0">
            <a:off x="15568487" y="344437"/>
            <a:ext cx="2719513" cy="360780"/>
          </a:xfrm>
          <a:prstGeom prst="rect">
            <a:avLst/>
          </a:prstGeom>
        </p:spPr>
        <p:txBody>
          <a:bodyPr anchor="t" rtlCol="false" tIns="0" lIns="0" bIns="0" rIns="0">
            <a:spAutoFit/>
          </a:bodyPr>
          <a:lstStyle/>
          <a:p>
            <a:pPr algn="l">
              <a:lnSpc>
                <a:spcPts val="3730"/>
              </a:lnSpc>
            </a:pPr>
            <a:r>
              <a:rPr lang="en-US" sz="4664">
                <a:solidFill>
                  <a:srgbClr val="C9E265"/>
                </a:solidFill>
                <a:latin typeface="StoryBook Rough"/>
                <a:ea typeface="StoryBook Rough"/>
                <a:cs typeface="StoryBook Rough"/>
                <a:sym typeface="StoryBook Rough"/>
              </a:rPr>
              <a:t>VALIDATION</a:t>
            </a:r>
          </a:p>
        </p:txBody>
      </p:sp>
      <p:sp>
        <p:nvSpPr>
          <p:cNvPr name="TextBox 4" id="4"/>
          <p:cNvSpPr txBox="true"/>
          <p:nvPr/>
        </p:nvSpPr>
        <p:spPr>
          <a:xfrm rot="0">
            <a:off x="0"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length Check</a:t>
            </a:r>
          </a:p>
        </p:txBody>
      </p:sp>
      <p:sp>
        <p:nvSpPr>
          <p:cNvPr name="TextBox 5" id="5"/>
          <p:cNvSpPr txBox="true"/>
          <p:nvPr/>
        </p:nvSpPr>
        <p:spPr>
          <a:xfrm rot="0">
            <a:off x="4270533" y="1707098"/>
            <a:ext cx="14017467" cy="2130781"/>
          </a:xfrm>
          <a:prstGeom prst="rect">
            <a:avLst/>
          </a:prstGeom>
        </p:spPr>
        <p:txBody>
          <a:bodyPr anchor="t" rtlCol="false" tIns="0" lIns="0" bIns="0" rIns="0">
            <a:spAutoFit/>
          </a:bodyPr>
          <a:lstStyle/>
          <a:p>
            <a:pPr algn="l">
              <a:lnSpc>
                <a:spcPts val="5405"/>
              </a:lnSpc>
            </a:pPr>
            <a:r>
              <a:rPr lang="en-US" sz="3861">
                <a:solidFill>
                  <a:srgbClr val="FFFFFF"/>
                </a:solidFill>
                <a:latin typeface="StoryBook Rough"/>
                <a:ea typeface="StoryBook Rough"/>
                <a:cs typeface="StoryBook Rough"/>
                <a:sym typeface="StoryBook Rough"/>
              </a:rPr>
              <a:t>A LENGTH CHECK VERIFIES THAT DATA EITHER MEETS AN EXACT NUMBER OF CHARACTERS (E.G., 8) OR FALLS WITHIN A REASONABLE RANGE (E.G., 8-20 CHARACTERS).</a:t>
            </a:r>
          </a:p>
        </p:txBody>
      </p:sp>
      <p:sp>
        <p:nvSpPr>
          <p:cNvPr name="TextBox 6" id="6"/>
          <p:cNvSpPr txBox="true"/>
          <p:nvPr/>
        </p:nvSpPr>
        <p:spPr>
          <a:xfrm rot="0">
            <a:off x="5030693" y="1209932"/>
            <a:ext cx="3969868" cy="517350"/>
          </a:xfrm>
          <a:prstGeom prst="rect">
            <a:avLst/>
          </a:prstGeom>
        </p:spPr>
        <p:txBody>
          <a:bodyPr anchor="t" rtlCol="false" tIns="0" lIns="0" bIns="0" rIns="0">
            <a:spAutoFit/>
          </a:bodyPr>
          <a:lstStyle/>
          <a:p>
            <a:pPr algn="l">
              <a:lnSpc>
                <a:spcPts val="5447"/>
              </a:lnSpc>
            </a:pPr>
            <a:r>
              <a:rPr lang="en-US" sz="6809">
                <a:solidFill>
                  <a:srgbClr val="C9E265"/>
                </a:solidFill>
                <a:latin typeface="StoryBook Rough"/>
                <a:ea typeface="StoryBook Rough"/>
                <a:cs typeface="StoryBook Rough"/>
                <a:sym typeface="StoryBook Rough"/>
              </a:rPr>
              <a:t>DEFINITION</a:t>
            </a:r>
          </a:p>
        </p:txBody>
      </p:sp>
      <p:grpSp>
        <p:nvGrpSpPr>
          <p:cNvPr name="Group 7" id="7"/>
          <p:cNvGrpSpPr/>
          <p:nvPr/>
        </p:nvGrpSpPr>
        <p:grpSpPr>
          <a:xfrm rot="0">
            <a:off x="1105478" y="4672493"/>
            <a:ext cx="16629189" cy="5247280"/>
            <a:chOff x="0" y="0"/>
            <a:chExt cx="22172252" cy="6996373"/>
          </a:xfrm>
        </p:grpSpPr>
        <p:sp>
          <p:nvSpPr>
            <p:cNvPr name="Freeform 8" id="8"/>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C9E265"/>
            </a:solidFill>
          </p:spPr>
        </p:sp>
      </p:grpSp>
      <p:sp>
        <p:nvSpPr>
          <p:cNvPr name="TextBox 9" id="9"/>
          <p:cNvSpPr txBox="true"/>
          <p:nvPr/>
        </p:nvSpPr>
        <p:spPr>
          <a:xfrm rot="0">
            <a:off x="1313494" y="4758991"/>
            <a:ext cx="15661011" cy="1176020"/>
          </a:xfrm>
          <a:prstGeom prst="rect">
            <a:avLst/>
          </a:prstGeom>
        </p:spPr>
        <p:txBody>
          <a:bodyPr anchor="t" rtlCol="false" tIns="0" lIns="0" bIns="0" rIns="0">
            <a:spAutoFit/>
          </a:bodyPr>
          <a:lstStyle/>
          <a:p>
            <a:pPr algn="l">
              <a:lnSpc>
                <a:spcPts val="4479"/>
              </a:lnSpc>
            </a:pPr>
            <a:r>
              <a:rPr lang="en-US" sz="3199" b="true">
                <a:solidFill>
                  <a:srgbClr val="231F1F"/>
                </a:solidFill>
                <a:latin typeface="Code Pro Bold"/>
                <a:ea typeface="Code Pro Bold"/>
                <a:cs typeface="Code Pro Bold"/>
                <a:sym typeface="Code Pro Bold"/>
              </a:rPr>
              <a:t>SAY, WE WANT A PROGRAM THAT ONLY ACCEPTS  A PASSWORD WITH LENGTH BETWEEN 8 - 20</a:t>
            </a:r>
          </a:p>
        </p:txBody>
      </p:sp>
      <p:sp>
        <p:nvSpPr>
          <p:cNvPr name="Freeform 10" id="10"/>
          <p:cNvSpPr/>
          <p:nvPr/>
        </p:nvSpPr>
        <p:spPr>
          <a:xfrm flipH="false" flipV="false" rot="0">
            <a:off x="3008133" y="7879220"/>
            <a:ext cx="1548738" cy="1548738"/>
          </a:xfrm>
          <a:custGeom>
            <a:avLst/>
            <a:gdLst/>
            <a:ahLst/>
            <a:cxnLst/>
            <a:rect r="r" b="b" t="t" l="l"/>
            <a:pathLst>
              <a:path h="1548738" w="1548738">
                <a:moveTo>
                  <a:pt x="0" y="0"/>
                </a:moveTo>
                <a:lnTo>
                  <a:pt x="1548738" y="0"/>
                </a:lnTo>
                <a:lnTo>
                  <a:pt x="1548738" y="1548738"/>
                </a:lnTo>
                <a:lnTo>
                  <a:pt x="0" y="1548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3590998" y="7656420"/>
            <a:ext cx="2079632" cy="1771538"/>
          </a:xfrm>
          <a:custGeom>
            <a:avLst/>
            <a:gdLst/>
            <a:ahLst/>
            <a:cxnLst/>
            <a:rect r="r" b="b" t="t" l="l"/>
            <a:pathLst>
              <a:path h="1771538" w="2079632">
                <a:moveTo>
                  <a:pt x="0" y="0"/>
                </a:moveTo>
                <a:lnTo>
                  <a:pt x="2079632" y="0"/>
                </a:lnTo>
                <a:lnTo>
                  <a:pt x="2079632" y="1771538"/>
                </a:lnTo>
                <a:lnTo>
                  <a:pt x="0" y="1771538"/>
                </a:lnTo>
                <a:lnTo>
                  <a:pt x="0" y="0"/>
                </a:lnTo>
                <a:close/>
              </a:path>
            </a:pathLst>
          </a:custGeom>
          <a:blipFill>
            <a:blip r:embed="rId6">
              <a:extLst>
                <a:ext uri="{96DAC541-7B7A-43D3-8B79-37D633B846F1}">
                  <asvg:svgBlip xmlns:asvg="http://schemas.microsoft.com/office/drawing/2016/SVG/main" r:embed="rId7"/>
                </a:ext>
              </a:extLst>
            </a:blip>
            <a:stretch>
              <a:fillRect l="-149" t="0" r="-149" b="0"/>
            </a:stretch>
          </a:blipFill>
        </p:spPr>
      </p:sp>
      <p:sp>
        <p:nvSpPr>
          <p:cNvPr name="Freeform 12" id="12"/>
          <p:cNvSpPr/>
          <p:nvPr/>
        </p:nvSpPr>
        <p:spPr>
          <a:xfrm flipH="false" flipV="false" rot="0">
            <a:off x="8213196" y="7767820"/>
            <a:ext cx="2079632" cy="1771538"/>
          </a:xfrm>
          <a:custGeom>
            <a:avLst/>
            <a:gdLst/>
            <a:ahLst/>
            <a:cxnLst/>
            <a:rect r="r" b="b" t="t" l="l"/>
            <a:pathLst>
              <a:path h="1771538" w="2079632">
                <a:moveTo>
                  <a:pt x="0" y="0"/>
                </a:moveTo>
                <a:lnTo>
                  <a:pt x="2079632" y="0"/>
                </a:lnTo>
                <a:lnTo>
                  <a:pt x="2079632" y="1771538"/>
                </a:lnTo>
                <a:lnTo>
                  <a:pt x="0" y="1771538"/>
                </a:lnTo>
                <a:lnTo>
                  <a:pt x="0" y="0"/>
                </a:lnTo>
                <a:close/>
              </a:path>
            </a:pathLst>
          </a:custGeom>
          <a:blipFill>
            <a:blip r:embed="rId6">
              <a:extLst>
                <a:ext uri="{96DAC541-7B7A-43D3-8B79-37D633B846F1}">
                  <asvg:svgBlip xmlns:asvg="http://schemas.microsoft.com/office/drawing/2016/SVG/main" r:embed="rId7"/>
                </a:ext>
              </a:extLst>
            </a:blip>
            <a:stretch>
              <a:fillRect l="-149" t="0" r="-149" b="0"/>
            </a:stretch>
          </a:blipFill>
        </p:spPr>
      </p:sp>
      <p:sp>
        <p:nvSpPr>
          <p:cNvPr name="TextBox 13" id="13"/>
          <p:cNvSpPr txBox="true"/>
          <p:nvPr/>
        </p:nvSpPr>
        <p:spPr>
          <a:xfrm rot="0">
            <a:off x="2106194" y="6712842"/>
            <a:ext cx="3290050" cy="887259"/>
          </a:xfrm>
          <a:prstGeom prst="rect">
            <a:avLst/>
          </a:prstGeom>
        </p:spPr>
        <p:txBody>
          <a:bodyPr anchor="t" rtlCol="false" tIns="0" lIns="0" bIns="0" rIns="0">
            <a:spAutoFit/>
          </a:bodyPr>
          <a:lstStyle/>
          <a:p>
            <a:pPr algn="l">
              <a:lnSpc>
                <a:spcPts val="6408"/>
              </a:lnSpc>
            </a:pPr>
            <a:r>
              <a:rPr lang="en-US" sz="4577">
                <a:solidFill>
                  <a:srgbClr val="24150C"/>
                </a:solidFill>
                <a:latin typeface="Code Pro"/>
                <a:ea typeface="Code Pro"/>
                <a:cs typeface="Code Pro"/>
                <a:sym typeface="Code Pro"/>
              </a:rPr>
              <a:t>ABCD12345</a:t>
            </a:r>
          </a:p>
        </p:txBody>
      </p:sp>
      <p:sp>
        <p:nvSpPr>
          <p:cNvPr name="TextBox 14" id="14"/>
          <p:cNvSpPr txBox="true"/>
          <p:nvPr/>
        </p:nvSpPr>
        <p:spPr>
          <a:xfrm rot="0">
            <a:off x="8213196" y="6757254"/>
            <a:ext cx="1645025" cy="887259"/>
          </a:xfrm>
          <a:prstGeom prst="rect">
            <a:avLst/>
          </a:prstGeom>
        </p:spPr>
        <p:txBody>
          <a:bodyPr anchor="t" rtlCol="false" tIns="0" lIns="0" bIns="0" rIns="0">
            <a:spAutoFit/>
          </a:bodyPr>
          <a:lstStyle/>
          <a:p>
            <a:pPr algn="l">
              <a:lnSpc>
                <a:spcPts val="6408"/>
              </a:lnSpc>
            </a:pPr>
            <a:r>
              <a:rPr lang="en-US" sz="4577">
                <a:solidFill>
                  <a:srgbClr val="24150C"/>
                </a:solidFill>
                <a:latin typeface="Code Pro"/>
                <a:ea typeface="Code Pro"/>
                <a:cs typeface="Code Pro"/>
                <a:sym typeface="Code Pro"/>
              </a:rPr>
              <a:t>ABCD</a:t>
            </a:r>
          </a:p>
        </p:txBody>
      </p:sp>
      <p:sp>
        <p:nvSpPr>
          <p:cNvPr name="TextBox 15" id="15"/>
          <p:cNvSpPr txBox="true"/>
          <p:nvPr/>
        </p:nvSpPr>
        <p:spPr>
          <a:xfrm rot="0">
            <a:off x="12533920" y="6151432"/>
            <a:ext cx="4193789" cy="1351420"/>
          </a:xfrm>
          <a:prstGeom prst="rect">
            <a:avLst/>
          </a:prstGeom>
        </p:spPr>
        <p:txBody>
          <a:bodyPr anchor="t" rtlCol="false" tIns="0" lIns="0" bIns="0" rIns="0">
            <a:spAutoFit/>
          </a:bodyPr>
          <a:lstStyle/>
          <a:p>
            <a:pPr algn="ctr">
              <a:lnSpc>
                <a:spcPts val="5111"/>
              </a:lnSpc>
            </a:pPr>
            <a:r>
              <a:rPr lang="en-US" sz="3650">
                <a:solidFill>
                  <a:srgbClr val="24150C"/>
                </a:solidFill>
                <a:latin typeface="Code Pro"/>
                <a:ea typeface="Code Pro"/>
                <a:cs typeface="Code Pro"/>
                <a:sym typeface="Code Pro"/>
              </a:rPr>
              <a:t>ABCDEFGHIJKLMNOPQRSTUVWXYZ</a:t>
            </a:r>
          </a:p>
        </p:txBody>
      </p:sp>
      <p:grpSp>
        <p:nvGrpSpPr>
          <p:cNvPr name="Group 16" id="16"/>
          <p:cNvGrpSpPr/>
          <p:nvPr/>
        </p:nvGrpSpPr>
        <p:grpSpPr>
          <a:xfrm rot="0">
            <a:off x="2537237" y="18873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39.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sp>
        <p:nvSpPr>
          <p:cNvPr name="TextBox 3" id="3"/>
          <p:cNvSpPr txBox="true"/>
          <p:nvPr/>
        </p:nvSpPr>
        <p:spPr>
          <a:xfrm rot="0">
            <a:off x="15568487" y="344437"/>
            <a:ext cx="2719513" cy="360780"/>
          </a:xfrm>
          <a:prstGeom prst="rect">
            <a:avLst/>
          </a:prstGeom>
        </p:spPr>
        <p:txBody>
          <a:bodyPr anchor="t" rtlCol="false" tIns="0" lIns="0" bIns="0" rIns="0">
            <a:spAutoFit/>
          </a:bodyPr>
          <a:lstStyle/>
          <a:p>
            <a:pPr algn="l">
              <a:lnSpc>
                <a:spcPts val="3730"/>
              </a:lnSpc>
            </a:pPr>
            <a:r>
              <a:rPr lang="en-US" sz="4664">
                <a:solidFill>
                  <a:srgbClr val="C9E265"/>
                </a:solidFill>
                <a:latin typeface="StoryBook Rough"/>
                <a:ea typeface="StoryBook Rough"/>
                <a:cs typeface="StoryBook Rough"/>
                <a:sym typeface="StoryBook Rough"/>
              </a:rPr>
              <a:t>VALIDATION</a:t>
            </a:r>
          </a:p>
        </p:txBody>
      </p:sp>
      <p:sp>
        <p:nvSpPr>
          <p:cNvPr name="TextBox 4" id="4"/>
          <p:cNvSpPr txBox="true"/>
          <p:nvPr/>
        </p:nvSpPr>
        <p:spPr>
          <a:xfrm rot="0">
            <a:off x="0"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length Check</a:t>
            </a:r>
          </a:p>
        </p:txBody>
      </p:sp>
      <p:grpSp>
        <p:nvGrpSpPr>
          <p:cNvPr name="Group 5" id="5"/>
          <p:cNvGrpSpPr/>
          <p:nvPr/>
        </p:nvGrpSpPr>
        <p:grpSpPr>
          <a:xfrm rot="0">
            <a:off x="1105478" y="4672493"/>
            <a:ext cx="16629189" cy="5247280"/>
            <a:chOff x="0" y="0"/>
            <a:chExt cx="22172252" cy="6996373"/>
          </a:xfrm>
        </p:grpSpPr>
        <p:sp>
          <p:nvSpPr>
            <p:cNvPr name="Freeform 6" id="6"/>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C9E265"/>
            </a:solidFill>
          </p:spPr>
        </p:sp>
      </p:grpSp>
      <p:sp>
        <p:nvSpPr>
          <p:cNvPr name="TextBox 7" id="7"/>
          <p:cNvSpPr txBox="true"/>
          <p:nvPr/>
        </p:nvSpPr>
        <p:spPr>
          <a:xfrm rot="0">
            <a:off x="1313494" y="4736182"/>
            <a:ext cx="15814304" cy="4742407"/>
          </a:xfrm>
          <a:prstGeom prst="rect">
            <a:avLst/>
          </a:prstGeom>
        </p:spPr>
        <p:txBody>
          <a:bodyPr anchor="t" rtlCol="false" tIns="0" lIns="0" bIns="0" rIns="0">
            <a:spAutoFit/>
          </a:bodyPr>
          <a:lstStyle/>
          <a:p>
            <a:pPr algn="l">
              <a:lnSpc>
                <a:spcPts val="4664"/>
              </a:lnSpc>
            </a:pPr>
            <a:r>
              <a:rPr lang="en-US" sz="3331" b="true">
                <a:solidFill>
                  <a:srgbClr val="231F1F"/>
                </a:solidFill>
                <a:latin typeface="Code Pro Bold"/>
                <a:ea typeface="Code Pro Bold"/>
                <a:cs typeface="Code Pro Bold"/>
                <a:sym typeface="Code Pro Bold"/>
              </a:rPr>
              <a:t>OUTPUT "PLEASE ENTER YOUR NAME" </a:t>
            </a:r>
          </a:p>
          <a:p>
            <a:pPr algn="l">
              <a:lnSpc>
                <a:spcPts val="4664"/>
              </a:lnSpc>
            </a:pPr>
            <a:r>
              <a:rPr lang="en-US" sz="3331" b="true">
                <a:solidFill>
                  <a:srgbClr val="231F1F"/>
                </a:solidFill>
                <a:latin typeface="Code Pro Bold"/>
                <a:ea typeface="Code Pro Bold"/>
                <a:cs typeface="Code Pro Bold"/>
                <a:sym typeface="Code Pro Bold"/>
              </a:rPr>
              <a:t>REPEAT </a:t>
            </a:r>
          </a:p>
          <a:p>
            <a:pPr algn="l">
              <a:lnSpc>
                <a:spcPts val="4664"/>
              </a:lnSpc>
            </a:pPr>
            <a:r>
              <a:rPr lang="en-US" sz="3331">
                <a:solidFill>
                  <a:srgbClr val="231F1F"/>
                </a:solidFill>
                <a:latin typeface="Code Pro"/>
                <a:ea typeface="Code Pro"/>
                <a:cs typeface="Code Pro"/>
                <a:sym typeface="Code Pro"/>
              </a:rPr>
              <a:t>          </a:t>
            </a:r>
            <a:r>
              <a:rPr lang="en-US" sz="3331" b="true">
                <a:solidFill>
                  <a:srgbClr val="231F1F"/>
                </a:solidFill>
                <a:latin typeface="Code Pro Bold"/>
                <a:ea typeface="Code Pro Bold"/>
                <a:cs typeface="Code Pro Bold"/>
                <a:sym typeface="Code Pro Bold"/>
              </a:rPr>
              <a:t>INPUT Name</a:t>
            </a:r>
          </a:p>
          <a:p>
            <a:pPr algn="l">
              <a:lnSpc>
                <a:spcPts val="4664"/>
              </a:lnSpc>
            </a:pPr>
            <a:r>
              <a:rPr lang="en-US" sz="3331" b="true">
                <a:solidFill>
                  <a:srgbClr val="231F1F"/>
                </a:solidFill>
                <a:latin typeface="Code Pro Bold"/>
                <a:ea typeface="Code Pro Bold"/>
                <a:cs typeface="Code Pro Bold"/>
                <a:sym typeface="Code Pro Bold"/>
              </a:rPr>
              <a:t>          IF LENGTH(Name) &gt; 30 OR LENGTH(Name) &lt; 2 </a:t>
            </a:r>
          </a:p>
          <a:p>
            <a:pPr algn="l">
              <a:lnSpc>
                <a:spcPts val="4664"/>
              </a:lnSpc>
            </a:pPr>
            <a:r>
              <a:rPr lang="en-US" sz="3331">
                <a:solidFill>
                  <a:srgbClr val="231F1F"/>
                </a:solidFill>
                <a:latin typeface="Code Pro"/>
                <a:ea typeface="Code Pro"/>
                <a:cs typeface="Code Pro"/>
                <a:sym typeface="Code Pro"/>
              </a:rPr>
              <a:t>                 </a:t>
            </a:r>
            <a:r>
              <a:rPr lang="en-US" sz="3331" b="true">
                <a:solidFill>
                  <a:srgbClr val="231F1F"/>
                </a:solidFill>
                <a:latin typeface="Code Pro Bold"/>
                <a:ea typeface="Code Pro Bold"/>
                <a:cs typeface="Code Pro Bold"/>
                <a:sym typeface="Code Pro Bold"/>
              </a:rPr>
              <a:t>THEN</a:t>
            </a:r>
          </a:p>
          <a:p>
            <a:pPr algn="l">
              <a:lnSpc>
                <a:spcPts val="4664"/>
              </a:lnSpc>
            </a:pPr>
            <a:r>
              <a:rPr lang="en-US" sz="3331" b="true">
                <a:solidFill>
                  <a:srgbClr val="231F1F"/>
                </a:solidFill>
                <a:latin typeface="Code Pro Bold"/>
                <a:ea typeface="Code Pro Bold"/>
                <a:cs typeface="Code Pro Bold"/>
                <a:sym typeface="Code Pro Bold"/>
              </a:rPr>
              <a:t>                          OUTPUT "Too short or too long, please re-enter " </a:t>
            </a:r>
          </a:p>
          <a:p>
            <a:pPr algn="l">
              <a:lnSpc>
                <a:spcPts val="4664"/>
              </a:lnSpc>
            </a:pPr>
            <a:r>
              <a:rPr lang="en-US" sz="3331">
                <a:solidFill>
                  <a:srgbClr val="231F1F"/>
                </a:solidFill>
                <a:latin typeface="Code Pro"/>
                <a:ea typeface="Code Pro"/>
                <a:cs typeface="Code Pro"/>
                <a:sym typeface="Code Pro"/>
              </a:rPr>
              <a:t>          </a:t>
            </a:r>
            <a:r>
              <a:rPr lang="en-US" sz="3331" b="true">
                <a:solidFill>
                  <a:srgbClr val="231F1F"/>
                </a:solidFill>
                <a:latin typeface="Code Pro Bold"/>
                <a:ea typeface="Code Pro Bold"/>
                <a:cs typeface="Code Pro Bold"/>
                <a:sym typeface="Code Pro Bold"/>
              </a:rPr>
              <a:t>ENDIF</a:t>
            </a:r>
          </a:p>
          <a:p>
            <a:pPr algn="l">
              <a:lnSpc>
                <a:spcPts val="4664"/>
              </a:lnSpc>
            </a:pPr>
            <a:r>
              <a:rPr lang="en-US" sz="3331" b="true">
                <a:solidFill>
                  <a:srgbClr val="231F1F"/>
                </a:solidFill>
                <a:latin typeface="Code Pro Bold"/>
                <a:ea typeface="Code Pro Bold"/>
                <a:cs typeface="Code Pro Bold"/>
                <a:sym typeface="Code Pro Bold"/>
              </a:rPr>
              <a:t> UNTIL LENGTH(Name) &lt;= 30 AND LENGTH(Name) &gt;= 2 </a:t>
            </a:r>
          </a:p>
        </p:txBody>
      </p:sp>
      <p:grpSp>
        <p:nvGrpSpPr>
          <p:cNvPr name="Group 8" id="8"/>
          <p:cNvGrpSpPr/>
          <p:nvPr/>
        </p:nvGrpSpPr>
        <p:grpSpPr>
          <a:xfrm rot="5736753">
            <a:off x="9167124" y="3966616"/>
            <a:ext cx="1037627" cy="47625"/>
            <a:chOff x="0" y="0"/>
            <a:chExt cx="1383503" cy="63500"/>
          </a:xfrm>
        </p:grpSpPr>
        <p:sp>
          <p:nvSpPr>
            <p:cNvPr name="Freeform 9" id="9"/>
            <p:cNvSpPr/>
            <p:nvPr/>
          </p:nvSpPr>
          <p:spPr>
            <a:xfrm flipH="false" flipV="false" rot="0">
              <a:off x="0" y="0"/>
              <a:ext cx="1383538" cy="63500"/>
            </a:xfrm>
            <a:custGeom>
              <a:avLst/>
              <a:gdLst/>
              <a:ahLst/>
              <a:cxnLst/>
              <a:rect r="r" b="b" t="t" l="l"/>
              <a:pathLst>
                <a:path h="63500" w="1383538">
                  <a:moveTo>
                    <a:pt x="31750" y="0"/>
                  </a:moveTo>
                  <a:lnTo>
                    <a:pt x="1351788" y="0"/>
                  </a:lnTo>
                  <a:cubicBezTo>
                    <a:pt x="1369314" y="0"/>
                    <a:pt x="1383538" y="14224"/>
                    <a:pt x="1383538" y="31750"/>
                  </a:cubicBezTo>
                  <a:cubicBezTo>
                    <a:pt x="1383538" y="49276"/>
                    <a:pt x="1369314" y="63500"/>
                    <a:pt x="1351788" y="63500"/>
                  </a:cubicBezTo>
                  <a:lnTo>
                    <a:pt x="31750" y="63500"/>
                  </a:lnTo>
                  <a:cubicBezTo>
                    <a:pt x="14224" y="63500"/>
                    <a:pt x="0" y="49276"/>
                    <a:pt x="0" y="31750"/>
                  </a:cubicBezTo>
                  <a:cubicBezTo>
                    <a:pt x="0" y="14224"/>
                    <a:pt x="14224" y="0"/>
                    <a:pt x="31750" y="0"/>
                  </a:cubicBezTo>
                  <a:close/>
                </a:path>
              </a:pathLst>
            </a:custGeom>
            <a:solidFill>
              <a:srgbClr val="C9E265"/>
            </a:solidFill>
          </p:spPr>
        </p:sp>
      </p:grpSp>
      <p:sp>
        <p:nvSpPr>
          <p:cNvPr name="TextBox 10" id="10"/>
          <p:cNvSpPr txBox="true"/>
          <p:nvPr/>
        </p:nvSpPr>
        <p:spPr>
          <a:xfrm rot="0">
            <a:off x="5800073" y="1028791"/>
            <a:ext cx="9768414" cy="2384959"/>
          </a:xfrm>
          <a:prstGeom prst="rect">
            <a:avLst/>
          </a:prstGeom>
        </p:spPr>
        <p:txBody>
          <a:bodyPr anchor="t" rtlCol="false" tIns="0" lIns="0" bIns="0" rIns="0">
            <a:spAutoFit/>
          </a:bodyPr>
          <a:lstStyle/>
          <a:p>
            <a:pPr algn="l">
              <a:lnSpc>
                <a:spcPts val="3918"/>
              </a:lnSpc>
            </a:pPr>
            <a:r>
              <a:rPr lang="en-US" sz="4664">
                <a:solidFill>
                  <a:srgbClr val="FFFFFF"/>
                </a:solidFill>
                <a:latin typeface="Cerebri"/>
                <a:ea typeface="Cerebri"/>
                <a:cs typeface="Cerebri"/>
                <a:sym typeface="Cerebri"/>
              </a:rPr>
              <a:t>THE CODE WILL REPEATEDLY ASK THE USER FOR NAME INPUT AS LONG AS THE LENGTH OF THE NAME IS NOT WITHIN 2 TO 30 CHARACTERS.</a:t>
            </a:r>
          </a:p>
        </p:txBody>
      </p:sp>
      <p:grpSp>
        <p:nvGrpSpPr>
          <p:cNvPr name="Group 11" id="11"/>
          <p:cNvGrpSpPr/>
          <p:nvPr/>
        </p:nvGrpSpPr>
        <p:grpSpPr>
          <a:xfrm rot="0">
            <a:off x="2537237" y="18873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99" cy="10287000"/>
          </a:xfrm>
          <a:custGeom>
            <a:avLst/>
            <a:gdLst/>
            <a:ahLst/>
            <a:cxnLst/>
            <a:rect r="r" b="b" t="t" l="l"/>
            <a:pathLst>
              <a:path h="10287000" w="18287999">
                <a:moveTo>
                  <a:pt x="0" y="0"/>
                </a:moveTo>
                <a:lnTo>
                  <a:pt x="18287999" y="0"/>
                </a:lnTo>
                <a:lnTo>
                  <a:pt x="1828799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6758" y="1286699"/>
            <a:ext cx="17441368" cy="47625"/>
            <a:chOff x="0" y="0"/>
            <a:chExt cx="23255157" cy="63500"/>
          </a:xfrm>
        </p:grpSpPr>
        <p:sp>
          <p:nvSpPr>
            <p:cNvPr name="Freeform 4" id="4"/>
            <p:cNvSpPr/>
            <p:nvPr/>
          </p:nvSpPr>
          <p:spPr>
            <a:xfrm flipH="false" flipV="false" rot="0">
              <a:off x="0" y="0"/>
              <a:ext cx="23255097" cy="63500"/>
            </a:xfrm>
            <a:custGeom>
              <a:avLst/>
              <a:gdLst/>
              <a:ahLst/>
              <a:cxnLst/>
              <a:rect r="r" b="b" t="t" l="l"/>
              <a:pathLst>
                <a:path h="63500" w="23255097">
                  <a:moveTo>
                    <a:pt x="31750" y="0"/>
                  </a:moveTo>
                  <a:lnTo>
                    <a:pt x="23223347" y="0"/>
                  </a:lnTo>
                  <a:cubicBezTo>
                    <a:pt x="23240873" y="0"/>
                    <a:pt x="23255097" y="14224"/>
                    <a:pt x="23255097" y="31750"/>
                  </a:cubicBezTo>
                  <a:cubicBezTo>
                    <a:pt x="23255097" y="49276"/>
                    <a:pt x="23241000" y="63500"/>
                    <a:pt x="23223347" y="63500"/>
                  </a:cubicBezTo>
                  <a:lnTo>
                    <a:pt x="31750" y="63500"/>
                  </a:lnTo>
                  <a:cubicBezTo>
                    <a:pt x="14224" y="63500"/>
                    <a:pt x="0" y="49276"/>
                    <a:pt x="0" y="31750"/>
                  </a:cubicBezTo>
                  <a:cubicBezTo>
                    <a:pt x="0" y="14224"/>
                    <a:pt x="14224" y="0"/>
                    <a:pt x="31750" y="0"/>
                  </a:cubicBezTo>
                  <a:close/>
                </a:path>
              </a:pathLst>
            </a:custGeom>
            <a:solidFill>
              <a:srgbClr val="F7B4A7"/>
            </a:solidFill>
          </p:spPr>
        </p:sp>
      </p:grpSp>
      <p:grpSp>
        <p:nvGrpSpPr>
          <p:cNvPr name="Group 5" id="5"/>
          <p:cNvGrpSpPr/>
          <p:nvPr/>
        </p:nvGrpSpPr>
        <p:grpSpPr>
          <a:xfrm rot="0">
            <a:off x="1257003" y="3511379"/>
            <a:ext cx="15700877" cy="5107845"/>
            <a:chOff x="0" y="0"/>
            <a:chExt cx="20934503" cy="6810460"/>
          </a:xfrm>
        </p:grpSpPr>
        <p:sp>
          <p:nvSpPr>
            <p:cNvPr name="Freeform 6" id="6"/>
            <p:cNvSpPr/>
            <p:nvPr/>
          </p:nvSpPr>
          <p:spPr>
            <a:xfrm flipH="false" flipV="false" rot="0">
              <a:off x="0" y="0"/>
              <a:ext cx="20934553" cy="6810502"/>
            </a:xfrm>
            <a:custGeom>
              <a:avLst/>
              <a:gdLst/>
              <a:ahLst/>
              <a:cxnLst/>
              <a:rect r="r" b="b" t="t" l="l"/>
              <a:pathLst>
                <a:path h="6810502" w="20934553">
                  <a:moveTo>
                    <a:pt x="0" y="0"/>
                  </a:moveTo>
                  <a:lnTo>
                    <a:pt x="20934553" y="0"/>
                  </a:lnTo>
                  <a:lnTo>
                    <a:pt x="20934553" y="6810502"/>
                  </a:lnTo>
                  <a:lnTo>
                    <a:pt x="0" y="6810502"/>
                  </a:lnTo>
                  <a:lnTo>
                    <a:pt x="0" y="0"/>
                  </a:lnTo>
                  <a:close/>
                </a:path>
              </a:pathLst>
            </a:custGeom>
            <a:blipFill>
              <a:blip r:embed="rId4"/>
              <a:stretch>
                <a:fillRect l="0" t="-150" r="0" b="-149"/>
              </a:stretch>
            </a:blipFill>
          </p:spPr>
        </p:sp>
      </p:grpSp>
      <p:sp>
        <p:nvSpPr>
          <p:cNvPr name="TextBox 7" id="7"/>
          <p:cNvSpPr txBox="true"/>
          <p:nvPr/>
        </p:nvSpPr>
        <p:spPr>
          <a:xfrm rot="0">
            <a:off x="3033655" y="2354863"/>
            <a:ext cx="11737003" cy="916125"/>
          </a:xfrm>
          <a:prstGeom prst="rect">
            <a:avLst/>
          </a:prstGeom>
        </p:spPr>
        <p:txBody>
          <a:bodyPr anchor="t" rtlCol="false" tIns="0" lIns="0" bIns="0" rIns="0">
            <a:spAutoFit/>
          </a:bodyPr>
          <a:lstStyle/>
          <a:p>
            <a:pPr algn="ctr">
              <a:lnSpc>
                <a:spcPts val="6728"/>
              </a:lnSpc>
            </a:pPr>
            <a:r>
              <a:rPr lang="en-US" sz="4807">
                <a:solidFill>
                  <a:srgbClr val="EC3655"/>
                </a:solidFill>
                <a:latin typeface="Peace Sans"/>
                <a:ea typeface="Peace Sans"/>
                <a:cs typeface="Peace Sans"/>
                <a:sym typeface="Peace Sans"/>
              </a:rPr>
              <a:t>LEVEL 2</a:t>
            </a:r>
          </a:p>
        </p:txBody>
      </p:sp>
      <p:grpSp>
        <p:nvGrpSpPr>
          <p:cNvPr name="Group 8" id="8"/>
          <p:cNvGrpSpPr/>
          <p:nvPr/>
        </p:nvGrpSpPr>
        <p:grpSpPr>
          <a:xfrm rot="0">
            <a:off x="2537237" y="22875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12" id="12"/>
          <p:cNvSpPr txBox="true"/>
          <p:nvPr/>
        </p:nvSpPr>
        <p:spPr>
          <a:xfrm rot="0">
            <a:off x="410570" y="112575"/>
            <a:ext cx="17393743"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ABSTRACTION - EXAMPLE 2 (TEACHING THIS LESSON)</a:t>
            </a:r>
          </a:p>
        </p:txBody>
      </p:sp>
    </p:spTree>
  </p:cSld>
  <p:clrMapOvr>
    <a:masterClrMapping/>
  </p:clrMapOvr>
</p:sld>
</file>

<file path=ppt/slides/slide140.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sp>
        <p:nvSpPr>
          <p:cNvPr name="TextBox 3" id="3"/>
          <p:cNvSpPr txBox="true"/>
          <p:nvPr/>
        </p:nvSpPr>
        <p:spPr>
          <a:xfrm rot="0">
            <a:off x="15568487" y="344437"/>
            <a:ext cx="2719513" cy="360780"/>
          </a:xfrm>
          <a:prstGeom prst="rect">
            <a:avLst/>
          </a:prstGeom>
        </p:spPr>
        <p:txBody>
          <a:bodyPr anchor="t" rtlCol="false" tIns="0" lIns="0" bIns="0" rIns="0">
            <a:spAutoFit/>
          </a:bodyPr>
          <a:lstStyle/>
          <a:p>
            <a:pPr algn="l">
              <a:lnSpc>
                <a:spcPts val="3730"/>
              </a:lnSpc>
            </a:pPr>
            <a:r>
              <a:rPr lang="en-US" sz="4664">
                <a:solidFill>
                  <a:srgbClr val="FF5757"/>
                </a:solidFill>
                <a:latin typeface="StoryBook Rough"/>
                <a:ea typeface="StoryBook Rough"/>
                <a:cs typeface="StoryBook Rough"/>
                <a:sym typeface="StoryBook Rough"/>
              </a:rPr>
              <a:t>VALIDATION</a:t>
            </a:r>
          </a:p>
        </p:txBody>
      </p:sp>
      <p:sp>
        <p:nvSpPr>
          <p:cNvPr name="TextBox 4" id="4"/>
          <p:cNvSpPr txBox="true"/>
          <p:nvPr/>
        </p:nvSpPr>
        <p:spPr>
          <a:xfrm rot="0">
            <a:off x="0"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TYPE Check</a:t>
            </a:r>
          </a:p>
        </p:txBody>
      </p:sp>
      <p:grpSp>
        <p:nvGrpSpPr>
          <p:cNvPr name="Group 5" id="5"/>
          <p:cNvGrpSpPr/>
          <p:nvPr/>
        </p:nvGrpSpPr>
        <p:grpSpPr>
          <a:xfrm rot="0">
            <a:off x="1105478" y="4672493"/>
            <a:ext cx="16629189" cy="5247280"/>
            <a:chOff x="0" y="0"/>
            <a:chExt cx="22172252" cy="6996373"/>
          </a:xfrm>
        </p:grpSpPr>
        <p:sp>
          <p:nvSpPr>
            <p:cNvPr name="Freeform 6" id="6"/>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FF5757"/>
            </a:solidFill>
          </p:spPr>
        </p:sp>
      </p:grpSp>
      <p:sp>
        <p:nvSpPr>
          <p:cNvPr name="TextBox 7" id="7"/>
          <p:cNvSpPr txBox="true"/>
          <p:nvPr/>
        </p:nvSpPr>
        <p:spPr>
          <a:xfrm rot="0">
            <a:off x="4675196" y="1473888"/>
            <a:ext cx="13059471" cy="2720105"/>
          </a:xfrm>
          <a:prstGeom prst="rect">
            <a:avLst/>
          </a:prstGeom>
        </p:spPr>
        <p:txBody>
          <a:bodyPr anchor="t" rtlCol="false" tIns="0" lIns="0" bIns="0" rIns="0">
            <a:spAutoFit/>
          </a:bodyPr>
          <a:lstStyle/>
          <a:p>
            <a:pPr algn="l">
              <a:lnSpc>
                <a:spcPts val="7047"/>
              </a:lnSpc>
            </a:pPr>
            <a:r>
              <a:rPr lang="en-US" sz="5034">
                <a:solidFill>
                  <a:srgbClr val="FFFFFF"/>
                </a:solidFill>
                <a:latin typeface="StoryBook Rough"/>
                <a:ea typeface="StoryBook Rough"/>
                <a:cs typeface="StoryBook Rough"/>
                <a:sym typeface="StoryBook Rough"/>
              </a:rPr>
              <a:t>A TYPE CHECK CHECKS THAT THE DATA ENTERED IS OF A GIVEN DATA TYPE, FOR EXAMPLE, THAT THE NUMBER OF MEALS ORDERED MUST BE A NUMBER</a:t>
            </a:r>
          </a:p>
        </p:txBody>
      </p:sp>
      <p:sp>
        <p:nvSpPr>
          <p:cNvPr name="TextBox 8" id="8"/>
          <p:cNvSpPr txBox="true"/>
          <p:nvPr/>
        </p:nvSpPr>
        <p:spPr>
          <a:xfrm rot="0">
            <a:off x="4675196" y="1147038"/>
            <a:ext cx="3969868" cy="517350"/>
          </a:xfrm>
          <a:prstGeom prst="rect">
            <a:avLst/>
          </a:prstGeom>
        </p:spPr>
        <p:txBody>
          <a:bodyPr anchor="t" rtlCol="false" tIns="0" lIns="0" bIns="0" rIns="0">
            <a:spAutoFit/>
          </a:bodyPr>
          <a:lstStyle/>
          <a:p>
            <a:pPr algn="l">
              <a:lnSpc>
                <a:spcPts val="5447"/>
              </a:lnSpc>
            </a:pPr>
            <a:r>
              <a:rPr lang="en-US" sz="6809">
                <a:solidFill>
                  <a:srgbClr val="FF5757"/>
                </a:solidFill>
                <a:latin typeface="StoryBook Rough"/>
                <a:ea typeface="StoryBook Rough"/>
                <a:cs typeface="StoryBook Rough"/>
                <a:sym typeface="StoryBook Rough"/>
              </a:rPr>
              <a:t>DEFINITION</a:t>
            </a:r>
          </a:p>
        </p:txBody>
      </p:sp>
      <p:sp>
        <p:nvSpPr>
          <p:cNvPr name="TextBox 9" id="9"/>
          <p:cNvSpPr txBox="true"/>
          <p:nvPr/>
        </p:nvSpPr>
        <p:spPr>
          <a:xfrm rot="0">
            <a:off x="1313494" y="4758991"/>
            <a:ext cx="15661011" cy="1176020"/>
          </a:xfrm>
          <a:prstGeom prst="rect">
            <a:avLst/>
          </a:prstGeom>
        </p:spPr>
        <p:txBody>
          <a:bodyPr anchor="t" rtlCol="false" tIns="0" lIns="0" bIns="0" rIns="0">
            <a:spAutoFit/>
          </a:bodyPr>
          <a:lstStyle/>
          <a:p>
            <a:pPr algn="l">
              <a:lnSpc>
                <a:spcPts val="4479"/>
              </a:lnSpc>
            </a:pPr>
            <a:r>
              <a:rPr lang="en-US" sz="3199" b="true">
                <a:solidFill>
                  <a:srgbClr val="231F1F"/>
                </a:solidFill>
                <a:latin typeface="Code Pro Bold"/>
                <a:ea typeface="Code Pro Bold"/>
                <a:cs typeface="Code Pro Bold"/>
                <a:sym typeface="Code Pro Bold"/>
              </a:rPr>
              <a:t>SAY, WE WANT A PROGRAM THAT ONLY ACCEPTS AN INTEGER (NUMBER) AS INPUT (EG. NUMBER OF MCD MEAL YOU ORDER).</a:t>
            </a:r>
          </a:p>
        </p:txBody>
      </p:sp>
      <p:sp>
        <p:nvSpPr>
          <p:cNvPr name="Freeform 10" id="10"/>
          <p:cNvSpPr/>
          <p:nvPr/>
        </p:nvSpPr>
        <p:spPr>
          <a:xfrm flipH="false" flipV="false" rot="0">
            <a:off x="3008133" y="7879220"/>
            <a:ext cx="1548738" cy="1548738"/>
          </a:xfrm>
          <a:custGeom>
            <a:avLst/>
            <a:gdLst/>
            <a:ahLst/>
            <a:cxnLst/>
            <a:rect r="r" b="b" t="t" l="l"/>
            <a:pathLst>
              <a:path h="1548738" w="1548738">
                <a:moveTo>
                  <a:pt x="0" y="0"/>
                </a:moveTo>
                <a:lnTo>
                  <a:pt x="1548738" y="0"/>
                </a:lnTo>
                <a:lnTo>
                  <a:pt x="1548738" y="1548738"/>
                </a:lnTo>
                <a:lnTo>
                  <a:pt x="0" y="1548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3743583" y="7767820"/>
            <a:ext cx="2079632" cy="1771538"/>
          </a:xfrm>
          <a:custGeom>
            <a:avLst/>
            <a:gdLst/>
            <a:ahLst/>
            <a:cxnLst/>
            <a:rect r="r" b="b" t="t" l="l"/>
            <a:pathLst>
              <a:path h="1771538" w="2079632">
                <a:moveTo>
                  <a:pt x="0" y="0"/>
                </a:moveTo>
                <a:lnTo>
                  <a:pt x="2079632" y="0"/>
                </a:lnTo>
                <a:lnTo>
                  <a:pt x="2079632" y="1771538"/>
                </a:lnTo>
                <a:lnTo>
                  <a:pt x="0" y="1771538"/>
                </a:lnTo>
                <a:lnTo>
                  <a:pt x="0" y="0"/>
                </a:lnTo>
                <a:close/>
              </a:path>
            </a:pathLst>
          </a:custGeom>
          <a:blipFill>
            <a:blip r:embed="rId6">
              <a:extLst>
                <a:ext uri="{96DAC541-7B7A-43D3-8B79-37D633B846F1}">
                  <asvg:svgBlip xmlns:asvg="http://schemas.microsoft.com/office/drawing/2016/SVG/main" r:embed="rId7"/>
                </a:ext>
              </a:extLst>
            </a:blip>
            <a:stretch>
              <a:fillRect l="-149" t="0" r="-149" b="0"/>
            </a:stretch>
          </a:blipFill>
        </p:spPr>
      </p:sp>
      <p:sp>
        <p:nvSpPr>
          <p:cNvPr name="Freeform 12" id="12"/>
          <p:cNvSpPr/>
          <p:nvPr/>
        </p:nvSpPr>
        <p:spPr>
          <a:xfrm flipH="false" flipV="false" rot="0">
            <a:off x="8213196" y="7767820"/>
            <a:ext cx="2079632" cy="1771538"/>
          </a:xfrm>
          <a:custGeom>
            <a:avLst/>
            <a:gdLst/>
            <a:ahLst/>
            <a:cxnLst/>
            <a:rect r="r" b="b" t="t" l="l"/>
            <a:pathLst>
              <a:path h="1771538" w="2079632">
                <a:moveTo>
                  <a:pt x="0" y="0"/>
                </a:moveTo>
                <a:lnTo>
                  <a:pt x="2079632" y="0"/>
                </a:lnTo>
                <a:lnTo>
                  <a:pt x="2079632" y="1771538"/>
                </a:lnTo>
                <a:lnTo>
                  <a:pt x="0" y="1771538"/>
                </a:lnTo>
                <a:lnTo>
                  <a:pt x="0" y="0"/>
                </a:lnTo>
                <a:close/>
              </a:path>
            </a:pathLst>
          </a:custGeom>
          <a:blipFill>
            <a:blip r:embed="rId6">
              <a:extLst>
                <a:ext uri="{96DAC541-7B7A-43D3-8B79-37D633B846F1}">
                  <asvg:svgBlip xmlns:asvg="http://schemas.microsoft.com/office/drawing/2016/SVG/main" r:embed="rId7"/>
                </a:ext>
              </a:extLst>
            </a:blip>
            <a:stretch>
              <a:fillRect l="-149" t="0" r="-149" b="0"/>
            </a:stretch>
          </a:blipFill>
        </p:spPr>
      </p:sp>
      <p:sp>
        <p:nvSpPr>
          <p:cNvPr name="TextBox 13" id="13"/>
          <p:cNvSpPr txBox="true"/>
          <p:nvPr/>
        </p:nvSpPr>
        <p:spPr>
          <a:xfrm rot="0">
            <a:off x="8426438" y="5905559"/>
            <a:ext cx="2221005" cy="1973661"/>
          </a:xfrm>
          <a:prstGeom prst="rect">
            <a:avLst/>
          </a:prstGeom>
        </p:spPr>
        <p:txBody>
          <a:bodyPr anchor="t" rtlCol="false" tIns="0" lIns="0" bIns="0" rIns="0">
            <a:spAutoFit/>
          </a:bodyPr>
          <a:lstStyle/>
          <a:p>
            <a:pPr algn="l">
              <a:lnSpc>
                <a:spcPts val="14664"/>
              </a:lnSpc>
            </a:pPr>
            <a:r>
              <a:rPr lang="en-US" sz="10475" b="true">
                <a:solidFill>
                  <a:srgbClr val="231F1F"/>
                </a:solidFill>
                <a:latin typeface="Code Pro Bold"/>
                <a:ea typeface="Code Pro Bold"/>
                <a:cs typeface="Code Pro Bold"/>
                <a:sym typeface="Code Pro Bold"/>
              </a:rPr>
              <a:t>3.2</a:t>
            </a:r>
          </a:p>
        </p:txBody>
      </p:sp>
      <p:sp>
        <p:nvSpPr>
          <p:cNvPr name="TextBox 14" id="14"/>
          <p:cNvSpPr txBox="true"/>
          <p:nvPr/>
        </p:nvSpPr>
        <p:spPr>
          <a:xfrm rot="0">
            <a:off x="3385101" y="5905559"/>
            <a:ext cx="1171770" cy="1973661"/>
          </a:xfrm>
          <a:prstGeom prst="rect">
            <a:avLst/>
          </a:prstGeom>
        </p:spPr>
        <p:txBody>
          <a:bodyPr anchor="t" rtlCol="false" tIns="0" lIns="0" bIns="0" rIns="0">
            <a:spAutoFit/>
          </a:bodyPr>
          <a:lstStyle/>
          <a:p>
            <a:pPr algn="l">
              <a:lnSpc>
                <a:spcPts val="14664"/>
              </a:lnSpc>
            </a:pPr>
            <a:r>
              <a:rPr lang="en-US" sz="10475" b="true">
                <a:solidFill>
                  <a:srgbClr val="231F1F"/>
                </a:solidFill>
                <a:latin typeface="Code Pro Bold"/>
                <a:ea typeface="Code Pro Bold"/>
                <a:cs typeface="Code Pro Bold"/>
                <a:sym typeface="Code Pro Bold"/>
              </a:rPr>
              <a:t>3</a:t>
            </a:r>
          </a:p>
        </p:txBody>
      </p:sp>
      <p:sp>
        <p:nvSpPr>
          <p:cNvPr name="TextBox 15" id="15"/>
          <p:cNvSpPr txBox="true"/>
          <p:nvPr/>
        </p:nvSpPr>
        <p:spPr>
          <a:xfrm rot="0">
            <a:off x="13386043" y="6330453"/>
            <a:ext cx="2794713" cy="1257224"/>
          </a:xfrm>
          <a:prstGeom prst="rect">
            <a:avLst/>
          </a:prstGeom>
        </p:spPr>
        <p:txBody>
          <a:bodyPr anchor="t" rtlCol="false" tIns="0" lIns="0" bIns="0" rIns="0">
            <a:spAutoFit/>
          </a:bodyPr>
          <a:lstStyle/>
          <a:p>
            <a:pPr algn="l">
              <a:lnSpc>
                <a:spcPts val="9231"/>
              </a:lnSpc>
            </a:pPr>
            <a:r>
              <a:rPr lang="en-US" sz="6593" b="true">
                <a:solidFill>
                  <a:srgbClr val="231F1F"/>
                </a:solidFill>
                <a:latin typeface="Code Pro Bold"/>
                <a:ea typeface="Code Pro Bold"/>
                <a:cs typeface="Code Pro Bold"/>
                <a:sym typeface="Code Pro Bold"/>
              </a:rPr>
              <a:t>THREE</a:t>
            </a:r>
          </a:p>
        </p:txBody>
      </p:sp>
      <p:grpSp>
        <p:nvGrpSpPr>
          <p:cNvPr name="Group 16" id="16"/>
          <p:cNvGrpSpPr/>
          <p:nvPr/>
        </p:nvGrpSpPr>
        <p:grpSpPr>
          <a:xfrm rot="0">
            <a:off x="2537237" y="18873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41.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grpSp>
        <p:nvGrpSpPr>
          <p:cNvPr name="Group 3" id="3"/>
          <p:cNvGrpSpPr/>
          <p:nvPr/>
        </p:nvGrpSpPr>
        <p:grpSpPr>
          <a:xfrm rot="0">
            <a:off x="1105478" y="4672493"/>
            <a:ext cx="16629189" cy="5247280"/>
            <a:chOff x="0" y="0"/>
            <a:chExt cx="22172252" cy="6996373"/>
          </a:xfrm>
        </p:grpSpPr>
        <p:sp>
          <p:nvSpPr>
            <p:cNvPr name="Freeform 4" id="4"/>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FF5757"/>
            </a:solidFill>
          </p:spPr>
        </p:sp>
      </p:grpSp>
      <p:grpSp>
        <p:nvGrpSpPr>
          <p:cNvPr name="Group 5" id="5"/>
          <p:cNvGrpSpPr/>
          <p:nvPr/>
        </p:nvGrpSpPr>
        <p:grpSpPr>
          <a:xfrm rot="5902693">
            <a:off x="10436501" y="4716291"/>
            <a:ext cx="3277729" cy="47625"/>
            <a:chOff x="0" y="0"/>
            <a:chExt cx="4370305" cy="63500"/>
          </a:xfrm>
        </p:grpSpPr>
        <p:sp>
          <p:nvSpPr>
            <p:cNvPr name="Freeform 6" id="6"/>
            <p:cNvSpPr/>
            <p:nvPr/>
          </p:nvSpPr>
          <p:spPr>
            <a:xfrm flipH="false" flipV="false" rot="0">
              <a:off x="0" y="0"/>
              <a:ext cx="4370324" cy="63500"/>
            </a:xfrm>
            <a:custGeom>
              <a:avLst/>
              <a:gdLst/>
              <a:ahLst/>
              <a:cxnLst/>
              <a:rect r="r" b="b" t="t" l="l"/>
              <a:pathLst>
                <a:path h="63500" w="4370324">
                  <a:moveTo>
                    <a:pt x="31750" y="0"/>
                  </a:moveTo>
                  <a:lnTo>
                    <a:pt x="4338574" y="0"/>
                  </a:lnTo>
                  <a:cubicBezTo>
                    <a:pt x="4356100" y="0"/>
                    <a:pt x="4370324" y="14224"/>
                    <a:pt x="4370324" y="31750"/>
                  </a:cubicBezTo>
                  <a:cubicBezTo>
                    <a:pt x="4370324" y="49276"/>
                    <a:pt x="4356100" y="63500"/>
                    <a:pt x="4338574"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7" id="7"/>
          <p:cNvGrpSpPr/>
          <p:nvPr/>
        </p:nvGrpSpPr>
        <p:grpSpPr>
          <a:xfrm rot="0">
            <a:off x="2095329" y="6572479"/>
            <a:ext cx="10102776" cy="519479"/>
            <a:chOff x="0" y="0"/>
            <a:chExt cx="13470368" cy="692639"/>
          </a:xfrm>
        </p:grpSpPr>
        <p:sp>
          <p:nvSpPr>
            <p:cNvPr name="Freeform 8" id="8"/>
            <p:cNvSpPr/>
            <p:nvPr/>
          </p:nvSpPr>
          <p:spPr>
            <a:xfrm flipH="false" flipV="false" rot="0">
              <a:off x="0" y="0"/>
              <a:ext cx="13470382" cy="692658"/>
            </a:xfrm>
            <a:custGeom>
              <a:avLst/>
              <a:gdLst/>
              <a:ahLst/>
              <a:cxnLst/>
              <a:rect r="r" b="b" t="t" l="l"/>
              <a:pathLst>
                <a:path h="692658" w="13470382">
                  <a:moveTo>
                    <a:pt x="0" y="0"/>
                  </a:moveTo>
                  <a:lnTo>
                    <a:pt x="13470382" y="0"/>
                  </a:lnTo>
                  <a:lnTo>
                    <a:pt x="13470382" y="692658"/>
                  </a:lnTo>
                  <a:lnTo>
                    <a:pt x="0" y="692658"/>
                  </a:lnTo>
                  <a:close/>
                </a:path>
              </a:pathLst>
            </a:custGeom>
            <a:solidFill>
              <a:srgbClr val="FDDE8A"/>
            </a:solidFill>
          </p:spPr>
        </p:sp>
      </p:grpSp>
      <p:sp>
        <p:nvSpPr>
          <p:cNvPr name="TextBox 9" id="9"/>
          <p:cNvSpPr txBox="true"/>
          <p:nvPr/>
        </p:nvSpPr>
        <p:spPr>
          <a:xfrm rot="0">
            <a:off x="1313494" y="4809929"/>
            <a:ext cx="15661011" cy="5109845"/>
          </a:xfrm>
          <a:prstGeom prst="rect">
            <a:avLst/>
          </a:prstGeom>
        </p:spPr>
        <p:txBody>
          <a:bodyPr anchor="t" rtlCol="false" tIns="0" lIns="0" bIns="0" rIns="0">
            <a:spAutoFit/>
          </a:bodyPr>
          <a:lstStyle/>
          <a:p>
            <a:pPr algn="l">
              <a:lnSpc>
                <a:spcPts val="4479"/>
              </a:lnSpc>
            </a:pPr>
            <a:r>
              <a:rPr lang="en-US" sz="3199" b="true">
                <a:solidFill>
                  <a:srgbClr val="231F1F"/>
                </a:solidFill>
                <a:latin typeface="Code Pro Bold"/>
                <a:ea typeface="Code Pro Bold"/>
                <a:cs typeface="Code Pro Bold"/>
                <a:sym typeface="Code Pro Bold"/>
              </a:rPr>
              <a:t>OUTPUT "HOW MANY MEALS YOU WANT TO ORDER? " </a:t>
            </a:r>
          </a:p>
          <a:p>
            <a:pPr algn="l">
              <a:lnSpc>
                <a:spcPts val="4479"/>
              </a:lnSpc>
            </a:pPr>
            <a:r>
              <a:rPr lang="en-US" sz="3199" b="true">
                <a:solidFill>
                  <a:srgbClr val="231F1F"/>
                </a:solidFill>
                <a:latin typeface="Code Pro Bold"/>
                <a:ea typeface="Code Pro Bold"/>
                <a:cs typeface="Code Pro Bold"/>
                <a:sym typeface="Code Pro Bold"/>
              </a:rPr>
              <a:t>REPEAT</a:t>
            </a:r>
          </a:p>
          <a:p>
            <a:pPr algn="l">
              <a:lnSpc>
                <a:spcPts val="4479"/>
              </a:lnSpc>
            </a:pPr>
            <a:r>
              <a:rPr lang="en-US" sz="3199" b="true">
                <a:solidFill>
                  <a:srgbClr val="231F1F"/>
                </a:solidFill>
                <a:latin typeface="Code Pro Bold"/>
                <a:ea typeface="Code Pro Bold"/>
                <a:cs typeface="Code Pro Bold"/>
                <a:sym typeface="Code Pro Bold"/>
              </a:rPr>
              <a:t>          INPUT numberofmeals</a:t>
            </a:r>
          </a:p>
          <a:p>
            <a:pPr algn="l">
              <a:lnSpc>
                <a:spcPts val="4479"/>
              </a:lnSpc>
            </a:pPr>
            <a:r>
              <a:rPr lang="en-US" sz="3199" b="true">
                <a:solidFill>
                  <a:srgbClr val="231F1F"/>
                </a:solidFill>
                <a:latin typeface="Code Pro Bold"/>
                <a:ea typeface="Code Pro Bold"/>
                <a:cs typeface="Code Pro Bold"/>
                <a:sym typeface="Code Pro Bold"/>
              </a:rPr>
              <a:t>          IF numberofmeals &lt;&gt; DIV(numberofmeals, 1) </a:t>
            </a:r>
          </a:p>
          <a:p>
            <a:pPr algn="l">
              <a:lnSpc>
                <a:spcPts val="4479"/>
              </a:lnSpc>
            </a:pPr>
            <a:r>
              <a:rPr lang="en-US" sz="3199">
                <a:solidFill>
                  <a:srgbClr val="231F1F"/>
                </a:solidFill>
                <a:latin typeface="Code Pro"/>
                <a:ea typeface="Code Pro"/>
                <a:cs typeface="Code Pro"/>
                <a:sym typeface="Code Pro"/>
              </a:rPr>
              <a:t>                  </a:t>
            </a:r>
            <a:r>
              <a:rPr lang="en-US" sz="3199" b="true">
                <a:solidFill>
                  <a:srgbClr val="231F1F"/>
                </a:solidFill>
                <a:latin typeface="Code Pro Bold"/>
                <a:ea typeface="Code Pro Bold"/>
                <a:cs typeface="Code Pro Bold"/>
                <a:sym typeface="Code Pro Bold"/>
              </a:rPr>
              <a:t>THEN</a:t>
            </a:r>
          </a:p>
          <a:p>
            <a:pPr algn="l">
              <a:lnSpc>
                <a:spcPts val="4479"/>
              </a:lnSpc>
            </a:pPr>
            <a:r>
              <a:rPr lang="en-US" sz="3199" b="true">
                <a:solidFill>
                  <a:srgbClr val="231F1F"/>
                </a:solidFill>
                <a:latin typeface="Code Pro Bold"/>
                <a:ea typeface="Code Pro Bold"/>
                <a:cs typeface="Code Pro Bold"/>
                <a:sym typeface="Code Pro Bold"/>
              </a:rPr>
              <a:t>                            OUTPUT "This must be a whole number, please re-enter" </a:t>
            </a:r>
          </a:p>
          <a:p>
            <a:pPr algn="l">
              <a:lnSpc>
                <a:spcPts val="4479"/>
              </a:lnSpc>
            </a:pPr>
            <a:r>
              <a:rPr lang="en-US" sz="3199">
                <a:solidFill>
                  <a:srgbClr val="231F1F"/>
                </a:solidFill>
                <a:latin typeface="Code Pro"/>
                <a:ea typeface="Code Pro"/>
                <a:cs typeface="Code Pro"/>
                <a:sym typeface="Code Pro"/>
              </a:rPr>
              <a:t>         </a:t>
            </a:r>
            <a:r>
              <a:rPr lang="en-US" sz="3199" b="true">
                <a:solidFill>
                  <a:srgbClr val="231F1F"/>
                </a:solidFill>
                <a:latin typeface="Code Pro Bold"/>
                <a:ea typeface="Code Pro Bold"/>
                <a:cs typeface="Code Pro Bold"/>
                <a:sym typeface="Code Pro Bold"/>
              </a:rPr>
              <a:t>ENDIF</a:t>
            </a:r>
          </a:p>
          <a:p>
            <a:pPr algn="l">
              <a:lnSpc>
                <a:spcPts val="4479"/>
              </a:lnSpc>
            </a:pPr>
            <a:r>
              <a:rPr lang="en-US" sz="3199" b="true">
                <a:solidFill>
                  <a:srgbClr val="231F1F"/>
                </a:solidFill>
                <a:latin typeface="Code Pro Bold"/>
                <a:ea typeface="Code Pro Bold"/>
                <a:cs typeface="Code Pro Bold"/>
                <a:sym typeface="Code Pro Bold"/>
              </a:rPr>
              <a:t> UNTIL numberofmeals = DIV(numberofmeals, 1) </a:t>
            </a:r>
          </a:p>
          <a:p>
            <a:pPr algn="l">
              <a:lnSpc>
                <a:spcPts val="4479"/>
              </a:lnSpc>
            </a:pPr>
          </a:p>
        </p:txBody>
      </p:sp>
      <p:sp>
        <p:nvSpPr>
          <p:cNvPr name="TextBox 10" id="10"/>
          <p:cNvSpPr txBox="true"/>
          <p:nvPr/>
        </p:nvSpPr>
        <p:spPr>
          <a:xfrm rot="0">
            <a:off x="15568487" y="344437"/>
            <a:ext cx="2719513" cy="360780"/>
          </a:xfrm>
          <a:prstGeom prst="rect">
            <a:avLst/>
          </a:prstGeom>
        </p:spPr>
        <p:txBody>
          <a:bodyPr anchor="t" rtlCol="false" tIns="0" lIns="0" bIns="0" rIns="0">
            <a:spAutoFit/>
          </a:bodyPr>
          <a:lstStyle/>
          <a:p>
            <a:pPr algn="l">
              <a:lnSpc>
                <a:spcPts val="3730"/>
              </a:lnSpc>
            </a:pPr>
            <a:r>
              <a:rPr lang="en-US" sz="4664">
                <a:solidFill>
                  <a:srgbClr val="FF5757"/>
                </a:solidFill>
                <a:latin typeface="StoryBook Rough"/>
                <a:ea typeface="StoryBook Rough"/>
                <a:cs typeface="StoryBook Rough"/>
                <a:sym typeface="StoryBook Rough"/>
              </a:rPr>
              <a:t>VALIDATION</a:t>
            </a:r>
          </a:p>
        </p:txBody>
      </p:sp>
      <p:sp>
        <p:nvSpPr>
          <p:cNvPr name="TextBox 11" id="11"/>
          <p:cNvSpPr txBox="true"/>
          <p:nvPr/>
        </p:nvSpPr>
        <p:spPr>
          <a:xfrm rot="0">
            <a:off x="0"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TYPE Check</a:t>
            </a:r>
          </a:p>
        </p:txBody>
      </p:sp>
      <p:sp>
        <p:nvSpPr>
          <p:cNvPr name="TextBox 12" id="12"/>
          <p:cNvSpPr txBox="true"/>
          <p:nvPr/>
        </p:nvSpPr>
        <p:spPr>
          <a:xfrm rot="0">
            <a:off x="5800073" y="1276441"/>
            <a:ext cx="9768414" cy="1889659"/>
          </a:xfrm>
          <a:prstGeom prst="rect">
            <a:avLst/>
          </a:prstGeom>
        </p:spPr>
        <p:txBody>
          <a:bodyPr anchor="t" rtlCol="false" tIns="0" lIns="0" bIns="0" rIns="0">
            <a:spAutoFit/>
          </a:bodyPr>
          <a:lstStyle/>
          <a:p>
            <a:pPr algn="l">
              <a:lnSpc>
                <a:spcPts val="3918"/>
              </a:lnSpc>
            </a:pPr>
            <a:r>
              <a:rPr lang="en-US" sz="4664">
                <a:solidFill>
                  <a:srgbClr val="FFFFFF"/>
                </a:solidFill>
                <a:latin typeface="Cerebri"/>
                <a:ea typeface="Cerebri"/>
                <a:cs typeface="Cerebri"/>
                <a:sym typeface="Cerebri"/>
              </a:rPr>
              <a:t>IT CHECKS WHETHER THE NUMBER IS A WHOLE NUMBER. IF NOT, USER WILL BE PROMPTED TO INPUT AGAIN!</a:t>
            </a:r>
          </a:p>
        </p:txBody>
      </p:sp>
      <p:grpSp>
        <p:nvGrpSpPr>
          <p:cNvPr name="Group 13" id="13"/>
          <p:cNvGrpSpPr/>
          <p:nvPr/>
        </p:nvGrpSpPr>
        <p:grpSpPr>
          <a:xfrm rot="0">
            <a:off x="2537237" y="18873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42.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grpSp>
        <p:nvGrpSpPr>
          <p:cNvPr name="Group 3" id="3"/>
          <p:cNvGrpSpPr/>
          <p:nvPr/>
        </p:nvGrpSpPr>
        <p:grpSpPr>
          <a:xfrm rot="0">
            <a:off x="1105478" y="4672493"/>
            <a:ext cx="16629189" cy="5247280"/>
            <a:chOff x="0" y="0"/>
            <a:chExt cx="22172252" cy="6996373"/>
          </a:xfrm>
        </p:grpSpPr>
        <p:sp>
          <p:nvSpPr>
            <p:cNvPr name="Freeform 4" id="4"/>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CB6CE6"/>
            </a:solidFill>
          </p:spPr>
        </p:sp>
      </p:grpSp>
      <p:grpSp>
        <p:nvGrpSpPr>
          <p:cNvPr name="Group 5" id="5"/>
          <p:cNvGrpSpPr/>
          <p:nvPr/>
        </p:nvGrpSpPr>
        <p:grpSpPr>
          <a:xfrm rot="6997576">
            <a:off x="14016672" y="4256288"/>
            <a:ext cx="1459257" cy="47625"/>
            <a:chOff x="0" y="0"/>
            <a:chExt cx="1945676" cy="63500"/>
          </a:xfrm>
        </p:grpSpPr>
        <p:sp>
          <p:nvSpPr>
            <p:cNvPr name="Freeform 6" id="6"/>
            <p:cNvSpPr/>
            <p:nvPr/>
          </p:nvSpPr>
          <p:spPr>
            <a:xfrm flipH="false" flipV="false" rot="0">
              <a:off x="0" y="0"/>
              <a:ext cx="1945640" cy="63500"/>
            </a:xfrm>
            <a:custGeom>
              <a:avLst/>
              <a:gdLst/>
              <a:ahLst/>
              <a:cxnLst/>
              <a:rect r="r" b="b" t="t" l="l"/>
              <a:pathLst>
                <a:path h="63500" w="1945640">
                  <a:moveTo>
                    <a:pt x="31750" y="0"/>
                  </a:moveTo>
                  <a:lnTo>
                    <a:pt x="1913890" y="0"/>
                  </a:lnTo>
                  <a:cubicBezTo>
                    <a:pt x="1931416" y="0"/>
                    <a:pt x="1945640" y="14224"/>
                    <a:pt x="1945640" y="31750"/>
                  </a:cubicBezTo>
                  <a:cubicBezTo>
                    <a:pt x="1945640" y="49276"/>
                    <a:pt x="1931416" y="63500"/>
                    <a:pt x="1913890"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7" id="7"/>
          <p:cNvSpPr txBox="true"/>
          <p:nvPr/>
        </p:nvSpPr>
        <p:spPr>
          <a:xfrm rot="0">
            <a:off x="15568487" y="344437"/>
            <a:ext cx="2719513" cy="360780"/>
          </a:xfrm>
          <a:prstGeom prst="rect">
            <a:avLst/>
          </a:prstGeom>
        </p:spPr>
        <p:txBody>
          <a:bodyPr anchor="t" rtlCol="false" tIns="0" lIns="0" bIns="0" rIns="0">
            <a:spAutoFit/>
          </a:bodyPr>
          <a:lstStyle/>
          <a:p>
            <a:pPr algn="l">
              <a:lnSpc>
                <a:spcPts val="3730"/>
              </a:lnSpc>
            </a:pPr>
            <a:r>
              <a:rPr lang="en-US" sz="4664">
                <a:solidFill>
                  <a:srgbClr val="CB6CE6"/>
                </a:solidFill>
                <a:latin typeface="StoryBook Rough"/>
                <a:ea typeface="StoryBook Rough"/>
                <a:cs typeface="StoryBook Rough"/>
                <a:sym typeface="StoryBook Rough"/>
              </a:rPr>
              <a:t>VALIDATION</a:t>
            </a:r>
          </a:p>
        </p:txBody>
      </p:sp>
      <p:sp>
        <p:nvSpPr>
          <p:cNvPr name="TextBox 8" id="8"/>
          <p:cNvSpPr txBox="true"/>
          <p:nvPr/>
        </p:nvSpPr>
        <p:spPr>
          <a:xfrm rot="0">
            <a:off x="228094"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Presence </a:t>
            </a:r>
          </a:p>
          <a:p>
            <a:pPr algn="ctr">
              <a:lnSpc>
                <a:spcPts val="7819"/>
              </a:lnSpc>
            </a:pPr>
            <a:r>
              <a:rPr lang="en-US" sz="5585">
                <a:solidFill>
                  <a:srgbClr val="FFFFFF"/>
                </a:solidFill>
                <a:latin typeface="Gagalin"/>
                <a:ea typeface="Gagalin"/>
                <a:cs typeface="Gagalin"/>
                <a:sym typeface="Gagalin"/>
              </a:rPr>
              <a:t>check</a:t>
            </a:r>
          </a:p>
        </p:txBody>
      </p:sp>
      <p:sp>
        <p:nvSpPr>
          <p:cNvPr name="TextBox 9" id="9"/>
          <p:cNvSpPr txBox="true"/>
          <p:nvPr/>
        </p:nvSpPr>
        <p:spPr>
          <a:xfrm rot="0">
            <a:off x="4270533" y="1707098"/>
            <a:ext cx="14017467" cy="1444981"/>
          </a:xfrm>
          <a:prstGeom prst="rect">
            <a:avLst/>
          </a:prstGeom>
        </p:spPr>
        <p:txBody>
          <a:bodyPr anchor="t" rtlCol="false" tIns="0" lIns="0" bIns="0" rIns="0">
            <a:spAutoFit/>
          </a:bodyPr>
          <a:lstStyle/>
          <a:p>
            <a:pPr algn="l">
              <a:lnSpc>
                <a:spcPts val="5405"/>
              </a:lnSpc>
            </a:pPr>
            <a:r>
              <a:rPr lang="en-US" sz="3861">
                <a:solidFill>
                  <a:srgbClr val="FFFFFF"/>
                </a:solidFill>
                <a:latin typeface="StoryBook Rough"/>
                <a:ea typeface="StoryBook Rough"/>
                <a:cs typeface="StoryBook Rough"/>
                <a:sym typeface="StoryBook Rough"/>
              </a:rPr>
              <a:t>A PRESENCE CHECK CHECKS TO ENSURE THAT SOME DATA HAS BEEN ENTERED AND THE VALUE HAS NOT BEEN LEFT BLANK.</a:t>
            </a:r>
          </a:p>
        </p:txBody>
      </p:sp>
      <p:sp>
        <p:nvSpPr>
          <p:cNvPr name="TextBox 10" id="10"/>
          <p:cNvSpPr txBox="true"/>
          <p:nvPr/>
        </p:nvSpPr>
        <p:spPr>
          <a:xfrm rot="0">
            <a:off x="5030693" y="1209932"/>
            <a:ext cx="3969868" cy="517350"/>
          </a:xfrm>
          <a:prstGeom prst="rect">
            <a:avLst/>
          </a:prstGeom>
        </p:spPr>
        <p:txBody>
          <a:bodyPr anchor="t" rtlCol="false" tIns="0" lIns="0" bIns="0" rIns="0">
            <a:spAutoFit/>
          </a:bodyPr>
          <a:lstStyle/>
          <a:p>
            <a:pPr algn="l">
              <a:lnSpc>
                <a:spcPts val="5447"/>
              </a:lnSpc>
            </a:pPr>
            <a:r>
              <a:rPr lang="en-US" sz="6809">
                <a:solidFill>
                  <a:srgbClr val="CB6CE6"/>
                </a:solidFill>
                <a:latin typeface="StoryBook Rough"/>
                <a:ea typeface="StoryBook Rough"/>
                <a:cs typeface="StoryBook Rough"/>
                <a:sym typeface="StoryBook Rough"/>
              </a:rPr>
              <a:t>DEFINITION</a:t>
            </a:r>
          </a:p>
        </p:txBody>
      </p:sp>
      <p:sp>
        <p:nvSpPr>
          <p:cNvPr name="Freeform 11" id="11"/>
          <p:cNvSpPr/>
          <p:nvPr/>
        </p:nvSpPr>
        <p:spPr>
          <a:xfrm flipH="false" flipV="false" rot="0">
            <a:off x="5343996" y="7746334"/>
            <a:ext cx="1671632" cy="1671632"/>
          </a:xfrm>
          <a:custGeom>
            <a:avLst/>
            <a:gdLst/>
            <a:ahLst/>
            <a:cxnLst/>
            <a:rect r="r" b="b" t="t" l="l"/>
            <a:pathLst>
              <a:path h="1671632" w="1671632">
                <a:moveTo>
                  <a:pt x="0" y="0"/>
                </a:moveTo>
                <a:lnTo>
                  <a:pt x="1671632" y="0"/>
                </a:lnTo>
                <a:lnTo>
                  <a:pt x="1671632" y="1671632"/>
                </a:lnTo>
                <a:lnTo>
                  <a:pt x="0" y="16716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1792655" y="7505855"/>
            <a:ext cx="2244652" cy="1912111"/>
          </a:xfrm>
          <a:custGeom>
            <a:avLst/>
            <a:gdLst/>
            <a:ahLst/>
            <a:cxnLst/>
            <a:rect r="r" b="b" t="t" l="l"/>
            <a:pathLst>
              <a:path h="1912111" w="2244652">
                <a:moveTo>
                  <a:pt x="0" y="0"/>
                </a:moveTo>
                <a:lnTo>
                  <a:pt x="2244652" y="0"/>
                </a:lnTo>
                <a:lnTo>
                  <a:pt x="2244652" y="1912111"/>
                </a:lnTo>
                <a:lnTo>
                  <a:pt x="0" y="1912111"/>
                </a:lnTo>
                <a:lnTo>
                  <a:pt x="0" y="0"/>
                </a:lnTo>
                <a:close/>
              </a:path>
            </a:pathLst>
          </a:custGeom>
          <a:blipFill>
            <a:blip r:embed="rId6">
              <a:extLst>
                <a:ext uri="{96DAC541-7B7A-43D3-8B79-37D633B846F1}">
                  <asvg:svgBlip xmlns:asvg="http://schemas.microsoft.com/office/drawing/2016/SVG/main" r:embed="rId7"/>
                </a:ext>
              </a:extLst>
            </a:blip>
            <a:stretch>
              <a:fillRect l="-9" t="0" r="-9" b="0"/>
            </a:stretch>
          </a:blipFill>
        </p:spPr>
      </p:sp>
      <p:sp>
        <p:nvSpPr>
          <p:cNvPr name="TextBox 13" id="13"/>
          <p:cNvSpPr txBox="true"/>
          <p:nvPr/>
        </p:nvSpPr>
        <p:spPr>
          <a:xfrm rot="0">
            <a:off x="3403176" y="6544258"/>
            <a:ext cx="5740824" cy="961597"/>
          </a:xfrm>
          <a:prstGeom prst="rect">
            <a:avLst/>
          </a:prstGeom>
        </p:spPr>
        <p:txBody>
          <a:bodyPr anchor="t" rtlCol="false" tIns="0" lIns="0" bIns="0" rIns="0">
            <a:spAutoFit/>
          </a:bodyPr>
          <a:lstStyle/>
          <a:p>
            <a:pPr algn="l">
              <a:lnSpc>
                <a:spcPts val="6915"/>
              </a:lnSpc>
            </a:pPr>
            <a:r>
              <a:rPr lang="en-US" sz="4939">
                <a:solidFill>
                  <a:srgbClr val="24150C"/>
                </a:solidFill>
                <a:latin typeface="Code Pro"/>
                <a:ea typeface="Code Pro"/>
                <a:cs typeface="Code Pro"/>
                <a:sym typeface="Code Pro"/>
              </a:rPr>
              <a:t>ABC@GMAIL.COM</a:t>
            </a:r>
          </a:p>
        </p:txBody>
      </p:sp>
      <p:sp>
        <p:nvSpPr>
          <p:cNvPr name="TextBox 14" id="14"/>
          <p:cNvSpPr txBox="true"/>
          <p:nvPr/>
        </p:nvSpPr>
        <p:spPr>
          <a:xfrm rot="0">
            <a:off x="11792655" y="6411166"/>
            <a:ext cx="1775559" cy="960363"/>
          </a:xfrm>
          <a:prstGeom prst="rect">
            <a:avLst/>
          </a:prstGeom>
        </p:spPr>
        <p:txBody>
          <a:bodyPr anchor="t" rtlCol="false" tIns="0" lIns="0" bIns="0" rIns="0">
            <a:spAutoFit/>
          </a:bodyPr>
          <a:lstStyle/>
          <a:p>
            <a:pPr algn="ctr">
              <a:lnSpc>
                <a:spcPts val="6915"/>
              </a:lnSpc>
            </a:pPr>
            <a:r>
              <a:rPr lang="en-US" sz="4939">
                <a:solidFill>
                  <a:srgbClr val="24150C"/>
                </a:solidFill>
                <a:latin typeface="Code Pro"/>
                <a:ea typeface="Code Pro"/>
                <a:cs typeface="Code Pro"/>
                <a:sym typeface="Code Pro"/>
              </a:rPr>
              <a:t>"" </a:t>
            </a:r>
          </a:p>
        </p:txBody>
      </p:sp>
      <p:sp>
        <p:nvSpPr>
          <p:cNvPr name="TextBox 15" id="15"/>
          <p:cNvSpPr txBox="true"/>
          <p:nvPr/>
        </p:nvSpPr>
        <p:spPr>
          <a:xfrm rot="0">
            <a:off x="1325223" y="4520093"/>
            <a:ext cx="16118828" cy="1516492"/>
          </a:xfrm>
          <a:prstGeom prst="rect">
            <a:avLst/>
          </a:prstGeom>
        </p:spPr>
        <p:txBody>
          <a:bodyPr anchor="t" rtlCol="false" tIns="0" lIns="0" bIns="0" rIns="0">
            <a:spAutoFit/>
          </a:bodyPr>
          <a:lstStyle/>
          <a:p>
            <a:pPr algn="l">
              <a:lnSpc>
                <a:spcPts val="5788"/>
              </a:lnSpc>
            </a:pPr>
            <a:r>
              <a:rPr lang="en-US" sz="4134">
                <a:solidFill>
                  <a:srgbClr val="000000"/>
                </a:solidFill>
                <a:latin typeface="Code Pro"/>
                <a:ea typeface="Code Pro"/>
                <a:cs typeface="Code Pro"/>
                <a:sym typeface="Code Pro"/>
              </a:rPr>
              <a:t> FOR EXAMPLE, AN EMAIL ADDRESS FOR AN ONLINE TRANSACTION MUST BE COMPLETED. </a:t>
            </a:r>
          </a:p>
        </p:txBody>
      </p:sp>
      <p:grpSp>
        <p:nvGrpSpPr>
          <p:cNvPr name="Group 16" id="16"/>
          <p:cNvGrpSpPr/>
          <p:nvPr/>
        </p:nvGrpSpPr>
        <p:grpSpPr>
          <a:xfrm rot="0">
            <a:off x="2537237" y="18873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43.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grpSp>
        <p:nvGrpSpPr>
          <p:cNvPr name="Group 3" id="3"/>
          <p:cNvGrpSpPr/>
          <p:nvPr/>
        </p:nvGrpSpPr>
        <p:grpSpPr>
          <a:xfrm rot="0">
            <a:off x="1105478" y="4672493"/>
            <a:ext cx="16629189" cy="5247280"/>
            <a:chOff x="0" y="0"/>
            <a:chExt cx="22172252" cy="6996373"/>
          </a:xfrm>
        </p:grpSpPr>
        <p:sp>
          <p:nvSpPr>
            <p:cNvPr name="Freeform 4" id="4"/>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CB6CE6"/>
            </a:solidFill>
          </p:spPr>
        </p:sp>
      </p:grpSp>
      <p:grpSp>
        <p:nvGrpSpPr>
          <p:cNvPr name="Group 5" id="5"/>
          <p:cNvGrpSpPr/>
          <p:nvPr/>
        </p:nvGrpSpPr>
        <p:grpSpPr>
          <a:xfrm rot="6997576">
            <a:off x="11809474" y="4464911"/>
            <a:ext cx="1459257" cy="47625"/>
            <a:chOff x="0" y="0"/>
            <a:chExt cx="1945676" cy="63500"/>
          </a:xfrm>
        </p:grpSpPr>
        <p:sp>
          <p:nvSpPr>
            <p:cNvPr name="Freeform 6" id="6"/>
            <p:cNvSpPr/>
            <p:nvPr/>
          </p:nvSpPr>
          <p:spPr>
            <a:xfrm flipH="false" flipV="false" rot="0">
              <a:off x="0" y="0"/>
              <a:ext cx="1945640" cy="63500"/>
            </a:xfrm>
            <a:custGeom>
              <a:avLst/>
              <a:gdLst/>
              <a:ahLst/>
              <a:cxnLst/>
              <a:rect r="r" b="b" t="t" l="l"/>
              <a:pathLst>
                <a:path h="63500" w="1945640">
                  <a:moveTo>
                    <a:pt x="31750" y="0"/>
                  </a:moveTo>
                  <a:lnTo>
                    <a:pt x="1913890" y="0"/>
                  </a:lnTo>
                  <a:cubicBezTo>
                    <a:pt x="1931416" y="0"/>
                    <a:pt x="1945640" y="14224"/>
                    <a:pt x="1945640" y="31750"/>
                  </a:cubicBezTo>
                  <a:cubicBezTo>
                    <a:pt x="1945640" y="49276"/>
                    <a:pt x="1931416" y="63500"/>
                    <a:pt x="1913890"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7" id="7"/>
          <p:cNvSpPr txBox="true"/>
          <p:nvPr/>
        </p:nvSpPr>
        <p:spPr>
          <a:xfrm rot="0">
            <a:off x="1357415" y="4890085"/>
            <a:ext cx="16125315" cy="4678748"/>
          </a:xfrm>
          <a:prstGeom prst="rect">
            <a:avLst/>
          </a:prstGeom>
        </p:spPr>
        <p:txBody>
          <a:bodyPr anchor="t" rtlCol="false" tIns="0" lIns="0" bIns="0" rIns="0">
            <a:spAutoFit/>
          </a:bodyPr>
          <a:lstStyle/>
          <a:p>
            <a:pPr algn="l">
              <a:lnSpc>
                <a:spcPts val="4612"/>
              </a:lnSpc>
            </a:pPr>
            <a:r>
              <a:rPr lang="en-US" sz="3294" b="true">
                <a:solidFill>
                  <a:srgbClr val="231F1F"/>
                </a:solidFill>
                <a:latin typeface="Code Pro Bold"/>
                <a:ea typeface="Code Pro Bold"/>
                <a:cs typeface="Code Pro Bold"/>
                <a:sym typeface="Code Pro Bold"/>
              </a:rPr>
              <a:t>OUTPUT "PLEASE ENTER YOUR EMAIL ADDRESS " </a:t>
            </a:r>
          </a:p>
          <a:p>
            <a:pPr algn="l">
              <a:lnSpc>
                <a:spcPts val="4612"/>
              </a:lnSpc>
            </a:pPr>
            <a:r>
              <a:rPr lang="en-US" sz="3294" b="true">
                <a:solidFill>
                  <a:srgbClr val="231F1F"/>
                </a:solidFill>
                <a:latin typeface="Code Pro Bold"/>
                <a:ea typeface="Code Pro Bold"/>
                <a:cs typeface="Code Pro Bold"/>
                <a:sym typeface="Code Pro Bold"/>
              </a:rPr>
              <a:t>REPEAT</a:t>
            </a:r>
          </a:p>
          <a:p>
            <a:pPr algn="l">
              <a:lnSpc>
                <a:spcPts val="4612"/>
              </a:lnSpc>
            </a:pPr>
            <a:r>
              <a:rPr lang="en-US" sz="3294">
                <a:solidFill>
                  <a:srgbClr val="231F1F"/>
                </a:solidFill>
                <a:latin typeface="Code Pro"/>
                <a:ea typeface="Code Pro"/>
                <a:cs typeface="Code Pro"/>
                <a:sym typeface="Code Pro"/>
              </a:rPr>
              <a:t>         </a:t>
            </a:r>
            <a:r>
              <a:rPr lang="en-US" sz="3294" b="true">
                <a:solidFill>
                  <a:srgbClr val="231F1F"/>
                </a:solidFill>
                <a:latin typeface="Code Pro Bold"/>
                <a:ea typeface="Code Pro Bold"/>
                <a:cs typeface="Code Pro Bold"/>
                <a:sym typeface="Code Pro Bold"/>
              </a:rPr>
              <a:t>INPUT EmailAddress</a:t>
            </a:r>
          </a:p>
          <a:p>
            <a:pPr algn="l">
              <a:lnSpc>
                <a:spcPts val="4612"/>
              </a:lnSpc>
            </a:pPr>
            <a:r>
              <a:rPr lang="en-US" sz="3294" b="true">
                <a:solidFill>
                  <a:srgbClr val="231F1F"/>
                </a:solidFill>
                <a:latin typeface="Code Pro Bold"/>
                <a:ea typeface="Code Pro Bold"/>
                <a:cs typeface="Code Pro Bold"/>
                <a:sym typeface="Code Pro Bold"/>
              </a:rPr>
              <a:t>         IF EmailAddress = "" </a:t>
            </a:r>
          </a:p>
          <a:p>
            <a:pPr algn="l">
              <a:lnSpc>
                <a:spcPts val="4612"/>
              </a:lnSpc>
            </a:pPr>
            <a:r>
              <a:rPr lang="en-US" sz="3294">
                <a:solidFill>
                  <a:srgbClr val="231F1F"/>
                </a:solidFill>
                <a:latin typeface="Code Pro"/>
                <a:ea typeface="Code Pro"/>
                <a:cs typeface="Code Pro"/>
                <a:sym typeface="Code Pro"/>
              </a:rPr>
              <a:t>               </a:t>
            </a:r>
            <a:r>
              <a:rPr lang="en-US" sz="3294" b="true">
                <a:solidFill>
                  <a:srgbClr val="231F1F"/>
                </a:solidFill>
                <a:latin typeface="Code Pro Bold"/>
                <a:ea typeface="Code Pro Bold"/>
                <a:cs typeface="Code Pro Bold"/>
                <a:sym typeface="Code Pro Bold"/>
              </a:rPr>
              <a:t>THEN</a:t>
            </a:r>
          </a:p>
          <a:p>
            <a:pPr algn="l">
              <a:lnSpc>
                <a:spcPts val="4612"/>
              </a:lnSpc>
            </a:pPr>
            <a:r>
              <a:rPr lang="en-US" sz="3294" b="true">
                <a:solidFill>
                  <a:srgbClr val="231F1F"/>
                </a:solidFill>
                <a:latin typeface="Code Pro Bold"/>
                <a:ea typeface="Code Pro Bold"/>
                <a:cs typeface="Code Pro Bold"/>
                <a:sym typeface="Code Pro Bold"/>
              </a:rPr>
              <a:t>                         OUTPUT "please enter something!" </a:t>
            </a:r>
          </a:p>
          <a:p>
            <a:pPr algn="l">
              <a:lnSpc>
                <a:spcPts val="4612"/>
              </a:lnSpc>
            </a:pPr>
            <a:r>
              <a:rPr lang="en-US" sz="3294">
                <a:solidFill>
                  <a:srgbClr val="231F1F"/>
                </a:solidFill>
                <a:latin typeface="Code Pro"/>
                <a:ea typeface="Code Pro"/>
                <a:cs typeface="Code Pro"/>
                <a:sym typeface="Code Pro"/>
              </a:rPr>
              <a:t>        </a:t>
            </a:r>
            <a:r>
              <a:rPr lang="en-US" sz="3294" b="true">
                <a:solidFill>
                  <a:srgbClr val="231F1F"/>
                </a:solidFill>
                <a:latin typeface="Code Pro Bold"/>
                <a:ea typeface="Code Pro Bold"/>
                <a:cs typeface="Code Pro Bold"/>
                <a:sym typeface="Code Pro Bold"/>
              </a:rPr>
              <a:t>ENDIF</a:t>
            </a:r>
          </a:p>
          <a:p>
            <a:pPr algn="l">
              <a:lnSpc>
                <a:spcPts val="4612"/>
              </a:lnSpc>
            </a:pPr>
            <a:r>
              <a:rPr lang="en-US" sz="3294" b="true">
                <a:solidFill>
                  <a:srgbClr val="231F1F"/>
                </a:solidFill>
                <a:latin typeface="Code Pro Bold"/>
                <a:ea typeface="Code Pro Bold"/>
                <a:cs typeface="Code Pro Bold"/>
                <a:sym typeface="Code Pro Bold"/>
              </a:rPr>
              <a:t> UNTIL EmailAddress &lt;&gt; "" </a:t>
            </a:r>
          </a:p>
        </p:txBody>
      </p:sp>
      <p:sp>
        <p:nvSpPr>
          <p:cNvPr name="TextBox 8" id="8"/>
          <p:cNvSpPr txBox="true"/>
          <p:nvPr/>
        </p:nvSpPr>
        <p:spPr>
          <a:xfrm rot="0">
            <a:off x="15568487" y="344437"/>
            <a:ext cx="2719513" cy="360780"/>
          </a:xfrm>
          <a:prstGeom prst="rect">
            <a:avLst/>
          </a:prstGeom>
        </p:spPr>
        <p:txBody>
          <a:bodyPr anchor="t" rtlCol="false" tIns="0" lIns="0" bIns="0" rIns="0">
            <a:spAutoFit/>
          </a:bodyPr>
          <a:lstStyle/>
          <a:p>
            <a:pPr algn="l">
              <a:lnSpc>
                <a:spcPts val="3730"/>
              </a:lnSpc>
            </a:pPr>
            <a:r>
              <a:rPr lang="en-US" sz="4664">
                <a:solidFill>
                  <a:srgbClr val="CB6CE6"/>
                </a:solidFill>
                <a:latin typeface="StoryBook Rough"/>
                <a:ea typeface="StoryBook Rough"/>
                <a:cs typeface="StoryBook Rough"/>
                <a:sym typeface="StoryBook Rough"/>
              </a:rPr>
              <a:t>VALIDATION</a:t>
            </a:r>
          </a:p>
        </p:txBody>
      </p:sp>
      <p:sp>
        <p:nvSpPr>
          <p:cNvPr name="TextBox 9" id="9"/>
          <p:cNvSpPr txBox="true"/>
          <p:nvPr/>
        </p:nvSpPr>
        <p:spPr>
          <a:xfrm rot="0">
            <a:off x="228094" y="947"/>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Presence </a:t>
            </a:r>
          </a:p>
          <a:p>
            <a:pPr algn="ctr">
              <a:lnSpc>
                <a:spcPts val="7819"/>
              </a:lnSpc>
            </a:pPr>
            <a:r>
              <a:rPr lang="en-US" sz="5585">
                <a:solidFill>
                  <a:srgbClr val="FFFFFF"/>
                </a:solidFill>
                <a:latin typeface="Gagalin"/>
                <a:ea typeface="Gagalin"/>
                <a:cs typeface="Gagalin"/>
                <a:sym typeface="Gagalin"/>
              </a:rPr>
              <a:t>check</a:t>
            </a:r>
          </a:p>
        </p:txBody>
      </p:sp>
      <p:sp>
        <p:nvSpPr>
          <p:cNvPr name="TextBox 10" id="10"/>
          <p:cNvSpPr txBox="true"/>
          <p:nvPr/>
        </p:nvSpPr>
        <p:spPr>
          <a:xfrm rot="0">
            <a:off x="4270533" y="1707098"/>
            <a:ext cx="14017467" cy="2130781"/>
          </a:xfrm>
          <a:prstGeom prst="rect">
            <a:avLst/>
          </a:prstGeom>
        </p:spPr>
        <p:txBody>
          <a:bodyPr anchor="t" rtlCol="false" tIns="0" lIns="0" bIns="0" rIns="0">
            <a:spAutoFit/>
          </a:bodyPr>
          <a:lstStyle/>
          <a:p>
            <a:pPr algn="l">
              <a:lnSpc>
                <a:spcPts val="5405"/>
              </a:lnSpc>
            </a:pPr>
            <a:r>
              <a:rPr lang="en-US" sz="3861">
                <a:solidFill>
                  <a:srgbClr val="FFFFFF"/>
                </a:solidFill>
                <a:latin typeface="StoryBook Rough"/>
                <a:ea typeface="StoryBook Rough"/>
                <a:cs typeface="StoryBook Rough"/>
                <a:sym typeface="StoryBook Rough"/>
              </a:rPr>
              <a:t>A PRESENCE CHECK CHECKS TO ENSURE THAT SOME DATA HAS BEEN ENTERED AND THE VALUE HAS NOT BEEN LEFT BLANK, FOR EXAMPLE, AN EMAIL ADDRESS FOR AN ONLINE TRANSACTION MUST BE COMPLETED. </a:t>
            </a:r>
          </a:p>
        </p:txBody>
      </p:sp>
      <p:sp>
        <p:nvSpPr>
          <p:cNvPr name="TextBox 11" id="11"/>
          <p:cNvSpPr txBox="true"/>
          <p:nvPr/>
        </p:nvSpPr>
        <p:spPr>
          <a:xfrm rot="0">
            <a:off x="5030693" y="1209932"/>
            <a:ext cx="3969868" cy="517350"/>
          </a:xfrm>
          <a:prstGeom prst="rect">
            <a:avLst/>
          </a:prstGeom>
        </p:spPr>
        <p:txBody>
          <a:bodyPr anchor="t" rtlCol="false" tIns="0" lIns="0" bIns="0" rIns="0">
            <a:spAutoFit/>
          </a:bodyPr>
          <a:lstStyle/>
          <a:p>
            <a:pPr algn="l">
              <a:lnSpc>
                <a:spcPts val="5447"/>
              </a:lnSpc>
            </a:pPr>
            <a:r>
              <a:rPr lang="en-US" sz="6809">
                <a:solidFill>
                  <a:srgbClr val="CB6CE6"/>
                </a:solidFill>
                <a:latin typeface="StoryBook Rough"/>
                <a:ea typeface="StoryBook Rough"/>
                <a:cs typeface="StoryBook Rough"/>
                <a:sym typeface="StoryBook Rough"/>
              </a:rPr>
              <a:t>DEFINITION</a:t>
            </a:r>
          </a:p>
        </p:txBody>
      </p:sp>
      <p:grpSp>
        <p:nvGrpSpPr>
          <p:cNvPr name="Group 12" id="12"/>
          <p:cNvGrpSpPr/>
          <p:nvPr/>
        </p:nvGrpSpPr>
        <p:grpSpPr>
          <a:xfrm rot="0">
            <a:off x="2537237" y="18873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44.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grpSp>
        <p:nvGrpSpPr>
          <p:cNvPr name="Group 3" id="3"/>
          <p:cNvGrpSpPr/>
          <p:nvPr/>
        </p:nvGrpSpPr>
        <p:grpSpPr>
          <a:xfrm rot="0">
            <a:off x="1105478" y="4672493"/>
            <a:ext cx="16629189" cy="5247280"/>
            <a:chOff x="0" y="0"/>
            <a:chExt cx="22172252" cy="6996373"/>
          </a:xfrm>
        </p:grpSpPr>
        <p:sp>
          <p:nvSpPr>
            <p:cNvPr name="Freeform 4" id="4"/>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FDDE8A"/>
            </a:solidFill>
          </p:spPr>
        </p:sp>
      </p:grpSp>
      <p:grpSp>
        <p:nvGrpSpPr>
          <p:cNvPr name="Group 5" id="5"/>
          <p:cNvGrpSpPr/>
          <p:nvPr/>
        </p:nvGrpSpPr>
        <p:grpSpPr>
          <a:xfrm rot="6997576">
            <a:off x="11028636" y="3614652"/>
            <a:ext cx="1459257" cy="47625"/>
            <a:chOff x="0" y="0"/>
            <a:chExt cx="1945676" cy="63500"/>
          </a:xfrm>
        </p:grpSpPr>
        <p:sp>
          <p:nvSpPr>
            <p:cNvPr name="Freeform 6" id="6"/>
            <p:cNvSpPr/>
            <p:nvPr/>
          </p:nvSpPr>
          <p:spPr>
            <a:xfrm flipH="false" flipV="false" rot="0">
              <a:off x="0" y="0"/>
              <a:ext cx="1945640" cy="63500"/>
            </a:xfrm>
            <a:custGeom>
              <a:avLst/>
              <a:gdLst/>
              <a:ahLst/>
              <a:cxnLst/>
              <a:rect r="r" b="b" t="t" l="l"/>
              <a:pathLst>
                <a:path h="63500" w="1945640">
                  <a:moveTo>
                    <a:pt x="31750" y="0"/>
                  </a:moveTo>
                  <a:lnTo>
                    <a:pt x="1913890" y="0"/>
                  </a:lnTo>
                  <a:cubicBezTo>
                    <a:pt x="1931416" y="0"/>
                    <a:pt x="1945640" y="14224"/>
                    <a:pt x="1945640" y="31750"/>
                  </a:cubicBezTo>
                  <a:cubicBezTo>
                    <a:pt x="1945640" y="49276"/>
                    <a:pt x="1931416" y="63500"/>
                    <a:pt x="1913890" y="63500"/>
                  </a:cubicBezTo>
                  <a:lnTo>
                    <a:pt x="31750" y="63500"/>
                  </a:lnTo>
                  <a:cubicBezTo>
                    <a:pt x="14224" y="63500"/>
                    <a:pt x="0" y="49276"/>
                    <a:pt x="0" y="31750"/>
                  </a:cubicBezTo>
                  <a:cubicBezTo>
                    <a:pt x="0" y="14224"/>
                    <a:pt x="14224" y="0"/>
                    <a:pt x="31750" y="0"/>
                  </a:cubicBezTo>
                  <a:close/>
                </a:path>
              </a:pathLst>
            </a:custGeom>
            <a:solidFill>
              <a:srgbClr val="FDDE8A"/>
            </a:solidFill>
          </p:spPr>
        </p:sp>
      </p:grpSp>
      <p:sp>
        <p:nvSpPr>
          <p:cNvPr name="TextBox 7" id="7"/>
          <p:cNvSpPr txBox="true"/>
          <p:nvPr/>
        </p:nvSpPr>
        <p:spPr>
          <a:xfrm rot="0">
            <a:off x="15568487" y="344437"/>
            <a:ext cx="2719513" cy="360780"/>
          </a:xfrm>
          <a:prstGeom prst="rect">
            <a:avLst/>
          </a:prstGeom>
        </p:spPr>
        <p:txBody>
          <a:bodyPr anchor="t" rtlCol="false" tIns="0" lIns="0" bIns="0" rIns="0">
            <a:spAutoFit/>
          </a:bodyPr>
          <a:lstStyle/>
          <a:p>
            <a:pPr algn="l">
              <a:lnSpc>
                <a:spcPts val="3730"/>
              </a:lnSpc>
            </a:pPr>
            <a:r>
              <a:rPr lang="en-US" sz="4664">
                <a:solidFill>
                  <a:srgbClr val="FDDE8A"/>
                </a:solidFill>
                <a:latin typeface="StoryBook Rough"/>
                <a:ea typeface="StoryBook Rough"/>
                <a:cs typeface="StoryBook Rough"/>
                <a:sym typeface="StoryBook Rough"/>
              </a:rPr>
              <a:t>VALIDATION</a:t>
            </a:r>
          </a:p>
        </p:txBody>
      </p:sp>
      <p:sp>
        <p:nvSpPr>
          <p:cNvPr name="TextBox 8" id="8"/>
          <p:cNvSpPr txBox="true"/>
          <p:nvPr/>
        </p:nvSpPr>
        <p:spPr>
          <a:xfrm rot="0">
            <a:off x="0" y="-119562"/>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Format</a:t>
            </a:r>
          </a:p>
          <a:p>
            <a:pPr algn="ctr">
              <a:lnSpc>
                <a:spcPts val="7819"/>
              </a:lnSpc>
            </a:pPr>
            <a:r>
              <a:rPr lang="en-US" sz="5585">
                <a:solidFill>
                  <a:srgbClr val="FFFFFF"/>
                </a:solidFill>
                <a:latin typeface="Gagalin"/>
                <a:ea typeface="Gagalin"/>
                <a:cs typeface="Gagalin"/>
                <a:sym typeface="Gagalin"/>
              </a:rPr>
              <a:t>check</a:t>
            </a:r>
          </a:p>
        </p:txBody>
      </p:sp>
      <p:sp>
        <p:nvSpPr>
          <p:cNvPr name="TextBox 9" id="9"/>
          <p:cNvSpPr txBox="true"/>
          <p:nvPr/>
        </p:nvSpPr>
        <p:spPr>
          <a:xfrm rot="0">
            <a:off x="4270533" y="1707098"/>
            <a:ext cx="14017467" cy="1532611"/>
          </a:xfrm>
          <a:prstGeom prst="rect">
            <a:avLst/>
          </a:prstGeom>
        </p:spPr>
        <p:txBody>
          <a:bodyPr anchor="t" rtlCol="false" tIns="0" lIns="0" bIns="0" rIns="0">
            <a:spAutoFit/>
          </a:bodyPr>
          <a:lstStyle/>
          <a:p>
            <a:pPr algn="l">
              <a:lnSpc>
                <a:spcPts val="5824"/>
              </a:lnSpc>
            </a:pPr>
            <a:r>
              <a:rPr lang="en-US" sz="4160">
                <a:solidFill>
                  <a:srgbClr val="FFFFFF"/>
                </a:solidFill>
                <a:latin typeface="StoryBook Rough"/>
                <a:ea typeface="StoryBook Rough"/>
                <a:cs typeface="StoryBook Rough"/>
                <a:sym typeface="StoryBook Rough"/>
              </a:rPr>
              <a:t>A FORMAT CHECK CHECKS THAT THE CHARACTERS ENTERED CONFORM TO A PRE-DEFINED PATTERN.</a:t>
            </a:r>
          </a:p>
        </p:txBody>
      </p:sp>
      <p:sp>
        <p:nvSpPr>
          <p:cNvPr name="TextBox 10" id="10"/>
          <p:cNvSpPr txBox="true"/>
          <p:nvPr/>
        </p:nvSpPr>
        <p:spPr>
          <a:xfrm rot="0">
            <a:off x="5030693" y="1209932"/>
            <a:ext cx="3969868" cy="517350"/>
          </a:xfrm>
          <a:prstGeom prst="rect">
            <a:avLst/>
          </a:prstGeom>
        </p:spPr>
        <p:txBody>
          <a:bodyPr anchor="t" rtlCol="false" tIns="0" lIns="0" bIns="0" rIns="0">
            <a:spAutoFit/>
          </a:bodyPr>
          <a:lstStyle/>
          <a:p>
            <a:pPr algn="l">
              <a:lnSpc>
                <a:spcPts val="5447"/>
              </a:lnSpc>
            </a:pPr>
            <a:r>
              <a:rPr lang="en-US" sz="6809">
                <a:solidFill>
                  <a:srgbClr val="FDDE8A"/>
                </a:solidFill>
                <a:latin typeface="StoryBook Rough"/>
                <a:ea typeface="StoryBook Rough"/>
                <a:cs typeface="StoryBook Rough"/>
                <a:sym typeface="StoryBook Rough"/>
              </a:rPr>
              <a:t>DEFINITION</a:t>
            </a:r>
          </a:p>
        </p:txBody>
      </p:sp>
      <p:sp>
        <p:nvSpPr>
          <p:cNvPr name="Freeform 11" id="11"/>
          <p:cNvSpPr/>
          <p:nvPr/>
        </p:nvSpPr>
        <p:spPr>
          <a:xfrm flipH="false" flipV="false" rot="0">
            <a:off x="3008133" y="7746334"/>
            <a:ext cx="1671632" cy="1671632"/>
          </a:xfrm>
          <a:custGeom>
            <a:avLst/>
            <a:gdLst/>
            <a:ahLst/>
            <a:cxnLst/>
            <a:rect r="r" b="b" t="t" l="l"/>
            <a:pathLst>
              <a:path h="1671632" w="1671632">
                <a:moveTo>
                  <a:pt x="0" y="0"/>
                </a:moveTo>
                <a:lnTo>
                  <a:pt x="1671632" y="0"/>
                </a:lnTo>
                <a:lnTo>
                  <a:pt x="1671632" y="1671632"/>
                </a:lnTo>
                <a:lnTo>
                  <a:pt x="0" y="16716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3286363" y="7505855"/>
            <a:ext cx="2244652" cy="1912111"/>
          </a:xfrm>
          <a:custGeom>
            <a:avLst/>
            <a:gdLst/>
            <a:ahLst/>
            <a:cxnLst/>
            <a:rect r="r" b="b" t="t" l="l"/>
            <a:pathLst>
              <a:path h="1912111" w="2244652">
                <a:moveTo>
                  <a:pt x="0" y="0"/>
                </a:moveTo>
                <a:lnTo>
                  <a:pt x="2244652" y="0"/>
                </a:lnTo>
                <a:lnTo>
                  <a:pt x="2244652" y="1912111"/>
                </a:lnTo>
                <a:lnTo>
                  <a:pt x="0" y="1912111"/>
                </a:lnTo>
                <a:lnTo>
                  <a:pt x="0" y="0"/>
                </a:lnTo>
                <a:close/>
              </a:path>
            </a:pathLst>
          </a:custGeom>
          <a:blipFill>
            <a:blip r:embed="rId6">
              <a:extLst>
                <a:ext uri="{96DAC541-7B7A-43D3-8B79-37D633B846F1}">
                  <asvg:svgBlip xmlns:asvg="http://schemas.microsoft.com/office/drawing/2016/SVG/main" r:embed="rId7"/>
                </a:ext>
              </a:extLst>
            </a:blip>
            <a:stretch>
              <a:fillRect l="-9" t="0" r="-9" b="0"/>
            </a:stretch>
          </a:blipFill>
        </p:spPr>
      </p:sp>
      <p:sp>
        <p:nvSpPr>
          <p:cNvPr name="TextBox 13" id="13"/>
          <p:cNvSpPr txBox="true"/>
          <p:nvPr/>
        </p:nvSpPr>
        <p:spPr>
          <a:xfrm rot="0">
            <a:off x="2530792" y="6409931"/>
            <a:ext cx="2707169" cy="961597"/>
          </a:xfrm>
          <a:prstGeom prst="rect">
            <a:avLst/>
          </a:prstGeom>
        </p:spPr>
        <p:txBody>
          <a:bodyPr anchor="t" rtlCol="false" tIns="0" lIns="0" bIns="0" rIns="0">
            <a:spAutoFit/>
          </a:bodyPr>
          <a:lstStyle/>
          <a:p>
            <a:pPr algn="l">
              <a:lnSpc>
                <a:spcPts val="6915"/>
              </a:lnSpc>
            </a:pPr>
            <a:r>
              <a:rPr lang="en-US" sz="4939">
                <a:solidFill>
                  <a:srgbClr val="24150C"/>
                </a:solidFill>
                <a:latin typeface="Code Pro"/>
                <a:ea typeface="Code Pro"/>
                <a:cs typeface="Code Pro"/>
                <a:sym typeface="Code Pro"/>
              </a:rPr>
              <a:t>TC10212</a:t>
            </a:r>
          </a:p>
        </p:txBody>
      </p:sp>
      <p:sp>
        <p:nvSpPr>
          <p:cNvPr name="TextBox 14" id="14"/>
          <p:cNvSpPr txBox="true"/>
          <p:nvPr/>
        </p:nvSpPr>
        <p:spPr>
          <a:xfrm rot="0">
            <a:off x="13831182" y="6335771"/>
            <a:ext cx="2505461" cy="960363"/>
          </a:xfrm>
          <a:prstGeom prst="rect">
            <a:avLst/>
          </a:prstGeom>
        </p:spPr>
        <p:txBody>
          <a:bodyPr anchor="t" rtlCol="false" tIns="0" lIns="0" bIns="0" rIns="0">
            <a:spAutoFit/>
          </a:bodyPr>
          <a:lstStyle/>
          <a:p>
            <a:pPr algn="ctr">
              <a:lnSpc>
                <a:spcPts val="6915"/>
              </a:lnSpc>
            </a:pPr>
            <a:r>
              <a:rPr lang="en-US" sz="4939">
                <a:solidFill>
                  <a:srgbClr val="24150C"/>
                </a:solidFill>
                <a:latin typeface="Code Pro"/>
                <a:ea typeface="Code Pro"/>
                <a:cs typeface="Code Pro"/>
                <a:sym typeface="Code Pro"/>
              </a:rPr>
              <a:t>AC12123</a:t>
            </a:r>
          </a:p>
        </p:txBody>
      </p:sp>
      <p:sp>
        <p:nvSpPr>
          <p:cNvPr name="TextBox 15" id="15"/>
          <p:cNvSpPr txBox="true"/>
          <p:nvPr/>
        </p:nvSpPr>
        <p:spPr>
          <a:xfrm rot="0">
            <a:off x="1215350" y="4520093"/>
            <a:ext cx="16409444" cy="1355769"/>
          </a:xfrm>
          <a:prstGeom prst="rect">
            <a:avLst/>
          </a:prstGeom>
        </p:spPr>
        <p:txBody>
          <a:bodyPr anchor="t" rtlCol="false" tIns="0" lIns="0" bIns="0" rIns="0">
            <a:spAutoFit/>
          </a:bodyPr>
          <a:lstStyle/>
          <a:p>
            <a:pPr algn="l">
              <a:lnSpc>
                <a:spcPts val="5115"/>
              </a:lnSpc>
            </a:pPr>
            <a:r>
              <a:rPr lang="en-US" sz="3653" b="true">
                <a:solidFill>
                  <a:srgbClr val="000000"/>
                </a:solidFill>
                <a:latin typeface="Code Pro Bold"/>
                <a:ea typeface="Code Pro Bold"/>
                <a:cs typeface="Code Pro Bold"/>
                <a:sym typeface="Code Pro Bold"/>
              </a:rPr>
              <a:t> FOR EXAMPLE, WE WANT TO CREATE A PROGRAM THAT ONLY ACCEPTS TAX CODE STARTING WITH "TC"</a:t>
            </a:r>
          </a:p>
        </p:txBody>
      </p:sp>
      <p:sp>
        <p:nvSpPr>
          <p:cNvPr name="Freeform 16" id="16"/>
          <p:cNvSpPr/>
          <p:nvPr/>
        </p:nvSpPr>
        <p:spPr>
          <a:xfrm flipH="false" flipV="false" rot="0">
            <a:off x="8164746" y="7746334"/>
            <a:ext cx="1671632" cy="1671632"/>
          </a:xfrm>
          <a:custGeom>
            <a:avLst/>
            <a:gdLst/>
            <a:ahLst/>
            <a:cxnLst/>
            <a:rect r="r" b="b" t="t" l="l"/>
            <a:pathLst>
              <a:path h="1671632" w="1671632">
                <a:moveTo>
                  <a:pt x="0" y="0"/>
                </a:moveTo>
                <a:lnTo>
                  <a:pt x="1671632" y="0"/>
                </a:lnTo>
                <a:lnTo>
                  <a:pt x="1671632" y="1671632"/>
                </a:lnTo>
                <a:lnTo>
                  <a:pt x="0" y="16716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7646977" y="6411166"/>
            <a:ext cx="2707169" cy="961597"/>
          </a:xfrm>
          <a:prstGeom prst="rect">
            <a:avLst/>
          </a:prstGeom>
        </p:spPr>
        <p:txBody>
          <a:bodyPr anchor="t" rtlCol="false" tIns="0" lIns="0" bIns="0" rIns="0">
            <a:spAutoFit/>
          </a:bodyPr>
          <a:lstStyle/>
          <a:p>
            <a:pPr algn="l">
              <a:lnSpc>
                <a:spcPts val="6915"/>
              </a:lnSpc>
            </a:pPr>
            <a:r>
              <a:rPr lang="en-US" sz="4939">
                <a:solidFill>
                  <a:srgbClr val="24150C"/>
                </a:solidFill>
                <a:latin typeface="Code Pro"/>
                <a:ea typeface="Code Pro"/>
                <a:cs typeface="Code Pro"/>
                <a:sym typeface="Code Pro"/>
              </a:rPr>
              <a:t>TC12212</a:t>
            </a:r>
          </a:p>
        </p:txBody>
      </p:sp>
      <p:grpSp>
        <p:nvGrpSpPr>
          <p:cNvPr name="Group 18" id="18"/>
          <p:cNvGrpSpPr/>
          <p:nvPr/>
        </p:nvGrpSpPr>
        <p:grpSpPr>
          <a:xfrm rot="0">
            <a:off x="2537237" y="188734"/>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45.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Freeform 2" id="2"/>
          <p:cNvSpPr/>
          <p:nvPr/>
        </p:nvSpPr>
        <p:spPr>
          <a:xfrm flipH="false" flipV="false" rot="0">
            <a:off x="386389" y="229547"/>
            <a:ext cx="4288807" cy="4074366"/>
          </a:xfrm>
          <a:custGeom>
            <a:avLst/>
            <a:gdLst/>
            <a:ahLst/>
            <a:cxnLst/>
            <a:rect r="r" b="b" t="t" l="l"/>
            <a:pathLst>
              <a:path h="4074366" w="4288807">
                <a:moveTo>
                  <a:pt x="0" y="0"/>
                </a:moveTo>
                <a:lnTo>
                  <a:pt x="4288807" y="0"/>
                </a:lnTo>
                <a:lnTo>
                  <a:pt x="4288807" y="4074366"/>
                </a:lnTo>
                <a:lnTo>
                  <a:pt x="0" y="4074366"/>
                </a:lnTo>
                <a:lnTo>
                  <a:pt x="0" y="0"/>
                </a:lnTo>
                <a:close/>
              </a:path>
            </a:pathLst>
          </a:custGeom>
          <a:blipFill>
            <a:blip r:embed="rId2">
              <a:extLst>
                <a:ext uri="{96DAC541-7B7A-43D3-8B79-37D633B846F1}">
                  <asvg:svgBlip xmlns:asvg="http://schemas.microsoft.com/office/drawing/2016/SVG/main" r:embed="rId3"/>
                </a:ext>
              </a:extLst>
            </a:blip>
            <a:stretch>
              <a:fillRect l="-163" t="0" r="-163" b="0"/>
            </a:stretch>
          </a:blipFill>
        </p:spPr>
      </p:sp>
      <p:grpSp>
        <p:nvGrpSpPr>
          <p:cNvPr name="Group 3" id="3"/>
          <p:cNvGrpSpPr/>
          <p:nvPr/>
        </p:nvGrpSpPr>
        <p:grpSpPr>
          <a:xfrm rot="0">
            <a:off x="829406" y="4626875"/>
            <a:ext cx="16629189" cy="5247280"/>
            <a:chOff x="0" y="0"/>
            <a:chExt cx="22172252" cy="6996373"/>
          </a:xfrm>
        </p:grpSpPr>
        <p:sp>
          <p:nvSpPr>
            <p:cNvPr name="Freeform 4" id="4"/>
            <p:cNvSpPr/>
            <p:nvPr/>
          </p:nvSpPr>
          <p:spPr>
            <a:xfrm flipH="false" flipV="false" rot="0">
              <a:off x="0" y="0"/>
              <a:ext cx="22172295" cy="6996430"/>
            </a:xfrm>
            <a:custGeom>
              <a:avLst/>
              <a:gdLst/>
              <a:ahLst/>
              <a:cxnLst/>
              <a:rect r="r" b="b" t="t" l="l"/>
              <a:pathLst>
                <a:path h="6996430" w="22172295">
                  <a:moveTo>
                    <a:pt x="0" y="0"/>
                  </a:moveTo>
                  <a:lnTo>
                    <a:pt x="22172295" y="0"/>
                  </a:lnTo>
                  <a:lnTo>
                    <a:pt x="22172295" y="6996430"/>
                  </a:lnTo>
                  <a:lnTo>
                    <a:pt x="0" y="6996430"/>
                  </a:lnTo>
                  <a:close/>
                </a:path>
              </a:pathLst>
            </a:custGeom>
            <a:solidFill>
              <a:srgbClr val="FF66C4"/>
            </a:solidFill>
          </p:spPr>
        </p:sp>
      </p:grpSp>
      <p:grpSp>
        <p:nvGrpSpPr>
          <p:cNvPr name="Group 5" id="5"/>
          <p:cNvGrpSpPr/>
          <p:nvPr/>
        </p:nvGrpSpPr>
        <p:grpSpPr>
          <a:xfrm rot="0">
            <a:off x="1504066" y="5143500"/>
            <a:ext cx="7687301" cy="3737862"/>
            <a:chOff x="0" y="0"/>
            <a:chExt cx="10249735" cy="4983816"/>
          </a:xfrm>
        </p:grpSpPr>
        <p:sp>
          <p:nvSpPr>
            <p:cNvPr name="Freeform 6" id="6"/>
            <p:cNvSpPr/>
            <p:nvPr/>
          </p:nvSpPr>
          <p:spPr>
            <a:xfrm flipH="false" flipV="false" rot="0">
              <a:off x="0" y="0"/>
              <a:ext cx="10249789" cy="4983861"/>
            </a:xfrm>
            <a:custGeom>
              <a:avLst/>
              <a:gdLst/>
              <a:ahLst/>
              <a:cxnLst/>
              <a:rect r="r" b="b" t="t" l="l"/>
              <a:pathLst>
                <a:path h="4983861" w="10249789">
                  <a:moveTo>
                    <a:pt x="0" y="0"/>
                  </a:moveTo>
                  <a:lnTo>
                    <a:pt x="10249789" y="0"/>
                  </a:lnTo>
                  <a:lnTo>
                    <a:pt x="10249789" y="4983861"/>
                  </a:lnTo>
                  <a:lnTo>
                    <a:pt x="0" y="4983861"/>
                  </a:lnTo>
                  <a:lnTo>
                    <a:pt x="0" y="0"/>
                  </a:lnTo>
                  <a:close/>
                </a:path>
              </a:pathLst>
            </a:custGeom>
            <a:blipFill>
              <a:blip r:embed="rId4"/>
              <a:stretch>
                <a:fillRect l="0" t="0" r="0" b="0"/>
              </a:stretch>
            </a:blipFill>
          </p:spPr>
        </p:sp>
      </p:grpSp>
      <p:sp>
        <p:nvSpPr>
          <p:cNvPr name="TextBox 7" id="7"/>
          <p:cNvSpPr txBox="true"/>
          <p:nvPr/>
        </p:nvSpPr>
        <p:spPr>
          <a:xfrm rot="0">
            <a:off x="0" y="-119562"/>
            <a:ext cx="3008133" cy="2067924"/>
          </a:xfrm>
          <a:prstGeom prst="rect">
            <a:avLst/>
          </a:prstGeom>
        </p:spPr>
        <p:txBody>
          <a:bodyPr anchor="t" rtlCol="false" tIns="0" lIns="0" bIns="0" rIns="0">
            <a:spAutoFit/>
          </a:bodyPr>
          <a:lstStyle/>
          <a:p>
            <a:pPr algn="ctr">
              <a:lnSpc>
                <a:spcPts val="7819"/>
              </a:lnSpc>
            </a:pPr>
            <a:r>
              <a:rPr lang="en-US" sz="5585">
                <a:solidFill>
                  <a:srgbClr val="FFFFFF"/>
                </a:solidFill>
                <a:latin typeface="Gagalin"/>
                <a:ea typeface="Gagalin"/>
                <a:cs typeface="Gagalin"/>
                <a:sym typeface="Gagalin"/>
              </a:rPr>
              <a:t>Check</a:t>
            </a:r>
          </a:p>
          <a:p>
            <a:pPr algn="ctr">
              <a:lnSpc>
                <a:spcPts val="7819"/>
              </a:lnSpc>
            </a:pPr>
            <a:r>
              <a:rPr lang="en-US" sz="5585">
                <a:solidFill>
                  <a:srgbClr val="FFFFFF"/>
                </a:solidFill>
                <a:latin typeface="Gagalin"/>
                <a:ea typeface="Gagalin"/>
                <a:cs typeface="Gagalin"/>
                <a:sym typeface="Gagalin"/>
              </a:rPr>
              <a:t>digit</a:t>
            </a:r>
          </a:p>
        </p:txBody>
      </p:sp>
      <p:sp>
        <p:nvSpPr>
          <p:cNvPr name="TextBox 8" id="8"/>
          <p:cNvSpPr txBox="true"/>
          <p:nvPr/>
        </p:nvSpPr>
        <p:spPr>
          <a:xfrm rot="0">
            <a:off x="5030693" y="1209932"/>
            <a:ext cx="4426057" cy="517350"/>
          </a:xfrm>
          <a:prstGeom prst="rect">
            <a:avLst/>
          </a:prstGeom>
        </p:spPr>
        <p:txBody>
          <a:bodyPr anchor="t" rtlCol="false" tIns="0" lIns="0" bIns="0" rIns="0">
            <a:spAutoFit/>
          </a:bodyPr>
          <a:lstStyle/>
          <a:p>
            <a:pPr algn="l">
              <a:lnSpc>
                <a:spcPts val="5447"/>
              </a:lnSpc>
            </a:pPr>
            <a:r>
              <a:rPr lang="en-US" sz="6809">
                <a:solidFill>
                  <a:srgbClr val="FF66C4"/>
                </a:solidFill>
                <a:latin typeface="StoryBook Rough"/>
                <a:ea typeface="StoryBook Rough"/>
                <a:cs typeface="StoryBook Rough"/>
                <a:sym typeface="StoryBook Rough"/>
              </a:rPr>
              <a:t>CHECK DIGIT</a:t>
            </a:r>
          </a:p>
        </p:txBody>
      </p:sp>
      <p:sp>
        <p:nvSpPr>
          <p:cNvPr name="TextBox 9" id="9"/>
          <p:cNvSpPr txBox="true"/>
          <p:nvPr/>
        </p:nvSpPr>
        <p:spPr>
          <a:xfrm rot="0">
            <a:off x="3922484" y="1757862"/>
            <a:ext cx="14152053" cy="1839229"/>
          </a:xfrm>
          <a:prstGeom prst="rect">
            <a:avLst/>
          </a:prstGeom>
        </p:spPr>
        <p:txBody>
          <a:bodyPr anchor="t" rtlCol="false" tIns="0" lIns="0" bIns="0" rIns="0">
            <a:spAutoFit/>
          </a:bodyPr>
          <a:lstStyle/>
          <a:p>
            <a:pPr algn="ctr">
              <a:lnSpc>
                <a:spcPts val="7008"/>
              </a:lnSpc>
            </a:pPr>
            <a:r>
              <a:rPr lang="en-US" sz="5006">
                <a:solidFill>
                  <a:srgbClr val="FFFFFF"/>
                </a:solidFill>
                <a:latin typeface="StoryBook Rough"/>
                <a:ea typeface="StoryBook Rough"/>
                <a:cs typeface="StoryBook Rough"/>
                <a:sym typeface="StoryBook Rough"/>
              </a:rPr>
              <a:t>Check digits are used to identify errors in data entry caused by mis-typing or mis-scanning a barcode.</a:t>
            </a:r>
          </a:p>
        </p:txBody>
      </p:sp>
      <p:sp>
        <p:nvSpPr>
          <p:cNvPr name="TextBox 10" id="10"/>
          <p:cNvSpPr txBox="true"/>
          <p:nvPr/>
        </p:nvSpPr>
        <p:spPr>
          <a:xfrm rot="0">
            <a:off x="10218627" y="5045938"/>
            <a:ext cx="6188519" cy="3760158"/>
          </a:xfrm>
          <a:prstGeom prst="rect">
            <a:avLst/>
          </a:prstGeom>
        </p:spPr>
        <p:txBody>
          <a:bodyPr anchor="t" rtlCol="false" tIns="0" lIns="0" bIns="0" rIns="0">
            <a:spAutoFit/>
          </a:bodyPr>
          <a:lstStyle/>
          <a:p>
            <a:pPr algn="ctr">
              <a:lnSpc>
                <a:spcPts val="5896"/>
              </a:lnSpc>
            </a:pPr>
            <a:r>
              <a:rPr lang="en-US" sz="4212">
                <a:solidFill>
                  <a:srgbClr val="FFFFFF"/>
                </a:solidFill>
                <a:latin typeface="Code Pro"/>
                <a:ea typeface="Code Pro"/>
                <a:cs typeface="Code Pro"/>
                <a:sym typeface="Code Pro"/>
              </a:rPr>
              <a:t>A check digit is the final digit included in a code; it is calculated from all the other digits in the code.</a:t>
            </a:r>
          </a:p>
        </p:txBody>
      </p:sp>
      <p:grpSp>
        <p:nvGrpSpPr>
          <p:cNvPr name="Group 11" id="11"/>
          <p:cNvGrpSpPr/>
          <p:nvPr/>
        </p:nvGrpSpPr>
        <p:grpSpPr>
          <a:xfrm rot="0">
            <a:off x="2537237" y="18873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46.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TextBox 2" id="2"/>
          <p:cNvSpPr txBox="true"/>
          <p:nvPr/>
        </p:nvSpPr>
        <p:spPr>
          <a:xfrm rot="0">
            <a:off x="1028700" y="2941299"/>
            <a:ext cx="16914883" cy="4689141"/>
          </a:xfrm>
          <a:prstGeom prst="rect">
            <a:avLst/>
          </a:prstGeom>
        </p:spPr>
        <p:txBody>
          <a:bodyPr anchor="t" rtlCol="false" tIns="0" lIns="0" bIns="0" rIns="0">
            <a:spAutoFit/>
          </a:bodyPr>
          <a:lstStyle/>
          <a:p>
            <a:pPr algn="l">
              <a:lnSpc>
                <a:spcPts val="6142"/>
              </a:lnSpc>
            </a:pPr>
            <a:r>
              <a:rPr lang="en-US" sz="4388">
                <a:solidFill>
                  <a:srgbClr val="FFFFFF"/>
                </a:solidFill>
                <a:latin typeface="Gagalin"/>
                <a:ea typeface="Gagalin"/>
                <a:cs typeface="Gagalin"/>
                <a:sym typeface="Gagalin"/>
              </a:rPr>
              <a:t>Discuss, what checks are required for the following validations</a:t>
            </a:r>
          </a:p>
          <a:p>
            <a:pPr algn="l">
              <a:lnSpc>
                <a:spcPts val="6142"/>
              </a:lnSpc>
            </a:pPr>
          </a:p>
          <a:p>
            <a:pPr algn="l">
              <a:lnSpc>
                <a:spcPts val="6142"/>
              </a:lnSpc>
            </a:pPr>
            <a:r>
              <a:rPr lang="en-US" sz="4388">
                <a:solidFill>
                  <a:srgbClr val="FFFFFF"/>
                </a:solidFill>
                <a:latin typeface="Gagalin"/>
                <a:ea typeface="Gagalin"/>
                <a:cs typeface="Gagalin"/>
                <a:sym typeface="Gagalin"/>
              </a:rPr>
              <a:t>– Entering a telephone number</a:t>
            </a:r>
          </a:p>
          <a:p>
            <a:pPr algn="l">
              <a:lnSpc>
                <a:spcPts val="6142"/>
              </a:lnSpc>
            </a:pPr>
            <a:r>
              <a:rPr lang="en-US" sz="4388">
                <a:solidFill>
                  <a:srgbClr val="FFFFFF"/>
                </a:solidFill>
                <a:latin typeface="Gagalin"/>
                <a:ea typeface="Gagalin"/>
                <a:cs typeface="Gagalin"/>
                <a:sym typeface="Gagalin"/>
              </a:rPr>
              <a:t>– Entering a pupil’s name</a:t>
            </a:r>
          </a:p>
          <a:p>
            <a:pPr algn="l">
              <a:lnSpc>
                <a:spcPts val="6142"/>
              </a:lnSpc>
            </a:pPr>
            <a:r>
              <a:rPr lang="en-US" sz="4388">
                <a:solidFill>
                  <a:srgbClr val="FFFFFF"/>
                </a:solidFill>
                <a:latin typeface="Gagalin"/>
                <a:ea typeface="Gagalin"/>
                <a:cs typeface="Gagalin"/>
                <a:sym typeface="Gagalin"/>
              </a:rPr>
              <a:t>– Entering a part number in the form XXX999, when X must be a letter and 9 must be a digit.</a:t>
            </a:r>
          </a:p>
        </p:txBody>
      </p:sp>
      <p:sp>
        <p:nvSpPr>
          <p:cNvPr name="TextBox 3" id="3"/>
          <p:cNvSpPr txBox="true"/>
          <p:nvPr/>
        </p:nvSpPr>
        <p:spPr>
          <a:xfrm rot="0">
            <a:off x="6873948" y="1049507"/>
            <a:ext cx="5224387" cy="1203150"/>
          </a:xfrm>
          <a:prstGeom prst="rect">
            <a:avLst/>
          </a:prstGeom>
        </p:spPr>
        <p:txBody>
          <a:bodyPr anchor="t" rtlCol="false" tIns="0" lIns="0" bIns="0" rIns="0">
            <a:spAutoFit/>
          </a:bodyPr>
          <a:lstStyle/>
          <a:p>
            <a:pPr algn="ctr">
              <a:lnSpc>
                <a:spcPts val="5447"/>
              </a:lnSpc>
            </a:pPr>
            <a:r>
              <a:rPr lang="en-US" sz="6809">
                <a:solidFill>
                  <a:srgbClr val="38B6FF"/>
                </a:solidFill>
                <a:latin typeface="StoryBook Rough"/>
                <a:ea typeface="StoryBook Rough"/>
                <a:cs typeface="StoryBook Rough"/>
                <a:sym typeface="StoryBook Rough"/>
              </a:rPr>
              <a:t>TEST YOUR UNDERSTANDING</a:t>
            </a:r>
          </a:p>
        </p:txBody>
      </p:sp>
      <p:grpSp>
        <p:nvGrpSpPr>
          <p:cNvPr name="Group 4" id="4"/>
          <p:cNvGrpSpPr/>
          <p:nvPr/>
        </p:nvGrpSpPr>
        <p:grpSpPr>
          <a:xfrm rot="0">
            <a:off x="2537237" y="18873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47.xml><?xml version="1.0" encoding="utf-8"?>
<p:sld xmlns:p="http://schemas.openxmlformats.org/presentationml/2006/main" xmlns:a="http://schemas.openxmlformats.org/drawingml/2006/main" xmlns:r="http://schemas.openxmlformats.org/officeDocument/2006/relationships">
  <p:cSld>
    <p:bg>
      <p:bgPr>
        <a:solidFill>
          <a:srgbClr val="322F30"/>
        </a:solidFill>
      </p:bgPr>
    </p:bg>
    <p:spTree>
      <p:nvGrpSpPr>
        <p:cNvPr id="1" name=""/>
        <p:cNvGrpSpPr/>
        <p:nvPr/>
      </p:nvGrpSpPr>
      <p:grpSpPr>
        <a:xfrm>
          <a:off x="0" y="0"/>
          <a:ext cx="0" cy="0"/>
          <a:chOff x="0" y="0"/>
          <a:chExt cx="0" cy="0"/>
        </a:xfrm>
      </p:grpSpPr>
      <p:sp>
        <p:nvSpPr>
          <p:cNvPr name="TextBox 2" id="2"/>
          <p:cNvSpPr txBox="true"/>
          <p:nvPr/>
        </p:nvSpPr>
        <p:spPr>
          <a:xfrm rot="0">
            <a:off x="869034" y="2690395"/>
            <a:ext cx="16914883" cy="7003716"/>
          </a:xfrm>
          <a:prstGeom prst="rect">
            <a:avLst/>
          </a:prstGeom>
        </p:spPr>
        <p:txBody>
          <a:bodyPr anchor="t" rtlCol="false" tIns="0" lIns="0" bIns="0" rIns="0">
            <a:spAutoFit/>
          </a:bodyPr>
          <a:lstStyle/>
          <a:p>
            <a:pPr algn="l">
              <a:lnSpc>
                <a:spcPts val="6142"/>
              </a:lnSpc>
            </a:pPr>
            <a:r>
              <a:rPr lang="en-US" sz="4388">
                <a:solidFill>
                  <a:srgbClr val="FFFFFF"/>
                </a:solidFill>
                <a:latin typeface="Gagalin"/>
                <a:ea typeface="Gagalin"/>
                <a:cs typeface="Gagalin"/>
                <a:sym typeface="Gagalin"/>
              </a:rPr>
              <a:t>Discuss, what checks are required for the following validations</a:t>
            </a:r>
          </a:p>
          <a:p>
            <a:pPr algn="l">
              <a:lnSpc>
                <a:spcPts val="6142"/>
              </a:lnSpc>
            </a:pPr>
          </a:p>
          <a:p>
            <a:pPr algn="l">
              <a:lnSpc>
                <a:spcPts val="6142"/>
              </a:lnSpc>
            </a:pPr>
            <a:r>
              <a:rPr lang="en-US" sz="4388">
                <a:solidFill>
                  <a:srgbClr val="FFFFFF"/>
                </a:solidFill>
                <a:latin typeface="Gagalin"/>
                <a:ea typeface="Gagalin"/>
                <a:cs typeface="Gagalin"/>
                <a:sym typeface="Gagalin"/>
              </a:rPr>
              <a:t>– Entering a telephone number </a:t>
            </a:r>
          </a:p>
          <a:p>
            <a:pPr algn="l">
              <a:lnSpc>
                <a:spcPts val="6142"/>
              </a:lnSpc>
            </a:pPr>
            <a:r>
              <a:rPr lang="en-US" sz="4388">
                <a:solidFill>
                  <a:srgbClr val="38B6FF"/>
                </a:solidFill>
                <a:latin typeface="Gagalin"/>
                <a:ea typeface="Gagalin"/>
                <a:cs typeface="Gagalin"/>
                <a:sym typeface="Gagalin"/>
              </a:rPr>
              <a:t>(answer: length check, type check, format check)</a:t>
            </a:r>
          </a:p>
          <a:p>
            <a:pPr algn="l">
              <a:lnSpc>
                <a:spcPts val="6142"/>
              </a:lnSpc>
            </a:pPr>
            <a:r>
              <a:rPr lang="en-US" sz="4388">
                <a:solidFill>
                  <a:srgbClr val="FFFFFF"/>
                </a:solidFill>
                <a:latin typeface="Gagalin"/>
                <a:ea typeface="Gagalin"/>
                <a:cs typeface="Gagalin"/>
                <a:sym typeface="Gagalin"/>
              </a:rPr>
              <a:t>– Entering a pupil’s name</a:t>
            </a:r>
          </a:p>
          <a:p>
            <a:pPr algn="l">
              <a:lnSpc>
                <a:spcPts val="6142"/>
              </a:lnSpc>
            </a:pPr>
            <a:r>
              <a:rPr lang="en-US" sz="4388">
                <a:solidFill>
                  <a:srgbClr val="38B6FF"/>
                </a:solidFill>
                <a:latin typeface="Gagalin"/>
                <a:ea typeface="Gagalin"/>
                <a:cs typeface="Gagalin"/>
                <a:sym typeface="Gagalin"/>
              </a:rPr>
              <a:t>(answer: type check)</a:t>
            </a:r>
          </a:p>
          <a:p>
            <a:pPr algn="l">
              <a:lnSpc>
                <a:spcPts val="6142"/>
              </a:lnSpc>
            </a:pPr>
            <a:r>
              <a:rPr lang="en-US" sz="4388">
                <a:solidFill>
                  <a:srgbClr val="FFFFFF"/>
                </a:solidFill>
                <a:latin typeface="Gagalin"/>
                <a:ea typeface="Gagalin"/>
                <a:cs typeface="Gagalin"/>
                <a:sym typeface="Gagalin"/>
              </a:rPr>
              <a:t>– Entering a part number in the form XXX999, when X must be a letter and 9 must be a digit.</a:t>
            </a:r>
          </a:p>
          <a:p>
            <a:pPr algn="l">
              <a:lnSpc>
                <a:spcPts val="6142"/>
              </a:lnSpc>
            </a:pPr>
            <a:r>
              <a:rPr lang="en-US" sz="4388">
                <a:solidFill>
                  <a:srgbClr val="38B6FF"/>
                </a:solidFill>
                <a:latin typeface="Gagalin"/>
                <a:ea typeface="Gagalin"/>
                <a:cs typeface="Gagalin"/>
                <a:sym typeface="Gagalin"/>
              </a:rPr>
              <a:t>(answer: format check)</a:t>
            </a:r>
          </a:p>
        </p:txBody>
      </p:sp>
      <p:sp>
        <p:nvSpPr>
          <p:cNvPr name="TextBox 3" id="3"/>
          <p:cNvSpPr txBox="true"/>
          <p:nvPr/>
        </p:nvSpPr>
        <p:spPr>
          <a:xfrm rot="0">
            <a:off x="6873948" y="1049507"/>
            <a:ext cx="5224387" cy="1203150"/>
          </a:xfrm>
          <a:prstGeom prst="rect">
            <a:avLst/>
          </a:prstGeom>
        </p:spPr>
        <p:txBody>
          <a:bodyPr anchor="t" rtlCol="false" tIns="0" lIns="0" bIns="0" rIns="0">
            <a:spAutoFit/>
          </a:bodyPr>
          <a:lstStyle/>
          <a:p>
            <a:pPr algn="ctr">
              <a:lnSpc>
                <a:spcPts val="5447"/>
              </a:lnSpc>
            </a:pPr>
            <a:r>
              <a:rPr lang="en-US" sz="6809">
                <a:solidFill>
                  <a:srgbClr val="38B6FF"/>
                </a:solidFill>
                <a:latin typeface="StoryBook Rough"/>
                <a:ea typeface="StoryBook Rough"/>
                <a:cs typeface="StoryBook Rough"/>
                <a:sym typeface="StoryBook Rough"/>
              </a:rPr>
              <a:t>TEST YOUR UNDERSTANDING</a:t>
            </a:r>
          </a:p>
        </p:txBody>
      </p:sp>
      <p:grpSp>
        <p:nvGrpSpPr>
          <p:cNvPr name="Group 4" id="4"/>
          <p:cNvGrpSpPr/>
          <p:nvPr/>
        </p:nvGrpSpPr>
        <p:grpSpPr>
          <a:xfrm rot="0">
            <a:off x="2537237" y="18873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48.xml><?xml version="1.0" encoding="utf-8"?>
<p:sld xmlns:p="http://schemas.openxmlformats.org/presentationml/2006/main" xmlns:a="http://schemas.openxmlformats.org/drawingml/2006/main" xmlns:r="http://schemas.openxmlformats.org/officeDocument/2006/relationships">
  <p:cSld>
    <p:bg>
      <p:bgPr>
        <a:solidFill>
          <a:srgbClr val="E1D0C7"/>
        </a:solidFill>
      </p:bgPr>
    </p:bg>
    <p:spTree>
      <p:nvGrpSpPr>
        <p:cNvPr id="1" name=""/>
        <p:cNvGrpSpPr/>
        <p:nvPr/>
      </p:nvGrpSpPr>
      <p:grpSpPr>
        <a:xfrm>
          <a:off x="0" y="0"/>
          <a:ext cx="0" cy="0"/>
          <a:chOff x="0" y="0"/>
          <a:chExt cx="0" cy="0"/>
        </a:xfrm>
      </p:grpSpPr>
      <p:grpSp>
        <p:nvGrpSpPr>
          <p:cNvPr name="Group 2" id="2"/>
          <p:cNvGrpSpPr/>
          <p:nvPr/>
        </p:nvGrpSpPr>
        <p:grpSpPr>
          <a:xfrm rot="0">
            <a:off x="840810" y="2725145"/>
            <a:ext cx="16629189" cy="4768282"/>
            <a:chOff x="0" y="0"/>
            <a:chExt cx="22172252" cy="6357709"/>
          </a:xfrm>
        </p:grpSpPr>
        <p:sp>
          <p:nvSpPr>
            <p:cNvPr name="Freeform 3" id="3"/>
            <p:cNvSpPr/>
            <p:nvPr/>
          </p:nvSpPr>
          <p:spPr>
            <a:xfrm flipH="false" flipV="false" rot="0">
              <a:off x="0" y="0"/>
              <a:ext cx="22172295" cy="6357747"/>
            </a:xfrm>
            <a:custGeom>
              <a:avLst/>
              <a:gdLst/>
              <a:ahLst/>
              <a:cxnLst/>
              <a:rect r="r" b="b" t="t" l="l"/>
              <a:pathLst>
                <a:path h="6357747" w="22172295">
                  <a:moveTo>
                    <a:pt x="0" y="0"/>
                  </a:moveTo>
                  <a:lnTo>
                    <a:pt x="22172295" y="0"/>
                  </a:lnTo>
                  <a:lnTo>
                    <a:pt x="22172295" y="6357747"/>
                  </a:lnTo>
                  <a:lnTo>
                    <a:pt x="0" y="6357747"/>
                  </a:lnTo>
                  <a:close/>
                </a:path>
              </a:pathLst>
            </a:custGeom>
            <a:solidFill>
              <a:srgbClr val="FFF1D9"/>
            </a:solidFill>
          </p:spPr>
        </p:sp>
      </p:grpSp>
      <p:sp>
        <p:nvSpPr>
          <p:cNvPr name="TextBox 4" id="4"/>
          <p:cNvSpPr txBox="true"/>
          <p:nvPr/>
        </p:nvSpPr>
        <p:spPr>
          <a:xfrm rot="0">
            <a:off x="297292" y="800933"/>
            <a:ext cx="5797221" cy="658197"/>
          </a:xfrm>
          <a:prstGeom prst="rect">
            <a:avLst/>
          </a:prstGeom>
        </p:spPr>
        <p:txBody>
          <a:bodyPr anchor="t" rtlCol="false" tIns="0" lIns="0" bIns="0" rIns="0">
            <a:spAutoFit/>
          </a:bodyPr>
          <a:lstStyle/>
          <a:p>
            <a:pPr algn="l">
              <a:lnSpc>
                <a:spcPts val="6765"/>
              </a:lnSpc>
            </a:pPr>
            <a:r>
              <a:rPr lang="en-US" sz="8456">
                <a:solidFill>
                  <a:srgbClr val="000000"/>
                </a:solidFill>
                <a:latin typeface="StoryBook Rough"/>
                <a:ea typeface="StoryBook Rough"/>
                <a:cs typeface="StoryBook Rough"/>
                <a:sym typeface="StoryBook Rough"/>
              </a:rPr>
              <a:t>VERIFICATION</a:t>
            </a:r>
          </a:p>
        </p:txBody>
      </p:sp>
      <p:sp>
        <p:nvSpPr>
          <p:cNvPr name="TextBox 5" id="5"/>
          <p:cNvSpPr txBox="true"/>
          <p:nvPr/>
        </p:nvSpPr>
        <p:spPr>
          <a:xfrm rot="0">
            <a:off x="1684221" y="2931620"/>
            <a:ext cx="14919558" cy="3150510"/>
          </a:xfrm>
          <a:prstGeom prst="rect">
            <a:avLst/>
          </a:prstGeom>
        </p:spPr>
        <p:txBody>
          <a:bodyPr anchor="t" rtlCol="false" tIns="0" lIns="0" bIns="0" rIns="0">
            <a:spAutoFit/>
          </a:bodyPr>
          <a:lstStyle/>
          <a:p>
            <a:pPr algn="ctr">
              <a:lnSpc>
                <a:spcPts val="4912"/>
              </a:lnSpc>
            </a:pPr>
            <a:r>
              <a:rPr lang="en-US" sz="3509">
                <a:solidFill>
                  <a:srgbClr val="231F1F"/>
                </a:solidFill>
                <a:latin typeface="Code Pro"/>
                <a:ea typeface="Code Pro"/>
                <a:cs typeface="Code Pro"/>
                <a:sym typeface="Code Pro"/>
              </a:rPr>
              <a:t>VERIFICATION IS THE PROCESS OF ENSURING THAT DATA, SOFTWARE, OR SYSTEMS MEET SPECIFIED REQUIREMENTS AND STANDARDS THROUGH RIGOROUS EXAMINATION AND TESTING.</a:t>
            </a:r>
          </a:p>
          <a:p>
            <a:pPr algn="ctr">
              <a:lnSpc>
                <a:spcPts val="4912"/>
              </a:lnSpc>
            </a:pPr>
          </a:p>
          <a:p>
            <a:pPr algn="ctr">
              <a:lnSpc>
                <a:spcPts val="4912"/>
              </a:lnSpc>
            </a:pPr>
            <a:r>
              <a:rPr lang="en-US" sz="3509">
                <a:solidFill>
                  <a:srgbClr val="231F1F"/>
                </a:solidFill>
                <a:latin typeface="Code Pro"/>
                <a:ea typeface="Code Pro"/>
                <a:cs typeface="Code Pro"/>
                <a:sym typeface="Code Pro"/>
              </a:rPr>
              <a:t>VERIFICATION METHODS FOR INPUT DATA INCLUDE: </a:t>
            </a:r>
          </a:p>
        </p:txBody>
      </p:sp>
      <p:sp>
        <p:nvSpPr>
          <p:cNvPr name="TextBox 6" id="6"/>
          <p:cNvSpPr txBox="true"/>
          <p:nvPr/>
        </p:nvSpPr>
        <p:spPr>
          <a:xfrm rot="0">
            <a:off x="1695626" y="5929731"/>
            <a:ext cx="14919558" cy="1301521"/>
          </a:xfrm>
          <a:prstGeom prst="rect">
            <a:avLst/>
          </a:prstGeom>
        </p:spPr>
        <p:txBody>
          <a:bodyPr anchor="t" rtlCol="false" tIns="0" lIns="0" bIns="0" rIns="0">
            <a:spAutoFit/>
          </a:bodyPr>
          <a:lstStyle/>
          <a:p>
            <a:pPr algn="l" marL="802160" indent="-267387" lvl="2">
              <a:lnSpc>
                <a:spcPts val="4912"/>
              </a:lnSpc>
              <a:buAutoNum type="arabicPeriod" startAt="1"/>
            </a:pPr>
            <a:r>
              <a:rPr lang="en-US" b="true" sz="3509">
                <a:solidFill>
                  <a:srgbClr val="000000"/>
                </a:solidFill>
                <a:latin typeface="Code Pro Bold"/>
                <a:ea typeface="Code Pro Bold"/>
                <a:cs typeface="Code Pro Bold"/>
                <a:sym typeface="Code Pro Bold"/>
              </a:rPr>
              <a:t>DOUBLE ENTRY </a:t>
            </a:r>
          </a:p>
          <a:p>
            <a:pPr algn="l" marL="802160" indent="-267387" lvl="2">
              <a:lnSpc>
                <a:spcPts val="4912"/>
              </a:lnSpc>
              <a:buAutoNum type="arabicPeriod" startAt="1"/>
            </a:pPr>
            <a:r>
              <a:rPr lang="en-US" b="true" sz="3509">
                <a:solidFill>
                  <a:srgbClr val="000000"/>
                </a:solidFill>
                <a:latin typeface="Code Pro Bold"/>
                <a:ea typeface="Code Pro Bold"/>
                <a:cs typeface="Code Pro Bold"/>
                <a:sym typeface="Code Pro Bold"/>
              </a:rPr>
              <a:t>SCREEN/VISUAL CHECK</a:t>
            </a:r>
          </a:p>
        </p:txBody>
      </p:sp>
      <p:grpSp>
        <p:nvGrpSpPr>
          <p:cNvPr name="Group 7" id="7"/>
          <p:cNvGrpSpPr/>
          <p:nvPr/>
        </p:nvGrpSpPr>
        <p:grpSpPr>
          <a:xfrm rot="0">
            <a:off x="2537237" y="18873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49.xml><?xml version="1.0" encoding="utf-8"?>
<p:sld xmlns:p="http://schemas.openxmlformats.org/presentationml/2006/main" xmlns:a="http://schemas.openxmlformats.org/drawingml/2006/main" xmlns:r="http://schemas.openxmlformats.org/officeDocument/2006/relationships">
  <p:cSld>
    <p:bg>
      <p:bgPr>
        <a:solidFill>
          <a:srgbClr val="E1D0C7"/>
        </a:solidFill>
      </p:bgPr>
    </p:bg>
    <p:spTree>
      <p:nvGrpSpPr>
        <p:cNvPr id="1" name=""/>
        <p:cNvGrpSpPr/>
        <p:nvPr/>
      </p:nvGrpSpPr>
      <p:grpSpPr>
        <a:xfrm>
          <a:off x="0" y="0"/>
          <a:ext cx="0" cy="0"/>
          <a:chOff x="0" y="0"/>
          <a:chExt cx="0" cy="0"/>
        </a:xfrm>
      </p:grpSpPr>
      <p:grpSp>
        <p:nvGrpSpPr>
          <p:cNvPr name="Group 2" id="2"/>
          <p:cNvGrpSpPr/>
          <p:nvPr/>
        </p:nvGrpSpPr>
        <p:grpSpPr>
          <a:xfrm rot="0">
            <a:off x="3859583" y="4342031"/>
            <a:ext cx="10568834" cy="5577254"/>
            <a:chOff x="0" y="0"/>
            <a:chExt cx="14091779" cy="7436339"/>
          </a:xfrm>
        </p:grpSpPr>
        <p:sp>
          <p:nvSpPr>
            <p:cNvPr name="Freeform 3" id="3"/>
            <p:cNvSpPr/>
            <p:nvPr/>
          </p:nvSpPr>
          <p:spPr>
            <a:xfrm flipH="false" flipV="false" rot="0">
              <a:off x="0" y="0"/>
              <a:ext cx="14091793" cy="7436358"/>
            </a:xfrm>
            <a:custGeom>
              <a:avLst/>
              <a:gdLst/>
              <a:ahLst/>
              <a:cxnLst/>
              <a:rect r="r" b="b" t="t" l="l"/>
              <a:pathLst>
                <a:path h="7436358" w="14091793">
                  <a:moveTo>
                    <a:pt x="0" y="0"/>
                  </a:moveTo>
                  <a:lnTo>
                    <a:pt x="14091793" y="0"/>
                  </a:lnTo>
                  <a:lnTo>
                    <a:pt x="14091793" y="7436358"/>
                  </a:lnTo>
                  <a:lnTo>
                    <a:pt x="0" y="7436358"/>
                  </a:lnTo>
                  <a:lnTo>
                    <a:pt x="0" y="0"/>
                  </a:lnTo>
                  <a:close/>
                </a:path>
              </a:pathLst>
            </a:custGeom>
            <a:blipFill>
              <a:blip r:embed="rId2"/>
              <a:stretch>
                <a:fillRect l="0" t="-21062" r="0" b="-21061"/>
              </a:stretch>
            </a:blipFill>
          </p:spPr>
        </p:sp>
      </p:grpSp>
      <p:sp>
        <p:nvSpPr>
          <p:cNvPr name="TextBox 4" id="4"/>
          <p:cNvSpPr txBox="true"/>
          <p:nvPr/>
        </p:nvSpPr>
        <p:spPr>
          <a:xfrm rot="0">
            <a:off x="297292" y="1969683"/>
            <a:ext cx="17854621" cy="1301750"/>
          </a:xfrm>
          <a:prstGeom prst="rect">
            <a:avLst/>
          </a:prstGeom>
        </p:spPr>
        <p:txBody>
          <a:bodyPr anchor="t" rtlCol="false" tIns="0" lIns="0" bIns="0" rIns="0">
            <a:spAutoFit/>
          </a:bodyPr>
          <a:lstStyle/>
          <a:p>
            <a:pPr algn="l">
              <a:lnSpc>
                <a:spcPts val="4900"/>
              </a:lnSpc>
            </a:pPr>
            <a:r>
              <a:rPr lang="en-US" sz="3500">
                <a:solidFill>
                  <a:srgbClr val="000000"/>
                </a:solidFill>
                <a:latin typeface="Code Pro"/>
                <a:ea typeface="Code Pro"/>
                <a:cs typeface="Code Pro"/>
                <a:sym typeface="Code Pro"/>
              </a:rPr>
              <a:t>Double entry involves entering data twice independently and comparing both entries to ensure accuracy and correctness.</a:t>
            </a:r>
          </a:p>
        </p:txBody>
      </p:sp>
      <p:grpSp>
        <p:nvGrpSpPr>
          <p:cNvPr name="Group 5" id="5"/>
          <p:cNvGrpSpPr/>
          <p:nvPr/>
        </p:nvGrpSpPr>
        <p:grpSpPr>
          <a:xfrm rot="0">
            <a:off x="2537237" y="18873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9" id="9"/>
          <p:cNvSpPr txBox="true"/>
          <p:nvPr/>
        </p:nvSpPr>
        <p:spPr>
          <a:xfrm rot="0">
            <a:off x="1028700" y="1073419"/>
            <a:ext cx="15268621" cy="972464"/>
          </a:xfrm>
          <a:prstGeom prst="rect">
            <a:avLst/>
          </a:prstGeom>
        </p:spPr>
        <p:txBody>
          <a:bodyPr anchor="t" rtlCol="false" tIns="0" lIns="0" bIns="0" rIns="0">
            <a:spAutoFit/>
          </a:bodyPr>
          <a:lstStyle/>
          <a:p>
            <a:pPr algn="l">
              <a:lnSpc>
                <a:spcPts val="6765"/>
              </a:lnSpc>
            </a:pPr>
            <a:r>
              <a:rPr lang="en-US" sz="8456">
                <a:solidFill>
                  <a:srgbClr val="000000"/>
                </a:solidFill>
                <a:latin typeface="StoryBook Rough"/>
                <a:ea typeface="StoryBook Rough"/>
                <a:cs typeface="StoryBook Rough"/>
                <a:sym typeface="StoryBook Rough"/>
              </a:rPr>
              <a:t>VERIFICATION(1) - DOUBLE ENTRY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99" cy="10287000"/>
          </a:xfrm>
          <a:custGeom>
            <a:avLst/>
            <a:gdLst/>
            <a:ahLst/>
            <a:cxnLst/>
            <a:rect r="r" b="b" t="t" l="l"/>
            <a:pathLst>
              <a:path h="10287000" w="18287999">
                <a:moveTo>
                  <a:pt x="0" y="0"/>
                </a:moveTo>
                <a:lnTo>
                  <a:pt x="18287999" y="0"/>
                </a:lnTo>
                <a:lnTo>
                  <a:pt x="1828799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6758" y="1286699"/>
            <a:ext cx="17441368" cy="47625"/>
            <a:chOff x="0" y="0"/>
            <a:chExt cx="23255157" cy="63500"/>
          </a:xfrm>
        </p:grpSpPr>
        <p:sp>
          <p:nvSpPr>
            <p:cNvPr name="Freeform 4" id="4"/>
            <p:cNvSpPr/>
            <p:nvPr/>
          </p:nvSpPr>
          <p:spPr>
            <a:xfrm flipH="false" flipV="false" rot="0">
              <a:off x="0" y="0"/>
              <a:ext cx="23255097" cy="63500"/>
            </a:xfrm>
            <a:custGeom>
              <a:avLst/>
              <a:gdLst/>
              <a:ahLst/>
              <a:cxnLst/>
              <a:rect r="r" b="b" t="t" l="l"/>
              <a:pathLst>
                <a:path h="63500" w="23255097">
                  <a:moveTo>
                    <a:pt x="31750" y="0"/>
                  </a:moveTo>
                  <a:lnTo>
                    <a:pt x="23223347" y="0"/>
                  </a:lnTo>
                  <a:cubicBezTo>
                    <a:pt x="23240873" y="0"/>
                    <a:pt x="23255097" y="14224"/>
                    <a:pt x="23255097" y="31750"/>
                  </a:cubicBezTo>
                  <a:cubicBezTo>
                    <a:pt x="23255097" y="49276"/>
                    <a:pt x="23241000" y="63500"/>
                    <a:pt x="23223347" y="63500"/>
                  </a:cubicBezTo>
                  <a:lnTo>
                    <a:pt x="31750" y="63500"/>
                  </a:lnTo>
                  <a:cubicBezTo>
                    <a:pt x="14224" y="63500"/>
                    <a:pt x="0" y="49276"/>
                    <a:pt x="0" y="31750"/>
                  </a:cubicBezTo>
                  <a:cubicBezTo>
                    <a:pt x="0" y="14224"/>
                    <a:pt x="14224" y="0"/>
                    <a:pt x="31750" y="0"/>
                  </a:cubicBezTo>
                  <a:close/>
                </a:path>
              </a:pathLst>
            </a:custGeom>
            <a:solidFill>
              <a:srgbClr val="F7B4A7"/>
            </a:solidFill>
          </p:spPr>
        </p:sp>
      </p:grpSp>
      <p:grpSp>
        <p:nvGrpSpPr>
          <p:cNvPr name="Group 5" id="5"/>
          <p:cNvGrpSpPr/>
          <p:nvPr/>
        </p:nvGrpSpPr>
        <p:grpSpPr>
          <a:xfrm rot="0">
            <a:off x="8662716" y="1496129"/>
            <a:ext cx="7990340" cy="8541786"/>
            <a:chOff x="0" y="0"/>
            <a:chExt cx="10653787" cy="11389048"/>
          </a:xfrm>
        </p:grpSpPr>
        <p:sp>
          <p:nvSpPr>
            <p:cNvPr name="Freeform 6" id="6"/>
            <p:cNvSpPr/>
            <p:nvPr/>
          </p:nvSpPr>
          <p:spPr>
            <a:xfrm flipH="false" flipV="false" rot="0">
              <a:off x="0" y="0"/>
              <a:ext cx="10653776" cy="11389106"/>
            </a:xfrm>
            <a:custGeom>
              <a:avLst/>
              <a:gdLst/>
              <a:ahLst/>
              <a:cxnLst/>
              <a:rect r="r" b="b" t="t" l="l"/>
              <a:pathLst>
                <a:path h="11389106" w="10653776">
                  <a:moveTo>
                    <a:pt x="0" y="0"/>
                  </a:moveTo>
                  <a:lnTo>
                    <a:pt x="10653776" y="0"/>
                  </a:lnTo>
                  <a:lnTo>
                    <a:pt x="10653776" y="11389106"/>
                  </a:lnTo>
                  <a:lnTo>
                    <a:pt x="0" y="11389106"/>
                  </a:lnTo>
                  <a:lnTo>
                    <a:pt x="0" y="0"/>
                  </a:lnTo>
                  <a:close/>
                </a:path>
              </a:pathLst>
            </a:custGeom>
            <a:blipFill>
              <a:blip r:embed="rId4"/>
              <a:stretch>
                <a:fillRect l="0" t="-18" r="0" b="-18"/>
              </a:stretch>
            </a:blipFill>
          </p:spPr>
        </p:sp>
      </p:grpSp>
      <p:sp>
        <p:nvSpPr>
          <p:cNvPr name="TextBox 7" id="7"/>
          <p:cNvSpPr txBox="true"/>
          <p:nvPr/>
        </p:nvSpPr>
        <p:spPr>
          <a:xfrm rot="0">
            <a:off x="1211175" y="3516080"/>
            <a:ext cx="6200740" cy="4628749"/>
          </a:xfrm>
          <a:prstGeom prst="rect">
            <a:avLst/>
          </a:prstGeom>
        </p:spPr>
        <p:txBody>
          <a:bodyPr anchor="t" rtlCol="false" tIns="0" lIns="0" bIns="0" rIns="0">
            <a:spAutoFit/>
          </a:bodyPr>
          <a:lstStyle/>
          <a:p>
            <a:pPr algn="ctr">
              <a:lnSpc>
                <a:spcPts val="11913"/>
              </a:lnSpc>
            </a:pPr>
            <a:r>
              <a:rPr lang="en-US" sz="8509">
                <a:solidFill>
                  <a:srgbClr val="EC3655"/>
                </a:solidFill>
                <a:latin typeface="Peace Sans"/>
                <a:ea typeface="Peace Sans"/>
                <a:cs typeface="Peace Sans"/>
                <a:sym typeface="Peace Sans"/>
              </a:rPr>
              <a:t>LEVEL 3</a:t>
            </a:r>
          </a:p>
          <a:p>
            <a:pPr algn="ctr">
              <a:lnSpc>
                <a:spcPts val="11913"/>
              </a:lnSpc>
            </a:pPr>
            <a:r>
              <a:rPr lang="en-US" sz="8509">
                <a:solidFill>
                  <a:srgbClr val="EC3655"/>
                </a:solidFill>
                <a:latin typeface="Peace Sans"/>
                <a:ea typeface="Peace Sans"/>
                <a:cs typeface="Peace Sans"/>
                <a:sym typeface="Peace Sans"/>
              </a:rPr>
              <a:t>AND SO ON... </a:t>
            </a:r>
          </a:p>
        </p:txBody>
      </p:sp>
      <p:grpSp>
        <p:nvGrpSpPr>
          <p:cNvPr name="Group 8" id="8"/>
          <p:cNvGrpSpPr/>
          <p:nvPr/>
        </p:nvGrpSpPr>
        <p:grpSpPr>
          <a:xfrm rot="0">
            <a:off x="2537237" y="22875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12" id="12"/>
          <p:cNvSpPr txBox="true"/>
          <p:nvPr/>
        </p:nvSpPr>
        <p:spPr>
          <a:xfrm rot="0">
            <a:off x="410570" y="112575"/>
            <a:ext cx="17393743" cy="916125"/>
          </a:xfrm>
          <a:prstGeom prst="rect">
            <a:avLst/>
          </a:prstGeom>
        </p:spPr>
        <p:txBody>
          <a:bodyPr anchor="t" rtlCol="false" tIns="0" lIns="0" bIns="0" rIns="0">
            <a:spAutoFit/>
          </a:bodyPr>
          <a:lstStyle/>
          <a:p>
            <a:pPr algn="l">
              <a:lnSpc>
                <a:spcPts val="6728"/>
              </a:lnSpc>
            </a:pPr>
            <a:r>
              <a:rPr lang="en-US" sz="4807">
                <a:solidFill>
                  <a:srgbClr val="EC3655"/>
                </a:solidFill>
                <a:latin typeface="Peace Sans"/>
                <a:ea typeface="Peace Sans"/>
                <a:cs typeface="Peace Sans"/>
                <a:sym typeface="Peace Sans"/>
              </a:rPr>
              <a:t>ABSTRACTION - EXAMPLE 2 (TEACHING THIS LESSON)</a:t>
            </a:r>
          </a:p>
        </p:txBody>
      </p:sp>
    </p:spTree>
  </p:cSld>
  <p:clrMapOvr>
    <a:masterClrMapping/>
  </p:clrMapOvr>
</p:sld>
</file>

<file path=ppt/slides/slide150.xml><?xml version="1.0" encoding="utf-8"?>
<p:sld xmlns:p="http://schemas.openxmlformats.org/presentationml/2006/main" xmlns:a="http://schemas.openxmlformats.org/drawingml/2006/main" xmlns:r="http://schemas.openxmlformats.org/officeDocument/2006/relationships">
  <p:cSld>
    <p:bg>
      <p:bgPr>
        <a:solidFill>
          <a:srgbClr val="E1D0C7"/>
        </a:solidFill>
      </p:bgPr>
    </p:bg>
    <p:spTree>
      <p:nvGrpSpPr>
        <p:cNvPr id="1" name=""/>
        <p:cNvGrpSpPr/>
        <p:nvPr/>
      </p:nvGrpSpPr>
      <p:grpSpPr>
        <a:xfrm>
          <a:off x="0" y="0"/>
          <a:ext cx="0" cy="0"/>
          <a:chOff x="0" y="0"/>
          <a:chExt cx="0" cy="0"/>
        </a:xfrm>
      </p:grpSpPr>
      <p:grpSp>
        <p:nvGrpSpPr>
          <p:cNvPr name="Group 2" id="2"/>
          <p:cNvGrpSpPr/>
          <p:nvPr/>
        </p:nvGrpSpPr>
        <p:grpSpPr>
          <a:xfrm rot="0">
            <a:off x="3859583" y="4342031"/>
            <a:ext cx="10568834" cy="5577254"/>
            <a:chOff x="0" y="0"/>
            <a:chExt cx="14091779" cy="7436339"/>
          </a:xfrm>
        </p:grpSpPr>
        <p:sp>
          <p:nvSpPr>
            <p:cNvPr name="Freeform 3" id="3"/>
            <p:cNvSpPr/>
            <p:nvPr/>
          </p:nvSpPr>
          <p:spPr>
            <a:xfrm flipH="false" flipV="false" rot="0">
              <a:off x="0" y="0"/>
              <a:ext cx="14091793" cy="7436358"/>
            </a:xfrm>
            <a:custGeom>
              <a:avLst/>
              <a:gdLst/>
              <a:ahLst/>
              <a:cxnLst/>
              <a:rect r="r" b="b" t="t" l="l"/>
              <a:pathLst>
                <a:path h="7436358" w="14091793">
                  <a:moveTo>
                    <a:pt x="0" y="0"/>
                  </a:moveTo>
                  <a:lnTo>
                    <a:pt x="14091793" y="0"/>
                  </a:lnTo>
                  <a:lnTo>
                    <a:pt x="14091793" y="7436358"/>
                  </a:lnTo>
                  <a:lnTo>
                    <a:pt x="0" y="7436358"/>
                  </a:lnTo>
                  <a:lnTo>
                    <a:pt x="0" y="0"/>
                  </a:lnTo>
                  <a:close/>
                </a:path>
              </a:pathLst>
            </a:custGeom>
            <a:blipFill>
              <a:blip r:embed="rId2"/>
              <a:stretch>
                <a:fillRect l="0" t="-21062" r="0" b="-21061"/>
              </a:stretch>
            </a:blipFill>
          </p:spPr>
        </p:sp>
      </p:grpSp>
      <p:sp>
        <p:nvSpPr>
          <p:cNvPr name="TextBox 4" id="4"/>
          <p:cNvSpPr txBox="true"/>
          <p:nvPr/>
        </p:nvSpPr>
        <p:spPr>
          <a:xfrm rot="0">
            <a:off x="297292" y="1073419"/>
            <a:ext cx="17548832" cy="972464"/>
          </a:xfrm>
          <a:prstGeom prst="rect">
            <a:avLst/>
          </a:prstGeom>
        </p:spPr>
        <p:txBody>
          <a:bodyPr anchor="t" rtlCol="false" tIns="0" lIns="0" bIns="0" rIns="0">
            <a:spAutoFit/>
          </a:bodyPr>
          <a:lstStyle/>
          <a:p>
            <a:pPr algn="l">
              <a:lnSpc>
                <a:spcPts val="6765"/>
              </a:lnSpc>
            </a:pPr>
            <a:r>
              <a:rPr lang="en-US" sz="8456">
                <a:solidFill>
                  <a:srgbClr val="000000"/>
                </a:solidFill>
                <a:latin typeface="StoryBook Rough"/>
                <a:ea typeface="StoryBook Rough"/>
                <a:cs typeface="StoryBook Rough"/>
                <a:sym typeface="StoryBook Rough"/>
              </a:rPr>
              <a:t>VERIFICATION(2) - SCREEN/VISUAL CHECK </a:t>
            </a:r>
          </a:p>
        </p:txBody>
      </p:sp>
      <p:sp>
        <p:nvSpPr>
          <p:cNvPr name="TextBox 5" id="5"/>
          <p:cNvSpPr txBox="true"/>
          <p:nvPr/>
        </p:nvSpPr>
        <p:spPr>
          <a:xfrm rot="0">
            <a:off x="297292" y="1969683"/>
            <a:ext cx="17854621" cy="1301750"/>
          </a:xfrm>
          <a:prstGeom prst="rect">
            <a:avLst/>
          </a:prstGeom>
        </p:spPr>
        <p:txBody>
          <a:bodyPr anchor="t" rtlCol="false" tIns="0" lIns="0" bIns="0" rIns="0">
            <a:spAutoFit/>
          </a:bodyPr>
          <a:lstStyle/>
          <a:p>
            <a:pPr algn="l">
              <a:lnSpc>
                <a:spcPts val="4900"/>
              </a:lnSpc>
            </a:pPr>
            <a:r>
              <a:rPr lang="en-US" sz="3500">
                <a:solidFill>
                  <a:srgbClr val="000000"/>
                </a:solidFill>
                <a:latin typeface="Code Pro"/>
                <a:ea typeface="Code Pro"/>
                <a:cs typeface="Code Pro"/>
                <a:sym typeface="Code Pro"/>
              </a:rPr>
              <a:t>A visual check is the process of verifying data or information by visually inspecting it for errors or discrepancies.</a:t>
            </a:r>
          </a:p>
        </p:txBody>
      </p:sp>
      <p:grpSp>
        <p:nvGrpSpPr>
          <p:cNvPr name="Group 6" id="6"/>
          <p:cNvGrpSpPr/>
          <p:nvPr/>
        </p:nvGrpSpPr>
        <p:grpSpPr>
          <a:xfrm rot="0">
            <a:off x="2537237" y="18873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51.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Freeform 2" id="2"/>
          <p:cNvSpPr/>
          <p:nvPr/>
        </p:nvSpPr>
        <p:spPr>
          <a:xfrm flipH="false" flipV="false" rot="6465506">
            <a:off x="-3026659" y="4144460"/>
            <a:ext cx="4464058" cy="2399431"/>
          </a:xfrm>
          <a:custGeom>
            <a:avLst/>
            <a:gdLst/>
            <a:ahLst/>
            <a:cxnLst/>
            <a:rect r="r" b="b" t="t" l="l"/>
            <a:pathLst>
              <a:path h="2399431" w="4464058">
                <a:moveTo>
                  <a:pt x="0" y="0"/>
                </a:moveTo>
                <a:lnTo>
                  <a:pt x="4464058" y="0"/>
                </a:lnTo>
                <a:lnTo>
                  <a:pt x="4464058" y="2399431"/>
                </a:lnTo>
                <a:lnTo>
                  <a:pt x="0" y="2399431"/>
                </a:lnTo>
                <a:lnTo>
                  <a:pt x="0" y="0"/>
                </a:lnTo>
                <a:close/>
              </a:path>
            </a:pathLst>
          </a:custGeom>
          <a:blipFill>
            <a:blip r:embed="rId2">
              <a:extLst>
                <a:ext uri="{96DAC541-7B7A-43D3-8B79-37D633B846F1}">
                  <asvg:svgBlip xmlns:asvg="http://schemas.microsoft.com/office/drawing/2016/SVG/main" r:embed="rId3"/>
                </a:ext>
              </a:extLst>
            </a:blip>
            <a:stretch>
              <a:fillRect l="0" t="-180" r="0" b="-180"/>
            </a:stretch>
          </a:blipFill>
        </p:spPr>
      </p:sp>
      <p:sp>
        <p:nvSpPr>
          <p:cNvPr name="Freeform 3" id="3"/>
          <p:cNvSpPr/>
          <p:nvPr/>
        </p:nvSpPr>
        <p:spPr>
          <a:xfrm flipH="false" flipV="false" rot="190678">
            <a:off x="11075529" y="9709558"/>
            <a:ext cx="4771547" cy="2564707"/>
          </a:xfrm>
          <a:custGeom>
            <a:avLst/>
            <a:gdLst/>
            <a:ahLst/>
            <a:cxnLst/>
            <a:rect r="r" b="b" t="t" l="l"/>
            <a:pathLst>
              <a:path h="2564707" w="4771547">
                <a:moveTo>
                  <a:pt x="0" y="0"/>
                </a:moveTo>
                <a:lnTo>
                  <a:pt x="4771547" y="0"/>
                </a:lnTo>
                <a:lnTo>
                  <a:pt x="4771547" y="2564707"/>
                </a:lnTo>
                <a:lnTo>
                  <a:pt x="0" y="2564707"/>
                </a:lnTo>
                <a:lnTo>
                  <a:pt x="0" y="0"/>
                </a:lnTo>
                <a:close/>
              </a:path>
            </a:pathLst>
          </a:custGeom>
          <a:blipFill>
            <a:blip r:embed="rId2">
              <a:extLst>
                <a:ext uri="{96DAC541-7B7A-43D3-8B79-37D633B846F1}">
                  <asvg:svgBlip xmlns:asvg="http://schemas.microsoft.com/office/drawing/2016/SVG/main" r:embed="rId3"/>
                </a:ext>
              </a:extLst>
            </a:blip>
            <a:stretch>
              <a:fillRect l="0" t="-132" r="0" b="-132"/>
            </a:stretch>
          </a:blipFill>
        </p:spPr>
      </p:sp>
      <p:sp>
        <p:nvSpPr>
          <p:cNvPr name="Freeform 4" id="4"/>
          <p:cNvSpPr/>
          <p:nvPr/>
        </p:nvSpPr>
        <p:spPr>
          <a:xfrm flipH="false" flipV="false" rot="-10395074">
            <a:off x="14393836" y="-1955586"/>
            <a:ext cx="4771547" cy="2564707"/>
          </a:xfrm>
          <a:custGeom>
            <a:avLst/>
            <a:gdLst/>
            <a:ahLst/>
            <a:cxnLst/>
            <a:rect r="r" b="b" t="t" l="l"/>
            <a:pathLst>
              <a:path h="2564707" w="4771547">
                <a:moveTo>
                  <a:pt x="0" y="0"/>
                </a:moveTo>
                <a:lnTo>
                  <a:pt x="4771547" y="0"/>
                </a:lnTo>
                <a:lnTo>
                  <a:pt x="4771547" y="2564707"/>
                </a:lnTo>
                <a:lnTo>
                  <a:pt x="0" y="2564707"/>
                </a:lnTo>
                <a:lnTo>
                  <a:pt x="0" y="0"/>
                </a:lnTo>
                <a:close/>
              </a:path>
            </a:pathLst>
          </a:custGeom>
          <a:blipFill>
            <a:blip r:embed="rId2">
              <a:extLst>
                <a:ext uri="{96DAC541-7B7A-43D3-8B79-37D633B846F1}">
                  <asvg:svgBlip xmlns:asvg="http://schemas.microsoft.com/office/drawing/2016/SVG/main" r:embed="rId3"/>
                </a:ext>
              </a:extLst>
            </a:blip>
            <a:stretch>
              <a:fillRect l="0" t="-132" r="0" b="-132"/>
            </a:stretch>
          </a:blipFill>
        </p:spPr>
      </p:sp>
      <p:sp>
        <p:nvSpPr>
          <p:cNvPr name="Freeform 5" id="5"/>
          <p:cNvSpPr/>
          <p:nvPr/>
        </p:nvSpPr>
        <p:spPr>
          <a:xfrm flipH="false" flipV="false" rot="0">
            <a:off x="1804913" y="1063077"/>
            <a:ext cx="14678173" cy="8195223"/>
          </a:xfrm>
          <a:custGeom>
            <a:avLst/>
            <a:gdLst/>
            <a:ahLst/>
            <a:cxnLst/>
            <a:rect r="r" b="b" t="t" l="l"/>
            <a:pathLst>
              <a:path h="8195223" w="14678173">
                <a:moveTo>
                  <a:pt x="0" y="0"/>
                </a:moveTo>
                <a:lnTo>
                  <a:pt x="14678173" y="0"/>
                </a:lnTo>
                <a:lnTo>
                  <a:pt x="14678173" y="8195223"/>
                </a:lnTo>
                <a:lnTo>
                  <a:pt x="0" y="81952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140974" y="4764054"/>
            <a:ext cx="6323831" cy="1347269"/>
          </a:xfrm>
          <a:prstGeom prst="rect">
            <a:avLst/>
          </a:prstGeom>
        </p:spPr>
        <p:txBody>
          <a:bodyPr anchor="t" rtlCol="false" tIns="0" lIns="0" bIns="0" rIns="0">
            <a:spAutoFit/>
          </a:bodyPr>
          <a:lstStyle/>
          <a:p>
            <a:pPr algn="l">
              <a:lnSpc>
                <a:spcPts val="12719"/>
              </a:lnSpc>
            </a:pPr>
            <a:r>
              <a:rPr lang="en-US" sz="14132">
                <a:solidFill>
                  <a:srgbClr val="FFFFFF"/>
                </a:solidFill>
                <a:latin typeface="StoryBook Rough"/>
                <a:ea typeface="StoryBook Rough"/>
                <a:cs typeface="StoryBook Rough"/>
                <a:sym typeface="StoryBook Rough"/>
              </a:rPr>
              <a:t>TESTING</a:t>
            </a:r>
          </a:p>
        </p:txBody>
      </p:sp>
      <p:sp>
        <p:nvSpPr>
          <p:cNvPr name="Freeform 7" id="7"/>
          <p:cNvSpPr/>
          <p:nvPr/>
        </p:nvSpPr>
        <p:spPr>
          <a:xfrm flipH="false" flipV="false" rot="0">
            <a:off x="4986083" y="7835769"/>
            <a:ext cx="2069915" cy="711533"/>
          </a:xfrm>
          <a:custGeom>
            <a:avLst/>
            <a:gdLst/>
            <a:ahLst/>
            <a:cxnLst/>
            <a:rect r="r" b="b" t="t" l="l"/>
            <a:pathLst>
              <a:path h="711533" w="2069915">
                <a:moveTo>
                  <a:pt x="0" y="0"/>
                </a:moveTo>
                <a:lnTo>
                  <a:pt x="2069915" y="0"/>
                </a:lnTo>
                <a:lnTo>
                  <a:pt x="2069915" y="711533"/>
                </a:lnTo>
                <a:lnTo>
                  <a:pt x="0" y="711533"/>
                </a:lnTo>
                <a:lnTo>
                  <a:pt x="0" y="0"/>
                </a:lnTo>
                <a:close/>
              </a:path>
            </a:pathLst>
          </a:custGeom>
          <a:blipFill>
            <a:blip r:embed="rId6">
              <a:extLst>
                <a:ext uri="{96DAC541-7B7A-43D3-8B79-37D633B846F1}">
                  <asvg:svgBlip xmlns:asvg="http://schemas.microsoft.com/office/drawing/2016/SVG/main" r:embed="rId7"/>
                </a:ext>
              </a:extLst>
            </a:blip>
            <a:stretch>
              <a:fillRect l="0" t="-41" r="0" b="-41"/>
            </a:stretch>
          </a:blipFill>
        </p:spPr>
      </p:sp>
      <p:sp>
        <p:nvSpPr>
          <p:cNvPr name="Freeform 8" id="8"/>
          <p:cNvSpPr/>
          <p:nvPr/>
        </p:nvSpPr>
        <p:spPr>
          <a:xfrm flipH="false" flipV="false" rot="0">
            <a:off x="10304997" y="2715134"/>
            <a:ext cx="4764869" cy="4764869"/>
          </a:xfrm>
          <a:custGeom>
            <a:avLst/>
            <a:gdLst/>
            <a:ahLst/>
            <a:cxnLst/>
            <a:rect r="r" b="b" t="t" l="l"/>
            <a:pathLst>
              <a:path h="4764869" w="4764869">
                <a:moveTo>
                  <a:pt x="0" y="0"/>
                </a:moveTo>
                <a:lnTo>
                  <a:pt x="4764869" y="0"/>
                </a:lnTo>
                <a:lnTo>
                  <a:pt x="4764869" y="4764869"/>
                </a:lnTo>
                <a:lnTo>
                  <a:pt x="0" y="47648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83560" y="3521994"/>
            <a:ext cx="11658361" cy="441960"/>
          </a:xfrm>
          <a:prstGeom prst="rect">
            <a:avLst/>
          </a:prstGeom>
        </p:spPr>
        <p:txBody>
          <a:bodyPr anchor="t" rtlCol="false" tIns="0" lIns="0" bIns="0" rIns="0">
            <a:spAutoFit/>
          </a:bodyPr>
          <a:lstStyle/>
          <a:p>
            <a:pPr algn="ctr">
              <a:lnSpc>
                <a:spcPts val="4560"/>
              </a:lnSpc>
            </a:pPr>
            <a:r>
              <a:rPr lang="en-US" sz="5700">
                <a:solidFill>
                  <a:srgbClr val="FFFFFF"/>
                </a:solidFill>
                <a:latin typeface="KG Primary Penmanship"/>
                <a:ea typeface="KG Primary Penmanship"/>
                <a:cs typeface="KG Primary Penmanship"/>
                <a:sym typeface="KG Primary Penmanship"/>
              </a:rPr>
              <a:t>C7.7</a:t>
            </a:r>
          </a:p>
        </p:txBody>
      </p:sp>
      <p:grpSp>
        <p:nvGrpSpPr>
          <p:cNvPr name="Group 10" id="10"/>
          <p:cNvGrpSpPr/>
          <p:nvPr/>
        </p:nvGrpSpPr>
        <p:grpSpPr>
          <a:xfrm rot="0">
            <a:off x="2537237" y="188734"/>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52.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TextBox 2" id="2"/>
          <p:cNvSpPr txBox="true"/>
          <p:nvPr/>
        </p:nvSpPr>
        <p:spPr>
          <a:xfrm rot="0">
            <a:off x="289794" y="628650"/>
            <a:ext cx="4950536" cy="1050197"/>
          </a:xfrm>
          <a:prstGeom prst="rect">
            <a:avLst/>
          </a:prstGeom>
        </p:spPr>
        <p:txBody>
          <a:bodyPr anchor="t" rtlCol="false" tIns="0" lIns="0" bIns="0" rIns="0">
            <a:spAutoFit/>
          </a:bodyPr>
          <a:lstStyle/>
          <a:p>
            <a:pPr algn="l">
              <a:lnSpc>
                <a:spcPts val="9957"/>
              </a:lnSpc>
            </a:pPr>
            <a:r>
              <a:rPr lang="en-US" sz="11063">
                <a:solidFill>
                  <a:srgbClr val="000000"/>
                </a:solidFill>
                <a:latin typeface="StoryBook Rough"/>
                <a:ea typeface="StoryBook Rough"/>
                <a:cs typeface="StoryBook Rough"/>
                <a:sym typeface="StoryBook Rough"/>
              </a:rPr>
              <a:t>TESTING</a:t>
            </a:r>
          </a:p>
        </p:txBody>
      </p:sp>
      <p:sp>
        <p:nvSpPr>
          <p:cNvPr name="TextBox 3" id="3"/>
          <p:cNvSpPr txBox="true"/>
          <p:nvPr/>
        </p:nvSpPr>
        <p:spPr>
          <a:xfrm rot="0">
            <a:off x="289794" y="1710247"/>
            <a:ext cx="17570732" cy="6383849"/>
          </a:xfrm>
          <a:prstGeom prst="rect">
            <a:avLst/>
          </a:prstGeom>
        </p:spPr>
        <p:txBody>
          <a:bodyPr anchor="t" rtlCol="false" tIns="0" lIns="0" bIns="0" rIns="0">
            <a:spAutoFit/>
          </a:bodyPr>
          <a:lstStyle/>
          <a:p>
            <a:pPr algn="l" marL="1023741" indent="-341247" lvl="2">
              <a:lnSpc>
                <a:spcPts val="6270"/>
              </a:lnSpc>
              <a:buAutoNum type="arabicPeriod" startAt="1"/>
            </a:pPr>
            <a:r>
              <a:rPr lang="en-US" sz="4478">
                <a:solidFill>
                  <a:srgbClr val="000000"/>
                </a:solidFill>
                <a:latin typeface="Code Pro"/>
                <a:ea typeface="Code Pro"/>
                <a:cs typeface="Code Pro"/>
                <a:sym typeface="Code Pro"/>
              </a:rPr>
              <a:t>The program requires comprehensive testing to confirm its proper functionality.</a:t>
            </a:r>
          </a:p>
          <a:p>
            <a:pPr algn="l" marL="1023741" indent="-341247" lvl="2">
              <a:lnSpc>
                <a:spcPts val="6270"/>
              </a:lnSpc>
              <a:buAutoNum type="arabicPeriod" startAt="1"/>
            </a:pPr>
            <a:r>
              <a:rPr lang="en-US" sz="4478">
                <a:solidFill>
                  <a:srgbClr val="000000"/>
                </a:solidFill>
                <a:latin typeface="Code Pro"/>
                <a:ea typeface="Code Pro"/>
                <a:cs typeface="Code Pro"/>
                <a:sym typeface="Code Pro"/>
              </a:rPr>
              <a:t>Prior to testing the entire system, each subsystem is tested independently (e.g., using pseudocode or flowcharts).</a:t>
            </a:r>
          </a:p>
          <a:p>
            <a:pPr algn="l" marL="1023741" indent="-341247" lvl="2">
              <a:lnSpc>
                <a:spcPts val="6270"/>
              </a:lnSpc>
              <a:buAutoNum type="arabicPeriod" startAt="1"/>
            </a:pPr>
            <a:r>
              <a:rPr lang="en-US" sz="4478">
                <a:solidFill>
                  <a:srgbClr val="000000"/>
                </a:solidFill>
                <a:latin typeface="Code Pro"/>
                <a:ea typeface="Code Pro"/>
                <a:cs typeface="Code Pro"/>
                <a:sym typeface="Code Pro"/>
              </a:rPr>
              <a:t>However, thorough testing of a solution may involve running through it multiple times with various sets of test data.</a:t>
            </a:r>
          </a:p>
        </p:txBody>
      </p:sp>
      <p:sp>
        <p:nvSpPr>
          <p:cNvPr name="Freeform 4" id="4"/>
          <p:cNvSpPr/>
          <p:nvPr/>
        </p:nvSpPr>
        <p:spPr>
          <a:xfrm flipH="false" flipV="false" rot="0">
            <a:off x="14234294" y="7178536"/>
            <a:ext cx="2790527" cy="3585958"/>
          </a:xfrm>
          <a:custGeom>
            <a:avLst/>
            <a:gdLst/>
            <a:ahLst/>
            <a:cxnLst/>
            <a:rect r="r" b="b" t="t" l="l"/>
            <a:pathLst>
              <a:path h="3585958" w="2790527">
                <a:moveTo>
                  <a:pt x="0" y="0"/>
                </a:moveTo>
                <a:lnTo>
                  <a:pt x="2790527" y="0"/>
                </a:lnTo>
                <a:lnTo>
                  <a:pt x="2790527" y="3585958"/>
                </a:lnTo>
                <a:lnTo>
                  <a:pt x="0" y="3585958"/>
                </a:lnTo>
                <a:lnTo>
                  <a:pt x="0" y="0"/>
                </a:lnTo>
                <a:close/>
              </a:path>
            </a:pathLst>
          </a:custGeom>
          <a:blipFill>
            <a:blip r:embed="rId2">
              <a:extLst>
                <a:ext uri="{96DAC541-7B7A-43D3-8B79-37D633B846F1}">
                  <asvg:svgBlip xmlns:asvg="http://schemas.microsoft.com/office/drawing/2016/SVG/main" r:embed="rId3"/>
                </a:ext>
              </a:extLst>
            </a:blip>
            <a:stretch>
              <a:fillRect l="0" t="-196" r="0" b="-196"/>
            </a:stretch>
          </a:blipFill>
        </p:spPr>
      </p:sp>
      <p:grpSp>
        <p:nvGrpSpPr>
          <p:cNvPr name="Group 5" id="5"/>
          <p:cNvGrpSpPr/>
          <p:nvPr/>
        </p:nvGrpSpPr>
        <p:grpSpPr>
          <a:xfrm rot="0">
            <a:off x="2537237" y="18873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53.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Freeform 2" id="2"/>
          <p:cNvSpPr/>
          <p:nvPr/>
        </p:nvSpPr>
        <p:spPr>
          <a:xfrm flipH="false" flipV="false" rot="0">
            <a:off x="15497473" y="6701042"/>
            <a:ext cx="2790527" cy="3585958"/>
          </a:xfrm>
          <a:custGeom>
            <a:avLst/>
            <a:gdLst/>
            <a:ahLst/>
            <a:cxnLst/>
            <a:rect r="r" b="b" t="t" l="l"/>
            <a:pathLst>
              <a:path h="3585958" w="2790527">
                <a:moveTo>
                  <a:pt x="0" y="0"/>
                </a:moveTo>
                <a:lnTo>
                  <a:pt x="2790527" y="0"/>
                </a:lnTo>
                <a:lnTo>
                  <a:pt x="2790527" y="3585958"/>
                </a:lnTo>
                <a:lnTo>
                  <a:pt x="0" y="3585958"/>
                </a:lnTo>
                <a:lnTo>
                  <a:pt x="0" y="0"/>
                </a:lnTo>
                <a:close/>
              </a:path>
            </a:pathLst>
          </a:custGeom>
          <a:blipFill>
            <a:blip r:embed="rId2">
              <a:extLst>
                <a:ext uri="{96DAC541-7B7A-43D3-8B79-37D633B846F1}">
                  <asvg:svgBlip xmlns:asvg="http://schemas.microsoft.com/office/drawing/2016/SVG/main" r:embed="rId3"/>
                </a:ext>
              </a:extLst>
            </a:blip>
            <a:stretch>
              <a:fillRect l="0" t="-196" r="0" b="-196"/>
            </a:stretch>
          </a:blipFill>
        </p:spPr>
      </p:sp>
      <p:grpSp>
        <p:nvGrpSpPr>
          <p:cNvPr name="Group 3" id="3"/>
          <p:cNvGrpSpPr/>
          <p:nvPr/>
        </p:nvGrpSpPr>
        <p:grpSpPr>
          <a:xfrm rot="0">
            <a:off x="757224" y="2787871"/>
            <a:ext cx="3476385" cy="3476385"/>
            <a:chOff x="0" y="0"/>
            <a:chExt cx="4635180" cy="4635180"/>
          </a:xfrm>
        </p:grpSpPr>
        <p:sp>
          <p:nvSpPr>
            <p:cNvPr name="Freeform 4" id="4"/>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sp>
        <p:nvSpPr>
          <p:cNvPr name="TextBox 5" id="5"/>
          <p:cNvSpPr txBox="true"/>
          <p:nvPr/>
        </p:nvSpPr>
        <p:spPr>
          <a:xfrm rot="0">
            <a:off x="1475529" y="679104"/>
            <a:ext cx="14789516" cy="751497"/>
          </a:xfrm>
          <a:prstGeom prst="rect">
            <a:avLst/>
          </a:prstGeom>
        </p:spPr>
        <p:txBody>
          <a:bodyPr anchor="t" rtlCol="false" tIns="0" lIns="0" bIns="0" rIns="0">
            <a:spAutoFit/>
          </a:bodyPr>
          <a:lstStyle/>
          <a:p>
            <a:pPr algn="ctr">
              <a:lnSpc>
                <a:spcPts val="7044"/>
              </a:lnSpc>
            </a:pPr>
            <a:r>
              <a:rPr lang="en-US" sz="7825">
                <a:solidFill>
                  <a:srgbClr val="000000"/>
                </a:solidFill>
                <a:latin typeface="StoryBook Rough"/>
                <a:ea typeface="StoryBook Rough"/>
                <a:cs typeface="StoryBook Rough"/>
                <a:sym typeface="StoryBook Rough"/>
              </a:rPr>
              <a:t>DATA THAT CAN BE USED FOR TESTING</a:t>
            </a:r>
          </a:p>
        </p:txBody>
      </p:sp>
      <p:grpSp>
        <p:nvGrpSpPr>
          <p:cNvPr name="Group 6" id="6"/>
          <p:cNvGrpSpPr/>
          <p:nvPr/>
        </p:nvGrpSpPr>
        <p:grpSpPr>
          <a:xfrm rot="0">
            <a:off x="4990015" y="2787871"/>
            <a:ext cx="3476385" cy="3476385"/>
            <a:chOff x="0" y="0"/>
            <a:chExt cx="4635180" cy="4635180"/>
          </a:xfrm>
        </p:grpSpPr>
        <p:sp>
          <p:nvSpPr>
            <p:cNvPr name="Freeform 7" id="7"/>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grpSp>
        <p:nvGrpSpPr>
          <p:cNvPr name="Group 8" id="8"/>
          <p:cNvGrpSpPr/>
          <p:nvPr/>
        </p:nvGrpSpPr>
        <p:grpSpPr>
          <a:xfrm rot="0">
            <a:off x="9299880" y="2787871"/>
            <a:ext cx="3476385" cy="3476385"/>
            <a:chOff x="0" y="0"/>
            <a:chExt cx="4635180" cy="4635180"/>
          </a:xfrm>
        </p:grpSpPr>
        <p:sp>
          <p:nvSpPr>
            <p:cNvPr name="Freeform 9" id="9"/>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grpSp>
        <p:nvGrpSpPr>
          <p:cNvPr name="Group 10" id="10"/>
          <p:cNvGrpSpPr/>
          <p:nvPr/>
        </p:nvGrpSpPr>
        <p:grpSpPr>
          <a:xfrm rot="0">
            <a:off x="13532671" y="2787871"/>
            <a:ext cx="3476385" cy="3476385"/>
            <a:chOff x="0" y="0"/>
            <a:chExt cx="4635180" cy="4635180"/>
          </a:xfrm>
        </p:grpSpPr>
        <p:sp>
          <p:nvSpPr>
            <p:cNvPr name="Freeform 11" id="11"/>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sp>
        <p:nvSpPr>
          <p:cNvPr name="TextBox 12" id="12"/>
          <p:cNvSpPr txBox="true"/>
          <p:nvPr/>
        </p:nvSpPr>
        <p:spPr>
          <a:xfrm rot="0">
            <a:off x="506980" y="3989359"/>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NORMAL</a:t>
            </a:r>
          </a:p>
          <a:p>
            <a:pPr algn="ctr">
              <a:lnSpc>
                <a:spcPts val="6193"/>
              </a:lnSpc>
            </a:pPr>
            <a:r>
              <a:rPr lang="en-US" sz="6881">
                <a:solidFill>
                  <a:srgbClr val="000000"/>
                </a:solidFill>
                <a:latin typeface="StoryBook Rough"/>
                <a:ea typeface="StoryBook Rough"/>
                <a:cs typeface="StoryBook Rough"/>
                <a:sym typeface="StoryBook Rough"/>
              </a:rPr>
              <a:t>DATA</a:t>
            </a:r>
          </a:p>
        </p:txBody>
      </p:sp>
      <p:sp>
        <p:nvSpPr>
          <p:cNvPr name="TextBox 13" id="13"/>
          <p:cNvSpPr txBox="true"/>
          <p:nvPr/>
        </p:nvSpPr>
        <p:spPr>
          <a:xfrm rot="0">
            <a:off x="9049636" y="3989359"/>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EXTREME</a:t>
            </a:r>
          </a:p>
          <a:p>
            <a:pPr algn="ctr">
              <a:lnSpc>
                <a:spcPts val="6193"/>
              </a:lnSpc>
            </a:pPr>
            <a:r>
              <a:rPr lang="en-US" sz="6881">
                <a:solidFill>
                  <a:srgbClr val="000000"/>
                </a:solidFill>
                <a:latin typeface="StoryBook Rough"/>
                <a:ea typeface="StoryBook Rough"/>
                <a:cs typeface="StoryBook Rough"/>
                <a:sym typeface="StoryBook Rough"/>
              </a:rPr>
              <a:t>DATA</a:t>
            </a:r>
          </a:p>
        </p:txBody>
      </p:sp>
      <p:sp>
        <p:nvSpPr>
          <p:cNvPr name="TextBox 14" id="14"/>
          <p:cNvSpPr txBox="true"/>
          <p:nvPr/>
        </p:nvSpPr>
        <p:spPr>
          <a:xfrm rot="0">
            <a:off x="4739771" y="3989359"/>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ABNORMAL</a:t>
            </a:r>
          </a:p>
          <a:p>
            <a:pPr algn="ctr">
              <a:lnSpc>
                <a:spcPts val="6193"/>
              </a:lnSpc>
            </a:pPr>
            <a:r>
              <a:rPr lang="en-US" sz="6881">
                <a:solidFill>
                  <a:srgbClr val="000000"/>
                </a:solidFill>
                <a:latin typeface="StoryBook Rough"/>
                <a:ea typeface="StoryBook Rough"/>
                <a:cs typeface="StoryBook Rough"/>
                <a:sym typeface="StoryBook Rough"/>
              </a:rPr>
              <a:t>DATA</a:t>
            </a:r>
          </a:p>
        </p:txBody>
      </p:sp>
      <p:sp>
        <p:nvSpPr>
          <p:cNvPr name="TextBox 15" id="15"/>
          <p:cNvSpPr txBox="true"/>
          <p:nvPr/>
        </p:nvSpPr>
        <p:spPr>
          <a:xfrm rot="0">
            <a:off x="13282427" y="3989359"/>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BOUNDARY</a:t>
            </a:r>
          </a:p>
          <a:p>
            <a:pPr algn="ctr">
              <a:lnSpc>
                <a:spcPts val="6193"/>
              </a:lnSpc>
            </a:pPr>
            <a:r>
              <a:rPr lang="en-US" sz="6881">
                <a:solidFill>
                  <a:srgbClr val="000000"/>
                </a:solidFill>
                <a:latin typeface="StoryBook Rough"/>
                <a:ea typeface="StoryBook Rough"/>
                <a:cs typeface="StoryBook Rough"/>
                <a:sym typeface="StoryBook Rough"/>
              </a:rPr>
              <a:t>DATA</a:t>
            </a:r>
          </a:p>
        </p:txBody>
      </p:sp>
      <p:grpSp>
        <p:nvGrpSpPr>
          <p:cNvPr name="Group 16" id="16"/>
          <p:cNvGrpSpPr/>
          <p:nvPr/>
        </p:nvGrpSpPr>
        <p:grpSpPr>
          <a:xfrm rot="0">
            <a:off x="2537237" y="18873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54.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392273" y="301642"/>
            <a:ext cx="3476385" cy="3476385"/>
            <a:chOff x="0" y="0"/>
            <a:chExt cx="4635180" cy="4635180"/>
          </a:xfrm>
        </p:grpSpPr>
        <p:sp>
          <p:nvSpPr>
            <p:cNvPr name="Freeform 3" id="3"/>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graphicFrame>
        <p:nvGraphicFramePr>
          <p:cNvPr name="Table 4" id="4"/>
          <p:cNvGraphicFramePr>
            <a:graphicFrameLocks noGrp="true"/>
          </p:cNvGraphicFramePr>
          <p:nvPr/>
        </p:nvGraphicFramePr>
        <p:xfrm>
          <a:off x="2937812"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9144000"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r>
            </a:tbl>
          </a:graphicData>
        </a:graphic>
      </p:graphicFrame>
      <p:sp>
        <p:nvSpPr>
          <p:cNvPr name="TextBox 6" id="6"/>
          <p:cNvSpPr txBox="true"/>
          <p:nvPr/>
        </p:nvSpPr>
        <p:spPr>
          <a:xfrm rot="0">
            <a:off x="3522053"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70</a:t>
            </a:r>
          </a:p>
        </p:txBody>
      </p:sp>
      <p:sp>
        <p:nvSpPr>
          <p:cNvPr name="TextBox 7" id="7"/>
          <p:cNvSpPr txBox="true"/>
          <p:nvPr/>
        </p:nvSpPr>
        <p:spPr>
          <a:xfrm rot="0">
            <a:off x="55784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75</a:t>
            </a:r>
          </a:p>
        </p:txBody>
      </p:sp>
      <p:sp>
        <p:nvSpPr>
          <p:cNvPr name="TextBox 8" id="8"/>
          <p:cNvSpPr txBox="true"/>
          <p:nvPr/>
        </p:nvSpPr>
        <p:spPr>
          <a:xfrm rot="0">
            <a:off x="7800435"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80</a:t>
            </a:r>
          </a:p>
        </p:txBody>
      </p:sp>
      <p:sp>
        <p:nvSpPr>
          <p:cNvPr name="TextBox 9" id="9"/>
          <p:cNvSpPr txBox="true"/>
          <p:nvPr/>
        </p:nvSpPr>
        <p:spPr>
          <a:xfrm rot="0">
            <a:off x="97305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60</a:t>
            </a:r>
          </a:p>
        </p:txBody>
      </p:sp>
      <p:sp>
        <p:nvSpPr>
          <p:cNvPr name="TextBox 10" id="10"/>
          <p:cNvSpPr txBox="true"/>
          <p:nvPr/>
        </p:nvSpPr>
        <p:spPr>
          <a:xfrm rot="0">
            <a:off x="13892365"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65</a:t>
            </a:r>
          </a:p>
        </p:txBody>
      </p:sp>
      <p:grpSp>
        <p:nvGrpSpPr>
          <p:cNvPr name="Group 11" id="11"/>
          <p:cNvGrpSpPr/>
          <p:nvPr/>
        </p:nvGrpSpPr>
        <p:grpSpPr>
          <a:xfrm rot="-5454542">
            <a:off x="3541730" y="7232538"/>
            <a:ext cx="1548570" cy="47625"/>
            <a:chOff x="0" y="0"/>
            <a:chExt cx="2064760" cy="63500"/>
          </a:xfrm>
        </p:grpSpPr>
        <p:sp>
          <p:nvSpPr>
            <p:cNvPr name="Freeform 12" id="12"/>
            <p:cNvSpPr/>
            <p:nvPr/>
          </p:nvSpPr>
          <p:spPr>
            <a:xfrm flipH="false" flipV="false" rot="0">
              <a:off x="0" y="0"/>
              <a:ext cx="2064766" cy="63500"/>
            </a:xfrm>
            <a:custGeom>
              <a:avLst/>
              <a:gdLst/>
              <a:ahLst/>
              <a:cxnLst/>
              <a:rect r="r" b="b" t="t" l="l"/>
              <a:pathLst>
                <a:path h="63500" w="2064766">
                  <a:moveTo>
                    <a:pt x="31750" y="0"/>
                  </a:moveTo>
                  <a:lnTo>
                    <a:pt x="2033016" y="0"/>
                  </a:lnTo>
                  <a:cubicBezTo>
                    <a:pt x="2050542" y="0"/>
                    <a:pt x="2064766" y="14224"/>
                    <a:pt x="2064766" y="31750"/>
                  </a:cubicBezTo>
                  <a:cubicBezTo>
                    <a:pt x="2064766" y="49276"/>
                    <a:pt x="2050542" y="63500"/>
                    <a:pt x="2033016"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3" id="13"/>
          <p:cNvGrpSpPr/>
          <p:nvPr/>
        </p:nvGrpSpPr>
        <p:grpSpPr>
          <a:xfrm rot="-2734888">
            <a:off x="4211294" y="7145676"/>
            <a:ext cx="2394064" cy="47625"/>
            <a:chOff x="0" y="0"/>
            <a:chExt cx="3192085" cy="63500"/>
          </a:xfrm>
        </p:grpSpPr>
        <p:sp>
          <p:nvSpPr>
            <p:cNvPr name="Freeform 14" id="14"/>
            <p:cNvSpPr/>
            <p:nvPr/>
          </p:nvSpPr>
          <p:spPr>
            <a:xfrm flipH="false" flipV="false" rot="0">
              <a:off x="0" y="0"/>
              <a:ext cx="3192145" cy="63500"/>
            </a:xfrm>
            <a:custGeom>
              <a:avLst/>
              <a:gdLst/>
              <a:ahLst/>
              <a:cxnLst/>
              <a:rect r="r" b="b" t="t" l="l"/>
              <a:pathLst>
                <a:path h="63500" w="3192145">
                  <a:moveTo>
                    <a:pt x="31750" y="0"/>
                  </a:moveTo>
                  <a:lnTo>
                    <a:pt x="3160395" y="0"/>
                  </a:lnTo>
                  <a:cubicBezTo>
                    <a:pt x="3177921" y="0"/>
                    <a:pt x="3192145" y="14224"/>
                    <a:pt x="3192145" y="31750"/>
                  </a:cubicBezTo>
                  <a:cubicBezTo>
                    <a:pt x="3192145" y="49276"/>
                    <a:pt x="3177921" y="63500"/>
                    <a:pt x="3160395"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5" id="15"/>
          <p:cNvGrpSpPr/>
          <p:nvPr/>
        </p:nvGrpSpPr>
        <p:grpSpPr>
          <a:xfrm rot="-1676808">
            <a:off x="4806498" y="7193200"/>
            <a:ext cx="3623020" cy="47625"/>
            <a:chOff x="0" y="0"/>
            <a:chExt cx="4830693" cy="63500"/>
          </a:xfrm>
        </p:grpSpPr>
        <p:sp>
          <p:nvSpPr>
            <p:cNvPr name="Freeform 16" id="16"/>
            <p:cNvSpPr/>
            <p:nvPr/>
          </p:nvSpPr>
          <p:spPr>
            <a:xfrm flipH="false" flipV="false" rot="0">
              <a:off x="0" y="0"/>
              <a:ext cx="4830699" cy="63500"/>
            </a:xfrm>
            <a:custGeom>
              <a:avLst/>
              <a:gdLst/>
              <a:ahLst/>
              <a:cxnLst/>
              <a:rect r="r" b="b" t="t" l="l"/>
              <a:pathLst>
                <a:path h="63500" w="4830699">
                  <a:moveTo>
                    <a:pt x="31750" y="0"/>
                  </a:moveTo>
                  <a:lnTo>
                    <a:pt x="4798949" y="0"/>
                  </a:lnTo>
                  <a:cubicBezTo>
                    <a:pt x="4816475" y="0"/>
                    <a:pt x="4830699" y="14224"/>
                    <a:pt x="4830699" y="31750"/>
                  </a:cubicBezTo>
                  <a:cubicBezTo>
                    <a:pt x="4830699" y="49276"/>
                    <a:pt x="4816475" y="63500"/>
                    <a:pt x="479894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7" id="17"/>
          <p:cNvGrpSpPr/>
          <p:nvPr/>
        </p:nvGrpSpPr>
        <p:grpSpPr>
          <a:xfrm rot="-1319921">
            <a:off x="5971146" y="7197113"/>
            <a:ext cx="4336092" cy="47625"/>
            <a:chOff x="0" y="0"/>
            <a:chExt cx="5781456" cy="63500"/>
          </a:xfrm>
        </p:grpSpPr>
        <p:sp>
          <p:nvSpPr>
            <p:cNvPr name="Freeform 18" id="18"/>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9" id="19"/>
          <p:cNvGrpSpPr/>
          <p:nvPr/>
        </p:nvGrpSpPr>
        <p:grpSpPr>
          <a:xfrm rot="-1319921">
            <a:off x="7629427" y="7226764"/>
            <a:ext cx="4336092" cy="47625"/>
            <a:chOff x="0" y="0"/>
            <a:chExt cx="5781456" cy="63500"/>
          </a:xfrm>
        </p:grpSpPr>
        <p:sp>
          <p:nvSpPr>
            <p:cNvPr name="Freeform 20" id="20"/>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1" id="21"/>
          <p:cNvGrpSpPr/>
          <p:nvPr/>
        </p:nvGrpSpPr>
        <p:grpSpPr>
          <a:xfrm rot="-1319921">
            <a:off x="10079048" y="7307059"/>
            <a:ext cx="4336092" cy="47625"/>
            <a:chOff x="0" y="0"/>
            <a:chExt cx="5781456" cy="63500"/>
          </a:xfrm>
        </p:grpSpPr>
        <p:sp>
          <p:nvSpPr>
            <p:cNvPr name="Freeform 22" id="22"/>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3" id="23"/>
          <p:cNvGrpSpPr/>
          <p:nvPr/>
        </p:nvGrpSpPr>
        <p:grpSpPr>
          <a:xfrm rot="0">
            <a:off x="3093923" y="8305216"/>
            <a:ext cx="9121835" cy="953084"/>
            <a:chOff x="0" y="0"/>
            <a:chExt cx="12162447" cy="1270779"/>
          </a:xfrm>
        </p:grpSpPr>
        <p:sp>
          <p:nvSpPr>
            <p:cNvPr name="Freeform 24" id="24"/>
            <p:cNvSpPr/>
            <p:nvPr/>
          </p:nvSpPr>
          <p:spPr>
            <a:xfrm flipH="false" flipV="false" rot="0">
              <a:off x="0" y="0"/>
              <a:ext cx="12162409" cy="1270762"/>
            </a:xfrm>
            <a:custGeom>
              <a:avLst/>
              <a:gdLst/>
              <a:ahLst/>
              <a:cxnLst/>
              <a:rect r="r" b="b" t="t" l="l"/>
              <a:pathLst>
                <a:path h="1270762" w="12162409">
                  <a:moveTo>
                    <a:pt x="0" y="0"/>
                  </a:moveTo>
                  <a:lnTo>
                    <a:pt x="12162409" y="0"/>
                  </a:lnTo>
                  <a:lnTo>
                    <a:pt x="12162409" y="1270762"/>
                  </a:lnTo>
                  <a:lnTo>
                    <a:pt x="0" y="1270762"/>
                  </a:lnTo>
                  <a:close/>
                </a:path>
              </a:pathLst>
            </a:custGeom>
            <a:solidFill>
              <a:srgbClr val="F6836B"/>
            </a:solidFill>
          </p:spPr>
        </p:sp>
      </p:grpSp>
      <p:sp>
        <p:nvSpPr>
          <p:cNvPr name="TextBox 25" id="25"/>
          <p:cNvSpPr txBox="true"/>
          <p:nvPr/>
        </p:nvSpPr>
        <p:spPr>
          <a:xfrm rot="0">
            <a:off x="142029" y="1503131"/>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NORMAL</a:t>
            </a:r>
          </a:p>
          <a:p>
            <a:pPr algn="ctr">
              <a:lnSpc>
                <a:spcPts val="6193"/>
              </a:lnSpc>
            </a:pPr>
            <a:r>
              <a:rPr lang="en-US" sz="6881">
                <a:solidFill>
                  <a:srgbClr val="000000"/>
                </a:solidFill>
                <a:latin typeface="StoryBook Rough"/>
                <a:ea typeface="StoryBook Rough"/>
                <a:cs typeface="StoryBook Rough"/>
                <a:sym typeface="StoryBook Rough"/>
              </a:rPr>
              <a:t>DATA</a:t>
            </a:r>
          </a:p>
        </p:txBody>
      </p:sp>
      <p:sp>
        <p:nvSpPr>
          <p:cNvPr name="TextBox 26" id="26"/>
          <p:cNvSpPr txBox="true"/>
          <p:nvPr/>
        </p:nvSpPr>
        <p:spPr>
          <a:xfrm rot="0">
            <a:off x="3093923" y="3979571"/>
            <a:ext cx="12593102" cy="1006038"/>
          </a:xfrm>
          <a:prstGeom prst="rect">
            <a:avLst/>
          </a:prstGeom>
        </p:spPr>
        <p:txBody>
          <a:bodyPr anchor="t" rtlCol="false" tIns="0" lIns="0" bIns="0" rIns="0">
            <a:spAutoFit/>
          </a:bodyPr>
          <a:lstStyle/>
          <a:p>
            <a:pPr algn="ctr">
              <a:lnSpc>
                <a:spcPts val="7347"/>
              </a:lnSpc>
            </a:pPr>
            <a:r>
              <a:rPr lang="en-US" sz="5248">
                <a:solidFill>
                  <a:srgbClr val="8C52FF"/>
                </a:solidFill>
                <a:latin typeface="StoryBook Rough"/>
                <a:ea typeface="StoryBook Rough"/>
                <a:cs typeface="StoryBook Rough"/>
                <a:sym typeface="StoryBook Rough"/>
              </a:rPr>
              <a:t>EG. PROGRAM THAT CALCULATES THE AVERAGE SCORE</a:t>
            </a:r>
          </a:p>
        </p:txBody>
      </p:sp>
      <p:sp>
        <p:nvSpPr>
          <p:cNvPr name="TextBox 27" id="27"/>
          <p:cNvSpPr txBox="true"/>
          <p:nvPr/>
        </p:nvSpPr>
        <p:spPr>
          <a:xfrm rot="0">
            <a:off x="11850300"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70</a:t>
            </a:r>
          </a:p>
        </p:txBody>
      </p:sp>
      <p:sp>
        <p:nvSpPr>
          <p:cNvPr name="TextBox 28" id="28"/>
          <p:cNvSpPr txBox="true"/>
          <p:nvPr/>
        </p:nvSpPr>
        <p:spPr>
          <a:xfrm rot="0">
            <a:off x="3278922" y="8180298"/>
            <a:ext cx="8539176" cy="908894"/>
          </a:xfrm>
          <a:prstGeom prst="rect">
            <a:avLst/>
          </a:prstGeom>
        </p:spPr>
        <p:txBody>
          <a:bodyPr anchor="t" rtlCol="false" tIns="0" lIns="0" bIns="0" rIns="0">
            <a:spAutoFit/>
          </a:bodyPr>
          <a:lstStyle/>
          <a:p>
            <a:pPr algn="ctr">
              <a:lnSpc>
                <a:spcPts val="6619"/>
              </a:lnSpc>
            </a:pPr>
            <a:r>
              <a:rPr lang="en-US" sz="4728">
                <a:solidFill>
                  <a:srgbClr val="FFFFFF"/>
                </a:solidFill>
                <a:latin typeface="StoryBook Rough"/>
                <a:ea typeface="StoryBook Rough"/>
                <a:cs typeface="StoryBook Rough"/>
                <a:sym typeface="StoryBook Rough"/>
              </a:rPr>
              <a:t>NORMAL DATA THAT WOULD BE EXPECTED</a:t>
            </a:r>
          </a:p>
        </p:txBody>
      </p:sp>
      <p:grpSp>
        <p:nvGrpSpPr>
          <p:cNvPr name="Group 29" id="29"/>
          <p:cNvGrpSpPr/>
          <p:nvPr/>
        </p:nvGrpSpPr>
        <p:grpSpPr>
          <a:xfrm rot="0">
            <a:off x="14685952" y="8030918"/>
            <a:ext cx="2826430" cy="2025128"/>
            <a:chOff x="0" y="0"/>
            <a:chExt cx="3768573" cy="2700171"/>
          </a:xfrm>
        </p:grpSpPr>
        <p:sp>
          <p:nvSpPr>
            <p:cNvPr name="Freeform 30" id="30"/>
            <p:cNvSpPr/>
            <p:nvPr/>
          </p:nvSpPr>
          <p:spPr>
            <a:xfrm flipH="false" flipV="false" rot="0">
              <a:off x="0" y="0"/>
              <a:ext cx="3768598" cy="2700147"/>
            </a:xfrm>
            <a:custGeom>
              <a:avLst/>
              <a:gdLst/>
              <a:ahLst/>
              <a:cxnLst/>
              <a:rect r="r" b="b" t="t" l="l"/>
              <a:pathLst>
                <a:path h="2700147" w="3768598">
                  <a:moveTo>
                    <a:pt x="0" y="0"/>
                  </a:moveTo>
                  <a:lnTo>
                    <a:pt x="3768598" y="0"/>
                  </a:lnTo>
                  <a:lnTo>
                    <a:pt x="3768598" y="2700147"/>
                  </a:lnTo>
                  <a:lnTo>
                    <a:pt x="0" y="2700147"/>
                  </a:lnTo>
                  <a:close/>
                </a:path>
              </a:pathLst>
            </a:custGeom>
            <a:solidFill>
              <a:srgbClr val="249644"/>
            </a:solidFill>
          </p:spPr>
        </p:sp>
      </p:grpSp>
      <p:grpSp>
        <p:nvGrpSpPr>
          <p:cNvPr name="Group 31" id="31"/>
          <p:cNvGrpSpPr/>
          <p:nvPr/>
        </p:nvGrpSpPr>
        <p:grpSpPr>
          <a:xfrm rot="6079770">
            <a:off x="15664544" y="7657337"/>
            <a:ext cx="1271993" cy="47625"/>
            <a:chOff x="0" y="0"/>
            <a:chExt cx="1695991" cy="63500"/>
          </a:xfrm>
        </p:grpSpPr>
        <p:sp>
          <p:nvSpPr>
            <p:cNvPr name="Freeform 32" id="32"/>
            <p:cNvSpPr/>
            <p:nvPr/>
          </p:nvSpPr>
          <p:spPr>
            <a:xfrm flipH="false" flipV="false" rot="0">
              <a:off x="0" y="0"/>
              <a:ext cx="1695958" cy="63500"/>
            </a:xfrm>
            <a:custGeom>
              <a:avLst/>
              <a:gdLst/>
              <a:ahLst/>
              <a:cxnLst/>
              <a:rect r="r" b="b" t="t" l="l"/>
              <a:pathLst>
                <a:path h="63500" w="1695958">
                  <a:moveTo>
                    <a:pt x="31750" y="0"/>
                  </a:moveTo>
                  <a:lnTo>
                    <a:pt x="1664208" y="0"/>
                  </a:lnTo>
                  <a:cubicBezTo>
                    <a:pt x="1681734" y="0"/>
                    <a:pt x="1695958" y="14224"/>
                    <a:pt x="1695958" y="31750"/>
                  </a:cubicBezTo>
                  <a:cubicBezTo>
                    <a:pt x="1695958" y="49276"/>
                    <a:pt x="1681734" y="63500"/>
                    <a:pt x="1664208"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33" id="33"/>
          <p:cNvSpPr txBox="true"/>
          <p:nvPr/>
        </p:nvSpPr>
        <p:spPr>
          <a:xfrm rot="0">
            <a:off x="16300541" y="5609073"/>
            <a:ext cx="2290414" cy="2095889"/>
          </a:xfrm>
          <a:prstGeom prst="rect">
            <a:avLst/>
          </a:prstGeom>
        </p:spPr>
        <p:txBody>
          <a:bodyPr anchor="t" rtlCol="false" tIns="0" lIns="0" bIns="0" rIns="0">
            <a:spAutoFit/>
          </a:bodyPr>
          <a:lstStyle/>
          <a:p>
            <a:pPr algn="ctr">
              <a:lnSpc>
                <a:spcPts val="5376"/>
              </a:lnSpc>
            </a:pPr>
            <a:r>
              <a:rPr lang="en-US" sz="3840">
                <a:solidFill>
                  <a:srgbClr val="8C52FF"/>
                </a:solidFill>
                <a:latin typeface="StoryBook Rough"/>
                <a:ea typeface="StoryBook Rough"/>
                <a:cs typeface="StoryBook Rough"/>
                <a:sym typeface="StoryBook Rough"/>
              </a:rPr>
              <a:t>CORRECT AVERAGE SCORE</a:t>
            </a:r>
          </a:p>
        </p:txBody>
      </p:sp>
      <p:sp>
        <p:nvSpPr>
          <p:cNvPr name="TextBox 34" id="34"/>
          <p:cNvSpPr txBox="true"/>
          <p:nvPr/>
        </p:nvSpPr>
        <p:spPr>
          <a:xfrm rot="0">
            <a:off x="15453818" y="7784059"/>
            <a:ext cx="1406220" cy="1943517"/>
          </a:xfrm>
          <a:prstGeom prst="rect">
            <a:avLst/>
          </a:prstGeom>
        </p:spPr>
        <p:txBody>
          <a:bodyPr anchor="t" rtlCol="false" tIns="0" lIns="0" bIns="0" rIns="0">
            <a:spAutoFit/>
          </a:bodyPr>
          <a:lstStyle/>
          <a:p>
            <a:pPr algn="l">
              <a:lnSpc>
                <a:spcPts val="11752"/>
              </a:lnSpc>
            </a:pPr>
            <a:r>
              <a:rPr lang="en-US" sz="8394">
                <a:solidFill>
                  <a:srgbClr val="FFFFFF"/>
                </a:solidFill>
                <a:latin typeface="Chunk Five"/>
                <a:ea typeface="Chunk Five"/>
                <a:cs typeface="Chunk Five"/>
                <a:sym typeface="Chunk Five"/>
              </a:rPr>
              <a:t>70</a:t>
            </a:r>
          </a:p>
        </p:txBody>
      </p:sp>
      <p:grpSp>
        <p:nvGrpSpPr>
          <p:cNvPr name="Group 35" id="35"/>
          <p:cNvGrpSpPr/>
          <p:nvPr/>
        </p:nvGrpSpPr>
        <p:grpSpPr>
          <a:xfrm rot="0">
            <a:off x="2537237" y="18873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39" id="39"/>
          <p:cNvSpPr txBox="true"/>
          <p:nvPr/>
        </p:nvSpPr>
        <p:spPr>
          <a:xfrm rot="0">
            <a:off x="5038786" y="104001"/>
            <a:ext cx="13249214" cy="1935833"/>
          </a:xfrm>
          <a:prstGeom prst="rect">
            <a:avLst/>
          </a:prstGeom>
        </p:spPr>
        <p:txBody>
          <a:bodyPr anchor="t" rtlCol="false" tIns="0" lIns="0" bIns="0" rIns="0">
            <a:spAutoFit/>
          </a:bodyPr>
          <a:lstStyle/>
          <a:p>
            <a:pPr algn="ctr">
              <a:lnSpc>
                <a:spcPts val="7347"/>
              </a:lnSpc>
            </a:pPr>
            <a:r>
              <a:rPr lang="en-US" sz="5248">
                <a:solidFill>
                  <a:srgbClr val="000000"/>
                </a:solidFill>
                <a:latin typeface="StoryBook Rough"/>
                <a:ea typeface="StoryBook Rough"/>
                <a:cs typeface="StoryBook Rough"/>
                <a:sym typeface="StoryBook Rough"/>
              </a:rPr>
              <a:t>TYPICAL AND EXPECTED DATA THAT FALLS WITHIN THE STANDARD RANGE OF VALUES FOR A GIVEN INPUT.</a:t>
            </a:r>
          </a:p>
        </p:txBody>
      </p:sp>
    </p:spTree>
  </p:cSld>
  <p:clrMapOvr>
    <a:masterClrMapping/>
  </p:clrMapOvr>
</p:sld>
</file>

<file path=ppt/slides/slide155.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392273" y="301642"/>
            <a:ext cx="3476385" cy="3476385"/>
            <a:chOff x="0" y="0"/>
            <a:chExt cx="4635180" cy="4635180"/>
          </a:xfrm>
        </p:grpSpPr>
        <p:sp>
          <p:nvSpPr>
            <p:cNvPr name="Freeform 3" id="3"/>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graphicFrame>
        <p:nvGraphicFramePr>
          <p:cNvPr name="Table 4" id="4"/>
          <p:cNvGraphicFramePr>
            <a:graphicFrameLocks noGrp="true"/>
          </p:cNvGraphicFramePr>
          <p:nvPr/>
        </p:nvGraphicFramePr>
        <p:xfrm>
          <a:off x="2937812"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8C52FF"/>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9144000"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r>
            </a:tbl>
          </a:graphicData>
        </a:graphic>
      </p:graphicFrame>
      <p:sp>
        <p:nvSpPr>
          <p:cNvPr name="TextBox 6" id="6"/>
          <p:cNvSpPr txBox="true"/>
          <p:nvPr/>
        </p:nvSpPr>
        <p:spPr>
          <a:xfrm rot="0">
            <a:off x="3522053" y="5428253"/>
            <a:ext cx="793587" cy="1098871"/>
          </a:xfrm>
          <a:prstGeom prst="rect">
            <a:avLst/>
          </a:prstGeom>
        </p:spPr>
        <p:txBody>
          <a:bodyPr anchor="t" rtlCol="false" tIns="0" lIns="0" bIns="0" rIns="0">
            <a:spAutoFit/>
          </a:bodyPr>
          <a:lstStyle/>
          <a:p>
            <a:pPr algn="l">
              <a:lnSpc>
                <a:spcPts val="6632"/>
              </a:lnSpc>
            </a:pPr>
            <a:r>
              <a:rPr lang="en-US" sz="4737">
                <a:solidFill>
                  <a:srgbClr val="FF5757"/>
                </a:solidFill>
                <a:latin typeface="Chunk Five"/>
                <a:ea typeface="Chunk Five"/>
                <a:cs typeface="Chunk Five"/>
                <a:sym typeface="Chunk Five"/>
              </a:rPr>
              <a:t>-5</a:t>
            </a:r>
          </a:p>
        </p:txBody>
      </p:sp>
      <p:sp>
        <p:nvSpPr>
          <p:cNvPr name="TextBox 7" id="7"/>
          <p:cNvSpPr txBox="true"/>
          <p:nvPr/>
        </p:nvSpPr>
        <p:spPr>
          <a:xfrm rot="0">
            <a:off x="55784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75</a:t>
            </a:r>
          </a:p>
        </p:txBody>
      </p:sp>
      <p:sp>
        <p:nvSpPr>
          <p:cNvPr name="TextBox 8" id="8"/>
          <p:cNvSpPr txBox="true"/>
          <p:nvPr/>
        </p:nvSpPr>
        <p:spPr>
          <a:xfrm rot="0">
            <a:off x="7800435"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80</a:t>
            </a:r>
          </a:p>
        </p:txBody>
      </p:sp>
      <p:sp>
        <p:nvSpPr>
          <p:cNvPr name="TextBox 9" id="9"/>
          <p:cNvSpPr txBox="true"/>
          <p:nvPr/>
        </p:nvSpPr>
        <p:spPr>
          <a:xfrm rot="0">
            <a:off x="97305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60</a:t>
            </a:r>
          </a:p>
        </p:txBody>
      </p:sp>
      <p:sp>
        <p:nvSpPr>
          <p:cNvPr name="TextBox 10" id="10"/>
          <p:cNvSpPr txBox="true"/>
          <p:nvPr/>
        </p:nvSpPr>
        <p:spPr>
          <a:xfrm rot="0">
            <a:off x="13892365"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65</a:t>
            </a:r>
          </a:p>
        </p:txBody>
      </p:sp>
      <p:grpSp>
        <p:nvGrpSpPr>
          <p:cNvPr name="Group 11" id="11"/>
          <p:cNvGrpSpPr/>
          <p:nvPr/>
        </p:nvGrpSpPr>
        <p:grpSpPr>
          <a:xfrm rot="-1692914">
            <a:off x="2284133" y="6767092"/>
            <a:ext cx="1254561" cy="47625"/>
            <a:chOff x="0" y="0"/>
            <a:chExt cx="1672748" cy="63500"/>
          </a:xfrm>
        </p:grpSpPr>
        <p:sp>
          <p:nvSpPr>
            <p:cNvPr name="Freeform 12" id="12"/>
            <p:cNvSpPr/>
            <p:nvPr/>
          </p:nvSpPr>
          <p:spPr>
            <a:xfrm flipH="false" flipV="false" rot="0">
              <a:off x="0" y="0"/>
              <a:ext cx="1672717" cy="63500"/>
            </a:xfrm>
            <a:custGeom>
              <a:avLst/>
              <a:gdLst/>
              <a:ahLst/>
              <a:cxnLst/>
              <a:rect r="r" b="b" t="t" l="l"/>
              <a:pathLst>
                <a:path h="63500" w="1672717">
                  <a:moveTo>
                    <a:pt x="31750" y="0"/>
                  </a:moveTo>
                  <a:lnTo>
                    <a:pt x="1640967" y="0"/>
                  </a:lnTo>
                  <a:cubicBezTo>
                    <a:pt x="1658493" y="0"/>
                    <a:pt x="1672717" y="14224"/>
                    <a:pt x="1672717" y="31750"/>
                  </a:cubicBezTo>
                  <a:cubicBezTo>
                    <a:pt x="1672717" y="49276"/>
                    <a:pt x="1658493" y="63500"/>
                    <a:pt x="1640967"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3" id="13"/>
          <p:cNvGrpSpPr/>
          <p:nvPr/>
        </p:nvGrpSpPr>
        <p:grpSpPr>
          <a:xfrm rot="-2734888">
            <a:off x="4211294" y="7145676"/>
            <a:ext cx="2394064" cy="47625"/>
            <a:chOff x="0" y="0"/>
            <a:chExt cx="3192085" cy="63500"/>
          </a:xfrm>
        </p:grpSpPr>
        <p:sp>
          <p:nvSpPr>
            <p:cNvPr name="Freeform 14" id="14"/>
            <p:cNvSpPr/>
            <p:nvPr/>
          </p:nvSpPr>
          <p:spPr>
            <a:xfrm flipH="false" flipV="false" rot="0">
              <a:off x="0" y="0"/>
              <a:ext cx="3192145" cy="63500"/>
            </a:xfrm>
            <a:custGeom>
              <a:avLst/>
              <a:gdLst/>
              <a:ahLst/>
              <a:cxnLst/>
              <a:rect r="r" b="b" t="t" l="l"/>
              <a:pathLst>
                <a:path h="63500" w="3192145">
                  <a:moveTo>
                    <a:pt x="31750" y="0"/>
                  </a:moveTo>
                  <a:lnTo>
                    <a:pt x="3160395" y="0"/>
                  </a:lnTo>
                  <a:cubicBezTo>
                    <a:pt x="3177921" y="0"/>
                    <a:pt x="3192145" y="14224"/>
                    <a:pt x="3192145" y="31750"/>
                  </a:cubicBezTo>
                  <a:cubicBezTo>
                    <a:pt x="3192145" y="49276"/>
                    <a:pt x="3177921" y="63500"/>
                    <a:pt x="3160395"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5" id="15"/>
          <p:cNvGrpSpPr/>
          <p:nvPr/>
        </p:nvGrpSpPr>
        <p:grpSpPr>
          <a:xfrm rot="-1676808">
            <a:off x="4806498" y="7193200"/>
            <a:ext cx="3623020" cy="47625"/>
            <a:chOff x="0" y="0"/>
            <a:chExt cx="4830693" cy="63500"/>
          </a:xfrm>
        </p:grpSpPr>
        <p:sp>
          <p:nvSpPr>
            <p:cNvPr name="Freeform 16" id="16"/>
            <p:cNvSpPr/>
            <p:nvPr/>
          </p:nvSpPr>
          <p:spPr>
            <a:xfrm flipH="false" flipV="false" rot="0">
              <a:off x="0" y="0"/>
              <a:ext cx="4830699" cy="63500"/>
            </a:xfrm>
            <a:custGeom>
              <a:avLst/>
              <a:gdLst/>
              <a:ahLst/>
              <a:cxnLst/>
              <a:rect r="r" b="b" t="t" l="l"/>
              <a:pathLst>
                <a:path h="63500" w="4830699">
                  <a:moveTo>
                    <a:pt x="31750" y="0"/>
                  </a:moveTo>
                  <a:lnTo>
                    <a:pt x="4798949" y="0"/>
                  </a:lnTo>
                  <a:cubicBezTo>
                    <a:pt x="4816475" y="0"/>
                    <a:pt x="4830699" y="14224"/>
                    <a:pt x="4830699" y="31750"/>
                  </a:cubicBezTo>
                  <a:cubicBezTo>
                    <a:pt x="4830699" y="49276"/>
                    <a:pt x="4816475" y="63500"/>
                    <a:pt x="479894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7" id="17"/>
          <p:cNvGrpSpPr/>
          <p:nvPr/>
        </p:nvGrpSpPr>
        <p:grpSpPr>
          <a:xfrm rot="-1319921">
            <a:off x="5971146" y="7197113"/>
            <a:ext cx="4336092" cy="47625"/>
            <a:chOff x="0" y="0"/>
            <a:chExt cx="5781456" cy="63500"/>
          </a:xfrm>
        </p:grpSpPr>
        <p:sp>
          <p:nvSpPr>
            <p:cNvPr name="Freeform 18" id="18"/>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9" id="19"/>
          <p:cNvGrpSpPr/>
          <p:nvPr/>
        </p:nvGrpSpPr>
        <p:grpSpPr>
          <a:xfrm rot="-1319921">
            <a:off x="7629427" y="7226764"/>
            <a:ext cx="4336092" cy="47625"/>
            <a:chOff x="0" y="0"/>
            <a:chExt cx="5781456" cy="63500"/>
          </a:xfrm>
        </p:grpSpPr>
        <p:sp>
          <p:nvSpPr>
            <p:cNvPr name="Freeform 20" id="20"/>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1" id="21"/>
          <p:cNvGrpSpPr/>
          <p:nvPr/>
        </p:nvGrpSpPr>
        <p:grpSpPr>
          <a:xfrm rot="-1319921">
            <a:off x="10079048" y="7307059"/>
            <a:ext cx="4336092" cy="47625"/>
            <a:chOff x="0" y="0"/>
            <a:chExt cx="5781456" cy="63500"/>
          </a:xfrm>
        </p:grpSpPr>
        <p:sp>
          <p:nvSpPr>
            <p:cNvPr name="Freeform 22" id="22"/>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3" id="23"/>
          <p:cNvGrpSpPr/>
          <p:nvPr/>
        </p:nvGrpSpPr>
        <p:grpSpPr>
          <a:xfrm rot="0">
            <a:off x="4570188" y="8305216"/>
            <a:ext cx="9121835" cy="953084"/>
            <a:chOff x="0" y="0"/>
            <a:chExt cx="12162447" cy="1270779"/>
          </a:xfrm>
        </p:grpSpPr>
        <p:sp>
          <p:nvSpPr>
            <p:cNvPr name="Freeform 24" id="24"/>
            <p:cNvSpPr/>
            <p:nvPr/>
          </p:nvSpPr>
          <p:spPr>
            <a:xfrm flipH="false" flipV="false" rot="0">
              <a:off x="0" y="0"/>
              <a:ext cx="12162409" cy="1270762"/>
            </a:xfrm>
            <a:custGeom>
              <a:avLst/>
              <a:gdLst/>
              <a:ahLst/>
              <a:cxnLst/>
              <a:rect r="r" b="b" t="t" l="l"/>
              <a:pathLst>
                <a:path h="1270762" w="12162409">
                  <a:moveTo>
                    <a:pt x="0" y="0"/>
                  </a:moveTo>
                  <a:lnTo>
                    <a:pt x="12162409" y="0"/>
                  </a:lnTo>
                  <a:lnTo>
                    <a:pt x="12162409" y="1270762"/>
                  </a:lnTo>
                  <a:lnTo>
                    <a:pt x="0" y="1270762"/>
                  </a:lnTo>
                  <a:close/>
                </a:path>
              </a:pathLst>
            </a:custGeom>
            <a:solidFill>
              <a:srgbClr val="F6836B"/>
            </a:solidFill>
          </p:spPr>
        </p:sp>
      </p:grpSp>
      <p:sp>
        <p:nvSpPr>
          <p:cNvPr name="TextBox 25" id="25"/>
          <p:cNvSpPr txBox="true"/>
          <p:nvPr/>
        </p:nvSpPr>
        <p:spPr>
          <a:xfrm rot="0">
            <a:off x="142029" y="1503131"/>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ABNORMAL</a:t>
            </a:r>
          </a:p>
          <a:p>
            <a:pPr algn="ctr">
              <a:lnSpc>
                <a:spcPts val="6193"/>
              </a:lnSpc>
            </a:pPr>
            <a:r>
              <a:rPr lang="en-US" sz="6881">
                <a:solidFill>
                  <a:srgbClr val="000000"/>
                </a:solidFill>
                <a:latin typeface="StoryBook Rough"/>
                <a:ea typeface="StoryBook Rough"/>
                <a:cs typeface="StoryBook Rough"/>
                <a:sym typeface="StoryBook Rough"/>
              </a:rPr>
              <a:t>DATA</a:t>
            </a:r>
          </a:p>
        </p:txBody>
      </p:sp>
      <p:sp>
        <p:nvSpPr>
          <p:cNvPr name="TextBox 26" id="26"/>
          <p:cNvSpPr txBox="true"/>
          <p:nvPr/>
        </p:nvSpPr>
        <p:spPr>
          <a:xfrm rot="0">
            <a:off x="3093923" y="3979571"/>
            <a:ext cx="12593102" cy="1006038"/>
          </a:xfrm>
          <a:prstGeom prst="rect">
            <a:avLst/>
          </a:prstGeom>
        </p:spPr>
        <p:txBody>
          <a:bodyPr anchor="t" rtlCol="false" tIns="0" lIns="0" bIns="0" rIns="0">
            <a:spAutoFit/>
          </a:bodyPr>
          <a:lstStyle/>
          <a:p>
            <a:pPr algn="ctr">
              <a:lnSpc>
                <a:spcPts val="7347"/>
              </a:lnSpc>
            </a:pPr>
            <a:r>
              <a:rPr lang="en-US" sz="5248">
                <a:solidFill>
                  <a:srgbClr val="8C52FF"/>
                </a:solidFill>
                <a:latin typeface="StoryBook Rough"/>
                <a:ea typeface="StoryBook Rough"/>
                <a:cs typeface="StoryBook Rough"/>
                <a:sym typeface="StoryBook Rough"/>
              </a:rPr>
              <a:t>EG. PROGRAM THAT CALCULATES THE AVERAGE SCORE</a:t>
            </a:r>
          </a:p>
        </p:txBody>
      </p:sp>
      <p:sp>
        <p:nvSpPr>
          <p:cNvPr name="TextBox 27" id="27"/>
          <p:cNvSpPr txBox="true"/>
          <p:nvPr/>
        </p:nvSpPr>
        <p:spPr>
          <a:xfrm rot="0">
            <a:off x="11850300"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70</a:t>
            </a:r>
          </a:p>
        </p:txBody>
      </p:sp>
      <p:sp>
        <p:nvSpPr>
          <p:cNvPr name="TextBox 28" id="28"/>
          <p:cNvSpPr txBox="true"/>
          <p:nvPr/>
        </p:nvSpPr>
        <p:spPr>
          <a:xfrm rot="0">
            <a:off x="4755187" y="8180298"/>
            <a:ext cx="8539176" cy="908894"/>
          </a:xfrm>
          <a:prstGeom prst="rect">
            <a:avLst/>
          </a:prstGeom>
        </p:spPr>
        <p:txBody>
          <a:bodyPr anchor="t" rtlCol="false" tIns="0" lIns="0" bIns="0" rIns="0">
            <a:spAutoFit/>
          </a:bodyPr>
          <a:lstStyle/>
          <a:p>
            <a:pPr algn="ctr">
              <a:lnSpc>
                <a:spcPts val="6619"/>
              </a:lnSpc>
            </a:pPr>
            <a:r>
              <a:rPr lang="en-US" sz="4728">
                <a:solidFill>
                  <a:srgbClr val="FFFFFF"/>
                </a:solidFill>
                <a:latin typeface="StoryBook Rough"/>
                <a:ea typeface="StoryBook Rough"/>
                <a:cs typeface="StoryBook Rough"/>
                <a:sym typeface="StoryBook Rough"/>
              </a:rPr>
              <a:t>NORMAL DATA THAT WOULD BE EXPECTED</a:t>
            </a:r>
          </a:p>
        </p:txBody>
      </p:sp>
      <p:grpSp>
        <p:nvGrpSpPr>
          <p:cNvPr name="Group 29" id="29"/>
          <p:cNvGrpSpPr/>
          <p:nvPr/>
        </p:nvGrpSpPr>
        <p:grpSpPr>
          <a:xfrm rot="0">
            <a:off x="14685952" y="8030918"/>
            <a:ext cx="2826430" cy="2025128"/>
            <a:chOff x="0" y="0"/>
            <a:chExt cx="3768573" cy="2700171"/>
          </a:xfrm>
        </p:grpSpPr>
        <p:sp>
          <p:nvSpPr>
            <p:cNvPr name="Freeform 30" id="30"/>
            <p:cNvSpPr/>
            <p:nvPr/>
          </p:nvSpPr>
          <p:spPr>
            <a:xfrm flipH="false" flipV="false" rot="0">
              <a:off x="0" y="0"/>
              <a:ext cx="3768598" cy="2700147"/>
            </a:xfrm>
            <a:custGeom>
              <a:avLst/>
              <a:gdLst/>
              <a:ahLst/>
              <a:cxnLst/>
              <a:rect r="r" b="b" t="t" l="l"/>
              <a:pathLst>
                <a:path h="2700147" w="3768598">
                  <a:moveTo>
                    <a:pt x="0" y="0"/>
                  </a:moveTo>
                  <a:lnTo>
                    <a:pt x="3768598" y="0"/>
                  </a:lnTo>
                  <a:lnTo>
                    <a:pt x="3768598" y="2700147"/>
                  </a:lnTo>
                  <a:lnTo>
                    <a:pt x="0" y="2700147"/>
                  </a:lnTo>
                  <a:close/>
                </a:path>
              </a:pathLst>
            </a:custGeom>
            <a:solidFill>
              <a:srgbClr val="C6302C"/>
            </a:solidFill>
          </p:spPr>
        </p:sp>
      </p:grpSp>
      <p:grpSp>
        <p:nvGrpSpPr>
          <p:cNvPr name="Group 31" id="31"/>
          <p:cNvGrpSpPr/>
          <p:nvPr/>
        </p:nvGrpSpPr>
        <p:grpSpPr>
          <a:xfrm rot="6079770">
            <a:off x="15664544" y="7657337"/>
            <a:ext cx="1271993" cy="47625"/>
            <a:chOff x="0" y="0"/>
            <a:chExt cx="1695991" cy="63500"/>
          </a:xfrm>
        </p:grpSpPr>
        <p:sp>
          <p:nvSpPr>
            <p:cNvPr name="Freeform 32" id="32"/>
            <p:cNvSpPr/>
            <p:nvPr/>
          </p:nvSpPr>
          <p:spPr>
            <a:xfrm flipH="false" flipV="false" rot="0">
              <a:off x="0" y="0"/>
              <a:ext cx="1695958" cy="63500"/>
            </a:xfrm>
            <a:custGeom>
              <a:avLst/>
              <a:gdLst/>
              <a:ahLst/>
              <a:cxnLst/>
              <a:rect r="r" b="b" t="t" l="l"/>
              <a:pathLst>
                <a:path h="63500" w="1695958">
                  <a:moveTo>
                    <a:pt x="31750" y="0"/>
                  </a:moveTo>
                  <a:lnTo>
                    <a:pt x="1664208" y="0"/>
                  </a:lnTo>
                  <a:cubicBezTo>
                    <a:pt x="1681734" y="0"/>
                    <a:pt x="1695958" y="14224"/>
                    <a:pt x="1695958" y="31750"/>
                  </a:cubicBezTo>
                  <a:cubicBezTo>
                    <a:pt x="1695958" y="49276"/>
                    <a:pt x="1681734" y="63500"/>
                    <a:pt x="1664208"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33" id="33"/>
          <p:cNvSpPr txBox="true"/>
          <p:nvPr/>
        </p:nvSpPr>
        <p:spPr>
          <a:xfrm rot="0">
            <a:off x="16300541" y="5609073"/>
            <a:ext cx="2290414" cy="2095889"/>
          </a:xfrm>
          <a:prstGeom prst="rect">
            <a:avLst/>
          </a:prstGeom>
        </p:spPr>
        <p:txBody>
          <a:bodyPr anchor="t" rtlCol="false" tIns="0" lIns="0" bIns="0" rIns="0">
            <a:spAutoFit/>
          </a:bodyPr>
          <a:lstStyle/>
          <a:p>
            <a:pPr algn="ctr">
              <a:lnSpc>
                <a:spcPts val="5376"/>
              </a:lnSpc>
            </a:pPr>
            <a:r>
              <a:rPr lang="en-US" sz="3840">
                <a:solidFill>
                  <a:srgbClr val="8C52FF"/>
                </a:solidFill>
                <a:latin typeface="StoryBook Rough"/>
                <a:ea typeface="StoryBook Rough"/>
                <a:cs typeface="StoryBook Rough"/>
                <a:sym typeface="StoryBook Rough"/>
              </a:rPr>
              <a:t>INCORRECT AVERAGE SCORE</a:t>
            </a:r>
          </a:p>
        </p:txBody>
      </p:sp>
      <p:sp>
        <p:nvSpPr>
          <p:cNvPr name="TextBox 34" id="34"/>
          <p:cNvSpPr txBox="true"/>
          <p:nvPr/>
        </p:nvSpPr>
        <p:spPr>
          <a:xfrm rot="0">
            <a:off x="14929201" y="7784059"/>
            <a:ext cx="2330099" cy="1943517"/>
          </a:xfrm>
          <a:prstGeom prst="rect">
            <a:avLst/>
          </a:prstGeom>
        </p:spPr>
        <p:txBody>
          <a:bodyPr anchor="t" rtlCol="false" tIns="0" lIns="0" bIns="0" rIns="0">
            <a:spAutoFit/>
          </a:bodyPr>
          <a:lstStyle/>
          <a:p>
            <a:pPr algn="l">
              <a:lnSpc>
                <a:spcPts val="11752"/>
              </a:lnSpc>
            </a:pPr>
            <a:r>
              <a:rPr lang="en-US" sz="8394">
                <a:solidFill>
                  <a:srgbClr val="FFFFFF"/>
                </a:solidFill>
                <a:latin typeface="Chunk Five"/>
                <a:ea typeface="Chunk Five"/>
                <a:cs typeface="Chunk Five"/>
                <a:sym typeface="Chunk Five"/>
              </a:rPr>
              <a:t>57.5</a:t>
            </a:r>
          </a:p>
        </p:txBody>
      </p:sp>
      <p:sp>
        <p:nvSpPr>
          <p:cNvPr name="TextBox 35" id="35"/>
          <p:cNvSpPr txBox="true"/>
          <p:nvPr/>
        </p:nvSpPr>
        <p:spPr>
          <a:xfrm rot="0">
            <a:off x="142029" y="5872973"/>
            <a:ext cx="2079570" cy="2669484"/>
          </a:xfrm>
          <a:prstGeom prst="rect">
            <a:avLst/>
          </a:prstGeom>
        </p:spPr>
        <p:txBody>
          <a:bodyPr anchor="t" rtlCol="false" tIns="0" lIns="0" bIns="0" rIns="0">
            <a:spAutoFit/>
          </a:bodyPr>
          <a:lstStyle/>
          <a:p>
            <a:pPr algn="ctr">
              <a:lnSpc>
                <a:spcPts val="4126"/>
              </a:lnSpc>
            </a:pPr>
            <a:r>
              <a:rPr lang="en-US" sz="2947">
                <a:solidFill>
                  <a:srgbClr val="8C52FF"/>
                </a:solidFill>
                <a:latin typeface="StoryBook Rough"/>
                <a:ea typeface="StoryBook Rough"/>
                <a:cs typeface="StoryBook Rough"/>
                <a:sym typeface="StoryBook Rough"/>
              </a:rPr>
              <a:t>WE NEED TO TEST THAT OUR PROGRAM WILL REJECT THIS DATA</a:t>
            </a:r>
          </a:p>
        </p:txBody>
      </p:sp>
      <p:grpSp>
        <p:nvGrpSpPr>
          <p:cNvPr name="Group 36" id="36"/>
          <p:cNvGrpSpPr/>
          <p:nvPr/>
        </p:nvGrpSpPr>
        <p:grpSpPr>
          <a:xfrm rot="0">
            <a:off x="2537237" y="188734"/>
            <a:ext cx="13213526" cy="9925515"/>
            <a:chOff x="0" y="0"/>
            <a:chExt cx="17618034" cy="13234020"/>
          </a:xfrm>
        </p:grpSpPr>
        <p:sp>
          <p:nvSpPr>
            <p:cNvPr name="Freeform 37" id="3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8" id="3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9" id="3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40" id="40"/>
          <p:cNvSpPr txBox="true"/>
          <p:nvPr/>
        </p:nvSpPr>
        <p:spPr>
          <a:xfrm rot="0">
            <a:off x="4315640" y="318746"/>
            <a:ext cx="13640475" cy="3127425"/>
          </a:xfrm>
          <a:prstGeom prst="rect">
            <a:avLst/>
          </a:prstGeom>
        </p:spPr>
        <p:txBody>
          <a:bodyPr anchor="t" rtlCol="false" tIns="0" lIns="0" bIns="0" rIns="0">
            <a:spAutoFit/>
          </a:bodyPr>
          <a:lstStyle/>
          <a:p>
            <a:pPr algn="ctr">
              <a:lnSpc>
                <a:spcPts val="8019"/>
              </a:lnSpc>
            </a:pPr>
            <a:r>
              <a:rPr lang="en-US" sz="5728">
                <a:solidFill>
                  <a:srgbClr val="000000"/>
                </a:solidFill>
                <a:latin typeface="StoryBook Rough"/>
                <a:ea typeface="StoryBook Rough"/>
                <a:cs typeface="StoryBook Rough"/>
                <a:sym typeface="StoryBook Rough"/>
              </a:rPr>
              <a:t>DATA THAT DEVIATES SIGNIFICANTLY FROM THE EXPECTED OR USUAL VALUES, OFTEN INDICATING ERRORS OR EXCEPTIONAL CONDITIONS.</a:t>
            </a:r>
          </a:p>
        </p:txBody>
      </p:sp>
    </p:spTree>
  </p:cSld>
  <p:clrMapOvr>
    <a:masterClrMapping/>
  </p:clrMapOvr>
</p:sld>
</file>

<file path=ppt/slides/slide156.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392273" y="301642"/>
            <a:ext cx="3476385" cy="3476385"/>
            <a:chOff x="0" y="0"/>
            <a:chExt cx="4635180" cy="4635180"/>
          </a:xfrm>
        </p:grpSpPr>
        <p:sp>
          <p:nvSpPr>
            <p:cNvPr name="Freeform 3" id="3"/>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graphicFrame>
        <p:nvGraphicFramePr>
          <p:cNvPr name="Table 4" id="4"/>
          <p:cNvGraphicFramePr>
            <a:graphicFrameLocks noGrp="true"/>
          </p:cNvGraphicFramePr>
          <p:nvPr/>
        </p:nvGraphicFramePr>
        <p:xfrm>
          <a:off x="2937812"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8C52FF"/>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r>
            </a:tbl>
          </a:graphicData>
        </a:graphic>
      </p:graphicFrame>
      <p:graphicFrame>
        <p:nvGraphicFramePr>
          <p:cNvPr name="Table 5" id="5"/>
          <p:cNvGraphicFramePr>
            <a:graphicFrameLocks noGrp="true"/>
          </p:cNvGraphicFramePr>
          <p:nvPr/>
        </p:nvGraphicFramePr>
        <p:xfrm>
          <a:off x="9144000"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r>
            </a:tbl>
          </a:graphicData>
        </a:graphic>
      </p:graphicFrame>
      <p:sp>
        <p:nvSpPr>
          <p:cNvPr name="TextBox 6" id="6"/>
          <p:cNvSpPr txBox="true"/>
          <p:nvPr/>
        </p:nvSpPr>
        <p:spPr>
          <a:xfrm rot="0">
            <a:off x="3522053" y="5428253"/>
            <a:ext cx="793587" cy="1098871"/>
          </a:xfrm>
          <a:prstGeom prst="rect">
            <a:avLst/>
          </a:prstGeom>
        </p:spPr>
        <p:txBody>
          <a:bodyPr anchor="t" rtlCol="false" tIns="0" lIns="0" bIns="0" rIns="0">
            <a:spAutoFit/>
          </a:bodyPr>
          <a:lstStyle/>
          <a:p>
            <a:pPr algn="l">
              <a:lnSpc>
                <a:spcPts val="6632"/>
              </a:lnSpc>
            </a:pPr>
            <a:r>
              <a:rPr lang="en-US" sz="4737">
                <a:solidFill>
                  <a:srgbClr val="FF5757"/>
                </a:solidFill>
                <a:latin typeface="Chunk Five"/>
                <a:ea typeface="Chunk Five"/>
                <a:cs typeface="Chunk Five"/>
                <a:sym typeface="Chunk Five"/>
              </a:rPr>
              <a:t>-5</a:t>
            </a:r>
          </a:p>
        </p:txBody>
      </p:sp>
      <p:sp>
        <p:nvSpPr>
          <p:cNvPr name="TextBox 7" id="7"/>
          <p:cNvSpPr txBox="true"/>
          <p:nvPr/>
        </p:nvSpPr>
        <p:spPr>
          <a:xfrm rot="0">
            <a:off x="55784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75</a:t>
            </a:r>
          </a:p>
        </p:txBody>
      </p:sp>
      <p:sp>
        <p:nvSpPr>
          <p:cNvPr name="TextBox 8" id="8"/>
          <p:cNvSpPr txBox="true"/>
          <p:nvPr/>
        </p:nvSpPr>
        <p:spPr>
          <a:xfrm rot="0">
            <a:off x="7800435"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80</a:t>
            </a:r>
          </a:p>
        </p:txBody>
      </p:sp>
      <p:sp>
        <p:nvSpPr>
          <p:cNvPr name="TextBox 9" id="9"/>
          <p:cNvSpPr txBox="true"/>
          <p:nvPr/>
        </p:nvSpPr>
        <p:spPr>
          <a:xfrm rot="0">
            <a:off x="97305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60</a:t>
            </a:r>
          </a:p>
        </p:txBody>
      </p:sp>
      <p:sp>
        <p:nvSpPr>
          <p:cNvPr name="TextBox 10" id="10"/>
          <p:cNvSpPr txBox="true"/>
          <p:nvPr/>
        </p:nvSpPr>
        <p:spPr>
          <a:xfrm rot="0">
            <a:off x="13892365"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65</a:t>
            </a:r>
          </a:p>
        </p:txBody>
      </p:sp>
      <p:grpSp>
        <p:nvGrpSpPr>
          <p:cNvPr name="Group 11" id="11"/>
          <p:cNvGrpSpPr/>
          <p:nvPr/>
        </p:nvGrpSpPr>
        <p:grpSpPr>
          <a:xfrm rot="-1692914">
            <a:off x="2284133" y="6767092"/>
            <a:ext cx="1254561" cy="47625"/>
            <a:chOff x="0" y="0"/>
            <a:chExt cx="1672748" cy="63500"/>
          </a:xfrm>
        </p:grpSpPr>
        <p:sp>
          <p:nvSpPr>
            <p:cNvPr name="Freeform 12" id="12"/>
            <p:cNvSpPr/>
            <p:nvPr/>
          </p:nvSpPr>
          <p:spPr>
            <a:xfrm flipH="false" flipV="false" rot="0">
              <a:off x="0" y="0"/>
              <a:ext cx="1672717" cy="63500"/>
            </a:xfrm>
            <a:custGeom>
              <a:avLst/>
              <a:gdLst/>
              <a:ahLst/>
              <a:cxnLst/>
              <a:rect r="r" b="b" t="t" l="l"/>
              <a:pathLst>
                <a:path h="63500" w="1672717">
                  <a:moveTo>
                    <a:pt x="31750" y="0"/>
                  </a:moveTo>
                  <a:lnTo>
                    <a:pt x="1640967" y="0"/>
                  </a:lnTo>
                  <a:cubicBezTo>
                    <a:pt x="1658493" y="0"/>
                    <a:pt x="1672717" y="14224"/>
                    <a:pt x="1672717" y="31750"/>
                  </a:cubicBezTo>
                  <a:cubicBezTo>
                    <a:pt x="1672717" y="49276"/>
                    <a:pt x="1658493" y="63500"/>
                    <a:pt x="1640967"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3" id="13"/>
          <p:cNvGrpSpPr/>
          <p:nvPr/>
        </p:nvGrpSpPr>
        <p:grpSpPr>
          <a:xfrm rot="-2734888">
            <a:off x="4211294" y="7145676"/>
            <a:ext cx="2394064" cy="47625"/>
            <a:chOff x="0" y="0"/>
            <a:chExt cx="3192085" cy="63500"/>
          </a:xfrm>
        </p:grpSpPr>
        <p:sp>
          <p:nvSpPr>
            <p:cNvPr name="Freeform 14" id="14"/>
            <p:cNvSpPr/>
            <p:nvPr/>
          </p:nvSpPr>
          <p:spPr>
            <a:xfrm flipH="false" flipV="false" rot="0">
              <a:off x="0" y="0"/>
              <a:ext cx="3192145" cy="63500"/>
            </a:xfrm>
            <a:custGeom>
              <a:avLst/>
              <a:gdLst/>
              <a:ahLst/>
              <a:cxnLst/>
              <a:rect r="r" b="b" t="t" l="l"/>
              <a:pathLst>
                <a:path h="63500" w="3192145">
                  <a:moveTo>
                    <a:pt x="31750" y="0"/>
                  </a:moveTo>
                  <a:lnTo>
                    <a:pt x="3160395" y="0"/>
                  </a:lnTo>
                  <a:cubicBezTo>
                    <a:pt x="3177921" y="0"/>
                    <a:pt x="3192145" y="14224"/>
                    <a:pt x="3192145" y="31750"/>
                  </a:cubicBezTo>
                  <a:cubicBezTo>
                    <a:pt x="3192145" y="49276"/>
                    <a:pt x="3177921" y="63500"/>
                    <a:pt x="3160395"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5" id="15"/>
          <p:cNvGrpSpPr/>
          <p:nvPr/>
        </p:nvGrpSpPr>
        <p:grpSpPr>
          <a:xfrm rot="-1676808">
            <a:off x="4806498" y="7193200"/>
            <a:ext cx="3623020" cy="47625"/>
            <a:chOff x="0" y="0"/>
            <a:chExt cx="4830693" cy="63500"/>
          </a:xfrm>
        </p:grpSpPr>
        <p:sp>
          <p:nvSpPr>
            <p:cNvPr name="Freeform 16" id="16"/>
            <p:cNvSpPr/>
            <p:nvPr/>
          </p:nvSpPr>
          <p:spPr>
            <a:xfrm flipH="false" flipV="false" rot="0">
              <a:off x="0" y="0"/>
              <a:ext cx="4830699" cy="63500"/>
            </a:xfrm>
            <a:custGeom>
              <a:avLst/>
              <a:gdLst/>
              <a:ahLst/>
              <a:cxnLst/>
              <a:rect r="r" b="b" t="t" l="l"/>
              <a:pathLst>
                <a:path h="63500" w="4830699">
                  <a:moveTo>
                    <a:pt x="31750" y="0"/>
                  </a:moveTo>
                  <a:lnTo>
                    <a:pt x="4798949" y="0"/>
                  </a:lnTo>
                  <a:cubicBezTo>
                    <a:pt x="4816475" y="0"/>
                    <a:pt x="4830699" y="14224"/>
                    <a:pt x="4830699" y="31750"/>
                  </a:cubicBezTo>
                  <a:cubicBezTo>
                    <a:pt x="4830699" y="49276"/>
                    <a:pt x="4816475" y="63500"/>
                    <a:pt x="479894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7" id="17"/>
          <p:cNvGrpSpPr/>
          <p:nvPr/>
        </p:nvGrpSpPr>
        <p:grpSpPr>
          <a:xfrm rot="-1319921">
            <a:off x="5971146" y="7197113"/>
            <a:ext cx="4336092" cy="47625"/>
            <a:chOff x="0" y="0"/>
            <a:chExt cx="5781456" cy="63500"/>
          </a:xfrm>
        </p:grpSpPr>
        <p:sp>
          <p:nvSpPr>
            <p:cNvPr name="Freeform 18" id="18"/>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9" id="19"/>
          <p:cNvGrpSpPr/>
          <p:nvPr/>
        </p:nvGrpSpPr>
        <p:grpSpPr>
          <a:xfrm rot="-1319921">
            <a:off x="7629427" y="7226764"/>
            <a:ext cx="4336092" cy="47625"/>
            <a:chOff x="0" y="0"/>
            <a:chExt cx="5781456" cy="63500"/>
          </a:xfrm>
        </p:grpSpPr>
        <p:sp>
          <p:nvSpPr>
            <p:cNvPr name="Freeform 20" id="20"/>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1" id="21"/>
          <p:cNvGrpSpPr/>
          <p:nvPr/>
        </p:nvGrpSpPr>
        <p:grpSpPr>
          <a:xfrm rot="-1319921">
            <a:off x="10079048" y="7307059"/>
            <a:ext cx="4336092" cy="47625"/>
            <a:chOff x="0" y="0"/>
            <a:chExt cx="5781456" cy="63500"/>
          </a:xfrm>
        </p:grpSpPr>
        <p:sp>
          <p:nvSpPr>
            <p:cNvPr name="Freeform 22" id="22"/>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3" id="23"/>
          <p:cNvGrpSpPr/>
          <p:nvPr/>
        </p:nvGrpSpPr>
        <p:grpSpPr>
          <a:xfrm rot="0">
            <a:off x="4570188" y="8305216"/>
            <a:ext cx="9121835" cy="953084"/>
            <a:chOff x="0" y="0"/>
            <a:chExt cx="12162447" cy="1270779"/>
          </a:xfrm>
        </p:grpSpPr>
        <p:sp>
          <p:nvSpPr>
            <p:cNvPr name="Freeform 24" id="24"/>
            <p:cNvSpPr/>
            <p:nvPr/>
          </p:nvSpPr>
          <p:spPr>
            <a:xfrm flipH="false" flipV="false" rot="0">
              <a:off x="0" y="0"/>
              <a:ext cx="12162409" cy="1270762"/>
            </a:xfrm>
            <a:custGeom>
              <a:avLst/>
              <a:gdLst/>
              <a:ahLst/>
              <a:cxnLst/>
              <a:rect r="r" b="b" t="t" l="l"/>
              <a:pathLst>
                <a:path h="1270762" w="12162409">
                  <a:moveTo>
                    <a:pt x="0" y="0"/>
                  </a:moveTo>
                  <a:lnTo>
                    <a:pt x="12162409" y="0"/>
                  </a:lnTo>
                  <a:lnTo>
                    <a:pt x="12162409" y="1270762"/>
                  </a:lnTo>
                  <a:lnTo>
                    <a:pt x="0" y="1270762"/>
                  </a:lnTo>
                  <a:close/>
                </a:path>
              </a:pathLst>
            </a:custGeom>
            <a:solidFill>
              <a:srgbClr val="F6836B"/>
            </a:solidFill>
          </p:spPr>
        </p:sp>
      </p:grpSp>
      <p:sp>
        <p:nvSpPr>
          <p:cNvPr name="TextBox 25" id="25"/>
          <p:cNvSpPr txBox="true"/>
          <p:nvPr/>
        </p:nvSpPr>
        <p:spPr>
          <a:xfrm rot="0">
            <a:off x="142029" y="1503131"/>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ABNORMAL</a:t>
            </a:r>
          </a:p>
          <a:p>
            <a:pPr algn="ctr">
              <a:lnSpc>
                <a:spcPts val="6193"/>
              </a:lnSpc>
            </a:pPr>
            <a:r>
              <a:rPr lang="en-US" sz="6881">
                <a:solidFill>
                  <a:srgbClr val="000000"/>
                </a:solidFill>
                <a:latin typeface="StoryBook Rough"/>
                <a:ea typeface="StoryBook Rough"/>
                <a:cs typeface="StoryBook Rough"/>
                <a:sym typeface="StoryBook Rough"/>
              </a:rPr>
              <a:t>DATA</a:t>
            </a:r>
          </a:p>
        </p:txBody>
      </p:sp>
      <p:sp>
        <p:nvSpPr>
          <p:cNvPr name="TextBox 26" id="26"/>
          <p:cNvSpPr txBox="true"/>
          <p:nvPr/>
        </p:nvSpPr>
        <p:spPr>
          <a:xfrm rot="0">
            <a:off x="3093923" y="3979571"/>
            <a:ext cx="12593102" cy="1006038"/>
          </a:xfrm>
          <a:prstGeom prst="rect">
            <a:avLst/>
          </a:prstGeom>
        </p:spPr>
        <p:txBody>
          <a:bodyPr anchor="t" rtlCol="false" tIns="0" lIns="0" bIns="0" rIns="0">
            <a:spAutoFit/>
          </a:bodyPr>
          <a:lstStyle/>
          <a:p>
            <a:pPr algn="ctr">
              <a:lnSpc>
                <a:spcPts val="7347"/>
              </a:lnSpc>
            </a:pPr>
            <a:r>
              <a:rPr lang="en-US" sz="5248">
                <a:solidFill>
                  <a:srgbClr val="8C52FF"/>
                </a:solidFill>
                <a:latin typeface="StoryBook Rough"/>
                <a:ea typeface="StoryBook Rough"/>
                <a:cs typeface="StoryBook Rough"/>
                <a:sym typeface="StoryBook Rough"/>
              </a:rPr>
              <a:t>EG. PROGRAM THAT CALCULATES THE AVERAGE SCORE</a:t>
            </a:r>
          </a:p>
        </p:txBody>
      </p:sp>
      <p:sp>
        <p:nvSpPr>
          <p:cNvPr name="TextBox 27" id="27"/>
          <p:cNvSpPr txBox="true"/>
          <p:nvPr/>
        </p:nvSpPr>
        <p:spPr>
          <a:xfrm rot="0">
            <a:off x="11850300"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70</a:t>
            </a:r>
          </a:p>
        </p:txBody>
      </p:sp>
      <p:sp>
        <p:nvSpPr>
          <p:cNvPr name="TextBox 28" id="28"/>
          <p:cNvSpPr txBox="true"/>
          <p:nvPr/>
        </p:nvSpPr>
        <p:spPr>
          <a:xfrm rot="0">
            <a:off x="4755187" y="8180298"/>
            <a:ext cx="8539176" cy="908894"/>
          </a:xfrm>
          <a:prstGeom prst="rect">
            <a:avLst/>
          </a:prstGeom>
        </p:spPr>
        <p:txBody>
          <a:bodyPr anchor="t" rtlCol="false" tIns="0" lIns="0" bIns="0" rIns="0">
            <a:spAutoFit/>
          </a:bodyPr>
          <a:lstStyle/>
          <a:p>
            <a:pPr algn="ctr">
              <a:lnSpc>
                <a:spcPts val="6619"/>
              </a:lnSpc>
            </a:pPr>
            <a:r>
              <a:rPr lang="en-US" sz="4728">
                <a:solidFill>
                  <a:srgbClr val="FFFFFF"/>
                </a:solidFill>
                <a:latin typeface="StoryBook Rough"/>
                <a:ea typeface="StoryBook Rough"/>
                <a:cs typeface="StoryBook Rough"/>
                <a:sym typeface="StoryBook Rough"/>
              </a:rPr>
              <a:t>NORMAL DATA THAT WOULD BE EXPECTED</a:t>
            </a:r>
          </a:p>
        </p:txBody>
      </p:sp>
      <p:grpSp>
        <p:nvGrpSpPr>
          <p:cNvPr name="Group 29" id="29"/>
          <p:cNvGrpSpPr/>
          <p:nvPr/>
        </p:nvGrpSpPr>
        <p:grpSpPr>
          <a:xfrm rot="0">
            <a:off x="14685952" y="8030918"/>
            <a:ext cx="2826430" cy="2025128"/>
            <a:chOff x="0" y="0"/>
            <a:chExt cx="3768573" cy="2700171"/>
          </a:xfrm>
        </p:grpSpPr>
        <p:sp>
          <p:nvSpPr>
            <p:cNvPr name="Freeform 30" id="30"/>
            <p:cNvSpPr/>
            <p:nvPr/>
          </p:nvSpPr>
          <p:spPr>
            <a:xfrm flipH="false" flipV="false" rot="0">
              <a:off x="0" y="0"/>
              <a:ext cx="3768598" cy="2700147"/>
            </a:xfrm>
            <a:custGeom>
              <a:avLst/>
              <a:gdLst/>
              <a:ahLst/>
              <a:cxnLst/>
              <a:rect r="r" b="b" t="t" l="l"/>
              <a:pathLst>
                <a:path h="2700147" w="3768598">
                  <a:moveTo>
                    <a:pt x="0" y="0"/>
                  </a:moveTo>
                  <a:lnTo>
                    <a:pt x="3768598" y="0"/>
                  </a:lnTo>
                  <a:lnTo>
                    <a:pt x="3768598" y="2700147"/>
                  </a:lnTo>
                  <a:lnTo>
                    <a:pt x="0" y="2700147"/>
                  </a:lnTo>
                  <a:close/>
                </a:path>
              </a:pathLst>
            </a:custGeom>
            <a:solidFill>
              <a:srgbClr val="C6302C"/>
            </a:solidFill>
          </p:spPr>
        </p:sp>
      </p:grpSp>
      <p:grpSp>
        <p:nvGrpSpPr>
          <p:cNvPr name="Group 31" id="31"/>
          <p:cNvGrpSpPr/>
          <p:nvPr/>
        </p:nvGrpSpPr>
        <p:grpSpPr>
          <a:xfrm rot="6079770">
            <a:off x="15664544" y="7657337"/>
            <a:ext cx="1271993" cy="47625"/>
            <a:chOff x="0" y="0"/>
            <a:chExt cx="1695991" cy="63500"/>
          </a:xfrm>
        </p:grpSpPr>
        <p:sp>
          <p:nvSpPr>
            <p:cNvPr name="Freeform 32" id="32"/>
            <p:cNvSpPr/>
            <p:nvPr/>
          </p:nvSpPr>
          <p:spPr>
            <a:xfrm flipH="false" flipV="false" rot="0">
              <a:off x="0" y="0"/>
              <a:ext cx="1695958" cy="63500"/>
            </a:xfrm>
            <a:custGeom>
              <a:avLst/>
              <a:gdLst/>
              <a:ahLst/>
              <a:cxnLst/>
              <a:rect r="r" b="b" t="t" l="l"/>
              <a:pathLst>
                <a:path h="63500" w="1695958">
                  <a:moveTo>
                    <a:pt x="31750" y="0"/>
                  </a:moveTo>
                  <a:lnTo>
                    <a:pt x="1664208" y="0"/>
                  </a:lnTo>
                  <a:cubicBezTo>
                    <a:pt x="1681734" y="0"/>
                    <a:pt x="1695958" y="14224"/>
                    <a:pt x="1695958" y="31750"/>
                  </a:cubicBezTo>
                  <a:cubicBezTo>
                    <a:pt x="1695958" y="49276"/>
                    <a:pt x="1681734" y="63500"/>
                    <a:pt x="1664208"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33" id="33"/>
          <p:cNvSpPr txBox="true"/>
          <p:nvPr/>
        </p:nvSpPr>
        <p:spPr>
          <a:xfrm rot="0">
            <a:off x="16300541" y="5609073"/>
            <a:ext cx="2290414" cy="2095889"/>
          </a:xfrm>
          <a:prstGeom prst="rect">
            <a:avLst/>
          </a:prstGeom>
        </p:spPr>
        <p:txBody>
          <a:bodyPr anchor="t" rtlCol="false" tIns="0" lIns="0" bIns="0" rIns="0">
            <a:spAutoFit/>
          </a:bodyPr>
          <a:lstStyle/>
          <a:p>
            <a:pPr algn="ctr">
              <a:lnSpc>
                <a:spcPts val="5376"/>
              </a:lnSpc>
            </a:pPr>
            <a:r>
              <a:rPr lang="en-US" sz="3840">
                <a:solidFill>
                  <a:srgbClr val="8C52FF"/>
                </a:solidFill>
                <a:latin typeface="StoryBook Rough"/>
                <a:ea typeface="StoryBook Rough"/>
                <a:cs typeface="StoryBook Rough"/>
                <a:sym typeface="StoryBook Rough"/>
              </a:rPr>
              <a:t>INCORRECT AVERAGE SCORE</a:t>
            </a:r>
          </a:p>
        </p:txBody>
      </p:sp>
      <p:sp>
        <p:nvSpPr>
          <p:cNvPr name="TextBox 34" id="34"/>
          <p:cNvSpPr txBox="true"/>
          <p:nvPr/>
        </p:nvSpPr>
        <p:spPr>
          <a:xfrm rot="0">
            <a:off x="14929201" y="7784059"/>
            <a:ext cx="2330099" cy="1943517"/>
          </a:xfrm>
          <a:prstGeom prst="rect">
            <a:avLst/>
          </a:prstGeom>
        </p:spPr>
        <p:txBody>
          <a:bodyPr anchor="t" rtlCol="false" tIns="0" lIns="0" bIns="0" rIns="0">
            <a:spAutoFit/>
          </a:bodyPr>
          <a:lstStyle/>
          <a:p>
            <a:pPr algn="l">
              <a:lnSpc>
                <a:spcPts val="11752"/>
              </a:lnSpc>
            </a:pPr>
            <a:r>
              <a:rPr lang="en-US" sz="8394">
                <a:solidFill>
                  <a:srgbClr val="FFFFFF"/>
                </a:solidFill>
                <a:latin typeface="Chunk Five"/>
                <a:ea typeface="Chunk Five"/>
                <a:cs typeface="Chunk Five"/>
                <a:sym typeface="Chunk Five"/>
              </a:rPr>
              <a:t>57.5</a:t>
            </a:r>
          </a:p>
        </p:txBody>
      </p:sp>
      <p:sp>
        <p:nvSpPr>
          <p:cNvPr name="TextBox 35" id="35"/>
          <p:cNvSpPr txBox="true"/>
          <p:nvPr/>
        </p:nvSpPr>
        <p:spPr>
          <a:xfrm rot="0">
            <a:off x="142029" y="5872973"/>
            <a:ext cx="2079570" cy="2669484"/>
          </a:xfrm>
          <a:prstGeom prst="rect">
            <a:avLst/>
          </a:prstGeom>
        </p:spPr>
        <p:txBody>
          <a:bodyPr anchor="t" rtlCol="false" tIns="0" lIns="0" bIns="0" rIns="0">
            <a:spAutoFit/>
          </a:bodyPr>
          <a:lstStyle/>
          <a:p>
            <a:pPr algn="ctr">
              <a:lnSpc>
                <a:spcPts val="4126"/>
              </a:lnSpc>
            </a:pPr>
            <a:r>
              <a:rPr lang="en-US" sz="2947">
                <a:solidFill>
                  <a:srgbClr val="8C52FF"/>
                </a:solidFill>
                <a:latin typeface="StoryBook Rough"/>
                <a:ea typeface="StoryBook Rough"/>
                <a:cs typeface="StoryBook Rough"/>
                <a:sym typeface="StoryBook Rough"/>
              </a:rPr>
              <a:t>WE NEED TO TEST THAT OUR PROGRAM WILL REJECT THIS DATA</a:t>
            </a:r>
          </a:p>
        </p:txBody>
      </p:sp>
      <p:grpSp>
        <p:nvGrpSpPr>
          <p:cNvPr name="Group 36" id="36"/>
          <p:cNvGrpSpPr/>
          <p:nvPr/>
        </p:nvGrpSpPr>
        <p:grpSpPr>
          <a:xfrm rot="0">
            <a:off x="2537237" y="188734"/>
            <a:ext cx="13213526" cy="9925515"/>
            <a:chOff x="0" y="0"/>
            <a:chExt cx="17618034" cy="13234020"/>
          </a:xfrm>
        </p:grpSpPr>
        <p:sp>
          <p:nvSpPr>
            <p:cNvPr name="Freeform 37" id="3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8" id="3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9" id="3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40" id="40"/>
          <p:cNvSpPr txBox="true"/>
          <p:nvPr/>
        </p:nvSpPr>
        <p:spPr>
          <a:xfrm rot="0">
            <a:off x="4315640" y="318746"/>
            <a:ext cx="13640475" cy="3127425"/>
          </a:xfrm>
          <a:prstGeom prst="rect">
            <a:avLst/>
          </a:prstGeom>
        </p:spPr>
        <p:txBody>
          <a:bodyPr anchor="t" rtlCol="false" tIns="0" lIns="0" bIns="0" rIns="0">
            <a:spAutoFit/>
          </a:bodyPr>
          <a:lstStyle/>
          <a:p>
            <a:pPr algn="ctr">
              <a:lnSpc>
                <a:spcPts val="8019"/>
              </a:lnSpc>
            </a:pPr>
            <a:r>
              <a:rPr lang="en-US" sz="5728">
                <a:solidFill>
                  <a:srgbClr val="000000"/>
                </a:solidFill>
                <a:latin typeface="StoryBook Rough"/>
                <a:ea typeface="StoryBook Rough"/>
                <a:cs typeface="StoryBook Rough"/>
                <a:sym typeface="StoryBook Rough"/>
              </a:rPr>
              <a:t>DATA THAT DEVIATES SIGNIFICANTLY FROM THE EXPECTED OR USUAL VALUES, OFTEN INDICATING ERRORS OR EXCEPTIONAL CONDITIONS.</a:t>
            </a:r>
          </a:p>
        </p:txBody>
      </p:sp>
    </p:spTree>
  </p:cSld>
  <p:clrMapOvr>
    <a:masterClrMapping/>
  </p:clrMapOvr>
</p:sld>
</file>

<file path=ppt/slides/slide157.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392273" y="301642"/>
            <a:ext cx="3476385" cy="3476385"/>
            <a:chOff x="0" y="0"/>
            <a:chExt cx="4635180" cy="4635180"/>
          </a:xfrm>
        </p:grpSpPr>
        <p:sp>
          <p:nvSpPr>
            <p:cNvPr name="Freeform 3" id="3"/>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sp>
        <p:nvSpPr>
          <p:cNvPr name="TextBox 4" id="4"/>
          <p:cNvSpPr txBox="true"/>
          <p:nvPr/>
        </p:nvSpPr>
        <p:spPr>
          <a:xfrm rot="0">
            <a:off x="142029" y="1503131"/>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EXTREME</a:t>
            </a:r>
          </a:p>
          <a:p>
            <a:pPr algn="ctr">
              <a:lnSpc>
                <a:spcPts val="6193"/>
              </a:lnSpc>
            </a:pPr>
            <a:r>
              <a:rPr lang="en-US" sz="6881">
                <a:solidFill>
                  <a:srgbClr val="000000"/>
                </a:solidFill>
                <a:latin typeface="StoryBook Rough"/>
                <a:ea typeface="StoryBook Rough"/>
                <a:cs typeface="StoryBook Rough"/>
                <a:sym typeface="StoryBook Rough"/>
              </a:rPr>
              <a:t>DATA</a:t>
            </a:r>
          </a:p>
        </p:txBody>
      </p:sp>
      <p:graphicFrame>
        <p:nvGraphicFramePr>
          <p:cNvPr name="Table 5" id="5"/>
          <p:cNvGraphicFramePr>
            <a:graphicFrameLocks noGrp="true"/>
          </p:cNvGraphicFramePr>
          <p:nvPr/>
        </p:nvGraphicFramePr>
        <p:xfrm>
          <a:off x="2937812"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r>
            </a:tbl>
          </a:graphicData>
        </a:graphic>
      </p:graphicFrame>
      <p:graphicFrame>
        <p:nvGraphicFramePr>
          <p:cNvPr name="Table 6" id="6"/>
          <p:cNvGraphicFramePr>
            <a:graphicFrameLocks noGrp="true"/>
          </p:cNvGraphicFramePr>
          <p:nvPr/>
        </p:nvGraphicFramePr>
        <p:xfrm>
          <a:off x="9144000" y="5554070"/>
          <a:ext cx="7200900" cy="1422400"/>
        </p:xfrm>
        <a:graphic>
          <a:graphicData uri="http://schemas.openxmlformats.org/drawingml/2006/table">
            <a:tbl>
              <a:tblPr/>
              <a:tblGrid>
                <a:gridCol w="2400300"/>
                <a:gridCol w="2400300"/>
                <a:gridCol w="2400300"/>
              </a:tblGrid>
              <a:tr h="1422400">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F6836B"/>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8C52FF"/>
                    </a:solidFill>
                  </a:tcPr>
                </a:tc>
                <a:tc>
                  <a:txBody>
                    <a:bodyPr anchor="t" rtlCol="false"/>
                    <a:lstStyle/>
                    <a:p>
                      <a:pPr algn="l">
                        <a:lnSpc>
                          <a:spcPts val="1679"/>
                        </a:lnSpc>
                        <a:defRPr/>
                      </a:pPr>
                      <a:endParaRPr lang="en-US" sz="1100"/>
                    </a:p>
                  </a:txBody>
                  <a:tcPr marL="190500" marR="190500" marT="190500" marB="190500" anchor="ctr">
                    <a:lnL cmpd="sng" algn="ctr" cap="flat" w="51641">
                      <a:solidFill>
                        <a:srgbClr val="FFFFFF"/>
                      </a:solidFill>
                      <a:prstDash val="solid"/>
                      <a:round/>
                      <a:headEnd type="none" w="med" len="med"/>
                      <a:tailEnd type="none" w="med" len="med"/>
                    </a:lnL>
                    <a:lnR cmpd="sng" algn="ctr" cap="flat" w="51641">
                      <a:solidFill>
                        <a:srgbClr val="FFFFFF"/>
                      </a:solidFill>
                      <a:prstDash val="solid"/>
                      <a:round/>
                      <a:headEnd type="none" w="med" len="med"/>
                      <a:tailEnd type="none" w="med" len="med"/>
                    </a:lnR>
                    <a:lnT cmpd="sng" algn="ctr" cap="flat" w="51641">
                      <a:solidFill>
                        <a:srgbClr val="FFFFFF"/>
                      </a:solidFill>
                      <a:prstDash val="solid"/>
                      <a:round/>
                      <a:headEnd type="none" w="med" len="med"/>
                      <a:tailEnd type="none" w="med" len="med"/>
                    </a:lnT>
                    <a:lnB cmpd="sng" algn="ctr" cap="flat" w="51641">
                      <a:solidFill>
                        <a:srgbClr val="FFFFFF"/>
                      </a:solidFill>
                      <a:prstDash val="solid"/>
                      <a:round/>
                      <a:headEnd type="none" w="med" len="med"/>
                      <a:tailEnd type="none" w="med" len="med"/>
                    </a:lnB>
                    <a:solidFill>
                      <a:srgbClr val="8C52FF"/>
                    </a:solidFill>
                  </a:tcPr>
                </a:tc>
              </a:tr>
            </a:tbl>
          </a:graphicData>
        </a:graphic>
      </p:graphicFrame>
      <p:sp>
        <p:nvSpPr>
          <p:cNvPr name="TextBox 7" id="7"/>
          <p:cNvSpPr txBox="true"/>
          <p:nvPr/>
        </p:nvSpPr>
        <p:spPr>
          <a:xfrm rot="0">
            <a:off x="3522053"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70</a:t>
            </a:r>
          </a:p>
        </p:txBody>
      </p:sp>
      <p:sp>
        <p:nvSpPr>
          <p:cNvPr name="TextBox 8" id="8"/>
          <p:cNvSpPr txBox="true"/>
          <p:nvPr/>
        </p:nvSpPr>
        <p:spPr>
          <a:xfrm rot="0">
            <a:off x="55784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75</a:t>
            </a:r>
          </a:p>
        </p:txBody>
      </p:sp>
      <p:sp>
        <p:nvSpPr>
          <p:cNvPr name="TextBox 9" id="9"/>
          <p:cNvSpPr txBox="true"/>
          <p:nvPr/>
        </p:nvSpPr>
        <p:spPr>
          <a:xfrm rot="0">
            <a:off x="7800435"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80</a:t>
            </a:r>
          </a:p>
        </p:txBody>
      </p:sp>
      <p:sp>
        <p:nvSpPr>
          <p:cNvPr name="TextBox 10" id="10"/>
          <p:cNvSpPr txBox="true"/>
          <p:nvPr/>
        </p:nvSpPr>
        <p:spPr>
          <a:xfrm rot="0">
            <a:off x="9730516" y="5428253"/>
            <a:ext cx="793587"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60</a:t>
            </a:r>
          </a:p>
        </p:txBody>
      </p:sp>
      <p:grpSp>
        <p:nvGrpSpPr>
          <p:cNvPr name="Group 11" id="11"/>
          <p:cNvGrpSpPr/>
          <p:nvPr/>
        </p:nvGrpSpPr>
        <p:grpSpPr>
          <a:xfrm rot="-5454542">
            <a:off x="3541730" y="7232538"/>
            <a:ext cx="1548570" cy="47625"/>
            <a:chOff x="0" y="0"/>
            <a:chExt cx="2064760" cy="63500"/>
          </a:xfrm>
        </p:grpSpPr>
        <p:sp>
          <p:nvSpPr>
            <p:cNvPr name="Freeform 12" id="12"/>
            <p:cNvSpPr/>
            <p:nvPr/>
          </p:nvSpPr>
          <p:spPr>
            <a:xfrm flipH="false" flipV="false" rot="0">
              <a:off x="0" y="0"/>
              <a:ext cx="2064766" cy="63500"/>
            </a:xfrm>
            <a:custGeom>
              <a:avLst/>
              <a:gdLst/>
              <a:ahLst/>
              <a:cxnLst/>
              <a:rect r="r" b="b" t="t" l="l"/>
              <a:pathLst>
                <a:path h="63500" w="2064766">
                  <a:moveTo>
                    <a:pt x="31750" y="0"/>
                  </a:moveTo>
                  <a:lnTo>
                    <a:pt x="2033016" y="0"/>
                  </a:lnTo>
                  <a:cubicBezTo>
                    <a:pt x="2050542" y="0"/>
                    <a:pt x="2064766" y="14224"/>
                    <a:pt x="2064766" y="31750"/>
                  </a:cubicBezTo>
                  <a:cubicBezTo>
                    <a:pt x="2064766" y="49276"/>
                    <a:pt x="2050542" y="63500"/>
                    <a:pt x="2033016"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3" id="13"/>
          <p:cNvGrpSpPr/>
          <p:nvPr/>
        </p:nvGrpSpPr>
        <p:grpSpPr>
          <a:xfrm rot="-2734888">
            <a:off x="4211294" y="7145676"/>
            <a:ext cx="2394064" cy="47625"/>
            <a:chOff x="0" y="0"/>
            <a:chExt cx="3192085" cy="63500"/>
          </a:xfrm>
        </p:grpSpPr>
        <p:sp>
          <p:nvSpPr>
            <p:cNvPr name="Freeform 14" id="14"/>
            <p:cNvSpPr/>
            <p:nvPr/>
          </p:nvSpPr>
          <p:spPr>
            <a:xfrm flipH="false" flipV="false" rot="0">
              <a:off x="0" y="0"/>
              <a:ext cx="3192145" cy="63500"/>
            </a:xfrm>
            <a:custGeom>
              <a:avLst/>
              <a:gdLst/>
              <a:ahLst/>
              <a:cxnLst/>
              <a:rect r="r" b="b" t="t" l="l"/>
              <a:pathLst>
                <a:path h="63500" w="3192145">
                  <a:moveTo>
                    <a:pt x="31750" y="0"/>
                  </a:moveTo>
                  <a:lnTo>
                    <a:pt x="3160395" y="0"/>
                  </a:lnTo>
                  <a:cubicBezTo>
                    <a:pt x="3177921" y="0"/>
                    <a:pt x="3192145" y="14224"/>
                    <a:pt x="3192145" y="31750"/>
                  </a:cubicBezTo>
                  <a:cubicBezTo>
                    <a:pt x="3192145" y="49276"/>
                    <a:pt x="3177921" y="63500"/>
                    <a:pt x="3160395"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5" id="15"/>
          <p:cNvGrpSpPr/>
          <p:nvPr/>
        </p:nvGrpSpPr>
        <p:grpSpPr>
          <a:xfrm rot="-1676808">
            <a:off x="4806498" y="7193200"/>
            <a:ext cx="3623020" cy="47625"/>
            <a:chOff x="0" y="0"/>
            <a:chExt cx="4830693" cy="63500"/>
          </a:xfrm>
        </p:grpSpPr>
        <p:sp>
          <p:nvSpPr>
            <p:cNvPr name="Freeform 16" id="16"/>
            <p:cNvSpPr/>
            <p:nvPr/>
          </p:nvSpPr>
          <p:spPr>
            <a:xfrm flipH="false" flipV="false" rot="0">
              <a:off x="0" y="0"/>
              <a:ext cx="4830699" cy="63500"/>
            </a:xfrm>
            <a:custGeom>
              <a:avLst/>
              <a:gdLst/>
              <a:ahLst/>
              <a:cxnLst/>
              <a:rect r="r" b="b" t="t" l="l"/>
              <a:pathLst>
                <a:path h="63500" w="4830699">
                  <a:moveTo>
                    <a:pt x="31750" y="0"/>
                  </a:moveTo>
                  <a:lnTo>
                    <a:pt x="4798949" y="0"/>
                  </a:lnTo>
                  <a:cubicBezTo>
                    <a:pt x="4816475" y="0"/>
                    <a:pt x="4830699" y="14224"/>
                    <a:pt x="4830699" y="31750"/>
                  </a:cubicBezTo>
                  <a:cubicBezTo>
                    <a:pt x="4830699" y="49276"/>
                    <a:pt x="4816475" y="63500"/>
                    <a:pt x="479894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7" id="17"/>
          <p:cNvGrpSpPr/>
          <p:nvPr/>
        </p:nvGrpSpPr>
        <p:grpSpPr>
          <a:xfrm rot="-1319921">
            <a:off x="5971146" y="7197113"/>
            <a:ext cx="4336092" cy="47625"/>
            <a:chOff x="0" y="0"/>
            <a:chExt cx="5781456" cy="63500"/>
          </a:xfrm>
        </p:grpSpPr>
        <p:sp>
          <p:nvSpPr>
            <p:cNvPr name="Freeform 18" id="18"/>
            <p:cNvSpPr/>
            <p:nvPr/>
          </p:nvSpPr>
          <p:spPr>
            <a:xfrm flipH="false" flipV="false" rot="0">
              <a:off x="0" y="0"/>
              <a:ext cx="5781421" cy="63500"/>
            </a:xfrm>
            <a:custGeom>
              <a:avLst/>
              <a:gdLst/>
              <a:ahLst/>
              <a:cxnLst/>
              <a:rect r="r" b="b" t="t" l="l"/>
              <a:pathLst>
                <a:path h="63500" w="5781421">
                  <a:moveTo>
                    <a:pt x="31750" y="0"/>
                  </a:moveTo>
                  <a:lnTo>
                    <a:pt x="5749671" y="0"/>
                  </a:lnTo>
                  <a:cubicBezTo>
                    <a:pt x="5767197" y="0"/>
                    <a:pt x="5781421" y="14224"/>
                    <a:pt x="5781421" y="31750"/>
                  </a:cubicBezTo>
                  <a:cubicBezTo>
                    <a:pt x="5781421" y="49276"/>
                    <a:pt x="5767197" y="63500"/>
                    <a:pt x="574967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9" id="19"/>
          <p:cNvGrpSpPr/>
          <p:nvPr/>
        </p:nvGrpSpPr>
        <p:grpSpPr>
          <a:xfrm rot="0">
            <a:off x="1402268" y="8305216"/>
            <a:ext cx="9121835" cy="953084"/>
            <a:chOff x="0" y="0"/>
            <a:chExt cx="12162447" cy="1270779"/>
          </a:xfrm>
        </p:grpSpPr>
        <p:sp>
          <p:nvSpPr>
            <p:cNvPr name="Freeform 20" id="20"/>
            <p:cNvSpPr/>
            <p:nvPr/>
          </p:nvSpPr>
          <p:spPr>
            <a:xfrm flipH="false" flipV="false" rot="0">
              <a:off x="0" y="0"/>
              <a:ext cx="12162409" cy="1270762"/>
            </a:xfrm>
            <a:custGeom>
              <a:avLst/>
              <a:gdLst/>
              <a:ahLst/>
              <a:cxnLst/>
              <a:rect r="r" b="b" t="t" l="l"/>
              <a:pathLst>
                <a:path h="1270762" w="12162409">
                  <a:moveTo>
                    <a:pt x="0" y="0"/>
                  </a:moveTo>
                  <a:lnTo>
                    <a:pt x="12162409" y="0"/>
                  </a:lnTo>
                  <a:lnTo>
                    <a:pt x="12162409" y="1270762"/>
                  </a:lnTo>
                  <a:lnTo>
                    <a:pt x="0" y="1270762"/>
                  </a:lnTo>
                  <a:close/>
                </a:path>
              </a:pathLst>
            </a:custGeom>
            <a:solidFill>
              <a:srgbClr val="F6836B"/>
            </a:solidFill>
          </p:spPr>
        </p:sp>
      </p:grpSp>
      <p:sp>
        <p:nvSpPr>
          <p:cNvPr name="TextBox 21" id="21"/>
          <p:cNvSpPr txBox="true"/>
          <p:nvPr/>
        </p:nvSpPr>
        <p:spPr>
          <a:xfrm rot="0">
            <a:off x="2464733" y="4137462"/>
            <a:ext cx="13851481" cy="1006038"/>
          </a:xfrm>
          <a:prstGeom prst="rect">
            <a:avLst/>
          </a:prstGeom>
        </p:spPr>
        <p:txBody>
          <a:bodyPr anchor="t" rtlCol="false" tIns="0" lIns="0" bIns="0" rIns="0">
            <a:spAutoFit/>
          </a:bodyPr>
          <a:lstStyle/>
          <a:p>
            <a:pPr algn="ctr">
              <a:lnSpc>
                <a:spcPts val="7347"/>
              </a:lnSpc>
            </a:pPr>
            <a:r>
              <a:rPr lang="en-US" sz="5248">
                <a:solidFill>
                  <a:srgbClr val="8C52FF"/>
                </a:solidFill>
                <a:latin typeface="StoryBook Rough"/>
                <a:ea typeface="StoryBook Rough"/>
                <a:cs typeface="StoryBook Rough"/>
                <a:sym typeface="StoryBook Rough"/>
              </a:rPr>
              <a:t>EG. PROGRAM TAKES IN USER'S INPUT FOR STUDENT'S MARK</a:t>
            </a:r>
          </a:p>
        </p:txBody>
      </p:sp>
      <p:sp>
        <p:nvSpPr>
          <p:cNvPr name="TextBox 22" id="22"/>
          <p:cNvSpPr txBox="true"/>
          <p:nvPr/>
        </p:nvSpPr>
        <p:spPr>
          <a:xfrm rot="0">
            <a:off x="1587267" y="8180298"/>
            <a:ext cx="8539176" cy="908894"/>
          </a:xfrm>
          <a:prstGeom prst="rect">
            <a:avLst/>
          </a:prstGeom>
        </p:spPr>
        <p:txBody>
          <a:bodyPr anchor="t" rtlCol="false" tIns="0" lIns="0" bIns="0" rIns="0">
            <a:spAutoFit/>
          </a:bodyPr>
          <a:lstStyle/>
          <a:p>
            <a:pPr algn="ctr">
              <a:lnSpc>
                <a:spcPts val="6619"/>
              </a:lnSpc>
            </a:pPr>
            <a:r>
              <a:rPr lang="en-US" sz="4728">
                <a:solidFill>
                  <a:srgbClr val="FFFFFF"/>
                </a:solidFill>
                <a:latin typeface="StoryBook Rough"/>
                <a:ea typeface="StoryBook Rough"/>
                <a:cs typeface="StoryBook Rough"/>
                <a:sym typeface="StoryBook Rough"/>
              </a:rPr>
              <a:t>NORMAL DATA THAT WOULD BE EXPECTED</a:t>
            </a:r>
          </a:p>
        </p:txBody>
      </p:sp>
      <p:grpSp>
        <p:nvGrpSpPr>
          <p:cNvPr name="Group 23" id="23"/>
          <p:cNvGrpSpPr/>
          <p:nvPr/>
        </p:nvGrpSpPr>
        <p:grpSpPr>
          <a:xfrm rot="-6136414">
            <a:off x="11237701" y="7508363"/>
            <a:ext cx="2450561" cy="47625"/>
            <a:chOff x="0" y="0"/>
            <a:chExt cx="3267415" cy="63500"/>
          </a:xfrm>
        </p:grpSpPr>
        <p:sp>
          <p:nvSpPr>
            <p:cNvPr name="Freeform 24" id="24"/>
            <p:cNvSpPr/>
            <p:nvPr/>
          </p:nvSpPr>
          <p:spPr>
            <a:xfrm flipH="false" flipV="false" rot="0">
              <a:off x="0" y="0"/>
              <a:ext cx="3267456" cy="63500"/>
            </a:xfrm>
            <a:custGeom>
              <a:avLst/>
              <a:gdLst/>
              <a:ahLst/>
              <a:cxnLst/>
              <a:rect r="r" b="b" t="t" l="l"/>
              <a:pathLst>
                <a:path h="63500" w="3267456">
                  <a:moveTo>
                    <a:pt x="31750" y="0"/>
                  </a:moveTo>
                  <a:lnTo>
                    <a:pt x="3235706" y="0"/>
                  </a:lnTo>
                  <a:cubicBezTo>
                    <a:pt x="3253232" y="0"/>
                    <a:pt x="3267456" y="14224"/>
                    <a:pt x="3267456" y="31750"/>
                  </a:cubicBezTo>
                  <a:cubicBezTo>
                    <a:pt x="3267456" y="49276"/>
                    <a:pt x="3253232" y="63500"/>
                    <a:pt x="3235706"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5" id="25"/>
          <p:cNvSpPr txBox="true"/>
          <p:nvPr/>
        </p:nvSpPr>
        <p:spPr>
          <a:xfrm rot="0">
            <a:off x="11669394" y="5317929"/>
            <a:ext cx="1072263" cy="110153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100</a:t>
            </a:r>
          </a:p>
        </p:txBody>
      </p:sp>
      <p:sp>
        <p:nvSpPr>
          <p:cNvPr name="TextBox 26" id="26"/>
          <p:cNvSpPr txBox="true"/>
          <p:nvPr/>
        </p:nvSpPr>
        <p:spPr>
          <a:xfrm rot="0">
            <a:off x="13684649" y="5317929"/>
            <a:ext cx="1072263" cy="1098871"/>
          </a:xfrm>
          <a:prstGeom prst="rect">
            <a:avLst/>
          </a:prstGeom>
        </p:spPr>
        <p:txBody>
          <a:bodyPr anchor="t" rtlCol="false" tIns="0" lIns="0" bIns="0" rIns="0">
            <a:spAutoFit/>
          </a:bodyPr>
          <a:lstStyle/>
          <a:p>
            <a:pPr algn="l">
              <a:lnSpc>
                <a:spcPts val="6632"/>
              </a:lnSpc>
            </a:pPr>
            <a:r>
              <a:rPr lang="en-US" sz="4737">
                <a:solidFill>
                  <a:srgbClr val="FFFFFF"/>
                </a:solidFill>
                <a:latin typeface="Chunk Five"/>
                <a:ea typeface="Chunk Five"/>
                <a:cs typeface="Chunk Five"/>
                <a:sym typeface="Chunk Five"/>
              </a:rPr>
              <a:t>0</a:t>
            </a:r>
          </a:p>
        </p:txBody>
      </p:sp>
      <p:grpSp>
        <p:nvGrpSpPr>
          <p:cNvPr name="Group 27" id="27"/>
          <p:cNvGrpSpPr/>
          <p:nvPr/>
        </p:nvGrpSpPr>
        <p:grpSpPr>
          <a:xfrm rot="-4343380">
            <a:off x="12313821" y="7528304"/>
            <a:ext cx="2479867" cy="47625"/>
            <a:chOff x="0" y="0"/>
            <a:chExt cx="3306489" cy="63500"/>
          </a:xfrm>
        </p:grpSpPr>
        <p:sp>
          <p:nvSpPr>
            <p:cNvPr name="Freeform 28" id="28"/>
            <p:cNvSpPr/>
            <p:nvPr/>
          </p:nvSpPr>
          <p:spPr>
            <a:xfrm flipH="false" flipV="false" rot="0">
              <a:off x="0" y="0"/>
              <a:ext cx="3306445" cy="63500"/>
            </a:xfrm>
            <a:custGeom>
              <a:avLst/>
              <a:gdLst/>
              <a:ahLst/>
              <a:cxnLst/>
              <a:rect r="r" b="b" t="t" l="l"/>
              <a:pathLst>
                <a:path h="63500" w="3306445">
                  <a:moveTo>
                    <a:pt x="31750" y="0"/>
                  </a:moveTo>
                  <a:lnTo>
                    <a:pt x="3274695" y="0"/>
                  </a:lnTo>
                  <a:cubicBezTo>
                    <a:pt x="3292221" y="0"/>
                    <a:pt x="3306445" y="14224"/>
                    <a:pt x="3306445" y="31750"/>
                  </a:cubicBezTo>
                  <a:cubicBezTo>
                    <a:pt x="3306445" y="49276"/>
                    <a:pt x="3292221" y="63500"/>
                    <a:pt x="3274695"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9" id="29"/>
          <p:cNvSpPr txBox="true"/>
          <p:nvPr/>
        </p:nvSpPr>
        <p:spPr>
          <a:xfrm rot="0">
            <a:off x="11669389" y="8591258"/>
            <a:ext cx="3184252" cy="908605"/>
          </a:xfrm>
          <a:prstGeom prst="rect">
            <a:avLst/>
          </a:prstGeom>
        </p:spPr>
        <p:txBody>
          <a:bodyPr anchor="t" rtlCol="false" tIns="0" lIns="0" bIns="0" rIns="0">
            <a:spAutoFit/>
          </a:bodyPr>
          <a:lstStyle/>
          <a:p>
            <a:pPr algn="ctr">
              <a:lnSpc>
                <a:spcPts val="6619"/>
              </a:lnSpc>
            </a:pPr>
            <a:r>
              <a:rPr lang="en-US" sz="4728">
                <a:solidFill>
                  <a:srgbClr val="000000"/>
                </a:solidFill>
                <a:latin typeface="StoryBook Rough"/>
                <a:ea typeface="StoryBook Rough"/>
                <a:cs typeface="StoryBook Rough"/>
                <a:sym typeface="StoryBook Rough"/>
              </a:rPr>
              <a:t>EXTREME DATA</a:t>
            </a:r>
          </a:p>
        </p:txBody>
      </p:sp>
      <p:grpSp>
        <p:nvGrpSpPr>
          <p:cNvPr name="Group 30" id="30"/>
          <p:cNvGrpSpPr/>
          <p:nvPr/>
        </p:nvGrpSpPr>
        <p:grpSpPr>
          <a:xfrm rot="0">
            <a:off x="2537237" y="188734"/>
            <a:ext cx="13213526" cy="9925515"/>
            <a:chOff x="0" y="0"/>
            <a:chExt cx="17618034" cy="13234020"/>
          </a:xfrm>
        </p:grpSpPr>
        <p:sp>
          <p:nvSpPr>
            <p:cNvPr name="Freeform 31" id="3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2" id="3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3" id="3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34" id="34"/>
          <p:cNvSpPr txBox="true"/>
          <p:nvPr/>
        </p:nvSpPr>
        <p:spPr>
          <a:xfrm rot="0">
            <a:off x="4327920" y="505213"/>
            <a:ext cx="13640475" cy="3127425"/>
          </a:xfrm>
          <a:prstGeom prst="rect">
            <a:avLst/>
          </a:prstGeom>
        </p:spPr>
        <p:txBody>
          <a:bodyPr anchor="t" rtlCol="false" tIns="0" lIns="0" bIns="0" rIns="0">
            <a:spAutoFit/>
          </a:bodyPr>
          <a:lstStyle/>
          <a:p>
            <a:pPr algn="ctr">
              <a:lnSpc>
                <a:spcPts val="8019"/>
              </a:lnSpc>
            </a:pPr>
            <a:r>
              <a:rPr lang="en-US" sz="5728">
                <a:solidFill>
                  <a:srgbClr val="000000"/>
                </a:solidFill>
                <a:latin typeface="StoryBook Rough"/>
                <a:ea typeface="StoryBook Rough"/>
                <a:cs typeface="StoryBook Rough"/>
                <a:sym typeface="StoryBook Rough"/>
              </a:rPr>
              <a:t>DATA THAT REPRESENTS THE UPPER OR LOWER LIMITS OF WHAT IS CONSIDERED TYPICAL OR REASONABLE FOR A GIVEN INPUT.</a:t>
            </a:r>
          </a:p>
        </p:txBody>
      </p:sp>
    </p:spTree>
  </p:cSld>
  <p:clrMapOvr>
    <a:masterClrMapping/>
  </p:clrMapOvr>
</p:sld>
</file>

<file path=ppt/slides/slide158.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392273" y="301642"/>
            <a:ext cx="3476385" cy="3476385"/>
            <a:chOff x="0" y="0"/>
            <a:chExt cx="4635180" cy="4635180"/>
          </a:xfrm>
        </p:grpSpPr>
        <p:sp>
          <p:nvSpPr>
            <p:cNvPr name="Freeform 3" id="3"/>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sp>
        <p:nvSpPr>
          <p:cNvPr name="TextBox 4" id="4"/>
          <p:cNvSpPr txBox="true"/>
          <p:nvPr/>
        </p:nvSpPr>
        <p:spPr>
          <a:xfrm rot="0">
            <a:off x="142029" y="1503131"/>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BOUNDARY</a:t>
            </a:r>
          </a:p>
          <a:p>
            <a:pPr algn="ctr">
              <a:lnSpc>
                <a:spcPts val="6193"/>
              </a:lnSpc>
            </a:pPr>
            <a:r>
              <a:rPr lang="en-US" sz="6881">
                <a:solidFill>
                  <a:srgbClr val="000000"/>
                </a:solidFill>
                <a:latin typeface="StoryBook Rough"/>
                <a:ea typeface="StoryBook Rough"/>
                <a:cs typeface="StoryBook Rough"/>
                <a:sym typeface="StoryBook Rough"/>
              </a:rPr>
              <a:t>DATA</a:t>
            </a:r>
          </a:p>
        </p:txBody>
      </p:sp>
      <p:graphicFrame>
        <p:nvGraphicFramePr>
          <p:cNvPr name="Table 5" id="5"/>
          <p:cNvGraphicFramePr>
            <a:graphicFrameLocks noGrp="true"/>
          </p:cNvGraphicFramePr>
          <p:nvPr/>
        </p:nvGraphicFramePr>
        <p:xfrm>
          <a:off x="1802101" y="6560328"/>
          <a:ext cx="6121400" cy="1206500"/>
        </p:xfrm>
        <a:graphic>
          <a:graphicData uri="http://schemas.openxmlformats.org/drawingml/2006/table">
            <a:tbl>
              <a:tblPr/>
              <a:tblGrid>
                <a:gridCol w="3060700"/>
                <a:gridCol w="3060700"/>
              </a:tblGrid>
              <a:tr h="1206500">
                <a:tc>
                  <a:txBody>
                    <a:bodyPr anchor="t" rtlCol="false"/>
                    <a:lstStyle/>
                    <a:p>
                      <a:pPr algn="l">
                        <a:lnSpc>
                          <a:spcPts val="1679"/>
                        </a:lnSpc>
                        <a:defRPr/>
                      </a:pPr>
                      <a:endParaRPr lang="en-US" sz="1100"/>
                    </a:p>
                  </a:txBody>
                  <a:tcPr marL="190500" marR="190500" marT="190500" marB="190500" anchor="ctr">
                    <a:lnL cmpd="sng" algn="ctr" cap="flat" w="43815">
                      <a:solidFill>
                        <a:srgbClr val="FFFFFF"/>
                      </a:solidFill>
                      <a:prstDash val="solid"/>
                      <a:round/>
                      <a:headEnd type="none" w="med" len="med"/>
                      <a:tailEnd type="none" w="med" len="med"/>
                    </a:lnL>
                    <a:lnR cmpd="sng" algn="ctr" cap="flat" w="43815">
                      <a:solidFill>
                        <a:srgbClr val="FFFFFF"/>
                      </a:solidFill>
                      <a:prstDash val="solid"/>
                      <a:round/>
                      <a:headEnd type="none" w="med" len="med"/>
                      <a:tailEnd type="none" w="med" len="med"/>
                    </a:lnR>
                    <a:lnT cmpd="sng" algn="ctr" cap="flat" w="43815">
                      <a:solidFill>
                        <a:srgbClr val="FFFFFF"/>
                      </a:solidFill>
                      <a:prstDash val="solid"/>
                      <a:round/>
                      <a:headEnd type="none" w="med" len="med"/>
                      <a:tailEnd type="none" w="med" len="med"/>
                    </a:lnT>
                    <a:lnB cmpd="sng" algn="ctr" cap="flat" w="43815">
                      <a:solidFill>
                        <a:srgbClr val="FFFFFF"/>
                      </a:solidFill>
                      <a:prstDash val="solid"/>
                      <a:round/>
                      <a:headEnd type="none" w="med" len="med"/>
                      <a:tailEnd type="none" w="med" len="med"/>
                    </a:lnB>
                    <a:solidFill>
                      <a:srgbClr val="7ED957"/>
                    </a:solidFill>
                  </a:tcPr>
                </a:tc>
                <a:tc>
                  <a:txBody>
                    <a:bodyPr anchor="t" rtlCol="false"/>
                    <a:lstStyle/>
                    <a:p>
                      <a:pPr algn="l">
                        <a:lnSpc>
                          <a:spcPts val="1679"/>
                        </a:lnSpc>
                        <a:defRPr/>
                      </a:pPr>
                      <a:endParaRPr lang="en-US" sz="1100"/>
                    </a:p>
                  </a:txBody>
                  <a:tcPr marL="190500" marR="190500" marT="190500" marB="190500" anchor="ctr">
                    <a:lnL cmpd="sng" algn="ctr" cap="flat" w="43815">
                      <a:solidFill>
                        <a:srgbClr val="FFFFFF"/>
                      </a:solidFill>
                      <a:prstDash val="solid"/>
                      <a:round/>
                      <a:headEnd type="none" w="med" len="med"/>
                      <a:tailEnd type="none" w="med" len="med"/>
                    </a:lnL>
                    <a:lnR cmpd="sng" algn="ctr" cap="flat" w="43815">
                      <a:solidFill>
                        <a:srgbClr val="FFFFFF"/>
                      </a:solidFill>
                      <a:prstDash val="solid"/>
                      <a:round/>
                      <a:headEnd type="none" w="med" len="med"/>
                      <a:tailEnd type="none" w="med" len="med"/>
                    </a:lnR>
                    <a:lnT cmpd="sng" algn="ctr" cap="flat" w="43815">
                      <a:solidFill>
                        <a:srgbClr val="FFFFFF"/>
                      </a:solidFill>
                      <a:prstDash val="solid"/>
                      <a:round/>
                      <a:headEnd type="none" w="med" len="med"/>
                      <a:tailEnd type="none" w="med" len="med"/>
                    </a:lnT>
                    <a:lnB cmpd="sng" algn="ctr" cap="flat" w="43815">
                      <a:solidFill>
                        <a:srgbClr val="FFFFFF"/>
                      </a:solidFill>
                      <a:prstDash val="solid"/>
                      <a:round/>
                      <a:headEnd type="none" w="med" len="med"/>
                      <a:tailEnd type="none" w="med" len="med"/>
                    </a:lnB>
                    <a:solidFill>
                      <a:srgbClr val="FF5757"/>
                    </a:solidFill>
                  </a:tcPr>
                </a:tc>
              </a:tr>
            </a:tbl>
          </a:graphicData>
        </a:graphic>
      </p:graphicFrame>
      <p:grpSp>
        <p:nvGrpSpPr>
          <p:cNvPr name="Group 6" id="6"/>
          <p:cNvGrpSpPr/>
          <p:nvPr/>
        </p:nvGrpSpPr>
        <p:grpSpPr>
          <a:xfrm rot="-5400000">
            <a:off x="2364934" y="7979616"/>
            <a:ext cx="1287110" cy="47625"/>
            <a:chOff x="0" y="0"/>
            <a:chExt cx="1716147" cy="63500"/>
          </a:xfrm>
        </p:grpSpPr>
        <p:sp>
          <p:nvSpPr>
            <p:cNvPr name="Freeform 7" id="7"/>
            <p:cNvSpPr/>
            <p:nvPr/>
          </p:nvSpPr>
          <p:spPr>
            <a:xfrm flipH="false" flipV="false" rot="0">
              <a:off x="0" y="0"/>
              <a:ext cx="1716151" cy="63500"/>
            </a:xfrm>
            <a:custGeom>
              <a:avLst/>
              <a:gdLst/>
              <a:ahLst/>
              <a:cxnLst/>
              <a:rect r="r" b="b" t="t" l="l"/>
              <a:pathLst>
                <a:path h="63500" w="1716151">
                  <a:moveTo>
                    <a:pt x="31750" y="0"/>
                  </a:moveTo>
                  <a:lnTo>
                    <a:pt x="1684401" y="0"/>
                  </a:lnTo>
                  <a:cubicBezTo>
                    <a:pt x="1701927" y="0"/>
                    <a:pt x="1716151" y="14224"/>
                    <a:pt x="1716151" y="31750"/>
                  </a:cubicBezTo>
                  <a:cubicBezTo>
                    <a:pt x="1716151" y="49276"/>
                    <a:pt x="1701927" y="63500"/>
                    <a:pt x="1684401"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8" id="8"/>
          <p:cNvSpPr txBox="true"/>
          <p:nvPr/>
        </p:nvSpPr>
        <p:spPr>
          <a:xfrm rot="0">
            <a:off x="2495234" y="6433432"/>
            <a:ext cx="987680" cy="1025644"/>
          </a:xfrm>
          <a:prstGeom prst="rect">
            <a:avLst/>
          </a:prstGeom>
        </p:spPr>
        <p:txBody>
          <a:bodyPr anchor="t" rtlCol="false" tIns="0" lIns="0" bIns="0" rIns="0">
            <a:spAutoFit/>
          </a:bodyPr>
          <a:lstStyle/>
          <a:p>
            <a:pPr algn="l">
              <a:lnSpc>
                <a:spcPts val="6108"/>
              </a:lnSpc>
            </a:pPr>
            <a:r>
              <a:rPr lang="en-US" sz="4363">
                <a:solidFill>
                  <a:srgbClr val="FFFFFF"/>
                </a:solidFill>
                <a:latin typeface="Chunk Five"/>
                <a:ea typeface="Chunk Five"/>
                <a:cs typeface="Chunk Five"/>
                <a:sym typeface="Chunk Five"/>
              </a:rPr>
              <a:t>10</a:t>
            </a:r>
          </a:p>
        </p:txBody>
      </p:sp>
      <p:sp>
        <p:nvSpPr>
          <p:cNvPr name="TextBox 9" id="9"/>
          <p:cNvSpPr txBox="true"/>
          <p:nvPr/>
        </p:nvSpPr>
        <p:spPr>
          <a:xfrm rot="0">
            <a:off x="5633108" y="6433432"/>
            <a:ext cx="987680" cy="1023193"/>
          </a:xfrm>
          <a:prstGeom prst="rect">
            <a:avLst/>
          </a:prstGeom>
        </p:spPr>
        <p:txBody>
          <a:bodyPr anchor="t" rtlCol="false" tIns="0" lIns="0" bIns="0" rIns="0">
            <a:spAutoFit/>
          </a:bodyPr>
          <a:lstStyle/>
          <a:p>
            <a:pPr algn="ctr">
              <a:lnSpc>
                <a:spcPts val="6108"/>
              </a:lnSpc>
            </a:pPr>
            <a:r>
              <a:rPr lang="en-US" sz="4363">
                <a:solidFill>
                  <a:srgbClr val="FFFFFF"/>
                </a:solidFill>
                <a:latin typeface="Chunk Five"/>
                <a:ea typeface="Chunk Five"/>
                <a:cs typeface="Chunk Five"/>
                <a:sym typeface="Chunk Five"/>
              </a:rPr>
              <a:t>11</a:t>
            </a:r>
          </a:p>
        </p:txBody>
      </p:sp>
      <p:grpSp>
        <p:nvGrpSpPr>
          <p:cNvPr name="Group 10" id="10"/>
          <p:cNvGrpSpPr/>
          <p:nvPr/>
        </p:nvGrpSpPr>
        <p:grpSpPr>
          <a:xfrm rot="-5457857">
            <a:off x="5300434" y="7947785"/>
            <a:ext cx="1350955" cy="47625"/>
            <a:chOff x="0" y="0"/>
            <a:chExt cx="1801273" cy="63500"/>
          </a:xfrm>
        </p:grpSpPr>
        <p:sp>
          <p:nvSpPr>
            <p:cNvPr name="Freeform 11" id="11"/>
            <p:cNvSpPr/>
            <p:nvPr/>
          </p:nvSpPr>
          <p:spPr>
            <a:xfrm flipH="false" flipV="false" rot="0">
              <a:off x="0" y="0"/>
              <a:ext cx="1801241" cy="63500"/>
            </a:xfrm>
            <a:custGeom>
              <a:avLst/>
              <a:gdLst/>
              <a:ahLst/>
              <a:cxnLst/>
              <a:rect r="r" b="b" t="t" l="l"/>
              <a:pathLst>
                <a:path h="63500" w="1801241">
                  <a:moveTo>
                    <a:pt x="31750" y="0"/>
                  </a:moveTo>
                  <a:lnTo>
                    <a:pt x="1769491" y="0"/>
                  </a:lnTo>
                  <a:cubicBezTo>
                    <a:pt x="1787017" y="0"/>
                    <a:pt x="1801241" y="14224"/>
                    <a:pt x="1801241" y="31750"/>
                  </a:cubicBezTo>
                  <a:cubicBezTo>
                    <a:pt x="1801241" y="49276"/>
                    <a:pt x="1787017" y="63500"/>
                    <a:pt x="1769491"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2" id="12"/>
          <p:cNvSpPr txBox="true"/>
          <p:nvPr/>
        </p:nvSpPr>
        <p:spPr>
          <a:xfrm rot="0">
            <a:off x="1028700" y="8474025"/>
            <a:ext cx="2933068" cy="1604989"/>
          </a:xfrm>
          <a:prstGeom prst="rect">
            <a:avLst/>
          </a:prstGeom>
        </p:spPr>
        <p:txBody>
          <a:bodyPr anchor="t" rtlCol="false" tIns="0" lIns="0" bIns="0" rIns="0">
            <a:spAutoFit/>
          </a:bodyPr>
          <a:lstStyle/>
          <a:p>
            <a:pPr algn="ctr">
              <a:lnSpc>
                <a:spcPts val="6096"/>
              </a:lnSpc>
            </a:pPr>
            <a:r>
              <a:rPr lang="en-US" sz="4355">
                <a:solidFill>
                  <a:srgbClr val="000000"/>
                </a:solidFill>
                <a:latin typeface="StoryBook Rough"/>
                <a:ea typeface="StoryBook Rough"/>
                <a:cs typeface="StoryBook Rough"/>
                <a:sym typeface="StoryBook Rough"/>
              </a:rPr>
              <a:t>NORMAL + </a:t>
            </a:r>
          </a:p>
          <a:p>
            <a:pPr algn="ctr">
              <a:lnSpc>
                <a:spcPts val="6096"/>
              </a:lnSpc>
            </a:pPr>
            <a:r>
              <a:rPr lang="en-US" sz="4355">
                <a:solidFill>
                  <a:srgbClr val="000000"/>
                </a:solidFill>
                <a:latin typeface="StoryBook Rough"/>
                <a:ea typeface="StoryBook Rough"/>
                <a:cs typeface="StoryBook Rough"/>
                <a:sym typeface="StoryBook Rough"/>
              </a:rPr>
              <a:t>EXTREME DATA</a:t>
            </a:r>
          </a:p>
        </p:txBody>
      </p:sp>
      <p:sp>
        <p:nvSpPr>
          <p:cNvPr name="TextBox 13" id="13"/>
          <p:cNvSpPr txBox="true"/>
          <p:nvPr/>
        </p:nvSpPr>
        <p:spPr>
          <a:xfrm rot="0">
            <a:off x="4788587" y="8647611"/>
            <a:ext cx="3117795" cy="832908"/>
          </a:xfrm>
          <a:prstGeom prst="rect">
            <a:avLst/>
          </a:prstGeom>
        </p:spPr>
        <p:txBody>
          <a:bodyPr anchor="t" rtlCol="false" tIns="0" lIns="0" bIns="0" rIns="0">
            <a:spAutoFit/>
          </a:bodyPr>
          <a:lstStyle/>
          <a:p>
            <a:pPr algn="ctr">
              <a:lnSpc>
                <a:spcPts val="6096"/>
              </a:lnSpc>
            </a:pPr>
            <a:r>
              <a:rPr lang="en-US" sz="4355">
                <a:solidFill>
                  <a:srgbClr val="000000"/>
                </a:solidFill>
                <a:latin typeface="StoryBook Rough"/>
                <a:ea typeface="StoryBook Rough"/>
                <a:cs typeface="StoryBook Rough"/>
                <a:sym typeface="StoryBook Rough"/>
              </a:rPr>
              <a:t>REJECTED DATA</a:t>
            </a:r>
          </a:p>
        </p:txBody>
      </p:sp>
      <p:graphicFrame>
        <p:nvGraphicFramePr>
          <p:cNvPr name="Table 14" id="14"/>
          <p:cNvGraphicFramePr>
            <a:graphicFrameLocks noGrp="true"/>
          </p:cNvGraphicFramePr>
          <p:nvPr/>
        </p:nvGraphicFramePr>
        <p:xfrm>
          <a:off x="11444787" y="6560328"/>
          <a:ext cx="5537200" cy="1092200"/>
        </p:xfrm>
        <a:graphic>
          <a:graphicData uri="http://schemas.openxmlformats.org/drawingml/2006/table">
            <a:tbl>
              <a:tblPr/>
              <a:tblGrid>
                <a:gridCol w="2768600"/>
                <a:gridCol w="2768600"/>
              </a:tblGrid>
              <a:tr h="1092200">
                <a:tc>
                  <a:txBody>
                    <a:bodyPr anchor="t" rtlCol="false"/>
                    <a:lstStyle/>
                    <a:p>
                      <a:pPr algn="l">
                        <a:lnSpc>
                          <a:spcPts val="1679"/>
                        </a:lnSpc>
                        <a:defRPr/>
                      </a:pPr>
                      <a:endParaRPr lang="en-US" sz="1100"/>
                    </a:p>
                  </a:txBody>
                  <a:tcPr marL="190500" marR="190500" marT="190500" marB="190500" anchor="ctr">
                    <a:lnL cmpd="sng" algn="ctr" cap="flat" w="39754">
                      <a:solidFill>
                        <a:srgbClr val="FFFFFF"/>
                      </a:solidFill>
                      <a:prstDash val="solid"/>
                      <a:round/>
                      <a:headEnd type="none" w="med" len="med"/>
                      <a:tailEnd type="none" w="med" len="med"/>
                    </a:lnL>
                    <a:lnR cmpd="sng" algn="ctr" cap="flat" w="39754">
                      <a:solidFill>
                        <a:srgbClr val="FFFFFF"/>
                      </a:solidFill>
                      <a:prstDash val="solid"/>
                      <a:round/>
                      <a:headEnd type="none" w="med" len="med"/>
                      <a:tailEnd type="none" w="med" len="med"/>
                    </a:lnR>
                    <a:lnT cmpd="sng" algn="ctr" cap="flat" w="39754">
                      <a:solidFill>
                        <a:srgbClr val="FFFFFF"/>
                      </a:solidFill>
                      <a:prstDash val="solid"/>
                      <a:round/>
                      <a:headEnd type="none" w="med" len="med"/>
                      <a:tailEnd type="none" w="med" len="med"/>
                    </a:lnT>
                    <a:lnB cmpd="sng" algn="ctr" cap="flat" w="39754">
                      <a:solidFill>
                        <a:srgbClr val="FFFFFF"/>
                      </a:solidFill>
                      <a:prstDash val="solid"/>
                      <a:round/>
                      <a:headEnd type="none" w="med" len="med"/>
                      <a:tailEnd type="none" w="med" len="med"/>
                    </a:lnB>
                    <a:solidFill>
                      <a:srgbClr val="7ED957"/>
                    </a:solidFill>
                  </a:tcPr>
                </a:tc>
                <a:tc>
                  <a:txBody>
                    <a:bodyPr anchor="t" rtlCol="false"/>
                    <a:lstStyle/>
                    <a:p>
                      <a:pPr algn="l">
                        <a:lnSpc>
                          <a:spcPts val="1679"/>
                        </a:lnSpc>
                        <a:defRPr/>
                      </a:pPr>
                      <a:endParaRPr lang="en-US" sz="1100"/>
                    </a:p>
                  </a:txBody>
                  <a:tcPr marL="190500" marR="190500" marT="190500" marB="190500" anchor="ctr">
                    <a:lnL cmpd="sng" algn="ctr" cap="flat" w="39754">
                      <a:solidFill>
                        <a:srgbClr val="FFFFFF"/>
                      </a:solidFill>
                      <a:prstDash val="solid"/>
                      <a:round/>
                      <a:headEnd type="none" w="med" len="med"/>
                      <a:tailEnd type="none" w="med" len="med"/>
                    </a:lnL>
                    <a:lnR cmpd="sng" algn="ctr" cap="flat" w="39754">
                      <a:solidFill>
                        <a:srgbClr val="FFFFFF"/>
                      </a:solidFill>
                      <a:prstDash val="solid"/>
                      <a:round/>
                      <a:headEnd type="none" w="med" len="med"/>
                      <a:tailEnd type="none" w="med" len="med"/>
                    </a:lnR>
                    <a:lnT cmpd="sng" algn="ctr" cap="flat" w="39754">
                      <a:solidFill>
                        <a:srgbClr val="FFFFFF"/>
                      </a:solidFill>
                      <a:prstDash val="solid"/>
                      <a:round/>
                      <a:headEnd type="none" w="med" len="med"/>
                      <a:tailEnd type="none" w="med" len="med"/>
                    </a:lnT>
                    <a:lnB cmpd="sng" algn="ctr" cap="flat" w="39754">
                      <a:solidFill>
                        <a:srgbClr val="FFFFFF"/>
                      </a:solidFill>
                      <a:prstDash val="solid"/>
                      <a:round/>
                      <a:headEnd type="none" w="med" len="med"/>
                      <a:tailEnd type="none" w="med" len="med"/>
                    </a:lnB>
                    <a:solidFill>
                      <a:srgbClr val="FF5757"/>
                    </a:solidFill>
                  </a:tcPr>
                </a:tc>
              </a:tr>
            </a:tbl>
          </a:graphicData>
        </a:graphic>
      </p:graphicFrame>
      <p:grpSp>
        <p:nvGrpSpPr>
          <p:cNvPr name="Group 15" id="15"/>
          <p:cNvGrpSpPr/>
          <p:nvPr/>
        </p:nvGrpSpPr>
        <p:grpSpPr>
          <a:xfrm rot="-5400000">
            <a:off x="11984535" y="7915875"/>
            <a:ext cx="1218747" cy="38100"/>
            <a:chOff x="0" y="0"/>
            <a:chExt cx="1624996" cy="50800"/>
          </a:xfrm>
        </p:grpSpPr>
        <p:sp>
          <p:nvSpPr>
            <p:cNvPr name="Freeform 16" id="16"/>
            <p:cNvSpPr/>
            <p:nvPr/>
          </p:nvSpPr>
          <p:spPr>
            <a:xfrm flipH="false" flipV="false" rot="0">
              <a:off x="0" y="0"/>
              <a:ext cx="1624965" cy="50800"/>
            </a:xfrm>
            <a:custGeom>
              <a:avLst/>
              <a:gdLst/>
              <a:ahLst/>
              <a:cxnLst/>
              <a:rect r="r" b="b" t="t" l="l"/>
              <a:pathLst>
                <a:path h="50800" w="1624965">
                  <a:moveTo>
                    <a:pt x="25400" y="0"/>
                  </a:moveTo>
                  <a:lnTo>
                    <a:pt x="1599565" y="0"/>
                  </a:lnTo>
                  <a:cubicBezTo>
                    <a:pt x="1613535" y="0"/>
                    <a:pt x="1624965" y="11430"/>
                    <a:pt x="1624965" y="25400"/>
                  </a:cubicBezTo>
                  <a:cubicBezTo>
                    <a:pt x="1624965" y="39370"/>
                    <a:pt x="1613535" y="50800"/>
                    <a:pt x="1599565"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TextBox 17" id="17"/>
          <p:cNvSpPr txBox="true"/>
          <p:nvPr/>
        </p:nvSpPr>
        <p:spPr>
          <a:xfrm rot="0">
            <a:off x="12105017" y="6460374"/>
            <a:ext cx="940795" cy="956038"/>
          </a:xfrm>
          <a:prstGeom prst="rect">
            <a:avLst/>
          </a:prstGeom>
        </p:spPr>
        <p:txBody>
          <a:bodyPr anchor="t" rtlCol="false" tIns="0" lIns="0" bIns="0" rIns="0">
            <a:spAutoFit/>
          </a:bodyPr>
          <a:lstStyle/>
          <a:p>
            <a:pPr algn="l">
              <a:lnSpc>
                <a:spcPts val="5819"/>
              </a:lnSpc>
            </a:pPr>
            <a:r>
              <a:rPr lang="en-US" sz="4156">
                <a:solidFill>
                  <a:srgbClr val="FFFFFF"/>
                </a:solidFill>
                <a:latin typeface="Chunk Five"/>
                <a:ea typeface="Chunk Five"/>
                <a:cs typeface="Chunk Five"/>
                <a:sym typeface="Chunk Five"/>
              </a:rPr>
              <a:t>1</a:t>
            </a:r>
          </a:p>
        </p:txBody>
      </p:sp>
      <p:sp>
        <p:nvSpPr>
          <p:cNvPr name="TextBox 18" id="18"/>
          <p:cNvSpPr txBox="true"/>
          <p:nvPr/>
        </p:nvSpPr>
        <p:spPr>
          <a:xfrm rot="0">
            <a:off x="15093938" y="6460374"/>
            <a:ext cx="940795" cy="953704"/>
          </a:xfrm>
          <a:prstGeom prst="rect">
            <a:avLst/>
          </a:prstGeom>
        </p:spPr>
        <p:txBody>
          <a:bodyPr anchor="t" rtlCol="false" tIns="0" lIns="0" bIns="0" rIns="0">
            <a:spAutoFit/>
          </a:bodyPr>
          <a:lstStyle/>
          <a:p>
            <a:pPr algn="ctr">
              <a:lnSpc>
                <a:spcPts val="5819"/>
              </a:lnSpc>
            </a:pPr>
            <a:r>
              <a:rPr lang="en-US" sz="4156">
                <a:solidFill>
                  <a:srgbClr val="FFFFFF"/>
                </a:solidFill>
                <a:latin typeface="Chunk Five"/>
                <a:ea typeface="Chunk Five"/>
                <a:cs typeface="Chunk Five"/>
                <a:sym typeface="Chunk Five"/>
              </a:rPr>
              <a:t>0</a:t>
            </a:r>
          </a:p>
        </p:txBody>
      </p:sp>
      <p:grpSp>
        <p:nvGrpSpPr>
          <p:cNvPr name="Group 19" id="19"/>
          <p:cNvGrpSpPr/>
          <p:nvPr/>
        </p:nvGrpSpPr>
        <p:grpSpPr>
          <a:xfrm rot="-5457857">
            <a:off x="14780688" y="7885556"/>
            <a:ext cx="1279562" cy="38100"/>
            <a:chOff x="0" y="0"/>
            <a:chExt cx="1706083" cy="50800"/>
          </a:xfrm>
        </p:grpSpPr>
        <p:sp>
          <p:nvSpPr>
            <p:cNvPr name="Freeform 20" id="20"/>
            <p:cNvSpPr/>
            <p:nvPr/>
          </p:nvSpPr>
          <p:spPr>
            <a:xfrm flipH="false" flipV="false" rot="0">
              <a:off x="0" y="0"/>
              <a:ext cx="1706118" cy="50800"/>
            </a:xfrm>
            <a:custGeom>
              <a:avLst/>
              <a:gdLst/>
              <a:ahLst/>
              <a:cxnLst/>
              <a:rect r="r" b="b" t="t" l="l"/>
              <a:pathLst>
                <a:path h="50800" w="1706118">
                  <a:moveTo>
                    <a:pt x="25400" y="0"/>
                  </a:moveTo>
                  <a:lnTo>
                    <a:pt x="1680718" y="0"/>
                  </a:lnTo>
                  <a:cubicBezTo>
                    <a:pt x="1694688" y="0"/>
                    <a:pt x="1706118" y="11430"/>
                    <a:pt x="1706118" y="25400"/>
                  </a:cubicBezTo>
                  <a:cubicBezTo>
                    <a:pt x="1706118" y="39370"/>
                    <a:pt x="1694688" y="50800"/>
                    <a:pt x="1680718"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TextBox 21" id="21"/>
          <p:cNvSpPr txBox="true"/>
          <p:nvPr/>
        </p:nvSpPr>
        <p:spPr>
          <a:xfrm rot="0">
            <a:off x="10708099" y="8540390"/>
            <a:ext cx="2793837" cy="1536939"/>
          </a:xfrm>
          <a:prstGeom prst="rect">
            <a:avLst/>
          </a:prstGeom>
        </p:spPr>
        <p:txBody>
          <a:bodyPr anchor="t" rtlCol="false" tIns="0" lIns="0" bIns="0" rIns="0">
            <a:spAutoFit/>
          </a:bodyPr>
          <a:lstStyle/>
          <a:p>
            <a:pPr algn="ctr">
              <a:lnSpc>
                <a:spcPts val="5806"/>
              </a:lnSpc>
            </a:pPr>
            <a:r>
              <a:rPr lang="en-US" sz="4148">
                <a:solidFill>
                  <a:srgbClr val="000000"/>
                </a:solidFill>
                <a:latin typeface="StoryBook Rough"/>
                <a:ea typeface="StoryBook Rough"/>
                <a:cs typeface="StoryBook Rough"/>
                <a:sym typeface="StoryBook Rough"/>
              </a:rPr>
              <a:t>NORMAL + </a:t>
            </a:r>
          </a:p>
          <a:p>
            <a:pPr algn="ctr">
              <a:lnSpc>
                <a:spcPts val="5806"/>
              </a:lnSpc>
            </a:pPr>
            <a:r>
              <a:rPr lang="en-US" sz="4148">
                <a:solidFill>
                  <a:srgbClr val="000000"/>
                </a:solidFill>
                <a:latin typeface="StoryBook Rough"/>
                <a:ea typeface="StoryBook Rough"/>
                <a:cs typeface="StoryBook Rough"/>
                <a:sym typeface="StoryBook Rough"/>
              </a:rPr>
              <a:t>EXTREME DATA</a:t>
            </a:r>
          </a:p>
        </p:txBody>
      </p:sp>
      <p:sp>
        <p:nvSpPr>
          <p:cNvPr name="TextBox 22" id="22"/>
          <p:cNvSpPr txBox="true"/>
          <p:nvPr/>
        </p:nvSpPr>
        <p:spPr>
          <a:xfrm rot="0">
            <a:off x="14289506" y="8540390"/>
            <a:ext cx="2969794" cy="801509"/>
          </a:xfrm>
          <a:prstGeom prst="rect">
            <a:avLst/>
          </a:prstGeom>
        </p:spPr>
        <p:txBody>
          <a:bodyPr anchor="t" rtlCol="false" tIns="0" lIns="0" bIns="0" rIns="0">
            <a:spAutoFit/>
          </a:bodyPr>
          <a:lstStyle/>
          <a:p>
            <a:pPr algn="ctr">
              <a:lnSpc>
                <a:spcPts val="5806"/>
              </a:lnSpc>
            </a:pPr>
            <a:r>
              <a:rPr lang="en-US" sz="4148">
                <a:solidFill>
                  <a:srgbClr val="000000"/>
                </a:solidFill>
                <a:latin typeface="StoryBook Rough"/>
                <a:ea typeface="StoryBook Rough"/>
                <a:cs typeface="StoryBook Rough"/>
                <a:sym typeface="StoryBook Rough"/>
              </a:rPr>
              <a:t>REJECTED DATA</a:t>
            </a:r>
          </a:p>
        </p:txBody>
      </p:sp>
      <p:sp>
        <p:nvSpPr>
          <p:cNvPr name="TextBox 23" id="23"/>
          <p:cNvSpPr txBox="true"/>
          <p:nvPr/>
        </p:nvSpPr>
        <p:spPr>
          <a:xfrm rot="0">
            <a:off x="5128216" y="3335536"/>
            <a:ext cx="7520168" cy="1596261"/>
          </a:xfrm>
          <a:prstGeom prst="rect">
            <a:avLst/>
          </a:prstGeom>
        </p:spPr>
        <p:txBody>
          <a:bodyPr anchor="t" rtlCol="false" tIns="0" lIns="0" bIns="0" rIns="0">
            <a:spAutoFit/>
          </a:bodyPr>
          <a:lstStyle/>
          <a:p>
            <a:pPr algn="ctr">
              <a:lnSpc>
                <a:spcPts val="6049"/>
              </a:lnSpc>
            </a:pPr>
            <a:r>
              <a:rPr lang="en-US" sz="4320">
                <a:solidFill>
                  <a:srgbClr val="004AAD"/>
                </a:solidFill>
                <a:latin typeface="StoryBook Rough"/>
                <a:ea typeface="StoryBook Rough"/>
                <a:cs typeface="StoryBook Rough"/>
                <a:sym typeface="StoryBook Rough"/>
              </a:rPr>
              <a:t>SCENARIO: A PROGRAM THAT ACCEPTS VALUE FROM RANGE 1 - 10</a:t>
            </a:r>
          </a:p>
        </p:txBody>
      </p:sp>
      <p:grpSp>
        <p:nvGrpSpPr>
          <p:cNvPr name="Group 24" id="24"/>
          <p:cNvGrpSpPr/>
          <p:nvPr/>
        </p:nvGrpSpPr>
        <p:grpSpPr>
          <a:xfrm rot="0">
            <a:off x="5104404" y="5067843"/>
            <a:ext cx="7786429" cy="47625"/>
            <a:chOff x="0" y="0"/>
            <a:chExt cx="10381905" cy="63500"/>
          </a:xfrm>
        </p:grpSpPr>
        <p:sp>
          <p:nvSpPr>
            <p:cNvPr name="Freeform 25" id="25"/>
            <p:cNvSpPr/>
            <p:nvPr/>
          </p:nvSpPr>
          <p:spPr>
            <a:xfrm flipH="false" flipV="false" rot="0">
              <a:off x="0" y="0"/>
              <a:ext cx="10381869" cy="63500"/>
            </a:xfrm>
            <a:custGeom>
              <a:avLst/>
              <a:gdLst/>
              <a:ahLst/>
              <a:cxnLst/>
              <a:rect r="r" b="b" t="t" l="l"/>
              <a:pathLst>
                <a:path h="63500" w="10381869">
                  <a:moveTo>
                    <a:pt x="31750" y="0"/>
                  </a:moveTo>
                  <a:lnTo>
                    <a:pt x="10350119" y="0"/>
                  </a:lnTo>
                  <a:cubicBezTo>
                    <a:pt x="10367645" y="0"/>
                    <a:pt x="10381869" y="14224"/>
                    <a:pt x="10381869" y="31750"/>
                  </a:cubicBezTo>
                  <a:cubicBezTo>
                    <a:pt x="10381869" y="49276"/>
                    <a:pt x="10367645" y="63500"/>
                    <a:pt x="10350119" y="63500"/>
                  </a:cubicBezTo>
                  <a:lnTo>
                    <a:pt x="31750" y="63500"/>
                  </a:lnTo>
                  <a:cubicBezTo>
                    <a:pt x="14224" y="63500"/>
                    <a:pt x="0" y="49276"/>
                    <a:pt x="0" y="31750"/>
                  </a:cubicBezTo>
                  <a:cubicBezTo>
                    <a:pt x="0" y="14224"/>
                    <a:pt x="14224" y="0"/>
                    <a:pt x="31750" y="0"/>
                  </a:cubicBezTo>
                  <a:close/>
                </a:path>
              </a:pathLst>
            </a:custGeom>
            <a:solidFill>
              <a:srgbClr val="004AAD"/>
            </a:solidFill>
          </p:spPr>
        </p:sp>
      </p:grpSp>
      <p:sp>
        <p:nvSpPr>
          <p:cNvPr name="TextBox 26" id="26"/>
          <p:cNvSpPr txBox="true"/>
          <p:nvPr/>
        </p:nvSpPr>
        <p:spPr>
          <a:xfrm rot="0">
            <a:off x="900330" y="5559783"/>
            <a:ext cx="7520168" cy="823674"/>
          </a:xfrm>
          <a:prstGeom prst="rect">
            <a:avLst/>
          </a:prstGeom>
        </p:spPr>
        <p:txBody>
          <a:bodyPr anchor="t" rtlCol="false" tIns="0" lIns="0" bIns="0" rIns="0">
            <a:spAutoFit/>
          </a:bodyPr>
          <a:lstStyle/>
          <a:p>
            <a:pPr algn="ctr">
              <a:lnSpc>
                <a:spcPts val="6049"/>
              </a:lnSpc>
            </a:pPr>
            <a:r>
              <a:rPr lang="en-US" sz="4320">
                <a:solidFill>
                  <a:srgbClr val="F5401F"/>
                </a:solidFill>
                <a:latin typeface="StoryBook Rough"/>
                <a:ea typeface="StoryBook Rough"/>
                <a:cs typeface="StoryBook Rough"/>
                <a:sym typeface="StoryBook Rough"/>
              </a:rPr>
              <a:t>EXAMPLE 1</a:t>
            </a:r>
          </a:p>
        </p:txBody>
      </p:sp>
      <p:sp>
        <p:nvSpPr>
          <p:cNvPr name="TextBox 27" id="27"/>
          <p:cNvSpPr txBox="true"/>
          <p:nvPr/>
        </p:nvSpPr>
        <p:spPr>
          <a:xfrm rot="0">
            <a:off x="10407332" y="5559783"/>
            <a:ext cx="7520168" cy="823674"/>
          </a:xfrm>
          <a:prstGeom prst="rect">
            <a:avLst/>
          </a:prstGeom>
        </p:spPr>
        <p:txBody>
          <a:bodyPr anchor="t" rtlCol="false" tIns="0" lIns="0" bIns="0" rIns="0">
            <a:spAutoFit/>
          </a:bodyPr>
          <a:lstStyle/>
          <a:p>
            <a:pPr algn="ctr">
              <a:lnSpc>
                <a:spcPts val="6049"/>
              </a:lnSpc>
            </a:pPr>
            <a:r>
              <a:rPr lang="en-US" sz="4320">
                <a:solidFill>
                  <a:srgbClr val="F5401F"/>
                </a:solidFill>
                <a:latin typeface="StoryBook Rough"/>
                <a:ea typeface="StoryBook Rough"/>
                <a:cs typeface="StoryBook Rough"/>
                <a:sym typeface="StoryBook Rough"/>
              </a:rPr>
              <a:t>EXAMPLE 2</a:t>
            </a:r>
          </a:p>
        </p:txBody>
      </p:sp>
      <p:grpSp>
        <p:nvGrpSpPr>
          <p:cNvPr name="Group 28" id="28"/>
          <p:cNvGrpSpPr/>
          <p:nvPr/>
        </p:nvGrpSpPr>
        <p:grpSpPr>
          <a:xfrm rot="0">
            <a:off x="2537237" y="188734"/>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32" id="32"/>
          <p:cNvSpPr txBox="true"/>
          <p:nvPr/>
        </p:nvSpPr>
        <p:spPr>
          <a:xfrm rot="0">
            <a:off x="4557183" y="92092"/>
            <a:ext cx="13730817" cy="2899747"/>
          </a:xfrm>
          <a:prstGeom prst="rect">
            <a:avLst/>
          </a:prstGeom>
        </p:spPr>
        <p:txBody>
          <a:bodyPr anchor="t" rtlCol="false" tIns="0" lIns="0" bIns="0" rIns="0">
            <a:spAutoFit/>
          </a:bodyPr>
          <a:lstStyle/>
          <a:p>
            <a:pPr algn="ctr">
              <a:lnSpc>
                <a:spcPts val="7441"/>
              </a:lnSpc>
            </a:pPr>
            <a:r>
              <a:rPr lang="en-US" sz="5314">
                <a:solidFill>
                  <a:srgbClr val="000000"/>
                </a:solidFill>
                <a:latin typeface="StoryBook Rough"/>
                <a:ea typeface="StoryBook Rough"/>
                <a:cs typeface="StoryBook Rough"/>
                <a:sym typeface="StoryBook Rough"/>
              </a:rPr>
              <a:t>DATA THAT IS ON THE EDGE OR BOUNDARY OF ACCEPTABLE INPUT VALUES, OFTEN USED TO TEST THE LIMITS OF A SYSTEM'S FUNCTIONALITY.</a:t>
            </a:r>
          </a:p>
        </p:txBody>
      </p:sp>
    </p:spTree>
  </p:cSld>
  <p:clrMapOvr>
    <a:masterClrMapping/>
  </p:clrMapOvr>
</p:sld>
</file>

<file path=ppt/slides/slide159.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392273" y="301642"/>
            <a:ext cx="3476385" cy="3476385"/>
            <a:chOff x="0" y="0"/>
            <a:chExt cx="4635180" cy="4635180"/>
          </a:xfrm>
        </p:grpSpPr>
        <p:sp>
          <p:nvSpPr>
            <p:cNvPr name="Freeform 3" id="3"/>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sp>
        <p:nvSpPr>
          <p:cNvPr name="TextBox 4" id="4"/>
          <p:cNvSpPr txBox="true"/>
          <p:nvPr/>
        </p:nvSpPr>
        <p:spPr>
          <a:xfrm rot="0">
            <a:off x="142029" y="1503131"/>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BOUNDARY</a:t>
            </a:r>
          </a:p>
          <a:p>
            <a:pPr algn="ctr">
              <a:lnSpc>
                <a:spcPts val="6193"/>
              </a:lnSpc>
            </a:pPr>
            <a:r>
              <a:rPr lang="en-US" sz="6881">
                <a:solidFill>
                  <a:srgbClr val="000000"/>
                </a:solidFill>
                <a:latin typeface="StoryBook Rough"/>
                <a:ea typeface="StoryBook Rough"/>
                <a:cs typeface="StoryBook Rough"/>
                <a:sym typeface="StoryBook Rough"/>
              </a:rPr>
              <a:t>DATA</a:t>
            </a:r>
          </a:p>
        </p:txBody>
      </p:sp>
      <p:graphicFrame>
        <p:nvGraphicFramePr>
          <p:cNvPr name="Table 5" id="5"/>
          <p:cNvGraphicFramePr>
            <a:graphicFrameLocks noGrp="true"/>
          </p:cNvGraphicFramePr>
          <p:nvPr/>
        </p:nvGraphicFramePr>
        <p:xfrm>
          <a:off x="1802101" y="6560328"/>
          <a:ext cx="6121400" cy="1206500"/>
        </p:xfrm>
        <a:graphic>
          <a:graphicData uri="http://schemas.openxmlformats.org/drawingml/2006/table">
            <a:tbl>
              <a:tblPr/>
              <a:tblGrid>
                <a:gridCol w="3060700"/>
                <a:gridCol w="3060700"/>
              </a:tblGrid>
              <a:tr h="1206500">
                <a:tc>
                  <a:txBody>
                    <a:bodyPr anchor="t" rtlCol="false"/>
                    <a:lstStyle/>
                    <a:p>
                      <a:pPr algn="l">
                        <a:lnSpc>
                          <a:spcPts val="1679"/>
                        </a:lnSpc>
                        <a:defRPr/>
                      </a:pPr>
                      <a:endParaRPr lang="en-US" sz="1100"/>
                    </a:p>
                  </a:txBody>
                  <a:tcPr marL="190500" marR="190500" marT="190500" marB="190500" anchor="ctr">
                    <a:lnL cmpd="sng" algn="ctr" cap="flat" w="43815">
                      <a:solidFill>
                        <a:srgbClr val="FFFFFF"/>
                      </a:solidFill>
                      <a:prstDash val="solid"/>
                      <a:round/>
                      <a:headEnd type="none" w="med" len="med"/>
                      <a:tailEnd type="none" w="med" len="med"/>
                    </a:lnL>
                    <a:lnR cmpd="sng" algn="ctr" cap="flat" w="43815">
                      <a:solidFill>
                        <a:srgbClr val="FFFFFF"/>
                      </a:solidFill>
                      <a:prstDash val="solid"/>
                      <a:round/>
                      <a:headEnd type="none" w="med" len="med"/>
                      <a:tailEnd type="none" w="med" len="med"/>
                    </a:lnR>
                    <a:lnT cmpd="sng" algn="ctr" cap="flat" w="43815">
                      <a:solidFill>
                        <a:srgbClr val="FFFFFF"/>
                      </a:solidFill>
                      <a:prstDash val="solid"/>
                      <a:round/>
                      <a:headEnd type="none" w="med" len="med"/>
                      <a:tailEnd type="none" w="med" len="med"/>
                    </a:lnT>
                    <a:lnB cmpd="sng" algn="ctr" cap="flat" w="43815">
                      <a:solidFill>
                        <a:srgbClr val="FFFFFF"/>
                      </a:solidFill>
                      <a:prstDash val="solid"/>
                      <a:round/>
                      <a:headEnd type="none" w="med" len="med"/>
                      <a:tailEnd type="none" w="med" len="med"/>
                    </a:lnB>
                    <a:solidFill>
                      <a:srgbClr val="7ED957"/>
                    </a:solidFill>
                  </a:tcPr>
                </a:tc>
                <a:tc>
                  <a:txBody>
                    <a:bodyPr anchor="t" rtlCol="false"/>
                    <a:lstStyle/>
                    <a:p>
                      <a:pPr algn="l">
                        <a:lnSpc>
                          <a:spcPts val="1679"/>
                        </a:lnSpc>
                        <a:defRPr/>
                      </a:pPr>
                      <a:endParaRPr lang="en-US" sz="1100"/>
                    </a:p>
                  </a:txBody>
                  <a:tcPr marL="190500" marR="190500" marT="190500" marB="190500" anchor="ctr">
                    <a:lnL cmpd="sng" algn="ctr" cap="flat" w="43815">
                      <a:solidFill>
                        <a:srgbClr val="FFFFFF"/>
                      </a:solidFill>
                      <a:prstDash val="solid"/>
                      <a:round/>
                      <a:headEnd type="none" w="med" len="med"/>
                      <a:tailEnd type="none" w="med" len="med"/>
                    </a:lnL>
                    <a:lnR cmpd="sng" algn="ctr" cap="flat" w="43815">
                      <a:solidFill>
                        <a:srgbClr val="FFFFFF"/>
                      </a:solidFill>
                      <a:prstDash val="solid"/>
                      <a:round/>
                      <a:headEnd type="none" w="med" len="med"/>
                      <a:tailEnd type="none" w="med" len="med"/>
                    </a:lnR>
                    <a:lnT cmpd="sng" algn="ctr" cap="flat" w="43815">
                      <a:solidFill>
                        <a:srgbClr val="FFFFFF"/>
                      </a:solidFill>
                      <a:prstDash val="solid"/>
                      <a:round/>
                      <a:headEnd type="none" w="med" len="med"/>
                      <a:tailEnd type="none" w="med" len="med"/>
                    </a:lnT>
                    <a:lnB cmpd="sng" algn="ctr" cap="flat" w="43815">
                      <a:solidFill>
                        <a:srgbClr val="FFFFFF"/>
                      </a:solidFill>
                      <a:prstDash val="solid"/>
                      <a:round/>
                      <a:headEnd type="none" w="med" len="med"/>
                      <a:tailEnd type="none" w="med" len="med"/>
                    </a:lnB>
                    <a:solidFill>
                      <a:srgbClr val="FF5757"/>
                    </a:solidFill>
                  </a:tcPr>
                </a:tc>
              </a:tr>
            </a:tbl>
          </a:graphicData>
        </a:graphic>
      </p:graphicFrame>
      <p:grpSp>
        <p:nvGrpSpPr>
          <p:cNvPr name="Group 6" id="6"/>
          <p:cNvGrpSpPr/>
          <p:nvPr/>
        </p:nvGrpSpPr>
        <p:grpSpPr>
          <a:xfrm rot="-5400000">
            <a:off x="2364934" y="7979616"/>
            <a:ext cx="1287110" cy="47625"/>
            <a:chOff x="0" y="0"/>
            <a:chExt cx="1716147" cy="63500"/>
          </a:xfrm>
        </p:grpSpPr>
        <p:sp>
          <p:nvSpPr>
            <p:cNvPr name="Freeform 7" id="7"/>
            <p:cNvSpPr/>
            <p:nvPr/>
          </p:nvSpPr>
          <p:spPr>
            <a:xfrm flipH="false" flipV="false" rot="0">
              <a:off x="0" y="0"/>
              <a:ext cx="1716151" cy="63500"/>
            </a:xfrm>
            <a:custGeom>
              <a:avLst/>
              <a:gdLst/>
              <a:ahLst/>
              <a:cxnLst/>
              <a:rect r="r" b="b" t="t" l="l"/>
              <a:pathLst>
                <a:path h="63500" w="1716151">
                  <a:moveTo>
                    <a:pt x="31750" y="0"/>
                  </a:moveTo>
                  <a:lnTo>
                    <a:pt x="1684401" y="0"/>
                  </a:lnTo>
                  <a:cubicBezTo>
                    <a:pt x="1701927" y="0"/>
                    <a:pt x="1716151" y="14224"/>
                    <a:pt x="1716151" y="31750"/>
                  </a:cubicBezTo>
                  <a:cubicBezTo>
                    <a:pt x="1716151" y="49276"/>
                    <a:pt x="1701927" y="63500"/>
                    <a:pt x="168440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5457857">
            <a:off x="5300434" y="7947785"/>
            <a:ext cx="1350955" cy="47625"/>
            <a:chOff x="0" y="0"/>
            <a:chExt cx="1801273" cy="63500"/>
          </a:xfrm>
        </p:grpSpPr>
        <p:sp>
          <p:nvSpPr>
            <p:cNvPr name="Freeform 9" id="9"/>
            <p:cNvSpPr/>
            <p:nvPr/>
          </p:nvSpPr>
          <p:spPr>
            <a:xfrm flipH="false" flipV="false" rot="0">
              <a:off x="0" y="0"/>
              <a:ext cx="1801241" cy="63500"/>
            </a:xfrm>
            <a:custGeom>
              <a:avLst/>
              <a:gdLst/>
              <a:ahLst/>
              <a:cxnLst/>
              <a:rect r="r" b="b" t="t" l="l"/>
              <a:pathLst>
                <a:path h="63500" w="1801241">
                  <a:moveTo>
                    <a:pt x="31750" y="0"/>
                  </a:moveTo>
                  <a:lnTo>
                    <a:pt x="1769491" y="0"/>
                  </a:lnTo>
                  <a:cubicBezTo>
                    <a:pt x="1787017" y="0"/>
                    <a:pt x="1801241" y="14224"/>
                    <a:pt x="1801241" y="31750"/>
                  </a:cubicBezTo>
                  <a:cubicBezTo>
                    <a:pt x="1801241" y="49276"/>
                    <a:pt x="1787017" y="63500"/>
                    <a:pt x="1769491"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0" id="10"/>
          <p:cNvSpPr txBox="true"/>
          <p:nvPr/>
        </p:nvSpPr>
        <p:spPr>
          <a:xfrm rot="0">
            <a:off x="1028700" y="8474025"/>
            <a:ext cx="2933068" cy="1604989"/>
          </a:xfrm>
          <a:prstGeom prst="rect">
            <a:avLst/>
          </a:prstGeom>
        </p:spPr>
        <p:txBody>
          <a:bodyPr anchor="t" rtlCol="false" tIns="0" lIns="0" bIns="0" rIns="0">
            <a:spAutoFit/>
          </a:bodyPr>
          <a:lstStyle/>
          <a:p>
            <a:pPr algn="ctr">
              <a:lnSpc>
                <a:spcPts val="6096"/>
              </a:lnSpc>
            </a:pPr>
            <a:r>
              <a:rPr lang="en-US" sz="4355">
                <a:solidFill>
                  <a:srgbClr val="000000"/>
                </a:solidFill>
                <a:latin typeface="StoryBook Rough"/>
                <a:ea typeface="StoryBook Rough"/>
                <a:cs typeface="StoryBook Rough"/>
                <a:sym typeface="StoryBook Rough"/>
              </a:rPr>
              <a:t>NORMAL + </a:t>
            </a:r>
          </a:p>
          <a:p>
            <a:pPr algn="ctr">
              <a:lnSpc>
                <a:spcPts val="6096"/>
              </a:lnSpc>
            </a:pPr>
            <a:r>
              <a:rPr lang="en-US" sz="4355">
                <a:solidFill>
                  <a:srgbClr val="000000"/>
                </a:solidFill>
                <a:latin typeface="StoryBook Rough"/>
                <a:ea typeface="StoryBook Rough"/>
                <a:cs typeface="StoryBook Rough"/>
                <a:sym typeface="StoryBook Rough"/>
              </a:rPr>
              <a:t>EXTREME DATA</a:t>
            </a:r>
          </a:p>
        </p:txBody>
      </p:sp>
      <p:sp>
        <p:nvSpPr>
          <p:cNvPr name="TextBox 11" id="11"/>
          <p:cNvSpPr txBox="true"/>
          <p:nvPr/>
        </p:nvSpPr>
        <p:spPr>
          <a:xfrm rot="0">
            <a:off x="4788587" y="8647611"/>
            <a:ext cx="3117795" cy="832908"/>
          </a:xfrm>
          <a:prstGeom prst="rect">
            <a:avLst/>
          </a:prstGeom>
        </p:spPr>
        <p:txBody>
          <a:bodyPr anchor="t" rtlCol="false" tIns="0" lIns="0" bIns="0" rIns="0">
            <a:spAutoFit/>
          </a:bodyPr>
          <a:lstStyle/>
          <a:p>
            <a:pPr algn="ctr">
              <a:lnSpc>
                <a:spcPts val="6096"/>
              </a:lnSpc>
            </a:pPr>
            <a:r>
              <a:rPr lang="en-US" sz="4355">
                <a:solidFill>
                  <a:srgbClr val="000000"/>
                </a:solidFill>
                <a:latin typeface="StoryBook Rough"/>
                <a:ea typeface="StoryBook Rough"/>
                <a:cs typeface="StoryBook Rough"/>
                <a:sym typeface="StoryBook Rough"/>
              </a:rPr>
              <a:t>REJECTED DATA</a:t>
            </a:r>
          </a:p>
        </p:txBody>
      </p:sp>
      <p:graphicFrame>
        <p:nvGraphicFramePr>
          <p:cNvPr name="Table 12" id="12"/>
          <p:cNvGraphicFramePr>
            <a:graphicFrameLocks noGrp="true"/>
          </p:cNvGraphicFramePr>
          <p:nvPr/>
        </p:nvGraphicFramePr>
        <p:xfrm>
          <a:off x="11444787" y="6560328"/>
          <a:ext cx="5537200" cy="1092200"/>
        </p:xfrm>
        <a:graphic>
          <a:graphicData uri="http://schemas.openxmlformats.org/drawingml/2006/table">
            <a:tbl>
              <a:tblPr/>
              <a:tblGrid>
                <a:gridCol w="2768600"/>
                <a:gridCol w="2768600"/>
              </a:tblGrid>
              <a:tr h="1092200">
                <a:tc>
                  <a:txBody>
                    <a:bodyPr anchor="t" rtlCol="false"/>
                    <a:lstStyle/>
                    <a:p>
                      <a:pPr algn="l">
                        <a:lnSpc>
                          <a:spcPts val="1679"/>
                        </a:lnSpc>
                        <a:defRPr/>
                      </a:pPr>
                      <a:endParaRPr lang="en-US" sz="1100"/>
                    </a:p>
                  </a:txBody>
                  <a:tcPr marL="190500" marR="190500" marT="190500" marB="190500" anchor="ctr">
                    <a:lnL cmpd="sng" algn="ctr" cap="flat" w="39754">
                      <a:solidFill>
                        <a:srgbClr val="FFFFFF"/>
                      </a:solidFill>
                      <a:prstDash val="solid"/>
                      <a:round/>
                      <a:headEnd type="none" w="med" len="med"/>
                      <a:tailEnd type="none" w="med" len="med"/>
                    </a:lnL>
                    <a:lnR cmpd="sng" algn="ctr" cap="flat" w="39754">
                      <a:solidFill>
                        <a:srgbClr val="FFFFFF"/>
                      </a:solidFill>
                      <a:prstDash val="solid"/>
                      <a:round/>
                      <a:headEnd type="none" w="med" len="med"/>
                      <a:tailEnd type="none" w="med" len="med"/>
                    </a:lnR>
                    <a:lnT cmpd="sng" algn="ctr" cap="flat" w="39754">
                      <a:solidFill>
                        <a:srgbClr val="FFFFFF"/>
                      </a:solidFill>
                      <a:prstDash val="solid"/>
                      <a:round/>
                      <a:headEnd type="none" w="med" len="med"/>
                      <a:tailEnd type="none" w="med" len="med"/>
                    </a:lnT>
                    <a:lnB cmpd="sng" algn="ctr" cap="flat" w="39754">
                      <a:solidFill>
                        <a:srgbClr val="FFFFFF"/>
                      </a:solidFill>
                      <a:prstDash val="solid"/>
                      <a:round/>
                      <a:headEnd type="none" w="med" len="med"/>
                      <a:tailEnd type="none" w="med" len="med"/>
                    </a:lnB>
                    <a:solidFill>
                      <a:srgbClr val="7ED957"/>
                    </a:solidFill>
                  </a:tcPr>
                </a:tc>
                <a:tc>
                  <a:txBody>
                    <a:bodyPr anchor="t" rtlCol="false"/>
                    <a:lstStyle/>
                    <a:p>
                      <a:pPr algn="l">
                        <a:lnSpc>
                          <a:spcPts val="1679"/>
                        </a:lnSpc>
                        <a:defRPr/>
                      </a:pPr>
                      <a:endParaRPr lang="en-US" sz="1100"/>
                    </a:p>
                  </a:txBody>
                  <a:tcPr marL="190500" marR="190500" marT="190500" marB="190500" anchor="ctr">
                    <a:lnL cmpd="sng" algn="ctr" cap="flat" w="39754">
                      <a:solidFill>
                        <a:srgbClr val="FFFFFF"/>
                      </a:solidFill>
                      <a:prstDash val="solid"/>
                      <a:round/>
                      <a:headEnd type="none" w="med" len="med"/>
                      <a:tailEnd type="none" w="med" len="med"/>
                    </a:lnL>
                    <a:lnR cmpd="sng" algn="ctr" cap="flat" w="39754">
                      <a:solidFill>
                        <a:srgbClr val="FFFFFF"/>
                      </a:solidFill>
                      <a:prstDash val="solid"/>
                      <a:round/>
                      <a:headEnd type="none" w="med" len="med"/>
                      <a:tailEnd type="none" w="med" len="med"/>
                    </a:lnR>
                    <a:lnT cmpd="sng" algn="ctr" cap="flat" w="39754">
                      <a:solidFill>
                        <a:srgbClr val="FFFFFF"/>
                      </a:solidFill>
                      <a:prstDash val="solid"/>
                      <a:round/>
                      <a:headEnd type="none" w="med" len="med"/>
                      <a:tailEnd type="none" w="med" len="med"/>
                    </a:lnT>
                    <a:lnB cmpd="sng" algn="ctr" cap="flat" w="39754">
                      <a:solidFill>
                        <a:srgbClr val="FFFFFF"/>
                      </a:solidFill>
                      <a:prstDash val="solid"/>
                      <a:round/>
                      <a:headEnd type="none" w="med" len="med"/>
                      <a:tailEnd type="none" w="med" len="med"/>
                    </a:lnB>
                    <a:solidFill>
                      <a:srgbClr val="FF5757"/>
                    </a:solidFill>
                  </a:tcPr>
                </a:tc>
              </a:tr>
            </a:tbl>
          </a:graphicData>
        </a:graphic>
      </p:graphicFrame>
      <p:grpSp>
        <p:nvGrpSpPr>
          <p:cNvPr name="Group 13" id="13"/>
          <p:cNvGrpSpPr/>
          <p:nvPr/>
        </p:nvGrpSpPr>
        <p:grpSpPr>
          <a:xfrm rot="-5400000">
            <a:off x="11984535" y="7915875"/>
            <a:ext cx="1218747" cy="38100"/>
            <a:chOff x="0" y="0"/>
            <a:chExt cx="1624996" cy="50800"/>
          </a:xfrm>
        </p:grpSpPr>
        <p:sp>
          <p:nvSpPr>
            <p:cNvPr name="Freeform 14" id="14"/>
            <p:cNvSpPr/>
            <p:nvPr/>
          </p:nvSpPr>
          <p:spPr>
            <a:xfrm flipH="false" flipV="false" rot="0">
              <a:off x="0" y="0"/>
              <a:ext cx="1624965" cy="50800"/>
            </a:xfrm>
            <a:custGeom>
              <a:avLst/>
              <a:gdLst/>
              <a:ahLst/>
              <a:cxnLst/>
              <a:rect r="r" b="b" t="t" l="l"/>
              <a:pathLst>
                <a:path h="50800" w="1624965">
                  <a:moveTo>
                    <a:pt x="25400" y="0"/>
                  </a:moveTo>
                  <a:lnTo>
                    <a:pt x="1599565" y="0"/>
                  </a:lnTo>
                  <a:cubicBezTo>
                    <a:pt x="1613535" y="0"/>
                    <a:pt x="1624965" y="11430"/>
                    <a:pt x="1624965" y="25400"/>
                  </a:cubicBezTo>
                  <a:cubicBezTo>
                    <a:pt x="1624965" y="39370"/>
                    <a:pt x="1613535" y="50800"/>
                    <a:pt x="1599565"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15" id="15"/>
          <p:cNvGrpSpPr/>
          <p:nvPr/>
        </p:nvGrpSpPr>
        <p:grpSpPr>
          <a:xfrm rot="-5457857">
            <a:off x="14780688" y="7885556"/>
            <a:ext cx="1279562" cy="38100"/>
            <a:chOff x="0" y="0"/>
            <a:chExt cx="1706083" cy="50800"/>
          </a:xfrm>
        </p:grpSpPr>
        <p:sp>
          <p:nvSpPr>
            <p:cNvPr name="Freeform 16" id="16"/>
            <p:cNvSpPr/>
            <p:nvPr/>
          </p:nvSpPr>
          <p:spPr>
            <a:xfrm flipH="false" flipV="false" rot="0">
              <a:off x="0" y="0"/>
              <a:ext cx="1706118" cy="50800"/>
            </a:xfrm>
            <a:custGeom>
              <a:avLst/>
              <a:gdLst/>
              <a:ahLst/>
              <a:cxnLst/>
              <a:rect r="r" b="b" t="t" l="l"/>
              <a:pathLst>
                <a:path h="50800" w="1706118">
                  <a:moveTo>
                    <a:pt x="25400" y="0"/>
                  </a:moveTo>
                  <a:lnTo>
                    <a:pt x="1680718" y="0"/>
                  </a:lnTo>
                  <a:cubicBezTo>
                    <a:pt x="1694688" y="0"/>
                    <a:pt x="1706118" y="11430"/>
                    <a:pt x="1706118" y="25400"/>
                  </a:cubicBezTo>
                  <a:cubicBezTo>
                    <a:pt x="1706118" y="39370"/>
                    <a:pt x="1694688" y="50800"/>
                    <a:pt x="1680718"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TextBox 17" id="17"/>
          <p:cNvSpPr txBox="true"/>
          <p:nvPr/>
        </p:nvSpPr>
        <p:spPr>
          <a:xfrm rot="0">
            <a:off x="10708099" y="8540390"/>
            <a:ext cx="2793837" cy="1536939"/>
          </a:xfrm>
          <a:prstGeom prst="rect">
            <a:avLst/>
          </a:prstGeom>
        </p:spPr>
        <p:txBody>
          <a:bodyPr anchor="t" rtlCol="false" tIns="0" lIns="0" bIns="0" rIns="0">
            <a:spAutoFit/>
          </a:bodyPr>
          <a:lstStyle/>
          <a:p>
            <a:pPr algn="ctr">
              <a:lnSpc>
                <a:spcPts val="5806"/>
              </a:lnSpc>
            </a:pPr>
            <a:r>
              <a:rPr lang="en-US" sz="4148">
                <a:solidFill>
                  <a:srgbClr val="000000"/>
                </a:solidFill>
                <a:latin typeface="StoryBook Rough"/>
                <a:ea typeface="StoryBook Rough"/>
                <a:cs typeface="StoryBook Rough"/>
                <a:sym typeface="StoryBook Rough"/>
              </a:rPr>
              <a:t>NORMAL + </a:t>
            </a:r>
          </a:p>
          <a:p>
            <a:pPr algn="ctr">
              <a:lnSpc>
                <a:spcPts val="5806"/>
              </a:lnSpc>
            </a:pPr>
            <a:r>
              <a:rPr lang="en-US" sz="4148">
                <a:solidFill>
                  <a:srgbClr val="000000"/>
                </a:solidFill>
                <a:latin typeface="StoryBook Rough"/>
                <a:ea typeface="StoryBook Rough"/>
                <a:cs typeface="StoryBook Rough"/>
                <a:sym typeface="StoryBook Rough"/>
              </a:rPr>
              <a:t>EXTREME DATA</a:t>
            </a:r>
          </a:p>
        </p:txBody>
      </p:sp>
      <p:sp>
        <p:nvSpPr>
          <p:cNvPr name="TextBox 18" id="18"/>
          <p:cNvSpPr txBox="true"/>
          <p:nvPr/>
        </p:nvSpPr>
        <p:spPr>
          <a:xfrm rot="0">
            <a:off x="14289506" y="8540390"/>
            <a:ext cx="2969794" cy="801509"/>
          </a:xfrm>
          <a:prstGeom prst="rect">
            <a:avLst/>
          </a:prstGeom>
        </p:spPr>
        <p:txBody>
          <a:bodyPr anchor="t" rtlCol="false" tIns="0" lIns="0" bIns="0" rIns="0">
            <a:spAutoFit/>
          </a:bodyPr>
          <a:lstStyle/>
          <a:p>
            <a:pPr algn="ctr">
              <a:lnSpc>
                <a:spcPts val="5806"/>
              </a:lnSpc>
            </a:pPr>
            <a:r>
              <a:rPr lang="en-US" sz="4148">
                <a:solidFill>
                  <a:srgbClr val="000000"/>
                </a:solidFill>
                <a:latin typeface="StoryBook Rough"/>
                <a:ea typeface="StoryBook Rough"/>
                <a:cs typeface="StoryBook Rough"/>
                <a:sym typeface="StoryBook Rough"/>
              </a:rPr>
              <a:t>REJECTED DATA</a:t>
            </a:r>
          </a:p>
        </p:txBody>
      </p:sp>
      <p:sp>
        <p:nvSpPr>
          <p:cNvPr name="TextBox 19" id="19"/>
          <p:cNvSpPr txBox="true"/>
          <p:nvPr/>
        </p:nvSpPr>
        <p:spPr>
          <a:xfrm rot="0">
            <a:off x="5128216" y="3335536"/>
            <a:ext cx="7520168" cy="1596261"/>
          </a:xfrm>
          <a:prstGeom prst="rect">
            <a:avLst/>
          </a:prstGeom>
        </p:spPr>
        <p:txBody>
          <a:bodyPr anchor="t" rtlCol="false" tIns="0" lIns="0" bIns="0" rIns="0">
            <a:spAutoFit/>
          </a:bodyPr>
          <a:lstStyle/>
          <a:p>
            <a:pPr algn="ctr">
              <a:lnSpc>
                <a:spcPts val="6049"/>
              </a:lnSpc>
            </a:pPr>
            <a:r>
              <a:rPr lang="en-US" sz="4320">
                <a:solidFill>
                  <a:srgbClr val="004AAD"/>
                </a:solidFill>
                <a:latin typeface="StoryBook Rough"/>
                <a:ea typeface="StoryBook Rough"/>
                <a:cs typeface="StoryBook Rough"/>
                <a:sym typeface="StoryBook Rough"/>
              </a:rPr>
              <a:t>SCENARIO: A PROGRAM THAT ACCEPTS VALUE FROM RANGE 4 - 15</a:t>
            </a:r>
          </a:p>
        </p:txBody>
      </p:sp>
      <p:grpSp>
        <p:nvGrpSpPr>
          <p:cNvPr name="Group 20" id="20"/>
          <p:cNvGrpSpPr/>
          <p:nvPr/>
        </p:nvGrpSpPr>
        <p:grpSpPr>
          <a:xfrm rot="0">
            <a:off x="5104404" y="5067843"/>
            <a:ext cx="7786429" cy="47625"/>
            <a:chOff x="0" y="0"/>
            <a:chExt cx="10381905" cy="63500"/>
          </a:xfrm>
        </p:grpSpPr>
        <p:sp>
          <p:nvSpPr>
            <p:cNvPr name="Freeform 21" id="21"/>
            <p:cNvSpPr/>
            <p:nvPr/>
          </p:nvSpPr>
          <p:spPr>
            <a:xfrm flipH="false" flipV="false" rot="0">
              <a:off x="0" y="0"/>
              <a:ext cx="10381869" cy="63500"/>
            </a:xfrm>
            <a:custGeom>
              <a:avLst/>
              <a:gdLst/>
              <a:ahLst/>
              <a:cxnLst/>
              <a:rect r="r" b="b" t="t" l="l"/>
              <a:pathLst>
                <a:path h="63500" w="10381869">
                  <a:moveTo>
                    <a:pt x="31750" y="0"/>
                  </a:moveTo>
                  <a:lnTo>
                    <a:pt x="10350119" y="0"/>
                  </a:lnTo>
                  <a:cubicBezTo>
                    <a:pt x="10367645" y="0"/>
                    <a:pt x="10381869" y="14224"/>
                    <a:pt x="10381869" y="31750"/>
                  </a:cubicBezTo>
                  <a:cubicBezTo>
                    <a:pt x="10381869" y="49276"/>
                    <a:pt x="10367645" y="63500"/>
                    <a:pt x="10350119" y="63500"/>
                  </a:cubicBezTo>
                  <a:lnTo>
                    <a:pt x="31750" y="63500"/>
                  </a:lnTo>
                  <a:cubicBezTo>
                    <a:pt x="14224" y="63500"/>
                    <a:pt x="0" y="49276"/>
                    <a:pt x="0" y="31750"/>
                  </a:cubicBezTo>
                  <a:cubicBezTo>
                    <a:pt x="0" y="14224"/>
                    <a:pt x="14224" y="0"/>
                    <a:pt x="31750" y="0"/>
                  </a:cubicBezTo>
                  <a:close/>
                </a:path>
              </a:pathLst>
            </a:custGeom>
            <a:solidFill>
              <a:srgbClr val="004AAD"/>
            </a:solidFill>
          </p:spPr>
        </p:sp>
      </p:grpSp>
      <p:sp>
        <p:nvSpPr>
          <p:cNvPr name="TextBox 22" id="22"/>
          <p:cNvSpPr txBox="true"/>
          <p:nvPr/>
        </p:nvSpPr>
        <p:spPr>
          <a:xfrm rot="0">
            <a:off x="900330" y="5559783"/>
            <a:ext cx="7520168" cy="823674"/>
          </a:xfrm>
          <a:prstGeom prst="rect">
            <a:avLst/>
          </a:prstGeom>
        </p:spPr>
        <p:txBody>
          <a:bodyPr anchor="t" rtlCol="false" tIns="0" lIns="0" bIns="0" rIns="0">
            <a:spAutoFit/>
          </a:bodyPr>
          <a:lstStyle/>
          <a:p>
            <a:pPr algn="ctr">
              <a:lnSpc>
                <a:spcPts val="6049"/>
              </a:lnSpc>
            </a:pPr>
            <a:r>
              <a:rPr lang="en-US" sz="4320">
                <a:solidFill>
                  <a:srgbClr val="F5401F"/>
                </a:solidFill>
                <a:latin typeface="StoryBook Rough"/>
                <a:ea typeface="StoryBook Rough"/>
                <a:cs typeface="StoryBook Rough"/>
                <a:sym typeface="StoryBook Rough"/>
              </a:rPr>
              <a:t>EXAMPLE 1</a:t>
            </a:r>
          </a:p>
        </p:txBody>
      </p:sp>
      <p:sp>
        <p:nvSpPr>
          <p:cNvPr name="TextBox 23" id="23"/>
          <p:cNvSpPr txBox="true"/>
          <p:nvPr/>
        </p:nvSpPr>
        <p:spPr>
          <a:xfrm rot="0">
            <a:off x="10407332" y="5559783"/>
            <a:ext cx="7520168" cy="823674"/>
          </a:xfrm>
          <a:prstGeom prst="rect">
            <a:avLst/>
          </a:prstGeom>
        </p:spPr>
        <p:txBody>
          <a:bodyPr anchor="t" rtlCol="false" tIns="0" lIns="0" bIns="0" rIns="0">
            <a:spAutoFit/>
          </a:bodyPr>
          <a:lstStyle/>
          <a:p>
            <a:pPr algn="ctr">
              <a:lnSpc>
                <a:spcPts val="6049"/>
              </a:lnSpc>
            </a:pPr>
            <a:r>
              <a:rPr lang="en-US" sz="4320">
                <a:solidFill>
                  <a:srgbClr val="F5401F"/>
                </a:solidFill>
                <a:latin typeface="StoryBook Rough"/>
                <a:ea typeface="StoryBook Rough"/>
                <a:cs typeface="StoryBook Rough"/>
                <a:sym typeface="StoryBook Rough"/>
              </a:rPr>
              <a:t>EXAMPLE 2</a:t>
            </a:r>
          </a:p>
        </p:txBody>
      </p:sp>
      <p:grpSp>
        <p:nvGrpSpPr>
          <p:cNvPr name="Group 24" id="24"/>
          <p:cNvGrpSpPr/>
          <p:nvPr/>
        </p:nvGrpSpPr>
        <p:grpSpPr>
          <a:xfrm rot="0">
            <a:off x="2537237" y="188734"/>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8" id="28"/>
          <p:cNvSpPr txBox="true"/>
          <p:nvPr/>
        </p:nvSpPr>
        <p:spPr>
          <a:xfrm rot="0">
            <a:off x="4557183" y="92092"/>
            <a:ext cx="13730817" cy="2899747"/>
          </a:xfrm>
          <a:prstGeom prst="rect">
            <a:avLst/>
          </a:prstGeom>
        </p:spPr>
        <p:txBody>
          <a:bodyPr anchor="t" rtlCol="false" tIns="0" lIns="0" bIns="0" rIns="0">
            <a:spAutoFit/>
          </a:bodyPr>
          <a:lstStyle/>
          <a:p>
            <a:pPr algn="ctr">
              <a:lnSpc>
                <a:spcPts val="7441"/>
              </a:lnSpc>
            </a:pPr>
            <a:r>
              <a:rPr lang="en-US" sz="5314">
                <a:solidFill>
                  <a:srgbClr val="000000"/>
                </a:solidFill>
                <a:latin typeface="StoryBook Rough"/>
                <a:ea typeface="StoryBook Rough"/>
                <a:cs typeface="StoryBook Rough"/>
                <a:sym typeface="StoryBook Rough"/>
              </a:rPr>
              <a:t>DATA THAT IS ON THE EDGE OR BOUNDARY OF ACCEPTABLE INPUT VALUES, OFTEN USED TO TEST THE LIMITS OF A SYSTEM'S FUNCTIONALITY.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14400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70148">
            <a:off x="211778" y="274315"/>
            <a:ext cx="2148194" cy="2148194"/>
          </a:xfrm>
          <a:custGeom>
            <a:avLst/>
            <a:gdLst/>
            <a:ahLst/>
            <a:cxnLst/>
            <a:rect r="r" b="b" t="t" l="l"/>
            <a:pathLst>
              <a:path h="2148194" w="2148194">
                <a:moveTo>
                  <a:pt x="0" y="0"/>
                </a:moveTo>
                <a:lnTo>
                  <a:pt x="2148194" y="0"/>
                </a:lnTo>
                <a:lnTo>
                  <a:pt x="2148194" y="2148194"/>
                </a:lnTo>
                <a:lnTo>
                  <a:pt x="0" y="21481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4498325" y="464930"/>
            <a:ext cx="3363275" cy="3684863"/>
          </a:xfrm>
          <a:custGeom>
            <a:avLst/>
            <a:gdLst/>
            <a:ahLst/>
            <a:cxnLst/>
            <a:rect r="r" b="b" t="t" l="l"/>
            <a:pathLst>
              <a:path h="3684863" w="3363275">
                <a:moveTo>
                  <a:pt x="0" y="0"/>
                </a:moveTo>
                <a:lnTo>
                  <a:pt x="3363275" y="0"/>
                </a:lnTo>
                <a:lnTo>
                  <a:pt x="3363275" y="3684863"/>
                </a:lnTo>
                <a:lnTo>
                  <a:pt x="0" y="3684863"/>
                </a:lnTo>
                <a:lnTo>
                  <a:pt x="0" y="0"/>
                </a:lnTo>
                <a:close/>
              </a:path>
            </a:pathLst>
          </a:custGeom>
          <a:blipFill>
            <a:blip r:embed="rId12">
              <a:extLst>
                <a:ext uri="{96DAC541-7B7A-43D3-8B79-37D633B846F1}">
                  <asvg:svgBlip xmlns:asvg="http://schemas.microsoft.com/office/drawing/2016/SVG/main" r:embed="rId13"/>
                </a:ext>
              </a:extLst>
            </a:blip>
            <a:stretch>
              <a:fillRect l="-109" t="0" r="-109" b="0"/>
            </a:stretch>
          </a:blipFill>
        </p:spPr>
      </p:sp>
      <p:sp>
        <p:nvSpPr>
          <p:cNvPr name="Freeform 8" id="8"/>
          <p:cNvSpPr/>
          <p:nvPr/>
        </p:nvSpPr>
        <p:spPr>
          <a:xfrm flipH="false" flipV="false" rot="0">
            <a:off x="245543" y="7715250"/>
            <a:ext cx="2626791" cy="2426498"/>
          </a:xfrm>
          <a:custGeom>
            <a:avLst/>
            <a:gdLst/>
            <a:ahLst/>
            <a:cxnLst/>
            <a:rect r="r" b="b" t="t" l="l"/>
            <a:pathLst>
              <a:path h="2426498" w="2626791">
                <a:moveTo>
                  <a:pt x="0" y="0"/>
                </a:moveTo>
                <a:lnTo>
                  <a:pt x="2626791" y="0"/>
                </a:lnTo>
                <a:lnTo>
                  <a:pt x="2626791" y="2426498"/>
                </a:lnTo>
                <a:lnTo>
                  <a:pt x="0" y="2426498"/>
                </a:lnTo>
                <a:lnTo>
                  <a:pt x="0" y="0"/>
                </a:lnTo>
                <a:close/>
              </a:path>
            </a:pathLst>
          </a:custGeom>
          <a:blipFill>
            <a:blip r:embed="rId14">
              <a:extLst>
                <a:ext uri="{96DAC541-7B7A-43D3-8B79-37D633B846F1}">
                  <asvg:svgBlip xmlns:asvg="http://schemas.microsoft.com/office/drawing/2016/SVG/main" r:embed="rId15"/>
                </a:ext>
              </a:extLst>
            </a:blip>
            <a:stretch>
              <a:fillRect l="-172" t="0" r="-172" b="0"/>
            </a:stretch>
          </a:blipFill>
        </p:spPr>
      </p:sp>
      <p:sp>
        <p:nvSpPr>
          <p:cNvPr name="Freeform 9" id="9"/>
          <p:cNvSpPr/>
          <p:nvPr/>
        </p:nvSpPr>
        <p:spPr>
          <a:xfrm flipH="false" flipV="false" rot="0">
            <a:off x="15906452" y="7845205"/>
            <a:ext cx="2166588" cy="2166588"/>
          </a:xfrm>
          <a:custGeom>
            <a:avLst/>
            <a:gdLst/>
            <a:ahLst/>
            <a:cxnLst/>
            <a:rect r="r" b="b" t="t" l="l"/>
            <a:pathLst>
              <a:path h="2166588" w="2166588">
                <a:moveTo>
                  <a:pt x="0" y="0"/>
                </a:moveTo>
                <a:lnTo>
                  <a:pt x="2166588" y="0"/>
                </a:lnTo>
                <a:lnTo>
                  <a:pt x="2166588" y="2166588"/>
                </a:lnTo>
                <a:lnTo>
                  <a:pt x="0" y="216658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0" id="10"/>
          <p:cNvGrpSpPr/>
          <p:nvPr/>
        </p:nvGrpSpPr>
        <p:grpSpPr>
          <a:xfrm rot="0">
            <a:off x="4969318" y="1028700"/>
            <a:ext cx="8035087" cy="8035087"/>
            <a:chOff x="0" y="0"/>
            <a:chExt cx="10713449" cy="10713449"/>
          </a:xfrm>
        </p:grpSpPr>
        <p:sp>
          <p:nvSpPr>
            <p:cNvPr name="Freeform 11" id="11"/>
            <p:cNvSpPr/>
            <p:nvPr/>
          </p:nvSpPr>
          <p:spPr>
            <a:xfrm flipH="false" flipV="false" rot="0">
              <a:off x="0" y="0"/>
              <a:ext cx="10713466" cy="10713466"/>
            </a:xfrm>
            <a:custGeom>
              <a:avLst/>
              <a:gdLst/>
              <a:ahLst/>
              <a:cxnLst/>
              <a:rect r="r" b="b" t="t" l="l"/>
              <a:pathLst>
                <a:path h="10713466" w="10713466">
                  <a:moveTo>
                    <a:pt x="5356733" y="0"/>
                  </a:moveTo>
                  <a:cubicBezTo>
                    <a:pt x="2398268" y="0"/>
                    <a:pt x="0" y="2398268"/>
                    <a:pt x="0" y="5356733"/>
                  </a:cubicBezTo>
                  <a:cubicBezTo>
                    <a:pt x="0" y="8315199"/>
                    <a:pt x="2398268" y="10713466"/>
                    <a:pt x="5356733" y="10713466"/>
                  </a:cubicBezTo>
                  <a:cubicBezTo>
                    <a:pt x="8315199" y="10713466"/>
                    <a:pt x="10713466" y="8315198"/>
                    <a:pt x="10713466" y="5356733"/>
                  </a:cubicBezTo>
                  <a:cubicBezTo>
                    <a:pt x="10713466" y="2398268"/>
                    <a:pt x="8315198" y="0"/>
                    <a:pt x="5356733" y="0"/>
                  </a:cubicBezTo>
                  <a:close/>
                </a:path>
              </a:pathLst>
            </a:custGeom>
            <a:solidFill>
              <a:srgbClr val="9F81DD">
                <a:alpha val="28235"/>
              </a:srgbClr>
            </a:solidFill>
          </p:spPr>
        </p:sp>
      </p:grpSp>
      <p:sp>
        <p:nvSpPr>
          <p:cNvPr name="Freeform 12" id="12"/>
          <p:cNvSpPr/>
          <p:nvPr/>
        </p:nvSpPr>
        <p:spPr>
          <a:xfrm flipH="true" flipV="false" rot="-4518370">
            <a:off x="5442820" y="1960693"/>
            <a:ext cx="3242994" cy="2399815"/>
          </a:xfrm>
          <a:custGeom>
            <a:avLst/>
            <a:gdLst/>
            <a:ahLst/>
            <a:cxnLst/>
            <a:rect r="r" b="b" t="t" l="l"/>
            <a:pathLst>
              <a:path h="2399815" w="3242994">
                <a:moveTo>
                  <a:pt x="3242994" y="0"/>
                </a:moveTo>
                <a:lnTo>
                  <a:pt x="0" y="0"/>
                </a:lnTo>
                <a:lnTo>
                  <a:pt x="0" y="2399815"/>
                </a:lnTo>
                <a:lnTo>
                  <a:pt x="3242994" y="2399815"/>
                </a:lnTo>
                <a:lnTo>
                  <a:pt x="3242994" y="0"/>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3" id="13"/>
          <p:cNvSpPr/>
          <p:nvPr/>
        </p:nvSpPr>
        <p:spPr>
          <a:xfrm flipH="false" flipV="true" rot="-9801056">
            <a:off x="9123333" y="1960693"/>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4" id="14"/>
          <p:cNvSpPr/>
          <p:nvPr/>
        </p:nvSpPr>
        <p:spPr>
          <a:xfrm flipH="false" flipV="true" rot="-4848053">
            <a:off x="9201826"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5" id="15"/>
          <p:cNvSpPr/>
          <p:nvPr/>
        </p:nvSpPr>
        <p:spPr>
          <a:xfrm flipH="false" flipV="true" rot="517877">
            <a:off x="5442820"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TextBox 16" id="16"/>
          <p:cNvSpPr txBox="true"/>
          <p:nvPr/>
        </p:nvSpPr>
        <p:spPr>
          <a:xfrm rot="0">
            <a:off x="4414682" y="8991600"/>
            <a:ext cx="9929887" cy="1253854"/>
          </a:xfrm>
          <a:prstGeom prst="rect">
            <a:avLst/>
          </a:prstGeom>
        </p:spPr>
        <p:txBody>
          <a:bodyPr anchor="t" rtlCol="false" tIns="0" lIns="0" bIns="0" rIns="0">
            <a:spAutoFit/>
          </a:bodyPr>
          <a:lstStyle/>
          <a:p>
            <a:pPr algn="ctr">
              <a:lnSpc>
                <a:spcPts val="9114"/>
              </a:lnSpc>
            </a:pPr>
            <a:r>
              <a:rPr lang="en-US" sz="6509">
                <a:solidFill>
                  <a:srgbClr val="000000">
                    <a:alpha val="15294"/>
                  </a:srgbClr>
                </a:solidFill>
                <a:latin typeface="Anonymous Pro"/>
                <a:ea typeface="Anonymous Pro"/>
                <a:cs typeface="Anonymous Pro"/>
                <a:sym typeface="Anonymous Pro"/>
              </a:rPr>
              <a:t>IGCSE Computer Science</a:t>
            </a:r>
          </a:p>
        </p:txBody>
      </p:sp>
      <p:sp>
        <p:nvSpPr>
          <p:cNvPr name="TextBox 17" id="17"/>
          <p:cNvSpPr txBox="true"/>
          <p:nvPr/>
        </p:nvSpPr>
        <p:spPr>
          <a:xfrm rot="0">
            <a:off x="6707261" y="3633586"/>
            <a:ext cx="4559201" cy="2829329"/>
          </a:xfrm>
          <a:prstGeom prst="rect">
            <a:avLst/>
          </a:prstGeom>
        </p:spPr>
        <p:txBody>
          <a:bodyPr anchor="t" rtlCol="false" tIns="0" lIns="0" bIns="0" rIns="0">
            <a:spAutoFit/>
          </a:bodyPr>
          <a:lstStyle/>
          <a:p>
            <a:pPr algn="ctr">
              <a:lnSpc>
                <a:spcPts val="7327"/>
              </a:lnSpc>
            </a:pPr>
            <a:r>
              <a:rPr lang="en-US" sz="5234">
                <a:solidFill>
                  <a:srgbClr val="000000">
                    <a:alpha val="28235"/>
                  </a:srgbClr>
                </a:solidFill>
                <a:latin typeface="League Spartan"/>
                <a:ea typeface="League Spartan"/>
                <a:cs typeface="League Spartan"/>
                <a:sym typeface="League Spartan"/>
              </a:rPr>
              <a:t>Program </a:t>
            </a:r>
          </a:p>
          <a:p>
            <a:pPr algn="ctr">
              <a:lnSpc>
                <a:spcPts val="7327"/>
              </a:lnSpc>
            </a:pPr>
            <a:r>
              <a:rPr lang="en-US" sz="5234">
                <a:solidFill>
                  <a:srgbClr val="000000">
                    <a:alpha val="28235"/>
                  </a:srgbClr>
                </a:solidFill>
                <a:latin typeface="League Spartan"/>
                <a:ea typeface="League Spartan"/>
                <a:cs typeface="League Spartan"/>
                <a:sym typeface="League Spartan"/>
              </a:rPr>
              <a:t>Development</a:t>
            </a:r>
          </a:p>
          <a:p>
            <a:pPr algn="ctr">
              <a:lnSpc>
                <a:spcPts val="7327"/>
              </a:lnSpc>
            </a:pPr>
            <a:r>
              <a:rPr lang="en-US" sz="5234">
                <a:solidFill>
                  <a:srgbClr val="000000">
                    <a:alpha val="28235"/>
                  </a:srgbClr>
                </a:solidFill>
                <a:latin typeface="League Spartan"/>
                <a:ea typeface="League Spartan"/>
                <a:cs typeface="League Spartan"/>
                <a:sym typeface="League Spartan"/>
              </a:rPr>
              <a:t>Life Cycle</a:t>
            </a:r>
          </a:p>
        </p:txBody>
      </p:sp>
      <p:sp>
        <p:nvSpPr>
          <p:cNvPr name="TextBox 18" id="18"/>
          <p:cNvSpPr txBox="true"/>
          <p:nvPr/>
        </p:nvSpPr>
        <p:spPr>
          <a:xfrm rot="0">
            <a:off x="3061683" y="-152400"/>
            <a:ext cx="11850357" cy="666220"/>
          </a:xfrm>
          <a:prstGeom prst="rect">
            <a:avLst/>
          </a:prstGeom>
        </p:spPr>
        <p:txBody>
          <a:bodyPr anchor="t" rtlCol="false" tIns="0" lIns="0" bIns="0" rIns="0">
            <a:spAutoFit/>
          </a:bodyPr>
          <a:lstStyle/>
          <a:p>
            <a:pPr algn="ctr">
              <a:lnSpc>
                <a:spcPts val="4754"/>
              </a:lnSpc>
            </a:pPr>
            <a:r>
              <a:rPr lang="en-US" sz="3395" b="true">
                <a:solidFill>
                  <a:srgbClr val="FDFFFC">
                    <a:alpha val="34902"/>
                  </a:srgbClr>
                </a:solidFill>
                <a:latin typeface="Anonymous Pro Bold"/>
                <a:ea typeface="Anonymous Pro Bold"/>
                <a:cs typeface="Anonymous Pro Bold"/>
                <a:sym typeface="Anonymous Pro Bold"/>
              </a:rPr>
              <a:t>Chapter 7: Algorithm Design and Problem Solving</a:t>
            </a:r>
          </a:p>
        </p:txBody>
      </p:sp>
      <p:sp>
        <p:nvSpPr>
          <p:cNvPr name="TextBox 19" id="19"/>
          <p:cNvSpPr txBox="true"/>
          <p:nvPr/>
        </p:nvSpPr>
        <p:spPr>
          <a:xfrm rot="0">
            <a:off x="8111613" y="3158729"/>
            <a:ext cx="1750497" cy="665357"/>
          </a:xfrm>
          <a:prstGeom prst="rect">
            <a:avLst/>
          </a:prstGeom>
        </p:spPr>
        <p:txBody>
          <a:bodyPr anchor="t" rtlCol="false" tIns="0" lIns="0" bIns="0" rIns="0">
            <a:spAutoFit/>
          </a:bodyPr>
          <a:lstStyle/>
          <a:p>
            <a:pPr algn="ctr">
              <a:lnSpc>
                <a:spcPts val="4754"/>
              </a:lnSpc>
            </a:pPr>
            <a:r>
              <a:rPr lang="en-US" sz="3395" b="true">
                <a:solidFill>
                  <a:srgbClr val="000000">
                    <a:alpha val="28235"/>
                  </a:srgbClr>
                </a:solidFill>
                <a:latin typeface="Anonymous Pro Bold"/>
                <a:ea typeface="Anonymous Pro Bold"/>
                <a:cs typeface="Anonymous Pro Bold"/>
                <a:sym typeface="Anonymous Pro Bold"/>
              </a:rPr>
              <a:t>C7.1</a:t>
            </a:r>
          </a:p>
        </p:txBody>
      </p:sp>
      <p:sp>
        <p:nvSpPr>
          <p:cNvPr name="TextBox 20" id="20"/>
          <p:cNvSpPr txBox="true"/>
          <p:nvPr/>
        </p:nvSpPr>
        <p:spPr>
          <a:xfrm rot="0">
            <a:off x="-227858" y="2412100"/>
            <a:ext cx="2513117" cy="534056"/>
          </a:xfrm>
          <a:prstGeom prst="rect">
            <a:avLst/>
          </a:prstGeom>
        </p:spPr>
        <p:txBody>
          <a:bodyPr anchor="t" rtlCol="false" tIns="0" lIns="0" bIns="0" rIns="0">
            <a:spAutoFit/>
          </a:bodyPr>
          <a:lstStyle/>
          <a:p>
            <a:pPr algn="ctr">
              <a:lnSpc>
                <a:spcPts val="3870"/>
              </a:lnSpc>
            </a:pPr>
            <a:r>
              <a:rPr lang="en-US" sz="2764" b="true">
                <a:solidFill>
                  <a:srgbClr val="FBEECB">
                    <a:alpha val="42353"/>
                  </a:srgbClr>
                </a:solidFill>
                <a:latin typeface="Anonymous Pro Bold"/>
                <a:ea typeface="Anonymous Pro Bold"/>
                <a:cs typeface="Anonymous Pro Bold"/>
                <a:sym typeface="Anonymous Pro Bold"/>
              </a:rPr>
              <a:t>Analysis</a:t>
            </a:r>
          </a:p>
        </p:txBody>
      </p:sp>
      <p:sp>
        <p:nvSpPr>
          <p:cNvPr name="TextBox 21" id="21"/>
          <p:cNvSpPr txBox="true"/>
          <p:nvPr/>
        </p:nvSpPr>
        <p:spPr>
          <a:xfrm rot="0">
            <a:off x="14344569" y="3828984"/>
            <a:ext cx="3517032" cy="758886"/>
          </a:xfrm>
          <a:prstGeom prst="rect">
            <a:avLst/>
          </a:prstGeom>
        </p:spPr>
        <p:txBody>
          <a:bodyPr anchor="t" rtlCol="false" tIns="0" lIns="0" bIns="0" rIns="0">
            <a:spAutoFit/>
          </a:bodyPr>
          <a:lstStyle/>
          <a:p>
            <a:pPr algn="r">
              <a:lnSpc>
                <a:spcPts val="5415"/>
              </a:lnSpc>
            </a:pPr>
            <a:r>
              <a:rPr lang="en-US" sz="3868" b="true">
                <a:solidFill>
                  <a:srgbClr val="F79844">
                    <a:alpha val="93333"/>
                  </a:srgbClr>
                </a:solidFill>
                <a:latin typeface="Anonymous Pro Bold"/>
                <a:ea typeface="Anonymous Pro Bold"/>
                <a:cs typeface="Anonymous Pro Bold"/>
                <a:sym typeface="Anonymous Pro Bold"/>
              </a:rPr>
              <a:t>Design</a:t>
            </a:r>
          </a:p>
        </p:txBody>
      </p:sp>
      <p:sp>
        <p:nvSpPr>
          <p:cNvPr name="TextBox 22" id="22"/>
          <p:cNvSpPr txBox="true"/>
          <p:nvPr/>
        </p:nvSpPr>
        <p:spPr>
          <a:xfrm rot="0">
            <a:off x="121230" y="6961394"/>
            <a:ext cx="2540459" cy="557673"/>
          </a:xfrm>
          <a:prstGeom prst="rect">
            <a:avLst/>
          </a:prstGeom>
        </p:spPr>
        <p:txBody>
          <a:bodyPr anchor="t" rtlCol="false" tIns="0" lIns="0" bIns="0" rIns="0">
            <a:spAutoFit/>
          </a:bodyPr>
          <a:lstStyle/>
          <a:p>
            <a:pPr algn="l">
              <a:lnSpc>
                <a:spcPts val="3911"/>
              </a:lnSpc>
            </a:pPr>
            <a:r>
              <a:rPr lang="en-US" sz="2794" b="true">
                <a:solidFill>
                  <a:srgbClr val="FBEECB">
                    <a:alpha val="12549"/>
                  </a:srgbClr>
                </a:solidFill>
                <a:latin typeface="Anonymous Pro Bold"/>
                <a:ea typeface="Anonymous Pro Bold"/>
                <a:cs typeface="Anonymous Pro Bold"/>
                <a:sym typeface="Anonymous Pro Bold"/>
              </a:rPr>
              <a:t>Coding</a:t>
            </a:r>
          </a:p>
        </p:txBody>
      </p:sp>
      <p:sp>
        <p:nvSpPr>
          <p:cNvPr name="TextBox 23" id="23"/>
          <p:cNvSpPr txBox="true"/>
          <p:nvPr/>
        </p:nvSpPr>
        <p:spPr>
          <a:xfrm rot="0">
            <a:off x="15588112" y="6961394"/>
            <a:ext cx="2540459" cy="557673"/>
          </a:xfrm>
          <a:prstGeom prst="rect">
            <a:avLst/>
          </a:prstGeom>
        </p:spPr>
        <p:txBody>
          <a:bodyPr anchor="t" rtlCol="false" tIns="0" lIns="0" bIns="0" rIns="0">
            <a:spAutoFit/>
          </a:bodyPr>
          <a:lstStyle/>
          <a:p>
            <a:pPr algn="r">
              <a:lnSpc>
                <a:spcPts val="3911"/>
              </a:lnSpc>
            </a:pPr>
            <a:r>
              <a:rPr lang="en-US" sz="2794" b="true">
                <a:solidFill>
                  <a:srgbClr val="000000">
                    <a:alpha val="12549"/>
                  </a:srgbClr>
                </a:solidFill>
                <a:latin typeface="Anonymous Pro Bold"/>
                <a:ea typeface="Anonymous Pro Bold"/>
                <a:cs typeface="Anonymous Pro Bold"/>
                <a:sym typeface="Anonymous Pro Bold"/>
              </a:rPr>
              <a:t>Testing</a:t>
            </a:r>
          </a:p>
        </p:txBody>
      </p:sp>
      <p:grpSp>
        <p:nvGrpSpPr>
          <p:cNvPr name="Group 24" id="24"/>
          <p:cNvGrpSpPr/>
          <p:nvPr/>
        </p:nvGrpSpPr>
        <p:grpSpPr>
          <a:xfrm rot="0">
            <a:off x="2537237" y="319939"/>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0">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1">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22" tooltip="http://www.exampaperspractice.co.uk"/>
                </a:rPr>
                <a:t>www.exampaperspractice.co.uk</a:t>
              </a:r>
            </a:p>
          </p:txBody>
        </p:sp>
      </p:grpSp>
    </p:spTree>
  </p:cSld>
  <p:clrMapOvr>
    <a:masterClrMapping/>
  </p:clrMapOvr>
</p:sld>
</file>

<file path=ppt/slides/slide160.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392273" y="301642"/>
            <a:ext cx="3476385" cy="3476385"/>
            <a:chOff x="0" y="0"/>
            <a:chExt cx="4635180" cy="4635180"/>
          </a:xfrm>
        </p:grpSpPr>
        <p:sp>
          <p:nvSpPr>
            <p:cNvPr name="Freeform 3" id="3"/>
            <p:cNvSpPr/>
            <p:nvPr/>
          </p:nvSpPr>
          <p:spPr>
            <a:xfrm flipH="false" flipV="false" rot="0">
              <a:off x="0" y="0"/>
              <a:ext cx="4635119" cy="4635119"/>
            </a:xfrm>
            <a:custGeom>
              <a:avLst/>
              <a:gdLst/>
              <a:ahLst/>
              <a:cxnLst/>
              <a:rect r="r" b="b" t="t" l="l"/>
              <a:pathLst>
                <a:path h="4635119" w="4635119">
                  <a:moveTo>
                    <a:pt x="0" y="0"/>
                  </a:moveTo>
                  <a:lnTo>
                    <a:pt x="4635119" y="0"/>
                  </a:lnTo>
                  <a:lnTo>
                    <a:pt x="4635119" y="4635119"/>
                  </a:lnTo>
                  <a:lnTo>
                    <a:pt x="0" y="4635119"/>
                  </a:lnTo>
                  <a:close/>
                </a:path>
              </a:pathLst>
            </a:custGeom>
            <a:solidFill>
              <a:srgbClr val="699B89"/>
            </a:solidFill>
          </p:spPr>
        </p:sp>
      </p:grpSp>
      <p:sp>
        <p:nvSpPr>
          <p:cNvPr name="TextBox 4" id="4"/>
          <p:cNvSpPr txBox="true"/>
          <p:nvPr/>
        </p:nvSpPr>
        <p:spPr>
          <a:xfrm rot="0">
            <a:off x="142029" y="1503131"/>
            <a:ext cx="3976873" cy="1454409"/>
          </a:xfrm>
          <a:prstGeom prst="rect">
            <a:avLst/>
          </a:prstGeom>
        </p:spPr>
        <p:txBody>
          <a:bodyPr anchor="t" rtlCol="false" tIns="0" lIns="0" bIns="0" rIns="0">
            <a:spAutoFit/>
          </a:bodyPr>
          <a:lstStyle/>
          <a:p>
            <a:pPr algn="ctr">
              <a:lnSpc>
                <a:spcPts val="6193"/>
              </a:lnSpc>
            </a:pPr>
            <a:r>
              <a:rPr lang="en-US" sz="6881">
                <a:solidFill>
                  <a:srgbClr val="000000"/>
                </a:solidFill>
                <a:latin typeface="StoryBook Rough"/>
                <a:ea typeface="StoryBook Rough"/>
                <a:cs typeface="StoryBook Rough"/>
                <a:sym typeface="StoryBook Rough"/>
              </a:rPr>
              <a:t>BOUNDARY</a:t>
            </a:r>
          </a:p>
          <a:p>
            <a:pPr algn="ctr">
              <a:lnSpc>
                <a:spcPts val="6193"/>
              </a:lnSpc>
            </a:pPr>
            <a:r>
              <a:rPr lang="en-US" sz="6881">
                <a:solidFill>
                  <a:srgbClr val="000000"/>
                </a:solidFill>
                <a:latin typeface="StoryBook Rough"/>
                <a:ea typeface="StoryBook Rough"/>
                <a:cs typeface="StoryBook Rough"/>
                <a:sym typeface="StoryBook Rough"/>
              </a:rPr>
              <a:t>DATA</a:t>
            </a:r>
          </a:p>
        </p:txBody>
      </p:sp>
      <p:graphicFrame>
        <p:nvGraphicFramePr>
          <p:cNvPr name="Table 5" id="5"/>
          <p:cNvGraphicFramePr>
            <a:graphicFrameLocks noGrp="true"/>
          </p:cNvGraphicFramePr>
          <p:nvPr/>
        </p:nvGraphicFramePr>
        <p:xfrm>
          <a:off x="1802101" y="6560328"/>
          <a:ext cx="6121400" cy="1206500"/>
        </p:xfrm>
        <a:graphic>
          <a:graphicData uri="http://schemas.openxmlformats.org/drawingml/2006/table">
            <a:tbl>
              <a:tblPr/>
              <a:tblGrid>
                <a:gridCol w="3060700"/>
                <a:gridCol w="3060700"/>
              </a:tblGrid>
              <a:tr h="1206500">
                <a:tc>
                  <a:txBody>
                    <a:bodyPr anchor="t" rtlCol="false"/>
                    <a:lstStyle/>
                    <a:p>
                      <a:pPr algn="l">
                        <a:lnSpc>
                          <a:spcPts val="1679"/>
                        </a:lnSpc>
                        <a:defRPr/>
                      </a:pPr>
                      <a:endParaRPr lang="en-US" sz="1100"/>
                    </a:p>
                  </a:txBody>
                  <a:tcPr marL="190500" marR="190500" marT="190500" marB="190500" anchor="ctr">
                    <a:lnL cmpd="sng" algn="ctr" cap="flat" w="43815">
                      <a:solidFill>
                        <a:srgbClr val="FFFFFF"/>
                      </a:solidFill>
                      <a:prstDash val="solid"/>
                      <a:round/>
                      <a:headEnd type="none" w="med" len="med"/>
                      <a:tailEnd type="none" w="med" len="med"/>
                    </a:lnL>
                    <a:lnR cmpd="sng" algn="ctr" cap="flat" w="43815">
                      <a:solidFill>
                        <a:srgbClr val="FFFFFF"/>
                      </a:solidFill>
                      <a:prstDash val="solid"/>
                      <a:round/>
                      <a:headEnd type="none" w="med" len="med"/>
                      <a:tailEnd type="none" w="med" len="med"/>
                    </a:lnR>
                    <a:lnT cmpd="sng" algn="ctr" cap="flat" w="43815">
                      <a:solidFill>
                        <a:srgbClr val="FFFFFF"/>
                      </a:solidFill>
                      <a:prstDash val="solid"/>
                      <a:round/>
                      <a:headEnd type="none" w="med" len="med"/>
                      <a:tailEnd type="none" w="med" len="med"/>
                    </a:lnT>
                    <a:lnB cmpd="sng" algn="ctr" cap="flat" w="43815">
                      <a:solidFill>
                        <a:srgbClr val="FFFFFF"/>
                      </a:solidFill>
                      <a:prstDash val="solid"/>
                      <a:round/>
                      <a:headEnd type="none" w="med" len="med"/>
                      <a:tailEnd type="none" w="med" len="med"/>
                    </a:lnB>
                    <a:solidFill>
                      <a:srgbClr val="7ED957"/>
                    </a:solidFill>
                  </a:tcPr>
                </a:tc>
                <a:tc>
                  <a:txBody>
                    <a:bodyPr anchor="t" rtlCol="false"/>
                    <a:lstStyle/>
                    <a:p>
                      <a:pPr algn="l">
                        <a:lnSpc>
                          <a:spcPts val="1679"/>
                        </a:lnSpc>
                        <a:defRPr/>
                      </a:pPr>
                      <a:endParaRPr lang="en-US" sz="1100"/>
                    </a:p>
                  </a:txBody>
                  <a:tcPr marL="190500" marR="190500" marT="190500" marB="190500" anchor="ctr">
                    <a:lnL cmpd="sng" algn="ctr" cap="flat" w="43815">
                      <a:solidFill>
                        <a:srgbClr val="FFFFFF"/>
                      </a:solidFill>
                      <a:prstDash val="solid"/>
                      <a:round/>
                      <a:headEnd type="none" w="med" len="med"/>
                      <a:tailEnd type="none" w="med" len="med"/>
                    </a:lnL>
                    <a:lnR cmpd="sng" algn="ctr" cap="flat" w="43815">
                      <a:solidFill>
                        <a:srgbClr val="FFFFFF"/>
                      </a:solidFill>
                      <a:prstDash val="solid"/>
                      <a:round/>
                      <a:headEnd type="none" w="med" len="med"/>
                      <a:tailEnd type="none" w="med" len="med"/>
                    </a:lnR>
                    <a:lnT cmpd="sng" algn="ctr" cap="flat" w="43815">
                      <a:solidFill>
                        <a:srgbClr val="FFFFFF"/>
                      </a:solidFill>
                      <a:prstDash val="solid"/>
                      <a:round/>
                      <a:headEnd type="none" w="med" len="med"/>
                      <a:tailEnd type="none" w="med" len="med"/>
                    </a:lnT>
                    <a:lnB cmpd="sng" algn="ctr" cap="flat" w="43815">
                      <a:solidFill>
                        <a:srgbClr val="FFFFFF"/>
                      </a:solidFill>
                      <a:prstDash val="solid"/>
                      <a:round/>
                      <a:headEnd type="none" w="med" len="med"/>
                      <a:tailEnd type="none" w="med" len="med"/>
                    </a:lnB>
                    <a:solidFill>
                      <a:srgbClr val="FF5757"/>
                    </a:solidFill>
                  </a:tcPr>
                </a:tc>
              </a:tr>
            </a:tbl>
          </a:graphicData>
        </a:graphic>
      </p:graphicFrame>
      <p:grpSp>
        <p:nvGrpSpPr>
          <p:cNvPr name="Group 6" id="6"/>
          <p:cNvGrpSpPr/>
          <p:nvPr/>
        </p:nvGrpSpPr>
        <p:grpSpPr>
          <a:xfrm rot="-5400000">
            <a:off x="2364934" y="7979616"/>
            <a:ext cx="1287110" cy="47625"/>
            <a:chOff x="0" y="0"/>
            <a:chExt cx="1716147" cy="63500"/>
          </a:xfrm>
        </p:grpSpPr>
        <p:sp>
          <p:nvSpPr>
            <p:cNvPr name="Freeform 7" id="7"/>
            <p:cNvSpPr/>
            <p:nvPr/>
          </p:nvSpPr>
          <p:spPr>
            <a:xfrm flipH="false" flipV="false" rot="0">
              <a:off x="0" y="0"/>
              <a:ext cx="1716151" cy="63500"/>
            </a:xfrm>
            <a:custGeom>
              <a:avLst/>
              <a:gdLst/>
              <a:ahLst/>
              <a:cxnLst/>
              <a:rect r="r" b="b" t="t" l="l"/>
              <a:pathLst>
                <a:path h="63500" w="1716151">
                  <a:moveTo>
                    <a:pt x="31750" y="0"/>
                  </a:moveTo>
                  <a:lnTo>
                    <a:pt x="1684401" y="0"/>
                  </a:lnTo>
                  <a:cubicBezTo>
                    <a:pt x="1701927" y="0"/>
                    <a:pt x="1716151" y="14224"/>
                    <a:pt x="1716151" y="31750"/>
                  </a:cubicBezTo>
                  <a:cubicBezTo>
                    <a:pt x="1716151" y="49276"/>
                    <a:pt x="1701927" y="63500"/>
                    <a:pt x="168440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5457857">
            <a:off x="5300434" y="7947785"/>
            <a:ext cx="1350955" cy="47625"/>
            <a:chOff x="0" y="0"/>
            <a:chExt cx="1801273" cy="63500"/>
          </a:xfrm>
        </p:grpSpPr>
        <p:sp>
          <p:nvSpPr>
            <p:cNvPr name="Freeform 9" id="9"/>
            <p:cNvSpPr/>
            <p:nvPr/>
          </p:nvSpPr>
          <p:spPr>
            <a:xfrm flipH="false" flipV="false" rot="0">
              <a:off x="0" y="0"/>
              <a:ext cx="1801241" cy="63500"/>
            </a:xfrm>
            <a:custGeom>
              <a:avLst/>
              <a:gdLst/>
              <a:ahLst/>
              <a:cxnLst/>
              <a:rect r="r" b="b" t="t" l="l"/>
              <a:pathLst>
                <a:path h="63500" w="1801241">
                  <a:moveTo>
                    <a:pt x="31750" y="0"/>
                  </a:moveTo>
                  <a:lnTo>
                    <a:pt x="1769491" y="0"/>
                  </a:lnTo>
                  <a:cubicBezTo>
                    <a:pt x="1787017" y="0"/>
                    <a:pt x="1801241" y="14224"/>
                    <a:pt x="1801241" y="31750"/>
                  </a:cubicBezTo>
                  <a:cubicBezTo>
                    <a:pt x="1801241" y="49276"/>
                    <a:pt x="1787017" y="63500"/>
                    <a:pt x="1769491"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0" id="10"/>
          <p:cNvSpPr txBox="true"/>
          <p:nvPr/>
        </p:nvSpPr>
        <p:spPr>
          <a:xfrm rot="0">
            <a:off x="1028700" y="8474025"/>
            <a:ext cx="2933068" cy="1604989"/>
          </a:xfrm>
          <a:prstGeom prst="rect">
            <a:avLst/>
          </a:prstGeom>
        </p:spPr>
        <p:txBody>
          <a:bodyPr anchor="t" rtlCol="false" tIns="0" lIns="0" bIns="0" rIns="0">
            <a:spAutoFit/>
          </a:bodyPr>
          <a:lstStyle/>
          <a:p>
            <a:pPr algn="ctr">
              <a:lnSpc>
                <a:spcPts val="6096"/>
              </a:lnSpc>
            </a:pPr>
            <a:r>
              <a:rPr lang="en-US" sz="4355">
                <a:solidFill>
                  <a:srgbClr val="000000"/>
                </a:solidFill>
                <a:latin typeface="StoryBook Rough"/>
                <a:ea typeface="StoryBook Rough"/>
                <a:cs typeface="StoryBook Rough"/>
                <a:sym typeface="StoryBook Rough"/>
              </a:rPr>
              <a:t>NORMAL + </a:t>
            </a:r>
          </a:p>
          <a:p>
            <a:pPr algn="ctr">
              <a:lnSpc>
                <a:spcPts val="6096"/>
              </a:lnSpc>
            </a:pPr>
            <a:r>
              <a:rPr lang="en-US" sz="4355">
                <a:solidFill>
                  <a:srgbClr val="000000"/>
                </a:solidFill>
                <a:latin typeface="StoryBook Rough"/>
                <a:ea typeface="StoryBook Rough"/>
                <a:cs typeface="StoryBook Rough"/>
                <a:sym typeface="StoryBook Rough"/>
              </a:rPr>
              <a:t>EXTREME DATA</a:t>
            </a:r>
          </a:p>
        </p:txBody>
      </p:sp>
      <p:sp>
        <p:nvSpPr>
          <p:cNvPr name="TextBox 11" id="11"/>
          <p:cNvSpPr txBox="true"/>
          <p:nvPr/>
        </p:nvSpPr>
        <p:spPr>
          <a:xfrm rot="0">
            <a:off x="4788587" y="8647611"/>
            <a:ext cx="3117795" cy="832908"/>
          </a:xfrm>
          <a:prstGeom prst="rect">
            <a:avLst/>
          </a:prstGeom>
        </p:spPr>
        <p:txBody>
          <a:bodyPr anchor="t" rtlCol="false" tIns="0" lIns="0" bIns="0" rIns="0">
            <a:spAutoFit/>
          </a:bodyPr>
          <a:lstStyle/>
          <a:p>
            <a:pPr algn="ctr">
              <a:lnSpc>
                <a:spcPts val="6096"/>
              </a:lnSpc>
            </a:pPr>
            <a:r>
              <a:rPr lang="en-US" sz="4355">
                <a:solidFill>
                  <a:srgbClr val="000000"/>
                </a:solidFill>
                <a:latin typeface="StoryBook Rough"/>
                <a:ea typeface="StoryBook Rough"/>
                <a:cs typeface="StoryBook Rough"/>
                <a:sym typeface="StoryBook Rough"/>
              </a:rPr>
              <a:t>REJECTED DATA</a:t>
            </a:r>
          </a:p>
        </p:txBody>
      </p:sp>
      <p:graphicFrame>
        <p:nvGraphicFramePr>
          <p:cNvPr name="Table 12" id="12"/>
          <p:cNvGraphicFramePr>
            <a:graphicFrameLocks noGrp="true"/>
          </p:cNvGraphicFramePr>
          <p:nvPr/>
        </p:nvGraphicFramePr>
        <p:xfrm>
          <a:off x="11444787" y="6560328"/>
          <a:ext cx="5537200" cy="1092200"/>
        </p:xfrm>
        <a:graphic>
          <a:graphicData uri="http://schemas.openxmlformats.org/drawingml/2006/table">
            <a:tbl>
              <a:tblPr/>
              <a:tblGrid>
                <a:gridCol w="2768600"/>
                <a:gridCol w="2768600"/>
              </a:tblGrid>
              <a:tr h="1092200">
                <a:tc>
                  <a:txBody>
                    <a:bodyPr anchor="t" rtlCol="false"/>
                    <a:lstStyle/>
                    <a:p>
                      <a:pPr algn="l">
                        <a:lnSpc>
                          <a:spcPts val="1679"/>
                        </a:lnSpc>
                        <a:defRPr/>
                      </a:pPr>
                      <a:endParaRPr lang="en-US" sz="1100"/>
                    </a:p>
                  </a:txBody>
                  <a:tcPr marL="190500" marR="190500" marT="190500" marB="190500" anchor="ctr">
                    <a:lnL cmpd="sng" algn="ctr" cap="flat" w="39754">
                      <a:solidFill>
                        <a:srgbClr val="FFFFFF"/>
                      </a:solidFill>
                      <a:prstDash val="solid"/>
                      <a:round/>
                      <a:headEnd type="none" w="med" len="med"/>
                      <a:tailEnd type="none" w="med" len="med"/>
                    </a:lnL>
                    <a:lnR cmpd="sng" algn="ctr" cap="flat" w="39754">
                      <a:solidFill>
                        <a:srgbClr val="FFFFFF"/>
                      </a:solidFill>
                      <a:prstDash val="solid"/>
                      <a:round/>
                      <a:headEnd type="none" w="med" len="med"/>
                      <a:tailEnd type="none" w="med" len="med"/>
                    </a:lnR>
                    <a:lnT cmpd="sng" algn="ctr" cap="flat" w="39754">
                      <a:solidFill>
                        <a:srgbClr val="FFFFFF"/>
                      </a:solidFill>
                      <a:prstDash val="solid"/>
                      <a:round/>
                      <a:headEnd type="none" w="med" len="med"/>
                      <a:tailEnd type="none" w="med" len="med"/>
                    </a:lnT>
                    <a:lnB cmpd="sng" algn="ctr" cap="flat" w="39754">
                      <a:solidFill>
                        <a:srgbClr val="FFFFFF"/>
                      </a:solidFill>
                      <a:prstDash val="solid"/>
                      <a:round/>
                      <a:headEnd type="none" w="med" len="med"/>
                      <a:tailEnd type="none" w="med" len="med"/>
                    </a:lnB>
                    <a:solidFill>
                      <a:srgbClr val="7ED957"/>
                    </a:solidFill>
                  </a:tcPr>
                </a:tc>
                <a:tc>
                  <a:txBody>
                    <a:bodyPr anchor="t" rtlCol="false"/>
                    <a:lstStyle/>
                    <a:p>
                      <a:pPr algn="l">
                        <a:lnSpc>
                          <a:spcPts val="1679"/>
                        </a:lnSpc>
                        <a:defRPr/>
                      </a:pPr>
                      <a:endParaRPr lang="en-US" sz="1100"/>
                    </a:p>
                  </a:txBody>
                  <a:tcPr marL="190500" marR="190500" marT="190500" marB="190500" anchor="ctr">
                    <a:lnL cmpd="sng" algn="ctr" cap="flat" w="39754">
                      <a:solidFill>
                        <a:srgbClr val="FFFFFF"/>
                      </a:solidFill>
                      <a:prstDash val="solid"/>
                      <a:round/>
                      <a:headEnd type="none" w="med" len="med"/>
                      <a:tailEnd type="none" w="med" len="med"/>
                    </a:lnL>
                    <a:lnR cmpd="sng" algn="ctr" cap="flat" w="39754">
                      <a:solidFill>
                        <a:srgbClr val="FFFFFF"/>
                      </a:solidFill>
                      <a:prstDash val="solid"/>
                      <a:round/>
                      <a:headEnd type="none" w="med" len="med"/>
                      <a:tailEnd type="none" w="med" len="med"/>
                    </a:lnR>
                    <a:lnT cmpd="sng" algn="ctr" cap="flat" w="39754">
                      <a:solidFill>
                        <a:srgbClr val="FFFFFF"/>
                      </a:solidFill>
                      <a:prstDash val="solid"/>
                      <a:round/>
                      <a:headEnd type="none" w="med" len="med"/>
                      <a:tailEnd type="none" w="med" len="med"/>
                    </a:lnT>
                    <a:lnB cmpd="sng" algn="ctr" cap="flat" w="39754">
                      <a:solidFill>
                        <a:srgbClr val="FFFFFF"/>
                      </a:solidFill>
                      <a:prstDash val="solid"/>
                      <a:round/>
                      <a:headEnd type="none" w="med" len="med"/>
                      <a:tailEnd type="none" w="med" len="med"/>
                    </a:lnB>
                    <a:solidFill>
                      <a:srgbClr val="FF5757"/>
                    </a:solidFill>
                  </a:tcPr>
                </a:tc>
              </a:tr>
            </a:tbl>
          </a:graphicData>
        </a:graphic>
      </p:graphicFrame>
      <p:grpSp>
        <p:nvGrpSpPr>
          <p:cNvPr name="Group 13" id="13"/>
          <p:cNvGrpSpPr/>
          <p:nvPr/>
        </p:nvGrpSpPr>
        <p:grpSpPr>
          <a:xfrm rot="-5400000">
            <a:off x="11984535" y="7915875"/>
            <a:ext cx="1218747" cy="38100"/>
            <a:chOff x="0" y="0"/>
            <a:chExt cx="1624996" cy="50800"/>
          </a:xfrm>
        </p:grpSpPr>
        <p:sp>
          <p:nvSpPr>
            <p:cNvPr name="Freeform 14" id="14"/>
            <p:cNvSpPr/>
            <p:nvPr/>
          </p:nvSpPr>
          <p:spPr>
            <a:xfrm flipH="false" flipV="false" rot="0">
              <a:off x="0" y="0"/>
              <a:ext cx="1624965" cy="50800"/>
            </a:xfrm>
            <a:custGeom>
              <a:avLst/>
              <a:gdLst/>
              <a:ahLst/>
              <a:cxnLst/>
              <a:rect r="r" b="b" t="t" l="l"/>
              <a:pathLst>
                <a:path h="50800" w="1624965">
                  <a:moveTo>
                    <a:pt x="25400" y="0"/>
                  </a:moveTo>
                  <a:lnTo>
                    <a:pt x="1599565" y="0"/>
                  </a:lnTo>
                  <a:cubicBezTo>
                    <a:pt x="1613535" y="0"/>
                    <a:pt x="1624965" y="11430"/>
                    <a:pt x="1624965" y="25400"/>
                  </a:cubicBezTo>
                  <a:cubicBezTo>
                    <a:pt x="1624965" y="39370"/>
                    <a:pt x="1613535" y="50800"/>
                    <a:pt x="1599565"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15" id="15"/>
          <p:cNvGrpSpPr/>
          <p:nvPr/>
        </p:nvGrpSpPr>
        <p:grpSpPr>
          <a:xfrm rot="-5457857">
            <a:off x="14780688" y="7885556"/>
            <a:ext cx="1279562" cy="38100"/>
            <a:chOff x="0" y="0"/>
            <a:chExt cx="1706083" cy="50800"/>
          </a:xfrm>
        </p:grpSpPr>
        <p:sp>
          <p:nvSpPr>
            <p:cNvPr name="Freeform 16" id="16"/>
            <p:cNvSpPr/>
            <p:nvPr/>
          </p:nvSpPr>
          <p:spPr>
            <a:xfrm flipH="false" flipV="false" rot="0">
              <a:off x="0" y="0"/>
              <a:ext cx="1706118" cy="50800"/>
            </a:xfrm>
            <a:custGeom>
              <a:avLst/>
              <a:gdLst/>
              <a:ahLst/>
              <a:cxnLst/>
              <a:rect r="r" b="b" t="t" l="l"/>
              <a:pathLst>
                <a:path h="50800" w="1706118">
                  <a:moveTo>
                    <a:pt x="25400" y="0"/>
                  </a:moveTo>
                  <a:lnTo>
                    <a:pt x="1680718" y="0"/>
                  </a:lnTo>
                  <a:cubicBezTo>
                    <a:pt x="1694688" y="0"/>
                    <a:pt x="1706118" y="11430"/>
                    <a:pt x="1706118" y="25400"/>
                  </a:cubicBezTo>
                  <a:cubicBezTo>
                    <a:pt x="1706118" y="39370"/>
                    <a:pt x="1694688" y="50800"/>
                    <a:pt x="1680718"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TextBox 17" id="17"/>
          <p:cNvSpPr txBox="true"/>
          <p:nvPr/>
        </p:nvSpPr>
        <p:spPr>
          <a:xfrm rot="0">
            <a:off x="10708099" y="8540390"/>
            <a:ext cx="2793837" cy="1536939"/>
          </a:xfrm>
          <a:prstGeom prst="rect">
            <a:avLst/>
          </a:prstGeom>
        </p:spPr>
        <p:txBody>
          <a:bodyPr anchor="t" rtlCol="false" tIns="0" lIns="0" bIns="0" rIns="0">
            <a:spAutoFit/>
          </a:bodyPr>
          <a:lstStyle/>
          <a:p>
            <a:pPr algn="ctr">
              <a:lnSpc>
                <a:spcPts val="5806"/>
              </a:lnSpc>
            </a:pPr>
            <a:r>
              <a:rPr lang="en-US" sz="4148">
                <a:solidFill>
                  <a:srgbClr val="000000"/>
                </a:solidFill>
                <a:latin typeface="StoryBook Rough"/>
                <a:ea typeface="StoryBook Rough"/>
                <a:cs typeface="StoryBook Rough"/>
                <a:sym typeface="StoryBook Rough"/>
              </a:rPr>
              <a:t>NORMAL + </a:t>
            </a:r>
          </a:p>
          <a:p>
            <a:pPr algn="ctr">
              <a:lnSpc>
                <a:spcPts val="5806"/>
              </a:lnSpc>
            </a:pPr>
            <a:r>
              <a:rPr lang="en-US" sz="4148">
                <a:solidFill>
                  <a:srgbClr val="000000"/>
                </a:solidFill>
                <a:latin typeface="StoryBook Rough"/>
                <a:ea typeface="StoryBook Rough"/>
                <a:cs typeface="StoryBook Rough"/>
                <a:sym typeface="StoryBook Rough"/>
              </a:rPr>
              <a:t>EXTREME DATA</a:t>
            </a:r>
          </a:p>
        </p:txBody>
      </p:sp>
      <p:sp>
        <p:nvSpPr>
          <p:cNvPr name="TextBox 18" id="18"/>
          <p:cNvSpPr txBox="true"/>
          <p:nvPr/>
        </p:nvSpPr>
        <p:spPr>
          <a:xfrm rot="0">
            <a:off x="14289506" y="8540390"/>
            <a:ext cx="2969794" cy="801509"/>
          </a:xfrm>
          <a:prstGeom prst="rect">
            <a:avLst/>
          </a:prstGeom>
        </p:spPr>
        <p:txBody>
          <a:bodyPr anchor="t" rtlCol="false" tIns="0" lIns="0" bIns="0" rIns="0">
            <a:spAutoFit/>
          </a:bodyPr>
          <a:lstStyle/>
          <a:p>
            <a:pPr algn="ctr">
              <a:lnSpc>
                <a:spcPts val="5806"/>
              </a:lnSpc>
            </a:pPr>
            <a:r>
              <a:rPr lang="en-US" sz="4148">
                <a:solidFill>
                  <a:srgbClr val="000000"/>
                </a:solidFill>
                <a:latin typeface="StoryBook Rough"/>
                <a:ea typeface="StoryBook Rough"/>
                <a:cs typeface="StoryBook Rough"/>
                <a:sym typeface="StoryBook Rough"/>
              </a:rPr>
              <a:t>REJECTED DATA</a:t>
            </a:r>
          </a:p>
        </p:txBody>
      </p:sp>
      <p:sp>
        <p:nvSpPr>
          <p:cNvPr name="TextBox 19" id="19"/>
          <p:cNvSpPr txBox="true"/>
          <p:nvPr/>
        </p:nvSpPr>
        <p:spPr>
          <a:xfrm rot="0">
            <a:off x="5128216" y="3335536"/>
            <a:ext cx="7520168" cy="1596261"/>
          </a:xfrm>
          <a:prstGeom prst="rect">
            <a:avLst/>
          </a:prstGeom>
        </p:spPr>
        <p:txBody>
          <a:bodyPr anchor="t" rtlCol="false" tIns="0" lIns="0" bIns="0" rIns="0">
            <a:spAutoFit/>
          </a:bodyPr>
          <a:lstStyle/>
          <a:p>
            <a:pPr algn="ctr">
              <a:lnSpc>
                <a:spcPts val="6049"/>
              </a:lnSpc>
            </a:pPr>
            <a:r>
              <a:rPr lang="en-US" sz="4320">
                <a:solidFill>
                  <a:srgbClr val="004AAD"/>
                </a:solidFill>
                <a:latin typeface="StoryBook Rough"/>
                <a:ea typeface="StoryBook Rough"/>
                <a:cs typeface="StoryBook Rough"/>
                <a:sym typeface="StoryBook Rough"/>
              </a:rPr>
              <a:t>SCENARIO: A PROGRAM THAT ACCEPTS VALUE FROM RANGE 4 - 15</a:t>
            </a:r>
          </a:p>
        </p:txBody>
      </p:sp>
      <p:grpSp>
        <p:nvGrpSpPr>
          <p:cNvPr name="Group 20" id="20"/>
          <p:cNvGrpSpPr/>
          <p:nvPr/>
        </p:nvGrpSpPr>
        <p:grpSpPr>
          <a:xfrm rot="0">
            <a:off x="5104404" y="5067843"/>
            <a:ext cx="7786429" cy="47625"/>
            <a:chOff x="0" y="0"/>
            <a:chExt cx="10381905" cy="63500"/>
          </a:xfrm>
        </p:grpSpPr>
        <p:sp>
          <p:nvSpPr>
            <p:cNvPr name="Freeform 21" id="21"/>
            <p:cNvSpPr/>
            <p:nvPr/>
          </p:nvSpPr>
          <p:spPr>
            <a:xfrm flipH="false" flipV="false" rot="0">
              <a:off x="0" y="0"/>
              <a:ext cx="10381869" cy="63500"/>
            </a:xfrm>
            <a:custGeom>
              <a:avLst/>
              <a:gdLst/>
              <a:ahLst/>
              <a:cxnLst/>
              <a:rect r="r" b="b" t="t" l="l"/>
              <a:pathLst>
                <a:path h="63500" w="10381869">
                  <a:moveTo>
                    <a:pt x="31750" y="0"/>
                  </a:moveTo>
                  <a:lnTo>
                    <a:pt x="10350119" y="0"/>
                  </a:lnTo>
                  <a:cubicBezTo>
                    <a:pt x="10367645" y="0"/>
                    <a:pt x="10381869" y="14224"/>
                    <a:pt x="10381869" y="31750"/>
                  </a:cubicBezTo>
                  <a:cubicBezTo>
                    <a:pt x="10381869" y="49276"/>
                    <a:pt x="10367645" y="63500"/>
                    <a:pt x="10350119" y="63500"/>
                  </a:cubicBezTo>
                  <a:lnTo>
                    <a:pt x="31750" y="63500"/>
                  </a:lnTo>
                  <a:cubicBezTo>
                    <a:pt x="14224" y="63500"/>
                    <a:pt x="0" y="49276"/>
                    <a:pt x="0" y="31750"/>
                  </a:cubicBezTo>
                  <a:cubicBezTo>
                    <a:pt x="0" y="14224"/>
                    <a:pt x="14224" y="0"/>
                    <a:pt x="31750" y="0"/>
                  </a:cubicBezTo>
                  <a:close/>
                </a:path>
              </a:pathLst>
            </a:custGeom>
            <a:solidFill>
              <a:srgbClr val="004AAD"/>
            </a:solidFill>
          </p:spPr>
        </p:sp>
      </p:grpSp>
      <p:sp>
        <p:nvSpPr>
          <p:cNvPr name="TextBox 22" id="22"/>
          <p:cNvSpPr txBox="true"/>
          <p:nvPr/>
        </p:nvSpPr>
        <p:spPr>
          <a:xfrm rot="0">
            <a:off x="900330" y="5559783"/>
            <a:ext cx="7520168" cy="823674"/>
          </a:xfrm>
          <a:prstGeom prst="rect">
            <a:avLst/>
          </a:prstGeom>
        </p:spPr>
        <p:txBody>
          <a:bodyPr anchor="t" rtlCol="false" tIns="0" lIns="0" bIns="0" rIns="0">
            <a:spAutoFit/>
          </a:bodyPr>
          <a:lstStyle/>
          <a:p>
            <a:pPr algn="ctr">
              <a:lnSpc>
                <a:spcPts val="6049"/>
              </a:lnSpc>
            </a:pPr>
            <a:r>
              <a:rPr lang="en-US" sz="4320">
                <a:solidFill>
                  <a:srgbClr val="F5401F"/>
                </a:solidFill>
                <a:latin typeface="StoryBook Rough"/>
                <a:ea typeface="StoryBook Rough"/>
                <a:cs typeface="StoryBook Rough"/>
                <a:sym typeface="StoryBook Rough"/>
              </a:rPr>
              <a:t>EXAMPLE 1</a:t>
            </a:r>
          </a:p>
        </p:txBody>
      </p:sp>
      <p:sp>
        <p:nvSpPr>
          <p:cNvPr name="TextBox 23" id="23"/>
          <p:cNvSpPr txBox="true"/>
          <p:nvPr/>
        </p:nvSpPr>
        <p:spPr>
          <a:xfrm rot="0">
            <a:off x="10407332" y="5559783"/>
            <a:ext cx="7520168" cy="823674"/>
          </a:xfrm>
          <a:prstGeom prst="rect">
            <a:avLst/>
          </a:prstGeom>
        </p:spPr>
        <p:txBody>
          <a:bodyPr anchor="t" rtlCol="false" tIns="0" lIns="0" bIns="0" rIns="0">
            <a:spAutoFit/>
          </a:bodyPr>
          <a:lstStyle/>
          <a:p>
            <a:pPr algn="ctr">
              <a:lnSpc>
                <a:spcPts val="6049"/>
              </a:lnSpc>
            </a:pPr>
            <a:r>
              <a:rPr lang="en-US" sz="4320">
                <a:solidFill>
                  <a:srgbClr val="F5401F"/>
                </a:solidFill>
                <a:latin typeface="StoryBook Rough"/>
                <a:ea typeface="StoryBook Rough"/>
                <a:cs typeface="StoryBook Rough"/>
                <a:sym typeface="StoryBook Rough"/>
              </a:rPr>
              <a:t>EXAMPLE 2</a:t>
            </a:r>
          </a:p>
        </p:txBody>
      </p:sp>
      <p:sp>
        <p:nvSpPr>
          <p:cNvPr name="TextBox 24" id="24"/>
          <p:cNvSpPr txBox="true"/>
          <p:nvPr/>
        </p:nvSpPr>
        <p:spPr>
          <a:xfrm rot="0">
            <a:off x="2495234" y="6433432"/>
            <a:ext cx="987680" cy="1025644"/>
          </a:xfrm>
          <a:prstGeom prst="rect">
            <a:avLst/>
          </a:prstGeom>
        </p:spPr>
        <p:txBody>
          <a:bodyPr anchor="t" rtlCol="false" tIns="0" lIns="0" bIns="0" rIns="0">
            <a:spAutoFit/>
          </a:bodyPr>
          <a:lstStyle/>
          <a:p>
            <a:pPr algn="l">
              <a:lnSpc>
                <a:spcPts val="6108"/>
              </a:lnSpc>
            </a:pPr>
            <a:r>
              <a:rPr lang="en-US" sz="4363">
                <a:solidFill>
                  <a:srgbClr val="FFFFFF"/>
                </a:solidFill>
                <a:latin typeface="Chunk Five"/>
                <a:ea typeface="Chunk Five"/>
                <a:cs typeface="Chunk Five"/>
                <a:sym typeface="Chunk Five"/>
              </a:rPr>
              <a:t>4</a:t>
            </a:r>
          </a:p>
        </p:txBody>
      </p:sp>
      <p:sp>
        <p:nvSpPr>
          <p:cNvPr name="TextBox 25" id="25"/>
          <p:cNvSpPr txBox="true"/>
          <p:nvPr/>
        </p:nvSpPr>
        <p:spPr>
          <a:xfrm rot="0">
            <a:off x="5514970" y="6406522"/>
            <a:ext cx="987680" cy="1025644"/>
          </a:xfrm>
          <a:prstGeom prst="rect">
            <a:avLst/>
          </a:prstGeom>
        </p:spPr>
        <p:txBody>
          <a:bodyPr anchor="t" rtlCol="false" tIns="0" lIns="0" bIns="0" rIns="0">
            <a:spAutoFit/>
          </a:bodyPr>
          <a:lstStyle/>
          <a:p>
            <a:pPr algn="l">
              <a:lnSpc>
                <a:spcPts val="6108"/>
              </a:lnSpc>
            </a:pPr>
            <a:r>
              <a:rPr lang="en-US" sz="4363">
                <a:solidFill>
                  <a:srgbClr val="FFFFFF"/>
                </a:solidFill>
                <a:latin typeface="Chunk Five"/>
                <a:ea typeface="Chunk Five"/>
                <a:cs typeface="Chunk Five"/>
                <a:sym typeface="Chunk Five"/>
              </a:rPr>
              <a:t>3</a:t>
            </a:r>
          </a:p>
        </p:txBody>
      </p:sp>
      <p:sp>
        <p:nvSpPr>
          <p:cNvPr name="TextBox 26" id="26"/>
          <p:cNvSpPr txBox="true"/>
          <p:nvPr/>
        </p:nvSpPr>
        <p:spPr>
          <a:xfrm rot="0">
            <a:off x="12154544" y="6379977"/>
            <a:ext cx="987680" cy="1025644"/>
          </a:xfrm>
          <a:prstGeom prst="rect">
            <a:avLst/>
          </a:prstGeom>
        </p:spPr>
        <p:txBody>
          <a:bodyPr anchor="t" rtlCol="false" tIns="0" lIns="0" bIns="0" rIns="0">
            <a:spAutoFit/>
          </a:bodyPr>
          <a:lstStyle/>
          <a:p>
            <a:pPr algn="l">
              <a:lnSpc>
                <a:spcPts val="6108"/>
              </a:lnSpc>
            </a:pPr>
            <a:r>
              <a:rPr lang="en-US" sz="4363">
                <a:solidFill>
                  <a:srgbClr val="FFFFFF"/>
                </a:solidFill>
                <a:latin typeface="Chunk Five"/>
                <a:ea typeface="Chunk Five"/>
                <a:cs typeface="Chunk Five"/>
                <a:sym typeface="Chunk Five"/>
              </a:rPr>
              <a:t>15</a:t>
            </a:r>
          </a:p>
        </p:txBody>
      </p:sp>
      <p:sp>
        <p:nvSpPr>
          <p:cNvPr name="TextBox 27" id="27"/>
          <p:cNvSpPr txBox="true"/>
          <p:nvPr/>
        </p:nvSpPr>
        <p:spPr>
          <a:xfrm rot="0">
            <a:off x="14957965" y="6278861"/>
            <a:ext cx="987680" cy="1025644"/>
          </a:xfrm>
          <a:prstGeom prst="rect">
            <a:avLst/>
          </a:prstGeom>
        </p:spPr>
        <p:txBody>
          <a:bodyPr anchor="t" rtlCol="false" tIns="0" lIns="0" bIns="0" rIns="0">
            <a:spAutoFit/>
          </a:bodyPr>
          <a:lstStyle/>
          <a:p>
            <a:pPr algn="l">
              <a:lnSpc>
                <a:spcPts val="6108"/>
              </a:lnSpc>
            </a:pPr>
            <a:r>
              <a:rPr lang="en-US" sz="4363">
                <a:solidFill>
                  <a:srgbClr val="FFFFFF"/>
                </a:solidFill>
                <a:latin typeface="Chunk Five"/>
                <a:ea typeface="Chunk Five"/>
                <a:cs typeface="Chunk Five"/>
                <a:sym typeface="Chunk Five"/>
              </a:rPr>
              <a:t>16</a:t>
            </a:r>
          </a:p>
        </p:txBody>
      </p:sp>
      <p:grpSp>
        <p:nvGrpSpPr>
          <p:cNvPr name="Group 28" id="28"/>
          <p:cNvGrpSpPr/>
          <p:nvPr/>
        </p:nvGrpSpPr>
        <p:grpSpPr>
          <a:xfrm rot="0">
            <a:off x="2537237" y="188734"/>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32" id="32"/>
          <p:cNvSpPr txBox="true"/>
          <p:nvPr/>
        </p:nvSpPr>
        <p:spPr>
          <a:xfrm rot="0">
            <a:off x="4557183" y="92092"/>
            <a:ext cx="13730817" cy="2899747"/>
          </a:xfrm>
          <a:prstGeom prst="rect">
            <a:avLst/>
          </a:prstGeom>
        </p:spPr>
        <p:txBody>
          <a:bodyPr anchor="t" rtlCol="false" tIns="0" lIns="0" bIns="0" rIns="0">
            <a:spAutoFit/>
          </a:bodyPr>
          <a:lstStyle/>
          <a:p>
            <a:pPr algn="ctr">
              <a:lnSpc>
                <a:spcPts val="7441"/>
              </a:lnSpc>
            </a:pPr>
            <a:r>
              <a:rPr lang="en-US" sz="5314">
                <a:solidFill>
                  <a:srgbClr val="000000"/>
                </a:solidFill>
                <a:latin typeface="StoryBook Rough"/>
                <a:ea typeface="StoryBook Rough"/>
                <a:cs typeface="StoryBook Rough"/>
                <a:sym typeface="StoryBook Rough"/>
              </a:rPr>
              <a:t>DATA THAT IS ON THE EDGE OR BOUNDARY OF ACCEPTABLE INPUT VALUES, OFTEN USED TO TEST THE LIMITS OF A SYSTEM'S FUNCTIONALITY.</a:t>
            </a:r>
          </a:p>
        </p:txBody>
      </p:sp>
    </p:spTree>
  </p:cSld>
  <p:clrMapOvr>
    <a:masterClrMapping/>
  </p:clrMapOvr>
</p:sld>
</file>

<file path=ppt/slides/slide161.xml><?xml version="1.0" encoding="utf-8"?>
<p:sld xmlns:p="http://schemas.openxmlformats.org/presentationml/2006/main" xmlns:a="http://schemas.openxmlformats.org/drawingml/2006/main" xmlns:r="http://schemas.openxmlformats.org/officeDocument/2006/relationships">
  <p:cSld>
    <p:bg>
      <p:bgPr>
        <a:solidFill>
          <a:srgbClr val="80372A"/>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05181" y="1991247"/>
          <a:ext cx="9372600" cy="5232400"/>
        </p:xfrm>
        <a:graphic>
          <a:graphicData uri="http://schemas.openxmlformats.org/drawingml/2006/table">
            <a:tbl>
              <a:tblPr/>
              <a:tblGrid>
                <a:gridCol w="3124200"/>
                <a:gridCol w="3124200"/>
                <a:gridCol w="3124200"/>
              </a:tblGrid>
              <a:tr h="13081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r>
              <a:tr h="13081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3081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3081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bl>
          </a:graphicData>
        </a:graphic>
      </p:graphicFrame>
      <p:sp>
        <p:nvSpPr>
          <p:cNvPr name="TextBox 3" id="3"/>
          <p:cNvSpPr txBox="true"/>
          <p:nvPr/>
        </p:nvSpPr>
        <p:spPr>
          <a:xfrm rot="0">
            <a:off x="1234098" y="1922377"/>
            <a:ext cx="1569858" cy="1321267"/>
          </a:xfrm>
          <a:prstGeom prst="rect">
            <a:avLst/>
          </a:prstGeom>
        </p:spPr>
        <p:txBody>
          <a:bodyPr anchor="t" rtlCol="false" tIns="0" lIns="0" bIns="0" rIns="0">
            <a:spAutoFit/>
          </a:bodyPr>
          <a:lstStyle/>
          <a:p>
            <a:pPr algn="ctr">
              <a:lnSpc>
                <a:spcPts val="9573"/>
              </a:lnSpc>
            </a:pPr>
            <a:r>
              <a:rPr lang="en-US" sz="6838" b="true">
                <a:solidFill>
                  <a:srgbClr val="000000"/>
                </a:solidFill>
                <a:latin typeface="Anchorage Heavy"/>
                <a:ea typeface="Anchorage Heavy"/>
                <a:cs typeface="Anchorage Heavy"/>
                <a:sym typeface="Anchorage Heavy"/>
              </a:rPr>
              <a:t>A</a:t>
            </a:r>
          </a:p>
        </p:txBody>
      </p:sp>
      <p:sp>
        <p:nvSpPr>
          <p:cNvPr name="TextBox 4" id="4"/>
          <p:cNvSpPr txBox="true"/>
          <p:nvPr/>
        </p:nvSpPr>
        <p:spPr>
          <a:xfrm rot="0">
            <a:off x="8803021" y="1800747"/>
            <a:ext cx="9745236" cy="925139"/>
          </a:xfrm>
          <a:prstGeom prst="rect">
            <a:avLst/>
          </a:prstGeom>
        </p:spPr>
        <p:txBody>
          <a:bodyPr anchor="t" rtlCol="false" tIns="0" lIns="0" bIns="0" rIns="0">
            <a:spAutoFit/>
          </a:bodyPr>
          <a:lstStyle/>
          <a:p>
            <a:pPr algn="ctr">
              <a:lnSpc>
                <a:spcPts val="6757"/>
              </a:lnSpc>
            </a:pPr>
            <a:r>
              <a:rPr lang="en-US" b="true" sz="4827" spc="-192">
                <a:solidFill>
                  <a:srgbClr val="FFFFFF"/>
                </a:solidFill>
                <a:latin typeface="Decalotype Medium"/>
                <a:ea typeface="Decalotype Medium"/>
                <a:cs typeface="Decalotype Medium"/>
                <a:sym typeface="Decalotype Medium"/>
              </a:rPr>
              <a:t>C7.8</a:t>
            </a:r>
          </a:p>
        </p:txBody>
      </p:sp>
      <p:sp>
        <p:nvSpPr>
          <p:cNvPr name="TextBox 5" id="5"/>
          <p:cNvSpPr txBox="true"/>
          <p:nvPr/>
        </p:nvSpPr>
        <p:spPr>
          <a:xfrm rot="0">
            <a:off x="9704423" y="3038347"/>
            <a:ext cx="8692192" cy="3328117"/>
          </a:xfrm>
          <a:prstGeom prst="rect">
            <a:avLst/>
          </a:prstGeom>
        </p:spPr>
        <p:txBody>
          <a:bodyPr anchor="t" rtlCol="false" tIns="0" lIns="0" bIns="0" rIns="0">
            <a:spAutoFit/>
          </a:bodyPr>
          <a:lstStyle/>
          <a:p>
            <a:pPr algn="ctr">
              <a:lnSpc>
                <a:spcPts val="12669"/>
              </a:lnSpc>
            </a:pPr>
            <a:r>
              <a:rPr lang="en-US" sz="9049" b="true">
                <a:solidFill>
                  <a:srgbClr val="FFFFFF"/>
                </a:solidFill>
                <a:latin typeface="Anchorage Heavy"/>
                <a:ea typeface="Anchorage Heavy"/>
                <a:cs typeface="Anchorage Heavy"/>
                <a:sym typeface="Anchorage Heavy"/>
              </a:rPr>
              <a:t>TRACE </a:t>
            </a:r>
          </a:p>
          <a:p>
            <a:pPr algn="ctr">
              <a:lnSpc>
                <a:spcPts val="12669"/>
              </a:lnSpc>
            </a:pPr>
            <a:r>
              <a:rPr lang="en-US" sz="9049" b="true">
                <a:solidFill>
                  <a:srgbClr val="FFFFFF"/>
                </a:solidFill>
                <a:latin typeface="Anchorage Heavy"/>
                <a:ea typeface="Anchorage Heavy"/>
                <a:cs typeface="Anchorage Heavy"/>
                <a:sym typeface="Anchorage Heavy"/>
              </a:rPr>
              <a:t>TABLE</a:t>
            </a:r>
          </a:p>
        </p:txBody>
      </p:sp>
      <p:sp>
        <p:nvSpPr>
          <p:cNvPr name="TextBox 6" id="6"/>
          <p:cNvSpPr txBox="true"/>
          <p:nvPr/>
        </p:nvSpPr>
        <p:spPr>
          <a:xfrm rot="0">
            <a:off x="4515681" y="1922377"/>
            <a:ext cx="1569858" cy="1321267"/>
          </a:xfrm>
          <a:prstGeom prst="rect">
            <a:avLst/>
          </a:prstGeom>
        </p:spPr>
        <p:txBody>
          <a:bodyPr anchor="t" rtlCol="false" tIns="0" lIns="0" bIns="0" rIns="0">
            <a:spAutoFit/>
          </a:bodyPr>
          <a:lstStyle/>
          <a:p>
            <a:pPr algn="ctr">
              <a:lnSpc>
                <a:spcPts val="9573"/>
              </a:lnSpc>
            </a:pPr>
            <a:r>
              <a:rPr lang="en-US" sz="6838" b="true">
                <a:solidFill>
                  <a:srgbClr val="000000"/>
                </a:solidFill>
                <a:latin typeface="Anchorage Heavy"/>
                <a:ea typeface="Anchorage Heavy"/>
                <a:cs typeface="Anchorage Heavy"/>
                <a:sym typeface="Anchorage Heavy"/>
              </a:rPr>
              <a:t>B</a:t>
            </a:r>
          </a:p>
        </p:txBody>
      </p:sp>
      <p:sp>
        <p:nvSpPr>
          <p:cNvPr name="TextBox 7" id="7"/>
          <p:cNvSpPr txBox="true"/>
          <p:nvPr/>
        </p:nvSpPr>
        <p:spPr>
          <a:xfrm rot="0">
            <a:off x="7785455" y="1922377"/>
            <a:ext cx="1569858" cy="1321267"/>
          </a:xfrm>
          <a:prstGeom prst="rect">
            <a:avLst/>
          </a:prstGeom>
        </p:spPr>
        <p:txBody>
          <a:bodyPr anchor="t" rtlCol="false" tIns="0" lIns="0" bIns="0" rIns="0">
            <a:spAutoFit/>
          </a:bodyPr>
          <a:lstStyle/>
          <a:p>
            <a:pPr algn="ctr">
              <a:lnSpc>
                <a:spcPts val="9573"/>
              </a:lnSpc>
            </a:pPr>
            <a:r>
              <a:rPr lang="en-US" sz="6838" b="true">
                <a:solidFill>
                  <a:srgbClr val="000000"/>
                </a:solidFill>
                <a:latin typeface="Anchorage Heavy"/>
                <a:ea typeface="Anchorage Heavy"/>
                <a:cs typeface="Anchorage Heavy"/>
                <a:sym typeface="Anchorage Heavy"/>
              </a:rPr>
              <a:t>C</a:t>
            </a:r>
          </a:p>
        </p:txBody>
      </p:sp>
      <p:grpSp>
        <p:nvGrpSpPr>
          <p:cNvPr name="Group 8" id="8"/>
          <p:cNvGrpSpPr/>
          <p:nvPr/>
        </p:nvGrpSpPr>
        <p:grpSpPr>
          <a:xfrm rot="0">
            <a:off x="2537237" y="18873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62.xml><?xml version="1.0" encoding="utf-8"?>
<p:sld xmlns:p="http://schemas.openxmlformats.org/presentationml/2006/main" xmlns:a="http://schemas.openxmlformats.org/drawingml/2006/main" xmlns:r="http://schemas.openxmlformats.org/officeDocument/2006/relationships">
  <p:cSld>
    <p:bg>
      <p:bgPr>
        <a:solidFill>
          <a:srgbClr val="80372A"/>
        </a:solidFill>
      </p:bgPr>
    </p:bg>
    <p:spTree>
      <p:nvGrpSpPr>
        <p:cNvPr id="1" name=""/>
        <p:cNvGrpSpPr/>
        <p:nvPr/>
      </p:nvGrpSpPr>
      <p:grpSpPr>
        <a:xfrm>
          <a:off x="0" y="0"/>
          <a:ext cx="0" cy="0"/>
          <a:chOff x="0" y="0"/>
          <a:chExt cx="0" cy="0"/>
        </a:xfrm>
      </p:grpSpPr>
      <p:sp>
        <p:nvSpPr>
          <p:cNvPr name="TextBox 2" id="2"/>
          <p:cNvSpPr txBox="true"/>
          <p:nvPr/>
        </p:nvSpPr>
        <p:spPr>
          <a:xfrm rot="0">
            <a:off x="1256794" y="3161003"/>
            <a:ext cx="15381506" cy="3272800"/>
          </a:xfrm>
          <a:prstGeom prst="rect">
            <a:avLst/>
          </a:prstGeom>
        </p:spPr>
        <p:txBody>
          <a:bodyPr anchor="t" rtlCol="false" tIns="0" lIns="0" bIns="0" rIns="0">
            <a:spAutoFit/>
          </a:bodyPr>
          <a:lstStyle/>
          <a:p>
            <a:pPr algn="ctr">
              <a:lnSpc>
                <a:spcPts val="5053"/>
              </a:lnSpc>
            </a:pPr>
            <a:r>
              <a:rPr lang="en-US" sz="3610" b="true">
                <a:solidFill>
                  <a:srgbClr val="FFFFFF"/>
                </a:solidFill>
                <a:latin typeface="Anchorage Heavy"/>
                <a:ea typeface="Anchorage Heavy"/>
                <a:cs typeface="Anchorage Heavy"/>
                <a:sym typeface="Anchorage Heavy"/>
              </a:rPr>
              <a:t>A SYSTEMATIC APPROACH IS NECESSARY TO UNDERSTAND THE PURPOSE OF AN ALGORITHM, WHICH INCLUDES METICULOUSLY DOCUMENTING AND ANALYZING THE OUTCOMES AT EACH STEP, ALONGSIDE THE APPLICATION OF TEST DATA.</a:t>
            </a:r>
          </a:p>
        </p:txBody>
      </p:sp>
      <p:sp>
        <p:nvSpPr>
          <p:cNvPr name="TextBox 3" id="3"/>
          <p:cNvSpPr txBox="true"/>
          <p:nvPr/>
        </p:nvSpPr>
        <p:spPr>
          <a:xfrm rot="0">
            <a:off x="3764736" y="1241387"/>
            <a:ext cx="10365623" cy="1466165"/>
          </a:xfrm>
          <a:prstGeom prst="rect">
            <a:avLst/>
          </a:prstGeom>
        </p:spPr>
        <p:txBody>
          <a:bodyPr anchor="t" rtlCol="false" tIns="0" lIns="0" bIns="0" rIns="0">
            <a:spAutoFit/>
          </a:bodyPr>
          <a:lstStyle/>
          <a:p>
            <a:pPr algn="ctr">
              <a:lnSpc>
                <a:spcPts val="10504"/>
              </a:lnSpc>
            </a:pPr>
            <a:r>
              <a:rPr lang="en-US" sz="7503" b="true">
                <a:solidFill>
                  <a:srgbClr val="FFFFFF"/>
                </a:solidFill>
                <a:latin typeface="Anchorage Heavy"/>
                <a:ea typeface="Anchorage Heavy"/>
                <a:cs typeface="Anchorage Heavy"/>
                <a:sym typeface="Anchorage Heavy"/>
              </a:rPr>
              <a:t>TRACE TABLE</a:t>
            </a:r>
          </a:p>
        </p:txBody>
      </p:sp>
      <p:grpSp>
        <p:nvGrpSpPr>
          <p:cNvPr name="Group 4" id="4"/>
          <p:cNvGrpSpPr/>
          <p:nvPr/>
        </p:nvGrpSpPr>
        <p:grpSpPr>
          <a:xfrm rot="0">
            <a:off x="2537237" y="18873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716985" y="1545216"/>
            <a:ext cx="3181986"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(Initialisation)</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3" id="3"/>
          <p:cNvGrpSpPr/>
          <p:nvPr/>
        </p:nvGrpSpPr>
        <p:grpSpPr>
          <a:xfrm rot="0">
            <a:off x="445502" y="3455784"/>
            <a:ext cx="8083213" cy="4347690"/>
            <a:chOff x="0" y="0"/>
            <a:chExt cx="10777617" cy="5796920"/>
          </a:xfrm>
        </p:grpSpPr>
        <p:sp>
          <p:nvSpPr>
            <p:cNvPr name="Freeform 4" id="4"/>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2"/>
              <a:stretch>
                <a:fillRect l="0" t="-7028" r="0" b="-7028"/>
              </a:stretch>
            </a:blipFill>
          </p:spPr>
        </p:sp>
      </p:grpSp>
      <p:grpSp>
        <p:nvGrpSpPr>
          <p:cNvPr name="Group 5" id="5"/>
          <p:cNvGrpSpPr/>
          <p:nvPr/>
        </p:nvGrpSpPr>
        <p:grpSpPr>
          <a:xfrm rot="0">
            <a:off x="4124295" y="4830149"/>
            <a:ext cx="325801" cy="437903"/>
            <a:chOff x="0" y="0"/>
            <a:chExt cx="434401" cy="583870"/>
          </a:xfrm>
        </p:grpSpPr>
        <p:sp>
          <p:nvSpPr>
            <p:cNvPr name="Freeform 6" id="6"/>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3"/>
              <a:stretch>
                <a:fillRect l="-10005" t="0" r="-10019" b="-8"/>
              </a:stretch>
            </a:blipFill>
          </p:spPr>
        </p:sp>
      </p:grpSp>
      <p:grpSp>
        <p:nvGrpSpPr>
          <p:cNvPr name="Group 7" id="7"/>
          <p:cNvGrpSpPr/>
          <p:nvPr/>
        </p:nvGrpSpPr>
        <p:grpSpPr>
          <a:xfrm rot="0">
            <a:off x="5157859" y="6686614"/>
            <a:ext cx="325801" cy="437903"/>
            <a:chOff x="0" y="0"/>
            <a:chExt cx="434401" cy="583870"/>
          </a:xfrm>
        </p:grpSpPr>
        <p:sp>
          <p:nvSpPr>
            <p:cNvPr name="Freeform 8" id="8"/>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3"/>
              <a:stretch>
                <a:fillRect l="-10005" t="0" r="-10019" b="-8"/>
              </a:stretch>
            </a:blipFill>
          </p:spPr>
        </p:sp>
      </p:grpSp>
      <p:sp>
        <p:nvSpPr>
          <p:cNvPr name="TextBox 9" id="9"/>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0" id="10"/>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1" id="11"/>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2" id="12"/>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1)</a:t>
            </a:r>
          </a:p>
        </p:txBody>
      </p:sp>
      <p:grpSp>
        <p:nvGrpSpPr>
          <p:cNvPr name="Group 13" id="13"/>
          <p:cNvGrpSpPr/>
          <p:nvPr/>
        </p:nvGrpSpPr>
        <p:grpSpPr>
          <a:xfrm rot="0">
            <a:off x="0" y="-36799"/>
            <a:ext cx="9251830" cy="1065499"/>
            <a:chOff x="0" y="0"/>
            <a:chExt cx="12335773" cy="1420665"/>
          </a:xfrm>
        </p:grpSpPr>
        <p:sp>
          <p:nvSpPr>
            <p:cNvPr name="Freeform 14" id="14"/>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15" id="15"/>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16" id="16"/>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1)</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2)</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2)</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3)</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10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3)</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36579C"/>
        </a:solidFill>
      </p:bgPr>
    </p:bg>
    <p:spTree>
      <p:nvGrpSpPr>
        <p:cNvPr id="1" name=""/>
        <p:cNvGrpSpPr/>
        <p:nvPr/>
      </p:nvGrpSpPr>
      <p:grpSpPr>
        <a:xfrm>
          <a:off x="0" y="0"/>
          <a:ext cx="0" cy="0"/>
          <a:chOff x="0" y="0"/>
          <a:chExt cx="0" cy="0"/>
        </a:xfrm>
      </p:grpSpPr>
      <p:sp>
        <p:nvSpPr>
          <p:cNvPr name="Freeform 2" id="2"/>
          <p:cNvSpPr/>
          <p:nvPr/>
        </p:nvSpPr>
        <p:spPr>
          <a:xfrm flipH="false" flipV="false" rot="0">
            <a:off x="13426973" y="6057182"/>
            <a:ext cx="2813696" cy="2809699"/>
          </a:xfrm>
          <a:custGeom>
            <a:avLst/>
            <a:gdLst/>
            <a:ahLst/>
            <a:cxnLst/>
            <a:rect r="r" b="b" t="t" l="l"/>
            <a:pathLst>
              <a:path h="2809699" w="2813696">
                <a:moveTo>
                  <a:pt x="0" y="0"/>
                </a:moveTo>
                <a:lnTo>
                  <a:pt x="2813696" y="0"/>
                </a:lnTo>
                <a:lnTo>
                  <a:pt x="2813696" y="2809699"/>
                </a:lnTo>
                <a:lnTo>
                  <a:pt x="0" y="2809699"/>
                </a:lnTo>
                <a:lnTo>
                  <a:pt x="0" y="0"/>
                </a:lnTo>
                <a:close/>
              </a:path>
            </a:pathLst>
          </a:custGeom>
          <a:blipFill>
            <a:blip r:embed="rId2">
              <a:extLst>
                <a:ext uri="{96DAC541-7B7A-43D3-8B79-37D633B846F1}">
                  <asvg:svgBlip xmlns:asvg="http://schemas.microsoft.com/office/drawing/2016/SVG/main" r:embed="rId3"/>
                </a:ext>
              </a:extLst>
            </a:blip>
            <a:stretch>
              <a:fillRect l="-98" t="0" r="-98" b="0"/>
            </a:stretch>
          </a:blipFill>
        </p:spPr>
      </p:sp>
      <p:sp>
        <p:nvSpPr>
          <p:cNvPr name="Freeform 3" id="3"/>
          <p:cNvSpPr/>
          <p:nvPr/>
        </p:nvSpPr>
        <p:spPr>
          <a:xfrm flipH="false" flipV="false" rot="0">
            <a:off x="3454179" y="3031099"/>
            <a:ext cx="11379641" cy="4808734"/>
          </a:xfrm>
          <a:custGeom>
            <a:avLst/>
            <a:gdLst/>
            <a:ahLst/>
            <a:cxnLst/>
            <a:rect r="r" b="b" t="t" l="l"/>
            <a:pathLst>
              <a:path h="4808734" w="11379641">
                <a:moveTo>
                  <a:pt x="0" y="0"/>
                </a:moveTo>
                <a:lnTo>
                  <a:pt x="11379641" y="0"/>
                </a:lnTo>
                <a:lnTo>
                  <a:pt x="11379641" y="4808734"/>
                </a:lnTo>
                <a:lnTo>
                  <a:pt x="0" y="48087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029258" y="6508989"/>
            <a:ext cx="2429396" cy="2661689"/>
          </a:xfrm>
          <a:custGeom>
            <a:avLst/>
            <a:gdLst/>
            <a:ahLst/>
            <a:cxnLst/>
            <a:rect r="r" b="b" t="t" l="l"/>
            <a:pathLst>
              <a:path h="2661689" w="2429396">
                <a:moveTo>
                  <a:pt x="0" y="0"/>
                </a:moveTo>
                <a:lnTo>
                  <a:pt x="2429396" y="0"/>
                </a:lnTo>
                <a:lnTo>
                  <a:pt x="2429396" y="2661689"/>
                </a:lnTo>
                <a:lnTo>
                  <a:pt x="0" y="2661689"/>
                </a:lnTo>
                <a:lnTo>
                  <a:pt x="0" y="0"/>
                </a:lnTo>
                <a:close/>
              </a:path>
            </a:pathLst>
          </a:custGeom>
          <a:blipFill>
            <a:blip r:embed="rId6">
              <a:extLst>
                <a:ext uri="{96DAC541-7B7A-43D3-8B79-37D633B846F1}">
                  <asvg:svgBlip xmlns:asvg="http://schemas.microsoft.com/office/drawing/2016/SVG/main" r:embed="rId7"/>
                </a:ext>
              </a:extLst>
            </a:blip>
            <a:stretch>
              <a:fillRect l="-85" t="0" r="-85" b="0"/>
            </a:stretch>
          </a:blipFill>
        </p:spPr>
      </p:sp>
      <p:sp>
        <p:nvSpPr>
          <p:cNvPr name="Freeform 5" id="5"/>
          <p:cNvSpPr/>
          <p:nvPr/>
        </p:nvSpPr>
        <p:spPr>
          <a:xfrm flipH="false" flipV="false" rot="0">
            <a:off x="14924597" y="973699"/>
            <a:ext cx="677129" cy="4114800"/>
          </a:xfrm>
          <a:custGeom>
            <a:avLst/>
            <a:gdLst/>
            <a:ahLst/>
            <a:cxnLst/>
            <a:rect r="r" b="b" t="t" l="l"/>
            <a:pathLst>
              <a:path h="4114800" w="677129">
                <a:moveTo>
                  <a:pt x="0" y="0"/>
                </a:moveTo>
                <a:lnTo>
                  <a:pt x="677129" y="0"/>
                </a:lnTo>
                <a:lnTo>
                  <a:pt x="6771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640" t="0" r="-640" b="0"/>
            </a:stretch>
          </a:blipFill>
        </p:spPr>
      </p:sp>
      <p:sp>
        <p:nvSpPr>
          <p:cNvPr name="TextBox 6" id="6"/>
          <p:cNvSpPr txBox="true"/>
          <p:nvPr/>
        </p:nvSpPr>
        <p:spPr>
          <a:xfrm rot="0">
            <a:off x="3830514" y="2531907"/>
            <a:ext cx="10626972" cy="5121318"/>
          </a:xfrm>
          <a:prstGeom prst="rect">
            <a:avLst/>
          </a:prstGeom>
        </p:spPr>
        <p:txBody>
          <a:bodyPr anchor="t" rtlCol="false" tIns="0" lIns="0" bIns="0" rIns="0">
            <a:spAutoFit/>
          </a:bodyPr>
          <a:lstStyle/>
          <a:p>
            <a:pPr algn="ctr">
              <a:lnSpc>
                <a:spcPts val="7477"/>
              </a:lnSpc>
            </a:pPr>
            <a:r>
              <a:rPr lang="en-US" sz="4399">
                <a:solidFill>
                  <a:srgbClr val="000000"/>
                </a:solidFill>
                <a:latin typeface="Cooper Hewitt"/>
                <a:ea typeface="Cooper Hewitt"/>
                <a:cs typeface="Cooper Hewitt"/>
                <a:sym typeface="Cooper Hewitt"/>
              </a:rPr>
              <a:t>The design phase involves conceptualizing and planning the structure, architecture, and functionality of the software or system based on the requirements gathered in the analysis phase.</a:t>
            </a:r>
          </a:p>
        </p:txBody>
      </p:sp>
      <p:sp>
        <p:nvSpPr>
          <p:cNvPr name="TextBox 7" id="7"/>
          <p:cNvSpPr txBox="true"/>
          <p:nvPr/>
        </p:nvSpPr>
        <p:spPr>
          <a:xfrm rot="0">
            <a:off x="3363403" y="580880"/>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DESIGN</a:t>
            </a:r>
          </a:p>
        </p:txBody>
      </p:sp>
      <p:grpSp>
        <p:nvGrpSpPr>
          <p:cNvPr name="Group 8" id="8"/>
          <p:cNvGrpSpPr/>
          <p:nvPr/>
        </p:nvGrpSpPr>
        <p:grpSpPr>
          <a:xfrm rot="0">
            <a:off x="2537237" y="22875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10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4)</a:t>
            </a:r>
          </a:p>
        </p:txBody>
      </p:sp>
      <p:sp>
        <p:nvSpPr>
          <p:cNvPr name="Freeform 17" id="17"/>
          <p:cNvSpPr/>
          <p:nvPr/>
        </p:nvSpPr>
        <p:spPr>
          <a:xfrm flipH="false" flipV="false" rot="0">
            <a:off x="270453" y="9623199"/>
            <a:ext cx="454390" cy="497281"/>
          </a:xfrm>
          <a:custGeom>
            <a:avLst/>
            <a:gdLst/>
            <a:ahLst/>
            <a:cxnLst/>
            <a:rect r="r" b="b" t="t" l="l"/>
            <a:pathLst>
              <a:path h="497281" w="454390">
                <a:moveTo>
                  <a:pt x="0" y="0"/>
                </a:moveTo>
                <a:lnTo>
                  <a:pt x="454390" y="0"/>
                </a:lnTo>
                <a:lnTo>
                  <a:pt x="454390" y="497281"/>
                </a:lnTo>
                <a:lnTo>
                  <a:pt x="0" y="497281"/>
                </a:lnTo>
                <a:lnTo>
                  <a:pt x="0" y="0"/>
                </a:lnTo>
                <a:close/>
              </a:path>
            </a:pathLst>
          </a:custGeom>
          <a:blipFill>
            <a:blip r:embed="rId6">
              <a:extLst>
                <a:ext uri="{96DAC541-7B7A-43D3-8B79-37D633B846F1}">
                  <asvg:svgBlip xmlns:asvg="http://schemas.microsoft.com/office/drawing/2016/SVG/main" r:embed="rId7"/>
                </a:ext>
              </a:extLst>
            </a:blip>
            <a:stretch>
              <a:fillRect l="-1622" t="0" r="-1622" b="0"/>
            </a:stretch>
          </a:blipFill>
        </p:spPr>
      </p:sp>
      <p:sp>
        <p:nvSpPr>
          <p:cNvPr name="TextBox 18" id="18"/>
          <p:cNvSpPr txBox="true"/>
          <p:nvPr/>
        </p:nvSpPr>
        <p:spPr>
          <a:xfrm rot="0">
            <a:off x="724843" y="9601329"/>
            <a:ext cx="4165611" cy="407670"/>
          </a:xfrm>
          <a:prstGeom prst="rect">
            <a:avLst/>
          </a:prstGeom>
        </p:spPr>
        <p:txBody>
          <a:bodyPr anchor="t" rtlCol="false" tIns="0" lIns="0" bIns="0" rIns="0">
            <a:spAutoFit/>
          </a:bodyPr>
          <a:lstStyle/>
          <a:p>
            <a:pPr algn="l">
              <a:lnSpc>
                <a:spcPts val="2700"/>
              </a:lnSpc>
            </a:pPr>
            <a:r>
              <a:rPr lang="en-US" sz="1800">
                <a:solidFill>
                  <a:srgbClr val="000000"/>
                </a:solidFill>
                <a:latin typeface="Poppins"/>
                <a:ea typeface="Poppins"/>
                <a:cs typeface="Poppins"/>
                <a:sym typeface="Poppins"/>
              </a:rPr>
              <a:t> James Gan</a:t>
            </a:r>
          </a:p>
        </p:txBody>
      </p:sp>
      <p:grpSp>
        <p:nvGrpSpPr>
          <p:cNvPr name="Group 19" id="19"/>
          <p:cNvGrpSpPr/>
          <p:nvPr/>
        </p:nvGrpSpPr>
        <p:grpSpPr>
          <a:xfrm rot="0">
            <a:off x="2537237" y="86343"/>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10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13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4)</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10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13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100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5)</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129294" y="2364770"/>
          <a:ext cx="8763000" cy="7378700"/>
        </p:xfrm>
        <a:graphic>
          <a:graphicData uri="http://schemas.openxmlformats.org/drawingml/2006/table">
            <a:tbl>
              <a:tblPr/>
              <a:tblGrid>
                <a:gridCol w="2062569"/>
                <a:gridCol w="1636362"/>
                <a:gridCol w="1965704"/>
                <a:gridCol w="1558869"/>
                <a:gridCol w="1539496"/>
              </a:tblGrid>
              <a:tr h="1054100">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10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a:solidFill>
                            <a:srgbClr val="000000"/>
                          </a:solidFill>
                          <a:latin typeface="Poppins"/>
                          <a:ea typeface="Poppins"/>
                          <a:cs typeface="Poppins"/>
                          <a:sym typeface="Poppins"/>
                        </a:rPr>
                        <a:t>13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1054100">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113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911"/>
                        </a:lnSpc>
                        <a:defRPr/>
                      </a:pPr>
                      <a:r>
                        <a:rPr lang="en-US" sz="2079">
                          <a:solidFill>
                            <a:srgbClr val="000000"/>
                          </a:solidFill>
                          <a:latin typeface="Poppins"/>
                          <a:ea typeface="Poppins"/>
                          <a:cs typeface="Poppins"/>
                          <a:sym typeface="Poppins"/>
                        </a:rPr>
                        <a:t>100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0631312" y="1391128"/>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sp>
        <p:nvSpPr>
          <p:cNvPr name="TextBox 16" id="16"/>
          <p:cNvSpPr txBox="true"/>
          <p:nvPr/>
        </p:nvSpPr>
        <p:spPr>
          <a:xfrm rot="0">
            <a:off x="13805672" y="1545216"/>
            <a:ext cx="2525700" cy="599875"/>
          </a:xfrm>
          <a:prstGeom prst="rect">
            <a:avLst/>
          </a:prstGeom>
        </p:spPr>
        <p:txBody>
          <a:bodyPr anchor="t" rtlCol="false" tIns="0" lIns="0" bIns="0" rIns="0">
            <a:spAutoFit/>
          </a:bodyPr>
          <a:lstStyle/>
          <a:p>
            <a:pPr algn="ctr">
              <a:lnSpc>
                <a:spcPts val="4152"/>
              </a:lnSpc>
            </a:pPr>
            <a:r>
              <a:rPr lang="en-US" sz="2967" b="true">
                <a:solidFill>
                  <a:srgbClr val="019D97"/>
                </a:solidFill>
                <a:latin typeface="Poppins Bold"/>
                <a:ea typeface="Poppins Bold"/>
                <a:cs typeface="Poppins Bold"/>
                <a:sym typeface="Poppins Bold"/>
              </a:rPr>
              <a:t>(Iteration 5)</a:t>
            </a:r>
          </a:p>
        </p:txBody>
      </p:sp>
      <p:grpSp>
        <p:nvGrpSpPr>
          <p:cNvPr name="Group 17" id="17"/>
          <p:cNvGrpSpPr/>
          <p:nvPr/>
        </p:nvGrpSpPr>
        <p:grpSpPr>
          <a:xfrm rot="0">
            <a:off x="2537237" y="8634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6799"/>
            <a:ext cx="9251830" cy="1065499"/>
            <a:chOff x="0" y="0"/>
            <a:chExt cx="12335773" cy="1420665"/>
          </a:xfrm>
        </p:grpSpPr>
        <p:sp>
          <p:nvSpPr>
            <p:cNvPr name="Freeform 3" id="3"/>
            <p:cNvSpPr/>
            <p:nvPr/>
          </p:nvSpPr>
          <p:spPr>
            <a:xfrm flipH="false" flipV="false" rot="0">
              <a:off x="0" y="0"/>
              <a:ext cx="12335764" cy="1420622"/>
            </a:xfrm>
            <a:custGeom>
              <a:avLst/>
              <a:gdLst/>
              <a:ahLst/>
              <a:cxnLst/>
              <a:rect r="r" b="b" t="t" l="l"/>
              <a:pathLst>
                <a:path h="1420622" w="12335764">
                  <a:moveTo>
                    <a:pt x="0" y="0"/>
                  </a:moveTo>
                  <a:lnTo>
                    <a:pt x="12335764" y="0"/>
                  </a:lnTo>
                  <a:lnTo>
                    <a:pt x="12335764" y="1420622"/>
                  </a:lnTo>
                  <a:lnTo>
                    <a:pt x="0" y="1420622"/>
                  </a:lnTo>
                  <a:close/>
                </a:path>
              </a:pathLst>
            </a:custGeom>
            <a:solidFill>
              <a:srgbClr val="642EC7"/>
            </a:solidFill>
          </p:spPr>
        </p:sp>
      </p:grpSp>
      <p:sp>
        <p:nvSpPr>
          <p:cNvPr name="TextBox 4" id="4"/>
          <p:cNvSpPr txBox="true"/>
          <p:nvPr/>
        </p:nvSpPr>
        <p:spPr>
          <a:xfrm rot="0">
            <a:off x="246002" y="81090"/>
            <a:ext cx="8482213" cy="747867"/>
          </a:xfrm>
          <a:prstGeom prst="rect">
            <a:avLst/>
          </a:prstGeom>
        </p:spPr>
        <p:txBody>
          <a:bodyPr anchor="t" rtlCol="false" tIns="0" lIns="0" bIns="0" rIns="0">
            <a:spAutoFit/>
          </a:bodyPr>
          <a:lstStyle/>
          <a:p>
            <a:pPr algn="l">
              <a:lnSpc>
                <a:spcPts val="5505"/>
              </a:lnSpc>
            </a:pPr>
            <a:r>
              <a:rPr lang="en-US" b="true" sz="4915" spc="-147">
                <a:solidFill>
                  <a:srgbClr val="FFFFFF"/>
                </a:solidFill>
                <a:latin typeface="Poppins Bold"/>
                <a:ea typeface="Poppins Bold"/>
                <a:cs typeface="Poppins Bold"/>
                <a:sym typeface="Poppins Bold"/>
              </a:rPr>
              <a:t>7.8 Trace Table</a:t>
            </a:r>
          </a:p>
        </p:txBody>
      </p:sp>
      <p:sp>
        <p:nvSpPr>
          <p:cNvPr name="Freeform 5" id="5"/>
          <p:cNvSpPr/>
          <p:nvPr/>
        </p:nvSpPr>
        <p:spPr>
          <a:xfrm flipH="false" flipV="false" rot="0">
            <a:off x="8581839" y="-66210"/>
            <a:ext cx="1094910" cy="1094910"/>
          </a:xfrm>
          <a:custGeom>
            <a:avLst/>
            <a:gdLst/>
            <a:ahLst/>
            <a:cxnLst/>
            <a:rect r="r" b="b" t="t" l="l"/>
            <a:pathLst>
              <a:path h="1094910" w="1094910">
                <a:moveTo>
                  <a:pt x="0" y="0"/>
                </a:moveTo>
                <a:lnTo>
                  <a:pt x="1094910" y="0"/>
                </a:lnTo>
                <a:lnTo>
                  <a:pt x="1094910"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6" id="6"/>
          <p:cNvGraphicFramePr>
            <a:graphicFrameLocks noGrp="true"/>
          </p:cNvGraphicFramePr>
          <p:nvPr/>
        </p:nvGraphicFramePr>
        <p:xfrm>
          <a:off x="9022870" y="1573999"/>
          <a:ext cx="8763000" cy="8407400"/>
        </p:xfrm>
        <a:graphic>
          <a:graphicData uri="http://schemas.openxmlformats.org/drawingml/2006/table">
            <a:tbl>
              <a:tblPr/>
              <a:tblGrid>
                <a:gridCol w="2062569"/>
                <a:gridCol w="1636362"/>
                <a:gridCol w="1965704"/>
                <a:gridCol w="1558869"/>
                <a:gridCol w="1539496"/>
              </a:tblGrid>
              <a:tr h="1088561">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RunningTotal</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Counter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351"/>
                        </a:lnSpc>
                        <a:defRPr/>
                      </a:pPr>
                      <a:r>
                        <a:rPr lang="en-US" sz="1679" b="true">
                          <a:solidFill>
                            <a:srgbClr val="000000"/>
                          </a:solidFill>
                          <a:latin typeface="Poppins Bold"/>
                          <a:ea typeface="Poppins Bold"/>
                          <a:cs typeface="Poppins Bold"/>
                          <a:sym typeface="Poppins Bold"/>
                        </a:rPr>
                        <a:t>NextNumber</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631"/>
                        </a:lnSpc>
                        <a:defRPr/>
                      </a:pPr>
                      <a:r>
                        <a:rPr lang="en-US" sz="1879" b="true">
                          <a:solidFill>
                            <a:srgbClr val="000000"/>
                          </a:solidFill>
                          <a:latin typeface="Poppins Bold"/>
                          <a:ea typeface="Poppins Bold"/>
                          <a:cs typeface="Poppins Bold"/>
                          <a:sym typeface="Poppins Bold"/>
                        </a:rPr>
                        <a:t>Average</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c>
                  <a:txBody>
                    <a:bodyPr anchor="t" rtlCol="false"/>
                    <a:lstStyle/>
                    <a:p>
                      <a:pPr algn="ctr">
                        <a:lnSpc>
                          <a:spcPts val="2911"/>
                        </a:lnSpc>
                        <a:defRPr/>
                      </a:pPr>
                      <a:r>
                        <a:rPr lang="en-US" sz="2079" b="true">
                          <a:solidFill>
                            <a:srgbClr val="000000"/>
                          </a:solidFill>
                          <a:latin typeface="Poppins Bold"/>
                          <a:ea typeface="Poppins Bold"/>
                          <a:cs typeface="Poppins Bold"/>
                          <a:sym typeface="Poppins Bold"/>
                        </a:rPr>
                        <a:t>Output</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BB99FF"/>
                    </a:solidFill>
                  </a:tcPr>
                </a:tc>
              </a:tr>
              <a:tr h="914855">
                <a:tc>
                  <a:txBody>
                    <a:bodyPr anchor="t" rtlCol="false"/>
                    <a:lstStyle/>
                    <a:p>
                      <a:pPr algn="ctr">
                        <a:lnSpc>
                          <a:spcPts val="2070"/>
                        </a:lnSpc>
                        <a:defRPr/>
                      </a:pPr>
                      <a:r>
                        <a:rPr lang="en-US" sz="1479">
                          <a:solidFill>
                            <a:srgbClr val="000000"/>
                          </a:solidFill>
                          <a:latin typeface="Poppins"/>
                          <a:ea typeface="Poppins"/>
                          <a:cs typeface="Poppins"/>
                          <a:sym typeface="Poppins"/>
                        </a:rPr>
                        <a:t>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914855">
                <a:tc>
                  <a:txBody>
                    <a:bodyPr anchor="t" rtlCol="false"/>
                    <a:lstStyle/>
                    <a:p>
                      <a:pPr algn="ctr">
                        <a:lnSpc>
                          <a:spcPts val="2070"/>
                        </a:lnSpc>
                        <a:defRPr/>
                      </a:pPr>
                      <a:r>
                        <a:rPr lang="en-US" sz="14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914855">
                <a:tc>
                  <a:txBody>
                    <a:bodyPr anchor="t" rtlCol="false"/>
                    <a:lstStyle/>
                    <a:p>
                      <a:pPr algn="ctr">
                        <a:lnSpc>
                          <a:spcPts val="2070"/>
                        </a:lnSpc>
                        <a:defRPr/>
                      </a:pPr>
                      <a:r>
                        <a:rPr lang="en-US" sz="1479">
                          <a:solidFill>
                            <a:srgbClr val="000000"/>
                          </a:solidFill>
                          <a:latin typeface="Poppins"/>
                          <a:ea typeface="Poppins"/>
                          <a:cs typeface="Poppins"/>
                          <a:sym typeface="Poppins"/>
                        </a:rPr>
                        <a:t>9</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2</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914855">
                <a:tc>
                  <a:txBody>
                    <a:bodyPr anchor="t" rtlCol="false"/>
                    <a:lstStyle/>
                    <a:p>
                      <a:pPr algn="ctr">
                        <a:lnSpc>
                          <a:spcPts val="2070"/>
                        </a:lnSpc>
                        <a:defRPr/>
                      </a:pPr>
                      <a:r>
                        <a:rPr lang="en-US" sz="1479">
                          <a:solidFill>
                            <a:srgbClr val="000000"/>
                          </a:solidFill>
                          <a:latin typeface="Poppins"/>
                          <a:ea typeface="Poppins"/>
                          <a:cs typeface="Poppins"/>
                          <a:sym typeface="Poppins"/>
                        </a:rPr>
                        <a:t>10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1</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914855">
                <a:tc>
                  <a:txBody>
                    <a:bodyPr anchor="t" rtlCol="false"/>
                    <a:lstStyle/>
                    <a:p>
                      <a:pPr algn="ctr">
                        <a:lnSpc>
                          <a:spcPts val="2070"/>
                        </a:lnSpc>
                        <a:defRPr/>
                      </a:pPr>
                      <a:r>
                        <a:rPr lang="en-US" sz="1479">
                          <a:solidFill>
                            <a:srgbClr val="000000"/>
                          </a:solidFill>
                          <a:latin typeface="Poppins"/>
                          <a:ea typeface="Poppins"/>
                          <a:cs typeface="Poppins"/>
                          <a:sym typeface="Poppins"/>
                        </a:rPr>
                        <a:t>13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4</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914855">
                <a:tc>
                  <a:txBody>
                    <a:bodyPr anchor="t" rtlCol="false"/>
                    <a:lstStyle/>
                    <a:p>
                      <a:pPr algn="ctr">
                        <a:lnSpc>
                          <a:spcPts val="2070"/>
                        </a:lnSpc>
                        <a:defRPr/>
                      </a:pPr>
                      <a:r>
                        <a:rPr lang="en-US" sz="1479">
                          <a:solidFill>
                            <a:srgbClr val="000000"/>
                          </a:solidFill>
                          <a:latin typeface="Poppins"/>
                          <a:ea typeface="Poppins"/>
                          <a:cs typeface="Poppins"/>
                          <a:sym typeface="Poppins"/>
                        </a:rPr>
                        <a:t>113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5</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100</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914855">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22.6</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113</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r h="914855">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c>
                  <a:txBody>
                    <a:bodyPr anchor="t" rtlCol="false"/>
                    <a:lstStyle/>
                    <a:p>
                      <a:pPr algn="ctr">
                        <a:lnSpc>
                          <a:spcPts val="2070"/>
                        </a:lnSpc>
                        <a:defRPr/>
                      </a:pPr>
                      <a:r>
                        <a:rPr lang="en-US" sz="1479">
                          <a:solidFill>
                            <a:srgbClr val="000000"/>
                          </a:solidFill>
                          <a:latin typeface="Poppins"/>
                          <a:ea typeface="Poppins"/>
                          <a:cs typeface="Poppins"/>
                          <a:sym typeface="Poppins"/>
                        </a:rPr>
                        <a:t>22.6</a:t>
                      </a:r>
                      <a:endParaRPr lang="en-US" sz="1100"/>
                    </a:p>
                  </a:txBody>
                  <a:tcPr marL="190500" marR="190500" marT="190500" marB="190500" anchor="ctr">
                    <a:lnL cmpd="sng" algn="ctr" cap="flat" w="0">
                      <a:solidFill>
                        <a:srgbClr val="BB99FF"/>
                      </a:solidFill>
                      <a:prstDash val="solid"/>
                      <a:round/>
                      <a:headEnd type="none" w="med" len="med"/>
                      <a:tailEnd type="none" w="med" len="med"/>
                    </a:lnL>
                    <a:lnR cmpd="sng" algn="ctr" cap="flat" w="0">
                      <a:solidFill>
                        <a:srgbClr val="BB99FF"/>
                      </a:solidFill>
                      <a:prstDash val="solid"/>
                      <a:round/>
                      <a:headEnd type="none" w="med" len="med"/>
                      <a:tailEnd type="none" w="med" len="med"/>
                    </a:lnR>
                    <a:lnT cmpd="sng" algn="ctr" cap="flat" w="0">
                      <a:solidFill>
                        <a:srgbClr val="BB99FF"/>
                      </a:solidFill>
                      <a:prstDash val="solid"/>
                      <a:round/>
                      <a:headEnd type="none" w="med" len="med"/>
                      <a:tailEnd type="none" w="med" len="med"/>
                    </a:lnT>
                    <a:lnB cmpd="sng" algn="ctr" cap="flat" w="0">
                      <a:solidFill>
                        <a:srgbClr val="BB99FF"/>
                      </a:solidFill>
                      <a:prstDash val="solid"/>
                      <a:round/>
                      <a:headEnd type="none" w="med" len="med"/>
                      <a:tailEnd type="none" w="med" len="med"/>
                    </a:lnB>
                    <a:solidFill>
                      <a:srgbClr val="ECE3FF"/>
                    </a:solidFill>
                  </a:tcPr>
                </a:tc>
              </a:tr>
            </a:tbl>
          </a:graphicData>
        </a:graphic>
      </p:graphicFrame>
      <p:grpSp>
        <p:nvGrpSpPr>
          <p:cNvPr name="Group 7" id="7"/>
          <p:cNvGrpSpPr/>
          <p:nvPr/>
        </p:nvGrpSpPr>
        <p:grpSpPr>
          <a:xfrm rot="0">
            <a:off x="445502" y="3455784"/>
            <a:ext cx="8083213" cy="4347690"/>
            <a:chOff x="0" y="0"/>
            <a:chExt cx="10777617" cy="5796920"/>
          </a:xfrm>
        </p:grpSpPr>
        <p:sp>
          <p:nvSpPr>
            <p:cNvPr name="Freeform 8" id="8"/>
            <p:cNvSpPr/>
            <p:nvPr/>
          </p:nvSpPr>
          <p:spPr>
            <a:xfrm flipH="false" flipV="false" rot="0">
              <a:off x="0" y="0"/>
              <a:ext cx="10777601" cy="5796915"/>
            </a:xfrm>
            <a:custGeom>
              <a:avLst/>
              <a:gdLst/>
              <a:ahLst/>
              <a:cxnLst/>
              <a:rect r="r" b="b" t="t" l="l"/>
              <a:pathLst>
                <a:path h="5796915" w="10777601">
                  <a:moveTo>
                    <a:pt x="0" y="0"/>
                  </a:moveTo>
                  <a:lnTo>
                    <a:pt x="10777601" y="0"/>
                  </a:lnTo>
                  <a:lnTo>
                    <a:pt x="10777601" y="5796915"/>
                  </a:lnTo>
                  <a:lnTo>
                    <a:pt x="0" y="5796915"/>
                  </a:lnTo>
                  <a:lnTo>
                    <a:pt x="0" y="0"/>
                  </a:lnTo>
                  <a:close/>
                </a:path>
              </a:pathLst>
            </a:custGeom>
            <a:blipFill>
              <a:blip r:embed="rId4"/>
              <a:stretch>
                <a:fillRect l="0" t="-7028" r="0" b="-7028"/>
              </a:stretch>
            </a:blipFill>
          </p:spPr>
        </p:sp>
      </p:grpSp>
      <p:grpSp>
        <p:nvGrpSpPr>
          <p:cNvPr name="Group 9" id="9"/>
          <p:cNvGrpSpPr/>
          <p:nvPr/>
        </p:nvGrpSpPr>
        <p:grpSpPr>
          <a:xfrm rot="0">
            <a:off x="4124295" y="4830149"/>
            <a:ext cx="325801" cy="437903"/>
            <a:chOff x="0" y="0"/>
            <a:chExt cx="434401" cy="583870"/>
          </a:xfrm>
        </p:grpSpPr>
        <p:sp>
          <p:nvSpPr>
            <p:cNvPr name="Freeform 10" id="10"/>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grpSp>
        <p:nvGrpSpPr>
          <p:cNvPr name="Group 11" id="11"/>
          <p:cNvGrpSpPr/>
          <p:nvPr/>
        </p:nvGrpSpPr>
        <p:grpSpPr>
          <a:xfrm rot="0">
            <a:off x="5157859" y="6686614"/>
            <a:ext cx="325801" cy="437903"/>
            <a:chOff x="0" y="0"/>
            <a:chExt cx="434401" cy="583870"/>
          </a:xfrm>
        </p:grpSpPr>
        <p:sp>
          <p:nvSpPr>
            <p:cNvPr name="Freeform 12" id="12"/>
            <p:cNvSpPr/>
            <p:nvPr/>
          </p:nvSpPr>
          <p:spPr>
            <a:xfrm flipH="false" flipV="false" rot="0">
              <a:off x="0" y="0"/>
              <a:ext cx="434340" cy="583819"/>
            </a:xfrm>
            <a:custGeom>
              <a:avLst/>
              <a:gdLst/>
              <a:ahLst/>
              <a:cxnLst/>
              <a:rect r="r" b="b" t="t" l="l"/>
              <a:pathLst>
                <a:path h="583819" w="434340">
                  <a:moveTo>
                    <a:pt x="0" y="0"/>
                  </a:moveTo>
                  <a:lnTo>
                    <a:pt x="434340" y="0"/>
                  </a:lnTo>
                  <a:lnTo>
                    <a:pt x="434340" y="583819"/>
                  </a:lnTo>
                  <a:lnTo>
                    <a:pt x="0" y="583819"/>
                  </a:lnTo>
                  <a:lnTo>
                    <a:pt x="0" y="0"/>
                  </a:lnTo>
                  <a:close/>
                </a:path>
              </a:pathLst>
            </a:custGeom>
            <a:blipFill>
              <a:blip r:embed="rId5"/>
              <a:stretch>
                <a:fillRect l="-10005" t="0" r="-10019" b="-8"/>
              </a:stretch>
            </a:blipFill>
          </p:spPr>
        </p:sp>
      </p:grpSp>
      <p:sp>
        <p:nvSpPr>
          <p:cNvPr name="TextBox 13" id="13"/>
          <p:cNvSpPr txBox="true"/>
          <p:nvPr/>
        </p:nvSpPr>
        <p:spPr>
          <a:xfrm rot="0">
            <a:off x="2536311" y="2508587"/>
            <a:ext cx="3404947" cy="831850"/>
          </a:xfrm>
          <a:prstGeom prst="rect">
            <a:avLst/>
          </a:prstGeom>
        </p:spPr>
        <p:txBody>
          <a:bodyPr anchor="t" rtlCol="false" tIns="0" lIns="0" bIns="0" rIns="0">
            <a:spAutoFit/>
          </a:bodyPr>
          <a:lstStyle/>
          <a:p>
            <a:pPr algn="l">
              <a:lnSpc>
                <a:spcPts val="5598"/>
              </a:lnSpc>
            </a:pPr>
            <a:r>
              <a:rPr lang="en-US" sz="3999" b="true">
                <a:solidFill>
                  <a:srgbClr val="642EC7"/>
                </a:solidFill>
                <a:latin typeface="Poppins Bold"/>
                <a:ea typeface="Poppins Bold"/>
                <a:cs typeface="Poppins Bold"/>
                <a:sym typeface="Poppins Bold"/>
              </a:rPr>
              <a:t>Pseudocode</a:t>
            </a:r>
          </a:p>
        </p:txBody>
      </p:sp>
      <p:sp>
        <p:nvSpPr>
          <p:cNvPr name="TextBox 14" id="14"/>
          <p:cNvSpPr txBox="true"/>
          <p:nvPr/>
        </p:nvSpPr>
        <p:spPr>
          <a:xfrm rot="0">
            <a:off x="11890671" y="600357"/>
            <a:ext cx="3404947"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Trace Table</a:t>
            </a:r>
          </a:p>
        </p:txBody>
      </p:sp>
      <p:sp>
        <p:nvSpPr>
          <p:cNvPr name="TextBox 15" id="15"/>
          <p:cNvSpPr txBox="true"/>
          <p:nvPr/>
        </p:nvSpPr>
        <p:spPr>
          <a:xfrm rot="0">
            <a:off x="904466" y="7689174"/>
            <a:ext cx="6881486" cy="831850"/>
          </a:xfrm>
          <a:prstGeom prst="rect">
            <a:avLst/>
          </a:prstGeom>
        </p:spPr>
        <p:txBody>
          <a:bodyPr anchor="t" rtlCol="false" tIns="0" lIns="0" bIns="0" rIns="0">
            <a:spAutoFit/>
          </a:bodyPr>
          <a:lstStyle/>
          <a:p>
            <a:pPr algn="ctr">
              <a:lnSpc>
                <a:spcPts val="5598"/>
              </a:lnSpc>
            </a:pPr>
            <a:r>
              <a:rPr lang="en-US" sz="3999" b="true">
                <a:solidFill>
                  <a:srgbClr val="642EC7"/>
                </a:solidFill>
                <a:latin typeface="Poppins Bold"/>
                <a:ea typeface="Poppins Bold"/>
                <a:cs typeface="Poppins Bold"/>
                <a:sym typeface="Poppins Bold"/>
              </a:rPr>
              <a:t>Inputs: 4,5,1,3,100</a:t>
            </a:r>
          </a:p>
        </p:txBody>
      </p:sp>
      <p:grpSp>
        <p:nvGrpSpPr>
          <p:cNvPr name="Group 16" id="16"/>
          <p:cNvGrpSpPr/>
          <p:nvPr/>
        </p:nvGrpSpPr>
        <p:grpSpPr>
          <a:xfrm rot="0">
            <a:off x="2537237" y="8634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5.xml><?xml version="1.0" encoding="utf-8"?>
<p:sld xmlns:p="http://schemas.openxmlformats.org/presentationml/2006/main" xmlns:a="http://schemas.openxmlformats.org/drawingml/2006/main" xmlns:r="http://schemas.openxmlformats.org/officeDocument/2006/relationships">
  <p:cSld>
    <p:bg>
      <p:bgPr>
        <a:solidFill>
          <a:srgbClr val="1DBCBA"/>
        </a:solidFill>
      </p:bgPr>
    </p:bg>
    <p:spTree>
      <p:nvGrpSpPr>
        <p:cNvPr id="1" name=""/>
        <p:cNvGrpSpPr/>
        <p:nvPr/>
      </p:nvGrpSpPr>
      <p:grpSpPr>
        <a:xfrm>
          <a:off x="0" y="0"/>
          <a:ext cx="0" cy="0"/>
          <a:chOff x="0" y="0"/>
          <a:chExt cx="0" cy="0"/>
        </a:xfrm>
      </p:grpSpPr>
      <p:sp>
        <p:nvSpPr>
          <p:cNvPr name="Freeform 2" id="2"/>
          <p:cNvSpPr/>
          <p:nvPr/>
        </p:nvSpPr>
        <p:spPr>
          <a:xfrm flipH="false" flipV="false" rot="-3797360">
            <a:off x="-1822030" y="6167943"/>
            <a:ext cx="5129691" cy="5073730"/>
          </a:xfrm>
          <a:custGeom>
            <a:avLst/>
            <a:gdLst/>
            <a:ahLst/>
            <a:cxnLst/>
            <a:rect r="r" b="b" t="t" l="l"/>
            <a:pathLst>
              <a:path h="5073730" w="5129691">
                <a:moveTo>
                  <a:pt x="0" y="0"/>
                </a:moveTo>
                <a:lnTo>
                  <a:pt x="5129691" y="0"/>
                </a:lnTo>
                <a:lnTo>
                  <a:pt x="5129691" y="5073730"/>
                </a:lnTo>
                <a:lnTo>
                  <a:pt x="0" y="5073730"/>
                </a:lnTo>
                <a:lnTo>
                  <a:pt x="0" y="0"/>
                </a:lnTo>
                <a:close/>
              </a:path>
            </a:pathLst>
          </a:custGeom>
          <a:blipFill>
            <a:blip r:embed="rId2">
              <a:extLst>
                <a:ext uri="{96DAC541-7B7A-43D3-8B79-37D633B846F1}">
                  <asvg:svgBlip xmlns:asvg="http://schemas.microsoft.com/office/drawing/2016/SVG/main" r:embed="rId3"/>
                </a:ext>
              </a:extLst>
            </a:blip>
            <a:stretch>
              <a:fillRect l="0" t="-551" r="0" b="-551"/>
            </a:stretch>
          </a:blipFill>
        </p:spPr>
      </p:sp>
      <p:sp>
        <p:nvSpPr>
          <p:cNvPr name="Freeform 3" id="3"/>
          <p:cNvSpPr/>
          <p:nvPr/>
        </p:nvSpPr>
        <p:spPr>
          <a:xfrm flipH="false" flipV="false" rot="-3797360">
            <a:off x="15152612" y="-1451971"/>
            <a:ext cx="5519457" cy="5459245"/>
          </a:xfrm>
          <a:custGeom>
            <a:avLst/>
            <a:gdLst/>
            <a:ahLst/>
            <a:cxnLst/>
            <a:rect r="r" b="b" t="t" l="l"/>
            <a:pathLst>
              <a:path h="5459245" w="5519457">
                <a:moveTo>
                  <a:pt x="0" y="0"/>
                </a:moveTo>
                <a:lnTo>
                  <a:pt x="5519457" y="0"/>
                </a:lnTo>
                <a:lnTo>
                  <a:pt x="5519457" y="5459245"/>
                </a:lnTo>
                <a:lnTo>
                  <a:pt x="0" y="5459245"/>
                </a:lnTo>
                <a:lnTo>
                  <a:pt x="0" y="0"/>
                </a:lnTo>
                <a:close/>
              </a:path>
            </a:pathLst>
          </a:custGeom>
          <a:blipFill>
            <a:blip r:embed="rId2">
              <a:extLst>
                <a:ext uri="{96DAC541-7B7A-43D3-8B79-37D633B846F1}">
                  <asvg:svgBlip xmlns:asvg="http://schemas.microsoft.com/office/drawing/2016/SVG/main" r:embed="rId3"/>
                </a:ext>
              </a:extLst>
            </a:blip>
            <a:stretch>
              <a:fillRect l="0" t="-551" r="0" b="-551"/>
            </a:stretch>
          </a:blipFill>
        </p:spPr>
      </p:sp>
      <p:sp>
        <p:nvSpPr>
          <p:cNvPr name="Freeform 4" id="4"/>
          <p:cNvSpPr/>
          <p:nvPr/>
        </p:nvSpPr>
        <p:spPr>
          <a:xfrm flipH="false" flipV="false" rot="0">
            <a:off x="2222607" y="2130412"/>
            <a:ext cx="14349552" cy="6355526"/>
          </a:xfrm>
          <a:custGeom>
            <a:avLst/>
            <a:gdLst/>
            <a:ahLst/>
            <a:cxnLst/>
            <a:rect r="r" b="b" t="t" l="l"/>
            <a:pathLst>
              <a:path h="6355526" w="14349552">
                <a:moveTo>
                  <a:pt x="0" y="0"/>
                </a:moveTo>
                <a:lnTo>
                  <a:pt x="14349552" y="0"/>
                </a:lnTo>
                <a:lnTo>
                  <a:pt x="14349552" y="6355526"/>
                </a:lnTo>
                <a:lnTo>
                  <a:pt x="0" y="63555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221970">
            <a:off x="16174105" y="1320397"/>
            <a:ext cx="1695489" cy="1695489"/>
          </a:xfrm>
          <a:custGeom>
            <a:avLst/>
            <a:gdLst/>
            <a:ahLst/>
            <a:cxnLst/>
            <a:rect r="r" b="b" t="t" l="l"/>
            <a:pathLst>
              <a:path h="1695489" w="1695489">
                <a:moveTo>
                  <a:pt x="0" y="0"/>
                </a:moveTo>
                <a:lnTo>
                  <a:pt x="1695489" y="0"/>
                </a:lnTo>
                <a:lnTo>
                  <a:pt x="1695489" y="1695489"/>
                </a:lnTo>
                <a:lnTo>
                  <a:pt x="0" y="1695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145083">
            <a:off x="17760190" y="1196942"/>
            <a:ext cx="763406" cy="1316217"/>
          </a:xfrm>
          <a:custGeom>
            <a:avLst/>
            <a:gdLst/>
            <a:ahLst/>
            <a:cxnLst/>
            <a:rect r="r" b="b" t="t" l="l"/>
            <a:pathLst>
              <a:path h="1316217" w="763406">
                <a:moveTo>
                  <a:pt x="0" y="0"/>
                </a:moveTo>
                <a:lnTo>
                  <a:pt x="763406" y="0"/>
                </a:lnTo>
                <a:lnTo>
                  <a:pt x="763406" y="1316217"/>
                </a:lnTo>
                <a:lnTo>
                  <a:pt x="0" y="1316217"/>
                </a:lnTo>
                <a:lnTo>
                  <a:pt x="0" y="0"/>
                </a:lnTo>
                <a:close/>
              </a:path>
            </a:pathLst>
          </a:custGeom>
          <a:blipFill>
            <a:blip r:embed="rId8">
              <a:extLst>
                <a:ext uri="{96DAC541-7B7A-43D3-8B79-37D633B846F1}">
                  <asvg:svgBlip xmlns:asvg="http://schemas.microsoft.com/office/drawing/2016/SVG/main" r:embed="rId9"/>
                </a:ext>
              </a:extLst>
            </a:blip>
            <a:stretch>
              <a:fillRect l="-235" t="0" r="-235" b="0"/>
            </a:stretch>
          </a:blipFill>
        </p:spPr>
      </p:sp>
      <p:sp>
        <p:nvSpPr>
          <p:cNvPr name="TextBox 7" id="7"/>
          <p:cNvSpPr txBox="true"/>
          <p:nvPr/>
        </p:nvSpPr>
        <p:spPr>
          <a:xfrm rot="0">
            <a:off x="2775477" y="3966266"/>
            <a:ext cx="12955263" cy="3124200"/>
          </a:xfrm>
          <a:prstGeom prst="rect">
            <a:avLst/>
          </a:prstGeom>
        </p:spPr>
        <p:txBody>
          <a:bodyPr anchor="t" rtlCol="false" tIns="0" lIns="0" bIns="0" rIns="0">
            <a:spAutoFit/>
          </a:bodyPr>
          <a:lstStyle/>
          <a:p>
            <a:pPr algn="ctr">
              <a:lnSpc>
                <a:spcPts val="12238"/>
              </a:lnSpc>
            </a:pPr>
            <a:r>
              <a:rPr lang="en-US" sz="10199">
                <a:solidFill>
                  <a:srgbClr val="1D1D1B"/>
                </a:solidFill>
                <a:latin typeface="More Sugar"/>
                <a:ea typeface="More Sugar"/>
                <a:cs typeface="More Sugar"/>
                <a:sym typeface="More Sugar"/>
              </a:rPr>
              <a:t>Writing and amending algorithms</a:t>
            </a:r>
          </a:p>
        </p:txBody>
      </p:sp>
      <p:sp>
        <p:nvSpPr>
          <p:cNvPr name="Freeform 8" id="8"/>
          <p:cNvSpPr/>
          <p:nvPr/>
        </p:nvSpPr>
        <p:spPr>
          <a:xfrm flipH="false" flipV="false" rot="239409">
            <a:off x="5599906" y="1599526"/>
            <a:ext cx="4770808" cy="1514731"/>
          </a:xfrm>
          <a:custGeom>
            <a:avLst/>
            <a:gdLst/>
            <a:ahLst/>
            <a:cxnLst/>
            <a:rect r="r" b="b" t="t" l="l"/>
            <a:pathLst>
              <a:path h="1514731" w="4770808">
                <a:moveTo>
                  <a:pt x="0" y="0"/>
                </a:moveTo>
                <a:lnTo>
                  <a:pt x="4770809" y="0"/>
                </a:lnTo>
                <a:lnTo>
                  <a:pt x="4770809" y="1514732"/>
                </a:lnTo>
                <a:lnTo>
                  <a:pt x="0" y="1514732"/>
                </a:lnTo>
                <a:lnTo>
                  <a:pt x="0" y="0"/>
                </a:lnTo>
                <a:close/>
              </a:path>
            </a:pathLst>
          </a:custGeom>
          <a:blipFill>
            <a:blip r:embed="rId10">
              <a:extLst>
                <a:ext uri="{96DAC541-7B7A-43D3-8B79-37D633B846F1}">
                  <asvg:svgBlip xmlns:asvg="http://schemas.microsoft.com/office/drawing/2016/SVG/main" r:embed="rId11"/>
                </a:ext>
              </a:extLst>
            </a:blip>
            <a:stretch>
              <a:fillRect l="0" t="-293" r="0" b="-293"/>
            </a:stretch>
          </a:blipFill>
        </p:spPr>
      </p:sp>
      <p:sp>
        <p:nvSpPr>
          <p:cNvPr name="Freeform 9" id="9"/>
          <p:cNvSpPr/>
          <p:nvPr/>
        </p:nvSpPr>
        <p:spPr>
          <a:xfrm flipH="false" flipV="false" rot="239409">
            <a:off x="9911062" y="1648225"/>
            <a:ext cx="3292255" cy="1471586"/>
          </a:xfrm>
          <a:custGeom>
            <a:avLst/>
            <a:gdLst/>
            <a:ahLst/>
            <a:cxnLst/>
            <a:rect r="r" b="b" t="t" l="l"/>
            <a:pathLst>
              <a:path h="1471586" w="3292255">
                <a:moveTo>
                  <a:pt x="0" y="0"/>
                </a:moveTo>
                <a:lnTo>
                  <a:pt x="3292255" y="0"/>
                </a:lnTo>
                <a:lnTo>
                  <a:pt x="3292255" y="1471586"/>
                </a:lnTo>
                <a:lnTo>
                  <a:pt x="0" y="1471586"/>
                </a:lnTo>
                <a:lnTo>
                  <a:pt x="0" y="0"/>
                </a:lnTo>
                <a:close/>
              </a:path>
            </a:pathLst>
          </a:custGeom>
          <a:blipFill>
            <a:blip r:embed="rId10">
              <a:extLst>
                <a:ext uri="{96DAC541-7B7A-43D3-8B79-37D633B846F1}">
                  <asvg:svgBlip xmlns:asvg="http://schemas.microsoft.com/office/drawing/2016/SVG/main" r:embed="rId11"/>
                </a:ext>
              </a:extLst>
            </a:blip>
            <a:stretch>
              <a:fillRect l="-20219" t="0" r="-20219" b="0"/>
            </a:stretch>
          </a:blipFill>
        </p:spPr>
      </p:sp>
      <p:sp>
        <p:nvSpPr>
          <p:cNvPr name="TextBox 10" id="10"/>
          <p:cNvSpPr txBox="true"/>
          <p:nvPr/>
        </p:nvSpPr>
        <p:spPr>
          <a:xfrm rot="0">
            <a:off x="6688962" y="1786979"/>
            <a:ext cx="5425590" cy="949326"/>
          </a:xfrm>
          <a:prstGeom prst="rect">
            <a:avLst/>
          </a:prstGeom>
        </p:spPr>
        <p:txBody>
          <a:bodyPr anchor="t" rtlCol="false" tIns="0" lIns="0" bIns="0" rIns="0">
            <a:spAutoFit/>
          </a:bodyPr>
          <a:lstStyle/>
          <a:p>
            <a:pPr algn="ctr">
              <a:lnSpc>
                <a:spcPts val="6998"/>
              </a:lnSpc>
            </a:pPr>
            <a:r>
              <a:rPr lang="en-US" sz="4999" spc="223">
                <a:solidFill>
                  <a:srgbClr val="1D1D1B"/>
                </a:solidFill>
                <a:latin typeface="Now"/>
                <a:ea typeface="Now"/>
                <a:cs typeface="Now"/>
                <a:sym typeface="Now"/>
              </a:rPr>
              <a:t>C7.9</a:t>
            </a:r>
          </a:p>
        </p:txBody>
      </p:sp>
      <p:sp>
        <p:nvSpPr>
          <p:cNvPr name="Freeform 11" id="11"/>
          <p:cNvSpPr/>
          <p:nvPr/>
        </p:nvSpPr>
        <p:spPr>
          <a:xfrm flipH="false" flipV="false" rot="1057105">
            <a:off x="16970642" y="218254"/>
            <a:ext cx="577316" cy="995372"/>
          </a:xfrm>
          <a:custGeom>
            <a:avLst/>
            <a:gdLst/>
            <a:ahLst/>
            <a:cxnLst/>
            <a:rect r="r" b="b" t="t" l="l"/>
            <a:pathLst>
              <a:path h="995372" w="577316">
                <a:moveTo>
                  <a:pt x="0" y="0"/>
                </a:moveTo>
                <a:lnTo>
                  <a:pt x="577316" y="0"/>
                </a:lnTo>
                <a:lnTo>
                  <a:pt x="577316" y="995372"/>
                </a:lnTo>
                <a:lnTo>
                  <a:pt x="0" y="995372"/>
                </a:lnTo>
                <a:lnTo>
                  <a:pt x="0" y="0"/>
                </a:lnTo>
                <a:close/>
              </a:path>
            </a:pathLst>
          </a:custGeom>
          <a:blipFill>
            <a:blip r:embed="rId12">
              <a:extLst>
                <a:ext uri="{96DAC541-7B7A-43D3-8B79-37D633B846F1}">
                  <asvg:svgBlip xmlns:asvg="http://schemas.microsoft.com/office/drawing/2016/SVG/main" r:embed="rId13"/>
                </a:ext>
              </a:extLst>
            </a:blip>
            <a:stretch>
              <a:fillRect l="-82" t="0" r="-82" b="0"/>
            </a:stretch>
          </a:blipFill>
        </p:spPr>
      </p:sp>
      <p:sp>
        <p:nvSpPr>
          <p:cNvPr name="Freeform 12" id="12"/>
          <p:cNvSpPr/>
          <p:nvPr/>
        </p:nvSpPr>
        <p:spPr>
          <a:xfrm flipH="false" flipV="false" rot="1052947">
            <a:off x="82338" y="5122657"/>
            <a:ext cx="1755396" cy="1974372"/>
          </a:xfrm>
          <a:custGeom>
            <a:avLst/>
            <a:gdLst/>
            <a:ahLst/>
            <a:cxnLst/>
            <a:rect r="r" b="b" t="t" l="l"/>
            <a:pathLst>
              <a:path h="1974372" w="1755396">
                <a:moveTo>
                  <a:pt x="0" y="0"/>
                </a:moveTo>
                <a:lnTo>
                  <a:pt x="1755396" y="0"/>
                </a:lnTo>
                <a:lnTo>
                  <a:pt x="1755396" y="1974372"/>
                </a:lnTo>
                <a:lnTo>
                  <a:pt x="0" y="1974372"/>
                </a:lnTo>
                <a:lnTo>
                  <a:pt x="0" y="0"/>
                </a:lnTo>
                <a:close/>
              </a:path>
            </a:pathLst>
          </a:custGeom>
          <a:blipFill>
            <a:blip r:embed="rId14">
              <a:extLst>
                <a:ext uri="{96DAC541-7B7A-43D3-8B79-37D633B846F1}">
                  <asvg:svgBlip xmlns:asvg="http://schemas.microsoft.com/office/drawing/2016/SVG/main" r:embed="rId15"/>
                </a:ext>
              </a:extLst>
            </a:blip>
            <a:stretch>
              <a:fillRect l="-18" t="0" r="-18" b="0"/>
            </a:stretch>
          </a:blipFill>
        </p:spPr>
      </p:sp>
      <p:sp>
        <p:nvSpPr>
          <p:cNvPr name="Freeform 13" id="13"/>
          <p:cNvSpPr/>
          <p:nvPr/>
        </p:nvSpPr>
        <p:spPr>
          <a:xfrm flipH="false" flipV="false" rot="-1403432">
            <a:off x="544219" y="7345364"/>
            <a:ext cx="1697664" cy="2489908"/>
          </a:xfrm>
          <a:custGeom>
            <a:avLst/>
            <a:gdLst/>
            <a:ahLst/>
            <a:cxnLst/>
            <a:rect r="r" b="b" t="t" l="l"/>
            <a:pathLst>
              <a:path h="2489908" w="1697664">
                <a:moveTo>
                  <a:pt x="0" y="0"/>
                </a:moveTo>
                <a:lnTo>
                  <a:pt x="1697664" y="0"/>
                </a:lnTo>
                <a:lnTo>
                  <a:pt x="1697664" y="2489908"/>
                </a:lnTo>
                <a:lnTo>
                  <a:pt x="0" y="2489908"/>
                </a:lnTo>
                <a:lnTo>
                  <a:pt x="0" y="0"/>
                </a:lnTo>
                <a:close/>
              </a:path>
            </a:pathLst>
          </a:custGeom>
          <a:blipFill>
            <a:blip r:embed="rId16">
              <a:extLst>
                <a:ext uri="{96DAC541-7B7A-43D3-8B79-37D633B846F1}">
                  <asvg:svgBlip xmlns:asvg="http://schemas.microsoft.com/office/drawing/2016/SVG/main" r:embed="rId17"/>
                </a:ext>
              </a:extLst>
            </a:blip>
            <a:stretch>
              <a:fillRect l="-101" t="0" r="-101" b="0"/>
            </a:stretch>
          </a:blipFill>
        </p:spPr>
      </p:sp>
      <p:sp>
        <p:nvSpPr>
          <p:cNvPr name="Freeform 14" id="14"/>
          <p:cNvSpPr/>
          <p:nvPr/>
        </p:nvSpPr>
        <p:spPr>
          <a:xfrm flipH="false" flipV="false" rot="7660893">
            <a:off x="17481483" y="4230150"/>
            <a:ext cx="1320819" cy="2615484"/>
          </a:xfrm>
          <a:custGeom>
            <a:avLst/>
            <a:gdLst/>
            <a:ahLst/>
            <a:cxnLst/>
            <a:rect r="r" b="b" t="t" l="l"/>
            <a:pathLst>
              <a:path h="2615484" w="1320819">
                <a:moveTo>
                  <a:pt x="0" y="0"/>
                </a:moveTo>
                <a:lnTo>
                  <a:pt x="1320819" y="0"/>
                </a:lnTo>
                <a:lnTo>
                  <a:pt x="1320819" y="2615484"/>
                </a:lnTo>
                <a:lnTo>
                  <a:pt x="0" y="2615484"/>
                </a:lnTo>
                <a:lnTo>
                  <a:pt x="0" y="0"/>
                </a:lnTo>
                <a:close/>
              </a:path>
            </a:pathLst>
          </a:custGeom>
          <a:blipFill>
            <a:blip r:embed="rId18">
              <a:extLst>
                <a:ext uri="{96DAC541-7B7A-43D3-8B79-37D633B846F1}">
                  <asvg:svgBlip xmlns:asvg="http://schemas.microsoft.com/office/drawing/2016/SVG/main" r:embed="rId19"/>
                </a:ext>
              </a:extLst>
            </a:blip>
            <a:stretch>
              <a:fillRect l="-45" t="0" r="-45" b="0"/>
            </a:stretch>
          </a:blipFill>
        </p:spPr>
      </p:sp>
      <p:sp>
        <p:nvSpPr>
          <p:cNvPr name="Freeform 15" id="15"/>
          <p:cNvSpPr/>
          <p:nvPr/>
        </p:nvSpPr>
        <p:spPr>
          <a:xfrm flipH="false" flipV="false" rot="0">
            <a:off x="17138107" y="5273380"/>
            <a:ext cx="1003786" cy="985535"/>
          </a:xfrm>
          <a:custGeom>
            <a:avLst/>
            <a:gdLst/>
            <a:ahLst/>
            <a:cxnLst/>
            <a:rect r="r" b="b" t="t" l="l"/>
            <a:pathLst>
              <a:path h="985535" w="1003786">
                <a:moveTo>
                  <a:pt x="0" y="0"/>
                </a:moveTo>
                <a:lnTo>
                  <a:pt x="1003786" y="0"/>
                </a:lnTo>
                <a:lnTo>
                  <a:pt x="1003786" y="985535"/>
                </a:lnTo>
                <a:lnTo>
                  <a:pt x="0" y="985535"/>
                </a:lnTo>
                <a:lnTo>
                  <a:pt x="0" y="0"/>
                </a:lnTo>
                <a:close/>
              </a:path>
            </a:pathLst>
          </a:custGeom>
          <a:blipFill>
            <a:blip r:embed="rId20">
              <a:extLst>
                <a:ext uri="{96DAC541-7B7A-43D3-8B79-37D633B846F1}">
                  <asvg:svgBlip xmlns:asvg="http://schemas.microsoft.com/office/drawing/2016/SVG/main" r:embed="rId21"/>
                </a:ext>
              </a:extLst>
            </a:blip>
            <a:stretch>
              <a:fillRect l="-34" t="0" r="-34" b="0"/>
            </a:stretch>
          </a:blipFill>
        </p:spPr>
      </p:sp>
      <p:grpSp>
        <p:nvGrpSpPr>
          <p:cNvPr name="Group 16" id="16"/>
          <p:cNvGrpSpPr/>
          <p:nvPr/>
        </p:nvGrpSpPr>
        <p:grpSpPr>
          <a:xfrm rot="0">
            <a:off x="2537237" y="8634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2">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3">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24" tooltip="http://www.exampaperspractice.co.uk"/>
                </a:rPr>
                <a:t>www.exampaperspractice.co.uk</a:t>
              </a:r>
            </a:p>
          </p:txBody>
        </p:sp>
      </p:grpSp>
    </p:spTree>
  </p:cSld>
  <p:clrMapOvr>
    <a:masterClrMapping/>
  </p:clrMapOvr>
</p:sld>
</file>

<file path=ppt/slides/slide176.xml><?xml version="1.0" encoding="utf-8"?>
<p:sld xmlns:p="http://schemas.openxmlformats.org/presentationml/2006/main" xmlns:a="http://schemas.openxmlformats.org/drawingml/2006/main" xmlns:r="http://schemas.openxmlformats.org/officeDocument/2006/relationships">
  <p:cSld>
    <p:bg>
      <p:bgPr>
        <a:solidFill>
          <a:srgbClr val="EE741B"/>
        </a:solidFill>
      </p:bgPr>
    </p:bg>
    <p:spTree>
      <p:nvGrpSpPr>
        <p:cNvPr id="1" name=""/>
        <p:cNvGrpSpPr/>
        <p:nvPr/>
      </p:nvGrpSpPr>
      <p:grpSpPr>
        <a:xfrm>
          <a:off x="0" y="0"/>
          <a:ext cx="0" cy="0"/>
          <a:chOff x="0" y="0"/>
          <a:chExt cx="0" cy="0"/>
        </a:xfrm>
      </p:grpSpPr>
      <p:sp>
        <p:nvSpPr>
          <p:cNvPr name="Freeform 2" id="2"/>
          <p:cNvSpPr/>
          <p:nvPr/>
        </p:nvSpPr>
        <p:spPr>
          <a:xfrm flipH="false" flipV="false" rot="-2068021">
            <a:off x="14992642" y="1913393"/>
            <a:ext cx="2824928" cy="2794110"/>
          </a:xfrm>
          <a:custGeom>
            <a:avLst/>
            <a:gdLst/>
            <a:ahLst/>
            <a:cxnLst/>
            <a:rect r="r" b="b" t="t" l="l"/>
            <a:pathLst>
              <a:path h="2794110" w="2824928">
                <a:moveTo>
                  <a:pt x="0" y="0"/>
                </a:moveTo>
                <a:lnTo>
                  <a:pt x="2824928" y="0"/>
                </a:lnTo>
                <a:lnTo>
                  <a:pt x="2824928" y="2794110"/>
                </a:lnTo>
                <a:lnTo>
                  <a:pt x="0" y="2794110"/>
                </a:lnTo>
                <a:lnTo>
                  <a:pt x="0" y="0"/>
                </a:lnTo>
                <a:close/>
              </a:path>
            </a:pathLst>
          </a:custGeom>
          <a:blipFill>
            <a:blip r:embed="rId2">
              <a:extLst>
                <a:ext uri="{96DAC541-7B7A-43D3-8B79-37D633B846F1}">
                  <asvg:svgBlip xmlns:asvg="http://schemas.microsoft.com/office/drawing/2016/SVG/main" r:embed="rId3"/>
                </a:ext>
              </a:extLst>
            </a:blip>
            <a:stretch>
              <a:fillRect l="0" t="-551" r="0" b="-551"/>
            </a:stretch>
          </a:blipFill>
        </p:spPr>
      </p:sp>
      <p:sp>
        <p:nvSpPr>
          <p:cNvPr name="TextBox 3" id="3"/>
          <p:cNvSpPr txBox="true"/>
          <p:nvPr/>
        </p:nvSpPr>
        <p:spPr>
          <a:xfrm rot="0">
            <a:off x="1028700" y="3302213"/>
            <a:ext cx="8962609" cy="3467100"/>
          </a:xfrm>
          <a:prstGeom prst="rect">
            <a:avLst/>
          </a:prstGeom>
        </p:spPr>
        <p:txBody>
          <a:bodyPr anchor="t" rtlCol="false" tIns="0" lIns="0" bIns="0" rIns="0">
            <a:spAutoFit/>
          </a:bodyPr>
          <a:lstStyle/>
          <a:p>
            <a:pPr algn="l">
              <a:lnSpc>
                <a:spcPts val="9000"/>
              </a:lnSpc>
            </a:pPr>
            <a:r>
              <a:rPr lang="en-US" sz="7500">
                <a:solidFill>
                  <a:srgbClr val="1D1D1B"/>
                </a:solidFill>
                <a:latin typeface="More Sugar"/>
                <a:ea typeface="More Sugar"/>
                <a:cs typeface="More Sugar"/>
                <a:sym typeface="More Sugar"/>
              </a:rPr>
              <a:t>1) Identify the error of an algorithm using a Trace Table</a:t>
            </a:r>
          </a:p>
        </p:txBody>
      </p:sp>
      <p:sp>
        <p:nvSpPr>
          <p:cNvPr name="Freeform 4" id="4"/>
          <p:cNvSpPr/>
          <p:nvPr/>
        </p:nvSpPr>
        <p:spPr>
          <a:xfrm flipH="false" flipV="false" rot="8278304">
            <a:off x="9771192" y="7853534"/>
            <a:ext cx="1072527" cy="2123816"/>
          </a:xfrm>
          <a:custGeom>
            <a:avLst/>
            <a:gdLst/>
            <a:ahLst/>
            <a:cxnLst/>
            <a:rect r="r" b="b" t="t" l="l"/>
            <a:pathLst>
              <a:path h="2123816" w="1072527">
                <a:moveTo>
                  <a:pt x="0" y="0"/>
                </a:moveTo>
                <a:lnTo>
                  <a:pt x="1072527" y="0"/>
                </a:lnTo>
                <a:lnTo>
                  <a:pt x="1072527" y="2123816"/>
                </a:lnTo>
                <a:lnTo>
                  <a:pt x="0" y="2123816"/>
                </a:lnTo>
                <a:lnTo>
                  <a:pt x="0" y="0"/>
                </a:lnTo>
                <a:close/>
              </a:path>
            </a:pathLst>
          </a:custGeom>
          <a:blipFill>
            <a:blip r:embed="rId4">
              <a:extLst>
                <a:ext uri="{96DAC541-7B7A-43D3-8B79-37D633B846F1}">
                  <asvg:svgBlip xmlns:asvg="http://schemas.microsoft.com/office/drawing/2016/SVG/main" r:embed="rId5"/>
                </a:ext>
              </a:extLst>
            </a:blip>
            <a:stretch>
              <a:fillRect l="0" t="-53" r="0" b="-53"/>
            </a:stretch>
          </a:blipFill>
        </p:spPr>
      </p:sp>
      <p:sp>
        <p:nvSpPr>
          <p:cNvPr name="Freeform 5" id="5"/>
          <p:cNvSpPr/>
          <p:nvPr/>
        </p:nvSpPr>
        <p:spPr>
          <a:xfrm flipH="false" flipV="false" rot="-164235">
            <a:off x="10050989" y="671989"/>
            <a:ext cx="6373936" cy="8943022"/>
          </a:xfrm>
          <a:custGeom>
            <a:avLst/>
            <a:gdLst/>
            <a:ahLst/>
            <a:cxnLst/>
            <a:rect r="r" b="b" t="t" l="l"/>
            <a:pathLst>
              <a:path h="8943022" w="6373936">
                <a:moveTo>
                  <a:pt x="0" y="0"/>
                </a:moveTo>
                <a:lnTo>
                  <a:pt x="6373936" y="0"/>
                </a:lnTo>
                <a:lnTo>
                  <a:pt x="6373936" y="8943022"/>
                </a:lnTo>
                <a:lnTo>
                  <a:pt x="0" y="8943022"/>
                </a:lnTo>
                <a:lnTo>
                  <a:pt x="0" y="0"/>
                </a:lnTo>
                <a:close/>
              </a:path>
            </a:pathLst>
          </a:custGeom>
          <a:blipFill>
            <a:blip r:embed="rId6">
              <a:extLst>
                <a:ext uri="{96DAC541-7B7A-43D3-8B79-37D633B846F1}">
                  <asvg:svgBlip xmlns:asvg="http://schemas.microsoft.com/office/drawing/2016/SVG/main" r:embed="rId7"/>
                </a:ext>
              </a:extLst>
            </a:blip>
            <a:stretch>
              <a:fillRect l="-2" t="0" r="-2" b="0"/>
            </a:stretch>
          </a:blipFill>
        </p:spPr>
      </p:sp>
      <p:sp>
        <p:nvSpPr>
          <p:cNvPr name="Freeform 6" id="6"/>
          <p:cNvSpPr/>
          <p:nvPr/>
        </p:nvSpPr>
        <p:spPr>
          <a:xfrm flipH="false" flipV="false" rot="4446989">
            <a:off x="15376408" y="8171349"/>
            <a:ext cx="1718277" cy="1718277"/>
          </a:xfrm>
          <a:custGeom>
            <a:avLst/>
            <a:gdLst/>
            <a:ahLst/>
            <a:cxnLst/>
            <a:rect r="r" b="b" t="t" l="l"/>
            <a:pathLst>
              <a:path h="1718277" w="1718277">
                <a:moveTo>
                  <a:pt x="0" y="0"/>
                </a:moveTo>
                <a:lnTo>
                  <a:pt x="1718277" y="0"/>
                </a:lnTo>
                <a:lnTo>
                  <a:pt x="1718277" y="1718277"/>
                </a:lnTo>
                <a:lnTo>
                  <a:pt x="0" y="17182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2088257">
            <a:off x="16162998" y="6358715"/>
            <a:ext cx="577316" cy="995372"/>
          </a:xfrm>
          <a:custGeom>
            <a:avLst/>
            <a:gdLst/>
            <a:ahLst/>
            <a:cxnLst/>
            <a:rect r="r" b="b" t="t" l="l"/>
            <a:pathLst>
              <a:path h="995372" w="577316">
                <a:moveTo>
                  <a:pt x="0" y="0"/>
                </a:moveTo>
                <a:lnTo>
                  <a:pt x="577316" y="0"/>
                </a:lnTo>
                <a:lnTo>
                  <a:pt x="577316" y="995372"/>
                </a:lnTo>
                <a:lnTo>
                  <a:pt x="0" y="995372"/>
                </a:lnTo>
                <a:lnTo>
                  <a:pt x="0" y="0"/>
                </a:lnTo>
                <a:close/>
              </a:path>
            </a:pathLst>
          </a:custGeom>
          <a:blipFill>
            <a:blip r:embed="rId10">
              <a:extLst>
                <a:ext uri="{96DAC541-7B7A-43D3-8B79-37D633B846F1}">
                  <asvg:svgBlip xmlns:asvg="http://schemas.microsoft.com/office/drawing/2016/SVG/main" r:embed="rId11"/>
                </a:ext>
              </a:extLst>
            </a:blip>
            <a:stretch>
              <a:fillRect l="-82" t="0" r="-82" b="0"/>
            </a:stretch>
          </a:blipFill>
        </p:spPr>
      </p:sp>
      <p:sp>
        <p:nvSpPr>
          <p:cNvPr name="Freeform 8" id="8"/>
          <p:cNvSpPr/>
          <p:nvPr/>
        </p:nvSpPr>
        <p:spPr>
          <a:xfrm flipH="false" flipV="false" rot="-1935019">
            <a:off x="15946889" y="5210365"/>
            <a:ext cx="577316" cy="995372"/>
          </a:xfrm>
          <a:custGeom>
            <a:avLst/>
            <a:gdLst/>
            <a:ahLst/>
            <a:cxnLst/>
            <a:rect r="r" b="b" t="t" l="l"/>
            <a:pathLst>
              <a:path h="995372" w="577316">
                <a:moveTo>
                  <a:pt x="0" y="0"/>
                </a:moveTo>
                <a:lnTo>
                  <a:pt x="577316" y="0"/>
                </a:lnTo>
                <a:lnTo>
                  <a:pt x="577316" y="995372"/>
                </a:lnTo>
                <a:lnTo>
                  <a:pt x="0" y="995372"/>
                </a:lnTo>
                <a:lnTo>
                  <a:pt x="0" y="0"/>
                </a:lnTo>
                <a:close/>
              </a:path>
            </a:pathLst>
          </a:custGeom>
          <a:blipFill>
            <a:blip r:embed="rId12">
              <a:extLst>
                <a:ext uri="{96DAC541-7B7A-43D3-8B79-37D633B846F1}">
                  <asvg:svgBlip xmlns:asvg="http://schemas.microsoft.com/office/drawing/2016/SVG/main" r:embed="rId13"/>
                </a:ext>
              </a:extLst>
            </a:blip>
            <a:stretch>
              <a:fillRect l="-82" t="0" r="-82" b="0"/>
            </a:stretch>
          </a:blipFill>
        </p:spPr>
      </p:sp>
      <p:sp>
        <p:nvSpPr>
          <p:cNvPr name="Freeform 9" id="9"/>
          <p:cNvSpPr/>
          <p:nvPr/>
        </p:nvSpPr>
        <p:spPr>
          <a:xfrm flipH="false" flipV="false" rot="617412">
            <a:off x="9192472" y="8170479"/>
            <a:ext cx="777235" cy="763103"/>
          </a:xfrm>
          <a:custGeom>
            <a:avLst/>
            <a:gdLst/>
            <a:ahLst/>
            <a:cxnLst/>
            <a:rect r="r" b="b" t="t" l="l"/>
            <a:pathLst>
              <a:path h="763103" w="777235">
                <a:moveTo>
                  <a:pt x="0" y="0"/>
                </a:moveTo>
                <a:lnTo>
                  <a:pt x="777235" y="0"/>
                </a:lnTo>
                <a:lnTo>
                  <a:pt x="777235" y="763103"/>
                </a:lnTo>
                <a:lnTo>
                  <a:pt x="0" y="763103"/>
                </a:lnTo>
                <a:lnTo>
                  <a:pt x="0" y="0"/>
                </a:lnTo>
                <a:close/>
              </a:path>
            </a:pathLst>
          </a:custGeom>
          <a:blipFill>
            <a:blip r:embed="rId14">
              <a:extLst>
                <a:ext uri="{96DAC541-7B7A-43D3-8B79-37D633B846F1}">
                  <asvg:svgBlip xmlns:asvg="http://schemas.microsoft.com/office/drawing/2016/SVG/main" r:embed="rId15"/>
                </a:ext>
              </a:extLst>
            </a:blip>
            <a:stretch>
              <a:fillRect l="0" t="-304" r="0" b="-304"/>
            </a:stretch>
          </a:blipFill>
        </p:spPr>
      </p:sp>
      <p:graphicFrame>
        <p:nvGraphicFramePr>
          <p:cNvPr name="Table 10" id="10"/>
          <p:cNvGraphicFramePr>
            <a:graphicFrameLocks noGrp="true"/>
          </p:cNvGraphicFramePr>
          <p:nvPr/>
        </p:nvGraphicFramePr>
        <p:xfrm>
          <a:off x="10878703" y="3563497"/>
          <a:ext cx="2527300" cy="1828800"/>
        </p:xfrm>
        <a:graphic>
          <a:graphicData uri="http://schemas.openxmlformats.org/drawingml/2006/table">
            <a:tbl>
              <a:tblPr/>
              <a:tblGrid>
                <a:gridCol w="421327"/>
                <a:gridCol w="421327"/>
                <a:gridCol w="421327"/>
                <a:gridCol w="421327"/>
                <a:gridCol w="841992"/>
              </a:tblGrid>
              <a:tr h="304800">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r>
              <a:tr h="304800">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304800">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304800">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304800">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304800">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04232" marR="104232" marT="104232" marB="104232"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bl>
          </a:graphicData>
        </a:graphic>
      </p:graphicFrame>
      <p:sp>
        <p:nvSpPr>
          <p:cNvPr name="TextBox 11" id="11"/>
          <p:cNvSpPr txBox="true"/>
          <p:nvPr/>
        </p:nvSpPr>
        <p:spPr>
          <a:xfrm rot="0">
            <a:off x="11046248" y="3378086"/>
            <a:ext cx="307475" cy="679500"/>
          </a:xfrm>
          <a:prstGeom prst="rect">
            <a:avLst/>
          </a:prstGeom>
        </p:spPr>
        <p:txBody>
          <a:bodyPr anchor="t" rtlCol="false" tIns="0" lIns="0" bIns="0" rIns="0">
            <a:spAutoFit/>
          </a:bodyPr>
          <a:lstStyle/>
          <a:p>
            <a:pPr algn="ctr">
              <a:lnSpc>
                <a:spcPts val="4842"/>
              </a:lnSpc>
            </a:pPr>
            <a:r>
              <a:rPr lang="en-US" sz="3458" b="true">
                <a:solidFill>
                  <a:srgbClr val="000000"/>
                </a:solidFill>
                <a:latin typeface="Code Pro Bold"/>
                <a:ea typeface="Code Pro Bold"/>
                <a:cs typeface="Code Pro Bold"/>
                <a:sym typeface="Code Pro Bold"/>
              </a:rPr>
              <a:t>A</a:t>
            </a:r>
          </a:p>
        </p:txBody>
      </p:sp>
      <p:sp>
        <p:nvSpPr>
          <p:cNvPr name="TextBox 12" id="12"/>
          <p:cNvSpPr txBox="true"/>
          <p:nvPr/>
        </p:nvSpPr>
        <p:spPr>
          <a:xfrm rot="0">
            <a:off x="11900129" y="3378086"/>
            <a:ext cx="279364" cy="679500"/>
          </a:xfrm>
          <a:prstGeom prst="rect">
            <a:avLst/>
          </a:prstGeom>
        </p:spPr>
        <p:txBody>
          <a:bodyPr anchor="t" rtlCol="false" tIns="0" lIns="0" bIns="0" rIns="0">
            <a:spAutoFit/>
          </a:bodyPr>
          <a:lstStyle/>
          <a:p>
            <a:pPr algn="ctr">
              <a:lnSpc>
                <a:spcPts val="4842"/>
              </a:lnSpc>
            </a:pPr>
            <a:r>
              <a:rPr lang="en-US" sz="3458" b="true">
                <a:solidFill>
                  <a:srgbClr val="000000"/>
                </a:solidFill>
                <a:latin typeface="Code Pro Bold"/>
                <a:ea typeface="Code Pro Bold"/>
                <a:cs typeface="Code Pro Bold"/>
                <a:sym typeface="Code Pro Bold"/>
              </a:rPr>
              <a:t>B</a:t>
            </a:r>
          </a:p>
        </p:txBody>
      </p:sp>
      <p:sp>
        <p:nvSpPr>
          <p:cNvPr name="TextBox 13" id="13"/>
          <p:cNvSpPr txBox="true"/>
          <p:nvPr/>
        </p:nvSpPr>
        <p:spPr>
          <a:xfrm rot="0">
            <a:off x="12636169" y="3378086"/>
            <a:ext cx="345709" cy="679500"/>
          </a:xfrm>
          <a:prstGeom prst="rect">
            <a:avLst/>
          </a:prstGeom>
        </p:spPr>
        <p:txBody>
          <a:bodyPr anchor="t" rtlCol="false" tIns="0" lIns="0" bIns="0" rIns="0">
            <a:spAutoFit/>
          </a:bodyPr>
          <a:lstStyle/>
          <a:p>
            <a:pPr algn="ctr">
              <a:lnSpc>
                <a:spcPts val="4842"/>
              </a:lnSpc>
            </a:pPr>
            <a:r>
              <a:rPr lang="en-US" sz="3458" b="true">
                <a:solidFill>
                  <a:srgbClr val="000000"/>
                </a:solidFill>
                <a:latin typeface="Code Pro Bold"/>
                <a:ea typeface="Code Pro Bold"/>
                <a:cs typeface="Code Pro Bold"/>
                <a:sym typeface="Code Pro Bold"/>
              </a:rPr>
              <a:t>C</a:t>
            </a:r>
          </a:p>
        </p:txBody>
      </p:sp>
      <p:sp>
        <p:nvSpPr>
          <p:cNvPr name="TextBox 14" id="14"/>
          <p:cNvSpPr txBox="true"/>
          <p:nvPr/>
        </p:nvSpPr>
        <p:spPr>
          <a:xfrm rot="0">
            <a:off x="13491355" y="3378086"/>
            <a:ext cx="300469" cy="679500"/>
          </a:xfrm>
          <a:prstGeom prst="rect">
            <a:avLst/>
          </a:prstGeom>
        </p:spPr>
        <p:txBody>
          <a:bodyPr anchor="t" rtlCol="false" tIns="0" lIns="0" bIns="0" rIns="0">
            <a:spAutoFit/>
          </a:bodyPr>
          <a:lstStyle/>
          <a:p>
            <a:pPr algn="ctr">
              <a:lnSpc>
                <a:spcPts val="4842"/>
              </a:lnSpc>
            </a:pPr>
            <a:r>
              <a:rPr lang="en-US" sz="3458" b="true">
                <a:solidFill>
                  <a:srgbClr val="000000"/>
                </a:solidFill>
                <a:latin typeface="Code Pro Bold"/>
                <a:ea typeface="Code Pro Bold"/>
                <a:cs typeface="Code Pro Bold"/>
                <a:sym typeface="Code Pro Bold"/>
              </a:rPr>
              <a:t>X</a:t>
            </a:r>
          </a:p>
        </p:txBody>
      </p:sp>
      <p:sp>
        <p:nvSpPr>
          <p:cNvPr name="TextBox 15" id="15"/>
          <p:cNvSpPr txBox="true"/>
          <p:nvPr/>
        </p:nvSpPr>
        <p:spPr>
          <a:xfrm rot="0">
            <a:off x="14410773" y="3531113"/>
            <a:ext cx="982291" cy="430595"/>
          </a:xfrm>
          <a:prstGeom prst="rect">
            <a:avLst/>
          </a:prstGeom>
        </p:spPr>
        <p:txBody>
          <a:bodyPr anchor="t" rtlCol="false" tIns="0" lIns="0" bIns="0" rIns="0">
            <a:spAutoFit/>
          </a:bodyPr>
          <a:lstStyle/>
          <a:p>
            <a:pPr algn="ctr">
              <a:lnSpc>
                <a:spcPts val="3079"/>
              </a:lnSpc>
            </a:pPr>
            <a:r>
              <a:rPr lang="en-US" sz="2200" b="true">
                <a:solidFill>
                  <a:srgbClr val="000000"/>
                </a:solidFill>
                <a:latin typeface="Code Pro Bold"/>
                <a:ea typeface="Code Pro Bold"/>
                <a:cs typeface="Code Pro Bold"/>
                <a:sym typeface="Code Pro Bold"/>
              </a:rPr>
              <a:t>Output</a:t>
            </a:r>
          </a:p>
        </p:txBody>
      </p:sp>
      <p:grpSp>
        <p:nvGrpSpPr>
          <p:cNvPr name="Group 16" id="16"/>
          <p:cNvGrpSpPr/>
          <p:nvPr/>
        </p:nvGrpSpPr>
        <p:grpSpPr>
          <a:xfrm rot="0">
            <a:off x="2537237" y="8634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6">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7">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8" tooltip="http://www.exampaperspractice.co.uk"/>
                </a:rPr>
                <a:t>www.exampaperspractice.co.uk</a:t>
              </a:r>
            </a:p>
          </p:txBody>
        </p:sp>
      </p:grpSp>
    </p:spTree>
  </p:cSld>
  <p:clrMapOvr>
    <a:masterClrMapping/>
  </p:clrMapOvr>
</p:sld>
</file>

<file path=ppt/slides/slide177.xml><?xml version="1.0" encoding="utf-8"?>
<p:sld xmlns:p="http://schemas.openxmlformats.org/presentationml/2006/main" xmlns:a="http://schemas.openxmlformats.org/drawingml/2006/main" xmlns:r="http://schemas.openxmlformats.org/officeDocument/2006/relationships">
  <p:cSld>
    <p:bg>
      <p:bgPr>
        <a:solidFill>
          <a:srgbClr val="FFF9E8"/>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984555" y="1863129"/>
          <a:ext cx="9601200" cy="6934200"/>
        </p:xfrm>
        <a:graphic>
          <a:graphicData uri="http://schemas.openxmlformats.org/drawingml/2006/table">
            <a:tbl>
              <a:tblPr/>
              <a:tblGrid>
                <a:gridCol w="1600620"/>
                <a:gridCol w="1600620"/>
                <a:gridCol w="1600620"/>
                <a:gridCol w="1600620"/>
                <a:gridCol w="3198720"/>
              </a:tblGrid>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bl>
          </a:graphicData>
        </a:graphic>
      </p:graphicFrame>
      <p:grpSp>
        <p:nvGrpSpPr>
          <p:cNvPr name="Group 3" id="3"/>
          <p:cNvGrpSpPr/>
          <p:nvPr/>
        </p:nvGrpSpPr>
        <p:grpSpPr>
          <a:xfrm rot="0">
            <a:off x="1749855" y="-139784"/>
            <a:ext cx="4379699" cy="10630337"/>
            <a:chOff x="0" y="0"/>
            <a:chExt cx="5839599" cy="14173783"/>
          </a:xfrm>
        </p:grpSpPr>
        <p:sp>
          <p:nvSpPr>
            <p:cNvPr name="Freeform 4" id="4"/>
            <p:cNvSpPr/>
            <p:nvPr/>
          </p:nvSpPr>
          <p:spPr>
            <a:xfrm flipH="false" flipV="false" rot="0">
              <a:off x="0" y="0"/>
              <a:ext cx="5839587" cy="14173836"/>
            </a:xfrm>
            <a:custGeom>
              <a:avLst/>
              <a:gdLst/>
              <a:ahLst/>
              <a:cxnLst/>
              <a:rect r="r" b="b" t="t" l="l"/>
              <a:pathLst>
                <a:path h="14173836" w="5839587">
                  <a:moveTo>
                    <a:pt x="0" y="0"/>
                  </a:moveTo>
                  <a:lnTo>
                    <a:pt x="5839587" y="0"/>
                  </a:lnTo>
                  <a:lnTo>
                    <a:pt x="5839587" y="14173836"/>
                  </a:lnTo>
                  <a:lnTo>
                    <a:pt x="0" y="14173836"/>
                  </a:lnTo>
                  <a:lnTo>
                    <a:pt x="0" y="0"/>
                  </a:lnTo>
                  <a:close/>
                </a:path>
              </a:pathLst>
            </a:custGeom>
            <a:blipFill>
              <a:blip r:embed="rId2"/>
              <a:stretch>
                <a:fillRect l="0" t="0" r="0" b="0"/>
              </a:stretch>
            </a:blipFill>
          </p:spPr>
        </p:sp>
      </p:grpSp>
      <p:sp>
        <p:nvSpPr>
          <p:cNvPr name="TextBox 5" id="5"/>
          <p:cNvSpPr txBox="true"/>
          <p:nvPr/>
        </p:nvSpPr>
        <p:spPr>
          <a:xfrm rot="0">
            <a:off x="8314981" y="1532660"/>
            <a:ext cx="580437"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X</a:t>
            </a:r>
          </a:p>
        </p:txBody>
      </p:sp>
      <p:sp>
        <p:nvSpPr>
          <p:cNvPr name="TextBox 6" id="6"/>
          <p:cNvSpPr txBox="true"/>
          <p:nvPr/>
        </p:nvSpPr>
        <p:spPr>
          <a:xfrm rot="0">
            <a:off x="9930124" y="1532660"/>
            <a:ext cx="594855"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Y</a:t>
            </a:r>
          </a:p>
        </p:txBody>
      </p:sp>
      <p:sp>
        <p:nvSpPr>
          <p:cNvPr name="TextBox 7" id="7"/>
          <p:cNvSpPr txBox="true"/>
          <p:nvPr/>
        </p:nvSpPr>
        <p:spPr>
          <a:xfrm rot="0">
            <a:off x="11460619" y="1532660"/>
            <a:ext cx="505748"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Z</a:t>
            </a:r>
          </a:p>
        </p:txBody>
      </p:sp>
      <p:sp>
        <p:nvSpPr>
          <p:cNvPr name="TextBox 8" id="8"/>
          <p:cNvSpPr txBox="true"/>
          <p:nvPr/>
        </p:nvSpPr>
        <p:spPr>
          <a:xfrm rot="0">
            <a:off x="12899818" y="1927283"/>
            <a:ext cx="1165373" cy="629040"/>
          </a:xfrm>
          <a:prstGeom prst="rect">
            <a:avLst/>
          </a:prstGeom>
        </p:spPr>
        <p:txBody>
          <a:bodyPr anchor="t" rtlCol="false" tIns="0" lIns="0" bIns="0" rIns="0">
            <a:spAutoFit/>
          </a:bodyPr>
          <a:lstStyle/>
          <a:p>
            <a:pPr algn="ctr">
              <a:lnSpc>
                <a:spcPts val="4557"/>
              </a:lnSpc>
            </a:pPr>
            <a:r>
              <a:rPr lang="en-US" sz="3254" b="true">
                <a:solidFill>
                  <a:srgbClr val="000000"/>
                </a:solidFill>
                <a:latin typeface="Code Pro Bold"/>
                <a:ea typeface="Code Pro Bold"/>
                <a:cs typeface="Code Pro Bold"/>
                <a:sym typeface="Code Pro Bold"/>
              </a:rPr>
              <a:t>Value</a:t>
            </a:r>
          </a:p>
        </p:txBody>
      </p:sp>
      <p:sp>
        <p:nvSpPr>
          <p:cNvPr name="TextBox 9" id="9"/>
          <p:cNvSpPr txBox="true"/>
          <p:nvPr/>
        </p:nvSpPr>
        <p:spPr>
          <a:xfrm rot="0">
            <a:off x="14807708" y="1813124"/>
            <a:ext cx="1897562" cy="819259"/>
          </a:xfrm>
          <a:prstGeom prst="rect">
            <a:avLst/>
          </a:prstGeom>
        </p:spPr>
        <p:txBody>
          <a:bodyPr anchor="t" rtlCol="false" tIns="0" lIns="0" bIns="0" rIns="0">
            <a:spAutoFit/>
          </a:bodyPr>
          <a:lstStyle/>
          <a:p>
            <a:pPr algn="ctr">
              <a:lnSpc>
                <a:spcPts val="5950"/>
              </a:lnSpc>
            </a:pPr>
            <a:r>
              <a:rPr lang="en-US" sz="4250" b="true">
                <a:solidFill>
                  <a:srgbClr val="000000"/>
                </a:solidFill>
                <a:latin typeface="Code Pro Bold"/>
                <a:ea typeface="Code Pro Bold"/>
                <a:cs typeface="Code Pro Bold"/>
                <a:sym typeface="Code Pro Bold"/>
              </a:rPr>
              <a:t>Output</a:t>
            </a:r>
          </a:p>
        </p:txBody>
      </p:sp>
      <p:sp>
        <p:nvSpPr>
          <p:cNvPr name="TextBox 10" id="10"/>
          <p:cNvSpPr txBox="true"/>
          <p:nvPr/>
        </p:nvSpPr>
        <p:spPr>
          <a:xfrm rot="0">
            <a:off x="9713870" y="8699324"/>
            <a:ext cx="6042620" cy="1258315"/>
          </a:xfrm>
          <a:prstGeom prst="rect">
            <a:avLst/>
          </a:prstGeom>
        </p:spPr>
        <p:txBody>
          <a:bodyPr anchor="t" rtlCol="false" tIns="0" lIns="0" bIns="0" rIns="0">
            <a:spAutoFit/>
          </a:bodyPr>
          <a:lstStyle/>
          <a:p>
            <a:pPr algn="ctr">
              <a:lnSpc>
                <a:spcPts val="4769"/>
              </a:lnSpc>
            </a:pPr>
            <a:r>
              <a:rPr lang="en-US" sz="3406">
                <a:solidFill>
                  <a:srgbClr val="000000"/>
                </a:solidFill>
                <a:latin typeface="Code Pro"/>
                <a:ea typeface="Code Pro"/>
                <a:cs typeface="Code Pro"/>
                <a:sym typeface="Code Pro"/>
              </a:rPr>
              <a:t>Try it yourself! </a:t>
            </a:r>
          </a:p>
          <a:p>
            <a:pPr algn="ctr">
              <a:lnSpc>
                <a:spcPts val="4769"/>
              </a:lnSpc>
            </a:pPr>
            <a:r>
              <a:rPr lang="en-US" sz="3406">
                <a:solidFill>
                  <a:srgbClr val="000000"/>
                </a:solidFill>
                <a:latin typeface="Code Pro"/>
                <a:ea typeface="Code Pro"/>
                <a:cs typeface="Code Pro"/>
                <a:sym typeface="Code Pro"/>
              </a:rPr>
              <a:t>Test Data: 400, 101, 200, 700</a:t>
            </a:r>
          </a:p>
        </p:txBody>
      </p:sp>
      <p:grpSp>
        <p:nvGrpSpPr>
          <p:cNvPr name="Group 11" id="11"/>
          <p:cNvGrpSpPr/>
          <p:nvPr/>
        </p:nvGrpSpPr>
        <p:grpSpPr>
          <a:xfrm rot="0">
            <a:off x="2537237" y="86343"/>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5" id="15"/>
          <p:cNvSpPr txBox="true"/>
          <p:nvPr/>
        </p:nvSpPr>
        <p:spPr>
          <a:xfrm rot="0">
            <a:off x="6129554" y="195532"/>
            <a:ext cx="12158446" cy="1494886"/>
          </a:xfrm>
          <a:prstGeom prst="rect">
            <a:avLst/>
          </a:prstGeom>
        </p:spPr>
        <p:txBody>
          <a:bodyPr anchor="t" rtlCol="false" tIns="0" lIns="0" bIns="0" rIns="0">
            <a:spAutoFit/>
          </a:bodyPr>
          <a:lstStyle/>
          <a:p>
            <a:pPr algn="ctr">
              <a:lnSpc>
                <a:spcPts val="5610"/>
              </a:lnSpc>
            </a:pPr>
            <a:r>
              <a:rPr lang="en-US" sz="4006">
                <a:solidFill>
                  <a:srgbClr val="000000"/>
                </a:solidFill>
                <a:latin typeface="More Sugar"/>
                <a:ea typeface="More Sugar"/>
                <a:cs typeface="More Sugar"/>
                <a:sym typeface="More Sugar"/>
              </a:rPr>
              <a:t>The algorithm on the left will ouput out the maximum and minimum value, but does it work?</a:t>
            </a:r>
          </a:p>
        </p:txBody>
      </p:sp>
    </p:spTree>
  </p:cSld>
  <p:clrMapOvr>
    <a:masterClrMapping/>
  </p:clrMapOvr>
</p:sld>
</file>

<file path=ppt/slides/slide178.xml><?xml version="1.0" encoding="utf-8"?>
<p:sld xmlns:p="http://schemas.openxmlformats.org/presentationml/2006/main" xmlns:a="http://schemas.openxmlformats.org/drawingml/2006/main" xmlns:r="http://schemas.openxmlformats.org/officeDocument/2006/relationships">
  <p:cSld>
    <p:bg>
      <p:bgPr>
        <a:solidFill>
          <a:srgbClr val="FFF9E8"/>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984555" y="1863129"/>
          <a:ext cx="9601200" cy="6934200"/>
        </p:xfrm>
        <a:graphic>
          <a:graphicData uri="http://schemas.openxmlformats.org/drawingml/2006/table">
            <a:tbl>
              <a:tblPr/>
              <a:tblGrid>
                <a:gridCol w="1600620"/>
                <a:gridCol w="1600620"/>
                <a:gridCol w="1600620"/>
                <a:gridCol w="1600620"/>
                <a:gridCol w="3198720"/>
              </a:tblGrid>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bl>
          </a:graphicData>
        </a:graphic>
      </p:graphicFrame>
      <p:sp>
        <p:nvSpPr>
          <p:cNvPr name="TextBox 3" id="3"/>
          <p:cNvSpPr txBox="true"/>
          <p:nvPr/>
        </p:nvSpPr>
        <p:spPr>
          <a:xfrm rot="0">
            <a:off x="14807708" y="1813124"/>
            <a:ext cx="1897562" cy="819259"/>
          </a:xfrm>
          <a:prstGeom prst="rect">
            <a:avLst/>
          </a:prstGeom>
        </p:spPr>
        <p:txBody>
          <a:bodyPr anchor="t" rtlCol="false" tIns="0" lIns="0" bIns="0" rIns="0">
            <a:spAutoFit/>
          </a:bodyPr>
          <a:lstStyle/>
          <a:p>
            <a:pPr algn="ctr">
              <a:lnSpc>
                <a:spcPts val="5950"/>
              </a:lnSpc>
            </a:pPr>
            <a:r>
              <a:rPr lang="en-US" sz="4250" b="true">
                <a:solidFill>
                  <a:srgbClr val="000000"/>
                </a:solidFill>
                <a:latin typeface="Code Pro Bold"/>
                <a:ea typeface="Code Pro Bold"/>
                <a:cs typeface="Code Pro Bold"/>
                <a:sym typeface="Code Pro Bold"/>
              </a:rPr>
              <a:t>Output</a:t>
            </a:r>
          </a:p>
        </p:txBody>
      </p:sp>
      <p:sp>
        <p:nvSpPr>
          <p:cNvPr name="TextBox 4" id="4"/>
          <p:cNvSpPr txBox="true"/>
          <p:nvPr/>
        </p:nvSpPr>
        <p:spPr>
          <a:xfrm rot="0">
            <a:off x="9713870" y="8699324"/>
            <a:ext cx="6042620" cy="1258315"/>
          </a:xfrm>
          <a:prstGeom prst="rect">
            <a:avLst/>
          </a:prstGeom>
        </p:spPr>
        <p:txBody>
          <a:bodyPr anchor="t" rtlCol="false" tIns="0" lIns="0" bIns="0" rIns="0">
            <a:spAutoFit/>
          </a:bodyPr>
          <a:lstStyle/>
          <a:p>
            <a:pPr algn="ctr">
              <a:lnSpc>
                <a:spcPts val="4769"/>
              </a:lnSpc>
            </a:pPr>
            <a:r>
              <a:rPr lang="en-US" sz="3406">
                <a:solidFill>
                  <a:srgbClr val="000000"/>
                </a:solidFill>
                <a:latin typeface="Code Pro"/>
                <a:ea typeface="Code Pro"/>
                <a:cs typeface="Code Pro"/>
                <a:sym typeface="Code Pro"/>
              </a:rPr>
              <a:t>Try it yourself! </a:t>
            </a:r>
          </a:p>
          <a:p>
            <a:pPr algn="ctr">
              <a:lnSpc>
                <a:spcPts val="4769"/>
              </a:lnSpc>
            </a:pPr>
            <a:r>
              <a:rPr lang="en-US" sz="3406">
                <a:solidFill>
                  <a:srgbClr val="000000"/>
                </a:solidFill>
                <a:latin typeface="Code Pro"/>
                <a:ea typeface="Code Pro"/>
                <a:cs typeface="Code Pro"/>
                <a:sym typeface="Code Pro"/>
              </a:rPr>
              <a:t>Test Data: 400, 101, 200, 700</a:t>
            </a:r>
          </a:p>
        </p:txBody>
      </p:sp>
      <p:sp>
        <p:nvSpPr>
          <p:cNvPr name="TextBox 5" id="5"/>
          <p:cNvSpPr txBox="true"/>
          <p:nvPr/>
        </p:nvSpPr>
        <p:spPr>
          <a:xfrm rot="0">
            <a:off x="11713494" y="246433"/>
            <a:ext cx="2008247" cy="782267"/>
          </a:xfrm>
          <a:prstGeom prst="rect">
            <a:avLst/>
          </a:prstGeom>
        </p:spPr>
        <p:txBody>
          <a:bodyPr anchor="t" rtlCol="false" tIns="0" lIns="0" bIns="0" rIns="0">
            <a:spAutoFit/>
          </a:bodyPr>
          <a:lstStyle/>
          <a:p>
            <a:pPr algn="ctr">
              <a:lnSpc>
                <a:spcPts val="5610"/>
              </a:lnSpc>
            </a:pPr>
            <a:r>
              <a:rPr lang="en-US" sz="4006">
                <a:solidFill>
                  <a:srgbClr val="000000"/>
                </a:solidFill>
                <a:latin typeface="More Sugar"/>
                <a:ea typeface="More Sugar"/>
                <a:cs typeface="More Sugar"/>
                <a:sym typeface="More Sugar"/>
              </a:rPr>
              <a:t>Min</a:t>
            </a:r>
          </a:p>
        </p:txBody>
      </p:sp>
      <p:grpSp>
        <p:nvGrpSpPr>
          <p:cNvPr name="Group 6" id="6"/>
          <p:cNvGrpSpPr/>
          <p:nvPr/>
        </p:nvGrpSpPr>
        <p:grpSpPr>
          <a:xfrm rot="3430784">
            <a:off x="9118412" y="1366406"/>
            <a:ext cx="964668" cy="47625"/>
            <a:chOff x="0" y="0"/>
            <a:chExt cx="1286224" cy="63500"/>
          </a:xfrm>
        </p:grpSpPr>
        <p:sp>
          <p:nvSpPr>
            <p:cNvPr name="Freeform 7" id="7"/>
            <p:cNvSpPr/>
            <p:nvPr/>
          </p:nvSpPr>
          <p:spPr>
            <a:xfrm flipH="false" flipV="false" rot="0">
              <a:off x="31750" y="0"/>
              <a:ext cx="1222756" cy="63500"/>
            </a:xfrm>
            <a:custGeom>
              <a:avLst/>
              <a:gdLst/>
              <a:ahLst/>
              <a:cxnLst/>
              <a:rect r="r" b="b" t="t" l="l"/>
              <a:pathLst>
                <a:path h="63500" w="1222756">
                  <a:moveTo>
                    <a:pt x="0" y="0"/>
                  </a:moveTo>
                  <a:lnTo>
                    <a:pt x="1222756" y="0"/>
                  </a:lnTo>
                  <a:lnTo>
                    <a:pt x="1222756" y="63500"/>
                  </a:lnTo>
                  <a:lnTo>
                    <a:pt x="0" y="63500"/>
                  </a:lnTo>
                  <a:close/>
                </a:path>
              </a:pathLst>
            </a:custGeom>
            <a:solidFill>
              <a:srgbClr val="000000"/>
            </a:solidFill>
          </p:spPr>
        </p:sp>
      </p:grpSp>
      <p:grpSp>
        <p:nvGrpSpPr>
          <p:cNvPr name="Group 8" id="8"/>
          <p:cNvGrpSpPr/>
          <p:nvPr/>
        </p:nvGrpSpPr>
        <p:grpSpPr>
          <a:xfrm rot="7786687">
            <a:off x="11625933" y="1366405"/>
            <a:ext cx="1050399" cy="47625"/>
            <a:chOff x="0" y="0"/>
            <a:chExt cx="1400532" cy="63500"/>
          </a:xfrm>
        </p:grpSpPr>
        <p:sp>
          <p:nvSpPr>
            <p:cNvPr name="Freeform 9" id="9"/>
            <p:cNvSpPr/>
            <p:nvPr/>
          </p:nvSpPr>
          <p:spPr>
            <a:xfrm flipH="false" flipV="false" rot="0">
              <a:off x="31750" y="0"/>
              <a:ext cx="1337056" cy="63500"/>
            </a:xfrm>
            <a:custGeom>
              <a:avLst/>
              <a:gdLst/>
              <a:ahLst/>
              <a:cxnLst/>
              <a:rect r="r" b="b" t="t" l="l"/>
              <a:pathLst>
                <a:path h="63500" w="1337056">
                  <a:moveTo>
                    <a:pt x="0" y="0"/>
                  </a:moveTo>
                  <a:lnTo>
                    <a:pt x="1337056" y="0"/>
                  </a:lnTo>
                  <a:lnTo>
                    <a:pt x="1337056" y="63500"/>
                  </a:lnTo>
                  <a:lnTo>
                    <a:pt x="0" y="63500"/>
                  </a:lnTo>
                  <a:close/>
                </a:path>
              </a:pathLst>
            </a:custGeom>
            <a:solidFill>
              <a:srgbClr val="000000"/>
            </a:solidFill>
          </p:spPr>
        </p:sp>
      </p:grpSp>
      <p:sp>
        <p:nvSpPr>
          <p:cNvPr name="TextBox 10" id="10"/>
          <p:cNvSpPr txBox="true"/>
          <p:nvPr/>
        </p:nvSpPr>
        <p:spPr>
          <a:xfrm rot="0">
            <a:off x="8314981" y="1532660"/>
            <a:ext cx="580437"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X</a:t>
            </a:r>
          </a:p>
        </p:txBody>
      </p:sp>
      <p:sp>
        <p:nvSpPr>
          <p:cNvPr name="TextBox 11" id="11"/>
          <p:cNvSpPr txBox="true"/>
          <p:nvPr/>
        </p:nvSpPr>
        <p:spPr>
          <a:xfrm rot="0">
            <a:off x="9930124" y="1532660"/>
            <a:ext cx="594855"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Y</a:t>
            </a:r>
          </a:p>
        </p:txBody>
      </p:sp>
      <p:sp>
        <p:nvSpPr>
          <p:cNvPr name="TextBox 12" id="12"/>
          <p:cNvSpPr txBox="true"/>
          <p:nvPr/>
        </p:nvSpPr>
        <p:spPr>
          <a:xfrm rot="0">
            <a:off x="11460619" y="1532660"/>
            <a:ext cx="505748"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Z</a:t>
            </a:r>
          </a:p>
        </p:txBody>
      </p:sp>
      <p:sp>
        <p:nvSpPr>
          <p:cNvPr name="TextBox 13" id="13"/>
          <p:cNvSpPr txBox="true"/>
          <p:nvPr/>
        </p:nvSpPr>
        <p:spPr>
          <a:xfrm rot="0">
            <a:off x="12899818" y="1927283"/>
            <a:ext cx="1165373" cy="629040"/>
          </a:xfrm>
          <a:prstGeom prst="rect">
            <a:avLst/>
          </a:prstGeom>
        </p:spPr>
        <p:txBody>
          <a:bodyPr anchor="t" rtlCol="false" tIns="0" lIns="0" bIns="0" rIns="0">
            <a:spAutoFit/>
          </a:bodyPr>
          <a:lstStyle/>
          <a:p>
            <a:pPr algn="ctr">
              <a:lnSpc>
                <a:spcPts val="4557"/>
              </a:lnSpc>
            </a:pPr>
            <a:r>
              <a:rPr lang="en-US" sz="3254" b="true">
                <a:solidFill>
                  <a:srgbClr val="000000"/>
                </a:solidFill>
                <a:latin typeface="Code Pro Bold"/>
                <a:ea typeface="Code Pro Bold"/>
                <a:cs typeface="Code Pro Bold"/>
                <a:sym typeface="Code Pro Bold"/>
              </a:rPr>
              <a:t>Value</a:t>
            </a:r>
          </a:p>
        </p:txBody>
      </p:sp>
      <p:grpSp>
        <p:nvGrpSpPr>
          <p:cNvPr name="Group 14" id="14"/>
          <p:cNvGrpSpPr/>
          <p:nvPr/>
        </p:nvGrpSpPr>
        <p:grpSpPr>
          <a:xfrm rot="0">
            <a:off x="1749855" y="-139784"/>
            <a:ext cx="4379699" cy="10630337"/>
            <a:chOff x="0" y="0"/>
            <a:chExt cx="5839599" cy="14173783"/>
          </a:xfrm>
        </p:grpSpPr>
        <p:sp>
          <p:nvSpPr>
            <p:cNvPr name="Freeform 15" id="15"/>
            <p:cNvSpPr/>
            <p:nvPr/>
          </p:nvSpPr>
          <p:spPr>
            <a:xfrm flipH="false" flipV="false" rot="0">
              <a:off x="0" y="0"/>
              <a:ext cx="5839587" cy="14173836"/>
            </a:xfrm>
            <a:custGeom>
              <a:avLst/>
              <a:gdLst/>
              <a:ahLst/>
              <a:cxnLst/>
              <a:rect r="r" b="b" t="t" l="l"/>
              <a:pathLst>
                <a:path h="14173836" w="5839587">
                  <a:moveTo>
                    <a:pt x="0" y="0"/>
                  </a:moveTo>
                  <a:lnTo>
                    <a:pt x="5839587" y="0"/>
                  </a:lnTo>
                  <a:lnTo>
                    <a:pt x="5839587" y="14173836"/>
                  </a:lnTo>
                  <a:lnTo>
                    <a:pt x="0" y="14173836"/>
                  </a:lnTo>
                  <a:lnTo>
                    <a:pt x="0" y="0"/>
                  </a:lnTo>
                  <a:close/>
                </a:path>
              </a:pathLst>
            </a:custGeom>
            <a:blipFill>
              <a:blip r:embed="rId2"/>
              <a:stretch>
                <a:fillRect l="0" t="0" r="0" b="0"/>
              </a:stretch>
            </a:blipFill>
          </p:spPr>
        </p:sp>
      </p:grpSp>
      <p:grpSp>
        <p:nvGrpSpPr>
          <p:cNvPr name="Group 16" id="16"/>
          <p:cNvGrpSpPr/>
          <p:nvPr/>
        </p:nvGrpSpPr>
        <p:grpSpPr>
          <a:xfrm rot="0">
            <a:off x="2537237" y="212627"/>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20" id="20"/>
          <p:cNvSpPr txBox="true"/>
          <p:nvPr/>
        </p:nvSpPr>
        <p:spPr>
          <a:xfrm rot="0">
            <a:off x="8308214" y="246433"/>
            <a:ext cx="2008247" cy="782267"/>
          </a:xfrm>
          <a:prstGeom prst="rect">
            <a:avLst/>
          </a:prstGeom>
        </p:spPr>
        <p:txBody>
          <a:bodyPr anchor="t" rtlCol="false" tIns="0" lIns="0" bIns="0" rIns="0">
            <a:spAutoFit/>
          </a:bodyPr>
          <a:lstStyle/>
          <a:p>
            <a:pPr algn="ctr">
              <a:lnSpc>
                <a:spcPts val="5610"/>
              </a:lnSpc>
            </a:pPr>
            <a:r>
              <a:rPr lang="en-US" sz="4006">
                <a:solidFill>
                  <a:srgbClr val="000000"/>
                </a:solidFill>
                <a:latin typeface="More Sugar"/>
                <a:ea typeface="More Sugar"/>
                <a:cs typeface="More Sugar"/>
                <a:sym typeface="More Sugar"/>
              </a:rPr>
              <a:t>Max</a:t>
            </a:r>
          </a:p>
        </p:txBody>
      </p:sp>
    </p:spTree>
  </p:cSld>
  <p:clrMapOvr>
    <a:masterClrMapping/>
  </p:clrMapOvr>
</p:sld>
</file>

<file path=ppt/slides/slide179.xml><?xml version="1.0" encoding="utf-8"?>
<p:sld xmlns:p="http://schemas.openxmlformats.org/presentationml/2006/main" xmlns:a="http://schemas.openxmlformats.org/drawingml/2006/main" xmlns:r="http://schemas.openxmlformats.org/officeDocument/2006/relationships">
  <p:cSld>
    <p:bg>
      <p:bgPr>
        <a:solidFill>
          <a:srgbClr val="FFF9E8"/>
        </a:solidFill>
      </p:bgPr>
    </p:bg>
    <p:spTree>
      <p:nvGrpSpPr>
        <p:cNvPr id="1" name=""/>
        <p:cNvGrpSpPr/>
        <p:nvPr/>
      </p:nvGrpSpPr>
      <p:grpSpPr>
        <a:xfrm>
          <a:off x="0" y="0"/>
          <a:ext cx="0" cy="0"/>
          <a:chOff x="0" y="0"/>
          <a:chExt cx="0" cy="0"/>
        </a:xfrm>
      </p:grpSpPr>
      <p:sp>
        <p:nvSpPr>
          <p:cNvPr name="TextBox 2" id="2"/>
          <p:cNvSpPr txBox="true"/>
          <p:nvPr/>
        </p:nvSpPr>
        <p:spPr>
          <a:xfrm rot="0">
            <a:off x="595321" y="1700955"/>
            <a:ext cx="16663979" cy="3001214"/>
          </a:xfrm>
          <a:prstGeom prst="rect">
            <a:avLst/>
          </a:prstGeom>
        </p:spPr>
        <p:txBody>
          <a:bodyPr anchor="t" rtlCol="false" tIns="0" lIns="0" bIns="0" rIns="0">
            <a:spAutoFit/>
          </a:bodyPr>
          <a:lstStyle/>
          <a:p>
            <a:pPr algn="ctr">
              <a:lnSpc>
                <a:spcPts val="5776"/>
              </a:lnSpc>
            </a:pPr>
            <a:r>
              <a:rPr lang="en-US" sz="4126">
                <a:solidFill>
                  <a:srgbClr val="000000"/>
                </a:solidFill>
                <a:latin typeface="More Sugar"/>
                <a:ea typeface="More Sugar"/>
                <a:cs typeface="More Sugar"/>
                <a:sym typeface="More Sugar"/>
              </a:rPr>
              <a:t>By declaring Z to 100, we can only detect a minimum value that is below 100. Eg. All test data are (400, 101, 200, 300), even though 101 is the minimum value among all the other values, it still cannot be detected as it is more than 100. </a:t>
            </a:r>
          </a:p>
        </p:txBody>
      </p:sp>
      <p:sp>
        <p:nvSpPr>
          <p:cNvPr name="TextBox 3" id="3"/>
          <p:cNvSpPr txBox="true"/>
          <p:nvPr/>
        </p:nvSpPr>
        <p:spPr>
          <a:xfrm rot="0">
            <a:off x="595321" y="-179809"/>
            <a:ext cx="16663979" cy="1714500"/>
          </a:xfrm>
          <a:prstGeom prst="rect">
            <a:avLst/>
          </a:prstGeom>
        </p:spPr>
        <p:txBody>
          <a:bodyPr anchor="t" rtlCol="false" tIns="0" lIns="0" bIns="0" rIns="0">
            <a:spAutoFit/>
          </a:bodyPr>
          <a:lstStyle/>
          <a:p>
            <a:pPr algn="l">
              <a:lnSpc>
                <a:spcPts val="12599"/>
              </a:lnSpc>
            </a:pPr>
            <a:r>
              <a:rPr lang="en-US" sz="9000">
                <a:solidFill>
                  <a:srgbClr val="1DBCBA"/>
                </a:solidFill>
                <a:latin typeface="Gagalin"/>
                <a:ea typeface="Gagalin"/>
                <a:cs typeface="Gagalin"/>
                <a:sym typeface="Gagalin"/>
              </a:rPr>
              <a:t>Explanation</a:t>
            </a:r>
          </a:p>
        </p:txBody>
      </p:sp>
      <p:grpSp>
        <p:nvGrpSpPr>
          <p:cNvPr name="Group 4" id="4"/>
          <p:cNvGrpSpPr/>
          <p:nvPr/>
        </p:nvGrpSpPr>
        <p:grpSpPr>
          <a:xfrm rot="0">
            <a:off x="4972936" y="5143500"/>
            <a:ext cx="9165237" cy="3828143"/>
            <a:chOff x="0" y="0"/>
            <a:chExt cx="12220316" cy="5104191"/>
          </a:xfrm>
        </p:grpSpPr>
        <p:sp>
          <p:nvSpPr>
            <p:cNvPr name="Freeform 5" id="5"/>
            <p:cNvSpPr/>
            <p:nvPr/>
          </p:nvSpPr>
          <p:spPr>
            <a:xfrm flipH="false" flipV="false" rot="0">
              <a:off x="0" y="0"/>
              <a:ext cx="12220321" cy="5104130"/>
            </a:xfrm>
            <a:custGeom>
              <a:avLst/>
              <a:gdLst/>
              <a:ahLst/>
              <a:cxnLst/>
              <a:rect r="r" b="b" t="t" l="l"/>
              <a:pathLst>
                <a:path h="5104130" w="12220321">
                  <a:moveTo>
                    <a:pt x="0" y="0"/>
                  </a:moveTo>
                  <a:lnTo>
                    <a:pt x="12220321" y="0"/>
                  </a:lnTo>
                  <a:lnTo>
                    <a:pt x="12220321" y="5104130"/>
                  </a:lnTo>
                  <a:lnTo>
                    <a:pt x="0" y="5104130"/>
                  </a:lnTo>
                  <a:lnTo>
                    <a:pt x="0" y="0"/>
                  </a:lnTo>
                  <a:close/>
                </a:path>
              </a:pathLst>
            </a:custGeom>
            <a:blipFill>
              <a:blip r:embed="rId2"/>
              <a:stretch>
                <a:fillRect l="0" t="-240557" r="0" b="-240559"/>
              </a:stretch>
            </a:blipFill>
          </p:spPr>
        </p:sp>
      </p:grpSp>
      <p:grpSp>
        <p:nvGrpSpPr>
          <p:cNvPr name="Group 6" id="6"/>
          <p:cNvGrpSpPr/>
          <p:nvPr/>
        </p:nvGrpSpPr>
        <p:grpSpPr>
          <a:xfrm rot="0">
            <a:off x="2537237" y="180743"/>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36579C"/>
        </a:solidFill>
      </p:bgPr>
    </p:bg>
    <p:spTree>
      <p:nvGrpSpPr>
        <p:cNvPr id="1" name=""/>
        <p:cNvGrpSpPr/>
        <p:nvPr/>
      </p:nvGrpSpPr>
      <p:grpSpPr>
        <a:xfrm>
          <a:off x="0" y="0"/>
          <a:ext cx="0" cy="0"/>
          <a:chOff x="0" y="0"/>
          <a:chExt cx="0" cy="0"/>
        </a:xfrm>
      </p:grpSpPr>
      <p:sp>
        <p:nvSpPr>
          <p:cNvPr name="Freeform 2" id="2"/>
          <p:cNvSpPr/>
          <p:nvPr/>
        </p:nvSpPr>
        <p:spPr>
          <a:xfrm flipH="false" flipV="false" rot="0">
            <a:off x="11700459" y="93529"/>
            <a:ext cx="1707111" cy="1870341"/>
          </a:xfrm>
          <a:custGeom>
            <a:avLst/>
            <a:gdLst/>
            <a:ahLst/>
            <a:cxnLst/>
            <a:rect r="r" b="b" t="t" l="l"/>
            <a:pathLst>
              <a:path h="1870341" w="1707111">
                <a:moveTo>
                  <a:pt x="0" y="0"/>
                </a:moveTo>
                <a:lnTo>
                  <a:pt x="1707111" y="0"/>
                </a:lnTo>
                <a:lnTo>
                  <a:pt x="1707111" y="1870341"/>
                </a:lnTo>
                <a:lnTo>
                  <a:pt x="0" y="1870341"/>
                </a:lnTo>
                <a:lnTo>
                  <a:pt x="0" y="0"/>
                </a:lnTo>
                <a:close/>
              </a:path>
            </a:pathLst>
          </a:custGeom>
          <a:blipFill>
            <a:blip r:embed="rId2">
              <a:extLst>
                <a:ext uri="{96DAC541-7B7A-43D3-8B79-37D633B846F1}">
                  <asvg:svgBlip xmlns:asvg="http://schemas.microsoft.com/office/drawing/2016/SVG/main" r:embed="rId3"/>
                </a:ext>
              </a:extLst>
            </a:blip>
            <a:stretch>
              <a:fillRect l="-53" t="0" r="-53" b="0"/>
            </a:stretch>
          </a:blipFill>
        </p:spPr>
      </p:sp>
      <p:grpSp>
        <p:nvGrpSpPr>
          <p:cNvPr name="Group 3" id="3"/>
          <p:cNvGrpSpPr/>
          <p:nvPr/>
        </p:nvGrpSpPr>
        <p:grpSpPr>
          <a:xfrm rot="0">
            <a:off x="364035" y="2580867"/>
            <a:ext cx="5250466" cy="7278229"/>
            <a:chOff x="0" y="0"/>
            <a:chExt cx="7000621" cy="9704305"/>
          </a:xfrm>
        </p:grpSpPr>
        <p:sp>
          <p:nvSpPr>
            <p:cNvPr name="Freeform 4" id="4"/>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solidFill>
          </p:spPr>
        </p:sp>
      </p:grpSp>
      <p:sp>
        <p:nvSpPr>
          <p:cNvPr name="Freeform 5" id="5"/>
          <p:cNvSpPr/>
          <p:nvPr/>
        </p:nvSpPr>
        <p:spPr>
          <a:xfrm flipH="false" flipV="false" rot="0">
            <a:off x="1117076" y="2730943"/>
            <a:ext cx="3352182" cy="3352182"/>
          </a:xfrm>
          <a:custGeom>
            <a:avLst/>
            <a:gdLst/>
            <a:ahLst/>
            <a:cxnLst/>
            <a:rect r="r" b="b" t="t" l="l"/>
            <a:pathLst>
              <a:path h="3352182" w="3352182">
                <a:moveTo>
                  <a:pt x="0" y="0"/>
                </a:moveTo>
                <a:lnTo>
                  <a:pt x="3352182" y="0"/>
                </a:lnTo>
                <a:lnTo>
                  <a:pt x="3352182" y="3352182"/>
                </a:lnTo>
                <a:lnTo>
                  <a:pt x="0" y="3352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6484117" y="2580867"/>
            <a:ext cx="5250466" cy="7278229"/>
            <a:chOff x="0" y="0"/>
            <a:chExt cx="7000621" cy="9704305"/>
          </a:xfrm>
        </p:grpSpPr>
        <p:sp>
          <p:nvSpPr>
            <p:cNvPr name="Freeform 7" id="7"/>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solidFill>
          </p:spPr>
        </p:sp>
      </p:grpSp>
      <p:grpSp>
        <p:nvGrpSpPr>
          <p:cNvPr name="Group 8" id="8"/>
          <p:cNvGrpSpPr/>
          <p:nvPr/>
        </p:nvGrpSpPr>
        <p:grpSpPr>
          <a:xfrm rot="0">
            <a:off x="12673499" y="2580867"/>
            <a:ext cx="5250466" cy="7278229"/>
            <a:chOff x="0" y="0"/>
            <a:chExt cx="7000621" cy="9704305"/>
          </a:xfrm>
        </p:grpSpPr>
        <p:sp>
          <p:nvSpPr>
            <p:cNvPr name="Freeform 9" id="9"/>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solidFill>
          </p:spPr>
        </p:sp>
      </p:grpSp>
      <p:sp>
        <p:nvSpPr>
          <p:cNvPr name="Freeform 10" id="10"/>
          <p:cNvSpPr/>
          <p:nvPr/>
        </p:nvSpPr>
        <p:spPr>
          <a:xfrm flipH="false" flipV="false" rot="0">
            <a:off x="7596678" y="2730943"/>
            <a:ext cx="3025344" cy="3352182"/>
          </a:xfrm>
          <a:custGeom>
            <a:avLst/>
            <a:gdLst/>
            <a:ahLst/>
            <a:cxnLst/>
            <a:rect r="r" b="b" t="t" l="l"/>
            <a:pathLst>
              <a:path h="3352182" w="3025344">
                <a:moveTo>
                  <a:pt x="0" y="0"/>
                </a:moveTo>
                <a:lnTo>
                  <a:pt x="3025344" y="0"/>
                </a:lnTo>
                <a:lnTo>
                  <a:pt x="3025344" y="3352182"/>
                </a:lnTo>
                <a:lnTo>
                  <a:pt x="0" y="3352182"/>
                </a:lnTo>
                <a:lnTo>
                  <a:pt x="0" y="0"/>
                </a:lnTo>
                <a:close/>
              </a:path>
            </a:pathLst>
          </a:custGeom>
          <a:blipFill>
            <a:blip r:embed="rId6">
              <a:extLst>
                <a:ext uri="{96DAC541-7B7A-43D3-8B79-37D633B846F1}">
                  <asvg:svgBlip xmlns:asvg="http://schemas.microsoft.com/office/drawing/2016/SVG/main" r:embed="rId7"/>
                </a:ext>
              </a:extLst>
            </a:blip>
            <a:stretch>
              <a:fillRect l="0" t="-91" r="0" b="-91"/>
            </a:stretch>
          </a:blipFill>
        </p:spPr>
      </p:sp>
      <p:sp>
        <p:nvSpPr>
          <p:cNvPr name="Freeform 11" id="11"/>
          <p:cNvSpPr/>
          <p:nvPr/>
        </p:nvSpPr>
        <p:spPr>
          <a:xfrm flipH="false" flipV="false" rot="0">
            <a:off x="14061415" y="2819220"/>
            <a:ext cx="2474633" cy="3263905"/>
          </a:xfrm>
          <a:custGeom>
            <a:avLst/>
            <a:gdLst/>
            <a:ahLst/>
            <a:cxnLst/>
            <a:rect r="r" b="b" t="t" l="l"/>
            <a:pathLst>
              <a:path h="3263905" w="2474633">
                <a:moveTo>
                  <a:pt x="0" y="0"/>
                </a:moveTo>
                <a:lnTo>
                  <a:pt x="2474633" y="0"/>
                </a:lnTo>
                <a:lnTo>
                  <a:pt x="2474633" y="3263905"/>
                </a:lnTo>
                <a:lnTo>
                  <a:pt x="0" y="3263905"/>
                </a:lnTo>
                <a:lnTo>
                  <a:pt x="0" y="0"/>
                </a:lnTo>
                <a:close/>
              </a:path>
            </a:pathLst>
          </a:custGeom>
          <a:blipFill>
            <a:blip r:embed="rId8">
              <a:extLst>
                <a:ext uri="{96DAC541-7B7A-43D3-8B79-37D633B846F1}">
                  <asvg:svgBlip xmlns:asvg="http://schemas.microsoft.com/office/drawing/2016/SVG/main" r:embed="rId9"/>
                </a:ext>
              </a:extLst>
            </a:blip>
            <a:stretch>
              <a:fillRect l="-181" t="0" r="-181" b="0"/>
            </a:stretch>
          </a:blipFill>
        </p:spPr>
      </p:sp>
      <p:sp>
        <p:nvSpPr>
          <p:cNvPr name="TextBox 12" id="12"/>
          <p:cNvSpPr txBox="true"/>
          <p:nvPr/>
        </p:nvSpPr>
        <p:spPr>
          <a:xfrm rot="0">
            <a:off x="2793167" y="-401771"/>
            <a:ext cx="10093383"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DESIGN</a:t>
            </a:r>
          </a:p>
        </p:txBody>
      </p:sp>
      <p:sp>
        <p:nvSpPr>
          <p:cNvPr name="TextBox 13" id="13"/>
          <p:cNvSpPr txBox="true"/>
          <p:nvPr/>
        </p:nvSpPr>
        <p:spPr>
          <a:xfrm rot="0">
            <a:off x="780706" y="5648482"/>
            <a:ext cx="4417124" cy="1142345"/>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Structured diagram</a:t>
            </a:r>
          </a:p>
        </p:txBody>
      </p:sp>
      <p:sp>
        <p:nvSpPr>
          <p:cNvPr name="TextBox 14" id="14"/>
          <p:cNvSpPr txBox="true"/>
          <p:nvPr/>
        </p:nvSpPr>
        <p:spPr>
          <a:xfrm rot="0">
            <a:off x="6900788" y="5654818"/>
            <a:ext cx="4417124" cy="1142345"/>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Flowchart</a:t>
            </a:r>
          </a:p>
        </p:txBody>
      </p:sp>
      <p:sp>
        <p:nvSpPr>
          <p:cNvPr name="TextBox 15" id="15"/>
          <p:cNvSpPr txBox="true"/>
          <p:nvPr/>
        </p:nvSpPr>
        <p:spPr>
          <a:xfrm rot="0">
            <a:off x="780706" y="7192783"/>
            <a:ext cx="4417124" cy="835025"/>
          </a:xfrm>
          <a:prstGeom prst="rect">
            <a:avLst/>
          </a:prstGeom>
        </p:spPr>
        <p:txBody>
          <a:bodyPr anchor="t" rtlCol="false" tIns="0" lIns="0" bIns="0" rIns="0">
            <a:spAutoFit/>
          </a:bodyPr>
          <a:lstStyle/>
          <a:p>
            <a:pPr algn="l" marL="628651" indent="-209550" lvl="2">
              <a:lnSpc>
                <a:spcPts val="4675"/>
              </a:lnSpc>
              <a:buFont typeface="Arial"/>
              <a:buChar char="⚬"/>
            </a:pPr>
            <a:r>
              <a:rPr lang="en-US" b="true" sz="2750">
                <a:solidFill>
                  <a:srgbClr val="000000"/>
                </a:solidFill>
                <a:latin typeface="Cooper Hewitt Bold"/>
                <a:ea typeface="Cooper Hewitt Bold"/>
                <a:cs typeface="Cooper Hewitt Bold"/>
                <a:sym typeface="Cooper Hewitt Bold"/>
              </a:rPr>
              <a:t>Visualise end goals </a:t>
            </a:r>
          </a:p>
        </p:txBody>
      </p:sp>
      <p:sp>
        <p:nvSpPr>
          <p:cNvPr name="TextBox 16" id="16"/>
          <p:cNvSpPr txBox="true"/>
          <p:nvPr/>
        </p:nvSpPr>
        <p:spPr>
          <a:xfrm rot="0">
            <a:off x="6741300" y="6514920"/>
            <a:ext cx="4805401" cy="3197208"/>
          </a:xfrm>
          <a:prstGeom prst="rect">
            <a:avLst/>
          </a:prstGeom>
        </p:spPr>
        <p:txBody>
          <a:bodyPr anchor="t" rtlCol="false" tIns="0" lIns="0" bIns="0" rIns="0">
            <a:spAutoFit/>
          </a:bodyPr>
          <a:lstStyle/>
          <a:p>
            <a:pPr algn="l" marL="628678" indent="-209560" lvl="2">
              <a:lnSpc>
                <a:spcPts val="4675"/>
              </a:lnSpc>
              <a:buFont typeface="Arial"/>
              <a:buChar char="⚬"/>
            </a:pPr>
            <a:r>
              <a:rPr lang="en-US" b="true" sz="2750">
                <a:solidFill>
                  <a:srgbClr val="000000"/>
                </a:solidFill>
                <a:latin typeface="Cooper Hewitt Bold"/>
                <a:ea typeface="Cooper Hewitt Bold"/>
                <a:cs typeface="Cooper Hewitt Bold"/>
                <a:sym typeface="Cooper Hewitt Bold"/>
              </a:rPr>
              <a:t>Show how a program's decomposed parts will run, including any decisions or inputs that are needed</a:t>
            </a:r>
          </a:p>
        </p:txBody>
      </p:sp>
      <p:sp>
        <p:nvSpPr>
          <p:cNvPr name="TextBox 17" id="17"/>
          <p:cNvSpPr txBox="true"/>
          <p:nvPr/>
        </p:nvSpPr>
        <p:spPr>
          <a:xfrm rot="0">
            <a:off x="13090170" y="6514920"/>
            <a:ext cx="4417124" cy="2606675"/>
          </a:xfrm>
          <a:prstGeom prst="rect">
            <a:avLst/>
          </a:prstGeom>
        </p:spPr>
        <p:txBody>
          <a:bodyPr anchor="t" rtlCol="false" tIns="0" lIns="0" bIns="0" rIns="0">
            <a:spAutoFit/>
          </a:bodyPr>
          <a:lstStyle/>
          <a:p>
            <a:pPr algn="l" marL="628651" indent="-209550" lvl="2">
              <a:lnSpc>
                <a:spcPts val="4675"/>
              </a:lnSpc>
              <a:buFont typeface="Arial"/>
              <a:buChar char="⚬"/>
            </a:pPr>
            <a:r>
              <a:rPr lang="en-US" b="true" sz="2750">
                <a:solidFill>
                  <a:srgbClr val="000000"/>
                </a:solidFill>
                <a:latin typeface="Cooper Hewitt Bold"/>
                <a:ea typeface="Cooper Hewitt Bold"/>
                <a:cs typeface="Cooper Hewitt Bold"/>
                <a:sym typeface="Cooper Hewitt Bold"/>
              </a:rPr>
              <a:t>Enable complex problems and instructions to be read in plain English</a:t>
            </a:r>
          </a:p>
        </p:txBody>
      </p:sp>
      <p:sp>
        <p:nvSpPr>
          <p:cNvPr name="TextBox 18" id="18"/>
          <p:cNvSpPr txBox="true"/>
          <p:nvPr/>
        </p:nvSpPr>
        <p:spPr>
          <a:xfrm rot="0">
            <a:off x="13090170" y="5654818"/>
            <a:ext cx="4417124" cy="1142345"/>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Pseudocode</a:t>
            </a:r>
          </a:p>
        </p:txBody>
      </p:sp>
      <p:grpSp>
        <p:nvGrpSpPr>
          <p:cNvPr name="Group 19" id="19"/>
          <p:cNvGrpSpPr/>
          <p:nvPr/>
        </p:nvGrpSpPr>
        <p:grpSpPr>
          <a:xfrm rot="0">
            <a:off x="2537237" y="228753"/>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80.xml><?xml version="1.0" encoding="utf-8"?>
<p:sld xmlns:p="http://schemas.openxmlformats.org/presentationml/2006/main" xmlns:a="http://schemas.openxmlformats.org/drawingml/2006/main" xmlns:r="http://schemas.openxmlformats.org/officeDocument/2006/relationships">
  <p:cSld>
    <p:bg>
      <p:bgPr>
        <a:solidFill>
          <a:srgbClr val="FFF9E8"/>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984555" y="1863129"/>
          <a:ext cx="9601200" cy="6934200"/>
        </p:xfrm>
        <a:graphic>
          <a:graphicData uri="http://schemas.openxmlformats.org/drawingml/2006/table">
            <a:tbl>
              <a:tblPr/>
              <a:tblGrid>
                <a:gridCol w="1600620"/>
                <a:gridCol w="1600620"/>
                <a:gridCol w="1600620"/>
                <a:gridCol w="1600620"/>
                <a:gridCol w="3198720"/>
              </a:tblGrid>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bl>
          </a:graphicData>
        </a:graphic>
      </p:graphicFrame>
      <p:sp>
        <p:nvSpPr>
          <p:cNvPr name="TextBox 3" id="3"/>
          <p:cNvSpPr txBox="true"/>
          <p:nvPr/>
        </p:nvSpPr>
        <p:spPr>
          <a:xfrm rot="0">
            <a:off x="14807708" y="1813124"/>
            <a:ext cx="1897562" cy="819259"/>
          </a:xfrm>
          <a:prstGeom prst="rect">
            <a:avLst/>
          </a:prstGeom>
        </p:spPr>
        <p:txBody>
          <a:bodyPr anchor="t" rtlCol="false" tIns="0" lIns="0" bIns="0" rIns="0">
            <a:spAutoFit/>
          </a:bodyPr>
          <a:lstStyle/>
          <a:p>
            <a:pPr algn="ctr">
              <a:lnSpc>
                <a:spcPts val="5950"/>
              </a:lnSpc>
            </a:pPr>
            <a:r>
              <a:rPr lang="en-US" sz="4250" b="true">
                <a:solidFill>
                  <a:srgbClr val="000000"/>
                </a:solidFill>
                <a:latin typeface="Code Pro Bold"/>
                <a:ea typeface="Code Pro Bold"/>
                <a:cs typeface="Code Pro Bold"/>
                <a:sym typeface="Code Pro Bold"/>
              </a:rPr>
              <a:t>Output</a:t>
            </a:r>
          </a:p>
        </p:txBody>
      </p:sp>
      <p:sp>
        <p:nvSpPr>
          <p:cNvPr name="TextBox 4" id="4"/>
          <p:cNvSpPr txBox="true"/>
          <p:nvPr/>
        </p:nvSpPr>
        <p:spPr>
          <a:xfrm rot="0">
            <a:off x="9713870" y="8699324"/>
            <a:ext cx="6042620" cy="1258315"/>
          </a:xfrm>
          <a:prstGeom prst="rect">
            <a:avLst/>
          </a:prstGeom>
        </p:spPr>
        <p:txBody>
          <a:bodyPr anchor="t" rtlCol="false" tIns="0" lIns="0" bIns="0" rIns="0">
            <a:spAutoFit/>
          </a:bodyPr>
          <a:lstStyle/>
          <a:p>
            <a:pPr algn="ctr">
              <a:lnSpc>
                <a:spcPts val="4769"/>
              </a:lnSpc>
            </a:pPr>
            <a:r>
              <a:rPr lang="en-US" sz="3406">
                <a:solidFill>
                  <a:srgbClr val="000000"/>
                </a:solidFill>
                <a:latin typeface="Code Pro"/>
                <a:ea typeface="Code Pro"/>
                <a:cs typeface="Code Pro"/>
                <a:sym typeface="Code Pro"/>
              </a:rPr>
              <a:t>Try it yourself! </a:t>
            </a:r>
          </a:p>
          <a:p>
            <a:pPr algn="ctr">
              <a:lnSpc>
                <a:spcPts val="4769"/>
              </a:lnSpc>
            </a:pPr>
            <a:r>
              <a:rPr lang="en-US" sz="3406">
                <a:solidFill>
                  <a:srgbClr val="000000"/>
                </a:solidFill>
                <a:latin typeface="Code Pro"/>
                <a:ea typeface="Code Pro"/>
                <a:cs typeface="Code Pro"/>
                <a:sym typeface="Code Pro"/>
              </a:rPr>
              <a:t>Test Data: -7, -5, -3,-6</a:t>
            </a:r>
          </a:p>
        </p:txBody>
      </p:sp>
      <p:sp>
        <p:nvSpPr>
          <p:cNvPr name="TextBox 5" id="5"/>
          <p:cNvSpPr txBox="true"/>
          <p:nvPr/>
        </p:nvSpPr>
        <p:spPr>
          <a:xfrm rot="0">
            <a:off x="8314981" y="1532660"/>
            <a:ext cx="580437"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X</a:t>
            </a:r>
          </a:p>
        </p:txBody>
      </p:sp>
      <p:sp>
        <p:nvSpPr>
          <p:cNvPr name="TextBox 6" id="6"/>
          <p:cNvSpPr txBox="true"/>
          <p:nvPr/>
        </p:nvSpPr>
        <p:spPr>
          <a:xfrm rot="0">
            <a:off x="9930124" y="1532660"/>
            <a:ext cx="594855"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Y</a:t>
            </a:r>
          </a:p>
        </p:txBody>
      </p:sp>
      <p:sp>
        <p:nvSpPr>
          <p:cNvPr name="TextBox 7" id="7"/>
          <p:cNvSpPr txBox="true"/>
          <p:nvPr/>
        </p:nvSpPr>
        <p:spPr>
          <a:xfrm rot="0">
            <a:off x="11460619" y="1532660"/>
            <a:ext cx="505748"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Z</a:t>
            </a:r>
          </a:p>
        </p:txBody>
      </p:sp>
      <p:sp>
        <p:nvSpPr>
          <p:cNvPr name="TextBox 8" id="8"/>
          <p:cNvSpPr txBox="true"/>
          <p:nvPr/>
        </p:nvSpPr>
        <p:spPr>
          <a:xfrm rot="0">
            <a:off x="12899818" y="1927283"/>
            <a:ext cx="1165373" cy="629040"/>
          </a:xfrm>
          <a:prstGeom prst="rect">
            <a:avLst/>
          </a:prstGeom>
        </p:spPr>
        <p:txBody>
          <a:bodyPr anchor="t" rtlCol="false" tIns="0" lIns="0" bIns="0" rIns="0">
            <a:spAutoFit/>
          </a:bodyPr>
          <a:lstStyle/>
          <a:p>
            <a:pPr algn="ctr">
              <a:lnSpc>
                <a:spcPts val="4557"/>
              </a:lnSpc>
            </a:pPr>
            <a:r>
              <a:rPr lang="en-US" sz="3254" b="true">
                <a:solidFill>
                  <a:srgbClr val="000000"/>
                </a:solidFill>
                <a:latin typeface="Code Pro Bold"/>
                <a:ea typeface="Code Pro Bold"/>
                <a:cs typeface="Code Pro Bold"/>
                <a:sym typeface="Code Pro Bold"/>
              </a:rPr>
              <a:t>Value</a:t>
            </a:r>
          </a:p>
        </p:txBody>
      </p:sp>
      <p:grpSp>
        <p:nvGrpSpPr>
          <p:cNvPr name="Group 9" id="9"/>
          <p:cNvGrpSpPr/>
          <p:nvPr/>
        </p:nvGrpSpPr>
        <p:grpSpPr>
          <a:xfrm rot="0">
            <a:off x="1749855" y="-139784"/>
            <a:ext cx="4379699" cy="10630337"/>
            <a:chOff x="0" y="0"/>
            <a:chExt cx="5839599" cy="14173783"/>
          </a:xfrm>
        </p:grpSpPr>
        <p:sp>
          <p:nvSpPr>
            <p:cNvPr name="Freeform 10" id="10"/>
            <p:cNvSpPr/>
            <p:nvPr/>
          </p:nvSpPr>
          <p:spPr>
            <a:xfrm flipH="false" flipV="false" rot="0">
              <a:off x="0" y="0"/>
              <a:ext cx="5839587" cy="14173836"/>
            </a:xfrm>
            <a:custGeom>
              <a:avLst/>
              <a:gdLst/>
              <a:ahLst/>
              <a:cxnLst/>
              <a:rect r="r" b="b" t="t" l="l"/>
              <a:pathLst>
                <a:path h="14173836" w="5839587">
                  <a:moveTo>
                    <a:pt x="0" y="0"/>
                  </a:moveTo>
                  <a:lnTo>
                    <a:pt x="5839587" y="0"/>
                  </a:lnTo>
                  <a:lnTo>
                    <a:pt x="5839587" y="14173836"/>
                  </a:lnTo>
                  <a:lnTo>
                    <a:pt x="0" y="14173836"/>
                  </a:lnTo>
                  <a:lnTo>
                    <a:pt x="0" y="0"/>
                  </a:lnTo>
                  <a:close/>
                </a:path>
              </a:pathLst>
            </a:custGeom>
            <a:blipFill>
              <a:blip r:embed="rId2"/>
              <a:stretch>
                <a:fillRect l="0" t="0" r="0" b="0"/>
              </a:stretch>
            </a:blipFill>
          </p:spPr>
        </p:sp>
      </p:grpSp>
      <p:grpSp>
        <p:nvGrpSpPr>
          <p:cNvPr name="Group 11" id="11"/>
          <p:cNvGrpSpPr/>
          <p:nvPr/>
        </p:nvGrpSpPr>
        <p:grpSpPr>
          <a:xfrm rot="0">
            <a:off x="2537237" y="180743"/>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5" id="15"/>
          <p:cNvSpPr txBox="true"/>
          <p:nvPr/>
        </p:nvSpPr>
        <p:spPr>
          <a:xfrm rot="0">
            <a:off x="6129554" y="195532"/>
            <a:ext cx="12158446" cy="1494886"/>
          </a:xfrm>
          <a:prstGeom prst="rect">
            <a:avLst/>
          </a:prstGeom>
        </p:spPr>
        <p:txBody>
          <a:bodyPr anchor="t" rtlCol="false" tIns="0" lIns="0" bIns="0" rIns="0">
            <a:spAutoFit/>
          </a:bodyPr>
          <a:lstStyle/>
          <a:p>
            <a:pPr algn="ctr">
              <a:lnSpc>
                <a:spcPts val="5610"/>
              </a:lnSpc>
            </a:pPr>
            <a:r>
              <a:rPr lang="en-US" sz="4006">
                <a:solidFill>
                  <a:srgbClr val="000000"/>
                </a:solidFill>
                <a:latin typeface="More Sugar"/>
                <a:ea typeface="More Sugar"/>
                <a:cs typeface="More Sugar"/>
                <a:sym typeface="More Sugar"/>
              </a:rPr>
              <a:t>The algorithm on the left will ouput out the maximum and minimum value, but does it work?</a:t>
            </a:r>
          </a:p>
        </p:txBody>
      </p:sp>
    </p:spTree>
  </p:cSld>
  <p:clrMapOvr>
    <a:masterClrMapping/>
  </p:clrMapOvr>
</p:sld>
</file>

<file path=ppt/slides/slide181.xml><?xml version="1.0" encoding="utf-8"?>
<p:sld xmlns:p="http://schemas.openxmlformats.org/presentationml/2006/main" xmlns:a="http://schemas.openxmlformats.org/drawingml/2006/main" xmlns:r="http://schemas.openxmlformats.org/officeDocument/2006/relationships">
  <p:cSld>
    <p:bg>
      <p:bgPr>
        <a:solidFill>
          <a:srgbClr val="FFF9E8"/>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984555" y="1863129"/>
          <a:ext cx="9601200" cy="6934200"/>
        </p:xfrm>
        <a:graphic>
          <a:graphicData uri="http://schemas.openxmlformats.org/drawingml/2006/table">
            <a:tbl>
              <a:tblPr/>
              <a:tblGrid>
                <a:gridCol w="1600620"/>
                <a:gridCol w="1600620"/>
                <a:gridCol w="1600620"/>
                <a:gridCol w="1600620"/>
                <a:gridCol w="3198720"/>
              </a:tblGrid>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9999"/>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r h="1155700">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CDCD"/>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c>
                  <a:txBody>
                    <a:bodyPr anchor="t" rtlCol="false"/>
                    <a:lstStyle/>
                    <a:p>
                      <a:pPr algn="l">
                        <a:lnSpc>
                          <a:spcPts val="1679"/>
                        </a:lnSpc>
                        <a:defRPr/>
                      </a:pPr>
                      <a:endParaRPr lang="en-US" sz="1100"/>
                    </a:p>
                  </a:txBody>
                  <a:tcPr marL="190500" marR="190500" marT="190500" marB="190500" anchor="ctr">
                    <a:lnL cmpd="sng" algn="ctr" cap="flat" w="0">
                      <a:solidFill>
                        <a:srgbClr val="FF9999"/>
                      </a:solidFill>
                      <a:prstDash val="solid"/>
                      <a:round/>
                      <a:headEnd type="none" w="med" len="med"/>
                      <a:tailEnd type="none" w="med" len="med"/>
                    </a:lnL>
                    <a:lnR cmpd="sng" algn="ctr" cap="flat" w="0">
                      <a:solidFill>
                        <a:srgbClr val="FF9999"/>
                      </a:solidFill>
                      <a:prstDash val="solid"/>
                      <a:round/>
                      <a:headEnd type="none" w="med" len="med"/>
                      <a:tailEnd type="none" w="med" len="med"/>
                    </a:lnR>
                    <a:lnT cmpd="sng" algn="ctr" cap="flat" w="0">
                      <a:solidFill>
                        <a:srgbClr val="FF9999"/>
                      </a:solidFill>
                      <a:prstDash val="solid"/>
                      <a:round/>
                      <a:headEnd type="none" w="med" len="med"/>
                      <a:tailEnd type="none" w="med" len="med"/>
                    </a:lnT>
                    <a:lnB cmpd="sng" algn="ctr" cap="flat" w="0">
                      <a:solidFill>
                        <a:srgbClr val="FF9999"/>
                      </a:solidFill>
                      <a:prstDash val="solid"/>
                      <a:round/>
                      <a:headEnd type="none" w="med" len="med"/>
                      <a:tailEnd type="none" w="med" len="med"/>
                    </a:lnB>
                    <a:solidFill>
                      <a:srgbClr val="FFE3E3"/>
                    </a:solidFill>
                  </a:tcPr>
                </a:tc>
              </a:tr>
            </a:tbl>
          </a:graphicData>
        </a:graphic>
      </p:graphicFrame>
      <p:sp>
        <p:nvSpPr>
          <p:cNvPr name="TextBox 3" id="3"/>
          <p:cNvSpPr txBox="true"/>
          <p:nvPr/>
        </p:nvSpPr>
        <p:spPr>
          <a:xfrm rot="0">
            <a:off x="14807708" y="1813124"/>
            <a:ext cx="1897562" cy="819259"/>
          </a:xfrm>
          <a:prstGeom prst="rect">
            <a:avLst/>
          </a:prstGeom>
        </p:spPr>
        <p:txBody>
          <a:bodyPr anchor="t" rtlCol="false" tIns="0" lIns="0" bIns="0" rIns="0">
            <a:spAutoFit/>
          </a:bodyPr>
          <a:lstStyle/>
          <a:p>
            <a:pPr algn="ctr">
              <a:lnSpc>
                <a:spcPts val="5950"/>
              </a:lnSpc>
            </a:pPr>
            <a:r>
              <a:rPr lang="en-US" sz="4250" b="true">
                <a:solidFill>
                  <a:srgbClr val="000000"/>
                </a:solidFill>
                <a:latin typeface="Code Pro Bold"/>
                <a:ea typeface="Code Pro Bold"/>
                <a:cs typeface="Code Pro Bold"/>
                <a:sym typeface="Code Pro Bold"/>
              </a:rPr>
              <a:t>Output</a:t>
            </a:r>
          </a:p>
        </p:txBody>
      </p:sp>
      <p:sp>
        <p:nvSpPr>
          <p:cNvPr name="TextBox 4" id="4"/>
          <p:cNvSpPr txBox="true"/>
          <p:nvPr/>
        </p:nvSpPr>
        <p:spPr>
          <a:xfrm rot="0">
            <a:off x="9713870" y="8699324"/>
            <a:ext cx="6042620" cy="1258315"/>
          </a:xfrm>
          <a:prstGeom prst="rect">
            <a:avLst/>
          </a:prstGeom>
        </p:spPr>
        <p:txBody>
          <a:bodyPr anchor="t" rtlCol="false" tIns="0" lIns="0" bIns="0" rIns="0">
            <a:spAutoFit/>
          </a:bodyPr>
          <a:lstStyle/>
          <a:p>
            <a:pPr algn="ctr">
              <a:lnSpc>
                <a:spcPts val="4769"/>
              </a:lnSpc>
            </a:pPr>
            <a:r>
              <a:rPr lang="en-US" sz="3406">
                <a:solidFill>
                  <a:srgbClr val="000000"/>
                </a:solidFill>
                <a:latin typeface="Code Pro"/>
                <a:ea typeface="Code Pro"/>
                <a:cs typeface="Code Pro"/>
                <a:sym typeface="Code Pro"/>
              </a:rPr>
              <a:t>Try it yourself! </a:t>
            </a:r>
          </a:p>
          <a:p>
            <a:pPr algn="ctr">
              <a:lnSpc>
                <a:spcPts val="4769"/>
              </a:lnSpc>
            </a:pPr>
            <a:r>
              <a:rPr lang="en-US" sz="3406">
                <a:solidFill>
                  <a:srgbClr val="000000"/>
                </a:solidFill>
                <a:latin typeface="Code Pro"/>
                <a:ea typeface="Code Pro"/>
                <a:cs typeface="Code Pro"/>
                <a:sym typeface="Code Pro"/>
              </a:rPr>
              <a:t>Test Data: -7, -5, -3,-6</a:t>
            </a:r>
          </a:p>
        </p:txBody>
      </p:sp>
      <p:sp>
        <p:nvSpPr>
          <p:cNvPr name="TextBox 5" id="5"/>
          <p:cNvSpPr txBox="true"/>
          <p:nvPr/>
        </p:nvSpPr>
        <p:spPr>
          <a:xfrm rot="0">
            <a:off x="11713494" y="246433"/>
            <a:ext cx="2008247" cy="782267"/>
          </a:xfrm>
          <a:prstGeom prst="rect">
            <a:avLst/>
          </a:prstGeom>
        </p:spPr>
        <p:txBody>
          <a:bodyPr anchor="t" rtlCol="false" tIns="0" lIns="0" bIns="0" rIns="0">
            <a:spAutoFit/>
          </a:bodyPr>
          <a:lstStyle/>
          <a:p>
            <a:pPr algn="ctr">
              <a:lnSpc>
                <a:spcPts val="5610"/>
              </a:lnSpc>
            </a:pPr>
            <a:r>
              <a:rPr lang="en-US" sz="4006">
                <a:solidFill>
                  <a:srgbClr val="000000"/>
                </a:solidFill>
                <a:latin typeface="More Sugar"/>
                <a:ea typeface="More Sugar"/>
                <a:cs typeface="More Sugar"/>
                <a:sym typeface="More Sugar"/>
              </a:rPr>
              <a:t>Min</a:t>
            </a:r>
          </a:p>
        </p:txBody>
      </p:sp>
      <p:grpSp>
        <p:nvGrpSpPr>
          <p:cNvPr name="Group 6" id="6"/>
          <p:cNvGrpSpPr/>
          <p:nvPr/>
        </p:nvGrpSpPr>
        <p:grpSpPr>
          <a:xfrm rot="3430784">
            <a:off x="9118412" y="1366406"/>
            <a:ext cx="964668" cy="47625"/>
            <a:chOff x="0" y="0"/>
            <a:chExt cx="1286224" cy="63500"/>
          </a:xfrm>
        </p:grpSpPr>
        <p:sp>
          <p:nvSpPr>
            <p:cNvPr name="Freeform 7" id="7"/>
            <p:cNvSpPr/>
            <p:nvPr/>
          </p:nvSpPr>
          <p:spPr>
            <a:xfrm flipH="false" flipV="false" rot="0">
              <a:off x="31750" y="0"/>
              <a:ext cx="1222756" cy="63500"/>
            </a:xfrm>
            <a:custGeom>
              <a:avLst/>
              <a:gdLst/>
              <a:ahLst/>
              <a:cxnLst/>
              <a:rect r="r" b="b" t="t" l="l"/>
              <a:pathLst>
                <a:path h="63500" w="1222756">
                  <a:moveTo>
                    <a:pt x="0" y="0"/>
                  </a:moveTo>
                  <a:lnTo>
                    <a:pt x="1222756" y="0"/>
                  </a:lnTo>
                  <a:lnTo>
                    <a:pt x="1222756" y="63500"/>
                  </a:lnTo>
                  <a:lnTo>
                    <a:pt x="0" y="63500"/>
                  </a:lnTo>
                  <a:close/>
                </a:path>
              </a:pathLst>
            </a:custGeom>
            <a:solidFill>
              <a:srgbClr val="000000"/>
            </a:solidFill>
          </p:spPr>
        </p:sp>
      </p:grpSp>
      <p:grpSp>
        <p:nvGrpSpPr>
          <p:cNvPr name="Group 8" id="8"/>
          <p:cNvGrpSpPr/>
          <p:nvPr/>
        </p:nvGrpSpPr>
        <p:grpSpPr>
          <a:xfrm rot="7786687">
            <a:off x="11625933" y="1366405"/>
            <a:ext cx="1050399" cy="47625"/>
            <a:chOff x="0" y="0"/>
            <a:chExt cx="1400532" cy="63500"/>
          </a:xfrm>
        </p:grpSpPr>
        <p:sp>
          <p:nvSpPr>
            <p:cNvPr name="Freeform 9" id="9"/>
            <p:cNvSpPr/>
            <p:nvPr/>
          </p:nvSpPr>
          <p:spPr>
            <a:xfrm flipH="false" flipV="false" rot="0">
              <a:off x="31750" y="0"/>
              <a:ext cx="1337056" cy="63500"/>
            </a:xfrm>
            <a:custGeom>
              <a:avLst/>
              <a:gdLst/>
              <a:ahLst/>
              <a:cxnLst/>
              <a:rect r="r" b="b" t="t" l="l"/>
              <a:pathLst>
                <a:path h="63500" w="1337056">
                  <a:moveTo>
                    <a:pt x="0" y="0"/>
                  </a:moveTo>
                  <a:lnTo>
                    <a:pt x="1337056" y="0"/>
                  </a:lnTo>
                  <a:lnTo>
                    <a:pt x="1337056" y="63500"/>
                  </a:lnTo>
                  <a:lnTo>
                    <a:pt x="0" y="63500"/>
                  </a:lnTo>
                  <a:close/>
                </a:path>
              </a:pathLst>
            </a:custGeom>
            <a:solidFill>
              <a:srgbClr val="000000"/>
            </a:solidFill>
          </p:spPr>
        </p:sp>
      </p:grpSp>
      <p:sp>
        <p:nvSpPr>
          <p:cNvPr name="TextBox 10" id="10"/>
          <p:cNvSpPr txBox="true"/>
          <p:nvPr/>
        </p:nvSpPr>
        <p:spPr>
          <a:xfrm rot="0">
            <a:off x="8314981" y="1532660"/>
            <a:ext cx="580437"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X</a:t>
            </a:r>
          </a:p>
        </p:txBody>
      </p:sp>
      <p:sp>
        <p:nvSpPr>
          <p:cNvPr name="TextBox 11" id="11"/>
          <p:cNvSpPr txBox="true"/>
          <p:nvPr/>
        </p:nvSpPr>
        <p:spPr>
          <a:xfrm rot="0">
            <a:off x="9930124" y="1532660"/>
            <a:ext cx="594855"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Y</a:t>
            </a:r>
          </a:p>
        </p:txBody>
      </p:sp>
      <p:sp>
        <p:nvSpPr>
          <p:cNvPr name="TextBox 12" id="12"/>
          <p:cNvSpPr txBox="true"/>
          <p:nvPr/>
        </p:nvSpPr>
        <p:spPr>
          <a:xfrm rot="0">
            <a:off x="11460619" y="1532660"/>
            <a:ext cx="505748" cy="1284937"/>
          </a:xfrm>
          <a:prstGeom prst="rect">
            <a:avLst/>
          </a:prstGeom>
        </p:spPr>
        <p:txBody>
          <a:bodyPr anchor="t" rtlCol="false" tIns="0" lIns="0" bIns="0" rIns="0">
            <a:spAutoFit/>
          </a:bodyPr>
          <a:lstStyle/>
          <a:p>
            <a:pPr algn="ctr">
              <a:lnSpc>
                <a:spcPts val="9353"/>
              </a:lnSpc>
            </a:pPr>
            <a:r>
              <a:rPr lang="en-US" sz="6681" b="true">
                <a:solidFill>
                  <a:srgbClr val="000000"/>
                </a:solidFill>
                <a:latin typeface="Code Pro Bold"/>
                <a:ea typeface="Code Pro Bold"/>
                <a:cs typeface="Code Pro Bold"/>
                <a:sym typeface="Code Pro Bold"/>
              </a:rPr>
              <a:t>Z</a:t>
            </a:r>
          </a:p>
        </p:txBody>
      </p:sp>
      <p:sp>
        <p:nvSpPr>
          <p:cNvPr name="TextBox 13" id="13"/>
          <p:cNvSpPr txBox="true"/>
          <p:nvPr/>
        </p:nvSpPr>
        <p:spPr>
          <a:xfrm rot="0">
            <a:off x="12899818" y="1927283"/>
            <a:ext cx="1165373" cy="629040"/>
          </a:xfrm>
          <a:prstGeom prst="rect">
            <a:avLst/>
          </a:prstGeom>
        </p:spPr>
        <p:txBody>
          <a:bodyPr anchor="t" rtlCol="false" tIns="0" lIns="0" bIns="0" rIns="0">
            <a:spAutoFit/>
          </a:bodyPr>
          <a:lstStyle/>
          <a:p>
            <a:pPr algn="ctr">
              <a:lnSpc>
                <a:spcPts val="4557"/>
              </a:lnSpc>
            </a:pPr>
            <a:r>
              <a:rPr lang="en-US" sz="3254" b="true">
                <a:solidFill>
                  <a:srgbClr val="000000"/>
                </a:solidFill>
                <a:latin typeface="Code Pro Bold"/>
                <a:ea typeface="Code Pro Bold"/>
                <a:cs typeface="Code Pro Bold"/>
                <a:sym typeface="Code Pro Bold"/>
              </a:rPr>
              <a:t>Value</a:t>
            </a:r>
          </a:p>
        </p:txBody>
      </p:sp>
      <p:grpSp>
        <p:nvGrpSpPr>
          <p:cNvPr name="Group 14" id="14"/>
          <p:cNvGrpSpPr/>
          <p:nvPr/>
        </p:nvGrpSpPr>
        <p:grpSpPr>
          <a:xfrm rot="0">
            <a:off x="1749855" y="-139784"/>
            <a:ext cx="4379699" cy="10630337"/>
            <a:chOff x="0" y="0"/>
            <a:chExt cx="5839599" cy="14173783"/>
          </a:xfrm>
        </p:grpSpPr>
        <p:sp>
          <p:nvSpPr>
            <p:cNvPr name="Freeform 15" id="15"/>
            <p:cNvSpPr/>
            <p:nvPr/>
          </p:nvSpPr>
          <p:spPr>
            <a:xfrm flipH="false" flipV="false" rot="0">
              <a:off x="0" y="0"/>
              <a:ext cx="5839587" cy="14173836"/>
            </a:xfrm>
            <a:custGeom>
              <a:avLst/>
              <a:gdLst/>
              <a:ahLst/>
              <a:cxnLst/>
              <a:rect r="r" b="b" t="t" l="l"/>
              <a:pathLst>
                <a:path h="14173836" w="5839587">
                  <a:moveTo>
                    <a:pt x="0" y="0"/>
                  </a:moveTo>
                  <a:lnTo>
                    <a:pt x="5839587" y="0"/>
                  </a:lnTo>
                  <a:lnTo>
                    <a:pt x="5839587" y="14173836"/>
                  </a:lnTo>
                  <a:lnTo>
                    <a:pt x="0" y="14173836"/>
                  </a:lnTo>
                  <a:lnTo>
                    <a:pt x="0" y="0"/>
                  </a:lnTo>
                  <a:close/>
                </a:path>
              </a:pathLst>
            </a:custGeom>
            <a:blipFill>
              <a:blip r:embed="rId2"/>
              <a:stretch>
                <a:fillRect l="0" t="0" r="0" b="0"/>
              </a:stretch>
            </a:blipFill>
          </p:spPr>
        </p:sp>
      </p:grpSp>
      <p:grpSp>
        <p:nvGrpSpPr>
          <p:cNvPr name="Group 16" id="16"/>
          <p:cNvGrpSpPr/>
          <p:nvPr/>
        </p:nvGrpSpPr>
        <p:grpSpPr>
          <a:xfrm rot="0">
            <a:off x="2537237" y="18074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20" id="20"/>
          <p:cNvSpPr txBox="true"/>
          <p:nvPr/>
        </p:nvSpPr>
        <p:spPr>
          <a:xfrm rot="0">
            <a:off x="8308214" y="246433"/>
            <a:ext cx="2008247" cy="782267"/>
          </a:xfrm>
          <a:prstGeom prst="rect">
            <a:avLst/>
          </a:prstGeom>
        </p:spPr>
        <p:txBody>
          <a:bodyPr anchor="t" rtlCol="false" tIns="0" lIns="0" bIns="0" rIns="0">
            <a:spAutoFit/>
          </a:bodyPr>
          <a:lstStyle/>
          <a:p>
            <a:pPr algn="ctr">
              <a:lnSpc>
                <a:spcPts val="5610"/>
              </a:lnSpc>
            </a:pPr>
            <a:r>
              <a:rPr lang="en-US" sz="4006">
                <a:solidFill>
                  <a:srgbClr val="000000"/>
                </a:solidFill>
                <a:latin typeface="More Sugar"/>
                <a:ea typeface="More Sugar"/>
                <a:cs typeface="More Sugar"/>
                <a:sym typeface="More Sugar"/>
              </a:rPr>
              <a:t>Max</a:t>
            </a:r>
          </a:p>
        </p:txBody>
      </p:sp>
    </p:spTree>
  </p:cSld>
  <p:clrMapOvr>
    <a:masterClrMapping/>
  </p:clrMapOvr>
</p:sld>
</file>

<file path=ppt/slides/slide182.xml><?xml version="1.0" encoding="utf-8"?>
<p:sld xmlns:p="http://schemas.openxmlformats.org/presentationml/2006/main" xmlns:a="http://schemas.openxmlformats.org/drawingml/2006/main" xmlns:r="http://schemas.openxmlformats.org/officeDocument/2006/relationships">
  <p:cSld>
    <p:bg>
      <p:bgPr>
        <a:solidFill>
          <a:srgbClr val="FFF9E8"/>
        </a:solidFill>
      </p:bgPr>
    </p:bg>
    <p:spTree>
      <p:nvGrpSpPr>
        <p:cNvPr id="1" name=""/>
        <p:cNvGrpSpPr/>
        <p:nvPr/>
      </p:nvGrpSpPr>
      <p:grpSpPr>
        <a:xfrm>
          <a:off x="0" y="0"/>
          <a:ext cx="0" cy="0"/>
          <a:chOff x="0" y="0"/>
          <a:chExt cx="0" cy="0"/>
        </a:xfrm>
      </p:grpSpPr>
      <p:sp>
        <p:nvSpPr>
          <p:cNvPr name="TextBox 2" id="2"/>
          <p:cNvSpPr txBox="true"/>
          <p:nvPr/>
        </p:nvSpPr>
        <p:spPr>
          <a:xfrm rot="0">
            <a:off x="595321" y="1700955"/>
            <a:ext cx="16663979" cy="3001214"/>
          </a:xfrm>
          <a:prstGeom prst="rect">
            <a:avLst/>
          </a:prstGeom>
        </p:spPr>
        <p:txBody>
          <a:bodyPr anchor="t" rtlCol="false" tIns="0" lIns="0" bIns="0" rIns="0">
            <a:spAutoFit/>
          </a:bodyPr>
          <a:lstStyle/>
          <a:p>
            <a:pPr algn="ctr">
              <a:lnSpc>
                <a:spcPts val="5776"/>
              </a:lnSpc>
            </a:pPr>
            <a:r>
              <a:rPr lang="en-US" sz="4126">
                <a:solidFill>
                  <a:srgbClr val="000000"/>
                </a:solidFill>
                <a:latin typeface="More Sugar"/>
                <a:ea typeface="More Sugar"/>
                <a:cs typeface="More Sugar"/>
                <a:sym typeface="More Sugar"/>
              </a:rPr>
              <a:t>By declaring Y to 0, we can only detect a maximum value that is above 0. Eg. All test data are (-5 , -3, -2 , -7), even though -2 is the maximum value among all the other values, it still cannot be detected as it is not more than 0. </a:t>
            </a:r>
          </a:p>
        </p:txBody>
      </p:sp>
      <p:sp>
        <p:nvSpPr>
          <p:cNvPr name="TextBox 3" id="3"/>
          <p:cNvSpPr txBox="true"/>
          <p:nvPr/>
        </p:nvSpPr>
        <p:spPr>
          <a:xfrm rot="0">
            <a:off x="595321" y="-179809"/>
            <a:ext cx="16663979" cy="1714500"/>
          </a:xfrm>
          <a:prstGeom prst="rect">
            <a:avLst/>
          </a:prstGeom>
        </p:spPr>
        <p:txBody>
          <a:bodyPr anchor="t" rtlCol="false" tIns="0" lIns="0" bIns="0" rIns="0">
            <a:spAutoFit/>
          </a:bodyPr>
          <a:lstStyle/>
          <a:p>
            <a:pPr algn="l">
              <a:lnSpc>
                <a:spcPts val="12599"/>
              </a:lnSpc>
            </a:pPr>
            <a:r>
              <a:rPr lang="en-US" sz="9000">
                <a:solidFill>
                  <a:srgbClr val="1DBCBA"/>
                </a:solidFill>
                <a:latin typeface="Gagalin"/>
                <a:ea typeface="Gagalin"/>
                <a:cs typeface="Gagalin"/>
                <a:sym typeface="Gagalin"/>
              </a:rPr>
              <a:t>Explanation</a:t>
            </a:r>
          </a:p>
        </p:txBody>
      </p:sp>
      <p:grpSp>
        <p:nvGrpSpPr>
          <p:cNvPr name="Group 4" id="4"/>
          <p:cNvGrpSpPr/>
          <p:nvPr/>
        </p:nvGrpSpPr>
        <p:grpSpPr>
          <a:xfrm rot="0">
            <a:off x="3559415" y="5187840"/>
            <a:ext cx="11811970" cy="4070460"/>
            <a:chOff x="0" y="0"/>
            <a:chExt cx="15749293" cy="5427280"/>
          </a:xfrm>
        </p:grpSpPr>
        <p:sp>
          <p:nvSpPr>
            <p:cNvPr name="Freeform 5" id="5"/>
            <p:cNvSpPr/>
            <p:nvPr/>
          </p:nvSpPr>
          <p:spPr>
            <a:xfrm flipH="false" flipV="false" rot="0">
              <a:off x="0" y="0"/>
              <a:ext cx="15749270" cy="5427218"/>
            </a:xfrm>
            <a:custGeom>
              <a:avLst/>
              <a:gdLst/>
              <a:ahLst/>
              <a:cxnLst/>
              <a:rect r="r" b="b" t="t" l="l"/>
              <a:pathLst>
                <a:path h="5427218" w="15749270">
                  <a:moveTo>
                    <a:pt x="0" y="0"/>
                  </a:moveTo>
                  <a:lnTo>
                    <a:pt x="15749270" y="0"/>
                  </a:lnTo>
                  <a:lnTo>
                    <a:pt x="15749270" y="5427218"/>
                  </a:lnTo>
                  <a:lnTo>
                    <a:pt x="0" y="5427218"/>
                  </a:lnTo>
                  <a:lnTo>
                    <a:pt x="0" y="0"/>
                  </a:lnTo>
                  <a:close/>
                </a:path>
              </a:pathLst>
            </a:custGeom>
            <a:blipFill>
              <a:blip r:embed="rId2"/>
              <a:stretch>
                <a:fillRect l="0" t="-294263" r="0" b="-294264"/>
              </a:stretch>
            </a:blipFill>
          </p:spPr>
        </p:sp>
      </p:grpSp>
      <p:grpSp>
        <p:nvGrpSpPr>
          <p:cNvPr name="Group 6" id="6"/>
          <p:cNvGrpSpPr/>
          <p:nvPr/>
        </p:nvGrpSpPr>
        <p:grpSpPr>
          <a:xfrm rot="0">
            <a:off x="2537237" y="180743"/>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83.xml><?xml version="1.0" encoding="utf-8"?>
<p:sld xmlns:p="http://schemas.openxmlformats.org/presentationml/2006/main" xmlns:a="http://schemas.openxmlformats.org/drawingml/2006/main" xmlns:r="http://schemas.openxmlformats.org/officeDocument/2006/relationships">
  <p:cSld>
    <p:bg>
      <p:bgPr>
        <a:solidFill>
          <a:srgbClr val="FFF9E8"/>
        </a:solidFill>
      </p:bgPr>
    </p:bg>
    <p:spTree>
      <p:nvGrpSpPr>
        <p:cNvPr id="1" name=""/>
        <p:cNvGrpSpPr/>
        <p:nvPr/>
      </p:nvGrpSpPr>
      <p:grpSpPr>
        <a:xfrm>
          <a:off x="0" y="0"/>
          <a:ext cx="0" cy="0"/>
          <a:chOff x="0" y="0"/>
          <a:chExt cx="0" cy="0"/>
        </a:xfrm>
      </p:grpSpPr>
      <p:grpSp>
        <p:nvGrpSpPr>
          <p:cNvPr name="Group 2" id="2"/>
          <p:cNvGrpSpPr/>
          <p:nvPr/>
        </p:nvGrpSpPr>
        <p:grpSpPr>
          <a:xfrm rot="0">
            <a:off x="2888286" y="0"/>
            <a:ext cx="3841199" cy="10287000"/>
            <a:chOff x="0" y="0"/>
            <a:chExt cx="5121599" cy="13716000"/>
          </a:xfrm>
        </p:grpSpPr>
        <p:sp>
          <p:nvSpPr>
            <p:cNvPr name="Freeform 3" id="3"/>
            <p:cNvSpPr/>
            <p:nvPr/>
          </p:nvSpPr>
          <p:spPr>
            <a:xfrm flipH="false" flipV="false" rot="0">
              <a:off x="0" y="0"/>
              <a:ext cx="5121656" cy="13716000"/>
            </a:xfrm>
            <a:custGeom>
              <a:avLst/>
              <a:gdLst/>
              <a:ahLst/>
              <a:cxnLst/>
              <a:rect r="r" b="b" t="t" l="l"/>
              <a:pathLst>
                <a:path h="13716000" w="5121656">
                  <a:moveTo>
                    <a:pt x="0" y="0"/>
                  </a:moveTo>
                  <a:lnTo>
                    <a:pt x="5121656" y="0"/>
                  </a:lnTo>
                  <a:lnTo>
                    <a:pt x="5121656" y="13716000"/>
                  </a:lnTo>
                  <a:lnTo>
                    <a:pt x="0" y="13716000"/>
                  </a:lnTo>
                  <a:lnTo>
                    <a:pt x="0" y="0"/>
                  </a:lnTo>
                  <a:close/>
                </a:path>
              </a:pathLst>
            </a:custGeom>
            <a:blipFill>
              <a:blip r:embed="rId2"/>
              <a:stretch>
                <a:fillRect l="-6807" t="0" r="-6806" b="0"/>
              </a:stretch>
            </a:blipFill>
          </p:spPr>
        </p:sp>
      </p:grpSp>
      <p:sp>
        <p:nvSpPr>
          <p:cNvPr name="TextBox 4" id="4"/>
          <p:cNvSpPr txBox="true"/>
          <p:nvPr/>
        </p:nvSpPr>
        <p:spPr>
          <a:xfrm rot="0">
            <a:off x="11012393" y="934428"/>
            <a:ext cx="4691301" cy="3314700"/>
          </a:xfrm>
          <a:prstGeom prst="rect">
            <a:avLst/>
          </a:prstGeom>
        </p:spPr>
        <p:txBody>
          <a:bodyPr anchor="t" rtlCol="false" tIns="0" lIns="0" bIns="0" rIns="0">
            <a:spAutoFit/>
          </a:bodyPr>
          <a:lstStyle/>
          <a:p>
            <a:pPr algn="l">
              <a:lnSpc>
                <a:spcPts val="12599"/>
              </a:lnSpc>
            </a:pPr>
            <a:r>
              <a:rPr lang="en-US" sz="9000">
                <a:solidFill>
                  <a:srgbClr val="1DBCBA"/>
                </a:solidFill>
                <a:latin typeface="Gagalin"/>
                <a:ea typeface="Gagalin"/>
                <a:cs typeface="Gagalin"/>
                <a:sym typeface="Gagalin"/>
              </a:rPr>
              <a:t>Ultimate solution</a:t>
            </a:r>
          </a:p>
        </p:txBody>
      </p:sp>
      <p:sp>
        <p:nvSpPr>
          <p:cNvPr name="TextBox 5" id="5"/>
          <p:cNvSpPr txBox="true"/>
          <p:nvPr/>
        </p:nvSpPr>
        <p:spPr>
          <a:xfrm rot="0">
            <a:off x="9456787" y="4810990"/>
            <a:ext cx="7802513" cy="3888923"/>
          </a:xfrm>
          <a:prstGeom prst="rect">
            <a:avLst/>
          </a:prstGeom>
        </p:spPr>
        <p:txBody>
          <a:bodyPr anchor="t" rtlCol="false" tIns="0" lIns="0" bIns="0" rIns="0">
            <a:spAutoFit/>
          </a:bodyPr>
          <a:lstStyle/>
          <a:p>
            <a:pPr algn="ctr">
              <a:lnSpc>
                <a:spcPts val="6061"/>
              </a:lnSpc>
            </a:pPr>
            <a:r>
              <a:rPr lang="en-US" sz="4330" b="true">
                <a:solidFill>
                  <a:srgbClr val="000000"/>
                </a:solidFill>
                <a:latin typeface="Code Pro Bold"/>
                <a:ea typeface="Code Pro Bold"/>
                <a:cs typeface="Code Pro Bold"/>
                <a:sym typeface="Code Pro Bold"/>
              </a:rPr>
              <a:t>Instead of initialising B and C as some random value, we let the first number to be B (maximum) and C (minimum)</a:t>
            </a:r>
          </a:p>
        </p:txBody>
      </p:sp>
      <p:grpSp>
        <p:nvGrpSpPr>
          <p:cNvPr name="Group 6" id="6"/>
          <p:cNvGrpSpPr/>
          <p:nvPr/>
        </p:nvGrpSpPr>
        <p:grpSpPr>
          <a:xfrm rot="0">
            <a:off x="2537237" y="180743"/>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84.xml><?xml version="1.0" encoding="utf-8"?>
<p:sld xmlns:p="http://schemas.openxmlformats.org/presentationml/2006/main" xmlns:a="http://schemas.openxmlformats.org/drawingml/2006/main" xmlns:r="http://schemas.openxmlformats.org/officeDocument/2006/relationships">
  <p:cSld>
    <p:bg>
      <p:bgPr>
        <a:solidFill>
          <a:srgbClr val="F9D300"/>
        </a:solidFill>
      </p:bgPr>
    </p:bg>
    <p:spTree>
      <p:nvGrpSpPr>
        <p:cNvPr id="1" name=""/>
        <p:cNvGrpSpPr/>
        <p:nvPr/>
      </p:nvGrpSpPr>
      <p:grpSpPr>
        <a:xfrm>
          <a:off x="0" y="0"/>
          <a:ext cx="0" cy="0"/>
          <a:chOff x="0" y="0"/>
          <a:chExt cx="0" cy="0"/>
        </a:xfrm>
      </p:grpSpPr>
      <p:sp>
        <p:nvSpPr>
          <p:cNvPr name="Freeform 2" id="2"/>
          <p:cNvSpPr/>
          <p:nvPr/>
        </p:nvSpPr>
        <p:spPr>
          <a:xfrm flipH="false" flipV="false" rot="-2068021">
            <a:off x="14992642" y="1913393"/>
            <a:ext cx="2824928" cy="2794110"/>
          </a:xfrm>
          <a:custGeom>
            <a:avLst/>
            <a:gdLst/>
            <a:ahLst/>
            <a:cxnLst/>
            <a:rect r="r" b="b" t="t" l="l"/>
            <a:pathLst>
              <a:path h="2794110" w="2824928">
                <a:moveTo>
                  <a:pt x="0" y="0"/>
                </a:moveTo>
                <a:lnTo>
                  <a:pt x="2824928" y="0"/>
                </a:lnTo>
                <a:lnTo>
                  <a:pt x="2824928" y="2794110"/>
                </a:lnTo>
                <a:lnTo>
                  <a:pt x="0" y="2794110"/>
                </a:lnTo>
                <a:lnTo>
                  <a:pt x="0" y="0"/>
                </a:lnTo>
                <a:close/>
              </a:path>
            </a:pathLst>
          </a:custGeom>
          <a:blipFill>
            <a:blip r:embed="rId2">
              <a:extLst>
                <a:ext uri="{96DAC541-7B7A-43D3-8B79-37D633B846F1}">
                  <asvg:svgBlip xmlns:asvg="http://schemas.microsoft.com/office/drawing/2016/SVG/main" r:embed="rId3"/>
                </a:ext>
              </a:extLst>
            </a:blip>
            <a:stretch>
              <a:fillRect l="0" t="-551" r="0" b="-551"/>
            </a:stretch>
          </a:blipFill>
        </p:spPr>
      </p:sp>
      <p:sp>
        <p:nvSpPr>
          <p:cNvPr name="TextBox 3" id="3"/>
          <p:cNvSpPr txBox="true"/>
          <p:nvPr/>
        </p:nvSpPr>
        <p:spPr>
          <a:xfrm rot="0">
            <a:off x="1028700" y="3302213"/>
            <a:ext cx="8962609" cy="4610100"/>
          </a:xfrm>
          <a:prstGeom prst="rect">
            <a:avLst/>
          </a:prstGeom>
        </p:spPr>
        <p:txBody>
          <a:bodyPr anchor="t" rtlCol="false" tIns="0" lIns="0" bIns="0" rIns="0">
            <a:spAutoFit/>
          </a:bodyPr>
          <a:lstStyle/>
          <a:p>
            <a:pPr algn="l">
              <a:lnSpc>
                <a:spcPts val="9000"/>
              </a:lnSpc>
            </a:pPr>
            <a:r>
              <a:rPr lang="en-US" sz="7500">
                <a:solidFill>
                  <a:srgbClr val="1D1D1B"/>
                </a:solidFill>
                <a:latin typeface="More Sugar"/>
                <a:ea typeface="More Sugar"/>
                <a:cs typeface="More Sugar"/>
                <a:sym typeface="More Sugar"/>
              </a:rPr>
              <a:t>2) Identify the error of an algorithm using self-generated </a:t>
            </a:r>
          </a:p>
          <a:p>
            <a:pPr algn="l">
              <a:lnSpc>
                <a:spcPts val="9000"/>
              </a:lnSpc>
            </a:pPr>
            <a:r>
              <a:rPr lang="en-US" sz="7500">
                <a:solidFill>
                  <a:srgbClr val="1D1D1B"/>
                </a:solidFill>
                <a:latin typeface="More Sugar"/>
                <a:ea typeface="More Sugar"/>
                <a:cs typeface="More Sugar"/>
                <a:sym typeface="More Sugar"/>
              </a:rPr>
              <a:t>test data</a:t>
            </a:r>
          </a:p>
        </p:txBody>
      </p:sp>
      <p:sp>
        <p:nvSpPr>
          <p:cNvPr name="Freeform 4" id="4"/>
          <p:cNvSpPr/>
          <p:nvPr/>
        </p:nvSpPr>
        <p:spPr>
          <a:xfrm flipH="false" flipV="false" rot="8278304">
            <a:off x="9771192" y="7853534"/>
            <a:ext cx="1072527" cy="2123816"/>
          </a:xfrm>
          <a:custGeom>
            <a:avLst/>
            <a:gdLst/>
            <a:ahLst/>
            <a:cxnLst/>
            <a:rect r="r" b="b" t="t" l="l"/>
            <a:pathLst>
              <a:path h="2123816" w="1072527">
                <a:moveTo>
                  <a:pt x="0" y="0"/>
                </a:moveTo>
                <a:lnTo>
                  <a:pt x="1072527" y="0"/>
                </a:lnTo>
                <a:lnTo>
                  <a:pt x="1072527" y="2123816"/>
                </a:lnTo>
                <a:lnTo>
                  <a:pt x="0" y="2123816"/>
                </a:lnTo>
                <a:lnTo>
                  <a:pt x="0" y="0"/>
                </a:lnTo>
                <a:close/>
              </a:path>
            </a:pathLst>
          </a:custGeom>
          <a:blipFill>
            <a:blip r:embed="rId4">
              <a:extLst>
                <a:ext uri="{96DAC541-7B7A-43D3-8B79-37D633B846F1}">
                  <asvg:svgBlip xmlns:asvg="http://schemas.microsoft.com/office/drawing/2016/SVG/main" r:embed="rId5"/>
                </a:ext>
              </a:extLst>
            </a:blip>
            <a:stretch>
              <a:fillRect l="0" t="-53" r="0" b="-53"/>
            </a:stretch>
          </a:blipFill>
        </p:spPr>
      </p:sp>
      <p:sp>
        <p:nvSpPr>
          <p:cNvPr name="Freeform 5" id="5"/>
          <p:cNvSpPr/>
          <p:nvPr/>
        </p:nvSpPr>
        <p:spPr>
          <a:xfrm flipH="false" flipV="false" rot="-164235">
            <a:off x="10050989" y="671989"/>
            <a:ext cx="6373936" cy="8943022"/>
          </a:xfrm>
          <a:custGeom>
            <a:avLst/>
            <a:gdLst/>
            <a:ahLst/>
            <a:cxnLst/>
            <a:rect r="r" b="b" t="t" l="l"/>
            <a:pathLst>
              <a:path h="8943022" w="6373936">
                <a:moveTo>
                  <a:pt x="0" y="0"/>
                </a:moveTo>
                <a:lnTo>
                  <a:pt x="6373936" y="0"/>
                </a:lnTo>
                <a:lnTo>
                  <a:pt x="6373936" y="8943022"/>
                </a:lnTo>
                <a:lnTo>
                  <a:pt x="0" y="8943022"/>
                </a:lnTo>
                <a:lnTo>
                  <a:pt x="0" y="0"/>
                </a:lnTo>
                <a:close/>
              </a:path>
            </a:pathLst>
          </a:custGeom>
          <a:blipFill>
            <a:blip r:embed="rId6">
              <a:extLst>
                <a:ext uri="{96DAC541-7B7A-43D3-8B79-37D633B846F1}">
                  <asvg:svgBlip xmlns:asvg="http://schemas.microsoft.com/office/drawing/2016/SVG/main" r:embed="rId7"/>
                </a:ext>
              </a:extLst>
            </a:blip>
            <a:stretch>
              <a:fillRect l="-2" t="0" r="-2" b="0"/>
            </a:stretch>
          </a:blipFill>
        </p:spPr>
      </p:sp>
      <p:sp>
        <p:nvSpPr>
          <p:cNvPr name="Freeform 6" id="6"/>
          <p:cNvSpPr/>
          <p:nvPr/>
        </p:nvSpPr>
        <p:spPr>
          <a:xfrm flipH="false" flipV="false" rot="4446989">
            <a:off x="15376408" y="8171349"/>
            <a:ext cx="1718277" cy="1718277"/>
          </a:xfrm>
          <a:custGeom>
            <a:avLst/>
            <a:gdLst/>
            <a:ahLst/>
            <a:cxnLst/>
            <a:rect r="r" b="b" t="t" l="l"/>
            <a:pathLst>
              <a:path h="1718277" w="1718277">
                <a:moveTo>
                  <a:pt x="0" y="0"/>
                </a:moveTo>
                <a:lnTo>
                  <a:pt x="1718277" y="0"/>
                </a:lnTo>
                <a:lnTo>
                  <a:pt x="1718277" y="1718277"/>
                </a:lnTo>
                <a:lnTo>
                  <a:pt x="0" y="17182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2088257">
            <a:off x="16162998" y="6358715"/>
            <a:ext cx="577316" cy="995372"/>
          </a:xfrm>
          <a:custGeom>
            <a:avLst/>
            <a:gdLst/>
            <a:ahLst/>
            <a:cxnLst/>
            <a:rect r="r" b="b" t="t" l="l"/>
            <a:pathLst>
              <a:path h="995372" w="577316">
                <a:moveTo>
                  <a:pt x="0" y="0"/>
                </a:moveTo>
                <a:lnTo>
                  <a:pt x="577316" y="0"/>
                </a:lnTo>
                <a:lnTo>
                  <a:pt x="577316" y="995372"/>
                </a:lnTo>
                <a:lnTo>
                  <a:pt x="0" y="995372"/>
                </a:lnTo>
                <a:lnTo>
                  <a:pt x="0" y="0"/>
                </a:lnTo>
                <a:close/>
              </a:path>
            </a:pathLst>
          </a:custGeom>
          <a:blipFill>
            <a:blip r:embed="rId10">
              <a:extLst>
                <a:ext uri="{96DAC541-7B7A-43D3-8B79-37D633B846F1}">
                  <asvg:svgBlip xmlns:asvg="http://schemas.microsoft.com/office/drawing/2016/SVG/main" r:embed="rId11"/>
                </a:ext>
              </a:extLst>
            </a:blip>
            <a:stretch>
              <a:fillRect l="-82" t="0" r="-82" b="0"/>
            </a:stretch>
          </a:blipFill>
        </p:spPr>
      </p:sp>
      <p:sp>
        <p:nvSpPr>
          <p:cNvPr name="Freeform 8" id="8"/>
          <p:cNvSpPr/>
          <p:nvPr/>
        </p:nvSpPr>
        <p:spPr>
          <a:xfrm flipH="false" flipV="false" rot="-1935019">
            <a:off x="15946889" y="5210365"/>
            <a:ext cx="577316" cy="995372"/>
          </a:xfrm>
          <a:custGeom>
            <a:avLst/>
            <a:gdLst/>
            <a:ahLst/>
            <a:cxnLst/>
            <a:rect r="r" b="b" t="t" l="l"/>
            <a:pathLst>
              <a:path h="995372" w="577316">
                <a:moveTo>
                  <a:pt x="0" y="0"/>
                </a:moveTo>
                <a:lnTo>
                  <a:pt x="577316" y="0"/>
                </a:lnTo>
                <a:lnTo>
                  <a:pt x="577316" y="995372"/>
                </a:lnTo>
                <a:lnTo>
                  <a:pt x="0" y="995372"/>
                </a:lnTo>
                <a:lnTo>
                  <a:pt x="0" y="0"/>
                </a:lnTo>
                <a:close/>
              </a:path>
            </a:pathLst>
          </a:custGeom>
          <a:blipFill>
            <a:blip r:embed="rId12">
              <a:extLst>
                <a:ext uri="{96DAC541-7B7A-43D3-8B79-37D633B846F1}">
                  <asvg:svgBlip xmlns:asvg="http://schemas.microsoft.com/office/drawing/2016/SVG/main" r:embed="rId13"/>
                </a:ext>
              </a:extLst>
            </a:blip>
            <a:stretch>
              <a:fillRect l="-82" t="0" r="-82" b="0"/>
            </a:stretch>
          </a:blipFill>
        </p:spPr>
      </p:sp>
      <p:sp>
        <p:nvSpPr>
          <p:cNvPr name="Freeform 9" id="9"/>
          <p:cNvSpPr/>
          <p:nvPr/>
        </p:nvSpPr>
        <p:spPr>
          <a:xfrm flipH="false" flipV="false" rot="617412">
            <a:off x="9192472" y="8170479"/>
            <a:ext cx="777235" cy="763103"/>
          </a:xfrm>
          <a:custGeom>
            <a:avLst/>
            <a:gdLst/>
            <a:ahLst/>
            <a:cxnLst/>
            <a:rect r="r" b="b" t="t" l="l"/>
            <a:pathLst>
              <a:path h="763103" w="777235">
                <a:moveTo>
                  <a:pt x="0" y="0"/>
                </a:moveTo>
                <a:lnTo>
                  <a:pt x="777235" y="0"/>
                </a:lnTo>
                <a:lnTo>
                  <a:pt x="777235" y="763103"/>
                </a:lnTo>
                <a:lnTo>
                  <a:pt x="0" y="763103"/>
                </a:lnTo>
                <a:lnTo>
                  <a:pt x="0" y="0"/>
                </a:lnTo>
                <a:close/>
              </a:path>
            </a:pathLst>
          </a:custGeom>
          <a:blipFill>
            <a:blip r:embed="rId14">
              <a:extLst>
                <a:ext uri="{96DAC541-7B7A-43D3-8B79-37D633B846F1}">
                  <asvg:svgBlip xmlns:asvg="http://schemas.microsoft.com/office/drawing/2016/SVG/main" r:embed="rId15"/>
                </a:ext>
              </a:extLst>
            </a:blip>
            <a:stretch>
              <a:fillRect l="0" t="-304" r="0" b="-304"/>
            </a:stretch>
          </a:blipFill>
        </p:spPr>
      </p:sp>
      <p:sp>
        <p:nvSpPr>
          <p:cNvPr name="Freeform 10" id="10"/>
          <p:cNvSpPr/>
          <p:nvPr/>
        </p:nvSpPr>
        <p:spPr>
          <a:xfrm flipH="false" flipV="false" rot="0">
            <a:off x="10683622" y="2883077"/>
            <a:ext cx="5108668" cy="4114800"/>
          </a:xfrm>
          <a:custGeom>
            <a:avLst/>
            <a:gdLst/>
            <a:ahLst/>
            <a:cxnLst/>
            <a:rect r="r" b="b" t="t" l="l"/>
            <a:pathLst>
              <a:path h="4114800" w="5108668">
                <a:moveTo>
                  <a:pt x="0" y="0"/>
                </a:moveTo>
                <a:lnTo>
                  <a:pt x="5108668" y="0"/>
                </a:lnTo>
                <a:lnTo>
                  <a:pt x="5108668"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1672" r="0" b="-1672"/>
            </a:stretch>
          </a:blipFill>
        </p:spPr>
      </p:sp>
      <p:grpSp>
        <p:nvGrpSpPr>
          <p:cNvPr name="Group 11" id="11"/>
          <p:cNvGrpSpPr/>
          <p:nvPr/>
        </p:nvGrpSpPr>
        <p:grpSpPr>
          <a:xfrm rot="0">
            <a:off x="2537237" y="180743"/>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8">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9">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20" tooltip="http://www.exampaperspractice.co.uk"/>
                </a:rPr>
                <a:t>www.exampaperspractice.co.uk</a:t>
              </a:r>
            </a:p>
          </p:txBody>
        </p:sp>
      </p:grpSp>
    </p:spTree>
  </p:cSld>
  <p:clrMapOvr>
    <a:masterClrMapping/>
  </p:clrMapOvr>
</p:sld>
</file>

<file path=ppt/slides/slide185.xml><?xml version="1.0" encoding="utf-8"?>
<p:sld xmlns:p="http://schemas.openxmlformats.org/presentationml/2006/main" xmlns:a="http://schemas.openxmlformats.org/drawingml/2006/main" xmlns:r="http://schemas.openxmlformats.org/officeDocument/2006/relationships">
  <p:cSld>
    <p:bg>
      <p:bgPr>
        <a:solidFill>
          <a:srgbClr val="F9D300"/>
        </a:solidFill>
      </p:bgPr>
    </p:bg>
    <p:spTree>
      <p:nvGrpSpPr>
        <p:cNvPr id="1" name=""/>
        <p:cNvGrpSpPr/>
        <p:nvPr/>
      </p:nvGrpSpPr>
      <p:grpSpPr>
        <a:xfrm>
          <a:off x="0" y="0"/>
          <a:ext cx="0" cy="0"/>
          <a:chOff x="0" y="0"/>
          <a:chExt cx="0" cy="0"/>
        </a:xfrm>
      </p:grpSpPr>
      <p:sp>
        <p:nvSpPr>
          <p:cNvPr name="TextBox 2" id="2"/>
          <p:cNvSpPr txBox="true"/>
          <p:nvPr/>
        </p:nvSpPr>
        <p:spPr>
          <a:xfrm rot="0">
            <a:off x="748147" y="1928264"/>
            <a:ext cx="16745795" cy="6394358"/>
          </a:xfrm>
          <a:prstGeom prst="rect">
            <a:avLst/>
          </a:prstGeom>
        </p:spPr>
        <p:txBody>
          <a:bodyPr anchor="t" rtlCol="false" tIns="0" lIns="0" bIns="0" rIns="0">
            <a:spAutoFit/>
          </a:bodyPr>
          <a:lstStyle/>
          <a:p>
            <a:pPr algn="l">
              <a:lnSpc>
                <a:spcPts val="5605"/>
              </a:lnSpc>
            </a:pPr>
            <a:r>
              <a:rPr lang="en-US" sz="4003" b="true">
                <a:solidFill>
                  <a:srgbClr val="000000"/>
                </a:solidFill>
                <a:latin typeface="Code Pro Bold"/>
                <a:ea typeface="Code Pro Bold"/>
                <a:cs typeface="Code Pro Bold"/>
                <a:sym typeface="Code Pro Bold"/>
              </a:rPr>
              <a:t>Tickets are sold for a concert at $20 each, if 10 tickets are bought then the discount is 10%, if 20 tickets are bought the discount is 20%. No more than 25 tickets can be bought in a single transaction </a:t>
            </a:r>
          </a:p>
          <a:p>
            <a:pPr algn="l">
              <a:lnSpc>
                <a:spcPts val="5605"/>
              </a:lnSpc>
            </a:pPr>
          </a:p>
          <a:p>
            <a:pPr algn="l">
              <a:lnSpc>
                <a:spcPts val="5605"/>
              </a:lnSpc>
            </a:pPr>
            <a:r>
              <a:rPr lang="en-US" sz="4003" b="true">
                <a:solidFill>
                  <a:srgbClr val="000000"/>
                </a:solidFill>
                <a:latin typeface="Code Pro Bold"/>
                <a:ea typeface="Code Pro Bold"/>
                <a:cs typeface="Code Pro Bold"/>
                <a:sym typeface="Code Pro Bold"/>
              </a:rPr>
              <a:t>You are asked to design a program that can automatically calculate the cost of the purchase. Output the cost. The program will keep repeating until a user INPUT a value “stop”. Write the pseudocode for this program. </a:t>
            </a:r>
          </a:p>
          <a:p>
            <a:pPr algn="l">
              <a:lnSpc>
                <a:spcPts val="5605"/>
              </a:lnSpc>
            </a:pPr>
          </a:p>
        </p:txBody>
      </p:sp>
      <p:sp>
        <p:nvSpPr>
          <p:cNvPr name="TextBox 3" id="3"/>
          <p:cNvSpPr txBox="true"/>
          <p:nvPr/>
        </p:nvSpPr>
        <p:spPr>
          <a:xfrm rot="0">
            <a:off x="748147" y="215726"/>
            <a:ext cx="11876273" cy="1714500"/>
          </a:xfrm>
          <a:prstGeom prst="rect">
            <a:avLst/>
          </a:prstGeom>
        </p:spPr>
        <p:txBody>
          <a:bodyPr anchor="t" rtlCol="false" tIns="0" lIns="0" bIns="0" rIns="0">
            <a:spAutoFit/>
          </a:bodyPr>
          <a:lstStyle/>
          <a:p>
            <a:pPr algn="l">
              <a:lnSpc>
                <a:spcPts val="12599"/>
              </a:lnSpc>
            </a:pPr>
            <a:r>
              <a:rPr lang="en-US" sz="9000">
                <a:solidFill>
                  <a:srgbClr val="DD2E44"/>
                </a:solidFill>
                <a:latin typeface="Gagalin"/>
                <a:ea typeface="Gagalin"/>
                <a:cs typeface="Gagalin"/>
                <a:sym typeface="Gagalin"/>
              </a:rPr>
              <a:t>Problem statement</a:t>
            </a:r>
          </a:p>
        </p:txBody>
      </p:sp>
      <p:grpSp>
        <p:nvGrpSpPr>
          <p:cNvPr name="Group 4" id="4"/>
          <p:cNvGrpSpPr/>
          <p:nvPr/>
        </p:nvGrpSpPr>
        <p:grpSpPr>
          <a:xfrm rot="0">
            <a:off x="2537237" y="180743"/>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86.xml><?xml version="1.0" encoding="utf-8"?>
<p:sld xmlns:p="http://schemas.openxmlformats.org/presentationml/2006/main" xmlns:a="http://schemas.openxmlformats.org/drawingml/2006/main" xmlns:r="http://schemas.openxmlformats.org/officeDocument/2006/relationships">
  <p:cSld>
    <p:bg>
      <p:bgPr>
        <a:solidFill>
          <a:srgbClr val="F9D300"/>
        </a:solidFill>
      </p:bgPr>
    </p:bg>
    <p:spTree>
      <p:nvGrpSpPr>
        <p:cNvPr id="1" name=""/>
        <p:cNvGrpSpPr/>
        <p:nvPr/>
      </p:nvGrpSpPr>
      <p:grpSpPr>
        <a:xfrm>
          <a:off x="0" y="0"/>
          <a:ext cx="0" cy="0"/>
          <a:chOff x="0" y="0"/>
          <a:chExt cx="0" cy="0"/>
        </a:xfrm>
      </p:grpSpPr>
      <p:grpSp>
        <p:nvGrpSpPr>
          <p:cNvPr name="Group 2" id="2"/>
          <p:cNvGrpSpPr/>
          <p:nvPr/>
        </p:nvGrpSpPr>
        <p:grpSpPr>
          <a:xfrm rot="0">
            <a:off x="0" y="0"/>
            <a:ext cx="5087614" cy="10287000"/>
            <a:chOff x="0" y="0"/>
            <a:chExt cx="6783485" cy="13716000"/>
          </a:xfrm>
        </p:grpSpPr>
        <p:sp>
          <p:nvSpPr>
            <p:cNvPr name="Freeform 3" id="3"/>
            <p:cNvSpPr/>
            <p:nvPr/>
          </p:nvSpPr>
          <p:spPr>
            <a:xfrm flipH="false" flipV="false" rot="0">
              <a:off x="0" y="0"/>
              <a:ext cx="6783451" cy="13716000"/>
            </a:xfrm>
            <a:custGeom>
              <a:avLst/>
              <a:gdLst/>
              <a:ahLst/>
              <a:cxnLst/>
              <a:rect r="r" b="b" t="t" l="l"/>
              <a:pathLst>
                <a:path h="13716000" w="6783451">
                  <a:moveTo>
                    <a:pt x="0" y="0"/>
                  </a:moveTo>
                  <a:lnTo>
                    <a:pt x="6783451" y="0"/>
                  </a:lnTo>
                  <a:lnTo>
                    <a:pt x="6783451" y="13716000"/>
                  </a:lnTo>
                  <a:lnTo>
                    <a:pt x="0" y="13716000"/>
                  </a:lnTo>
                  <a:close/>
                </a:path>
              </a:pathLst>
            </a:custGeom>
            <a:solidFill>
              <a:srgbClr val="FFFFFF"/>
            </a:solidFill>
          </p:spPr>
        </p:sp>
      </p:grpSp>
      <p:sp>
        <p:nvSpPr>
          <p:cNvPr name="TextBox 4" id="4"/>
          <p:cNvSpPr txBox="true"/>
          <p:nvPr/>
        </p:nvSpPr>
        <p:spPr>
          <a:xfrm rot="0">
            <a:off x="321647" y="4063322"/>
            <a:ext cx="4444319" cy="1798407"/>
          </a:xfrm>
          <a:prstGeom prst="rect">
            <a:avLst/>
          </a:prstGeom>
        </p:spPr>
        <p:txBody>
          <a:bodyPr anchor="t" rtlCol="false" tIns="0" lIns="0" bIns="0" rIns="0">
            <a:spAutoFit/>
          </a:bodyPr>
          <a:lstStyle/>
          <a:p>
            <a:pPr algn="l">
              <a:lnSpc>
                <a:spcPts val="13194"/>
              </a:lnSpc>
            </a:pPr>
            <a:r>
              <a:rPr lang="en-US" sz="9425">
                <a:solidFill>
                  <a:srgbClr val="DD2E44"/>
                </a:solidFill>
                <a:latin typeface="Gagalin"/>
                <a:ea typeface="Gagalin"/>
                <a:cs typeface="Gagalin"/>
                <a:sym typeface="Gagalin"/>
              </a:rPr>
              <a:t>Answer</a:t>
            </a:r>
          </a:p>
        </p:txBody>
      </p:sp>
      <p:grpSp>
        <p:nvGrpSpPr>
          <p:cNvPr name="Group 5" id="5"/>
          <p:cNvGrpSpPr/>
          <p:nvPr/>
        </p:nvGrpSpPr>
        <p:grpSpPr>
          <a:xfrm rot="0">
            <a:off x="2537237" y="180743"/>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5414988" y="-1762"/>
            <a:ext cx="12873012" cy="9940087"/>
          </a:xfrm>
          <a:prstGeom prst="rect">
            <a:avLst/>
          </a:prstGeom>
        </p:spPr>
        <p:txBody>
          <a:bodyPr anchor="t" rtlCol="false" tIns="0" lIns="0" bIns="0" rIns="0">
            <a:spAutoFit/>
          </a:bodyPr>
          <a:lstStyle/>
          <a:p>
            <a:pPr algn="l">
              <a:lnSpc>
                <a:spcPts val="4414"/>
              </a:lnSpc>
            </a:pPr>
            <a:r>
              <a:rPr lang="en-US" sz="3151" b="true">
                <a:solidFill>
                  <a:srgbClr val="000000"/>
                </a:solidFill>
                <a:latin typeface="Code Pro Bold"/>
                <a:ea typeface="Code Pro Bold"/>
                <a:cs typeface="Code Pro Bold"/>
                <a:sym typeface="Code Pro Bold"/>
              </a:rPr>
              <a:t>REPEAT</a:t>
            </a:r>
          </a:p>
          <a:p>
            <a:pPr algn="l">
              <a:lnSpc>
                <a:spcPts val="4414"/>
              </a:lnSpc>
            </a:pPr>
            <a:r>
              <a:rPr lang="en-US" sz="3151" b="true">
                <a:solidFill>
                  <a:srgbClr val="000000"/>
                </a:solidFill>
                <a:latin typeface="Code Pro Bold"/>
                <a:ea typeface="Code Pro Bold"/>
                <a:cs typeface="Code Pro Bold"/>
                <a:sym typeface="Code Pro Bold"/>
              </a:rPr>
              <a:t>            OUTPUT "How many tickets would you like to buy? " </a:t>
            </a:r>
          </a:p>
          <a:p>
            <a:pPr algn="l">
              <a:lnSpc>
                <a:spcPts val="4414"/>
              </a:lnSpc>
            </a:pPr>
            <a:r>
              <a:rPr lang="en-US" sz="3151" b="true">
                <a:solidFill>
                  <a:srgbClr val="000000"/>
                </a:solidFill>
                <a:latin typeface="Code Pro Bold"/>
                <a:ea typeface="Code Pro Bold"/>
                <a:cs typeface="Code Pro Bold"/>
                <a:sym typeface="Code Pro Bold"/>
              </a:rPr>
              <a:t>            INPUT NumberOfTickets</a:t>
            </a:r>
          </a:p>
          <a:p>
            <a:pPr algn="l">
              <a:lnSpc>
                <a:spcPts val="4414"/>
              </a:lnSpc>
            </a:pPr>
            <a:r>
              <a:rPr lang="en-US" sz="3151" b="true">
                <a:solidFill>
                  <a:srgbClr val="000000"/>
                </a:solidFill>
                <a:latin typeface="Code Pro Bold"/>
                <a:ea typeface="Code Pro Bold"/>
                <a:cs typeface="Code Pro Bold"/>
                <a:sym typeface="Code Pro Bold"/>
              </a:rPr>
              <a:t>UNTIL NumberOfTickets &gt; 0 OR NumberOfTickets &lt; 26 </a:t>
            </a:r>
          </a:p>
          <a:p>
            <a:pPr algn="l">
              <a:lnSpc>
                <a:spcPts val="4414"/>
              </a:lnSpc>
            </a:pPr>
          </a:p>
          <a:p>
            <a:pPr algn="l">
              <a:lnSpc>
                <a:spcPts val="4414"/>
              </a:lnSpc>
            </a:pPr>
            <a:r>
              <a:rPr lang="en-US" sz="3151" b="true">
                <a:solidFill>
                  <a:srgbClr val="000000"/>
                </a:solidFill>
                <a:latin typeface="Code Pro Bold"/>
                <a:ea typeface="Code Pro Bold"/>
                <a:cs typeface="Code Pro Bold"/>
                <a:sym typeface="Code Pro Bold"/>
              </a:rPr>
              <a:t>IF NumberOfTickets &lt; 10</a:t>
            </a:r>
          </a:p>
          <a:p>
            <a:pPr algn="l">
              <a:lnSpc>
                <a:spcPts val="4414"/>
              </a:lnSpc>
            </a:pPr>
            <a:r>
              <a:rPr lang="en-US" sz="3151" b="true">
                <a:solidFill>
                  <a:srgbClr val="000000"/>
                </a:solidFill>
                <a:latin typeface="Code Pro Bold"/>
                <a:ea typeface="Code Pro Bold"/>
                <a:cs typeface="Code Pro Bold"/>
                <a:sym typeface="Code Pro Bold"/>
              </a:rPr>
              <a:t>         THEN</a:t>
            </a:r>
          </a:p>
          <a:p>
            <a:pPr algn="l">
              <a:lnSpc>
                <a:spcPts val="4414"/>
              </a:lnSpc>
            </a:pPr>
            <a:r>
              <a:rPr lang="en-US" sz="3151" b="true">
                <a:solidFill>
                  <a:srgbClr val="000000"/>
                </a:solidFill>
                <a:latin typeface="Code Pro Bold"/>
                <a:ea typeface="Code Pro Bold"/>
                <a:cs typeface="Code Pro Bold"/>
                <a:sym typeface="Code Pro Bold"/>
              </a:rPr>
              <a:t>                    Discount ← 0</a:t>
            </a:r>
          </a:p>
          <a:p>
            <a:pPr algn="l">
              <a:lnSpc>
                <a:spcPts val="4414"/>
              </a:lnSpc>
            </a:pPr>
            <a:r>
              <a:rPr lang="en-US" sz="3151" b="true">
                <a:solidFill>
                  <a:srgbClr val="000000"/>
                </a:solidFill>
                <a:latin typeface="Code Pro Bold"/>
                <a:ea typeface="Code Pro Bold"/>
                <a:cs typeface="Code Pro Bold"/>
                <a:sym typeface="Code Pro Bold"/>
              </a:rPr>
              <a:t>         ELSE</a:t>
            </a:r>
          </a:p>
          <a:p>
            <a:pPr algn="l">
              <a:lnSpc>
                <a:spcPts val="4414"/>
              </a:lnSpc>
            </a:pPr>
            <a:r>
              <a:rPr lang="en-US" sz="3151" b="true">
                <a:solidFill>
                  <a:srgbClr val="000000"/>
                </a:solidFill>
                <a:latin typeface="Code Pro Bold"/>
                <a:ea typeface="Code Pro Bold"/>
                <a:cs typeface="Code Pro Bold"/>
                <a:sym typeface="Code Pro Bold"/>
              </a:rPr>
              <a:t>                   IF NumberOfTickets &lt; 20</a:t>
            </a:r>
          </a:p>
          <a:p>
            <a:pPr algn="l">
              <a:lnSpc>
                <a:spcPts val="4414"/>
              </a:lnSpc>
            </a:pPr>
            <a:r>
              <a:rPr lang="en-US" sz="3151" b="true">
                <a:solidFill>
                  <a:srgbClr val="000000"/>
                </a:solidFill>
                <a:latin typeface="Code Pro Bold"/>
                <a:ea typeface="Code Pro Bold"/>
                <a:cs typeface="Code Pro Bold"/>
                <a:sym typeface="Code Pro Bold"/>
              </a:rPr>
              <a:t>                           THEN</a:t>
            </a:r>
          </a:p>
          <a:p>
            <a:pPr algn="l">
              <a:lnSpc>
                <a:spcPts val="4414"/>
              </a:lnSpc>
            </a:pPr>
            <a:r>
              <a:rPr lang="en-US" sz="3151" b="true">
                <a:solidFill>
                  <a:srgbClr val="000000"/>
                </a:solidFill>
                <a:latin typeface="Code Pro Bold"/>
                <a:ea typeface="Code Pro Bold"/>
                <a:cs typeface="Code Pro Bold"/>
                <a:sym typeface="Code Pro Bold"/>
              </a:rPr>
              <a:t>                                      Discount ← 0.1</a:t>
            </a:r>
          </a:p>
          <a:p>
            <a:pPr algn="l">
              <a:lnSpc>
                <a:spcPts val="4414"/>
              </a:lnSpc>
            </a:pPr>
            <a:r>
              <a:rPr lang="en-US" sz="3151" b="true">
                <a:solidFill>
                  <a:srgbClr val="000000"/>
                </a:solidFill>
                <a:latin typeface="Code Pro Bold"/>
                <a:ea typeface="Code Pro Bold"/>
                <a:cs typeface="Code Pro Bold"/>
                <a:sym typeface="Code Pro Bold"/>
              </a:rPr>
              <a:t>                           ELSE</a:t>
            </a:r>
          </a:p>
          <a:p>
            <a:pPr algn="l">
              <a:lnSpc>
                <a:spcPts val="4414"/>
              </a:lnSpc>
            </a:pPr>
            <a:r>
              <a:rPr lang="en-US" sz="3151" b="true">
                <a:solidFill>
                  <a:srgbClr val="000000"/>
                </a:solidFill>
                <a:latin typeface="Code Pro Bold"/>
                <a:ea typeface="Code Pro Bold"/>
                <a:cs typeface="Code Pro Bold"/>
                <a:sym typeface="Code Pro Bold"/>
              </a:rPr>
              <a:t>                                      Discount ← 0.2</a:t>
            </a:r>
          </a:p>
          <a:p>
            <a:pPr algn="l">
              <a:lnSpc>
                <a:spcPts val="4414"/>
              </a:lnSpc>
            </a:pPr>
            <a:r>
              <a:rPr lang="en-US" sz="3151" b="true">
                <a:solidFill>
                  <a:srgbClr val="000000"/>
                </a:solidFill>
                <a:latin typeface="Code Pro Bold"/>
                <a:ea typeface="Code Pro Bold"/>
                <a:cs typeface="Code Pro Bold"/>
                <a:sym typeface="Code Pro Bold"/>
              </a:rPr>
              <a:t>                    ENDIF      </a:t>
            </a:r>
          </a:p>
          <a:p>
            <a:pPr algn="l">
              <a:lnSpc>
                <a:spcPts val="4414"/>
              </a:lnSpc>
            </a:pPr>
            <a:r>
              <a:rPr lang="en-US" sz="3151" b="true">
                <a:solidFill>
                  <a:srgbClr val="000000"/>
                </a:solidFill>
                <a:latin typeface="Code Pro Bold"/>
                <a:ea typeface="Code Pro Bold"/>
                <a:cs typeface="Code Pro Bold"/>
                <a:sym typeface="Code Pro Bold"/>
              </a:rPr>
              <a:t>ENDIF</a:t>
            </a:r>
          </a:p>
          <a:p>
            <a:pPr algn="l">
              <a:lnSpc>
                <a:spcPts val="4414"/>
              </a:lnSpc>
            </a:pPr>
            <a:r>
              <a:rPr lang="en-US" sz="3151" b="true">
                <a:solidFill>
                  <a:srgbClr val="000000"/>
                </a:solidFill>
                <a:latin typeface="Code Pro Bold"/>
                <a:ea typeface="Code Pro Bold"/>
                <a:cs typeface="Code Pro Bold"/>
                <a:sym typeface="Code Pro Bold"/>
              </a:rPr>
              <a:t>Cost ← NumberOfTickets * 20 * (1 – Discount) </a:t>
            </a:r>
          </a:p>
          <a:p>
            <a:pPr algn="l">
              <a:lnSpc>
                <a:spcPts val="4414"/>
              </a:lnSpc>
            </a:pPr>
            <a:r>
              <a:rPr lang="en-US" sz="3151" b="true">
                <a:solidFill>
                  <a:srgbClr val="000000"/>
                </a:solidFill>
                <a:latin typeface="Code Pro Bold"/>
                <a:ea typeface="Code Pro Bold"/>
                <a:cs typeface="Code Pro Bold"/>
                <a:sym typeface="Code Pro Bold"/>
              </a:rPr>
              <a:t>OUTPUT "Your tickets cost ", Cost</a:t>
            </a:r>
          </a:p>
        </p:txBody>
      </p:sp>
    </p:spTree>
  </p:cSld>
  <p:clrMapOvr>
    <a:masterClrMapping/>
  </p:clrMapOvr>
</p:sld>
</file>

<file path=ppt/slides/slide187.xml><?xml version="1.0" encoding="utf-8"?>
<p:sld xmlns:p="http://schemas.openxmlformats.org/presentationml/2006/main" xmlns:a="http://schemas.openxmlformats.org/drawingml/2006/main" xmlns:r="http://schemas.openxmlformats.org/officeDocument/2006/relationships">
  <p:cSld>
    <p:bg>
      <p:bgPr>
        <a:solidFill>
          <a:srgbClr val="F9D300"/>
        </a:solidFill>
      </p:bgPr>
    </p:bg>
    <p:spTree>
      <p:nvGrpSpPr>
        <p:cNvPr id="1" name=""/>
        <p:cNvGrpSpPr/>
        <p:nvPr/>
      </p:nvGrpSpPr>
      <p:grpSpPr>
        <a:xfrm>
          <a:off x="0" y="0"/>
          <a:ext cx="0" cy="0"/>
          <a:chOff x="0" y="0"/>
          <a:chExt cx="0" cy="0"/>
        </a:xfrm>
      </p:grpSpPr>
      <p:grpSp>
        <p:nvGrpSpPr>
          <p:cNvPr name="Group 2" id="2"/>
          <p:cNvGrpSpPr/>
          <p:nvPr/>
        </p:nvGrpSpPr>
        <p:grpSpPr>
          <a:xfrm rot="0">
            <a:off x="0" y="0"/>
            <a:ext cx="5087614" cy="10287000"/>
            <a:chOff x="0" y="0"/>
            <a:chExt cx="6783485" cy="13716000"/>
          </a:xfrm>
        </p:grpSpPr>
        <p:sp>
          <p:nvSpPr>
            <p:cNvPr name="Freeform 3" id="3"/>
            <p:cNvSpPr/>
            <p:nvPr/>
          </p:nvSpPr>
          <p:spPr>
            <a:xfrm flipH="false" flipV="false" rot="0">
              <a:off x="0" y="0"/>
              <a:ext cx="6783451" cy="13716000"/>
            </a:xfrm>
            <a:custGeom>
              <a:avLst/>
              <a:gdLst/>
              <a:ahLst/>
              <a:cxnLst/>
              <a:rect r="r" b="b" t="t" l="l"/>
              <a:pathLst>
                <a:path h="13716000" w="6783451">
                  <a:moveTo>
                    <a:pt x="0" y="0"/>
                  </a:moveTo>
                  <a:lnTo>
                    <a:pt x="6783451" y="0"/>
                  </a:lnTo>
                  <a:lnTo>
                    <a:pt x="6783451" y="13716000"/>
                  </a:lnTo>
                  <a:lnTo>
                    <a:pt x="0" y="13716000"/>
                  </a:lnTo>
                  <a:close/>
                </a:path>
              </a:pathLst>
            </a:custGeom>
            <a:solidFill>
              <a:srgbClr val="FFFFFF"/>
            </a:solidFill>
          </p:spPr>
        </p:sp>
      </p:grpSp>
      <p:sp>
        <p:nvSpPr>
          <p:cNvPr name="TextBox 4" id="4"/>
          <p:cNvSpPr txBox="true"/>
          <p:nvPr/>
        </p:nvSpPr>
        <p:spPr>
          <a:xfrm rot="0">
            <a:off x="304921" y="3046277"/>
            <a:ext cx="4477772" cy="2959240"/>
          </a:xfrm>
          <a:prstGeom prst="rect">
            <a:avLst/>
          </a:prstGeom>
        </p:spPr>
        <p:txBody>
          <a:bodyPr anchor="t" rtlCol="false" tIns="0" lIns="0" bIns="0" rIns="0">
            <a:spAutoFit/>
          </a:bodyPr>
          <a:lstStyle/>
          <a:p>
            <a:pPr algn="l">
              <a:lnSpc>
                <a:spcPts val="5757"/>
              </a:lnSpc>
            </a:pPr>
            <a:r>
              <a:rPr lang="en-US" sz="4112">
                <a:solidFill>
                  <a:srgbClr val="DD2E44"/>
                </a:solidFill>
                <a:latin typeface="Gagalin"/>
                <a:ea typeface="Gagalin"/>
                <a:cs typeface="Gagalin"/>
                <a:sym typeface="Gagalin"/>
              </a:rPr>
              <a:t>create some test data to check the correctness of an algorithm</a:t>
            </a:r>
          </a:p>
        </p:txBody>
      </p:sp>
      <p:grpSp>
        <p:nvGrpSpPr>
          <p:cNvPr name="Group 5" id="5"/>
          <p:cNvGrpSpPr/>
          <p:nvPr/>
        </p:nvGrpSpPr>
        <p:grpSpPr>
          <a:xfrm rot="0">
            <a:off x="2537237" y="180743"/>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5414988" y="-1762"/>
            <a:ext cx="12873012" cy="10138124"/>
          </a:xfrm>
          <a:prstGeom prst="rect">
            <a:avLst/>
          </a:prstGeom>
        </p:spPr>
        <p:txBody>
          <a:bodyPr anchor="t" rtlCol="false" tIns="0" lIns="0" bIns="0" rIns="0">
            <a:spAutoFit/>
          </a:bodyPr>
          <a:lstStyle/>
          <a:p>
            <a:pPr algn="l">
              <a:lnSpc>
                <a:spcPts val="4414"/>
              </a:lnSpc>
            </a:pPr>
            <a:r>
              <a:rPr lang="en-US" sz="3151" b="true">
                <a:solidFill>
                  <a:srgbClr val="000000"/>
                </a:solidFill>
                <a:latin typeface="Code Pro Bold"/>
                <a:ea typeface="Code Pro Bold"/>
                <a:cs typeface="Code Pro Bold"/>
                <a:sym typeface="Code Pro Bold"/>
              </a:rPr>
              <a:t>REPEAT</a:t>
            </a:r>
          </a:p>
          <a:p>
            <a:pPr algn="l">
              <a:lnSpc>
                <a:spcPts val="4414"/>
              </a:lnSpc>
            </a:pPr>
            <a:r>
              <a:rPr lang="en-US" sz="3151" b="true">
                <a:solidFill>
                  <a:srgbClr val="000000"/>
                </a:solidFill>
                <a:latin typeface="Code Pro Bold"/>
                <a:ea typeface="Code Pro Bold"/>
                <a:cs typeface="Code Pro Bold"/>
                <a:sym typeface="Code Pro Bold"/>
              </a:rPr>
              <a:t>            OUTPUT "How many tickets would you like to buy? " </a:t>
            </a:r>
          </a:p>
          <a:p>
            <a:pPr algn="l">
              <a:lnSpc>
                <a:spcPts val="4414"/>
              </a:lnSpc>
            </a:pPr>
            <a:r>
              <a:rPr lang="en-US" sz="3151" b="true">
                <a:solidFill>
                  <a:srgbClr val="000000"/>
                </a:solidFill>
                <a:latin typeface="Code Pro Bold"/>
                <a:ea typeface="Code Pro Bold"/>
                <a:cs typeface="Code Pro Bold"/>
                <a:sym typeface="Code Pro Bold"/>
              </a:rPr>
              <a:t>            INPUT NumberOfTickets</a:t>
            </a:r>
          </a:p>
          <a:p>
            <a:pPr algn="l">
              <a:lnSpc>
                <a:spcPts val="4414"/>
              </a:lnSpc>
            </a:pPr>
            <a:r>
              <a:rPr lang="en-US" sz="3151" b="true">
                <a:solidFill>
                  <a:srgbClr val="000000"/>
                </a:solidFill>
                <a:latin typeface="Code Pro Bold"/>
                <a:ea typeface="Code Pro Bold"/>
                <a:cs typeface="Code Pro Bold"/>
                <a:sym typeface="Code Pro Bold"/>
              </a:rPr>
              <a:t>UNTIL NumberOfTickets &gt; 0 OR NumberOfTickets &lt; 26 </a:t>
            </a:r>
          </a:p>
          <a:p>
            <a:pPr algn="l">
              <a:lnSpc>
                <a:spcPts val="4414"/>
              </a:lnSpc>
            </a:pPr>
          </a:p>
          <a:p>
            <a:pPr algn="l">
              <a:lnSpc>
                <a:spcPts val="4414"/>
              </a:lnSpc>
            </a:pPr>
            <a:r>
              <a:rPr lang="en-US" sz="3151" b="true">
                <a:solidFill>
                  <a:srgbClr val="000000"/>
                </a:solidFill>
                <a:latin typeface="Code Pro Bold"/>
                <a:ea typeface="Code Pro Bold"/>
                <a:cs typeface="Code Pro Bold"/>
                <a:sym typeface="Code Pro Bold"/>
              </a:rPr>
              <a:t>IF NumberOfTickets &lt; 10</a:t>
            </a:r>
          </a:p>
          <a:p>
            <a:pPr algn="l">
              <a:lnSpc>
                <a:spcPts val="4414"/>
              </a:lnSpc>
            </a:pPr>
            <a:r>
              <a:rPr lang="en-US" sz="3151" b="true">
                <a:solidFill>
                  <a:srgbClr val="000000"/>
                </a:solidFill>
                <a:latin typeface="Code Pro Bold"/>
                <a:ea typeface="Code Pro Bold"/>
                <a:cs typeface="Code Pro Bold"/>
                <a:sym typeface="Code Pro Bold"/>
              </a:rPr>
              <a:t>         THEN</a:t>
            </a:r>
          </a:p>
          <a:p>
            <a:pPr algn="l">
              <a:lnSpc>
                <a:spcPts val="4414"/>
              </a:lnSpc>
            </a:pPr>
            <a:r>
              <a:rPr lang="en-US" sz="3151" b="true">
                <a:solidFill>
                  <a:srgbClr val="000000"/>
                </a:solidFill>
                <a:latin typeface="Code Pro Bold"/>
                <a:ea typeface="Code Pro Bold"/>
                <a:cs typeface="Code Pro Bold"/>
                <a:sym typeface="Code Pro Bold"/>
              </a:rPr>
              <a:t>                    Discount ← 0</a:t>
            </a:r>
          </a:p>
          <a:p>
            <a:pPr algn="l">
              <a:lnSpc>
                <a:spcPts val="4414"/>
              </a:lnSpc>
            </a:pPr>
            <a:r>
              <a:rPr lang="en-US" sz="3151" b="true">
                <a:solidFill>
                  <a:srgbClr val="000000"/>
                </a:solidFill>
                <a:latin typeface="Code Pro Bold"/>
                <a:ea typeface="Code Pro Bold"/>
                <a:cs typeface="Code Pro Bold"/>
                <a:sym typeface="Code Pro Bold"/>
              </a:rPr>
              <a:t>         ELSE</a:t>
            </a:r>
          </a:p>
          <a:p>
            <a:pPr algn="l">
              <a:lnSpc>
                <a:spcPts val="4414"/>
              </a:lnSpc>
            </a:pPr>
            <a:r>
              <a:rPr lang="en-US" sz="3151" b="true">
                <a:solidFill>
                  <a:srgbClr val="000000"/>
                </a:solidFill>
                <a:latin typeface="Code Pro Bold"/>
                <a:ea typeface="Code Pro Bold"/>
                <a:cs typeface="Code Pro Bold"/>
                <a:sym typeface="Code Pro Bold"/>
              </a:rPr>
              <a:t>                   IF NumberOfTickets &lt; 20</a:t>
            </a:r>
          </a:p>
          <a:p>
            <a:pPr algn="l">
              <a:lnSpc>
                <a:spcPts val="4414"/>
              </a:lnSpc>
            </a:pPr>
            <a:r>
              <a:rPr lang="en-US" sz="3151" b="true">
                <a:solidFill>
                  <a:srgbClr val="000000"/>
                </a:solidFill>
                <a:latin typeface="Code Pro Bold"/>
                <a:ea typeface="Code Pro Bold"/>
                <a:cs typeface="Code Pro Bold"/>
                <a:sym typeface="Code Pro Bold"/>
              </a:rPr>
              <a:t>                           THEN</a:t>
            </a:r>
          </a:p>
          <a:p>
            <a:pPr algn="l">
              <a:lnSpc>
                <a:spcPts val="4414"/>
              </a:lnSpc>
            </a:pPr>
            <a:r>
              <a:rPr lang="en-US" sz="3151" b="true">
                <a:solidFill>
                  <a:srgbClr val="000000"/>
                </a:solidFill>
                <a:latin typeface="Code Pro Bold"/>
                <a:ea typeface="Code Pro Bold"/>
                <a:cs typeface="Code Pro Bold"/>
                <a:sym typeface="Code Pro Bold"/>
              </a:rPr>
              <a:t>                                      Discount ← 0.1</a:t>
            </a:r>
          </a:p>
          <a:p>
            <a:pPr algn="l">
              <a:lnSpc>
                <a:spcPts val="4414"/>
              </a:lnSpc>
            </a:pPr>
            <a:r>
              <a:rPr lang="en-US" sz="3151" b="true">
                <a:solidFill>
                  <a:srgbClr val="000000"/>
                </a:solidFill>
                <a:latin typeface="Code Pro Bold"/>
                <a:ea typeface="Code Pro Bold"/>
                <a:cs typeface="Code Pro Bold"/>
                <a:sym typeface="Code Pro Bold"/>
              </a:rPr>
              <a:t>                           ELSE</a:t>
            </a:r>
          </a:p>
          <a:p>
            <a:pPr algn="l">
              <a:lnSpc>
                <a:spcPts val="4414"/>
              </a:lnSpc>
            </a:pPr>
            <a:r>
              <a:rPr lang="en-US" sz="3151" b="true">
                <a:solidFill>
                  <a:srgbClr val="000000"/>
                </a:solidFill>
                <a:latin typeface="Code Pro Bold"/>
                <a:ea typeface="Code Pro Bold"/>
                <a:cs typeface="Code Pro Bold"/>
                <a:sym typeface="Code Pro Bold"/>
              </a:rPr>
              <a:t>                                      Discount ← 0.2</a:t>
            </a:r>
          </a:p>
          <a:p>
            <a:pPr algn="l">
              <a:lnSpc>
                <a:spcPts val="4414"/>
              </a:lnSpc>
            </a:pPr>
            <a:r>
              <a:rPr lang="en-US" sz="3151" b="true">
                <a:solidFill>
                  <a:srgbClr val="000000"/>
                </a:solidFill>
                <a:latin typeface="Code Pro Bold"/>
                <a:ea typeface="Code Pro Bold"/>
                <a:cs typeface="Code Pro Bold"/>
                <a:sym typeface="Code Pro Bold"/>
              </a:rPr>
              <a:t>                    ENDIF      </a:t>
            </a:r>
          </a:p>
          <a:p>
            <a:pPr algn="l">
              <a:lnSpc>
                <a:spcPts val="4414"/>
              </a:lnSpc>
            </a:pPr>
            <a:r>
              <a:rPr lang="en-US" sz="3151" b="true">
                <a:solidFill>
                  <a:srgbClr val="000000"/>
                </a:solidFill>
                <a:latin typeface="Code Pro Bold"/>
                <a:ea typeface="Code Pro Bold"/>
                <a:cs typeface="Code Pro Bold"/>
                <a:sym typeface="Code Pro Bold"/>
              </a:rPr>
              <a:t>ENDIF</a:t>
            </a:r>
          </a:p>
          <a:p>
            <a:pPr algn="l">
              <a:lnSpc>
                <a:spcPts val="4414"/>
              </a:lnSpc>
            </a:pPr>
            <a:r>
              <a:rPr lang="en-US" sz="3151" b="true">
                <a:solidFill>
                  <a:srgbClr val="000000"/>
                </a:solidFill>
                <a:latin typeface="Code Pro Bold"/>
                <a:ea typeface="Code Pro Bold"/>
                <a:cs typeface="Code Pro Bold"/>
                <a:sym typeface="Code Pro Bold"/>
              </a:rPr>
              <a:t>Cost ← NumberOfTickets * 20 * (1 – Discount) </a:t>
            </a:r>
          </a:p>
          <a:p>
            <a:pPr algn="l">
              <a:lnSpc>
                <a:spcPts val="4414"/>
              </a:lnSpc>
            </a:pPr>
            <a:r>
              <a:rPr lang="en-US" sz="3151" b="true">
                <a:solidFill>
                  <a:srgbClr val="000000"/>
                </a:solidFill>
                <a:latin typeface="Code Pro Bold"/>
                <a:ea typeface="Code Pro Bold"/>
                <a:cs typeface="Code Pro Bold"/>
                <a:sym typeface="Code Pro Bold"/>
              </a:rPr>
              <a:t>OUTPUT "Your tickets cost ", Cost</a:t>
            </a:r>
          </a:p>
        </p:txBody>
      </p:sp>
    </p:spTree>
  </p:cSld>
  <p:clrMapOvr>
    <a:masterClrMapping/>
  </p:clrMapOvr>
</p:sld>
</file>

<file path=ppt/slides/slide188.xml><?xml version="1.0" encoding="utf-8"?>
<p:sld xmlns:p="http://schemas.openxmlformats.org/presentationml/2006/main" xmlns:a="http://schemas.openxmlformats.org/drawingml/2006/main" xmlns:r="http://schemas.openxmlformats.org/officeDocument/2006/relationships">
  <p:cSld>
    <p:bg>
      <p:bgPr>
        <a:solidFill>
          <a:srgbClr val="F9D300"/>
        </a:solidFill>
      </p:bgPr>
    </p:bg>
    <p:spTree>
      <p:nvGrpSpPr>
        <p:cNvPr id="1" name=""/>
        <p:cNvGrpSpPr/>
        <p:nvPr/>
      </p:nvGrpSpPr>
      <p:grpSpPr>
        <a:xfrm>
          <a:off x="0" y="0"/>
          <a:ext cx="0" cy="0"/>
          <a:chOff x="0" y="0"/>
          <a:chExt cx="0" cy="0"/>
        </a:xfrm>
      </p:grpSpPr>
      <p:grpSp>
        <p:nvGrpSpPr>
          <p:cNvPr name="Group 2" id="2"/>
          <p:cNvGrpSpPr/>
          <p:nvPr/>
        </p:nvGrpSpPr>
        <p:grpSpPr>
          <a:xfrm rot="0">
            <a:off x="0" y="0"/>
            <a:ext cx="5087614" cy="10287000"/>
            <a:chOff x="0" y="0"/>
            <a:chExt cx="6783485" cy="13716000"/>
          </a:xfrm>
        </p:grpSpPr>
        <p:sp>
          <p:nvSpPr>
            <p:cNvPr name="Freeform 3" id="3"/>
            <p:cNvSpPr/>
            <p:nvPr/>
          </p:nvSpPr>
          <p:spPr>
            <a:xfrm flipH="false" flipV="false" rot="0">
              <a:off x="0" y="0"/>
              <a:ext cx="6783451" cy="13716000"/>
            </a:xfrm>
            <a:custGeom>
              <a:avLst/>
              <a:gdLst/>
              <a:ahLst/>
              <a:cxnLst/>
              <a:rect r="r" b="b" t="t" l="l"/>
              <a:pathLst>
                <a:path h="13716000" w="6783451">
                  <a:moveTo>
                    <a:pt x="0" y="0"/>
                  </a:moveTo>
                  <a:lnTo>
                    <a:pt x="6783451" y="0"/>
                  </a:lnTo>
                  <a:lnTo>
                    <a:pt x="6783451" y="13716000"/>
                  </a:lnTo>
                  <a:lnTo>
                    <a:pt x="0" y="13716000"/>
                  </a:lnTo>
                  <a:close/>
                </a:path>
              </a:pathLst>
            </a:custGeom>
            <a:solidFill>
              <a:srgbClr val="FFFFFF"/>
            </a:solidFill>
          </p:spPr>
        </p:sp>
      </p:grpSp>
      <p:sp>
        <p:nvSpPr>
          <p:cNvPr name="TextBox 4" id="4"/>
          <p:cNvSpPr txBox="true"/>
          <p:nvPr/>
        </p:nvSpPr>
        <p:spPr>
          <a:xfrm rot="0">
            <a:off x="439686" y="-1762"/>
            <a:ext cx="4477772" cy="10237474"/>
          </a:xfrm>
          <a:prstGeom prst="rect">
            <a:avLst/>
          </a:prstGeom>
        </p:spPr>
        <p:txBody>
          <a:bodyPr anchor="t" rtlCol="false" tIns="0" lIns="0" bIns="0" rIns="0">
            <a:spAutoFit/>
          </a:bodyPr>
          <a:lstStyle/>
          <a:p>
            <a:pPr algn="l">
              <a:lnSpc>
                <a:spcPts val="5757"/>
              </a:lnSpc>
            </a:pPr>
            <a:r>
              <a:rPr lang="en-US" sz="4112">
                <a:solidFill>
                  <a:srgbClr val="DD2E44"/>
                </a:solidFill>
                <a:latin typeface="Gagalin"/>
                <a:ea typeface="Gagalin"/>
                <a:cs typeface="Gagalin"/>
                <a:sym typeface="Gagalin"/>
              </a:rPr>
              <a:t>eg. </a:t>
            </a:r>
          </a:p>
          <a:p>
            <a:pPr algn="l">
              <a:lnSpc>
                <a:spcPts val="5757"/>
              </a:lnSpc>
            </a:pPr>
          </a:p>
          <a:p>
            <a:pPr algn="l">
              <a:lnSpc>
                <a:spcPts val="5757"/>
              </a:lnSpc>
            </a:pPr>
            <a:r>
              <a:rPr lang="en-US" sz="4112">
                <a:solidFill>
                  <a:srgbClr val="DD2E44"/>
                </a:solidFill>
                <a:latin typeface="Gagalin"/>
                <a:ea typeface="Gagalin"/>
                <a:cs typeface="Gagalin"/>
                <a:sym typeface="Gagalin"/>
              </a:rPr>
              <a:t>Test data = 12</a:t>
            </a:r>
          </a:p>
          <a:p>
            <a:pPr algn="l">
              <a:lnSpc>
                <a:spcPts val="5757"/>
              </a:lnSpc>
            </a:pPr>
            <a:r>
              <a:rPr lang="en-US" sz="4112">
                <a:solidFill>
                  <a:srgbClr val="DD2E44"/>
                </a:solidFill>
                <a:latin typeface="Gagalin"/>
                <a:ea typeface="Gagalin"/>
                <a:cs typeface="Gagalin"/>
                <a:sym typeface="Gagalin"/>
              </a:rPr>
              <a:t>Discount = 10%</a:t>
            </a:r>
          </a:p>
          <a:p>
            <a:pPr algn="l">
              <a:lnSpc>
                <a:spcPts val="5757"/>
              </a:lnSpc>
            </a:pPr>
            <a:r>
              <a:rPr lang="en-US" sz="4112">
                <a:solidFill>
                  <a:srgbClr val="DD2E44"/>
                </a:solidFill>
                <a:latin typeface="Gagalin"/>
                <a:ea typeface="Gagalin"/>
                <a:cs typeface="Gagalin"/>
                <a:sym typeface="Gagalin"/>
              </a:rPr>
              <a:t>Calculation=</a:t>
            </a:r>
          </a:p>
          <a:p>
            <a:pPr algn="l">
              <a:lnSpc>
                <a:spcPts val="5757"/>
              </a:lnSpc>
            </a:pPr>
          </a:p>
          <a:p>
            <a:pPr algn="l">
              <a:lnSpc>
                <a:spcPts val="5757"/>
              </a:lnSpc>
            </a:pPr>
            <a:r>
              <a:rPr lang="en-US" sz="4112">
                <a:solidFill>
                  <a:srgbClr val="DD2E44"/>
                </a:solidFill>
                <a:latin typeface="Gagalin"/>
                <a:ea typeface="Gagalin"/>
                <a:cs typeface="Gagalin"/>
                <a:sym typeface="Gagalin"/>
              </a:rPr>
              <a:t>(12 x 20) * 0.9 = </a:t>
            </a:r>
          </a:p>
          <a:p>
            <a:pPr algn="l">
              <a:lnSpc>
                <a:spcPts val="5757"/>
              </a:lnSpc>
            </a:pPr>
            <a:r>
              <a:rPr lang="en-US" sz="4112">
                <a:solidFill>
                  <a:srgbClr val="DD2E44"/>
                </a:solidFill>
                <a:latin typeface="Gagalin"/>
                <a:ea typeface="Gagalin"/>
                <a:cs typeface="Gagalin"/>
                <a:sym typeface="Gagalin"/>
              </a:rPr>
              <a:t>$216</a:t>
            </a:r>
          </a:p>
          <a:p>
            <a:pPr algn="l">
              <a:lnSpc>
                <a:spcPts val="5757"/>
              </a:lnSpc>
            </a:pPr>
          </a:p>
          <a:p>
            <a:pPr algn="l">
              <a:lnSpc>
                <a:spcPts val="5757"/>
              </a:lnSpc>
            </a:pPr>
            <a:r>
              <a:rPr lang="en-US" sz="4112">
                <a:solidFill>
                  <a:srgbClr val="DD2E44"/>
                </a:solidFill>
                <a:latin typeface="Gagalin"/>
                <a:ea typeface="Gagalin"/>
                <a:cs typeface="Gagalin"/>
                <a:sym typeface="Gagalin"/>
              </a:rPr>
              <a:t>Now, go through the algorithm to check if it works as expected with the test data.</a:t>
            </a:r>
          </a:p>
        </p:txBody>
      </p:sp>
      <p:grpSp>
        <p:nvGrpSpPr>
          <p:cNvPr name="Group 5" id="5"/>
          <p:cNvGrpSpPr/>
          <p:nvPr/>
        </p:nvGrpSpPr>
        <p:grpSpPr>
          <a:xfrm rot="0">
            <a:off x="2537237" y="180743"/>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5414988" y="-1762"/>
            <a:ext cx="12873012" cy="10138124"/>
          </a:xfrm>
          <a:prstGeom prst="rect">
            <a:avLst/>
          </a:prstGeom>
        </p:spPr>
        <p:txBody>
          <a:bodyPr anchor="t" rtlCol="false" tIns="0" lIns="0" bIns="0" rIns="0">
            <a:spAutoFit/>
          </a:bodyPr>
          <a:lstStyle/>
          <a:p>
            <a:pPr algn="l">
              <a:lnSpc>
                <a:spcPts val="4414"/>
              </a:lnSpc>
            </a:pPr>
            <a:r>
              <a:rPr lang="en-US" sz="3151" b="true">
                <a:solidFill>
                  <a:srgbClr val="000000"/>
                </a:solidFill>
                <a:latin typeface="Code Pro Bold"/>
                <a:ea typeface="Code Pro Bold"/>
                <a:cs typeface="Code Pro Bold"/>
                <a:sym typeface="Code Pro Bold"/>
              </a:rPr>
              <a:t>REPEAT</a:t>
            </a:r>
          </a:p>
          <a:p>
            <a:pPr algn="l">
              <a:lnSpc>
                <a:spcPts val="4414"/>
              </a:lnSpc>
            </a:pPr>
            <a:r>
              <a:rPr lang="en-US" sz="3151" b="true">
                <a:solidFill>
                  <a:srgbClr val="000000"/>
                </a:solidFill>
                <a:latin typeface="Code Pro Bold"/>
                <a:ea typeface="Code Pro Bold"/>
                <a:cs typeface="Code Pro Bold"/>
                <a:sym typeface="Code Pro Bold"/>
              </a:rPr>
              <a:t>            OUTPUT "How many tickets would you like to buy? " </a:t>
            </a:r>
          </a:p>
          <a:p>
            <a:pPr algn="l">
              <a:lnSpc>
                <a:spcPts val="4414"/>
              </a:lnSpc>
            </a:pPr>
            <a:r>
              <a:rPr lang="en-US" sz="3151" b="true">
                <a:solidFill>
                  <a:srgbClr val="000000"/>
                </a:solidFill>
                <a:latin typeface="Code Pro Bold"/>
                <a:ea typeface="Code Pro Bold"/>
                <a:cs typeface="Code Pro Bold"/>
                <a:sym typeface="Code Pro Bold"/>
              </a:rPr>
              <a:t>            INPUT NumberOfTickets</a:t>
            </a:r>
          </a:p>
          <a:p>
            <a:pPr algn="l">
              <a:lnSpc>
                <a:spcPts val="4414"/>
              </a:lnSpc>
            </a:pPr>
            <a:r>
              <a:rPr lang="en-US" sz="3151" b="true">
                <a:solidFill>
                  <a:srgbClr val="000000"/>
                </a:solidFill>
                <a:latin typeface="Code Pro Bold"/>
                <a:ea typeface="Code Pro Bold"/>
                <a:cs typeface="Code Pro Bold"/>
                <a:sym typeface="Code Pro Bold"/>
              </a:rPr>
              <a:t>UNTIL NumberOfTickets &gt; 0 OR NumberOfTickets &lt; 26 </a:t>
            </a:r>
          </a:p>
          <a:p>
            <a:pPr algn="l">
              <a:lnSpc>
                <a:spcPts val="4414"/>
              </a:lnSpc>
            </a:pPr>
          </a:p>
          <a:p>
            <a:pPr algn="l">
              <a:lnSpc>
                <a:spcPts val="4414"/>
              </a:lnSpc>
            </a:pPr>
            <a:r>
              <a:rPr lang="en-US" sz="3151" b="true">
                <a:solidFill>
                  <a:srgbClr val="000000"/>
                </a:solidFill>
                <a:latin typeface="Code Pro Bold"/>
                <a:ea typeface="Code Pro Bold"/>
                <a:cs typeface="Code Pro Bold"/>
                <a:sym typeface="Code Pro Bold"/>
              </a:rPr>
              <a:t>IF NumberOfTickets &lt; 10</a:t>
            </a:r>
          </a:p>
          <a:p>
            <a:pPr algn="l">
              <a:lnSpc>
                <a:spcPts val="4414"/>
              </a:lnSpc>
            </a:pPr>
            <a:r>
              <a:rPr lang="en-US" sz="3151" b="true">
                <a:solidFill>
                  <a:srgbClr val="000000"/>
                </a:solidFill>
                <a:latin typeface="Code Pro Bold"/>
                <a:ea typeface="Code Pro Bold"/>
                <a:cs typeface="Code Pro Bold"/>
                <a:sym typeface="Code Pro Bold"/>
              </a:rPr>
              <a:t>         THEN</a:t>
            </a:r>
          </a:p>
          <a:p>
            <a:pPr algn="l">
              <a:lnSpc>
                <a:spcPts val="4414"/>
              </a:lnSpc>
            </a:pPr>
            <a:r>
              <a:rPr lang="en-US" sz="3151" b="true">
                <a:solidFill>
                  <a:srgbClr val="000000"/>
                </a:solidFill>
                <a:latin typeface="Code Pro Bold"/>
                <a:ea typeface="Code Pro Bold"/>
                <a:cs typeface="Code Pro Bold"/>
                <a:sym typeface="Code Pro Bold"/>
              </a:rPr>
              <a:t>                    Discount ← 0</a:t>
            </a:r>
          </a:p>
          <a:p>
            <a:pPr algn="l">
              <a:lnSpc>
                <a:spcPts val="4414"/>
              </a:lnSpc>
            </a:pPr>
            <a:r>
              <a:rPr lang="en-US" sz="3151" b="true">
                <a:solidFill>
                  <a:srgbClr val="000000"/>
                </a:solidFill>
                <a:latin typeface="Code Pro Bold"/>
                <a:ea typeface="Code Pro Bold"/>
                <a:cs typeface="Code Pro Bold"/>
                <a:sym typeface="Code Pro Bold"/>
              </a:rPr>
              <a:t>         ELSE</a:t>
            </a:r>
          </a:p>
          <a:p>
            <a:pPr algn="l">
              <a:lnSpc>
                <a:spcPts val="4414"/>
              </a:lnSpc>
            </a:pPr>
            <a:r>
              <a:rPr lang="en-US" sz="3151" b="true">
                <a:solidFill>
                  <a:srgbClr val="000000"/>
                </a:solidFill>
                <a:latin typeface="Code Pro Bold"/>
                <a:ea typeface="Code Pro Bold"/>
                <a:cs typeface="Code Pro Bold"/>
                <a:sym typeface="Code Pro Bold"/>
              </a:rPr>
              <a:t>                   IF NumberOfTickets &lt; 20</a:t>
            </a:r>
          </a:p>
          <a:p>
            <a:pPr algn="l">
              <a:lnSpc>
                <a:spcPts val="4414"/>
              </a:lnSpc>
            </a:pPr>
            <a:r>
              <a:rPr lang="en-US" sz="3151" b="true">
                <a:solidFill>
                  <a:srgbClr val="000000"/>
                </a:solidFill>
                <a:latin typeface="Code Pro Bold"/>
                <a:ea typeface="Code Pro Bold"/>
                <a:cs typeface="Code Pro Bold"/>
                <a:sym typeface="Code Pro Bold"/>
              </a:rPr>
              <a:t>                           THEN</a:t>
            </a:r>
          </a:p>
          <a:p>
            <a:pPr algn="l">
              <a:lnSpc>
                <a:spcPts val="4414"/>
              </a:lnSpc>
            </a:pPr>
            <a:r>
              <a:rPr lang="en-US" sz="3151" b="true">
                <a:solidFill>
                  <a:srgbClr val="000000"/>
                </a:solidFill>
                <a:latin typeface="Code Pro Bold"/>
                <a:ea typeface="Code Pro Bold"/>
                <a:cs typeface="Code Pro Bold"/>
                <a:sym typeface="Code Pro Bold"/>
              </a:rPr>
              <a:t>                                      Discount ← 0.1</a:t>
            </a:r>
          </a:p>
          <a:p>
            <a:pPr algn="l">
              <a:lnSpc>
                <a:spcPts val="4414"/>
              </a:lnSpc>
            </a:pPr>
            <a:r>
              <a:rPr lang="en-US" sz="3151" b="true">
                <a:solidFill>
                  <a:srgbClr val="000000"/>
                </a:solidFill>
                <a:latin typeface="Code Pro Bold"/>
                <a:ea typeface="Code Pro Bold"/>
                <a:cs typeface="Code Pro Bold"/>
                <a:sym typeface="Code Pro Bold"/>
              </a:rPr>
              <a:t>                           ELSE</a:t>
            </a:r>
          </a:p>
          <a:p>
            <a:pPr algn="l">
              <a:lnSpc>
                <a:spcPts val="4414"/>
              </a:lnSpc>
            </a:pPr>
            <a:r>
              <a:rPr lang="en-US" sz="3151" b="true">
                <a:solidFill>
                  <a:srgbClr val="000000"/>
                </a:solidFill>
                <a:latin typeface="Code Pro Bold"/>
                <a:ea typeface="Code Pro Bold"/>
                <a:cs typeface="Code Pro Bold"/>
                <a:sym typeface="Code Pro Bold"/>
              </a:rPr>
              <a:t>                                      Discount ← 0.2</a:t>
            </a:r>
          </a:p>
          <a:p>
            <a:pPr algn="l">
              <a:lnSpc>
                <a:spcPts val="4414"/>
              </a:lnSpc>
            </a:pPr>
            <a:r>
              <a:rPr lang="en-US" sz="3151" b="true">
                <a:solidFill>
                  <a:srgbClr val="000000"/>
                </a:solidFill>
                <a:latin typeface="Code Pro Bold"/>
                <a:ea typeface="Code Pro Bold"/>
                <a:cs typeface="Code Pro Bold"/>
                <a:sym typeface="Code Pro Bold"/>
              </a:rPr>
              <a:t>                    ENDIF      </a:t>
            </a:r>
          </a:p>
          <a:p>
            <a:pPr algn="l">
              <a:lnSpc>
                <a:spcPts val="4414"/>
              </a:lnSpc>
            </a:pPr>
            <a:r>
              <a:rPr lang="en-US" sz="3151" b="true">
                <a:solidFill>
                  <a:srgbClr val="000000"/>
                </a:solidFill>
                <a:latin typeface="Code Pro Bold"/>
                <a:ea typeface="Code Pro Bold"/>
                <a:cs typeface="Code Pro Bold"/>
                <a:sym typeface="Code Pro Bold"/>
              </a:rPr>
              <a:t>ENDIF</a:t>
            </a:r>
          </a:p>
          <a:p>
            <a:pPr algn="l">
              <a:lnSpc>
                <a:spcPts val="4414"/>
              </a:lnSpc>
            </a:pPr>
            <a:r>
              <a:rPr lang="en-US" sz="3151" b="true">
                <a:solidFill>
                  <a:srgbClr val="000000"/>
                </a:solidFill>
                <a:latin typeface="Code Pro Bold"/>
                <a:ea typeface="Code Pro Bold"/>
                <a:cs typeface="Code Pro Bold"/>
                <a:sym typeface="Code Pro Bold"/>
              </a:rPr>
              <a:t>Cost ← NumberOfTickets * 20 * (1 – Discount) </a:t>
            </a:r>
          </a:p>
          <a:p>
            <a:pPr algn="l">
              <a:lnSpc>
                <a:spcPts val="4414"/>
              </a:lnSpc>
            </a:pPr>
            <a:r>
              <a:rPr lang="en-US" sz="3151" b="true">
                <a:solidFill>
                  <a:srgbClr val="000000"/>
                </a:solidFill>
                <a:latin typeface="Code Pro Bold"/>
                <a:ea typeface="Code Pro Bold"/>
                <a:cs typeface="Code Pro Bold"/>
                <a:sym typeface="Code Pro Bold"/>
              </a:rPr>
              <a:t>OUTPUT "Your tickets cost ", Cost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36579C"/>
        </a:solidFill>
      </p:bgPr>
    </p:bg>
    <p:spTree>
      <p:nvGrpSpPr>
        <p:cNvPr id="1" name=""/>
        <p:cNvGrpSpPr/>
        <p:nvPr/>
      </p:nvGrpSpPr>
      <p:grpSpPr>
        <a:xfrm>
          <a:off x="0" y="0"/>
          <a:ext cx="0" cy="0"/>
          <a:chOff x="0" y="0"/>
          <a:chExt cx="0" cy="0"/>
        </a:xfrm>
      </p:grpSpPr>
      <p:sp>
        <p:nvSpPr>
          <p:cNvPr name="Freeform 2" id="2"/>
          <p:cNvSpPr/>
          <p:nvPr/>
        </p:nvSpPr>
        <p:spPr>
          <a:xfrm flipH="false" flipV="false" rot="0">
            <a:off x="11700459" y="93529"/>
            <a:ext cx="1707111" cy="1870341"/>
          </a:xfrm>
          <a:custGeom>
            <a:avLst/>
            <a:gdLst/>
            <a:ahLst/>
            <a:cxnLst/>
            <a:rect r="r" b="b" t="t" l="l"/>
            <a:pathLst>
              <a:path h="1870341" w="1707111">
                <a:moveTo>
                  <a:pt x="0" y="0"/>
                </a:moveTo>
                <a:lnTo>
                  <a:pt x="1707111" y="0"/>
                </a:lnTo>
                <a:lnTo>
                  <a:pt x="1707111" y="1870341"/>
                </a:lnTo>
                <a:lnTo>
                  <a:pt x="0" y="1870341"/>
                </a:lnTo>
                <a:lnTo>
                  <a:pt x="0" y="0"/>
                </a:lnTo>
                <a:close/>
              </a:path>
            </a:pathLst>
          </a:custGeom>
          <a:blipFill>
            <a:blip r:embed="rId2">
              <a:extLst>
                <a:ext uri="{96DAC541-7B7A-43D3-8B79-37D633B846F1}">
                  <asvg:svgBlip xmlns:asvg="http://schemas.microsoft.com/office/drawing/2016/SVG/main" r:embed="rId3"/>
                </a:ext>
              </a:extLst>
            </a:blip>
            <a:stretch>
              <a:fillRect l="-53" t="0" r="-53" b="0"/>
            </a:stretch>
          </a:blipFill>
        </p:spPr>
      </p:sp>
      <p:grpSp>
        <p:nvGrpSpPr>
          <p:cNvPr name="Group 3" id="3"/>
          <p:cNvGrpSpPr/>
          <p:nvPr/>
        </p:nvGrpSpPr>
        <p:grpSpPr>
          <a:xfrm rot="0">
            <a:off x="364035" y="2580867"/>
            <a:ext cx="5250466" cy="7278229"/>
            <a:chOff x="0" y="0"/>
            <a:chExt cx="7000621" cy="9704305"/>
          </a:xfrm>
        </p:grpSpPr>
        <p:sp>
          <p:nvSpPr>
            <p:cNvPr name="Freeform 4" id="4"/>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alpha val="23922"/>
              </a:srgbClr>
            </a:solidFill>
          </p:spPr>
        </p:sp>
      </p:grpSp>
      <p:sp>
        <p:nvSpPr>
          <p:cNvPr name="Freeform 5" id="5"/>
          <p:cNvSpPr/>
          <p:nvPr/>
        </p:nvSpPr>
        <p:spPr>
          <a:xfrm flipH="false" flipV="false" rot="0">
            <a:off x="1117076" y="2730943"/>
            <a:ext cx="3352182" cy="3352182"/>
          </a:xfrm>
          <a:custGeom>
            <a:avLst/>
            <a:gdLst/>
            <a:ahLst/>
            <a:cxnLst/>
            <a:rect r="r" b="b" t="t" l="l"/>
            <a:pathLst>
              <a:path h="3352182" w="3352182">
                <a:moveTo>
                  <a:pt x="0" y="0"/>
                </a:moveTo>
                <a:lnTo>
                  <a:pt x="3352182" y="0"/>
                </a:lnTo>
                <a:lnTo>
                  <a:pt x="3352182" y="3352182"/>
                </a:lnTo>
                <a:lnTo>
                  <a:pt x="0" y="3352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6484117" y="2580867"/>
            <a:ext cx="5250466" cy="7278229"/>
            <a:chOff x="0" y="0"/>
            <a:chExt cx="7000621" cy="9704305"/>
          </a:xfrm>
        </p:grpSpPr>
        <p:sp>
          <p:nvSpPr>
            <p:cNvPr name="Freeform 7" id="7"/>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alpha val="23922"/>
              </a:srgbClr>
            </a:solidFill>
          </p:spPr>
        </p:sp>
      </p:grpSp>
      <p:grpSp>
        <p:nvGrpSpPr>
          <p:cNvPr name="Group 8" id="8"/>
          <p:cNvGrpSpPr/>
          <p:nvPr/>
        </p:nvGrpSpPr>
        <p:grpSpPr>
          <a:xfrm rot="0">
            <a:off x="12673499" y="2580867"/>
            <a:ext cx="5250466" cy="7278229"/>
            <a:chOff x="0" y="0"/>
            <a:chExt cx="7000621" cy="9704305"/>
          </a:xfrm>
        </p:grpSpPr>
        <p:sp>
          <p:nvSpPr>
            <p:cNvPr name="Freeform 9" id="9"/>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alpha val="23922"/>
              </a:srgbClr>
            </a:solidFill>
          </p:spPr>
        </p:sp>
      </p:grpSp>
      <p:sp>
        <p:nvSpPr>
          <p:cNvPr name="Freeform 10" id="10"/>
          <p:cNvSpPr/>
          <p:nvPr/>
        </p:nvSpPr>
        <p:spPr>
          <a:xfrm flipH="false" flipV="false" rot="0">
            <a:off x="7596678" y="2730943"/>
            <a:ext cx="3025344" cy="3352182"/>
          </a:xfrm>
          <a:custGeom>
            <a:avLst/>
            <a:gdLst/>
            <a:ahLst/>
            <a:cxnLst/>
            <a:rect r="r" b="b" t="t" l="l"/>
            <a:pathLst>
              <a:path h="3352182" w="3025344">
                <a:moveTo>
                  <a:pt x="0" y="0"/>
                </a:moveTo>
                <a:lnTo>
                  <a:pt x="3025344" y="0"/>
                </a:lnTo>
                <a:lnTo>
                  <a:pt x="3025344" y="3352182"/>
                </a:lnTo>
                <a:lnTo>
                  <a:pt x="0" y="3352182"/>
                </a:lnTo>
                <a:lnTo>
                  <a:pt x="0" y="0"/>
                </a:lnTo>
                <a:close/>
              </a:path>
            </a:pathLst>
          </a:custGeom>
          <a:blipFill>
            <a:blip r:embed="rId6">
              <a:extLst>
                <a:ext uri="{96DAC541-7B7A-43D3-8B79-37D633B846F1}">
                  <asvg:svgBlip xmlns:asvg="http://schemas.microsoft.com/office/drawing/2016/SVG/main" r:embed="rId7"/>
                </a:ext>
              </a:extLst>
            </a:blip>
            <a:stretch>
              <a:fillRect l="0" t="-91" r="0" b="-91"/>
            </a:stretch>
          </a:blipFill>
        </p:spPr>
      </p:sp>
      <p:sp>
        <p:nvSpPr>
          <p:cNvPr name="Freeform 11" id="11"/>
          <p:cNvSpPr/>
          <p:nvPr/>
        </p:nvSpPr>
        <p:spPr>
          <a:xfrm flipH="false" flipV="false" rot="0">
            <a:off x="14061415" y="2819220"/>
            <a:ext cx="2474633" cy="3263905"/>
          </a:xfrm>
          <a:custGeom>
            <a:avLst/>
            <a:gdLst/>
            <a:ahLst/>
            <a:cxnLst/>
            <a:rect r="r" b="b" t="t" l="l"/>
            <a:pathLst>
              <a:path h="3263905" w="2474633">
                <a:moveTo>
                  <a:pt x="0" y="0"/>
                </a:moveTo>
                <a:lnTo>
                  <a:pt x="2474633" y="0"/>
                </a:lnTo>
                <a:lnTo>
                  <a:pt x="2474633" y="3263905"/>
                </a:lnTo>
                <a:lnTo>
                  <a:pt x="0" y="3263905"/>
                </a:lnTo>
                <a:lnTo>
                  <a:pt x="0" y="0"/>
                </a:lnTo>
                <a:close/>
              </a:path>
            </a:pathLst>
          </a:custGeom>
          <a:blipFill>
            <a:blip r:embed="rId8">
              <a:extLst>
                <a:ext uri="{96DAC541-7B7A-43D3-8B79-37D633B846F1}">
                  <asvg:svgBlip xmlns:asvg="http://schemas.microsoft.com/office/drawing/2016/SVG/main" r:embed="rId9"/>
                </a:ext>
              </a:extLst>
            </a:blip>
            <a:stretch>
              <a:fillRect l="-181" t="0" r="-181" b="0"/>
            </a:stretch>
          </a:blipFill>
        </p:spPr>
      </p:sp>
      <p:sp>
        <p:nvSpPr>
          <p:cNvPr name="TextBox 12" id="12"/>
          <p:cNvSpPr txBox="true"/>
          <p:nvPr/>
        </p:nvSpPr>
        <p:spPr>
          <a:xfrm rot="0">
            <a:off x="2793167" y="-401771"/>
            <a:ext cx="10093383" cy="2497699"/>
          </a:xfrm>
          <a:prstGeom prst="rect">
            <a:avLst/>
          </a:prstGeom>
        </p:spPr>
        <p:txBody>
          <a:bodyPr anchor="t" rtlCol="false" tIns="0" lIns="0" bIns="0" rIns="0">
            <a:spAutoFit/>
          </a:bodyPr>
          <a:lstStyle/>
          <a:p>
            <a:pPr algn="ctr">
              <a:lnSpc>
                <a:spcPts val="18468"/>
              </a:lnSpc>
            </a:pPr>
            <a:r>
              <a:rPr lang="en-US" sz="13191">
                <a:solidFill>
                  <a:srgbClr val="000000">
                    <a:alpha val="23922"/>
                  </a:srgbClr>
                </a:solidFill>
                <a:latin typeface="Peace Sans"/>
                <a:ea typeface="Peace Sans"/>
                <a:cs typeface="Peace Sans"/>
                <a:sym typeface="Peace Sans"/>
              </a:rPr>
              <a:t>DESIGN</a:t>
            </a:r>
          </a:p>
        </p:txBody>
      </p:sp>
      <p:sp>
        <p:nvSpPr>
          <p:cNvPr name="TextBox 13" id="13"/>
          <p:cNvSpPr txBox="true"/>
          <p:nvPr/>
        </p:nvSpPr>
        <p:spPr>
          <a:xfrm rot="0">
            <a:off x="780706" y="5648482"/>
            <a:ext cx="4417124" cy="1142345"/>
          </a:xfrm>
          <a:prstGeom prst="rect">
            <a:avLst/>
          </a:prstGeom>
        </p:spPr>
        <p:txBody>
          <a:bodyPr anchor="t" rtlCol="false" tIns="0" lIns="0" bIns="0" rIns="0">
            <a:spAutoFit/>
          </a:bodyPr>
          <a:lstStyle/>
          <a:p>
            <a:pPr algn="ctr">
              <a:lnSpc>
                <a:spcPts val="6403"/>
              </a:lnSpc>
            </a:pPr>
            <a:r>
              <a:rPr lang="en-US" sz="3766" b="true">
                <a:solidFill>
                  <a:srgbClr val="000000">
                    <a:alpha val="23922"/>
                  </a:srgbClr>
                </a:solidFill>
                <a:latin typeface="Cooper Hewitt Bold"/>
                <a:ea typeface="Cooper Hewitt Bold"/>
                <a:cs typeface="Cooper Hewitt Bold"/>
                <a:sym typeface="Cooper Hewitt Bold"/>
              </a:rPr>
              <a:t>Structured diagram</a:t>
            </a:r>
          </a:p>
        </p:txBody>
      </p:sp>
      <p:sp>
        <p:nvSpPr>
          <p:cNvPr name="TextBox 14" id="14"/>
          <p:cNvSpPr txBox="true"/>
          <p:nvPr/>
        </p:nvSpPr>
        <p:spPr>
          <a:xfrm rot="0">
            <a:off x="6900788" y="5654818"/>
            <a:ext cx="4417124" cy="1142345"/>
          </a:xfrm>
          <a:prstGeom prst="rect">
            <a:avLst/>
          </a:prstGeom>
        </p:spPr>
        <p:txBody>
          <a:bodyPr anchor="t" rtlCol="false" tIns="0" lIns="0" bIns="0" rIns="0">
            <a:spAutoFit/>
          </a:bodyPr>
          <a:lstStyle/>
          <a:p>
            <a:pPr algn="ctr">
              <a:lnSpc>
                <a:spcPts val="6403"/>
              </a:lnSpc>
            </a:pPr>
            <a:r>
              <a:rPr lang="en-US" sz="3766" b="true">
                <a:solidFill>
                  <a:srgbClr val="000000">
                    <a:alpha val="23922"/>
                  </a:srgbClr>
                </a:solidFill>
                <a:latin typeface="Cooper Hewitt Bold"/>
                <a:ea typeface="Cooper Hewitt Bold"/>
                <a:cs typeface="Cooper Hewitt Bold"/>
                <a:sym typeface="Cooper Hewitt Bold"/>
              </a:rPr>
              <a:t>Flowchart</a:t>
            </a:r>
          </a:p>
        </p:txBody>
      </p:sp>
      <p:sp>
        <p:nvSpPr>
          <p:cNvPr name="TextBox 15" id="15"/>
          <p:cNvSpPr txBox="true"/>
          <p:nvPr/>
        </p:nvSpPr>
        <p:spPr>
          <a:xfrm rot="0">
            <a:off x="780706" y="6514920"/>
            <a:ext cx="4417124" cy="835025"/>
          </a:xfrm>
          <a:prstGeom prst="rect">
            <a:avLst/>
          </a:prstGeom>
        </p:spPr>
        <p:txBody>
          <a:bodyPr anchor="t" rtlCol="false" tIns="0" lIns="0" bIns="0" rIns="0">
            <a:spAutoFit/>
          </a:bodyPr>
          <a:lstStyle/>
          <a:p>
            <a:pPr algn="l" marL="628651" indent="-209550" lvl="2">
              <a:lnSpc>
                <a:spcPts val="4675"/>
              </a:lnSpc>
              <a:buFont typeface="Arial"/>
              <a:buChar char="⚬"/>
            </a:pPr>
            <a:r>
              <a:rPr lang="en-US" b="true" sz="2750">
                <a:solidFill>
                  <a:srgbClr val="000000">
                    <a:alpha val="23922"/>
                  </a:srgbClr>
                </a:solidFill>
                <a:latin typeface="Cooper Hewitt Bold"/>
                <a:ea typeface="Cooper Hewitt Bold"/>
                <a:cs typeface="Cooper Hewitt Bold"/>
                <a:sym typeface="Cooper Hewitt Bold"/>
              </a:rPr>
              <a:t>Visualise end goals </a:t>
            </a:r>
          </a:p>
        </p:txBody>
      </p:sp>
      <p:sp>
        <p:nvSpPr>
          <p:cNvPr name="TextBox 16" id="16"/>
          <p:cNvSpPr txBox="true"/>
          <p:nvPr/>
        </p:nvSpPr>
        <p:spPr>
          <a:xfrm rot="0">
            <a:off x="6741300" y="6514920"/>
            <a:ext cx="4805401" cy="3197208"/>
          </a:xfrm>
          <a:prstGeom prst="rect">
            <a:avLst/>
          </a:prstGeom>
        </p:spPr>
        <p:txBody>
          <a:bodyPr anchor="t" rtlCol="false" tIns="0" lIns="0" bIns="0" rIns="0">
            <a:spAutoFit/>
          </a:bodyPr>
          <a:lstStyle/>
          <a:p>
            <a:pPr algn="l" marL="628678" indent="-209560" lvl="2">
              <a:lnSpc>
                <a:spcPts val="4675"/>
              </a:lnSpc>
              <a:buFont typeface="Arial"/>
              <a:buChar char="⚬"/>
            </a:pPr>
            <a:r>
              <a:rPr lang="en-US" b="true" sz="2750">
                <a:solidFill>
                  <a:srgbClr val="000000">
                    <a:alpha val="23922"/>
                  </a:srgbClr>
                </a:solidFill>
                <a:latin typeface="Cooper Hewitt Bold"/>
                <a:ea typeface="Cooper Hewitt Bold"/>
                <a:cs typeface="Cooper Hewitt Bold"/>
                <a:sym typeface="Cooper Hewitt Bold"/>
              </a:rPr>
              <a:t>Show how a program's decomposed parts will run, including any decisions or inputs that are needed</a:t>
            </a:r>
          </a:p>
        </p:txBody>
      </p:sp>
      <p:sp>
        <p:nvSpPr>
          <p:cNvPr name="TextBox 17" id="17"/>
          <p:cNvSpPr txBox="true"/>
          <p:nvPr/>
        </p:nvSpPr>
        <p:spPr>
          <a:xfrm rot="0">
            <a:off x="13090170" y="6514920"/>
            <a:ext cx="4417124" cy="2606675"/>
          </a:xfrm>
          <a:prstGeom prst="rect">
            <a:avLst/>
          </a:prstGeom>
        </p:spPr>
        <p:txBody>
          <a:bodyPr anchor="t" rtlCol="false" tIns="0" lIns="0" bIns="0" rIns="0">
            <a:spAutoFit/>
          </a:bodyPr>
          <a:lstStyle/>
          <a:p>
            <a:pPr algn="l" marL="628651" indent="-209550" lvl="2">
              <a:lnSpc>
                <a:spcPts val="4675"/>
              </a:lnSpc>
              <a:buFont typeface="Arial"/>
              <a:buChar char="⚬"/>
            </a:pPr>
            <a:r>
              <a:rPr lang="en-US" b="true" sz="2750">
                <a:solidFill>
                  <a:srgbClr val="000000">
                    <a:alpha val="23922"/>
                  </a:srgbClr>
                </a:solidFill>
                <a:latin typeface="Cooper Hewitt Bold"/>
                <a:ea typeface="Cooper Hewitt Bold"/>
                <a:cs typeface="Cooper Hewitt Bold"/>
                <a:sym typeface="Cooper Hewitt Bold"/>
              </a:rPr>
              <a:t>Enable complex problems and instructions to be read in plain English</a:t>
            </a:r>
          </a:p>
        </p:txBody>
      </p:sp>
      <p:sp>
        <p:nvSpPr>
          <p:cNvPr name="TextBox 18" id="18"/>
          <p:cNvSpPr txBox="true"/>
          <p:nvPr/>
        </p:nvSpPr>
        <p:spPr>
          <a:xfrm rot="0">
            <a:off x="13090170" y="5654818"/>
            <a:ext cx="4417124" cy="1142345"/>
          </a:xfrm>
          <a:prstGeom prst="rect">
            <a:avLst/>
          </a:prstGeom>
        </p:spPr>
        <p:txBody>
          <a:bodyPr anchor="t" rtlCol="false" tIns="0" lIns="0" bIns="0" rIns="0">
            <a:spAutoFit/>
          </a:bodyPr>
          <a:lstStyle/>
          <a:p>
            <a:pPr algn="ctr">
              <a:lnSpc>
                <a:spcPts val="6403"/>
              </a:lnSpc>
            </a:pPr>
            <a:r>
              <a:rPr lang="en-US" sz="3766" b="true">
                <a:solidFill>
                  <a:srgbClr val="000000">
                    <a:alpha val="23922"/>
                  </a:srgbClr>
                </a:solidFill>
                <a:latin typeface="Cooper Hewitt Bold"/>
                <a:ea typeface="Cooper Hewitt Bold"/>
                <a:cs typeface="Cooper Hewitt Bold"/>
                <a:sym typeface="Cooper Hewitt Bold"/>
              </a:rPr>
              <a:t>Pseudocode</a:t>
            </a:r>
          </a:p>
        </p:txBody>
      </p:sp>
      <p:sp>
        <p:nvSpPr>
          <p:cNvPr name="TextBox 19" id="19"/>
          <p:cNvSpPr txBox="true"/>
          <p:nvPr/>
        </p:nvSpPr>
        <p:spPr>
          <a:xfrm rot="-1448603">
            <a:off x="273720" y="3294174"/>
            <a:ext cx="16578259" cy="1922673"/>
          </a:xfrm>
          <a:prstGeom prst="rect">
            <a:avLst/>
          </a:prstGeom>
        </p:spPr>
        <p:txBody>
          <a:bodyPr anchor="t" rtlCol="false" tIns="0" lIns="0" bIns="0" rIns="0">
            <a:spAutoFit/>
          </a:bodyPr>
          <a:lstStyle/>
          <a:p>
            <a:pPr algn="ctr">
              <a:lnSpc>
                <a:spcPts val="13725"/>
              </a:lnSpc>
            </a:pPr>
            <a:r>
              <a:rPr lang="en-US" sz="9804" b="true">
                <a:solidFill>
                  <a:srgbClr val="FDFFFC"/>
                </a:solidFill>
                <a:latin typeface="Arimo Bold"/>
                <a:ea typeface="Arimo Bold"/>
                <a:cs typeface="Arimo Bold"/>
                <a:sym typeface="Arimo Bold"/>
              </a:rPr>
              <a:t>Learn more in Chapter 7.2</a:t>
            </a:r>
          </a:p>
        </p:txBody>
      </p:sp>
      <p:grpSp>
        <p:nvGrpSpPr>
          <p:cNvPr name="Group 20" id="20"/>
          <p:cNvGrpSpPr/>
          <p:nvPr/>
        </p:nvGrpSpPr>
        <p:grpSpPr>
          <a:xfrm rot="0">
            <a:off x="2537237" y="228753"/>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14400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70148">
            <a:off x="219184" y="219184"/>
            <a:ext cx="2223320" cy="2223320"/>
          </a:xfrm>
          <a:custGeom>
            <a:avLst/>
            <a:gdLst/>
            <a:ahLst/>
            <a:cxnLst/>
            <a:rect r="r" b="b" t="t" l="l"/>
            <a:pathLst>
              <a:path h="2223320" w="2223320">
                <a:moveTo>
                  <a:pt x="0" y="0"/>
                </a:moveTo>
                <a:lnTo>
                  <a:pt x="2223320" y="0"/>
                </a:lnTo>
                <a:lnTo>
                  <a:pt x="2223320" y="2223320"/>
                </a:lnTo>
                <a:lnTo>
                  <a:pt x="0" y="22233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643644" y="182475"/>
            <a:ext cx="2429396" cy="2661689"/>
          </a:xfrm>
          <a:custGeom>
            <a:avLst/>
            <a:gdLst/>
            <a:ahLst/>
            <a:cxnLst/>
            <a:rect r="r" b="b" t="t" l="l"/>
            <a:pathLst>
              <a:path h="2661689" w="2429396">
                <a:moveTo>
                  <a:pt x="0" y="0"/>
                </a:moveTo>
                <a:lnTo>
                  <a:pt x="2429396" y="0"/>
                </a:lnTo>
                <a:lnTo>
                  <a:pt x="2429396" y="2661689"/>
                </a:lnTo>
                <a:lnTo>
                  <a:pt x="0" y="2661689"/>
                </a:lnTo>
                <a:lnTo>
                  <a:pt x="0" y="0"/>
                </a:lnTo>
                <a:close/>
              </a:path>
            </a:pathLst>
          </a:custGeom>
          <a:blipFill>
            <a:blip r:embed="rId12">
              <a:extLst>
                <a:ext uri="{96DAC541-7B7A-43D3-8B79-37D633B846F1}">
                  <asvg:svgBlip xmlns:asvg="http://schemas.microsoft.com/office/drawing/2016/SVG/main" r:embed="rId13"/>
                </a:ext>
              </a:extLst>
            </a:blip>
            <a:stretch>
              <a:fillRect l="-85" t="0" r="-85" b="0"/>
            </a:stretch>
          </a:blipFill>
        </p:spPr>
      </p:sp>
      <p:sp>
        <p:nvSpPr>
          <p:cNvPr name="Freeform 8" id="8"/>
          <p:cNvSpPr/>
          <p:nvPr/>
        </p:nvSpPr>
        <p:spPr>
          <a:xfrm flipH="false" flipV="false" rot="0">
            <a:off x="245543" y="7715250"/>
            <a:ext cx="2626791" cy="2426498"/>
          </a:xfrm>
          <a:custGeom>
            <a:avLst/>
            <a:gdLst/>
            <a:ahLst/>
            <a:cxnLst/>
            <a:rect r="r" b="b" t="t" l="l"/>
            <a:pathLst>
              <a:path h="2426498" w="2626791">
                <a:moveTo>
                  <a:pt x="0" y="0"/>
                </a:moveTo>
                <a:lnTo>
                  <a:pt x="2626791" y="0"/>
                </a:lnTo>
                <a:lnTo>
                  <a:pt x="2626791" y="2426498"/>
                </a:lnTo>
                <a:lnTo>
                  <a:pt x="0" y="2426498"/>
                </a:lnTo>
                <a:lnTo>
                  <a:pt x="0" y="0"/>
                </a:lnTo>
                <a:close/>
              </a:path>
            </a:pathLst>
          </a:custGeom>
          <a:blipFill>
            <a:blip r:embed="rId14">
              <a:extLst>
                <a:ext uri="{96DAC541-7B7A-43D3-8B79-37D633B846F1}">
                  <asvg:svgBlip xmlns:asvg="http://schemas.microsoft.com/office/drawing/2016/SVG/main" r:embed="rId15"/>
                </a:ext>
              </a:extLst>
            </a:blip>
            <a:stretch>
              <a:fillRect l="-172" t="0" r="-172" b="0"/>
            </a:stretch>
          </a:blipFill>
        </p:spPr>
      </p:sp>
      <p:sp>
        <p:nvSpPr>
          <p:cNvPr name="Freeform 9" id="9"/>
          <p:cNvSpPr/>
          <p:nvPr/>
        </p:nvSpPr>
        <p:spPr>
          <a:xfrm flipH="false" flipV="false" rot="0">
            <a:off x="15906452" y="7845205"/>
            <a:ext cx="2166588" cy="2166588"/>
          </a:xfrm>
          <a:custGeom>
            <a:avLst/>
            <a:gdLst/>
            <a:ahLst/>
            <a:cxnLst/>
            <a:rect r="r" b="b" t="t" l="l"/>
            <a:pathLst>
              <a:path h="2166588" w="2166588">
                <a:moveTo>
                  <a:pt x="0" y="0"/>
                </a:moveTo>
                <a:lnTo>
                  <a:pt x="2166588" y="0"/>
                </a:lnTo>
                <a:lnTo>
                  <a:pt x="2166588" y="2166588"/>
                </a:lnTo>
                <a:lnTo>
                  <a:pt x="0" y="216658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0" id="10"/>
          <p:cNvGrpSpPr/>
          <p:nvPr/>
        </p:nvGrpSpPr>
        <p:grpSpPr>
          <a:xfrm rot="0">
            <a:off x="4969318" y="1028700"/>
            <a:ext cx="8035087" cy="8035087"/>
            <a:chOff x="0" y="0"/>
            <a:chExt cx="10713449" cy="10713449"/>
          </a:xfrm>
        </p:grpSpPr>
        <p:sp>
          <p:nvSpPr>
            <p:cNvPr name="Freeform 11" id="11"/>
            <p:cNvSpPr/>
            <p:nvPr/>
          </p:nvSpPr>
          <p:spPr>
            <a:xfrm flipH="false" flipV="false" rot="0">
              <a:off x="0" y="0"/>
              <a:ext cx="10713466" cy="10713466"/>
            </a:xfrm>
            <a:custGeom>
              <a:avLst/>
              <a:gdLst/>
              <a:ahLst/>
              <a:cxnLst/>
              <a:rect r="r" b="b" t="t" l="l"/>
              <a:pathLst>
                <a:path h="10713466" w="10713466">
                  <a:moveTo>
                    <a:pt x="5356733" y="0"/>
                  </a:moveTo>
                  <a:cubicBezTo>
                    <a:pt x="2398268" y="0"/>
                    <a:pt x="0" y="2398268"/>
                    <a:pt x="0" y="5356733"/>
                  </a:cubicBezTo>
                  <a:cubicBezTo>
                    <a:pt x="0" y="8315199"/>
                    <a:pt x="2398268" y="10713466"/>
                    <a:pt x="5356733" y="10713466"/>
                  </a:cubicBezTo>
                  <a:cubicBezTo>
                    <a:pt x="8315199" y="10713466"/>
                    <a:pt x="10713466" y="8315198"/>
                    <a:pt x="10713466" y="5356733"/>
                  </a:cubicBezTo>
                  <a:cubicBezTo>
                    <a:pt x="10713466" y="2398268"/>
                    <a:pt x="8315198" y="0"/>
                    <a:pt x="5356733" y="0"/>
                  </a:cubicBezTo>
                  <a:close/>
                </a:path>
              </a:pathLst>
            </a:custGeom>
            <a:solidFill>
              <a:srgbClr val="9F81DD"/>
            </a:solidFill>
          </p:spPr>
        </p:sp>
      </p:grpSp>
      <p:sp>
        <p:nvSpPr>
          <p:cNvPr name="Freeform 12" id="12"/>
          <p:cNvSpPr/>
          <p:nvPr/>
        </p:nvSpPr>
        <p:spPr>
          <a:xfrm flipH="true" flipV="false" rot="-4518370">
            <a:off x="5442820" y="1960693"/>
            <a:ext cx="3242994" cy="2399815"/>
          </a:xfrm>
          <a:custGeom>
            <a:avLst/>
            <a:gdLst/>
            <a:ahLst/>
            <a:cxnLst/>
            <a:rect r="r" b="b" t="t" l="l"/>
            <a:pathLst>
              <a:path h="2399815" w="3242994">
                <a:moveTo>
                  <a:pt x="3242994" y="0"/>
                </a:moveTo>
                <a:lnTo>
                  <a:pt x="0" y="0"/>
                </a:lnTo>
                <a:lnTo>
                  <a:pt x="0" y="2399815"/>
                </a:lnTo>
                <a:lnTo>
                  <a:pt x="3242994" y="2399815"/>
                </a:lnTo>
                <a:lnTo>
                  <a:pt x="3242994" y="0"/>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3" id="13"/>
          <p:cNvSpPr/>
          <p:nvPr/>
        </p:nvSpPr>
        <p:spPr>
          <a:xfrm flipH="false" flipV="true" rot="-9801056">
            <a:off x="9123333" y="1960693"/>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4" id="14"/>
          <p:cNvSpPr/>
          <p:nvPr/>
        </p:nvSpPr>
        <p:spPr>
          <a:xfrm flipH="false" flipV="true" rot="-4848053">
            <a:off x="9201826"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5" id="15"/>
          <p:cNvSpPr/>
          <p:nvPr/>
        </p:nvSpPr>
        <p:spPr>
          <a:xfrm flipH="false" flipV="true" rot="517877">
            <a:off x="5442820"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TextBox 16" id="16"/>
          <p:cNvSpPr txBox="true"/>
          <p:nvPr/>
        </p:nvSpPr>
        <p:spPr>
          <a:xfrm rot="0">
            <a:off x="4414682" y="8991600"/>
            <a:ext cx="9929887" cy="1253854"/>
          </a:xfrm>
          <a:prstGeom prst="rect">
            <a:avLst/>
          </a:prstGeom>
        </p:spPr>
        <p:txBody>
          <a:bodyPr anchor="t" rtlCol="false" tIns="0" lIns="0" bIns="0" rIns="0">
            <a:spAutoFit/>
          </a:bodyPr>
          <a:lstStyle/>
          <a:p>
            <a:pPr algn="ctr">
              <a:lnSpc>
                <a:spcPts val="9114"/>
              </a:lnSpc>
            </a:pPr>
            <a:r>
              <a:rPr lang="en-US" sz="6509">
                <a:solidFill>
                  <a:srgbClr val="000000"/>
                </a:solidFill>
                <a:latin typeface="Anonymous Pro"/>
                <a:ea typeface="Anonymous Pro"/>
                <a:cs typeface="Anonymous Pro"/>
                <a:sym typeface="Anonymous Pro"/>
              </a:rPr>
              <a:t>IGCSE Computer Science</a:t>
            </a:r>
          </a:p>
        </p:txBody>
      </p:sp>
      <p:sp>
        <p:nvSpPr>
          <p:cNvPr name="TextBox 17" id="17"/>
          <p:cNvSpPr txBox="true"/>
          <p:nvPr/>
        </p:nvSpPr>
        <p:spPr>
          <a:xfrm rot="0">
            <a:off x="6707261" y="3633586"/>
            <a:ext cx="4559201" cy="2829329"/>
          </a:xfrm>
          <a:prstGeom prst="rect">
            <a:avLst/>
          </a:prstGeom>
        </p:spPr>
        <p:txBody>
          <a:bodyPr anchor="t" rtlCol="false" tIns="0" lIns="0" bIns="0" rIns="0">
            <a:spAutoFit/>
          </a:bodyPr>
          <a:lstStyle/>
          <a:p>
            <a:pPr algn="ctr">
              <a:lnSpc>
                <a:spcPts val="7327"/>
              </a:lnSpc>
            </a:pPr>
            <a:r>
              <a:rPr lang="en-US" sz="5234">
                <a:solidFill>
                  <a:srgbClr val="000000"/>
                </a:solidFill>
                <a:latin typeface="League Spartan"/>
                <a:ea typeface="League Spartan"/>
                <a:cs typeface="League Spartan"/>
                <a:sym typeface="League Spartan"/>
              </a:rPr>
              <a:t>Program </a:t>
            </a:r>
          </a:p>
          <a:p>
            <a:pPr algn="ctr">
              <a:lnSpc>
                <a:spcPts val="7327"/>
              </a:lnSpc>
            </a:pPr>
            <a:r>
              <a:rPr lang="en-US" sz="5234">
                <a:solidFill>
                  <a:srgbClr val="000000"/>
                </a:solidFill>
                <a:latin typeface="League Spartan"/>
                <a:ea typeface="League Spartan"/>
                <a:cs typeface="League Spartan"/>
                <a:sym typeface="League Spartan"/>
              </a:rPr>
              <a:t>Development</a:t>
            </a:r>
          </a:p>
          <a:p>
            <a:pPr algn="ctr">
              <a:lnSpc>
                <a:spcPts val="7327"/>
              </a:lnSpc>
            </a:pPr>
            <a:r>
              <a:rPr lang="en-US" sz="5234">
                <a:solidFill>
                  <a:srgbClr val="000000"/>
                </a:solidFill>
                <a:latin typeface="League Spartan"/>
                <a:ea typeface="League Spartan"/>
                <a:cs typeface="League Spartan"/>
                <a:sym typeface="League Spartan"/>
              </a:rPr>
              <a:t>Life Cycle</a:t>
            </a:r>
          </a:p>
        </p:txBody>
      </p:sp>
      <p:sp>
        <p:nvSpPr>
          <p:cNvPr name="TextBox 18" id="18"/>
          <p:cNvSpPr txBox="true"/>
          <p:nvPr/>
        </p:nvSpPr>
        <p:spPr>
          <a:xfrm rot="0">
            <a:off x="3061683" y="-152400"/>
            <a:ext cx="11850357" cy="666220"/>
          </a:xfrm>
          <a:prstGeom prst="rect">
            <a:avLst/>
          </a:prstGeom>
        </p:spPr>
        <p:txBody>
          <a:bodyPr anchor="t" rtlCol="false" tIns="0" lIns="0" bIns="0" rIns="0">
            <a:spAutoFit/>
          </a:bodyPr>
          <a:lstStyle/>
          <a:p>
            <a:pPr algn="ctr">
              <a:lnSpc>
                <a:spcPts val="4754"/>
              </a:lnSpc>
            </a:pPr>
            <a:r>
              <a:rPr lang="en-US" sz="3395" b="true">
                <a:solidFill>
                  <a:srgbClr val="FDFFFC"/>
                </a:solidFill>
                <a:latin typeface="Anonymous Pro Bold"/>
                <a:ea typeface="Anonymous Pro Bold"/>
                <a:cs typeface="Anonymous Pro Bold"/>
                <a:sym typeface="Anonymous Pro Bold"/>
              </a:rPr>
              <a:t>Chapter 7: Algorithm Design and Problem Solving</a:t>
            </a:r>
          </a:p>
        </p:txBody>
      </p:sp>
      <p:sp>
        <p:nvSpPr>
          <p:cNvPr name="TextBox 19" id="19"/>
          <p:cNvSpPr txBox="true"/>
          <p:nvPr/>
        </p:nvSpPr>
        <p:spPr>
          <a:xfrm rot="0">
            <a:off x="8111613" y="3158729"/>
            <a:ext cx="1750497" cy="665357"/>
          </a:xfrm>
          <a:prstGeom prst="rect">
            <a:avLst/>
          </a:prstGeom>
        </p:spPr>
        <p:txBody>
          <a:bodyPr anchor="t" rtlCol="false" tIns="0" lIns="0" bIns="0" rIns="0">
            <a:spAutoFit/>
          </a:bodyPr>
          <a:lstStyle/>
          <a:p>
            <a:pPr algn="ctr">
              <a:lnSpc>
                <a:spcPts val="4754"/>
              </a:lnSpc>
            </a:pPr>
            <a:r>
              <a:rPr lang="en-US" sz="3395" b="true">
                <a:solidFill>
                  <a:srgbClr val="000000"/>
                </a:solidFill>
                <a:latin typeface="Anonymous Pro Bold"/>
                <a:ea typeface="Anonymous Pro Bold"/>
                <a:cs typeface="Anonymous Pro Bold"/>
                <a:sym typeface="Anonymous Pro Bold"/>
              </a:rPr>
              <a:t>C7.1</a:t>
            </a:r>
          </a:p>
        </p:txBody>
      </p:sp>
      <p:sp>
        <p:nvSpPr>
          <p:cNvPr name="TextBox 20" id="20"/>
          <p:cNvSpPr txBox="true"/>
          <p:nvPr/>
        </p:nvSpPr>
        <p:spPr>
          <a:xfrm rot="0">
            <a:off x="-241530" y="2438400"/>
            <a:ext cx="2540459" cy="557673"/>
          </a:xfrm>
          <a:prstGeom prst="rect">
            <a:avLst/>
          </a:prstGeom>
        </p:spPr>
        <p:txBody>
          <a:bodyPr anchor="t" rtlCol="false" tIns="0" lIns="0" bIns="0" rIns="0">
            <a:spAutoFit/>
          </a:bodyPr>
          <a:lstStyle/>
          <a:p>
            <a:pPr algn="ctr">
              <a:lnSpc>
                <a:spcPts val="3911"/>
              </a:lnSpc>
            </a:pPr>
            <a:r>
              <a:rPr lang="en-US" sz="2794" b="true">
                <a:solidFill>
                  <a:srgbClr val="FBEECB"/>
                </a:solidFill>
                <a:latin typeface="Anonymous Pro Bold"/>
                <a:ea typeface="Anonymous Pro Bold"/>
                <a:cs typeface="Anonymous Pro Bold"/>
                <a:sym typeface="Anonymous Pro Bold"/>
              </a:rPr>
              <a:t>Analysis</a:t>
            </a:r>
          </a:p>
        </p:txBody>
      </p:sp>
      <p:sp>
        <p:nvSpPr>
          <p:cNvPr name="TextBox 21" id="21"/>
          <p:cNvSpPr txBox="true"/>
          <p:nvPr/>
        </p:nvSpPr>
        <p:spPr>
          <a:xfrm rot="0">
            <a:off x="15532581" y="2602928"/>
            <a:ext cx="2540459" cy="557673"/>
          </a:xfrm>
          <a:prstGeom prst="rect">
            <a:avLst/>
          </a:prstGeom>
        </p:spPr>
        <p:txBody>
          <a:bodyPr anchor="t" rtlCol="false" tIns="0" lIns="0" bIns="0" rIns="0">
            <a:spAutoFit/>
          </a:bodyPr>
          <a:lstStyle/>
          <a:p>
            <a:pPr algn="r">
              <a:lnSpc>
                <a:spcPts val="3911"/>
              </a:lnSpc>
            </a:pPr>
            <a:r>
              <a:rPr lang="en-US" sz="2794" b="true">
                <a:solidFill>
                  <a:srgbClr val="F79844"/>
                </a:solidFill>
                <a:latin typeface="Anonymous Pro Bold"/>
                <a:ea typeface="Anonymous Pro Bold"/>
                <a:cs typeface="Anonymous Pro Bold"/>
                <a:sym typeface="Anonymous Pro Bold"/>
              </a:rPr>
              <a:t>Design</a:t>
            </a:r>
          </a:p>
        </p:txBody>
      </p:sp>
      <p:sp>
        <p:nvSpPr>
          <p:cNvPr name="TextBox 22" id="22"/>
          <p:cNvSpPr txBox="true"/>
          <p:nvPr/>
        </p:nvSpPr>
        <p:spPr>
          <a:xfrm rot="0">
            <a:off x="121230" y="6961394"/>
            <a:ext cx="2540459" cy="557673"/>
          </a:xfrm>
          <a:prstGeom prst="rect">
            <a:avLst/>
          </a:prstGeom>
        </p:spPr>
        <p:txBody>
          <a:bodyPr anchor="t" rtlCol="false" tIns="0" lIns="0" bIns="0" rIns="0">
            <a:spAutoFit/>
          </a:bodyPr>
          <a:lstStyle/>
          <a:p>
            <a:pPr algn="l">
              <a:lnSpc>
                <a:spcPts val="3911"/>
              </a:lnSpc>
            </a:pPr>
            <a:r>
              <a:rPr lang="en-US" sz="2794" b="true">
                <a:solidFill>
                  <a:srgbClr val="FBEECB"/>
                </a:solidFill>
                <a:latin typeface="Anonymous Pro Bold"/>
                <a:ea typeface="Anonymous Pro Bold"/>
                <a:cs typeface="Anonymous Pro Bold"/>
                <a:sym typeface="Anonymous Pro Bold"/>
              </a:rPr>
              <a:t>Coding</a:t>
            </a:r>
          </a:p>
        </p:txBody>
      </p:sp>
      <p:sp>
        <p:nvSpPr>
          <p:cNvPr name="TextBox 23" id="23"/>
          <p:cNvSpPr txBox="true"/>
          <p:nvPr/>
        </p:nvSpPr>
        <p:spPr>
          <a:xfrm rot="0">
            <a:off x="15588112" y="6961394"/>
            <a:ext cx="2540459" cy="557673"/>
          </a:xfrm>
          <a:prstGeom prst="rect">
            <a:avLst/>
          </a:prstGeom>
        </p:spPr>
        <p:txBody>
          <a:bodyPr anchor="t" rtlCol="false" tIns="0" lIns="0" bIns="0" rIns="0">
            <a:spAutoFit/>
          </a:bodyPr>
          <a:lstStyle/>
          <a:p>
            <a:pPr algn="r">
              <a:lnSpc>
                <a:spcPts val="3911"/>
              </a:lnSpc>
            </a:pPr>
            <a:r>
              <a:rPr lang="en-US" sz="2794" b="true">
                <a:solidFill>
                  <a:srgbClr val="000000"/>
                </a:solidFill>
                <a:latin typeface="Anonymous Pro Bold"/>
                <a:ea typeface="Anonymous Pro Bold"/>
                <a:cs typeface="Anonymous Pro Bold"/>
                <a:sym typeface="Anonymous Pro Bold"/>
              </a:rPr>
              <a:t>Testing</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14400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70148">
            <a:off x="211778" y="274315"/>
            <a:ext cx="2148194" cy="2148194"/>
          </a:xfrm>
          <a:custGeom>
            <a:avLst/>
            <a:gdLst/>
            <a:ahLst/>
            <a:cxnLst/>
            <a:rect r="r" b="b" t="t" l="l"/>
            <a:pathLst>
              <a:path h="2148194" w="2148194">
                <a:moveTo>
                  <a:pt x="0" y="0"/>
                </a:moveTo>
                <a:lnTo>
                  <a:pt x="2148194" y="0"/>
                </a:lnTo>
                <a:lnTo>
                  <a:pt x="2148194" y="2148194"/>
                </a:lnTo>
                <a:lnTo>
                  <a:pt x="0" y="21481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788480" y="152100"/>
            <a:ext cx="2073121" cy="2271348"/>
          </a:xfrm>
          <a:custGeom>
            <a:avLst/>
            <a:gdLst/>
            <a:ahLst/>
            <a:cxnLst/>
            <a:rect r="r" b="b" t="t" l="l"/>
            <a:pathLst>
              <a:path h="2271348" w="2073121">
                <a:moveTo>
                  <a:pt x="0" y="0"/>
                </a:moveTo>
                <a:lnTo>
                  <a:pt x="2073121" y="0"/>
                </a:lnTo>
                <a:lnTo>
                  <a:pt x="2073121" y="2271348"/>
                </a:lnTo>
                <a:lnTo>
                  <a:pt x="0" y="2271348"/>
                </a:lnTo>
                <a:lnTo>
                  <a:pt x="0" y="0"/>
                </a:lnTo>
                <a:close/>
              </a:path>
            </a:pathLst>
          </a:custGeom>
          <a:blipFill>
            <a:blip r:embed="rId12">
              <a:extLst>
                <a:ext uri="{96DAC541-7B7A-43D3-8B79-37D633B846F1}">
                  <asvg:svgBlip xmlns:asvg="http://schemas.microsoft.com/office/drawing/2016/SVG/main" r:embed="rId13"/>
                </a:ext>
              </a:extLst>
            </a:blip>
            <a:stretch>
              <a:fillRect l="0" t="-32" r="0" b="-32"/>
            </a:stretch>
          </a:blipFill>
        </p:spPr>
      </p:sp>
      <p:sp>
        <p:nvSpPr>
          <p:cNvPr name="Freeform 8" id="8"/>
          <p:cNvSpPr/>
          <p:nvPr/>
        </p:nvSpPr>
        <p:spPr>
          <a:xfrm flipH="false" flipV="false" rot="0">
            <a:off x="245543" y="6462914"/>
            <a:ext cx="3755639" cy="3469272"/>
          </a:xfrm>
          <a:custGeom>
            <a:avLst/>
            <a:gdLst/>
            <a:ahLst/>
            <a:cxnLst/>
            <a:rect r="r" b="b" t="t" l="l"/>
            <a:pathLst>
              <a:path h="3469272" w="3755639">
                <a:moveTo>
                  <a:pt x="0" y="0"/>
                </a:moveTo>
                <a:lnTo>
                  <a:pt x="3755639" y="0"/>
                </a:lnTo>
                <a:lnTo>
                  <a:pt x="3755639" y="3469272"/>
                </a:lnTo>
                <a:lnTo>
                  <a:pt x="0" y="3469272"/>
                </a:lnTo>
                <a:lnTo>
                  <a:pt x="0" y="0"/>
                </a:lnTo>
                <a:close/>
              </a:path>
            </a:pathLst>
          </a:custGeom>
          <a:blipFill>
            <a:blip r:embed="rId14">
              <a:extLst>
                <a:ext uri="{96DAC541-7B7A-43D3-8B79-37D633B846F1}">
                  <asvg:svgBlip xmlns:asvg="http://schemas.microsoft.com/office/drawing/2016/SVG/main" r:embed="rId15"/>
                </a:ext>
              </a:extLst>
            </a:blip>
            <a:stretch>
              <a:fillRect l="-110" t="0" r="-110" b="0"/>
            </a:stretch>
          </a:blipFill>
        </p:spPr>
      </p:sp>
      <p:sp>
        <p:nvSpPr>
          <p:cNvPr name="Freeform 9" id="9"/>
          <p:cNvSpPr/>
          <p:nvPr/>
        </p:nvSpPr>
        <p:spPr>
          <a:xfrm flipH="false" flipV="false" rot="0">
            <a:off x="15906452" y="7845205"/>
            <a:ext cx="2166588" cy="2166588"/>
          </a:xfrm>
          <a:custGeom>
            <a:avLst/>
            <a:gdLst/>
            <a:ahLst/>
            <a:cxnLst/>
            <a:rect r="r" b="b" t="t" l="l"/>
            <a:pathLst>
              <a:path h="2166588" w="2166588">
                <a:moveTo>
                  <a:pt x="0" y="0"/>
                </a:moveTo>
                <a:lnTo>
                  <a:pt x="2166588" y="0"/>
                </a:lnTo>
                <a:lnTo>
                  <a:pt x="2166588" y="2166588"/>
                </a:lnTo>
                <a:lnTo>
                  <a:pt x="0" y="216658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0" id="10"/>
          <p:cNvGrpSpPr/>
          <p:nvPr/>
        </p:nvGrpSpPr>
        <p:grpSpPr>
          <a:xfrm rot="0">
            <a:off x="4969318" y="1028700"/>
            <a:ext cx="8035087" cy="8035087"/>
            <a:chOff x="0" y="0"/>
            <a:chExt cx="10713449" cy="10713449"/>
          </a:xfrm>
        </p:grpSpPr>
        <p:sp>
          <p:nvSpPr>
            <p:cNvPr name="Freeform 11" id="11"/>
            <p:cNvSpPr/>
            <p:nvPr/>
          </p:nvSpPr>
          <p:spPr>
            <a:xfrm flipH="false" flipV="false" rot="0">
              <a:off x="0" y="0"/>
              <a:ext cx="10713466" cy="10713466"/>
            </a:xfrm>
            <a:custGeom>
              <a:avLst/>
              <a:gdLst/>
              <a:ahLst/>
              <a:cxnLst/>
              <a:rect r="r" b="b" t="t" l="l"/>
              <a:pathLst>
                <a:path h="10713466" w="10713466">
                  <a:moveTo>
                    <a:pt x="5356733" y="0"/>
                  </a:moveTo>
                  <a:cubicBezTo>
                    <a:pt x="2398268" y="0"/>
                    <a:pt x="0" y="2398268"/>
                    <a:pt x="0" y="5356733"/>
                  </a:cubicBezTo>
                  <a:cubicBezTo>
                    <a:pt x="0" y="8315199"/>
                    <a:pt x="2398268" y="10713466"/>
                    <a:pt x="5356733" y="10713466"/>
                  </a:cubicBezTo>
                  <a:cubicBezTo>
                    <a:pt x="8315199" y="10713466"/>
                    <a:pt x="10713466" y="8315198"/>
                    <a:pt x="10713466" y="5356733"/>
                  </a:cubicBezTo>
                  <a:cubicBezTo>
                    <a:pt x="10713466" y="2398268"/>
                    <a:pt x="8315198" y="0"/>
                    <a:pt x="5356733" y="0"/>
                  </a:cubicBezTo>
                  <a:close/>
                </a:path>
              </a:pathLst>
            </a:custGeom>
            <a:solidFill>
              <a:srgbClr val="9F81DD">
                <a:alpha val="28235"/>
              </a:srgbClr>
            </a:solidFill>
          </p:spPr>
        </p:sp>
      </p:grpSp>
      <p:sp>
        <p:nvSpPr>
          <p:cNvPr name="Freeform 12" id="12"/>
          <p:cNvSpPr/>
          <p:nvPr/>
        </p:nvSpPr>
        <p:spPr>
          <a:xfrm flipH="true" flipV="false" rot="-4518370">
            <a:off x="5442820" y="1960693"/>
            <a:ext cx="3242994" cy="2399815"/>
          </a:xfrm>
          <a:custGeom>
            <a:avLst/>
            <a:gdLst/>
            <a:ahLst/>
            <a:cxnLst/>
            <a:rect r="r" b="b" t="t" l="l"/>
            <a:pathLst>
              <a:path h="2399815" w="3242994">
                <a:moveTo>
                  <a:pt x="3242994" y="0"/>
                </a:moveTo>
                <a:lnTo>
                  <a:pt x="0" y="0"/>
                </a:lnTo>
                <a:lnTo>
                  <a:pt x="0" y="2399815"/>
                </a:lnTo>
                <a:lnTo>
                  <a:pt x="3242994" y="2399815"/>
                </a:lnTo>
                <a:lnTo>
                  <a:pt x="3242994" y="0"/>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3" id="13"/>
          <p:cNvSpPr/>
          <p:nvPr/>
        </p:nvSpPr>
        <p:spPr>
          <a:xfrm flipH="false" flipV="true" rot="-9801056">
            <a:off x="9123333" y="1960693"/>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4" id="14"/>
          <p:cNvSpPr/>
          <p:nvPr/>
        </p:nvSpPr>
        <p:spPr>
          <a:xfrm flipH="false" flipV="true" rot="-4848053">
            <a:off x="9201826"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5" id="15"/>
          <p:cNvSpPr/>
          <p:nvPr/>
        </p:nvSpPr>
        <p:spPr>
          <a:xfrm flipH="false" flipV="true" rot="517877">
            <a:off x="5442820"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TextBox 16" id="16"/>
          <p:cNvSpPr txBox="true"/>
          <p:nvPr/>
        </p:nvSpPr>
        <p:spPr>
          <a:xfrm rot="0">
            <a:off x="4414682" y="8991600"/>
            <a:ext cx="9929887" cy="1253854"/>
          </a:xfrm>
          <a:prstGeom prst="rect">
            <a:avLst/>
          </a:prstGeom>
        </p:spPr>
        <p:txBody>
          <a:bodyPr anchor="t" rtlCol="false" tIns="0" lIns="0" bIns="0" rIns="0">
            <a:spAutoFit/>
          </a:bodyPr>
          <a:lstStyle/>
          <a:p>
            <a:pPr algn="ctr">
              <a:lnSpc>
                <a:spcPts val="9114"/>
              </a:lnSpc>
            </a:pPr>
            <a:r>
              <a:rPr lang="en-US" sz="6509">
                <a:solidFill>
                  <a:srgbClr val="000000">
                    <a:alpha val="15294"/>
                  </a:srgbClr>
                </a:solidFill>
                <a:latin typeface="Anonymous Pro"/>
                <a:ea typeface="Anonymous Pro"/>
                <a:cs typeface="Anonymous Pro"/>
                <a:sym typeface="Anonymous Pro"/>
              </a:rPr>
              <a:t>IGCSE Computer Science</a:t>
            </a:r>
          </a:p>
        </p:txBody>
      </p:sp>
      <p:sp>
        <p:nvSpPr>
          <p:cNvPr name="TextBox 17" id="17"/>
          <p:cNvSpPr txBox="true"/>
          <p:nvPr/>
        </p:nvSpPr>
        <p:spPr>
          <a:xfrm rot="0">
            <a:off x="6707261" y="3633586"/>
            <a:ext cx="4559201" cy="2829329"/>
          </a:xfrm>
          <a:prstGeom prst="rect">
            <a:avLst/>
          </a:prstGeom>
        </p:spPr>
        <p:txBody>
          <a:bodyPr anchor="t" rtlCol="false" tIns="0" lIns="0" bIns="0" rIns="0">
            <a:spAutoFit/>
          </a:bodyPr>
          <a:lstStyle/>
          <a:p>
            <a:pPr algn="ctr">
              <a:lnSpc>
                <a:spcPts val="7327"/>
              </a:lnSpc>
            </a:pPr>
            <a:r>
              <a:rPr lang="en-US" sz="5234">
                <a:solidFill>
                  <a:srgbClr val="000000">
                    <a:alpha val="28235"/>
                  </a:srgbClr>
                </a:solidFill>
                <a:latin typeface="League Spartan"/>
                <a:ea typeface="League Spartan"/>
                <a:cs typeface="League Spartan"/>
                <a:sym typeface="League Spartan"/>
              </a:rPr>
              <a:t>Program </a:t>
            </a:r>
          </a:p>
          <a:p>
            <a:pPr algn="ctr">
              <a:lnSpc>
                <a:spcPts val="7327"/>
              </a:lnSpc>
            </a:pPr>
            <a:r>
              <a:rPr lang="en-US" sz="5234">
                <a:solidFill>
                  <a:srgbClr val="000000">
                    <a:alpha val="28235"/>
                  </a:srgbClr>
                </a:solidFill>
                <a:latin typeface="League Spartan"/>
                <a:ea typeface="League Spartan"/>
                <a:cs typeface="League Spartan"/>
                <a:sym typeface="League Spartan"/>
              </a:rPr>
              <a:t>Development</a:t>
            </a:r>
          </a:p>
          <a:p>
            <a:pPr algn="ctr">
              <a:lnSpc>
                <a:spcPts val="7327"/>
              </a:lnSpc>
            </a:pPr>
            <a:r>
              <a:rPr lang="en-US" sz="5234">
                <a:solidFill>
                  <a:srgbClr val="000000">
                    <a:alpha val="28235"/>
                  </a:srgbClr>
                </a:solidFill>
                <a:latin typeface="League Spartan"/>
                <a:ea typeface="League Spartan"/>
                <a:cs typeface="League Spartan"/>
                <a:sym typeface="League Spartan"/>
              </a:rPr>
              <a:t>Life Cycle</a:t>
            </a:r>
          </a:p>
        </p:txBody>
      </p:sp>
      <p:sp>
        <p:nvSpPr>
          <p:cNvPr name="TextBox 18" id="18"/>
          <p:cNvSpPr txBox="true"/>
          <p:nvPr/>
        </p:nvSpPr>
        <p:spPr>
          <a:xfrm rot="0">
            <a:off x="3061683" y="-152400"/>
            <a:ext cx="11850357" cy="666220"/>
          </a:xfrm>
          <a:prstGeom prst="rect">
            <a:avLst/>
          </a:prstGeom>
        </p:spPr>
        <p:txBody>
          <a:bodyPr anchor="t" rtlCol="false" tIns="0" lIns="0" bIns="0" rIns="0">
            <a:spAutoFit/>
          </a:bodyPr>
          <a:lstStyle/>
          <a:p>
            <a:pPr algn="ctr">
              <a:lnSpc>
                <a:spcPts val="4754"/>
              </a:lnSpc>
            </a:pPr>
            <a:r>
              <a:rPr lang="en-US" sz="3395" b="true">
                <a:solidFill>
                  <a:srgbClr val="FDFFFC">
                    <a:alpha val="34902"/>
                  </a:srgbClr>
                </a:solidFill>
                <a:latin typeface="Anonymous Pro Bold"/>
                <a:ea typeface="Anonymous Pro Bold"/>
                <a:cs typeface="Anonymous Pro Bold"/>
                <a:sym typeface="Anonymous Pro Bold"/>
              </a:rPr>
              <a:t>Chapter 7: Algorithm Design and Problem Solving</a:t>
            </a:r>
          </a:p>
        </p:txBody>
      </p:sp>
      <p:sp>
        <p:nvSpPr>
          <p:cNvPr name="TextBox 19" id="19"/>
          <p:cNvSpPr txBox="true"/>
          <p:nvPr/>
        </p:nvSpPr>
        <p:spPr>
          <a:xfrm rot="0">
            <a:off x="8111613" y="3158729"/>
            <a:ext cx="1750497" cy="665357"/>
          </a:xfrm>
          <a:prstGeom prst="rect">
            <a:avLst/>
          </a:prstGeom>
        </p:spPr>
        <p:txBody>
          <a:bodyPr anchor="t" rtlCol="false" tIns="0" lIns="0" bIns="0" rIns="0">
            <a:spAutoFit/>
          </a:bodyPr>
          <a:lstStyle/>
          <a:p>
            <a:pPr algn="ctr">
              <a:lnSpc>
                <a:spcPts val="4754"/>
              </a:lnSpc>
            </a:pPr>
            <a:r>
              <a:rPr lang="en-US" sz="3395" b="true">
                <a:solidFill>
                  <a:srgbClr val="000000">
                    <a:alpha val="28235"/>
                  </a:srgbClr>
                </a:solidFill>
                <a:latin typeface="Anonymous Pro Bold"/>
                <a:ea typeface="Anonymous Pro Bold"/>
                <a:cs typeface="Anonymous Pro Bold"/>
                <a:sym typeface="Anonymous Pro Bold"/>
              </a:rPr>
              <a:t>C7.1</a:t>
            </a:r>
          </a:p>
        </p:txBody>
      </p:sp>
      <p:sp>
        <p:nvSpPr>
          <p:cNvPr name="TextBox 20" id="20"/>
          <p:cNvSpPr txBox="true"/>
          <p:nvPr/>
        </p:nvSpPr>
        <p:spPr>
          <a:xfrm rot="0">
            <a:off x="-227858" y="2412100"/>
            <a:ext cx="2513117" cy="534056"/>
          </a:xfrm>
          <a:prstGeom prst="rect">
            <a:avLst/>
          </a:prstGeom>
        </p:spPr>
        <p:txBody>
          <a:bodyPr anchor="t" rtlCol="false" tIns="0" lIns="0" bIns="0" rIns="0">
            <a:spAutoFit/>
          </a:bodyPr>
          <a:lstStyle/>
          <a:p>
            <a:pPr algn="ctr">
              <a:lnSpc>
                <a:spcPts val="3870"/>
              </a:lnSpc>
            </a:pPr>
            <a:r>
              <a:rPr lang="en-US" sz="2764" b="true">
                <a:solidFill>
                  <a:srgbClr val="FBEECB">
                    <a:alpha val="42353"/>
                  </a:srgbClr>
                </a:solidFill>
                <a:latin typeface="Anonymous Pro Bold"/>
                <a:ea typeface="Anonymous Pro Bold"/>
                <a:cs typeface="Anonymous Pro Bold"/>
                <a:sym typeface="Anonymous Pro Bold"/>
              </a:rPr>
              <a:t>Analysis</a:t>
            </a:r>
          </a:p>
        </p:txBody>
      </p:sp>
      <p:sp>
        <p:nvSpPr>
          <p:cNvPr name="TextBox 21" id="21"/>
          <p:cNvSpPr txBox="true"/>
          <p:nvPr/>
        </p:nvSpPr>
        <p:spPr>
          <a:xfrm rot="0">
            <a:off x="14344569" y="2251998"/>
            <a:ext cx="3517032" cy="758886"/>
          </a:xfrm>
          <a:prstGeom prst="rect">
            <a:avLst/>
          </a:prstGeom>
        </p:spPr>
        <p:txBody>
          <a:bodyPr anchor="t" rtlCol="false" tIns="0" lIns="0" bIns="0" rIns="0">
            <a:spAutoFit/>
          </a:bodyPr>
          <a:lstStyle/>
          <a:p>
            <a:pPr algn="r">
              <a:lnSpc>
                <a:spcPts val="5415"/>
              </a:lnSpc>
            </a:pPr>
            <a:r>
              <a:rPr lang="en-US" sz="3868" b="true">
                <a:solidFill>
                  <a:srgbClr val="F79844">
                    <a:alpha val="42353"/>
                  </a:srgbClr>
                </a:solidFill>
                <a:latin typeface="Anonymous Pro Bold"/>
                <a:ea typeface="Anonymous Pro Bold"/>
                <a:cs typeface="Anonymous Pro Bold"/>
                <a:sym typeface="Anonymous Pro Bold"/>
              </a:rPr>
              <a:t>Design</a:t>
            </a:r>
          </a:p>
        </p:txBody>
      </p:sp>
      <p:sp>
        <p:nvSpPr>
          <p:cNvPr name="TextBox 22" id="22"/>
          <p:cNvSpPr txBox="true"/>
          <p:nvPr/>
        </p:nvSpPr>
        <p:spPr>
          <a:xfrm rot="0">
            <a:off x="405210" y="5186679"/>
            <a:ext cx="2326207" cy="961085"/>
          </a:xfrm>
          <a:prstGeom prst="rect">
            <a:avLst/>
          </a:prstGeom>
        </p:spPr>
        <p:txBody>
          <a:bodyPr anchor="t" rtlCol="false" tIns="0" lIns="0" bIns="0" rIns="0">
            <a:spAutoFit/>
          </a:bodyPr>
          <a:lstStyle/>
          <a:p>
            <a:pPr algn="l">
              <a:lnSpc>
                <a:spcPts val="6927"/>
              </a:lnSpc>
            </a:pPr>
            <a:r>
              <a:rPr lang="en-US" sz="4948" b="true">
                <a:solidFill>
                  <a:srgbClr val="FBEECB"/>
                </a:solidFill>
                <a:latin typeface="Anonymous Pro Bold"/>
                <a:ea typeface="Anonymous Pro Bold"/>
                <a:cs typeface="Anonymous Pro Bold"/>
                <a:sym typeface="Anonymous Pro Bold"/>
              </a:rPr>
              <a:t>Coding</a:t>
            </a:r>
          </a:p>
        </p:txBody>
      </p:sp>
      <p:sp>
        <p:nvSpPr>
          <p:cNvPr name="TextBox 23" id="23"/>
          <p:cNvSpPr txBox="true"/>
          <p:nvPr/>
        </p:nvSpPr>
        <p:spPr>
          <a:xfrm rot="0">
            <a:off x="15588112" y="6961394"/>
            <a:ext cx="2540459" cy="557673"/>
          </a:xfrm>
          <a:prstGeom prst="rect">
            <a:avLst/>
          </a:prstGeom>
        </p:spPr>
        <p:txBody>
          <a:bodyPr anchor="t" rtlCol="false" tIns="0" lIns="0" bIns="0" rIns="0">
            <a:spAutoFit/>
          </a:bodyPr>
          <a:lstStyle/>
          <a:p>
            <a:pPr algn="r">
              <a:lnSpc>
                <a:spcPts val="3911"/>
              </a:lnSpc>
            </a:pPr>
            <a:r>
              <a:rPr lang="en-US" sz="2794" b="true">
                <a:solidFill>
                  <a:srgbClr val="000000">
                    <a:alpha val="12549"/>
                  </a:srgbClr>
                </a:solidFill>
                <a:latin typeface="Anonymous Pro Bold"/>
                <a:ea typeface="Anonymous Pro Bold"/>
                <a:cs typeface="Anonymous Pro Bold"/>
                <a:sym typeface="Anonymous Pro Bold"/>
              </a:rPr>
              <a:t>Testing</a:t>
            </a:r>
          </a:p>
        </p:txBody>
      </p:sp>
      <p:grpSp>
        <p:nvGrpSpPr>
          <p:cNvPr name="Group 24" id="24"/>
          <p:cNvGrpSpPr/>
          <p:nvPr/>
        </p:nvGrpSpPr>
        <p:grpSpPr>
          <a:xfrm rot="0">
            <a:off x="2537237" y="319939"/>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0">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1">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22" tooltip="http://www.exampaperspractice.co.uk"/>
                </a:rPr>
                <a:t>www.exampaperspractice.co.uk</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sp>
        <p:nvSpPr>
          <p:cNvPr name="Freeform 2" id="2"/>
          <p:cNvSpPr/>
          <p:nvPr/>
        </p:nvSpPr>
        <p:spPr>
          <a:xfrm flipH="false" flipV="false" rot="0">
            <a:off x="13426973" y="6057182"/>
            <a:ext cx="2813696" cy="2809699"/>
          </a:xfrm>
          <a:custGeom>
            <a:avLst/>
            <a:gdLst/>
            <a:ahLst/>
            <a:cxnLst/>
            <a:rect r="r" b="b" t="t" l="l"/>
            <a:pathLst>
              <a:path h="2809699" w="2813696">
                <a:moveTo>
                  <a:pt x="0" y="0"/>
                </a:moveTo>
                <a:lnTo>
                  <a:pt x="2813696" y="0"/>
                </a:lnTo>
                <a:lnTo>
                  <a:pt x="2813696" y="2809699"/>
                </a:lnTo>
                <a:lnTo>
                  <a:pt x="0" y="2809699"/>
                </a:lnTo>
                <a:lnTo>
                  <a:pt x="0" y="0"/>
                </a:lnTo>
                <a:close/>
              </a:path>
            </a:pathLst>
          </a:custGeom>
          <a:blipFill>
            <a:blip r:embed="rId2">
              <a:extLst>
                <a:ext uri="{96DAC541-7B7A-43D3-8B79-37D633B846F1}">
                  <asvg:svgBlip xmlns:asvg="http://schemas.microsoft.com/office/drawing/2016/SVG/main" r:embed="rId3"/>
                </a:ext>
              </a:extLst>
            </a:blip>
            <a:stretch>
              <a:fillRect l="-98" t="0" r="-98" b="0"/>
            </a:stretch>
          </a:blipFill>
        </p:spPr>
      </p:sp>
      <p:sp>
        <p:nvSpPr>
          <p:cNvPr name="Freeform 3" id="3"/>
          <p:cNvSpPr/>
          <p:nvPr/>
        </p:nvSpPr>
        <p:spPr>
          <a:xfrm flipH="false" flipV="false" rot="0">
            <a:off x="3454179" y="3031099"/>
            <a:ext cx="11379641" cy="4808734"/>
          </a:xfrm>
          <a:custGeom>
            <a:avLst/>
            <a:gdLst/>
            <a:ahLst/>
            <a:cxnLst/>
            <a:rect r="r" b="b" t="t" l="l"/>
            <a:pathLst>
              <a:path h="4808734" w="11379641">
                <a:moveTo>
                  <a:pt x="0" y="0"/>
                </a:moveTo>
                <a:lnTo>
                  <a:pt x="11379641" y="0"/>
                </a:lnTo>
                <a:lnTo>
                  <a:pt x="11379641" y="4808734"/>
                </a:lnTo>
                <a:lnTo>
                  <a:pt x="0" y="48087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5135727"/>
            <a:ext cx="3429954" cy="3579649"/>
          </a:xfrm>
          <a:custGeom>
            <a:avLst/>
            <a:gdLst/>
            <a:ahLst/>
            <a:cxnLst/>
            <a:rect r="r" b="b" t="t" l="l"/>
            <a:pathLst>
              <a:path h="3579649" w="3429954">
                <a:moveTo>
                  <a:pt x="0" y="0"/>
                </a:moveTo>
                <a:lnTo>
                  <a:pt x="3429954" y="0"/>
                </a:lnTo>
                <a:lnTo>
                  <a:pt x="3429954" y="3579649"/>
                </a:lnTo>
                <a:lnTo>
                  <a:pt x="0" y="3579649"/>
                </a:lnTo>
                <a:lnTo>
                  <a:pt x="0" y="0"/>
                </a:lnTo>
                <a:close/>
              </a:path>
            </a:pathLst>
          </a:custGeom>
          <a:blipFill>
            <a:blip r:embed="rId6">
              <a:extLst>
                <a:ext uri="{96DAC541-7B7A-43D3-8B79-37D633B846F1}">
                  <asvg:svgBlip xmlns:asvg="http://schemas.microsoft.com/office/drawing/2016/SVG/main" r:embed="rId7"/>
                </a:ext>
              </a:extLst>
            </a:blip>
            <a:stretch>
              <a:fillRect l="0" t="-32" r="0" b="-32"/>
            </a:stretch>
          </a:blipFill>
        </p:spPr>
      </p:sp>
      <p:sp>
        <p:nvSpPr>
          <p:cNvPr name="TextBox 5" id="5"/>
          <p:cNvSpPr txBox="true"/>
          <p:nvPr/>
        </p:nvSpPr>
        <p:spPr>
          <a:xfrm rot="0">
            <a:off x="4458654" y="1071443"/>
            <a:ext cx="9370691" cy="1544803"/>
          </a:xfrm>
          <a:prstGeom prst="rect">
            <a:avLst/>
          </a:prstGeom>
        </p:spPr>
        <p:txBody>
          <a:bodyPr anchor="t" rtlCol="false" tIns="0" lIns="0" bIns="0" rIns="0">
            <a:spAutoFit/>
          </a:bodyPr>
          <a:lstStyle/>
          <a:p>
            <a:pPr algn="ctr">
              <a:lnSpc>
                <a:spcPts val="8622"/>
              </a:lnSpc>
            </a:pPr>
            <a:r>
              <a:rPr lang="en-US" sz="5072">
                <a:solidFill>
                  <a:srgbClr val="FBEECB"/>
                </a:solidFill>
                <a:latin typeface="Cooper Hewitt"/>
                <a:ea typeface="Cooper Hewitt"/>
                <a:cs typeface="Cooper Hewitt"/>
                <a:sym typeface="Cooper Hewitt"/>
              </a:rPr>
              <a:t>The implementation stage</a:t>
            </a:r>
          </a:p>
        </p:txBody>
      </p:sp>
      <p:sp>
        <p:nvSpPr>
          <p:cNvPr name="TextBox 6" id="6"/>
          <p:cNvSpPr txBox="true"/>
          <p:nvPr/>
        </p:nvSpPr>
        <p:spPr>
          <a:xfrm rot="0">
            <a:off x="3272626" y="-467800"/>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CODING</a:t>
            </a:r>
          </a:p>
        </p:txBody>
      </p:sp>
      <p:sp>
        <p:nvSpPr>
          <p:cNvPr name="TextBox 7" id="7"/>
          <p:cNvSpPr txBox="true"/>
          <p:nvPr/>
        </p:nvSpPr>
        <p:spPr>
          <a:xfrm rot="0">
            <a:off x="4458654" y="2486603"/>
            <a:ext cx="9370691" cy="5211927"/>
          </a:xfrm>
          <a:prstGeom prst="rect">
            <a:avLst/>
          </a:prstGeom>
        </p:spPr>
        <p:txBody>
          <a:bodyPr anchor="t" rtlCol="false" tIns="0" lIns="0" bIns="0" rIns="0">
            <a:spAutoFit/>
          </a:bodyPr>
          <a:lstStyle/>
          <a:p>
            <a:pPr algn="ctr">
              <a:lnSpc>
                <a:spcPts val="7603"/>
              </a:lnSpc>
            </a:pPr>
            <a:r>
              <a:rPr lang="en-US" sz="4472">
                <a:solidFill>
                  <a:srgbClr val="191919"/>
                </a:solidFill>
                <a:latin typeface="Cooper Hewitt"/>
                <a:ea typeface="Cooper Hewitt"/>
                <a:cs typeface="Cooper Hewitt"/>
                <a:sym typeface="Cooper Hewitt"/>
              </a:rPr>
              <a:t>The  stage involves translating the design specifications into executable code using a programming language, adhering to coding standards and practices.</a:t>
            </a:r>
          </a:p>
        </p:txBody>
      </p:sp>
      <p:grpSp>
        <p:nvGrpSpPr>
          <p:cNvPr name="Group 8" id="8"/>
          <p:cNvGrpSpPr/>
          <p:nvPr/>
        </p:nvGrpSpPr>
        <p:grpSpPr>
          <a:xfrm rot="0">
            <a:off x="2537237" y="31993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sp>
        <p:nvSpPr>
          <p:cNvPr name="TextBox 4" id="4"/>
          <p:cNvSpPr txBox="true"/>
          <p:nvPr/>
        </p:nvSpPr>
        <p:spPr>
          <a:xfrm rot="0">
            <a:off x="2132952" y="866158"/>
            <a:ext cx="9370691" cy="1544803"/>
          </a:xfrm>
          <a:prstGeom prst="rect">
            <a:avLst/>
          </a:prstGeom>
        </p:spPr>
        <p:txBody>
          <a:bodyPr anchor="t" rtlCol="false" tIns="0" lIns="0" bIns="0" rIns="0">
            <a:spAutoFit/>
          </a:bodyPr>
          <a:lstStyle/>
          <a:p>
            <a:pPr algn="ctr">
              <a:lnSpc>
                <a:spcPts val="8622"/>
              </a:lnSpc>
            </a:pPr>
            <a:r>
              <a:rPr lang="en-US" sz="5072">
                <a:solidFill>
                  <a:srgbClr val="FBEECB"/>
                </a:solidFill>
                <a:latin typeface="Cooper Hewitt"/>
                <a:ea typeface="Cooper Hewitt"/>
                <a:cs typeface="Cooper Hewitt"/>
                <a:sym typeface="Cooper Hewitt"/>
              </a:rPr>
              <a:t>Example: E-commerce App</a:t>
            </a:r>
          </a:p>
        </p:txBody>
      </p:sp>
      <p:sp>
        <p:nvSpPr>
          <p:cNvPr name="TextBox 5" id="5"/>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CODING</a:t>
            </a:r>
          </a:p>
        </p:txBody>
      </p:sp>
      <p:grpSp>
        <p:nvGrpSpPr>
          <p:cNvPr name="Group 6" id="6"/>
          <p:cNvGrpSpPr/>
          <p:nvPr/>
        </p:nvGrpSpPr>
        <p:grpSpPr>
          <a:xfrm rot="0">
            <a:off x="2537237" y="319939"/>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grpSp>
        <p:nvGrpSpPr>
          <p:cNvPr name="Group 4" id="4"/>
          <p:cNvGrpSpPr/>
          <p:nvPr/>
        </p:nvGrpSpPr>
        <p:grpSpPr>
          <a:xfrm rot="-9000000">
            <a:off x="4450327" y="9216469"/>
            <a:ext cx="1952159" cy="47625"/>
            <a:chOff x="0" y="0"/>
            <a:chExt cx="2602879" cy="63500"/>
          </a:xfrm>
        </p:grpSpPr>
        <p:sp>
          <p:nvSpPr>
            <p:cNvPr name="Freeform 5" id="5"/>
            <p:cNvSpPr/>
            <p:nvPr/>
          </p:nvSpPr>
          <p:spPr>
            <a:xfrm flipH="false" flipV="false" rot="0">
              <a:off x="0" y="0"/>
              <a:ext cx="2602865" cy="63500"/>
            </a:xfrm>
            <a:custGeom>
              <a:avLst/>
              <a:gdLst/>
              <a:ahLst/>
              <a:cxnLst/>
              <a:rect r="r" b="b" t="t" l="l"/>
              <a:pathLst>
                <a:path h="63500" w="2602865">
                  <a:moveTo>
                    <a:pt x="31750" y="0"/>
                  </a:moveTo>
                  <a:lnTo>
                    <a:pt x="2571115" y="0"/>
                  </a:lnTo>
                  <a:cubicBezTo>
                    <a:pt x="2588641" y="0"/>
                    <a:pt x="2602865" y="14224"/>
                    <a:pt x="2602865" y="31750"/>
                  </a:cubicBezTo>
                  <a:cubicBezTo>
                    <a:pt x="2602865" y="49276"/>
                    <a:pt x="2588641" y="63500"/>
                    <a:pt x="2571115"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6" id="6"/>
          <p:cNvGrpSpPr/>
          <p:nvPr/>
        </p:nvGrpSpPr>
        <p:grpSpPr>
          <a:xfrm rot="0">
            <a:off x="6315075" y="9264094"/>
            <a:ext cx="9467026" cy="788144"/>
            <a:chOff x="0" y="0"/>
            <a:chExt cx="12622701" cy="1050859"/>
          </a:xfrm>
        </p:grpSpPr>
        <p:sp>
          <p:nvSpPr>
            <p:cNvPr name="Freeform 7" id="7"/>
            <p:cNvSpPr/>
            <p:nvPr/>
          </p:nvSpPr>
          <p:spPr>
            <a:xfrm flipH="false" flipV="false" rot="0">
              <a:off x="0" y="0"/>
              <a:ext cx="12622657" cy="1050798"/>
            </a:xfrm>
            <a:custGeom>
              <a:avLst/>
              <a:gdLst/>
              <a:ahLst/>
              <a:cxnLst/>
              <a:rect r="r" b="b" t="t" l="l"/>
              <a:pathLst>
                <a:path h="1050798" w="12622657">
                  <a:moveTo>
                    <a:pt x="0" y="0"/>
                  </a:moveTo>
                  <a:lnTo>
                    <a:pt x="12622657" y="0"/>
                  </a:lnTo>
                  <a:lnTo>
                    <a:pt x="12622657" y="1050798"/>
                  </a:lnTo>
                  <a:lnTo>
                    <a:pt x="0" y="1050798"/>
                  </a:lnTo>
                  <a:close/>
                </a:path>
              </a:pathLst>
            </a:custGeom>
            <a:solidFill>
              <a:srgbClr val="3ABDC4"/>
            </a:solidFill>
          </p:spPr>
        </p:sp>
      </p:grpSp>
      <p:sp>
        <p:nvSpPr>
          <p:cNvPr name="TextBox 8" id="8"/>
          <p:cNvSpPr txBox="true"/>
          <p:nvPr/>
        </p:nvSpPr>
        <p:spPr>
          <a:xfrm rot="0">
            <a:off x="2132952" y="866158"/>
            <a:ext cx="9370691" cy="1544803"/>
          </a:xfrm>
          <a:prstGeom prst="rect">
            <a:avLst/>
          </a:prstGeom>
        </p:spPr>
        <p:txBody>
          <a:bodyPr anchor="t" rtlCol="false" tIns="0" lIns="0" bIns="0" rIns="0">
            <a:spAutoFit/>
          </a:bodyPr>
          <a:lstStyle/>
          <a:p>
            <a:pPr algn="ctr">
              <a:lnSpc>
                <a:spcPts val="8622"/>
              </a:lnSpc>
            </a:pPr>
            <a:r>
              <a:rPr lang="en-US" sz="5072">
                <a:solidFill>
                  <a:srgbClr val="FBEECB"/>
                </a:solidFill>
                <a:latin typeface="Cooper Hewitt"/>
                <a:ea typeface="Cooper Hewitt"/>
                <a:cs typeface="Cooper Hewitt"/>
                <a:sym typeface="Cooper Hewitt"/>
              </a:rPr>
              <a:t>Example: E-commerce App</a:t>
            </a:r>
          </a:p>
        </p:txBody>
      </p:sp>
      <p:sp>
        <p:nvSpPr>
          <p:cNvPr name="TextBox 9" id="9"/>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CODING</a:t>
            </a:r>
          </a:p>
        </p:txBody>
      </p:sp>
      <p:sp>
        <p:nvSpPr>
          <p:cNvPr name="TextBox 10" id="10"/>
          <p:cNvSpPr txBox="true"/>
          <p:nvPr/>
        </p:nvSpPr>
        <p:spPr>
          <a:xfrm rot="0">
            <a:off x="6263001" y="8897962"/>
            <a:ext cx="9370691" cy="1154276"/>
          </a:xfrm>
          <a:prstGeom prst="rect">
            <a:avLst/>
          </a:prstGeom>
        </p:spPr>
        <p:txBody>
          <a:bodyPr anchor="t" rtlCol="false" tIns="0" lIns="0" bIns="0" rIns="0">
            <a:spAutoFit/>
          </a:bodyPr>
          <a:lstStyle/>
          <a:p>
            <a:pPr algn="ctr">
              <a:lnSpc>
                <a:spcPts val="6583"/>
              </a:lnSpc>
            </a:pPr>
            <a:r>
              <a:rPr lang="en-US" sz="3872">
                <a:solidFill>
                  <a:srgbClr val="FDFFFC"/>
                </a:solidFill>
                <a:latin typeface="Cooper Hewitt"/>
                <a:ea typeface="Cooper Hewitt"/>
                <a:cs typeface="Cooper Hewitt"/>
                <a:sym typeface="Cooper Hewitt"/>
              </a:rPr>
              <a:t>Module 1: Update sold count automatically</a:t>
            </a:r>
          </a:p>
        </p:txBody>
      </p:sp>
      <p:grpSp>
        <p:nvGrpSpPr>
          <p:cNvPr name="Group 11" id="11"/>
          <p:cNvGrpSpPr/>
          <p:nvPr/>
        </p:nvGrpSpPr>
        <p:grpSpPr>
          <a:xfrm rot="0">
            <a:off x="2537237" y="319939"/>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sp>
        <p:nvSpPr>
          <p:cNvPr name="TextBox 4" id="4"/>
          <p:cNvSpPr txBox="true"/>
          <p:nvPr/>
        </p:nvSpPr>
        <p:spPr>
          <a:xfrm rot="0">
            <a:off x="2132952" y="866158"/>
            <a:ext cx="9370691" cy="1544803"/>
          </a:xfrm>
          <a:prstGeom prst="rect">
            <a:avLst/>
          </a:prstGeom>
        </p:spPr>
        <p:txBody>
          <a:bodyPr anchor="t" rtlCol="false" tIns="0" lIns="0" bIns="0" rIns="0">
            <a:spAutoFit/>
          </a:bodyPr>
          <a:lstStyle/>
          <a:p>
            <a:pPr algn="ctr">
              <a:lnSpc>
                <a:spcPts val="8622"/>
              </a:lnSpc>
            </a:pPr>
            <a:r>
              <a:rPr lang="en-US" sz="5072">
                <a:solidFill>
                  <a:srgbClr val="FBEECB"/>
                </a:solidFill>
                <a:latin typeface="Cooper Hewitt"/>
                <a:ea typeface="Cooper Hewitt"/>
                <a:cs typeface="Cooper Hewitt"/>
                <a:sym typeface="Cooper Hewitt"/>
              </a:rPr>
              <a:t>Example: E-commerce App</a:t>
            </a:r>
          </a:p>
        </p:txBody>
      </p:sp>
      <p:sp>
        <p:nvSpPr>
          <p:cNvPr name="TextBox 5" id="5"/>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CODING</a:t>
            </a:r>
          </a:p>
        </p:txBody>
      </p:sp>
      <p:grpSp>
        <p:nvGrpSpPr>
          <p:cNvPr name="Group 6" id="6"/>
          <p:cNvGrpSpPr/>
          <p:nvPr/>
        </p:nvGrpSpPr>
        <p:grpSpPr>
          <a:xfrm rot="-6969116">
            <a:off x="16455104" y="2288370"/>
            <a:ext cx="731451" cy="47625"/>
            <a:chOff x="0" y="0"/>
            <a:chExt cx="975268" cy="63500"/>
          </a:xfrm>
        </p:grpSpPr>
        <p:sp>
          <p:nvSpPr>
            <p:cNvPr name="Freeform 7" id="7"/>
            <p:cNvSpPr/>
            <p:nvPr/>
          </p:nvSpPr>
          <p:spPr>
            <a:xfrm flipH="false" flipV="false" rot="0">
              <a:off x="0" y="0"/>
              <a:ext cx="975233" cy="63500"/>
            </a:xfrm>
            <a:custGeom>
              <a:avLst/>
              <a:gdLst/>
              <a:ahLst/>
              <a:cxnLst/>
              <a:rect r="r" b="b" t="t" l="l"/>
              <a:pathLst>
                <a:path h="63500" w="975233">
                  <a:moveTo>
                    <a:pt x="31750" y="0"/>
                  </a:moveTo>
                  <a:lnTo>
                    <a:pt x="943483" y="0"/>
                  </a:lnTo>
                  <a:cubicBezTo>
                    <a:pt x="961009" y="0"/>
                    <a:pt x="975233" y="14224"/>
                    <a:pt x="975233" y="31750"/>
                  </a:cubicBezTo>
                  <a:cubicBezTo>
                    <a:pt x="975233" y="49276"/>
                    <a:pt x="961009" y="63500"/>
                    <a:pt x="943483"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0">
            <a:off x="12712974" y="153338"/>
            <a:ext cx="5247280" cy="1699154"/>
            <a:chOff x="0" y="0"/>
            <a:chExt cx="6996373" cy="2265539"/>
          </a:xfrm>
        </p:grpSpPr>
        <p:sp>
          <p:nvSpPr>
            <p:cNvPr name="Freeform 9" id="9"/>
            <p:cNvSpPr/>
            <p:nvPr/>
          </p:nvSpPr>
          <p:spPr>
            <a:xfrm flipH="false" flipV="false" rot="0">
              <a:off x="0" y="0"/>
              <a:ext cx="6996430" cy="2265553"/>
            </a:xfrm>
            <a:custGeom>
              <a:avLst/>
              <a:gdLst/>
              <a:ahLst/>
              <a:cxnLst/>
              <a:rect r="r" b="b" t="t" l="l"/>
              <a:pathLst>
                <a:path h="2265553" w="6996430">
                  <a:moveTo>
                    <a:pt x="0" y="0"/>
                  </a:moveTo>
                  <a:lnTo>
                    <a:pt x="6996430" y="0"/>
                  </a:lnTo>
                  <a:lnTo>
                    <a:pt x="6996430" y="2265553"/>
                  </a:lnTo>
                  <a:lnTo>
                    <a:pt x="0" y="2265553"/>
                  </a:lnTo>
                  <a:close/>
                </a:path>
              </a:pathLst>
            </a:custGeom>
            <a:solidFill>
              <a:srgbClr val="3ABDC4"/>
            </a:solidFill>
          </p:spPr>
        </p:sp>
      </p:grpSp>
      <p:sp>
        <p:nvSpPr>
          <p:cNvPr name="TextBox 10" id="10"/>
          <p:cNvSpPr txBox="true"/>
          <p:nvPr/>
        </p:nvSpPr>
        <p:spPr>
          <a:xfrm rot="0">
            <a:off x="12909403" y="-335743"/>
            <a:ext cx="4854423" cy="1982951"/>
          </a:xfrm>
          <a:prstGeom prst="rect">
            <a:avLst/>
          </a:prstGeom>
        </p:spPr>
        <p:txBody>
          <a:bodyPr anchor="t" rtlCol="false" tIns="0" lIns="0" bIns="0" rIns="0">
            <a:spAutoFit/>
          </a:bodyPr>
          <a:lstStyle/>
          <a:p>
            <a:pPr algn="ctr">
              <a:lnSpc>
                <a:spcPts val="6583"/>
              </a:lnSpc>
            </a:pPr>
            <a:r>
              <a:rPr lang="en-US" sz="3872">
                <a:solidFill>
                  <a:srgbClr val="FBEECB"/>
                </a:solidFill>
                <a:latin typeface="Cooper Hewitt"/>
                <a:ea typeface="Cooper Hewitt"/>
                <a:cs typeface="Cooper Hewitt"/>
                <a:sym typeface="Cooper Hewitt"/>
              </a:rPr>
              <a:t>Module 2: Login and SignUp page</a:t>
            </a:r>
          </a:p>
        </p:txBody>
      </p:sp>
      <p:grpSp>
        <p:nvGrpSpPr>
          <p:cNvPr name="Group 11" id="11"/>
          <p:cNvGrpSpPr/>
          <p:nvPr/>
        </p:nvGrpSpPr>
        <p:grpSpPr>
          <a:xfrm rot="0">
            <a:off x="2537237" y="319939"/>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sp>
        <p:nvSpPr>
          <p:cNvPr name="TextBox 4" id="4"/>
          <p:cNvSpPr txBox="true"/>
          <p:nvPr/>
        </p:nvSpPr>
        <p:spPr>
          <a:xfrm rot="0">
            <a:off x="2132952" y="866158"/>
            <a:ext cx="9370691" cy="1544803"/>
          </a:xfrm>
          <a:prstGeom prst="rect">
            <a:avLst/>
          </a:prstGeom>
        </p:spPr>
        <p:txBody>
          <a:bodyPr anchor="t" rtlCol="false" tIns="0" lIns="0" bIns="0" rIns="0">
            <a:spAutoFit/>
          </a:bodyPr>
          <a:lstStyle/>
          <a:p>
            <a:pPr algn="ctr">
              <a:lnSpc>
                <a:spcPts val="8622"/>
              </a:lnSpc>
            </a:pPr>
            <a:r>
              <a:rPr lang="en-US" sz="5072">
                <a:solidFill>
                  <a:srgbClr val="FBEECB"/>
                </a:solidFill>
                <a:latin typeface="Cooper Hewitt"/>
                <a:ea typeface="Cooper Hewitt"/>
                <a:cs typeface="Cooper Hewitt"/>
                <a:sym typeface="Cooper Hewitt"/>
              </a:rPr>
              <a:t>Example: E-commerce App</a:t>
            </a:r>
          </a:p>
        </p:txBody>
      </p:sp>
      <p:sp>
        <p:nvSpPr>
          <p:cNvPr name="TextBox 5" id="5"/>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CODING</a:t>
            </a:r>
          </a:p>
        </p:txBody>
      </p:sp>
      <p:grpSp>
        <p:nvGrpSpPr>
          <p:cNvPr name="Group 6" id="6"/>
          <p:cNvGrpSpPr/>
          <p:nvPr/>
        </p:nvGrpSpPr>
        <p:grpSpPr>
          <a:xfrm rot="8600923">
            <a:off x="13013908" y="2235304"/>
            <a:ext cx="1489764" cy="47625"/>
            <a:chOff x="0" y="0"/>
            <a:chExt cx="1986352" cy="63500"/>
          </a:xfrm>
        </p:grpSpPr>
        <p:sp>
          <p:nvSpPr>
            <p:cNvPr name="Freeform 7" id="7"/>
            <p:cNvSpPr/>
            <p:nvPr/>
          </p:nvSpPr>
          <p:spPr>
            <a:xfrm flipH="false" flipV="false" rot="0">
              <a:off x="0" y="0"/>
              <a:ext cx="1986407" cy="63500"/>
            </a:xfrm>
            <a:custGeom>
              <a:avLst/>
              <a:gdLst/>
              <a:ahLst/>
              <a:cxnLst/>
              <a:rect r="r" b="b" t="t" l="l"/>
              <a:pathLst>
                <a:path h="63500" w="1986407">
                  <a:moveTo>
                    <a:pt x="31750" y="0"/>
                  </a:moveTo>
                  <a:lnTo>
                    <a:pt x="1954657" y="0"/>
                  </a:lnTo>
                  <a:cubicBezTo>
                    <a:pt x="1972183" y="0"/>
                    <a:pt x="1986407" y="14224"/>
                    <a:pt x="1986407" y="31750"/>
                  </a:cubicBezTo>
                  <a:cubicBezTo>
                    <a:pt x="1986407" y="49276"/>
                    <a:pt x="1972183" y="63500"/>
                    <a:pt x="1954657"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0">
            <a:off x="12712974" y="153338"/>
            <a:ext cx="5247280" cy="1699154"/>
            <a:chOff x="0" y="0"/>
            <a:chExt cx="6996373" cy="2265539"/>
          </a:xfrm>
        </p:grpSpPr>
        <p:sp>
          <p:nvSpPr>
            <p:cNvPr name="Freeform 9" id="9"/>
            <p:cNvSpPr/>
            <p:nvPr/>
          </p:nvSpPr>
          <p:spPr>
            <a:xfrm flipH="false" flipV="false" rot="0">
              <a:off x="0" y="0"/>
              <a:ext cx="6996430" cy="2265553"/>
            </a:xfrm>
            <a:custGeom>
              <a:avLst/>
              <a:gdLst/>
              <a:ahLst/>
              <a:cxnLst/>
              <a:rect r="r" b="b" t="t" l="l"/>
              <a:pathLst>
                <a:path h="2265553" w="6996430">
                  <a:moveTo>
                    <a:pt x="0" y="0"/>
                  </a:moveTo>
                  <a:lnTo>
                    <a:pt x="6996430" y="0"/>
                  </a:lnTo>
                  <a:lnTo>
                    <a:pt x="6996430" y="2265553"/>
                  </a:lnTo>
                  <a:lnTo>
                    <a:pt x="0" y="2265553"/>
                  </a:lnTo>
                  <a:close/>
                </a:path>
              </a:pathLst>
            </a:custGeom>
            <a:solidFill>
              <a:srgbClr val="3ABDC4"/>
            </a:solidFill>
          </p:spPr>
        </p:sp>
      </p:grpSp>
      <p:sp>
        <p:nvSpPr>
          <p:cNvPr name="TextBox 10" id="10"/>
          <p:cNvSpPr txBox="true"/>
          <p:nvPr/>
        </p:nvSpPr>
        <p:spPr>
          <a:xfrm rot="0">
            <a:off x="12909403" y="-335743"/>
            <a:ext cx="4854423" cy="1982951"/>
          </a:xfrm>
          <a:prstGeom prst="rect">
            <a:avLst/>
          </a:prstGeom>
        </p:spPr>
        <p:txBody>
          <a:bodyPr anchor="t" rtlCol="false" tIns="0" lIns="0" bIns="0" rIns="0">
            <a:spAutoFit/>
          </a:bodyPr>
          <a:lstStyle/>
          <a:p>
            <a:pPr algn="ctr">
              <a:lnSpc>
                <a:spcPts val="6583"/>
              </a:lnSpc>
            </a:pPr>
            <a:r>
              <a:rPr lang="en-US" sz="3872">
                <a:solidFill>
                  <a:srgbClr val="FBEECB"/>
                </a:solidFill>
                <a:latin typeface="Cooper Hewitt"/>
                <a:ea typeface="Cooper Hewitt"/>
                <a:cs typeface="Cooper Hewitt"/>
                <a:sym typeface="Cooper Hewitt"/>
              </a:rPr>
              <a:t>Module 3: Notification centre</a:t>
            </a:r>
          </a:p>
        </p:txBody>
      </p:sp>
      <p:grpSp>
        <p:nvGrpSpPr>
          <p:cNvPr name="Group 11" id="11"/>
          <p:cNvGrpSpPr/>
          <p:nvPr/>
        </p:nvGrpSpPr>
        <p:grpSpPr>
          <a:xfrm rot="0">
            <a:off x="2537237" y="319939"/>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sp>
        <p:nvSpPr>
          <p:cNvPr name="TextBox 4" id="4"/>
          <p:cNvSpPr txBox="true"/>
          <p:nvPr/>
        </p:nvSpPr>
        <p:spPr>
          <a:xfrm rot="0">
            <a:off x="2132952" y="866158"/>
            <a:ext cx="9370691" cy="1544803"/>
          </a:xfrm>
          <a:prstGeom prst="rect">
            <a:avLst/>
          </a:prstGeom>
        </p:spPr>
        <p:txBody>
          <a:bodyPr anchor="t" rtlCol="false" tIns="0" lIns="0" bIns="0" rIns="0">
            <a:spAutoFit/>
          </a:bodyPr>
          <a:lstStyle/>
          <a:p>
            <a:pPr algn="ctr">
              <a:lnSpc>
                <a:spcPts val="8622"/>
              </a:lnSpc>
            </a:pPr>
            <a:r>
              <a:rPr lang="en-US" sz="5072">
                <a:solidFill>
                  <a:srgbClr val="FBEECB"/>
                </a:solidFill>
                <a:latin typeface="Cooper Hewitt"/>
                <a:ea typeface="Cooper Hewitt"/>
                <a:cs typeface="Cooper Hewitt"/>
                <a:sym typeface="Cooper Hewitt"/>
              </a:rPr>
              <a:t>Example: E-commerce App</a:t>
            </a:r>
          </a:p>
        </p:txBody>
      </p:sp>
      <p:sp>
        <p:nvSpPr>
          <p:cNvPr name="TextBox 5" id="5"/>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CODING</a:t>
            </a:r>
          </a:p>
        </p:txBody>
      </p:sp>
      <p:grpSp>
        <p:nvGrpSpPr>
          <p:cNvPr name="Group 6" id="6"/>
          <p:cNvGrpSpPr/>
          <p:nvPr/>
        </p:nvGrpSpPr>
        <p:grpSpPr>
          <a:xfrm rot="8390215">
            <a:off x="9519726" y="2882432"/>
            <a:ext cx="2841489" cy="47625"/>
            <a:chOff x="0" y="0"/>
            <a:chExt cx="3788652" cy="63500"/>
          </a:xfrm>
        </p:grpSpPr>
        <p:sp>
          <p:nvSpPr>
            <p:cNvPr name="Freeform 7" id="7"/>
            <p:cNvSpPr/>
            <p:nvPr/>
          </p:nvSpPr>
          <p:spPr>
            <a:xfrm flipH="false" flipV="false" rot="0">
              <a:off x="0" y="0"/>
              <a:ext cx="3788664" cy="63500"/>
            </a:xfrm>
            <a:custGeom>
              <a:avLst/>
              <a:gdLst/>
              <a:ahLst/>
              <a:cxnLst/>
              <a:rect r="r" b="b" t="t" l="l"/>
              <a:pathLst>
                <a:path h="63500" w="3788664">
                  <a:moveTo>
                    <a:pt x="31750" y="0"/>
                  </a:moveTo>
                  <a:lnTo>
                    <a:pt x="3756914" y="0"/>
                  </a:lnTo>
                  <a:cubicBezTo>
                    <a:pt x="3774440" y="0"/>
                    <a:pt x="3788664" y="14224"/>
                    <a:pt x="3788664" y="31750"/>
                  </a:cubicBezTo>
                  <a:cubicBezTo>
                    <a:pt x="3788664" y="49276"/>
                    <a:pt x="3774440" y="63500"/>
                    <a:pt x="3756914"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0">
            <a:off x="11115882" y="1028700"/>
            <a:ext cx="5247280" cy="875362"/>
            <a:chOff x="0" y="0"/>
            <a:chExt cx="6996373" cy="1167149"/>
          </a:xfrm>
        </p:grpSpPr>
        <p:sp>
          <p:nvSpPr>
            <p:cNvPr name="Freeform 9" id="9"/>
            <p:cNvSpPr/>
            <p:nvPr/>
          </p:nvSpPr>
          <p:spPr>
            <a:xfrm flipH="false" flipV="false" rot="0">
              <a:off x="0" y="0"/>
              <a:ext cx="6996430" cy="1167130"/>
            </a:xfrm>
            <a:custGeom>
              <a:avLst/>
              <a:gdLst/>
              <a:ahLst/>
              <a:cxnLst/>
              <a:rect r="r" b="b" t="t" l="l"/>
              <a:pathLst>
                <a:path h="1167130" w="6996430">
                  <a:moveTo>
                    <a:pt x="0" y="0"/>
                  </a:moveTo>
                  <a:lnTo>
                    <a:pt x="6996430" y="0"/>
                  </a:lnTo>
                  <a:lnTo>
                    <a:pt x="6996430" y="1167130"/>
                  </a:lnTo>
                  <a:lnTo>
                    <a:pt x="0" y="1167130"/>
                  </a:lnTo>
                  <a:close/>
                </a:path>
              </a:pathLst>
            </a:custGeom>
            <a:solidFill>
              <a:srgbClr val="3ABDC4"/>
            </a:solidFill>
          </p:spPr>
        </p:sp>
      </p:grpSp>
      <p:sp>
        <p:nvSpPr>
          <p:cNvPr name="TextBox 10" id="10"/>
          <p:cNvSpPr txBox="true"/>
          <p:nvPr/>
        </p:nvSpPr>
        <p:spPr>
          <a:xfrm rot="0">
            <a:off x="11312311" y="603493"/>
            <a:ext cx="4854423" cy="1154276"/>
          </a:xfrm>
          <a:prstGeom prst="rect">
            <a:avLst/>
          </a:prstGeom>
        </p:spPr>
        <p:txBody>
          <a:bodyPr anchor="t" rtlCol="false" tIns="0" lIns="0" bIns="0" rIns="0">
            <a:spAutoFit/>
          </a:bodyPr>
          <a:lstStyle/>
          <a:p>
            <a:pPr algn="ctr">
              <a:lnSpc>
                <a:spcPts val="6583"/>
              </a:lnSpc>
            </a:pPr>
            <a:r>
              <a:rPr lang="en-US" sz="3872">
                <a:solidFill>
                  <a:srgbClr val="FBEECB"/>
                </a:solidFill>
                <a:latin typeface="Cooper Hewitt"/>
                <a:ea typeface="Cooper Hewitt"/>
                <a:cs typeface="Cooper Hewitt"/>
                <a:sym typeface="Cooper Hewitt"/>
              </a:rPr>
              <a:t>Module 4: Search bar</a:t>
            </a:r>
          </a:p>
        </p:txBody>
      </p:sp>
      <p:grpSp>
        <p:nvGrpSpPr>
          <p:cNvPr name="Group 11" id="11"/>
          <p:cNvGrpSpPr/>
          <p:nvPr/>
        </p:nvGrpSpPr>
        <p:grpSpPr>
          <a:xfrm rot="0">
            <a:off x="2537237" y="319939"/>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sp>
        <p:nvSpPr>
          <p:cNvPr name="TextBox 4" id="4"/>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CODING</a:t>
            </a:r>
          </a:p>
        </p:txBody>
      </p:sp>
      <p:grpSp>
        <p:nvGrpSpPr>
          <p:cNvPr name="Group 5" id="5"/>
          <p:cNvGrpSpPr/>
          <p:nvPr/>
        </p:nvGrpSpPr>
        <p:grpSpPr>
          <a:xfrm rot="0">
            <a:off x="2334250" y="1706200"/>
            <a:ext cx="14576340" cy="875362"/>
            <a:chOff x="0" y="0"/>
            <a:chExt cx="19435120" cy="1167149"/>
          </a:xfrm>
        </p:grpSpPr>
        <p:sp>
          <p:nvSpPr>
            <p:cNvPr name="Freeform 6" id="6"/>
            <p:cNvSpPr/>
            <p:nvPr/>
          </p:nvSpPr>
          <p:spPr>
            <a:xfrm flipH="false" flipV="false" rot="0">
              <a:off x="0" y="0"/>
              <a:ext cx="19435063" cy="1167130"/>
            </a:xfrm>
            <a:custGeom>
              <a:avLst/>
              <a:gdLst/>
              <a:ahLst/>
              <a:cxnLst/>
              <a:rect r="r" b="b" t="t" l="l"/>
              <a:pathLst>
                <a:path h="1167130" w="19435063">
                  <a:moveTo>
                    <a:pt x="0" y="0"/>
                  </a:moveTo>
                  <a:lnTo>
                    <a:pt x="19435063" y="0"/>
                  </a:lnTo>
                  <a:lnTo>
                    <a:pt x="19435063" y="1167130"/>
                  </a:lnTo>
                  <a:lnTo>
                    <a:pt x="0" y="1167130"/>
                  </a:lnTo>
                  <a:close/>
                </a:path>
              </a:pathLst>
            </a:custGeom>
            <a:solidFill>
              <a:srgbClr val="3ABDC4"/>
            </a:solidFill>
          </p:spPr>
        </p:sp>
      </p:grpSp>
      <p:sp>
        <p:nvSpPr>
          <p:cNvPr name="TextBox 7" id="7"/>
          <p:cNvSpPr txBox="true"/>
          <p:nvPr/>
        </p:nvSpPr>
        <p:spPr>
          <a:xfrm rot="0">
            <a:off x="2630772" y="1280993"/>
            <a:ext cx="13795722" cy="1154276"/>
          </a:xfrm>
          <a:prstGeom prst="rect">
            <a:avLst/>
          </a:prstGeom>
        </p:spPr>
        <p:txBody>
          <a:bodyPr anchor="t" rtlCol="false" tIns="0" lIns="0" bIns="0" rIns="0">
            <a:spAutoFit/>
          </a:bodyPr>
          <a:lstStyle/>
          <a:p>
            <a:pPr algn="ctr">
              <a:lnSpc>
                <a:spcPts val="6583"/>
              </a:lnSpc>
            </a:pPr>
            <a:r>
              <a:rPr lang="en-US" sz="3872">
                <a:solidFill>
                  <a:srgbClr val="FBEECB"/>
                </a:solidFill>
                <a:latin typeface="Cooper Hewitt"/>
                <a:ea typeface="Cooper Hewitt"/>
                <a:cs typeface="Cooper Hewitt"/>
                <a:sym typeface="Cooper Hewitt"/>
              </a:rPr>
              <a:t>An established app can have more than a million lines of code.</a:t>
            </a:r>
          </a:p>
        </p:txBody>
      </p:sp>
      <p:grpSp>
        <p:nvGrpSpPr>
          <p:cNvPr name="Group 8" id="8"/>
          <p:cNvGrpSpPr/>
          <p:nvPr/>
        </p:nvGrpSpPr>
        <p:grpSpPr>
          <a:xfrm rot="0">
            <a:off x="2537237" y="31993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B84C65"/>
        </a:solidFill>
      </p:bgPr>
    </p:bg>
    <p:spTree>
      <p:nvGrpSpPr>
        <p:cNvPr id="1" name=""/>
        <p:cNvGrpSpPr/>
        <p:nvPr/>
      </p:nvGrpSpPr>
      <p:grpSpPr>
        <a:xfrm>
          <a:off x="0" y="0"/>
          <a:ext cx="0" cy="0"/>
          <a:chOff x="0" y="0"/>
          <a:chExt cx="0" cy="0"/>
        </a:xfrm>
      </p:grpSpPr>
      <p:sp>
        <p:nvSpPr>
          <p:cNvPr name="Freeform 2" id="2"/>
          <p:cNvSpPr/>
          <p:nvPr/>
        </p:nvSpPr>
        <p:spPr>
          <a:xfrm flipH="false" flipV="false" rot="0">
            <a:off x="13426973" y="6057182"/>
            <a:ext cx="2813696" cy="2809699"/>
          </a:xfrm>
          <a:custGeom>
            <a:avLst/>
            <a:gdLst/>
            <a:ahLst/>
            <a:cxnLst/>
            <a:rect r="r" b="b" t="t" l="l"/>
            <a:pathLst>
              <a:path h="2809699" w="2813696">
                <a:moveTo>
                  <a:pt x="0" y="0"/>
                </a:moveTo>
                <a:lnTo>
                  <a:pt x="2813696" y="0"/>
                </a:lnTo>
                <a:lnTo>
                  <a:pt x="2813696" y="2809699"/>
                </a:lnTo>
                <a:lnTo>
                  <a:pt x="0" y="2809699"/>
                </a:lnTo>
                <a:lnTo>
                  <a:pt x="0" y="0"/>
                </a:lnTo>
                <a:close/>
              </a:path>
            </a:pathLst>
          </a:custGeom>
          <a:blipFill>
            <a:blip r:embed="rId2">
              <a:extLst>
                <a:ext uri="{96DAC541-7B7A-43D3-8B79-37D633B846F1}">
                  <asvg:svgBlip xmlns:asvg="http://schemas.microsoft.com/office/drawing/2016/SVG/main" r:embed="rId3"/>
                </a:ext>
              </a:extLst>
            </a:blip>
            <a:stretch>
              <a:fillRect l="-98" t="0" r="-98" b="0"/>
            </a:stretch>
          </a:blipFill>
        </p:spPr>
      </p:sp>
      <p:sp>
        <p:nvSpPr>
          <p:cNvPr name="Freeform 3" id="3"/>
          <p:cNvSpPr/>
          <p:nvPr/>
        </p:nvSpPr>
        <p:spPr>
          <a:xfrm flipH="false" flipV="false" rot="0">
            <a:off x="3454179" y="3031099"/>
            <a:ext cx="11379641" cy="4808734"/>
          </a:xfrm>
          <a:custGeom>
            <a:avLst/>
            <a:gdLst/>
            <a:ahLst/>
            <a:cxnLst/>
            <a:rect r="r" b="b" t="t" l="l"/>
            <a:pathLst>
              <a:path h="4808734" w="11379641">
                <a:moveTo>
                  <a:pt x="0" y="0"/>
                </a:moveTo>
                <a:lnTo>
                  <a:pt x="11379641" y="0"/>
                </a:lnTo>
                <a:lnTo>
                  <a:pt x="11379641" y="4808734"/>
                </a:lnTo>
                <a:lnTo>
                  <a:pt x="0" y="48087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5135727"/>
            <a:ext cx="3429954" cy="3579649"/>
          </a:xfrm>
          <a:custGeom>
            <a:avLst/>
            <a:gdLst/>
            <a:ahLst/>
            <a:cxnLst/>
            <a:rect r="r" b="b" t="t" l="l"/>
            <a:pathLst>
              <a:path h="3579649" w="3429954">
                <a:moveTo>
                  <a:pt x="0" y="0"/>
                </a:moveTo>
                <a:lnTo>
                  <a:pt x="3429954" y="0"/>
                </a:lnTo>
                <a:lnTo>
                  <a:pt x="3429954" y="3579649"/>
                </a:lnTo>
                <a:lnTo>
                  <a:pt x="0" y="3579649"/>
                </a:lnTo>
                <a:lnTo>
                  <a:pt x="0" y="0"/>
                </a:lnTo>
                <a:close/>
              </a:path>
            </a:pathLst>
          </a:custGeom>
          <a:blipFill>
            <a:blip r:embed="rId6">
              <a:extLst>
                <a:ext uri="{96DAC541-7B7A-43D3-8B79-37D633B846F1}">
                  <asvg:svgBlip xmlns:asvg="http://schemas.microsoft.com/office/drawing/2016/SVG/main" r:embed="rId7"/>
                </a:ext>
              </a:extLst>
            </a:blip>
            <a:stretch>
              <a:fillRect l="0" t="-32" r="0" b="-32"/>
            </a:stretch>
          </a:blipFill>
        </p:spPr>
      </p:sp>
      <p:sp>
        <p:nvSpPr>
          <p:cNvPr name="TextBox 5" id="5"/>
          <p:cNvSpPr txBox="true"/>
          <p:nvPr/>
        </p:nvSpPr>
        <p:spPr>
          <a:xfrm rot="0">
            <a:off x="4458654" y="1071443"/>
            <a:ext cx="9370691" cy="1544803"/>
          </a:xfrm>
          <a:prstGeom prst="rect">
            <a:avLst/>
          </a:prstGeom>
        </p:spPr>
        <p:txBody>
          <a:bodyPr anchor="t" rtlCol="false" tIns="0" lIns="0" bIns="0" rIns="0">
            <a:spAutoFit/>
          </a:bodyPr>
          <a:lstStyle/>
          <a:p>
            <a:pPr algn="ctr">
              <a:lnSpc>
                <a:spcPts val="8622"/>
              </a:lnSpc>
            </a:pPr>
            <a:r>
              <a:rPr lang="en-US" sz="5072">
                <a:solidFill>
                  <a:srgbClr val="FBEECB">
                    <a:alpha val="30588"/>
                  </a:srgbClr>
                </a:solidFill>
                <a:latin typeface="Cooper Hewitt"/>
                <a:ea typeface="Cooper Hewitt"/>
                <a:cs typeface="Cooper Hewitt"/>
                <a:sym typeface="Cooper Hewitt"/>
              </a:rPr>
              <a:t>The implementation stage</a:t>
            </a:r>
          </a:p>
        </p:txBody>
      </p:sp>
      <p:sp>
        <p:nvSpPr>
          <p:cNvPr name="TextBox 6" id="6"/>
          <p:cNvSpPr txBox="true"/>
          <p:nvPr/>
        </p:nvSpPr>
        <p:spPr>
          <a:xfrm rot="0">
            <a:off x="3272626" y="-467800"/>
            <a:ext cx="11561194" cy="2497699"/>
          </a:xfrm>
          <a:prstGeom prst="rect">
            <a:avLst/>
          </a:prstGeom>
        </p:spPr>
        <p:txBody>
          <a:bodyPr anchor="t" rtlCol="false" tIns="0" lIns="0" bIns="0" rIns="0">
            <a:spAutoFit/>
          </a:bodyPr>
          <a:lstStyle/>
          <a:p>
            <a:pPr algn="ctr">
              <a:lnSpc>
                <a:spcPts val="18468"/>
              </a:lnSpc>
            </a:pPr>
            <a:r>
              <a:rPr lang="en-US" sz="13191">
                <a:solidFill>
                  <a:srgbClr val="000000">
                    <a:alpha val="30588"/>
                  </a:srgbClr>
                </a:solidFill>
                <a:latin typeface="Peace Sans"/>
                <a:ea typeface="Peace Sans"/>
                <a:cs typeface="Peace Sans"/>
                <a:sym typeface="Peace Sans"/>
              </a:rPr>
              <a:t>CODING</a:t>
            </a:r>
          </a:p>
        </p:txBody>
      </p:sp>
      <p:sp>
        <p:nvSpPr>
          <p:cNvPr name="TextBox 7" id="7"/>
          <p:cNvSpPr txBox="true"/>
          <p:nvPr/>
        </p:nvSpPr>
        <p:spPr>
          <a:xfrm rot="0">
            <a:off x="4458654" y="2675649"/>
            <a:ext cx="9370691" cy="4249902"/>
          </a:xfrm>
          <a:prstGeom prst="rect">
            <a:avLst/>
          </a:prstGeom>
        </p:spPr>
        <p:txBody>
          <a:bodyPr anchor="t" rtlCol="false" tIns="0" lIns="0" bIns="0" rIns="0">
            <a:spAutoFit/>
          </a:bodyPr>
          <a:lstStyle/>
          <a:p>
            <a:pPr algn="ctr">
              <a:lnSpc>
                <a:spcPts val="7603"/>
              </a:lnSpc>
            </a:pPr>
            <a:r>
              <a:rPr lang="en-US" sz="4472">
                <a:solidFill>
                  <a:srgbClr val="191919">
                    <a:alpha val="30588"/>
                  </a:srgbClr>
                </a:solidFill>
                <a:latin typeface="Cooper Hewitt"/>
                <a:ea typeface="Cooper Hewitt"/>
                <a:cs typeface="Cooper Hewitt"/>
                <a:sym typeface="Cooper Hewitt"/>
              </a:rPr>
              <a:t>The programmers work on the design modules, such as input, output and processes, and write code to make each part of the program functional.</a:t>
            </a:r>
          </a:p>
        </p:txBody>
      </p:sp>
      <p:sp>
        <p:nvSpPr>
          <p:cNvPr name="TextBox 8" id="8"/>
          <p:cNvSpPr txBox="true"/>
          <p:nvPr/>
        </p:nvSpPr>
        <p:spPr>
          <a:xfrm rot="-1448603">
            <a:off x="521714" y="3486266"/>
            <a:ext cx="16578259" cy="1922673"/>
          </a:xfrm>
          <a:prstGeom prst="rect">
            <a:avLst/>
          </a:prstGeom>
        </p:spPr>
        <p:txBody>
          <a:bodyPr anchor="t" rtlCol="false" tIns="0" lIns="0" bIns="0" rIns="0">
            <a:spAutoFit/>
          </a:bodyPr>
          <a:lstStyle/>
          <a:p>
            <a:pPr algn="ctr">
              <a:lnSpc>
                <a:spcPts val="13725"/>
              </a:lnSpc>
            </a:pPr>
            <a:r>
              <a:rPr lang="en-US" sz="9804" b="true">
                <a:solidFill>
                  <a:srgbClr val="241C06"/>
                </a:solidFill>
                <a:latin typeface="Arimo Bold"/>
                <a:ea typeface="Arimo Bold"/>
                <a:cs typeface="Arimo Bold"/>
                <a:sym typeface="Arimo Bold"/>
              </a:rPr>
              <a:t>Learn more in Chapter 8</a:t>
            </a:r>
          </a:p>
        </p:txBody>
      </p:sp>
      <p:grpSp>
        <p:nvGrpSpPr>
          <p:cNvPr name="Group 9" id="9"/>
          <p:cNvGrpSpPr/>
          <p:nvPr/>
        </p:nvGrpSpPr>
        <p:grpSpPr>
          <a:xfrm rot="0">
            <a:off x="2537237" y="319939"/>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14400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70148">
            <a:off x="211778" y="274315"/>
            <a:ext cx="2148194" cy="2148194"/>
          </a:xfrm>
          <a:custGeom>
            <a:avLst/>
            <a:gdLst/>
            <a:ahLst/>
            <a:cxnLst/>
            <a:rect r="r" b="b" t="t" l="l"/>
            <a:pathLst>
              <a:path h="2148194" w="2148194">
                <a:moveTo>
                  <a:pt x="0" y="0"/>
                </a:moveTo>
                <a:lnTo>
                  <a:pt x="2148194" y="0"/>
                </a:lnTo>
                <a:lnTo>
                  <a:pt x="2148194" y="2148194"/>
                </a:lnTo>
                <a:lnTo>
                  <a:pt x="0" y="21481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788480" y="152100"/>
            <a:ext cx="2073121" cy="2271348"/>
          </a:xfrm>
          <a:custGeom>
            <a:avLst/>
            <a:gdLst/>
            <a:ahLst/>
            <a:cxnLst/>
            <a:rect r="r" b="b" t="t" l="l"/>
            <a:pathLst>
              <a:path h="2271348" w="2073121">
                <a:moveTo>
                  <a:pt x="0" y="0"/>
                </a:moveTo>
                <a:lnTo>
                  <a:pt x="2073121" y="0"/>
                </a:lnTo>
                <a:lnTo>
                  <a:pt x="2073121" y="2271348"/>
                </a:lnTo>
                <a:lnTo>
                  <a:pt x="0" y="2271348"/>
                </a:lnTo>
                <a:lnTo>
                  <a:pt x="0" y="0"/>
                </a:lnTo>
                <a:close/>
              </a:path>
            </a:pathLst>
          </a:custGeom>
          <a:blipFill>
            <a:blip r:embed="rId12">
              <a:extLst>
                <a:ext uri="{96DAC541-7B7A-43D3-8B79-37D633B846F1}">
                  <asvg:svgBlip xmlns:asvg="http://schemas.microsoft.com/office/drawing/2016/SVG/main" r:embed="rId13"/>
                </a:ext>
              </a:extLst>
            </a:blip>
            <a:stretch>
              <a:fillRect l="0" t="-32" r="0" b="-32"/>
            </a:stretch>
          </a:blipFill>
        </p:spPr>
      </p:sp>
      <p:sp>
        <p:nvSpPr>
          <p:cNvPr name="Freeform 8" id="8"/>
          <p:cNvSpPr/>
          <p:nvPr/>
        </p:nvSpPr>
        <p:spPr>
          <a:xfrm flipH="false" flipV="false" rot="0">
            <a:off x="245543" y="7715250"/>
            <a:ext cx="2399931" cy="2216936"/>
          </a:xfrm>
          <a:custGeom>
            <a:avLst/>
            <a:gdLst/>
            <a:ahLst/>
            <a:cxnLst/>
            <a:rect r="r" b="b" t="t" l="l"/>
            <a:pathLst>
              <a:path h="2216936" w="2399931">
                <a:moveTo>
                  <a:pt x="0" y="0"/>
                </a:moveTo>
                <a:lnTo>
                  <a:pt x="2399931" y="0"/>
                </a:lnTo>
                <a:lnTo>
                  <a:pt x="2399931" y="2216936"/>
                </a:lnTo>
                <a:lnTo>
                  <a:pt x="0" y="2216936"/>
                </a:lnTo>
                <a:lnTo>
                  <a:pt x="0" y="0"/>
                </a:lnTo>
                <a:close/>
              </a:path>
            </a:pathLst>
          </a:custGeom>
          <a:blipFill>
            <a:blip r:embed="rId14">
              <a:extLst>
                <a:ext uri="{96DAC541-7B7A-43D3-8B79-37D633B846F1}">
                  <asvg:svgBlip xmlns:asvg="http://schemas.microsoft.com/office/drawing/2016/SVG/main" r:embed="rId15"/>
                </a:ext>
              </a:extLst>
            </a:blip>
            <a:stretch>
              <a:fillRect l="-152" t="0" r="-152" b="0"/>
            </a:stretch>
          </a:blipFill>
        </p:spPr>
      </p:sp>
      <p:sp>
        <p:nvSpPr>
          <p:cNvPr name="Freeform 9" id="9"/>
          <p:cNvSpPr/>
          <p:nvPr/>
        </p:nvSpPr>
        <p:spPr>
          <a:xfrm flipH="false" flipV="false" rot="0">
            <a:off x="14344569" y="6283322"/>
            <a:ext cx="3728471" cy="3728471"/>
          </a:xfrm>
          <a:custGeom>
            <a:avLst/>
            <a:gdLst/>
            <a:ahLst/>
            <a:cxnLst/>
            <a:rect r="r" b="b" t="t" l="l"/>
            <a:pathLst>
              <a:path h="3728471" w="3728471">
                <a:moveTo>
                  <a:pt x="0" y="0"/>
                </a:moveTo>
                <a:lnTo>
                  <a:pt x="3728471" y="0"/>
                </a:lnTo>
                <a:lnTo>
                  <a:pt x="3728471" y="3728471"/>
                </a:lnTo>
                <a:lnTo>
                  <a:pt x="0" y="372847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0" id="10"/>
          <p:cNvGrpSpPr/>
          <p:nvPr/>
        </p:nvGrpSpPr>
        <p:grpSpPr>
          <a:xfrm rot="0">
            <a:off x="4969318" y="1028700"/>
            <a:ext cx="8035087" cy="8035087"/>
            <a:chOff x="0" y="0"/>
            <a:chExt cx="10713449" cy="10713449"/>
          </a:xfrm>
        </p:grpSpPr>
        <p:sp>
          <p:nvSpPr>
            <p:cNvPr name="Freeform 11" id="11"/>
            <p:cNvSpPr/>
            <p:nvPr/>
          </p:nvSpPr>
          <p:spPr>
            <a:xfrm flipH="false" flipV="false" rot="0">
              <a:off x="0" y="0"/>
              <a:ext cx="10713466" cy="10713466"/>
            </a:xfrm>
            <a:custGeom>
              <a:avLst/>
              <a:gdLst/>
              <a:ahLst/>
              <a:cxnLst/>
              <a:rect r="r" b="b" t="t" l="l"/>
              <a:pathLst>
                <a:path h="10713466" w="10713466">
                  <a:moveTo>
                    <a:pt x="5356733" y="0"/>
                  </a:moveTo>
                  <a:cubicBezTo>
                    <a:pt x="2398268" y="0"/>
                    <a:pt x="0" y="2398268"/>
                    <a:pt x="0" y="5356733"/>
                  </a:cubicBezTo>
                  <a:cubicBezTo>
                    <a:pt x="0" y="8315199"/>
                    <a:pt x="2398268" y="10713466"/>
                    <a:pt x="5356733" y="10713466"/>
                  </a:cubicBezTo>
                  <a:cubicBezTo>
                    <a:pt x="8315199" y="10713466"/>
                    <a:pt x="10713466" y="8315198"/>
                    <a:pt x="10713466" y="5356733"/>
                  </a:cubicBezTo>
                  <a:cubicBezTo>
                    <a:pt x="10713466" y="2398268"/>
                    <a:pt x="8315198" y="0"/>
                    <a:pt x="5356733" y="0"/>
                  </a:cubicBezTo>
                  <a:close/>
                </a:path>
              </a:pathLst>
            </a:custGeom>
            <a:solidFill>
              <a:srgbClr val="9F81DD">
                <a:alpha val="28235"/>
              </a:srgbClr>
            </a:solidFill>
          </p:spPr>
        </p:sp>
      </p:grpSp>
      <p:sp>
        <p:nvSpPr>
          <p:cNvPr name="Freeform 12" id="12"/>
          <p:cNvSpPr/>
          <p:nvPr/>
        </p:nvSpPr>
        <p:spPr>
          <a:xfrm flipH="true" flipV="false" rot="-4518370">
            <a:off x="5442820" y="1960693"/>
            <a:ext cx="3242994" cy="2399815"/>
          </a:xfrm>
          <a:custGeom>
            <a:avLst/>
            <a:gdLst/>
            <a:ahLst/>
            <a:cxnLst/>
            <a:rect r="r" b="b" t="t" l="l"/>
            <a:pathLst>
              <a:path h="2399815" w="3242994">
                <a:moveTo>
                  <a:pt x="3242994" y="0"/>
                </a:moveTo>
                <a:lnTo>
                  <a:pt x="0" y="0"/>
                </a:lnTo>
                <a:lnTo>
                  <a:pt x="0" y="2399815"/>
                </a:lnTo>
                <a:lnTo>
                  <a:pt x="3242994" y="2399815"/>
                </a:lnTo>
                <a:lnTo>
                  <a:pt x="3242994" y="0"/>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3" id="13"/>
          <p:cNvSpPr/>
          <p:nvPr/>
        </p:nvSpPr>
        <p:spPr>
          <a:xfrm flipH="false" flipV="true" rot="-9801056">
            <a:off x="9123333" y="1960693"/>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4" id="14"/>
          <p:cNvSpPr/>
          <p:nvPr/>
        </p:nvSpPr>
        <p:spPr>
          <a:xfrm flipH="false" flipV="true" rot="-4848053">
            <a:off x="9201826"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5" id="15"/>
          <p:cNvSpPr/>
          <p:nvPr/>
        </p:nvSpPr>
        <p:spPr>
          <a:xfrm flipH="false" flipV="true" rot="517877">
            <a:off x="5442820"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TextBox 16" id="16"/>
          <p:cNvSpPr txBox="true"/>
          <p:nvPr/>
        </p:nvSpPr>
        <p:spPr>
          <a:xfrm rot="0">
            <a:off x="4414682" y="8991600"/>
            <a:ext cx="9929887" cy="1253854"/>
          </a:xfrm>
          <a:prstGeom prst="rect">
            <a:avLst/>
          </a:prstGeom>
        </p:spPr>
        <p:txBody>
          <a:bodyPr anchor="t" rtlCol="false" tIns="0" lIns="0" bIns="0" rIns="0">
            <a:spAutoFit/>
          </a:bodyPr>
          <a:lstStyle/>
          <a:p>
            <a:pPr algn="ctr">
              <a:lnSpc>
                <a:spcPts val="9114"/>
              </a:lnSpc>
            </a:pPr>
            <a:r>
              <a:rPr lang="en-US" sz="6509">
                <a:solidFill>
                  <a:srgbClr val="000000">
                    <a:alpha val="15294"/>
                  </a:srgbClr>
                </a:solidFill>
                <a:latin typeface="Anonymous Pro"/>
                <a:ea typeface="Anonymous Pro"/>
                <a:cs typeface="Anonymous Pro"/>
                <a:sym typeface="Anonymous Pro"/>
              </a:rPr>
              <a:t>IGCSE Computer Science</a:t>
            </a:r>
          </a:p>
        </p:txBody>
      </p:sp>
      <p:sp>
        <p:nvSpPr>
          <p:cNvPr name="TextBox 17" id="17"/>
          <p:cNvSpPr txBox="true"/>
          <p:nvPr/>
        </p:nvSpPr>
        <p:spPr>
          <a:xfrm rot="0">
            <a:off x="6707261" y="3633586"/>
            <a:ext cx="4559201" cy="2829329"/>
          </a:xfrm>
          <a:prstGeom prst="rect">
            <a:avLst/>
          </a:prstGeom>
        </p:spPr>
        <p:txBody>
          <a:bodyPr anchor="t" rtlCol="false" tIns="0" lIns="0" bIns="0" rIns="0">
            <a:spAutoFit/>
          </a:bodyPr>
          <a:lstStyle/>
          <a:p>
            <a:pPr algn="ctr">
              <a:lnSpc>
                <a:spcPts val="7327"/>
              </a:lnSpc>
            </a:pPr>
            <a:r>
              <a:rPr lang="en-US" sz="5234">
                <a:solidFill>
                  <a:srgbClr val="000000">
                    <a:alpha val="28235"/>
                  </a:srgbClr>
                </a:solidFill>
                <a:latin typeface="League Spartan"/>
                <a:ea typeface="League Spartan"/>
                <a:cs typeface="League Spartan"/>
                <a:sym typeface="League Spartan"/>
              </a:rPr>
              <a:t>Program </a:t>
            </a:r>
          </a:p>
          <a:p>
            <a:pPr algn="ctr">
              <a:lnSpc>
                <a:spcPts val="7327"/>
              </a:lnSpc>
            </a:pPr>
            <a:r>
              <a:rPr lang="en-US" sz="5234">
                <a:solidFill>
                  <a:srgbClr val="000000">
                    <a:alpha val="28235"/>
                  </a:srgbClr>
                </a:solidFill>
                <a:latin typeface="League Spartan"/>
                <a:ea typeface="League Spartan"/>
                <a:cs typeface="League Spartan"/>
                <a:sym typeface="League Spartan"/>
              </a:rPr>
              <a:t>Development</a:t>
            </a:r>
          </a:p>
          <a:p>
            <a:pPr algn="ctr">
              <a:lnSpc>
                <a:spcPts val="7327"/>
              </a:lnSpc>
            </a:pPr>
            <a:r>
              <a:rPr lang="en-US" sz="5234">
                <a:solidFill>
                  <a:srgbClr val="000000">
                    <a:alpha val="28235"/>
                  </a:srgbClr>
                </a:solidFill>
                <a:latin typeface="League Spartan"/>
                <a:ea typeface="League Spartan"/>
                <a:cs typeface="League Spartan"/>
                <a:sym typeface="League Spartan"/>
              </a:rPr>
              <a:t>Life Cycle</a:t>
            </a:r>
          </a:p>
        </p:txBody>
      </p:sp>
      <p:sp>
        <p:nvSpPr>
          <p:cNvPr name="TextBox 18" id="18"/>
          <p:cNvSpPr txBox="true"/>
          <p:nvPr/>
        </p:nvSpPr>
        <p:spPr>
          <a:xfrm rot="0">
            <a:off x="3061683" y="-152400"/>
            <a:ext cx="11850357" cy="666220"/>
          </a:xfrm>
          <a:prstGeom prst="rect">
            <a:avLst/>
          </a:prstGeom>
        </p:spPr>
        <p:txBody>
          <a:bodyPr anchor="t" rtlCol="false" tIns="0" lIns="0" bIns="0" rIns="0">
            <a:spAutoFit/>
          </a:bodyPr>
          <a:lstStyle/>
          <a:p>
            <a:pPr algn="ctr">
              <a:lnSpc>
                <a:spcPts val="4754"/>
              </a:lnSpc>
            </a:pPr>
            <a:r>
              <a:rPr lang="en-US" sz="3395" b="true">
                <a:solidFill>
                  <a:srgbClr val="FDFFFC">
                    <a:alpha val="34902"/>
                  </a:srgbClr>
                </a:solidFill>
                <a:latin typeface="Anonymous Pro Bold"/>
                <a:ea typeface="Anonymous Pro Bold"/>
                <a:cs typeface="Anonymous Pro Bold"/>
                <a:sym typeface="Anonymous Pro Bold"/>
              </a:rPr>
              <a:t>Chapter 7: Algorithm Design and Problem Solving</a:t>
            </a:r>
          </a:p>
        </p:txBody>
      </p:sp>
      <p:sp>
        <p:nvSpPr>
          <p:cNvPr name="TextBox 19" id="19"/>
          <p:cNvSpPr txBox="true"/>
          <p:nvPr/>
        </p:nvSpPr>
        <p:spPr>
          <a:xfrm rot="0">
            <a:off x="8111613" y="3158729"/>
            <a:ext cx="1750497" cy="665357"/>
          </a:xfrm>
          <a:prstGeom prst="rect">
            <a:avLst/>
          </a:prstGeom>
        </p:spPr>
        <p:txBody>
          <a:bodyPr anchor="t" rtlCol="false" tIns="0" lIns="0" bIns="0" rIns="0">
            <a:spAutoFit/>
          </a:bodyPr>
          <a:lstStyle/>
          <a:p>
            <a:pPr algn="ctr">
              <a:lnSpc>
                <a:spcPts val="4754"/>
              </a:lnSpc>
            </a:pPr>
            <a:r>
              <a:rPr lang="en-US" sz="3395" b="true">
                <a:solidFill>
                  <a:srgbClr val="000000">
                    <a:alpha val="28235"/>
                  </a:srgbClr>
                </a:solidFill>
                <a:latin typeface="Anonymous Pro Bold"/>
                <a:ea typeface="Anonymous Pro Bold"/>
                <a:cs typeface="Anonymous Pro Bold"/>
                <a:sym typeface="Anonymous Pro Bold"/>
              </a:rPr>
              <a:t>C7.1</a:t>
            </a:r>
          </a:p>
        </p:txBody>
      </p:sp>
      <p:sp>
        <p:nvSpPr>
          <p:cNvPr name="TextBox 20" id="20"/>
          <p:cNvSpPr txBox="true"/>
          <p:nvPr/>
        </p:nvSpPr>
        <p:spPr>
          <a:xfrm rot="0">
            <a:off x="-227858" y="2412100"/>
            <a:ext cx="2513117" cy="534056"/>
          </a:xfrm>
          <a:prstGeom prst="rect">
            <a:avLst/>
          </a:prstGeom>
        </p:spPr>
        <p:txBody>
          <a:bodyPr anchor="t" rtlCol="false" tIns="0" lIns="0" bIns="0" rIns="0">
            <a:spAutoFit/>
          </a:bodyPr>
          <a:lstStyle/>
          <a:p>
            <a:pPr algn="ctr">
              <a:lnSpc>
                <a:spcPts val="3870"/>
              </a:lnSpc>
            </a:pPr>
            <a:r>
              <a:rPr lang="en-US" sz="2764" b="true">
                <a:solidFill>
                  <a:srgbClr val="FBEECB">
                    <a:alpha val="42353"/>
                  </a:srgbClr>
                </a:solidFill>
                <a:latin typeface="Anonymous Pro Bold"/>
                <a:ea typeface="Anonymous Pro Bold"/>
                <a:cs typeface="Anonymous Pro Bold"/>
                <a:sym typeface="Anonymous Pro Bold"/>
              </a:rPr>
              <a:t>Analysis</a:t>
            </a:r>
          </a:p>
        </p:txBody>
      </p:sp>
      <p:sp>
        <p:nvSpPr>
          <p:cNvPr name="TextBox 21" id="21"/>
          <p:cNvSpPr txBox="true"/>
          <p:nvPr/>
        </p:nvSpPr>
        <p:spPr>
          <a:xfrm rot="0">
            <a:off x="14344569" y="2251998"/>
            <a:ext cx="3517032" cy="758886"/>
          </a:xfrm>
          <a:prstGeom prst="rect">
            <a:avLst/>
          </a:prstGeom>
        </p:spPr>
        <p:txBody>
          <a:bodyPr anchor="t" rtlCol="false" tIns="0" lIns="0" bIns="0" rIns="0">
            <a:spAutoFit/>
          </a:bodyPr>
          <a:lstStyle/>
          <a:p>
            <a:pPr algn="r">
              <a:lnSpc>
                <a:spcPts val="5415"/>
              </a:lnSpc>
            </a:pPr>
            <a:r>
              <a:rPr lang="en-US" sz="3868" b="true">
                <a:solidFill>
                  <a:srgbClr val="F79844">
                    <a:alpha val="42353"/>
                  </a:srgbClr>
                </a:solidFill>
                <a:latin typeface="Anonymous Pro Bold"/>
                <a:ea typeface="Anonymous Pro Bold"/>
                <a:cs typeface="Anonymous Pro Bold"/>
                <a:sym typeface="Anonymous Pro Bold"/>
              </a:rPr>
              <a:t>Design</a:t>
            </a:r>
          </a:p>
        </p:txBody>
      </p:sp>
      <p:sp>
        <p:nvSpPr>
          <p:cNvPr name="TextBox 22" id="22"/>
          <p:cNvSpPr txBox="true"/>
          <p:nvPr/>
        </p:nvSpPr>
        <p:spPr>
          <a:xfrm rot="0">
            <a:off x="245543" y="6863299"/>
            <a:ext cx="1680541" cy="695338"/>
          </a:xfrm>
          <a:prstGeom prst="rect">
            <a:avLst/>
          </a:prstGeom>
        </p:spPr>
        <p:txBody>
          <a:bodyPr anchor="t" rtlCol="false" tIns="0" lIns="0" bIns="0" rIns="0">
            <a:spAutoFit/>
          </a:bodyPr>
          <a:lstStyle/>
          <a:p>
            <a:pPr algn="l">
              <a:lnSpc>
                <a:spcPts val="5005"/>
              </a:lnSpc>
            </a:pPr>
            <a:r>
              <a:rPr lang="en-US" sz="3575" b="true">
                <a:solidFill>
                  <a:srgbClr val="FBEECB">
                    <a:alpha val="25490"/>
                  </a:srgbClr>
                </a:solidFill>
                <a:latin typeface="Anonymous Pro Bold"/>
                <a:ea typeface="Anonymous Pro Bold"/>
                <a:cs typeface="Anonymous Pro Bold"/>
                <a:sym typeface="Anonymous Pro Bold"/>
              </a:rPr>
              <a:t>Coding</a:t>
            </a:r>
          </a:p>
        </p:txBody>
      </p:sp>
      <p:sp>
        <p:nvSpPr>
          <p:cNvPr name="TextBox 23" id="23"/>
          <p:cNvSpPr txBox="true"/>
          <p:nvPr/>
        </p:nvSpPr>
        <p:spPr>
          <a:xfrm rot="0">
            <a:off x="13716000" y="5224779"/>
            <a:ext cx="4145601" cy="863873"/>
          </a:xfrm>
          <a:prstGeom prst="rect">
            <a:avLst/>
          </a:prstGeom>
        </p:spPr>
        <p:txBody>
          <a:bodyPr anchor="t" rtlCol="false" tIns="0" lIns="0" bIns="0" rIns="0">
            <a:spAutoFit/>
          </a:bodyPr>
          <a:lstStyle/>
          <a:p>
            <a:pPr algn="r">
              <a:lnSpc>
                <a:spcPts val="6383"/>
              </a:lnSpc>
            </a:pPr>
            <a:r>
              <a:rPr lang="en-US" sz="4559" b="true">
                <a:solidFill>
                  <a:srgbClr val="000000"/>
                </a:solidFill>
                <a:latin typeface="Anonymous Pro Bold"/>
                <a:ea typeface="Anonymous Pro Bold"/>
                <a:cs typeface="Anonymous Pro Bold"/>
                <a:sym typeface="Anonymous Pro Bold"/>
              </a:rPr>
              <a:t>Testing</a:t>
            </a:r>
          </a:p>
        </p:txBody>
      </p:sp>
      <p:grpSp>
        <p:nvGrpSpPr>
          <p:cNvPr name="Group 24" id="24"/>
          <p:cNvGrpSpPr/>
          <p:nvPr/>
        </p:nvGrpSpPr>
        <p:grpSpPr>
          <a:xfrm rot="0">
            <a:off x="2537237" y="319939"/>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0">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1">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22" tooltip="http://www.exampaperspractice.co.uk"/>
                </a:rPr>
                <a:t>www.exampaperspractice.co.uk</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317188"/>
            <a:ext cx="13195821" cy="802513"/>
          </a:xfrm>
          <a:custGeom>
            <a:avLst/>
            <a:gdLst/>
            <a:ahLst/>
            <a:cxnLst/>
            <a:rect r="r" b="b" t="t" l="l"/>
            <a:pathLst>
              <a:path h="802513" w="13195821">
                <a:moveTo>
                  <a:pt x="0" y="0"/>
                </a:moveTo>
                <a:lnTo>
                  <a:pt x="13195821" y="0"/>
                </a:lnTo>
                <a:lnTo>
                  <a:pt x="13195821" y="802513"/>
                </a:lnTo>
                <a:lnTo>
                  <a:pt x="0" y="8025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452064" y="1317188"/>
            <a:ext cx="807236" cy="802513"/>
          </a:xfrm>
          <a:custGeom>
            <a:avLst/>
            <a:gdLst/>
            <a:ahLst/>
            <a:cxnLst/>
            <a:rect r="r" b="b" t="t" l="l"/>
            <a:pathLst>
              <a:path h="802513" w="807236">
                <a:moveTo>
                  <a:pt x="0" y="0"/>
                </a:moveTo>
                <a:lnTo>
                  <a:pt x="807236" y="0"/>
                </a:lnTo>
                <a:lnTo>
                  <a:pt x="807236" y="802513"/>
                </a:lnTo>
                <a:lnTo>
                  <a:pt x="0" y="8025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455669" y="1317188"/>
            <a:ext cx="807236" cy="802513"/>
          </a:xfrm>
          <a:custGeom>
            <a:avLst/>
            <a:gdLst/>
            <a:ahLst/>
            <a:cxnLst/>
            <a:rect r="r" b="b" t="t" l="l"/>
            <a:pathLst>
              <a:path h="802513" w="807236">
                <a:moveTo>
                  <a:pt x="0" y="0"/>
                </a:moveTo>
                <a:lnTo>
                  <a:pt x="807236" y="0"/>
                </a:lnTo>
                <a:lnTo>
                  <a:pt x="807236" y="802513"/>
                </a:lnTo>
                <a:lnTo>
                  <a:pt x="0" y="8025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4421526" y="1317188"/>
            <a:ext cx="807236" cy="802513"/>
          </a:xfrm>
          <a:custGeom>
            <a:avLst/>
            <a:gdLst/>
            <a:ahLst/>
            <a:cxnLst/>
            <a:rect r="r" b="b" t="t" l="l"/>
            <a:pathLst>
              <a:path h="802513" w="807236">
                <a:moveTo>
                  <a:pt x="0" y="0"/>
                </a:moveTo>
                <a:lnTo>
                  <a:pt x="807236" y="0"/>
                </a:lnTo>
                <a:lnTo>
                  <a:pt x="807236" y="802513"/>
                </a:lnTo>
                <a:lnTo>
                  <a:pt x="0" y="80251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28700" y="2555576"/>
            <a:ext cx="16230600" cy="6414236"/>
          </a:xfrm>
          <a:custGeom>
            <a:avLst/>
            <a:gdLst/>
            <a:ahLst/>
            <a:cxnLst/>
            <a:rect r="r" b="b" t="t" l="l"/>
            <a:pathLst>
              <a:path h="6414236" w="16230600">
                <a:moveTo>
                  <a:pt x="0" y="0"/>
                </a:moveTo>
                <a:lnTo>
                  <a:pt x="16230600" y="0"/>
                </a:lnTo>
                <a:lnTo>
                  <a:pt x="16230600" y="6414236"/>
                </a:lnTo>
                <a:lnTo>
                  <a:pt x="0" y="64142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264266" y="3019572"/>
            <a:ext cx="1528869" cy="1528869"/>
          </a:xfrm>
          <a:custGeom>
            <a:avLst/>
            <a:gdLst/>
            <a:ahLst/>
            <a:cxnLst/>
            <a:rect r="r" b="b" t="t" l="l"/>
            <a:pathLst>
              <a:path h="1528869" w="1528869">
                <a:moveTo>
                  <a:pt x="0" y="0"/>
                </a:moveTo>
                <a:lnTo>
                  <a:pt x="1528869" y="0"/>
                </a:lnTo>
                <a:lnTo>
                  <a:pt x="1528869" y="1528869"/>
                </a:lnTo>
                <a:lnTo>
                  <a:pt x="0" y="152886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6494866" y="6884000"/>
            <a:ext cx="1528869" cy="1528869"/>
          </a:xfrm>
          <a:custGeom>
            <a:avLst/>
            <a:gdLst/>
            <a:ahLst/>
            <a:cxnLst/>
            <a:rect r="r" b="b" t="t" l="l"/>
            <a:pathLst>
              <a:path h="1528869" w="1528869">
                <a:moveTo>
                  <a:pt x="0" y="0"/>
                </a:moveTo>
                <a:lnTo>
                  <a:pt x="1528869" y="0"/>
                </a:lnTo>
                <a:lnTo>
                  <a:pt x="1528869" y="1528869"/>
                </a:lnTo>
                <a:lnTo>
                  <a:pt x="0" y="152886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9" id="9"/>
          <p:cNvSpPr txBox="true"/>
          <p:nvPr/>
        </p:nvSpPr>
        <p:spPr>
          <a:xfrm rot="0">
            <a:off x="2343872" y="3805490"/>
            <a:ext cx="13600255" cy="4731216"/>
          </a:xfrm>
          <a:prstGeom prst="rect">
            <a:avLst/>
          </a:prstGeom>
        </p:spPr>
        <p:txBody>
          <a:bodyPr anchor="t" rtlCol="false" tIns="0" lIns="0" bIns="0" rIns="0">
            <a:spAutoFit/>
          </a:bodyPr>
          <a:lstStyle/>
          <a:p>
            <a:pPr algn="ctr">
              <a:lnSpc>
                <a:spcPts val="8486"/>
              </a:lnSpc>
            </a:pPr>
            <a:r>
              <a:rPr lang="en-US" sz="4992">
                <a:solidFill>
                  <a:srgbClr val="000000"/>
                </a:solidFill>
                <a:latin typeface="Cooper Hewitt"/>
                <a:ea typeface="Cooper Hewitt"/>
                <a:cs typeface="Cooper Hewitt"/>
                <a:sym typeface="Cooper Hewitt"/>
              </a:rPr>
              <a:t>The program development life cycle refers to the structured process of planning, designing, developing, testing, deploying, and maintaining software applications.</a:t>
            </a:r>
          </a:p>
        </p:txBody>
      </p:sp>
      <p:sp>
        <p:nvSpPr>
          <p:cNvPr name="TextBox 10" id="10"/>
          <p:cNvSpPr txBox="true"/>
          <p:nvPr/>
        </p:nvSpPr>
        <p:spPr>
          <a:xfrm rot="0">
            <a:off x="2070108" y="2166913"/>
            <a:ext cx="14147785" cy="2095199"/>
          </a:xfrm>
          <a:prstGeom prst="rect">
            <a:avLst/>
          </a:prstGeom>
        </p:spPr>
        <p:txBody>
          <a:bodyPr anchor="t" rtlCol="false" tIns="0" lIns="0" bIns="0" rIns="0">
            <a:spAutoFit/>
          </a:bodyPr>
          <a:lstStyle/>
          <a:p>
            <a:pPr algn="ctr">
              <a:lnSpc>
                <a:spcPts val="11841"/>
              </a:lnSpc>
            </a:pPr>
            <a:r>
              <a:rPr lang="en-US" sz="6966" b="true">
                <a:solidFill>
                  <a:srgbClr val="000000"/>
                </a:solidFill>
                <a:latin typeface="Cooper Hewitt Heavy"/>
                <a:ea typeface="Cooper Hewitt Heavy"/>
                <a:cs typeface="Cooper Hewitt Heavy"/>
                <a:sym typeface="Cooper Hewitt Heavy"/>
              </a:rPr>
              <a:t>Program Development Life Cycle</a:t>
            </a:r>
          </a:p>
        </p:txBody>
      </p:sp>
      <p:sp>
        <p:nvSpPr>
          <p:cNvPr name="TextBox 11" id="11"/>
          <p:cNvSpPr txBox="true"/>
          <p:nvPr/>
        </p:nvSpPr>
        <p:spPr>
          <a:xfrm rot="0">
            <a:off x="1484361" y="1209257"/>
            <a:ext cx="5407443" cy="939019"/>
          </a:xfrm>
          <a:prstGeom prst="rect">
            <a:avLst/>
          </a:prstGeom>
        </p:spPr>
        <p:txBody>
          <a:bodyPr anchor="t" rtlCol="false" tIns="0" lIns="0" bIns="0" rIns="0">
            <a:spAutoFit/>
          </a:bodyPr>
          <a:lstStyle/>
          <a:p>
            <a:pPr algn="l">
              <a:lnSpc>
                <a:spcPts val="5231"/>
              </a:lnSpc>
            </a:pPr>
            <a:r>
              <a:rPr lang="en-US" sz="3076">
                <a:solidFill>
                  <a:srgbClr val="000000"/>
                </a:solidFill>
                <a:latin typeface="Cooper Hewitt"/>
                <a:ea typeface="Cooper Hewitt"/>
                <a:cs typeface="Cooper Hewitt"/>
                <a:sym typeface="Cooper Hewitt"/>
              </a:rPr>
              <a:t>DEFINITION</a:t>
            </a:r>
          </a:p>
        </p:txBody>
      </p:sp>
      <p:grpSp>
        <p:nvGrpSpPr>
          <p:cNvPr name="Group 12" id="12"/>
          <p:cNvGrpSpPr/>
          <p:nvPr/>
        </p:nvGrpSpPr>
        <p:grpSpPr>
          <a:xfrm rot="0">
            <a:off x="2537237" y="228753"/>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6">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7">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8" tooltip="http://www.exampaperspractice.co.uk"/>
                </a:rPr>
                <a:t>www.exampaperspractice.co.uk</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13426973" y="6057182"/>
            <a:ext cx="2813696" cy="2809699"/>
          </a:xfrm>
          <a:custGeom>
            <a:avLst/>
            <a:gdLst/>
            <a:ahLst/>
            <a:cxnLst/>
            <a:rect r="r" b="b" t="t" l="l"/>
            <a:pathLst>
              <a:path h="2809699" w="2813696">
                <a:moveTo>
                  <a:pt x="0" y="0"/>
                </a:moveTo>
                <a:lnTo>
                  <a:pt x="2813696" y="0"/>
                </a:lnTo>
                <a:lnTo>
                  <a:pt x="2813696" y="2809699"/>
                </a:lnTo>
                <a:lnTo>
                  <a:pt x="0" y="2809699"/>
                </a:lnTo>
                <a:lnTo>
                  <a:pt x="0" y="0"/>
                </a:lnTo>
                <a:close/>
              </a:path>
            </a:pathLst>
          </a:custGeom>
          <a:blipFill>
            <a:blip r:embed="rId2">
              <a:extLst>
                <a:ext uri="{96DAC541-7B7A-43D3-8B79-37D633B846F1}">
                  <asvg:svgBlip xmlns:asvg="http://schemas.microsoft.com/office/drawing/2016/SVG/main" r:embed="rId3"/>
                </a:ext>
              </a:extLst>
            </a:blip>
            <a:stretch>
              <a:fillRect l="-98" t="0" r="-98" b="0"/>
            </a:stretch>
          </a:blipFill>
        </p:spPr>
      </p:sp>
      <p:sp>
        <p:nvSpPr>
          <p:cNvPr name="Freeform 3" id="3"/>
          <p:cNvSpPr/>
          <p:nvPr/>
        </p:nvSpPr>
        <p:spPr>
          <a:xfrm flipH="false" flipV="false" rot="0">
            <a:off x="3454179" y="3031099"/>
            <a:ext cx="11379641" cy="4808734"/>
          </a:xfrm>
          <a:custGeom>
            <a:avLst/>
            <a:gdLst/>
            <a:ahLst/>
            <a:cxnLst/>
            <a:rect r="r" b="b" t="t" l="l"/>
            <a:pathLst>
              <a:path h="4808734" w="11379641">
                <a:moveTo>
                  <a:pt x="0" y="0"/>
                </a:moveTo>
                <a:lnTo>
                  <a:pt x="11379641" y="0"/>
                </a:lnTo>
                <a:lnTo>
                  <a:pt x="11379641" y="4808734"/>
                </a:lnTo>
                <a:lnTo>
                  <a:pt x="0" y="48087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458654" y="2581288"/>
            <a:ext cx="9370691" cy="5151676"/>
          </a:xfrm>
          <a:prstGeom prst="rect">
            <a:avLst/>
          </a:prstGeom>
        </p:spPr>
        <p:txBody>
          <a:bodyPr anchor="t" rtlCol="false" tIns="0" lIns="0" bIns="0" rIns="0">
            <a:spAutoFit/>
          </a:bodyPr>
          <a:lstStyle/>
          <a:p>
            <a:pPr algn="ctr">
              <a:lnSpc>
                <a:spcPts val="7540"/>
              </a:lnSpc>
            </a:pPr>
            <a:r>
              <a:rPr lang="en-US" sz="4435">
                <a:solidFill>
                  <a:srgbClr val="000000"/>
                </a:solidFill>
                <a:latin typeface="Cooper Hewitt"/>
                <a:ea typeface="Cooper Hewitt"/>
                <a:cs typeface="Cooper Hewitt"/>
                <a:sym typeface="Cooper Hewitt"/>
              </a:rPr>
              <a:t>The testing phase involves executing the software with the intention of finding defects, ensuring it meets requirements, and verifying its functionality.</a:t>
            </a:r>
          </a:p>
        </p:txBody>
      </p:sp>
      <p:sp>
        <p:nvSpPr>
          <p:cNvPr name="TextBox 5" id="5"/>
          <p:cNvSpPr txBox="true"/>
          <p:nvPr/>
        </p:nvSpPr>
        <p:spPr>
          <a:xfrm rot="0">
            <a:off x="3272626" y="-308688"/>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TESTING</a:t>
            </a:r>
          </a:p>
        </p:txBody>
      </p:sp>
      <p:sp>
        <p:nvSpPr>
          <p:cNvPr name="Freeform 6" id="6"/>
          <p:cNvSpPr/>
          <p:nvPr/>
        </p:nvSpPr>
        <p:spPr>
          <a:xfrm flipH="false" flipV="false" rot="0">
            <a:off x="1764602" y="5826325"/>
            <a:ext cx="2873680" cy="2873680"/>
          </a:xfrm>
          <a:custGeom>
            <a:avLst/>
            <a:gdLst/>
            <a:ahLst/>
            <a:cxnLst/>
            <a:rect r="r" b="b" t="t" l="l"/>
            <a:pathLst>
              <a:path h="2873680" w="2873680">
                <a:moveTo>
                  <a:pt x="0" y="0"/>
                </a:moveTo>
                <a:lnTo>
                  <a:pt x="2873680" y="0"/>
                </a:lnTo>
                <a:lnTo>
                  <a:pt x="2873680" y="2873680"/>
                </a:lnTo>
                <a:lnTo>
                  <a:pt x="0" y="28736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458654" y="1253918"/>
            <a:ext cx="9370691" cy="1544803"/>
          </a:xfrm>
          <a:prstGeom prst="rect">
            <a:avLst/>
          </a:prstGeom>
        </p:spPr>
        <p:txBody>
          <a:bodyPr anchor="t" rtlCol="false" tIns="0" lIns="0" bIns="0" rIns="0">
            <a:spAutoFit/>
          </a:bodyPr>
          <a:lstStyle/>
          <a:p>
            <a:pPr algn="ctr">
              <a:lnSpc>
                <a:spcPts val="8622"/>
              </a:lnSpc>
            </a:pPr>
            <a:r>
              <a:rPr lang="en-US" sz="5072">
                <a:solidFill>
                  <a:srgbClr val="000000"/>
                </a:solidFill>
                <a:latin typeface="Cooper Hewitt"/>
                <a:ea typeface="Cooper Hewitt"/>
                <a:cs typeface="Cooper Hewitt"/>
                <a:sym typeface="Cooper Hewitt"/>
              </a:rPr>
              <a:t>Test strategy</a:t>
            </a:r>
          </a:p>
        </p:txBody>
      </p:sp>
      <p:grpSp>
        <p:nvGrpSpPr>
          <p:cNvPr name="Group 8" id="8"/>
          <p:cNvGrpSpPr/>
          <p:nvPr/>
        </p:nvGrpSpPr>
        <p:grpSpPr>
          <a:xfrm rot="0">
            <a:off x="2537237" y="31993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259179" y="7126462"/>
            <a:ext cx="2873680" cy="2873680"/>
          </a:xfrm>
          <a:custGeom>
            <a:avLst/>
            <a:gdLst/>
            <a:ahLst/>
            <a:cxnLst/>
            <a:rect r="r" b="b" t="t" l="l"/>
            <a:pathLst>
              <a:path h="2873680" w="2873680">
                <a:moveTo>
                  <a:pt x="0" y="0"/>
                </a:moveTo>
                <a:lnTo>
                  <a:pt x="2873680" y="0"/>
                </a:lnTo>
                <a:lnTo>
                  <a:pt x="2873680" y="2873680"/>
                </a:lnTo>
                <a:lnTo>
                  <a:pt x="0" y="28736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294411" y="2329964"/>
            <a:ext cx="5250466" cy="7278229"/>
            <a:chOff x="0" y="0"/>
            <a:chExt cx="7000621" cy="9704305"/>
          </a:xfrm>
        </p:grpSpPr>
        <p:sp>
          <p:nvSpPr>
            <p:cNvPr name="Freeform 4" id="4"/>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solidFill>
          </p:spPr>
        </p:sp>
      </p:grpSp>
      <p:grpSp>
        <p:nvGrpSpPr>
          <p:cNvPr name="Group 5" id="5"/>
          <p:cNvGrpSpPr/>
          <p:nvPr/>
        </p:nvGrpSpPr>
        <p:grpSpPr>
          <a:xfrm rot="0">
            <a:off x="10483793" y="2329964"/>
            <a:ext cx="5250466" cy="7278229"/>
            <a:chOff x="0" y="0"/>
            <a:chExt cx="7000621" cy="9704305"/>
          </a:xfrm>
        </p:grpSpPr>
        <p:sp>
          <p:nvSpPr>
            <p:cNvPr name="Freeform 6" id="6"/>
            <p:cNvSpPr/>
            <p:nvPr/>
          </p:nvSpPr>
          <p:spPr>
            <a:xfrm flipH="false" flipV="false" rot="0">
              <a:off x="0" y="0"/>
              <a:ext cx="7000621" cy="9704324"/>
            </a:xfrm>
            <a:custGeom>
              <a:avLst/>
              <a:gdLst/>
              <a:ahLst/>
              <a:cxnLst/>
              <a:rect r="r" b="b" t="t" l="l"/>
              <a:pathLst>
                <a:path h="9704324" w="7000621">
                  <a:moveTo>
                    <a:pt x="6568821" y="9704324"/>
                  </a:moveTo>
                  <a:lnTo>
                    <a:pt x="431800" y="9704324"/>
                  </a:lnTo>
                  <a:cubicBezTo>
                    <a:pt x="193802" y="9704324"/>
                    <a:pt x="0" y="9510395"/>
                    <a:pt x="0" y="9272524"/>
                  </a:cubicBezTo>
                  <a:lnTo>
                    <a:pt x="0" y="431800"/>
                  </a:lnTo>
                  <a:cubicBezTo>
                    <a:pt x="0" y="193929"/>
                    <a:pt x="193929" y="0"/>
                    <a:pt x="431800" y="0"/>
                  </a:cubicBezTo>
                  <a:lnTo>
                    <a:pt x="6568821" y="0"/>
                  </a:lnTo>
                  <a:cubicBezTo>
                    <a:pt x="6806819" y="0"/>
                    <a:pt x="7000621" y="193929"/>
                    <a:pt x="7000621" y="431800"/>
                  </a:cubicBezTo>
                  <a:lnTo>
                    <a:pt x="7000621" y="9272524"/>
                  </a:lnTo>
                  <a:cubicBezTo>
                    <a:pt x="7000621" y="9510522"/>
                    <a:pt x="6806692" y="9704324"/>
                    <a:pt x="6568821" y="9704324"/>
                  </a:cubicBezTo>
                  <a:close/>
                </a:path>
              </a:pathLst>
            </a:custGeom>
            <a:solidFill>
              <a:srgbClr val="FBE9E7"/>
            </a:solidFill>
          </p:spPr>
        </p:sp>
      </p:grpSp>
      <p:sp>
        <p:nvSpPr>
          <p:cNvPr name="Freeform 7" id="7"/>
          <p:cNvSpPr/>
          <p:nvPr/>
        </p:nvSpPr>
        <p:spPr>
          <a:xfrm flipH="false" flipV="false" rot="0">
            <a:off x="5713817" y="2568317"/>
            <a:ext cx="2411655" cy="3111233"/>
          </a:xfrm>
          <a:custGeom>
            <a:avLst/>
            <a:gdLst/>
            <a:ahLst/>
            <a:cxnLst/>
            <a:rect r="r" b="b" t="t" l="l"/>
            <a:pathLst>
              <a:path h="3111233" w="2411655">
                <a:moveTo>
                  <a:pt x="0" y="0"/>
                </a:moveTo>
                <a:lnTo>
                  <a:pt x="2411655" y="0"/>
                </a:lnTo>
                <a:lnTo>
                  <a:pt x="2411655" y="3111233"/>
                </a:lnTo>
                <a:lnTo>
                  <a:pt x="0" y="3111233"/>
                </a:lnTo>
                <a:lnTo>
                  <a:pt x="0" y="0"/>
                </a:lnTo>
                <a:close/>
              </a:path>
            </a:pathLst>
          </a:custGeom>
          <a:blipFill>
            <a:blip r:embed="rId4">
              <a:extLst>
                <a:ext uri="{96DAC541-7B7A-43D3-8B79-37D633B846F1}">
                  <asvg:svgBlip xmlns:asvg="http://schemas.microsoft.com/office/drawing/2016/SVG/main" r:embed="rId5"/>
                </a:ext>
              </a:extLst>
            </a:blip>
            <a:stretch>
              <a:fillRect l="-9967" t="0" r="-9967" b="0"/>
            </a:stretch>
          </a:blipFill>
        </p:spPr>
      </p:sp>
      <p:sp>
        <p:nvSpPr>
          <p:cNvPr name="Freeform 8" id="8"/>
          <p:cNvSpPr/>
          <p:nvPr/>
        </p:nvSpPr>
        <p:spPr>
          <a:xfrm flipH="false" flipV="false" rot="0">
            <a:off x="11311034" y="2431460"/>
            <a:ext cx="3248090" cy="3248090"/>
          </a:xfrm>
          <a:custGeom>
            <a:avLst/>
            <a:gdLst/>
            <a:ahLst/>
            <a:cxnLst/>
            <a:rect r="r" b="b" t="t" l="l"/>
            <a:pathLst>
              <a:path h="3248090" w="3248090">
                <a:moveTo>
                  <a:pt x="0" y="0"/>
                </a:moveTo>
                <a:lnTo>
                  <a:pt x="3248090" y="0"/>
                </a:lnTo>
                <a:lnTo>
                  <a:pt x="3248090" y="3248090"/>
                </a:lnTo>
                <a:lnTo>
                  <a:pt x="0" y="32480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3272626" y="-308688"/>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TESTING</a:t>
            </a:r>
          </a:p>
        </p:txBody>
      </p:sp>
      <p:sp>
        <p:nvSpPr>
          <p:cNvPr name="TextBox 10" id="10"/>
          <p:cNvSpPr txBox="true"/>
          <p:nvPr/>
        </p:nvSpPr>
        <p:spPr>
          <a:xfrm rot="0">
            <a:off x="4711082" y="5403915"/>
            <a:ext cx="4417124" cy="1142345"/>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Unit Testing</a:t>
            </a:r>
          </a:p>
        </p:txBody>
      </p:sp>
      <p:sp>
        <p:nvSpPr>
          <p:cNvPr name="TextBox 11" id="11"/>
          <p:cNvSpPr txBox="true"/>
          <p:nvPr/>
        </p:nvSpPr>
        <p:spPr>
          <a:xfrm rot="0">
            <a:off x="4516944" y="6400873"/>
            <a:ext cx="4805401" cy="1425575"/>
          </a:xfrm>
          <a:prstGeom prst="rect">
            <a:avLst/>
          </a:prstGeom>
        </p:spPr>
        <p:txBody>
          <a:bodyPr anchor="t" rtlCol="false" tIns="0" lIns="0" bIns="0" rIns="0">
            <a:spAutoFit/>
          </a:bodyPr>
          <a:lstStyle/>
          <a:p>
            <a:pPr algn="l" marL="628651" indent="-209550" lvl="2">
              <a:lnSpc>
                <a:spcPts val="4675"/>
              </a:lnSpc>
              <a:buFont typeface="Arial"/>
              <a:buChar char="⚬"/>
            </a:pPr>
            <a:r>
              <a:rPr lang="en-US" b="true" sz="2750">
                <a:solidFill>
                  <a:srgbClr val="000000"/>
                </a:solidFill>
                <a:latin typeface="Cooper Hewitt Bold"/>
                <a:ea typeface="Cooper Hewitt Bold"/>
                <a:cs typeface="Cooper Hewitt Bold"/>
                <a:sym typeface="Cooper Hewitt Bold"/>
              </a:rPr>
              <a:t>Testing each part of the code individually</a:t>
            </a:r>
          </a:p>
        </p:txBody>
      </p:sp>
      <p:sp>
        <p:nvSpPr>
          <p:cNvPr name="TextBox 12" id="12"/>
          <p:cNvSpPr txBox="true"/>
          <p:nvPr/>
        </p:nvSpPr>
        <p:spPr>
          <a:xfrm rot="0">
            <a:off x="10900464" y="6400873"/>
            <a:ext cx="4417124" cy="2016125"/>
          </a:xfrm>
          <a:prstGeom prst="rect">
            <a:avLst/>
          </a:prstGeom>
        </p:spPr>
        <p:txBody>
          <a:bodyPr anchor="t" rtlCol="false" tIns="0" lIns="0" bIns="0" rIns="0">
            <a:spAutoFit/>
          </a:bodyPr>
          <a:lstStyle/>
          <a:p>
            <a:pPr algn="l" marL="628651" indent="-209550" lvl="2">
              <a:lnSpc>
                <a:spcPts val="4675"/>
              </a:lnSpc>
              <a:buFont typeface="Arial"/>
              <a:buChar char="⚬"/>
            </a:pPr>
            <a:r>
              <a:rPr lang="en-US" b="true" sz="2750">
                <a:solidFill>
                  <a:srgbClr val="000000"/>
                </a:solidFill>
                <a:latin typeface="Cooper Hewitt Bold"/>
                <a:ea typeface="Cooper Hewitt Bold"/>
                <a:cs typeface="Cooper Hewitt Bold"/>
                <a:sym typeface="Cooper Hewitt Bold"/>
              </a:rPr>
              <a:t>All code is combined to form a program. Then, the program is tested.</a:t>
            </a:r>
          </a:p>
        </p:txBody>
      </p:sp>
      <p:sp>
        <p:nvSpPr>
          <p:cNvPr name="TextBox 13" id="13"/>
          <p:cNvSpPr txBox="true"/>
          <p:nvPr/>
        </p:nvSpPr>
        <p:spPr>
          <a:xfrm rot="0">
            <a:off x="10900464" y="5403915"/>
            <a:ext cx="4417124" cy="1142345"/>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Integration Testing</a:t>
            </a:r>
          </a:p>
        </p:txBody>
      </p:sp>
      <p:grpSp>
        <p:nvGrpSpPr>
          <p:cNvPr name="Group 14" id="14"/>
          <p:cNvGrpSpPr/>
          <p:nvPr/>
        </p:nvGrpSpPr>
        <p:grpSpPr>
          <a:xfrm rot="0">
            <a:off x="2537237" y="319939"/>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sp>
        <p:nvSpPr>
          <p:cNvPr name="TextBox 4" id="4"/>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TESTING</a:t>
            </a:r>
          </a:p>
        </p:txBody>
      </p:sp>
      <p:grpSp>
        <p:nvGrpSpPr>
          <p:cNvPr name="Group 5" id="5"/>
          <p:cNvGrpSpPr/>
          <p:nvPr/>
        </p:nvGrpSpPr>
        <p:grpSpPr>
          <a:xfrm rot="0">
            <a:off x="2334250" y="1706200"/>
            <a:ext cx="14576340" cy="875362"/>
            <a:chOff x="0" y="0"/>
            <a:chExt cx="19435120" cy="1167149"/>
          </a:xfrm>
        </p:grpSpPr>
        <p:sp>
          <p:nvSpPr>
            <p:cNvPr name="Freeform 6" id="6"/>
            <p:cNvSpPr/>
            <p:nvPr/>
          </p:nvSpPr>
          <p:spPr>
            <a:xfrm flipH="false" flipV="false" rot="0">
              <a:off x="0" y="0"/>
              <a:ext cx="19435063" cy="1167130"/>
            </a:xfrm>
            <a:custGeom>
              <a:avLst/>
              <a:gdLst/>
              <a:ahLst/>
              <a:cxnLst/>
              <a:rect r="r" b="b" t="t" l="l"/>
              <a:pathLst>
                <a:path h="1167130" w="19435063">
                  <a:moveTo>
                    <a:pt x="0" y="0"/>
                  </a:moveTo>
                  <a:lnTo>
                    <a:pt x="19435063" y="0"/>
                  </a:lnTo>
                  <a:lnTo>
                    <a:pt x="19435063" y="1167130"/>
                  </a:lnTo>
                  <a:lnTo>
                    <a:pt x="0" y="1167130"/>
                  </a:lnTo>
                  <a:close/>
                </a:path>
              </a:pathLst>
            </a:custGeom>
            <a:solidFill>
              <a:srgbClr val="E64A19"/>
            </a:solidFill>
          </p:spPr>
        </p:sp>
      </p:grpSp>
      <p:sp>
        <p:nvSpPr>
          <p:cNvPr name="TextBox 7" id="7"/>
          <p:cNvSpPr txBox="true"/>
          <p:nvPr/>
        </p:nvSpPr>
        <p:spPr>
          <a:xfrm rot="0">
            <a:off x="2630772" y="1300043"/>
            <a:ext cx="13666286" cy="1087846"/>
          </a:xfrm>
          <a:prstGeom prst="rect">
            <a:avLst/>
          </a:prstGeom>
        </p:spPr>
        <p:txBody>
          <a:bodyPr anchor="t" rtlCol="false" tIns="0" lIns="0" bIns="0" rIns="0">
            <a:spAutoFit/>
          </a:bodyPr>
          <a:lstStyle/>
          <a:p>
            <a:pPr algn="ctr">
              <a:lnSpc>
                <a:spcPts val="6046"/>
              </a:lnSpc>
            </a:pPr>
            <a:r>
              <a:rPr lang="en-US" sz="3556">
                <a:solidFill>
                  <a:srgbClr val="FBEECB"/>
                </a:solidFill>
                <a:latin typeface="Cooper Hewitt"/>
                <a:ea typeface="Cooper Hewitt"/>
                <a:cs typeface="Cooper Hewitt"/>
                <a:sym typeface="Cooper Hewitt"/>
              </a:rPr>
              <a:t>Eg. Test that when an item is sold, the count is indeed increased by 1</a:t>
            </a:r>
          </a:p>
        </p:txBody>
      </p:sp>
      <p:grpSp>
        <p:nvGrpSpPr>
          <p:cNvPr name="Group 8" id="8"/>
          <p:cNvGrpSpPr/>
          <p:nvPr/>
        </p:nvGrpSpPr>
        <p:grpSpPr>
          <a:xfrm rot="6997668">
            <a:off x="6663848" y="5356426"/>
            <a:ext cx="6362365" cy="47625"/>
            <a:chOff x="0" y="0"/>
            <a:chExt cx="8483153" cy="63500"/>
          </a:xfrm>
        </p:grpSpPr>
        <p:sp>
          <p:nvSpPr>
            <p:cNvPr name="Freeform 9" id="9"/>
            <p:cNvSpPr/>
            <p:nvPr/>
          </p:nvSpPr>
          <p:spPr>
            <a:xfrm flipH="false" flipV="false" rot="0">
              <a:off x="0" y="0"/>
              <a:ext cx="8483092" cy="63500"/>
            </a:xfrm>
            <a:custGeom>
              <a:avLst/>
              <a:gdLst/>
              <a:ahLst/>
              <a:cxnLst/>
              <a:rect r="r" b="b" t="t" l="l"/>
              <a:pathLst>
                <a:path h="63500" w="8483092">
                  <a:moveTo>
                    <a:pt x="31750" y="0"/>
                  </a:moveTo>
                  <a:lnTo>
                    <a:pt x="8451342" y="0"/>
                  </a:lnTo>
                  <a:cubicBezTo>
                    <a:pt x="8468868" y="0"/>
                    <a:pt x="8483092" y="14224"/>
                    <a:pt x="8483092" y="31750"/>
                  </a:cubicBezTo>
                  <a:cubicBezTo>
                    <a:pt x="8483092" y="49276"/>
                    <a:pt x="8468995" y="63500"/>
                    <a:pt x="8451342"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0" id="10"/>
          <p:cNvGrpSpPr/>
          <p:nvPr/>
        </p:nvGrpSpPr>
        <p:grpSpPr>
          <a:xfrm rot="0">
            <a:off x="2537237" y="319939"/>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grpSp>
        <p:nvGrpSpPr>
          <p:cNvPr name="Group 2" id="2"/>
          <p:cNvGrpSpPr/>
          <p:nvPr/>
        </p:nvGrpSpPr>
        <p:grpSpPr>
          <a:xfrm rot="0">
            <a:off x="0" y="2773093"/>
            <a:ext cx="18288000" cy="6324600"/>
            <a:chOff x="0" y="0"/>
            <a:chExt cx="24384000" cy="8432800"/>
          </a:xfrm>
        </p:grpSpPr>
        <p:sp>
          <p:nvSpPr>
            <p:cNvPr name="Freeform 3" id="3"/>
            <p:cNvSpPr/>
            <p:nvPr/>
          </p:nvSpPr>
          <p:spPr>
            <a:xfrm flipH="false" flipV="false" rot="0">
              <a:off x="0" y="0"/>
              <a:ext cx="24384000" cy="8432800"/>
            </a:xfrm>
            <a:custGeom>
              <a:avLst/>
              <a:gdLst/>
              <a:ahLst/>
              <a:cxnLst/>
              <a:rect r="r" b="b" t="t" l="l"/>
              <a:pathLst>
                <a:path h="8432800" w="24384000">
                  <a:moveTo>
                    <a:pt x="0" y="0"/>
                  </a:moveTo>
                  <a:lnTo>
                    <a:pt x="24384000" y="0"/>
                  </a:lnTo>
                  <a:lnTo>
                    <a:pt x="24384000" y="8432800"/>
                  </a:lnTo>
                  <a:lnTo>
                    <a:pt x="0" y="8432800"/>
                  </a:lnTo>
                  <a:lnTo>
                    <a:pt x="0" y="0"/>
                  </a:lnTo>
                  <a:close/>
                </a:path>
              </a:pathLst>
            </a:custGeom>
            <a:blipFill>
              <a:blip r:embed="rId2"/>
              <a:stretch>
                <a:fillRect l="-12" t="0" r="-12" b="0"/>
              </a:stretch>
            </a:blipFill>
          </p:spPr>
        </p:sp>
      </p:grpSp>
      <p:sp>
        <p:nvSpPr>
          <p:cNvPr name="TextBox 4" id="4"/>
          <p:cNvSpPr txBox="true"/>
          <p:nvPr/>
        </p:nvSpPr>
        <p:spPr>
          <a:xfrm rot="0">
            <a:off x="-1540165" y="-645207"/>
            <a:ext cx="11561194" cy="2497699"/>
          </a:xfrm>
          <a:prstGeom prst="rect">
            <a:avLst/>
          </a:prstGeom>
        </p:spPr>
        <p:txBody>
          <a:bodyPr anchor="t" rtlCol="false" tIns="0" lIns="0" bIns="0" rIns="0">
            <a:spAutoFit/>
          </a:bodyPr>
          <a:lstStyle/>
          <a:p>
            <a:pPr algn="ctr">
              <a:lnSpc>
                <a:spcPts val="18468"/>
              </a:lnSpc>
            </a:pPr>
            <a:r>
              <a:rPr lang="en-US" sz="13191">
                <a:solidFill>
                  <a:srgbClr val="000000"/>
                </a:solidFill>
                <a:latin typeface="Peace Sans"/>
                <a:ea typeface="Peace Sans"/>
                <a:cs typeface="Peace Sans"/>
                <a:sym typeface="Peace Sans"/>
              </a:rPr>
              <a:t>TESTING</a:t>
            </a:r>
          </a:p>
        </p:txBody>
      </p:sp>
      <p:grpSp>
        <p:nvGrpSpPr>
          <p:cNvPr name="Group 5" id="5"/>
          <p:cNvGrpSpPr/>
          <p:nvPr/>
        </p:nvGrpSpPr>
        <p:grpSpPr>
          <a:xfrm rot="0">
            <a:off x="2334250" y="1706200"/>
            <a:ext cx="14576340" cy="875362"/>
            <a:chOff x="0" y="0"/>
            <a:chExt cx="19435120" cy="1167149"/>
          </a:xfrm>
        </p:grpSpPr>
        <p:sp>
          <p:nvSpPr>
            <p:cNvPr name="Freeform 6" id="6"/>
            <p:cNvSpPr/>
            <p:nvPr/>
          </p:nvSpPr>
          <p:spPr>
            <a:xfrm flipH="false" flipV="false" rot="0">
              <a:off x="0" y="0"/>
              <a:ext cx="19435063" cy="1167130"/>
            </a:xfrm>
            <a:custGeom>
              <a:avLst/>
              <a:gdLst/>
              <a:ahLst/>
              <a:cxnLst/>
              <a:rect r="r" b="b" t="t" l="l"/>
              <a:pathLst>
                <a:path h="1167130" w="19435063">
                  <a:moveTo>
                    <a:pt x="0" y="0"/>
                  </a:moveTo>
                  <a:lnTo>
                    <a:pt x="19435063" y="0"/>
                  </a:lnTo>
                  <a:lnTo>
                    <a:pt x="19435063" y="1167130"/>
                  </a:lnTo>
                  <a:lnTo>
                    <a:pt x="0" y="1167130"/>
                  </a:lnTo>
                  <a:close/>
                </a:path>
              </a:pathLst>
            </a:custGeom>
            <a:solidFill>
              <a:srgbClr val="E64A19"/>
            </a:solidFill>
          </p:spPr>
        </p:sp>
      </p:grpSp>
      <p:sp>
        <p:nvSpPr>
          <p:cNvPr name="TextBox 7" id="7"/>
          <p:cNvSpPr txBox="true"/>
          <p:nvPr/>
        </p:nvSpPr>
        <p:spPr>
          <a:xfrm rot="0">
            <a:off x="2630772" y="1300043"/>
            <a:ext cx="13666286" cy="1087846"/>
          </a:xfrm>
          <a:prstGeom prst="rect">
            <a:avLst/>
          </a:prstGeom>
        </p:spPr>
        <p:txBody>
          <a:bodyPr anchor="t" rtlCol="false" tIns="0" lIns="0" bIns="0" rIns="0">
            <a:spAutoFit/>
          </a:bodyPr>
          <a:lstStyle/>
          <a:p>
            <a:pPr algn="ctr">
              <a:lnSpc>
                <a:spcPts val="6046"/>
              </a:lnSpc>
            </a:pPr>
            <a:r>
              <a:rPr lang="en-US" sz="3556">
                <a:solidFill>
                  <a:srgbClr val="FBEECB"/>
                </a:solidFill>
                <a:latin typeface="Cooper Hewitt"/>
                <a:ea typeface="Cooper Hewitt"/>
                <a:cs typeface="Cooper Hewitt"/>
                <a:sym typeface="Cooper Hewitt"/>
              </a:rPr>
              <a:t>What do you think?</a:t>
            </a:r>
          </a:p>
        </p:txBody>
      </p:sp>
      <p:grpSp>
        <p:nvGrpSpPr>
          <p:cNvPr name="Group 8" id="8"/>
          <p:cNvGrpSpPr/>
          <p:nvPr/>
        </p:nvGrpSpPr>
        <p:grpSpPr>
          <a:xfrm rot="0">
            <a:off x="2537237" y="31993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14400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70148">
            <a:off x="492701" y="349310"/>
            <a:ext cx="3543259" cy="3543259"/>
          </a:xfrm>
          <a:custGeom>
            <a:avLst/>
            <a:gdLst/>
            <a:ahLst/>
            <a:cxnLst/>
            <a:rect r="r" b="b" t="t" l="l"/>
            <a:pathLst>
              <a:path h="3543259" w="3543259">
                <a:moveTo>
                  <a:pt x="0" y="0"/>
                </a:moveTo>
                <a:lnTo>
                  <a:pt x="3543259" y="0"/>
                </a:lnTo>
                <a:lnTo>
                  <a:pt x="3543259" y="3543259"/>
                </a:lnTo>
                <a:lnTo>
                  <a:pt x="0" y="35432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4424347" y="182475"/>
            <a:ext cx="3648693" cy="3997572"/>
          </a:xfrm>
          <a:custGeom>
            <a:avLst/>
            <a:gdLst/>
            <a:ahLst/>
            <a:cxnLst/>
            <a:rect r="r" b="b" t="t" l="l"/>
            <a:pathLst>
              <a:path h="3997572" w="3648693">
                <a:moveTo>
                  <a:pt x="0" y="0"/>
                </a:moveTo>
                <a:lnTo>
                  <a:pt x="3648693" y="0"/>
                </a:lnTo>
                <a:lnTo>
                  <a:pt x="3648693" y="3997572"/>
                </a:lnTo>
                <a:lnTo>
                  <a:pt x="0" y="3997572"/>
                </a:lnTo>
                <a:lnTo>
                  <a:pt x="0" y="0"/>
                </a:lnTo>
                <a:close/>
              </a:path>
            </a:pathLst>
          </a:custGeom>
          <a:blipFill>
            <a:blip r:embed="rId12">
              <a:extLst>
                <a:ext uri="{96DAC541-7B7A-43D3-8B79-37D633B846F1}">
                  <asvg:svgBlip xmlns:asvg="http://schemas.microsoft.com/office/drawing/2016/SVG/main" r:embed="rId13"/>
                </a:ext>
              </a:extLst>
            </a:blip>
            <a:stretch>
              <a:fillRect l="-85" t="0" r="-85" b="0"/>
            </a:stretch>
          </a:blipFill>
        </p:spPr>
      </p:sp>
      <p:sp>
        <p:nvSpPr>
          <p:cNvPr name="Freeform 8" id="8"/>
          <p:cNvSpPr/>
          <p:nvPr/>
        </p:nvSpPr>
        <p:spPr>
          <a:xfrm flipH="false" flipV="false" rot="0">
            <a:off x="593127" y="6151273"/>
            <a:ext cx="3978873" cy="3675484"/>
          </a:xfrm>
          <a:custGeom>
            <a:avLst/>
            <a:gdLst/>
            <a:ahLst/>
            <a:cxnLst/>
            <a:rect r="r" b="b" t="t" l="l"/>
            <a:pathLst>
              <a:path h="3675484" w="3978873">
                <a:moveTo>
                  <a:pt x="0" y="0"/>
                </a:moveTo>
                <a:lnTo>
                  <a:pt x="3978873" y="0"/>
                </a:lnTo>
                <a:lnTo>
                  <a:pt x="3978873" y="3675484"/>
                </a:lnTo>
                <a:lnTo>
                  <a:pt x="0" y="3675484"/>
                </a:lnTo>
                <a:lnTo>
                  <a:pt x="0" y="0"/>
                </a:lnTo>
                <a:close/>
              </a:path>
            </a:pathLst>
          </a:custGeom>
          <a:blipFill>
            <a:blip r:embed="rId14">
              <a:extLst>
                <a:ext uri="{96DAC541-7B7A-43D3-8B79-37D633B846F1}">
                  <asvg:svgBlip xmlns:asvg="http://schemas.microsoft.com/office/drawing/2016/SVG/main" r:embed="rId15"/>
                </a:ext>
              </a:extLst>
            </a:blip>
            <a:stretch>
              <a:fillRect l="-136" t="0" r="-136" b="0"/>
            </a:stretch>
          </a:blipFill>
        </p:spPr>
      </p:sp>
      <p:sp>
        <p:nvSpPr>
          <p:cNvPr name="Freeform 9" id="9"/>
          <p:cNvSpPr/>
          <p:nvPr/>
        </p:nvSpPr>
        <p:spPr>
          <a:xfrm flipH="false" flipV="false" rot="0">
            <a:off x="14612575" y="6583662"/>
            <a:ext cx="3428131" cy="3428131"/>
          </a:xfrm>
          <a:custGeom>
            <a:avLst/>
            <a:gdLst/>
            <a:ahLst/>
            <a:cxnLst/>
            <a:rect r="r" b="b" t="t" l="l"/>
            <a:pathLst>
              <a:path h="3428131" w="3428131">
                <a:moveTo>
                  <a:pt x="0" y="0"/>
                </a:moveTo>
                <a:lnTo>
                  <a:pt x="3428131" y="0"/>
                </a:lnTo>
                <a:lnTo>
                  <a:pt x="3428131" y="3428131"/>
                </a:lnTo>
                <a:lnTo>
                  <a:pt x="0" y="342813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0" id="10"/>
          <p:cNvGrpSpPr/>
          <p:nvPr/>
        </p:nvGrpSpPr>
        <p:grpSpPr>
          <a:xfrm rot="0">
            <a:off x="4969318" y="1028700"/>
            <a:ext cx="8035087" cy="8035087"/>
            <a:chOff x="0" y="0"/>
            <a:chExt cx="10713449" cy="10713449"/>
          </a:xfrm>
        </p:grpSpPr>
        <p:sp>
          <p:nvSpPr>
            <p:cNvPr name="Freeform 11" id="11"/>
            <p:cNvSpPr/>
            <p:nvPr/>
          </p:nvSpPr>
          <p:spPr>
            <a:xfrm flipH="false" flipV="false" rot="0">
              <a:off x="0" y="0"/>
              <a:ext cx="10713466" cy="10713466"/>
            </a:xfrm>
            <a:custGeom>
              <a:avLst/>
              <a:gdLst/>
              <a:ahLst/>
              <a:cxnLst/>
              <a:rect r="r" b="b" t="t" l="l"/>
              <a:pathLst>
                <a:path h="10713466" w="10713466">
                  <a:moveTo>
                    <a:pt x="5356733" y="0"/>
                  </a:moveTo>
                  <a:cubicBezTo>
                    <a:pt x="2398268" y="0"/>
                    <a:pt x="0" y="2398268"/>
                    <a:pt x="0" y="5356733"/>
                  </a:cubicBezTo>
                  <a:cubicBezTo>
                    <a:pt x="0" y="8315199"/>
                    <a:pt x="2398268" y="10713466"/>
                    <a:pt x="5356733" y="10713466"/>
                  </a:cubicBezTo>
                  <a:cubicBezTo>
                    <a:pt x="8315199" y="10713466"/>
                    <a:pt x="10713466" y="8315198"/>
                    <a:pt x="10713466" y="5356733"/>
                  </a:cubicBezTo>
                  <a:cubicBezTo>
                    <a:pt x="10713466" y="2398268"/>
                    <a:pt x="8315198" y="0"/>
                    <a:pt x="5356733" y="0"/>
                  </a:cubicBezTo>
                  <a:close/>
                </a:path>
              </a:pathLst>
            </a:custGeom>
            <a:solidFill>
              <a:srgbClr val="9F81DD"/>
            </a:solidFill>
          </p:spPr>
        </p:sp>
      </p:grpSp>
      <p:sp>
        <p:nvSpPr>
          <p:cNvPr name="Freeform 12" id="12"/>
          <p:cNvSpPr/>
          <p:nvPr/>
        </p:nvSpPr>
        <p:spPr>
          <a:xfrm flipH="true" flipV="false" rot="-4518370">
            <a:off x="5442820" y="1960693"/>
            <a:ext cx="3242994" cy="2399815"/>
          </a:xfrm>
          <a:custGeom>
            <a:avLst/>
            <a:gdLst/>
            <a:ahLst/>
            <a:cxnLst/>
            <a:rect r="r" b="b" t="t" l="l"/>
            <a:pathLst>
              <a:path h="2399815" w="3242994">
                <a:moveTo>
                  <a:pt x="3242994" y="0"/>
                </a:moveTo>
                <a:lnTo>
                  <a:pt x="0" y="0"/>
                </a:lnTo>
                <a:lnTo>
                  <a:pt x="0" y="2399815"/>
                </a:lnTo>
                <a:lnTo>
                  <a:pt x="3242994" y="2399815"/>
                </a:lnTo>
                <a:lnTo>
                  <a:pt x="3242994" y="0"/>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3" id="13"/>
          <p:cNvSpPr/>
          <p:nvPr/>
        </p:nvSpPr>
        <p:spPr>
          <a:xfrm flipH="false" flipV="true" rot="-9801056">
            <a:off x="9123333" y="1960693"/>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4" id="14"/>
          <p:cNvSpPr/>
          <p:nvPr/>
        </p:nvSpPr>
        <p:spPr>
          <a:xfrm flipH="false" flipV="true" rot="-4848053">
            <a:off x="9201826"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5" id="15"/>
          <p:cNvSpPr/>
          <p:nvPr/>
        </p:nvSpPr>
        <p:spPr>
          <a:xfrm flipH="false" flipV="true" rot="517877">
            <a:off x="5442820"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TextBox 16" id="16"/>
          <p:cNvSpPr txBox="true"/>
          <p:nvPr/>
        </p:nvSpPr>
        <p:spPr>
          <a:xfrm rot="0">
            <a:off x="6707261" y="3633586"/>
            <a:ext cx="4559201" cy="2829329"/>
          </a:xfrm>
          <a:prstGeom prst="rect">
            <a:avLst/>
          </a:prstGeom>
        </p:spPr>
        <p:txBody>
          <a:bodyPr anchor="t" rtlCol="false" tIns="0" lIns="0" bIns="0" rIns="0">
            <a:spAutoFit/>
          </a:bodyPr>
          <a:lstStyle/>
          <a:p>
            <a:pPr algn="ctr">
              <a:lnSpc>
                <a:spcPts val="7327"/>
              </a:lnSpc>
            </a:pPr>
            <a:r>
              <a:rPr lang="en-US" sz="5234">
                <a:solidFill>
                  <a:srgbClr val="000000"/>
                </a:solidFill>
                <a:latin typeface="League Spartan"/>
                <a:ea typeface="League Spartan"/>
                <a:cs typeface="League Spartan"/>
                <a:sym typeface="League Spartan"/>
              </a:rPr>
              <a:t>Program </a:t>
            </a:r>
          </a:p>
          <a:p>
            <a:pPr algn="ctr">
              <a:lnSpc>
                <a:spcPts val="7327"/>
              </a:lnSpc>
            </a:pPr>
            <a:r>
              <a:rPr lang="en-US" sz="5234">
                <a:solidFill>
                  <a:srgbClr val="000000"/>
                </a:solidFill>
                <a:latin typeface="League Spartan"/>
                <a:ea typeface="League Spartan"/>
                <a:cs typeface="League Spartan"/>
                <a:sym typeface="League Spartan"/>
              </a:rPr>
              <a:t>Development</a:t>
            </a:r>
          </a:p>
          <a:p>
            <a:pPr algn="ctr">
              <a:lnSpc>
                <a:spcPts val="7327"/>
              </a:lnSpc>
            </a:pPr>
            <a:r>
              <a:rPr lang="en-US" sz="5234">
                <a:solidFill>
                  <a:srgbClr val="000000"/>
                </a:solidFill>
                <a:latin typeface="League Spartan"/>
                <a:ea typeface="League Spartan"/>
                <a:cs typeface="League Spartan"/>
                <a:sym typeface="League Spartan"/>
              </a:rPr>
              <a:t>Life Cycle</a:t>
            </a:r>
          </a:p>
        </p:txBody>
      </p:sp>
      <p:sp>
        <p:nvSpPr>
          <p:cNvPr name="TextBox 17" id="17"/>
          <p:cNvSpPr txBox="true"/>
          <p:nvPr/>
        </p:nvSpPr>
        <p:spPr>
          <a:xfrm rot="0">
            <a:off x="3061683" y="-152400"/>
            <a:ext cx="11850357" cy="666220"/>
          </a:xfrm>
          <a:prstGeom prst="rect">
            <a:avLst/>
          </a:prstGeom>
        </p:spPr>
        <p:txBody>
          <a:bodyPr anchor="t" rtlCol="false" tIns="0" lIns="0" bIns="0" rIns="0">
            <a:spAutoFit/>
          </a:bodyPr>
          <a:lstStyle/>
          <a:p>
            <a:pPr algn="ctr">
              <a:lnSpc>
                <a:spcPts val="4754"/>
              </a:lnSpc>
            </a:pPr>
            <a:r>
              <a:rPr lang="en-US" sz="3395" b="true">
                <a:solidFill>
                  <a:srgbClr val="FDFFFC"/>
                </a:solidFill>
                <a:latin typeface="Anonymous Pro Bold"/>
                <a:ea typeface="Anonymous Pro Bold"/>
                <a:cs typeface="Anonymous Pro Bold"/>
                <a:sym typeface="Anonymous Pro Bold"/>
              </a:rPr>
              <a:t>Chapter 7: Algorithm Design and Problem Solving</a:t>
            </a:r>
          </a:p>
        </p:txBody>
      </p:sp>
      <p:sp>
        <p:nvSpPr>
          <p:cNvPr name="TextBox 18" id="18"/>
          <p:cNvSpPr txBox="true"/>
          <p:nvPr/>
        </p:nvSpPr>
        <p:spPr>
          <a:xfrm rot="0">
            <a:off x="-241530" y="3908044"/>
            <a:ext cx="4048677" cy="866734"/>
          </a:xfrm>
          <a:prstGeom prst="rect">
            <a:avLst/>
          </a:prstGeom>
        </p:spPr>
        <p:txBody>
          <a:bodyPr anchor="t" rtlCol="false" tIns="0" lIns="0" bIns="0" rIns="0">
            <a:spAutoFit/>
          </a:bodyPr>
          <a:lstStyle/>
          <a:p>
            <a:pPr algn="ctr">
              <a:lnSpc>
                <a:spcPts val="6234"/>
              </a:lnSpc>
            </a:pPr>
            <a:r>
              <a:rPr lang="en-US" sz="4453" b="true">
                <a:solidFill>
                  <a:srgbClr val="FBEECB"/>
                </a:solidFill>
                <a:latin typeface="Anonymous Pro Bold"/>
                <a:ea typeface="Anonymous Pro Bold"/>
                <a:cs typeface="Anonymous Pro Bold"/>
                <a:sym typeface="Anonymous Pro Bold"/>
              </a:rPr>
              <a:t>Analysis</a:t>
            </a:r>
          </a:p>
        </p:txBody>
      </p:sp>
      <p:sp>
        <p:nvSpPr>
          <p:cNvPr name="TextBox 19" id="19"/>
          <p:cNvSpPr txBox="true"/>
          <p:nvPr/>
        </p:nvSpPr>
        <p:spPr>
          <a:xfrm rot="0">
            <a:off x="14257543" y="3846563"/>
            <a:ext cx="3815498" cy="808737"/>
          </a:xfrm>
          <a:prstGeom prst="rect">
            <a:avLst/>
          </a:prstGeom>
        </p:spPr>
        <p:txBody>
          <a:bodyPr anchor="t" rtlCol="false" tIns="0" lIns="0" bIns="0" rIns="0">
            <a:spAutoFit/>
          </a:bodyPr>
          <a:lstStyle/>
          <a:p>
            <a:pPr algn="r">
              <a:lnSpc>
                <a:spcPts val="5875"/>
              </a:lnSpc>
            </a:pPr>
            <a:r>
              <a:rPr lang="en-US" sz="4196" b="true">
                <a:solidFill>
                  <a:srgbClr val="F79844"/>
                </a:solidFill>
                <a:latin typeface="Anonymous Pro Bold"/>
                <a:ea typeface="Anonymous Pro Bold"/>
                <a:cs typeface="Anonymous Pro Bold"/>
                <a:sym typeface="Anonymous Pro Bold"/>
              </a:rPr>
              <a:t>Design</a:t>
            </a:r>
          </a:p>
        </p:txBody>
      </p:sp>
      <p:sp>
        <p:nvSpPr>
          <p:cNvPr name="TextBox 20" id="20"/>
          <p:cNvSpPr txBox="true"/>
          <p:nvPr/>
        </p:nvSpPr>
        <p:spPr>
          <a:xfrm rot="0">
            <a:off x="404825" y="5020876"/>
            <a:ext cx="3848104" cy="833233"/>
          </a:xfrm>
          <a:prstGeom prst="rect">
            <a:avLst/>
          </a:prstGeom>
        </p:spPr>
        <p:txBody>
          <a:bodyPr anchor="t" rtlCol="false" tIns="0" lIns="0" bIns="0" rIns="0">
            <a:spAutoFit/>
          </a:bodyPr>
          <a:lstStyle/>
          <a:p>
            <a:pPr algn="l">
              <a:lnSpc>
                <a:spcPts val="5924"/>
              </a:lnSpc>
            </a:pPr>
            <a:r>
              <a:rPr lang="en-US" sz="4231" b="true">
                <a:solidFill>
                  <a:srgbClr val="FBEECB"/>
                </a:solidFill>
                <a:latin typeface="Anonymous Pro Bold"/>
                <a:ea typeface="Anonymous Pro Bold"/>
                <a:cs typeface="Anonymous Pro Bold"/>
                <a:sym typeface="Anonymous Pro Bold"/>
              </a:rPr>
              <a:t>Coding</a:t>
            </a:r>
          </a:p>
        </p:txBody>
      </p:sp>
      <p:sp>
        <p:nvSpPr>
          <p:cNvPr name="TextBox 21" id="21"/>
          <p:cNvSpPr txBox="true"/>
          <p:nvPr/>
        </p:nvSpPr>
        <p:spPr>
          <a:xfrm rot="0">
            <a:off x="14108875" y="5224779"/>
            <a:ext cx="4019697" cy="842844"/>
          </a:xfrm>
          <a:prstGeom prst="rect">
            <a:avLst/>
          </a:prstGeom>
        </p:spPr>
        <p:txBody>
          <a:bodyPr anchor="t" rtlCol="false" tIns="0" lIns="0" bIns="0" rIns="0">
            <a:spAutoFit/>
          </a:bodyPr>
          <a:lstStyle/>
          <a:p>
            <a:pPr algn="r">
              <a:lnSpc>
                <a:spcPts val="6190"/>
              </a:lnSpc>
            </a:pPr>
            <a:r>
              <a:rPr lang="en-US" sz="4421" b="true">
                <a:solidFill>
                  <a:srgbClr val="000000"/>
                </a:solidFill>
                <a:latin typeface="Anonymous Pro Bold"/>
                <a:ea typeface="Anonymous Pro Bold"/>
                <a:cs typeface="Anonymous Pro Bold"/>
                <a:sym typeface="Anonymous Pro Bold"/>
              </a:rPr>
              <a:t>Testing</a:t>
            </a:r>
          </a:p>
        </p:txBody>
      </p:sp>
      <p:grpSp>
        <p:nvGrpSpPr>
          <p:cNvPr name="Group 22" id="22"/>
          <p:cNvGrpSpPr/>
          <p:nvPr/>
        </p:nvGrpSpPr>
        <p:grpSpPr>
          <a:xfrm rot="0">
            <a:off x="2537237" y="319939"/>
            <a:ext cx="13213526" cy="9925515"/>
            <a:chOff x="0" y="0"/>
            <a:chExt cx="17618034" cy="13234020"/>
          </a:xfrm>
        </p:grpSpPr>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0">
                <a:alphaModFix amt="70000"/>
              </a:blip>
              <a:stretch>
                <a:fillRect l="0" t="0" r="0" b="0"/>
              </a:stretch>
            </a:blipFill>
          </p:spPr>
        </p:sp>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1">
                <a:alphaModFix amt="9999"/>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22" tooltip="http://www.exampaperspractice.co.uk"/>
                </a:rPr>
                <a:t>www.exampaperspractice.co.uk</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14400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70148">
            <a:off x="492701" y="349310"/>
            <a:ext cx="3543259" cy="3543259"/>
          </a:xfrm>
          <a:custGeom>
            <a:avLst/>
            <a:gdLst/>
            <a:ahLst/>
            <a:cxnLst/>
            <a:rect r="r" b="b" t="t" l="l"/>
            <a:pathLst>
              <a:path h="3543259" w="3543259">
                <a:moveTo>
                  <a:pt x="0" y="0"/>
                </a:moveTo>
                <a:lnTo>
                  <a:pt x="3543259" y="0"/>
                </a:lnTo>
                <a:lnTo>
                  <a:pt x="3543259" y="3543259"/>
                </a:lnTo>
                <a:lnTo>
                  <a:pt x="0" y="35432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4424347" y="182475"/>
            <a:ext cx="3648693" cy="3997572"/>
          </a:xfrm>
          <a:custGeom>
            <a:avLst/>
            <a:gdLst/>
            <a:ahLst/>
            <a:cxnLst/>
            <a:rect r="r" b="b" t="t" l="l"/>
            <a:pathLst>
              <a:path h="3997572" w="3648693">
                <a:moveTo>
                  <a:pt x="0" y="0"/>
                </a:moveTo>
                <a:lnTo>
                  <a:pt x="3648693" y="0"/>
                </a:lnTo>
                <a:lnTo>
                  <a:pt x="3648693" y="3997572"/>
                </a:lnTo>
                <a:lnTo>
                  <a:pt x="0" y="3997572"/>
                </a:lnTo>
                <a:lnTo>
                  <a:pt x="0" y="0"/>
                </a:lnTo>
                <a:close/>
              </a:path>
            </a:pathLst>
          </a:custGeom>
          <a:blipFill>
            <a:blip r:embed="rId12">
              <a:extLst>
                <a:ext uri="{96DAC541-7B7A-43D3-8B79-37D633B846F1}">
                  <asvg:svgBlip xmlns:asvg="http://schemas.microsoft.com/office/drawing/2016/SVG/main" r:embed="rId13"/>
                </a:ext>
              </a:extLst>
            </a:blip>
            <a:stretch>
              <a:fillRect l="-85" t="0" r="-85" b="0"/>
            </a:stretch>
          </a:blipFill>
        </p:spPr>
      </p:sp>
      <p:sp>
        <p:nvSpPr>
          <p:cNvPr name="Freeform 8" id="8"/>
          <p:cNvSpPr/>
          <p:nvPr/>
        </p:nvSpPr>
        <p:spPr>
          <a:xfrm flipH="false" flipV="false" rot="0">
            <a:off x="593127" y="6151273"/>
            <a:ext cx="3978873" cy="3675484"/>
          </a:xfrm>
          <a:custGeom>
            <a:avLst/>
            <a:gdLst/>
            <a:ahLst/>
            <a:cxnLst/>
            <a:rect r="r" b="b" t="t" l="l"/>
            <a:pathLst>
              <a:path h="3675484" w="3978873">
                <a:moveTo>
                  <a:pt x="0" y="0"/>
                </a:moveTo>
                <a:lnTo>
                  <a:pt x="3978873" y="0"/>
                </a:lnTo>
                <a:lnTo>
                  <a:pt x="3978873" y="3675484"/>
                </a:lnTo>
                <a:lnTo>
                  <a:pt x="0" y="3675484"/>
                </a:lnTo>
                <a:lnTo>
                  <a:pt x="0" y="0"/>
                </a:lnTo>
                <a:close/>
              </a:path>
            </a:pathLst>
          </a:custGeom>
          <a:blipFill>
            <a:blip r:embed="rId14">
              <a:extLst>
                <a:ext uri="{96DAC541-7B7A-43D3-8B79-37D633B846F1}">
                  <asvg:svgBlip xmlns:asvg="http://schemas.microsoft.com/office/drawing/2016/SVG/main" r:embed="rId15"/>
                </a:ext>
              </a:extLst>
            </a:blip>
            <a:stretch>
              <a:fillRect l="-136" t="0" r="-136" b="0"/>
            </a:stretch>
          </a:blipFill>
        </p:spPr>
      </p:sp>
      <p:sp>
        <p:nvSpPr>
          <p:cNvPr name="Freeform 9" id="9"/>
          <p:cNvSpPr/>
          <p:nvPr/>
        </p:nvSpPr>
        <p:spPr>
          <a:xfrm flipH="false" flipV="false" rot="0">
            <a:off x="14612575" y="6583662"/>
            <a:ext cx="3428131" cy="3428131"/>
          </a:xfrm>
          <a:custGeom>
            <a:avLst/>
            <a:gdLst/>
            <a:ahLst/>
            <a:cxnLst/>
            <a:rect r="r" b="b" t="t" l="l"/>
            <a:pathLst>
              <a:path h="3428131" w="3428131">
                <a:moveTo>
                  <a:pt x="0" y="0"/>
                </a:moveTo>
                <a:lnTo>
                  <a:pt x="3428131" y="0"/>
                </a:lnTo>
                <a:lnTo>
                  <a:pt x="3428131" y="3428131"/>
                </a:lnTo>
                <a:lnTo>
                  <a:pt x="0" y="342813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0" id="10"/>
          <p:cNvGrpSpPr/>
          <p:nvPr/>
        </p:nvGrpSpPr>
        <p:grpSpPr>
          <a:xfrm rot="0">
            <a:off x="4969318" y="1028700"/>
            <a:ext cx="8035087" cy="8035087"/>
            <a:chOff x="0" y="0"/>
            <a:chExt cx="10713449" cy="10713449"/>
          </a:xfrm>
        </p:grpSpPr>
        <p:sp>
          <p:nvSpPr>
            <p:cNvPr name="Freeform 11" id="11"/>
            <p:cNvSpPr/>
            <p:nvPr/>
          </p:nvSpPr>
          <p:spPr>
            <a:xfrm flipH="false" flipV="false" rot="0">
              <a:off x="0" y="0"/>
              <a:ext cx="10713466" cy="10713466"/>
            </a:xfrm>
            <a:custGeom>
              <a:avLst/>
              <a:gdLst/>
              <a:ahLst/>
              <a:cxnLst/>
              <a:rect r="r" b="b" t="t" l="l"/>
              <a:pathLst>
                <a:path h="10713466" w="10713466">
                  <a:moveTo>
                    <a:pt x="5356733" y="0"/>
                  </a:moveTo>
                  <a:cubicBezTo>
                    <a:pt x="2398268" y="0"/>
                    <a:pt x="0" y="2398268"/>
                    <a:pt x="0" y="5356733"/>
                  </a:cubicBezTo>
                  <a:cubicBezTo>
                    <a:pt x="0" y="8315199"/>
                    <a:pt x="2398268" y="10713466"/>
                    <a:pt x="5356733" y="10713466"/>
                  </a:cubicBezTo>
                  <a:cubicBezTo>
                    <a:pt x="8315199" y="10713466"/>
                    <a:pt x="10713466" y="8315198"/>
                    <a:pt x="10713466" y="5356733"/>
                  </a:cubicBezTo>
                  <a:cubicBezTo>
                    <a:pt x="10713466" y="2398268"/>
                    <a:pt x="8315198" y="0"/>
                    <a:pt x="5356733" y="0"/>
                  </a:cubicBezTo>
                  <a:close/>
                </a:path>
              </a:pathLst>
            </a:custGeom>
            <a:solidFill>
              <a:srgbClr val="9F81DD"/>
            </a:solidFill>
          </p:spPr>
        </p:sp>
      </p:grpSp>
      <p:sp>
        <p:nvSpPr>
          <p:cNvPr name="Freeform 12" id="12"/>
          <p:cNvSpPr/>
          <p:nvPr/>
        </p:nvSpPr>
        <p:spPr>
          <a:xfrm flipH="true" flipV="false" rot="-4518370">
            <a:off x="5442820" y="1960693"/>
            <a:ext cx="3242994" cy="2399815"/>
          </a:xfrm>
          <a:custGeom>
            <a:avLst/>
            <a:gdLst/>
            <a:ahLst/>
            <a:cxnLst/>
            <a:rect r="r" b="b" t="t" l="l"/>
            <a:pathLst>
              <a:path h="2399815" w="3242994">
                <a:moveTo>
                  <a:pt x="3242994" y="0"/>
                </a:moveTo>
                <a:lnTo>
                  <a:pt x="0" y="0"/>
                </a:lnTo>
                <a:lnTo>
                  <a:pt x="0" y="2399815"/>
                </a:lnTo>
                <a:lnTo>
                  <a:pt x="3242994" y="2399815"/>
                </a:lnTo>
                <a:lnTo>
                  <a:pt x="3242994" y="0"/>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3" id="13"/>
          <p:cNvSpPr/>
          <p:nvPr/>
        </p:nvSpPr>
        <p:spPr>
          <a:xfrm flipH="false" flipV="true" rot="-9801056">
            <a:off x="9123333" y="1960693"/>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4" id="14"/>
          <p:cNvSpPr/>
          <p:nvPr/>
        </p:nvSpPr>
        <p:spPr>
          <a:xfrm flipH="false" flipV="true" rot="-4848053">
            <a:off x="10650806" y="626592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5" id="15"/>
          <p:cNvSpPr/>
          <p:nvPr/>
        </p:nvSpPr>
        <p:spPr>
          <a:xfrm flipH="false" flipV="true" rot="517877">
            <a:off x="5442820"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TextBox 16" id="16"/>
          <p:cNvSpPr txBox="true"/>
          <p:nvPr/>
        </p:nvSpPr>
        <p:spPr>
          <a:xfrm rot="0">
            <a:off x="6707261" y="3633586"/>
            <a:ext cx="4559201" cy="2829329"/>
          </a:xfrm>
          <a:prstGeom prst="rect">
            <a:avLst/>
          </a:prstGeom>
        </p:spPr>
        <p:txBody>
          <a:bodyPr anchor="t" rtlCol="false" tIns="0" lIns="0" bIns="0" rIns="0">
            <a:spAutoFit/>
          </a:bodyPr>
          <a:lstStyle/>
          <a:p>
            <a:pPr algn="ctr">
              <a:lnSpc>
                <a:spcPts val="7327"/>
              </a:lnSpc>
            </a:pPr>
            <a:r>
              <a:rPr lang="en-US" sz="5234">
                <a:solidFill>
                  <a:srgbClr val="000000"/>
                </a:solidFill>
                <a:latin typeface="League Spartan"/>
                <a:ea typeface="League Spartan"/>
                <a:cs typeface="League Spartan"/>
                <a:sym typeface="League Spartan"/>
              </a:rPr>
              <a:t>Program </a:t>
            </a:r>
          </a:p>
          <a:p>
            <a:pPr algn="ctr">
              <a:lnSpc>
                <a:spcPts val="7327"/>
              </a:lnSpc>
            </a:pPr>
            <a:r>
              <a:rPr lang="en-US" sz="5234">
                <a:solidFill>
                  <a:srgbClr val="000000"/>
                </a:solidFill>
                <a:latin typeface="League Spartan"/>
                <a:ea typeface="League Spartan"/>
                <a:cs typeface="League Spartan"/>
                <a:sym typeface="League Spartan"/>
              </a:rPr>
              <a:t>Development</a:t>
            </a:r>
          </a:p>
          <a:p>
            <a:pPr algn="ctr">
              <a:lnSpc>
                <a:spcPts val="7327"/>
              </a:lnSpc>
            </a:pPr>
            <a:r>
              <a:rPr lang="en-US" sz="5234">
                <a:solidFill>
                  <a:srgbClr val="000000"/>
                </a:solidFill>
                <a:latin typeface="League Spartan"/>
                <a:ea typeface="League Spartan"/>
                <a:cs typeface="League Spartan"/>
                <a:sym typeface="League Spartan"/>
              </a:rPr>
              <a:t>Life              </a:t>
            </a:r>
          </a:p>
        </p:txBody>
      </p:sp>
      <p:sp>
        <p:nvSpPr>
          <p:cNvPr name="TextBox 17" id="17"/>
          <p:cNvSpPr txBox="true"/>
          <p:nvPr/>
        </p:nvSpPr>
        <p:spPr>
          <a:xfrm rot="0">
            <a:off x="404825" y="815930"/>
            <a:ext cx="4613348" cy="6914357"/>
          </a:xfrm>
          <a:prstGeom prst="rect">
            <a:avLst/>
          </a:prstGeom>
        </p:spPr>
        <p:txBody>
          <a:bodyPr anchor="t" rtlCol="false" tIns="0" lIns="0" bIns="0" rIns="0">
            <a:spAutoFit/>
          </a:bodyPr>
          <a:lstStyle/>
          <a:p>
            <a:pPr algn="ctr">
              <a:lnSpc>
                <a:spcPts val="5293"/>
              </a:lnSpc>
            </a:pPr>
            <a:r>
              <a:rPr lang="en-US" sz="3781" b="true">
                <a:solidFill>
                  <a:srgbClr val="000000"/>
                </a:solidFill>
                <a:latin typeface="Cooper Hewitt Heavy"/>
                <a:ea typeface="Cooper Hewitt Heavy"/>
                <a:cs typeface="Cooper Hewitt Heavy"/>
                <a:sym typeface="Cooper Hewitt Heavy"/>
              </a:rPr>
              <a:t>The program development cycle is iterative rather than linear; if issues are identified during development, it often requires revisiting earlier stages of the process.</a:t>
            </a:r>
          </a:p>
        </p:txBody>
      </p:sp>
      <p:sp>
        <p:nvSpPr>
          <p:cNvPr name="TextBox 18" id="18"/>
          <p:cNvSpPr txBox="true"/>
          <p:nvPr/>
        </p:nvSpPr>
        <p:spPr>
          <a:xfrm rot="0">
            <a:off x="-241530" y="3908044"/>
            <a:ext cx="4048677" cy="866734"/>
          </a:xfrm>
          <a:prstGeom prst="rect">
            <a:avLst/>
          </a:prstGeom>
        </p:spPr>
        <p:txBody>
          <a:bodyPr anchor="t" rtlCol="false" tIns="0" lIns="0" bIns="0" rIns="0">
            <a:spAutoFit/>
          </a:bodyPr>
          <a:lstStyle/>
          <a:p>
            <a:pPr algn="ctr">
              <a:lnSpc>
                <a:spcPts val="6234"/>
              </a:lnSpc>
            </a:pPr>
            <a:r>
              <a:rPr lang="en-US" sz="4453" b="true">
                <a:solidFill>
                  <a:srgbClr val="FBEECB">
                    <a:alpha val="19608"/>
                  </a:srgbClr>
                </a:solidFill>
                <a:latin typeface="Anonymous Pro Bold"/>
                <a:ea typeface="Anonymous Pro Bold"/>
                <a:cs typeface="Anonymous Pro Bold"/>
                <a:sym typeface="Anonymous Pro Bold"/>
              </a:rPr>
              <a:t>Analysis</a:t>
            </a:r>
          </a:p>
        </p:txBody>
      </p:sp>
      <p:sp>
        <p:nvSpPr>
          <p:cNvPr name="TextBox 19" id="19"/>
          <p:cNvSpPr txBox="true"/>
          <p:nvPr/>
        </p:nvSpPr>
        <p:spPr>
          <a:xfrm rot="0">
            <a:off x="14257543" y="3846563"/>
            <a:ext cx="3815498" cy="808737"/>
          </a:xfrm>
          <a:prstGeom prst="rect">
            <a:avLst/>
          </a:prstGeom>
        </p:spPr>
        <p:txBody>
          <a:bodyPr anchor="t" rtlCol="false" tIns="0" lIns="0" bIns="0" rIns="0">
            <a:spAutoFit/>
          </a:bodyPr>
          <a:lstStyle/>
          <a:p>
            <a:pPr algn="r">
              <a:lnSpc>
                <a:spcPts val="5875"/>
              </a:lnSpc>
            </a:pPr>
            <a:r>
              <a:rPr lang="en-US" sz="4196" b="true">
                <a:solidFill>
                  <a:srgbClr val="F79844">
                    <a:alpha val="19608"/>
                  </a:srgbClr>
                </a:solidFill>
                <a:latin typeface="Anonymous Pro Bold"/>
                <a:ea typeface="Anonymous Pro Bold"/>
                <a:cs typeface="Anonymous Pro Bold"/>
                <a:sym typeface="Anonymous Pro Bold"/>
              </a:rPr>
              <a:t>Design</a:t>
            </a:r>
          </a:p>
        </p:txBody>
      </p:sp>
      <p:sp>
        <p:nvSpPr>
          <p:cNvPr name="TextBox 20" id="20"/>
          <p:cNvSpPr txBox="true"/>
          <p:nvPr/>
        </p:nvSpPr>
        <p:spPr>
          <a:xfrm rot="0">
            <a:off x="404825" y="5020876"/>
            <a:ext cx="3848104" cy="833233"/>
          </a:xfrm>
          <a:prstGeom prst="rect">
            <a:avLst/>
          </a:prstGeom>
        </p:spPr>
        <p:txBody>
          <a:bodyPr anchor="t" rtlCol="false" tIns="0" lIns="0" bIns="0" rIns="0">
            <a:spAutoFit/>
          </a:bodyPr>
          <a:lstStyle/>
          <a:p>
            <a:pPr algn="l">
              <a:lnSpc>
                <a:spcPts val="5924"/>
              </a:lnSpc>
            </a:pPr>
            <a:r>
              <a:rPr lang="en-US" sz="4231" b="true">
                <a:solidFill>
                  <a:srgbClr val="FBEECB">
                    <a:alpha val="19608"/>
                  </a:srgbClr>
                </a:solidFill>
                <a:latin typeface="Anonymous Pro Bold"/>
                <a:ea typeface="Anonymous Pro Bold"/>
                <a:cs typeface="Anonymous Pro Bold"/>
                <a:sym typeface="Anonymous Pro Bold"/>
              </a:rPr>
              <a:t>Coding</a:t>
            </a:r>
          </a:p>
        </p:txBody>
      </p:sp>
      <p:sp>
        <p:nvSpPr>
          <p:cNvPr name="TextBox 21" id="21"/>
          <p:cNvSpPr txBox="true"/>
          <p:nvPr/>
        </p:nvSpPr>
        <p:spPr>
          <a:xfrm rot="0">
            <a:off x="14108875" y="5224779"/>
            <a:ext cx="4019697" cy="842844"/>
          </a:xfrm>
          <a:prstGeom prst="rect">
            <a:avLst/>
          </a:prstGeom>
        </p:spPr>
        <p:txBody>
          <a:bodyPr anchor="t" rtlCol="false" tIns="0" lIns="0" bIns="0" rIns="0">
            <a:spAutoFit/>
          </a:bodyPr>
          <a:lstStyle/>
          <a:p>
            <a:pPr algn="r">
              <a:lnSpc>
                <a:spcPts val="6190"/>
              </a:lnSpc>
            </a:pPr>
            <a:r>
              <a:rPr lang="en-US" sz="4421" b="true">
                <a:solidFill>
                  <a:srgbClr val="000000">
                    <a:alpha val="19608"/>
                  </a:srgbClr>
                </a:solidFill>
                <a:latin typeface="Anonymous Pro Bold"/>
                <a:ea typeface="Anonymous Pro Bold"/>
                <a:cs typeface="Anonymous Pro Bold"/>
                <a:sym typeface="Anonymous Pro Bold"/>
              </a:rPr>
              <a:t>Testing</a:t>
            </a:r>
          </a:p>
        </p:txBody>
      </p:sp>
      <p:sp>
        <p:nvSpPr>
          <p:cNvPr name="TextBox 22" id="22"/>
          <p:cNvSpPr txBox="true"/>
          <p:nvPr/>
        </p:nvSpPr>
        <p:spPr>
          <a:xfrm rot="0">
            <a:off x="8534248" y="5236626"/>
            <a:ext cx="4421163" cy="2405735"/>
          </a:xfrm>
          <a:prstGeom prst="rect">
            <a:avLst/>
          </a:prstGeom>
        </p:spPr>
        <p:txBody>
          <a:bodyPr anchor="t" rtlCol="false" tIns="0" lIns="0" bIns="0" rIns="0">
            <a:spAutoFit/>
          </a:bodyPr>
          <a:lstStyle/>
          <a:p>
            <a:pPr algn="ctr">
              <a:lnSpc>
                <a:spcPts val="17550"/>
              </a:lnSpc>
            </a:pPr>
            <a:r>
              <a:rPr lang="en-US" sz="12535">
                <a:solidFill>
                  <a:srgbClr val="035457"/>
                </a:solidFill>
                <a:latin typeface="League Spartan"/>
                <a:ea typeface="League Spartan"/>
                <a:cs typeface="League Spartan"/>
                <a:sym typeface="League Spartan"/>
              </a:rPr>
              <a:t>Cycle</a:t>
            </a:r>
          </a:p>
        </p:txBody>
      </p:sp>
      <p:grpSp>
        <p:nvGrpSpPr>
          <p:cNvPr name="Group 23" id="23"/>
          <p:cNvGrpSpPr/>
          <p:nvPr/>
        </p:nvGrpSpPr>
        <p:grpSpPr>
          <a:xfrm rot="0">
            <a:off x="2537237" y="319939"/>
            <a:ext cx="13213526" cy="9925515"/>
            <a:chOff x="0" y="0"/>
            <a:chExt cx="17618034" cy="13234020"/>
          </a:xfrm>
        </p:grpSpPr>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0">
                <a:alphaModFix amt="70000"/>
              </a:blip>
              <a:stretch>
                <a:fillRect l="0" t="0" r="0" b="0"/>
              </a:stretch>
            </a:blipFill>
          </p:spPr>
        </p:sp>
        <p:sp>
          <p:nvSpPr>
            <p:cNvPr name="Freeform 25" id="2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1">
                <a:alphaModFix amt="9999"/>
              </a:blip>
              <a:stretch>
                <a:fillRect l="0" t="0" r="0" b="0"/>
              </a:stretch>
            </a:blipFill>
          </p:spPr>
        </p:sp>
        <p:sp>
          <p:nvSpPr>
            <p:cNvPr name="TextBox 26" id="2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22" tooltip="http://www.exampaperspractice.co.uk"/>
                </a:rPr>
                <a:t>www.exampaperspractice.co.uk</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051" r="0" b="-9051"/>
              </a:stretch>
            </a:blipFill>
          </p:spPr>
        </p:sp>
      </p:grpSp>
      <p:grpSp>
        <p:nvGrpSpPr>
          <p:cNvPr name="Group 4" id="4"/>
          <p:cNvGrpSpPr/>
          <p:nvPr/>
        </p:nvGrpSpPr>
        <p:grpSpPr>
          <a:xfrm rot="0">
            <a:off x="633065" y="234276"/>
            <a:ext cx="13274752" cy="2863419"/>
            <a:chOff x="0" y="0"/>
            <a:chExt cx="17699669" cy="3817892"/>
          </a:xfrm>
        </p:grpSpPr>
        <p:sp>
          <p:nvSpPr>
            <p:cNvPr name="Freeform 5" id="5"/>
            <p:cNvSpPr/>
            <p:nvPr/>
          </p:nvSpPr>
          <p:spPr>
            <a:xfrm flipH="false" flipV="false" rot="0">
              <a:off x="0" y="0"/>
              <a:ext cx="17699610" cy="3817874"/>
            </a:xfrm>
            <a:custGeom>
              <a:avLst/>
              <a:gdLst/>
              <a:ahLst/>
              <a:cxnLst/>
              <a:rect r="r" b="b" t="t" l="l"/>
              <a:pathLst>
                <a:path h="3817874" w="17699610">
                  <a:moveTo>
                    <a:pt x="0" y="0"/>
                  </a:moveTo>
                  <a:lnTo>
                    <a:pt x="17699610" y="0"/>
                  </a:lnTo>
                  <a:lnTo>
                    <a:pt x="17699610" y="3817874"/>
                  </a:lnTo>
                  <a:lnTo>
                    <a:pt x="0" y="3817874"/>
                  </a:lnTo>
                  <a:close/>
                </a:path>
              </a:pathLst>
            </a:custGeom>
            <a:solidFill>
              <a:srgbClr val="FFFFFF">
                <a:alpha val="63922"/>
              </a:srgbClr>
            </a:solidFill>
          </p:spPr>
        </p:sp>
      </p:grpSp>
      <p:sp>
        <p:nvSpPr>
          <p:cNvPr name="TextBox 6" id="6"/>
          <p:cNvSpPr txBox="true"/>
          <p:nvPr/>
        </p:nvSpPr>
        <p:spPr>
          <a:xfrm rot="0">
            <a:off x="633065" y="200236"/>
            <a:ext cx="12879117" cy="2664800"/>
          </a:xfrm>
          <a:prstGeom prst="rect">
            <a:avLst/>
          </a:prstGeom>
        </p:spPr>
        <p:txBody>
          <a:bodyPr anchor="t" rtlCol="false" tIns="0" lIns="0" bIns="0" rIns="0">
            <a:spAutoFit/>
          </a:bodyPr>
          <a:lstStyle/>
          <a:p>
            <a:pPr algn="ctr">
              <a:lnSpc>
                <a:spcPts val="10167"/>
              </a:lnSpc>
            </a:pPr>
            <a:r>
              <a:rPr lang="en-US" sz="7262">
                <a:solidFill>
                  <a:srgbClr val="191919"/>
                </a:solidFill>
                <a:latin typeface="League Spartan"/>
                <a:ea typeface="League Spartan"/>
                <a:cs typeface="League Spartan"/>
                <a:sym typeface="League Spartan"/>
              </a:rPr>
              <a:t>            System, sub-system and Structured Diagram</a:t>
            </a:r>
          </a:p>
        </p:txBody>
      </p:sp>
      <p:sp>
        <p:nvSpPr>
          <p:cNvPr name="TextBox 7" id="7"/>
          <p:cNvSpPr txBox="true"/>
          <p:nvPr/>
        </p:nvSpPr>
        <p:spPr>
          <a:xfrm rot="0">
            <a:off x="1028700" y="238336"/>
            <a:ext cx="2895191" cy="1076540"/>
          </a:xfrm>
          <a:prstGeom prst="rect">
            <a:avLst/>
          </a:prstGeom>
        </p:spPr>
        <p:txBody>
          <a:bodyPr anchor="t" rtlCol="false" tIns="0" lIns="0" bIns="0" rIns="0">
            <a:spAutoFit/>
          </a:bodyPr>
          <a:lstStyle/>
          <a:p>
            <a:pPr algn="ctr">
              <a:lnSpc>
                <a:spcPts val="7863"/>
              </a:lnSpc>
            </a:pPr>
            <a:r>
              <a:rPr lang="en-US" b="true" sz="5616" i="true">
                <a:solidFill>
                  <a:srgbClr val="000000"/>
                </a:solidFill>
                <a:latin typeface="Anonymous Pro Bold Italics"/>
                <a:ea typeface="Anonymous Pro Bold Italics"/>
                <a:cs typeface="Anonymous Pro Bold Italics"/>
                <a:sym typeface="Anonymous Pro Bold Italics"/>
              </a:rPr>
              <a:t>C7.2 -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566220" y="2758285"/>
            <a:ext cx="10327169" cy="5689601"/>
          </a:xfrm>
          <a:prstGeom prst="rect">
            <a:avLst/>
          </a:prstGeom>
        </p:spPr>
        <p:txBody>
          <a:bodyPr anchor="t" rtlCol="false" tIns="0" lIns="0" bIns="0" rIns="0">
            <a:spAutoFit/>
          </a:bodyPr>
          <a:lstStyle/>
          <a:p>
            <a:pPr algn="l" marL="914276" indent="-304759" lvl="2">
              <a:lnSpc>
                <a:spcPts val="5598"/>
              </a:lnSpc>
              <a:buFont typeface="Arial"/>
              <a:buChar char="⚬"/>
            </a:pPr>
            <a:r>
              <a:rPr lang="en-US" b="true" sz="3999">
                <a:solidFill>
                  <a:srgbClr val="000000"/>
                </a:solidFill>
                <a:latin typeface="Open Sauce Bold"/>
                <a:ea typeface="Open Sauce Bold"/>
                <a:cs typeface="Open Sauce Bold"/>
                <a:sym typeface="Open Sauce Bold"/>
              </a:rPr>
              <a:t>A computer system comprises software, data, hardware, communications, and people. </a:t>
            </a:r>
          </a:p>
          <a:p>
            <a:pPr algn="l" marL="914276" indent="-304759" lvl="2">
              <a:lnSpc>
                <a:spcPts val="5598"/>
              </a:lnSpc>
              <a:buFont typeface="Arial"/>
              <a:buChar char="⚬"/>
            </a:pPr>
            <a:r>
              <a:rPr lang="en-US" b="true" sz="3999">
                <a:solidFill>
                  <a:srgbClr val="000000"/>
                </a:solidFill>
                <a:latin typeface="Open Sauce Bold"/>
                <a:ea typeface="Open Sauce Bold"/>
                <a:cs typeface="Open Sauce Bold"/>
                <a:sym typeface="Open Sauce Bold"/>
              </a:rPr>
              <a:t>It can be broken down into various sub-systems, which can be further divided into smaller sub-systems until each one performs a single specific function.</a:t>
            </a:r>
          </a:p>
        </p:txBody>
      </p:sp>
      <p:sp>
        <p:nvSpPr>
          <p:cNvPr name="Freeform 4" id="4"/>
          <p:cNvSpPr/>
          <p:nvPr/>
        </p:nvSpPr>
        <p:spPr>
          <a:xfrm flipH="false" flipV="false" rot="0">
            <a:off x="16084377" y="1756421"/>
            <a:ext cx="1569270" cy="1406636"/>
          </a:xfrm>
          <a:custGeom>
            <a:avLst/>
            <a:gdLst/>
            <a:ahLst/>
            <a:cxnLst/>
            <a:rect r="r" b="b" t="t" l="l"/>
            <a:pathLst>
              <a:path h="1406636" w="1569270">
                <a:moveTo>
                  <a:pt x="0" y="0"/>
                </a:moveTo>
                <a:lnTo>
                  <a:pt x="1569270" y="0"/>
                </a:lnTo>
                <a:lnTo>
                  <a:pt x="1569270" y="1406636"/>
                </a:lnTo>
                <a:lnTo>
                  <a:pt x="0" y="1406636"/>
                </a:lnTo>
                <a:lnTo>
                  <a:pt x="0" y="0"/>
                </a:lnTo>
                <a:close/>
              </a:path>
            </a:pathLst>
          </a:custGeom>
          <a:blipFill>
            <a:blip r:embed="rId4">
              <a:extLst>
                <a:ext uri="{96DAC541-7B7A-43D3-8B79-37D633B846F1}">
                  <asvg:svgBlip xmlns:asvg="http://schemas.microsoft.com/office/drawing/2016/SVG/main" r:embed="rId5"/>
                </a:ext>
              </a:extLst>
            </a:blip>
            <a:stretch>
              <a:fillRect l="0" t="-33" r="0" b="-33"/>
            </a:stretch>
          </a:blipFill>
        </p:spPr>
      </p:sp>
      <p:sp>
        <p:nvSpPr>
          <p:cNvPr name="Freeform 5" id="5"/>
          <p:cNvSpPr/>
          <p:nvPr/>
        </p:nvSpPr>
        <p:spPr>
          <a:xfrm flipH="false" flipV="false" rot="916280">
            <a:off x="1208831" y="2932316"/>
            <a:ext cx="4140044" cy="4114800"/>
          </a:xfrm>
          <a:custGeom>
            <a:avLst/>
            <a:gdLst/>
            <a:ahLst/>
            <a:cxnLst/>
            <a:rect r="r" b="b" t="t" l="l"/>
            <a:pathLst>
              <a:path h="4114800" w="4140044">
                <a:moveTo>
                  <a:pt x="0" y="0"/>
                </a:moveTo>
                <a:lnTo>
                  <a:pt x="4140044" y="0"/>
                </a:lnTo>
                <a:lnTo>
                  <a:pt x="4140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75" r="0" b="-75"/>
            </a:stretch>
          </a:blipFill>
        </p:spPr>
      </p:sp>
      <p:sp>
        <p:nvSpPr>
          <p:cNvPr name="TextBox 6" id="6"/>
          <p:cNvSpPr txBox="true"/>
          <p:nvPr/>
        </p:nvSpPr>
        <p:spPr>
          <a:xfrm rot="0">
            <a:off x="4976284" y="1805114"/>
            <a:ext cx="9504964" cy="888888"/>
          </a:xfrm>
          <a:prstGeom prst="rect">
            <a:avLst/>
          </a:prstGeom>
        </p:spPr>
        <p:txBody>
          <a:bodyPr anchor="t" rtlCol="false" tIns="0" lIns="0" bIns="0" rIns="0">
            <a:spAutoFit/>
          </a:bodyPr>
          <a:lstStyle/>
          <a:p>
            <a:pPr algn="l">
              <a:lnSpc>
                <a:spcPts val="7619"/>
              </a:lnSpc>
            </a:pPr>
            <a:r>
              <a:rPr lang="en-US" sz="7619" spc="75">
                <a:solidFill>
                  <a:srgbClr val="5E17EB"/>
                </a:solidFill>
                <a:latin typeface="Luckiest Guy"/>
                <a:ea typeface="Luckiest Guy"/>
                <a:cs typeface="Luckiest Guy"/>
                <a:sym typeface="Luckiest Guy"/>
              </a:rPr>
              <a:t>Computer system</a:t>
            </a:r>
          </a:p>
        </p:txBody>
      </p:sp>
      <p:grpSp>
        <p:nvGrpSpPr>
          <p:cNvPr name="Group 7" id="7"/>
          <p:cNvGrpSpPr/>
          <p:nvPr/>
        </p:nvGrpSpPr>
        <p:grpSpPr>
          <a:xfrm rot="0">
            <a:off x="2537237" y="319939"/>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767007" cy="10287000"/>
          </a:xfrm>
          <a:custGeom>
            <a:avLst/>
            <a:gdLst/>
            <a:ahLst/>
            <a:cxnLst/>
            <a:rect r="r" b="b" t="t" l="l"/>
            <a:pathLst>
              <a:path h="10287000" w="5767007">
                <a:moveTo>
                  <a:pt x="0" y="0"/>
                </a:moveTo>
                <a:lnTo>
                  <a:pt x="5767007" y="0"/>
                </a:lnTo>
                <a:lnTo>
                  <a:pt x="576700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904154" y="2597075"/>
            <a:ext cx="5092851" cy="5092851"/>
          </a:xfrm>
          <a:custGeom>
            <a:avLst/>
            <a:gdLst/>
            <a:ahLst/>
            <a:cxnLst/>
            <a:rect r="r" b="b" t="t" l="l"/>
            <a:pathLst>
              <a:path h="5092851" w="5092851">
                <a:moveTo>
                  <a:pt x="0" y="0"/>
                </a:moveTo>
                <a:lnTo>
                  <a:pt x="5092851" y="0"/>
                </a:lnTo>
                <a:lnTo>
                  <a:pt x="5092851" y="5092851"/>
                </a:lnTo>
                <a:lnTo>
                  <a:pt x="0" y="50928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18438" y="2033065"/>
            <a:ext cx="5330132" cy="7222490"/>
          </a:xfrm>
          <a:prstGeom prst="rect">
            <a:avLst/>
          </a:prstGeom>
        </p:spPr>
        <p:txBody>
          <a:bodyPr anchor="t" rtlCol="false" tIns="0" lIns="0" bIns="0" rIns="0">
            <a:spAutoFit/>
          </a:bodyPr>
          <a:lstStyle/>
          <a:p>
            <a:pPr algn="l" marL="662941" indent="-220980" lvl="2">
              <a:lnSpc>
                <a:spcPts val="4059"/>
              </a:lnSpc>
              <a:buFont typeface="Arial"/>
              <a:buChar char="⚬"/>
            </a:pPr>
            <a:r>
              <a:rPr lang="en-US" sz="2900">
                <a:solidFill>
                  <a:srgbClr val="000000"/>
                </a:solidFill>
                <a:latin typeface="League Spartan"/>
                <a:ea typeface="League Spartan"/>
                <a:cs typeface="League Spartan"/>
                <a:sym typeface="League Spartan"/>
              </a:rPr>
              <a:t>A computer system comprises software, data, hardware, communications, and people. </a:t>
            </a:r>
          </a:p>
          <a:p>
            <a:pPr algn="l" marL="662941" indent="-220980" lvl="2">
              <a:lnSpc>
                <a:spcPts val="4059"/>
              </a:lnSpc>
              <a:buFont typeface="Arial"/>
              <a:buChar char="⚬"/>
            </a:pPr>
            <a:r>
              <a:rPr lang="en-US" sz="2900">
                <a:solidFill>
                  <a:srgbClr val="000000"/>
                </a:solidFill>
                <a:latin typeface="League Spartan"/>
                <a:ea typeface="League Spartan"/>
                <a:cs typeface="League Spartan"/>
                <a:sym typeface="League Spartan"/>
              </a:rPr>
              <a:t>It can be broken down into various sub-systems, which can be further divided into smaller sub-systems until each one performs a single specific function.</a:t>
            </a:r>
          </a:p>
          <a:p>
            <a:pPr algn="l" marL="662941" indent="-220980" lvl="2">
              <a:lnSpc>
                <a:spcPts val="4059"/>
              </a:lnSpc>
            </a:pPr>
          </a:p>
        </p:txBody>
      </p:sp>
      <p:sp>
        <p:nvSpPr>
          <p:cNvPr name="TextBox 5" id="5"/>
          <p:cNvSpPr txBox="true"/>
          <p:nvPr/>
        </p:nvSpPr>
        <p:spPr>
          <a:xfrm rot="0">
            <a:off x="-424801" y="431824"/>
            <a:ext cx="6616610" cy="1612353"/>
          </a:xfrm>
          <a:prstGeom prst="rect">
            <a:avLst/>
          </a:prstGeom>
        </p:spPr>
        <p:txBody>
          <a:bodyPr anchor="t" rtlCol="false" tIns="0" lIns="0" bIns="0" rIns="0">
            <a:spAutoFit/>
          </a:bodyPr>
          <a:lstStyle/>
          <a:p>
            <a:pPr algn="ctr">
              <a:lnSpc>
                <a:spcPts val="6624"/>
              </a:lnSpc>
            </a:pPr>
            <a:r>
              <a:rPr lang="en-US" sz="6623" spc="65">
                <a:solidFill>
                  <a:srgbClr val="5E17EB"/>
                </a:solidFill>
                <a:latin typeface="Luckiest Guy"/>
                <a:ea typeface="Luckiest Guy"/>
                <a:cs typeface="Luckiest Guy"/>
                <a:sym typeface="Luckiest Guy"/>
              </a:rPr>
              <a:t>Computer system</a:t>
            </a:r>
          </a:p>
        </p:txBody>
      </p:sp>
      <p:sp>
        <p:nvSpPr>
          <p:cNvPr name="TextBox 6" id="6"/>
          <p:cNvSpPr txBox="true"/>
          <p:nvPr/>
        </p:nvSpPr>
        <p:spPr>
          <a:xfrm rot="0">
            <a:off x="8142274" y="1352301"/>
            <a:ext cx="6616610" cy="776014"/>
          </a:xfrm>
          <a:prstGeom prst="rect">
            <a:avLst/>
          </a:prstGeom>
        </p:spPr>
        <p:txBody>
          <a:bodyPr anchor="t" rtlCol="false" tIns="0" lIns="0" bIns="0" rIns="0">
            <a:spAutoFit/>
          </a:bodyPr>
          <a:lstStyle/>
          <a:p>
            <a:pPr algn="ctr">
              <a:lnSpc>
                <a:spcPts val="6624"/>
              </a:lnSpc>
            </a:pPr>
            <a:r>
              <a:rPr lang="en-US" sz="6623" spc="65">
                <a:solidFill>
                  <a:srgbClr val="5E17EB"/>
                </a:solidFill>
                <a:latin typeface="Luckiest Guy"/>
                <a:ea typeface="Luckiest Guy"/>
                <a:cs typeface="Luckiest Guy"/>
                <a:sym typeface="Luckiest Guy"/>
              </a:rPr>
              <a:t>Example</a:t>
            </a:r>
          </a:p>
        </p:txBody>
      </p:sp>
      <p:grpSp>
        <p:nvGrpSpPr>
          <p:cNvPr name="Group 7" id="7"/>
          <p:cNvGrpSpPr/>
          <p:nvPr/>
        </p:nvGrpSpPr>
        <p:grpSpPr>
          <a:xfrm rot="0">
            <a:off x="2537237" y="319939"/>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767007" cy="10287000"/>
          </a:xfrm>
          <a:custGeom>
            <a:avLst/>
            <a:gdLst/>
            <a:ahLst/>
            <a:cxnLst/>
            <a:rect r="r" b="b" t="t" l="l"/>
            <a:pathLst>
              <a:path h="10287000" w="5767007">
                <a:moveTo>
                  <a:pt x="0" y="0"/>
                </a:moveTo>
                <a:lnTo>
                  <a:pt x="5767007" y="0"/>
                </a:lnTo>
                <a:lnTo>
                  <a:pt x="576700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4801" y="431824"/>
            <a:ext cx="6616610" cy="1612353"/>
          </a:xfrm>
          <a:prstGeom prst="rect">
            <a:avLst/>
          </a:prstGeom>
        </p:spPr>
        <p:txBody>
          <a:bodyPr anchor="t" rtlCol="false" tIns="0" lIns="0" bIns="0" rIns="0">
            <a:spAutoFit/>
          </a:bodyPr>
          <a:lstStyle/>
          <a:p>
            <a:pPr algn="ctr">
              <a:lnSpc>
                <a:spcPts val="6624"/>
              </a:lnSpc>
            </a:pPr>
            <a:r>
              <a:rPr lang="en-US" sz="6623" spc="65">
                <a:solidFill>
                  <a:srgbClr val="5E17EB"/>
                </a:solidFill>
                <a:latin typeface="Luckiest Guy"/>
                <a:ea typeface="Luckiest Guy"/>
                <a:cs typeface="Luckiest Guy"/>
                <a:sym typeface="Luckiest Guy"/>
              </a:rPr>
              <a:t>Computer system</a:t>
            </a:r>
          </a:p>
        </p:txBody>
      </p:sp>
      <p:sp>
        <p:nvSpPr>
          <p:cNvPr name="TextBox 4" id="4"/>
          <p:cNvSpPr txBox="true"/>
          <p:nvPr/>
        </p:nvSpPr>
        <p:spPr>
          <a:xfrm rot="0">
            <a:off x="9663687" y="419966"/>
            <a:ext cx="3719132" cy="431334"/>
          </a:xfrm>
          <a:prstGeom prst="rect">
            <a:avLst/>
          </a:prstGeom>
        </p:spPr>
        <p:txBody>
          <a:bodyPr anchor="t" rtlCol="false" tIns="0" lIns="0" bIns="0" rIns="0">
            <a:spAutoFit/>
          </a:bodyPr>
          <a:lstStyle/>
          <a:p>
            <a:pPr algn="ctr">
              <a:lnSpc>
                <a:spcPts val="3723"/>
              </a:lnSpc>
            </a:pPr>
            <a:r>
              <a:rPr lang="en-US" sz="3723" spc="37">
                <a:solidFill>
                  <a:srgbClr val="5E17EB"/>
                </a:solidFill>
                <a:latin typeface="Luckiest Guy"/>
                <a:ea typeface="Luckiest Guy"/>
                <a:cs typeface="Luckiest Guy"/>
                <a:sym typeface="Luckiest Guy"/>
              </a:rPr>
              <a:t>Example</a:t>
            </a:r>
          </a:p>
        </p:txBody>
      </p:sp>
      <p:sp>
        <p:nvSpPr>
          <p:cNvPr name="Freeform 5" id="5"/>
          <p:cNvSpPr/>
          <p:nvPr/>
        </p:nvSpPr>
        <p:spPr>
          <a:xfrm flipH="false" flipV="false" rot="0">
            <a:off x="10079269" y="1123701"/>
            <a:ext cx="2887967" cy="2887967"/>
          </a:xfrm>
          <a:custGeom>
            <a:avLst/>
            <a:gdLst/>
            <a:ahLst/>
            <a:cxnLst/>
            <a:rect r="r" b="b" t="t" l="l"/>
            <a:pathLst>
              <a:path h="2887967" w="2887967">
                <a:moveTo>
                  <a:pt x="0" y="0"/>
                </a:moveTo>
                <a:lnTo>
                  <a:pt x="2887967" y="0"/>
                </a:lnTo>
                <a:lnTo>
                  <a:pt x="2887967" y="2887967"/>
                </a:lnTo>
                <a:lnTo>
                  <a:pt x="0" y="28879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6355584" y="4711839"/>
            <a:ext cx="10903716" cy="3997868"/>
          </a:xfrm>
          <a:prstGeom prst="rect">
            <a:avLst/>
          </a:prstGeom>
        </p:spPr>
        <p:txBody>
          <a:bodyPr anchor="t" rtlCol="false" tIns="0" lIns="0" bIns="0" rIns="0">
            <a:spAutoFit/>
          </a:bodyPr>
          <a:lstStyle/>
          <a:p>
            <a:pPr algn="l" marL="911950" indent="-303983" lvl="2">
              <a:lnSpc>
                <a:spcPts val="4507"/>
              </a:lnSpc>
              <a:buAutoNum type="arabicPeriod" startAt="1"/>
            </a:pPr>
            <a:r>
              <a:rPr lang="en-US" sz="3989" spc="38">
                <a:solidFill>
                  <a:srgbClr val="5E17EB"/>
                </a:solidFill>
                <a:latin typeface="League Spartan"/>
                <a:ea typeface="League Spartan"/>
                <a:cs typeface="League Spartan"/>
                <a:sym typeface="League Spartan"/>
              </a:rPr>
              <a:t>Software - the code</a:t>
            </a:r>
          </a:p>
          <a:p>
            <a:pPr algn="l" marL="911950" indent="-303983" lvl="2">
              <a:lnSpc>
                <a:spcPts val="4507"/>
              </a:lnSpc>
              <a:buAutoNum type="arabicPeriod" startAt="1"/>
            </a:pPr>
            <a:r>
              <a:rPr lang="en-US" sz="3989" spc="38">
                <a:solidFill>
                  <a:srgbClr val="5E17EB"/>
                </a:solidFill>
                <a:latin typeface="League Spartan"/>
                <a:ea typeface="League Spartan"/>
                <a:cs typeface="League Spartan"/>
                <a:sym typeface="League Spartan"/>
              </a:rPr>
              <a:t>Data - users' preference (like and follow)</a:t>
            </a:r>
          </a:p>
          <a:p>
            <a:pPr algn="l" marL="911950" indent="-303983" lvl="2">
              <a:lnSpc>
                <a:spcPts val="4507"/>
              </a:lnSpc>
              <a:buAutoNum type="arabicPeriod" startAt="1"/>
            </a:pPr>
            <a:r>
              <a:rPr lang="en-US" sz="3989" spc="38">
                <a:solidFill>
                  <a:srgbClr val="5E17EB"/>
                </a:solidFill>
                <a:latin typeface="League Spartan"/>
                <a:ea typeface="League Spartan"/>
                <a:cs typeface="League Spartan"/>
                <a:sym typeface="League Spartan"/>
              </a:rPr>
              <a:t>Hardware - server to store all the data (posts, stories, etc)</a:t>
            </a:r>
          </a:p>
          <a:p>
            <a:pPr algn="l" marL="911950" indent="-303983" lvl="2">
              <a:lnSpc>
                <a:spcPts val="4507"/>
              </a:lnSpc>
              <a:buAutoNum type="arabicPeriod" startAt="1"/>
            </a:pPr>
            <a:r>
              <a:rPr lang="en-US" sz="3989" spc="38">
                <a:solidFill>
                  <a:srgbClr val="5E17EB"/>
                </a:solidFill>
                <a:latin typeface="League Spartan"/>
                <a:ea typeface="League Spartan"/>
                <a:cs typeface="League Spartan"/>
                <a:sym typeface="League Spartan"/>
              </a:rPr>
              <a:t>Communication and people - instagram's employees </a:t>
            </a:r>
          </a:p>
        </p:txBody>
      </p:sp>
      <p:sp>
        <p:nvSpPr>
          <p:cNvPr name="TextBox 7" id="7"/>
          <p:cNvSpPr txBox="true"/>
          <p:nvPr/>
        </p:nvSpPr>
        <p:spPr>
          <a:xfrm rot="0">
            <a:off x="218438" y="2033065"/>
            <a:ext cx="5330132" cy="7222490"/>
          </a:xfrm>
          <a:prstGeom prst="rect">
            <a:avLst/>
          </a:prstGeom>
        </p:spPr>
        <p:txBody>
          <a:bodyPr anchor="t" rtlCol="false" tIns="0" lIns="0" bIns="0" rIns="0">
            <a:spAutoFit/>
          </a:bodyPr>
          <a:lstStyle/>
          <a:p>
            <a:pPr algn="l" marL="662941" indent="-220980" lvl="2">
              <a:lnSpc>
                <a:spcPts val="4059"/>
              </a:lnSpc>
              <a:buFont typeface="Arial"/>
              <a:buChar char="⚬"/>
            </a:pPr>
            <a:r>
              <a:rPr lang="en-US" sz="2900">
                <a:solidFill>
                  <a:srgbClr val="004AAD"/>
                </a:solidFill>
                <a:latin typeface="League Spartan"/>
                <a:ea typeface="League Spartan"/>
                <a:cs typeface="League Spartan"/>
                <a:sym typeface="League Spartan"/>
              </a:rPr>
              <a:t>A computer system comprises software, data, hardware, communications, and people. </a:t>
            </a:r>
          </a:p>
          <a:p>
            <a:pPr algn="l" marL="662941" indent="-220980" lvl="2">
              <a:lnSpc>
                <a:spcPts val="4059"/>
              </a:lnSpc>
              <a:buFont typeface="Arial"/>
              <a:buChar char="⚬"/>
            </a:pPr>
            <a:r>
              <a:rPr lang="en-US" sz="2900">
                <a:solidFill>
                  <a:srgbClr val="000000"/>
                </a:solidFill>
                <a:latin typeface="League Spartan"/>
                <a:ea typeface="League Spartan"/>
                <a:cs typeface="League Spartan"/>
                <a:sym typeface="League Spartan"/>
              </a:rPr>
              <a:t>It can be broken down into various sub-systems, which can be further divided into smaller sub-systems until each one performs a single specific function.</a:t>
            </a:r>
          </a:p>
          <a:p>
            <a:pPr algn="l" marL="662941" indent="-220980" lvl="2">
              <a:lnSpc>
                <a:spcPts val="4059"/>
              </a:lnSpc>
            </a:pPr>
          </a:p>
        </p:txBody>
      </p:sp>
      <p:grpSp>
        <p:nvGrpSpPr>
          <p:cNvPr name="Group 8" id="8"/>
          <p:cNvGrpSpPr/>
          <p:nvPr/>
        </p:nvGrpSpPr>
        <p:grpSpPr>
          <a:xfrm rot="0">
            <a:off x="2537237" y="31993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1939462" y="3445173"/>
            <a:ext cx="11585256" cy="4981660"/>
          </a:xfrm>
          <a:custGeom>
            <a:avLst/>
            <a:gdLst/>
            <a:ahLst/>
            <a:cxnLst/>
            <a:rect r="r" b="b" t="t" l="l"/>
            <a:pathLst>
              <a:path h="4981660" w="11585256">
                <a:moveTo>
                  <a:pt x="0" y="0"/>
                </a:moveTo>
                <a:lnTo>
                  <a:pt x="11585256" y="0"/>
                </a:lnTo>
                <a:lnTo>
                  <a:pt x="11585256" y="4981660"/>
                </a:lnTo>
                <a:lnTo>
                  <a:pt x="0" y="4981660"/>
                </a:lnTo>
                <a:lnTo>
                  <a:pt x="0" y="0"/>
                </a:lnTo>
                <a:close/>
              </a:path>
            </a:pathLst>
          </a:custGeom>
          <a:blipFill>
            <a:blip r:embed="rId2">
              <a:extLst>
                <a:ext uri="{96DAC541-7B7A-43D3-8B79-37D633B846F1}">
                  <asvg:svgBlip xmlns:asvg="http://schemas.microsoft.com/office/drawing/2016/SVG/main" r:embed="rId3"/>
                </a:ext>
              </a:extLst>
            </a:blip>
            <a:stretch>
              <a:fillRect l="0" t="-161" r="0" b="-161"/>
            </a:stretch>
          </a:blipFill>
        </p:spPr>
      </p:sp>
      <p:sp>
        <p:nvSpPr>
          <p:cNvPr name="Freeform 3" id="3"/>
          <p:cNvSpPr/>
          <p:nvPr/>
        </p:nvSpPr>
        <p:spPr>
          <a:xfrm flipH="false" flipV="false" rot="0">
            <a:off x="14435789" y="0"/>
            <a:ext cx="3852211" cy="10287000"/>
          </a:xfrm>
          <a:custGeom>
            <a:avLst/>
            <a:gdLst/>
            <a:ahLst/>
            <a:cxnLst/>
            <a:rect r="r" b="b" t="t" l="l"/>
            <a:pathLst>
              <a:path h="10287000" w="3852211">
                <a:moveTo>
                  <a:pt x="0" y="0"/>
                </a:moveTo>
                <a:lnTo>
                  <a:pt x="3852211" y="0"/>
                </a:lnTo>
                <a:lnTo>
                  <a:pt x="385221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5775703" y="2750719"/>
            <a:ext cx="2185084" cy="2185084"/>
            <a:chOff x="0" y="0"/>
            <a:chExt cx="2913445" cy="2913445"/>
          </a:xfrm>
        </p:grpSpPr>
        <p:sp>
          <p:nvSpPr>
            <p:cNvPr name="Freeform 5" id="5"/>
            <p:cNvSpPr/>
            <p:nvPr/>
          </p:nvSpPr>
          <p:spPr>
            <a:xfrm flipH="false" flipV="false" rot="0">
              <a:off x="0" y="0"/>
              <a:ext cx="2913507" cy="2913507"/>
            </a:xfrm>
            <a:custGeom>
              <a:avLst/>
              <a:gdLst/>
              <a:ahLst/>
              <a:cxnLst/>
              <a:rect r="r" b="b" t="t" l="l"/>
              <a:pathLst>
                <a:path h="2913507" w="2913507">
                  <a:moveTo>
                    <a:pt x="0" y="0"/>
                  </a:moveTo>
                  <a:lnTo>
                    <a:pt x="2913507" y="0"/>
                  </a:lnTo>
                  <a:lnTo>
                    <a:pt x="2913507" y="2913507"/>
                  </a:lnTo>
                  <a:lnTo>
                    <a:pt x="0" y="2913507"/>
                  </a:lnTo>
                  <a:lnTo>
                    <a:pt x="0" y="0"/>
                  </a:lnTo>
                  <a:close/>
                </a:path>
              </a:pathLst>
            </a:custGeom>
            <a:blipFill>
              <a:blip r:embed="rId6"/>
              <a:stretch>
                <a:fillRect l="0" t="0" r="2" b="2"/>
              </a:stretch>
            </a:blipFill>
          </p:spPr>
        </p:sp>
      </p:grpSp>
      <p:sp>
        <p:nvSpPr>
          <p:cNvPr name="Freeform 6" id="6"/>
          <p:cNvSpPr/>
          <p:nvPr/>
        </p:nvSpPr>
        <p:spPr>
          <a:xfrm flipH="false" flipV="false" rot="0">
            <a:off x="14799307" y="5333477"/>
            <a:ext cx="2068939" cy="2001228"/>
          </a:xfrm>
          <a:custGeom>
            <a:avLst/>
            <a:gdLst/>
            <a:ahLst/>
            <a:cxnLst/>
            <a:rect r="r" b="b" t="t" l="l"/>
            <a:pathLst>
              <a:path h="2001228" w="2068939">
                <a:moveTo>
                  <a:pt x="0" y="0"/>
                </a:moveTo>
                <a:lnTo>
                  <a:pt x="2068939" y="0"/>
                </a:lnTo>
                <a:lnTo>
                  <a:pt x="2068939" y="2001228"/>
                </a:lnTo>
                <a:lnTo>
                  <a:pt x="0" y="2001228"/>
                </a:lnTo>
                <a:lnTo>
                  <a:pt x="0" y="0"/>
                </a:lnTo>
                <a:close/>
              </a:path>
            </a:pathLst>
          </a:custGeom>
          <a:blipFill>
            <a:blip r:embed="rId7">
              <a:extLst>
                <a:ext uri="{96DAC541-7B7A-43D3-8B79-37D633B846F1}">
                  <asvg:svgBlip xmlns:asvg="http://schemas.microsoft.com/office/drawing/2016/SVG/main" r:embed="rId8"/>
                </a:ext>
              </a:extLst>
            </a:blip>
            <a:stretch>
              <a:fillRect l="0" t="-743" r="0" b="-743"/>
            </a:stretch>
          </a:blipFill>
        </p:spPr>
      </p:sp>
      <p:sp>
        <p:nvSpPr>
          <p:cNvPr name="Freeform 7" id="7"/>
          <p:cNvSpPr/>
          <p:nvPr/>
        </p:nvSpPr>
        <p:spPr>
          <a:xfrm flipH="false" flipV="false" rot="0">
            <a:off x="14670597" y="297185"/>
            <a:ext cx="2210212" cy="2210212"/>
          </a:xfrm>
          <a:custGeom>
            <a:avLst/>
            <a:gdLst/>
            <a:ahLst/>
            <a:cxnLst/>
            <a:rect r="r" b="b" t="t" l="l"/>
            <a:pathLst>
              <a:path h="2210212" w="2210212">
                <a:moveTo>
                  <a:pt x="0" y="0"/>
                </a:moveTo>
                <a:lnTo>
                  <a:pt x="2210212" y="0"/>
                </a:lnTo>
                <a:lnTo>
                  <a:pt x="2210212" y="2210212"/>
                </a:lnTo>
                <a:lnTo>
                  <a:pt x="0" y="221021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5987222" y="7566786"/>
            <a:ext cx="1898185" cy="2530913"/>
          </a:xfrm>
          <a:custGeom>
            <a:avLst/>
            <a:gdLst/>
            <a:ahLst/>
            <a:cxnLst/>
            <a:rect r="r" b="b" t="t" l="l"/>
            <a:pathLst>
              <a:path h="2530913" w="1898185">
                <a:moveTo>
                  <a:pt x="0" y="0"/>
                </a:moveTo>
                <a:lnTo>
                  <a:pt x="1898185" y="0"/>
                </a:lnTo>
                <a:lnTo>
                  <a:pt x="1898185" y="2530913"/>
                </a:lnTo>
                <a:lnTo>
                  <a:pt x="0" y="2530913"/>
                </a:lnTo>
                <a:lnTo>
                  <a:pt x="0" y="0"/>
                </a:lnTo>
                <a:close/>
              </a:path>
            </a:pathLst>
          </a:custGeom>
          <a:blipFill>
            <a:blip r:embed="rId11">
              <a:extLst>
                <a:ext uri="{96DAC541-7B7A-43D3-8B79-37D633B846F1}">
                  <asvg:svgBlip xmlns:asvg="http://schemas.microsoft.com/office/drawing/2016/SVG/main" r:embed="rId12"/>
                </a:ext>
              </a:extLst>
            </a:blip>
            <a:stretch>
              <a:fillRect l="-125" t="0" r="-125" b="0"/>
            </a:stretch>
          </a:blipFill>
        </p:spPr>
      </p:sp>
      <p:sp>
        <p:nvSpPr>
          <p:cNvPr name="TextBox 9" id="9"/>
          <p:cNvSpPr txBox="true"/>
          <p:nvPr/>
        </p:nvSpPr>
        <p:spPr>
          <a:xfrm rot="0">
            <a:off x="1028700" y="1783497"/>
            <a:ext cx="2672420" cy="1443117"/>
          </a:xfrm>
          <a:prstGeom prst="rect">
            <a:avLst/>
          </a:prstGeom>
        </p:spPr>
        <p:txBody>
          <a:bodyPr anchor="t" rtlCol="false" tIns="0" lIns="0" bIns="0" rIns="0">
            <a:spAutoFit/>
          </a:bodyPr>
          <a:lstStyle/>
          <a:p>
            <a:pPr algn="ctr">
              <a:lnSpc>
                <a:spcPts val="8030"/>
              </a:lnSpc>
            </a:pPr>
            <a:r>
              <a:rPr lang="en-US" sz="4723" b="true">
                <a:solidFill>
                  <a:srgbClr val="000000"/>
                </a:solidFill>
                <a:latin typeface="Cooper Hewitt Bold"/>
                <a:ea typeface="Cooper Hewitt Bold"/>
                <a:cs typeface="Cooper Hewitt Bold"/>
                <a:sym typeface="Cooper Hewitt Bold"/>
              </a:rPr>
              <a:t>Analysis</a:t>
            </a:r>
          </a:p>
        </p:txBody>
      </p:sp>
      <p:sp>
        <p:nvSpPr>
          <p:cNvPr name="TextBox 10" id="10"/>
          <p:cNvSpPr txBox="true"/>
          <p:nvPr/>
        </p:nvSpPr>
        <p:spPr>
          <a:xfrm rot="0">
            <a:off x="3408906" y="7852749"/>
            <a:ext cx="2672420" cy="1443117"/>
          </a:xfrm>
          <a:prstGeom prst="rect">
            <a:avLst/>
          </a:prstGeom>
        </p:spPr>
        <p:txBody>
          <a:bodyPr anchor="t" rtlCol="false" tIns="0" lIns="0" bIns="0" rIns="0">
            <a:spAutoFit/>
          </a:bodyPr>
          <a:lstStyle/>
          <a:p>
            <a:pPr algn="ctr">
              <a:lnSpc>
                <a:spcPts val="8030"/>
              </a:lnSpc>
            </a:pPr>
            <a:r>
              <a:rPr lang="en-US" sz="4723" b="true">
                <a:solidFill>
                  <a:srgbClr val="000000"/>
                </a:solidFill>
                <a:latin typeface="Cooper Hewitt Bold"/>
                <a:ea typeface="Cooper Hewitt Bold"/>
                <a:cs typeface="Cooper Hewitt Bold"/>
                <a:sym typeface="Cooper Hewitt Bold"/>
              </a:rPr>
              <a:t>Design</a:t>
            </a:r>
          </a:p>
        </p:txBody>
      </p:sp>
      <p:sp>
        <p:nvSpPr>
          <p:cNvPr name="TextBox 11" id="11"/>
          <p:cNvSpPr txBox="true"/>
          <p:nvPr/>
        </p:nvSpPr>
        <p:spPr>
          <a:xfrm rot="0">
            <a:off x="5469780" y="1783497"/>
            <a:ext cx="2672420" cy="1443117"/>
          </a:xfrm>
          <a:prstGeom prst="rect">
            <a:avLst/>
          </a:prstGeom>
        </p:spPr>
        <p:txBody>
          <a:bodyPr anchor="t" rtlCol="false" tIns="0" lIns="0" bIns="0" rIns="0">
            <a:spAutoFit/>
          </a:bodyPr>
          <a:lstStyle/>
          <a:p>
            <a:pPr algn="ctr">
              <a:lnSpc>
                <a:spcPts val="8030"/>
              </a:lnSpc>
            </a:pPr>
            <a:r>
              <a:rPr lang="en-US" sz="4723" b="true">
                <a:solidFill>
                  <a:srgbClr val="000000"/>
                </a:solidFill>
                <a:latin typeface="Cooper Hewitt Bold"/>
                <a:ea typeface="Cooper Hewitt Bold"/>
                <a:cs typeface="Cooper Hewitt Bold"/>
                <a:sym typeface="Cooper Hewitt Bold"/>
              </a:rPr>
              <a:t>Coding</a:t>
            </a:r>
          </a:p>
        </p:txBody>
      </p:sp>
      <p:sp>
        <p:nvSpPr>
          <p:cNvPr name="TextBox 12" id="12"/>
          <p:cNvSpPr txBox="true"/>
          <p:nvPr/>
        </p:nvSpPr>
        <p:spPr>
          <a:xfrm rot="0">
            <a:off x="7732090" y="7852749"/>
            <a:ext cx="2672420" cy="1443117"/>
          </a:xfrm>
          <a:prstGeom prst="rect">
            <a:avLst/>
          </a:prstGeom>
        </p:spPr>
        <p:txBody>
          <a:bodyPr anchor="t" rtlCol="false" tIns="0" lIns="0" bIns="0" rIns="0">
            <a:spAutoFit/>
          </a:bodyPr>
          <a:lstStyle/>
          <a:p>
            <a:pPr algn="ctr">
              <a:lnSpc>
                <a:spcPts val="8030"/>
              </a:lnSpc>
            </a:pPr>
            <a:r>
              <a:rPr lang="en-US" sz="4723" b="true">
                <a:solidFill>
                  <a:srgbClr val="000000"/>
                </a:solidFill>
                <a:latin typeface="Cooper Hewitt Bold"/>
                <a:ea typeface="Cooper Hewitt Bold"/>
                <a:cs typeface="Cooper Hewitt Bold"/>
                <a:sym typeface="Cooper Hewitt Bold"/>
              </a:rPr>
              <a:t>Testing</a:t>
            </a:r>
          </a:p>
        </p:txBody>
      </p:sp>
      <p:sp>
        <p:nvSpPr>
          <p:cNvPr name="TextBox 13" id="13"/>
          <p:cNvSpPr txBox="true"/>
          <p:nvPr/>
        </p:nvSpPr>
        <p:spPr>
          <a:xfrm rot="0">
            <a:off x="9907011" y="1783497"/>
            <a:ext cx="2672420" cy="1443117"/>
          </a:xfrm>
          <a:prstGeom prst="rect">
            <a:avLst/>
          </a:prstGeom>
        </p:spPr>
        <p:txBody>
          <a:bodyPr anchor="t" rtlCol="false" tIns="0" lIns="0" bIns="0" rIns="0">
            <a:spAutoFit/>
          </a:bodyPr>
          <a:lstStyle/>
          <a:p>
            <a:pPr algn="ctr">
              <a:lnSpc>
                <a:spcPts val="8030"/>
              </a:lnSpc>
            </a:pPr>
            <a:r>
              <a:rPr lang="en-US" sz="4723" b="true">
                <a:solidFill>
                  <a:srgbClr val="000000"/>
                </a:solidFill>
                <a:latin typeface="Cooper Hewitt Bold"/>
                <a:ea typeface="Cooper Hewitt Bold"/>
                <a:cs typeface="Cooper Hewitt Bold"/>
                <a:sym typeface="Cooper Hewitt Bold"/>
              </a:rPr>
              <a:t>Launch</a:t>
            </a:r>
          </a:p>
        </p:txBody>
      </p:sp>
      <p:grpSp>
        <p:nvGrpSpPr>
          <p:cNvPr name="Group 14" id="14"/>
          <p:cNvGrpSpPr/>
          <p:nvPr/>
        </p:nvGrpSpPr>
        <p:grpSpPr>
          <a:xfrm rot="0">
            <a:off x="531298" y="1970982"/>
            <a:ext cx="13365973" cy="47625"/>
            <a:chOff x="0" y="0"/>
            <a:chExt cx="17821297" cy="63500"/>
          </a:xfrm>
        </p:grpSpPr>
        <p:sp>
          <p:nvSpPr>
            <p:cNvPr name="Freeform 15" id="15"/>
            <p:cNvSpPr/>
            <p:nvPr/>
          </p:nvSpPr>
          <p:spPr>
            <a:xfrm flipH="false" flipV="false" rot="0">
              <a:off x="0" y="0"/>
              <a:ext cx="17821275" cy="63500"/>
            </a:xfrm>
            <a:custGeom>
              <a:avLst/>
              <a:gdLst/>
              <a:ahLst/>
              <a:cxnLst/>
              <a:rect r="r" b="b" t="t" l="l"/>
              <a:pathLst>
                <a:path h="63500" w="17821275">
                  <a:moveTo>
                    <a:pt x="31750" y="0"/>
                  </a:moveTo>
                  <a:lnTo>
                    <a:pt x="17789525" y="0"/>
                  </a:lnTo>
                  <a:cubicBezTo>
                    <a:pt x="17807051" y="0"/>
                    <a:pt x="17821275" y="14224"/>
                    <a:pt x="17821275" y="31750"/>
                  </a:cubicBezTo>
                  <a:cubicBezTo>
                    <a:pt x="17821275" y="49276"/>
                    <a:pt x="17807051" y="63500"/>
                    <a:pt x="17789525"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6" id="16"/>
          <p:cNvGrpSpPr/>
          <p:nvPr/>
        </p:nvGrpSpPr>
        <p:grpSpPr>
          <a:xfrm rot="0">
            <a:off x="2537237" y="22875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4">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5" tooltip="http://www.exampaperspractice.co.uk"/>
                </a:rPr>
                <a:t>www.exampaperspractice.co.uk</a:t>
              </a:r>
            </a:p>
          </p:txBody>
        </p:sp>
      </p:grpSp>
      <p:sp>
        <p:nvSpPr>
          <p:cNvPr name="TextBox 20" id="20"/>
          <p:cNvSpPr txBox="true"/>
          <p:nvPr/>
        </p:nvSpPr>
        <p:spPr>
          <a:xfrm rot="0">
            <a:off x="555110" y="-116991"/>
            <a:ext cx="13318348" cy="2154648"/>
          </a:xfrm>
          <a:prstGeom prst="rect">
            <a:avLst/>
          </a:prstGeom>
        </p:spPr>
        <p:txBody>
          <a:bodyPr anchor="t" rtlCol="false" tIns="0" lIns="0" bIns="0" rIns="0">
            <a:spAutoFit/>
          </a:bodyPr>
          <a:lstStyle/>
          <a:p>
            <a:pPr algn="ctr">
              <a:lnSpc>
                <a:spcPts val="7048"/>
              </a:lnSpc>
            </a:pPr>
            <a:r>
              <a:rPr lang="en-US" sz="4146" b="true">
                <a:solidFill>
                  <a:srgbClr val="000000"/>
                </a:solidFill>
                <a:latin typeface="Cooper Hewitt Bold"/>
                <a:ea typeface="Cooper Hewitt Bold"/>
                <a:cs typeface="Cooper Hewitt Bold"/>
                <a:sym typeface="Cooper Hewitt Bold"/>
              </a:rPr>
              <a:t>Every software that has been developed follows the same process (with alteration according to company).</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767007" cy="10287000"/>
          </a:xfrm>
          <a:custGeom>
            <a:avLst/>
            <a:gdLst/>
            <a:ahLst/>
            <a:cxnLst/>
            <a:rect r="r" b="b" t="t" l="l"/>
            <a:pathLst>
              <a:path h="10287000" w="5767007">
                <a:moveTo>
                  <a:pt x="0" y="0"/>
                </a:moveTo>
                <a:lnTo>
                  <a:pt x="5767007" y="0"/>
                </a:lnTo>
                <a:lnTo>
                  <a:pt x="576700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079269" y="1123701"/>
            <a:ext cx="2887967" cy="2887967"/>
          </a:xfrm>
          <a:custGeom>
            <a:avLst/>
            <a:gdLst/>
            <a:ahLst/>
            <a:cxnLst/>
            <a:rect r="r" b="b" t="t" l="l"/>
            <a:pathLst>
              <a:path h="2887967" w="2887967">
                <a:moveTo>
                  <a:pt x="0" y="0"/>
                </a:moveTo>
                <a:lnTo>
                  <a:pt x="2887967" y="0"/>
                </a:lnTo>
                <a:lnTo>
                  <a:pt x="2887967" y="2887967"/>
                </a:lnTo>
                <a:lnTo>
                  <a:pt x="0" y="28879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7104927" y="5230768"/>
            <a:ext cx="2352673" cy="3352254"/>
          </a:xfrm>
          <a:custGeom>
            <a:avLst/>
            <a:gdLst/>
            <a:ahLst/>
            <a:cxnLst/>
            <a:rect r="r" b="b" t="t" l="l"/>
            <a:pathLst>
              <a:path h="3352254" w="2352673">
                <a:moveTo>
                  <a:pt x="0" y="0"/>
                </a:moveTo>
                <a:lnTo>
                  <a:pt x="2352673" y="0"/>
                </a:lnTo>
                <a:lnTo>
                  <a:pt x="2352673" y="3352254"/>
                </a:lnTo>
                <a:lnTo>
                  <a:pt x="0" y="3352254"/>
                </a:lnTo>
                <a:lnTo>
                  <a:pt x="0" y="0"/>
                </a:lnTo>
                <a:close/>
              </a:path>
            </a:pathLst>
          </a:custGeom>
          <a:blipFill>
            <a:blip r:embed="rId6">
              <a:extLst>
                <a:ext uri="{96DAC541-7B7A-43D3-8B79-37D633B846F1}">
                  <asvg:svgBlip xmlns:asvg="http://schemas.microsoft.com/office/drawing/2016/SVG/main" r:embed="rId7"/>
                </a:ext>
              </a:extLst>
            </a:blip>
            <a:stretch>
              <a:fillRect l="0" t="-150" r="0" b="-150"/>
            </a:stretch>
          </a:blipFill>
        </p:spPr>
      </p:sp>
      <p:sp>
        <p:nvSpPr>
          <p:cNvPr name="Freeform 5" id="5"/>
          <p:cNvSpPr/>
          <p:nvPr/>
        </p:nvSpPr>
        <p:spPr>
          <a:xfrm flipH="false" flipV="false" rot="0">
            <a:off x="10036176" y="5439770"/>
            <a:ext cx="2871644" cy="2871644"/>
          </a:xfrm>
          <a:custGeom>
            <a:avLst/>
            <a:gdLst/>
            <a:ahLst/>
            <a:cxnLst/>
            <a:rect r="r" b="b" t="t" l="l"/>
            <a:pathLst>
              <a:path h="2871644" w="2871644">
                <a:moveTo>
                  <a:pt x="0" y="0"/>
                </a:moveTo>
                <a:lnTo>
                  <a:pt x="2871644" y="0"/>
                </a:lnTo>
                <a:lnTo>
                  <a:pt x="2871644" y="2871644"/>
                </a:lnTo>
                <a:lnTo>
                  <a:pt x="0" y="28716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333323" y="5199465"/>
            <a:ext cx="3327874" cy="3352254"/>
          </a:xfrm>
          <a:custGeom>
            <a:avLst/>
            <a:gdLst/>
            <a:ahLst/>
            <a:cxnLst/>
            <a:rect r="r" b="b" t="t" l="l"/>
            <a:pathLst>
              <a:path h="3352254" w="3327874">
                <a:moveTo>
                  <a:pt x="0" y="0"/>
                </a:moveTo>
                <a:lnTo>
                  <a:pt x="3327874" y="0"/>
                </a:lnTo>
                <a:lnTo>
                  <a:pt x="3327874" y="3352254"/>
                </a:lnTo>
                <a:lnTo>
                  <a:pt x="0" y="3352254"/>
                </a:lnTo>
                <a:lnTo>
                  <a:pt x="0" y="0"/>
                </a:lnTo>
                <a:close/>
              </a:path>
            </a:pathLst>
          </a:custGeom>
          <a:blipFill>
            <a:blip r:embed="rId10">
              <a:extLst>
                <a:ext uri="{96DAC541-7B7A-43D3-8B79-37D633B846F1}">
                  <asvg:svgBlip xmlns:asvg="http://schemas.microsoft.com/office/drawing/2016/SVG/main" r:embed="rId11"/>
                </a:ext>
              </a:extLst>
            </a:blip>
            <a:stretch>
              <a:fillRect l="-366" t="0" r="-366" b="0"/>
            </a:stretch>
          </a:blipFill>
        </p:spPr>
      </p:sp>
      <p:sp>
        <p:nvSpPr>
          <p:cNvPr name="TextBox 7" id="7"/>
          <p:cNvSpPr txBox="true"/>
          <p:nvPr/>
        </p:nvSpPr>
        <p:spPr>
          <a:xfrm rot="0">
            <a:off x="-424801" y="431824"/>
            <a:ext cx="6616610" cy="1612353"/>
          </a:xfrm>
          <a:prstGeom prst="rect">
            <a:avLst/>
          </a:prstGeom>
        </p:spPr>
        <p:txBody>
          <a:bodyPr anchor="t" rtlCol="false" tIns="0" lIns="0" bIns="0" rIns="0">
            <a:spAutoFit/>
          </a:bodyPr>
          <a:lstStyle/>
          <a:p>
            <a:pPr algn="ctr">
              <a:lnSpc>
                <a:spcPts val="6624"/>
              </a:lnSpc>
            </a:pPr>
            <a:r>
              <a:rPr lang="en-US" sz="6623" spc="65">
                <a:solidFill>
                  <a:srgbClr val="5E17EB"/>
                </a:solidFill>
                <a:latin typeface="Luckiest Guy"/>
                <a:ea typeface="Luckiest Guy"/>
                <a:cs typeface="Luckiest Guy"/>
                <a:sym typeface="Luckiest Guy"/>
              </a:rPr>
              <a:t>Computer system</a:t>
            </a:r>
          </a:p>
        </p:txBody>
      </p:sp>
      <p:sp>
        <p:nvSpPr>
          <p:cNvPr name="TextBox 8" id="8"/>
          <p:cNvSpPr txBox="true"/>
          <p:nvPr/>
        </p:nvSpPr>
        <p:spPr>
          <a:xfrm rot="0">
            <a:off x="6766308" y="8906324"/>
            <a:ext cx="3029910" cy="345738"/>
          </a:xfrm>
          <a:prstGeom prst="rect">
            <a:avLst/>
          </a:prstGeom>
        </p:spPr>
        <p:txBody>
          <a:bodyPr anchor="t" rtlCol="false" tIns="0" lIns="0" bIns="0" rIns="0">
            <a:spAutoFit/>
          </a:bodyPr>
          <a:lstStyle/>
          <a:p>
            <a:pPr algn="ctr">
              <a:lnSpc>
                <a:spcPts val="3033"/>
              </a:lnSpc>
            </a:pPr>
            <a:r>
              <a:rPr lang="en-US" sz="3033" spc="30">
                <a:solidFill>
                  <a:srgbClr val="5E17EB"/>
                </a:solidFill>
                <a:latin typeface="Luckiest Guy"/>
                <a:ea typeface="Luckiest Guy"/>
                <a:cs typeface="Luckiest Guy"/>
                <a:sym typeface="Luckiest Guy"/>
              </a:rPr>
              <a:t>post</a:t>
            </a:r>
          </a:p>
        </p:txBody>
      </p:sp>
      <p:sp>
        <p:nvSpPr>
          <p:cNvPr name="TextBox 9" id="9"/>
          <p:cNvSpPr txBox="true"/>
          <p:nvPr/>
        </p:nvSpPr>
        <p:spPr>
          <a:xfrm rot="0">
            <a:off x="9854187" y="610466"/>
            <a:ext cx="3719132" cy="431334"/>
          </a:xfrm>
          <a:prstGeom prst="rect">
            <a:avLst/>
          </a:prstGeom>
        </p:spPr>
        <p:txBody>
          <a:bodyPr anchor="t" rtlCol="false" tIns="0" lIns="0" bIns="0" rIns="0">
            <a:spAutoFit/>
          </a:bodyPr>
          <a:lstStyle/>
          <a:p>
            <a:pPr algn="ctr">
              <a:lnSpc>
                <a:spcPts val="3723"/>
              </a:lnSpc>
            </a:pPr>
            <a:r>
              <a:rPr lang="en-US" sz="3723" spc="37">
                <a:solidFill>
                  <a:srgbClr val="5E17EB"/>
                </a:solidFill>
                <a:latin typeface="Luckiest Guy"/>
                <a:ea typeface="Luckiest Guy"/>
                <a:cs typeface="Luckiest Guy"/>
                <a:sym typeface="Luckiest Guy"/>
              </a:rPr>
              <a:t>Example</a:t>
            </a:r>
          </a:p>
        </p:txBody>
      </p:sp>
      <p:sp>
        <p:nvSpPr>
          <p:cNvPr name="TextBox 10" id="10"/>
          <p:cNvSpPr txBox="true"/>
          <p:nvPr/>
        </p:nvSpPr>
        <p:spPr>
          <a:xfrm rot="0">
            <a:off x="9880979" y="8912562"/>
            <a:ext cx="3029910" cy="345738"/>
          </a:xfrm>
          <a:prstGeom prst="rect">
            <a:avLst/>
          </a:prstGeom>
        </p:spPr>
        <p:txBody>
          <a:bodyPr anchor="t" rtlCol="false" tIns="0" lIns="0" bIns="0" rIns="0">
            <a:spAutoFit/>
          </a:bodyPr>
          <a:lstStyle/>
          <a:p>
            <a:pPr algn="ctr">
              <a:lnSpc>
                <a:spcPts val="3033"/>
              </a:lnSpc>
            </a:pPr>
            <a:r>
              <a:rPr lang="en-US" sz="3033" spc="30">
                <a:solidFill>
                  <a:srgbClr val="5E17EB"/>
                </a:solidFill>
                <a:latin typeface="Luckiest Guy"/>
                <a:ea typeface="Luckiest Guy"/>
                <a:cs typeface="Luckiest Guy"/>
                <a:sym typeface="Luckiest Guy"/>
              </a:rPr>
              <a:t>story</a:t>
            </a:r>
          </a:p>
        </p:txBody>
      </p:sp>
      <p:sp>
        <p:nvSpPr>
          <p:cNvPr name="TextBox 11" id="11"/>
          <p:cNvSpPr txBox="true"/>
          <p:nvPr/>
        </p:nvSpPr>
        <p:spPr>
          <a:xfrm rot="0">
            <a:off x="13333323" y="8912562"/>
            <a:ext cx="3029910" cy="345738"/>
          </a:xfrm>
          <a:prstGeom prst="rect">
            <a:avLst/>
          </a:prstGeom>
        </p:spPr>
        <p:txBody>
          <a:bodyPr anchor="t" rtlCol="false" tIns="0" lIns="0" bIns="0" rIns="0">
            <a:spAutoFit/>
          </a:bodyPr>
          <a:lstStyle/>
          <a:p>
            <a:pPr algn="ctr">
              <a:lnSpc>
                <a:spcPts val="3033"/>
              </a:lnSpc>
            </a:pPr>
            <a:r>
              <a:rPr lang="en-US" sz="3033" spc="30">
                <a:solidFill>
                  <a:srgbClr val="5E17EB"/>
                </a:solidFill>
                <a:latin typeface="Luckiest Guy"/>
                <a:ea typeface="Luckiest Guy"/>
                <a:cs typeface="Luckiest Guy"/>
                <a:sym typeface="Luckiest Guy"/>
              </a:rPr>
              <a:t>reel</a:t>
            </a:r>
          </a:p>
        </p:txBody>
      </p:sp>
      <p:sp>
        <p:nvSpPr>
          <p:cNvPr name="TextBox 12" id="12"/>
          <p:cNvSpPr txBox="true"/>
          <p:nvPr/>
        </p:nvSpPr>
        <p:spPr>
          <a:xfrm rot="0">
            <a:off x="218438" y="2033065"/>
            <a:ext cx="5330132" cy="7222490"/>
          </a:xfrm>
          <a:prstGeom prst="rect">
            <a:avLst/>
          </a:prstGeom>
        </p:spPr>
        <p:txBody>
          <a:bodyPr anchor="t" rtlCol="false" tIns="0" lIns="0" bIns="0" rIns="0">
            <a:spAutoFit/>
          </a:bodyPr>
          <a:lstStyle/>
          <a:p>
            <a:pPr algn="l" marL="662941" indent="-220980" lvl="2">
              <a:lnSpc>
                <a:spcPts val="4059"/>
              </a:lnSpc>
              <a:buFont typeface="Arial"/>
              <a:buChar char="⚬"/>
            </a:pPr>
            <a:r>
              <a:rPr lang="en-US" sz="2900">
                <a:solidFill>
                  <a:srgbClr val="000000"/>
                </a:solidFill>
                <a:latin typeface="League Spartan"/>
                <a:ea typeface="League Spartan"/>
                <a:cs typeface="League Spartan"/>
                <a:sym typeface="League Spartan"/>
              </a:rPr>
              <a:t>A computer system comprises software, data, hardware, communications, and people. </a:t>
            </a:r>
          </a:p>
          <a:p>
            <a:pPr algn="l" marL="662941" indent="-220980" lvl="2">
              <a:lnSpc>
                <a:spcPts val="4059"/>
              </a:lnSpc>
              <a:buFont typeface="Arial"/>
              <a:buChar char="⚬"/>
            </a:pPr>
            <a:r>
              <a:rPr lang="en-US" sz="2900">
                <a:solidFill>
                  <a:srgbClr val="004AAD"/>
                </a:solidFill>
                <a:latin typeface="League Spartan"/>
                <a:ea typeface="League Spartan"/>
                <a:cs typeface="League Spartan"/>
                <a:sym typeface="League Spartan"/>
              </a:rPr>
              <a:t>It can be broken down into various sub-systems, which can be further divided into smaller sub-systems until each one performs a single specific function.</a:t>
            </a:r>
          </a:p>
          <a:p>
            <a:pPr algn="l" marL="662941" indent="-220980" lvl="2">
              <a:lnSpc>
                <a:spcPts val="4059"/>
              </a:lnSpc>
            </a:pPr>
          </a:p>
        </p:txBody>
      </p:sp>
      <p:grpSp>
        <p:nvGrpSpPr>
          <p:cNvPr name="Group 13" id="13"/>
          <p:cNvGrpSpPr/>
          <p:nvPr/>
        </p:nvGrpSpPr>
        <p:grpSpPr>
          <a:xfrm rot="0">
            <a:off x="2537237" y="319939"/>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767007" cy="10287000"/>
          </a:xfrm>
          <a:custGeom>
            <a:avLst/>
            <a:gdLst/>
            <a:ahLst/>
            <a:cxnLst/>
            <a:rect r="r" b="b" t="t" l="l"/>
            <a:pathLst>
              <a:path h="10287000" w="5767007">
                <a:moveTo>
                  <a:pt x="0" y="0"/>
                </a:moveTo>
                <a:lnTo>
                  <a:pt x="5767007" y="0"/>
                </a:lnTo>
                <a:lnTo>
                  <a:pt x="576700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662591" y="3763111"/>
            <a:ext cx="2680389" cy="2680389"/>
          </a:xfrm>
          <a:custGeom>
            <a:avLst/>
            <a:gdLst/>
            <a:ahLst/>
            <a:cxnLst/>
            <a:rect r="r" b="b" t="t" l="l"/>
            <a:pathLst>
              <a:path h="2680389" w="2680389">
                <a:moveTo>
                  <a:pt x="0" y="0"/>
                </a:moveTo>
                <a:lnTo>
                  <a:pt x="2680389" y="0"/>
                </a:lnTo>
                <a:lnTo>
                  <a:pt x="2680389" y="2680389"/>
                </a:lnTo>
                <a:lnTo>
                  <a:pt x="0" y="26803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717141" y="615915"/>
            <a:ext cx="3147197" cy="3147197"/>
          </a:xfrm>
          <a:custGeom>
            <a:avLst/>
            <a:gdLst/>
            <a:ahLst/>
            <a:cxnLst/>
            <a:rect r="r" b="b" t="t" l="l"/>
            <a:pathLst>
              <a:path h="3147197" w="3147197">
                <a:moveTo>
                  <a:pt x="0" y="0"/>
                </a:moveTo>
                <a:lnTo>
                  <a:pt x="3147197" y="0"/>
                </a:lnTo>
                <a:lnTo>
                  <a:pt x="3147197" y="3147197"/>
                </a:lnTo>
                <a:lnTo>
                  <a:pt x="0" y="31471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424801" y="431824"/>
            <a:ext cx="6616610" cy="1612353"/>
          </a:xfrm>
          <a:prstGeom prst="rect">
            <a:avLst/>
          </a:prstGeom>
        </p:spPr>
        <p:txBody>
          <a:bodyPr anchor="t" rtlCol="false" tIns="0" lIns="0" bIns="0" rIns="0">
            <a:spAutoFit/>
          </a:bodyPr>
          <a:lstStyle/>
          <a:p>
            <a:pPr algn="ctr">
              <a:lnSpc>
                <a:spcPts val="6624"/>
              </a:lnSpc>
            </a:pPr>
            <a:r>
              <a:rPr lang="en-US" sz="6623" spc="65">
                <a:solidFill>
                  <a:srgbClr val="5E17EB"/>
                </a:solidFill>
                <a:latin typeface="Luckiest Guy"/>
                <a:ea typeface="Luckiest Guy"/>
                <a:cs typeface="Luckiest Guy"/>
                <a:sym typeface="Luckiest Guy"/>
              </a:rPr>
              <a:t>Computer system</a:t>
            </a:r>
          </a:p>
        </p:txBody>
      </p:sp>
      <p:sp>
        <p:nvSpPr>
          <p:cNvPr name="TextBox 6" id="6"/>
          <p:cNvSpPr txBox="true"/>
          <p:nvPr/>
        </p:nvSpPr>
        <p:spPr>
          <a:xfrm rot="0">
            <a:off x="6517730" y="6974124"/>
            <a:ext cx="2828114" cy="353199"/>
          </a:xfrm>
          <a:prstGeom prst="rect">
            <a:avLst/>
          </a:prstGeom>
        </p:spPr>
        <p:txBody>
          <a:bodyPr anchor="t" rtlCol="false" tIns="0" lIns="0" bIns="0" rIns="0">
            <a:spAutoFit/>
          </a:bodyPr>
          <a:lstStyle/>
          <a:p>
            <a:pPr algn="ctr">
              <a:lnSpc>
                <a:spcPts val="2831"/>
              </a:lnSpc>
            </a:pPr>
            <a:r>
              <a:rPr lang="en-US" sz="2831" spc="28">
                <a:solidFill>
                  <a:srgbClr val="5E17EB"/>
                </a:solidFill>
                <a:latin typeface="Luckiest Guy"/>
                <a:ea typeface="Luckiest Guy"/>
                <a:cs typeface="Luckiest Guy"/>
                <a:sym typeface="Luckiest Guy"/>
              </a:rPr>
              <a:t>story</a:t>
            </a:r>
          </a:p>
        </p:txBody>
      </p:sp>
      <p:sp>
        <p:nvSpPr>
          <p:cNvPr name="Freeform 7" id="7"/>
          <p:cNvSpPr/>
          <p:nvPr/>
        </p:nvSpPr>
        <p:spPr>
          <a:xfrm flipH="false" flipV="false" rot="0">
            <a:off x="11717141" y="6111103"/>
            <a:ext cx="3147197" cy="3147197"/>
          </a:xfrm>
          <a:custGeom>
            <a:avLst/>
            <a:gdLst/>
            <a:ahLst/>
            <a:cxnLst/>
            <a:rect r="r" b="b" t="t" l="l"/>
            <a:pathLst>
              <a:path h="3147197" w="3147197">
                <a:moveTo>
                  <a:pt x="0" y="0"/>
                </a:moveTo>
                <a:lnTo>
                  <a:pt x="3147197" y="0"/>
                </a:lnTo>
                <a:lnTo>
                  <a:pt x="3147197" y="3147197"/>
                </a:lnTo>
                <a:lnTo>
                  <a:pt x="0" y="31471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4864337" y="1873913"/>
            <a:ext cx="2828114" cy="473879"/>
          </a:xfrm>
          <a:prstGeom prst="rect">
            <a:avLst/>
          </a:prstGeom>
        </p:spPr>
        <p:txBody>
          <a:bodyPr anchor="t" rtlCol="false" tIns="0" lIns="0" bIns="0" rIns="0">
            <a:spAutoFit/>
          </a:bodyPr>
          <a:lstStyle/>
          <a:p>
            <a:pPr algn="ctr">
              <a:lnSpc>
                <a:spcPts val="4030"/>
              </a:lnSpc>
            </a:pPr>
            <a:r>
              <a:rPr lang="en-US" sz="4031" spc="40">
                <a:solidFill>
                  <a:srgbClr val="5E17EB"/>
                </a:solidFill>
                <a:latin typeface="Luckiest Guy"/>
                <a:ea typeface="Luckiest Guy"/>
                <a:cs typeface="Luckiest Guy"/>
                <a:sym typeface="Luckiest Guy"/>
              </a:rPr>
              <a:t>Normal</a:t>
            </a:r>
          </a:p>
        </p:txBody>
      </p:sp>
      <p:sp>
        <p:nvSpPr>
          <p:cNvPr name="TextBox 9" id="9"/>
          <p:cNvSpPr txBox="true"/>
          <p:nvPr/>
        </p:nvSpPr>
        <p:spPr>
          <a:xfrm rot="0">
            <a:off x="14864337" y="7245973"/>
            <a:ext cx="2828114" cy="978704"/>
          </a:xfrm>
          <a:prstGeom prst="rect">
            <a:avLst/>
          </a:prstGeom>
        </p:spPr>
        <p:txBody>
          <a:bodyPr anchor="t" rtlCol="false" tIns="0" lIns="0" bIns="0" rIns="0">
            <a:spAutoFit/>
          </a:bodyPr>
          <a:lstStyle/>
          <a:p>
            <a:pPr algn="ctr">
              <a:lnSpc>
                <a:spcPts val="4030"/>
              </a:lnSpc>
            </a:pPr>
            <a:r>
              <a:rPr lang="en-US" sz="4031" spc="40">
                <a:solidFill>
                  <a:srgbClr val="5E17EB"/>
                </a:solidFill>
                <a:latin typeface="Luckiest Guy"/>
                <a:ea typeface="Luckiest Guy"/>
                <a:cs typeface="Luckiest Guy"/>
                <a:sym typeface="Luckiest Guy"/>
              </a:rPr>
              <a:t>Close </a:t>
            </a:r>
          </a:p>
          <a:p>
            <a:pPr algn="ctr">
              <a:lnSpc>
                <a:spcPts val="4030"/>
              </a:lnSpc>
            </a:pPr>
            <a:r>
              <a:rPr lang="en-US" sz="4031" spc="40">
                <a:solidFill>
                  <a:srgbClr val="5E17EB"/>
                </a:solidFill>
                <a:latin typeface="Luckiest Guy"/>
                <a:ea typeface="Luckiest Guy"/>
                <a:cs typeface="Luckiest Guy"/>
                <a:sym typeface="Luckiest Guy"/>
              </a:rPr>
              <a:t>friends</a:t>
            </a:r>
          </a:p>
        </p:txBody>
      </p:sp>
      <p:grpSp>
        <p:nvGrpSpPr>
          <p:cNvPr name="Group 10" id="10"/>
          <p:cNvGrpSpPr/>
          <p:nvPr/>
        </p:nvGrpSpPr>
        <p:grpSpPr>
          <a:xfrm rot="-1931920">
            <a:off x="9090730" y="3276406"/>
            <a:ext cx="2853281" cy="47625"/>
            <a:chOff x="0" y="0"/>
            <a:chExt cx="3804375" cy="63500"/>
          </a:xfrm>
        </p:grpSpPr>
        <p:sp>
          <p:nvSpPr>
            <p:cNvPr name="Freeform 11" id="11"/>
            <p:cNvSpPr/>
            <p:nvPr/>
          </p:nvSpPr>
          <p:spPr>
            <a:xfrm flipH="false" flipV="false" rot="0">
              <a:off x="0" y="0"/>
              <a:ext cx="3804412" cy="63500"/>
            </a:xfrm>
            <a:custGeom>
              <a:avLst/>
              <a:gdLst/>
              <a:ahLst/>
              <a:cxnLst/>
              <a:rect r="r" b="b" t="t" l="l"/>
              <a:pathLst>
                <a:path h="63500" w="3804412">
                  <a:moveTo>
                    <a:pt x="31750" y="0"/>
                  </a:moveTo>
                  <a:lnTo>
                    <a:pt x="3772662" y="0"/>
                  </a:lnTo>
                  <a:cubicBezTo>
                    <a:pt x="3790188" y="0"/>
                    <a:pt x="3804412" y="14224"/>
                    <a:pt x="3804412" y="31750"/>
                  </a:cubicBezTo>
                  <a:cubicBezTo>
                    <a:pt x="3804412" y="49276"/>
                    <a:pt x="3790188" y="63500"/>
                    <a:pt x="3772662" y="63500"/>
                  </a:cubicBezTo>
                  <a:lnTo>
                    <a:pt x="31750" y="63500"/>
                  </a:lnTo>
                  <a:cubicBezTo>
                    <a:pt x="14224" y="63500"/>
                    <a:pt x="0" y="49276"/>
                    <a:pt x="0" y="31750"/>
                  </a:cubicBezTo>
                  <a:cubicBezTo>
                    <a:pt x="0" y="14224"/>
                    <a:pt x="14224" y="0"/>
                    <a:pt x="31750" y="0"/>
                  </a:cubicBezTo>
                  <a:close/>
                </a:path>
              </a:pathLst>
            </a:custGeom>
            <a:solidFill>
              <a:srgbClr val="FF1616"/>
            </a:solidFill>
          </p:spPr>
        </p:sp>
      </p:grpSp>
      <p:grpSp>
        <p:nvGrpSpPr>
          <p:cNvPr name="Group 12" id="12"/>
          <p:cNvGrpSpPr/>
          <p:nvPr/>
        </p:nvGrpSpPr>
        <p:grpSpPr>
          <a:xfrm rot="1605669">
            <a:off x="9193254" y="6638034"/>
            <a:ext cx="2689165" cy="47625"/>
            <a:chOff x="0" y="0"/>
            <a:chExt cx="3585553" cy="63500"/>
          </a:xfrm>
        </p:grpSpPr>
        <p:sp>
          <p:nvSpPr>
            <p:cNvPr name="Freeform 13" id="13"/>
            <p:cNvSpPr/>
            <p:nvPr/>
          </p:nvSpPr>
          <p:spPr>
            <a:xfrm flipH="false" flipV="false" rot="0">
              <a:off x="0" y="0"/>
              <a:ext cx="3585591" cy="63500"/>
            </a:xfrm>
            <a:custGeom>
              <a:avLst/>
              <a:gdLst/>
              <a:ahLst/>
              <a:cxnLst/>
              <a:rect r="r" b="b" t="t" l="l"/>
              <a:pathLst>
                <a:path h="63500" w="3585591">
                  <a:moveTo>
                    <a:pt x="31750" y="0"/>
                  </a:moveTo>
                  <a:lnTo>
                    <a:pt x="3553841" y="0"/>
                  </a:lnTo>
                  <a:cubicBezTo>
                    <a:pt x="3571367" y="0"/>
                    <a:pt x="3585591" y="14224"/>
                    <a:pt x="3585591" y="31750"/>
                  </a:cubicBezTo>
                  <a:cubicBezTo>
                    <a:pt x="3585591" y="49276"/>
                    <a:pt x="3571367" y="63500"/>
                    <a:pt x="3553841" y="63500"/>
                  </a:cubicBezTo>
                  <a:lnTo>
                    <a:pt x="31750" y="63500"/>
                  </a:lnTo>
                  <a:cubicBezTo>
                    <a:pt x="14224" y="63500"/>
                    <a:pt x="0" y="49276"/>
                    <a:pt x="0" y="31750"/>
                  </a:cubicBezTo>
                  <a:cubicBezTo>
                    <a:pt x="0" y="14224"/>
                    <a:pt x="14224" y="0"/>
                    <a:pt x="31750" y="0"/>
                  </a:cubicBezTo>
                  <a:close/>
                </a:path>
              </a:pathLst>
            </a:custGeom>
            <a:solidFill>
              <a:srgbClr val="008037"/>
            </a:solidFill>
          </p:spPr>
        </p:sp>
      </p:grpSp>
      <p:sp>
        <p:nvSpPr>
          <p:cNvPr name="TextBox 14" id="14"/>
          <p:cNvSpPr txBox="true"/>
          <p:nvPr/>
        </p:nvSpPr>
        <p:spPr>
          <a:xfrm rot="0">
            <a:off x="218438" y="2033065"/>
            <a:ext cx="5330132" cy="7222490"/>
          </a:xfrm>
          <a:prstGeom prst="rect">
            <a:avLst/>
          </a:prstGeom>
        </p:spPr>
        <p:txBody>
          <a:bodyPr anchor="t" rtlCol="false" tIns="0" lIns="0" bIns="0" rIns="0">
            <a:spAutoFit/>
          </a:bodyPr>
          <a:lstStyle/>
          <a:p>
            <a:pPr algn="l" marL="662941" indent="-220980" lvl="2">
              <a:lnSpc>
                <a:spcPts val="4059"/>
              </a:lnSpc>
              <a:buFont typeface="Arial"/>
              <a:buChar char="⚬"/>
            </a:pPr>
            <a:r>
              <a:rPr lang="en-US" sz="2900">
                <a:solidFill>
                  <a:srgbClr val="000000"/>
                </a:solidFill>
                <a:latin typeface="League Spartan"/>
                <a:ea typeface="League Spartan"/>
                <a:cs typeface="League Spartan"/>
                <a:sym typeface="League Spartan"/>
              </a:rPr>
              <a:t>A computer system comprises software, data, hardware, communications, and people. </a:t>
            </a:r>
          </a:p>
          <a:p>
            <a:pPr algn="l" marL="662941" indent="-220980" lvl="2">
              <a:lnSpc>
                <a:spcPts val="4059"/>
              </a:lnSpc>
              <a:buFont typeface="Arial"/>
              <a:buChar char="⚬"/>
            </a:pPr>
            <a:r>
              <a:rPr lang="en-US" sz="2900">
                <a:solidFill>
                  <a:srgbClr val="004AAD"/>
                </a:solidFill>
                <a:latin typeface="League Spartan"/>
                <a:ea typeface="League Spartan"/>
                <a:cs typeface="League Spartan"/>
                <a:sym typeface="League Spartan"/>
              </a:rPr>
              <a:t>It can be broken down into various sub-systems, which can be further divided into smaller sub-systems until each one performs a single specific function.</a:t>
            </a:r>
          </a:p>
          <a:p>
            <a:pPr algn="l" marL="662941" indent="-220980" lvl="2">
              <a:lnSpc>
                <a:spcPts val="4059"/>
              </a:lnSpc>
            </a:pPr>
          </a:p>
        </p:txBody>
      </p:sp>
      <p:grpSp>
        <p:nvGrpSpPr>
          <p:cNvPr name="Group 15" id="15"/>
          <p:cNvGrpSpPr/>
          <p:nvPr/>
        </p:nvGrpSpPr>
        <p:grpSpPr>
          <a:xfrm rot="0">
            <a:off x="2537237" y="319939"/>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537866" y="3315608"/>
            <a:ext cx="10327169" cy="2830197"/>
          </a:xfrm>
          <a:prstGeom prst="rect">
            <a:avLst/>
          </a:prstGeom>
        </p:spPr>
        <p:txBody>
          <a:bodyPr anchor="t" rtlCol="false" tIns="0" lIns="0" bIns="0" rIns="0">
            <a:spAutoFit/>
          </a:bodyPr>
          <a:lstStyle/>
          <a:p>
            <a:pPr algn="l" marL="1188593" indent="-396198" lvl="2">
              <a:lnSpc>
                <a:spcPts val="7278"/>
              </a:lnSpc>
              <a:buFont typeface="Arial"/>
              <a:buChar char="⚬"/>
            </a:pPr>
            <a:r>
              <a:rPr lang="en-US" b="true" sz="5198">
                <a:solidFill>
                  <a:srgbClr val="000000"/>
                </a:solidFill>
                <a:latin typeface="Open Sauce Bold"/>
                <a:ea typeface="Open Sauce Bold"/>
                <a:cs typeface="Open Sauce Bold"/>
                <a:sym typeface="Open Sauce Bold"/>
              </a:rPr>
              <a:t>Alarm App </a:t>
            </a:r>
          </a:p>
          <a:p>
            <a:pPr algn="l" marL="1188593" indent="-396198" lvl="2">
              <a:lnSpc>
                <a:spcPts val="7278"/>
              </a:lnSpc>
              <a:buFont typeface="Arial"/>
              <a:buChar char="⚬"/>
            </a:pPr>
            <a:r>
              <a:rPr lang="en-US" b="true" sz="5198">
                <a:solidFill>
                  <a:srgbClr val="000000"/>
                </a:solidFill>
                <a:latin typeface="Open Sauce Bold"/>
                <a:ea typeface="Open Sauce Bold"/>
                <a:cs typeface="Open Sauce Bold"/>
                <a:sym typeface="Open Sauce Bold"/>
              </a:rPr>
              <a:t>Weather App</a:t>
            </a:r>
          </a:p>
          <a:p>
            <a:pPr algn="l" marL="1188593" indent="-396198" lvl="2">
              <a:lnSpc>
                <a:spcPts val="7278"/>
              </a:lnSpc>
              <a:buFont typeface="Arial"/>
              <a:buChar char="⚬"/>
            </a:pPr>
            <a:r>
              <a:rPr lang="en-US" b="true" sz="5198">
                <a:solidFill>
                  <a:srgbClr val="000000"/>
                </a:solidFill>
                <a:latin typeface="Open Sauce Bold"/>
                <a:ea typeface="Open Sauce Bold"/>
                <a:cs typeface="Open Sauce Bold"/>
                <a:sym typeface="Open Sauce Bold"/>
              </a:rPr>
              <a:t>Games!!</a:t>
            </a:r>
          </a:p>
        </p:txBody>
      </p:sp>
      <p:sp>
        <p:nvSpPr>
          <p:cNvPr name="Freeform 4" id="4"/>
          <p:cNvSpPr/>
          <p:nvPr/>
        </p:nvSpPr>
        <p:spPr>
          <a:xfrm flipH="false" flipV="false" rot="0">
            <a:off x="16084377" y="1756421"/>
            <a:ext cx="1569270" cy="1406636"/>
          </a:xfrm>
          <a:custGeom>
            <a:avLst/>
            <a:gdLst/>
            <a:ahLst/>
            <a:cxnLst/>
            <a:rect r="r" b="b" t="t" l="l"/>
            <a:pathLst>
              <a:path h="1406636" w="1569270">
                <a:moveTo>
                  <a:pt x="0" y="0"/>
                </a:moveTo>
                <a:lnTo>
                  <a:pt x="1569270" y="0"/>
                </a:lnTo>
                <a:lnTo>
                  <a:pt x="1569270" y="1406636"/>
                </a:lnTo>
                <a:lnTo>
                  <a:pt x="0" y="1406636"/>
                </a:lnTo>
                <a:lnTo>
                  <a:pt x="0" y="0"/>
                </a:lnTo>
                <a:close/>
              </a:path>
            </a:pathLst>
          </a:custGeom>
          <a:blipFill>
            <a:blip r:embed="rId4">
              <a:extLst>
                <a:ext uri="{96DAC541-7B7A-43D3-8B79-37D633B846F1}">
                  <asvg:svgBlip xmlns:asvg="http://schemas.microsoft.com/office/drawing/2016/SVG/main" r:embed="rId5"/>
                </a:ext>
              </a:extLst>
            </a:blip>
            <a:stretch>
              <a:fillRect l="0" t="-33" r="0" b="-33"/>
            </a:stretch>
          </a:blipFill>
        </p:spPr>
      </p:sp>
      <p:sp>
        <p:nvSpPr>
          <p:cNvPr name="Freeform 5" id="5"/>
          <p:cNvSpPr/>
          <p:nvPr/>
        </p:nvSpPr>
        <p:spPr>
          <a:xfrm flipH="false" flipV="false" rot="916280">
            <a:off x="1208831" y="2932316"/>
            <a:ext cx="4140044" cy="4114800"/>
          </a:xfrm>
          <a:custGeom>
            <a:avLst/>
            <a:gdLst/>
            <a:ahLst/>
            <a:cxnLst/>
            <a:rect r="r" b="b" t="t" l="l"/>
            <a:pathLst>
              <a:path h="4114800" w="4140044">
                <a:moveTo>
                  <a:pt x="0" y="0"/>
                </a:moveTo>
                <a:lnTo>
                  <a:pt x="4140044" y="0"/>
                </a:lnTo>
                <a:lnTo>
                  <a:pt x="4140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75" r="0" b="-75"/>
            </a:stretch>
          </a:blipFill>
        </p:spPr>
      </p:sp>
      <p:sp>
        <p:nvSpPr>
          <p:cNvPr name="Freeform 6" id="6"/>
          <p:cNvSpPr/>
          <p:nvPr/>
        </p:nvSpPr>
        <p:spPr>
          <a:xfrm flipH="false" flipV="false" rot="0">
            <a:off x="7835787" y="6463629"/>
            <a:ext cx="6198535" cy="1572878"/>
          </a:xfrm>
          <a:custGeom>
            <a:avLst/>
            <a:gdLst/>
            <a:ahLst/>
            <a:cxnLst/>
            <a:rect r="r" b="b" t="t" l="l"/>
            <a:pathLst>
              <a:path h="1572878" w="6198535">
                <a:moveTo>
                  <a:pt x="0" y="0"/>
                </a:moveTo>
                <a:lnTo>
                  <a:pt x="6198535" y="0"/>
                </a:lnTo>
                <a:lnTo>
                  <a:pt x="6198535" y="1572878"/>
                </a:lnTo>
                <a:lnTo>
                  <a:pt x="0" y="1572878"/>
                </a:lnTo>
                <a:lnTo>
                  <a:pt x="0" y="0"/>
                </a:lnTo>
                <a:close/>
              </a:path>
            </a:pathLst>
          </a:custGeom>
          <a:blipFill>
            <a:blip r:embed="rId8">
              <a:extLst>
                <a:ext uri="{96DAC541-7B7A-43D3-8B79-37D633B846F1}">
                  <asvg:svgBlip xmlns:asvg="http://schemas.microsoft.com/office/drawing/2016/SVG/main" r:embed="rId9"/>
                </a:ext>
              </a:extLst>
            </a:blip>
            <a:stretch>
              <a:fillRect l="0" t="-244" r="0" b="-244"/>
            </a:stretch>
          </a:blipFill>
        </p:spPr>
      </p:sp>
      <p:sp>
        <p:nvSpPr>
          <p:cNvPr name="TextBox 7" id="7"/>
          <p:cNvSpPr txBox="true"/>
          <p:nvPr/>
        </p:nvSpPr>
        <p:spPr>
          <a:xfrm rot="0">
            <a:off x="4607689" y="1655195"/>
            <a:ext cx="10043680" cy="1850913"/>
          </a:xfrm>
          <a:prstGeom prst="rect">
            <a:avLst/>
          </a:prstGeom>
        </p:spPr>
        <p:txBody>
          <a:bodyPr anchor="t" rtlCol="false" tIns="0" lIns="0" bIns="0" rIns="0">
            <a:spAutoFit/>
          </a:bodyPr>
          <a:lstStyle/>
          <a:p>
            <a:pPr algn="l">
              <a:lnSpc>
                <a:spcPts val="7619"/>
              </a:lnSpc>
            </a:pPr>
            <a:r>
              <a:rPr lang="en-US" sz="7619" spc="75">
                <a:solidFill>
                  <a:srgbClr val="5E17EB"/>
                </a:solidFill>
                <a:latin typeface="Luckiest Guy"/>
                <a:ea typeface="Luckiest Guy"/>
                <a:cs typeface="Luckiest Guy"/>
                <a:sym typeface="Luckiest Guy"/>
              </a:rPr>
              <a:t>Other examples of a computer system</a:t>
            </a:r>
          </a:p>
        </p:txBody>
      </p:sp>
      <p:sp>
        <p:nvSpPr>
          <p:cNvPr name="TextBox 8" id="8"/>
          <p:cNvSpPr txBox="true"/>
          <p:nvPr/>
        </p:nvSpPr>
        <p:spPr>
          <a:xfrm rot="0">
            <a:off x="4793592" y="8169857"/>
            <a:ext cx="12282926" cy="1088443"/>
          </a:xfrm>
          <a:prstGeom prst="rect">
            <a:avLst/>
          </a:prstGeom>
        </p:spPr>
        <p:txBody>
          <a:bodyPr anchor="t" rtlCol="false" tIns="0" lIns="0" bIns="0" rIns="0">
            <a:spAutoFit/>
          </a:bodyPr>
          <a:lstStyle/>
          <a:p>
            <a:pPr algn="ctr">
              <a:lnSpc>
                <a:spcPts val="4405"/>
              </a:lnSpc>
            </a:pPr>
            <a:r>
              <a:rPr lang="en-US" sz="4405" spc="43">
                <a:solidFill>
                  <a:srgbClr val="BC3081"/>
                </a:solidFill>
                <a:latin typeface="Luckiest Guy"/>
                <a:ea typeface="Luckiest Guy"/>
                <a:cs typeface="Luckiest Guy"/>
                <a:sym typeface="Luckiest Guy"/>
              </a:rPr>
              <a:t> Before you build something, figure out what you want to build first. </a:t>
            </a:r>
          </a:p>
        </p:txBody>
      </p:sp>
      <p:sp>
        <p:nvSpPr>
          <p:cNvPr name="TextBox 9" id="9"/>
          <p:cNvSpPr txBox="true"/>
          <p:nvPr/>
        </p:nvSpPr>
        <p:spPr>
          <a:xfrm rot="0">
            <a:off x="8263776" y="7068837"/>
            <a:ext cx="5342558" cy="407987"/>
          </a:xfrm>
          <a:prstGeom prst="rect">
            <a:avLst/>
          </a:prstGeom>
        </p:spPr>
        <p:txBody>
          <a:bodyPr anchor="t" rtlCol="false" tIns="0" lIns="0" bIns="0" rIns="0">
            <a:spAutoFit/>
          </a:bodyPr>
          <a:lstStyle/>
          <a:p>
            <a:pPr algn="ctr">
              <a:lnSpc>
                <a:spcPts val="3312"/>
              </a:lnSpc>
            </a:pPr>
            <a:r>
              <a:rPr lang="en-US" sz="3311" spc="32">
                <a:solidFill>
                  <a:srgbClr val="000000"/>
                </a:solidFill>
                <a:latin typeface="Luckiest Guy"/>
                <a:ea typeface="Luckiest Guy"/>
                <a:cs typeface="Luckiest Guy"/>
                <a:sym typeface="Luckiest Guy"/>
              </a:rPr>
              <a:t>to aspiring programmer</a:t>
            </a:r>
          </a:p>
        </p:txBody>
      </p:sp>
      <p:grpSp>
        <p:nvGrpSpPr>
          <p:cNvPr name="Group 10" id="10"/>
          <p:cNvGrpSpPr/>
          <p:nvPr/>
        </p:nvGrpSpPr>
        <p:grpSpPr>
          <a:xfrm rot="0">
            <a:off x="2537237" y="319939"/>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537866" y="3315608"/>
            <a:ext cx="10327169" cy="3754122"/>
          </a:xfrm>
          <a:prstGeom prst="rect">
            <a:avLst/>
          </a:prstGeom>
        </p:spPr>
        <p:txBody>
          <a:bodyPr anchor="t" rtlCol="false" tIns="0" lIns="0" bIns="0" rIns="0">
            <a:spAutoFit/>
          </a:bodyPr>
          <a:lstStyle/>
          <a:p>
            <a:pPr algn="l" marL="1188593" indent="-396198" lvl="2">
              <a:lnSpc>
                <a:spcPts val="7278"/>
              </a:lnSpc>
              <a:buFont typeface="Arial"/>
              <a:buChar char="⚬"/>
            </a:pPr>
            <a:r>
              <a:rPr lang="en-US" b="true" sz="5198">
                <a:solidFill>
                  <a:srgbClr val="000000"/>
                </a:solidFill>
                <a:latin typeface="Open Sauce Bold"/>
                <a:ea typeface="Open Sauce Bold"/>
                <a:cs typeface="Open Sauce Bold"/>
                <a:sym typeface="Open Sauce Bold"/>
              </a:rPr>
              <a:t>Inputs</a:t>
            </a:r>
          </a:p>
          <a:p>
            <a:pPr algn="l" marL="1188593" indent="-396198" lvl="2">
              <a:lnSpc>
                <a:spcPts val="7278"/>
              </a:lnSpc>
              <a:buFont typeface="Arial"/>
              <a:buChar char="⚬"/>
            </a:pPr>
            <a:r>
              <a:rPr lang="en-US" b="true" sz="5198">
                <a:solidFill>
                  <a:srgbClr val="000000"/>
                </a:solidFill>
                <a:latin typeface="Open Sauce Bold"/>
                <a:ea typeface="Open Sauce Bold"/>
                <a:cs typeface="Open Sauce Bold"/>
                <a:sym typeface="Open Sauce Bold"/>
              </a:rPr>
              <a:t>Outputs </a:t>
            </a:r>
          </a:p>
          <a:p>
            <a:pPr algn="l" marL="1188593" indent="-396198" lvl="2">
              <a:lnSpc>
                <a:spcPts val="7278"/>
              </a:lnSpc>
              <a:buFont typeface="Arial"/>
              <a:buChar char="⚬"/>
            </a:pPr>
            <a:r>
              <a:rPr lang="en-US" b="true" sz="5198">
                <a:solidFill>
                  <a:srgbClr val="000000"/>
                </a:solidFill>
                <a:latin typeface="Open Sauce Bold"/>
                <a:ea typeface="Open Sauce Bold"/>
                <a:cs typeface="Open Sauce Bold"/>
                <a:sym typeface="Open Sauce Bold"/>
              </a:rPr>
              <a:t>Processes</a:t>
            </a:r>
          </a:p>
          <a:p>
            <a:pPr algn="l" marL="1188593" indent="-396198" lvl="2">
              <a:lnSpc>
                <a:spcPts val="7278"/>
              </a:lnSpc>
              <a:buFont typeface="Arial"/>
              <a:buChar char="⚬"/>
            </a:pPr>
            <a:r>
              <a:rPr lang="en-US" b="true" sz="5198">
                <a:solidFill>
                  <a:srgbClr val="000000"/>
                </a:solidFill>
                <a:latin typeface="Open Sauce Bold"/>
                <a:ea typeface="Open Sauce Bold"/>
                <a:cs typeface="Open Sauce Bold"/>
                <a:sym typeface="Open Sauce Bold"/>
              </a:rPr>
              <a:t>Storage</a:t>
            </a:r>
          </a:p>
        </p:txBody>
      </p:sp>
      <p:sp>
        <p:nvSpPr>
          <p:cNvPr name="Freeform 4" id="4"/>
          <p:cNvSpPr/>
          <p:nvPr/>
        </p:nvSpPr>
        <p:spPr>
          <a:xfrm flipH="false" flipV="false" rot="0">
            <a:off x="16084377" y="1756421"/>
            <a:ext cx="1569270" cy="1406636"/>
          </a:xfrm>
          <a:custGeom>
            <a:avLst/>
            <a:gdLst/>
            <a:ahLst/>
            <a:cxnLst/>
            <a:rect r="r" b="b" t="t" l="l"/>
            <a:pathLst>
              <a:path h="1406636" w="1569270">
                <a:moveTo>
                  <a:pt x="0" y="0"/>
                </a:moveTo>
                <a:lnTo>
                  <a:pt x="1569270" y="0"/>
                </a:lnTo>
                <a:lnTo>
                  <a:pt x="1569270" y="1406636"/>
                </a:lnTo>
                <a:lnTo>
                  <a:pt x="0" y="1406636"/>
                </a:lnTo>
                <a:lnTo>
                  <a:pt x="0" y="0"/>
                </a:lnTo>
                <a:close/>
              </a:path>
            </a:pathLst>
          </a:custGeom>
          <a:blipFill>
            <a:blip r:embed="rId4">
              <a:extLst>
                <a:ext uri="{96DAC541-7B7A-43D3-8B79-37D633B846F1}">
                  <asvg:svgBlip xmlns:asvg="http://schemas.microsoft.com/office/drawing/2016/SVG/main" r:embed="rId5"/>
                </a:ext>
              </a:extLst>
            </a:blip>
            <a:stretch>
              <a:fillRect l="0" t="-33" r="0" b="-33"/>
            </a:stretch>
          </a:blipFill>
        </p:spPr>
      </p:sp>
      <p:sp>
        <p:nvSpPr>
          <p:cNvPr name="Freeform 5" id="5"/>
          <p:cNvSpPr/>
          <p:nvPr/>
        </p:nvSpPr>
        <p:spPr>
          <a:xfrm flipH="false" flipV="false" rot="916280">
            <a:off x="1208831" y="2932316"/>
            <a:ext cx="4140044" cy="4114800"/>
          </a:xfrm>
          <a:custGeom>
            <a:avLst/>
            <a:gdLst/>
            <a:ahLst/>
            <a:cxnLst/>
            <a:rect r="r" b="b" t="t" l="l"/>
            <a:pathLst>
              <a:path h="4114800" w="4140044">
                <a:moveTo>
                  <a:pt x="0" y="0"/>
                </a:moveTo>
                <a:lnTo>
                  <a:pt x="4140044" y="0"/>
                </a:lnTo>
                <a:lnTo>
                  <a:pt x="4140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75" r="0" b="-75"/>
            </a:stretch>
          </a:blipFill>
        </p:spPr>
      </p:sp>
      <p:sp>
        <p:nvSpPr>
          <p:cNvPr name="TextBox 6" id="6"/>
          <p:cNvSpPr txBox="true"/>
          <p:nvPr/>
        </p:nvSpPr>
        <p:spPr>
          <a:xfrm rot="0">
            <a:off x="4607689" y="1655195"/>
            <a:ext cx="10043680" cy="1850913"/>
          </a:xfrm>
          <a:prstGeom prst="rect">
            <a:avLst/>
          </a:prstGeom>
        </p:spPr>
        <p:txBody>
          <a:bodyPr anchor="t" rtlCol="false" tIns="0" lIns="0" bIns="0" rIns="0">
            <a:spAutoFit/>
          </a:bodyPr>
          <a:lstStyle/>
          <a:p>
            <a:pPr algn="l">
              <a:lnSpc>
                <a:spcPts val="7619"/>
              </a:lnSpc>
            </a:pPr>
            <a:r>
              <a:rPr lang="en-US" sz="7619" spc="75">
                <a:solidFill>
                  <a:srgbClr val="5E17EB"/>
                </a:solidFill>
                <a:latin typeface="Luckiest Guy"/>
                <a:ea typeface="Luckiest Guy"/>
                <a:cs typeface="Luckiest Guy"/>
                <a:sym typeface="Luckiest Guy"/>
              </a:rPr>
              <a:t>Components of a computer system</a:t>
            </a:r>
          </a:p>
        </p:txBody>
      </p:sp>
      <p:sp>
        <p:nvSpPr>
          <p:cNvPr name="TextBox 7" id="7"/>
          <p:cNvSpPr txBox="true"/>
          <p:nvPr/>
        </p:nvSpPr>
        <p:spPr>
          <a:xfrm rot="0">
            <a:off x="4607689" y="7614915"/>
            <a:ext cx="12282926" cy="1643385"/>
          </a:xfrm>
          <a:prstGeom prst="rect">
            <a:avLst/>
          </a:prstGeom>
        </p:spPr>
        <p:txBody>
          <a:bodyPr anchor="t" rtlCol="false" tIns="0" lIns="0" bIns="0" rIns="0">
            <a:spAutoFit/>
          </a:bodyPr>
          <a:lstStyle/>
          <a:p>
            <a:pPr algn="ctr">
              <a:lnSpc>
                <a:spcPts val="4405"/>
              </a:lnSpc>
            </a:pPr>
            <a:r>
              <a:rPr lang="en-US" sz="4405" spc="43">
                <a:solidFill>
                  <a:srgbClr val="BC3081"/>
                </a:solidFill>
                <a:latin typeface="Luckiest Guy"/>
                <a:ea typeface="Luckiest Guy"/>
                <a:cs typeface="Luckiest Guy"/>
                <a:sym typeface="Luckiest Guy"/>
              </a:rPr>
              <a:t>Understanding the components of a computer system will help us to break down problem easier.</a:t>
            </a:r>
          </a:p>
        </p:txBody>
      </p:sp>
      <p:grpSp>
        <p:nvGrpSpPr>
          <p:cNvPr name="Group 8" id="8"/>
          <p:cNvGrpSpPr/>
          <p:nvPr/>
        </p:nvGrpSpPr>
        <p:grpSpPr>
          <a:xfrm rot="0">
            <a:off x="2537237" y="31993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15460601" y="1246058"/>
            <a:ext cx="1569270" cy="1406636"/>
          </a:xfrm>
          <a:custGeom>
            <a:avLst/>
            <a:gdLst/>
            <a:ahLst/>
            <a:cxnLst/>
            <a:rect r="r" b="b" t="t" l="l"/>
            <a:pathLst>
              <a:path h="1406636" w="1569270">
                <a:moveTo>
                  <a:pt x="0" y="0"/>
                </a:moveTo>
                <a:lnTo>
                  <a:pt x="1569270" y="0"/>
                </a:lnTo>
                <a:lnTo>
                  <a:pt x="1569270" y="1406636"/>
                </a:lnTo>
                <a:lnTo>
                  <a:pt x="0" y="1406636"/>
                </a:lnTo>
                <a:lnTo>
                  <a:pt x="0" y="0"/>
                </a:lnTo>
                <a:close/>
              </a:path>
            </a:pathLst>
          </a:custGeom>
          <a:blipFill>
            <a:blip r:embed="rId2">
              <a:extLst>
                <a:ext uri="{96DAC541-7B7A-43D3-8B79-37D633B846F1}">
                  <asvg:svgBlip xmlns:asvg="http://schemas.microsoft.com/office/drawing/2016/SVG/main" r:embed="rId3"/>
                </a:ext>
              </a:extLst>
            </a:blip>
            <a:stretch>
              <a:fillRect l="0" t="-33" r="0" b="-33"/>
            </a:stretch>
          </a:blipFill>
        </p:spPr>
      </p:sp>
      <p:sp>
        <p:nvSpPr>
          <p:cNvPr name="Freeform 3" id="3"/>
          <p:cNvSpPr/>
          <p:nvPr/>
        </p:nvSpPr>
        <p:spPr>
          <a:xfrm flipH="false" flipV="false" rot="0">
            <a:off x="704198" y="3389067"/>
            <a:ext cx="1296270" cy="1059700"/>
          </a:xfrm>
          <a:custGeom>
            <a:avLst/>
            <a:gdLst/>
            <a:ahLst/>
            <a:cxnLst/>
            <a:rect r="r" b="b" t="t" l="l"/>
            <a:pathLst>
              <a:path h="1059700" w="1296270">
                <a:moveTo>
                  <a:pt x="0" y="0"/>
                </a:moveTo>
                <a:lnTo>
                  <a:pt x="1296270" y="0"/>
                </a:lnTo>
                <a:lnTo>
                  <a:pt x="1296270" y="1059700"/>
                </a:lnTo>
                <a:lnTo>
                  <a:pt x="0" y="1059700"/>
                </a:lnTo>
                <a:lnTo>
                  <a:pt x="0" y="0"/>
                </a:lnTo>
                <a:close/>
              </a:path>
            </a:pathLst>
          </a:custGeom>
          <a:blipFill>
            <a:blip r:embed="rId4">
              <a:extLst>
                <a:ext uri="{96DAC541-7B7A-43D3-8B79-37D633B846F1}">
                  <asvg:svgBlip xmlns:asvg="http://schemas.microsoft.com/office/drawing/2016/SVG/main" r:embed="rId5"/>
                </a:ext>
              </a:extLst>
            </a:blip>
            <a:stretch>
              <a:fillRect l="0" t="-1" r="0" b="-1"/>
            </a:stretch>
          </a:blipFill>
        </p:spPr>
      </p:sp>
      <p:sp>
        <p:nvSpPr>
          <p:cNvPr name="TextBox 4" id="4"/>
          <p:cNvSpPr txBox="true"/>
          <p:nvPr/>
        </p:nvSpPr>
        <p:spPr>
          <a:xfrm rot="0">
            <a:off x="1743987" y="3717467"/>
            <a:ext cx="9945196" cy="915670"/>
          </a:xfrm>
          <a:prstGeom prst="rect">
            <a:avLst/>
          </a:prstGeom>
        </p:spPr>
        <p:txBody>
          <a:bodyPr anchor="t" rtlCol="false" tIns="0" lIns="0" bIns="0" rIns="0">
            <a:spAutoFit/>
          </a:bodyPr>
          <a:lstStyle/>
          <a:p>
            <a:pPr algn="ctr">
              <a:lnSpc>
                <a:spcPts val="3798"/>
              </a:lnSpc>
            </a:pPr>
            <a:r>
              <a:rPr lang="en-US" sz="3799" spc="37">
                <a:solidFill>
                  <a:srgbClr val="BC3081"/>
                </a:solidFill>
                <a:latin typeface="Luckiest Guy"/>
                <a:ea typeface="Luckiest Guy"/>
                <a:cs typeface="Luckiest Guy"/>
                <a:sym typeface="Luckiest Guy"/>
              </a:rPr>
              <a:t>How do I divide my system into sub-system and sub-system?</a:t>
            </a:r>
          </a:p>
        </p:txBody>
      </p:sp>
      <p:sp>
        <p:nvSpPr>
          <p:cNvPr name="TextBox 5" id="5"/>
          <p:cNvSpPr txBox="true"/>
          <p:nvPr/>
        </p:nvSpPr>
        <p:spPr>
          <a:xfrm rot="0">
            <a:off x="2047884" y="7109433"/>
            <a:ext cx="8780825" cy="1401163"/>
          </a:xfrm>
          <a:prstGeom prst="rect">
            <a:avLst/>
          </a:prstGeom>
        </p:spPr>
        <p:txBody>
          <a:bodyPr anchor="t" rtlCol="false" tIns="0" lIns="0" bIns="0" rIns="0">
            <a:spAutoFit/>
          </a:bodyPr>
          <a:lstStyle/>
          <a:p>
            <a:pPr algn="ctr">
              <a:lnSpc>
                <a:spcPts val="3795"/>
              </a:lnSpc>
            </a:pPr>
            <a:r>
              <a:rPr lang="en-US" sz="3795" spc="36">
                <a:solidFill>
                  <a:srgbClr val="BC3081"/>
                </a:solidFill>
                <a:latin typeface="Luckiest Guy"/>
                <a:ea typeface="Luckiest Guy"/>
                <a:cs typeface="Luckiest Guy"/>
                <a:sym typeface="Luckiest Guy"/>
              </a:rPr>
              <a:t>How do I then start developing a sub-system using an appropriate programming language?</a:t>
            </a:r>
          </a:p>
        </p:txBody>
      </p:sp>
      <p:sp>
        <p:nvSpPr>
          <p:cNvPr name="Freeform 6" id="6"/>
          <p:cNvSpPr/>
          <p:nvPr/>
        </p:nvSpPr>
        <p:spPr>
          <a:xfrm flipH="false" flipV="false" rot="0">
            <a:off x="751615" y="6976083"/>
            <a:ext cx="1296270" cy="1059700"/>
          </a:xfrm>
          <a:custGeom>
            <a:avLst/>
            <a:gdLst/>
            <a:ahLst/>
            <a:cxnLst/>
            <a:rect r="r" b="b" t="t" l="l"/>
            <a:pathLst>
              <a:path h="1059700" w="1296270">
                <a:moveTo>
                  <a:pt x="0" y="0"/>
                </a:moveTo>
                <a:lnTo>
                  <a:pt x="1296270" y="0"/>
                </a:lnTo>
                <a:lnTo>
                  <a:pt x="1296270" y="1059700"/>
                </a:lnTo>
                <a:lnTo>
                  <a:pt x="0" y="1059700"/>
                </a:lnTo>
                <a:lnTo>
                  <a:pt x="0" y="0"/>
                </a:lnTo>
                <a:close/>
              </a:path>
            </a:pathLst>
          </a:custGeom>
          <a:blipFill>
            <a:blip r:embed="rId4">
              <a:extLst>
                <a:ext uri="{96DAC541-7B7A-43D3-8B79-37D633B846F1}">
                  <asvg:svgBlip xmlns:asvg="http://schemas.microsoft.com/office/drawing/2016/SVG/main" r:embed="rId5"/>
                </a:ext>
              </a:extLst>
            </a:blip>
            <a:stretch>
              <a:fillRect l="0" t="-1" r="0" b="-1"/>
            </a:stretch>
          </a:blipFill>
        </p:spPr>
      </p:sp>
      <p:sp>
        <p:nvSpPr>
          <p:cNvPr name="Freeform 7" id="7"/>
          <p:cNvSpPr/>
          <p:nvPr/>
        </p:nvSpPr>
        <p:spPr>
          <a:xfrm flipH="false" flipV="false" rot="0">
            <a:off x="12143672" y="3162239"/>
            <a:ext cx="5115628" cy="5560465"/>
          </a:xfrm>
          <a:custGeom>
            <a:avLst/>
            <a:gdLst/>
            <a:ahLst/>
            <a:cxnLst/>
            <a:rect r="r" b="b" t="t" l="l"/>
            <a:pathLst>
              <a:path h="5560465" w="5115628">
                <a:moveTo>
                  <a:pt x="0" y="0"/>
                </a:moveTo>
                <a:lnTo>
                  <a:pt x="5115628" y="0"/>
                </a:lnTo>
                <a:lnTo>
                  <a:pt x="5115628" y="5560465"/>
                </a:lnTo>
                <a:lnTo>
                  <a:pt x="0" y="5560465"/>
                </a:lnTo>
                <a:lnTo>
                  <a:pt x="0" y="0"/>
                </a:lnTo>
                <a:close/>
              </a:path>
            </a:pathLst>
          </a:custGeom>
          <a:blipFill>
            <a:blip r:embed="rId6">
              <a:extLst>
                <a:ext uri="{96DAC541-7B7A-43D3-8B79-37D633B846F1}">
                  <asvg:svgBlip xmlns:asvg="http://schemas.microsoft.com/office/drawing/2016/SVG/main" r:embed="rId7"/>
                </a:ext>
              </a:extLst>
            </a:blip>
            <a:stretch>
              <a:fillRect l="0" t="-18" r="0" b="-18"/>
            </a:stretch>
          </a:blipFill>
        </p:spPr>
      </p:sp>
      <p:grpSp>
        <p:nvGrpSpPr>
          <p:cNvPr name="Group 8" id="8"/>
          <p:cNvGrpSpPr/>
          <p:nvPr/>
        </p:nvGrpSpPr>
        <p:grpSpPr>
          <a:xfrm rot="0">
            <a:off x="2537237" y="31993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12" id="12"/>
          <p:cNvSpPr txBox="true"/>
          <p:nvPr/>
        </p:nvSpPr>
        <p:spPr>
          <a:xfrm rot="0">
            <a:off x="751615" y="1026968"/>
            <a:ext cx="13373985" cy="1625727"/>
          </a:xfrm>
          <a:prstGeom prst="rect">
            <a:avLst/>
          </a:prstGeom>
        </p:spPr>
        <p:txBody>
          <a:bodyPr anchor="t" rtlCol="false" tIns="0" lIns="0" bIns="0" rIns="0">
            <a:spAutoFit/>
          </a:bodyPr>
          <a:lstStyle/>
          <a:p>
            <a:pPr algn="l">
              <a:lnSpc>
                <a:spcPts val="6672"/>
              </a:lnSpc>
            </a:pPr>
            <a:r>
              <a:rPr lang="en-US" sz="6672" spc="65">
                <a:solidFill>
                  <a:srgbClr val="5E17EB"/>
                </a:solidFill>
                <a:latin typeface="Luckiest Guy"/>
                <a:ea typeface="Luckiest Guy"/>
                <a:cs typeface="Luckiest Guy"/>
                <a:sym typeface="Luckiest Guy"/>
              </a:rPr>
              <a:t>if i were to create a software today...</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76DFD6"/>
        </a:solidFill>
      </p:bgPr>
    </p:bg>
    <p:spTree>
      <p:nvGrpSpPr>
        <p:cNvPr id="1" name=""/>
        <p:cNvGrpSpPr/>
        <p:nvPr/>
      </p:nvGrpSpPr>
      <p:grpSpPr>
        <a:xfrm>
          <a:off x="0" y="0"/>
          <a:ext cx="0" cy="0"/>
          <a:chOff x="0" y="0"/>
          <a:chExt cx="0" cy="0"/>
        </a:xfrm>
      </p:grpSpPr>
      <p:sp>
        <p:nvSpPr>
          <p:cNvPr name="Freeform 2" id="2"/>
          <p:cNvSpPr/>
          <p:nvPr/>
        </p:nvSpPr>
        <p:spPr>
          <a:xfrm flipH="false" flipV="false" rot="0">
            <a:off x="404923" y="518337"/>
            <a:ext cx="17478153" cy="9278679"/>
          </a:xfrm>
          <a:custGeom>
            <a:avLst/>
            <a:gdLst/>
            <a:ahLst/>
            <a:cxnLst/>
            <a:rect r="r" b="b" t="t" l="l"/>
            <a:pathLst>
              <a:path h="9278679" w="17478153">
                <a:moveTo>
                  <a:pt x="0" y="0"/>
                </a:moveTo>
                <a:lnTo>
                  <a:pt x="17478153" y="0"/>
                </a:lnTo>
                <a:lnTo>
                  <a:pt x="17478153" y="9278679"/>
                </a:lnTo>
                <a:lnTo>
                  <a:pt x="0" y="92786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460601" y="1246058"/>
            <a:ext cx="1569270" cy="1406636"/>
          </a:xfrm>
          <a:custGeom>
            <a:avLst/>
            <a:gdLst/>
            <a:ahLst/>
            <a:cxnLst/>
            <a:rect r="r" b="b" t="t" l="l"/>
            <a:pathLst>
              <a:path h="1406636" w="1569270">
                <a:moveTo>
                  <a:pt x="0" y="0"/>
                </a:moveTo>
                <a:lnTo>
                  <a:pt x="1569270" y="0"/>
                </a:lnTo>
                <a:lnTo>
                  <a:pt x="1569270" y="1406636"/>
                </a:lnTo>
                <a:lnTo>
                  <a:pt x="0" y="1406636"/>
                </a:lnTo>
                <a:lnTo>
                  <a:pt x="0" y="0"/>
                </a:lnTo>
                <a:close/>
              </a:path>
            </a:pathLst>
          </a:custGeom>
          <a:blipFill>
            <a:blip r:embed="rId4">
              <a:extLst>
                <a:ext uri="{96DAC541-7B7A-43D3-8B79-37D633B846F1}">
                  <asvg:svgBlip xmlns:asvg="http://schemas.microsoft.com/office/drawing/2016/SVG/main" r:embed="rId5"/>
                </a:ext>
              </a:extLst>
            </a:blip>
            <a:stretch>
              <a:fillRect l="0" t="-33" r="0" b="-33"/>
            </a:stretch>
          </a:blipFill>
        </p:spPr>
      </p:sp>
      <p:sp>
        <p:nvSpPr>
          <p:cNvPr name="Freeform 4" id="4"/>
          <p:cNvSpPr/>
          <p:nvPr/>
        </p:nvSpPr>
        <p:spPr>
          <a:xfrm flipH="false" flipV="false" rot="0">
            <a:off x="704198" y="3389067"/>
            <a:ext cx="1296270" cy="1059700"/>
          </a:xfrm>
          <a:custGeom>
            <a:avLst/>
            <a:gdLst/>
            <a:ahLst/>
            <a:cxnLst/>
            <a:rect r="r" b="b" t="t" l="l"/>
            <a:pathLst>
              <a:path h="1059700" w="1296270">
                <a:moveTo>
                  <a:pt x="0" y="0"/>
                </a:moveTo>
                <a:lnTo>
                  <a:pt x="1296270" y="0"/>
                </a:lnTo>
                <a:lnTo>
                  <a:pt x="1296270" y="1059700"/>
                </a:lnTo>
                <a:lnTo>
                  <a:pt x="0" y="1059700"/>
                </a:lnTo>
                <a:lnTo>
                  <a:pt x="0" y="0"/>
                </a:lnTo>
                <a:close/>
              </a:path>
            </a:pathLst>
          </a:custGeom>
          <a:blipFill>
            <a:blip r:embed="rId6">
              <a:extLst>
                <a:ext uri="{96DAC541-7B7A-43D3-8B79-37D633B846F1}">
                  <asvg:svgBlip xmlns:asvg="http://schemas.microsoft.com/office/drawing/2016/SVG/main" r:embed="rId7"/>
                </a:ext>
              </a:extLst>
            </a:blip>
            <a:stretch>
              <a:fillRect l="0" t="-1" r="0" b="-1"/>
            </a:stretch>
          </a:blipFill>
        </p:spPr>
      </p:sp>
      <p:sp>
        <p:nvSpPr>
          <p:cNvPr name="TextBox 5" id="5"/>
          <p:cNvSpPr txBox="true"/>
          <p:nvPr/>
        </p:nvSpPr>
        <p:spPr>
          <a:xfrm rot="0">
            <a:off x="751615" y="1448176"/>
            <a:ext cx="13373985" cy="783312"/>
          </a:xfrm>
          <a:prstGeom prst="rect">
            <a:avLst/>
          </a:prstGeom>
        </p:spPr>
        <p:txBody>
          <a:bodyPr anchor="t" rtlCol="false" tIns="0" lIns="0" bIns="0" rIns="0">
            <a:spAutoFit/>
          </a:bodyPr>
          <a:lstStyle/>
          <a:p>
            <a:pPr algn="l">
              <a:lnSpc>
                <a:spcPts val="6672"/>
              </a:lnSpc>
            </a:pPr>
            <a:r>
              <a:rPr lang="en-US" sz="6672" spc="65">
                <a:solidFill>
                  <a:srgbClr val="5E17EB"/>
                </a:solidFill>
                <a:latin typeface="Luckiest Guy"/>
                <a:ea typeface="Luckiest Guy"/>
                <a:cs typeface="Luckiest Guy"/>
                <a:sym typeface="Luckiest Guy"/>
              </a:rPr>
              <a:t>Use software design tools</a:t>
            </a:r>
          </a:p>
        </p:txBody>
      </p:sp>
      <p:sp>
        <p:nvSpPr>
          <p:cNvPr name="TextBox 6" id="6"/>
          <p:cNvSpPr txBox="true"/>
          <p:nvPr/>
        </p:nvSpPr>
        <p:spPr>
          <a:xfrm rot="0">
            <a:off x="1743987" y="3717467"/>
            <a:ext cx="9945196" cy="915670"/>
          </a:xfrm>
          <a:prstGeom prst="rect">
            <a:avLst/>
          </a:prstGeom>
        </p:spPr>
        <p:txBody>
          <a:bodyPr anchor="t" rtlCol="false" tIns="0" lIns="0" bIns="0" rIns="0">
            <a:spAutoFit/>
          </a:bodyPr>
          <a:lstStyle/>
          <a:p>
            <a:pPr algn="ctr">
              <a:lnSpc>
                <a:spcPts val="3798"/>
              </a:lnSpc>
            </a:pPr>
            <a:r>
              <a:rPr lang="en-US" sz="3799" spc="37">
                <a:solidFill>
                  <a:srgbClr val="BC3081"/>
                </a:solidFill>
                <a:latin typeface="Luckiest Guy"/>
                <a:ea typeface="Luckiest Guy"/>
                <a:cs typeface="Luckiest Guy"/>
                <a:sym typeface="Luckiest Guy"/>
              </a:rPr>
              <a:t>How do I divide my system into sub-system and sub-system?</a:t>
            </a:r>
          </a:p>
        </p:txBody>
      </p:sp>
      <p:sp>
        <p:nvSpPr>
          <p:cNvPr name="TextBox 7" id="7"/>
          <p:cNvSpPr txBox="true"/>
          <p:nvPr/>
        </p:nvSpPr>
        <p:spPr>
          <a:xfrm rot="0">
            <a:off x="2047884" y="7109433"/>
            <a:ext cx="8780825" cy="1401163"/>
          </a:xfrm>
          <a:prstGeom prst="rect">
            <a:avLst/>
          </a:prstGeom>
        </p:spPr>
        <p:txBody>
          <a:bodyPr anchor="t" rtlCol="false" tIns="0" lIns="0" bIns="0" rIns="0">
            <a:spAutoFit/>
          </a:bodyPr>
          <a:lstStyle/>
          <a:p>
            <a:pPr algn="ctr">
              <a:lnSpc>
                <a:spcPts val="3795"/>
              </a:lnSpc>
            </a:pPr>
            <a:r>
              <a:rPr lang="en-US" sz="3795" spc="36">
                <a:solidFill>
                  <a:srgbClr val="BC3081"/>
                </a:solidFill>
                <a:latin typeface="Luckiest Guy"/>
                <a:ea typeface="Luckiest Guy"/>
                <a:cs typeface="Luckiest Guy"/>
                <a:sym typeface="Luckiest Guy"/>
              </a:rPr>
              <a:t>How do I then start developing a sub-system using an appropriate programming language?</a:t>
            </a:r>
          </a:p>
        </p:txBody>
      </p:sp>
      <p:sp>
        <p:nvSpPr>
          <p:cNvPr name="Freeform 8" id="8"/>
          <p:cNvSpPr/>
          <p:nvPr/>
        </p:nvSpPr>
        <p:spPr>
          <a:xfrm flipH="false" flipV="false" rot="0">
            <a:off x="751615" y="6976083"/>
            <a:ext cx="1296270" cy="1059700"/>
          </a:xfrm>
          <a:custGeom>
            <a:avLst/>
            <a:gdLst/>
            <a:ahLst/>
            <a:cxnLst/>
            <a:rect r="r" b="b" t="t" l="l"/>
            <a:pathLst>
              <a:path h="1059700" w="1296270">
                <a:moveTo>
                  <a:pt x="0" y="0"/>
                </a:moveTo>
                <a:lnTo>
                  <a:pt x="1296270" y="0"/>
                </a:lnTo>
                <a:lnTo>
                  <a:pt x="1296270" y="1059700"/>
                </a:lnTo>
                <a:lnTo>
                  <a:pt x="0" y="1059700"/>
                </a:lnTo>
                <a:lnTo>
                  <a:pt x="0" y="0"/>
                </a:lnTo>
                <a:close/>
              </a:path>
            </a:pathLst>
          </a:custGeom>
          <a:blipFill>
            <a:blip r:embed="rId6">
              <a:extLst>
                <a:ext uri="{96DAC541-7B7A-43D3-8B79-37D633B846F1}">
                  <asvg:svgBlip xmlns:asvg="http://schemas.microsoft.com/office/drawing/2016/SVG/main" r:embed="rId7"/>
                </a:ext>
              </a:extLst>
            </a:blip>
            <a:stretch>
              <a:fillRect l="0" t="-1" r="0" b="-1"/>
            </a:stretch>
          </a:blipFill>
        </p:spPr>
      </p:sp>
      <p:sp>
        <p:nvSpPr>
          <p:cNvPr name="Freeform 9" id="9"/>
          <p:cNvSpPr/>
          <p:nvPr/>
        </p:nvSpPr>
        <p:spPr>
          <a:xfrm flipH="false" flipV="false" rot="0">
            <a:off x="12128932" y="2611619"/>
            <a:ext cx="2531881" cy="2531881"/>
          </a:xfrm>
          <a:custGeom>
            <a:avLst/>
            <a:gdLst/>
            <a:ahLst/>
            <a:cxnLst/>
            <a:rect r="r" b="b" t="t" l="l"/>
            <a:pathLst>
              <a:path h="2531881" w="2531881">
                <a:moveTo>
                  <a:pt x="0" y="0"/>
                </a:moveTo>
                <a:lnTo>
                  <a:pt x="2531881" y="0"/>
                </a:lnTo>
                <a:lnTo>
                  <a:pt x="2531881" y="2531881"/>
                </a:lnTo>
                <a:lnTo>
                  <a:pt x="0" y="253188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1348941" y="5866769"/>
            <a:ext cx="2600445" cy="2881380"/>
          </a:xfrm>
          <a:custGeom>
            <a:avLst/>
            <a:gdLst/>
            <a:ahLst/>
            <a:cxnLst/>
            <a:rect r="r" b="b" t="t" l="l"/>
            <a:pathLst>
              <a:path h="2881380" w="2600445">
                <a:moveTo>
                  <a:pt x="0" y="0"/>
                </a:moveTo>
                <a:lnTo>
                  <a:pt x="2600445" y="0"/>
                </a:lnTo>
                <a:lnTo>
                  <a:pt x="2600445" y="2881380"/>
                </a:lnTo>
                <a:lnTo>
                  <a:pt x="0" y="2881380"/>
                </a:lnTo>
                <a:lnTo>
                  <a:pt x="0" y="0"/>
                </a:lnTo>
                <a:close/>
              </a:path>
            </a:pathLst>
          </a:custGeom>
          <a:blipFill>
            <a:blip r:embed="rId10">
              <a:extLst>
                <a:ext uri="{96DAC541-7B7A-43D3-8B79-37D633B846F1}">
                  <asvg:svgBlip xmlns:asvg="http://schemas.microsoft.com/office/drawing/2016/SVG/main" r:embed="rId11"/>
                </a:ext>
              </a:extLst>
            </a:blip>
            <a:stretch>
              <a:fillRect l="-99" t="0" r="-99" b="0"/>
            </a:stretch>
          </a:blipFill>
        </p:spPr>
      </p:sp>
      <p:sp>
        <p:nvSpPr>
          <p:cNvPr name="Freeform 11" id="11"/>
          <p:cNvSpPr/>
          <p:nvPr/>
        </p:nvSpPr>
        <p:spPr>
          <a:xfrm flipH="false" flipV="false" rot="0">
            <a:off x="15132220" y="5942648"/>
            <a:ext cx="2127080" cy="2805501"/>
          </a:xfrm>
          <a:custGeom>
            <a:avLst/>
            <a:gdLst/>
            <a:ahLst/>
            <a:cxnLst/>
            <a:rect r="r" b="b" t="t" l="l"/>
            <a:pathLst>
              <a:path h="2805501" w="2127080">
                <a:moveTo>
                  <a:pt x="0" y="0"/>
                </a:moveTo>
                <a:lnTo>
                  <a:pt x="2127080" y="0"/>
                </a:lnTo>
                <a:lnTo>
                  <a:pt x="2127080" y="2805501"/>
                </a:lnTo>
                <a:lnTo>
                  <a:pt x="0" y="2805501"/>
                </a:lnTo>
                <a:lnTo>
                  <a:pt x="0" y="0"/>
                </a:lnTo>
                <a:close/>
              </a:path>
            </a:pathLst>
          </a:custGeom>
          <a:blipFill>
            <a:blip r:embed="rId12">
              <a:extLst>
                <a:ext uri="{96DAC541-7B7A-43D3-8B79-37D633B846F1}">
                  <asvg:svgBlip xmlns:asvg="http://schemas.microsoft.com/office/drawing/2016/SVG/main" r:embed="rId13"/>
                </a:ext>
              </a:extLst>
            </a:blip>
            <a:stretch>
              <a:fillRect l="-75" t="0" r="-75" b="0"/>
            </a:stretch>
          </a:blipFill>
        </p:spPr>
      </p:sp>
      <p:sp>
        <p:nvSpPr>
          <p:cNvPr name="TextBox 12" id="12"/>
          <p:cNvSpPr txBox="true"/>
          <p:nvPr/>
        </p:nvSpPr>
        <p:spPr>
          <a:xfrm rot="0">
            <a:off x="14515525" y="2656972"/>
            <a:ext cx="2743775" cy="1952391"/>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Structured diagram</a:t>
            </a:r>
          </a:p>
        </p:txBody>
      </p:sp>
      <p:sp>
        <p:nvSpPr>
          <p:cNvPr name="TextBox 13" id="13"/>
          <p:cNvSpPr txBox="true"/>
          <p:nvPr/>
        </p:nvSpPr>
        <p:spPr>
          <a:xfrm rot="0">
            <a:off x="10440601" y="8401377"/>
            <a:ext cx="4417124" cy="1142345"/>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Flowchart</a:t>
            </a:r>
          </a:p>
        </p:txBody>
      </p:sp>
      <p:sp>
        <p:nvSpPr>
          <p:cNvPr name="TextBox 14" id="14"/>
          <p:cNvSpPr txBox="true"/>
          <p:nvPr/>
        </p:nvSpPr>
        <p:spPr>
          <a:xfrm rot="0">
            <a:off x="13870876" y="8401377"/>
            <a:ext cx="4417124" cy="1142345"/>
          </a:xfrm>
          <a:prstGeom prst="rect">
            <a:avLst/>
          </a:prstGeom>
        </p:spPr>
        <p:txBody>
          <a:bodyPr anchor="t" rtlCol="false" tIns="0" lIns="0" bIns="0" rIns="0">
            <a:spAutoFit/>
          </a:bodyPr>
          <a:lstStyle/>
          <a:p>
            <a:pPr algn="ctr">
              <a:lnSpc>
                <a:spcPts val="6403"/>
              </a:lnSpc>
            </a:pPr>
            <a:r>
              <a:rPr lang="en-US" sz="3766" b="true">
                <a:solidFill>
                  <a:srgbClr val="000000"/>
                </a:solidFill>
                <a:latin typeface="Cooper Hewitt Bold"/>
                <a:ea typeface="Cooper Hewitt Bold"/>
                <a:cs typeface="Cooper Hewitt Bold"/>
                <a:sym typeface="Cooper Hewitt Bold"/>
              </a:rPr>
              <a:t>Pseudocode</a:t>
            </a:r>
          </a:p>
        </p:txBody>
      </p:sp>
      <p:grpSp>
        <p:nvGrpSpPr>
          <p:cNvPr name="Group 15" id="15"/>
          <p:cNvGrpSpPr/>
          <p:nvPr/>
        </p:nvGrpSpPr>
        <p:grpSpPr>
          <a:xfrm rot="0">
            <a:off x="2537237" y="319939"/>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4">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5">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6" tooltip="http://www.exampaperspractice.co.uk"/>
                </a:rPr>
                <a:t>www.exampaperspractice.co.uk</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F917E"/>
        </a:solidFill>
      </p:bgPr>
    </p:bg>
    <p:spTree>
      <p:nvGrpSpPr>
        <p:cNvPr id="1" name=""/>
        <p:cNvGrpSpPr/>
        <p:nvPr/>
      </p:nvGrpSpPr>
      <p:grpSpPr>
        <a:xfrm>
          <a:off x="0" y="0"/>
          <a:ext cx="0" cy="0"/>
          <a:chOff x="0" y="0"/>
          <a:chExt cx="0" cy="0"/>
        </a:xfrm>
      </p:grpSpPr>
      <p:sp>
        <p:nvSpPr>
          <p:cNvPr name="Freeform 2" id="2"/>
          <p:cNvSpPr/>
          <p:nvPr/>
        </p:nvSpPr>
        <p:spPr>
          <a:xfrm flipH="false" flipV="false" rot="751691">
            <a:off x="15990072" y="927940"/>
            <a:ext cx="356665" cy="1352866"/>
          </a:xfrm>
          <a:custGeom>
            <a:avLst/>
            <a:gdLst/>
            <a:ahLst/>
            <a:cxnLst/>
            <a:rect r="r" b="b" t="t" l="l"/>
            <a:pathLst>
              <a:path h="1352866" w="356665">
                <a:moveTo>
                  <a:pt x="0" y="0"/>
                </a:moveTo>
                <a:lnTo>
                  <a:pt x="356664" y="0"/>
                </a:lnTo>
                <a:lnTo>
                  <a:pt x="356664" y="1352867"/>
                </a:lnTo>
                <a:lnTo>
                  <a:pt x="0" y="1352867"/>
                </a:lnTo>
                <a:lnTo>
                  <a:pt x="0" y="0"/>
                </a:lnTo>
                <a:close/>
              </a:path>
            </a:pathLst>
          </a:custGeom>
          <a:blipFill>
            <a:blip r:embed="rId2">
              <a:extLst>
                <a:ext uri="{96DAC541-7B7A-43D3-8B79-37D633B846F1}">
                  <asvg:svgBlip xmlns:asvg="http://schemas.microsoft.com/office/drawing/2016/SVG/main" r:embed="rId3"/>
                </a:ext>
              </a:extLst>
            </a:blip>
            <a:stretch>
              <a:fillRect l="-397" t="0" r="-397" b="0"/>
            </a:stretch>
          </a:blipFill>
        </p:spPr>
      </p:sp>
      <p:sp>
        <p:nvSpPr>
          <p:cNvPr name="Freeform 3" id="3"/>
          <p:cNvSpPr/>
          <p:nvPr/>
        </p:nvSpPr>
        <p:spPr>
          <a:xfrm flipH="false" flipV="false" rot="751691">
            <a:off x="16432122" y="1026169"/>
            <a:ext cx="356665" cy="1352866"/>
          </a:xfrm>
          <a:custGeom>
            <a:avLst/>
            <a:gdLst/>
            <a:ahLst/>
            <a:cxnLst/>
            <a:rect r="r" b="b" t="t" l="l"/>
            <a:pathLst>
              <a:path h="1352866" w="356665">
                <a:moveTo>
                  <a:pt x="0" y="0"/>
                </a:moveTo>
                <a:lnTo>
                  <a:pt x="356665" y="0"/>
                </a:lnTo>
                <a:lnTo>
                  <a:pt x="356665" y="1352867"/>
                </a:lnTo>
                <a:lnTo>
                  <a:pt x="0" y="1352867"/>
                </a:lnTo>
                <a:lnTo>
                  <a:pt x="0" y="0"/>
                </a:lnTo>
                <a:close/>
              </a:path>
            </a:pathLst>
          </a:custGeom>
          <a:blipFill>
            <a:blip r:embed="rId2">
              <a:extLst>
                <a:ext uri="{96DAC541-7B7A-43D3-8B79-37D633B846F1}">
                  <asvg:svgBlip xmlns:asvg="http://schemas.microsoft.com/office/drawing/2016/SVG/main" r:embed="rId3"/>
                </a:ext>
              </a:extLst>
            </a:blip>
            <a:stretch>
              <a:fillRect l="-397" t="0" r="-397" b="0"/>
            </a:stretch>
          </a:blipFill>
        </p:spPr>
      </p:sp>
      <p:sp>
        <p:nvSpPr>
          <p:cNvPr name="TextBox 4" id="4"/>
          <p:cNvSpPr txBox="true"/>
          <p:nvPr/>
        </p:nvSpPr>
        <p:spPr>
          <a:xfrm rot="0">
            <a:off x="1028700" y="1233409"/>
            <a:ext cx="12949052" cy="1089025"/>
          </a:xfrm>
          <a:prstGeom prst="rect">
            <a:avLst/>
          </a:prstGeom>
        </p:spPr>
        <p:txBody>
          <a:bodyPr anchor="t" rtlCol="false" tIns="0" lIns="0" bIns="0" rIns="0">
            <a:spAutoFit/>
          </a:bodyPr>
          <a:lstStyle/>
          <a:p>
            <a:pPr algn="l">
              <a:lnSpc>
                <a:spcPts val="9499"/>
              </a:lnSpc>
            </a:pPr>
            <a:r>
              <a:rPr lang="en-US" sz="9499" spc="94">
                <a:solidFill>
                  <a:srgbClr val="000000"/>
                </a:solidFill>
                <a:latin typeface="Luckiest Guy"/>
                <a:ea typeface="Luckiest Guy"/>
                <a:cs typeface="Luckiest Guy"/>
                <a:sym typeface="Luckiest Guy"/>
              </a:rPr>
              <a:t>Structured diagram</a:t>
            </a:r>
          </a:p>
        </p:txBody>
      </p:sp>
      <p:sp>
        <p:nvSpPr>
          <p:cNvPr name="Freeform 5" id="5"/>
          <p:cNvSpPr/>
          <p:nvPr/>
        </p:nvSpPr>
        <p:spPr>
          <a:xfrm flipH="false" flipV="false" rot="0">
            <a:off x="12055841" y="2023434"/>
            <a:ext cx="4875431" cy="4875431"/>
          </a:xfrm>
          <a:custGeom>
            <a:avLst/>
            <a:gdLst/>
            <a:ahLst/>
            <a:cxnLst/>
            <a:rect r="r" b="b" t="t" l="l"/>
            <a:pathLst>
              <a:path h="4875431" w="4875431">
                <a:moveTo>
                  <a:pt x="0" y="0"/>
                </a:moveTo>
                <a:lnTo>
                  <a:pt x="4875431" y="0"/>
                </a:lnTo>
                <a:lnTo>
                  <a:pt x="4875431" y="4875431"/>
                </a:lnTo>
                <a:lnTo>
                  <a:pt x="0" y="48754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1028700" y="2235263"/>
            <a:ext cx="10288166" cy="4471759"/>
            <a:chOff x="0" y="0"/>
            <a:chExt cx="13717555" cy="5962345"/>
          </a:xfrm>
        </p:grpSpPr>
        <p:sp>
          <p:nvSpPr>
            <p:cNvPr name="Freeform 7" id="7"/>
            <p:cNvSpPr/>
            <p:nvPr/>
          </p:nvSpPr>
          <p:spPr>
            <a:xfrm flipH="false" flipV="false" rot="0">
              <a:off x="0" y="0"/>
              <a:ext cx="13717524" cy="5962396"/>
            </a:xfrm>
            <a:custGeom>
              <a:avLst/>
              <a:gdLst/>
              <a:ahLst/>
              <a:cxnLst/>
              <a:rect r="r" b="b" t="t" l="l"/>
              <a:pathLst>
                <a:path h="5962396" w="13717524">
                  <a:moveTo>
                    <a:pt x="0" y="0"/>
                  </a:moveTo>
                  <a:lnTo>
                    <a:pt x="13717524" y="0"/>
                  </a:lnTo>
                  <a:lnTo>
                    <a:pt x="13717524" y="5962396"/>
                  </a:lnTo>
                  <a:lnTo>
                    <a:pt x="0" y="5962396"/>
                  </a:lnTo>
                  <a:close/>
                </a:path>
              </a:pathLst>
            </a:custGeom>
            <a:solidFill>
              <a:srgbClr val="FED576"/>
            </a:solidFill>
          </p:spPr>
        </p:sp>
      </p:grpSp>
      <p:sp>
        <p:nvSpPr>
          <p:cNvPr name="TextBox 8" id="8"/>
          <p:cNvSpPr txBox="true"/>
          <p:nvPr/>
        </p:nvSpPr>
        <p:spPr>
          <a:xfrm rot="0">
            <a:off x="1028700" y="2268263"/>
            <a:ext cx="10052681" cy="4093294"/>
          </a:xfrm>
          <a:prstGeom prst="rect">
            <a:avLst/>
          </a:prstGeom>
        </p:spPr>
        <p:txBody>
          <a:bodyPr anchor="t" rtlCol="false" tIns="0" lIns="0" bIns="0" rIns="0">
            <a:spAutoFit/>
          </a:bodyPr>
          <a:lstStyle/>
          <a:p>
            <a:pPr algn="l" marL="879270" indent="-293090" lvl="2">
              <a:lnSpc>
                <a:spcPts val="5385"/>
              </a:lnSpc>
              <a:buFont typeface="Arial"/>
              <a:buChar char="⚬"/>
            </a:pPr>
            <a:r>
              <a:rPr lang="en-US" b="true" sz="3846">
                <a:solidFill>
                  <a:srgbClr val="000000"/>
                </a:solidFill>
                <a:latin typeface="Open Sauce Bold"/>
                <a:ea typeface="Open Sauce Bold"/>
                <a:cs typeface="Open Sauce Bold"/>
                <a:sym typeface="Open Sauce Bold"/>
              </a:rPr>
              <a:t>Illustrate top-down design using a diagram.</a:t>
            </a:r>
          </a:p>
          <a:p>
            <a:pPr algn="l" marL="879270" indent="-293090" lvl="2">
              <a:lnSpc>
                <a:spcPts val="5385"/>
              </a:lnSpc>
              <a:buFont typeface="Arial"/>
              <a:buChar char="⚬"/>
            </a:pPr>
            <a:r>
              <a:rPr lang="en-US" b="true" sz="3846">
                <a:solidFill>
                  <a:srgbClr val="000000"/>
                </a:solidFill>
                <a:latin typeface="Open Sauce Bold"/>
                <a:ea typeface="Open Sauce Bold"/>
                <a:cs typeface="Open Sauce Bold"/>
                <a:sym typeface="Open Sauce Bold"/>
              </a:rPr>
              <a:t>Hierarchical in nature, it depicts how a solution can be broken down into sub-systems, with each level providing a more detailed breakdown.</a:t>
            </a:r>
          </a:p>
        </p:txBody>
      </p:sp>
      <p:grpSp>
        <p:nvGrpSpPr>
          <p:cNvPr name="Group 9" id="9"/>
          <p:cNvGrpSpPr/>
          <p:nvPr/>
        </p:nvGrpSpPr>
        <p:grpSpPr>
          <a:xfrm rot="0">
            <a:off x="956494" y="8261933"/>
            <a:ext cx="16720424" cy="1882888"/>
            <a:chOff x="0" y="0"/>
            <a:chExt cx="22293899" cy="2510517"/>
          </a:xfrm>
        </p:grpSpPr>
        <p:sp>
          <p:nvSpPr>
            <p:cNvPr name="Freeform 10" id="10"/>
            <p:cNvSpPr/>
            <p:nvPr/>
          </p:nvSpPr>
          <p:spPr>
            <a:xfrm flipH="false" flipV="false" rot="0">
              <a:off x="0" y="0"/>
              <a:ext cx="22293962" cy="2510536"/>
            </a:xfrm>
            <a:custGeom>
              <a:avLst/>
              <a:gdLst/>
              <a:ahLst/>
              <a:cxnLst/>
              <a:rect r="r" b="b" t="t" l="l"/>
              <a:pathLst>
                <a:path h="2510536" w="22293962">
                  <a:moveTo>
                    <a:pt x="0" y="0"/>
                  </a:moveTo>
                  <a:lnTo>
                    <a:pt x="22293962" y="0"/>
                  </a:lnTo>
                  <a:lnTo>
                    <a:pt x="22293962" y="2510536"/>
                  </a:lnTo>
                  <a:lnTo>
                    <a:pt x="0" y="2510536"/>
                  </a:lnTo>
                  <a:close/>
                </a:path>
              </a:pathLst>
            </a:custGeom>
            <a:solidFill>
              <a:srgbClr val="7ED957"/>
            </a:solidFill>
          </p:spPr>
        </p:sp>
      </p:grpSp>
      <p:sp>
        <p:nvSpPr>
          <p:cNvPr name="TextBox 11" id="11"/>
          <p:cNvSpPr txBox="true"/>
          <p:nvPr/>
        </p:nvSpPr>
        <p:spPr>
          <a:xfrm rot="0">
            <a:off x="1028700" y="8606298"/>
            <a:ext cx="16439471" cy="1327508"/>
          </a:xfrm>
          <a:prstGeom prst="rect">
            <a:avLst/>
          </a:prstGeom>
        </p:spPr>
        <p:txBody>
          <a:bodyPr anchor="t" rtlCol="false" tIns="0" lIns="0" bIns="0" rIns="0">
            <a:spAutoFit/>
          </a:bodyPr>
          <a:lstStyle/>
          <a:p>
            <a:pPr algn="ctr">
              <a:lnSpc>
                <a:spcPts val="3633"/>
              </a:lnSpc>
            </a:pPr>
            <a:r>
              <a:rPr lang="en-US" b="true" sz="3633" spc="36">
                <a:solidFill>
                  <a:srgbClr val="000000"/>
                </a:solidFill>
                <a:latin typeface="Open Sauce Bold"/>
                <a:ea typeface="Open Sauce Bold"/>
                <a:cs typeface="Open Sauce Bold"/>
                <a:sym typeface="Open Sauce Bold"/>
              </a:rPr>
              <a:t>Decomposition of a computer system into a set of sub- systems, then breaking each sub-system down into a set of smaller sub-systems, until each sub-system just performs a single action.</a:t>
            </a:r>
          </a:p>
        </p:txBody>
      </p:sp>
      <p:sp>
        <p:nvSpPr>
          <p:cNvPr name="TextBox 12" id="12"/>
          <p:cNvSpPr txBox="true"/>
          <p:nvPr/>
        </p:nvSpPr>
        <p:spPr>
          <a:xfrm rot="0">
            <a:off x="6100576" y="7627638"/>
            <a:ext cx="6086847" cy="634295"/>
          </a:xfrm>
          <a:prstGeom prst="rect">
            <a:avLst/>
          </a:prstGeom>
        </p:spPr>
        <p:txBody>
          <a:bodyPr anchor="t" rtlCol="false" tIns="0" lIns="0" bIns="0" rIns="0">
            <a:spAutoFit/>
          </a:bodyPr>
          <a:lstStyle/>
          <a:p>
            <a:pPr algn="ctr">
              <a:lnSpc>
                <a:spcPts val="5472"/>
              </a:lnSpc>
            </a:pPr>
            <a:r>
              <a:rPr lang="en-US" sz="5472" spc="53">
                <a:solidFill>
                  <a:srgbClr val="FF1616"/>
                </a:solidFill>
                <a:latin typeface="Luckiest Guy"/>
                <a:ea typeface="Luckiest Guy"/>
                <a:cs typeface="Luckiest Guy"/>
                <a:sym typeface="Luckiest Guy"/>
              </a:rPr>
              <a:t>Top-down design </a:t>
            </a:r>
          </a:p>
        </p:txBody>
      </p:sp>
      <p:grpSp>
        <p:nvGrpSpPr>
          <p:cNvPr name="Group 13" id="13"/>
          <p:cNvGrpSpPr/>
          <p:nvPr/>
        </p:nvGrpSpPr>
        <p:grpSpPr>
          <a:xfrm rot="0">
            <a:off x="2537237" y="300889"/>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DB8E7"/>
        </a:solidFill>
      </p:bgPr>
    </p:bg>
    <p:spTree>
      <p:nvGrpSpPr>
        <p:cNvPr id="1" name=""/>
        <p:cNvGrpSpPr/>
        <p:nvPr/>
      </p:nvGrpSpPr>
      <p:grpSpPr>
        <a:xfrm>
          <a:off x="0" y="0"/>
          <a:ext cx="0" cy="0"/>
          <a:chOff x="0" y="0"/>
          <a:chExt cx="0" cy="0"/>
        </a:xfrm>
      </p:grpSpPr>
      <p:grpSp>
        <p:nvGrpSpPr>
          <p:cNvPr name="Group 2" id="2"/>
          <p:cNvGrpSpPr/>
          <p:nvPr/>
        </p:nvGrpSpPr>
        <p:grpSpPr>
          <a:xfrm rot="0">
            <a:off x="7033359" y="2013853"/>
            <a:ext cx="4221283" cy="1095963"/>
            <a:chOff x="0" y="0"/>
            <a:chExt cx="5628377" cy="1461284"/>
          </a:xfrm>
        </p:grpSpPr>
        <p:sp>
          <p:nvSpPr>
            <p:cNvPr name="Freeform 3" id="3"/>
            <p:cNvSpPr/>
            <p:nvPr/>
          </p:nvSpPr>
          <p:spPr>
            <a:xfrm flipH="false" flipV="false" rot="0">
              <a:off x="0" y="0"/>
              <a:ext cx="5628386" cy="1461262"/>
            </a:xfrm>
            <a:custGeom>
              <a:avLst/>
              <a:gdLst/>
              <a:ahLst/>
              <a:cxnLst/>
              <a:rect r="r" b="b" t="t" l="l"/>
              <a:pathLst>
                <a:path h="1461262" w="5628386">
                  <a:moveTo>
                    <a:pt x="0" y="0"/>
                  </a:moveTo>
                  <a:lnTo>
                    <a:pt x="5628386" y="0"/>
                  </a:lnTo>
                  <a:lnTo>
                    <a:pt x="5628386" y="1461262"/>
                  </a:lnTo>
                  <a:lnTo>
                    <a:pt x="0" y="1461262"/>
                  </a:lnTo>
                  <a:close/>
                </a:path>
              </a:pathLst>
            </a:custGeom>
            <a:solidFill>
              <a:srgbClr val="FED576"/>
            </a:solidFill>
          </p:spPr>
        </p:sp>
      </p:grpSp>
      <p:sp>
        <p:nvSpPr>
          <p:cNvPr name="TextBox 4" id="4"/>
          <p:cNvSpPr txBox="true"/>
          <p:nvPr/>
        </p:nvSpPr>
        <p:spPr>
          <a:xfrm rot="0">
            <a:off x="7269905" y="2071989"/>
            <a:ext cx="3748189" cy="808241"/>
          </a:xfrm>
          <a:prstGeom prst="rect">
            <a:avLst/>
          </a:prstGeom>
        </p:spPr>
        <p:txBody>
          <a:bodyPr anchor="t" rtlCol="false" tIns="0" lIns="0" bIns="0" rIns="0">
            <a:spAutoFit/>
          </a:bodyPr>
          <a:lstStyle/>
          <a:p>
            <a:pPr algn="ctr">
              <a:lnSpc>
                <a:spcPts val="5923"/>
              </a:lnSpc>
            </a:pPr>
            <a:r>
              <a:rPr lang="en-US" sz="4231">
                <a:solidFill>
                  <a:srgbClr val="000000"/>
                </a:solidFill>
                <a:latin typeface="League Spartan"/>
                <a:ea typeface="League Spartan"/>
                <a:cs typeface="League Spartan"/>
                <a:sym typeface="League Spartan"/>
              </a:rPr>
              <a:t>Alarm Clock</a:t>
            </a:r>
          </a:p>
        </p:txBody>
      </p:sp>
      <p:grpSp>
        <p:nvGrpSpPr>
          <p:cNvPr name="Group 5" id="5"/>
          <p:cNvGrpSpPr/>
          <p:nvPr/>
        </p:nvGrpSpPr>
        <p:grpSpPr>
          <a:xfrm rot="0">
            <a:off x="2537237" y="300889"/>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410873" y="431480"/>
            <a:ext cx="15776656" cy="1384941"/>
          </a:xfrm>
          <a:prstGeom prst="rect">
            <a:avLst/>
          </a:prstGeom>
        </p:spPr>
        <p:txBody>
          <a:bodyPr anchor="t" rtlCol="false" tIns="0" lIns="0" bIns="0" rIns="0">
            <a:spAutoFit/>
          </a:bodyPr>
          <a:lstStyle/>
          <a:p>
            <a:pPr algn="l">
              <a:lnSpc>
                <a:spcPts val="5665"/>
              </a:lnSpc>
            </a:pPr>
            <a:r>
              <a:rPr lang="en-US" sz="5665" spc="55">
                <a:solidFill>
                  <a:srgbClr val="000000"/>
                </a:solidFill>
                <a:latin typeface="Luckiest Guy"/>
                <a:ea typeface="Luckiest Guy"/>
                <a:cs typeface="Luckiest Guy"/>
                <a:sym typeface="Luckiest Guy"/>
              </a:rPr>
              <a:t>Structured diagram in application </a:t>
            </a:r>
          </a:p>
          <a:p>
            <a:pPr algn="l">
              <a:lnSpc>
                <a:spcPts val="5665"/>
              </a:lnSpc>
            </a:pPr>
            <a:r>
              <a:rPr lang="en-US" sz="5665" spc="55">
                <a:solidFill>
                  <a:srgbClr val="000000"/>
                </a:solidFill>
                <a:latin typeface="Luckiest Guy"/>
                <a:ea typeface="Luckiest Guy"/>
                <a:cs typeface="Luckiest Guy"/>
                <a:sym typeface="Luckiest Guy"/>
              </a:rPr>
              <a:t>(alarm clock)</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DB8E7"/>
        </a:solidFill>
      </p:bgPr>
    </p:bg>
    <p:spTree>
      <p:nvGrpSpPr>
        <p:cNvPr id="1" name=""/>
        <p:cNvGrpSpPr/>
        <p:nvPr/>
      </p:nvGrpSpPr>
      <p:grpSpPr>
        <a:xfrm>
          <a:off x="0" y="0"/>
          <a:ext cx="0" cy="0"/>
          <a:chOff x="0" y="0"/>
          <a:chExt cx="0" cy="0"/>
        </a:xfrm>
      </p:grpSpPr>
      <p:grpSp>
        <p:nvGrpSpPr>
          <p:cNvPr name="Group 2" id="2"/>
          <p:cNvGrpSpPr/>
          <p:nvPr/>
        </p:nvGrpSpPr>
        <p:grpSpPr>
          <a:xfrm rot="0">
            <a:off x="7033359" y="2013853"/>
            <a:ext cx="4221283" cy="1095963"/>
            <a:chOff x="0" y="0"/>
            <a:chExt cx="5628377" cy="1461284"/>
          </a:xfrm>
        </p:grpSpPr>
        <p:sp>
          <p:nvSpPr>
            <p:cNvPr name="Freeform 3" id="3"/>
            <p:cNvSpPr/>
            <p:nvPr/>
          </p:nvSpPr>
          <p:spPr>
            <a:xfrm flipH="false" flipV="false" rot="0">
              <a:off x="0" y="0"/>
              <a:ext cx="5628386" cy="1461262"/>
            </a:xfrm>
            <a:custGeom>
              <a:avLst/>
              <a:gdLst/>
              <a:ahLst/>
              <a:cxnLst/>
              <a:rect r="r" b="b" t="t" l="l"/>
              <a:pathLst>
                <a:path h="1461262" w="5628386">
                  <a:moveTo>
                    <a:pt x="0" y="0"/>
                  </a:moveTo>
                  <a:lnTo>
                    <a:pt x="5628386" y="0"/>
                  </a:lnTo>
                  <a:lnTo>
                    <a:pt x="5628386" y="1461262"/>
                  </a:lnTo>
                  <a:lnTo>
                    <a:pt x="0" y="1461262"/>
                  </a:lnTo>
                  <a:close/>
                </a:path>
              </a:pathLst>
            </a:custGeom>
            <a:solidFill>
              <a:srgbClr val="FED576"/>
            </a:solidFill>
          </p:spPr>
        </p:sp>
      </p:grpSp>
      <p:sp>
        <p:nvSpPr>
          <p:cNvPr name="TextBox 4" id="4"/>
          <p:cNvSpPr txBox="true"/>
          <p:nvPr/>
        </p:nvSpPr>
        <p:spPr>
          <a:xfrm rot="0">
            <a:off x="7269905" y="2071989"/>
            <a:ext cx="3748189" cy="808241"/>
          </a:xfrm>
          <a:prstGeom prst="rect">
            <a:avLst/>
          </a:prstGeom>
        </p:spPr>
        <p:txBody>
          <a:bodyPr anchor="t" rtlCol="false" tIns="0" lIns="0" bIns="0" rIns="0">
            <a:spAutoFit/>
          </a:bodyPr>
          <a:lstStyle/>
          <a:p>
            <a:pPr algn="ctr">
              <a:lnSpc>
                <a:spcPts val="5923"/>
              </a:lnSpc>
            </a:pPr>
            <a:r>
              <a:rPr lang="en-US" sz="4231">
                <a:solidFill>
                  <a:srgbClr val="000000"/>
                </a:solidFill>
                <a:latin typeface="League Spartan"/>
                <a:ea typeface="League Spartan"/>
                <a:cs typeface="League Spartan"/>
                <a:sym typeface="League Spartan"/>
              </a:rPr>
              <a:t>Alarm Clock</a:t>
            </a:r>
          </a:p>
        </p:txBody>
      </p:sp>
      <p:grpSp>
        <p:nvGrpSpPr>
          <p:cNvPr name="Group 5" id="5"/>
          <p:cNvGrpSpPr/>
          <p:nvPr/>
        </p:nvGrpSpPr>
        <p:grpSpPr>
          <a:xfrm rot="0">
            <a:off x="2613799" y="4401637"/>
            <a:ext cx="3808590" cy="988816"/>
            <a:chOff x="0" y="0"/>
            <a:chExt cx="5078120" cy="1318421"/>
          </a:xfrm>
        </p:grpSpPr>
        <p:sp>
          <p:nvSpPr>
            <p:cNvPr name="Freeform 6" id="6"/>
            <p:cNvSpPr/>
            <p:nvPr/>
          </p:nvSpPr>
          <p:spPr>
            <a:xfrm flipH="false" flipV="false" rot="0">
              <a:off x="0" y="0"/>
              <a:ext cx="5078095" cy="1318387"/>
            </a:xfrm>
            <a:custGeom>
              <a:avLst/>
              <a:gdLst/>
              <a:ahLst/>
              <a:cxnLst/>
              <a:rect r="r" b="b" t="t" l="l"/>
              <a:pathLst>
                <a:path h="1318387" w="5078095">
                  <a:moveTo>
                    <a:pt x="0" y="0"/>
                  </a:moveTo>
                  <a:lnTo>
                    <a:pt x="5078095" y="0"/>
                  </a:lnTo>
                  <a:lnTo>
                    <a:pt x="5078095" y="1318387"/>
                  </a:lnTo>
                  <a:lnTo>
                    <a:pt x="0" y="1318387"/>
                  </a:lnTo>
                  <a:close/>
                </a:path>
              </a:pathLst>
            </a:custGeom>
            <a:solidFill>
              <a:srgbClr val="76FE90"/>
            </a:solidFill>
          </p:spPr>
        </p:sp>
      </p:grpSp>
      <p:grpSp>
        <p:nvGrpSpPr>
          <p:cNvPr name="Group 7" id="7"/>
          <p:cNvGrpSpPr/>
          <p:nvPr/>
        </p:nvGrpSpPr>
        <p:grpSpPr>
          <a:xfrm rot="0">
            <a:off x="7239705" y="4731410"/>
            <a:ext cx="3808590" cy="988816"/>
            <a:chOff x="0" y="0"/>
            <a:chExt cx="5078120" cy="1318421"/>
          </a:xfrm>
        </p:grpSpPr>
        <p:sp>
          <p:nvSpPr>
            <p:cNvPr name="Freeform 8" id="8"/>
            <p:cNvSpPr/>
            <p:nvPr/>
          </p:nvSpPr>
          <p:spPr>
            <a:xfrm flipH="false" flipV="false" rot="0">
              <a:off x="0" y="0"/>
              <a:ext cx="5078095" cy="1318387"/>
            </a:xfrm>
            <a:custGeom>
              <a:avLst/>
              <a:gdLst/>
              <a:ahLst/>
              <a:cxnLst/>
              <a:rect r="r" b="b" t="t" l="l"/>
              <a:pathLst>
                <a:path h="1318387" w="5078095">
                  <a:moveTo>
                    <a:pt x="0" y="0"/>
                  </a:moveTo>
                  <a:lnTo>
                    <a:pt x="5078095" y="0"/>
                  </a:lnTo>
                  <a:lnTo>
                    <a:pt x="5078095" y="1318387"/>
                  </a:lnTo>
                  <a:lnTo>
                    <a:pt x="0" y="1318387"/>
                  </a:lnTo>
                  <a:close/>
                </a:path>
              </a:pathLst>
            </a:custGeom>
            <a:solidFill>
              <a:srgbClr val="76FE90"/>
            </a:solidFill>
          </p:spPr>
        </p:sp>
      </p:grpSp>
      <p:grpSp>
        <p:nvGrpSpPr>
          <p:cNvPr name="Group 9" id="9"/>
          <p:cNvGrpSpPr/>
          <p:nvPr/>
        </p:nvGrpSpPr>
        <p:grpSpPr>
          <a:xfrm rot="0">
            <a:off x="11632530" y="4448156"/>
            <a:ext cx="3808590" cy="988816"/>
            <a:chOff x="0" y="0"/>
            <a:chExt cx="5078120" cy="1318421"/>
          </a:xfrm>
        </p:grpSpPr>
        <p:sp>
          <p:nvSpPr>
            <p:cNvPr name="Freeform 10" id="10"/>
            <p:cNvSpPr/>
            <p:nvPr/>
          </p:nvSpPr>
          <p:spPr>
            <a:xfrm flipH="false" flipV="false" rot="0">
              <a:off x="0" y="0"/>
              <a:ext cx="5078095" cy="1318387"/>
            </a:xfrm>
            <a:custGeom>
              <a:avLst/>
              <a:gdLst/>
              <a:ahLst/>
              <a:cxnLst/>
              <a:rect r="r" b="b" t="t" l="l"/>
              <a:pathLst>
                <a:path h="1318387" w="5078095">
                  <a:moveTo>
                    <a:pt x="0" y="0"/>
                  </a:moveTo>
                  <a:lnTo>
                    <a:pt x="5078095" y="0"/>
                  </a:lnTo>
                  <a:lnTo>
                    <a:pt x="5078095" y="1318387"/>
                  </a:lnTo>
                  <a:lnTo>
                    <a:pt x="0" y="1318387"/>
                  </a:lnTo>
                  <a:close/>
                </a:path>
              </a:pathLst>
            </a:custGeom>
            <a:solidFill>
              <a:srgbClr val="76FE90"/>
            </a:solidFill>
          </p:spPr>
        </p:sp>
      </p:grpSp>
      <p:sp>
        <p:nvSpPr>
          <p:cNvPr name="TextBox 11" id="11"/>
          <p:cNvSpPr txBox="true"/>
          <p:nvPr/>
        </p:nvSpPr>
        <p:spPr>
          <a:xfrm rot="0">
            <a:off x="2850844" y="4479441"/>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Inputs</a:t>
            </a:r>
          </a:p>
        </p:txBody>
      </p:sp>
      <p:sp>
        <p:nvSpPr>
          <p:cNvPr name="TextBox 12" id="12"/>
          <p:cNvSpPr txBox="true"/>
          <p:nvPr/>
        </p:nvSpPr>
        <p:spPr>
          <a:xfrm rot="0">
            <a:off x="7488656" y="4809214"/>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Processes</a:t>
            </a:r>
          </a:p>
        </p:txBody>
      </p:sp>
      <p:sp>
        <p:nvSpPr>
          <p:cNvPr name="TextBox 13" id="13"/>
          <p:cNvSpPr txBox="true"/>
          <p:nvPr/>
        </p:nvSpPr>
        <p:spPr>
          <a:xfrm rot="0">
            <a:off x="11869574" y="4525960"/>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Outputs </a:t>
            </a:r>
          </a:p>
        </p:txBody>
      </p:sp>
      <p:grpSp>
        <p:nvGrpSpPr>
          <p:cNvPr name="Group 14" id="14"/>
          <p:cNvGrpSpPr/>
          <p:nvPr/>
        </p:nvGrpSpPr>
        <p:grpSpPr>
          <a:xfrm rot="8560432">
            <a:off x="5266920" y="3625784"/>
            <a:ext cx="1906590" cy="47625"/>
            <a:chOff x="0" y="0"/>
            <a:chExt cx="2542120" cy="63500"/>
          </a:xfrm>
        </p:grpSpPr>
        <p:sp>
          <p:nvSpPr>
            <p:cNvPr name="Freeform 15" id="15"/>
            <p:cNvSpPr/>
            <p:nvPr/>
          </p:nvSpPr>
          <p:spPr>
            <a:xfrm flipH="false" flipV="false" rot="0">
              <a:off x="0" y="0"/>
              <a:ext cx="2542159" cy="63500"/>
            </a:xfrm>
            <a:custGeom>
              <a:avLst/>
              <a:gdLst/>
              <a:ahLst/>
              <a:cxnLst/>
              <a:rect r="r" b="b" t="t" l="l"/>
              <a:pathLst>
                <a:path h="63500" w="2542159">
                  <a:moveTo>
                    <a:pt x="31750" y="0"/>
                  </a:moveTo>
                  <a:lnTo>
                    <a:pt x="2510409" y="0"/>
                  </a:lnTo>
                  <a:cubicBezTo>
                    <a:pt x="2527935" y="0"/>
                    <a:pt x="2542159" y="14224"/>
                    <a:pt x="2542159" y="31750"/>
                  </a:cubicBezTo>
                  <a:cubicBezTo>
                    <a:pt x="2542159" y="49276"/>
                    <a:pt x="2527935" y="63500"/>
                    <a:pt x="251040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6" id="16"/>
          <p:cNvGrpSpPr/>
          <p:nvPr/>
        </p:nvGrpSpPr>
        <p:grpSpPr>
          <a:xfrm rot="5399183">
            <a:off x="8431537" y="3946997"/>
            <a:ext cx="1376987" cy="47625"/>
            <a:chOff x="0" y="0"/>
            <a:chExt cx="1835983" cy="63500"/>
          </a:xfrm>
        </p:grpSpPr>
        <p:sp>
          <p:nvSpPr>
            <p:cNvPr name="Freeform 17" id="17"/>
            <p:cNvSpPr/>
            <p:nvPr/>
          </p:nvSpPr>
          <p:spPr>
            <a:xfrm flipH="false" flipV="false" rot="0">
              <a:off x="0" y="0"/>
              <a:ext cx="1836039" cy="63500"/>
            </a:xfrm>
            <a:custGeom>
              <a:avLst/>
              <a:gdLst/>
              <a:ahLst/>
              <a:cxnLst/>
              <a:rect r="r" b="b" t="t" l="l"/>
              <a:pathLst>
                <a:path h="63500" w="1836039">
                  <a:moveTo>
                    <a:pt x="31750" y="0"/>
                  </a:moveTo>
                  <a:lnTo>
                    <a:pt x="1804289" y="0"/>
                  </a:lnTo>
                  <a:cubicBezTo>
                    <a:pt x="1821815" y="0"/>
                    <a:pt x="1836039" y="14224"/>
                    <a:pt x="1836039" y="31750"/>
                  </a:cubicBezTo>
                  <a:cubicBezTo>
                    <a:pt x="1836039" y="49276"/>
                    <a:pt x="1821815" y="63500"/>
                    <a:pt x="180428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8" id="18"/>
          <p:cNvGrpSpPr/>
          <p:nvPr/>
        </p:nvGrpSpPr>
        <p:grpSpPr>
          <a:xfrm rot="2068726">
            <a:off x="11142272" y="3595526"/>
            <a:ext cx="1862519" cy="47625"/>
            <a:chOff x="0" y="0"/>
            <a:chExt cx="2483359" cy="63500"/>
          </a:xfrm>
        </p:grpSpPr>
        <p:sp>
          <p:nvSpPr>
            <p:cNvPr name="Freeform 19" id="19"/>
            <p:cNvSpPr/>
            <p:nvPr/>
          </p:nvSpPr>
          <p:spPr>
            <a:xfrm flipH="false" flipV="false" rot="0">
              <a:off x="0" y="0"/>
              <a:ext cx="2483358" cy="63500"/>
            </a:xfrm>
            <a:custGeom>
              <a:avLst/>
              <a:gdLst/>
              <a:ahLst/>
              <a:cxnLst/>
              <a:rect r="r" b="b" t="t" l="l"/>
              <a:pathLst>
                <a:path h="63500" w="2483358">
                  <a:moveTo>
                    <a:pt x="31750" y="0"/>
                  </a:moveTo>
                  <a:lnTo>
                    <a:pt x="2451608" y="0"/>
                  </a:lnTo>
                  <a:cubicBezTo>
                    <a:pt x="2469134" y="0"/>
                    <a:pt x="2483358" y="14224"/>
                    <a:pt x="2483358" y="31750"/>
                  </a:cubicBezTo>
                  <a:cubicBezTo>
                    <a:pt x="2483358" y="49276"/>
                    <a:pt x="2469134" y="63500"/>
                    <a:pt x="2451608"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0" id="20"/>
          <p:cNvGrpSpPr/>
          <p:nvPr/>
        </p:nvGrpSpPr>
        <p:grpSpPr>
          <a:xfrm rot="0">
            <a:off x="2537237" y="300889"/>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4" id="24"/>
          <p:cNvSpPr txBox="true"/>
          <p:nvPr/>
        </p:nvSpPr>
        <p:spPr>
          <a:xfrm rot="0">
            <a:off x="410873" y="431480"/>
            <a:ext cx="15776656" cy="1384941"/>
          </a:xfrm>
          <a:prstGeom prst="rect">
            <a:avLst/>
          </a:prstGeom>
        </p:spPr>
        <p:txBody>
          <a:bodyPr anchor="t" rtlCol="false" tIns="0" lIns="0" bIns="0" rIns="0">
            <a:spAutoFit/>
          </a:bodyPr>
          <a:lstStyle/>
          <a:p>
            <a:pPr algn="l">
              <a:lnSpc>
                <a:spcPts val="5665"/>
              </a:lnSpc>
            </a:pPr>
            <a:r>
              <a:rPr lang="en-US" sz="5665" spc="55">
                <a:solidFill>
                  <a:srgbClr val="000000"/>
                </a:solidFill>
                <a:latin typeface="Luckiest Guy"/>
                <a:ea typeface="Luckiest Guy"/>
                <a:cs typeface="Luckiest Guy"/>
                <a:sym typeface="Luckiest Guy"/>
              </a:rPr>
              <a:t>Structured diagram in application </a:t>
            </a:r>
          </a:p>
          <a:p>
            <a:pPr algn="l">
              <a:lnSpc>
                <a:spcPts val="5665"/>
              </a:lnSpc>
            </a:pPr>
            <a:r>
              <a:rPr lang="en-US" sz="5665" spc="55">
                <a:solidFill>
                  <a:srgbClr val="000000"/>
                </a:solidFill>
                <a:latin typeface="Luckiest Guy"/>
                <a:ea typeface="Luckiest Guy"/>
                <a:cs typeface="Luckiest Guy"/>
                <a:sym typeface="Luckiest Guy"/>
              </a:rPr>
              <a:t>(alarm clock)</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DB8E7"/>
        </a:solidFill>
      </p:bgPr>
    </p:bg>
    <p:spTree>
      <p:nvGrpSpPr>
        <p:cNvPr id="1" name=""/>
        <p:cNvGrpSpPr/>
        <p:nvPr/>
      </p:nvGrpSpPr>
      <p:grpSpPr>
        <a:xfrm>
          <a:off x="0" y="0"/>
          <a:ext cx="0" cy="0"/>
          <a:chOff x="0" y="0"/>
          <a:chExt cx="0" cy="0"/>
        </a:xfrm>
      </p:grpSpPr>
      <p:grpSp>
        <p:nvGrpSpPr>
          <p:cNvPr name="Group 2" id="2"/>
          <p:cNvGrpSpPr/>
          <p:nvPr/>
        </p:nvGrpSpPr>
        <p:grpSpPr>
          <a:xfrm rot="0">
            <a:off x="7033359" y="2013853"/>
            <a:ext cx="4221283" cy="1095963"/>
            <a:chOff x="0" y="0"/>
            <a:chExt cx="5628377" cy="1461284"/>
          </a:xfrm>
        </p:grpSpPr>
        <p:sp>
          <p:nvSpPr>
            <p:cNvPr name="Freeform 3" id="3"/>
            <p:cNvSpPr/>
            <p:nvPr/>
          </p:nvSpPr>
          <p:spPr>
            <a:xfrm flipH="false" flipV="false" rot="0">
              <a:off x="0" y="0"/>
              <a:ext cx="5628386" cy="1461262"/>
            </a:xfrm>
            <a:custGeom>
              <a:avLst/>
              <a:gdLst/>
              <a:ahLst/>
              <a:cxnLst/>
              <a:rect r="r" b="b" t="t" l="l"/>
              <a:pathLst>
                <a:path h="1461262" w="5628386">
                  <a:moveTo>
                    <a:pt x="0" y="0"/>
                  </a:moveTo>
                  <a:lnTo>
                    <a:pt x="5628386" y="0"/>
                  </a:lnTo>
                  <a:lnTo>
                    <a:pt x="5628386" y="1461262"/>
                  </a:lnTo>
                  <a:lnTo>
                    <a:pt x="0" y="1461262"/>
                  </a:lnTo>
                  <a:close/>
                </a:path>
              </a:pathLst>
            </a:custGeom>
            <a:solidFill>
              <a:srgbClr val="FED576"/>
            </a:solidFill>
          </p:spPr>
        </p:sp>
      </p:grpSp>
      <p:sp>
        <p:nvSpPr>
          <p:cNvPr name="TextBox 4" id="4"/>
          <p:cNvSpPr txBox="true"/>
          <p:nvPr/>
        </p:nvSpPr>
        <p:spPr>
          <a:xfrm rot="0">
            <a:off x="7269905" y="2071989"/>
            <a:ext cx="3748189" cy="808241"/>
          </a:xfrm>
          <a:prstGeom prst="rect">
            <a:avLst/>
          </a:prstGeom>
        </p:spPr>
        <p:txBody>
          <a:bodyPr anchor="t" rtlCol="false" tIns="0" lIns="0" bIns="0" rIns="0">
            <a:spAutoFit/>
          </a:bodyPr>
          <a:lstStyle/>
          <a:p>
            <a:pPr algn="ctr">
              <a:lnSpc>
                <a:spcPts val="5923"/>
              </a:lnSpc>
            </a:pPr>
            <a:r>
              <a:rPr lang="en-US" sz="4231">
                <a:solidFill>
                  <a:srgbClr val="000000"/>
                </a:solidFill>
                <a:latin typeface="League Spartan"/>
                <a:ea typeface="League Spartan"/>
                <a:cs typeface="League Spartan"/>
                <a:sym typeface="League Spartan"/>
              </a:rPr>
              <a:t>Alarm Clock</a:t>
            </a:r>
          </a:p>
        </p:txBody>
      </p:sp>
      <p:grpSp>
        <p:nvGrpSpPr>
          <p:cNvPr name="Group 5" id="5"/>
          <p:cNvGrpSpPr/>
          <p:nvPr/>
        </p:nvGrpSpPr>
        <p:grpSpPr>
          <a:xfrm rot="0">
            <a:off x="2613799" y="4401637"/>
            <a:ext cx="3808590" cy="988816"/>
            <a:chOff x="0" y="0"/>
            <a:chExt cx="5078120" cy="1318421"/>
          </a:xfrm>
        </p:grpSpPr>
        <p:sp>
          <p:nvSpPr>
            <p:cNvPr name="Freeform 6" id="6"/>
            <p:cNvSpPr/>
            <p:nvPr/>
          </p:nvSpPr>
          <p:spPr>
            <a:xfrm flipH="false" flipV="false" rot="0">
              <a:off x="0" y="0"/>
              <a:ext cx="5078095" cy="1318387"/>
            </a:xfrm>
            <a:custGeom>
              <a:avLst/>
              <a:gdLst/>
              <a:ahLst/>
              <a:cxnLst/>
              <a:rect r="r" b="b" t="t" l="l"/>
              <a:pathLst>
                <a:path h="1318387" w="5078095">
                  <a:moveTo>
                    <a:pt x="0" y="0"/>
                  </a:moveTo>
                  <a:lnTo>
                    <a:pt x="5078095" y="0"/>
                  </a:lnTo>
                  <a:lnTo>
                    <a:pt x="5078095" y="1318387"/>
                  </a:lnTo>
                  <a:lnTo>
                    <a:pt x="0" y="1318387"/>
                  </a:lnTo>
                  <a:close/>
                </a:path>
              </a:pathLst>
            </a:custGeom>
            <a:solidFill>
              <a:srgbClr val="76FE90"/>
            </a:solidFill>
          </p:spPr>
        </p:sp>
      </p:grpSp>
      <p:grpSp>
        <p:nvGrpSpPr>
          <p:cNvPr name="Group 7" id="7"/>
          <p:cNvGrpSpPr/>
          <p:nvPr/>
        </p:nvGrpSpPr>
        <p:grpSpPr>
          <a:xfrm rot="0">
            <a:off x="7239705" y="4731410"/>
            <a:ext cx="3808590" cy="988816"/>
            <a:chOff x="0" y="0"/>
            <a:chExt cx="5078120" cy="1318421"/>
          </a:xfrm>
        </p:grpSpPr>
        <p:sp>
          <p:nvSpPr>
            <p:cNvPr name="Freeform 8" id="8"/>
            <p:cNvSpPr/>
            <p:nvPr/>
          </p:nvSpPr>
          <p:spPr>
            <a:xfrm flipH="false" flipV="false" rot="0">
              <a:off x="0" y="0"/>
              <a:ext cx="5078095" cy="1318387"/>
            </a:xfrm>
            <a:custGeom>
              <a:avLst/>
              <a:gdLst/>
              <a:ahLst/>
              <a:cxnLst/>
              <a:rect r="r" b="b" t="t" l="l"/>
              <a:pathLst>
                <a:path h="1318387" w="5078095">
                  <a:moveTo>
                    <a:pt x="0" y="0"/>
                  </a:moveTo>
                  <a:lnTo>
                    <a:pt x="5078095" y="0"/>
                  </a:lnTo>
                  <a:lnTo>
                    <a:pt x="5078095" y="1318387"/>
                  </a:lnTo>
                  <a:lnTo>
                    <a:pt x="0" y="1318387"/>
                  </a:lnTo>
                  <a:close/>
                </a:path>
              </a:pathLst>
            </a:custGeom>
            <a:solidFill>
              <a:srgbClr val="76FE90"/>
            </a:solidFill>
          </p:spPr>
        </p:sp>
      </p:grpSp>
      <p:grpSp>
        <p:nvGrpSpPr>
          <p:cNvPr name="Group 9" id="9"/>
          <p:cNvGrpSpPr/>
          <p:nvPr/>
        </p:nvGrpSpPr>
        <p:grpSpPr>
          <a:xfrm rot="0">
            <a:off x="11632530" y="4448156"/>
            <a:ext cx="3808590" cy="988816"/>
            <a:chOff x="0" y="0"/>
            <a:chExt cx="5078120" cy="1318421"/>
          </a:xfrm>
        </p:grpSpPr>
        <p:sp>
          <p:nvSpPr>
            <p:cNvPr name="Freeform 10" id="10"/>
            <p:cNvSpPr/>
            <p:nvPr/>
          </p:nvSpPr>
          <p:spPr>
            <a:xfrm flipH="false" flipV="false" rot="0">
              <a:off x="0" y="0"/>
              <a:ext cx="5078095" cy="1318387"/>
            </a:xfrm>
            <a:custGeom>
              <a:avLst/>
              <a:gdLst/>
              <a:ahLst/>
              <a:cxnLst/>
              <a:rect r="r" b="b" t="t" l="l"/>
              <a:pathLst>
                <a:path h="1318387" w="5078095">
                  <a:moveTo>
                    <a:pt x="0" y="0"/>
                  </a:moveTo>
                  <a:lnTo>
                    <a:pt x="5078095" y="0"/>
                  </a:lnTo>
                  <a:lnTo>
                    <a:pt x="5078095" y="1318387"/>
                  </a:lnTo>
                  <a:lnTo>
                    <a:pt x="0" y="1318387"/>
                  </a:lnTo>
                  <a:close/>
                </a:path>
              </a:pathLst>
            </a:custGeom>
            <a:solidFill>
              <a:srgbClr val="76FE90"/>
            </a:solidFill>
          </p:spPr>
        </p:sp>
      </p:grpSp>
      <p:sp>
        <p:nvSpPr>
          <p:cNvPr name="TextBox 11" id="11"/>
          <p:cNvSpPr txBox="true"/>
          <p:nvPr/>
        </p:nvSpPr>
        <p:spPr>
          <a:xfrm rot="0">
            <a:off x="2850844" y="4479441"/>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Inputs</a:t>
            </a:r>
          </a:p>
        </p:txBody>
      </p:sp>
      <p:sp>
        <p:nvSpPr>
          <p:cNvPr name="TextBox 12" id="12"/>
          <p:cNvSpPr txBox="true"/>
          <p:nvPr/>
        </p:nvSpPr>
        <p:spPr>
          <a:xfrm rot="0">
            <a:off x="7488656" y="4809214"/>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Processes</a:t>
            </a:r>
          </a:p>
        </p:txBody>
      </p:sp>
      <p:sp>
        <p:nvSpPr>
          <p:cNvPr name="TextBox 13" id="13"/>
          <p:cNvSpPr txBox="true"/>
          <p:nvPr/>
        </p:nvSpPr>
        <p:spPr>
          <a:xfrm rot="0">
            <a:off x="11869574" y="4525960"/>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Outputs </a:t>
            </a:r>
          </a:p>
        </p:txBody>
      </p:sp>
      <p:grpSp>
        <p:nvGrpSpPr>
          <p:cNvPr name="Group 14" id="14"/>
          <p:cNvGrpSpPr/>
          <p:nvPr/>
        </p:nvGrpSpPr>
        <p:grpSpPr>
          <a:xfrm rot="8560432">
            <a:off x="5266920" y="3625784"/>
            <a:ext cx="1906590" cy="47625"/>
            <a:chOff x="0" y="0"/>
            <a:chExt cx="2542120" cy="63500"/>
          </a:xfrm>
        </p:grpSpPr>
        <p:sp>
          <p:nvSpPr>
            <p:cNvPr name="Freeform 15" id="15"/>
            <p:cNvSpPr/>
            <p:nvPr/>
          </p:nvSpPr>
          <p:spPr>
            <a:xfrm flipH="false" flipV="false" rot="0">
              <a:off x="0" y="0"/>
              <a:ext cx="2542159" cy="63500"/>
            </a:xfrm>
            <a:custGeom>
              <a:avLst/>
              <a:gdLst/>
              <a:ahLst/>
              <a:cxnLst/>
              <a:rect r="r" b="b" t="t" l="l"/>
              <a:pathLst>
                <a:path h="63500" w="2542159">
                  <a:moveTo>
                    <a:pt x="31750" y="0"/>
                  </a:moveTo>
                  <a:lnTo>
                    <a:pt x="2510409" y="0"/>
                  </a:lnTo>
                  <a:cubicBezTo>
                    <a:pt x="2527935" y="0"/>
                    <a:pt x="2542159" y="14224"/>
                    <a:pt x="2542159" y="31750"/>
                  </a:cubicBezTo>
                  <a:cubicBezTo>
                    <a:pt x="2542159" y="49276"/>
                    <a:pt x="2527935" y="63500"/>
                    <a:pt x="251040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6" id="16"/>
          <p:cNvGrpSpPr/>
          <p:nvPr/>
        </p:nvGrpSpPr>
        <p:grpSpPr>
          <a:xfrm rot="5399183">
            <a:off x="8431537" y="3946997"/>
            <a:ext cx="1376987" cy="47625"/>
            <a:chOff x="0" y="0"/>
            <a:chExt cx="1835983" cy="63500"/>
          </a:xfrm>
        </p:grpSpPr>
        <p:sp>
          <p:nvSpPr>
            <p:cNvPr name="Freeform 17" id="17"/>
            <p:cNvSpPr/>
            <p:nvPr/>
          </p:nvSpPr>
          <p:spPr>
            <a:xfrm flipH="false" flipV="false" rot="0">
              <a:off x="0" y="0"/>
              <a:ext cx="1836039" cy="63500"/>
            </a:xfrm>
            <a:custGeom>
              <a:avLst/>
              <a:gdLst/>
              <a:ahLst/>
              <a:cxnLst/>
              <a:rect r="r" b="b" t="t" l="l"/>
              <a:pathLst>
                <a:path h="63500" w="1836039">
                  <a:moveTo>
                    <a:pt x="31750" y="0"/>
                  </a:moveTo>
                  <a:lnTo>
                    <a:pt x="1804289" y="0"/>
                  </a:lnTo>
                  <a:cubicBezTo>
                    <a:pt x="1821815" y="0"/>
                    <a:pt x="1836039" y="14224"/>
                    <a:pt x="1836039" y="31750"/>
                  </a:cubicBezTo>
                  <a:cubicBezTo>
                    <a:pt x="1836039" y="49276"/>
                    <a:pt x="1821815" y="63500"/>
                    <a:pt x="180428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8" id="18"/>
          <p:cNvGrpSpPr/>
          <p:nvPr/>
        </p:nvGrpSpPr>
        <p:grpSpPr>
          <a:xfrm rot="2068726">
            <a:off x="11142272" y="3595526"/>
            <a:ext cx="1862519" cy="47625"/>
            <a:chOff x="0" y="0"/>
            <a:chExt cx="2483359" cy="63500"/>
          </a:xfrm>
        </p:grpSpPr>
        <p:sp>
          <p:nvSpPr>
            <p:cNvPr name="Freeform 19" id="19"/>
            <p:cNvSpPr/>
            <p:nvPr/>
          </p:nvSpPr>
          <p:spPr>
            <a:xfrm flipH="false" flipV="false" rot="0">
              <a:off x="0" y="0"/>
              <a:ext cx="2483358" cy="63500"/>
            </a:xfrm>
            <a:custGeom>
              <a:avLst/>
              <a:gdLst/>
              <a:ahLst/>
              <a:cxnLst/>
              <a:rect r="r" b="b" t="t" l="l"/>
              <a:pathLst>
                <a:path h="63500" w="2483358">
                  <a:moveTo>
                    <a:pt x="31750" y="0"/>
                  </a:moveTo>
                  <a:lnTo>
                    <a:pt x="2451608" y="0"/>
                  </a:lnTo>
                  <a:cubicBezTo>
                    <a:pt x="2469134" y="0"/>
                    <a:pt x="2483358" y="14224"/>
                    <a:pt x="2483358" y="31750"/>
                  </a:cubicBezTo>
                  <a:cubicBezTo>
                    <a:pt x="2483358" y="49276"/>
                    <a:pt x="2469134" y="63500"/>
                    <a:pt x="2451608"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0" id="20"/>
          <p:cNvGrpSpPr/>
          <p:nvPr/>
        </p:nvGrpSpPr>
        <p:grpSpPr>
          <a:xfrm rot="0">
            <a:off x="410873" y="6260671"/>
            <a:ext cx="2804105" cy="1505918"/>
            <a:chOff x="0" y="0"/>
            <a:chExt cx="3738807" cy="2007891"/>
          </a:xfrm>
        </p:grpSpPr>
        <p:sp>
          <p:nvSpPr>
            <p:cNvPr name="Freeform 21" id="21"/>
            <p:cNvSpPr/>
            <p:nvPr/>
          </p:nvSpPr>
          <p:spPr>
            <a:xfrm flipH="false" flipV="false" rot="0">
              <a:off x="0" y="0"/>
              <a:ext cx="3738753" cy="2007870"/>
            </a:xfrm>
            <a:custGeom>
              <a:avLst/>
              <a:gdLst/>
              <a:ahLst/>
              <a:cxnLst/>
              <a:rect r="r" b="b" t="t" l="l"/>
              <a:pathLst>
                <a:path h="2007870" w="3738753">
                  <a:moveTo>
                    <a:pt x="0" y="0"/>
                  </a:moveTo>
                  <a:lnTo>
                    <a:pt x="3738753" y="0"/>
                  </a:lnTo>
                  <a:lnTo>
                    <a:pt x="3738753" y="2007870"/>
                  </a:lnTo>
                  <a:lnTo>
                    <a:pt x="0" y="2007870"/>
                  </a:lnTo>
                  <a:close/>
                </a:path>
              </a:pathLst>
            </a:custGeom>
            <a:solidFill>
              <a:srgbClr val="7694FE"/>
            </a:solidFill>
          </p:spPr>
        </p:sp>
      </p:grpSp>
      <p:grpSp>
        <p:nvGrpSpPr>
          <p:cNvPr name="Group 22" id="22"/>
          <p:cNvGrpSpPr/>
          <p:nvPr/>
        </p:nvGrpSpPr>
        <p:grpSpPr>
          <a:xfrm rot="0">
            <a:off x="7428809" y="7183574"/>
            <a:ext cx="3808590" cy="988816"/>
            <a:chOff x="0" y="0"/>
            <a:chExt cx="5078120" cy="1318421"/>
          </a:xfrm>
        </p:grpSpPr>
        <p:sp>
          <p:nvSpPr>
            <p:cNvPr name="Freeform 23" id="23"/>
            <p:cNvSpPr/>
            <p:nvPr/>
          </p:nvSpPr>
          <p:spPr>
            <a:xfrm flipH="false" flipV="false" rot="0">
              <a:off x="0" y="0"/>
              <a:ext cx="5078095" cy="1318387"/>
            </a:xfrm>
            <a:custGeom>
              <a:avLst/>
              <a:gdLst/>
              <a:ahLst/>
              <a:cxnLst/>
              <a:rect r="r" b="b" t="t" l="l"/>
              <a:pathLst>
                <a:path h="1318387" w="5078095">
                  <a:moveTo>
                    <a:pt x="0" y="0"/>
                  </a:moveTo>
                  <a:lnTo>
                    <a:pt x="5078095" y="0"/>
                  </a:lnTo>
                  <a:lnTo>
                    <a:pt x="5078095" y="1318387"/>
                  </a:lnTo>
                  <a:lnTo>
                    <a:pt x="0" y="1318387"/>
                  </a:lnTo>
                  <a:close/>
                </a:path>
              </a:pathLst>
            </a:custGeom>
            <a:solidFill>
              <a:srgbClr val="7694FE"/>
            </a:solidFill>
          </p:spPr>
        </p:sp>
      </p:grpSp>
      <p:grpSp>
        <p:nvGrpSpPr>
          <p:cNvPr name="Group 24" id="24"/>
          <p:cNvGrpSpPr/>
          <p:nvPr/>
        </p:nvGrpSpPr>
        <p:grpSpPr>
          <a:xfrm rot="9214162">
            <a:off x="2533625" y="5792469"/>
            <a:ext cx="1126044" cy="47625"/>
            <a:chOff x="0" y="0"/>
            <a:chExt cx="1501392" cy="63500"/>
          </a:xfrm>
        </p:grpSpPr>
        <p:sp>
          <p:nvSpPr>
            <p:cNvPr name="Freeform 25" id="25"/>
            <p:cNvSpPr/>
            <p:nvPr/>
          </p:nvSpPr>
          <p:spPr>
            <a:xfrm flipH="false" flipV="false" rot="0">
              <a:off x="0" y="0"/>
              <a:ext cx="1501394" cy="63500"/>
            </a:xfrm>
            <a:custGeom>
              <a:avLst/>
              <a:gdLst/>
              <a:ahLst/>
              <a:cxnLst/>
              <a:rect r="r" b="b" t="t" l="l"/>
              <a:pathLst>
                <a:path h="63500" w="1501394">
                  <a:moveTo>
                    <a:pt x="31750" y="0"/>
                  </a:moveTo>
                  <a:lnTo>
                    <a:pt x="1469644" y="0"/>
                  </a:lnTo>
                  <a:cubicBezTo>
                    <a:pt x="1487170" y="0"/>
                    <a:pt x="1501394" y="14224"/>
                    <a:pt x="1501394" y="31750"/>
                  </a:cubicBezTo>
                  <a:cubicBezTo>
                    <a:pt x="1501394" y="49276"/>
                    <a:pt x="1487170" y="63500"/>
                    <a:pt x="1469644"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6" id="26"/>
          <p:cNvGrpSpPr/>
          <p:nvPr/>
        </p:nvGrpSpPr>
        <p:grpSpPr>
          <a:xfrm rot="5402055">
            <a:off x="8640238" y="6409633"/>
            <a:ext cx="983154" cy="47625"/>
            <a:chOff x="0" y="0"/>
            <a:chExt cx="1310872" cy="63500"/>
          </a:xfrm>
        </p:grpSpPr>
        <p:sp>
          <p:nvSpPr>
            <p:cNvPr name="Freeform 27" id="27"/>
            <p:cNvSpPr/>
            <p:nvPr/>
          </p:nvSpPr>
          <p:spPr>
            <a:xfrm flipH="false" flipV="false" rot="0">
              <a:off x="0" y="0"/>
              <a:ext cx="1310894" cy="63500"/>
            </a:xfrm>
            <a:custGeom>
              <a:avLst/>
              <a:gdLst/>
              <a:ahLst/>
              <a:cxnLst/>
              <a:rect r="r" b="b" t="t" l="l"/>
              <a:pathLst>
                <a:path h="63500" w="1310894">
                  <a:moveTo>
                    <a:pt x="31750" y="0"/>
                  </a:moveTo>
                  <a:lnTo>
                    <a:pt x="1279144" y="0"/>
                  </a:lnTo>
                  <a:cubicBezTo>
                    <a:pt x="1296670" y="0"/>
                    <a:pt x="1310894" y="14224"/>
                    <a:pt x="1310894" y="31750"/>
                  </a:cubicBezTo>
                  <a:cubicBezTo>
                    <a:pt x="1310894" y="49276"/>
                    <a:pt x="1296670" y="63500"/>
                    <a:pt x="1279144"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8" id="28"/>
          <p:cNvSpPr txBox="true"/>
          <p:nvPr/>
        </p:nvSpPr>
        <p:spPr>
          <a:xfrm rot="0">
            <a:off x="145675" y="6508419"/>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Set Time</a:t>
            </a:r>
          </a:p>
        </p:txBody>
      </p:sp>
      <p:sp>
        <p:nvSpPr>
          <p:cNvPr name="TextBox 29" id="29"/>
          <p:cNvSpPr txBox="true"/>
          <p:nvPr/>
        </p:nvSpPr>
        <p:spPr>
          <a:xfrm rot="0">
            <a:off x="7665853" y="7261378"/>
            <a:ext cx="3334501" cy="699858"/>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Check Time</a:t>
            </a:r>
          </a:p>
        </p:txBody>
      </p:sp>
      <p:grpSp>
        <p:nvGrpSpPr>
          <p:cNvPr name="Group 30" id="30"/>
          <p:cNvGrpSpPr/>
          <p:nvPr/>
        </p:nvGrpSpPr>
        <p:grpSpPr>
          <a:xfrm rot="5364946">
            <a:off x="4261330" y="6062640"/>
            <a:ext cx="1110202" cy="47625"/>
            <a:chOff x="0" y="0"/>
            <a:chExt cx="1480269" cy="63500"/>
          </a:xfrm>
        </p:grpSpPr>
        <p:sp>
          <p:nvSpPr>
            <p:cNvPr name="Freeform 31" id="31"/>
            <p:cNvSpPr/>
            <p:nvPr/>
          </p:nvSpPr>
          <p:spPr>
            <a:xfrm flipH="false" flipV="false" rot="0">
              <a:off x="0" y="0"/>
              <a:ext cx="1480312" cy="63500"/>
            </a:xfrm>
            <a:custGeom>
              <a:avLst/>
              <a:gdLst/>
              <a:ahLst/>
              <a:cxnLst/>
              <a:rect r="r" b="b" t="t" l="l"/>
              <a:pathLst>
                <a:path h="63500" w="1480312">
                  <a:moveTo>
                    <a:pt x="31750" y="0"/>
                  </a:moveTo>
                  <a:lnTo>
                    <a:pt x="1448562" y="0"/>
                  </a:lnTo>
                  <a:cubicBezTo>
                    <a:pt x="1466088" y="0"/>
                    <a:pt x="1480312" y="14224"/>
                    <a:pt x="1480312" y="31750"/>
                  </a:cubicBezTo>
                  <a:cubicBezTo>
                    <a:pt x="1480312" y="49276"/>
                    <a:pt x="1466088" y="63500"/>
                    <a:pt x="1448562"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32" id="32"/>
          <p:cNvGrpSpPr/>
          <p:nvPr/>
        </p:nvGrpSpPr>
        <p:grpSpPr>
          <a:xfrm rot="0">
            <a:off x="3855293" y="6925023"/>
            <a:ext cx="2804105" cy="1505918"/>
            <a:chOff x="0" y="0"/>
            <a:chExt cx="3738807" cy="2007891"/>
          </a:xfrm>
        </p:grpSpPr>
        <p:sp>
          <p:nvSpPr>
            <p:cNvPr name="Freeform 33" id="33"/>
            <p:cNvSpPr/>
            <p:nvPr/>
          </p:nvSpPr>
          <p:spPr>
            <a:xfrm flipH="false" flipV="false" rot="0">
              <a:off x="0" y="0"/>
              <a:ext cx="3738753" cy="2007870"/>
            </a:xfrm>
            <a:custGeom>
              <a:avLst/>
              <a:gdLst/>
              <a:ahLst/>
              <a:cxnLst/>
              <a:rect r="r" b="b" t="t" l="l"/>
              <a:pathLst>
                <a:path h="2007870" w="3738753">
                  <a:moveTo>
                    <a:pt x="0" y="0"/>
                  </a:moveTo>
                  <a:lnTo>
                    <a:pt x="3738753" y="0"/>
                  </a:lnTo>
                  <a:lnTo>
                    <a:pt x="3738753" y="2007870"/>
                  </a:lnTo>
                  <a:lnTo>
                    <a:pt x="0" y="2007870"/>
                  </a:lnTo>
                  <a:close/>
                </a:path>
              </a:pathLst>
            </a:custGeom>
            <a:solidFill>
              <a:srgbClr val="7694FE"/>
            </a:solidFill>
          </p:spPr>
        </p:sp>
      </p:grpSp>
      <p:sp>
        <p:nvSpPr>
          <p:cNvPr name="TextBox 34" id="34"/>
          <p:cNvSpPr txBox="true"/>
          <p:nvPr/>
        </p:nvSpPr>
        <p:spPr>
          <a:xfrm rot="0">
            <a:off x="3722694" y="6998227"/>
            <a:ext cx="3069303" cy="1245210"/>
          </a:xfrm>
          <a:prstGeom prst="rect">
            <a:avLst/>
          </a:prstGeom>
        </p:spPr>
        <p:txBody>
          <a:bodyPr anchor="t" rtlCol="false" tIns="0" lIns="0" bIns="0" rIns="0">
            <a:spAutoFit/>
          </a:bodyPr>
          <a:lstStyle/>
          <a:p>
            <a:pPr algn="ctr">
              <a:lnSpc>
                <a:spcPts val="4849"/>
              </a:lnSpc>
            </a:pPr>
            <a:r>
              <a:rPr lang="en-US" sz="3464">
                <a:solidFill>
                  <a:srgbClr val="000000"/>
                </a:solidFill>
                <a:latin typeface="League Spartan"/>
                <a:ea typeface="League Spartan"/>
                <a:cs typeface="League Spartan"/>
                <a:sym typeface="League Spartan"/>
              </a:rPr>
              <a:t>Turn alarm</a:t>
            </a:r>
          </a:p>
          <a:p>
            <a:pPr algn="ctr">
              <a:lnSpc>
                <a:spcPts val="4849"/>
              </a:lnSpc>
            </a:pPr>
            <a:r>
              <a:rPr lang="en-US" sz="3464">
                <a:solidFill>
                  <a:srgbClr val="000000"/>
                </a:solidFill>
                <a:latin typeface="League Spartan"/>
                <a:ea typeface="League Spartan"/>
                <a:cs typeface="League Spartan"/>
                <a:sym typeface="League Spartan"/>
              </a:rPr>
              <a:t>on and off</a:t>
            </a:r>
          </a:p>
        </p:txBody>
      </p:sp>
      <p:grpSp>
        <p:nvGrpSpPr>
          <p:cNvPr name="Group 35" id="35"/>
          <p:cNvGrpSpPr/>
          <p:nvPr/>
        </p:nvGrpSpPr>
        <p:grpSpPr>
          <a:xfrm rot="6941484">
            <a:off x="12814020" y="6169713"/>
            <a:ext cx="989610" cy="47625"/>
            <a:chOff x="0" y="0"/>
            <a:chExt cx="1319480" cy="63500"/>
          </a:xfrm>
        </p:grpSpPr>
        <p:sp>
          <p:nvSpPr>
            <p:cNvPr name="Freeform 36" id="36"/>
            <p:cNvSpPr/>
            <p:nvPr/>
          </p:nvSpPr>
          <p:spPr>
            <a:xfrm flipH="false" flipV="false" rot="0">
              <a:off x="0" y="0"/>
              <a:ext cx="1319530" cy="63500"/>
            </a:xfrm>
            <a:custGeom>
              <a:avLst/>
              <a:gdLst/>
              <a:ahLst/>
              <a:cxnLst/>
              <a:rect r="r" b="b" t="t" l="l"/>
              <a:pathLst>
                <a:path h="63500" w="1319530">
                  <a:moveTo>
                    <a:pt x="31750" y="0"/>
                  </a:moveTo>
                  <a:lnTo>
                    <a:pt x="1287780" y="0"/>
                  </a:lnTo>
                  <a:cubicBezTo>
                    <a:pt x="1305306" y="0"/>
                    <a:pt x="1319530" y="14224"/>
                    <a:pt x="1319530" y="31750"/>
                  </a:cubicBezTo>
                  <a:cubicBezTo>
                    <a:pt x="1319530" y="49276"/>
                    <a:pt x="1305306" y="63500"/>
                    <a:pt x="1287780"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37" id="37"/>
          <p:cNvGrpSpPr/>
          <p:nvPr/>
        </p:nvGrpSpPr>
        <p:grpSpPr>
          <a:xfrm rot="0">
            <a:off x="11869574" y="6972420"/>
            <a:ext cx="2394405" cy="2425811"/>
            <a:chOff x="0" y="0"/>
            <a:chExt cx="3192540" cy="3234415"/>
          </a:xfrm>
        </p:grpSpPr>
        <p:sp>
          <p:nvSpPr>
            <p:cNvPr name="Freeform 38" id="38"/>
            <p:cNvSpPr/>
            <p:nvPr/>
          </p:nvSpPr>
          <p:spPr>
            <a:xfrm flipH="false" flipV="false" rot="0">
              <a:off x="0" y="0"/>
              <a:ext cx="3192526" cy="3234436"/>
            </a:xfrm>
            <a:custGeom>
              <a:avLst/>
              <a:gdLst/>
              <a:ahLst/>
              <a:cxnLst/>
              <a:rect r="r" b="b" t="t" l="l"/>
              <a:pathLst>
                <a:path h="3234436" w="3192526">
                  <a:moveTo>
                    <a:pt x="0" y="0"/>
                  </a:moveTo>
                  <a:lnTo>
                    <a:pt x="3192526" y="0"/>
                  </a:lnTo>
                  <a:lnTo>
                    <a:pt x="3192526" y="3234436"/>
                  </a:lnTo>
                  <a:lnTo>
                    <a:pt x="0" y="3234436"/>
                  </a:lnTo>
                  <a:close/>
                </a:path>
              </a:pathLst>
            </a:custGeom>
            <a:solidFill>
              <a:srgbClr val="7694FE"/>
            </a:solidFill>
          </p:spPr>
        </p:sp>
      </p:grpSp>
      <p:sp>
        <p:nvSpPr>
          <p:cNvPr name="TextBox 39" id="39"/>
          <p:cNvSpPr txBox="true"/>
          <p:nvPr/>
        </p:nvSpPr>
        <p:spPr>
          <a:xfrm rot="0">
            <a:off x="12026786" y="7424728"/>
            <a:ext cx="2079982" cy="1361974"/>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Sound</a:t>
            </a:r>
          </a:p>
          <a:p>
            <a:pPr algn="ctr">
              <a:lnSpc>
                <a:spcPts val="5269"/>
              </a:lnSpc>
            </a:pPr>
            <a:r>
              <a:rPr lang="en-US" sz="3764">
                <a:solidFill>
                  <a:srgbClr val="000000"/>
                </a:solidFill>
                <a:latin typeface="League Spartan"/>
                <a:ea typeface="League Spartan"/>
                <a:cs typeface="League Spartan"/>
                <a:sym typeface="League Spartan"/>
              </a:rPr>
              <a:t>Alarm</a:t>
            </a:r>
          </a:p>
        </p:txBody>
      </p:sp>
      <p:grpSp>
        <p:nvGrpSpPr>
          <p:cNvPr name="Group 40" id="40"/>
          <p:cNvGrpSpPr/>
          <p:nvPr/>
        </p:nvGrpSpPr>
        <p:grpSpPr>
          <a:xfrm rot="2594096">
            <a:off x="14490056" y="6083264"/>
            <a:ext cx="1000541" cy="47625"/>
            <a:chOff x="0" y="0"/>
            <a:chExt cx="1334055" cy="63500"/>
          </a:xfrm>
        </p:grpSpPr>
        <p:sp>
          <p:nvSpPr>
            <p:cNvPr name="Freeform 41" id="41"/>
            <p:cNvSpPr/>
            <p:nvPr/>
          </p:nvSpPr>
          <p:spPr>
            <a:xfrm flipH="false" flipV="false" rot="0">
              <a:off x="0" y="0"/>
              <a:ext cx="1334008" cy="63500"/>
            </a:xfrm>
            <a:custGeom>
              <a:avLst/>
              <a:gdLst/>
              <a:ahLst/>
              <a:cxnLst/>
              <a:rect r="r" b="b" t="t" l="l"/>
              <a:pathLst>
                <a:path h="63500" w="1334008">
                  <a:moveTo>
                    <a:pt x="31750" y="0"/>
                  </a:moveTo>
                  <a:lnTo>
                    <a:pt x="1302258" y="0"/>
                  </a:lnTo>
                  <a:cubicBezTo>
                    <a:pt x="1319784" y="0"/>
                    <a:pt x="1334008" y="14224"/>
                    <a:pt x="1334008" y="31750"/>
                  </a:cubicBezTo>
                  <a:cubicBezTo>
                    <a:pt x="1334008" y="49276"/>
                    <a:pt x="1319784" y="63500"/>
                    <a:pt x="1302258"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42" id="42"/>
          <p:cNvGrpSpPr/>
          <p:nvPr/>
        </p:nvGrpSpPr>
        <p:grpSpPr>
          <a:xfrm rot="0">
            <a:off x="14990327" y="6959485"/>
            <a:ext cx="2394405" cy="2425811"/>
            <a:chOff x="0" y="0"/>
            <a:chExt cx="3192540" cy="3234415"/>
          </a:xfrm>
        </p:grpSpPr>
        <p:sp>
          <p:nvSpPr>
            <p:cNvPr name="Freeform 43" id="43"/>
            <p:cNvSpPr/>
            <p:nvPr/>
          </p:nvSpPr>
          <p:spPr>
            <a:xfrm flipH="false" flipV="false" rot="0">
              <a:off x="0" y="0"/>
              <a:ext cx="3192526" cy="3234436"/>
            </a:xfrm>
            <a:custGeom>
              <a:avLst/>
              <a:gdLst/>
              <a:ahLst/>
              <a:cxnLst/>
              <a:rect r="r" b="b" t="t" l="l"/>
              <a:pathLst>
                <a:path h="3234436" w="3192526">
                  <a:moveTo>
                    <a:pt x="0" y="0"/>
                  </a:moveTo>
                  <a:lnTo>
                    <a:pt x="3192526" y="0"/>
                  </a:lnTo>
                  <a:lnTo>
                    <a:pt x="3192526" y="3234436"/>
                  </a:lnTo>
                  <a:lnTo>
                    <a:pt x="0" y="3234436"/>
                  </a:lnTo>
                  <a:close/>
                </a:path>
              </a:pathLst>
            </a:custGeom>
            <a:solidFill>
              <a:srgbClr val="7694FE"/>
            </a:solidFill>
          </p:spPr>
        </p:sp>
      </p:grpSp>
      <p:sp>
        <p:nvSpPr>
          <p:cNvPr name="TextBox 44" id="44"/>
          <p:cNvSpPr txBox="true"/>
          <p:nvPr/>
        </p:nvSpPr>
        <p:spPr>
          <a:xfrm rot="0">
            <a:off x="15147538" y="7411793"/>
            <a:ext cx="2079982" cy="1361974"/>
          </a:xfrm>
          <a:prstGeom prst="rect">
            <a:avLst/>
          </a:prstGeom>
        </p:spPr>
        <p:txBody>
          <a:bodyPr anchor="t" rtlCol="false" tIns="0" lIns="0" bIns="0" rIns="0">
            <a:spAutoFit/>
          </a:bodyPr>
          <a:lstStyle/>
          <a:p>
            <a:pPr algn="ctr">
              <a:lnSpc>
                <a:spcPts val="5269"/>
              </a:lnSpc>
            </a:pPr>
            <a:r>
              <a:rPr lang="en-US" sz="3764">
                <a:solidFill>
                  <a:srgbClr val="000000"/>
                </a:solidFill>
                <a:latin typeface="League Spartan"/>
                <a:ea typeface="League Spartan"/>
                <a:cs typeface="League Spartan"/>
                <a:sym typeface="League Spartan"/>
              </a:rPr>
              <a:t>Turn off</a:t>
            </a:r>
          </a:p>
          <a:p>
            <a:pPr algn="ctr">
              <a:lnSpc>
                <a:spcPts val="5269"/>
              </a:lnSpc>
            </a:pPr>
            <a:r>
              <a:rPr lang="en-US" sz="3764">
                <a:solidFill>
                  <a:srgbClr val="000000"/>
                </a:solidFill>
                <a:latin typeface="League Spartan"/>
                <a:ea typeface="League Spartan"/>
                <a:cs typeface="League Spartan"/>
                <a:sym typeface="League Spartan"/>
              </a:rPr>
              <a:t>alarm</a:t>
            </a:r>
          </a:p>
        </p:txBody>
      </p:sp>
      <p:grpSp>
        <p:nvGrpSpPr>
          <p:cNvPr name="Group 45" id="45"/>
          <p:cNvGrpSpPr/>
          <p:nvPr/>
        </p:nvGrpSpPr>
        <p:grpSpPr>
          <a:xfrm rot="0">
            <a:off x="2537237" y="300889"/>
            <a:ext cx="13213526" cy="9925515"/>
            <a:chOff x="0" y="0"/>
            <a:chExt cx="17618034" cy="13234020"/>
          </a:xfrm>
        </p:grpSpPr>
        <p:sp>
          <p:nvSpPr>
            <p:cNvPr name="Freeform 46" id="4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7" id="4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48" id="4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49" id="49"/>
          <p:cNvSpPr txBox="true"/>
          <p:nvPr/>
        </p:nvSpPr>
        <p:spPr>
          <a:xfrm rot="0">
            <a:off x="410873" y="428887"/>
            <a:ext cx="15776656" cy="1384941"/>
          </a:xfrm>
          <a:prstGeom prst="rect">
            <a:avLst/>
          </a:prstGeom>
        </p:spPr>
        <p:txBody>
          <a:bodyPr anchor="t" rtlCol="false" tIns="0" lIns="0" bIns="0" rIns="0">
            <a:spAutoFit/>
          </a:bodyPr>
          <a:lstStyle/>
          <a:p>
            <a:pPr algn="l">
              <a:lnSpc>
                <a:spcPts val="5665"/>
              </a:lnSpc>
            </a:pPr>
            <a:r>
              <a:rPr lang="en-US" sz="5665" spc="55">
                <a:solidFill>
                  <a:srgbClr val="000000"/>
                </a:solidFill>
                <a:latin typeface="Luckiest Guy"/>
                <a:ea typeface="Luckiest Guy"/>
                <a:cs typeface="Luckiest Guy"/>
                <a:sym typeface="Luckiest Guy"/>
              </a:rPr>
              <a:t>Structured diagram in application </a:t>
            </a:r>
          </a:p>
          <a:p>
            <a:pPr algn="l">
              <a:lnSpc>
                <a:spcPts val="5665"/>
              </a:lnSpc>
            </a:pPr>
            <a:r>
              <a:rPr lang="en-US" sz="5665" spc="55">
                <a:solidFill>
                  <a:srgbClr val="000000"/>
                </a:solidFill>
                <a:latin typeface="Luckiest Guy"/>
                <a:ea typeface="Luckiest Guy"/>
                <a:cs typeface="Luckiest Guy"/>
                <a:sym typeface="Luckiest Guy"/>
              </a:rPr>
              <a:t>(alarm clock)</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grpSp>
        <p:nvGrpSpPr>
          <p:cNvPr name="Group 2" id="2"/>
          <p:cNvGrpSpPr/>
          <p:nvPr/>
        </p:nvGrpSpPr>
        <p:grpSpPr>
          <a:xfrm rot="0">
            <a:off x="1004888" y="1004888"/>
            <a:ext cx="16751815" cy="47625"/>
            <a:chOff x="0" y="0"/>
            <a:chExt cx="22335753" cy="63500"/>
          </a:xfrm>
        </p:grpSpPr>
        <p:sp>
          <p:nvSpPr>
            <p:cNvPr name="Freeform 3" id="3"/>
            <p:cNvSpPr/>
            <p:nvPr/>
          </p:nvSpPr>
          <p:spPr>
            <a:xfrm flipH="false" flipV="false" rot="0">
              <a:off x="0" y="0"/>
              <a:ext cx="22335744" cy="63500"/>
            </a:xfrm>
            <a:custGeom>
              <a:avLst/>
              <a:gdLst/>
              <a:ahLst/>
              <a:cxnLst/>
              <a:rect r="r" b="b" t="t" l="l"/>
              <a:pathLst>
                <a:path h="63500" w="22335744">
                  <a:moveTo>
                    <a:pt x="31750" y="0"/>
                  </a:moveTo>
                  <a:lnTo>
                    <a:pt x="22303994" y="0"/>
                  </a:lnTo>
                  <a:cubicBezTo>
                    <a:pt x="22321520" y="0"/>
                    <a:pt x="22335744" y="14224"/>
                    <a:pt x="22335744" y="31750"/>
                  </a:cubicBezTo>
                  <a:cubicBezTo>
                    <a:pt x="22335744" y="49276"/>
                    <a:pt x="22321520" y="63500"/>
                    <a:pt x="22303994"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4" id="4"/>
          <p:cNvGrpSpPr/>
          <p:nvPr/>
        </p:nvGrpSpPr>
        <p:grpSpPr>
          <a:xfrm rot="0">
            <a:off x="159666" y="1314450"/>
            <a:ext cx="10929999" cy="5864541"/>
            <a:chOff x="0" y="0"/>
            <a:chExt cx="14573332" cy="7819388"/>
          </a:xfrm>
        </p:grpSpPr>
        <p:sp>
          <p:nvSpPr>
            <p:cNvPr name="Freeform 5" id="5"/>
            <p:cNvSpPr/>
            <p:nvPr/>
          </p:nvSpPr>
          <p:spPr>
            <a:xfrm flipH="false" flipV="false" rot="0">
              <a:off x="0" y="0"/>
              <a:ext cx="14573377" cy="7819390"/>
            </a:xfrm>
            <a:custGeom>
              <a:avLst/>
              <a:gdLst/>
              <a:ahLst/>
              <a:cxnLst/>
              <a:rect r="r" b="b" t="t" l="l"/>
              <a:pathLst>
                <a:path h="7819390" w="14573377">
                  <a:moveTo>
                    <a:pt x="0" y="0"/>
                  </a:moveTo>
                  <a:lnTo>
                    <a:pt x="14573377" y="0"/>
                  </a:lnTo>
                  <a:lnTo>
                    <a:pt x="14573377" y="7819390"/>
                  </a:lnTo>
                  <a:lnTo>
                    <a:pt x="0" y="7819390"/>
                  </a:lnTo>
                  <a:lnTo>
                    <a:pt x="0" y="0"/>
                  </a:lnTo>
                  <a:close/>
                </a:path>
              </a:pathLst>
            </a:custGeom>
            <a:blipFill>
              <a:blip r:embed="rId2"/>
              <a:stretch>
                <a:fillRect l="0" t="-36983" r="0" b="-36983"/>
              </a:stretch>
            </a:blipFill>
          </p:spPr>
        </p:sp>
      </p:grpSp>
      <p:grpSp>
        <p:nvGrpSpPr>
          <p:cNvPr name="Group 6" id="6"/>
          <p:cNvGrpSpPr/>
          <p:nvPr/>
        </p:nvGrpSpPr>
        <p:grpSpPr>
          <a:xfrm rot="0">
            <a:off x="7312635" y="5667354"/>
            <a:ext cx="11203460" cy="4619646"/>
            <a:chOff x="0" y="0"/>
            <a:chExt cx="14937947" cy="6159528"/>
          </a:xfrm>
        </p:grpSpPr>
        <p:sp>
          <p:nvSpPr>
            <p:cNvPr name="Freeform 7" id="7"/>
            <p:cNvSpPr/>
            <p:nvPr/>
          </p:nvSpPr>
          <p:spPr>
            <a:xfrm flipH="false" flipV="false" rot="0">
              <a:off x="0" y="0"/>
              <a:ext cx="14937994" cy="6159500"/>
            </a:xfrm>
            <a:custGeom>
              <a:avLst/>
              <a:gdLst/>
              <a:ahLst/>
              <a:cxnLst/>
              <a:rect r="r" b="b" t="t" l="l"/>
              <a:pathLst>
                <a:path h="6159500" w="14937994">
                  <a:moveTo>
                    <a:pt x="0" y="0"/>
                  </a:moveTo>
                  <a:lnTo>
                    <a:pt x="14937994" y="0"/>
                  </a:lnTo>
                  <a:lnTo>
                    <a:pt x="14937994" y="6159500"/>
                  </a:lnTo>
                  <a:lnTo>
                    <a:pt x="0" y="6159500"/>
                  </a:lnTo>
                  <a:lnTo>
                    <a:pt x="0" y="0"/>
                  </a:lnTo>
                  <a:close/>
                </a:path>
              </a:pathLst>
            </a:custGeom>
            <a:blipFill>
              <a:blip r:embed="rId2"/>
              <a:stretch>
                <a:fillRect l="0" t="-63187" r="0" b="-63187"/>
              </a:stretch>
            </a:blipFill>
          </p:spPr>
        </p:sp>
      </p:grpSp>
      <p:sp>
        <p:nvSpPr>
          <p:cNvPr name="TextBox 8" id="8"/>
          <p:cNvSpPr txBox="true"/>
          <p:nvPr/>
        </p:nvSpPr>
        <p:spPr>
          <a:xfrm rot="0">
            <a:off x="10680933" y="1186809"/>
            <a:ext cx="5367547" cy="3002894"/>
          </a:xfrm>
          <a:prstGeom prst="rect">
            <a:avLst/>
          </a:prstGeom>
        </p:spPr>
        <p:txBody>
          <a:bodyPr anchor="t" rtlCol="false" tIns="0" lIns="0" bIns="0" rIns="0">
            <a:spAutoFit/>
          </a:bodyPr>
          <a:lstStyle/>
          <a:p>
            <a:pPr algn="l">
              <a:lnSpc>
                <a:spcPts val="16761"/>
              </a:lnSpc>
            </a:pPr>
            <a:r>
              <a:rPr lang="en-US" sz="9860" b="true">
                <a:solidFill>
                  <a:srgbClr val="D45454"/>
                </a:solidFill>
                <a:latin typeface="Cooper Hewitt Bold"/>
                <a:ea typeface="Cooper Hewitt Bold"/>
                <a:cs typeface="Cooper Hewitt Bold"/>
                <a:sym typeface="Cooper Hewitt Bold"/>
              </a:rPr>
              <a:t>Scenario</a:t>
            </a:r>
          </a:p>
        </p:txBody>
      </p:sp>
      <p:sp>
        <p:nvSpPr>
          <p:cNvPr name="TextBox 9" id="9"/>
          <p:cNvSpPr txBox="true"/>
          <p:nvPr/>
        </p:nvSpPr>
        <p:spPr>
          <a:xfrm rot="0">
            <a:off x="1028700" y="6472227"/>
            <a:ext cx="6439590" cy="3002894"/>
          </a:xfrm>
          <a:prstGeom prst="rect">
            <a:avLst/>
          </a:prstGeom>
        </p:spPr>
        <p:txBody>
          <a:bodyPr anchor="t" rtlCol="false" tIns="0" lIns="0" bIns="0" rIns="0">
            <a:spAutoFit/>
          </a:bodyPr>
          <a:lstStyle/>
          <a:p>
            <a:pPr algn="ctr">
              <a:lnSpc>
                <a:spcPts val="16761"/>
              </a:lnSpc>
            </a:pPr>
            <a:r>
              <a:rPr lang="en-US" sz="9860" b="true">
                <a:solidFill>
                  <a:srgbClr val="D45454"/>
                </a:solidFill>
                <a:latin typeface="Cooper Hewitt Bold"/>
                <a:ea typeface="Cooper Hewitt Bold"/>
                <a:cs typeface="Cooper Hewitt Bold"/>
                <a:sym typeface="Cooper Hewitt Bold"/>
              </a:rPr>
              <a:t>Your task</a:t>
            </a:r>
          </a:p>
        </p:txBody>
      </p:sp>
      <p:sp>
        <p:nvSpPr>
          <p:cNvPr name="Freeform 10" id="10"/>
          <p:cNvSpPr/>
          <p:nvPr/>
        </p:nvSpPr>
        <p:spPr>
          <a:xfrm flipH="false" flipV="false" rot="0">
            <a:off x="8073978" y="331576"/>
            <a:ext cx="2140044" cy="861368"/>
          </a:xfrm>
          <a:custGeom>
            <a:avLst/>
            <a:gdLst/>
            <a:ahLst/>
            <a:cxnLst/>
            <a:rect r="r" b="b" t="t" l="l"/>
            <a:pathLst>
              <a:path h="861368" w="2140044">
                <a:moveTo>
                  <a:pt x="0" y="0"/>
                </a:moveTo>
                <a:lnTo>
                  <a:pt x="2140043" y="0"/>
                </a:lnTo>
                <a:lnTo>
                  <a:pt x="2140043" y="861367"/>
                </a:lnTo>
                <a:lnTo>
                  <a:pt x="0" y="861367"/>
                </a:lnTo>
                <a:lnTo>
                  <a:pt x="0" y="0"/>
                </a:lnTo>
                <a:close/>
              </a:path>
            </a:pathLst>
          </a:custGeom>
          <a:blipFill>
            <a:blip r:embed="rId3">
              <a:alphaModFix amt="70000"/>
            </a:blip>
            <a:stretch>
              <a:fillRect l="0" t="0" r="0" b="0"/>
            </a:stretch>
          </a:blipFill>
        </p:spPr>
      </p:sp>
      <p:sp>
        <p:nvSpPr>
          <p:cNvPr name="Freeform 11" id="11"/>
          <p:cNvSpPr/>
          <p:nvPr/>
        </p:nvSpPr>
        <p:spPr>
          <a:xfrm flipH="false" flipV="false" rot="0">
            <a:off x="2537237" y="2826636"/>
            <a:ext cx="13213526" cy="5318444"/>
          </a:xfrm>
          <a:custGeom>
            <a:avLst/>
            <a:gdLst/>
            <a:ahLst/>
            <a:cxnLst/>
            <a:rect r="r" b="b" t="t" l="l"/>
            <a:pathLst>
              <a:path h="5318444" w="13213526">
                <a:moveTo>
                  <a:pt x="0" y="0"/>
                </a:moveTo>
                <a:lnTo>
                  <a:pt x="13213525" y="0"/>
                </a:lnTo>
                <a:lnTo>
                  <a:pt x="13213525" y="5318445"/>
                </a:lnTo>
                <a:lnTo>
                  <a:pt x="0" y="5318445"/>
                </a:lnTo>
                <a:lnTo>
                  <a:pt x="0" y="0"/>
                </a:lnTo>
                <a:close/>
              </a:path>
            </a:pathLst>
          </a:custGeom>
          <a:blipFill>
            <a:blip r:embed="rId4">
              <a:alphaModFix amt="9999"/>
            </a:blip>
            <a:stretch>
              <a:fillRect l="0" t="0" r="0" b="0"/>
            </a:stretch>
          </a:blipFill>
        </p:spPr>
      </p:sp>
      <p:sp>
        <p:nvSpPr>
          <p:cNvPr name="TextBox 12" id="12"/>
          <p:cNvSpPr txBox="true"/>
          <p:nvPr/>
        </p:nvSpPr>
        <p:spPr>
          <a:xfrm rot="0">
            <a:off x="252238" y="9884696"/>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sp>
        <p:nvSpPr>
          <p:cNvPr name="TextBox 13" id="13"/>
          <p:cNvSpPr txBox="true"/>
          <p:nvPr/>
        </p:nvSpPr>
        <p:spPr>
          <a:xfrm rot="0">
            <a:off x="555110" y="-267699"/>
            <a:ext cx="17351895" cy="817550"/>
          </a:xfrm>
          <a:prstGeom prst="rect">
            <a:avLst/>
          </a:prstGeom>
        </p:spPr>
        <p:txBody>
          <a:bodyPr anchor="t" rtlCol="false" tIns="0" lIns="0" bIns="0" rIns="0">
            <a:spAutoFit/>
          </a:bodyPr>
          <a:lstStyle/>
          <a:p>
            <a:pPr algn="ctr">
              <a:lnSpc>
                <a:spcPts val="6159"/>
              </a:lnSpc>
            </a:pPr>
            <a:r>
              <a:rPr lang="en-US" sz="3622" b="true">
                <a:solidFill>
                  <a:srgbClr val="000000"/>
                </a:solidFill>
                <a:latin typeface="Cooper Hewitt Bold"/>
                <a:ea typeface="Cooper Hewitt Bold"/>
                <a:cs typeface="Cooper Hewitt Bold"/>
                <a:sym typeface="Cooper Hewitt Bold"/>
              </a:rPr>
              <a:t>Mini software that you will be doing in the exam (Taken from the specimen paper).</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971787" y="6404177"/>
            <a:ext cx="6909531" cy="2316613"/>
          </a:xfrm>
          <a:custGeom>
            <a:avLst/>
            <a:gdLst/>
            <a:ahLst/>
            <a:cxnLst/>
            <a:rect r="r" b="b" t="t" l="l"/>
            <a:pathLst>
              <a:path h="2316613" w="6909531">
                <a:moveTo>
                  <a:pt x="0" y="0"/>
                </a:moveTo>
                <a:lnTo>
                  <a:pt x="6909531" y="0"/>
                </a:lnTo>
                <a:lnTo>
                  <a:pt x="6909531" y="2316613"/>
                </a:lnTo>
                <a:lnTo>
                  <a:pt x="0" y="23166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114131" y="1351855"/>
            <a:ext cx="9599398" cy="7199548"/>
          </a:xfrm>
          <a:custGeom>
            <a:avLst/>
            <a:gdLst/>
            <a:ahLst/>
            <a:cxnLst/>
            <a:rect r="r" b="b" t="t" l="l"/>
            <a:pathLst>
              <a:path h="7199548" w="9599398">
                <a:moveTo>
                  <a:pt x="0" y="0"/>
                </a:moveTo>
                <a:lnTo>
                  <a:pt x="9599398" y="0"/>
                </a:lnTo>
                <a:lnTo>
                  <a:pt x="9599398" y="7199548"/>
                </a:lnTo>
                <a:lnTo>
                  <a:pt x="0" y="71995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57828" y="3185102"/>
            <a:ext cx="5809921" cy="5708247"/>
          </a:xfrm>
          <a:custGeom>
            <a:avLst/>
            <a:gdLst/>
            <a:ahLst/>
            <a:cxnLst/>
            <a:rect r="r" b="b" t="t" l="l"/>
            <a:pathLst>
              <a:path h="5708247" w="5809921">
                <a:moveTo>
                  <a:pt x="0" y="0"/>
                </a:moveTo>
                <a:lnTo>
                  <a:pt x="5809921" y="0"/>
                </a:lnTo>
                <a:lnTo>
                  <a:pt x="5809921" y="5708247"/>
                </a:lnTo>
                <a:lnTo>
                  <a:pt x="0" y="5708247"/>
                </a:lnTo>
                <a:lnTo>
                  <a:pt x="0" y="0"/>
                </a:lnTo>
                <a:close/>
              </a:path>
            </a:pathLst>
          </a:custGeom>
          <a:blipFill>
            <a:blip r:embed="rId8">
              <a:extLst>
                <a:ext uri="{96DAC541-7B7A-43D3-8B79-37D633B846F1}">
                  <asvg:svgBlip xmlns:asvg="http://schemas.microsoft.com/office/drawing/2016/SVG/main" r:embed="rId9"/>
                </a:ext>
              </a:extLst>
            </a:blip>
            <a:stretch>
              <a:fillRect l="-762" t="0" r="-762" b="0"/>
            </a:stretch>
          </a:blipFill>
        </p:spPr>
      </p:sp>
      <p:sp>
        <p:nvSpPr>
          <p:cNvPr name="TextBox 6" id="6"/>
          <p:cNvSpPr txBox="true"/>
          <p:nvPr/>
        </p:nvSpPr>
        <p:spPr>
          <a:xfrm rot="0">
            <a:off x="5105663" y="2572643"/>
            <a:ext cx="8076674" cy="4533900"/>
          </a:xfrm>
          <a:prstGeom prst="rect">
            <a:avLst/>
          </a:prstGeom>
        </p:spPr>
        <p:txBody>
          <a:bodyPr anchor="t" rtlCol="false" tIns="0" lIns="0" bIns="0" rIns="0">
            <a:spAutoFit/>
          </a:bodyPr>
          <a:lstStyle/>
          <a:p>
            <a:pPr algn="ctr">
              <a:lnSpc>
                <a:spcPts val="11999"/>
              </a:lnSpc>
            </a:pPr>
            <a:r>
              <a:rPr lang="en-US" sz="9999">
                <a:solidFill>
                  <a:srgbClr val="231F20"/>
                </a:solidFill>
                <a:latin typeface="Fredoka"/>
                <a:ea typeface="Fredoka"/>
                <a:cs typeface="Fredoka"/>
                <a:sym typeface="Fredoka"/>
              </a:rPr>
              <a:t>Algorithm</a:t>
            </a:r>
          </a:p>
          <a:p>
            <a:pPr algn="ctr">
              <a:lnSpc>
                <a:spcPts val="11999"/>
              </a:lnSpc>
            </a:pPr>
            <a:r>
              <a:rPr lang="en-US" sz="9999">
                <a:solidFill>
                  <a:srgbClr val="231F20"/>
                </a:solidFill>
                <a:latin typeface="Fredoka"/>
                <a:ea typeface="Fredoka"/>
                <a:cs typeface="Fredoka"/>
                <a:sym typeface="Fredoka"/>
              </a:rPr>
              <a:t>and </a:t>
            </a:r>
          </a:p>
          <a:p>
            <a:pPr algn="ctr">
              <a:lnSpc>
                <a:spcPts val="12000"/>
              </a:lnSpc>
            </a:pPr>
            <a:r>
              <a:rPr lang="en-US" sz="9999">
                <a:solidFill>
                  <a:srgbClr val="231F20"/>
                </a:solidFill>
                <a:latin typeface="Fredoka"/>
                <a:ea typeface="Fredoka"/>
                <a:cs typeface="Fredoka"/>
                <a:sym typeface="Fredoka"/>
              </a:rPr>
              <a:t>Flow Chart</a:t>
            </a:r>
          </a:p>
        </p:txBody>
      </p:sp>
      <p:sp>
        <p:nvSpPr>
          <p:cNvPr name="Freeform 7" id="7"/>
          <p:cNvSpPr/>
          <p:nvPr/>
        </p:nvSpPr>
        <p:spPr>
          <a:xfrm flipH="false" flipV="false" rot="5400000">
            <a:off x="12949334" y="2554090"/>
            <a:ext cx="5463779" cy="949332"/>
          </a:xfrm>
          <a:custGeom>
            <a:avLst/>
            <a:gdLst/>
            <a:ahLst/>
            <a:cxnLst/>
            <a:rect r="r" b="b" t="t" l="l"/>
            <a:pathLst>
              <a:path h="949332" w="5463779">
                <a:moveTo>
                  <a:pt x="0" y="0"/>
                </a:moveTo>
                <a:lnTo>
                  <a:pt x="5463779" y="0"/>
                </a:lnTo>
                <a:lnTo>
                  <a:pt x="5463779" y="949332"/>
                </a:lnTo>
                <a:lnTo>
                  <a:pt x="0" y="949332"/>
                </a:lnTo>
                <a:lnTo>
                  <a:pt x="0" y="0"/>
                </a:lnTo>
                <a:close/>
              </a:path>
            </a:pathLst>
          </a:custGeom>
          <a:blipFill>
            <a:blip r:embed="rId10">
              <a:extLst>
                <a:ext uri="{96DAC541-7B7A-43D3-8B79-37D633B846F1}">
                  <asvg:svgBlip xmlns:asvg="http://schemas.microsoft.com/office/drawing/2016/SVG/main" r:embed="rId11"/>
                </a:ext>
              </a:extLst>
            </a:blip>
            <a:stretch>
              <a:fillRect l="-40" t="0" r="-40" b="0"/>
            </a:stretch>
          </a:blipFill>
        </p:spPr>
      </p:sp>
      <p:sp>
        <p:nvSpPr>
          <p:cNvPr name="TextBox 8" id="8"/>
          <p:cNvSpPr txBox="true"/>
          <p:nvPr/>
        </p:nvSpPr>
        <p:spPr>
          <a:xfrm rot="0">
            <a:off x="14165005" y="6858893"/>
            <a:ext cx="2083105" cy="1210630"/>
          </a:xfrm>
          <a:prstGeom prst="rect">
            <a:avLst/>
          </a:prstGeom>
        </p:spPr>
        <p:txBody>
          <a:bodyPr anchor="t" rtlCol="false" tIns="0" lIns="0" bIns="0" rIns="0">
            <a:spAutoFit/>
          </a:bodyPr>
          <a:lstStyle/>
          <a:p>
            <a:pPr algn="ctr">
              <a:lnSpc>
                <a:spcPts val="8853"/>
              </a:lnSpc>
            </a:pPr>
            <a:r>
              <a:rPr lang="en-US" sz="6323">
                <a:solidFill>
                  <a:srgbClr val="231F20"/>
                </a:solidFill>
                <a:latin typeface="Montserrat"/>
                <a:ea typeface="Montserrat"/>
                <a:cs typeface="Montserrat"/>
                <a:sym typeface="Montserrat"/>
              </a:rPr>
              <a:t>C7.3</a:t>
            </a:r>
          </a:p>
        </p:txBody>
      </p:sp>
      <p:grpSp>
        <p:nvGrpSpPr>
          <p:cNvPr name="Group 9" id="9"/>
          <p:cNvGrpSpPr/>
          <p:nvPr/>
        </p:nvGrpSpPr>
        <p:grpSpPr>
          <a:xfrm rot="0">
            <a:off x="2537237" y="300889"/>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492380"/>
            <a:ext cx="18288000" cy="8794620"/>
            <a:chOff x="0" y="0"/>
            <a:chExt cx="24384000" cy="11726160"/>
          </a:xfrm>
        </p:grpSpPr>
        <p:sp>
          <p:nvSpPr>
            <p:cNvPr name="Freeform 3" id="3"/>
            <p:cNvSpPr/>
            <p:nvPr/>
          </p:nvSpPr>
          <p:spPr>
            <a:xfrm flipH="false" flipV="false" rot="0">
              <a:off x="0" y="0"/>
              <a:ext cx="24384000" cy="11726164"/>
            </a:xfrm>
            <a:custGeom>
              <a:avLst/>
              <a:gdLst/>
              <a:ahLst/>
              <a:cxnLst/>
              <a:rect r="r" b="b" t="t" l="l"/>
              <a:pathLst>
                <a:path h="11726164" w="24384000">
                  <a:moveTo>
                    <a:pt x="0" y="0"/>
                  </a:moveTo>
                  <a:lnTo>
                    <a:pt x="24384000" y="0"/>
                  </a:lnTo>
                  <a:lnTo>
                    <a:pt x="24384000" y="11726164"/>
                  </a:lnTo>
                  <a:lnTo>
                    <a:pt x="0" y="11726164"/>
                  </a:lnTo>
                  <a:close/>
                </a:path>
              </a:pathLst>
            </a:custGeom>
            <a:solidFill>
              <a:srgbClr val="FFE6F1"/>
            </a:solidFill>
          </p:spPr>
        </p:sp>
      </p:grpSp>
      <p:sp>
        <p:nvSpPr>
          <p:cNvPr name="Freeform 4" id="4"/>
          <p:cNvSpPr/>
          <p:nvPr/>
        </p:nvSpPr>
        <p:spPr>
          <a:xfrm flipH="false" flipV="false" rot="0">
            <a:off x="1028700" y="3515013"/>
            <a:ext cx="12856639" cy="4310547"/>
          </a:xfrm>
          <a:custGeom>
            <a:avLst/>
            <a:gdLst/>
            <a:ahLst/>
            <a:cxnLst/>
            <a:rect r="r" b="b" t="t" l="l"/>
            <a:pathLst>
              <a:path h="4310547" w="12856639">
                <a:moveTo>
                  <a:pt x="0" y="0"/>
                </a:moveTo>
                <a:lnTo>
                  <a:pt x="12856639" y="0"/>
                </a:lnTo>
                <a:lnTo>
                  <a:pt x="12856639" y="4310547"/>
                </a:lnTo>
                <a:lnTo>
                  <a:pt x="0" y="43105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508454" y="1449518"/>
            <a:ext cx="18810742" cy="28575"/>
            <a:chOff x="0" y="0"/>
            <a:chExt cx="25080989" cy="38100"/>
          </a:xfrm>
        </p:grpSpPr>
        <p:sp>
          <p:nvSpPr>
            <p:cNvPr name="Freeform 6" id="6"/>
            <p:cNvSpPr/>
            <p:nvPr/>
          </p:nvSpPr>
          <p:spPr>
            <a:xfrm flipH="false" flipV="false" rot="0">
              <a:off x="0" y="0"/>
              <a:ext cx="25080976" cy="38100"/>
            </a:xfrm>
            <a:custGeom>
              <a:avLst/>
              <a:gdLst/>
              <a:ahLst/>
              <a:cxnLst/>
              <a:rect r="r" b="b" t="t" l="l"/>
              <a:pathLst>
                <a:path h="38100" w="25080976">
                  <a:moveTo>
                    <a:pt x="19050" y="0"/>
                  </a:moveTo>
                  <a:lnTo>
                    <a:pt x="25061926" y="0"/>
                  </a:lnTo>
                  <a:cubicBezTo>
                    <a:pt x="25072467" y="0"/>
                    <a:pt x="25080976" y="8509"/>
                    <a:pt x="25080976" y="19050"/>
                  </a:cubicBezTo>
                  <a:cubicBezTo>
                    <a:pt x="25080976" y="29591"/>
                    <a:pt x="25072467" y="38100"/>
                    <a:pt x="25061926" y="38100"/>
                  </a:cubicBezTo>
                  <a:lnTo>
                    <a:pt x="19050" y="38100"/>
                  </a:lnTo>
                  <a:cubicBezTo>
                    <a:pt x="8509" y="38100"/>
                    <a:pt x="0" y="29591"/>
                    <a:pt x="0" y="19050"/>
                  </a:cubicBezTo>
                  <a:cubicBezTo>
                    <a:pt x="0" y="8509"/>
                    <a:pt x="8509" y="0"/>
                    <a:pt x="19050" y="0"/>
                  </a:cubicBezTo>
                  <a:close/>
                </a:path>
              </a:pathLst>
            </a:custGeom>
            <a:solidFill>
              <a:srgbClr val="231F20"/>
            </a:solidFill>
          </p:spPr>
        </p:sp>
      </p:grpSp>
      <p:sp>
        <p:nvSpPr>
          <p:cNvPr name="Freeform 7" id="7"/>
          <p:cNvSpPr/>
          <p:nvPr/>
        </p:nvSpPr>
        <p:spPr>
          <a:xfrm flipH="false" flipV="false" rot="0">
            <a:off x="15676553" y="8089945"/>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Freeform 8" id="8"/>
          <p:cNvSpPr/>
          <p:nvPr/>
        </p:nvSpPr>
        <p:spPr>
          <a:xfrm flipH="false" flipV="false" rot="0">
            <a:off x="15676553" y="6234280"/>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TextBox 9" id="9"/>
          <p:cNvSpPr txBox="true"/>
          <p:nvPr/>
        </p:nvSpPr>
        <p:spPr>
          <a:xfrm rot="0">
            <a:off x="1614754" y="4224044"/>
            <a:ext cx="11683669" cy="3331292"/>
          </a:xfrm>
          <a:prstGeom prst="rect">
            <a:avLst/>
          </a:prstGeom>
        </p:spPr>
        <p:txBody>
          <a:bodyPr anchor="t" rtlCol="false" tIns="0" lIns="0" bIns="0" rIns="0">
            <a:spAutoFit/>
          </a:bodyPr>
          <a:lstStyle/>
          <a:p>
            <a:pPr algn="ctr">
              <a:lnSpc>
                <a:spcPts val="6557"/>
              </a:lnSpc>
            </a:pPr>
            <a:r>
              <a:rPr lang="en-US" sz="5463">
                <a:solidFill>
                  <a:srgbClr val="231F20"/>
                </a:solidFill>
                <a:latin typeface="Fredoka"/>
                <a:ea typeface="Fredoka"/>
                <a:cs typeface="Fredoka"/>
                <a:sym typeface="Fredoka"/>
              </a:rPr>
              <a:t>An algorithm is a step-by-step procedure or set of rules designed to perform a specific task or solve a particular problem.</a:t>
            </a:r>
          </a:p>
        </p:txBody>
      </p:sp>
      <p:sp>
        <p:nvSpPr>
          <p:cNvPr name="TextBox 10" id="10"/>
          <p:cNvSpPr txBox="true"/>
          <p:nvPr/>
        </p:nvSpPr>
        <p:spPr>
          <a:xfrm rot="0">
            <a:off x="289762" y="266392"/>
            <a:ext cx="9914337" cy="914400"/>
          </a:xfrm>
          <a:prstGeom prst="rect">
            <a:avLst/>
          </a:prstGeom>
        </p:spPr>
        <p:txBody>
          <a:bodyPr anchor="t" rtlCol="false" tIns="0" lIns="0" bIns="0" rIns="0">
            <a:spAutoFit/>
          </a:bodyPr>
          <a:lstStyle/>
          <a:p>
            <a:pPr algn="l">
              <a:lnSpc>
                <a:spcPts val="7200"/>
              </a:lnSpc>
            </a:pPr>
            <a:r>
              <a:rPr lang="en-US" sz="6000">
                <a:solidFill>
                  <a:srgbClr val="231F20"/>
                </a:solidFill>
                <a:latin typeface="Fredoka"/>
                <a:ea typeface="Fredoka"/>
                <a:cs typeface="Fredoka"/>
                <a:sym typeface="Fredoka"/>
              </a:rPr>
              <a:t>Definition of algorithm</a:t>
            </a:r>
          </a:p>
        </p:txBody>
      </p:sp>
      <p:grpSp>
        <p:nvGrpSpPr>
          <p:cNvPr name="Group 11" id="11"/>
          <p:cNvGrpSpPr/>
          <p:nvPr/>
        </p:nvGrpSpPr>
        <p:grpSpPr>
          <a:xfrm rot="0">
            <a:off x="2537237" y="300889"/>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492380"/>
            <a:ext cx="18288000" cy="8794620"/>
            <a:chOff x="0" y="0"/>
            <a:chExt cx="24384000" cy="11726160"/>
          </a:xfrm>
        </p:grpSpPr>
        <p:sp>
          <p:nvSpPr>
            <p:cNvPr name="Freeform 3" id="3"/>
            <p:cNvSpPr/>
            <p:nvPr/>
          </p:nvSpPr>
          <p:spPr>
            <a:xfrm flipH="false" flipV="false" rot="0">
              <a:off x="0" y="0"/>
              <a:ext cx="24384000" cy="11726164"/>
            </a:xfrm>
            <a:custGeom>
              <a:avLst/>
              <a:gdLst/>
              <a:ahLst/>
              <a:cxnLst/>
              <a:rect r="r" b="b" t="t" l="l"/>
              <a:pathLst>
                <a:path h="11726164" w="24384000">
                  <a:moveTo>
                    <a:pt x="0" y="0"/>
                  </a:moveTo>
                  <a:lnTo>
                    <a:pt x="24384000" y="0"/>
                  </a:lnTo>
                  <a:lnTo>
                    <a:pt x="24384000" y="11726164"/>
                  </a:lnTo>
                  <a:lnTo>
                    <a:pt x="0" y="11726164"/>
                  </a:lnTo>
                  <a:close/>
                </a:path>
              </a:pathLst>
            </a:custGeom>
            <a:solidFill>
              <a:srgbClr val="FFE6F1"/>
            </a:solidFill>
          </p:spPr>
        </p:sp>
      </p:grpSp>
      <p:sp>
        <p:nvSpPr>
          <p:cNvPr name="Freeform 4" id="4"/>
          <p:cNvSpPr/>
          <p:nvPr/>
        </p:nvSpPr>
        <p:spPr>
          <a:xfrm flipH="false" flipV="false" rot="0">
            <a:off x="736038" y="1866042"/>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508454" y="1449518"/>
            <a:ext cx="18810742" cy="28575"/>
            <a:chOff x="0" y="0"/>
            <a:chExt cx="25080989" cy="38100"/>
          </a:xfrm>
        </p:grpSpPr>
        <p:sp>
          <p:nvSpPr>
            <p:cNvPr name="Freeform 6" id="6"/>
            <p:cNvSpPr/>
            <p:nvPr/>
          </p:nvSpPr>
          <p:spPr>
            <a:xfrm flipH="false" flipV="false" rot="0">
              <a:off x="0" y="0"/>
              <a:ext cx="25080976" cy="38100"/>
            </a:xfrm>
            <a:custGeom>
              <a:avLst/>
              <a:gdLst/>
              <a:ahLst/>
              <a:cxnLst/>
              <a:rect r="r" b="b" t="t" l="l"/>
              <a:pathLst>
                <a:path h="38100" w="25080976">
                  <a:moveTo>
                    <a:pt x="19050" y="0"/>
                  </a:moveTo>
                  <a:lnTo>
                    <a:pt x="25061926" y="0"/>
                  </a:lnTo>
                  <a:cubicBezTo>
                    <a:pt x="25072467" y="0"/>
                    <a:pt x="25080976" y="8509"/>
                    <a:pt x="25080976" y="19050"/>
                  </a:cubicBezTo>
                  <a:cubicBezTo>
                    <a:pt x="25080976" y="29591"/>
                    <a:pt x="25072467" y="38100"/>
                    <a:pt x="25061926" y="38100"/>
                  </a:cubicBezTo>
                  <a:lnTo>
                    <a:pt x="19050" y="38100"/>
                  </a:lnTo>
                  <a:cubicBezTo>
                    <a:pt x="8509" y="38100"/>
                    <a:pt x="0" y="29591"/>
                    <a:pt x="0" y="19050"/>
                  </a:cubicBezTo>
                  <a:cubicBezTo>
                    <a:pt x="0" y="8509"/>
                    <a:pt x="8509" y="0"/>
                    <a:pt x="19050" y="0"/>
                  </a:cubicBezTo>
                  <a:close/>
                </a:path>
              </a:pathLst>
            </a:custGeom>
            <a:solidFill>
              <a:srgbClr val="231F20"/>
            </a:solidFill>
          </p:spPr>
        </p:sp>
      </p:grpSp>
      <p:sp>
        <p:nvSpPr>
          <p:cNvPr name="Freeform 7" id="7"/>
          <p:cNvSpPr/>
          <p:nvPr/>
        </p:nvSpPr>
        <p:spPr>
          <a:xfrm flipH="false" flipV="false" rot="0">
            <a:off x="15676553" y="8089945"/>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Freeform 8" id="8"/>
          <p:cNvSpPr/>
          <p:nvPr/>
        </p:nvSpPr>
        <p:spPr>
          <a:xfrm flipH="false" flipV="false" rot="0">
            <a:off x="15676553" y="6234280"/>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Freeform 9" id="9"/>
          <p:cNvSpPr/>
          <p:nvPr/>
        </p:nvSpPr>
        <p:spPr>
          <a:xfrm flipH="false" flipV="false" rot="0">
            <a:off x="736038" y="4501002"/>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2347040" y="7189374"/>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44000" y="5339513"/>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1479122" y="2361654"/>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5380441">
            <a:off x="3256065" y="4163866"/>
            <a:ext cx="485807" cy="47625"/>
            <a:chOff x="0" y="0"/>
            <a:chExt cx="647743" cy="63500"/>
          </a:xfrm>
        </p:grpSpPr>
        <p:sp>
          <p:nvSpPr>
            <p:cNvPr name="Freeform 14" id="14"/>
            <p:cNvSpPr/>
            <p:nvPr/>
          </p:nvSpPr>
          <p:spPr>
            <a:xfrm flipH="false" flipV="false" rot="0">
              <a:off x="0" y="0"/>
              <a:ext cx="647700" cy="63500"/>
            </a:xfrm>
            <a:custGeom>
              <a:avLst/>
              <a:gdLst/>
              <a:ahLst/>
              <a:cxnLst/>
              <a:rect r="r" b="b" t="t" l="l"/>
              <a:pathLst>
                <a:path h="63500" w="647700">
                  <a:moveTo>
                    <a:pt x="31750" y="0"/>
                  </a:moveTo>
                  <a:lnTo>
                    <a:pt x="615950" y="0"/>
                  </a:lnTo>
                  <a:cubicBezTo>
                    <a:pt x="633476" y="0"/>
                    <a:pt x="647700" y="14224"/>
                    <a:pt x="647700" y="31750"/>
                  </a:cubicBezTo>
                  <a:cubicBezTo>
                    <a:pt x="647700" y="49276"/>
                    <a:pt x="633476" y="63500"/>
                    <a:pt x="61595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15" id="15"/>
          <p:cNvGrpSpPr/>
          <p:nvPr/>
        </p:nvGrpSpPr>
        <p:grpSpPr>
          <a:xfrm rot="1580904">
            <a:off x="4392471" y="6789548"/>
            <a:ext cx="1119226" cy="47625"/>
            <a:chOff x="0" y="0"/>
            <a:chExt cx="1492301" cy="63500"/>
          </a:xfrm>
        </p:grpSpPr>
        <p:sp>
          <p:nvSpPr>
            <p:cNvPr name="Freeform 16" id="16"/>
            <p:cNvSpPr/>
            <p:nvPr/>
          </p:nvSpPr>
          <p:spPr>
            <a:xfrm flipH="false" flipV="false" rot="0">
              <a:off x="0" y="0"/>
              <a:ext cx="1492250" cy="63500"/>
            </a:xfrm>
            <a:custGeom>
              <a:avLst/>
              <a:gdLst/>
              <a:ahLst/>
              <a:cxnLst/>
              <a:rect r="r" b="b" t="t" l="l"/>
              <a:pathLst>
                <a:path h="63500" w="1492250">
                  <a:moveTo>
                    <a:pt x="31750" y="0"/>
                  </a:moveTo>
                  <a:lnTo>
                    <a:pt x="1460500" y="0"/>
                  </a:lnTo>
                  <a:cubicBezTo>
                    <a:pt x="1478026" y="0"/>
                    <a:pt x="1492250" y="14224"/>
                    <a:pt x="1492250" y="31750"/>
                  </a:cubicBezTo>
                  <a:cubicBezTo>
                    <a:pt x="1492250" y="49276"/>
                    <a:pt x="1478026" y="63500"/>
                    <a:pt x="146050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17" id="17"/>
          <p:cNvGrpSpPr/>
          <p:nvPr/>
        </p:nvGrpSpPr>
        <p:grpSpPr>
          <a:xfrm rot="-1915714">
            <a:off x="8556714" y="7895066"/>
            <a:ext cx="1191532" cy="47625"/>
            <a:chOff x="0" y="0"/>
            <a:chExt cx="1588709" cy="63500"/>
          </a:xfrm>
        </p:grpSpPr>
        <p:sp>
          <p:nvSpPr>
            <p:cNvPr name="Freeform 18" id="18"/>
            <p:cNvSpPr/>
            <p:nvPr/>
          </p:nvSpPr>
          <p:spPr>
            <a:xfrm flipH="false" flipV="false" rot="0">
              <a:off x="0" y="0"/>
              <a:ext cx="1588770" cy="63500"/>
            </a:xfrm>
            <a:custGeom>
              <a:avLst/>
              <a:gdLst/>
              <a:ahLst/>
              <a:cxnLst/>
              <a:rect r="r" b="b" t="t" l="l"/>
              <a:pathLst>
                <a:path h="63500" w="1588770">
                  <a:moveTo>
                    <a:pt x="31750" y="0"/>
                  </a:moveTo>
                  <a:lnTo>
                    <a:pt x="1557020" y="0"/>
                  </a:lnTo>
                  <a:cubicBezTo>
                    <a:pt x="1574546" y="0"/>
                    <a:pt x="1588770" y="14224"/>
                    <a:pt x="1588770" y="31750"/>
                  </a:cubicBezTo>
                  <a:cubicBezTo>
                    <a:pt x="1588770" y="49276"/>
                    <a:pt x="1574546" y="63500"/>
                    <a:pt x="155702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19" id="19"/>
          <p:cNvGrpSpPr/>
          <p:nvPr/>
        </p:nvGrpSpPr>
        <p:grpSpPr>
          <a:xfrm rot="-1915714">
            <a:off x="12131430" y="4776071"/>
            <a:ext cx="1191532" cy="47625"/>
            <a:chOff x="0" y="0"/>
            <a:chExt cx="1588709" cy="63500"/>
          </a:xfrm>
        </p:grpSpPr>
        <p:sp>
          <p:nvSpPr>
            <p:cNvPr name="Freeform 20" id="20"/>
            <p:cNvSpPr/>
            <p:nvPr/>
          </p:nvSpPr>
          <p:spPr>
            <a:xfrm flipH="false" flipV="false" rot="0">
              <a:off x="0" y="0"/>
              <a:ext cx="1588770" cy="63500"/>
            </a:xfrm>
            <a:custGeom>
              <a:avLst/>
              <a:gdLst/>
              <a:ahLst/>
              <a:cxnLst/>
              <a:rect r="r" b="b" t="t" l="l"/>
              <a:pathLst>
                <a:path h="63500" w="1588770">
                  <a:moveTo>
                    <a:pt x="31750" y="0"/>
                  </a:moveTo>
                  <a:lnTo>
                    <a:pt x="1557020" y="0"/>
                  </a:lnTo>
                  <a:cubicBezTo>
                    <a:pt x="1574546" y="0"/>
                    <a:pt x="1588770" y="14224"/>
                    <a:pt x="1588770" y="31750"/>
                  </a:cubicBezTo>
                  <a:cubicBezTo>
                    <a:pt x="1588770" y="49276"/>
                    <a:pt x="1574546" y="63500"/>
                    <a:pt x="155702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21" id="21"/>
          <p:cNvGrpSpPr/>
          <p:nvPr/>
        </p:nvGrpSpPr>
        <p:grpSpPr>
          <a:xfrm rot="0">
            <a:off x="2537237" y="300889"/>
            <a:ext cx="13213526" cy="9925515"/>
            <a:chOff x="0" y="0"/>
            <a:chExt cx="17618034" cy="13234020"/>
          </a:xfrm>
        </p:grpSpPr>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25" id="25"/>
          <p:cNvSpPr txBox="true"/>
          <p:nvPr/>
        </p:nvSpPr>
        <p:spPr>
          <a:xfrm rot="0">
            <a:off x="289762" y="285442"/>
            <a:ext cx="17359724" cy="857250"/>
          </a:xfrm>
          <a:prstGeom prst="rect">
            <a:avLst/>
          </a:prstGeom>
        </p:spPr>
        <p:txBody>
          <a:bodyPr anchor="t" rtlCol="false" tIns="0" lIns="0" bIns="0" rIns="0">
            <a:spAutoFit/>
          </a:bodyPr>
          <a:lstStyle/>
          <a:p>
            <a:pPr algn="l">
              <a:lnSpc>
                <a:spcPts val="6600"/>
              </a:lnSpc>
            </a:pPr>
            <a:r>
              <a:rPr lang="en-US" sz="5500">
                <a:solidFill>
                  <a:srgbClr val="231F20"/>
                </a:solidFill>
                <a:latin typeface="Fredoka"/>
                <a:ea typeface="Fredoka"/>
                <a:cs typeface="Fredoka"/>
                <a:sym typeface="Fredoka"/>
              </a:rPr>
              <a:t>Example of an algorithm (Real Life)  </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492380"/>
            <a:ext cx="18288000" cy="8794620"/>
            <a:chOff x="0" y="0"/>
            <a:chExt cx="24384000" cy="11726160"/>
          </a:xfrm>
        </p:grpSpPr>
        <p:sp>
          <p:nvSpPr>
            <p:cNvPr name="Freeform 3" id="3"/>
            <p:cNvSpPr/>
            <p:nvPr/>
          </p:nvSpPr>
          <p:spPr>
            <a:xfrm flipH="false" flipV="false" rot="0">
              <a:off x="0" y="0"/>
              <a:ext cx="24384000" cy="11726164"/>
            </a:xfrm>
            <a:custGeom>
              <a:avLst/>
              <a:gdLst/>
              <a:ahLst/>
              <a:cxnLst/>
              <a:rect r="r" b="b" t="t" l="l"/>
              <a:pathLst>
                <a:path h="11726164" w="24384000">
                  <a:moveTo>
                    <a:pt x="0" y="0"/>
                  </a:moveTo>
                  <a:lnTo>
                    <a:pt x="24384000" y="0"/>
                  </a:lnTo>
                  <a:lnTo>
                    <a:pt x="24384000" y="11726164"/>
                  </a:lnTo>
                  <a:lnTo>
                    <a:pt x="0" y="11726164"/>
                  </a:lnTo>
                  <a:close/>
                </a:path>
              </a:pathLst>
            </a:custGeom>
            <a:solidFill>
              <a:srgbClr val="FFE6F1"/>
            </a:solidFill>
          </p:spPr>
        </p:sp>
      </p:grpSp>
      <p:sp>
        <p:nvSpPr>
          <p:cNvPr name="Freeform 4" id="4"/>
          <p:cNvSpPr/>
          <p:nvPr/>
        </p:nvSpPr>
        <p:spPr>
          <a:xfrm flipH="false" flipV="false" rot="0">
            <a:off x="736038" y="1866042"/>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508454" y="1449518"/>
            <a:ext cx="18810742" cy="28575"/>
            <a:chOff x="0" y="0"/>
            <a:chExt cx="25080989" cy="38100"/>
          </a:xfrm>
        </p:grpSpPr>
        <p:sp>
          <p:nvSpPr>
            <p:cNvPr name="Freeform 6" id="6"/>
            <p:cNvSpPr/>
            <p:nvPr/>
          </p:nvSpPr>
          <p:spPr>
            <a:xfrm flipH="false" flipV="false" rot="0">
              <a:off x="0" y="0"/>
              <a:ext cx="25080976" cy="38100"/>
            </a:xfrm>
            <a:custGeom>
              <a:avLst/>
              <a:gdLst/>
              <a:ahLst/>
              <a:cxnLst/>
              <a:rect r="r" b="b" t="t" l="l"/>
              <a:pathLst>
                <a:path h="38100" w="25080976">
                  <a:moveTo>
                    <a:pt x="19050" y="0"/>
                  </a:moveTo>
                  <a:lnTo>
                    <a:pt x="25061926" y="0"/>
                  </a:lnTo>
                  <a:cubicBezTo>
                    <a:pt x="25072467" y="0"/>
                    <a:pt x="25080976" y="8509"/>
                    <a:pt x="25080976" y="19050"/>
                  </a:cubicBezTo>
                  <a:cubicBezTo>
                    <a:pt x="25080976" y="29591"/>
                    <a:pt x="25072467" y="38100"/>
                    <a:pt x="25061926" y="38100"/>
                  </a:cubicBezTo>
                  <a:lnTo>
                    <a:pt x="19050" y="38100"/>
                  </a:lnTo>
                  <a:cubicBezTo>
                    <a:pt x="8509" y="38100"/>
                    <a:pt x="0" y="29591"/>
                    <a:pt x="0" y="19050"/>
                  </a:cubicBezTo>
                  <a:cubicBezTo>
                    <a:pt x="0" y="8509"/>
                    <a:pt x="8509" y="0"/>
                    <a:pt x="19050" y="0"/>
                  </a:cubicBezTo>
                  <a:close/>
                </a:path>
              </a:pathLst>
            </a:custGeom>
            <a:solidFill>
              <a:srgbClr val="231F20"/>
            </a:solidFill>
          </p:spPr>
        </p:sp>
      </p:grpSp>
      <p:sp>
        <p:nvSpPr>
          <p:cNvPr name="Freeform 7" id="7"/>
          <p:cNvSpPr/>
          <p:nvPr/>
        </p:nvSpPr>
        <p:spPr>
          <a:xfrm flipH="false" flipV="false" rot="0">
            <a:off x="15676553" y="8089945"/>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Freeform 8" id="8"/>
          <p:cNvSpPr/>
          <p:nvPr/>
        </p:nvSpPr>
        <p:spPr>
          <a:xfrm flipH="false" flipV="false" rot="0">
            <a:off x="15676553" y="6234280"/>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TextBox 9" id="9"/>
          <p:cNvSpPr txBox="true"/>
          <p:nvPr/>
        </p:nvSpPr>
        <p:spPr>
          <a:xfrm rot="0">
            <a:off x="1229940" y="2361654"/>
            <a:ext cx="5182561" cy="1371600"/>
          </a:xfrm>
          <a:prstGeom prst="rect">
            <a:avLst/>
          </a:prstGeom>
        </p:spPr>
        <p:txBody>
          <a:bodyPr anchor="t" rtlCol="false" tIns="0" lIns="0" bIns="0" rIns="0">
            <a:spAutoFit/>
          </a:bodyPr>
          <a:lstStyle/>
          <a:p>
            <a:pPr algn="ctr">
              <a:lnSpc>
                <a:spcPts val="5433"/>
              </a:lnSpc>
            </a:pPr>
            <a:r>
              <a:rPr lang="en-US" sz="4527">
                <a:solidFill>
                  <a:srgbClr val="231F20"/>
                </a:solidFill>
                <a:latin typeface="Fredoka"/>
                <a:ea typeface="Fredoka"/>
                <a:cs typeface="Fredoka"/>
                <a:sym typeface="Fredoka"/>
              </a:rPr>
              <a:t>Walk to the parking space</a:t>
            </a:r>
          </a:p>
        </p:txBody>
      </p:sp>
      <p:sp>
        <p:nvSpPr>
          <p:cNvPr name="Freeform 10" id="10"/>
          <p:cNvSpPr/>
          <p:nvPr/>
        </p:nvSpPr>
        <p:spPr>
          <a:xfrm flipH="false" flipV="false" rot="0">
            <a:off x="736038" y="4501002"/>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1229940" y="5339513"/>
            <a:ext cx="5182561" cy="685800"/>
          </a:xfrm>
          <a:prstGeom prst="rect">
            <a:avLst/>
          </a:prstGeom>
        </p:spPr>
        <p:txBody>
          <a:bodyPr anchor="t" rtlCol="false" tIns="0" lIns="0" bIns="0" rIns="0">
            <a:spAutoFit/>
          </a:bodyPr>
          <a:lstStyle/>
          <a:p>
            <a:pPr algn="ctr">
              <a:lnSpc>
                <a:spcPts val="5433"/>
              </a:lnSpc>
            </a:pPr>
            <a:r>
              <a:rPr lang="en-US" sz="4527">
                <a:solidFill>
                  <a:srgbClr val="231F20"/>
                </a:solidFill>
                <a:latin typeface="Fredoka"/>
                <a:ea typeface="Fredoka"/>
                <a:cs typeface="Fredoka"/>
                <a:sym typeface="Fredoka"/>
              </a:rPr>
              <a:t>Open the door </a:t>
            </a:r>
          </a:p>
        </p:txBody>
      </p:sp>
      <p:sp>
        <p:nvSpPr>
          <p:cNvPr name="Freeform 12" id="12"/>
          <p:cNvSpPr/>
          <p:nvPr/>
        </p:nvSpPr>
        <p:spPr>
          <a:xfrm flipH="false" flipV="false" rot="0">
            <a:off x="2347040" y="7189374"/>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2840942" y="7684986"/>
            <a:ext cx="5182561" cy="1371600"/>
          </a:xfrm>
          <a:prstGeom prst="rect">
            <a:avLst/>
          </a:prstGeom>
        </p:spPr>
        <p:txBody>
          <a:bodyPr anchor="t" rtlCol="false" tIns="0" lIns="0" bIns="0" rIns="0">
            <a:spAutoFit/>
          </a:bodyPr>
          <a:lstStyle/>
          <a:p>
            <a:pPr algn="ctr">
              <a:lnSpc>
                <a:spcPts val="5433"/>
              </a:lnSpc>
            </a:pPr>
            <a:r>
              <a:rPr lang="en-US" sz="4527">
                <a:solidFill>
                  <a:srgbClr val="231F20"/>
                </a:solidFill>
                <a:latin typeface="Fredoka"/>
                <a:ea typeface="Fredoka"/>
                <a:cs typeface="Fredoka"/>
                <a:sym typeface="Fredoka"/>
              </a:rPr>
              <a:t>Turn on the engine</a:t>
            </a:r>
          </a:p>
        </p:txBody>
      </p:sp>
      <p:sp>
        <p:nvSpPr>
          <p:cNvPr name="Freeform 14" id="14"/>
          <p:cNvSpPr/>
          <p:nvPr/>
        </p:nvSpPr>
        <p:spPr>
          <a:xfrm flipH="false" flipV="false" rot="0">
            <a:off x="9144000" y="5339513"/>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9637902" y="5835125"/>
            <a:ext cx="5182561" cy="1371600"/>
          </a:xfrm>
          <a:prstGeom prst="rect">
            <a:avLst/>
          </a:prstGeom>
        </p:spPr>
        <p:txBody>
          <a:bodyPr anchor="t" rtlCol="false" tIns="0" lIns="0" bIns="0" rIns="0">
            <a:spAutoFit/>
          </a:bodyPr>
          <a:lstStyle/>
          <a:p>
            <a:pPr algn="ctr">
              <a:lnSpc>
                <a:spcPts val="5433"/>
              </a:lnSpc>
            </a:pPr>
            <a:r>
              <a:rPr lang="en-US" sz="4527">
                <a:solidFill>
                  <a:srgbClr val="231F20"/>
                </a:solidFill>
                <a:latin typeface="Fredoka"/>
                <a:ea typeface="Fredoka"/>
                <a:cs typeface="Fredoka"/>
                <a:sym typeface="Fredoka"/>
              </a:rPr>
              <a:t>Put on your seatbelt</a:t>
            </a:r>
          </a:p>
        </p:txBody>
      </p:sp>
      <p:sp>
        <p:nvSpPr>
          <p:cNvPr name="Freeform 16" id="16"/>
          <p:cNvSpPr/>
          <p:nvPr/>
        </p:nvSpPr>
        <p:spPr>
          <a:xfrm flipH="false" flipV="false" rot="0">
            <a:off x="11479122" y="2361654"/>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7" id="17"/>
          <p:cNvSpPr txBox="true"/>
          <p:nvPr/>
        </p:nvSpPr>
        <p:spPr>
          <a:xfrm rot="0">
            <a:off x="11973024" y="3200165"/>
            <a:ext cx="5182561" cy="685800"/>
          </a:xfrm>
          <a:prstGeom prst="rect">
            <a:avLst/>
          </a:prstGeom>
        </p:spPr>
        <p:txBody>
          <a:bodyPr anchor="t" rtlCol="false" tIns="0" lIns="0" bIns="0" rIns="0">
            <a:spAutoFit/>
          </a:bodyPr>
          <a:lstStyle/>
          <a:p>
            <a:pPr algn="ctr">
              <a:lnSpc>
                <a:spcPts val="5433"/>
              </a:lnSpc>
            </a:pPr>
            <a:r>
              <a:rPr lang="en-US" sz="4527">
                <a:solidFill>
                  <a:srgbClr val="231F20"/>
                </a:solidFill>
                <a:latin typeface="Fredoka"/>
                <a:ea typeface="Fredoka"/>
                <a:cs typeface="Fredoka"/>
                <a:sym typeface="Fredoka"/>
              </a:rPr>
              <a:t>Letgoooo!</a:t>
            </a:r>
          </a:p>
        </p:txBody>
      </p:sp>
      <p:grpSp>
        <p:nvGrpSpPr>
          <p:cNvPr name="Group 18" id="18"/>
          <p:cNvGrpSpPr/>
          <p:nvPr/>
        </p:nvGrpSpPr>
        <p:grpSpPr>
          <a:xfrm rot="5380441">
            <a:off x="3256065" y="4163866"/>
            <a:ext cx="485807" cy="47625"/>
            <a:chOff x="0" y="0"/>
            <a:chExt cx="647743" cy="63500"/>
          </a:xfrm>
        </p:grpSpPr>
        <p:sp>
          <p:nvSpPr>
            <p:cNvPr name="Freeform 19" id="19"/>
            <p:cNvSpPr/>
            <p:nvPr/>
          </p:nvSpPr>
          <p:spPr>
            <a:xfrm flipH="false" flipV="false" rot="0">
              <a:off x="0" y="0"/>
              <a:ext cx="647700" cy="63500"/>
            </a:xfrm>
            <a:custGeom>
              <a:avLst/>
              <a:gdLst/>
              <a:ahLst/>
              <a:cxnLst/>
              <a:rect r="r" b="b" t="t" l="l"/>
              <a:pathLst>
                <a:path h="63500" w="647700">
                  <a:moveTo>
                    <a:pt x="31750" y="0"/>
                  </a:moveTo>
                  <a:lnTo>
                    <a:pt x="615950" y="0"/>
                  </a:lnTo>
                  <a:cubicBezTo>
                    <a:pt x="633476" y="0"/>
                    <a:pt x="647700" y="14224"/>
                    <a:pt x="647700" y="31750"/>
                  </a:cubicBezTo>
                  <a:cubicBezTo>
                    <a:pt x="647700" y="49276"/>
                    <a:pt x="633476" y="63500"/>
                    <a:pt x="61595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20" id="20"/>
          <p:cNvGrpSpPr/>
          <p:nvPr/>
        </p:nvGrpSpPr>
        <p:grpSpPr>
          <a:xfrm rot="1580904">
            <a:off x="4392471" y="6789548"/>
            <a:ext cx="1119226" cy="47625"/>
            <a:chOff x="0" y="0"/>
            <a:chExt cx="1492301" cy="63500"/>
          </a:xfrm>
        </p:grpSpPr>
        <p:sp>
          <p:nvSpPr>
            <p:cNvPr name="Freeform 21" id="21"/>
            <p:cNvSpPr/>
            <p:nvPr/>
          </p:nvSpPr>
          <p:spPr>
            <a:xfrm flipH="false" flipV="false" rot="0">
              <a:off x="0" y="0"/>
              <a:ext cx="1492250" cy="63500"/>
            </a:xfrm>
            <a:custGeom>
              <a:avLst/>
              <a:gdLst/>
              <a:ahLst/>
              <a:cxnLst/>
              <a:rect r="r" b="b" t="t" l="l"/>
              <a:pathLst>
                <a:path h="63500" w="1492250">
                  <a:moveTo>
                    <a:pt x="31750" y="0"/>
                  </a:moveTo>
                  <a:lnTo>
                    <a:pt x="1460500" y="0"/>
                  </a:lnTo>
                  <a:cubicBezTo>
                    <a:pt x="1478026" y="0"/>
                    <a:pt x="1492250" y="14224"/>
                    <a:pt x="1492250" y="31750"/>
                  </a:cubicBezTo>
                  <a:cubicBezTo>
                    <a:pt x="1492250" y="49276"/>
                    <a:pt x="1478026" y="63500"/>
                    <a:pt x="146050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22" id="22"/>
          <p:cNvGrpSpPr/>
          <p:nvPr/>
        </p:nvGrpSpPr>
        <p:grpSpPr>
          <a:xfrm rot="-1915714">
            <a:off x="8556714" y="7895066"/>
            <a:ext cx="1191532" cy="47625"/>
            <a:chOff x="0" y="0"/>
            <a:chExt cx="1588709" cy="63500"/>
          </a:xfrm>
        </p:grpSpPr>
        <p:sp>
          <p:nvSpPr>
            <p:cNvPr name="Freeform 23" id="23"/>
            <p:cNvSpPr/>
            <p:nvPr/>
          </p:nvSpPr>
          <p:spPr>
            <a:xfrm flipH="false" flipV="false" rot="0">
              <a:off x="0" y="0"/>
              <a:ext cx="1588770" cy="63500"/>
            </a:xfrm>
            <a:custGeom>
              <a:avLst/>
              <a:gdLst/>
              <a:ahLst/>
              <a:cxnLst/>
              <a:rect r="r" b="b" t="t" l="l"/>
              <a:pathLst>
                <a:path h="63500" w="1588770">
                  <a:moveTo>
                    <a:pt x="31750" y="0"/>
                  </a:moveTo>
                  <a:lnTo>
                    <a:pt x="1557020" y="0"/>
                  </a:lnTo>
                  <a:cubicBezTo>
                    <a:pt x="1574546" y="0"/>
                    <a:pt x="1588770" y="14224"/>
                    <a:pt x="1588770" y="31750"/>
                  </a:cubicBezTo>
                  <a:cubicBezTo>
                    <a:pt x="1588770" y="49276"/>
                    <a:pt x="1574546" y="63500"/>
                    <a:pt x="155702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24" id="24"/>
          <p:cNvGrpSpPr/>
          <p:nvPr/>
        </p:nvGrpSpPr>
        <p:grpSpPr>
          <a:xfrm rot="-1915714">
            <a:off x="12131430" y="4776071"/>
            <a:ext cx="1191532" cy="47625"/>
            <a:chOff x="0" y="0"/>
            <a:chExt cx="1588709" cy="63500"/>
          </a:xfrm>
        </p:grpSpPr>
        <p:sp>
          <p:nvSpPr>
            <p:cNvPr name="Freeform 25" id="25"/>
            <p:cNvSpPr/>
            <p:nvPr/>
          </p:nvSpPr>
          <p:spPr>
            <a:xfrm flipH="false" flipV="false" rot="0">
              <a:off x="0" y="0"/>
              <a:ext cx="1588770" cy="63500"/>
            </a:xfrm>
            <a:custGeom>
              <a:avLst/>
              <a:gdLst/>
              <a:ahLst/>
              <a:cxnLst/>
              <a:rect r="r" b="b" t="t" l="l"/>
              <a:pathLst>
                <a:path h="63500" w="1588770">
                  <a:moveTo>
                    <a:pt x="31750" y="0"/>
                  </a:moveTo>
                  <a:lnTo>
                    <a:pt x="1557020" y="0"/>
                  </a:lnTo>
                  <a:cubicBezTo>
                    <a:pt x="1574546" y="0"/>
                    <a:pt x="1588770" y="14224"/>
                    <a:pt x="1588770" y="31750"/>
                  </a:cubicBezTo>
                  <a:cubicBezTo>
                    <a:pt x="1588770" y="49276"/>
                    <a:pt x="1574546" y="63500"/>
                    <a:pt x="155702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26" id="26"/>
          <p:cNvGrpSpPr/>
          <p:nvPr/>
        </p:nvGrpSpPr>
        <p:grpSpPr>
          <a:xfrm rot="0">
            <a:off x="2537237" y="300889"/>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0" id="30"/>
          <p:cNvSpPr txBox="true"/>
          <p:nvPr/>
        </p:nvSpPr>
        <p:spPr>
          <a:xfrm rot="0">
            <a:off x="289762" y="285442"/>
            <a:ext cx="17359724" cy="857250"/>
          </a:xfrm>
          <a:prstGeom prst="rect">
            <a:avLst/>
          </a:prstGeom>
        </p:spPr>
        <p:txBody>
          <a:bodyPr anchor="t" rtlCol="false" tIns="0" lIns="0" bIns="0" rIns="0">
            <a:spAutoFit/>
          </a:bodyPr>
          <a:lstStyle/>
          <a:p>
            <a:pPr algn="l">
              <a:lnSpc>
                <a:spcPts val="6600"/>
              </a:lnSpc>
            </a:pPr>
            <a:r>
              <a:rPr lang="en-US" sz="5500">
                <a:solidFill>
                  <a:srgbClr val="231F20"/>
                </a:solidFill>
                <a:latin typeface="Fredoka"/>
                <a:ea typeface="Fredoka"/>
                <a:cs typeface="Fredoka"/>
                <a:sym typeface="Fredoka"/>
              </a:rPr>
              <a:t>Example of an algorithm (Real Life)  - Driving a car</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492380"/>
            <a:ext cx="18288000" cy="8794620"/>
            <a:chOff x="0" y="0"/>
            <a:chExt cx="24384000" cy="11726160"/>
          </a:xfrm>
        </p:grpSpPr>
        <p:sp>
          <p:nvSpPr>
            <p:cNvPr name="Freeform 3" id="3"/>
            <p:cNvSpPr/>
            <p:nvPr/>
          </p:nvSpPr>
          <p:spPr>
            <a:xfrm flipH="false" flipV="false" rot="0">
              <a:off x="0" y="0"/>
              <a:ext cx="24384000" cy="11726164"/>
            </a:xfrm>
            <a:custGeom>
              <a:avLst/>
              <a:gdLst/>
              <a:ahLst/>
              <a:cxnLst/>
              <a:rect r="r" b="b" t="t" l="l"/>
              <a:pathLst>
                <a:path h="11726164" w="24384000">
                  <a:moveTo>
                    <a:pt x="0" y="0"/>
                  </a:moveTo>
                  <a:lnTo>
                    <a:pt x="24384000" y="0"/>
                  </a:lnTo>
                  <a:lnTo>
                    <a:pt x="24384000" y="11726164"/>
                  </a:lnTo>
                  <a:lnTo>
                    <a:pt x="0" y="11726164"/>
                  </a:lnTo>
                  <a:close/>
                </a:path>
              </a:pathLst>
            </a:custGeom>
            <a:solidFill>
              <a:srgbClr val="FFE6F1"/>
            </a:solidFill>
          </p:spPr>
        </p:sp>
      </p:grpSp>
      <p:sp>
        <p:nvSpPr>
          <p:cNvPr name="Freeform 4" id="4"/>
          <p:cNvSpPr/>
          <p:nvPr/>
        </p:nvSpPr>
        <p:spPr>
          <a:xfrm flipH="false" flipV="false" rot="0">
            <a:off x="736038" y="1866042"/>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508454" y="1449518"/>
            <a:ext cx="18810742" cy="28575"/>
            <a:chOff x="0" y="0"/>
            <a:chExt cx="25080989" cy="38100"/>
          </a:xfrm>
        </p:grpSpPr>
        <p:sp>
          <p:nvSpPr>
            <p:cNvPr name="Freeform 6" id="6"/>
            <p:cNvSpPr/>
            <p:nvPr/>
          </p:nvSpPr>
          <p:spPr>
            <a:xfrm flipH="false" flipV="false" rot="0">
              <a:off x="0" y="0"/>
              <a:ext cx="25080976" cy="38100"/>
            </a:xfrm>
            <a:custGeom>
              <a:avLst/>
              <a:gdLst/>
              <a:ahLst/>
              <a:cxnLst/>
              <a:rect r="r" b="b" t="t" l="l"/>
              <a:pathLst>
                <a:path h="38100" w="25080976">
                  <a:moveTo>
                    <a:pt x="19050" y="0"/>
                  </a:moveTo>
                  <a:lnTo>
                    <a:pt x="25061926" y="0"/>
                  </a:lnTo>
                  <a:cubicBezTo>
                    <a:pt x="25072467" y="0"/>
                    <a:pt x="25080976" y="8509"/>
                    <a:pt x="25080976" y="19050"/>
                  </a:cubicBezTo>
                  <a:cubicBezTo>
                    <a:pt x="25080976" y="29591"/>
                    <a:pt x="25072467" y="38100"/>
                    <a:pt x="25061926" y="38100"/>
                  </a:cubicBezTo>
                  <a:lnTo>
                    <a:pt x="19050" y="38100"/>
                  </a:lnTo>
                  <a:cubicBezTo>
                    <a:pt x="8509" y="38100"/>
                    <a:pt x="0" y="29591"/>
                    <a:pt x="0" y="19050"/>
                  </a:cubicBezTo>
                  <a:cubicBezTo>
                    <a:pt x="0" y="8509"/>
                    <a:pt x="8509" y="0"/>
                    <a:pt x="19050" y="0"/>
                  </a:cubicBezTo>
                  <a:close/>
                </a:path>
              </a:pathLst>
            </a:custGeom>
            <a:solidFill>
              <a:srgbClr val="231F20"/>
            </a:solidFill>
          </p:spPr>
        </p:sp>
      </p:grpSp>
      <p:sp>
        <p:nvSpPr>
          <p:cNvPr name="Freeform 7" id="7"/>
          <p:cNvSpPr/>
          <p:nvPr/>
        </p:nvSpPr>
        <p:spPr>
          <a:xfrm flipH="false" flipV="false" rot="0">
            <a:off x="15676553" y="8089945"/>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Freeform 8" id="8"/>
          <p:cNvSpPr/>
          <p:nvPr/>
        </p:nvSpPr>
        <p:spPr>
          <a:xfrm flipH="false" flipV="false" rot="0">
            <a:off x="15676553" y="6234280"/>
            <a:ext cx="1582747" cy="1168355"/>
          </a:xfrm>
          <a:custGeom>
            <a:avLst/>
            <a:gdLst/>
            <a:ahLst/>
            <a:cxnLst/>
            <a:rect r="r" b="b" t="t" l="l"/>
            <a:pathLst>
              <a:path h="1168355" w="1582747">
                <a:moveTo>
                  <a:pt x="0" y="0"/>
                </a:moveTo>
                <a:lnTo>
                  <a:pt x="1582747" y="0"/>
                </a:lnTo>
                <a:lnTo>
                  <a:pt x="1582747" y="1168355"/>
                </a:lnTo>
                <a:lnTo>
                  <a:pt x="0" y="1168355"/>
                </a:lnTo>
                <a:lnTo>
                  <a:pt x="0" y="0"/>
                </a:lnTo>
                <a:close/>
              </a:path>
            </a:pathLst>
          </a:custGeom>
          <a:blipFill>
            <a:blip r:embed="rId4">
              <a:extLst>
                <a:ext uri="{96DAC541-7B7A-43D3-8B79-37D633B846F1}">
                  <asvg:svgBlip xmlns:asvg="http://schemas.microsoft.com/office/drawing/2016/SVG/main" r:embed="rId5"/>
                </a:ext>
              </a:extLst>
            </a:blip>
            <a:stretch>
              <a:fillRect l="-112" t="0" r="-112" b="0"/>
            </a:stretch>
          </a:blipFill>
        </p:spPr>
      </p:sp>
      <p:sp>
        <p:nvSpPr>
          <p:cNvPr name="TextBox 9" id="9"/>
          <p:cNvSpPr txBox="true"/>
          <p:nvPr/>
        </p:nvSpPr>
        <p:spPr>
          <a:xfrm rot="0">
            <a:off x="1028700" y="2403207"/>
            <a:ext cx="5182561" cy="1139858"/>
          </a:xfrm>
          <a:prstGeom prst="rect">
            <a:avLst/>
          </a:prstGeom>
        </p:spPr>
        <p:txBody>
          <a:bodyPr anchor="t" rtlCol="false" tIns="0" lIns="0" bIns="0" rIns="0">
            <a:spAutoFit/>
          </a:bodyPr>
          <a:lstStyle/>
          <a:p>
            <a:pPr algn="ctr">
              <a:lnSpc>
                <a:spcPts val="4590"/>
              </a:lnSpc>
            </a:pPr>
            <a:r>
              <a:rPr lang="en-US" sz="3825">
                <a:solidFill>
                  <a:srgbClr val="231F20"/>
                </a:solidFill>
                <a:latin typeface="Fredoka"/>
                <a:ea typeface="Fredoka"/>
                <a:cs typeface="Fredoka"/>
                <a:sym typeface="Fredoka"/>
              </a:rPr>
              <a:t>For every 1 second, check if time match</a:t>
            </a:r>
          </a:p>
        </p:txBody>
      </p:sp>
      <p:sp>
        <p:nvSpPr>
          <p:cNvPr name="Freeform 10" id="10"/>
          <p:cNvSpPr/>
          <p:nvPr/>
        </p:nvSpPr>
        <p:spPr>
          <a:xfrm flipH="false" flipV="false" rot="0">
            <a:off x="736038" y="4501002"/>
            <a:ext cx="6373132" cy="2136771"/>
          </a:xfrm>
          <a:custGeom>
            <a:avLst/>
            <a:gdLst/>
            <a:ahLst/>
            <a:cxnLst/>
            <a:rect r="r" b="b" t="t" l="l"/>
            <a:pathLst>
              <a:path h="2136771" w="6373132">
                <a:moveTo>
                  <a:pt x="0" y="0"/>
                </a:moveTo>
                <a:lnTo>
                  <a:pt x="6373132" y="0"/>
                </a:lnTo>
                <a:lnTo>
                  <a:pt x="6373132" y="2136771"/>
                </a:lnTo>
                <a:lnTo>
                  <a:pt x="0" y="21367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1229940" y="4823697"/>
            <a:ext cx="5182561" cy="1814076"/>
          </a:xfrm>
          <a:prstGeom prst="rect">
            <a:avLst/>
          </a:prstGeom>
        </p:spPr>
        <p:txBody>
          <a:bodyPr anchor="t" rtlCol="false" tIns="0" lIns="0" bIns="0" rIns="0">
            <a:spAutoFit/>
          </a:bodyPr>
          <a:lstStyle/>
          <a:p>
            <a:pPr algn="ctr">
              <a:lnSpc>
                <a:spcPts val="4790"/>
              </a:lnSpc>
            </a:pPr>
            <a:r>
              <a:rPr lang="en-US" sz="3992">
                <a:solidFill>
                  <a:srgbClr val="231F20"/>
                </a:solidFill>
                <a:latin typeface="Fredoka"/>
                <a:ea typeface="Fredoka"/>
                <a:cs typeface="Fredoka"/>
                <a:sym typeface="Fredoka"/>
              </a:rPr>
              <a:t>if time match,check if day match (eg. weekday</a:t>
            </a:r>
          </a:p>
        </p:txBody>
      </p:sp>
      <p:sp>
        <p:nvSpPr>
          <p:cNvPr name="Freeform 12" id="12"/>
          <p:cNvSpPr/>
          <p:nvPr/>
        </p:nvSpPr>
        <p:spPr>
          <a:xfrm flipH="false" flipV="false" rot="0">
            <a:off x="10835726" y="3373305"/>
            <a:ext cx="6170778" cy="2068926"/>
          </a:xfrm>
          <a:custGeom>
            <a:avLst/>
            <a:gdLst/>
            <a:ahLst/>
            <a:cxnLst/>
            <a:rect r="r" b="b" t="t" l="l"/>
            <a:pathLst>
              <a:path h="2068926" w="6170778">
                <a:moveTo>
                  <a:pt x="0" y="0"/>
                </a:moveTo>
                <a:lnTo>
                  <a:pt x="6170778" y="0"/>
                </a:lnTo>
                <a:lnTo>
                  <a:pt x="6170778" y="2068926"/>
                </a:lnTo>
                <a:lnTo>
                  <a:pt x="0" y="2068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11329628" y="4211816"/>
            <a:ext cx="5182561" cy="685800"/>
          </a:xfrm>
          <a:prstGeom prst="rect">
            <a:avLst/>
          </a:prstGeom>
        </p:spPr>
        <p:txBody>
          <a:bodyPr anchor="t" rtlCol="false" tIns="0" lIns="0" bIns="0" rIns="0">
            <a:spAutoFit/>
          </a:bodyPr>
          <a:lstStyle/>
          <a:p>
            <a:pPr algn="ctr">
              <a:lnSpc>
                <a:spcPts val="5433"/>
              </a:lnSpc>
            </a:pPr>
            <a:r>
              <a:rPr lang="en-US" sz="4527">
                <a:solidFill>
                  <a:srgbClr val="231F20"/>
                </a:solidFill>
                <a:latin typeface="Fredoka"/>
                <a:ea typeface="Fredoka"/>
                <a:cs typeface="Fredoka"/>
                <a:sym typeface="Fredoka"/>
              </a:rPr>
              <a:t>Alarm will ring</a:t>
            </a:r>
          </a:p>
        </p:txBody>
      </p:sp>
      <p:grpSp>
        <p:nvGrpSpPr>
          <p:cNvPr name="Group 14" id="14"/>
          <p:cNvGrpSpPr/>
          <p:nvPr/>
        </p:nvGrpSpPr>
        <p:grpSpPr>
          <a:xfrm rot="5380441">
            <a:off x="3256065" y="4163866"/>
            <a:ext cx="485807" cy="47625"/>
            <a:chOff x="0" y="0"/>
            <a:chExt cx="647743" cy="63500"/>
          </a:xfrm>
        </p:grpSpPr>
        <p:sp>
          <p:nvSpPr>
            <p:cNvPr name="Freeform 15" id="15"/>
            <p:cNvSpPr/>
            <p:nvPr/>
          </p:nvSpPr>
          <p:spPr>
            <a:xfrm flipH="false" flipV="false" rot="0">
              <a:off x="0" y="0"/>
              <a:ext cx="647700" cy="63500"/>
            </a:xfrm>
            <a:custGeom>
              <a:avLst/>
              <a:gdLst/>
              <a:ahLst/>
              <a:cxnLst/>
              <a:rect r="r" b="b" t="t" l="l"/>
              <a:pathLst>
                <a:path h="63500" w="647700">
                  <a:moveTo>
                    <a:pt x="31750" y="0"/>
                  </a:moveTo>
                  <a:lnTo>
                    <a:pt x="615950" y="0"/>
                  </a:lnTo>
                  <a:cubicBezTo>
                    <a:pt x="633476" y="0"/>
                    <a:pt x="647700" y="14224"/>
                    <a:pt x="647700" y="31750"/>
                  </a:cubicBezTo>
                  <a:cubicBezTo>
                    <a:pt x="647700" y="49276"/>
                    <a:pt x="633476" y="63500"/>
                    <a:pt x="615950"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16" id="16"/>
          <p:cNvGrpSpPr/>
          <p:nvPr/>
        </p:nvGrpSpPr>
        <p:grpSpPr>
          <a:xfrm rot="1799999">
            <a:off x="3803512" y="7190678"/>
            <a:ext cx="1644516" cy="47625"/>
            <a:chOff x="0" y="0"/>
            <a:chExt cx="2192688" cy="63500"/>
          </a:xfrm>
        </p:grpSpPr>
        <p:sp>
          <p:nvSpPr>
            <p:cNvPr name="Freeform 17" id="17"/>
            <p:cNvSpPr/>
            <p:nvPr/>
          </p:nvSpPr>
          <p:spPr>
            <a:xfrm flipH="false" flipV="false" rot="0">
              <a:off x="0" y="0"/>
              <a:ext cx="2192655" cy="63500"/>
            </a:xfrm>
            <a:custGeom>
              <a:avLst/>
              <a:gdLst/>
              <a:ahLst/>
              <a:cxnLst/>
              <a:rect r="r" b="b" t="t" l="l"/>
              <a:pathLst>
                <a:path h="63500" w="2192655">
                  <a:moveTo>
                    <a:pt x="31750" y="0"/>
                  </a:moveTo>
                  <a:lnTo>
                    <a:pt x="2160905" y="0"/>
                  </a:lnTo>
                  <a:cubicBezTo>
                    <a:pt x="2178431" y="0"/>
                    <a:pt x="2192655" y="14224"/>
                    <a:pt x="2192655" y="31750"/>
                  </a:cubicBezTo>
                  <a:cubicBezTo>
                    <a:pt x="2192655" y="49276"/>
                    <a:pt x="2178431" y="63500"/>
                    <a:pt x="2160905" y="63500"/>
                  </a:cubicBezTo>
                  <a:lnTo>
                    <a:pt x="31750" y="63500"/>
                  </a:lnTo>
                  <a:cubicBezTo>
                    <a:pt x="14224" y="63500"/>
                    <a:pt x="0" y="49276"/>
                    <a:pt x="0" y="31750"/>
                  </a:cubicBezTo>
                  <a:cubicBezTo>
                    <a:pt x="0" y="14224"/>
                    <a:pt x="14224" y="0"/>
                    <a:pt x="31750" y="0"/>
                  </a:cubicBezTo>
                  <a:close/>
                </a:path>
              </a:pathLst>
            </a:custGeom>
            <a:solidFill>
              <a:srgbClr val="231F20"/>
            </a:solidFill>
          </p:spPr>
        </p:sp>
      </p:grpSp>
      <p:grpSp>
        <p:nvGrpSpPr>
          <p:cNvPr name="Group 18" id="18"/>
          <p:cNvGrpSpPr/>
          <p:nvPr/>
        </p:nvGrpSpPr>
        <p:grpSpPr>
          <a:xfrm rot="-2809668">
            <a:off x="10872441" y="6436894"/>
            <a:ext cx="2114767" cy="47625"/>
            <a:chOff x="0" y="0"/>
            <a:chExt cx="2819689" cy="63500"/>
          </a:xfrm>
        </p:grpSpPr>
        <p:sp>
          <p:nvSpPr>
            <p:cNvPr name="Freeform 19" id="19"/>
            <p:cNvSpPr/>
            <p:nvPr/>
          </p:nvSpPr>
          <p:spPr>
            <a:xfrm flipH="false" flipV="false" rot="0">
              <a:off x="0" y="0"/>
              <a:ext cx="2819654" cy="63500"/>
            </a:xfrm>
            <a:custGeom>
              <a:avLst/>
              <a:gdLst/>
              <a:ahLst/>
              <a:cxnLst/>
              <a:rect r="r" b="b" t="t" l="l"/>
              <a:pathLst>
                <a:path h="63500" w="2819654">
                  <a:moveTo>
                    <a:pt x="31750" y="0"/>
                  </a:moveTo>
                  <a:lnTo>
                    <a:pt x="2787904" y="0"/>
                  </a:lnTo>
                  <a:cubicBezTo>
                    <a:pt x="2805430" y="0"/>
                    <a:pt x="2819654" y="14224"/>
                    <a:pt x="2819654" y="31750"/>
                  </a:cubicBezTo>
                  <a:cubicBezTo>
                    <a:pt x="2819654" y="49276"/>
                    <a:pt x="2805430" y="63500"/>
                    <a:pt x="2787904" y="63500"/>
                  </a:cubicBezTo>
                  <a:lnTo>
                    <a:pt x="31750" y="63500"/>
                  </a:lnTo>
                  <a:cubicBezTo>
                    <a:pt x="14224" y="63500"/>
                    <a:pt x="0" y="49276"/>
                    <a:pt x="0" y="31750"/>
                  </a:cubicBezTo>
                  <a:cubicBezTo>
                    <a:pt x="0" y="14224"/>
                    <a:pt x="14224" y="0"/>
                    <a:pt x="31750" y="0"/>
                  </a:cubicBezTo>
                  <a:close/>
                </a:path>
              </a:pathLst>
            </a:custGeom>
            <a:solidFill>
              <a:srgbClr val="231F20"/>
            </a:solidFill>
          </p:spPr>
        </p:sp>
      </p:grpSp>
      <p:sp>
        <p:nvSpPr>
          <p:cNvPr name="Freeform 20" id="20"/>
          <p:cNvSpPr/>
          <p:nvPr/>
        </p:nvSpPr>
        <p:spPr>
          <a:xfrm flipH="false" flipV="false" rot="0">
            <a:off x="5636298" y="7639659"/>
            <a:ext cx="6846463" cy="2295468"/>
          </a:xfrm>
          <a:custGeom>
            <a:avLst/>
            <a:gdLst/>
            <a:ahLst/>
            <a:cxnLst/>
            <a:rect r="r" b="b" t="t" l="l"/>
            <a:pathLst>
              <a:path h="2295468" w="6846463">
                <a:moveTo>
                  <a:pt x="0" y="0"/>
                </a:moveTo>
                <a:lnTo>
                  <a:pt x="6846463" y="0"/>
                </a:lnTo>
                <a:lnTo>
                  <a:pt x="6846463" y="2295468"/>
                </a:lnTo>
                <a:lnTo>
                  <a:pt x="0" y="229546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6378344" y="7877727"/>
            <a:ext cx="5182561" cy="2057400"/>
          </a:xfrm>
          <a:prstGeom prst="rect">
            <a:avLst/>
          </a:prstGeom>
        </p:spPr>
        <p:txBody>
          <a:bodyPr anchor="t" rtlCol="false" tIns="0" lIns="0" bIns="0" rIns="0">
            <a:spAutoFit/>
          </a:bodyPr>
          <a:lstStyle/>
          <a:p>
            <a:pPr algn="ctr">
              <a:lnSpc>
                <a:spcPts val="5433"/>
              </a:lnSpc>
            </a:pPr>
            <a:r>
              <a:rPr lang="en-US" sz="4527">
                <a:solidFill>
                  <a:srgbClr val="231F20"/>
                </a:solidFill>
                <a:latin typeface="Fredoka"/>
                <a:ea typeface="Fredoka"/>
                <a:cs typeface="Fredoka"/>
                <a:sym typeface="Fredoka"/>
              </a:rPr>
              <a:t>If both matches, send signal to sound system</a:t>
            </a:r>
          </a:p>
        </p:txBody>
      </p:sp>
      <p:grpSp>
        <p:nvGrpSpPr>
          <p:cNvPr name="Group 22" id="22"/>
          <p:cNvGrpSpPr/>
          <p:nvPr/>
        </p:nvGrpSpPr>
        <p:grpSpPr>
          <a:xfrm rot="0">
            <a:off x="2537237" y="300889"/>
            <a:ext cx="13213526" cy="9925515"/>
            <a:chOff x="0" y="0"/>
            <a:chExt cx="17618034" cy="13234020"/>
          </a:xfrm>
        </p:grpSpPr>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
        <p:nvSpPr>
          <p:cNvPr name="TextBox 26" id="26"/>
          <p:cNvSpPr txBox="true"/>
          <p:nvPr/>
        </p:nvSpPr>
        <p:spPr>
          <a:xfrm rot="0">
            <a:off x="289762" y="285442"/>
            <a:ext cx="17359724" cy="857250"/>
          </a:xfrm>
          <a:prstGeom prst="rect">
            <a:avLst/>
          </a:prstGeom>
        </p:spPr>
        <p:txBody>
          <a:bodyPr anchor="t" rtlCol="false" tIns="0" lIns="0" bIns="0" rIns="0">
            <a:spAutoFit/>
          </a:bodyPr>
          <a:lstStyle/>
          <a:p>
            <a:pPr algn="l">
              <a:lnSpc>
                <a:spcPts val="6600"/>
              </a:lnSpc>
            </a:pPr>
            <a:r>
              <a:rPr lang="en-US" sz="5500">
                <a:solidFill>
                  <a:srgbClr val="231F20"/>
                </a:solidFill>
                <a:latin typeface="Fredoka"/>
                <a:ea typeface="Fredoka"/>
                <a:cs typeface="Fredoka"/>
                <a:sym typeface="Fredoka"/>
              </a:rPr>
              <a:t>Example of an algorithm (Software)  - Alarm clock</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084876" y="4102462"/>
            <a:ext cx="3161167" cy="3502678"/>
          </a:xfrm>
          <a:custGeom>
            <a:avLst/>
            <a:gdLst/>
            <a:ahLst/>
            <a:cxnLst/>
            <a:rect r="r" b="b" t="t" l="l"/>
            <a:pathLst>
              <a:path h="3502678" w="3161167">
                <a:moveTo>
                  <a:pt x="0" y="0"/>
                </a:moveTo>
                <a:lnTo>
                  <a:pt x="3161167" y="0"/>
                </a:lnTo>
                <a:lnTo>
                  <a:pt x="3161167" y="3502678"/>
                </a:lnTo>
                <a:lnTo>
                  <a:pt x="0" y="3502678"/>
                </a:lnTo>
                <a:lnTo>
                  <a:pt x="0" y="0"/>
                </a:lnTo>
                <a:close/>
              </a:path>
            </a:pathLst>
          </a:custGeom>
          <a:blipFill>
            <a:blip r:embed="rId4">
              <a:extLst>
                <a:ext uri="{96DAC541-7B7A-43D3-8B79-37D633B846F1}">
                  <asvg:svgBlip xmlns:asvg="http://schemas.microsoft.com/office/drawing/2016/SVG/main" r:embed="rId5"/>
                </a:ext>
              </a:extLst>
            </a:blip>
            <a:stretch>
              <a:fillRect l="0" t="-18" r="0" b="-18"/>
            </a:stretch>
          </a:blipFill>
        </p:spPr>
      </p:sp>
      <p:sp>
        <p:nvSpPr>
          <p:cNvPr name="Freeform 4" id="4"/>
          <p:cNvSpPr/>
          <p:nvPr/>
        </p:nvSpPr>
        <p:spPr>
          <a:xfrm flipH="false" flipV="false" rot="0">
            <a:off x="10839847" y="4194702"/>
            <a:ext cx="2585732" cy="3410438"/>
          </a:xfrm>
          <a:custGeom>
            <a:avLst/>
            <a:gdLst/>
            <a:ahLst/>
            <a:cxnLst/>
            <a:rect r="r" b="b" t="t" l="l"/>
            <a:pathLst>
              <a:path h="3410438" w="2585732">
                <a:moveTo>
                  <a:pt x="0" y="0"/>
                </a:moveTo>
                <a:lnTo>
                  <a:pt x="2585732" y="0"/>
                </a:lnTo>
                <a:lnTo>
                  <a:pt x="2585732" y="3410438"/>
                </a:lnTo>
                <a:lnTo>
                  <a:pt x="0" y="3410438"/>
                </a:lnTo>
                <a:lnTo>
                  <a:pt x="0" y="0"/>
                </a:lnTo>
                <a:close/>
              </a:path>
            </a:pathLst>
          </a:custGeom>
          <a:blipFill>
            <a:blip r:embed="rId6">
              <a:extLst>
                <a:ext uri="{96DAC541-7B7A-43D3-8B79-37D633B846F1}">
                  <asvg:svgBlip xmlns:asvg="http://schemas.microsoft.com/office/drawing/2016/SVG/main" r:embed="rId7"/>
                </a:ext>
              </a:extLst>
            </a:blip>
            <a:stretch>
              <a:fillRect l="0" t="-34" r="0" b="-34"/>
            </a:stretch>
          </a:blipFill>
        </p:spPr>
      </p:sp>
      <p:sp>
        <p:nvSpPr>
          <p:cNvPr name="TextBox 5" id="5"/>
          <p:cNvSpPr txBox="true"/>
          <p:nvPr/>
        </p:nvSpPr>
        <p:spPr>
          <a:xfrm rot="0">
            <a:off x="3357744" y="7164212"/>
            <a:ext cx="4615430" cy="1187023"/>
          </a:xfrm>
          <a:prstGeom prst="rect">
            <a:avLst/>
          </a:prstGeom>
        </p:spPr>
        <p:txBody>
          <a:bodyPr anchor="t" rtlCol="false" tIns="0" lIns="0" bIns="0" rIns="0">
            <a:spAutoFit/>
          </a:bodyPr>
          <a:lstStyle/>
          <a:p>
            <a:pPr algn="ctr">
              <a:lnSpc>
                <a:spcPts val="6691"/>
              </a:lnSpc>
            </a:pPr>
            <a:r>
              <a:rPr lang="en-US" sz="3936" b="true">
                <a:solidFill>
                  <a:srgbClr val="000000"/>
                </a:solidFill>
                <a:latin typeface="Cooper Hewitt Bold"/>
                <a:ea typeface="Cooper Hewitt Bold"/>
                <a:cs typeface="Cooper Hewitt Bold"/>
                <a:sym typeface="Cooper Hewitt Bold"/>
              </a:rPr>
              <a:t>Flowchart</a:t>
            </a:r>
          </a:p>
        </p:txBody>
      </p:sp>
      <p:sp>
        <p:nvSpPr>
          <p:cNvPr name="TextBox 6" id="6"/>
          <p:cNvSpPr txBox="true"/>
          <p:nvPr/>
        </p:nvSpPr>
        <p:spPr>
          <a:xfrm rot="0">
            <a:off x="9824998" y="7164212"/>
            <a:ext cx="4615430" cy="1187023"/>
          </a:xfrm>
          <a:prstGeom prst="rect">
            <a:avLst/>
          </a:prstGeom>
        </p:spPr>
        <p:txBody>
          <a:bodyPr anchor="t" rtlCol="false" tIns="0" lIns="0" bIns="0" rIns="0">
            <a:spAutoFit/>
          </a:bodyPr>
          <a:lstStyle/>
          <a:p>
            <a:pPr algn="ctr">
              <a:lnSpc>
                <a:spcPts val="6691"/>
              </a:lnSpc>
            </a:pPr>
            <a:r>
              <a:rPr lang="en-US" sz="3936" b="true">
                <a:solidFill>
                  <a:srgbClr val="000000"/>
                </a:solidFill>
                <a:latin typeface="Cooper Hewitt Bold"/>
                <a:ea typeface="Cooper Hewitt Bold"/>
                <a:cs typeface="Cooper Hewitt Bold"/>
                <a:sym typeface="Cooper Hewitt Bold"/>
              </a:rPr>
              <a:t>Pseudocode</a:t>
            </a:r>
          </a:p>
        </p:txBody>
      </p:sp>
      <p:sp>
        <p:nvSpPr>
          <p:cNvPr name="TextBox 7" id="7"/>
          <p:cNvSpPr txBox="true"/>
          <p:nvPr/>
        </p:nvSpPr>
        <p:spPr>
          <a:xfrm rot="0">
            <a:off x="992570" y="801175"/>
            <a:ext cx="16640592" cy="2320645"/>
          </a:xfrm>
          <a:prstGeom prst="rect">
            <a:avLst/>
          </a:prstGeom>
        </p:spPr>
        <p:txBody>
          <a:bodyPr anchor="t" rtlCol="false" tIns="0" lIns="0" bIns="0" rIns="0">
            <a:spAutoFit/>
          </a:bodyPr>
          <a:lstStyle/>
          <a:p>
            <a:pPr algn="ctr">
              <a:lnSpc>
                <a:spcPts val="6090"/>
              </a:lnSpc>
            </a:pPr>
            <a:r>
              <a:rPr lang="en-US" sz="5074">
                <a:solidFill>
                  <a:srgbClr val="231F20"/>
                </a:solidFill>
                <a:latin typeface="Fredoka"/>
                <a:ea typeface="Fredoka"/>
                <a:cs typeface="Fredoka"/>
                <a:sym typeface="Fredoka"/>
              </a:rPr>
              <a:t>Flowchart and pseudocode are effective in communicating how the algorithm that makes up a system or a sub-system work.</a:t>
            </a:r>
          </a:p>
        </p:txBody>
      </p:sp>
      <p:grpSp>
        <p:nvGrpSpPr>
          <p:cNvPr name="Group 8" id="8"/>
          <p:cNvGrpSpPr/>
          <p:nvPr/>
        </p:nvGrpSpPr>
        <p:grpSpPr>
          <a:xfrm rot="0">
            <a:off x="2537237" y="85736"/>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084876" y="4102462"/>
            <a:ext cx="3161167" cy="3502678"/>
          </a:xfrm>
          <a:custGeom>
            <a:avLst/>
            <a:gdLst/>
            <a:ahLst/>
            <a:cxnLst/>
            <a:rect r="r" b="b" t="t" l="l"/>
            <a:pathLst>
              <a:path h="3502678" w="3161167">
                <a:moveTo>
                  <a:pt x="0" y="0"/>
                </a:moveTo>
                <a:lnTo>
                  <a:pt x="3161167" y="0"/>
                </a:lnTo>
                <a:lnTo>
                  <a:pt x="3161167" y="3502678"/>
                </a:lnTo>
                <a:lnTo>
                  <a:pt x="0" y="3502678"/>
                </a:lnTo>
                <a:lnTo>
                  <a:pt x="0" y="0"/>
                </a:lnTo>
                <a:close/>
              </a:path>
            </a:pathLst>
          </a:custGeom>
          <a:blipFill>
            <a:blip r:embed="rId4">
              <a:extLst>
                <a:ext uri="{96DAC541-7B7A-43D3-8B79-37D633B846F1}">
                  <asvg:svgBlip xmlns:asvg="http://schemas.microsoft.com/office/drawing/2016/SVG/main" r:embed="rId5"/>
                </a:ext>
              </a:extLst>
            </a:blip>
            <a:stretch>
              <a:fillRect l="0" t="-18" r="0" b="-18"/>
            </a:stretch>
          </a:blipFill>
        </p:spPr>
      </p:sp>
      <p:sp>
        <p:nvSpPr>
          <p:cNvPr name="Freeform 4" id="4"/>
          <p:cNvSpPr/>
          <p:nvPr/>
        </p:nvSpPr>
        <p:spPr>
          <a:xfrm flipH="false" flipV="false" rot="0">
            <a:off x="10839847" y="4194702"/>
            <a:ext cx="2585732" cy="3410438"/>
          </a:xfrm>
          <a:custGeom>
            <a:avLst/>
            <a:gdLst/>
            <a:ahLst/>
            <a:cxnLst/>
            <a:rect r="r" b="b" t="t" l="l"/>
            <a:pathLst>
              <a:path h="3410438" w="2585732">
                <a:moveTo>
                  <a:pt x="0" y="0"/>
                </a:moveTo>
                <a:lnTo>
                  <a:pt x="2585732" y="0"/>
                </a:lnTo>
                <a:lnTo>
                  <a:pt x="2585732" y="3410438"/>
                </a:lnTo>
                <a:lnTo>
                  <a:pt x="0" y="3410438"/>
                </a:lnTo>
                <a:lnTo>
                  <a:pt x="0" y="0"/>
                </a:lnTo>
                <a:close/>
              </a:path>
            </a:pathLst>
          </a:custGeom>
          <a:blipFill>
            <a:blip r:embed="rId6">
              <a:extLst>
                <a:ext uri="{96DAC541-7B7A-43D3-8B79-37D633B846F1}">
                  <asvg:svgBlip xmlns:asvg="http://schemas.microsoft.com/office/drawing/2016/SVG/main" r:embed="rId7"/>
                </a:ext>
              </a:extLst>
            </a:blip>
            <a:stretch>
              <a:fillRect l="0" t="-34" r="0" b="-34"/>
            </a:stretch>
          </a:blipFill>
        </p:spPr>
      </p:sp>
      <p:sp>
        <p:nvSpPr>
          <p:cNvPr name="TextBox 5" id="5"/>
          <p:cNvSpPr txBox="true"/>
          <p:nvPr/>
        </p:nvSpPr>
        <p:spPr>
          <a:xfrm rot="0">
            <a:off x="3357744" y="7164212"/>
            <a:ext cx="4615430" cy="1187023"/>
          </a:xfrm>
          <a:prstGeom prst="rect">
            <a:avLst/>
          </a:prstGeom>
        </p:spPr>
        <p:txBody>
          <a:bodyPr anchor="t" rtlCol="false" tIns="0" lIns="0" bIns="0" rIns="0">
            <a:spAutoFit/>
          </a:bodyPr>
          <a:lstStyle/>
          <a:p>
            <a:pPr algn="ctr">
              <a:lnSpc>
                <a:spcPts val="6691"/>
              </a:lnSpc>
            </a:pPr>
            <a:r>
              <a:rPr lang="en-US" sz="3936" b="true">
                <a:solidFill>
                  <a:srgbClr val="000000"/>
                </a:solidFill>
                <a:latin typeface="Cooper Hewitt Bold"/>
                <a:ea typeface="Cooper Hewitt Bold"/>
                <a:cs typeface="Cooper Hewitt Bold"/>
                <a:sym typeface="Cooper Hewitt Bold"/>
              </a:rPr>
              <a:t>Flowchart</a:t>
            </a:r>
          </a:p>
        </p:txBody>
      </p:sp>
      <p:sp>
        <p:nvSpPr>
          <p:cNvPr name="TextBox 6" id="6"/>
          <p:cNvSpPr txBox="true"/>
          <p:nvPr/>
        </p:nvSpPr>
        <p:spPr>
          <a:xfrm rot="0">
            <a:off x="9824998" y="7164212"/>
            <a:ext cx="4615430" cy="1187023"/>
          </a:xfrm>
          <a:prstGeom prst="rect">
            <a:avLst/>
          </a:prstGeom>
        </p:spPr>
        <p:txBody>
          <a:bodyPr anchor="t" rtlCol="false" tIns="0" lIns="0" bIns="0" rIns="0">
            <a:spAutoFit/>
          </a:bodyPr>
          <a:lstStyle/>
          <a:p>
            <a:pPr algn="ctr">
              <a:lnSpc>
                <a:spcPts val="6691"/>
              </a:lnSpc>
            </a:pPr>
            <a:r>
              <a:rPr lang="en-US" sz="3936" b="true">
                <a:solidFill>
                  <a:srgbClr val="000000">
                    <a:alpha val="30588"/>
                  </a:srgbClr>
                </a:solidFill>
                <a:latin typeface="Cooper Hewitt Bold"/>
                <a:ea typeface="Cooper Hewitt Bold"/>
                <a:cs typeface="Cooper Hewitt Bold"/>
                <a:sym typeface="Cooper Hewitt Bold"/>
              </a:rPr>
              <a:t>Pseudocode</a:t>
            </a:r>
          </a:p>
        </p:txBody>
      </p:sp>
      <p:sp>
        <p:nvSpPr>
          <p:cNvPr name="TextBox 7" id="7"/>
          <p:cNvSpPr txBox="true"/>
          <p:nvPr/>
        </p:nvSpPr>
        <p:spPr>
          <a:xfrm rot="0">
            <a:off x="992570" y="953575"/>
            <a:ext cx="16640592" cy="2320645"/>
          </a:xfrm>
          <a:prstGeom prst="rect">
            <a:avLst/>
          </a:prstGeom>
        </p:spPr>
        <p:txBody>
          <a:bodyPr anchor="t" rtlCol="false" tIns="0" lIns="0" bIns="0" rIns="0">
            <a:spAutoFit/>
          </a:bodyPr>
          <a:lstStyle/>
          <a:p>
            <a:pPr algn="ctr">
              <a:lnSpc>
                <a:spcPts val="6090"/>
              </a:lnSpc>
            </a:pPr>
            <a:r>
              <a:rPr lang="en-US" sz="5074">
                <a:solidFill>
                  <a:srgbClr val="231F20"/>
                </a:solidFill>
                <a:latin typeface="Fredoka"/>
                <a:ea typeface="Fredoka"/>
                <a:cs typeface="Fredoka"/>
                <a:sym typeface="Fredoka"/>
              </a:rPr>
              <a:t>Flowchart and pseudocode are effective in communicating how the algorithm that makes up a system or a sub-system work.</a:t>
            </a:r>
          </a:p>
        </p:txBody>
      </p:sp>
      <p:grpSp>
        <p:nvGrpSpPr>
          <p:cNvPr name="Group 8" id="8"/>
          <p:cNvGrpSpPr/>
          <p:nvPr/>
        </p:nvGrpSpPr>
        <p:grpSpPr>
          <a:xfrm rot="0">
            <a:off x="2537237" y="18074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1C101"/>
        </a:solidFill>
      </p:bgPr>
    </p:bg>
    <p:spTree>
      <p:nvGrpSpPr>
        <p:cNvPr id="1" name=""/>
        <p:cNvGrpSpPr/>
        <p:nvPr/>
      </p:nvGrpSpPr>
      <p:grpSpPr>
        <a:xfrm>
          <a:off x="0" y="0"/>
          <a:ext cx="0" cy="0"/>
          <a:chOff x="0" y="0"/>
          <a:chExt cx="0" cy="0"/>
        </a:xfrm>
      </p:grpSpPr>
      <p:sp>
        <p:nvSpPr>
          <p:cNvPr name="Freeform 2" id="2"/>
          <p:cNvSpPr/>
          <p:nvPr/>
        </p:nvSpPr>
        <p:spPr>
          <a:xfrm flipH="false" flipV="false" rot="0">
            <a:off x="861117" y="3502710"/>
            <a:ext cx="5461827" cy="5461827"/>
          </a:xfrm>
          <a:custGeom>
            <a:avLst/>
            <a:gdLst/>
            <a:ahLst/>
            <a:cxnLst/>
            <a:rect r="r" b="b" t="t" l="l"/>
            <a:pathLst>
              <a:path h="5461827" w="5461827">
                <a:moveTo>
                  <a:pt x="0" y="0"/>
                </a:moveTo>
                <a:lnTo>
                  <a:pt x="5461827" y="0"/>
                </a:lnTo>
                <a:lnTo>
                  <a:pt x="5461827" y="5461827"/>
                </a:lnTo>
                <a:lnTo>
                  <a:pt x="0" y="5461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4795147" y="8618481"/>
            <a:ext cx="6042598" cy="5174661"/>
          </a:xfrm>
          <a:custGeom>
            <a:avLst/>
            <a:gdLst/>
            <a:ahLst/>
            <a:cxnLst/>
            <a:rect r="r" b="b" t="t" l="l"/>
            <a:pathLst>
              <a:path h="5174661" w="6042598">
                <a:moveTo>
                  <a:pt x="6042598" y="0"/>
                </a:moveTo>
                <a:lnTo>
                  <a:pt x="0" y="0"/>
                </a:lnTo>
                <a:lnTo>
                  <a:pt x="0" y="5174661"/>
                </a:lnTo>
                <a:lnTo>
                  <a:pt x="6042598" y="5174661"/>
                </a:lnTo>
                <a:lnTo>
                  <a:pt x="6042598" y="0"/>
                </a:lnTo>
                <a:close/>
              </a:path>
            </a:pathLst>
          </a:custGeom>
          <a:blipFill>
            <a:blip r:embed="rId4">
              <a:extLst>
                <a:ext uri="{96DAC541-7B7A-43D3-8B79-37D633B846F1}">
                  <asvg:svgBlip xmlns:asvg="http://schemas.microsoft.com/office/drawing/2016/SVG/main" r:embed="rId5"/>
                </a:ext>
              </a:extLst>
            </a:blip>
            <a:stretch>
              <a:fillRect l="0" t="-111" r="0" b="-111"/>
            </a:stretch>
          </a:blipFill>
        </p:spPr>
      </p:sp>
      <p:pic>
        <p:nvPicPr>
          <p:cNvPr name="Picture 4" id="4"/>
          <p:cNvPicPr>
            <a:picLocks noChangeAspect="true"/>
          </p:cNvPicPr>
          <p:nvPr/>
        </p:nvPicPr>
        <p:blipFill>
          <a:blip r:embed="rId6"/>
          <a:srcRect l="0" t="0" r="0" b="0"/>
          <a:stretch>
            <a:fillRect/>
          </a:stretch>
        </p:blipFill>
        <p:spPr>
          <a:xfrm flipH="true" flipV="false" rot="-7115356">
            <a:off x="-2470190" y="-4114800"/>
            <a:ext cx="4940381" cy="8229600"/>
          </a:xfrm>
          <a:prstGeom prst="rect">
            <a:avLst/>
          </a:prstGeom>
        </p:spPr>
      </p:pic>
      <p:pic>
        <p:nvPicPr>
          <p:cNvPr name="Picture 5" id="5"/>
          <p:cNvPicPr>
            <a:picLocks noChangeAspect="true"/>
          </p:cNvPicPr>
          <p:nvPr/>
        </p:nvPicPr>
        <p:blipFill>
          <a:blip r:embed="rId6"/>
          <a:srcRect l="0" t="0" r="0" b="0"/>
          <a:stretch>
            <a:fillRect/>
          </a:stretch>
        </p:blipFill>
        <p:spPr>
          <a:xfrm flipH="true" flipV="false" rot="2890022">
            <a:off x="15817810" y="5405563"/>
            <a:ext cx="4940381" cy="8229600"/>
          </a:xfrm>
          <a:prstGeom prst="rect">
            <a:avLst/>
          </a:prstGeom>
        </p:spPr>
      </p:pic>
      <p:sp>
        <p:nvSpPr>
          <p:cNvPr name="Freeform 6" id="6"/>
          <p:cNvSpPr/>
          <p:nvPr/>
        </p:nvSpPr>
        <p:spPr>
          <a:xfrm flipH="false" flipV="false" rot="0">
            <a:off x="2069831" y="8618481"/>
            <a:ext cx="2525533" cy="1423769"/>
          </a:xfrm>
          <a:custGeom>
            <a:avLst/>
            <a:gdLst/>
            <a:ahLst/>
            <a:cxnLst/>
            <a:rect r="r" b="b" t="t" l="l"/>
            <a:pathLst>
              <a:path h="1423769" w="2525533">
                <a:moveTo>
                  <a:pt x="0" y="0"/>
                </a:moveTo>
                <a:lnTo>
                  <a:pt x="2525533" y="0"/>
                </a:lnTo>
                <a:lnTo>
                  <a:pt x="2525533" y="1423769"/>
                </a:lnTo>
                <a:lnTo>
                  <a:pt x="0" y="1423769"/>
                </a:lnTo>
                <a:lnTo>
                  <a:pt x="0" y="0"/>
                </a:lnTo>
                <a:close/>
              </a:path>
            </a:pathLst>
          </a:custGeom>
          <a:blipFill>
            <a:blip r:embed="rId7">
              <a:extLst>
                <a:ext uri="{96DAC541-7B7A-43D3-8B79-37D633B846F1}">
                  <asvg:svgBlip xmlns:asvg="http://schemas.microsoft.com/office/drawing/2016/SVG/main" r:embed="rId8"/>
                </a:ext>
              </a:extLst>
            </a:blip>
            <a:stretch>
              <a:fillRect l="0" t="-14" r="0" b="-14"/>
            </a:stretch>
          </a:blipFill>
        </p:spPr>
      </p:sp>
      <p:sp>
        <p:nvSpPr>
          <p:cNvPr name="Freeform 7" id="7"/>
          <p:cNvSpPr/>
          <p:nvPr/>
        </p:nvSpPr>
        <p:spPr>
          <a:xfrm flipH="false" flipV="false" rot="0">
            <a:off x="16464167" y="8032250"/>
            <a:ext cx="6042598" cy="5174661"/>
          </a:xfrm>
          <a:custGeom>
            <a:avLst/>
            <a:gdLst/>
            <a:ahLst/>
            <a:cxnLst/>
            <a:rect r="r" b="b" t="t" l="l"/>
            <a:pathLst>
              <a:path h="5174661" w="6042598">
                <a:moveTo>
                  <a:pt x="0" y="0"/>
                </a:moveTo>
                <a:lnTo>
                  <a:pt x="6042598" y="0"/>
                </a:lnTo>
                <a:lnTo>
                  <a:pt x="6042598" y="5174661"/>
                </a:lnTo>
                <a:lnTo>
                  <a:pt x="0" y="5174661"/>
                </a:lnTo>
                <a:lnTo>
                  <a:pt x="0" y="0"/>
                </a:lnTo>
                <a:close/>
              </a:path>
            </a:pathLst>
          </a:custGeom>
          <a:blipFill>
            <a:blip r:embed="rId4">
              <a:extLst>
                <a:ext uri="{96DAC541-7B7A-43D3-8B79-37D633B846F1}">
                  <asvg:svgBlip xmlns:asvg="http://schemas.microsoft.com/office/drawing/2016/SVG/main" r:embed="rId5"/>
                </a:ext>
              </a:extLst>
            </a:blip>
            <a:stretch>
              <a:fillRect l="0" t="-111" r="0" b="-111"/>
            </a:stretch>
          </a:blipFill>
        </p:spPr>
      </p:sp>
      <p:grpSp>
        <p:nvGrpSpPr>
          <p:cNvPr name="Group 8" id="8"/>
          <p:cNvGrpSpPr/>
          <p:nvPr/>
        </p:nvGrpSpPr>
        <p:grpSpPr>
          <a:xfrm rot="0">
            <a:off x="1894964" y="5033202"/>
            <a:ext cx="3394134" cy="3931335"/>
            <a:chOff x="0" y="0"/>
            <a:chExt cx="4525512" cy="5241780"/>
          </a:xfrm>
        </p:grpSpPr>
        <p:sp>
          <p:nvSpPr>
            <p:cNvPr name="Freeform 9" id="9"/>
            <p:cNvSpPr/>
            <p:nvPr/>
          </p:nvSpPr>
          <p:spPr>
            <a:xfrm flipH="false" flipV="false" rot="0">
              <a:off x="0" y="0"/>
              <a:ext cx="4525518" cy="5241798"/>
            </a:xfrm>
            <a:custGeom>
              <a:avLst/>
              <a:gdLst/>
              <a:ahLst/>
              <a:cxnLst/>
              <a:rect r="r" b="b" t="t" l="l"/>
              <a:pathLst>
                <a:path h="5241798" w="4525518">
                  <a:moveTo>
                    <a:pt x="0" y="0"/>
                  </a:moveTo>
                  <a:lnTo>
                    <a:pt x="4525518" y="0"/>
                  </a:lnTo>
                  <a:lnTo>
                    <a:pt x="4525518" y="5241798"/>
                  </a:lnTo>
                  <a:lnTo>
                    <a:pt x="0" y="5241798"/>
                  </a:lnTo>
                  <a:lnTo>
                    <a:pt x="0" y="0"/>
                  </a:lnTo>
                  <a:close/>
                </a:path>
              </a:pathLst>
            </a:custGeom>
            <a:blipFill>
              <a:blip r:embed="rId9"/>
              <a:stretch>
                <a:fillRect l="0" t="0" r="0" b="0"/>
              </a:stretch>
            </a:blipFill>
          </p:spPr>
        </p:sp>
      </p:grpSp>
      <p:sp>
        <p:nvSpPr>
          <p:cNvPr name="TextBox 10" id="10"/>
          <p:cNvSpPr txBox="true"/>
          <p:nvPr/>
        </p:nvSpPr>
        <p:spPr>
          <a:xfrm rot="0">
            <a:off x="6982377" y="4945747"/>
            <a:ext cx="4323247" cy="2743200"/>
          </a:xfrm>
          <a:prstGeom prst="rect">
            <a:avLst/>
          </a:prstGeom>
        </p:spPr>
        <p:txBody>
          <a:bodyPr anchor="t" rtlCol="false" tIns="0" lIns="0" bIns="0" rIns="0">
            <a:spAutoFit/>
          </a:bodyPr>
          <a:lstStyle/>
          <a:p>
            <a:pPr algn="ctr">
              <a:lnSpc>
                <a:spcPts val="4320"/>
              </a:lnSpc>
            </a:pPr>
            <a:r>
              <a:rPr lang="en-US" sz="3600">
                <a:solidFill>
                  <a:srgbClr val="1C212E"/>
                </a:solidFill>
                <a:latin typeface="Arimo"/>
                <a:ea typeface="Arimo"/>
                <a:cs typeface="Arimo"/>
                <a:sym typeface="Arimo"/>
              </a:rPr>
              <a:t>No matter how small the</a:t>
            </a:r>
          </a:p>
          <a:p>
            <a:pPr algn="ctr">
              <a:lnSpc>
                <a:spcPts val="4320"/>
              </a:lnSpc>
            </a:pPr>
            <a:r>
              <a:rPr lang="en-US" sz="3600">
                <a:solidFill>
                  <a:srgbClr val="1C212E"/>
                </a:solidFill>
                <a:latin typeface="Arimo"/>
                <a:ea typeface="Arimo"/>
                <a:cs typeface="Arimo"/>
                <a:sym typeface="Arimo"/>
              </a:rPr>
              <a:t>ecosystem on</a:t>
            </a:r>
          </a:p>
          <a:p>
            <a:pPr algn="ctr">
              <a:lnSpc>
                <a:spcPts val="4320"/>
              </a:lnSpc>
            </a:pPr>
            <a:r>
              <a:rPr lang="en-US" sz="3600">
                <a:solidFill>
                  <a:srgbClr val="1C212E"/>
                </a:solidFill>
                <a:latin typeface="Arimo"/>
                <a:ea typeface="Arimo"/>
                <a:cs typeface="Arimo"/>
                <a:sym typeface="Arimo"/>
              </a:rPr>
              <a:t>earth, everything</a:t>
            </a:r>
          </a:p>
          <a:p>
            <a:pPr algn="ctr">
              <a:lnSpc>
                <a:spcPts val="4320"/>
              </a:lnSpc>
            </a:pPr>
            <a:r>
              <a:rPr lang="en-US" sz="3600">
                <a:solidFill>
                  <a:srgbClr val="1C212E"/>
                </a:solidFill>
                <a:latin typeface="Arimo"/>
                <a:ea typeface="Arimo"/>
                <a:cs typeface="Arimo"/>
                <a:sym typeface="Arimo"/>
              </a:rPr>
              <a:t>is interconnected</a:t>
            </a:r>
          </a:p>
        </p:txBody>
      </p:sp>
      <p:sp>
        <p:nvSpPr>
          <p:cNvPr name="TextBox 11" id="11"/>
          <p:cNvSpPr txBox="true"/>
          <p:nvPr/>
        </p:nvSpPr>
        <p:spPr>
          <a:xfrm rot="0">
            <a:off x="12624488" y="4945747"/>
            <a:ext cx="4323247" cy="2743200"/>
          </a:xfrm>
          <a:prstGeom prst="rect">
            <a:avLst/>
          </a:prstGeom>
        </p:spPr>
        <p:txBody>
          <a:bodyPr anchor="t" rtlCol="false" tIns="0" lIns="0" bIns="0" rIns="0">
            <a:spAutoFit/>
          </a:bodyPr>
          <a:lstStyle/>
          <a:p>
            <a:pPr algn="ctr">
              <a:lnSpc>
                <a:spcPts val="4320"/>
              </a:lnSpc>
            </a:pPr>
            <a:r>
              <a:rPr lang="en-US" sz="3600">
                <a:solidFill>
                  <a:srgbClr val="1C212E"/>
                </a:solidFill>
                <a:latin typeface="Arimo"/>
                <a:ea typeface="Arimo"/>
                <a:cs typeface="Arimo"/>
                <a:sym typeface="Arimo"/>
              </a:rPr>
              <a:t>Protecting the</a:t>
            </a:r>
          </a:p>
          <a:p>
            <a:pPr algn="ctr">
              <a:lnSpc>
                <a:spcPts val="4320"/>
              </a:lnSpc>
            </a:pPr>
            <a:r>
              <a:rPr lang="en-US" sz="3600">
                <a:solidFill>
                  <a:srgbClr val="1C212E"/>
                </a:solidFill>
                <a:latin typeface="Arimo"/>
                <a:ea typeface="Arimo"/>
                <a:cs typeface="Arimo"/>
                <a:sym typeface="Arimo"/>
              </a:rPr>
              <a:t>environment is</a:t>
            </a:r>
          </a:p>
          <a:p>
            <a:pPr algn="ctr">
              <a:lnSpc>
                <a:spcPts val="4320"/>
              </a:lnSpc>
            </a:pPr>
            <a:r>
              <a:rPr lang="en-US" sz="3600">
                <a:solidFill>
                  <a:srgbClr val="1C212E"/>
                </a:solidFill>
                <a:latin typeface="Arimo"/>
                <a:ea typeface="Arimo"/>
                <a:cs typeface="Arimo"/>
                <a:sym typeface="Arimo"/>
              </a:rPr>
              <a:t>the same as</a:t>
            </a:r>
          </a:p>
          <a:p>
            <a:pPr algn="ctr">
              <a:lnSpc>
                <a:spcPts val="4320"/>
              </a:lnSpc>
            </a:pPr>
            <a:r>
              <a:rPr lang="en-US" sz="3600">
                <a:solidFill>
                  <a:srgbClr val="1C212E"/>
                </a:solidFill>
                <a:latin typeface="Arimo"/>
                <a:ea typeface="Arimo"/>
                <a:cs typeface="Arimo"/>
                <a:sym typeface="Arimo"/>
              </a:rPr>
              <a:t>protecting the</a:t>
            </a:r>
          </a:p>
          <a:p>
            <a:pPr algn="ctr">
              <a:lnSpc>
                <a:spcPts val="4320"/>
              </a:lnSpc>
            </a:pPr>
            <a:r>
              <a:rPr lang="en-US" sz="3600">
                <a:solidFill>
                  <a:srgbClr val="1C212E"/>
                </a:solidFill>
                <a:latin typeface="Arimo"/>
                <a:ea typeface="Arimo"/>
                <a:cs typeface="Arimo"/>
                <a:sym typeface="Arimo"/>
              </a:rPr>
              <a:t>ecosystem</a:t>
            </a:r>
          </a:p>
        </p:txBody>
      </p:sp>
      <p:sp>
        <p:nvSpPr>
          <p:cNvPr name="Freeform 12" id="12"/>
          <p:cNvSpPr/>
          <p:nvPr/>
        </p:nvSpPr>
        <p:spPr>
          <a:xfrm flipH="false" flipV="false" rot="0">
            <a:off x="6503228" y="3502710"/>
            <a:ext cx="5461827" cy="5461827"/>
          </a:xfrm>
          <a:custGeom>
            <a:avLst/>
            <a:gdLst/>
            <a:ahLst/>
            <a:cxnLst/>
            <a:rect r="r" b="b" t="t" l="l"/>
            <a:pathLst>
              <a:path h="5461827" w="5461827">
                <a:moveTo>
                  <a:pt x="0" y="0"/>
                </a:moveTo>
                <a:lnTo>
                  <a:pt x="5461827" y="0"/>
                </a:lnTo>
                <a:lnTo>
                  <a:pt x="5461827" y="5461827"/>
                </a:lnTo>
                <a:lnTo>
                  <a:pt x="0" y="5461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2228786" y="3502710"/>
            <a:ext cx="5461827" cy="5461827"/>
          </a:xfrm>
          <a:custGeom>
            <a:avLst/>
            <a:gdLst/>
            <a:ahLst/>
            <a:cxnLst/>
            <a:rect r="r" b="b" t="t" l="l"/>
            <a:pathLst>
              <a:path h="5461827" w="5461827">
                <a:moveTo>
                  <a:pt x="0" y="0"/>
                </a:moveTo>
                <a:lnTo>
                  <a:pt x="5461827" y="0"/>
                </a:lnTo>
                <a:lnTo>
                  <a:pt x="5461827" y="5461827"/>
                </a:lnTo>
                <a:lnTo>
                  <a:pt x="0" y="5461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true" flipV="true" rot="-10800000">
            <a:off x="13696933" y="8618481"/>
            <a:ext cx="2525533" cy="1423769"/>
          </a:xfrm>
          <a:custGeom>
            <a:avLst/>
            <a:gdLst/>
            <a:ahLst/>
            <a:cxnLst/>
            <a:rect r="r" b="b" t="t" l="l"/>
            <a:pathLst>
              <a:path h="1423769" w="2525533">
                <a:moveTo>
                  <a:pt x="2525533" y="1423769"/>
                </a:moveTo>
                <a:lnTo>
                  <a:pt x="0" y="1423769"/>
                </a:lnTo>
                <a:lnTo>
                  <a:pt x="0" y="0"/>
                </a:lnTo>
                <a:lnTo>
                  <a:pt x="2525533" y="0"/>
                </a:lnTo>
                <a:lnTo>
                  <a:pt x="2525533" y="1423769"/>
                </a:lnTo>
                <a:close/>
              </a:path>
            </a:pathLst>
          </a:custGeom>
          <a:blipFill>
            <a:blip r:embed="rId7">
              <a:extLst>
                <a:ext uri="{96DAC541-7B7A-43D3-8B79-37D633B846F1}">
                  <asvg:svgBlip xmlns:asvg="http://schemas.microsoft.com/office/drawing/2016/SVG/main" r:embed="rId8"/>
                </a:ext>
              </a:extLst>
            </a:blip>
            <a:stretch>
              <a:fillRect l="0" t="-14" r="0" b="-14"/>
            </a:stretch>
          </a:blipFill>
        </p:spPr>
      </p:sp>
      <p:sp>
        <p:nvSpPr>
          <p:cNvPr name="TextBox 15" id="15"/>
          <p:cNvSpPr txBox="true"/>
          <p:nvPr/>
        </p:nvSpPr>
        <p:spPr>
          <a:xfrm rot="0">
            <a:off x="1340266" y="3571875"/>
            <a:ext cx="4323247" cy="1657350"/>
          </a:xfrm>
          <a:prstGeom prst="rect">
            <a:avLst/>
          </a:prstGeom>
        </p:spPr>
        <p:txBody>
          <a:bodyPr anchor="t" rtlCol="false" tIns="0" lIns="0" bIns="0" rIns="0">
            <a:spAutoFit/>
          </a:bodyPr>
          <a:lstStyle/>
          <a:p>
            <a:pPr algn="ctr">
              <a:lnSpc>
                <a:spcPts val="4320"/>
              </a:lnSpc>
            </a:pPr>
            <a:r>
              <a:rPr lang="en-US" sz="3600">
                <a:solidFill>
                  <a:srgbClr val="1C212E"/>
                </a:solidFill>
                <a:latin typeface="Arimo"/>
                <a:ea typeface="Arimo"/>
                <a:cs typeface="Arimo"/>
                <a:sym typeface="Arimo"/>
              </a:rPr>
              <a:t>Used at the beginning and end of each flowchart</a:t>
            </a:r>
          </a:p>
        </p:txBody>
      </p:sp>
      <p:sp>
        <p:nvSpPr>
          <p:cNvPr name="TextBox 16" id="16"/>
          <p:cNvSpPr txBox="true"/>
          <p:nvPr/>
        </p:nvSpPr>
        <p:spPr>
          <a:xfrm rot="0">
            <a:off x="2069831" y="941124"/>
            <a:ext cx="14148338" cy="1095375"/>
          </a:xfrm>
          <a:prstGeom prst="rect">
            <a:avLst/>
          </a:prstGeom>
        </p:spPr>
        <p:txBody>
          <a:bodyPr anchor="t" rtlCol="false" tIns="0" lIns="0" bIns="0" rIns="0">
            <a:spAutoFit/>
          </a:bodyPr>
          <a:lstStyle/>
          <a:p>
            <a:pPr algn="ctr">
              <a:lnSpc>
                <a:spcPts val="8640"/>
              </a:lnSpc>
            </a:pPr>
            <a:r>
              <a:rPr lang="en-US" sz="7200" spc="540">
                <a:solidFill>
                  <a:srgbClr val="A84B72"/>
                </a:solidFill>
                <a:latin typeface="Fredoka"/>
                <a:ea typeface="Fredoka"/>
                <a:cs typeface="Fredoka"/>
                <a:sym typeface="Fredoka"/>
              </a:rPr>
              <a:t>Components of a flow chart</a:t>
            </a:r>
          </a:p>
        </p:txBody>
      </p:sp>
      <p:sp>
        <p:nvSpPr>
          <p:cNvPr name="TextBox 17" id="17"/>
          <p:cNvSpPr txBox="true"/>
          <p:nvPr/>
        </p:nvSpPr>
        <p:spPr>
          <a:xfrm rot="0">
            <a:off x="680833" y="2436549"/>
            <a:ext cx="5642111" cy="708552"/>
          </a:xfrm>
          <a:prstGeom prst="rect">
            <a:avLst/>
          </a:prstGeom>
        </p:spPr>
        <p:txBody>
          <a:bodyPr anchor="t" rtlCol="false" tIns="0" lIns="0" bIns="0" rIns="0">
            <a:spAutoFit/>
          </a:bodyPr>
          <a:lstStyle/>
          <a:p>
            <a:pPr algn="ctr">
              <a:lnSpc>
                <a:spcPts val="5637"/>
              </a:lnSpc>
            </a:pPr>
            <a:r>
              <a:rPr lang="en-US" sz="4698">
                <a:solidFill>
                  <a:srgbClr val="1C212E"/>
                </a:solidFill>
                <a:latin typeface="Gagalin"/>
                <a:ea typeface="Gagalin"/>
                <a:cs typeface="Gagalin"/>
                <a:sym typeface="Gagalin"/>
              </a:rPr>
              <a:t>Terminator</a:t>
            </a:r>
          </a:p>
        </p:txBody>
      </p:sp>
      <p:sp>
        <p:nvSpPr>
          <p:cNvPr name="TextBox 18" id="18"/>
          <p:cNvSpPr txBox="true"/>
          <p:nvPr/>
        </p:nvSpPr>
        <p:spPr>
          <a:xfrm rot="0">
            <a:off x="6322944" y="2436549"/>
            <a:ext cx="5642111" cy="708552"/>
          </a:xfrm>
          <a:prstGeom prst="rect">
            <a:avLst/>
          </a:prstGeom>
        </p:spPr>
        <p:txBody>
          <a:bodyPr anchor="t" rtlCol="false" tIns="0" lIns="0" bIns="0" rIns="0">
            <a:spAutoFit/>
          </a:bodyPr>
          <a:lstStyle/>
          <a:p>
            <a:pPr algn="ctr">
              <a:lnSpc>
                <a:spcPts val="5637"/>
              </a:lnSpc>
            </a:pPr>
            <a:r>
              <a:rPr lang="en-US" sz="4698">
                <a:solidFill>
                  <a:srgbClr val="1C212E"/>
                </a:solidFill>
                <a:latin typeface="Gagalin"/>
                <a:ea typeface="Gagalin"/>
                <a:cs typeface="Gagalin"/>
                <a:sym typeface="Gagalin"/>
              </a:rPr>
              <a:t>process</a:t>
            </a:r>
          </a:p>
        </p:txBody>
      </p:sp>
      <p:sp>
        <p:nvSpPr>
          <p:cNvPr name="TextBox 19" id="19"/>
          <p:cNvSpPr txBox="true"/>
          <p:nvPr/>
        </p:nvSpPr>
        <p:spPr>
          <a:xfrm rot="0">
            <a:off x="11825414" y="2436549"/>
            <a:ext cx="5642111" cy="708552"/>
          </a:xfrm>
          <a:prstGeom prst="rect">
            <a:avLst/>
          </a:prstGeom>
        </p:spPr>
        <p:txBody>
          <a:bodyPr anchor="t" rtlCol="false" tIns="0" lIns="0" bIns="0" rIns="0">
            <a:spAutoFit/>
          </a:bodyPr>
          <a:lstStyle/>
          <a:p>
            <a:pPr algn="ctr">
              <a:lnSpc>
                <a:spcPts val="5637"/>
              </a:lnSpc>
            </a:pPr>
            <a:r>
              <a:rPr lang="en-US" sz="4698">
                <a:solidFill>
                  <a:srgbClr val="1C212E"/>
                </a:solidFill>
                <a:latin typeface="Gagalin"/>
                <a:ea typeface="Gagalin"/>
                <a:cs typeface="Gagalin"/>
                <a:sym typeface="Gagalin"/>
              </a:rPr>
              <a:t>Input/output</a:t>
            </a:r>
          </a:p>
        </p:txBody>
      </p:sp>
      <p:sp>
        <p:nvSpPr>
          <p:cNvPr name="TextBox 20" id="20"/>
          <p:cNvSpPr txBox="true"/>
          <p:nvPr/>
        </p:nvSpPr>
        <p:spPr>
          <a:xfrm rot="0">
            <a:off x="6982377" y="3821006"/>
            <a:ext cx="4323247" cy="1114425"/>
          </a:xfrm>
          <a:prstGeom prst="rect">
            <a:avLst/>
          </a:prstGeom>
        </p:spPr>
        <p:txBody>
          <a:bodyPr anchor="t" rtlCol="false" tIns="0" lIns="0" bIns="0" rIns="0">
            <a:spAutoFit/>
          </a:bodyPr>
          <a:lstStyle/>
          <a:p>
            <a:pPr algn="ctr">
              <a:lnSpc>
                <a:spcPts val="4320"/>
              </a:lnSpc>
            </a:pPr>
            <a:r>
              <a:rPr lang="en-US" sz="3600">
                <a:solidFill>
                  <a:srgbClr val="1C212E"/>
                </a:solidFill>
                <a:latin typeface="Arimo"/>
                <a:ea typeface="Arimo"/>
                <a:cs typeface="Arimo"/>
                <a:sym typeface="Arimo"/>
              </a:rPr>
              <a:t>Represent an instruction</a:t>
            </a:r>
          </a:p>
        </p:txBody>
      </p:sp>
      <p:sp>
        <p:nvSpPr>
          <p:cNvPr name="TextBox 21" id="21"/>
          <p:cNvSpPr txBox="true"/>
          <p:nvPr/>
        </p:nvSpPr>
        <p:spPr>
          <a:xfrm rot="0">
            <a:off x="13059771" y="3571875"/>
            <a:ext cx="3799856" cy="1657350"/>
          </a:xfrm>
          <a:prstGeom prst="rect">
            <a:avLst/>
          </a:prstGeom>
        </p:spPr>
        <p:txBody>
          <a:bodyPr anchor="t" rtlCol="false" tIns="0" lIns="0" bIns="0" rIns="0">
            <a:spAutoFit/>
          </a:bodyPr>
          <a:lstStyle/>
          <a:p>
            <a:pPr algn="ctr">
              <a:lnSpc>
                <a:spcPts val="4320"/>
              </a:lnSpc>
            </a:pPr>
            <a:r>
              <a:rPr lang="en-US" sz="3600">
                <a:solidFill>
                  <a:srgbClr val="000000"/>
                </a:solidFill>
                <a:latin typeface="Arimo"/>
                <a:ea typeface="Arimo"/>
                <a:cs typeface="Arimo"/>
                <a:sym typeface="Arimo"/>
              </a:rPr>
              <a:t>Show the input of data and output of information</a:t>
            </a:r>
          </a:p>
        </p:txBody>
      </p:sp>
      <p:grpSp>
        <p:nvGrpSpPr>
          <p:cNvPr name="Group 22" id="22"/>
          <p:cNvGrpSpPr/>
          <p:nvPr/>
        </p:nvGrpSpPr>
        <p:grpSpPr>
          <a:xfrm rot="0">
            <a:off x="12228786" y="5336259"/>
            <a:ext cx="3062693" cy="1990750"/>
            <a:chOff x="0" y="0"/>
            <a:chExt cx="4083591" cy="2654333"/>
          </a:xfrm>
        </p:grpSpPr>
        <p:sp>
          <p:nvSpPr>
            <p:cNvPr name="Freeform 23" id="23"/>
            <p:cNvSpPr/>
            <p:nvPr/>
          </p:nvSpPr>
          <p:spPr>
            <a:xfrm flipH="false" flipV="false" rot="0">
              <a:off x="0" y="0"/>
              <a:ext cx="4083558" cy="2654300"/>
            </a:xfrm>
            <a:custGeom>
              <a:avLst/>
              <a:gdLst/>
              <a:ahLst/>
              <a:cxnLst/>
              <a:rect r="r" b="b" t="t" l="l"/>
              <a:pathLst>
                <a:path h="2654300" w="4083558">
                  <a:moveTo>
                    <a:pt x="0" y="0"/>
                  </a:moveTo>
                  <a:lnTo>
                    <a:pt x="4083558" y="0"/>
                  </a:lnTo>
                  <a:lnTo>
                    <a:pt x="4083558" y="2654300"/>
                  </a:lnTo>
                  <a:lnTo>
                    <a:pt x="0" y="2654300"/>
                  </a:lnTo>
                  <a:lnTo>
                    <a:pt x="0" y="0"/>
                  </a:lnTo>
                  <a:close/>
                </a:path>
              </a:pathLst>
            </a:custGeom>
            <a:blipFill>
              <a:blip r:embed="rId10"/>
              <a:stretch>
                <a:fillRect l="0" t="-116" r="0" b="-117"/>
              </a:stretch>
            </a:blipFill>
          </p:spPr>
        </p:sp>
      </p:grpSp>
      <p:grpSp>
        <p:nvGrpSpPr>
          <p:cNvPr name="Group 24" id="24"/>
          <p:cNvGrpSpPr/>
          <p:nvPr/>
        </p:nvGrpSpPr>
        <p:grpSpPr>
          <a:xfrm rot="0">
            <a:off x="14473259" y="6509802"/>
            <a:ext cx="3217355" cy="1815721"/>
            <a:chOff x="0" y="0"/>
            <a:chExt cx="4289807" cy="2420961"/>
          </a:xfrm>
        </p:grpSpPr>
        <p:sp>
          <p:nvSpPr>
            <p:cNvPr name="Freeform 25" id="25"/>
            <p:cNvSpPr/>
            <p:nvPr/>
          </p:nvSpPr>
          <p:spPr>
            <a:xfrm flipH="false" flipV="false" rot="0">
              <a:off x="0" y="0"/>
              <a:ext cx="4289806" cy="2421001"/>
            </a:xfrm>
            <a:custGeom>
              <a:avLst/>
              <a:gdLst/>
              <a:ahLst/>
              <a:cxnLst/>
              <a:rect r="r" b="b" t="t" l="l"/>
              <a:pathLst>
                <a:path h="2421001" w="4289806">
                  <a:moveTo>
                    <a:pt x="0" y="0"/>
                  </a:moveTo>
                  <a:lnTo>
                    <a:pt x="4289806" y="0"/>
                  </a:lnTo>
                  <a:lnTo>
                    <a:pt x="4289806" y="2421001"/>
                  </a:lnTo>
                  <a:lnTo>
                    <a:pt x="0" y="2421001"/>
                  </a:lnTo>
                  <a:lnTo>
                    <a:pt x="0" y="0"/>
                  </a:lnTo>
                  <a:close/>
                </a:path>
              </a:pathLst>
            </a:custGeom>
            <a:blipFill>
              <a:blip r:embed="rId11"/>
              <a:stretch>
                <a:fillRect l="0" t="-8460" r="0" b="-8458"/>
              </a:stretch>
            </a:blipFill>
          </p:spPr>
        </p:sp>
      </p:grpSp>
      <p:grpSp>
        <p:nvGrpSpPr>
          <p:cNvPr name="Group 26" id="26"/>
          <p:cNvGrpSpPr/>
          <p:nvPr/>
        </p:nvGrpSpPr>
        <p:grpSpPr>
          <a:xfrm rot="0">
            <a:off x="7897124" y="5143500"/>
            <a:ext cx="2757482" cy="3474981"/>
            <a:chOff x="0" y="0"/>
            <a:chExt cx="3676643" cy="4633308"/>
          </a:xfrm>
        </p:grpSpPr>
        <p:sp>
          <p:nvSpPr>
            <p:cNvPr name="Freeform 27" id="27"/>
            <p:cNvSpPr/>
            <p:nvPr/>
          </p:nvSpPr>
          <p:spPr>
            <a:xfrm flipH="false" flipV="false" rot="0">
              <a:off x="0" y="0"/>
              <a:ext cx="3676650" cy="4633341"/>
            </a:xfrm>
            <a:custGeom>
              <a:avLst/>
              <a:gdLst/>
              <a:ahLst/>
              <a:cxnLst/>
              <a:rect r="r" b="b" t="t" l="l"/>
              <a:pathLst>
                <a:path h="4633341" w="3676650">
                  <a:moveTo>
                    <a:pt x="0" y="0"/>
                  </a:moveTo>
                  <a:lnTo>
                    <a:pt x="3676650" y="0"/>
                  </a:lnTo>
                  <a:lnTo>
                    <a:pt x="3676650" y="4633341"/>
                  </a:lnTo>
                  <a:lnTo>
                    <a:pt x="0" y="4633341"/>
                  </a:lnTo>
                  <a:lnTo>
                    <a:pt x="0" y="0"/>
                  </a:lnTo>
                  <a:close/>
                </a:path>
              </a:pathLst>
            </a:custGeom>
            <a:blipFill>
              <a:blip r:embed="rId12"/>
              <a:stretch>
                <a:fillRect l="-95664" t="0" r="-95663" b="0"/>
              </a:stretch>
            </a:blipFill>
          </p:spPr>
        </p:sp>
      </p:grpSp>
      <p:grpSp>
        <p:nvGrpSpPr>
          <p:cNvPr name="Group 28" id="28"/>
          <p:cNvGrpSpPr/>
          <p:nvPr/>
        </p:nvGrpSpPr>
        <p:grpSpPr>
          <a:xfrm rot="0">
            <a:off x="2537237" y="300889"/>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4">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5" tooltip="http://www.exampaperspractice.co.uk"/>
                </a:rPr>
                <a:t>www.exampaperspractice.co.uk</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F1C101"/>
        </a:solidFill>
      </p:bgPr>
    </p:bg>
    <p:spTree>
      <p:nvGrpSpPr>
        <p:cNvPr id="1" name=""/>
        <p:cNvGrpSpPr/>
        <p:nvPr/>
      </p:nvGrpSpPr>
      <p:grpSpPr>
        <a:xfrm>
          <a:off x="0" y="0"/>
          <a:ext cx="0" cy="0"/>
          <a:chOff x="0" y="0"/>
          <a:chExt cx="0" cy="0"/>
        </a:xfrm>
      </p:grpSpPr>
      <p:sp>
        <p:nvSpPr>
          <p:cNvPr name="Freeform 2" id="2"/>
          <p:cNvSpPr/>
          <p:nvPr/>
        </p:nvSpPr>
        <p:spPr>
          <a:xfrm flipH="true" flipV="false" rot="0">
            <a:off x="-4795147" y="8618481"/>
            <a:ext cx="6042598" cy="5174661"/>
          </a:xfrm>
          <a:custGeom>
            <a:avLst/>
            <a:gdLst/>
            <a:ahLst/>
            <a:cxnLst/>
            <a:rect r="r" b="b" t="t" l="l"/>
            <a:pathLst>
              <a:path h="5174661" w="6042598">
                <a:moveTo>
                  <a:pt x="6042598" y="0"/>
                </a:moveTo>
                <a:lnTo>
                  <a:pt x="0" y="0"/>
                </a:lnTo>
                <a:lnTo>
                  <a:pt x="0" y="5174661"/>
                </a:lnTo>
                <a:lnTo>
                  <a:pt x="6042598" y="5174661"/>
                </a:lnTo>
                <a:lnTo>
                  <a:pt x="6042598" y="0"/>
                </a:lnTo>
                <a:close/>
              </a:path>
            </a:pathLst>
          </a:custGeom>
          <a:blipFill>
            <a:blip r:embed="rId2">
              <a:extLst>
                <a:ext uri="{96DAC541-7B7A-43D3-8B79-37D633B846F1}">
                  <asvg:svgBlip xmlns:asvg="http://schemas.microsoft.com/office/drawing/2016/SVG/main" r:embed="rId3"/>
                </a:ext>
              </a:extLst>
            </a:blip>
            <a:stretch>
              <a:fillRect l="0" t="-111" r="0" b="-111"/>
            </a:stretch>
          </a:blipFill>
        </p:spPr>
      </p:sp>
      <p:pic>
        <p:nvPicPr>
          <p:cNvPr name="Picture 3" id="3"/>
          <p:cNvPicPr>
            <a:picLocks noChangeAspect="true"/>
          </p:cNvPicPr>
          <p:nvPr/>
        </p:nvPicPr>
        <p:blipFill>
          <a:blip r:embed="rId4"/>
          <a:srcRect l="0" t="0" r="0" b="0"/>
          <a:stretch>
            <a:fillRect/>
          </a:stretch>
        </p:blipFill>
        <p:spPr>
          <a:xfrm flipH="true" flipV="false" rot="-7115356">
            <a:off x="-2470190" y="-4114800"/>
            <a:ext cx="4940381" cy="8229600"/>
          </a:xfrm>
          <a:prstGeom prst="rect">
            <a:avLst/>
          </a:prstGeom>
        </p:spPr>
      </p:pic>
      <p:pic>
        <p:nvPicPr>
          <p:cNvPr name="Picture 4" id="4"/>
          <p:cNvPicPr>
            <a:picLocks noChangeAspect="true"/>
          </p:cNvPicPr>
          <p:nvPr/>
        </p:nvPicPr>
        <p:blipFill>
          <a:blip r:embed="rId4"/>
          <a:srcRect l="0" t="0" r="0" b="0"/>
          <a:stretch>
            <a:fillRect/>
          </a:stretch>
        </p:blipFill>
        <p:spPr>
          <a:xfrm flipH="true" flipV="false" rot="2890022">
            <a:off x="15302233" y="6697979"/>
            <a:ext cx="4940381" cy="8229600"/>
          </a:xfrm>
          <a:prstGeom prst="rect">
            <a:avLst/>
          </a:prstGeom>
        </p:spPr>
      </p:pic>
      <p:sp>
        <p:nvSpPr>
          <p:cNvPr name="Freeform 5" id="5"/>
          <p:cNvSpPr/>
          <p:nvPr/>
        </p:nvSpPr>
        <p:spPr>
          <a:xfrm flipH="false" flipV="false" rot="0">
            <a:off x="7565666" y="9036145"/>
            <a:ext cx="2525533" cy="1423769"/>
          </a:xfrm>
          <a:custGeom>
            <a:avLst/>
            <a:gdLst/>
            <a:ahLst/>
            <a:cxnLst/>
            <a:rect r="r" b="b" t="t" l="l"/>
            <a:pathLst>
              <a:path h="1423769" w="2525533">
                <a:moveTo>
                  <a:pt x="0" y="0"/>
                </a:moveTo>
                <a:lnTo>
                  <a:pt x="2525533" y="0"/>
                </a:lnTo>
                <a:lnTo>
                  <a:pt x="2525533" y="1423769"/>
                </a:lnTo>
                <a:lnTo>
                  <a:pt x="0" y="1423769"/>
                </a:lnTo>
                <a:lnTo>
                  <a:pt x="0" y="0"/>
                </a:lnTo>
                <a:close/>
              </a:path>
            </a:pathLst>
          </a:custGeom>
          <a:blipFill>
            <a:blip r:embed="rId5">
              <a:extLst>
                <a:ext uri="{96DAC541-7B7A-43D3-8B79-37D633B846F1}">
                  <asvg:svgBlip xmlns:asvg="http://schemas.microsoft.com/office/drawing/2016/SVG/main" r:embed="rId6"/>
                </a:ext>
              </a:extLst>
            </a:blip>
            <a:stretch>
              <a:fillRect l="0" t="-14" r="0" b="-14"/>
            </a:stretch>
          </a:blipFill>
        </p:spPr>
      </p:sp>
      <p:sp>
        <p:nvSpPr>
          <p:cNvPr name="Freeform 6" id="6"/>
          <p:cNvSpPr/>
          <p:nvPr/>
        </p:nvSpPr>
        <p:spPr>
          <a:xfrm flipH="false" flipV="false" rot="0">
            <a:off x="16464167" y="8032250"/>
            <a:ext cx="6042598" cy="5174661"/>
          </a:xfrm>
          <a:custGeom>
            <a:avLst/>
            <a:gdLst/>
            <a:ahLst/>
            <a:cxnLst/>
            <a:rect r="r" b="b" t="t" l="l"/>
            <a:pathLst>
              <a:path h="5174661" w="6042598">
                <a:moveTo>
                  <a:pt x="0" y="0"/>
                </a:moveTo>
                <a:lnTo>
                  <a:pt x="6042598" y="0"/>
                </a:lnTo>
                <a:lnTo>
                  <a:pt x="6042598" y="5174661"/>
                </a:lnTo>
                <a:lnTo>
                  <a:pt x="0" y="5174661"/>
                </a:lnTo>
                <a:lnTo>
                  <a:pt x="0" y="0"/>
                </a:lnTo>
                <a:close/>
              </a:path>
            </a:pathLst>
          </a:custGeom>
          <a:blipFill>
            <a:blip r:embed="rId2">
              <a:extLst>
                <a:ext uri="{96DAC541-7B7A-43D3-8B79-37D633B846F1}">
                  <asvg:svgBlip xmlns:asvg="http://schemas.microsoft.com/office/drawing/2016/SVG/main" r:embed="rId3"/>
                </a:ext>
              </a:extLst>
            </a:blip>
            <a:stretch>
              <a:fillRect l="0" t="-111" r="0" b="-111"/>
            </a:stretch>
          </a:blipFill>
        </p:spPr>
      </p:sp>
      <p:sp>
        <p:nvSpPr>
          <p:cNvPr name="Freeform 7" id="7"/>
          <p:cNvSpPr/>
          <p:nvPr/>
        </p:nvSpPr>
        <p:spPr>
          <a:xfrm flipH="false" flipV="false" rot="5400000">
            <a:off x="5473726" y="1098432"/>
            <a:ext cx="6709413" cy="10027656"/>
          </a:xfrm>
          <a:custGeom>
            <a:avLst/>
            <a:gdLst/>
            <a:ahLst/>
            <a:cxnLst/>
            <a:rect r="r" b="b" t="t" l="l"/>
            <a:pathLst>
              <a:path h="10027656" w="6709413">
                <a:moveTo>
                  <a:pt x="0" y="0"/>
                </a:moveTo>
                <a:lnTo>
                  <a:pt x="6709413" y="0"/>
                </a:lnTo>
                <a:lnTo>
                  <a:pt x="6709413" y="10027656"/>
                </a:lnTo>
                <a:lnTo>
                  <a:pt x="0" y="10027656"/>
                </a:lnTo>
                <a:lnTo>
                  <a:pt x="0" y="0"/>
                </a:lnTo>
                <a:close/>
              </a:path>
            </a:pathLst>
          </a:custGeom>
          <a:blipFill>
            <a:blip r:embed="rId7">
              <a:extLst>
                <a:ext uri="{96DAC541-7B7A-43D3-8B79-37D633B846F1}">
                  <asvg:svgBlip xmlns:asvg="http://schemas.microsoft.com/office/drawing/2016/SVG/main" r:embed="rId8"/>
                </a:ext>
              </a:extLst>
            </a:blip>
            <a:stretch>
              <a:fillRect l="-173" t="0" r="-173" b="0"/>
            </a:stretch>
          </a:blipFill>
        </p:spPr>
      </p:sp>
      <p:sp>
        <p:nvSpPr>
          <p:cNvPr name="TextBox 8" id="8"/>
          <p:cNvSpPr txBox="true"/>
          <p:nvPr/>
        </p:nvSpPr>
        <p:spPr>
          <a:xfrm rot="0">
            <a:off x="3985059" y="3376679"/>
            <a:ext cx="4044637" cy="5372100"/>
          </a:xfrm>
          <a:prstGeom prst="rect">
            <a:avLst/>
          </a:prstGeom>
        </p:spPr>
        <p:txBody>
          <a:bodyPr anchor="t" rtlCol="false" tIns="0" lIns="0" bIns="0" rIns="0">
            <a:spAutoFit/>
          </a:bodyPr>
          <a:lstStyle/>
          <a:p>
            <a:pPr algn="l" marL="803780" indent="-267927" lvl="2">
              <a:lnSpc>
                <a:spcPts val="4219"/>
              </a:lnSpc>
              <a:buFont typeface="Arial"/>
              <a:buChar char="⚬"/>
            </a:pPr>
            <a:r>
              <a:rPr lang="en-US" sz="3516">
                <a:solidFill>
                  <a:srgbClr val="1C212E"/>
                </a:solidFill>
                <a:latin typeface="Arimo"/>
                <a:ea typeface="Arimo"/>
                <a:cs typeface="Arimo"/>
                <a:sym typeface="Arimo"/>
              </a:rPr>
              <a:t>Used to decide which action is to be taken next </a:t>
            </a:r>
          </a:p>
          <a:p>
            <a:pPr algn="l" marL="803780" indent="-267927" lvl="2">
              <a:lnSpc>
                <a:spcPts val="4219"/>
              </a:lnSpc>
              <a:buFont typeface="Arial"/>
              <a:buChar char="⚬"/>
            </a:pPr>
            <a:r>
              <a:rPr lang="en-US" sz="3516">
                <a:solidFill>
                  <a:srgbClr val="1C212E"/>
                </a:solidFill>
                <a:latin typeface="Arimo"/>
                <a:ea typeface="Arimo"/>
                <a:cs typeface="Arimo"/>
                <a:sym typeface="Arimo"/>
              </a:rPr>
              <a:t>There are always two outputs from a decision flowchart symbol </a:t>
            </a:r>
          </a:p>
        </p:txBody>
      </p:sp>
      <p:sp>
        <p:nvSpPr>
          <p:cNvPr name="TextBox 9" id="9"/>
          <p:cNvSpPr txBox="true"/>
          <p:nvPr/>
        </p:nvSpPr>
        <p:spPr>
          <a:xfrm rot="0">
            <a:off x="6007377" y="2049002"/>
            <a:ext cx="5642111" cy="708552"/>
          </a:xfrm>
          <a:prstGeom prst="rect">
            <a:avLst/>
          </a:prstGeom>
        </p:spPr>
        <p:txBody>
          <a:bodyPr anchor="t" rtlCol="false" tIns="0" lIns="0" bIns="0" rIns="0">
            <a:spAutoFit/>
          </a:bodyPr>
          <a:lstStyle/>
          <a:p>
            <a:pPr algn="ctr">
              <a:lnSpc>
                <a:spcPts val="5637"/>
              </a:lnSpc>
            </a:pPr>
            <a:r>
              <a:rPr lang="en-US" sz="4698">
                <a:solidFill>
                  <a:srgbClr val="1C212E"/>
                </a:solidFill>
                <a:latin typeface="Gagalin"/>
                <a:ea typeface="Gagalin"/>
                <a:cs typeface="Gagalin"/>
                <a:sym typeface="Gagalin"/>
              </a:rPr>
              <a:t>Decision</a:t>
            </a:r>
          </a:p>
        </p:txBody>
      </p:sp>
      <p:grpSp>
        <p:nvGrpSpPr>
          <p:cNvPr name="Group 10" id="10"/>
          <p:cNvGrpSpPr/>
          <p:nvPr/>
        </p:nvGrpSpPr>
        <p:grpSpPr>
          <a:xfrm rot="0">
            <a:off x="8198415" y="2888006"/>
            <a:ext cx="5153422" cy="6387545"/>
            <a:chOff x="0" y="0"/>
            <a:chExt cx="6871229" cy="8516727"/>
          </a:xfrm>
        </p:grpSpPr>
        <p:sp>
          <p:nvSpPr>
            <p:cNvPr name="Freeform 11" id="11"/>
            <p:cNvSpPr/>
            <p:nvPr/>
          </p:nvSpPr>
          <p:spPr>
            <a:xfrm flipH="false" flipV="false" rot="0">
              <a:off x="0" y="0"/>
              <a:ext cx="6871208" cy="8516747"/>
            </a:xfrm>
            <a:custGeom>
              <a:avLst/>
              <a:gdLst/>
              <a:ahLst/>
              <a:cxnLst/>
              <a:rect r="r" b="b" t="t" l="l"/>
              <a:pathLst>
                <a:path h="8516747" w="6871208">
                  <a:moveTo>
                    <a:pt x="0" y="0"/>
                  </a:moveTo>
                  <a:lnTo>
                    <a:pt x="6871208" y="0"/>
                  </a:lnTo>
                  <a:lnTo>
                    <a:pt x="6871208" y="8516747"/>
                  </a:lnTo>
                  <a:lnTo>
                    <a:pt x="0" y="8516747"/>
                  </a:lnTo>
                  <a:lnTo>
                    <a:pt x="0" y="0"/>
                  </a:lnTo>
                  <a:close/>
                </a:path>
              </a:pathLst>
            </a:custGeom>
            <a:blipFill>
              <a:blip r:embed="rId9"/>
              <a:stretch>
                <a:fillRect l="0" t="-1317" r="0" b="-1317"/>
              </a:stretch>
            </a:blipFill>
          </p:spPr>
        </p:sp>
      </p:grpSp>
      <p:grpSp>
        <p:nvGrpSpPr>
          <p:cNvPr name="Group 12" id="12"/>
          <p:cNvGrpSpPr/>
          <p:nvPr/>
        </p:nvGrpSpPr>
        <p:grpSpPr>
          <a:xfrm rot="0">
            <a:off x="2537237" y="300889"/>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
        <p:nvSpPr>
          <p:cNvPr name="TextBox 16" id="16"/>
          <p:cNvSpPr txBox="true"/>
          <p:nvPr/>
        </p:nvSpPr>
        <p:spPr>
          <a:xfrm rot="0">
            <a:off x="2069831" y="481013"/>
            <a:ext cx="14148338" cy="1095375"/>
          </a:xfrm>
          <a:prstGeom prst="rect">
            <a:avLst/>
          </a:prstGeom>
        </p:spPr>
        <p:txBody>
          <a:bodyPr anchor="t" rtlCol="false" tIns="0" lIns="0" bIns="0" rIns="0">
            <a:spAutoFit/>
          </a:bodyPr>
          <a:lstStyle/>
          <a:p>
            <a:pPr algn="ctr">
              <a:lnSpc>
                <a:spcPts val="8640"/>
              </a:lnSpc>
            </a:pPr>
            <a:r>
              <a:rPr lang="en-US" sz="7200" spc="540">
                <a:solidFill>
                  <a:srgbClr val="A84B72"/>
                </a:solidFill>
                <a:latin typeface="Fredoka"/>
                <a:ea typeface="Fredoka"/>
                <a:cs typeface="Fredoka"/>
                <a:sym typeface="Fredoka"/>
              </a:rPr>
              <a:t>Components of a flow chart</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1C101"/>
        </a:solidFill>
      </p:bgPr>
    </p:bg>
    <p:spTree>
      <p:nvGrpSpPr>
        <p:cNvPr id="1" name=""/>
        <p:cNvGrpSpPr/>
        <p:nvPr/>
      </p:nvGrpSpPr>
      <p:grpSpPr>
        <a:xfrm>
          <a:off x="0" y="0"/>
          <a:ext cx="0" cy="0"/>
          <a:chOff x="0" y="0"/>
          <a:chExt cx="0" cy="0"/>
        </a:xfrm>
      </p:grpSpPr>
      <p:sp>
        <p:nvSpPr>
          <p:cNvPr name="Freeform 2" id="2"/>
          <p:cNvSpPr/>
          <p:nvPr/>
        </p:nvSpPr>
        <p:spPr>
          <a:xfrm flipH="true" flipV="false" rot="0">
            <a:off x="-4795147" y="8618481"/>
            <a:ext cx="6042598" cy="5174661"/>
          </a:xfrm>
          <a:custGeom>
            <a:avLst/>
            <a:gdLst/>
            <a:ahLst/>
            <a:cxnLst/>
            <a:rect r="r" b="b" t="t" l="l"/>
            <a:pathLst>
              <a:path h="5174661" w="6042598">
                <a:moveTo>
                  <a:pt x="6042598" y="0"/>
                </a:moveTo>
                <a:lnTo>
                  <a:pt x="0" y="0"/>
                </a:lnTo>
                <a:lnTo>
                  <a:pt x="0" y="5174661"/>
                </a:lnTo>
                <a:lnTo>
                  <a:pt x="6042598" y="5174661"/>
                </a:lnTo>
                <a:lnTo>
                  <a:pt x="6042598" y="0"/>
                </a:lnTo>
                <a:close/>
              </a:path>
            </a:pathLst>
          </a:custGeom>
          <a:blipFill>
            <a:blip r:embed="rId2">
              <a:extLst>
                <a:ext uri="{96DAC541-7B7A-43D3-8B79-37D633B846F1}">
                  <asvg:svgBlip xmlns:asvg="http://schemas.microsoft.com/office/drawing/2016/SVG/main" r:embed="rId3"/>
                </a:ext>
              </a:extLst>
            </a:blip>
            <a:stretch>
              <a:fillRect l="0" t="-111" r="0" b="-111"/>
            </a:stretch>
          </a:blipFill>
        </p:spPr>
      </p:sp>
      <p:pic>
        <p:nvPicPr>
          <p:cNvPr name="Picture 3" id="3"/>
          <p:cNvPicPr>
            <a:picLocks noChangeAspect="true"/>
          </p:cNvPicPr>
          <p:nvPr/>
        </p:nvPicPr>
        <p:blipFill>
          <a:blip r:embed="rId4"/>
          <a:srcRect l="0" t="0" r="0" b="0"/>
          <a:stretch>
            <a:fillRect/>
          </a:stretch>
        </p:blipFill>
        <p:spPr>
          <a:xfrm flipH="true" flipV="false" rot="-7115356">
            <a:off x="-2470190" y="-4114800"/>
            <a:ext cx="4940381" cy="8229600"/>
          </a:xfrm>
          <a:prstGeom prst="rect">
            <a:avLst/>
          </a:prstGeom>
        </p:spPr>
      </p:pic>
      <p:pic>
        <p:nvPicPr>
          <p:cNvPr name="Picture 4" id="4"/>
          <p:cNvPicPr>
            <a:picLocks noChangeAspect="true"/>
          </p:cNvPicPr>
          <p:nvPr/>
        </p:nvPicPr>
        <p:blipFill>
          <a:blip r:embed="rId4"/>
          <a:srcRect l="0" t="0" r="0" b="0"/>
          <a:stretch>
            <a:fillRect/>
          </a:stretch>
        </p:blipFill>
        <p:spPr>
          <a:xfrm flipH="true" flipV="false" rot="2890022">
            <a:off x="15302233" y="6697979"/>
            <a:ext cx="4940381" cy="8229600"/>
          </a:xfrm>
          <a:prstGeom prst="rect">
            <a:avLst/>
          </a:prstGeom>
        </p:spPr>
      </p:pic>
      <p:sp>
        <p:nvSpPr>
          <p:cNvPr name="Freeform 5" id="5"/>
          <p:cNvSpPr/>
          <p:nvPr/>
        </p:nvSpPr>
        <p:spPr>
          <a:xfrm flipH="false" flipV="false" rot="0">
            <a:off x="4581639" y="7949785"/>
            <a:ext cx="1734499" cy="977824"/>
          </a:xfrm>
          <a:custGeom>
            <a:avLst/>
            <a:gdLst/>
            <a:ahLst/>
            <a:cxnLst/>
            <a:rect r="r" b="b" t="t" l="l"/>
            <a:pathLst>
              <a:path h="977824" w="1734499">
                <a:moveTo>
                  <a:pt x="0" y="0"/>
                </a:moveTo>
                <a:lnTo>
                  <a:pt x="1734499" y="0"/>
                </a:lnTo>
                <a:lnTo>
                  <a:pt x="1734499" y="977824"/>
                </a:lnTo>
                <a:lnTo>
                  <a:pt x="0" y="977824"/>
                </a:lnTo>
                <a:lnTo>
                  <a:pt x="0" y="0"/>
                </a:lnTo>
                <a:close/>
              </a:path>
            </a:pathLst>
          </a:custGeom>
          <a:blipFill>
            <a:blip r:embed="rId5">
              <a:extLst>
                <a:ext uri="{96DAC541-7B7A-43D3-8B79-37D633B846F1}">
                  <asvg:svgBlip xmlns:asvg="http://schemas.microsoft.com/office/drawing/2016/SVG/main" r:embed="rId6"/>
                </a:ext>
              </a:extLst>
            </a:blip>
            <a:stretch>
              <a:fillRect l="-80" t="0" r="-80" b="0"/>
            </a:stretch>
          </a:blipFill>
        </p:spPr>
      </p:sp>
      <p:sp>
        <p:nvSpPr>
          <p:cNvPr name="Freeform 6" id="6"/>
          <p:cNvSpPr/>
          <p:nvPr/>
        </p:nvSpPr>
        <p:spPr>
          <a:xfrm flipH="false" flipV="false" rot="0">
            <a:off x="16464167" y="8032250"/>
            <a:ext cx="6042598" cy="5174661"/>
          </a:xfrm>
          <a:custGeom>
            <a:avLst/>
            <a:gdLst/>
            <a:ahLst/>
            <a:cxnLst/>
            <a:rect r="r" b="b" t="t" l="l"/>
            <a:pathLst>
              <a:path h="5174661" w="6042598">
                <a:moveTo>
                  <a:pt x="0" y="0"/>
                </a:moveTo>
                <a:lnTo>
                  <a:pt x="6042598" y="0"/>
                </a:lnTo>
                <a:lnTo>
                  <a:pt x="6042598" y="5174661"/>
                </a:lnTo>
                <a:lnTo>
                  <a:pt x="0" y="5174661"/>
                </a:lnTo>
                <a:lnTo>
                  <a:pt x="0" y="0"/>
                </a:lnTo>
                <a:close/>
              </a:path>
            </a:pathLst>
          </a:custGeom>
          <a:blipFill>
            <a:blip r:embed="rId2">
              <a:extLst>
                <a:ext uri="{96DAC541-7B7A-43D3-8B79-37D633B846F1}">
                  <asvg:svgBlip xmlns:asvg="http://schemas.microsoft.com/office/drawing/2016/SVG/main" r:embed="rId3"/>
                </a:ext>
              </a:extLst>
            </a:blip>
            <a:stretch>
              <a:fillRect l="0" t="-111" r="0" b="-111"/>
            </a:stretch>
          </a:blipFill>
        </p:spPr>
      </p:sp>
      <p:sp>
        <p:nvSpPr>
          <p:cNvPr name="Freeform 7" id="7"/>
          <p:cNvSpPr/>
          <p:nvPr/>
        </p:nvSpPr>
        <p:spPr>
          <a:xfrm flipH="false" flipV="false" rot="5400000">
            <a:off x="3038072" y="2388625"/>
            <a:ext cx="4607926" cy="6886846"/>
          </a:xfrm>
          <a:custGeom>
            <a:avLst/>
            <a:gdLst/>
            <a:ahLst/>
            <a:cxnLst/>
            <a:rect r="r" b="b" t="t" l="l"/>
            <a:pathLst>
              <a:path h="6886846" w="4607926">
                <a:moveTo>
                  <a:pt x="0" y="0"/>
                </a:moveTo>
                <a:lnTo>
                  <a:pt x="4607926" y="0"/>
                </a:lnTo>
                <a:lnTo>
                  <a:pt x="4607926" y="6886846"/>
                </a:lnTo>
                <a:lnTo>
                  <a:pt x="0" y="6886846"/>
                </a:lnTo>
                <a:lnTo>
                  <a:pt x="0" y="0"/>
                </a:lnTo>
                <a:close/>
              </a:path>
            </a:pathLst>
          </a:custGeom>
          <a:blipFill>
            <a:blip r:embed="rId7">
              <a:extLst>
                <a:ext uri="{96DAC541-7B7A-43D3-8B79-37D633B846F1}">
                  <asvg:svgBlip xmlns:asvg="http://schemas.microsoft.com/office/drawing/2016/SVG/main" r:embed="rId8"/>
                </a:ext>
              </a:extLst>
            </a:blip>
            <a:stretch>
              <a:fillRect l="-162" t="0" r="-162" b="0"/>
            </a:stretch>
          </a:blipFill>
        </p:spPr>
      </p:sp>
      <p:grpSp>
        <p:nvGrpSpPr>
          <p:cNvPr name="Group 8" id="8"/>
          <p:cNvGrpSpPr/>
          <p:nvPr/>
        </p:nvGrpSpPr>
        <p:grpSpPr>
          <a:xfrm rot="-6983724">
            <a:off x="6320920" y="7584534"/>
            <a:ext cx="2552760" cy="28575"/>
            <a:chOff x="0" y="0"/>
            <a:chExt cx="3403680" cy="38100"/>
          </a:xfrm>
        </p:grpSpPr>
        <p:sp>
          <p:nvSpPr>
            <p:cNvPr name="Freeform 9" id="9"/>
            <p:cNvSpPr/>
            <p:nvPr/>
          </p:nvSpPr>
          <p:spPr>
            <a:xfrm flipH="false" flipV="false" rot="0">
              <a:off x="0" y="0"/>
              <a:ext cx="3403727" cy="38100"/>
            </a:xfrm>
            <a:custGeom>
              <a:avLst/>
              <a:gdLst/>
              <a:ahLst/>
              <a:cxnLst/>
              <a:rect r="r" b="b" t="t" l="l"/>
              <a:pathLst>
                <a:path h="38100" w="3403727">
                  <a:moveTo>
                    <a:pt x="19050" y="0"/>
                  </a:moveTo>
                  <a:lnTo>
                    <a:pt x="3384677" y="0"/>
                  </a:lnTo>
                  <a:cubicBezTo>
                    <a:pt x="3395218" y="0"/>
                    <a:pt x="3403727" y="8509"/>
                    <a:pt x="3403727" y="19050"/>
                  </a:cubicBezTo>
                  <a:cubicBezTo>
                    <a:pt x="3403727" y="29591"/>
                    <a:pt x="3395218" y="38100"/>
                    <a:pt x="3384677"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Freeform 10" id="10"/>
          <p:cNvSpPr/>
          <p:nvPr/>
        </p:nvSpPr>
        <p:spPr>
          <a:xfrm flipH="false" flipV="false" rot="5400000">
            <a:off x="11303113" y="2388625"/>
            <a:ext cx="4607926" cy="6886846"/>
          </a:xfrm>
          <a:custGeom>
            <a:avLst/>
            <a:gdLst/>
            <a:ahLst/>
            <a:cxnLst/>
            <a:rect r="r" b="b" t="t" l="l"/>
            <a:pathLst>
              <a:path h="6886846" w="4607926">
                <a:moveTo>
                  <a:pt x="0" y="0"/>
                </a:moveTo>
                <a:lnTo>
                  <a:pt x="4607926" y="0"/>
                </a:lnTo>
                <a:lnTo>
                  <a:pt x="4607926" y="6886846"/>
                </a:lnTo>
                <a:lnTo>
                  <a:pt x="0" y="6886846"/>
                </a:lnTo>
                <a:lnTo>
                  <a:pt x="0" y="0"/>
                </a:lnTo>
                <a:close/>
              </a:path>
            </a:pathLst>
          </a:custGeom>
          <a:blipFill>
            <a:blip r:embed="rId7">
              <a:extLst>
                <a:ext uri="{96DAC541-7B7A-43D3-8B79-37D633B846F1}">
                  <asvg:svgBlip xmlns:asvg="http://schemas.microsoft.com/office/drawing/2016/SVG/main" r:embed="rId8"/>
                </a:ext>
              </a:extLst>
            </a:blip>
            <a:stretch>
              <a:fillRect l="-162" t="0" r="-162" b="0"/>
            </a:stretch>
          </a:blipFill>
        </p:spPr>
      </p:sp>
      <p:grpSp>
        <p:nvGrpSpPr>
          <p:cNvPr name="Group 11" id="11"/>
          <p:cNvGrpSpPr/>
          <p:nvPr/>
        </p:nvGrpSpPr>
        <p:grpSpPr>
          <a:xfrm rot="0">
            <a:off x="12134356" y="6120605"/>
            <a:ext cx="3059480" cy="47625"/>
            <a:chOff x="0" y="0"/>
            <a:chExt cx="4079307" cy="63500"/>
          </a:xfrm>
        </p:grpSpPr>
        <p:sp>
          <p:nvSpPr>
            <p:cNvPr name="Freeform 12" id="12"/>
            <p:cNvSpPr/>
            <p:nvPr/>
          </p:nvSpPr>
          <p:spPr>
            <a:xfrm flipH="false" flipV="false" rot="0">
              <a:off x="0" y="0"/>
              <a:ext cx="4079367" cy="63500"/>
            </a:xfrm>
            <a:custGeom>
              <a:avLst/>
              <a:gdLst/>
              <a:ahLst/>
              <a:cxnLst/>
              <a:rect r="r" b="b" t="t" l="l"/>
              <a:pathLst>
                <a:path h="63500" w="4079367">
                  <a:moveTo>
                    <a:pt x="31750" y="0"/>
                  </a:moveTo>
                  <a:lnTo>
                    <a:pt x="4047617" y="0"/>
                  </a:lnTo>
                  <a:cubicBezTo>
                    <a:pt x="4065143" y="0"/>
                    <a:pt x="4079367" y="14224"/>
                    <a:pt x="4079367" y="31750"/>
                  </a:cubicBezTo>
                  <a:cubicBezTo>
                    <a:pt x="4079367" y="49276"/>
                    <a:pt x="4065143" y="63500"/>
                    <a:pt x="4047617"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13" id="13"/>
          <p:cNvSpPr/>
          <p:nvPr/>
        </p:nvSpPr>
        <p:spPr>
          <a:xfrm flipH="false" flipV="false" rot="0">
            <a:off x="2696312" y="6227847"/>
            <a:ext cx="4339908" cy="981904"/>
          </a:xfrm>
          <a:custGeom>
            <a:avLst/>
            <a:gdLst/>
            <a:ahLst/>
            <a:cxnLst/>
            <a:rect r="r" b="b" t="t" l="l"/>
            <a:pathLst>
              <a:path h="981904" w="4339908">
                <a:moveTo>
                  <a:pt x="0" y="0"/>
                </a:moveTo>
                <a:lnTo>
                  <a:pt x="4339908" y="0"/>
                </a:lnTo>
                <a:lnTo>
                  <a:pt x="4339908" y="981904"/>
                </a:lnTo>
                <a:lnTo>
                  <a:pt x="0" y="981904"/>
                </a:lnTo>
                <a:lnTo>
                  <a:pt x="0" y="0"/>
                </a:lnTo>
                <a:close/>
              </a:path>
            </a:pathLst>
          </a:custGeom>
          <a:blipFill>
            <a:blip r:embed="rId9">
              <a:extLst>
                <a:ext uri="{96DAC541-7B7A-43D3-8B79-37D633B846F1}">
                  <asvg:svgBlip xmlns:asvg="http://schemas.microsoft.com/office/drawing/2016/SVG/main" r:embed="rId10"/>
                </a:ext>
              </a:extLst>
            </a:blip>
            <a:stretch>
              <a:fillRect l="0" t="-1371" r="0" b="-1371"/>
            </a:stretch>
          </a:blipFill>
        </p:spPr>
      </p:sp>
      <p:sp>
        <p:nvSpPr>
          <p:cNvPr name="TextBox 14" id="14"/>
          <p:cNvSpPr txBox="true"/>
          <p:nvPr/>
        </p:nvSpPr>
        <p:spPr>
          <a:xfrm rot="0">
            <a:off x="2101454" y="3717498"/>
            <a:ext cx="6481162" cy="2114550"/>
          </a:xfrm>
          <a:prstGeom prst="rect">
            <a:avLst/>
          </a:prstGeom>
        </p:spPr>
        <p:txBody>
          <a:bodyPr anchor="t" rtlCol="false" tIns="0" lIns="0" bIns="0" rIns="0">
            <a:spAutoFit/>
          </a:bodyPr>
          <a:lstStyle/>
          <a:p>
            <a:pPr algn="l" marL="799979" indent="-266660" lvl="2">
              <a:lnSpc>
                <a:spcPts val="4199"/>
              </a:lnSpc>
              <a:buFont typeface="Arial"/>
              <a:buChar char="⚬"/>
            </a:pPr>
            <a:r>
              <a:rPr lang="en-US" sz="3499">
                <a:solidFill>
                  <a:srgbClr val="1C212E"/>
                </a:solidFill>
                <a:latin typeface="Arimo"/>
                <a:ea typeface="Arimo"/>
                <a:cs typeface="Arimo"/>
                <a:sym typeface="Arimo"/>
              </a:rPr>
              <a:t>Represents a smaller procedure running within the large program.</a:t>
            </a:r>
          </a:p>
          <a:p>
            <a:pPr algn="l" marL="799979" indent="-266660" lvl="2">
              <a:lnSpc>
                <a:spcPts val="4199"/>
              </a:lnSpc>
              <a:buFont typeface="Arial"/>
              <a:buChar char="⚬"/>
            </a:pPr>
            <a:r>
              <a:rPr lang="en-US" sz="3499">
                <a:solidFill>
                  <a:srgbClr val="1C212E"/>
                </a:solidFill>
                <a:latin typeface="Arimo"/>
                <a:ea typeface="Arimo"/>
                <a:cs typeface="Arimo"/>
                <a:sym typeface="Arimo"/>
              </a:rPr>
              <a:t>Abstraction in action</a:t>
            </a:r>
          </a:p>
        </p:txBody>
      </p:sp>
      <p:sp>
        <p:nvSpPr>
          <p:cNvPr name="TextBox 15" id="15"/>
          <p:cNvSpPr txBox="true"/>
          <p:nvPr/>
        </p:nvSpPr>
        <p:spPr>
          <a:xfrm rot="0">
            <a:off x="10786020" y="2819533"/>
            <a:ext cx="5642111" cy="708552"/>
          </a:xfrm>
          <a:prstGeom prst="rect">
            <a:avLst/>
          </a:prstGeom>
        </p:spPr>
        <p:txBody>
          <a:bodyPr anchor="t" rtlCol="false" tIns="0" lIns="0" bIns="0" rIns="0">
            <a:spAutoFit/>
          </a:bodyPr>
          <a:lstStyle/>
          <a:p>
            <a:pPr algn="ctr">
              <a:lnSpc>
                <a:spcPts val="5637"/>
              </a:lnSpc>
            </a:pPr>
            <a:r>
              <a:rPr lang="en-US" sz="4698">
                <a:solidFill>
                  <a:srgbClr val="1C212E"/>
                </a:solidFill>
                <a:latin typeface="Gagalin"/>
                <a:ea typeface="Gagalin"/>
                <a:cs typeface="Gagalin"/>
                <a:sym typeface="Gagalin"/>
              </a:rPr>
              <a:t>Flowline</a:t>
            </a:r>
          </a:p>
        </p:txBody>
      </p:sp>
      <p:sp>
        <p:nvSpPr>
          <p:cNvPr name="TextBox 16" id="16"/>
          <p:cNvSpPr txBox="true"/>
          <p:nvPr/>
        </p:nvSpPr>
        <p:spPr>
          <a:xfrm rot="0">
            <a:off x="8025695" y="8332947"/>
            <a:ext cx="2611862" cy="1841181"/>
          </a:xfrm>
          <a:prstGeom prst="rect">
            <a:avLst/>
          </a:prstGeom>
        </p:spPr>
        <p:txBody>
          <a:bodyPr anchor="t" rtlCol="false" tIns="0" lIns="0" bIns="0" rIns="0">
            <a:spAutoFit/>
          </a:bodyPr>
          <a:lstStyle/>
          <a:p>
            <a:pPr algn="l" marL="551936" indent="-183979" lvl="2">
              <a:lnSpc>
                <a:spcPts val="2897"/>
              </a:lnSpc>
              <a:buFont typeface="Arial"/>
              <a:buChar char="⚬"/>
            </a:pPr>
            <a:r>
              <a:rPr lang="en-US" sz="2414">
                <a:solidFill>
                  <a:srgbClr val="1C212E"/>
                </a:solidFill>
                <a:latin typeface="Arimo"/>
                <a:ea typeface="Arimo"/>
                <a:cs typeface="Arimo"/>
                <a:sym typeface="Arimo"/>
              </a:rPr>
              <a:t>Could be another flowchart defined elsewhere</a:t>
            </a:r>
          </a:p>
        </p:txBody>
      </p:sp>
      <p:sp>
        <p:nvSpPr>
          <p:cNvPr name="TextBox 17" id="17"/>
          <p:cNvSpPr txBox="true"/>
          <p:nvPr/>
        </p:nvSpPr>
        <p:spPr>
          <a:xfrm rot="0">
            <a:off x="2383584" y="2819533"/>
            <a:ext cx="5642111" cy="708552"/>
          </a:xfrm>
          <a:prstGeom prst="rect">
            <a:avLst/>
          </a:prstGeom>
        </p:spPr>
        <p:txBody>
          <a:bodyPr anchor="t" rtlCol="false" tIns="0" lIns="0" bIns="0" rIns="0">
            <a:spAutoFit/>
          </a:bodyPr>
          <a:lstStyle/>
          <a:p>
            <a:pPr algn="ctr">
              <a:lnSpc>
                <a:spcPts val="5637"/>
              </a:lnSpc>
            </a:pPr>
            <a:r>
              <a:rPr lang="en-US" sz="4698">
                <a:solidFill>
                  <a:srgbClr val="1C212E"/>
                </a:solidFill>
                <a:latin typeface="Gagalin"/>
                <a:ea typeface="Gagalin"/>
                <a:cs typeface="Gagalin"/>
                <a:sym typeface="Gagalin"/>
              </a:rPr>
              <a:t>subroutine</a:t>
            </a:r>
          </a:p>
        </p:txBody>
      </p:sp>
      <p:sp>
        <p:nvSpPr>
          <p:cNvPr name="TextBox 18" id="18"/>
          <p:cNvSpPr txBox="true"/>
          <p:nvPr/>
        </p:nvSpPr>
        <p:spPr>
          <a:xfrm rot="0">
            <a:off x="10637557" y="3707973"/>
            <a:ext cx="5826610" cy="1114425"/>
          </a:xfrm>
          <a:prstGeom prst="rect">
            <a:avLst/>
          </a:prstGeom>
        </p:spPr>
        <p:txBody>
          <a:bodyPr anchor="t" rtlCol="false" tIns="0" lIns="0" bIns="0" rIns="0">
            <a:spAutoFit/>
          </a:bodyPr>
          <a:lstStyle/>
          <a:p>
            <a:pPr algn="l" marL="822960" indent="-274320" lvl="2">
              <a:lnSpc>
                <a:spcPts val="4320"/>
              </a:lnSpc>
              <a:buFont typeface="Arial"/>
              <a:buChar char="⚬"/>
            </a:pPr>
            <a:r>
              <a:rPr lang="en-US" sz="3600">
                <a:solidFill>
                  <a:srgbClr val="000000"/>
                </a:solidFill>
                <a:latin typeface="Arimo"/>
                <a:ea typeface="Arimo"/>
                <a:cs typeface="Arimo"/>
                <a:sym typeface="Arimo"/>
              </a:rPr>
              <a:t>Use arrows to show the direction of flow</a:t>
            </a:r>
          </a:p>
        </p:txBody>
      </p:sp>
      <p:grpSp>
        <p:nvGrpSpPr>
          <p:cNvPr name="Group 19" id="19"/>
          <p:cNvGrpSpPr/>
          <p:nvPr/>
        </p:nvGrpSpPr>
        <p:grpSpPr>
          <a:xfrm rot="0">
            <a:off x="3384481" y="6274873"/>
            <a:ext cx="38100" cy="953928"/>
            <a:chOff x="0" y="0"/>
            <a:chExt cx="50800" cy="1271904"/>
          </a:xfrm>
        </p:grpSpPr>
        <p:sp>
          <p:nvSpPr>
            <p:cNvPr name="Freeform 20" id="20"/>
            <p:cNvSpPr/>
            <p:nvPr/>
          </p:nvSpPr>
          <p:spPr>
            <a:xfrm flipH="false" flipV="false" rot="0">
              <a:off x="0" y="25400"/>
              <a:ext cx="50800" cy="1221105"/>
            </a:xfrm>
            <a:custGeom>
              <a:avLst/>
              <a:gdLst/>
              <a:ahLst/>
              <a:cxnLst/>
              <a:rect r="r" b="b" t="t" l="l"/>
              <a:pathLst>
                <a:path h="1221105" w="50800">
                  <a:moveTo>
                    <a:pt x="0" y="1221105"/>
                  </a:moveTo>
                  <a:lnTo>
                    <a:pt x="0" y="0"/>
                  </a:lnTo>
                  <a:lnTo>
                    <a:pt x="50800" y="0"/>
                  </a:lnTo>
                  <a:lnTo>
                    <a:pt x="50800" y="1221105"/>
                  </a:lnTo>
                  <a:close/>
                </a:path>
              </a:pathLst>
            </a:custGeom>
            <a:solidFill>
              <a:srgbClr val="000000"/>
            </a:solidFill>
          </p:spPr>
        </p:sp>
      </p:grpSp>
      <p:grpSp>
        <p:nvGrpSpPr>
          <p:cNvPr name="Group 21" id="21"/>
          <p:cNvGrpSpPr/>
          <p:nvPr/>
        </p:nvGrpSpPr>
        <p:grpSpPr>
          <a:xfrm rot="0">
            <a:off x="6278038" y="6208797"/>
            <a:ext cx="38100" cy="953928"/>
            <a:chOff x="0" y="0"/>
            <a:chExt cx="50800" cy="1271904"/>
          </a:xfrm>
        </p:grpSpPr>
        <p:sp>
          <p:nvSpPr>
            <p:cNvPr name="Freeform 22" id="22"/>
            <p:cNvSpPr/>
            <p:nvPr/>
          </p:nvSpPr>
          <p:spPr>
            <a:xfrm flipH="false" flipV="false" rot="0">
              <a:off x="0" y="25400"/>
              <a:ext cx="50800" cy="1221105"/>
            </a:xfrm>
            <a:custGeom>
              <a:avLst/>
              <a:gdLst/>
              <a:ahLst/>
              <a:cxnLst/>
              <a:rect r="r" b="b" t="t" l="l"/>
              <a:pathLst>
                <a:path h="1221105" w="50800">
                  <a:moveTo>
                    <a:pt x="0" y="1221105"/>
                  </a:moveTo>
                  <a:lnTo>
                    <a:pt x="0" y="0"/>
                  </a:lnTo>
                  <a:lnTo>
                    <a:pt x="50800" y="0"/>
                  </a:lnTo>
                  <a:lnTo>
                    <a:pt x="50800" y="1221105"/>
                  </a:lnTo>
                  <a:close/>
                </a:path>
              </a:pathLst>
            </a:custGeom>
            <a:solidFill>
              <a:srgbClr val="000000"/>
            </a:solidFill>
          </p:spPr>
        </p:sp>
      </p:grpSp>
      <p:grpSp>
        <p:nvGrpSpPr>
          <p:cNvPr name="Group 23" id="23"/>
          <p:cNvGrpSpPr/>
          <p:nvPr/>
        </p:nvGrpSpPr>
        <p:grpSpPr>
          <a:xfrm rot="0">
            <a:off x="2537237" y="300889"/>
            <a:ext cx="13213526" cy="9925515"/>
            <a:chOff x="0" y="0"/>
            <a:chExt cx="17618034" cy="13234020"/>
          </a:xfrm>
        </p:grpSpPr>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1">
                <a:alphaModFix amt="70000"/>
              </a:blip>
              <a:stretch>
                <a:fillRect l="0" t="0" r="0" b="0"/>
              </a:stretch>
            </a:blipFill>
          </p:spPr>
        </p:sp>
        <p:sp>
          <p:nvSpPr>
            <p:cNvPr name="Freeform 25" id="2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2">
                <a:alphaModFix amt="9999"/>
              </a:blip>
              <a:stretch>
                <a:fillRect l="0" t="0" r="0" b="0"/>
              </a:stretch>
            </a:blipFill>
          </p:spPr>
        </p:sp>
        <p:sp>
          <p:nvSpPr>
            <p:cNvPr name="TextBox 26" id="2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3" tooltip="http://www.exampaperspractice.co.uk"/>
                </a:rPr>
                <a:t>www.exampaperspractice.co.uk</a:t>
              </a:r>
            </a:p>
          </p:txBody>
        </p:sp>
      </p:grpSp>
      <p:sp>
        <p:nvSpPr>
          <p:cNvPr name="TextBox 27" id="27"/>
          <p:cNvSpPr txBox="true"/>
          <p:nvPr/>
        </p:nvSpPr>
        <p:spPr>
          <a:xfrm rot="0">
            <a:off x="2069831" y="481012"/>
            <a:ext cx="14148338" cy="1095375"/>
          </a:xfrm>
          <a:prstGeom prst="rect">
            <a:avLst/>
          </a:prstGeom>
        </p:spPr>
        <p:txBody>
          <a:bodyPr anchor="t" rtlCol="false" tIns="0" lIns="0" bIns="0" rIns="0">
            <a:spAutoFit/>
          </a:bodyPr>
          <a:lstStyle/>
          <a:p>
            <a:pPr algn="ctr">
              <a:lnSpc>
                <a:spcPts val="8640"/>
              </a:lnSpc>
            </a:pPr>
            <a:r>
              <a:rPr lang="en-US" sz="7200" spc="540">
                <a:solidFill>
                  <a:srgbClr val="A84B72"/>
                </a:solidFill>
                <a:latin typeface="Fredoka"/>
                <a:ea typeface="Fredoka"/>
                <a:cs typeface="Fredoka"/>
                <a:sym typeface="Fredoka"/>
              </a:rPr>
              <a:t>Components of a flow chart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BEEC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143500"/>
            <a:ext cx="9143999" cy="5143500"/>
          </a:xfrm>
          <a:custGeom>
            <a:avLst/>
            <a:gdLst/>
            <a:ahLst/>
            <a:cxnLst/>
            <a:rect r="r" b="b" t="t" l="l"/>
            <a:pathLst>
              <a:path h="5143500" w="9143999">
                <a:moveTo>
                  <a:pt x="0" y="0"/>
                </a:moveTo>
                <a:lnTo>
                  <a:pt x="9143999" y="0"/>
                </a:lnTo>
                <a:lnTo>
                  <a:pt x="914399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143999" y="5143500"/>
            <a:ext cx="9143999" cy="5143500"/>
          </a:xfrm>
          <a:custGeom>
            <a:avLst/>
            <a:gdLst/>
            <a:ahLst/>
            <a:cxnLst/>
            <a:rect r="r" b="b" t="t" l="l"/>
            <a:pathLst>
              <a:path h="5143500" w="9143999">
                <a:moveTo>
                  <a:pt x="0" y="0"/>
                </a:moveTo>
                <a:lnTo>
                  <a:pt x="9144000" y="0"/>
                </a:lnTo>
                <a:lnTo>
                  <a:pt x="9144000"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70148">
            <a:off x="492701" y="349310"/>
            <a:ext cx="3543259" cy="3543259"/>
          </a:xfrm>
          <a:custGeom>
            <a:avLst/>
            <a:gdLst/>
            <a:ahLst/>
            <a:cxnLst/>
            <a:rect r="r" b="b" t="t" l="l"/>
            <a:pathLst>
              <a:path h="3543259" w="3543259">
                <a:moveTo>
                  <a:pt x="0" y="0"/>
                </a:moveTo>
                <a:lnTo>
                  <a:pt x="3543259" y="0"/>
                </a:lnTo>
                <a:lnTo>
                  <a:pt x="3543259" y="3543259"/>
                </a:lnTo>
                <a:lnTo>
                  <a:pt x="0" y="35432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643644" y="182475"/>
            <a:ext cx="2429396" cy="2661689"/>
          </a:xfrm>
          <a:custGeom>
            <a:avLst/>
            <a:gdLst/>
            <a:ahLst/>
            <a:cxnLst/>
            <a:rect r="r" b="b" t="t" l="l"/>
            <a:pathLst>
              <a:path h="2661689" w="2429396">
                <a:moveTo>
                  <a:pt x="0" y="0"/>
                </a:moveTo>
                <a:lnTo>
                  <a:pt x="2429396" y="0"/>
                </a:lnTo>
                <a:lnTo>
                  <a:pt x="2429396" y="2661689"/>
                </a:lnTo>
                <a:lnTo>
                  <a:pt x="0" y="2661689"/>
                </a:lnTo>
                <a:lnTo>
                  <a:pt x="0" y="0"/>
                </a:lnTo>
                <a:close/>
              </a:path>
            </a:pathLst>
          </a:custGeom>
          <a:blipFill>
            <a:blip r:embed="rId12">
              <a:extLst>
                <a:ext uri="{96DAC541-7B7A-43D3-8B79-37D633B846F1}">
                  <asvg:svgBlip xmlns:asvg="http://schemas.microsoft.com/office/drawing/2016/SVG/main" r:embed="rId13"/>
                </a:ext>
              </a:extLst>
            </a:blip>
            <a:stretch>
              <a:fillRect l="-85" t="0" r="-85" b="0"/>
            </a:stretch>
          </a:blipFill>
        </p:spPr>
      </p:sp>
      <p:sp>
        <p:nvSpPr>
          <p:cNvPr name="Freeform 8" id="8"/>
          <p:cNvSpPr/>
          <p:nvPr/>
        </p:nvSpPr>
        <p:spPr>
          <a:xfrm flipH="false" flipV="false" rot="0">
            <a:off x="245543" y="7715250"/>
            <a:ext cx="2626791" cy="2426498"/>
          </a:xfrm>
          <a:custGeom>
            <a:avLst/>
            <a:gdLst/>
            <a:ahLst/>
            <a:cxnLst/>
            <a:rect r="r" b="b" t="t" l="l"/>
            <a:pathLst>
              <a:path h="2426498" w="2626791">
                <a:moveTo>
                  <a:pt x="0" y="0"/>
                </a:moveTo>
                <a:lnTo>
                  <a:pt x="2626791" y="0"/>
                </a:lnTo>
                <a:lnTo>
                  <a:pt x="2626791" y="2426498"/>
                </a:lnTo>
                <a:lnTo>
                  <a:pt x="0" y="2426498"/>
                </a:lnTo>
                <a:lnTo>
                  <a:pt x="0" y="0"/>
                </a:lnTo>
                <a:close/>
              </a:path>
            </a:pathLst>
          </a:custGeom>
          <a:blipFill>
            <a:blip r:embed="rId14">
              <a:extLst>
                <a:ext uri="{96DAC541-7B7A-43D3-8B79-37D633B846F1}">
                  <asvg:svgBlip xmlns:asvg="http://schemas.microsoft.com/office/drawing/2016/SVG/main" r:embed="rId15"/>
                </a:ext>
              </a:extLst>
            </a:blip>
            <a:stretch>
              <a:fillRect l="-172" t="0" r="-172" b="0"/>
            </a:stretch>
          </a:blipFill>
        </p:spPr>
      </p:sp>
      <p:sp>
        <p:nvSpPr>
          <p:cNvPr name="Freeform 9" id="9"/>
          <p:cNvSpPr/>
          <p:nvPr/>
        </p:nvSpPr>
        <p:spPr>
          <a:xfrm flipH="false" flipV="false" rot="0">
            <a:off x="15906452" y="7845205"/>
            <a:ext cx="2166588" cy="2166588"/>
          </a:xfrm>
          <a:custGeom>
            <a:avLst/>
            <a:gdLst/>
            <a:ahLst/>
            <a:cxnLst/>
            <a:rect r="r" b="b" t="t" l="l"/>
            <a:pathLst>
              <a:path h="2166588" w="2166588">
                <a:moveTo>
                  <a:pt x="0" y="0"/>
                </a:moveTo>
                <a:lnTo>
                  <a:pt x="2166588" y="0"/>
                </a:lnTo>
                <a:lnTo>
                  <a:pt x="2166588" y="2166588"/>
                </a:lnTo>
                <a:lnTo>
                  <a:pt x="0" y="216658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0" id="10"/>
          <p:cNvGrpSpPr/>
          <p:nvPr/>
        </p:nvGrpSpPr>
        <p:grpSpPr>
          <a:xfrm rot="0">
            <a:off x="4969318" y="1028700"/>
            <a:ext cx="8035087" cy="8035087"/>
            <a:chOff x="0" y="0"/>
            <a:chExt cx="10713449" cy="10713449"/>
          </a:xfrm>
        </p:grpSpPr>
        <p:sp>
          <p:nvSpPr>
            <p:cNvPr name="Freeform 11" id="11"/>
            <p:cNvSpPr/>
            <p:nvPr/>
          </p:nvSpPr>
          <p:spPr>
            <a:xfrm flipH="false" flipV="false" rot="0">
              <a:off x="0" y="0"/>
              <a:ext cx="10713466" cy="10713466"/>
            </a:xfrm>
            <a:custGeom>
              <a:avLst/>
              <a:gdLst/>
              <a:ahLst/>
              <a:cxnLst/>
              <a:rect r="r" b="b" t="t" l="l"/>
              <a:pathLst>
                <a:path h="10713466" w="10713466">
                  <a:moveTo>
                    <a:pt x="5356733" y="0"/>
                  </a:moveTo>
                  <a:cubicBezTo>
                    <a:pt x="2398268" y="0"/>
                    <a:pt x="0" y="2398268"/>
                    <a:pt x="0" y="5356733"/>
                  </a:cubicBezTo>
                  <a:cubicBezTo>
                    <a:pt x="0" y="8315199"/>
                    <a:pt x="2398268" y="10713466"/>
                    <a:pt x="5356733" y="10713466"/>
                  </a:cubicBezTo>
                  <a:cubicBezTo>
                    <a:pt x="8315199" y="10713466"/>
                    <a:pt x="10713466" y="8315198"/>
                    <a:pt x="10713466" y="5356733"/>
                  </a:cubicBezTo>
                  <a:cubicBezTo>
                    <a:pt x="10713466" y="2398268"/>
                    <a:pt x="8315198" y="0"/>
                    <a:pt x="5356733" y="0"/>
                  </a:cubicBezTo>
                  <a:close/>
                </a:path>
              </a:pathLst>
            </a:custGeom>
            <a:solidFill>
              <a:srgbClr val="9F81DD">
                <a:alpha val="28235"/>
              </a:srgbClr>
            </a:solidFill>
          </p:spPr>
        </p:sp>
      </p:grpSp>
      <p:sp>
        <p:nvSpPr>
          <p:cNvPr name="Freeform 12" id="12"/>
          <p:cNvSpPr/>
          <p:nvPr/>
        </p:nvSpPr>
        <p:spPr>
          <a:xfrm flipH="true" flipV="false" rot="-4518370">
            <a:off x="5442820" y="1960693"/>
            <a:ext cx="3242994" cy="2399815"/>
          </a:xfrm>
          <a:custGeom>
            <a:avLst/>
            <a:gdLst/>
            <a:ahLst/>
            <a:cxnLst/>
            <a:rect r="r" b="b" t="t" l="l"/>
            <a:pathLst>
              <a:path h="2399815" w="3242994">
                <a:moveTo>
                  <a:pt x="3242994" y="0"/>
                </a:moveTo>
                <a:lnTo>
                  <a:pt x="0" y="0"/>
                </a:lnTo>
                <a:lnTo>
                  <a:pt x="0" y="2399815"/>
                </a:lnTo>
                <a:lnTo>
                  <a:pt x="3242994" y="2399815"/>
                </a:lnTo>
                <a:lnTo>
                  <a:pt x="3242994" y="0"/>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3" id="13"/>
          <p:cNvSpPr/>
          <p:nvPr/>
        </p:nvSpPr>
        <p:spPr>
          <a:xfrm flipH="false" flipV="true" rot="-9801056">
            <a:off x="9123333" y="1960693"/>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4" id="14"/>
          <p:cNvSpPr/>
          <p:nvPr/>
        </p:nvSpPr>
        <p:spPr>
          <a:xfrm flipH="false" flipV="true" rot="-4848053">
            <a:off x="9201826"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Freeform 15" id="15"/>
          <p:cNvSpPr/>
          <p:nvPr/>
        </p:nvSpPr>
        <p:spPr>
          <a:xfrm flipH="false" flipV="true" rot="517877">
            <a:off x="5442820" y="5625986"/>
            <a:ext cx="3242994" cy="2399815"/>
          </a:xfrm>
          <a:custGeom>
            <a:avLst/>
            <a:gdLst/>
            <a:ahLst/>
            <a:cxnLst/>
            <a:rect r="r" b="b" t="t" l="l"/>
            <a:pathLst>
              <a:path h="2399815" w="3242994">
                <a:moveTo>
                  <a:pt x="0" y="2399815"/>
                </a:moveTo>
                <a:lnTo>
                  <a:pt x="3242994" y="2399815"/>
                </a:lnTo>
                <a:lnTo>
                  <a:pt x="3242994" y="0"/>
                </a:lnTo>
                <a:lnTo>
                  <a:pt x="0" y="0"/>
                </a:lnTo>
                <a:lnTo>
                  <a:pt x="0" y="2399815"/>
                </a:lnTo>
                <a:close/>
              </a:path>
            </a:pathLst>
          </a:custGeom>
          <a:blipFill>
            <a:blip r:embed="rId18">
              <a:extLst>
                <a:ext uri="{96DAC541-7B7A-43D3-8B79-37D633B846F1}">
                  <asvg:svgBlip xmlns:asvg="http://schemas.microsoft.com/office/drawing/2016/SVG/main" r:embed="rId19"/>
                </a:ext>
              </a:extLst>
            </a:blip>
            <a:stretch>
              <a:fillRect l="0" t="-527" r="0" b="-527"/>
            </a:stretch>
          </a:blipFill>
        </p:spPr>
      </p:sp>
      <p:sp>
        <p:nvSpPr>
          <p:cNvPr name="TextBox 16" id="16"/>
          <p:cNvSpPr txBox="true"/>
          <p:nvPr/>
        </p:nvSpPr>
        <p:spPr>
          <a:xfrm rot="0">
            <a:off x="4414682" y="8991600"/>
            <a:ext cx="9929887" cy="1253854"/>
          </a:xfrm>
          <a:prstGeom prst="rect">
            <a:avLst/>
          </a:prstGeom>
        </p:spPr>
        <p:txBody>
          <a:bodyPr anchor="t" rtlCol="false" tIns="0" lIns="0" bIns="0" rIns="0">
            <a:spAutoFit/>
          </a:bodyPr>
          <a:lstStyle/>
          <a:p>
            <a:pPr algn="ctr">
              <a:lnSpc>
                <a:spcPts val="9114"/>
              </a:lnSpc>
            </a:pPr>
            <a:r>
              <a:rPr lang="en-US" sz="6509">
                <a:solidFill>
                  <a:srgbClr val="000000">
                    <a:alpha val="15294"/>
                  </a:srgbClr>
                </a:solidFill>
                <a:latin typeface="Anonymous Pro"/>
                <a:ea typeface="Anonymous Pro"/>
                <a:cs typeface="Anonymous Pro"/>
                <a:sym typeface="Anonymous Pro"/>
              </a:rPr>
              <a:t>IGCSE Computer Science</a:t>
            </a:r>
          </a:p>
        </p:txBody>
      </p:sp>
      <p:sp>
        <p:nvSpPr>
          <p:cNvPr name="TextBox 17" id="17"/>
          <p:cNvSpPr txBox="true"/>
          <p:nvPr/>
        </p:nvSpPr>
        <p:spPr>
          <a:xfrm rot="0">
            <a:off x="6707261" y="3633586"/>
            <a:ext cx="4559201" cy="2829329"/>
          </a:xfrm>
          <a:prstGeom prst="rect">
            <a:avLst/>
          </a:prstGeom>
        </p:spPr>
        <p:txBody>
          <a:bodyPr anchor="t" rtlCol="false" tIns="0" lIns="0" bIns="0" rIns="0">
            <a:spAutoFit/>
          </a:bodyPr>
          <a:lstStyle/>
          <a:p>
            <a:pPr algn="ctr">
              <a:lnSpc>
                <a:spcPts val="7327"/>
              </a:lnSpc>
            </a:pPr>
            <a:r>
              <a:rPr lang="en-US" sz="5234">
                <a:solidFill>
                  <a:srgbClr val="000000">
                    <a:alpha val="28235"/>
                  </a:srgbClr>
                </a:solidFill>
                <a:latin typeface="League Spartan"/>
                <a:ea typeface="League Spartan"/>
                <a:cs typeface="League Spartan"/>
                <a:sym typeface="League Spartan"/>
              </a:rPr>
              <a:t>Program </a:t>
            </a:r>
          </a:p>
          <a:p>
            <a:pPr algn="ctr">
              <a:lnSpc>
                <a:spcPts val="7327"/>
              </a:lnSpc>
            </a:pPr>
            <a:r>
              <a:rPr lang="en-US" sz="5234">
                <a:solidFill>
                  <a:srgbClr val="000000">
                    <a:alpha val="28235"/>
                  </a:srgbClr>
                </a:solidFill>
                <a:latin typeface="League Spartan"/>
                <a:ea typeface="League Spartan"/>
                <a:cs typeface="League Spartan"/>
                <a:sym typeface="League Spartan"/>
              </a:rPr>
              <a:t>Development</a:t>
            </a:r>
          </a:p>
          <a:p>
            <a:pPr algn="ctr">
              <a:lnSpc>
                <a:spcPts val="7327"/>
              </a:lnSpc>
            </a:pPr>
            <a:r>
              <a:rPr lang="en-US" sz="5234">
                <a:solidFill>
                  <a:srgbClr val="000000">
                    <a:alpha val="28235"/>
                  </a:srgbClr>
                </a:solidFill>
                <a:latin typeface="League Spartan"/>
                <a:ea typeface="League Spartan"/>
                <a:cs typeface="League Spartan"/>
                <a:sym typeface="League Spartan"/>
              </a:rPr>
              <a:t>Life Cycle</a:t>
            </a:r>
          </a:p>
        </p:txBody>
      </p:sp>
      <p:sp>
        <p:nvSpPr>
          <p:cNvPr name="TextBox 18" id="18"/>
          <p:cNvSpPr txBox="true"/>
          <p:nvPr/>
        </p:nvSpPr>
        <p:spPr>
          <a:xfrm rot="0">
            <a:off x="3061683" y="-152400"/>
            <a:ext cx="11850357" cy="666220"/>
          </a:xfrm>
          <a:prstGeom prst="rect">
            <a:avLst/>
          </a:prstGeom>
        </p:spPr>
        <p:txBody>
          <a:bodyPr anchor="t" rtlCol="false" tIns="0" lIns="0" bIns="0" rIns="0">
            <a:spAutoFit/>
          </a:bodyPr>
          <a:lstStyle/>
          <a:p>
            <a:pPr algn="ctr">
              <a:lnSpc>
                <a:spcPts val="4754"/>
              </a:lnSpc>
            </a:pPr>
            <a:r>
              <a:rPr lang="en-US" sz="3395" b="true">
                <a:solidFill>
                  <a:srgbClr val="FDFFFC">
                    <a:alpha val="34902"/>
                  </a:srgbClr>
                </a:solidFill>
                <a:latin typeface="Anonymous Pro Bold"/>
                <a:ea typeface="Anonymous Pro Bold"/>
                <a:cs typeface="Anonymous Pro Bold"/>
                <a:sym typeface="Anonymous Pro Bold"/>
              </a:rPr>
              <a:t>Chapter 7: Algorithm Design and Problem Solving</a:t>
            </a:r>
          </a:p>
        </p:txBody>
      </p:sp>
      <p:sp>
        <p:nvSpPr>
          <p:cNvPr name="TextBox 19" id="19"/>
          <p:cNvSpPr txBox="true"/>
          <p:nvPr/>
        </p:nvSpPr>
        <p:spPr>
          <a:xfrm rot="0">
            <a:off x="8111613" y="3158729"/>
            <a:ext cx="1750497" cy="665357"/>
          </a:xfrm>
          <a:prstGeom prst="rect">
            <a:avLst/>
          </a:prstGeom>
        </p:spPr>
        <p:txBody>
          <a:bodyPr anchor="t" rtlCol="false" tIns="0" lIns="0" bIns="0" rIns="0">
            <a:spAutoFit/>
          </a:bodyPr>
          <a:lstStyle/>
          <a:p>
            <a:pPr algn="ctr">
              <a:lnSpc>
                <a:spcPts val="4754"/>
              </a:lnSpc>
            </a:pPr>
            <a:r>
              <a:rPr lang="en-US" sz="3395" b="true">
                <a:solidFill>
                  <a:srgbClr val="000000">
                    <a:alpha val="28235"/>
                  </a:srgbClr>
                </a:solidFill>
                <a:latin typeface="Anonymous Pro Bold"/>
                <a:ea typeface="Anonymous Pro Bold"/>
                <a:cs typeface="Anonymous Pro Bold"/>
                <a:sym typeface="Anonymous Pro Bold"/>
              </a:rPr>
              <a:t>C7.1</a:t>
            </a:r>
          </a:p>
        </p:txBody>
      </p:sp>
      <p:sp>
        <p:nvSpPr>
          <p:cNvPr name="TextBox 20" id="20"/>
          <p:cNvSpPr txBox="true"/>
          <p:nvPr/>
        </p:nvSpPr>
        <p:spPr>
          <a:xfrm rot="0">
            <a:off x="-241530" y="3908044"/>
            <a:ext cx="4048677" cy="866734"/>
          </a:xfrm>
          <a:prstGeom prst="rect">
            <a:avLst/>
          </a:prstGeom>
        </p:spPr>
        <p:txBody>
          <a:bodyPr anchor="t" rtlCol="false" tIns="0" lIns="0" bIns="0" rIns="0">
            <a:spAutoFit/>
          </a:bodyPr>
          <a:lstStyle/>
          <a:p>
            <a:pPr algn="ctr">
              <a:lnSpc>
                <a:spcPts val="6234"/>
              </a:lnSpc>
            </a:pPr>
            <a:r>
              <a:rPr lang="en-US" sz="4453" b="true">
                <a:solidFill>
                  <a:srgbClr val="FBEECB"/>
                </a:solidFill>
                <a:latin typeface="Anonymous Pro Bold"/>
                <a:ea typeface="Anonymous Pro Bold"/>
                <a:cs typeface="Anonymous Pro Bold"/>
                <a:sym typeface="Anonymous Pro Bold"/>
              </a:rPr>
              <a:t>Analysis</a:t>
            </a:r>
          </a:p>
        </p:txBody>
      </p:sp>
      <p:sp>
        <p:nvSpPr>
          <p:cNvPr name="TextBox 21" id="21"/>
          <p:cNvSpPr txBox="true"/>
          <p:nvPr/>
        </p:nvSpPr>
        <p:spPr>
          <a:xfrm rot="0">
            <a:off x="15532581" y="2602928"/>
            <a:ext cx="2540459" cy="557673"/>
          </a:xfrm>
          <a:prstGeom prst="rect">
            <a:avLst/>
          </a:prstGeom>
        </p:spPr>
        <p:txBody>
          <a:bodyPr anchor="t" rtlCol="false" tIns="0" lIns="0" bIns="0" rIns="0">
            <a:spAutoFit/>
          </a:bodyPr>
          <a:lstStyle/>
          <a:p>
            <a:pPr algn="r">
              <a:lnSpc>
                <a:spcPts val="3911"/>
              </a:lnSpc>
            </a:pPr>
            <a:r>
              <a:rPr lang="en-US" sz="2794" b="true">
                <a:solidFill>
                  <a:srgbClr val="F79844">
                    <a:alpha val="12549"/>
                  </a:srgbClr>
                </a:solidFill>
                <a:latin typeface="Anonymous Pro Bold"/>
                <a:ea typeface="Anonymous Pro Bold"/>
                <a:cs typeface="Anonymous Pro Bold"/>
                <a:sym typeface="Anonymous Pro Bold"/>
              </a:rPr>
              <a:t>Design</a:t>
            </a:r>
          </a:p>
        </p:txBody>
      </p:sp>
      <p:sp>
        <p:nvSpPr>
          <p:cNvPr name="TextBox 22" id="22"/>
          <p:cNvSpPr txBox="true"/>
          <p:nvPr/>
        </p:nvSpPr>
        <p:spPr>
          <a:xfrm rot="0">
            <a:off x="121230" y="6961394"/>
            <a:ext cx="2540459" cy="557673"/>
          </a:xfrm>
          <a:prstGeom prst="rect">
            <a:avLst/>
          </a:prstGeom>
        </p:spPr>
        <p:txBody>
          <a:bodyPr anchor="t" rtlCol="false" tIns="0" lIns="0" bIns="0" rIns="0">
            <a:spAutoFit/>
          </a:bodyPr>
          <a:lstStyle/>
          <a:p>
            <a:pPr algn="l">
              <a:lnSpc>
                <a:spcPts val="3911"/>
              </a:lnSpc>
            </a:pPr>
            <a:r>
              <a:rPr lang="en-US" sz="2794" b="true">
                <a:solidFill>
                  <a:srgbClr val="FBEECB">
                    <a:alpha val="12549"/>
                  </a:srgbClr>
                </a:solidFill>
                <a:latin typeface="Anonymous Pro Bold"/>
                <a:ea typeface="Anonymous Pro Bold"/>
                <a:cs typeface="Anonymous Pro Bold"/>
                <a:sym typeface="Anonymous Pro Bold"/>
              </a:rPr>
              <a:t>Coding</a:t>
            </a:r>
          </a:p>
        </p:txBody>
      </p:sp>
      <p:sp>
        <p:nvSpPr>
          <p:cNvPr name="TextBox 23" id="23"/>
          <p:cNvSpPr txBox="true"/>
          <p:nvPr/>
        </p:nvSpPr>
        <p:spPr>
          <a:xfrm rot="0">
            <a:off x="15588112" y="6961394"/>
            <a:ext cx="2540459" cy="557673"/>
          </a:xfrm>
          <a:prstGeom prst="rect">
            <a:avLst/>
          </a:prstGeom>
        </p:spPr>
        <p:txBody>
          <a:bodyPr anchor="t" rtlCol="false" tIns="0" lIns="0" bIns="0" rIns="0">
            <a:spAutoFit/>
          </a:bodyPr>
          <a:lstStyle/>
          <a:p>
            <a:pPr algn="r">
              <a:lnSpc>
                <a:spcPts val="3911"/>
              </a:lnSpc>
            </a:pPr>
            <a:r>
              <a:rPr lang="en-US" sz="2794" b="true">
                <a:solidFill>
                  <a:srgbClr val="000000">
                    <a:alpha val="12549"/>
                  </a:srgbClr>
                </a:solidFill>
                <a:latin typeface="Anonymous Pro Bold"/>
                <a:ea typeface="Anonymous Pro Bold"/>
                <a:cs typeface="Anonymous Pro Bold"/>
                <a:sym typeface="Anonymous Pro Bold"/>
              </a:rPr>
              <a:t>Testing</a:t>
            </a:r>
          </a:p>
        </p:txBody>
      </p:sp>
      <p:grpSp>
        <p:nvGrpSpPr>
          <p:cNvPr name="Group 24" id="24"/>
          <p:cNvGrpSpPr/>
          <p:nvPr/>
        </p:nvGrpSpPr>
        <p:grpSpPr>
          <a:xfrm rot="0">
            <a:off x="2537237" y="319939"/>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0">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1">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22" tooltip="http://www.exampaperspractice.co.uk"/>
                </a:rPr>
                <a:t>www.exampaperspractice.co.uk</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AED9F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86291" y="1028700"/>
            <a:ext cx="9447785" cy="7093997"/>
          </a:xfrm>
          <a:custGeom>
            <a:avLst/>
            <a:gdLst/>
            <a:ahLst/>
            <a:cxnLst/>
            <a:rect r="r" b="b" t="t" l="l"/>
            <a:pathLst>
              <a:path h="7093997" w="9447785">
                <a:moveTo>
                  <a:pt x="0" y="0"/>
                </a:moveTo>
                <a:lnTo>
                  <a:pt x="9447785" y="0"/>
                </a:lnTo>
                <a:lnTo>
                  <a:pt x="9447785" y="7093997"/>
                </a:lnTo>
                <a:lnTo>
                  <a:pt x="0" y="7093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258498" y="2004060"/>
            <a:ext cx="8303370" cy="4482157"/>
          </a:xfrm>
          <a:prstGeom prst="rect">
            <a:avLst/>
          </a:prstGeom>
        </p:spPr>
        <p:txBody>
          <a:bodyPr anchor="t" rtlCol="false" tIns="0" lIns="0" bIns="0" rIns="0">
            <a:spAutoFit/>
          </a:bodyPr>
          <a:lstStyle/>
          <a:p>
            <a:pPr algn="ctr">
              <a:lnSpc>
                <a:spcPts val="4420"/>
              </a:lnSpc>
            </a:pPr>
            <a:r>
              <a:rPr lang="en-US" sz="3683">
                <a:solidFill>
                  <a:srgbClr val="000000"/>
                </a:solidFill>
                <a:latin typeface="Arimo"/>
                <a:ea typeface="Arimo"/>
                <a:cs typeface="Arimo"/>
                <a:sym typeface="Arimo"/>
              </a:rPr>
              <a:t>Write a program that takes an input age from the user and outputs "You can vote" if the age is 18 or above, otherwise outputs "You cannot vote yet".</a:t>
            </a:r>
          </a:p>
          <a:p>
            <a:pPr algn="ctr">
              <a:lnSpc>
                <a:spcPts val="4420"/>
              </a:lnSpc>
            </a:pPr>
          </a:p>
          <a:p>
            <a:pPr algn="ctr">
              <a:lnSpc>
                <a:spcPts val="4420"/>
              </a:lnSpc>
            </a:pPr>
            <a:r>
              <a:rPr lang="en-US" sz="3683">
                <a:solidFill>
                  <a:srgbClr val="000000"/>
                </a:solidFill>
                <a:latin typeface="Arimo"/>
                <a:ea typeface="Arimo"/>
                <a:cs typeface="Arimo"/>
                <a:sym typeface="Arimo"/>
              </a:rPr>
              <a:t>Draw a flowchart that represents an algorithm for the computer program. </a:t>
            </a:r>
          </a:p>
        </p:txBody>
      </p:sp>
      <p:sp>
        <p:nvSpPr>
          <p:cNvPr name="TextBox 5" id="5"/>
          <p:cNvSpPr txBox="true"/>
          <p:nvPr/>
        </p:nvSpPr>
        <p:spPr>
          <a:xfrm rot="0">
            <a:off x="12164972" y="1265202"/>
            <a:ext cx="4048497" cy="1461337"/>
          </a:xfrm>
          <a:prstGeom prst="rect">
            <a:avLst/>
          </a:prstGeom>
        </p:spPr>
        <p:txBody>
          <a:bodyPr anchor="t" rtlCol="false" tIns="0" lIns="0" bIns="0" rIns="0">
            <a:spAutoFit/>
          </a:bodyPr>
          <a:lstStyle/>
          <a:p>
            <a:pPr algn="ctr">
              <a:lnSpc>
                <a:spcPts val="10802"/>
              </a:lnSpc>
            </a:pPr>
            <a:r>
              <a:rPr lang="en-US" sz="7717">
                <a:solidFill>
                  <a:srgbClr val="1C212E"/>
                </a:solidFill>
                <a:latin typeface="Fredoka"/>
                <a:ea typeface="Fredoka"/>
                <a:cs typeface="Fredoka"/>
                <a:sym typeface="Fredoka"/>
              </a:rPr>
              <a:t>Analysis</a:t>
            </a:r>
          </a:p>
        </p:txBody>
      </p:sp>
      <p:sp>
        <p:nvSpPr>
          <p:cNvPr name="TextBox 6" id="6"/>
          <p:cNvSpPr txBox="true"/>
          <p:nvPr/>
        </p:nvSpPr>
        <p:spPr>
          <a:xfrm rot="0">
            <a:off x="10516172" y="2768448"/>
            <a:ext cx="7639892" cy="3717770"/>
          </a:xfrm>
          <a:prstGeom prst="rect">
            <a:avLst/>
          </a:prstGeom>
        </p:spPr>
        <p:txBody>
          <a:bodyPr anchor="t" rtlCol="false" tIns="0" lIns="0" bIns="0" rIns="0">
            <a:spAutoFit/>
          </a:bodyPr>
          <a:lstStyle/>
          <a:p>
            <a:pPr algn="l">
              <a:lnSpc>
                <a:spcPts val="7182"/>
              </a:lnSpc>
            </a:pPr>
            <a:r>
              <a:rPr lang="en-US" sz="5130">
                <a:solidFill>
                  <a:srgbClr val="1C212E"/>
                </a:solidFill>
                <a:latin typeface="Arimo"/>
                <a:ea typeface="Arimo"/>
                <a:cs typeface="Arimo"/>
                <a:sym typeface="Arimo"/>
              </a:rPr>
              <a:t>Input: </a:t>
            </a:r>
          </a:p>
          <a:p>
            <a:pPr algn="l">
              <a:lnSpc>
                <a:spcPts val="7182"/>
              </a:lnSpc>
            </a:pPr>
            <a:r>
              <a:rPr lang="en-US" sz="5130">
                <a:solidFill>
                  <a:srgbClr val="1C212E"/>
                </a:solidFill>
                <a:latin typeface="Arimo"/>
                <a:ea typeface="Arimo"/>
                <a:cs typeface="Arimo"/>
                <a:sym typeface="Arimo"/>
              </a:rPr>
              <a:t>Output:</a:t>
            </a:r>
          </a:p>
          <a:p>
            <a:pPr algn="l">
              <a:lnSpc>
                <a:spcPts val="7182"/>
              </a:lnSpc>
            </a:pPr>
            <a:r>
              <a:rPr lang="en-US" sz="5130">
                <a:solidFill>
                  <a:srgbClr val="1C212E"/>
                </a:solidFill>
                <a:latin typeface="Arimo"/>
                <a:ea typeface="Arimo"/>
                <a:cs typeface="Arimo"/>
                <a:sym typeface="Arimo"/>
              </a:rPr>
              <a:t>Process:</a:t>
            </a:r>
          </a:p>
          <a:p>
            <a:pPr algn="l">
              <a:lnSpc>
                <a:spcPts val="7182"/>
              </a:lnSpc>
            </a:pPr>
          </a:p>
        </p:txBody>
      </p:sp>
      <p:grpSp>
        <p:nvGrpSpPr>
          <p:cNvPr name="Group 7" id="7"/>
          <p:cNvGrpSpPr/>
          <p:nvPr/>
        </p:nvGrpSpPr>
        <p:grpSpPr>
          <a:xfrm rot="0">
            <a:off x="2537237" y="152168"/>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AED9F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86291" y="1028700"/>
            <a:ext cx="9447785" cy="7093997"/>
          </a:xfrm>
          <a:custGeom>
            <a:avLst/>
            <a:gdLst/>
            <a:ahLst/>
            <a:cxnLst/>
            <a:rect r="r" b="b" t="t" l="l"/>
            <a:pathLst>
              <a:path h="7093997" w="9447785">
                <a:moveTo>
                  <a:pt x="0" y="0"/>
                </a:moveTo>
                <a:lnTo>
                  <a:pt x="9447785" y="0"/>
                </a:lnTo>
                <a:lnTo>
                  <a:pt x="9447785" y="7093997"/>
                </a:lnTo>
                <a:lnTo>
                  <a:pt x="0" y="7093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2296908" y="742950"/>
            <a:ext cx="4048497" cy="1461337"/>
          </a:xfrm>
          <a:prstGeom prst="rect">
            <a:avLst/>
          </a:prstGeom>
        </p:spPr>
        <p:txBody>
          <a:bodyPr anchor="t" rtlCol="false" tIns="0" lIns="0" bIns="0" rIns="0">
            <a:spAutoFit/>
          </a:bodyPr>
          <a:lstStyle/>
          <a:p>
            <a:pPr algn="ctr">
              <a:lnSpc>
                <a:spcPts val="10802"/>
              </a:lnSpc>
            </a:pPr>
            <a:r>
              <a:rPr lang="en-US" sz="7717">
                <a:solidFill>
                  <a:srgbClr val="1C212E"/>
                </a:solidFill>
                <a:latin typeface="Fredoka"/>
                <a:ea typeface="Fredoka"/>
                <a:cs typeface="Fredoka"/>
                <a:sym typeface="Fredoka"/>
              </a:rPr>
              <a:t>Analysis</a:t>
            </a:r>
          </a:p>
        </p:txBody>
      </p:sp>
      <p:sp>
        <p:nvSpPr>
          <p:cNvPr name="TextBox 5" id="5"/>
          <p:cNvSpPr txBox="true"/>
          <p:nvPr/>
        </p:nvSpPr>
        <p:spPr>
          <a:xfrm rot="0">
            <a:off x="10648108" y="2246196"/>
            <a:ext cx="7639892" cy="6432395"/>
          </a:xfrm>
          <a:prstGeom prst="rect">
            <a:avLst/>
          </a:prstGeom>
        </p:spPr>
        <p:txBody>
          <a:bodyPr anchor="t" rtlCol="false" tIns="0" lIns="0" bIns="0" rIns="0">
            <a:spAutoFit/>
          </a:bodyPr>
          <a:lstStyle/>
          <a:p>
            <a:pPr algn="l">
              <a:lnSpc>
                <a:spcPts val="7182"/>
              </a:lnSpc>
            </a:pPr>
            <a:r>
              <a:rPr lang="en-US" sz="5130">
                <a:solidFill>
                  <a:srgbClr val="1C212E"/>
                </a:solidFill>
                <a:latin typeface="Arimo"/>
                <a:ea typeface="Arimo"/>
                <a:cs typeface="Arimo"/>
                <a:sym typeface="Arimo"/>
              </a:rPr>
              <a:t>Input: Age</a:t>
            </a:r>
          </a:p>
          <a:p>
            <a:pPr algn="l">
              <a:lnSpc>
                <a:spcPts val="7182"/>
              </a:lnSpc>
            </a:pPr>
            <a:r>
              <a:rPr lang="en-US" sz="5130">
                <a:solidFill>
                  <a:srgbClr val="1C212E"/>
                </a:solidFill>
                <a:latin typeface="Arimo"/>
                <a:ea typeface="Arimo"/>
                <a:cs typeface="Arimo"/>
                <a:sym typeface="Arimo"/>
              </a:rPr>
              <a:t>Output: You can vote / You cannot vote</a:t>
            </a:r>
          </a:p>
          <a:p>
            <a:pPr algn="l">
              <a:lnSpc>
                <a:spcPts val="7182"/>
              </a:lnSpc>
            </a:pPr>
            <a:r>
              <a:rPr lang="en-US" sz="5130">
                <a:solidFill>
                  <a:srgbClr val="1C212E"/>
                </a:solidFill>
                <a:latin typeface="Arimo"/>
                <a:ea typeface="Arimo"/>
                <a:cs typeface="Arimo"/>
                <a:sym typeface="Arimo"/>
              </a:rPr>
              <a:t>Process: </a:t>
            </a:r>
          </a:p>
          <a:p>
            <a:pPr algn="l">
              <a:lnSpc>
                <a:spcPts val="7182"/>
              </a:lnSpc>
            </a:pPr>
            <a:r>
              <a:rPr lang="en-US" sz="5130">
                <a:solidFill>
                  <a:srgbClr val="1C212E"/>
                </a:solidFill>
                <a:latin typeface="Arimo"/>
                <a:ea typeface="Arimo"/>
                <a:cs typeface="Arimo"/>
                <a:sym typeface="Arimo"/>
              </a:rPr>
              <a:t>- if Age &gt; 18</a:t>
            </a:r>
          </a:p>
          <a:p>
            <a:pPr algn="l">
              <a:lnSpc>
                <a:spcPts val="7182"/>
              </a:lnSpc>
            </a:pPr>
          </a:p>
          <a:p>
            <a:pPr algn="l">
              <a:lnSpc>
                <a:spcPts val="7182"/>
              </a:lnSpc>
            </a:pPr>
          </a:p>
        </p:txBody>
      </p:sp>
      <p:sp>
        <p:nvSpPr>
          <p:cNvPr name="TextBox 6" id="6"/>
          <p:cNvSpPr txBox="true"/>
          <p:nvPr/>
        </p:nvSpPr>
        <p:spPr>
          <a:xfrm rot="0">
            <a:off x="1258498" y="2004060"/>
            <a:ext cx="8303370" cy="4482157"/>
          </a:xfrm>
          <a:prstGeom prst="rect">
            <a:avLst/>
          </a:prstGeom>
        </p:spPr>
        <p:txBody>
          <a:bodyPr anchor="t" rtlCol="false" tIns="0" lIns="0" bIns="0" rIns="0">
            <a:spAutoFit/>
          </a:bodyPr>
          <a:lstStyle/>
          <a:p>
            <a:pPr algn="ctr">
              <a:lnSpc>
                <a:spcPts val="4420"/>
              </a:lnSpc>
            </a:pPr>
            <a:r>
              <a:rPr lang="en-US" sz="3683">
                <a:solidFill>
                  <a:srgbClr val="000000"/>
                </a:solidFill>
                <a:latin typeface="Arimo"/>
                <a:ea typeface="Arimo"/>
                <a:cs typeface="Arimo"/>
                <a:sym typeface="Arimo"/>
              </a:rPr>
              <a:t>Write a program that takes an input age from the user and outputs "You can vote" if the age is 18 or above, otherwise outputs "You cannot vote yet".</a:t>
            </a:r>
          </a:p>
          <a:p>
            <a:pPr algn="ctr">
              <a:lnSpc>
                <a:spcPts val="4420"/>
              </a:lnSpc>
            </a:pPr>
          </a:p>
          <a:p>
            <a:pPr algn="ctr">
              <a:lnSpc>
                <a:spcPts val="4420"/>
              </a:lnSpc>
            </a:pPr>
            <a:r>
              <a:rPr lang="en-US" sz="3683">
                <a:solidFill>
                  <a:srgbClr val="000000"/>
                </a:solidFill>
                <a:latin typeface="Arimo"/>
                <a:ea typeface="Arimo"/>
                <a:cs typeface="Arimo"/>
                <a:sym typeface="Arimo"/>
              </a:rPr>
              <a:t>Draw a flowchart that represents an algorithm for the computer program. </a:t>
            </a:r>
          </a:p>
        </p:txBody>
      </p:sp>
      <p:grpSp>
        <p:nvGrpSpPr>
          <p:cNvPr name="Group 7" id="7"/>
          <p:cNvGrpSpPr/>
          <p:nvPr/>
        </p:nvGrpSpPr>
        <p:grpSpPr>
          <a:xfrm rot="0">
            <a:off x="2537237" y="180743"/>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12626" y="387311"/>
            <a:ext cx="7662748" cy="9512377"/>
            <a:chOff x="0" y="0"/>
            <a:chExt cx="10216997" cy="12683169"/>
          </a:xfrm>
        </p:grpSpPr>
        <p:sp>
          <p:nvSpPr>
            <p:cNvPr name="Freeform 3" id="3"/>
            <p:cNvSpPr/>
            <p:nvPr/>
          </p:nvSpPr>
          <p:spPr>
            <a:xfrm flipH="false" flipV="false" rot="0">
              <a:off x="0" y="0"/>
              <a:ext cx="10217023" cy="12683109"/>
            </a:xfrm>
            <a:custGeom>
              <a:avLst/>
              <a:gdLst/>
              <a:ahLst/>
              <a:cxnLst/>
              <a:rect r="r" b="b" t="t" l="l"/>
              <a:pathLst>
                <a:path h="12683109" w="10217023">
                  <a:moveTo>
                    <a:pt x="0" y="0"/>
                  </a:moveTo>
                  <a:lnTo>
                    <a:pt x="10217023" y="0"/>
                  </a:lnTo>
                  <a:lnTo>
                    <a:pt x="10217023" y="12683109"/>
                  </a:lnTo>
                  <a:lnTo>
                    <a:pt x="0" y="12683109"/>
                  </a:lnTo>
                  <a:lnTo>
                    <a:pt x="0" y="0"/>
                  </a:lnTo>
                  <a:close/>
                </a:path>
              </a:pathLst>
            </a:custGeom>
            <a:blipFill>
              <a:blip r:embed="rId2"/>
              <a:stretch>
                <a:fillRect l="0" t="0" r="0" b="0"/>
              </a:stretch>
            </a:blipFill>
          </p:spPr>
        </p:sp>
      </p:grpSp>
      <p:grpSp>
        <p:nvGrpSpPr>
          <p:cNvPr name="Group 4" id="4"/>
          <p:cNvGrpSpPr/>
          <p:nvPr/>
        </p:nvGrpSpPr>
        <p:grpSpPr>
          <a:xfrm rot="0">
            <a:off x="2537237" y="300889"/>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CECD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26615" y="928588"/>
            <a:ext cx="11093510" cy="8329712"/>
          </a:xfrm>
          <a:custGeom>
            <a:avLst/>
            <a:gdLst/>
            <a:ahLst/>
            <a:cxnLst/>
            <a:rect r="r" b="b" t="t" l="l"/>
            <a:pathLst>
              <a:path h="8329712" w="11093510">
                <a:moveTo>
                  <a:pt x="0" y="0"/>
                </a:moveTo>
                <a:lnTo>
                  <a:pt x="11093510" y="0"/>
                </a:lnTo>
                <a:lnTo>
                  <a:pt x="11093510" y="8329712"/>
                </a:lnTo>
                <a:lnTo>
                  <a:pt x="0" y="83297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2865544" y="3176662"/>
            <a:ext cx="4530613" cy="5762306"/>
            <a:chOff x="0" y="0"/>
            <a:chExt cx="6040817" cy="7683075"/>
          </a:xfrm>
        </p:grpSpPr>
        <p:sp>
          <p:nvSpPr>
            <p:cNvPr name="Freeform 5" id="5"/>
            <p:cNvSpPr/>
            <p:nvPr/>
          </p:nvSpPr>
          <p:spPr>
            <a:xfrm flipH="false" flipV="false" rot="0">
              <a:off x="0" y="0"/>
              <a:ext cx="6040755" cy="7683119"/>
            </a:xfrm>
            <a:custGeom>
              <a:avLst/>
              <a:gdLst/>
              <a:ahLst/>
              <a:cxnLst/>
              <a:rect r="r" b="b" t="t" l="l"/>
              <a:pathLst>
                <a:path h="7683119" w="6040755">
                  <a:moveTo>
                    <a:pt x="0" y="0"/>
                  </a:moveTo>
                  <a:lnTo>
                    <a:pt x="6040755" y="0"/>
                  </a:lnTo>
                  <a:lnTo>
                    <a:pt x="6040755" y="7683119"/>
                  </a:lnTo>
                  <a:lnTo>
                    <a:pt x="0" y="7683119"/>
                  </a:lnTo>
                  <a:lnTo>
                    <a:pt x="0" y="0"/>
                  </a:lnTo>
                  <a:close/>
                </a:path>
              </a:pathLst>
            </a:custGeom>
            <a:blipFill>
              <a:blip r:embed="rId6"/>
              <a:stretch>
                <a:fillRect l="0" t="-39" r="-1" b="-38"/>
              </a:stretch>
            </a:blipFill>
          </p:spPr>
        </p:sp>
      </p:grpSp>
      <p:sp>
        <p:nvSpPr>
          <p:cNvPr name="TextBox 6" id="6"/>
          <p:cNvSpPr txBox="true"/>
          <p:nvPr/>
        </p:nvSpPr>
        <p:spPr>
          <a:xfrm rot="0">
            <a:off x="1896809" y="1893308"/>
            <a:ext cx="8619363" cy="5795050"/>
          </a:xfrm>
          <a:prstGeom prst="rect">
            <a:avLst/>
          </a:prstGeom>
        </p:spPr>
        <p:txBody>
          <a:bodyPr anchor="t" rtlCol="false" tIns="0" lIns="0" bIns="0" rIns="0">
            <a:spAutoFit/>
          </a:bodyPr>
          <a:lstStyle/>
          <a:p>
            <a:pPr algn="ctr">
              <a:lnSpc>
                <a:spcPts val="4588"/>
              </a:lnSpc>
            </a:pPr>
            <a:r>
              <a:rPr lang="en-US" sz="3823">
                <a:solidFill>
                  <a:srgbClr val="000000"/>
                </a:solidFill>
                <a:latin typeface="Arimo"/>
                <a:ea typeface="Arimo"/>
                <a:cs typeface="Arimo"/>
                <a:sym typeface="Arimo"/>
              </a:rPr>
              <a:t>Bicycles are rented at a rate of $10 per hour. If a rental lasts for 5 hours, a discount of 10% is applied. If a rental lasts for 10 hours, a discount of 20% is applied. Rentals cannot exceed 12 hours in a single transaction.</a:t>
            </a:r>
          </a:p>
          <a:p>
            <a:pPr algn="ctr">
              <a:lnSpc>
                <a:spcPts val="4588"/>
              </a:lnSpc>
            </a:pPr>
            <a:r>
              <a:rPr lang="en-US" sz="3823">
                <a:solidFill>
                  <a:srgbClr val="000000"/>
                </a:solidFill>
                <a:latin typeface="Arimo"/>
                <a:ea typeface="Arimo"/>
                <a:cs typeface="Arimo"/>
                <a:sym typeface="Arimo"/>
              </a:rPr>
              <a:t>You are asked to design a program that can automatically calculate the cost of the rental. Draw a flowchart for this program.</a:t>
            </a:r>
          </a:p>
        </p:txBody>
      </p:sp>
      <p:sp>
        <p:nvSpPr>
          <p:cNvPr name="Freeform 7" id="7"/>
          <p:cNvSpPr/>
          <p:nvPr/>
        </p:nvSpPr>
        <p:spPr>
          <a:xfrm flipH="false" flipV="false" rot="0">
            <a:off x="13406715" y="568813"/>
            <a:ext cx="3852585" cy="3842954"/>
          </a:xfrm>
          <a:custGeom>
            <a:avLst/>
            <a:gdLst/>
            <a:ahLst/>
            <a:cxnLst/>
            <a:rect r="r" b="b" t="t" l="l"/>
            <a:pathLst>
              <a:path h="3842954" w="3852585">
                <a:moveTo>
                  <a:pt x="0" y="0"/>
                </a:moveTo>
                <a:lnTo>
                  <a:pt x="3852585" y="0"/>
                </a:lnTo>
                <a:lnTo>
                  <a:pt x="3852585" y="3842954"/>
                </a:lnTo>
                <a:lnTo>
                  <a:pt x="0" y="3842954"/>
                </a:lnTo>
                <a:lnTo>
                  <a:pt x="0" y="0"/>
                </a:lnTo>
                <a:close/>
              </a:path>
            </a:pathLst>
          </a:custGeom>
          <a:blipFill>
            <a:blip r:embed="rId7">
              <a:extLst>
                <a:ext uri="{96DAC541-7B7A-43D3-8B79-37D633B846F1}">
                  <asvg:svgBlip xmlns:asvg="http://schemas.microsoft.com/office/drawing/2016/SVG/main" r:embed="rId8"/>
                </a:ext>
              </a:extLst>
            </a:blip>
            <a:stretch>
              <a:fillRect l="0" t="-1" r="0" b="-1"/>
            </a:stretch>
          </a:blipFill>
        </p:spPr>
      </p:sp>
      <p:grpSp>
        <p:nvGrpSpPr>
          <p:cNvPr name="Group 8" id="8"/>
          <p:cNvGrpSpPr/>
          <p:nvPr/>
        </p:nvGrpSpPr>
        <p:grpSpPr>
          <a:xfrm rot="0">
            <a:off x="2537237" y="30088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0">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1" tooltip="http://www.exampaperspractice.co.uk"/>
                </a:rPr>
                <a:t>www.exampaperspractice.co.uk</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CECD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38855" y="1674289"/>
            <a:ext cx="9240592" cy="6938423"/>
          </a:xfrm>
          <a:custGeom>
            <a:avLst/>
            <a:gdLst/>
            <a:ahLst/>
            <a:cxnLst/>
            <a:rect r="r" b="b" t="t" l="l"/>
            <a:pathLst>
              <a:path h="6938423" w="9240592">
                <a:moveTo>
                  <a:pt x="0" y="0"/>
                </a:moveTo>
                <a:lnTo>
                  <a:pt x="9240592" y="0"/>
                </a:lnTo>
                <a:lnTo>
                  <a:pt x="9240592" y="6938423"/>
                </a:lnTo>
                <a:lnTo>
                  <a:pt x="0" y="6938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330297" y="2454051"/>
            <a:ext cx="7179695" cy="5331273"/>
          </a:xfrm>
          <a:prstGeom prst="rect">
            <a:avLst/>
          </a:prstGeom>
        </p:spPr>
        <p:txBody>
          <a:bodyPr anchor="t" rtlCol="false" tIns="0" lIns="0" bIns="0" rIns="0">
            <a:spAutoFit/>
          </a:bodyPr>
          <a:lstStyle/>
          <a:p>
            <a:pPr algn="ctr">
              <a:lnSpc>
                <a:spcPts val="3821"/>
              </a:lnSpc>
            </a:pPr>
            <a:r>
              <a:rPr lang="en-US" sz="3184">
                <a:solidFill>
                  <a:srgbClr val="000000"/>
                </a:solidFill>
                <a:latin typeface="Arimo"/>
                <a:ea typeface="Arimo"/>
                <a:cs typeface="Arimo"/>
                <a:sym typeface="Arimo"/>
              </a:rPr>
              <a:t>Bicycles are rented at a rate of $10 per hour. If a rental lasts for 5 hours, a discount of 10% is applied. If a rental lasts for 10 hours, a discount of 20% is applied. Rentals cannot exceed 12 hours in a single transaction.</a:t>
            </a:r>
          </a:p>
          <a:p>
            <a:pPr algn="ctr">
              <a:lnSpc>
                <a:spcPts val="3821"/>
              </a:lnSpc>
            </a:pPr>
            <a:r>
              <a:rPr lang="en-US" sz="3184">
                <a:solidFill>
                  <a:srgbClr val="000000"/>
                </a:solidFill>
                <a:latin typeface="Arimo"/>
                <a:ea typeface="Arimo"/>
                <a:cs typeface="Arimo"/>
                <a:sym typeface="Arimo"/>
              </a:rPr>
              <a:t>You are asked to design a program that can automatically calculate the cost of the rental. Draw a flowchart for this program.</a:t>
            </a:r>
          </a:p>
          <a:p>
            <a:pPr algn="ctr">
              <a:lnSpc>
                <a:spcPts val="3821"/>
              </a:lnSpc>
            </a:pPr>
          </a:p>
        </p:txBody>
      </p:sp>
      <p:sp>
        <p:nvSpPr>
          <p:cNvPr name="TextBox 5" id="5"/>
          <p:cNvSpPr txBox="true"/>
          <p:nvPr/>
        </p:nvSpPr>
        <p:spPr>
          <a:xfrm rot="0">
            <a:off x="11792729" y="376482"/>
            <a:ext cx="4048690" cy="1461825"/>
          </a:xfrm>
          <a:prstGeom prst="rect">
            <a:avLst/>
          </a:prstGeom>
        </p:spPr>
        <p:txBody>
          <a:bodyPr anchor="t" rtlCol="false" tIns="0" lIns="0" bIns="0" rIns="0">
            <a:spAutoFit/>
          </a:bodyPr>
          <a:lstStyle/>
          <a:p>
            <a:pPr algn="ctr">
              <a:lnSpc>
                <a:spcPts val="10802"/>
              </a:lnSpc>
            </a:pPr>
            <a:r>
              <a:rPr lang="en-US" sz="7717">
                <a:solidFill>
                  <a:srgbClr val="000000"/>
                </a:solidFill>
                <a:latin typeface="Fredoka"/>
                <a:ea typeface="Fredoka"/>
                <a:cs typeface="Fredoka"/>
                <a:sym typeface="Fredoka"/>
              </a:rPr>
              <a:t>Analysis</a:t>
            </a:r>
          </a:p>
        </p:txBody>
      </p:sp>
      <p:sp>
        <p:nvSpPr>
          <p:cNvPr name="TextBox 6" id="6"/>
          <p:cNvSpPr txBox="true"/>
          <p:nvPr/>
        </p:nvSpPr>
        <p:spPr>
          <a:xfrm rot="0">
            <a:off x="10144025" y="1879728"/>
            <a:ext cx="7639892" cy="3742787"/>
          </a:xfrm>
          <a:prstGeom prst="rect">
            <a:avLst/>
          </a:prstGeom>
        </p:spPr>
        <p:txBody>
          <a:bodyPr anchor="t" rtlCol="false" tIns="0" lIns="0" bIns="0" rIns="0">
            <a:spAutoFit/>
          </a:bodyPr>
          <a:lstStyle/>
          <a:p>
            <a:pPr algn="l">
              <a:lnSpc>
                <a:spcPts val="7182"/>
              </a:lnSpc>
            </a:pPr>
            <a:r>
              <a:rPr lang="en-US" sz="5130">
                <a:solidFill>
                  <a:srgbClr val="000000"/>
                </a:solidFill>
                <a:latin typeface="Arimo"/>
                <a:ea typeface="Arimo"/>
                <a:cs typeface="Arimo"/>
                <a:sym typeface="Arimo"/>
              </a:rPr>
              <a:t>Input: </a:t>
            </a:r>
          </a:p>
          <a:p>
            <a:pPr algn="l">
              <a:lnSpc>
                <a:spcPts val="7182"/>
              </a:lnSpc>
            </a:pPr>
            <a:r>
              <a:rPr lang="en-US" sz="5130">
                <a:solidFill>
                  <a:srgbClr val="000000"/>
                </a:solidFill>
                <a:latin typeface="Arimo"/>
                <a:ea typeface="Arimo"/>
                <a:cs typeface="Arimo"/>
                <a:sym typeface="Arimo"/>
              </a:rPr>
              <a:t>Output:</a:t>
            </a:r>
          </a:p>
          <a:p>
            <a:pPr algn="l">
              <a:lnSpc>
                <a:spcPts val="7182"/>
              </a:lnSpc>
            </a:pPr>
            <a:r>
              <a:rPr lang="en-US" sz="5130">
                <a:solidFill>
                  <a:srgbClr val="000000"/>
                </a:solidFill>
                <a:latin typeface="Arimo"/>
                <a:ea typeface="Arimo"/>
                <a:cs typeface="Arimo"/>
                <a:sym typeface="Arimo"/>
              </a:rPr>
              <a:t>Process:</a:t>
            </a:r>
          </a:p>
          <a:p>
            <a:pPr algn="l">
              <a:lnSpc>
                <a:spcPts val="7182"/>
              </a:lnSpc>
            </a:pPr>
          </a:p>
        </p:txBody>
      </p:sp>
      <p:grpSp>
        <p:nvGrpSpPr>
          <p:cNvPr name="Group 7" id="7"/>
          <p:cNvGrpSpPr/>
          <p:nvPr/>
        </p:nvGrpSpPr>
        <p:grpSpPr>
          <a:xfrm rot="0">
            <a:off x="2537237" y="300889"/>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CECD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01362579" cy="95353003"/>
          </a:xfrm>
          <a:custGeom>
            <a:avLst/>
            <a:gdLst/>
            <a:ahLst/>
            <a:cxnLst/>
            <a:rect r="r" b="b" t="t" l="l"/>
            <a:pathLst>
              <a:path h="95353003" w="301362579">
                <a:moveTo>
                  <a:pt x="0" y="0"/>
                </a:moveTo>
                <a:lnTo>
                  <a:pt x="301362579" y="0"/>
                </a:lnTo>
                <a:lnTo>
                  <a:pt x="301362579" y="95353003"/>
                </a:lnTo>
                <a:lnTo>
                  <a:pt x="0" y="953530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38855" y="1674289"/>
            <a:ext cx="9240592" cy="6938423"/>
          </a:xfrm>
          <a:custGeom>
            <a:avLst/>
            <a:gdLst/>
            <a:ahLst/>
            <a:cxnLst/>
            <a:rect r="r" b="b" t="t" l="l"/>
            <a:pathLst>
              <a:path h="6938423" w="9240592">
                <a:moveTo>
                  <a:pt x="0" y="0"/>
                </a:moveTo>
                <a:lnTo>
                  <a:pt x="9240592" y="0"/>
                </a:lnTo>
                <a:lnTo>
                  <a:pt x="9240592" y="6938423"/>
                </a:lnTo>
                <a:lnTo>
                  <a:pt x="0" y="6938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330297" y="2454051"/>
            <a:ext cx="7179695" cy="5331273"/>
          </a:xfrm>
          <a:prstGeom prst="rect">
            <a:avLst/>
          </a:prstGeom>
        </p:spPr>
        <p:txBody>
          <a:bodyPr anchor="t" rtlCol="false" tIns="0" lIns="0" bIns="0" rIns="0">
            <a:spAutoFit/>
          </a:bodyPr>
          <a:lstStyle/>
          <a:p>
            <a:pPr algn="ctr">
              <a:lnSpc>
                <a:spcPts val="3821"/>
              </a:lnSpc>
            </a:pPr>
            <a:r>
              <a:rPr lang="en-US" sz="3184">
                <a:solidFill>
                  <a:srgbClr val="000000"/>
                </a:solidFill>
                <a:latin typeface="Arimo"/>
                <a:ea typeface="Arimo"/>
                <a:cs typeface="Arimo"/>
                <a:sym typeface="Arimo"/>
              </a:rPr>
              <a:t>Bicycles are rented at a rate of $10 per hour. If a rental lasts for 5 hours, a discount of 10% is applied. If a rental lasts for 10 hours, a discount of 20% is applied. Rentals cannot exceed 12 hours in a single transaction.</a:t>
            </a:r>
          </a:p>
          <a:p>
            <a:pPr algn="ctr">
              <a:lnSpc>
                <a:spcPts val="3821"/>
              </a:lnSpc>
            </a:pPr>
            <a:r>
              <a:rPr lang="en-US" sz="3184">
                <a:solidFill>
                  <a:srgbClr val="000000"/>
                </a:solidFill>
                <a:latin typeface="Arimo"/>
                <a:ea typeface="Arimo"/>
                <a:cs typeface="Arimo"/>
                <a:sym typeface="Arimo"/>
              </a:rPr>
              <a:t>You are asked to design a program that can automatically calculate the cost of the rental. Draw a flowchart for this program.</a:t>
            </a:r>
          </a:p>
          <a:p>
            <a:pPr algn="ctr">
              <a:lnSpc>
                <a:spcPts val="3821"/>
              </a:lnSpc>
            </a:pPr>
          </a:p>
        </p:txBody>
      </p:sp>
      <p:sp>
        <p:nvSpPr>
          <p:cNvPr name="TextBox 5" id="5"/>
          <p:cNvSpPr txBox="true"/>
          <p:nvPr/>
        </p:nvSpPr>
        <p:spPr>
          <a:xfrm rot="0">
            <a:off x="11792729" y="376482"/>
            <a:ext cx="4048690" cy="1461825"/>
          </a:xfrm>
          <a:prstGeom prst="rect">
            <a:avLst/>
          </a:prstGeom>
        </p:spPr>
        <p:txBody>
          <a:bodyPr anchor="t" rtlCol="false" tIns="0" lIns="0" bIns="0" rIns="0">
            <a:spAutoFit/>
          </a:bodyPr>
          <a:lstStyle/>
          <a:p>
            <a:pPr algn="ctr">
              <a:lnSpc>
                <a:spcPts val="10802"/>
              </a:lnSpc>
            </a:pPr>
            <a:r>
              <a:rPr lang="en-US" sz="7717">
                <a:solidFill>
                  <a:srgbClr val="000000"/>
                </a:solidFill>
                <a:latin typeface="Fredoka"/>
                <a:ea typeface="Fredoka"/>
                <a:cs typeface="Fredoka"/>
                <a:sym typeface="Fredoka"/>
              </a:rPr>
              <a:t>Analysis</a:t>
            </a:r>
          </a:p>
        </p:txBody>
      </p:sp>
      <p:sp>
        <p:nvSpPr>
          <p:cNvPr name="TextBox 6" id="6"/>
          <p:cNvSpPr txBox="true"/>
          <p:nvPr/>
        </p:nvSpPr>
        <p:spPr>
          <a:xfrm rot="0">
            <a:off x="10144025" y="1879728"/>
            <a:ext cx="7639892" cy="5527520"/>
          </a:xfrm>
          <a:prstGeom prst="rect">
            <a:avLst/>
          </a:prstGeom>
        </p:spPr>
        <p:txBody>
          <a:bodyPr anchor="t" rtlCol="false" tIns="0" lIns="0" bIns="0" rIns="0">
            <a:spAutoFit/>
          </a:bodyPr>
          <a:lstStyle/>
          <a:p>
            <a:pPr algn="l">
              <a:lnSpc>
                <a:spcPts val="7182"/>
              </a:lnSpc>
            </a:pPr>
            <a:r>
              <a:rPr lang="en-US" sz="5130">
                <a:solidFill>
                  <a:srgbClr val="000000"/>
                </a:solidFill>
                <a:latin typeface="Arimo"/>
                <a:ea typeface="Arimo"/>
                <a:cs typeface="Arimo"/>
                <a:sym typeface="Arimo"/>
              </a:rPr>
              <a:t>Input: Number of hours</a:t>
            </a:r>
          </a:p>
          <a:p>
            <a:pPr algn="l">
              <a:lnSpc>
                <a:spcPts val="7182"/>
              </a:lnSpc>
            </a:pPr>
            <a:r>
              <a:rPr lang="en-US" sz="5130">
                <a:solidFill>
                  <a:srgbClr val="EF5E3B"/>
                </a:solidFill>
                <a:latin typeface="Arimo"/>
                <a:ea typeface="Arimo"/>
                <a:cs typeface="Arimo"/>
                <a:sym typeface="Arimo"/>
              </a:rPr>
              <a:t>(limit = 12)</a:t>
            </a:r>
          </a:p>
          <a:p>
            <a:pPr algn="l">
              <a:lnSpc>
                <a:spcPts val="7182"/>
              </a:lnSpc>
            </a:pPr>
            <a:r>
              <a:rPr lang="en-US" sz="5130">
                <a:solidFill>
                  <a:srgbClr val="000000"/>
                </a:solidFill>
                <a:latin typeface="Arimo"/>
                <a:ea typeface="Arimo"/>
                <a:cs typeface="Arimo"/>
                <a:sym typeface="Arimo"/>
              </a:rPr>
              <a:t>Output: Total cost</a:t>
            </a:r>
          </a:p>
          <a:p>
            <a:pPr algn="l">
              <a:lnSpc>
                <a:spcPts val="7182"/>
              </a:lnSpc>
            </a:pPr>
            <a:r>
              <a:rPr lang="en-US" sz="5130">
                <a:solidFill>
                  <a:srgbClr val="000000"/>
                </a:solidFill>
                <a:latin typeface="Arimo"/>
                <a:ea typeface="Arimo"/>
                <a:cs typeface="Arimo"/>
                <a:sym typeface="Arimo"/>
              </a:rPr>
              <a:t>Process:</a:t>
            </a:r>
          </a:p>
          <a:p>
            <a:pPr algn="l">
              <a:lnSpc>
                <a:spcPts val="7182"/>
              </a:lnSpc>
            </a:pPr>
            <a:r>
              <a:rPr lang="en-US" sz="5130">
                <a:solidFill>
                  <a:srgbClr val="000000"/>
                </a:solidFill>
                <a:latin typeface="Arimo"/>
                <a:ea typeface="Arimo"/>
                <a:cs typeface="Arimo"/>
                <a:sym typeface="Arimo"/>
              </a:rPr>
              <a:t>5 hours = 10% discount </a:t>
            </a:r>
          </a:p>
          <a:p>
            <a:pPr algn="l">
              <a:lnSpc>
                <a:spcPts val="7182"/>
              </a:lnSpc>
            </a:pPr>
            <a:r>
              <a:rPr lang="en-US" sz="5130">
                <a:solidFill>
                  <a:srgbClr val="000000"/>
                </a:solidFill>
                <a:latin typeface="Arimo"/>
                <a:ea typeface="Arimo"/>
                <a:cs typeface="Arimo"/>
                <a:sym typeface="Arimo"/>
              </a:rPr>
              <a:t>10 hours  = 20% discount</a:t>
            </a:r>
          </a:p>
        </p:txBody>
      </p:sp>
      <p:grpSp>
        <p:nvGrpSpPr>
          <p:cNvPr name="Group 7" id="7"/>
          <p:cNvGrpSpPr/>
          <p:nvPr/>
        </p:nvGrpSpPr>
        <p:grpSpPr>
          <a:xfrm rot="0">
            <a:off x="2537237" y="300889"/>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FFF4EB"/>
        </a:solidFill>
      </p:bgPr>
    </p:bg>
    <p:spTree>
      <p:nvGrpSpPr>
        <p:cNvPr id="1" name=""/>
        <p:cNvGrpSpPr/>
        <p:nvPr/>
      </p:nvGrpSpPr>
      <p:grpSpPr>
        <a:xfrm>
          <a:off x="0" y="0"/>
          <a:ext cx="0" cy="0"/>
          <a:chOff x="0" y="0"/>
          <a:chExt cx="0" cy="0"/>
        </a:xfrm>
      </p:grpSpPr>
      <p:sp>
        <p:nvSpPr>
          <p:cNvPr name="Freeform 2" id="2"/>
          <p:cNvSpPr/>
          <p:nvPr/>
        </p:nvSpPr>
        <p:spPr>
          <a:xfrm flipH="false" flipV="false" rot="0">
            <a:off x="220753" y="193251"/>
            <a:ext cx="7245848" cy="5440642"/>
          </a:xfrm>
          <a:custGeom>
            <a:avLst/>
            <a:gdLst/>
            <a:ahLst/>
            <a:cxnLst/>
            <a:rect r="r" b="b" t="t" l="l"/>
            <a:pathLst>
              <a:path h="5440642" w="7245848">
                <a:moveTo>
                  <a:pt x="0" y="0"/>
                </a:moveTo>
                <a:lnTo>
                  <a:pt x="7245848" y="0"/>
                </a:lnTo>
                <a:lnTo>
                  <a:pt x="7245848" y="5440642"/>
                </a:lnTo>
                <a:lnTo>
                  <a:pt x="0" y="54406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946094" y="903166"/>
            <a:ext cx="9964126" cy="8881957"/>
            <a:chOff x="0" y="0"/>
            <a:chExt cx="13285501" cy="11842609"/>
          </a:xfrm>
        </p:grpSpPr>
        <p:sp>
          <p:nvSpPr>
            <p:cNvPr name="Freeform 4" id="4"/>
            <p:cNvSpPr/>
            <p:nvPr/>
          </p:nvSpPr>
          <p:spPr>
            <a:xfrm flipH="false" flipV="false" rot="0">
              <a:off x="0" y="0"/>
              <a:ext cx="13285470" cy="11842623"/>
            </a:xfrm>
            <a:custGeom>
              <a:avLst/>
              <a:gdLst/>
              <a:ahLst/>
              <a:cxnLst/>
              <a:rect r="r" b="b" t="t" l="l"/>
              <a:pathLst>
                <a:path h="11842623" w="13285470">
                  <a:moveTo>
                    <a:pt x="0" y="0"/>
                  </a:moveTo>
                  <a:lnTo>
                    <a:pt x="13285470" y="0"/>
                  </a:lnTo>
                  <a:lnTo>
                    <a:pt x="13285470" y="11842623"/>
                  </a:lnTo>
                  <a:lnTo>
                    <a:pt x="0" y="11842623"/>
                  </a:lnTo>
                  <a:lnTo>
                    <a:pt x="0" y="0"/>
                  </a:lnTo>
                  <a:close/>
                </a:path>
              </a:pathLst>
            </a:custGeom>
            <a:blipFill>
              <a:blip r:embed="rId4"/>
              <a:stretch>
                <a:fillRect l="0" t="0" r="0" b="0"/>
              </a:stretch>
            </a:blipFill>
          </p:spPr>
        </p:sp>
      </p:grpSp>
      <p:sp>
        <p:nvSpPr>
          <p:cNvPr name="TextBox 5" id="5"/>
          <p:cNvSpPr txBox="true"/>
          <p:nvPr/>
        </p:nvSpPr>
        <p:spPr>
          <a:xfrm rot="0">
            <a:off x="821500" y="893641"/>
            <a:ext cx="5629831" cy="4152605"/>
          </a:xfrm>
          <a:prstGeom prst="rect">
            <a:avLst/>
          </a:prstGeom>
        </p:spPr>
        <p:txBody>
          <a:bodyPr anchor="t" rtlCol="false" tIns="0" lIns="0" bIns="0" rIns="0">
            <a:spAutoFit/>
          </a:bodyPr>
          <a:lstStyle/>
          <a:p>
            <a:pPr algn="ctr">
              <a:lnSpc>
                <a:spcPts val="2996"/>
              </a:lnSpc>
            </a:pPr>
            <a:r>
              <a:rPr lang="en-US" sz="2497">
                <a:solidFill>
                  <a:srgbClr val="000000"/>
                </a:solidFill>
                <a:latin typeface="Arimo"/>
                <a:ea typeface="Arimo"/>
                <a:cs typeface="Arimo"/>
                <a:sym typeface="Arimo"/>
              </a:rPr>
              <a:t>Bicycles are rented at a rate of $10 per hour. If a rental lasts for 5 hours, a discount of 10% is applied. If a rental lasts for 10 hours, a discount of 20% is applied. Rentals cannot exceed 12 hours in a single transaction.</a:t>
            </a:r>
          </a:p>
          <a:p>
            <a:pPr algn="ctr">
              <a:lnSpc>
                <a:spcPts val="2996"/>
              </a:lnSpc>
            </a:pPr>
            <a:r>
              <a:rPr lang="en-US" sz="2497">
                <a:solidFill>
                  <a:srgbClr val="000000"/>
                </a:solidFill>
                <a:latin typeface="Arimo"/>
                <a:ea typeface="Arimo"/>
                <a:cs typeface="Arimo"/>
                <a:sym typeface="Arimo"/>
              </a:rPr>
              <a:t>You are asked to design a program that can automatically calculate the cost of the rental. Draw a flowchart for this program.</a:t>
            </a:r>
          </a:p>
          <a:p>
            <a:pPr algn="ctr">
              <a:lnSpc>
                <a:spcPts val="2996"/>
              </a:lnSpc>
            </a:pPr>
          </a:p>
        </p:txBody>
      </p:sp>
      <p:grpSp>
        <p:nvGrpSpPr>
          <p:cNvPr name="Group 6" id="6"/>
          <p:cNvGrpSpPr/>
          <p:nvPr/>
        </p:nvGrpSpPr>
        <p:grpSpPr>
          <a:xfrm rot="0">
            <a:off x="2537237" y="300889"/>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27458" y="7636148"/>
            <a:ext cx="18939467" cy="2972625"/>
            <a:chOff x="0" y="0"/>
            <a:chExt cx="25252623" cy="3963500"/>
          </a:xfrm>
        </p:grpSpPr>
        <p:sp>
          <p:nvSpPr>
            <p:cNvPr name="Freeform 3" id="3"/>
            <p:cNvSpPr/>
            <p:nvPr/>
          </p:nvSpPr>
          <p:spPr>
            <a:xfrm flipH="false" flipV="false" rot="0">
              <a:off x="0" y="0"/>
              <a:ext cx="25252680" cy="3963543"/>
            </a:xfrm>
            <a:custGeom>
              <a:avLst/>
              <a:gdLst/>
              <a:ahLst/>
              <a:cxnLst/>
              <a:rect r="r" b="b" t="t" l="l"/>
              <a:pathLst>
                <a:path h="3963543" w="25252680">
                  <a:moveTo>
                    <a:pt x="0" y="0"/>
                  </a:moveTo>
                  <a:lnTo>
                    <a:pt x="25252680" y="0"/>
                  </a:lnTo>
                  <a:lnTo>
                    <a:pt x="25252680" y="3963543"/>
                  </a:lnTo>
                  <a:lnTo>
                    <a:pt x="0" y="3963543"/>
                  </a:lnTo>
                  <a:close/>
                </a:path>
              </a:pathLst>
            </a:custGeom>
            <a:solidFill>
              <a:srgbClr val="853FF3"/>
            </a:solidFill>
          </p:spPr>
        </p:sp>
      </p:grpSp>
      <p:sp>
        <p:nvSpPr>
          <p:cNvPr name="Freeform 4" id="4"/>
          <p:cNvSpPr/>
          <p:nvPr/>
        </p:nvSpPr>
        <p:spPr>
          <a:xfrm flipH="false" flipV="false" rot="0">
            <a:off x="10946239" y="2597215"/>
            <a:ext cx="6313061" cy="5681755"/>
          </a:xfrm>
          <a:custGeom>
            <a:avLst/>
            <a:gdLst/>
            <a:ahLst/>
            <a:cxnLst/>
            <a:rect r="r" b="b" t="t" l="l"/>
            <a:pathLst>
              <a:path h="5681755" w="6313061">
                <a:moveTo>
                  <a:pt x="0" y="0"/>
                </a:moveTo>
                <a:lnTo>
                  <a:pt x="6313061" y="0"/>
                </a:lnTo>
                <a:lnTo>
                  <a:pt x="6313061" y="5681755"/>
                </a:lnTo>
                <a:lnTo>
                  <a:pt x="0" y="5681755"/>
                </a:lnTo>
                <a:lnTo>
                  <a:pt x="0" y="0"/>
                </a:lnTo>
                <a:close/>
              </a:path>
            </a:pathLst>
          </a:custGeom>
          <a:blipFill>
            <a:blip r:embed="rId2">
              <a:extLst>
                <a:ext uri="{96DAC541-7B7A-43D3-8B79-37D633B846F1}">
                  <asvg:svgBlip xmlns:asvg="http://schemas.microsoft.com/office/drawing/2016/SVG/main" r:embed="rId3"/>
                </a:ext>
              </a:extLst>
            </a:blip>
            <a:stretch>
              <a:fillRect l="0" t="-108" r="0" b="-108"/>
            </a:stretch>
          </a:blipFill>
        </p:spPr>
      </p:sp>
      <p:sp>
        <p:nvSpPr>
          <p:cNvPr name="TextBox 5" id="5"/>
          <p:cNvSpPr txBox="true"/>
          <p:nvPr/>
        </p:nvSpPr>
        <p:spPr>
          <a:xfrm rot="0">
            <a:off x="1616542" y="2349565"/>
            <a:ext cx="7886423" cy="2387724"/>
          </a:xfrm>
          <a:prstGeom prst="rect">
            <a:avLst/>
          </a:prstGeom>
        </p:spPr>
        <p:txBody>
          <a:bodyPr anchor="t" rtlCol="false" tIns="0" lIns="0" bIns="0" rIns="0">
            <a:spAutoFit/>
          </a:bodyPr>
          <a:lstStyle/>
          <a:p>
            <a:pPr algn="l">
              <a:lnSpc>
                <a:spcPts val="9092"/>
              </a:lnSpc>
            </a:pPr>
            <a:r>
              <a:rPr lang="en-US" sz="6494">
                <a:solidFill>
                  <a:srgbClr val="000000"/>
                </a:solidFill>
                <a:latin typeface="Nourd"/>
                <a:ea typeface="Nourd"/>
                <a:cs typeface="Nourd"/>
                <a:sym typeface="Nourd"/>
              </a:rPr>
              <a:t>Algorithm &amp; </a:t>
            </a:r>
          </a:p>
          <a:p>
            <a:pPr algn="l">
              <a:lnSpc>
                <a:spcPts val="9092"/>
              </a:lnSpc>
            </a:pPr>
            <a:r>
              <a:rPr lang="en-US" sz="6494">
                <a:solidFill>
                  <a:srgbClr val="000000"/>
                </a:solidFill>
                <a:latin typeface="Nourd"/>
                <a:ea typeface="Nourd"/>
                <a:cs typeface="Nourd"/>
                <a:sym typeface="Nourd"/>
              </a:rPr>
              <a:t>Pseudocode</a:t>
            </a:r>
          </a:p>
        </p:txBody>
      </p:sp>
      <p:sp>
        <p:nvSpPr>
          <p:cNvPr name="TextBox 6" id="6"/>
          <p:cNvSpPr txBox="true"/>
          <p:nvPr/>
        </p:nvSpPr>
        <p:spPr>
          <a:xfrm rot="0">
            <a:off x="1787792" y="8211565"/>
            <a:ext cx="6354117" cy="637160"/>
          </a:xfrm>
          <a:prstGeom prst="rect">
            <a:avLst/>
          </a:prstGeom>
        </p:spPr>
        <p:txBody>
          <a:bodyPr anchor="t" rtlCol="false" tIns="0" lIns="0" bIns="0" rIns="0">
            <a:spAutoFit/>
          </a:bodyPr>
          <a:lstStyle/>
          <a:p>
            <a:pPr algn="l">
              <a:lnSpc>
                <a:spcPts val="4370"/>
              </a:lnSpc>
            </a:pPr>
            <a:r>
              <a:rPr lang="en-US" sz="2696">
                <a:solidFill>
                  <a:srgbClr val="FFFFFF"/>
                </a:solidFill>
                <a:latin typeface="Nourd"/>
                <a:ea typeface="Nourd"/>
                <a:cs typeface="Nourd"/>
                <a:sym typeface="Nourd"/>
              </a:rPr>
              <a:t>IGCSE Computer Science</a:t>
            </a:r>
          </a:p>
        </p:txBody>
      </p:sp>
      <p:sp>
        <p:nvSpPr>
          <p:cNvPr name="TextBox 7" id="7"/>
          <p:cNvSpPr txBox="true"/>
          <p:nvPr/>
        </p:nvSpPr>
        <p:spPr>
          <a:xfrm rot="0">
            <a:off x="1616542" y="1654622"/>
            <a:ext cx="1569752" cy="603570"/>
          </a:xfrm>
          <a:prstGeom prst="rect">
            <a:avLst/>
          </a:prstGeom>
        </p:spPr>
        <p:txBody>
          <a:bodyPr anchor="t" rtlCol="false" tIns="0" lIns="0" bIns="0" rIns="0">
            <a:spAutoFit/>
          </a:bodyPr>
          <a:lstStyle/>
          <a:p>
            <a:pPr algn="l">
              <a:lnSpc>
                <a:spcPts val="4570"/>
              </a:lnSpc>
            </a:pPr>
            <a:r>
              <a:rPr lang="en-US" sz="3264" spc="610">
                <a:solidFill>
                  <a:srgbClr val="000000"/>
                </a:solidFill>
                <a:latin typeface="Nourd"/>
                <a:ea typeface="Nourd"/>
                <a:cs typeface="Nourd"/>
                <a:sym typeface="Nourd"/>
              </a:rPr>
              <a:t>C7.4</a:t>
            </a:r>
          </a:p>
        </p:txBody>
      </p:sp>
      <p:grpSp>
        <p:nvGrpSpPr>
          <p:cNvPr name="Group 8" id="8"/>
          <p:cNvGrpSpPr/>
          <p:nvPr/>
        </p:nvGrpSpPr>
        <p:grpSpPr>
          <a:xfrm rot="0">
            <a:off x="2537237" y="30088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5754" y="8664848"/>
            <a:ext cx="19524553" cy="3244304"/>
            <a:chOff x="0" y="0"/>
            <a:chExt cx="26032737" cy="4325739"/>
          </a:xfrm>
        </p:grpSpPr>
        <p:sp>
          <p:nvSpPr>
            <p:cNvPr name="Freeform 3" id="3"/>
            <p:cNvSpPr/>
            <p:nvPr/>
          </p:nvSpPr>
          <p:spPr>
            <a:xfrm flipH="false" flipV="false" rot="0">
              <a:off x="0" y="0"/>
              <a:ext cx="26032715" cy="4325747"/>
            </a:xfrm>
            <a:custGeom>
              <a:avLst/>
              <a:gdLst/>
              <a:ahLst/>
              <a:cxnLst/>
              <a:rect r="r" b="b" t="t" l="l"/>
              <a:pathLst>
                <a:path h="4325747" w="26032715">
                  <a:moveTo>
                    <a:pt x="0" y="0"/>
                  </a:moveTo>
                  <a:lnTo>
                    <a:pt x="26032715" y="0"/>
                  </a:lnTo>
                  <a:lnTo>
                    <a:pt x="26032715" y="4325747"/>
                  </a:lnTo>
                  <a:lnTo>
                    <a:pt x="0" y="4325747"/>
                  </a:lnTo>
                  <a:close/>
                </a:path>
              </a:pathLst>
            </a:custGeom>
            <a:solidFill>
              <a:srgbClr val="853FF3"/>
            </a:solidFill>
          </p:spPr>
        </p:sp>
      </p:grpSp>
      <p:grpSp>
        <p:nvGrpSpPr>
          <p:cNvPr name="Group 4" id="4"/>
          <p:cNvGrpSpPr/>
          <p:nvPr/>
        </p:nvGrpSpPr>
        <p:grpSpPr>
          <a:xfrm rot="0">
            <a:off x="1232526" y="3977189"/>
            <a:ext cx="1094738" cy="1103670"/>
            <a:chOff x="0" y="0"/>
            <a:chExt cx="1459651" cy="1471560"/>
          </a:xfrm>
        </p:grpSpPr>
        <p:sp>
          <p:nvSpPr>
            <p:cNvPr name="Freeform 5" id="5"/>
            <p:cNvSpPr/>
            <p:nvPr/>
          </p:nvSpPr>
          <p:spPr>
            <a:xfrm flipH="false" flipV="false" rot="0">
              <a:off x="0" y="0"/>
              <a:ext cx="1459611" cy="1471549"/>
            </a:xfrm>
            <a:custGeom>
              <a:avLst/>
              <a:gdLst/>
              <a:ahLst/>
              <a:cxnLst/>
              <a:rect r="r" b="b" t="t" l="l"/>
              <a:pathLst>
                <a:path h="1471549" w="1459611">
                  <a:moveTo>
                    <a:pt x="0" y="0"/>
                  </a:moveTo>
                  <a:lnTo>
                    <a:pt x="1459611" y="0"/>
                  </a:lnTo>
                  <a:lnTo>
                    <a:pt x="1459611" y="1471549"/>
                  </a:lnTo>
                  <a:lnTo>
                    <a:pt x="0" y="1471549"/>
                  </a:lnTo>
                  <a:close/>
                </a:path>
              </a:pathLst>
            </a:custGeom>
            <a:solidFill>
              <a:srgbClr val="FFFFFF"/>
            </a:solidFill>
          </p:spPr>
        </p:sp>
      </p:grpSp>
      <p:sp>
        <p:nvSpPr>
          <p:cNvPr name="Freeform 6" id="6"/>
          <p:cNvSpPr/>
          <p:nvPr/>
        </p:nvSpPr>
        <p:spPr>
          <a:xfrm flipH="false" flipV="false" rot="0">
            <a:off x="3825058" y="7187827"/>
            <a:ext cx="285148" cy="891089"/>
          </a:xfrm>
          <a:custGeom>
            <a:avLst/>
            <a:gdLst/>
            <a:ahLst/>
            <a:cxnLst/>
            <a:rect r="r" b="b" t="t" l="l"/>
            <a:pathLst>
              <a:path h="891089" w="285148">
                <a:moveTo>
                  <a:pt x="0" y="0"/>
                </a:moveTo>
                <a:lnTo>
                  <a:pt x="285148" y="0"/>
                </a:lnTo>
                <a:lnTo>
                  <a:pt x="285148" y="891089"/>
                </a:lnTo>
                <a:lnTo>
                  <a:pt x="0" y="891089"/>
                </a:lnTo>
                <a:lnTo>
                  <a:pt x="0" y="0"/>
                </a:lnTo>
                <a:close/>
              </a:path>
            </a:pathLst>
          </a:custGeom>
          <a:blipFill>
            <a:blip r:embed="rId2">
              <a:extLst>
                <a:ext uri="{96DAC541-7B7A-43D3-8B79-37D633B846F1}">
                  <asvg:svgBlip xmlns:asvg="http://schemas.microsoft.com/office/drawing/2016/SVG/main" r:embed="rId3"/>
                </a:ext>
              </a:extLst>
            </a:blip>
            <a:stretch>
              <a:fillRect l="-1529" t="0" r="-1529" b="0"/>
            </a:stretch>
          </a:blipFill>
        </p:spPr>
      </p:sp>
      <p:sp>
        <p:nvSpPr>
          <p:cNvPr name="Freeform 7" id="7"/>
          <p:cNvSpPr/>
          <p:nvPr/>
        </p:nvSpPr>
        <p:spPr>
          <a:xfrm flipH="false" flipV="false" rot="-9360314">
            <a:off x="11084127" y="2815829"/>
            <a:ext cx="884705" cy="2432179"/>
          </a:xfrm>
          <a:custGeom>
            <a:avLst/>
            <a:gdLst/>
            <a:ahLst/>
            <a:cxnLst/>
            <a:rect r="r" b="b" t="t" l="l"/>
            <a:pathLst>
              <a:path h="2432179" w="884705">
                <a:moveTo>
                  <a:pt x="0" y="0"/>
                </a:moveTo>
                <a:lnTo>
                  <a:pt x="884705" y="0"/>
                </a:lnTo>
                <a:lnTo>
                  <a:pt x="884705" y="2432179"/>
                </a:lnTo>
                <a:lnTo>
                  <a:pt x="0" y="2432179"/>
                </a:lnTo>
                <a:lnTo>
                  <a:pt x="0" y="0"/>
                </a:lnTo>
                <a:close/>
              </a:path>
            </a:pathLst>
          </a:custGeom>
          <a:blipFill>
            <a:blip r:embed="rId4">
              <a:extLst>
                <a:ext uri="{96DAC541-7B7A-43D3-8B79-37D633B846F1}">
                  <asvg:svgBlip xmlns:asvg="http://schemas.microsoft.com/office/drawing/2016/SVG/main" r:embed="rId5"/>
                </a:ext>
              </a:extLst>
            </a:blip>
            <a:stretch>
              <a:fillRect l="-6378" t="0" r="-6378" b="0"/>
            </a:stretch>
          </a:blipFill>
        </p:spPr>
      </p:sp>
      <p:sp>
        <p:nvSpPr>
          <p:cNvPr name="TextBox 8" id="8"/>
          <p:cNvSpPr txBox="true"/>
          <p:nvPr/>
        </p:nvSpPr>
        <p:spPr>
          <a:xfrm rot="0">
            <a:off x="1028700" y="8027859"/>
            <a:ext cx="6212056" cy="429323"/>
          </a:xfrm>
          <a:prstGeom prst="rect">
            <a:avLst/>
          </a:prstGeom>
        </p:spPr>
        <p:txBody>
          <a:bodyPr anchor="t" rtlCol="false" tIns="0" lIns="0" bIns="0" rIns="0">
            <a:spAutoFit/>
          </a:bodyPr>
          <a:lstStyle/>
          <a:p>
            <a:pPr algn="l">
              <a:lnSpc>
                <a:spcPts val="3236"/>
              </a:lnSpc>
            </a:pPr>
            <a:r>
              <a:rPr lang="en-US" sz="2696">
                <a:solidFill>
                  <a:srgbClr val="000000"/>
                </a:solidFill>
                <a:latin typeface="Nourd"/>
                <a:ea typeface="Nourd"/>
                <a:cs typeface="Nourd"/>
                <a:sym typeface="Nourd"/>
              </a:rPr>
              <a:t>Pseudocode to sort an array of numbers</a:t>
            </a:r>
          </a:p>
        </p:txBody>
      </p:sp>
      <p:sp>
        <p:nvSpPr>
          <p:cNvPr name="TextBox 9" id="9"/>
          <p:cNvSpPr txBox="true"/>
          <p:nvPr/>
        </p:nvSpPr>
        <p:spPr>
          <a:xfrm rot="0">
            <a:off x="10781829" y="1693286"/>
            <a:ext cx="5149542" cy="1047750"/>
          </a:xfrm>
          <a:prstGeom prst="rect">
            <a:avLst/>
          </a:prstGeom>
        </p:spPr>
        <p:txBody>
          <a:bodyPr anchor="t" rtlCol="false" tIns="0" lIns="0" bIns="0" rIns="0">
            <a:spAutoFit/>
          </a:bodyPr>
          <a:lstStyle/>
          <a:p>
            <a:pPr algn="l">
              <a:lnSpc>
                <a:spcPts val="8275"/>
              </a:lnSpc>
            </a:pPr>
            <a:r>
              <a:rPr lang="en-US" sz="6896">
                <a:solidFill>
                  <a:srgbClr val="000000"/>
                </a:solidFill>
                <a:latin typeface="Nourd"/>
                <a:ea typeface="Nourd"/>
                <a:cs typeface="Nourd"/>
                <a:sym typeface="Nourd"/>
              </a:rPr>
              <a:t>Pseudocode</a:t>
            </a:r>
          </a:p>
        </p:txBody>
      </p:sp>
      <p:grpSp>
        <p:nvGrpSpPr>
          <p:cNvPr name="Group 10" id="10"/>
          <p:cNvGrpSpPr/>
          <p:nvPr/>
        </p:nvGrpSpPr>
        <p:grpSpPr>
          <a:xfrm rot="0">
            <a:off x="10758016" y="2669598"/>
            <a:ext cx="2981083" cy="47625"/>
            <a:chOff x="0" y="0"/>
            <a:chExt cx="3974777" cy="63500"/>
          </a:xfrm>
        </p:grpSpPr>
        <p:sp>
          <p:nvSpPr>
            <p:cNvPr name="Freeform 11" id="11"/>
            <p:cNvSpPr/>
            <p:nvPr/>
          </p:nvSpPr>
          <p:spPr>
            <a:xfrm flipH="false" flipV="false" rot="0">
              <a:off x="0" y="0"/>
              <a:ext cx="3974719" cy="63500"/>
            </a:xfrm>
            <a:custGeom>
              <a:avLst/>
              <a:gdLst/>
              <a:ahLst/>
              <a:cxnLst/>
              <a:rect r="r" b="b" t="t" l="l"/>
              <a:pathLst>
                <a:path h="63500" w="3974719">
                  <a:moveTo>
                    <a:pt x="31750" y="0"/>
                  </a:moveTo>
                  <a:lnTo>
                    <a:pt x="3942969" y="0"/>
                  </a:lnTo>
                  <a:cubicBezTo>
                    <a:pt x="3960495" y="0"/>
                    <a:pt x="3974719" y="14224"/>
                    <a:pt x="3974719" y="31750"/>
                  </a:cubicBezTo>
                  <a:cubicBezTo>
                    <a:pt x="3974719" y="49276"/>
                    <a:pt x="3960622" y="63500"/>
                    <a:pt x="3942969" y="63500"/>
                  </a:cubicBezTo>
                  <a:lnTo>
                    <a:pt x="31750" y="63500"/>
                  </a:lnTo>
                  <a:cubicBezTo>
                    <a:pt x="14224" y="63500"/>
                    <a:pt x="0" y="49276"/>
                    <a:pt x="0" y="31750"/>
                  </a:cubicBezTo>
                  <a:cubicBezTo>
                    <a:pt x="0" y="14224"/>
                    <a:pt x="14224" y="0"/>
                    <a:pt x="31750" y="0"/>
                  </a:cubicBezTo>
                  <a:close/>
                </a:path>
              </a:pathLst>
            </a:custGeom>
            <a:solidFill>
              <a:srgbClr val="CB6CE6"/>
            </a:solidFill>
          </p:spPr>
        </p:sp>
      </p:grpSp>
      <p:sp>
        <p:nvSpPr>
          <p:cNvPr name="TextBox 12" id="12"/>
          <p:cNvSpPr txBox="true"/>
          <p:nvPr/>
        </p:nvSpPr>
        <p:spPr>
          <a:xfrm rot="0">
            <a:off x="9235471" y="5356459"/>
            <a:ext cx="3092717" cy="606865"/>
          </a:xfrm>
          <a:prstGeom prst="rect">
            <a:avLst/>
          </a:prstGeom>
        </p:spPr>
        <p:txBody>
          <a:bodyPr anchor="t" rtlCol="false" tIns="0" lIns="0" bIns="0" rIns="0">
            <a:spAutoFit/>
          </a:bodyPr>
          <a:lstStyle/>
          <a:p>
            <a:pPr algn="ctr">
              <a:lnSpc>
                <a:spcPts val="4534"/>
              </a:lnSpc>
            </a:pPr>
            <a:r>
              <a:rPr lang="en-US" sz="3239">
                <a:solidFill>
                  <a:srgbClr val="000000"/>
                </a:solidFill>
                <a:latin typeface="Nourd"/>
                <a:ea typeface="Nourd"/>
                <a:cs typeface="Nourd"/>
                <a:sym typeface="Nourd"/>
              </a:rPr>
              <a:t>fake, pretentious</a:t>
            </a:r>
          </a:p>
        </p:txBody>
      </p:sp>
      <p:grpSp>
        <p:nvGrpSpPr>
          <p:cNvPr name="Group 13" id="13"/>
          <p:cNvGrpSpPr/>
          <p:nvPr/>
        </p:nvGrpSpPr>
        <p:grpSpPr>
          <a:xfrm rot="0">
            <a:off x="736875" y="1369510"/>
            <a:ext cx="7565546" cy="5215357"/>
            <a:chOff x="0" y="0"/>
            <a:chExt cx="10087395" cy="6953809"/>
          </a:xfrm>
        </p:grpSpPr>
        <p:sp>
          <p:nvSpPr>
            <p:cNvPr name="Freeform 14" id="14"/>
            <p:cNvSpPr/>
            <p:nvPr/>
          </p:nvSpPr>
          <p:spPr>
            <a:xfrm flipH="false" flipV="false" rot="0">
              <a:off x="0" y="0"/>
              <a:ext cx="10087356" cy="6953758"/>
            </a:xfrm>
            <a:custGeom>
              <a:avLst/>
              <a:gdLst/>
              <a:ahLst/>
              <a:cxnLst/>
              <a:rect r="r" b="b" t="t" l="l"/>
              <a:pathLst>
                <a:path h="6953758" w="10087356">
                  <a:moveTo>
                    <a:pt x="0" y="0"/>
                  </a:moveTo>
                  <a:lnTo>
                    <a:pt x="10087356" y="0"/>
                  </a:lnTo>
                  <a:lnTo>
                    <a:pt x="10087356" y="6953758"/>
                  </a:lnTo>
                  <a:lnTo>
                    <a:pt x="0" y="6953758"/>
                  </a:lnTo>
                  <a:lnTo>
                    <a:pt x="0" y="0"/>
                  </a:lnTo>
                  <a:close/>
                </a:path>
              </a:pathLst>
            </a:custGeom>
            <a:blipFill>
              <a:blip r:embed="rId6"/>
              <a:stretch>
                <a:fillRect l="-10468" t="0" r="-10468" b="0"/>
              </a:stretch>
            </a:blipFill>
          </p:spPr>
        </p:sp>
      </p:grpSp>
      <p:grpSp>
        <p:nvGrpSpPr>
          <p:cNvPr name="Group 15" id="15"/>
          <p:cNvGrpSpPr/>
          <p:nvPr/>
        </p:nvGrpSpPr>
        <p:grpSpPr>
          <a:xfrm rot="0">
            <a:off x="2537237" y="300889"/>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5754" y="8664848"/>
            <a:ext cx="19524553" cy="3244304"/>
            <a:chOff x="0" y="0"/>
            <a:chExt cx="26032737" cy="4325739"/>
          </a:xfrm>
        </p:grpSpPr>
        <p:sp>
          <p:nvSpPr>
            <p:cNvPr name="Freeform 3" id="3"/>
            <p:cNvSpPr/>
            <p:nvPr/>
          </p:nvSpPr>
          <p:spPr>
            <a:xfrm flipH="false" flipV="false" rot="0">
              <a:off x="0" y="0"/>
              <a:ext cx="26032715" cy="4325747"/>
            </a:xfrm>
            <a:custGeom>
              <a:avLst/>
              <a:gdLst/>
              <a:ahLst/>
              <a:cxnLst/>
              <a:rect r="r" b="b" t="t" l="l"/>
              <a:pathLst>
                <a:path h="4325747" w="26032715">
                  <a:moveTo>
                    <a:pt x="0" y="0"/>
                  </a:moveTo>
                  <a:lnTo>
                    <a:pt x="26032715" y="0"/>
                  </a:lnTo>
                  <a:lnTo>
                    <a:pt x="26032715" y="4325747"/>
                  </a:lnTo>
                  <a:lnTo>
                    <a:pt x="0" y="4325747"/>
                  </a:lnTo>
                  <a:close/>
                </a:path>
              </a:pathLst>
            </a:custGeom>
            <a:solidFill>
              <a:srgbClr val="C9E265"/>
            </a:solidFill>
          </p:spPr>
        </p:sp>
      </p:grpSp>
      <p:sp>
        <p:nvSpPr>
          <p:cNvPr name="TextBox 4" id="4"/>
          <p:cNvSpPr txBox="true"/>
          <p:nvPr/>
        </p:nvSpPr>
        <p:spPr>
          <a:xfrm rot="0">
            <a:off x="1357304" y="8027859"/>
            <a:ext cx="6212056" cy="429323"/>
          </a:xfrm>
          <a:prstGeom prst="rect">
            <a:avLst/>
          </a:prstGeom>
        </p:spPr>
        <p:txBody>
          <a:bodyPr anchor="t" rtlCol="false" tIns="0" lIns="0" bIns="0" rIns="0">
            <a:spAutoFit/>
          </a:bodyPr>
          <a:lstStyle/>
          <a:p>
            <a:pPr algn="l">
              <a:lnSpc>
                <a:spcPts val="3236"/>
              </a:lnSpc>
            </a:pPr>
            <a:r>
              <a:rPr lang="en-US" sz="2696">
                <a:solidFill>
                  <a:srgbClr val="000000"/>
                </a:solidFill>
                <a:latin typeface="Nourd"/>
                <a:ea typeface="Nourd"/>
                <a:cs typeface="Nourd"/>
                <a:sym typeface="Nourd"/>
              </a:rPr>
              <a:t>Pseudocode to sort an array of numbers</a:t>
            </a:r>
          </a:p>
        </p:txBody>
      </p:sp>
      <p:sp>
        <p:nvSpPr>
          <p:cNvPr name="TextBox 5" id="5"/>
          <p:cNvSpPr txBox="true"/>
          <p:nvPr/>
        </p:nvSpPr>
        <p:spPr>
          <a:xfrm rot="0">
            <a:off x="1610859" y="244403"/>
            <a:ext cx="5149542" cy="1047750"/>
          </a:xfrm>
          <a:prstGeom prst="rect">
            <a:avLst/>
          </a:prstGeom>
        </p:spPr>
        <p:txBody>
          <a:bodyPr anchor="t" rtlCol="false" tIns="0" lIns="0" bIns="0" rIns="0">
            <a:spAutoFit/>
          </a:bodyPr>
          <a:lstStyle/>
          <a:p>
            <a:pPr algn="l">
              <a:lnSpc>
                <a:spcPts val="8275"/>
              </a:lnSpc>
            </a:pPr>
            <a:r>
              <a:rPr lang="en-US" sz="6896">
                <a:solidFill>
                  <a:srgbClr val="000000"/>
                </a:solidFill>
                <a:latin typeface="Nourd"/>
                <a:ea typeface="Nourd"/>
                <a:cs typeface="Nourd"/>
                <a:sym typeface="Nourd"/>
              </a:rPr>
              <a:t>Pseudocode</a:t>
            </a:r>
          </a:p>
        </p:txBody>
      </p:sp>
      <p:sp>
        <p:nvSpPr>
          <p:cNvPr name="TextBox 6" id="6"/>
          <p:cNvSpPr txBox="true"/>
          <p:nvPr/>
        </p:nvSpPr>
        <p:spPr>
          <a:xfrm rot="0">
            <a:off x="4955881" y="8959166"/>
            <a:ext cx="8861284" cy="1047750"/>
          </a:xfrm>
          <a:prstGeom prst="rect">
            <a:avLst/>
          </a:prstGeom>
        </p:spPr>
        <p:txBody>
          <a:bodyPr anchor="t" rtlCol="false" tIns="0" lIns="0" bIns="0" rIns="0">
            <a:spAutoFit/>
          </a:bodyPr>
          <a:lstStyle/>
          <a:p>
            <a:pPr algn="l">
              <a:lnSpc>
                <a:spcPts val="8275"/>
              </a:lnSpc>
            </a:pPr>
            <a:r>
              <a:rPr lang="en-US" sz="6896">
                <a:solidFill>
                  <a:srgbClr val="000000"/>
                </a:solidFill>
                <a:latin typeface="Nourd"/>
                <a:ea typeface="Nourd"/>
                <a:cs typeface="Nourd"/>
                <a:sym typeface="Nourd"/>
              </a:rPr>
              <a:t>What is Pseudocode?</a:t>
            </a:r>
          </a:p>
        </p:txBody>
      </p:sp>
      <p:sp>
        <p:nvSpPr>
          <p:cNvPr name="TextBox 7" id="7"/>
          <p:cNvSpPr txBox="true"/>
          <p:nvPr/>
        </p:nvSpPr>
        <p:spPr>
          <a:xfrm rot="0">
            <a:off x="8768589" y="1318933"/>
            <a:ext cx="8861284" cy="6400800"/>
          </a:xfrm>
          <a:prstGeom prst="rect">
            <a:avLst/>
          </a:prstGeom>
        </p:spPr>
        <p:txBody>
          <a:bodyPr anchor="t" rtlCol="false" tIns="0" lIns="0" bIns="0" rIns="0">
            <a:spAutoFit/>
          </a:bodyPr>
          <a:lstStyle/>
          <a:p>
            <a:pPr algn="l" marL="959284" indent="-319761" lvl="2">
              <a:lnSpc>
                <a:spcPts val="5036"/>
              </a:lnSpc>
              <a:buFont typeface="Arial"/>
              <a:buChar char="⚬"/>
            </a:pPr>
            <a:r>
              <a:rPr lang="en-US" sz="4196">
                <a:solidFill>
                  <a:srgbClr val="008037"/>
                </a:solidFill>
                <a:latin typeface="Nourd"/>
                <a:ea typeface="Nourd"/>
                <a:cs typeface="Nourd"/>
                <a:sym typeface="Nourd"/>
              </a:rPr>
              <a:t>A conventional way to represent an algorithm (a sequence of steps and instructions to complete a task). </a:t>
            </a:r>
          </a:p>
          <a:p>
            <a:pPr algn="l" marL="959284" indent="-319761" lvl="2">
              <a:lnSpc>
                <a:spcPts val="5036"/>
              </a:lnSpc>
              <a:buFont typeface="Arial"/>
              <a:buChar char="⚬"/>
            </a:pPr>
            <a:r>
              <a:rPr lang="en-US" sz="4196">
                <a:solidFill>
                  <a:srgbClr val="008037"/>
                </a:solidFill>
                <a:latin typeface="Nourd"/>
                <a:ea typeface="Nourd"/>
                <a:cs typeface="Nourd"/>
                <a:sym typeface="Nourd"/>
              </a:rPr>
              <a:t>It employs English keywords that closely resemble those in a high-level programming language and is not constrained by the strict syntax rules of programming languages.</a:t>
            </a:r>
          </a:p>
        </p:txBody>
      </p:sp>
      <p:grpSp>
        <p:nvGrpSpPr>
          <p:cNvPr name="Group 8" id="8"/>
          <p:cNvGrpSpPr/>
          <p:nvPr/>
        </p:nvGrpSpPr>
        <p:grpSpPr>
          <a:xfrm rot="0">
            <a:off x="736875" y="1369510"/>
            <a:ext cx="7565546" cy="5215357"/>
            <a:chOff x="0" y="0"/>
            <a:chExt cx="10087395" cy="6953809"/>
          </a:xfrm>
        </p:grpSpPr>
        <p:sp>
          <p:nvSpPr>
            <p:cNvPr name="Freeform 9" id="9"/>
            <p:cNvSpPr/>
            <p:nvPr/>
          </p:nvSpPr>
          <p:spPr>
            <a:xfrm flipH="false" flipV="false" rot="0">
              <a:off x="0" y="0"/>
              <a:ext cx="10087356" cy="6953758"/>
            </a:xfrm>
            <a:custGeom>
              <a:avLst/>
              <a:gdLst/>
              <a:ahLst/>
              <a:cxnLst/>
              <a:rect r="r" b="b" t="t" l="l"/>
              <a:pathLst>
                <a:path h="6953758" w="10087356">
                  <a:moveTo>
                    <a:pt x="0" y="0"/>
                  </a:moveTo>
                  <a:lnTo>
                    <a:pt x="10087356" y="0"/>
                  </a:lnTo>
                  <a:lnTo>
                    <a:pt x="10087356" y="6953758"/>
                  </a:lnTo>
                  <a:lnTo>
                    <a:pt x="0" y="6953758"/>
                  </a:lnTo>
                  <a:lnTo>
                    <a:pt x="0" y="0"/>
                  </a:lnTo>
                  <a:close/>
                </a:path>
              </a:pathLst>
            </a:custGeom>
            <a:blipFill>
              <a:blip r:embed="rId2"/>
              <a:stretch>
                <a:fillRect l="-10468" t="0" r="-10468" b="0"/>
              </a:stretch>
            </a:blipFill>
          </p:spPr>
        </p:sp>
      </p:grpSp>
      <p:grpSp>
        <p:nvGrpSpPr>
          <p:cNvPr name="Group 10" id="10"/>
          <p:cNvGrpSpPr/>
          <p:nvPr/>
        </p:nvGrpSpPr>
        <p:grpSpPr>
          <a:xfrm rot="0">
            <a:off x="2537237" y="300889"/>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35457"/>
        </a:solidFill>
      </p:bgPr>
    </p:bg>
    <p:spTree>
      <p:nvGrpSpPr>
        <p:cNvPr id="1" name=""/>
        <p:cNvGrpSpPr/>
        <p:nvPr/>
      </p:nvGrpSpPr>
      <p:grpSpPr>
        <a:xfrm>
          <a:off x="0" y="0"/>
          <a:ext cx="0" cy="0"/>
          <a:chOff x="0" y="0"/>
          <a:chExt cx="0" cy="0"/>
        </a:xfrm>
      </p:grpSpPr>
      <p:sp>
        <p:nvSpPr>
          <p:cNvPr name="Freeform 2" id="2"/>
          <p:cNvSpPr/>
          <p:nvPr/>
        </p:nvSpPr>
        <p:spPr>
          <a:xfrm flipH="false" flipV="false" rot="0">
            <a:off x="13426973" y="6057182"/>
            <a:ext cx="2813696" cy="2809699"/>
          </a:xfrm>
          <a:custGeom>
            <a:avLst/>
            <a:gdLst/>
            <a:ahLst/>
            <a:cxnLst/>
            <a:rect r="r" b="b" t="t" l="l"/>
            <a:pathLst>
              <a:path h="2809699" w="2813696">
                <a:moveTo>
                  <a:pt x="0" y="0"/>
                </a:moveTo>
                <a:lnTo>
                  <a:pt x="2813696" y="0"/>
                </a:lnTo>
                <a:lnTo>
                  <a:pt x="2813696" y="2809699"/>
                </a:lnTo>
                <a:lnTo>
                  <a:pt x="0" y="2809699"/>
                </a:lnTo>
                <a:lnTo>
                  <a:pt x="0" y="0"/>
                </a:lnTo>
                <a:close/>
              </a:path>
            </a:pathLst>
          </a:custGeom>
          <a:blipFill>
            <a:blip r:embed="rId2">
              <a:extLst>
                <a:ext uri="{96DAC541-7B7A-43D3-8B79-37D633B846F1}">
                  <asvg:svgBlip xmlns:asvg="http://schemas.microsoft.com/office/drawing/2016/SVG/main" r:embed="rId3"/>
                </a:ext>
              </a:extLst>
            </a:blip>
            <a:stretch>
              <a:fillRect l="-98" t="0" r="-98" b="0"/>
            </a:stretch>
          </a:blipFill>
        </p:spPr>
      </p:sp>
      <p:sp>
        <p:nvSpPr>
          <p:cNvPr name="Freeform 3" id="3"/>
          <p:cNvSpPr/>
          <p:nvPr/>
        </p:nvSpPr>
        <p:spPr>
          <a:xfrm flipH="false" flipV="false" rot="0">
            <a:off x="3454179" y="3031099"/>
            <a:ext cx="11379641" cy="4808734"/>
          </a:xfrm>
          <a:custGeom>
            <a:avLst/>
            <a:gdLst/>
            <a:ahLst/>
            <a:cxnLst/>
            <a:rect r="r" b="b" t="t" l="l"/>
            <a:pathLst>
              <a:path h="4808734" w="11379641">
                <a:moveTo>
                  <a:pt x="0" y="0"/>
                </a:moveTo>
                <a:lnTo>
                  <a:pt x="11379641" y="0"/>
                </a:lnTo>
                <a:lnTo>
                  <a:pt x="11379641" y="4808734"/>
                </a:lnTo>
                <a:lnTo>
                  <a:pt x="0" y="48087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195899" y="2727782"/>
            <a:ext cx="9913273" cy="4786718"/>
          </a:xfrm>
          <a:prstGeom prst="rect">
            <a:avLst/>
          </a:prstGeom>
        </p:spPr>
        <p:txBody>
          <a:bodyPr anchor="t" rtlCol="false" tIns="0" lIns="0" bIns="0" rIns="0">
            <a:spAutoFit/>
          </a:bodyPr>
          <a:lstStyle/>
          <a:p>
            <a:pPr algn="ctr">
              <a:lnSpc>
                <a:spcPts val="6991"/>
              </a:lnSpc>
            </a:pPr>
            <a:r>
              <a:rPr lang="en-US" sz="4112">
                <a:solidFill>
                  <a:srgbClr val="000000"/>
                </a:solidFill>
                <a:latin typeface="Cooper Hewitt"/>
                <a:ea typeface="Cooper Hewitt"/>
                <a:cs typeface="Cooper Hewitt"/>
                <a:sym typeface="Cooper Hewitt"/>
              </a:rPr>
              <a:t>The analysis phase of the program development life cycle involves gathering requirements, understanding the problem domain, and defining the scope and objectives of the software project.</a:t>
            </a:r>
          </a:p>
        </p:txBody>
      </p:sp>
      <p:sp>
        <p:nvSpPr>
          <p:cNvPr name="Freeform 5" id="5"/>
          <p:cNvSpPr/>
          <p:nvPr/>
        </p:nvSpPr>
        <p:spPr>
          <a:xfrm flipH="false" flipV="false" rot="0">
            <a:off x="2056268" y="6057182"/>
            <a:ext cx="3201118" cy="3201118"/>
          </a:xfrm>
          <a:custGeom>
            <a:avLst/>
            <a:gdLst/>
            <a:ahLst/>
            <a:cxnLst/>
            <a:rect r="r" b="b" t="t" l="l"/>
            <a:pathLst>
              <a:path h="3201118" w="3201118">
                <a:moveTo>
                  <a:pt x="0" y="0"/>
                </a:moveTo>
                <a:lnTo>
                  <a:pt x="3201118" y="0"/>
                </a:lnTo>
                <a:lnTo>
                  <a:pt x="3201118" y="3201118"/>
                </a:lnTo>
                <a:lnTo>
                  <a:pt x="0" y="32011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4013534" y="38493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482187" y="-102898"/>
            <a:ext cx="6349278" cy="1366395"/>
          </a:xfrm>
          <a:prstGeom prst="rect">
            <a:avLst/>
          </a:prstGeom>
        </p:spPr>
        <p:txBody>
          <a:bodyPr anchor="t" rtlCol="false" tIns="0" lIns="0" bIns="0" rIns="0">
            <a:spAutoFit/>
          </a:bodyPr>
          <a:lstStyle/>
          <a:p>
            <a:pPr algn="ctr">
              <a:lnSpc>
                <a:spcPts val="10142"/>
              </a:lnSpc>
            </a:pPr>
            <a:r>
              <a:rPr lang="en-US" sz="7244">
                <a:solidFill>
                  <a:srgbClr val="000000"/>
                </a:solidFill>
                <a:latin typeface="Peace Sans"/>
                <a:ea typeface="Peace Sans"/>
                <a:cs typeface="Peace Sans"/>
                <a:sym typeface="Peace Sans"/>
              </a:rPr>
              <a:t>ANALYSIS</a:t>
            </a:r>
          </a:p>
        </p:txBody>
      </p:sp>
      <p:sp>
        <p:nvSpPr>
          <p:cNvPr name="TextBox 8" id="8"/>
          <p:cNvSpPr txBox="true"/>
          <p:nvPr/>
        </p:nvSpPr>
        <p:spPr>
          <a:xfrm rot="0">
            <a:off x="4458654" y="1984624"/>
            <a:ext cx="9387763" cy="800777"/>
          </a:xfrm>
          <a:prstGeom prst="rect">
            <a:avLst/>
          </a:prstGeom>
        </p:spPr>
        <p:txBody>
          <a:bodyPr anchor="t" rtlCol="false" tIns="0" lIns="0" bIns="0" rIns="0">
            <a:spAutoFit/>
          </a:bodyPr>
          <a:lstStyle/>
          <a:p>
            <a:pPr algn="ctr">
              <a:lnSpc>
                <a:spcPts val="5803"/>
              </a:lnSpc>
            </a:pPr>
            <a:r>
              <a:rPr lang="en-US" sz="4146">
                <a:solidFill>
                  <a:srgbClr val="000000"/>
                </a:solidFill>
                <a:latin typeface="Peace Sans"/>
                <a:ea typeface="Peace Sans"/>
                <a:cs typeface="Peace Sans"/>
                <a:sym typeface="Peace Sans"/>
              </a:rPr>
              <a:t>REQUIREMENT SPRECIFICATION</a:t>
            </a:r>
          </a:p>
        </p:txBody>
      </p:sp>
      <p:grpSp>
        <p:nvGrpSpPr>
          <p:cNvPr name="Group 9" id="9"/>
          <p:cNvGrpSpPr/>
          <p:nvPr/>
        </p:nvGrpSpPr>
        <p:grpSpPr>
          <a:xfrm rot="0">
            <a:off x="2537237" y="228753"/>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5754" y="8664848"/>
            <a:ext cx="19524553" cy="3244304"/>
            <a:chOff x="0" y="0"/>
            <a:chExt cx="26032737" cy="4325739"/>
          </a:xfrm>
        </p:grpSpPr>
        <p:sp>
          <p:nvSpPr>
            <p:cNvPr name="Freeform 3" id="3"/>
            <p:cNvSpPr/>
            <p:nvPr/>
          </p:nvSpPr>
          <p:spPr>
            <a:xfrm flipH="false" flipV="false" rot="0">
              <a:off x="0" y="0"/>
              <a:ext cx="26032715" cy="4325747"/>
            </a:xfrm>
            <a:custGeom>
              <a:avLst/>
              <a:gdLst/>
              <a:ahLst/>
              <a:cxnLst/>
              <a:rect r="r" b="b" t="t" l="l"/>
              <a:pathLst>
                <a:path h="4325747" w="26032715">
                  <a:moveTo>
                    <a:pt x="0" y="0"/>
                  </a:moveTo>
                  <a:lnTo>
                    <a:pt x="26032715" y="0"/>
                  </a:lnTo>
                  <a:lnTo>
                    <a:pt x="26032715" y="4325747"/>
                  </a:lnTo>
                  <a:lnTo>
                    <a:pt x="0" y="4325747"/>
                  </a:lnTo>
                  <a:close/>
                </a:path>
              </a:pathLst>
            </a:custGeom>
            <a:solidFill>
              <a:srgbClr val="B5DAEF"/>
            </a:solidFill>
          </p:spPr>
        </p:sp>
      </p:grpSp>
      <p:sp>
        <p:nvSpPr>
          <p:cNvPr name="TextBox 4" id="4"/>
          <p:cNvSpPr txBox="true"/>
          <p:nvPr/>
        </p:nvSpPr>
        <p:spPr>
          <a:xfrm rot="0">
            <a:off x="1357304" y="8027859"/>
            <a:ext cx="6212056" cy="429323"/>
          </a:xfrm>
          <a:prstGeom prst="rect">
            <a:avLst/>
          </a:prstGeom>
        </p:spPr>
        <p:txBody>
          <a:bodyPr anchor="t" rtlCol="false" tIns="0" lIns="0" bIns="0" rIns="0">
            <a:spAutoFit/>
          </a:bodyPr>
          <a:lstStyle/>
          <a:p>
            <a:pPr algn="l">
              <a:lnSpc>
                <a:spcPts val="3236"/>
              </a:lnSpc>
            </a:pPr>
            <a:r>
              <a:rPr lang="en-US" sz="2696">
                <a:solidFill>
                  <a:srgbClr val="000000"/>
                </a:solidFill>
                <a:latin typeface="Nourd"/>
                <a:ea typeface="Nourd"/>
                <a:cs typeface="Nourd"/>
                <a:sym typeface="Nourd"/>
              </a:rPr>
              <a:t>Pseudocode to sort an array of numbers</a:t>
            </a:r>
          </a:p>
        </p:txBody>
      </p:sp>
      <p:sp>
        <p:nvSpPr>
          <p:cNvPr name="TextBox 5" id="5"/>
          <p:cNvSpPr txBox="true"/>
          <p:nvPr/>
        </p:nvSpPr>
        <p:spPr>
          <a:xfrm rot="0">
            <a:off x="1610859" y="244403"/>
            <a:ext cx="5149542" cy="1047750"/>
          </a:xfrm>
          <a:prstGeom prst="rect">
            <a:avLst/>
          </a:prstGeom>
        </p:spPr>
        <p:txBody>
          <a:bodyPr anchor="t" rtlCol="false" tIns="0" lIns="0" bIns="0" rIns="0">
            <a:spAutoFit/>
          </a:bodyPr>
          <a:lstStyle/>
          <a:p>
            <a:pPr algn="l">
              <a:lnSpc>
                <a:spcPts val="8275"/>
              </a:lnSpc>
            </a:pPr>
            <a:r>
              <a:rPr lang="en-US" sz="6896">
                <a:solidFill>
                  <a:srgbClr val="000000"/>
                </a:solidFill>
                <a:latin typeface="Nourd"/>
                <a:ea typeface="Nourd"/>
                <a:cs typeface="Nourd"/>
                <a:sym typeface="Nourd"/>
              </a:rPr>
              <a:t>Pseudocode</a:t>
            </a:r>
          </a:p>
        </p:txBody>
      </p:sp>
      <p:sp>
        <p:nvSpPr>
          <p:cNvPr name="TextBox 6" id="6"/>
          <p:cNvSpPr txBox="true"/>
          <p:nvPr/>
        </p:nvSpPr>
        <p:spPr>
          <a:xfrm rot="0">
            <a:off x="2685964" y="8935018"/>
            <a:ext cx="13401118" cy="1047750"/>
          </a:xfrm>
          <a:prstGeom prst="rect">
            <a:avLst/>
          </a:prstGeom>
        </p:spPr>
        <p:txBody>
          <a:bodyPr anchor="t" rtlCol="false" tIns="0" lIns="0" bIns="0" rIns="0">
            <a:spAutoFit/>
          </a:bodyPr>
          <a:lstStyle/>
          <a:p>
            <a:pPr algn="l">
              <a:lnSpc>
                <a:spcPts val="8275"/>
              </a:lnSpc>
            </a:pPr>
            <a:r>
              <a:rPr lang="en-US" sz="6896">
                <a:solidFill>
                  <a:srgbClr val="000000"/>
                </a:solidFill>
                <a:latin typeface="Nourd"/>
                <a:ea typeface="Nourd"/>
                <a:cs typeface="Nourd"/>
                <a:sym typeface="Nourd"/>
              </a:rPr>
              <a:t>Why do we need pseudocode?</a:t>
            </a:r>
          </a:p>
        </p:txBody>
      </p:sp>
      <p:sp>
        <p:nvSpPr>
          <p:cNvPr name="TextBox 7" id="7"/>
          <p:cNvSpPr txBox="true"/>
          <p:nvPr/>
        </p:nvSpPr>
        <p:spPr>
          <a:xfrm rot="0">
            <a:off x="8841033" y="1803706"/>
            <a:ext cx="8861284" cy="4486275"/>
          </a:xfrm>
          <a:prstGeom prst="rect">
            <a:avLst/>
          </a:prstGeom>
        </p:spPr>
        <p:txBody>
          <a:bodyPr anchor="t" rtlCol="false" tIns="0" lIns="0" bIns="0" rIns="0">
            <a:spAutoFit/>
          </a:bodyPr>
          <a:lstStyle/>
          <a:p>
            <a:pPr algn="l" marL="959284" indent="-319761" lvl="2">
              <a:lnSpc>
                <a:spcPts val="5036"/>
              </a:lnSpc>
              <a:buFont typeface="Arial"/>
              <a:buChar char="⚬"/>
            </a:pPr>
            <a:r>
              <a:rPr lang="en-US" sz="4196">
                <a:solidFill>
                  <a:srgbClr val="004AAD"/>
                </a:solidFill>
                <a:latin typeface="Nourd"/>
                <a:ea typeface="Nourd"/>
                <a:cs typeface="Nourd"/>
                <a:sym typeface="Nourd"/>
              </a:rPr>
              <a:t>A person reading pseudocode does not need programming language knowledge to understand the algorithm, making it commonly used in computer science research papers.</a:t>
            </a:r>
          </a:p>
        </p:txBody>
      </p:sp>
      <p:grpSp>
        <p:nvGrpSpPr>
          <p:cNvPr name="Group 8" id="8"/>
          <p:cNvGrpSpPr/>
          <p:nvPr/>
        </p:nvGrpSpPr>
        <p:grpSpPr>
          <a:xfrm rot="0">
            <a:off x="736875" y="1369510"/>
            <a:ext cx="7565546" cy="5215357"/>
            <a:chOff x="0" y="0"/>
            <a:chExt cx="10087395" cy="6953809"/>
          </a:xfrm>
        </p:grpSpPr>
        <p:sp>
          <p:nvSpPr>
            <p:cNvPr name="Freeform 9" id="9"/>
            <p:cNvSpPr/>
            <p:nvPr/>
          </p:nvSpPr>
          <p:spPr>
            <a:xfrm flipH="false" flipV="false" rot="0">
              <a:off x="0" y="0"/>
              <a:ext cx="10087356" cy="6953758"/>
            </a:xfrm>
            <a:custGeom>
              <a:avLst/>
              <a:gdLst/>
              <a:ahLst/>
              <a:cxnLst/>
              <a:rect r="r" b="b" t="t" l="l"/>
              <a:pathLst>
                <a:path h="6953758" w="10087356">
                  <a:moveTo>
                    <a:pt x="0" y="0"/>
                  </a:moveTo>
                  <a:lnTo>
                    <a:pt x="10087356" y="0"/>
                  </a:lnTo>
                  <a:lnTo>
                    <a:pt x="10087356" y="6953758"/>
                  </a:lnTo>
                  <a:lnTo>
                    <a:pt x="0" y="6953758"/>
                  </a:lnTo>
                  <a:lnTo>
                    <a:pt x="0" y="0"/>
                  </a:lnTo>
                  <a:close/>
                </a:path>
              </a:pathLst>
            </a:custGeom>
            <a:blipFill>
              <a:blip r:embed="rId2"/>
              <a:stretch>
                <a:fillRect l="-10468" t="0" r="-10468" b="0"/>
              </a:stretch>
            </a:blipFill>
          </p:spPr>
        </p:sp>
      </p:grpSp>
      <p:grpSp>
        <p:nvGrpSpPr>
          <p:cNvPr name="Group 10" id="10"/>
          <p:cNvGrpSpPr/>
          <p:nvPr/>
        </p:nvGrpSpPr>
        <p:grpSpPr>
          <a:xfrm rot="0">
            <a:off x="2537237" y="300889"/>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3812" y="3386526"/>
            <a:ext cx="3483469" cy="4094255"/>
            <a:chOff x="0" y="0"/>
            <a:chExt cx="4644625" cy="5459007"/>
          </a:xfrm>
        </p:grpSpPr>
        <p:sp>
          <p:nvSpPr>
            <p:cNvPr name="Freeform 3" id="3"/>
            <p:cNvSpPr/>
            <p:nvPr/>
          </p:nvSpPr>
          <p:spPr>
            <a:xfrm flipH="false" flipV="false" rot="0">
              <a:off x="0" y="0"/>
              <a:ext cx="4644644" cy="5458968"/>
            </a:xfrm>
            <a:custGeom>
              <a:avLst/>
              <a:gdLst/>
              <a:ahLst/>
              <a:cxnLst/>
              <a:rect r="r" b="b" t="t" l="l"/>
              <a:pathLst>
                <a:path h="5458968" w="4644644">
                  <a:moveTo>
                    <a:pt x="4184142" y="5458968"/>
                  </a:moveTo>
                  <a:lnTo>
                    <a:pt x="460502" y="5458968"/>
                  </a:lnTo>
                  <a:cubicBezTo>
                    <a:pt x="206756" y="5458968"/>
                    <a:pt x="0" y="5252212"/>
                    <a:pt x="0" y="4998466"/>
                  </a:cubicBezTo>
                  <a:lnTo>
                    <a:pt x="0" y="460502"/>
                  </a:lnTo>
                  <a:cubicBezTo>
                    <a:pt x="0" y="206756"/>
                    <a:pt x="206756" y="0"/>
                    <a:pt x="460502" y="0"/>
                  </a:cubicBezTo>
                  <a:lnTo>
                    <a:pt x="4184142" y="0"/>
                  </a:lnTo>
                  <a:cubicBezTo>
                    <a:pt x="4437888" y="0"/>
                    <a:pt x="4644644" y="206756"/>
                    <a:pt x="4644644" y="460502"/>
                  </a:cubicBezTo>
                  <a:lnTo>
                    <a:pt x="4644644" y="4998466"/>
                  </a:lnTo>
                  <a:cubicBezTo>
                    <a:pt x="4644644" y="5252212"/>
                    <a:pt x="4437888" y="5458968"/>
                    <a:pt x="4184142" y="5458968"/>
                  </a:cubicBezTo>
                  <a:close/>
                </a:path>
              </a:pathLst>
            </a:custGeom>
            <a:solidFill>
              <a:srgbClr val="FFDF56"/>
            </a:solidFill>
          </p:spPr>
        </p:sp>
      </p:grpSp>
      <p:grpSp>
        <p:nvGrpSpPr>
          <p:cNvPr name="Group 4" id="4"/>
          <p:cNvGrpSpPr/>
          <p:nvPr/>
        </p:nvGrpSpPr>
        <p:grpSpPr>
          <a:xfrm rot="0">
            <a:off x="14221628" y="3362723"/>
            <a:ext cx="3483469" cy="4094255"/>
            <a:chOff x="0" y="0"/>
            <a:chExt cx="4644625" cy="5459007"/>
          </a:xfrm>
        </p:grpSpPr>
        <p:sp>
          <p:nvSpPr>
            <p:cNvPr name="Freeform 5" id="5"/>
            <p:cNvSpPr/>
            <p:nvPr/>
          </p:nvSpPr>
          <p:spPr>
            <a:xfrm flipH="false" flipV="false" rot="0">
              <a:off x="0" y="0"/>
              <a:ext cx="4644644" cy="5458968"/>
            </a:xfrm>
            <a:custGeom>
              <a:avLst/>
              <a:gdLst/>
              <a:ahLst/>
              <a:cxnLst/>
              <a:rect r="r" b="b" t="t" l="l"/>
              <a:pathLst>
                <a:path h="5458968" w="4644644">
                  <a:moveTo>
                    <a:pt x="4184142" y="5458968"/>
                  </a:moveTo>
                  <a:lnTo>
                    <a:pt x="460502" y="5458968"/>
                  </a:lnTo>
                  <a:cubicBezTo>
                    <a:pt x="206756" y="5458968"/>
                    <a:pt x="0" y="5252212"/>
                    <a:pt x="0" y="4998466"/>
                  </a:cubicBezTo>
                  <a:lnTo>
                    <a:pt x="0" y="460502"/>
                  </a:lnTo>
                  <a:cubicBezTo>
                    <a:pt x="0" y="206756"/>
                    <a:pt x="206756" y="0"/>
                    <a:pt x="460502" y="0"/>
                  </a:cubicBezTo>
                  <a:lnTo>
                    <a:pt x="4184142" y="0"/>
                  </a:lnTo>
                  <a:cubicBezTo>
                    <a:pt x="4437888" y="0"/>
                    <a:pt x="4644644" y="206756"/>
                    <a:pt x="4644644" y="460502"/>
                  </a:cubicBezTo>
                  <a:lnTo>
                    <a:pt x="4644644" y="4998466"/>
                  </a:lnTo>
                  <a:cubicBezTo>
                    <a:pt x="4644644" y="5252212"/>
                    <a:pt x="4437888" y="5458968"/>
                    <a:pt x="4184142" y="5458968"/>
                  </a:cubicBezTo>
                  <a:close/>
                </a:path>
              </a:pathLst>
            </a:custGeom>
            <a:solidFill>
              <a:srgbClr val="69F4CE"/>
            </a:solidFill>
          </p:spPr>
        </p:sp>
      </p:grpSp>
      <p:grpSp>
        <p:nvGrpSpPr>
          <p:cNvPr name="Group 6" id="6"/>
          <p:cNvGrpSpPr/>
          <p:nvPr/>
        </p:nvGrpSpPr>
        <p:grpSpPr>
          <a:xfrm rot="0">
            <a:off x="5328281" y="3386526"/>
            <a:ext cx="3483469" cy="4094255"/>
            <a:chOff x="0" y="0"/>
            <a:chExt cx="4644625" cy="5459007"/>
          </a:xfrm>
        </p:grpSpPr>
        <p:sp>
          <p:nvSpPr>
            <p:cNvPr name="Freeform 7" id="7"/>
            <p:cNvSpPr/>
            <p:nvPr/>
          </p:nvSpPr>
          <p:spPr>
            <a:xfrm flipH="false" flipV="false" rot="0">
              <a:off x="0" y="0"/>
              <a:ext cx="4644644" cy="5458968"/>
            </a:xfrm>
            <a:custGeom>
              <a:avLst/>
              <a:gdLst/>
              <a:ahLst/>
              <a:cxnLst/>
              <a:rect r="r" b="b" t="t" l="l"/>
              <a:pathLst>
                <a:path h="5458968" w="4644644">
                  <a:moveTo>
                    <a:pt x="4184142" y="5458968"/>
                  </a:moveTo>
                  <a:lnTo>
                    <a:pt x="460502" y="5458968"/>
                  </a:lnTo>
                  <a:cubicBezTo>
                    <a:pt x="206756" y="5458968"/>
                    <a:pt x="0" y="5252212"/>
                    <a:pt x="0" y="4998466"/>
                  </a:cubicBezTo>
                  <a:lnTo>
                    <a:pt x="0" y="460502"/>
                  </a:lnTo>
                  <a:cubicBezTo>
                    <a:pt x="0" y="206756"/>
                    <a:pt x="206756" y="0"/>
                    <a:pt x="460502" y="0"/>
                  </a:cubicBezTo>
                  <a:lnTo>
                    <a:pt x="4184142" y="0"/>
                  </a:lnTo>
                  <a:cubicBezTo>
                    <a:pt x="4437888" y="0"/>
                    <a:pt x="4644644" y="206756"/>
                    <a:pt x="4644644" y="460502"/>
                  </a:cubicBezTo>
                  <a:lnTo>
                    <a:pt x="4644644" y="4998466"/>
                  </a:lnTo>
                  <a:cubicBezTo>
                    <a:pt x="4644644" y="5252212"/>
                    <a:pt x="4437888" y="5458968"/>
                    <a:pt x="4184142" y="5458968"/>
                  </a:cubicBezTo>
                  <a:close/>
                </a:path>
              </a:pathLst>
            </a:custGeom>
            <a:solidFill>
              <a:srgbClr val="853FF3"/>
            </a:solidFill>
          </p:spPr>
        </p:sp>
      </p:grpSp>
      <p:grpSp>
        <p:nvGrpSpPr>
          <p:cNvPr name="Group 8" id="8"/>
          <p:cNvGrpSpPr/>
          <p:nvPr/>
        </p:nvGrpSpPr>
        <p:grpSpPr>
          <a:xfrm rot="0">
            <a:off x="9706893" y="3386526"/>
            <a:ext cx="3483469" cy="4094255"/>
            <a:chOff x="0" y="0"/>
            <a:chExt cx="4644625" cy="5459007"/>
          </a:xfrm>
        </p:grpSpPr>
        <p:sp>
          <p:nvSpPr>
            <p:cNvPr name="Freeform 9" id="9"/>
            <p:cNvSpPr/>
            <p:nvPr/>
          </p:nvSpPr>
          <p:spPr>
            <a:xfrm flipH="false" flipV="false" rot="0">
              <a:off x="0" y="0"/>
              <a:ext cx="4644644" cy="5458968"/>
            </a:xfrm>
            <a:custGeom>
              <a:avLst/>
              <a:gdLst/>
              <a:ahLst/>
              <a:cxnLst/>
              <a:rect r="r" b="b" t="t" l="l"/>
              <a:pathLst>
                <a:path h="5458968" w="4644644">
                  <a:moveTo>
                    <a:pt x="4184142" y="5458968"/>
                  </a:moveTo>
                  <a:lnTo>
                    <a:pt x="460502" y="5458968"/>
                  </a:lnTo>
                  <a:cubicBezTo>
                    <a:pt x="206756" y="5458968"/>
                    <a:pt x="0" y="5252212"/>
                    <a:pt x="0" y="4998466"/>
                  </a:cubicBezTo>
                  <a:lnTo>
                    <a:pt x="0" y="460502"/>
                  </a:lnTo>
                  <a:cubicBezTo>
                    <a:pt x="0" y="206756"/>
                    <a:pt x="206756" y="0"/>
                    <a:pt x="460502" y="0"/>
                  </a:cubicBezTo>
                  <a:lnTo>
                    <a:pt x="4184142" y="0"/>
                  </a:lnTo>
                  <a:cubicBezTo>
                    <a:pt x="4437888" y="0"/>
                    <a:pt x="4644644" y="206756"/>
                    <a:pt x="4644644" y="460502"/>
                  </a:cubicBezTo>
                  <a:lnTo>
                    <a:pt x="4644644" y="4998466"/>
                  </a:lnTo>
                  <a:cubicBezTo>
                    <a:pt x="4644644" y="5252212"/>
                    <a:pt x="4437888" y="5458968"/>
                    <a:pt x="4184142" y="5458968"/>
                  </a:cubicBezTo>
                  <a:close/>
                </a:path>
              </a:pathLst>
            </a:custGeom>
            <a:solidFill>
              <a:srgbClr val="FF5757"/>
            </a:solidFill>
          </p:spPr>
        </p:sp>
      </p:grpSp>
      <p:sp>
        <p:nvSpPr>
          <p:cNvPr name="TextBox 10" id="10"/>
          <p:cNvSpPr txBox="true"/>
          <p:nvPr/>
        </p:nvSpPr>
        <p:spPr>
          <a:xfrm rot="0">
            <a:off x="5698498" y="4633553"/>
            <a:ext cx="2743034" cy="1600200"/>
          </a:xfrm>
          <a:prstGeom prst="rect">
            <a:avLst/>
          </a:prstGeom>
        </p:spPr>
        <p:txBody>
          <a:bodyPr anchor="t" rtlCol="false" tIns="0" lIns="0" bIns="0" rIns="0">
            <a:spAutoFit/>
          </a:bodyPr>
          <a:lstStyle/>
          <a:p>
            <a:pPr algn="ctr">
              <a:lnSpc>
                <a:spcPts val="4223"/>
              </a:lnSpc>
            </a:pPr>
            <a:r>
              <a:rPr lang="en-US" sz="3519" b="true">
                <a:solidFill>
                  <a:srgbClr val="000000"/>
                </a:solidFill>
                <a:latin typeface="Nourd Bold"/>
                <a:ea typeface="Nourd Bold"/>
                <a:cs typeface="Nourd Bold"/>
                <a:sym typeface="Nourd Bold"/>
              </a:rPr>
              <a:t>Input</a:t>
            </a:r>
          </a:p>
          <a:p>
            <a:pPr algn="ctr">
              <a:lnSpc>
                <a:spcPts val="4223"/>
              </a:lnSpc>
            </a:pPr>
            <a:r>
              <a:rPr lang="en-US" sz="3519" b="true">
                <a:solidFill>
                  <a:srgbClr val="000000"/>
                </a:solidFill>
                <a:latin typeface="Nourd Bold"/>
                <a:ea typeface="Nourd Bold"/>
                <a:cs typeface="Nourd Bold"/>
                <a:sym typeface="Nourd Bold"/>
              </a:rPr>
              <a:t>and </a:t>
            </a:r>
          </a:p>
          <a:p>
            <a:pPr algn="ctr">
              <a:lnSpc>
                <a:spcPts val="4223"/>
              </a:lnSpc>
            </a:pPr>
            <a:r>
              <a:rPr lang="en-US" sz="3519" b="true">
                <a:solidFill>
                  <a:srgbClr val="000000"/>
                </a:solidFill>
                <a:latin typeface="Nourd Bold"/>
                <a:ea typeface="Nourd Bold"/>
                <a:cs typeface="Nourd Bold"/>
                <a:sym typeface="Nourd Bold"/>
              </a:rPr>
              <a:t>Output</a:t>
            </a:r>
          </a:p>
        </p:txBody>
      </p:sp>
      <p:sp>
        <p:nvSpPr>
          <p:cNvPr name="TextBox 11" id="11"/>
          <p:cNvSpPr txBox="true"/>
          <p:nvPr/>
        </p:nvSpPr>
        <p:spPr>
          <a:xfrm rot="0">
            <a:off x="1254029" y="4900253"/>
            <a:ext cx="2743034" cy="1066800"/>
          </a:xfrm>
          <a:prstGeom prst="rect">
            <a:avLst/>
          </a:prstGeom>
        </p:spPr>
        <p:txBody>
          <a:bodyPr anchor="t" rtlCol="false" tIns="0" lIns="0" bIns="0" rIns="0">
            <a:spAutoFit/>
          </a:bodyPr>
          <a:lstStyle/>
          <a:p>
            <a:pPr algn="ctr">
              <a:lnSpc>
                <a:spcPts val="4225"/>
              </a:lnSpc>
            </a:pPr>
            <a:r>
              <a:rPr lang="en-US" sz="3521" b="true">
                <a:solidFill>
                  <a:srgbClr val="000000"/>
                </a:solidFill>
                <a:latin typeface="Nourd Bold"/>
                <a:ea typeface="Nourd Bold"/>
                <a:cs typeface="Nourd Bold"/>
                <a:sym typeface="Nourd Bold"/>
              </a:rPr>
              <a:t>Assignment statement</a:t>
            </a:r>
          </a:p>
        </p:txBody>
      </p:sp>
      <p:sp>
        <p:nvSpPr>
          <p:cNvPr name="TextBox 12" id="12"/>
          <p:cNvSpPr txBox="true"/>
          <p:nvPr/>
        </p:nvSpPr>
        <p:spPr>
          <a:xfrm rot="0">
            <a:off x="9993425" y="4900253"/>
            <a:ext cx="2910405" cy="1019195"/>
          </a:xfrm>
          <a:prstGeom prst="rect">
            <a:avLst/>
          </a:prstGeom>
        </p:spPr>
        <p:txBody>
          <a:bodyPr anchor="t" rtlCol="false" tIns="0" lIns="0" bIns="0" rIns="0">
            <a:spAutoFit/>
          </a:bodyPr>
          <a:lstStyle/>
          <a:p>
            <a:pPr algn="ctr">
              <a:lnSpc>
                <a:spcPts val="4036"/>
              </a:lnSpc>
            </a:pPr>
            <a:r>
              <a:rPr lang="en-US" sz="3363" b="true">
                <a:solidFill>
                  <a:srgbClr val="000000"/>
                </a:solidFill>
                <a:latin typeface="Nourd Bold"/>
                <a:ea typeface="Nourd Bold"/>
                <a:cs typeface="Nourd Bold"/>
                <a:sym typeface="Nourd Bold"/>
              </a:rPr>
              <a:t>Conditional</a:t>
            </a:r>
          </a:p>
          <a:p>
            <a:pPr algn="ctr">
              <a:lnSpc>
                <a:spcPts val="4036"/>
              </a:lnSpc>
            </a:pPr>
            <a:r>
              <a:rPr lang="en-US" sz="3363" b="true">
                <a:solidFill>
                  <a:srgbClr val="000000"/>
                </a:solidFill>
                <a:latin typeface="Nourd Bold"/>
                <a:ea typeface="Nourd Bold"/>
                <a:cs typeface="Nourd Bold"/>
                <a:sym typeface="Nourd Bold"/>
              </a:rPr>
              <a:t>Statement</a:t>
            </a:r>
          </a:p>
        </p:txBody>
      </p:sp>
      <p:sp>
        <p:nvSpPr>
          <p:cNvPr name="TextBox 13" id="13"/>
          <p:cNvSpPr txBox="true"/>
          <p:nvPr/>
        </p:nvSpPr>
        <p:spPr>
          <a:xfrm rot="0">
            <a:off x="14508160" y="4876451"/>
            <a:ext cx="2910405" cy="1019195"/>
          </a:xfrm>
          <a:prstGeom prst="rect">
            <a:avLst/>
          </a:prstGeom>
        </p:spPr>
        <p:txBody>
          <a:bodyPr anchor="t" rtlCol="false" tIns="0" lIns="0" bIns="0" rIns="0">
            <a:spAutoFit/>
          </a:bodyPr>
          <a:lstStyle/>
          <a:p>
            <a:pPr algn="ctr">
              <a:lnSpc>
                <a:spcPts val="4036"/>
              </a:lnSpc>
            </a:pPr>
            <a:r>
              <a:rPr lang="en-US" sz="3363" b="true">
                <a:solidFill>
                  <a:srgbClr val="000000"/>
                </a:solidFill>
                <a:latin typeface="Nourd Bold"/>
                <a:ea typeface="Nourd Bold"/>
                <a:cs typeface="Nourd Bold"/>
                <a:sym typeface="Nourd Bold"/>
              </a:rPr>
              <a:t>Iterative</a:t>
            </a:r>
          </a:p>
          <a:p>
            <a:pPr algn="ctr">
              <a:lnSpc>
                <a:spcPts val="4036"/>
              </a:lnSpc>
            </a:pPr>
            <a:r>
              <a:rPr lang="en-US" sz="3363" b="true">
                <a:solidFill>
                  <a:srgbClr val="000000"/>
                </a:solidFill>
                <a:latin typeface="Nourd Bold"/>
                <a:ea typeface="Nourd Bold"/>
                <a:cs typeface="Nourd Bold"/>
                <a:sym typeface="Nourd Bold"/>
              </a:rPr>
              <a:t>Statement</a:t>
            </a:r>
          </a:p>
        </p:txBody>
      </p:sp>
      <p:grpSp>
        <p:nvGrpSpPr>
          <p:cNvPr name="Group 14" id="14"/>
          <p:cNvGrpSpPr/>
          <p:nvPr/>
        </p:nvGrpSpPr>
        <p:grpSpPr>
          <a:xfrm rot="0">
            <a:off x="2537237" y="300889"/>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8" id="18"/>
          <p:cNvSpPr txBox="true"/>
          <p:nvPr/>
        </p:nvSpPr>
        <p:spPr>
          <a:xfrm rot="0">
            <a:off x="618183" y="386228"/>
            <a:ext cx="10297899" cy="904875"/>
          </a:xfrm>
          <a:prstGeom prst="rect">
            <a:avLst/>
          </a:prstGeom>
        </p:spPr>
        <p:txBody>
          <a:bodyPr anchor="t" rtlCol="false" tIns="0" lIns="0" bIns="0" rIns="0">
            <a:spAutoFit/>
          </a:bodyPr>
          <a:lstStyle/>
          <a:p>
            <a:pPr algn="l">
              <a:lnSpc>
                <a:spcPts val="7200"/>
              </a:lnSpc>
            </a:pPr>
            <a:r>
              <a:rPr lang="en-US" sz="6000">
                <a:solidFill>
                  <a:srgbClr val="000000"/>
                </a:solidFill>
                <a:latin typeface="Nourd"/>
                <a:ea typeface="Nourd"/>
                <a:cs typeface="Nourd"/>
                <a:sym typeface="Nourd"/>
              </a:rPr>
              <a:t>Elements of pseudocode</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8738842"/>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grpSp>
        <p:nvGrpSpPr>
          <p:cNvPr name="Group 4" id="4"/>
          <p:cNvGrpSpPr/>
          <p:nvPr/>
        </p:nvGrpSpPr>
        <p:grpSpPr>
          <a:xfrm rot="-10800000">
            <a:off x="8495913" y="3176436"/>
            <a:ext cx="2122997" cy="47625"/>
            <a:chOff x="0" y="0"/>
            <a:chExt cx="2830663" cy="63500"/>
          </a:xfrm>
        </p:grpSpPr>
        <p:sp>
          <p:nvSpPr>
            <p:cNvPr name="Freeform 5" id="5"/>
            <p:cNvSpPr/>
            <p:nvPr/>
          </p:nvSpPr>
          <p:spPr>
            <a:xfrm flipH="false" flipV="false" rot="0">
              <a:off x="0" y="0"/>
              <a:ext cx="2830703" cy="63500"/>
            </a:xfrm>
            <a:custGeom>
              <a:avLst/>
              <a:gdLst/>
              <a:ahLst/>
              <a:cxnLst/>
              <a:rect r="r" b="b" t="t" l="l"/>
              <a:pathLst>
                <a:path h="63500" w="2830703">
                  <a:moveTo>
                    <a:pt x="31750" y="0"/>
                  </a:moveTo>
                  <a:lnTo>
                    <a:pt x="2798953" y="0"/>
                  </a:lnTo>
                  <a:cubicBezTo>
                    <a:pt x="2816479" y="0"/>
                    <a:pt x="2830703" y="14224"/>
                    <a:pt x="2830703" y="31750"/>
                  </a:cubicBezTo>
                  <a:cubicBezTo>
                    <a:pt x="2830703" y="49276"/>
                    <a:pt x="2816479" y="63500"/>
                    <a:pt x="2798953"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6" id="6"/>
          <p:cNvSpPr/>
          <p:nvPr/>
        </p:nvSpPr>
        <p:spPr>
          <a:xfrm flipH="false" flipV="false" rot="0">
            <a:off x="7009147" y="4671061"/>
            <a:ext cx="2548265" cy="2339770"/>
          </a:xfrm>
          <a:custGeom>
            <a:avLst/>
            <a:gdLst/>
            <a:ahLst/>
            <a:cxnLst/>
            <a:rect r="r" b="b" t="t" l="l"/>
            <a:pathLst>
              <a:path h="2339770" w="2548265">
                <a:moveTo>
                  <a:pt x="0" y="0"/>
                </a:moveTo>
                <a:lnTo>
                  <a:pt x="2548265" y="0"/>
                </a:lnTo>
                <a:lnTo>
                  <a:pt x="2548265" y="2339770"/>
                </a:lnTo>
                <a:lnTo>
                  <a:pt x="0" y="2339770"/>
                </a:lnTo>
                <a:lnTo>
                  <a:pt x="0" y="0"/>
                </a:lnTo>
                <a:close/>
              </a:path>
            </a:pathLst>
          </a:custGeom>
          <a:blipFill>
            <a:blip r:embed="rId2">
              <a:extLst>
                <a:ext uri="{96DAC541-7B7A-43D3-8B79-37D633B846F1}">
                  <asvg:svgBlip xmlns:asvg="http://schemas.microsoft.com/office/drawing/2016/SVG/main" r:embed="rId3"/>
                </a:ext>
              </a:extLst>
            </a:blip>
            <a:stretch>
              <a:fillRect l="-14" t="0" r="-14" b="0"/>
            </a:stretch>
          </a:blipFill>
        </p:spPr>
      </p:sp>
      <p:sp>
        <p:nvSpPr>
          <p:cNvPr name="TextBox 7" id="7"/>
          <p:cNvSpPr txBox="true"/>
          <p:nvPr/>
        </p:nvSpPr>
        <p:spPr>
          <a:xfrm rot="0">
            <a:off x="239811" y="325715"/>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Assignment statement</a:t>
            </a:r>
          </a:p>
        </p:txBody>
      </p:sp>
      <p:sp>
        <p:nvSpPr>
          <p:cNvPr name="TextBox 8" id="8"/>
          <p:cNvSpPr txBox="true"/>
          <p:nvPr/>
        </p:nvSpPr>
        <p:spPr>
          <a:xfrm rot="0">
            <a:off x="6207991" y="2734285"/>
            <a:ext cx="2276082" cy="760368"/>
          </a:xfrm>
          <a:prstGeom prst="rect">
            <a:avLst/>
          </a:prstGeom>
        </p:spPr>
        <p:txBody>
          <a:bodyPr anchor="t" rtlCol="false" tIns="0" lIns="0" bIns="0" rIns="0">
            <a:spAutoFit/>
          </a:bodyPr>
          <a:lstStyle/>
          <a:p>
            <a:pPr algn="ctr">
              <a:lnSpc>
                <a:spcPts val="5666"/>
              </a:lnSpc>
            </a:pPr>
            <a:r>
              <a:rPr lang="en-US" sz="4047" b="true">
                <a:solidFill>
                  <a:srgbClr val="000000"/>
                </a:solidFill>
                <a:latin typeface="Code Pro Bold"/>
                <a:ea typeface="Code Pro Bold"/>
                <a:cs typeface="Code Pro Bold"/>
                <a:sym typeface="Code Pro Bold"/>
              </a:rPr>
              <a:t>Variable </a:t>
            </a:r>
          </a:p>
        </p:txBody>
      </p:sp>
      <p:sp>
        <p:nvSpPr>
          <p:cNvPr name="TextBox 9" id="9"/>
          <p:cNvSpPr txBox="true"/>
          <p:nvPr/>
        </p:nvSpPr>
        <p:spPr>
          <a:xfrm rot="0">
            <a:off x="10897408" y="2792550"/>
            <a:ext cx="1578318" cy="760353"/>
          </a:xfrm>
          <a:prstGeom prst="rect">
            <a:avLst/>
          </a:prstGeom>
        </p:spPr>
        <p:txBody>
          <a:bodyPr anchor="t" rtlCol="false" tIns="0" lIns="0" bIns="0" rIns="0">
            <a:spAutoFit/>
          </a:bodyPr>
          <a:lstStyle/>
          <a:p>
            <a:pPr algn="ctr">
              <a:lnSpc>
                <a:spcPts val="5667"/>
              </a:lnSpc>
            </a:pPr>
            <a:r>
              <a:rPr lang="en-US" sz="4047" b="true">
                <a:solidFill>
                  <a:srgbClr val="000000"/>
                </a:solidFill>
                <a:latin typeface="Code Pro Bold"/>
                <a:ea typeface="Code Pro Bold"/>
                <a:cs typeface="Code Pro Bold"/>
                <a:sym typeface="Code Pro Bold"/>
              </a:rPr>
              <a:t>Value </a:t>
            </a:r>
          </a:p>
        </p:txBody>
      </p:sp>
      <p:sp>
        <p:nvSpPr>
          <p:cNvPr name="TextBox 10" id="10"/>
          <p:cNvSpPr txBox="true"/>
          <p:nvPr/>
        </p:nvSpPr>
        <p:spPr>
          <a:xfrm rot="0">
            <a:off x="641582" y="1646360"/>
            <a:ext cx="11132817" cy="760368"/>
          </a:xfrm>
          <a:prstGeom prst="rect">
            <a:avLst/>
          </a:prstGeom>
        </p:spPr>
        <p:txBody>
          <a:bodyPr anchor="t" rtlCol="false" tIns="0" lIns="0" bIns="0" rIns="0">
            <a:spAutoFit/>
          </a:bodyPr>
          <a:lstStyle/>
          <a:p>
            <a:pPr algn="l" marL="925186" indent="-308395" lvl="2">
              <a:lnSpc>
                <a:spcPts val="5666"/>
              </a:lnSpc>
              <a:buAutoNum type="arabicPeriod" startAt="1"/>
            </a:pPr>
            <a:r>
              <a:rPr lang="en-US" sz="4047">
                <a:solidFill>
                  <a:srgbClr val="000000"/>
                </a:solidFill>
                <a:latin typeface="Code Pro"/>
                <a:ea typeface="Code Pro"/>
                <a:cs typeface="Code Pro"/>
                <a:sym typeface="Code Pro"/>
              </a:rPr>
              <a:t>A value is assigned to item/variable</a:t>
            </a:r>
          </a:p>
        </p:txBody>
      </p:sp>
      <p:sp>
        <p:nvSpPr>
          <p:cNvPr name="TextBox 11" id="11"/>
          <p:cNvSpPr txBox="true"/>
          <p:nvPr/>
        </p:nvSpPr>
        <p:spPr>
          <a:xfrm rot="0">
            <a:off x="1037300" y="3910693"/>
            <a:ext cx="12829211" cy="760368"/>
          </a:xfrm>
          <a:prstGeom prst="rect">
            <a:avLst/>
          </a:prstGeom>
        </p:spPr>
        <p:txBody>
          <a:bodyPr anchor="t" rtlCol="false" tIns="0" lIns="0" bIns="0" rIns="0">
            <a:spAutoFit/>
          </a:bodyPr>
          <a:lstStyle/>
          <a:p>
            <a:pPr algn="just">
              <a:lnSpc>
                <a:spcPts val="5666"/>
              </a:lnSpc>
            </a:pPr>
            <a:r>
              <a:rPr lang="en-US" sz="4047">
                <a:solidFill>
                  <a:srgbClr val="000000"/>
                </a:solidFill>
                <a:latin typeface="Code Pro"/>
                <a:ea typeface="Code Pro"/>
                <a:cs typeface="Code Pro"/>
                <a:sym typeface="Code Pro"/>
              </a:rPr>
              <a:t>2. Variable is a container for storing a value.</a:t>
            </a:r>
          </a:p>
        </p:txBody>
      </p:sp>
      <p:sp>
        <p:nvSpPr>
          <p:cNvPr name="TextBox 12" id="12"/>
          <p:cNvSpPr txBox="true"/>
          <p:nvPr/>
        </p:nvSpPr>
        <p:spPr>
          <a:xfrm rot="0">
            <a:off x="1028700" y="6858431"/>
            <a:ext cx="16222000" cy="1471140"/>
          </a:xfrm>
          <a:prstGeom prst="rect">
            <a:avLst/>
          </a:prstGeom>
        </p:spPr>
        <p:txBody>
          <a:bodyPr anchor="t" rtlCol="false" tIns="0" lIns="0" bIns="0" rIns="0">
            <a:spAutoFit/>
          </a:bodyPr>
          <a:lstStyle/>
          <a:p>
            <a:pPr algn="just">
              <a:lnSpc>
                <a:spcPts val="5666"/>
              </a:lnSpc>
            </a:pPr>
            <a:r>
              <a:rPr lang="en-US" sz="4047">
                <a:solidFill>
                  <a:srgbClr val="000000"/>
                </a:solidFill>
                <a:latin typeface="Code Pro"/>
                <a:ea typeface="Code Pro"/>
                <a:cs typeface="Code Pro"/>
                <a:sym typeface="Code Pro"/>
              </a:rPr>
              <a:t>3.The values on the right can have one value or multiple value combined with mathematical operators.</a:t>
            </a:r>
          </a:p>
        </p:txBody>
      </p:sp>
      <p:sp>
        <p:nvSpPr>
          <p:cNvPr name="TextBox 13" id="13"/>
          <p:cNvSpPr txBox="true"/>
          <p:nvPr/>
        </p:nvSpPr>
        <p:spPr>
          <a:xfrm rot="0">
            <a:off x="7150792" y="5970200"/>
            <a:ext cx="1578318" cy="760353"/>
          </a:xfrm>
          <a:prstGeom prst="rect">
            <a:avLst/>
          </a:prstGeom>
        </p:spPr>
        <p:txBody>
          <a:bodyPr anchor="t" rtlCol="false" tIns="0" lIns="0" bIns="0" rIns="0">
            <a:spAutoFit/>
          </a:bodyPr>
          <a:lstStyle/>
          <a:p>
            <a:pPr algn="ctr">
              <a:lnSpc>
                <a:spcPts val="5667"/>
              </a:lnSpc>
            </a:pPr>
            <a:r>
              <a:rPr lang="en-US" sz="4047" b="true">
                <a:solidFill>
                  <a:srgbClr val="000000"/>
                </a:solidFill>
                <a:latin typeface="Code Pro Bold"/>
                <a:ea typeface="Code Pro Bold"/>
                <a:cs typeface="Code Pro Bold"/>
                <a:sym typeface="Code Pro Bold"/>
              </a:rPr>
              <a:t>Value </a:t>
            </a:r>
          </a:p>
        </p:txBody>
      </p:sp>
      <p:grpSp>
        <p:nvGrpSpPr>
          <p:cNvPr name="Group 14" id="14"/>
          <p:cNvGrpSpPr/>
          <p:nvPr/>
        </p:nvGrpSpPr>
        <p:grpSpPr>
          <a:xfrm rot="0">
            <a:off x="2537237" y="300889"/>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8738842"/>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sp>
        <p:nvSpPr>
          <p:cNvPr name="TextBox 4" id="4"/>
          <p:cNvSpPr txBox="true"/>
          <p:nvPr/>
        </p:nvSpPr>
        <p:spPr>
          <a:xfrm rot="0">
            <a:off x="239811" y="325715"/>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Assignment statement</a:t>
            </a:r>
          </a:p>
        </p:txBody>
      </p:sp>
      <p:grpSp>
        <p:nvGrpSpPr>
          <p:cNvPr name="Group 5" id="5"/>
          <p:cNvGrpSpPr/>
          <p:nvPr/>
        </p:nvGrpSpPr>
        <p:grpSpPr>
          <a:xfrm rot="0">
            <a:off x="726697" y="2644774"/>
            <a:ext cx="7696622" cy="2232227"/>
            <a:chOff x="0" y="0"/>
            <a:chExt cx="10262163" cy="2976303"/>
          </a:xfrm>
        </p:grpSpPr>
        <p:sp>
          <p:nvSpPr>
            <p:cNvPr name="Freeform 6" id="6"/>
            <p:cNvSpPr/>
            <p:nvPr/>
          </p:nvSpPr>
          <p:spPr>
            <a:xfrm flipH="false" flipV="false" rot="0">
              <a:off x="0" y="0"/>
              <a:ext cx="10262108" cy="2976245"/>
            </a:xfrm>
            <a:custGeom>
              <a:avLst/>
              <a:gdLst/>
              <a:ahLst/>
              <a:cxnLst/>
              <a:rect r="r" b="b" t="t" l="l"/>
              <a:pathLst>
                <a:path h="2976245" w="10262108">
                  <a:moveTo>
                    <a:pt x="0" y="0"/>
                  </a:moveTo>
                  <a:lnTo>
                    <a:pt x="10262108" y="0"/>
                  </a:lnTo>
                  <a:lnTo>
                    <a:pt x="10262108" y="2976245"/>
                  </a:lnTo>
                  <a:lnTo>
                    <a:pt x="0" y="2976245"/>
                  </a:lnTo>
                  <a:close/>
                </a:path>
              </a:pathLst>
            </a:custGeom>
            <a:solidFill>
              <a:srgbClr val="B5DAEF"/>
            </a:solidFill>
          </p:spPr>
        </p:sp>
      </p:grpSp>
      <p:grpSp>
        <p:nvGrpSpPr>
          <p:cNvPr name="Group 7" id="7"/>
          <p:cNvGrpSpPr/>
          <p:nvPr/>
        </p:nvGrpSpPr>
        <p:grpSpPr>
          <a:xfrm rot="0">
            <a:off x="9747524" y="2644774"/>
            <a:ext cx="8107192" cy="2232227"/>
            <a:chOff x="0" y="0"/>
            <a:chExt cx="10809589" cy="2976303"/>
          </a:xfrm>
        </p:grpSpPr>
        <p:sp>
          <p:nvSpPr>
            <p:cNvPr name="Freeform 8" id="8"/>
            <p:cNvSpPr/>
            <p:nvPr/>
          </p:nvSpPr>
          <p:spPr>
            <a:xfrm flipH="false" flipV="false" rot="0">
              <a:off x="0" y="0"/>
              <a:ext cx="10809605" cy="2976245"/>
            </a:xfrm>
            <a:custGeom>
              <a:avLst/>
              <a:gdLst/>
              <a:ahLst/>
              <a:cxnLst/>
              <a:rect r="r" b="b" t="t" l="l"/>
              <a:pathLst>
                <a:path h="2976245" w="10809605">
                  <a:moveTo>
                    <a:pt x="0" y="0"/>
                  </a:moveTo>
                  <a:lnTo>
                    <a:pt x="10809605" y="0"/>
                  </a:lnTo>
                  <a:lnTo>
                    <a:pt x="10809605" y="2976245"/>
                  </a:lnTo>
                  <a:lnTo>
                    <a:pt x="0" y="2976245"/>
                  </a:lnTo>
                  <a:close/>
                </a:path>
              </a:pathLst>
            </a:custGeom>
            <a:solidFill>
              <a:srgbClr val="B5DAEF"/>
            </a:solidFill>
          </p:spPr>
        </p:sp>
      </p:grpSp>
      <p:sp>
        <p:nvSpPr>
          <p:cNvPr name="TextBox 9" id="9"/>
          <p:cNvSpPr txBox="true"/>
          <p:nvPr/>
        </p:nvSpPr>
        <p:spPr>
          <a:xfrm rot="0">
            <a:off x="1276832" y="2680463"/>
            <a:ext cx="9250714" cy="1874542"/>
          </a:xfrm>
          <a:prstGeom prst="rect">
            <a:avLst/>
          </a:prstGeom>
        </p:spPr>
        <p:txBody>
          <a:bodyPr anchor="t" rtlCol="false" tIns="0" lIns="0" bIns="0" rIns="0">
            <a:spAutoFit/>
          </a:bodyPr>
          <a:lstStyle/>
          <a:p>
            <a:pPr algn="just">
              <a:lnSpc>
                <a:spcPts val="7153"/>
              </a:lnSpc>
            </a:pPr>
            <a:r>
              <a:rPr lang="en-US" sz="5109">
                <a:solidFill>
                  <a:srgbClr val="000000"/>
                </a:solidFill>
                <a:latin typeface="Code Pro"/>
                <a:ea typeface="Code Pro"/>
                <a:cs typeface="Code Pro"/>
                <a:sym typeface="Code Pro"/>
              </a:rPr>
              <a:t>x                           5 </a:t>
            </a:r>
          </a:p>
          <a:p>
            <a:pPr algn="just">
              <a:lnSpc>
                <a:spcPts val="7153"/>
              </a:lnSpc>
            </a:pPr>
            <a:r>
              <a:rPr lang="en-US" sz="5109">
                <a:solidFill>
                  <a:srgbClr val="000000"/>
                </a:solidFill>
                <a:latin typeface="Code Pro"/>
                <a:ea typeface="Code Pro"/>
                <a:cs typeface="Code Pro"/>
                <a:sym typeface="Code Pro"/>
              </a:rPr>
              <a:t>name                 "Adam"                </a:t>
            </a:r>
          </a:p>
        </p:txBody>
      </p:sp>
      <p:sp>
        <p:nvSpPr>
          <p:cNvPr name="TextBox 10" id="10"/>
          <p:cNvSpPr txBox="true"/>
          <p:nvPr/>
        </p:nvSpPr>
        <p:spPr>
          <a:xfrm rot="0">
            <a:off x="1037300" y="8586442"/>
            <a:ext cx="16222000" cy="1478346"/>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The values on the right can have one value or multiple value combined with mathematical operators.</a:t>
            </a:r>
          </a:p>
        </p:txBody>
      </p:sp>
      <p:sp>
        <p:nvSpPr>
          <p:cNvPr name="TextBox 11" id="11"/>
          <p:cNvSpPr txBox="true"/>
          <p:nvPr/>
        </p:nvSpPr>
        <p:spPr>
          <a:xfrm rot="0">
            <a:off x="1276832" y="1722777"/>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One value</a:t>
            </a:r>
          </a:p>
        </p:txBody>
      </p:sp>
      <p:sp>
        <p:nvSpPr>
          <p:cNvPr name="TextBox 12" id="12"/>
          <p:cNvSpPr txBox="true"/>
          <p:nvPr/>
        </p:nvSpPr>
        <p:spPr>
          <a:xfrm rot="0">
            <a:off x="9932371" y="1722777"/>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Multiple values</a:t>
            </a:r>
          </a:p>
        </p:txBody>
      </p:sp>
      <p:grpSp>
        <p:nvGrpSpPr>
          <p:cNvPr name="Group 13" id="13"/>
          <p:cNvGrpSpPr/>
          <p:nvPr/>
        </p:nvGrpSpPr>
        <p:grpSpPr>
          <a:xfrm rot="-10800000">
            <a:off x="2013175" y="3321093"/>
            <a:ext cx="3669457" cy="57150"/>
            <a:chOff x="0" y="0"/>
            <a:chExt cx="4892609" cy="76200"/>
          </a:xfrm>
        </p:grpSpPr>
        <p:sp>
          <p:nvSpPr>
            <p:cNvPr name="Freeform 14" id="14"/>
            <p:cNvSpPr/>
            <p:nvPr/>
          </p:nvSpPr>
          <p:spPr>
            <a:xfrm flipH="false" flipV="false" rot="0">
              <a:off x="0" y="0"/>
              <a:ext cx="4892548" cy="76200"/>
            </a:xfrm>
            <a:custGeom>
              <a:avLst/>
              <a:gdLst/>
              <a:ahLst/>
              <a:cxnLst/>
              <a:rect r="r" b="b" t="t" l="l"/>
              <a:pathLst>
                <a:path h="76200" w="4892548">
                  <a:moveTo>
                    <a:pt x="38100" y="0"/>
                  </a:moveTo>
                  <a:lnTo>
                    <a:pt x="4854448" y="0"/>
                  </a:lnTo>
                  <a:cubicBezTo>
                    <a:pt x="4875530" y="0"/>
                    <a:pt x="4892548" y="17018"/>
                    <a:pt x="4892548" y="38100"/>
                  </a:cubicBezTo>
                  <a:cubicBezTo>
                    <a:pt x="4892548" y="59182"/>
                    <a:pt x="4875530" y="76200"/>
                    <a:pt x="4854448"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name="Group 15" id="15"/>
          <p:cNvGrpSpPr/>
          <p:nvPr/>
        </p:nvGrpSpPr>
        <p:grpSpPr>
          <a:xfrm rot="-10800000">
            <a:off x="3259418" y="4190189"/>
            <a:ext cx="2160870" cy="57150"/>
            <a:chOff x="0" y="0"/>
            <a:chExt cx="2881160" cy="76200"/>
          </a:xfrm>
        </p:grpSpPr>
        <p:sp>
          <p:nvSpPr>
            <p:cNvPr name="Freeform 16" id="16"/>
            <p:cNvSpPr/>
            <p:nvPr/>
          </p:nvSpPr>
          <p:spPr>
            <a:xfrm flipH="false" flipV="false" rot="0">
              <a:off x="0" y="0"/>
              <a:ext cx="2881122" cy="76200"/>
            </a:xfrm>
            <a:custGeom>
              <a:avLst/>
              <a:gdLst/>
              <a:ahLst/>
              <a:cxnLst/>
              <a:rect r="r" b="b" t="t" l="l"/>
              <a:pathLst>
                <a:path h="76200" w="2881122">
                  <a:moveTo>
                    <a:pt x="38100" y="0"/>
                  </a:moveTo>
                  <a:lnTo>
                    <a:pt x="2843022" y="0"/>
                  </a:lnTo>
                  <a:cubicBezTo>
                    <a:pt x="2864104" y="0"/>
                    <a:pt x="2881122" y="17018"/>
                    <a:pt x="2881122" y="38100"/>
                  </a:cubicBezTo>
                  <a:cubicBezTo>
                    <a:pt x="2881122" y="59182"/>
                    <a:pt x="2864104" y="76200"/>
                    <a:pt x="2843022"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name="Group 17" id="17"/>
          <p:cNvGrpSpPr/>
          <p:nvPr/>
        </p:nvGrpSpPr>
        <p:grpSpPr>
          <a:xfrm rot="5400000">
            <a:off x="6205722" y="4731030"/>
            <a:ext cx="6354333" cy="47625"/>
            <a:chOff x="0" y="0"/>
            <a:chExt cx="8472444" cy="63500"/>
          </a:xfrm>
        </p:grpSpPr>
        <p:sp>
          <p:nvSpPr>
            <p:cNvPr name="Freeform 18" id="18"/>
            <p:cNvSpPr/>
            <p:nvPr/>
          </p:nvSpPr>
          <p:spPr>
            <a:xfrm flipH="false" flipV="false" rot="0">
              <a:off x="0" y="0"/>
              <a:ext cx="8472424" cy="63500"/>
            </a:xfrm>
            <a:custGeom>
              <a:avLst/>
              <a:gdLst/>
              <a:ahLst/>
              <a:cxnLst/>
              <a:rect r="r" b="b" t="t" l="l"/>
              <a:pathLst>
                <a:path h="63500" w="8472424">
                  <a:moveTo>
                    <a:pt x="31750" y="0"/>
                  </a:moveTo>
                  <a:lnTo>
                    <a:pt x="8440674" y="0"/>
                  </a:lnTo>
                  <a:cubicBezTo>
                    <a:pt x="8458200" y="0"/>
                    <a:pt x="8472424" y="14224"/>
                    <a:pt x="8472424" y="31750"/>
                  </a:cubicBezTo>
                  <a:cubicBezTo>
                    <a:pt x="8472424" y="49276"/>
                    <a:pt x="8458200" y="63500"/>
                    <a:pt x="8440674" y="63500"/>
                  </a:cubicBezTo>
                  <a:lnTo>
                    <a:pt x="31750" y="63500"/>
                  </a:lnTo>
                  <a:cubicBezTo>
                    <a:pt x="14224" y="63500"/>
                    <a:pt x="0" y="49276"/>
                    <a:pt x="0" y="31750"/>
                  </a:cubicBezTo>
                  <a:cubicBezTo>
                    <a:pt x="0" y="14224"/>
                    <a:pt x="14224" y="0"/>
                    <a:pt x="31750" y="0"/>
                  </a:cubicBezTo>
                  <a:close/>
                </a:path>
              </a:pathLst>
            </a:custGeom>
            <a:solidFill>
              <a:srgbClr val="FAB328"/>
            </a:solidFill>
          </p:spPr>
        </p:sp>
      </p:grpSp>
      <p:sp>
        <p:nvSpPr>
          <p:cNvPr name="TextBox 19" id="19"/>
          <p:cNvSpPr txBox="true"/>
          <p:nvPr/>
        </p:nvSpPr>
        <p:spPr>
          <a:xfrm rot="0">
            <a:off x="9932371" y="2737892"/>
            <a:ext cx="7922346" cy="1583538"/>
          </a:xfrm>
          <a:prstGeom prst="rect">
            <a:avLst/>
          </a:prstGeom>
        </p:spPr>
        <p:txBody>
          <a:bodyPr anchor="t" rtlCol="false" tIns="0" lIns="0" bIns="0" rIns="0">
            <a:spAutoFit/>
          </a:bodyPr>
          <a:lstStyle/>
          <a:p>
            <a:pPr algn="just">
              <a:lnSpc>
                <a:spcPts val="6126"/>
              </a:lnSpc>
            </a:pPr>
            <a:r>
              <a:rPr lang="en-US" sz="4376">
                <a:solidFill>
                  <a:srgbClr val="000000"/>
                </a:solidFill>
                <a:latin typeface="Code Pro"/>
                <a:ea typeface="Code Pro"/>
                <a:cs typeface="Code Pro"/>
                <a:sym typeface="Code Pro"/>
              </a:rPr>
              <a:t>x                           5  * 6</a:t>
            </a:r>
          </a:p>
          <a:p>
            <a:pPr algn="just">
              <a:lnSpc>
                <a:spcPts val="5766"/>
              </a:lnSpc>
            </a:pPr>
            <a:r>
              <a:rPr lang="en-US" sz="4119">
                <a:solidFill>
                  <a:srgbClr val="000000"/>
                </a:solidFill>
                <a:latin typeface="Code Pro"/>
                <a:ea typeface="Code Pro"/>
                <a:cs typeface="Code Pro"/>
                <a:sym typeface="Code Pro"/>
              </a:rPr>
              <a:t>name      "Hello" + " Adam"                </a:t>
            </a:r>
          </a:p>
        </p:txBody>
      </p:sp>
      <p:grpSp>
        <p:nvGrpSpPr>
          <p:cNvPr name="Group 20" id="20"/>
          <p:cNvGrpSpPr/>
          <p:nvPr/>
        </p:nvGrpSpPr>
        <p:grpSpPr>
          <a:xfrm rot="-10800000">
            <a:off x="10667269" y="3292518"/>
            <a:ext cx="2957141" cy="57150"/>
            <a:chOff x="0" y="0"/>
            <a:chExt cx="3942855" cy="76200"/>
          </a:xfrm>
        </p:grpSpPr>
        <p:sp>
          <p:nvSpPr>
            <p:cNvPr name="Freeform 21" id="21"/>
            <p:cNvSpPr/>
            <p:nvPr/>
          </p:nvSpPr>
          <p:spPr>
            <a:xfrm flipH="false" flipV="false" rot="0">
              <a:off x="0" y="0"/>
              <a:ext cx="3942842" cy="76200"/>
            </a:xfrm>
            <a:custGeom>
              <a:avLst/>
              <a:gdLst/>
              <a:ahLst/>
              <a:cxnLst/>
              <a:rect r="r" b="b" t="t" l="l"/>
              <a:pathLst>
                <a:path h="76200" w="3942842">
                  <a:moveTo>
                    <a:pt x="38100" y="0"/>
                  </a:moveTo>
                  <a:lnTo>
                    <a:pt x="3904742" y="0"/>
                  </a:lnTo>
                  <a:cubicBezTo>
                    <a:pt x="3925824" y="0"/>
                    <a:pt x="3942842" y="17018"/>
                    <a:pt x="3942842" y="38100"/>
                  </a:cubicBezTo>
                  <a:cubicBezTo>
                    <a:pt x="3942842" y="59182"/>
                    <a:pt x="3925824" y="76200"/>
                    <a:pt x="3904742"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name="Group 22" id="22"/>
          <p:cNvGrpSpPr/>
          <p:nvPr/>
        </p:nvGrpSpPr>
        <p:grpSpPr>
          <a:xfrm rot="-10800000">
            <a:off x="11615208" y="3937123"/>
            <a:ext cx="600913" cy="57150"/>
            <a:chOff x="0" y="0"/>
            <a:chExt cx="801217" cy="76200"/>
          </a:xfrm>
        </p:grpSpPr>
        <p:sp>
          <p:nvSpPr>
            <p:cNvPr name="Freeform 23" id="23"/>
            <p:cNvSpPr/>
            <p:nvPr/>
          </p:nvSpPr>
          <p:spPr>
            <a:xfrm flipH="false" flipV="false" rot="0">
              <a:off x="0" y="0"/>
              <a:ext cx="801243" cy="76200"/>
            </a:xfrm>
            <a:custGeom>
              <a:avLst/>
              <a:gdLst/>
              <a:ahLst/>
              <a:cxnLst/>
              <a:rect r="r" b="b" t="t" l="l"/>
              <a:pathLst>
                <a:path h="76200" w="801243">
                  <a:moveTo>
                    <a:pt x="38100" y="0"/>
                  </a:moveTo>
                  <a:lnTo>
                    <a:pt x="763143" y="0"/>
                  </a:lnTo>
                  <a:cubicBezTo>
                    <a:pt x="784225" y="0"/>
                    <a:pt x="801243" y="17018"/>
                    <a:pt x="801243" y="38100"/>
                  </a:cubicBezTo>
                  <a:cubicBezTo>
                    <a:pt x="801243" y="59182"/>
                    <a:pt x="784225" y="76200"/>
                    <a:pt x="763143"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name="Group 24" id="24"/>
          <p:cNvGrpSpPr/>
          <p:nvPr/>
        </p:nvGrpSpPr>
        <p:grpSpPr>
          <a:xfrm rot="0">
            <a:off x="2537237" y="300889"/>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9800940"/>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sp>
        <p:nvSpPr>
          <p:cNvPr name="TextBox 4" id="4"/>
          <p:cNvSpPr txBox="true"/>
          <p:nvPr/>
        </p:nvSpPr>
        <p:spPr>
          <a:xfrm rot="0">
            <a:off x="239811" y="325715"/>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Mathematical operators</a:t>
            </a:r>
          </a:p>
        </p:txBody>
      </p:sp>
      <p:sp>
        <p:nvSpPr>
          <p:cNvPr name="TextBox 5" id="5"/>
          <p:cNvSpPr txBox="true"/>
          <p:nvPr/>
        </p:nvSpPr>
        <p:spPr>
          <a:xfrm rot="0">
            <a:off x="1840883" y="138380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Operator</a:t>
            </a:r>
          </a:p>
        </p:txBody>
      </p:sp>
      <p:sp>
        <p:nvSpPr>
          <p:cNvPr name="TextBox 6" id="6"/>
          <p:cNvSpPr txBox="true"/>
          <p:nvPr/>
        </p:nvSpPr>
        <p:spPr>
          <a:xfrm rot="0">
            <a:off x="9101305" y="138380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Action</a:t>
            </a:r>
          </a:p>
        </p:txBody>
      </p:sp>
      <p:grpSp>
        <p:nvGrpSpPr>
          <p:cNvPr name="Group 7" id="7"/>
          <p:cNvGrpSpPr/>
          <p:nvPr/>
        </p:nvGrpSpPr>
        <p:grpSpPr>
          <a:xfrm rot="5400000">
            <a:off x="5033061" y="5340134"/>
            <a:ext cx="8184115" cy="47625"/>
            <a:chOff x="0" y="0"/>
            <a:chExt cx="10912153" cy="63500"/>
          </a:xfrm>
        </p:grpSpPr>
        <p:sp>
          <p:nvSpPr>
            <p:cNvPr name="Freeform 8" id="8"/>
            <p:cNvSpPr/>
            <p:nvPr/>
          </p:nvSpPr>
          <p:spPr>
            <a:xfrm flipH="false" flipV="false" rot="0">
              <a:off x="0" y="0"/>
              <a:ext cx="10912094" cy="63500"/>
            </a:xfrm>
            <a:custGeom>
              <a:avLst/>
              <a:gdLst/>
              <a:ahLst/>
              <a:cxnLst/>
              <a:rect r="r" b="b" t="t" l="l"/>
              <a:pathLst>
                <a:path h="63500" w="10912094">
                  <a:moveTo>
                    <a:pt x="31750" y="0"/>
                  </a:moveTo>
                  <a:lnTo>
                    <a:pt x="10880344" y="0"/>
                  </a:lnTo>
                  <a:cubicBezTo>
                    <a:pt x="10897870" y="0"/>
                    <a:pt x="10912094" y="14224"/>
                    <a:pt x="10912094" y="31750"/>
                  </a:cubicBezTo>
                  <a:cubicBezTo>
                    <a:pt x="10912094" y="49276"/>
                    <a:pt x="10897997" y="63500"/>
                    <a:pt x="10880344" y="63500"/>
                  </a:cubicBezTo>
                  <a:lnTo>
                    <a:pt x="31750" y="63500"/>
                  </a:lnTo>
                  <a:cubicBezTo>
                    <a:pt x="14224" y="63500"/>
                    <a:pt x="0" y="49276"/>
                    <a:pt x="0" y="31750"/>
                  </a:cubicBezTo>
                  <a:cubicBezTo>
                    <a:pt x="0" y="14224"/>
                    <a:pt x="14224" y="0"/>
                    <a:pt x="31750" y="0"/>
                  </a:cubicBezTo>
                  <a:close/>
                </a:path>
              </a:pathLst>
            </a:custGeom>
            <a:solidFill>
              <a:srgbClr val="FAB328"/>
            </a:solidFill>
          </p:spPr>
        </p:sp>
      </p:grpSp>
      <p:grpSp>
        <p:nvGrpSpPr>
          <p:cNvPr name="Group 9" id="9"/>
          <p:cNvGrpSpPr/>
          <p:nvPr/>
        </p:nvGrpSpPr>
        <p:grpSpPr>
          <a:xfrm rot="0">
            <a:off x="2094354" y="2432052"/>
            <a:ext cx="14146916" cy="47625"/>
            <a:chOff x="0" y="0"/>
            <a:chExt cx="18862555" cy="63500"/>
          </a:xfrm>
        </p:grpSpPr>
        <p:sp>
          <p:nvSpPr>
            <p:cNvPr name="Freeform 10" id="10"/>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AB328"/>
            </a:solidFill>
          </p:spPr>
        </p:sp>
      </p:grpSp>
      <p:grpSp>
        <p:nvGrpSpPr>
          <p:cNvPr name="Group 11" id="11"/>
          <p:cNvGrpSpPr/>
          <p:nvPr/>
        </p:nvGrpSpPr>
        <p:grpSpPr>
          <a:xfrm rot="0">
            <a:off x="2094354" y="3485507"/>
            <a:ext cx="14146916" cy="47625"/>
            <a:chOff x="0" y="0"/>
            <a:chExt cx="18862555" cy="63500"/>
          </a:xfrm>
        </p:grpSpPr>
        <p:sp>
          <p:nvSpPr>
            <p:cNvPr name="Freeform 12" id="12"/>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AB328"/>
            </a:solidFill>
          </p:spPr>
        </p:sp>
      </p:grpSp>
      <p:grpSp>
        <p:nvGrpSpPr>
          <p:cNvPr name="Group 13" id="13"/>
          <p:cNvGrpSpPr/>
          <p:nvPr/>
        </p:nvGrpSpPr>
        <p:grpSpPr>
          <a:xfrm rot="0">
            <a:off x="2075473" y="4766276"/>
            <a:ext cx="14146916" cy="47625"/>
            <a:chOff x="0" y="0"/>
            <a:chExt cx="18862555" cy="63500"/>
          </a:xfrm>
        </p:grpSpPr>
        <p:sp>
          <p:nvSpPr>
            <p:cNvPr name="Freeform 14" id="14"/>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AB328"/>
            </a:solidFill>
          </p:spPr>
        </p:sp>
      </p:grpSp>
      <p:grpSp>
        <p:nvGrpSpPr>
          <p:cNvPr name="Group 15" id="15"/>
          <p:cNvGrpSpPr/>
          <p:nvPr/>
        </p:nvGrpSpPr>
        <p:grpSpPr>
          <a:xfrm rot="0">
            <a:off x="2113236" y="5833394"/>
            <a:ext cx="14146916" cy="47625"/>
            <a:chOff x="0" y="0"/>
            <a:chExt cx="18862555" cy="63500"/>
          </a:xfrm>
        </p:grpSpPr>
        <p:sp>
          <p:nvSpPr>
            <p:cNvPr name="Freeform 16" id="16"/>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AB328"/>
            </a:solidFill>
          </p:spPr>
        </p:sp>
      </p:grpSp>
      <p:grpSp>
        <p:nvGrpSpPr>
          <p:cNvPr name="Group 17" id="17"/>
          <p:cNvGrpSpPr/>
          <p:nvPr/>
        </p:nvGrpSpPr>
        <p:grpSpPr>
          <a:xfrm rot="0">
            <a:off x="2094354" y="7114163"/>
            <a:ext cx="14146916" cy="47625"/>
            <a:chOff x="0" y="0"/>
            <a:chExt cx="18862555" cy="63500"/>
          </a:xfrm>
        </p:grpSpPr>
        <p:sp>
          <p:nvSpPr>
            <p:cNvPr name="Freeform 18" id="18"/>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AB328"/>
            </a:solidFill>
          </p:spPr>
        </p:sp>
      </p:grpSp>
      <p:grpSp>
        <p:nvGrpSpPr>
          <p:cNvPr name="Group 19" id="19"/>
          <p:cNvGrpSpPr/>
          <p:nvPr/>
        </p:nvGrpSpPr>
        <p:grpSpPr>
          <a:xfrm rot="0">
            <a:off x="2027848" y="8109880"/>
            <a:ext cx="14146916" cy="47625"/>
            <a:chOff x="0" y="0"/>
            <a:chExt cx="18862555" cy="63500"/>
          </a:xfrm>
        </p:grpSpPr>
        <p:sp>
          <p:nvSpPr>
            <p:cNvPr name="Freeform 20" id="20"/>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AB328"/>
            </a:solidFill>
          </p:spPr>
        </p:sp>
      </p:grpSp>
      <p:sp>
        <p:nvSpPr>
          <p:cNvPr name="TextBox 21" id="21"/>
          <p:cNvSpPr txBox="true"/>
          <p:nvPr/>
        </p:nvSpPr>
        <p:spPr>
          <a:xfrm rot="0">
            <a:off x="1774376" y="2745348"/>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t>
            </a:r>
          </a:p>
        </p:txBody>
      </p:sp>
      <p:sp>
        <p:nvSpPr>
          <p:cNvPr name="TextBox 22" id="22"/>
          <p:cNvSpPr txBox="true"/>
          <p:nvPr/>
        </p:nvSpPr>
        <p:spPr>
          <a:xfrm rot="0">
            <a:off x="1774376" y="3962632"/>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t>
            </a:r>
          </a:p>
        </p:txBody>
      </p:sp>
      <p:sp>
        <p:nvSpPr>
          <p:cNvPr name="TextBox 23" id="23"/>
          <p:cNvSpPr txBox="true"/>
          <p:nvPr/>
        </p:nvSpPr>
        <p:spPr>
          <a:xfrm rot="0">
            <a:off x="1840883" y="514086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t>
            </a:r>
          </a:p>
        </p:txBody>
      </p:sp>
      <p:sp>
        <p:nvSpPr>
          <p:cNvPr name="TextBox 24" id="24"/>
          <p:cNvSpPr txBox="true"/>
          <p:nvPr/>
        </p:nvSpPr>
        <p:spPr>
          <a:xfrm rot="0">
            <a:off x="1840883" y="6374005"/>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t>
            </a:r>
          </a:p>
        </p:txBody>
      </p:sp>
      <p:sp>
        <p:nvSpPr>
          <p:cNvPr name="TextBox 25" id="25"/>
          <p:cNvSpPr txBox="true"/>
          <p:nvPr/>
        </p:nvSpPr>
        <p:spPr>
          <a:xfrm rot="0">
            <a:off x="1798188" y="7369722"/>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t>
            </a:r>
          </a:p>
        </p:txBody>
      </p:sp>
      <p:sp>
        <p:nvSpPr>
          <p:cNvPr name="TextBox 26" id="26"/>
          <p:cNvSpPr txBox="true"/>
          <p:nvPr/>
        </p:nvSpPr>
        <p:spPr>
          <a:xfrm rot="0">
            <a:off x="1859765" y="8494329"/>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 )</a:t>
            </a:r>
          </a:p>
        </p:txBody>
      </p:sp>
      <p:sp>
        <p:nvSpPr>
          <p:cNvPr name="TextBox 27" id="27"/>
          <p:cNvSpPr txBox="true"/>
          <p:nvPr/>
        </p:nvSpPr>
        <p:spPr>
          <a:xfrm rot="0">
            <a:off x="9167813" y="2745348"/>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Addition</a:t>
            </a:r>
          </a:p>
        </p:txBody>
      </p:sp>
      <p:sp>
        <p:nvSpPr>
          <p:cNvPr name="TextBox 28" id="28"/>
          <p:cNvSpPr txBox="true"/>
          <p:nvPr/>
        </p:nvSpPr>
        <p:spPr>
          <a:xfrm rot="0">
            <a:off x="9125118" y="3962632"/>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Subtraction</a:t>
            </a:r>
          </a:p>
        </p:txBody>
      </p:sp>
      <p:sp>
        <p:nvSpPr>
          <p:cNvPr name="TextBox 29" id="29"/>
          <p:cNvSpPr txBox="true"/>
          <p:nvPr/>
        </p:nvSpPr>
        <p:spPr>
          <a:xfrm rot="0">
            <a:off x="9101305" y="5093235"/>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Multiply</a:t>
            </a:r>
          </a:p>
        </p:txBody>
      </p:sp>
      <p:sp>
        <p:nvSpPr>
          <p:cNvPr name="TextBox 30" id="30"/>
          <p:cNvSpPr txBox="true"/>
          <p:nvPr/>
        </p:nvSpPr>
        <p:spPr>
          <a:xfrm rot="0">
            <a:off x="9101305" y="6374005"/>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Divide</a:t>
            </a:r>
          </a:p>
        </p:txBody>
      </p:sp>
      <p:sp>
        <p:nvSpPr>
          <p:cNvPr name="TextBox 31" id="31"/>
          <p:cNvSpPr txBox="true"/>
          <p:nvPr/>
        </p:nvSpPr>
        <p:spPr>
          <a:xfrm rot="0">
            <a:off x="9101305" y="7369722"/>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Raise to the power of</a:t>
            </a:r>
          </a:p>
        </p:txBody>
      </p:sp>
      <p:sp>
        <p:nvSpPr>
          <p:cNvPr name="TextBox 32" id="32"/>
          <p:cNvSpPr txBox="true"/>
          <p:nvPr/>
        </p:nvSpPr>
        <p:spPr>
          <a:xfrm rot="0">
            <a:off x="9186695" y="846501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Group</a:t>
            </a:r>
          </a:p>
        </p:txBody>
      </p:sp>
      <p:grpSp>
        <p:nvGrpSpPr>
          <p:cNvPr name="Group 33" id="33"/>
          <p:cNvGrpSpPr/>
          <p:nvPr/>
        </p:nvGrpSpPr>
        <p:grpSpPr>
          <a:xfrm rot="0">
            <a:off x="2537237" y="300889"/>
            <a:ext cx="13213526" cy="9925515"/>
            <a:chOff x="0" y="0"/>
            <a:chExt cx="17618034" cy="13234020"/>
          </a:xfrm>
        </p:grpSpPr>
        <p:sp>
          <p:nvSpPr>
            <p:cNvPr name="Freeform 34" id="3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5" id="3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6" id="3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8738842"/>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sp>
        <p:nvSpPr>
          <p:cNvPr name="TextBox 4" id="4"/>
          <p:cNvSpPr txBox="true"/>
          <p:nvPr/>
        </p:nvSpPr>
        <p:spPr>
          <a:xfrm rot="0">
            <a:off x="239811" y="325715"/>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Assignment statement</a:t>
            </a:r>
          </a:p>
        </p:txBody>
      </p:sp>
      <p:sp>
        <p:nvSpPr>
          <p:cNvPr name="TextBox 5" id="5"/>
          <p:cNvSpPr txBox="true"/>
          <p:nvPr/>
        </p:nvSpPr>
        <p:spPr>
          <a:xfrm rot="0">
            <a:off x="1037300" y="8586442"/>
            <a:ext cx="16222000" cy="1478346"/>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We need to declare variables so that we can refer to them whenver we need to. </a:t>
            </a:r>
          </a:p>
        </p:txBody>
      </p:sp>
      <p:sp>
        <p:nvSpPr>
          <p:cNvPr name="TextBox 6" id="6"/>
          <p:cNvSpPr txBox="true"/>
          <p:nvPr/>
        </p:nvSpPr>
        <p:spPr>
          <a:xfrm rot="0">
            <a:off x="1276832" y="1722777"/>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Instead of doing...</a:t>
            </a:r>
          </a:p>
        </p:txBody>
      </p:sp>
      <p:sp>
        <p:nvSpPr>
          <p:cNvPr name="TextBox 7" id="7"/>
          <p:cNvSpPr txBox="true"/>
          <p:nvPr/>
        </p:nvSpPr>
        <p:spPr>
          <a:xfrm rot="0">
            <a:off x="9932371" y="1722777"/>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We can do</a:t>
            </a:r>
          </a:p>
        </p:txBody>
      </p:sp>
      <p:grpSp>
        <p:nvGrpSpPr>
          <p:cNvPr name="Group 8" id="8"/>
          <p:cNvGrpSpPr/>
          <p:nvPr/>
        </p:nvGrpSpPr>
        <p:grpSpPr>
          <a:xfrm rot="5400000">
            <a:off x="6205722" y="4731030"/>
            <a:ext cx="6354333" cy="47625"/>
            <a:chOff x="0" y="0"/>
            <a:chExt cx="8472444" cy="63500"/>
          </a:xfrm>
        </p:grpSpPr>
        <p:sp>
          <p:nvSpPr>
            <p:cNvPr name="Freeform 9" id="9"/>
            <p:cNvSpPr/>
            <p:nvPr/>
          </p:nvSpPr>
          <p:spPr>
            <a:xfrm flipH="false" flipV="false" rot="0">
              <a:off x="0" y="0"/>
              <a:ext cx="8472424" cy="63500"/>
            </a:xfrm>
            <a:custGeom>
              <a:avLst/>
              <a:gdLst/>
              <a:ahLst/>
              <a:cxnLst/>
              <a:rect r="r" b="b" t="t" l="l"/>
              <a:pathLst>
                <a:path h="63500" w="8472424">
                  <a:moveTo>
                    <a:pt x="31750" y="0"/>
                  </a:moveTo>
                  <a:lnTo>
                    <a:pt x="8440674" y="0"/>
                  </a:lnTo>
                  <a:cubicBezTo>
                    <a:pt x="8458200" y="0"/>
                    <a:pt x="8472424" y="14224"/>
                    <a:pt x="8472424" y="31750"/>
                  </a:cubicBezTo>
                  <a:cubicBezTo>
                    <a:pt x="8472424" y="49276"/>
                    <a:pt x="8458200" y="63500"/>
                    <a:pt x="8440674" y="63500"/>
                  </a:cubicBezTo>
                  <a:lnTo>
                    <a:pt x="31750" y="63500"/>
                  </a:lnTo>
                  <a:cubicBezTo>
                    <a:pt x="14224" y="63500"/>
                    <a:pt x="0" y="49276"/>
                    <a:pt x="0" y="31750"/>
                  </a:cubicBezTo>
                  <a:cubicBezTo>
                    <a:pt x="0" y="14224"/>
                    <a:pt x="14224" y="0"/>
                    <a:pt x="31750" y="0"/>
                  </a:cubicBezTo>
                  <a:close/>
                </a:path>
              </a:pathLst>
            </a:custGeom>
            <a:solidFill>
              <a:srgbClr val="FAB328"/>
            </a:solidFill>
          </p:spPr>
        </p:sp>
      </p:grpSp>
      <p:sp>
        <p:nvSpPr>
          <p:cNvPr name="TextBox 10" id="10"/>
          <p:cNvSpPr txBox="true"/>
          <p:nvPr/>
        </p:nvSpPr>
        <p:spPr>
          <a:xfrm rot="0">
            <a:off x="613021" y="2775992"/>
            <a:ext cx="7990741" cy="4335846"/>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Output "adadjjdwajdajw"</a:t>
            </a:r>
          </a:p>
          <a:p>
            <a:pPr algn="ctr">
              <a:lnSpc>
                <a:spcPts val="5666"/>
              </a:lnSpc>
            </a:pPr>
            <a:r>
              <a:rPr lang="en-US" sz="4047">
                <a:solidFill>
                  <a:srgbClr val="000000"/>
                </a:solidFill>
                <a:latin typeface="Code Pro"/>
                <a:ea typeface="Code Pro"/>
                <a:cs typeface="Code Pro"/>
                <a:sym typeface="Code Pro"/>
              </a:rPr>
              <a:t>Output "adadjjdwajdajw"</a:t>
            </a:r>
          </a:p>
          <a:p>
            <a:pPr algn="ctr">
              <a:lnSpc>
                <a:spcPts val="5666"/>
              </a:lnSpc>
            </a:pPr>
            <a:r>
              <a:rPr lang="en-US" sz="4047">
                <a:solidFill>
                  <a:srgbClr val="000000"/>
                </a:solidFill>
                <a:latin typeface="Code Pro"/>
                <a:ea typeface="Code Pro"/>
                <a:cs typeface="Code Pro"/>
                <a:sym typeface="Code Pro"/>
              </a:rPr>
              <a:t>Output "adadjjdwajdajw"</a:t>
            </a:r>
          </a:p>
          <a:p>
            <a:pPr algn="ctr">
              <a:lnSpc>
                <a:spcPts val="5666"/>
              </a:lnSpc>
            </a:pPr>
            <a:r>
              <a:rPr lang="en-US" sz="4047">
                <a:solidFill>
                  <a:srgbClr val="000000"/>
                </a:solidFill>
                <a:latin typeface="Code Pro"/>
                <a:ea typeface="Code Pro"/>
                <a:cs typeface="Code Pro"/>
                <a:sym typeface="Code Pro"/>
              </a:rPr>
              <a:t>Output "adadjjdwajdajw"</a:t>
            </a:r>
          </a:p>
          <a:p>
            <a:pPr algn="ctr">
              <a:lnSpc>
                <a:spcPts val="5666"/>
              </a:lnSpc>
            </a:pPr>
            <a:r>
              <a:rPr lang="en-US" sz="4047">
                <a:solidFill>
                  <a:srgbClr val="000000"/>
                </a:solidFill>
                <a:latin typeface="Code Pro"/>
                <a:ea typeface="Code Pro"/>
                <a:cs typeface="Code Pro"/>
                <a:sym typeface="Code Pro"/>
              </a:rPr>
              <a:t>Output "adadjjdwajdajw"</a:t>
            </a:r>
          </a:p>
          <a:p>
            <a:pPr algn="ctr">
              <a:lnSpc>
                <a:spcPts val="5666"/>
              </a:lnSpc>
            </a:pPr>
            <a:r>
              <a:rPr lang="en-US" sz="4047">
                <a:solidFill>
                  <a:srgbClr val="000000"/>
                </a:solidFill>
                <a:latin typeface="Code Pro"/>
                <a:ea typeface="Code Pro"/>
                <a:cs typeface="Code Pro"/>
                <a:sym typeface="Code Pro"/>
              </a:rPr>
              <a:t>Output "adadjjdwajdajw"</a:t>
            </a:r>
          </a:p>
        </p:txBody>
      </p:sp>
      <p:sp>
        <p:nvSpPr>
          <p:cNvPr name="TextBox 11" id="11"/>
          <p:cNvSpPr txBox="true"/>
          <p:nvPr/>
        </p:nvSpPr>
        <p:spPr>
          <a:xfrm rot="0">
            <a:off x="9932371" y="2775992"/>
            <a:ext cx="7990741" cy="4335846"/>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name     "adadjjdwajdajw"</a:t>
            </a:r>
          </a:p>
          <a:p>
            <a:pPr algn="ctr">
              <a:lnSpc>
                <a:spcPts val="5666"/>
              </a:lnSpc>
            </a:pPr>
            <a:r>
              <a:rPr lang="en-US" sz="4047">
                <a:solidFill>
                  <a:srgbClr val="000000"/>
                </a:solidFill>
                <a:latin typeface="Code Pro"/>
                <a:ea typeface="Code Pro"/>
                <a:cs typeface="Code Pro"/>
                <a:sym typeface="Code Pro"/>
              </a:rPr>
              <a:t>Output name</a:t>
            </a:r>
          </a:p>
          <a:p>
            <a:pPr algn="ctr">
              <a:lnSpc>
                <a:spcPts val="5666"/>
              </a:lnSpc>
            </a:pPr>
            <a:r>
              <a:rPr lang="en-US" sz="4047">
                <a:solidFill>
                  <a:srgbClr val="000000"/>
                </a:solidFill>
                <a:latin typeface="Code Pro"/>
                <a:ea typeface="Code Pro"/>
                <a:cs typeface="Code Pro"/>
                <a:sym typeface="Code Pro"/>
              </a:rPr>
              <a:t>Output name</a:t>
            </a:r>
          </a:p>
          <a:p>
            <a:pPr algn="ctr">
              <a:lnSpc>
                <a:spcPts val="5666"/>
              </a:lnSpc>
            </a:pPr>
            <a:r>
              <a:rPr lang="en-US" sz="4047">
                <a:solidFill>
                  <a:srgbClr val="000000"/>
                </a:solidFill>
                <a:latin typeface="Code Pro"/>
                <a:ea typeface="Code Pro"/>
                <a:cs typeface="Code Pro"/>
                <a:sym typeface="Code Pro"/>
              </a:rPr>
              <a:t>Output name</a:t>
            </a:r>
          </a:p>
          <a:p>
            <a:pPr algn="ctr">
              <a:lnSpc>
                <a:spcPts val="5666"/>
              </a:lnSpc>
            </a:pPr>
            <a:r>
              <a:rPr lang="en-US" sz="4047">
                <a:solidFill>
                  <a:srgbClr val="000000"/>
                </a:solidFill>
                <a:latin typeface="Code Pro"/>
                <a:ea typeface="Code Pro"/>
                <a:cs typeface="Code Pro"/>
                <a:sym typeface="Code Pro"/>
              </a:rPr>
              <a:t>Output name</a:t>
            </a:r>
          </a:p>
          <a:p>
            <a:pPr algn="ctr">
              <a:lnSpc>
                <a:spcPts val="5666"/>
              </a:lnSpc>
            </a:pPr>
            <a:r>
              <a:rPr lang="en-US" sz="4047">
                <a:solidFill>
                  <a:srgbClr val="000000"/>
                </a:solidFill>
                <a:latin typeface="Code Pro"/>
                <a:ea typeface="Code Pro"/>
                <a:cs typeface="Code Pro"/>
                <a:sym typeface="Code Pro"/>
              </a:rPr>
              <a:t>Output name</a:t>
            </a:r>
          </a:p>
        </p:txBody>
      </p:sp>
      <p:grpSp>
        <p:nvGrpSpPr>
          <p:cNvPr name="Group 12" id="12"/>
          <p:cNvGrpSpPr/>
          <p:nvPr/>
        </p:nvGrpSpPr>
        <p:grpSpPr>
          <a:xfrm rot="0">
            <a:off x="1253020" y="2549446"/>
            <a:ext cx="16442757" cy="47625"/>
            <a:chOff x="0" y="0"/>
            <a:chExt cx="21923676" cy="63500"/>
          </a:xfrm>
        </p:grpSpPr>
        <p:sp>
          <p:nvSpPr>
            <p:cNvPr name="Freeform 13" id="13"/>
            <p:cNvSpPr/>
            <p:nvPr/>
          </p:nvSpPr>
          <p:spPr>
            <a:xfrm flipH="false" flipV="false" rot="0">
              <a:off x="0" y="0"/>
              <a:ext cx="21923629" cy="63500"/>
            </a:xfrm>
            <a:custGeom>
              <a:avLst/>
              <a:gdLst/>
              <a:ahLst/>
              <a:cxnLst/>
              <a:rect r="r" b="b" t="t" l="l"/>
              <a:pathLst>
                <a:path h="63500" w="21923629">
                  <a:moveTo>
                    <a:pt x="31750" y="0"/>
                  </a:moveTo>
                  <a:lnTo>
                    <a:pt x="21891879" y="0"/>
                  </a:lnTo>
                  <a:cubicBezTo>
                    <a:pt x="21909405" y="0"/>
                    <a:pt x="21923629" y="14224"/>
                    <a:pt x="21923629" y="31750"/>
                  </a:cubicBezTo>
                  <a:cubicBezTo>
                    <a:pt x="21923629" y="49276"/>
                    <a:pt x="21909405" y="63500"/>
                    <a:pt x="21891879" y="63500"/>
                  </a:cubicBezTo>
                  <a:lnTo>
                    <a:pt x="31750" y="63500"/>
                  </a:lnTo>
                  <a:cubicBezTo>
                    <a:pt x="14224" y="63500"/>
                    <a:pt x="0" y="49276"/>
                    <a:pt x="0" y="31750"/>
                  </a:cubicBezTo>
                  <a:cubicBezTo>
                    <a:pt x="0" y="14224"/>
                    <a:pt x="14224" y="0"/>
                    <a:pt x="31750" y="0"/>
                  </a:cubicBezTo>
                  <a:close/>
                </a:path>
              </a:pathLst>
            </a:custGeom>
            <a:solidFill>
              <a:srgbClr val="141F35"/>
            </a:solidFill>
          </p:spPr>
        </p:sp>
      </p:grpSp>
      <p:sp>
        <p:nvSpPr>
          <p:cNvPr name="TextBox 14" id="14"/>
          <p:cNvSpPr txBox="true"/>
          <p:nvPr/>
        </p:nvSpPr>
        <p:spPr>
          <a:xfrm rot="0">
            <a:off x="11309779" y="7473823"/>
            <a:ext cx="5235924"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Keyword: REFER</a:t>
            </a:r>
          </a:p>
        </p:txBody>
      </p:sp>
      <p:grpSp>
        <p:nvGrpSpPr>
          <p:cNvPr name="Group 15" id="15"/>
          <p:cNvGrpSpPr/>
          <p:nvPr/>
        </p:nvGrpSpPr>
        <p:grpSpPr>
          <a:xfrm rot="0">
            <a:off x="2537237" y="300889"/>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sp>
        <p:nvSpPr>
          <p:cNvPr name="TextBox 4" id="4"/>
          <p:cNvSpPr txBox="true"/>
          <p:nvPr/>
        </p:nvSpPr>
        <p:spPr>
          <a:xfrm rot="0">
            <a:off x="5291394" y="1769482"/>
            <a:ext cx="9250714" cy="984629"/>
          </a:xfrm>
          <a:prstGeom prst="rect">
            <a:avLst/>
          </a:prstGeom>
        </p:spPr>
        <p:txBody>
          <a:bodyPr anchor="t" rtlCol="false" tIns="0" lIns="0" bIns="0" rIns="0">
            <a:spAutoFit/>
          </a:bodyPr>
          <a:lstStyle/>
          <a:p>
            <a:pPr algn="ctr">
              <a:lnSpc>
                <a:spcPts val="7153"/>
              </a:lnSpc>
            </a:pPr>
            <a:r>
              <a:rPr lang="en-US" sz="5109">
                <a:solidFill>
                  <a:srgbClr val="000000"/>
                </a:solidFill>
                <a:latin typeface="Code Pro"/>
                <a:ea typeface="Code Pro"/>
                <a:cs typeface="Code Pro"/>
                <a:sym typeface="Code Pro"/>
              </a:rPr>
              <a:t>Cost                     5</a:t>
            </a:r>
          </a:p>
        </p:txBody>
      </p:sp>
      <p:grpSp>
        <p:nvGrpSpPr>
          <p:cNvPr name="Group 5" id="5"/>
          <p:cNvGrpSpPr/>
          <p:nvPr/>
        </p:nvGrpSpPr>
        <p:grpSpPr>
          <a:xfrm rot="-10800000">
            <a:off x="9495834" y="2337996"/>
            <a:ext cx="2160870" cy="57150"/>
            <a:chOff x="0" y="0"/>
            <a:chExt cx="2881160" cy="76200"/>
          </a:xfrm>
        </p:grpSpPr>
        <p:sp>
          <p:nvSpPr>
            <p:cNvPr name="Freeform 6" id="6"/>
            <p:cNvSpPr/>
            <p:nvPr/>
          </p:nvSpPr>
          <p:spPr>
            <a:xfrm flipH="false" flipV="false" rot="0">
              <a:off x="0" y="0"/>
              <a:ext cx="2881122" cy="76200"/>
            </a:xfrm>
            <a:custGeom>
              <a:avLst/>
              <a:gdLst/>
              <a:ahLst/>
              <a:cxnLst/>
              <a:rect r="r" b="b" t="t" l="l"/>
              <a:pathLst>
                <a:path h="76200" w="2881122">
                  <a:moveTo>
                    <a:pt x="38100" y="0"/>
                  </a:moveTo>
                  <a:lnTo>
                    <a:pt x="2843022" y="0"/>
                  </a:lnTo>
                  <a:cubicBezTo>
                    <a:pt x="2864104" y="0"/>
                    <a:pt x="2881122" y="17018"/>
                    <a:pt x="2881122" y="38100"/>
                  </a:cubicBezTo>
                  <a:cubicBezTo>
                    <a:pt x="2881122" y="59182"/>
                    <a:pt x="2864104" y="76200"/>
                    <a:pt x="2843022" y="76200"/>
                  </a:cubicBezTo>
                  <a:lnTo>
                    <a:pt x="38100" y="76200"/>
                  </a:lnTo>
                  <a:cubicBezTo>
                    <a:pt x="17018" y="76200"/>
                    <a:pt x="0" y="59182"/>
                    <a:pt x="0" y="38100"/>
                  </a:cubicBezTo>
                  <a:cubicBezTo>
                    <a:pt x="0" y="17018"/>
                    <a:pt x="17018" y="0"/>
                    <a:pt x="38100" y="0"/>
                  </a:cubicBezTo>
                  <a:close/>
                </a:path>
              </a:pathLst>
            </a:custGeom>
            <a:solidFill>
              <a:srgbClr val="000000"/>
            </a:solidFill>
          </p:spPr>
        </p:sp>
      </p:grpSp>
      <p:sp>
        <p:nvSpPr>
          <p:cNvPr name="TextBox 7" id="7"/>
          <p:cNvSpPr txBox="true"/>
          <p:nvPr/>
        </p:nvSpPr>
        <p:spPr>
          <a:xfrm rot="0">
            <a:off x="1117601" y="3481890"/>
            <a:ext cx="16813618" cy="3726816"/>
          </a:xfrm>
          <a:prstGeom prst="rect">
            <a:avLst/>
          </a:prstGeom>
        </p:spPr>
        <p:txBody>
          <a:bodyPr anchor="t" rtlCol="false" tIns="0" lIns="0" bIns="0" rIns="0">
            <a:spAutoFit/>
          </a:bodyPr>
          <a:lstStyle/>
          <a:p>
            <a:pPr algn="l">
              <a:lnSpc>
                <a:spcPts val="4948"/>
              </a:lnSpc>
            </a:pPr>
            <a:r>
              <a:rPr lang="en-US" sz="4123" b="true">
                <a:solidFill>
                  <a:srgbClr val="000000"/>
                </a:solidFill>
                <a:latin typeface="Nourd Bold"/>
                <a:ea typeface="Nourd Bold"/>
                <a:cs typeface="Nourd Bold"/>
                <a:sym typeface="Nourd Bold"/>
              </a:rPr>
              <a:t>Your task, create the following variables:</a:t>
            </a:r>
          </a:p>
          <a:p>
            <a:pPr algn="l" marL="942616" indent="-314205" lvl="2">
              <a:lnSpc>
                <a:spcPts val="4948"/>
              </a:lnSpc>
              <a:buAutoNum type="arabicPeriod" startAt="1"/>
            </a:pPr>
            <a:r>
              <a:rPr lang="en-US" b="true" sz="4123">
                <a:solidFill>
                  <a:srgbClr val="000000"/>
                </a:solidFill>
                <a:latin typeface="Nourd Bold"/>
                <a:ea typeface="Nourd Bold"/>
                <a:cs typeface="Nourd Bold"/>
                <a:sym typeface="Nourd Bold"/>
              </a:rPr>
              <a:t>Price - twice the value of cost</a:t>
            </a:r>
          </a:p>
          <a:p>
            <a:pPr algn="l" marL="942616" indent="-314205" lvl="2">
              <a:lnSpc>
                <a:spcPts val="4948"/>
              </a:lnSpc>
              <a:buAutoNum type="arabicPeriod" startAt="1"/>
            </a:pPr>
            <a:r>
              <a:rPr lang="en-US" b="true" sz="4123">
                <a:solidFill>
                  <a:srgbClr val="000000"/>
                </a:solidFill>
                <a:latin typeface="Nourd Bold"/>
                <a:ea typeface="Nourd Bold"/>
                <a:cs typeface="Nourd Bold"/>
                <a:sym typeface="Nourd Bold"/>
              </a:rPr>
              <a:t>Tax - 12% of the total price</a:t>
            </a:r>
          </a:p>
          <a:p>
            <a:pPr algn="l" marL="942616" indent="-314205" lvl="2">
              <a:lnSpc>
                <a:spcPts val="4948"/>
              </a:lnSpc>
              <a:buAutoNum type="arabicPeriod" startAt="1"/>
            </a:pPr>
            <a:r>
              <a:rPr lang="en-US" b="true" sz="4123">
                <a:solidFill>
                  <a:srgbClr val="000000"/>
                </a:solidFill>
                <a:latin typeface="Nourd Bold"/>
                <a:ea typeface="Nourd Bold"/>
                <a:cs typeface="Nourd Bold"/>
                <a:sym typeface="Nourd Bold"/>
              </a:rPr>
              <a:t>Selling price - Price plus tax</a:t>
            </a:r>
          </a:p>
          <a:p>
            <a:pPr algn="l" marL="942616" indent="-314205" lvl="2">
              <a:lnSpc>
                <a:spcPts val="4948"/>
              </a:lnSpc>
              <a:buAutoNum type="arabicPeriod" startAt="1"/>
            </a:pPr>
            <a:r>
              <a:rPr lang="en-US" b="true" sz="4123">
                <a:solidFill>
                  <a:srgbClr val="000000"/>
                </a:solidFill>
                <a:latin typeface="Nourd Bold"/>
                <a:ea typeface="Nourd Bold"/>
                <a:cs typeface="Nourd Bold"/>
                <a:sym typeface="Nourd Bold"/>
              </a:rPr>
              <a:t>Gender variable containing the value "M"</a:t>
            </a:r>
          </a:p>
          <a:p>
            <a:pPr algn="l" marL="942616" indent="-314205" lvl="2">
              <a:lnSpc>
                <a:spcPts val="4948"/>
              </a:lnSpc>
              <a:buAutoNum type="arabicPeriod" startAt="1"/>
            </a:pPr>
            <a:r>
              <a:rPr lang="en-US" b="true" sz="4123">
                <a:solidFill>
                  <a:srgbClr val="000000"/>
                </a:solidFill>
                <a:latin typeface="Nourd Bold"/>
                <a:ea typeface="Nourd Bold"/>
                <a:cs typeface="Nourd Bold"/>
                <a:sym typeface="Nourd Bold"/>
              </a:rPr>
              <a:t>Chosen variable containing the value FALSE</a:t>
            </a:r>
          </a:p>
        </p:txBody>
      </p:sp>
      <p:sp>
        <p:nvSpPr>
          <p:cNvPr name="TextBox 8" id="8"/>
          <p:cNvSpPr txBox="true"/>
          <p:nvPr/>
        </p:nvSpPr>
        <p:spPr>
          <a:xfrm rot="0">
            <a:off x="4088553" y="2074049"/>
            <a:ext cx="2782365" cy="585045"/>
          </a:xfrm>
          <a:prstGeom prst="rect">
            <a:avLst/>
          </a:prstGeom>
        </p:spPr>
        <p:txBody>
          <a:bodyPr anchor="t" rtlCol="false" tIns="0" lIns="0" bIns="0" rIns="0">
            <a:spAutoFit/>
          </a:bodyPr>
          <a:lstStyle/>
          <a:p>
            <a:pPr algn="ctr">
              <a:lnSpc>
                <a:spcPts val="4650"/>
              </a:lnSpc>
            </a:pPr>
            <a:r>
              <a:rPr lang="en-US" sz="3875" b="true">
                <a:solidFill>
                  <a:srgbClr val="000000"/>
                </a:solidFill>
                <a:latin typeface="Nourd Bold"/>
                <a:ea typeface="Nourd Bold"/>
                <a:cs typeface="Nourd Bold"/>
                <a:sym typeface="Nourd Bold"/>
              </a:rPr>
              <a:t>Given that</a:t>
            </a:r>
          </a:p>
        </p:txBody>
      </p:sp>
      <p:grpSp>
        <p:nvGrpSpPr>
          <p:cNvPr name="Group 9" id="9"/>
          <p:cNvGrpSpPr/>
          <p:nvPr/>
        </p:nvGrpSpPr>
        <p:grpSpPr>
          <a:xfrm rot="0">
            <a:off x="2537237" y="300889"/>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3" id="13"/>
          <p:cNvSpPr txBox="true"/>
          <p:nvPr/>
        </p:nvSpPr>
        <p:spPr>
          <a:xfrm rot="0">
            <a:off x="265980" y="338929"/>
            <a:ext cx="17756039" cy="689771"/>
          </a:xfrm>
          <a:prstGeom prst="rect">
            <a:avLst/>
          </a:prstGeom>
        </p:spPr>
        <p:txBody>
          <a:bodyPr anchor="t" rtlCol="false" tIns="0" lIns="0" bIns="0" rIns="0">
            <a:spAutoFit/>
          </a:bodyPr>
          <a:lstStyle/>
          <a:p>
            <a:pPr algn="ctr">
              <a:lnSpc>
                <a:spcPts val="5463"/>
              </a:lnSpc>
            </a:pPr>
            <a:r>
              <a:rPr lang="en-US" sz="4553" b="true">
                <a:solidFill>
                  <a:srgbClr val="000000"/>
                </a:solidFill>
                <a:latin typeface="Nourd Bold"/>
                <a:ea typeface="Nourd Bold"/>
                <a:cs typeface="Nourd Bold"/>
                <a:sym typeface="Nourd Bold"/>
              </a:rPr>
              <a:t>Test your understanding - Assignment statement questions </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sp>
        <p:nvSpPr>
          <p:cNvPr name="TextBox 4" id="4"/>
          <p:cNvSpPr txBox="true"/>
          <p:nvPr/>
        </p:nvSpPr>
        <p:spPr>
          <a:xfrm rot="0">
            <a:off x="5500473" y="1769482"/>
            <a:ext cx="9250714" cy="984629"/>
          </a:xfrm>
          <a:prstGeom prst="rect">
            <a:avLst/>
          </a:prstGeom>
        </p:spPr>
        <p:txBody>
          <a:bodyPr anchor="t" rtlCol="false" tIns="0" lIns="0" bIns="0" rIns="0">
            <a:spAutoFit/>
          </a:bodyPr>
          <a:lstStyle/>
          <a:p>
            <a:pPr algn="ctr">
              <a:lnSpc>
                <a:spcPts val="7153"/>
              </a:lnSpc>
            </a:pPr>
            <a:r>
              <a:rPr lang="en-US" sz="5109">
                <a:solidFill>
                  <a:srgbClr val="000000"/>
                </a:solidFill>
                <a:latin typeface="Code Pro"/>
                <a:ea typeface="Code Pro"/>
                <a:cs typeface="Code Pro"/>
                <a:sym typeface="Code Pro"/>
              </a:rPr>
              <a:t>Cost                     5</a:t>
            </a:r>
          </a:p>
        </p:txBody>
      </p:sp>
      <p:grpSp>
        <p:nvGrpSpPr>
          <p:cNvPr name="Group 5" id="5"/>
          <p:cNvGrpSpPr/>
          <p:nvPr/>
        </p:nvGrpSpPr>
        <p:grpSpPr>
          <a:xfrm rot="-10800000">
            <a:off x="9704914" y="2337996"/>
            <a:ext cx="2160870" cy="57150"/>
            <a:chOff x="0" y="0"/>
            <a:chExt cx="2881160" cy="76200"/>
          </a:xfrm>
        </p:grpSpPr>
        <p:sp>
          <p:nvSpPr>
            <p:cNvPr name="Freeform 6" id="6"/>
            <p:cNvSpPr/>
            <p:nvPr/>
          </p:nvSpPr>
          <p:spPr>
            <a:xfrm flipH="false" flipV="false" rot="0">
              <a:off x="0" y="0"/>
              <a:ext cx="2881122" cy="76200"/>
            </a:xfrm>
            <a:custGeom>
              <a:avLst/>
              <a:gdLst/>
              <a:ahLst/>
              <a:cxnLst/>
              <a:rect r="r" b="b" t="t" l="l"/>
              <a:pathLst>
                <a:path h="76200" w="2881122">
                  <a:moveTo>
                    <a:pt x="38100" y="0"/>
                  </a:moveTo>
                  <a:lnTo>
                    <a:pt x="2843022" y="0"/>
                  </a:lnTo>
                  <a:cubicBezTo>
                    <a:pt x="2864104" y="0"/>
                    <a:pt x="2881122" y="17018"/>
                    <a:pt x="2881122" y="38100"/>
                  </a:cubicBezTo>
                  <a:cubicBezTo>
                    <a:pt x="2881122" y="59182"/>
                    <a:pt x="2864104" y="76200"/>
                    <a:pt x="2843022" y="76200"/>
                  </a:cubicBezTo>
                  <a:lnTo>
                    <a:pt x="38100" y="76200"/>
                  </a:lnTo>
                  <a:cubicBezTo>
                    <a:pt x="17018" y="76200"/>
                    <a:pt x="0" y="59182"/>
                    <a:pt x="0" y="38100"/>
                  </a:cubicBezTo>
                  <a:cubicBezTo>
                    <a:pt x="0" y="17018"/>
                    <a:pt x="17018" y="0"/>
                    <a:pt x="38100" y="0"/>
                  </a:cubicBezTo>
                  <a:close/>
                </a:path>
              </a:pathLst>
            </a:custGeom>
            <a:solidFill>
              <a:srgbClr val="000000"/>
            </a:solidFill>
          </p:spPr>
        </p:sp>
      </p:grpSp>
      <p:sp>
        <p:nvSpPr>
          <p:cNvPr name="TextBox 7" id="7"/>
          <p:cNvSpPr txBox="true"/>
          <p:nvPr/>
        </p:nvSpPr>
        <p:spPr>
          <a:xfrm rot="0">
            <a:off x="815503" y="3311492"/>
            <a:ext cx="16999655" cy="3954838"/>
          </a:xfrm>
          <a:prstGeom prst="rect">
            <a:avLst/>
          </a:prstGeom>
        </p:spPr>
        <p:txBody>
          <a:bodyPr anchor="t" rtlCol="false" tIns="0" lIns="0" bIns="0" rIns="0">
            <a:spAutoFit/>
          </a:bodyPr>
          <a:lstStyle/>
          <a:p>
            <a:pPr algn="l">
              <a:lnSpc>
                <a:spcPts val="5226"/>
              </a:lnSpc>
            </a:pPr>
            <a:r>
              <a:rPr lang="en-US" sz="4355" b="true">
                <a:solidFill>
                  <a:srgbClr val="000000"/>
                </a:solidFill>
                <a:latin typeface="Nourd Bold"/>
                <a:ea typeface="Nourd Bold"/>
                <a:cs typeface="Nourd Bold"/>
                <a:sym typeface="Nourd Bold"/>
              </a:rPr>
              <a:t>Answer</a:t>
            </a:r>
          </a:p>
          <a:p>
            <a:pPr algn="l" marL="995568" indent="-331856" lvl="2">
              <a:lnSpc>
                <a:spcPts val="5226"/>
              </a:lnSpc>
              <a:buAutoNum type="arabicPeriod" startAt="1"/>
            </a:pPr>
            <a:r>
              <a:rPr lang="en-US" b="true" sz="4355">
                <a:solidFill>
                  <a:srgbClr val="000000"/>
                </a:solidFill>
                <a:latin typeface="Nourd Bold"/>
                <a:ea typeface="Nourd Bold"/>
                <a:cs typeface="Nourd Bold"/>
                <a:sym typeface="Nourd Bold"/>
              </a:rPr>
              <a:t>Price ← Cost * 2</a:t>
            </a:r>
          </a:p>
          <a:p>
            <a:pPr algn="l" marL="995568" indent="-331856" lvl="2">
              <a:lnSpc>
                <a:spcPts val="5226"/>
              </a:lnSpc>
              <a:buAutoNum type="arabicPeriod" startAt="1"/>
            </a:pPr>
            <a:r>
              <a:rPr lang="en-US" b="true" sz="4355">
                <a:solidFill>
                  <a:srgbClr val="000000"/>
                </a:solidFill>
                <a:latin typeface="Nourd Bold"/>
                <a:ea typeface="Nourd Bold"/>
                <a:cs typeface="Nourd Bold"/>
                <a:sym typeface="Nourd Bold"/>
              </a:rPr>
              <a:t>Tax ← Price * 0.12</a:t>
            </a:r>
          </a:p>
          <a:p>
            <a:pPr algn="l" marL="995568" indent="-331856" lvl="2">
              <a:lnSpc>
                <a:spcPts val="5226"/>
              </a:lnSpc>
              <a:buAutoNum type="arabicPeriod" startAt="1"/>
            </a:pPr>
            <a:r>
              <a:rPr lang="en-US" b="true" sz="4355">
                <a:solidFill>
                  <a:srgbClr val="000000"/>
                </a:solidFill>
                <a:latin typeface="Nourd Bold"/>
                <a:ea typeface="Nourd Bold"/>
                <a:cs typeface="Nourd Bold"/>
                <a:sym typeface="Nourd Bold"/>
              </a:rPr>
              <a:t>Selling price ← Price + Tax</a:t>
            </a:r>
          </a:p>
          <a:p>
            <a:pPr algn="l" marL="995568" indent="-331856" lvl="2">
              <a:lnSpc>
                <a:spcPts val="5226"/>
              </a:lnSpc>
              <a:buAutoNum type="arabicPeriod" startAt="1"/>
            </a:pPr>
            <a:r>
              <a:rPr lang="en-US" b="true" sz="4355">
                <a:solidFill>
                  <a:srgbClr val="000000"/>
                </a:solidFill>
                <a:latin typeface="Nourd Bold"/>
                <a:ea typeface="Nourd Bold"/>
                <a:cs typeface="Nourd Bold"/>
                <a:sym typeface="Nourd Bold"/>
              </a:rPr>
              <a:t>Gender ← "M"</a:t>
            </a:r>
          </a:p>
          <a:p>
            <a:pPr algn="l" marL="995568" indent="-331856" lvl="2">
              <a:lnSpc>
                <a:spcPts val="5226"/>
              </a:lnSpc>
              <a:buAutoNum type="arabicPeriod" startAt="1"/>
            </a:pPr>
            <a:r>
              <a:rPr lang="en-US" b="true" sz="4355">
                <a:solidFill>
                  <a:srgbClr val="000000"/>
                </a:solidFill>
                <a:latin typeface="Nourd Bold"/>
                <a:ea typeface="Nourd Bold"/>
                <a:cs typeface="Nourd Bold"/>
                <a:sym typeface="Nourd Bold"/>
              </a:rPr>
              <a:t>Chosen ← FALSE </a:t>
            </a:r>
          </a:p>
        </p:txBody>
      </p:sp>
      <p:sp>
        <p:nvSpPr>
          <p:cNvPr name="TextBox 8" id="8"/>
          <p:cNvSpPr txBox="true"/>
          <p:nvPr/>
        </p:nvSpPr>
        <p:spPr>
          <a:xfrm rot="0">
            <a:off x="4297632" y="2074049"/>
            <a:ext cx="2782365" cy="585045"/>
          </a:xfrm>
          <a:prstGeom prst="rect">
            <a:avLst/>
          </a:prstGeom>
        </p:spPr>
        <p:txBody>
          <a:bodyPr anchor="t" rtlCol="false" tIns="0" lIns="0" bIns="0" rIns="0">
            <a:spAutoFit/>
          </a:bodyPr>
          <a:lstStyle/>
          <a:p>
            <a:pPr algn="ctr">
              <a:lnSpc>
                <a:spcPts val="4650"/>
              </a:lnSpc>
            </a:pPr>
            <a:r>
              <a:rPr lang="en-US" sz="3875" b="true">
                <a:solidFill>
                  <a:srgbClr val="000000"/>
                </a:solidFill>
                <a:latin typeface="Nourd Bold"/>
                <a:ea typeface="Nourd Bold"/>
                <a:cs typeface="Nourd Bold"/>
                <a:sym typeface="Nourd Bold"/>
              </a:rPr>
              <a:t>Given that</a:t>
            </a:r>
          </a:p>
        </p:txBody>
      </p:sp>
      <p:grpSp>
        <p:nvGrpSpPr>
          <p:cNvPr name="Group 9" id="9"/>
          <p:cNvGrpSpPr/>
          <p:nvPr/>
        </p:nvGrpSpPr>
        <p:grpSpPr>
          <a:xfrm rot="0">
            <a:off x="2537237" y="300889"/>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3" id="13"/>
          <p:cNvSpPr txBox="true"/>
          <p:nvPr/>
        </p:nvSpPr>
        <p:spPr>
          <a:xfrm rot="0">
            <a:off x="265980" y="338929"/>
            <a:ext cx="17756039" cy="689771"/>
          </a:xfrm>
          <a:prstGeom prst="rect">
            <a:avLst/>
          </a:prstGeom>
        </p:spPr>
        <p:txBody>
          <a:bodyPr anchor="t" rtlCol="false" tIns="0" lIns="0" bIns="0" rIns="0">
            <a:spAutoFit/>
          </a:bodyPr>
          <a:lstStyle/>
          <a:p>
            <a:pPr algn="ctr">
              <a:lnSpc>
                <a:spcPts val="5463"/>
              </a:lnSpc>
            </a:pPr>
            <a:r>
              <a:rPr lang="en-US" sz="4553" b="true">
                <a:solidFill>
                  <a:srgbClr val="000000"/>
                </a:solidFill>
                <a:latin typeface="Nourd Bold"/>
                <a:ea typeface="Nourd Bold"/>
                <a:cs typeface="Nourd Bold"/>
                <a:sym typeface="Nourd Bold"/>
              </a:rPr>
              <a:t>Test your understanding - Assignment statement questions </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8738842"/>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graphicFrame>
        <p:nvGraphicFramePr>
          <p:cNvPr name="Table 4" id="4"/>
          <p:cNvGraphicFramePr>
            <a:graphicFrameLocks noGrp="true"/>
          </p:cNvGraphicFramePr>
          <p:nvPr/>
        </p:nvGraphicFramePr>
        <p:xfrm>
          <a:off x="186045" y="5321425"/>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5" id="5"/>
          <p:cNvSpPr txBox="true"/>
          <p:nvPr/>
        </p:nvSpPr>
        <p:spPr>
          <a:xfrm rot="0">
            <a:off x="1037300" y="8586442"/>
            <a:ext cx="16222000" cy="1478346"/>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We can also assign an array to a variable.</a:t>
            </a:r>
          </a:p>
          <a:p>
            <a:pPr algn="ctr">
              <a:lnSpc>
                <a:spcPts val="5666"/>
              </a:lnSpc>
            </a:pPr>
            <a:r>
              <a:rPr lang="en-US" sz="4047">
                <a:solidFill>
                  <a:srgbClr val="000000"/>
                </a:solidFill>
                <a:latin typeface="Code Pro"/>
                <a:ea typeface="Code Pro"/>
                <a:cs typeface="Code Pro"/>
                <a:sym typeface="Code Pro"/>
              </a:rPr>
              <a:t>Array = A container that can store multiple items</a:t>
            </a:r>
          </a:p>
        </p:txBody>
      </p:sp>
      <p:sp>
        <p:nvSpPr>
          <p:cNvPr name="TextBox 6" id="6"/>
          <p:cNvSpPr txBox="true"/>
          <p:nvPr/>
        </p:nvSpPr>
        <p:spPr>
          <a:xfrm rot="0">
            <a:off x="4230316" y="1722777"/>
            <a:ext cx="9835967"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Assigning an array to a variable</a:t>
            </a:r>
          </a:p>
        </p:txBody>
      </p:sp>
      <p:grpSp>
        <p:nvGrpSpPr>
          <p:cNvPr name="Group 7" id="7"/>
          <p:cNvGrpSpPr/>
          <p:nvPr/>
        </p:nvGrpSpPr>
        <p:grpSpPr>
          <a:xfrm rot="0">
            <a:off x="2448505" y="2690393"/>
            <a:ext cx="13444600" cy="1274231"/>
            <a:chOff x="0" y="0"/>
            <a:chExt cx="17926133" cy="1698975"/>
          </a:xfrm>
        </p:grpSpPr>
        <p:sp>
          <p:nvSpPr>
            <p:cNvPr name="Freeform 8" id="8"/>
            <p:cNvSpPr/>
            <p:nvPr/>
          </p:nvSpPr>
          <p:spPr>
            <a:xfrm flipH="false" flipV="false" rot="0">
              <a:off x="0" y="0"/>
              <a:ext cx="17926177" cy="1699006"/>
            </a:xfrm>
            <a:custGeom>
              <a:avLst/>
              <a:gdLst/>
              <a:ahLst/>
              <a:cxnLst/>
              <a:rect r="r" b="b" t="t" l="l"/>
              <a:pathLst>
                <a:path h="1699006" w="17926177">
                  <a:moveTo>
                    <a:pt x="0" y="0"/>
                  </a:moveTo>
                  <a:lnTo>
                    <a:pt x="17926177" y="0"/>
                  </a:lnTo>
                  <a:lnTo>
                    <a:pt x="17926177" y="1699006"/>
                  </a:lnTo>
                  <a:lnTo>
                    <a:pt x="0" y="1699006"/>
                  </a:lnTo>
                  <a:close/>
                </a:path>
              </a:pathLst>
            </a:custGeom>
            <a:solidFill>
              <a:srgbClr val="B5DAEF"/>
            </a:solidFill>
          </p:spPr>
        </p:sp>
      </p:grpSp>
      <p:sp>
        <p:nvSpPr>
          <p:cNvPr name="TextBox 9" id="9"/>
          <p:cNvSpPr txBox="true"/>
          <p:nvPr/>
        </p:nvSpPr>
        <p:spPr>
          <a:xfrm rot="0">
            <a:off x="1299538" y="2685603"/>
            <a:ext cx="15697524" cy="943079"/>
          </a:xfrm>
          <a:prstGeom prst="rect">
            <a:avLst/>
          </a:prstGeom>
        </p:spPr>
        <p:txBody>
          <a:bodyPr anchor="t" rtlCol="false" tIns="0" lIns="0" bIns="0" rIns="0">
            <a:spAutoFit/>
          </a:bodyPr>
          <a:lstStyle/>
          <a:p>
            <a:pPr algn="ctr">
              <a:lnSpc>
                <a:spcPts val="6971"/>
              </a:lnSpc>
            </a:pPr>
            <a:r>
              <a:rPr lang="en-US" sz="4980">
                <a:solidFill>
                  <a:srgbClr val="000000"/>
                </a:solidFill>
                <a:latin typeface="Code Pro"/>
                <a:ea typeface="Code Pro"/>
                <a:cs typeface="Code Pro"/>
                <a:sym typeface="Code Pro"/>
              </a:rPr>
              <a:t>DECLARE MyClass : ARRAY[1:10] OF STRING</a:t>
            </a:r>
          </a:p>
        </p:txBody>
      </p:sp>
      <p:graphicFrame>
        <p:nvGraphicFramePr>
          <p:cNvPr name="Table 10" id="10"/>
          <p:cNvGraphicFramePr>
            <a:graphicFrameLocks noGrp="true"/>
          </p:cNvGraphicFramePr>
          <p:nvPr/>
        </p:nvGraphicFramePr>
        <p:xfrm>
          <a:off x="5516824" y="5321425"/>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aphicFrame>
        <p:nvGraphicFramePr>
          <p:cNvPr name="Table 11" id="11"/>
          <p:cNvGraphicFramePr>
            <a:graphicFrameLocks noGrp="true"/>
          </p:cNvGraphicFramePr>
          <p:nvPr/>
        </p:nvGraphicFramePr>
        <p:xfrm>
          <a:off x="10847603" y="5321425"/>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aphicFrame>
        <p:nvGraphicFramePr>
          <p:cNvPr name="Table 12" id="12"/>
          <p:cNvGraphicFramePr>
            <a:graphicFrameLocks noGrp="true"/>
          </p:cNvGraphicFramePr>
          <p:nvPr/>
        </p:nvGraphicFramePr>
        <p:xfrm>
          <a:off x="16178382" y="5321425"/>
          <a:ext cx="685800" cy="1054100"/>
        </p:xfrm>
        <a:graphic>
          <a:graphicData uri="http://schemas.openxmlformats.org/drawingml/2006/table">
            <a:tbl>
              <a:tblPr/>
              <a:tblGrid>
                <a:gridCol w="6858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13" id="13"/>
          <p:cNvSpPr/>
          <p:nvPr/>
        </p:nvSpPr>
        <p:spPr>
          <a:xfrm flipH="false" flipV="false" rot="-2117267">
            <a:off x="1233844" y="5868563"/>
            <a:ext cx="509946" cy="1401913"/>
          </a:xfrm>
          <a:custGeom>
            <a:avLst/>
            <a:gdLst/>
            <a:ahLst/>
            <a:cxnLst/>
            <a:rect r="r" b="b" t="t" l="l"/>
            <a:pathLst>
              <a:path h="1401913" w="509946">
                <a:moveTo>
                  <a:pt x="0" y="0"/>
                </a:moveTo>
                <a:lnTo>
                  <a:pt x="509946" y="0"/>
                </a:lnTo>
                <a:lnTo>
                  <a:pt x="509946" y="1401913"/>
                </a:lnTo>
                <a:lnTo>
                  <a:pt x="0" y="1401913"/>
                </a:lnTo>
                <a:lnTo>
                  <a:pt x="0" y="0"/>
                </a:lnTo>
                <a:close/>
              </a:path>
            </a:pathLst>
          </a:custGeom>
          <a:blipFill>
            <a:blip r:embed="rId2">
              <a:extLst>
                <a:ext uri="{96DAC541-7B7A-43D3-8B79-37D633B846F1}">
                  <asvg:svgBlip xmlns:asvg="http://schemas.microsoft.com/office/drawing/2016/SVG/main" r:embed="rId3"/>
                </a:ext>
              </a:extLst>
            </a:blip>
            <a:stretch>
              <a:fillRect l="-6654" t="0" r="-6654" b="0"/>
            </a:stretch>
          </a:blipFill>
        </p:spPr>
      </p:sp>
      <p:sp>
        <p:nvSpPr>
          <p:cNvPr name="TextBox 14" id="14"/>
          <p:cNvSpPr txBox="true"/>
          <p:nvPr/>
        </p:nvSpPr>
        <p:spPr>
          <a:xfrm rot="0">
            <a:off x="1488817" y="7273494"/>
            <a:ext cx="321411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Store value </a:t>
            </a:r>
          </a:p>
        </p:txBody>
      </p:sp>
      <p:grpSp>
        <p:nvGrpSpPr>
          <p:cNvPr name="Group 15" id="15"/>
          <p:cNvGrpSpPr/>
          <p:nvPr/>
        </p:nvGrpSpPr>
        <p:grpSpPr>
          <a:xfrm rot="0">
            <a:off x="2537237" y="300889"/>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19" id="19"/>
          <p:cNvSpPr txBox="true"/>
          <p:nvPr/>
        </p:nvSpPr>
        <p:spPr>
          <a:xfrm rot="0">
            <a:off x="239811" y="325715"/>
            <a:ext cx="12490121"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Assignment statement - ARRAY</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09677" y="-741669"/>
            <a:ext cx="19524553" cy="2366413"/>
            <a:chOff x="0" y="0"/>
            <a:chExt cx="26032737" cy="3155217"/>
          </a:xfrm>
        </p:grpSpPr>
        <p:sp>
          <p:nvSpPr>
            <p:cNvPr name="Freeform 3" id="3"/>
            <p:cNvSpPr/>
            <p:nvPr/>
          </p:nvSpPr>
          <p:spPr>
            <a:xfrm flipH="false" flipV="false" rot="0">
              <a:off x="0" y="0"/>
              <a:ext cx="26032715" cy="3155188"/>
            </a:xfrm>
            <a:custGeom>
              <a:avLst/>
              <a:gdLst/>
              <a:ahLst/>
              <a:cxnLst/>
              <a:rect r="r" b="b" t="t" l="l"/>
              <a:pathLst>
                <a:path h="3155188" w="26032715">
                  <a:moveTo>
                    <a:pt x="0" y="0"/>
                  </a:moveTo>
                  <a:lnTo>
                    <a:pt x="26032715" y="0"/>
                  </a:lnTo>
                  <a:lnTo>
                    <a:pt x="26032715" y="3155188"/>
                  </a:lnTo>
                  <a:lnTo>
                    <a:pt x="0" y="3155188"/>
                  </a:lnTo>
                  <a:close/>
                </a:path>
              </a:pathLst>
            </a:custGeom>
            <a:solidFill>
              <a:srgbClr val="FFDF56"/>
            </a:solidFill>
          </p:spPr>
        </p:sp>
      </p:grpSp>
      <p:graphicFrame>
        <p:nvGraphicFramePr>
          <p:cNvPr name="Table 4" id="4"/>
          <p:cNvGraphicFramePr>
            <a:graphicFrameLocks noGrp="true"/>
          </p:cNvGraphicFramePr>
          <p:nvPr/>
        </p:nvGraphicFramePr>
        <p:xfrm>
          <a:off x="181745" y="6165374"/>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5" id="5"/>
          <p:cNvSpPr txBox="true"/>
          <p:nvPr/>
        </p:nvSpPr>
        <p:spPr>
          <a:xfrm rot="0">
            <a:off x="4226016" y="2566726"/>
            <a:ext cx="9835967"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Assigning an array to a variable</a:t>
            </a:r>
          </a:p>
        </p:txBody>
      </p:sp>
      <p:grpSp>
        <p:nvGrpSpPr>
          <p:cNvPr name="Group 6" id="6"/>
          <p:cNvGrpSpPr/>
          <p:nvPr/>
        </p:nvGrpSpPr>
        <p:grpSpPr>
          <a:xfrm rot="0">
            <a:off x="2539913" y="3459226"/>
            <a:ext cx="13444600" cy="1274231"/>
            <a:chOff x="0" y="0"/>
            <a:chExt cx="17926133" cy="1698975"/>
          </a:xfrm>
        </p:grpSpPr>
        <p:sp>
          <p:nvSpPr>
            <p:cNvPr name="Freeform 7" id="7"/>
            <p:cNvSpPr/>
            <p:nvPr/>
          </p:nvSpPr>
          <p:spPr>
            <a:xfrm flipH="false" flipV="false" rot="0">
              <a:off x="0" y="0"/>
              <a:ext cx="17926177" cy="1699006"/>
            </a:xfrm>
            <a:custGeom>
              <a:avLst/>
              <a:gdLst/>
              <a:ahLst/>
              <a:cxnLst/>
              <a:rect r="r" b="b" t="t" l="l"/>
              <a:pathLst>
                <a:path h="1699006" w="17926177">
                  <a:moveTo>
                    <a:pt x="0" y="0"/>
                  </a:moveTo>
                  <a:lnTo>
                    <a:pt x="17926177" y="0"/>
                  </a:lnTo>
                  <a:lnTo>
                    <a:pt x="17926177" y="1699006"/>
                  </a:lnTo>
                  <a:lnTo>
                    <a:pt x="0" y="1699006"/>
                  </a:lnTo>
                  <a:close/>
                </a:path>
              </a:pathLst>
            </a:custGeom>
            <a:solidFill>
              <a:srgbClr val="B5DAEF"/>
            </a:solidFill>
          </p:spPr>
        </p:sp>
      </p:grpSp>
      <p:sp>
        <p:nvSpPr>
          <p:cNvPr name="TextBox 8" id="8"/>
          <p:cNvSpPr txBox="true"/>
          <p:nvPr/>
        </p:nvSpPr>
        <p:spPr>
          <a:xfrm rot="0">
            <a:off x="1295238" y="3529552"/>
            <a:ext cx="15697524" cy="943079"/>
          </a:xfrm>
          <a:prstGeom prst="rect">
            <a:avLst/>
          </a:prstGeom>
        </p:spPr>
        <p:txBody>
          <a:bodyPr anchor="t" rtlCol="false" tIns="0" lIns="0" bIns="0" rIns="0">
            <a:spAutoFit/>
          </a:bodyPr>
          <a:lstStyle/>
          <a:p>
            <a:pPr algn="ctr">
              <a:lnSpc>
                <a:spcPts val="6971"/>
              </a:lnSpc>
            </a:pPr>
            <a:r>
              <a:rPr lang="en-US" sz="4980">
                <a:solidFill>
                  <a:srgbClr val="000000"/>
                </a:solidFill>
                <a:latin typeface="Code Pro"/>
                <a:ea typeface="Code Pro"/>
                <a:cs typeface="Code Pro"/>
                <a:sym typeface="Code Pro"/>
              </a:rPr>
              <a:t>DECLARE MyClass : ARRAY[1:10] OF STRING</a:t>
            </a:r>
          </a:p>
        </p:txBody>
      </p:sp>
      <p:graphicFrame>
        <p:nvGraphicFramePr>
          <p:cNvPr name="Table 9" id="9"/>
          <p:cNvGraphicFramePr>
            <a:graphicFrameLocks noGrp="true"/>
          </p:cNvGraphicFramePr>
          <p:nvPr/>
        </p:nvGraphicFramePr>
        <p:xfrm>
          <a:off x="5512524" y="6165374"/>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aphicFrame>
        <p:nvGraphicFramePr>
          <p:cNvPr name="Table 10" id="10"/>
          <p:cNvGraphicFramePr>
            <a:graphicFrameLocks noGrp="true"/>
          </p:cNvGraphicFramePr>
          <p:nvPr/>
        </p:nvGraphicFramePr>
        <p:xfrm>
          <a:off x="10843303" y="6165374"/>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aphicFrame>
        <p:nvGraphicFramePr>
          <p:cNvPr name="Table 11" id="11"/>
          <p:cNvGraphicFramePr>
            <a:graphicFrameLocks noGrp="true"/>
          </p:cNvGraphicFramePr>
          <p:nvPr/>
        </p:nvGraphicFramePr>
        <p:xfrm>
          <a:off x="16174082" y="6165374"/>
          <a:ext cx="685800" cy="1054100"/>
        </p:xfrm>
        <a:graphic>
          <a:graphicData uri="http://schemas.openxmlformats.org/drawingml/2006/table">
            <a:tbl>
              <a:tblPr/>
              <a:tblGrid>
                <a:gridCol w="6858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2" id="12"/>
          <p:cNvSpPr txBox="true"/>
          <p:nvPr/>
        </p:nvSpPr>
        <p:spPr>
          <a:xfrm rot="0">
            <a:off x="356827"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1</a:t>
            </a:r>
          </a:p>
        </p:txBody>
      </p:sp>
      <p:sp>
        <p:nvSpPr>
          <p:cNvPr name="TextBox 13" id="13"/>
          <p:cNvSpPr txBox="true"/>
          <p:nvPr/>
        </p:nvSpPr>
        <p:spPr>
          <a:xfrm rot="0">
            <a:off x="2175262"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2</a:t>
            </a:r>
          </a:p>
        </p:txBody>
      </p:sp>
      <p:sp>
        <p:nvSpPr>
          <p:cNvPr name="TextBox 14" id="14"/>
          <p:cNvSpPr txBox="true"/>
          <p:nvPr/>
        </p:nvSpPr>
        <p:spPr>
          <a:xfrm rot="0">
            <a:off x="3985232"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3</a:t>
            </a:r>
          </a:p>
        </p:txBody>
      </p:sp>
      <p:sp>
        <p:nvSpPr>
          <p:cNvPr name="TextBox 15" id="15"/>
          <p:cNvSpPr txBox="true"/>
          <p:nvPr/>
        </p:nvSpPr>
        <p:spPr>
          <a:xfrm rot="0">
            <a:off x="5795202"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4</a:t>
            </a:r>
          </a:p>
        </p:txBody>
      </p:sp>
      <p:sp>
        <p:nvSpPr>
          <p:cNvPr name="TextBox 16" id="16"/>
          <p:cNvSpPr txBox="true"/>
          <p:nvPr/>
        </p:nvSpPr>
        <p:spPr>
          <a:xfrm rot="0">
            <a:off x="7506041"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5</a:t>
            </a:r>
          </a:p>
        </p:txBody>
      </p:sp>
      <p:sp>
        <p:nvSpPr>
          <p:cNvPr name="TextBox 17" id="17"/>
          <p:cNvSpPr txBox="true"/>
          <p:nvPr/>
        </p:nvSpPr>
        <p:spPr>
          <a:xfrm rot="0">
            <a:off x="9262213"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6</a:t>
            </a:r>
          </a:p>
        </p:txBody>
      </p:sp>
      <p:sp>
        <p:nvSpPr>
          <p:cNvPr name="TextBox 18" id="18"/>
          <p:cNvSpPr txBox="true"/>
          <p:nvPr/>
        </p:nvSpPr>
        <p:spPr>
          <a:xfrm rot="0">
            <a:off x="11080647"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7</a:t>
            </a:r>
          </a:p>
        </p:txBody>
      </p:sp>
      <p:sp>
        <p:nvSpPr>
          <p:cNvPr name="TextBox 19" id="19"/>
          <p:cNvSpPr txBox="true"/>
          <p:nvPr/>
        </p:nvSpPr>
        <p:spPr>
          <a:xfrm rot="0">
            <a:off x="12890617"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8</a:t>
            </a:r>
          </a:p>
        </p:txBody>
      </p:sp>
      <p:sp>
        <p:nvSpPr>
          <p:cNvPr name="TextBox 20" id="20"/>
          <p:cNvSpPr txBox="true"/>
          <p:nvPr/>
        </p:nvSpPr>
        <p:spPr>
          <a:xfrm rot="0">
            <a:off x="14700587"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9</a:t>
            </a:r>
          </a:p>
        </p:txBody>
      </p:sp>
      <p:sp>
        <p:nvSpPr>
          <p:cNvPr name="TextBox 21" id="21"/>
          <p:cNvSpPr txBox="true"/>
          <p:nvPr/>
        </p:nvSpPr>
        <p:spPr>
          <a:xfrm rot="0">
            <a:off x="16411426" y="5205860"/>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10</a:t>
            </a:r>
          </a:p>
        </p:txBody>
      </p:sp>
      <p:sp>
        <p:nvSpPr>
          <p:cNvPr name="TextBox 22" id="22"/>
          <p:cNvSpPr txBox="true"/>
          <p:nvPr/>
        </p:nvSpPr>
        <p:spPr>
          <a:xfrm rot="0">
            <a:off x="3950095" y="6235826"/>
            <a:ext cx="1378882"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Peter</a:t>
            </a:r>
          </a:p>
        </p:txBody>
      </p:sp>
      <p:sp>
        <p:nvSpPr>
          <p:cNvPr name="TextBox 23" id="23"/>
          <p:cNvSpPr txBox="true"/>
          <p:nvPr/>
        </p:nvSpPr>
        <p:spPr>
          <a:xfrm rot="0">
            <a:off x="12873049" y="6235826"/>
            <a:ext cx="1378882"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Jane</a:t>
            </a:r>
          </a:p>
        </p:txBody>
      </p:sp>
      <p:sp>
        <p:nvSpPr>
          <p:cNvPr name="TextBox 24" id="24"/>
          <p:cNvSpPr txBox="true"/>
          <p:nvPr/>
        </p:nvSpPr>
        <p:spPr>
          <a:xfrm rot="0">
            <a:off x="1446944" y="8008226"/>
            <a:ext cx="15697524" cy="1816593"/>
          </a:xfrm>
          <a:prstGeom prst="rect">
            <a:avLst/>
          </a:prstGeom>
        </p:spPr>
        <p:txBody>
          <a:bodyPr anchor="t" rtlCol="false" tIns="0" lIns="0" bIns="0" rIns="0">
            <a:spAutoFit/>
          </a:bodyPr>
          <a:lstStyle/>
          <a:p>
            <a:pPr algn="ctr">
              <a:lnSpc>
                <a:spcPts val="6971"/>
              </a:lnSpc>
            </a:pPr>
            <a:r>
              <a:rPr lang="en-US" sz="4980">
                <a:solidFill>
                  <a:srgbClr val="000000"/>
                </a:solidFill>
                <a:latin typeface="Code Pro"/>
                <a:ea typeface="Code Pro"/>
                <a:cs typeface="Code Pro"/>
                <a:sym typeface="Code Pro"/>
              </a:rPr>
              <a:t>MyClass</a:t>
            </a:r>
            <a:r>
              <a:rPr lang="en-US" sz="4980">
                <a:solidFill>
                  <a:srgbClr val="EF2B47"/>
                </a:solidFill>
                <a:latin typeface="Code Pro"/>
                <a:ea typeface="Code Pro"/>
                <a:cs typeface="Code Pro"/>
                <a:sym typeface="Code Pro"/>
              </a:rPr>
              <a:t>[3]</a:t>
            </a:r>
            <a:r>
              <a:rPr lang="en-US" sz="4980">
                <a:solidFill>
                  <a:srgbClr val="000000"/>
                </a:solidFill>
                <a:latin typeface="Code Pro"/>
                <a:ea typeface="Code Pro"/>
                <a:cs typeface="Code Pro"/>
                <a:sym typeface="Code Pro"/>
              </a:rPr>
              <a:t> -&gt; Peter</a:t>
            </a:r>
          </a:p>
          <a:p>
            <a:pPr algn="ctr">
              <a:lnSpc>
                <a:spcPts val="6971"/>
              </a:lnSpc>
            </a:pPr>
            <a:r>
              <a:rPr lang="en-US" sz="4980">
                <a:solidFill>
                  <a:srgbClr val="000000"/>
                </a:solidFill>
                <a:latin typeface="Code Pro"/>
                <a:ea typeface="Code Pro"/>
                <a:cs typeface="Code Pro"/>
                <a:sym typeface="Code Pro"/>
              </a:rPr>
              <a:t>MyClass</a:t>
            </a:r>
            <a:r>
              <a:rPr lang="en-US" sz="4980">
                <a:solidFill>
                  <a:srgbClr val="5E17EB"/>
                </a:solidFill>
                <a:latin typeface="Code Pro"/>
                <a:ea typeface="Code Pro"/>
                <a:cs typeface="Code Pro"/>
                <a:sym typeface="Code Pro"/>
              </a:rPr>
              <a:t>[8]</a:t>
            </a:r>
            <a:r>
              <a:rPr lang="en-US" sz="4980">
                <a:solidFill>
                  <a:srgbClr val="000000"/>
                </a:solidFill>
                <a:latin typeface="Code Pro"/>
                <a:ea typeface="Code Pro"/>
                <a:cs typeface="Code Pro"/>
                <a:sym typeface="Code Pro"/>
              </a:rPr>
              <a:t> -&gt; Jane</a:t>
            </a:r>
          </a:p>
        </p:txBody>
      </p:sp>
      <p:grpSp>
        <p:nvGrpSpPr>
          <p:cNvPr name="Group 25" id="25"/>
          <p:cNvGrpSpPr/>
          <p:nvPr/>
        </p:nvGrpSpPr>
        <p:grpSpPr>
          <a:xfrm rot="0">
            <a:off x="2537237" y="300889"/>
            <a:ext cx="13213526" cy="9925515"/>
            <a:chOff x="0" y="0"/>
            <a:chExt cx="17618034" cy="13234020"/>
          </a:xfrm>
        </p:grpSpPr>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7" id="2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9" id="29"/>
          <p:cNvSpPr txBox="true"/>
          <p:nvPr/>
        </p:nvSpPr>
        <p:spPr>
          <a:xfrm rot="0">
            <a:off x="922468" y="-8884"/>
            <a:ext cx="16222000" cy="1478346"/>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To access a particular element of an array, we can put a </a:t>
            </a:r>
          </a:p>
          <a:p>
            <a:pPr algn="ctr">
              <a:lnSpc>
                <a:spcPts val="5666"/>
              </a:lnSpc>
            </a:pPr>
            <a:r>
              <a:rPr lang="en-US" sz="4047">
                <a:solidFill>
                  <a:srgbClr val="000000"/>
                </a:solidFill>
                <a:latin typeface="Code Pro"/>
                <a:ea typeface="Code Pro"/>
                <a:cs typeface="Code Pro"/>
                <a:sym typeface="Code Pro"/>
              </a:rPr>
              <a:t>[position] after the variable name.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35457"/>
        </a:solidFill>
      </p:bgPr>
    </p:bg>
    <p:spTree>
      <p:nvGrpSpPr>
        <p:cNvPr id="1" name=""/>
        <p:cNvGrpSpPr/>
        <p:nvPr/>
      </p:nvGrpSpPr>
      <p:grpSpPr>
        <a:xfrm>
          <a:off x="0" y="0"/>
          <a:ext cx="0" cy="0"/>
          <a:chOff x="0" y="0"/>
          <a:chExt cx="0" cy="0"/>
        </a:xfrm>
      </p:grpSpPr>
      <p:sp>
        <p:nvSpPr>
          <p:cNvPr name="Freeform 2" id="2"/>
          <p:cNvSpPr/>
          <p:nvPr/>
        </p:nvSpPr>
        <p:spPr>
          <a:xfrm flipH="false" flipV="false" rot="0">
            <a:off x="14013534" y="38493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98575" y="1493435"/>
            <a:ext cx="13413058" cy="3490399"/>
            <a:chOff x="0" y="0"/>
            <a:chExt cx="17884077" cy="4653865"/>
          </a:xfrm>
        </p:grpSpPr>
        <p:sp>
          <p:nvSpPr>
            <p:cNvPr name="Freeform 4" id="4"/>
            <p:cNvSpPr/>
            <p:nvPr/>
          </p:nvSpPr>
          <p:spPr>
            <a:xfrm flipH="false" flipV="false" rot="0">
              <a:off x="0" y="0"/>
              <a:ext cx="17884139" cy="4653915"/>
            </a:xfrm>
            <a:custGeom>
              <a:avLst/>
              <a:gdLst/>
              <a:ahLst/>
              <a:cxnLst/>
              <a:rect r="r" b="b" t="t" l="l"/>
              <a:pathLst>
                <a:path h="4653915" w="17884139">
                  <a:moveTo>
                    <a:pt x="0" y="0"/>
                  </a:moveTo>
                  <a:lnTo>
                    <a:pt x="17884139" y="0"/>
                  </a:lnTo>
                  <a:lnTo>
                    <a:pt x="17884139" y="4653915"/>
                  </a:lnTo>
                  <a:lnTo>
                    <a:pt x="0" y="4653915"/>
                  </a:lnTo>
                  <a:close/>
                </a:path>
              </a:pathLst>
            </a:custGeom>
            <a:solidFill>
              <a:srgbClr val="D16161"/>
            </a:solidFill>
          </p:spPr>
        </p:sp>
      </p:grpSp>
      <p:sp>
        <p:nvSpPr>
          <p:cNvPr name="Freeform 5" id="5"/>
          <p:cNvSpPr/>
          <p:nvPr/>
        </p:nvSpPr>
        <p:spPr>
          <a:xfrm flipH="false" flipV="false" rot="0">
            <a:off x="4260959" y="5761345"/>
            <a:ext cx="4490914" cy="4114800"/>
          </a:xfrm>
          <a:custGeom>
            <a:avLst/>
            <a:gdLst/>
            <a:ahLst/>
            <a:cxnLst/>
            <a:rect r="r" b="b" t="t" l="l"/>
            <a:pathLst>
              <a:path h="4114800" w="4490914">
                <a:moveTo>
                  <a:pt x="0" y="0"/>
                </a:moveTo>
                <a:lnTo>
                  <a:pt x="4490914" y="0"/>
                </a:lnTo>
                <a:lnTo>
                  <a:pt x="44909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61" r="0" b="-61"/>
            </a:stretch>
          </a:blipFill>
        </p:spPr>
      </p:sp>
      <p:sp>
        <p:nvSpPr>
          <p:cNvPr name="Freeform 6" id="6"/>
          <p:cNvSpPr/>
          <p:nvPr/>
        </p:nvSpPr>
        <p:spPr>
          <a:xfrm flipH="true" flipV="false" rot="0">
            <a:off x="8751873" y="5143500"/>
            <a:ext cx="6411219" cy="4732645"/>
          </a:xfrm>
          <a:custGeom>
            <a:avLst/>
            <a:gdLst/>
            <a:ahLst/>
            <a:cxnLst/>
            <a:rect r="r" b="b" t="t" l="l"/>
            <a:pathLst>
              <a:path h="4732645" w="6411219">
                <a:moveTo>
                  <a:pt x="6411219" y="0"/>
                </a:moveTo>
                <a:lnTo>
                  <a:pt x="0" y="0"/>
                </a:lnTo>
                <a:lnTo>
                  <a:pt x="0" y="4732645"/>
                </a:lnTo>
                <a:lnTo>
                  <a:pt x="6411219" y="4732645"/>
                </a:lnTo>
                <a:lnTo>
                  <a:pt x="6411219" y="0"/>
                </a:lnTo>
                <a:close/>
              </a:path>
            </a:pathLst>
          </a:custGeom>
          <a:blipFill>
            <a:blip r:embed="rId6">
              <a:extLst>
                <a:ext uri="{96DAC541-7B7A-43D3-8B79-37D633B846F1}">
                  <asvg:svgBlip xmlns:asvg="http://schemas.microsoft.com/office/drawing/2016/SVG/main" r:embed="rId7"/>
                </a:ext>
              </a:extLst>
            </a:blip>
            <a:stretch>
              <a:fillRect l="0" t="-46" r="0" b="-46"/>
            </a:stretch>
          </a:blipFill>
        </p:spPr>
      </p:sp>
      <p:sp>
        <p:nvSpPr>
          <p:cNvPr name="TextBox 7" id="7"/>
          <p:cNvSpPr txBox="true"/>
          <p:nvPr/>
        </p:nvSpPr>
        <p:spPr>
          <a:xfrm rot="0">
            <a:off x="649479" y="-57279"/>
            <a:ext cx="6349278" cy="1368557"/>
          </a:xfrm>
          <a:prstGeom prst="rect">
            <a:avLst/>
          </a:prstGeom>
        </p:spPr>
        <p:txBody>
          <a:bodyPr anchor="t" rtlCol="false" tIns="0" lIns="0" bIns="0" rIns="0">
            <a:spAutoFit/>
          </a:bodyPr>
          <a:lstStyle/>
          <a:p>
            <a:pPr algn="l">
              <a:lnSpc>
                <a:spcPts val="10142"/>
              </a:lnSpc>
            </a:pPr>
            <a:r>
              <a:rPr lang="en-US" sz="7244">
                <a:solidFill>
                  <a:srgbClr val="000000"/>
                </a:solidFill>
                <a:latin typeface="Peace Sans"/>
                <a:ea typeface="Peace Sans"/>
                <a:cs typeface="Peace Sans"/>
                <a:sym typeface="Peace Sans"/>
              </a:rPr>
              <a:t>ANALYSIS</a:t>
            </a:r>
          </a:p>
        </p:txBody>
      </p:sp>
      <p:sp>
        <p:nvSpPr>
          <p:cNvPr name="TextBox 8" id="8"/>
          <p:cNvSpPr txBox="true"/>
          <p:nvPr/>
        </p:nvSpPr>
        <p:spPr>
          <a:xfrm rot="0">
            <a:off x="524027" y="1525992"/>
            <a:ext cx="13162154" cy="2953864"/>
          </a:xfrm>
          <a:prstGeom prst="rect">
            <a:avLst/>
          </a:prstGeom>
        </p:spPr>
        <p:txBody>
          <a:bodyPr anchor="t" rtlCol="false" tIns="0" lIns="0" bIns="0" rIns="0">
            <a:spAutoFit/>
          </a:bodyPr>
          <a:lstStyle/>
          <a:p>
            <a:pPr algn="l">
              <a:lnSpc>
                <a:spcPts val="4654"/>
              </a:lnSpc>
            </a:pPr>
            <a:r>
              <a:rPr lang="en-US" sz="3324">
                <a:solidFill>
                  <a:srgbClr val="000000"/>
                </a:solidFill>
                <a:latin typeface="Peace Sans"/>
                <a:ea typeface="Peace Sans"/>
                <a:cs typeface="Peace Sans"/>
                <a:sym typeface="Peace Sans"/>
              </a:rPr>
              <a:t>GAINING INSIGHT INTO CLIENT NEEDS AND PERSPECTIVES INVOLVES ENGAGING IN DISCUSSIONS, GATHERING DATA, AND EXCHANGING INFORMATION TO AVOID CONTINUOUS CYCLES OF REVISIONS AND CORRECTIONS IN THE PROCESS.</a:t>
            </a:r>
          </a:p>
        </p:txBody>
      </p:sp>
      <p:sp>
        <p:nvSpPr>
          <p:cNvPr name="TextBox 9" id="9"/>
          <p:cNvSpPr txBox="true"/>
          <p:nvPr/>
        </p:nvSpPr>
        <p:spPr>
          <a:xfrm rot="0">
            <a:off x="9307052" y="6229425"/>
            <a:ext cx="5300861" cy="1906270"/>
          </a:xfrm>
          <a:prstGeom prst="rect">
            <a:avLst/>
          </a:prstGeom>
        </p:spPr>
        <p:txBody>
          <a:bodyPr anchor="t" rtlCol="false" tIns="0" lIns="0" bIns="0" rIns="0">
            <a:spAutoFit/>
          </a:bodyPr>
          <a:lstStyle/>
          <a:p>
            <a:pPr algn="ctr">
              <a:lnSpc>
                <a:spcPts val="7278"/>
              </a:lnSpc>
            </a:pPr>
            <a:r>
              <a:rPr lang="en-US" sz="5198" b="true">
                <a:solidFill>
                  <a:srgbClr val="000000"/>
                </a:solidFill>
                <a:latin typeface="Open Sans Bold"/>
                <a:ea typeface="Open Sans Bold"/>
                <a:cs typeface="Open Sans Bold"/>
                <a:sym typeface="Open Sans Bold"/>
              </a:rPr>
              <a:t>Is this what my client want?</a:t>
            </a:r>
          </a:p>
        </p:txBody>
      </p:sp>
      <p:grpSp>
        <p:nvGrpSpPr>
          <p:cNvPr name="Group 10" id="10"/>
          <p:cNvGrpSpPr/>
          <p:nvPr/>
        </p:nvGrpSpPr>
        <p:grpSpPr>
          <a:xfrm rot="0">
            <a:off x="2537237" y="22875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DF56"/>
            </a:solidFill>
          </p:spPr>
        </p:sp>
      </p:grpSp>
      <p:sp>
        <p:nvSpPr>
          <p:cNvPr name="TextBox 4" id="4"/>
          <p:cNvSpPr txBox="true"/>
          <p:nvPr/>
        </p:nvSpPr>
        <p:spPr>
          <a:xfrm rot="0">
            <a:off x="737191" y="1920898"/>
            <a:ext cx="16813618" cy="1863408"/>
          </a:xfrm>
          <a:prstGeom prst="rect">
            <a:avLst/>
          </a:prstGeom>
        </p:spPr>
        <p:txBody>
          <a:bodyPr anchor="t" rtlCol="false" tIns="0" lIns="0" bIns="0" rIns="0">
            <a:spAutoFit/>
          </a:bodyPr>
          <a:lstStyle/>
          <a:p>
            <a:pPr algn="l">
              <a:lnSpc>
                <a:spcPts val="4948"/>
              </a:lnSpc>
            </a:pPr>
            <a:r>
              <a:rPr lang="en-US" sz="4123" b="true">
                <a:solidFill>
                  <a:srgbClr val="000000"/>
                </a:solidFill>
                <a:latin typeface="Nourd Bold"/>
                <a:ea typeface="Nourd Bold"/>
                <a:cs typeface="Nourd Bold"/>
                <a:sym typeface="Nourd Bold"/>
              </a:rPr>
              <a:t>Your task, create an array variable named markList. The array size is 20 and it stores the INTEGER data type. How to access the 12th element?</a:t>
            </a:r>
          </a:p>
        </p:txBody>
      </p:sp>
      <p:graphicFrame>
        <p:nvGraphicFramePr>
          <p:cNvPr name="Table 5" id="5"/>
          <p:cNvGraphicFramePr>
            <a:graphicFrameLocks noGrp="true"/>
          </p:cNvGraphicFramePr>
          <p:nvPr/>
        </p:nvGraphicFramePr>
        <p:xfrm>
          <a:off x="2906758" y="7529294"/>
          <a:ext cx="2095500" cy="406400"/>
        </p:xfrm>
        <a:graphic>
          <a:graphicData uri="http://schemas.openxmlformats.org/drawingml/2006/table">
            <a:tbl>
              <a:tblPr/>
              <a:tblGrid>
                <a:gridCol w="698500"/>
                <a:gridCol w="698500"/>
                <a:gridCol w="698500"/>
              </a:tblGrid>
              <a:tr h="406400">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r>
            </a:tbl>
          </a:graphicData>
        </a:graphic>
      </p:graphicFrame>
      <p:sp>
        <p:nvSpPr>
          <p:cNvPr name="TextBox 6" id="6"/>
          <p:cNvSpPr txBox="true"/>
          <p:nvPr/>
        </p:nvSpPr>
        <p:spPr>
          <a:xfrm rot="0">
            <a:off x="5452601" y="5264653"/>
            <a:ext cx="61916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Assigning an array to a variable</a:t>
            </a:r>
          </a:p>
        </p:txBody>
      </p:sp>
      <p:grpSp>
        <p:nvGrpSpPr>
          <p:cNvPr name="Group 7" id="7"/>
          <p:cNvGrpSpPr/>
          <p:nvPr/>
        </p:nvGrpSpPr>
        <p:grpSpPr>
          <a:xfrm rot="0">
            <a:off x="4391209" y="5825791"/>
            <a:ext cx="8463290" cy="802120"/>
            <a:chOff x="0" y="0"/>
            <a:chExt cx="11284387" cy="1069493"/>
          </a:xfrm>
        </p:grpSpPr>
        <p:sp>
          <p:nvSpPr>
            <p:cNvPr name="Freeform 8" id="8"/>
            <p:cNvSpPr/>
            <p:nvPr/>
          </p:nvSpPr>
          <p:spPr>
            <a:xfrm flipH="false" flipV="false" rot="0">
              <a:off x="0" y="0"/>
              <a:ext cx="11284331" cy="1069467"/>
            </a:xfrm>
            <a:custGeom>
              <a:avLst/>
              <a:gdLst/>
              <a:ahLst/>
              <a:cxnLst/>
              <a:rect r="r" b="b" t="t" l="l"/>
              <a:pathLst>
                <a:path h="1069467" w="11284331">
                  <a:moveTo>
                    <a:pt x="0" y="0"/>
                  </a:moveTo>
                  <a:lnTo>
                    <a:pt x="11284331" y="0"/>
                  </a:lnTo>
                  <a:lnTo>
                    <a:pt x="11284331" y="1069467"/>
                  </a:lnTo>
                  <a:lnTo>
                    <a:pt x="0" y="1069467"/>
                  </a:lnTo>
                  <a:close/>
                </a:path>
              </a:pathLst>
            </a:custGeom>
            <a:solidFill>
              <a:srgbClr val="B5DAEF"/>
            </a:solidFill>
          </p:spPr>
        </p:sp>
      </p:grpSp>
      <p:sp>
        <p:nvSpPr>
          <p:cNvPr name="TextBox 9" id="9"/>
          <p:cNvSpPr txBox="true"/>
          <p:nvPr/>
        </p:nvSpPr>
        <p:spPr>
          <a:xfrm rot="0">
            <a:off x="3607694" y="5856630"/>
            <a:ext cx="9881491" cy="607093"/>
          </a:xfrm>
          <a:prstGeom prst="rect">
            <a:avLst/>
          </a:prstGeom>
        </p:spPr>
        <p:txBody>
          <a:bodyPr anchor="t" rtlCol="false" tIns="0" lIns="0" bIns="0" rIns="0">
            <a:spAutoFit/>
          </a:bodyPr>
          <a:lstStyle/>
          <a:p>
            <a:pPr algn="ctr">
              <a:lnSpc>
                <a:spcPts val="4388"/>
              </a:lnSpc>
            </a:pPr>
            <a:r>
              <a:rPr lang="en-US" sz="3135">
                <a:solidFill>
                  <a:srgbClr val="000000"/>
                </a:solidFill>
                <a:latin typeface="Code Pro"/>
                <a:ea typeface="Code Pro"/>
                <a:cs typeface="Code Pro"/>
                <a:sym typeface="Code Pro"/>
              </a:rPr>
              <a:t>DECLARE MyClass : ARRAY[1:10] OF STRING</a:t>
            </a:r>
          </a:p>
        </p:txBody>
      </p:sp>
      <p:graphicFrame>
        <p:nvGraphicFramePr>
          <p:cNvPr name="Table 10" id="10"/>
          <p:cNvGraphicFramePr>
            <a:graphicFrameLocks noGrp="true"/>
          </p:cNvGraphicFramePr>
          <p:nvPr/>
        </p:nvGraphicFramePr>
        <p:xfrm>
          <a:off x="6262449" y="7529294"/>
          <a:ext cx="2095500" cy="406400"/>
        </p:xfrm>
        <a:graphic>
          <a:graphicData uri="http://schemas.openxmlformats.org/drawingml/2006/table">
            <a:tbl>
              <a:tblPr/>
              <a:tblGrid>
                <a:gridCol w="698500"/>
                <a:gridCol w="698500"/>
                <a:gridCol w="698500"/>
              </a:tblGrid>
              <a:tr h="406400">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r>
            </a:tbl>
          </a:graphicData>
        </a:graphic>
      </p:graphicFrame>
      <p:graphicFrame>
        <p:nvGraphicFramePr>
          <p:cNvPr name="Table 11" id="11"/>
          <p:cNvGraphicFramePr>
            <a:graphicFrameLocks noGrp="true"/>
          </p:cNvGraphicFramePr>
          <p:nvPr/>
        </p:nvGraphicFramePr>
        <p:xfrm>
          <a:off x="9618140" y="7529294"/>
          <a:ext cx="2095500" cy="406400"/>
        </p:xfrm>
        <a:graphic>
          <a:graphicData uri="http://schemas.openxmlformats.org/drawingml/2006/table">
            <a:tbl>
              <a:tblPr/>
              <a:tblGrid>
                <a:gridCol w="698500"/>
                <a:gridCol w="698500"/>
                <a:gridCol w="698500"/>
              </a:tblGrid>
              <a:tr h="406400">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r>
            </a:tbl>
          </a:graphicData>
        </a:graphic>
      </p:graphicFrame>
      <p:graphicFrame>
        <p:nvGraphicFramePr>
          <p:cNvPr name="Table 12" id="12"/>
          <p:cNvGraphicFramePr>
            <a:graphicFrameLocks noGrp="true"/>
          </p:cNvGraphicFramePr>
          <p:nvPr/>
        </p:nvGraphicFramePr>
        <p:xfrm>
          <a:off x="12973832" y="7529294"/>
          <a:ext cx="266700" cy="406400"/>
        </p:xfrm>
        <a:graphic>
          <a:graphicData uri="http://schemas.openxmlformats.org/drawingml/2006/table">
            <a:tbl>
              <a:tblPr/>
              <a:tblGrid>
                <a:gridCol w="266700"/>
              </a:tblGrid>
              <a:tr h="406400">
                <a:tc>
                  <a:txBody>
                    <a:bodyPr anchor="t" rtlCol="false"/>
                    <a:lstStyle/>
                    <a:p>
                      <a:pPr algn="l">
                        <a:lnSpc>
                          <a:spcPts val="1679"/>
                        </a:lnSpc>
                        <a:defRPr/>
                      </a:pPr>
                      <a:endParaRPr lang="en-US" sz="1100"/>
                    </a:p>
                  </a:txBody>
                  <a:tcPr marL="119919" marR="119919" marT="119919" marB="119919" anchor="ctr">
                    <a:lnL cmpd="sng" algn="ctr" cap="flat" w="15098">
                      <a:solidFill>
                        <a:srgbClr val="000000"/>
                      </a:solidFill>
                      <a:prstDash val="solid"/>
                      <a:round/>
                      <a:headEnd type="none" w="med" len="med"/>
                      <a:tailEnd type="none" w="med" len="med"/>
                    </a:lnL>
                    <a:lnR cmpd="sng" algn="ctr" cap="flat" w="15098">
                      <a:solidFill>
                        <a:srgbClr val="000000"/>
                      </a:solidFill>
                      <a:prstDash val="solid"/>
                      <a:round/>
                      <a:headEnd type="none" w="med" len="med"/>
                      <a:tailEnd type="none" w="med" len="med"/>
                    </a:lnR>
                    <a:lnT cmpd="sng" algn="ctr" cap="flat" w="15098">
                      <a:solidFill>
                        <a:srgbClr val="000000"/>
                      </a:solidFill>
                      <a:prstDash val="solid"/>
                      <a:round/>
                      <a:headEnd type="none" w="med" len="med"/>
                      <a:tailEnd type="none" w="med" len="med"/>
                    </a:lnT>
                    <a:lnB cmpd="sng" algn="ctr" cap="flat" w="15098">
                      <a:solidFill>
                        <a:srgbClr val="000000"/>
                      </a:solidFill>
                      <a:prstDash val="solid"/>
                      <a:round/>
                      <a:headEnd type="none" w="med" len="med"/>
                      <a:tailEnd type="none" w="med" len="med"/>
                    </a:lnB>
                  </a:tcPr>
                </a:tc>
              </a:tr>
            </a:tbl>
          </a:graphicData>
        </a:graphic>
      </p:graphicFrame>
      <p:sp>
        <p:nvSpPr>
          <p:cNvPr name="TextBox 13" id="13"/>
          <p:cNvSpPr txBox="true"/>
          <p:nvPr/>
        </p:nvSpPr>
        <p:spPr>
          <a:xfrm rot="0">
            <a:off x="3016971"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1</a:t>
            </a:r>
          </a:p>
        </p:txBody>
      </p:sp>
      <p:sp>
        <p:nvSpPr>
          <p:cNvPr name="TextBox 14" id="14"/>
          <p:cNvSpPr txBox="true"/>
          <p:nvPr/>
        </p:nvSpPr>
        <p:spPr>
          <a:xfrm rot="0">
            <a:off x="4161664"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2</a:t>
            </a:r>
          </a:p>
        </p:txBody>
      </p:sp>
      <p:sp>
        <p:nvSpPr>
          <p:cNvPr name="TextBox 15" id="15"/>
          <p:cNvSpPr txBox="true"/>
          <p:nvPr/>
        </p:nvSpPr>
        <p:spPr>
          <a:xfrm rot="0">
            <a:off x="5301028"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3</a:t>
            </a:r>
          </a:p>
        </p:txBody>
      </p:sp>
      <p:sp>
        <p:nvSpPr>
          <p:cNvPr name="TextBox 16" id="16"/>
          <p:cNvSpPr txBox="true"/>
          <p:nvPr/>
        </p:nvSpPr>
        <p:spPr>
          <a:xfrm rot="0">
            <a:off x="6440393"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4</a:t>
            </a:r>
          </a:p>
        </p:txBody>
      </p:sp>
      <p:sp>
        <p:nvSpPr>
          <p:cNvPr name="TextBox 17" id="17"/>
          <p:cNvSpPr txBox="true"/>
          <p:nvPr/>
        </p:nvSpPr>
        <p:spPr>
          <a:xfrm rot="0">
            <a:off x="7517355"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5</a:t>
            </a:r>
          </a:p>
        </p:txBody>
      </p:sp>
      <p:sp>
        <p:nvSpPr>
          <p:cNvPr name="TextBox 18" id="18"/>
          <p:cNvSpPr txBox="true"/>
          <p:nvPr/>
        </p:nvSpPr>
        <p:spPr>
          <a:xfrm rot="0">
            <a:off x="8622854"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6</a:t>
            </a:r>
          </a:p>
        </p:txBody>
      </p:sp>
      <p:sp>
        <p:nvSpPr>
          <p:cNvPr name="TextBox 19" id="19"/>
          <p:cNvSpPr txBox="true"/>
          <p:nvPr/>
        </p:nvSpPr>
        <p:spPr>
          <a:xfrm rot="0">
            <a:off x="9767547"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7</a:t>
            </a:r>
          </a:p>
        </p:txBody>
      </p:sp>
      <p:sp>
        <p:nvSpPr>
          <p:cNvPr name="TextBox 20" id="20"/>
          <p:cNvSpPr txBox="true"/>
          <p:nvPr/>
        </p:nvSpPr>
        <p:spPr>
          <a:xfrm rot="0">
            <a:off x="10906912"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8</a:t>
            </a:r>
          </a:p>
        </p:txBody>
      </p:sp>
      <p:sp>
        <p:nvSpPr>
          <p:cNvPr name="TextBox 21" id="21"/>
          <p:cNvSpPr txBox="true"/>
          <p:nvPr/>
        </p:nvSpPr>
        <p:spPr>
          <a:xfrm rot="0">
            <a:off x="12046276"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9</a:t>
            </a:r>
          </a:p>
        </p:txBody>
      </p:sp>
      <p:sp>
        <p:nvSpPr>
          <p:cNvPr name="TextBox 22" id="22"/>
          <p:cNvSpPr txBox="true"/>
          <p:nvPr/>
        </p:nvSpPr>
        <p:spPr>
          <a:xfrm rot="0">
            <a:off x="13123238" y="6925971"/>
            <a:ext cx="845879"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10</a:t>
            </a:r>
          </a:p>
        </p:txBody>
      </p:sp>
      <p:sp>
        <p:nvSpPr>
          <p:cNvPr name="TextBox 23" id="23"/>
          <p:cNvSpPr txBox="true"/>
          <p:nvPr/>
        </p:nvSpPr>
        <p:spPr>
          <a:xfrm rot="0">
            <a:off x="5278910" y="7574328"/>
            <a:ext cx="867997"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Peter</a:t>
            </a:r>
          </a:p>
        </p:txBody>
      </p:sp>
      <p:sp>
        <p:nvSpPr>
          <p:cNvPr name="TextBox 24" id="24"/>
          <p:cNvSpPr txBox="true"/>
          <p:nvPr/>
        </p:nvSpPr>
        <p:spPr>
          <a:xfrm rot="0">
            <a:off x="10895853" y="7574328"/>
            <a:ext cx="867997" cy="480230"/>
          </a:xfrm>
          <a:prstGeom prst="rect">
            <a:avLst/>
          </a:prstGeom>
        </p:spPr>
        <p:txBody>
          <a:bodyPr anchor="t" rtlCol="false" tIns="0" lIns="0" bIns="0" rIns="0">
            <a:spAutoFit/>
          </a:bodyPr>
          <a:lstStyle/>
          <a:p>
            <a:pPr algn="ctr">
              <a:lnSpc>
                <a:spcPts val="3565"/>
              </a:lnSpc>
            </a:pPr>
            <a:r>
              <a:rPr lang="en-US" sz="2546">
                <a:solidFill>
                  <a:srgbClr val="000000"/>
                </a:solidFill>
                <a:latin typeface="Code Pro"/>
                <a:ea typeface="Code Pro"/>
                <a:cs typeface="Code Pro"/>
                <a:sym typeface="Code Pro"/>
              </a:rPr>
              <a:t>Jane</a:t>
            </a:r>
          </a:p>
        </p:txBody>
      </p:sp>
      <p:sp>
        <p:nvSpPr>
          <p:cNvPr name="TextBox 25" id="25"/>
          <p:cNvSpPr txBox="true"/>
          <p:nvPr/>
        </p:nvSpPr>
        <p:spPr>
          <a:xfrm rot="0">
            <a:off x="756094" y="4522364"/>
            <a:ext cx="5703202" cy="621136"/>
          </a:xfrm>
          <a:prstGeom prst="rect">
            <a:avLst/>
          </a:prstGeom>
        </p:spPr>
        <p:txBody>
          <a:bodyPr anchor="t" rtlCol="false" tIns="0" lIns="0" bIns="0" rIns="0">
            <a:spAutoFit/>
          </a:bodyPr>
          <a:lstStyle/>
          <a:p>
            <a:pPr algn="l">
              <a:lnSpc>
                <a:spcPts val="4948"/>
              </a:lnSpc>
            </a:pPr>
            <a:r>
              <a:rPr lang="en-US" sz="4123" b="true">
                <a:solidFill>
                  <a:srgbClr val="000000"/>
                </a:solidFill>
                <a:latin typeface="Nourd Bold"/>
                <a:ea typeface="Nourd Bold"/>
                <a:cs typeface="Nourd Bold"/>
                <a:sym typeface="Nourd Bold"/>
              </a:rPr>
              <a:t>Previous examples:</a:t>
            </a:r>
          </a:p>
        </p:txBody>
      </p:sp>
      <p:grpSp>
        <p:nvGrpSpPr>
          <p:cNvPr name="Group 26" id="26"/>
          <p:cNvGrpSpPr/>
          <p:nvPr/>
        </p:nvGrpSpPr>
        <p:grpSpPr>
          <a:xfrm rot="0">
            <a:off x="2537237" y="300889"/>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30" id="30"/>
          <p:cNvSpPr txBox="true"/>
          <p:nvPr/>
        </p:nvSpPr>
        <p:spPr>
          <a:xfrm rot="0">
            <a:off x="265980" y="338929"/>
            <a:ext cx="17756039" cy="689771"/>
          </a:xfrm>
          <a:prstGeom prst="rect">
            <a:avLst/>
          </a:prstGeom>
        </p:spPr>
        <p:txBody>
          <a:bodyPr anchor="t" rtlCol="false" tIns="0" lIns="0" bIns="0" rIns="0">
            <a:spAutoFit/>
          </a:bodyPr>
          <a:lstStyle/>
          <a:p>
            <a:pPr algn="ctr">
              <a:lnSpc>
                <a:spcPts val="5463"/>
              </a:lnSpc>
            </a:pPr>
            <a:r>
              <a:rPr lang="en-US" sz="4553" b="true">
                <a:solidFill>
                  <a:srgbClr val="000000"/>
                </a:solidFill>
                <a:latin typeface="Nourd Bold"/>
                <a:ea typeface="Nourd Bold"/>
                <a:cs typeface="Nourd Bold"/>
                <a:sym typeface="Nourd Bold"/>
              </a:rPr>
              <a:t>Test your understanding - Assignment statement questions </a:t>
            </a:r>
          </a:p>
        </p:txBody>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738842"/>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853FF3"/>
            </a:solidFill>
          </p:spPr>
        </p:sp>
      </p:grpSp>
      <p:sp>
        <p:nvSpPr>
          <p:cNvPr name="TextBox 4" id="4"/>
          <p:cNvSpPr txBox="true"/>
          <p:nvPr/>
        </p:nvSpPr>
        <p:spPr>
          <a:xfrm rot="0">
            <a:off x="239811" y="325715"/>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Input and Output</a:t>
            </a:r>
          </a:p>
        </p:txBody>
      </p:sp>
      <p:grpSp>
        <p:nvGrpSpPr>
          <p:cNvPr name="Group 5" id="5"/>
          <p:cNvGrpSpPr/>
          <p:nvPr/>
        </p:nvGrpSpPr>
        <p:grpSpPr>
          <a:xfrm rot="0">
            <a:off x="3655034" y="1723110"/>
            <a:ext cx="4284916" cy="5036226"/>
            <a:chOff x="0" y="0"/>
            <a:chExt cx="5713221" cy="6714968"/>
          </a:xfrm>
        </p:grpSpPr>
        <p:sp>
          <p:nvSpPr>
            <p:cNvPr name="Freeform 6" id="6"/>
            <p:cNvSpPr/>
            <p:nvPr/>
          </p:nvSpPr>
          <p:spPr>
            <a:xfrm flipH="false" flipV="false" rot="0">
              <a:off x="0" y="0"/>
              <a:ext cx="5713222" cy="6714998"/>
            </a:xfrm>
            <a:custGeom>
              <a:avLst/>
              <a:gdLst/>
              <a:ahLst/>
              <a:cxnLst/>
              <a:rect r="r" b="b" t="t" l="l"/>
              <a:pathLst>
                <a:path h="6714998" w="5713222">
                  <a:moveTo>
                    <a:pt x="5146675" y="6714998"/>
                  </a:moveTo>
                  <a:lnTo>
                    <a:pt x="566547" y="6714998"/>
                  </a:lnTo>
                  <a:cubicBezTo>
                    <a:pt x="254381" y="6714998"/>
                    <a:pt x="0" y="6460617"/>
                    <a:pt x="0" y="6148451"/>
                  </a:cubicBezTo>
                  <a:lnTo>
                    <a:pt x="0" y="566547"/>
                  </a:lnTo>
                  <a:cubicBezTo>
                    <a:pt x="0" y="254381"/>
                    <a:pt x="254381" y="0"/>
                    <a:pt x="566547" y="0"/>
                  </a:cubicBezTo>
                  <a:lnTo>
                    <a:pt x="5146675" y="0"/>
                  </a:lnTo>
                  <a:cubicBezTo>
                    <a:pt x="5458841" y="0"/>
                    <a:pt x="5713222" y="254381"/>
                    <a:pt x="5713222" y="566547"/>
                  </a:cubicBezTo>
                  <a:lnTo>
                    <a:pt x="5713222" y="6148451"/>
                  </a:lnTo>
                  <a:cubicBezTo>
                    <a:pt x="5713222" y="6460617"/>
                    <a:pt x="5458841" y="6714998"/>
                    <a:pt x="5146675" y="6714998"/>
                  </a:cubicBezTo>
                  <a:close/>
                </a:path>
              </a:pathLst>
            </a:custGeom>
            <a:solidFill>
              <a:srgbClr val="69F4CE"/>
            </a:solidFill>
          </p:spPr>
        </p:sp>
      </p:grpSp>
      <p:grpSp>
        <p:nvGrpSpPr>
          <p:cNvPr name="Group 7" id="7"/>
          <p:cNvGrpSpPr/>
          <p:nvPr/>
        </p:nvGrpSpPr>
        <p:grpSpPr>
          <a:xfrm rot="0">
            <a:off x="10681463" y="1723110"/>
            <a:ext cx="4284916" cy="5036226"/>
            <a:chOff x="0" y="0"/>
            <a:chExt cx="5713221" cy="6714968"/>
          </a:xfrm>
        </p:grpSpPr>
        <p:sp>
          <p:nvSpPr>
            <p:cNvPr name="Freeform 8" id="8"/>
            <p:cNvSpPr/>
            <p:nvPr/>
          </p:nvSpPr>
          <p:spPr>
            <a:xfrm flipH="false" flipV="false" rot="0">
              <a:off x="0" y="0"/>
              <a:ext cx="5713222" cy="6714998"/>
            </a:xfrm>
            <a:custGeom>
              <a:avLst/>
              <a:gdLst/>
              <a:ahLst/>
              <a:cxnLst/>
              <a:rect r="r" b="b" t="t" l="l"/>
              <a:pathLst>
                <a:path h="6714998" w="5713222">
                  <a:moveTo>
                    <a:pt x="5146675" y="6714998"/>
                  </a:moveTo>
                  <a:lnTo>
                    <a:pt x="566547" y="6714998"/>
                  </a:lnTo>
                  <a:cubicBezTo>
                    <a:pt x="254381" y="6714998"/>
                    <a:pt x="0" y="6460617"/>
                    <a:pt x="0" y="6148451"/>
                  </a:cubicBezTo>
                  <a:lnTo>
                    <a:pt x="0" y="566547"/>
                  </a:lnTo>
                  <a:cubicBezTo>
                    <a:pt x="0" y="254381"/>
                    <a:pt x="254381" y="0"/>
                    <a:pt x="566547" y="0"/>
                  </a:cubicBezTo>
                  <a:lnTo>
                    <a:pt x="5146675" y="0"/>
                  </a:lnTo>
                  <a:cubicBezTo>
                    <a:pt x="5458841" y="0"/>
                    <a:pt x="5713222" y="254381"/>
                    <a:pt x="5713222" y="566547"/>
                  </a:cubicBezTo>
                  <a:lnTo>
                    <a:pt x="5713222" y="6148451"/>
                  </a:lnTo>
                  <a:cubicBezTo>
                    <a:pt x="5713222" y="6460617"/>
                    <a:pt x="5458841" y="6714998"/>
                    <a:pt x="5146675" y="6714998"/>
                  </a:cubicBezTo>
                  <a:close/>
                </a:path>
              </a:pathLst>
            </a:custGeom>
            <a:solidFill>
              <a:srgbClr val="FF5757"/>
            </a:solidFill>
          </p:spPr>
        </p:sp>
      </p:grpSp>
      <p:sp>
        <p:nvSpPr>
          <p:cNvPr name="TextBox 9" id="9"/>
          <p:cNvSpPr txBox="true"/>
          <p:nvPr/>
        </p:nvSpPr>
        <p:spPr>
          <a:xfrm rot="0">
            <a:off x="4936565" y="1979255"/>
            <a:ext cx="1721856" cy="704850"/>
          </a:xfrm>
          <a:prstGeom prst="rect">
            <a:avLst/>
          </a:prstGeom>
        </p:spPr>
        <p:txBody>
          <a:bodyPr anchor="t" rtlCol="false" tIns="0" lIns="0" bIns="0" rIns="0">
            <a:spAutoFit/>
          </a:bodyPr>
          <a:lstStyle/>
          <a:p>
            <a:pPr algn="ctr">
              <a:lnSpc>
                <a:spcPts val="5553"/>
              </a:lnSpc>
            </a:pPr>
            <a:r>
              <a:rPr lang="en-US" sz="4628" b="true">
                <a:solidFill>
                  <a:srgbClr val="000000"/>
                </a:solidFill>
                <a:latin typeface="Nourd Bold"/>
                <a:ea typeface="Nourd Bold"/>
                <a:cs typeface="Nourd Bold"/>
                <a:sym typeface="Nourd Bold"/>
              </a:rPr>
              <a:t>Input </a:t>
            </a:r>
          </a:p>
        </p:txBody>
      </p:sp>
      <p:sp>
        <p:nvSpPr>
          <p:cNvPr name="TextBox 10" id="10"/>
          <p:cNvSpPr txBox="true"/>
          <p:nvPr/>
        </p:nvSpPr>
        <p:spPr>
          <a:xfrm rot="0">
            <a:off x="11546783" y="1979255"/>
            <a:ext cx="2554275" cy="704850"/>
          </a:xfrm>
          <a:prstGeom prst="rect">
            <a:avLst/>
          </a:prstGeom>
        </p:spPr>
        <p:txBody>
          <a:bodyPr anchor="t" rtlCol="false" tIns="0" lIns="0" bIns="0" rIns="0">
            <a:spAutoFit/>
          </a:bodyPr>
          <a:lstStyle/>
          <a:p>
            <a:pPr algn="ctr">
              <a:lnSpc>
                <a:spcPts val="5553"/>
              </a:lnSpc>
            </a:pPr>
            <a:r>
              <a:rPr lang="en-US" sz="4628" b="true">
                <a:solidFill>
                  <a:srgbClr val="000000"/>
                </a:solidFill>
                <a:latin typeface="Nourd Bold"/>
                <a:ea typeface="Nourd Bold"/>
                <a:cs typeface="Nourd Bold"/>
                <a:sym typeface="Nourd Bold"/>
              </a:rPr>
              <a:t>Output </a:t>
            </a:r>
          </a:p>
        </p:txBody>
      </p:sp>
      <p:sp>
        <p:nvSpPr>
          <p:cNvPr name="TextBox 11" id="11"/>
          <p:cNvSpPr txBox="true"/>
          <p:nvPr/>
        </p:nvSpPr>
        <p:spPr>
          <a:xfrm rot="0">
            <a:off x="4030206" y="2890462"/>
            <a:ext cx="3534573" cy="3312696"/>
          </a:xfrm>
          <a:prstGeom prst="rect">
            <a:avLst/>
          </a:prstGeom>
        </p:spPr>
        <p:txBody>
          <a:bodyPr anchor="t" rtlCol="false" tIns="0" lIns="0" bIns="0" rIns="0">
            <a:spAutoFit/>
          </a:bodyPr>
          <a:lstStyle/>
          <a:p>
            <a:pPr algn="ctr">
              <a:lnSpc>
                <a:spcPts val="4310"/>
              </a:lnSpc>
            </a:pPr>
            <a:r>
              <a:rPr lang="en-US" sz="3078">
                <a:solidFill>
                  <a:srgbClr val="000000"/>
                </a:solidFill>
                <a:latin typeface="Code Pro"/>
                <a:ea typeface="Code Pro"/>
                <a:cs typeface="Code Pro"/>
                <a:sym typeface="Code Pro"/>
              </a:rPr>
              <a:t>Used for data entry; it is usually followed by a variable where the data input is stored</a:t>
            </a:r>
          </a:p>
        </p:txBody>
      </p:sp>
      <p:sp>
        <p:nvSpPr>
          <p:cNvPr name="TextBox 12" id="12"/>
          <p:cNvSpPr txBox="true"/>
          <p:nvPr/>
        </p:nvSpPr>
        <p:spPr>
          <a:xfrm rot="0">
            <a:off x="11056634" y="2916654"/>
            <a:ext cx="3534573" cy="2226846"/>
          </a:xfrm>
          <a:prstGeom prst="rect">
            <a:avLst/>
          </a:prstGeom>
        </p:spPr>
        <p:txBody>
          <a:bodyPr anchor="t" rtlCol="false" tIns="0" lIns="0" bIns="0" rIns="0">
            <a:spAutoFit/>
          </a:bodyPr>
          <a:lstStyle/>
          <a:p>
            <a:pPr algn="ctr">
              <a:lnSpc>
                <a:spcPts val="4310"/>
              </a:lnSpc>
            </a:pPr>
            <a:r>
              <a:rPr lang="en-US" sz="3078">
                <a:solidFill>
                  <a:srgbClr val="000000"/>
                </a:solidFill>
                <a:latin typeface="Code Pro"/>
                <a:ea typeface="Code Pro"/>
                <a:cs typeface="Code Pro"/>
                <a:sym typeface="Code Pro"/>
              </a:rPr>
              <a:t>Used to display information on a screen </a:t>
            </a:r>
          </a:p>
          <a:p>
            <a:pPr algn="ctr">
              <a:lnSpc>
                <a:spcPts val="4310"/>
              </a:lnSpc>
            </a:pPr>
          </a:p>
        </p:txBody>
      </p:sp>
      <p:sp>
        <p:nvSpPr>
          <p:cNvPr name="TextBox 13" id="13"/>
          <p:cNvSpPr txBox="true"/>
          <p:nvPr/>
        </p:nvSpPr>
        <p:spPr>
          <a:xfrm rot="0">
            <a:off x="2940520" y="7239945"/>
            <a:ext cx="2856973" cy="704850"/>
          </a:xfrm>
          <a:prstGeom prst="rect">
            <a:avLst/>
          </a:prstGeom>
        </p:spPr>
        <p:txBody>
          <a:bodyPr anchor="t" rtlCol="false" tIns="0" lIns="0" bIns="0" rIns="0">
            <a:spAutoFit/>
          </a:bodyPr>
          <a:lstStyle/>
          <a:p>
            <a:pPr algn="ctr">
              <a:lnSpc>
                <a:spcPts val="5553"/>
              </a:lnSpc>
            </a:pPr>
            <a:r>
              <a:rPr lang="en-US" sz="4628" b="true">
                <a:solidFill>
                  <a:srgbClr val="000000"/>
                </a:solidFill>
                <a:latin typeface="Nourd Bold"/>
                <a:ea typeface="Nourd Bold"/>
                <a:cs typeface="Nourd Bold"/>
                <a:sym typeface="Nourd Bold"/>
              </a:rPr>
              <a:t>Input </a:t>
            </a:r>
          </a:p>
        </p:txBody>
      </p:sp>
      <p:sp>
        <p:nvSpPr>
          <p:cNvPr name="TextBox 14" id="14"/>
          <p:cNvSpPr txBox="true"/>
          <p:nvPr/>
        </p:nvSpPr>
        <p:spPr>
          <a:xfrm rot="0">
            <a:off x="5476928" y="7220895"/>
            <a:ext cx="2856973" cy="723900"/>
          </a:xfrm>
          <a:prstGeom prst="rect">
            <a:avLst/>
          </a:prstGeom>
        </p:spPr>
        <p:txBody>
          <a:bodyPr anchor="t" rtlCol="false" tIns="0" lIns="0" bIns="0" rIns="0">
            <a:spAutoFit/>
          </a:bodyPr>
          <a:lstStyle/>
          <a:p>
            <a:pPr algn="ctr">
              <a:lnSpc>
                <a:spcPts val="5553"/>
              </a:lnSpc>
            </a:pPr>
            <a:r>
              <a:rPr lang="en-US" b="true" sz="4628" i="true">
                <a:solidFill>
                  <a:srgbClr val="000000"/>
                </a:solidFill>
                <a:latin typeface="Argent Bold Italics"/>
                <a:ea typeface="Argent Bold Italics"/>
                <a:cs typeface="Argent Bold Italics"/>
                <a:sym typeface="Argent Bold Italics"/>
              </a:rPr>
              <a:t>variable </a:t>
            </a:r>
          </a:p>
        </p:txBody>
      </p:sp>
      <p:sp>
        <p:nvSpPr>
          <p:cNvPr name="TextBox 15" id="15"/>
          <p:cNvSpPr txBox="true"/>
          <p:nvPr/>
        </p:nvSpPr>
        <p:spPr>
          <a:xfrm rot="0">
            <a:off x="10127230" y="7239945"/>
            <a:ext cx="2856973" cy="704850"/>
          </a:xfrm>
          <a:prstGeom prst="rect">
            <a:avLst/>
          </a:prstGeom>
        </p:spPr>
        <p:txBody>
          <a:bodyPr anchor="t" rtlCol="false" tIns="0" lIns="0" bIns="0" rIns="0">
            <a:spAutoFit/>
          </a:bodyPr>
          <a:lstStyle/>
          <a:p>
            <a:pPr algn="ctr">
              <a:lnSpc>
                <a:spcPts val="5553"/>
              </a:lnSpc>
            </a:pPr>
            <a:r>
              <a:rPr lang="en-US" sz="4628" b="true">
                <a:solidFill>
                  <a:srgbClr val="000000"/>
                </a:solidFill>
                <a:latin typeface="Nourd Bold"/>
                <a:ea typeface="Nourd Bold"/>
                <a:cs typeface="Nourd Bold"/>
                <a:sym typeface="Nourd Bold"/>
              </a:rPr>
              <a:t>Output</a:t>
            </a:r>
          </a:p>
        </p:txBody>
      </p:sp>
      <p:sp>
        <p:nvSpPr>
          <p:cNvPr name="TextBox 16" id="16"/>
          <p:cNvSpPr txBox="true"/>
          <p:nvPr/>
        </p:nvSpPr>
        <p:spPr>
          <a:xfrm rot="0">
            <a:off x="12663639" y="7220895"/>
            <a:ext cx="2856973" cy="723900"/>
          </a:xfrm>
          <a:prstGeom prst="rect">
            <a:avLst/>
          </a:prstGeom>
        </p:spPr>
        <p:txBody>
          <a:bodyPr anchor="t" rtlCol="false" tIns="0" lIns="0" bIns="0" rIns="0">
            <a:spAutoFit/>
          </a:bodyPr>
          <a:lstStyle/>
          <a:p>
            <a:pPr algn="ctr">
              <a:lnSpc>
                <a:spcPts val="5553"/>
              </a:lnSpc>
            </a:pPr>
            <a:r>
              <a:rPr lang="en-US" b="true" sz="4628" i="true">
                <a:solidFill>
                  <a:srgbClr val="000000"/>
                </a:solidFill>
                <a:latin typeface="Argent Bold Italics"/>
                <a:ea typeface="Argent Bold Italics"/>
                <a:cs typeface="Argent Bold Italics"/>
                <a:sym typeface="Argent Bold Italics"/>
              </a:rPr>
              <a:t>variable </a:t>
            </a:r>
          </a:p>
        </p:txBody>
      </p:sp>
      <p:grpSp>
        <p:nvGrpSpPr>
          <p:cNvPr name="Group 17" id="17"/>
          <p:cNvGrpSpPr/>
          <p:nvPr/>
        </p:nvGrpSpPr>
        <p:grpSpPr>
          <a:xfrm rot="0">
            <a:off x="2537237" y="300889"/>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738842"/>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853FF3"/>
            </a:solidFill>
          </p:spPr>
        </p:sp>
      </p:grpSp>
      <p:sp>
        <p:nvSpPr>
          <p:cNvPr name="TextBox 4" id="4"/>
          <p:cNvSpPr txBox="true"/>
          <p:nvPr/>
        </p:nvSpPr>
        <p:spPr>
          <a:xfrm rot="0">
            <a:off x="1371656" y="1432329"/>
            <a:ext cx="9527527" cy="5385514"/>
          </a:xfrm>
          <a:prstGeom prst="rect">
            <a:avLst/>
          </a:prstGeom>
        </p:spPr>
        <p:txBody>
          <a:bodyPr anchor="t" rtlCol="false" tIns="0" lIns="0" bIns="0" rIns="0">
            <a:spAutoFit/>
          </a:bodyPr>
          <a:lstStyle/>
          <a:p>
            <a:pPr algn="l">
              <a:lnSpc>
                <a:spcPts val="8251"/>
              </a:lnSpc>
            </a:pPr>
            <a:r>
              <a:rPr lang="en-US" sz="4882" b="true">
                <a:solidFill>
                  <a:srgbClr val="000000"/>
                </a:solidFill>
                <a:latin typeface="Nourd Bold"/>
                <a:ea typeface="Nourd Bold"/>
                <a:cs typeface="Nourd Bold"/>
                <a:sym typeface="Nourd Bold"/>
              </a:rPr>
              <a:t>INPUT  </a:t>
            </a:r>
          </a:p>
          <a:p>
            <a:pPr algn="l">
              <a:lnSpc>
                <a:spcPts val="8251"/>
              </a:lnSpc>
            </a:pPr>
            <a:r>
              <a:rPr lang="en-US" sz="4882" b="true">
                <a:solidFill>
                  <a:srgbClr val="000000"/>
                </a:solidFill>
                <a:latin typeface="Nourd Bold"/>
                <a:ea typeface="Nourd Bold"/>
                <a:cs typeface="Nourd Bold"/>
                <a:sym typeface="Nourd Bold"/>
              </a:rPr>
              <a:t>Price ← Cost * 2</a:t>
            </a:r>
          </a:p>
          <a:p>
            <a:pPr algn="l">
              <a:lnSpc>
                <a:spcPts val="8251"/>
              </a:lnSpc>
            </a:pPr>
            <a:r>
              <a:rPr lang="en-US" sz="4882" b="true">
                <a:solidFill>
                  <a:srgbClr val="000000"/>
                </a:solidFill>
                <a:latin typeface="Nourd Bold"/>
                <a:ea typeface="Nourd Bold"/>
                <a:cs typeface="Nourd Bold"/>
                <a:sym typeface="Nourd Bold"/>
              </a:rPr>
              <a:t>Tax ← Price * 0.12</a:t>
            </a:r>
          </a:p>
          <a:p>
            <a:pPr algn="l">
              <a:lnSpc>
                <a:spcPts val="8251"/>
              </a:lnSpc>
            </a:pPr>
            <a:r>
              <a:rPr lang="en-US" sz="4882" b="true">
                <a:solidFill>
                  <a:srgbClr val="000000"/>
                </a:solidFill>
                <a:latin typeface="Nourd Bold"/>
                <a:ea typeface="Nourd Bold"/>
                <a:cs typeface="Nourd Bold"/>
                <a:sym typeface="Nourd Bold"/>
              </a:rPr>
              <a:t>Selling price ← Price + Tax</a:t>
            </a:r>
          </a:p>
          <a:p>
            <a:pPr algn="l">
              <a:lnSpc>
                <a:spcPts val="8251"/>
              </a:lnSpc>
            </a:pPr>
            <a:r>
              <a:rPr lang="en-US" sz="4882" b="true">
                <a:solidFill>
                  <a:srgbClr val="000000"/>
                </a:solidFill>
                <a:latin typeface="Nourd Bold"/>
                <a:ea typeface="Nourd Bold"/>
                <a:cs typeface="Nourd Bold"/>
                <a:sym typeface="Nourd Bold"/>
              </a:rPr>
              <a:t>OUTPUT </a:t>
            </a:r>
          </a:p>
        </p:txBody>
      </p:sp>
      <p:sp>
        <p:nvSpPr>
          <p:cNvPr name="TextBox 5" id="5"/>
          <p:cNvSpPr txBox="true"/>
          <p:nvPr/>
        </p:nvSpPr>
        <p:spPr>
          <a:xfrm rot="0">
            <a:off x="3278447" y="1870479"/>
            <a:ext cx="2856973" cy="723900"/>
          </a:xfrm>
          <a:prstGeom prst="rect">
            <a:avLst/>
          </a:prstGeom>
        </p:spPr>
        <p:txBody>
          <a:bodyPr anchor="t" rtlCol="false" tIns="0" lIns="0" bIns="0" rIns="0">
            <a:spAutoFit/>
          </a:bodyPr>
          <a:lstStyle/>
          <a:p>
            <a:pPr algn="ctr">
              <a:lnSpc>
                <a:spcPts val="5553"/>
              </a:lnSpc>
            </a:pPr>
            <a:r>
              <a:rPr lang="en-US" b="true" sz="4628" i="true">
                <a:solidFill>
                  <a:srgbClr val="000000"/>
                </a:solidFill>
                <a:latin typeface="Argent Bold Italics"/>
                <a:ea typeface="Argent Bold Italics"/>
                <a:cs typeface="Argent Bold Italics"/>
                <a:sym typeface="Argent Bold Italics"/>
              </a:rPr>
              <a:t>cost</a:t>
            </a:r>
          </a:p>
        </p:txBody>
      </p:sp>
      <p:sp>
        <p:nvSpPr>
          <p:cNvPr name="TextBox 6" id="6"/>
          <p:cNvSpPr txBox="true"/>
          <p:nvPr/>
        </p:nvSpPr>
        <p:spPr>
          <a:xfrm rot="0">
            <a:off x="3983728" y="6093944"/>
            <a:ext cx="4597486" cy="723900"/>
          </a:xfrm>
          <a:prstGeom prst="rect">
            <a:avLst/>
          </a:prstGeom>
        </p:spPr>
        <p:txBody>
          <a:bodyPr anchor="t" rtlCol="false" tIns="0" lIns="0" bIns="0" rIns="0">
            <a:spAutoFit/>
          </a:bodyPr>
          <a:lstStyle/>
          <a:p>
            <a:pPr algn="ctr">
              <a:lnSpc>
                <a:spcPts val="5553"/>
              </a:lnSpc>
            </a:pPr>
            <a:r>
              <a:rPr lang="en-US" b="true" sz="4628" i="true">
                <a:solidFill>
                  <a:srgbClr val="000000"/>
                </a:solidFill>
                <a:latin typeface="Argent Bold Italics"/>
                <a:ea typeface="Argent Bold Italics"/>
                <a:cs typeface="Argent Bold Italics"/>
                <a:sym typeface="Argent Bold Italics"/>
              </a:rPr>
              <a:t>selling price</a:t>
            </a:r>
          </a:p>
        </p:txBody>
      </p:sp>
      <p:grpSp>
        <p:nvGrpSpPr>
          <p:cNvPr name="Group 7" id="7"/>
          <p:cNvGrpSpPr/>
          <p:nvPr/>
        </p:nvGrpSpPr>
        <p:grpSpPr>
          <a:xfrm rot="0">
            <a:off x="2537237" y="300889"/>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1" id="11"/>
          <p:cNvSpPr txBox="true"/>
          <p:nvPr/>
        </p:nvSpPr>
        <p:spPr>
          <a:xfrm rot="0">
            <a:off x="239811" y="325715"/>
            <a:ext cx="1282078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Input and Output - Application</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sp>
        <p:nvSpPr>
          <p:cNvPr name="TextBox 4" id="4"/>
          <p:cNvSpPr txBox="true"/>
          <p:nvPr/>
        </p:nvSpPr>
        <p:spPr>
          <a:xfrm rot="0">
            <a:off x="455689" y="323850"/>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Conditional</a:t>
            </a:r>
          </a:p>
        </p:txBody>
      </p:sp>
      <p:sp>
        <p:nvSpPr>
          <p:cNvPr name="TextBox 5" id="5"/>
          <p:cNvSpPr txBox="true"/>
          <p:nvPr/>
        </p:nvSpPr>
        <p:spPr>
          <a:xfrm rot="0">
            <a:off x="418377" y="1203734"/>
            <a:ext cx="17451247" cy="1245789"/>
          </a:xfrm>
          <a:prstGeom prst="rect">
            <a:avLst/>
          </a:prstGeom>
        </p:spPr>
        <p:txBody>
          <a:bodyPr anchor="t" rtlCol="false" tIns="0" lIns="0" bIns="0" rIns="0">
            <a:spAutoFit/>
          </a:bodyPr>
          <a:lstStyle/>
          <a:p>
            <a:pPr algn="l" marL="933451" indent="-311150" lvl="2">
              <a:lnSpc>
                <a:spcPts val="4900"/>
              </a:lnSpc>
              <a:buFont typeface="Arial"/>
              <a:buChar char="⚬"/>
            </a:pPr>
            <a:r>
              <a:rPr lang="en-US" b="true" sz="4083">
                <a:solidFill>
                  <a:srgbClr val="000000"/>
                </a:solidFill>
                <a:latin typeface="Nourd Bold"/>
                <a:ea typeface="Nourd Bold"/>
                <a:cs typeface="Nourd Bold"/>
                <a:sym typeface="Nourd Bold"/>
              </a:rPr>
              <a:t>An element of pseudocode which allows the algorithm to do different things depending on the input/scenario</a:t>
            </a:r>
          </a:p>
        </p:txBody>
      </p:sp>
      <p:grpSp>
        <p:nvGrpSpPr>
          <p:cNvPr name="Group 6" id="6"/>
          <p:cNvGrpSpPr/>
          <p:nvPr/>
        </p:nvGrpSpPr>
        <p:grpSpPr>
          <a:xfrm rot="5400000">
            <a:off x="8172577" y="-1232256"/>
            <a:ext cx="2318322" cy="10803268"/>
            <a:chOff x="0" y="0"/>
            <a:chExt cx="3091096" cy="14404357"/>
          </a:xfrm>
        </p:grpSpPr>
        <p:sp>
          <p:nvSpPr>
            <p:cNvPr name="Freeform 7" id="7"/>
            <p:cNvSpPr/>
            <p:nvPr/>
          </p:nvSpPr>
          <p:spPr>
            <a:xfrm flipH="false" flipV="false" rot="0">
              <a:off x="0" y="0"/>
              <a:ext cx="3091180" cy="14404467"/>
            </a:xfrm>
            <a:custGeom>
              <a:avLst/>
              <a:gdLst/>
              <a:ahLst/>
              <a:cxnLst/>
              <a:rect r="r" b="b" t="t" l="l"/>
              <a:pathLst>
                <a:path h="14404467" w="3091180">
                  <a:moveTo>
                    <a:pt x="2524633" y="14404339"/>
                  </a:moveTo>
                  <a:lnTo>
                    <a:pt x="566547" y="14404339"/>
                  </a:lnTo>
                  <a:cubicBezTo>
                    <a:pt x="254381" y="14404339"/>
                    <a:pt x="0" y="14149960"/>
                    <a:pt x="0" y="13837793"/>
                  </a:cubicBezTo>
                  <a:lnTo>
                    <a:pt x="0" y="566547"/>
                  </a:lnTo>
                  <a:cubicBezTo>
                    <a:pt x="0" y="254381"/>
                    <a:pt x="254381" y="0"/>
                    <a:pt x="566547" y="0"/>
                  </a:cubicBezTo>
                  <a:lnTo>
                    <a:pt x="2524633" y="0"/>
                  </a:lnTo>
                  <a:cubicBezTo>
                    <a:pt x="2836799" y="0"/>
                    <a:pt x="3091180" y="254381"/>
                    <a:pt x="3091180" y="566547"/>
                  </a:cubicBezTo>
                  <a:lnTo>
                    <a:pt x="3091180" y="13837920"/>
                  </a:lnTo>
                  <a:cubicBezTo>
                    <a:pt x="3091180" y="14150085"/>
                    <a:pt x="2836799" y="14404467"/>
                    <a:pt x="2524633" y="14404467"/>
                  </a:cubicBezTo>
                  <a:close/>
                </a:path>
              </a:pathLst>
            </a:custGeom>
            <a:solidFill>
              <a:srgbClr val="FFDF56"/>
            </a:solidFill>
          </p:spPr>
        </p:sp>
      </p:grpSp>
      <p:grpSp>
        <p:nvGrpSpPr>
          <p:cNvPr name="Group 8" id="8"/>
          <p:cNvGrpSpPr/>
          <p:nvPr/>
        </p:nvGrpSpPr>
        <p:grpSpPr>
          <a:xfrm rot="5400000">
            <a:off x="8156169" y="1425428"/>
            <a:ext cx="2318322" cy="10803268"/>
            <a:chOff x="0" y="0"/>
            <a:chExt cx="3091096" cy="14404357"/>
          </a:xfrm>
        </p:grpSpPr>
        <p:sp>
          <p:nvSpPr>
            <p:cNvPr name="Freeform 9" id="9"/>
            <p:cNvSpPr/>
            <p:nvPr/>
          </p:nvSpPr>
          <p:spPr>
            <a:xfrm flipH="false" flipV="false" rot="0">
              <a:off x="0" y="0"/>
              <a:ext cx="3091180" cy="14404467"/>
            </a:xfrm>
            <a:custGeom>
              <a:avLst/>
              <a:gdLst/>
              <a:ahLst/>
              <a:cxnLst/>
              <a:rect r="r" b="b" t="t" l="l"/>
              <a:pathLst>
                <a:path h="14404467" w="3091180">
                  <a:moveTo>
                    <a:pt x="2524633" y="14404339"/>
                  </a:moveTo>
                  <a:lnTo>
                    <a:pt x="566547" y="14404339"/>
                  </a:lnTo>
                  <a:cubicBezTo>
                    <a:pt x="254381" y="14404339"/>
                    <a:pt x="0" y="14149960"/>
                    <a:pt x="0" y="13837793"/>
                  </a:cubicBezTo>
                  <a:lnTo>
                    <a:pt x="0" y="566547"/>
                  </a:lnTo>
                  <a:cubicBezTo>
                    <a:pt x="0" y="254381"/>
                    <a:pt x="254381" y="0"/>
                    <a:pt x="566547" y="0"/>
                  </a:cubicBezTo>
                  <a:lnTo>
                    <a:pt x="2524633" y="0"/>
                  </a:lnTo>
                  <a:cubicBezTo>
                    <a:pt x="2836799" y="0"/>
                    <a:pt x="3091180" y="254381"/>
                    <a:pt x="3091180" y="566547"/>
                  </a:cubicBezTo>
                  <a:lnTo>
                    <a:pt x="3091180" y="13837920"/>
                  </a:lnTo>
                  <a:cubicBezTo>
                    <a:pt x="3091180" y="14150085"/>
                    <a:pt x="2836799" y="14404467"/>
                    <a:pt x="2524633" y="14404467"/>
                  </a:cubicBezTo>
                  <a:close/>
                </a:path>
              </a:pathLst>
            </a:custGeom>
            <a:solidFill>
              <a:srgbClr val="69F4CE"/>
            </a:solidFill>
          </p:spPr>
        </p:sp>
      </p:grpSp>
      <p:sp>
        <p:nvSpPr>
          <p:cNvPr name="TextBox 10" id="10"/>
          <p:cNvSpPr txBox="true"/>
          <p:nvPr/>
        </p:nvSpPr>
        <p:spPr>
          <a:xfrm rot="0">
            <a:off x="5205568" y="3850290"/>
            <a:ext cx="8745778" cy="638175"/>
          </a:xfrm>
          <a:prstGeom prst="rect">
            <a:avLst/>
          </a:prstGeom>
        </p:spPr>
        <p:txBody>
          <a:bodyPr anchor="t" rtlCol="false" tIns="0" lIns="0" bIns="0" rIns="0">
            <a:spAutoFit/>
          </a:bodyPr>
          <a:lstStyle/>
          <a:p>
            <a:pPr algn="l">
              <a:lnSpc>
                <a:spcPts val="5040"/>
              </a:lnSpc>
            </a:pPr>
            <a:r>
              <a:rPr lang="en-US" sz="4200" b="true">
                <a:solidFill>
                  <a:srgbClr val="000000"/>
                </a:solidFill>
                <a:latin typeface="Nourd Bold"/>
                <a:ea typeface="Nourd Bold"/>
                <a:cs typeface="Nourd Bold"/>
                <a:sym typeface="Nourd Bold"/>
              </a:rPr>
              <a:t>IF ... THEN ... ELSE ... ENDIF</a:t>
            </a:r>
          </a:p>
        </p:txBody>
      </p:sp>
      <p:sp>
        <p:nvSpPr>
          <p:cNvPr name="TextBox 11" id="11"/>
          <p:cNvSpPr txBox="true"/>
          <p:nvPr/>
        </p:nvSpPr>
        <p:spPr>
          <a:xfrm rot="0">
            <a:off x="3173309" y="6507974"/>
            <a:ext cx="12316859" cy="638175"/>
          </a:xfrm>
          <a:prstGeom prst="rect">
            <a:avLst/>
          </a:prstGeom>
        </p:spPr>
        <p:txBody>
          <a:bodyPr anchor="t" rtlCol="false" tIns="0" lIns="0" bIns="0" rIns="0">
            <a:spAutoFit/>
          </a:bodyPr>
          <a:lstStyle/>
          <a:p>
            <a:pPr algn="ctr">
              <a:lnSpc>
                <a:spcPts val="5040"/>
              </a:lnSpc>
            </a:pPr>
            <a:r>
              <a:rPr lang="en-US" sz="4200" b="true">
                <a:solidFill>
                  <a:srgbClr val="000000"/>
                </a:solidFill>
                <a:latin typeface="Nourd Bold"/>
                <a:ea typeface="Nourd Bold"/>
                <a:cs typeface="Nourd Bold"/>
                <a:sym typeface="Nourd Bold"/>
              </a:rPr>
              <a:t>CASE OF ... OTHERWISE ... ENDCASE</a:t>
            </a:r>
          </a:p>
        </p:txBody>
      </p:sp>
      <p:grpSp>
        <p:nvGrpSpPr>
          <p:cNvPr name="Group 12" id="12"/>
          <p:cNvGrpSpPr/>
          <p:nvPr/>
        </p:nvGrpSpPr>
        <p:grpSpPr>
          <a:xfrm rot="0">
            <a:off x="2537237" y="300889"/>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grpSp>
        <p:nvGrpSpPr>
          <p:cNvPr name="Group 4" id="4"/>
          <p:cNvGrpSpPr/>
          <p:nvPr/>
        </p:nvGrpSpPr>
        <p:grpSpPr>
          <a:xfrm rot="5400000">
            <a:off x="3437442" y="-3016693"/>
            <a:ext cx="1736238" cy="8090786"/>
            <a:chOff x="0" y="0"/>
            <a:chExt cx="2314984" cy="10787715"/>
          </a:xfrm>
        </p:grpSpPr>
        <p:sp>
          <p:nvSpPr>
            <p:cNvPr name="Freeform 5" id="5"/>
            <p:cNvSpPr/>
            <p:nvPr/>
          </p:nvSpPr>
          <p:spPr>
            <a:xfrm flipH="false" flipV="false" rot="0">
              <a:off x="0" y="0"/>
              <a:ext cx="2315083" cy="10787761"/>
            </a:xfrm>
            <a:custGeom>
              <a:avLst/>
              <a:gdLst/>
              <a:ahLst/>
              <a:cxnLst/>
              <a:rect r="r" b="b" t="t" l="l"/>
              <a:pathLst>
                <a:path h="10787761" w="2315083">
                  <a:moveTo>
                    <a:pt x="1890776" y="10787761"/>
                  </a:moveTo>
                  <a:lnTo>
                    <a:pt x="424307" y="10787761"/>
                  </a:lnTo>
                  <a:cubicBezTo>
                    <a:pt x="190500" y="10787761"/>
                    <a:pt x="0" y="10597261"/>
                    <a:pt x="0" y="10363454"/>
                  </a:cubicBezTo>
                  <a:lnTo>
                    <a:pt x="0" y="424307"/>
                  </a:lnTo>
                  <a:cubicBezTo>
                    <a:pt x="0" y="190500"/>
                    <a:pt x="190500" y="0"/>
                    <a:pt x="424307" y="0"/>
                  </a:cubicBezTo>
                  <a:lnTo>
                    <a:pt x="1890776" y="0"/>
                  </a:lnTo>
                  <a:cubicBezTo>
                    <a:pt x="2124583" y="0"/>
                    <a:pt x="2315083" y="190500"/>
                    <a:pt x="2315083" y="424307"/>
                  </a:cubicBezTo>
                  <a:lnTo>
                    <a:pt x="2315083" y="10363454"/>
                  </a:lnTo>
                  <a:cubicBezTo>
                    <a:pt x="2315083" y="10597261"/>
                    <a:pt x="2124583" y="10787761"/>
                    <a:pt x="1890776" y="10787761"/>
                  </a:cubicBezTo>
                  <a:close/>
                </a:path>
              </a:pathLst>
            </a:custGeom>
            <a:solidFill>
              <a:srgbClr val="FFDF56"/>
            </a:solidFill>
          </p:spPr>
        </p:sp>
      </p:grpSp>
      <p:sp>
        <p:nvSpPr>
          <p:cNvPr name="TextBox 6" id="6"/>
          <p:cNvSpPr txBox="true"/>
          <p:nvPr/>
        </p:nvSpPr>
        <p:spPr>
          <a:xfrm rot="0">
            <a:off x="1215389" y="789729"/>
            <a:ext cx="6549889" cy="477942"/>
          </a:xfrm>
          <a:prstGeom prst="rect">
            <a:avLst/>
          </a:prstGeom>
        </p:spPr>
        <p:txBody>
          <a:bodyPr anchor="t" rtlCol="false" tIns="0" lIns="0" bIns="0" rIns="0">
            <a:spAutoFit/>
          </a:bodyPr>
          <a:lstStyle/>
          <a:p>
            <a:pPr algn="l">
              <a:lnSpc>
                <a:spcPts val="3773"/>
              </a:lnSpc>
            </a:pPr>
            <a:r>
              <a:rPr lang="en-US" sz="3144" b="true">
                <a:solidFill>
                  <a:srgbClr val="000000"/>
                </a:solidFill>
                <a:latin typeface="Nourd Bold"/>
                <a:ea typeface="Nourd Bold"/>
                <a:cs typeface="Nourd Bold"/>
                <a:sym typeface="Nourd Bold"/>
              </a:rPr>
              <a:t>IF ... THEN ... ELSE ... ENDIF</a:t>
            </a:r>
          </a:p>
        </p:txBody>
      </p:sp>
      <p:grpSp>
        <p:nvGrpSpPr>
          <p:cNvPr name="Group 7" id="7"/>
          <p:cNvGrpSpPr/>
          <p:nvPr/>
        </p:nvGrpSpPr>
        <p:grpSpPr>
          <a:xfrm rot="0">
            <a:off x="3784145" y="2537075"/>
            <a:ext cx="9133617" cy="5585215"/>
            <a:chOff x="0" y="0"/>
            <a:chExt cx="12178156" cy="7446953"/>
          </a:xfrm>
        </p:grpSpPr>
        <p:sp>
          <p:nvSpPr>
            <p:cNvPr name="Freeform 8" id="8"/>
            <p:cNvSpPr/>
            <p:nvPr/>
          </p:nvSpPr>
          <p:spPr>
            <a:xfrm flipH="false" flipV="false" rot="0">
              <a:off x="0" y="0"/>
              <a:ext cx="12178157" cy="7446899"/>
            </a:xfrm>
            <a:custGeom>
              <a:avLst/>
              <a:gdLst/>
              <a:ahLst/>
              <a:cxnLst/>
              <a:rect r="r" b="b" t="t" l="l"/>
              <a:pathLst>
                <a:path h="7446899" w="12178157">
                  <a:moveTo>
                    <a:pt x="0" y="0"/>
                  </a:moveTo>
                  <a:lnTo>
                    <a:pt x="12178157" y="0"/>
                  </a:lnTo>
                  <a:lnTo>
                    <a:pt x="12178157" y="7446899"/>
                  </a:lnTo>
                  <a:lnTo>
                    <a:pt x="0" y="7446899"/>
                  </a:lnTo>
                  <a:close/>
                </a:path>
              </a:pathLst>
            </a:custGeom>
            <a:solidFill>
              <a:srgbClr val="B5DAEF"/>
            </a:solidFill>
          </p:spPr>
        </p:sp>
      </p:grpSp>
      <p:sp>
        <p:nvSpPr>
          <p:cNvPr name="TextBox 9" id="9"/>
          <p:cNvSpPr txBox="true"/>
          <p:nvPr/>
        </p:nvSpPr>
        <p:spPr>
          <a:xfrm rot="0">
            <a:off x="4021390" y="2396275"/>
            <a:ext cx="8354974" cy="5676315"/>
          </a:xfrm>
          <a:prstGeom prst="rect">
            <a:avLst/>
          </a:prstGeom>
        </p:spPr>
        <p:txBody>
          <a:bodyPr anchor="t" rtlCol="false" tIns="0" lIns="0" bIns="0" rIns="0">
            <a:spAutoFit/>
          </a:bodyPr>
          <a:lstStyle/>
          <a:p>
            <a:pPr algn="l">
              <a:lnSpc>
                <a:spcPts val="6331"/>
              </a:lnSpc>
            </a:pPr>
            <a:r>
              <a:rPr lang="en-US" sz="4523">
                <a:solidFill>
                  <a:srgbClr val="000000"/>
                </a:solidFill>
                <a:latin typeface="Code Pro"/>
                <a:ea typeface="Code Pro"/>
                <a:cs typeface="Code Pro"/>
                <a:sym typeface="Code Pro"/>
              </a:rPr>
              <a:t>INPUT Age</a:t>
            </a:r>
          </a:p>
          <a:p>
            <a:pPr algn="l">
              <a:lnSpc>
                <a:spcPts val="6331"/>
              </a:lnSpc>
            </a:pPr>
            <a:r>
              <a:rPr lang="en-US" sz="4523" b="true">
                <a:solidFill>
                  <a:srgbClr val="EF2B47"/>
                </a:solidFill>
                <a:latin typeface="Code Pro Bold"/>
                <a:ea typeface="Code Pro Bold"/>
                <a:cs typeface="Code Pro Bold"/>
                <a:sym typeface="Code Pro Bold"/>
              </a:rPr>
              <a:t>IF</a:t>
            </a:r>
            <a:r>
              <a:rPr lang="en-US" sz="4523">
                <a:solidFill>
                  <a:srgbClr val="000000"/>
                </a:solidFill>
                <a:latin typeface="Code Pro"/>
                <a:ea typeface="Code Pro"/>
                <a:cs typeface="Code Pro"/>
                <a:sym typeface="Code Pro"/>
              </a:rPr>
              <a:t> Age &lt; 18 </a:t>
            </a:r>
          </a:p>
          <a:p>
            <a:pPr algn="l">
              <a:lnSpc>
                <a:spcPts val="6331"/>
              </a:lnSpc>
            </a:pPr>
            <a:r>
              <a:rPr lang="en-US" sz="4523">
                <a:solidFill>
                  <a:srgbClr val="000000"/>
                </a:solidFill>
                <a:latin typeface="Code Pro"/>
                <a:ea typeface="Code Pro"/>
                <a:cs typeface="Code Pro"/>
                <a:sym typeface="Code Pro"/>
              </a:rPr>
              <a:t>      </a:t>
            </a:r>
            <a:r>
              <a:rPr lang="en-US" sz="4523" b="true">
                <a:solidFill>
                  <a:srgbClr val="EF2B47"/>
                </a:solidFill>
                <a:latin typeface="Code Pro Bold"/>
                <a:ea typeface="Code Pro Bold"/>
                <a:cs typeface="Code Pro Bold"/>
                <a:sym typeface="Code Pro Bold"/>
              </a:rPr>
              <a:t>THEN</a:t>
            </a:r>
          </a:p>
          <a:p>
            <a:pPr algn="l">
              <a:lnSpc>
                <a:spcPts val="6331"/>
              </a:lnSpc>
            </a:pPr>
            <a:r>
              <a:rPr lang="en-US" sz="4523">
                <a:solidFill>
                  <a:srgbClr val="000000"/>
                </a:solidFill>
                <a:latin typeface="Code Pro"/>
                <a:ea typeface="Code Pro"/>
                <a:cs typeface="Code Pro"/>
                <a:sym typeface="Code Pro"/>
              </a:rPr>
              <a:t>               OUTPUT "Child" </a:t>
            </a:r>
          </a:p>
          <a:p>
            <a:pPr algn="l">
              <a:lnSpc>
                <a:spcPts val="6331"/>
              </a:lnSpc>
            </a:pPr>
            <a:r>
              <a:rPr lang="en-US" sz="4523">
                <a:solidFill>
                  <a:srgbClr val="000000"/>
                </a:solidFill>
                <a:latin typeface="Code Pro"/>
                <a:ea typeface="Code Pro"/>
                <a:cs typeface="Code Pro"/>
                <a:sym typeface="Code Pro"/>
              </a:rPr>
              <a:t>      </a:t>
            </a:r>
            <a:r>
              <a:rPr lang="en-US" sz="4523" b="true">
                <a:solidFill>
                  <a:srgbClr val="FF5757"/>
                </a:solidFill>
                <a:latin typeface="Code Pro Bold"/>
                <a:ea typeface="Code Pro Bold"/>
                <a:cs typeface="Code Pro Bold"/>
                <a:sym typeface="Code Pro Bold"/>
              </a:rPr>
              <a:t>ELSE</a:t>
            </a:r>
          </a:p>
          <a:p>
            <a:pPr algn="l">
              <a:lnSpc>
                <a:spcPts val="6331"/>
              </a:lnSpc>
            </a:pPr>
            <a:r>
              <a:rPr lang="en-US" sz="4523">
                <a:solidFill>
                  <a:srgbClr val="000000"/>
                </a:solidFill>
                <a:latin typeface="Code Pro"/>
                <a:ea typeface="Code Pro"/>
                <a:cs typeface="Code Pro"/>
                <a:sym typeface="Code Pro"/>
              </a:rPr>
              <a:t>               OUTPUT "Adult" </a:t>
            </a:r>
          </a:p>
          <a:p>
            <a:pPr algn="l">
              <a:lnSpc>
                <a:spcPts val="6331"/>
              </a:lnSpc>
            </a:pPr>
            <a:r>
              <a:rPr lang="en-US" sz="4523" b="true">
                <a:solidFill>
                  <a:srgbClr val="FF5757"/>
                </a:solidFill>
                <a:latin typeface="Code Pro Bold"/>
                <a:ea typeface="Code Pro Bold"/>
                <a:cs typeface="Code Pro Bold"/>
                <a:sym typeface="Code Pro Bold"/>
              </a:rPr>
              <a:t>ENDIF</a:t>
            </a:r>
          </a:p>
        </p:txBody>
      </p:sp>
      <p:grpSp>
        <p:nvGrpSpPr>
          <p:cNvPr name="Group 10" id="10"/>
          <p:cNvGrpSpPr/>
          <p:nvPr/>
        </p:nvGrpSpPr>
        <p:grpSpPr>
          <a:xfrm rot="0">
            <a:off x="2537237" y="300889"/>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grpSp>
        <p:nvGrpSpPr>
          <p:cNvPr name="Group 4" id="4"/>
          <p:cNvGrpSpPr/>
          <p:nvPr/>
        </p:nvGrpSpPr>
        <p:grpSpPr>
          <a:xfrm rot="5400000">
            <a:off x="3437442" y="-3016693"/>
            <a:ext cx="1736238" cy="8090786"/>
            <a:chOff x="0" y="0"/>
            <a:chExt cx="2314984" cy="10787715"/>
          </a:xfrm>
        </p:grpSpPr>
        <p:sp>
          <p:nvSpPr>
            <p:cNvPr name="Freeform 5" id="5"/>
            <p:cNvSpPr/>
            <p:nvPr/>
          </p:nvSpPr>
          <p:spPr>
            <a:xfrm flipH="false" flipV="false" rot="0">
              <a:off x="0" y="0"/>
              <a:ext cx="2315083" cy="10787761"/>
            </a:xfrm>
            <a:custGeom>
              <a:avLst/>
              <a:gdLst/>
              <a:ahLst/>
              <a:cxnLst/>
              <a:rect r="r" b="b" t="t" l="l"/>
              <a:pathLst>
                <a:path h="10787761" w="2315083">
                  <a:moveTo>
                    <a:pt x="1890776" y="10787761"/>
                  </a:moveTo>
                  <a:lnTo>
                    <a:pt x="424307" y="10787761"/>
                  </a:lnTo>
                  <a:cubicBezTo>
                    <a:pt x="190500" y="10787761"/>
                    <a:pt x="0" y="10597261"/>
                    <a:pt x="0" y="10363454"/>
                  </a:cubicBezTo>
                  <a:lnTo>
                    <a:pt x="0" y="424307"/>
                  </a:lnTo>
                  <a:cubicBezTo>
                    <a:pt x="0" y="190500"/>
                    <a:pt x="190500" y="0"/>
                    <a:pt x="424307" y="0"/>
                  </a:cubicBezTo>
                  <a:lnTo>
                    <a:pt x="1890776" y="0"/>
                  </a:lnTo>
                  <a:cubicBezTo>
                    <a:pt x="2124583" y="0"/>
                    <a:pt x="2315083" y="190500"/>
                    <a:pt x="2315083" y="424307"/>
                  </a:cubicBezTo>
                  <a:lnTo>
                    <a:pt x="2315083" y="10363454"/>
                  </a:lnTo>
                  <a:cubicBezTo>
                    <a:pt x="2315083" y="10597261"/>
                    <a:pt x="2124583" y="10787761"/>
                    <a:pt x="1890776" y="10787761"/>
                  </a:cubicBezTo>
                  <a:close/>
                </a:path>
              </a:pathLst>
            </a:custGeom>
            <a:solidFill>
              <a:srgbClr val="FFDF56"/>
            </a:solidFill>
          </p:spPr>
        </p:sp>
      </p:grpSp>
      <p:sp>
        <p:nvSpPr>
          <p:cNvPr name="TextBox 6" id="6"/>
          <p:cNvSpPr txBox="true"/>
          <p:nvPr/>
        </p:nvSpPr>
        <p:spPr>
          <a:xfrm rot="0">
            <a:off x="1215389" y="789729"/>
            <a:ext cx="6549889" cy="477942"/>
          </a:xfrm>
          <a:prstGeom prst="rect">
            <a:avLst/>
          </a:prstGeom>
        </p:spPr>
        <p:txBody>
          <a:bodyPr anchor="t" rtlCol="false" tIns="0" lIns="0" bIns="0" rIns="0">
            <a:spAutoFit/>
          </a:bodyPr>
          <a:lstStyle/>
          <a:p>
            <a:pPr algn="l">
              <a:lnSpc>
                <a:spcPts val="3773"/>
              </a:lnSpc>
            </a:pPr>
            <a:r>
              <a:rPr lang="en-US" sz="3144" b="true">
                <a:solidFill>
                  <a:srgbClr val="000000"/>
                </a:solidFill>
                <a:latin typeface="Nourd Bold"/>
                <a:ea typeface="Nourd Bold"/>
                <a:cs typeface="Nourd Bold"/>
                <a:sym typeface="Nourd Bold"/>
              </a:rPr>
              <a:t>IF ... THEN ... ELSE ... ENDIF</a:t>
            </a:r>
          </a:p>
        </p:txBody>
      </p:sp>
      <p:grpSp>
        <p:nvGrpSpPr>
          <p:cNvPr name="Group 7" id="7"/>
          <p:cNvGrpSpPr/>
          <p:nvPr/>
        </p:nvGrpSpPr>
        <p:grpSpPr>
          <a:xfrm rot="0">
            <a:off x="5254981" y="2617615"/>
            <a:ext cx="6670198" cy="5585215"/>
            <a:chOff x="0" y="0"/>
            <a:chExt cx="8893597" cy="7446953"/>
          </a:xfrm>
        </p:grpSpPr>
        <p:sp>
          <p:nvSpPr>
            <p:cNvPr name="Freeform 8" id="8"/>
            <p:cNvSpPr/>
            <p:nvPr/>
          </p:nvSpPr>
          <p:spPr>
            <a:xfrm flipH="false" flipV="false" rot="0">
              <a:off x="0" y="0"/>
              <a:ext cx="8893556" cy="7446899"/>
            </a:xfrm>
            <a:custGeom>
              <a:avLst/>
              <a:gdLst/>
              <a:ahLst/>
              <a:cxnLst/>
              <a:rect r="r" b="b" t="t" l="l"/>
              <a:pathLst>
                <a:path h="7446899" w="8893556">
                  <a:moveTo>
                    <a:pt x="0" y="0"/>
                  </a:moveTo>
                  <a:lnTo>
                    <a:pt x="8893556" y="0"/>
                  </a:lnTo>
                  <a:lnTo>
                    <a:pt x="8893556" y="7446899"/>
                  </a:lnTo>
                  <a:lnTo>
                    <a:pt x="0" y="7446899"/>
                  </a:lnTo>
                  <a:close/>
                </a:path>
              </a:pathLst>
            </a:custGeom>
            <a:solidFill>
              <a:srgbClr val="B5DAEF"/>
            </a:solidFill>
          </p:spPr>
        </p:sp>
      </p:grpSp>
      <p:sp>
        <p:nvSpPr>
          <p:cNvPr name="TextBox 9" id="9"/>
          <p:cNvSpPr txBox="true"/>
          <p:nvPr/>
        </p:nvSpPr>
        <p:spPr>
          <a:xfrm rot="0">
            <a:off x="5254981" y="2427115"/>
            <a:ext cx="11457057" cy="5676315"/>
          </a:xfrm>
          <a:prstGeom prst="rect">
            <a:avLst/>
          </a:prstGeom>
        </p:spPr>
        <p:txBody>
          <a:bodyPr anchor="t" rtlCol="false" tIns="0" lIns="0" bIns="0" rIns="0">
            <a:spAutoFit/>
          </a:bodyPr>
          <a:lstStyle/>
          <a:p>
            <a:pPr algn="l">
              <a:lnSpc>
                <a:spcPts val="6331"/>
              </a:lnSpc>
            </a:pPr>
            <a:r>
              <a:rPr lang="en-US" sz="4523">
                <a:solidFill>
                  <a:srgbClr val="000000"/>
                </a:solidFill>
                <a:latin typeface="Code Pro"/>
                <a:ea typeface="Code Pro"/>
                <a:cs typeface="Code Pro"/>
                <a:sym typeface="Code Pro"/>
              </a:rPr>
              <a:t>INPUT Age</a:t>
            </a:r>
          </a:p>
          <a:p>
            <a:pPr algn="l">
              <a:lnSpc>
                <a:spcPts val="6331"/>
              </a:lnSpc>
            </a:pPr>
            <a:r>
              <a:rPr lang="en-US" sz="4523" b="true">
                <a:solidFill>
                  <a:srgbClr val="EF2B47"/>
                </a:solidFill>
                <a:latin typeface="Code Pro Bold"/>
                <a:ea typeface="Code Pro Bold"/>
                <a:cs typeface="Code Pro Bold"/>
                <a:sym typeface="Code Pro Bold"/>
              </a:rPr>
              <a:t>IF</a:t>
            </a:r>
            <a:r>
              <a:rPr lang="en-US" sz="4523">
                <a:solidFill>
                  <a:srgbClr val="000000"/>
                </a:solidFill>
                <a:latin typeface="Code Pro"/>
                <a:ea typeface="Code Pro"/>
                <a:cs typeface="Code Pro"/>
                <a:sym typeface="Code Pro"/>
              </a:rPr>
              <a:t> Age &lt; 18 </a:t>
            </a:r>
          </a:p>
          <a:p>
            <a:pPr algn="l">
              <a:lnSpc>
                <a:spcPts val="6331"/>
              </a:lnSpc>
            </a:pPr>
            <a:r>
              <a:rPr lang="en-US" sz="4523">
                <a:solidFill>
                  <a:srgbClr val="000000"/>
                </a:solidFill>
                <a:latin typeface="Code Pro"/>
                <a:ea typeface="Code Pro"/>
                <a:cs typeface="Code Pro"/>
                <a:sym typeface="Code Pro"/>
              </a:rPr>
              <a:t>      </a:t>
            </a:r>
            <a:r>
              <a:rPr lang="en-US" sz="4523" b="true">
                <a:solidFill>
                  <a:srgbClr val="EF2B47"/>
                </a:solidFill>
                <a:latin typeface="Code Pro Bold"/>
                <a:ea typeface="Code Pro Bold"/>
                <a:cs typeface="Code Pro Bold"/>
                <a:sym typeface="Code Pro Bold"/>
              </a:rPr>
              <a:t>THEN</a:t>
            </a:r>
          </a:p>
          <a:p>
            <a:pPr algn="l">
              <a:lnSpc>
                <a:spcPts val="6331"/>
              </a:lnSpc>
            </a:pPr>
            <a:r>
              <a:rPr lang="en-US" sz="4523">
                <a:solidFill>
                  <a:srgbClr val="000000"/>
                </a:solidFill>
                <a:latin typeface="Code Pro"/>
                <a:ea typeface="Code Pro"/>
                <a:cs typeface="Code Pro"/>
                <a:sym typeface="Code Pro"/>
              </a:rPr>
              <a:t>               OUTPUT "Child" </a:t>
            </a:r>
          </a:p>
          <a:p>
            <a:pPr algn="l">
              <a:lnSpc>
                <a:spcPts val="6331"/>
              </a:lnSpc>
            </a:pPr>
            <a:r>
              <a:rPr lang="en-US" sz="4523">
                <a:solidFill>
                  <a:srgbClr val="000000"/>
                </a:solidFill>
                <a:latin typeface="Code Pro"/>
                <a:ea typeface="Code Pro"/>
                <a:cs typeface="Code Pro"/>
                <a:sym typeface="Code Pro"/>
              </a:rPr>
              <a:t>      </a:t>
            </a:r>
            <a:r>
              <a:rPr lang="en-US" sz="4523" b="true">
                <a:solidFill>
                  <a:srgbClr val="FF5757"/>
                </a:solidFill>
                <a:latin typeface="Code Pro Bold"/>
                <a:ea typeface="Code Pro Bold"/>
                <a:cs typeface="Code Pro Bold"/>
                <a:sym typeface="Code Pro Bold"/>
              </a:rPr>
              <a:t>ELSE</a:t>
            </a:r>
          </a:p>
          <a:p>
            <a:pPr algn="l">
              <a:lnSpc>
                <a:spcPts val="6331"/>
              </a:lnSpc>
            </a:pPr>
            <a:r>
              <a:rPr lang="en-US" sz="4523">
                <a:solidFill>
                  <a:srgbClr val="000000"/>
                </a:solidFill>
                <a:latin typeface="Code Pro"/>
                <a:ea typeface="Code Pro"/>
                <a:cs typeface="Code Pro"/>
                <a:sym typeface="Code Pro"/>
              </a:rPr>
              <a:t>               OUTPUT "Adult" </a:t>
            </a:r>
          </a:p>
          <a:p>
            <a:pPr algn="l">
              <a:lnSpc>
                <a:spcPts val="6331"/>
              </a:lnSpc>
            </a:pPr>
            <a:r>
              <a:rPr lang="en-US" sz="4523" b="true">
                <a:solidFill>
                  <a:srgbClr val="FF5757"/>
                </a:solidFill>
                <a:latin typeface="Code Pro Bold"/>
                <a:ea typeface="Code Pro Bold"/>
                <a:cs typeface="Code Pro Bold"/>
                <a:sym typeface="Code Pro Bold"/>
              </a:rPr>
              <a:t>ENDIF</a:t>
            </a:r>
          </a:p>
        </p:txBody>
      </p:sp>
      <p:grpSp>
        <p:nvGrpSpPr>
          <p:cNvPr name="Group 10" id="10"/>
          <p:cNvGrpSpPr/>
          <p:nvPr/>
        </p:nvGrpSpPr>
        <p:grpSpPr>
          <a:xfrm rot="9984551">
            <a:off x="8498414" y="3197474"/>
            <a:ext cx="4378575" cy="47625"/>
            <a:chOff x="0" y="0"/>
            <a:chExt cx="5838100" cy="63500"/>
          </a:xfrm>
        </p:grpSpPr>
        <p:sp>
          <p:nvSpPr>
            <p:cNvPr name="Freeform 11" id="11"/>
            <p:cNvSpPr/>
            <p:nvPr/>
          </p:nvSpPr>
          <p:spPr>
            <a:xfrm flipH="false" flipV="false" rot="0">
              <a:off x="0" y="0"/>
              <a:ext cx="5838063" cy="63500"/>
            </a:xfrm>
            <a:custGeom>
              <a:avLst/>
              <a:gdLst/>
              <a:ahLst/>
              <a:cxnLst/>
              <a:rect r="r" b="b" t="t" l="l"/>
              <a:pathLst>
                <a:path h="63500" w="5838063">
                  <a:moveTo>
                    <a:pt x="31750" y="0"/>
                  </a:moveTo>
                  <a:lnTo>
                    <a:pt x="5806313" y="0"/>
                  </a:lnTo>
                  <a:cubicBezTo>
                    <a:pt x="5823839" y="0"/>
                    <a:pt x="5838063" y="14224"/>
                    <a:pt x="5838063" y="31750"/>
                  </a:cubicBezTo>
                  <a:cubicBezTo>
                    <a:pt x="5838063" y="49276"/>
                    <a:pt x="5823839" y="63500"/>
                    <a:pt x="5806313"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2" id="12"/>
          <p:cNvSpPr txBox="true"/>
          <p:nvPr/>
        </p:nvSpPr>
        <p:spPr>
          <a:xfrm rot="0">
            <a:off x="13092082" y="1974020"/>
            <a:ext cx="3619957" cy="1077639"/>
          </a:xfrm>
          <a:prstGeom prst="rect">
            <a:avLst/>
          </a:prstGeom>
        </p:spPr>
        <p:txBody>
          <a:bodyPr anchor="t" rtlCol="false" tIns="0" lIns="0" bIns="0" rIns="0">
            <a:spAutoFit/>
          </a:bodyPr>
          <a:lstStyle/>
          <a:p>
            <a:pPr algn="ctr">
              <a:lnSpc>
                <a:spcPts val="7973"/>
              </a:lnSpc>
            </a:pPr>
            <a:r>
              <a:rPr lang="en-US" sz="5695">
                <a:solidFill>
                  <a:srgbClr val="0D9972"/>
                </a:solidFill>
                <a:latin typeface="Code Pro"/>
                <a:ea typeface="Code Pro"/>
                <a:cs typeface="Code Pro"/>
                <a:sym typeface="Code Pro"/>
              </a:rPr>
              <a:t>Condition</a:t>
            </a:r>
          </a:p>
        </p:txBody>
      </p:sp>
      <p:grpSp>
        <p:nvGrpSpPr>
          <p:cNvPr name="Group 13" id="13"/>
          <p:cNvGrpSpPr/>
          <p:nvPr/>
        </p:nvGrpSpPr>
        <p:grpSpPr>
          <a:xfrm rot="689158">
            <a:off x="3680909" y="4371855"/>
            <a:ext cx="2109463" cy="47625"/>
            <a:chOff x="0" y="0"/>
            <a:chExt cx="2812617" cy="63500"/>
          </a:xfrm>
        </p:grpSpPr>
        <p:sp>
          <p:nvSpPr>
            <p:cNvPr name="Freeform 14" id="14"/>
            <p:cNvSpPr/>
            <p:nvPr/>
          </p:nvSpPr>
          <p:spPr>
            <a:xfrm flipH="false" flipV="false" rot="0">
              <a:off x="0" y="0"/>
              <a:ext cx="2812669" cy="63500"/>
            </a:xfrm>
            <a:custGeom>
              <a:avLst/>
              <a:gdLst/>
              <a:ahLst/>
              <a:cxnLst/>
              <a:rect r="r" b="b" t="t" l="l"/>
              <a:pathLst>
                <a:path h="63500" w="2812669">
                  <a:moveTo>
                    <a:pt x="31750" y="0"/>
                  </a:moveTo>
                  <a:lnTo>
                    <a:pt x="2780919" y="0"/>
                  </a:lnTo>
                  <a:cubicBezTo>
                    <a:pt x="2798445" y="0"/>
                    <a:pt x="2812669" y="14224"/>
                    <a:pt x="2812669" y="31750"/>
                  </a:cubicBezTo>
                  <a:cubicBezTo>
                    <a:pt x="2812669" y="49276"/>
                    <a:pt x="2798445" y="63500"/>
                    <a:pt x="278091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5" id="15"/>
          <p:cNvSpPr txBox="true"/>
          <p:nvPr/>
        </p:nvSpPr>
        <p:spPr>
          <a:xfrm rot="0">
            <a:off x="766107" y="5974279"/>
            <a:ext cx="2591286" cy="2446823"/>
          </a:xfrm>
          <a:prstGeom prst="rect">
            <a:avLst/>
          </a:prstGeom>
        </p:spPr>
        <p:txBody>
          <a:bodyPr anchor="t" rtlCol="false" tIns="0" lIns="0" bIns="0" rIns="0">
            <a:spAutoFit/>
          </a:bodyPr>
          <a:lstStyle/>
          <a:p>
            <a:pPr algn="ctr">
              <a:lnSpc>
                <a:spcPts val="4722"/>
              </a:lnSpc>
            </a:pPr>
            <a:r>
              <a:rPr lang="en-US" sz="3373">
                <a:solidFill>
                  <a:srgbClr val="0D9972"/>
                </a:solidFill>
                <a:latin typeface="Code Pro"/>
                <a:ea typeface="Code Pro"/>
                <a:cs typeface="Code Pro"/>
                <a:sym typeface="Code Pro"/>
              </a:rPr>
              <a:t>If condition is false (eg. Age not &lt; 18)</a:t>
            </a:r>
          </a:p>
        </p:txBody>
      </p:sp>
      <p:grpSp>
        <p:nvGrpSpPr>
          <p:cNvPr name="Group 16" id="16"/>
          <p:cNvGrpSpPr/>
          <p:nvPr/>
        </p:nvGrpSpPr>
        <p:grpSpPr>
          <a:xfrm rot="-710664">
            <a:off x="3312542" y="6343699"/>
            <a:ext cx="2483112" cy="47625"/>
            <a:chOff x="0" y="0"/>
            <a:chExt cx="3310816" cy="63500"/>
          </a:xfrm>
        </p:grpSpPr>
        <p:sp>
          <p:nvSpPr>
            <p:cNvPr name="Freeform 17" id="17"/>
            <p:cNvSpPr/>
            <p:nvPr/>
          </p:nvSpPr>
          <p:spPr>
            <a:xfrm flipH="false" flipV="false" rot="0">
              <a:off x="0" y="0"/>
              <a:ext cx="3310763" cy="63500"/>
            </a:xfrm>
            <a:custGeom>
              <a:avLst/>
              <a:gdLst/>
              <a:ahLst/>
              <a:cxnLst/>
              <a:rect r="r" b="b" t="t" l="l"/>
              <a:pathLst>
                <a:path h="63500" w="3310763">
                  <a:moveTo>
                    <a:pt x="31750" y="0"/>
                  </a:moveTo>
                  <a:lnTo>
                    <a:pt x="3279013" y="0"/>
                  </a:lnTo>
                  <a:cubicBezTo>
                    <a:pt x="3296539" y="0"/>
                    <a:pt x="3310763" y="14224"/>
                    <a:pt x="3310763" y="31750"/>
                  </a:cubicBezTo>
                  <a:cubicBezTo>
                    <a:pt x="3310763" y="49276"/>
                    <a:pt x="3296539" y="63500"/>
                    <a:pt x="3279013"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8" id="18"/>
          <p:cNvSpPr txBox="true"/>
          <p:nvPr/>
        </p:nvSpPr>
        <p:spPr>
          <a:xfrm rot="0">
            <a:off x="766107" y="2579747"/>
            <a:ext cx="2591286" cy="1847034"/>
          </a:xfrm>
          <a:prstGeom prst="rect">
            <a:avLst/>
          </a:prstGeom>
        </p:spPr>
        <p:txBody>
          <a:bodyPr anchor="t" rtlCol="false" tIns="0" lIns="0" bIns="0" rIns="0">
            <a:spAutoFit/>
          </a:bodyPr>
          <a:lstStyle/>
          <a:p>
            <a:pPr algn="ctr">
              <a:lnSpc>
                <a:spcPts val="4722"/>
              </a:lnSpc>
            </a:pPr>
            <a:r>
              <a:rPr lang="en-US" sz="3373">
                <a:solidFill>
                  <a:srgbClr val="0D9972"/>
                </a:solidFill>
                <a:latin typeface="Code Pro"/>
                <a:ea typeface="Code Pro"/>
                <a:cs typeface="Code Pro"/>
                <a:sym typeface="Code Pro"/>
              </a:rPr>
              <a:t>If condition is true (eg. Age &lt; 18)</a:t>
            </a:r>
          </a:p>
        </p:txBody>
      </p:sp>
      <p:grpSp>
        <p:nvGrpSpPr>
          <p:cNvPr name="Group 19" id="19"/>
          <p:cNvGrpSpPr/>
          <p:nvPr/>
        </p:nvGrpSpPr>
        <p:grpSpPr>
          <a:xfrm rot="-10800000">
            <a:off x="7084513" y="7666581"/>
            <a:ext cx="7163009" cy="47625"/>
            <a:chOff x="0" y="0"/>
            <a:chExt cx="9550679" cy="63500"/>
          </a:xfrm>
        </p:grpSpPr>
        <p:sp>
          <p:nvSpPr>
            <p:cNvPr name="Freeform 20" id="20"/>
            <p:cNvSpPr/>
            <p:nvPr/>
          </p:nvSpPr>
          <p:spPr>
            <a:xfrm flipH="false" flipV="false" rot="0">
              <a:off x="0" y="0"/>
              <a:ext cx="9550654" cy="63500"/>
            </a:xfrm>
            <a:custGeom>
              <a:avLst/>
              <a:gdLst/>
              <a:ahLst/>
              <a:cxnLst/>
              <a:rect r="r" b="b" t="t" l="l"/>
              <a:pathLst>
                <a:path h="63500" w="9550654">
                  <a:moveTo>
                    <a:pt x="31750" y="0"/>
                  </a:moveTo>
                  <a:lnTo>
                    <a:pt x="9518904" y="0"/>
                  </a:lnTo>
                  <a:cubicBezTo>
                    <a:pt x="9536430" y="0"/>
                    <a:pt x="9550654" y="14224"/>
                    <a:pt x="9550654" y="31750"/>
                  </a:cubicBezTo>
                  <a:cubicBezTo>
                    <a:pt x="9550654" y="49276"/>
                    <a:pt x="9536430" y="63500"/>
                    <a:pt x="9518904"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1" id="21"/>
          <p:cNvSpPr txBox="true"/>
          <p:nvPr/>
        </p:nvSpPr>
        <p:spPr>
          <a:xfrm rot="0">
            <a:off x="14022319" y="6923353"/>
            <a:ext cx="2905599" cy="1476929"/>
          </a:xfrm>
          <a:prstGeom prst="rect">
            <a:avLst/>
          </a:prstGeom>
        </p:spPr>
        <p:txBody>
          <a:bodyPr anchor="t" rtlCol="false" tIns="0" lIns="0" bIns="0" rIns="0">
            <a:spAutoFit/>
          </a:bodyPr>
          <a:lstStyle/>
          <a:p>
            <a:pPr algn="ctr">
              <a:lnSpc>
                <a:spcPts val="5615"/>
              </a:lnSpc>
            </a:pPr>
            <a:r>
              <a:rPr lang="en-US" sz="4011">
                <a:solidFill>
                  <a:srgbClr val="0D9972"/>
                </a:solidFill>
                <a:latin typeface="Code Pro"/>
                <a:ea typeface="Code Pro"/>
                <a:cs typeface="Code Pro"/>
                <a:sym typeface="Code Pro"/>
              </a:rPr>
              <a:t>End of if </a:t>
            </a:r>
          </a:p>
          <a:p>
            <a:pPr algn="ctr">
              <a:lnSpc>
                <a:spcPts val="5615"/>
              </a:lnSpc>
            </a:pPr>
            <a:r>
              <a:rPr lang="en-US" sz="4011">
                <a:solidFill>
                  <a:srgbClr val="0D9972"/>
                </a:solidFill>
                <a:latin typeface="Code Pro"/>
                <a:ea typeface="Code Pro"/>
                <a:cs typeface="Code Pro"/>
                <a:sym typeface="Code Pro"/>
              </a:rPr>
              <a:t>statement</a:t>
            </a:r>
          </a:p>
        </p:txBody>
      </p:sp>
      <p:grpSp>
        <p:nvGrpSpPr>
          <p:cNvPr name="Group 22" id="22"/>
          <p:cNvGrpSpPr/>
          <p:nvPr/>
        </p:nvGrpSpPr>
        <p:grpSpPr>
          <a:xfrm rot="0">
            <a:off x="2537237" y="300889"/>
            <a:ext cx="13213526" cy="9925515"/>
            <a:chOff x="0" y="0"/>
            <a:chExt cx="17618034" cy="13234020"/>
          </a:xfrm>
        </p:grpSpPr>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9800940"/>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sp>
        <p:nvSpPr>
          <p:cNvPr name="TextBox 4" id="4"/>
          <p:cNvSpPr txBox="true"/>
          <p:nvPr/>
        </p:nvSpPr>
        <p:spPr>
          <a:xfrm rot="0">
            <a:off x="239811" y="325715"/>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Comparison operators</a:t>
            </a:r>
          </a:p>
        </p:txBody>
      </p:sp>
      <p:sp>
        <p:nvSpPr>
          <p:cNvPr name="TextBox 5" id="5"/>
          <p:cNvSpPr txBox="true"/>
          <p:nvPr/>
        </p:nvSpPr>
        <p:spPr>
          <a:xfrm rot="0">
            <a:off x="1840883" y="138380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Operator</a:t>
            </a:r>
          </a:p>
        </p:txBody>
      </p:sp>
      <p:sp>
        <p:nvSpPr>
          <p:cNvPr name="TextBox 6" id="6"/>
          <p:cNvSpPr txBox="true"/>
          <p:nvPr/>
        </p:nvSpPr>
        <p:spPr>
          <a:xfrm rot="0">
            <a:off x="9101305" y="138380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Action</a:t>
            </a:r>
          </a:p>
        </p:txBody>
      </p:sp>
      <p:grpSp>
        <p:nvGrpSpPr>
          <p:cNvPr name="Group 7" id="7"/>
          <p:cNvGrpSpPr/>
          <p:nvPr/>
        </p:nvGrpSpPr>
        <p:grpSpPr>
          <a:xfrm rot="5400000">
            <a:off x="5318110" y="5055086"/>
            <a:ext cx="7614017" cy="47625"/>
            <a:chOff x="0" y="0"/>
            <a:chExt cx="10152023" cy="63500"/>
          </a:xfrm>
        </p:grpSpPr>
        <p:sp>
          <p:nvSpPr>
            <p:cNvPr name="Freeform 8" id="8"/>
            <p:cNvSpPr/>
            <p:nvPr/>
          </p:nvSpPr>
          <p:spPr>
            <a:xfrm flipH="false" flipV="false" rot="0">
              <a:off x="0" y="0"/>
              <a:ext cx="10151999" cy="63500"/>
            </a:xfrm>
            <a:custGeom>
              <a:avLst/>
              <a:gdLst/>
              <a:ahLst/>
              <a:cxnLst/>
              <a:rect r="r" b="b" t="t" l="l"/>
              <a:pathLst>
                <a:path h="63500" w="10151999">
                  <a:moveTo>
                    <a:pt x="31750" y="0"/>
                  </a:moveTo>
                  <a:lnTo>
                    <a:pt x="10120249" y="0"/>
                  </a:lnTo>
                  <a:cubicBezTo>
                    <a:pt x="10137775" y="0"/>
                    <a:pt x="10151999" y="14224"/>
                    <a:pt x="10151999" y="31750"/>
                  </a:cubicBezTo>
                  <a:cubicBezTo>
                    <a:pt x="10151999" y="49276"/>
                    <a:pt x="10137775" y="63500"/>
                    <a:pt x="10120249" y="63500"/>
                  </a:cubicBezTo>
                  <a:lnTo>
                    <a:pt x="31750" y="63500"/>
                  </a:lnTo>
                  <a:cubicBezTo>
                    <a:pt x="14224" y="63500"/>
                    <a:pt x="0" y="49276"/>
                    <a:pt x="0" y="31750"/>
                  </a:cubicBezTo>
                  <a:cubicBezTo>
                    <a:pt x="0" y="14224"/>
                    <a:pt x="14224" y="0"/>
                    <a:pt x="31750" y="0"/>
                  </a:cubicBezTo>
                  <a:close/>
                </a:path>
              </a:pathLst>
            </a:custGeom>
            <a:solidFill>
              <a:srgbClr val="FF5757"/>
            </a:solidFill>
          </p:spPr>
        </p:sp>
      </p:grpSp>
      <p:grpSp>
        <p:nvGrpSpPr>
          <p:cNvPr name="Group 9" id="9"/>
          <p:cNvGrpSpPr/>
          <p:nvPr/>
        </p:nvGrpSpPr>
        <p:grpSpPr>
          <a:xfrm rot="0">
            <a:off x="2094354" y="2432052"/>
            <a:ext cx="14146916" cy="47625"/>
            <a:chOff x="0" y="0"/>
            <a:chExt cx="18862555" cy="63500"/>
          </a:xfrm>
        </p:grpSpPr>
        <p:sp>
          <p:nvSpPr>
            <p:cNvPr name="Freeform 10" id="10"/>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11" id="11"/>
          <p:cNvSpPr txBox="true"/>
          <p:nvPr/>
        </p:nvSpPr>
        <p:spPr>
          <a:xfrm rot="0">
            <a:off x="1774376" y="2439563"/>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&gt;</a:t>
            </a:r>
          </a:p>
        </p:txBody>
      </p:sp>
      <p:sp>
        <p:nvSpPr>
          <p:cNvPr name="TextBox 12" id="12"/>
          <p:cNvSpPr txBox="true"/>
          <p:nvPr/>
        </p:nvSpPr>
        <p:spPr>
          <a:xfrm rot="0">
            <a:off x="9167813" y="2439563"/>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Greater Than</a:t>
            </a:r>
          </a:p>
        </p:txBody>
      </p:sp>
      <p:grpSp>
        <p:nvGrpSpPr>
          <p:cNvPr name="Group 13" id="13"/>
          <p:cNvGrpSpPr/>
          <p:nvPr/>
        </p:nvGrpSpPr>
        <p:grpSpPr>
          <a:xfrm rot="0">
            <a:off x="2113236" y="3179722"/>
            <a:ext cx="14146916" cy="47625"/>
            <a:chOff x="0" y="0"/>
            <a:chExt cx="18862555" cy="63500"/>
          </a:xfrm>
        </p:grpSpPr>
        <p:sp>
          <p:nvSpPr>
            <p:cNvPr name="Freeform 14" id="14"/>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15" id="15"/>
          <p:cNvSpPr txBox="true"/>
          <p:nvPr/>
        </p:nvSpPr>
        <p:spPr>
          <a:xfrm rot="0">
            <a:off x="1774376" y="3098759"/>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&lt;</a:t>
            </a:r>
          </a:p>
        </p:txBody>
      </p:sp>
      <p:sp>
        <p:nvSpPr>
          <p:cNvPr name="TextBox 16" id="16"/>
          <p:cNvSpPr txBox="true"/>
          <p:nvPr/>
        </p:nvSpPr>
        <p:spPr>
          <a:xfrm rot="0">
            <a:off x="9167813" y="3098759"/>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Less Than</a:t>
            </a:r>
          </a:p>
        </p:txBody>
      </p:sp>
      <p:grpSp>
        <p:nvGrpSpPr>
          <p:cNvPr name="Group 17" id="17"/>
          <p:cNvGrpSpPr/>
          <p:nvPr/>
        </p:nvGrpSpPr>
        <p:grpSpPr>
          <a:xfrm rot="0">
            <a:off x="2113236" y="3838917"/>
            <a:ext cx="14146916" cy="47625"/>
            <a:chOff x="0" y="0"/>
            <a:chExt cx="18862555" cy="63500"/>
          </a:xfrm>
        </p:grpSpPr>
        <p:sp>
          <p:nvSpPr>
            <p:cNvPr name="Freeform 18" id="18"/>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19" id="19"/>
          <p:cNvSpPr txBox="true"/>
          <p:nvPr/>
        </p:nvSpPr>
        <p:spPr>
          <a:xfrm rot="0">
            <a:off x="1840883" y="3757955"/>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t>
            </a:r>
          </a:p>
        </p:txBody>
      </p:sp>
      <p:sp>
        <p:nvSpPr>
          <p:cNvPr name="TextBox 20" id="20"/>
          <p:cNvSpPr txBox="true"/>
          <p:nvPr/>
        </p:nvSpPr>
        <p:spPr>
          <a:xfrm rot="0">
            <a:off x="9234320" y="3757955"/>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Equal to</a:t>
            </a:r>
          </a:p>
        </p:txBody>
      </p:sp>
      <p:grpSp>
        <p:nvGrpSpPr>
          <p:cNvPr name="Group 21" id="21"/>
          <p:cNvGrpSpPr/>
          <p:nvPr/>
        </p:nvGrpSpPr>
        <p:grpSpPr>
          <a:xfrm rot="0">
            <a:off x="2094354" y="4498114"/>
            <a:ext cx="14146916" cy="47625"/>
            <a:chOff x="0" y="0"/>
            <a:chExt cx="18862555" cy="63500"/>
          </a:xfrm>
        </p:grpSpPr>
        <p:sp>
          <p:nvSpPr>
            <p:cNvPr name="Freeform 22" id="22"/>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23" id="23"/>
          <p:cNvSpPr txBox="true"/>
          <p:nvPr/>
        </p:nvSpPr>
        <p:spPr>
          <a:xfrm rot="0">
            <a:off x="1893019" y="4417151"/>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&gt;=</a:t>
            </a:r>
          </a:p>
        </p:txBody>
      </p:sp>
      <p:sp>
        <p:nvSpPr>
          <p:cNvPr name="TextBox 24" id="24"/>
          <p:cNvSpPr txBox="true"/>
          <p:nvPr/>
        </p:nvSpPr>
        <p:spPr>
          <a:xfrm rot="0">
            <a:off x="9286456" y="4417151"/>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Greater Than or equal to</a:t>
            </a:r>
          </a:p>
        </p:txBody>
      </p:sp>
      <p:grpSp>
        <p:nvGrpSpPr>
          <p:cNvPr name="Group 25" id="25"/>
          <p:cNvGrpSpPr/>
          <p:nvPr/>
        </p:nvGrpSpPr>
        <p:grpSpPr>
          <a:xfrm rot="0">
            <a:off x="2070542" y="5157310"/>
            <a:ext cx="14146916" cy="47625"/>
            <a:chOff x="0" y="0"/>
            <a:chExt cx="18862555" cy="63500"/>
          </a:xfrm>
        </p:grpSpPr>
        <p:sp>
          <p:nvSpPr>
            <p:cNvPr name="Freeform 26" id="26"/>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27" id="27"/>
          <p:cNvSpPr txBox="true"/>
          <p:nvPr/>
        </p:nvSpPr>
        <p:spPr>
          <a:xfrm rot="0">
            <a:off x="1859765" y="5076348"/>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&lt;=</a:t>
            </a:r>
          </a:p>
        </p:txBody>
      </p:sp>
      <p:sp>
        <p:nvSpPr>
          <p:cNvPr name="TextBox 28" id="28"/>
          <p:cNvSpPr txBox="true"/>
          <p:nvPr/>
        </p:nvSpPr>
        <p:spPr>
          <a:xfrm rot="0">
            <a:off x="9253202" y="5076348"/>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Less Than or equal to</a:t>
            </a:r>
          </a:p>
        </p:txBody>
      </p:sp>
      <p:grpSp>
        <p:nvGrpSpPr>
          <p:cNvPr name="Group 29" id="29"/>
          <p:cNvGrpSpPr/>
          <p:nvPr/>
        </p:nvGrpSpPr>
        <p:grpSpPr>
          <a:xfrm rot="0">
            <a:off x="2027848" y="5816506"/>
            <a:ext cx="14146916" cy="47625"/>
            <a:chOff x="0" y="0"/>
            <a:chExt cx="18862555" cy="63500"/>
          </a:xfrm>
        </p:grpSpPr>
        <p:sp>
          <p:nvSpPr>
            <p:cNvPr name="Freeform 30" id="30"/>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31" id="31"/>
          <p:cNvSpPr txBox="true"/>
          <p:nvPr/>
        </p:nvSpPr>
        <p:spPr>
          <a:xfrm rot="0">
            <a:off x="1945155" y="5735544"/>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&lt;&gt;</a:t>
            </a:r>
          </a:p>
        </p:txBody>
      </p:sp>
      <p:sp>
        <p:nvSpPr>
          <p:cNvPr name="TextBox 32" id="32"/>
          <p:cNvSpPr txBox="true"/>
          <p:nvPr/>
        </p:nvSpPr>
        <p:spPr>
          <a:xfrm rot="0">
            <a:off x="9338591" y="5735544"/>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Not Equal to</a:t>
            </a:r>
          </a:p>
        </p:txBody>
      </p:sp>
      <p:grpSp>
        <p:nvGrpSpPr>
          <p:cNvPr name="Group 33" id="33"/>
          <p:cNvGrpSpPr/>
          <p:nvPr/>
        </p:nvGrpSpPr>
        <p:grpSpPr>
          <a:xfrm rot="0">
            <a:off x="2027848" y="6475702"/>
            <a:ext cx="14146916" cy="47625"/>
            <a:chOff x="0" y="0"/>
            <a:chExt cx="18862555" cy="63500"/>
          </a:xfrm>
        </p:grpSpPr>
        <p:sp>
          <p:nvSpPr>
            <p:cNvPr name="Freeform 34" id="34"/>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35" id="35"/>
          <p:cNvSpPr txBox="true"/>
          <p:nvPr/>
        </p:nvSpPr>
        <p:spPr>
          <a:xfrm rot="0">
            <a:off x="1978408" y="639474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AND</a:t>
            </a:r>
          </a:p>
        </p:txBody>
      </p:sp>
      <p:sp>
        <p:nvSpPr>
          <p:cNvPr name="TextBox 36" id="36"/>
          <p:cNvSpPr txBox="true"/>
          <p:nvPr/>
        </p:nvSpPr>
        <p:spPr>
          <a:xfrm rot="0">
            <a:off x="9371845" y="6394740"/>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Both</a:t>
            </a:r>
          </a:p>
        </p:txBody>
      </p:sp>
      <p:grpSp>
        <p:nvGrpSpPr>
          <p:cNvPr name="Group 37" id="37"/>
          <p:cNvGrpSpPr/>
          <p:nvPr/>
        </p:nvGrpSpPr>
        <p:grpSpPr>
          <a:xfrm rot="0">
            <a:off x="2027848" y="7134900"/>
            <a:ext cx="14146916" cy="47625"/>
            <a:chOff x="0" y="0"/>
            <a:chExt cx="18862555" cy="63500"/>
          </a:xfrm>
        </p:grpSpPr>
        <p:sp>
          <p:nvSpPr>
            <p:cNvPr name="Freeform 38" id="38"/>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39" id="39"/>
          <p:cNvSpPr txBox="true"/>
          <p:nvPr/>
        </p:nvSpPr>
        <p:spPr>
          <a:xfrm rot="0">
            <a:off x="1783817" y="7053937"/>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OR</a:t>
            </a:r>
          </a:p>
        </p:txBody>
      </p:sp>
      <p:sp>
        <p:nvSpPr>
          <p:cNvPr name="TextBox 40" id="40"/>
          <p:cNvSpPr txBox="true"/>
          <p:nvPr/>
        </p:nvSpPr>
        <p:spPr>
          <a:xfrm rot="0">
            <a:off x="9177254" y="7053937"/>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Either</a:t>
            </a:r>
          </a:p>
        </p:txBody>
      </p:sp>
      <p:grpSp>
        <p:nvGrpSpPr>
          <p:cNvPr name="Group 41" id="41"/>
          <p:cNvGrpSpPr/>
          <p:nvPr/>
        </p:nvGrpSpPr>
        <p:grpSpPr>
          <a:xfrm rot="0">
            <a:off x="2075473" y="7794095"/>
            <a:ext cx="14146916" cy="47625"/>
            <a:chOff x="0" y="0"/>
            <a:chExt cx="18862555" cy="63500"/>
          </a:xfrm>
        </p:grpSpPr>
        <p:sp>
          <p:nvSpPr>
            <p:cNvPr name="Freeform 42" id="42"/>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grpSp>
        <p:nvGrpSpPr>
          <p:cNvPr name="Group 43" id="43"/>
          <p:cNvGrpSpPr/>
          <p:nvPr/>
        </p:nvGrpSpPr>
        <p:grpSpPr>
          <a:xfrm rot="0">
            <a:off x="2103796" y="8532022"/>
            <a:ext cx="14146916" cy="47625"/>
            <a:chOff x="0" y="0"/>
            <a:chExt cx="18862555" cy="63500"/>
          </a:xfrm>
        </p:grpSpPr>
        <p:sp>
          <p:nvSpPr>
            <p:cNvPr name="Freeform 44" id="44"/>
            <p:cNvSpPr/>
            <p:nvPr/>
          </p:nvSpPr>
          <p:spPr>
            <a:xfrm flipH="false" flipV="false" rot="0">
              <a:off x="0" y="0"/>
              <a:ext cx="18862548" cy="63500"/>
            </a:xfrm>
            <a:custGeom>
              <a:avLst/>
              <a:gdLst/>
              <a:ahLst/>
              <a:cxnLst/>
              <a:rect r="r" b="b" t="t" l="l"/>
              <a:pathLst>
                <a:path h="63500" w="18862548">
                  <a:moveTo>
                    <a:pt x="31750" y="0"/>
                  </a:moveTo>
                  <a:lnTo>
                    <a:pt x="18830798" y="0"/>
                  </a:lnTo>
                  <a:cubicBezTo>
                    <a:pt x="18848324" y="0"/>
                    <a:pt x="18862548" y="14224"/>
                    <a:pt x="18862548" y="31750"/>
                  </a:cubicBezTo>
                  <a:cubicBezTo>
                    <a:pt x="18862548" y="49276"/>
                    <a:pt x="18848324" y="63500"/>
                    <a:pt x="18830798" y="63500"/>
                  </a:cubicBezTo>
                  <a:lnTo>
                    <a:pt x="31750" y="63500"/>
                  </a:lnTo>
                  <a:cubicBezTo>
                    <a:pt x="14224" y="63500"/>
                    <a:pt x="0" y="49276"/>
                    <a:pt x="0" y="31750"/>
                  </a:cubicBezTo>
                  <a:cubicBezTo>
                    <a:pt x="0" y="14224"/>
                    <a:pt x="14224" y="0"/>
                    <a:pt x="31750" y="0"/>
                  </a:cubicBezTo>
                  <a:close/>
                </a:path>
              </a:pathLst>
            </a:custGeom>
            <a:solidFill>
              <a:srgbClr val="FF5757"/>
            </a:solidFill>
          </p:spPr>
        </p:sp>
      </p:grpSp>
      <p:sp>
        <p:nvSpPr>
          <p:cNvPr name="TextBox 45" id="45"/>
          <p:cNvSpPr txBox="true"/>
          <p:nvPr/>
        </p:nvSpPr>
        <p:spPr>
          <a:xfrm rot="0">
            <a:off x="1817071" y="7713133"/>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NOT</a:t>
            </a:r>
          </a:p>
        </p:txBody>
      </p:sp>
      <p:sp>
        <p:nvSpPr>
          <p:cNvPr name="TextBox 46" id="46"/>
          <p:cNvSpPr txBox="true"/>
          <p:nvPr/>
        </p:nvSpPr>
        <p:spPr>
          <a:xfrm rot="0">
            <a:off x="9253202" y="7791863"/>
            <a:ext cx="7326929"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Not</a:t>
            </a:r>
          </a:p>
        </p:txBody>
      </p:sp>
      <p:grpSp>
        <p:nvGrpSpPr>
          <p:cNvPr name="Group 47" id="47"/>
          <p:cNvGrpSpPr/>
          <p:nvPr/>
        </p:nvGrpSpPr>
        <p:grpSpPr>
          <a:xfrm rot="0">
            <a:off x="2537237" y="300889"/>
            <a:ext cx="13213526" cy="9925515"/>
            <a:chOff x="0" y="0"/>
            <a:chExt cx="17618034" cy="13234020"/>
          </a:xfrm>
        </p:grpSpPr>
        <p:sp>
          <p:nvSpPr>
            <p:cNvPr name="Freeform 48" id="4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9" id="4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0" id="5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sp>
        <p:nvSpPr>
          <p:cNvPr name="TextBox 4" id="4"/>
          <p:cNvSpPr txBox="true"/>
          <p:nvPr/>
        </p:nvSpPr>
        <p:spPr>
          <a:xfrm rot="0">
            <a:off x="239811" y="1484636"/>
            <a:ext cx="18048189" cy="49339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Write a program in pseudocode that does the following. </a:t>
            </a:r>
          </a:p>
          <a:p>
            <a:pPr algn="l">
              <a:lnSpc>
                <a:spcPts val="5553"/>
              </a:lnSpc>
            </a:pPr>
          </a:p>
          <a:p>
            <a:pPr algn="l">
              <a:lnSpc>
                <a:spcPts val="5553"/>
              </a:lnSpc>
            </a:pPr>
            <a:r>
              <a:rPr lang="en-US" sz="4628" b="true">
                <a:solidFill>
                  <a:srgbClr val="000000"/>
                </a:solidFill>
                <a:latin typeface="Nourd Bold"/>
                <a:ea typeface="Nourd Bold"/>
                <a:cs typeface="Nourd Bold"/>
                <a:sym typeface="Nourd Bold"/>
              </a:rPr>
              <a:t>Ask a user to INPUT his/her height and weight. If the height is greater than 170 AND weight is lighter than 85, then OUTPUT the message "You meet the requirement", else OUTPUT the message "You need to be taller and lighter.</a:t>
            </a:r>
          </a:p>
        </p:txBody>
      </p:sp>
      <p:grpSp>
        <p:nvGrpSpPr>
          <p:cNvPr name="Group 5" id="5"/>
          <p:cNvGrpSpPr/>
          <p:nvPr/>
        </p:nvGrpSpPr>
        <p:grpSpPr>
          <a:xfrm rot="0">
            <a:off x="2537237" y="300889"/>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239811" y="325715"/>
            <a:ext cx="18048189" cy="704926"/>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Conditionals questions </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grpSp>
        <p:nvGrpSpPr>
          <p:cNvPr name="Group 4" id="4"/>
          <p:cNvGrpSpPr/>
          <p:nvPr/>
        </p:nvGrpSpPr>
        <p:grpSpPr>
          <a:xfrm rot="0">
            <a:off x="239811" y="1816494"/>
            <a:ext cx="17504680" cy="5818485"/>
            <a:chOff x="0" y="0"/>
            <a:chExt cx="23339573" cy="7757980"/>
          </a:xfrm>
        </p:grpSpPr>
        <p:sp>
          <p:nvSpPr>
            <p:cNvPr name="Freeform 5" id="5"/>
            <p:cNvSpPr/>
            <p:nvPr/>
          </p:nvSpPr>
          <p:spPr>
            <a:xfrm flipH="false" flipV="false" rot="0">
              <a:off x="0" y="0"/>
              <a:ext cx="23339552" cy="7757922"/>
            </a:xfrm>
            <a:custGeom>
              <a:avLst/>
              <a:gdLst/>
              <a:ahLst/>
              <a:cxnLst/>
              <a:rect r="r" b="b" t="t" l="l"/>
              <a:pathLst>
                <a:path h="7757922" w="23339552">
                  <a:moveTo>
                    <a:pt x="0" y="0"/>
                  </a:moveTo>
                  <a:lnTo>
                    <a:pt x="23339552" y="0"/>
                  </a:lnTo>
                  <a:lnTo>
                    <a:pt x="23339552" y="7757922"/>
                  </a:lnTo>
                  <a:lnTo>
                    <a:pt x="0" y="7757922"/>
                  </a:lnTo>
                  <a:close/>
                </a:path>
              </a:pathLst>
            </a:custGeom>
            <a:solidFill>
              <a:srgbClr val="B5DAEF"/>
            </a:solidFill>
          </p:spPr>
        </p:sp>
      </p:grpSp>
      <p:sp>
        <p:nvSpPr>
          <p:cNvPr name="TextBox 6" id="6"/>
          <p:cNvSpPr txBox="true"/>
          <p:nvPr/>
        </p:nvSpPr>
        <p:spPr>
          <a:xfrm rot="0">
            <a:off x="515804" y="1992565"/>
            <a:ext cx="16971586" cy="5466343"/>
          </a:xfrm>
          <a:prstGeom prst="rect">
            <a:avLst/>
          </a:prstGeom>
        </p:spPr>
        <p:txBody>
          <a:bodyPr anchor="t" rtlCol="false" tIns="0" lIns="0" bIns="0" rIns="0">
            <a:spAutoFit/>
          </a:bodyPr>
          <a:lstStyle/>
          <a:p>
            <a:pPr algn="l">
              <a:lnSpc>
                <a:spcPts val="5382"/>
              </a:lnSpc>
            </a:pPr>
            <a:r>
              <a:rPr lang="en-US" sz="4486" b="true">
                <a:solidFill>
                  <a:srgbClr val="000000"/>
                </a:solidFill>
                <a:latin typeface="Nourd Bold"/>
                <a:ea typeface="Nourd Bold"/>
                <a:cs typeface="Nourd Bold"/>
                <a:sym typeface="Nourd Bold"/>
              </a:rPr>
              <a:t>INPUT Height</a:t>
            </a:r>
          </a:p>
          <a:p>
            <a:pPr algn="l">
              <a:lnSpc>
                <a:spcPts val="5382"/>
              </a:lnSpc>
            </a:pPr>
            <a:r>
              <a:rPr lang="en-US" sz="4486" b="true">
                <a:solidFill>
                  <a:srgbClr val="000000"/>
                </a:solidFill>
                <a:latin typeface="Nourd Bold"/>
                <a:ea typeface="Nourd Bold"/>
                <a:cs typeface="Nourd Bold"/>
                <a:sym typeface="Nourd Bold"/>
              </a:rPr>
              <a:t>INPUT Weight</a:t>
            </a:r>
          </a:p>
          <a:p>
            <a:pPr algn="l">
              <a:lnSpc>
                <a:spcPts val="5382"/>
              </a:lnSpc>
            </a:pPr>
            <a:r>
              <a:rPr lang="en-US" sz="4486" b="true">
                <a:solidFill>
                  <a:srgbClr val="000000"/>
                </a:solidFill>
                <a:latin typeface="Nourd Bold"/>
                <a:ea typeface="Nourd Bold"/>
                <a:cs typeface="Nourd Bold"/>
                <a:sym typeface="Nourd Bold"/>
              </a:rPr>
              <a:t>IF Height &gt; 170 AND Weight &lt; 85</a:t>
            </a:r>
          </a:p>
          <a:p>
            <a:pPr algn="l">
              <a:lnSpc>
                <a:spcPts val="5382"/>
              </a:lnSpc>
            </a:pPr>
            <a:r>
              <a:rPr lang="en-US" sz="4486" b="true">
                <a:solidFill>
                  <a:srgbClr val="000000"/>
                </a:solidFill>
                <a:latin typeface="Nourd Bold"/>
                <a:ea typeface="Nourd Bold"/>
                <a:cs typeface="Nourd Bold"/>
                <a:sym typeface="Nourd Bold"/>
              </a:rPr>
              <a:t>      THEN</a:t>
            </a:r>
          </a:p>
          <a:p>
            <a:pPr algn="l">
              <a:lnSpc>
                <a:spcPts val="5382"/>
              </a:lnSpc>
            </a:pPr>
            <a:r>
              <a:rPr lang="en-US" sz="4486" b="true">
                <a:solidFill>
                  <a:srgbClr val="000000"/>
                </a:solidFill>
                <a:latin typeface="Nourd Bold"/>
                <a:ea typeface="Nourd Bold"/>
                <a:cs typeface="Nourd Bold"/>
                <a:sym typeface="Nourd Bold"/>
              </a:rPr>
              <a:t>              OUTPUT "YOU MEET THE REQUIREMENT"</a:t>
            </a:r>
          </a:p>
          <a:p>
            <a:pPr algn="l">
              <a:lnSpc>
                <a:spcPts val="5382"/>
              </a:lnSpc>
            </a:pPr>
            <a:r>
              <a:rPr lang="en-US" sz="4486" b="true">
                <a:solidFill>
                  <a:srgbClr val="000000"/>
                </a:solidFill>
                <a:latin typeface="Nourd Bold"/>
                <a:ea typeface="Nourd Bold"/>
                <a:cs typeface="Nourd Bold"/>
                <a:sym typeface="Nourd Bold"/>
              </a:rPr>
              <a:t>      ELSE </a:t>
            </a:r>
          </a:p>
          <a:p>
            <a:pPr algn="l">
              <a:lnSpc>
                <a:spcPts val="5382"/>
              </a:lnSpc>
            </a:pPr>
            <a:r>
              <a:rPr lang="en-US" sz="4486" b="true">
                <a:solidFill>
                  <a:srgbClr val="000000"/>
                </a:solidFill>
                <a:latin typeface="Nourd Bold"/>
                <a:ea typeface="Nourd Bold"/>
                <a:cs typeface="Nourd Bold"/>
                <a:sym typeface="Nourd Bold"/>
              </a:rPr>
              <a:t>              OUTPUT "YOU NEED TO BE TALLER OR LIGHTER".</a:t>
            </a:r>
          </a:p>
          <a:p>
            <a:pPr algn="l">
              <a:lnSpc>
                <a:spcPts val="5382"/>
              </a:lnSpc>
            </a:pPr>
            <a:r>
              <a:rPr lang="en-US" sz="4486" b="true">
                <a:solidFill>
                  <a:srgbClr val="000000"/>
                </a:solidFill>
                <a:latin typeface="Nourd Bold"/>
                <a:ea typeface="Nourd Bold"/>
                <a:cs typeface="Nourd Bold"/>
                <a:sym typeface="Nourd Bold"/>
              </a:rPr>
              <a:t>ENDIF</a:t>
            </a:r>
          </a:p>
        </p:txBody>
      </p:sp>
      <p:grpSp>
        <p:nvGrpSpPr>
          <p:cNvPr name="Group 7" id="7"/>
          <p:cNvGrpSpPr/>
          <p:nvPr/>
        </p:nvGrpSpPr>
        <p:grpSpPr>
          <a:xfrm rot="0">
            <a:off x="2537237" y="300889"/>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1" id="11"/>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Conditionals answer </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grpSp>
        <p:nvGrpSpPr>
          <p:cNvPr name="Group 4" id="4"/>
          <p:cNvGrpSpPr/>
          <p:nvPr/>
        </p:nvGrpSpPr>
        <p:grpSpPr>
          <a:xfrm rot="5400000">
            <a:off x="3637123" y="-3027224"/>
            <a:ext cx="1740758" cy="8111848"/>
            <a:chOff x="0" y="0"/>
            <a:chExt cx="2321011" cy="10815797"/>
          </a:xfrm>
        </p:grpSpPr>
        <p:sp>
          <p:nvSpPr>
            <p:cNvPr name="Freeform 5" id="5"/>
            <p:cNvSpPr/>
            <p:nvPr/>
          </p:nvSpPr>
          <p:spPr>
            <a:xfrm flipH="false" flipV="false" rot="0">
              <a:off x="0" y="0"/>
              <a:ext cx="2320925" cy="10815828"/>
            </a:xfrm>
            <a:custGeom>
              <a:avLst/>
              <a:gdLst/>
              <a:ahLst/>
              <a:cxnLst/>
              <a:rect r="r" b="b" t="t" l="l"/>
              <a:pathLst>
                <a:path h="10815828" w="2320925">
                  <a:moveTo>
                    <a:pt x="1895602" y="10815828"/>
                  </a:moveTo>
                  <a:lnTo>
                    <a:pt x="425323" y="10815828"/>
                  </a:lnTo>
                  <a:cubicBezTo>
                    <a:pt x="191008" y="10815828"/>
                    <a:pt x="0" y="10624820"/>
                    <a:pt x="0" y="10390378"/>
                  </a:cubicBezTo>
                  <a:lnTo>
                    <a:pt x="0" y="425323"/>
                  </a:lnTo>
                  <a:cubicBezTo>
                    <a:pt x="0" y="191008"/>
                    <a:pt x="191008" y="0"/>
                    <a:pt x="425323" y="0"/>
                  </a:cubicBezTo>
                  <a:lnTo>
                    <a:pt x="1895602" y="0"/>
                  </a:lnTo>
                  <a:cubicBezTo>
                    <a:pt x="2130044" y="0"/>
                    <a:pt x="2320925" y="191008"/>
                    <a:pt x="2320925" y="425323"/>
                  </a:cubicBezTo>
                  <a:lnTo>
                    <a:pt x="2320925" y="10390378"/>
                  </a:lnTo>
                  <a:cubicBezTo>
                    <a:pt x="2320925" y="10624820"/>
                    <a:pt x="2129917" y="10815701"/>
                    <a:pt x="1895602" y="10815701"/>
                  </a:cubicBezTo>
                  <a:close/>
                </a:path>
              </a:pathLst>
            </a:custGeom>
            <a:solidFill>
              <a:srgbClr val="69F4CE"/>
            </a:solidFill>
          </p:spPr>
        </p:sp>
      </p:grpSp>
      <p:grpSp>
        <p:nvGrpSpPr>
          <p:cNvPr name="Group 6" id="6"/>
          <p:cNvGrpSpPr/>
          <p:nvPr/>
        </p:nvGrpSpPr>
        <p:grpSpPr>
          <a:xfrm rot="0">
            <a:off x="575201" y="3600450"/>
            <a:ext cx="17025682" cy="4464455"/>
            <a:chOff x="0" y="0"/>
            <a:chExt cx="22700909" cy="5952607"/>
          </a:xfrm>
        </p:grpSpPr>
        <p:sp>
          <p:nvSpPr>
            <p:cNvPr name="Freeform 7" id="7"/>
            <p:cNvSpPr/>
            <p:nvPr/>
          </p:nvSpPr>
          <p:spPr>
            <a:xfrm flipH="false" flipV="false" rot="0">
              <a:off x="0" y="0"/>
              <a:ext cx="22700869" cy="5952617"/>
            </a:xfrm>
            <a:custGeom>
              <a:avLst/>
              <a:gdLst/>
              <a:ahLst/>
              <a:cxnLst/>
              <a:rect r="r" b="b" t="t" l="l"/>
              <a:pathLst>
                <a:path h="5952617" w="22700869">
                  <a:moveTo>
                    <a:pt x="0" y="0"/>
                  </a:moveTo>
                  <a:lnTo>
                    <a:pt x="22700869" y="0"/>
                  </a:lnTo>
                  <a:lnTo>
                    <a:pt x="22700869" y="5952617"/>
                  </a:lnTo>
                  <a:lnTo>
                    <a:pt x="0" y="5952617"/>
                  </a:lnTo>
                  <a:close/>
                </a:path>
              </a:pathLst>
            </a:custGeom>
            <a:solidFill>
              <a:srgbClr val="B5DAEF"/>
            </a:solidFill>
          </p:spPr>
        </p:sp>
      </p:grpSp>
      <p:sp>
        <p:nvSpPr>
          <p:cNvPr name="TextBox 8" id="8"/>
          <p:cNvSpPr txBox="true"/>
          <p:nvPr/>
        </p:nvSpPr>
        <p:spPr>
          <a:xfrm rot="0">
            <a:off x="-104357" y="789107"/>
            <a:ext cx="9248357" cy="479186"/>
          </a:xfrm>
          <a:prstGeom prst="rect">
            <a:avLst/>
          </a:prstGeom>
        </p:spPr>
        <p:txBody>
          <a:bodyPr anchor="t" rtlCol="false" tIns="0" lIns="0" bIns="0" rIns="0">
            <a:spAutoFit/>
          </a:bodyPr>
          <a:lstStyle/>
          <a:p>
            <a:pPr algn="ctr">
              <a:lnSpc>
                <a:spcPts val="3783"/>
              </a:lnSpc>
            </a:pPr>
            <a:r>
              <a:rPr lang="en-US" sz="3153" b="true">
                <a:solidFill>
                  <a:srgbClr val="000000"/>
                </a:solidFill>
                <a:latin typeface="Nourd Bold"/>
                <a:ea typeface="Nourd Bold"/>
                <a:cs typeface="Nourd Bold"/>
                <a:sym typeface="Nourd Bold"/>
              </a:rPr>
              <a:t>CASE OF ... OTHERWISE ... ENDCASE</a:t>
            </a:r>
          </a:p>
        </p:txBody>
      </p:sp>
      <p:sp>
        <p:nvSpPr>
          <p:cNvPr name="TextBox 9" id="9"/>
          <p:cNvSpPr txBox="true"/>
          <p:nvPr/>
        </p:nvSpPr>
        <p:spPr>
          <a:xfrm rot="0">
            <a:off x="802489" y="3616759"/>
            <a:ext cx="17025682" cy="4448146"/>
          </a:xfrm>
          <a:prstGeom prst="rect">
            <a:avLst/>
          </a:prstGeom>
        </p:spPr>
        <p:txBody>
          <a:bodyPr anchor="t" rtlCol="false" tIns="0" lIns="0" bIns="0" rIns="0">
            <a:spAutoFit/>
          </a:bodyPr>
          <a:lstStyle/>
          <a:p>
            <a:pPr algn="l">
              <a:lnSpc>
                <a:spcPts val="5776"/>
              </a:lnSpc>
            </a:pPr>
            <a:r>
              <a:rPr lang="en-US" sz="4126">
                <a:solidFill>
                  <a:srgbClr val="000000"/>
                </a:solidFill>
                <a:latin typeface="Code Pro"/>
                <a:ea typeface="Code Pro"/>
                <a:cs typeface="Code Pro"/>
                <a:sym typeface="Code Pro"/>
              </a:rPr>
              <a:t>INPUT FoodToBuy</a:t>
            </a:r>
          </a:p>
          <a:p>
            <a:pPr algn="l">
              <a:lnSpc>
                <a:spcPts val="5776"/>
              </a:lnSpc>
            </a:pPr>
            <a:r>
              <a:rPr lang="en-US" sz="4126" b="true">
                <a:solidFill>
                  <a:srgbClr val="EF2B47"/>
                </a:solidFill>
                <a:latin typeface="Code Pro Bold"/>
                <a:ea typeface="Code Pro Bold"/>
                <a:cs typeface="Code Pro Bold"/>
                <a:sym typeface="Code Pro Bold"/>
              </a:rPr>
              <a:t>CASE OF</a:t>
            </a:r>
            <a:r>
              <a:rPr lang="en-US" sz="4126">
                <a:solidFill>
                  <a:srgbClr val="EF2B47"/>
                </a:solidFill>
                <a:latin typeface="Code Pro"/>
                <a:ea typeface="Code Pro"/>
                <a:cs typeface="Code Pro"/>
                <a:sym typeface="Code Pro"/>
              </a:rPr>
              <a:t> </a:t>
            </a:r>
            <a:r>
              <a:rPr lang="en-US" sz="4126">
                <a:solidFill>
                  <a:srgbClr val="141F35"/>
                </a:solidFill>
                <a:latin typeface="Code Pro"/>
                <a:ea typeface="Code Pro"/>
                <a:cs typeface="Code Pro"/>
                <a:sym typeface="Code Pro"/>
              </a:rPr>
              <a:t>FoodToBuy</a:t>
            </a:r>
            <a:r>
              <a:rPr lang="en-US" sz="4126">
                <a:solidFill>
                  <a:srgbClr val="000000"/>
                </a:solidFill>
                <a:latin typeface="Code Pro"/>
                <a:ea typeface="Code Pro"/>
                <a:cs typeface="Code Pro"/>
                <a:sym typeface="Code Pro"/>
              </a:rPr>
              <a:t> </a:t>
            </a:r>
          </a:p>
          <a:p>
            <a:pPr algn="l">
              <a:lnSpc>
                <a:spcPts val="5776"/>
              </a:lnSpc>
            </a:pPr>
            <a:r>
              <a:rPr lang="en-US" sz="4126">
                <a:solidFill>
                  <a:srgbClr val="000000"/>
                </a:solidFill>
                <a:latin typeface="Code Pro"/>
                <a:ea typeface="Code Pro"/>
                <a:cs typeface="Code Pro"/>
                <a:sym typeface="Code Pro"/>
              </a:rPr>
              <a:t>      Milo : OUTPUT "Here's your milo"</a:t>
            </a:r>
          </a:p>
          <a:p>
            <a:pPr algn="l">
              <a:lnSpc>
                <a:spcPts val="5776"/>
              </a:lnSpc>
            </a:pPr>
            <a:r>
              <a:rPr lang="en-US" sz="4126">
                <a:solidFill>
                  <a:srgbClr val="000000"/>
                </a:solidFill>
                <a:latin typeface="Code Pro"/>
                <a:ea typeface="Code Pro"/>
                <a:cs typeface="Code Pro"/>
                <a:sym typeface="Code Pro"/>
              </a:rPr>
              <a:t>      Biscuit : OUTPUT "Here's your biscuit"</a:t>
            </a:r>
          </a:p>
          <a:p>
            <a:pPr algn="l">
              <a:lnSpc>
                <a:spcPts val="5776"/>
              </a:lnSpc>
            </a:pPr>
            <a:r>
              <a:rPr lang="en-US" sz="4126">
                <a:solidFill>
                  <a:srgbClr val="000000"/>
                </a:solidFill>
                <a:latin typeface="Code Pro"/>
                <a:ea typeface="Code Pro"/>
                <a:cs typeface="Code Pro"/>
                <a:sym typeface="Code Pro"/>
              </a:rPr>
              <a:t>      </a:t>
            </a:r>
            <a:r>
              <a:rPr lang="en-US" sz="4126" b="true">
                <a:solidFill>
                  <a:srgbClr val="EB3346"/>
                </a:solidFill>
                <a:latin typeface="Code Pro Bold"/>
                <a:ea typeface="Code Pro Bold"/>
                <a:cs typeface="Code Pro Bold"/>
                <a:sym typeface="Code Pro Bold"/>
              </a:rPr>
              <a:t>OTHERWISE</a:t>
            </a:r>
            <a:r>
              <a:rPr lang="en-US" sz="4126">
                <a:solidFill>
                  <a:srgbClr val="000000"/>
                </a:solidFill>
                <a:latin typeface="Code Pro"/>
                <a:ea typeface="Code Pro"/>
                <a:cs typeface="Code Pro"/>
                <a:sym typeface="Code Pro"/>
              </a:rPr>
              <a:t> : OUTPUT "The canteen does not have this food"</a:t>
            </a:r>
          </a:p>
          <a:p>
            <a:pPr algn="l">
              <a:lnSpc>
                <a:spcPts val="5776"/>
              </a:lnSpc>
            </a:pPr>
            <a:r>
              <a:rPr lang="en-US" sz="4126" b="true">
                <a:solidFill>
                  <a:srgbClr val="EF2B47"/>
                </a:solidFill>
                <a:latin typeface="Code Pro Bold"/>
                <a:ea typeface="Code Pro Bold"/>
                <a:cs typeface="Code Pro Bold"/>
                <a:sym typeface="Code Pro Bold"/>
              </a:rPr>
              <a:t>ENDCASE</a:t>
            </a:r>
            <a:r>
              <a:rPr lang="en-US" sz="4126">
                <a:solidFill>
                  <a:srgbClr val="EF2B47"/>
                </a:solidFill>
                <a:latin typeface="Code Pro"/>
                <a:ea typeface="Code Pro"/>
                <a:cs typeface="Code Pro"/>
                <a:sym typeface="Code Pro"/>
              </a:rPr>
              <a:t> </a:t>
            </a:r>
          </a:p>
        </p:txBody>
      </p:sp>
      <p:sp>
        <p:nvSpPr>
          <p:cNvPr name="TextBox 10" id="10"/>
          <p:cNvSpPr txBox="true"/>
          <p:nvPr/>
        </p:nvSpPr>
        <p:spPr>
          <a:xfrm rot="0">
            <a:off x="575201" y="1951964"/>
            <a:ext cx="17025682" cy="1389476"/>
          </a:xfrm>
          <a:prstGeom prst="rect">
            <a:avLst/>
          </a:prstGeom>
        </p:spPr>
        <p:txBody>
          <a:bodyPr anchor="t" rtlCol="false" tIns="0" lIns="0" bIns="0" rIns="0">
            <a:spAutoFit/>
          </a:bodyPr>
          <a:lstStyle/>
          <a:p>
            <a:pPr algn="l" marL="867789" indent="-289263" lvl="2">
              <a:lnSpc>
                <a:spcPts val="5313"/>
              </a:lnSpc>
              <a:buFont typeface="Arial"/>
              <a:buChar char="⚬"/>
            </a:pPr>
            <a:r>
              <a:rPr lang="en-US" sz="3795">
                <a:solidFill>
                  <a:srgbClr val="000000"/>
                </a:solidFill>
                <a:latin typeface="Code Pro"/>
                <a:ea typeface="Code Pro"/>
                <a:cs typeface="Code Pro"/>
                <a:sym typeface="Code Pro"/>
              </a:rPr>
              <a:t>For a CASE statement the value of the variable decides the path to be taken. Several values are usually specified. </a:t>
            </a:r>
          </a:p>
        </p:txBody>
      </p:sp>
      <p:grpSp>
        <p:nvGrpSpPr>
          <p:cNvPr name="Group 11" id="11"/>
          <p:cNvGrpSpPr/>
          <p:nvPr/>
        </p:nvGrpSpPr>
        <p:grpSpPr>
          <a:xfrm rot="0">
            <a:off x="2853461" y="18873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35457"/>
        </a:solidFill>
      </p:bgPr>
    </p:bg>
    <p:spTree>
      <p:nvGrpSpPr>
        <p:cNvPr id="1" name=""/>
        <p:cNvGrpSpPr/>
        <p:nvPr/>
      </p:nvGrpSpPr>
      <p:grpSpPr>
        <a:xfrm>
          <a:off x="0" y="0"/>
          <a:ext cx="0" cy="0"/>
          <a:chOff x="0" y="0"/>
          <a:chExt cx="0" cy="0"/>
        </a:xfrm>
      </p:grpSpPr>
      <p:sp>
        <p:nvSpPr>
          <p:cNvPr name="Freeform 2" id="2"/>
          <p:cNvSpPr/>
          <p:nvPr/>
        </p:nvSpPr>
        <p:spPr>
          <a:xfrm flipH="false" flipV="false" rot="0">
            <a:off x="828378" y="4377479"/>
            <a:ext cx="8115300" cy="3429310"/>
          </a:xfrm>
          <a:custGeom>
            <a:avLst/>
            <a:gdLst/>
            <a:ahLst/>
            <a:cxnLst/>
            <a:rect r="r" b="b" t="t" l="l"/>
            <a:pathLst>
              <a:path h="3429310" w="8115300">
                <a:moveTo>
                  <a:pt x="0" y="0"/>
                </a:moveTo>
                <a:lnTo>
                  <a:pt x="8115300" y="0"/>
                </a:lnTo>
                <a:lnTo>
                  <a:pt x="8115300" y="3429310"/>
                </a:lnTo>
                <a:lnTo>
                  <a:pt x="0" y="34293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286702" y="578087"/>
            <a:ext cx="2652721" cy="2652721"/>
          </a:xfrm>
          <a:custGeom>
            <a:avLst/>
            <a:gdLst/>
            <a:ahLst/>
            <a:cxnLst/>
            <a:rect r="r" b="b" t="t" l="l"/>
            <a:pathLst>
              <a:path h="2652721" w="2652721">
                <a:moveTo>
                  <a:pt x="0" y="0"/>
                </a:moveTo>
                <a:lnTo>
                  <a:pt x="2652721" y="0"/>
                </a:lnTo>
                <a:lnTo>
                  <a:pt x="2652721" y="2652721"/>
                </a:lnTo>
                <a:lnTo>
                  <a:pt x="0" y="26527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765486" y="292337"/>
            <a:ext cx="12608660" cy="2801195"/>
          </a:xfrm>
          <a:prstGeom prst="rect">
            <a:avLst/>
          </a:prstGeom>
        </p:spPr>
        <p:txBody>
          <a:bodyPr anchor="t" rtlCol="false" tIns="0" lIns="0" bIns="0" rIns="0">
            <a:spAutoFit/>
          </a:bodyPr>
          <a:lstStyle/>
          <a:p>
            <a:pPr algn="ctr">
              <a:lnSpc>
                <a:spcPts val="10704"/>
              </a:lnSpc>
            </a:pPr>
            <a:r>
              <a:rPr lang="en-US" sz="7646">
                <a:solidFill>
                  <a:srgbClr val="000000"/>
                </a:solidFill>
                <a:latin typeface="Peace Sans"/>
                <a:ea typeface="Peace Sans"/>
                <a:cs typeface="Peace Sans"/>
                <a:sym typeface="Peace Sans"/>
              </a:rPr>
              <a:t>TWO STEPS OF ANALYSIS</a:t>
            </a:r>
          </a:p>
        </p:txBody>
      </p:sp>
      <p:sp>
        <p:nvSpPr>
          <p:cNvPr name="Freeform 5" id="5"/>
          <p:cNvSpPr/>
          <p:nvPr/>
        </p:nvSpPr>
        <p:spPr>
          <a:xfrm flipH="false" flipV="false" rot="0">
            <a:off x="9344322" y="4377479"/>
            <a:ext cx="8115300" cy="3429310"/>
          </a:xfrm>
          <a:custGeom>
            <a:avLst/>
            <a:gdLst/>
            <a:ahLst/>
            <a:cxnLst/>
            <a:rect r="r" b="b" t="t" l="l"/>
            <a:pathLst>
              <a:path h="3429310" w="8115300">
                <a:moveTo>
                  <a:pt x="0" y="0"/>
                </a:moveTo>
                <a:lnTo>
                  <a:pt x="8115300" y="0"/>
                </a:lnTo>
                <a:lnTo>
                  <a:pt x="8115300" y="3429310"/>
                </a:lnTo>
                <a:lnTo>
                  <a:pt x="0" y="34293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4857515"/>
            <a:ext cx="7885342" cy="1549617"/>
          </a:xfrm>
          <a:prstGeom prst="rect">
            <a:avLst/>
          </a:prstGeom>
        </p:spPr>
        <p:txBody>
          <a:bodyPr anchor="t" rtlCol="false" tIns="0" lIns="0" bIns="0" rIns="0">
            <a:spAutoFit/>
          </a:bodyPr>
          <a:lstStyle/>
          <a:p>
            <a:pPr algn="ctr">
              <a:lnSpc>
                <a:spcPts val="10533"/>
              </a:lnSpc>
            </a:pPr>
            <a:r>
              <a:rPr lang="en-US" sz="6195" b="true">
                <a:solidFill>
                  <a:srgbClr val="241C06"/>
                </a:solidFill>
                <a:latin typeface="Code Pro Bold"/>
                <a:ea typeface="Code Pro Bold"/>
                <a:cs typeface="Code Pro Bold"/>
                <a:sym typeface="Code Pro Bold"/>
              </a:rPr>
              <a:t>Decomposition</a:t>
            </a:r>
          </a:p>
        </p:txBody>
      </p:sp>
      <p:sp>
        <p:nvSpPr>
          <p:cNvPr name="TextBox 7" id="7"/>
          <p:cNvSpPr txBox="true"/>
          <p:nvPr/>
        </p:nvSpPr>
        <p:spPr>
          <a:xfrm rot="0">
            <a:off x="9459301" y="4857515"/>
            <a:ext cx="7885342" cy="1549617"/>
          </a:xfrm>
          <a:prstGeom prst="rect">
            <a:avLst/>
          </a:prstGeom>
        </p:spPr>
        <p:txBody>
          <a:bodyPr anchor="t" rtlCol="false" tIns="0" lIns="0" bIns="0" rIns="0">
            <a:spAutoFit/>
          </a:bodyPr>
          <a:lstStyle/>
          <a:p>
            <a:pPr algn="ctr">
              <a:lnSpc>
                <a:spcPts val="10533"/>
              </a:lnSpc>
            </a:pPr>
            <a:r>
              <a:rPr lang="en-US" sz="6195" b="true">
                <a:solidFill>
                  <a:srgbClr val="000000"/>
                </a:solidFill>
                <a:latin typeface="Code Pro Bold"/>
                <a:ea typeface="Code Pro Bold"/>
                <a:cs typeface="Code Pro Bold"/>
                <a:sym typeface="Code Pro Bold"/>
              </a:rPr>
              <a:t>Abstraction</a:t>
            </a:r>
          </a:p>
        </p:txBody>
      </p:sp>
      <p:grpSp>
        <p:nvGrpSpPr>
          <p:cNvPr name="Group 8" id="8"/>
          <p:cNvGrpSpPr/>
          <p:nvPr/>
        </p:nvGrpSpPr>
        <p:grpSpPr>
          <a:xfrm rot="0">
            <a:off x="2537237" y="22875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grpSp>
        <p:nvGrpSpPr>
          <p:cNvPr name="Group 4" id="4"/>
          <p:cNvGrpSpPr/>
          <p:nvPr/>
        </p:nvGrpSpPr>
        <p:grpSpPr>
          <a:xfrm rot="5400000">
            <a:off x="3637123" y="-3027224"/>
            <a:ext cx="1740758" cy="8111848"/>
            <a:chOff x="0" y="0"/>
            <a:chExt cx="2321011" cy="10815797"/>
          </a:xfrm>
        </p:grpSpPr>
        <p:sp>
          <p:nvSpPr>
            <p:cNvPr name="Freeform 5" id="5"/>
            <p:cNvSpPr/>
            <p:nvPr/>
          </p:nvSpPr>
          <p:spPr>
            <a:xfrm flipH="false" flipV="false" rot="0">
              <a:off x="0" y="0"/>
              <a:ext cx="2320925" cy="10815828"/>
            </a:xfrm>
            <a:custGeom>
              <a:avLst/>
              <a:gdLst/>
              <a:ahLst/>
              <a:cxnLst/>
              <a:rect r="r" b="b" t="t" l="l"/>
              <a:pathLst>
                <a:path h="10815828" w="2320925">
                  <a:moveTo>
                    <a:pt x="1895602" y="10815828"/>
                  </a:moveTo>
                  <a:lnTo>
                    <a:pt x="425323" y="10815828"/>
                  </a:lnTo>
                  <a:cubicBezTo>
                    <a:pt x="191008" y="10815828"/>
                    <a:pt x="0" y="10624820"/>
                    <a:pt x="0" y="10390378"/>
                  </a:cubicBezTo>
                  <a:lnTo>
                    <a:pt x="0" y="425323"/>
                  </a:lnTo>
                  <a:cubicBezTo>
                    <a:pt x="0" y="191008"/>
                    <a:pt x="191008" y="0"/>
                    <a:pt x="425323" y="0"/>
                  </a:cubicBezTo>
                  <a:lnTo>
                    <a:pt x="1895602" y="0"/>
                  </a:lnTo>
                  <a:cubicBezTo>
                    <a:pt x="2130044" y="0"/>
                    <a:pt x="2320925" y="191008"/>
                    <a:pt x="2320925" y="425323"/>
                  </a:cubicBezTo>
                  <a:lnTo>
                    <a:pt x="2320925" y="10390378"/>
                  </a:lnTo>
                  <a:cubicBezTo>
                    <a:pt x="2320925" y="10624820"/>
                    <a:pt x="2129917" y="10815701"/>
                    <a:pt x="1895602" y="10815701"/>
                  </a:cubicBezTo>
                  <a:close/>
                </a:path>
              </a:pathLst>
            </a:custGeom>
            <a:solidFill>
              <a:srgbClr val="69F4CE"/>
            </a:solidFill>
          </p:spPr>
        </p:sp>
      </p:grpSp>
      <p:grpSp>
        <p:nvGrpSpPr>
          <p:cNvPr name="Group 6" id="6"/>
          <p:cNvGrpSpPr/>
          <p:nvPr/>
        </p:nvGrpSpPr>
        <p:grpSpPr>
          <a:xfrm rot="0">
            <a:off x="430088" y="2665263"/>
            <a:ext cx="17536379" cy="4598369"/>
            <a:chOff x="0" y="0"/>
            <a:chExt cx="23381839" cy="6131159"/>
          </a:xfrm>
        </p:grpSpPr>
        <p:sp>
          <p:nvSpPr>
            <p:cNvPr name="Freeform 7" id="7"/>
            <p:cNvSpPr/>
            <p:nvPr/>
          </p:nvSpPr>
          <p:spPr>
            <a:xfrm flipH="false" flipV="false" rot="0">
              <a:off x="0" y="0"/>
              <a:ext cx="23381843" cy="6131179"/>
            </a:xfrm>
            <a:custGeom>
              <a:avLst/>
              <a:gdLst/>
              <a:ahLst/>
              <a:cxnLst/>
              <a:rect r="r" b="b" t="t" l="l"/>
              <a:pathLst>
                <a:path h="6131179" w="23381843">
                  <a:moveTo>
                    <a:pt x="0" y="0"/>
                  </a:moveTo>
                  <a:lnTo>
                    <a:pt x="23381843" y="0"/>
                  </a:lnTo>
                  <a:lnTo>
                    <a:pt x="23381843" y="6131179"/>
                  </a:lnTo>
                  <a:lnTo>
                    <a:pt x="0" y="6131179"/>
                  </a:lnTo>
                  <a:close/>
                </a:path>
              </a:pathLst>
            </a:custGeom>
            <a:solidFill>
              <a:srgbClr val="B5DAEF"/>
            </a:solidFill>
          </p:spPr>
        </p:sp>
      </p:grpSp>
      <p:sp>
        <p:nvSpPr>
          <p:cNvPr name="TextBox 8" id="8"/>
          <p:cNvSpPr txBox="true"/>
          <p:nvPr/>
        </p:nvSpPr>
        <p:spPr>
          <a:xfrm rot="0">
            <a:off x="-104357" y="789107"/>
            <a:ext cx="9248357" cy="479186"/>
          </a:xfrm>
          <a:prstGeom prst="rect">
            <a:avLst/>
          </a:prstGeom>
        </p:spPr>
        <p:txBody>
          <a:bodyPr anchor="t" rtlCol="false" tIns="0" lIns="0" bIns="0" rIns="0">
            <a:spAutoFit/>
          </a:bodyPr>
          <a:lstStyle/>
          <a:p>
            <a:pPr algn="ctr">
              <a:lnSpc>
                <a:spcPts val="3783"/>
              </a:lnSpc>
            </a:pPr>
            <a:r>
              <a:rPr lang="en-US" sz="3153" b="true">
                <a:solidFill>
                  <a:srgbClr val="000000"/>
                </a:solidFill>
                <a:latin typeface="Nourd Bold"/>
                <a:ea typeface="Nourd Bold"/>
                <a:cs typeface="Nourd Bold"/>
                <a:sym typeface="Nourd Bold"/>
              </a:rPr>
              <a:t>CASE OF ... OTHERWISE ... ENDCASE</a:t>
            </a:r>
          </a:p>
        </p:txBody>
      </p:sp>
      <p:sp>
        <p:nvSpPr>
          <p:cNvPr name="TextBox 9" id="9"/>
          <p:cNvSpPr txBox="true"/>
          <p:nvPr/>
        </p:nvSpPr>
        <p:spPr>
          <a:xfrm rot="0">
            <a:off x="664193" y="2667582"/>
            <a:ext cx="17536379" cy="4596050"/>
          </a:xfrm>
          <a:prstGeom prst="rect">
            <a:avLst/>
          </a:prstGeom>
        </p:spPr>
        <p:txBody>
          <a:bodyPr anchor="t" rtlCol="false" tIns="0" lIns="0" bIns="0" rIns="0">
            <a:spAutoFit/>
          </a:bodyPr>
          <a:lstStyle/>
          <a:p>
            <a:pPr algn="l">
              <a:lnSpc>
                <a:spcPts val="5949"/>
              </a:lnSpc>
            </a:pPr>
            <a:r>
              <a:rPr lang="en-US" sz="4249">
                <a:solidFill>
                  <a:srgbClr val="000000"/>
                </a:solidFill>
                <a:latin typeface="Code Pro"/>
                <a:ea typeface="Code Pro"/>
                <a:cs typeface="Code Pro"/>
                <a:sym typeface="Code Pro"/>
              </a:rPr>
              <a:t>INPUT FoodToBuy</a:t>
            </a:r>
          </a:p>
          <a:p>
            <a:pPr algn="l">
              <a:lnSpc>
                <a:spcPts val="5949"/>
              </a:lnSpc>
            </a:pPr>
            <a:r>
              <a:rPr lang="en-US" sz="4249" b="true">
                <a:solidFill>
                  <a:srgbClr val="EF2B47"/>
                </a:solidFill>
                <a:latin typeface="Code Pro Bold"/>
                <a:ea typeface="Code Pro Bold"/>
                <a:cs typeface="Code Pro Bold"/>
                <a:sym typeface="Code Pro Bold"/>
              </a:rPr>
              <a:t>CASE OF</a:t>
            </a:r>
            <a:r>
              <a:rPr lang="en-US" sz="4249">
                <a:solidFill>
                  <a:srgbClr val="EF2B47"/>
                </a:solidFill>
                <a:latin typeface="Code Pro"/>
                <a:ea typeface="Code Pro"/>
                <a:cs typeface="Code Pro"/>
                <a:sym typeface="Code Pro"/>
              </a:rPr>
              <a:t> </a:t>
            </a:r>
            <a:r>
              <a:rPr lang="en-US" sz="4249">
                <a:solidFill>
                  <a:srgbClr val="141F35"/>
                </a:solidFill>
                <a:latin typeface="Code Pro"/>
                <a:ea typeface="Code Pro"/>
                <a:cs typeface="Code Pro"/>
                <a:sym typeface="Code Pro"/>
              </a:rPr>
              <a:t>FoodToBuy</a:t>
            </a:r>
            <a:r>
              <a:rPr lang="en-US" sz="4249">
                <a:solidFill>
                  <a:srgbClr val="000000"/>
                </a:solidFill>
                <a:latin typeface="Code Pro"/>
                <a:ea typeface="Code Pro"/>
                <a:cs typeface="Code Pro"/>
                <a:sym typeface="Code Pro"/>
              </a:rPr>
              <a:t> </a:t>
            </a:r>
          </a:p>
          <a:p>
            <a:pPr algn="l">
              <a:lnSpc>
                <a:spcPts val="5949"/>
              </a:lnSpc>
            </a:pPr>
            <a:r>
              <a:rPr lang="en-US" sz="4249">
                <a:solidFill>
                  <a:srgbClr val="000000"/>
                </a:solidFill>
                <a:latin typeface="Code Pro"/>
                <a:ea typeface="Code Pro"/>
                <a:cs typeface="Code Pro"/>
                <a:sym typeface="Code Pro"/>
              </a:rPr>
              <a:t>      Milo : OUTPUT "Here's your milo"</a:t>
            </a:r>
          </a:p>
          <a:p>
            <a:pPr algn="l">
              <a:lnSpc>
                <a:spcPts val="5949"/>
              </a:lnSpc>
            </a:pPr>
            <a:r>
              <a:rPr lang="en-US" sz="4249">
                <a:solidFill>
                  <a:srgbClr val="000000"/>
                </a:solidFill>
                <a:latin typeface="Code Pro"/>
                <a:ea typeface="Code Pro"/>
                <a:cs typeface="Code Pro"/>
                <a:sym typeface="Code Pro"/>
              </a:rPr>
              <a:t>      Biscuit : OUTPUT "Here's your biscuit"</a:t>
            </a:r>
          </a:p>
          <a:p>
            <a:pPr algn="l">
              <a:lnSpc>
                <a:spcPts val="5949"/>
              </a:lnSpc>
            </a:pPr>
            <a:r>
              <a:rPr lang="en-US" sz="4249">
                <a:solidFill>
                  <a:srgbClr val="000000"/>
                </a:solidFill>
                <a:latin typeface="Code Pro"/>
                <a:ea typeface="Code Pro"/>
                <a:cs typeface="Code Pro"/>
                <a:sym typeface="Code Pro"/>
              </a:rPr>
              <a:t>      </a:t>
            </a:r>
            <a:r>
              <a:rPr lang="en-US" sz="4249" b="true">
                <a:solidFill>
                  <a:srgbClr val="EB3346"/>
                </a:solidFill>
                <a:latin typeface="Code Pro Bold"/>
                <a:ea typeface="Code Pro Bold"/>
                <a:cs typeface="Code Pro Bold"/>
                <a:sym typeface="Code Pro Bold"/>
              </a:rPr>
              <a:t>OTHERWISE</a:t>
            </a:r>
            <a:r>
              <a:rPr lang="en-US" sz="4249">
                <a:solidFill>
                  <a:srgbClr val="000000"/>
                </a:solidFill>
                <a:latin typeface="Code Pro"/>
                <a:ea typeface="Code Pro"/>
                <a:cs typeface="Code Pro"/>
                <a:sym typeface="Code Pro"/>
              </a:rPr>
              <a:t> : OUTPUT "The canteen does not have this food"</a:t>
            </a:r>
          </a:p>
          <a:p>
            <a:pPr algn="l">
              <a:lnSpc>
                <a:spcPts val="5949"/>
              </a:lnSpc>
            </a:pPr>
            <a:r>
              <a:rPr lang="en-US" sz="4249" b="true">
                <a:solidFill>
                  <a:srgbClr val="EF2B47"/>
                </a:solidFill>
                <a:latin typeface="Code Pro Bold"/>
                <a:ea typeface="Code Pro Bold"/>
                <a:cs typeface="Code Pro Bold"/>
                <a:sym typeface="Code Pro Bold"/>
              </a:rPr>
              <a:t>ENDCASE</a:t>
            </a:r>
            <a:r>
              <a:rPr lang="en-US" sz="4249">
                <a:solidFill>
                  <a:srgbClr val="EF2B47"/>
                </a:solidFill>
                <a:latin typeface="Code Pro"/>
                <a:ea typeface="Code Pro"/>
                <a:cs typeface="Code Pro"/>
                <a:sym typeface="Code Pro"/>
              </a:rPr>
              <a:t> </a:t>
            </a:r>
          </a:p>
        </p:txBody>
      </p:sp>
      <p:grpSp>
        <p:nvGrpSpPr>
          <p:cNvPr name="Group 10" id="10"/>
          <p:cNvGrpSpPr/>
          <p:nvPr/>
        </p:nvGrpSpPr>
        <p:grpSpPr>
          <a:xfrm rot="9960261">
            <a:off x="2662107" y="2570016"/>
            <a:ext cx="7969040" cy="47625"/>
            <a:chOff x="0" y="0"/>
            <a:chExt cx="10625387" cy="63500"/>
          </a:xfrm>
        </p:grpSpPr>
        <p:sp>
          <p:nvSpPr>
            <p:cNvPr name="Freeform 11" id="11"/>
            <p:cNvSpPr/>
            <p:nvPr/>
          </p:nvSpPr>
          <p:spPr>
            <a:xfrm flipH="false" flipV="false" rot="0">
              <a:off x="0" y="0"/>
              <a:ext cx="10625328" cy="63500"/>
            </a:xfrm>
            <a:custGeom>
              <a:avLst/>
              <a:gdLst/>
              <a:ahLst/>
              <a:cxnLst/>
              <a:rect r="r" b="b" t="t" l="l"/>
              <a:pathLst>
                <a:path h="63500" w="10625328">
                  <a:moveTo>
                    <a:pt x="31750" y="0"/>
                  </a:moveTo>
                  <a:lnTo>
                    <a:pt x="10593578" y="0"/>
                  </a:lnTo>
                  <a:cubicBezTo>
                    <a:pt x="10611104" y="0"/>
                    <a:pt x="10625328" y="14224"/>
                    <a:pt x="10625328" y="31750"/>
                  </a:cubicBezTo>
                  <a:cubicBezTo>
                    <a:pt x="10625328" y="49276"/>
                    <a:pt x="10611231" y="63500"/>
                    <a:pt x="10593578"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2" id="12"/>
          <p:cNvSpPr txBox="true"/>
          <p:nvPr/>
        </p:nvSpPr>
        <p:spPr>
          <a:xfrm rot="0">
            <a:off x="10209214" y="291960"/>
            <a:ext cx="7238647" cy="1819316"/>
          </a:xfrm>
          <a:prstGeom prst="rect">
            <a:avLst/>
          </a:prstGeom>
        </p:spPr>
        <p:txBody>
          <a:bodyPr anchor="t" rtlCol="false" tIns="0" lIns="0" bIns="0" rIns="0">
            <a:spAutoFit/>
          </a:bodyPr>
          <a:lstStyle/>
          <a:p>
            <a:pPr algn="ctr">
              <a:lnSpc>
                <a:spcPts val="4722"/>
              </a:lnSpc>
            </a:pPr>
            <a:r>
              <a:rPr lang="en-US" sz="3373">
                <a:solidFill>
                  <a:srgbClr val="141F35"/>
                </a:solidFill>
                <a:latin typeface="Code Pro"/>
                <a:ea typeface="Code Pro"/>
                <a:cs typeface="Code Pro"/>
                <a:sym typeface="Code Pro"/>
              </a:rPr>
              <a:t>Specify which variable we are looking into when deciding which path to take</a:t>
            </a:r>
          </a:p>
        </p:txBody>
      </p:sp>
      <p:grpSp>
        <p:nvGrpSpPr>
          <p:cNvPr name="Group 13" id="13"/>
          <p:cNvGrpSpPr/>
          <p:nvPr/>
        </p:nvGrpSpPr>
        <p:grpSpPr>
          <a:xfrm rot="-5030379">
            <a:off x="-235759" y="6327508"/>
            <a:ext cx="2880240" cy="47625"/>
            <a:chOff x="0" y="0"/>
            <a:chExt cx="3840320" cy="63500"/>
          </a:xfrm>
        </p:grpSpPr>
        <p:sp>
          <p:nvSpPr>
            <p:cNvPr name="Freeform 14" id="14"/>
            <p:cNvSpPr/>
            <p:nvPr/>
          </p:nvSpPr>
          <p:spPr>
            <a:xfrm flipH="false" flipV="false" rot="0">
              <a:off x="0" y="0"/>
              <a:ext cx="3840353" cy="63500"/>
            </a:xfrm>
            <a:custGeom>
              <a:avLst/>
              <a:gdLst/>
              <a:ahLst/>
              <a:cxnLst/>
              <a:rect r="r" b="b" t="t" l="l"/>
              <a:pathLst>
                <a:path h="63500" w="3840353">
                  <a:moveTo>
                    <a:pt x="31750" y="0"/>
                  </a:moveTo>
                  <a:lnTo>
                    <a:pt x="3808603" y="0"/>
                  </a:lnTo>
                  <a:cubicBezTo>
                    <a:pt x="3826129" y="0"/>
                    <a:pt x="3840353" y="14224"/>
                    <a:pt x="3840353" y="31750"/>
                  </a:cubicBezTo>
                  <a:cubicBezTo>
                    <a:pt x="3840353" y="49276"/>
                    <a:pt x="3826129" y="63500"/>
                    <a:pt x="3808603"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5" id="15"/>
          <p:cNvGrpSpPr/>
          <p:nvPr/>
        </p:nvGrpSpPr>
        <p:grpSpPr>
          <a:xfrm rot="-6300000">
            <a:off x="1233659" y="6660234"/>
            <a:ext cx="2274300" cy="47625"/>
            <a:chOff x="0" y="0"/>
            <a:chExt cx="3032400" cy="63500"/>
          </a:xfrm>
        </p:grpSpPr>
        <p:sp>
          <p:nvSpPr>
            <p:cNvPr name="Freeform 16" id="16"/>
            <p:cNvSpPr/>
            <p:nvPr/>
          </p:nvSpPr>
          <p:spPr>
            <a:xfrm flipH="false" flipV="false" rot="0">
              <a:off x="0" y="0"/>
              <a:ext cx="3032379" cy="63500"/>
            </a:xfrm>
            <a:custGeom>
              <a:avLst/>
              <a:gdLst/>
              <a:ahLst/>
              <a:cxnLst/>
              <a:rect r="r" b="b" t="t" l="l"/>
              <a:pathLst>
                <a:path h="63500" w="3032379">
                  <a:moveTo>
                    <a:pt x="31750" y="0"/>
                  </a:moveTo>
                  <a:lnTo>
                    <a:pt x="3000629" y="0"/>
                  </a:lnTo>
                  <a:cubicBezTo>
                    <a:pt x="3018155" y="0"/>
                    <a:pt x="3032379" y="14224"/>
                    <a:pt x="3032379" y="31750"/>
                  </a:cubicBezTo>
                  <a:cubicBezTo>
                    <a:pt x="3032379" y="49276"/>
                    <a:pt x="3018155" y="63500"/>
                    <a:pt x="300062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7" id="17"/>
          <p:cNvSpPr txBox="true"/>
          <p:nvPr/>
        </p:nvSpPr>
        <p:spPr>
          <a:xfrm rot="0">
            <a:off x="-1559668" y="7656074"/>
            <a:ext cx="7238647" cy="638216"/>
          </a:xfrm>
          <a:prstGeom prst="rect">
            <a:avLst/>
          </a:prstGeom>
        </p:spPr>
        <p:txBody>
          <a:bodyPr anchor="t" rtlCol="false" tIns="0" lIns="0" bIns="0" rIns="0">
            <a:spAutoFit/>
          </a:bodyPr>
          <a:lstStyle/>
          <a:p>
            <a:pPr algn="ctr">
              <a:lnSpc>
                <a:spcPts val="4722"/>
              </a:lnSpc>
            </a:pPr>
            <a:r>
              <a:rPr lang="en-US" sz="3373">
                <a:solidFill>
                  <a:srgbClr val="141F35"/>
                </a:solidFill>
                <a:latin typeface="Code Pro"/>
                <a:ea typeface="Code Pro"/>
                <a:cs typeface="Code Pro"/>
                <a:sym typeface="Code Pro"/>
              </a:rPr>
              <a:t>Choices</a:t>
            </a:r>
          </a:p>
        </p:txBody>
      </p:sp>
      <p:grpSp>
        <p:nvGrpSpPr>
          <p:cNvPr name="Group 18" id="18"/>
          <p:cNvGrpSpPr/>
          <p:nvPr/>
        </p:nvGrpSpPr>
        <p:grpSpPr>
          <a:xfrm rot="-9899999">
            <a:off x="4154251" y="7148429"/>
            <a:ext cx="3820094" cy="47625"/>
            <a:chOff x="0" y="0"/>
            <a:chExt cx="5093459" cy="63500"/>
          </a:xfrm>
        </p:grpSpPr>
        <p:sp>
          <p:nvSpPr>
            <p:cNvPr name="Freeform 19" id="19"/>
            <p:cNvSpPr/>
            <p:nvPr/>
          </p:nvSpPr>
          <p:spPr>
            <a:xfrm flipH="false" flipV="false" rot="0">
              <a:off x="0" y="0"/>
              <a:ext cx="5093462" cy="63500"/>
            </a:xfrm>
            <a:custGeom>
              <a:avLst/>
              <a:gdLst/>
              <a:ahLst/>
              <a:cxnLst/>
              <a:rect r="r" b="b" t="t" l="l"/>
              <a:pathLst>
                <a:path h="63500" w="5093462">
                  <a:moveTo>
                    <a:pt x="31750" y="0"/>
                  </a:moveTo>
                  <a:lnTo>
                    <a:pt x="5061712" y="0"/>
                  </a:lnTo>
                  <a:cubicBezTo>
                    <a:pt x="5079238" y="0"/>
                    <a:pt x="5093462" y="14224"/>
                    <a:pt x="5093462" y="31750"/>
                  </a:cubicBezTo>
                  <a:cubicBezTo>
                    <a:pt x="5093462" y="49276"/>
                    <a:pt x="5079238" y="63500"/>
                    <a:pt x="5061712"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0" id="20"/>
          <p:cNvSpPr txBox="true"/>
          <p:nvPr/>
        </p:nvSpPr>
        <p:spPr>
          <a:xfrm rot="0">
            <a:off x="7630438" y="7337325"/>
            <a:ext cx="9017783" cy="1228766"/>
          </a:xfrm>
          <a:prstGeom prst="rect">
            <a:avLst/>
          </a:prstGeom>
        </p:spPr>
        <p:txBody>
          <a:bodyPr anchor="t" rtlCol="false" tIns="0" lIns="0" bIns="0" rIns="0">
            <a:spAutoFit/>
          </a:bodyPr>
          <a:lstStyle/>
          <a:p>
            <a:pPr algn="ctr">
              <a:lnSpc>
                <a:spcPts val="4722"/>
              </a:lnSpc>
            </a:pPr>
            <a:r>
              <a:rPr lang="en-US" sz="3373">
                <a:solidFill>
                  <a:srgbClr val="141F35"/>
                </a:solidFill>
                <a:latin typeface="Code Pro"/>
                <a:ea typeface="Code Pro"/>
                <a:cs typeface="Code Pro"/>
                <a:sym typeface="Code Pro"/>
              </a:rPr>
              <a:t>Path that will be taken if the variable is neither "Milo" nor "Biscuit"</a:t>
            </a:r>
          </a:p>
        </p:txBody>
      </p:sp>
      <p:grpSp>
        <p:nvGrpSpPr>
          <p:cNvPr name="Group 21" id="21"/>
          <p:cNvGrpSpPr/>
          <p:nvPr/>
        </p:nvGrpSpPr>
        <p:grpSpPr>
          <a:xfrm rot="-7789505">
            <a:off x="2691866" y="8076324"/>
            <a:ext cx="3001653" cy="47625"/>
            <a:chOff x="0" y="0"/>
            <a:chExt cx="4002204" cy="63500"/>
          </a:xfrm>
        </p:grpSpPr>
        <p:sp>
          <p:nvSpPr>
            <p:cNvPr name="Freeform 22" id="22"/>
            <p:cNvSpPr/>
            <p:nvPr/>
          </p:nvSpPr>
          <p:spPr>
            <a:xfrm flipH="false" flipV="false" rot="0">
              <a:off x="0" y="0"/>
              <a:ext cx="4002151" cy="63500"/>
            </a:xfrm>
            <a:custGeom>
              <a:avLst/>
              <a:gdLst/>
              <a:ahLst/>
              <a:cxnLst/>
              <a:rect r="r" b="b" t="t" l="l"/>
              <a:pathLst>
                <a:path h="63500" w="4002151">
                  <a:moveTo>
                    <a:pt x="31750" y="0"/>
                  </a:moveTo>
                  <a:lnTo>
                    <a:pt x="3970401" y="0"/>
                  </a:lnTo>
                  <a:cubicBezTo>
                    <a:pt x="3987927" y="0"/>
                    <a:pt x="4002151" y="14224"/>
                    <a:pt x="4002151" y="31750"/>
                  </a:cubicBezTo>
                  <a:cubicBezTo>
                    <a:pt x="4002151" y="49276"/>
                    <a:pt x="3987927" y="63500"/>
                    <a:pt x="3970401"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3" id="23"/>
          <p:cNvSpPr txBox="true"/>
          <p:nvPr/>
        </p:nvSpPr>
        <p:spPr>
          <a:xfrm rot="0">
            <a:off x="2681964" y="9287328"/>
            <a:ext cx="10250658" cy="731029"/>
          </a:xfrm>
          <a:prstGeom prst="rect">
            <a:avLst/>
          </a:prstGeom>
        </p:spPr>
        <p:txBody>
          <a:bodyPr anchor="t" rtlCol="false" tIns="0" lIns="0" bIns="0" rIns="0">
            <a:spAutoFit/>
          </a:bodyPr>
          <a:lstStyle/>
          <a:p>
            <a:pPr algn="ctr">
              <a:lnSpc>
                <a:spcPts val="5382"/>
              </a:lnSpc>
            </a:pPr>
            <a:r>
              <a:rPr lang="en-US" sz="3844" b="true">
                <a:solidFill>
                  <a:srgbClr val="141F35"/>
                </a:solidFill>
                <a:latin typeface="Code Pro Bold"/>
                <a:ea typeface="Code Pro Bold"/>
                <a:cs typeface="Code Pro Bold"/>
                <a:sym typeface="Code Pro Bold"/>
              </a:rPr>
              <a:t>Declare the end of case statement</a:t>
            </a:r>
          </a:p>
        </p:txBody>
      </p:sp>
      <p:grpSp>
        <p:nvGrpSpPr>
          <p:cNvPr name="Group 24" id="24"/>
          <p:cNvGrpSpPr/>
          <p:nvPr/>
        </p:nvGrpSpPr>
        <p:grpSpPr>
          <a:xfrm rot="0">
            <a:off x="2688127" y="158321"/>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sp>
        <p:nvSpPr>
          <p:cNvPr name="TextBox 4" id="4"/>
          <p:cNvSpPr txBox="true"/>
          <p:nvPr/>
        </p:nvSpPr>
        <p:spPr>
          <a:xfrm rot="0">
            <a:off x="239811" y="1787161"/>
            <a:ext cx="17885778" cy="6305615"/>
          </a:xfrm>
          <a:prstGeom prst="rect">
            <a:avLst/>
          </a:prstGeom>
        </p:spPr>
        <p:txBody>
          <a:bodyPr anchor="t" rtlCol="false" tIns="0" lIns="0" bIns="0" rIns="0">
            <a:spAutoFit/>
          </a:bodyPr>
          <a:lstStyle/>
          <a:p>
            <a:pPr algn="l">
              <a:lnSpc>
                <a:spcPts val="5502"/>
              </a:lnSpc>
            </a:pPr>
            <a:r>
              <a:rPr lang="en-US" sz="4586" b="true">
                <a:solidFill>
                  <a:srgbClr val="000000"/>
                </a:solidFill>
                <a:latin typeface="Nourd Bold"/>
                <a:ea typeface="Nourd Bold"/>
                <a:cs typeface="Nourd Bold"/>
                <a:sym typeface="Nourd Bold"/>
              </a:rPr>
              <a:t>Write a program in pseudocode that does the following (Use the CASE Statement). </a:t>
            </a:r>
          </a:p>
          <a:p>
            <a:pPr algn="l">
              <a:lnSpc>
                <a:spcPts val="5502"/>
              </a:lnSpc>
            </a:pPr>
          </a:p>
          <a:p>
            <a:pPr algn="l">
              <a:lnSpc>
                <a:spcPts val="5502"/>
              </a:lnSpc>
            </a:pPr>
            <a:r>
              <a:rPr lang="en-US" sz="4586" b="true">
                <a:solidFill>
                  <a:srgbClr val="000000"/>
                </a:solidFill>
                <a:latin typeface="Nourd Bold"/>
                <a:ea typeface="Nourd Bold"/>
                <a:cs typeface="Nourd Bold"/>
                <a:sym typeface="Nourd Bold"/>
              </a:rPr>
              <a:t>Ask a user to INPUT his/her grades. If the grade entered is "A", OUTPUT "excellent". If the grade entered is "B", OUTPUT "Not bad huh". If the grade entered is "C", OUTPUT "Fair". If the grade entered is "D" , OUTPUT "Why you sleep in my class?" . For all the other value, OUTPUT "Invalid input".</a:t>
            </a:r>
          </a:p>
        </p:txBody>
      </p:sp>
      <p:grpSp>
        <p:nvGrpSpPr>
          <p:cNvPr name="Group 5" id="5"/>
          <p:cNvGrpSpPr/>
          <p:nvPr/>
        </p:nvGrpSpPr>
        <p:grpSpPr>
          <a:xfrm rot="0">
            <a:off x="2537237" y="300889"/>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Conditionals questions </a:t>
            </a: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FF5757"/>
            </a:solidFill>
          </p:spPr>
        </p:sp>
      </p:grpSp>
      <p:grpSp>
        <p:nvGrpSpPr>
          <p:cNvPr name="Group 4" id="4"/>
          <p:cNvGrpSpPr/>
          <p:nvPr/>
        </p:nvGrpSpPr>
        <p:grpSpPr>
          <a:xfrm rot="0">
            <a:off x="239811" y="1728047"/>
            <a:ext cx="13353362" cy="6111248"/>
            <a:chOff x="0" y="0"/>
            <a:chExt cx="17804483" cy="8148331"/>
          </a:xfrm>
        </p:grpSpPr>
        <p:sp>
          <p:nvSpPr>
            <p:cNvPr name="Freeform 5" id="5"/>
            <p:cNvSpPr/>
            <p:nvPr/>
          </p:nvSpPr>
          <p:spPr>
            <a:xfrm flipH="false" flipV="false" rot="0">
              <a:off x="0" y="0"/>
              <a:ext cx="17804512" cy="8148320"/>
            </a:xfrm>
            <a:custGeom>
              <a:avLst/>
              <a:gdLst/>
              <a:ahLst/>
              <a:cxnLst/>
              <a:rect r="r" b="b" t="t" l="l"/>
              <a:pathLst>
                <a:path h="8148320" w="17804512">
                  <a:moveTo>
                    <a:pt x="0" y="0"/>
                  </a:moveTo>
                  <a:lnTo>
                    <a:pt x="17804512" y="0"/>
                  </a:lnTo>
                  <a:lnTo>
                    <a:pt x="17804512" y="8148320"/>
                  </a:lnTo>
                  <a:lnTo>
                    <a:pt x="0" y="8148320"/>
                  </a:lnTo>
                  <a:close/>
                </a:path>
              </a:pathLst>
            </a:custGeom>
            <a:solidFill>
              <a:srgbClr val="B5DAEF"/>
            </a:solidFill>
          </p:spPr>
        </p:sp>
      </p:grpSp>
      <p:sp>
        <p:nvSpPr>
          <p:cNvPr name="TextBox 6" id="6"/>
          <p:cNvSpPr txBox="true"/>
          <p:nvPr/>
        </p:nvSpPr>
        <p:spPr>
          <a:xfrm rot="0">
            <a:off x="495716" y="1732396"/>
            <a:ext cx="17536379" cy="6106899"/>
          </a:xfrm>
          <a:prstGeom prst="rect">
            <a:avLst/>
          </a:prstGeom>
        </p:spPr>
        <p:txBody>
          <a:bodyPr anchor="t" rtlCol="false" tIns="0" lIns="0" bIns="0" rIns="0">
            <a:spAutoFit/>
          </a:bodyPr>
          <a:lstStyle/>
          <a:p>
            <a:pPr algn="l">
              <a:lnSpc>
                <a:spcPts val="5949"/>
              </a:lnSpc>
            </a:pPr>
            <a:r>
              <a:rPr lang="en-US" sz="4249">
                <a:solidFill>
                  <a:srgbClr val="000000"/>
                </a:solidFill>
                <a:latin typeface="Code Pro"/>
                <a:ea typeface="Code Pro"/>
                <a:cs typeface="Code Pro"/>
                <a:sym typeface="Code Pro"/>
              </a:rPr>
              <a:t>INPUT Grade</a:t>
            </a:r>
          </a:p>
          <a:p>
            <a:pPr algn="l">
              <a:lnSpc>
                <a:spcPts val="5949"/>
              </a:lnSpc>
            </a:pPr>
            <a:r>
              <a:rPr lang="en-US" sz="4249" b="true">
                <a:solidFill>
                  <a:srgbClr val="EF2B47"/>
                </a:solidFill>
                <a:latin typeface="Code Pro Bold"/>
                <a:ea typeface="Code Pro Bold"/>
                <a:cs typeface="Code Pro Bold"/>
                <a:sym typeface="Code Pro Bold"/>
              </a:rPr>
              <a:t>CASE OF</a:t>
            </a:r>
            <a:r>
              <a:rPr lang="en-US" sz="4249">
                <a:solidFill>
                  <a:srgbClr val="EF2B47"/>
                </a:solidFill>
                <a:latin typeface="Code Pro"/>
                <a:ea typeface="Code Pro"/>
                <a:cs typeface="Code Pro"/>
                <a:sym typeface="Code Pro"/>
              </a:rPr>
              <a:t> </a:t>
            </a:r>
            <a:r>
              <a:rPr lang="en-US" sz="4249">
                <a:solidFill>
                  <a:srgbClr val="141F35"/>
                </a:solidFill>
                <a:latin typeface="Code Pro"/>
                <a:ea typeface="Code Pro"/>
                <a:cs typeface="Code Pro"/>
                <a:sym typeface="Code Pro"/>
              </a:rPr>
              <a:t>Grade</a:t>
            </a:r>
            <a:r>
              <a:rPr lang="en-US" sz="4249">
                <a:solidFill>
                  <a:srgbClr val="000000"/>
                </a:solidFill>
                <a:latin typeface="Code Pro"/>
                <a:ea typeface="Code Pro"/>
                <a:cs typeface="Code Pro"/>
                <a:sym typeface="Code Pro"/>
              </a:rPr>
              <a:t> </a:t>
            </a:r>
          </a:p>
          <a:p>
            <a:pPr algn="l">
              <a:lnSpc>
                <a:spcPts val="5949"/>
              </a:lnSpc>
            </a:pPr>
            <a:r>
              <a:rPr lang="en-US" sz="4249">
                <a:solidFill>
                  <a:srgbClr val="000000"/>
                </a:solidFill>
                <a:latin typeface="Code Pro"/>
                <a:ea typeface="Code Pro"/>
                <a:cs typeface="Code Pro"/>
                <a:sym typeface="Code Pro"/>
              </a:rPr>
              <a:t>      A : OUTPUT "Excellent"</a:t>
            </a:r>
          </a:p>
          <a:p>
            <a:pPr algn="l">
              <a:lnSpc>
                <a:spcPts val="5949"/>
              </a:lnSpc>
            </a:pPr>
            <a:r>
              <a:rPr lang="en-US" sz="4249">
                <a:solidFill>
                  <a:srgbClr val="000000"/>
                </a:solidFill>
                <a:latin typeface="Code Pro"/>
                <a:ea typeface="Code Pro"/>
                <a:cs typeface="Code Pro"/>
                <a:sym typeface="Code Pro"/>
              </a:rPr>
              <a:t>      B : OUTPUT "Not bad huh"</a:t>
            </a:r>
          </a:p>
          <a:p>
            <a:pPr algn="l">
              <a:lnSpc>
                <a:spcPts val="5949"/>
              </a:lnSpc>
            </a:pPr>
            <a:r>
              <a:rPr lang="en-US" sz="4249">
                <a:solidFill>
                  <a:srgbClr val="000000"/>
                </a:solidFill>
                <a:latin typeface="Code Pro"/>
                <a:ea typeface="Code Pro"/>
                <a:cs typeface="Code Pro"/>
                <a:sym typeface="Code Pro"/>
              </a:rPr>
              <a:t>      C : OUTPUT "Fair"</a:t>
            </a:r>
          </a:p>
          <a:p>
            <a:pPr algn="l">
              <a:lnSpc>
                <a:spcPts val="5949"/>
              </a:lnSpc>
            </a:pPr>
            <a:r>
              <a:rPr lang="en-US" sz="4249">
                <a:solidFill>
                  <a:srgbClr val="000000"/>
                </a:solidFill>
                <a:latin typeface="Code Pro"/>
                <a:ea typeface="Code Pro"/>
                <a:cs typeface="Code Pro"/>
                <a:sym typeface="Code Pro"/>
              </a:rPr>
              <a:t>      D : OUTPUT "Why you sleep in my class?"</a:t>
            </a:r>
          </a:p>
          <a:p>
            <a:pPr algn="l">
              <a:lnSpc>
                <a:spcPts val="5949"/>
              </a:lnSpc>
            </a:pPr>
            <a:r>
              <a:rPr lang="en-US" sz="4249">
                <a:solidFill>
                  <a:srgbClr val="000000"/>
                </a:solidFill>
                <a:latin typeface="Code Pro"/>
                <a:ea typeface="Code Pro"/>
                <a:cs typeface="Code Pro"/>
                <a:sym typeface="Code Pro"/>
              </a:rPr>
              <a:t>      </a:t>
            </a:r>
            <a:r>
              <a:rPr lang="en-US" sz="4249" b="true">
                <a:solidFill>
                  <a:srgbClr val="EB3346"/>
                </a:solidFill>
                <a:latin typeface="Code Pro Bold"/>
                <a:ea typeface="Code Pro Bold"/>
                <a:cs typeface="Code Pro Bold"/>
                <a:sym typeface="Code Pro Bold"/>
              </a:rPr>
              <a:t>OTHERWISE</a:t>
            </a:r>
            <a:r>
              <a:rPr lang="en-US" sz="4249">
                <a:solidFill>
                  <a:srgbClr val="000000"/>
                </a:solidFill>
                <a:latin typeface="Code Pro"/>
                <a:ea typeface="Code Pro"/>
                <a:cs typeface="Code Pro"/>
                <a:sym typeface="Code Pro"/>
              </a:rPr>
              <a:t> : OUTPUT "Invalid input"</a:t>
            </a:r>
          </a:p>
          <a:p>
            <a:pPr algn="l">
              <a:lnSpc>
                <a:spcPts val="5949"/>
              </a:lnSpc>
            </a:pPr>
            <a:r>
              <a:rPr lang="en-US" sz="4249" b="true">
                <a:solidFill>
                  <a:srgbClr val="EF2B47"/>
                </a:solidFill>
                <a:latin typeface="Code Pro Bold"/>
                <a:ea typeface="Code Pro Bold"/>
                <a:cs typeface="Code Pro Bold"/>
                <a:sym typeface="Code Pro Bold"/>
              </a:rPr>
              <a:t>ENDCASE</a:t>
            </a:r>
            <a:r>
              <a:rPr lang="en-US" sz="4249">
                <a:solidFill>
                  <a:srgbClr val="EF2B47"/>
                </a:solidFill>
                <a:latin typeface="Code Pro"/>
                <a:ea typeface="Code Pro"/>
                <a:cs typeface="Code Pro"/>
                <a:sym typeface="Code Pro"/>
              </a:rPr>
              <a:t> </a:t>
            </a:r>
          </a:p>
        </p:txBody>
      </p:sp>
      <p:grpSp>
        <p:nvGrpSpPr>
          <p:cNvPr name="Group 7" id="7"/>
          <p:cNvGrpSpPr/>
          <p:nvPr/>
        </p:nvGrpSpPr>
        <p:grpSpPr>
          <a:xfrm rot="0">
            <a:off x="2537237" y="300889"/>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1" id="11"/>
          <p:cNvSpPr txBox="true"/>
          <p:nvPr/>
        </p:nvSpPr>
        <p:spPr>
          <a:xfrm rot="0">
            <a:off x="239811" y="325715"/>
            <a:ext cx="18048189"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Test your understanding - Conditionals answer </a:t>
            </a: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10003086"/>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sp>
        <p:nvSpPr>
          <p:cNvPr name="TextBox 4" id="4"/>
          <p:cNvSpPr txBox="true"/>
          <p:nvPr/>
        </p:nvSpPr>
        <p:spPr>
          <a:xfrm rot="0">
            <a:off x="239811" y="325715"/>
            <a:ext cx="7700140" cy="704850"/>
          </a:xfrm>
          <a:prstGeom prst="rect">
            <a:avLst/>
          </a:prstGeom>
        </p:spPr>
        <p:txBody>
          <a:bodyPr anchor="t" rtlCol="false" tIns="0" lIns="0" bIns="0" rIns="0">
            <a:spAutoFit/>
          </a:bodyPr>
          <a:lstStyle/>
          <a:p>
            <a:pPr algn="l">
              <a:lnSpc>
                <a:spcPts val="5553"/>
              </a:lnSpc>
            </a:pPr>
            <a:r>
              <a:rPr lang="en-US" sz="4628" b="true">
                <a:solidFill>
                  <a:srgbClr val="000000"/>
                </a:solidFill>
                <a:latin typeface="Nourd Bold"/>
                <a:ea typeface="Nourd Bold"/>
                <a:cs typeface="Nourd Bold"/>
                <a:sym typeface="Nourd Bold"/>
              </a:rPr>
              <a:t>Iterative statement</a:t>
            </a:r>
          </a:p>
        </p:txBody>
      </p:sp>
      <p:sp>
        <p:nvSpPr>
          <p:cNvPr name="TextBox 5" id="5"/>
          <p:cNvSpPr txBox="true"/>
          <p:nvPr/>
        </p:nvSpPr>
        <p:spPr>
          <a:xfrm rot="0">
            <a:off x="418377" y="1409019"/>
            <a:ext cx="17451247" cy="1245789"/>
          </a:xfrm>
          <a:prstGeom prst="rect">
            <a:avLst/>
          </a:prstGeom>
        </p:spPr>
        <p:txBody>
          <a:bodyPr anchor="t" rtlCol="false" tIns="0" lIns="0" bIns="0" rIns="0">
            <a:spAutoFit/>
          </a:bodyPr>
          <a:lstStyle/>
          <a:p>
            <a:pPr algn="l" marL="933451" indent="-311150" lvl="2">
              <a:lnSpc>
                <a:spcPts val="4900"/>
              </a:lnSpc>
              <a:buFont typeface="Arial"/>
              <a:buChar char="⚬"/>
            </a:pPr>
            <a:r>
              <a:rPr lang="en-US" b="true" sz="4083">
                <a:solidFill>
                  <a:srgbClr val="000000"/>
                </a:solidFill>
                <a:latin typeface="Nourd Bold"/>
                <a:ea typeface="Nourd Bold"/>
                <a:cs typeface="Nourd Bold"/>
                <a:sym typeface="Nourd Bold"/>
              </a:rPr>
              <a:t>An element of pseudocode which allows the algorithm to repeat certain actions.</a:t>
            </a:r>
          </a:p>
        </p:txBody>
      </p:sp>
      <p:grpSp>
        <p:nvGrpSpPr>
          <p:cNvPr name="Group 6" id="6"/>
          <p:cNvGrpSpPr/>
          <p:nvPr/>
        </p:nvGrpSpPr>
        <p:grpSpPr>
          <a:xfrm rot="0">
            <a:off x="1913483" y="3000438"/>
            <a:ext cx="4180738" cy="3476791"/>
            <a:chOff x="0" y="0"/>
            <a:chExt cx="5574317" cy="4635722"/>
          </a:xfrm>
        </p:grpSpPr>
        <p:sp>
          <p:nvSpPr>
            <p:cNvPr name="Freeform 7" id="7"/>
            <p:cNvSpPr/>
            <p:nvPr/>
          </p:nvSpPr>
          <p:spPr>
            <a:xfrm flipH="false" flipV="false" rot="0">
              <a:off x="0" y="0"/>
              <a:ext cx="5574284" cy="4635754"/>
            </a:xfrm>
            <a:custGeom>
              <a:avLst/>
              <a:gdLst/>
              <a:ahLst/>
              <a:cxnLst/>
              <a:rect r="r" b="b" t="t" l="l"/>
              <a:pathLst>
                <a:path h="4635754" w="5574284">
                  <a:moveTo>
                    <a:pt x="5021580" y="4635754"/>
                  </a:moveTo>
                  <a:lnTo>
                    <a:pt x="552704" y="4635754"/>
                  </a:lnTo>
                  <a:cubicBezTo>
                    <a:pt x="248158" y="4635754"/>
                    <a:pt x="0" y="4387596"/>
                    <a:pt x="0" y="4083050"/>
                  </a:cubicBezTo>
                  <a:lnTo>
                    <a:pt x="0" y="552704"/>
                  </a:lnTo>
                  <a:cubicBezTo>
                    <a:pt x="0" y="248158"/>
                    <a:pt x="248158" y="0"/>
                    <a:pt x="552704" y="0"/>
                  </a:cubicBezTo>
                  <a:lnTo>
                    <a:pt x="5021580" y="0"/>
                  </a:lnTo>
                  <a:cubicBezTo>
                    <a:pt x="5326126" y="0"/>
                    <a:pt x="5574284" y="248158"/>
                    <a:pt x="5574284" y="552704"/>
                  </a:cubicBezTo>
                  <a:lnTo>
                    <a:pt x="5574284" y="4083050"/>
                  </a:lnTo>
                  <a:cubicBezTo>
                    <a:pt x="5574284" y="4387596"/>
                    <a:pt x="5326126" y="4635754"/>
                    <a:pt x="5021580" y="4635754"/>
                  </a:cubicBezTo>
                  <a:close/>
                </a:path>
              </a:pathLst>
            </a:custGeom>
            <a:solidFill>
              <a:srgbClr val="CB6CE6"/>
            </a:solidFill>
          </p:spPr>
        </p:sp>
      </p:grpSp>
      <p:sp>
        <p:nvSpPr>
          <p:cNvPr name="TextBox 8" id="8"/>
          <p:cNvSpPr txBox="true"/>
          <p:nvPr/>
        </p:nvSpPr>
        <p:spPr>
          <a:xfrm rot="0">
            <a:off x="2624698" y="3581803"/>
            <a:ext cx="2930365"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FOR...</a:t>
            </a:r>
          </a:p>
          <a:p>
            <a:pPr algn="ctr">
              <a:lnSpc>
                <a:spcPts val="5418"/>
              </a:lnSpc>
            </a:pPr>
            <a:r>
              <a:rPr lang="en-US" sz="4515" b="true">
                <a:solidFill>
                  <a:srgbClr val="000000"/>
                </a:solidFill>
                <a:latin typeface="Nourd Bold"/>
                <a:ea typeface="Nourd Bold"/>
                <a:cs typeface="Nourd Bold"/>
                <a:sym typeface="Nourd Bold"/>
              </a:rPr>
              <a:t>TO...</a:t>
            </a:r>
          </a:p>
          <a:p>
            <a:pPr algn="ctr">
              <a:lnSpc>
                <a:spcPts val="5418"/>
              </a:lnSpc>
            </a:pPr>
            <a:r>
              <a:rPr lang="en-US" sz="4515" b="true">
                <a:solidFill>
                  <a:srgbClr val="000000"/>
                </a:solidFill>
                <a:latin typeface="Nourd Bold"/>
                <a:ea typeface="Nourd Bold"/>
                <a:cs typeface="Nourd Bold"/>
                <a:sym typeface="Nourd Bold"/>
              </a:rPr>
              <a:t>NEXT... </a:t>
            </a:r>
          </a:p>
        </p:txBody>
      </p:sp>
      <p:grpSp>
        <p:nvGrpSpPr>
          <p:cNvPr name="Group 9" id="9"/>
          <p:cNvGrpSpPr/>
          <p:nvPr/>
        </p:nvGrpSpPr>
        <p:grpSpPr>
          <a:xfrm rot="0">
            <a:off x="7030821" y="3000438"/>
            <a:ext cx="4180738" cy="3476791"/>
            <a:chOff x="0" y="0"/>
            <a:chExt cx="5574317" cy="4635722"/>
          </a:xfrm>
        </p:grpSpPr>
        <p:sp>
          <p:nvSpPr>
            <p:cNvPr name="Freeform 10" id="10"/>
            <p:cNvSpPr/>
            <p:nvPr/>
          </p:nvSpPr>
          <p:spPr>
            <a:xfrm flipH="false" flipV="false" rot="0">
              <a:off x="0" y="0"/>
              <a:ext cx="5574284" cy="4635754"/>
            </a:xfrm>
            <a:custGeom>
              <a:avLst/>
              <a:gdLst/>
              <a:ahLst/>
              <a:cxnLst/>
              <a:rect r="r" b="b" t="t" l="l"/>
              <a:pathLst>
                <a:path h="4635754" w="5574284">
                  <a:moveTo>
                    <a:pt x="5021580" y="4635754"/>
                  </a:moveTo>
                  <a:lnTo>
                    <a:pt x="552704" y="4635754"/>
                  </a:lnTo>
                  <a:cubicBezTo>
                    <a:pt x="248158" y="4635754"/>
                    <a:pt x="0" y="4387596"/>
                    <a:pt x="0" y="4083050"/>
                  </a:cubicBezTo>
                  <a:lnTo>
                    <a:pt x="0" y="552704"/>
                  </a:lnTo>
                  <a:cubicBezTo>
                    <a:pt x="0" y="248158"/>
                    <a:pt x="248158" y="0"/>
                    <a:pt x="552704" y="0"/>
                  </a:cubicBezTo>
                  <a:lnTo>
                    <a:pt x="5021580" y="0"/>
                  </a:lnTo>
                  <a:cubicBezTo>
                    <a:pt x="5326126" y="0"/>
                    <a:pt x="5574284" y="248158"/>
                    <a:pt x="5574284" y="552704"/>
                  </a:cubicBezTo>
                  <a:lnTo>
                    <a:pt x="5574284" y="4083050"/>
                  </a:lnTo>
                  <a:cubicBezTo>
                    <a:pt x="5574284" y="4387596"/>
                    <a:pt x="5326126" y="4635754"/>
                    <a:pt x="5021580" y="4635754"/>
                  </a:cubicBezTo>
                  <a:close/>
                </a:path>
              </a:pathLst>
            </a:custGeom>
            <a:solidFill>
              <a:srgbClr val="FFDF56"/>
            </a:solidFill>
          </p:spPr>
        </p:sp>
      </p:grpSp>
      <p:grpSp>
        <p:nvGrpSpPr>
          <p:cNvPr name="Group 11" id="11"/>
          <p:cNvGrpSpPr/>
          <p:nvPr/>
        </p:nvGrpSpPr>
        <p:grpSpPr>
          <a:xfrm rot="0">
            <a:off x="12193779" y="3000438"/>
            <a:ext cx="4180738" cy="3476791"/>
            <a:chOff x="0" y="0"/>
            <a:chExt cx="5574317" cy="4635722"/>
          </a:xfrm>
        </p:grpSpPr>
        <p:sp>
          <p:nvSpPr>
            <p:cNvPr name="Freeform 12" id="12"/>
            <p:cNvSpPr/>
            <p:nvPr/>
          </p:nvSpPr>
          <p:spPr>
            <a:xfrm flipH="false" flipV="false" rot="0">
              <a:off x="0" y="0"/>
              <a:ext cx="5574284" cy="4635754"/>
            </a:xfrm>
            <a:custGeom>
              <a:avLst/>
              <a:gdLst/>
              <a:ahLst/>
              <a:cxnLst/>
              <a:rect r="r" b="b" t="t" l="l"/>
              <a:pathLst>
                <a:path h="4635754" w="5574284">
                  <a:moveTo>
                    <a:pt x="5021580" y="4635754"/>
                  </a:moveTo>
                  <a:lnTo>
                    <a:pt x="552704" y="4635754"/>
                  </a:lnTo>
                  <a:cubicBezTo>
                    <a:pt x="248158" y="4635754"/>
                    <a:pt x="0" y="4387596"/>
                    <a:pt x="0" y="4083050"/>
                  </a:cubicBezTo>
                  <a:lnTo>
                    <a:pt x="0" y="552704"/>
                  </a:lnTo>
                  <a:cubicBezTo>
                    <a:pt x="0" y="248158"/>
                    <a:pt x="248158" y="0"/>
                    <a:pt x="552704" y="0"/>
                  </a:cubicBezTo>
                  <a:lnTo>
                    <a:pt x="5021580" y="0"/>
                  </a:lnTo>
                  <a:cubicBezTo>
                    <a:pt x="5326126" y="0"/>
                    <a:pt x="5574284" y="248158"/>
                    <a:pt x="5574284" y="552704"/>
                  </a:cubicBezTo>
                  <a:lnTo>
                    <a:pt x="5574284" y="4083050"/>
                  </a:lnTo>
                  <a:cubicBezTo>
                    <a:pt x="5574284" y="4387596"/>
                    <a:pt x="5326126" y="4635754"/>
                    <a:pt x="5021580" y="4635754"/>
                  </a:cubicBezTo>
                  <a:close/>
                </a:path>
              </a:pathLst>
            </a:custGeom>
            <a:solidFill>
              <a:srgbClr val="FF5757"/>
            </a:solidFill>
          </p:spPr>
        </p:sp>
      </p:grpSp>
      <p:sp>
        <p:nvSpPr>
          <p:cNvPr name="TextBox 13" id="13"/>
          <p:cNvSpPr txBox="true"/>
          <p:nvPr/>
        </p:nvSpPr>
        <p:spPr>
          <a:xfrm rot="0">
            <a:off x="7678817" y="3925660"/>
            <a:ext cx="2930365" cy="1375426"/>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REPEAT...</a:t>
            </a:r>
          </a:p>
          <a:p>
            <a:pPr algn="ctr">
              <a:lnSpc>
                <a:spcPts val="5418"/>
              </a:lnSpc>
            </a:pPr>
            <a:r>
              <a:rPr lang="en-US" sz="4515" b="true">
                <a:solidFill>
                  <a:srgbClr val="000000"/>
                </a:solidFill>
                <a:latin typeface="Nourd Bold"/>
                <a:ea typeface="Nourd Bold"/>
                <a:cs typeface="Nourd Bold"/>
                <a:sym typeface="Nourd Bold"/>
              </a:rPr>
              <a:t>UNTIL...</a:t>
            </a:r>
          </a:p>
        </p:txBody>
      </p:sp>
      <p:sp>
        <p:nvSpPr>
          <p:cNvPr name="TextBox 14" id="14"/>
          <p:cNvSpPr txBox="true"/>
          <p:nvPr/>
        </p:nvSpPr>
        <p:spPr>
          <a:xfrm rot="0">
            <a:off x="12647894" y="3581803"/>
            <a:ext cx="3272507"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WHILE...</a:t>
            </a:r>
          </a:p>
          <a:p>
            <a:pPr algn="ctr">
              <a:lnSpc>
                <a:spcPts val="5418"/>
              </a:lnSpc>
            </a:pPr>
            <a:r>
              <a:rPr lang="en-US" sz="4515" b="true">
                <a:solidFill>
                  <a:srgbClr val="000000"/>
                </a:solidFill>
                <a:latin typeface="Nourd Bold"/>
                <a:ea typeface="Nourd Bold"/>
                <a:cs typeface="Nourd Bold"/>
                <a:sym typeface="Nourd Bold"/>
              </a:rPr>
              <a:t>DO...</a:t>
            </a:r>
          </a:p>
          <a:p>
            <a:pPr algn="ctr">
              <a:lnSpc>
                <a:spcPts val="5418"/>
              </a:lnSpc>
            </a:pPr>
            <a:r>
              <a:rPr lang="en-US" sz="4515" b="true">
                <a:solidFill>
                  <a:srgbClr val="000000"/>
                </a:solidFill>
                <a:latin typeface="Nourd Bold"/>
                <a:ea typeface="Nourd Bold"/>
                <a:cs typeface="Nourd Bold"/>
                <a:sym typeface="Nourd Bold"/>
              </a:rPr>
              <a:t>ENDWHILE</a:t>
            </a:r>
          </a:p>
        </p:txBody>
      </p:sp>
      <p:sp>
        <p:nvSpPr>
          <p:cNvPr name="TextBox 15" id="15"/>
          <p:cNvSpPr txBox="true"/>
          <p:nvPr/>
        </p:nvSpPr>
        <p:spPr>
          <a:xfrm rot="0">
            <a:off x="2558809" y="7677376"/>
            <a:ext cx="2996254" cy="11239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set number of repetitions</a:t>
            </a:r>
          </a:p>
        </p:txBody>
      </p:sp>
      <p:sp>
        <p:nvSpPr>
          <p:cNvPr name="TextBox 16" id="16"/>
          <p:cNvSpPr txBox="true"/>
          <p:nvPr/>
        </p:nvSpPr>
        <p:spPr>
          <a:xfrm rot="0">
            <a:off x="7010404" y="6877276"/>
            <a:ext cx="4221572" cy="27241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repetition, where the number of repeats is not known, that is completed at least once</a:t>
            </a:r>
          </a:p>
        </p:txBody>
      </p:sp>
      <p:sp>
        <p:nvSpPr>
          <p:cNvPr name="TextBox 17" id="17"/>
          <p:cNvSpPr txBox="true"/>
          <p:nvPr/>
        </p:nvSpPr>
        <p:spPr>
          <a:xfrm rot="0">
            <a:off x="12461370" y="6610576"/>
            <a:ext cx="3913147" cy="32575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repetition, where the number of repeats is not known, that may never be completed</a:t>
            </a:r>
          </a:p>
        </p:txBody>
      </p:sp>
      <p:grpSp>
        <p:nvGrpSpPr>
          <p:cNvPr name="Group 18" id="18"/>
          <p:cNvGrpSpPr/>
          <p:nvPr/>
        </p:nvGrpSpPr>
        <p:grpSpPr>
          <a:xfrm rot="0">
            <a:off x="2537237" y="300889"/>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202776" y="172068"/>
            <a:ext cx="2789366" cy="2860933"/>
            <a:chOff x="0" y="0"/>
            <a:chExt cx="3719155" cy="3814577"/>
          </a:xfrm>
        </p:grpSpPr>
        <p:sp>
          <p:nvSpPr>
            <p:cNvPr name="Freeform 5" id="5"/>
            <p:cNvSpPr/>
            <p:nvPr/>
          </p:nvSpPr>
          <p:spPr>
            <a:xfrm flipH="false" flipV="false" rot="0">
              <a:off x="0" y="0"/>
              <a:ext cx="3719068" cy="3814572"/>
            </a:xfrm>
            <a:custGeom>
              <a:avLst/>
              <a:gdLst/>
              <a:ahLst/>
              <a:cxnLst/>
              <a:rect r="r" b="b" t="t" l="l"/>
              <a:pathLst>
                <a:path h="3814572" w="3719068">
                  <a:moveTo>
                    <a:pt x="3166364" y="3814572"/>
                  </a:moveTo>
                  <a:lnTo>
                    <a:pt x="552704" y="3814572"/>
                  </a:lnTo>
                  <a:cubicBezTo>
                    <a:pt x="248158" y="3814572"/>
                    <a:pt x="0" y="3566414"/>
                    <a:pt x="0" y="3261868"/>
                  </a:cubicBezTo>
                  <a:lnTo>
                    <a:pt x="0" y="552704"/>
                  </a:lnTo>
                  <a:cubicBezTo>
                    <a:pt x="0" y="248158"/>
                    <a:pt x="248158" y="0"/>
                    <a:pt x="552704" y="0"/>
                  </a:cubicBezTo>
                  <a:lnTo>
                    <a:pt x="3166364" y="0"/>
                  </a:lnTo>
                  <a:cubicBezTo>
                    <a:pt x="3470910" y="0"/>
                    <a:pt x="3719068" y="248158"/>
                    <a:pt x="3719068" y="552704"/>
                  </a:cubicBezTo>
                  <a:lnTo>
                    <a:pt x="3719068" y="3261868"/>
                  </a:lnTo>
                  <a:cubicBezTo>
                    <a:pt x="3719068" y="3566414"/>
                    <a:pt x="3470910" y="3814572"/>
                    <a:pt x="3166364" y="3814572"/>
                  </a:cubicBezTo>
                  <a:close/>
                </a:path>
              </a:pathLst>
            </a:custGeom>
            <a:solidFill>
              <a:srgbClr val="CB6CE6"/>
            </a:solidFill>
          </p:spPr>
        </p:sp>
      </p:grpSp>
      <p:sp>
        <p:nvSpPr>
          <p:cNvPr name="TextBox 6" id="6"/>
          <p:cNvSpPr txBox="true"/>
          <p:nvPr/>
        </p:nvSpPr>
        <p:spPr>
          <a:xfrm rot="0">
            <a:off x="389373" y="456911"/>
            <a:ext cx="2382939"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FOR...</a:t>
            </a:r>
          </a:p>
          <a:p>
            <a:pPr algn="ctr">
              <a:lnSpc>
                <a:spcPts val="5418"/>
              </a:lnSpc>
            </a:pPr>
            <a:r>
              <a:rPr lang="en-US" sz="4515" b="true">
                <a:solidFill>
                  <a:srgbClr val="000000"/>
                </a:solidFill>
                <a:latin typeface="Nourd Bold"/>
                <a:ea typeface="Nourd Bold"/>
                <a:cs typeface="Nourd Bold"/>
                <a:sym typeface="Nourd Bold"/>
              </a:rPr>
              <a:t>TO...</a:t>
            </a:r>
          </a:p>
          <a:p>
            <a:pPr algn="ctr">
              <a:lnSpc>
                <a:spcPts val="5418"/>
              </a:lnSpc>
            </a:pPr>
            <a:r>
              <a:rPr lang="en-US" sz="4515" b="true">
                <a:solidFill>
                  <a:srgbClr val="000000"/>
                </a:solidFill>
                <a:latin typeface="Nourd Bold"/>
                <a:ea typeface="Nourd Bold"/>
                <a:cs typeface="Nourd Bold"/>
                <a:sym typeface="Nourd Bold"/>
              </a:rPr>
              <a:t>NEXT... </a:t>
            </a:r>
          </a:p>
        </p:txBody>
      </p:sp>
      <p:sp>
        <p:nvSpPr>
          <p:cNvPr name="TextBox 7" id="7"/>
          <p:cNvSpPr txBox="true"/>
          <p:nvPr/>
        </p:nvSpPr>
        <p:spPr>
          <a:xfrm rot="0">
            <a:off x="202776" y="3092679"/>
            <a:ext cx="2996254" cy="11239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set number of repetitions</a:t>
            </a:r>
          </a:p>
        </p:txBody>
      </p:sp>
      <p:grpSp>
        <p:nvGrpSpPr>
          <p:cNvPr name="Group 8" id="8"/>
          <p:cNvGrpSpPr/>
          <p:nvPr/>
        </p:nvGrpSpPr>
        <p:grpSpPr>
          <a:xfrm rot="0">
            <a:off x="4277989" y="2104342"/>
            <a:ext cx="9498568" cy="3039158"/>
            <a:chOff x="0" y="0"/>
            <a:chExt cx="12664757" cy="4052211"/>
          </a:xfrm>
        </p:grpSpPr>
        <p:sp>
          <p:nvSpPr>
            <p:cNvPr name="Freeform 9" id="9"/>
            <p:cNvSpPr/>
            <p:nvPr/>
          </p:nvSpPr>
          <p:spPr>
            <a:xfrm flipH="false" flipV="false" rot="0">
              <a:off x="0" y="0"/>
              <a:ext cx="12664694" cy="4052189"/>
            </a:xfrm>
            <a:custGeom>
              <a:avLst/>
              <a:gdLst/>
              <a:ahLst/>
              <a:cxnLst/>
              <a:rect r="r" b="b" t="t" l="l"/>
              <a:pathLst>
                <a:path h="4052189" w="12664694">
                  <a:moveTo>
                    <a:pt x="0" y="0"/>
                  </a:moveTo>
                  <a:lnTo>
                    <a:pt x="12664694" y="0"/>
                  </a:lnTo>
                  <a:lnTo>
                    <a:pt x="12664694" y="4052189"/>
                  </a:lnTo>
                  <a:lnTo>
                    <a:pt x="0" y="4052189"/>
                  </a:lnTo>
                  <a:close/>
                </a:path>
              </a:pathLst>
            </a:custGeom>
            <a:solidFill>
              <a:srgbClr val="B5DAEF"/>
            </a:solidFill>
          </p:spPr>
        </p:sp>
      </p:grpSp>
      <p:sp>
        <p:nvSpPr>
          <p:cNvPr name="TextBox 10" id="10"/>
          <p:cNvSpPr txBox="true"/>
          <p:nvPr/>
        </p:nvSpPr>
        <p:spPr>
          <a:xfrm rot="0">
            <a:off x="4650041" y="2194443"/>
            <a:ext cx="12609259" cy="2844223"/>
          </a:xfrm>
          <a:prstGeom prst="rect">
            <a:avLst/>
          </a:prstGeom>
        </p:spPr>
        <p:txBody>
          <a:bodyPr anchor="t" rtlCol="false" tIns="0" lIns="0" bIns="0" rIns="0">
            <a:spAutoFit/>
          </a:bodyPr>
          <a:lstStyle/>
          <a:p>
            <a:pPr algn="l">
              <a:lnSpc>
                <a:spcPts val="7261"/>
              </a:lnSpc>
            </a:pPr>
            <a:r>
              <a:rPr lang="en-US" sz="5187">
                <a:solidFill>
                  <a:srgbClr val="000000"/>
                </a:solidFill>
                <a:latin typeface="Code Pro"/>
                <a:ea typeface="Code Pro"/>
                <a:cs typeface="Code Pro"/>
                <a:sym typeface="Code Pro"/>
              </a:rPr>
              <a:t>FOR Counter ← 1 TO 10</a:t>
            </a:r>
          </a:p>
          <a:p>
            <a:pPr algn="l">
              <a:lnSpc>
                <a:spcPts val="7261"/>
              </a:lnSpc>
            </a:pPr>
            <a:r>
              <a:rPr lang="en-US" sz="5187">
                <a:solidFill>
                  <a:srgbClr val="000000"/>
                </a:solidFill>
                <a:latin typeface="Code Pro"/>
                <a:ea typeface="Code Pro"/>
                <a:cs typeface="Code Pro"/>
                <a:sym typeface="Code Pro"/>
              </a:rPr>
              <a:t>     OUTPUT Counter  </a:t>
            </a:r>
          </a:p>
          <a:p>
            <a:pPr algn="l">
              <a:lnSpc>
                <a:spcPts val="7261"/>
              </a:lnSpc>
            </a:pPr>
            <a:r>
              <a:rPr lang="en-US" sz="5187">
                <a:solidFill>
                  <a:srgbClr val="000000"/>
                </a:solidFill>
                <a:latin typeface="Code Pro"/>
                <a:ea typeface="Code Pro"/>
                <a:cs typeface="Code Pro"/>
                <a:sym typeface="Code Pro"/>
              </a:rPr>
              <a:t>NEXT Counter</a:t>
            </a:r>
          </a:p>
        </p:txBody>
      </p:sp>
      <p:grpSp>
        <p:nvGrpSpPr>
          <p:cNvPr name="Group 11" id="11"/>
          <p:cNvGrpSpPr/>
          <p:nvPr/>
        </p:nvGrpSpPr>
        <p:grpSpPr>
          <a:xfrm rot="0">
            <a:off x="2537237" y="18873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202776" y="172068"/>
            <a:ext cx="2789366" cy="2860933"/>
            <a:chOff x="0" y="0"/>
            <a:chExt cx="3719155" cy="3814577"/>
          </a:xfrm>
        </p:grpSpPr>
        <p:sp>
          <p:nvSpPr>
            <p:cNvPr name="Freeform 5" id="5"/>
            <p:cNvSpPr/>
            <p:nvPr/>
          </p:nvSpPr>
          <p:spPr>
            <a:xfrm flipH="false" flipV="false" rot="0">
              <a:off x="0" y="0"/>
              <a:ext cx="3719068" cy="3814572"/>
            </a:xfrm>
            <a:custGeom>
              <a:avLst/>
              <a:gdLst/>
              <a:ahLst/>
              <a:cxnLst/>
              <a:rect r="r" b="b" t="t" l="l"/>
              <a:pathLst>
                <a:path h="3814572" w="3719068">
                  <a:moveTo>
                    <a:pt x="3166364" y="3814572"/>
                  </a:moveTo>
                  <a:lnTo>
                    <a:pt x="552704" y="3814572"/>
                  </a:lnTo>
                  <a:cubicBezTo>
                    <a:pt x="248158" y="3814572"/>
                    <a:pt x="0" y="3566414"/>
                    <a:pt x="0" y="3261868"/>
                  </a:cubicBezTo>
                  <a:lnTo>
                    <a:pt x="0" y="552704"/>
                  </a:lnTo>
                  <a:cubicBezTo>
                    <a:pt x="0" y="248158"/>
                    <a:pt x="248158" y="0"/>
                    <a:pt x="552704" y="0"/>
                  </a:cubicBezTo>
                  <a:lnTo>
                    <a:pt x="3166364" y="0"/>
                  </a:lnTo>
                  <a:cubicBezTo>
                    <a:pt x="3470910" y="0"/>
                    <a:pt x="3719068" y="248158"/>
                    <a:pt x="3719068" y="552704"/>
                  </a:cubicBezTo>
                  <a:lnTo>
                    <a:pt x="3719068" y="3261868"/>
                  </a:lnTo>
                  <a:cubicBezTo>
                    <a:pt x="3719068" y="3566414"/>
                    <a:pt x="3470910" y="3814572"/>
                    <a:pt x="3166364" y="3814572"/>
                  </a:cubicBezTo>
                  <a:close/>
                </a:path>
              </a:pathLst>
            </a:custGeom>
            <a:solidFill>
              <a:srgbClr val="CB6CE6"/>
            </a:solidFill>
          </p:spPr>
        </p:sp>
      </p:grpSp>
      <p:sp>
        <p:nvSpPr>
          <p:cNvPr name="TextBox 6" id="6"/>
          <p:cNvSpPr txBox="true"/>
          <p:nvPr/>
        </p:nvSpPr>
        <p:spPr>
          <a:xfrm rot="0">
            <a:off x="389373" y="456911"/>
            <a:ext cx="2382939"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FOR...</a:t>
            </a:r>
          </a:p>
          <a:p>
            <a:pPr algn="ctr">
              <a:lnSpc>
                <a:spcPts val="5418"/>
              </a:lnSpc>
            </a:pPr>
            <a:r>
              <a:rPr lang="en-US" sz="4515" b="true">
                <a:solidFill>
                  <a:srgbClr val="000000"/>
                </a:solidFill>
                <a:latin typeface="Nourd Bold"/>
                <a:ea typeface="Nourd Bold"/>
                <a:cs typeface="Nourd Bold"/>
                <a:sym typeface="Nourd Bold"/>
              </a:rPr>
              <a:t>TO...</a:t>
            </a:r>
          </a:p>
          <a:p>
            <a:pPr algn="ctr">
              <a:lnSpc>
                <a:spcPts val="5418"/>
              </a:lnSpc>
            </a:pPr>
            <a:r>
              <a:rPr lang="en-US" sz="4515" b="true">
                <a:solidFill>
                  <a:srgbClr val="000000"/>
                </a:solidFill>
                <a:latin typeface="Nourd Bold"/>
                <a:ea typeface="Nourd Bold"/>
                <a:cs typeface="Nourd Bold"/>
                <a:sym typeface="Nourd Bold"/>
              </a:rPr>
              <a:t>NEXT... </a:t>
            </a:r>
          </a:p>
        </p:txBody>
      </p:sp>
      <p:sp>
        <p:nvSpPr>
          <p:cNvPr name="TextBox 7" id="7"/>
          <p:cNvSpPr txBox="true"/>
          <p:nvPr/>
        </p:nvSpPr>
        <p:spPr>
          <a:xfrm rot="0">
            <a:off x="202776" y="3092679"/>
            <a:ext cx="2996254" cy="11239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set number of repetitions</a:t>
            </a:r>
          </a:p>
        </p:txBody>
      </p:sp>
      <p:grpSp>
        <p:nvGrpSpPr>
          <p:cNvPr name="Group 8" id="8"/>
          <p:cNvGrpSpPr/>
          <p:nvPr/>
        </p:nvGrpSpPr>
        <p:grpSpPr>
          <a:xfrm rot="0">
            <a:off x="4277989" y="2104342"/>
            <a:ext cx="9498568" cy="3039158"/>
            <a:chOff x="0" y="0"/>
            <a:chExt cx="12664757" cy="4052211"/>
          </a:xfrm>
        </p:grpSpPr>
        <p:sp>
          <p:nvSpPr>
            <p:cNvPr name="Freeform 9" id="9"/>
            <p:cNvSpPr/>
            <p:nvPr/>
          </p:nvSpPr>
          <p:spPr>
            <a:xfrm flipH="false" flipV="false" rot="0">
              <a:off x="0" y="0"/>
              <a:ext cx="12664694" cy="4052189"/>
            </a:xfrm>
            <a:custGeom>
              <a:avLst/>
              <a:gdLst/>
              <a:ahLst/>
              <a:cxnLst/>
              <a:rect r="r" b="b" t="t" l="l"/>
              <a:pathLst>
                <a:path h="4052189" w="12664694">
                  <a:moveTo>
                    <a:pt x="0" y="0"/>
                  </a:moveTo>
                  <a:lnTo>
                    <a:pt x="12664694" y="0"/>
                  </a:lnTo>
                  <a:lnTo>
                    <a:pt x="12664694" y="4052189"/>
                  </a:lnTo>
                  <a:lnTo>
                    <a:pt x="0" y="4052189"/>
                  </a:lnTo>
                  <a:close/>
                </a:path>
              </a:pathLst>
            </a:custGeom>
            <a:solidFill>
              <a:srgbClr val="B5DAEF"/>
            </a:solidFill>
          </p:spPr>
        </p:sp>
      </p:grpSp>
      <p:sp>
        <p:nvSpPr>
          <p:cNvPr name="TextBox 10" id="10"/>
          <p:cNvSpPr txBox="true"/>
          <p:nvPr/>
        </p:nvSpPr>
        <p:spPr>
          <a:xfrm rot="0">
            <a:off x="4650041" y="2194443"/>
            <a:ext cx="12609259" cy="2820979"/>
          </a:xfrm>
          <a:prstGeom prst="rect">
            <a:avLst/>
          </a:prstGeom>
        </p:spPr>
        <p:txBody>
          <a:bodyPr anchor="t" rtlCol="false" tIns="0" lIns="0" bIns="0" rIns="0">
            <a:spAutoFit/>
          </a:bodyPr>
          <a:lstStyle/>
          <a:p>
            <a:pPr algn="l">
              <a:lnSpc>
                <a:spcPts val="7261"/>
              </a:lnSpc>
            </a:pPr>
            <a:r>
              <a:rPr lang="en-US" sz="5187">
                <a:solidFill>
                  <a:srgbClr val="EB3346"/>
                </a:solidFill>
                <a:latin typeface="Code Pro"/>
                <a:ea typeface="Code Pro"/>
                <a:cs typeface="Code Pro"/>
                <a:sym typeface="Code Pro"/>
              </a:rPr>
              <a:t>FOR</a:t>
            </a:r>
            <a:r>
              <a:rPr lang="en-US" sz="5187">
                <a:solidFill>
                  <a:srgbClr val="000000"/>
                </a:solidFill>
                <a:latin typeface="Code Pro"/>
                <a:ea typeface="Code Pro"/>
                <a:cs typeface="Code Pro"/>
                <a:sym typeface="Code Pro"/>
              </a:rPr>
              <a:t> Counter ← 1 </a:t>
            </a:r>
            <a:r>
              <a:rPr lang="en-US" sz="5187">
                <a:solidFill>
                  <a:srgbClr val="EB3346"/>
                </a:solidFill>
                <a:latin typeface="Code Pro"/>
                <a:ea typeface="Code Pro"/>
                <a:cs typeface="Code Pro"/>
                <a:sym typeface="Code Pro"/>
              </a:rPr>
              <a:t>TO</a:t>
            </a:r>
            <a:r>
              <a:rPr lang="en-US" sz="5187">
                <a:solidFill>
                  <a:srgbClr val="000000"/>
                </a:solidFill>
                <a:latin typeface="Code Pro"/>
                <a:ea typeface="Code Pro"/>
                <a:cs typeface="Code Pro"/>
                <a:sym typeface="Code Pro"/>
              </a:rPr>
              <a:t> 10</a:t>
            </a:r>
          </a:p>
          <a:p>
            <a:pPr algn="l">
              <a:lnSpc>
                <a:spcPts val="7261"/>
              </a:lnSpc>
            </a:pPr>
            <a:r>
              <a:rPr lang="en-US" sz="5187">
                <a:solidFill>
                  <a:srgbClr val="000000"/>
                </a:solidFill>
                <a:latin typeface="Code Pro"/>
                <a:ea typeface="Code Pro"/>
                <a:cs typeface="Code Pro"/>
                <a:sym typeface="Code Pro"/>
              </a:rPr>
              <a:t>     OUTPUT Counter  </a:t>
            </a:r>
          </a:p>
          <a:p>
            <a:pPr algn="l">
              <a:lnSpc>
                <a:spcPts val="7261"/>
              </a:lnSpc>
            </a:pPr>
            <a:r>
              <a:rPr lang="en-US" sz="5187">
                <a:solidFill>
                  <a:srgbClr val="000000"/>
                </a:solidFill>
                <a:latin typeface="Code Pro"/>
                <a:ea typeface="Code Pro"/>
                <a:cs typeface="Code Pro"/>
                <a:sym typeface="Code Pro"/>
              </a:rPr>
              <a:t>NEXT Counter</a:t>
            </a:r>
          </a:p>
        </p:txBody>
      </p:sp>
      <p:grpSp>
        <p:nvGrpSpPr>
          <p:cNvPr name="Group 11" id="11"/>
          <p:cNvGrpSpPr/>
          <p:nvPr/>
        </p:nvGrpSpPr>
        <p:grpSpPr>
          <a:xfrm rot="-8297314">
            <a:off x="6070526" y="5905294"/>
            <a:ext cx="2543055" cy="47625"/>
            <a:chOff x="0" y="0"/>
            <a:chExt cx="3390740" cy="63500"/>
          </a:xfrm>
        </p:grpSpPr>
        <p:sp>
          <p:nvSpPr>
            <p:cNvPr name="Freeform 12" id="12"/>
            <p:cNvSpPr/>
            <p:nvPr/>
          </p:nvSpPr>
          <p:spPr>
            <a:xfrm flipH="false" flipV="false" rot="0">
              <a:off x="0" y="0"/>
              <a:ext cx="3390773" cy="63500"/>
            </a:xfrm>
            <a:custGeom>
              <a:avLst/>
              <a:gdLst/>
              <a:ahLst/>
              <a:cxnLst/>
              <a:rect r="r" b="b" t="t" l="l"/>
              <a:pathLst>
                <a:path h="63500" w="3390773">
                  <a:moveTo>
                    <a:pt x="31750" y="0"/>
                  </a:moveTo>
                  <a:lnTo>
                    <a:pt x="3359023" y="0"/>
                  </a:lnTo>
                  <a:cubicBezTo>
                    <a:pt x="3376549" y="0"/>
                    <a:pt x="3390773" y="14224"/>
                    <a:pt x="3390773" y="31750"/>
                  </a:cubicBezTo>
                  <a:cubicBezTo>
                    <a:pt x="3390773" y="49276"/>
                    <a:pt x="3376549" y="63500"/>
                    <a:pt x="3359023" y="63500"/>
                  </a:cubicBezTo>
                  <a:lnTo>
                    <a:pt x="31750" y="63500"/>
                  </a:lnTo>
                  <a:cubicBezTo>
                    <a:pt x="14224" y="63500"/>
                    <a:pt x="0" y="49276"/>
                    <a:pt x="0" y="31750"/>
                  </a:cubicBezTo>
                  <a:cubicBezTo>
                    <a:pt x="0" y="14224"/>
                    <a:pt x="14224" y="0"/>
                    <a:pt x="31750" y="0"/>
                  </a:cubicBezTo>
                  <a:close/>
                </a:path>
              </a:pathLst>
            </a:custGeom>
            <a:solidFill>
              <a:srgbClr val="EF2B47"/>
            </a:solidFill>
          </p:spPr>
        </p:sp>
      </p:grpSp>
      <p:grpSp>
        <p:nvGrpSpPr>
          <p:cNvPr name="Group 13" id="13"/>
          <p:cNvGrpSpPr/>
          <p:nvPr/>
        </p:nvGrpSpPr>
        <p:grpSpPr>
          <a:xfrm rot="3844192">
            <a:off x="8637076" y="1651728"/>
            <a:ext cx="1614662" cy="47625"/>
            <a:chOff x="0" y="0"/>
            <a:chExt cx="2152883" cy="63500"/>
          </a:xfrm>
        </p:grpSpPr>
        <p:sp>
          <p:nvSpPr>
            <p:cNvPr name="Freeform 14" id="14"/>
            <p:cNvSpPr/>
            <p:nvPr/>
          </p:nvSpPr>
          <p:spPr>
            <a:xfrm flipH="false" flipV="false" rot="0">
              <a:off x="0" y="0"/>
              <a:ext cx="2152904" cy="63500"/>
            </a:xfrm>
            <a:custGeom>
              <a:avLst/>
              <a:gdLst/>
              <a:ahLst/>
              <a:cxnLst/>
              <a:rect r="r" b="b" t="t" l="l"/>
              <a:pathLst>
                <a:path h="63500" w="2152904">
                  <a:moveTo>
                    <a:pt x="31750" y="0"/>
                  </a:moveTo>
                  <a:lnTo>
                    <a:pt x="2121154" y="0"/>
                  </a:lnTo>
                  <a:cubicBezTo>
                    <a:pt x="2138680" y="0"/>
                    <a:pt x="2152904" y="14224"/>
                    <a:pt x="2152904" y="31750"/>
                  </a:cubicBezTo>
                  <a:cubicBezTo>
                    <a:pt x="2152904" y="49276"/>
                    <a:pt x="2138680" y="63500"/>
                    <a:pt x="2121154"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TextBox 15" id="15"/>
          <p:cNvSpPr txBox="true"/>
          <p:nvPr/>
        </p:nvSpPr>
        <p:spPr>
          <a:xfrm rot="0">
            <a:off x="7076440" y="6648499"/>
            <a:ext cx="4050707" cy="763759"/>
          </a:xfrm>
          <a:prstGeom prst="rect">
            <a:avLst/>
          </a:prstGeom>
        </p:spPr>
        <p:txBody>
          <a:bodyPr anchor="t" rtlCol="false" tIns="0" lIns="0" bIns="0" rIns="0">
            <a:spAutoFit/>
          </a:bodyPr>
          <a:lstStyle/>
          <a:p>
            <a:pPr algn="ctr">
              <a:lnSpc>
                <a:spcPts val="5677"/>
              </a:lnSpc>
            </a:pPr>
            <a:r>
              <a:rPr lang="en-US" sz="4055">
                <a:solidFill>
                  <a:srgbClr val="853FF3"/>
                </a:solidFill>
                <a:latin typeface="Code Pro"/>
                <a:ea typeface="Code Pro"/>
                <a:cs typeface="Code Pro"/>
                <a:sym typeface="Code Pro"/>
              </a:rPr>
              <a:t>Counter +1</a:t>
            </a:r>
          </a:p>
        </p:txBody>
      </p:sp>
      <p:grpSp>
        <p:nvGrpSpPr>
          <p:cNvPr name="Group 16" id="16"/>
          <p:cNvGrpSpPr/>
          <p:nvPr/>
        </p:nvGrpSpPr>
        <p:grpSpPr>
          <a:xfrm rot="7225079">
            <a:off x="11472697" y="1827816"/>
            <a:ext cx="1542624" cy="47625"/>
            <a:chOff x="0" y="0"/>
            <a:chExt cx="2056832" cy="63500"/>
          </a:xfrm>
        </p:grpSpPr>
        <p:sp>
          <p:nvSpPr>
            <p:cNvPr name="Freeform 17" id="17"/>
            <p:cNvSpPr/>
            <p:nvPr/>
          </p:nvSpPr>
          <p:spPr>
            <a:xfrm flipH="false" flipV="false" rot="0">
              <a:off x="0" y="0"/>
              <a:ext cx="2056892" cy="63500"/>
            </a:xfrm>
            <a:custGeom>
              <a:avLst/>
              <a:gdLst/>
              <a:ahLst/>
              <a:cxnLst/>
              <a:rect r="r" b="b" t="t" l="l"/>
              <a:pathLst>
                <a:path h="63500" w="2056892">
                  <a:moveTo>
                    <a:pt x="31750" y="0"/>
                  </a:moveTo>
                  <a:lnTo>
                    <a:pt x="2025142" y="0"/>
                  </a:lnTo>
                  <a:cubicBezTo>
                    <a:pt x="2042668" y="0"/>
                    <a:pt x="2056892" y="14224"/>
                    <a:pt x="2056892" y="31750"/>
                  </a:cubicBezTo>
                  <a:cubicBezTo>
                    <a:pt x="2056892" y="49276"/>
                    <a:pt x="2042668" y="63500"/>
                    <a:pt x="2025142"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TextBox 18" id="18"/>
          <p:cNvSpPr txBox="true"/>
          <p:nvPr/>
        </p:nvSpPr>
        <p:spPr>
          <a:xfrm rot="0">
            <a:off x="12136550" y="526220"/>
            <a:ext cx="5122750" cy="763759"/>
          </a:xfrm>
          <a:prstGeom prst="rect">
            <a:avLst/>
          </a:prstGeom>
        </p:spPr>
        <p:txBody>
          <a:bodyPr anchor="t" rtlCol="false" tIns="0" lIns="0" bIns="0" rIns="0">
            <a:spAutoFit/>
          </a:bodyPr>
          <a:lstStyle/>
          <a:p>
            <a:pPr algn="ctr">
              <a:lnSpc>
                <a:spcPts val="5677"/>
              </a:lnSpc>
            </a:pPr>
            <a:r>
              <a:rPr lang="en-US" sz="4055">
                <a:solidFill>
                  <a:srgbClr val="853FF3"/>
                </a:solidFill>
                <a:latin typeface="Code Pro"/>
                <a:ea typeface="Code Pro"/>
                <a:cs typeface="Code Pro"/>
                <a:sym typeface="Code Pro"/>
              </a:rPr>
              <a:t>Ending value</a:t>
            </a:r>
          </a:p>
        </p:txBody>
      </p:sp>
      <p:grpSp>
        <p:nvGrpSpPr>
          <p:cNvPr name="Group 19" id="19"/>
          <p:cNvGrpSpPr/>
          <p:nvPr/>
        </p:nvGrpSpPr>
        <p:grpSpPr>
          <a:xfrm rot="0">
            <a:off x="2537237" y="188734"/>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3" id="23"/>
          <p:cNvSpPr txBox="true"/>
          <p:nvPr/>
        </p:nvSpPr>
        <p:spPr>
          <a:xfrm rot="0">
            <a:off x="6195544" y="19668"/>
            <a:ext cx="5122750" cy="763759"/>
          </a:xfrm>
          <a:prstGeom prst="rect">
            <a:avLst/>
          </a:prstGeom>
        </p:spPr>
        <p:txBody>
          <a:bodyPr anchor="t" rtlCol="false" tIns="0" lIns="0" bIns="0" rIns="0">
            <a:spAutoFit/>
          </a:bodyPr>
          <a:lstStyle/>
          <a:p>
            <a:pPr algn="ctr">
              <a:lnSpc>
                <a:spcPts val="5677"/>
              </a:lnSpc>
            </a:pPr>
            <a:r>
              <a:rPr lang="en-US" sz="4055">
                <a:solidFill>
                  <a:srgbClr val="853FF3"/>
                </a:solidFill>
                <a:latin typeface="Code Pro"/>
                <a:ea typeface="Code Pro"/>
                <a:cs typeface="Code Pro"/>
                <a:sym typeface="Code Pro"/>
              </a:rPr>
              <a:t>Beginning value</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4471" y="-129088"/>
            <a:ext cx="19524553" cy="1548158"/>
            <a:chOff x="0" y="0"/>
            <a:chExt cx="26032737" cy="2064211"/>
          </a:xfrm>
        </p:grpSpPr>
        <p:sp>
          <p:nvSpPr>
            <p:cNvPr name="Freeform 3" id="3"/>
            <p:cNvSpPr/>
            <p:nvPr/>
          </p:nvSpPr>
          <p:spPr>
            <a:xfrm flipH="false" flipV="false" rot="0">
              <a:off x="0" y="0"/>
              <a:ext cx="26032715" cy="2064258"/>
            </a:xfrm>
            <a:custGeom>
              <a:avLst/>
              <a:gdLst/>
              <a:ahLst/>
              <a:cxnLst/>
              <a:rect r="r" b="b" t="t" l="l"/>
              <a:pathLst>
                <a:path h="2064258" w="26032715">
                  <a:moveTo>
                    <a:pt x="0" y="0"/>
                  </a:moveTo>
                  <a:lnTo>
                    <a:pt x="26032715" y="0"/>
                  </a:lnTo>
                  <a:lnTo>
                    <a:pt x="26032715" y="2064258"/>
                  </a:lnTo>
                  <a:lnTo>
                    <a:pt x="0" y="2064258"/>
                  </a:lnTo>
                  <a:close/>
                </a:path>
              </a:pathLst>
            </a:custGeom>
            <a:solidFill>
              <a:srgbClr val="69F4CE"/>
            </a:solidFill>
          </p:spPr>
        </p:sp>
      </p:grpSp>
      <p:grpSp>
        <p:nvGrpSpPr>
          <p:cNvPr name="Group 4" id="4"/>
          <p:cNvGrpSpPr/>
          <p:nvPr/>
        </p:nvGrpSpPr>
        <p:grpSpPr>
          <a:xfrm rot="0">
            <a:off x="339632" y="2223488"/>
            <a:ext cx="2789366" cy="2860933"/>
            <a:chOff x="0" y="0"/>
            <a:chExt cx="3719155" cy="3814577"/>
          </a:xfrm>
        </p:grpSpPr>
        <p:sp>
          <p:nvSpPr>
            <p:cNvPr name="Freeform 5" id="5"/>
            <p:cNvSpPr/>
            <p:nvPr/>
          </p:nvSpPr>
          <p:spPr>
            <a:xfrm flipH="false" flipV="false" rot="0">
              <a:off x="0" y="0"/>
              <a:ext cx="3719068" cy="3814572"/>
            </a:xfrm>
            <a:custGeom>
              <a:avLst/>
              <a:gdLst/>
              <a:ahLst/>
              <a:cxnLst/>
              <a:rect r="r" b="b" t="t" l="l"/>
              <a:pathLst>
                <a:path h="3814572" w="3719068">
                  <a:moveTo>
                    <a:pt x="3166364" y="3814572"/>
                  </a:moveTo>
                  <a:lnTo>
                    <a:pt x="552704" y="3814572"/>
                  </a:lnTo>
                  <a:cubicBezTo>
                    <a:pt x="248158" y="3814572"/>
                    <a:pt x="0" y="3566414"/>
                    <a:pt x="0" y="3261868"/>
                  </a:cubicBezTo>
                  <a:lnTo>
                    <a:pt x="0" y="552704"/>
                  </a:lnTo>
                  <a:cubicBezTo>
                    <a:pt x="0" y="248158"/>
                    <a:pt x="248158" y="0"/>
                    <a:pt x="552704" y="0"/>
                  </a:cubicBezTo>
                  <a:lnTo>
                    <a:pt x="3166364" y="0"/>
                  </a:lnTo>
                  <a:cubicBezTo>
                    <a:pt x="3470910" y="0"/>
                    <a:pt x="3719068" y="248158"/>
                    <a:pt x="3719068" y="552704"/>
                  </a:cubicBezTo>
                  <a:lnTo>
                    <a:pt x="3719068" y="3261868"/>
                  </a:lnTo>
                  <a:cubicBezTo>
                    <a:pt x="3719068" y="3566414"/>
                    <a:pt x="3470910" y="3814572"/>
                    <a:pt x="3166364" y="3814572"/>
                  </a:cubicBezTo>
                  <a:close/>
                </a:path>
              </a:pathLst>
            </a:custGeom>
            <a:solidFill>
              <a:srgbClr val="CB6CE6"/>
            </a:solidFill>
          </p:spPr>
        </p:sp>
      </p:grpSp>
      <p:sp>
        <p:nvSpPr>
          <p:cNvPr name="TextBox 6" id="6"/>
          <p:cNvSpPr txBox="true"/>
          <p:nvPr/>
        </p:nvSpPr>
        <p:spPr>
          <a:xfrm rot="0">
            <a:off x="526230" y="2508330"/>
            <a:ext cx="2382939"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FOR...</a:t>
            </a:r>
          </a:p>
          <a:p>
            <a:pPr algn="ctr">
              <a:lnSpc>
                <a:spcPts val="5418"/>
              </a:lnSpc>
            </a:pPr>
            <a:r>
              <a:rPr lang="en-US" sz="4515" b="true">
                <a:solidFill>
                  <a:srgbClr val="000000"/>
                </a:solidFill>
                <a:latin typeface="Nourd Bold"/>
                <a:ea typeface="Nourd Bold"/>
                <a:cs typeface="Nourd Bold"/>
                <a:sym typeface="Nourd Bold"/>
              </a:rPr>
              <a:t>TO...</a:t>
            </a:r>
          </a:p>
          <a:p>
            <a:pPr algn="ctr">
              <a:lnSpc>
                <a:spcPts val="5418"/>
              </a:lnSpc>
            </a:pPr>
            <a:r>
              <a:rPr lang="en-US" sz="4515" b="true">
                <a:solidFill>
                  <a:srgbClr val="000000"/>
                </a:solidFill>
                <a:latin typeface="Nourd Bold"/>
                <a:ea typeface="Nourd Bold"/>
                <a:cs typeface="Nourd Bold"/>
                <a:sym typeface="Nourd Bold"/>
              </a:rPr>
              <a:t>NEXT... </a:t>
            </a:r>
          </a:p>
        </p:txBody>
      </p:sp>
      <p:sp>
        <p:nvSpPr>
          <p:cNvPr name="TextBox 7" id="7"/>
          <p:cNvSpPr txBox="true"/>
          <p:nvPr/>
        </p:nvSpPr>
        <p:spPr>
          <a:xfrm rot="0">
            <a:off x="339632" y="5144099"/>
            <a:ext cx="2996254" cy="11239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set number of repetitions</a:t>
            </a:r>
          </a:p>
        </p:txBody>
      </p:sp>
      <p:grpSp>
        <p:nvGrpSpPr>
          <p:cNvPr name="Group 8" id="8"/>
          <p:cNvGrpSpPr/>
          <p:nvPr/>
        </p:nvGrpSpPr>
        <p:grpSpPr>
          <a:xfrm rot="0">
            <a:off x="4331095" y="4253170"/>
            <a:ext cx="12783127" cy="3677822"/>
            <a:chOff x="0" y="0"/>
            <a:chExt cx="17044169" cy="4903763"/>
          </a:xfrm>
        </p:grpSpPr>
        <p:sp>
          <p:nvSpPr>
            <p:cNvPr name="Freeform 9" id="9"/>
            <p:cNvSpPr/>
            <p:nvPr/>
          </p:nvSpPr>
          <p:spPr>
            <a:xfrm flipH="false" flipV="false" rot="0">
              <a:off x="0" y="0"/>
              <a:ext cx="17044163" cy="4903724"/>
            </a:xfrm>
            <a:custGeom>
              <a:avLst/>
              <a:gdLst/>
              <a:ahLst/>
              <a:cxnLst/>
              <a:rect r="r" b="b" t="t" l="l"/>
              <a:pathLst>
                <a:path h="4903724" w="17044163">
                  <a:moveTo>
                    <a:pt x="0" y="0"/>
                  </a:moveTo>
                  <a:lnTo>
                    <a:pt x="17044163" y="0"/>
                  </a:lnTo>
                  <a:lnTo>
                    <a:pt x="17044163" y="4903724"/>
                  </a:lnTo>
                  <a:lnTo>
                    <a:pt x="0" y="4903724"/>
                  </a:lnTo>
                  <a:close/>
                </a:path>
              </a:pathLst>
            </a:custGeom>
            <a:solidFill>
              <a:srgbClr val="B5DAEF"/>
            </a:solidFill>
          </p:spPr>
        </p:sp>
      </p:grpSp>
      <p:sp>
        <p:nvSpPr>
          <p:cNvPr name="TextBox 10" id="10"/>
          <p:cNvSpPr txBox="true"/>
          <p:nvPr/>
        </p:nvSpPr>
        <p:spPr>
          <a:xfrm rot="0">
            <a:off x="4650041" y="4245862"/>
            <a:ext cx="12609259" cy="3735379"/>
          </a:xfrm>
          <a:prstGeom prst="rect">
            <a:avLst/>
          </a:prstGeom>
        </p:spPr>
        <p:txBody>
          <a:bodyPr anchor="t" rtlCol="false" tIns="0" lIns="0" bIns="0" rIns="0">
            <a:spAutoFit/>
          </a:bodyPr>
          <a:lstStyle/>
          <a:p>
            <a:pPr algn="l">
              <a:lnSpc>
                <a:spcPts val="7261"/>
              </a:lnSpc>
            </a:pPr>
            <a:r>
              <a:rPr lang="en-US" sz="5187">
                <a:solidFill>
                  <a:srgbClr val="141F35"/>
                </a:solidFill>
                <a:latin typeface="Code Pro"/>
                <a:ea typeface="Code Pro"/>
                <a:cs typeface="Code Pro"/>
                <a:sym typeface="Code Pro"/>
              </a:rPr>
              <a:t>FOR Counter ← 1 TO 10</a:t>
            </a:r>
          </a:p>
          <a:p>
            <a:pPr algn="l">
              <a:lnSpc>
                <a:spcPts val="7261"/>
              </a:lnSpc>
            </a:pPr>
            <a:r>
              <a:rPr lang="en-US" sz="5187">
                <a:solidFill>
                  <a:srgbClr val="141F35"/>
                </a:solidFill>
                <a:latin typeface="Code Pro"/>
                <a:ea typeface="Code Pro"/>
                <a:cs typeface="Code Pro"/>
                <a:sym typeface="Code Pro"/>
              </a:rPr>
              <a:t>         OUTPUT "Enter Name of Student "</a:t>
            </a:r>
          </a:p>
          <a:p>
            <a:pPr algn="l">
              <a:lnSpc>
                <a:spcPts val="7261"/>
              </a:lnSpc>
            </a:pPr>
            <a:r>
              <a:rPr lang="en-US" sz="5187">
                <a:solidFill>
                  <a:srgbClr val="141F35"/>
                </a:solidFill>
                <a:latin typeface="Code Pro"/>
                <a:ea typeface="Code Pro"/>
                <a:cs typeface="Code Pro"/>
                <a:sym typeface="Code Pro"/>
              </a:rPr>
              <a:t>          INPUT StudentName[Counter] </a:t>
            </a:r>
          </a:p>
          <a:p>
            <a:pPr algn="l">
              <a:lnSpc>
                <a:spcPts val="7261"/>
              </a:lnSpc>
            </a:pPr>
            <a:r>
              <a:rPr lang="en-US" sz="5187">
                <a:solidFill>
                  <a:srgbClr val="141F35"/>
                </a:solidFill>
                <a:latin typeface="Code Pro"/>
                <a:ea typeface="Code Pro"/>
                <a:cs typeface="Code Pro"/>
                <a:sym typeface="Code Pro"/>
              </a:rPr>
              <a:t>NEXT Counter</a:t>
            </a:r>
          </a:p>
        </p:txBody>
      </p:sp>
      <p:grpSp>
        <p:nvGrpSpPr>
          <p:cNvPr name="Group 11" id="11"/>
          <p:cNvGrpSpPr/>
          <p:nvPr/>
        </p:nvGrpSpPr>
        <p:grpSpPr>
          <a:xfrm rot="-9000000">
            <a:off x="6225022" y="8244415"/>
            <a:ext cx="2217636" cy="47625"/>
            <a:chOff x="0" y="0"/>
            <a:chExt cx="2956848" cy="63500"/>
          </a:xfrm>
        </p:grpSpPr>
        <p:sp>
          <p:nvSpPr>
            <p:cNvPr name="Freeform 12" id="12"/>
            <p:cNvSpPr/>
            <p:nvPr/>
          </p:nvSpPr>
          <p:spPr>
            <a:xfrm flipH="false" flipV="false" rot="0">
              <a:off x="0" y="0"/>
              <a:ext cx="2956814" cy="63500"/>
            </a:xfrm>
            <a:custGeom>
              <a:avLst/>
              <a:gdLst/>
              <a:ahLst/>
              <a:cxnLst/>
              <a:rect r="r" b="b" t="t" l="l"/>
              <a:pathLst>
                <a:path h="63500" w="2956814">
                  <a:moveTo>
                    <a:pt x="31750" y="0"/>
                  </a:moveTo>
                  <a:lnTo>
                    <a:pt x="2925064" y="0"/>
                  </a:lnTo>
                  <a:cubicBezTo>
                    <a:pt x="2942590" y="0"/>
                    <a:pt x="2956814" y="14224"/>
                    <a:pt x="2956814" y="31750"/>
                  </a:cubicBezTo>
                  <a:cubicBezTo>
                    <a:pt x="2956814" y="49276"/>
                    <a:pt x="2942590" y="63500"/>
                    <a:pt x="2925064" y="63500"/>
                  </a:cubicBezTo>
                  <a:lnTo>
                    <a:pt x="31750" y="63500"/>
                  </a:lnTo>
                  <a:cubicBezTo>
                    <a:pt x="14224" y="63500"/>
                    <a:pt x="0" y="49276"/>
                    <a:pt x="0" y="31750"/>
                  </a:cubicBezTo>
                  <a:cubicBezTo>
                    <a:pt x="0" y="14224"/>
                    <a:pt x="14224" y="0"/>
                    <a:pt x="31750" y="0"/>
                  </a:cubicBezTo>
                  <a:close/>
                </a:path>
              </a:pathLst>
            </a:custGeom>
            <a:solidFill>
              <a:srgbClr val="EF2B47"/>
            </a:solidFill>
          </p:spPr>
        </p:sp>
      </p:grpSp>
      <p:grpSp>
        <p:nvGrpSpPr>
          <p:cNvPr name="Group 13" id="13"/>
          <p:cNvGrpSpPr/>
          <p:nvPr/>
        </p:nvGrpSpPr>
        <p:grpSpPr>
          <a:xfrm rot="3844192">
            <a:off x="8637076" y="3703148"/>
            <a:ext cx="1614662" cy="47625"/>
            <a:chOff x="0" y="0"/>
            <a:chExt cx="2152883" cy="63500"/>
          </a:xfrm>
        </p:grpSpPr>
        <p:sp>
          <p:nvSpPr>
            <p:cNvPr name="Freeform 14" id="14"/>
            <p:cNvSpPr/>
            <p:nvPr/>
          </p:nvSpPr>
          <p:spPr>
            <a:xfrm flipH="false" flipV="false" rot="0">
              <a:off x="0" y="0"/>
              <a:ext cx="2152904" cy="63500"/>
            </a:xfrm>
            <a:custGeom>
              <a:avLst/>
              <a:gdLst/>
              <a:ahLst/>
              <a:cxnLst/>
              <a:rect r="r" b="b" t="t" l="l"/>
              <a:pathLst>
                <a:path h="63500" w="2152904">
                  <a:moveTo>
                    <a:pt x="31750" y="0"/>
                  </a:moveTo>
                  <a:lnTo>
                    <a:pt x="2121154" y="0"/>
                  </a:lnTo>
                  <a:cubicBezTo>
                    <a:pt x="2138680" y="0"/>
                    <a:pt x="2152904" y="14224"/>
                    <a:pt x="2152904" y="31750"/>
                  </a:cubicBezTo>
                  <a:cubicBezTo>
                    <a:pt x="2152904" y="49276"/>
                    <a:pt x="2138680" y="63500"/>
                    <a:pt x="2121154"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TextBox 15" id="15"/>
          <p:cNvSpPr txBox="true"/>
          <p:nvPr/>
        </p:nvSpPr>
        <p:spPr>
          <a:xfrm rot="0">
            <a:off x="7076440" y="8699919"/>
            <a:ext cx="4050707" cy="763759"/>
          </a:xfrm>
          <a:prstGeom prst="rect">
            <a:avLst/>
          </a:prstGeom>
        </p:spPr>
        <p:txBody>
          <a:bodyPr anchor="t" rtlCol="false" tIns="0" lIns="0" bIns="0" rIns="0">
            <a:spAutoFit/>
          </a:bodyPr>
          <a:lstStyle/>
          <a:p>
            <a:pPr algn="ctr">
              <a:lnSpc>
                <a:spcPts val="5677"/>
              </a:lnSpc>
            </a:pPr>
            <a:r>
              <a:rPr lang="en-US" sz="4055">
                <a:solidFill>
                  <a:srgbClr val="853FF3"/>
                </a:solidFill>
                <a:latin typeface="Code Pro"/>
                <a:ea typeface="Code Pro"/>
                <a:cs typeface="Code Pro"/>
                <a:sym typeface="Code Pro"/>
              </a:rPr>
              <a:t>Counter +1</a:t>
            </a:r>
          </a:p>
        </p:txBody>
      </p:sp>
      <p:sp>
        <p:nvSpPr>
          <p:cNvPr name="TextBox 16" id="16"/>
          <p:cNvSpPr txBox="true"/>
          <p:nvPr/>
        </p:nvSpPr>
        <p:spPr>
          <a:xfrm rot="0">
            <a:off x="6195544" y="2071088"/>
            <a:ext cx="5122750" cy="763759"/>
          </a:xfrm>
          <a:prstGeom prst="rect">
            <a:avLst/>
          </a:prstGeom>
        </p:spPr>
        <p:txBody>
          <a:bodyPr anchor="t" rtlCol="false" tIns="0" lIns="0" bIns="0" rIns="0">
            <a:spAutoFit/>
          </a:bodyPr>
          <a:lstStyle/>
          <a:p>
            <a:pPr algn="ctr">
              <a:lnSpc>
                <a:spcPts val="5677"/>
              </a:lnSpc>
            </a:pPr>
            <a:r>
              <a:rPr lang="en-US" sz="4055">
                <a:solidFill>
                  <a:srgbClr val="853FF3"/>
                </a:solidFill>
                <a:latin typeface="Code Pro"/>
                <a:ea typeface="Code Pro"/>
                <a:cs typeface="Code Pro"/>
                <a:sym typeface="Code Pro"/>
              </a:rPr>
              <a:t>Beginning value</a:t>
            </a:r>
          </a:p>
        </p:txBody>
      </p:sp>
      <p:grpSp>
        <p:nvGrpSpPr>
          <p:cNvPr name="Group 17" id="17"/>
          <p:cNvGrpSpPr/>
          <p:nvPr/>
        </p:nvGrpSpPr>
        <p:grpSpPr>
          <a:xfrm rot="7225079">
            <a:off x="11472697" y="3879235"/>
            <a:ext cx="1542624" cy="47625"/>
            <a:chOff x="0" y="0"/>
            <a:chExt cx="2056832" cy="63500"/>
          </a:xfrm>
        </p:grpSpPr>
        <p:sp>
          <p:nvSpPr>
            <p:cNvPr name="Freeform 18" id="18"/>
            <p:cNvSpPr/>
            <p:nvPr/>
          </p:nvSpPr>
          <p:spPr>
            <a:xfrm flipH="false" flipV="false" rot="0">
              <a:off x="0" y="0"/>
              <a:ext cx="2056892" cy="63500"/>
            </a:xfrm>
            <a:custGeom>
              <a:avLst/>
              <a:gdLst/>
              <a:ahLst/>
              <a:cxnLst/>
              <a:rect r="r" b="b" t="t" l="l"/>
              <a:pathLst>
                <a:path h="63500" w="2056892">
                  <a:moveTo>
                    <a:pt x="31750" y="0"/>
                  </a:moveTo>
                  <a:lnTo>
                    <a:pt x="2025142" y="0"/>
                  </a:lnTo>
                  <a:cubicBezTo>
                    <a:pt x="2042668" y="0"/>
                    <a:pt x="2056892" y="14224"/>
                    <a:pt x="2056892" y="31750"/>
                  </a:cubicBezTo>
                  <a:cubicBezTo>
                    <a:pt x="2056892" y="49276"/>
                    <a:pt x="2042668" y="63500"/>
                    <a:pt x="2025142"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TextBox 19" id="19"/>
          <p:cNvSpPr txBox="true"/>
          <p:nvPr/>
        </p:nvSpPr>
        <p:spPr>
          <a:xfrm rot="0">
            <a:off x="12136550" y="2577640"/>
            <a:ext cx="5122750" cy="763759"/>
          </a:xfrm>
          <a:prstGeom prst="rect">
            <a:avLst/>
          </a:prstGeom>
        </p:spPr>
        <p:txBody>
          <a:bodyPr anchor="t" rtlCol="false" tIns="0" lIns="0" bIns="0" rIns="0">
            <a:spAutoFit/>
          </a:bodyPr>
          <a:lstStyle/>
          <a:p>
            <a:pPr algn="ctr">
              <a:lnSpc>
                <a:spcPts val="5677"/>
              </a:lnSpc>
            </a:pPr>
            <a:r>
              <a:rPr lang="en-US" sz="4055">
                <a:solidFill>
                  <a:srgbClr val="853FF3"/>
                </a:solidFill>
                <a:latin typeface="Code Pro"/>
                <a:ea typeface="Code Pro"/>
                <a:cs typeface="Code Pro"/>
                <a:sym typeface="Code Pro"/>
              </a:rPr>
              <a:t>Ending value</a:t>
            </a:r>
          </a:p>
        </p:txBody>
      </p:sp>
      <p:sp>
        <p:nvSpPr>
          <p:cNvPr name="TextBox 20" id="20"/>
          <p:cNvSpPr txBox="true"/>
          <p:nvPr/>
        </p:nvSpPr>
        <p:spPr>
          <a:xfrm rot="0">
            <a:off x="2460139" y="-34097"/>
            <a:ext cx="13648261" cy="984886"/>
          </a:xfrm>
          <a:prstGeom prst="rect">
            <a:avLst/>
          </a:prstGeom>
        </p:spPr>
        <p:txBody>
          <a:bodyPr anchor="t" rtlCol="false" tIns="0" lIns="0" bIns="0" rIns="0">
            <a:spAutoFit/>
          </a:bodyPr>
          <a:lstStyle/>
          <a:p>
            <a:pPr algn="ctr">
              <a:lnSpc>
                <a:spcPts val="7138"/>
              </a:lnSpc>
            </a:pPr>
            <a:r>
              <a:rPr lang="en-US" sz="5098">
                <a:solidFill>
                  <a:srgbClr val="000000"/>
                </a:solidFill>
                <a:latin typeface="Code Pro"/>
                <a:ea typeface="Code Pro"/>
                <a:cs typeface="Code Pro"/>
                <a:sym typeface="Code Pro"/>
              </a:rPr>
              <a:t>What does the above pseudocode do?</a:t>
            </a:r>
          </a:p>
        </p:txBody>
      </p:sp>
      <p:grpSp>
        <p:nvGrpSpPr>
          <p:cNvPr name="Group 21" id="21"/>
          <p:cNvGrpSpPr/>
          <p:nvPr/>
        </p:nvGrpSpPr>
        <p:grpSpPr>
          <a:xfrm rot="0">
            <a:off x="-73971" y="61412"/>
            <a:ext cx="19524553" cy="1357658"/>
            <a:chOff x="0" y="0"/>
            <a:chExt cx="26032737" cy="1810211"/>
          </a:xfrm>
        </p:grpSpPr>
        <p:sp>
          <p:nvSpPr>
            <p:cNvPr name="Freeform 22" id="22"/>
            <p:cNvSpPr/>
            <p:nvPr/>
          </p:nvSpPr>
          <p:spPr>
            <a:xfrm flipH="false" flipV="false" rot="0">
              <a:off x="0" y="0"/>
              <a:ext cx="26032715" cy="1810258"/>
            </a:xfrm>
            <a:custGeom>
              <a:avLst/>
              <a:gdLst/>
              <a:ahLst/>
              <a:cxnLst/>
              <a:rect r="r" b="b" t="t" l="l"/>
              <a:pathLst>
                <a:path h="1810258" w="26032715">
                  <a:moveTo>
                    <a:pt x="0" y="0"/>
                  </a:moveTo>
                  <a:lnTo>
                    <a:pt x="26032715" y="0"/>
                  </a:lnTo>
                  <a:lnTo>
                    <a:pt x="26032715" y="1810258"/>
                  </a:lnTo>
                  <a:lnTo>
                    <a:pt x="0" y="1810258"/>
                  </a:lnTo>
                  <a:close/>
                </a:path>
              </a:pathLst>
            </a:custGeom>
            <a:solidFill>
              <a:srgbClr val="69F4CE"/>
            </a:solidFill>
          </p:spPr>
        </p:sp>
      </p:grpSp>
      <p:grpSp>
        <p:nvGrpSpPr>
          <p:cNvPr name="Group 23" id="23"/>
          <p:cNvGrpSpPr/>
          <p:nvPr/>
        </p:nvGrpSpPr>
        <p:grpSpPr>
          <a:xfrm rot="0">
            <a:off x="2537237" y="180743"/>
            <a:ext cx="13213526" cy="9925515"/>
            <a:chOff x="0" y="0"/>
            <a:chExt cx="17618034" cy="13234020"/>
          </a:xfrm>
        </p:grpSpPr>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25" id="2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6" id="2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7" id="27"/>
          <p:cNvSpPr txBox="true"/>
          <p:nvPr/>
        </p:nvSpPr>
        <p:spPr>
          <a:xfrm rot="0">
            <a:off x="2650639" y="156403"/>
            <a:ext cx="13648261" cy="984886"/>
          </a:xfrm>
          <a:prstGeom prst="rect">
            <a:avLst/>
          </a:prstGeom>
        </p:spPr>
        <p:txBody>
          <a:bodyPr anchor="t" rtlCol="false" tIns="0" lIns="0" bIns="0" rIns="0">
            <a:spAutoFit/>
          </a:bodyPr>
          <a:lstStyle/>
          <a:p>
            <a:pPr algn="ctr">
              <a:lnSpc>
                <a:spcPts val="7138"/>
              </a:lnSpc>
            </a:pPr>
            <a:r>
              <a:rPr lang="en-US" sz="5098">
                <a:solidFill>
                  <a:srgbClr val="000000"/>
                </a:solidFill>
                <a:latin typeface="Code Pro"/>
                <a:ea typeface="Code Pro"/>
                <a:cs typeface="Code Pro"/>
                <a:sym typeface="Code Pro"/>
              </a:rPr>
              <a:t>What does the below pseudocode do?</a:t>
            </a:r>
          </a:p>
        </p:txBody>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8277" y="0"/>
            <a:ext cx="19524553" cy="2024272"/>
            <a:chOff x="0" y="0"/>
            <a:chExt cx="26032737" cy="2699029"/>
          </a:xfrm>
        </p:grpSpPr>
        <p:sp>
          <p:nvSpPr>
            <p:cNvPr name="Freeform 3" id="3"/>
            <p:cNvSpPr/>
            <p:nvPr/>
          </p:nvSpPr>
          <p:spPr>
            <a:xfrm flipH="false" flipV="false" rot="0">
              <a:off x="0" y="0"/>
              <a:ext cx="26032715" cy="2699004"/>
            </a:xfrm>
            <a:custGeom>
              <a:avLst/>
              <a:gdLst/>
              <a:ahLst/>
              <a:cxnLst/>
              <a:rect r="r" b="b" t="t" l="l"/>
              <a:pathLst>
                <a:path h="2699004" w="26032715">
                  <a:moveTo>
                    <a:pt x="0" y="0"/>
                  </a:moveTo>
                  <a:lnTo>
                    <a:pt x="26032715" y="0"/>
                  </a:lnTo>
                  <a:lnTo>
                    <a:pt x="26032715" y="2699004"/>
                  </a:lnTo>
                  <a:lnTo>
                    <a:pt x="0" y="2699004"/>
                  </a:lnTo>
                  <a:close/>
                </a:path>
              </a:pathLst>
            </a:custGeom>
            <a:solidFill>
              <a:srgbClr val="69F4CE"/>
            </a:solidFill>
          </p:spPr>
        </p:sp>
      </p:grpSp>
      <p:grpSp>
        <p:nvGrpSpPr>
          <p:cNvPr name="Group 4" id="4"/>
          <p:cNvGrpSpPr/>
          <p:nvPr/>
        </p:nvGrpSpPr>
        <p:grpSpPr>
          <a:xfrm rot="0">
            <a:off x="339632" y="2463936"/>
            <a:ext cx="2789366" cy="2860933"/>
            <a:chOff x="0" y="0"/>
            <a:chExt cx="3719155" cy="3814577"/>
          </a:xfrm>
        </p:grpSpPr>
        <p:sp>
          <p:nvSpPr>
            <p:cNvPr name="Freeform 5" id="5"/>
            <p:cNvSpPr/>
            <p:nvPr/>
          </p:nvSpPr>
          <p:spPr>
            <a:xfrm flipH="false" flipV="false" rot="0">
              <a:off x="0" y="0"/>
              <a:ext cx="3719068" cy="3814572"/>
            </a:xfrm>
            <a:custGeom>
              <a:avLst/>
              <a:gdLst/>
              <a:ahLst/>
              <a:cxnLst/>
              <a:rect r="r" b="b" t="t" l="l"/>
              <a:pathLst>
                <a:path h="3814572" w="3719068">
                  <a:moveTo>
                    <a:pt x="3166364" y="3814572"/>
                  </a:moveTo>
                  <a:lnTo>
                    <a:pt x="552704" y="3814572"/>
                  </a:lnTo>
                  <a:cubicBezTo>
                    <a:pt x="248158" y="3814572"/>
                    <a:pt x="0" y="3566414"/>
                    <a:pt x="0" y="3261868"/>
                  </a:cubicBezTo>
                  <a:lnTo>
                    <a:pt x="0" y="552704"/>
                  </a:lnTo>
                  <a:cubicBezTo>
                    <a:pt x="0" y="248158"/>
                    <a:pt x="248158" y="0"/>
                    <a:pt x="552704" y="0"/>
                  </a:cubicBezTo>
                  <a:lnTo>
                    <a:pt x="3166364" y="0"/>
                  </a:lnTo>
                  <a:cubicBezTo>
                    <a:pt x="3470910" y="0"/>
                    <a:pt x="3719068" y="248158"/>
                    <a:pt x="3719068" y="552704"/>
                  </a:cubicBezTo>
                  <a:lnTo>
                    <a:pt x="3719068" y="3261868"/>
                  </a:lnTo>
                  <a:cubicBezTo>
                    <a:pt x="3719068" y="3566414"/>
                    <a:pt x="3470910" y="3814572"/>
                    <a:pt x="3166364" y="3814572"/>
                  </a:cubicBezTo>
                  <a:close/>
                </a:path>
              </a:pathLst>
            </a:custGeom>
            <a:solidFill>
              <a:srgbClr val="CB6CE6"/>
            </a:solidFill>
          </p:spPr>
        </p:sp>
      </p:grpSp>
      <p:sp>
        <p:nvSpPr>
          <p:cNvPr name="TextBox 6" id="6"/>
          <p:cNvSpPr txBox="true"/>
          <p:nvPr/>
        </p:nvSpPr>
        <p:spPr>
          <a:xfrm rot="0">
            <a:off x="526230" y="2748779"/>
            <a:ext cx="2382939" cy="2063140"/>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FOR...</a:t>
            </a:r>
          </a:p>
          <a:p>
            <a:pPr algn="ctr">
              <a:lnSpc>
                <a:spcPts val="5418"/>
              </a:lnSpc>
            </a:pPr>
            <a:r>
              <a:rPr lang="en-US" sz="4515" b="true">
                <a:solidFill>
                  <a:srgbClr val="000000"/>
                </a:solidFill>
                <a:latin typeface="Nourd Bold"/>
                <a:ea typeface="Nourd Bold"/>
                <a:cs typeface="Nourd Bold"/>
                <a:sym typeface="Nourd Bold"/>
              </a:rPr>
              <a:t>TO...</a:t>
            </a:r>
          </a:p>
          <a:p>
            <a:pPr algn="ctr">
              <a:lnSpc>
                <a:spcPts val="5418"/>
              </a:lnSpc>
            </a:pPr>
            <a:r>
              <a:rPr lang="en-US" sz="4515" b="true">
                <a:solidFill>
                  <a:srgbClr val="000000"/>
                </a:solidFill>
                <a:latin typeface="Nourd Bold"/>
                <a:ea typeface="Nourd Bold"/>
                <a:cs typeface="Nourd Bold"/>
                <a:sym typeface="Nourd Bold"/>
              </a:rPr>
              <a:t>NEXT... </a:t>
            </a:r>
          </a:p>
        </p:txBody>
      </p:sp>
      <p:sp>
        <p:nvSpPr>
          <p:cNvPr name="TextBox 7" id="7"/>
          <p:cNvSpPr txBox="true"/>
          <p:nvPr/>
        </p:nvSpPr>
        <p:spPr>
          <a:xfrm rot="0">
            <a:off x="339632" y="5384547"/>
            <a:ext cx="2996254" cy="11239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set number of repetitions</a:t>
            </a:r>
          </a:p>
        </p:txBody>
      </p:sp>
      <p:grpSp>
        <p:nvGrpSpPr>
          <p:cNvPr name="Group 8" id="8"/>
          <p:cNvGrpSpPr/>
          <p:nvPr/>
        </p:nvGrpSpPr>
        <p:grpSpPr>
          <a:xfrm rot="0">
            <a:off x="4100502" y="2723302"/>
            <a:ext cx="12907894" cy="3785195"/>
            <a:chOff x="0" y="0"/>
            <a:chExt cx="17210525" cy="5046927"/>
          </a:xfrm>
        </p:grpSpPr>
        <p:sp>
          <p:nvSpPr>
            <p:cNvPr name="Freeform 9" id="9"/>
            <p:cNvSpPr/>
            <p:nvPr/>
          </p:nvSpPr>
          <p:spPr>
            <a:xfrm flipH="false" flipV="false" rot="0">
              <a:off x="0" y="0"/>
              <a:ext cx="17210532" cy="5046980"/>
            </a:xfrm>
            <a:custGeom>
              <a:avLst/>
              <a:gdLst/>
              <a:ahLst/>
              <a:cxnLst/>
              <a:rect r="r" b="b" t="t" l="l"/>
              <a:pathLst>
                <a:path h="5046980" w="17210532">
                  <a:moveTo>
                    <a:pt x="0" y="0"/>
                  </a:moveTo>
                  <a:lnTo>
                    <a:pt x="17210532" y="0"/>
                  </a:lnTo>
                  <a:lnTo>
                    <a:pt x="17210532" y="5046980"/>
                  </a:lnTo>
                  <a:lnTo>
                    <a:pt x="0" y="5046980"/>
                  </a:lnTo>
                  <a:close/>
                </a:path>
              </a:pathLst>
            </a:custGeom>
            <a:solidFill>
              <a:srgbClr val="B5DAEF"/>
            </a:solidFill>
          </p:spPr>
        </p:sp>
      </p:grpSp>
      <p:sp>
        <p:nvSpPr>
          <p:cNvPr name="TextBox 10" id="10"/>
          <p:cNvSpPr txBox="true"/>
          <p:nvPr/>
        </p:nvSpPr>
        <p:spPr>
          <a:xfrm rot="0">
            <a:off x="4399137" y="2513752"/>
            <a:ext cx="12609259" cy="3735379"/>
          </a:xfrm>
          <a:prstGeom prst="rect">
            <a:avLst/>
          </a:prstGeom>
        </p:spPr>
        <p:txBody>
          <a:bodyPr anchor="t" rtlCol="false" tIns="0" lIns="0" bIns="0" rIns="0">
            <a:spAutoFit/>
          </a:bodyPr>
          <a:lstStyle/>
          <a:p>
            <a:pPr algn="l">
              <a:lnSpc>
                <a:spcPts val="7261"/>
              </a:lnSpc>
            </a:pPr>
            <a:r>
              <a:rPr lang="en-US" sz="5187">
                <a:solidFill>
                  <a:srgbClr val="141F35"/>
                </a:solidFill>
                <a:latin typeface="Code Pro"/>
                <a:ea typeface="Code Pro"/>
                <a:cs typeface="Code Pro"/>
                <a:sym typeface="Code Pro"/>
              </a:rPr>
              <a:t>FOR Counter ← 1 TO 10</a:t>
            </a:r>
          </a:p>
          <a:p>
            <a:pPr algn="l">
              <a:lnSpc>
                <a:spcPts val="7261"/>
              </a:lnSpc>
            </a:pPr>
            <a:r>
              <a:rPr lang="en-US" sz="5187">
                <a:solidFill>
                  <a:srgbClr val="141F35"/>
                </a:solidFill>
                <a:latin typeface="Code Pro"/>
                <a:ea typeface="Code Pro"/>
                <a:cs typeface="Code Pro"/>
                <a:sym typeface="Code Pro"/>
              </a:rPr>
              <a:t>         OUTPUT "Enter Name of Student "</a:t>
            </a:r>
          </a:p>
          <a:p>
            <a:pPr algn="l">
              <a:lnSpc>
                <a:spcPts val="7261"/>
              </a:lnSpc>
            </a:pPr>
            <a:r>
              <a:rPr lang="en-US" sz="5187">
                <a:solidFill>
                  <a:srgbClr val="141F35"/>
                </a:solidFill>
                <a:latin typeface="Code Pro"/>
                <a:ea typeface="Code Pro"/>
                <a:cs typeface="Code Pro"/>
                <a:sym typeface="Code Pro"/>
              </a:rPr>
              <a:t>         INPUT StudentName[Counter] </a:t>
            </a:r>
          </a:p>
          <a:p>
            <a:pPr algn="l">
              <a:lnSpc>
                <a:spcPts val="7261"/>
              </a:lnSpc>
            </a:pPr>
            <a:r>
              <a:rPr lang="en-US" sz="5187">
                <a:solidFill>
                  <a:srgbClr val="141F35"/>
                </a:solidFill>
                <a:latin typeface="Code Pro"/>
                <a:ea typeface="Code Pro"/>
                <a:cs typeface="Code Pro"/>
                <a:sym typeface="Code Pro"/>
              </a:rPr>
              <a:t>NEXT Counter</a:t>
            </a:r>
          </a:p>
        </p:txBody>
      </p:sp>
      <p:graphicFrame>
        <p:nvGraphicFramePr>
          <p:cNvPr name="Table 11" id="11"/>
          <p:cNvGraphicFramePr>
            <a:graphicFrameLocks noGrp="true"/>
          </p:cNvGraphicFramePr>
          <p:nvPr/>
        </p:nvGraphicFramePr>
        <p:xfrm>
          <a:off x="181745" y="8446317"/>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aphicFrame>
        <p:nvGraphicFramePr>
          <p:cNvPr name="Table 12" id="12"/>
          <p:cNvGraphicFramePr>
            <a:graphicFrameLocks noGrp="true"/>
          </p:cNvGraphicFramePr>
          <p:nvPr/>
        </p:nvGraphicFramePr>
        <p:xfrm>
          <a:off x="5512524" y="8446317"/>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aphicFrame>
        <p:nvGraphicFramePr>
          <p:cNvPr name="Table 13" id="13"/>
          <p:cNvGraphicFramePr>
            <a:graphicFrameLocks noGrp="true"/>
          </p:cNvGraphicFramePr>
          <p:nvPr/>
        </p:nvGraphicFramePr>
        <p:xfrm>
          <a:off x="10843303" y="8446317"/>
          <a:ext cx="5295900" cy="1054100"/>
        </p:xfrm>
        <a:graphic>
          <a:graphicData uri="http://schemas.openxmlformats.org/drawingml/2006/table">
            <a:tbl>
              <a:tblPr/>
              <a:tblGrid>
                <a:gridCol w="1765300"/>
                <a:gridCol w="1765300"/>
                <a:gridCol w="17653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aphicFrame>
        <p:nvGraphicFramePr>
          <p:cNvPr name="Table 14" id="14"/>
          <p:cNvGraphicFramePr>
            <a:graphicFrameLocks noGrp="true"/>
          </p:cNvGraphicFramePr>
          <p:nvPr/>
        </p:nvGraphicFramePr>
        <p:xfrm>
          <a:off x="16174082" y="8446317"/>
          <a:ext cx="685800" cy="1054100"/>
        </p:xfrm>
        <a:graphic>
          <a:graphicData uri="http://schemas.openxmlformats.org/drawingml/2006/table">
            <a:tbl>
              <a:tblPr/>
              <a:tblGrid>
                <a:gridCol w="685800"/>
              </a:tblGrid>
              <a:tr h="1054100">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5" id="15"/>
          <p:cNvSpPr txBox="true"/>
          <p:nvPr/>
        </p:nvSpPr>
        <p:spPr>
          <a:xfrm rot="0">
            <a:off x="356827"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1</a:t>
            </a:r>
          </a:p>
        </p:txBody>
      </p:sp>
      <p:sp>
        <p:nvSpPr>
          <p:cNvPr name="TextBox 16" id="16"/>
          <p:cNvSpPr txBox="true"/>
          <p:nvPr/>
        </p:nvSpPr>
        <p:spPr>
          <a:xfrm rot="0">
            <a:off x="2175262"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2</a:t>
            </a:r>
          </a:p>
        </p:txBody>
      </p:sp>
      <p:sp>
        <p:nvSpPr>
          <p:cNvPr name="TextBox 17" id="17"/>
          <p:cNvSpPr txBox="true"/>
          <p:nvPr/>
        </p:nvSpPr>
        <p:spPr>
          <a:xfrm rot="0">
            <a:off x="3985232"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3</a:t>
            </a:r>
          </a:p>
        </p:txBody>
      </p:sp>
      <p:sp>
        <p:nvSpPr>
          <p:cNvPr name="TextBox 18" id="18"/>
          <p:cNvSpPr txBox="true"/>
          <p:nvPr/>
        </p:nvSpPr>
        <p:spPr>
          <a:xfrm rot="0">
            <a:off x="5795202"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4</a:t>
            </a:r>
          </a:p>
        </p:txBody>
      </p:sp>
      <p:sp>
        <p:nvSpPr>
          <p:cNvPr name="TextBox 19" id="19"/>
          <p:cNvSpPr txBox="true"/>
          <p:nvPr/>
        </p:nvSpPr>
        <p:spPr>
          <a:xfrm rot="0">
            <a:off x="7506041"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5</a:t>
            </a:r>
          </a:p>
        </p:txBody>
      </p:sp>
      <p:sp>
        <p:nvSpPr>
          <p:cNvPr name="TextBox 20" id="20"/>
          <p:cNvSpPr txBox="true"/>
          <p:nvPr/>
        </p:nvSpPr>
        <p:spPr>
          <a:xfrm rot="0">
            <a:off x="9262213"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6</a:t>
            </a:r>
          </a:p>
        </p:txBody>
      </p:sp>
      <p:sp>
        <p:nvSpPr>
          <p:cNvPr name="TextBox 21" id="21"/>
          <p:cNvSpPr txBox="true"/>
          <p:nvPr/>
        </p:nvSpPr>
        <p:spPr>
          <a:xfrm rot="0">
            <a:off x="11080647"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7</a:t>
            </a:r>
          </a:p>
        </p:txBody>
      </p:sp>
      <p:sp>
        <p:nvSpPr>
          <p:cNvPr name="TextBox 22" id="22"/>
          <p:cNvSpPr txBox="true"/>
          <p:nvPr/>
        </p:nvSpPr>
        <p:spPr>
          <a:xfrm rot="0">
            <a:off x="12890617"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8</a:t>
            </a:r>
          </a:p>
        </p:txBody>
      </p:sp>
      <p:sp>
        <p:nvSpPr>
          <p:cNvPr name="TextBox 23" id="23"/>
          <p:cNvSpPr txBox="true"/>
          <p:nvPr/>
        </p:nvSpPr>
        <p:spPr>
          <a:xfrm rot="0">
            <a:off x="14700587"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9</a:t>
            </a:r>
          </a:p>
        </p:txBody>
      </p:sp>
      <p:sp>
        <p:nvSpPr>
          <p:cNvPr name="TextBox 24" id="24"/>
          <p:cNvSpPr txBox="true"/>
          <p:nvPr/>
        </p:nvSpPr>
        <p:spPr>
          <a:xfrm rot="0">
            <a:off x="16411426" y="7486804"/>
            <a:ext cx="1343746" cy="763971"/>
          </a:xfrm>
          <a:prstGeom prst="rect">
            <a:avLst/>
          </a:prstGeom>
        </p:spPr>
        <p:txBody>
          <a:bodyPr anchor="t" rtlCol="false" tIns="0" lIns="0" bIns="0" rIns="0">
            <a:spAutoFit/>
          </a:bodyPr>
          <a:lstStyle/>
          <a:p>
            <a:pPr algn="ctr">
              <a:lnSpc>
                <a:spcPts val="5666"/>
              </a:lnSpc>
            </a:pPr>
            <a:r>
              <a:rPr lang="en-US" sz="4047">
                <a:solidFill>
                  <a:srgbClr val="000000"/>
                </a:solidFill>
                <a:latin typeface="Code Pro"/>
                <a:ea typeface="Code Pro"/>
                <a:cs typeface="Code Pro"/>
                <a:sym typeface="Code Pro"/>
              </a:rPr>
              <a:t>10</a:t>
            </a:r>
          </a:p>
        </p:txBody>
      </p:sp>
      <p:grpSp>
        <p:nvGrpSpPr>
          <p:cNvPr name="Group 25" id="25"/>
          <p:cNvGrpSpPr/>
          <p:nvPr/>
        </p:nvGrpSpPr>
        <p:grpSpPr>
          <a:xfrm rot="0">
            <a:off x="2537237" y="180743"/>
            <a:ext cx="13213526" cy="9925515"/>
            <a:chOff x="0" y="0"/>
            <a:chExt cx="17618034" cy="13234020"/>
          </a:xfrm>
        </p:grpSpPr>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27" id="2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9" id="29"/>
          <p:cNvSpPr txBox="true"/>
          <p:nvPr/>
        </p:nvSpPr>
        <p:spPr>
          <a:xfrm rot="0">
            <a:off x="1213353" y="-37520"/>
            <a:ext cx="15130874" cy="1889761"/>
          </a:xfrm>
          <a:prstGeom prst="rect">
            <a:avLst/>
          </a:prstGeom>
        </p:spPr>
        <p:txBody>
          <a:bodyPr anchor="t" rtlCol="false" tIns="0" lIns="0" bIns="0" rIns="0">
            <a:spAutoFit/>
          </a:bodyPr>
          <a:lstStyle/>
          <a:p>
            <a:pPr algn="ctr">
              <a:lnSpc>
                <a:spcPts val="7138"/>
              </a:lnSpc>
            </a:pPr>
            <a:r>
              <a:rPr lang="en-US" sz="5098">
                <a:solidFill>
                  <a:srgbClr val="000000"/>
                </a:solidFill>
                <a:latin typeface="Code Pro"/>
                <a:ea typeface="Code Pro"/>
                <a:cs typeface="Code Pro"/>
                <a:sym typeface="Code Pro"/>
              </a:rPr>
              <a:t>ANSWER: Ask the user for 10 names iteratively, and then place each name into the array.</a:t>
            </a:r>
          </a:p>
        </p:txBody>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302038" y="194877"/>
            <a:ext cx="3496455" cy="3476791"/>
            <a:chOff x="0" y="0"/>
            <a:chExt cx="4661940" cy="4635722"/>
          </a:xfrm>
        </p:grpSpPr>
        <p:sp>
          <p:nvSpPr>
            <p:cNvPr name="Freeform 5" id="5"/>
            <p:cNvSpPr/>
            <p:nvPr/>
          </p:nvSpPr>
          <p:spPr>
            <a:xfrm flipH="false" flipV="false" rot="0">
              <a:off x="0" y="0"/>
              <a:ext cx="4661916" cy="4635754"/>
            </a:xfrm>
            <a:custGeom>
              <a:avLst/>
              <a:gdLst/>
              <a:ahLst/>
              <a:cxnLst/>
              <a:rect r="r" b="b" t="t" l="l"/>
              <a:pathLst>
                <a:path h="4635754" w="4661916">
                  <a:moveTo>
                    <a:pt x="4109212" y="4635754"/>
                  </a:moveTo>
                  <a:lnTo>
                    <a:pt x="552704" y="4635754"/>
                  </a:lnTo>
                  <a:cubicBezTo>
                    <a:pt x="248158" y="4635754"/>
                    <a:pt x="0" y="4387596"/>
                    <a:pt x="0" y="4083050"/>
                  </a:cubicBezTo>
                  <a:lnTo>
                    <a:pt x="0" y="552704"/>
                  </a:lnTo>
                  <a:cubicBezTo>
                    <a:pt x="0" y="248158"/>
                    <a:pt x="248158" y="0"/>
                    <a:pt x="552704" y="0"/>
                  </a:cubicBezTo>
                  <a:lnTo>
                    <a:pt x="4109212" y="0"/>
                  </a:lnTo>
                  <a:cubicBezTo>
                    <a:pt x="4413758" y="0"/>
                    <a:pt x="4661916" y="248158"/>
                    <a:pt x="4661916" y="552704"/>
                  </a:cubicBezTo>
                  <a:lnTo>
                    <a:pt x="4661916" y="4083050"/>
                  </a:lnTo>
                  <a:cubicBezTo>
                    <a:pt x="4661916" y="4387596"/>
                    <a:pt x="4413758" y="4635754"/>
                    <a:pt x="4109212" y="4635754"/>
                  </a:cubicBezTo>
                  <a:close/>
                </a:path>
              </a:pathLst>
            </a:custGeom>
            <a:solidFill>
              <a:srgbClr val="FFDF56"/>
            </a:solidFill>
          </p:spPr>
        </p:sp>
      </p:grpSp>
      <p:sp>
        <p:nvSpPr>
          <p:cNvPr name="TextBox 6" id="6"/>
          <p:cNvSpPr txBox="true"/>
          <p:nvPr/>
        </p:nvSpPr>
        <p:spPr>
          <a:xfrm rot="0">
            <a:off x="721939" y="1245558"/>
            <a:ext cx="2930365" cy="1375426"/>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REPEAT...</a:t>
            </a:r>
          </a:p>
          <a:p>
            <a:pPr algn="ctr">
              <a:lnSpc>
                <a:spcPts val="5418"/>
              </a:lnSpc>
            </a:pPr>
            <a:r>
              <a:rPr lang="en-US" sz="4515" b="true">
                <a:solidFill>
                  <a:srgbClr val="000000"/>
                </a:solidFill>
                <a:latin typeface="Nourd Bold"/>
                <a:ea typeface="Nourd Bold"/>
                <a:cs typeface="Nourd Bold"/>
                <a:sym typeface="Nourd Bold"/>
              </a:rPr>
              <a:t>UNTIL...</a:t>
            </a:r>
          </a:p>
        </p:txBody>
      </p:sp>
      <p:sp>
        <p:nvSpPr>
          <p:cNvPr name="TextBox 7" id="7"/>
          <p:cNvSpPr txBox="true"/>
          <p:nvPr/>
        </p:nvSpPr>
        <p:spPr>
          <a:xfrm rot="0">
            <a:off x="464096" y="3775192"/>
            <a:ext cx="3172338" cy="37909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repetition, where the number of repeats is not known, that is completed at least once</a:t>
            </a:r>
          </a:p>
        </p:txBody>
      </p:sp>
      <p:grpSp>
        <p:nvGrpSpPr>
          <p:cNvPr name="Group 8" id="8"/>
          <p:cNvGrpSpPr/>
          <p:nvPr/>
        </p:nvGrpSpPr>
        <p:grpSpPr>
          <a:xfrm rot="0">
            <a:off x="4566046" y="1933271"/>
            <a:ext cx="9498568" cy="4134011"/>
            <a:chOff x="0" y="0"/>
            <a:chExt cx="12664757" cy="5512015"/>
          </a:xfrm>
        </p:grpSpPr>
        <p:sp>
          <p:nvSpPr>
            <p:cNvPr name="Freeform 9" id="9"/>
            <p:cNvSpPr/>
            <p:nvPr/>
          </p:nvSpPr>
          <p:spPr>
            <a:xfrm flipH="false" flipV="false" rot="0">
              <a:off x="0" y="0"/>
              <a:ext cx="12664694" cy="5512054"/>
            </a:xfrm>
            <a:custGeom>
              <a:avLst/>
              <a:gdLst/>
              <a:ahLst/>
              <a:cxnLst/>
              <a:rect r="r" b="b" t="t" l="l"/>
              <a:pathLst>
                <a:path h="5512054" w="12664694">
                  <a:moveTo>
                    <a:pt x="0" y="0"/>
                  </a:moveTo>
                  <a:lnTo>
                    <a:pt x="12664694" y="0"/>
                  </a:lnTo>
                  <a:lnTo>
                    <a:pt x="12664694" y="5512054"/>
                  </a:lnTo>
                  <a:lnTo>
                    <a:pt x="0" y="5512054"/>
                  </a:lnTo>
                  <a:close/>
                </a:path>
              </a:pathLst>
            </a:custGeom>
            <a:solidFill>
              <a:srgbClr val="B5DAEF"/>
            </a:solidFill>
          </p:spPr>
        </p:sp>
      </p:grpSp>
      <p:sp>
        <p:nvSpPr>
          <p:cNvPr name="TextBox 10" id="10"/>
          <p:cNvSpPr txBox="true"/>
          <p:nvPr/>
        </p:nvSpPr>
        <p:spPr>
          <a:xfrm rot="0">
            <a:off x="5014992" y="1920582"/>
            <a:ext cx="12609259" cy="3766371"/>
          </a:xfrm>
          <a:prstGeom prst="rect">
            <a:avLst/>
          </a:prstGeom>
        </p:spPr>
        <p:txBody>
          <a:bodyPr anchor="t" rtlCol="false" tIns="0" lIns="0" bIns="0" rIns="0">
            <a:spAutoFit/>
          </a:bodyPr>
          <a:lstStyle/>
          <a:p>
            <a:pPr algn="l">
              <a:lnSpc>
                <a:spcPts val="7261"/>
              </a:lnSpc>
            </a:pPr>
            <a:r>
              <a:rPr lang="en-US" sz="5187">
                <a:solidFill>
                  <a:srgbClr val="000000"/>
                </a:solidFill>
                <a:latin typeface="Code Pro"/>
                <a:ea typeface="Code Pro"/>
                <a:cs typeface="Code Pro"/>
                <a:sym typeface="Code Pro"/>
              </a:rPr>
              <a:t>REPEAT </a:t>
            </a:r>
          </a:p>
          <a:p>
            <a:pPr algn="l">
              <a:lnSpc>
                <a:spcPts val="7261"/>
              </a:lnSpc>
            </a:pPr>
            <a:r>
              <a:rPr lang="en-US" sz="5187">
                <a:solidFill>
                  <a:srgbClr val="000000"/>
                </a:solidFill>
                <a:latin typeface="Code Pro"/>
                <a:ea typeface="Code Pro"/>
                <a:cs typeface="Code Pro"/>
                <a:sym typeface="Code Pro"/>
              </a:rPr>
              <a:t>     OUTPUT "Hello"</a:t>
            </a:r>
          </a:p>
          <a:p>
            <a:pPr algn="l">
              <a:lnSpc>
                <a:spcPts val="7261"/>
              </a:lnSpc>
            </a:pPr>
            <a:r>
              <a:rPr lang="en-US" sz="5187">
                <a:solidFill>
                  <a:srgbClr val="000000"/>
                </a:solidFill>
                <a:latin typeface="Code Pro"/>
                <a:ea typeface="Code Pro"/>
                <a:cs typeface="Code Pro"/>
                <a:sym typeface="Code Pro"/>
              </a:rPr>
              <a:t>     INPUT Option</a:t>
            </a:r>
          </a:p>
          <a:p>
            <a:pPr algn="l">
              <a:lnSpc>
                <a:spcPts val="7261"/>
              </a:lnSpc>
            </a:pPr>
            <a:r>
              <a:rPr lang="en-US" sz="5187">
                <a:solidFill>
                  <a:srgbClr val="000000"/>
                </a:solidFill>
                <a:latin typeface="Code Pro"/>
                <a:ea typeface="Code Pro"/>
                <a:cs typeface="Code Pro"/>
                <a:sym typeface="Code Pro"/>
              </a:rPr>
              <a:t>Until Option = -1 </a:t>
            </a:r>
          </a:p>
        </p:txBody>
      </p:sp>
      <p:grpSp>
        <p:nvGrpSpPr>
          <p:cNvPr name="Group 11" id="11"/>
          <p:cNvGrpSpPr/>
          <p:nvPr/>
        </p:nvGrpSpPr>
        <p:grpSpPr>
          <a:xfrm rot="0">
            <a:off x="2537237" y="18873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6946" y="8566091"/>
            <a:ext cx="19524553" cy="3096315"/>
            <a:chOff x="0" y="0"/>
            <a:chExt cx="26032737" cy="4128420"/>
          </a:xfrm>
        </p:grpSpPr>
        <p:sp>
          <p:nvSpPr>
            <p:cNvPr name="Freeform 3" id="3"/>
            <p:cNvSpPr/>
            <p:nvPr/>
          </p:nvSpPr>
          <p:spPr>
            <a:xfrm flipH="false" flipV="false" rot="0">
              <a:off x="0" y="0"/>
              <a:ext cx="26032715" cy="4128389"/>
            </a:xfrm>
            <a:custGeom>
              <a:avLst/>
              <a:gdLst/>
              <a:ahLst/>
              <a:cxnLst/>
              <a:rect r="r" b="b" t="t" l="l"/>
              <a:pathLst>
                <a:path h="4128389" w="26032715">
                  <a:moveTo>
                    <a:pt x="0" y="0"/>
                  </a:moveTo>
                  <a:lnTo>
                    <a:pt x="26032715" y="0"/>
                  </a:lnTo>
                  <a:lnTo>
                    <a:pt x="26032715" y="4128389"/>
                  </a:lnTo>
                  <a:lnTo>
                    <a:pt x="0" y="4128389"/>
                  </a:lnTo>
                  <a:close/>
                </a:path>
              </a:pathLst>
            </a:custGeom>
            <a:solidFill>
              <a:srgbClr val="69F4CE"/>
            </a:solidFill>
          </p:spPr>
        </p:sp>
      </p:grpSp>
      <p:grpSp>
        <p:nvGrpSpPr>
          <p:cNvPr name="Group 4" id="4"/>
          <p:cNvGrpSpPr/>
          <p:nvPr/>
        </p:nvGrpSpPr>
        <p:grpSpPr>
          <a:xfrm rot="0">
            <a:off x="302038" y="194877"/>
            <a:ext cx="3496455" cy="3476791"/>
            <a:chOff x="0" y="0"/>
            <a:chExt cx="4661940" cy="4635722"/>
          </a:xfrm>
        </p:grpSpPr>
        <p:sp>
          <p:nvSpPr>
            <p:cNvPr name="Freeform 5" id="5"/>
            <p:cNvSpPr/>
            <p:nvPr/>
          </p:nvSpPr>
          <p:spPr>
            <a:xfrm flipH="false" flipV="false" rot="0">
              <a:off x="0" y="0"/>
              <a:ext cx="4661916" cy="4635754"/>
            </a:xfrm>
            <a:custGeom>
              <a:avLst/>
              <a:gdLst/>
              <a:ahLst/>
              <a:cxnLst/>
              <a:rect r="r" b="b" t="t" l="l"/>
              <a:pathLst>
                <a:path h="4635754" w="4661916">
                  <a:moveTo>
                    <a:pt x="4109212" y="4635754"/>
                  </a:moveTo>
                  <a:lnTo>
                    <a:pt x="552704" y="4635754"/>
                  </a:lnTo>
                  <a:cubicBezTo>
                    <a:pt x="248158" y="4635754"/>
                    <a:pt x="0" y="4387596"/>
                    <a:pt x="0" y="4083050"/>
                  </a:cubicBezTo>
                  <a:lnTo>
                    <a:pt x="0" y="552704"/>
                  </a:lnTo>
                  <a:cubicBezTo>
                    <a:pt x="0" y="248158"/>
                    <a:pt x="248158" y="0"/>
                    <a:pt x="552704" y="0"/>
                  </a:cubicBezTo>
                  <a:lnTo>
                    <a:pt x="4109212" y="0"/>
                  </a:lnTo>
                  <a:cubicBezTo>
                    <a:pt x="4413758" y="0"/>
                    <a:pt x="4661916" y="248158"/>
                    <a:pt x="4661916" y="552704"/>
                  </a:cubicBezTo>
                  <a:lnTo>
                    <a:pt x="4661916" y="4083050"/>
                  </a:lnTo>
                  <a:cubicBezTo>
                    <a:pt x="4661916" y="4387596"/>
                    <a:pt x="4413758" y="4635754"/>
                    <a:pt x="4109212" y="4635754"/>
                  </a:cubicBezTo>
                  <a:close/>
                </a:path>
              </a:pathLst>
            </a:custGeom>
            <a:solidFill>
              <a:srgbClr val="FFDF56"/>
            </a:solidFill>
          </p:spPr>
        </p:sp>
      </p:grpSp>
      <p:sp>
        <p:nvSpPr>
          <p:cNvPr name="TextBox 6" id="6"/>
          <p:cNvSpPr txBox="true"/>
          <p:nvPr/>
        </p:nvSpPr>
        <p:spPr>
          <a:xfrm rot="0">
            <a:off x="721939" y="1245558"/>
            <a:ext cx="2930365" cy="1375426"/>
          </a:xfrm>
          <a:prstGeom prst="rect">
            <a:avLst/>
          </a:prstGeom>
        </p:spPr>
        <p:txBody>
          <a:bodyPr anchor="t" rtlCol="false" tIns="0" lIns="0" bIns="0" rIns="0">
            <a:spAutoFit/>
          </a:bodyPr>
          <a:lstStyle/>
          <a:p>
            <a:pPr algn="ctr">
              <a:lnSpc>
                <a:spcPts val="5418"/>
              </a:lnSpc>
            </a:pPr>
            <a:r>
              <a:rPr lang="en-US" sz="4515" b="true">
                <a:solidFill>
                  <a:srgbClr val="000000"/>
                </a:solidFill>
                <a:latin typeface="Nourd Bold"/>
                <a:ea typeface="Nourd Bold"/>
                <a:cs typeface="Nourd Bold"/>
                <a:sym typeface="Nourd Bold"/>
              </a:rPr>
              <a:t>REPEAT...</a:t>
            </a:r>
          </a:p>
          <a:p>
            <a:pPr algn="ctr">
              <a:lnSpc>
                <a:spcPts val="5418"/>
              </a:lnSpc>
            </a:pPr>
            <a:r>
              <a:rPr lang="en-US" sz="4515" b="true">
                <a:solidFill>
                  <a:srgbClr val="000000"/>
                </a:solidFill>
                <a:latin typeface="Nourd Bold"/>
                <a:ea typeface="Nourd Bold"/>
                <a:cs typeface="Nourd Bold"/>
                <a:sym typeface="Nourd Bold"/>
              </a:rPr>
              <a:t>UNTIL...</a:t>
            </a:r>
          </a:p>
        </p:txBody>
      </p:sp>
      <p:sp>
        <p:nvSpPr>
          <p:cNvPr name="TextBox 7" id="7"/>
          <p:cNvSpPr txBox="true"/>
          <p:nvPr/>
        </p:nvSpPr>
        <p:spPr>
          <a:xfrm rot="0">
            <a:off x="464096" y="3775192"/>
            <a:ext cx="3172338" cy="3790950"/>
          </a:xfrm>
          <a:prstGeom prst="rect">
            <a:avLst/>
          </a:prstGeom>
        </p:spPr>
        <p:txBody>
          <a:bodyPr anchor="t" rtlCol="false" tIns="0" lIns="0" bIns="0" rIns="0">
            <a:spAutoFit/>
          </a:bodyPr>
          <a:lstStyle/>
          <a:p>
            <a:pPr algn="ctr">
              <a:lnSpc>
                <a:spcPts val="4200"/>
              </a:lnSpc>
            </a:pPr>
            <a:r>
              <a:rPr lang="en-US" sz="3000">
                <a:solidFill>
                  <a:srgbClr val="000000"/>
                </a:solidFill>
                <a:latin typeface="Code Pro"/>
                <a:ea typeface="Code Pro"/>
                <a:cs typeface="Code Pro"/>
                <a:sym typeface="Code Pro"/>
              </a:rPr>
              <a:t>A repetition, where the number of repeats is not known, that is completed at least once</a:t>
            </a:r>
          </a:p>
        </p:txBody>
      </p:sp>
      <p:grpSp>
        <p:nvGrpSpPr>
          <p:cNvPr name="Group 8" id="8"/>
          <p:cNvGrpSpPr/>
          <p:nvPr/>
        </p:nvGrpSpPr>
        <p:grpSpPr>
          <a:xfrm rot="0">
            <a:off x="4748522" y="2145628"/>
            <a:ext cx="9498568" cy="3525829"/>
            <a:chOff x="0" y="0"/>
            <a:chExt cx="12664757" cy="4701105"/>
          </a:xfrm>
        </p:grpSpPr>
        <p:sp>
          <p:nvSpPr>
            <p:cNvPr name="Freeform 9" id="9"/>
            <p:cNvSpPr/>
            <p:nvPr/>
          </p:nvSpPr>
          <p:spPr>
            <a:xfrm flipH="false" flipV="false" rot="0">
              <a:off x="0" y="0"/>
              <a:ext cx="12664694" cy="4701159"/>
            </a:xfrm>
            <a:custGeom>
              <a:avLst/>
              <a:gdLst/>
              <a:ahLst/>
              <a:cxnLst/>
              <a:rect r="r" b="b" t="t" l="l"/>
              <a:pathLst>
                <a:path h="4701159" w="12664694">
                  <a:moveTo>
                    <a:pt x="0" y="0"/>
                  </a:moveTo>
                  <a:lnTo>
                    <a:pt x="12664694" y="0"/>
                  </a:lnTo>
                  <a:lnTo>
                    <a:pt x="12664694" y="4701159"/>
                  </a:lnTo>
                  <a:lnTo>
                    <a:pt x="0" y="4701159"/>
                  </a:lnTo>
                  <a:close/>
                </a:path>
              </a:pathLst>
            </a:custGeom>
            <a:solidFill>
              <a:srgbClr val="B5DAEF"/>
            </a:solidFill>
          </p:spPr>
        </p:sp>
      </p:grpSp>
      <p:sp>
        <p:nvSpPr>
          <p:cNvPr name="TextBox 10" id="10"/>
          <p:cNvSpPr txBox="true"/>
          <p:nvPr/>
        </p:nvSpPr>
        <p:spPr>
          <a:xfrm rot="0">
            <a:off x="5129039" y="1936078"/>
            <a:ext cx="12609259" cy="3735379"/>
          </a:xfrm>
          <a:prstGeom prst="rect">
            <a:avLst/>
          </a:prstGeom>
        </p:spPr>
        <p:txBody>
          <a:bodyPr anchor="t" rtlCol="false" tIns="0" lIns="0" bIns="0" rIns="0">
            <a:spAutoFit/>
          </a:bodyPr>
          <a:lstStyle/>
          <a:p>
            <a:pPr algn="l">
              <a:lnSpc>
                <a:spcPts val="7261"/>
              </a:lnSpc>
            </a:pPr>
            <a:r>
              <a:rPr lang="en-US" sz="5187" b="true">
                <a:solidFill>
                  <a:srgbClr val="EB3346"/>
                </a:solidFill>
                <a:latin typeface="Code Pro Bold"/>
                <a:ea typeface="Code Pro Bold"/>
                <a:cs typeface="Code Pro Bold"/>
                <a:sym typeface="Code Pro Bold"/>
              </a:rPr>
              <a:t>REPEAT </a:t>
            </a:r>
          </a:p>
          <a:p>
            <a:pPr algn="l">
              <a:lnSpc>
                <a:spcPts val="7261"/>
              </a:lnSpc>
            </a:pPr>
            <a:r>
              <a:rPr lang="en-US" sz="5187">
                <a:solidFill>
                  <a:srgbClr val="000000"/>
                </a:solidFill>
                <a:latin typeface="Code Pro"/>
                <a:ea typeface="Code Pro"/>
                <a:cs typeface="Code Pro"/>
                <a:sym typeface="Code Pro"/>
              </a:rPr>
              <a:t>     OUTPUT "Hello"</a:t>
            </a:r>
          </a:p>
          <a:p>
            <a:pPr algn="l">
              <a:lnSpc>
                <a:spcPts val="7261"/>
              </a:lnSpc>
            </a:pPr>
            <a:r>
              <a:rPr lang="en-US" sz="5187">
                <a:solidFill>
                  <a:srgbClr val="000000"/>
                </a:solidFill>
                <a:latin typeface="Code Pro"/>
                <a:ea typeface="Code Pro"/>
                <a:cs typeface="Code Pro"/>
                <a:sym typeface="Code Pro"/>
              </a:rPr>
              <a:t>     INPUT Option</a:t>
            </a:r>
          </a:p>
          <a:p>
            <a:pPr algn="l">
              <a:lnSpc>
                <a:spcPts val="7261"/>
              </a:lnSpc>
            </a:pPr>
            <a:r>
              <a:rPr lang="en-US" sz="5187" b="true">
                <a:solidFill>
                  <a:srgbClr val="EB3346"/>
                </a:solidFill>
                <a:latin typeface="Code Pro Bold"/>
                <a:ea typeface="Code Pro Bold"/>
                <a:cs typeface="Code Pro Bold"/>
                <a:sym typeface="Code Pro Bold"/>
              </a:rPr>
              <a:t>Until</a:t>
            </a:r>
            <a:r>
              <a:rPr lang="en-US" sz="5187">
                <a:solidFill>
                  <a:srgbClr val="000000"/>
                </a:solidFill>
                <a:latin typeface="Code Pro"/>
                <a:ea typeface="Code Pro"/>
                <a:cs typeface="Code Pro"/>
                <a:sym typeface="Code Pro"/>
              </a:rPr>
              <a:t> Option = -1 </a:t>
            </a:r>
          </a:p>
        </p:txBody>
      </p:sp>
      <p:grpSp>
        <p:nvGrpSpPr>
          <p:cNvPr name="Group 11" id="11"/>
          <p:cNvGrpSpPr/>
          <p:nvPr/>
        </p:nvGrpSpPr>
        <p:grpSpPr>
          <a:xfrm rot="-8454423">
            <a:off x="8102899" y="6189650"/>
            <a:ext cx="1574633" cy="47625"/>
            <a:chOff x="0" y="0"/>
            <a:chExt cx="2099511" cy="63500"/>
          </a:xfrm>
        </p:grpSpPr>
        <p:sp>
          <p:nvSpPr>
            <p:cNvPr name="Freeform 12" id="12"/>
            <p:cNvSpPr/>
            <p:nvPr/>
          </p:nvSpPr>
          <p:spPr>
            <a:xfrm flipH="false" flipV="false" rot="0">
              <a:off x="0" y="0"/>
              <a:ext cx="2099564" cy="63500"/>
            </a:xfrm>
            <a:custGeom>
              <a:avLst/>
              <a:gdLst/>
              <a:ahLst/>
              <a:cxnLst/>
              <a:rect r="r" b="b" t="t" l="l"/>
              <a:pathLst>
                <a:path h="63500" w="2099564">
                  <a:moveTo>
                    <a:pt x="31750" y="0"/>
                  </a:moveTo>
                  <a:lnTo>
                    <a:pt x="2067814" y="0"/>
                  </a:lnTo>
                  <a:cubicBezTo>
                    <a:pt x="2085340" y="0"/>
                    <a:pt x="2099564" y="14224"/>
                    <a:pt x="2099564" y="31750"/>
                  </a:cubicBezTo>
                  <a:cubicBezTo>
                    <a:pt x="2099564" y="49276"/>
                    <a:pt x="2085340" y="63500"/>
                    <a:pt x="2067814" y="63500"/>
                  </a:cubicBezTo>
                  <a:lnTo>
                    <a:pt x="31750" y="63500"/>
                  </a:lnTo>
                  <a:cubicBezTo>
                    <a:pt x="14224" y="63500"/>
                    <a:pt x="0" y="49276"/>
                    <a:pt x="0" y="31750"/>
                  </a:cubicBezTo>
                  <a:cubicBezTo>
                    <a:pt x="0" y="14224"/>
                    <a:pt x="14224" y="0"/>
                    <a:pt x="31750" y="0"/>
                  </a:cubicBezTo>
                  <a:close/>
                </a:path>
              </a:pathLst>
            </a:custGeom>
            <a:solidFill>
              <a:srgbClr val="EF2B47"/>
            </a:solidFill>
          </p:spPr>
        </p:sp>
      </p:grpSp>
      <p:sp>
        <p:nvSpPr>
          <p:cNvPr name="TextBox 13" id="13"/>
          <p:cNvSpPr txBox="true"/>
          <p:nvPr/>
        </p:nvSpPr>
        <p:spPr>
          <a:xfrm rot="0">
            <a:off x="7080005" y="6750876"/>
            <a:ext cx="9479352" cy="1478134"/>
          </a:xfrm>
          <a:prstGeom prst="rect">
            <a:avLst/>
          </a:prstGeom>
        </p:spPr>
        <p:txBody>
          <a:bodyPr anchor="t" rtlCol="false" tIns="0" lIns="0" bIns="0" rIns="0">
            <a:spAutoFit/>
          </a:bodyPr>
          <a:lstStyle/>
          <a:p>
            <a:pPr algn="ctr">
              <a:lnSpc>
                <a:spcPts val="5677"/>
              </a:lnSpc>
            </a:pPr>
            <a:r>
              <a:rPr lang="en-US" sz="4055">
                <a:solidFill>
                  <a:srgbClr val="853FF3"/>
                </a:solidFill>
                <a:latin typeface="Code Pro"/>
                <a:ea typeface="Code Pro"/>
                <a:cs typeface="Code Pro"/>
                <a:sym typeface="Code Pro"/>
              </a:rPr>
              <a:t>Condition to determine whether we want to continue our program</a:t>
            </a:r>
          </a:p>
        </p:txBody>
      </p:sp>
      <p:grpSp>
        <p:nvGrpSpPr>
          <p:cNvPr name="Group 14" id="14"/>
          <p:cNvGrpSpPr/>
          <p:nvPr/>
        </p:nvGrpSpPr>
        <p:grpSpPr>
          <a:xfrm rot="0">
            <a:off x="2537237" y="1887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DAGVThx176E</dc:identifier>
  <dcterms:modified xsi:type="dcterms:W3CDTF">2011-08-01T06:04:30Z</dcterms:modified>
  <cp:revision>1</cp:revision>
  <dc:title>Revision Notes (7) - Algorithm and Problem Solving</dc:title>
</cp:coreProperties>
</file>