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g sans" panose="00000800000000000000" pitchFamily="2" charset="0"/>
      <p:bold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d58f9b0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d58f9b0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eb63d73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eb63d73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feb63d73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feb63d73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eb63d73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feb63d73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5313df5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5313df5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5313df55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5313df55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5313df55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5313df55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4CBD3BE-B95D-856D-0C8E-913DC77C09A1}"/>
              </a:ext>
            </a:extLst>
          </p:cNvPr>
          <p:cNvSpPr txBox="1">
            <a:spLocks/>
          </p:cNvSpPr>
          <p:nvPr userDrawn="1"/>
        </p:nvSpPr>
        <p:spPr>
          <a:xfrm>
            <a:off x="122842" y="48780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29307B6-9523-CE6C-56D9-55A637FB3A84}"/>
              </a:ext>
            </a:extLst>
          </p:cNvPr>
          <p:cNvSpPr txBox="1"/>
          <p:nvPr userDrawn="1"/>
        </p:nvSpPr>
        <p:spPr>
          <a:xfrm>
            <a:off x="5973158" y="4928661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32508-EFBE-14D5-723F-AF18674FF9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28046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23E57-8669-448A-1312-00428CB73B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84592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8 - Forces and Moments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Pivots and Planes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400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Paper 2</a:t>
            </a: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Moments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7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1.30P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the moment of a force and its perpendicular distance from the pivot.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have the ability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rotate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around a particular point.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rotation can be either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clockwise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anticlockwise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Rotation occurs around points called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pivots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pivot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fixed location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object.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moment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turning effect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force around a pivot.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size of a moment (in newton metres) can be calculated using the following equation: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2407788" y="3928031"/>
            <a:ext cx="4294196" cy="738900"/>
            <a:chOff x="1966175" y="3892381"/>
            <a:chExt cx="4294196" cy="738900"/>
          </a:xfrm>
        </p:grpSpPr>
        <p:sp>
          <p:nvSpPr>
            <p:cNvPr id="66" name="Google Shape;66;p14"/>
            <p:cNvSpPr txBox="1"/>
            <p:nvPr/>
          </p:nvSpPr>
          <p:spPr>
            <a:xfrm>
              <a:off x="4196371" y="3892381"/>
              <a:ext cx="2064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M </a:t>
              </a:r>
              <a:r>
                <a:rPr lang="en" sz="1200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size of moment (Nm)</a:t>
              </a:r>
              <a:endParaRPr sz="1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200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force (N)</a:t>
              </a:r>
              <a:endParaRPr sz="1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d </a:t>
              </a:r>
              <a:r>
                <a:rPr lang="en" sz="1200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distance from pivot (m)</a:t>
              </a:r>
              <a:endParaRPr sz="1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7" name="Google Shape;67;p14"/>
            <p:cNvGrpSpPr/>
            <p:nvPr/>
          </p:nvGrpSpPr>
          <p:grpSpPr>
            <a:xfrm>
              <a:off x="1966175" y="4079325"/>
              <a:ext cx="2009455" cy="398110"/>
              <a:chOff x="333975" y="2146150"/>
              <a:chExt cx="6977275" cy="1382325"/>
            </a:xfrm>
          </p:grpSpPr>
          <p:sp>
            <p:nvSpPr>
              <p:cNvPr id="68" name="Google Shape;68;p14"/>
              <p:cNvSpPr/>
              <p:nvPr/>
            </p:nvSpPr>
            <p:spPr>
              <a:xfrm>
                <a:off x="333975" y="2166325"/>
                <a:ext cx="1902000" cy="1341975"/>
              </a:xfrm>
              <a:custGeom>
                <a:avLst/>
                <a:gdLst/>
                <a:ahLst/>
                <a:cxnLst/>
                <a:rect l="l" t="t" r="r" b="b"/>
                <a:pathLst>
                  <a:path w="76080" h="53679" extrusionOk="0">
                    <a:moveTo>
                      <a:pt x="15135" y="0"/>
                    </a:moveTo>
                    <a:cubicBezTo>
                      <a:pt x="13521" y="0"/>
                      <a:pt x="12915" y="0"/>
                      <a:pt x="12915" y="1615"/>
                    </a:cubicBezTo>
                    <a:cubicBezTo>
                      <a:pt x="12915" y="2422"/>
                      <a:pt x="13521" y="2422"/>
                      <a:pt x="14732" y="2422"/>
                    </a:cubicBezTo>
                    <a:cubicBezTo>
                      <a:pt x="19575" y="2422"/>
                      <a:pt x="19575" y="3027"/>
                      <a:pt x="19575" y="3834"/>
                    </a:cubicBezTo>
                    <a:cubicBezTo>
                      <a:pt x="19575" y="4036"/>
                      <a:pt x="19575" y="4440"/>
                      <a:pt x="19171" y="5651"/>
                    </a:cubicBezTo>
                    <a:lnTo>
                      <a:pt x="9283" y="45607"/>
                    </a:lnTo>
                    <a:cubicBezTo>
                      <a:pt x="8274" y="49441"/>
                      <a:pt x="6458" y="51257"/>
                      <a:pt x="1211" y="51459"/>
                    </a:cubicBezTo>
                    <a:cubicBezTo>
                      <a:pt x="1009" y="51459"/>
                      <a:pt x="0" y="51459"/>
                      <a:pt x="0" y="52871"/>
                    </a:cubicBezTo>
                    <a:cubicBezTo>
                      <a:pt x="0" y="53678"/>
                      <a:pt x="807" y="53678"/>
                      <a:pt x="1009" y="53678"/>
                    </a:cubicBezTo>
                    <a:cubicBezTo>
                      <a:pt x="2624" y="53678"/>
                      <a:pt x="6660" y="53477"/>
                      <a:pt x="8274" y="53477"/>
                    </a:cubicBezTo>
                    <a:lnTo>
                      <a:pt x="11906" y="53477"/>
                    </a:lnTo>
                    <a:cubicBezTo>
                      <a:pt x="13117" y="53477"/>
                      <a:pt x="14328" y="53678"/>
                      <a:pt x="15539" y="53678"/>
                    </a:cubicBezTo>
                    <a:cubicBezTo>
                      <a:pt x="15942" y="53678"/>
                      <a:pt x="16951" y="53678"/>
                      <a:pt x="16951" y="52266"/>
                    </a:cubicBezTo>
                    <a:cubicBezTo>
                      <a:pt x="16951" y="51459"/>
                      <a:pt x="16144" y="51459"/>
                      <a:pt x="15741" y="51459"/>
                    </a:cubicBezTo>
                    <a:cubicBezTo>
                      <a:pt x="13117" y="51257"/>
                      <a:pt x="10696" y="50853"/>
                      <a:pt x="10696" y="48028"/>
                    </a:cubicBezTo>
                    <a:cubicBezTo>
                      <a:pt x="10696" y="47221"/>
                      <a:pt x="10696" y="47221"/>
                      <a:pt x="11099" y="46010"/>
                    </a:cubicBezTo>
                    <a:lnTo>
                      <a:pt x="21795" y="2825"/>
                    </a:lnTo>
                    <a:lnTo>
                      <a:pt x="21997" y="2825"/>
                    </a:lnTo>
                    <a:lnTo>
                      <a:pt x="28454" y="51660"/>
                    </a:lnTo>
                    <a:cubicBezTo>
                      <a:pt x="28656" y="53477"/>
                      <a:pt x="28656" y="53678"/>
                      <a:pt x="29463" y="53678"/>
                    </a:cubicBezTo>
                    <a:cubicBezTo>
                      <a:pt x="30270" y="53678"/>
                      <a:pt x="30674" y="53073"/>
                      <a:pt x="31078" y="52266"/>
                    </a:cubicBezTo>
                    <a:lnTo>
                      <a:pt x="62760" y="2422"/>
                    </a:lnTo>
                    <a:lnTo>
                      <a:pt x="62760" y="2422"/>
                    </a:lnTo>
                    <a:lnTo>
                      <a:pt x="51459" y="47826"/>
                    </a:lnTo>
                    <a:cubicBezTo>
                      <a:pt x="50652" y="50651"/>
                      <a:pt x="50450" y="51459"/>
                      <a:pt x="45002" y="51459"/>
                    </a:cubicBezTo>
                    <a:cubicBezTo>
                      <a:pt x="43589" y="51459"/>
                      <a:pt x="42782" y="51459"/>
                      <a:pt x="42782" y="52871"/>
                    </a:cubicBezTo>
                    <a:cubicBezTo>
                      <a:pt x="42782" y="53678"/>
                      <a:pt x="43387" y="53678"/>
                      <a:pt x="43993" y="53678"/>
                    </a:cubicBezTo>
                    <a:cubicBezTo>
                      <a:pt x="45204" y="53678"/>
                      <a:pt x="46818" y="53477"/>
                      <a:pt x="48231" y="53477"/>
                    </a:cubicBezTo>
                    <a:lnTo>
                      <a:pt x="57513" y="53477"/>
                    </a:lnTo>
                    <a:cubicBezTo>
                      <a:pt x="58724" y="53477"/>
                      <a:pt x="60339" y="53678"/>
                      <a:pt x="61751" y="53678"/>
                    </a:cubicBezTo>
                    <a:cubicBezTo>
                      <a:pt x="62357" y="53678"/>
                      <a:pt x="63164" y="53678"/>
                      <a:pt x="63164" y="52266"/>
                    </a:cubicBezTo>
                    <a:cubicBezTo>
                      <a:pt x="63164" y="51459"/>
                      <a:pt x="62558" y="51459"/>
                      <a:pt x="61348" y="51459"/>
                    </a:cubicBezTo>
                    <a:cubicBezTo>
                      <a:pt x="56504" y="51459"/>
                      <a:pt x="56504" y="50853"/>
                      <a:pt x="56504" y="50046"/>
                    </a:cubicBezTo>
                    <a:cubicBezTo>
                      <a:pt x="56504" y="49844"/>
                      <a:pt x="56504" y="49441"/>
                      <a:pt x="56706" y="48835"/>
                    </a:cubicBezTo>
                    <a:lnTo>
                      <a:pt x="67402" y="5852"/>
                    </a:lnTo>
                    <a:cubicBezTo>
                      <a:pt x="68209" y="3027"/>
                      <a:pt x="68411" y="2422"/>
                      <a:pt x="73859" y="2422"/>
                    </a:cubicBezTo>
                    <a:cubicBezTo>
                      <a:pt x="75474" y="2422"/>
                      <a:pt x="76079" y="2422"/>
                      <a:pt x="76079" y="807"/>
                    </a:cubicBezTo>
                    <a:cubicBezTo>
                      <a:pt x="76079" y="0"/>
                      <a:pt x="75474" y="0"/>
                      <a:pt x="74061" y="0"/>
                    </a:cubicBezTo>
                    <a:lnTo>
                      <a:pt x="64576" y="0"/>
                    </a:lnTo>
                    <a:cubicBezTo>
                      <a:pt x="62760" y="0"/>
                      <a:pt x="62558" y="202"/>
                      <a:pt x="61751" y="1413"/>
                    </a:cubicBezTo>
                    <a:lnTo>
                      <a:pt x="33096" y="46616"/>
                    </a:lnTo>
                    <a:lnTo>
                      <a:pt x="27243" y="1816"/>
                    </a:lnTo>
                    <a:cubicBezTo>
                      <a:pt x="27042" y="0"/>
                      <a:pt x="26840" y="0"/>
                      <a:pt x="24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2937200" y="2812075"/>
                <a:ext cx="1231000" cy="413700"/>
              </a:xfrm>
              <a:custGeom>
                <a:avLst/>
                <a:gdLst/>
                <a:ahLst/>
                <a:cxnLst/>
                <a:rect l="l" t="t" r="r" b="b"/>
                <a:pathLst>
                  <a:path w="49240" h="16548" extrusionOk="0">
                    <a:moveTo>
                      <a:pt x="2826" y="0"/>
                    </a:moveTo>
                    <a:cubicBezTo>
                      <a:pt x="1413" y="0"/>
                      <a:pt x="0" y="0"/>
                      <a:pt x="0" y="1413"/>
                    </a:cubicBezTo>
                    <a:cubicBezTo>
                      <a:pt x="0" y="2624"/>
                      <a:pt x="1211" y="2624"/>
                      <a:pt x="2422" y="2624"/>
                    </a:cubicBezTo>
                    <a:lnTo>
                      <a:pt x="47020" y="2624"/>
                    </a:lnTo>
                    <a:cubicBezTo>
                      <a:pt x="48029" y="2624"/>
                      <a:pt x="49240" y="2624"/>
                      <a:pt x="49240" y="1413"/>
                    </a:cubicBezTo>
                    <a:cubicBezTo>
                      <a:pt x="49240" y="0"/>
                      <a:pt x="48029" y="0"/>
                      <a:pt x="46616" y="0"/>
                    </a:cubicBezTo>
                    <a:close/>
                    <a:moveTo>
                      <a:pt x="2422" y="13924"/>
                    </a:moveTo>
                    <a:cubicBezTo>
                      <a:pt x="1211" y="13924"/>
                      <a:pt x="0" y="13924"/>
                      <a:pt x="0" y="15135"/>
                    </a:cubicBezTo>
                    <a:cubicBezTo>
                      <a:pt x="0" y="16548"/>
                      <a:pt x="1413" y="16548"/>
                      <a:pt x="2826" y="16548"/>
                    </a:cubicBezTo>
                    <a:lnTo>
                      <a:pt x="46616" y="16548"/>
                    </a:lnTo>
                    <a:cubicBezTo>
                      <a:pt x="48029" y="16548"/>
                      <a:pt x="49240" y="16548"/>
                      <a:pt x="49240" y="15135"/>
                    </a:cubicBezTo>
                    <a:cubicBezTo>
                      <a:pt x="49240" y="13924"/>
                      <a:pt x="48029" y="13924"/>
                      <a:pt x="47020" y="139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4894675" y="2171350"/>
                <a:ext cx="1362175" cy="1336950"/>
              </a:xfrm>
              <a:custGeom>
                <a:avLst/>
                <a:gdLst/>
                <a:ahLst/>
                <a:cxnLst/>
                <a:rect l="l" t="t" r="r" b="b"/>
                <a:pathLst>
                  <a:path w="54487" h="53478" extrusionOk="0">
                    <a:moveTo>
                      <a:pt x="15135" y="1"/>
                    </a:moveTo>
                    <a:cubicBezTo>
                      <a:pt x="13723" y="1"/>
                      <a:pt x="12915" y="1"/>
                      <a:pt x="12915" y="1414"/>
                    </a:cubicBezTo>
                    <a:cubicBezTo>
                      <a:pt x="12915" y="2221"/>
                      <a:pt x="13521" y="2221"/>
                      <a:pt x="14732" y="2221"/>
                    </a:cubicBezTo>
                    <a:cubicBezTo>
                      <a:pt x="19575" y="2221"/>
                      <a:pt x="19575" y="2826"/>
                      <a:pt x="19575" y="3633"/>
                    </a:cubicBezTo>
                    <a:cubicBezTo>
                      <a:pt x="19575" y="4037"/>
                      <a:pt x="19575" y="4441"/>
                      <a:pt x="19373" y="5248"/>
                    </a:cubicBezTo>
                    <a:lnTo>
                      <a:pt x="8678" y="47625"/>
                    </a:lnTo>
                    <a:cubicBezTo>
                      <a:pt x="8072" y="50450"/>
                      <a:pt x="7870" y="51258"/>
                      <a:pt x="2422" y="51258"/>
                    </a:cubicBezTo>
                    <a:cubicBezTo>
                      <a:pt x="807" y="51258"/>
                      <a:pt x="0" y="51258"/>
                      <a:pt x="0" y="52670"/>
                    </a:cubicBezTo>
                    <a:cubicBezTo>
                      <a:pt x="0" y="53477"/>
                      <a:pt x="807" y="53477"/>
                      <a:pt x="1211" y="53477"/>
                    </a:cubicBezTo>
                    <a:cubicBezTo>
                      <a:pt x="2825" y="53477"/>
                      <a:pt x="4440" y="53276"/>
                      <a:pt x="5852" y="53276"/>
                    </a:cubicBezTo>
                    <a:lnTo>
                      <a:pt x="15942" y="53276"/>
                    </a:lnTo>
                    <a:cubicBezTo>
                      <a:pt x="17759" y="53276"/>
                      <a:pt x="19575" y="53477"/>
                      <a:pt x="21391" y="53477"/>
                    </a:cubicBezTo>
                    <a:cubicBezTo>
                      <a:pt x="21996" y="53477"/>
                      <a:pt x="23005" y="53477"/>
                      <a:pt x="23005" y="52065"/>
                    </a:cubicBezTo>
                    <a:cubicBezTo>
                      <a:pt x="23005" y="51258"/>
                      <a:pt x="22602" y="51258"/>
                      <a:pt x="20786" y="51258"/>
                    </a:cubicBezTo>
                    <a:cubicBezTo>
                      <a:pt x="14530" y="51258"/>
                      <a:pt x="14530" y="50652"/>
                      <a:pt x="14530" y="49441"/>
                    </a:cubicBezTo>
                    <a:cubicBezTo>
                      <a:pt x="14530" y="49038"/>
                      <a:pt x="14530" y="48432"/>
                      <a:pt x="14732" y="47827"/>
                    </a:cubicBezTo>
                    <a:lnTo>
                      <a:pt x="19777" y="27849"/>
                    </a:lnTo>
                    <a:lnTo>
                      <a:pt x="27445" y="27849"/>
                    </a:lnTo>
                    <a:cubicBezTo>
                      <a:pt x="33297" y="27849"/>
                      <a:pt x="33701" y="29262"/>
                      <a:pt x="33701" y="31481"/>
                    </a:cubicBezTo>
                    <a:cubicBezTo>
                      <a:pt x="33701" y="32490"/>
                      <a:pt x="33701" y="33701"/>
                      <a:pt x="33297" y="35316"/>
                    </a:cubicBezTo>
                    <a:cubicBezTo>
                      <a:pt x="33096" y="35719"/>
                      <a:pt x="33096" y="36123"/>
                      <a:pt x="33096" y="36123"/>
                    </a:cubicBezTo>
                    <a:cubicBezTo>
                      <a:pt x="33096" y="36728"/>
                      <a:pt x="33297" y="37132"/>
                      <a:pt x="33903" y="37132"/>
                    </a:cubicBezTo>
                    <a:cubicBezTo>
                      <a:pt x="34508" y="37132"/>
                      <a:pt x="34508" y="36728"/>
                      <a:pt x="34912" y="35517"/>
                    </a:cubicBezTo>
                    <a:lnTo>
                      <a:pt x="39351" y="17154"/>
                    </a:lnTo>
                    <a:cubicBezTo>
                      <a:pt x="39351" y="16952"/>
                      <a:pt x="39150" y="16347"/>
                      <a:pt x="38746" y="16347"/>
                    </a:cubicBezTo>
                    <a:cubicBezTo>
                      <a:pt x="37939" y="16347"/>
                      <a:pt x="37939" y="16750"/>
                      <a:pt x="37535" y="18163"/>
                    </a:cubicBezTo>
                    <a:cubicBezTo>
                      <a:pt x="35921" y="24015"/>
                      <a:pt x="34306" y="25629"/>
                      <a:pt x="27445" y="25629"/>
                    </a:cubicBezTo>
                    <a:lnTo>
                      <a:pt x="20382" y="25629"/>
                    </a:lnTo>
                    <a:lnTo>
                      <a:pt x="25427" y="5248"/>
                    </a:lnTo>
                    <a:cubicBezTo>
                      <a:pt x="26234" y="2624"/>
                      <a:pt x="26234" y="2221"/>
                      <a:pt x="29463" y="2221"/>
                    </a:cubicBezTo>
                    <a:lnTo>
                      <a:pt x="40159" y="2221"/>
                    </a:lnTo>
                    <a:cubicBezTo>
                      <a:pt x="49845" y="2221"/>
                      <a:pt x="51258" y="5248"/>
                      <a:pt x="51258" y="10696"/>
                    </a:cubicBezTo>
                    <a:cubicBezTo>
                      <a:pt x="51258" y="11302"/>
                      <a:pt x="51258" y="12916"/>
                      <a:pt x="51056" y="14934"/>
                    </a:cubicBezTo>
                    <a:cubicBezTo>
                      <a:pt x="51056" y="15338"/>
                      <a:pt x="50854" y="16347"/>
                      <a:pt x="50854" y="16750"/>
                    </a:cubicBezTo>
                    <a:cubicBezTo>
                      <a:pt x="50854" y="17356"/>
                      <a:pt x="51258" y="17557"/>
                      <a:pt x="51661" y="17557"/>
                    </a:cubicBezTo>
                    <a:cubicBezTo>
                      <a:pt x="52267" y="17557"/>
                      <a:pt x="52468" y="17154"/>
                      <a:pt x="52670" y="15741"/>
                    </a:cubicBezTo>
                    <a:lnTo>
                      <a:pt x="54285" y="2019"/>
                    </a:lnTo>
                    <a:cubicBezTo>
                      <a:pt x="54285" y="1817"/>
                      <a:pt x="54486" y="1010"/>
                      <a:pt x="54486" y="808"/>
                    </a:cubicBezTo>
                    <a:cubicBezTo>
                      <a:pt x="54486" y="1"/>
                      <a:pt x="53881" y="1"/>
                      <a:pt x="5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6398075" y="2146150"/>
                <a:ext cx="913175" cy="1382325"/>
              </a:xfrm>
              <a:custGeom>
                <a:avLst/>
                <a:gdLst/>
                <a:ahLst/>
                <a:cxnLst/>
                <a:rect l="l" t="t" r="r" b="b"/>
                <a:pathLst>
                  <a:path w="36527" h="55293" extrusionOk="0">
                    <a:moveTo>
                      <a:pt x="18365" y="21391"/>
                    </a:moveTo>
                    <a:cubicBezTo>
                      <a:pt x="23612" y="21391"/>
                      <a:pt x="24621" y="27848"/>
                      <a:pt x="24621" y="28454"/>
                    </a:cubicBezTo>
                    <a:cubicBezTo>
                      <a:pt x="24621" y="28655"/>
                      <a:pt x="24419" y="29664"/>
                      <a:pt x="24217" y="29664"/>
                    </a:cubicBezTo>
                    <a:lnTo>
                      <a:pt x="20383" y="45203"/>
                    </a:lnTo>
                    <a:cubicBezTo>
                      <a:pt x="19979" y="46414"/>
                      <a:pt x="19979" y="46615"/>
                      <a:pt x="18970" y="48230"/>
                    </a:cubicBezTo>
                    <a:cubicBezTo>
                      <a:pt x="17154" y="50248"/>
                      <a:pt x="13723" y="53678"/>
                      <a:pt x="10091" y="53678"/>
                    </a:cubicBezTo>
                    <a:cubicBezTo>
                      <a:pt x="6862" y="53678"/>
                      <a:pt x="5046" y="50853"/>
                      <a:pt x="5046" y="46212"/>
                    </a:cubicBezTo>
                    <a:cubicBezTo>
                      <a:pt x="5046" y="41772"/>
                      <a:pt x="7467" y="33095"/>
                      <a:pt x="8880" y="29664"/>
                    </a:cubicBezTo>
                    <a:cubicBezTo>
                      <a:pt x="11705" y="24216"/>
                      <a:pt x="15338" y="21391"/>
                      <a:pt x="18365" y="21391"/>
                    </a:cubicBezTo>
                    <a:close/>
                    <a:moveTo>
                      <a:pt x="35518" y="0"/>
                    </a:moveTo>
                    <a:cubicBezTo>
                      <a:pt x="35518" y="0"/>
                      <a:pt x="31684" y="404"/>
                      <a:pt x="31280" y="404"/>
                    </a:cubicBezTo>
                    <a:cubicBezTo>
                      <a:pt x="29867" y="404"/>
                      <a:pt x="28858" y="605"/>
                      <a:pt x="27446" y="807"/>
                    </a:cubicBezTo>
                    <a:cubicBezTo>
                      <a:pt x="25428" y="807"/>
                      <a:pt x="24822" y="1009"/>
                      <a:pt x="24822" y="2422"/>
                    </a:cubicBezTo>
                    <a:cubicBezTo>
                      <a:pt x="24822" y="3229"/>
                      <a:pt x="25428" y="3229"/>
                      <a:pt x="26639" y="3229"/>
                    </a:cubicBezTo>
                    <a:cubicBezTo>
                      <a:pt x="30473" y="3229"/>
                      <a:pt x="30473" y="3834"/>
                      <a:pt x="30473" y="4641"/>
                    </a:cubicBezTo>
                    <a:cubicBezTo>
                      <a:pt x="30473" y="5045"/>
                      <a:pt x="30271" y="5650"/>
                      <a:pt x="30271" y="6054"/>
                    </a:cubicBezTo>
                    <a:lnTo>
                      <a:pt x="25428" y="25023"/>
                    </a:lnTo>
                    <a:cubicBezTo>
                      <a:pt x="24621" y="23005"/>
                      <a:pt x="22401" y="19776"/>
                      <a:pt x="18365" y="19776"/>
                    </a:cubicBezTo>
                    <a:cubicBezTo>
                      <a:pt x="9485" y="19776"/>
                      <a:pt x="1" y="31279"/>
                      <a:pt x="1" y="42983"/>
                    </a:cubicBezTo>
                    <a:cubicBezTo>
                      <a:pt x="1" y="50651"/>
                      <a:pt x="4440" y="55293"/>
                      <a:pt x="9889" y="55293"/>
                    </a:cubicBezTo>
                    <a:cubicBezTo>
                      <a:pt x="14127" y="55293"/>
                      <a:pt x="17759" y="51862"/>
                      <a:pt x="19979" y="49239"/>
                    </a:cubicBezTo>
                    <a:cubicBezTo>
                      <a:pt x="20786" y="53880"/>
                      <a:pt x="24621" y="55293"/>
                      <a:pt x="26840" y="55293"/>
                    </a:cubicBezTo>
                    <a:cubicBezTo>
                      <a:pt x="29262" y="55293"/>
                      <a:pt x="31078" y="53880"/>
                      <a:pt x="32491" y="51055"/>
                    </a:cubicBezTo>
                    <a:cubicBezTo>
                      <a:pt x="33702" y="48431"/>
                      <a:pt x="34912" y="43588"/>
                      <a:pt x="34912" y="43185"/>
                    </a:cubicBezTo>
                    <a:cubicBezTo>
                      <a:pt x="34912" y="42781"/>
                      <a:pt x="34509" y="42579"/>
                      <a:pt x="34105" y="42579"/>
                    </a:cubicBezTo>
                    <a:cubicBezTo>
                      <a:pt x="33500" y="42579"/>
                      <a:pt x="33298" y="42983"/>
                      <a:pt x="33096" y="44194"/>
                    </a:cubicBezTo>
                    <a:cubicBezTo>
                      <a:pt x="31885" y="48835"/>
                      <a:pt x="30271" y="53678"/>
                      <a:pt x="27042" y="53678"/>
                    </a:cubicBezTo>
                    <a:cubicBezTo>
                      <a:pt x="24822" y="53678"/>
                      <a:pt x="24621" y="51660"/>
                      <a:pt x="24621" y="50046"/>
                    </a:cubicBezTo>
                    <a:cubicBezTo>
                      <a:pt x="24621" y="49844"/>
                      <a:pt x="24621" y="48230"/>
                      <a:pt x="25226" y="46010"/>
                    </a:cubicBezTo>
                    <a:lnTo>
                      <a:pt x="36325" y="2018"/>
                    </a:lnTo>
                    <a:cubicBezTo>
                      <a:pt x="36325" y="1614"/>
                      <a:pt x="36527" y="1211"/>
                      <a:pt x="36527" y="807"/>
                    </a:cubicBezTo>
                    <a:cubicBezTo>
                      <a:pt x="36527" y="0"/>
                      <a:pt x="35720" y="0"/>
                      <a:pt x="35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7" name="Google Shape;77;p15"/>
          <p:cNvGrpSpPr/>
          <p:nvPr/>
        </p:nvGrpSpPr>
        <p:grpSpPr>
          <a:xfrm>
            <a:off x="803275" y="1156810"/>
            <a:ext cx="3542240" cy="2829878"/>
            <a:chOff x="312300" y="1163897"/>
            <a:chExt cx="3542240" cy="2829878"/>
          </a:xfrm>
        </p:grpSpPr>
        <p:grpSp>
          <p:nvGrpSpPr>
            <p:cNvPr id="78" name="Google Shape;78;p15"/>
            <p:cNvGrpSpPr/>
            <p:nvPr/>
          </p:nvGrpSpPr>
          <p:grpSpPr>
            <a:xfrm>
              <a:off x="312300" y="1163897"/>
              <a:ext cx="3542240" cy="2815702"/>
              <a:chOff x="1598175" y="1105925"/>
              <a:chExt cx="4427800" cy="3500375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1598175" y="2144250"/>
                <a:ext cx="1809125" cy="2462050"/>
              </a:xfrm>
              <a:custGeom>
                <a:avLst/>
                <a:gdLst/>
                <a:ahLst/>
                <a:cxnLst/>
                <a:rect l="l" t="t" r="r" b="b"/>
                <a:pathLst>
                  <a:path w="72365" h="98482" fill="none" extrusionOk="0">
                    <a:moveTo>
                      <a:pt x="16913" y="89831"/>
                    </a:moveTo>
                    <a:lnTo>
                      <a:pt x="20351" y="82456"/>
                    </a:lnTo>
                    <a:lnTo>
                      <a:pt x="21627" y="77687"/>
                    </a:lnTo>
                    <a:lnTo>
                      <a:pt x="20795" y="73750"/>
                    </a:lnTo>
                    <a:lnTo>
                      <a:pt x="19464" y="68982"/>
                    </a:lnTo>
                    <a:lnTo>
                      <a:pt x="20795" y="61662"/>
                    </a:lnTo>
                    <a:lnTo>
                      <a:pt x="23845" y="59056"/>
                    </a:lnTo>
                    <a:lnTo>
                      <a:pt x="20351" y="55119"/>
                    </a:lnTo>
                    <a:lnTo>
                      <a:pt x="11257" y="47799"/>
                    </a:lnTo>
                    <a:lnTo>
                      <a:pt x="5213" y="41700"/>
                    </a:lnTo>
                    <a:lnTo>
                      <a:pt x="1276" y="33881"/>
                    </a:lnTo>
                    <a:lnTo>
                      <a:pt x="1" y="26561"/>
                    </a:lnTo>
                    <a:lnTo>
                      <a:pt x="3882" y="16137"/>
                    </a:lnTo>
                    <a:lnTo>
                      <a:pt x="6932" y="9649"/>
                    </a:lnTo>
                    <a:lnTo>
                      <a:pt x="9926" y="7486"/>
                    </a:lnTo>
                    <a:lnTo>
                      <a:pt x="14695" y="8318"/>
                    </a:lnTo>
                    <a:lnTo>
                      <a:pt x="15139" y="5767"/>
                    </a:lnTo>
                    <a:lnTo>
                      <a:pt x="16913" y="3549"/>
                    </a:lnTo>
                    <a:lnTo>
                      <a:pt x="21238" y="3549"/>
                    </a:lnTo>
                    <a:lnTo>
                      <a:pt x="24233" y="4436"/>
                    </a:lnTo>
                    <a:lnTo>
                      <a:pt x="26007" y="2274"/>
                    </a:lnTo>
                    <a:lnTo>
                      <a:pt x="29889" y="2274"/>
                    </a:lnTo>
                    <a:lnTo>
                      <a:pt x="33770" y="3993"/>
                    </a:lnTo>
                    <a:lnTo>
                      <a:pt x="35545" y="998"/>
                    </a:lnTo>
                    <a:lnTo>
                      <a:pt x="42643" y="0"/>
                    </a:lnTo>
                    <a:lnTo>
                      <a:pt x="45748" y="1719"/>
                    </a:lnTo>
                    <a:lnTo>
                      <a:pt x="50572" y="3827"/>
                    </a:lnTo>
                    <a:lnTo>
                      <a:pt x="57171" y="9704"/>
                    </a:lnTo>
                    <a:lnTo>
                      <a:pt x="54066" y="10758"/>
                    </a:lnTo>
                    <a:lnTo>
                      <a:pt x="50572" y="10758"/>
                    </a:lnTo>
                    <a:lnTo>
                      <a:pt x="48077" y="12255"/>
                    </a:lnTo>
                    <a:lnTo>
                      <a:pt x="47633" y="15693"/>
                    </a:lnTo>
                    <a:lnTo>
                      <a:pt x="48520" y="23068"/>
                    </a:lnTo>
                    <a:lnTo>
                      <a:pt x="53622" y="25952"/>
                    </a:lnTo>
                    <a:lnTo>
                      <a:pt x="62383" y="23567"/>
                    </a:lnTo>
                    <a:lnTo>
                      <a:pt x="64823" y="22514"/>
                    </a:lnTo>
                    <a:lnTo>
                      <a:pt x="68261" y="20795"/>
                    </a:lnTo>
                    <a:lnTo>
                      <a:pt x="71034" y="29112"/>
                    </a:lnTo>
                    <a:lnTo>
                      <a:pt x="72364" y="37818"/>
                    </a:lnTo>
                    <a:lnTo>
                      <a:pt x="70645" y="42143"/>
                    </a:lnTo>
                    <a:lnTo>
                      <a:pt x="64102" y="50794"/>
                    </a:lnTo>
                    <a:lnTo>
                      <a:pt x="59777" y="56893"/>
                    </a:lnTo>
                    <a:lnTo>
                      <a:pt x="55895" y="61218"/>
                    </a:lnTo>
                    <a:lnTo>
                      <a:pt x="56339" y="68593"/>
                    </a:lnTo>
                    <a:lnTo>
                      <a:pt x="55452" y="78131"/>
                    </a:lnTo>
                    <a:lnTo>
                      <a:pt x="54565" y="88500"/>
                    </a:lnTo>
                    <a:lnTo>
                      <a:pt x="55895" y="98482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731250" y="2342475"/>
                <a:ext cx="234325" cy="551775"/>
              </a:xfrm>
              <a:custGeom>
                <a:avLst/>
                <a:gdLst/>
                <a:ahLst/>
                <a:cxnLst/>
                <a:rect l="l" t="t" r="r" b="b"/>
                <a:pathLst>
                  <a:path w="9373" h="22071" fill="none" extrusionOk="0">
                    <a:moveTo>
                      <a:pt x="9372" y="1"/>
                    </a:moveTo>
                    <a:cubicBezTo>
                      <a:pt x="6322" y="1664"/>
                      <a:pt x="1" y="19187"/>
                      <a:pt x="1609" y="2207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803350" y="3013450"/>
                <a:ext cx="206575" cy="206575"/>
              </a:xfrm>
              <a:custGeom>
                <a:avLst/>
                <a:gdLst/>
                <a:ahLst/>
                <a:cxnLst/>
                <a:rect l="l" t="t" r="r" b="b"/>
                <a:pathLst>
                  <a:path w="8263" h="8263" fill="none" extrusionOk="0">
                    <a:moveTo>
                      <a:pt x="0" y="0"/>
                    </a:moveTo>
                    <a:cubicBezTo>
                      <a:pt x="1220" y="2274"/>
                      <a:pt x="5878" y="6710"/>
                      <a:pt x="8263" y="8262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1904550" y="2244050"/>
                <a:ext cx="332725" cy="737525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29501" fill="none" extrusionOk="0">
                    <a:moveTo>
                      <a:pt x="13309" y="1"/>
                    </a:moveTo>
                    <a:cubicBezTo>
                      <a:pt x="12810" y="1942"/>
                      <a:pt x="11423" y="5380"/>
                      <a:pt x="10592" y="7265"/>
                    </a:cubicBezTo>
                    <a:cubicBezTo>
                      <a:pt x="9760" y="9150"/>
                      <a:pt x="8651" y="9206"/>
                      <a:pt x="8096" y="11257"/>
                    </a:cubicBezTo>
                    <a:cubicBezTo>
                      <a:pt x="7708" y="12866"/>
                      <a:pt x="8263" y="14640"/>
                      <a:pt x="7764" y="16137"/>
                    </a:cubicBezTo>
                    <a:cubicBezTo>
                      <a:pt x="6211" y="20740"/>
                      <a:pt x="0" y="26007"/>
                      <a:pt x="7209" y="29501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2118025" y="3078600"/>
                <a:ext cx="173325" cy="162225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6489" fill="none" extrusionOk="0">
                    <a:moveTo>
                      <a:pt x="1" y="0"/>
                    </a:moveTo>
                    <a:cubicBezTo>
                      <a:pt x="888" y="2828"/>
                      <a:pt x="3716" y="6156"/>
                      <a:pt x="6932" y="6488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344000" y="2212175"/>
                <a:ext cx="131725" cy="812375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32495" fill="none" extrusionOk="0">
                    <a:moveTo>
                      <a:pt x="5268" y="0"/>
                    </a:moveTo>
                    <a:cubicBezTo>
                      <a:pt x="3993" y="2607"/>
                      <a:pt x="2052" y="3161"/>
                      <a:pt x="1331" y="6488"/>
                    </a:cubicBezTo>
                    <a:cubicBezTo>
                      <a:pt x="721" y="9538"/>
                      <a:pt x="1331" y="13364"/>
                      <a:pt x="1331" y="16469"/>
                    </a:cubicBezTo>
                    <a:cubicBezTo>
                      <a:pt x="1331" y="19686"/>
                      <a:pt x="999" y="22846"/>
                      <a:pt x="610" y="25674"/>
                    </a:cubicBezTo>
                    <a:cubicBezTo>
                      <a:pt x="0" y="29722"/>
                      <a:pt x="167" y="29390"/>
                      <a:pt x="3106" y="32495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486775" y="3089700"/>
                <a:ext cx="1192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6932" fill="none" extrusionOk="0">
                    <a:moveTo>
                      <a:pt x="1" y="0"/>
                    </a:moveTo>
                    <a:cubicBezTo>
                      <a:pt x="1110" y="2384"/>
                      <a:pt x="2053" y="6044"/>
                      <a:pt x="4770" y="6931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2786225" y="3447350"/>
                <a:ext cx="47150" cy="2052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8208" fill="none" extrusionOk="0">
                    <a:moveTo>
                      <a:pt x="555" y="0"/>
                    </a:moveTo>
                    <a:cubicBezTo>
                      <a:pt x="1497" y="2163"/>
                      <a:pt x="0" y="6433"/>
                      <a:pt x="1886" y="8207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2845825" y="2872050"/>
                <a:ext cx="30525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938" fill="none" extrusionOk="0">
                    <a:moveTo>
                      <a:pt x="777" y="3937"/>
                    </a:moveTo>
                    <a:cubicBezTo>
                      <a:pt x="223" y="2385"/>
                      <a:pt x="1" y="777"/>
                      <a:pt x="1221" y="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770975" y="1105925"/>
                <a:ext cx="3255000" cy="1684350"/>
              </a:xfrm>
              <a:custGeom>
                <a:avLst/>
                <a:gdLst/>
                <a:ahLst/>
                <a:cxnLst/>
                <a:rect l="l" t="t" r="r" b="b"/>
                <a:pathLst>
                  <a:path w="130200" h="67374" extrusionOk="0">
                    <a:moveTo>
                      <a:pt x="115561" y="0"/>
                    </a:moveTo>
                    <a:lnTo>
                      <a:pt x="91938" y="8152"/>
                    </a:lnTo>
                    <a:lnTo>
                      <a:pt x="90774" y="23013"/>
                    </a:lnTo>
                    <a:lnTo>
                      <a:pt x="1775" y="54176"/>
                    </a:lnTo>
                    <a:lnTo>
                      <a:pt x="0" y="58335"/>
                    </a:lnTo>
                    <a:lnTo>
                      <a:pt x="1664" y="63880"/>
                    </a:lnTo>
                    <a:lnTo>
                      <a:pt x="6876" y="67374"/>
                    </a:lnTo>
                    <a:lnTo>
                      <a:pt x="94101" y="35877"/>
                    </a:lnTo>
                    <a:lnTo>
                      <a:pt x="107520" y="46025"/>
                    </a:lnTo>
                    <a:lnTo>
                      <a:pt x="128425" y="38262"/>
                    </a:lnTo>
                    <a:lnTo>
                      <a:pt x="130200" y="30665"/>
                    </a:lnTo>
                    <a:lnTo>
                      <a:pt x="130200" y="30665"/>
                    </a:lnTo>
                    <a:lnTo>
                      <a:pt x="108297" y="37763"/>
                    </a:lnTo>
                    <a:lnTo>
                      <a:pt x="96596" y="27948"/>
                    </a:lnTo>
                    <a:lnTo>
                      <a:pt x="99868" y="12699"/>
                    </a:lnTo>
                    <a:lnTo>
                      <a:pt x="120718" y="3882"/>
                    </a:lnTo>
                    <a:lnTo>
                      <a:pt x="115561" y="0"/>
                    </a:lnTo>
                    <a:close/>
                  </a:path>
                </a:pathLst>
              </a:custGeom>
              <a:solidFill>
                <a:srgbClr val="555555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5185875" y="1287525"/>
                <a:ext cx="720875" cy="762475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30499" extrusionOk="0">
                    <a:moveTo>
                      <a:pt x="17190" y="1"/>
                    </a:moveTo>
                    <a:lnTo>
                      <a:pt x="3272" y="5435"/>
                    </a:lnTo>
                    <a:lnTo>
                      <a:pt x="0" y="20684"/>
                    </a:lnTo>
                    <a:lnTo>
                      <a:pt x="11701" y="30499"/>
                    </a:lnTo>
                    <a:lnTo>
                      <a:pt x="25619" y="25397"/>
                    </a:lnTo>
                    <a:lnTo>
                      <a:pt x="28835" y="11202"/>
                    </a:lnTo>
                    <a:lnTo>
                      <a:pt x="17190" y="1"/>
                    </a:lnTo>
                    <a:close/>
                  </a:path>
                </a:pathLst>
              </a:custGeom>
              <a:solidFill>
                <a:srgbClr val="BBBBBB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403525" y="1538450"/>
                <a:ext cx="24262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9705" extrusionOk="0">
                    <a:moveTo>
                      <a:pt x="4880" y="0"/>
                    </a:moveTo>
                    <a:cubicBezTo>
                      <a:pt x="2163" y="0"/>
                      <a:pt x="0" y="2163"/>
                      <a:pt x="0" y="4880"/>
                    </a:cubicBezTo>
                    <a:cubicBezTo>
                      <a:pt x="0" y="7542"/>
                      <a:pt x="2163" y="9704"/>
                      <a:pt x="4880" y="9704"/>
                    </a:cubicBezTo>
                    <a:cubicBezTo>
                      <a:pt x="7541" y="9704"/>
                      <a:pt x="9704" y="7542"/>
                      <a:pt x="9704" y="4880"/>
                    </a:cubicBezTo>
                    <a:cubicBezTo>
                      <a:pt x="9704" y="2163"/>
                      <a:pt x="7541" y="0"/>
                      <a:pt x="4880" y="0"/>
                    </a:cubicBezTo>
                    <a:close/>
                  </a:path>
                </a:pathLst>
              </a:custGeom>
              <a:solidFill>
                <a:srgbClr val="555555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1" name="Google Shape;91;p15"/>
            <p:cNvCxnSpPr/>
            <p:nvPr/>
          </p:nvCxnSpPr>
          <p:spPr>
            <a:xfrm rot="10800000" flipH="1">
              <a:off x="1419500" y="2078675"/>
              <a:ext cx="1795200" cy="636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92" name="Google Shape;92;p15"/>
            <p:cNvSpPr txBox="1"/>
            <p:nvPr/>
          </p:nvSpPr>
          <p:spPr>
            <a:xfrm rot="-1142278">
              <a:off x="1747488" y="2357482"/>
              <a:ext cx="1496346" cy="338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DISTANCE (</a:t>
              </a:r>
              <a:r>
                <a:rPr lang="en" sz="1000" b="1" i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d</a:t>
              </a:r>
              <a:r>
                <a:rPr lang="en" sz="10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) - 0.2 m</a:t>
              </a:r>
              <a:endParaRPr sz="10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93" name="Google Shape;93;p15"/>
            <p:cNvCxnSpPr/>
            <p:nvPr/>
          </p:nvCxnSpPr>
          <p:spPr>
            <a:xfrm flipH="1">
              <a:off x="1734400" y="2930875"/>
              <a:ext cx="3300" cy="1062900"/>
            </a:xfrm>
            <a:prstGeom prst="straightConnector1">
              <a:avLst/>
            </a:prstGeom>
            <a:noFill/>
            <a:ln w="19050" cap="flat" cmpd="sng">
              <a:solidFill>
                <a:srgbClr val="20BA1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4" name="Google Shape;94;p15"/>
            <p:cNvSpPr txBox="1"/>
            <p:nvPr/>
          </p:nvSpPr>
          <p:spPr>
            <a:xfrm rot="-689">
              <a:off x="1747438" y="3292975"/>
              <a:ext cx="1496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20BA16"/>
                  </a:solidFill>
                  <a:latin typeface="Kalam"/>
                  <a:ea typeface="Kalam"/>
                  <a:cs typeface="Kalam"/>
                  <a:sym typeface="Kalam"/>
                </a:rPr>
                <a:t>FORCE (</a:t>
              </a:r>
              <a:r>
                <a:rPr lang="en" sz="1000" b="1" i="1">
                  <a:solidFill>
                    <a:srgbClr val="20BA16"/>
                  </a:solidFill>
                  <a:latin typeface="Kalam"/>
                  <a:ea typeface="Kalam"/>
                  <a:cs typeface="Kalam"/>
                  <a:sym typeface="Kalam"/>
                </a:rPr>
                <a:t>F</a:t>
              </a:r>
              <a:r>
                <a:rPr lang="en" sz="1000">
                  <a:solidFill>
                    <a:srgbClr val="20BA16"/>
                  </a:solidFill>
                  <a:latin typeface="Kalam"/>
                  <a:ea typeface="Kalam"/>
                  <a:cs typeface="Kalam"/>
                  <a:sym typeface="Kalam"/>
                </a:rPr>
                <a:t>) - 20 N</a:t>
              </a:r>
              <a:endParaRPr sz="1000">
                <a:solidFill>
                  <a:srgbClr val="20BA16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4957475" y="1104873"/>
            <a:ext cx="3158100" cy="2764564"/>
            <a:chOff x="4825600" y="1346486"/>
            <a:chExt cx="3158100" cy="2764564"/>
          </a:xfrm>
        </p:grpSpPr>
        <p:sp>
          <p:nvSpPr>
            <p:cNvPr id="96" name="Google Shape;96;p15"/>
            <p:cNvSpPr txBox="1"/>
            <p:nvPr/>
          </p:nvSpPr>
          <p:spPr>
            <a:xfrm>
              <a:off x="4825600" y="1725150"/>
              <a:ext cx="3158100" cy="23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This spanner is held </a:t>
              </a:r>
              <a:r>
                <a:rPr lang="en" sz="1300" b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0.2 m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 from the hand. The force the mechanic exerts on the spanner is </a:t>
              </a:r>
              <a:r>
                <a:rPr lang="en" sz="1300" b="1">
                  <a:solidFill>
                    <a:srgbClr val="20BA16"/>
                  </a:solidFill>
                  <a:latin typeface="Cambria"/>
                  <a:ea typeface="Cambria"/>
                  <a:cs typeface="Cambria"/>
                  <a:sym typeface="Cambria"/>
                </a:rPr>
                <a:t>20 N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. 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Calculate the moment.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0.2 × 20 =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4 Nm</a:t>
              </a:r>
              <a:endParaRPr sz="1300" b="1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A longer spanner would provide a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greater moment 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or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turning effect 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as the distance would be increased.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97" name="Google Shape;97;p15"/>
            <p:cNvGrpSpPr/>
            <p:nvPr/>
          </p:nvGrpSpPr>
          <p:grpSpPr>
            <a:xfrm>
              <a:off x="5701338" y="1346486"/>
              <a:ext cx="1406619" cy="278677"/>
              <a:chOff x="333975" y="2146150"/>
              <a:chExt cx="6977275" cy="1382325"/>
            </a:xfrm>
          </p:grpSpPr>
          <p:sp>
            <p:nvSpPr>
              <p:cNvPr id="98" name="Google Shape;98;p15"/>
              <p:cNvSpPr/>
              <p:nvPr/>
            </p:nvSpPr>
            <p:spPr>
              <a:xfrm>
                <a:off x="333975" y="2166325"/>
                <a:ext cx="1902000" cy="1341975"/>
              </a:xfrm>
              <a:custGeom>
                <a:avLst/>
                <a:gdLst/>
                <a:ahLst/>
                <a:cxnLst/>
                <a:rect l="l" t="t" r="r" b="b"/>
                <a:pathLst>
                  <a:path w="76080" h="53679" extrusionOk="0">
                    <a:moveTo>
                      <a:pt x="15135" y="0"/>
                    </a:moveTo>
                    <a:cubicBezTo>
                      <a:pt x="13521" y="0"/>
                      <a:pt x="12915" y="0"/>
                      <a:pt x="12915" y="1615"/>
                    </a:cubicBezTo>
                    <a:cubicBezTo>
                      <a:pt x="12915" y="2422"/>
                      <a:pt x="13521" y="2422"/>
                      <a:pt x="14732" y="2422"/>
                    </a:cubicBezTo>
                    <a:cubicBezTo>
                      <a:pt x="19575" y="2422"/>
                      <a:pt x="19575" y="3027"/>
                      <a:pt x="19575" y="3834"/>
                    </a:cubicBezTo>
                    <a:cubicBezTo>
                      <a:pt x="19575" y="4036"/>
                      <a:pt x="19575" y="4440"/>
                      <a:pt x="19171" y="5651"/>
                    </a:cubicBezTo>
                    <a:lnTo>
                      <a:pt x="9283" y="45607"/>
                    </a:lnTo>
                    <a:cubicBezTo>
                      <a:pt x="8274" y="49441"/>
                      <a:pt x="6458" y="51257"/>
                      <a:pt x="1211" y="51459"/>
                    </a:cubicBezTo>
                    <a:cubicBezTo>
                      <a:pt x="1009" y="51459"/>
                      <a:pt x="0" y="51459"/>
                      <a:pt x="0" y="52871"/>
                    </a:cubicBezTo>
                    <a:cubicBezTo>
                      <a:pt x="0" y="53678"/>
                      <a:pt x="807" y="53678"/>
                      <a:pt x="1009" y="53678"/>
                    </a:cubicBezTo>
                    <a:cubicBezTo>
                      <a:pt x="2624" y="53678"/>
                      <a:pt x="6660" y="53477"/>
                      <a:pt x="8274" y="53477"/>
                    </a:cubicBezTo>
                    <a:lnTo>
                      <a:pt x="11906" y="53477"/>
                    </a:lnTo>
                    <a:cubicBezTo>
                      <a:pt x="13117" y="53477"/>
                      <a:pt x="14328" y="53678"/>
                      <a:pt x="15539" y="53678"/>
                    </a:cubicBezTo>
                    <a:cubicBezTo>
                      <a:pt x="15942" y="53678"/>
                      <a:pt x="16951" y="53678"/>
                      <a:pt x="16951" y="52266"/>
                    </a:cubicBezTo>
                    <a:cubicBezTo>
                      <a:pt x="16951" y="51459"/>
                      <a:pt x="16144" y="51459"/>
                      <a:pt x="15741" y="51459"/>
                    </a:cubicBezTo>
                    <a:cubicBezTo>
                      <a:pt x="13117" y="51257"/>
                      <a:pt x="10696" y="50853"/>
                      <a:pt x="10696" y="48028"/>
                    </a:cubicBezTo>
                    <a:cubicBezTo>
                      <a:pt x="10696" y="47221"/>
                      <a:pt x="10696" y="47221"/>
                      <a:pt x="11099" y="46010"/>
                    </a:cubicBezTo>
                    <a:lnTo>
                      <a:pt x="21795" y="2825"/>
                    </a:lnTo>
                    <a:lnTo>
                      <a:pt x="21997" y="2825"/>
                    </a:lnTo>
                    <a:lnTo>
                      <a:pt x="28454" y="51660"/>
                    </a:lnTo>
                    <a:cubicBezTo>
                      <a:pt x="28656" y="53477"/>
                      <a:pt x="28656" y="53678"/>
                      <a:pt x="29463" y="53678"/>
                    </a:cubicBezTo>
                    <a:cubicBezTo>
                      <a:pt x="30270" y="53678"/>
                      <a:pt x="30674" y="53073"/>
                      <a:pt x="31078" y="52266"/>
                    </a:cubicBezTo>
                    <a:lnTo>
                      <a:pt x="62760" y="2422"/>
                    </a:lnTo>
                    <a:lnTo>
                      <a:pt x="62760" y="2422"/>
                    </a:lnTo>
                    <a:lnTo>
                      <a:pt x="51459" y="47826"/>
                    </a:lnTo>
                    <a:cubicBezTo>
                      <a:pt x="50652" y="50651"/>
                      <a:pt x="50450" y="51459"/>
                      <a:pt x="45002" y="51459"/>
                    </a:cubicBezTo>
                    <a:cubicBezTo>
                      <a:pt x="43589" y="51459"/>
                      <a:pt x="42782" y="51459"/>
                      <a:pt x="42782" y="52871"/>
                    </a:cubicBezTo>
                    <a:cubicBezTo>
                      <a:pt x="42782" y="53678"/>
                      <a:pt x="43387" y="53678"/>
                      <a:pt x="43993" y="53678"/>
                    </a:cubicBezTo>
                    <a:cubicBezTo>
                      <a:pt x="45204" y="53678"/>
                      <a:pt x="46818" y="53477"/>
                      <a:pt x="48231" y="53477"/>
                    </a:cubicBezTo>
                    <a:lnTo>
                      <a:pt x="57513" y="53477"/>
                    </a:lnTo>
                    <a:cubicBezTo>
                      <a:pt x="58724" y="53477"/>
                      <a:pt x="60339" y="53678"/>
                      <a:pt x="61751" y="53678"/>
                    </a:cubicBezTo>
                    <a:cubicBezTo>
                      <a:pt x="62357" y="53678"/>
                      <a:pt x="63164" y="53678"/>
                      <a:pt x="63164" y="52266"/>
                    </a:cubicBezTo>
                    <a:cubicBezTo>
                      <a:pt x="63164" y="51459"/>
                      <a:pt x="62558" y="51459"/>
                      <a:pt x="61348" y="51459"/>
                    </a:cubicBezTo>
                    <a:cubicBezTo>
                      <a:pt x="56504" y="51459"/>
                      <a:pt x="56504" y="50853"/>
                      <a:pt x="56504" y="50046"/>
                    </a:cubicBezTo>
                    <a:cubicBezTo>
                      <a:pt x="56504" y="49844"/>
                      <a:pt x="56504" y="49441"/>
                      <a:pt x="56706" y="48835"/>
                    </a:cubicBezTo>
                    <a:lnTo>
                      <a:pt x="67402" y="5852"/>
                    </a:lnTo>
                    <a:cubicBezTo>
                      <a:pt x="68209" y="3027"/>
                      <a:pt x="68411" y="2422"/>
                      <a:pt x="73859" y="2422"/>
                    </a:cubicBezTo>
                    <a:cubicBezTo>
                      <a:pt x="75474" y="2422"/>
                      <a:pt x="76079" y="2422"/>
                      <a:pt x="76079" y="807"/>
                    </a:cubicBezTo>
                    <a:cubicBezTo>
                      <a:pt x="76079" y="0"/>
                      <a:pt x="75474" y="0"/>
                      <a:pt x="74061" y="0"/>
                    </a:cubicBezTo>
                    <a:lnTo>
                      <a:pt x="64576" y="0"/>
                    </a:lnTo>
                    <a:cubicBezTo>
                      <a:pt x="62760" y="0"/>
                      <a:pt x="62558" y="202"/>
                      <a:pt x="61751" y="1413"/>
                    </a:cubicBezTo>
                    <a:lnTo>
                      <a:pt x="33096" y="46616"/>
                    </a:lnTo>
                    <a:lnTo>
                      <a:pt x="27243" y="1816"/>
                    </a:lnTo>
                    <a:cubicBezTo>
                      <a:pt x="27042" y="0"/>
                      <a:pt x="26840" y="0"/>
                      <a:pt x="248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2937200" y="2812075"/>
                <a:ext cx="1231000" cy="413700"/>
              </a:xfrm>
              <a:custGeom>
                <a:avLst/>
                <a:gdLst/>
                <a:ahLst/>
                <a:cxnLst/>
                <a:rect l="l" t="t" r="r" b="b"/>
                <a:pathLst>
                  <a:path w="49240" h="16548" extrusionOk="0">
                    <a:moveTo>
                      <a:pt x="2826" y="0"/>
                    </a:moveTo>
                    <a:cubicBezTo>
                      <a:pt x="1413" y="0"/>
                      <a:pt x="0" y="0"/>
                      <a:pt x="0" y="1413"/>
                    </a:cubicBezTo>
                    <a:cubicBezTo>
                      <a:pt x="0" y="2624"/>
                      <a:pt x="1211" y="2624"/>
                      <a:pt x="2422" y="2624"/>
                    </a:cubicBezTo>
                    <a:lnTo>
                      <a:pt x="47020" y="2624"/>
                    </a:lnTo>
                    <a:cubicBezTo>
                      <a:pt x="48029" y="2624"/>
                      <a:pt x="49240" y="2624"/>
                      <a:pt x="49240" y="1413"/>
                    </a:cubicBezTo>
                    <a:cubicBezTo>
                      <a:pt x="49240" y="0"/>
                      <a:pt x="48029" y="0"/>
                      <a:pt x="46616" y="0"/>
                    </a:cubicBezTo>
                    <a:close/>
                    <a:moveTo>
                      <a:pt x="2422" y="13924"/>
                    </a:moveTo>
                    <a:cubicBezTo>
                      <a:pt x="1211" y="13924"/>
                      <a:pt x="0" y="13924"/>
                      <a:pt x="0" y="15135"/>
                    </a:cubicBezTo>
                    <a:cubicBezTo>
                      <a:pt x="0" y="16548"/>
                      <a:pt x="1413" y="16548"/>
                      <a:pt x="2826" y="16548"/>
                    </a:cubicBezTo>
                    <a:lnTo>
                      <a:pt x="46616" y="16548"/>
                    </a:lnTo>
                    <a:cubicBezTo>
                      <a:pt x="48029" y="16548"/>
                      <a:pt x="49240" y="16548"/>
                      <a:pt x="49240" y="15135"/>
                    </a:cubicBezTo>
                    <a:cubicBezTo>
                      <a:pt x="49240" y="13924"/>
                      <a:pt x="48029" y="13924"/>
                      <a:pt x="47020" y="139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894675" y="2171350"/>
                <a:ext cx="1362175" cy="1336950"/>
              </a:xfrm>
              <a:custGeom>
                <a:avLst/>
                <a:gdLst/>
                <a:ahLst/>
                <a:cxnLst/>
                <a:rect l="l" t="t" r="r" b="b"/>
                <a:pathLst>
                  <a:path w="54487" h="53478" extrusionOk="0">
                    <a:moveTo>
                      <a:pt x="15135" y="1"/>
                    </a:moveTo>
                    <a:cubicBezTo>
                      <a:pt x="13723" y="1"/>
                      <a:pt x="12915" y="1"/>
                      <a:pt x="12915" y="1414"/>
                    </a:cubicBezTo>
                    <a:cubicBezTo>
                      <a:pt x="12915" y="2221"/>
                      <a:pt x="13521" y="2221"/>
                      <a:pt x="14732" y="2221"/>
                    </a:cubicBezTo>
                    <a:cubicBezTo>
                      <a:pt x="19575" y="2221"/>
                      <a:pt x="19575" y="2826"/>
                      <a:pt x="19575" y="3633"/>
                    </a:cubicBezTo>
                    <a:cubicBezTo>
                      <a:pt x="19575" y="4037"/>
                      <a:pt x="19575" y="4441"/>
                      <a:pt x="19373" y="5248"/>
                    </a:cubicBezTo>
                    <a:lnTo>
                      <a:pt x="8678" y="47625"/>
                    </a:lnTo>
                    <a:cubicBezTo>
                      <a:pt x="8072" y="50450"/>
                      <a:pt x="7870" y="51258"/>
                      <a:pt x="2422" y="51258"/>
                    </a:cubicBezTo>
                    <a:cubicBezTo>
                      <a:pt x="807" y="51258"/>
                      <a:pt x="0" y="51258"/>
                      <a:pt x="0" y="52670"/>
                    </a:cubicBezTo>
                    <a:cubicBezTo>
                      <a:pt x="0" y="53477"/>
                      <a:pt x="807" y="53477"/>
                      <a:pt x="1211" y="53477"/>
                    </a:cubicBezTo>
                    <a:cubicBezTo>
                      <a:pt x="2825" y="53477"/>
                      <a:pt x="4440" y="53276"/>
                      <a:pt x="5852" y="53276"/>
                    </a:cubicBezTo>
                    <a:lnTo>
                      <a:pt x="15942" y="53276"/>
                    </a:lnTo>
                    <a:cubicBezTo>
                      <a:pt x="17759" y="53276"/>
                      <a:pt x="19575" y="53477"/>
                      <a:pt x="21391" y="53477"/>
                    </a:cubicBezTo>
                    <a:cubicBezTo>
                      <a:pt x="21996" y="53477"/>
                      <a:pt x="23005" y="53477"/>
                      <a:pt x="23005" y="52065"/>
                    </a:cubicBezTo>
                    <a:cubicBezTo>
                      <a:pt x="23005" y="51258"/>
                      <a:pt x="22602" y="51258"/>
                      <a:pt x="20786" y="51258"/>
                    </a:cubicBezTo>
                    <a:cubicBezTo>
                      <a:pt x="14530" y="51258"/>
                      <a:pt x="14530" y="50652"/>
                      <a:pt x="14530" y="49441"/>
                    </a:cubicBezTo>
                    <a:cubicBezTo>
                      <a:pt x="14530" y="49038"/>
                      <a:pt x="14530" y="48432"/>
                      <a:pt x="14732" y="47827"/>
                    </a:cubicBezTo>
                    <a:lnTo>
                      <a:pt x="19777" y="27849"/>
                    </a:lnTo>
                    <a:lnTo>
                      <a:pt x="27445" y="27849"/>
                    </a:lnTo>
                    <a:cubicBezTo>
                      <a:pt x="33297" y="27849"/>
                      <a:pt x="33701" y="29262"/>
                      <a:pt x="33701" y="31481"/>
                    </a:cubicBezTo>
                    <a:cubicBezTo>
                      <a:pt x="33701" y="32490"/>
                      <a:pt x="33701" y="33701"/>
                      <a:pt x="33297" y="35316"/>
                    </a:cubicBezTo>
                    <a:cubicBezTo>
                      <a:pt x="33096" y="35719"/>
                      <a:pt x="33096" y="36123"/>
                      <a:pt x="33096" y="36123"/>
                    </a:cubicBezTo>
                    <a:cubicBezTo>
                      <a:pt x="33096" y="36728"/>
                      <a:pt x="33297" y="37132"/>
                      <a:pt x="33903" y="37132"/>
                    </a:cubicBezTo>
                    <a:cubicBezTo>
                      <a:pt x="34508" y="37132"/>
                      <a:pt x="34508" y="36728"/>
                      <a:pt x="34912" y="35517"/>
                    </a:cubicBezTo>
                    <a:lnTo>
                      <a:pt x="39351" y="17154"/>
                    </a:lnTo>
                    <a:cubicBezTo>
                      <a:pt x="39351" y="16952"/>
                      <a:pt x="39150" y="16347"/>
                      <a:pt x="38746" y="16347"/>
                    </a:cubicBezTo>
                    <a:cubicBezTo>
                      <a:pt x="37939" y="16347"/>
                      <a:pt x="37939" y="16750"/>
                      <a:pt x="37535" y="18163"/>
                    </a:cubicBezTo>
                    <a:cubicBezTo>
                      <a:pt x="35921" y="24015"/>
                      <a:pt x="34306" y="25629"/>
                      <a:pt x="27445" y="25629"/>
                    </a:cubicBezTo>
                    <a:lnTo>
                      <a:pt x="20382" y="25629"/>
                    </a:lnTo>
                    <a:lnTo>
                      <a:pt x="25427" y="5248"/>
                    </a:lnTo>
                    <a:cubicBezTo>
                      <a:pt x="26234" y="2624"/>
                      <a:pt x="26234" y="2221"/>
                      <a:pt x="29463" y="2221"/>
                    </a:cubicBezTo>
                    <a:lnTo>
                      <a:pt x="40159" y="2221"/>
                    </a:lnTo>
                    <a:cubicBezTo>
                      <a:pt x="49845" y="2221"/>
                      <a:pt x="51258" y="5248"/>
                      <a:pt x="51258" y="10696"/>
                    </a:cubicBezTo>
                    <a:cubicBezTo>
                      <a:pt x="51258" y="11302"/>
                      <a:pt x="51258" y="12916"/>
                      <a:pt x="51056" y="14934"/>
                    </a:cubicBezTo>
                    <a:cubicBezTo>
                      <a:pt x="51056" y="15338"/>
                      <a:pt x="50854" y="16347"/>
                      <a:pt x="50854" y="16750"/>
                    </a:cubicBezTo>
                    <a:cubicBezTo>
                      <a:pt x="50854" y="17356"/>
                      <a:pt x="51258" y="17557"/>
                      <a:pt x="51661" y="17557"/>
                    </a:cubicBezTo>
                    <a:cubicBezTo>
                      <a:pt x="52267" y="17557"/>
                      <a:pt x="52468" y="17154"/>
                      <a:pt x="52670" y="15741"/>
                    </a:cubicBezTo>
                    <a:lnTo>
                      <a:pt x="54285" y="2019"/>
                    </a:lnTo>
                    <a:cubicBezTo>
                      <a:pt x="54285" y="1817"/>
                      <a:pt x="54486" y="1010"/>
                      <a:pt x="54486" y="808"/>
                    </a:cubicBezTo>
                    <a:cubicBezTo>
                      <a:pt x="54486" y="1"/>
                      <a:pt x="53881" y="1"/>
                      <a:pt x="524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6398075" y="2146150"/>
                <a:ext cx="913175" cy="1382325"/>
              </a:xfrm>
              <a:custGeom>
                <a:avLst/>
                <a:gdLst/>
                <a:ahLst/>
                <a:cxnLst/>
                <a:rect l="l" t="t" r="r" b="b"/>
                <a:pathLst>
                  <a:path w="36527" h="55293" extrusionOk="0">
                    <a:moveTo>
                      <a:pt x="18365" y="21391"/>
                    </a:moveTo>
                    <a:cubicBezTo>
                      <a:pt x="23612" y="21391"/>
                      <a:pt x="24621" y="27848"/>
                      <a:pt x="24621" y="28454"/>
                    </a:cubicBezTo>
                    <a:cubicBezTo>
                      <a:pt x="24621" y="28655"/>
                      <a:pt x="24419" y="29664"/>
                      <a:pt x="24217" y="29664"/>
                    </a:cubicBezTo>
                    <a:lnTo>
                      <a:pt x="20383" y="45203"/>
                    </a:lnTo>
                    <a:cubicBezTo>
                      <a:pt x="19979" y="46414"/>
                      <a:pt x="19979" y="46615"/>
                      <a:pt x="18970" y="48230"/>
                    </a:cubicBezTo>
                    <a:cubicBezTo>
                      <a:pt x="17154" y="50248"/>
                      <a:pt x="13723" y="53678"/>
                      <a:pt x="10091" y="53678"/>
                    </a:cubicBezTo>
                    <a:cubicBezTo>
                      <a:pt x="6862" y="53678"/>
                      <a:pt x="5046" y="50853"/>
                      <a:pt x="5046" y="46212"/>
                    </a:cubicBezTo>
                    <a:cubicBezTo>
                      <a:pt x="5046" y="41772"/>
                      <a:pt x="7467" y="33095"/>
                      <a:pt x="8880" y="29664"/>
                    </a:cubicBezTo>
                    <a:cubicBezTo>
                      <a:pt x="11705" y="24216"/>
                      <a:pt x="15338" y="21391"/>
                      <a:pt x="18365" y="21391"/>
                    </a:cubicBezTo>
                    <a:close/>
                    <a:moveTo>
                      <a:pt x="35518" y="0"/>
                    </a:moveTo>
                    <a:cubicBezTo>
                      <a:pt x="35518" y="0"/>
                      <a:pt x="31684" y="404"/>
                      <a:pt x="31280" y="404"/>
                    </a:cubicBezTo>
                    <a:cubicBezTo>
                      <a:pt x="29867" y="404"/>
                      <a:pt x="28858" y="605"/>
                      <a:pt x="27446" y="807"/>
                    </a:cubicBezTo>
                    <a:cubicBezTo>
                      <a:pt x="25428" y="807"/>
                      <a:pt x="24822" y="1009"/>
                      <a:pt x="24822" y="2422"/>
                    </a:cubicBezTo>
                    <a:cubicBezTo>
                      <a:pt x="24822" y="3229"/>
                      <a:pt x="25428" y="3229"/>
                      <a:pt x="26639" y="3229"/>
                    </a:cubicBezTo>
                    <a:cubicBezTo>
                      <a:pt x="30473" y="3229"/>
                      <a:pt x="30473" y="3834"/>
                      <a:pt x="30473" y="4641"/>
                    </a:cubicBezTo>
                    <a:cubicBezTo>
                      <a:pt x="30473" y="5045"/>
                      <a:pt x="30271" y="5650"/>
                      <a:pt x="30271" y="6054"/>
                    </a:cubicBezTo>
                    <a:lnTo>
                      <a:pt x="25428" y="25023"/>
                    </a:lnTo>
                    <a:cubicBezTo>
                      <a:pt x="24621" y="23005"/>
                      <a:pt x="22401" y="19776"/>
                      <a:pt x="18365" y="19776"/>
                    </a:cubicBezTo>
                    <a:cubicBezTo>
                      <a:pt x="9485" y="19776"/>
                      <a:pt x="1" y="31279"/>
                      <a:pt x="1" y="42983"/>
                    </a:cubicBezTo>
                    <a:cubicBezTo>
                      <a:pt x="1" y="50651"/>
                      <a:pt x="4440" y="55293"/>
                      <a:pt x="9889" y="55293"/>
                    </a:cubicBezTo>
                    <a:cubicBezTo>
                      <a:pt x="14127" y="55293"/>
                      <a:pt x="17759" y="51862"/>
                      <a:pt x="19979" y="49239"/>
                    </a:cubicBezTo>
                    <a:cubicBezTo>
                      <a:pt x="20786" y="53880"/>
                      <a:pt x="24621" y="55293"/>
                      <a:pt x="26840" y="55293"/>
                    </a:cubicBezTo>
                    <a:cubicBezTo>
                      <a:pt x="29262" y="55293"/>
                      <a:pt x="31078" y="53880"/>
                      <a:pt x="32491" y="51055"/>
                    </a:cubicBezTo>
                    <a:cubicBezTo>
                      <a:pt x="33702" y="48431"/>
                      <a:pt x="34912" y="43588"/>
                      <a:pt x="34912" y="43185"/>
                    </a:cubicBezTo>
                    <a:cubicBezTo>
                      <a:pt x="34912" y="42781"/>
                      <a:pt x="34509" y="42579"/>
                      <a:pt x="34105" y="42579"/>
                    </a:cubicBezTo>
                    <a:cubicBezTo>
                      <a:pt x="33500" y="42579"/>
                      <a:pt x="33298" y="42983"/>
                      <a:pt x="33096" y="44194"/>
                    </a:cubicBezTo>
                    <a:cubicBezTo>
                      <a:pt x="31885" y="48835"/>
                      <a:pt x="30271" y="53678"/>
                      <a:pt x="27042" y="53678"/>
                    </a:cubicBezTo>
                    <a:cubicBezTo>
                      <a:pt x="24822" y="53678"/>
                      <a:pt x="24621" y="51660"/>
                      <a:pt x="24621" y="50046"/>
                    </a:cubicBezTo>
                    <a:cubicBezTo>
                      <a:pt x="24621" y="49844"/>
                      <a:pt x="24621" y="48230"/>
                      <a:pt x="25226" y="46010"/>
                    </a:cubicBezTo>
                    <a:lnTo>
                      <a:pt x="36325" y="2018"/>
                    </a:lnTo>
                    <a:cubicBezTo>
                      <a:pt x="36325" y="1614"/>
                      <a:pt x="36527" y="1211"/>
                      <a:pt x="36527" y="807"/>
                    </a:cubicBezTo>
                    <a:cubicBezTo>
                      <a:pt x="36527" y="0"/>
                      <a:pt x="35720" y="0"/>
                      <a:pt x="35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Centre of Gravity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6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1.31P</a:t>
            </a:r>
            <a:endParaRPr sz="17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Know that the weight of a body acts through its centre of gravity.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object’s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centre of gravity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point through which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weight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object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acts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Symmetrical objects have a centre of gravity located at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point of symmetry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Asymmetrical objects will have a centre of gravity at its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centre of mass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suspended,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will swing until the centre of gravity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directly below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point of suspension.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9" name="Google Shape;109;p16"/>
          <p:cNvGrpSpPr/>
          <p:nvPr/>
        </p:nvGrpSpPr>
        <p:grpSpPr>
          <a:xfrm>
            <a:off x="5975775" y="1898213"/>
            <a:ext cx="2183700" cy="2535863"/>
            <a:chOff x="5924375" y="1986338"/>
            <a:chExt cx="2183700" cy="2535863"/>
          </a:xfrm>
        </p:grpSpPr>
        <p:grpSp>
          <p:nvGrpSpPr>
            <p:cNvPr id="110" name="Google Shape;110;p16"/>
            <p:cNvGrpSpPr/>
            <p:nvPr/>
          </p:nvGrpSpPr>
          <p:grpSpPr>
            <a:xfrm>
              <a:off x="6094625" y="1986338"/>
              <a:ext cx="1843163" cy="1843163"/>
              <a:chOff x="1333950" y="381450"/>
              <a:chExt cx="4915100" cy="4915100"/>
            </a:xfrm>
          </p:grpSpPr>
          <p:sp>
            <p:nvSpPr>
              <p:cNvPr id="111" name="Google Shape;111;p16"/>
              <p:cNvSpPr/>
              <p:nvPr/>
            </p:nvSpPr>
            <p:spPr>
              <a:xfrm>
                <a:off x="1333950" y="381450"/>
                <a:ext cx="4915100" cy="4915100"/>
              </a:xfrm>
              <a:custGeom>
                <a:avLst/>
                <a:gdLst/>
                <a:ahLst/>
                <a:cxnLst/>
                <a:rect l="l" t="t" r="r" b="b"/>
                <a:pathLst>
                  <a:path w="196604" h="196604" fill="none" extrusionOk="0">
                    <a:moveTo>
                      <a:pt x="0" y="196604"/>
                    </a:moveTo>
                    <a:lnTo>
                      <a:pt x="196604" y="0"/>
                    </a:lnTo>
                    <a:moveTo>
                      <a:pt x="0" y="0"/>
                    </a:moveTo>
                    <a:lnTo>
                      <a:pt x="196604" y="196604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dot"/>
                <a:miter lim="1849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1333950" y="381450"/>
                <a:ext cx="4915100" cy="4915100"/>
              </a:xfrm>
              <a:custGeom>
                <a:avLst/>
                <a:gdLst/>
                <a:ahLst/>
                <a:cxnLst/>
                <a:rect l="l" t="t" r="r" b="b"/>
                <a:pathLst>
                  <a:path w="196604" h="196604" fill="none" extrusionOk="0">
                    <a:moveTo>
                      <a:pt x="98395" y="0"/>
                    </a:moveTo>
                    <a:lnTo>
                      <a:pt x="98395" y="196604"/>
                    </a:lnTo>
                    <a:moveTo>
                      <a:pt x="0" y="98395"/>
                    </a:moveTo>
                    <a:lnTo>
                      <a:pt x="196604" y="98395"/>
                    </a:ln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dot"/>
                <a:miter lim="1849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1333950" y="381450"/>
                <a:ext cx="4915100" cy="4915100"/>
              </a:xfrm>
              <a:custGeom>
                <a:avLst/>
                <a:gdLst/>
                <a:ahLst/>
                <a:cxnLst/>
                <a:rect l="l" t="t" r="r" b="b"/>
                <a:pathLst>
                  <a:path w="196604" h="196604" fill="none" extrusionOk="0">
                    <a:moveTo>
                      <a:pt x="0" y="0"/>
                    </a:moveTo>
                    <a:lnTo>
                      <a:pt x="196604" y="0"/>
                    </a:lnTo>
                    <a:lnTo>
                      <a:pt x="196604" y="196604"/>
                    </a:lnTo>
                    <a:lnTo>
                      <a:pt x="0" y="196604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849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Google Shape;114;p16"/>
            <p:cNvSpPr txBox="1"/>
            <p:nvPr/>
          </p:nvSpPr>
          <p:spPr>
            <a:xfrm>
              <a:off x="5924375" y="3829500"/>
              <a:ext cx="2183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square is a symmetrical object. The </a:t>
              </a:r>
              <a:r>
                <a:rPr lang="en" sz="1100" b="1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point of symmetry</a:t>
              </a:r>
              <a:r>
                <a:rPr lang="en" sz="1100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indicates its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centre of gravity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6924713" y="2816425"/>
              <a:ext cx="183000" cy="1830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A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769125" y="289263"/>
            <a:ext cx="3369450" cy="4564975"/>
            <a:chOff x="2032375" y="193200"/>
            <a:chExt cx="3369450" cy="4564975"/>
          </a:xfrm>
        </p:grpSpPr>
        <p:sp>
          <p:nvSpPr>
            <p:cNvPr id="122" name="Google Shape;122;p17"/>
            <p:cNvSpPr/>
            <p:nvPr/>
          </p:nvSpPr>
          <p:spPr>
            <a:xfrm>
              <a:off x="2032375" y="193200"/>
              <a:ext cx="3369450" cy="401475"/>
            </a:xfrm>
            <a:custGeom>
              <a:avLst/>
              <a:gdLst/>
              <a:ahLst/>
              <a:cxnLst/>
              <a:rect l="l" t="t" r="r" b="b"/>
              <a:pathLst>
                <a:path w="134778" h="16059" extrusionOk="0">
                  <a:moveTo>
                    <a:pt x="1" y="0"/>
                  </a:moveTo>
                  <a:lnTo>
                    <a:pt x="1" y="16059"/>
                  </a:lnTo>
                  <a:lnTo>
                    <a:pt x="134778" y="16059"/>
                  </a:lnTo>
                  <a:lnTo>
                    <a:pt x="134778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3764125" y="582975"/>
              <a:ext cx="1157175" cy="3968850"/>
            </a:xfrm>
            <a:custGeom>
              <a:avLst/>
              <a:gdLst/>
              <a:ahLst/>
              <a:cxnLst/>
              <a:rect l="l" t="t" r="r" b="b"/>
              <a:pathLst>
                <a:path w="46287" h="158754" fill="none" extrusionOk="0">
                  <a:moveTo>
                    <a:pt x="0" y="0"/>
                  </a:moveTo>
                  <a:lnTo>
                    <a:pt x="46286" y="158753"/>
                  </a:lnTo>
                </a:path>
              </a:pathLst>
            </a:custGeom>
            <a:noFill/>
            <a:ln w="19050" cap="flat" cmpd="sng">
              <a:solidFill>
                <a:srgbClr val="00F68F"/>
              </a:solidFill>
              <a:prstDash val="solid"/>
              <a:miter lim="18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4710225" y="4338425"/>
              <a:ext cx="420225" cy="419750"/>
            </a:xfrm>
            <a:custGeom>
              <a:avLst/>
              <a:gdLst/>
              <a:ahLst/>
              <a:cxnLst/>
              <a:rect l="l" t="t" r="r" b="b"/>
              <a:pathLst>
                <a:path w="16809" h="16790" extrusionOk="0">
                  <a:moveTo>
                    <a:pt x="16808" y="8386"/>
                  </a:moveTo>
                  <a:cubicBezTo>
                    <a:pt x="16808" y="13027"/>
                    <a:pt x="13046" y="16789"/>
                    <a:pt x="8405" y="16789"/>
                  </a:cubicBezTo>
                  <a:cubicBezTo>
                    <a:pt x="3763" y="16789"/>
                    <a:pt x="1" y="13027"/>
                    <a:pt x="1" y="8386"/>
                  </a:cubicBezTo>
                  <a:cubicBezTo>
                    <a:pt x="1" y="3763"/>
                    <a:pt x="3763" y="1"/>
                    <a:pt x="8405" y="1"/>
                  </a:cubicBezTo>
                  <a:cubicBezTo>
                    <a:pt x="13046" y="1"/>
                    <a:pt x="16808" y="3763"/>
                    <a:pt x="16808" y="8386"/>
                  </a:cubicBezTo>
                  <a:close/>
                </a:path>
              </a:pathLst>
            </a:custGeom>
            <a:solidFill>
              <a:srgbClr val="00F68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3757100" y="567525"/>
              <a:ext cx="1132375" cy="4159775"/>
            </a:xfrm>
            <a:custGeom>
              <a:avLst/>
              <a:gdLst/>
              <a:ahLst/>
              <a:cxnLst/>
              <a:rect l="l" t="t" r="r" b="b"/>
              <a:pathLst>
                <a:path w="45295" h="166391" fill="none" extrusionOk="0">
                  <a:moveTo>
                    <a:pt x="1" y="0"/>
                  </a:moveTo>
                  <a:lnTo>
                    <a:pt x="1" y="166390"/>
                  </a:lnTo>
                  <a:moveTo>
                    <a:pt x="1" y="166390"/>
                  </a:moveTo>
                  <a:lnTo>
                    <a:pt x="45294" y="166390"/>
                  </a:lnTo>
                </a:path>
              </a:pathLst>
            </a:custGeom>
            <a:noFill/>
            <a:ln w="19050" cap="flat" cmpd="sng">
              <a:solidFill>
                <a:srgbClr val="00AEFF"/>
              </a:solidFill>
              <a:prstDash val="solid"/>
              <a:miter lim="18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4865575" y="4701075"/>
              <a:ext cx="70225" cy="51950"/>
            </a:xfrm>
            <a:custGeom>
              <a:avLst/>
              <a:gdLst/>
              <a:ahLst/>
              <a:cxnLst/>
              <a:rect l="l" t="t" r="r" b="b"/>
              <a:pathLst>
                <a:path w="2809" h="2078" extrusionOk="0">
                  <a:moveTo>
                    <a:pt x="1" y="0"/>
                  </a:moveTo>
                  <a:lnTo>
                    <a:pt x="2808" y="1048"/>
                  </a:lnTo>
                  <a:lnTo>
                    <a:pt x="1" y="2078"/>
                  </a:lnTo>
                  <a:cubicBezTo>
                    <a:pt x="450" y="1460"/>
                    <a:pt x="450" y="636"/>
                    <a:pt x="1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577025" y="4558825"/>
              <a:ext cx="2353150" cy="168925"/>
            </a:xfrm>
            <a:custGeom>
              <a:avLst/>
              <a:gdLst/>
              <a:ahLst/>
              <a:cxnLst/>
              <a:rect l="l" t="t" r="r" b="b"/>
              <a:pathLst>
                <a:path w="94126" h="6757" fill="none" extrusionOk="0">
                  <a:moveTo>
                    <a:pt x="94126" y="0"/>
                  </a:moveTo>
                  <a:cubicBezTo>
                    <a:pt x="77393" y="5428"/>
                    <a:pt x="62982" y="6626"/>
                    <a:pt x="47222" y="6682"/>
                  </a:cubicBezTo>
                  <a:cubicBezTo>
                    <a:pt x="31463" y="6757"/>
                    <a:pt x="14356" y="3893"/>
                    <a:pt x="1" y="5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ot"/>
              <a:miter lim="187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3721075" y="540375"/>
              <a:ext cx="83775" cy="83325"/>
            </a:xfrm>
            <a:custGeom>
              <a:avLst/>
              <a:gdLst/>
              <a:ahLst/>
              <a:cxnLst/>
              <a:rect l="l" t="t" r="r" b="b"/>
              <a:pathLst>
                <a:path w="3351" h="3333" extrusionOk="0">
                  <a:moveTo>
                    <a:pt x="1685" y="1"/>
                  </a:moveTo>
                  <a:cubicBezTo>
                    <a:pt x="749" y="1"/>
                    <a:pt x="0" y="750"/>
                    <a:pt x="0" y="1667"/>
                  </a:cubicBezTo>
                  <a:cubicBezTo>
                    <a:pt x="0" y="2584"/>
                    <a:pt x="749" y="3332"/>
                    <a:pt x="1685" y="3332"/>
                  </a:cubicBezTo>
                  <a:cubicBezTo>
                    <a:pt x="2602" y="3332"/>
                    <a:pt x="3351" y="2584"/>
                    <a:pt x="3351" y="1667"/>
                  </a:cubicBezTo>
                  <a:cubicBezTo>
                    <a:pt x="3351" y="750"/>
                    <a:pt x="2602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 w="60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7"/>
          <p:cNvSpPr txBox="1"/>
          <p:nvPr/>
        </p:nvSpPr>
        <p:spPr>
          <a:xfrm>
            <a:off x="4326150" y="2110038"/>
            <a:ext cx="3855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object that is freely suspended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often described as a </a:t>
            </a:r>
            <a:r>
              <a:rPr lang="en" b="1">
                <a:solidFill>
                  <a:srgbClr val="00F68F"/>
                </a:solidFill>
                <a:latin typeface="Cambria"/>
                <a:ea typeface="Cambria"/>
                <a:cs typeface="Cambria"/>
                <a:sym typeface="Cambria"/>
              </a:rPr>
              <a:t>pendulum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object will swing until its </a:t>
            </a:r>
            <a:r>
              <a:rPr lang="en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centre of gravity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directly below the suspension point.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109225" y="2571750"/>
            <a:ext cx="135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AEFF"/>
                </a:solidFill>
                <a:latin typeface="Kalam"/>
                <a:ea typeface="Kalam"/>
                <a:cs typeface="Kalam"/>
                <a:sym typeface="Kalam"/>
              </a:rPr>
              <a:t>CENTRE OF GRAVITY</a:t>
            </a:r>
            <a:endParaRPr sz="900">
              <a:solidFill>
                <a:srgbClr val="00AE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Principle of Moments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1.32P</a:t>
            </a:r>
            <a:endParaRPr sz="16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Use the principle of moments for a simple system of parallel forces acting in one plane.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principle of moments states that, when an object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balanced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total clockwise moment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about a pivot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equals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total anticlockwise moment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about the same pivot.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principle of moments is used to solve problems when two forces are acting on a balanced object, usually a seesaw.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moments are not balanced, the see-saw will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topple over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1007550" y="3540325"/>
            <a:ext cx="252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9" name="Google Shape;139;p18"/>
          <p:cNvCxnSpPr/>
          <p:nvPr/>
        </p:nvCxnSpPr>
        <p:spPr>
          <a:xfrm>
            <a:off x="3598350" y="3540325"/>
            <a:ext cx="200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40" name="Google Shape;140;p18"/>
          <p:cNvGrpSpPr/>
          <p:nvPr/>
        </p:nvGrpSpPr>
        <p:grpSpPr>
          <a:xfrm>
            <a:off x="951463" y="3036775"/>
            <a:ext cx="7626125" cy="1877700"/>
            <a:chOff x="1007550" y="3036775"/>
            <a:chExt cx="7626125" cy="1877700"/>
          </a:xfrm>
        </p:grpSpPr>
        <p:grpSp>
          <p:nvGrpSpPr>
            <p:cNvPr id="141" name="Google Shape;141;p18"/>
            <p:cNvGrpSpPr/>
            <p:nvPr/>
          </p:nvGrpSpPr>
          <p:grpSpPr>
            <a:xfrm>
              <a:off x="1007550" y="3232525"/>
              <a:ext cx="4667775" cy="1586650"/>
              <a:chOff x="940075" y="3331875"/>
              <a:chExt cx="4667775" cy="1586650"/>
            </a:xfrm>
          </p:grpSpPr>
          <p:grpSp>
            <p:nvGrpSpPr>
              <p:cNvPr id="142" name="Google Shape;142;p18"/>
              <p:cNvGrpSpPr/>
              <p:nvPr/>
            </p:nvGrpSpPr>
            <p:grpSpPr>
              <a:xfrm>
                <a:off x="940075" y="3831625"/>
                <a:ext cx="4667775" cy="1086900"/>
                <a:chOff x="940075" y="3746525"/>
                <a:chExt cx="4667775" cy="1086900"/>
              </a:xfrm>
            </p:grpSpPr>
            <p:cxnSp>
              <p:nvCxnSpPr>
                <p:cNvPr id="143" name="Google Shape;143;p18"/>
                <p:cNvCxnSpPr/>
                <p:nvPr/>
              </p:nvCxnSpPr>
              <p:spPr>
                <a:xfrm flipH="1">
                  <a:off x="4301750" y="3866600"/>
                  <a:ext cx="600" cy="71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F005E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44" name="Google Shape;144;p18"/>
                <p:cNvCxnSpPr/>
                <p:nvPr/>
              </p:nvCxnSpPr>
              <p:spPr>
                <a:xfrm>
                  <a:off x="1284175" y="3866650"/>
                  <a:ext cx="0" cy="434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AEF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grpSp>
              <p:nvGrpSpPr>
                <p:cNvPr id="145" name="Google Shape;145;p18"/>
                <p:cNvGrpSpPr/>
                <p:nvPr/>
              </p:nvGrpSpPr>
              <p:grpSpPr>
                <a:xfrm>
                  <a:off x="1017550" y="3746525"/>
                  <a:ext cx="4590300" cy="763800"/>
                  <a:chOff x="2027325" y="3540600"/>
                  <a:chExt cx="4590300" cy="763800"/>
                </a:xfrm>
              </p:grpSpPr>
              <p:sp>
                <p:nvSpPr>
                  <p:cNvPr id="146" name="Google Shape;146;p18"/>
                  <p:cNvSpPr/>
                  <p:nvPr/>
                </p:nvSpPr>
                <p:spPr>
                  <a:xfrm>
                    <a:off x="2027325" y="3540600"/>
                    <a:ext cx="4590300" cy="191100"/>
                  </a:xfrm>
                  <a:prstGeom prst="rect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18"/>
                  <p:cNvSpPr/>
                  <p:nvPr/>
                </p:nvSpPr>
                <p:spPr>
                  <a:xfrm>
                    <a:off x="4297650" y="3731700"/>
                    <a:ext cx="548700" cy="57270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8" name="Google Shape;148;p18"/>
                <p:cNvSpPr txBox="1"/>
                <p:nvPr/>
              </p:nvSpPr>
              <p:spPr>
                <a:xfrm>
                  <a:off x="940075" y="4260200"/>
                  <a:ext cx="6882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00AE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250 N</a:t>
                  </a:r>
                  <a:endParaRPr sz="900">
                    <a:solidFill>
                      <a:srgbClr val="00AE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49" name="Google Shape;149;p18"/>
                <p:cNvSpPr txBox="1"/>
                <p:nvPr/>
              </p:nvSpPr>
              <p:spPr>
                <a:xfrm>
                  <a:off x="3957950" y="4510325"/>
                  <a:ext cx="6882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005E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750 N</a:t>
                  </a:r>
                  <a:endParaRPr sz="900">
                    <a:solidFill>
                      <a:srgbClr val="FF005E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150" name="Google Shape;150;p18"/>
              <p:cNvSpPr txBox="1"/>
              <p:nvPr/>
            </p:nvSpPr>
            <p:spPr>
              <a:xfrm>
                <a:off x="1026650" y="3331875"/>
                <a:ext cx="2472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DISTANCE FROM PIVOT = 2.4 m</a:t>
                </a:r>
                <a:endParaRPr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51" name="Google Shape;151;p18"/>
              <p:cNvSpPr txBox="1"/>
              <p:nvPr/>
            </p:nvSpPr>
            <p:spPr>
              <a:xfrm>
                <a:off x="3600475" y="3331875"/>
                <a:ext cx="1936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DISTANCE FROM PIVOT = </a:t>
                </a:r>
                <a:r>
                  <a:rPr lang="en" sz="800">
                    <a:solidFill>
                      <a:srgbClr val="FF0000"/>
                    </a:solidFill>
                    <a:latin typeface="Kalam"/>
                    <a:ea typeface="Kalam"/>
                    <a:cs typeface="Kalam"/>
                    <a:sym typeface="Kalam"/>
                  </a:rPr>
                  <a:t>UNKNOWN</a:t>
                </a:r>
                <a:endParaRPr sz="8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52" name="Google Shape;152;p18"/>
            <p:cNvSpPr txBox="1"/>
            <p:nvPr/>
          </p:nvSpPr>
          <p:spPr>
            <a:xfrm>
              <a:off x="5705975" y="3036775"/>
              <a:ext cx="2927700" cy="18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seesaw is balanced. The </a:t>
              </a:r>
              <a:r>
                <a:rPr lang="en" sz="1000">
                  <a:solidFill>
                    <a:srgbClr val="FF005E"/>
                  </a:solidFill>
                  <a:latin typeface="Cambria"/>
                  <a:ea typeface="Cambria"/>
                  <a:cs typeface="Cambria"/>
                  <a:sym typeface="Cambria"/>
                </a:rPr>
                <a:t>clockwise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 </a:t>
              </a:r>
              <a:r>
                <a:rPr lang="en" sz="1000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anticlockwise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moments are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equal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Given this, calculate the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unknown distance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Moment A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250 × 2.4 = 600 Nm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Moment A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</a:t>
              </a:r>
              <a:r>
                <a:rPr lang="en" sz="1000">
                  <a:solidFill>
                    <a:srgbClr val="FF005E"/>
                  </a:solidFill>
                  <a:latin typeface="Cambria"/>
                  <a:ea typeface="Cambria"/>
                  <a:cs typeface="Cambria"/>
                  <a:sym typeface="Cambria"/>
                </a:rPr>
                <a:t> Moment B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Distance = moment ÷ force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600 ÷ 750 = </a:t>
              </a:r>
              <a:r>
                <a:rPr lang="en" sz="1000" b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0.8 m</a:t>
              </a:r>
              <a:endParaRPr sz="10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l="1246" t="10241" r="1334" b="3914"/>
          <a:stretch/>
        </p:blipFill>
        <p:spPr>
          <a:xfrm>
            <a:off x="0" y="0"/>
            <a:ext cx="9144003" cy="441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382250" y="4471825"/>
            <a:ext cx="637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Seesaws are often used to illustrate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principle of moments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If the two moments are not balanced, the seesaw will topple.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0" name="Google Shape;160;p19"/>
          <p:cNvCxnSpPr/>
          <p:nvPr/>
        </p:nvCxnSpPr>
        <p:spPr>
          <a:xfrm>
            <a:off x="0" y="441533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0"/>
          <p:cNvCxnSpPr>
            <a:stCxn id="166" idx="0"/>
          </p:cNvCxnSpPr>
          <p:nvPr/>
        </p:nvCxnSpPr>
        <p:spPr>
          <a:xfrm rot="10800000" flipH="1">
            <a:off x="1317700" y="3661000"/>
            <a:ext cx="2100" cy="56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Forces on a Light Beam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1.33P</a:t>
            </a:r>
            <a:endParaRPr sz="16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Understand how the upward forces on a light beam, supported at its ends, vary with the position of a heavy object placed on the beam.</a:t>
            </a:r>
            <a:endParaRPr sz="12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beam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supported at both ends, it will supply an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upward force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any weighted object that is placed on the beam.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light beam can be treated as if it has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mass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 weighted object is placed on the beam, the support that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closer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object will provide more upward force.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0" name="Google Shape;170;p20"/>
          <p:cNvGrpSpPr/>
          <p:nvPr/>
        </p:nvGrpSpPr>
        <p:grpSpPr>
          <a:xfrm>
            <a:off x="872725" y="3822400"/>
            <a:ext cx="3284400" cy="1128000"/>
            <a:chOff x="879825" y="3618325"/>
            <a:chExt cx="3284400" cy="1128000"/>
          </a:xfrm>
        </p:grpSpPr>
        <p:grpSp>
          <p:nvGrpSpPr>
            <p:cNvPr id="171" name="Google Shape;171;p20"/>
            <p:cNvGrpSpPr/>
            <p:nvPr/>
          </p:nvGrpSpPr>
          <p:grpSpPr>
            <a:xfrm>
              <a:off x="879825" y="3845425"/>
              <a:ext cx="3284400" cy="900900"/>
              <a:chOff x="879825" y="3675175"/>
              <a:chExt cx="3284400" cy="900900"/>
            </a:xfrm>
          </p:grpSpPr>
          <p:sp>
            <p:nvSpPr>
              <p:cNvPr id="172" name="Google Shape;172;p20"/>
              <p:cNvSpPr/>
              <p:nvPr/>
            </p:nvSpPr>
            <p:spPr>
              <a:xfrm>
                <a:off x="879825" y="3675175"/>
                <a:ext cx="3284400" cy="177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3554225" y="3852475"/>
                <a:ext cx="315600" cy="723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>
                <a:off x="1167000" y="3852475"/>
                <a:ext cx="315600" cy="723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0"/>
            <p:cNvSpPr/>
            <p:nvPr/>
          </p:nvSpPr>
          <p:spPr>
            <a:xfrm>
              <a:off x="1787875" y="3618325"/>
              <a:ext cx="404400" cy="227100"/>
            </a:xfrm>
            <a:prstGeom prst="trapezoid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5" name="Google Shape;175;p20"/>
          <p:cNvCxnSpPr/>
          <p:nvPr/>
        </p:nvCxnSpPr>
        <p:spPr>
          <a:xfrm rot="10800000" flipH="1">
            <a:off x="3711775" y="3661000"/>
            <a:ext cx="2100" cy="56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0"/>
          <p:cNvCxnSpPr/>
          <p:nvPr/>
        </p:nvCxnSpPr>
        <p:spPr>
          <a:xfrm rot="10800000" flipH="1">
            <a:off x="1980850" y="4054600"/>
            <a:ext cx="2100" cy="56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7" name="Google Shape;177;p20"/>
          <p:cNvSpPr txBox="1"/>
          <p:nvPr/>
        </p:nvSpPr>
        <p:spPr>
          <a:xfrm>
            <a:off x="2082500" y="3797650"/>
            <a:ext cx="110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rPr>
              <a:t>WEIGHTED OBJECT</a:t>
            </a:r>
            <a:endParaRPr sz="700">
              <a:solidFill>
                <a:srgbClr val="FF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1430500" y="4574425"/>
            <a:ext cx="1102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800 N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767350" y="3401613"/>
            <a:ext cx="110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FORCE</a:t>
            </a:r>
            <a:r>
              <a:rPr lang="en" sz="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endParaRPr sz="8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3161425" y="3401613"/>
            <a:ext cx="110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FORCE</a:t>
            </a:r>
            <a:r>
              <a:rPr lang="en" sz="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</a:t>
            </a:r>
            <a:endParaRPr sz="8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181" name="Google Shape;181;p20"/>
          <p:cNvCxnSpPr/>
          <p:nvPr/>
        </p:nvCxnSpPr>
        <p:spPr>
          <a:xfrm>
            <a:off x="2029050" y="4334850"/>
            <a:ext cx="147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82" name="Google Shape;182;p20"/>
          <p:cNvSpPr txBox="1"/>
          <p:nvPr/>
        </p:nvSpPr>
        <p:spPr>
          <a:xfrm>
            <a:off x="2084100" y="4334850"/>
            <a:ext cx="136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6 m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 rot="10800000" flipH="1">
            <a:off x="1508950" y="4335000"/>
            <a:ext cx="435000" cy="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84" name="Google Shape;184;p20"/>
          <p:cNvSpPr txBox="1"/>
          <p:nvPr/>
        </p:nvSpPr>
        <p:spPr>
          <a:xfrm>
            <a:off x="1539575" y="4334850"/>
            <a:ext cx="3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m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358925" y="3136550"/>
            <a:ext cx="3911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These forces are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balanced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means that the total upward force (Force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+ Force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must be the same as the downward force of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800 N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calculate Force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Force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begin by treating 1 side as a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pivot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Here the clockwise and anticlockwise moments must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balance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0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× 8 = 800 × 6 =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4,800 N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4,800 ÷ 8 =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600 N 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000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800 - 600 =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N 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000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 t="8040" b="6969"/>
          <a:stretch/>
        </p:blipFill>
        <p:spPr>
          <a:xfrm>
            <a:off x="0" y="772325"/>
            <a:ext cx="9144003" cy="43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9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148550" y="95875"/>
            <a:ext cx="6846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The concept of upward force on a beam forms the basic physics for calculating </a:t>
            </a:r>
            <a:r>
              <a:rPr lang="en" sz="1300" b="1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tension</a:t>
            </a:r>
            <a:r>
              <a:rPr lang="en" sz="1300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. This is used by engineers that set safety standards for objects like </a:t>
            </a:r>
            <a:r>
              <a:rPr lang="en" sz="1300" b="1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bridges</a:t>
            </a:r>
            <a:r>
              <a:rPr lang="en" sz="1300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highlight>
                <a:srgbClr val="0000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3" name="Google Shape;193;p21"/>
          <p:cNvCxnSpPr/>
          <p:nvPr/>
        </p:nvCxnSpPr>
        <p:spPr>
          <a:xfrm>
            <a:off x="0" y="77231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gg sans</vt:lpstr>
      <vt:lpstr>Cambria</vt:lpstr>
      <vt:lpstr>Kalam</vt:lpstr>
      <vt:lpstr>Simple Dark</vt:lpstr>
      <vt:lpstr>Edexcel IGCSE Physics 8 - Forces and Moments</vt:lpstr>
      <vt:lpstr>Moments</vt:lpstr>
      <vt:lpstr>PowerPoint Presentation</vt:lpstr>
      <vt:lpstr>Centre of Gravity</vt:lpstr>
      <vt:lpstr>PowerPoint Presentation</vt:lpstr>
      <vt:lpstr>The Principle of Moments</vt:lpstr>
      <vt:lpstr>PowerPoint Presentation</vt:lpstr>
      <vt:lpstr>Forces on a Light Beam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8 - Forces and Moments</dc:title>
  <cp:lastModifiedBy>Chezka Mae Madrona</cp:lastModifiedBy>
  <cp:revision>2</cp:revision>
  <dcterms:modified xsi:type="dcterms:W3CDTF">2025-07-22T06:39:13Z</dcterms:modified>
</cp:coreProperties>
</file>