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a0caf89ed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a0caf89ed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a0caf89ed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a0caf89ed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a0caf89ed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a0caf89ed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a0caf89ed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a0caf89ed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a0caf89ed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0a0caf89ed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a0caf89ed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a0caf89ed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a0caf89ed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a0caf89ed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a0caf89e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a0caf89e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a0caf89e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a0caf89e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a0caf89ed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a0caf89ed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a0caf89ed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a0caf89ed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a0caf89ed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a0caf89ed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jp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jpg"/><Relationship Id="rId9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M9CQDlQI0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32 - The Evolution of Stars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Colours and Classifications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E164E6-0E9A-F986-3776-F0C19B0AA3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AAA201-1A24-EDE8-6121-BFB4603EE50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A3524-187D-9155-FA56-44FFD4835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36FFF-9EC3-1B28-250B-D4C299C8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1545550" y="2247750"/>
            <a:ext cx="2541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Finally, the star will collapse 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dwarf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r="45533" b="26253"/>
          <a:stretch/>
        </p:blipFill>
        <p:spPr>
          <a:xfrm>
            <a:off x="4856374" y="1486194"/>
            <a:ext cx="2402150" cy="21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C22E5B-CD80-C06F-E0CD-A698AA4B3D4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8AA2CEA-4B30-3E9A-44FB-BCC9046C3F9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4ABD5-DFF1-E08B-9CDC-6C938F74C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233A8-6B46-DD86-252E-3A65DECE4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42" name="Google Shape;142;p23"/>
          <p:cNvGrpSpPr/>
          <p:nvPr/>
        </p:nvGrpSpPr>
        <p:grpSpPr>
          <a:xfrm>
            <a:off x="951813" y="562625"/>
            <a:ext cx="7240363" cy="4018256"/>
            <a:chOff x="951788" y="610425"/>
            <a:chExt cx="7240363" cy="4018256"/>
          </a:xfrm>
        </p:grpSpPr>
        <p:grpSp>
          <p:nvGrpSpPr>
            <p:cNvPr id="143" name="Google Shape;143;p23"/>
            <p:cNvGrpSpPr/>
            <p:nvPr/>
          </p:nvGrpSpPr>
          <p:grpSpPr>
            <a:xfrm>
              <a:off x="951845" y="964420"/>
              <a:ext cx="7240295" cy="1525193"/>
              <a:chOff x="615670" y="478895"/>
              <a:chExt cx="7240295" cy="1525193"/>
            </a:xfrm>
          </p:grpSpPr>
          <p:pic>
            <p:nvPicPr>
              <p:cNvPr id="144" name="Google Shape;144;p23"/>
              <p:cNvPicPr preferRelativeResize="0"/>
              <p:nvPr/>
            </p:nvPicPr>
            <p:blipFill rotWithShape="1">
              <a:blip r:embed="rId3">
                <a:alphaModFix/>
              </a:blip>
              <a:srcRect l="11734" t="14078" r="11164" b="18690"/>
              <a:stretch/>
            </p:blipFill>
            <p:spPr>
              <a:xfrm>
                <a:off x="615670" y="478909"/>
                <a:ext cx="1747878" cy="1525168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45" name="Google Shape;145;p2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361857" y="478907"/>
                <a:ext cx="1747881" cy="152514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grpSp>
            <p:nvGrpSpPr>
              <p:cNvPr id="146" name="Google Shape;146;p23"/>
              <p:cNvGrpSpPr/>
              <p:nvPr/>
            </p:nvGrpSpPr>
            <p:grpSpPr>
              <a:xfrm>
                <a:off x="6108045" y="478895"/>
                <a:ext cx="1747920" cy="1525193"/>
                <a:chOff x="6461650" y="271600"/>
                <a:chExt cx="2184900" cy="1905300"/>
              </a:xfrm>
            </p:grpSpPr>
            <p:sp>
              <p:nvSpPr>
                <p:cNvPr id="147" name="Google Shape;147;p23"/>
                <p:cNvSpPr/>
                <p:nvPr/>
              </p:nvSpPr>
              <p:spPr>
                <a:xfrm>
                  <a:off x="6461650" y="271600"/>
                  <a:ext cx="2184900" cy="19053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48" name="Google Shape;148;p23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787213" y="492186"/>
                  <a:ext cx="1533773" cy="14641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49" name="Google Shape;149;p23"/>
            <p:cNvGrpSpPr/>
            <p:nvPr/>
          </p:nvGrpSpPr>
          <p:grpSpPr>
            <a:xfrm>
              <a:off x="3698140" y="3103475"/>
              <a:ext cx="1747920" cy="1525193"/>
              <a:chOff x="3919375" y="3069825"/>
              <a:chExt cx="2184900" cy="1905300"/>
            </a:xfrm>
          </p:grpSpPr>
          <p:sp>
            <p:nvSpPr>
              <p:cNvPr id="150" name="Google Shape;150;p23"/>
              <p:cNvSpPr/>
              <p:nvPr/>
            </p:nvSpPr>
            <p:spPr>
              <a:xfrm>
                <a:off x="3919375" y="3069825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1" name="Google Shape;151;p23"/>
              <p:cNvPicPr preferRelativeResize="0"/>
              <p:nvPr/>
            </p:nvPicPr>
            <p:blipFill rotWithShape="1">
              <a:blip r:embed="rId6">
                <a:alphaModFix/>
              </a:blip>
              <a:srcRect r="45533" b="26253"/>
              <a:stretch/>
            </p:blipFill>
            <p:spPr>
              <a:xfrm>
                <a:off x="4507372" y="3566938"/>
                <a:ext cx="1008657" cy="9110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" name="Google Shape;152;p23"/>
            <p:cNvGrpSpPr/>
            <p:nvPr/>
          </p:nvGrpSpPr>
          <p:grpSpPr>
            <a:xfrm>
              <a:off x="951788" y="3103488"/>
              <a:ext cx="1747920" cy="1525193"/>
              <a:chOff x="615650" y="2498988"/>
              <a:chExt cx="2184900" cy="1905300"/>
            </a:xfrm>
          </p:grpSpPr>
          <p:sp>
            <p:nvSpPr>
              <p:cNvPr id="153" name="Google Shape;153;p23"/>
              <p:cNvSpPr/>
              <p:nvPr/>
            </p:nvSpPr>
            <p:spPr>
              <a:xfrm>
                <a:off x="615650" y="2498988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4" name="Google Shape;154;p23"/>
              <p:cNvPicPr preferRelativeResize="0"/>
              <p:nvPr/>
            </p:nvPicPr>
            <p:blipFill rotWithShape="1">
              <a:blip r:embed="rId7">
                <a:alphaModFix/>
              </a:blip>
              <a:srcRect t="4859" b="7258"/>
              <a:stretch/>
            </p:blipFill>
            <p:spPr>
              <a:xfrm>
                <a:off x="743213" y="2603712"/>
                <a:ext cx="1929775" cy="16958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55" name="Google Shape;155;p23"/>
            <p:cNvCxnSpPr>
              <a:stCxn id="144" idx="3"/>
              <a:endCxn id="145" idx="1"/>
            </p:cNvCxnSpPr>
            <p:nvPr/>
          </p:nvCxnSpPr>
          <p:spPr>
            <a:xfrm>
              <a:off x="2699723" y="1727019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56" name="Google Shape;156;p23"/>
            <p:cNvCxnSpPr/>
            <p:nvPr/>
          </p:nvCxnSpPr>
          <p:spPr>
            <a:xfrm>
              <a:off x="5441573" y="1727019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57" name="Google Shape;157;p23"/>
            <p:cNvSpPr txBox="1"/>
            <p:nvPr/>
          </p:nvSpPr>
          <p:spPr>
            <a:xfrm>
              <a:off x="95185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1.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NEBULA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" name="Google Shape;158;p23"/>
            <p:cNvSpPr txBox="1"/>
            <p:nvPr/>
          </p:nvSpPr>
          <p:spPr>
            <a:xfrm>
              <a:off x="369810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2.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PROTOSTAR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" name="Google Shape;159;p23"/>
            <p:cNvSpPr txBox="1"/>
            <p:nvPr/>
          </p:nvSpPr>
          <p:spPr>
            <a:xfrm>
              <a:off x="6444350" y="610425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3.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MAIN SEQUENCE STAR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0" name="Google Shape;160;p23"/>
            <p:cNvSpPr txBox="1"/>
            <p:nvPr/>
          </p:nvSpPr>
          <p:spPr>
            <a:xfrm>
              <a:off x="951850" y="2764800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4.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RED GIANT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1" name="Google Shape;161;p23"/>
            <p:cNvSpPr txBox="1"/>
            <p:nvPr/>
          </p:nvSpPr>
          <p:spPr>
            <a:xfrm>
              <a:off x="3698100" y="2764800"/>
              <a:ext cx="1747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5.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WHITE DWARF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62" name="Google Shape;162;p23"/>
            <p:cNvCxnSpPr/>
            <p:nvPr/>
          </p:nvCxnSpPr>
          <p:spPr>
            <a:xfrm>
              <a:off x="2699723" y="3866081"/>
              <a:ext cx="998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99EF64-06E4-4CAD-C5B2-5A8D74A6D60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8B90679-A819-9C4E-FDE0-600F6890875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F1E35-30D1-D703-FA80-3001C05E0C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ECDE6-94D6-FC35-2E70-B78A22A7F7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 of Larger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evolution of stars with a mass larger than the Sun.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stars that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larger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the Sun.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Betelgeuse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about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950 times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than the Sun.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have a shorter lifespan.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lifespan of large stars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hundreds of millions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years.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lifespan of stars the size of the Sun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years.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undergo different stages during their stellar evolution.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stars go through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first stages as a smaller star.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nebula, protostar and main sequence star phases are identical to a smaller star.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larger star will then turn into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supergiant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red supergiant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much larger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a red giant.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981DFA-6F6E-7C12-0860-7B7F357117D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8DA4F29-B2BA-B610-D140-85693D55742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0D8E9-AA0A-7130-83FE-968B46F52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D09DF-CBC1-28D8-D104-44FFD97D9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 of Larger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supergiants will go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supernova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in red supergiants will lead to heavier elements such 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beryllium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being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Once fusion reactions end, the core of the star will collapse leading 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explosion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called a supernova.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Following the supernova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star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will form.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supernova will shoot the outer layers of dust and gas into space.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very dense core will remain - this is called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 star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3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case of the very largest stars, the neutron star will collapse to form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black hole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gravity of the neutron star will be so massive it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collapse inwards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leads to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dense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point in space that not even light can escape from.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98261E8-A656-B75A-BAB1-46B7BFE8CEB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9F8FC53-8679-030E-111C-014CF0C8513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2A00A-A750-DFE0-CF4A-63C4F1BA9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0771F-A9C9-3AD1-642C-ADB7C3DA6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E2C041A-2788-CFAD-F20B-4E05BE83E635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D55CF93-9441-DFD5-CDDA-09C56365C2DA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42399-3C2E-BF14-F740-4539A5D35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FB162-CEAB-E746-1AC8-20F924829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6028900" y="2123850"/>
            <a:ext cx="2541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 supergiants will explode and go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supernova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neutron star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remain in the centre.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3" name="Google Shape;183;p26"/>
          <p:cNvCxnSpPr/>
          <p:nvPr/>
        </p:nvCxnSpPr>
        <p:spPr>
          <a:xfrm>
            <a:off x="5373325" y="-5550"/>
            <a:ext cx="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l="13251" r="13007" b="7037"/>
          <a:stretch/>
        </p:blipFill>
        <p:spPr>
          <a:xfrm>
            <a:off x="0" y="0"/>
            <a:ext cx="53733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90" name="Google Shape;190;p27"/>
          <p:cNvGrpSpPr/>
          <p:nvPr/>
        </p:nvGrpSpPr>
        <p:grpSpPr>
          <a:xfrm>
            <a:off x="951870" y="916620"/>
            <a:ext cx="7240295" cy="1525193"/>
            <a:chOff x="615670" y="478895"/>
            <a:chExt cx="7240295" cy="1525193"/>
          </a:xfrm>
        </p:grpSpPr>
        <p:pic>
          <p:nvPicPr>
            <p:cNvPr id="191" name="Google Shape;191;p27"/>
            <p:cNvPicPr preferRelativeResize="0"/>
            <p:nvPr/>
          </p:nvPicPr>
          <p:blipFill rotWithShape="1">
            <a:blip r:embed="rId3">
              <a:alphaModFix/>
            </a:blip>
            <a:srcRect l="11734" t="14078" r="11164" b="18690"/>
            <a:stretch/>
          </p:blipFill>
          <p:spPr>
            <a:xfrm>
              <a:off x="615670" y="478909"/>
              <a:ext cx="1747878" cy="152516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2" name="Google Shape;19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1857" y="478907"/>
              <a:ext cx="1747881" cy="152514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93" name="Google Shape;193;p27"/>
            <p:cNvGrpSpPr/>
            <p:nvPr/>
          </p:nvGrpSpPr>
          <p:grpSpPr>
            <a:xfrm>
              <a:off x="6108045" y="478895"/>
              <a:ext cx="1747920" cy="1525193"/>
              <a:chOff x="6461650" y="271600"/>
              <a:chExt cx="2184900" cy="1905300"/>
            </a:xfrm>
          </p:grpSpPr>
          <p:sp>
            <p:nvSpPr>
              <p:cNvPr id="194" name="Google Shape;194;p27"/>
              <p:cNvSpPr/>
              <p:nvPr/>
            </p:nvSpPr>
            <p:spPr>
              <a:xfrm>
                <a:off x="6461650" y="271600"/>
                <a:ext cx="2184900" cy="19053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95" name="Google Shape;195;p2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787213" y="492186"/>
                <a:ext cx="1533773" cy="14641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196;p27"/>
          <p:cNvGrpSpPr/>
          <p:nvPr/>
        </p:nvGrpSpPr>
        <p:grpSpPr>
          <a:xfrm>
            <a:off x="951813" y="3055688"/>
            <a:ext cx="1747920" cy="1525193"/>
            <a:chOff x="615650" y="2498988"/>
            <a:chExt cx="2184900" cy="1905300"/>
          </a:xfrm>
        </p:grpSpPr>
        <p:sp>
          <p:nvSpPr>
            <p:cNvPr id="197" name="Google Shape;197;p27"/>
            <p:cNvSpPr/>
            <p:nvPr/>
          </p:nvSpPr>
          <p:spPr>
            <a:xfrm>
              <a:off x="615650" y="2498988"/>
              <a:ext cx="2184900" cy="19053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8" name="Google Shape;198;p27"/>
            <p:cNvPicPr preferRelativeResize="0"/>
            <p:nvPr/>
          </p:nvPicPr>
          <p:blipFill rotWithShape="1">
            <a:blip r:embed="rId6">
              <a:alphaModFix/>
            </a:blip>
            <a:srcRect t="4859" b="7258"/>
            <a:stretch/>
          </p:blipFill>
          <p:spPr>
            <a:xfrm>
              <a:off x="743213" y="2603712"/>
              <a:ext cx="1929775" cy="16958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9" name="Google Shape;199;p27"/>
          <p:cNvCxnSpPr>
            <a:stCxn id="191" idx="3"/>
            <a:endCxn id="192" idx="1"/>
          </p:cNvCxnSpPr>
          <p:nvPr/>
        </p:nvCxnSpPr>
        <p:spPr>
          <a:xfrm>
            <a:off x="2699748" y="1679219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0" name="Google Shape;200;p27"/>
          <p:cNvCxnSpPr/>
          <p:nvPr/>
        </p:nvCxnSpPr>
        <p:spPr>
          <a:xfrm>
            <a:off x="5441598" y="1679219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01" name="Google Shape;201;p27"/>
          <p:cNvSpPr txBox="1"/>
          <p:nvPr/>
        </p:nvSpPr>
        <p:spPr>
          <a:xfrm>
            <a:off x="95187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1.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NEBULA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69812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2.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PROTOSTAR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6444375" y="562625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3.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MAIN SEQUENCE 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951875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4.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RED SUPERGIANT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3698125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5.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NEUTRON STAR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06" name="Google Shape;206;p27"/>
          <p:cNvCxnSpPr/>
          <p:nvPr/>
        </p:nvCxnSpPr>
        <p:spPr>
          <a:xfrm>
            <a:off x="2699748" y="3818281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07" name="Google Shape;207;p27"/>
          <p:cNvPicPr preferRelativeResize="0"/>
          <p:nvPr/>
        </p:nvPicPr>
        <p:blipFill rotWithShape="1">
          <a:blip r:embed="rId7">
            <a:alphaModFix/>
          </a:blip>
          <a:srcRect t="32318"/>
          <a:stretch/>
        </p:blipFill>
        <p:spPr>
          <a:xfrm>
            <a:off x="3708163" y="3053675"/>
            <a:ext cx="1727674" cy="152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8">
            <a:alphaModFix/>
          </a:blip>
          <a:srcRect l="12477" t="9880" r="12357" b="8732"/>
          <a:stretch/>
        </p:blipFill>
        <p:spPr>
          <a:xfrm>
            <a:off x="6444325" y="3053675"/>
            <a:ext cx="1765775" cy="152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9" name="Google Shape;209;p27"/>
          <p:cNvCxnSpPr/>
          <p:nvPr/>
        </p:nvCxnSpPr>
        <p:spPr>
          <a:xfrm>
            <a:off x="5440873" y="3818281"/>
            <a:ext cx="99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10" name="Google Shape;210;p27"/>
          <p:cNvSpPr txBox="1"/>
          <p:nvPr/>
        </p:nvSpPr>
        <p:spPr>
          <a:xfrm>
            <a:off x="6453313" y="2717000"/>
            <a:ext cx="17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6.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BLACK HOLE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A4DB4C-8318-9800-49F5-098A6F1457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04ECAA-264D-C9D9-8692-F9670DD28DD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62CA1-E6D2-69D8-5D72-E07AAF987F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A2688-95CA-33B5-F590-D4B04A8BEF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1259550" y="241700"/>
            <a:ext cx="662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massive gravity created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black holes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rip stars apart as they approach.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97F71D-0D9E-2B36-51CA-98FDFB415CF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B2A9721-25D8-E24F-AAE5-5A8DBD58268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8A804-CFB6-DE2A-9247-AE518EB9A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A3110-E7E6-B0F7-104D-572D1B0A0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Colour of Stars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77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8.7 and 8.8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stars can be classified according to their colour.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 star’s colour is related to its surface temperature.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come in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range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both sizes and colours.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can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classified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depending on their colour.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stars emit visible light.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light emitted by a star determines its colour.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hotter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star,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frequency of light emitted.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Blue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are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hottest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Blue light is of a high frequency.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surface of blue stars is about about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30,000 °C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are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coolest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 light is of a low frequency.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surface of red stars is about about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3,000 °C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021975" y="1386875"/>
            <a:ext cx="2412900" cy="3210650"/>
            <a:chOff x="6008400" y="1414925"/>
            <a:chExt cx="2412900" cy="3210650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8400" y="1414925"/>
              <a:ext cx="2412725" cy="2412725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6008400" y="3886675"/>
              <a:ext cx="2412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surface of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Sun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about 5,500 °C. This is quite cool compared to other stars.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99288FA-E44C-D9B8-422C-026D704B58D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2C81216-EBAE-A1C4-4064-8916678FC63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C4EE-4282-99D1-11F1-4251790E3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BF4D1-09BC-6732-D7CA-5124161DA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926050" y="545450"/>
            <a:ext cx="7291900" cy="3960475"/>
            <a:chOff x="926050" y="470350"/>
            <a:chExt cx="7291900" cy="3960475"/>
          </a:xfrm>
        </p:grpSpPr>
        <p:sp>
          <p:nvSpPr>
            <p:cNvPr id="73" name="Google Shape;73;p15"/>
            <p:cNvSpPr txBox="1"/>
            <p:nvPr/>
          </p:nvSpPr>
          <p:spPr>
            <a:xfrm>
              <a:off x="1581600" y="470350"/>
              <a:ext cx="5976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Higher temperatures emit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higher frequencies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visible light. This means that </a:t>
              </a:r>
              <a:r>
                <a:rPr lang="en" b="1">
                  <a:solidFill>
                    <a:srgbClr val="009DFF"/>
                  </a:solidFill>
                  <a:latin typeface="Cambria"/>
                  <a:ea typeface="Cambria"/>
                  <a:cs typeface="Cambria"/>
                  <a:sym typeface="Cambria"/>
                </a:rPr>
                <a:t>blue stars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will burn the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hottest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b="1">
                  <a:solidFill>
                    <a:srgbClr val="D81D36"/>
                  </a:solidFill>
                  <a:latin typeface="Cambria"/>
                  <a:ea typeface="Cambria"/>
                  <a:cs typeface="Cambria"/>
                  <a:sym typeface="Cambria"/>
                </a:rPr>
                <a:t>red stars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will burn the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coolest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74" name="Google Shape;74;p15"/>
            <p:cNvGrpSpPr/>
            <p:nvPr/>
          </p:nvGrpSpPr>
          <p:grpSpPr>
            <a:xfrm>
              <a:off x="926050" y="1880575"/>
              <a:ext cx="7291900" cy="1605600"/>
              <a:chOff x="926050" y="2143425"/>
              <a:chExt cx="7291900" cy="1605600"/>
            </a:xfrm>
          </p:grpSpPr>
          <p:grpSp>
            <p:nvGrpSpPr>
              <p:cNvPr id="75" name="Google Shape;75;p15"/>
              <p:cNvGrpSpPr/>
              <p:nvPr/>
            </p:nvGrpSpPr>
            <p:grpSpPr>
              <a:xfrm>
                <a:off x="926050" y="2143425"/>
                <a:ext cx="7291900" cy="1188600"/>
                <a:chOff x="529525" y="2129850"/>
                <a:chExt cx="7291900" cy="1188600"/>
              </a:xfrm>
            </p:grpSpPr>
            <p:sp>
              <p:nvSpPr>
                <p:cNvPr id="76" name="Google Shape;76;p15"/>
                <p:cNvSpPr/>
                <p:nvPr/>
              </p:nvSpPr>
              <p:spPr>
                <a:xfrm>
                  <a:off x="529525" y="2129850"/>
                  <a:ext cx="1188600" cy="1188600"/>
                </a:xfrm>
                <a:prstGeom prst="ellipse">
                  <a:avLst/>
                </a:prstGeom>
                <a:solidFill>
                  <a:srgbClr val="009DFF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15"/>
                <p:cNvSpPr/>
                <p:nvPr/>
              </p:nvSpPr>
              <p:spPr>
                <a:xfrm>
                  <a:off x="5107000" y="2129850"/>
                  <a:ext cx="1188600" cy="1188600"/>
                </a:xfrm>
                <a:prstGeom prst="ellipse">
                  <a:avLst/>
                </a:prstGeom>
                <a:solidFill>
                  <a:srgbClr val="F77C0F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15"/>
                <p:cNvSpPr/>
                <p:nvPr/>
              </p:nvSpPr>
              <p:spPr>
                <a:xfrm>
                  <a:off x="2055350" y="2129850"/>
                  <a:ext cx="1188600" cy="1188600"/>
                </a:xfrm>
                <a:prstGeom prst="ellipse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15"/>
                <p:cNvSpPr/>
                <p:nvPr/>
              </p:nvSpPr>
              <p:spPr>
                <a:xfrm>
                  <a:off x="3581175" y="2129850"/>
                  <a:ext cx="1188600" cy="1188600"/>
                </a:xfrm>
                <a:prstGeom prst="ellipse">
                  <a:avLst/>
                </a:prstGeom>
                <a:solidFill>
                  <a:srgbClr val="F7D21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15"/>
                <p:cNvSpPr/>
                <p:nvPr/>
              </p:nvSpPr>
              <p:spPr>
                <a:xfrm>
                  <a:off x="6632825" y="2129850"/>
                  <a:ext cx="1188600" cy="1188600"/>
                </a:xfrm>
                <a:prstGeom prst="ellipse">
                  <a:avLst/>
                </a:prstGeom>
                <a:solidFill>
                  <a:srgbClr val="D81D36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" name="Google Shape;81;p15"/>
              <p:cNvSpPr txBox="1"/>
              <p:nvPr/>
            </p:nvSpPr>
            <p:spPr>
              <a:xfrm>
                <a:off x="973000" y="3379725"/>
                <a:ext cx="1139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30,000 °C</a:t>
                </a:r>
                <a:endParaRPr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2" name="Google Shape;82;p15"/>
              <p:cNvSpPr txBox="1"/>
              <p:nvPr/>
            </p:nvSpPr>
            <p:spPr>
              <a:xfrm>
                <a:off x="2486675" y="3379725"/>
                <a:ext cx="1139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10,000 °C</a:t>
                </a:r>
                <a:endParaRPr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3" name="Google Shape;83;p15"/>
              <p:cNvSpPr txBox="1"/>
              <p:nvPr/>
            </p:nvSpPr>
            <p:spPr>
              <a:xfrm>
                <a:off x="4000350" y="3379725"/>
                <a:ext cx="1139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7,000 °C</a:t>
                </a:r>
                <a:endParaRPr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4" name="Google Shape;84;p15"/>
              <p:cNvSpPr txBox="1"/>
              <p:nvPr/>
            </p:nvSpPr>
            <p:spPr>
              <a:xfrm>
                <a:off x="5514025" y="3379725"/>
                <a:ext cx="1139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4,000 °C</a:t>
                </a:r>
                <a:endParaRPr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85" name="Google Shape;85;p15"/>
              <p:cNvSpPr txBox="1"/>
              <p:nvPr/>
            </p:nvSpPr>
            <p:spPr>
              <a:xfrm>
                <a:off x="7078550" y="3379725"/>
                <a:ext cx="1139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3,000 °C</a:t>
                </a:r>
                <a:endParaRPr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86" name="Google Shape;86;p15"/>
            <p:cNvSpPr txBox="1"/>
            <p:nvPr/>
          </p:nvSpPr>
          <p:spPr>
            <a:xfrm>
              <a:off x="1583550" y="4030625"/>
              <a:ext cx="597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colour of a star corresponding to its temperature.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BBF853C-E591-0EFC-E9A9-2005FD6C81E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8FF6815-CDE2-8358-9C56-96F2F20F2C8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47E0B-EA34-AA60-5CAB-0AB05084D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BF268-37DB-7EEC-AF3E-2C802A871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8.9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evolution of stars of similar mass to the Sun through the following stages: nebula, star, red giant and white dwarf.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go through a number of stages during their lifetime: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stars form from a cloud of hydrogen gas and dust called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nebula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pulls the particles in the nebula closer together to form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protostar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causes more frequent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collisions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particles.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collisions lead to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enters a long period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stability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main sequence star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Once the protostar reaches sufficient temperature,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fusion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begins to take place.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nuclei fuse to create helium nuclei.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heat from nuclear fusion leads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thermal expansion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outward force from thermal expansion and the force of gravity pulling inwards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balanced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the star is in a state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equilibrium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4EDB204-8AE1-12D9-BD4D-D66D31602B3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79B6AEA-EC17-B35E-DFB5-850699B855A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D79C8-449A-1F39-71E1-642139CD5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F9C20-4E99-472A-BFEF-DBF21257F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Stellar Evolution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 startAt="4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turns into a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giant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hydrogen in the core begins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run out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Fusion reactions in the core will begin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inward force from gravity now becomes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greater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the outward force of thermal expansion.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core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 will begin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shrink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in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layers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star lead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expansion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Cambria"/>
              <a:buAutoNum type="arabicPeriod" startAt="4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collapse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dwarf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star will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unstable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will eject its outer layer of dust and gas.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core will collapse due to the forces of gravity.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Life cycle of stars video.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A75058-467E-3745-7A05-35F206FD6B0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3AA8B42-BB64-91A7-150B-B147E8CE1D1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3F18C-48D1-245B-346A-4CAAC7C58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91F3C-E799-ADA4-D36D-0600579DA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l="11734" t="14078" r="11164" b="18690"/>
          <a:stretch/>
        </p:blipFill>
        <p:spPr>
          <a:xfrm>
            <a:off x="550276" y="669850"/>
            <a:ext cx="4359226" cy="38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106150" y="2247750"/>
            <a:ext cx="3366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stars form from a cloud of hydrogen gas and dust called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nebula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AC6325B-8550-B29A-AC8B-787B4B7FC5B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4AF09C2-8C87-2A48-11CC-1B4D7BE6CE5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BDC63-1034-D21A-28D6-87F055405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F1EB4-273B-59C0-D019-A2D855960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6441150" y="1999950"/>
            <a:ext cx="22173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pulls the particles in the nebula closer together 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protostar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"/>
            <a:ext cx="589466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9"/>
          <p:cNvCxnSpPr/>
          <p:nvPr/>
        </p:nvCxnSpPr>
        <p:spPr>
          <a:xfrm>
            <a:off x="5894650" y="-5550"/>
            <a:ext cx="0" cy="51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4718FA8-0C58-B4D7-5BC6-4B5A0D27ABD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B438AA-BF25-5162-3F28-17389DCE6EA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94223-A812-8D77-188D-2633D23056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5988B-A223-763C-3E0F-8BE79A89A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17325"/>
            <a:ext cx="3595448" cy="34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003400" y="22477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star enters a long period of stability -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main sequence star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F675FC2-D03F-3D7F-FB5B-5799B40AD01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9D353F-90B7-5B99-5ADD-FEC32191539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DAF67-B244-3539-A77D-7AE11E8D5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3950B-7901-39E9-E3B4-CCCCBFE5E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784900" y="2123850"/>
            <a:ext cx="2541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star turns into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 giant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as the hydrogen in the core begins to run out.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175" y="394225"/>
            <a:ext cx="4297419" cy="43550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C5B28B1-89B4-BF7B-F9CC-2DCD6DB70C1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0AC4DB3-8895-E047-8096-9D6BDE3ED8C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87A02-EB3C-2794-E772-25D8E93C4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E04956-0206-D3E8-1C8E-660374EEB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On-screen Show (16:9)</PresentationFormat>
  <Paragraphs>138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Kalam</vt:lpstr>
      <vt:lpstr>Times New Roman</vt:lpstr>
      <vt:lpstr>gg sans</vt:lpstr>
      <vt:lpstr>Cambria</vt:lpstr>
      <vt:lpstr>Simple Dark</vt:lpstr>
      <vt:lpstr>Edexcel IGCSE Physics 32 - The Evolution of Stars</vt:lpstr>
      <vt:lpstr>The Colour of Stars</vt:lpstr>
      <vt:lpstr>PowerPoint Presentation</vt:lpstr>
      <vt:lpstr>Stellar Evolution</vt:lpstr>
      <vt:lpstr>Stellar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Evolution of Larger Stars</vt:lpstr>
      <vt:lpstr>Stellar Evolution of Larger Stars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2025-04-26T09:02:58Z</dcterms:modified>
</cp:coreProperties>
</file>