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a0caf89ed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a0caf89ed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a0caf89ed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a0caf89ed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a0caf89ed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a0caf89ed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a0caf89ed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a0caf89ed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a0caf89ed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0a0caf89ed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a0caf89ed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a0caf89ed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a0caf89ed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a0caf89ed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fa75e4f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fa75e4f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fa75e4f8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fa75e4f8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a0caf89e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a0caf89e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a0caf89e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a0caf89e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a0caf89ed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a0caf89ed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a0caf89ed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a0caf89ed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a0caf89ed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a0caf89ed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0380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544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01659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58205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M9CQDlQI0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32 - The Evolution of Stars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Colours and Classifications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35" name="Google Shape;135;p22"/>
          <p:cNvSpPr txBox="1"/>
          <p:nvPr/>
        </p:nvSpPr>
        <p:spPr>
          <a:xfrm>
            <a:off x="1545550" y="2247750"/>
            <a:ext cx="2541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Finally, the star will collapse to form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 dwarf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r="45533" b="26253"/>
          <a:stretch/>
        </p:blipFill>
        <p:spPr>
          <a:xfrm>
            <a:off x="4856374" y="1486194"/>
            <a:ext cx="2402150" cy="21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42" name="Google Shape;142;p23"/>
          <p:cNvGrpSpPr/>
          <p:nvPr/>
        </p:nvGrpSpPr>
        <p:grpSpPr>
          <a:xfrm>
            <a:off x="951813" y="562625"/>
            <a:ext cx="7240363" cy="4018256"/>
            <a:chOff x="951788" y="610425"/>
            <a:chExt cx="7240363" cy="4018256"/>
          </a:xfrm>
        </p:grpSpPr>
        <p:grpSp>
          <p:nvGrpSpPr>
            <p:cNvPr id="143" name="Google Shape;143;p23"/>
            <p:cNvGrpSpPr/>
            <p:nvPr/>
          </p:nvGrpSpPr>
          <p:grpSpPr>
            <a:xfrm>
              <a:off x="951845" y="964420"/>
              <a:ext cx="7240295" cy="1525193"/>
              <a:chOff x="615670" y="478895"/>
              <a:chExt cx="7240295" cy="1525193"/>
            </a:xfrm>
          </p:grpSpPr>
          <p:pic>
            <p:nvPicPr>
              <p:cNvPr id="144" name="Google Shape;144;p23"/>
              <p:cNvPicPr preferRelativeResize="0"/>
              <p:nvPr/>
            </p:nvPicPr>
            <p:blipFill rotWithShape="1">
              <a:blip r:embed="rId3">
                <a:alphaModFix/>
              </a:blip>
              <a:srcRect l="11734" t="14078" r="11164" b="18690"/>
              <a:stretch/>
            </p:blipFill>
            <p:spPr>
              <a:xfrm>
                <a:off x="615670" y="478909"/>
                <a:ext cx="1747878" cy="1525168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45" name="Google Shape;145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361857" y="478907"/>
                <a:ext cx="1747881" cy="152514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grpSp>
            <p:nvGrpSpPr>
              <p:cNvPr id="146" name="Google Shape;146;p23"/>
              <p:cNvGrpSpPr/>
              <p:nvPr/>
            </p:nvGrpSpPr>
            <p:grpSpPr>
              <a:xfrm>
                <a:off x="6108045" y="478895"/>
                <a:ext cx="1747920" cy="1525193"/>
                <a:chOff x="6461650" y="271600"/>
                <a:chExt cx="2184900" cy="1905300"/>
              </a:xfrm>
            </p:grpSpPr>
            <p:sp>
              <p:nvSpPr>
                <p:cNvPr id="147" name="Google Shape;147;p23"/>
                <p:cNvSpPr/>
                <p:nvPr/>
              </p:nvSpPr>
              <p:spPr>
                <a:xfrm>
                  <a:off x="6461650" y="271600"/>
                  <a:ext cx="2184900" cy="19053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148" name="Google Shape;148;p23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787213" y="492186"/>
                  <a:ext cx="1533773" cy="14641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49" name="Google Shape;149;p23"/>
            <p:cNvGrpSpPr/>
            <p:nvPr/>
          </p:nvGrpSpPr>
          <p:grpSpPr>
            <a:xfrm>
              <a:off x="3698140" y="3103475"/>
              <a:ext cx="1747920" cy="1525193"/>
              <a:chOff x="3919375" y="3069825"/>
              <a:chExt cx="2184900" cy="1905300"/>
            </a:xfrm>
          </p:grpSpPr>
          <p:sp>
            <p:nvSpPr>
              <p:cNvPr id="150" name="Google Shape;150;p23"/>
              <p:cNvSpPr/>
              <p:nvPr/>
            </p:nvSpPr>
            <p:spPr>
              <a:xfrm>
                <a:off x="3919375" y="3069825"/>
                <a:ext cx="2184900" cy="19053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1" name="Google Shape;151;p23"/>
              <p:cNvPicPr preferRelativeResize="0"/>
              <p:nvPr/>
            </p:nvPicPr>
            <p:blipFill rotWithShape="1">
              <a:blip r:embed="rId6">
                <a:alphaModFix/>
              </a:blip>
              <a:srcRect r="45533" b="26253"/>
              <a:stretch/>
            </p:blipFill>
            <p:spPr>
              <a:xfrm>
                <a:off x="4507372" y="3566938"/>
                <a:ext cx="1008657" cy="9110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2" name="Google Shape;152;p23"/>
            <p:cNvGrpSpPr/>
            <p:nvPr/>
          </p:nvGrpSpPr>
          <p:grpSpPr>
            <a:xfrm>
              <a:off x="951788" y="3103488"/>
              <a:ext cx="1747920" cy="1525193"/>
              <a:chOff x="615650" y="2498988"/>
              <a:chExt cx="2184900" cy="1905300"/>
            </a:xfrm>
          </p:grpSpPr>
          <p:sp>
            <p:nvSpPr>
              <p:cNvPr id="153" name="Google Shape;153;p23"/>
              <p:cNvSpPr/>
              <p:nvPr/>
            </p:nvSpPr>
            <p:spPr>
              <a:xfrm>
                <a:off x="615650" y="2498988"/>
                <a:ext cx="2184900" cy="19053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4" name="Google Shape;154;p23"/>
              <p:cNvPicPr preferRelativeResize="0"/>
              <p:nvPr/>
            </p:nvPicPr>
            <p:blipFill rotWithShape="1">
              <a:blip r:embed="rId7">
                <a:alphaModFix/>
              </a:blip>
              <a:srcRect t="4859" b="7258"/>
              <a:stretch/>
            </p:blipFill>
            <p:spPr>
              <a:xfrm>
                <a:off x="743213" y="2603712"/>
                <a:ext cx="1929775" cy="16958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55" name="Google Shape;155;p23"/>
            <p:cNvCxnSpPr>
              <a:stCxn id="144" idx="3"/>
              <a:endCxn id="145" idx="1"/>
            </p:cNvCxnSpPr>
            <p:nvPr/>
          </p:nvCxnSpPr>
          <p:spPr>
            <a:xfrm>
              <a:off x="2699723" y="1727019"/>
              <a:ext cx="99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6" name="Google Shape;156;p23"/>
            <p:cNvCxnSpPr/>
            <p:nvPr/>
          </p:nvCxnSpPr>
          <p:spPr>
            <a:xfrm>
              <a:off x="5441573" y="1727019"/>
              <a:ext cx="99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7" name="Google Shape;157;p23"/>
            <p:cNvSpPr txBox="1"/>
            <p:nvPr/>
          </p:nvSpPr>
          <p:spPr>
            <a:xfrm>
              <a:off x="951850" y="610425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1.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NEBULA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" name="Google Shape;158;p23"/>
            <p:cNvSpPr txBox="1"/>
            <p:nvPr/>
          </p:nvSpPr>
          <p:spPr>
            <a:xfrm>
              <a:off x="3698100" y="610425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2.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PROTOSTAR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" name="Google Shape;159;p23"/>
            <p:cNvSpPr txBox="1"/>
            <p:nvPr/>
          </p:nvSpPr>
          <p:spPr>
            <a:xfrm>
              <a:off x="6444350" y="610425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3.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MAIN SEQUENCE STAR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0" name="Google Shape;160;p23"/>
            <p:cNvSpPr txBox="1"/>
            <p:nvPr/>
          </p:nvSpPr>
          <p:spPr>
            <a:xfrm>
              <a:off x="951850" y="2764800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4.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RED GIANT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1" name="Google Shape;161;p23"/>
            <p:cNvSpPr txBox="1"/>
            <p:nvPr/>
          </p:nvSpPr>
          <p:spPr>
            <a:xfrm>
              <a:off x="3698100" y="2764800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5.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WHITE DWARF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62" name="Google Shape;162;p23"/>
            <p:cNvCxnSpPr/>
            <p:nvPr/>
          </p:nvCxnSpPr>
          <p:spPr>
            <a:xfrm>
              <a:off x="2699723" y="3866081"/>
              <a:ext cx="99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Stellar Evolution of Larger Stars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8.10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evolution of stars with a mass larger than the Sun.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stars that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much larger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the Sun.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Betelgeuse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about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950 times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than the Sun.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stars have a shorter lifespan.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lifespan of large stars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hundreds of millions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years.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lifespan of stars the size of the Sun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billions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years.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stars undergo different stages during their stellar evolution.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stars go through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same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first stages as a smaller star.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nebula, protostar and main sequence star phases are identical to a smaller star.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larger star will then turn into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 supergiant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red supergiant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much larger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a red giant.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Stellar Evolution of Larger Stars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 startAt="3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 supergiants will go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supernova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in red supergiants will lead to heavier elements such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beryllium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being formed.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Once fusion reactions end, the core of the star will collapse leading to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huge explosion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called a supernova.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 startAt="3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Following the supernova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 star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will form.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supernova will shoot the outer layers of dust and gas into space.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very dense core will remain - this is called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 star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 startAt="3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case of the very largest stars, the neutron star will collapse to form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black hole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gravity of the neutron star will be so massive it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collapse inwards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leads to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extremely dense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point in space that not even light can escape from.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" name="Google Shape;17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6"/>
          <p:cNvPicPr preferRelativeResize="0"/>
          <p:nvPr/>
        </p:nvPicPr>
        <p:blipFill rotWithShape="1">
          <a:blip r:embed="rId3">
            <a:alphaModFix/>
          </a:blip>
          <a:srcRect l="13251" r="13007" b="7037"/>
          <a:stretch/>
        </p:blipFill>
        <p:spPr>
          <a:xfrm>
            <a:off x="0" y="0"/>
            <a:ext cx="53733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83" name="Google Shape;183;p26"/>
          <p:cNvSpPr txBox="1"/>
          <p:nvPr/>
        </p:nvSpPr>
        <p:spPr>
          <a:xfrm>
            <a:off x="6028900" y="2123850"/>
            <a:ext cx="25410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 supergiants will explode and go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supernova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neutron star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remain in the centre.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4" name="Google Shape;184;p26"/>
          <p:cNvCxnSpPr/>
          <p:nvPr/>
        </p:nvCxnSpPr>
        <p:spPr>
          <a:xfrm>
            <a:off x="5373325" y="-5550"/>
            <a:ext cx="0" cy="5154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190" name="Google Shape;190;p27"/>
          <p:cNvGrpSpPr/>
          <p:nvPr/>
        </p:nvGrpSpPr>
        <p:grpSpPr>
          <a:xfrm>
            <a:off x="951870" y="916620"/>
            <a:ext cx="7240295" cy="1525193"/>
            <a:chOff x="615670" y="478895"/>
            <a:chExt cx="7240295" cy="1525193"/>
          </a:xfrm>
        </p:grpSpPr>
        <p:pic>
          <p:nvPicPr>
            <p:cNvPr id="191" name="Google Shape;191;p27"/>
            <p:cNvPicPr preferRelativeResize="0"/>
            <p:nvPr/>
          </p:nvPicPr>
          <p:blipFill rotWithShape="1">
            <a:blip r:embed="rId3">
              <a:alphaModFix/>
            </a:blip>
            <a:srcRect l="11734" t="14078" r="11164" b="18690"/>
            <a:stretch/>
          </p:blipFill>
          <p:spPr>
            <a:xfrm>
              <a:off x="615670" y="478909"/>
              <a:ext cx="1747878" cy="152516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2" name="Google Shape;19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1857" y="478907"/>
              <a:ext cx="1747881" cy="152514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193" name="Google Shape;193;p27"/>
            <p:cNvGrpSpPr/>
            <p:nvPr/>
          </p:nvGrpSpPr>
          <p:grpSpPr>
            <a:xfrm>
              <a:off x="6108045" y="478895"/>
              <a:ext cx="1747920" cy="1525193"/>
              <a:chOff x="6461650" y="271600"/>
              <a:chExt cx="2184900" cy="1905300"/>
            </a:xfrm>
          </p:grpSpPr>
          <p:sp>
            <p:nvSpPr>
              <p:cNvPr id="194" name="Google Shape;194;p27"/>
              <p:cNvSpPr/>
              <p:nvPr/>
            </p:nvSpPr>
            <p:spPr>
              <a:xfrm>
                <a:off x="6461650" y="271600"/>
                <a:ext cx="2184900" cy="19053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95" name="Google Shape;195;p2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787213" y="492186"/>
                <a:ext cx="1533773" cy="14641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6" name="Google Shape;196;p27"/>
          <p:cNvGrpSpPr/>
          <p:nvPr/>
        </p:nvGrpSpPr>
        <p:grpSpPr>
          <a:xfrm>
            <a:off x="951813" y="3055688"/>
            <a:ext cx="1747920" cy="1525193"/>
            <a:chOff x="615650" y="2498988"/>
            <a:chExt cx="2184900" cy="1905300"/>
          </a:xfrm>
        </p:grpSpPr>
        <p:sp>
          <p:nvSpPr>
            <p:cNvPr id="197" name="Google Shape;197;p27"/>
            <p:cNvSpPr/>
            <p:nvPr/>
          </p:nvSpPr>
          <p:spPr>
            <a:xfrm>
              <a:off x="615650" y="2498988"/>
              <a:ext cx="2184900" cy="19053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8" name="Google Shape;198;p27"/>
            <p:cNvPicPr preferRelativeResize="0"/>
            <p:nvPr/>
          </p:nvPicPr>
          <p:blipFill rotWithShape="1">
            <a:blip r:embed="rId6">
              <a:alphaModFix/>
            </a:blip>
            <a:srcRect t="4859" b="7258"/>
            <a:stretch/>
          </p:blipFill>
          <p:spPr>
            <a:xfrm>
              <a:off x="743213" y="2603712"/>
              <a:ext cx="1929775" cy="169587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9" name="Google Shape;199;p27"/>
          <p:cNvCxnSpPr>
            <a:stCxn id="191" idx="3"/>
            <a:endCxn id="192" idx="1"/>
          </p:cNvCxnSpPr>
          <p:nvPr/>
        </p:nvCxnSpPr>
        <p:spPr>
          <a:xfrm>
            <a:off x="2699748" y="1679219"/>
            <a:ext cx="99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0" name="Google Shape;200;p27"/>
          <p:cNvCxnSpPr/>
          <p:nvPr/>
        </p:nvCxnSpPr>
        <p:spPr>
          <a:xfrm>
            <a:off x="5441598" y="1679219"/>
            <a:ext cx="99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" name="Google Shape;201;p27"/>
          <p:cNvSpPr txBox="1"/>
          <p:nvPr/>
        </p:nvSpPr>
        <p:spPr>
          <a:xfrm>
            <a:off x="951875" y="562625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1.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NEBULA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3698125" y="562625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2.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PROTOSTAR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6444375" y="562625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3.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MAIN SEQUENCE STAR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951875" y="2717000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4.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RED SUPERGIANT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5" name="Google Shape;205;p27"/>
          <p:cNvSpPr txBox="1"/>
          <p:nvPr/>
        </p:nvSpPr>
        <p:spPr>
          <a:xfrm>
            <a:off x="3698125" y="2717000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5.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NEUTRON STAR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06" name="Google Shape;206;p27"/>
          <p:cNvCxnSpPr/>
          <p:nvPr/>
        </p:nvCxnSpPr>
        <p:spPr>
          <a:xfrm>
            <a:off x="2699748" y="3818281"/>
            <a:ext cx="99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7" name="Google Shape;207;p27"/>
          <p:cNvPicPr preferRelativeResize="0"/>
          <p:nvPr/>
        </p:nvPicPr>
        <p:blipFill rotWithShape="1">
          <a:blip r:embed="rId7">
            <a:alphaModFix/>
          </a:blip>
          <a:srcRect t="32318"/>
          <a:stretch/>
        </p:blipFill>
        <p:spPr>
          <a:xfrm>
            <a:off x="3708163" y="3053675"/>
            <a:ext cx="1727674" cy="1529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8">
            <a:alphaModFix/>
          </a:blip>
          <a:srcRect l="12477" t="9880" r="12357" b="8732"/>
          <a:stretch/>
        </p:blipFill>
        <p:spPr>
          <a:xfrm>
            <a:off x="6444325" y="3053675"/>
            <a:ext cx="1765775" cy="1529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9" name="Google Shape;209;p27"/>
          <p:cNvCxnSpPr/>
          <p:nvPr/>
        </p:nvCxnSpPr>
        <p:spPr>
          <a:xfrm>
            <a:off x="5440873" y="3818281"/>
            <a:ext cx="99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p27"/>
          <p:cNvSpPr txBox="1"/>
          <p:nvPr/>
        </p:nvSpPr>
        <p:spPr>
          <a:xfrm>
            <a:off x="6453313" y="2717000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6.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BLACK HOLE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 t="9118" b="6607"/>
          <a:stretch/>
        </p:blipFill>
        <p:spPr>
          <a:xfrm>
            <a:off x="0" y="809000"/>
            <a:ext cx="9144000" cy="43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17" name="Google Shape;217;p28"/>
          <p:cNvSpPr txBox="1"/>
          <p:nvPr/>
        </p:nvSpPr>
        <p:spPr>
          <a:xfrm>
            <a:off x="862800" y="216450"/>
            <a:ext cx="741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massive gravity-well created by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black holes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 rip stars apart as they approach.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8" name="Google Shape;218;p28"/>
          <p:cNvCxnSpPr/>
          <p:nvPr/>
        </p:nvCxnSpPr>
        <p:spPr>
          <a:xfrm>
            <a:off x="0" y="80898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Colour of Stars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775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8.7 and 8.8</a:t>
            </a:r>
            <a:endParaRPr sz="16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stars can be classified according to their colour.</a:t>
            </a:r>
            <a:endParaRPr sz="12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a star’s colour is related to its surface temperature.</a:t>
            </a:r>
            <a:endParaRPr sz="12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come in a 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range 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both sizes and colours.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can be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classified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depending on their colour.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stars emit visible light.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frequency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light emitted by a star determines its colour.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hotter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star, the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higher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frequency of light emitted.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b="1" dirty="0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Blue stars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are the 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hottest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Blue light is of a high frequency.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surface of blue stars is about about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30,000°C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b="1" dirty="0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Red stars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the 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coolest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 light is of a low frequency.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surface of red stars is about about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3,000°C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973076" y="1511592"/>
            <a:ext cx="2451844" cy="3151625"/>
            <a:chOff x="5959501" y="1539642"/>
            <a:chExt cx="2451844" cy="3151625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59501" y="1539642"/>
              <a:ext cx="2412725" cy="241272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5998445" y="3952367"/>
              <a:ext cx="2412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surface of the </a:t>
              </a:r>
              <a:r>
                <a:rPr lang="en" sz="12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Sun </a:t>
              </a:r>
              <a:r>
                <a:rPr lang="en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about 5,500 °C. This is quite cool compared to other stars.</a:t>
              </a:r>
              <a:endParaRPr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-125" y="1058100"/>
            <a:ext cx="9144000" cy="4085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1197750" y="225500"/>
            <a:ext cx="674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Higher temperatures emit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higher frequencies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visible light. This means that </a:t>
            </a:r>
            <a:r>
              <a:rPr lang="en" b="1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blue stars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burn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hottest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red stars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will burn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coolest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4" name="Google Shape;74;p15"/>
          <p:cNvGrpSpPr/>
          <p:nvPr/>
        </p:nvGrpSpPr>
        <p:grpSpPr>
          <a:xfrm>
            <a:off x="926050" y="2298000"/>
            <a:ext cx="7291900" cy="1605600"/>
            <a:chOff x="926050" y="2143425"/>
            <a:chExt cx="7291900" cy="1605600"/>
          </a:xfrm>
        </p:grpSpPr>
        <p:grpSp>
          <p:nvGrpSpPr>
            <p:cNvPr id="75" name="Google Shape;75;p15"/>
            <p:cNvGrpSpPr/>
            <p:nvPr/>
          </p:nvGrpSpPr>
          <p:grpSpPr>
            <a:xfrm>
              <a:off x="926050" y="2143425"/>
              <a:ext cx="7291900" cy="1188600"/>
              <a:chOff x="529525" y="2129850"/>
              <a:chExt cx="7291900" cy="1188600"/>
            </a:xfrm>
          </p:grpSpPr>
          <p:sp>
            <p:nvSpPr>
              <p:cNvPr id="76" name="Google Shape;76;p15"/>
              <p:cNvSpPr/>
              <p:nvPr/>
            </p:nvSpPr>
            <p:spPr>
              <a:xfrm>
                <a:off x="529525" y="2129850"/>
                <a:ext cx="1188600" cy="1188600"/>
              </a:xfrm>
              <a:prstGeom prst="ellipse">
                <a:avLst/>
              </a:prstGeom>
              <a:solidFill>
                <a:srgbClr val="009D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107000" y="2129850"/>
                <a:ext cx="1188600" cy="1188600"/>
              </a:xfrm>
              <a:prstGeom prst="ellipse">
                <a:avLst/>
              </a:prstGeom>
              <a:solidFill>
                <a:srgbClr val="F77C0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2055350" y="2129850"/>
                <a:ext cx="1188600" cy="11886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3581175" y="2129850"/>
                <a:ext cx="1188600" cy="1188600"/>
              </a:xfrm>
              <a:prstGeom prst="ellipse">
                <a:avLst/>
              </a:prstGeom>
              <a:solidFill>
                <a:srgbClr val="F7D21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632825" y="2129850"/>
                <a:ext cx="1188600" cy="1188600"/>
              </a:xfrm>
              <a:prstGeom prst="ellipse">
                <a:avLst/>
              </a:prstGeom>
              <a:solidFill>
                <a:srgbClr val="D81D3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15"/>
            <p:cNvSpPr txBox="1"/>
            <p:nvPr/>
          </p:nvSpPr>
          <p:spPr>
            <a:xfrm>
              <a:off x="973000" y="3379725"/>
              <a:ext cx="113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30,000°C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" name="Google Shape;82;p15"/>
            <p:cNvSpPr txBox="1"/>
            <p:nvPr/>
          </p:nvSpPr>
          <p:spPr>
            <a:xfrm>
              <a:off x="2486675" y="3379725"/>
              <a:ext cx="113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10,000°C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3" name="Google Shape;83;p15"/>
            <p:cNvSpPr txBox="1"/>
            <p:nvPr/>
          </p:nvSpPr>
          <p:spPr>
            <a:xfrm>
              <a:off x="4000350" y="3379725"/>
              <a:ext cx="113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7,000°C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5514025" y="3379725"/>
              <a:ext cx="113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4,000°C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5" name="Google Shape;85;p15"/>
            <p:cNvSpPr txBox="1"/>
            <p:nvPr/>
          </p:nvSpPr>
          <p:spPr>
            <a:xfrm>
              <a:off x="7078550" y="3379725"/>
              <a:ext cx="113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3,000°C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cxnSp>
        <p:nvCxnSpPr>
          <p:cNvPr id="86" name="Google Shape;86;p15"/>
          <p:cNvCxnSpPr/>
          <p:nvPr/>
        </p:nvCxnSpPr>
        <p:spPr>
          <a:xfrm>
            <a:off x="0" y="105808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Stellar Evolution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8.9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evolution of stars of similar mass to the Sun through the following stages: nebula, star, red giant and white dwarf.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go through a number of stages during their lifetime: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stars form from a cloud of hydrogen gas and dust called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nebula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pulls the particles in the nebula closer together to form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protostar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causes more frequent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collisions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particles.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collisions lead to an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enters a long period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stability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main sequence star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Once the protostar reaches sufficient temperature,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begins to take place.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roman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Hydrogen nuclei fuse to create helium nuclei.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heat from nuclear fusion leads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thermal expansion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outward force from thermal expansion and the force of gravity pulling inwards are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balanced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the star is in a state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equilibrium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Stellar Evolution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 startAt="4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turns into a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 giant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hydrogen in the core begins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run out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Fusion reactions in the core will begin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slow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inward force from gravity now becomes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greater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the outward force of thermal expansion.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core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star will begin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shrink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in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outer layers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star lead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expansion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mbria"/>
              <a:buAutoNum type="arabicPeriod" startAt="4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collapse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form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 dwarf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will become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unstable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will eject its outer layer of dust and gas.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core will collapse due to the forces of gravity.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Life cycle of stars video.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l="11734" t="14078" r="11164" b="18690"/>
          <a:stretch/>
        </p:blipFill>
        <p:spPr>
          <a:xfrm>
            <a:off x="550276" y="669850"/>
            <a:ext cx="4359226" cy="38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5106150" y="2247750"/>
            <a:ext cx="33663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 stars form from a cloud of hydrogen gas and dust called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nebula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6306425" y="2123850"/>
            <a:ext cx="24447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Gravity pulls the particles in the nebula closer together to form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protostar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"/>
            <a:ext cx="5894661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9"/>
          <p:cNvCxnSpPr/>
          <p:nvPr/>
        </p:nvCxnSpPr>
        <p:spPr>
          <a:xfrm>
            <a:off x="5894650" y="-5550"/>
            <a:ext cx="0" cy="5154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17325"/>
            <a:ext cx="3595448" cy="34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1003400" y="2247750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star enters a long period of stability -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main sequence star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784900" y="2123850"/>
            <a:ext cx="25410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star turns into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 giant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as the hydrogen in the core begins to run out.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175" y="394225"/>
            <a:ext cx="4297419" cy="4355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Microsoft Office PowerPoint</Application>
  <PresentationFormat>On-screen Show (16:9)</PresentationFormat>
  <Paragraphs>105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Times New Roman</vt:lpstr>
      <vt:lpstr>gg sans</vt:lpstr>
      <vt:lpstr>Arial</vt:lpstr>
      <vt:lpstr>Kalam</vt:lpstr>
      <vt:lpstr>Cambria</vt:lpstr>
      <vt:lpstr>Simple Dark</vt:lpstr>
      <vt:lpstr>Edexcel IGCSE Physics 32 - The Evolution of Stars</vt:lpstr>
      <vt:lpstr>The Colour of Stars</vt:lpstr>
      <vt:lpstr>PowerPoint Presentation</vt:lpstr>
      <vt:lpstr>Stellar Evolution</vt:lpstr>
      <vt:lpstr>Stellar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Stellar Evolution of Larger Stars</vt:lpstr>
      <vt:lpstr>Stellar Evolution of Larger Stars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32 - The Evolution of Stars</dc:title>
  <cp:lastModifiedBy>Chezka Mae Madrona</cp:lastModifiedBy>
  <cp:revision>2</cp:revision>
  <dcterms:modified xsi:type="dcterms:W3CDTF">2025-07-22T07:07:37Z</dcterms:modified>
</cp:coreProperties>
</file>