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gg sans" panose="00000800000000000000" pitchFamily="2" charset="0"/>
      <p:bold r:id="rId17"/>
    </p:embeddedFont>
    <p:embeddedFont>
      <p:font typeface="Kalam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109950f60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109950f60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109950f6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109950f6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109950f6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109950f60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08abd8c65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f08abd8c65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109950f6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109950f6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08abd8c65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f08abd8c65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109950f6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f109950f6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2 - Acceleration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Changes in Velocity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6DA9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0"/>
            <a:ext cx="34918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cxnSp>
        <p:nvCxnSpPr>
          <p:cNvPr id="228" name="Google Shape;228;p22"/>
          <p:cNvCxnSpPr/>
          <p:nvPr/>
        </p:nvCxnSpPr>
        <p:spPr>
          <a:xfrm flipH="1">
            <a:off x="3480975" y="-8175"/>
            <a:ext cx="30900" cy="5168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9" name="Google Shape;229;p22"/>
          <p:cNvGrpSpPr/>
          <p:nvPr/>
        </p:nvGrpSpPr>
        <p:grpSpPr>
          <a:xfrm>
            <a:off x="3971850" y="865375"/>
            <a:ext cx="4872738" cy="3462500"/>
            <a:chOff x="4070075" y="620125"/>
            <a:chExt cx="4872738" cy="3462500"/>
          </a:xfrm>
        </p:grpSpPr>
        <p:sp>
          <p:nvSpPr>
            <p:cNvPr id="230" name="Google Shape;230;p22"/>
            <p:cNvSpPr txBox="1"/>
            <p:nvPr/>
          </p:nvSpPr>
          <p:spPr>
            <a:xfrm>
              <a:off x="5943413" y="620125"/>
              <a:ext cx="29994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final speed (m/s</a:t>
              </a:r>
              <a:r>
                <a:rPr lang="en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initial speed (m/s)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acceleration (m/s</a:t>
              </a:r>
              <a:r>
                <a:rPr lang="en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distance moved (m)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31" name="Google Shape;231;p22"/>
            <p:cNvGrpSpPr/>
            <p:nvPr/>
          </p:nvGrpSpPr>
          <p:grpSpPr>
            <a:xfrm>
              <a:off x="4070075" y="969642"/>
              <a:ext cx="2155277" cy="347667"/>
              <a:chOff x="273500" y="2250925"/>
              <a:chExt cx="7002200" cy="1174550"/>
            </a:xfrm>
          </p:grpSpPr>
          <p:sp>
            <p:nvSpPr>
              <p:cNvPr id="232" name="Google Shape;232;p22"/>
              <p:cNvSpPr/>
              <p:nvPr/>
            </p:nvSpPr>
            <p:spPr>
              <a:xfrm>
                <a:off x="273500" y="2794750"/>
                <a:ext cx="537425" cy="563150"/>
              </a:xfrm>
              <a:custGeom>
                <a:avLst/>
                <a:gdLst/>
                <a:ahLst/>
                <a:cxnLst/>
                <a:rect l="l" t="t" r="r" b="b"/>
                <a:pathLst>
                  <a:path w="21497" h="22526" extrusionOk="0">
                    <a:moveTo>
                      <a:pt x="6437" y="0"/>
                    </a:moveTo>
                    <a:cubicBezTo>
                      <a:pt x="1803" y="0"/>
                      <a:pt x="1" y="7208"/>
                      <a:pt x="1" y="7594"/>
                    </a:cubicBezTo>
                    <a:cubicBezTo>
                      <a:pt x="1" y="7852"/>
                      <a:pt x="130" y="8109"/>
                      <a:pt x="516" y="8109"/>
                    </a:cubicBezTo>
                    <a:cubicBezTo>
                      <a:pt x="902" y="8109"/>
                      <a:pt x="1031" y="7852"/>
                      <a:pt x="1159" y="7208"/>
                    </a:cubicBezTo>
                    <a:cubicBezTo>
                      <a:pt x="2446" y="2832"/>
                      <a:pt x="4377" y="1030"/>
                      <a:pt x="6308" y="1030"/>
                    </a:cubicBezTo>
                    <a:cubicBezTo>
                      <a:pt x="6694" y="1030"/>
                      <a:pt x="7595" y="1030"/>
                      <a:pt x="7595" y="2574"/>
                    </a:cubicBezTo>
                    <a:cubicBezTo>
                      <a:pt x="7595" y="3862"/>
                      <a:pt x="6952" y="5406"/>
                      <a:pt x="6308" y="7337"/>
                    </a:cubicBezTo>
                    <a:cubicBezTo>
                      <a:pt x="3862" y="13644"/>
                      <a:pt x="3862" y="15189"/>
                      <a:pt x="3862" y="16476"/>
                    </a:cubicBezTo>
                    <a:cubicBezTo>
                      <a:pt x="3862" y="17505"/>
                      <a:pt x="3991" y="19565"/>
                      <a:pt x="5536" y="20981"/>
                    </a:cubicBezTo>
                    <a:cubicBezTo>
                      <a:pt x="7338" y="22525"/>
                      <a:pt x="9912" y="22525"/>
                      <a:pt x="10298" y="22525"/>
                    </a:cubicBezTo>
                    <a:cubicBezTo>
                      <a:pt x="18665" y="22525"/>
                      <a:pt x="21496" y="6178"/>
                      <a:pt x="21496" y="3347"/>
                    </a:cubicBezTo>
                    <a:cubicBezTo>
                      <a:pt x="21496" y="129"/>
                      <a:pt x="19823" y="0"/>
                      <a:pt x="19437" y="0"/>
                    </a:cubicBezTo>
                    <a:cubicBezTo>
                      <a:pt x="18279" y="0"/>
                      <a:pt x="17120" y="1158"/>
                      <a:pt x="17120" y="2188"/>
                    </a:cubicBezTo>
                    <a:cubicBezTo>
                      <a:pt x="17120" y="2832"/>
                      <a:pt x="17506" y="3089"/>
                      <a:pt x="17764" y="3347"/>
                    </a:cubicBezTo>
                    <a:cubicBezTo>
                      <a:pt x="18279" y="3733"/>
                      <a:pt x="19566" y="5149"/>
                      <a:pt x="19566" y="7723"/>
                    </a:cubicBezTo>
                    <a:cubicBezTo>
                      <a:pt x="19566" y="9782"/>
                      <a:pt x="16477" y="21496"/>
                      <a:pt x="10556" y="21496"/>
                    </a:cubicBezTo>
                    <a:cubicBezTo>
                      <a:pt x="7466" y="21496"/>
                      <a:pt x="6823" y="19050"/>
                      <a:pt x="6823" y="17119"/>
                    </a:cubicBezTo>
                    <a:cubicBezTo>
                      <a:pt x="6823" y="14674"/>
                      <a:pt x="7981" y="11198"/>
                      <a:pt x="9397" y="7466"/>
                    </a:cubicBezTo>
                    <a:cubicBezTo>
                      <a:pt x="10169" y="5535"/>
                      <a:pt x="10298" y="5020"/>
                      <a:pt x="10298" y="3990"/>
                    </a:cubicBezTo>
                    <a:cubicBezTo>
                      <a:pt x="10298" y="1931"/>
                      <a:pt x="8882" y="0"/>
                      <a:pt x="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2"/>
              <p:cNvSpPr/>
              <p:nvPr/>
            </p:nvSpPr>
            <p:spPr>
              <a:xfrm>
                <a:off x="917100" y="2250925"/>
                <a:ext cx="341125" cy="579225"/>
              </a:xfrm>
              <a:custGeom>
                <a:avLst/>
                <a:gdLst/>
                <a:ahLst/>
                <a:cxnLst/>
                <a:rect l="l" t="t" r="r" b="b"/>
                <a:pathLst>
                  <a:path w="13645" h="23169" extrusionOk="0">
                    <a:moveTo>
                      <a:pt x="6436" y="0"/>
                    </a:moveTo>
                    <a:cubicBezTo>
                      <a:pt x="2446" y="0"/>
                      <a:pt x="0" y="3475"/>
                      <a:pt x="0" y="6436"/>
                    </a:cubicBezTo>
                    <a:cubicBezTo>
                      <a:pt x="0" y="8238"/>
                      <a:pt x="1545" y="8238"/>
                      <a:pt x="1673" y="8238"/>
                    </a:cubicBezTo>
                    <a:cubicBezTo>
                      <a:pt x="2446" y="8238"/>
                      <a:pt x="3347" y="7723"/>
                      <a:pt x="3347" y="6565"/>
                    </a:cubicBezTo>
                    <a:cubicBezTo>
                      <a:pt x="3347" y="5664"/>
                      <a:pt x="2703" y="4891"/>
                      <a:pt x="1673" y="4891"/>
                    </a:cubicBezTo>
                    <a:cubicBezTo>
                      <a:pt x="1416" y="4891"/>
                      <a:pt x="1287" y="4891"/>
                      <a:pt x="1159" y="5020"/>
                    </a:cubicBezTo>
                    <a:cubicBezTo>
                      <a:pt x="1802" y="2574"/>
                      <a:pt x="3733" y="1030"/>
                      <a:pt x="6050" y="1030"/>
                    </a:cubicBezTo>
                    <a:cubicBezTo>
                      <a:pt x="9010" y="1030"/>
                      <a:pt x="10812" y="3475"/>
                      <a:pt x="10812" y="6693"/>
                    </a:cubicBezTo>
                    <a:cubicBezTo>
                      <a:pt x="10812" y="9654"/>
                      <a:pt x="9010" y="12228"/>
                      <a:pt x="7080" y="14416"/>
                    </a:cubicBezTo>
                    <a:lnTo>
                      <a:pt x="0" y="22268"/>
                    </a:lnTo>
                    <a:lnTo>
                      <a:pt x="0" y="23169"/>
                    </a:lnTo>
                    <a:lnTo>
                      <a:pt x="12743" y="23169"/>
                    </a:lnTo>
                    <a:lnTo>
                      <a:pt x="13644" y="17248"/>
                    </a:lnTo>
                    <a:lnTo>
                      <a:pt x="12872" y="17248"/>
                    </a:lnTo>
                    <a:cubicBezTo>
                      <a:pt x="12743" y="17892"/>
                      <a:pt x="12486" y="19822"/>
                      <a:pt x="12099" y="20337"/>
                    </a:cubicBezTo>
                    <a:cubicBezTo>
                      <a:pt x="11971" y="20595"/>
                      <a:pt x="9911" y="20595"/>
                      <a:pt x="8882" y="20595"/>
                    </a:cubicBezTo>
                    <a:lnTo>
                      <a:pt x="2446" y="20595"/>
                    </a:lnTo>
                    <a:cubicBezTo>
                      <a:pt x="3347" y="19822"/>
                      <a:pt x="5535" y="17634"/>
                      <a:pt x="6436" y="16862"/>
                    </a:cubicBezTo>
                    <a:cubicBezTo>
                      <a:pt x="11713" y="11971"/>
                      <a:pt x="13644" y="10169"/>
                      <a:pt x="13644" y="6693"/>
                    </a:cubicBezTo>
                    <a:cubicBezTo>
                      <a:pt x="13644" y="2703"/>
                      <a:pt x="10426" y="0"/>
                      <a:pt x="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2"/>
              <p:cNvSpPr/>
              <p:nvPr/>
            </p:nvSpPr>
            <p:spPr>
              <a:xfrm>
                <a:off x="1737650" y="2900925"/>
                <a:ext cx="785200" cy="267125"/>
              </a:xfrm>
              <a:custGeom>
                <a:avLst/>
                <a:gdLst/>
                <a:ahLst/>
                <a:cxnLst/>
                <a:rect l="l" t="t" r="r" b="b"/>
                <a:pathLst>
                  <a:path w="31408" h="10685" extrusionOk="0">
                    <a:moveTo>
                      <a:pt x="1674" y="1"/>
                    </a:moveTo>
                    <a:cubicBezTo>
                      <a:pt x="773" y="1"/>
                      <a:pt x="1" y="1"/>
                      <a:pt x="1" y="902"/>
                    </a:cubicBezTo>
                    <a:cubicBezTo>
                      <a:pt x="1" y="1674"/>
                      <a:pt x="773" y="1674"/>
                      <a:pt x="1545" y="1674"/>
                    </a:cubicBezTo>
                    <a:lnTo>
                      <a:pt x="29863" y="1674"/>
                    </a:lnTo>
                    <a:cubicBezTo>
                      <a:pt x="30635" y="1674"/>
                      <a:pt x="31408" y="1674"/>
                      <a:pt x="31408" y="902"/>
                    </a:cubicBezTo>
                    <a:cubicBezTo>
                      <a:pt x="31408" y="1"/>
                      <a:pt x="30507" y="1"/>
                      <a:pt x="29734" y="1"/>
                    </a:cubicBezTo>
                    <a:close/>
                    <a:moveTo>
                      <a:pt x="1545" y="8882"/>
                    </a:moveTo>
                    <a:cubicBezTo>
                      <a:pt x="773" y="8882"/>
                      <a:pt x="1" y="8882"/>
                      <a:pt x="1" y="9783"/>
                    </a:cubicBezTo>
                    <a:cubicBezTo>
                      <a:pt x="1" y="10684"/>
                      <a:pt x="773" y="10684"/>
                      <a:pt x="1674" y="10684"/>
                    </a:cubicBezTo>
                    <a:lnTo>
                      <a:pt x="29734" y="10684"/>
                    </a:lnTo>
                    <a:cubicBezTo>
                      <a:pt x="30507" y="10684"/>
                      <a:pt x="31408" y="10684"/>
                      <a:pt x="31408" y="9783"/>
                    </a:cubicBezTo>
                    <a:cubicBezTo>
                      <a:pt x="31408" y="8882"/>
                      <a:pt x="30635" y="8882"/>
                      <a:pt x="29863" y="8882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2"/>
              <p:cNvSpPr/>
              <p:nvPr/>
            </p:nvSpPr>
            <p:spPr>
              <a:xfrm>
                <a:off x="2963675" y="2794750"/>
                <a:ext cx="627525" cy="563150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22526" extrusionOk="0">
                    <a:moveTo>
                      <a:pt x="6436" y="0"/>
                    </a:moveTo>
                    <a:cubicBezTo>
                      <a:pt x="1803" y="0"/>
                      <a:pt x="1" y="7208"/>
                      <a:pt x="1" y="7594"/>
                    </a:cubicBezTo>
                    <a:cubicBezTo>
                      <a:pt x="1" y="7852"/>
                      <a:pt x="129" y="8109"/>
                      <a:pt x="516" y="8109"/>
                    </a:cubicBezTo>
                    <a:cubicBezTo>
                      <a:pt x="902" y="8109"/>
                      <a:pt x="1030" y="7852"/>
                      <a:pt x="1159" y="7208"/>
                    </a:cubicBezTo>
                    <a:cubicBezTo>
                      <a:pt x="2446" y="2832"/>
                      <a:pt x="4377" y="1030"/>
                      <a:pt x="6308" y="1030"/>
                    </a:cubicBezTo>
                    <a:cubicBezTo>
                      <a:pt x="6823" y="1030"/>
                      <a:pt x="7595" y="1030"/>
                      <a:pt x="7595" y="2574"/>
                    </a:cubicBezTo>
                    <a:cubicBezTo>
                      <a:pt x="7595" y="3862"/>
                      <a:pt x="7080" y="5406"/>
                      <a:pt x="6308" y="7337"/>
                    </a:cubicBezTo>
                    <a:cubicBezTo>
                      <a:pt x="4120" y="13258"/>
                      <a:pt x="3862" y="15189"/>
                      <a:pt x="3862" y="16604"/>
                    </a:cubicBezTo>
                    <a:cubicBezTo>
                      <a:pt x="3862" y="21753"/>
                      <a:pt x="7724" y="22525"/>
                      <a:pt x="9783" y="22525"/>
                    </a:cubicBezTo>
                    <a:cubicBezTo>
                      <a:pt x="12872" y="22525"/>
                      <a:pt x="14674" y="20337"/>
                      <a:pt x="15704" y="19179"/>
                    </a:cubicBezTo>
                    <a:cubicBezTo>
                      <a:pt x="16348" y="22011"/>
                      <a:pt x="18793" y="22525"/>
                      <a:pt x="19952" y="22525"/>
                    </a:cubicBezTo>
                    <a:cubicBezTo>
                      <a:pt x="21496" y="22525"/>
                      <a:pt x="22783" y="21496"/>
                      <a:pt x="23556" y="19822"/>
                    </a:cubicBezTo>
                    <a:cubicBezTo>
                      <a:pt x="24457" y="18020"/>
                      <a:pt x="25100" y="15060"/>
                      <a:pt x="25100" y="14931"/>
                    </a:cubicBezTo>
                    <a:cubicBezTo>
                      <a:pt x="25100" y="14674"/>
                      <a:pt x="24843" y="14416"/>
                      <a:pt x="24585" y="14416"/>
                    </a:cubicBezTo>
                    <a:cubicBezTo>
                      <a:pt x="24071" y="14416"/>
                      <a:pt x="24071" y="14674"/>
                      <a:pt x="23813" y="15446"/>
                    </a:cubicBezTo>
                    <a:cubicBezTo>
                      <a:pt x="22912" y="18921"/>
                      <a:pt x="22011" y="21496"/>
                      <a:pt x="20080" y="21496"/>
                    </a:cubicBezTo>
                    <a:cubicBezTo>
                      <a:pt x="18536" y="21496"/>
                      <a:pt x="18536" y="19951"/>
                      <a:pt x="18536" y="19307"/>
                    </a:cubicBezTo>
                    <a:cubicBezTo>
                      <a:pt x="18536" y="18149"/>
                      <a:pt x="18664" y="17634"/>
                      <a:pt x="19179" y="15446"/>
                    </a:cubicBezTo>
                    <a:cubicBezTo>
                      <a:pt x="19566" y="14159"/>
                      <a:pt x="19952" y="12743"/>
                      <a:pt x="20209" y="11327"/>
                    </a:cubicBezTo>
                    <a:lnTo>
                      <a:pt x="22269" y="3218"/>
                    </a:lnTo>
                    <a:cubicBezTo>
                      <a:pt x="22655" y="1931"/>
                      <a:pt x="22655" y="1931"/>
                      <a:pt x="22655" y="1673"/>
                    </a:cubicBezTo>
                    <a:cubicBezTo>
                      <a:pt x="22655" y="1030"/>
                      <a:pt x="22011" y="515"/>
                      <a:pt x="21239" y="515"/>
                    </a:cubicBezTo>
                    <a:cubicBezTo>
                      <a:pt x="19823" y="515"/>
                      <a:pt x="19437" y="1673"/>
                      <a:pt x="19179" y="2961"/>
                    </a:cubicBezTo>
                    <a:cubicBezTo>
                      <a:pt x="18664" y="4891"/>
                      <a:pt x="15961" y="15703"/>
                      <a:pt x="15575" y="17505"/>
                    </a:cubicBezTo>
                    <a:cubicBezTo>
                      <a:pt x="15575" y="17505"/>
                      <a:pt x="13516" y="21496"/>
                      <a:pt x="9912" y="21496"/>
                    </a:cubicBezTo>
                    <a:cubicBezTo>
                      <a:pt x="7337" y="21496"/>
                      <a:pt x="6823" y="19307"/>
                      <a:pt x="6823" y="17505"/>
                    </a:cubicBezTo>
                    <a:cubicBezTo>
                      <a:pt x="6823" y="14545"/>
                      <a:pt x="8238" y="10555"/>
                      <a:pt x="9526" y="7208"/>
                    </a:cubicBezTo>
                    <a:cubicBezTo>
                      <a:pt x="10169" y="5664"/>
                      <a:pt x="10427" y="5020"/>
                      <a:pt x="10427" y="3990"/>
                    </a:cubicBezTo>
                    <a:cubicBezTo>
                      <a:pt x="10427" y="1802"/>
                      <a:pt x="8882" y="0"/>
                      <a:pt x="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2"/>
              <p:cNvSpPr/>
              <p:nvPr/>
            </p:nvSpPr>
            <p:spPr>
              <a:xfrm>
                <a:off x="3668400" y="2250925"/>
                <a:ext cx="341125" cy="579225"/>
              </a:xfrm>
              <a:custGeom>
                <a:avLst/>
                <a:gdLst/>
                <a:ahLst/>
                <a:cxnLst/>
                <a:rect l="l" t="t" r="r" b="b"/>
                <a:pathLst>
                  <a:path w="13645" h="23169" extrusionOk="0">
                    <a:moveTo>
                      <a:pt x="6436" y="0"/>
                    </a:moveTo>
                    <a:cubicBezTo>
                      <a:pt x="2446" y="0"/>
                      <a:pt x="0" y="3475"/>
                      <a:pt x="0" y="6436"/>
                    </a:cubicBezTo>
                    <a:cubicBezTo>
                      <a:pt x="0" y="8238"/>
                      <a:pt x="1545" y="8238"/>
                      <a:pt x="1674" y="8238"/>
                    </a:cubicBezTo>
                    <a:cubicBezTo>
                      <a:pt x="2446" y="8238"/>
                      <a:pt x="3347" y="7723"/>
                      <a:pt x="3347" y="6565"/>
                    </a:cubicBezTo>
                    <a:cubicBezTo>
                      <a:pt x="3347" y="5664"/>
                      <a:pt x="2704" y="4891"/>
                      <a:pt x="1674" y="4891"/>
                    </a:cubicBezTo>
                    <a:cubicBezTo>
                      <a:pt x="1416" y="4891"/>
                      <a:pt x="1288" y="4891"/>
                      <a:pt x="1159" y="5020"/>
                    </a:cubicBezTo>
                    <a:cubicBezTo>
                      <a:pt x="1803" y="2574"/>
                      <a:pt x="3733" y="1030"/>
                      <a:pt x="5921" y="1030"/>
                    </a:cubicBezTo>
                    <a:cubicBezTo>
                      <a:pt x="8882" y="1030"/>
                      <a:pt x="10684" y="3475"/>
                      <a:pt x="10684" y="6693"/>
                    </a:cubicBezTo>
                    <a:cubicBezTo>
                      <a:pt x="10684" y="9654"/>
                      <a:pt x="9011" y="12228"/>
                      <a:pt x="7080" y="14416"/>
                    </a:cubicBezTo>
                    <a:lnTo>
                      <a:pt x="0" y="22268"/>
                    </a:lnTo>
                    <a:lnTo>
                      <a:pt x="0" y="23169"/>
                    </a:lnTo>
                    <a:lnTo>
                      <a:pt x="12743" y="23169"/>
                    </a:lnTo>
                    <a:lnTo>
                      <a:pt x="13644" y="17248"/>
                    </a:lnTo>
                    <a:lnTo>
                      <a:pt x="12872" y="17248"/>
                    </a:lnTo>
                    <a:cubicBezTo>
                      <a:pt x="12743" y="17892"/>
                      <a:pt x="12486" y="19822"/>
                      <a:pt x="12100" y="20337"/>
                    </a:cubicBezTo>
                    <a:cubicBezTo>
                      <a:pt x="11842" y="20595"/>
                      <a:pt x="9912" y="20595"/>
                      <a:pt x="8882" y="20595"/>
                    </a:cubicBezTo>
                    <a:lnTo>
                      <a:pt x="2446" y="20595"/>
                    </a:lnTo>
                    <a:cubicBezTo>
                      <a:pt x="3347" y="19822"/>
                      <a:pt x="5535" y="17634"/>
                      <a:pt x="6436" y="16862"/>
                    </a:cubicBezTo>
                    <a:cubicBezTo>
                      <a:pt x="11714" y="11971"/>
                      <a:pt x="13644" y="10169"/>
                      <a:pt x="13644" y="6693"/>
                    </a:cubicBezTo>
                    <a:cubicBezTo>
                      <a:pt x="13644" y="2703"/>
                      <a:pt x="10427" y="0"/>
                      <a:pt x="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2"/>
              <p:cNvSpPr/>
              <p:nvPr/>
            </p:nvSpPr>
            <p:spPr>
              <a:xfrm>
                <a:off x="4418175" y="2640275"/>
                <a:ext cx="785200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31408" h="31408" extrusionOk="0">
                    <a:moveTo>
                      <a:pt x="15704" y="1"/>
                    </a:moveTo>
                    <a:cubicBezTo>
                      <a:pt x="14803" y="1"/>
                      <a:pt x="14803" y="773"/>
                      <a:pt x="14803" y="1545"/>
                    </a:cubicBezTo>
                    <a:lnTo>
                      <a:pt x="14803" y="14803"/>
                    </a:lnTo>
                    <a:lnTo>
                      <a:pt x="1545" y="14803"/>
                    </a:lnTo>
                    <a:cubicBezTo>
                      <a:pt x="901" y="14803"/>
                      <a:pt x="0" y="14803"/>
                      <a:pt x="0" y="15704"/>
                    </a:cubicBezTo>
                    <a:cubicBezTo>
                      <a:pt x="0" y="16605"/>
                      <a:pt x="773" y="16605"/>
                      <a:pt x="1545" y="16605"/>
                    </a:cubicBezTo>
                    <a:lnTo>
                      <a:pt x="14803" y="16605"/>
                    </a:lnTo>
                    <a:lnTo>
                      <a:pt x="14803" y="29863"/>
                    </a:lnTo>
                    <a:cubicBezTo>
                      <a:pt x="14803" y="30635"/>
                      <a:pt x="14803" y="31407"/>
                      <a:pt x="15704" y="31407"/>
                    </a:cubicBezTo>
                    <a:cubicBezTo>
                      <a:pt x="16605" y="31407"/>
                      <a:pt x="16605" y="30635"/>
                      <a:pt x="16605" y="29863"/>
                    </a:cubicBezTo>
                    <a:lnTo>
                      <a:pt x="16605" y="16605"/>
                    </a:lnTo>
                    <a:lnTo>
                      <a:pt x="29863" y="16605"/>
                    </a:lnTo>
                    <a:cubicBezTo>
                      <a:pt x="30506" y="16605"/>
                      <a:pt x="31407" y="16605"/>
                      <a:pt x="31407" y="15704"/>
                    </a:cubicBezTo>
                    <a:cubicBezTo>
                      <a:pt x="31407" y="14803"/>
                      <a:pt x="30635" y="14803"/>
                      <a:pt x="29863" y="14803"/>
                    </a:cubicBezTo>
                    <a:lnTo>
                      <a:pt x="16605" y="14803"/>
                    </a:lnTo>
                    <a:lnTo>
                      <a:pt x="16605" y="1545"/>
                    </a:lnTo>
                    <a:cubicBezTo>
                      <a:pt x="16605" y="902"/>
                      <a:pt x="16605" y="1"/>
                      <a:pt x="15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2"/>
              <p:cNvSpPr/>
              <p:nvPr/>
            </p:nvSpPr>
            <p:spPr>
              <a:xfrm>
                <a:off x="5592700" y="2518000"/>
                <a:ext cx="469850" cy="827025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33081" extrusionOk="0">
                    <a:moveTo>
                      <a:pt x="8882" y="0"/>
                    </a:moveTo>
                    <a:cubicBezTo>
                      <a:pt x="3347" y="0"/>
                      <a:pt x="1" y="4892"/>
                      <a:pt x="1" y="9397"/>
                    </a:cubicBezTo>
                    <a:cubicBezTo>
                      <a:pt x="1" y="11327"/>
                      <a:pt x="1417" y="11585"/>
                      <a:pt x="2060" y="11585"/>
                    </a:cubicBezTo>
                    <a:cubicBezTo>
                      <a:pt x="2575" y="11585"/>
                      <a:pt x="3991" y="11327"/>
                      <a:pt x="3991" y="9525"/>
                    </a:cubicBezTo>
                    <a:cubicBezTo>
                      <a:pt x="3991" y="7981"/>
                      <a:pt x="2704" y="7466"/>
                      <a:pt x="2060" y="7466"/>
                    </a:cubicBezTo>
                    <a:cubicBezTo>
                      <a:pt x="1674" y="7466"/>
                      <a:pt x="1417" y="7595"/>
                      <a:pt x="1159" y="7723"/>
                    </a:cubicBezTo>
                    <a:cubicBezTo>
                      <a:pt x="2189" y="3476"/>
                      <a:pt x="5021" y="1288"/>
                      <a:pt x="8110" y="1288"/>
                    </a:cubicBezTo>
                    <a:cubicBezTo>
                      <a:pt x="12486" y="1288"/>
                      <a:pt x="15318" y="4763"/>
                      <a:pt x="15318" y="9397"/>
                    </a:cubicBezTo>
                    <a:cubicBezTo>
                      <a:pt x="15318" y="13644"/>
                      <a:pt x="12744" y="17506"/>
                      <a:pt x="9912" y="20724"/>
                    </a:cubicBezTo>
                    <a:lnTo>
                      <a:pt x="1" y="31922"/>
                    </a:lnTo>
                    <a:lnTo>
                      <a:pt x="1" y="33081"/>
                    </a:lnTo>
                    <a:lnTo>
                      <a:pt x="17635" y="33081"/>
                    </a:lnTo>
                    <a:lnTo>
                      <a:pt x="18793" y="25358"/>
                    </a:lnTo>
                    <a:lnTo>
                      <a:pt x="17892" y="25358"/>
                    </a:lnTo>
                    <a:cubicBezTo>
                      <a:pt x="17377" y="28962"/>
                      <a:pt x="16991" y="29476"/>
                      <a:pt x="16734" y="29863"/>
                    </a:cubicBezTo>
                    <a:cubicBezTo>
                      <a:pt x="16605" y="30249"/>
                      <a:pt x="12872" y="30249"/>
                      <a:pt x="12229" y="30249"/>
                    </a:cubicBezTo>
                    <a:lnTo>
                      <a:pt x="2575" y="30249"/>
                    </a:lnTo>
                    <a:cubicBezTo>
                      <a:pt x="4377" y="28318"/>
                      <a:pt x="7981" y="24714"/>
                      <a:pt x="12229" y="20595"/>
                    </a:cubicBezTo>
                    <a:cubicBezTo>
                      <a:pt x="15189" y="17635"/>
                      <a:pt x="18793" y="14288"/>
                      <a:pt x="18793" y="9397"/>
                    </a:cubicBezTo>
                    <a:cubicBezTo>
                      <a:pt x="18793" y="3476"/>
                      <a:pt x="14031" y="0"/>
                      <a:pt x="8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2"/>
              <p:cNvSpPr/>
              <p:nvPr/>
            </p:nvSpPr>
            <p:spPr>
              <a:xfrm>
                <a:off x="6165500" y="2794750"/>
                <a:ext cx="556725" cy="563150"/>
              </a:xfrm>
              <a:custGeom>
                <a:avLst/>
                <a:gdLst/>
                <a:ahLst/>
                <a:cxnLst/>
                <a:rect l="l" t="t" r="r" b="b"/>
                <a:pathLst>
                  <a:path w="22269" h="22526" extrusionOk="0">
                    <a:moveTo>
                      <a:pt x="11713" y="1030"/>
                    </a:moveTo>
                    <a:cubicBezTo>
                      <a:pt x="15060" y="1030"/>
                      <a:pt x="15704" y="5020"/>
                      <a:pt x="15704" y="5535"/>
                    </a:cubicBezTo>
                    <a:cubicBezTo>
                      <a:pt x="15704" y="5535"/>
                      <a:pt x="15575" y="6178"/>
                      <a:pt x="15446" y="6307"/>
                    </a:cubicBezTo>
                    <a:lnTo>
                      <a:pt x="13001" y="16090"/>
                    </a:lnTo>
                    <a:cubicBezTo>
                      <a:pt x="12743" y="16991"/>
                      <a:pt x="12743" y="16991"/>
                      <a:pt x="12100" y="18020"/>
                    </a:cubicBezTo>
                    <a:cubicBezTo>
                      <a:pt x="10941" y="19436"/>
                      <a:pt x="8753" y="21496"/>
                      <a:pt x="6436" y="21496"/>
                    </a:cubicBezTo>
                    <a:cubicBezTo>
                      <a:pt x="4377" y="21496"/>
                      <a:pt x="3218" y="19694"/>
                      <a:pt x="3218" y="16733"/>
                    </a:cubicBezTo>
                    <a:cubicBezTo>
                      <a:pt x="3218" y="14030"/>
                      <a:pt x="4763" y="8367"/>
                      <a:pt x="5793" y="6307"/>
                    </a:cubicBezTo>
                    <a:cubicBezTo>
                      <a:pt x="7466" y="2832"/>
                      <a:pt x="9783" y="1030"/>
                      <a:pt x="11713" y="1030"/>
                    </a:cubicBezTo>
                    <a:close/>
                    <a:moveTo>
                      <a:pt x="11713" y="0"/>
                    </a:moveTo>
                    <a:cubicBezTo>
                      <a:pt x="6050" y="0"/>
                      <a:pt x="0" y="7337"/>
                      <a:pt x="0" y="14674"/>
                    </a:cubicBezTo>
                    <a:cubicBezTo>
                      <a:pt x="0" y="19694"/>
                      <a:pt x="2832" y="22525"/>
                      <a:pt x="6307" y="22525"/>
                    </a:cubicBezTo>
                    <a:cubicBezTo>
                      <a:pt x="9010" y="22525"/>
                      <a:pt x="11327" y="20466"/>
                      <a:pt x="12743" y="18793"/>
                    </a:cubicBezTo>
                    <a:cubicBezTo>
                      <a:pt x="13258" y="21753"/>
                      <a:pt x="15704" y="22525"/>
                      <a:pt x="17120" y="22525"/>
                    </a:cubicBezTo>
                    <a:cubicBezTo>
                      <a:pt x="18664" y="22525"/>
                      <a:pt x="19823" y="21624"/>
                      <a:pt x="20724" y="19822"/>
                    </a:cubicBezTo>
                    <a:cubicBezTo>
                      <a:pt x="21496" y="18149"/>
                      <a:pt x="22268" y="15060"/>
                      <a:pt x="22268" y="14931"/>
                    </a:cubicBezTo>
                    <a:cubicBezTo>
                      <a:pt x="22268" y="14674"/>
                      <a:pt x="22011" y="14416"/>
                      <a:pt x="21753" y="14416"/>
                    </a:cubicBezTo>
                    <a:cubicBezTo>
                      <a:pt x="21367" y="14416"/>
                      <a:pt x="21238" y="14674"/>
                      <a:pt x="21110" y="15446"/>
                    </a:cubicBezTo>
                    <a:cubicBezTo>
                      <a:pt x="20337" y="18406"/>
                      <a:pt x="19308" y="21496"/>
                      <a:pt x="17248" y="21496"/>
                    </a:cubicBezTo>
                    <a:cubicBezTo>
                      <a:pt x="15832" y="21496"/>
                      <a:pt x="15704" y="20208"/>
                      <a:pt x="15704" y="19307"/>
                    </a:cubicBezTo>
                    <a:cubicBezTo>
                      <a:pt x="15704" y="18149"/>
                      <a:pt x="15961" y="17505"/>
                      <a:pt x="16347" y="15575"/>
                    </a:cubicBezTo>
                    <a:cubicBezTo>
                      <a:pt x="16733" y="14288"/>
                      <a:pt x="16991" y="13258"/>
                      <a:pt x="17377" y="11842"/>
                    </a:cubicBezTo>
                    <a:cubicBezTo>
                      <a:pt x="19179" y="4248"/>
                      <a:pt x="19694" y="2446"/>
                      <a:pt x="19694" y="2188"/>
                    </a:cubicBezTo>
                    <a:cubicBezTo>
                      <a:pt x="19694" y="1416"/>
                      <a:pt x="19050" y="901"/>
                      <a:pt x="18407" y="901"/>
                    </a:cubicBezTo>
                    <a:cubicBezTo>
                      <a:pt x="16733" y="901"/>
                      <a:pt x="16347" y="2703"/>
                      <a:pt x="16219" y="3218"/>
                    </a:cubicBezTo>
                    <a:cubicBezTo>
                      <a:pt x="15704" y="1931"/>
                      <a:pt x="14288" y="0"/>
                      <a:pt x="11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2"/>
              <p:cNvSpPr/>
              <p:nvPr/>
            </p:nvSpPr>
            <p:spPr>
              <a:xfrm>
                <a:off x="6821950" y="2794750"/>
                <a:ext cx="453750" cy="563150"/>
              </a:xfrm>
              <a:custGeom>
                <a:avLst/>
                <a:gdLst/>
                <a:ahLst/>
                <a:cxnLst/>
                <a:rect l="l" t="t" r="r" b="b"/>
                <a:pathLst>
                  <a:path w="18150" h="22526" extrusionOk="0">
                    <a:moveTo>
                      <a:pt x="12357" y="0"/>
                    </a:moveTo>
                    <a:cubicBezTo>
                      <a:pt x="5793" y="0"/>
                      <a:pt x="3991" y="5149"/>
                      <a:pt x="3991" y="7208"/>
                    </a:cubicBezTo>
                    <a:cubicBezTo>
                      <a:pt x="3991" y="10941"/>
                      <a:pt x="7723" y="11842"/>
                      <a:pt x="8882" y="12099"/>
                    </a:cubicBezTo>
                    <a:cubicBezTo>
                      <a:pt x="9783" y="12228"/>
                      <a:pt x="11070" y="12486"/>
                      <a:pt x="11327" y="12486"/>
                    </a:cubicBezTo>
                    <a:cubicBezTo>
                      <a:pt x="11971" y="12743"/>
                      <a:pt x="14288" y="13515"/>
                      <a:pt x="14288" y="15961"/>
                    </a:cubicBezTo>
                    <a:cubicBezTo>
                      <a:pt x="14288" y="17505"/>
                      <a:pt x="12872" y="21496"/>
                      <a:pt x="7080" y="21496"/>
                    </a:cubicBezTo>
                    <a:cubicBezTo>
                      <a:pt x="6050" y="21496"/>
                      <a:pt x="2317" y="21367"/>
                      <a:pt x="1288" y="18664"/>
                    </a:cubicBezTo>
                    <a:lnTo>
                      <a:pt x="1288" y="18664"/>
                    </a:lnTo>
                    <a:cubicBezTo>
                      <a:pt x="1432" y="18683"/>
                      <a:pt x="1571" y="18692"/>
                      <a:pt x="1706" y="18692"/>
                    </a:cubicBezTo>
                    <a:cubicBezTo>
                      <a:pt x="3367" y="18692"/>
                      <a:pt x="4248" y="17290"/>
                      <a:pt x="4248" y="16218"/>
                    </a:cubicBezTo>
                    <a:cubicBezTo>
                      <a:pt x="4248" y="15189"/>
                      <a:pt x="3604" y="14674"/>
                      <a:pt x="2575" y="14674"/>
                    </a:cubicBezTo>
                    <a:cubicBezTo>
                      <a:pt x="1416" y="14674"/>
                      <a:pt x="0" y="15446"/>
                      <a:pt x="0" y="17763"/>
                    </a:cubicBezTo>
                    <a:cubicBezTo>
                      <a:pt x="0" y="20723"/>
                      <a:pt x="2961" y="22525"/>
                      <a:pt x="7080" y="22525"/>
                    </a:cubicBezTo>
                    <a:cubicBezTo>
                      <a:pt x="14674" y="22525"/>
                      <a:pt x="16862" y="16991"/>
                      <a:pt x="16862" y="14288"/>
                    </a:cubicBezTo>
                    <a:cubicBezTo>
                      <a:pt x="16862" y="13644"/>
                      <a:pt x="16862" y="12228"/>
                      <a:pt x="15318" y="10555"/>
                    </a:cubicBezTo>
                    <a:cubicBezTo>
                      <a:pt x="14030" y="9396"/>
                      <a:pt x="12872" y="9139"/>
                      <a:pt x="10169" y="8624"/>
                    </a:cubicBezTo>
                    <a:cubicBezTo>
                      <a:pt x="8753" y="8238"/>
                      <a:pt x="6565" y="7852"/>
                      <a:pt x="6565" y="5535"/>
                    </a:cubicBezTo>
                    <a:cubicBezTo>
                      <a:pt x="6565" y="4634"/>
                      <a:pt x="7466" y="1030"/>
                      <a:pt x="12228" y="1030"/>
                    </a:cubicBezTo>
                    <a:cubicBezTo>
                      <a:pt x="14417" y="1030"/>
                      <a:pt x="16476" y="1802"/>
                      <a:pt x="16991" y="3604"/>
                    </a:cubicBezTo>
                    <a:cubicBezTo>
                      <a:pt x="14674" y="3604"/>
                      <a:pt x="14674" y="5535"/>
                      <a:pt x="14674" y="5535"/>
                    </a:cubicBezTo>
                    <a:cubicBezTo>
                      <a:pt x="14674" y="6565"/>
                      <a:pt x="15575" y="6822"/>
                      <a:pt x="16090" y="6822"/>
                    </a:cubicBezTo>
                    <a:cubicBezTo>
                      <a:pt x="16734" y="6822"/>
                      <a:pt x="18149" y="6307"/>
                      <a:pt x="18149" y="4248"/>
                    </a:cubicBezTo>
                    <a:cubicBezTo>
                      <a:pt x="18149" y="2059"/>
                      <a:pt x="16219" y="0"/>
                      <a:pt x="12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" name="Google Shape;241;p22"/>
            <p:cNvSpPr txBox="1"/>
            <p:nvPr/>
          </p:nvSpPr>
          <p:spPr>
            <a:xfrm>
              <a:off x="4241825" y="1958625"/>
              <a:ext cx="4152300" cy="21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This rocket begins to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accelerate steadily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at 5 m/s</a:t>
              </a:r>
              <a:r>
                <a:rPr lang="en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Assuming the rocket is travelling at 1000 m/s, what speed will it be travelling at when it leaves the Earth in 15,000 metres time?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i="1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(1000)</a:t>
              </a:r>
              <a:r>
                <a:rPr lang="en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+ (2 × 5 × 15,000) = 1,150,000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√1,150,000 =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1072 m/s</a:t>
              </a:r>
              <a:endParaRPr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A6ECBF7-DF91-AB62-5487-30EE4FF761C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B32C6FD-E944-60C0-1284-1093AC3151F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0965A-2073-3A8B-E478-BDC4E3758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FBAF7-8FAE-7CAA-0AD0-B307E1D70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Acceleration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4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1.6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acceleration, change in velocity and time taken.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Acceleration measures how quickly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 changes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Acceleration measures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rate of change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velocity per second.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 can be measured as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in speed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in direction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Acceleration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m/s</a:t>
            </a:r>
            <a:r>
              <a:rPr lang="en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following equation can be used to calculate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average acceleration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2296963" y="3611875"/>
            <a:ext cx="4550075" cy="831300"/>
            <a:chOff x="2110825" y="3084525"/>
            <a:chExt cx="4550075" cy="831300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2110825" y="3093464"/>
              <a:ext cx="1174723" cy="813434"/>
              <a:chOff x="331275" y="386000"/>
              <a:chExt cx="6992400" cy="4710100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331275" y="2522700"/>
                <a:ext cx="1007250" cy="1018900"/>
              </a:xfrm>
              <a:custGeom>
                <a:avLst/>
                <a:gdLst/>
                <a:ahLst/>
                <a:cxnLst/>
                <a:rect l="l" t="t" r="r" b="b"/>
                <a:pathLst>
                  <a:path w="40290" h="40756" extrusionOk="0">
                    <a:moveTo>
                      <a:pt x="21193" y="1864"/>
                    </a:moveTo>
                    <a:cubicBezTo>
                      <a:pt x="27248" y="1864"/>
                      <a:pt x="28412" y="9083"/>
                      <a:pt x="28412" y="10015"/>
                    </a:cubicBezTo>
                    <a:cubicBezTo>
                      <a:pt x="28412" y="10015"/>
                      <a:pt x="28179" y="11179"/>
                      <a:pt x="27946" y="11412"/>
                    </a:cubicBezTo>
                    <a:lnTo>
                      <a:pt x="23522" y="29111"/>
                    </a:lnTo>
                    <a:cubicBezTo>
                      <a:pt x="23056" y="30741"/>
                      <a:pt x="23056" y="30741"/>
                      <a:pt x="21891" y="32604"/>
                    </a:cubicBezTo>
                    <a:cubicBezTo>
                      <a:pt x="19795" y="35166"/>
                      <a:pt x="15836" y="38892"/>
                      <a:pt x="11644" y="38892"/>
                    </a:cubicBezTo>
                    <a:cubicBezTo>
                      <a:pt x="7918" y="38892"/>
                      <a:pt x="5822" y="35632"/>
                      <a:pt x="5822" y="30276"/>
                    </a:cubicBezTo>
                    <a:cubicBezTo>
                      <a:pt x="5822" y="25385"/>
                      <a:pt x="8617" y="15138"/>
                      <a:pt x="10247" y="11412"/>
                    </a:cubicBezTo>
                    <a:cubicBezTo>
                      <a:pt x="13507" y="5124"/>
                      <a:pt x="17699" y="1864"/>
                      <a:pt x="21193" y="1864"/>
                    </a:cubicBezTo>
                    <a:close/>
                    <a:moveTo>
                      <a:pt x="21193" y="1"/>
                    </a:moveTo>
                    <a:cubicBezTo>
                      <a:pt x="10946" y="1"/>
                      <a:pt x="0" y="13275"/>
                      <a:pt x="0" y="26549"/>
                    </a:cubicBezTo>
                    <a:cubicBezTo>
                      <a:pt x="0" y="35632"/>
                      <a:pt x="5124" y="40755"/>
                      <a:pt x="11412" y="40755"/>
                    </a:cubicBezTo>
                    <a:cubicBezTo>
                      <a:pt x="16302" y="40755"/>
                      <a:pt x="20494" y="37029"/>
                      <a:pt x="23056" y="34002"/>
                    </a:cubicBezTo>
                    <a:cubicBezTo>
                      <a:pt x="23987" y="39358"/>
                      <a:pt x="28179" y="40755"/>
                      <a:pt x="30974" y="40755"/>
                    </a:cubicBezTo>
                    <a:cubicBezTo>
                      <a:pt x="33769" y="40755"/>
                      <a:pt x="35864" y="39125"/>
                      <a:pt x="37495" y="35865"/>
                    </a:cubicBezTo>
                    <a:cubicBezTo>
                      <a:pt x="38892" y="32837"/>
                      <a:pt x="40289" y="27248"/>
                      <a:pt x="40289" y="27015"/>
                    </a:cubicBezTo>
                    <a:cubicBezTo>
                      <a:pt x="40289" y="26549"/>
                      <a:pt x="39824" y="26084"/>
                      <a:pt x="39358" y="26084"/>
                    </a:cubicBezTo>
                    <a:cubicBezTo>
                      <a:pt x="38426" y="26084"/>
                      <a:pt x="38426" y="26549"/>
                      <a:pt x="37960" y="27947"/>
                    </a:cubicBezTo>
                    <a:cubicBezTo>
                      <a:pt x="36796" y="33303"/>
                      <a:pt x="34933" y="38892"/>
                      <a:pt x="31207" y="38892"/>
                    </a:cubicBezTo>
                    <a:cubicBezTo>
                      <a:pt x="28645" y="38892"/>
                      <a:pt x="28412" y="36564"/>
                      <a:pt x="28412" y="34933"/>
                    </a:cubicBezTo>
                    <a:cubicBezTo>
                      <a:pt x="28412" y="32837"/>
                      <a:pt x="28645" y="31673"/>
                      <a:pt x="29577" y="28180"/>
                    </a:cubicBezTo>
                    <a:cubicBezTo>
                      <a:pt x="30275" y="25851"/>
                      <a:pt x="30508" y="23988"/>
                      <a:pt x="31440" y="21426"/>
                    </a:cubicBezTo>
                    <a:cubicBezTo>
                      <a:pt x="34700" y="7686"/>
                      <a:pt x="35399" y="4425"/>
                      <a:pt x="35399" y="3960"/>
                    </a:cubicBezTo>
                    <a:cubicBezTo>
                      <a:pt x="35399" y="2562"/>
                      <a:pt x="34467" y="1631"/>
                      <a:pt x="33070" y="1631"/>
                    </a:cubicBezTo>
                    <a:cubicBezTo>
                      <a:pt x="30275" y="1631"/>
                      <a:pt x="29577" y="4891"/>
                      <a:pt x="29344" y="5823"/>
                    </a:cubicBezTo>
                    <a:cubicBezTo>
                      <a:pt x="28412" y="3494"/>
                      <a:pt x="25850" y="1"/>
                      <a:pt x="21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2136125" y="2714825"/>
                <a:ext cx="1420625" cy="483275"/>
              </a:xfrm>
              <a:custGeom>
                <a:avLst/>
                <a:gdLst/>
                <a:ahLst/>
                <a:cxnLst/>
                <a:rect l="l" t="t" r="r" b="b"/>
                <a:pathLst>
                  <a:path w="56825" h="19331" extrusionOk="0">
                    <a:moveTo>
                      <a:pt x="3028" y="1"/>
                    </a:moveTo>
                    <a:cubicBezTo>
                      <a:pt x="1631" y="1"/>
                      <a:pt x="1" y="1"/>
                      <a:pt x="1" y="1631"/>
                    </a:cubicBezTo>
                    <a:cubicBezTo>
                      <a:pt x="1" y="3028"/>
                      <a:pt x="1398" y="3028"/>
                      <a:pt x="2795" y="3028"/>
                    </a:cubicBezTo>
                    <a:lnTo>
                      <a:pt x="54030" y="3028"/>
                    </a:lnTo>
                    <a:cubicBezTo>
                      <a:pt x="55427" y="3028"/>
                      <a:pt x="56825" y="3028"/>
                      <a:pt x="56825" y="1631"/>
                    </a:cubicBezTo>
                    <a:cubicBezTo>
                      <a:pt x="56825" y="1"/>
                      <a:pt x="55194" y="1"/>
                      <a:pt x="53797" y="1"/>
                    </a:cubicBezTo>
                    <a:close/>
                    <a:moveTo>
                      <a:pt x="2795" y="16070"/>
                    </a:moveTo>
                    <a:cubicBezTo>
                      <a:pt x="1398" y="16070"/>
                      <a:pt x="1" y="16070"/>
                      <a:pt x="1" y="17700"/>
                    </a:cubicBezTo>
                    <a:cubicBezTo>
                      <a:pt x="1" y="19330"/>
                      <a:pt x="1631" y="19330"/>
                      <a:pt x="3028" y="19330"/>
                    </a:cubicBezTo>
                    <a:lnTo>
                      <a:pt x="53797" y="19330"/>
                    </a:lnTo>
                    <a:cubicBezTo>
                      <a:pt x="55194" y="19330"/>
                      <a:pt x="56825" y="19330"/>
                      <a:pt x="56825" y="17700"/>
                    </a:cubicBezTo>
                    <a:cubicBezTo>
                      <a:pt x="56825" y="16070"/>
                      <a:pt x="55427" y="16070"/>
                      <a:pt x="54030" y="1607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4505725" y="386000"/>
                <a:ext cx="1577825" cy="1601100"/>
              </a:xfrm>
              <a:custGeom>
                <a:avLst/>
                <a:gdLst/>
                <a:ahLst/>
                <a:cxnLst/>
                <a:rect l="l" t="t" r="r" b="b"/>
                <a:pathLst>
                  <a:path w="63113" h="64044" extrusionOk="0">
                    <a:moveTo>
                      <a:pt x="29344" y="6987"/>
                    </a:moveTo>
                    <a:lnTo>
                      <a:pt x="54496" y="58920"/>
                    </a:lnTo>
                    <a:lnTo>
                      <a:pt x="4193" y="58920"/>
                    </a:lnTo>
                    <a:lnTo>
                      <a:pt x="29344" y="6987"/>
                    </a:lnTo>
                    <a:close/>
                    <a:moveTo>
                      <a:pt x="31673" y="0"/>
                    </a:moveTo>
                    <a:cubicBezTo>
                      <a:pt x="30509" y="0"/>
                      <a:pt x="30509" y="233"/>
                      <a:pt x="29810" y="1397"/>
                    </a:cubicBezTo>
                    <a:lnTo>
                      <a:pt x="467" y="62646"/>
                    </a:lnTo>
                    <a:cubicBezTo>
                      <a:pt x="467" y="62646"/>
                      <a:pt x="1" y="63577"/>
                      <a:pt x="1" y="63577"/>
                    </a:cubicBezTo>
                    <a:cubicBezTo>
                      <a:pt x="1" y="64043"/>
                      <a:pt x="234" y="64043"/>
                      <a:pt x="1864" y="64043"/>
                    </a:cubicBezTo>
                    <a:lnTo>
                      <a:pt x="61482" y="64043"/>
                    </a:lnTo>
                    <a:cubicBezTo>
                      <a:pt x="63113" y="64043"/>
                      <a:pt x="63113" y="64043"/>
                      <a:pt x="63113" y="63577"/>
                    </a:cubicBezTo>
                    <a:cubicBezTo>
                      <a:pt x="63113" y="63577"/>
                      <a:pt x="62880" y="62646"/>
                      <a:pt x="62880" y="62646"/>
                    </a:cubicBezTo>
                    <a:lnTo>
                      <a:pt x="33536" y="1630"/>
                    </a:lnTo>
                    <a:cubicBezTo>
                      <a:pt x="32838" y="0"/>
                      <a:pt x="32372" y="0"/>
                      <a:pt x="31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6234900" y="991475"/>
                <a:ext cx="972325" cy="1018900"/>
              </a:xfrm>
              <a:custGeom>
                <a:avLst/>
                <a:gdLst/>
                <a:ahLst/>
                <a:cxnLst/>
                <a:rect l="l" t="t" r="r" b="b"/>
                <a:pathLst>
                  <a:path w="38893" h="40756" extrusionOk="0">
                    <a:moveTo>
                      <a:pt x="11645" y="1"/>
                    </a:moveTo>
                    <a:cubicBezTo>
                      <a:pt x="3261" y="1"/>
                      <a:pt x="1" y="13043"/>
                      <a:pt x="1" y="13741"/>
                    </a:cubicBezTo>
                    <a:cubicBezTo>
                      <a:pt x="1" y="14207"/>
                      <a:pt x="234" y="14673"/>
                      <a:pt x="932" y="14673"/>
                    </a:cubicBezTo>
                    <a:cubicBezTo>
                      <a:pt x="1864" y="14673"/>
                      <a:pt x="1864" y="14207"/>
                      <a:pt x="2329" y="13043"/>
                    </a:cubicBezTo>
                    <a:cubicBezTo>
                      <a:pt x="4425" y="5124"/>
                      <a:pt x="7919" y="1631"/>
                      <a:pt x="11412" y="1631"/>
                    </a:cubicBezTo>
                    <a:cubicBezTo>
                      <a:pt x="12111" y="1631"/>
                      <a:pt x="13741" y="1631"/>
                      <a:pt x="13741" y="4659"/>
                    </a:cubicBezTo>
                    <a:cubicBezTo>
                      <a:pt x="13741" y="6988"/>
                      <a:pt x="12809" y="9782"/>
                      <a:pt x="11412" y="13043"/>
                    </a:cubicBezTo>
                    <a:cubicBezTo>
                      <a:pt x="6987" y="24687"/>
                      <a:pt x="6987" y="27481"/>
                      <a:pt x="6987" y="29810"/>
                    </a:cubicBezTo>
                    <a:cubicBezTo>
                      <a:pt x="6987" y="31673"/>
                      <a:pt x="7220" y="35399"/>
                      <a:pt x="10015" y="37961"/>
                    </a:cubicBezTo>
                    <a:cubicBezTo>
                      <a:pt x="13275" y="40756"/>
                      <a:pt x="17933" y="40756"/>
                      <a:pt x="18631" y="40756"/>
                    </a:cubicBezTo>
                    <a:cubicBezTo>
                      <a:pt x="33769" y="40756"/>
                      <a:pt x="38892" y="11179"/>
                      <a:pt x="38892" y="6056"/>
                    </a:cubicBezTo>
                    <a:cubicBezTo>
                      <a:pt x="38892" y="234"/>
                      <a:pt x="36098" y="1"/>
                      <a:pt x="35399" y="1"/>
                    </a:cubicBezTo>
                    <a:cubicBezTo>
                      <a:pt x="33070" y="1"/>
                      <a:pt x="31207" y="2097"/>
                      <a:pt x="31207" y="3960"/>
                    </a:cubicBezTo>
                    <a:cubicBezTo>
                      <a:pt x="31207" y="4892"/>
                      <a:pt x="31673" y="5590"/>
                      <a:pt x="32139" y="6056"/>
                    </a:cubicBezTo>
                    <a:cubicBezTo>
                      <a:pt x="33070" y="6755"/>
                      <a:pt x="35399" y="9316"/>
                      <a:pt x="35399" y="13974"/>
                    </a:cubicBezTo>
                    <a:cubicBezTo>
                      <a:pt x="35399" y="17700"/>
                      <a:pt x="30043" y="38893"/>
                      <a:pt x="19097" y="38893"/>
                    </a:cubicBezTo>
                    <a:cubicBezTo>
                      <a:pt x="13508" y="38893"/>
                      <a:pt x="12576" y="34235"/>
                      <a:pt x="12576" y="30975"/>
                    </a:cubicBezTo>
                    <a:cubicBezTo>
                      <a:pt x="12576" y="26550"/>
                      <a:pt x="14440" y="20029"/>
                      <a:pt x="17001" y="13508"/>
                    </a:cubicBezTo>
                    <a:cubicBezTo>
                      <a:pt x="18399" y="9782"/>
                      <a:pt x="18864" y="8851"/>
                      <a:pt x="18864" y="7220"/>
                    </a:cubicBezTo>
                    <a:cubicBezTo>
                      <a:pt x="18864" y="3261"/>
                      <a:pt x="16070" y="1"/>
                      <a:pt x="116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4424225" y="2906975"/>
                <a:ext cx="289945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115978" h="3727" extrusionOk="0">
                    <a:moveTo>
                      <a:pt x="0" y="0"/>
                    </a:moveTo>
                    <a:lnTo>
                      <a:pt x="0" y="3726"/>
                    </a:lnTo>
                    <a:lnTo>
                      <a:pt x="115977" y="3726"/>
                    </a:lnTo>
                    <a:lnTo>
                      <a:pt x="11597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5524600" y="3658025"/>
                <a:ext cx="681225" cy="1438075"/>
              </a:xfrm>
              <a:custGeom>
                <a:avLst/>
                <a:gdLst/>
                <a:ahLst/>
                <a:cxnLst/>
                <a:rect l="l" t="t" r="r" b="b"/>
                <a:pathLst>
                  <a:path w="27249" h="57523" extrusionOk="0">
                    <a:moveTo>
                      <a:pt x="18166" y="0"/>
                    </a:moveTo>
                    <a:cubicBezTo>
                      <a:pt x="17467" y="0"/>
                      <a:pt x="15371" y="233"/>
                      <a:pt x="14672" y="3261"/>
                    </a:cubicBezTo>
                    <a:lnTo>
                      <a:pt x="11179" y="17699"/>
                    </a:lnTo>
                    <a:lnTo>
                      <a:pt x="2562" y="17699"/>
                    </a:lnTo>
                    <a:cubicBezTo>
                      <a:pt x="699" y="17699"/>
                      <a:pt x="1" y="17699"/>
                      <a:pt x="1" y="19330"/>
                    </a:cubicBezTo>
                    <a:cubicBezTo>
                      <a:pt x="1" y="20261"/>
                      <a:pt x="699" y="20261"/>
                      <a:pt x="2330" y="20261"/>
                    </a:cubicBezTo>
                    <a:lnTo>
                      <a:pt x="10480" y="20261"/>
                    </a:lnTo>
                    <a:lnTo>
                      <a:pt x="4425" y="44248"/>
                    </a:lnTo>
                    <a:cubicBezTo>
                      <a:pt x="3727" y="47276"/>
                      <a:pt x="3494" y="48207"/>
                      <a:pt x="3494" y="49372"/>
                    </a:cubicBezTo>
                    <a:cubicBezTo>
                      <a:pt x="3494" y="53564"/>
                      <a:pt x="6521" y="57523"/>
                      <a:pt x="11412" y="57523"/>
                    </a:cubicBezTo>
                    <a:cubicBezTo>
                      <a:pt x="20727" y="57523"/>
                      <a:pt x="25618" y="44248"/>
                      <a:pt x="25618" y="43782"/>
                    </a:cubicBezTo>
                    <a:cubicBezTo>
                      <a:pt x="25618" y="43084"/>
                      <a:pt x="25152" y="42851"/>
                      <a:pt x="24686" y="42851"/>
                    </a:cubicBezTo>
                    <a:cubicBezTo>
                      <a:pt x="24454" y="42851"/>
                      <a:pt x="23988" y="42851"/>
                      <a:pt x="23988" y="43317"/>
                    </a:cubicBezTo>
                    <a:cubicBezTo>
                      <a:pt x="23755" y="43317"/>
                      <a:pt x="23755" y="43550"/>
                      <a:pt x="23056" y="44947"/>
                    </a:cubicBezTo>
                    <a:cubicBezTo>
                      <a:pt x="21193" y="49372"/>
                      <a:pt x="17001" y="55660"/>
                      <a:pt x="11878" y="55660"/>
                    </a:cubicBezTo>
                    <a:cubicBezTo>
                      <a:pt x="9083" y="55660"/>
                      <a:pt x="8850" y="53564"/>
                      <a:pt x="8850" y="51468"/>
                    </a:cubicBezTo>
                    <a:cubicBezTo>
                      <a:pt x="8850" y="51468"/>
                      <a:pt x="8850" y="49605"/>
                      <a:pt x="9083" y="48673"/>
                    </a:cubicBezTo>
                    <a:lnTo>
                      <a:pt x="16303" y="20261"/>
                    </a:lnTo>
                    <a:lnTo>
                      <a:pt x="24454" y="20261"/>
                    </a:lnTo>
                    <a:cubicBezTo>
                      <a:pt x="26317" y="20261"/>
                      <a:pt x="27248" y="20261"/>
                      <a:pt x="27248" y="18631"/>
                    </a:cubicBezTo>
                    <a:cubicBezTo>
                      <a:pt x="27248" y="17699"/>
                      <a:pt x="26550" y="17699"/>
                      <a:pt x="24919" y="17699"/>
                    </a:cubicBezTo>
                    <a:lnTo>
                      <a:pt x="16768" y="17699"/>
                    </a:lnTo>
                    <a:lnTo>
                      <a:pt x="20262" y="4425"/>
                    </a:lnTo>
                    <a:cubicBezTo>
                      <a:pt x="20495" y="3028"/>
                      <a:pt x="20495" y="3028"/>
                      <a:pt x="20495" y="2329"/>
                    </a:cubicBezTo>
                    <a:cubicBezTo>
                      <a:pt x="20495" y="932"/>
                      <a:pt x="19330" y="0"/>
                      <a:pt x="18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72;p14"/>
            <p:cNvSpPr txBox="1"/>
            <p:nvPr/>
          </p:nvSpPr>
          <p:spPr>
            <a:xfrm>
              <a:off x="3661500" y="3084525"/>
              <a:ext cx="2999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acceleration (m/s</a:t>
              </a:r>
              <a:r>
                <a:rPr lang="en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Δ</a:t>
              </a: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change in velocity (m/s)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time taken (s)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4B1886D-9CE5-61DF-649C-092F13C15AC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6120BF8-6AC4-81C4-8CDE-AD7717E684F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7276-E9F3-4A0D-4952-F2DC31F91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BB5CB-199C-823E-1FFF-4671FCC31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22648"/>
          <a:stretch/>
        </p:blipFill>
        <p:spPr>
          <a:xfrm>
            <a:off x="474550" y="0"/>
            <a:ext cx="29331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3511875" y="1725150"/>
            <a:ext cx="5304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As a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ball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is dropped, its velocity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changes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change in velocity (Δ</a:t>
            </a:r>
            <a:r>
              <a:rPr lang="en" i="1"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was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2 m/s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time it took for the ball to fall to the ground (</a:t>
            </a:r>
            <a:r>
              <a:rPr lang="en" i="1"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was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4 seconds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2 ÷ 4 =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0.5 m/s</a:t>
            </a:r>
            <a:r>
              <a:rPr lang="en" b="1" baseline="30000">
                <a:latin typeface="Cambria"/>
                <a:ea typeface="Cambria"/>
                <a:cs typeface="Cambria"/>
                <a:sym typeface="Cambria"/>
              </a:rPr>
              <a:t>2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FACADC8-357A-0A99-F14E-8AAFE5070BF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AB58A65-0B67-054C-1D98-AAF3DE7D75E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76D55-D4C2-2BCF-9D4B-A8933A0D9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C7C1C-1AD6-D73C-E587-FDE0073D0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Initial and Final Velocity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3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 be defined as the difference between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initial velocity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final velocity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Initial velocity is usually represented by the letter </a:t>
            </a:r>
            <a:r>
              <a:rPr lang="en" sz="13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" sz="1300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 i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Final velocity is usually represented by the letter </a:t>
            </a:r>
            <a:r>
              <a:rPr lang="en" sz="13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relationship between acceleration, change in velocity and time can be summarised using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formula triangle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87" name="Google Shape;87;p16"/>
          <p:cNvGrpSpPr/>
          <p:nvPr/>
        </p:nvGrpSpPr>
        <p:grpSpPr>
          <a:xfrm>
            <a:off x="5731675" y="1510993"/>
            <a:ext cx="2610913" cy="2127334"/>
            <a:chOff x="5724125" y="1716945"/>
            <a:chExt cx="2748330" cy="2287456"/>
          </a:xfrm>
        </p:grpSpPr>
        <p:grpSp>
          <p:nvGrpSpPr>
            <p:cNvPr id="88" name="Google Shape;88;p16"/>
            <p:cNvGrpSpPr/>
            <p:nvPr/>
          </p:nvGrpSpPr>
          <p:grpSpPr>
            <a:xfrm>
              <a:off x="5724125" y="1716945"/>
              <a:ext cx="2748330" cy="2287456"/>
              <a:chOff x="5257875" y="1401425"/>
              <a:chExt cx="3053700" cy="2541900"/>
            </a:xfrm>
          </p:grpSpPr>
          <p:sp>
            <p:nvSpPr>
              <p:cNvPr id="89" name="Google Shape;89;p16"/>
              <p:cNvSpPr/>
              <p:nvPr/>
            </p:nvSpPr>
            <p:spPr>
              <a:xfrm>
                <a:off x="5257875" y="1401425"/>
                <a:ext cx="3053700" cy="2541900"/>
              </a:xfrm>
              <a:prstGeom prst="triangle">
                <a:avLst>
                  <a:gd name="adj" fmla="val 50000"/>
                </a:avLst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0" name="Google Shape;90;p16"/>
              <p:cNvCxnSpPr>
                <a:stCxn id="89" idx="1"/>
                <a:endCxn id="89" idx="5"/>
              </p:cNvCxnSpPr>
              <p:nvPr/>
            </p:nvCxnSpPr>
            <p:spPr>
              <a:xfrm>
                <a:off x="6021300" y="2672375"/>
                <a:ext cx="1527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1" name="Google Shape;91;p16"/>
              <p:cNvSpPr txBox="1"/>
              <p:nvPr/>
            </p:nvSpPr>
            <p:spPr>
              <a:xfrm>
                <a:off x="6259200" y="2007575"/>
                <a:ext cx="1051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CHANGE IN VELOCITY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92" name="Google Shape;92;p16"/>
              <p:cNvSpPr txBox="1"/>
              <p:nvPr/>
            </p:nvSpPr>
            <p:spPr>
              <a:xfrm>
                <a:off x="5550946" y="3108493"/>
                <a:ext cx="1341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ACCELERATION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93" name="Google Shape;93;p16"/>
            <p:cNvCxnSpPr>
              <a:stCxn id="89" idx="3"/>
            </p:cNvCxnSpPr>
            <p:nvPr/>
          </p:nvCxnSpPr>
          <p:spPr>
            <a:xfrm rot="10800000">
              <a:off x="7097990" y="2862001"/>
              <a:ext cx="300" cy="1142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" name="Google Shape;94;p16"/>
            <p:cNvSpPr txBox="1"/>
            <p:nvPr/>
          </p:nvSpPr>
          <p:spPr>
            <a:xfrm>
              <a:off x="7097993" y="3252115"/>
              <a:ext cx="10047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TIME 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95" name="Google Shape;95;p16"/>
          <p:cNvSpPr txBox="1"/>
          <p:nvPr/>
        </p:nvSpPr>
        <p:spPr>
          <a:xfrm>
            <a:off x="5879888" y="3692150"/>
            <a:ext cx="2314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Using a formula triangle, acceleration can be calculated as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change in velocity ÷ time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6" name="Google Shape;96;p16"/>
          <p:cNvGrpSpPr/>
          <p:nvPr/>
        </p:nvGrpSpPr>
        <p:grpSpPr>
          <a:xfrm>
            <a:off x="1076050" y="2853225"/>
            <a:ext cx="4119750" cy="785100"/>
            <a:chOff x="1395325" y="2761925"/>
            <a:chExt cx="4119750" cy="785100"/>
          </a:xfrm>
        </p:grpSpPr>
        <p:grpSp>
          <p:nvGrpSpPr>
            <p:cNvPr id="97" name="Google Shape;97;p16"/>
            <p:cNvGrpSpPr/>
            <p:nvPr/>
          </p:nvGrpSpPr>
          <p:grpSpPr>
            <a:xfrm>
              <a:off x="1395325" y="3018124"/>
              <a:ext cx="1688184" cy="226535"/>
              <a:chOff x="291050" y="2324275"/>
              <a:chExt cx="7034100" cy="1055125"/>
            </a:xfrm>
          </p:grpSpPr>
          <p:sp>
            <p:nvSpPr>
              <p:cNvPr id="98" name="Google Shape;98;p16"/>
              <p:cNvSpPr/>
              <p:nvPr/>
            </p:nvSpPr>
            <p:spPr>
              <a:xfrm>
                <a:off x="291050" y="2324275"/>
                <a:ext cx="1028675" cy="1040000"/>
              </a:xfrm>
              <a:custGeom>
                <a:avLst/>
                <a:gdLst/>
                <a:ahLst/>
                <a:cxnLst/>
                <a:rect l="l" t="t" r="r" b="b"/>
                <a:pathLst>
                  <a:path w="41147" h="41600" extrusionOk="0">
                    <a:moveTo>
                      <a:pt x="19061" y="4538"/>
                    </a:moveTo>
                    <a:lnTo>
                      <a:pt x="35398" y="38271"/>
                    </a:lnTo>
                    <a:lnTo>
                      <a:pt x="2724" y="38271"/>
                    </a:lnTo>
                    <a:lnTo>
                      <a:pt x="19061" y="4538"/>
                    </a:lnTo>
                    <a:close/>
                    <a:moveTo>
                      <a:pt x="20574" y="0"/>
                    </a:moveTo>
                    <a:cubicBezTo>
                      <a:pt x="19968" y="0"/>
                      <a:pt x="19817" y="151"/>
                      <a:pt x="19363" y="908"/>
                    </a:cubicBezTo>
                    <a:lnTo>
                      <a:pt x="303" y="40692"/>
                    </a:lnTo>
                    <a:cubicBezTo>
                      <a:pt x="303" y="40692"/>
                      <a:pt x="1" y="41297"/>
                      <a:pt x="1" y="41297"/>
                    </a:cubicBezTo>
                    <a:cubicBezTo>
                      <a:pt x="1" y="41599"/>
                      <a:pt x="152" y="41599"/>
                      <a:pt x="1211" y="41599"/>
                    </a:cubicBezTo>
                    <a:lnTo>
                      <a:pt x="39936" y="41599"/>
                    </a:lnTo>
                    <a:cubicBezTo>
                      <a:pt x="40995" y="41599"/>
                      <a:pt x="41146" y="41599"/>
                      <a:pt x="41146" y="41297"/>
                    </a:cubicBezTo>
                    <a:cubicBezTo>
                      <a:pt x="41146" y="41297"/>
                      <a:pt x="40844" y="40692"/>
                      <a:pt x="40844" y="40692"/>
                    </a:cubicBezTo>
                    <a:lnTo>
                      <a:pt x="21784" y="1059"/>
                    </a:lnTo>
                    <a:cubicBezTo>
                      <a:pt x="21330" y="0"/>
                      <a:pt x="21027" y="0"/>
                      <a:pt x="20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6"/>
              <p:cNvSpPr/>
              <p:nvPr/>
            </p:nvSpPr>
            <p:spPr>
              <a:xfrm>
                <a:off x="1414250" y="2717575"/>
                <a:ext cx="631575" cy="661825"/>
              </a:xfrm>
              <a:custGeom>
                <a:avLst/>
                <a:gdLst/>
                <a:ahLst/>
                <a:cxnLst/>
                <a:rect l="l" t="t" r="r" b="b"/>
                <a:pathLst>
                  <a:path w="25263" h="26473" extrusionOk="0">
                    <a:moveTo>
                      <a:pt x="7564" y="0"/>
                    </a:moveTo>
                    <a:cubicBezTo>
                      <a:pt x="2118" y="0"/>
                      <a:pt x="0" y="8471"/>
                      <a:pt x="0" y="8925"/>
                    </a:cubicBezTo>
                    <a:cubicBezTo>
                      <a:pt x="0" y="9227"/>
                      <a:pt x="303" y="9530"/>
                      <a:pt x="605" y="9530"/>
                    </a:cubicBezTo>
                    <a:cubicBezTo>
                      <a:pt x="1210" y="9530"/>
                      <a:pt x="1210" y="9227"/>
                      <a:pt x="1513" y="8471"/>
                    </a:cubicBezTo>
                    <a:cubicBezTo>
                      <a:pt x="2874" y="3328"/>
                      <a:pt x="5143" y="1059"/>
                      <a:pt x="7412" y="1059"/>
                    </a:cubicBezTo>
                    <a:cubicBezTo>
                      <a:pt x="7866" y="1059"/>
                      <a:pt x="8925" y="1059"/>
                      <a:pt x="8925" y="3025"/>
                    </a:cubicBezTo>
                    <a:cubicBezTo>
                      <a:pt x="8925" y="4538"/>
                      <a:pt x="8320" y="6353"/>
                      <a:pt x="7412" y="8471"/>
                    </a:cubicBezTo>
                    <a:cubicBezTo>
                      <a:pt x="4538" y="16035"/>
                      <a:pt x="4538" y="17850"/>
                      <a:pt x="4538" y="19363"/>
                    </a:cubicBezTo>
                    <a:cubicBezTo>
                      <a:pt x="4538" y="20573"/>
                      <a:pt x="4690" y="22993"/>
                      <a:pt x="6656" y="24657"/>
                    </a:cubicBezTo>
                    <a:cubicBezTo>
                      <a:pt x="8774" y="26472"/>
                      <a:pt x="11648" y="26472"/>
                      <a:pt x="12253" y="26472"/>
                    </a:cubicBezTo>
                    <a:cubicBezTo>
                      <a:pt x="21934" y="26472"/>
                      <a:pt x="25262" y="7261"/>
                      <a:pt x="25262" y="3933"/>
                    </a:cubicBezTo>
                    <a:cubicBezTo>
                      <a:pt x="25262" y="151"/>
                      <a:pt x="23447" y="0"/>
                      <a:pt x="22993" y="0"/>
                    </a:cubicBezTo>
                    <a:cubicBezTo>
                      <a:pt x="21481" y="0"/>
                      <a:pt x="20270" y="1361"/>
                      <a:pt x="20270" y="2572"/>
                    </a:cubicBezTo>
                    <a:cubicBezTo>
                      <a:pt x="20270" y="3177"/>
                      <a:pt x="20724" y="3631"/>
                      <a:pt x="20875" y="3933"/>
                    </a:cubicBezTo>
                    <a:cubicBezTo>
                      <a:pt x="21481" y="4387"/>
                      <a:pt x="22993" y="6051"/>
                      <a:pt x="22993" y="9076"/>
                    </a:cubicBezTo>
                    <a:cubicBezTo>
                      <a:pt x="22993" y="11497"/>
                      <a:pt x="19514" y="25262"/>
                      <a:pt x="12404" y="25262"/>
                    </a:cubicBezTo>
                    <a:cubicBezTo>
                      <a:pt x="8774" y="25262"/>
                      <a:pt x="8169" y="22237"/>
                      <a:pt x="8169" y="20119"/>
                    </a:cubicBezTo>
                    <a:cubicBezTo>
                      <a:pt x="8169" y="17245"/>
                      <a:pt x="9530" y="13009"/>
                      <a:pt x="11043" y="8774"/>
                    </a:cubicBezTo>
                    <a:cubicBezTo>
                      <a:pt x="11951" y="6353"/>
                      <a:pt x="12253" y="5748"/>
                      <a:pt x="12253" y="4689"/>
                    </a:cubicBezTo>
                    <a:cubicBezTo>
                      <a:pt x="12253" y="2118"/>
                      <a:pt x="10438" y="0"/>
                      <a:pt x="7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6"/>
              <p:cNvSpPr/>
              <p:nvPr/>
            </p:nvSpPr>
            <p:spPr>
              <a:xfrm>
                <a:off x="2601725" y="2842350"/>
                <a:ext cx="922775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6911" h="12406" extrusionOk="0">
                    <a:moveTo>
                      <a:pt x="1967" y="1"/>
                    </a:moveTo>
                    <a:cubicBezTo>
                      <a:pt x="908" y="1"/>
                      <a:pt x="0" y="1"/>
                      <a:pt x="0" y="1060"/>
                    </a:cubicBezTo>
                    <a:cubicBezTo>
                      <a:pt x="0" y="1967"/>
                      <a:pt x="756" y="1967"/>
                      <a:pt x="1664" y="1967"/>
                    </a:cubicBezTo>
                    <a:lnTo>
                      <a:pt x="35095" y="1967"/>
                    </a:lnTo>
                    <a:cubicBezTo>
                      <a:pt x="36002" y="1967"/>
                      <a:pt x="36910" y="1967"/>
                      <a:pt x="36910" y="1060"/>
                    </a:cubicBezTo>
                    <a:cubicBezTo>
                      <a:pt x="36910" y="1"/>
                      <a:pt x="35851" y="1"/>
                      <a:pt x="34792" y="1"/>
                    </a:cubicBezTo>
                    <a:close/>
                    <a:moveTo>
                      <a:pt x="1664" y="10439"/>
                    </a:moveTo>
                    <a:cubicBezTo>
                      <a:pt x="756" y="10439"/>
                      <a:pt x="0" y="10439"/>
                      <a:pt x="0" y="11346"/>
                    </a:cubicBezTo>
                    <a:cubicBezTo>
                      <a:pt x="0" y="12405"/>
                      <a:pt x="908" y="12405"/>
                      <a:pt x="1967" y="12405"/>
                    </a:cubicBezTo>
                    <a:lnTo>
                      <a:pt x="34792" y="12405"/>
                    </a:lnTo>
                    <a:cubicBezTo>
                      <a:pt x="35851" y="12405"/>
                      <a:pt x="36910" y="12405"/>
                      <a:pt x="36910" y="11346"/>
                    </a:cubicBezTo>
                    <a:cubicBezTo>
                      <a:pt x="36910" y="10439"/>
                      <a:pt x="36002" y="10439"/>
                      <a:pt x="35095" y="1043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6"/>
              <p:cNvSpPr/>
              <p:nvPr/>
            </p:nvSpPr>
            <p:spPr>
              <a:xfrm>
                <a:off x="4038775" y="2717575"/>
                <a:ext cx="635375" cy="661825"/>
              </a:xfrm>
              <a:custGeom>
                <a:avLst/>
                <a:gdLst/>
                <a:ahLst/>
                <a:cxnLst/>
                <a:rect l="l" t="t" r="r" b="b"/>
                <a:pathLst>
                  <a:path w="25415" h="26473" extrusionOk="0">
                    <a:moveTo>
                      <a:pt x="7716" y="0"/>
                    </a:moveTo>
                    <a:cubicBezTo>
                      <a:pt x="2270" y="0"/>
                      <a:pt x="1" y="8471"/>
                      <a:pt x="1" y="8925"/>
                    </a:cubicBezTo>
                    <a:cubicBezTo>
                      <a:pt x="1" y="9227"/>
                      <a:pt x="303" y="9530"/>
                      <a:pt x="757" y="9530"/>
                    </a:cubicBezTo>
                    <a:cubicBezTo>
                      <a:pt x="1211" y="9530"/>
                      <a:pt x="1362" y="9227"/>
                      <a:pt x="1514" y="8471"/>
                    </a:cubicBezTo>
                    <a:cubicBezTo>
                      <a:pt x="3026" y="3328"/>
                      <a:pt x="5295" y="1059"/>
                      <a:pt x="7413" y="1059"/>
                    </a:cubicBezTo>
                    <a:cubicBezTo>
                      <a:pt x="8018" y="1059"/>
                      <a:pt x="9077" y="1059"/>
                      <a:pt x="9077" y="3025"/>
                    </a:cubicBezTo>
                    <a:cubicBezTo>
                      <a:pt x="9077" y="4538"/>
                      <a:pt x="8321" y="6353"/>
                      <a:pt x="7413" y="8471"/>
                    </a:cubicBezTo>
                    <a:cubicBezTo>
                      <a:pt x="4690" y="16035"/>
                      <a:pt x="4690" y="17850"/>
                      <a:pt x="4690" y="19363"/>
                    </a:cubicBezTo>
                    <a:cubicBezTo>
                      <a:pt x="4690" y="20573"/>
                      <a:pt x="4842" y="22993"/>
                      <a:pt x="6657" y="24657"/>
                    </a:cubicBezTo>
                    <a:cubicBezTo>
                      <a:pt x="8775" y="26472"/>
                      <a:pt x="11649" y="26472"/>
                      <a:pt x="12254" y="26472"/>
                    </a:cubicBezTo>
                    <a:cubicBezTo>
                      <a:pt x="22086" y="26472"/>
                      <a:pt x="25414" y="7261"/>
                      <a:pt x="25414" y="3933"/>
                    </a:cubicBezTo>
                    <a:cubicBezTo>
                      <a:pt x="25414" y="151"/>
                      <a:pt x="23448" y="0"/>
                      <a:pt x="22994" y="0"/>
                    </a:cubicBezTo>
                    <a:cubicBezTo>
                      <a:pt x="21633" y="0"/>
                      <a:pt x="20271" y="1361"/>
                      <a:pt x="20271" y="2572"/>
                    </a:cubicBezTo>
                    <a:cubicBezTo>
                      <a:pt x="20271" y="3177"/>
                      <a:pt x="20725" y="3631"/>
                      <a:pt x="21027" y="3933"/>
                    </a:cubicBezTo>
                    <a:cubicBezTo>
                      <a:pt x="21481" y="4387"/>
                      <a:pt x="23145" y="6051"/>
                      <a:pt x="23145" y="9076"/>
                    </a:cubicBezTo>
                    <a:cubicBezTo>
                      <a:pt x="23145" y="11497"/>
                      <a:pt x="19515" y="25262"/>
                      <a:pt x="12556" y="25262"/>
                    </a:cubicBezTo>
                    <a:cubicBezTo>
                      <a:pt x="8926" y="25262"/>
                      <a:pt x="8169" y="22237"/>
                      <a:pt x="8169" y="20119"/>
                    </a:cubicBezTo>
                    <a:cubicBezTo>
                      <a:pt x="8169" y="17245"/>
                      <a:pt x="9531" y="13009"/>
                      <a:pt x="11195" y="8774"/>
                    </a:cubicBezTo>
                    <a:cubicBezTo>
                      <a:pt x="12103" y="6353"/>
                      <a:pt x="12254" y="5748"/>
                      <a:pt x="12254" y="4689"/>
                    </a:cubicBezTo>
                    <a:cubicBezTo>
                      <a:pt x="12254" y="2118"/>
                      <a:pt x="10590" y="0"/>
                      <a:pt x="7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6"/>
              <p:cNvSpPr/>
              <p:nvPr/>
            </p:nvSpPr>
            <p:spPr>
              <a:xfrm>
                <a:off x="5199775" y="2967150"/>
                <a:ext cx="900100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36004" h="2422" extrusionOk="0">
                    <a:moveTo>
                      <a:pt x="2119" y="1"/>
                    </a:moveTo>
                    <a:cubicBezTo>
                      <a:pt x="1060" y="1"/>
                      <a:pt x="1" y="1"/>
                      <a:pt x="1" y="1211"/>
                    </a:cubicBezTo>
                    <a:cubicBezTo>
                      <a:pt x="1" y="2421"/>
                      <a:pt x="1060" y="2421"/>
                      <a:pt x="2119" y="2421"/>
                    </a:cubicBezTo>
                    <a:lnTo>
                      <a:pt x="33886" y="2421"/>
                    </a:lnTo>
                    <a:cubicBezTo>
                      <a:pt x="34944" y="2421"/>
                      <a:pt x="36003" y="2421"/>
                      <a:pt x="36003" y="1211"/>
                    </a:cubicBezTo>
                    <a:cubicBezTo>
                      <a:pt x="36003" y="1"/>
                      <a:pt x="34944" y="1"/>
                      <a:pt x="338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6"/>
              <p:cNvSpPr/>
              <p:nvPr/>
            </p:nvSpPr>
            <p:spPr>
              <a:xfrm>
                <a:off x="6587700" y="2717575"/>
                <a:ext cx="737450" cy="661825"/>
              </a:xfrm>
              <a:custGeom>
                <a:avLst/>
                <a:gdLst/>
                <a:ahLst/>
                <a:cxnLst/>
                <a:rect l="l" t="t" r="r" b="b"/>
                <a:pathLst>
                  <a:path w="29498" h="26473" extrusionOk="0">
                    <a:moveTo>
                      <a:pt x="7564" y="0"/>
                    </a:moveTo>
                    <a:cubicBezTo>
                      <a:pt x="2269" y="0"/>
                      <a:pt x="0" y="8471"/>
                      <a:pt x="0" y="8925"/>
                    </a:cubicBezTo>
                    <a:cubicBezTo>
                      <a:pt x="0" y="9227"/>
                      <a:pt x="303" y="9530"/>
                      <a:pt x="757" y="9530"/>
                    </a:cubicBezTo>
                    <a:cubicBezTo>
                      <a:pt x="1210" y="9530"/>
                      <a:pt x="1210" y="9227"/>
                      <a:pt x="1513" y="8471"/>
                    </a:cubicBezTo>
                    <a:cubicBezTo>
                      <a:pt x="2874" y="3328"/>
                      <a:pt x="5143" y="1059"/>
                      <a:pt x="7412" y="1059"/>
                    </a:cubicBezTo>
                    <a:cubicBezTo>
                      <a:pt x="8018" y="1059"/>
                      <a:pt x="8925" y="1210"/>
                      <a:pt x="8925" y="3025"/>
                    </a:cubicBezTo>
                    <a:cubicBezTo>
                      <a:pt x="8925" y="4538"/>
                      <a:pt x="8320" y="6353"/>
                      <a:pt x="7412" y="8471"/>
                    </a:cubicBezTo>
                    <a:cubicBezTo>
                      <a:pt x="4841" y="15581"/>
                      <a:pt x="4538" y="17699"/>
                      <a:pt x="4538" y="19514"/>
                    </a:cubicBezTo>
                    <a:cubicBezTo>
                      <a:pt x="4538" y="25565"/>
                      <a:pt x="9076" y="26472"/>
                      <a:pt x="11497" y="26472"/>
                    </a:cubicBezTo>
                    <a:cubicBezTo>
                      <a:pt x="15279" y="26472"/>
                      <a:pt x="17396" y="23901"/>
                      <a:pt x="18455" y="22539"/>
                    </a:cubicBezTo>
                    <a:cubicBezTo>
                      <a:pt x="19212" y="25716"/>
                      <a:pt x="22086" y="26472"/>
                      <a:pt x="23598" y="26472"/>
                    </a:cubicBezTo>
                    <a:cubicBezTo>
                      <a:pt x="25414" y="26472"/>
                      <a:pt x="26775" y="25262"/>
                      <a:pt x="27834" y="23296"/>
                    </a:cubicBezTo>
                    <a:cubicBezTo>
                      <a:pt x="28742" y="21178"/>
                      <a:pt x="29498" y="17699"/>
                      <a:pt x="29498" y="17396"/>
                    </a:cubicBezTo>
                    <a:cubicBezTo>
                      <a:pt x="29498" y="17245"/>
                      <a:pt x="29347" y="16942"/>
                      <a:pt x="28893" y="16942"/>
                    </a:cubicBezTo>
                    <a:cubicBezTo>
                      <a:pt x="28439" y="16942"/>
                      <a:pt x="28288" y="17245"/>
                      <a:pt x="28137" y="18152"/>
                    </a:cubicBezTo>
                    <a:cubicBezTo>
                      <a:pt x="27078" y="22237"/>
                      <a:pt x="26019" y="25262"/>
                      <a:pt x="23598" y="25262"/>
                    </a:cubicBezTo>
                    <a:cubicBezTo>
                      <a:pt x="21934" y="25262"/>
                      <a:pt x="21934" y="23296"/>
                      <a:pt x="21934" y="22539"/>
                    </a:cubicBezTo>
                    <a:cubicBezTo>
                      <a:pt x="21934" y="21178"/>
                      <a:pt x="22086" y="20573"/>
                      <a:pt x="22691" y="18152"/>
                    </a:cubicBezTo>
                    <a:cubicBezTo>
                      <a:pt x="22993" y="16640"/>
                      <a:pt x="23447" y="14976"/>
                      <a:pt x="23750" y="13312"/>
                    </a:cubicBezTo>
                    <a:lnTo>
                      <a:pt x="26170" y="3782"/>
                    </a:lnTo>
                    <a:cubicBezTo>
                      <a:pt x="26624" y="2269"/>
                      <a:pt x="26624" y="2118"/>
                      <a:pt x="26624" y="1967"/>
                    </a:cubicBezTo>
                    <a:cubicBezTo>
                      <a:pt x="26624" y="1059"/>
                      <a:pt x="25867" y="454"/>
                      <a:pt x="25111" y="454"/>
                    </a:cubicBezTo>
                    <a:cubicBezTo>
                      <a:pt x="23296" y="454"/>
                      <a:pt x="22993" y="1967"/>
                      <a:pt x="22540" y="3479"/>
                    </a:cubicBezTo>
                    <a:cubicBezTo>
                      <a:pt x="21934" y="5748"/>
                      <a:pt x="18758" y="18455"/>
                      <a:pt x="18455" y="20421"/>
                    </a:cubicBezTo>
                    <a:cubicBezTo>
                      <a:pt x="18304" y="20421"/>
                      <a:pt x="16035" y="25262"/>
                      <a:pt x="11799" y="25262"/>
                    </a:cubicBezTo>
                    <a:cubicBezTo>
                      <a:pt x="8623" y="25262"/>
                      <a:pt x="8169" y="22690"/>
                      <a:pt x="8169" y="20421"/>
                    </a:cubicBezTo>
                    <a:cubicBezTo>
                      <a:pt x="8169" y="17093"/>
                      <a:pt x="9682" y="12404"/>
                      <a:pt x="11345" y="8471"/>
                    </a:cubicBezTo>
                    <a:cubicBezTo>
                      <a:pt x="11951" y="6505"/>
                      <a:pt x="12253" y="5748"/>
                      <a:pt x="12253" y="4689"/>
                    </a:cubicBezTo>
                    <a:cubicBezTo>
                      <a:pt x="12253" y="2118"/>
                      <a:pt x="10438" y="0"/>
                      <a:pt x="7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" name="Google Shape;104;p16"/>
            <p:cNvSpPr txBox="1"/>
            <p:nvPr/>
          </p:nvSpPr>
          <p:spPr>
            <a:xfrm>
              <a:off x="3200575" y="2761925"/>
              <a:ext cx="23145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Δ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change in velocity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final velocity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initial velocity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E829F6B-E61B-C0A7-818A-9929382C2C9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41D5C68-FD91-2FA3-9B1C-E71535FA0BD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20885-C094-B89F-18CB-011FFA333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ECCE96-0DCF-9C2C-DF94-CAB9B23CE4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Acceleration and Deceleration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9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object that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speeding up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said to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sometimes said that the object has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 acceleration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object that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slowing down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said to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decelerating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sometimes said that the object has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 acceleration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12" name="Google Shape;112;p17"/>
          <p:cNvGrpSpPr/>
          <p:nvPr/>
        </p:nvGrpSpPr>
        <p:grpSpPr>
          <a:xfrm>
            <a:off x="1054316" y="2571750"/>
            <a:ext cx="7035360" cy="2435751"/>
            <a:chOff x="1020346" y="2670174"/>
            <a:chExt cx="6934122" cy="2435751"/>
          </a:xfrm>
        </p:grpSpPr>
        <p:grpSp>
          <p:nvGrpSpPr>
            <p:cNvPr id="113" name="Google Shape;113;p17"/>
            <p:cNvGrpSpPr/>
            <p:nvPr/>
          </p:nvGrpSpPr>
          <p:grpSpPr>
            <a:xfrm>
              <a:off x="1020346" y="2765700"/>
              <a:ext cx="2340225" cy="2340225"/>
              <a:chOff x="930508" y="2871650"/>
              <a:chExt cx="2340225" cy="2340225"/>
            </a:xfrm>
          </p:grpSpPr>
          <p:grpSp>
            <p:nvGrpSpPr>
              <p:cNvPr id="114" name="Google Shape;114;p17"/>
              <p:cNvGrpSpPr/>
              <p:nvPr/>
            </p:nvGrpSpPr>
            <p:grpSpPr>
              <a:xfrm rot="-2700000">
                <a:off x="1273141" y="3214454"/>
                <a:ext cx="1654960" cy="1654618"/>
                <a:chOff x="1353925" y="401425"/>
                <a:chExt cx="4925225" cy="4905625"/>
              </a:xfrm>
            </p:grpSpPr>
            <p:sp>
              <p:nvSpPr>
                <p:cNvPr id="115" name="Google Shape;115;p17"/>
                <p:cNvSpPr/>
                <p:nvPr/>
              </p:nvSpPr>
              <p:spPr>
                <a:xfrm>
                  <a:off x="1353925" y="2172000"/>
                  <a:ext cx="2011900" cy="116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46756" extrusionOk="0">
                      <a:moveTo>
                        <a:pt x="54012" y="1"/>
                      </a:moveTo>
                      <a:cubicBezTo>
                        <a:pt x="26897" y="1"/>
                        <a:pt x="0" y="26897"/>
                        <a:pt x="0" y="26897"/>
                      </a:cubicBezTo>
                      <a:cubicBezTo>
                        <a:pt x="0" y="26897"/>
                        <a:pt x="6941" y="23992"/>
                        <a:pt x="16403" y="23992"/>
                      </a:cubicBezTo>
                      <a:cubicBezTo>
                        <a:pt x="27792" y="23992"/>
                        <a:pt x="42835" y="28202"/>
                        <a:pt x="53825" y="46755"/>
                      </a:cubicBezTo>
                      <a:lnTo>
                        <a:pt x="80476" y="11220"/>
                      </a:lnTo>
                      <a:cubicBezTo>
                        <a:pt x="72310" y="3055"/>
                        <a:pt x="63149" y="1"/>
                        <a:pt x="54012" y="1"/>
                      </a:cubicBezTo>
                      <a:close/>
                    </a:path>
                  </a:pathLst>
                </a:custGeom>
                <a:solidFill>
                  <a:srgbClr val="3BAA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17"/>
                <p:cNvSpPr/>
                <p:nvPr/>
              </p:nvSpPr>
              <p:spPr>
                <a:xfrm>
                  <a:off x="1353925" y="2172000"/>
                  <a:ext cx="1998850" cy="67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54" h="26898" extrusionOk="0">
                      <a:moveTo>
                        <a:pt x="53793" y="1"/>
                      </a:moveTo>
                      <a:cubicBezTo>
                        <a:pt x="26897" y="1"/>
                        <a:pt x="0" y="26897"/>
                        <a:pt x="0" y="26897"/>
                      </a:cubicBezTo>
                      <a:cubicBezTo>
                        <a:pt x="0" y="26897"/>
                        <a:pt x="21068" y="11849"/>
                        <a:pt x="43109" y="11849"/>
                      </a:cubicBezTo>
                      <a:cubicBezTo>
                        <a:pt x="52213" y="11849"/>
                        <a:pt x="61482" y="14416"/>
                        <a:pt x="69502" y="21672"/>
                      </a:cubicBezTo>
                      <a:lnTo>
                        <a:pt x="79953" y="11220"/>
                      </a:lnTo>
                      <a:cubicBezTo>
                        <a:pt x="71919" y="3055"/>
                        <a:pt x="62856" y="1"/>
                        <a:pt x="53793" y="1"/>
                      </a:cubicBezTo>
                      <a:close/>
                    </a:path>
                  </a:pathLst>
                </a:custGeom>
                <a:solidFill>
                  <a:srgbClr val="428B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17"/>
                <p:cNvSpPr/>
                <p:nvPr/>
              </p:nvSpPr>
              <p:spPr>
                <a:xfrm>
                  <a:off x="3313550" y="3295150"/>
                  <a:ext cx="1698375" cy="200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5" h="80215" extrusionOk="0">
                      <a:moveTo>
                        <a:pt x="35535" y="0"/>
                      </a:moveTo>
                      <a:lnTo>
                        <a:pt x="0" y="26390"/>
                      </a:lnTo>
                      <a:cubicBezTo>
                        <a:pt x="33967" y="46509"/>
                        <a:pt x="19858" y="80214"/>
                        <a:pt x="19858" y="80214"/>
                      </a:cubicBezTo>
                      <a:cubicBezTo>
                        <a:pt x="19858" y="80214"/>
                        <a:pt x="67934" y="32138"/>
                        <a:pt x="35535" y="0"/>
                      </a:cubicBezTo>
                      <a:close/>
                    </a:path>
                  </a:pathLst>
                </a:custGeom>
                <a:solidFill>
                  <a:srgbClr val="3BAA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17"/>
                <p:cNvSpPr/>
                <p:nvPr/>
              </p:nvSpPr>
              <p:spPr>
                <a:xfrm>
                  <a:off x="3810000" y="3301675"/>
                  <a:ext cx="1201925" cy="200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77" h="80215" extrusionOk="0">
                      <a:moveTo>
                        <a:pt x="15677" y="0"/>
                      </a:moveTo>
                      <a:lnTo>
                        <a:pt x="5226" y="10452"/>
                      </a:lnTo>
                      <a:cubicBezTo>
                        <a:pt x="30048" y="37887"/>
                        <a:pt x="0" y="80215"/>
                        <a:pt x="0" y="80215"/>
                      </a:cubicBezTo>
                      <a:cubicBezTo>
                        <a:pt x="0" y="80215"/>
                        <a:pt x="48076" y="32400"/>
                        <a:pt x="15677" y="0"/>
                      </a:cubicBezTo>
                      <a:close/>
                    </a:path>
                  </a:pathLst>
                </a:custGeom>
                <a:solidFill>
                  <a:srgbClr val="428B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17"/>
                <p:cNvSpPr/>
                <p:nvPr/>
              </p:nvSpPr>
              <p:spPr>
                <a:xfrm>
                  <a:off x="2431725" y="414225"/>
                  <a:ext cx="3847425" cy="35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97" h="142435" extrusionOk="0">
                      <a:moveTo>
                        <a:pt x="151495" y="0"/>
                      </a:moveTo>
                      <a:cubicBezTo>
                        <a:pt x="144843" y="0"/>
                        <a:pt x="99566" y="1561"/>
                        <a:pt x="58528" y="42600"/>
                      </a:cubicBezTo>
                      <a:cubicBezTo>
                        <a:pt x="20641" y="80748"/>
                        <a:pt x="0" y="122814"/>
                        <a:pt x="14632" y="137708"/>
                      </a:cubicBezTo>
                      <a:cubicBezTo>
                        <a:pt x="17847" y="140923"/>
                        <a:pt x="22400" y="142435"/>
                        <a:pt x="27952" y="142435"/>
                      </a:cubicBezTo>
                      <a:cubicBezTo>
                        <a:pt x="47665" y="142435"/>
                        <a:pt x="79975" y="123373"/>
                        <a:pt x="109739" y="93812"/>
                      </a:cubicBezTo>
                      <a:cubicBezTo>
                        <a:pt x="153896" y="49393"/>
                        <a:pt x="152329" y="11"/>
                        <a:pt x="152329" y="11"/>
                      </a:cubicBezTo>
                      <a:cubicBezTo>
                        <a:pt x="152329" y="11"/>
                        <a:pt x="152043" y="0"/>
                        <a:pt x="151495" y="0"/>
                      </a:cubicBez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17"/>
                <p:cNvSpPr/>
                <p:nvPr/>
              </p:nvSpPr>
              <p:spPr>
                <a:xfrm>
                  <a:off x="2595025" y="401425"/>
                  <a:ext cx="3658000" cy="34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0" h="139243" extrusionOk="0">
                      <a:moveTo>
                        <a:pt x="146319" y="0"/>
                      </a:moveTo>
                      <a:lnTo>
                        <a:pt x="146319" y="0"/>
                      </a:lnTo>
                      <a:cubicBezTo>
                        <a:pt x="146318" y="0"/>
                        <a:pt x="107126" y="8362"/>
                        <a:pt x="62708" y="53041"/>
                      </a:cubicBezTo>
                      <a:cubicBezTo>
                        <a:pt x="24822" y="90927"/>
                        <a:pt x="0" y="128813"/>
                        <a:pt x="8884" y="137436"/>
                      </a:cubicBezTo>
                      <a:cubicBezTo>
                        <a:pt x="10106" y="138658"/>
                        <a:pt x="11877" y="139242"/>
                        <a:pt x="14122" y="139242"/>
                      </a:cubicBezTo>
                      <a:cubicBezTo>
                        <a:pt x="28192" y="139242"/>
                        <a:pt x="60866" y="116285"/>
                        <a:pt x="93540" y="83611"/>
                      </a:cubicBezTo>
                      <a:cubicBezTo>
                        <a:pt x="137958" y="39193"/>
                        <a:pt x="146319" y="1"/>
                        <a:pt x="146319" y="0"/>
                      </a:cubicBezTo>
                      <a:close/>
                    </a:path>
                  </a:pathLst>
                </a:custGeom>
                <a:solidFill>
                  <a:srgbClr val="DAE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17"/>
                <p:cNvSpPr/>
                <p:nvPr/>
              </p:nvSpPr>
              <p:spPr>
                <a:xfrm>
                  <a:off x="2497025" y="3327800"/>
                  <a:ext cx="823075" cy="8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23" h="32792" extrusionOk="0">
                      <a:moveTo>
                        <a:pt x="7578" y="0"/>
                      </a:moveTo>
                      <a:lnTo>
                        <a:pt x="1569" y="5749"/>
                      </a:lnTo>
                      <a:cubicBezTo>
                        <a:pt x="1" y="7316"/>
                        <a:pt x="1" y="10452"/>
                        <a:pt x="1569" y="12020"/>
                      </a:cubicBezTo>
                      <a:lnTo>
                        <a:pt x="21165" y="31616"/>
                      </a:lnTo>
                      <a:cubicBezTo>
                        <a:pt x="22079" y="32400"/>
                        <a:pt x="23190" y="32792"/>
                        <a:pt x="24268" y="32792"/>
                      </a:cubicBezTo>
                      <a:cubicBezTo>
                        <a:pt x="25345" y="32792"/>
                        <a:pt x="26391" y="32400"/>
                        <a:pt x="27174" y="31616"/>
                      </a:cubicBezTo>
                      <a:lnTo>
                        <a:pt x="32923" y="25345"/>
                      </a:lnTo>
                      <a:lnTo>
                        <a:pt x="7578" y="0"/>
                      </a:lnTo>
                      <a:close/>
                    </a:path>
                  </a:pathLst>
                </a:custGeom>
                <a:solidFill>
                  <a:srgbClr val="C94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17"/>
                <p:cNvSpPr/>
                <p:nvPr/>
              </p:nvSpPr>
              <p:spPr>
                <a:xfrm>
                  <a:off x="2621150" y="3464975"/>
                  <a:ext cx="561775" cy="5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1" h="21959" extrusionOk="0">
                      <a:moveTo>
                        <a:pt x="8100" y="0"/>
                      </a:moveTo>
                      <a:lnTo>
                        <a:pt x="2352" y="5749"/>
                      </a:lnTo>
                      <a:cubicBezTo>
                        <a:pt x="523" y="7578"/>
                        <a:pt x="0" y="9407"/>
                        <a:pt x="1045" y="10452"/>
                      </a:cubicBezTo>
                      <a:lnTo>
                        <a:pt x="12019" y="21426"/>
                      </a:lnTo>
                      <a:cubicBezTo>
                        <a:pt x="12378" y="21784"/>
                        <a:pt x="12829" y="21958"/>
                        <a:pt x="13340" y="21958"/>
                      </a:cubicBezTo>
                      <a:cubicBezTo>
                        <a:pt x="14320" y="21958"/>
                        <a:pt x="15521" y="21321"/>
                        <a:pt x="16722" y="20119"/>
                      </a:cubicBezTo>
                      <a:lnTo>
                        <a:pt x="22471" y="14371"/>
                      </a:lnTo>
                      <a:lnTo>
                        <a:pt x="8100" y="0"/>
                      </a:lnTo>
                      <a:close/>
                    </a:path>
                  </a:pathLst>
                </a:custGeom>
                <a:solidFill>
                  <a:srgbClr val="F157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17"/>
                <p:cNvSpPr/>
                <p:nvPr/>
              </p:nvSpPr>
              <p:spPr>
                <a:xfrm>
                  <a:off x="2444775" y="3660925"/>
                  <a:ext cx="548725" cy="5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49" h="21231" extrusionOk="0">
                      <a:moveTo>
                        <a:pt x="5226" y="1"/>
                      </a:moveTo>
                      <a:lnTo>
                        <a:pt x="1307" y="3920"/>
                      </a:lnTo>
                      <a:cubicBezTo>
                        <a:pt x="523" y="4965"/>
                        <a:pt x="1" y="6794"/>
                        <a:pt x="1046" y="7840"/>
                      </a:cubicBezTo>
                      <a:lnTo>
                        <a:pt x="13849" y="20642"/>
                      </a:lnTo>
                      <a:cubicBezTo>
                        <a:pt x="14371" y="21034"/>
                        <a:pt x="15220" y="21230"/>
                        <a:pt x="16037" y="21230"/>
                      </a:cubicBezTo>
                      <a:cubicBezTo>
                        <a:pt x="16853" y="21230"/>
                        <a:pt x="17637" y="21034"/>
                        <a:pt x="18029" y="20642"/>
                      </a:cubicBezTo>
                      <a:lnTo>
                        <a:pt x="21948" y="16723"/>
                      </a:lnTo>
                      <a:lnTo>
                        <a:pt x="5226" y="1"/>
                      </a:lnTo>
                      <a:close/>
                    </a:path>
                  </a:pathLst>
                </a:custGeom>
                <a:solidFill>
                  <a:srgbClr val="3E43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17"/>
                <p:cNvSpPr/>
                <p:nvPr/>
              </p:nvSpPr>
              <p:spPr>
                <a:xfrm>
                  <a:off x="2503575" y="3726250"/>
                  <a:ext cx="424600" cy="40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84" h="16327" extrusionOk="0">
                      <a:moveTo>
                        <a:pt x="5748" y="1"/>
                      </a:moveTo>
                      <a:lnTo>
                        <a:pt x="1829" y="3920"/>
                      </a:lnTo>
                      <a:cubicBezTo>
                        <a:pt x="523" y="4965"/>
                        <a:pt x="0" y="6533"/>
                        <a:pt x="784" y="7055"/>
                      </a:cubicBezTo>
                      <a:lnTo>
                        <a:pt x="9668" y="15939"/>
                      </a:lnTo>
                      <a:cubicBezTo>
                        <a:pt x="9850" y="16212"/>
                        <a:pt x="10223" y="16327"/>
                        <a:pt x="10664" y="16327"/>
                      </a:cubicBezTo>
                      <a:cubicBezTo>
                        <a:pt x="11489" y="16327"/>
                        <a:pt x="12554" y="15927"/>
                        <a:pt x="13064" y="15417"/>
                      </a:cubicBezTo>
                      <a:lnTo>
                        <a:pt x="16984" y="11497"/>
                      </a:lnTo>
                      <a:lnTo>
                        <a:pt x="5748" y="1"/>
                      </a:lnTo>
                      <a:close/>
                    </a:path>
                  </a:pathLst>
                </a:custGeom>
                <a:solidFill>
                  <a:srgbClr val="6272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17"/>
                <p:cNvSpPr/>
                <p:nvPr/>
              </p:nvSpPr>
              <p:spPr>
                <a:xfrm>
                  <a:off x="5201325" y="420600"/>
                  <a:ext cx="1051700" cy="103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8" h="41300" extrusionOk="0">
                      <a:moveTo>
                        <a:pt x="40440" y="0"/>
                      </a:moveTo>
                      <a:cubicBezTo>
                        <a:pt x="36216" y="0"/>
                        <a:pt x="20298" y="571"/>
                        <a:pt x="1" y="8378"/>
                      </a:cubicBezTo>
                      <a:lnTo>
                        <a:pt x="32922" y="41300"/>
                      </a:lnTo>
                      <a:cubicBezTo>
                        <a:pt x="42067" y="17523"/>
                        <a:pt x="41545" y="17"/>
                        <a:pt x="41545" y="17"/>
                      </a:cubicBezTo>
                      <a:cubicBezTo>
                        <a:pt x="41545" y="17"/>
                        <a:pt x="41164" y="0"/>
                        <a:pt x="40440" y="0"/>
                      </a:cubicBezTo>
                      <a:close/>
                    </a:path>
                  </a:pathLst>
                </a:custGeom>
                <a:solidFill>
                  <a:srgbClr val="C94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17"/>
                <p:cNvSpPr/>
                <p:nvPr/>
              </p:nvSpPr>
              <p:spPr>
                <a:xfrm>
                  <a:off x="5358100" y="414475"/>
                  <a:ext cx="881850" cy="8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4" h="35536" extrusionOk="0">
                      <a:moveTo>
                        <a:pt x="35274" y="1"/>
                      </a:moveTo>
                      <a:cubicBezTo>
                        <a:pt x="35274" y="1"/>
                        <a:pt x="35253" y="94"/>
                        <a:pt x="35209" y="276"/>
                      </a:cubicBezTo>
                      <a:lnTo>
                        <a:pt x="35209" y="276"/>
                      </a:lnTo>
                      <a:cubicBezTo>
                        <a:pt x="35252" y="266"/>
                        <a:pt x="35274" y="262"/>
                        <a:pt x="35274" y="262"/>
                      </a:cubicBezTo>
                      <a:lnTo>
                        <a:pt x="35274" y="1"/>
                      </a:lnTo>
                      <a:close/>
                      <a:moveTo>
                        <a:pt x="35209" y="276"/>
                      </a:moveTo>
                      <a:cubicBezTo>
                        <a:pt x="34154" y="502"/>
                        <a:pt x="20332" y="3609"/>
                        <a:pt x="0" y="15155"/>
                      </a:cubicBezTo>
                      <a:lnTo>
                        <a:pt x="20119" y="35535"/>
                      </a:lnTo>
                      <a:cubicBezTo>
                        <a:pt x="31163" y="15848"/>
                        <a:pt x="34707" y="2338"/>
                        <a:pt x="35209" y="276"/>
                      </a:cubicBezTo>
                      <a:close/>
                    </a:path>
                  </a:pathLst>
                </a:custGeom>
                <a:solidFill>
                  <a:srgbClr val="F157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17"/>
                <p:cNvSpPr/>
                <p:nvPr/>
              </p:nvSpPr>
              <p:spPr>
                <a:xfrm>
                  <a:off x="4332550" y="1505350"/>
                  <a:ext cx="816550" cy="81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62" h="32661" extrusionOk="0">
                      <a:moveTo>
                        <a:pt x="16462" y="0"/>
                      </a:moveTo>
                      <a:cubicBezTo>
                        <a:pt x="7317" y="0"/>
                        <a:pt x="1" y="7316"/>
                        <a:pt x="1" y="16200"/>
                      </a:cubicBezTo>
                      <a:cubicBezTo>
                        <a:pt x="1" y="25345"/>
                        <a:pt x="7317" y="32661"/>
                        <a:pt x="16462" y="32661"/>
                      </a:cubicBezTo>
                      <a:cubicBezTo>
                        <a:pt x="25345" y="32661"/>
                        <a:pt x="32661" y="25345"/>
                        <a:pt x="32661" y="16200"/>
                      </a:cubicBezTo>
                      <a:cubicBezTo>
                        <a:pt x="32661" y="7316"/>
                        <a:pt x="25345" y="0"/>
                        <a:pt x="16462" y="0"/>
                      </a:cubicBezTo>
                      <a:close/>
                    </a:path>
                  </a:pathLst>
                </a:custGeom>
                <a:solidFill>
                  <a:srgbClr val="EDF4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17"/>
                <p:cNvSpPr/>
                <p:nvPr/>
              </p:nvSpPr>
              <p:spPr>
                <a:xfrm>
                  <a:off x="4476275" y="1642525"/>
                  <a:ext cx="535650" cy="53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6" h="21426" extrusionOk="0">
                      <a:moveTo>
                        <a:pt x="10713" y="0"/>
                      </a:moveTo>
                      <a:cubicBezTo>
                        <a:pt x="4703" y="0"/>
                        <a:pt x="0" y="4703"/>
                        <a:pt x="0" y="10713"/>
                      </a:cubicBezTo>
                      <a:cubicBezTo>
                        <a:pt x="0" y="16722"/>
                        <a:pt x="4703" y="21425"/>
                        <a:pt x="10713" y="21425"/>
                      </a:cubicBezTo>
                      <a:cubicBezTo>
                        <a:pt x="16722" y="21425"/>
                        <a:pt x="21425" y="16722"/>
                        <a:pt x="21425" y="10713"/>
                      </a:cubicBezTo>
                      <a:cubicBezTo>
                        <a:pt x="21425" y="4703"/>
                        <a:pt x="16722" y="0"/>
                        <a:pt x="10713" y="0"/>
                      </a:cubicBezTo>
                      <a:close/>
                    </a:path>
                  </a:pathLst>
                </a:custGeom>
                <a:solidFill>
                  <a:srgbClr val="3BAA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17"/>
                <p:cNvSpPr/>
                <p:nvPr/>
              </p:nvSpPr>
              <p:spPr>
                <a:xfrm>
                  <a:off x="3516050" y="2321850"/>
                  <a:ext cx="816525" cy="8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61" h="32662" extrusionOk="0">
                      <a:moveTo>
                        <a:pt x="16461" y="1"/>
                      </a:moveTo>
                      <a:cubicBezTo>
                        <a:pt x="7316" y="1"/>
                        <a:pt x="0" y="7317"/>
                        <a:pt x="0" y="16200"/>
                      </a:cubicBezTo>
                      <a:cubicBezTo>
                        <a:pt x="0" y="25345"/>
                        <a:pt x="7316" y="32661"/>
                        <a:pt x="16461" y="32661"/>
                      </a:cubicBezTo>
                      <a:cubicBezTo>
                        <a:pt x="25345" y="32661"/>
                        <a:pt x="32661" y="25345"/>
                        <a:pt x="32661" y="16200"/>
                      </a:cubicBezTo>
                      <a:cubicBezTo>
                        <a:pt x="32661" y="7317"/>
                        <a:pt x="25345" y="1"/>
                        <a:pt x="16461" y="1"/>
                      </a:cubicBezTo>
                      <a:close/>
                    </a:path>
                  </a:pathLst>
                </a:custGeom>
                <a:solidFill>
                  <a:srgbClr val="EDF4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17"/>
                <p:cNvSpPr/>
                <p:nvPr/>
              </p:nvSpPr>
              <p:spPr>
                <a:xfrm>
                  <a:off x="3659750" y="2459025"/>
                  <a:ext cx="535650" cy="53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6" h="21426" extrusionOk="0">
                      <a:moveTo>
                        <a:pt x="10713" y="1"/>
                      </a:moveTo>
                      <a:cubicBezTo>
                        <a:pt x="4704" y="1"/>
                        <a:pt x="0" y="4704"/>
                        <a:pt x="0" y="10713"/>
                      </a:cubicBezTo>
                      <a:cubicBezTo>
                        <a:pt x="0" y="16723"/>
                        <a:pt x="4704" y="21426"/>
                        <a:pt x="10713" y="21426"/>
                      </a:cubicBezTo>
                      <a:cubicBezTo>
                        <a:pt x="16723" y="21426"/>
                        <a:pt x="21426" y="16723"/>
                        <a:pt x="21426" y="10713"/>
                      </a:cubicBezTo>
                      <a:cubicBezTo>
                        <a:pt x="21426" y="4704"/>
                        <a:pt x="16723" y="1"/>
                        <a:pt x="10713" y="1"/>
                      </a:cubicBezTo>
                      <a:close/>
                    </a:path>
                  </a:pathLst>
                </a:custGeom>
                <a:solidFill>
                  <a:srgbClr val="3BAA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17"/>
                <p:cNvSpPr/>
                <p:nvPr/>
              </p:nvSpPr>
              <p:spPr>
                <a:xfrm>
                  <a:off x="5064150" y="687200"/>
                  <a:ext cx="143725" cy="1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9" h="5292" extrusionOk="0">
                      <a:moveTo>
                        <a:pt x="2744" y="0"/>
                      </a:moveTo>
                      <a:cubicBezTo>
                        <a:pt x="2026" y="0"/>
                        <a:pt x="1307" y="196"/>
                        <a:pt x="784" y="588"/>
                      </a:cubicBezTo>
                      <a:cubicBezTo>
                        <a:pt x="1" y="1633"/>
                        <a:pt x="1" y="3724"/>
                        <a:pt x="784" y="4507"/>
                      </a:cubicBezTo>
                      <a:cubicBezTo>
                        <a:pt x="1307" y="5030"/>
                        <a:pt x="2091" y="5291"/>
                        <a:pt x="2842" y="5291"/>
                      </a:cubicBezTo>
                      <a:cubicBezTo>
                        <a:pt x="3593" y="5291"/>
                        <a:pt x="4312" y="5030"/>
                        <a:pt x="4704" y="4507"/>
                      </a:cubicBezTo>
                      <a:cubicBezTo>
                        <a:pt x="5749" y="3724"/>
                        <a:pt x="5749" y="1633"/>
                        <a:pt x="4704" y="588"/>
                      </a:cubicBezTo>
                      <a:cubicBezTo>
                        <a:pt x="4181" y="196"/>
                        <a:pt x="3463" y="0"/>
                        <a:pt x="27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17"/>
                <p:cNvSpPr/>
                <p:nvPr/>
              </p:nvSpPr>
              <p:spPr>
                <a:xfrm>
                  <a:off x="5253575" y="878250"/>
                  <a:ext cx="130675" cy="13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5227" extrusionOk="0">
                      <a:moveTo>
                        <a:pt x="2614" y="1"/>
                      </a:moveTo>
                      <a:cubicBezTo>
                        <a:pt x="1307" y="1"/>
                        <a:pt x="1" y="1046"/>
                        <a:pt x="1" y="2614"/>
                      </a:cubicBezTo>
                      <a:cubicBezTo>
                        <a:pt x="1" y="3920"/>
                        <a:pt x="1307" y="5227"/>
                        <a:pt x="2614" y="5227"/>
                      </a:cubicBezTo>
                      <a:cubicBezTo>
                        <a:pt x="4181" y="5227"/>
                        <a:pt x="5227" y="3920"/>
                        <a:pt x="5227" y="2614"/>
                      </a:cubicBezTo>
                      <a:cubicBezTo>
                        <a:pt x="5227" y="1046"/>
                        <a:pt x="4181" y="1"/>
                        <a:pt x="26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17"/>
                <p:cNvSpPr/>
                <p:nvPr/>
              </p:nvSpPr>
              <p:spPr>
                <a:xfrm>
                  <a:off x="5449550" y="1067700"/>
                  <a:ext cx="137200" cy="13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8" h="5488" extrusionOk="0">
                      <a:moveTo>
                        <a:pt x="2874" y="0"/>
                      </a:moveTo>
                      <a:cubicBezTo>
                        <a:pt x="1307" y="0"/>
                        <a:pt x="0" y="1307"/>
                        <a:pt x="0" y="2874"/>
                      </a:cubicBezTo>
                      <a:cubicBezTo>
                        <a:pt x="0" y="4181"/>
                        <a:pt x="1307" y="5487"/>
                        <a:pt x="2874" y="5487"/>
                      </a:cubicBezTo>
                      <a:cubicBezTo>
                        <a:pt x="4181" y="5487"/>
                        <a:pt x="5487" y="4181"/>
                        <a:pt x="5487" y="2874"/>
                      </a:cubicBezTo>
                      <a:cubicBezTo>
                        <a:pt x="5487" y="1307"/>
                        <a:pt x="4181" y="0"/>
                        <a:pt x="28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17"/>
                <p:cNvSpPr/>
                <p:nvPr/>
              </p:nvSpPr>
              <p:spPr>
                <a:xfrm>
                  <a:off x="5638975" y="1263650"/>
                  <a:ext cx="130675" cy="13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5227" extrusionOk="0">
                      <a:moveTo>
                        <a:pt x="2613" y="1"/>
                      </a:moveTo>
                      <a:cubicBezTo>
                        <a:pt x="1307" y="1"/>
                        <a:pt x="1" y="1307"/>
                        <a:pt x="1" y="2613"/>
                      </a:cubicBezTo>
                      <a:cubicBezTo>
                        <a:pt x="1" y="4181"/>
                        <a:pt x="1307" y="5226"/>
                        <a:pt x="2613" y="5226"/>
                      </a:cubicBezTo>
                      <a:cubicBezTo>
                        <a:pt x="4181" y="5226"/>
                        <a:pt x="5226" y="4181"/>
                        <a:pt x="5226" y="2613"/>
                      </a:cubicBezTo>
                      <a:cubicBezTo>
                        <a:pt x="5226" y="1307"/>
                        <a:pt x="4181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17"/>
                <p:cNvSpPr/>
                <p:nvPr/>
              </p:nvSpPr>
              <p:spPr>
                <a:xfrm>
                  <a:off x="5834950" y="1453075"/>
                  <a:ext cx="130650" cy="13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6" h="5227" extrusionOk="0">
                      <a:moveTo>
                        <a:pt x="2613" y="1"/>
                      </a:moveTo>
                      <a:cubicBezTo>
                        <a:pt x="1307" y="1"/>
                        <a:pt x="0" y="1307"/>
                        <a:pt x="0" y="2614"/>
                      </a:cubicBezTo>
                      <a:cubicBezTo>
                        <a:pt x="0" y="4181"/>
                        <a:pt x="1307" y="5227"/>
                        <a:pt x="2613" y="5227"/>
                      </a:cubicBezTo>
                      <a:cubicBezTo>
                        <a:pt x="4181" y="5227"/>
                        <a:pt x="5226" y="4181"/>
                        <a:pt x="5226" y="2614"/>
                      </a:cubicBezTo>
                      <a:cubicBezTo>
                        <a:pt x="5226" y="1307"/>
                        <a:pt x="4181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36" name="Google Shape;136;p1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0800000">
                <a:off x="1896258" y="4594535"/>
                <a:ext cx="396392" cy="5486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7" name="Google Shape;137;p17"/>
            <p:cNvSpPr txBox="1"/>
            <p:nvPr/>
          </p:nvSpPr>
          <p:spPr>
            <a:xfrm>
              <a:off x="3277168" y="2670174"/>
              <a:ext cx="4677300" cy="22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From launch, this rocket reaches a top speed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8000 m/s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2000 seconds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Calculate the acceleration.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1. As the rocket is stationary on the launchpad, its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initial velocity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sz="1200" b="1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is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0 m/s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2. The rocket’s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final velocity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sz="1200" b="1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is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8000 m/s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3. 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change in velocity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(Δ</a:t>
              </a:r>
              <a:r>
                <a:rPr lang="en" sz="1200" b="1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is also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8000 m/s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4. 8000 ÷ 2000 =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+4 m/s</a:t>
              </a:r>
              <a:r>
                <a:rPr lang="en" sz="1200" b="1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endParaRPr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696F740-7A14-B16A-8ED4-D1994A5782B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CFAB94E-57FC-4936-4720-A3FEB8A4E2E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B0714-6224-A7D9-0349-481768923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57BEF5-B84A-CA86-3710-F5C03A4224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49994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4436575" y="886350"/>
            <a:ext cx="46071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FF0091"/>
                </a:solidFill>
                <a:latin typeface="Cambria"/>
                <a:ea typeface="Cambria"/>
                <a:cs typeface="Cambria"/>
                <a:sym typeface="Cambria"/>
              </a:rPr>
              <a:t>motorcycle rider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riding at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constant speed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 m/s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 then takes her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seconds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accelerate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25 m/s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m/s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÷ 2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+2.5 m/s</a:t>
            </a:r>
            <a:r>
              <a:rPr lang="en" sz="1300" b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Wary of her speed, she then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decelerates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back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 m/s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 takes her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 second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do this.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-5 m/s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-5 ÷ 1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-5 m/s</a:t>
            </a:r>
            <a:r>
              <a:rPr lang="en" sz="1300" b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7341CD-224D-3D38-8856-7AC1C273812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CD41F6F-40FB-E35E-F10A-98912C8F2BB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CE6C3-37F4-ED93-8EFE-B637210D1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D2DD1-A44A-75C1-45D1-09A27BC02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Velocity-Time Graphs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5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1.7, 1.8 and 1.9</a:t>
            </a:r>
            <a:endParaRPr sz="145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527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50"/>
              <a:buFont typeface="Cambria"/>
              <a:buChar char="○"/>
            </a:pPr>
            <a:r>
              <a:rPr lang="en" sz="105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Plot and explain velocity-time graphs.</a:t>
            </a:r>
            <a:endParaRPr sz="105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527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50"/>
              <a:buFont typeface="Cambria"/>
              <a:buChar char="○"/>
            </a:pPr>
            <a:r>
              <a:rPr lang="en" sz="105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Determine acceleration from the gradient of a velocity−time graph.</a:t>
            </a:r>
            <a:endParaRPr sz="105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527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50"/>
              <a:buFont typeface="Cambria"/>
              <a:buChar char="○"/>
            </a:pPr>
            <a:r>
              <a:rPr lang="en" sz="105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Determine the distance travelled from the area between a velocity-time graph and the time axis.</a:t>
            </a:r>
            <a:endParaRPr sz="105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Velocity-time graphs show how an object’s velocity </a:t>
            </a:r>
            <a:r>
              <a:rPr lang="en" sz="145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changes 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over time.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 line with a </a:t>
            </a:r>
            <a:r>
              <a:rPr lang="en" sz="145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 gradient 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indicates </a:t>
            </a:r>
            <a:r>
              <a:rPr lang="en" sz="1450" b="1">
                <a:solidFill>
                  <a:srgbClr val="3EE227"/>
                </a:solidFill>
                <a:latin typeface="Cambria"/>
                <a:ea typeface="Cambria"/>
                <a:cs typeface="Cambria"/>
                <a:sym typeface="Cambria"/>
              </a:rPr>
              <a:t>acceleration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 line with a </a:t>
            </a:r>
            <a:r>
              <a:rPr lang="en" sz="145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 gradient 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indicates </a:t>
            </a:r>
            <a:r>
              <a:rPr lang="en" sz="1450" b="1">
                <a:solidFill>
                  <a:srgbClr val="FF004D"/>
                </a:solidFill>
                <a:latin typeface="Cambria"/>
                <a:ea typeface="Cambria"/>
                <a:cs typeface="Cambria"/>
                <a:sym typeface="Cambria"/>
              </a:rPr>
              <a:t>deceleration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Flat sections of the the graph represent objects with a </a:t>
            </a:r>
            <a:r>
              <a:rPr lang="en" sz="1450" b="1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constant speed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45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area under the graph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equal to the distance travelled.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2" name="Google Shape;152;p19"/>
          <p:cNvGrpSpPr/>
          <p:nvPr/>
        </p:nvGrpSpPr>
        <p:grpSpPr>
          <a:xfrm>
            <a:off x="5681325" y="1465102"/>
            <a:ext cx="2854695" cy="2791145"/>
            <a:chOff x="5643900" y="1176177"/>
            <a:chExt cx="2854695" cy="2791145"/>
          </a:xfrm>
        </p:grpSpPr>
        <p:grpSp>
          <p:nvGrpSpPr>
            <p:cNvPr id="153" name="Google Shape;153;p19"/>
            <p:cNvGrpSpPr/>
            <p:nvPr/>
          </p:nvGrpSpPr>
          <p:grpSpPr>
            <a:xfrm>
              <a:off x="5643900" y="1176177"/>
              <a:ext cx="2854695" cy="2791145"/>
              <a:chOff x="2170900" y="467025"/>
              <a:chExt cx="4078136" cy="3987350"/>
            </a:xfrm>
          </p:grpSpPr>
          <p:sp>
            <p:nvSpPr>
              <p:cNvPr id="154" name="Google Shape;154;p19"/>
              <p:cNvSpPr/>
              <p:nvPr/>
            </p:nvSpPr>
            <p:spPr>
              <a:xfrm>
                <a:off x="2206500" y="4419750"/>
                <a:ext cx="3886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464" h="1" fill="none" extrusionOk="0">
                    <a:moveTo>
                      <a:pt x="1" y="1"/>
                    </a:moveTo>
                    <a:lnTo>
                      <a:pt x="155464" y="1"/>
                    </a:lnTo>
                  </a:path>
                </a:pathLst>
              </a:custGeom>
              <a:noFill/>
              <a:ln w="13225" cap="flat" cmpd="sng">
                <a:solidFill>
                  <a:srgbClr val="FFFFFF"/>
                </a:solidFill>
                <a:prstDash val="solid"/>
                <a:miter lim="406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9"/>
              <p:cNvSpPr/>
              <p:nvPr/>
            </p:nvSpPr>
            <p:spPr>
              <a:xfrm>
                <a:off x="6065625" y="4385150"/>
                <a:ext cx="92600" cy="6922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2769" extrusionOk="0">
                    <a:moveTo>
                      <a:pt x="0" y="1"/>
                    </a:moveTo>
                    <a:lnTo>
                      <a:pt x="1221" y="1385"/>
                    </a:lnTo>
                    <a:lnTo>
                      <a:pt x="0" y="2768"/>
                    </a:lnTo>
                    <a:lnTo>
                      <a:pt x="3704" y="138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9"/>
              <p:cNvSpPr/>
              <p:nvPr/>
            </p:nvSpPr>
            <p:spPr>
              <a:xfrm>
                <a:off x="2206500" y="533175"/>
                <a:ext cx="25" cy="3886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464" fill="none" extrusionOk="0">
                    <a:moveTo>
                      <a:pt x="1" y="155464"/>
                    </a:moveTo>
                    <a:lnTo>
                      <a:pt x="1" y="0"/>
                    </a:lnTo>
                  </a:path>
                </a:pathLst>
              </a:custGeom>
              <a:noFill/>
              <a:ln w="13225" cap="flat" cmpd="sng">
                <a:solidFill>
                  <a:srgbClr val="FFFFFF"/>
                </a:solidFill>
                <a:prstDash val="solid"/>
                <a:miter lim="406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9"/>
              <p:cNvSpPr/>
              <p:nvPr/>
            </p:nvSpPr>
            <p:spPr>
              <a:xfrm>
                <a:off x="2170900" y="467025"/>
                <a:ext cx="70225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746" extrusionOk="0">
                    <a:moveTo>
                      <a:pt x="1425" y="1"/>
                    </a:moveTo>
                    <a:lnTo>
                      <a:pt x="0" y="3745"/>
                    </a:lnTo>
                    <a:lnTo>
                      <a:pt x="1425" y="2524"/>
                    </a:lnTo>
                    <a:lnTo>
                      <a:pt x="2808" y="3745"/>
                    </a:lnTo>
                    <a:lnTo>
                      <a:pt x="142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9"/>
              <p:cNvSpPr/>
              <p:nvPr/>
            </p:nvSpPr>
            <p:spPr>
              <a:xfrm>
                <a:off x="2206507" y="2047950"/>
                <a:ext cx="4042529" cy="2371908"/>
              </a:xfrm>
              <a:custGeom>
                <a:avLst/>
                <a:gdLst/>
                <a:ahLst/>
                <a:cxnLst/>
                <a:rect l="l" t="t" r="r" b="b"/>
                <a:pathLst>
                  <a:path w="158842" h="158842" fill="none" extrusionOk="0">
                    <a:moveTo>
                      <a:pt x="1" y="158842"/>
                    </a:moveTo>
                    <a:lnTo>
                      <a:pt x="158842" y="0"/>
                    </a:lnTo>
                  </a:path>
                </a:pathLst>
              </a:custGeom>
              <a:noFill/>
              <a:ln w="13225" cap="flat" cmpd="sng">
                <a:solidFill>
                  <a:srgbClr val="3EE227"/>
                </a:solidFill>
                <a:prstDash val="solid"/>
                <a:miter lim="406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19"/>
            <p:cNvSpPr/>
            <p:nvPr/>
          </p:nvSpPr>
          <p:spPr>
            <a:xfrm rot="10800000" flipH="1">
              <a:off x="5668825" y="2714589"/>
              <a:ext cx="2766631" cy="958611"/>
            </a:xfrm>
            <a:custGeom>
              <a:avLst/>
              <a:gdLst/>
              <a:ahLst/>
              <a:cxnLst/>
              <a:rect l="l" t="t" r="r" b="b"/>
              <a:pathLst>
                <a:path w="158842" h="158842" fill="none" extrusionOk="0">
                  <a:moveTo>
                    <a:pt x="1" y="158842"/>
                  </a:moveTo>
                  <a:lnTo>
                    <a:pt x="158842" y="0"/>
                  </a:lnTo>
                </a:path>
              </a:pathLst>
            </a:custGeom>
            <a:solidFill>
              <a:srgbClr val="FF004D"/>
            </a:solidFill>
            <a:ln w="13225" cap="flat" cmpd="sng">
              <a:solidFill>
                <a:srgbClr val="FF004D"/>
              </a:solidFill>
              <a:prstDash val="solid"/>
              <a:miter lim="406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9"/>
          <p:cNvSpPr txBox="1"/>
          <p:nvPr/>
        </p:nvSpPr>
        <p:spPr>
          <a:xfrm>
            <a:off x="6313625" y="4246300"/>
            <a:ext cx="155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TIME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 rot="-5400000">
            <a:off x="4761450" y="2691325"/>
            <a:ext cx="155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VELOCITY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6472225" y="3687700"/>
            <a:ext cx="127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4D"/>
                </a:solidFill>
                <a:latin typeface="Kalam"/>
                <a:ea typeface="Kalam"/>
                <a:cs typeface="Kalam"/>
                <a:sym typeface="Kalam"/>
              </a:rPr>
              <a:t>OBJECT B</a:t>
            </a: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IS DECELERATING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5963700" y="2053275"/>
            <a:ext cx="238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9DFF"/>
                </a:solidFill>
                <a:latin typeface="Kalam"/>
                <a:ea typeface="Kalam"/>
                <a:cs typeface="Kalam"/>
                <a:sym typeface="Kalam"/>
              </a:rPr>
              <a:t>OBJECT C</a:t>
            </a: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IS AT A STEADY SPEED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4" name="Google Shape;164;p19"/>
          <p:cNvSpPr/>
          <p:nvPr/>
        </p:nvSpPr>
        <p:spPr>
          <a:xfrm rot="10800000" flipH="1">
            <a:off x="5708700" y="2376366"/>
            <a:ext cx="2829770" cy="13104"/>
          </a:xfrm>
          <a:custGeom>
            <a:avLst/>
            <a:gdLst/>
            <a:ahLst/>
            <a:cxnLst/>
            <a:rect l="l" t="t" r="r" b="b"/>
            <a:pathLst>
              <a:path w="158842" h="158842" fill="none" extrusionOk="0">
                <a:moveTo>
                  <a:pt x="1" y="158842"/>
                </a:moveTo>
                <a:lnTo>
                  <a:pt x="158842" y="0"/>
                </a:lnTo>
              </a:path>
            </a:pathLst>
          </a:custGeom>
          <a:solidFill>
            <a:srgbClr val="009DFF"/>
          </a:solidFill>
          <a:ln w="13225" cap="flat" cmpd="sng">
            <a:solidFill>
              <a:srgbClr val="009DFF"/>
            </a:solidFill>
            <a:prstDash val="solid"/>
            <a:miter lim="406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9"/>
          <p:cNvSpPr txBox="1"/>
          <p:nvPr/>
        </p:nvSpPr>
        <p:spPr>
          <a:xfrm>
            <a:off x="6455075" y="2808838"/>
            <a:ext cx="127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EE227"/>
                </a:solidFill>
                <a:latin typeface="Kalam"/>
                <a:ea typeface="Kalam"/>
                <a:cs typeface="Kalam"/>
                <a:sym typeface="Kalam"/>
              </a:rPr>
              <a:t>OBJECT A</a:t>
            </a: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IS ACCELERATING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D0B543A-F688-78AE-322E-C6E37DE7F73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2263A80-07D0-5104-291D-115D103B784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0EA84-8AEA-CDF6-18B1-FBE63E437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09B0F-C7D3-846B-152E-E109EC133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F8F46BA-F125-63E8-EE46-DA457FCEA983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7EE7E2E-F612-9EE2-88BD-1E22CA132CD4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A8275-EF67-8D86-AACF-8CC1ECE82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65935B-6B96-9444-8DE4-987DA4700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71" name="Google Shape;171;p20"/>
          <p:cNvGrpSpPr/>
          <p:nvPr/>
        </p:nvGrpSpPr>
        <p:grpSpPr>
          <a:xfrm>
            <a:off x="232875" y="743250"/>
            <a:ext cx="5168900" cy="3657000"/>
            <a:chOff x="203475" y="340950"/>
            <a:chExt cx="5168900" cy="3657000"/>
          </a:xfrm>
        </p:grpSpPr>
        <p:sp>
          <p:nvSpPr>
            <p:cNvPr id="172" name="Google Shape;172;p20"/>
            <p:cNvSpPr/>
            <p:nvPr/>
          </p:nvSpPr>
          <p:spPr>
            <a:xfrm>
              <a:off x="847057" y="340950"/>
              <a:ext cx="4468293" cy="3103298"/>
            </a:xfrm>
            <a:custGeom>
              <a:avLst/>
              <a:gdLst/>
              <a:ahLst/>
              <a:cxnLst/>
              <a:rect l="l" t="t" r="r" b="b"/>
              <a:pathLst>
                <a:path w="255331" h="179563" extrusionOk="0">
                  <a:moveTo>
                    <a:pt x="1" y="1"/>
                  </a:moveTo>
                  <a:lnTo>
                    <a:pt x="1" y="179562"/>
                  </a:lnTo>
                  <a:moveTo>
                    <a:pt x="13579" y="1"/>
                  </a:moveTo>
                  <a:lnTo>
                    <a:pt x="13579" y="179562"/>
                  </a:lnTo>
                  <a:moveTo>
                    <a:pt x="27200" y="1"/>
                  </a:moveTo>
                  <a:lnTo>
                    <a:pt x="27200" y="179562"/>
                  </a:lnTo>
                  <a:moveTo>
                    <a:pt x="40778" y="1"/>
                  </a:moveTo>
                  <a:lnTo>
                    <a:pt x="40778" y="179562"/>
                  </a:lnTo>
                  <a:moveTo>
                    <a:pt x="54400" y="1"/>
                  </a:moveTo>
                  <a:lnTo>
                    <a:pt x="54400" y="179562"/>
                  </a:lnTo>
                  <a:moveTo>
                    <a:pt x="67978" y="1"/>
                  </a:moveTo>
                  <a:lnTo>
                    <a:pt x="67978" y="179562"/>
                  </a:lnTo>
                  <a:moveTo>
                    <a:pt x="81600" y="1"/>
                  </a:moveTo>
                  <a:lnTo>
                    <a:pt x="81600" y="179562"/>
                  </a:lnTo>
                  <a:moveTo>
                    <a:pt x="95178" y="1"/>
                  </a:moveTo>
                  <a:lnTo>
                    <a:pt x="95178" y="179562"/>
                  </a:lnTo>
                  <a:moveTo>
                    <a:pt x="108800" y="1"/>
                  </a:moveTo>
                  <a:lnTo>
                    <a:pt x="108800" y="179562"/>
                  </a:lnTo>
                  <a:moveTo>
                    <a:pt x="122378" y="1"/>
                  </a:moveTo>
                  <a:lnTo>
                    <a:pt x="122378" y="179562"/>
                  </a:lnTo>
                  <a:moveTo>
                    <a:pt x="135999" y="1"/>
                  </a:moveTo>
                  <a:lnTo>
                    <a:pt x="135999" y="179562"/>
                  </a:lnTo>
                  <a:moveTo>
                    <a:pt x="149578" y="1"/>
                  </a:moveTo>
                  <a:lnTo>
                    <a:pt x="149578" y="179562"/>
                  </a:lnTo>
                  <a:moveTo>
                    <a:pt x="163199" y="1"/>
                  </a:moveTo>
                  <a:lnTo>
                    <a:pt x="163199" y="179562"/>
                  </a:lnTo>
                  <a:moveTo>
                    <a:pt x="176777" y="1"/>
                  </a:moveTo>
                  <a:lnTo>
                    <a:pt x="176777" y="179562"/>
                  </a:lnTo>
                  <a:moveTo>
                    <a:pt x="190399" y="1"/>
                  </a:moveTo>
                  <a:lnTo>
                    <a:pt x="190399" y="179562"/>
                  </a:lnTo>
                  <a:moveTo>
                    <a:pt x="203977" y="1"/>
                  </a:moveTo>
                  <a:lnTo>
                    <a:pt x="203977" y="179562"/>
                  </a:lnTo>
                  <a:moveTo>
                    <a:pt x="217599" y="1"/>
                  </a:moveTo>
                  <a:lnTo>
                    <a:pt x="217599" y="179562"/>
                  </a:lnTo>
                  <a:moveTo>
                    <a:pt x="231177" y="1"/>
                  </a:moveTo>
                  <a:lnTo>
                    <a:pt x="231177" y="179562"/>
                  </a:lnTo>
                  <a:moveTo>
                    <a:pt x="244799" y="1"/>
                  </a:moveTo>
                  <a:lnTo>
                    <a:pt x="244799" y="179562"/>
                  </a:lnTo>
                  <a:moveTo>
                    <a:pt x="523" y="2743"/>
                  </a:moveTo>
                  <a:lnTo>
                    <a:pt x="255330" y="2743"/>
                  </a:lnTo>
                  <a:moveTo>
                    <a:pt x="523" y="16321"/>
                  </a:moveTo>
                  <a:lnTo>
                    <a:pt x="255330" y="16321"/>
                  </a:lnTo>
                  <a:moveTo>
                    <a:pt x="523" y="29942"/>
                  </a:moveTo>
                  <a:lnTo>
                    <a:pt x="255330" y="29942"/>
                  </a:lnTo>
                  <a:moveTo>
                    <a:pt x="523" y="43520"/>
                  </a:moveTo>
                  <a:lnTo>
                    <a:pt x="255330" y="43520"/>
                  </a:lnTo>
                  <a:moveTo>
                    <a:pt x="523" y="57142"/>
                  </a:moveTo>
                  <a:lnTo>
                    <a:pt x="255330" y="57142"/>
                  </a:lnTo>
                  <a:moveTo>
                    <a:pt x="523" y="70720"/>
                  </a:moveTo>
                  <a:lnTo>
                    <a:pt x="255330" y="70720"/>
                  </a:lnTo>
                  <a:moveTo>
                    <a:pt x="523" y="84342"/>
                  </a:moveTo>
                  <a:lnTo>
                    <a:pt x="255330" y="84342"/>
                  </a:lnTo>
                  <a:moveTo>
                    <a:pt x="523" y="97920"/>
                  </a:moveTo>
                  <a:lnTo>
                    <a:pt x="255330" y="97920"/>
                  </a:lnTo>
                  <a:moveTo>
                    <a:pt x="523" y="111541"/>
                  </a:moveTo>
                  <a:lnTo>
                    <a:pt x="255330" y="111541"/>
                  </a:lnTo>
                  <a:moveTo>
                    <a:pt x="523" y="125119"/>
                  </a:moveTo>
                  <a:lnTo>
                    <a:pt x="255330" y="125119"/>
                  </a:lnTo>
                  <a:moveTo>
                    <a:pt x="523" y="138741"/>
                  </a:moveTo>
                  <a:lnTo>
                    <a:pt x="255330" y="138741"/>
                  </a:lnTo>
                  <a:moveTo>
                    <a:pt x="523" y="152319"/>
                  </a:moveTo>
                  <a:lnTo>
                    <a:pt x="255330" y="152319"/>
                  </a:lnTo>
                  <a:moveTo>
                    <a:pt x="523" y="165941"/>
                  </a:moveTo>
                  <a:lnTo>
                    <a:pt x="255330" y="165941"/>
                  </a:lnTo>
                  <a:moveTo>
                    <a:pt x="523" y="179519"/>
                  </a:moveTo>
                  <a:lnTo>
                    <a:pt x="255330" y="179519"/>
                  </a:lnTo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20"/>
            <p:cNvGrpSpPr/>
            <p:nvPr/>
          </p:nvGrpSpPr>
          <p:grpSpPr>
            <a:xfrm>
              <a:off x="854700" y="1093625"/>
              <a:ext cx="2855575" cy="2355600"/>
              <a:chOff x="854700" y="1093625"/>
              <a:chExt cx="2855575" cy="2355600"/>
            </a:xfrm>
          </p:grpSpPr>
          <p:cxnSp>
            <p:nvCxnSpPr>
              <p:cNvPr id="174" name="Google Shape;174;p20"/>
              <p:cNvCxnSpPr/>
              <p:nvPr/>
            </p:nvCxnSpPr>
            <p:spPr>
              <a:xfrm rot="10800000" flipH="1">
                <a:off x="2042625" y="1093625"/>
                <a:ext cx="720000" cy="2355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EE22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20"/>
              <p:cNvCxnSpPr/>
              <p:nvPr/>
            </p:nvCxnSpPr>
            <p:spPr>
              <a:xfrm>
                <a:off x="854700" y="3437025"/>
                <a:ext cx="1183200" cy="2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EE22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20"/>
              <p:cNvCxnSpPr/>
              <p:nvPr/>
            </p:nvCxnSpPr>
            <p:spPr>
              <a:xfrm rot="10800000">
                <a:off x="2744275" y="1103975"/>
                <a:ext cx="966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EE22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7" name="Google Shape;177;p20"/>
            <p:cNvSpPr txBox="1"/>
            <p:nvPr/>
          </p:nvSpPr>
          <p:spPr>
            <a:xfrm>
              <a:off x="10821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8" name="Google Shape;178;p20"/>
            <p:cNvSpPr txBox="1"/>
            <p:nvPr/>
          </p:nvSpPr>
          <p:spPr>
            <a:xfrm>
              <a:off x="15479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40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9" name="Google Shape;179;p20"/>
            <p:cNvSpPr txBox="1"/>
            <p:nvPr/>
          </p:nvSpPr>
          <p:spPr>
            <a:xfrm>
              <a:off x="20333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60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0" name="Google Shape;180;p20"/>
            <p:cNvSpPr txBox="1"/>
            <p:nvPr/>
          </p:nvSpPr>
          <p:spPr>
            <a:xfrm>
              <a:off x="60412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1" name="Google Shape;181;p20"/>
            <p:cNvSpPr txBox="1"/>
            <p:nvPr/>
          </p:nvSpPr>
          <p:spPr>
            <a:xfrm>
              <a:off x="2505300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80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2" name="Google Shape;182;p20"/>
            <p:cNvSpPr txBox="1"/>
            <p:nvPr/>
          </p:nvSpPr>
          <p:spPr>
            <a:xfrm>
              <a:off x="29845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3" name="Google Shape;183;p20"/>
            <p:cNvSpPr txBox="1"/>
            <p:nvPr/>
          </p:nvSpPr>
          <p:spPr>
            <a:xfrm>
              <a:off x="346262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120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4" name="Google Shape;184;p20"/>
            <p:cNvSpPr txBox="1"/>
            <p:nvPr/>
          </p:nvSpPr>
          <p:spPr>
            <a:xfrm>
              <a:off x="39357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140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5" name="Google Shape;185;p20"/>
            <p:cNvSpPr txBox="1"/>
            <p:nvPr/>
          </p:nvSpPr>
          <p:spPr>
            <a:xfrm>
              <a:off x="4419950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160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6" name="Google Shape;186;p20"/>
            <p:cNvSpPr txBox="1"/>
            <p:nvPr/>
          </p:nvSpPr>
          <p:spPr>
            <a:xfrm>
              <a:off x="48869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7" name="Google Shape;187;p20"/>
            <p:cNvSpPr txBox="1"/>
            <p:nvPr/>
          </p:nvSpPr>
          <p:spPr>
            <a:xfrm>
              <a:off x="485250" y="2810950"/>
              <a:ext cx="36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50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8" name="Google Shape;188;p20"/>
            <p:cNvSpPr txBox="1"/>
            <p:nvPr/>
          </p:nvSpPr>
          <p:spPr>
            <a:xfrm>
              <a:off x="485250" y="2341250"/>
              <a:ext cx="36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9" name="Google Shape;189;p20"/>
            <p:cNvSpPr txBox="1"/>
            <p:nvPr/>
          </p:nvSpPr>
          <p:spPr>
            <a:xfrm>
              <a:off x="485250" y="1871550"/>
              <a:ext cx="36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150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0" name="Google Shape;190;p20"/>
            <p:cNvSpPr txBox="1"/>
            <p:nvPr/>
          </p:nvSpPr>
          <p:spPr>
            <a:xfrm>
              <a:off x="458100" y="1401850"/>
              <a:ext cx="416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1" name="Google Shape;191;p20"/>
            <p:cNvSpPr txBox="1"/>
            <p:nvPr/>
          </p:nvSpPr>
          <p:spPr>
            <a:xfrm>
              <a:off x="458100" y="932150"/>
              <a:ext cx="416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250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2" name="Google Shape;192;p20"/>
            <p:cNvSpPr txBox="1"/>
            <p:nvPr/>
          </p:nvSpPr>
          <p:spPr>
            <a:xfrm>
              <a:off x="458100" y="462450"/>
              <a:ext cx="416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300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3" name="Google Shape;193;p20"/>
            <p:cNvSpPr txBox="1"/>
            <p:nvPr/>
          </p:nvSpPr>
          <p:spPr>
            <a:xfrm>
              <a:off x="2346350" y="3659250"/>
              <a:ext cx="146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TIME (s)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" name="Google Shape;194;p20"/>
            <p:cNvSpPr txBox="1"/>
            <p:nvPr/>
          </p:nvSpPr>
          <p:spPr>
            <a:xfrm rot="-5400000">
              <a:off x="-362025" y="1746338"/>
              <a:ext cx="146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VELOCITY (m/s)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95" name="Google Shape;195;p20"/>
          <p:cNvSpPr txBox="1"/>
          <p:nvPr/>
        </p:nvSpPr>
        <p:spPr>
          <a:xfrm>
            <a:off x="5437425" y="1547950"/>
            <a:ext cx="30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0"/>
          <p:cNvSpPr txBox="1"/>
          <p:nvPr/>
        </p:nvSpPr>
        <p:spPr>
          <a:xfrm>
            <a:off x="5906025" y="827925"/>
            <a:ext cx="26076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Acceleration can be calculated using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gradient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the line.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Gradient can be calculated 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b="1" i="1">
                <a:latin typeface="Cambria"/>
                <a:ea typeface="Cambria"/>
                <a:cs typeface="Cambria"/>
                <a:sym typeface="Cambria"/>
              </a:rPr>
              <a:t>y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÷ Δ</a:t>
            </a:r>
            <a:r>
              <a:rPr lang="en" b="1" i="1"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For the period of acceleration: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250 ÷ 30 =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8.33 m/s</a:t>
            </a:r>
            <a:r>
              <a:rPr lang="en" b="1" baseline="30000">
                <a:latin typeface="Cambria"/>
                <a:ea typeface="Cambria"/>
                <a:cs typeface="Cambria"/>
                <a:sym typeface="Cambria"/>
              </a:rPr>
              <a:t>2</a:t>
            </a:r>
            <a:endParaRPr b="1" baseline="300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baseline="300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For the period of deceleration: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-250 ÷ 80 =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-3.25 m/s</a:t>
            </a:r>
            <a:r>
              <a:rPr lang="en" b="1" baseline="30000">
                <a:latin typeface="Cambria"/>
                <a:ea typeface="Cambria"/>
                <a:cs typeface="Cambria"/>
                <a:sym typeface="Cambria"/>
              </a:rPr>
              <a:t>2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7" name="Google Shape;197;p20"/>
          <p:cNvSpPr txBox="1"/>
          <p:nvPr/>
        </p:nvSpPr>
        <p:spPr>
          <a:xfrm>
            <a:off x="1097050" y="3568000"/>
            <a:ext cx="75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STATIONARY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98" name="Google Shape;198;p20"/>
          <p:cNvCxnSpPr>
            <a:stCxn id="186" idx="0"/>
          </p:cNvCxnSpPr>
          <p:nvPr/>
        </p:nvCxnSpPr>
        <p:spPr>
          <a:xfrm rot="10800000">
            <a:off x="3721475" y="1497250"/>
            <a:ext cx="1437600" cy="2349300"/>
          </a:xfrm>
          <a:prstGeom prst="straightConnector1">
            <a:avLst/>
          </a:prstGeom>
          <a:noFill/>
          <a:ln w="19050" cap="flat" cmpd="sng">
            <a:solidFill>
              <a:srgbClr val="3EE2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Google Shape;199;p20"/>
          <p:cNvSpPr txBox="1"/>
          <p:nvPr/>
        </p:nvSpPr>
        <p:spPr>
          <a:xfrm>
            <a:off x="1584500" y="2167125"/>
            <a:ext cx="91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ACCELERATION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2736450" y="1240150"/>
            <a:ext cx="105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CONSTANT SPEED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4267250" y="2167125"/>
            <a:ext cx="98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DECELERATION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2791500" y="1498075"/>
            <a:ext cx="930000" cy="234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2875075" y="2148550"/>
            <a:ext cx="741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DISTANCE TRAVELLED BETWEEN 80-120 SECONDS = 40 × 250 = </a:t>
            </a:r>
            <a:r>
              <a:rPr lang="en" sz="800" b="1">
                <a:latin typeface="Kalam"/>
                <a:ea typeface="Kalam"/>
                <a:cs typeface="Kalam"/>
                <a:sym typeface="Kalam"/>
              </a:rPr>
              <a:t>10,000 m</a:t>
            </a:r>
            <a:endParaRPr sz="800" b="1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Uniform Acceleration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Google Shape;20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6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relationship between final speed, initial speed, acceleration and distance moved.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an object is accelerating or decelerating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steadily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it is an example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uniform acceleration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following equation can be used to calculate the uniform acceleration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4709413" y="2936625"/>
            <a:ext cx="2999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final speed (m/s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initial speed (m/s)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acceleration (m/s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distance moved (m)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2" name="Google Shape;212;p21"/>
          <p:cNvGrpSpPr/>
          <p:nvPr/>
        </p:nvGrpSpPr>
        <p:grpSpPr>
          <a:xfrm>
            <a:off x="2041400" y="3179071"/>
            <a:ext cx="2835891" cy="457370"/>
            <a:chOff x="273500" y="2250925"/>
            <a:chExt cx="7002200" cy="1174550"/>
          </a:xfrm>
        </p:grpSpPr>
        <p:sp>
          <p:nvSpPr>
            <p:cNvPr id="213" name="Google Shape;213;p21"/>
            <p:cNvSpPr/>
            <p:nvPr/>
          </p:nvSpPr>
          <p:spPr>
            <a:xfrm>
              <a:off x="273500" y="2794750"/>
              <a:ext cx="537425" cy="563150"/>
            </a:xfrm>
            <a:custGeom>
              <a:avLst/>
              <a:gdLst/>
              <a:ahLst/>
              <a:cxnLst/>
              <a:rect l="l" t="t" r="r" b="b"/>
              <a:pathLst>
                <a:path w="21497" h="22526" extrusionOk="0">
                  <a:moveTo>
                    <a:pt x="6437" y="0"/>
                  </a:moveTo>
                  <a:cubicBezTo>
                    <a:pt x="1803" y="0"/>
                    <a:pt x="1" y="7208"/>
                    <a:pt x="1" y="7594"/>
                  </a:cubicBezTo>
                  <a:cubicBezTo>
                    <a:pt x="1" y="7852"/>
                    <a:pt x="130" y="8109"/>
                    <a:pt x="516" y="8109"/>
                  </a:cubicBezTo>
                  <a:cubicBezTo>
                    <a:pt x="902" y="8109"/>
                    <a:pt x="1031" y="7852"/>
                    <a:pt x="1159" y="7208"/>
                  </a:cubicBezTo>
                  <a:cubicBezTo>
                    <a:pt x="2446" y="2832"/>
                    <a:pt x="4377" y="1030"/>
                    <a:pt x="6308" y="1030"/>
                  </a:cubicBezTo>
                  <a:cubicBezTo>
                    <a:pt x="6694" y="1030"/>
                    <a:pt x="7595" y="1030"/>
                    <a:pt x="7595" y="2574"/>
                  </a:cubicBezTo>
                  <a:cubicBezTo>
                    <a:pt x="7595" y="3862"/>
                    <a:pt x="6952" y="5406"/>
                    <a:pt x="6308" y="7337"/>
                  </a:cubicBezTo>
                  <a:cubicBezTo>
                    <a:pt x="3862" y="13644"/>
                    <a:pt x="3862" y="15189"/>
                    <a:pt x="3862" y="16476"/>
                  </a:cubicBezTo>
                  <a:cubicBezTo>
                    <a:pt x="3862" y="17505"/>
                    <a:pt x="3991" y="19565"/>
                    <a:pt x="5536" y="20981"/>
                  </a:cubicBezTo>
                  <a:cubicBezTo>
                    <a:pt x="7338" y="22525"/>
                    <a:pt x="9912" y="22525"/>
                    <a:pt x="10298" y="22525"/>
                  </a:cubicBezTo>
                  <a:cubicBezTo>
                    <a:pt x="18665" y="22525"/>
                    <a:pt x="21496" y="6178"/>
                    <a:pt x="21496" y="3347"/>
                  </a:cubicBezTo>
                  <a:cubicBezTo>
                    <a:pt x="21496" y="129"/>
                    <a:pt x="19823" y="0"/>
                    <a:pt x="19437" y="0"/>
                  </a:cubicBezTo>
                  <a:cubicBezTo>
                    <a:pt x="18279" y="0"/>
                    <a:pt x="17120" y="1158"/>
                    <a:pt x="17120" y="2188"/>
                  </a:cubicBezTo>
                  <a:cubicBezTo>
                    <a:pt x="17120" y="2832"/>
                    <a:pt x="17506" y="3089"/>
                    <a:pt x="17764" y="3347"/>
                  </a:cubicBezTo>
                  <a:cubicBezTo>
                    <a:pt x="18279" y="3733"/>
                    <a:pt x="19566" y="5149"/>
                    <a:pt x="19566" y="7723"/>
                  </a:cubicBezTo>
                  <a:cubicBezTo>
                    <a:pt x="19566" y="9782"/>
                    <a:pt x="16477" y="21496"/>
                    <a:pt x="10556" y="21496"/>
                  </a:cubicBezTo>
                  <a:cubicBezTo>
                    <a:pt x="7466" y="21496"/>
                    <a:pt x="6823" y="19050"/>
                    <a:pt x="6823" y="17119"/>
                  </a:cubicBezTo>
                  <a:cubicBezTo>
                    <a:pt x="6823" y="14674"/>
                    <a:pt x="7981" y="11198"/>
                    <a:pt x="9397" y="7466"/>
                  </a:cubicBezTo>
                  <a:cubicBezTo>
                    <a:pt x="10169" y="5535"/>
                    <a:pt x="10298" y="5020"/>
                    <a:pt x="10298" y="3990"/>
                  </a:cubicBezTo>
                  <a:cubicBezTo>
                    <a:pt x="10298" y="1931"/>
                    <a:pt x="8882" y="0"/>
                    <a:pt x="64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917100" y="2250925"/>
              <a:ext cx="341125" cy="579225"/>
            </a:xfrm>
            <a:custGeom>
              <a:avLst/>
              <a:gdLst/>
              <a:ahLst/>
              <a:cxnLst/>
              <a:rect l="l" t="t" r="r" b="b"/>
              <a:pathLst>
                <a:path w="13645" h="23169" extrusionOk="0">
                  <a:moveTo>
                    <a:pt x="6436" y="0"/>
                  </a:moveTo>
                  <a:cubicBezTo>
                    <a:pt x="2446" y="0"/>
                    <a:pt x="0" y="3475"/>
                    <a:pt x="0" y="6436"/>
                  </a:cubicBezTo>
                  <a:cubicBezTo>
                    <a:pt x="0" y="8238"/>
                    <a:pt x="1545" y="8238"/>
                    <a:pt x="1673" y="8238"/>
                  </a:cubicBezTo>
                  <a:cubicBezTo>
                    <a:pt x="2446" y="8238"/>
                    <a:pt x="3347" y="7723"/>
                    <a:pt x="3347" y="6565"/>
                  </a:cubicBezTo>
                  <a:cubicBezTo>
                    <a:pt x="3347" y="5664"/>
                    <a:pt x="2703" y="4891"/>
                    <a:pt x="1673" y="4891"/>
                  </a:cubicBezTo>
                  <a:cubicBezTo>
                    <a:pt x="1416" y="4891"/>
                    <a:pt x="1287" y="4891"/>
                    <a:pt x="1159" y="5020"/>
                  </a:cubicBezTo>
                  <a:cubicBezTo>
                    <a:pt x="1802" y="2574"/>
                    <a:pt x="3733" y="1030"/>
                    <a:pt x="6050" y="1030"/>
                  </a:cubicBezTo>
                  <a:cubicBezTo>
                    <a:pt x="9010" y="1030"/>
                    <a:pt x="10812" y="3475"/>
                    <a:pt x="10812" y="6693"/>
                  </a:cubicBezTo>
                  <a:cubicBezTo>
                    <a:pt x="10812" y="9654"/>
                    <a:pt x="9010" y="12228"/>
                    <a:pt x="7080" y="14416"/>
                  </a:cubicBezTo>
                  <a:lnTo>
                    <a:pt x="0" y="22268"/>
                  </a:lnTo>
                  <a:lnTo>
                    <a:pt x="0" y="23169"/>
                  </a:lnTo>
                  <a:lnTo>
                    <a:pt x="12743" y="23169"/>
                  </a:lnTo>
                  <a:lnTo>
                    <a:pt x="13644" y="17248"/>
                  </a:lnTo>
                  <a:lnTo>
                    <a:pt x="12872" y="17248"/>
                  </a:lnTo>
                  <a:cubicBezTo>
                    <a:pt x="12743" y="17892"/>
                    <a:pt x="12486" y="19822"/>
                    <a:pt x="12099" y="20337"/>
                  </a:cubicBezTo>
                  <a:cubicBezTo>
                    <a:pt x="11971" y="20595"/>
                    <a:pt x="9911" y="20595"/>
                    <a:pt x="8882" y="20595"/>
                  </a:cubicBezTo>
                  <a:lnTo>
                    <a:pt x="2446" y="20595"/>
                  </a:lnTo>
                  <a:cubicBezTo>
                    <a:pt x="3347" y="19822"/>
                    <a:pt x="5535" y="17634"/>
                    <a:pt x="6436" y="16862"/>
                  </a:cubicBezTo>
                  <a:cubicBezTo>
                    <a:pt x="11713" y="11971"/>
                    <a:pt x="13644" y="10169"/>
                    <a:pt x="13644" y="6693"/>
                  </a:cubicBezTo>
                  <a:cubicBezTo>
                    <a:pt x="13644" y="2703"/>
                    <a:pt x="10426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1737650" y="2900925"/>
              <a:ext cx="785200" cy="267125"/>
            </a:xfrm>
            <a:custGeom>
              <a:avLst/>
              <a:gdLst/>
              <a:ahLst/>
              <a:cxnLst/>
              <a:rect l="l" t="t" r="r" b="b"/>
              <a:pathLst>
                <a:path w="31408" h="10685" extrusionOk="0">
                  <a:moveTo>
                    <a:pt x="1674" y="1"/>
                  </a:moveTo>
                  <a:cubicBezTo>
                    <a:pt x="773" y="1"/>
                    <a:pt x="1" y="1"/>
                    <a:pt x="1" y="902"/>
                  </a:cubicBezTo>
                  <a:cubicBezTo>
                    <a:pt x="1" y="1674"/>
                    <a:pt x="773" y="1674"/>
                    <a:pt x="1545" y="1674"/>
                  </a:cubicBezTo>
                  <a:lnTo>
                    <a:pt x="29863" y="1674"/>
                  </a:lnTo>
                  <a:cubicBezTo>
                    <a:pt x="30635" y="1674"/>
                    <a:pt x="31408" y="1674"/>
                    <a:pt x="31408" y="902"/>
                  </a:cubicBezTo>
                  <a:cubicBezTo>
                    <a:pt x="31408" y="1"/>
                    <a:pt x="30507" y="1"/>
                    <a:pt x="29734" y="1"/>
                  </a:cubicBezTo>
                  <a:close/>
                  <a:moveTo>
                    <a:pt x="1545" y="8882"/>
                  </a:moveTo>
                  <a:cubicBezTo>
                    <a:pt x="773" y="8882"/>
                    <a:pt x="1" y="8882"/>
                    <a:pt x="1" y="9783"/>
                  </a:cubicBezTo>
                  <a:cubicBezTo>
                    <a:pt x="1" y="10684"/>
                    <a:pt x="773" y="10684"/>
                    <a:pt x="1674" y="10684"/>
                  </a:cubicBezTo>
                  <a:lnTo>
                    <a:pt x="29734" y="10684"/>
                  </a:lnTo>
                  <a:cubicBezTo>
                    <a:pt x="30507" y="10684"/>
                    <a:pt x="31408" y="10684"/>
                    <a:pt x="31408" y="9783"/>
                  </a:cubicBezTo>
                  <a:cubicBezTo>
                    <a:pt x="31408" y="8882"/>
                    <a:pt x="30635" y="8882"/>
                    <a:pt x="29863" y="88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2963675" y="2794750"/>
              <a:ext cx="627525" cy="563150"/>
            </a:xfrm>
            <a:custGeom>
              <a:avLst/>
              <a:gdLst/>
              <a:ahLst/>
              <a:cxnLst/>
              <a:rect l="l" t="t" r="r" b="b"/>
              <a:pathLst>
                <a:path w="25101" h="22526" extrusionOk="0">
                  <a:moveTo>
                    <a:pt x="6436" y="0"/>
                  </a:moveTo>
                  <a:cubicBezTo>
                    <a:pt x="1803" y="0"/>
                    <a:pt x="1" y="7208"/>
                    <a:pt x="1" y="7594"/>
                  </a:cubicBezTo>
                  <a:cubicBezTo>
                    <a:pt x="1" y="7852"/>
                    <a:pt x="129" y="8109"/>
                    <a:pt x="516" y="8109"/>
                  </a:cubicBezTo>
                  <a:cubicBezTo>
                    <a:pt x="902" y="8109"/>
                    <a:pt x="1030" y="7852"/>
                    <a:pt x="1159" y="7208"/>
                  </a:cubicBezTo>
                  <a:cubicBezTo>
                    <a:pt x="2446" y="2832"/>
                    <a:pt x="4377" y="1030"/>
                    <a:pt x="6308" y="1030"/>
                  </a:cubicBezTo>
                  <a:cubicBezTo>
                    <a:pt x="6823" y="1030"/>
                    <a:pt x="7595" y="1030"/>
                    <a:pt x="7595" y="2574"/>
                  </a:cubicBezTo>
                  <a:cubicBezTo>
                    <a:pt x="7595" y="3862"/>
                    <a:pt x="7080" y="5406"/>
                    <a:pt x="6308" y="7337"/>
                  </a:cubicBezTo>
                  <a:cubicBezTo>
                    <a:pt x="4120" y="13258"/>
                    <a:pt x="3862" y="15189"/>
                    <a:pt x="3862" y="16604"/>
                  </a:cubicBezTo>
                  <a:cubicBezTo>
                    <a:pt x="3862" y="21753"/>
                    <a:pt x="7724" y="22525"/>
                    <a:pt x="9783" y="22525"/>
                  </a:cubicBezTo>
                  <a:cubicBezTo>
                    <a:pt x="12872" y="22525"/>
                    <a:pt x="14674" y="20337"/>
                    <a:pt x="15704" y="19179"/>
                  </a:cubicBezTo>
                  <a:cubicBezTo>
                    <a:pt x="16348" y="22011"/>
                    <a:pt x="18793" y="22525"/>
                    <a:pt x="19952" y="22525"/>
                  </a:cubicBezTo>
                  <a:cubicBezTo>
                    <a:pt x="21496" y="22525"/>
                    <a:pt x="22783" y="21496"/>
                    <a:pt x="23556" y="19822"/>
                  </a:cubicBezTo>
                  <a:cubicBezTo>
                    <a:pt x="24457" y="18020"/>
                    <a:pt x="25100" y="15060"/>
                    <a:pt x="25100" y="14931"/>
                  </a:cubicBezTo>
                  <a:cubicBezTo>
                    <a:pt x="25100" y="14674"/>
                    <a:pt x="24843" y="14416"/>
                    <a:pt x="24585" y="14416"/>
                  </a:cubicBezTo>
                  <a:cubicBezTo>
                    <a:pt x="24071" y="14416"/>
                    <a:pt x="24071" y="14674"/>
                    <a:pt x="23813" y="15446"/>
                  </a:cubicBezTo>
                  <a:cubicBezTo>
                    <a:pt x="22912" y="18921"/>
                    <a:pt x="22011" y="21496"/>
                    <a:pt x="20080" y="21496"/>
                  </a:cubicBezTo>
                  <a:cubicBezTo>
                    <a:pt x="18536" y="21496"/>
                    <a:pt x="18536" y="19951"/>
                    <a:pt x="18536" y="19307"/>
                  </a:cubicBezTo>
                  <a:cubicBezTo>
                    <a:pt x="18536" y="18149"/>
                    <a:pt x="18664" y="17634"/>
                    <a:pt x="19179" y="15446"/>
                  </a:cubicBezTo>
                  <a:cubicBezTo>
                    <a:pt x="19566" y="14159"/>
                    <a:pt x="19952" y="12743"/>
                    <a:pt x="20209" y="11327"/>
                  </a:cubicBezTo>
                  <a:lnTo>
                    <a:pt x="22269" y="3218"/>
                  </a:lnTo>
                  <a:cubicBezTo>
                    <a:pt x="22655" y="1931"/>
                    <a:pt x="22655" y="1931"/>
                    <a:pt x="22655" y="1673"/>
                  </a:cubicBezTo>
                  <a:cubicBezTo>
                    <a:pt x="22655" y="1030"/>
                    <a:pt x="22011" y="515"/>
                    <a:pt x="21239" y="515"/>
                  </a:cubicBezTo>
                  <a:cubicBezTo>
                    <a:pt x="19823" y="515"/>
                    <a:pt x="19437" y="1673"/>
                    <a:pt x="19179" y="2961"/>
                  </a:cubicBezTo>
                  <a:cubicBezTo>
                    <a:pt x="18664" y="4891"/>
                    <a:pt x="15961" y="15703"/>
                    <a:pt x="15575" y="17505"/>
                  </a:cubicBezTo>
                  <a:cubicBezTo>
                    <a:pt x="15575" y="17505"/>
                    <a:pt x="13516" y="21496"/>
                    <a:pt x="9912" y="21496"/>
                  </a:cubicBezTo>
                  <a:cubicBezTo>
                    <a:pt x="7337" y="21496"/>
                    <a:pt x="6823" y="19307"/>
                    <a:pt x="6823" y="17505"/>
                  </a:cubicBezTo>
                  <a:cubicBezTo>
                    <a:pt x="6823" y="14545"/>
                    <a:pt x="8238" y="10555"/>
                    <a:pt x="9526" y="7208"/>
                  </a:cubicBezTo>
                  <a:cubicBezTo>
                    <a:pt x="10169" y="5664"/>
                    <a:pt x="10427" y="5020"/>
                    <a:pt x="10427" y="3990"/>
                  </a:cubicBezTo>
                  <a:cubicBezTo>
                    <a:pt x="10427" y="1802"/>
                    <a:pt x="8882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3668400" y="2250925"/>
              <a:ext cx="341125" cy="579225"/>
            </a:xfrm>
            <a:custGeom>
              <a:avLst/>
              <a:gdLst/>
              <a:ahLst/>
              <a:cxnLst/>
              <a:rect l="l" t="t" r="r" b="b"/>
              <a:pathLst>
                <a:path w="13645" h="23169" extrusionOk="0">
                  <a:moveTo>
                    <a:pt x="6436" y="0"/>
                  </a:moveTo>
                  <a:cubicBezTo>
                    <a:pt x="2446" y="0"/>
                    <a:pt x="0" y="3475"/>
                    <a:pt x="0" y="6436"/>
                  </a:cubicBezTo>
                  <a:cubicBezTo>
                    <a:pt x="0" y="8238"/>
                    <a:pt x="1545" y="8238"/>
                    <a:pt x="1674" y="8238"/>
                  </a:cubicBezTo>
                  <a:cubicBezTo>
                    <a:pt x="2446" y="8238"/>
                    <a:pt x="3347" y="7723"/>
                    <a:pt x="3347" y="6565"/>
                  </a:cubicBezTo>
                  <a:cubicBezTo>
                    <a:pt x="3347" y="5664"/>
                    <a:pt x="2704" y="4891"/>
                    <a:pt x="1674" y="4891"/>
                  </a:cubicBezTo>
                  <a:cubicBezTo>
                    <a:pt x="1416" y="4891"/>
                    <a:pt x="1288" y="4891"/>
                    <a:pt x="1159" y="5020"/>
                  </a:cubicBezTo>
                  <a:cubicBezTo>
                    <a:pt x="1803" y="2574"/>
                    <a:pt x="3733" y="1030"/>
                    <a:pt x="5921" y="1030"/>
                  </a:cubicBezTo>
                  <a:cubicBezTo>
                    <a:pt x="8882" y="1030"/>
                    <a:pt x="10684" y="3475"/>
                    <a:pt x="10684" y="6693"/>
                  </a:cubicBezTo>
                  <a:cubicBezTo>
                    <a:pt x="10684" y="9654"/>
                    <a:pt x="9011" y="12228"/>
                    <a:pt x="7080" y="14416"/>
                  </a:cubicBezTo>
                  <a:lnTo>
                    <a:pt x="0" y="22268"/>
                  </a:lnTo>
                  <a:lnTo>
                    <a:pt x="0" y="23169"/>
                  </a:lnTo>
                  <a:lnTo>
                    <a:pt x="12743" y="23169"/>
                  </a:lnTo>
                  <a:lnTo>
                    <a:pt x="13644" y="17248"/>
                  </a:lnTo>
                  <a:lnTo>
                    <a:pt x="12872" y="17248"/>
                  </a:lnTo>
                  <a:cubicBezTo>
                    <a:pt x="12743" y="17892"/>
                    <a:pt x="12486" y="19822"/>
                    <a:pt x="12100" y="20337"/>
                  </a:cubicBezTo>
                  <a:cubicBezTo>
                    <a:pt x="11842" y="20595"/>
                    <a:pt x="9912" y="20595"/>
                    <a:pt x="8882" y="20595"/>
                  </a:cubicBezTo>
                  <a:lnTo>
                    <a:pt x="2446" y="20595"/>
                  </a:lnTo>
                  <a:cubicBezTo>
                    <a:pt x="3347" y="19822"/>
                    <a:pt x="5535" y="17634"/>
                    <a:pt x="6436" y="16862"/>
                  </a:cubicBezTo>
                  <a:cubicBezTo>
                    <a:pt x="11714" y="11971"/>
                    <a:pt x="13644" y="10169"/>
                    <a:pt x="13644" y="6693"/>
                  </a:cubicBezTo>
                  <a:cubicBezTo>
                    <a:pt x="13644" y="2703"/>
                    <a:pt x="10427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4418175" y="2640275"/>
              <a:ext cx="785200" cy="785200"/>
            </a:xfrm>
            <a:custGeom>
              <a:avLst/>
              <a:gdLst/>
              <a:ahLst/>
              <a:cxnLst/>
              <a:rect l="l" t="t" r="r" b="b"/>
              <a:pathLst>
                <a:path w="31408" h="31408" extrusionOk="0">
                  <a:moveTo>
                    <a:pt x="15704" y="1"/>
                  </a:moveTo>
                  <a:cubicBezTo>
                    <a:pt x="14803" y="1"/>
                    <a:pt x="14803" y="773"/>
                    <a:pt x="14803" y="1545"/>
                  </a:cubicBezTo>
                  <a:lnTo>
                    <a:pt x="14803" y="14803"/>
                  </a:lnTo>
                  <a:lnTo>
                    <a:pt x="1545" y="14803"/>
                  </a:lnTo>
                  <a:cubicBezTo>
                    <a:pt x="901" y="14803"/>
                    <a:pt x="0" y="14803"/>
                    <a:pt x="0" y="15704"/>
                  </a:cubicBezTo>
                  <a:cubicBezTo>
                    <a:pt x="0" y="16605"/>
                    <a:pt x="773" y="16605"/>
                    <a:pt x="1545" y="16605"/>
                  </a:cubicBezTo>
                  <a:lnTo>
                    <a:pt x="14803" y="16605"/>
                  </a:lnTo>
                  <a:lnTo>
                    <a:pt x="14803" y="29863"/>
                  </a:lnTo>
                  <a:cubicBezTo>
                    <a:pt x="14803" y="30635"/>
                    <a:pt x="14803" y="31407"/>
                    <a:pt x="15704" y="31407"/>
                  </a:cubicBezTo>
                  <a:cubicBezTo>
                    <a:pt x="16605" y="31407"/>
                    <a:pt x="16605" y="30635"/>
                    <a:pt x="16605" y="29863"/>
                  </a:cubicBezTo>
                  <a:lnTo>
                    <a:pt x="16605" y="16605"/>
                  </a:lnTo>
                  <a:lnTo>
                    <a:pt x="29863" y="16605"/>
                  </a:lnTo>
                  <a:cubicBezTo>
                    <a:pt x="30506" y="16605"/>
                    <a:pt x="31407" y="16605"/>
                    <a:pt x="31407" y="15704"/>
                  </a:cubicBezTo>
                  <a:cubicBezTo>
                    <a:pt x="31407" y="14803"/>
                    <a:pt x="30635" y="14803"/>
                    <a:pt x="29863" y="14803"/>
                  </a:cubicBezTo>
                  <a:lnTo>
                    <a:pt x="16605" y="14803"/>
                  </a:lnTo>
                  <a:lnTo>
                    <a:pt x="16605" y="1545"/>
                  </a:lnTo>
                  <a:cubicBezTo>
                    <a:pt x="16605" y="902"/>
                    <a:pt x="16605" y="1"/>
                    <a:pt x="15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5592700" y="2518000"/>
              <a:ext cx="469850" cy="827025"/>
            </a:xfrm>
            <a:custGeom>
              <a:avLst/>
              <a:gdLst/>
              <a:ahLst/>
              <a:cxnLst/>
              <a:rect l="l" t="t" r="r" b="b"/>
              <a:pathLst>
                <a:path w="18794" h="33081" extrusionOk="0">
                  <a:moveTo>
                    <a:pt x="8882" y="0"/>
                  </a:moveTo>
                  <a:cubicBezTo>
                    <a:pt x="3347" y="0"/>
                    <a:pt x="1" y="4892"/>
                    <a:pt x="1" y="9397"/>
                  </a:cubicBezTo>
                  <a:cubicBezTo>
                    <a:pt x="1" y="11327"/>
                    <a:pt x="1417" y="11585"/>
                    <a:pt x="2060" y="11585"/>
                  </a:cubicBezTo>
                  <a:cubicBezTo>
                    <a:pt x="2575" y="11585"/>
                    <a:pt x="3991" y="11327"/>
                    <a:pt x="3991" y="9525"/>
                  </a:cubicBezTo>
                  <a:cubicBezTo>
                    <a:pt x="3991" y="7981"/>
                    <a:pt x="2704" y="7466"/>
                    <a:pt x="2060" y="7466"/>
                  </a:cubicBezTo>
                  <a:cubicBezTo>
                    <a:pt x="1674" y="7466"/>
                    <a:pt x="1417" y="7595"/>
                    <a:pt x="1159" y="7723"/>
                  </a:cubicBezTo>
                  <a:cubicBezTo>
                    <a:pt x="2189" y="3476"/>
                    <a:pt x="5021" y="1288"/>
                    <a:pt x="8110" y="1288"/>
                  </a:cubicBezTo>
                  <a:cubicBezTo>
                    <a:pt x="12486" y="1288"/>
                    <a:pt x="15318" y="4763"/>
                    <a:pt x="15318" y="9397"/>
                  </a:cubicBezTo>
                  <a:cubicBezTo>
                    <a:pt x="15318" y="13644"/>
                    <a:pt x="12744" y="17506"/>
                    <a:pt x="9912" y="20724"/>
                  </a:cubicBezTo>
                  <a:lnTo>
                    <a:pt x="1" y="31922"/>
                  </a:lnTo>
                  <a:lnTo>
                    <a:pt x="1" y="33081"/>
                  </a:lnTo>
                  <a:lnTo>
                    <a:pt x="17635" y="33081"/>
                  </a:lnTo>
                  <a:lnTo>
                    <a:pt x="18793" y="25358"/>
                  </a:lnTo>
                  <a:lnTo>
                    <a:pt x="17892" y="25358"/>
                  </a:lnTo>
                  <a:cubicBezTo>
                    <a:pt x="17377" y="28962"/>
                    <a:pt x="16991" y="29476"/>
                    <a:pt x="16734" y="29863"/>
                  </a:cubicBezTo>
                  <a:cubicBezTo>
                    <a:pt x="16605" y="30249"/>
                    <a:pt x="12872" y="30249"/>
                    <a:pt x="12229" y="30249"/>
                  </a:cubicBezTo>
                  <a:lnTo>
                    <a:pt x="2575" y="30249"/>
                  </a:lnTo>
                  <a:cubicBezTo>
                    <a:pt x="4377" y="28318"/>
                    <a:pt x="7981" y="24714"/>
                    <a:pt x="12229" y="20595"/>
                  </a:cubicBezTo>
                  <a:cubicBezTo>
                    <a:pt x="15189" y="17635"/>
                    <a:pt x="18793" y="14288"/>
                    <a:pt x="18793" y="9397"/>
                  </a:cubicBezTo>
                  <a:cubicBezTo>
                    <a:pt x="18793" y="3476"/>
                    <a:pt x="14031" y="0"/>
                    <a:pt x="88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6165500" y="2794750"/>
              <a:ext cx="556725" cy="563150"/>
            </a:xfrm>
            <a:custGeom>
              <a:avLst/>
              <a:gdLst/>
              <a:ahLst/>
              <a:cxnLst/>
              <a:rect l="l" t="t" r="r" b="b"/>
              <a:pathLst>
                <a:path w="22269" h="22526" extrusionOk="0">
                  <a:moveTo>
                    <a:pt x="11713" y="1030"/>
                  </a:moveTo>
                  <a:cubicBezTo>
                    <a:pt x="15060" y="1030"/>
                    <a:pt x="15704" y="5020"/>
                    <a:pt x="15704" y="5535"/>
                  </a:cubicBezTo>
                  <a:cubicBezTo>
                    <a:pt x="15704" y="5535"/>
                    <a:pt x="15575" y="6178"/>
                    <a:pt x="15446" y="6307"/>
                  </a:cubicBezTo>
                  <a:lnTo>
                    <a:pt x="13001" y="16090"/>
                  </a:lnTo>
                  <a:cubicBezTo>
                    <a:pt x="12743" y="16991"/>
                    <a:pt x="12743" y="16991"/>
                    <a:pt x="12100" y="18020"/>
                  </a:cubicBezTo>
                  <a:cubicBezTo>
                    <a:pt x="10941" y="19436"/>
                    <a:pt x="8753" y="21496"/>
                    <a:pt x="6436" y="21496"/>
                  </a:cubicBezTo>
                  <a:cubicBezTo>
                    <a:pt x="4377" y="21496"/>
                    <a:pt x="3218" y="19694"/>
                    <a:pt x="3218" y="16733"/>
                  </a:cubicBezTo>
                  <a:cubicBezTo>
                    <a:pt x="3218" y="14030"/>
                    <a:pt x="4763" y="8367"/>
                    <a:pt x="5793" y="6307"/>
                  </a:cubicBezTo>
                  <a:cubicBezTo>
                    <a:pt x="7466" y="2832"/>
                    <a:pt x="9783" y="1030"/>
                    <a:pt x="11713" y="1030"/>
                  </a:cubicBezTo>
                  <a:close/>
                  <a:moveTo>
                    <a:pt x="11713" y="0"/>
                  </a:moveTo>
                  <a:cubicBezTo>
                    <a:pt x="6050" y="0"/>
                    <a:pt x="0" y="7337"/>
                    <a:pt x="0" y="14674"/>
                  </a:cubicBezTo>
                  <a:cubicBezTo>
                    <a:pt x="0" y="19694"/>
                    <a:pt x="2832" y="22525"/>
                    <a:pt x="6307" y="22525"/>
                  </a:cubicBezTo>
                  <a:cubicBezTo>
                    <a:pt x="9010" y="22525"/>
                    <a:pt x="11327" y="20466"/>
                    <a:pt x="12743" y="18793"/>
                  </a:cubicBezTo>
                  <a:cubicBezTo>
                    <a:pt x="13258" y="21753"/>
                    <a:pt x="15704" y="22525"/>
                    <a:pt x="17120" y="22525"/>
                  </a:cubicBezTo>
                  <a:cubicBezTo>
                    <a:pt x="18664" y="22525"/>
                    <a:pt x="19823" y="21624"/>
                    <a:pt x="20724" y="19822"/>
                  </a:cubicBezTo>
                  <a:cubicBezTo>
                    <a:pt x="21496" y="18149"/>
                    <a:pt x="22268" y="15060"/>
                    <a:pt x="22268" y="14931"/>
                  </a:cubicBezTo>
                  <a:cubicBezTo>
                    <a:pt x="22268" y="14674"/>
                    <a:pt x="22011" y="14416"/>
                    <a:pt x="21753" y="14416"/>
                  </a:cubicBezTo>
                  <a:cubicBezTo>
                    <a:pt x="21367" y="14416"/>
                    <a:pt x="21238" y="14674"/>
                    <a:pt x="21110" y="15446"/>
                  </a:cubicBezTo>
                  <a:cubicBezTo>
                    <a:pt x="20337" y="18406"/>
                    <a:pt x="19308" y="21496"/>
                    <a:pt x="17248" y="21496"/>
                  </a:cubicBezTo>
                  <a:cubicBezTo>
                    <a:pt x="15832" y="21496"/>
                    <a:pt x="15704" y="20208"/>
                    <a:pt x="15704" y="19307"/>
                  </a:cubicBezTo>
                  <a:cubicBezTo>
                    <a:pt x="15704" y="18149"/>
                    <a:pt x="15961" y="17505"/>
                    <a:pt x="16347" y="15575"/>
                  </a:cubicBezTo>
                  <a:cubicBezTo>
                    <a:pt x="16733" y="14288"/>
                    <a:pt x="16991" y="13258"/>
                    <a:pt x="17377" y="11842"/>
                  </a:cubicBezTo>
                  <a:cubicBezTo>
                    <a:pt x="19179" y="4248"/>
                    <a:pt x="19694" y="2446"/>
                    <a:pt x="19694" y="2188"/>
                  </a:cubicBezTo>
                  <a:cubicBezTo>
                    <a:pt x="19694" y="1416"/>
                    <a:pt x="19050" y="901"/>
                    <a:pt x="18407" y="901"/>
                  </a:cubicBezTo>
                  <a:cubicBezTo>
                    <a:pt x="16733" y="901"/>
                    <a:pt x="16347" y="2703"/>
                    <a:pt x="16219" y="3218"/>
                  </a:cubicBezTo>
                  <a:cubicBezTo>
                    <a:pt x="15704" y="1931"/>
                    <a:pt x="14288" y="0"/>
                    <a:pt x="117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6821950" y="2794750"/>
              <a:ext cx="453750" cy="563150"/>
            </a:xfrm>
            <a:custGeom>
              <a:avLst/>
              <a:gdLst/>
              <a:ahLst/>
              <a:cxnLst/>
              <a:rect l="l" t="t" r="r" b="b"/>
              <a:pathLst>
                <a:path w="18150" h="22526" extrusionOk="0">
                  <a:moveTo>
                    <a:pt x="12357" y="0"/>
                  </a:moveTo>
                  <a:cubicBezTo>
                    <a:pt x="5793" y="0"/>
                    <a:pt x="3991" y="5149"/>
                    <a:pt x="3991" y="7208"/>
                  </a:cubicBezTo>
                  <a:cubicBezTo>
                    <a:pt x="3991" y="10941"/>
                    <a:pt x="7723" y="11842"/>
                    <a:pt x="8882" y="12099"/>
                  </a:cubicBezTo>
                  <a:cubicBezTo>
                    <a:pt x="9783" y="12228"/>
                    <a:pt x="11070" y="12486"/>
                    <a:pt x="11327" y="12486"/>
                  </a:cubicBezTo>
                  <a:cubicBezTo>
                    <a:pt x="11971" y="12743"/>
                    <a:pt x="14288" y="13515"/>
                    <a:pt x="14288" y="15961"/>
                  </a:cubicBezTo>
                  <a:cubicBezTo>
                    <a:pt x="14288" y="17505"/>
                    <a:pt x="12872" y="21496"/>
                    <a:pt x="7080" y="21496"/>
                  </a:cubicBezTo>
                  <a:cubicBezTo>
                    <a:pt x="6050" y="21496"/>
                    <a:pt x="2317" y="21367"/>
                    <a:pt x="1288" y="18664"/>
                  </a:cubicBezTo>
                  <a:lnTo>
                    <a:pt x="1288" y="18664"/>
                  </a:lnTo>
                  <a:cubicBezTo>
                    <a:pt x="1432" y="18683"/>
                    <a:pt x="1571" y="18692"/>
                    <a:pt x="1706" y="18692"/>
                  </a:cubicBezTo>
                  <a:cubicBezTo>
                    <a:pt x="3367" y="18692"/>
                    <a:pt x="4248" y="17290"/>
                    <a:pt x="4248" y="16218"/>
                  </a:cubicBezTo>
                  <a:cubicBezTo>
                    <a:pt x="4248" y="15189"/>
                    <a:pt x="3604" y="14674"/>
                    <a:pt x="2575" y="14674"/>
                  </a:cubicBezTo>
                  <a:cubicBezTo>
                    <a:pt x="1416" y="14674"/>
                    <a:pt x="0" y="15446"/>
                    <a:pt x="0" y="17763"/>
                  </a:cubicBezTo>
                  <a:cubicBezTo>
                    <a:pt x="0" y="20723"/>
                    <a:pt x="2961" y="22525"/>
                    <a:pt x="7080" y="22525"/>
                  </a:cubicBezTo>
                  <a:cubicBezTo>
                    <a:pt x="14674" y="22525"/>
                    <a:pt x="16862" y="16991"/>
                    <a:pt x="16862" y="14288"/>
                  </a:cubicBezTo>
                  <a:cubicBezTo>
                    <a:pt x="16862" y="13644"/>
                    <a:pt x="16862" y="12228"/>
                    <a:pt x="15318" y="10555"/>
                  </a:cubicBezTo>
                  <a:cubicBezTo>
                    <a:pt x="14030" y="9396"/>
                    <a:pt x="12872" y="9139"/>
                    <a:pt x="10169" y="8624"/>
                  </a:cubicBezTo>
                  <a:cubicBezTo>
                    <a:pt x="8753" y="8238"/>
                    <a:pt x="6565" y="7852"/>
                    <a:pt x="6565" y="5535"/>
                  </a:cubicBezTo>
                  <a:cubicBezTo>
                    <a:pt x="6565" y="4634"/>
                    <a:pt x="7466" y="1030"/>
                    <a:pt x="12228" y="1030"/>
                  </a:cubicBezTo>
                  <a:cubicBezTo>
                    <a:pt x="14417" y="1030"/>
                    <a:pt x="16476" y="1802"/>
                    <a:pt x="16991" y="3604"/>
                  </a:cubicBezTo>
                  <a:cubicBezTo>
                    <a:pt x="14674" y="3604"/>
                    <a:pt x="14674" y="5535"/>
                    <a:pt x="14674" y="5535"/>
                  </a:cubicBezTo>
                  <a:cubicBezTo>
                    <a:pt x="14674" y="6565"/>
                    <a:pt x="15575" y="6822"/>
                    <a:pt x="16090" y="6822"/>
                  </a:cubicBezTo>
                  <a:cubicBezTo>
                    <a:pt x="16734" y="6822"/>
                    <a:pt x="18149" y="6307"/>
                    <a:pt x="18149" y="4248"/>
                  </a:cubicBezTo>
                  <a:cubicBezTo>
                    <a:pt x="18149" y="2059"/>
                    <a:pt x="16219" y="0"/>
                    <a:pt x="123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1941ACB-0FE0-1B55-AF3F-241CA992A52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60C047C-FAE4-2C98-24C2-2EA13AA2240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A8CBB-2EF8-D8A8-42A2-70D8DDA99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4E69F-5B62-C112-24E7-8AADD445D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Office PowerPoint</Application>
  <PresentationFormat>On-screen Show (16:9)</PresentationFormat>
  <Paragraphs>164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Kalam</vt:lpstr>
      <vt:lpstr>Arial</vt:lpstr>
      <vt:lpstr>Times New Roman</vt:lpstr>
      <vt:lpstr>gg sans</vt:lpstr>
      <vt:lpstr>Cambria</vt:lpstr>
      <vt:lpstr>Simple Dark</vt:lpstr>
      <vt:lpstr>Edexcel IGCSE Physics 2 - Acceleration</vt:lpstr>
      <vt:lpstr>Acceleration</vt:lpstr>
      <vt:lpstr>PowerPoint Presentation</vt:lpstr>
      <vt:lpstr>Initial and Final Velocity</vt:lpstr>
      <vt:lpstr>Acceleration and Deceleration</vt:lpstr>
      <vt:lpstr>PowerPoint Presentation</vt:lpstr>
      <vt:lpstr>Velocity-Time Graphs</vt:lpstr>
      <vt:lpstr>PowerPoint Presentation</vt:lpstr>
      <vt:lpstr>Uniform Acceleration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2025-04-26T08:49:56Z</dcterms:modified>
</cp:coreProperties>
</file>