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5143500" type="screen16x9"/>
  <p:notesSz cx="6858000" cy="9144000"/>
  <p:embeddedFontLst>
    <p:embeddedFont>
      <p:font typeface="Cambria" panose="02040503050406030204" pitchFamily="18" charset="0"/>
      <p:regular r:id="rId12"/>
      <p:bold r:id="rId13"/>
      <p:italic r:id="rId14"/>
      <p:boldItalic r:id="rId15"/>
    </p:embeddedFont>
    <p:embeddedFont>
      <p:font typeface="gg sans" panose="00000800000000000000" pitchFamily="2" charset="0"/>
      <p:bold r:id="rId16"/>
    </p:embeddedFont>
    <p:embeddedFont>
      <p:font typeface="Kalam" panose="020B0604020202020204" charset="0"/>
      <p:regular r:id="rId17"/>
      <p:bold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114" y="46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f08abd8c65_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f08abd8c65_3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1011f869cb8_1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1011f869cb8_1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10251bea84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10251bea84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10251bea840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10251bea840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1024960280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1024960280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10275f393a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10275f393a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10251bea840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10251bea840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103b1d3490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103b1d3490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latin typeface="Cambria"/>
                <a:ea typeface="Cambria"/>
                <a:cs typeface="Cambria"/>
                <a:sym typeface="Cambria"/>
              </a:defRPr>
            </a:lvl1pPr>
            <a:lvl2pPr lvl="1">
              <a:buNone/>
              <a:defRPr>
                <a:latin typeface="Cambria"/>
                <a:ea typeface="Cambria"/>
                <a:cs typeface="Cambria"/>
                <a:sym typeface="Cambria"/>
              </a:defRPr>
            </a:lvl2pPr>
            <a:lvl3pPr lvl="2">
              <a:buNone/>
              <a:defRPr>
                <a:latin typeface="Cambria"/>
                <a:ea typeface="Cambria"/>
                <a:cs typeface="Cambria"/>
                <a:sym typeface="Cambria"/>
              </a:defRPr>
            </a:lvl3pPr>
            <a:lvl4pPr lvl="3">
              <a:buNone/>
              <a:defRPr>
                <a:latin typeface="Cambria"/>
                <a:ea typeface="Cambria"/>
                <a:cs typeface="Cambria"/>
                <a:sym typeface="Cambria"/>
              </a:defRPr>
            </a:lvl4pPr>
            <a:lvl5pPr lvl="4">
              <a:buNone/>
              <a:defRPr>
                <a:latin typeface="Cambria"/>
                <a:ea typeface="Cambria"/>
                <a:cs typeface="Cambria"/>
                <a:sym typeface="Cambria"/>
              </a:defRPr>
            </a:lvl5pPr>
            <a:lvl6pPr lvl="5">
              <a:buNone/>
              <a:defRPr>
                <a:latin typeface="Cambria"/>
                <a:ea typeface="Cambria"/>
                <a:cs typeface="Cambria"/>
                <a:sym typeface="Cambria"/>
              </a:defRPr>
            </a:lvl6pPr>
            <a:lvl7pPr lvl="6">
              <a:buNone/>
              <a:defRPr>
                <a:latin typeface="Cambria"/>
                <a:ea typeface="Cambria"/>
                <a:cs typeface="Cambria"/>
                <a:sym typeface="Cambria"/>
              </a:defRPr>
            </a:lvl7pPr>
            <a:lvl8pPr lvl="7">
              <a:buNone/>
              <a:defRPr>
                <a:latin typeface="Cambria"/>
                <a:ea typeface="Cambria"/>
                <a:cs typeface="Cambria"/>
                <a:sym typeface="Cambria"/>
              </a:defRPr>
            </a:lvl8pPr>
            <a:lvl9pPr lvl="8">
              <a:buNone/>
              <a:defRPr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2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hyperlink" Target="http://www.exampaperspractice.co.uk/" TargetMode="Externa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dark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Char char="●"/>
              <a:defRPr sz="1800">
                <a:solidFill>
                  <a:schemeClr val="lt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lt2"/>
                </a:solidFill>
              </a:defRPr>
            </a:lvl1pPr>
            <a:lvl2pPr lvl="1" algn="r">
              <a:buNone/>
              <a:defRPr sz="1000">
                <a:solidFill>
                  <a:schemeClr val="lt2"/>
                </a:solidFill>
              </a:defRPr>
            </a:lvl2pPr>
            <a:lvl3pPr lvl="2" algn="r">
              <a:buNone/>
              <a:defRPr sz="1000">
                <a:solidFill>
                  <a:schemeClr val="lt2"/>
                </a:solidFill>
              </a:defRPr>
            </a:lvl3pPr>
            <a:lvl4pPr lvl="3" algn="r">
              <a:buNone/>
              <a:defRPr sz="1000">
                <a:solidFill>
                  <a:schemeClr val="lt2"/>
                </a:solidFill>
              </a:defRPr>
            </a:lvl4pPr>
            <a:lvl5pPr lvl="4" algn="r">
              <a:buNone/>
              <a:defRPr sz="1000">
                <a:solidFill>
                  <a:schemeClr val="lt2"/>
                </a:solidFill>
              </a:defRPr>
            </a:lvl5pPr>
            <a:lvl6pPr lvl="5" algn="r">
              <a:buNone/>
              <a:defRPr sz="1000">
                <a:solidFill>
                  <a:schemeClr val="lt2"/>
                </a:solidFill>
              </a:defRPr>
            </a:lvl6pPr>
            <a:lvl7pPr lvl="6" algn="r">
              <a:buNone/>
              <a:defRPr sz="1000">
                <a:solidFill>
                  <a:schemeClr val="lt2"/>
                </a:solidFill>
              </a:defRPr>
            </a:lvl7pPr>
            <a:lvl8pPr lvl="7" algn="r">
              <a:buNone/>
              <a:defRPr sz="1000">
                <a:solidFill>
                  <a:schemeClr val="lt2"/>
                </a:solidFill>
              </a:defRPr>
            </a:lvl8pPr>
            <a:lvl9pPr lvl="8" algn="r">
              <a:buNone/>
              <a:defRPr sz="1000">
                <a:solidFill>
                  <a:schemeClr val="lt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C769BA96-3AA1-FCAD-922C-B67B0377A835}"/>
              </a:ext>
            </a:extLst>
          </p:cNvPr>
          <p:cNvSpPr txBox="1">
            <a:spLocks/>
          </p:cNvSpPr>
          <p:nvPr userDrawn="1"/>
        </p:nvSpPr>
        <p:spPr>
          <a:xfrm>
            <a:off x="122842" y="4803803"/>
            <a:ext cx="4038600" cy="23368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200" dirty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bg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9">
            <a:extLst>
              <a:ext uri="{FF2B5EF4-FFF2-40B4-BE49-F238E27FC236}">
                <a16:creationId xmlns:a16="http://schemas.microsoft.com/office/drawing/2014/main" id="{A57A52E9-65FE-5C58-BA3B-58DEE239A253}"/>
              </a:ext>
            </a:extLst>
          </p:cNvPr>
          <p:cNvSpPr txBox="1"/>
          <p:nvPr userDrawn="1"/>
        </p:nvSpPr>
        <p:spPr>
          <a:xfrm>
            <a:off x="5973158" y="4854463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900" i="0" dirty="0">
                <a:solidFill>
                  <a:schemeClr val="bg1">
                    <a:lumMod val="75000"/>
                    <a:lumOff val="25000"/>
                  </a:schemeClr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60141B1-A703-CBE9-C614-DFB12CF6C11E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lum bright="70000" contrast="-70000"/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469" y="1101659"/>
            <a:ext cx="6629062" cy="266890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8ADE91E-D573-579A-6F23-43A0F685ACB4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8889" y="58205"/>
            <a:ext cx="933411" cy="375797"/>
          </a:xfrm>
          <a:prstGeom prst="rect">
            <a:avLst/>
          </a:prstGeom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Xy6H0mr3KXw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D81D36"/>
                </a:solidFill>
                <a:latin typeface="Cambria"/>
                <a:ea typeface="Cambria"/>
                <a:cs typeface="Cambria"/>
                <a:sym typeface="Cambria"/>
              </a:rPr>
              <a:t>Edexcel IGCSE Physics</a:t>
            </a:r>
            <a:endParaRPr>
              <a:solidFill>
                <a:srgbClr val="D81D36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>
                <a:latin typeface="Cambria"/>
                <a:ea typeface="Cambria"/>
                <a:cs typeface="Cambria"/>
                <a:sym typeface="Cambria"/>
              </a:rPr>
              <a:t>25 - Magnetism</a:t>
            </a:r>
            <a:endParaRPr sz="35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Cambria"/>
                <a:ea typeface="Cambria"/>
                <a:cs typeface="Cambria"/>
                <a:sym typeface="Cambria"/>
              </a:rPr>
              <a:t>Attraction, Repulsion and Magnetic Fields</a:t>
            </a:r>
            <a:endParaRPr sz="25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56" name="Google Shape;56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latin typeface="Cambria"/>
                <a:ea typeface="Cambria"/>
                <a:cs typeface="Cambria"/>
                <a:sym typeface="Cambria"/>
              </a:rPr>
              <a:t>1</a:t>
            </a:fld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Magnets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62" name="Google Shape;62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5532300" cy="351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4A86E8"/>
              </a:buClr>
              <a:buSzPts val="1600"/>
              <a:buFont typeface="Cambria"/>
              <a:buChar char="●"/>
            </a:pPr>
            <a:r>
              <a:rPr lang="en" sz="1600">
                <a:solidFill>
                  <a:srgbClr val="4A86E8"/>
                </a:solidFill>
                <a:latin typeface="Cambria"/>
                <a:ea typeface="Cambria"/>
                <a:cs typeface="Cambria"/>
                <a:sym typeface="Cambria"/>
              </a:rPr>
              <a:t>Specification Points 6.1 and 6.2</a:t>
            </a:r>
            <a:endParaRPr sz="1600">
              <a:solidFill>
                <a:srgbClr val="4A86E8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Clr>
                <a:srgbClr val="4A86E8"/>
              </a:buClr>
              <a:buSzPts val="1200"/>
              <a:buFont typeface="Cambria"/>
              <a:buChar char="○"/>
            </a:pPr>
            <a:r>
              <a:rPr lang="en" sz="1200">
                <a:solidFill>
                  <a:srgbClr val="4A86E8"/>
                </a:solidFill>
                <a:latin typeface="Cambria"/>
                <a:ea typeface="Cambria"/>
                <a:cs typeface="Cambria"/>
                <a:sym typeface="Cambria"/>
              </a:rPr>
              <a:t>Use the following units: ampere (A), volt (V) and watt (W).</a:t>
            </a:r>
            <a:endParaRPr sz="1200">
              <a:solidFill>
                <a:srgbClr val="4A86E8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Clr>
                <a:srgbClr val="4A86E8"/>
              </a:buClr>
              <a:buSzPts val="1200"/>
              <a:buFont typeface="Cambria"/>
              <a:buChar char="○"/>
            </a:pPr>
            <a:r>
              <a:rPr lang="en" sz="1200">
                <a:solidFill>
                  <a:srgbClr val="4A86E8"/>
                </a:solidFill>
                <a:latin typeface="Cambria"/>
                <a:ea typeface="Cambria"/>
                <a:cs typeface="Cambria"/>
                <a:sym typeface="Cambria"/>
              </a:rPr>
              <a:t>Know that magnets repel and attract other magnets and attract magnetic substances.</a:t>
            </a:r>
            <a:endParaRPr sz="1200">
              <a:solidFill>
                <a:srgbClr val="4A86E8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600"/>
              <a:buFont typeface="Cambria"/>
              <a:buChar char="●"/>
            </a:pPr>
            <a:r>
              <a:rPr lang="en" sz="16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A </a:t>
            </a:r>
            <a:r>
              <a:rPr lang="en" sz="16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magnet </a:t>
            </a:r>
            <a:r>
              <a:rPr lang="en" sz="16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is an object which produces a </a:t>
            </a:r>
            <a:r>
              <a:rPr lang="en" sz="16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magnetic field</a:t>
            </a:r>
            <a:r>
              <a:rPr lang="en" sz="16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 sz="16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200"/>
              <a:buFont typeface="Cambria"/>
              <a:buChar char="○"/>
            </a:pPr>
            <a:r>
              <a:rPr lang="en" sz="12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Magnetic fields exert </a:t>
            </a:r>
            <a:r>
              <a:rPr lang="en" sz="12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forces </a:t>
            </a:r>
            <a:r>
              <a:rPr lang="en" sz="12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on other objects.</a:t>
            </a:r>
            <a:endParaRPr sz="12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600"/>
              <a:buFont typeface="Cambria"/>
              <a:buChar char="●"/>
            </a:pPr>
            <a:r>
              <a:rPr lang="en" sz="16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All magnets have two </a:t>
            </a:r>
            <a:r>
              <a:rPr lang="en" sz="16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poles</a:t>
            </a:r>
            <a:r>
              <a:rPr lang="en" sz="16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 sz="16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200"/>
              <a:buFont typeface="Cambria"/>
              <a:buChar char="○"/>
            </a:pPr>
            <a:r>
              <a:rPr lang="en" sz="12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Magnets have a </a:t>
            </a:r>
            <a:r>
              <a:rPr lang="en" sz="1200" b="1">
                <a:solidFill>
                  <a:srgbClr val="FF004D"/>
                </a:solidFill>
                <a:latin typeface="Cambria"/>
                <a:ea typeface="Cambria"/>
                <a:cs typeface="Cambria"/>
                <a:sym typeface="Cambria"/>
              </a:rPr>
              <a:t>north pole</a:t>
            </a:r>
            <a:r>
              <a:rPr lang="en" sz="12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" sz="12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and a </a:t>
            </a:r>
            <a:r>
              <a:rPr lang="en" sz="1200" b="1">
                <a:solidFill>
                  <a:srgbClr val="00AEFF"/>
                </a:solidFill>
                <a:latin typeface="Cambria"/>
                <a:ea typeface="Cambria"/>
                <a:cs typeface="Cambria"/>
                <a:sym typeface="Cambria"/>
              </a:rPr>
              <a:t>south pole</a:t>
            </a:r>
            <a:r>
              <a:rPr lang="en" sz="12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 sz="12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600"/>
              <a:buFont typeface="Cambria"/>
              <a:buChar char="●"/>
            </a:pPr>
            <a:r>
              <a:rPr lang="en" sz="16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Like poles will </a:t>
            </a:r>
            <a:r>
              <a:rPr lang="en" sz="16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repel </a:t>
            </a:r>
            <a:r>
              <a:rPr lang="en" sz="16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each other.</a:t>
            </a:r>
            <a:endParaRPr sz="16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200"/>
              <a:buFont typeface="Cambria"/>
              <a:buChar char="○"/>
            </a:pPr>
            <a:r>
              <a:rPr lang="en" sz="12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Two magnets with their north poles facing each other will experience a </a:t>
            </a:r>
            <a:r>
              <a:rPr lang="en" sz="12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repulsive effect</a:t>
            </a:r>
            <a:r>
              <a:rPr lang="en" sz="12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 sz="12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600"/>
              <a:buFont typeface="Cambria"/>
              <a:buChar char="●"/>
            </a:pPr>
            <a:r>
              <a:rPr lang="en" sz="16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Opposite poles will </a:t>
            </a:r>
            <a:r>
              <a:rPr lang="en" sz="16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attract </a:t>
            </a:r>
            <a:r>
              <a:rPr lang="en" sz="16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each other.</a:t>
            </a:r>
            <a:endParaRPr sz="16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200"/>
              <a:buFont typeface="Cambria"/>
              <a:buChar char="○"/>
            </a:pPr>
            <a:r>
              <a:rPr lang="en" sz="12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If the north pole of one magnet is brought to the south pole of another magnet, they will experience an </a:t>
            </a:r>
            <a:r>
              <a:rPr lang="en" sz="12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attractive effect</a:t>
            </a:r>
            <a:r>
              <a:rPr lang="en" sz="12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 sz="12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11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63" name="Google Shape;63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grpSp>
        <p:nvGrpSpPr>
          <p:cNvPr id="64" name="Google Shape;64;p14"/>
          <p:cNvGrpSpPr/>
          <p:nvPr/>
        </p:nvGrpSpPr>
        <p:grpSpPr>
          <a:xfrm>
            <a:off x="6161113" y="1319725"/>
            <a:ext cx="710400" cy="3176400"/>
            <a:chOff x="6374325" y="1319725"/>
            <a:chExt cx="710400" cy="3176400"/>
          </a:xfrm>
        </p:grpSpPr>
        <p:grpSp>
          <p:nvGrpSpPr>
            <p:cNvPr id="65" name="Google Shape;65;p14"/>
            <p:cNvGrpSpPr/>
            <p:nvPr/>
          </p:nvGrpSpPr>
          <p:grpSpPr>
            <a:xfrm>
              <a:off x="6374325" y="1319725"/>
              <a:ext cx="710400" cy="3176400"/>
              <a:chOff x="6724575" y="1268700"/>
              <a:chExt cx="710400" cy="3176400"/>
            </a:xfrm>
          </p:grpSpPr>
          <p:sp>
            <p:nvSpPr>
              <p:cNvPr id="66" name="Google Shape;66;p14"/>
              <p:cNvSpPr/>
              <p:nvPr/>
            </p:nvSpPr>
            <p:spPr>
              <a:xfrm>
                <a:off x="6724575" y="1771200"/>
                <a:ext cx="710400" cy="2171400"/>
              </a:xfrm>
              <a:prstGeom prst="rect">
                <a:avLst/>
              </a:prstGeom>
              <a:solidFill>
                <a:schemeClr val="lt2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" name="Google Shape;67;p14"/>
              <p:cNvSpPr/>
              <p:nvPr/>
            </p:nvSpPr>
            <p:spPr>
              <a:xfrm>
                <a:off x="6724575" y="1268700"/>
                <a:ext cx="710400" cy="502500"/>
              </a:xfrm>
              <a:prstGeom prst="rect">
                <a:avLst/>
              </a:prstGeom>
              <a:solidFill>
                <a:srgbClr val="FF004D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" name="Google Shape;68;p14"/>
              <p:cNvSpPr/>
              <p:nvPr/>
            </p:nvSpPr>
            <p:spPr>
              <a:xfrm>
                <a:off x="6724575" y="3942600"/>
                <a:ext cx="710400" cy="502500"/>
              </a:xfrm>
              <a:prstGeom prst="rect">
                <a:avLst/>
              </a:prstGeom>
              <a:solidFill>
                <a:srgbClr val="00AEFF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9" name="Google Shape;69;p14"/>
            <p:cNvSpPr txBox="1"/>
            <p:nvPr/>
          </p:nvSpPr>
          <p:spPr>
            <a:xfrm>
              <a:off x="6374325" y="1401625"/>
              <a:ext cx="7104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 dirty="0">
                  <a:solidFill>
                    <a:schemeClr val="dk1"/>
                  </a:solidFill>
                  <a:latin typeface="Kalam"/>
                  <a:ea typeface="Kalam"/>
                  <a:cs typeface="Kalam"/>
                  <a:sym typeface="Kalam"/>
                </a:rPr>
                <a:t>NORTH</a:t>
              </a:r>
              <a:endParaRPr sz="1000" dirty="0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endParaRPr>
            </a:p>
          </p:txBody>
        </p:sp>
        <p:sp>
          <p:nvSpPr>
            <p:cNvPr id="70" name="Google Shape;70;p14"/>
            <p:cNvSpPr txBox="1"/>
            <p:nvPr/>
          </p:nvSpPr>
          <p:spPr>
            <a:xfrm>
              <a:off x="6374325" y="4114644"/>
              <a:ext cx="7104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 dirty="0">
                  <a:solidFill>
                    <a:schemeClr val="dk1"/>
                  </a:solidFill>
                  <a:latin typeface="Kalam"/>
                  <a:ea typeface="Kalam"/>
                  <a:cs typeface="Kalam"/>
                  <a:sym typeface="Kalam"/>
                </a:rPr>
                <a:t>SOUTH</a:t>
              </a:r>
              <a:endParaRPr sz="1000" dirty="0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endParaRPr>
            </a:p>
          </p:txBody>
        </p:sp>
      </p:grpSp>
      <p:sp>
        <p:nvSpPr>
          <p:cNvPr id="71" name="Google Shape;71;p14"/>
          <p:cNvSpPr txBox="1"/>
          <p:nvPr/>
        </p:nvSpPr>
        <p:spPr>
          <a:xfrm>
            <a:off x="7109750" y="2223025"/>
            <a:ext cx="1461000" cy="136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All magnets have </a:t>
            </a:r>
            <a:r>
              <a:rPr lang="en" sz="1100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two poles</a:t>
            </a:r>
            <a:r>
              <a:rPr lang="en" sz="11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, north</a:t>
            </a:r>
            <a:r>
              <a:rPr lang="en" sz="1100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" sz="11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and south. Magnets are usually </a:t>
            </a:r>
            <a:r>
              <a:rPr lang="en" sz="1100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metals</a:t>
            </a:r>
            <a:r>
              <a:rPr lang="en" sz="11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and exert a non-contact force on other objects.</a:t>
            </a:r>
            <a:endParaRPr sz="11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Soft and Hard Magnetic Materials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77" name="Google Shape;77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51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4A86E8"/>
              </a:buClr>
              <a:buSzPts val="1800"/>
              <a:buFont typeface="Cambria"/>
              <a:buChar char="●"/>
            </a:pPr>
            <a:r>
              <a:rPr lang="en">
                <a:solidFill>
                  <a:srgbClr val="4A86E8"/>
                </a:solidFill>
                <a:latin typeface="Cambria"/>
                <a:ea typeface="Cambria"/>
                <a:cs typeface="Cambria"/>
                <a:sym typeface="Cambria"/>
              </a:rPr>
              <a:t>Specification Point 6.3</a:t>
            </a:r>
            <a:endParaRPr>
              <a:solidFill>
                <a:srgbClr val="4A86E8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4A86E8"/>
              </a:buClr>
              <a:buSzPts val="1400"/>
              <a:buFont typeface="Cambria"/>
              <a:buChar char="○"/>
            </a:pPr>
            <a:r>
              <a:rPr lang="en">
                <a:solidFill>
                  <a:srgbClr val="4A86E8"/>
                </a:solidFill>
                <a:latin typeface="Cambria"/>
                <a:ea typeface="Cambria"/>
                <a:cs typeface="Cambria"/>
                <a:sym typeface="Cambria"/>
              </a:rPr>
              <a:t>Describe the properties of magnetically hard and soft materials.</a:t>
            </a:r>
            <a:endParaRPr>
              <a:solidFill>
                <a:srgbClr val="4A86E8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Font typeface="Cambria"/>
              <a:buChar char="●"/>
            </a:pP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Some magnetic materials are described as </a:t>
            </a:r>
            <a:r>
              <a:rPr lang="en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‘soft’</a:t>
            </a: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Cambria"/>
              <a:buChar char="○"/>
            </a:pP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Soft magnetic materials will lose their magnetism </a:t>
            </a:r>
            <a:r>
              <a:rPr lang="en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quickly</a:t>
            </a: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Cambria"/>
              <a:buChar char="○"/>
            </a:pP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Soft magnetic materials are only magnetised </a:t>
            </a:r>
            <a:r>
              <a:rPr lang="en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temporarily</a:t>
            </a: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Font typeface="Cambria"/>
              <a:buChar char="●"/>
            </a:pP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Iron is an example of soft magnetic material.</a:t>
            </a:r>
            <a:endParaRPr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Cambria"/>
              <a:buChar char="○"/>
            </a:pP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Iron is used in </a:t>
            </a:r>
            <a:r>
              <a:rPr lang="en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transformers </a:t>
            </a: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because it can be quickly magnetised and demagnetised.</a:t>
            </a:r>
            <a:endParaRPr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Font typeface="Cambria"/>
              <a:buChar char="●"/>
            </a:pP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Other magnetic materials are described as ‘</a:t>
            </a:r>
            <a:r>
              <a:rPr lang="en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hard</a:t>
            </a: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’.</a:t>
            </a:r>
            <a:endParaRPr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Cambria"/>
              <a:buChar char="○"/>
            </a:pP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Hard magnetic materials will </a:t>
            </a:r>
            <a:r>
              <a:rPr lang="en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not </a:t>
            </a: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lose their magnetism.</a:t>
            </a:r>
            <a:endParaRPr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Cambria"/>
              <a:buChar char="○"/>
            </a:pP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Hard magnetic materials are magnetised </a:t>
            </a:r>
            <a:r>
              <a:rPr lang="en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permanently</a:t>
            </a: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Font typeface="Cambria"/>
              <a:buChar char="●"/>
            </a:pP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Steel is an example of a hard magnetic material.</a:t>
            </a:r>
            <a:endParaRPr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Cambria"/>
              <a:buChar char="○"/>
            </a:pP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Items made out of steel will be attracted to a magnet regardless of the conditions.</a:t>
            </a:r>
            <a:endParaRPr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78" name="Google Shape;78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pic>
        <p:nvPicPr>
          <p:cNvPr id="84" name="Google Shape;84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9525" y="1054301"/>
            <a:ext cx="4079700" cy="3034907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85" name="Google Shape;85;p16"/>
          <p:cNvSpPr txBox="1"/>
          <p:nvPr/>
        </p:nvSpPr>
        <p:spPr>
          <a:xfrm>
            <a:off x="5328633" y="1779000"/>
            <a:ext cx="3243256" cy="158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Iron is a </a:t>
            </a:r>
            <a:r>
              <a:rPr lang="en" sz="1300" b="1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soft magnetic material</a:t>
            </a:r>
            <a:r>
              <a:rPr lang="en" sz="13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. This means it will can gain and lose its magnetism </a:t>
            </a:r>
            <a:r>
              <a:rPr lang="en" sz="1300" b="1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easily</a:t>
            </a:r>
            <a:r>
              <a:rPr lang="en" sz="13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. </a:t>
            </a:r>
            <a:endParaRPr sz="13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This makes iron particularly useful as the </a:t>
            </a:r>
            <a:r>
              <a:rPr lang="en" sz="1300" b="1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core </a:t>
            </a:r>
            <a:r>
              <a:rPr lang="en" sz="13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of a </a:t>
            </a:r>
            <a:r>
              <a:rPr lang="en" sz="1300" b="1" dirty="0">
                <a:solidFill>
                  <a:srgbClr val="B87333"/>
                </a:solidFill>
                <a:latin typeface="Cambria"/>
                <a:ea typeface="Cambria"/>
                <a:cs typeface="Cambria"/>
                <a:sym typeface="Cambria"/>
              </a:rPr>
              <a:t>solenoid</a:t>
            </a:r>
            <a:r>
              <a:rPr lang="en" sz="1300" dirty="0">
                <a:solidFill>
                  <a:srgbClr val="B87333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" sz="13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- a piece of wire functioning as an </a:t>
            </a:r>
            <a:r>
              <a:rPr lang="en" sz="1300" b="1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electromagnet</a:t>
            </a:r>
            <a:r>
              <a:rPr lang="en" sz="13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 sz="13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Magnetic Field Lines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91" name="Google Shape;91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51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4A86E8"/>
              </a:buClr>
              <a:buSzPts val="1800"/>
              <a:buFont typeface="Cambria"/>
              <a:buChar char="●"/>
            </a:pPr>
            <a:r>
              <a:rPr lang="en">
                <a:solidFill>
                  <a:srgbClr val="4A86E8"/>
                </a:solidFill>
                <a:latin typeface="Cambria"/>
                <a:ea typeface="Cambria"/>
                <a:cs typeface="Cambria"/>
                <a:sym typeface="Cambria"/>
              </a:rPr>
              <a:t>Specification Points 6.4 and</a:t>
            </a:r>
            <a:r>
              <a:rPr lang="en">
                <a:solidFill>
                  <a:srgbClr val="8E7CC3"/>
                </a:solidFill>
                <a:latin typeface="Cambria"/>
                <a:ea typeface="Cambria"/>
                <a:cs typeface="Cambria"/>
                <a:sym typeface="Cambria"/>
              </a:rPr>
              <a:t> 6.6</a:t>
            </a:r>
            <a:endParaRPr>
              <a:solidFill>
                <a:srgbClr val="8E7CC3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4A86E8"/>
              </a:buClr>
              <a:buSzPts val="1400"/>
              <a:buFont typeface="Cambria"/>
              <a:buChar char="○"/>
            </a:pPr>
            <a:r>
              <a:rPr lang="en">
                <a:solidFill>
                  <a:srgbClr val="4A86E8"/>
                </a:solidFill>
                <a:latin typeface="Cambria"/>
                <a:ea typeface="Cambria"/>
                <a:cs typeface="Cambria"/>
                <a:sym typeface="Cambria"/>
              </a:rPr>
              <a:t>Understand the term magnetic field line.</a:t>
            </a:r>
            <a:endParaRPr>
              <a:solidFill>
                <a:srgbClr val="4A86E8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8E7CC3"/>
              </a:buClr>
              <a:buSzPts val="1400"/>
              <a:buFont typeface="Cambria"/>
              <a:buChar char="○"/>
            </a:pPr>
            <a:r>
              <a:rPr lang="en">
                <a:solidFill>
                  <a:srgbClr val="8E7CC3"/>
                </a:solidFill>
                <a:latin typeface="Cambria"/>
                <a:ea typeface="Cambria"/>
                <a:cs typeface="Cambria"/>
                <a:sym typeface="Cambria"/>
              </a:rPr>
              <a:t>Practical: investigate the magnetic field pattern for a permanent bar magnet and between two bar magnets.</a:t>
            </a:r>
            <a:endParaRPr>
              <a:solidFill>
                <a:srgbClr val="8E7CC3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Font typeface="Cambria"/>
              <a:buChar char="●"/>
            </a:pP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Magnets are surrounded by </a:t>
            </a:r>
            <a:r>
              <a:rPr lang="en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magnetic field lines</a:t>
            </a: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Cambria"/>
              <a:buChar char="○"/>
            </a:pP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Magnetic field lines display the </a:t>
            </a:r>
            <a:r>
              <a:rPr lang="en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strength </a:t>
            </a: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and </a:t>
            </a:r>
            <a:r>
              <a:rPr lang="en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direction </a:t>
            </a: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of a magnetic field.</a:t>
            </a:r>
            <a:endParaRPr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Font typeface="Cambria"/>
              <a:buChar char="●"/>
            </a:pP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Magnetic field lines can be defined as </a:t>
            </a:r>
            <a:r>
              <a:rPr lang="en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regions </a:t>
            </a: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where magnetic materials experience a </a:t>
            </a:r>
            <a:r>
              <a:rPr lang="en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force</a:t>
            </a: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Font typeface="Cambria"/>
              <a:buChar char="●"/>
            </a:pP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Magnetic field lines will </a:t>
            </a:r>
            <a:r>
              <a:rPr lang="en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always </a:t>
            </a: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point from the </a:t>
            </a:r>
            <a:r>
              <a:rPr lang="en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north pole </a:t>
            </a: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to the </a:t>
            </a:r>
            <a:r>
              <a:rPr lang="en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south pole</a:t>
            </a: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Font typeface="Cambria"/>
              <a:buChar char="●"/>
            </a:pP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Magnetic field lines can be investigated using </a:t>
            </a:r>
            <a:r>
              <a:rPr lang="en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iron filings</a:t>
            </a: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Cambria"/>
              <a:buChar char="○"/>
            </a:pP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Place a bar magnet </a:t>
            </a:r>
            <a:r>
              <a:rPr lang="en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under</a:t>
            </a: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 a piece of paper.</a:t>
            </a:r>
            <a:endParaRPr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Cambria"/>
              <a:buChar char="○"/>
            </a:pP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Scatter iron filings on top of the paper and </a:t>
            </a:r>
            <a:r>
              <a:rPr lang="en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tap </a:t>
            </a: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the paper until a clear pattern is formed. </a:t>
            </a:r>
            <a:endParaRPr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92" name="Google Shape;92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F3"/>
        </a:solidFill>
        <a:effectLst/>
      </p:bgPr>
    </p:bg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grpSp>
        <p:nvGrpSpPr>
          <p:cNvPr id="98" name="Google Shape;98;p18"/>
          <p:cNvGrpSpPr/>
          <p:nvPr/>
        </p:nvGrpSpPr>
        <p:grpSpPr>
          <a:xfrm>
            <a:off x="159975" y="396225"/>
            <a:ext cx="4735605" cy="4351030"/>
            <a:chOff x="0" y="12313"/>
            <a:chExt cx="5571300" cy="5118859"/>
          </a:xfrm>
        </p:grpSpPr>
        <p:grpSp>
          <p:nvGrpSpPr>
            <p:cNvPr id="99" name="Google Shape;99;p18"/>
            <p:cNvGrpSpPr/>
            <p:nvPr/>
          </p:nvGrpSpPr>
          <p:grpSpPr>
            <a:xfrm>
              <a:off x="0" y="12313"/>
              <a:ext cx="5571300" cy="5118859"/>
              <a:chOff x="702650" y="-87675"/>
              <a:chExt cx="6367200" cy="5850125"/>
            </a:xfrm>
          </p:grpSpPr>
          <p:sp>
            <p:nvSpPr>
              <p:cNvPr id="100" name="Google Shape;100;p18"/>
              <p:cNvSpPr/>
              <p:nvPr/>
            </p:nvSpPr>
            <p:spPr>
              <a:xfrm>
                <a:off x="2996925" y="394750"/>
                <a:ext cx="711200" cy="1954700"/>
              </a:xfrm>
              <a:custGeom>
                <a:avLst/>
                <a:gdLst/>
                <a:ahLst/>
                <a:cxnLst/>
                <a:rect l="l" t="t" r="r" b="b"/>
                <a:pathLst>
                  <a:path w="28448" h="78188" fill="none" extrusionOk="0">
                    <a:moveTo>
                      <a:pt x="1" y="1"/>
                    </a:moveTo>
                    <a:lnTo>
                      <a:pt x="28447" y="78187"/>
                    </a:lnTo>
                  </a:path>
                </a:pathLst>
              </a:custGeom>
              <a:noFill/>
              <a:ln w="34650" cap="flat" cmpd="sng">
                <a:solidFill>
                  <a:srgbClr val="000000"/>
                </a:solidFill>
                <a:prstDash val="solid"/>
                <a:miter lim="5545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101;p18"/>
              <p:cNvSpPr/>
              <p:nvPr/>
            </p:nvSpPr>
            <p:spPr>
              <a:xfrm>
                <a:off x="3538975" y="2117900"/>
                <a:ext cx="195475" cy="231550"/>
              </a:xfrm>
              <a:custGeom>
                <a:avLst/>
                <a:gdLst/>
                <a:ahLst/>
                <a:cxnLst/>
                <a:rect l="l" t="t" r="r" b="b"/>
                <a:pathLst>
                  <a:path w="7819" h="9262" extrusionOk="0">
                    <a:moveTo>
                      <a:pt x="7819" y="1"/>
                    </a:moveTo>
                    <a:lnTo>
                      <a:pt x="4769" y="3771"/>
                    </a:lnTo>
                    <a:lnTo>
                      <a:pt x="0" y="2829"/>
                    </a:lnTo>
                    <a:lnTo>
                      <a:pt x="6765" y="9261"/>
                    </a:lnTo>
                    <a:lnTo>
                      <a:pt x="7819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102;p18"/>
              <p:cNvSpPr/>
              <p:nvPr/>
            </p:nvSpPr>
            <p:spPr>
              <a:xfrm>
                <a:off x="4064375" y="3325350"/>
                <a:ext cx="711175" cy="1954675"/>
              </a:xfrm>
              <a:custGeom>
                <a:avLst/>
                <a:gdLst/>
                <a:ahLst/>
                <a:cxnLst/>
                <a:rect l="l" t="t" r="r" b="b"/>
                <a:pathLst>
                  <a:path w="28447" h="78187" fill="none" extrusionOk="0">
                    <a:moveTo>
                      <a:pt x="0" y="1"/>
                    </a:moveTo>
                    <a:lnTo>
                      <a:pt x="28447" y="78187"/>
                    </a:lnTo>
                  </a:path>
                </a:pathLst>
              </a:custGeom>
              <a:noFill/>
              <a:ln w="34650" cap="flat" cmpd="sng">
                <a:solidFill>
                  <a:srgbClr val="000000"/>
                </a:solidFill>
                <a:prstDash val="solid"/>
                <a:miter lim="5545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103;p18"/>
              <p:cNvSpPr/>
              <p:nvPr/>
            </p:nvSpPr>
            <p:spPr>
              <a:xfrm>
                <a:off x="4624900" y="5094725"/>
                <a:ext cx="195500" cy="231525"/>
              </a:xfrm>
              <a:custGeom>
                <a:avLst/>
                <a:gdLst/>
                <a:ahLst/>
                <a:cxnLst/>
                <a:rect l="l" t="t" r="r" b="b"/>
                <a:pathLst>
                  <a:path w="7820" h="9261" extrusionOk="0">
                    <a:moveTo>
                      <a:pt x="7819" y="1"/>
                    </a:moveTo>
                    <a:lnTo>
                      <a:pt x="4769" y="3771"/>
                    </a:lnTo>
                    <a:lnTo>
                      <a:pt x="1" y="2884"/>
                    </a:lnTo>
                    <a:lnTo>
                      <a:pt x="6766" y="9261"/>
                    </a:lnTo>
                    <a:lnTo>
                      <a:pt x="7819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104;p18"/>
              <p:cNvSpPr/>
              <p:nvPr/>
            </p:nvSpPr>
            <p:spPr>
              <a:xfrm>
                <a:off x="3389250" y="-87675"/>
                <a:ext cx="3680600" cy="4871425"/>
              </a:xfrm>
              <a:custGeom>
                <a:avLst/>
                <a:gdLst/>
                <a:ahLst/>
                <a:cxnLst/>
                <a:rect l="l" t="t" r="r" b="b"/>
                <a:pathLst>
                  <a:path w="147224" h="194857" fill="none" extrusionOk="0">
                    <a:moveTo>
                      <a:pt x="30221" y="135357"/>
                    </a:moveTo>
                    <a:cubicBezTo>
                      <a:pt x="59278" y="194856"/>
                      <a:pt x="147223" y="162861"/>
                      <a:pt x="117557" y="81459"/>
                    </a:cubicBezTo>
                    <a:cubicBezTo>
                      <a:pt x="87946" y="1"/>
                      <a:pt x="1" y="32052"/>
                      <a:pt x="16026" y="96264"/>
                    </a:cubicBezTo>
                  </a:path>
                </a:pathLst>
              </a:custGeom>
              <a:noFill/>
              <a:ln w="34650" cap="flat" cmpd="sng">
                <a:solidFill>
                  <a:srgbClr val="000000"/>
                </a:solidFill>
                <a:prstDash val="solid"/>
                <a:miter lim="5545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105;p18"/>
              <p:cNvSpPr/>
              <p:nvPr/>
            </p:nvSpPr>
            <p:spPr>
              <a:xfrm>
                <a:off x="6301825" y="1948775"/>
                <a:ext cx="195475" cy="230150"/>
              </a:xfrm>
              <a:custGeom>
                <a:avLst/>
                <a:gdLst/>
                <a:ahLst/>
                <a:cxnLst/>
                <a:rect l="l" t="t" r="r" b="b"/>
                <a:pathLst>
                  <a:path w="7819" h="9206" extrusionOk="0">
                    <a:moveTo>
                      <a:pt x="1054" y="1"/>
                    </a:moveTo>
                    <a:lnTo>
                      <a:pt x="0" y="9206"/>
                    </a:lnTo>
                    <a:lnTo>
                      <a:pt x="3050" y="5435"/>
                    </a:lnTo>
                    <a:lnTo>
                      <a:pt x="7819" y="6378"/>
                    </a:lnTo>
                    <a:lnTo>
                      <a:pt x="1054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106;p18"/>
              <p:cNvSpPr/>
              <p:nvPr/>
            </p:nvSpPr>
            <p:spPr>
              <a:xfrm>
                <a:off x="3619375" y="468225"/>
                <a:ext cx="2894575" cy="3878850"/>
              </a:xfrm>
              <a:custGeom>
                <a:avLst/>
                <a:gdLst/>
                <a:ahLst/>
                <a:cxnLst/>
                <a:rect l="l" t="t" r="r" b="b"/>
                <a:pathLst>
                  <a:path w="115783" h="155154" fill="none" extrusionOk="0">
                    <a:moveTo>
                      <a:pt x="24288" y="111957"/>
                    </a:moveTo>
                    <a:cubicBezTo>
                      <a:pt x="47411" y="155153"/>
                      <a:pt x="115782" y="130256"/>
                      <a:pt x="92105" y="65156"/>
                    </a:cubicBezTo>
                    <a:cubicBezTo>
                      <a:pt x="68372" y="1"/>
                      <a:pt x="0" y="24898"/>
                      <a:pt x="10093" y="72864"/>
                    </a:cubicBezTo>
                  </a:path>
                </a:pathLst>
              </a:custGeom>
              <a:noFill/>
              <a:ln w="34650" cap="flat" cmpd="sng">
                <a:solidFill>
                  <a:srgbClr val="000000"/>
                </a:solidFill>
                <a:prstDash val="solid"/>
                <a:miter lim="5545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107;p18"/>
              <p:cNvSpPr/>
              <p:nvPr/>
            </p:nvSpPr>
            <p:spPr>
              <a:xfrm>
                <a:off x="5895650" y="2097125"/>
                <a:ext cx="195475" cy="230125"/>
              </a:xfrm>
              <a:custGeom>
                <a:avLst/>
                <a:gdLst/>
                <a:ahLst/>
                <a:cxnLst/>
                <a:rect l="l" t="t" r="r" b="b"/>
                <a:pathLst>
                  <a:path w="7819" h="9205" extrusionOk="0">
                    <a:moveTo>
                      <a:pt x="1054" y="0"/>
                    </a:moveTo>
                    <a:lnTo>
                      <a:pt x="0" y="9205"/>
                    </a:lnTo>
                    <a:lnTo>
                      <a:pt x="3050" y="5434"/>
                    </a:lnTo>
                    <a:lnTo>
                      <a:pt x="7819" y="6377"/>
                    </a:lnTo>
                    <a:lnTo>
                      <a:pt x="105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108;p18"/>
              <p:cNvSpPr/>
              <p:nvPr/>
            </p:nvSpPr>
            <p:spPr>
              <a:xfrm>
                <a:off x="3726125" y="2065225"/>
                <a:ext cx="203800" cy="224600"/>
              </a:xfrm>
              <a:custGeom>
                <a:avLst/>
                <a:gdLst/>
                <a:ahLst/>
                <a:cxnLst/>
                <a:rect l="l" t="t" r="r" b="b"/>
                <a:pathLst>
                  <a:path w="8152" h="8984" extrusionOk="0">
                    <a:moveTo>
                      <a:pt x="8152" y="1"/>
                    </a:moveTo>
                    <a:lnTo>
                      <a:pt x="4603" y="3272"/>
                    </a:lnTo>
                    <a:lnTo>
                      <a:pt x="0" y="1664"/>
                    </a:lnTo>
                    <a:lnTo>
                      <a:pt x="5823" y="8984"/>
                    </a:lnTo>
                    <a:lnTo>
                      <a:pt x="8152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109;p18"/>
              <p:cNvSpPr/>
              <p:nvPr/>
            </p:nvSpPr>
            <p:spPr>
              <a:xfrm>
                <a:off x="3849500" y="1024125"/>
                <a:ext cx="2109925" cy="2886275"/>
              </a:xfrm>
              <a:custGeom>
                <a:avLst/>
                <a:gdLst/>
                <a:ahLst/>
                <a:cxnLst/>
                <a:rect l="l" t="t" r="r" b="b"/>
                <a:pathLst>
                  <a:path w="84397" h="115451" fill="none" extrusionOk="0">
                    <a:moveTo>
                      <a:pt x="18355" y="88501"/>
                    </a:moveTo>
                    <a:cubicBezTo>
                      <a:pt x="35544" y="115450"/>
                      <a:pt x="84397" y="97650"/>
                      <a:pt x="66597" y="48798"/>
                    </a:cubicBezTo>
                    <a:cubicBezTo>
                      <a:pt x="48797" y="1"/>
                      <a:pt x="0" y="17745"/>
                      <a:pt x="4104" y="49408"/>
                    </a:cubicBezTo>
                  </a:path>
                </a:pathLst>
              </a:custGeom>
              <a:noFill/>
              <a:ln w="34650" cap="flat" cmpd="sng">
                <a:solidFill>
                  <a:srgbClr val="000000"/>
                </a:solidFill>
                <a:prstDash val="solid"/>
                <a:miter lim="5545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110;p18"/>
              <p:cNvSpPr/>
              <p:nvPr/>
            </p:nvSpPr>
            <p:spPr>
              <a:xfrm>
                <a:off x="5488075" y="2244050"/>
                <a:ext cx="195500" cy="231550"/>
              </a:xfrm>
              <a:custGeom>
                <a:avLst/>
                <a:gdLst/>
                <a:ahLst/>
                <a:cxnLst/>
                <a:rect l="l" t="t" r="r" b="b"/>
                <a:pathLst>
                  <a:path w="7820" h="9262" extrusionOk="0">
                    <a:moveTo>
                      <a:pt x="1054" y="1"/>
                    </a:moveTo>
                    <a:lnTo>
                      <a:pt x="1" y="9261"/>
                    </a:lnTo>
                    <a:lnTo>
                      <a:pt x="3050" y="5491"/>
                    </a:lnTo>
                    <a:lnTo>
                      <a:pt x="7819" y="6433"/>
                    </a:lnTo>
                    <a:lnTo>
                      <a:pt x="7819" y="6433"/>
                    </a:lnTo>
                    <a:lnTo>
                      <a:pt x="1054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111;p18"/>
              <p:cNvSpPr/>
              <p:nvPr/>
            </p:nvSpPr>
            <p:spPr>
              <a:xfrm>
                <a:off x="702650" y="891050"/>
                <a:ext cx="3680600" cy="4871400"/>
              </a:xfrm>
              <a:custGeom>
                <a:avLst/>
                <a:gdLst/>
                <a:ahLst/>
                <a:cxnLst/>
                <a:rect l="l" t="t" r="r" b="b"/>
                <a:pathLst>
                  <a:path w="147224" h="194856" fill="none" extrusionOk="0">
                    <a:moveTo>
                      <a:pt x="131198" y="98593"/>
                    </a:moveTo>
                    <a:cubicBezTo>
                      <a:pt x="147223" y="162805"/>
                      <a:pt x="59278" y="194856"/>
                      <a:pt x="29667" y="113398"/>
                    </a:cubicBezTo>
                    <a:cubicBezTo>
                      <a:pt x="0" y="31996"/>
                      <a:pt x="87946" y="1"/>
                      <a:pt x="117002" y="59500"/>
                    </a:cubicBezTo>
                  </a:path>
                </a:pathLst>
              </a:custGeom>
              <a:noFill/>
              <a:ln w="34650" cap="flat" cmpd="sng">
                <a:solidFill>
                  <a:srgbClr val="000000"/>
                </a:solidFill>
                <a:prstDash val="solid"/>
                <a:miter lim="5545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112;p18"/>
              <p:cNvSpPr/>
              <p:nvPr/>
            </p:nvSpPr>
            <p:spPr>
              <a:xfrm>
                <a:off x="1416575" y="3726000"/>
                <a:ext cx="195500" cy="231525"/>
              </a:xfrm>
              <a:custGeom>
                <a:avLst/>
                <a:gdLst/>
                <a:ahLst/>
                <a:cxnLst/>
                <a:rect l="l" t="t" r="r" b="b"/>
                <a:pathLst>
                  <a:path w="7820" h="9261" extrusionOk="0">
                    <a:moveTo>
                      <a:pt x="1110" y="0"/>
                    </a:moveTo>
                    <a:lnTo>
                      <a:pt x="1" y="9261"/>
                    </a:lnTo>
                    <a:lnTo>
                      <a:pt x="3051" y="5490"/>
                    </a:lnTo>
                    <a:lnTo>
                      <a:pt x="7819" y="6433"/>
                    </a:lnTo>
                    <a:lnTo>
                      <a:pt x="111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113;p18"/>
              <p:cNvSpPr/>
              <p:nvPr/>
            </p:nvSpPr>
            <p:spPr>
              <a:xfrm>
                <a:off x="1258550" y="1327725"/>
                <a:ext cx="2894575" cy="3878850"/>
              </a:xfrm>
              <a:custGeom>
                <a:avLst/>
                <a:gdLst/>
                <a:ahLst/>
                <a:cxnLst/>
                <a:rect l="l" t="t" r="r" b="b"/>
                <a:pathLst>
                  <a:path w="115783" h="155154" fill="none" extrusionOk="0">
                    <a:moveTo>
                      <a:pt x="105690" y="82290"/>
                    </a:moveTo>
                    <a:cubicBezTo>
                      <a:pt x="115782" y="130255"/>
                      <a:pt x="47411" y="155153"/>
                      <a:pt x="23678" y="89998"/>
                    </a:cubicBezTo>
                    <a:cubicBezTo>
                      <a:pt x="0" y="24898"/>
                      <a:pt x="68371" y="1"/>
                      <a:pt x="91495" y="43197"/>
                    </a:cubicBezTo>
                  </a:path>
                </a:pathLst>
              </a:custGeom>
              <a:noFill/>
              <a:ln w="34650" cap="flat" cmpd="sng">
                <a:solidFill>
                  <a:srgbClr val="000000"/>
                </a:solidFill>
                <a:prstDash val="solid"/>
                <a:miter lim="5545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114;p18"/>
              <p:cNvSpPr/>
              <p:nvPr/>
            </p:nvSpPr>
            <p:spPr>
              <a:xfrm>
                <a:off x="1824150" y="3577650"/>
                <a:ext cx="195475" cy="231550"/>
              </a:xfrm>
              <a:custGeom>
                <a:avLst/>
                <a:gdLst/>
                <a:ahLst/>
                <a:cxnLst/>
                <a:rect l="l" t="t" r="r" b="b"/>
                <a:pathLst>
                  <a:path w="7819" h="9262" extrusionOk="0">
                    <a:moveTo>
                      <a:pt x="1054" y="1"/>
                    </a:moveTo>
                    <a:lnTo>
                      <a:pt x="0" y="9261"/>
                    </a:lnTo>
                    <a:lnTo>
                      <a:pt x="0" y="9261"/>
                    </a:lnTo>
                    <a:lnTo>
                      <a:pt x="3050" y="5491"/>
                    </a:lnTo>
                    <a:lnTo>
                      <a:pt x="7819" y="6433"/>
                    </a:lnTo>
                    <a:lnTo>
                      <a:pt x="1054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115;p18"/>
              <p:cNvSpPr/>
              <p:nvPr/>
            </p:nvSpPr>
            <p:spPr>
              <a:xfrm>
                <a:off x="3355975" y="2176125"/>
                <a:ext cx="189950" cy="231550"/>
              </a:xfrm>
              <a:custGeom>
                <a:avLst/>
                <a:gdLst/>
                <a:ahLst/>
                <a:cxnLst/>
                <a:rect l="l" t="t" r="r" b="b"/>
                <a:pathLst>
                  <a:path w="7598" h="9262" extrusionOk="0">
                    <a:moveTo>
                      <a:pt x="7320" y="1"/>
                    </a:moveTo>
                    <a:lnTo>
                      <a:pt x="4825" y="4160"/>
                    </a:lnTo>
                    <a:lnTo>
                      <a:pt x="1" y="3882"/>
                    </a:lnTo>
                    <a:lnTo>
                      <a:pt x="1" y="3882"/>
                    </a:lnTo>
                    <a:lnTo>
                      <a:pt x="7598" y="9261"/>
                    </a:lnTo>
                    <a:lnTo>
                      <a:pt x="7598" y="9261"/>
                    </a:lnTo>
                    <a:lnTo>
                      <a:pt x="7320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116;p18"/>
              <p:cNvSpPr/>
              <p:nvPr/>
            </p:nvSpPr>
            <p:spPr>
              <a:xfrm>
                <a:off x="1813050" y="1764400"/>
                <a:ext cx="2109950" cy="2886275"/>
              </a:xfrm>
              <a:custGeom>
                <a:avLst/>
                <a:gdLst/>
                <a:ahLst/>
                <a:cxnLst/>
                <a:rect l="l" t="t" r="r" b="b"/>
                <a:pathLst>
                  <a:path w="84398" h="115451" fill="none" extrusionOk="0">
                    <a:moveTo>
                      <a:pt x="80294" y="66043"/>
                    </a:moveTo>
                    <a:cubicBezTo>
                      <a:pt x="84397" y="97706"/>
                      <a:pt x="35600" y="115450"/>
                      <a:pt x="17801" y="66653"/>
                    </a:cubicBezTo>
                    <a:cubicBezTo>
                      <a:pt x="1" y="17801"/>
                      <a:pt x="48853" y="1"/>
                      <a:pt x="66043" y="26950"/>
                    </a:cubicBezTo>
                  </a:path>
                </a:pathLst>
              </a:custGeom>
              <a:noFill/>
              <a:ln w="34650" cap="flat" cmpd="sng">
                <a:solidFill>
                  <a:srgbClr val="000000"/>
                </a:solidFill>
                <a:prstDash val="solid"/>
                <a:miter lim="5545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117;p18"/>
              <p:cNvSpPr/>
              <p:nvPr/>
            </p:nvSpPr>
            <p:spPr>
              <a:xfrm>
                <a:off x="2231700" y="3430725"/>
                <a:ext cx="195500" cy="230125"/>
              </a:xfrm>
              <a:custGeom>
                <a:avLst/>
                <a:gdLst/>
                <a:ahLst/>
                <a:cxnLst/>
                <a:rect l="l" t="t" r="r" b="b"/>
                <a:pathLst>
                  <a:path w="7820" h="9205" extrusionOk="0">
                    <a:moveTo>
                      <a:pt x="1055" y="0"/>
                    </a:moveTo>
                    <a:lnTo>
                      <a:pt x="1" y="9205"/>
                    </a:lnTo>
                    <a:lnTo>
                      <a:pt x="1" y="9205"/>
                    </a:lnTo>
                    <a:lnTo>
                      <a:pt x="3051" y="5434"/>
                    </a:lnTo>
                    <a:lnTo>
                      <a:pt x="7820" y="6377"/>
                    </a:lnTo>
                    <a:lnTo>
                      <a:pt x="105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118;p18"/>
              <p:cNvSpPr/>
              <p:nvPr/>
            </p:nvSpPr>
            <p:spPr>
              <a:xfrm>
                <a:off x="3464100" y="2259300"/>
                <a:ext cx="844275" cy="1156200"/>
              </a:xfrm>
              <a:custGeom>
                <a:avLst/>
                <a:gdLst/>
                <a:ahLst/>
                <a:cxnLst/>
                <a:rect l="l" t="t" r="r" b="b"/>
                <a:pathLst>
                  <a:path w="33771" h="46248" fill="none" extrusionOk="0">
                    <a:moveTo>
                      <a:pt x="1" y="7154"/>
                    </a:moveTo>
                    <a:lnTo>
                      <a:pt x="19520" y="1"/>
                    </a:lnTo>
                    <a:lnTo>
                      <a:pt x="33771" y="39094"/>
                    </a:lnTo>
                    <a:lnTo>
                      <a:pt x="14252" y="46247"/>
                    </a:lnTo>
                    <a:lnTo>
                      <a:pt x="1" y="7154"/>
                    </a:lnTo>
                    <a:close/>
                  </a:path>
                </a:pathLst>
              </a:custGeom>
              <a:noFill/>
              <a:ln w="34650" cap="flat" cmpd="sng">
                <a:solidFill>
                  <a:srgbClr val="000000"/>
                </a:solidFill>
                <a:prstDash val="solid"/>
                <a:miter lim="5545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119;p18"/>
              <p:cNvSpPr/>
              <p:nvPr/>
            </p:nvSpPr>
            <p:spPr>
              <a:xfrm>
                <a:off x="3641550" y="2748675"/>
                <a:ext cx="666825" cy="666825"/>
              </a:xfrm>
              <a:custGeom>
                <a:avLst/>
                <a:gdLst/>
                <a:ahLst/>
                <a:cxnLst/>
                <a:rect l="l" t="t" r="r" b="b"/>
                <a:pathLst>
                  <a:path w="26673" h="26673" extrusionOk="0">
                    <a:moveTo>
                      <a:pt x="19575" y="0"/>
                    </a:moveTo>
                    <a:lnTo>
                      <a:pt x="1" y="7098"/>
                    </a:lnTo>
                    <a:lnTo>
                      <a:pt x="7154" y="26672"/>
                    </a:lnTo>
                    <a:lnTo>
                      <a:pt x="26673" y="19519"/>
                    </a:lnTo>
                    <a:lnTo>
                      <a:pt x="19575" y="0"/>
                    </a:lnTo>
                    <a:close/>
                  </a:path>
                </a:pathLst>
              </a:custGeom>
              <a:solidFill>
                <a:srgbClr val="FF0000"/>
              </a:solidFill>
              <a:ln w="1905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0" name="Google Shape;120;p18"/>
            <p:cNvSpPr txBox="1"/>
            <p:nvPr/>
          </p:nvSpPr>
          <p:spPr>
            <a:xfrm rot="-1164304">
              <a:off x="2656833" y="2629200"/>
              <a:ext cx="409036" cy="36928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Kalam"/>
                  <a:ea typeface="Kalam"/>
                  <a:cs typeface="Kalam"/>
                  <a:sym typeface="Kalam"/>
                </a:rPr>
                <a:t>N</a:t>
              </a:r>
              <a:endParaRPr sz="1200">
                <a:latin typeface="Kalam"/>
                <a:ea typeface="Kalam"/>
                <a:cs typeface="Kalam"/>
                <a:sym typeface="Kalam"/>
              </a:endParaRPr>
            </a:p>
          </p:txBody>
        </p:sp>
        <p:sp>
          <p:nvSpPr>
            <p:cNvPr id="121" name="Google Shape;121;p18"/>
            <p:cNvSpPr txBox="1"/>
            <p:nvPr/>
          </p:nvSpPr>
          <p:spPr>
            <a:xfrm rot="-1164304">
              <a:off x="2507358" y="2177825"/>
              <a:ext cx="409036" cy="36928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Kalam"/>
                  <a:ea typeface="Kalam"/>
                  <a:cs typeface="Kalam"/>
                  <a:sym typeface="Kalam"/>
                </a:rPr>
                <a:t>S</a:t>
              </a:r>
              <a:endParaRPr sz="1200">
                <a:latin typeface="Kalam"/>
                <a:ea typeface="Kalam"/>
                <a:cs typeface="Kalam"/>
                <a:sym typeface="Kalam"/>
              </a:endParaRPr>
            </a:p>
          </p:txBody>
        </p:sp>
      </p:grpSp>
      <p:sp>
        <p:nvSpPr>
          <p:cNvPr id="122" name="Google Shape;122;p18"/>
          <p:cNvSpPr txBox="1"/>
          <p:nvPr/>
        </p:nvSpPr>
        <p:spPr>
          <a:xfrm>
            <a:off x="4895575" y="1678950"/>
            <a:ext cx="3871200" cy="178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Cambria"/>
                <a:ea typeface="Cambria"/>
                <a:cs typeface="Cambria"/>
                <a:sym typeface="Cambria"/>
              </a:rPr>
              <a:t>Magnetic field lines as seen in a </a:t>
            </a:r>
            <a:r>
              <a:rPr lang="en" sz="1300" b="1">
                <a:latin typeface="Cambria"/>
                <a:ea typeface="Cambria"/>
                <a:cs typeface="Cambria"/>
                <a:sym typeface="Cambria"/>
              </a:rPr>
              <a:t>bar magnet</a:t>
            </a:r>
            <a:r>
              <a:rPr lang="en" sz="1300">
                <a:latin typeface="Cambria"/>
                <a:ea typeface="Cambria"/>
                <a:cs typeface="Cambria"/>
                <a:sym typeface="Cambria"/>
              </a:rPr>
              <a:t>.</a:t>
            </a:r>
            <a:endParaRPr sz="1300"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Cambria"/>
                <a:ea typeface="Cambria"/>
                <a:cs typeface="Cambria"/>
                <a:sym typeface="Cambria"/>
              </a:rPr>
              <a:t>The magnetic field is </a:t>
            </a:r>
            <a:r>
              <a:rPr lang="en" sz="1300" b="1">
                <a:latin typeface="Cambria"/>
                <a:ea typeface="Cambria"/>
                <a:cs typeface="Cambria"/>
                <a:sym typeface="Cambria"/>
              </a:rPr>
              <a:t>strongest </a:t>
            </a:r>
            <a:r>
              <a:rPr lang="en" sz="1300">
                <a:latin typeface="Cambria"/>
                <a:ea typeface="Cambria"/>
                <a:cs typeface="Cambria"/>
                <a:sym typeface="Cambria"/>
              </a:rPr>
              <a:t>at the </a:t>
            </a:r>
            <a:r>
              <a:rPr lang="en" sz="1300" b="1">
                <a:latin typeface="Cambria"/>
                <a:ea typeface="Cambria"/>
                <a:cs typeface="Cambria"/>
                <a:sym typeface="Cambria"/>
              </a:rPr>
              <a:t>poles </a:t>
            </a:r>
            <a:r>
              <a:rPr lang="en" sz="1300">
                <a:latin typeface="Cambria"/>
                <a:ea typeface="Cambria"/>
                <a:cs typeface="Cambria"/>
                <a:sym typeface="Cambria"/>
              </a:rPr>
              <a:t>- this is represented by field lines that are </a:t>
            </a:r>
            <a:r>
              <a:rPr lang="en" sz="1300" b="1">
                <a:latin typeface="Cambria"/>
                <a:ea typeface="Cambria"/>
                <a:cs typeface="Cambria"/>
                <a:sym typeface="Cambria"/>
              </a:rPr>
              <a:t>close together</a:t>
            </a:r>
            <a:r>
              <a:rPr lang="en" sz="1300">
                <a:latin typeface="Cambria"/>
                <a:ea typeface="Cambria"/>
                <a:cs typeface="Cambria"/>
                <a:sym typeface="Cambria"/>
              </a:rPr>
              <a:t>.</a:t>
            </a:r>
            <a:endParaRPr sz="1300"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Cambria"/>
                <a:ea typeface="Cambria"/>
                <a:cs typeface="Cambria"/>
                <a:sym typeface="Cambria"/>
              </a:rPr>
              <a:t>As the distance from the magnet increases, the field lines get </a:t>
            </a:r>
            <a:r>
              <a:rPr lang="en" sz="1300" b="1">
                <a:latin typeface="Cambria"/>
                <a:ea typeface="Cambria"/>
                <a:cs typeface="Cambria"/>
                <a:sym typeface="Cambria"/>
              </a:rPr>
              <a:t>further apart</a:t>
            </a:r>
            <a:r>
              <a:rPr lang="en" sz="1300">
                <a:latin typeface="Cambria"/>
                <a:ea typeface="Cambria"/>
                <a:cs typeface="Cambria"/>
                <a:sym typeface="Cambria"/>
              </a:rPr>
              <a:t>, indicating that the magnetic field is getting </a:t>
            </a:r>
            <a:r>
              <a:rPr lang="en" sz="1300" b="1">
                <a:latin typeface="Cambria"/>
                <a:ea typeface="Cambria"/>
                <a:cs typeface="Cambria"/>
                <a:sym typeface="Cambria"/>
              </a:rPr>
              <a:t>weaker</a:t>
            </a:r>
            <a:r>
              <a:rPr lang="en" sz="1300">
                <a:latin typeface="Cambria"/>
                <a:ea typeface="Cambria"/>
                <a:cs typeface="Cambria"/>
                <a:sym typeface="Cambria"/>
              </a:rPr>
              <a:t>.</a:t>
            </a:r>
            <a:endParaRPr sz="1300"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Inducing Magnetism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28" name="Google Shape;128;p1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51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4A86E8"/>
              </a:buClr>
              <a:buSzPts val="1800"/>
              <a:buFont typeface="Cambria"/>
              <a:buChar char="●"/>
            </a:pPr>
            <a:r>
              <a:rPr lang="en">
                <a:solidFill>
                  <a:srgbClr val="4A86E8"/>
                </a:solidFill>
                <a:latin typeface="Cambria"/>
                <a:ea typeface="Cambria"/>
                <a:cs typeface="Cambria"/>
                <a:sym typeface="Cambria"/>
              </a:rPr>
              <a:t>Specification Point 6.5</a:t>
            </a:r>
            <a:endParaRPr>
              <a:solidFill>
                <a:srgbClr val="8E7CC3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4A86E8"/>
              </a:buClr>
              <a:buSzPts val="1400"/>
              <a:buFont typeface="Cambria"/>
              <a:buChar char="○"/>
            </a:pPr>
            <a:r>
              <a:rPr lang="en">
                <a:solidFill>
                  <a:srgbClr val="4A86E8"/>
                </a:solidFill>
                <a:latin typeface="Cambria"/>
                <a:ea typeface="Cambria"/>
                <a:cs typeface="Cambria"/>
                <a:sym typeface="Cambria"/>
              </a:rPr>
              <a:t>Know that magnetism is induced in some materials when they are placed in a magnetic field.</a:t>
            </a:r>
            <a:endParaRPr>
              <a:solidFill>
                <a:srgbClr val="4A86E8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Font typeface="Cambria"/>
              <a:buChar char="●"/>
            </a:pP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Magnets are surrounded by </a:t>
            </a:r>
            <a:r>
              <a:rPr lang="en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magnetic field lines</a:t>
            </a: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Cambria"/>
              <a:buChar char="○"/>
            </a:pP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Magnetic field lines display the </a:t>
            </a:r>
            <a:r>
              <a:rPr lang="en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strength </a:t>
            </a: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and </a:t>
            </a:r>
            <a:r>
              <a:rPr lang="en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direction </a:t>
            </a: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of a magnetic field.</a:t>
            </a:r>
            <a:endParaRPr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Font typeface="Cambria"/>
              <a:buChar char="●"/>
            </a:pP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Magnetic field lines can be defined as </a:t>
            </a:r>
            <a:r>
              <a:rPr lang="en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regions </a:t>
            </a: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where magnetic materials experience a </a:t>
            </a:r>
            <a:r>
              <a:rPr lang="en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force</a:t>
            </a: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Font typeface="Cambria"/>
              <a:buChar char="●"/>
            </a:pP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Magnetic field lines will </a:t>
            </a:r>
            <a:r>
              <a:rPr lang="en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always </a:t>
            </a: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point from the </a:t>
            </a:r>
            <a:r>
              <a:rPr lang="en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north pole </a:t>
            </a: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to the </a:t>
            </a:r>
            <a:r>
              <a:rPr lang="en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south pole</a:t>
            </a: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Font typeface="Cambria"/>
              <a:buChar char="●"/>
            </a:pP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Magnetic field lines can be investigated using </a:t>
            </a:r>
            <a:r>
              <a:rPr lang="en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iron filings</a:t>
            </a: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Cambria"/>
              <a:buChar char="○"/>
            </a:pP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Place a bar magnet </a:t>
            </a:r>
            <a:r>
              <a:rPr lang="en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under</a:t>
            </a: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 a piece of paper.</a:t>
            </a:r>
            <a:endParaRPr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Cambria"/>
              <a:buChar char="○"/>
            </a:pP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Scatter iron filings on top of the paper and </a:t>
            </a:r>
            <a:r>
              <a:rPr lang="en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tap </a:t>
            </a: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the paper until a clear pattern is formed.</a:t>
            </a:r>
            <a:endParaRPr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Cambria"/>
              <a:buChar char="○"/>
            </a:pPr>
            <a:r>
              <a:rPr lang="en" u="sng">
                <a:solidFill>
                  <a:schemeClr val="hlink"/>
                </a:solidFill>
                <a:latin typeface="Cambria"/>
                <a:ea typeface="Cambria"/>
                <a:cs typeface="Cambria"/>
                <a:sym typeface="Cambria"/>
                <a:hlinkClick r:id="rId3"/>
              </a:rPr>
              <a:t>Iron filings video</a:t>
            </a: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29" name="Google Shape;129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Google Shape;134;p20"/>
          <p:cNvPicPr preferRelativeResize="0"/>
          <p:nvPr/>
        </p:nvPicPr>
        <p:blipFill rotWithShape="1">
          <a:blip r:embed="rId3">
            <a:alphaModFix/>
          </a:blip>
          <a:srcRect t="14169" b="20684"/>
          <a:stretch/>
        </p:blipFill>
        <p:spPr>
          <a:xfrm>
            <a:off x="0" y="0"/>
            <a:ext cx="9144003" cy="4467249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sp>
        <p:nvSpPr>
          <p:cNvPr id="136" name="Google Shape;136;p20"/>
          <p:cNvSpPr txBox="1"/>
          <p:nvPr/>
        </p:nvSpPr>
        <p:spPr>
          <a:xfrm>
            <a:off x="1007400" y="4583500"/>
            <a:ext cx="7129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Iron filings</a:t>
            </a:r>
            <a:r>
              <a:rPr lang="en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align along magnetic field lines when sprinkled around a magnet. </a:t>
            </a:r>
            <a:endParaRPr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cxnSp>
        <p:nvCxnSpPr>
          <p:cNvPr id="137" name="Google Shape;137;p20"/>
          <p:cNvCxnSpPr/>
          <p:nvPr/>
        </p:nvCxnSpPr>
        <p:spPr>
          <a:xfrm>
            <a:off x="-12" y="4467238"/>
            <a:ext cx="9144000" cy="0"/>
          </a:xfrm>
          <a:prstGeom prst="straightConnector1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1"/>
          <p:cNvSpPr txBox="1">
            <a:spLocks noGrp="1"/>
          </p:cNvSpPr>
          <p:nvPr>
            <p:ph type="title"/>
          </p:nvPr>
        </p:nvSpPr>
        <p:spPr>
          <a:xfrm>
            <a:off x="311700" y="4509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Uniform Fields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43" name="Google Shape;143;p2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5404200" cy="351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4A86E8"/>
              </a:buClr>
              <a:buSzPts val="1800"/>
              <a:buFont typeface="Cambria"/>
              <a:buChar char="●"/>
            </a:pPr>
            <a:r>
              <a:rPr lang="en">
                <a:solidFill>
                  <a:srgbClr val="4A86E8"/>
                </a:solidFill>
                <a:latin typeface="Cambria"/>
                <a:ea typeface="Cambria"/>
                <a:cs typeface="Cambria"/>
                <a:sym typeface="Cambria"/>
              </a:rPr>
              <a:t>Specification Point 6.7</a:t>
            </a:r>
            <a:endParaRPr>
              <a:solidFill>
                <a:srgbClr val="8E7CC3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6D9EEB"/>
              </a:buClr>
              <a:buSzPts val="1400"/>
              <a:buFont typeface="Cambria"/>
              <a:buChar char="○"/>
            </a:pPr>
            <a:r>
              <a:rPr lang="en">
                <a:solidFill>
                  <a:srgbClr val="4A86E8"/>
                </a:solidFill>
                <a:latin typeface="Cambria"/>
                <a:ea typeface="Cambria"/>
                <a:cs typeface="Cambria"/>
                <a:sym typeface="Cambria"/>
              </a:rPr>
              <a:t>Describe how to use two permanent magnets to produce a uniform magnetic field pattern.</a:t>
            </a:r>
            <a:endParaRPr>
              <a:solidFill>
                <a:srgbClr val="4A86E8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Font typeface="Cambria"/>
              <a:buChar char="●"/>
            </a:pP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When two bar magnets are placed next to each other, they produce a </a:t>
            </a:r>
            <a:r>
              <a:rPr lang="en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uniform magnetic field</a:t>
            </a: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Cambria"/>
              <a:buChar char="○"/>
            </a:pP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These magnets need to be placed </a:t>
            </a:r>
            <a:r>
              <a:rPr lang="en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near </a:t>
            </a: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each other to create a uniform field.</a:t>
            </a:r>
            <a:endParaRPr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Font typeface="Cambria"/>
              <a:buChar char="●"/>
            </a:pP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Uniform fields have the same </a:t>
            </a:r>
            <a:r>
              <a:rPr lang="en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strength </a:t>
            </a: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and </a:t>
            </a:r>
            <a:r>
              <a:rPr lang="en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direction</a:t>
            </a: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Cambria"/>
              <a:buChar char="○"/>
            </a:pP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The magnetic field will move from the </a:t>
            </a:r>
            <a:r>
              <a:rPr lang="en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north </a:t>
            </a: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to the </a:t>
            </a:r>
            <a:r>
              <a:rPr lang="en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south </a:t>
            </a: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pole.</a:t>
            </a:r>
            <a:endParaRPr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44" name="Google Shape;144;p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  <p:grpSp>
        <p:nvGrpSpPr>
          <p:cNvPr id="145" name="Google Shape;145;p21"/>
          <p:cNvGrpSpPr/>
          <p:nvPr/>
        </p:nvGrpSpPr>
        <p:grpSpPr>
          <a:xfrm>
            <a:off x="6016600" y="2168650"/>
            <a:ext cx="2535450" cy="1531625"/>
            <a:chOff x="6016600" y="2571750"/>
            <a:chExt cx="2535450" cy="1531625"/>
          </a:xfrm>
        </p:grpSpPr>
        <p:sp>
          <p:nvSpPr>
            <p:cNvPr id="146" name="Google Shape;146;p21"/>
            <p:cNvSpPr/>
            <p:nvPr/>
          </p:nvSpPr>
          <p:spPr>
            <a:xfrm>
              <a:off x="6016625" y="2571750"/>
              <a:ext cx="908400" cy="796500"/>
            </a:xfrm>
            <a:prstGeom prst="rect">
              <a:avLst/>
            </a:prstGeom>
            <a:solidFill>
              <a:srgbClr val="FF004D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21"/>
            <p:cNvSpPr/>
            <p:nvPr/>
          </p:nvSpPr>
          <p:spPr>
            <a:xfrm>
              <a:off x="7643650" y="2571750"/>
              <a:ext cx="908400" cy="796500"/>
            </a:xfrm>
            <a:prstGeom prst="rect">
              <a:avLst/>
            </a:prstGeom>
            <a:solidFill>
              <a:srgbClr val="00AEFF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21"/>
            <p:cNvSpPr txBox="1"/>
            <p:nvPr/>
          </p:nvSpPr>
          <p:spPr>
            <a:xfrm>
              <a:off x="6016600" y="2805500"/>
              <a:ext cx="9084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chemeClr val="dk1"/>
                  </a:solidFill>
                  <a:latin typeface="Kalam"/>
                  <a:ea typeface="Kalam"/>
                  <a:cs typeface="Kalam"/>
                  <a:sym typeface="Kalam"/>
                </a:rPr>
                <a:t>NORTH</a:t>
              </a:r>
              <a:endParaRPr sz="1000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endParaRPr>
            </a:p>
          </p:txBody>
        </p:sp>
        <p:sp>
          <p:nvSpPr>
            <p:cNvPr id="149" name="Google Shape;149;p21"/>
            <p:cNvSpPr txBox="1"/>
            <p:nvPr/>
          </p:nvSpPr>
          <p:spPr>
            <a:xfrm>
              <a:off x="7643625" y="2805500"/>
              <a:ext cx="9084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chemeClr val="dk1"/>
                  </a:solidFill>
                  <a:latin typeface="Kalam"/>
                  <a:ea typeface="Kalam"/>
                  <a:cs typeface="Kalam"/>
                  <a:sym typeface="Kalam"/>
                </a:rPr>
                <a:t>SOUTH</a:t>
              </a:r>
              <a:endParaRPr sz="1000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endParaRPr>
            </a:p>
          </p:txBody>
        </p:sp>
        <p:cxnSp>
          <p:nvCxnSpPr>
            <p:cNvPr id="150" name="Google Shape;150;p21"/>
            <p:cNvCxnSpPr/>
            <p:nvPr/>
          </p:nvCxnSpPr>
          <p:spPr>
            <a:xfrm>
              <a:off x="6936325" y="2637025"/>
              <a:ext cx="6960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151" name="Google Shape;151;p21"/>
            <p:cNvCxnSpPr/>
            <p:nvPr/>
          </p:nvCxnSpPr>
          <p:spPr>
            <a:xfrm>
              <a:off x="6936325" y="2848950"/>
              <a:ext cx="6960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152" name="Google Shape;152;p21"/>
            <p:cNvCxnSpPr/>
            <p:nvPr/>
          </p:nvCxnSpPr>
          <p:spPr>
            <a:xfrm>
              <a:off x="6936325" y="3072150"/>
              <a:ext cx="6960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153" name="Google Shape;153;p21"/>
            <p:cNvCxnSpPr/>
            <p:nvPr/>
          </p:nvCxnSpPr>
          <p:spPr>
            <a:xfrm>
              <a:off x="6936325" y="3301225"/>
              <a:ext cx="6960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154" name="Google Shape;154;p21"/>
            <p:cNvSpPr txBox="1"/>
            <p:nvPr/>
          </p:nvSpPr>
          <p:spPr>
            <a:xfrm>
              <a:off x="6016688" y="3456875"/>
              <a:ext cx="2535300" cy="646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When two bar magnets with </a:t>
              </a:r>
              <a:r>
                <a:rPr lang="en" sz="1000" b="1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opposing poles </a:t>
              </a:r>
              <a:r>
                <a:rPr lang="en" sz="10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are placed next to each other, a </a:t>
              </a:r>
              <a:r>
                <a:rPr lang="en" sz="1000" b="1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uniform field </a:t>
              </a:r>
              <a:r>
                <a:rPr lang="en" sz="10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is created.</a:t>
              </a:r>
              <a:endParaRPr sz="10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Simple Dark">
  <a:themeElements>
    <a:clrScheme name="Simple Dark">
      <a:dk1>
        <a:srgbClr val="FFFFFF"/>
      </a:dk1>
      <a:lt1>
        <a:srgbClr val="212121"/>
      </a:lt1>
      <a:dk2>
        <a:srgbClr val="303030"/>
      </a:dk2>
      <a:lt2>
        <a:srgbClr val="ADADAD"/>
      </a:lt2>
      <a:accent1>
        <a:srgbClr val="009688"/>
      </a:accent1>
      <a:accent2>
        <a:srgbClr val="EEEEEE"/>
      </a:accent2>
      <a:accent3>
        <a:srgbClr val="78909C"/>
      </a:accent3>
      <a:accent4>
        <a:srgbClr val="FFAB40"/>
      </a:accent4>
      <a:accent5>
        <a:srgbClr val="4DD0E1"/>
      </a:accent5>
      <a:accent6>
        <a:srgbClr val="EEFF41"/>
      </a:accent6>
      <a:hlink>
        <a:srgbClr val="4DD0E1"/>
      </a:hlink>
      <a:folHlink>
        <a:srgbClr val="4DD0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734</Words>
  <Application>Microsoft Office PowerPoint</Application>
  <PresentationFormat>On-screen Show (16:9)</PresentationFormat>
  <Paragraphs>83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Times New Roman</vt:lpstr>
      <vt:lpstr>Kalam</vt:lpstr>
      <vt:lpstr>Arial</vt:lpstr>
      <vt:lpstr>gg sans</vt:lpstr>
      <vt:lpstr>Cambria</vt:lpstr>
      <vt:lpstr>Simple Dark</vt:lpstr>
      <vt:lpstr>Edexcel IGCSE Physics 25 - Magnetism</vt:lpstr>
      <vt:lpstr>Magnets</vt:lpstr>
      <vt:lpstr>Soft and Hard Magnetic Materials</vt:lpstr>
      <vt:lpstr>PowerPoint Presentation</vt:lpstr>
      <vt:lpstr>Magnetic Field Lines</vt:lpstr>
      <vt:lpstr>PowerPoint Presentation</vt:lpstr>
      <vt:lpstr>Inducing Magnetism</vt:lpstr>
      <vt:lpstr>PowerPoint Presentation</vt:lpstr>
      <vt:lpstr>Uniform Fields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Edexcel IGCSE Physics 25 - Magnetism</dc:title>
  <cp:lastModifiedBy>Chezka Mae Madrona</cp:lastModifiedBy>
  <cp:revision>2</cp:revision>
  <dcterms:modified xsi:type="dcterms:W3CDTF">2025-07-22T07:06:12Z</dcterms:modified>
</cp:coreProperties>
</file>