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gg sans" panose="00000800000000000000" pitchFamily="2" charset="0"/>
      <p:bold r:id="rId22"/>
    </p:embeddedFont>
    <p:embeddedFont>
      <p:font typeface="Kalam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ae4d0e9fb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fae4d0e9fb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ae4d0e9fb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fae4d0e9fb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ae4d0e9fb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fae4d0e9fb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fae4d0e9fb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fae4d0e9fb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fae4d0e9fb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fae4d0e9fb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fae4d0e9fb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fae4d0e9fb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ae4d0e9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ae4d0e9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ae4d0e9f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ae4d0e9f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ae4d0e9f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ae4d0e9f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ae4d0e9fb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ae4d0e9fb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ae4d0e9fb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ae4d0e9fb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ae4d0e9f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ae4d0e9f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ae4d0e9f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fae4d0e9f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769BA96-3AA1-FCAD-922C-B67B0377A835}"/>
              </a:ext>
            </a:extLst>
          </p:cNvPr>
          <p:cNvSpPr txBox="1">
            <a:spLocks/>
          </p:cNvSpPr>
          <p:nvPr userDrawn="1"/>
        </p:nvSpPr>
        <p:spPr>
          <a:xfrm>
            <a:off x="122842" y="4827709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57A52E9-65FE-5C58-BA3B-58DEE239A253}"/>
              </a:ext>
            </a:extLst>
          </p:cNvPr>
          <p:cNvSpPr txBox="1"/>
          <p:nvPr userDrawn="1"/>
        </p:nvSpPr>
        <p:spPr>
          <a:xfrm>
            <a:off x="5973158" y="487836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141B1-A703-CBE9-C614-DFB12CF6C1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077754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DE91E-D573-579A-6F23-43A0F685AC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34300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16 - Reflection and Refraction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Light and Sound Waves, Ray Diagrams and the Critical Angle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 rotWithShape="1">
          <a:blip r:embed="rId3">
            <a:alphaModFix/>
          </a:blip>
          <a:srcRect l="8320" t="1915" r="2687" b="17608"/>
          <a:stretch/>
        </p:blipFill>
        <p:spPr>
          <a:xfrm>
            <a:off x="5067925" y="-4600"/>
            <a:ext cx="40685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02" name="Google Shape;202;p22"/>
          <p:cNvGrpSpPr/>
          <p:nvPr/>
        </p:nvGrpSpPr>
        <p:grpSpPr>
          <a:xfrm>
            <a:off x="506177" y="1011310"/>
            <a:ext cx="4106100" cy="2953990"/>
            <a:chOff x="506177" y="1011310"/>
            <a:chExt cx="4106100" cy="2953990"/>
          </a:xfrm>
        </p:grpSpPr>
        <p:sp>
          <p:nvSpPr>
            <p:cNvPr id="203" name="Google Shape;203;p22"/>
            <p:cNvSpPr txBox="1"/>
            <p:nvPr/>
          </p:nvSpPr>
          <p:spPr>
            <a:xfrm>
              <a:off x="506177" y="1979600"/>
              <a:ext cx="4106100" cy="198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Consider light entering a glass window at 80° - this is the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angle of incidence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</a:t>
              </a:r>
              <a:r>
                <a:rPr lang="en" sz="1300" b="1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density of the glass causes the light to refract to 40° - this is the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angle of refraction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</a:t>
              </a:r>
              <a:r>
                <a:rPr lang="en" sz="1300" b="1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Therefore, sin (80) ÷ sin (40) = 1.53.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refractive index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</a:t>
              </a:r>
              <a:r>
                <a:rPr lang="en" sz="1300" b="1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 of this pane of glass is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1.53</a:t>
              </a:r>
              <a:endParaRPr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04" name="Google Shape;204;p22"/>
            <p:cNvGrpSpPr/>
            <p:nvPr/>
          </p:nvGrpSpPr>
          <p:grpSpPr>
            <a:xfrm>
              <a:off x="1832706" y="1011310"/>
              <a:ext cx="1453053" cy="811451"/>
              <a:chOff x="291800" y="900775"/>
              <a:chExt cx="6919300" cy="3854875"/>
            </a:xfrm>
          </p:grpSpPr>
          <p:sp>
            <p:nvSpPr>
              <p:cNvPr id="205" name="Google Shape;205;p22"/>
              <p:cNvSpPr/>
              <p:nvPr/>
            </p:nvSpPr>
            <p:spPr>
              <a:xfrm>
                <a:off x="291800" y="2593975"/>
                <a:ext cx="1000325" cy="858825"/>
              </a:xfrm>
              <a:custGeom>
                <a:avLst/>
                <a:gdLst/>
                <a:ahLst/>
                <a:cxnLst/>
                <a:rect l="l" t="t" r="r" b="b"/>
                <a:pathLst>
                  <a:path w="40013" h="34353" extrusionOk="0">
                    <a:moveTo>
                      <a:pt x="7807" y="1"/>
                    </a:moveTo>
                    <a:cubicBezTo>
                      <a:pt x="5270" y="1"/>
                      <a:pt x="3709" y="1562"/>
                      <a:pt x="2342" y="4099"/>
                    </a:cubicBezTo>
                    <a:cubicBezTo>
                      <a:pt x="976" y="6832"/>
                      <a:pt x="0" y="11321"/>
                      <a:pt x="0" y="11712"/>
                    </a:cubicBezTo>
                    <a:cubicBezTo>
                      <a:pt x="0" y="11907"/>
                      <a:pt x="195" y="12297"/>
                      <a:pt x="781" y="12297"/>
                    </a:cubicBezTo>
                    <a:cubicBezTo>
                      <a:pt x="1366" y="12297"/>
                      <a:pt x="1366" y="12297"/>
                      <a:pt x="1952" y="10541"/>
                    </a:cubicBezTo>
                    <a:cubicBezTo>
                      <a:pt x="3123" y="5856"/>
                      <a:pt x="4489" y="1562"/>
                      <a:pt x="7417" y="1562"/>
                    </a:cubicBezTo>
                    <a:cubicBezTo>
                      <a:pt x="9174" y="1562"/>
                      <a:pt x="9759" y="2733"/>
                      <a:pt x="9759" y="5075"/>
                    </a:cubicBezTo>
                    <a:cubicBezTo>
                      <a:pt x="9759" y="6832"/>
                      <a:pt x="9174" y="9760"/>
                      <a:pt x="8588" y="12102"/>
                    </a:cubicBezTo>
                    <a:lnTo>
                      <a:pt x="6441" y="20300"/>
                    </a:lnTo>
                    <a:cubicBezTo>
                      <a:pt x="6051" y="21666"/>
                      <a:pt x="5270" y="25179"/>
                      <a:pt x="4880" y="26546"/>
                    </a:cubicBezTo>
                    <a:cubicBezTo>
                      <a:pt x="4294" y="28497"/>
                      <a:pt x="3513" y="32011"/>
                      <a:pt x="3513" y="32401"/>
                    </a:cubicBezTo>
                    <a:cubicBezTo>
                      <a:pt x="3513" y="33572"/>
                      <a:pt x="4294" y="34353"/>
                      <a:pt x="5465" y="34353"/>
                    </a:cubicBezTo>
                    <a:cubicBezTo>
                      <a:pt x="6441" y="34353"/>
                      <a:pt x="7417" y="33767"/>
                      <a:pt x="8198" y="32791"/>
                    </a:cubicBezTo>
                    <a:cubicBezTo>
                      <a:pt x="8198" y="32401"/>
                      <a:pt x="8979" y="29668"/>
                      <a:pt x="9369" y="28107"/>
                    </a:cubicBezTo>
                    <a:lnTo>
                      <a:pt x="10930" y="21276"/>
                    </a:lnTo>
                    <a:lnTo>
                      <a:pt x="13468" y="11321"/>
                    </a:lnTo>
                    <a:cubicBezTo>
                      <a:pt x="13663" y="10931"/>
                      <a:pt x="15615" y="7027"/>
                      <a:pt x="18347" y="4685"/>
                    </a:cubicBezTo>
                    <a:cubicBezTo>
                      <a:pt x="20299" y="2733"/>
                      <a:pt x="22837" y="1562"/>
                      <a:pt x="25960" y="1562"/>
                    </a:cubicBezTo>
                    <a:cubicBezTo>
                      <a:pt x="28887" y="1562"/>
                      <a:pt x="30058" y="3904"/>
                      <a:pt x="30058" y="6832"/>
                    </a:cubicBezTo>
                    <a:cubicBezTo>
                      <a:pt x="30058" y="11321"/>
                      <a:pt x="26935" y="19909"/>
                      <a:pt x="25374" y="24008"/>
                    </a:cubicBezTo>
                    <a:cubicBezTo>
                      <a:pt x="24593" y="25765"/>
                      <a:pt x="24203" y="26741"/>
                      <a:pt x="24203" y="28107"/>
                    </a:cubicBezTo>
                    <a:cubicBezTo>
                      <a:pt x="24203" y="31620"/>
                      <a:pt x="26545" y="34353"/>
                      <a:pt x="30254" y="34353"/>
                    </a:cubicBezTo>
                    <a:cubicBezTo>
                      <a:pt x="37280" y="34353"/>
                      <a:pt x="40013" y="23227"/>
                      <a:pt x="40013" y="22642"/>
                    </a:cubicBezTo>
                    <a:cubicBezTo>
                      <a:pt x="40013" y="22252"/>
                      <a:pt x="39622" y="22056"/>
                      <a:pt x="39232" y="22056"/>
                    </a:cubicBezTo>
                    <a:cubicBezTo>
                      <a:pt x="38647" y="22056"/>
                      <a:pt x="38451" y="22252"/>
                      <a:pt x="38061" y="23618"/>
                    </a:cubicBezTo>
                    <a:cubicBezTo>
                      <a:pt x="36304" y="29668"/>
                      <a:pt x="33572" y="32791"/>
                      <a:pt x="30449" y="32791"/>
                    </a:cubicBezTo>
                    <a:cubicBezTo>
                      <a:pt x="29668" y="32791"/>
                      <a:pt x="28497" y="32791"/>
                      <a:pt x="28497" y="30254"/>
                    </a:cubicBezTo>
                    <a:cubicBezTo>
                      <a:pt x="28497" y="28302"/>
                      <a:pt x="29278" y="26155"/>
                      <a:pt x="29863" y="24984"/>
                    </a:cubicBezTo>
                    <a:cubicBezTo>
                      <a:pt x="31425" y="20885"/>
                      <a:pt x="34548" y="12297"/>
                      <a:pt x="34548" y="8003"/>
                    </a:cubicBezTo>
                    <a:cubicBezTo>
                      <a:pt x="34548" y="3514"/>
                      <a:pt x="31815" y="1"/>
                      <a:pt x="26155" y="1"/>
                    </a:cubicBezTo>
                    <a:cubicBezTo>
                      <a:pt x="19323" y="1"/>
                      <a:pt x="15810" y="4880"/>
                      <a:pt x="14444" y="6832"/>
                    </a:cubicBezTo>
                    <a:cubicBezTo>
                      <a:pt x="14248" y="2343"/>
                      <a:pt x="11126" y="1"/>
                      <a:pt x="78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2"/>
              <p:cNvSpPr/>
              <p:nvPr/>
            </p:nvSpPr>
            <p:spPr>
              <a:xfrm>
                <a:off x="1960625" y="2755000"/>
                <a:ext cx="1190650" cy="405025"/>
              </a:xfrm>
              <a:custGeom>
                <a:avLst/>
                <a:gdLst/>
                <a:ahLst/>
                <a:cxnLst/>
                <a:rect l="l" t="t" r="r" b="b"/>
                <a:pathLst>
                  <a:path w="47626" h="16201" extrusionOk="0">
                    <a:moveTo>
                      <a:pt x="2733" y="1"/>
                    </a:moveTo>
                    <a:cubicBezTo>
                      <a:pt x="1366" y="1"/>
                      <a:pt x="0" y="1"/>
                      <a:pt x="0" y="1367"/>
                    </a:cubicBezTo>
                    <a:cubicBezTo>
                      <a:pt x="0" y="2733"/>
                      <a:pt x="1171" y="2733"/>
                      <a:pt x="2342" y="2733"/>
                    </a:cubicBezTo>
                    <a:lnTo>
                      <a:pt x="45478" y="2733"/>
                    </a:lnTo>
                    <a:cubicBezTo>
                      <a:pt x="46649" y="2733"/>
                      <a:pt x="47625" y="2733"/>
                      <a:pt x="47625" y="1367"/>
                    </a:cubicBezTo>
                    <a:cubicBezTo>
                      <a:pt x="47625" y="1"/>
                      <a:pt x="46454" y="1"/>
                      <a:pt x="45088" y="1"/>
                    </a:cubicBezTo>
                    <a:close/>
                    <a:moveTo>
                      <a:pt x="2342" y="13663"/>
                    </a:moveTo>
                    <a:cubicBezTo>
                      <a:pt x="1171" y="13663"/>
                      <a:pt x="0" y="13663"/>
                      <a:pt x="0" y="14835"/>
                    </a:cubicBezTo>
                    <a:cubicBezTo>
                      <a:pt x="0" y="16201"/>
                      <a:pt x="1366" y="16201"/>
                      <a:pt x="2733" y="16201"/>
                    </a:cubicBezTo>
                    <a:lnTo>
                      <a:pt x="45088" y="16201"/>
                    </a:lnTo>
                    <a:cubicBezTo>
                      <a:pt x="46454" y="16201"/>
                      <a:pt x="47625" y="16201"/>
                      <a:pt x="47625" y="14835"/>
                    </a:cubicBezTo>
                    <a:cubicBezTo>
                      <a:pt x="47625" y="13663"/>
                      <a:pt x="46649" y="13663"/>
                      <a:pt x="45478" y="136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2"/>
              <p:cNvSpPr/>
              <p:nvPr/>
            </p:nvSpPr>
            <p:spPr>
              <a:xfrm>
                <a:off x="4053975" y="1310650"/>
                <a:ext cx="585575" cy="853950"/>
              </a:xfrm>
              <a:custGeom>
                <a:avLst/>
                <a:gdLst/>
                <a:ahLst/>
                <a:cxnLst/>
                <a:rect l="l" t="t" r="r" b="b"/>
                <a:pathLst>
                  <a:path w="23423" h="34158" extrusionOk="0">
                    <a:moveTo>
                      <a:pt x="11516" y="0"/>
                    </a:moveTo>
                    <a:cubicBezTo>
                      <a:pt x="3123" y="0"/>
                      <a:pt x="0" y="4294"/>
                      <a:pt x="0" y="8784"/>
                    </a:cubicBezTo>
                    <a:cubicBezTo>
                      <a:pt x="0" y="15615"/>
                      <a:pt x="7808" y="17177"/>
                      <a:pt x="9955" y="17567"/>
                    </a:cubicBezTo>
                    <a:cubicBezTo>
                      <a:pt x="14834" y="18543"/>
                      <a:pt x="16396" y="18933"/>
                      <a:pt x="17957" y="20299"/>
                    </a:cubicBezTo>
                    <a:cubicBezTo>
                      <a:pt x="18933" y="21275"/>
                      <a:pt x="20690" y="22837"/>
                      <a:pt x="20690" y="25569"/>
                    </a:cubicBezTo>
                    <a:cubicBezTo>
                      <a:pt x="20690" y="28888"/>
                      <a:pt x="18933" y="32986"/>
                      <a:pt x="11906" y="32986"/>
                    </a:cubicBezTo>
                    <a:cubicBezTo>
                      <a:pt x="5270" y="32986"/>
                      <a:pt x="2928" y="27912"/>
                      <a:pt x="1562" y="21275"/>
                    </a:cubicBezTo>
                    <a:cubicBezTo>
                      <a:pt x="1367" y="20104"/>
                      <a:pt x="1367" y="20104"/>
                      <a:pt x="781" y="20104"/>
                    </a:cubicBezTo>
                    <a:cubicBezTo>
                      <a:pt x="195" y="20104"/>
                      <a:pt x="0" y="20104"/>
                      <a:pt x="0" y="21666"/>
                    </a:cubicBezTo>
                    <a:lnTo>
                      <a:pt x="0" y="32596"/>
                    </a:lnTo>
                    <a:cubicBezTo>
                      <a:pt x="0" y="33962"/>
                      <a:pt x="195" y="33962"/>
                      <a:pt x="586" y="33962"/>
                    </a:cubicBezTo>
                    <a:cubicBezTo>
                      <a:pt x="976" y="33962"/>
                      <a:pt x="976" y="33962"/>
                      <a:pt x="1367" y="33377"/>
                    </a:cubicBezTo>
                    <a:cubicBezTo>
                      <a:pt x="1757" y="32596"/>
                      <a:pt x="2928" y="30839"/>
                      <a:pt x="3514" y="30059"/>
                    </a:cubicBezTo>
                    <a:cubicBezTo>
                      <a:pt x="4880" y="32206"/>
                      <a:pt x="7612" y="34157"/>
                      <a:pt x="11906" y="34157"/>
                    </a:cubicBezTo>
                    <a:cubicBezTo>
                      <a:pt x="19323" y="34157"/>
                      <a:pt x="23422" y="30059"/>
                      <a:pt x="23422" y="24008"/>
                    </a:cubicBezTo>
                    <a:cubicBezTo>
                      <a:pt x="23422" y="20299"/>
                      <a:pt x="21471" y="18152"/>
                      <a:pt x="20299" y="17177"/>
                    </a:cubicBezTo>
                    <a:cubicBezTo>
                      <a:pt x="18152" y="14834"/>
                      <a:pt x="15420" y="14444"/>
                      <a:pt x="12297" y="13663"/>
                    </a:cubicBezTo>
                    <a:cubicBezTo>
                      <a:pt x="8003" y="12882"/>
                      <a:pt x="2733" y="11711"/>
                      <a:pt x="2733" y="7222"/>
                    </a:cubicBezTo>
                    <a:cubicBezTo>
                      <a:pt x="2733" y="5270"/>
                      <a:pt x="3904" y="976"/>
                      <a:pt x="11516" y="976"/>
                    </a:cubicBezTo>
                    <a:cubicBezTo>
                      <a:pt x="19714" y="976"/>
                      <a:pt x="20104" y="8588"/>
                      <a:pt x="20299" y="10931"/>
                    </a:cubicBezTo>
                    <a:cubicBezTo>
                      <a:pt x="20299" y="11321"/>
                      <a:pt x="20690" y="11516"/>
                      <a:pt x="20885" y="11516"/>
                    </a:cubicBezTo>
                    <a:cubicBezTo>
                      <a:pt x="21666" y="11516"/>
                      <a:pt x="21666" y="11321"/>
                      <a:pt x="21666" y="9955"/>
                    </a:cubicBezTo>
                    <a:lnTo>
                      <a:pt x="21666" y="1367"/>
                    </a:lnTo>
                    <a:cubicBezTo>
                      <a:pt x="21666" y="0"/>
                      <a:pt x="21471" y="0"/>
                      <a:pt x="21080" y="0"/>
                    </a:cubicBezTo>
                    <a:cubicBezTo>
                      <a:pt x="20690" y="0"/>
                      <a:pt x="20690" y="0"/>
                      <a:pt x="19714" y="1171"/>
                    </a:cubicBezTo>
                    <a:cubicBezTo>
                      <a:pt x="19519" y="1562"/>
                      <a:pt x="18933" y="2343"/>
                      <a:pt x="18543" y="2538"/>
                    </a:cubicBezTo>
                    <a:cubicBezTo>
                      <a:pt x="16201" y="0"/>
                      <a:pt x="12882" y="0"/>
                      <a:pt x="115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2"/>
              <p:cNvSpPr/>
              <p:nvPr/>
            </p:nvSpPr>
            <p:spPr>
              <a:xfrm>
                <a:off x="4756625" y="900775"/>
                <a:ext cx="341600" cy="1249175"/>
              </a:xfrm>
              <a:custGeom>
                <a:avLst/>
                <a:gdLst/>
                <a:ahLst/>
                <a:cxnLst/>
                <a:rect l="l" t="t" r="r" b="b"/>
                <a:pathLst>
                  <a:path w="13664" h="49967" extrusionOk="0">
                    <a:moveTo>
                      <a:pt x="6052" y="0"/>
                    </a:moveTo>
                    <a:cubicBezTo>
                      <a:pt x="4295" y="0"/>
                      <a:pt x="2929" y="1366"/>
                      <a:pt x="2929" y="3123"/>
                    </a:cubicBezTo>
                    <a:cubicBezTo>
                      <a:pt x="2929" y="4880"/>
                      <a:pt x="4295" y="6246"/>
                      <a:pt x="6052" y="6246"/>
                    </a:cubicBezTo>
                    <a:cubicBezTo>
                      <a:pt x="7613" y="6246"/>
                      <a:pt x="9174" y="4880"/>
                      <a:pt x="9174" y="3123"/>
                    </a:cubicBezTo>
                    <a:cubicBezTo>
                      <a:pt x="9174" y="1366"/>
                      <a:pt x="7808" y="0"/>
                      <a:pt x="6052" y="0"/>
                    </a:cubicBezTo>
                    <a:close/>
                    <a:moveTo>
                      <a:pt x="8979" y="16591"/>
                    </a:moveTo>
                    <a:lnTo>
                      <a:pt x="196" y="17566"/>
                    </a:lnTo>
                    <a:lnTo>
                      <a:pt x="196" y="19518"/>
                    </a:lnTo>
                    <a:cubicBezTo>
                      <a:pt x="4490" y="19518"/>
                      <a:pt x="5076" y="19909"/>
                      <a:pt x="5076" y="23617"/>
                    </a:cubicBezTo>
                    <a:lnTo>
                      <a:pt x="5076" y="44697"/>
                    </a:lnTo>
                    <a:cubicBezTo>
                      <a:pt x="5076" y="47625"/>
                      <a:pt x="4685" y="48015"/>
                      <a:pt x="1" y="48015"/>
                    </a:cubicBezTo>
                    <a:lnTo>
                      <a:pt x="1" y="49967"/>
                    </a:lnTo>
                    <a:cubicBezTo>
                      <a:pt x="1757" y="49772"/>
                      <a:pt x="5076" y="49772"/>
                      <a:pt x="6832" y="49772"/>
                    </a:cubicBezTo>
                    <a:cubicBezTo>
                      <a:pt x="8784" y="49772"/>
                      <a:pt x="11907" y="49772"/>
                      <a:pt x="13664" y="49967"/>
                    </a:cubicBezTo>
                    <a:lnTo>
                      <a:pt x="13664" y="48015"/>
                    </a:lnTo>
                    <a:cubicBezTo>
                      <a:pt x="9174" y="48015"/>
                      <a:pt x="8979" y="47430"/>
                      <a:pt x="8979" y="44697"/>
                    </a:cubicBezTo>
                    <a:lnTo>
                      <a:pt x="8979" y="1659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2"/>
              <p:cNvSpPr/>
              <p:nvPr/>
            </p:nvSpPr>
            <p:spPr>
              <a:xfrm>
                <a:off x="5225075" y="1315525"/>
                <a:ext cx="853950" cy="834425"/>
              </a:xfrm>
              <a:custGeom>
                <a:avLst/>
                <a:gdLst/>
                <a:ahLst/>
                <a:cxnLst/>
                <a:rect l="l" t="t" r="r" b="b"/>
                <a:pathLst>
                  <a:path w="34158" h="33377" extrusionOk="0">
                    <a:moveTo>
                      <a:pt x="8979" y="1"/>
                    </a:moveTo>
                    <a:lnTo>
                      <a:pt x="0" y="976"/>
                    </a:lnTo>
                    <a:lnTo>
                      <a:pt x="0" y="2928"/>
                    </a:lnTo>
                    <a:cubicBezTo>
                      <a:pt x="4490" y="2928"/>
                      <a:pt x="5270" y="3319"/>
                      <a:pt x="5270" y="7027"/>
                    </a:cubicBezTo>
                    <a:lnTo>
                      <a:pt x="5270" y="28107"/>
                    </a:lnTo>
                    <a:cubicBezTo>
                      <a:pt x="5270" y="31035"/>
                      <a:pt x="4880" y="31425"/>
                      <a:pt x="0" y="31425"/>
                    </a:cubicBezTo>
                    <a:lnTo>
                      <a:pt x="0" y="33377"/>
                    </a:lnTo>
                    <a:cubicBezTo>
                      <a:pt x="1952" y="33182"/>
                      <a:pt x="5270" y="33182"/>
                      <a:pt x="7222" y="33182"/>
                    </a:cubicBezTo>
                    <a:cubicBezTo>
                      <a:pt x="9174" y="33182"/>
                      <a:pt x="12492" y="33182"/>
                      <a:pt x="14444" y="33377"/>
                    </a:cubicBezTo>
                    <a:lnTo>
                      <a:pt x="14444" y="31425"/>
                    </a:lnTo>
                    <a:cubicBezTo>
                      <a:pt x="9565" y="31425"/>
                      <a:pt x="9174" y="31035"/>
                      <a:pt x="9174" y="28107"/>
                    </a:cubicBezTo>
                    <a:lnTo>
                      <a:pt x="9174" y="13468"/>
                    </a:lnTo>
                    <a:cubicBezTo>
                      <a:pt x="9174" y="6442"/>
                      <a:pt x="13468" y="1172"/>
                      <a:pt x="18738" y="1172"/>
                    </a:cubicBezTo>
                    <a:cubicBezTo>
                      <a:pt x="24399" y="1172"/>
                      <a:pt x="24984" y="6246"/>
                      <a:pt x="24984" y="9955"/>
                    </a:cubicBezTo>
                    <a:lnTo>
                      <a:pt x="24984" y="28107"/>
                    </a:lnTo>
                    <a:cubicBezTo>
                      <a:pt x="24984" y="31035"/>
                      <a:pt x="24789" y="31425"/>
                      <a:pt x="19909" y="31425"/>
                    </a:cubicBezTo>
                    <a:lnTo>
                      <a:pt x="19909" y="33377"/>
                    </a:lnTo>
                    <a:cubicBezTo>
                      <a:pt x="21666" y="33182"/>
                      <a:pt x="24984" y="33182"/>
                      <a:pt x="26936" y="33182"/>
                    </a:cubicBezTo>
                    <a:cubicBezTo>
                      <a:pt x="29083" y="33182"/>
                      <a:pt x="32401" y="33182"/>
                      <a:pt x="34158" y="33377"/>
                    </a:cubicBezTo>
                    <a:lnTo>
                      <a:pt x="34158" y="31425"/>
                    </a:lnTo>
                    <a:cubicBezTo>
                      <a:pt x="29278" y="31425"/>
                      <a:pt x="29083" y="31035"/>
                      <a:pt x="29083" y="28107"/>
                    </a:cubicBezTo>
                    <a:lnTo>
                      <a:pt x="29083" y="10150"/>
                    </a:lnTo>
                    <a:cubicBezTo>
                      <a:pt x="29083" y="6442"/>
                      <a:pt x="28302" y="1"/>
                      <a:pt x="19324" y="1"/>
                    </a:cubicBezTo>
                    <a:cubicBezTo>
                      <a:pt x="13273" y="1"/>
                      <a:pt x="10150" y="4685"/>
                      <a:pt x="9174" y="7808"/>
                    </a:cubicBezTo>
                    <a:lnTo>
                      <a:pt x="8979" y="7808"/>
                    </a:lnTo>
                    <a:lnTo>
                      <a:pt x="89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2"/>
              <p:cNvSpPr/>
              <p:nvPr/>
            </p:nvSpPr>
            <p:spPr>
              <a:xfrm>
                <a:off x="6503525" y="900775"/>
                <a:ext cx="483125" cy="1268700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50748" extrusionOk="0">
                    <a:moveTo>
                      <a:pt x="16201" y="0"/>
                    </a:moveTo>
                    <a:cubicBezTo>
                      <a:pt x="14444" y="0"/>
                      <a:pt x="12493" y="1757"/>
                      <a:pt x="12493" y="3708"/>
                    </a:cubicBezTo>
                    <a:cubicBezTo>
                      <a:pt x="12493" y="5465"/>
                      <a:pt x="14054" y="6246"/>
                      <a:pt x="15030" y="6246"/>
                    </a:cubicBezTo>
                    <a:cubicBezTo>
                      <a:pt x="16982" y="6246"/>
                      <a:pt x="18739" y="4099"/>
                      <a:pt x="18739" y="2537"/>
                    </a:cubicBezTo>
                    <a:cubicBezTo>
                      <a:pt x="18739" y="1366"/>
                      <a:pt x="17763" y="0"/>
                      <a:pt x="16201" y="0"/>
                    </a:cubicBezTo>
                    <a:close/>
                    <a:moveTo>
                      <a:pt x="9760" y="16395"/>
                    </a:moveTo>
                    <a:cubicBezTo>
                      <a:pt x="2733" y="16395"/>
                      <a:pt x="1" y="27326"/>
                      <a:pt x="1" y="28106"/>
                    </a:cubicBezTo>
                    <a:cubicBezTo>
                      <a:pt x="1" y="28302"/>
                      <a:pt x="196" y="28692"/>
                      <a:pt x="782" y="28692"/>
                    </a:cubicBezTo>
                    <a:cubicBezTo>
                      <a:pt x="1367" y="28692"/>
                      <a:pt x="1562" y="28497"/>
                      <a:pt x="1757" y="27326"/>
                    </a:cubicBezTo>
                    <a:cubicBezTo>
                      <a:pt x="3709" y="20885"/>
                      <a:pt x="6442" y="17957"/>
                      <a:pt x="9565" y="17957"/>
                    </a:cubicBezTo>
                    <a:cubicBezTo>
                      <a:pt x="10150" y="17957"/>
                      <a:pt x="11517" y="17957"/>
                      <a:pt x="11517" y="20494"/>
                    </a:cubicBezTo>
                    <a:cubicBezTo>
                      <a:pt x="11517" y="22446"/>
                      <a:pt x="10541" y="24983"/>
                      <a:pt x="9955" y="26545"/>
                    </a:cubicBezTo>
                    <a:lnTo>
                      <a:pt x="4490" y="40793"/>
                    </a:lnTo>
                    <a:cubicBezTo>
                      <a:pt x="4100" y="41964"/>
                      <a:pt x="3709" y="43136"/>
                      <a:pt x="3709" y="44502"/>
                    </a:cubicBezTo>
                    <a:cubicBezTo>
                      <a:pt x="3709" y="48015"/>
                      <a:pt x="6052" y="50748"/>
                      <a:pt x="9565" y="50748"/>
                    </a:cubicBezTo>
                    <a:cubicBezTo>
                      <a:pt x="16591" y="50748"/>
                      <a:pt x="19324" y="39622"/>
                      <a:pt x="19324" y="39037"/>
                    </a:cubicBezTo>
                    <a:cubicBezTo>
                      <a:pt x="19324" y="38646"/>
                      <a:pt x="19129" y="38451"/>
                      <a:pt x="18543" y="38451"/>
                    </a:cubicBezTo>
                    <a:cubicBezTo>
                      <a:pt x="17958" y="38451"/>
                      <a:pt x="17763" y="38646"/>
                      <a:pt x="17372" y="39817"/>
                    </a:cubicBezTo>
                    <a:cubicBezTo>
                      <a:pt x="15420" y="46844"/>
                      <a:pt x="12297" y="49186"/>
                      <a:pt x="9955" y="49186"/>
                    </a:cubicBezTo>
                    <a:cubicBezTo>
                      <a:pt x="8979" y="49186"/>
                      <a:pt x="7808" y="48991"/>
                      <a:pt x="7808" y="46649"/>
                    </a:cubicBezTo>
                    <a:cubicBezTo>
                      <a:pt x="7808" y="44502"/>
                      <a:pt x="8784" y="42355"/>
                      <a:pt x="9565" y="40013"/>
                    </a:cubicBezTo>
                    <a:lnTo>
                      <a:pt x="15030" y="25959"/>
                    </a:lnTo>
                    <a:cubicBezTo>
                      <a:pt x="15225" y="25374"/>
                      <a:pt x="15811" y="24008"/>
                      <a:pt x="15811" y="22446"/>
                    </a:cubicBezTo>
                    <a:cubicBezTo>
                      <a:pt x="15811" y="19323"/>
                      <a:pt x="13469" y="16395"/>
                      <a:pt x="9760" y="16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2"/>
              <p:cNvSpPr/>
              <p:nvPr/>
            </p:nvSpPr>
            <p:spPr>
              <a:xfrm>
                <a:off x="3878300" y="2920900"/>
                <a:ext cx="333280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133312" h="2929" extrusionOk="0">
                    <a:moveTo>
                      <a:pt x="1" y="1"/>
                    </a:moveTo>
                    <a:lnTo>
                      <a:pt x="1" y="2929"/>
                    </a:lnTo>
                    <a:lnTo>
                      <a:pt x="133312" y="2929"/>
                    </a:lnTo>
                    <a:lnTo>
                      <a:pt x="1333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2"/>
              <p:cNvSpPr/>
              <p:nvPr/>
            </p:nvSpPr>
            <p:spPr>
              <a:xfrm>
                <a:off x="3927100" y="3896825"/>
                <a:ext cx="585575" cy="853950"/>
              </a:xfrm>
              <a:custGeom>
                <a:avLst/>
                <a:gdLst/>
                <a:ahLst/>
                <a:cxnLst/>
                <a:rect l="l" t="t" r="r" b="b"/>
                <a:pathLst>
                  <a:path w="23423" h="34158" extrusionOk="0">
                    <a:moveTo>
                      <a:pt x="11516" y="1"/>
                    </a:moveTo>
                    <a:cubicBezTo>
                      <a:pt x="3123" y="1"/>
                      <a:pt x="0" y="4295"/>
                      <a:pt x="0" y="8784"/>
                    </a:cubicBezTo>
                    <a:cubicBezTo>
                      <a:pt x="0" y="15615"/>
                      <a:pt x="7808" y="17177"/>
                      <a:pt x="9955" y="17762"/>
                    </a:cubicBezTo>
                    <a:cubicBezTo>
                      <a:pt x="14639" y="18738"/>
                      <a:pt x="16396" y="18933"/>
                      <a:pt x="17957" y="20300"/>
                    </a:cubicBezTo>
                    <a:cubicBezTo>
                      <a:pt x="18933" y="21276"/>
                      <a:pt x="20690" y="22837"/>
                      <a:pt x="20690" y="25570"/>
                    </a:cubicBezTo>
                    <a:cubicBezTo>
                      <a:pt x="20690" y="28888"/>
                      <a:pt x="18933" y="32987"/>
                      <a:pt x="11907" y="32987"/>
                    </a:cubicBezTo>
                    <a:cubicBezTo>
                      <a:pt x="5270" y="32987"/>
                      <a:pt x="2928" y="27912"/>
                      <a:pt x="1562" y="21276"/>
                    </a:cubicBezTo>
                    <a:cubicBezTo>
                      <a:pt x="1367" y="20104"/>
                      <a:pt x="1367" y="20104"/>
                      <a:pt x="781" y="20104"/>
                    </a:cubicBezTo>
                    <a:cubicBezTo>
                      <a:pt x="0" y="20104"/>
                      <a:pt x="0" y="20104"/>
                      <a:pt x="0" y="21666"/>
                    </a:cubicBezTo>
                    <a:lnTo>
                      <a:pt x="0" y="32596"/>
                    </a:lnTo>
                    <a:cubicBezTo>
                      <a:pt x="0" y="33962"/>
                      <a:pt x="0" y="34158"/>
                      <a:pt x="586" y="34158"/>
                    </a:cubicBezTo>
                    <a:cubicBezTo>
                      <a:pt x="976" y="34158"/>
                      <a:pt x="976" y="33962"/>
                      <a:pt x="1367" y="33377"/>
                    </a:cubicBezTo>
                    <a:cubicBezTo>
                      <a:pt x="1757" y="32791"/>
                      <a:pt x="2928" y="30840"/>
                      <a:pt x="3514" y="30059"/>
                    </a:cubicBezTo>
                    <a:cubicBezTo>
                      <a:pt x="4880" y="32206"/>
                      <a:pt x="7613" y="34158"/>
                      <a:pt x="11907" y="34158"/>
                    </a:cubicBezTo>
                    <a:cubicBezTo>
                      <a:pt x="19324" y="34158"/>
                      <a:pt x="23423" y="30059"/>
                      <a:pt x="23423" y="24203"/>
                    </a:cubicBezTo>
                    <a:cubicBezTo>
                      <a:pt x="23423" y="20300"/>
                      <a:pt x="21276" y="18153"/>
                      <a:pt x="20300" y="17372"/>
                    </a:cubicBezTo>
                    <a:cubicBezTo>
                      <a:pt x="18153" y="15030"/>
                      <a:pt x="15420" y="14444"/>
                      <a:pt x="12297" y="13859"/>
                    </a:cubicBezTo>
                    <a:cubicBezTo>
                      <a:pt x="8003" y="12883"/>
                      <a:pt x="2733" y="11907"/>
                      <a:pt x="2733" y="7222"/>
                    </a:cubicBezTo>
                    <a:cubicBezTo>
                      <a:pt x="2733" y="5270"/>
                      <a:pt x="3709" y="976"/>
                      <a:pt x="11516" y="976"/>
                    </a:cubicBezTo>
                    <a:cubicBezTo>
                      <a:pt x="19519" y="976"/>
                      <a:pt x="20104" y="8589"/>
                      <a:pt x="20300" y="11126"/>
                    </a:cubicBezTo>
                    <a:cubicBezTo>
                      <a:pt x="20300" y="11516"/>
                      <a:pt x="20690" y="11516"/>
                      <a:pt x="20885" y="11516"/>
                    </a:cubicBezTo>
                    <a:cubicBezTo>
                      <a:pt x="21666" y="11516"/>
                      <a:pt x="21666" y="11321"/>
                      <a:pt x="21666" y="9955"/>
                    </a:cubicBezTo>
                    <a:lnTo>
                      <a:pt x="21666" y="1562"/>
                    </a:lnTo>
                    <a:cubicBezTo>
                      <a:pt x="21666" y="196"/>
                      <a:pt x="21471" y="1"/>
                      <a:pt x="21080" y="1"/>
                    </a:cubicBezTo>
                    <a:cubicBezTo>
                      <a:pt x="20690" y="1"/>
                      <a:pt x="20690" y="196"/>
                      <a:pt x="19714" y="1172"/>
                    </a:cubicBezTo>
                    <a:cubicBezTo>
                      <a:pt x="19519" y="1562"/>
                      <a:pt x="18933" y="2343"/>
                      <a:pt x="18543" y="2538"/>
                    </a:cubicBezTo>
                    <a:cubicBezTo>
                      <a:pt x="16201" y="1"/>
                      <a:pt x="12687" y="1"/>
                      <a:pt x="11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2"/>
              <p:cNvSpPr/>
              <p:nvPr/>
            </p:nvSpPr>
            <p:spPr>
              <a:xfrm>
                <a:off x="4624875" y="3486950"/>
                <a:ext cx="341600" cy="1249200"/>
              </a:xfrm>
              <a:custGeom>
                <a:avLst/>
                <a:gdLst/>
                <a:ahLst/>
                <a:cxnLst/>
                <a:rect l="l" t="t" r="r" b="b"/>
                <a:pathLst>
                  <a:path w="13664" h="49968" extrusionOk="0">
                    <a:moveTo>
                      <a:pt x="6052" y="0"/>
                    </a:moveTo>
                    <a:cubicBezTo>
                      <a:pt x="4490" y="0"/>
                      <a:pt x="3124" y="1366"/>
                      <a:pt x="3124" y="3123"/>
                    </a:cubicBezTo>
                    <a:cubicBezTo>
                      <a:pt x="3124" y="4880"/>
                      <a:pt x="4490" y="6246"/>
                      <a:pt x="6052" y="6246"/>
                    </a:cubicBezTo>
                    <a:cubicBezTo>
                      <a:pt x="7808" y="6246"/>
                      <a:pt x="9174" y="4880"/>
                      <a:pt x="9174" y="3123"/>
                    </a:cubicBezTo>
                    <a:cubicBezTo>
                      <a:pt x="9174" y="1562"/>
                      <a:pt x="7808" y="0"/>
                      <a:pt x="6052" y="0"/>
                    </a:cubicBezTo>
                    <a:close/>
                    <a:moveTo>
                      <a:pt x="9174" y="16591"/>
                    </a:moveTo>
                    <a:lnTo>
                      <a:pt x="391" y="17567"/>
                    </a:lnTo>
                    <a:lnTo>
                      <a:pt x="391" y="19518"/>
                    </a:lnTo>
                    <a:cubicBezTo>
                      <a:pt x="4685" y="19518"/>
                      <a:pt x="5271" y="19909"/>
                      <a:pt x="5271" y="23617"/>
                    </a:cubicBezTo>
                    <a:lnTo>
                      <a:pt x="5271" y="44697"/>
                    </a:lnTo>
                    <a:cubicBezTo>
                      <a:pt x="5271" y="47625"/>
                      <a:pt x="4880" y="48015"/>
                      <a:pt x="1" y="48015"/>
                    </a:cubicBezTo>
                    <a:lnTo>
                      <a:pt x="1" y="49967"/>
                    </a:lnTo>
                    <a:cubicBezTo>
                      <a:pt x="1953" y="49772"/>
                      <a:pt x="5076" y="49772"/>
                      <a:pt x="7027" y="49772"/>
                    </a:cubicBezTo>
                    <a:cubicBezTo>
                      <a:pt x="8784" y="49772"/>
                      <a:pt x="11907" y="49772"/>
                      <a:pt x="13664" y="49967"/>
                    </a:cubicBezTo>
                    <a:lnTo>
                      <a:pt x="13664" y="48015"/>
                    </a:lnTo>
                    <a:cubicBezTo>
                      <a:pt x="9174" y="48015"/>
                      <a:pt x="9174" y="47430"/>
                      <a:pt x="9174" y="44697"/>
                    </a:cubicBezTo>
                    <a:lnTo>
                      <a:pt x="9174" y="1659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2"/>
              <p:cNvSpPr/>
              <p:nvPr/>
            </p:nvSpPr>
            <p:spPr>
              <a:xfrm>
                <a:off x="5098200" y="3901700"/>
                <a:ext cx="853950" cy="834450"/>
              </a:xfrm>
              <a:custGeom>
                <a:avLst/>
                <a:gdLst/>
                <a:ahLst/>
                <a:cxnLst/>
                <a:rect l="l" t="t" r="r" b="b"/>
                <a:pathLst>
                  <a:path w="34158" h="33378" extrusionOk="0">
                    <a:moveTo>
                      <a:pt x="8979" y="1"/>
                    </a:moveTo>
                    <a:lnTo>
                      <a:pt x="1" y="977"/>
                    </a:lnTo>
                    <a:lnTo>
                      <a:pt x="1" y="2928"/>
                    </a:lnTo>
                    <a:cubicBezTo>
                      <a:pt x="4490" y="2928"/>
                      <a:pt x="5271" y="3319"/>
                      <a:pt x="5271" y="7027"/>
                    </a:cubicBezTo>
                    <a:lnTo>
                      <a:pt x="5271" y="28107"/>
                    </a:lnTo>
                    <a:cubicBezTo>
                      <a:pt x="5271" y="31035"/>
                      <a:pt x="4880" y="31425"/>
                      <a:pt x="1" y="31425"/>
                    </a:cubicBezTo>
                    <a:lnTo>
                      <a:pt x="1" y="33377"/>
                    </a:lnTo>
                    <a:cubicBezTo>
                      <a:pt x="1757" y="33182"/>
                      <a:pt x="5271" y="33182"/>
                      <a:pt x="7223" y="33182"/>
                    </a:cubicBezTo>
                    <a:cubicBezTo>
                      <a:pt x="9174" y="33182"/>
                      <a:pt x="12492" y="33182"/>
                      <a:pt x="14444" y="33377"/>
                    </a:cubicBezTo>
                    <a:lnTo>
                      <a:pt x="14444" y="31425"/>
                    </a:lnTo>
                    <a:cubicBezTo>
                      <a:pt x="9565" y="31425"/>
                      <a:pt x="9174" y="31035"/>
                      <a:pt x="9174" y="28107"/>
                    </a:cubicBezTo>
                    <a:lnTo>
                      <a:pt x="9174" y="13468"/>
                    </a:lnTo>
                    <a:cubicBezTo>
                      <a:pt x="9174" y="6442"/>
                      <a:pt x="13468" y="1367"/>
                      <a:pt x="18738" y="1367"/>
                    </a:cubicBezTo>
                    <a:cubicBezTo>
                      <a:pt x="24399" y="1367"/>
                      <a:pt x="24984" y="6247"/>
                      <a:pt x="24984" y="9955"/>
                    </a:cubicBezTo>
                    <a:lnTo>
                      <a:pt x="24984" y="28107"/>
                    </a:lnTo>
                    <a:cubicBezTo>
                      <a:pt x="24984" y="31035"/>
                      <a:pt x="24789" y="31425"/>
                      <a:pt x="19910" y="31425"/>
                    </a:cubicBezTo>
                    <a:lnTo>
                      <a:pt x="19910" y="33377"/>
                    </a:lnTo>
                    <a:cubicBezTo>
                      <a:pt x="21666" y="33182"/>
                      <a:pt x="24984" y="33182"/>
                      <a:pt x="26936" y="33182"/>
                    </a:cubicBezTo>
                    <a:cubicBezTo>
                      <a:pt x="28888" y="33182"/>
                      <a:pt x="32401" y="33182"/>
                      <a:pt x="34158" y="33377"/>
                    </a:cubicBezTo>
                    <a:lnTo>
                      <a:pt x="34158" y="31425"/>
                    </a:lnTo>
                    <a:cubicBezTo>
                      <a:pt x="29278" y="31425"/>
                      <a:pt x="29083" y="31035"/>
                      <a:pt x="29083" y="28107"/>
                    </a:cubicBezTo>
                    <a:lnTo>
                      <a:pt x="29083" y="10345"/>
                    </a:lnTo>
                    <a:cubicBezTo>
                      <a:pt x="29083" y="6442"/>
                      <a:pt x="28302" y="1"/>
                      <a:pt x="19324" y="1"/>
                    </a:cubicBezTo>
                    <a:cubicBezTo>
                      <a:pt x="13273" y="1"/>
                      <a:pt x="10150" y="4685"/>
                      <a:pt x="8979" y="7808"/>
                    </a:cubicBezTo>
                    <a:lnTo>
                      <a:pt x="89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2"/>
              <p:cNvSpPr/>
              <p:nvPr/>
            </p:nvSpPr>
            <p:spPr>
              <a:xfrm>
                <a:off x="6371775" y="3896825"/>
                <a:ext cx="761250" cy="858825"/>
              </a:xfrm>
              <a:custGeom>
                <a:avLst/>
                <a:gdLst/>
                <a:ahLst/>
                <a:cxnLst/>
                <a:rect l="l" t="t" r="r" b="b"/>
                <a:pathLst>
                  <a:path w="30450" h="34353" extrusionOk="0">
                    <a:moveTo>
                      <a:pt x="8003" y="1"/>
                    </a:moveTo>
                    <a:cubicBezTo>
                      <a:pt x="4880" y="1"/>
                      <a:pt x="3514" y="2343"/>
                      <a:pt x="2538" y="3904"/>
                    </a:cubicBezTo>
                    <a:cubicBezTo>
                      <a:pt x="1172" y="6637"/>
                      <a:pt x="1" y="11321"/>
                      <a:pt x="1" y="11712"/>
                    </a:cubicBezTo>
                    <a:cubicBezTo>
                      <a:pt x="1" y="11907"/>
                      <a:pt x="391" y="12297"/>
                      <a:pt x="977" y="12297"/>
                    </a:cubicBezTo>
                    <a:cubicBezTo>
                      <a:pt x="1562" y="12297"/>
                      <a:pt x="1562" y="12297"/>
                      <a:pt x="2148" y="10540"/>
                    </a:cubicBezTo>
                    <a:cubicBezTo>
                      <a:pt x="3124" y="6051"/>
                      <a:pt x="4685" y="1562"/>
                      <a:pt x="7613" y="1562"/>
                    </a:cubicBezTo>
                    <a:cubicBezTo>
                      <a:pt x="9565" y="1562"/>
                      <a:pt x="9955" y="2928"/>
                      <a:pt x="9955" y="5075"/>
                    </a:cubicBezTo>
                    <a:cubicBezTo>
                      <a:pt x="9955" y="6637"/>
                      <a:pt x="9370" y="9760"/>
                      <a:pt x="8784" y="12102"/>
                    </a:cubicBezTo>
                    <a:lnTo>
                      <a:pt x="6637" y="20300"/>
                    </a:lnTo>
                    <a:cubicBezTo>
                      <a:pt x="6247" y="21666"/>
                      <a:pt x="5466" y="25179"/>
                      <a:pt x="5076" y="26545"/>
                    </a:cubicBezTo>
                    <a:cubicBezTo>
                      <a:pt x="4490" y="28497"/>
                      <a:pt x="3709" y="32011"/>
                      <a:pt x="3709" y="32401"/>
                    </a:cubicBezTo>
                    <a:cubicBezTo>
                      <a:pt x="3709" y="33377"/>
                      <a:pt x="4490" y="34353"/>
                      <a:pt x="5661" y="34353"/>
                    </a:cubicBezTo>
                    <a:cubicBezTo>
                      <a:pt x="6637" y="34353"/>
                      <a:pt x="8003" y="33767"/>
                      <a:pt x="8394" y="32206"/>
                    </a:cubicBezTo>
                    <a:cubicBezTo>
                      <a:pt x="8589" y="31620"/>
                      <a:pt x="11517" y="20104"/>
                      <a:pt x="11907" y="18348"/>
                    </a:cubicBezTo>
                    <a:cubicBezTo>
                      <a:pt x="12297" y="16786"/>
                      <a:pt x="12688" y="15225"/>
                      <a:pt x="13078" y="13468"/>
                    </a:cubicBezTo>
                    <a:cubicBezTo>
                      <a:pt x="13469" y="12492"/>
                      <a:pt x="13664" y="11126"/>
                      <a:pt x="14054" y="10150"/>
                    </a:cubicBezTo>
                    <a:cubicBezTo>
                      <a:pt x="14249" y="9565"/>
                      <a:pt x="16201" y="5856"/>
                      <a:pt x="18153" y="4099"/>
                    </a:cubicBezTo>
                    <a:cubicBezTo>
                      <a:pt x="19129" y="3319"/>
                      <a:pt x="21081" y="1562"/>
                      <a:pt x="24204" y="1562"/>
                    </a:cubicBezTo>
                    <a:cubicBezTo>
                      <a:pt x="25375" y="1562"/>
                      <a:pt x="26546" y="1757"/>
                      <a:pt x="27522" y="2538"/>
                    </a:cubicBezTo>
                    <a:cubicBezTo>
                      <a:pt x="25180" y="2928"/>
                      <a:pt x="24009" y="4685"/>
                      <a:pt x="24009" y="6246"/>
                    </a:cubicBezTo>
                    <a:cubicBezTo>
                      <a:pt x="24009" y="8003"/>
                      <a:pt x="25375" y="8784"/>
                      <a:pt x="26546" y="8784"/>
                    </a:cubicBezTo>
                    <a:cubicBezTo>
                      <a:pt x="28693" y="8784"/>
                      <a:pt x="30450" y="6832"/>
                      <a:pt x="30450" y="4685"/>
                    </a:cubicBezTo>
                    <a:cubicBezTo>
                      <a:pt x="30450" y="2148"/>
                      <a:pt x="28107" y="1"/>
                      <a:pt x="24204" y="1"/>
                    </a:cubicBezTo>
                    <a:cubicBezTo>
                      <a:pt x="21276" y="1"/>
                      <a:pt x="17763" y="1367"/>
                      <a:pt x="14444" y="6051"/>
                    </a:cubicBezTo>
                    <a:cubicBezTo>
                      <a:pt x="14054" y="1952"/>
                      <a:pt x="10931" y="1"/>
                      <a:pt x="80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216" name="Google Shape;216;p22"/>
          <p:cNvCxnSpPr/>
          <p:nvPr/>
        </p:nvCxnSpPr>
        <p:spPr>
          <a:xfrm flipH="1">
            <a:off x="5067925" y="-11700"/>
            <a:ext cx="8100" cy="5166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Total Internal Reflection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0900" cy="21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3.20 and 3.21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role of total internal reflection in transmitting information along optical fibres and in prisms.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the meaning of critical angle </a:t>
            </a:r>
            <a:r>
              <a:rPr lang="en" sz="1100" i="1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light waves move from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denser material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less dense material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all of the light can be reflected.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phenomenon is referred to as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total internal reflection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TIR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TIR occurs when the angle of incidence exceeds the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critical angle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5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Past a certain angle, all of the light waves will be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reflected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glass, </a:t>
            </a:r>
            <a:r>
              <a:rPr lang="en" sz="11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is around 42°.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3" name="Google Shape;22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24" name="Google Shape;224;p23"/>
          <p:cNvGrpSpPr/>
          <p:nvPr/>
        </p:nvGrpSpPr>
        <p:grpSpPr>
          <a:xfrm>
            <a:off x="612788" y="3389663"/>
            <a:ext cx="7959938" cy="1184686"/>
            <a:chOff x="834388" y="3337725"/>
            <a:chExt cx="7959938" cy="1184686"/>
          </a:xfrm>
        </p:grpSpPr>
        <p:grpSp>
          <p:nvGrpSpPr>
            <p:cNvPr id="225" name="Google Shape;225;p23"/>
            <p:cNvGrpSpPr/>
            <p:nvPr/>
          </p:nvGrpSpPr>
          <p:grpSpPr>
            <a:xfrm>
              <a:off x="834388" y="3337725"/>
              <a:ext cx="4719523" cy="1184686"/>
              <a:chOff x="1409625" y="3231125"/>
              <a:chExt cx="4719523" cy="1184686"/>
            </a:xfrm>
          </p:grpSpPr>
          <p:sp>
            <p:nvSpPr>
              <p:cNvPr id="226" name="Google Shape;226;p23"/>
              <p:cNvSpPr/>
              <p:nvPr/>
            </p:nvSpPr>
            <p:spPr>
              <a:xfrm>
                <a:off x="1409625" y="3742673"/>
                <a:ext cx="4716075" cy="655265"/>
              </a:xfrm>
              <a:custGeom>
                <a:avLst/>
                <a:gdLst/>
                <a:ahLst/>
                <a:cxnLst/>
                <a:rect l="l" t="t" r="r" b="b"/>
                <a:pathLst>
                  <a:path w="269490" h="37433" extrusionOk="0">
                    <a:moveTo>
                      <a:pt x="127498" y="0"/>
                    </a:moveTo>
                    <a:lnTo>
                      <a:pt x="52870" y="14887"/>
                    </a:lnTo>
                    <a:lnTo>
                      <a:pt x="52870" y="14926"/>
                    </a:lnTo>
                    <a:lnTo>
                      <a:pt x="52830" y="14926"/>
                    </a:lnTo>
                    <a:lnTo>
                      <a:pt x="1" y="37000"/>
                    </a:lnTo>
                    <a:lnTo>
                      <a:pt x="197" y="37432"/>
                    </a:lnTo>
                    <a:lnTo>
                      <a:pt x="52987" y="15397"/>
                    </a:lnTo>
                    <a:lnTo>
                      <a:pt x="53027" y="15397"/>
                    </a:lnTo>
                    <a:lnTo>
                      <a:pt x="127538" y="511"/>
                    </a:lnTo>
                    <a:lnTo>
                      <a:pt x="226441" y="27770"/>
                    </a:lnTo>
                    <a:lnTo>
                      <a:pt x="226519" y="27809"/>
                    </a:lnTo>
                    <a:lnTo>
                      <a:pt x="226558" y="27809"/>
                    </a:lnTo>
                    <a:lnTo>
                      <a:pt x="269490" y="17636"/>
                    </a:lnTo>
                    <a:lnTo>
                      <a:pt x="269372" y="17125"/>
                    </a:lnTo>
                    <a:lnTo>
                      <a:pt x="226480" y="27298"/>
                    </a:lnTo>
                    <a:lnTo>
                      <a:pt x="127656" y="39"/>
                    </a:lnTo>
                    <a:lnTo>
                      <a:pt x="127577" y="0"/>
                    </a:lnTo>
                    <a:close/>
                  </a:path>
                </a:pathLst>
              </a:custGeom>
              <a:solidFill>
                <a:srgbClr val="FF00A2"/>
              </a:solidFill>
              <a:ln w="9525" cap="flat" cmpd="sng">
                <a:solidFill>
                  <a:srgbClr val="FF00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>
                <a:off x="2331403" y="3554267"/>
                <a:ext cx="3797745" cy="858795"/>
              </a:xfrm>
              <a:custGeom>
                <a:avLst/>
                <a:gdLst/>
                <a:ahLst/>
                <a:cxnLst/>
                <a:rect l="l" t="t" r="r" b="b"/>
                <a:pathLst>
                  <a:path w="217014" h="49060" fill="none" extrusionOk="0">
                    <a:moveTo>
                      <a:pt x="0" y="1"/>
                    </a:moveTo>
                    <a:lnTo>
                      <a:pt x="217013" y="1"/>
                    </a:lnTo>
                    <a:lnTo>
                      <a:pt x="217013" y="49059"/>
                    </a:lnTo>
                    <a:lnTo>
                      <a:pt x="0" y="49059"/>
                    </a:lnTo>
                    <a:close/>
                  </a:path>
                </a:pathLst>
              </a:custGeom>
              <a:noFill/>
              <a:ln w="12775" cap="sq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>
                <a:off x="2331403" y="3552219"/>
                <a:ext cx="3797745" cy="208345"/>
              </a:xfrm>
              <a:custGeom>
                <a:avLst/>
                <a:gdLst/>
                <a:ahLst/>
                <a:cxnLst/>
                <a:rect l="l" t="t" r="r" b="b"/>
                <a:pathLst>
                  <a:path w="217014" h="11902" extrusionOk="0">
                    <a:moveTo>
                      <a:pt x="0" y="0"/>
                    </a:moveTo>
                    <a:lnTo>
                      <a:pt x="217013" y="0"/>
                    </a:lnTo>
                    <a:lnTo>
                      <a:pt x="217013" y="11901"/>
                    </a:lnTo>
                    <a:lnTo>
                      <a:pt x="0" y="11901"/>
                    </a:lnTo>
                    <a:close/>
                  </a:path>
                </a:pathLst>
              </a:custGeom>
              <a:solidFill>
                <a:srgbClr val="DEDEDE"/>
              </a:solidFill>
              <a:ln w="12775" cap="sq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>
                <a:off x="2331403" y="4204699"/>
                <a:ext cx="3797745" cy="208362"/>
              </a:xfrm>
              <a:custGeom>
                <a:avLst/>
                <a:gdLst/>
                <a:ahLst/>
                <a:cxnLst/>
                <a:rect l="l" t="t" r="r" b="b"/>
                <a:pathLst>
                  <a:path w="217014" h="11903" extrusionOk="0">
                    <a:moveTo>
                      <a:pt x="0" y="1"/>
                    </a:moveTo>
                    <a:lnTo>
                      <a:pt x="217013" y="1"/>
                    </a:lnTo>
                    <a:lnTo>
                      <a:pt x="217013" y="11902"/>
                    </a:lnTo>
                    <a:lnTo>
                      <a:pt x="0" y="11902"/>
                    </a:lnTo>
                    <a:close/>
                  </a:path>
                </a:pathLst>
              </a:custGeom>
              <a:solidFill>
                <a:srgbClr val="DEDEDE"/>
              </a:solidFill>
              <a:ln w="12775" cap="sq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>
                <a:off x="3638093" y="3231125"/>
                <a:ext cx="18" cy="1184686"/>
              </a:xfrm>
              <a:custGeom>
                <a:avLst/>
                <a:gdLst/>
                <a:ahLst/>
                <a:cxnLst/>
                <a:rect l="l" t="t" r="r" b="b"/>
                <a:pathLst>
                  <a:path w="1" h="67677" fill="none" extrusionOk="0">
                    <a:moveTo>
                      <a:pt x="0" y="0"/>
                    </a:moveTo>
                    <a:lnTo>
                      <a:pt x="0" y="67676"/>
                    </a:lnTo>
                  </a:path>
                </a:pathLst>
              </a:custGeom>
              <a:noFill/>
              <a:ln w="12775" cap="flat" cmpd="sng">
                <a:solidFill>
                  <a:srgbClr val="FFFFFF"/>
                </a:solidFill>
                <a:prstDash val="dash"/>
                <a:miter lim="3927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>
                <a:off x="3471055" y="3751600"/>
                <a:ext cx="331328" cy="171917"/>
              </a:xfrm>
              <a:custGeom>
                <a:avLst/>
                <a:gdLst/>
                <a:ahLst/>
                <a:cxnLst/>
                <a:rect l="l" t="t" r="r" b="b"/>
                <a:pathLst>
                  <a:path w="18933" h="9821" fill="none" extrusionOk="0">
                    <a:moveTo>
                      <a:pt x="18933" y="2318"/>
                    </a:moveTo>
                    <a:cubicBezTo>
                      <a:pt x="17833" y="6717"/>
                      <a:pt x="13827" y="9820"/>
                      <a:pt x="9270" y="9663"/>
                    </a:cubicBezTo>
                    <a:cubicBezTo>
                      <a:pt x="4675" y="9545"/>
                      <a:pt x="826" y="6246"/>
                      <a:pt x="1" y="1768"/>
                    </a:cubicBezTo>
                    <a:lnTo>
                      <a:pt x="9545" y="1"/>
                    </a:lnTo>
                    <a:close/>
                  </a:path>
                </a:pathLst>
              </a:custGeom>
              <a:noFill/>
              <a:ln w="12775" cap="sq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23"/>
            <p:cNvSpPr txBox="1"/>
            <p:nvPr/>
          </p:nvSpPr>
          <p:spPr>
            <a:xfrm>
              <a:off x="5595425" y="3743900"/>
              <a:ext cx="31989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TIR is used in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optical fibres 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to carry data. Optical fibres are made of plastic or glass. Light will always hit a boundary at a value higher than </a:t>
              </a:r>
              <a:r>
                <a:rPr lang="en" sz="1100" b="1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  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4"/>
          <p:cNvPicPr preferRelativeResize="0"/>
          <p:nvPr/>
        </p:nvPicPr>
        <p:blipFill rotWithShape="1">
          <a:blip r:embed="rId3">
            <a:alphaModFix/>
          </a:blip>
          <a:srcRect t="12914" b="8239"/>
          <a:stretch/>
        </p:blipFill>
        <p:spPr>
          <a:xfrm>
            <a:off x="0" y="0"/>
            <a:ext cx="9144003" cy="45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39" name="Google Shape;239;p24"/>
          <p:cNvSpPr txBox="1"/>
          <p:nvPr/>
        </p:nvSpPr>
        <p:spPr>
          <a:xfrm>
            <a:off x="1419150" y="4617575"/>
            <a:ext cx="630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Optical fibres are used to transmit different forms of data by </a:t>
            </a:r>
            <a:r>
              <a:rPr lang="en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light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40" name="Google Shape;240;p24"/>
          <p:cNvCxnSpPr/>
          <p:nvPr/>
        </p:nvCxnSpPr>
        <p:spPr>
          <a:xfrm>
            <a:off x="-12" y="4516488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46" name="Google Shape;246;p25"/>
          <p:cNvGrpSpPr/>
          <p:nvPr/>
        </p:nvGrpSpPr>
        <p:grpSpPr>
          <a:xfrm>
            <a:off x="734288" y="1148325"/>
            <a:ext cx="3904900" cy="3357481"/>
            <a:chOff x="539575" y="1148325"/>
            <a:chExt cx="3904900" cy="3357481"/>
          </a:xfrm>
        </p:grpSpPr>
        <p:sp>
          <p:nvSpPr>
            <p:cNvPr id="247" name="Google Shape;247;p25"/>
            <p:cNvSpPr/>
            <p:nvPr/>
          </p:nvSpPr>
          <p:spPr>
            <a:xfrm>
              <a:off x="2460775" y="1148325"/>
              <a:ext cx="1983700" cy="2231538"/>
            </a:xfrm>
            <a:custGeom>
              <a:avLst/>
              <a:gdLst/>
              <a:ahLst/>
              <a:cxnLst/>
              <a:rect l="l" t="t" r="r" b="b"/>
              <a:pathLst>
                <a:path w="39674" h="44828" fill="none" extrusionOk="0">
                  <a:moveTo>
                    <a:pt x="39673" y="44828"/>
                  </a:moveTo>
                  <a:lnTo>
                    <a:pt x="0" y="448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solid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3160525" y="2512127"/>
              <a:ext cx="39050" cy="38928"/>
            </a:xfrm>
            <a:custGeom>
              <a:avLst/>
              <a:gdLst/>
              <a:ahLst/>
              <a:cxnLst/>
              <a:rect l="l" t="t" r="r" b="b"/>
              <a:pathLst>
                <a:path w="781" h="782" fill="none" extrusionOk="0">
                  <a:moveTo>
                    <a:pt x="781" y="0"/>
                  </a:moveTo>
                  <a:lnTo>
                    <a:pt x="781" y="781"/>
                  </a:lnTo>
                  <a:lnTo>
                    <a:pt x="0" y="781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solid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689525" y="2551006"/>
              <a:ext cx="2394500" cy="50"/>
            </a:xfrm>
            <a:custGeom>
              <a:avLst/>
              <a:gdLst/>
              <a:ahLst/>
              <a:cxnLst/>
              <a:rect l="l" t="t" r="r" b="b"/>
              <a:pathLst>
                <a:path w="47890" h="1" fill="none" extrusionOk="0">
                  <a:moveTo>
                    <a:pt x="47889" y="0"/>
                  </a:moveTo>
                  <a:lnTo>
                    <a:pt x="0" y="0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dash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612975" y="2512127"/>
              <a:ext cx="39100" cy="38928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782" y="781"/>
                  </a:moveTo>
                  <a:lnTo>
                    <a:pt x="1" y="781"/>
                  </a:lnTo>
                  <a:lnTo>
                    <a:pt x="1" y="0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solid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612975" y="2051802"/>
              <a:ext cx="50" cy="388832"/>
            </a:xfrm>
            <a:custGeom>
              <a:avLst/>
              <a:gdLst/>
              <a:ahLst/>
              <a:cxnLst/>
              <a:rect l="l" t="t" r="r" b="b"/>
              <a:pathLst>
                <a:path w="1" h="7811" fill="none" extrusionOk="0">
                  <a:moveTo>
                    <a:pt x="1" y="7810"/>
                  </a:moveTo>
                  <a:lnTo>
                    <a:pt x="1" y="1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dash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612975" y="1977180"/>
              <a:ext cx="39100" cy="38928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1" y="781"/>
                  </a:moveTo>
                  <a:lnTo>
                    <a:pt x="1" y="0"/>
                  </a:lnTo>
                  <a:lnTo>
                    <a:pt x="782" y="0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solid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727025" y="1977180"/>
              <a:ext cx="2396050" cy="50"/>
            </a:xfrm>
            <a:custGeom>
              <a:avLst/>
              <a:gdLst/>
              <a:ahLst/>
              <a:cxnLst/>
              <a:rect l="l" t="t" r="r" b="b"/>
              <a:pathLst>
                <a:path w="47921" h="1" fill="none" extrusionOk="0">
                  <a:moveTo>
                    <a:pt x="0" y="0"/>
                  </a:moveTo>
                  <a:lnTo>
                    <a:pt x="47920" y="0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dash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3160525" y="1977180"/>
              <a:ext cx="39050" cy="38928"/>
            </a:xfrm>
            <a:custGeom>
              <a:avLst/>
              <a:gdLst/>
              <a:ahLst/>
              <a:cxnLst/>
              <a:rect l="l" t="t" r="r" b="b"/>
              <a:pathLst>
                <a:path w="781" h="782" fill="none" extrusionOk="0">
                  <a:moveTo>
                    <a:pt x="0" y="0"/>
                  </a:moveTo>
                  <a:lnTo>
                    <a:pt x="781" y="0"/>
                  </a:lnTo>
                  <a:lnTo>
                    <a:pt x="781" y="781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solid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3199525" y="2087594"/>
              <a:ext cx="50" cy="388782"/>
            </a:xfrm>
            <a:custGeom>
              <a:avLst/>
              <a:gdLst/>
              <a:ahLst/>
              <a:cxnLst/>
              <a:rect l="l" t="t" r="r" b="b"/>
              <a:pathLst>
                <a:path w="1" h="7810" fill="none" extrusionOk="0">
                  <a:moveTo>
                    <a:pt x="1" y="0"/>
                  </a:moveTo>
                  <a:lnTo>
                    <a:pt x="1" y="7810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dash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3199525" y="2551006"/>
              <a:ext cx="506150" cy="1096355"/>
            </a:xfrm>
            <a:custGeom>
              <a:avLst/>
              <a:gdLst/>
              <a:ahLst/>
              <a:cxnLst/>
              <a:rect l="l" t="t" r="r" b="b"/>
              <a:pathLst>
                <a:path w="10123" h="22024" fill="none" extrusionOk="0">
                  <a:moveTo>
                    <a:pt x="10122" y="22024"/>
                  </a:moveTo>
                  <a:lnTo>
                    <a:pt x="10122" y="0"/>
                  </a:lnTo>
                  <a:lnTo>
                    <a:pt x="1" y="0"/>
                  </a:lnTo>
                  <a:lnTo>
                    <a:pt x="1" y="22024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dash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3419775" y="3751526"/>
              <a:ext cx="285900" cy="681190"/>
            </a:xfrm>
            <a:custGeom>
              <a:avLst/>
              <a:gdLst/>
              <a:ahLst/>
              <a:cxnLst/>
              <a:rect l="l" t="t" r="r" b="b"/>
              <a:pathLst>
                <a:path w="5718" h="13684" fill="none" extrusionOk="0">
                  <a:moveTo>
                    <a:pt x="1" y="13683"/>
                  </a:moveTo>
                  <a:lnTo>
                    <a:pt x="5717" y="13683"/>
                  </a:lnTo>
                  <a:lnTo>
                    <a:pt x="5717" y="1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dash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3199525" y="3751526"/>
              <a:ext cx="114100" cy="681190"/>
            </a:xfrm>
            <a:custGeom>
              <a:avLst/>
              <a:gdLst/>
              <a:ahLst/>
              <a:cxnLst/>
              <a:rect l="l" t="t" r="r" b="b"/>
              <a:pathLst>
                <a:path w="2282" h="13684" fill="none" extrusionOk="0">
                  <a:moveTo>
                    <a:pt x="1" y="1"/>
                  </a:moveTo>
                  <a:lnTo>
                    <a:pt x="1" y="13683"/>
                  </a:lnTo>
                  <a:lnTo>
                    <a:pt x="2281" y="13683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dash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2935575" y="1977180"/>
              <a:ext cx="264000" cy="264382"/>
            </a:xfrm>
            <a:custGeom>
              <a:avLst/>
              <a:gdLst/>
              <a:ahLst/>
              <a:cxnLst/>
              <a:rect l="l" t="t" r="r" b="b"/>
              <a:pathLst>
                <a:path w="5280" h="5311" fill="none" extrusionOk="0">
                  <a:moveTo>
                    <a:pt x="5280" y="0"/>
                  </a:moveTo>
                  <a:lnTo>
                    <a:pt x="1" y="5311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solid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3015225" y="1977180"/>
              <a:ext cx="184350" cy="129129"/>
            </a:xfrm>
            <a:custGeom>
              <a:avLst/>
              <a:gdLst/>
              <a:ahLst/>
              <a:cxnLst/>
              <a:rect l="l" t="t" r="r" b="b"/>
              <a:pathLst>
                <a:path w="3687" h="2594" fill="none" extrusionOk="0">
                  <a:moveTo>
                    <a:pt x="3687" y="0"/>
                  </a:moveTo>
                  <a:lnTo>
                    <a:pt x="1" y="0"/>
                  </a:lnTo>
                  <a:cubicBezTo>
                    <a:pt x="1" y="500"/>
                    <a:pt x="95" y="969"/>
                    <a:pt x="282" y="1406"/>
                  </a:cubicBezTo>
                  <a:cubicBezTo>
                    <a:pt x="469" y="1843"/>
                    <a:pt x="719" y="2249"/>
                    <a:pt x="1063" y="2593"/>
                  </a:cubicBezTo>
                  <a:close/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solid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3632225" y="3625580"/>
              <a:ext cx="146850" cy="125993"/>
            </a:xfrm>
            <a:custGeom>
              <a:avLst/>
              <a:gdLst/>
              <a:ahLst/>
              <a:cxnLst/>
              <a:rect l="l" t="t" r="r" b="b"/>
              <a:pathLst>
                <a:path w="2937" h="2531" extrusionOk="0">
                  <a:moveTo>
                    <a:pt x="2937" y="0"/>
                  </a:moveTo>
                  <a:lnTo>
                    <a:pt x="1468" y="2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3126125" y="3625580"/>
              <a:ext cx="146900" cy="125993"/>
            </a:xfrm>
            <a:custGeom>
              <a:avLst/>
              <a:gdLst/>
              <a:ahLst/>
              <a:cxnLst/>
              <a:rect l="l" t="t" r="r" b="b"/>
              <a:pathLst>
                <a:path w="2938" h="2531" extrusionOk="0">
                  <a:moveTo>
                    <a:pt x="1" y="0"/>
                  </a:moveTo>
                  <a:lnTo>
                    <a:pt x="1469" y="2531"/>
                  </a:lnTo>
                  <a:lnTo>
                    <a:pt x="293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1139375" y="1905644"/>
              <a:ext cx="126550" cy="144661"/>
            </a:xfrm>
            <a:custGeom>
              <a:avLst/>
              <a:gdLst/>
              <a:ahLst/>
              <a:cxnLst/>
              <a:rect l="l" t="t" r="r" b="b"/>
              <a:pathLst>
                <a:path w="2531" h="2906" extrusionOk="0">
                  <a:moveTo>
                    <a:pt x="0" y="2906"/>
                  </a:moveTo>
                  <a:lnTo>
                    <a:pt x="2531" y="1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1244025" y="2477928"/>
              <a:ext cx="126550" cy="146204"/>
            </a:xfrm>
            <a:custGeom>
              <a:avLst/>
              <a:gdLst/>
              <a:ahLst/>
              <a:cxnLst/>
              <a:rect l="l" t="t" r="r" b="b"/>
              <a:pathLst>
                <a:path w="2531" h="2937" extrusionOk="0">
                  <a:moveTo>
                    <a:pt x="2531" y="2937"/>
                  </a:moveTo>
                  <a:lnTo>
                    <a:pt x="0" y="1468"/>
                  </a:lnTo>
                  <a:lnTo>
                    <a:pt x="253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539575" y="2230665"/>
              <a:ext cx="145300" cy="125993"/>
            </a:xfrm>
            <a:custGeom>
              <a:avLst/>
              <a:gdLst/>
              <a:ahLst/>
              <a:cxnLst/>
              <a:rect l="l" t="t" r="r" b="b"/>
              <a:pathLst>
                <a:path w="2906" h="2531" extrusionOk="0">
                  <a:moveTo>
                    <a:pt x="2906" y="2531"/>
                  </a:moveTo>
                  <a:lnTo>
                    <a:pt x="1469" y="0"/>
                  </a:lnTo>
                  <a:lnTo>
                    <a:pt x="1" y="253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3313575" y="4359602"/>
              <a:ext cx="126550" cy="146204"/>
            </a:xfrm>
            <a:custGeom>
              <a:avLst/>
              <a:gdLst/>
              <a:ahLst/>
              <a:cxnLst/>
              <a:rect l="l" t="t" r="r" b="b"/>
              <a:pathLst>
                <a:path w="2531" h="2937" extrusionOk="0">
                  <a:moveTo>
                    <a:pt x="2531" y="2937"/>
                  </a:moveTo>
                  <a:lnTo>
                    <a:pt x="0" y="1468"/>
                  </a:lnTo>
                  <a:lnTo>
                    <a:pt x="253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25"/>
          <p:cNvSpPr txBox="1"/>
          <p:nvPr/>
        </p:nvSpPr>
        <p:spPr>
          <a:xfrm>
            <a:off x="4831913" y="2156100"/>
            <a:ext cx="3577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a right-angled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prism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light is totally internally reflected. The image appears as a reflection at 90° to and below the real object.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Critical Angles and the Refractive Index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3" name="Google Shape;27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3.22</a:t>
            </a:r>
            <a:endParaRPr sz="17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critical angle and refractive index.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</a:t>
            </a:r>
            <a:r>
              <a:rPr lang="en" sz="1700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the refractive index.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higher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refractive index,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lower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critical angle.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Take the example of </a:t>
            </a:r>
            <a:r>
              <a:rPr lang="en" sz="1300" b="1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water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The critical angle for water is 49°.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This equation can be rearranged to find </a:t>
            </a: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n.</a:t>
            </a:r>
            <a:endParaRPr sz="1300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1 ÷ sin (</a:t>
            </a: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= 1 ÷ sin (49) =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1.32</a:t>
            </a:r>
            <a:endParaRPr sz="13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4" name="Google Shape;27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75" name="Google Shape;275;p26"/>
          <p:cNvGrpSpPr/>
          <p:nvPr/>
        </p:nvGrpSpPr>
        <p:grpSpPr>
          <a:xfrm>
            <a:off x="2756300" y="2571747"/>
            <a:ext cx="3631400" cy="698758"/>
            <a:chOff x="2756300" y="2222372"/>
            <a:chExt cx="3631400" cy="698758"/>
          </a:xfrm>
        </p:grpSpPr>
        <p:grpSp>
          <p:nvGrpSpPr>
            <p:cNvPr id="276" name="Google Shape;276;p26"/>
            <p:cNvGrpSpPr/>
            <p:nvPr/>
          </p:nvGrpSpPr>
          <p:grpSpPr>
            <a:xfrm>
              <a:off x="2756300" y="2222372"/>
              <a:ext cx="1236913" cy="698758"/>
              <a:chOff x="288575" y="834450"/>
              <a:chExt cx="7068075" cy="3990625"/>
            </a:xfrm>
          </p:grpSpPr>
          <p:sp>
            <p:nvSpPr>
              <p:cNvPr id="277" name="Google Shape;277;p26"/>
              <p:cNvSpPr/>
              <p:nvPr/>
            </p:nvSpPr>
            <p:spPr>
              <a:xfrm>
                <a:off x="288575" y="2590100"/>
                <a:ext cx="605425" cy="887950"/>
              </a:xfrm>
              <a:custGeom>
                <a:avLst/>
                <a:gdLst/>
                <a:ahLst/>
                <a:cxnLst/>
                <a:rect l="l" t="t" r="r" b="b"/>
                <a:pathLst>
                  <a:path w="24217" h="35518" extrusionOk="0">
                    <a:moveTo>
                      <a:pt x="11704" y="1"/>
                    </a:moveTo>
                    <a:cubicBezTo>
                      <a:pt x="3027" y="1"/>
                      <a:pt x="0" y="4642"/>
                      <a:pt x="0" y="9283"/>
                    </a:cubicBezTo>
                    <a:cubicBezTo>
                      <a:pt x="0" y="16346"/>
                      <a:pt x="7870" y="17961"/>
                      <a:pt x="10292" y="18364"/>
                    </a:cubicBezTo>
                    <a:cubicBezTo>
                      <a:pt x="15135" y="19373"/>
                      <a:pt x="16951" y="19777"/>
                      <a:pt x="18566" y="21190"/>
                    </a:cubicBezTo>
                    <a:cubicBezTo>
                      <a:pt x="19575" y="21997"/>
                      <a:pt x="21391" y="23813"/>
                      <a:pt x="21391" y="26638"/>
                    </a:cubicBezTo>
                    <a:cubicBezTo>
                      <a:pt x="21391" y="29867"/>
                      <a:pt x="19373" y="34105"/>
                      <a:pt x="12108" y="34105"/>
                    </a:cubicBezTo>
                    <a:cubicBezTo>
                      <a:pt x="5449" y="34105"/>
                      <a:pt x="3027" y="29060"/>
                      <a:pt x="1614" y="21997"/>
                    </a:cubicBezTo>
                    <a:cubicBezTo>
                      <a:pt x="1211" y="20988"/>
                      <a:pt x="1211" y="20988"/>
                      <a:pt x="605" y="20988"/>
                    </a:cubicBezTo>
                    <a:cubicBezTo>
                      <a:pt x="0" y="20988"/>
                      <a:pt x="0" y="20988"/>
                      <a:pt x="0" y="22602"/>
                    </a:cubicBezTo>
                    <a:lnTo>
                      <a:pt x="0" y="33903"/>
                    </a:lnTo>
                    <a:cubicBezTo>
                      <a:pt x="0" y="35316"/>
                      <a:pt x="0" y="35316"/>
                      <a:pt x="404" y="35316"/>
                    </a:cubicBezTo>
                    <a:cubicBezTo>
                      <a:pt x="807" y="35316"/>
                      <a:pt x="1009" y="35316"/>
                      <a:pt x="1413" y="34710"/>
                    </a:cubicBezTo>
                    <a:cubicBezTo>
                      <a:pt x="1816" y="33903"/>
                      <a:pt x="3027" y="32087"/>
                      <a:pt x="3431" y="31280"/>
                    </a:cubicBezTo>
                    <a:cubicBezTo>
                      <a:pt x="5045" y="33298"/>
                      <a:pt x="7870" y="35517"/>
                      <a:pt x="12108" y="35517"/>
                    </a:cubicBezTo>
                    <a:cubicBezTo>
                      <a:pt x="19978" y="35517"/>
                      <a:pt x="24216" y="31280"/>
                      <a:pt x="24216" y="25024"/>
                    </a:cubicBezTo>
                    <a:cubicBezTo>
                      <a:pt x="24216" y="20988"/>
                      <a:pt x="21996" y="18970"/>
                      <a:pt x="20987" y="17961"/>
                    </a:cubicBezTo>
                    <a:cubicBezTo>
                      <a:pt x="18566" y="15539"/>
                      <a:pt x="15942" y="14934"/>
                      <a:pt x="12512" y="14328"/>
                    </a:cubicBezTo>
                    <a:cubicBezTo>
                      <a:pt x="8274" y="13521"/>
                      <a:pt x="2825" y="12310"/>
                      <a:pt x="2825" y="7467"/>
                    </a:cubicBezTo>
                    <a:cubicBezTo>
                      <a:pt x="2825" y="5449"/>
                      <a:pt x="3834" y="1211"/>
                      <a:pt x="11704" y="1211"/>
                    </a:cubicBezTo>
                    <a:cubicBezTo>
                      <a:pt x="20180" y="1211"/>
                      <a:pt x="20584" y="9082"/>
                      <a:pt x="20785" y="11503"/>
                    </a:cubicBezTo>
                    <a:cubicBezTo>
                      <a:pt x="20987" y="11907"/>
                      <a:pt x="21391" y="12109"/>
                      <a:pt x="21593" y="12109"/>
                    </a:cubicBezTo>
                    <a:cubicBezTo>
                      <a:pt x="22198" y="12109"/>
                      <a:pt x="22198" y="11705"/>
                      <a:pt x="22198" y="10494"/>
                    </a:cubicBezTo>
                    <a:lnTo>
                      <a:pt x="22198" y="1615"/>
                    </a:lnTo>
                    <a:cubicBezTo>
                      <a:pt x="22198" y="202"/>
                      <a:pt x="22198" y="202"/>
                      <a:pt x="21795" y="202"/>
                    </a:cubicBezTo>
                    <a:cubicBezTo>
                      <a:pt x="21391" y="202"/>
                      <a:pt x="21391" y="202"/>
                      <a:pt x="20382" y="1413"/>
                    </a:cubicBezTo>
                    <a:cubicBezTo>
                      <a:pt x="20180" y="1817"/>
                      <a:pt x="19373" y="2624"/>
                      <a:pt x="19171" y="2826"/>
                    </a:cubicBezTo>
                    <a:cubicBezTo>
                      <a:pt x="16749" y="202"/>
                      <a:pt x="13117" y="1"/>
                      <a:pt x="117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6"/>
              <p:cNvSpPr/>
              <p:nvPr/>
            </p:nvSpPr>
            <p:spPr>
              <a:xfrm>
                <a:off x="1010000" y="2171375"/>
                <a:ext cx="353175" cy="1286500"/>
              </a:xfrm>
              <a:custGeom>
                <a:avLst/>
                <a:gdLst/>
                <a:ahLst/>
                <a:cxnLst/>
                <a:rect l="l" t="t" r="r" b="b"/>
                <a:pathLst>
                  <a:path w="14127" h="51460" extrusionOk="0">
                    <a:moveTo>
                      <a:pt x="6256" y="0"/>
                    </a:moveTo>
                    <a:cubicBezTo>
                      <a:pt x="4642" y="0"/>
                      <a:pt x="3028" y="1413"/>
                      <a:pt x="3028" y="3229"/>
                    </a:cubicBezTo>
                    <a:cubicBezTo>
                      <a:pt x="3028" y="4843"/>
                      <a:pt x="4440" y="6458"/>
                      <a:pt x="6256" y="6458"/>
                    </a:cubicBezTo>
                    <a:cubicBezTo>
                      <a:pt x="8073" y="6458"/>
                      <a:pt x="9485" y="5045"/>
                      <a:pt x="9485" y="3229"/>
                    </a:cubicBezTo>
                    <a:cubicBezTo>
                      <a:pt x="9485" y="1413"/>
                      <a:pt x="8073" y="0"/>
                      <a:pt x="6256" y="0"/>
                    </a:cubicBezTo>
                    <a:close/>
                    <a:moveTo>
                      <a:pt x="9283" y="17153"/>
                    </a:moveTo>
                    <a:lnTo>
                      <a:pt x="404" y="17960"/>
                    </a:lnTo>
                    <a:lnTo>
                      <a:pt x="404" y="19978"/>
                    </a:lnTo>
                    <a:cubicBezTo>
                      <a:pt x="4642" y="19978"/>
                      <a:pt x="5449" y="20584"/>
                      <a:pt x="5449" y="24216"/>
                    </a:cubicBezTo>
                    <a:lnTo>
                      <a:pt x="5449" y="46212"/>
                    </a:lnTo>
                    <a:cubicBezTo>
                      <a:pt x="5449" y="49038"/>
                      <a:pt x="5046" y="49441"/>
                      <a:pt x="1" y="49441"/>
                    </a:cubicBezTo>
                    <a:lnTo>
                      <a:pt x="1" y="51459"/>
                    </a:lnTo>
                    <a:lnTo>
                      <a:pt x="14127" y="51459"/>
                    </a:lnTo>
                    <a:lnTo>
                      <a:pt x="14127" y="49441"/>
                    </a:lnTo>
                    <a:cubicBezTo>
                      <a:pt x="9485" y="49441"/>
                      <a:pt x="9283" y="49038"/>
                      <a:pt x="9283" y="46212"/>
                    </a:cubicBezTo>
                    <a:lnTo>
                      <a:pt x="9283" y="171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6"/>
              <p:cNvSpPr/>
              <p:nvPr/>
            </p:nvSpPr>
            <p:spPr>
              <a:xfrm>
                <a:off x="1499375" y="2600200"/>
                <a:ext cx="882900" cy="857675"/>
              </a:xfrm>
              <a:custGeom>
                <a:avLst/>
                <a:gdLst/>
                <a:ahLst/>
                <a:cxnLst/>
                <a:rect l="l" t="t" r="r" b="b"/>
                <a:pathLst>
                  <a:path w="35316" h="34307" extrusionOk="0">
                    <a:moveTo>
                      <a:pt x="9283" y="0"/>
                    </a:moveTo>
                    <a:lnTo>
                      <a:pt x="0" y="807"/>
                    </a:lnTo>
                    <a:lnTo>
                      <a:pt x="0" y="2825"/>
                    </a:lnTo>
                    <a:cubicBezTo>
                      <a:pt x="4642" y="2825"/>
                      <a:pt x="5247" y="3431"/>
                      <a:pt x="5247" y="7063"/>
                    </a:cubicBezTo>
                    <a:lnTo>
                      <a:pt x="5247" y="29059"/>
                    </a:lnTo>
                    <a:cubicBezTo>
                      <a:pt x="5247" y="31885"/>
                      <a:pt x="5045" y="32288"/>
                      <a:pt x="0" y="32288"/>
                    </a:cubicBezTo>
                    <a:lnTo>
                      <a:pt x="0" y="34306"/>
                    </a:lnTo>
                    <a:lnTo>
                      <a:pt x="14732" y="34306"/>
                    </a:lnTo>
                    <a:lnTo>
                      <a:pt x="14732" y="32288"/>
                    </a:lnTo>
                    <a:cubicBezTo>
                      <a:pt x="9687" y="32288"/>
                      <a:pt x="9485" y="32086"/>
                      <a:pt x="9485" y="29059"/>
                    </a:cubicBezTo>
                    <a:lnTo>
                      <a:pt x="9485" y="13924"/>
                    </a:lnTo>
                    <a:cubicBezTo>
                      <a:pt x="9485" y="6660"/>
                      <a:pt x="13924" y="1211"/>
                      <a:pt x="19373" y="1211"/>
                    </a:cubicBezTo>
                    <a:cubicBezTo>
                      <a:pt x="25225" y="1211"/>
                      <a:pt x="25831" y="6458"/>
                      <a:pt x="25831" y="10292"/>
                    </a:cubicBezTo>
                    <a:lnTo>
                      <a:pt x="25831" y="29059"/>
                    </a:lnTo>
                    <a:cubicBezTo>
                      <a:pt x="25831" y="31885"/>
                      <a:pt x="25427" y="32288"/>
                      <a:pt x="20382" y="32288"/>
                    </a:cubicBezTo>
                    <a:lnTo>
                      <a:pt x="20382" y="34306"/>
                    </a:lnTo>
                    <a:lnTo>
                      <a:pt x="35315" y="34306"/>
                    </a:lnTo>
                    <a:lnTo>
                      <a:pt x="35315" y="32288"/>
                    </a:lnTo>
                    <a:cubicBezTo>
                      <a:pt x="30270" y="32288"/>
                      <a:pt x="29867" y="32086"/>
                      <a:pt x="29867" y="29059"/>
                    </a:cubicBezTo>
                    <a:lnTo>
                      <a:pt x="29867" y="10494"/>
                    </a:lnTo>
                    <a:cubicBezTo>
                      <a:pt x="29867" y="6458"/>
                      <a:pt x="29261" y="0"/>
                      <a:pt x="19978" y="0"/>
                    </a:cubicBezTo>
                    <a:cubicBezTo>
                      <a:pt x="13723" y="0"/>
                      <a:pt x="10494" y="4843"/>
                      <a:pt x="9283" y="7870"/>
                    </a:cubicBezTo>
                    <a:lnTo>
                      <a:pt x="92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6"/>
              <p:cNvSpPr/>
              <p:nvPr/>
            </p:nvSpPr>
            <p:spPr>
              <a:xfrm>
                <a:off x="2841350" y="2595150"/>
                <a:ext cx="741625" cy="882900"/>
              </a:xfrm>
              <a:custGeom>
                <a:avLst/>
                <a:gdLst/>
                <a:ahLst/>
                <a:cxnLst/>
                <a:rect l="l" t="t" r="r" b="b"/>
                <a:pathLst>
                  <a:path w="29665" h="35316" extrusionOk="0">
                    <a:moveTo>
                      <a:pt x="20584" y="0"/>
                    </a:moveTo>
                    <a:cubicBezTo>
                      <a:pt x="10292" y="0"/>
                      <a:pt x="0" y="11301"/>
                      <a:pt x="0" y="22400"/>
                    </a:cubicBezTo>
                    <a:cubicBezTo>
                      <a:pt x="0" y="29261"/>
                      <a:pt x="4238" y="35315"/>
                      <a:pt x="12310" y="35315"/>
                    </a:cubicBezTo>
                    <a:cubicBezTo>
                      <a:pt x="23006" y="35315"/>
                      <a:pt x="29665" y="27042"/>
                      <a:pt x="29665" y="26033"/>
                    </a:cubicBezTo>
                    <a:cubicBezTo>
                      <a:pt x="29665" y="25629"/>
                      <a:pt x="29261" y="25225"/>
                      <a:pt x="28858" y="25225"/>
                    </a:cubicBezTo>
                    <a:cubicBezTo>
                      <a:pt x="28656" y="25225"/>
                      <a:pt x="28656" y="25225"/>
                      <a:pt x="27849" y="26033"/>
                    </a:cubicBezTo>
                    <a:cubicBezTo>
                      <a:pt x="22804" y="32692"/>
                      <a:pt x="15337" y="33903"/>
                      <a:pt x="12512" y="33903"/>
                    </a:cubicBezTo>
                    <a:cubicBezTo>
                      <a:pt x="7063" y="33903"/>
                      <a:pt x="5247" y="29060"/>
                      <a:pt x="5247" y="25225"/>
                    </a:cubicBezTo>
                    <a:cubicBezTo>
                      <a:pt x="5247" y="22400"/>
                      <a:pt x="6660" y="14732"/>
                      <a:pt x="9485" y="9485"/>
                    </a:cubicBezTo>
                    <a:cubicBezTo>
                      <a:pt x="11503" y="5853"/>
                      <a:pt x="15741" y="1615"/>
                      <a:pt x="20786" y="1615"/>
                    </a:cubicBezTo>
                    <a:cubicBezTo>
                      <a:pt x="21795" y="1615"/>
                      <a:pt x="26033" y="1615"/>
                      <a:pt x="27647" y="5045"/>
                    </a:cubicBezTo>
                    <a:cubicBezTo>
                      <a:pt x="26033" y="5045"/>
                      <a:pt x="25427" y="5045"/>
                      <a:pt x="24216" y="6054"/>
                    </a:cubicBezTo>
                    <a:cubicBezTo>
                      <a:pt x="23813" y="6458"/>
                      <a:pt x="23006" y="7669"/>
                      <a:pt x="23006" y="8880"/>
                    </a:cubicBezTo>
                    <a:cubicBezTo>
                      <a:pt x="23006" y="10494"/>
                      <a:pt x="24216" y="11301"/>
                      <a:pt x="25629" y="11301"/>
                    </a:cubicBezTo>
                    <a:cubicBezTo>
                      <a:pt x="27445" y="11301"/>
                      <a:pt x="29665" y="9889"/>
                      <a:pt x="29665" y="6660"/>
                    </a:cubicBezTo>
                    <a:cubicBezTo>
                      <a:pt x="29665" y="2826"/>
                      <a:pt x="26033" y="0"/>
                      <a:pt x="20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6"/>
              <p:cNvSpPr/>
              <p:nvPr/>
            </p:nvSpPr>
            <p:spPr>
              <a:xfrm>
                <a:off x="4228725" y="2761625"/>
                <a:ext cx="1231000" cy="418775"/>
              </a:xfrm>
              <a:custGeom>
                <a:avLst/>
                <a:gdLst/>
                <a:ahLst/>
                <a:cxnLst/>
                <a:rect l="l" t="t" r="r" b="b"/>
                <a:pathLst>
                  <a:path w="49240" h="16751" extrusionOk="0">
                    <a:moveTo>
                      <a:pt x="2624" y="1"/>
                    </a:moveTo>
                    <a:cubicBezTo>
                      <a:pt x="1211" y="1"/>
                      <a:pt x="0" y="1"/>
                      <a:pt x="0" y="1413"/>
                    </a:cubicBezTo>
                    <a:cubicBezTo>
                      <a:pt x="0" y="2826"/>
                      <a:pt x="1009" y="2826"/>
                      <a:pt x="2220" y="2826"/>
                    </a:cubicBezTo>
                    <a:lnTo>
                      <a:pt x="46818" y="2826"/>
                    </a:lnTo>
                    <a:cubicBezTo>
                      <a:pt x="48029" y="2826"/>
                      <a:pt x="49240" y="2826"/>
                      <a:pt x="49240" y="1413"/>
                    </a:cubicBezTo>
                    <a:cubicBezTo>
                      <a:pt x="49240" y="1"/>
                      <a:pt x="47827" y="1"/>
                      <a:pt x="46415" y="1"/>
                    </a:cubicBezTo>
                    <a:close/>
                    <a:moveTo>
                      <a:pt x="2220" y="13925"/>
                    </a:moveTo>
                    <a:cubicBezTo>
                      <a:pt x="1009" y="13925"/>
                      <a:pt x="0" y="13925"/>
                      <a:pt x="0" y="15338"/>
                    </a:cubicBezTo>
                    <a:cubicBezTo>
                      <a:pt x="0" y="16750"/>
                      <a:pt x="1211" y="16750"/>
                      <a:pt x="2624" y="16750"/>
                    </a:cubicBezTo>
                    <a:lnTo>
                      <a:pt x="46415" y="16750"/>
                    </a:lnTo>
                    <a:cubicBezTo>
                      <a:pt x="47827" y="16750"/>
                      <a:pt x="49240" y="16750"/>
                      <a:pt x="49240" y="15338"/>
                    </a:cubicBezTo>
                    <a:cubicBezTo>
                      <a:pt x="49240" y="13925"/>
                      <a:pt x="48029" y="13925"/>
                      <a:pt x="46818" y="139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6"/>
              <p:cNvSpPr/>
              <p:nvPr/>
            </p:nvSpPr>
            <p:spPr>
              <a:xfrm>
                <a:off x="6504025" y="834450"/>
                <a:ext cx="580200" cy="1296575"/>
              </a:xfrm>
              <a:custGeom>
                <a:avLst/>
                <a:gdLst/>
                <a:ahLst/>
                <a:cxnLst/>
                <a:rect l="l" t="t" r="r" b="b"/>
                <a:pathLst>
                  <a:path w="23208" h="51863" extrusionOk="0">
                    <a:moveTo>
                      <a:pt x="12916" y="0"/>
                    </a:moveTo>
                    <a:cubicBezTo>
                      <a:pt x="9687" y="3632"/>
                      <a:pt x="5046" y="4843"/>
                      <a:pt x="808" y="5045"/>
                    </a:cubicBezTo>
                    <a:cubicBezTo>
                      <a:pt x="606" y="5045"/>
                      <a:pt x="202" y="5045"/>
                      <a:pt x="1" y="5247"/>
                    </a:cubicBezTo>
                    <a:cubicBezTo>
                      <a:pt x="1" y="5247"/>
                      <a:pt x="1" y="5449"/>
                      <a:pt x="1" y="7063"/>
                    </a:cubicBezTo>
                    <a:cubicBezTo>
                      <a:pt x="2422" y="7063"/>
                      <a:pt x="6458" y="6659"/>
                      <a:pt x="9687" y="4843"/>
                    </a:cubicBezTo>
                    <a:lnTo>
                      <a:pt x="9687" y="46212"/>
                    </a:lnTo>
                    <a:cubicBezTo>
                      <a:pt x="9687" y="48836"/>
                      <a:pt x="9485" y="49845"/>
                      <a:pt x="2624" y="49845"/>
                    </a:cubicBezTo>
                    <a:lnTo>
                      <a:pt x="404" y="49845"/>
                    </a:lnTo>
                    <a:lnTo>
                      <a:pt x="404" y="51863"/>
                    </a:lnTo>
                    <a:cubicBezTo>
                      <a:pt x="4037" y="51863"/>
                      <a:pt x="8073" y="51661"/>
                      <a:pt x="11907" y="51661"/>
                    </a:cubicBezTo>
                    <a:cubicBezTo>
                      <a:pt x="15539" y="51661"/>
                      <a:pt x="19575" y="51863"/>
                      <a:pt x="23208" y="51863"/>
                    </a:cubicBezTo>
                    <a:lnTo>
                      <a:pt x="23208" y="49845"/>
                    </a:lnTo>
                    <a:lnTo>
                      <a:pt x="20988" y="49845"/>
                    </a:lnTo>
                    <a:cubicBezTo>
                      <a:pt x="14127" y="49845"/>
                      <a:pt x="13925" y="49038"/>
                      <a:pt x="13925" y="46212"/>
                    </a:cubicBezTo>
                    <a:lnTo>
                      <a:pt x="13925" y="1816"/>
                    </a:lnTo>
                    <a:cubicBezTo>
                      <a:pt x="13925" y="0"/>
                      <a:pt x="13925" y="0"/>
                      <a:pt x="12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6"/>
              <p:cNvSpPr/>
              <p:nvPr/>
            </p:nvSpPr>
            <p:spPr>
              <a:xfrm>
                <a:off x="6206375" y="2928125"/>
                <a:ext cx="1150275" cy="80750"/>
              </a:xfrm>
              <a:custGeom>
                <a:avLst/>
                <a:gdLst/>
                <a:ahLst/>
                <a:cxnLst/>
                <a:rect l="l" t="t" r="r" b="b"/>
                <a:pathLst>
                  <a:path w="46011" h="3230" extrusionOk="0">
                    <a:moveTo>
                      <a:pt x="0" y="0"/>
                    </a:moveTo>
                    <a:lnTo>
                      <a:pt x="0" y="3229"/>
                    </a:lnTo>
                    <a:lnTo>
                      <a:pt x="46011" y="3229"/>
                    </a:lnTo>
                    <a:lnTo>
                      <a:pt x="460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6"/>
              <p:cNvSpPr/>
              <p:nvPr/>
            </p:nvSpPr>
            <p:spPr>
              <a:xfrm>
                <a:off x="6261875" y="3942175"/>
                <a:ext cx="1034250" cy="882900"/>
              </a:xfrm>
              <a:custGeom>
                <a:avLst/>
                <a:gdLst/>
                <a:ahLst/>
                <a:cxnLst/>
                <a:rect l="l" t="t" r="r" b="b"/>
                <a:pathLst>
                  <a:path w="41370" h="35316" extrusionOk="0">
                    <a:moveTo>
                      <a:pt x="8072" y="0"/>
                    </a:moveTo>
                    <a:cubicBezTo>
                      <a:pt x="5651" y="0"/>
                      <a:pt x="3834" y="1413"/>
                      <a:pt x="2422" y="4036"/>
                    </a:cubicBezTo>
                    <a:cubicBezTo>
                      <a:pt x="1009" y="6861"/>
                      <a:pt x="0" y="11705"/>
                      <a:pt x="0" y="11906"/>
                    </a:cubicBezTo>
                    <a:cubicBezTo>
                      <a:pt x="0" y="12310"/>
                      <a:pt x="404" y="12714"/>
                      <a:pt x="807" y="12714"/>
                    </a:cubicBezTo>
                    <a:cubicBezTo>
                      <a:pt x="1413" y="12714"/>
                      <a:pt x="1615" y="12512"/>
                      <a:pt x="2018" y="10897"/>
                    </a:cubicBezTo>
                    <a:cubicBezTo>
                      <a:pt x="3229" y="6054"/>
                      <a:pt x="4642" y="1615"/>
                      <a:pt x="7870" y="1615"/>
                    </a:cubicBezTo>
                    <a:cubicBezTo>
                      <a:pt x="9687" y="1615"/>
                      <a:pt x="10292" y="2825"/>
                      <a:pt x="10292" y="5045"/>
                    </a:cubicBezTo>
                    <a:cubicBezTo>
                      <a:pt x="10292" y="6861"/>
                      <a:pt x="9485" y="9888"/>
                      <a:pt x="8879" y="12310"/>
                    </a:cubicBezTo>
                    <a:lnTo>
                      <a:pt x="6660" y="20786"/>
                    </a:lnTo>
                    <a:cubicBezTo>
                      <a:pt x="6458" y="22400"/>
                      <a:pt x="5651" y="25831"/>
                      <a:pt x="5247" y="27243"/>
                    </a:cubicBezTo>
                    <a:cubicBezTo>
                      <a:pt x="4642" y="29261"/>
                      <a:pt x="3834" y="33095"/>
                      <a:pt x="3834" y="33499"/>
                    </a:cubicBezTo>
                    <a:cubicBezTo>
                      <a:pt x="3834" y="34508"/>
                      <a:pt x="4642" y="35315"/>
                      <a:pt x="5852" y="35315"/>
                    </a:cubicBezTo>
                    <a:cubicBezTo>
                      <a:pt x="6660" y="35315"/>
                      <a:pt x="7870" y="34912"/>
                      <a:pt x="8476" y="33701"/>
                    </a:cubicBezTo>
                    <a:cubicBezTo>
                      <a:pt x="8678" y="33297"/>
                      <a:pt x="9283" y="30674"/>
                      <a:pt x="9687" y="29059"/>
                    </a:cubicBezTo>
                    <a:lnTo>
                      <a:pt x="11503" y="21996"/>
                    </a:lnTo>
                    <a:lnTo>
                      <a:pt x="14126" y="11503"/>
                    </a:lnTo>
                    <a:cubicBezTo>
                      <a:pt x="14126" y="11099"/>
                      <a:pt x="16144" y="7265"/>
                      <a:pt x="19171" y="4642"/>
                    </a:cubicBezTo>
                    <a:cubicBezTo>
                      <a:pt x="21189" y="2825"/>
                      <a:pt x="23813" y="1615"/>
                      <a:pt x="26840" y="1615"/>
                    </a:cubicBezTo>
                    <a:cubicBezTo>
                      <a:pt x="30069" y="1615"/>
                      <a:pt x="31078" y="3834"/>
                      <a:pt x="31078" y="7063"/>
                    </a:cubicBezTo>
                    <a:cubicBezTo>
                      <a:pt x="31078" y="11503"/>
                      <a:pt x="27849" y="20382"/>
                      <a:pt x="26234" y="24620"/>
                    </a:cubicBezTo>
                    <a:cubicBezTo>
                      <a:pt x="25629" y="26638"/>
                      <a:pt x="25225" y="27647"/>
                      <a:pt x="25225" y="29059"/>
                    </a:cubicBezTo>
                    <a:cubicBezTo>
                      <a:pt x="25225" y="32490"/>
                      <a:pt x="27647" y="35315"/>
                      <a:pt x="31481" y="35315"/>
                    </a:cubicBezTo>
                    <a:cubicBezTo>
                      <a:pt x="38746" y="35315"/>
                      <a:pt x="41369" y="23813"/>
                      <a:pt x="41369" y="23409"/>
                    </a:cubicBezTo>
                    <a:cubicBezTo>
                      <a:pt x="41369" y="23005"/>
                      <a:pt x="41168" y="22602"/>
                      <a:pt x="40764" y="22602"/>
                    </a:cubicBezTo>
                    <a:cubicBezTo>
                      <a:pt x="39957" y="22602"/>
                      <a:pt x="39957" y="22804"/>
                      <a:pt x="39553" y="24216"/>
                    </a:cubicBezTo>
                    <a:cubicBezTo>
                      <a:pt x="37737" y="30674"/>
                      <a:pt x="34710" y="33903"/>
                      <a:pt x="31683" y="33903"/>
                    </a:cubicBezTo>
                    <a:cubicBezTo>
                      <a:pt x="30876" y="33903"/>
                      <a:pt x="29665" y="33701"/>
                      <a:pt x="29665" y="31279"/>
                    </a:cubicBezTo>
                    <a:cubicBezTo>
                      <a:pt x="29665" y="29261"/>
                      <a:pt x="30472" y="26840"/>
                      <a:pt x="30876" y="25831"/>
                    </a:cubicBezTo>
                    <a:cubicBezTo>
                      <a:pt x="32490" y="21391"/>
                      <a:pt x="35719" y="12714"/>
                      <a:pt x="35719" y="8274"/>
                    </a:cubicBezTo>
                    <a:cubicBezTo>
                      <a:pt x="35719" y="3431"/>
                      <a:pt x="33096" y="0"/>
                      <a:pt x="27042" y="0"/>
                    </a:cubicBezTo>
                    <a:cubicBezTo>
                      <a:pt x="20180" y="0"/>
                      <a:pt x="16346" y="4843"/>
                      <a:pt x="14933" y="6861"/>
                    </a:cubicBezTo>
                    <a:cubicBezTo>
                      <a:pt x="14732" y="2422"/>
                      <a:pt x="11503" y="0"/>
                      <a:pt x="8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5" name="Google Shape;285;p26"/>
            <p:cNvSpPr txBox="1"/>
            <p:nvPr/>
          </p:nvSpPr>
          <p:spPr>
            <a:xfrm>
              <a:off x="4254700" y="2263950"/>
              <a:ext cx="21330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c </a:t>
              </a:r>
              <a:r>
                <a:rPr lang="en" sz="13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critical angle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(°)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= refractive index</a:t>
              </a:r>
              <a:endParaRPr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Sound Waves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1" name="Google Shape;29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1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3.23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sound waves are longitudinal waves which can be reflected and refracted.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Sound waves travel as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longitudinal wave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	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that the wave travels in the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direction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transfer of energy.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Sound waves are created when objects (such as speakers)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vibrate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Sound waves can be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reflected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they hit hard and flat surfaces.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will cause a phenomenon known as an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echo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Sound waves can also be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refracted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they enter a different medium.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Sound waves will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speed up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they enter a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denser material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2" name="Google Shape;29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93" name="Google Shape;293;p27"/>
          <p:cNvSpPr/>
          <p:nvPr/>
        </p:nvSpPr>
        <p:spPr>
          <a:xfrm>
            <a:off x="7594510" y="3674262"/>
            <a:ext cx="113445" cy="112444"/>
          </a:xfrm>
          <a:custGeom>
            <a:avLst/>
            <a:gdLst/>
            <a:ahLst/>
            <a:cxnLst/>
            <a:rect l="l" t="t" r="r" b="b"/>
            <a:pathLst>
              <a:path w="7563" h="7500" extrusionOk="0">
                <a:moveTo>
                  <a:pt x="7562" y="0"/>
                </a:moveTo>
                <a:lnTo>
                  <a:pt x="0" y="1875"/>
                </a:lnTo>
                <a:lnTo>
                  <a:pt x="5437" y="7500"/>
                </a:lnTo>
                <a:lnTo>
                  <a:pt x="7562" y="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7"/>
          <p:cNvSpPr/>
          <p:nvPr/>
        </p:nvSpPr>
        <p:spPr>
          <a:xfrm>
            <a:off x="7594510" y="3674262"/>
            <a:ext cx="113445" cy="112444"/>
          </a:xfrm>
          <a:custGeom>
            <a:avLst/>
            <a:gdLst/>
            <a:ahLst/>
            <a:cxnLst/>
            <a:rect l="l" t="t" r="r" b="b"/>
            <a:pathLst>
              <a:path w="7563" h="7500" extrusionOk="0">
                <a:moveTo>
                  <a:pt x="7562" y="0"/>
                </a:moveTo>
                <a:lnTo>
                  <a:pt x="0" y="1875"/>
                </a:lnTo>
                <a:lnTo>
                  <a:pt x="5437" y="7500"/>
                </a:lnTo>
                <a:lnTo>
                  <a:pt x="7562" y="0"/>
                </a:lnTo>
                <a:close/>
              </a:path>
            </a:pathLst>
          </a:custGeom>
          <a:solidFill>
            <a:srgbClr val="0A0A0A"/>
          </a:solidFill>
          <a:ln w="9525" cap="flat" cmpd="sng">
            <a:solidFill>
              <a:srgbClr val="0A0A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" name="Google Shape;295;p27"/>
          <p:cNvGrpSpPr/>
          <p:nvPr/>
        </p:nvGrpSpPr>
        <p:grpSpPr>
          <a:xfrm>
            <a:off x="5989600" y="1421434"/>
            <a:ext cx="2377552" cy="2624244"/>
            <a:chOff x="5997900" y="1062650"/>
            <a:chExt cx="2641725" cy="2915827"/>
          </a:xfrm>
        </p:grpSpPr>
        <p:sp>
          <p:nvSpPr>
            <p:cNvPr id="296" name="Google Shape;296;p27"/>
            <p:cNvSpPr/>
            <p:nvPr/>
          </p:nvSpPr>
          <p:spPr>
            <a:xfrm>
              <a:off x="5997900" y="1062650"/>
              <a:ext cx="2641725" cy="1457946"/>
            </a:xfrm>
            <a:custGeom>
              <a:avLst/>
              <a:gdLst/>
              <a:ahLst/>
              <a:cxnLst/>
              <a:rect l="l" t="t" r="r" b="b"/>
              <a:pathLst>
                <a:path w="176115" h="97245" extrusionOk="0">
                  <a:moveTo>
                    <a:pt x="1" y="1"/>
                  </a:moveTo>
                  <a:lnTo>
                    <a:pt x="1" y="97245"/>
                  </a:lnTo>
                  <a:lnTo>
                    <a:pt x="176115" y="97245"/>
                  </a:lnTo>
                  <a:lnTo>
                    <a:pt x="176115" y="1"/>
                  </a:lnTo>
                  <a:close/>
                </a:path>
              </a:pathLst>
            </a:custGeom>
            <a:solidFill>
              <a:srgbClr val="CFE2F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5997900" y="2520516"/>
              <a:ext cx="2641725" cy="1457961"/>
            </a:xfrm>
            <a:custGeom>
              <a:avLst/>
              <a:gdLst/>
              <a:ahLst/>
              <a:cxnLst/>
              <a:rect l="l" t="t" r="r" b="b"/>
              <a:pathLst>
                <a:path w="176115" h="97246" extrusionOk="0">
                  <a:moveTo>
                    <a:pt x="1" y="1"/>
                  </a:moveTo>
                  <a:lnTo>
                    <a:pt x="1" y="97245"/>
                  </a:lnTo>
                  <a:lnTo>
                    <a:pt x="176115" y="97245"/>
                  </a:lnTo>
                  <a:lnTo>
                    <a:pt x="176115" y="1"/>
                  </a:lnTo>
                  <a:close/>
                </a:path>
              </a:pathLst>
            </a:custGeom>
            <a:solidFill>
              <a:srgbClr val="009D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6954090" y="3389054"/>
              <a:ext cx="1339620" cy="323283"/>
            </a:xfrm>
            <a:custGeom>
              <a:avLst/>
              <a:gdLst/>
              <a:ahLst/>
              <a:cxnLst/>
              <a:rect l="l" t="t" r="r" b="b"/>
              <a:pathLst>
                <a:path w="89308" h="21563" fill="none" extrusionOk="0">
                  <a:moveTo>
                    <a:pt x="89308" y="1"/>
                  </a:moveTo>
                  <a:lnTo>
                    <a:pt x="1" y="2156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6929715" y="3286929"/>
              <a:ext cx="1339620" cy="323268"/>
            </a:xfrm>
            <a:custGeom>
              <a:avLst/>
              <a:gdLst/>
              <a:ahLst/>
              <a:cxnLst/>
              <a:rect l="l" t="t" r="r" b="b"/>
              <a:pathLst>
                <a:path w="89308" h="21562" fill="none" extrusionOk="0">
                  <a:moveTo>
                    <a:pt x="89308" y="1"/>
                  </a:moveTo>
                  <a:lnTo>
                    <a:pt x="1" y="2156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6904410" y="3184805"/>
              <a:ext cx="1340550" cy="323268"/>
            </a:xfrm>
            <a:custGeom>
              <a:avLst/>
              <a:gdLst/>
              <a:ahLst/>
              <a:cxnLst/>
              <a:rect l="l" t="t" r="r" b="b"/>
              <a:pathLst>
                <a:path w="89370" h="21562" fill="none" extrusionOk="0">
                  <a:moveTo>
                    <a:pt x="89370" y="1"/>
                  </a:moveTo>
                  <a:lnTo>
                    <a:pt x="0" y="2156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6880035" y="3082680"/>
              <a:ext cx="1340550" cy="323268"/>
            </a:xfrm>
            <a:custGeom>
              <a:avLst/>
              <a:gdLst/>
              <a:ahLst/>
              <a:cxnLst/>
              <a:rect l="l" t="t" r="r" b="b"/>
              <a:pathLst>
                <a:path w="89370" h="21562" fill="none" extrusionOk="0">
                  <a:moveTo>
                    <a:pt x="89370" y="1"/>
                  </a:moveTo>
                  <a:lnTo>
                    <a:pt x="0" y="2156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6855660" y="2980556"/>
              <a:ext cx="1339620" cy="323268"/>
            </a:xfrm>
            <a:custGeom>
              <a:avLst/>
              <a:gdLst/>
              <a:ahLst/>
              <a:cxnLst/>
              <a:rect l="l" t="t" r="r" b="b"/>
              <a:pathLst>
                <a:path w="89308" h="21562" fill="none" extrusionOk="0">
                  <a:moveTo>
                    <a:pt x="89308" y="1"/>
                  </a:moveTo>
                  <a:lnTo>
                    <a:pt x="1" y="2156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6831285" y="2878432"/>
              <a:ext cx="1339620" cy="323268"/>
            </a:xfrm>
            <a:custGeom>
              <a:avLst/>
              <a:gdLst/>
              <a:ahLst/>
              <a:cxnLst/>
              <a:rect l="l" t="t" r="r" b="b"/>
              <a:pathLst>
                <a:path w="89308" h="21562" fill="none" extrusionOk="0">
                  <a:moveTo>
                    <a:pt x="89308" y="0"/>
                  </a:moveTo>
                  <a:lnTo>
                    <a:pt x="1" y="2156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6805980" y="2776307"/>
              <a:ext cx="1340550" cy="323268"/>
            </a:xfrm>
            <a:custGeom>
              <a:avLst/>
              <a:gdLst/>
              <a:ahLst/>
              <a:cxnLst/>
              <a:rect l="l" t="t" r="r" b="b"/>
              <a:pathLst>
                <a:path w="89370" h="21562" fill="none" extrusionOk="0">
                  <a:moveTo>
                    <a:pt x="89370" y="0"/>
                  </a:moveTo>
                  <a:lnTo>
                    <a:pt x="0" y="2156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6781605" y="2674183"/>
              <a:ext cx="1339620" cy="323268"/>
            </a:xfrm>
            <a:custGeom>
              <a:avLst/>
              <a:gdLst/>
              <a:ahLst/>
              <a:cxnLst/>
              <a:rect l="l" t="t" r="r" b="b"/>
              <a:pathLst>
                <a:path w="89308" h="21562" fill="none" extrusionOk="0">
                  <a:moveTo>
                    <a:pt x="89307" y="0"/>
                  </a:moveTo>
                  <a:lnTo>
                    <a:pt x="0" y="2156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6757230" y="2572058"/>
              <a:ext cx="1339620" cy="323268"/>
            </a:xfrm>
            <a:custGeom>
              <a:avLst/>
              <a:gdLst/>
              <a:ahLst/>
              <a:cxnLst/>
              <a:rect l="l" t="t" r="r" b="b"/>
              <a:pathLst>
                <a:path w="89308" h="21562" fill="none" extrusionOk="0">
                  <a:moveTo>
                    <a:pt x="89307" y="0"/>
                  </a:moveTo>
                  <a:lnTo>
                    <a:pt x="0" y="2156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6734730" y="2520516"/>
              <a:ext cx="1123065" cy="264243"/>
            </a:xfrm>
            <a:custGeom>
              <a:avLst/>
              <a:gdLst/>
              <a:ahLst/>
              <a:cxnLst/>
              <a:rect l="l" t="t" r="r" b="b"/>
              <a:pathLst>
                <a:path w="74871" h="17625" fill="none" extrusionOk="0">
                  <a:moveTo>
                    <a:pt x="74871" y="1"/>
                  </a:moveTo>
                  <a:lnTo>
                    <a:pt x="1" y="1762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6703800" y="2516768"/>
              <a:ext cx="643095" cy="165862"/>
            </a:xfrm>
            <a:custGeom>
              <a:avLst/>
              <a:gdLst/>
              <a:ahLst/>
              <a:cxnLst/>
              <a:rect l="l" t="t" r="r" b="b"/>
              <a:pathLst>
                <a:path w="42873" h="11063" fill="none" extrusionOk="0">
                  <a:moveTo>
                    <a:pt x="42873" y="1"/>
                  </a:moveTo>
                  <a:lnTo>
                    <a:pt x="0" y="110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6646605" y="2520516"/>
              <a:ext cx="177195" cy="38441"/>
            </a:xfrm>
            <a:custGeom>
              <a:avLst/>
              <a:gdLst/>
              <a:ahLst/>
              <a:cxnLst/>
              <a:rect l="l" t="t" r="r" b="b"/>
              <a:pathLst>
                <a:path w="11813" h="2564" fill="none" extrusionOk="0">
                  <a:moveTo>
                    <a:pt x="11813" y="1"/>
                  </a:moveTo>
                  <a:lnTo>
                    <a:pt x="1" y="25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5997900" y="2520516"/>
              <a:ext cx="2641725" cy="15"/>
            </a:xfrm>
            <a:custGeom>
              <a:avLst/>
              <a:gdLst/>
              <a:ahLst/>
              <a:cxnLst/>
              <a:rect l="l" t="t" r="r" b="b"/>
              <a:pathLst>
                <a:path w="176115" h="1" fill="none" extrusionOk="0">
                  <a:moveTo>
                    <a:pt x="176115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6664425" y="1383086"/>
              <a:ext cx="657165" cy="1066297"/>
            </a:xfrm>
            <a:custGeom>
              <a:avLst/>
              <a:gdLst/>
              <a:ahLst/>
              <a:cxnLst/>
              <a:rect l="l" t="t" r="r" b="b"/>
              <a:pathLst>
                <a:path w="43811" h="71122" fill="none" extrusionOk="0">
                  <a:moveTo>
                    <a:pt x="0" y="0"/>
                  </a:moveTo>
                  <a:lnTo>
                    <a:pt x="43810" y="7112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7365630" y="2520516"/>
              <a:ext cx="298125" cy="1168425"/>
            </a:xfrm>
            <a:custGeom>
              <a:avLst/>
              <a:gdLst/>
              <a:ahLst/>
              <a:cxnLst/>
              <a:rect l="l" t="t" r="r" b="b"/>
              <a:pathLst>
                <a:path w="19875" h="77934" fill="none" extrusionOk="0">
                  <a:moveTo>
                    <a:pt x="0" y="1"/>
                  </a:moveTo>
                  <a:lnTo>
                    <a:pt x="19874" y="7793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6239760" y="1282835"/>
              <a:ext cx="1105260" cy="669010"/>
            </a:xfrm>
            <a:custGeom>
              <a:avLst/>
              <a:gdLst/>
              <a:ahLst/>
              <a:cxnLst/>
              <a:rect l="l" t="t" r="r" b="b"/>
              <a:pathLst>
                <a:path w="73684" h="44623" fill="none" extrusionOk="0">
                  <a:moveTo>
                    <a:pt x="73684" y="0"/>
                  </a:moveTo>
                  <a:lnTo>
                    <a:pt x="1" y="4462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6823785" y="1947124"/>
              <a:ext cx="947775" cy="573433"/>
            </a:xfrm>
            <a:custGeom>
              <a:avLst/>
              <a:gdLst/>
              <a:ahLst/>
              <a:cxnLst/>
              <a:rect l="l" t="t" r="r" b="b"/>
              <a:pathLst>
                <a:path w="63185" h="38248" fill="none" extrusionOk="0">
                  <a:moveTo>
                    <a:pt x="63184" y="0"/>
                  </a:moveTo>
                  <a:lnTo>
                    <a:pt x="1" y="3824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6524745" y="1719442"/>
              <a:ext cx="1106190" cy="669010"/>
            </a:xfrm>
            <a:custGeom>
              <a:avLst/>
              <a:gdLst/>
              <a:ahLst/>
              <a:cxnLst/>
              <a:rect l="l" t="t" r="r" b="b"/>
              <a:pathLst>
                <a:path w="73746" h="44623" fill="none" extrusionOk="0">
                  <a:moveTo>
                    <a:pt x="73746" y="1"/>
                  </a:moveTo>
                  <a:lnTo>
                    <a:pt x="0" y="4462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6383190" y="1498328"/>
              <a:ext cx="1106190" cy="669010"/>
            </a:xfrm>
            <a:custGeom>
              <a:avLst/>
              <a:gdLst/>
              <a:ahLst/>
              <a:cxnLst/>
              <a:rect l="l" t="t" r="r" b="b"/>
              <a:pathLst>
                <a:path w="73746" h="44623" fill="none" extrusionOk="0">
                  <a:moveTo>
                    <a:pt x="73746" y="0"/>
                  </a:moveTo>
                  <a:lnTo>
                    <a:pt x="1" y="4462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7346880" y="2178538"/>
              <a:ext cx="558735" cy="338261"/>
            </a:xfrm>
            <a:custGeom>
              <a:avLst/>
              <a:gdLst/>
              <a:ahLst/>
              <a:cxnLst/>
              <a:rect l="l" t="t" r="r" b="b"/>
              <a:pathLst>
                <a:path w="37249" h="22562" fill="none" extrusionOk="0">
                  <a:moveTo>
                    <a:pt x="37248" y="1"/>
                  </a:moveTo>
                  <a:lnTo>
                    <a:pt x="1" y="22562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7857780" y="2406219"/>
              <a:ext cx="189390" cy="114318"/>
            </a:xfrm>
            <a:custGeom>
              <a:avLst/>
              <a:gdLst/>
              <a:ahLst/>
              <a:cxnLst/>
              <a:rect l="l" t="t" r="r" b="b"/>
              <a:pathLst>
                <a:path w="12626" h="7625" fill="none" extrusionOk="0">
                  <a:moveTo>
                    <a:pt x="12625" y="0"/>
                  </a:moveTo>
                  <a:lnTo>
                    <a:pt x="1" y="7625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6954090" y="3389054"/>
              <a:ext cx="1339620" cy="323283"/>
            </a:xfrm>
            <a:custGeom>
              <a:avLst/>
              <a:gdLst/>
              <a:ahLst/>
              <a:cxnLst/>
              <a:rect l="l" t="t" r="r" b="b"/>
              <a:pathLst>
                <a:path w="89308" h="21563" fill="none" extrusionOk="0">
                  <a:moveTo>
                    <a:pt x="89308" y="1"/>
                  </a:moveTo>
                  <a:lnTo>
                    <a:pt x="1" y="21562"/>
                  </a:lnTo>
                </a:path>
              </a:pathLst>
            </a:custGeom>
            <a:noFill/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6929715" y="3286929"/>
              <a:ext cx="1339620" cy="323268"/>
            </a:xfrm>
            <a:custGeom>
              <a:avLst/>
              <a:gdLst/>
              <a:ahLst/>
              <a:cxnLst/>
              <a:rect l="l" t="t" r="r" b="b"/>
              <a:pathLst>
                <a:path w="89308" h="21562" fill="none" extrusionOk="0">
                  <a:moveTo>
                    <a:pt x="89308" y="1"/>
                  </a:moveTo>
                  <a:lnTo>
                    <a:pt x="1" y="21562"/>
                  </a:lnTo>
                </a:path>
              </a:pathLst>
            </a:custGeom>
            <a:noFill/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6904410" y="3184805"/>
              <a:ext cx="1340550" cy="323268"/>
            </a:xfrm>
            <a:custGeom>
              <a:avLst/>
              <a:gdLst/>
              <a:ahLst/>
              <a:cxnLst/>
              <a:rect l="l" t="t" r="r" b="b"/>
              <a:pathLst>
                <a:path w="89370" h="21562" fill="none" extrusionOk="0">
                  <a:moveTo>
                    <a:pt x="89370" y="1"/>
                  </a:moveTo>
                  <a:lnTo>
                    <a:pt x="0" y="21562"/>
                  </a:lnTo>
                </a:path>
              </a:pathLst>
            </a:custGeom>
            <a:noFill/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6880035" y="3082680"/>
              <a:ext cx="1340550" cy="323268"/>
            </a:xfrm>
            <a:custGeom>
              <a:avLst/>
              <a:gdLst/>
              <a:ahLst/>
              <a:cxnLst/>
              <a:rect l="l" t="t" r="r" b="b"/>
              <a:pathLst>
                <a:path w="89370" h="21562" fill="none" extrusionOk="0">
                  <a:moveTo>
                    <a:pt x="89370" y="1"/>
                  </a:moveTo>
                  <a:lnTo>
                    <a:pt x="0" y="21562"/>
                  </a:lnTo>
                </a:path>
              </a:pathLst>
            </a:custGeom>
            <a:noFill/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6855660" y="2980556"/>
              <a:ext cx="1339620" cy="323268"/>
            </a:xfrm>
            <a:custGeom>
              <a:avLst/>
              <a:gdLst/>
              <a:ahLst/>
              <a:cxnLst/>
              <a:rect l="l" t="t" r="r" b="b"/>
              <a:pathLst>
                <a:path w="89308" h="21562" fill="none" extrusionOk="0">
                  <a:moveTo>
                    <a:pt x="89308" y="1"/>
                  </a:moveTo>
                  <a:lnTo>
                    <a:pt x="1" y="21562"/>
                  </a:lnTo>
                </a:path>
              </a:pathLst>
            </a:custGeom>
            <a:noFill/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6831285" y="2878432"/>
              <a:ext cx="1339620" cy="323268"/>
            </a:xfrm>
            <a:custGeom>
              <a:avLst/>
              <a:gdLst/>
              <a:ahLst/>
              <a:cxnLst/>
              <a:rect l="l" t="t" r="r" b="b"/>
              <a:pathLst>
                <a:path w="89308" h="21562" fill="none" extrusionOk="0">
                  <a:moveTo>
                    <a:pt x="89308" y="0"/>
                  </a:moveTo>
                  <a:lnTo>
                    <a:pt x="1" y="21562"/>
                  </a:lnTo>
                </a:path>
              </a:pathLst>
            </a:custGeom>
            <a:noFill/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6805980" y="2776307"/>
              <a:ext cx="1340550" cy="323268"/>
            </a:xfrm>
            <a:custGeom>
              <a:avLst/>
              <a:gdLst/>
              <a:ahLst/>
              <a:cxnLst/>
              <a:rect l="l" t="t" r="r" b="b"/>
              <a:pathLst>
                <a:path w="89370" h="21562" fill="none" extrusionOk="0">
                  <a:moveTo>
                    <a:pt x="89370" y="0"/>
                  </a:moveTo>
                  <a:lnTo>
                    <a:pt x="0" y="21562"/>
                  </a:lnTo>
                </a:path>
              </a:pathLst>
            </a:custGeom>
            <a:noFill/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6781605" y="2674183"/>
              <a:ext cx="1339620" cy="323268"/>
            </a:xfrm>
            <a:custGeom>
              <a:avLst/>
              <a:gdLst/>
              <a:ahLst/>
              <a:cxnLst/>
              <a:rect l="l" t="t" r="r" b="b"/>
              <a:pathLst>
                <a:path w="89308" h="21562" fill="none" extrusionOk="0">
                  <a:moveTo>
                    <a:pt x="89307" y="0"/>
                  </a:moveTo>
                  <a:lnTo>
                    <a:pt x="0" y="21561"/>
                  </a:lnTo>
                </a:path>
              </a:pathLst>
            </a:custGeom>
            <a:noFill/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6757230" y="2572058"/>
              <a:ext cx="1339620" cy="323268"/>
            </a:xfrm>
            <a:custGeom>
              <a:avLst/>
              <a:gdLst/>
              <a:ahLst/>
              <a:cxnLst/>
              <a:rect l="l" t="t" r="r" b="b"/>
              <a:pathLst>
                <a:path w="89308" h="21562" fill="none" extrusionOk="0">
                  <a:moveTo>
                    <a:pt x="89307" y="0"/>
                  </a:moveTo>
                  <a:lnTo>
                    <a:pt x="0" y="21561"/>
                  </a:lnTo>
                </a:path>
              </a:pathLst>
            </a:custGeom>
            <a:noFill/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6734730" y="2520516"/>
              <a:ext cx="1123065" cy="264243"/>
            </a:xfrm>
            <a:custGeom>
              <a:avLst/>
              <a:gdLst/>
              <a:ahLst/>
              <a:cxnLst/>
              <a:rect l="l" t="t" r="r" b="b"/>
              <a:pathLst>
                <a:path w="74871" h="17625" fill="none" extrusionOk="0">
                  <a:moveTo>
                    <a:pt x="74871" y="1"/>
                  </a:moveTo>
                  <a:lnTo>
                    <a:pt x="1" y="17625"/>
                  </a:lnTo>
                </a:path>
              </a:pathLst>
            </a:custGeom>
            <a:noFill/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6703800" y="2516768"/>
              <a:ext cx="643095" cy="165862"/>
            </a:xfrm>
            <a:custGeom>
              <a:avLst/>
              <a:gdLst/>
              <a:ahLst/>
              <a:cxnLst/>
              <a:rect l="l" t="t" r="r" b="b"/>
              <a:pathLst>
                <a:path w="42873" h="11063" fill="none" extrusionOk="0">
                  <a:moveTo>
                    <a:pt x="42873" y="1"/>
                  </a:moveTo>
                  <a:lnTo>
                    <a:pt x="0" y="11063"/>
                  </a:lnTo>
                </a:path>
              </a:pathLst>
            </a:custGeom>
            <a:noFill/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6646605" y="2520516"/>
              <a:ext cx="177195" cy="38441"/>
            </a:xfrm>
            <a:custGeom>
              <a:avLst/>
              <a:gdLst/>
              <a:ahLst/>
              <a:cxnLst/>
              <a:rect l="l" t="t" r="r" b="b"/>
              <a:pathLst>
                <a:path w="11813" h="2564" fill="none" extrusionOk="0">
                  <a:moveTo>
                    <a:pt x="11813" y="1"/>
                  </a:moveTo>
                  <a:lnTo>
                    <a:pt x="1" y="2563"/>
                  </a:lnTo>
                </a:path>
              </a:pathLst>
            </a:custGeom>
            <a:noFill/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5997900" y="2520516"/>
              <a:ext cx="2641725" cy="15"/>
            </a:xfrm>
            <a:custGeom>
              <a:avLst/>
              <a:gdLst/>
              <a:ahLst/>
              <a:cxnLst/>
              <a:rect l="l" t="t" r="r" b="b"/>
              <a:pathLst>
                <a:path w="176115" h="1" fill="none" extrusionOk="0">
                  <a:moveTo>
                    <a:pt x="176115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6664425" y="1383086"/>
              <a:ext cx="657165" cy="1066297"/>
            </a:xfrm>
            <a:custGeom>
              <a:avLst/>
              <a:gdLst/>
              <a:ahLst/>
              <a:cxnLst/>
              <a:rect l="l" t="t" r="r" b="b"/>
              <a:pathLst>
                <a:path w="43811" h="71122" fill="none" extrusionOk="0">
                  <a:moveTo>
                    <a:pt x="0" y="0"/>
                  </a:moveTo>
                  <a:lnTo>
                    <a:pt x="43810" y="71121"/>
                  </a:lnTo>
                </a:path>
              </a:pathLst>
            </a:custGeom>
            <a:solidFill>
              <a:srgbClr val="0A0A0A"/>
            </a:solidFill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7365630" y="2520516"/>
              <a:ext cx="298125" cy="1168425"/>
            </a:xfrm>
            <a:custGeom>
              <a:avLst/>
              <a:gdLst/>
              <a:ahLst/>
              <a:cxnLst/>
              <a:rect l="l" t="t" r="r" b="b"/>
              <a:pathLst>
                <a:path w="19875" h="77934" fill="none" extrusionOk="0">
                  <a:moveTo>
                    <a:pt x="0" y="1"/>
                  </a:moveTo>
                  <a:lnTo>
                    <a:pt x="19874" y="77934"/>
                  </a:lnTo>
                </a:path>
              </a:pathLst>
            </a:custGeom>
            <a:noFill/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6239760" y="1282835"/>
              <a:ext cx="1105260" cy="669010"/>
            </a:xfrm>
            <a:custGeom>
              <a:avLst/>
              <a:gdLst/>
              <a:ahLst/>
              <a:cxnLst/>
              <a:rect l="l" t="t" r="r" b="b"/>
              <a:pathLst>
                <a:path w="73684" h="44623" fill="none" extrusionOk="0">
                  <a:moveTo>
                    <a:pt x="73684" y="0"/>
                  </a:moveTo>
                  <a:lnTo>
                    <a:pt x="1" y="44623"/>
                  </a:lnTo>
                </a:path>
              </a:pathLst>
            </a:custGeom>
            <a:solidFill>
              <a:srgbClr val="0A0A0A"/>
            </a:solidFill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6823785" y="1947124"/>
              <a:ext cx="947775" cy="573433"/>
            </a:xfrm>
            <a:custGeom>
              <a:avLst/>
              <a:gdLst/>
              <a:ahLst/>
              <a:cxnLst/>
              <a:rect l="l" t="t" r="r" b="b"/>
              <a:pathLst>
                <a:path w="63185" h="38248" fill="none" extrusionOk="0">
                  <a:moveTo>
                    <a:pt x="63184" y="0"/>
                  </a:moveTo>
                  <a:lnTo>
                    <a:pt x="1" y="38248"/>
                  </a:lnTo>
                </a:path>
              </a:pathLst>
            </a:custGeom>
            <a:solidFill>
              <a:srgbClr val="0A0A0A"/>
            </a:solidFill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6524745" y="1719442"/>
              <a:ext cx="1106190" cy="669010"/>
            </a:xfrm>
            <a:custGeom>
              <a:avLst/>
              <a:gdLst/>
              <a:ahLst/>
              <a:cxnLst/>
              <a:rect l="l" t="t" r="r" b="b"/>
              <a:pathLst>
                <a:path w="73746" h="44623" fill="none" extrusionOk="0">
                  <a:moveTo>
                    <a:pt x="73746" y="1"/>
                  </a:moveTo>
                  <a:lnTo>
                    <a:pt x="0" y="44623"/>
                  </a:lnTo>
                </a:path>
              </a:pathLst>
            </a:custGeom>
            <a:solidFill>
              <a:srgbClr val="0A0A0A"/>
            </a:solidFill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6383190" y="1498328"/>
              <a:ext cx="1106190" cy="669010"/>
            </a:xfrm>
            <a:custGeom>
              <a:avLst/>
              <a:gdLst/>
              <a:ahLst/>
              <a:cxnLst/>
              <a:rect l="l" t="t" r="r" b="b"/>
              <a:pathLst>
                <a:path w="73746" h="44623" fill="none" extrusionOk="0">
                  <a:moveTo>
                    <a:pt x="73746" y="0"/>
                  </a:moveTo>
                  <a:lnTo>
                    <a:pt x="1" y="44623"/>
                  </a:lnTo>
                </a:path>
              </a:pathLst>
            </a:custGeom>
            <a:solidFill>
              <a:srgbClr val="0A0A0A"/>
            </a:solidFill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7346880" y="2178538"/>
              <a:ext cx="558735" cy="338261"/>
            </a:xfrm>
            <a:custGeom>
              <a:avLst/>
              <a:gdLst/>
              <a:ahLst/>
              <a:cxnLst/>
              <a:rect l="l" t="t" r="r" b="b"/>
              <a:pathLst>
                <a:path w="37249" h="22562" fill="none" extrusionOk="0">
                  <a:moveTo>
                    <a:pt x="37248" y="1"/>
                  </a:moveTo>
                  <a:lnTo>
                    <a:pt x="1" y="22562"/>
                  </a:lnTo>
                </a:path>
              </a:pathLst>
            </a:custGeom>
            <a:solidFill>
              <a:srgbClr val="0A0A0A"/>
            </a:solidFill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7857780" y="2406219"/>
              <a:ext cx="189390" cy="114318"/>
            </a:xfrm>
            <a:custGeom>
              <a:avLst/>
              <a:gdLst/>
              <a:ahLst/>
              <a:cxnLst/>
              <a:rect l="l" t="t" r="r" b="b"/>
              <a:pathLst>
                <a:path w="12626" h="7625" fill="none" extrusionOk="0">
                  <a:moveTo>
                    <a:pt x="12625" y="0"/>
                  </a:moveTo>
                  <a:lnTo>
                    <a:pt x="1" y="7625"/>
                  </a:lnTo>
                </a:path>
              </a:pathLst>
            </a:custGeom>
            <a:noFill/>
            <a:ln w="1905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7263450" y="2404345"/>
              <a:ext cx="102195" cy="116192"/>
            </a:xfrm>
            <a:custGeom>
              <a:avLst/>
              <a:gdLst/>
              <a:ahLst/>
              <a:cxnLst/>
              <a:rect l="l" t="t" r="r" b="b"/>
              <a:pathLst>
                <a:path w="6813" h="7750" extrusionOk="0">
                  <a:moveTo>
                    <a:pt x="6625" y="0"/>
                  </a:moveTo>
                  <a:lnTo>
                    <a:pt x="0" y="4063"/>
                  </a:lnTo>
                  <a:lnTo>
                    <a:pt x="6812" y="7750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0A0A0A"/>
            </a:solidFill>
            <a:ln w="19050" cap="flat" cmpd="sng">
              <a:solidFill>
                <a:srgbClr val="0A0A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27"/>
          <p:cNvSpPr txBox="1"/>
          <p:nvPr/>
        </p:nvSpPr>
        <p:spPr>
          <a:xfrm>
            <a:off x="5989625" y="4045675"/>
            <a:ext cx="237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Sound waves speed up when they move from </a:t>
            </a:r>
            <a:r>
              <a:rPr lang="en" sz="11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air </a:t>
            </a: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 </a:t>
            </a:r>
            <a:r>
              <a:rPr lang="en" sz="11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water</a:t>
            </a: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Light, Reflection and Refraction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3.9 and 3.14</a:t>
            </a:r>
            <a:endParaRPr sz="17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that all waves can be reflected and refracted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light waves are transverse waves and that they can be reflected and refracted.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Visible light is a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transverse wave.</a:t>
            </a:r>
            <a:endParaRPr sz="1700" b="1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that the vibrations of the wave are at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90°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direction of energy transfer.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Visible light can be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reflected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off of most surfaces.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that light will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bounce off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object.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light bounces off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smooth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surface (like a mirror),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clear reflection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will form.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light bounces off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rough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surface (like a piece of paper),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diffuse reflection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will form.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can also be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refracted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when passing through objects of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densities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Waves will travel at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speeds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through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mediums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(such as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air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300" b="1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water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.)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will cause the wave to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change direction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Law of Reflection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6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3.15 and 3.16</a:t>
            </a:r>
            <a:endParaRPr sz="14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law of reflection.</a:t>
            </a:r>
            <a:endParaRPr sz="10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Draw ray diagrams to illustrate reflection and refraction.</a:t>
            </a:r>
            <a:endParaRPr sz="10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waves are reflected, they are adhering to the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law of reflection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law of reflection states that the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angle of incidence 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always equal 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angle of reflection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</a:t>
            </a:r>
            <a:r>
              <a:rPr lang="en" sz="1400">
                <a:solidFill>
                  <a:srgbClr val="009D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400" b="1">
                <a:solidFill>
                  <a:srgbClr val="009DFF"/>
                </a:solidFill>
                <a:latin typeface="Cambria"/>
                <a:ea typeface="Cambria"/>
                <a:cs typeface="Cambria"/>
                <a:sym typeface="Cambria"/>
              </a:rPr>
              <a:t>angle of incidence 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400" b="1">
                <a:solidFill>
                  <a:srgbClr val="009DFF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 be defined as the angle of the wave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approaching the boundary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boundary 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what reflects the wave, such as a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mirror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boundary is always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perpendicular 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normal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normal is an imaginary line at 90° to the boundary.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400" b="1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angle of reflection 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400" b="1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 be defined as the angle of the wave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leaving the boundary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law of reflection can be visualised using a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ray diagram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71" name="Google Shape;71;p15"/>
          <p:cNvGrpSpPr/>
          <p:nvPr/>
        </p:nvGrpSpPr>
        <p:grpSpPr>
          <a:xfrm>
            <a:off x="5734175" y="909150"/>
            <a:ext cx="2713013" cy="3529265"/>
            <a:chOff x="5734175" y="779700"/>
            <a:chExt cx="2713013" cy="3529265"/>
          </a:xfrm>
        </p:grpSpPr>
        <p:grpSp>
          <p:nvGrpSpPr>
            <p:cNvPr id="72" name="Google Shape;72;p15"/>
            <p:cNvGrpSpPr/>
            <p:nvPr/>
          </p:nvGrpSpPr>
          <p:grpSpPr>
            <a:xfrm>
              <a:off x="5734175" y="1079028"/>
              <a:ext cx="2488063" cy="3229937"/>
              <a:chOff x="1947075" y="637525"/>
              <a:chExt cx="3554375" cy="4619475"/>
            </a:xfrm>
          </p:grpSpPr>
          <p:sp>
            <p:nvSpPr>
              <p:cNvPr id="73" name="Google Shape;73;p15"/>
              <p:cNvSpPr/>
              <p:nvPr/>
            </p:nvSpPr>
            <p:spPr>
              <a:xfrm>
                <a:off x="1947075" y="2947250"/>
                <a:ext cx="3342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3703" h="1" fill="none" extrusionOk="0">
                    <a:moveTo>
                      <a:pt x="133702" y="1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dash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275500" y="637525"/>
                <a:ext cx="25" cy="4619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84779" fill="none" extrusionOk="0">
                    <a:moveTo>
                      <a:pt x="1" y="0"/>
                    </a:moveTo>
                    <a:lnTo>
                      <a:pt x="1" y="18477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2390875" y="1279000"/>
                <a:ext cx="2884650" cy="1664250"/>
              </a:xfrm>
              <a:custGeom>
                <a:avLst/>
                <a:gdLst/>
                <a:ahLst/>
                <a:cxnLst/>
                <a:rect l="l" t="t" r="r" b="b"/>
                <a:pathLst>
                  <a:path w="115386" h="66570" fill="none" extrusionOk="0">
                    <a:moveTo>
                      <a:pt x="115386" y="66569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rgbClr val="009D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2396925" y="2943225"/>
                <a:ext cx="2882625" cy="1664225"/>
              </a:xfrm>
              <a:custGeom>
                <a:avLst/>
                <a:gdLst/>
                <a:ahLst/>
                <a:cxnLst/>
                <a:rect l="l" t="t" r="r" b="b"/>
                <a:pathLst>
                  <a:path w="115305" h="66569" fill="none" extrusionOk="0">
                    <a:moveTo>
                      <a:pt x="115305" y="0"/>
                    </a:moveTo>
                    <a:lnTo>
                      <a:pt x="0" y="66569"/>
                    </a:lnTo>
                  </a:path>
                </a:pathLst>
              </a:custGeom>
              <a:noFill/>
              <a:ln w="9525" cap="flat" cmpd="sng">
                <a:solidFill>
                  <a:srgbClr val="F1C232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4775225" y="2947250"/>
                <a:ext cx="666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10087" fill="none" extrusionOk="0">
                    <a:moveTo>
                      <a:pt x="2663" y="10087"/>
                    </a:moveTo>
                    <a:cubicBezTo>
                      <a:pt x="969" y="7101"/>
                      <a:pt x="1" y="3632"/>
                      <a:pt x="1" y="1"/>
                    </a:cubicBezTo>
                  </a:path>
                </a:pathLst>
              </a:custGeom>
              <a:noFill/>
              <a:ln w="9525" cap="flat" cmpd="sng">
                <a:solidFill>
                  <a:srgbClr val="F1C232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4632000" y="2606350"/>
                <a:ext cx="86775" cy="3328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3314" fill="none" extrusionOk="0">
                    <a:moveTo>
                      <a:pt x="3470" y="0"/>
                    </a:moveTo>
                    <a:cubicBezTo>
                      <a:pt x="1292" y="3954"/>
                      <a:pt x="1" y="8473"/>
                      <a:pt x="1" y="13314"/>
                    </a:cubicBezTo>
                  </a:path>
                </a:pathLst>
              </a:custGeom>
              <a:noFill/>
              <a:ln w="9525" cap="flat" cmpd="sng">
                <a:solidFill>
                  <a:srgbClr val="009D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5273475" y="2709225"/>
                <a:ext cx="2279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19" fill="none" extrusionOk="0">
                    <a:moveTo>
                      <a:pt x="1" y="0"/>
                    </a:moveTo>
                    <a:lnTo>
                      <a:pt x="9119" y="9118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5273475" y="2963400"/>
                <a:ext cx="2279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19" fill="none" extrusionOk="0">
                    <a:moveTo>
                      <a:pt x="1" y="0"/>
                    </a:moveTo>
                    <a:lnTo>
                      <a:pt x="9119" y="9118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5273475" y="673825"/>
                <a:ext cx="227975" cy="230000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200" fill="none" extrusionOk="0">
                    <a:moveTo>
                      <a:pt x="1" y="1"/>
                    </a:moveTo>
                    <a:lnTo>
                      <a:pt x="9119" y="919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5273475" y="928000"/>
                <a:ext cx="227975" cy="230000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200" fill="none" extrusionOk="0">
                    <a:moveTo>
                      <a:pt x="1" y="1"/>
                    </a:moveTo>
                    <a:lnTo>
                      <a:pt x="9119" y="919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5273475" y="1182175"/>
                <a:ext cx="227975" cy="230000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200" fill="none" extrusionOk="0">
                    <a:moveTo>
                      <a:pt x="1" y="1"/>
                    </a:moveTo>
                    <a:lnTo>
                      <a:pt x="9119" y="919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5273475" y="1436350"/>
                <a:ext cx="227975" cy="229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99" fill="none" extrusionOk="0">
                    <a:moveTo>
                      <a:pt x="1" y="0"/>
                    </a:moveTo>
                    <a:lnTo>
                      <a:pt x="9119" y="919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5273475" y="1690525"/>
                <a:ext cx="227975" cy="229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99" fill="none" extrusionOk="0">
                    <a:moveTo>
                      <a:pt x="1" y="0"/>
                    </a:moveTo>
                    <a:lnTo>
                      <a:pt x="9119" y="919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5273475" y="1946700"/>
                <a:ext cx="2279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19" fill="none" extrusionOk="0">
                    <a:moveTo>
                      <a:pt x="1" y="1"/>
                    </a:moveTo>
                    <a:lnTo>
                      <a:pt x="9119" y="911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5273475" y="2200875"/>
                <a:ext cx="2279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19" fill="none" extrusionOk="0">
                    <a:moveTo>
                      <a:pt x="1" y="1"/>
                    </a:moveTo>
                    <a:lnTo>
                      <a:pt x="9119" y="911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5273475" y="2455050"/>
                <a:ext cx="2279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19" fill="none" extrusionOk="0">
                    <a:moveTo>
                      <a:pt x="1" y="0"/>
                    </a:moveTo>
                    <a:lnTo>
                      <a:pt x="9119" y="9118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5273475" y="3217575"/>
                <a:ext cx="227975" cy="227950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18" fill="none" extrusionOk="0">
                    <a:moveTo>
                      <a:pt x="1" y="0"/>
                    </a:moveTo>
                    <a:lnTo>
                      <a:pt x="9119" y="9118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5273475" y="3471725"/>
                <a:ext cx="2279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19" fill="none" extrusionOk="0">
                    <a:moveTo>
                      <a:pt x="1" y="1"/>
                    </a:moveTo>
                    <a:lnTo>
                      <a:pt x="9119" y="911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5273475" y="3725900"/>
                <a:ext cx="2279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19" fill="none" extrusionOk="0">
                    <a:moveTo>
                      <a:pt x="1" y="1"/>
                    </a:moveTo>
                    <a:lnTo>
                      <a:pt x="9119" y="911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5273475" y="3980075"/>
                <a:ext cx="227975" cy="230000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200" fill="none" extrusionOk="0">
                    <a:moveTo>
                      <a:pt x="1" y="1"/>
                    </a:moveTo>
                    <a:lnTo>
                      <a:pt x="9119" y="919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5273475" y="4234250"/>
                <a:ext cx="227975" cy="229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99" fill="none" extrusionOk="0">
                    <a:moveTo>
                      <a:pt x="1" y="0"/>
                    </a:moveTo>
                    <a:lnTo>
                      <a:pt x="9119" y="919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5273475" y="4488425"/>
                <a:ext cx="227975" cy="229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99" fill="none" extrusionOk="0">
                    <a:moveTo>
                      <a:pt x="1" y="0"/>
                    </a:moveTo>
                    <a:lnTo>
                      <a:pt x="9119" y="919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5273475" y="4742600"/>
                <a:ext cx="227975" cy="229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99" fill="none" extrusionOk="0">
                    <a:moveTo>
                      <a:pt x="1" y="0"/>
                    </a:moveTo>
                    <a:lnTo>
                      <a:pt x="9119" y="919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5273475" y="4996750"/>
                <a:ext cx="227975" cy="230000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200" fill="none" extrusionOk="0">
                    <a:moveTo>
                      <a:pt x="1" y="1"/>
                    </a:moveTo>
                    <a:lnTo>
                      <a:pt x="9119" y="9200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15"/>
            <p:cNvSpPr txBox="1"/>
            <p:nvPr/>
          </p:nvSpPr>
          <p:spPr>
            <a:xfrm>
              <a:off x="7680988" y="779700"/>
              <a:ext cx="766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MIRROR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8" name="Google Shape;98;p15"/>
            <p:cNvSpPr txBox="1"/>
            <p:nvPr/>
          </p:nvSpPr>
          <p:spPr>
            <a:xfrm>
              <a:off x="5734175" y="2418088"/>
              <a:ext cx="766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NORMAL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9" name="Google Shape;99;p15"/>
            <p:cNvSpPr txBox="1"/>
            <p:nvPr/>
          </p:nvSpPr>
          <p:spPr>
            <a:xfrm>
              <a:off x="7060125" y="2358825"/>
              <a:ext cx="766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09DFF"/>
                  </a:solidFill>
                  <a:latin typeface="Kalam"/>
                  <a:ea typeface="Kalam"/>
                  <a:cs typeface="Kalam"/>
                  <a:sym typeface="Kalam"/>
                </a:rPr>
                <a:t>i</a:t>
              </a:r>
              <a:endParaRPr sz="1000" b="1">
                <a:solidFill>
                  <a:srgbClr val="009D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0" name="Google Shape;100;p15"/>
            <p:cNvSpPr txBox="1"/>
            <p:nvPr/>
          </p:nvSpPr>
          <p:spPr>
            <a:xfrm>
              <a:off x="7060125" y="2691325"/>
              <a:ext cx="766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F1C232"/>
                  </a:solidFill>
                  <a:latin typeface="Kalam"/>
                  <a:ea typeface="Kalam"/>
                  <a:cs typeface="Kalam"/>
                  <a:sym typeface="Kalam"/>
                </a:rPr>
                <a:t>r</a:t>
              </a:r>
              <a:endParaRPr sz="1000" b="1">
                <a:solidFill>
                  <a:srgbClr val="F1C232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t="13068" b="17713"/>
          <a:stretch/>
        </p:blipFill>
        <p:spPr>
          <a:xfrm>
            <a:off x="0" y="617175"/>
            <a:ext cx="9144003" cy="452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984150" y="96300"/>
            <a:ext cx="717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Reflections on the surface of Mirror Lake in Oregon.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08" name="Google Shape;108;p16"/>
          <p:cNvCxnSpPr/>
          <p:nvPr/>
        </p:nvCxnSpPr>
        <p:spPr>
          <a:xfrm>
            <a:off x="-12" y="617163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Refraction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6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Refraction occurs when light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passes through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media of different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densities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During refraction, light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crosses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boundary.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waves travel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more slowly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through denser substances.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travels at around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300 million m/s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through air.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slows to around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200 million m/s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through glass.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light passes through a denser material, it bends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towards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normal.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because the light waves slow down.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light passes through a less dense material, it bends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away from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normal.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because the light waves speed up.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16" name="Google Shape;116;p17"/>
          <p:cNvGrpSpPr/>
          <p:nvPr/>
        </p:nvGrpSpPr>
        <p:grpSpPr>
          <a:xfrm>
            <a:off x="5666025" y="1281490"/>
            <a:ext cx="2641400" cy="3448135"/>
            <a:chOff x="5547475" y="1362990"/>
            <a:chExt cx="2641400" cy="3448135"/>
          </a:xfrm>
        </p:grpSpPr>
        <p:grpSp>
          <p:nvGrpSpPr>
            <p:cNvPr id="117" name="Google Shape;117;p17"/>
            <p:cNvGrpSpPr/>
            <p:nvPr/>
          </p:nvGrpSpPr>
          <p:grpSpPr>
            <a:xfrm>
              <a:off x="5547475" y="1362990"/>
              <a:ext cx="2632486" cy="2698382"/>
              <a:chOff x="2842725" y="696675"/>
              <a:chExt cx="4178550" cy="4279750"/>
            </a:xfrm>
          </p:grpSpPr>
          <p:sp>
            <p:nvSpPr>
              <p:cNvPr id="118" name="Google Shape;118;p17"/>
              <p:cNvSpPr/>
              <p:nvPr/>
            </p:nvSpPr>
            <p:spPr>
              <a:xfrm>
                <a:off x="2842725" y="3031375"/>
                <a:ext cx="4178550" cy="1945050"/>
              </a:xfrm>
              <a:custGeom>
                <a:avLst/>
                <a:gdLst/>
                <a:ahLst/>
                <a:cxnLst/>
                <a:rect l="l" t="t" r="r" b="b"/>
                <a:pathLst>
                  <a:path w="167142" h="77802" extrusionOk="0">
                    <a:moveTo>
                      <a:pt x="0" y="1"/>
                    </a:moveTo>
                    <a:lnTo>
                      <a:pt x="0" y="77801"/>
                    </a:lnTo>
                    <a:lnTo>
                      <a:pt x="167141" y="77801"/>
                    </a:lnTo>
                    <a:lnTo>
                      <a:pt x="16714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7"/>
              <p:cNvSpPr/>
              <p:nvPr/>
            </p:nvSpPr>
            <p:spPr>
              <a:xfrm>
                <a:off x="3324325" y="696675"/>
                <a:ext cx="319925" cy="594450"/>
              </a:xfrm>
              <a:custGeom>
                <a:avLst/>
                <a:gdLst/>
                <a:ahLst/>
                <a:cxnLst/>
                <a:rect l="l" t="t" r="r" b="b"/>
                <a:pathLst>
                  <a:path w="12797" h="23778" fill="none" extrusionOk="0">
                    <a:moveTo>
                      <a:pt x="12796" y="23778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D966"/>
                </a:solidFill>
                <a:prstDash val="solid"/>
                <a:miter lim="465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7"/>
              <p:cNvSpPr/>
              <p:nvPr/>
            </p:nvSpPr>
            <p:spPr>
              <a:xfrm>
                <a:off x="3558125" y="1217825"/>
                <a:ext cx="14195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5678" h="7353" extrusionOk="0">
                    <a:moveTo>
                      <a:pt x="4933" y="0"/>
                    </a:moveTo>
                    <a:lnTo>
                      <a:pt x="3212" y="2746"/>
                    </a:lnTo>
                    <a:lnTo>
                      <a:pt x="1" y="2653"/>
                    </a:lnTo>
                    <a:lnTo>
                      <a:pt x="1" y="2653"/>
                    </a:lnTo>
                    <a:lnTo>
                      <a:pt x="5678" y="7352"/>
                    </a:lnTo>
                    <a:lnTo>
                      <a:pt x="4933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7"/>
              <p:cNvSpPr/>
              <p:nvPr/>
            </p:nvSpPr>
            <p:spPr>
              <a:xfrm>
                <a:off x="4747025" y="3974800"/>
                <a:ext cx="184975" cy="1001625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40065" fill="none" extrusionOk="0">
                    <a:moveTo>
                      <a:pt x="0" y="1"/>
                    </a:moveTo>
                    <a:lnTo>
                      <a:pt x="7399" y="40064"/>
                    </a:lnTo>
                  </a:path>
                </a:pathLst>
              </a:custGeom>
              <a:noFill/>
              <a:ln w="9525" cap="flat" cmpd="sng">
                <a:solidFill>
                  <a:srgbClr val="FFD966"/>
                </a:solidFill>
                <a:prstDash val="solid"/>
                <a:miter lim="465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7"/>
              <p:cNvSpPr/>
              <p:nvPr/>
            </p:nvSpPr>
            <p:spPr>
              <a:xfrm>
                <a:off x="4564375" y="1508650"/>
                <a:ext cx="25" cy="3459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8385" fill="none" extrusionOk="0">
                    <a:moveTo>
                      <a:pt x="1" y="138385"/>
                    </a:move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ash"/>
                <a:miter lim="465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7"/>
              <p:cNvSpPr/>
              <p:nvPr/>
            </p:nvSpPr>
            <p:spPr>
              <a:xfrm>
                <a:off x="3686100" y="1373700"/>
                <a:ext cx="1098175" cy="2817500"/>
              </a:xfrm>
              <a:custGeom>
                <a:avLst/>
                <a:gdLst/>
                <a:ahLst/>
                <a:cxnLst/>
                <a:rect l="l" t="t" r="r" b="b"/>
                <a:pathLst>
                  <a:path w="43927" h="112700" fill="none" extrusionOk="0">
                    <a:moveTo>
                      <a:pt x="43926" y="112700"/>
                    </a:moveTo>
                    <a:lnTo>
                      <a:pt x="35364" y="66308"/>
                    </a:ln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rgbClr val="FFD966"/>
                </a:solidFill>
                <a:prstDash val="solid"/>
                <a:miter lim="465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7"/>
              <p:cNvSpPr/>
              <p:nvPr/>
            </p:nvSpPr>
            <p:spPr>
              <a:xfrm>
                <a:off x="4716775" y="4152800"/>
                <a:ext cx="136125" cy="180325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7213" extrusionOk="0">
                    <a:moveTo>
                      <a:pt x="5445" y="0"/>
                    </a:moveTo>
                    <a:lnTo>
                      <a:pt x="3025" y="2094"/>
                    </a:lnTo>
                    <a:lnTo>
                      <a:pt x="0" y="1024"/>
                    </a:lnTo>
                    <a:lnTo>
                      <a:pt x="3955" y="7213"/>
                    </a:lnTo>
                    <a:lnTo>
                      <a:pt x="5445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125;p17"/>
            <p:cNvSpPr txBox="1"/>
            <p:nvPr/>
          </p:nvSpPr>
          <p:spPr>
            <a:xfrm>
              <a:off x="5556375" y="4118425"/>
              <a:ext cx="26325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 this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ray diagram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waves of light are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refracted 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when they pass through a glass block.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26" name="Google Shape;126;p17"/>
          <p:cNvSpPr txBox="1"/>
          <p:nvPr/>
        </p:nvSpPr>
        <p:spPr>
          <a:xfrm>
            <a:off x="6104150" y="1281500"/>
            <a:ext cx="108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D966"/>
                </a:solidFill>
                <a:latin typeface="Kalam"/>
                <a:ea typeface="Kalam"/>
                <a:cs typeface="Kalam"/>
                <a:sym typeface="Kalam"/>
              </a:rPr>
              <a:t>INCIDENT RAY</a:t>
            </a:r>
            <a:endParaRPr sz="800">
              <a:solidFill>
                <a:srgbClr val="FFD966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6867775" y="3241150"/>
            <a:ext cx="108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D966"/>
                </a:solidFill>
                <a:latin typeface="Kalam"/>
                <a:ea typeface="Kalam"/>
                <a:cs typeface="Kalam"/>
                <a:sym typeface="Kalam"/>
              </a:rPr>
              <a:t>REFRACTED RAY</a:t>
            </a:r>
            <a:endParaRPr sz="800">
              <a:solidFill>
                <a:srgbClr val="FFD966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5666013" y="3241150"/>
            <a:ext cx="108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GLASS BLOCK</a:t>
            </a:r>
            <a:endParaRPr sz="8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6802575" y="2040675"/>
            <a:ext cx="60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NORMAL</a:t>
            </a:r>
            <a:endParaRPr sz="8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Light, Reflection and Refraction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01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Specification Point 3.17</a:t>
            </a:r>
            <a:endParaRPr sz="15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Practical: investigate the refraction of light, using rectangular blocks, semi-circular blocks and triangular prisms.</a:t>
            </a:r>
            <a:endParaRPr sz="11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refraction of light can be investigated using a </a:t>
            </a:r>
            <a:r>
              <a:rPr lang="en" sz="1500" b="1">
                <a:solidFill>
                  <a:srgbClr val="FFD966"/>
                </a:solidFill>
                <a:latin typeface="Cambria"/>
                <a:ea typeface="Cambria"/>
                <a:cs typeface="Cambria"/>
                <a:sym typeface="Cambria"/>
              </a:rPr>
              <a:t>ray box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ray box is a lamp containing plastic combs.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are used to create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rays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light.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Place a rectangular glass block on a piece of paper.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Using a pencil, draw in the normal (perpendicular to the glass block).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can also be replicated using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semi-circular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blocks.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Shine a light ray through the block.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Trace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incident and emergent rays on the piece of paper.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Join the lines together to create the refracted ray.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Calculate the angles of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incidence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refraction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can be done using a protractor.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angle of incidence should be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greater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than the angle of refraction.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37" name="Google Shape;137;p18"/>
          <p:cNvGrpSpPr/>
          <p:nvPr/>
        </p:nvGrpSpPr>
        <p:grpSpPr>
          <a:xfrm>
            <a:off x="5945300" y="1682838"/>
            <a:ext cx="2657558" cy="2722025"/>
            <a:chOff x="5814900" y="1748038"/>
            <a:chExt cx="2657558" cy="2722025"/>
          </a:xfrm>
        </p:grpSpPr>
        <p:grpSp>
          <p:nvGrpSpPr>
            <p:cNvPr id="138" name="Google Shape;138;p18"/>
            <p:cNvGrpSpPr/>
            <p:nvPr/>
          </p:nvGrpSpPr>
          <p:grpSpPr>
            <a:xfrm>
              <a:off x="5814900" y="1748038"/>
              <a:ext cx="2657558" cy="2722025"/>
              <a:chOff x="5735900" y="1576938"/>
              <a:chExt cx="2507130" cy="2567464"/>
            </a:xfrm>
          </p:grpSpPr>
          <p:sp>
            <p:nvSpPr>
              <p:cNvPr id="139" name="Google Shape;139;p18"/>
              <p:cNvSpPr/>
              <p:nvPr/>
            </p:nvSpPr>
            <p:spPr>
              <a:xfrm>
                <a:off x="5735900" y="2977554"/>
                <a:ext cx="2507130" cy="1166835"/>
              </a:xfrm>
              <a:custGeom>
                <a:avLst/>
                <a:gdLst/>
                <a:ahLst/>
                <a:cxnLst/>
                <a:rect l="l" t="t" r="r" b="b"/>
                <a:pathLst>
                  <a:path w="167142" h="77802" extrusionOk="0">
                    <a:moveTo>
                      <a:pt x="0" y="1"/>
                    </a:moveTo>
                    <a:lnTo>
                      <a:pt x="0" y="77801"/>
                    </a:lnTo>
                    <a:lnTo>
                      <a:pt x="167141" y="77801"/>
                    </a:lnTo>
                    <a:lnTo>
                      <a:pt x="16714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8"/>
              <p:cNvSpPr/>
              <p:nvPr/>
            </p:nvSpPr>
            <p:spPr>
              <a:xfrm>
                <a:off x="6024860" y="1576938"/>
                <a:ext cx="191955" cy="356611"/>
              </a:xfrm>
              <a:custGeom>
                <a:avLst/>
                <a:gdLst/>
                <a:ahLst/>
                <a:cxnLst/>
                <a:rect l="l" t="t" r="r" b="b"/>
                <a:pathLst>
                  <a:path w="12797" h="23778" fill="none" extrusionOk="0">
                    <a:moveTo>
                      <a:pt x="12796" y="23778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D966"/>
                </a:solidFill>
                <a:prstDash val="solid"/>
                <a:miter lim="465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8"/>
              <p:cNvSpPr/>
              <p:nvPr/>
            </p:nvSpPr>
            <p:spPr>
              <a:xfrm>
                <a:off x="6165140" y="1889582"/>
                <a:ext cx="85170" cy="110277"/>
              </a:xfrm>
              <a:custGeom>
                <a:avLst/>
                <a:gdLst/>
                <a:ahLst/>
                <a:cxnLst/>
                <a:rect l="l" t="t" r="r" b="b"/>
                <a:pathLst>
                  <a:path w="5678" h="7353" extrusionOk="0">
                    <a:moveTo>
                      <a:pt x="4933" y="0"/>
                    </a:moveTo>
                    <a:lnTo>
                      <a:pt x="3212" y="2746"/>
                    </a:lnTo>
                    <a:lnTo>
                      <a:pt x="1" y="2653"/>
                    </a:lnTo>
                    <a:lnTo>
                      <a:pt x="1" y="2653"/>
                    </a:lnTo>
                    <a:lnTo>
                      <a:pt x="5678" y="7352"/>
                    </a:lnTo>
                    <a:lnTo>
                      <a:pt x="4933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8"/>
              <p:cNvSpPr/>
              <p:nvPr/>
            </p:nvSpPr>
            <p:spPr>
              <a:xfrm>
                <a:off x="6878480" y="3543527"/>
                <a:ext cx="110985" cy="600875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40065" fill="none" extrusionOk="0">
                    <a:moveTo>
                      <a:pt x="0" y="1"/>
                    </a:moveTo>
                    <a:lnTo>
                      <a:pt x="7399" y="40064"/>
                    </a:lnTo>
                  </a:path>
                </a:pathLst>
              </a:custGeom>
              <a:noFill/>
              <a:ln w="9525" cap="flat" cmpd="sng">
                <a:solidFill>
                  <a:srgbClr val="FFD966"/>
                </a:solidFill>
                <a:prstDash val="solid"/>
                <a:miter lim="465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8"/>
              <p:cNvSpPr/>
              <p:nvPr/>
            </p:nvSpPr>
            <p:spPr>
              <a:xfrm>
                <a:off x="6768890" y="2064052"/>
                <a:ext cx="15" cy="2075429"/>
              </a:xfrm>
              <a:custGeom>
                <a:avLst/>
                <a:gdLst/>
                <a:ahLst/>
                <a:cxnLst/>
                <a:rect l="l" t="t" r="r" b="b"/>
                <a:pathLst>
                  <a:path w="1" h="138385" fill="none" extrusionOk="0">
                    <a:moveTo>
                      <a:pt x="1" y="138385"/>
                    </a:move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465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8"/>
              <p:cNvSpPr/>
              <p:nvPr/>
            </p:nvSpPr>
            <p:spPr>
              <a:xfrm>
                <a:off x="6501575" y="2389954"/>
                <a:ext cx="380400" cy="1198225"/>
              </a:xfrm>
              <a:custGeom>
                <a:avLst/>
                <a:gdLst/>
                <a:ahLst/>
                <a:cxnLst/>
                <a:rect l="l" t="t" r="r" b="b"/>
                <a:pathLst>
                  <a:path w="25360" h="79895" fill="none" extrusionOk="0">
                    <a:moveTo>
                      <a:pt x="0" y="5352"/>
                    </a:moveTo>
                    <a:cubicBezTo>
                      <a:pt x="7864" y="1"/>
                      <a:pt x="17822" y="931"/>
                      <a:pt x="17822" y="931"/>
                    </a:cubicBezTo>
                    <a:lnTo>
                      <a:pt x="17822" y="78080"/>
                    </a:lnTo>
                    <a:cubicBezTo>
                      <a:pt x="17822" y="78080"/>
                      <a:pt x="20009" y="79895"/>
                      <a:pt x="25360" y="7808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465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8"/>
              <p:cNvSpPr/>
              <p:nvPr/>
            </p:nvSpPr>
            <p:spPr>
              <a:xfrm>
                <a:off x="6241925" y="1983093"/>
                <a:ext cx="658905" cy="1690218"/>
              </a:xfrm>
              <a:custGeom>
                <a:avLst/>
                <a:gdLst/>
                <a:ahLst/>
                <a:cxnLst/>
                <a:rect l="l" t="t" r="r" b="b"/>
                <a:pathLst>
                  <a:path w="43927" h="112700" fill="none" extrusionOk="0">
                    <a:moveTo>
                      <a:pt x="43926" y="112700"/>
                    </a:moveTo>
                    <a:lnTo>
                      <a:pt x="35364" y="66308"/>
                    </a:ln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rgbClr val="FFD966"/>
                </a:solidFill>
                <a:prstDash val="solid"/>
                <a:miter lim="465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8"/>
              <p:cNvSpPr/>
              <p:nvPr/>
            </p:nvSpPr>
            <p:spPr>
              <a:xfrm>
                <a:off x="6860330" y="3650311"/>
                <a:ext cx="81675" cy="108177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7213" extrusionOk="0">
                    <a:moveTo>
                      <a:pt x="5445" y="0"/>
                    </a:moveTo>
                    <a:lnTo>
                      <a:pt x="3025" y="2094"/>
                    </a:lnTo>
                    <a:lnTo>
                      <a:pt x="0" y="1024"/>
                    </a:lnTo>
                    <a:lnTo>
                      <a:pt x="3955" y="7213"/>
                    </a:lnTo>
                    <a:lnTo>
                      <a:pt x="5445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" name="Google Shape;147;p18"/>
            <p:cNvSpPr txBox="1"/>
            <p:nvPr/>
          </p:nvSpPr>
          <p:spPr>
            <a:xfrm>
              <a:off x="6788725" y="2677700"/>
              <a:ext cx="10023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ANGLE OF INCIDENCE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48" name="Google Shape;148;p18"/>
            <p:cNvSpPr txBox="1"/>
            <p:nvPr/>
          </p:nvSpPr>
          <p:spPr>
            <a:xfrm>
              <a:off x="5865350" y="3400600"/>
              <a:ext cx="10023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ANGLE OF REFRACTION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r="7944"/>
          <a:stretch/>
        </p:blipFill>
        <p:spPr>
          <a:xfrm>
            <a:off x="0" y="0"/>
            <a:ext cx="43927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4310450" y="1879050"/>
            <a:ext cx="37983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When a light ray passes through a glass block, it is said to be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refracted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ray bends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towards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imaginary normal. The angles of incidence, emergence and refraction can be calculated using a pencil, paper and protractor.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Prisms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2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refraction of light can also be investigated using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prism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prism has several polished surfaces which refract light at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angles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white light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shone through a prism, it will split into different </a:t>
            </a:r>
            <a:r>
              <a:rPr lang="en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b="1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" b="1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l</a:t>
            </a:r>
            <a:r>
              <a:rPr lang="en" b="1">
                <a:solidFill>
                  <a:srgbClr val="00FF00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" b="1">
                <a:solidFill>
                  <a:srgbClr val="00C7FF"/>
                </a:solidFill>
                <a:latin typeface="Cambria"/>
                <a:ea typeface="Cambria"/>
                <a:cs typeface="Cambria"/>
                <a:sym typeface="Cambria"/>
              </a:rPr>
              <a:t>u</a:t>
            </a:r>
            <a:r>
              <a:rPr lang="en" b="1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 b="1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White light is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mixture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various frequencies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visible light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light leaves the prism, a rainbow effect can be observed.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63" name="Google Shape;16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175" y="1052825"/>
            <a:ext cx="4235824" cy="31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/>
          <p:nvPr/>
        </p:nvSpPr>
        <p:spPr>
          <a:xfrm>
            <a:off x="5669188" y="3829975"/>
            <a:ext cx="271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When light is shone through a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prism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it will split into different frequencies, and therefore colours.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Refractive Index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22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3.18 and </a:t>
            </a:r>
            <a:r>
              <a:rPr lang="en" sz="15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3.19</a:t>
            </a:r>
            <a:endParaRPr sz="15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refractive index, angle of incidence and angle of refraction.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Practical: investigate the refractive index of glass, using a glass block.</a:t>
            </a:r>
            <a:endParaRPr sz="11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transparent materials have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refractive index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5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refractive index reveals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how quickly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is travelling through that particular material.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refractive index can be calculated using the angles of incidence (</a:t>
            </a:r>
            <a:r>
              <a:rPr lang="en" sz="15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and refraction (</a:t>
            </a:r>
            <a:r>
              <a:rPr lang="en" sz="15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sometimes referred to as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Snell’s law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72" name="Google Shape;172;p21"/>
          <p:cNvGrpSpPr/>
          <p:nvPr/>
        </p:nvGrpSpPr>
        <p:grpSpPr>
          <a:xfrm>
            <a:off x="1536381" y="3651469"/>
            <a:ext cx="3600694" cy="713923"/>
            <a:chOff x="1660956" y="3626569"/>
            <a:chExt cx="3600694" cy="713923"/>
          </a:xfrm>
        </p:grpSpPr>
        <p:grpSp>
          <p:nvGrpSpPr>
            <p:cNvPr id="173" name="Google Shape;173;p21"/>
            <p:cNvGrpSpPr/>
            <p:nvPr/>
          </p:nvGrpSpPr>
          <p:grpSpPr>
            <a:xfrm>
              <a:off x="1660956" y="3626569"/>
              <a:ext cx="1278687" cy="713923"/>
              <a:chOff x="291800" y="900775"/>
              <a:chExt cx="6919300" cy="3854875"/>
            </a:xfrm>
          </p:grpSpPr>
          <p:sp>
            <p:nvSpPr>
              <p:cNvPr id="174" name="Google Shape;174;p21"/>
              <p:cNvSpPr/>
              <p:nvPr/>
            </p:nvSpPr>
            <p:spPr>
              <a:xfrm>
                <a:off x="291800" y="2593975"/>
                <a:ext cx="1000325" cy="858825"/>
              </a:xfrm>
              <a:custGeom>
                <a:avLst/>
                <a:gdLst/>
                <a:ahLst/>
                <a:cxnLst/>
                <a:rect l="l" t="t" r="r" b="b"/>
                <a:pathLst>
                  <a:path w="40013" h="34353" extrusionOk="0">
                    <a:moveTo>
                      <a:pt x="7807" y="1"/>
                    </a:moveTo>
                    <a:cubicBezTo>
                      <a:pt x="5270" y="1"/>
                      <a:pt x="3709" y="1562"/>
                      <a:pt x="2342" y="4099"/>
                    </a:cubicBezTo>
                    <a:cubicBezTo>
                      <a:pt x="976" y="6832"/>
                      <a:pt x="0" y="11321"/>
                      <a:pt x="0" y="11712"/>
                    </a:cubicBezTo>
                    <a:cubicBezTo>
                      <a:pt x="0" y="11907"/>
                      <a:pt x="195" y="12297"/>
                      <a:pt x="781" y="12297"/>
                    </a:cubicBezTo>
                    <a:cubicBezTo>
                      <a:pt x="1366" y="12297"/>
                      <a:pt x="1366" y="12297"/>
                      <a:pt x="1952" y="10541"/>
                    </a:cubicBezTo>
                    <a:cubicBezTo>
                      <a:pt x="3123" y="5856"/>
                      <a:pt x="4489" y="1562"/>
                      <a:pt x="7417" y="1562"/>
                    </a:cubicBezTo>
                    <a:cubicBezTo>
                      <a:pt x="9174" y="1562"/>
                      <a:pt x="9759" y="2733"/>
                      <a:pt x="9759" y="5075"/>
                    </a:cubicBezTo>
                    <a:cubicBezTo>
                      <a:pt x="9759" y="6832"/>
                      <a:pt x="9174" y="9760"/>
                      <a:pt x="8588" y="12102"/>
                    </a:cubicBezTo>
                    <a:lnTo>
                      <a:pt x="6441" y="20300"/>
                    </a:lnTo>
                    <a:cubicBezTo>
                      <a:pt x="6051" y="21666"/>
                      <a:pt x="5270" y="25179"/>
                      <a:pt x="4880" y="26546"/>
                    </a:cubicBezTo>
                    <a:cubicBezTo>
                      <a:pt x="4294" y="28497"/>
                      <a:pt x="3513" y="32011"/>
                      <a:pt x="3513" y="32401"/>
                    </a:cubicBezTo>
                    <a:cubicBezTo>
                      <a:pt x="3513" y="33572"/>
                      <a:pt x="4294" y="34353"/>
                      <a:pt x="5465" y="34353"/>
                    </a:cubicBezTo>
                    <a:cubicBezTo>
                      <a:pt x="6441" y="34353"/>
                      <a:pt x="7417" y="33767"/>
                      <a:pt x="8198" y="32791"/>
                    </a:cubicBezTo>
                    <a:cubicBezTo>
                      <a:pt x="8198" y="32401"/>
                      <a:pt x="8979" y="29668"/>
                      <a:pt x="9369" y="28107"/>
                    </a:cubicBezTo>
                    <a:lnTo>
                      <a:pt x="10930" y="21276"/>
                    </a:lnTo>
                    <a:lnTo>
                      <a:pt x="13468" y="11321"/>
                    </a:lnTo>
                    <a:cubicBezTo>
                      <a:pt x="13663" y="10931"/>
                      <a:pt x="15615" y="7027"/>
                      <a:pt x="18347" y="4685"/>
                    </a:cubicBezTo>
                    <a:cubicBezTo>
                      <a:pt x="20299" y="2733"/>
                      <a:pt x="22837" y="1562"/>
                      <a:pt x="25960" y="1562"/>
                    </a:cubicBezTo>
                    <a:cubicBezTo>
                      <a:pt x="28887" y="1562"/>
                      <a:pt x="30058" y="3904"/>
                      <a:pt x="30058" y="6832"/>
                    </a:cubicBezTo>
                    <a:cubicBezTo>
                      <a:pt x="30058" y="11321"/>
                      <a:pt x="26935" y="19909"/>
                      <a:pt x="25374" y="24008"/>
                    </a:cubicBezTo>
                    <a:cubicBezTo>
                      <a:pt x="24593" y="25765"/>
                      <a:pt x="24203" y="26741"/>
                      <a:pt x="24203" y="28107"/>
                    </a:cubicBezTo>
                    <a:cubicBezTo>
                      <a:pt x="24203" y="31620"/>
                      <a:pt x="26545" y="34353"/>
                      <a:pt x="30254" y="34353"/>
                    </a:cubicBezTo>
                    <a:cubicBezTo>
                      <a:pt x="37280" y="34353"/>
                      <a:pt x="40013" y="23227"/>
                      <a:pt x="40013" y="22642"/>
                    </a:cubicBezTo>
                    <a:cubicBezTo>
                      <a:pt x="40013" y="22252"/>
                      <a:pt x="39622" y="22056"/>
                      <a:pt x="39232" y="22056"/>
                    </a:cubicBezTo>
                    <a:cubicBezTo>
                      <a:pt x="38647" y="22056"/>
                      <a:pt x="38451" y="22252"/>
                      <a:pt x="38061" y="23618"/>
                    </a:cubicBezTo>
                    <a:cubicBezTo>
                      <a:pt x="36304" y="29668"/>
                      <a:pt x="33572" y="32791"/>
                      <a:pt x="30449" y="32791"/>
                    </a:cubicBezTo>
                    <a:cubicBezTo>
                      <a:pt x="29668" y="32791"/>
                      <a:pt x="28497" y="32791"/>
                      <a:pt x="28497" y="30254"/>
                    </a:cubicBezTo>
                    <a:cubicBezTo>
                      <a:pt x="28497" y="28302"/>
                      <a:pt x="29278" y="26155"/>
                      <a:pt x="29863" y="24984"/>
                    </a:cubicBezTo>
                    <a:cubicBezTo>
                      <a:pt x="31425" y="20885"/>
                      <a:pt x="34548" y="12297"/>
                      <a:pt x="34548" y="8003"/>
                    </a:cubicBezTo>
                    <a:cubicBezTo>
                      <a:pt x="34548" y="3514"/>
                      <a:pt x="31815" y="1"/>
                      <a:pt x="26155" y="1"/>
                    </a:cubicBezTo>
                    <a:cubicBezTo>
                      <a:pt x="19323" y="1"/>
                      <a:pt x="15810" y="4880"/>
                      <a:pt x="14444" y="6832"/>
                    </a:cubicBezTo>
                    <a:cubicBezTo>
                      <a:pt x="14248" y="2343"/>
                      <a:pt x="11126" y="1"/>
                      <a:pt x="78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1"/>
              <p:cNvSpPr/>
              <p:nvPr/>
            </p:nvSpPr>
            <p:spPr>
              <a:xfrm>
                <a:off x="1960625" y="2755000"/>
                <a:ext cx="1190650" cy="405025"/>
              </a:xfrm>
              <a:custGeom>
                <a:avLst/>
                <a:gdLst/>
                <a:ahLst/>
                <a:cxnLst/>
                <a:rect l="l" t="t" r="r" b="b"/>
                <a:pathLst>
                  <a:path w="47626" h="16201" extrusionOk="0">
                    <a:moveTo>
                      <a:pt x="2733" y="1"/>
                    </a:moveTo>
                    <a:cubicBezTo>
                      <a:pt x="1366" y="1"/>
                      <a:pt x="0" y="1"/>
                      <a:pt x="0" y="1367"/>
                    </a:cubicBezTo>
                    <a:cubicBezTo>
                      <a:pt x="0" y="2733"/>
                      <a:pt x="1171" y="2733"/>
                      <a:pt x="2342" y="2733"/>
                    </a:cubicBezTo>
                    <a:lnTo>
                      <a:pt x="45478" y="2733"/>
                    </a:lnTo>
                    <a:cubicBezTo>
                      <a:pt x="46649" y="2733"/>
                      <a:pt x="47625" y="2733"/>
                      <a:pt x="47625" y="1367"/>
                    </a:cubicBezTo>
                    <a:cubicBezTo>
                      <a:pt x="47625" y="1"/>
                      <a:pt x="46454" y="1"/>
                      <a:pt x="45088" y="1"/>
                    </a:cubicBezTo>
                    <a:close/>
                    <a:moveTo>
                      <a:pt x="2342" y="13663"/>
                    </a:moveTo>
                    <a:cubicBezTo>
                      <a:pt x="1171" y="13663"/>
                      <a:pt x="0" y="13663"/>
                      <a:pt x="0" y="14835"/>
                    </a:cubicBezTo>
                    <a:cubicBezTo>
                      <a:pt x="0" y="16201"/>
                      <a:pt x="1366" y="16201"/>
                      <a:pt x="2733" y="16201"/>
                    </a:cubicBezTo>
                    <a:lnTo>
                      <a:pt x="45088" y="16201"/>
                    </a:lnTo>
                    <a:cubicBezTo>
                      <a:pt x="46454" y="16201"/>
                      <a:pt x="47625" y="16201"/>
                      <a:pt x="47625" y="14835"/>
                    </a:cubicBezTo>
                    <a:cubicBezTo>
                      <a:pt x="47625" y="13663"/>
                      <a:pt x="46649" y="13663"/>
                      <a:pt x="45478" y="136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1"/>
              <p:cNvSpPr/>
              <p:nvPr/>
            </p:nvSpPr>
            <p:spPr>
              <a:xfrm>
                <a:off x="4053975" y="1310650"/>
                <a:ext cx="585575" cy="853950"/>
              </a:xfrm>
              <a:custGeom>
                <a:avLst/>
                <a:gdLst/>
                <a:ahLst/>
                <a:cxnLst/>
                <a:rect l="l" t="t" r="r" b="b"/>
                <a:pathLst>
                  <a:path w="23423" h="34158" extrusionOk="0">
                    <a:moveTo>
                      <a:pt x="11516" y="0"/>
                    </a:moveTo>
                    <a:cubicBezTo>
                      <a:pt x="3123" y="0"/>
                      <a:pt x="0" y="4294"/>
                      <a:pt x="0" y="8784"/>
                    </a:cubicBezTo>
                    <a:cubicBezTo>
                      <a:pt x="0" y="15615"/>
                      <a:pt x="7808" y="17177"/>
                      <a:pt x="9955" y="17567"/>
                    </a:cubicBezTo>
                    <a:cubicBezTo>
                      <a:pt x="14834" y="18543"/>
                      <a:pt x="16396" y="18933"/>
                      <a:pt x="17957" y="20299"/>
                    </a:cubicBezTo>
                    <a:cubicBezTo>
                      <a:pt x="18933" y="21275"/>
                      <a:pt x="20690" y="22837"/>
                      <a:pt x="20690" y="25569"/>
                    </a:cubicBezTo>
                    <a:cubicBezTo>
                      <a:pt x="20690" y="28888"/>
                      <a:pt x="18933" y="32986"/>
                      <a:pt x="11906" y="32986"/>
                    </a:cubicBezTo>
                    <a:cubicBezTo>
                      <a:pt x="5270" y="32986"/>
                      <a:pt x="2928" y="27912"/>
                      <a:pt x="1562" y="21275"/>
                    </a:cubicBezTo>
                    <a:cubicBezTo>
                      <a:pt x="1367" y="20104"/>
                      <a:pt x="1367" y="20104"/>
                      <a:pt x="781" y="20104"/>
                    </a:cubicBezTo>
                    <a:cubicBezTo>
                      <a:pt x="195" y="20104"/>
                      <a:pt x="0" y="20104"/>
                      <a:pt x="0" y="21666"/>
                    </a:cubicBezTo>
                    <a:lnTo>
                      <a:pt x="0" y="32596"/>
                    </a:lnTo>
                    <a:cubicBezTo>
                      <a:pt x="0" y="33962"/>
                      <a:pt x="195" y="33962"/>
                      <a:pt x="586" y="33962"/>
                    </a:cubicBezTo>
                    <a:cubicBezTo>
                      <a:pt x="976" y="33962"/>
                      <a:pt x="976" y="33962"/>
                      <a:pt x="1367" y="33377"/>
                    </a:cubicBezTo>
                    <a:cubicBezTo>
                      <a:pt x="1757" y="32596"/>
                      <a:pt x="2928" y="30839"/>
                      <a:pt x="3514" y="30059"/>
                    </a:cubicBezTo>
                    <a:cubicBezTo>
                      <a:pt x="4880" y="32206"/>
                      <a:pt x="7612" y="34157"/>
                      <a:pt x="11906" y="34157"/>
                    </a:cubicBezTo>
                    <a:cubicBezTo>
                      <a:pt x="19323" y="34157"/>
                      <a:pt x="23422" y="30059"/>
                      <a:pt x="23422" y="24008"/>
                    </a:cubicBezTo>
                    <a:cubicBezTo>
                      <a:pt x="23422" y="20299"/>
                      <a:pt x="21471" y="18152"/>
                      <a:pt x="20299" y="17177"/>
                    </a:cubicBezTo>
                    <a:cubicBezTo>
                      <a:pt x="18152" y="14834"/>
                      <a:pt x="15420" y="14444"/>
                      <a:pt x="12297" y="13663"/>
                    </a:cubicBezTo>
                    <a:cubicBezTo>
                      <a:pt x="8003" y="12882"/>
                      <a:pt x="2733" y="11711"/>
                      <a:pt x="2733" y="7222"/>
                    </a:cubicBezTo>
                    <a:cubicBezTo>
                      <a:pt x="2733" y="5270"/>
                      <a:pt x="3904" y="976"/>
                      <a:pt x="11516" y="976"/>
                    </a:cubicBezTo>
                    <a:cubicBezTo>
                      <a:pt x="19714" y="976"/>
                      <a:pt x="20104" y="8588"/>
                      <a:pt x="20299" y="10931"/>
                    </a:cubicBezTo>
                    <a:cubicBezTo>
                      <a:pt x="20299" y="11321"/>
                      <a:pt x="20690" y="11516"/>
                      <a:pt x="20885" y="11516"/>
                    </a:cubicBezTo>
                    <a:cubicBezTo>
                      <a:pt x="21666" y="11516"/>
                      <a:pt x="21666" y="11321"/>
                      <a:pt x="21666" y="9955"/>
                    </a:cubicBezTo>
                    <a:lnTo>
                      <a:pt x="21666" y="1367"/>
                    </a:lnTo>
                    <a:cubicBezTo>
                      <a:pt x="21666" y="0"/>
                      <a:pt x="21471" y="0"/>
                      <a:pt x="21080" y="0"/>
                    </a:cubicBezTo>
                    <a:cubicBezTo>
                      <a:pt x="20690" y="0"/>
                      <a:pt x="20690" y="0"/>
                      <a:pt x="19714" y="1171"/>
                    </a:cubicBezTo>
                    <a:cubicBezTo>
                      <a:pt x="19519" y="1562"/>
                      <a:pt x="18933" y="2343"/>
                      <a:pt x="18543" y="2538"/>
                    </a:cubicBezTo>
                    <a:cubicBezTo>
                      <a:pt x="16201" y="0"/>
                      <a:pt x="12882" y="0"/>
                      <a:pt x="115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1"/>
              <p:cNvSpPr/>
              <p:nvPr/>
            </p:nvSpPr>
            <p:spPr>
              <a:xfrm>
                <a:off x="4756625" y="900775"/>
                <a:ext cx="341600" cy="1249175"/>
              </a:xfrm>
              <a:custGeom>
                <a:avLst/>
                <a:gdLst/>
                <a:ahLst/>
                <a:cxnLst/>
                <a:rect l="l" t="t" r="r" b="b"/>
                <a:pathLst>
                  <a:path w="13664" h="49967" extrusionOk="0">
                    <a:moveTo>
                      <a:pt x="6052" y="0"/>
                    </a:moveTo>
                    <a:cubicBezTo>
                      <a:pt x="4295" y="0"/>
                      <a:pt x="2929" y="1366"/>
                      <a:pt x="2929" y="3123"/>
                    </a:cubicBezTo>
                    <a:cubicBezTo>
                      <a:pt x="2929" y="4880"/>
                      <a:pt x="4295" y="6246"/>
                      <a:pt x="6052" y="6246"/>
                    </a:cubicBezTo>
                    <a:cubicBezTo>
                      <a:pt x="7613" y="6246"/>
                      <a:pt x="9174" y="4880"/>
                      <a:pt x="9174" y="3123"/>
                    </a:cubicBezTo>
                    <a:cubicBezTo>
                      <a:pt x="9174" y="1366"/>
                      <a:pt x="7808" y="0"/>
                      <a:pt x="6052" y="0"/>
                    </a:cubicBezTo>
                    <a:close/>
                    <a:moveTo>
                      <a:pt x="8979" y="16591"/>
                    </a:moveTo>
                    <a:lnTo>
                      <a:pt x="196" y="17566"/>
                    </a:lnTo>
                    <a:lnTo>
                      <a:pt x="196" y="19518"/>
                    </a:lnTo>
                    <a:cubicBezTo>
                      <a:pt x="4490" y="19518"/>
                      <a:pt x="5076" y="19909"/>
                      <a:pt x="5076" y="23617"/>
                    </a:cubicBezTo>
                    <a:lnTo>
                      <a:pt x="5076" y="44697"/>
                    </a:lnTo>
                    <a:cubicBezTo>
                      <a:pt x="5076" y="47625"/>
                      <a:pt x="4685" y="48015"/>
                      <a:pt x="1" y="48015"/>
                    </a:cubicBezTo>
                    <a:lnTo>
                      <a:pt x="1" y="49967"/>
                    </a:lnTo>
                    <a:cubicBezTo>
                      <a:pt x="1757" y="49772"/>
                      <a:pt x="5076" y="49772"/>
                      <a:pt x="6832" y="49772"/>
                    </a:cubicBezTo>
                    <a:cubicBezTo>
                      <a:pt x="8784" y="49772"/>
                      <a:pt x="11907" y="49772"/>
                      <a:pt x="13664" y="49967"/>
                    </a:cubicBezTo>
                    <a:lnTo>
                      <a:pt x="13664" y="48015"/>
                    </a:lnTo>
                    <a:cubicBezTo>
                      <a:pt x="9174" y="48015"/>
                      <a:pt x="8979" y="47430"/>
                      <a:pt x="8979" y="44697"/>
                    </a:cubicBezTo>
                    <a:lnTo>
                      <a:pt x="8979" y="1659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1"/>
              <p:cNvSpPr/>
              <p:nvPr/>
            </p:nvSpPr>
            <p:spPr>
              <a:xfrm>
                <a:off x="5225075" y="1315525"/>
                <a:ext cx="853950" cy="834425"/>
              </a:xfrm>
              <a:custGeom>
                <a:avLst/>
                <a:gdLst/>
                <a:ahLst/>
                <a:cxnLst/>
                <a:rect l="l" t="t" r="r" b="b"/>
                <a:pathLst>
                  <a:path w="34158" h="33377" extrusionOk="0">
                    <a:moveTo>
                      <a:pt x="8979" y="1"/>
                    </a:moveTo>
                    <a:lnTo>
                      <a:pt x="0" y="976"/>
                    </a:lnTo>
                    <a:lnTo>
                      <a:pt x="0" y="2928"/>
                    </a:lnTo>
                    <a:cubicBezTo>
                      <a:pt x="4490" y="2928"/>
                      <a:pt x="5270" y="3319"/>
                      <a:pt x="5270" y="7027"/>
                    </a:cubicBezTo>
                    <a:lnTo>
                      <a:pt x="5270" y="28107"/>
                    </a:lnTo>
                    <a:cubicBezTo>
                      <a:pt x="5270" y="31035"/>
                      <a:pt x="4880" y="31425"/>
                      <a:pt x="0" y="31425"/>
                    </a:cubicBezTo>
                    <a:lnTo>
                      <a:pt x="0" y="33377"/>
                    </a:lnTo>
                    <a:cubicBezTo>
                      <a:pt x="1952" y="33182"/>
                      <a:pt x="5270" y="33182"/>
                      <a:pt x="7222" y="33182"/>
                    </a:cubicBezTo>
                    <a:cubicBezTo>
                      <a:pt x="9174" y="33182"/>
                      <a:pt x="12492" y="33182"/>
                      <a:pt x="14444" y="33377"/>
                    </a:cubicBezTo>
                    <a:lnTo>
                      <a:pt x="14444" y="31425"/>
                    </a:lnTo>
                    <a:cubicBezTo>
                      <a:pt x="9565" y="31425"/>
                      <a:pt x="9174" y="31035"/>
                      <a:pt x="9174" y="28107"/>
                    </a:cubicBezTo>
                    <a:lnTo>
                      <a:pt x="9174" y="13468"/>
                    </a:lnTo>
                    <a:cubicBezTo>
                      <a:pt x="9174" y="6442"/>
                      <a:pt x="13468" y="1172"/>
                      <a:pt x="18738" y="1172"/>
                    </a:cubicBezTo>
                    <a:cubicBezTo>
                      <a:pt x="24399" y="1172"/>
                      <a:pt x="24984" y="6246"/>
                      <a:pt x="24984" y="9955"/>
                    </a:cubicBezTo>
                    <a:lnTo>
                      <a:pt x="24984" y="28107"/>
                    </a:lnTo>
                    <a:cubicBezTo>
                      <a:pt x="24984" y="31035"/>
                      <a:pt x="24789" y="31425"/>
                      <a:pt x="19909" y="31425"/>
                    </a:cubicBezTo>
                    <a:lnTo>
                      <a:pt x="19909" y="33377"/>
                    </a:lnTo>
                    <a:cubicBezTo>
                      <a:pt x="21666" y="33182"/>
                      <a:pt x="24984" y="33182"/>
                      <a:pt x="26936" y="33182"/>
                    </a:cubicBezTo>
                    <a:cubicBezTo>
                      <a:pt x="29083" y="33182"/>
                      <a:pt x="32401" y="33182"/>
                      <a:pt x="34158" y="33377"/>
                    </a:cubicBezTo>
                    <a:lnTo>
                      <a:pt x="34158" y="31425"/>
                    </a:lnTo>
                    <a:cubicBezTo>
                      <a:pt x="29278" y="31425"/>
                      <a:pt x="29083" y="31035"/>
                      <a:pt x="29083" y="28107"/>
                    </a:cubicBezTo>
                    <a:lnTo>
                      <a:pt x="29083" y="10150"/>
                    </a:lnTo>
                    <a:cubicBezTo>
                      <a:pt x="29083" y="6442"/>
                      <a:pt x="28302" y="1"/>
                      <a:pt x="19324" y="1"/>
                    </a:cubicBezTo>
                    <a:cubicBezTo>
                      <a:pt x="13273" y="1"/>
                      <a:pt x="10150" y="4685"/>
                      <a:pt x="9174" y="7808"/>
                    </a:cubicBezTo>
                    <a:lnTo>
                      <a:pt x="8979" y="7808"/>
                    </a:lnTo>
                    <a:lnTo>
                      <a:pt x="89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1"/>
              <p:cNvSpPr/>
              <p:nvPr/>
            </p:nvSpPr>
            <p:spPr>
              <a:xfrm>
                <a:off x="6503525" y="900775"/>
                <a:ext cx="483125" cy="1268700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50748" extrusionOk="0">
                    <a:moveTo>
                      <a:pt x="16201" y="0"/>
                    </a:moveTo>
                    <a:cubicBezTo>
                      <a:pt x="14444" y="0"/>
                      <a:pt x="12493" y="1757"/>
                      <a:pt x="12493" y="3708"/>
                    </a:cubicBezTo>
                    <a:cubicBezTo>
                      <a:pt x="12493" y="5465"/>
                      <a:pt x="14054" y="6246"/>
                      <a:pt x="15030" y="6246"/>
                    </a:cubicBezTo>
                    <a:cubicBezTo>
                      <a:pt x="16982" y="6246"/>
                      <a:pt x="18739" y="4099"/>
                      <a:pt x="18739" y="2537"/>
                    </a:cubicBezTo>
                    <a:cubicBezTo>
                      <a:pt x="18739" y="1366"/>
                      <a:pt x="17763" y="0"/>
                      <a:pt x="16201" y="0"/>
                    </a:cubicBezTo>
                    <a:close/>
                    <a:moveTo>
                      <a:pt x="9760" y="16395"/>
                    </a:moveTo>
                    <a:cubicBezTo>
                      <a:pt x="2733" y="16395"/>
                      <a:pt x="1" y="27326"/>
                      <a:pt x="1" y="28106"/>
                    </a:cubicBezTo>
                    <a:cubicBezTo>
                      <a:pt x="1" y="28302"/>
                      <a:pt x="196" y="28692"/>
                      <a:pt x="782" y="28692"/>
                    </a:cubicBezTo>
                    <a:cubicBezTo>
                      <a:pt x="1367" y="28692"/>
                      <a:pt x="1562" y="28497"/>
                      <a:pt x="1757" y="27326"/>
                    </a:cubicBezTo>
                    <a:cubicBezTo>
                      <a:pt x="3709" y="20885"/>
                      <a:pt x="6442" y="17957"/>
                      <a:pt x="9565" y="17957"/>
                    </a:cubicBezTo>
                    <a:cubicBezTo>
                      <a:pt x="10150" y="17957"/>
                      <a:pt x="11517" y="17957"/>
                      <a:pt x="11517" y="20494"/>
                    </a:cubicBezTo>
                    <a:cubicBezTo>
                      <a:pt x="11517" y="22446"/>
                      <a:pt x="10541" y="24983"/>
                      <a:pt x="9955" y="26545"/>
                    </a:cubicBezTo>
                    <a:lnTo>
                      <a:pt x="4490" y="40793"/>
                    </a:lnTo>
                    <a:cubicBezTo>
                      <a:pt x="4100" y="41964"/>
                      <a:pt x="3709" y="43136"/>
                      <a:pt x="3709" y="44502"/>
                    </a:cubicBezTo>
                    <a:cubicBezTo>
                      <a:pt x="3709" y="48015"/>
                      <a:pt x="6052" y="50748"/>
                      <a:pt x="9565" y="50748"/>
                    </a:cubicBezTo>
                    <a:cubicBezTo>
                      <a:pt x="16591" y="50748"/>
                      <a:pt x="19324" y="39622"/>
                      <a:pt x="19324" y="39037"/>
                    </a:cubicBezTo>
                    <a:cubicBezTo>
                      <a:pt x="19324" y="38646"/>
                      <a:pt x="19129" y="38451"/>
                      <a:pt x="18543" y="38451"/>
                    </a:cubicBezTo>
                    <a:cubicBezTo>
                      <a:pt x="17958" y="38451"/>
                      <a:pt x="17763" y="38646"/>
                      <a:pt x="17372" y="39817"/>
                    </a:cubicBezTo>
                    <a:cubicBezTo>
                      <a:pt x="15420" y="46844"/>
                      <a:pt x="12297" y="49186"/>
                      <a:pt x="9955" y="49186"/>
                    </a:cubicBezTo>
                    <a:cubicBezTo>
                      <a:pt x="8979" y="49186"/>
                      <a:pt x="7808" y="48991"/>
                      <a:pt x="7808" y="46649"/>
                    </a:cubicBezTo>
                    <a:cubicBezTo>
                      <a:pt x="7808" y="44502"/>
                      <a:pt x="8784" y="42355"/>
                      <a:pt x="9565" y="40013"/>
                    </a:cubicBezTo>
                    <a:lnTo>
                      <a:pt x="15030" y="25959"/>
                    </a:lnTo>
                    <a:cubicBezTo>
                      <a:pt x="15225" y="25374"/>
                      <a:pt x="15811" y="24008"/>
                      <a:pt x="15811" y="22446"/>
                    </a:cubicBezTo>
                    <a:cubicBezTo>
                      <a:pt x="15811" y="19323"/>
                      <a:pt x="13469" y="16395"/>
                      <a:pt x="9760" y="16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1"/>
              <p:cNvSpPr/>
              <p:nvPr/>
            </p:nvSpPr>
            <p:spPr>
              <a:xfrm>
                <a:off x="3878300" y="2920900"/>
                <a:ext cx="333280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133312" h="2929" extrusionOk="0">
                    <a:moveTo>
                      <a:pt x="1" y="1"/>
                    </a:moveTo>
                    <a:lnTo>
                      <a:pt x="1" y="2929"/>
                    </a:lnTo>
                    <a:lnTo>
                      <a:pt x="133312" y="2929"/>
                    </a:lnTo>
                    <a:lnTo>
                      <a:pt x="1333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1"/>
              <p:cNvSpPr/>
              <p:nvPr/>
            </p:nvSpPr>
            <p:spPr>
              <a:xfrm>
                <a:off x="3927100" y="3896825"/>
                <a:ext cx="585575" cy="853950"/>
              </a:xfrm>
              <a:custGeom>
                <a:avLst/>
                <a:gdLst/>
                <a:ahLst/>
                <a:cxnLst/>
                <a:rect l="l" t="t" r="r" b="b"/>
                <a:pathLst>
                  <a:path w="23423" h="34158" extrusionOk="0">
                    <a:moveTo>
                      <a:pt x="11516" y="1"/>
                    </a:moveTo>
                    <a:cubicBezTo>
                      <a:pt x="3123" y="1"/>
                      <a:pt x="0" y="4295"/>
                      <a:pt x="0" y="8784"/>
                    </a:cubicBezTo>
                    <a:cubicBezTo>
                      <a:pt x="0" y="15615"/>
                      <a:pt x="7808" y="17177"/>
                      <a:pt x="9955" y="17762"/>
                    </a:cubicBezTo>
                    <a:cubicBezTo>
                      <a:pt x="14639" y="18738"/>
                      <a:pt x="16396" y="18933"/>
                      <a:pt x="17957" y="20300"/>
                    </a:cubicBezTo>
                    <a:cubicBezTo>
                      <a:pt x="18933" y="21276"/>
                      <a:pt x="20690" y="22837"/>
                      <a:pt x="20690" y="25570"/>
                    </a:cubicBezTo>
                    <a:cubicBezTo>
                      <a:pt x="20690" y="28888"/>
                      <a:pt x="18933" y="32987"/>
                      <a:pt x="11907" y="32987"/>
                    </a:cubicBezTo>
                    <a:cubicBezTo>
                      <a:pt x="5270" y="32987"/>
                      <a:pt x="2928" y="27912"/>
                      <a:pt x="1562" y="21276"/>
                    </a:cubicBezTo>
                    <a:cubicBezTo>
                      <a:pt x="1367" y="20104"/>
                      <a:pt x="1367" y="20104"/>
                      <a:pt x="781" y="20104"/>
                    </a:cubicBezTo>
                    <a:cubicBezTo>
                      <a:pt x="0" y="20104"/>
                      <a:pt x="0" y="20104"/>
                      <a:pt x="0" y="21666"/>
                    </a:cubicBezTo>
                    <a:lnTo>
                      <a:pt x="0" y="32596"/>
                    </a:lnTo>
                    <a:cubicBezTo>
                      <a:pt x="0" y="33962"/>
                      <a:pt x="0" y="34158"/>
                      <a:pt x="586" y="34158"/>
                    </a:cubicBezTo>
                    <a:cubicBezTo>
                      <a:pt x="976" y="34158"/>
                      <a:pt x="976" y="33962"/>
                      <a:pt x="1367" y="33377"/>
                    </a:cubicBezTo>
                    <a:cubicBezTo>
                      <a:pt x="1757" y="32791"/>
                      <a:pt x="2928" y="30840"/>
                      <a:pt x="3514" y="30059"/>
                    </a:cubicBezTo>
                    <a:cubicBezTo>
                      <a:pt x="4880" y="32206"/>
                      <a:pt x="7613" y="34158"/>
                      <a:pt x="11907" y="34158"/>
                    </a:cubicBezTo>
                    <a:cubicBezTo>
                      <a:pt x="19324" y="34158"/>
                      <a:pt x="23423" y="30059"/>
                      <a:pt x="23423" y="24203"/>
                    </a:cubicBezTo>
                    <a:cubicBezTo>
                      <a:pt x="23423" y="20300"/>
                      <a:pt x="21276" y="18153"/>
                      <a:pt x="20300" y="17372"/>
                    </a:cubicBezTo>
                    <a:cubicBezTo>
                      <a:pt x="18153" y="15030"/>
                      <a:pt x="15420" y="14444"/>
                      <a:pt x="12297" y="13859"/>
                    </a:cubicBezTo>
                    <a:cubicBezTo>
                      <a:pt x="8003" y="12883"/>
                      <a:pt x="2733" y="11907"/>
                      <a:pt x="2733" y="7222"/>
                    </a:cubicBezTo>
                    <a:cubicBezTo>
                      <a:pt x="2733" y="5270"/>
                      <a:pt x="3709" y="976"/>
                      <a:pt x="11516" y="976"/>
                    </a:cubicBezTo>
                    <a:cubicBezTo>
                      <a:pt x="19519" y="976"/>
                      <a:pt x="20104" y="8589"/>
                      <a:pt x="20300" y="11126"/>
                    </a:cubicBezTo>
                    <a:cubicBezTo>
                      <a:pt x="20300" y="11516"/>
                      <a:pt x="20690" y="11516"/>
                      <a:pt x="20885" y="11516"/>
                    </a:cubicBezTo>
                    <a:cubicBezTo>
                      <a:pt x="21666" y="11516"/>
                      <a:pt x="21666" y="11321"/>
                      <a:pt x="21666" y="9955"/>
                    </a:cubicBezTo>
                    <a:lnTo>
                      <a:pt x="21666" y="1562"/>
                    </a:lnTo>
                    <a:cubicBezTo>
                      <a:pt x="21666" y="196"/>
                      <a:pt x="21471" y="1"/>
                      <a:pt x="21080" y="1"/>
                    </a:cubicBezTo>
                    <a:cubicBezTo>
                      <a:pt x="20690" y="1"/>
                      <a:pt x="20690" y="196"/>
                      <a:pt x="19714" y="1172"/>
                    </a:cubicBezTo>
                    <a:cubicBezTo>
                      <a:pt x="19519" y="1562"/>
                      <a:pt x="18933" y="2343"/>
                      <a:pt x="18543" y="2538"/>
                    </a:cubicBezTo>
                    <a:cubicBezTo>
                      <a:pt x="16201" y="1"/>
                      <a:pt x="12687" y="1"/>
                      <a:pt x="11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1"/>
              <p:cNvSpPr/>
              <p:nvPr/>
            </p:nvSpPr>
            <p:spPr>
              <a:xfrm>
                <a:off x="4624875" y="3486950"/>
                <a:ext cx="341600" cy="1249200"/>
              </a:xfrm>
              <a:custGeom>
                <a:avLst/>
                <a:gdLst/>
                <a:ahLst/>
                <a:cxnLst/>
                <a:rect l="l" t="t" r="r" b="b"/>
                <a:pathLst>
                  <a:path w="13664" h="49968" extrusionOk="0">
                    <a:moveTo>
                      <a:pt x="6052" y="0"/>
                    </a:moveTo>
                    <a:cubicBezTo>
                      <a:pt x="4490" y="0"/>
                      <a:pt x="3124" y="1366"/>
                      <a:pt x="3124" y="3123"/>
                    </a:cubicBezTo>
                    <a:cubicBezTo>
                      <a:pt x="3124" y="4880"/>
                      <a:pt x="4490" y="6246"/>
                      <a:pt x="6052" y="6246"/>
                    </a:cubicBezTo>
                    <a:cubicBezTo>
                      <a:pt x="7808" y="6246"/>
                      <a:pt x="9174" y="4880"/>
                      <a:pt x="9174" y="3123"/>
                    </a:cubicBezTo>
                    <a:cubicBezTo>
                      <a:pt x="9174" y="1562"/>
                      <a:pt x="7808" y="0"/>
                      <a:pt x="6052" y="0"/>
                    </a:cubicBezTo>
                    <a:close/>
                    <a:moveTo>
                      <a:pt x="9174" y="16591"/>
                    </a:moveTo>
                    <a:lnTo>
                      <a:pt x="391" y="17567"/>
                    </a:lnTo>
                    <a:lnTo>
                      <a:pt x="391" y="19518"/>
                    </a:lnTo>
                    <a:cubicBezTo>
                      <a:pt x="4685" y="19518"/>
                      <a:pt x="5271" y="19909"/>
                      <a:pt x="5271" y="23617"/>
                    </a:cubicBezTo>
                    <a:lnTo>
                      <a:pt x="5271" y="44697"/>
                    </a:lnTo>
                    <a:cubicBezTo>
                      <a:pt x="5271" y="47625"/>
                      <a:pt x="4880" y="48015"/>
                      <a:pt x="1" y="48015"/>
                    </a:cubicBezTo>
                    <a:lnTo>
                      <a:pt x="1" y="49967"/>
                    </a:lnTo>
                    <a:cubicBezTo>
                      <a:pt x="1953" y="49772"/>
                      <a:pt x="5076" y="49772"/>
                      <a:pt x="7027" y="49772"/>
                    </a:cubicBezTo>
                    <a:cubicBezTo>
                      <a:pt x="8784" y="49772"/>
                      <a:pt x="11907" y="49772"/>
                      <a:pt x="13664" y="49967"/>
                    </a:cubicBezTo>
                    <a:lnTo>
                      <a:pt x="13664" y="48015"/>
                    </a:lnTo>
                    <a:cubicBezTo>
                      <a:pt x="9174" y="48015"/>
                      <a:pt x="9174" y="47430"/>
                      <a:pt x="9174" y="44697"/>
                    </a:cubicBezTo>
                    <a:lnTo>
                      <a:pt x="9174" y="1659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1"/>
              <p:cNvSpPr/>
              <p:nvPr/>
            </p:nvSpPr>
            <p:spPr>
              <a:xfrm>
                <a:off x="5098200" y="3901700"/>
                <a:ext cx="853950" cy="834450"/>
              </a:xfrm>
              <a:custGeom>
                <a:avLst/>
                <a:gdLst/>
                <a:ahLst/>
                <a:cxnLst/>
                <a:rect l="l" t="t" r="r" b="b"/>
                <a:pathLst>
                  <a:path w="34158" h="33378" extrusionOk="0">
                    <a:moveTo>
                      <a:pt x="8979" y="1"/>
                    </a:moveTo>
                    <a:lnTo>
                      <a:pt x="1" y="977"/>
                    </a:lnTo>
                    <a:lnTo>
                      <a:pt x="1" y="2928"/>
                    </a:lnTo>
                    <a:cubicBezTo>
                      <a:pt x="4490" y="2928"/>
                      <a:pt x="5271" y="3319"/>
                      <a:pt x="5271" y="7027"/>
                    </a:cubicBezTo>
                    <a:lnTo>
                      <a:pt x="5271" y="28107"/>
                    </a:lnTo>
                    <a:cubicBezTo>
                      <a:pt x="5271" y="31035"/>
                      <a:pt x="4880" y="31425"/>
                      <a:pt x="1" y="31425"/>
                    </a:cubicBezTo>
                    <a:lnTo>
                      <a:pt x="1" y="33377"/>
                    </a:lnTo>
                    <a:cubicBezTo>
                      <a:pt x="1757" y="33182"/>
                      <a:pt x="5271" y="33182"/>
                      <a:pt x="7223" y="33182"/>
                    </a:cubicBezTo>
                    <a:cubicBezTo>
                      <a:pt x="9174" y="33182"/>
                      <a:pt x="12492" y="33182"/>
                      <a:pt x="14444" y="33377"/>
                    </a:cubicBezTo>
                    <a:lnTo>
                      <a:pt x="14444" y="31425"/>
                    </a:lnTo>
                    <a:cubicBezTo>
                      <a:pt x="9565" y="31425"/>
                      <a:pt x="9174" y="31035"/>
                      <a:pt x="9174" y="28107"/>
                    </a:cubicBezTo>
                    <a:lnTo>
                      <a:pt x="9174" y="13468"/>
                    </a:lnTo>
                    <a:cubicBezTo>
                      <a:pt x="9174" y="6442"/>
                      <a:pt x="13468" y="1367"/>
                      <a:pt x="18738" y="1367"/>
                    </a:cubicBezTo>
                    <a:cubicBezTo>
                      <a:pt x="24399" y="1367"/>
                      <a:pt x="24984" y="6247"/>
                      <a:pt x="24984" y="9955"/>
                    </a:cubicBezTo>
                    <a:lnTo>
                      <a:pt x="24984" y="28107"/>
                    </a:lnTo>
                    <a:cubicBezTo>
                      <a:pt x="24984" y="31035"/>
                      <a:pt x="24789" y="31425"/>
                      <a:pt x="19910" y="31425"/>
                    </a:cubicBezTo>
                    <a:lnTo>
                      <a:pt x="19910" y="33377"/>
                    </a:lnTo>
                    <a:cubicBezTo>
                      <a:pt x="21666" y="33182"/>
                      <a:pt x="24984" y="33182"/>
                      <a:pt x="26936" y="33182"/>
                    </a:cubicBezTo>
                    <a:cubicBezTo>
                      <a:pt x="28888" y="33182"/>
                      <a:pt x="32401" y="33182"/>
                      <a:pt x="34158" y="33377"/>
                    </a:cubicBezTo>
                    <a:lnTo>
                      <a:pt x="34158" y="31425"/>
                    </a:lnTo>
                    <a:cubicBezTo>
                      <a:pt x="29278" y="31425"/>
                      <a:pt x="29083" y="31035"/>
                      <a:pt x="29083" y="28107"/>
                    </a:cubicBezTo>
                    <a:lnTo>
                      <a:pt x="29083" y="10345"/>
                    </a:lnTo>
                    <a:cubicBezTo>
                      <a:pt x="29083" y="6442"/>
                      <a:pt x="28302" y="1"/>
                      <a:pt x="19324" y="1"/>
                    </a:cubicBezTo>
                    <a:cubicBezTo>
                      <a:pt x="13273" y="1"/>
                      <a:pt x="10150" y="4685"/>
                      <a:pt x="8979" y="7808"/>
                    </a:cubicBezTo>
                    <a:lnTo>
                      <a:pt x="89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1"/>
              <p:cNvSpPr/>
              <p:nvPr/>
            </p:nvSpPr>
            <p:spPr>
              <a:xfrm>
                <a:off x="6371775" y="3896825"/>
                <a:ext cx="761250" cy="858825"/>
              </a:xfrm>
              <a:custGeom>
                <a:avLst/>
                <a:gdLst/>
                <a:ahLst/>
                <a:cxnLst/>
                <a:rect l="l" t="t" r="r" b="b"/>
                <a:pathLst>
                  <a:path w="30450" h="34353" extrusionOk="0">
                    <a:moveTo>
                      <a:pt x="8003" y="1"/>
                    </a:moveTo>
                    <a:cubicBezTo>
                      <a:pt x="4880" y="1"/>
                      <a:pt x="3514" y="2343"/>
                      <a:pt x="2538" y="3904"/>
                    </a:cubicBezTo>
                    <a:cubicBezTo>
                      <a:pt x="1172" y="6637"/>
                      <a:pt x="1" y="11321"/>
                      <a:pt x="1" y="11712"/>
                    </a:cubicBezTo>
                    <a:cubicBezTo>
                      <a:pt x="1" y="11907"/>
                      <a:pt x="391" y="12297"/>
                      <a:pt x="977" y="12297"/>
                    </a:cubicBezTo>
                    <a:cubicBezTo>
                      <a:pt x="1562" y="12297"/>
                      <a:pt x="1562" y="12297"/>
                      <a:pt x="2148" y="10540"/>
                    </a:cubicBezTo>
                    <a:cubicBezTo>
                      <a:pt x="3124" y="6051"/>
                      <a:pt x="4685" y="1562"/>
                      <a:pt x="7613" y="1562"/>
                    </a:cubicBezTo>
                    <a:cubicBezTo>
                      <a:pt x="9565" y="1562"/>
                      <a:pt x="9955" y="2928"/>
                      <a:pt x="9955" y="5075"/>
                    </a:cubicBezTo>
                    <a:cubicBezTo>
                      <a:pt x="9955" y="6637"/>
                      <a:pt x="9370" y="9760"/>
                      <a:pt x="8784" y="12102"/>
                    </a:cubicBezTo>
                    <a:lnTo>
                      <a:pt x="6637" y="20300"/>
                    </a:lnTo>
                    <a:cubicBezTo>
                      <a:pt x="6247" y="21666"/>
                      <a:pt x="5466" y="25179"/>
                      <a:pt x="5076" y="26545"/>
                    </a:cubicBezTo>
                    <a:cubicBezTo>
                      <a:pt x="4490" y="28497"/>
                      <a:pt x="3709" y="32011"/>
                      <a:pt x="3709" y="32401"/>
                    </a:cubicBezTo>
                    <a:cubicBezTo>
                      <a:pt x="3709" y="33377"/>
                      <a:pt x="4490" y="34353"/>
                      <a:pt x="5661" y="34353"/>
                    </a:cubicBezTo>
                    <a:cubicBezTo>
                      <a:pt x="6637" y="34353"/>
                      <a:pt x="8003" y="33767"/>
                      <a:pt x="8394" y="32206"/>
                    </a:cubicBezTo>
                    <a:cubicBezTo>
                      <a:pt x="8589" y="31620"/>
                      <a:pt x="11517" y="20104"/>
                      <a:pt x="11907" y="18348"/>
                    </a:cubicBezTo>
                    <a:cubicBezTo>
                      <a:pt x="12297" y="16786"/>
                      <a:pt x="12688" y="15225"/>
                      <a:pt x="13078" y="13468"/>
                    </a:cubicBezTo>
                    <a:cubicBezTo>
                      <a:pt x="13469" y="12492"/>
                      <a:pt x="13664" y="11126"/>
                      <a:pt x="14054" y="10150"/>
                    </a:cubicBezTo>
                    <a:cubicBezTo>
                      <a:pt x="14249" y="9565"/>
                      <a:pt x="16201" y="5856"/>
                      <a:pt x="18153" y="4099"/>
                    </a:cubicBezTo>
                    <a:cubicBezTo>
                      <a:pt x="19129" y="3319"/>
                      <a:pt x="21081" y="1562"/>
                      <a:pt x="24204" y="1562"/>
                    </a:cubicBezTo>
                    <a:cubicBezTo>
                      <a:pt x="25375" y="1562"/>
                      <a:pt x="26546" y="1757"/>
                      <a:pt x="27522" y="2538"/>
                    </a:cubicBezTo>
                    <a:cubicBezTo>
                      <a:pt x="25180" y="2928"/>
                      <a:pt x="24009" y="4685"/>
                      <a:pt x="24009" y="6246"/>
                    </a:cubicBezTo>
                    <a:cubicBezTo>
                      <a:pt x="24009" y="8003"/>
                      <a:pt x="25375" y="8784"/>
                      <a:pt x="26546" y="8784"/>
                    </a:cubicBezTo>
                    <a:cubicBezTo>
                      <a:pt x="28693" y="8784"/>
                      <a:pt x="30450" y="6832"/>
                      <a:pt x="30450" y="4685"/>
                    </a:cubicBezTo>
                    <a:cubicBezTo>
                      <a:pt x="30450" y="2148"/>
                      <a:pt x="28107" y="1"/>
                      <a:pt x="24204" y="1"/>
                    </a:cubicBezTo>
                    <a:cubicBezTo>
                      <a:pt x="21276" y="1"/>
                      <a:pt x="17763" y="1367"/>
                      <a:pt x="14444" y="6051"/>
                    </a:cubicBezTo>
                    <a:cubicBezTo>
                      <a:pt x="14054" y="1952"/>
                      <a:pt x="10931" y="1"/>
                      <a:pt x="80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" name="Google Shape;185;p21"/>
            <p:cNvSpPr txBox="1"/>
            <p:nvPr/>
          </p:nvSpPr>
          <p:spPr>
            <a:xfrm>
              <a:off x="3136750" y="3637175"/>
              <a:ext cx="21249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n 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refractive index</a:t>
              </a:r>
              <a:endParaRPr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i 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angle of incidence (°)</a:t>
              </a:r>
              <a:endParaRPr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r 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angle of refraction (°)</a:t>
              </a:r>
              <a:endParaRPr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6" name="Google Shape;186;p21"/>
          <p:cNvGrpSpPr/>
          <p:nvPr/>
        </p:nvGrpSpPr>
        <p:grpSpPr>
          <a:xfrm>
            <a:off x="5623350" y="1394718"/>
            <a:ext cx="2849100" cy="2734132"/>
            <a:chOff x="5612600" y="1510993"/>
            <a:chExt cx="2849100" cy="2734132"/>
          </a:xfrm>
        </p:grpSpPr>
        <p:grpSp>
          <p:nvGrpSpPr>
            <p:cNvPr id="187" name="Google Shape;187;p21"/>
            <p:cNvGrpSpPr/>
            <p:nvPr/>
          </p:nvGrpSpPr>
          <p:grpSpPr>
            <a:xfrm>
              <a:off x="5731675" y="1510993"/>
              <a:ext cx="2610913" cy="2127334"/>
              <a:chOff x="5724125" y="1716945"/>
              <a:chExt cx="2748330" cy="2287456"/>
            </a:xfrm>
          </p:grpSpPr>
          <p:grpSp>
            <p:nvGrpSpPr>
              <p:cNvPr id="188" name="Google Shape;188;p21"/>
              <p:cNvGrpSpPr/>
              <p:nvPr/>
            </p:nvGrpSpPr>
            <p:grpSpPr>
              <a:xfrm>
                <a:off x="5724125" y="1716945"/>
                <a:ext cx="2748330" cy="2287456"/>
                <a:chOff x="5257875" y="1401425"/>
                <a:chExt cx="3053700" cy="2541900"/>
              </a:xfrm>
            </p:grpSpPr>
            <p:sp>
              <p:nvSpPr>
                <p:cNvPr id="189" name="Google Shape;189;p21"/>
                <p:cNvSpPr/>
                <p:nvPr/>
              </p:nvSpPr>
              <p:spPr>
                <a:xfrm>
                  <a:off x="5257875" y="1401425"/>
                  <a:ext cx="3053700" cy="2541900"/>
                </a:xfrm>
                <a:prstGeom prst="triangle">
                  <a:avLst>
                    <a:gd name="adj" fmla="val 50000"/>
                  </a:avLst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90" name="Google Shape;190;p21"/>
                <p:cNvCxnSpPr>
                  <a:stCxn id="189" idx="1"/>
                  <a:endCxn id="189" idx="5"/>
                </p:cNvCxnSpPr>
                <p:nvPr/>
              </p:nvCxnSpPr>
              <p:spPr>
                <a:xfrm>
                  <a:off x="6021300" y="2672375"/>
                  <a:ext cx="152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91" name="Google Shape;191;p21"/>
                <p:cNvSpPr txBox="1"/>
                <p:nvPr/>
              </p:nvSpPr>
              <p:spPr>
                <a:xfrm>
                  <a:off x="6259200" y="2007575"/>
                  <a:ext cx="10512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SIN i</a:t>
                  </a:r>
                  <a:endParaRPr sz="10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192" name="Google Shape;192;p21"/>
                <p:cNvSpPr txBox="1"/>
                <p:nvPr/>
              </p:nvSpPr>
              <p:spPr>
                <a:xfrm>
                  <a:off x="5550946" y="3108493"/>
                  <a:ext cx="13416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n</a:t>
                  </a:r>
                  <a:endParaRPr sz="10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</p:grpSp>
          <p:cxnSp>
            <p:nvCxnSpPr>
              <p:cNvPr id="193" name="Google Shape;193;p21"/>
              <p:cNvCxnSpPr>
                <a:stCxn id="189" idx="3"/>
              </p:cNvCxnSpPr>
              <p:nvPr/>
            </p:nvCxnSpPr>
            <p:spPr>
              <a:xfrm rot="10800000">
                <a:off x="7097990" y="2862001"/>
                <a:ext cx="300" cy="1142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94" name="Google Shape;194;p21"/>
              <p:cNvSpPr txBox="1"/>
              <p:nvPr/>
            </p:nvSpPr>
            <p:spPr>
              <a:xfrm>
                <a:off x="7097993" y="3252115"/>
                <a:ext cx="1004700" cy="3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SIN r</a:t>
                </a:r>
                <a:endParaRPr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195" name="Google Shape;195;p21"/>
            <p:cNvSpPr txBox="1"/>
            <p:nvPr/>
          </p:nvSpPr>
          <p:spPr>
            <a:xfrm>
              <a:off x="5612600" y="3721925"/>
              <a:ext cx="28491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Using a formula triangle, the refractive index (</a:t>
              </a:r>
              <a:r>
                <a:rPr lang="en" sz="11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n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) can be calculated as </a:t>
              </a:r>
              <a:r>
                <a:rPr lang="en" sz="11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sin </a:t>
              </a:r>
              <a:r>
                <a:rPr lang="en" sz="1100" b="1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i</a:t>
              </a:r>
              <a:r>
                <a:rPr lang="en" sz="11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 ÷ sin </a:t>
              </a:r>
              <a:r>
                <a:rPr lang="en" sz="1100" b="1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r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Microsoft Office PowerPoint</Application>
  <PresentationFormat>On-screen Show (16:9)</PresentationFormat>
  <Paragraphs>147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Times New Roman</vt:lpstr>
      <vt:lpstr>gg sans</vt:lpstr>
      <vt:lpstr>Arial</vt:lpstr>
      <vt:lpstr>Kalam</vt:lpstr>
      <vt:lpstr>Cambria</vt:lpstr>
      <vt:lpstr>Simple Dark</vt:lpstr>
      <vt:lpstr>Edexcel IGCSE Physics 16 - Reflection and Refraction</vt:lpstr>
      <vt:lpstr>Light, Reflection and Refraction</vt:lpstr>
      <vt:lpstr>The Law of Reflection</vt:lpstr>
      <vt:lpstr>PowerPoint Presentation</vt:lpstr>
      <vt:lpstr>Refraction</vt:lpstr>
      <vt:lpstr>Light, Reflection and Refraction</vt:lpstr>
      <vt:lpstr>PowerPoint Presentation</vt:lpstr>
      <vt:lpstr>Prisms</vt:lpstr>
      <vt:lpstr>The Refractive Index</vt:lpstr>
      <vt:lpstr>PowerPoint Presentation</vt:lpstr>
      <vt:lpstr>Total Internal Reflection</vt:lpstr>
      <vt:lpstr>PowerPoint Presentation</vt:lpstr>
      <vt:lpstr>PowerPoint Presentation</vt:lpstr>
      <vt:lpstr>Critical Angles and the Refractive Index</vt:lpstr>
      <vt:lpstr>Sound Waves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2025-07-22T06:47:52Z</dcterms:modified>
</cp:coreProperties>
</file>