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gg sans" panose="00000800000000000000" pitchFamily="2" charset="0"/>
      <p:bold r:id="rId19"/>
    </p:embeddedFont>
    <p:embeddedFont>
      <p:font typeface="Kalam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eadaabbf4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eadaabbf4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eadaabbf4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eadaabbf4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adaabbf48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adaabbf48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253019c6b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253019c6b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adaabbf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adaabbf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eadaabbf4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eadaabbf4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e8352ba05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e8352ba05b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eadaabbf4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eadaabbf4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253019c6bf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253019c6bf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eadaabbf4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eadaabbf4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-web.net/science/balancing_chemical_equations_examples.htm#:~:text=There%20are%20two%20carbons%20on,chemical%20species%20on%20each%20side.&amp;text=BUT%20we%20don't%20like,now%20a%20balanced%20chemical%20equation.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B6FF"/>
                </a:solidFill>
                <a:latin typeface="Cambria"/>
                <a:ea typeface="Cambria"/>
                <a:cs typeface="Cambria"/>
                <a:sym typeface="Cambria"/>
              </a:rPr>
              <a:t>Edexcel IGCSE Chemistry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9 - Formulae and Calculations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Balancing Equations, A</a:t>
            </a:r>
            <a:r>
              <a:rPr lang="en" sz="2500" baseline="-25000"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 and M</a:t>
            </a:r>
            <a:r>
              <a:rPr lang="en" sz="2500" baseline="-25000"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, Moles</a:t>
            </a: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118B31-40AF-168C-D57F-2870587570B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D62440-5FB1-CDF5-F822-4932559A8DD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59CAE-B0BF-A412-9ACD-E2144BA6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31461-1858-9105-AA36-8B892EBFD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Moles and Mass</a:t>
            </a:r>
            <a:endParaRPr baseline="-25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16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1.28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to carry out calculations involving amount of substance, relative atomic mass (A</a:t>
            </a:r>
            <a:r>
              <a:rPr lang="en" sz="1200" baseline="-25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) and relative formula mass (M</a:t>
            </a:r>
            <a:r>
              <a:rPr lang="en" sz="1200" baseline="-25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is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mathematical relationship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between mass, moles and A</a:t>
            </a:r>
            <a:r>
              <a:rPr lang="en" sz="16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/M</a:t>
            </a:r>
            <a:r>
              <a:rPr lang="en" sz="16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formula triangle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can be used to rearrange equations involving mass, moles and M</a:t>
            </a:r>
            <a:r>
              <a:rPr lang="en" sz="17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A</a:t>
            </a:r>
            <a:r>
              <a:rPr lang="en" sz="17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" name="Google Shape;12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123" name="Google Shape;123;p22"/>
          <p:cNvGrpSpPr/>
          <p:nvPr/>
        </p:nvGrpSpPr>
        <p:grpSpPr>
          <a:xfrm>
            <a:off x="5418750" y="1589725"/>
            <a:ext cx="3053700" cy="2541900"/>
            <a:chOff x="5228200" y="1589725"/>
            <a:chExt cx="3053700" cy="2541900"/>
          </a:xfrm>
        </p:grpSpPr>
        <p:grpSp>
          <p:nvGrpSpPr>
            <p:cNvPr id="124" name="Google Shape;124;p22"/>
            <p:cNvGrpSpPr/>
            <p:nvPr/>
          </p:nvGrpSpPr>
          <p:grpSpPr>
            <a:xfrm>
              <a:off x="5228200" y="1589725"/>
              <a:ext cx="3053700" cy="2541900"/>
              <a:chOff x="5257875" y="1401425"/>
              <a:chExt cx="3053700" cy="2541900"/>
            </a:xfrm>
          </p:grpSpPr>
          <p:sp>
            <p:nvSpPr>
              <p:cNvPr id="125" name="Google Shape;125;p22"/>
              <p:cNvSpPr/>
              <p:nvPr/>
            </p:nvSpPr>
            <p:spPr>
              <a:xfrm>
                <a:off x="5257875" y="1401425"/>
                <a:ext cx="3053700" cy="2541900"/>
              </a:xfrm>
              <a:prstGeom prst="triangle">
                <a:avLst>
                  <a:gd name="adj" fmla="val 50000"/>
                </a:avLst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26" name="Google Shape;126;p22"/>
              <p:cNvCxnSpPr>
                <a:stCxn id="125" idx="1"/>
                <a:endCxn id="125" idx="5"/>
              </p:cNvCxnSpPr>
              <p:nvPr/>
            </p:nvCxnSpPr>
            <p:spPr>
              <a:xfrm>
                <a:off x="6021300" y="2672375"/>
                <a:ext cx="15270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27" name="Google Shape;127;p22"/>
              <p:cNvSpPr txBox="1"/>
              <p:nvPr/>
            </p:nvSpPr>
            <p:spPr>
              <a:xfrm>
                <a:off x="6259200" y="2093525"/>
                <a:ext cx="10512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MASS</a:t>
                </a:r>
                <a:endParaRPr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28" name="Google Shape;128;p22"/>
              <p:cNvSpPr txBox="1"/>
              <p:nvPr/>
            </p:nvSpPr>
            <p:spPr>
              <a:xfrm>
                <a:off x="5527100" y="3208100"/>
                <a:ext cx="13557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MOLES</a:t>
                </a:r>
                <a:endParaRPr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cxnSp>
          <p:nvCxnSpPr>
            <p:cNvPr id="129" name="Google Shape;129;p22"/>
            <p:cNvCxnSpPr>
              <a:stCxn id="125" idx="3"/>
            </p:cNvCxnSpPr>
            <p:nvPr/>
          </p:nvCxnSpPr>
          <p:spPr>
            <a:xfrm rot="10800000" flipH="1">
              <a:off x="6755050" y="2854225"/>
              <a:ext cx="300" cy="12774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0" name="Google Shape;130;p22"/>
            <p:cNvSpPr txBox="1"/>
            <p:nvPr/>
          </p:nvSpPr>
          <p:spPr>
            <a:xfrm>
              <a:off x="6687250" y="3392424"/>
              <a:ext cx="1355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A</a:t>
              </a:r>
              <a:r>
                <a:rPr lang="en" sz="1000" baseline="-25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r</a:t>
              </a: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/M</a:t>
              </a:r>
              <a:r>
                <a:rPr lang="en" sz="1000" baseline="-25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r</a:t>
              </a:r>
              <a:endParaRPr sz="1000" baseline="-25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grpSp>
        <p:nvGrpSpPr>
          <p:cNvPr id="131" name="Google Shape;131;p22"/>
          <p:cNvGrpSpPr/>
          <p:nvPr/>
        </p:nvGrpSpPr>
        <p:grpSpPr>
          <a:xfrm>
            <a:off x="1524525" y="2951900"/>
            <a:ext cx="3894225" cy="743741"/>
            <a:chOff x="1371175" y="2922075"/>
            <a:chExt cx="3894225" cy="743741"/>
          </a:xfrm>
        </p:grpSpPr>
        <p:grpSp>
          <p:nvGrpSpPr>
            <p:cNvPr id="132" name="Google Shape;132;p22"/>
            <p:cNvGrpSpPr/>
            <p:nvPr/>
          </p:nvGrpSpPr>
          <p:grpSpPr>
            <a:xfrm>
              <a:off x="1371175" y="2922075"/>
              <a:ext cx="1213082" cy="743741"/>
              <a:chOff x="304700" y="714375"/>
              <a:chExt cx="6931900" cy="4249950"/>
            </a:xfrm>
          </p:grpSpPr>
          <p:sp>
            <p:nvSpPr>
              <p:cNvPr id="133" name="Google Shape;133;p22"/>
              <p:cNvSpPr/>
              <p:nvPr/>
            </p:nvSpPr>
            <p:spPr>
              <a:xfrm>
                <a:off x="304700" y="2306575"/>
                <a:ext cx="1241100" cy="106552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2621" extrusionOk="0">
                    <a:moveTo>
                      <a:pt x="9687" y="0"/>
                    </a:moveTo>
                    <a:cubicBezTo>
                      <a:pt x="6539" y="0"/>
                      <a:pt x="4602" y="1938"/>
                      <a:pt x="2907" y="5086"/>
                    </a:cubicBezTo>
                    <a:cubicBezTo>
                      <a:pt x="1212" y="8476"/>
                      <a:pt x="1" y="14046"/>
                      <a:pt x="1" y="14530"/>
                    </a:cubicBezTo>
                    <a:cubicBezTo>
                      <a:pt x="1" y="14772"/>
                      <a:pt x="243" y="15256"/>
                      <a:pt x="969" y="15256"/>
                    </a:cubicBezTo>
                    <a:cubicBezTo>
                      <a:pt x="1696" y="15256"/>
                      <a:pt x="1696" y="15256"/>
                      <a:pt x="2422" y="13077"/>
                    </a:cubicBezTo>
                    <a:cubicBezTo>
                      <a:pt x="3875" y="7265"/>
                      <a:pt x="5570" y="1938"/>
                      <a:pt x="9203" y="1938"/>
                    </a:cubicBezTo>
                    <a:cubicBezTo>
                      <a:pt x="11382" y="1938"/>
                      <a:pt x="12109" y="3391"/>
                      <a:pt x="12109" y="6297"/>
                    </a:cubicBezTo>
                    <a:cubicBezTo>
                      <a:pt x="12109" y="8476"/>
                      <a:pt x="11382" y="12108"/>
                      <a:pt x="10656" y="15014"/>
                    </a:cubicBezTo>
                    <a:lnTo>
                      <a:pt x="7992" y="25185"/>
                    </a:lnTo>
                    <a:cubicBezTo>
                      <a:pt x="7508" y="26880"/>
                      <a:pt x="6539" y="31239"/>
                      <a:pt x="6055" y="32934"/>
                    </a:cubicBezTo>
                    <a:cubicBezTo>
                      <a:pt x="5328" y="35356"/>
                      <a:pt x="4360" y="39715"/>
                      <a:pt x="4360" y="40199"/>
                    </a:cubicBezTo>
                    <a:cubicBezTo>
                      <a:pt x="4360" y="41410"/>
                      <a:pt x="5328" y="42621"/>
                      <a:pt x="6781" y="42621"/>
                    </a:cubicBezTo>
                    <a:cubicBezTo>
                      <a:pt x="7992" y="42621"/>
                      <a:pt x="9203" y="41894"/>
                      <a:pt x="10172" y="40683"/>
                    </a:cubicBezTo>
                    <a:cubicBezTo>
                      <a:pt x="10172" y="40199"/>
                      <a:pt x="11140" y="36809"/>
                      <a:pt x="11625" y="34872"/>
                    </a:cubicBezTo>
                    <a:lnTo>
                      <a:pt x="13562" y="26396"/>
                    </a:lnTo>
                    <a:lnTo>
                      <a:pt x="16710" y="14046"/>
                    </a:lnTo>
                    <a:cubicBezTo>
                      <a:pt x="16952" y="13561"/>
                      <a:pt x="19374" y="8718"/>
                      <a:pt x="22764" y="5812"/>
                    </a:cubicBezTo>
                    <a:cubicBezTo>
                      <a:pt x="25186" y="3391"/>
                      <a:pt x="28334" y="1938"/>
                      <a:pt x="32208" y="1938"/>
                    </a:cubicBezTo>
                    <a:cubicBezTo>
                      <a:pt x="35841" y="1938"/>
                      <a:pt x="37294" y="4844"/>
                      <a:pt x="37294" y="8476"/>
                    </a:cubicBezTo>
                    <a:cubicBezTo>
                      <a:pt x="37294" y="13804"/>
                      <a:pt x="33419" y="24701"/>
                      <a:pt x="31482" y="29786"/>
                    </a:cubicBezTo>
                    <a:cubicBezTo>
                      <a:pt x="30513" y="31966"/>
                      <a:pt x="30029" y="33176"/>
                      <a:pt x="30029" y="34872"/>
                    </a:cubicBezTo>
                    <a:cubicBezTo>
                      <a:pt x="30029" y="39230"/>
                      <a:pt x="32935" y="42621"/>
                      <a:pt x="37536" y="42621"/>
                    </a:cubicBezTo>
                    <a:cubicBezTo>
                      <a:pt x="46254" y="42621"/>
                      <a:pt x="49644" y="28818"/>
                      <a:pt x="49644" y="28091"/>
                    </a:cubicBezTo>
                    <a:cubicBezTo>
                      <a:pt x="49644" y="27607"/>
                      <a:pt x="49159" y="27365"/>
                      <a:pt x="48675" y="27365"/>
                    </a:cubicBezTo>
                    <a:cubicBezTo>
                      <a:pt x="47949" y="27365"/>
                      <a:pt x="47706" y="27607"/>
                      <a:pt x="47222" y="29302"/>
                    </a:cubicBezTo>
                    <a:cubicBezTo>
                      <a:pt x="45043" y="36809"/>
                      <a:pt x="41652" y="40683"/>
                      <a:pt x="37778" y="40683"/>
                    </a:cubicBezTo>
                    <a:cubicBezTo>
                      <a:pt x="36809" y="40683"/>
                      <a:pt x="35356" y="40683"/>
                      <a:pt x="35356" y="37535"/>
                    </a:cubicBezTo>
                    <a:cubicBezTo>
                      <a:pt x="35356" y="35114"/>
                      <a:pt x="36325" y="32450"/>
                      <a:pt x="37051" y="30997"/>
                    </a:cubicBezTo>
                    <a:cubicBezTo>
                      <a:pt x="38989" y="25912"/>
                      <a:pt x="42863" y="15256"/>
                      <a:pt x="42863" y="9929"/>
                    </a:cubicBezTo>
                    <a:cubicBezTo>
                      <a:pt x="42863" y="4359"/>
                      <a:pt x="39473" y="0"/>
                      <a:pt x="32450" y="0"/>
                    </a:cubicBezTo>
                    <a:cubicBezTo>
                      <a:pt x="23975" y="0"/>
                      <a:pt x="19616" y="6054"/>
                      <a:pt x="17921" y="8476"/>
                    </a:cubicBezTo>
                    <a:cubicBezTo>
                      <a:pt x="17679" y="2906"/>
                      <a:pt x="13804" y="0"/>
                      <a:pt x="96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2"/>
              <p:cNvSpPr/>
              <p:nvPr/>
            </p:nvSpPr>
            <p:spPr>
              <a:xfrm>
                <a:off x="2375175" y="2506350"/>
                <a:ext cx="1477225" cy="502525"/>
              </a:xfrm>
              <a:custGeom>
                <a:avLst/>
                <a:gdLst/>
                <a:ahLst/>
                <a:cxnLst/>
                <a:rect l="l" t="t" r="r" b="b"/>
                <a:pathLst>
                  <a:path w="59089" h="20101" extrusionOk="0">
                    <a:moveTo>
                      <a:pt x="3391" y="1"/>
                    </a:moveTo>
                    <a:cubicBezTo>
                      <a:pt x="1696" y="1"/>
                      <a:pt x="1" y="1"/>
                      <a:pt x="1" y="1696"/>
                    </a:cubicBezTo>
                    <a:cubicBezTo>
                      <a:pt x="1" y="3391"/>
                      <a:pt x="1454" y="3391"/>
                      <a:pt x="2907" y="3391"/>
                    </a:cubicBezTo>
                    <a:lnTo>
                      <a:pt x="56424" y="3391"/>
                    </a:lnTo>
                    <a:cubicBezTo>
                      <a:pt x="57877" y="3391"/>
                      <a:pt x="59088" y="3391"/>
                      <a:pt x="59088" y="1696"/>
                    </a:cubicBezTo>
                    <a:cubicBezTo>
                      <a:pt x="59088" y="1"/>
                      <a:pt x="57635" y="1"/>
                      <a:pt x="55940" y="1"/>
                    </a:cubicBezTo>
                    <a:close/>
                    <a:moveTo>
                      <a:pt x="2907" y="16952"/>
                    </a:moveTo>
                    <a:cubicBezTo>
                      <a:pt x="1454" y="16952"/>
                      <a:pt x="1" y="16952"/>
                      <a:pt x="1" y="18405"/>
                    </a:cubicBezTo>
                    <a:cubicBezTo>
                      <a:pt x="1" y="20100"/>
                      <a:pt x="1696" y="20100"/>
                      <a:pt x="3391" y="20100"/>
                    </a:cubicBezTo>
                    <a:lnTo>
                      <a:pt x="55940" y="20100"/>
                    </a:lnTo>
                    <a:cubicBezTo>
                      <a:pt x="57635" y="20100"/>
                      <a:pt x="59088" y="20100"/>
                      <a:pt x="59088" y="18405"/>
                    </a:cubicBezTo>
                    <a:cubicBezTo>
                      <a:pt x="59088" y="16952"/>
                      <a:pt x="57877" y="16952"/>
                      <a:pt x="56424" y="169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2"/>
              <p:cNvSpPr/>
              <p:nvPr/>
            </p:nvSpPr>
            <p:spPr>
              <a:xfrm>
                <a:off x="5051075" y="714375"/>
                <a:ext cx="1882825" cy="1065525"/>
              </a:xfrm>
              <a:custGeom>
                <a:avLst/>
                <a:gdLst/>
                <a:ahLst/>
                <a:cxnLst/>
                <a:rect l="l" t="t" r="r" b="b"/>
                <a:pathLst>
                  <a:path w="75313" h="42621" extrusionOk="0">
                    <a:moveTo>
                      <a:pt x="9686" y="0"/>
                    </a:moveTo>
                    <a:cubicBezTo>
                      <a:pt x="7023" y="0"/>
                      <a:pt x="4843" y="1211"/>
                      <a:pt x="2906" y="4843"/>
                    </a:cubicBezTo>
                    <a:cubicBezTo>
                      <a:pt x="1211" y="8233"/>
                      <a:pt x="0" y="14045"/>
                      <a:pt x="0" y="14530"/>
                    </a:cubicBezTo>
                    <a:cubicBezTo>
                      <a:pt x="0" y="14772"/>
                      <a:pt x="242" y="15256"/>
                      <a:pt x="969" y="15256"/>
                    </a:cubicBezTo>
                    <a:cubicBezTo>
                      <a:pt x="1695" y="15256"/>
                      <a:pt x="1937" y="15256"/>
                      <a:pt x="2422" y="13077"/>
                    </a:cubicBezTo>
                    <a:cubicBezTo>
                      <a:pt x="3875" y="7507"/>
                      <a:pt x="5570" y="1937"/>
                      <a:pt x="9444" y="1937"/>
                    </a:cubicBezTo>
                    <a:cubicBezTo>
                      <a:pt x="11624" y="1937"/>
                      <a:pt x="12350" y="3390"/>
                      <a:pt x="12350" y="6296"/>
                    </a:cubicBezTo>
                    <a:cubicBezTo>
                      <a:pt x="12350" y="8233"/>
                      <a:pt x="11382" y="11866"/>
                      <a:pt x="10655" y="14772"/>
                    </a:cubicBezTo>
                    <a:lnTo>
                      <a:pt x="7991" y="25185"/>
                    </a:lnTo>
                    <a:cubicBezTo>
                      <a:pt x="7749" y="26880"/>
                      <a:pt x="6538" y="30997"/>
                      <a:pt x="6054" y="32692"/>
                    </a:cubicBezTo>
                    <a:cubicBezTo>
                      <a:pt x="5570" y="35356"/>
                      <a:pt x="4359" y="39714"/>
                      <a:pt x="4359" y="40199"/>
                    </a:cubicBezTo>
                    <a:cubicBezTo>
                      <a:pt x="4359" y="41410"/>
                      <a:pt x="5570" y="42620"/>
                      <a:pt x="7023" y="42620"/>
                    </a:cubicBezTo>
                    <a:cubicBezTo>
                      <a:pt x="7991" y="42620"/>
                      <a:pt x="9444" y="41894"/>
                      <a:pt x="10171" y="40441"/>
                    </a:cubicBezTo>
                    <a:cubicBezTo>
                      <a:pt x="10413" y="39957"/>
                      <a:pt x="11139" y="36808"/>
                      <a:pt x="11624" y="34871"/>
                    </a:cubicBezTo>
                    <a:lnTo>
                      <a:pt x="13803" y="26396"/>
                    </a:lnTo>
                    <a:lnTo>
                      <a:pt x="16709" y="14045"/>
                    </a:lnTo>
                    <a:cubicBezTo>
                      <a:pt x="16951" y="13319"/>
                      <a:pt x="19373" y="8718"/>
                      <a:pt x="22763" y="5570"/>
                    </a:cubicBezTo>
                    <a:cubicBezTo>
                      <a:pt x="25185" y="3390"/>
                      <a:pt x="28575" y="1937"/>
                      <a:pt x="32207" y="1937"/>
                    </a:cubicBezTo>
                    <a:cubicBezTo>
                      <a:pt x="35840" y="1937"/>
                      <a:pt x="37293" y="4601"/>
                      <a:pt x="37293" y="8476"/>
                    </a:cubicBezTo>
                    <a:cubicBezTo>
                      <a:pt x="37293" y="8960"/>
                      <a:pt x="37293" y="10897"/>
                      <a:pt x="36082" y="15256"/>
                    </a:cubicBezTo>
                    <a:lnTo>
                      <a:pt x="33660" y="25185"/>
                    </a:lnTo>
                    <a:cubicBezTo>
                      <a:pt x="32934" y="27849"/>
                      <a:pt x="31239" y="34871"/>
                      <a:pt x="30997" y="35840"/>
                    </a:cubicBezTo>
                    <a:cubicBezTo>
                      <a:pt x="30754" y="37293"/>
                      <a:pt x="30028" y="39714"/>
                      <a:pt x="30028" y="40199"/>
                    </a:cubicBezTo>
                    <a:cubicBezTo>
                      <a:pt x="30028" y="41410"/>
                      <a:pt x="31239" y="42620"/>
                      <a:pt x="32450" y="42620"/>
                    </a:cubicBezTo>
                    <a:cubicBezTo>
                      <a:pt x="35356" y="42620"/>
                      <a:pt x="35840" y="40441"/>
                      <a:pt x="36808" y="37051"/>
                    </a:cubicBezTo>
                    <a:lnTo>
                      <a:pt x="42378" y="14530"/>
                    </a:lnTo>
                    <a:cubicBezTo>
                      <a:pt x="42620" y="13561"/>
                      <a:pt x="47464" y="1937"/>
                      <a:pt x="57876" y="1937"/>
                    </a:cubicBezTo>
                    <a:cubicBezTo>
                      <a:pt x="61509" y="1937"/>
                      <a:pt x="62962" y="4601"/>
                      <a:pt x="62962" y="8476"/>
                    </a:cubicBezTo>
                    <a:cubicBezTo>
                      <a:pt x="62962" y="13803"/>
                      <a:pt x="59329" y="23974"/>
                      <a:pt x="57150" y="29786"/>
                    </a:cubicBezTo>
                    <a:cubicBezTo>
                      <a:pt x="56181" y="31965"/>
                      <a:pt x="55939" y="33176"/>
                      <a:pt x="55939" y="34871"/>
                    </a:cubicBezTo>
                    <a:cubicBezTo>
                      <a:pt x="55939" y="38988"/>
                      <a:pt x="58845" y="42620"/>
                      <a:pt x="63204" y="42620"/>
                    </a:cubicBezTo>
                    <a:cubicBezTo>
                      <a:pt x="71922" y="42620"/>
                      <a:pt x="75312" y="28575"/>
                      <a:pt x="75312" y="28091"/>
                    </a:cubicBezTo>
                    <a:cubicBezTo>
                      <a:pt x="75312" y="27606"/>
                      <a:pt x="75070" y="27122"/>
                      <a:pt x="74343" y="27122"/>
                    </a:cubicBezTo>
                    <a:cubicBezTo>
                      <a:pt x="73617" y="27122"/>
                      <a:pt x="73375" y="27606"/>
                      <a:pt x="72890" y="29059"/>
                    </a:cubicBezTo>
                    <a:cubicBezTo>
                      <a:pt x="70711" y="36566"/>
                      <a:pt x="67321" y="40683"/>
                      <a:pt x="63446" y="40683"/>
                    </a:cubicBezTo>
                    <a:cubicBezTo>
                      <a:pt x="62720" y="40683"/>
                      <a:pt x="61025" y="40441"/>
                      <a:pt x="61025" y="37535"/>
                    </a:cubicBezTo>
                    <a:cubicBezTo>
                      <a:pt x="61025" y="35113"/>
                      <a:pt x="62235" y="31965"/>
                      <a:pt x="62720" y="30997"/>
                    </a:cubicBezTo>
                    <a:cubicBezTo>
                      <a:pt x="64415" y="26396"/>
                      <a:pt x="68532" y="15256"/>
                      <a:pt x="68532" y="9929"/>
                    </a:cubicBezTo>
                    <a:cubicBezTo>
                      <a:pt x="68532" y="4359"/>
                      <a:pt x="65141" y="0"/>
                      <a:pt x="58119" y="0"/>
                    </a:cubicBezTo>
                    <a:cubicBezTo>
                      <a:pt x="51822" y="0"/>
                      <a:pt x="46737" y="3632"/>
                      <a:pt x="42863" y="9202"/>
                    </a:cubicBezTo>
                    <a:cubicBezTo>
                      <a:pt x="42620" y="4117"/>
                      <a:pt x="39472" y="0"/>
                      <a:pt x="32450" y="0"/>
                    </a:cubicBezTo>
                    <a:cubicBezTo>
                      <a:pt x="23974" y="0"/>
                      <a:pt x="19615" y="6054"/>
                      <a:pt x="17920" y="8233"/>
                    </a:cubicBezTo>
                    <a:cubicBezTo>
                      <a:pt x="17678" y="2906"/>
                      <a:pt x="13803" y="0"/>
                      <a:pt x="9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2"/>
              <p:cNvSpPr/>
              <p:nvPr/>
            </p:nvSpPr>
            <p:spPr>
              <a:xfrm>
                <a:off x="4754425" y="2712200"/>
                <a:ext cx="2482175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99287" h="3633" extrusionOk="0">
                    <a:moveTo>
                      <a:pt x="0" y="0"/>
                    </a:moveTo>
                    <a:lnTo>
                      <a:pt x="0" y="3633"/>
                    </a:lnTo>
                    <a:lnTo>
                      <a:pt x="99286" y="3633"/>
                    </a:lnTo>
                    <a:lnTo>
                      <a:pt x="992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2"/>
              <p:cNvSpPr/>
              <p:nvPr/>
            </p:nvSpPr>
            <p:spPr>
              <a:xfrm>
                <a:off x="4869450" y="3353925"/>
                <a:ext cx="2282375" cy="1610400"/>
              </a:xfrm>
              <a:custGeom>
                <a:avLst/>
                <a:gdLst/>
                <a:ahLst/>
                <a:cxnLst/>
                <a:rect l="l" t="t" r="r" b="b"/>
                <a:pathLst>
                  <a:path w="91295" h="64416" extrusionOk="0">
                    <a:moveTo>
                      <a:pt x="18162" y="0"/>
                    </a:moveTo>
                    <a:cubicBezTo>
                      <a:pt x="16467" y="0"/>
                      <a:pt x="15498" y="0"/>
                      <a:pt x="15498" y="1695"/>
                    </a:cubicBezTo>
                    <a:cubicBezTo>
                      <a:pt x="15498" y="2664"/>
                      <a:pt x="16467" y="2664"/>
                      <a:pt x="17920" y="2664"/>
                    </a:cubicBezTo>
                    <a:cubicBezTo>
                      <a:pt x="23490" y="2664"/>
                      <a:pt x="23490" y="3390"/>
                      <a:pt x="23490" y="4601"/>
                    </a:cubicBezTo>
                    <a:cubicBezTo>
                      <a:pt x="23490" y="4601"/>
                      <a:pt x="23490" y="5328"/>
                      <a:pt x="23248" y="6781"/>
                    </a:cubicBezTo>
                    <a:lnTo>
                      <a:pt x="11140" y="54729"/>
                    </a:lnTo>
                    <a:cubicBezTo>
                      <a:pt x="9929" y="59330"/>
                      <a:pt x="7749" y="61267"/>
                      <a:pt x="1453" y="61751"/>
                    </a:cubicBezTo>
                    <a:cubicBezTo>
                      <a:pt x="1211" y="61751"/>
                      <a:pt x="0" y="61751"/>
                      <a:pt x="0" y="63446"/>
                    </a:cubicBezTo>
                    <a:cubicBezTo>
                      <a:pt x="0" y="64415"/>
                      <a:pt x="969" y="64415"/>
                      <a:pt x="1211" y="64415"/>
                    </a:cubicBezTo>
                    <a:cubicBezTo>
                      <a:pt x="3148" y="64415"/>
                      <a:pt x="7991" y="64173"/>
                      <a:pt x="9929" y="64173"/>
                    </a:cubicBezTo>
                    <a:lnTo>
                      <a:pt x="14288" y="64173"/>
                    </a:lnTo>
                    <a:cubicBezTo>
                      <a:pt x="15741" y="64173"/>
                      <a:pt x="17436" y="64415"/>
                      <a:pt x="18647" y="64415"/>
                    </a:cubicBezTo>
                    <a:cubicBezTo>
                      <a:pt x="19373" y="64415"/>
                      <a:pt x="20342" y="64415"/>
                      <a:pt x="20342" y="62478"/>
                    </a:cubicBezTo>
                    <a:cubicBezTo>
                      <a:pt x="20342" y="61751"/>
                      <a:pt x="19373" y="61751"/>
                      <a:pt x="19131" y="61751"/>
                    </a:cubicBezTo>
                    <a:cubicBezTo>
                      <a:pt x="15983" y="61509"/>
                      <a:pt x="12835" y="61025"/>
                      <a:pt x="12835" y="57635"/>
                    </a:cubicBezTo>
                    <a:cubicBezTo>
                      <a:pt x="12835" y="56666"/>
                      <a:pt x="12835" y="56666"/>
                      <a:pt x="13319" y="55213"/>
                    </a:cubicBezTo>
                    <a:lnTo>
                      <a:pt x="26396" y="3390"/>
                    </a:lnTo>
                    <a:lnTo>
                      <a:pt x="34145" y="61751"/>
                    </a:lnTo>
                    <a:cubicBezTo>
                      <a:pt x="34387" y="64173"/>
                      <a:pt x="34629" y="64415"/>
                      <a:pt x="35356" y="64415"/>
                    </a:cubicBezTo>
                    <a:cubicBezTo>
                      <a:pt x="36566" y="64415"/>
                      <a:pt x="36809" y="63689"/>
                      <a:pt x="37293" y="62720"/>
                    </a:cubicBezTo>
                    <a:lnTo>
                      <a:pt x="75312" y="2906"/>
                    </a:lnTo>
                    <a:lnTo>
                      <a:pt x="61751" y="57392"/>
                    </a:lnTo>
                    <a:cubicBezTo>
                      <a:pt x="60783" y="60783"/>
                      <a:pt x="60783" y="61751"/>
                      <a:pt x="54002" y="61751"/>
                    </a:cubicBezTo>
                    <a:cubicBezTo>
                      <a:pt x="52307" y="61751"/>
                      <a:pt x="51338" y="61751"/>
                      <a:pt x="51338" y="63446"/>
                    </a:cubicBezTo>
                    <a:cubicBezTo>
                      <a:pt x="51338" y="64415"/>
                      <a:pt x="52307" y="64415"/>
                      <a:pt x="52791" y="64415"/>
                    </a:cubicBezTo>
                    <a:cubicBezTo>
                      <a:pt x="54244" y="64415"/>
                      <a:pt x="56182" y="64173"/>
                      <a:pt x="57877" y="64173"/>
                    </a:cubicBezTo>
                    <a:lnTo>
                      <a:pt x="69016" y="64173"/>
                    </a:lnTo>
                    <a:cubicBezTo>
                      <a:pt x="70469" y="64173"/>
                      <a:pt x="72648" y="64415"/>
                      <a:pt x="74101" y="64415"/>
                    </a:cubicBezTo>
                    <a:cubicBezTo>
                      <a:pt x="74828" y="64415"/>
                      <a:pt x="76039" y="64415"/>
                      <a:pt x="76039" y="62478"/>
                    </a:cubicBezTo>
                    <a:cubicBezTo>
                      <a:pt x="76039" y="61751"/>
                      <a:pt x="75070" y="61751"/>
                      <a:pt x="73617" y="61751"/>
                    </a:cubicBezTo>
                    <a:cubicBezTo>
                      <a:pt x="68047" y="61751"/>
                      <a:pt x="68047" y="60783"/>
                      <a:pt x="68047" y="60056"/>
                    </a:cubicBezTo>
                    <a:cubicBezTo>
                      <a:pt x="68047" y="59814"/>
                      <a:pt x="68047" y="59087"/>
                      <a:pt x="68047" y="58361"/>
                    </a:cubicBezTo>
                    <a:lnTo>
                      <a:pt x="81124" y="6781"/>
                    </a:lnTo>
                    <a:cubicBezTo>
                      <a:pt x="81851" y="3633"/>
                      <a:pt x="82093" y="2664"/>
                      <a:pt x="88873" y="2664"/>
                    </a:cubicBezTo>
                    <a:cubicBezTo>
                      <a:pt x="90568" y="2664"/>
                      <a:pt x="91295" y="2664"/>
                      <a:pt x="91295" y="969"/>
                    </a:cubicBezTo>
                    <a:cubicBezTo>
                      <a:pt x="91295" y="0"/>
                      <a:pt x="90811" y="0"/>
                      <a:pt x="88873" y="0"/>
                    </a:cubicBezTo>
                    <a:lnTo>
                      <a:pt x="77734" y="0"/>
                    </a:lnTo>
                    <a:cubicBezTo>
                      <a:pt x="75312" y="0"/>
                      <a:pt x="75070" y="0"/>
                      <a:pt x="74101" y="1695"/>
                    </a:cubicBezTo>
                    <a:lnTo>
                      <a:pt x="39715" y="55939"/>
                    </a:lnTo>
                    <a:lnTo>
                      <a:pt x="32692" y="2180"/>
                    </a:lnTo>
                    <a:cubicBezTo>
                      <a:pt x="32450" y="0"/>
                      <a:pt x="32208" y="0"/>
                      <a:pt x="29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" name="Google Shape;138;p22"/>
            <p:cNvSpPr txBox="1"/>
            <p:nvPr/>
          </p:nvSpPr>
          <p:spPr>
            <a:xfrm>
              <a:off x="2811700" y="2924500"/>
              <a:ext cx="24537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n 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number of moles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m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= mass (grams)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M 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A</a:t>
              </a:r>
              <a:r>
                <a:rPr lang="en" sz="1200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r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or M</a:t>
              </a:r>
              <a:r>
                <a:rPr lang="en" sz="1200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r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68A13CA-43BE-CFDF-7C22-B48A93CDD94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FD80522-2AF1-0B82-84D3-0AA6C810380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36EBB-E0C8-7BB2-F08A-459D1C4EA3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732703-3A58-9D3F-186C-0946FA4592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884876" y="879975"/>
            <a:ext cx="5148401" cy="33786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23"/>
          <p:cNvCxnSpPr/>
          <p:nvPr/>
        </p:nvCxnSpPr>
        <p:spPr>
          <a:xfrm>
            <a:off x="3378650" y="-8000"/>
            <a:ext cx="5700" cy="5154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6" name="Google Shape;146;p23"/>
          <p:cNvGrpSpPr/>
          <p:nvPr/>
        </p:nvGrpSpPr>
        <p:grpSpPr>
          <a:xfrm>
            <a:off x="3888800" y="1071530"/>
            <a:ext cx="4676400" cy="3000432"/>
            <a:chOff x="3888800" y="900743"/>
            <a:chExt cx="4676400" cy="3000432"/>
          </a:xfrm>
        </p:grpSpPr>
        <p:sp>
          <p:nvSpPr>
            <p:cNvPr id="147" name="Google Shape;147;p23"/>
            <p:cNvSpPr txBox="1"/>
            <p:nvPr/>
          </p:nvSpPr>
          <p:spPr>
            <a:xfrm>
              <a:off x="3888800" y="1992575"/>
              <a:ext cx="4676400" cy="190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How many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moles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are present in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5000g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of silver (Ag)?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Silver has an A</a:t>
              </a:r>
              <a:r>
                <a:rPr lang="en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of 108.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Moles = mass ÷ A</a:t>
              </a:r>
              <a:r>
                <a:rPr lang="en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5000 ÷ 108 =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46.3 moles</a:t>
              </a:r>
              <a:endParaRPr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grpSp>
          <p:nvGrpSpPr>
            <p:cNvPr id="148" name="Google Shape;148;p23"/>
            <p:cNvGrpSpPr/>
            <p:nvPr/>
          </p:nvGrpSpPr>
          <p:grpSpPr>
            <a:xfrm>
              <a:off x="5529660" y="900743"/>
              <a:ext cx="1394698" cy="855090"/>
              <a:chOff x="304700" y="714375"/>
              <a:chExt cx="6931900" cy="4249950"/>
            </a:xfrm>
          </p:grpSpPr>
          <p:sp>
            <p:nvSpPr>
              <p:cNvPr id="149" name="Google Shape;149;p23"/>
              <p:cNvSpPr/>
              <p:nvPr/>
            </p:nvSpPr>
            <p:spPr>
              <a:xfrm>
                <a:off x="304700" y="2306575"/>
                <a:ext cx="1241100" cy="106552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2621" extrusionOk="0">
                    <a:moveTo>
                      <a:pt x="9687" y="0"/>
                    </a:moveTo>
                    <a:cubicBezTo>
                      <a:pt x="6539" y="0"/>
                      <a:pt x="4602" y="1938"/>
                      <a:pt x="2907" y="5086"/>
                    </a:cubicBezTo>
                    <a:cubicBezTo>
                      <a:pt x="1212" y="8476"/>
                      <a:pt x="1" y="14046"/>
                      <a:pt x="1" y="14530"/>
                    </a:cubicBezTo>
                    <a:cubicBezTo>
                      <a:pt x="1" y="14772"/>
                      <a:pt x="243" y="15256"/>
                      <a:pt x="969" y="15256"/>
                    </a:cubicBezTo>
                    <a:cubicBezTo>
                      <a:pt x="1696" y="15256"/>
                      <a:pt x="1696" y="15256"/>
                      <a:pt x="2422" y="13077"/>
                    </a:cubicBezTo>
                    <a:cubicBezTo>
                      <a:pt x="3875" y="7265"/>
                      <a:pt x="5570" y="1938"/>
                      <a:pt x="9203" y="1938"/>
                    </a:cubicBezTo>
                    <a:cubicBezTo>
                      <a:pt x="11382" y="1938"/>
                      <a:pt x="12109" y="3391"/>
                      <a:pt x="12109" y="6297"/>
                    </a:cubicBezTo>
                    <a:cubicBezTo>
                      <a:pt x="12109" y="8476"/>
                      <a:pt x="11382" y="12108"/>
                      <a:pt x="10656" y="15014"/>
                    </a:cubicBezTo>
                    <a:lnTo>
                      <a:pt x="7992" y="25185"/>
                    </a:lnTo>
                    <a:cubicBezTo>
                      <a:pt x="7508" y="26880"/>
                      <a:pt x="6539" y="31239"/>
                      <a:pt x="6055" y="32934"/>
                    </a:cubicBezTo>
                    <a:cubicBezTo>
                      <a:pt x="5328" y="35356"/>
                      <a:pt x="4360" y="39715"/>
                      <a:pt x="4360" y="40199"/>
                    </a:cubicBezTo>
                    <a:cubicBezTo>
                      <a:pt x="4360" y="41410"/>
                      <a:pt x="5328" y="42621"/>
                      <a:pt x="6781" y="42621"/>
                    </a:cubicBezTo>
                    <a:cubicBezTo>
                      <a:pt x="7992" y="42621"/>
                      <a:pt x="9203" y="41894"/>
                      <a:pt x="10172" y="40683"/>
                    </a:cubicBezTo>
                    <a:cubicBezTo>
                      <a:pt x="10172" y="40199"/>
                      <a:pt x="11140" y="36809"/>
                      <a:pt x="11625" y="34872"/>
                    </a:cubicBezTo>
                    <a:lnTo>
                      <a:pt x="13562" y="26396"/>
                    </a:lnTo>
                    <a:lnTo>
                      <a:pt x="16710" y="14046"/>
                    </a:lnTo>
                    <a:cubicBezTo>
                      <a:pt x="16952" y="13561"/>
                      <a:pt x="19374" y="8718"/>
                      <a:pt x="22764" y="5812"/>
                    </a:cubicBezTo>
                    <a:cubicBezTo>
                      <a:pt x="25186" y="3391"/>
                      <a:pt x="28334" y="1938"/>
                      <a:pt x="32208" y="1938"/>
                    </a:cubicBezTo>
                    <a:cubicBezTo>
                      <a:pt x="35841" y="1938"/>
                      <a:pt x="37294" y="4844"/>
                      <a:pt x="37294" y="8476"/>
                    </a:cubicBezTo>
                    <a:cubicBezTo>
                      <a:pt x="37294" y="13804"/>
                      <a:pt x="33419" y="24701"/>
                      <a:pt x="31482" y="29786"/>
                    </a:cubicBezTo>
                    <a:cubicBezTo>
                      <a:pt x="30513" y="31966"/>
                      <a:pt x="30029" y="33176"/>
                      <a:pt x="30029" y="34872"/>
                    </a:cubicBezTo>
                    <a:cubicBezTo>
                      <a:pt x="30029" y="39230"/>
                      <a:pt x="32935" y="42621"/>
                      <a:pt x="37536" y="42621"/>
                    </a:cubicBezTo>
                    <a:cubicBezTo>
                      <a:pt x="46254" y="42621"/>
                      <a:pt x="49644" y="28818"/>
                      <a:pt x="49644" y="28091"/>
                    </a:cubicBezTo>
                    <a:cubicBezTo>
                      <a:pt x="49644" y="27607"/>
                      <a:pt x="49159" y="27365"/>
                      <a:pt x="48675" y="27365"/>
                    </a:cubicBezTo>
                    <a:cubicBezTo>
                      <a:pt x="47949" y="27365"/>
                      <a:pt x="47706" y="27607"/>
                      <a:pt x="47222" y="29302"/>
                    </a:cubicBezTo>
                    <a:cubicBezTo>
                      <a:pt x="45043" y="36809"/>
                      <a:pt x="41652" y="40683"/>
                      <a:pt x="37778" y="40683"/>
                    </a:cubicBezTo>
                    <a:cubicBezTo>
                      <a:pt x="36809" y="40683"/>
                      <a:pt x="35356" y="40683"/>
                      <a:pt x="35356" y="37535"/>
                    </a:cubicBezTo>
                    <a:cubicBezTo>
                      <a:pt x="35356" y="35114"/>
                      <a:pt x="36325" y="32450"/>
                      <a:pt x="37051" y="30997"/>
                    </a:cubicBezTo>
                    <a:cubicBezTo>
                      <a:pt x="38989" y="25912"/>
                      <a:pt x="42863" y="15256"/>
                      <a:pt x="42863" y="9929"/>
                    </a:cubicBezTo>
                    <a:cubicBezTo>
                      <a:pt x="42863" y="4359"/>
                      <a:pt x="39473" y="0"/>
                      <a:pt x="32450" y="0"/>
                    </a:cubicBezTo>
                    <a:cubicBezTo>
                      <a:pt x="23975" y="0"/>
                      <a:pt x="19616" y="6054"/>
                      <a:pt x="17921" y="8476"/>
                    </a:cubicBezTo>
                    <a:cubicBezTo>
                      <a:pt x="17679" y="2906"/>
                      <a:pt x="13804" y="0"/>
                      <a:pt x="96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3"/>
              <p:cNvSpPr/>
              <p:nvPr/>
            </p:nvSpPr>
            <p:spPr>
              <a:xfrm>
                <a:off x="2375175" y="2506350"/>
                <a:ext cx="1477225" cy="502525"/>
              </a:xfrm>
              <a:custGeom>
                <a:avLst/>
                <a:gdLst/>
                <a:ahLst/>
                <a:cxnLst/>
                <a:rect l="l" t="t" r="r" b="b"/>
                <a:pathLst>
                  <a:path w="59089" h="20101" extrusionOk="0">
                    <a:moveTo>
                      <a:pt x="3391" y="1"/>
                    </a:moveTo>
                    <a:cubicBezTo>
                      <a:pt x="1696" y="1"/>
                      <a:pt x="1" y="1"/>
                      <a:pt x="1" y="1696"/>
                    </a:cubicBezTo>
                    <a:cubicBezTo>
                      <a:pt x="1" y="3391"/>
                      <a:pt x="1454" y="3391"/>
                      <a:pt x="2907" y="3391"/>
                    </a:cubicBezTo>
                    <a:lnTo>
                      <a:pt x="56424" y="3391"/>
                    </a:lnTo>
                    <a:cubicBezTo>
                      <a:pt x="57877" y="3391"/>
                      <a:pt x="59088" y="3391"/>
                      <a:pt x="59088" y="1696"/>
                    </a:cubicBezTo>
                    <a:cubicBezTo>
                      <a:pt x="59088" y="1"/>
                      <a:pt x="57635" y="1"/>
                      <a:pt x="55940" y="1"/>
                    </a:cubicBezTo>
                    <a:close/>
                    <a:moveTo>
                      <a:pt x="2907" y="16952"/>
                    </a:moveTo>
                    <a:cubicBezTo>
                      <a:pt x="1454" y="16952"/>
                      <a:pt x="1" y="16952"/>
                      <a:pt x="1" y="18405"/>
                    </a:cubicBezTo>
                    <a:cubicBezTo>
                      <a:pt x="1" y="20100"/>
                      <a:pt x="1696" y="20100"/>
                      <a:pt x="3391" y="20100"/>
                    </a:cubicBezTo>
                    <a:lnTo>
                      <a:pt x="55940" y="20100"/>
                    </a:lnTo>
                    <a:cubicBezTo>
                      <a:pt x="57635" y="20100"/>
                      <a:pt x="59088" y="20100"/>
                      <a:pt x="59088" y="18405"/>
                    </a:cubicBezTo>
                    <a:cubicBezTo>
                      <a:pt x="59088" y="16952"/>
                      <a:pt x="57877" y="16952"/>
                      <a:pt x="56424" y="169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3"/>
              <p:cNvSpPr/>
              <p:nvPr/>
            </p:nvSpPr>
            <p:spPr>
              <a:xfrm>
                <a:off x="5051075" y="714375"/>
                <a:ext cx="1882825" cy="1065525"/>
              </a:xfrm>
              <a:custGeom>
                <a:avLst/>
                <a:gdLst/>
                <a:ahLst/>
                <a:cxnLst/>
                <a:rect l="l" t="t" r="r" b="b"/>
                <a:pathLst>
                  <a:path w="75313" h="42621" extrusionOk="0">
                    <a:moveTo>
                      <a:pt x="9686" y="0"/>
                    </a:moveTo>
                    <a:cubicBezTo>
                      <a:pt x="7023" y="0"/>
                      <a:pt x="4843" y="1211"/>
                      <a:pt x="2906" y="4843"/>
                    </a:cubicBezTo>
                    <a:cubicBezTo>
                      <a:pt x="1211" y="8233"/>
                      <a:pt x="0" y="14045"/>
                      <a:pt x="0" y="14530"/>
                    </a:cubicBezTo>
                    <a:cubicBezTo>
                      <a:pt x="0" y="14772"/>
                      <a:pt x="242" y="15256"/>
                      <a:pt x="969" y="15256"/>
                    </a:cubicBezTo>
                    <a:cubicBezTo>
                      <a:pt x="1695" y="15256"/>
                      <a:pt x="1937" y="15256"/>
                      <a:pt x="2422" y="13077"/>
                    </a:cubicBezTo>
                    <a:cubicBezTo>
                      <a:pt x="3875" y="7507"/>
                      <a:pt x="5570" y="1937"/>
                      <a:pt x="9444" y="1937"/>
                    </a:cubicBezTo>
                    <a:cubicBezTo>
                      <a:pt x="11624" y="1937"/>
                      <a:pt x="12350" y="3390"/>
                      <a:pt x="12350" y="6296"/>
                    </a:cubicBezTo>
                    <a:cubicBezTo>
                      <a:pt x="12350" y="8233"/>
                      <a:pt x="11382" y="11866"/>
                      <a:pt x="10655" y="14772"/>
                    </a:cubicBezTo>
                    <a:lnTo>
                      <a:pt x="7991" y="25185"/>
                    </a:lnTo>
                    <a:cubicBezTo>
                      <a:pt x="7749" y="26880"/>
                      <a:pt x="6538" y="30997"/>
                      <a:pt x="6054" y="32692"/>
                    </a:cubicBezTo>
                    <a:cubicBezTo>
                      <a:pt x="5570" y="35356"/>
                      <a:pt x="4359" y="39714"/>
                      <a:pt x="4359" y="40199"/>
                    </a:cubicBezTo>
                    <a:cubicBezTo>
                      <a:pt x="4359" y="41410"/>
                      <a:pt x="5570" y="42620"/>
                      <a:pt x="7023" y="42620"/>
                    </a:cubicBezTo>
                    <a:cubicBezTo>
                      <a:pt x="7991" y="42620"/>
                      <a:pt x="9444" y="41894"/>
                      <a:pt x="10171" y="40441"/>
                    </a:cubicBezTo>
                    <a:cubicBezTo>
                      <a:pt x="10413" y="39957"/>
                      <a:pt x="11139" y="36808"/>
                      <a:pt x="11624" y="34871"/>
                    </a:cubicBezTo>
                    <a:lnTo>
                      <a:pt x="13803" y="26396"/>
                    </a:lnTo>
                    <a:lnTo>
                      <a:pt x="16709" y="14045"/>
                    </a:lnTo>
                    <a:cubicBezTo>
                      <a:pt x="16951" y="13319"/>
                      <a:pt x="19373" y="8718"/>
                      <a:pt x="22763" y="5570"/>
                    </a:cubicBezTo>
                    <a:cubicBezTo>
                      <a:pt x="25185" y="3390"/>
                      <a:pt x="28575" y="1937"/>
                      <a:pt x="32207" y="1937"/>
                    </a:cubicBezTo>
                    <a:cubicBezTo>
                      <a:pt x="35840" y="1937"/>
                      <a:pt x="37293" y="4601"/>
                      <a:pt x="37293" y="8476"/>
                    </a:cubicBezTo>
                    <a:cubicBezTo>
                      <a:pt x="37293" y="8960"/>
                      <a:pt x="37293" y="10897"/>
                      <a:pt x="36082" y="15256"/>
                    </a:cubicBezTo>
                    <a:lnTo>
                      <a:pt x="33660" y="25185"/>
                    </a:lnTo>
                    <a:cubicBezTo>
                      <a:pt x="32934" y="27849"/>
                      <a:pt x="31239" y="34871"/>
                      <a:pt x="30997" y="35840"/>
                    </a:cubicBezTo>
                    <a:cubicBezTo>
                      <a:pt x="30754" y="37293"/>
                      <a:pt x="30028" y="39714"/>
                      <a:pt x="30028" y="40199"/>
                    </a:cubicBezTo>
                    <a:cubicBezTo>
                      <a:pt x="30028" y="41410"/>
                      <a:pt x="31239" y="42620"/>
                      <a:pt x="32450" y="42620"/>
                    </a:cubicBezTo>
                    <a:cubicBezTo>
                      <a:pt x="35356" y="42620"/>
                      <a:pt x="35840" y="40441"/>
                      <a:pt x="36808" y="37051"/>
                    </a:cubicBezTo>
                    <a:lnTo>
                      <a:pt x="42378" y="14530"/>
                    </a:lnTo>
                    <a:cubicBezTo>
                      <a:pt x="42620" y="13561"/>
                      <a:pt x="47464" y="1937"/>
                      <a:pt x="57876" y="1937"/>
                    </a:cubicBezTo>
                    <a:cubicBezTo>
                      <a:pt x="61509" y="1937"/>
                      <a:pt x="62962" y="4601"/>
                      <a:pt x="62962" y="8476"/>
                    </a:cubicBezTo>
                    <a:cubicBezTo>
                      <a:pt x="62962" y="13803"/>
                      <a:pt x="59329" y="23974"/>
                      <a:pt x="57150" y="29786"/>
                    </a:cubicBezTo>
                    <a:cubicBezTo>
                      <a:pt x="56181" y="31965"/>
                      <a:pt x="55939" y="33176"/>
                      <a:pt x="55939" y="34871"/>
                    </a:cubicBezTo>
                    <a:cubicBezTo>
                      <a:pt x="55939" y="38988"/>
                      <a:pt x="58845" y="42620"/>
                      <a:pt x="63204" y="42620"/>
                    </a:cubicBezTo>
                    <a:cubicBezTo>
                      <a:pt x="71922" y="42620"/>
                      <a:pt x="75312" y="28575"/>
                      <a:pt x="75312" y="28091"/>
                    </a:cubicBezTo>
                    <a:cubicBezTo>
                      <a:pt x="75312" y="27606"/>
                      <a:pt x="75070" y="27122"/>
                      <a:pt x="74343" y="27122"/>
                    </a:cubicBezTo>
                    <a:cubicBezTo>
                      <a:pt x="73617" y="27122"/>
                      <a:pt x="73375" y="27606"/>
                      <a:pt x="72890" y="29059"/>
                    </a:cubicBezTo>
                    <a:cubicBezTo>
                      <a:pt x="70711" y="36566"/>
                      <a:pt x="67321" y="40683"/>
                      <a:pt x="63446" y="40683"/>
                    </a:cubicBezTo>
                    <a:cubicBezTo>
                      <a:pt x="62720" y="40683"/>
                      <a:pt x="61025" y="40441"/>
                      <a:pt x="61025" y="37535"/>
                    </a:cubicBezTo>
                    <a:cubicBezTo>
                      <a:pt x="61025" y="35113"/>
                      <a:pt x="62235" y="31965"/>
                      <a:pt x="62720" y="30997"/>
                    </a:cubicBezTo>
                    <a:cubicBezTo>
                      <a:pt x="64415" y="26396"/>
                      <a:pt x="68532" y="15256"/>
                      <a:pt x="68532" y="9929"/>
                    </a:cubicBezTo>
                    <a:cubicBezTo>
                      <a:pt x="68532" y="4359"/>
                      <a:pt x="65141" y="0"/>
                      <a:pt x="58119" y="0"/>
                    </a:cubicBezTo>
                    <a:cubicBezTo>
                      <a:pt x="51822" y="0"/>
                      <a:pt x="46737" y="3632"/>
                      <a:pt x="42863" y="9202"/>
                    </a:cubicBezTo>
                    <a:cubicBezTo>
                      <a:pt x="42620" y="4117"/>
                      <a:pt x="39472" y="0"/>
                      <a:pt x="32450" y="0"/>
                    </a:cubicBezTo>
                    <a:cubicBezTo>
                      <a:pt x="23974" y="0"/>
                      <a:pt x="19615" y="6054"/>
                      <a:pt x="17920" y="8233"/>
                    </a:cubicBezTo>
                    <a:cubicBezTo>
                      <a:pt x="17678" y="2906"/>
                      <a:pt x="13803" y="0"/>
                      <a:pt x="9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3"/>
              <p:cNvSpPr/>
              <p:nvPr/>
            </p:nvSpPr>
            <p:spPr>
              <a:xfrm>
                <a:off x="4754425" y="2712200"/>
                <a:ext cx="2482175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99287" h="3633" extrusionOk="0">
                    <a:moveTo>
                      <a:pt x="0" y="0"/>
                    </a:moveTo>
                    <a:lnTo>
                      <a:pt x="0" y="3633"/>
                    </a:lnTo>
                    <a:lnTo>
                      <a:pt x="99286" y="3633"/>
                    </a:lnTo>
                    <a:lnTo>
                      <a:pt x="992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3"/>
              <p:cNvSpPr/>
              <p:nvPr/>
            </p:nvSpPr>
            <p:spPr>
              <a:xfrm>
                <a:off x="4869450" y="3353925"/>
                <a:ext cx="2282375" cy="1610400"/>
              </a:xfrm>
              <a:custGeom>
                <a:avLst/>
                <a:gdLst/>
                <a:ahLst/>
                <a:cxnLst/>
                <a:rect l="l" t="t" r="r" b="b"/>
                <a:pathLst>
                  <a:path w="91295" h="64416" extrusionOk="0">
                    <a:moveTo>
                      <a:pt x="18162" y="0"/>
                    </a:moveTo>
                    <a:cubicBezTo>
                      <a:pt x="16467" y="0"/>
                      <a:pt x="15498" y="0"/>
                      <a:pt x="15498" y="1695"/>
                    </a:cubicBezTo>
                    <a:cubicBezTo>
                      <a:pt x="15498" y="2664"/>
                      <a:pt x="16467" y="2664"/>
                      <a:pt x="17920" y="2664"/>
                    </a:cubicBezTo>
                    <a:cubicBezTo>
                      <a:pt x="23490" y="2664"/>
                      <a:pt x="23490" y="3390"/>
                      <a:pt x="23490" y="4601"/>
                    </a:cubicBezTo>
                    <a:cubicBezTo>
                      <a:pt x="23490" y="4601"/>
                      <a:pt x="23490" y="5328"/>
                      <a:pt x="23248" y="6781"/>
                    </a:cubicBezTo>
                    <a:lnTo>
                      <a:pt x="11140" y="54729"/>
                    </a:lnTo>
                    <a:cubicBezTo>
                      <a:pt x="9929" y="59330"/>
                      <a:pt x="7749" y="61267"/>
                      <a:pt x="1453" y="61751"/>
                    </a:cubicBezTo>
                    <a:cubicBezTo>
                      <a:pt x="1211" y="61751"/>
                      <a:pt x="0" y="61751"/>
                      <a:pt x="0" y="63446"/>
                    </a:cubicBezTo>
                    <a:cubicBezTo>
                      <a:pt x="0" y="64415"/>
                      <a:pt x="969" y="64415"/>
                      <a:pt x="1211" y="64415"/>
                    </a:cubicBezTo>
                    <a:cubicBezTo>
                      <a:pt x="3148" y="64415"/>
                      <a:pt x="7991" y="64173"/>
                      <a:pt x="9929" y="64173"/>
                    </a:cubicBezTo>
                    <a:lnTo>
                      <a:pt x="14288" y="64173"/>
                    </a:lnTo>
                    <a:cubicBezTo>
                      <a:pt x="15741" y="64173"/>
                      <a:pt x="17436" y="64415"/>
                      <a:pt x="18647" y="64415"/>
                    </a:cubicBezTo>
                    <a:cubicBezTo>
                      <a:pt x="19373" y="64415"/>
                      <a:pt x="20342" y="64415"/>
                      <a:pt x="20342" y="62478"/>
                    </a:cubicBezTo>
                    <a:cubicBezTo>
                      <a:pt x="20342" y="61751"/>
                      <a:pt x="19373" y="61751"/>
                      <a:pt x="19131" y="61751"/>
                    </a:cubicBezTo>
                    <a:cubicBezTo>
                      <a:pt x="15983" y="61509"/>
                      <a:pt x="12835" y="61025"/>
                      <a:pt x="12835" y="57635"/>
                    </a:cubicBezTo>
                    <a:cubicBezTo>
                      <a:pt x="12835" y="56666"/>
                      <a:pt x="12835" y="56666"/>
                      <a:pt x="13319" y="55213"/>
                    </a:cubicBezTo>
                    <a:lnTo>
                      <a:pt x="26396" y="3390"/>
                    </a:lnTo>
                    <a:lnTo>
                      <a:pt x="34145" y="61751"/>
                    </a:lnTo>
                    <a:cubicBezTo>
                      <a:pt x="34387" y="64173"/>
                      <a:pt x="34629" y="64415"/>
                      <a:pt x="35356" y="64415"/>
                    </a:cubicBezTo>
                    <a:cubicBezTo>
                      <a:pt x="36566" y="64415"/>
                      <a:pt x="36809" y="63689"/>
                      <a:pt x="37293" y="62720"/>
                    </a:cubicBezTo>
                    <a:lnTo>
                      <a:pt x="75312" y="2906"/>
                    </a:lnTo>
                    <a:lnTo>
                      <a:pt x="61751" y="57392"/>
                    </a:lnTo>
                    <a:cubicBezTo>
                      <a:pt x="60783" y="60783"/>
                      <a:pt x="60783" y="61751"/>
                      <a:pt x="54002" y="61751"/>
                    </a:cubicBezTo>
                    <a:cubicBezTo>
                      <a:pt x="52307" y="61751"/>
                      <a:pt x="51338" y="61751"/>
                      <a:pt x="51338" y="63446"/>
                    </a:cubicBezTo>
                    <a:cubicBezTo>
                      <a:pt x="51338" y="64415"/>
                      <a:pt x="52307" y="64415"/>
                      <a:pt x="52791" y="64415"/>
                    </a:cubicBezTo>
                    <a:cubicBezTo>
                      <a:pt x="54244" y="64415"/>
                      <a:pt x="56182" y="64173"/>
                      <a:pt x="57877" y="64173"/>
                    </a:cubicBezTo>
                    <a:lnTo>
                      <a:pt x="69016" y="64173"/>
                    </a:lnTo>
                    <a:cubicBezTo>
                      <a:pt x="70469" y="64173"/>
                      <a:pt x="72648" y="64415"/>
                      <a:pt x="74101" y="64415"/>
                    </a:cubicBezTo>
                    <a:cubicBezTo>
                      <a:pt x="74828" y="64415"/>
                      <a:pt x="76039" y="64415"/>
                      <a:pt x="76039" y="62478"/>
                    </a:cubicBezTo>
                    <a:cubicBezTo>
                      <a:pt x="76039" y="61751"/>
                      <a:pt x="75070" y="61751"/>
                      <a:pt x="73617" y="61751"/>
                    </a:cubicBezTo>
                    <a:cubicBezTo>
                      <a:pt x="68047" y="61751"/>
                      <a:pt x="68047" y="60783"/>
                      <a:pt x="68047" y="60056"/>
                    </a:cubicBezTo>
                    <a:cubicBezTo>
                      <a:pt x="68047" y="59814"/>
                      <a:pt x="68047" y="59087"/>
                      <a:pt x="68047" y="58361"/>
                    </a:cubicBezTo>
                    <a:lnTo>
                      <a:pt x="81124" y="6781"/>
                    </a:lnTo>
                    <a:cubicBezTo>
                      <a:pt x="81851" y="3633"/>
                      <a:pt x="82093" y="2664"/>
                      <a:pt x="88873" y="2664"/>
                    </a:cubicBezTo>
                    <a:cubicBezTo>
                      <a:pt x="90568" y="2664"/>
                      <a:pt x="91295" y="2664"/>
                      <a:pt x="91295" y="969"/>
                    </a:cubicBezTo>
                    <a:cubicBezTo>
                      <a:pt x="91295" y="0"/>
                      <a:pt x="90811" y="0"/>
                      <a:pt x="88873" y="0"/>
                    </a:cubicBezTo>
                    <a:lnTo>
                      <a:pt x="77734" y="0"/>
                    </a:lnTo>
                    <a:cubicBezTo>
                      <a:pt x="75312" y="0"/>
                      <a:pt x="75070" y="0"/>
                      <a:pt x="74101" y="1695"/>
                    </a:cubicBezTo>
                    <a:lnTo>
                      <a:pt x="39715" y="55939"/>
                    </a:lnTo>
                    <a:lnTo>
                      <a:pt x="32692" y="2180"/>
                    </a:lnTo>
                    <a:cubicBezTo>
                      <a:pt x="32450" y="0"/>
                      <a:pt x="32208" y="0"/>
                      <a:pt x="29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B736259-586C-5EAE-9E99-B5A21755A75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D6E3BFC-EB7B-9025-23A1-8951B1F8718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3BD89-484D-8A0A-58AA-8329490A3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A0649-5AFA-87F6-C453-5A54E94F2C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0500" y="-1613"/>
            <a:ext cx="4043501" cy="514672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cxnSp>
        <p:nvCxnSpPr>
          <p:cNvPr id="160" name="Google Shape;160;p24"/>
          <p:cNvCxnSpPr/>
          <p:nvPr/>
        </p:nvCxnSpPr>
        <p:spPr>
          <a:xfrm>
            <a:off x="5100500" y="0"/>
            <a:ext cx="5700" cy="5154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1" name="Google Shape;161;p24"/>
          <p:cNvGrpSpPr/>
          <p:nvPr/>
        </p:nvGrpSpPr>
        <p:grpSpPr>
          <a:xfrm>
            <a:off x="657850" y="1168505"/>
            <a:ext cx="3809700" cy="2696270"/>
            <a:chOff x="657850" y="1093930"/>
            <a:chExt cx="3809700" cy="2696270"/>
          </a:xfrm>
        </p:grpSpPr>
        <p:sp>
          <p:nvSpPr>
            <p:cNvPr id="162" name="Google Shape;162;p24"/>
            <p:cNvSpPr txBox="1"/>
            <p:nvPr/>
          </p:nvSpPr>
          <p:spPr>
            <a:xfrm>
              <a:off x="657850" y="2097000"/>
              <a:ext cx="3809700" cy="169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What is the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mass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of 6 moles of pyrite (FeS</a:t>
              </a:r>
              <a:r>
                <a:rPr lang="en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)?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Pyrite has an M</a:t>
              </a:r>
              <a:r>
                <a:rPr lang="en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of 120.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Mass = moles × M</a:t>
              </a:r>
              <a:r>
                <a:rPr lang="en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6 × 120 =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720 grams</a:t>
              </a:r>
              <a:endParaRPr/>
            </a:p>
          </p:txBody>
        </p:sp>
        <p:grpSp>
          <p:nvGrpSpPr>
            <p:cNvPr id="163" name="Google Shape;163;p24"/>
            <p:cNvGrpSpPr/>
            <p:nvPr/>
          </p:nvGrpSpPr>
          <p:grpSpPr>
            <a:xfrm>
              <a:off x="1865360" y="1093930"/>
              <a:ext cx="1394698" cy="855090"/>
              <a:chOff x="304700" y="714375"/>
              <a:chExt cx="6931900" cy="4249950"/>
            </a:xfrm>
          </p:grpSpPr>
          <p:sp>
            <p:nvSpPr>
              <p:cNvPr id="164" name="Google Shape;164;p24"/>
              <p:cNvSpPr/>
              <p:nvPr/>
            </p:nvSpPr>
            <p:spPr>
              <a:xfrm>
                <a:off x="304700" y="2306575"/>
                <a:ext cx="1241100" cy="106552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2621" extrusionOk="0">
                    <a:moveTo>
                      <a:pt x="9687" y="0"/>
                    </a:moveTo>
                    <a:cubicBezTo>
                      <a:pt x="6539" y="0"/>
                      <a:pt x="4602" y="1938"/>
                      <a:pt x="2907" y="5086"/>
                    </a:cubicBezTo>
                    <a:cubicBezTo>
                      <a:pt x="1212" y="8476"/>
                      <a:pt x="1" y="14046"/>
                      <a:pt x="1" y="14530"/>
                    </a:cubicBezTo>
                    <a:cubicBezTo>
                      <a:pt x="1" y="14772"/>
                      <a:pt x="243" y="15256"/>
                      <a:pt x="969" y="15256"/>
                    </a:cubicBezTo>
                    <a:cubicBezTo>
                      <a:pt x="1696" y="15256"/>
                      <a:pt x="1696" y="15256"/>
                      <a:pt x="2422" y="13077"/>
                    </a:cubicBezTo>
                    <a:cubicBezTo>
                      <a:pt x="3875" y="7265"/>
                      <a:pt x="5570" y="1938"/>
                      <a:pt x="9203" y="1938"/>
                    </a:cubicBezTo>
                    <a:cubicBezTo>
                      <a:pt x="11382" y="1938"/>
                      <a:pt x="12109" y="3391"/>
                      <a:pt x="12109" y="6297"/>
                    </a:cubicBezTo>
                    <a:cubicBezTo>
                      <a:pt x="12109" y="8476"/>
                      <a:pt x="11382" y="12108"/>
                      <a:pt x="10656" y="15014"/>
                    </a:cubicBezTo>
                    <a:lnTo>
                      <a:pt x="7992" y="25185"/>
                    </a:lnTo>
                    <a:cubicBezTo>
                      <a:pt x="7508" y="26880"/>
                      <a:pt x="6539" y="31239"/>
                      <a:pt x="6055" y="32934"/>
                    </a:cubicBezTo>
                    <a:cubicBezTo>
                      <a:pt x="5328" y="35356"/>
                      <a:pt x="4360" y="39715"/>
                      <a:pt x="4360" y="40199"/>
                    </a:cubicBezTo>
                    <a:cubicBezTo>
                      <a:pt x="4360" y="41410"/>
                      <a:pt x="5328" y="42621"/>
                      <a:pt x="6781" y="42621"/>
                    </a:cubicBezTo>
                    <a:cubicBezTo>
                      <a:pt x="7992" y="42621"/>
                      <a:pt x="9203" y="41894"/>
                      <a:pt x="10172" y="40683"/>
                    </a:cubicBezTo>
                    <a:cubicBezTo>
                      <a:pt x="10172" y="40199"/>
                      <a:pt x="11140" y="36809"/>
                      <a:pt x="11625" y="34872"/>
                    </a:cubicBezTo>
                    <a:lnTo>
                      <a:pt x="13562" y="26396"/>
                    </a:lnTo>
                    <a:lnTo>
                      <a:pt x="16710" y="14046"/>
                    </a:lnTo>
                    <a:cubicBezTo>
                      <a:pt x="16952" y="13561"/>
                      <a:pt x="19374" y="8718"/>
                      <a:pt x="22764" y="5812"/>
                    </a:cubicBezTo>
                    <a:cubicBezTo>
                      <a:pt x="25186" y="3391"/>
                      <a:pt x="28334" y="1938"/>
                      <a:pt x="32208" y="1938"/>
                    </a:cubicBezTo>
                    <a:cubicBezTo>
                      <a:pt x="35841" y="1938"/>
                      <a:pt x="37294" y="4844"/>
                      <a:pt x="37294" y="8476"/>
                    </a:cubicBezTo>
                    <a:cubicBezTo>
                      <a:pt x="37294" y="13804"/>
                      <a:pt x="33419" y="24701"/>
                      <a:pt x="31482" y="29786"/>
                    </a:cubicBezTo>
                    <a:cubicBezTo>
                      <a:pt x="30513" y="31966"/>
                      <a:pt x="30029" y="33176"/>
                      <a:pt x="30029" y="34872"/>
                    </a:cubicBezTo>
                    <a:cubicBezTo>
                      <a:pt x="30029" y="39230"/>
                      <a:pt x="32935" y="42621"/>
                      <a:pt x="37536" y="42621"/>
                    </a:cubicBezTo>
                    <a:cubicBezTo>
                      <a:pt x="46254" y="42621"/>
                      <a:pt x="49644" y="28818"/>
                      <a:pt x="49644" y="28091"/>
                    </a:cubicBezTo>
                    <a:cubicBezTo>
                      <a:pt x="49644" y="27607"/>
                      <a:pt x="49159" y="27365"/>
                      <a:pt x="48675" y="27365"/>
                    </a:cubicBezTo>
                    <a:cubicBezTo>
                      <a:pt x="47949" y="27365"/>
                      <a:pt x="47706" y="27607"/>
                      <a:pt x="47222" y="29302"/>
                    </a:cubicBezTo>
                    <a:cubicBezTo>
                      <a:pt x="45043" y="36809"/>
                      <a:pt x="41652" y="40683"/>
                      <a:pt x="37778" y="40683"/>
                    </a:cubicBezTo>
                    <a:cubicBezTo>
                      <a:pt x="36809" y="40683"/>
                      <a:pt x="35356" y="40683"/>
                      <a:pt x="35356" y="37535"/>
                    </a:cubicBezTo>
                    <a:cubicBezTo>
                      <a:pt x="35356" y="35114"/>
                      <a:pt x="36325" y="32450"/>
                      <a:pt x="37051" y="30997"/>
                    </a:cubicBezTo>
                    <a:cubicBezTo>
                      <a:pt x="38989" y="25912"/>
                      <a:pt x="42863" y="15256"/>
                      <a:pt x="42863" y="9929"/>
                    </a:cubicBezTo>
                    <a:cubicBezTo>
                      <a:pt x="42863" y="4359"/>
                      <a:pt x="39473" y="0"/>
                      <a:pt x="32450" y="0"/>
                    </a:cubicBezTo>
                    <a:cubicBezTo>
                      <a:pt x="23975" y="0"/>
                      <a:pt x="19616" y="6054"/>
                      <a:pt x="17921" y="8476"/>
                    </a:cubicBezTo>
                    <a:cubicBezTo>
                      <a:pt x="17679" y="2906"/>
                      <a:pt x="13804" y="0"/>
                      <a:pt x="96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4"/>
              <p:cNvSpPr/>
              <p:nvPr/>
            </p:nvSpPr>
            <p:spPr>
              <a:xfrm>
                <a:off x="2375175" y="2506350"/>
                <a:ext cx="1477225" cy="502525"/>
              </a:xfrm>
              <a:custGeom>
                <a:avLst/>
                <a:gdLst/>
                <a:ahLst/>
                <a:cxnLst/>
                <a:rect l="l" t="t" r="r" b="b"/>
                <a:pathLst>
                  <a:path w="59089" h="20101" extrusionOk="0">
                    <a:moveTo>
                      <a:pt x="3391" y="1"/>
                    </a:moveTo>
                    <a:cubicBezTo>
                      <a:pt x="1696" y="1"/>
                      <a:pt x="1" y="1"/>
                      <a:pt x="1" y="1696"/>
                    </a:cubicBezTo>
                    <a:cubicBezTo>
                      <a:pt x="1" y="3391"/>
                      <a:pt x="1454" y="3391"/>
                      <a:pt x="2907" y="3391"/>
                    </a:cubicBezTo>
                    <a:lnTo>
                      <a:pt x="56424" y="3391"/>
                    </a:lnTo>
                    <a:cubicBezTo>
                      <a:pt x="57877" y="3391"/>
                      <a:pt x="59088" y="3391"/>
                      <a:pt x="59088" y="1696"/>
                    </a:cubicBezTo>
                    <a:cubicBezTo>
                      <a:pt x="59088" y="1"/>
                      <a:pt x="57635" y="1"/>
                      <a:pt x="55940" y="1"/>
                    </a:cubicBezTo>
                    <a:close/>
                    <a:moveTo>
                      <a:pt x="2907" y="16952"/>
                    </a:moveTo>
                    <a:cubicBezTo>
                      <a:pt x="1454" y="16952"/>
                      <a:pt x="1" y="16952"/>
                      <a:pt x="1" y="18405"/>
                    </a:cubicBezTo>
                    <a:cubicBezTo>
                      <a:pt x="1" y="20100"/>
                      <a:pt x="1696" y="20100"/>
                      <a:pt x="3391" y="20100"/>
                    </a:cubicBezTo>
                    <a:lnTo>
                      <a:pt x="55940" y="20100"/>
                    </a:lnTo>
                    <a:cubicBezTo>
                      <a:pt x="57635" y="20100"/>
                      <a:pt x="59088" y="20100"/>
                      <a:pt x="59088" y="18405"/>
                    </a:cubicBezTo>
                    <a:cubicBezTo>
                      <a:pt x="59088" y="16952"/>
                      <a:pt x="57877" y="16952"/>
                      <a:pt x="56424" y="169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4"/>
              <p:cNvSpPr/>
              <p:nvPr/>
            </p:nvSpPr>
            <p:spPr>
              <a:xfrm>
                <a:off x="5051075" y="714375"/>
                <a:ext cx="1882825" cy="1065525"/>
              </a:xfrm>
              <a:custGeom>
                <a:avLst/>
                <a:gdLst/>
                <a:ahLst/>
                <a:cxnLst/>
                <a:rect l="l" t="t" r="r" b="b"/>
                <a:pathLst>
                  <a:path w="75313" h="42621" extrusionOk="0">
                    <a:moveTo>
                      <a:pt x="9686" y="0"/>
                    </a:moveTo>
                    <a:cubicBezTo>
                      <a:pt x="7023" y="0"/>
                      <a:pt x="4843" y="1211"/>
                      <a:pt x="2906" y="4843"/>
                    </a:cubicBezTo>
                    <a:cubicBezTo>
                      <a:pt x="1211" y="8233"/>
                      <a:pt x="0" y="14045"/>
                      <a:pt x="0" y="14530"/>
                    </a:cubicBezTo>
                    <a:cubicBezTo>
                      <a:pt x="0" y="14772"/>
                      <a:pt x="242" y="15256"/>
                      <a:pt x="969" y="15256"/>
                    </a:cubicBezTo>
                    <a:cubicBezTo>
                      <a:pt x="1695" y="15256"/>
                      <a:pt x="1937" y="15256"/>
                      <a:pt x="2422" y="13077"/>
                    </a:cubicBezTo>
                    <a:cubicBezTo>
                      <a:pt x="3875" y="7507"/>
                      <a:pt x="5570" y="1937"/>
                      <a:pt x="9444" y="1937"/>
                    </a:cubicBezTo>
                    <a:cubicBezTo>
                      <a:pt x="11624" y="1937"/>
                      <a:pt x="12350" y="3390"/>
                      <a:pt x="12350" y="6296"/>
                    </a:cubicBezTo>
                    <a:cubicBezTo>
                      <a:pt x="12350" y="8233"/>
                      <a:pt x="11382" y="11866"/>
                      <a:pt x="10655" y="14772"/>
                    </a:cubicBezTo>
                    <a:lnTo>
                      <a:pt x="7991" y="25185"/>
                    </a:lnTo>
                    <a:cubicBezTo>
                      <a:pt x="7749" y="26880"/>
                      <a:pt x="6538" y="30997"/>
                      <a:pt x="6054" y="32692"/>
                    </a:cubicBezTo>
                    <a:cubicBezTo>
                      <a:pt x="5570" y="35356"/>
                      <a:pt x="4359" y="39714"/>
                      <a:pt x="4359" y="40199"/>
                    </a:cubicBezTo>
                    <a:cubicBezTo>
                      <a:pt x="4359" y="41410"/>
                      <a:pt x="5570" y="42620"/>
                      <a:pt x="7023" y="42620"/>
                    </a:cubicBezTo>
                    <a:cubicBezTo>
                      <a:pt x="7991" y="42620"/>
                      <a:pt x="9444" y="41894"/>
                      <a:pt x="10171" y="40441"/>
                    </a:cubicBezTo>
                    <a:cubicBezTo>
                      <a:pt x="10413" y="39957"/>
                      <a:pt x="11139" y="36808"/>
                      <a:pt x="11624" y="34871"/>
                    </a:cubicBezTo>
                    <a:lnTo>
                      <a:pt x="13803" y="26396"/>
                    </a:lnTo>
                    <a:lnTo>
                      <a:pt x="16709" y="14045"/>
                    </a:lnTo>
                    <a:cubicBezTo>
                      <a:pt x="16951" y="13319"/>
                      <a:pt x="19373" y="8718"/>
                      <a:pt x="22763" y="5570"/>
                    </a:cubicBezTo>
                    <a:cubicBezTo>
                      <a:pt x="25185" y="3390"/>
                      <a:pt x="28575" y="1937"/>
                      <a:pt x="32207" y="1937"/>
                    </a:cubicBezTo>
                    <a:cubicBezTo>
                      <a:pt x="35840" y="1937"/>
                      <a:pt x="37293" y="4601"/>
                      <a:pt x="37293" y="8476"/>
                    </a:cubicBezTo>
                    <a:cubicBezTo>
                      <a:pt x="37293" y="8960"/>
                      <a:pt x="37293" y="10897"/>
                      <a:pt x="36082" y="15256"/>
                    </a:cubicBezTo>
                    <a:lnTo>
                      <a:pt x="33660" y="25185"/>
                    </a:lnTo>
                    <a:cubicBezTo>
                      <a:pt x="32934" y="27849"/>
                      <a:pt x="31239" y="34871"/>
                      <a:pt x="30997" y="35840"/>
                    </a:cubicBezTo>
                    <a:cubicBezTo>
                      <a:pt x="30754" y="37293"/>
                      <a:pt x="30028" y="39714"/>
                      <a:pt x="30028" y="40199"/>
                    </a:cubicBezTo>
                    <a:cubicBezTo>
                      <a:pt x="30028" y="41410"/>
                      <a:pt x="31239" y="42620"/>
                      <a:pt x="32450" y="42620"/>
                    </a:cubicBezTo>
                    <a:cubicBezTo>
                      <a:pt x="35356" y="42620"/>
                      <a:pt x="35840" y="40441"/>
                      <a:pt x="36808" y="37051"/>
                    </a:cubicBezTo>
                    <a:lnTo>
                      <a:pt x="42378" y="14530"/>
                    </a:lnTo>
                    <a:cubicBezTo>
                      <a:pt x="42620" y="13561"/>
                      <a:pt x="47464" y="1937"/>
                      <a:pt x="57876" y="1937"/>
                    </a:cubicBezTo>
                    <a:cubicBezTo>
                      <a:pt x="61509" y="1937"/>
                      <a:pt x="62962" y="4601"/>
                      <a:pt x="62962" y="8476"/>
                    </a:cubicBezTo>
                    <a:cubicBezTo>
                      <a:pt x="62962" y="13803"/>
                      <a:pt x="59329" y="23974"/>
                      <a:pt x="57150" y="29786"/>
                    </a:cubicBezTo>
                    <a:cubicBezTo>
                      <a:pt x="56181" y="31965"/>
                      <a:pt x="55939" y="33176"/>
                      <a:pt x="55939" y="34871"/>
                    </a:cubicBezTo>
                    <a:cubicBezTo>
                      <a:pt x="55939" y="38988"/>
                      <a:pt x="58845" y="42620"/>
                      <a:pt x="63204" y="42620"/>
                    </a:cubicBezTo>
                    <a:cubicBezTo>
                      <a:pt x="71922" y="42620"/>
                      <a:pt x="75312" y="28575"/>
                      <a:pt x="75312" y="28091"/>
                    </a:cubicBezTo>
                    <a:cubicBezTo>
                      <a:pt x="75312" y="27606"/>
                      <a:pt x="75070" y="27122"/>
                      <a:pt x="74343" y="27122"/>
                    </a:cubicBezTo>
                    <a:cubicBezTo>
                      <a:pt x="73617" y="27122"/>
                      <a:pt x="73375" y="27606"/>
                      <a:pt x="72890" y="29059"/>
                    </a:cubicBezTo>
                    <a:cubicBezTo>
                      <a:pt x="70711" y="36566"/>
                      <a:pt x="67321" y="40683"/>
                      <a:pt x="63446" y="40683"/>
                    </a:cubicBezTo>
                    <a:cubicBezTo>
                      <a:pt x="62720" y="40683"/>
                      <a:pt x="61025" y="40441"/>
                      <a:pt x="61025" y="37535"/>
                    </a:cubicBezTo>
                    <a:cubicBezTo>
                      <a:pt x="61025" y="35113"/>
                      <a:pt x="62235" y="31965"/>
                      <a:pt x="62720" y="30997"/>
                    </a:cubicBezTo>
                    <a:cubicBezTo>
                      <a:pt x="64415" y="26396"/>
                      <a:pt x="68532" y="15256"/>
                      <a:pt x="68532" y="9929"/>
                    </a:cubicBezTo>
                    <a:cubicBezTo>
                      <a:pt x="68532" y="4359"/>
                      <a:pt x="65141" y="0"/>
                      <a:pt x="58119" y="0"/>
                    </a:cubicBezTo>
                    <a:cubicBezTo>
                      <a:pt x="51822" y="0"/>
                      <a:pt x="46737" y="3632"/>
                      <a:pt x="42863" y="9202"/>
                    </a:cubicBezTo>
                    <a:cubicBezTo>
                      <a:pt x="42620" y="4117"/>
                      <a:pt x="39472" y="0"/>
                      <a:pt x="32450" y="0"/>
                    </a:cubicBezTo>
                    <a:cubicBezTo>
                      <a:pt x="23974" y="0"/>
                      <a:pt x="19615" y="6054"/>
                      <a:pt x="17920" y="8233"/>
                    </a:cubicBezTo>
                    <a:cubicBezTo>
                      <a:pt x="17678" y="2906"/>
                      <a:pt x="13803" y="0"/>
                      <a:pt x="9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4"/>
              <p:cNvSpPr/>
              <p:nvPr/>
            </p:nvSpPr>
            <p:spPr>
              <a:xfrm>
                <a:off x="4754425" y="2712200"/>
                <a:ext cx="2482175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99287" h="3633" extrusionOk="0">
                    <a:moveTo>
                      <a:pt x="0" y="0"/>
                    </a:moveTo>
                    <a:lnTo>
                      <a:pt x="0" y="3633"/>
                    </a:lnTo>
                    <a:lnTo>
                      <a:pt x="99286" y="3633"/>
                    </a:lnTo>
                    <a:lnTo>
                      <a:pt x="992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4"/>
              <p:cNvSpPr/>
              <p:nvPr/>
            </p:nvSpPr>
            <p:spPr>
              <a:xfrm>
                <a:off x="4869450" y="3353925"/>
                <a:ext cx="2282375" cy="1610400"/>
              </a:xfrm>
              <a:custGeom>
                <a:avLst/>
                <a:gdLst/>
                <a:ahLst/>
                <a:cxnLst/>
                <a:rect l="l" t="t" r="r" b="b"/>
                <a:pathLst>
                  <a:path w="91295" h="64416" extrusionOk="0">
                    <a:moveTo>
                      <a:pt x="18162" y="0"/>
                    </a:moveTo>
                    <a:cubicBezTo>
                      <a:pt x="16467" y="0"/>
                      <a:pt x="15498" y="0"/>
                      <a:pt x="15498" y="1695"/>
                    </a:cubicBezTo>
                    <a:cubicBezTo>
                      <a:pt x="15498" y="2664"/>
                      <a:pt x="16467" y="2664"/>
                      <a:pt x="17920" y="2664"/>
                    </a:cubicBezTo>
                    <a:cubicBezTo>
                      <a:pt x="23490" y="2664"/>
                      <a:pt x="23490" y="3390"/>
                      <a:pt x="23490" y="4601"/>
                    </a:cubicBezTo>
                    <a:cubicBezTo>
                      <a:pt x="23490" y="4601"/>
                      <a:pt x="23490" y="5328"/>
                      <a:pt x="23248" y="6781"/>
                    </a:cubicBezTo>
                    <a:lnTo>
                      <a:pt x="11140" y="54729"/>
                    </a:lnTo>
                    <a:cubicBezTo>
                      <a:pt x="9929" y="59330"/>
                      <a:pt x="7749" y="61267"/>
                      <a:pt x="1453" y="61751"/>
                    </a:cubicBezTo>
                    <a:cubicBezTo>
                      <a:pt x="1211" y="61751"/>
                      <a:pt x="0" y="61751"/>
                      <a:pt x="0" y="63446"/>
                    </a:cubicBezTo>
                    <a:cubicBezTo>
                      <a:pt x="0" y="64415"/>
                      <a:pt x="969" y="64415"/>
                      <a:pt x="1211" y="64415"/>
                    </a:cubicBezTo>
                    <a:cubicBezTo>
                      <a:pt x="3148" y="64415"/>
                      <a:pt x="7991" y="64173"/>
                      <a:pt x="9929" y="64173"/>
                    </a:cubicBezTo>
                    <a:lnTo>
                      <a:pt x="14288" y="64173"/>
                    </a:lnTo>
                    <a:cubicBezTo>
                      <a:pt x="15741" y="64173"/>
                      <a:pt x="17436" y="64415"/>
                      <a:pt x="18647" y="64415"/>
                    </a:cubicBezTo>
                    <a:cubicBezTo>
                      <a:pt x="19373" y="64415"/>
                      <a:pt x="20342" y="64415"/>
                      <a:pt x="20342" y="62478"/>
                    </a:cubicBezTo>
                    <a:cubicBezTo>
                      <a:pt x="20342" y="61751"/>
                      <a:pt x="19373" y="61751"/>
                      <a:pt x="19131" y="61751"/>
                    </a:cubicBezTo>
                    <a:cubicBezTo>
                      <a:pt x="15983" y="61509"/>
                      <a:pt x="12835" y="61025"/>
                      <a:pt x="12835" y="57635"/>
                    </a:cubicBezTo>
                    <a:cubicBezTo>
                      <a:pt x="12835" y="56666"/>
                      <a:pt x="12835" y="56666"/>
                      <a:pt x="13319" y="55213"/>
                    </a:cubicBezTo>
                    <a:lnTo>
                      <a:pt x="26396" y="3390"/>
                    </a:lnTo>
                    <a:lnTo>
                      <a:pt x="34145" y="61751"/>
                    </a:lnTo>
                    <a:cubicBezTo>
                      <a:pt x="34387" y="64173"/>
                      <a:pt x="34629" y="64415"/>
                      <a:pt x="35356" y="64415"/>
                    </a:cubicBezTo>
                    <a:cubicBezTo>
                      <a:pt x="36566" y="64415"/>
                      <a:pt x="36809" y="63689"/>
                      <a:pt x="37293" y="62720"/>
                    </a:cubicBezTo>
                    <a:lnTo>
                      <a:pt x="75312" y="2906"/>
                    </a:lnTo>
                    <a:lnTo>
                      <a:pt x="61751" y="57392"/>
                    </a:lnTo>
                    <a:cubicBezTo>
                      <a:pt x="60783" y="60783"/>
                      <a:pt x="60783" y="61751"/>
                      <a:pt x="54002" y="61751"/>
                    </a:cubicBezTo>
                    <a:cubicBezTo>
                      <a:pt x="52307" y="61751"/>
                      <a:pt x="51338" y="61751"/>
                      <a:pt x="51338" y="63446"/>
                    </a:cubicBezTo>
                    <a:cubicBezTo>
                      <a:pt x="51338" y="64415"/>
                      <a:pt x="52307" y="64415"/>
                      <a:pt x="52791" y="64415"/>
                    </a:cubicBezTo>
                    <a:cubicBezTo>
                      <a:pt x="54244" y="64415"/>
                      <a:pt x="56182" y="64173"/>
                      <a:pt x="57877" y="64173"/>
                    </a:cubicBezTo>
                    <a:lnTo>
                      <a:pt x="69016" y="64173"/>
                    </a:lnTo>
                    <a:cubicBezTo>
                      <a:pt x="70469" y="64173"/>
                      <a:pt x="72648" y="64415"/>
                      <a:pt x="74101" y="64415"/>
                    </a:cubicBezTo>
                    <a:cubicBezTo>
                      <a:pt x="74828" y="64415"/>
                      <a:pt x="76039" y="64415"/>
                      <a:pt x="76039" y="62478"/>
                    </a:cubicBezTo>
                    <a:cubicBezTo>
                      <a:pt x="76039" y="61751"/>
                      <a:pt x="75070" y="61751"/>
                      <a:pt x="73617" y="61751"/>
                    </a:cubicBezTo>
                    <a:cubicBezTo>
                      <a:pt x="68047" y="61751"/>
                      <a:pt x="68047" y="60783"/>
                      <a:pt x="68047" y="60056"/>
                    </a:cubicBezTo>
                    <a:cubicBezTo>
                      <a:pt x="68047" y="59814"/>
                      <a:pt x="68047" y="59087"/>
                      <a:pt x="68047" y="58361"/>
                    </a:cubicBezTo>
                    <a:lnTo>
                      <a:pt x="81124" y="6781"/>
                    </a:lnTo>
                    <a:cubicBezTo>
                      <a:pt x="81851" y="3633"/>
                      <a:pt x="82093" y="2664"/>
                      <a:pt x="88873" y="2664"/>
                    </a:cubicBezTo>
                    <a:cubicBezTo>
                      <a:pt x="90568" y="2664"/>
                      <a:pt x="91295" y="2664"/>
                      <a:pt x="91295" y="969"/>
                    </a:cubicBezTo>
                    <a:cubicBezTo>
                      <a:pt x="91295" y="0"/>
                      <a:pt x="90811" y="0"/>
                      <a:pt x="88873" y="0"/>
                    </a:cubicBezTo>
                    <a:lnTo>
                      <a:pt x="77734" y="0"/>
                    </a:lnTo>
                    <a:cubicBezTo>
                      <a:pt x="75312" y="0"/>
                      <a:pt x="75070" y="0"/>
                      <a:pt x="74101" y="1695"/>
                    </a:cubicBezTo>
                    <a:lnTo>
                      <a:pt x="39715" y="55939"/>
                    </a:lnTo>
                    <a:lnTo>
                      <a:pt x="32692" y="2180"/>
                    </a:lnTo>
                    <a:cubicBezTo>
                      <a:pt x="32450" y="0"/>
                      <a:pt x="32208" y="0"/>
                      <a:pt x="29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799ABFB-6C44-6BA9-7D3B-7BBF4383876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B94F4F9-6EF7-FEAB-1E8C-8B0AF2C8B54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6998DA-112B-034D-759A-5224696CD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6AFDBE-09C4-77C9-D497-F0734E9B5A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Chemical Equations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1.25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to write word equations and balanced chemical equations (including state symbols).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During a chemical reaction,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new substances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created.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same number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atoms are present before and after a reaction.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referred to as the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law of conservation of mass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Chemical equations show how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reactants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converted into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products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Equations can be represented using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words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chemical symbols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</a:t>
            </a:r>
            <a:r>
              <a:rPr lang="en" sz="14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(s)</a:t>
            </a:r>
            <a:r>
              <a:rPr lang="en" sz="14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O</a:t>
            </a:r>
            <a:r>
              <a:rPr lang="en" sz="14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 </a:t>
            </a:r>
            <a:r>
              <a:rPr lang="en" sz="14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CO</a:t>
            </a:r>
            <a:r>
              <a:rPr lang="en" sz="14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endParaRPr sz="1400" baseline="-25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CARBON + OXYGEN → CARBON DIOXIDE</a:t>
            </a:r>
            <a:endParaRPr sz="14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457200" lvl="0" indent="-32385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Equations often contain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state symbols</a:t>
            </a:r>
            <a:r>
              <a:rPr lang="en" sz="1500">
                <a:solidFill>
                  <a:srgbClr val="CCCCCC"/>
                </a:solidFill>
                <a:latin typeface="Kalam"/>
                <a:ea typeface="Kalam"/>
                <a:cs typeface="Kalam"/>
                <a:sym typeface="Kalam"/>
              </a:rPr>
              <a:t>.</a:t>
            </a:r>
            <a:endParaRPr sz="1500">
              <a:solidFill>
                <a:srgbClr val="CCCCCC"/>
              </a:solidFill>
              <a:latin typeface="Kalam"/>
              <a:ea typeface="Kalam"/>
              <a:cs typeface="Kalam"/>
              <a:sym typeface="Kalam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Kalam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indicates the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physical state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reactants and products - they may be solid (s), liquid (l), gaseous (g) or aqueous (aq).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Aqueous compounds are dissolved in </a:t>
            </a:r>
            <a:r>
              <a:rPr lang="en" sz="11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water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AC4D950-FE40-31B3-D4F7-C1A1B958D69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8FD0616-7BAD-8256-3B27-C852A113EF8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F0A0A-1582-F84A-77A2-5C1C53F0AB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D8FBA2-AB94-9E6E-B34B-F4D81B3632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l="18507"/>
          <a:stretch/>
        </p:blipFill>
        <p:spPr>
          <a:xfrm>
            <a:off x="0" y="0"/>
            <a:ext cx="5555927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5"/>
          <p:cNvCxnSpPr/>
          <p:nvPr/>
        </p:nvCxnSpPr>
        <p:spPr>
          <a:xfrm flipH="1">
            <a:off x="5555925" y="3750"/>
            <a:ext cx="1500" cy="5136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5"/>
          <p:cNvSpPr txBox="1"/>
          <p:nvPr/>
        </p:nvSpPr>
        <p:spPr>
          <a:xfrm>
            <a:off x="6094000" y="2263950"/>
            <a:ext cx="2528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During a chemical reaction,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new substances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are created.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1ED14EF-12B6-9843-066C-5484035BBFD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736E070-28A3-3788-4AB0-D99F970F04F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12898-65EE-CA00-01CF-BF65BD1591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05B177-35DA-6703-CC14-EF05CCB91B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Balancing Equations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●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must be the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same number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atoms on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both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sides of the equation.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857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Cambria"/>
              <a:buChar char="○"/>
            </a:pP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equation is now said to be </a:t>
            </a:r>
            <a:r>
              <a:rPr lang="en" sz="9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balanced</a:t>
            </a: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9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●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Equations are balanced by placing numbers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front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elements or compounds.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857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Cambria"/>
              <a:buChar char="○"/>
            </a:pP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number of practice equations can be found </a:t>
            </a:r>
            <a:r>
              <a:rPr lang="en" sz="9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here</a:t>
            </a: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9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3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H</a:t>
            </a:r>
            <a:r>
              <a:rPr lang="en" sz="13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→ NH</a:t>
            </a:r>
            <a:r>
              <a:rPr lang="en" sz="13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3 (g)</a:t>
            </a:r>
            <a:endParaRPr sz="13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equation is </a:t>
            </a:r>
            <a:r>
              <a:rPr lang="en" sz="9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not balanced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9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sz="9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 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nitrogen atoms on the left hand side of the equation but only </a:t>
            </a:r>
            <a:r>
              <a:rPr lang="en" sz="9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 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the right.</a:t>
            </a:r>
            <a:endParaRPr sz="9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3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H</a:t>
            </a:r>
            <a:r>
              <a:rPr lang="en" sz="13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→ </a:t>
            </a:r>
            <a:r>
              <a:rPr lang="en" sz="1300" b="1">
                <a:solidFill>
                  <a:srgbClr val="3FA9F5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NH</a:t>
            </a:r>
            <a:r>
              <a:rPr lang="en" sz="13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3 (g)</a:t>
            </a:r>
            <a:endParaRPr sz="13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 are now the correct number of nitrogen atoms. However there are now </a:t>
            </a:r>
            <a:r>
              <a:rPr lang="en" sz="9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 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hydrogen atoms on the left and </a:t>
            </a:r>
            <a:r>
              <a:rPr lang="en" sz="9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6 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the right.</a:t>
            </a:r>
            <a:endParaRPr sz="9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N</a:t>
            </a:r>
            <a:r>
              <a:rPr lang="en" sz="13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</a:t>
            </a:r>
            <a:r>
              <a:rPr lang="en" sz="1300" b="1">
                <a:solidFill>
                  <a:srgbClr val="3FA9F5"/>
                </a:solidFill>
                <a:latin typeface="Kalam"/>
                <a:ea typeface="Kalam"/>
                <a:cs typeface="Kalam"/>
                <a:sym typeface="Kalam"/>
              </a:rPr>
              <a:t>3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3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→ </a:t>
            </a:r>
            <a:r>
              <a:rPr lang="en" sz="1300" b="1">
                <a:solidFill>
                  <a:srgbClr val="3FA9F5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NH</a:t>
            </a:r>
            <a:r>
              <a:rPr lang="en" sz="13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3 (g)</a:t>
            </a:r>
            <a:endParaRPr sz="13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equation is now </a:t>
            </a:r>
            <a:r>
              <a:rPr lang="en" sz="900" b="1">
                <a:solidFill>
                  <a:srgbClr val="2ED541"/>
                </a:solidFill>
                <a:latin typeface="Cambria"/>
                <a:ea typeface="Cambria"/>
                <a:cs typeface="Cambria"/>
                <a:sym typeface="Cambria"/>
              </a:rPr>
              <a:t>correctly balanced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BB0890E-6CB0-6C66-7E34-A30097900F3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3B59F0E-C307-E2E9-07FF-D018F098E47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6F700-D795-4490-C19F-EC906474CD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0407CB-F3EA-AD06-A849-9C54F99BFF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baseline="-25000"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and M</a:t>
            </a:r>
            <a:r>
              <a:rPr lang="en" baseline="-25000">
                <a:latin typeface="Cambria"/>
                <a:ea typeface="Cambria"/>
                <a:cs typeface="Cambria"/>
                <a:sym typeface="Cambria"/>
              </a:rPr>
              <a:t>r</a:t>
            </a:r>
            <a:endParaRPr baseline="-25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1.26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Calculate relative formula masses (including relative molecular masses) (M</a:t>
            </a:r>
            <a:r>
              <a:rPr lang="en" baseline="-25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) from relative atomic masses (A</a:t>
            </a:r>
            <a:r>
              <a:rPr lang="en" baseline="-25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relative atomic mass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of an element is a measure of its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atomic weight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is calculated using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mass number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element, as well as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relative abundance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all of that elements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isotopes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example, the A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of carbon (C)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12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relative molecular mass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</a:t>
            </a:r>
            <a:r>
              <a:rPr lang="en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of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compound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sum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all atomic masses of its component atoms.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example, the M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ammonia (NH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17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because there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nitrogen (N) atom, which has an A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14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also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hydrogen (H) atoms, which each have an A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5" name="Google Shape;8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C5D1DDE-E2E5-5CF0-7EF5-9D27DF59DD3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59203EB-F607-DC7A-8731-B8DBAD11040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C2FCC-594A-23C6-FF3F-EA22C3E3ED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678F2-7820-4A9A-F557-78AD0B9DE3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91" name="Google Shape;91;p18"/>
          <p:cNvSpPr txBox="1"/>
          <p:nvPr/>
        </p:nvSpPr>
        <p:spPr>
          <a:xfrm>
            <a:off x="4758495" y="1509750"/>
            <a:ext cx="38547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Ethanol (C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OH) has an M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46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000000"/>
              </a:highlight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666666"/>
                </a:highlight>
                <a:latin typeface="Cambria"/>
                <a:ea typeface="Cambria"/>
                <a:cs typeface="Cambria"/>
                <a:sym typeface="Cambria"/>
              </a:rPr>
              <a:t>2 carbon atoms</a:t>
            </a:r>
            <a:r>
              <a:rPr lang="en">
                <a:solidFill>
                  <a:schemeClr val="dk1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- (2 × 12 = 24)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000000"/>
              </a:highlight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D9D9D9"/>
                </a:highlight>
                <a:latin typeface="Cambria"/>
                <a:ea typeface="Cambria"/>
                <a:cs typeface="Cambria"/>
                <a:sym typeface="Cambria"/>
              </a:rPr>
              <a:t>6 hydrogen atoms</a:t>
            </a:r>
            <a:r>
              <a:rPr lang="en">
                <a:solidFill>
                  <a:schemeClr val="dk1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- (6 × 1 = 6)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000000"/>
              </a:highlight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ambria"/>
                <a:ea typeface="Cambria"/>
                <a:cs typeface="Cambria"/>
                <a:sym typeface="Cambria"/>
              </a:rPr>
              <a:t>1 oxygen atom</a:t>
            </a:r>
            <a:r>
              <a:rPr lang="en">
                <a:solidFill>
                  <a:schemeClr val="dk1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- (1 ×  16 = 16)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000000"/>
              </a:highlight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24 + 6 + 16 =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46</a:t>
            </a:r>
            <a:endParaRPr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400" y="1240100"/>
            <a:ext cx="3885475" cy="266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88A93CE-76C9-F7B3-66D6-5694E8C846F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D0CFBE9-D340-B726-7A08-02675A5F62C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1EBA5-D7BB-9F0A-DC07-6EC33883C9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5962E3-8330-74BA-D3CD-5F466C9FD3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Moles</a:t>
            </a:r>
            <a:endParaRPr baseline="-25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1.27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the mole is the unit for the amount of a substance.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mole is a measure of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amount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element or compound.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unit for the mole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mol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a certain number of atoms or molecules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 mole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 substance.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called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Avogadro constant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value of the Avogadro constant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6.02 × 10</a:t>
            </a:r>
            <a:r>
              <a:rPr lang="en" b="1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23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per mole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 mole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any substance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contains 6.02 × 10</a:t>
            </a:r>
            <a:r>
              <a:rPr lang="en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23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particles.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 mole of atoms or molecules will have a mass in grams that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equal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the A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or M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that particular substance.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NH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has an M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17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a result,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 mole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NH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will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weigh 17g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20BDEFA-8DC3-6678-7E11-6115DE7D6ED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55BC009-2614-891A-C9E1-46ECAF43938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76081-9121-0C49-FDAB-EFA0FA7EF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9B6892-CB2C-BA8D-DC8D-4ABFADBBC0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cxnSp>
        <p:nvCxnSpPr>
          <p:cNvPr id="105" name="Google Shape;105;p20"/>
          <p:cNvCxnSpPr/>
          <p:nvPr/>
        </p:nvCxnSpPr>
        <p:spPr>
          <a:xfrm>
            <a:off x="4003300" y="-5550"/>
            <a:ext cx="5700" cy="5154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" name="Google Shape;106;p20"/>
          <p:cNvSpPr txBox="1"/>
          <p:nvPr/>
        </p:nvSpPr>
        <p:spPr>
          <a:xfrm>
            <a:off x="5048300" y="2048388"/>
            <a:ext cx="3304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Avogadro constant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named after the 18th century Italian chemist, states that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mole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any substance will contain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6.02 × 10</a:t>
            </a:r>
            <a:r>
              <a:rPr lang="en" b="1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23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particles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"/>
            <a:ext cx="4003299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2D2AF76-0344-5C80-888A-DD759A4BBB0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A43D32B-8945-1F05-E299-4E9CFF1E1AA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6404C-9B6F-1807-61E6-8D51F44E2F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4BCCE0-A955-CD43-3886-D038835CB7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 rotWithShape="1">
          <a:blip r:embed="rId3">
            <a:alphaModFix/>
          </a:blip>
          <a:srcRect l="13895" r="7905"/>
          <a:stretch/>
        </p:blipFill>
        <p:spPr>
          <a:xfrm>
            <a:off x="3781400" y="0"/>
            <a:ext cx="53626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14" name="Google Shape;114;p21"/>
          <p:cNvSpPr txBox="1"/>
          <p:nvPr/>
        </p:nvSpPr>
        <p:spPr>
          <a:xfrm>
            <a:off x="711400" y="1725150"/>
            <a:ext cx="22869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Iron oxide (Fe</a:t>
            </a:r>
            <a:r>
              <a:rPr lang="en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" baseline="-25000"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), more commonly known as rust, has an M</a:t>
            </a:r>
            <a:r>
              <a:rPr lang="en" baseline="-25000">
                <a:latin typeface="Cambria"/>
                <a:ea typeface="Cambria"/>
                <a:cs typeface="Cambria"/>
                <a:sym typeface="Cambria"/>
              </a:rPr>
              <a:t>r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160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This means that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1 mole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of iron oxide will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weigh exactly 160g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5" name="Google Shape;115;p21"/>
          <p:cNvCxnSpPr/>
          <p:nvPr/>
        </p:nvCxnSpPr>
        <p:spPr>
          <a:xfrm>
            <a:off x="3775700" y="-5550"/>
            <a:ext cx="5700" cy="5154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868AD8D-6BAB-6466-AB60-CC0696E31C6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9F06593-02B9-EFDF-EE99-A7A1E08A893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41EDD-7849-351C-8424-67B954DB13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5BABB5-3435-0E20-5296-79A63A87A0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1127</Words>
  <Application>Microsoft Office PowerPoint</Application>
  <PresentationFormat>On-screen Show (16:9)</PresentationFormat>
  <Paragraphs>131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gg sans</vt:lpstr>
      <vt:lpstr>Times New Roman</vt:lpstr>
      <vt:lpstr>Kalam</vt:lpstr>
      <vt:lpstr>Cambria</vt:lpstr>
      <vt:lpstr>Simple Dark</vt:lpstr>
      <vt:lpstr>Edexcel IGCSE Chemistry 9 - Formulae and Calculations</vt:lpstr>
      <vt:lpstr>Chemical Equations</vt:lpstr>
      <vt:lpstr>PowerPoint Presentation</vt:lpstr>
      <vt:lpstr>Balancing Equations</vt:lpstr>
      <vt:lpstr>Ar and Mr</vt:lpstr>
      <vt:lpstr>PowerPoint Presentation</vt:lpstr>
      <vt:lpstr>Moles</vt:lpstr>
      <vt:lpstr>PowerPoint Presentation</vt:lpstr>
      <vt:lpstr>PowerPoint Presentation</vt:lpstr>
      <vt:lpstr>Moles and Mass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Chemistry 9 - Formulae and Calculations</dc:title>
  <cp:lastModifiedBy>Chezka Mae Madrona</cp:lastModifiedBy>
  <cp:revision>2</cp:revision>
  <dcterms:modified xsi:type="dcterms:W3CDTF">2025-04-26T08:32:04Z</dcterms:modified>
</cp:coreProperties>
</file>