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gg sans" panose="00000800000000000000" pitchFamily="2" charset="0"/>
      <p:bold r:id="rId14"/>
    </p:embeddedFont>
    <p:embeddedFont>
      <p:font typeface="Kala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21dd447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21dd447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21dd4475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21dd4475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a75e238b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a75e238b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a75e238b1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a75e238b1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a75e238b1_2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a75e238b1_2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TGNAfu6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6 - Paper Chromatography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Separating Mixtures and R</a:t>
            </a:r>
            <a:r>
              <a:rPr lang="en" sz="2500" baseline="-25000"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 Values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Paper Chromatography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1.11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a chromatogram provides information about the composition of a mixture.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Chromatography is way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separate mixtures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Paper chromatography is the most common method.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Mixtures are separated based on their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solubilities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particular solvent.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chromatogram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shows the composition of a mixture.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 dye contains several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components, it will separate based on solubility.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Chromatography video.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029708B-997E-7E97-057B-2CE745DED90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DEC94F4-8081-ADCD-86C2-B55DB744CBD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46F89-16EA-DCAA-1CF3-15B8A9057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6D0A7-1B89-2CFD-CB38-E90BCC2DD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l="24746" r="26684"/>
          <a:stretch/>
        </p:blipFill>
        <p:spPr>
          <a:xfrm>
            <a:off x="4371500" y="0"/>
            <a:ext cx="47725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cxnSp>
        <p:nvCxnSpPr>
          <p:cNvPr id="70" name="Google Shape;70;p15"/>
          <p:cNvCxnSpPr/>
          <p:nvPr/>
        </p:nvCxnSpPr>
        <p:spPr>
          <a:xfrm>
            <a:off x="4371500" y="-5550"/>
            <a:ext cx="5700" cy="5154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5"/>
          <p:cNvSpPr txBox="1"/>
          <p:nvPr/>
        </p:nvSpPr>
        <p:spPr>
          <a:xfrm>
            <a:off x="895025" y="2048400"/>
            <a:ext cx="2632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Chromatograms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created when a mixture of different dyes are separated depending on their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solubilities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F8EA7BC-4D5E-43C5-03F6-0FEFAF27D93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B94C92D-87E3-5E8F-1D3D-3BE7CD60900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22D86-D6A2-AE2E-D80D-DC572EAF8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5EC52-F0FB-D406-8322-8170478BDF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915075" y="1459650"/>
            <a:ext cx="31773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Dots of three dyes (A, B and C) are drawn on a piece of filter paper.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The paper is lowered into a solvent (below the pencil line).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As the solvent travels up the paper, the dyes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separates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into their primary colours.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8" name="Google Shape;78;p16"/>
          <p:cNvGrpSpPr/>
          <p:nvPr/>
        </p:nvGrpSpPr>
        <p:grpSpPr>
          <a:xfrm>
            <a:off x="1267822" y="723600"/>
            <a:ext cx="2873303" cy="3922256"/>
            <a:chOff x="768097" y="859200"/>
            <a:chExt cx="2873303" cy="3922256"/>
          </a:xfrm>
        </p:grpSpPr>
        <p:grpSp>
          <p:nvGrpSpPr>
            <p:cNvPr id="79" name="Google Shape;79;p16"/>
            <p:cNvGrpSpPr/>
            <p:nvPr/>
          </p:nvGrpSpPr>
          <p:grpSpPr>
            <a:xfrm>
              <a:off x="1072575" y="859200"/>
              <a:ext cx="2568825" cy="3425100"/>
              <a:chOff x="1893000" y="724550"/>
              <a:chExt cx="3425100" cy="4566800"/>
            </a:xfrm>
          </p:grpSpPr>
          <p:sp>
            <p:nvSpPr>
              <p:cNvPr id="80" name="Google Shape;80;p16"/>
              <p:cNvSpPr/>
              <p:nvPr/>
            </p:nvSpPr>
            <p:spPr>
              <a:xfrm>
                <a:off x="1975200" y="4475825"/>
                <a:ext cx="3262000" cy="8155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32621" extrusionOk="0">
                    <a:moveTo>
                      <a:pt x="0" y="0"/>
                    </a:moveTo>
                    <a:lnTo>
                      <a:pt x="0" y="13048"/>
                    </a:lnTo>
                    <a:lnTo>
                      <a:pt x="16284" y="32620"/>
                    </a:lnTo>
                    <a:lnTo>
                      <a:pt x="130479" y="32620"/>
                    </a:lnTo>
                    <a:lnTo>
                      <a:pt x="130479" y="19572"/>
                    </a:lnTo>
                    <a:lnTo>
                      <a:pt x="114143" y="0"/>
                    </a:lnTo>
                    <a:close/>
                  </a:path>
                </a:pathLst>
              </a:custGeom>
              <a:solidFill>
                <a:srgbClr val="C8C4F6"/>
              </a:solidFill>
              <a:ln w="7825" cap="flat" cmpd="sng">
                <a:solidFill>
                  <a:srgbClr val="2F23DD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6"/>
              <p:cNvSpPr/>
              <p:nvPr/>
            </p:nvSpPr>
            <p:spPr>
              <a:xfrm>
                <a:off x="1975200" y="806750"/>
                <a:ext cx="2853600" cy="3995300"/>
              </a:xfrm>
              <a:custGeom>
                <a:avLst/>
                <a:gdLst/>
                <a:ahLst/>
                <a:cxnLst/>
                <a:rect l="l" t="t" r="r" b="b"/>
                <a:pathLst>
                  <a:path w="114144" h="159812" fill="none" extrusionOk="0">
                    <a:moveTo>
                      <a:pt x="114143" y="0"/>
                    </a:moveTo>
                    <a:lnTo>
                      <a:pt x="114143" y="159811"/>
                    </a:lnTo>
                    <a:lnTo>
                      <a:pt x="0" y="159811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6"/>
              <p:cNvSpPr/>
              <p:nvPr/>
            </p:nvSpPr>
            <p:spPr>
              <a:xfrm>
                <a:off x="4828775" y="4802025"/>
                <a:ext cx="408425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19573" extrusionOk="0">
                    <a:moveTo>
                      <a:pt x="16336" y="1957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8C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6"/>
              <p:cNvSpPr/>
              <p:nvPr/>
            </p:nvSpPr>
            <p:spPr>
              <a:xfrm>
                <a:off x="4828775" y="4802025"/>
                <a:ext cx="408425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19573" fill="none" extrusionOk="0">
                    <a:moveTo>
                      <a:pt x="16336" y="19572"/>
                    </a:moveTo>
                    <a:lnTo>
                      <a:pt x="0" y="0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6"/>
              <p:cNvSpPr/>
              <p:nvPr/>
            </p:nvSpPr>
            <p:spPr>
              <a:xfrm>
                <a:off x="2871575" y="2927025"/>
                <a:ext cx="1467925" cy="1794125"/>
              </a:xfrm>
              <a:custGeom>
                <a:avLst/>
                <a:gdLst/>
                <a:ahLst/>
                <a:cxnLst/>
                <a:rect l="l" t="t" r="r" b="b"/>
                <a:pathLst>
                  <a:path w="58717" h="71765" extrusionOk="0">
                    <a:moveTo>
                      <a:pt x="1" y="1"/>
                    </a:moveTo>
                    <a:lnTo>
                      <a:pt x="1" y="71765"/>
                    </a:lnTo>
                    <a:lnTo>
                      <a:pt x="58716" y="71765"/>
                    </a:lnTo>
                    <a:lnTo>
                      <a:pt x="58716" y="1"/>
                    </a:lnTo>
                    <a:close/>
                  </a:path>
                </a:pathLst>
              </a:custGeom>
              <a:solidFill>
                <a:srgbClr val="D8D4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6"/>
              <p:cNvSpPr/>
              <p:nvPr/>
            </p:nvSpPr>
            <p:spPr>
              <a:xfrm>
                <a:off x="2871575" y="2029325"/>
                <a:ext cx="1467925" cy="897725"/>
              </a:xfrm>
              <a:custGeom>
                <a:avLst/>
                <a:gdLst/>
                <a:ahLst/>
                <a:cxnLst/>
                <a:rect l="l" t="t" r="r" b="b"/>
                <a:pathLst>
                  <a:path w="58717" h="35909" fill="none" extrusionOk="0">
                    <a:moveTo>
                      <a:pt x="1" y="35909"/>
                    </a:moveTo>
                    <a:lnTo>
                      <a:pt x="1" y="1"/>
                    </a:lnTo>
                    <a:lnTo>
                      <a:pt x="58716" y="1"/>
                    </a:lnTo>
                    <a:lnTo>
                      <a:pt x="58716" y="35909"/>
                    </a:lnTo>
                  </a:path>
                </a:pathLst>
              </a:custGeom>
              <a:noFill/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6"/>
              <p:cNvSpPr/>
              <p:nvPr/>
            </p:nvSpPr>
            <p:spPr>
              <a:xfrm>
                <a:off x="2871575" y="4721125"/>
                <a:ext cx="1467925" cy="326225"/>
              </a:xfrm>
              <a:custGeom>
                <a:avLst/>
                <a:gdLst/>
                <a:ahLst/>
                <a:cxnLst/>
                <a:rect l="l" t="t" r="r" b="b"/>
                <a:pathLst>
                  <a:path w="58717" h="13049" extrusionOk="0">
                    <a:moveTo>
                      <a:pt x="1" y="1"/>
                    </a:moveTo>
                    <a:lnTo>
                      <a:pt x="1" y="13048"/>
                    </a:lnTo>
                    <a:lnTo>
                      <a:pt x="58716" y="13048"/>
                    </a:lnTo>
                    <a:lnTo>
                      <a:pt x="58716" y="1"/>
                    </a:lnTo>
                    <a:close/>
                  </a:path>
                </a:pathLst>
              </a:custGeom>
              <a:solidFill>
                <a:srgbClr val="ACA8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6"/>
              <p:cNvSpPr/>
              <p:nvPr/>
            </p:nvSpPr>
            <p:spPr>
              <a:xfrm>
                <a:off x="4339475" y="2927025"/>
                <a:ext cx="25" cy="2120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4813" fill="none" extrusionOk="0">
                    <a:moveTo>
                      <a:pt x="0" y="1"/>
                    </a:moveTo>
                    <a:lnTo>
                      <a:pt x="0" y="84812"/>
                    </a:lnTo>
                  </a:path>
                </a:pathLst>
              </a:custGeom>
              <a:noFill/>
              <a:ln w="16950" cap="flat" cmpd="sng">
                <a:solidFill>
                  <a:srgbClr val="5442BE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6"/>
              <p:cNvSpPr/>
              <p:nvPr/>
            </p:nvSpPr>
            <p:spPr>
              <a:xfrm>
                <a:off x="2871575" y="2927025"/>
                <a:ext cx="25" cy="2120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4813" fill="none" extrusionOk="0">
                    <a:moveTo>
                      <a:pt x="1" y="1"/>
                    </a:moveTo>
                    <a:lnTo>
                      <a:pt x="1" y="84812"/>
                    </a:lnTo>
                  </a:path>
                </a:pathLst>
              </a:custGeom>
              <a:noFill/>
              <a:ln w="16950" cap="flat" cmpd="sng">
                <a:solidFill>
                  <a:srgbClr val="5442BE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6"/>
              <p:cNvSpPr/>
              <p:nvPr/>
            </p:nvSpPr>
            <p:spPr>
              <a:xfrm>
                <a:off x="3011200" y="31018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36"/>
                    </a:cubicBezTo>
                    <a:cubicBezTo>
                      <a:pt x="0" y="5063"/>
                      <a:pt x="1462" y="6524"/>
                      <a:pt x="3236" y="6524"/>
                    </a:cubicBezTo>
                    <a:cubicBezTo>
                      <a:pt x="5063" y="6524"/>
                      <a:pt x="6524" y="5063"/>
                      <a:pt x="6524" y="3236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E0FC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6"/>
              <p:cNvSpPr/>
              <p:nvPr/>
            </p:nvSpPr>
            <p:spPr>
              <a:xfrm>
                <a:off x="3902375" y="31018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36"/>
                    </a:cubicBezTo>
                    <a:cubicBezTo>
                      <a:pt x="0" y="5063"/>
                      <a:pt x="1462" y="6524"/>
                      <a:pt x="3236" y="6524"/>
                    </a:cubicBezTo>
                    <a:cubicBezTo>
                      <a:pt x="5063" y="6524"/>
                      <a:pt x="6524" y="5063"/>
                      <a:pt x="6524" y="3236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E0FC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6"/>
              <p:cNvSpPr/>
              <p:nvPr/>
            </p:nvSpPr>
            <p:spPr>
              <a:xfrm>
                <a:off x="3401325" y="326105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1" y="1462"/>
                      <a:pt x="1" y="3237"/>
                    </a:cubicBezTo>
                    <a:cubicBezTo>
                      <a:pt x="1" y="5064"/>
                      <a:pt x="1462" y="6525"/>
                      <a:pt x="3236" y="6525"/>
                    </a:cubicBezTo>
                    <a:cubicBezTo>
                      <a:pt x="5063" y="6525"/>
                      <a:pt x="6525" y="5064"/>
                      <a:pt x="6525" y="3237"/>
                    </a:cubicBezTo>
                    <a:cubicBezTo>
                      <a:pt x="6525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008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6"/>
              <p:cNvSpPr/>
              <p:nvPr/>
            </p:nvSpPr>
            <p:spPr>
              <a:xfrm>
                <a:off x="3911500" y="326105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89" y="1"/>
                    </a:moveTo>
                    <a:cubicBezTo>
                      <a:pt x="1462" y="1"/>
                      <a:pt x="1" y="1462"/>
                      <a:pt x="1" y="3237"/>
                    </a:cubicBezTo>
                    <a:cubicBezTo>
                      <a:pt x="1" y="5064"/>
                      <a:pt x="1462" y="6525"/>
                      <a:pt x="3289" y="6525"/>
                    </a:cubicBezTo>
                    <a:cubicBezTo>
                      <a:pt x="5063" y="6525"/>
                      <a:pt x="6524" y="5064"/>
                      <a:pt x="6524" y="3237"/>
                    </a:cubicBezTo>
                    <a:cubicBezTo>
                      <a:pt x="6524" y="1462"/>
                      <a:pt x="5063" y="1"/>
                      <a:pt x="3289" y="1"/>
                    </a:cubicBezTo>
                    <a:close/>
                  </a:path>
                </a:pathLst>
              </a:custGeom>
              <a:solidFill>
                <a:srgbClr val="008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6"/>
              <p:cNvSpPr/>
              <p:nvPr/>
            </p:nvSpPr>
            <p:spPr>
              <a:xfrm>
                <a:off x="3017725" y="37020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89"/>
                    </a:cubicBezTo>
                    <a:cubicBezTo>
                      <a:pt x="0" y="5063"/>
                      <a:pt x="1462" y="6525"/>
                      <a:pt x="3236" y="6525"/>
                    </a:cubicBezTo>
                    <a:cubicBezTo>
                      <a:pt x="5063" y="6525"/>
                      <a:pt x="6524" y="5063"/>
                      <a:pt x="6524" y="3289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00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16"/>
              <p:cNvSpPr/>
              <p:nvPr/>
            </p:nvSpPr>
            <p:spPr>
              <a:xfrm>
                <a:off x="3907575" y="37007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89" y="1"/>
                    </a:moveTo>
                    <a:cubicBezTo>
                      <a:pt x="1462" y="1"/>
                      <a:pt x="1" y="1462"/>
                      <a:pt x="1" y="3236"/>
                    </a:cubicBezTo>
                    <a:cubicBezTo>
                      <a:pt x="1" y="5063"/>
                      <a:pt x="1462" y="6525"/>
                      <a:pt x="3289" y="6525"/>
                    </a:cubicBezTo>
                    <a:cubicBezTo>
                      <a:pt x="5064" y="6525"/>
                      <a:pt x="6525" y="5063"/>
                      <a:pt x="6525" y="3236"/>
                    </a:cubicBezTo>
                    <a:cubicBezTo>
                      <a:pt x="6525" y="1462"/>
                      <a:pt x="5064" y="1"/>
                      <a:pt x="3289" y="1"/>
                    </a:cubicBezTo>
                    <a:close/>
                  </a:path>
                </a:pathLst>
              </a:custGeom>
              <a:solidFill>
                <a:srgbClr val="00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3017725" y="389910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89"/>
                    </a:cubicBezTo>
                    <a:cubicBezTo>
                      <a:pt x="0" y="5063"/>
                      <a:pt x="1462" y="6525"/>
                      <a:pt x="3236" y="6525"/>
                    </a:cubicBezTo>
                    <a:cubicBezTo>
                      <a:pt x="5063" y="6525"/>
                      <a:pt x="6524" y="5063"/>
                      <a:pt x="6524" y="3289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F8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3402625" y="389910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7" y="1"/>
                    </a:moveTo>
                    <a:cubicBezTo>
                      <a:pt x="1462" y="1"/>
                      <a:pt x="1" y="1462"/>
                      <a:pt x="1" y="3289"/>
                    </a:cubicBezTo>
                    <a:cubicBezTo>
                      <a:pt x="1" y="5063"/>
                      <a:pt x="1462" y="6525"/>
                      <a:pt x="3237" y="6525"/>
                    </a:cubicBezTo>
                    <a:cubicBezTo>
                      <a:pt x="5063" y="6525"/>
                      <a:pt x="6525" y="5063"/>
                      <a:pt x="6525" y="3289"/>
                    </a:cubicBezTo>
                    <a:cubicBezTo>
                      <a:pt x="6525" y="1462"/>
                      <a:pt x="5063" y="1"/>
                      <a:pt x="3237" y="1"/>
                    </a:cubicBezTo>
                    <a:close/>
                  </a:path>
                </a:pathLst>
              </a:custGeom>
              <a:solidFill>
                <a:srgbClr val="F8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3016425" y="419530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0"/>
                    </a:moveTo>
                    <a:cubicBezTo>
                      <a:pt x="1461" y="0"/>
                      <a:pt x="0" y="1462"/>
                      <a:pt x="0" y="3288"/>
                    </a:cubicBezTo>
                    <a:cubicBezTo>
                      <a:pt x="0" y="5063"/>
                      <a:pt x="1461" y="6524"/>
                      <a:pt x="3236" y="6524"/>
                    </a:cubicBezTo>
                    <a:cubicBezTo>
                      <a:pt x="5063" y="6524"/>
                      <a:pt x="6524" y="5063"/>
                      <a:pt x="6524" y="3288"/>
                    </a:cubicBezTo>
                    <a:cubicBezTo>
                      <a:pt x="6524" y="1462"/>
                      <a:pt x="5063" y="0"/>
                      <a:pt x="3236" y="0"/>
                    </a:cubicBezTo>
                    <a:close/>
                  </a:path>
                </a:pathLst>
              </a:custGeom>
              <a:solidFill>
                <a:srgbClr val="F80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3406550" y="420182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0"/>
                    </a:moveTo>
                    <a:cubicBezTo>
                      <a:pt x="1462" y="0"/>
                      <a:pt x="0" y="1462"/>
                      <a:pt x="0" y="3236"/>
                    </a:cubicBezTo>
                    <a:cubicBezTo>
                      <a:pt x="0" y="5063"/>
                      <a:pt x="1462" y="6524"/>
                      <a:pt x="3236" y="6524"/>
                    </a:cubicBezTo>
                    <a:cubicBezTo>
                      <a:pt x="5063" y="6524"/>
                      <a:pt x="6524" y="5063"/>
                      <a:pt x="6524" y="3236"/>
                    </a:cubicBezTo>
                    <a:cubicBezTo>
                      <a:pt x="6524" y="1462"/>
                      <a:pt x="5063" y="0"/>
                      <a:pt x="3236" y="0"/>
                    </a:cubicBezTo>
                    <a:close/>
                  </a:path>
                </a:pathLst>
              </a:custGeom>
              <a:solidFill>
                <a:srgbClr val="F80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2183950" y="1739675"/>
                <a:ext cx="2849700" cy="331450"/>
              </a:xfrm>
              <a:custGeom>
                <a:avLst/>
                <a:gdLst/>
                <a:ahLst/>
                <a:cxnLst/>
                <a:rect l="l" t="t" r="r" b="b"/>
                <a:pathLst>
                  <a:path w="113988" h="13258" extrusionOk="0">
                    <a:moveTo>
                      <a:pt x="113987" y="0"/>
                    </a:moveTo>
                    <a:lnTo>
                      <a:pt x="113987" y="13048"/>
                    </a:lnTo>
                    <a:lnTo>
                      <a:pt x="1" y="13257"/>
                    </a:lnTo>
                    <a:lnTo>
                      <a:pt x="1" y="209"/>
                    </a:lnTo>
                    <a:close/>
                  </a:path>
                </a:pathLst>
              </a:custGeom>
              <a:solidFill>
                <a:srgbClr val="DFDFDF"/>
              </a:solidFill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2103050" y="1744900"/>
                <a:ext cx="163125" cy="3262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049" extrusionOk="0">
                    <a:moveTo>
                      <a:pt x="3237" y="0"/>
                    </a:moveTo>
                    <a:cubicBezTo>
                      <a:pt x="1462" y="0"/>
                      <a:pt x="1" y="2923"/>
                      <a:pt x="1" y="6524"/>
                    </a:cubicBezTo>
                    <a:cubicBezTo>
                      <a:pt x="1" y="10125"/>
                      <a:pt x="1462" y="13048"/>
                      <a:pt x="3237" y="13048"/>
                    </a:cubicBezTo>
                    <a:cubicBezTo>
                      <a:pt x="5064" y="13048"/>
                      <a:pt x="6525" y="10125"/>
                      <a:pt x="6525" y="6524"/>
                    </a:cubicBezTo>
                    <a:cubicBezTo>
                      <a:pt x="6525" y="2923"/>
                      <a:pt x="5064" y="0"/>
                      <a:pt x="3237" y="0"/>
                    </a:cubicBezTo>
                    <a:close/>
                  </a:path>
                </a:pathLst>
              </a:custGeom>
              <a:solidFill>
                <a:srgbClr val="F5FAFA"/>
              </a:solidFill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5015350" y="1730525"/>
                <a:ext cx="104400" cy="34580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832" extrusionOk="0">
                    <a:moveTo>
                      <a:pt x="1" y="523"/>
                    </a:moveTo>
                    <a:cubicBezTo>
                      <a:pt x="1305" y="1"/>
                      <a:pt x="2662" y="1045"/>
                      <a:pt x="3393" y="3237"/>
                    </a:cubicBezTo>
                    <a:cubicBezTo>
                      <a:pt x="4176" y="5429"/>
                      <a:pt x="4176" y="8299"/>
                      <a:pt x="3445" y="10492"/>
                    </a:cubicBezTo>
                    <a:cubicBezTo>
                      <a:pt x="2715" y="12736"/>
                      <a:pt x="1358" y="13832"/>
                      <a:pt x="105" y="13310"/>
                    </a:cubicBezTo>
                    <a:lnTo>
                      <a:pt x="731" y="6890"/>
                    </a:lnTo>
                    <a:close/>
                  </a:path>
                </a:pathLst>
              </a:custGeom>
              <a:solidFill>
                <a:srgbClr val="DFDFDF"/>
              </a:solidFill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>
                <a:off x="3362175" y="1140375"/>
                <a:ext cx="418875" cy="628025"/>
              </a:xfrm>
              <a:custGeom>
                <a:avLst/>
                <a:gdLst/>
                <a:ahLst/>
                <a:cxnLst/>
                <a:rect l="l" t="t" r="r" b="b"/>
                <a:pathLst>
                  <a:path w="16755" h="25121" extrusionOk="0">
                    <a:moveTo>
                      <a:pt x="8147" y="5416"/>
                    </a:moveTo>
                    <a:cubicBezTo>
                      <a:pt x="9799" y="5416"/>
                      <a:pt x="11293" y="7638"/>
                      <a:pt x="11587" y="9306"/>
                    </a:cubicBezTo>
                    <a:cubicBezTo>
                      <a:pt x="11953" y="11133"/>
                      <a:pt x="11274" y="14212"/>
                      <a:pt x="9448" y="14526"/>
                    </a:cubicBezTo>
                    <a:cubicBezTo>
                      <a:pt x="9345" y="14543"/>
                      <a:pt x="9244" y="14551"/>
                      <a:pt x="9143" y="14551"/>
                    </a:cubicBezTo>
                    <a:cubicBezTo>
                      <a:pt x="7402" y="14551"/>
                      <a:pt x="5986" y="12077"/>
                      <a:pt x="5690" y="10350"/>
                    </a:cubicBezTo>
                    <a:cubicBezTo>
                      <a:pt x="5377" y="8576"/>
                      <a:pt x="6055" y="5757"/>
                      <a:pt x="7830" y="5444"/>
                    </a:cubicBezTo>
                    <a:cubicBezTo>
                      <a:pt x="7936" y="5425"/>
                      <a:pt x="8042" y="5416"/>
                      <a:pt x="8147" y="5416"/>
                    </a:cubicBezTo>
                    <a:close/>
                    <a:moveTo>
                      <a:pt x="7844" y="0"/>
                    </a:moveTo>
                    <a:cubicBezTo>
                      <a:pt x="7532" y="0"/>
                      <a:pt x="7214" y="23"/>
                      <a:pt x="6890" y="68"/>
                    </a:cubicBezTo>
                    <a:cubicBezTo>
                      <a:pt x="2402" y="695"/>
                      <a:pt x="1" y="5810"/>
                      <a:pt x="940" y="11185"/>
                    </a:cubicBezTo>
                    <a:cubicBezTo>
                      <a:pt x="1880" y="16561"/>
                      <a:pt x="5794" y="18701"/>
                      <a:pt x="5794" y="18701"/>
                    </a:cubicBezTo>
                    <a:lnTo>
                      <a:pt x="6786" y="25121"/>
                    </a:lnTo>
                    <a:lnTo>
                      <a:pt x="14354" y="24024"/>
                    </a:lnTo>
                    <a:lnTo>
                      <a:pt x="13205" y="17396"/>
                    </a:lnTo>
                    <a:cubicBezTo>
                      <a:pt x="13205" y="17396"/>
                      <a:pt x="16754" y="14004"/>
                      <a:pt x="15658" y="8628"/>
                    </a:cubicBezTo>
                    <a:cubicBezTo>
                      <a:pt x="14691" y="3597"/>
                      <a:pt x="11795" y="0"/>
                      <a:pt x="7844" y="0"/>
                    </a:cubicBezTo>
                    <a:close/>
                  </a:path>
                </a:pathLst>
              </a:custGeom>
              <a:solidFill>
                <a:srgbClr val="8B8B8B"/>
              </a:solidFill>
              <a:ln w="16950" cap="flat" cmpd="sng">
                <a:solidFill>
                  <a:srgbClr val="40404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6"/>
              <p:cNvSpPr/>
              <p:nvPr/>
            </p:nvSpPr>
            <p:spPr>
              <a:xfrm>
                <a:off x="3217350" y="1131625"/>
                <a:ext cx="857275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42799" extrusionOk="0">
                    <a:moveTo>
                      <a:pt x="19990" y="15345"/>
                    </a:moveTo>
                    <a:cubicBezTo>
                      <a:pt x="21817" y="15711"/>
                      <a:pt x="23487" y="13049"/>
                      <a:pt x="23800" y="11222"/>
                    </a:cubicBezTo>
                    <a:cubicBezTo>
                      <a:pt x="24113" y="9395"/>
                      <a:pt x="23330" y="6577"/>
                      <a:pt x="21608" y="6264"/>
                    </a:cubicBezTo>
                    <a:cubicBezTo>
                      <a:pt x="19833" y="6003"/>
                      <a:pt x="18215" y="8352"/>
                      <a:pt x="17902" y="10178"/>
                    </a:cubicBezTo>
                    <a:cubicBezTo>
                      <a:pt x="17537" y="11953"/>
                      <a:pt x="18163" y="15032"/>
                      <a:pt x="19990" y="15345"/>
                    </a:cubicBezTo>
                    <a:close/>
                    <a:moveTo>
                      <a:pt x="32203" y="24270"/>
                    </a:moveTo>
                    <a:cubicBezTo>
                      <a:pt x="34290" y="24322"/>
                      <a:pt x="34134" y="37370"/>
                      <a:pt x="32203" y="37214"/>
                    </a:cubicBezTo>
                    <a:lnTo>
                      <a:pt x="32203" y="42798"/>
                    </a:lnTo>
                    <a:lnTo>
                      <a:pt x="157" y="42798"/>
                    </a:lnTo>
                    <a:lnTo>
                      <a:pt x="1" y="36118"/>
                    </a:lnTo>
                    <a:cubicBezTo>
                      <a:pt x="2401" y="36065"/>
                      <a:pt x="2140" y="24374"/>
                      <a:pt x="1" y="24374"/>
                    </a:cubicBezTo>
                    <a:lnTo>
                      <a:pt x="13884" y="24374"/>
                    </a:lnTo>
                    <a:lnTo>
                      <a:pt x="15136" y="18059"/>
                    </a:lnTo>
                    <a:cubicBezTo>
                      <a:pt x="15136" y="18059"/>
                      <a:pt x="12213" y="14719"/>
                      <a:pt x="13153" y="9343"/>
                    </a:cubicBezTo>
                    <a:cubicBezTo>
                      <a:pt x="14092" y="3968"/>
                      <a:pt x="18111" y="1"/>
                      <a:pt x="22547" y="888"/>
                    </a:cubicBezTo>
                    <a:cubicBezTo>
                      <a:pt x="26931" y="1828"/>
                      <a:pt x="28706" y="6473"/>
                      <a:pt x="27871" y="11953"/>
                    </a:cubicBezTo>
                    <a:cubicBezTo>
                      <a:pt x="27036" y="17381"/>
                      <a:pt x="22547" y="19364"/>
                      <a:pt x="22547" y="19364"/>
                    </a:cubicBezTo>
                    <a:lnTo>
                      <a:pt x="21451" y="24374"/>
                    </a:lnTo>
                    <a:close/>
                  </a:path>
                </a:pathLst>
              </a:custGeom>
              <a:solidFill>
                <a:srgbClr val="808080"/>
              </a:solidFill>
              <a:ln w="16950" cap="flat" cmpd="sng">
                <a:solidFill>
                  <a:srgbClr val="40404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6"/>
              <p:cNvSpPr/>
              <p:nvPr/>
            </p:nvSpPr>
            <p:spPr>
              <a:xfrm>
                <a:off x="1975200" y="4475825"/>
                <a:ext cx="3262000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19573" fill="none" extrusionOk="0">
                    <a:moveTo>
                      <a:pt x="0" y="0"/>
                    </a:moveTo>
                    <a:lnTo>
                      <a:pt x="16284" y="19572"/>
                    </a:lnTo>
                    <a:lnTo>
                      <a:pt x="130479" y="19572"/>
                    </a:lnTo>
                  </a:path>
                </a:pathLst>
              </a:custGeom>
              <a:noFill/>
              <a:ln w="7825" cap="flat" cmpd="sng">
                <a:solidFill>
                  <a:srgbClr val="2F23DD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6"/>
              <p:cNvSpPr/>
              <p:nvPr/>
            </p:nvSpPr>
            <p:spPr>
              <a:xfrm>
                <a:off x="1975200" y="1050750"/>
                <a:ext cx="3262000" cy="4240600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169624" fill="none" extrusionOk="0">
                    <a:moveTo>
                      <a:pt x="0" y="0"/>
                    </a:moveTo>
                    <a:lnTo>
                      <a:pt x="0" y="150051"/>
                    </a:lnTo>
                    <a:lnTo>
                      <a:pt x="16284" y="169623"/>
                    </a:lnTo>
                    <a:lnTo>
                      <a:pt x="130479" y="169623"/>
                    </a:lnTo>
                    <a:lnTo>
                      <a:pt x="130479" y="16336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2382275" y="1459150"/>
                <a:ext cx="25" cy="3832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288" fill="none" extrusionOk="0">
                    <a:moveTo>
                      <a:pt x="1" y="0"/>
                    </a:moveTo>
                    <a:lnTo>
                      <a:pt x="1" y="153287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1975200" y="806750"/>
                <a:ext cx="3262000" cy="6524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26097" fill="none" extrusionOk="0">
                    <a:moveTo>
                      <a:pt x="0" y="9760"/>
                    </a:moveTo>
                    <a:lnTo>
                      <a:pt x="0" y="0"/>
                    </a:lnTo>
                    <a:lnTo>
                      <a:pt x="114143" y="0"/>
                    </a:lnTo>
                    <a:lnTo>
                      <a:pt x="130479" y="19572"/>
                    </a:lnTo>
                    <a:lnTo>
                      <a:pt x="130479" y="26096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1975200" y="806750"/>
                <a:ext cx="3262000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19573" fill="none" extrusionOk="0">
                    <a:moveTo>
                      <a:pt x="0" y="0"/>
                    </a:moveTo>
                    <a:lnTo>
                      <a:pt x="16284" y="19572"/>
                    </a:lnTo>
                    <a:lnTo>
                      <a:pt x="130479" y="19572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2382275" y="1296050"/>
                <a:ext cx="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6525" fill="none" extrusionOk="0">
                    <a:moveTo>
                      <a:pt x="1" y="6524"/>
                    </a:moveTo>
                    <a:lnTo>
                      <a:pt x="1" y="0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6"/>
              <p:cNvSpPr/>
              <p:nvPr/>
            </p:nvSpPr>
            <p:spPr>
              <a:xfrm>
                <a:off x="1893000" y="724550"/>
                <a:ext cx="3425100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37004" h="19573" fill="none" extrusionOk="0">
                    <a:moveTo>
                      <a:pt x="0" y="0"/>
                    </a:moveTo>
                    <a:lnTo>
                      <a:pt x="120719" y="0"/>
                    </a:lnTo>
                    <a:lnTo>
                      <a:pt x="137003" y="19572"/>
                    </a:lnTo>
                    <a:lnTo>
                      <a:pt x="16336" y="19572"/>
                    </a:lnTo>
                    <a:close/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6"/>
              <p:cNvSpPr/>
              <p:nvPr/>
            </p:nvSpPr>
            <p:spPr>
              <a:xfrm>
                <a:off x="1893000" y="724550"/>
                <a:ext cx="3425100" cy="734625"/>
              </a:xfrm>
              <a:custGeom>
                <a:avLst/>
                <a:gdLst/>
                <a:ahLst/>
                <a:cxnLst/>
                <a:rect l="l" t="t" r="r" b="b"/>
                <a:pathLst>
                  <a:path w="137004" h="29385" fill="none" extrusionOk="0">
                    <a:moveTo>
                      <a:pt x="0" y="0"/>
                    </a:moveTo>
                    <a:lnTo>
                      <a:pt x="0" y="9812"/>
                    </a:lnTo>
                    <a:lnTo>
                      <a:pt x="16336" y="29384"/>
                    </a:lnTo>
                    <a:lnTo>
                      <a:pt x="137003" y="29384"/>
                    </a:lnTo>
                    <a:lnTo>
                      <a:pt x="137003" y="19572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6"/>
              <p:cNvSpPr/>
              <p:nvPr/>
            </p:nvSpPr>
            <p:spPr>
              <a:xfrm>
                <a:off x="2301400" y="1213850"/>
                <a:ext cx="25" cy="245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813" fill="none" extrusionOk="0">
                    <a:moveTo>
                      <a:pt x="0" y="0"/>
                    </a:moveTo>
                    <a:lnTo>
                      <a:pt x="0" y="9812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" name="Google Shape;113;p16"/>
            <p:cNvCxnSpPr/>
            <p:nvPr/>
          </p:nvCxnSpPr>
          <p:spPr>
            <a:xfrm>
              <a:off x="1805125" y="3841075"/>
              <a:ext cx="110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16"/>
            <p:cNvCxnSpPr/>
            <p:nvPr/>
          </p:nvCxnSpPr>
          <p:spPr>
            <a:xfrm rot="10800000" flipH="1">
              <a:off x="1506600" y="3855925"/>
              <a:ext cx="402600" cy="6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5" name="Google Shape;115;p16"/>
            <p:cNvSpPr txBox="1"/>
            <p:nvPr/>
          </p:nvSpPr>
          <p:spPr>
            <a:xfrm>
              <a:off x="768097" y="4442756"/>
              <a:ext cx="1506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Kalam"/>
                  <a:ea typeface="Kalam"/>
                  <a:cs typeface="Kalam"/>
                  <a:sym typeface="Kalam"/>
                </a:rPr>
                <a:t>PENCIL LINE</a:t>
              </a:r>
              <a:endParaRPr sz="10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1805125" y="3554575"/>
              <a:ext cx="35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A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2099250" y="3554575"/>
              <a:ext cx="35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B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2454150" y="3554575"/>
              <a:ext cx="35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C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A2A869-C864-84B8-2C5D-8B9DD77B9AA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F6289A26-6A11-BA3F-BCC1-B5D44599903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06BDF-62A6-47F9-18A3-5E1E7CEED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9B3F03-D5E2-BE91-10C0-C1292CC3B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f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Values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3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1.12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use the calculation of R</a:t>
            </a:r>
            <a:r>
              <a:rPr lang="en" sz="1300" baseline="-25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f </a:t>
            </a: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values to identify the components of a mixture.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R</a:t>
            </a:r>
            <a:r>
              <a:rPr lang="en" sz="17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value is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ratio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the distance travelled by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solute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the distance travelled by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solvent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distance travelled by the solute is measured from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baseline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centre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spot.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7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values are used to identify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components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mixtures.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substance will have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3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value in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solvent.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 sz="13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values are often used by chemists to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identify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unknown substances.</a:t>
            </a:r>
            <a:endParaRPr sz="19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2433400" y="3620975"/>
            <a:ext cx="4739600" cy="947888"/>
            <a:chOff x="2532250" y="3657125"/>
            <a:chExt cx="4739600" cy="947888"/>
          </a:xfrm>
        </p:grpSpPr>
        <p:grpSp>
          <p:nvGrpSpPr>
            <p:cNvPr id="127" name="Google Shape;127;p17"/>
            <p:cNvGrpSpPr/>
            <p:nvPr/>
          </p:nvGrpSpPr>
          <p:grpSpPr>
            <a:xfrm>
              <a:off x="2532250" y="3657125"/>
              <a:ext cx="1469507" cy="947888"/>
              <a:chOff x="332050" y="517125"/>
              <a:chExt cx="6997650" cy="4513750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332050" y="1931250"/>
                <a:ext cx="1408925" cy="1429800"/>
              </a:xfrm>
              <a:custGeom>
                <a:avLst/>
                <a:gdLst/>
                <a:ahLst/>
                <a:cxnLst/>
                <a:rect l="l" t="t" r="r" b="b"/>
                <a:pathLst>
                  <a:path w="56357" h="57192" extrusionOk="0">
                    <a:moveTo>
                      <a:pt x="36110" y="2505"/>
                    </a:moveTo>
                    <a:cubicBezTo>
                      <a:pt x="43207" y="2505"/>
                      <a:pt x="48425" y="4592"/>
                      <a:pt x="48425" y="10854"/>
                    </a:cubicBezTo>
                    <a:cubicBezTo>
                      <a:pt x="48425" y="15029"/>
                      <a:pt x="46338" y="26926"/>
                      <a:pt x="29848" y="26926"/>
                    </a:cubicBezTo>
                    <a:lnTo>
                      <a:pt x="20873" y="26926"/>
                    </a:lnTo>
                    <a:lnTo>
                      <a:pt x="26091" y="5636"/>
                    </a:lnTo>
                    <a:cubicBezTo>
                      <a:pt x="26926" y="2505"/>
                      <a:pt x="27135" y="2505"/>
                      <a:pt x="30266" y="2505"/>
                    </a:cubicBezTo>
                    <a:close/>
                    <a:moveTo>
                      <a:pt x="15655" y="0"/>
                    </a:moveTo>
                    <a:cubicBezTo>
                      <a:pt x="13985" y="0"/>
                      <a:pt x="13359" y="0"/>
                      <a:pt x="13359" y="1670"/>
                    </a:cubicBezTo>
                    <a:cubicBezTo>
                      <a:pt x="13359" y="2505"/>
                      <a:pt x="13776" y="2505"/>
                      <a:pt x="15446" y="2505"/>
                    </a:cubicBezTo>
                    <a:cubicBezTo>
                      <a:pt x="20247" y="2505"/>
                      <a:pt x="20247" y="3131"/>
                      <a:pt x="20247" y="3966"/>
                    </a:cubicBezTo>
                    <a:cubicBezTo>
                      <a:pt x="20247" y="4175"/>
                      <a:pt x="20247" y="4592"/>
                      <a:pt x="20038" y="5845"/>
                    </a:cubicBezTo>
                    <a:lnTo>
                      <a:pt x="8975" y="49469"/>
                    </a:lnTo>
                    <a:cubicBezTo>
                      <a:pt x="8349" y="52391"/>
                      <a:pt x="8141" y="53226"/>
                      <a:pt x="2505" y="53226"/>
                    </a:cubicBezTo>
                    <a:cubicBezTo>
                      <a:pt x="626" y="53226"/>
                      <a:pt x="0" y="53226"/>
                      <a:pt x="0" y="54687"/>
                    </a:cubicBezTo>
                    <a:cubicBezTo>
                      <a:pt x="0" y="55522"/>
                      <a:pt x="1044" y="55522"/>
                      <a:pt x="1252" y="55522"/>
                    </a:cubicBezTo>
                    <a:cubicBezTo>
                      <a:pt x="2714" y="55522"/>
                      <a:pt x="4383" y="55313"/>
                      <a:pt x="5845" y="55313"/>
                    </a:cubicBezTo>
                    <a:lnTo>
                      <a:pt x="15446" y="55313"/>
                    </a:lnTo>
                    <a:cubicBezTo>
                      <a:pt x="16907" y="55313"/>
                      <a:pt x="18577" y="55522"/>
                      <a:pt x="20038" y="55522"/>
                    </a:cubicBezTo>
                    <a:cubicBezTo>
                      <a:pt x="20873" y="55522"/>
                      <a:pt x="21708" y="55522"/>
                      <a:pt x="21708" y="54061"/>
                    </a:cubicBezTo>
                    <a:cubicBezTo>
                      <a:pt x="21708" y="53226"/>
                      <a:pt x="20873" y="53226"/>
                      <a:pt x="19621" y="53226"/>
                    </a:cubicBezTo>
                    <a:cubicBezTo>
                      <a:pt x="14820" y="53226"/>
                      <a:pt x="14820" y="52600"/>
                      <a:pt x="14820" y="51765"/>
                    </a:cubicBezTo>
                    <a:cubicBezTo>
                      <a:pt x="14820" y="51765"/>
                      <a:pt x="14820" y="51139"/>
                      <a:pt x="15029" y="50512"/>
                    </a:cubicBezTo>
                    <a:lnTo>
                      <a:pt x="20456" y="28596"/>
                    </a:lnTo>
                    <a:lnTo>
                      <a:pt x="30057" y="28596"/>
                    </a:lnTo>
                    <a:cubicBezTo>
                      <a:pt x="37780" y="28596"/>
                      <a:pt x="39241" y="33397"/>
                      <a:pt x="39241" y="36110"/>
                    </a:cubicBezTo>
                    <a:cubicBezTo>
                      <a:pt x="39241" y="37363"/>
                      <a:pt x="38406" y="40494"/>
                      <a:pt x="37989" y="42581"/>
                    </a:cubicBezTo>
                    <a:cubicBezTo>
                      <a:pt x="36945" y="46338"/>
                      <a:pt x="36736" y="47382"/>
                      <a:pt x="36736" y="48843"/>
                    </a:cubicBezTo>
                    <a:cubicBezTo>
                      <a:pt x="36736" y="54687"/>
                      <a:pt x="41537" y="57192"/>
                      <a:pt x="46964" y="57192"/>
                    </a:cubicBezTo>
                    <a:cubicBezTo>
                      <a:pt x="53435" y="57192"/>
                      <a:pt x="56357" y="49260"/>
                      <a:pt x="56357" y="48008"/>
                    </a:cubicBezTo>
                    <a:cubicBezTo>
                      <a:pt x="56357" y="47590"/>
                      <a:pt x="55939" y="47382"/>
                      <a:pt x="55522" y="47382"/>
                    </a:cubicBezTo>
                    <a:cubicBezTo>
                      <a:pt x="54896" y="47382"/>
                      <a:pt x="54687" y="47799"/>
                      <a:pt x="54478" y="48425"/>
                    </a:cubicBezTo>
                    <a:cubicBezTo>
                      <a:pt x="52600" y="54270"/>
                      <a:pt x="49260" y="55731"/>
                      <a:pt x="47173" y="55731"/>
                    </a:cubicBezTo>
                    <a:cubicBezTo>
                      <a:pt x="45086" y="55731"/>
                      <a:pt x="43833" y="54687"/>
                      <a:pt x="43833" y="51139"/>
                    </a:cubicBezTo>
                    <a:cubicBezTo>
                      <a:pt x="43833" y="49051"/>
                      <a:pt x="44877" y="41746"/>
                      <a:pt x="44877" y="41328"/>
                    </a:cubicBezTo>
                    <a:cubicBezTo>
                      <a:pt x="45294" y="38406"/>
                      <a:pt x="45294" y="37989"/>
                      <a:pt x="45294" y="37363"/>
                    </a:cubicBezTo>
                    <a:cubicBezTo>
                      <a:pt x="45294" y="31518"/>
                      <a:pt x="40494" y="29013"/>
                      <a:pt x="37363" y="27970"/>
                    </a:cubicBezTo>
                    <a:cubicBezTo>
                      <a:pt x="47590" y="25674"/>
                      <a:pt x="55313" y="19203"/>
                      <a:pt x="55313" y="12315"/>
                    </a:cubicBezTo>
                    <a:cubicBezTo>
                      <a:pt x="55313" y="5845"/>
                      <a:pt x="49051" y="0"/>
                      <a:pt x="37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1824450" y="2630475"/>
                <a:ext cx="699275" cy="1283700"/>
              </a:xfrm>
              <a:custGeom>
                <a:avLst/>
                <a:gdLst/>
                <a:ahLst/>
                <a:cxnLst/>
                <a:rect l="l" t="t" r="r" b="b"/>
                <a:pathLst>
                  <a:path w="27971" h="51348" extrusionOk="0">
                    <a:moveTo>
                      <a:pt x="22961" y="1"/>
                    </a:moveTo>
                    <a:cubicBezTo>
                      <a:pt x="20665" y="1"/>
                      <a:pt x="18160" y="1879"/>
                      <a:pt x="17116" y="4175"/>
                    </a:cubicBezTo>
                    <a:cubicBezTo>
                      <a:pt x="16073" y="6054"/>
                      <a:pt x="15447" y="8141"/>
                      <a:pt x="14194" y="15447"/>
                    </a:cubicBezTo>
                    <a:lnTo>
                      <a:pt x="10437" y="15447"/>
                    </a:lnTo>
                    <a:cubicBezTo>
                      <a:pt x="9393" y="15447"/>
                      <a:pt x="8767" y="15447"/>
                      <a:pt x="8767" y="16490"/>
                    </a:cubicBezTo>
                    <a:cubicBezTo>
                      <a:pt x="8767" y="17117"/>
                      <a:pt x="9185" y="17117"/>
                      <a:pt x="10228" y="17117"/>
                    </a:cubicBezTo>
                    <a:lnTo>
                      <a:pt x="13985" y="17117"/>
                    </a:lnTo>
                    <a:cubicBezTo>
                      <a:pt x="12942" y="22335"/>
                      <a:pt x="10646" y="35067"/>
                      <a:pt x="9185" y="41120"/>
                    </a:cubicBezTo>
                    <a:cubicBezTo>
                      <a:pt x="8350" y="46130"/>
                      <a:pt x="7515" y="50096"/>
                      <a:pt x="4593" y="50096"/>
                    </a:cubicBezTo>
                    <a:cubicBezTo>
                      <a:pt x="4384" y="50096"/>
                      <a:pt x="2923" y="50096"/>
                      <a:pt x="1879" y="49052"/>
                    </a:cubicBezTo>
                    <a:cubicBezTo>
                      <a:pt x="4801" y="48843"/>
                      <a:pt x="4801" y="46338"/>
                      <a:pt x="4801" y="46338"/>
                    </a:cubicBezTo>
                    <a:cubicBezTo>
                      <a:pt x="4801" y="45295"/>
                      <a:pt x="3758" y="44460"/>
                      <a:pt x="2714" y="44460"/>
                    </a:cubicBezTo>
                    <a:cubicBezTo>
                      <a:pt x="1670" y="44460"/>
                      <a:pt x="1" y="45504"/>
                      <a:pt x="1" y="47591"/>
                    </a:cubicBezTo>
                    <a:cubicBezTo>
                      <a:pt x="1" y="50096"/>
                      <a:pt x="2505" y="51348"/>
                      <a:pt x="4593" y="51348"/>
                    </a:cubicBezTo>
                    <a:cubicBezTo>
                      <a:pt x="10437" y="51348"/>
                      <a:pt x="12733" y="40912"/>
                      <a:pt x="13359" y="38198"/>
                    </a:cubicBezTo>
                    <a:cubicBezTo>
                      <a:pt x="14403" y="33815"/>
                      <a:pt x="17116" y="18786"/>
                      <a:pt x="17534" y="17117"/>
                    </a:cubicBezTo>
                    <a:lnTo>
                      <a:pt x="22335" y="17117"/>
                    </a:lnTo>
                    <a:cubicBezTo>
                      <a:pt x="23378" y="17117"/>
                      <a:pt x="23796" y="17117"/>
                      <a:pt x="23796" y="16073"/>
                    </a:cubicBezTo>
                    <a:cubicBezTo>
                      <a:pt x="23796" y="15447"/>
                      <a:pt x="23378" y="15447"/>
                      <a:pt x="22335" y="15447"/>
                    </a:cubicBezTo>
                    <a:lnTo>
                      <a:pt x="17743" y="15447"/>
                    </a:lnTo>
                    <a:cubicBezTo>
                      <a:pt x="18786" y="9602"/>
                      <a:pt x="19621" y="5636"/>
                      <a:pt x="20039" y="3758"/>
                    </a:cubicBezTo>
                    <a:cubicBezTo>
                      <a:pt x="20456" y="2506"/>
                      <a:pt x="21708" y="1253"/>
                      <a:pt x="23170" y="1253"/>
                    </a:cubicBezTo>
                    <a:cubicBezTo>
                      <a:pt x="24213" y="1253"/>
                      <a:pt x="25466" y="1671"/>
                      <a:pt x="26092" y="2297"/>
                    </a:cubicBezTo>
                    <a:cubicBezTo>
                      <a:pt x="23796" y="2506"/>
                      <a:pt x="23170" y="4175"/>
                      <a:pt x="23170" y="5010"/>
                    </a:cubicBezTo>
                    <a:cubicBezTo>
                      <a:pt x="23170" y="6263"/>
                      <a:pt x="24004" y="6889"/>
                      <a:pt x="25048" y="6889"/>
                    </a:cubicBezTo>
                    <a:cubicBezTo>
                      <a:pt x="26092" y="6889"/>
                      <a:pt x="27970" y="5845"/>
                      <a:pt x="27970" y="3758"/>
                    </a:cubicBezTo>
                    <a:cubicBezTo>
                      <a:pt x="27970" y="1462"/>
                      <a:pt x="25466" y="1"/>
                      <a:pt x="22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3290775" y="2599175"/>
                <a:ext cx="127327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50931" h="17325" extrusionOk="0">
                    <a:moveTo>
                      <a:pt x="2714" y="0"/>
                    </a:moveTo>
                    <a:cubicBezTo>
                      <a:pt x="1253" y="0"/>
                      <a:pt x="0" y="0"/>
                      <a:pt x="0" y="1462"/>
                    </a:cubicBezTo>
                    <a:cubicBezTo>
                      <a:pt x="0" y="2714"/>
                      <a:pt x="1044" y="2714"/>
                      <a:pt x="2296" y="2714"/>
                    </a:cubicBezTo>
                    <a:lnTo>
                      <a:pt x="48426" y="2714"/>
                    </a:lnTo>
                    <a:cubicBezTo>
                      <a:pt x="49678" y="2714"/>
                      <a:pt x="50930" y="2714"/>
                      <a:pt x="50930" y="1462"/>
                    </a:cubicBezTo>
                    <a:cubicBezTo>
                      <a:pt x="50930" y="0"/>
                      <a:pt x="49469" y="0"/>
                      <a:pt x="48008" y="0"/>
                    </a:cubicBezTo>
                    <a:close/>
                    <a:moveTo>
                      <a:pt x="2296" y="14403"/>
                    </a:moveTo>
                    <a:cubicBezTo>
                      <a:pt x="1044" y="14403"/>
                      <a:pt x="0" y="14403"/>
                      <a:pt x="0" y="15864"/>
                    </a:cubicBezTo>
                    <a:cubicBezTo>
                      <a:pt x="0" y="17325"/>
                      <a:pt x="1253" y="17325"/>
                      <a:pt x="2714" y="17325"/>
                    </a:cubicBezTo>
                    <a:lnTo>
                      <a:pt x="48008" y="17325"/>
                    </a:lnTo>
                    <a:cubicBezTo>
                      <a:pt x="49469" y="17325"/>
                      <a:pt x="50930" y="17325"/>
                      <a:pt x="50930" y="15864"/>
                    </a:cubicBezTo>
                    <a:cubicBezTo>
                      <a:pt x="50930" y="14403"/>
                      <a:pt x="49678" y="14403"/>
                      <a:pt x="48426" y="144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5482425" y="517125"/>
                <a:ext cx="1184575" cy="1471550"/>
              </a:xfrm>
              <a:custGeom>
                <a:avLst/>
                <a:gdLst/>
                <a:ahLst/>
                <a:cxnLst/>
                <a:rect l="l" t="t" r="r" b="b"/>
                <a:pathLst>
                  <a:path w="47383" h="58862" extrusionOk="0">
                    <a:moveTo>
                      <a:pt x="29849" y="0"/>
                    </a:moveTo>
                    <a:cubicBezTo>
                      <a:pt x="19621" y="0"/>
                      <a:pt x="10228" y="9393"/>
                      <a:pt x="10228" y="18577"/>
                    </a:cubicBezTo>
                    <a:cubicBezTo>
                      <a:pt x="10228" y="24630"/>
                      <a:pt x="13985" y="28178"/>
                      <a:pt x="17951" y="29639"/>
                    </a:cubicBezTo>
                    <a:cubicBezTo>
                      <a:pt x="18786" y="30057"/>
                      <a:pt x="23587" y="31309"/>
                      <a:pt x="26092" y="31935"/>
                    </a:cubicBezTo>
                    <a:cubicBezTo>
                      <a:pt x="30266" y="32979"/>
                      <a:pt x="31310" y="33396"/>
                      <a:pt x="32980" y="35066"/>
                    </a:cubicBezTo>
                    <a:cubicBezTo>
                      <a:pt x="33189" y="35484"/>
                      <a:pt x="34858" y="37362"/>
                      <a:pt x="34858" y="41119"/>
                    </a:cubicBezTo>
                    <a:cubicBezTo>
                      <a:pt x="34858" y="48634"/>
                      <a:pt x="27970" y="56565"/>
                      <a:pt x="19830" y="56565"/>
                    </a:cubicBezTo>
                    <a:cubicBezTo>
                      <a:pt x="13151" y="56565"/>
                      <a:pt x="5636" y="53643"/>
                      <a:pt x="5636" y="44668"/>
                    </a:cubicBezTo>
                    <a:cubicBezTo>
                      <a:pt x="5636" y="42998"/>
                      <a:pt x="6054" y="41119"/>
                      <a:pt x="6263" y="40285"/>
                    </a:cubicBezTo>
                    <a:cubicBezTo>
                      <a:pt x="6263" y="40076"/>
                      <a:pt x="6471" y="39658"/>
                      <a:pt x="6471" y="39450"/>
                    </a:cubicBezTo>
                    <a:cubicBezTo>
                      <a:pt x="6471" y="39241"/>
                      <a:pt x="6263" y="38823"/>
                      <a:pt x="5636" y="38823"/>
                    </a:cubicBezTo>
                    <a:cubicBezTo>
                      <a:pt x="4801" y="38823"/>
                      <a:pt x="4801" y="38823"/>
                      <a:pt x="4384" y="40285"/>
                    </a:cubicBezTo>
                    <a:lnTo>
                      <a:pt x="209" y="56983"/>
                    </a:lnTo>
                    <a:cubicBezTo>
                      <a:pt x="209" y="56983"/>
                      <a:pt x="1" y="58026"/>
                      <a:pt x="1" y="58235"/>
                    </a:cubicBezTo>
                    <a:cubicBezTo>
                      <a:pt x="1" y="58861"/>
                      <a:pt x="627" y="58861"/>
                      <a:pt x="836" y="58861"/>
                    </a:cubicBezTo>
                    <a:cubicBezTo>
                      <a:pt x="1044" y="58861"/>
                      <a:pt x="1253" y="58861"/>
                      <a:pt x="2088" y="57609"/>
                    </a:cubicBezTo>
                    <a:lnTo>
                      <a:pt x="5845" y="52808"/>
                    </a:lnTo>
                    <a:cubicBezTo>
                      <a:pt x="7932" y="55730"/>
                      <a:pt x="12107" y="58861"/>
                      <a:pt x="19621" y="58861"/>
                    </a:cubicBezTo>
                    <a:cubicBezTo>
                      <a:pt x="30058" y="58861"/>
                      <a:pt x="39659" y="48634"/>
                      <a:pt x="39659" y="38615"/>
                    </a:cubicBezTo>
                    <a:cubicBezTo>
                      <a:pt x="39659" y="35066"/>
                      <a:pt x="38824" y="32144"/>
                      <a:pt x="35693" y="29222"/>
                    </a:cubicBezTo>
                    <a:cubicBezTo>
                      <a:pt x="34023" y="27552"/>
                      <a:pt x="32562" y="27135"/>
                      <a:pt x="25048" y="25047"/>
                    </a:cubicBezTo>
                    <a:cubicBezTo>
                      <a:pt x="19621" y="23586"/>
                      <a:pt x="18995" y="23378"/>
                      <a:pt x="17534" y="22125"/>
                    </a:cubicBezTo>
                    <a:cubicBezTo>
                      <a:pt x="16073" y="20664"/>
                      <a:pt x="15029" y="18786"/>
                      <a:pt x="15029" y="16072"/>
                    </a:cubicBezTo>
                    <a:cubicBezTo>
                      <a:pt x="15029" y="9184"/>
                      <a:pt x="21917" y="2296"/>
                      <a:pt x="29640" y="2296"/>
                    </a:cubicBezTo>
                    <a:cubicBezTo>
                      <a:pt x="37572" y="2296"/>
                      <a:pt x="41329" y="7097"/>
                      <a:pt x="41329" y="14820"/>
                    </a:cubicBezTo>
                    <a:cubicBezTo>
                      <a:pt x="41329" y="16907"/>
                      <a:pt x="40912" y="18994"/>
                      <a:pt x="40912" y="19412"/>
                    </a:cubicBezTo>
                    <a:cubicBezTo>
                      <a:pt x="40912" y="20247"/>
                      <a:pt x="41538" y="20247"/>
                      <a:pt x="41955" y="20247"/>
                    </a:cubicBezTo>
                    <a:cubicBezTo>
                      <a:pt x="42581" y="20247"/>
                      <a:pt x="42790" y="19829"/>
                      <a:pt x="42999" y="18577"/>
                    </a:cubicBezTo>
                    <a:lnTo>
                      <a:pt x="47382" y="835"/>
                    </a:lnTo>
                    <a:cubicBezTo>
                      <a:pt x="47382" y="0"/>
                      <a:pt x="46756" y="0"/>
                      <a:pt x="46756" y="0"/>
                    </a:cubicBezTo>
                    <a:cubicBezTo>
                      <a:pt x="46338" y="0"/>
                      <a:pt x="46338" y="0"/>
                      <a:pt x="45295" y="1252"/>
                    </a:cubicBezTo>
                    <a:cubicBezTo>
                      <a:pt x="44877" y="1879"/>
                      <a:pt x="41538" y="6053"/>
                      <a:pt x="41329" y="6262"/>
                    </a:cubicBezTo>
                    <a:cubicBezTo>
                      <a:pt x="38616" y="835"/>
                      <a:pt x="33397" y="0"/>
                      <a:pt x="29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6661750" y="1628600"/>
                <a:ext cx="527075" cy="636625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25465" extrusionOk="0">
                    <a:moveTo>
                      <a:pt x="14611" y="1252"/>
                    </a:moveTo>
                    <a:cubicBezTo>
                      <a:pt x="17116" y="1252"/>
                      <a:pt x="18786" y="2714"/>
                      <a:pt x="18786" y="4801"/>
                    </a:cubicBezTo>
                    <a:cubicBezTo>
                      <a:pt x="18786" y="10645"/>
                      <a:pt x="9602" y="10645"/>
                      <a:pt x="7306" y="10645"/>
                    </a:cubicBezTo>
                    <a:lnTo>
                      <a:pt x="5010" y="10645"/>
                    </a:lnTo>
                    <a:cubicBezTo>
                      <a:pt x="7306" y="2087"/>
                      <a:pt x="12733" y="1252"/>
                      <a:pt x="14611" y="1252"/>
                    </a:cubicBezTo>
                    <a:close/>
                    <a:moveTo>
                      <a:pt x="14611" y="0"/>
                    </a:moveTo>
                    <a:cubicBezTo>
                      <a:pt x="8558" y="0"/>
                      <a:pt x="0" y="5427"/>
                      <a:pt x="0" y="15446"/>
                    </a:cubicBezTo>
                    <a:cubicBezTo>
                      <a:pt x="0" y="21290"/>
                      <a:pt x="3549" y="25465"/>
                      <a:pt x="8558" y="25465"/>
                    </a:cubicBezTo>
                    <a:cubicBezTo>
                      <a:pt x="16281" y="25465"/>
                      <a:pt x="21082" y="19412"/>
                      <a:pt x="21082" y="18786"/>
                    </a:cubicBezTo>
                    <a:cubicBezTo>
                      <a:pt x="21082" y="18368"/>
                      <a:pt x="20873" y="18159"/>
                      <a:pt x="20665" y="18159"/>
                    </a:cubicBezTo>
                    <a:cubicBezTo>
                      <a:pt x="20456" y="18159"/>
                      <a:pt x="20247" y="18159"/>
                      <a:pt x="19830" y="18786"/>
                    </a:cubicBezTo>
                    <a:cubicBezTo>
                      <a:pt x="16281" y="23586"/>
                      <a:pt x="10854" y="24421"/>
                      <a:pt x="8767" y="24421"/>
                    </a:cubicBezTo>
                    <a:cubicBezTo>
                      <a:pt x="5427" y="24421"/>
                      <a:pt x="3758" y="21708"/>
                      <a:pt x="3758" y="17533"/>
                    </a:cubicBezTo>
                    <a:cubicBezTo>
                      <a:pt x="3758" y="16907"/>
                      <a:pt x="3758" y="15446"/>
                      <a:pt x="4592" y="11898"/>
                    </a:cubicBezTo>
                    <a:lnTo>
                      <a:pt x="7723" y="11898"/>
                    </a:lnTo>
                    <a:cubicBezTo>
                      <a:pt x="9184" y="11898"/>
                      <a:pt x="12942" y="11689"/>
                      <a:pt x="15655" y="10645"/>
                    </a:cubicBezTo>
                    <a:cubicBezTo>
                      <a:pt x="20038" y="8975"/>
                      <a:pt x="20456" y="5844"/>
                      <a:pt x="20456" y="4801"/>
                    </a:cubicBezTo>
                    <a:cubicBezTo>
                      <a:pt x="20456" y="2296"/>
                      <a:pt x="18160" y="0"/>
                      <a:pt x="14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5336325" y="2771375"/>
                <a:ext cx="199337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9735" h="3341" extrusionOk="0">
                    <a:moveTo>
                      <a:pt x="0" y="0"/>
                    </a:moveTo>
                    <a:lnTo>
                      <a:pt x="0" y="3340"/>
                    </a:lnTo>
                    <a:lnTo>
                      <a:pt x="79735" y="3340"/>
                    </a:lnTo>
                    <a:lnTo>
                      <a:pt x="797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5440675" y="3282750"/>
                <a:ext cx="1189800" cy="1471575"/>
              </a:xfrm>
              <a:custGeom>
                <a:avLst/>
                <a:gdLst/>
                <a:ahLst/>
                <a:cxnLst/>
                <a:rect l="l" t="t" r="r" b="b"/>
                <a:pathLst>
                  <a:path w="47592" h="58863" extrusionOk="0">
                    <a:moveTo>
                      <a:pt x="30058" y="1"/>
                    </a:moveTo>
                    <a:cubicBezTo>
                      <a:pt x="19830" y="1"/>
                      <a:pt x="10437" y="9394"/>
                      <a:pt x="10437" y="18578"/>
                    </a:cubicBezTo>
                    <a:cubicBezTo>
                      <a:pt x="10437" y="24631"/>
                      <a:pt x="13986" y="28388"/>
                      <a:pt x="17952" y="29640"/>
                    </a:cubicBezTo>
                    <a:cubicBezTo>
                      <a:pt x="18995" y="30058"/>
                      <a:pt x="23796" y="31310"/>
                      <a:pt x="26092" y="31936"/>
                    </a:cubicBezTo>
                    <a:cubicBezTo>
                      <a:pt x="30267" y="32980"/>
                      <a:pt x="31310" y="33397"/>
                      <a:pt x="32980" y="35067"/>
                    </a:cubicBezTo>
                    <a:cubicBezTo>
                      <a:pt x="33397" y="35485"/>
                      <a:pt x="35067" y="37363"/>
                      <a:pt x="35067" y="41120"/>
                    </a:cubicBezTo>
                    <a:cubicBezTo>
                      <a:pt x="35067" y="48843"/>
                      <a:pt x="27971" y="56566"/>
                      <a:pt x="19830" y="56566"/>
                    </a:cubicBezTo>
                    <a:cubicBezTo>
                      <a:pt x="13151" y="56566"/>
                      <a:pt x="5845" y="53644"/>
                      <a:pt x="5845" y="44669"/>
                    </a:cubicBezTo>
                    <a:cubicBezTo>
                      <a:pt x="5845" y="42999"/>
                      <a:pt x="6263" y="41120"/>
                      <a:pt x="6471" y="40285"/>
                    </a:cubicBezTo>
                    <a:cubicBezTo>
                      <a:pt x="6471" y="40077"/>
                      <a:pt x="6471" y="39659"/>
                      <a:pt x="6471" y="39450"/>
                    </a:cubicBezTo>
                    <a:cubicBezTo>
                      <a:pt x="6471" y="39242"/>
                      <a:pt x="6263" y="38824"/>
                      <a:pt x="5637" y="38824"/>
                    </a:cubicBezTo>
                    <a:cubicBezTo>
                      <a:pt x="5010" y="38824"/>
                      <a:pt x="4802" y="39033"/>
                      <a:pt x="4593" y="40285"/>
                    </a:cubicBezTo>
                    <a:lnTo>
                      <a:pt x="418" y="56984"/>
                    </a:lnTo>
                    <a:cubicBezTo>
                      <a:pt x="418" y="56984"/>
                      <a:pt x="1" y="58027"/>
                      <a:pt x="1" y="58236"/>
                    </a:cubicBezTo>
                    <a:cubicBezTo>
                      <a:pt x="1" y="58862"/>
                      <a:pt x="627" y="58862"/>
                      <a:pt x="836" y="58862"/>
                    </a:cubicBezTo>
                    <a:cubicBezTo>
                      <a:pt x="1253" y="58862"/>
                      <a:pt x="1253" y="58862"/>
                      <a:pt x="2297" y="57610"/>
                    </a:cubicBezTo>
                    <a:lnTo>
                      <a:pt x="6054" y="52809"/>
                    </a:lnTo>
                    <a:cubicBezTo>
                      <a:pt x="7933" y="55731"/>
                      <a:pt x="12107" y="58862"/>
                      <a:pt x="19830" y="58862"/>
                    </a:cubicBezTo>
                    <a:cubicBezTo>
                      <a:pt x="30267" y="58862"/>
                      <a:pt x="39868" y="48843"/>
                      <a:pt x="39868" y="38616"/>
                    </a:cubicBezTo>
                    <a:cubicBezTo>
                      <a:pt x="39868" y="35276"/>
                      <a:pt x="39033" y="32145"/>
                      <a:pt x="35902" y="29223"/>
                    </a:cubicBezTo>
                    <a:cubicBezTo>
                      <a:pt x="34232" y="27553"/>
                      <a:pt x="32771" y="27135"/>
                      <a:pt x="25257" y="25048"/>
                    </a:cubicBezTo>
                    <a:cubicBezTo>
                      <a:pt x="19830" y="23587"/>
                      <a:pt x="18995" y="23378"/>
                      <a:pt x="17534" y="22126"/>
                    </a:cubicBezTo>
                    <a:cubicBezTo>
                      <a:pt x="16282" y="20665"/>
                      <a:pt x="15238" y="18786"/>
                      <a:pt x="15238" y="16073"/>
                    </a:cubicBezTo>
                    <a:cubicBezTo>
                      <a:pt x="15238" y="9185"/>
                      <a:pt x="22126" y="2297"/>
                      <a:pt x="29849" y="2297"/>
                    </a:cubicBezTo>
                    <a:cubicBezTo>
                      <a:pt x="37781" y="2297"/>
                      <a:pt x="41538" y="7098"/>
                      <a:pt x="41538" y="14821"/>
                    </a:cubicBezTo>
                    <a:cubicBezTo>
                      <a:pt x="41538" y="16908"/>
                      <a:pt x="41120" y="19204"/>
                      <a:pt x="41120" y="19413"/>
                    </a:cubicBezTo>
                    <a:cubicBezTo>
                      <a:pt x="41120" y="20247"/>
                      <a:pt x="41747" y="20247"/>
                      <a:pt x="41955" y="20247"/>
                    </a:cubicBezTo>
                    <a:cubicBezTo>
                      <a:pt x="42790" y="20247"/>
                      <a:pt x="42790" y="20039"/>
                      <a:pt x="43208" y="18578"/>
                    </a:cubicBezTo>
                    <a:lnTo>
                      <a:pt x="47591" y="836"/>
                    </a:lnTo>
                    <a:cubicBezTo>
                      <a:pt x="47591" y="1"/>
                      <a:pt x="46965" y="1"/>
                      <a:pt x="46756" y="1"/>
                    </a:cubicBezTo>
                    <a:cubicBezTo>
                      <a:pt x="46547" y="1"/>
                      <a:pt x="46339" y="210"/>
                      <a:pt x="45295" y="1253"/>
                    </a:cubicBezTo>
                    <a:cubicBezTo>
                      <a:pt x="44878" y="1879"/>
                      <a:pt x="41538" y="6054"/>
                      <a:pt x="41538" y="6263"/>
                    </a:cubicBezTo>
                    <a:cubicBezTo>
                      <a:pt x="38824" y="836"/>
                      <a:pt x="33397" y="1"/>
                      <a:pt x="30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6599125" y="4394225"/>
                <a:ext cx="605350" cy="636650"/>
              </a:xfrm>
              <a:custGeom>
                <a:avLst/>
                <a:gdLst/>
                <a:ahLst/>
                <a:cxnLst/>
                <a:rect l="l" t="t" r="r" b="b"/>
                <a:pathLst>
                  <a:path w="24214" h="25466" extrusionOk="0">
                    <a:moveTo>
                      <a:pt x="7306" y="1"/>
                    </a:moveTo>
                    <a:cubicBezTo>
                      <a:pt x="2088" y="1"/>
                      <a:pt x="1" y="8350"/>
                      <a:pt x="1" y="8767"/>
                    </a:cubicBezTo>
                    <a:cubicBezTo>
                      <a:pt x="1" y="8976"/>
                      <a:pt x="209" y="9185"/>
                      <a:pt x="627" y="9185"/>
                    </a:cubicBezTo>
                    <a:cubicBezTo>
                      <a:pt x="1253" y="9185"/>
                      <a:pt x="1253" y="8976"/>
                      <a:pt x="1462" y="8141"/>
                    </a:cubicBezTo>
                    <a:cubicBezTo>
                      <a:pt x="2714" y="3341"/>
                      <a:pt x="5010" y="1253"/>
                      <a:pt x="7097" y="1253"/>
                    </a:cubicBezTo>
                    <a:cubicBezTo>
                      <a:pt x="7724" y="1253"/>
                      <a:pt x="8559" y="1253"/>
                      <a:pt x="8559" y="3132"/>
                    </a:cubicBezTo>
                    <a:cubicBezTo>
                      <a:pt x="8559" y="4593"/>
                      <a:pt x="7932" y="6263"/>
                      <a:pt x="7097" y="8350"/>
                    </a:cubicBezTo>
                    <a:cubicBezTo>
                      <a:pt x="4384" y="15447"/>
                      <a:pt x="4384" y="17325"/>
                      <a:pt x="4384" y="18578"/>
                    </a:cubicBezTo>
                    <a:cubicBezTo>
                      <a:pt x="4384" y="19830"/>
                      <a:pt x="4593" y="22126"/>
                      <a:pt x="6263" y="23796"/>
                    </a:cubicBezTo>
                    <a:cubicBezTo>
                      <a:pt x="8350" y="25466"/>
                      <a:pt x="11272" y="25466"/>
                      <a:pt x="11689" y="25466"/>
                    </a:cubicBezTo>
                    <a:cubicBezTo>
                      <a:pt x="21082" y="25466"/>
                      <a:pt x="24213" y="7098"/>
                      <a:pt x="24213" y="3758"/>
                    </a:cubicBezTo>
                    <a:cubicBezTo>
                      <a:pt x="24213" y="210"/>
                      <a:pt x="22543" y="1"/>
                      <a:pt x="21917" y="1"/>
                    </a:cubicBezTo>
                    <a:cubicBezTo>
                      <a:pt x="20665" y="1"/>
                      <a:pt x="19412" y="1462"/>
                      <a:pt x="19412" y="2506"/>
                    </a:cubicBezTo>
                    <a:cubicBezTo>
                      <a:pt x="19412" y="3132"/>
                      <a:pt x="19830" y="3549"/>
                      <a:pt x="20039" y="3758"/>
                    </a:cubicBezTo>
                    <a:cubicBezTo>
                      <a:pt x="20665" y="4384"/>
                      <a:pt x="22126" y="5845"/>
                      <a:pt x="22126" y="8767"/>
                    </a:cubicBezTo>
                    <a:cubicBezTo>
                      <a:pt x="22126" y="11272"/>
                      <a:pt x="18786" y="24422"/>
                      <a:pt x="11898" y="24422"/>
                    </a:cubicBezTo>
                    <a:cubicBezTo>
                      <a:pt x="8559" y="24422"/>
                      <a:pt x="7724" y="21500"/>
                      <a:pt x="7724" y="19413"/>
                    </a:cubicBezTo>
                    <a:cubicBezTo>
                      <a:pt x="7724" y="16699"/>
                      <a:pt x="9185" y="12733"/>
                      <a:pt x="10646" y="8559"/>
                    </a:cubicBezTo>
                    <a:cubicBezTo>
                      <a:pt x="11481" y="6263"/>
                      <a:pt x="11689" y="5637"/>
                      <a:pt x="11689" y="4593"/>
                    </a:cubicBezTo>
                    <a:cubicBezTo>
                      <a:pt x="11689" y="2297"/>
                      <a:pt x="10020" y="1"/>
                      <a:pt x="7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sp>
          <p:nvSpPr>
            <p:cNvPr id="136" name="Google Shape;136;p17"/>
            <p:cNvSpPr txBox="1"/>
            <p:nvPr/>
          </p:nvSpPr>
          <p:spPr>
            <a:xfrm>
              <a:off x="4307550" y="3708525"/>
              <a:ext cx="2964300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R</a:t>
              </a:r>
              <a:r>
                <a:rPr lang="en" sz="13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retardation factor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r>
                <a:rPr lang="en" sz="13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e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= distance travelled by solute (cm)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S</a:t>
              </a:r>
              <a:r>
                <a:rPr lang="en" sz="1300" i="1" baseline="-250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</a:t>
              </a: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distance travelled by solvent (cm)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0692337-EC7A-BEEA-2AF7-C28A708F9DC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3CFB335-2B01-6B51-A062-2BD7BFC6664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5B4AE-B68B-921B-57C9-3E212F3E9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AAC4F-18C8-B403-189E-AD1993ADC1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4454550" y="639450"/>
            <a:ext cx="2871300" cy="3900694"/>
            <a:chOff x="770100" y="859200"/>
            <a:chExt cx="2871300" cy="3900694"/>
          </a:xfrm>
        </p:grpSpPr>
        <p:grpSp>
          <p:nvGrpSpPr>
            <p:cNvPr id="143" name="Google Shape;143;p18"/>
            <p:cNvGrpSpPr/>
            <p:nvPr/>
          </p:nvGrpSpPr>
          <p:grpSpPr>
            <a:xfrm>
              <a:off x="1072575" y="859200"/>
              <a:ext cx="2568825" cy="3425100"/>
              <a:chOff x="1893000" y="724550"/>
              <a:chExt cx="3425100" cy="4566800"/>
            </a:xfrm>
          </p:grpSpPr>
          <p:sp>
            <p:nvSpPr>
              <p:cNvPr id="144" name="Google Shape;144;p18"/>
              <p:cNvSpPr/>
              <p:nvPr/>
            </p:nvSpPr>
            <p:spPr>
              <a:xfrm>
                <a:off x="1975200" y="4475825"/>
                <a:ext cx="3262000" cy="8155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32621" extrusionOk="0">
                    <a:moveTo>
                      <a:pt x="0" y="0"/>
                    </a:moveTo>
                    <a:lnTo>
                      <a:pt x="0" y="13048"/>
                    </a:lnTo>
                    <a:lnTo>
                      <a:pt x="16284" y="32620"/>
                    </a:lnTo>
                    <a:lnTo>
                      <a:pt x="130479" y="32620"/>
                    </a:lnTo>
                    <a:lnTo>
                      <a:pt x="130479" y="19572"/>
                    </a:lnTo>
                    <a:lnTo>
                      <a:pt x="114143" y="0"/>
                    </a:lnTo>
                    <a:close/>
                  </a:path>
                </a:pathLst>
              </a:custGeom>
              <a:solidFill>
                <a:srgbClr val="C8C4F6"/>
              </a:solidFill>
              <a:ln w="7825" cap="flat" cmpd="sng">
                <a:solidFill>
                  <a:srgbClr val="2F23DD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1975200" y="806750"/>
                <a:ext cx="2853600" cy="3995300"/>
              </a:xfrm>
              <a:custGeom>
                <a:avLst/>
                <a:gdLst/>
                <a:ahLst/>
                <a:cxnLst/>
                <a:rect l="l" t="t" r="r" b="b"/>
                <a:pathLst>
                  <a:path w="114144" h="159812" fill="none" extrusionOk="0">
                    <a:moveTo>
                      <a:pt x="114143" y="0"/>
                    </a:moveTo>
                    <a:lnTo>
                      <a:pt x="114143" y="159811"/>
                    </a:lnTo>
                    <a:lnTo>
                      <a:pt x="0" y="159811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4828775" y="4802025"/>
                <a:ext cx="408425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19573" extrusionOk="0">
                    <a:moveTo>
                      <a:pt x="16336" y="1957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C8C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4828775" y="4802025"/>
                <a:ext cx="408425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6337" h="19573" fill="none" extrusionOk="0">
                    <a:moveTo>
                      <a:pt x="16336" y="19572"/>
                    </a:moveTo>
                    <a:lnTo>
                      <a:pt x="0" y="0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2871575" y="2927025"/>
                <a:ext cx="1467925" cy="1794125"/>
              </a:xfrm>
              <a:custGeom>
                <a:avLst/>
                <a:gdLst/>
                <a:ahLst/>
                <a:cxnLst/>
                <a:rect l="l" t="t" r="r" b="b"/>
                <a:pathLst>
                  <a:path w="58717" h="71765" extrusionOk="0">
                    <a:moveTo>
                      <a:pt x="1" y="1"/>
                    </a:moveTo>
                    <a:lnTo>
                      <a:pt x="1" y="71765"/>
                    </a:lnTo>
                    <a:lnTo>
                      <a:pt x="58716" y="71765"/>
                    </a:lnTo>
                    <a:lnTo>
                      <a:pt x="58716" y="1"/>
                    </a:lnTo>
                    <a:close/>
                  </a:path>
                </a:pathLst>
              </a:custGeom>
              <a:solidFill>
                <a:srgbClr val="D8D4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>
                <a:off x="2871575" y="2029325"/>
                <a:ext cx="1467925" cy="897725"/>
              </a:xfrm>
              <a:custGeom>
                <a:avLst/>
                <a:gdLst/>
                <a:ahLst/>
                <a:cxnLst/>
                <a:rect l="l" t="t" r="r" b="b"/>
                <a:pathLst>
                  <a:path w="58717" h="35909" fill="none" extrusionOk="0">
                    <a:moveTo>
                      <a:pt x="1" y="35909"/>
                    </a:moveTo>
                    <a:lnTo>
                      <a:pt x="1" y="1"/>
                    </a:lnTo>
                    <a:lnTo>
                      <a:pt x="58716" y="1"/>
                    </a:lnTo>
                    <a:lnTo>
                      <a:pt x="58716" y="35909"/>
                    </a:lnTo>
                  </a:path>
                </a:pathLst>
              </a:custGeom>
              <a:noFill/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2871575" y="4721125"/>
                <a:ext cx="1467925" cy="326225"/>
              </a:xfrm>
              <a:custGeom>
                <a:avLst/>
                <a:gdLst/>
                <a:ahLst/>
                <a:cxnLst/>
                <a:rect l="l" t="t" r="r" b="b"/>
                <a:pathLst>
                  <a:path w="58717" h="13049" extrusionOk="0">
                    <a:moveTo>
                      <a:pt x="1" y="1"/>
                    </a:moveTo>
                    <a:lnTo>
                      <a:pt x="1" y="13048"/>
                    </a:lnTo>
                    <a:lnTo>
                      <a:pt x="58716" y="13048"/>
                    </a:lnTo>
                    <a:lnTo>
                      <a:pt x="58716" y="1"/>
                    </a:lnTo>
                    <a:close/>
                  </a:path>
                </a:pathLst>
              </a:custGeom>
              <a:solidFill>
                <a:srgbClr val="ACA8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4339475" y="2927025"/>
                <a:ext cx="25" cy="2120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4813" fill="none" extrusionOk="0">
                    <a:moveTo>
                      <a:pt x="0" y="1"/>
                    </a:moveTo>
                    <a:lnTo>
                      <a:pt x="0" y="84812"/>
                    </a:lnTo>
                  </a:path>
                </a:pathLst>
              </a:custGeom>
              <a:noFill/>
              <a:ln w="16950" cap="flat" cmpd="sng">
                <a:solidFill>
                  <a:srgbClr val="5442BE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2871575" y="2927025"/>
                <a:ext cx="25" cy="2120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4813" fill="none" extrusionOk="0">
                    <a:moveTo>
                      <a:pt x="1" y="1"/>
                    </a:moveTo>
                    <a:lnTo>
                      <a:pt x="1" y="84812"/>
                    </a:lnTo>
                  </a:path>
                </a:pathLst>
              </a:custGeom>
              <a:noFill/>
              <a:ln w="16950" cap="flat" cmpd="sng">
                <a:solidFill>
                  <a:srgbClr val="5442BE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3011200" y="31018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36"/>
                    </a:cubicBezTo>
                    <a:cubicBezTo>
                      <a:pt x="0" y="5063"/>
                      <a:pt x="1462" y="6524"/>
                      <a:pt x="3236" y="6524"/>
                    </a:cubicBezTo>
                    <a:cubicBezTo>
                      <a:pt x="5063" y="6524"/>
                      <a:pt x="6524" y="5063"/>
                      <a:pt x="6524" y="3236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E0FC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3902375" y="31018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36"/>
                    </a:cubicBezTo>
                    <a:cubicBezTo>
                      <a:pt x="0" y="5063"/>
                      <a:pt x="1462" y="6524"/>
                      <a:pt x="3236" y="6524"/>
                    </a:cubicBezTo>
                    <a:cubicBezTo>
                      <a:pt x="5063" y="6524"/>
                      <a:pt x="6524" y="5063"/>
                      <a:pt x="6524" y="3236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E0FC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3401325" y="326105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1" y="1462"/>
                      <a:pt x="1" y="3237"/>
                    </a:cubicBezTo>
                    <a:cubicBezTo>
                      <a:pt x="1" y="5064"/>
                      <a:pt x="1462" y="6525"/>
                      <a:pt x="3236" y="6525"/>
                    </a:cubicBezTo>
                    <a:cubicBezTo>
                      <a:pt x="5063" y="6525"/>
                      <a:pt x="6525" y="5064"/>
                      <a:pt x="6525" y="3237"/>
                    </a:cubicBezTo>
                    <a:cubicBezTo>
                      <a:pt x="6525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008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3911500" y="326105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89" y="1"/>
                    </a:moveTo>
                    <a:cubicBezTo>
                      <a:pt x="1462" y="1"/>
                      <a:pt x="1" y="1462"/>
                      <a:pt x="1" y="3237"/>
                    </a:cubicBezTo>
                    <a:cubicBezTo>
                      <a:pt x="1" y="5064"/>
                      <a:pt x="1462" y="6525"/>
                      <a:pt x="3289" y="6525"/>
                    </a:cubicBezTo>
                    <a:cubicBezTo>
                      <a:pt x="5063" y="6525"/>
                      <a:pt x="6524" y="5064"/>
                      <a:pt x="6524" y="3237"/>
                    </a:cubicBezTo>
                    <a:cubicBezTo>
                      <a:pt x="6524" y="1462"/>
                      <a:pt x="5063" y="1"/>
                      <a:pt x="3289" y="1"/>
                    </a:cubicBezTo>
                    <a:close/>
                  </a:path>
                </a:pathLst>
              </a:custGeom>
              <a:solidFill>
                <a:srgbClr val="008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>
                <a:off x="3017725" y="37020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89"/>
                    </a:cubicBezTo>
                    <a:cubicBezTo>
                      <a:pt x="0" y="5063"/>
                      <a:pt x="1462" y="6525"/>
                      <a:pt x="3236" y="6525"/>
                    </a:cubicBezTo>
                    <a:cubicBezTo>
                      <a:pt x="5063" y="6525"/>
                      <a:pt x="6524" y="5063"/>
                      <a:pt x="6524" y="3289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00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3907575" y="370077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89" y="1"/>
                    </a:moveTo>
                    <a:cubicBezTo>
                      <a:pt x="1462" y="1"/>
                      <a:pt x="1" y="1462"/>
                      <a:pt x="1" y="3236"/>
                    </a:cubicBezTo>
                    <a:cubicBezTo>
                      <a:pt x="1" y="5063"/>
                      <a:pt x="1462" y="6525"/>
                      <a:pt x="3289" y="6525"/>
                    </a:cubicBezTo>
                    <a:cubicBezTo>
                      <a:pt x="5064" y="6525"/>
                      <a:pt x="6525" y="5063"/>
                      <a:pt x="6525" y="3236"/>
                    </a:cubicBezTo>
                    <a:cubicBezTo>
                      <a:pt x="6525" y="1462"/>
                      <a:pt x="5064" y="1"/>
                      <a:pt x="3289" y="1"/>
                    </a:cubicBezTo>
                    <a:close/>
                  </a:path>
                </a:pathLst>
              </a:custGeom>
              <a:solidFill>
                <a:srgbClr val="00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3017725" y="389910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1"/>
                    </a:moveTo>
                    <a:cubicBezTo>
                      <a:pt x="1462" y="1"/>
                      <a:pt x="0" y="1462"/>
                      <a:pt x="0" y="3289"/>
                    </a:cubicBezTo>
                    <a:cubicBezTo>
                      <a:pt x="0" y="5063"/>
                      <a:pt x="1462" y="6525"/>
                      <a:pt x="3236" y="6525"/>
                    </a:cubicBezTo>
                    <a:cubicBezTo>
                      <a:pt x="5063" y="6525"/>
                      <a:pt x="6524" y="5063"/>
                      <a:pt x="6524" y="3289"/>
                    </a:cubicBezTo>
                    <a:cubicBezTo>
                      <a:pt x="6524" y="1462"/>
                      <a:pt x="5063" y="1"/>
                      <a:pt x="3236" y="1"/>
                    </a:cubicBezTo>
                    <a:close/>
                  </a:path>
                </a:pathLst>
              </a:custGeom>
              <a:solidFill>
                <a:srgbClr val="F8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3402625" y="389910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7" y="1"/>
                    </a:moveTo>
                    <a:cubicBezTo>
                      <a:pt x="1462" y="1"/>
                      <a:pt x="1" y="1462"/>
                      <a:pt x="1" y="3289"/>
                    </a:cubicBezTo>
                    <a:cubicBezTo>
                      <a:pt x="1" y="5063"/>
                      <a:pt x="1462" y="6525"/>
                      <a:pt x="3237" y="6525"/>
                    </a:cubicBezTo>
                    <a:cubicBezTo>
                      <a:pt x="5063" y="6525"/>
                      <a:pt x="6525" y="5063"/>
                      <a:pt x="6525" y="3289"/>
                    </a:cubicBezTo>
                    <a:cubicBezTo>
                      <a:pt x="6525" y="1462"/>
                      <a:pt x="5063" y="1"/>
                      <a:pt x="3237" y="1"/>
                    </a:cubicBezTo>
                    <a:close/>
                  </a:path>
                </a:pathLst>
              </a:custGeom>
              <a:solidFill>
                <a:srgbClr val="F804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3016425" y="4195300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0"/>
                    </a:moveTo>
                    <a:cubicBezTo>
                      <a:pt x="1461" y="0"/>
                      <a:pt x="0" y="1462"/>
                      <a:pt x="0" y="3288"/>
                    </a:cubicBezTo>
                    <a:cubicBezTo>
                      <a:pt x="0" y="5063"/>
                      <a:pt x="1461" y="6524"/>
                      <a:pt x="3236" y="6524"/>
                    </a:cubicBezTo>
                    <a:cubicBezTo>
                      <a:pt x="5063" y="6524"/>
                      <a:pt x="6524" y="5063"/>
                      <a:pt x="6524" y="3288"/>
                    </a:cubicBezTo>
                    <a:cubicBezTo>
                      <a:pt x="6524" y="1462"/>
                      <a:pt x="5063" y="0"/>
                      <a:pt x="3236" y="0"/>
                    </a:cubicBezTo>
                    <a:close/>
                  </a:path>
                </a:pathLst>
              </a:custGeom>
              <a:solidFill>
                <a:srgbClr val="F80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3406550" y="4201825"/>
                <a:ext cx="1631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6525" extrusionOk="0">
                    <a:moveTo>
                      <a:pt x="3236" y="0"/>
                    </a:moveTo>
                    <a:cubicBezTo>
                      <a:pt x="1462" y="0"/>
                      <a:pt x="0" y="1462"/>
                      <a:pt x="0" y="3236"/>
                    </a:cubicBezTo>
                    <a:cubicBezTo>
                      <a:pt x="0" y="5063"/>
                      <a:pt x="1462" y="6524"/>
                      <a:pt x="3236" y="6524"/>
                    </a:cubicBezTo>
                    <a:cubicBezTo>
                      <a:pt x="5063" y="6524"/>
                      <a:pt x="6524" y="5063"/>
                      <a:pt x="6524" y="3236"/>
                    </a:cubicBezTo>
                    <a:cubicBezTo>
                      <a:pt x="6524" y="1462"/>
                      <a:pt x="5063" y="0"/>
                      <a:pt x="3236" y="0"/>
                    </a:cubicBezTo>
                    <a:close/>
                  </a:path>
                </a:pathLst>
              </a:custGeom>
              <a:solidFill>
                <a:srgbClr val="F80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2183950" y="1739675"/>
                <a:ext cx="2849700" cy="331450"/>
              </a:xfrm>
              <a:custGeom>
                <a:avLst/>
                <a:gdLst/>
                <a:ahLst/>
                <a:cxnLst/>
                <a:rect l="l" t="t" r="r" b="b"/>
                <a:pathLst>
                  <a:path w="113988" h="13258" extrusionOk="0">
                    <a:moveTo>
                      <a:pt x="113987" y="0"/>
                    </a:moveTo>
                    <a:lnTo>
                      <a:pt x="113987" y="13048"/>
                    </a:lnTo>
                    <a:lnTo>
                      <a:pt x="1" y="13257"/>
                    </a:lnTo>
                    <a:lnTo>
                      <a:pt x="1" y="209"/>
                    </a:lnTo>
                    <a:close/>
                  </a:path>
                </a:pathLst>
              </a:custGeom>
              <a:solidFill>
                <a:srgbClr val="DFDFDF"/>
              </a:solidFill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2103050" y="1744900"/>
                <a:ext cx="163125" cy="32622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049" extrusionOk="0">
                    <a:moveTo>
                      <a:pt x="3237" y="0"/>
                    </a:moveTo>
                    <a:cubicBezTo>
                      <a:pt x="1462" y="0"/>
                      <a:pt x="1" y="2923"/>
                      <a:pt x="1" y="6524"/>
                    </a:cubicBezTo>
                    <a:cubicBezTo>
                      <a:pt x="1" y="10125"/>
                      <a:pt x="1462" y="13048"/>
                      <a:pt x="3237" y="13048"/>
                    </a:cubicBezTo>
                    <a:cubicBezTo>
                      <a:pt x="5064" y="13048"/>
                      <a:pt x="6525" y="10125"/>
                      <a:pt x="6525" y="6524"/>
                    </a:cubicBezTo>
                    <a:cubicBezTo>
                      <a:pt x="6525" y="2923"/>
                      <a:pt x="5064" y="0"/>
                      <a:pt x="3237" y="0"/>
                    </a:cubicBezTo>
                    <a:close/>
                  </a:path>
                </a:pathLst>
              </a:custGeom>
              <a:solidFill>
                <a:srgbClr val="F5FAFA"/>
              </a:solidFill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5015350" y="1730525"/>
                <a:ext cx="104400" cy="34580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832" extrusionOk="0">
                    <a:moveTo>
                      <a:pt x="1" y="523"/>
                    </a:moveTo>
                    <a:cubicBezTo>
                      <a:pt x="1305" y="1"/>
                      <a:pt x="2662" y="1045"/>
                      <a:pt x="3393" y="3237"/>
                    </a:cubicBezTo>
                    <a:cubicBezTo>
                      <a:pt x="4176" y="5429"/>
                      <a:pt x="4176" y="8299"/>
                      <a:pt x="3445" y="10492"/>
                    </a:cubicBezTo>
                    <a:cubicBezTo>
                      <a:pt x="2715" y="12736"/>
                      <a:pt x="1358" y="13832"/>
                      <a:pt x="105" y="13310"/>
                    </a:cubicBezTo>
                    <a:lnTo>
                      <a:pt x="731" y="6890"/>
                    </a:lnTo>
                    <a:close/>
                  </a:path>
                </a:pathLst>
              </a:custGeom>
              <a:solidFill>
                <a:srgbClr val="DFDFDF"/>
              </a:solidFill>
              <a:ln w="16950" cap="flat" cmpd="sng">
                <a:solidFill>
                  <a:srgbClr val="80808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3362175" y="1140375"/>
                <a:ext cx="418875" cy="628025"/>
              </a:xfrm>
              <a:custGeom>
                <a:avLst/>
                <a:gdLst/>
                <a:ahLst/>
                <a:cxnLst/>
                <a:rect l="l" t="t" r="r" b="b"/>
                <a:pathLst>
                  <a:path w="16755" h="25121" extrusionOk="0">
                    <a:moveTo>
                      <a:pt x="8147" y="5416"/>
                    </a:moveTo>
                    <a:cubicBezTo>
                      <a:pt x="9799" y="5416"/>
                      <a:pt x="11293" y="7638"/>
                      <a:pt x="11587" y="9306"/>
                    </a:cubicBezTo>
                    <a:cubicBezTo>
                      <a:pt x="11953" y="11133"/>
                      <a:pt x="11274" y="14212"/>
                      <a:pt x="9448" y="14526"/>
                    </a:cubicBezTo>
                    <a:cubicBezTo>
                      <a:pt x="9345" y="14543"/>
                      <a:pt x="9244" y="14551"/>
                      <a:pt x="9143" y="14551"/>
                    </a:cubicBezTo>
                    <a:cubicBezTo>
                      <a:pt x="7402" y="14551"/>
                      <a:pt x="5986" y="12077"/>
                      <a:pt x="5690" y="10350"/>
                    </a:cubicBezTo>
                    <a:cubicBezTo>
                      <a:pt x="5377" y="8576"/>
                      <a:pt x="6055" y="5757"/>
                      <a:pt x="7830" y="5444"/>
                    </a:cubicBezTo>
                    <a:cubicBezTo>
                      <a:pt x="7936" y="5425"/>
                      <a:pt x="8042" y="5416"/>
                      <a:pt x="8147" y="5416"/>
                    </a:cubicBezTo>
                    <a:close/>
                    <a:moveTo>
                      <a:pt x="7844" y="0"/>
                    </a:moveTo>
                    <a:cubicBezTo>
                      <a:pt x="7532" y="0"/>
                      <a:pt x="7214" y="23"/>
                      <a:pt x="6890" y="68"/>
                    </a:cubicBezTo>
                    <a:cubicBezTo>
                      <a:pt x="2402" y="695"/>
                      <a:pt x="1" y="5810"/>
                      <a:pt x="940" y="11185"/>
                    </a:cubicBezTo>
                    <a:cubicBezTo>
                      <a:pt x="1880" y="16561"/>
                      <a:pt x="5794" y="18701"/>
                      <a:pt x="5794" y="18701"/>
                    </a:cubicBezTo>
                    <a:lnTo>
                      <a:pt x="6786" y="25121"/>
                    </a:lnTo>
                    <a:lnTo>
                      <a:pt x="14354" y="24024"/>
                    </a:lnTo>
                    <a:lnTo>
                      <a:pt x="13205" y="17396"/>
                    </a:lnTo>
                    <a:cubicBezTo>
                      <a:pt x="13205" y="17396"/>
                      <a:pt x="16754" y="14004"/>
                      <a:pt x="15658" y="8628"/>
                    </a:cubicBezTo>
                    <a:cubicBezTo>
                      <a:pt x="14691" y="3597"/>
                      <a:pt x="11795" y="0"/>
                      <a:pt x="7844" y="0"/>
                    </a:cubicBezTo>
                    <a:close/>
                  </a:path>
                </a:pathLst>
              </a:custGeom>
              <a:solidFill>
                <a:srgbClr val="8B8B8B"/>
              </a:solidFill>
              <a:ln w="16950" cap="flat" cmpd="sng">
                <a:solidFill>
                  <a:srgbClr val="40404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3217350" y="1131625"/>
                <a:ext cx="857275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42799" extrusionOk="0">
                    <a:moveTo>
                      <a:pt x="19990" y="15345"/>
                    </a:moveTo>
                    <a:cubicBezTo>
                      <a:pt x="21817" y="15711"/>
                      <a:pt x="23487" y="13049"/>
                      <a:pt x="23800" y="11222"/>
                    </a:cubicBezTo>
                    <a:cubicBezTo>
                      <a:pt x="24113" y="9395"/>
                      <a:pt x="23330" y="6577"/>
                      <a:pt x="21608" y="6264"/>
                    </a:cubicBezTo>
                    <a:cubicBezTo>
                      <a:pt x="19833" y="6003"/>
                      <a:pt x="18215" y="8352"/>
                      <a:pt x="17902" y="10178"/>
                    </a:cubicBezTo>
                    <a:cubicBezTo>
                      <a:pt x="17537" y="11953"/>
                      <a:pt x="18163" y="15032"/>
                      <a:pt x="19990" y="15345"/>
                    </a:cubicBezTo>
                    <a:close/>
                    <a:moveTo>
                      <a:pt x="32203" y="24270"/>
                    </a:moveTo>
                    <a:cubicBezTo>
                      <a:pt x="34290" y="24322"/>
                      <a:pt x="34134" y="37370"/>
                      <a:pt x="32203" y="37214"/>
                    </a:cubicBezTo>
                    <a:lnTo>
                      <a:pt x="32203" y="42798"/>
                    </a:lnTo>
                    <a:lnTo>
                      <a:pt x="157" y="42798"/>
                    </a:lnTo>
                    <a:lnTo>
                      <a:pt x="1" y="36118"/>
                    </a:lnTo>
                    <a:cubicBezTo>
                      <a:pt x="2401" y="36065"/>
                      <a:pt x="2140" y="24374"/>
                      <a:pt x="1" y="24374"/>
                    </a:cubicBezTo>
                    <a:lnTo>
                      <a:pt x="13884" y="24374"/>
                    </a:lnTo>
                    <a:lnTo>
                      <a:pt x="15136" y="18059"/>
                    </a:lnTo>
                    <a:cubicBezTo>
                      <a:pt x="15136" y="18059"/>
                      <a:pt x="12213" y="14719"/>
                      <a:pt x="13153" y="9343"/>
                    </a:cubicBezTo>
                    <a:cubicBezTo>
                      <a:pt x="14092" y="3968"/>
                      <a:pt x="18111" y="1"/>
                      <a:pt x="22547" y="888"/>
                    </a:cubicBezTo>
                    <a:cubicBezTo>
                      <a:pt x="26931" y="1828"/>
                      <a:pt x="28706" y="6473"/>
                      <a:pt x="27871" y="11953"/>
                    </a:cubicBezTo>
                    <a:cubicBezTo>
                      <a:pt x="27036" y="17381"/>
                      <a:pt x="22547" y="19364"/>
                      <a:pt x="22547" y="19364"/>
                    </a:cubicBezTo>
                    <a:lnTo>
                      <a:pt x="21451" y="24374"/>
                    </a:lnTo>
                    <a:close/>
                  </a:path>
                </a:pathLst>
              </a:custGeom>
              <a:solidFill>
                <a:srgbClr val="808080"/>
              </a:solidFill>
              <a:ln w="16950" cap="flat" cmpd="sng">
                <a:solidFill>
                  <a:srgbClr val="40404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1975200" y="4475825"/>
                <a:ext cx="3262000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19573" fill="none" extrusionOk="0">
                    <a:moveTo>
                      <a:pt x="0" y="0"/>
                    </a:moveTo>
                    <a:lnTo>
                      <a:pt x="16284" y="19572"/>
                    </a:lnTo>
                    <a:lnTo>
                      <a:pt x="130479" y="19572"/>
                    </a:lnTo>
                  </a:path>
                </a:pathLst>
              </a:custGeom>
              <a:noFill/>
              <a:ln w="7825" cap="flat" cmpd="sng">
                <a:solidFill>
                  <a:srgbClr val="2F23DD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1975200" y="1050750"/>
                <a:ext cx="3262000" cy="4240600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169624" fill="none" extrusionOk="0">
                    <a:moveTo>
                      <a:pt x="0" y="0"/>
                    </a:moveTo>
                    <a:lnTo>
                      <a:pt x="0" y="150051"/>
                    </a:lnTo>
                    <a:lnTo>
                      <a:pt x="16284" y="169623"/>
                    </a:lnTo>
                    <a:lnTo>
                      <a:pt x="130479" y="169623"/>
                    </a:lnTo>
                    <a:lnTo>
                      <a:pt x="130479" y="16336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2382275" y="1459150"/>
                <a:ext cx="25" cy="3832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288" fill="none" extrusionOk="0">
                    <a:moveTo>
                      <a:pt x="1" y="0"/>
                    </a:moveTo>
                    <a:lnTo>
                      <a:pt x="1" y="153287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1975200" y="806750"/>
                <a:ext cx="3262000" cy="6524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26097" fill="none" extrusionOk="0">
                    <a:moveTo>
                      <a:pt x="0" y="9760"/>
                    </a:moveTo>
                    <a:lnTo>
                      <a:pt x="0" y="0"/>
                    </a:lnTo>
                    <a:lnTo>
                      <a:pt x="114143" y="0"/>
                    </a:lnTo>
                    <a:lnTo>
                      <a:pt x="130479" y="19572"/>
                    </a:lnTo>
                    <a:lnTo>
                      <a:pt x="130479" y="26096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1975200" y="806750"/>
                <a:ext cx="3262000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30480" h="19573" fill="none" extrusionOk="0">
                    <a:moveTo>
                      <a:pt x="0" y="0"/>
                    </a:moveTo>
                    <a:lnTo>
                      <a:pt x="16284" y="19572"/>
                    </a:lnTo>
                    <a:lnTo>
                      <a:pt x="130479" y="19572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>
                <a:off x="2382275" y="1296050"/>
                <a:ext cx="25" cy="16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6525" fill="none" extrusionOk="0">
                    <a:moveTo>
                      <a:pt x="1" y="6524"/>
                    </a:moveTo>
                    <a:lnTo>
                      <a:pt x="1" y="0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1893000" y="724550"/>
                <a:ext cx="3425100" cy="489325"/>
              </a:xfrm>
              <a:custGeom>
                <a:avLst/>
                <a:gdLst/>
                <a:ahLst/>
                <a:cxnLst/>
                <a:rect l="l" t="t" r="r" b="b"/>
                <a:pathLst>
                  <a:path w="137004" h="19573" fill="none" extrusionOk="0">
                    <a:moveTo>
                      <a:pt x="0" y="0"/>
                    </a:moveTo>
                    <a:lnTo>
                      <a:pt x="120719" y="0"/>
                    </a:lnTo>
                    <a:lnTo>
                      <a:pt x="137003" y="19572"/>
                    </a:lnTo>
                    <a:lnTo>
                      <a:pt x="16336" y="19572"/>
                    </a:lnTo>
                    <a:close/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1893000" y="724550"/>
                <a:ext cx="3425100" cy="734625"/>
              </a:xfrm>
              <a:custGeom>
                <a:avLst/>
                <a:gdLst/>
                <a:ahLst/>
                <a:cxnLst/>
                <a:rect l="l" t="t" r="r" b="b"/>
                <a:pathLst>
                  <a:path w="137004" h="29385" fill="none" extrusionOk="0">
                    <a:moveTo>
                      <a:pt x="0" y="0"/>
                    </a:moveTo>
                    <a:lnTo>
                      <a:pt x="0" y="9812"/>
                    </a:lnTo>
                    <a:lnTo>
                      <a:pt x="16336" y="29384"/>
                    </a:lnTo>
                    <a:lnTo>
                      <a:pt x="137003" y="29384"/>
                    </a:lnTo>
                    <a:lnTo>
                      <a:pt x="137003" y="19572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>
                <a:off x="2301400" y="1213850"/>
                <a:ext cx="25" cy="245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813" fill="none" extrusionOk="0">
                    <a:moveTo>
                      <a:pt x="0" y="0"/>
                    </a:moveTo>
                    <a:lnTo>
                      <a:pt x="0" y="9812"/>
                    </a:lnTo>
                  </a:path>
                </a:pathLst>
              </a:custGeom>
              <a:noFill/>
              <a:ln w="16950" cap="flat" cmpd="sng">
                <a:solidFill>
                  <a:srgbClr val="000000"/>
                </a:solidFill>
                <a:prstDash val="solid"/>
                <a:miter lim="5219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7" name="Google Shape;177;p18"/>
            <p:cNvCxnSpPr/>
            <p:nvPr/>
          </p:nvCxnSpPr>
          <p:spPr>
            <a:xfrm>
              <a:off x="1805125" y="3841075"/>
              <a:ext cx="1103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8"/>
            <p:cNvCxnSpPr/>
            <p:nvPr/>
          </p:nvCxnSpPr>
          <p:spPr>
            <a:xfrm rot="10800000" flipH="1">
              <a:off x="1506600" y="3855925"/>
              <a:ext cx="402600" cy="604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9" name="Google Shape;179;p18"/>
            <p:cNvSpPr txBox="1"/>
            <p:nvPr/>
          </p:nvSpPr>
          <p:spPr>
            <a:xfrm>
              <a:off x="770100" y="4436794"/>
              <a:ext cx="1506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Kalam"/>
                  <a:ea typeface="Kalam"/>
                  <a:cs typeface="Kalam"/>
                  <a:sym typeface="Kalam"/>
                </a:rPr>
                <a:t>PENCIL LINE</a:t>
              </a:r>
              <a:endParaRPr sz="9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1805125" y="3554575"/>
              <a:ext cx="35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A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2099250" y="3554575"/>
              <a:ext cx="35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B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2454150" y="3554575"/>
              <a:ext cx="354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C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83" name="Google Shape;183;p18"/>
          <p:cNvGrpSpPr/>
          <p:nvPr/>
        </p:nvGrpSpPr>
        <p:grpSpPr>
          <a:xfrm>
            <a:off x="702750" y="1079150"/>
            <a:ext cx="2094300" cy="3067825"/>
            <a:chOff x="702750" y="1079150"/>
            <a:chExt cx="2094300" cy="3067825"/>
          </a:xfrm>
        </p:grpSpPr>
        <p:sp>
          <p:nvSpPr>
            <p:cNvPr id="184" name="Google Shape;184;p18"/>
            <p:cNvSpPr txBox="1"/>
            <p:nvPr/>
          </p:nvSpPr>
          <p:spPr>
            <a:xfrm>
              <a:off x="702750" y="1982475"/>
              <a:ext cx="2094300" cy="21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Let us assume the solvent has travelled </a:t>
              </a:r>
              <a:r>
                <a:rPr lang="en" sz="1200" b="1" dirty="0">
                  <a:latin typeface="Cambria"/>
                  <a:ea typeface="Cambria"/>
                  <a:cs typeface="Cambria"/>
                  <a:sym typeface="Cambria"/>
                </a:rPr>
                <a:t>10 cm</a:t>
              </a: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. </a:t>
              </a:r>
              <a:endParaRPr sz="1200" dirty="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The yellow dye has travelled 9 centimeters so has an R</a:t>
              </a:r>
              <a:r>
                <a:rPr lang="en" sz="1200" baseline="-25000" dirty="0"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value of </a:t>
              </a:r>
              <a:r>
                <a:rPr lang="en" sz="1200" b="1" dirty="0">
                  <a:latin typeface="Cambria"/>
                  <a:ea typeface="Cambria"/>
                  <a:cs typeface="Cambria"/>
                  <a:sym typeface="Cambria"/>
                </a:rPr>
                <a:t>0.9</a:t>
              </a: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 dirty="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The blue dye has travelled 5 centimeters</a:t>
              </a:r>
              <a:r>
                <a:rPr lang="en" sz="1200" b="1" dirty="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so has an R</a:t>
              </a:r>
              <a:r>
                <a:rPr lang="en" sz="1200" baseline="-25000" dirty="0">
                  <a:latin typeface="Cambria"/>
                  <a:ea typeface="Cambria"/>
                  <a:cs typeface="Cambria"/>
                  <a:sym typeface="Cambria"/>
                </a:rPr>
                <a:t>f</a:t>
              </a: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 value of </a:t>
              </a:r>
              <a:r>
                <a:rPr lang="en" sz="1200" b="1" dirty="0">
                  <a:latin typeface="Cambria"/>
                  <a:ea typeface="Cambria"/>
                  <a:cs typeface="Cambria"/>
                  <a:sym typeface="Cambria"/>
                </a:rPr>
                <a:t>0.5</a:t>
              </a:r>
              <a:r>
                <a:rPr lang="en" sz="1200" dirty="0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 dirty="0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85" name="Google Shape;185;p18"/>
            <p:cNvGrpSpPr/>
            <p:nvPr/>
          </p:nvGrpSpPr>
          <p:grpSpPr>
            <a:xfrm>
              <a:off x="1088625" y="1079150"/>
              <a:ext cx="1322556" cy="853099"/>
              <a:chOff x="332050" y="517125"/>
              <a:chExt cx="6997650" cy="4513750"/>
            </a:xfrm>
          </p:grpSpPr>
          <p:sp>
            <p:nvSpPr>
              <p:cNvPr id="186" name="Google Shape;186;p18"/>
              <p:cNvSpPr/>
              <p:nvPr/>
            </p:nvSpPr>
            <p:spPr>
              <a:xfrm>
                <a:off x="332050" y="1931250"/>
                <a:ext cx="1408925" cy="1429800"/>
              </a:xfrm>
              <a:custGeom>
                <a:avLst/>
                <a:gdLst/>
                <a:ahLst/>
                <a:cxnLst/>
                <a:rect l="l" t="t" r="r" b="b"/>
                <a:pathLst>
                  <a:path w="56357" h="57192" extrusionOk="0">
                    <a:moveTo>
                      <a:pt x="36110" y="2505"/>
                    </a:moveTo>
                    <a:cubicBezTo>
                      <a:pt x="43207" y="2505"/>
                      <a:pt x="48425" y="4592"/>
                      <a:pt x="48425" y="10854"/>
                    </a:cubicBezTo>
                    <a:cubicBezTo>
                      <a:pt x="48425" y="15029"/>
                      <a:pt x="46338" y="26926"/>
                      <a:pt x="29848" y="26926"/>
                    </a:cubicBezTo>
                    <a:lnTo>
                      <a:pt x="20873" y="26926"/>
                    </a:lnTo>
                    <a:lnTo>
                      <a:pt x="26091" y="5636"/>
                    </a:lnTo>
                    <a:cubicBezTo>
                      <a:pt x="26926" y="2505"/>
                      <a:pt x="27135" y="2505"/>
                      <a:pt x="30266" y="2505"/>
                    </a:cubicBezTo>
                    <a:close/>
                    <a:moveTo>
                      <a:pt x="15655" y="0"/>
                    </a:moveTo>
                    <a:cubicBezTo>
                      <a:pt x="13985" y="0"/>
                      <a:pt x="13359" y="0"/>
                      <a:pt x="13359" y="1670"/>
                    </a:cubicBezTo>
                    <a:cubicBezTo>
                      <a:pt x="13359" y="2505"/>
                      <a:pt x="13776" y="2505"/>
                      <a:pt x="15446" y="2505"/>
                    </a:cubicBezTo>
                    <a:cubicBezTo>
                      <a:pt x="20247" y="2505"/>
                      <a:pt x="20247" y="3131"/>
                      <a:pt x="20247" y="3966"/>
                    </a:cubicBezTo>
                    <a:cubicBezTo>
                      <a:pt x="20247" y="4175"/>
                      <a:pt x="20247" y="4592"/>
                      <a:pt x="20038" y="5845"/>
                    </a:cubicBezTo>
                    <a:lnTo>
                      <a:pt x="8975" y="49469"/>
                    </a:lnTo>
                    <a:cubicBezTo>
                      <a:pt x="8349" y="52391"/>
                      <a:pt x="8141" y="53226"/>
                      <a:pt x="2505" y="53226"/>
                    </a:cubicBezTo>
                    <a:cubicBezTo>
                      <a:pt x="626" y="53226"/>
                      <a:pt x="0" y="53226"/>
                      <a:pt x="0" y="54687"/>
                    </a:cubicBezTo>
                    <a:cubicBezTo>
                      <a:pt x="0" y="55522"/>
                      <a:pt x="1044" y="55522"/>
                      <a:pt x="1252" y="55522"/>
                    </a:cubicBezTo>
                    <a:cubicBezTo>
                      <a:pt x="2714" y="55522"/>
                      <a:pt x="4383" y="55313"/>
                      <a:pt x="5845" y="55313"/>
                    </a:cubicBezTo>
                    <a:lnTo>
                      <a:pt x="15446" y="55313"/>
                    </a:lnTo>
                    <a:cubicBezTo>
                      <a:pt x="16907" y="55313"/>
                      <a:pt x="18577" y="55522"/>
                      <a:pt x="20038" y="55522"/>
                    </a:cubicBezTo>
                    <a:cubicBezTo>
                      <a:pt x="20873" y="55522"/>
                      <a:pt x="21708" y="55522"/>
                      <a:pt x="21708" y="54061"/>
                    </a:cubicBezTo>
                    <a:cubicBezTo>
                      <a:pt x="21708" y="53226"/>
                      <a:pt x="20873" y="53226"/>
                      <a:pt x="19621" y="53226"/>
                    </a:cubicBezTo>
                    <a:cubicBezTo>
                      <a:pt x="14820" y="53226"/>
                      <a:pt x="14820" y="52600"/>
                      <a:pt x="14820" y="51765"/>
                    </a:cubicBezTo>
                    <a:cubicBezTo>
                      <a:pt x="14820" y="51765"/>
                      <a:pt x="14820" y="51139"/>
                      <a:pt x="15029" y="50512"/>
                    </a:cubicBezTo>
                    <a:lnTo>
                      <a:pt x="20456" y="28596"/>
                    </a:lnTo>
                    <a:lnTo>
                      <a:pt x="30057" y="28596"/>
                    </a:lnTo>
                    <a:cubicBezTo>
                      <a:pt x="37780" y="28596"/>
                      <a:pt x="39241" y="33397"/>
                      <a:pt x="39241" y="36110"/>
                    </a:cubicBezTo>
                    <a:cubicBezTo>
                      <a:pt x="39241" y="37363"/>
                      <a:pt x="38406" y="40494"/>
                      <a:pt x="37989" y="42581"/>
                    </a:cubicBezTo>
                    <a:cubicBezTo>
                      <a:pt x="36945" y="46338"/>
                      <a:pt x="36736" y="47382"/>
                      <a:pt x="36736" y="48843"/>
                    </a:cubicBezTo>
                    <a:cubicBezTo>
                      <a:pt x="36736" y="54687"/>
                      <a:pt x="41537" y="57192"/>
                      <a:pt x="46964" y="57192"/>
                    </a:cubicBezTo>
                    <a:cubicBezTo>
                      <a:pt x="53435" y="57192"/>
                      <a:pt x="56357" y="49260"/>
                      <a:pt x="56357" y="48008"/>
                    </a:cubicBezTo>
                    <a:cubicBezTo>
                      <a:pt x="56357" y="47590"/>
                      <a:pt x="55939" y="47382"/>
                      <a:pt x="55522" y="47382"/>
                    </a:cubicBezTo>
                    <a:cubicBezTo>
                      <a:pt x="54896" y="47382"/>
                      <a:pt x="54687" y="47799"/>
                      <a:pt x="54478" y="48425"/>
                    </a:cubicBezTo>
                    <a:cubicBezTo>
                      <a:pt x="52600" y="54270"/>
                      <a:pt x="49260" y="55731"/>
                      <a:pt x="47173" y="55731"/>
                    </a:cubicBezTo>
                    <a:cubicBezTo>
                      <a:pt x="45086" y="55731"/>
                      <a:pt x="43833" y="54687"/>
                      <a:pt x="43833" y="51139"/>
                    </a:cubicBezTo>
                    <a:cubicBezTo>
                      <a:pt x="43833" y="49051"/>
                      <a:pt x="44877" y="41746"/>
                      <a:pt x="44877" y="41328"/>
                    </a:cubicBezTo>
                    <a:cubicBezTo>
                      <a:pt x="45294" y="38406"/>
                      <a:pt x="45294" y="37989"/>
                      <a:pt x="45294" y="37363"/>
                    </a:cubicBezTo>
                    <a:cubicBezTo>
                      <a:pt x="45294" y="31518"/>
                      <a:pt x="40494" y="29013"/>
                      <a:pt x="37363" y="27970"/>
                    </a:cubicBezTo>
                    <a:cubicBezTo>
                      <a:pt x="47590" y="25674"/>
                      <a:pt x="55313" y="19203"/>
                      <a:pt x="55313" y="12315"/>
                    </a:cubicBezTo>
                    <a:cubicBezTo>
                      <a:pt x="55313" y="5845"/>
                      <a:pt x="49051" y="0"/>
                      <a:pt x="375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1824450" y="2630475"/>
                <a:ext cx="699275" cy="1283700"/>
              </a:xfrm>
              <a:custGeom>
                <a:avLst/>
                <a:gdLst/>
                <a:ahLst/>
                <a:cxnLst/>
                <a:rect l="l" t="t" r="r" b="b"/>
                <a:pathLst>
                  <a:path w="27971" h="51348" extrusionOk="0">
                    <a:moveTo>
                      <a:pt x="22961" y="1"/>
                    </a:moveTo>
                    <a:cubicBezTo>
                      <a:pt x="20665" y="1"/>
                      <a:pt x="18160" y="1879"/>
                      <a:pt x="17116" y="4175"/>
                    </a:cubicBezTo>
                    <a:cubicBezTo>
                      <a:pt x="16073" y="6054"/>
                      <a:pt x="15447" y="8141"/>
                      <a:pt x="14194" y="15447"/>
                    </a:cubicBezTo>
                    <a:lnTo>
                      <a:pt x="10437" y="15447"/>
                    </a:lnTo>
                    <a:cubicBezTo>
                      <a:pt x="9393" y="15447"/>
                      <a:pt x="8767" y="15447"/>
                      <a:pt x="8767" y="16490"/>
                    </a:cubicBezTo>
                    <a:cubicBezTo>
                      <a:pt x="8767" y="17117"/>
                      <a:pt x="9185" y="17117"/>
                      <a:pt x="10228" y="17117"/>
                    </a:cubicBezTo>
                    <a:lnTo>
                      <a:pt x="13985" y="17117"/>
                    </a:lnTo>
                    <a:cubicBezTo>
                      <a:pt x="12942" y="22335"/>
                      <a:pt x="10646" y="35067"/>
                      <a:pt x="9185" y="41120"/>
                    </a:cubicBezTo>
                    <a:cubicBezTo>
                      <a:pt x="8350" y="46130"/>
                      <a:pt x="7515" y="50096"/>
                      <a:pt x="4593" y="50096"/>
                    </a:cubicBezTo>
                    <a:cubicBezTo>
                      <a:pt x="4384" y="50096"/>
                      <a:pt x="2923" y="50096"/>
                      <a:pt x="1879" y="49052"/>
                    </a:cubicBezTo>
                    <a:cubicBezTo>
                      <a:pt x="4801" y="48843"/>
                      <a:pt x="4801" y="46338"/>
                      <a:pt x="4801" y="46338"/>
                    </a:cubicBezTo>
                    <a:cubicBezTo>
                      <a:pt x="4801" y="45295"/>
                      <a:pt x="3758" y="44460"/>
                      <a:pt x="2714" y="44460"/>
                    </a:cubicBezTo>
                    <a:cubicBezTo>
                      <a:pt x="1670" y="44460"/>
                      <a:pt x="1" y="45504"/>
                      <a:pt x="1" y="47591"/>
                    </a:cubicBezTo>
                    <a:cubicBezTo>
                      <a:pt x="1" y="50096"/>
                      <a:pt x="2505" y="51348"/>
                      <a:pt x="4593" y="51348"/>
                    </a:cubicBezTo>
                    <a:cubicBezTo>
                      <a:pt x="10437" y="51348"/>
                      <a:pt x="12733" y="40912"/>
                      <a:pt x="13359" y="38198"/>
                    </a:cubicBezTo>
                    <a:cubicBezTo>
                      <a:pt x="14403" y="33815"/>
                      <a:pt x="17116" y="18786"/>
                      <a:pt x="17534" y="17117"/>
                    </a:cubicBezTo>
                    <a:lnTo>
                      <a:pt x="22335" y="17117"/>
                    </a:lnTo>
                    <a:cubicBezTo>
                      <a:pt x="23378" y="17117"/>
                      <a:pt x="23796" y="17117"/>
                      <a:pt x="23796" y="16073"/>
                    </a:cubicBezTo>
                    <a:cubicBezTo>
                      <a:pt x="23796" y="15447"/>
                      <a:pt x="23378" y="15447"/>
                      <a:pt x="22335" y="15447"/>
                    </a:cubicBezTo>
                    <a:lnTo>
                      <a:pt x="17743" y="15447"/>
                    </a:lnTo>
                    <a:cubicBezTo>
                      <a:pt x="18786" y="9602"/>
                      <a:pt x="19621" y="5636"/>
                      <a:pt x="20039" y="3758"/>
                    </a:cubicBezTo>
                    <a:cubicBezTo>
                      <a:pt x="20456" y="2506"/>
                      <a:pt x="21708" y="1253"/>
                      <a:pt x="23170" y="1253"/>
                    </a:cubicBezTo>
                    <a:cubicBezTo>
                      <a:pt x="24213" y="1253"/>
                      <a:pt x="25466" y="1671"/>
                      <a:pt x="26092" y="2297"/>
                    </a:cubicBezTo>
                    <a:cubicBezTo>
                      <a:pt x="23796" y="2506"/>
                      <a:pt x="23170" y="4175"/>
                      <a:pt x="23170" y="5010"/>
                    </a:cubicBezTo>
                    <a:cubicBezTo>
                      <a:pt x="23170" y="6263"/>
                      <a:pt x="24004" y="6889"/>
                      <a:pt x="25048" y="6889"/>
                    </a:cubicBezTo>
                    <a:cubicBezTo>
                      <a:pt x="26092" y="6889"/>
                      <a:pt x="27970" y="5845"/>
                      <a:pt x="27970" y="3758"/>
                    </a:cubicBezTo>
                    <a:cubicBezTo>
                      <a:pt x="27970" y="1462"/>
                      <a:pt x="25466" y="1"/>
                      <a:pt x="229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3290775" y="2599175"/>
                <a:ext cx="127327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50931" h="17325" extrusionOk="0">
                    <a:moveTo>
                      <a:pt x="2714" y="0"/>
                    </a:moveTo>
                    <a:cubicBezTo>
                      <a:pt x="1253" y="0"/>
                      <a:pt x="0" y="0"/>
                      <a:pt x="0" y="1462"/>
                    </a:cubicBezTo>
                    <a:cubicBezTo>
                      <a:pt x="0" y="2714"/>
                      <a:pt x="1044" y="2714"/>
                      <a:pt x="2296" y="2714"/>
                    </a:cubicBezTo>
                    <a:lnTo>
                      <a:pt x="48426" y="2714"/>
                    </a:lnTo>
                    <a:cubicBezTo>
                      <a:pt x="49678" y="2714"/>
                      <a:pt x="50930" y="2714"/>
                      <a:pt x="50930" y="1462"/>
                    </a:cubicBezTo>
                    <a:cubicBezTo>
                      <a:pt x="50930" y="0"/>
                      <a:pt x="49469" y="0"/>
                      <a:pt x="48008" y="0"/>
                    </a:cubicBezTo>
                    <a:close/>
                    <a:moveTo>
                      <a:pt x="2296" y="14403"/>
                    </a:moveTo>
                    <a:cubicBezTo>
                      <a:pt x="1044" y="14403"/>
                      <a:pt x="0" y="14403"/>
                      <a:pt x="0" y="15864"/>
                    </a:cubicBezTo>
                    <a:cubicBezTo>
                      <a:pt x="0" y="17325"/>
                      <a:pt x="1253" y="17325"/>
                      <a:pt x="2714" y="17325"/>
                    </a:cubicBezTo>
                    <a:lnTo>
                      <a:pt x="48008" y="17325"/>
                    </a:lnTo>
                    <a:cubicBezTo>
                      <a:pt x="49469" y="17325"/>
                      <a:pt x="50930" y="17325"/>
                      <a:pt x="50930" y="15864"/>
                    </a:cubicBezTo>
                    <a:cubicBezTo>
                      <a:pt x="50930" y="14403"/>
                      <a:pt x="49678" y="14403"/>
                      <a:pt x="48426" y="144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5482425" y="517125"/>
                <a:ext cx="1184575" cy="1471550"/>
              </a:xfrm>
              <a:custGeom>
                <a:avLst/>
                <a:gdLst/>
                <a:ahLst/>
                <a:cxnLst/>
                <a:rect l="l" t="t" r="r" b="b"/>
                <a:pathLst>
                  <a:path w="47383" h="58862" extrusionOk="0">
                    <a:moveTo>
                      <a:pt x="29849" y="0"/>
                    </a:moveTo>
                    <a:cubicBezTo>
                      <a:pt x="19621" y="0"/>
                      <a:pt x="10228" y="9393"/>
                      <a:pt x="10228" y="18577"/>
                    </a:cubicBezTo>
                    <a:cubicBezTo>
                      <a:pt x="10228" y="24630"/>
                      <a:pt x="13985" y="28178"/>
                      <a:pt x="17951" y="29639"/>
                    </a:cubicBezTo>
                    <a:cubicBezTo>
                      <a:pt x="18786" y="30057"/>
                      <a:pt x="23587" y="31309"/>
                      <a:pt x="26092" y="31935"/>
                    </a:cubicBezTo>
                    <a:cubicBezTo>
                      <a:pt x="30266" y="32979"/>
                      <a:pt x="31310" y="33396"/>
                      <a:pt x="32980" y="35066"/>
                    </a:cubicBezTo>
                    <a:cubicBezTo>
                      <a:pt x="33189" y="35484"/>
                      <a:pt x="34858" y="37362"/>
                      <a:pt x="34858" y="41119"/>
                    </a:cubicBezTo>
                    <a:cubicBezTo>
                      <a:pt x="34858" y="48634"/>
                      <a:pt x="27970" y="56565"/>
                      <a:pt x="19830" y="56565"/>
                    </a:cubicBezTo>
                    <a:cubicBezTo>
                      <a:pt x="13151" y="56565"/>
                      <a:pt x="5636" y="53643"/>
                      <a:pt x="5636" y="44668"/>
                    </a:cubicBezTo>
                    <a:cubicBezTo>
                      <a:pt x="5636" y="42998"/>
                      <a:pt x="6054" y="41119"/>
                      <a:pt x="6263" y="40285"/>
                    </a:cubicBezTo>
                    <a:cubicBezTo>
                      <a:pt x="6263" y="40076"/>
                      <a:pt x="6471" y="39658"/>
                      <a:pt x="6471" y="39450"/>
                    </a:cubicBezTo>
                    <a:cubicBezTo>
                      <a:pt x="6471" y="39241"/>
                      <a:pt x="6263" y="38823"/>
                      <a:pt x="5636" y="38823"/>
                    </a:cubicBezTo>
                    <a:cubicBezTo>
                      <a:pt x="4801" y="38823"/>
                      <a:pt x="4801" y="38823"/>
                      <a:pt x="4384" y="40285"/>
                    </a:cubicBezTo>
                    <a:lnTo>
                      <a:pt x="209" y="56983"/>
                    </a:lnTo>
                    <a:cubicBezTo>
                      <a:pt x="209" y="56983"/>
                      <a:pt x="1" y="58026"/>
                      <a:pt x="1" y="58235"/>
                    </a:cubicBezTo>
                    <a:cubicBezTo>
                      <a:pt x="1" y="58861"/>
                      <a:pt x="627" y="58861"/>
                      <a:pt x="836" y="58861"/>
                    </a:cubicBezTo>
                    <a:cubicBezTo>
                      <a:pt x="1044" y="58861"/>
                      <a:pt x="1253" y="58861"/>
                      <a:pt x="2088" y="57609"/>
                    </a:cubicBezTo>
                    <a:lnTo>
                      <a:pt x="5845" y="52808"/>
                    </a:lnTo>
                    <a:cubicBezTo>
                      <a:pt x="7932" y="55730"/>
                      <a:pt x="12107" y="58861"/>
                      <a:pt x="19621" y="58861"/>
                    </a:cubicBezTo>
                    <a:cubicBezTo>
                      <a:pt x="30058" y="58861"/>
                      <a:pt x="39659" y="48634"/>
                      <a:pt x="39659" y="38615"/>
                    </a:cubicBezTo>
                    <a:cubicBezTo>
                      <a:pt x="39659" y="35066"/>
                      <a:pt x="38824" y="32144"/>
                      <a:pt x="35693" y="29222"/>
                    </a:cubicBezTo>
                    <a:cubicBezTo>
                      <a:pt x="34023" y="27552"/>
                      <a:pt x="32562" y="27135"/>
                      <a:pt x="25048" y="25047"/>
                    </a:cubicBezTo>
                    <a:cubicBezTo>
                      <a:pt x="19621" y="23586"/>
                      <a:pt x="18995" y="23378"/>
                      <a:pt x="17534" y="22125"/>
                    </a:cubicBezTo>
                    <a:cubicBezTo>
                      <a:pt x="16073" y="20664"/>
                      <a:pt x="15029" y="18786"/>
                      <a:pt x="15029" y="16072"/>
                    </a:cubicBezTo>
                    <a:cubicBezTo>
                      <a:pt x="15029" y="9184"/>
                      <a:pt x="21917" y="2296"/>
                      <a:pt x="29640" y="2296"/>
                    </a:cubicBezTo>
                    <a:cubicBezTo>
                      <a:pt x="37572" y="2296"/>
                      <a:pt x="41329" y="7097"/>
                      <a:pt x="41329" y="14820"/>
                    </a:cubicBezTo>
                    <a:cubicBezTo>
                      <a:pt x="41329" y="16907"/>
                      <a:pt x="40912" y="18994"/>
                      <a:pt x="40912" y="19412"/>
                    </a:cubicBezTo>
                    <a:cubicBezTo>
                      <a:pt x="40912" y="20247"/>
                      <a:pt x="41538" y="20247"/>
                      <a:pt x="41955" y="20247"/>
                    </a:cubicBezTo>
                    <a:cubicBezTo>
                      <a:pt x="42581" y="20247"/>
                      <a:pt x="42790" y="19829"/>
                      <a:pt x="42999" y="18577"/>
                    </a:cubicBezTo>
                    <a:lnTo>
                      <a:pt x="47382" y="835"/>
                    </a:lnTo>
                    <a:cubicBezTo>
                      <a:pt x="47382" y="0"/>
                      <a:pt x="46756" y="0"/>
                      <a:pt x="46756" y="0"/>
                    </a:cubicBezTo>
                    <a:cubicBezTo>
                      <a:pt x="46338" y="0"/>
                      <a:pt x="46338" y="0"/>
                      <a:pt x="45295" y="1252"/>
                    </a:cubicBezTo>
                    <a:cubicBezTo>
                      <a:pt x="44877" y="1879"/>
                      <a:pt x="41538" y="6053"/>
                      <a:pt x="41329" y="6262"/>
                    </a:cubicBezTo>
                    <a:cubicBezTo>
                      <a:pt x="38616" y="835"/>
                      <a:pt x="33397" y="0"/>
                      <a:pt x="298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6661750" y="1628600"/>
                <a:ext cx="527075" cy="636625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25465" extrusionOk="0">
                    <a:moveTo>
                      <a:pt x="14611" y="1252"/>
                    </a:moveTo>
                    <a:cubicBezTo>
                      <a:pt x="17116" y="1252"/>
                      <a:pt x="18786" y="2714"/>
                      <a:pt x="18786" y="4801"/>
                    </a:cubicBezTo>
                    <a:cubicBezTo>
                      <a:pt x="18786" y="10645"/>
                      <a:pt x="9602" y="10645"/>
                      <a:pt x="7306" y="10645"/>
                    </a:cubicBezTo>
                    <a:lnTo>
                      <a:pt x="5010" y="10645"/>
                    </a:lnTo>
                    <a:cubicBezTo>
                      <a:pt x="7306" y="2087"/>
                      <a:pt x="12733" y="1252"/>
                      <a:pt x="14611" y="1252"/>
                    </a:cubicBezTo>
                    <a:close/>
                    <a:moveTo>
                      <a:pt x="14611" y="0"/>
                    </a:moveTo>
                    <a:cubicBezTo>
                      <a:pt x="8558" y="0"/>
                      <a:pt x="0" y="5427"/>
                      <a:pt x="0" y="15446"/>
                    </a:cubicBezTo>
                    <a:cubicBezTo>
                      <a:pt x="0" y="21290"/>
                      <a:pt x="3549" y="25465"/>
                      <a:pt x="8558" y="25465"/>
                    </a:cubicBezTo>
                    <a:cubicBezTo>
                      <a:pt x="16281" y="25465"/>
                      <a:pt x="21082" y="19412"/>
                      <a:pt x="21082" y="18786"/>
                    </a:cubicBezTo>
                    <a:cubicBezTo>
                      <a:pt x="21082" y="18368"/>
                      <a:pt x="20873" y="18159"/>
                      <a:pt x="20665" y="18159"/>
                    </a:cubicBezTo>
                    <a:cubicBezTo>
                      <a:pt x="20456" y="18159"/>
                      <a:pt x="20247" y="18159"/>
                      <a:pt x="19830" y="18786"/>
                    </a:cubicBezTo>
                    <a:cubicBezTo>
                      <a:pt x="16281" y="23586"/>
                      <a:pt x="10854" y="24421"/>
                      <a:pt x="8767" y="24421"/>
                    </a:cubicBezTo>
                    <a:cubicBezTo>
                      <a:pt x="5427" y="24421"/>
                      <a:pt x="3758" y="21708"/>
                      <a:pt x="3758" y="17533"/>
                    </a:cubicBezTo>
                    <a:cubicBezTo>
                      <a:pt x="3758" y="16907"/>
                      <a:pt x="3758" y="15446"/>
                      <a:pt x="4592" y="11898"/>
                    </a:cubicBezTo>
                    <a:lnTo>
                      <a:pt x="7723" y="11898"/>
                    </a:lnTo>
                    <a:cubicBezTo>
                      <a:pt x="9184" y="11898"/>
                      <a:pt x="12942" y="11689"/>
                      <a:pt x="15655" y="10645"/>
                    </a:cubicBezTo>
                    <a:cubicBezTo>
                      <a:pt x="20038" y="8975"/>
                      <a:pt x="20456" y="5844"/>
                      <a:pt x="20456" y="4801"/>
                    </a:cubicBezTo>
                    <a:cubicBezTo>
                      <a:pt x="20456" y="2296"/>
                      <a:pt x="18160" y="0"/>
                      <a:pt x="146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5336325" y="2771375"/>
                <a:ext cx="199337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79735" h="3341" extrusionOk="0">
                    <a:moveTo>
                      <a:pt x="0" y="0"/>
                    </a:moveTo>
                    <a:lnTo>
                      <a:pt x="0" y="3340"/>
                    </a:lnTo>
                    <a:lnTo>
                      <a:pt x="79735" y="3340"/>
                    </a:lnTo>
                    <a:lnTo>
                      <a:pt x="797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440675" y="3282750"/>
                <a:ext cx="1189800" cy="1471575"/>
              </a:xfrm>
              <a:custGeom>
                <a:avLst/>
                <a:gdLst/>
                <a:ahLst/>
                <a:cxnLst/>
                <a:rect l="l" t="t" r="r" b="b"/>
                <a:pathLst>
                  <a:path w="47592" h="58863" extrusionOk="0">
                    <a:moveTo>
                      <a:pt x="30058" y="1"/>
                    </a:moveTo>
                    <a:cubicBezTo>
                      <a:pt x="19830" y="1"/>
                      <a:pt x="10437" y="9394"/>
                      <a:pt x="10437" y="18578"/>
                    </a:cubicBezTo>
                    <a:cubicBezTo>
                      <a:pt x="10437" y="24631"/>
                      <a:pt x="13986" y="28388"/>
                      <a:pt x="17952" y="29640"/>
                    </a:cubicBezTo>
                    <a:cubicBezTo>
                      <a:pt x="18995" y="30058"/>
                      <a:pt x="23796" y="31310"/>
                      <a:pt x="26092" y="31936"/>
                    </a:cubicBezTo>
                    <a:cubicBezTo>
                      <a:pt x="30267" y="32980"/>
                      <a:pt x="31310" y="33397"/>
                      <a:pt x="32980" y="35067"/>
                    </a:cubicBezTo>
                    <a:cubicBezTo>
                      <a:pt x="33397" y="35485"/>
                      <a:pt x="35067" y="37363"/>
                      <a:pt x="35067" y="41120"/>
                    </a:cubicBezTo>
                    <a:cubicBezTo>
                      <a:pt x="35067" y="48843"/>
                      <a:pt x="27971" y="56566"/>
                      <a:pt x="19830" y="56566"/>
                    </a:cubicBezTo>
                    <a:cubicBezTo>
                      <a:pt x="13151" y="56566"/>
                      <a:pt x="5845" y="53644"/>
                      <a:pt x="5845" y="44669"/>
                    </a:cubicBezTo>
                    <a:cubicBezTo>
                      <a:pt x="5845" y="42999"/>
                      <a:pt x="6263" y="41120"/>
                      <a:pt x="6471" y="40285"/>
                    </a:cubicBezTo>
                    <a:cubicBezTo>
                      <a:pt x="6471" y="40077"/>
                      <a:pt x="6471" y="39659"/>
                      <a:pt x="6471" y="39450"/>
                    </a:cubicBezTo>
                    <a:cubicBezTo>
                      <a:pt x="6471" y="39242"/>
                      <a:pt x="6263" y="38824"/>
                      <a:pt x="5637" y="38824"/>
                    </a:cubicBezTo>
                    <a:cubicBezTo>
                      <a:pt x="5010" y="38824"/>
                      <a:pt x="4802" y="39033"/>
                      <a:pt x="4593" y="40285"/>
                    </a:cubicBezTo>
                    <a:lnTo>
                      <a:pt x="418" y="56984"/>
                    </a:lnTo>
                    <a:cubicBezTo>
                      <a:pt x="418" y="56984"/>
                      <a:pt x="1" y="58027"/>
                      <a:pt x="1" y="58236"/>
                    </a:cubicBezTo>
                    <a:cubicBezTo>
                      <a:pt x="1" y="58862"/>
                      <a:pt x="627" y="58862"/>
                      <a:pt x="836" y="58862"/>
                    </a:cubicBezTo>
                    <a:cubicBezTo>
                      <a:pt x="1253" y="58862"/>
                      <a:pt x="1253" y="58862"/>
                      <a:pt x="2297" y="57610"/>
                    </a:cubicBezTo>
                    <a:lnTo>
                      <a:pt x="6054" y="52809"/>
                    </a:lnTo>
                    <a:cubicBezTo>
                      <a:pt x="7933" y="55731"/>
                      <a:pt x="12107" y="58862"/>
                      <a:pt x="19830" y="58862"/>
                    </a:cubicBezTo>
                    <a:cubicBezTo>
                      <a:pt x="30267" y="58862"/>
                      <a:pt x="39868" y="48843"/>
                      <a:pt x="39868" y="38616"/>
                    </a:cubicBezTo>
                    <a:cubicBezTo>
                      <a:pt x="39868" y="35276"/>
                      <a:pt x="39033" y="32145"/>
                      <a:pt x="35902" y="29223"/>
                    </a:cubicBezTo>
                    <a:cubicBezTo>
                      <a:pt x="34232" y="27553"/>
                      <a:pt x="32771" y="27135"/>
                      <a:pt x="25257" y="25048"/>
                    </a:cubicBezTo>
                    <a:cubicBezTo>
                      <a:pt x="19830" y="23587"/>
                      <a:pt x="18995" y="23378"/>
                      <a:pt x="17534" y="22126"/>
                    </a:cubicBezTo>
                    <a:cubicBezTo>
                      <a:pt x="16282" y="20665"/>
                      <a:pt x="15238" y="18786"/>
                      <a:pt x="15238" y="16073"/>
                    </a:cubicBezTo>
                    <a:cubicBezTo>
                      <a:pt x="15238" y="9185"/>
                      <a:pt x="22126" y="2297"/>
                      <a:pt x="29849" y="2297"/>
                    </a:cubicBezTo>
                    <a:cubicBezTo>
                      <a:pt x="37781" y="2297"/>
                      <a:pt x="41538" y="7098"/>
                      <a:pt x="41538" y="14821"/>
                    </a:cubicBezTo>
                    <a:cubicBezTo>
                      <a:pt x="41538" y="16908"/>
                      <a:pt x="41120" y="19204"/>
                      <a:pt x="41120" y="19413"/>
                    </a:cubicBezTo>
                    <a:cubicBezTo>
                      <a:pt x="41120" y="20247"/>
                      <a:pt x="41747" y="20247"/>
                      <a:pt x="41955" y="20247"/>
                    </a:cubicBezTo>
                    <a:cubicBezTo>
                      <a:pt x="42790" y="20247"/>
                      <a:pt x="42790" y="20039"/>
                      <a:pt x="43208" y="18578"/>
                    </a:cubicBezTo>
                    <a:lnTo>
                      <a:pt x="47591" y="836"/>
                    </a:lnTo>
                    <a:cubicBezTo>
                      <a:pt x="47591" y="1"/>
                      <a:pt x="46965" y="1"/>
                      <a:pt x="46756" y="1"/>
                    </a:cubicBezTo>
                    <a:cubicBezTo>
                      <a:pt x="46547" y="1"/>
                      <a:pt x="46339" y="210"/>
                      <a:pt x="45295" y="1253"/>
                    </a:cubicBezTo>
                    <a:cubicBezTo>
                      <a:pt x="44878" y="1879"/>
                      <a:pt x="41538" y="6054"/>
                      <a:pt x="41538" y="6263"/>
                    </a:cubicBezTo>
                    <a:cubicBezTo>
                      <a:pt x="38824" y="836"/>
                      <a:pt x="33397" y="1"/>
                      <a:pt x="300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6599125" y="4394225"/>
                <a:ext cx="605350" cy="636650"/>
              </a:xfrm>
              <a:custGeom>
                <a:avLst/>
                <a:gdLst/>
                <a:ahLst/>
                <a:cxnLst/>
                <a:rect l="l" t="t" r="r" b="b"/>
                <a:pathLst>
                  <a:path w="24214" h="25466" extrusionOk="0">
                    <a:moveTo>
                      <a:pt x="7306" y="1"/>
                    </a:moveTo>
                    <a:cubicBezTo>
                      <a:pt x="2088" y="1"/>
                      <a:pt x="1" y="8350"/>
                      <a:pt x="1" y="8767"/>
                    </a:cubicBezTo>
                    <a:cubicBezTo>
                      <a:pt x="1" y="8976"/>
                      <a:pt x="209" y="9185"/>
                      <a:pt x="627" y="9185"/>
                    </a:cubicBezTo>
                    <a:cubicBezTo>
                      <a:pt x="1253" y="9185"/>
                      <a:pt x="1253" y="8976"/>
                      <a:pt x="1462" y="8141"/>
                    </a:cubicBezTo>
                    <a:cubicBezTo>
                      <a:pt x="2714" y="3341"/>
                      <a:pt x="5010" y="1253"/>
                      <a:pt x="7097" y="1253"/>
                    </a:cubicBezTo>
                    <a:cubicBezTo>
                      <a:pt x="7724" y="1253"/>
                      <a:pt x="8559" y="1253"/>
                      <a:pt x="8559" y="3132"/>
                    </a:cubicBezTo>
                    <a:cubicBezTo>
                      <a:pt x="8559" y="4593"/>
                      <a:pt x="7932" y="6263"/>
                      <a:pt x="7097" y="8350"/>
                    </a:cubicBezTo>
                    <a:cubicBezTo>
                      <a:pt x="4384" y="15447"/>
                      <a:pt x="4384" y="17325"/>
                      <a:pt x="4384" y="18578"/>
                    </a:cubicBezTo>
                    <a:cubicBezTo>
                      <a:pt x="4384" y="19830"/>
                      <a:pt x="4593" y="22126"/>
                      <a:pt x="6263" y="23796"/>
                    </a:cubicBezTo>
                    <a:cubicBezTo>
                      <a:pt x="8350" y="25466"/>
                      <a:pt x="11272" y="25466"/>
                      <a:pt x="11689" y="25466"/>
                    </a:cubicBezTo>
                    <a:cubicBezTo>
                      <a:pt x="21082" y="25466"/>
                      <a:pt x="24213" y="7098"/>
                      <a:pt x="24213" y="3758"/>
                    </a:cubicBezTo>
                    <a:cubicBezTo>
                      <a:pt x="24213" y="210"/>
                      <a:pt x="22543" y="1"/>
                      <a:pt x="21917" y="1"/>
                    </a:cubicBezTo>
                    <a:cubicBezTo>
                      <a:pt x="20665" y="1"/>
                      <a:pt x="19412" y="1462"/>
                      <a:pt x="19412" y="2506"/>
                    </a:cubicBezTo>
                    <a:cubicBezTo>
                      <a:pt x="19412" y="3132"/>
                      <a:pt x="19830" y="3549"/>
                      <a:pt x="20039" y="3758"/>
                    </a:cubicBezTo>
                    <a:cubicBezTo>
                      <a:pt x="20665" y="4384"/>
                      <a:pt x="22126" y="5845"/>
                      <a:pt x="22126" y="8767"/>
                    </a:cubicBezTo>
                    <a:cubicBezTo>
                      <a:pt x="22126" y="11272"/>
                      <a:pt x="18786" y="24422"/>
                      <a:pt x="11898" y="24422"/>
                    </a:cubicBezTo>
                    <a:cubicBezTo>
                      <a:pt x="8559" y="24422"/>
                      <a:pt x="7724" y="21500"/>
                      <a:pt x="7724" y="19413"/>
                    </a:cubicBezTo>
                    <a:cubicBezTo>
                      <a:pt x="7724" y="16699"/>
                      <a:pt x="9185" y="12733"/>
                      <a:pt x="10646" y="8559"/>
                    </a:cubicBezTo>
                    <a:cubicBezTo>
                      <a:pt x="11481" y="6263"/>
                      <a:pt x="11689" y="5637"/>
                      <a:pt x="11689" y="4593"/>
                    </a:cubicBezTo>
                    <a:cubicBezTo>
                      <a:pt x="11689" y="2297"/>
                      <a:pt x="10020" y="1"/>
                      <a:pt x="73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</p:grpSp>
      <p:cxnSp>
        <p:nvCxnSpPr>
          <p:cNvPr id="194" name="Google Shape;194;p18"/>
          <p:cNvCxnSpPr/>
          <p:nvPr/>
        </p:nvCxnSpPr>
        <p:spPr>
          <a:xfrm>
            <a:off x="4657275" y="2289525"/>
            <a:ext cx="832200" cy="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18"/>
          <p:cNvSpPr txBox="1"/>
          <p:nvPr/>
        </p:nvSpPr>
        <p:spPr>
          <a:xfrm>
            <a:off x="2849175" y="2151225"/>
            <a:ext cx="1808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DISTANCE OF SOLVENT (S</a:t>
            </a:r>
            <a:r>
              <a:rPr lang="en" sz="900" baseline="-25000">
                <a:latin typeface="Kalam"/>
                <a:ea typeface="Kalam"/>
                <a:cs typeface="Kalam"/>
                <a:sym typeface="Kalam"/>
              </a:rPr>
              <a:t>v</a:t>
            </a:r>
            <a:r>
              <a:rPr lang="en" sz="900">
                <a:latin typeface="Kalam"/>
                <a:ea typeface="Kalam"/>
                <a:cs typeface="Kalam"/>
                <a:sym typeface="Kalam"/>
              </a:rPr>
              <a:t>)</a:t>
            </a:r>
            <a:endParaRPr sz="900">
              <a:latin typeface="Kalam"/>
              <a:ea typeface="Kalam"/>
              <a:cs typeface="Kalam"/>
              <a:sym typeface="Kalam"/>
            </a:endParaRPr>
          </a:p>
        </p:txBody>
      </p:sp>
      <p:cxnSp>
        <p:nvCxnSpPr>
          <p:cNvPr id="196" name="Google Shape;196;p18"/>
          <p:cNvCxnSpPr/>
          <p:nvPr/>
        </p:nvCxnSpPr>
        <p:spPr>
          <a:xfrm rot="10800000">
            <a:off x="6368575" y="2487250"/>
            <a:ext cx="10227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18"/>
          <p:cNvSpPr txBox="1"/>
          <p:nvPr/>
        </p:nvSpPr>
        <p:spPr>
          <a:xfrm>
            <a:off x="7155731" y="2352000"/>
            <a:ext cx="1808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Kalam"/>
                <a:ea typeface="Kalam"/>
                <a:cs typeface="Kalam"/>
                <a:sym typeface="Kalam"/>
              </a:rPr>
              <a:t>DISTANCE OF SOLUTE (S</a:t>
            </a:r>
            <a:r>
              <a:rPr lang="en" sz="900" baseline="-25000">
                <a:latin typeface="Kalam"/>
                <a:ea typeface="Kalam"/>
                <a:cs typeface="Kalam"/>
                <a:sym typeface="Kalam"/>
              </a:rPr>
              <a:t>e</a:t>
            </a:r>
            <a:r>
              <a:rPr lang="en" sz="900">
                <a:latin typeface="Kalam"/>
                <a:ea typeface="Kalam"/>
                <a:cs typeface="Kalam"/>
                <a:sym typeface="Kalam"/>
              </a:rPr>
              <a:t>)</a:t>
            </a:r>
            <a:endParaRPr sz="9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5D93070-C770-123F-B007-0395669D9F1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0B271BA-4394-7402-1EBE-06790C3C63E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162FA-9F75-8AEB-8CAB-1B68B5ED6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72E47-1F9F-B9C8-E8D8-45C3DAEAF5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Paper Chromatography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1.13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understand how a chromatogram provides information about the composition of a mixture.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pencil line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drawn on a sheet of filter paper.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Pencil marks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insoluble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 will not dissolve in the solvent.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Spots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inks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added to the line at regular intervals.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Black ink (a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mixture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likely to be offered alongside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pure inks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like blue, yellow and red.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paper is lowered into the solvent.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allows the solvent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travel up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paper.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solvent moves up the paper, it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carries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dyes with 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AutoNum type="alphaL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dyes will travel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further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than others based on their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solubility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AutoNum type="arabicPeriod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R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values of the different dyes can then be calculated.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C8E3893-6E35-2ACF-3192-134FB1ACE70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27C6486-8E84-7587-EE1E-E2EA2D549B6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1A4E1-D796-020D-C6F1-AD9E45A3E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4AE095-96A6-4E7F-9F5C-A9C88FA7B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On-screen Show (16:9)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Cambria</vt:lpstr>
      <vt:lpstr>gg sans</vt:lpstr>
      <vt:lpstr>Kalam</vt:lpstr>
      <vt:lpstr>Simple Dark</vt:lpstr>
      <vt:lpstr>Edexcel IGCSE Chemistry 6 - Paper Chromatography</vt:lpstr>
      <vt:lpstr>Paper Chromatography</vt:lpstr>
      <vt:lpstr>PowerPoint Presentation</vt:lpstr>
      <vt:lpstr>PowerPoint Presentation</vt:lpstr>
      <vt:lpstr>Rf Values</vt:lpstr>
      <vt:lpstr>PowerPoint Presentation</vt:lpstr>
      <vt:lpstr>Paper Chromatography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Chemistry 6 - Paper Chromatography</dc:title>
  <cp:lastModifiedBy>Chezka Mae Madrona</cp:lastModifiedBy>
  <cp:revision>2</cp:revision>
  <dcterms:modified xsi:type="dcterms:W3CDTF">2025-04-26T08:22:57Z</dcterms:modified>
</cp:coreProperties>
</file>