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826aa1ef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826aa1ef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d54c21e0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d54c21e0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826aa1e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826aa1e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d54c21e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d54c21e0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826aa1ef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826aa1ef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6ba249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6ba2498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d54c21e0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d54c21e0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b30e59c9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b30e59c9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d54c21e0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d54c21e0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4 - Elements, Compounds and Mixtures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Classifications, Melting Points and Boiling Points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375" y="0"/>
            <a:ext cx="3749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0" name="Google Shape;140;p22"/>
          <p:cNvSpPr txBox="1"/>
          <p:nvPr/>
        </p:nvSpPr>
        <p:spPr>
          <a:xfrm>
            <a:off x="1244025" y="1816050"/>
            <a:ext cx="29553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Pure substances have melting points and boiling points that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not change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Pure water will always boil at precisely 100°C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1" name="Google Shape;141;p22"/>
          <p:cNvCxnSpPr/>
          <p:nvPr/>
        </p:nvCxnSpPr>
        <p:spPr>
          <a:xfrm>
            <a:off x="5394375" y="-4350"/>
            <a:ext cx="0" cy="5152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C04CA0D-086C-F39F-4B51-DD3E4C572F4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E9C6C23-B6FA-1CF6-1544-FCA73E0D0CB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C12E3-6618-DFA9-5D3A-DD346C02A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74BFD-5F12-6E07-C993-1BEC417B0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l="21381" t="5794" r="23935" b="10348"/>
          <a:stretch/>
        </p:blipFill>
        <p:spPr>
          <a:xfrm>
            <a:off x="4143400" y="0"/>
            <a:ext cx="5000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8" name="Google Shape;148;p23"/>
          <p:cNvSpPr txBox="1"/>
          <p:nvPr/>
        </p:nvSpPr>
        <p:spPr>
          <a:xfrm>
            <a:off x="799225" y="1715400"/>
            <a:ext cx="3569400" cy="17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Adding other elements or compounds to water makes it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impure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salt 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mixed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with water it lowers the melting point of the water.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Seawater melts at -2°C.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AE9AB16-3784-DB3C-8380-DE69F2E9404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97C8EB-1DF8-9411-467E-4D5BFE612E3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233A-797D-CEA3-0D4C-53E33E1E9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B686E-D5EA-7BEA-EA68-235C245E2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Elements, Compounds and Mixtures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1.8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classify a substance as an element, compound or mixture.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are made up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atoms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atom is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smallest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unit of matter.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consist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only one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type of atom.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hydrogen (H</a:t>
            </a:r>
            <a:r>
              <a:rPr lang="en" sz="13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nitrogen (N</a:t>
            </a:r>
            <a:r>
              <a:rPr lang="en" sz="13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carbon (C) are all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Compounds are made up of two or more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elements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elements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chemically bonded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one another.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 carbon (C) and oxygen (O</a:t>
            </a:r>
            <a:r>
              <a:rPr lang="en" sz="13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can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each other to form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dioxide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are a combination of two or more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elements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chemically bonded to one another.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Instead they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physically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close proximity.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sand and water can form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6A71995-D2CC-24B0-7859-B3065ECA966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A882E3E-7AAB-0BC6-2025-D46ACA16768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8B167-C0F8-30E8-E865-D94F975B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671F8-D534-E120-2157-FF879AE42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9" name="Google Shape;69;p15"/>
          <p:cNvGrpSpPr/>
          <p:nvPr/>
        </p:nvGrpSpPr>
        <p:grpSpPr>
          <a:xfrm>
            <a:off x="1528825" y="1192850"/>
            <a:ext cx="2626470" cy="2757780"/>
            <a:chOff x="1482000" y="1805700"/>
            <a:chExt cx="1459150" cy="1532100"/>
          </a:xfrm>
        </p:grpSpPr>
        <p:sp>
          <p:nvSpPr>
            <p:cNvPr id="70" name="Google Shape;70;p15"/>
            <p:cNvSpPr/>
            <p:nvPr/>
          </p:nvSpPr>
          <p:spPr>
            <a:xfrm>
              <a:off x="1725200" y="2121850"/>
              <a:ext cx="972775" cy="972775"/>
            </a:xfrm>
            <a:custGeom>
              <a:avLst/>
              <a:gdLst/>
              <a:ahLst/>
              <a:cxnLst/>
              <a:rect l="l" t="t" r="r" b="b"/>
              <a:pathLst>
                <a:path w="38911" h="38911" extrusionOk="0">
                  <a:moveTo>
                    <a:pt x="19455" y="0"/>
                  </a:moveTo>
                  <a:cubicBezTo>
                    <a:pt x="8716" y="0"/>
                    <a:pt x="0" y="8716"/>
                    <a:pt x="0" y="19455"/>
                  </a:cubicBezTo>
                  <a:cubicBezTo>
                    <a:pt x="0" y="30195"/>
                    <a:pt x="8716" y="38910"/>
                    <a:pt x="19455" y="38910"/>
                  </a:cubicBezTo>
                  <a:cubicBezTo>
                    <a:pt x="30194" y="38910"/>
                    <a:pt x="38910" y="30195"/>
                    <a:pt x="38910" y="19455"/>
                  </a:cubicBezTo>
                  <a:cubicBezTo>
                    <a:pt x="38910" y="8716"/>
                    <a:pt x="30194" y="0"/>
                    <a:pt x="19455" y="0"/>
                  </a:cubicBezTo>
                  <a:close/>
                </a:path>
              </a:pathLst>
            </a:custGeom>
            <a:solidFill>
              <a:srgbClr val="00B6FF"/>
            </a:solidFill>
            <a:ln w="24325" cap="flat" cmpd="sng">
              <a:solidFill>
                <a:srgbClr val="FFFFFF"/>
              </a:solidFill>
              <a:prstDash val="solid"/>
              <a:miter lim="19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2092400" y="2463775"/>
              <a:ext cx="238350" cy="266075"/>
            </a:xfrm>
            <a:custGeom>
              <a:avLst/>
              <a:gdLst/>
              <a:ahLst/>
              <a:cxnLst/>
              <a:rect l="l" t="t" r="r" b="b"/>
              <a:pathLst>
                <a:path w="9534" h="10643" extrusionOk="0">
                  <a:moveTo>
                    <a:pt x="1" y="0"/>
                  </a:moveTo>
                  <a:lnTo>
                    <a:pt x="1" y="10642"/>
                  </a:lnTo>
                  <a:lnTo>
                    <a:pt x="2744" y="10642"/>
                  </a:lnTo>
                  <a:lnTo>
                    <a:pt x="2744" y="6129"/>
                  </a:lnTo>
                  <a:lnTo>
                    <a:pt x="6790" y="6129"/>
                  </a:lnTo>
                  <a:lnTo>
                    <a:pt x="6790" y="10642"/>
                  </a:lnTo>
                  <a:lnTo>
                    <a:pt x="9534" y="10642"/>
                  </a:lnTo>
                  <a:lnTo>
                    <a:pt x="9534" y="0"/>
                  </a:lnTo>
                  <a:lnTo>
                    <a:pt x="6790" y="0"/>
                  </a:lnTo>
                  <a:lnTo>
                    <a:pt x="6790" y="4066"/>
                  </a:lnTo>
                  <a:lnTo>
                    <a:pt x="2744" y="4066"/>
                  </a:lnTo>
                  <a:lnTo>
                    <a:pt x="2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482000" y="1878650"/>
              <a:ext cx="1459150" cy="1459150"/>
            </a:xfrm>
            <a:custGeom>
              <a:avLst/>
              <a:gdLst/>
              <a:ahLst/>
              <a:cxnLst/>
              <a:rect l="l" t="t" r="r" b="b"/>
              <a:pathLst>
                <a:path w="58366" h="58366" fill="none" extrusionOk="0">
                  <a:moveTo>
                    <a:pt x="58366" y="29183"/>
                  </a:moveTo>
                  <a:cubicBezTo>
                    <a:pt x="58366" y="45292"/>
                    <a:pt x="45292" y="58366"/>
                    <a:pt x="29183" y="58366"/>
                  </a:cubicBezTo>
                  <a:cubicBezTo>
                    <a:pt x="13074" y="58366"/>
                    <a:pt x="1" y="45292"/>
                    <a:pt x="1" y="29183"/>
                  </a:cubicBezTo>
                  <a:cubicBezTo>
                    <a:pt x="1" y="13075"/>
                    <a:pt x="13074" y="1"/>
                    <a:pt x="29183" y="1"/>
                  </a:cubicBezTo>
                  <a:cubicBezTo>
                    <a:pt x="45292" y="1"/>
                    <a:pt x="58366" y="13075"/>
                    <a:pt x="58366" y="29183"/>
                  </a:cubicBezTo>
                  <a:close/>
                </a:path>
              </a:pathLst>
            </a:custGeom>
            <a:noFill/>
            <a:ln w="19450" cap="flat" cmpd="sng">
              <a:solidFill>
                <a:srgbClr val="F3F3F3"/>
              </a:solidFill>
              <a:prstDash val="solid"/>
              <a:miter lim="19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138600" y="1805700"/>
              <a:ext cx="145950" cy="145950"/>
            </a:xfrm>
            <a:custGeom>
              <a:avLst/>
              <a:gdLst/>
              <a:ahLst/>
              <a:cxnLst/>
              <a:rect l="l" t="t" r="r" b="b"/>
              <a:pathLst>
                <a:path w="5838" h="5838" extrusionOk="0">
                  <a:moveTo>
                    <a:pt x="2919" y="1"/>
                  </a:moveTo>
                  <a:cubicBezTo>
                    <a:pt x="1304" y="1"/>
                    <a:pt x="1" y="1304"/>
                    <a:pt x="1" y="2919"/>
                  </a:cubicBezTo>
                  <a:cubicBezTo>
                    <a:pt x="1" y="4534"/>
                    <a:pt x="1304" y="5837"/>
                    <a:pt x="2919" y="5837"/>
                  </a:cubicBezTo>
                  <a:cubicBezTo>
                    <a:pt x="4534" y="5837"/>
                    <a:pt x="5837" y="4534"/>
                    <a:pt x="5837" y="2919"/>
                  </a:cubicBezTo>
                  <a:cubicBezTo>
                    <a:pt x="5837" y="1304"/>
                    <a:pt x="4534" y="1"/>
                    <a:pt x="291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5"/>
          <p:cNvSpPr txBox="1"/>
          <p:nvPr/>
        </p:nvSpPr>
        <p:spPr>
          <a:xfrm>
            <a:off x="4878700" y="2263938"/>
            <a:ext cx="290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Elements, such as </a:t>
            </a:r>
            <a:r>
              <a:rPr lang="en" b="1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hydrogen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consist of only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type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atom.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02961D-E544-0F93-CAF2-AE2E4B869C0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52B485-3A1D-98C2-3B25-F436057942E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EE57F-EC7A-DE74-D086-33B91943C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4B0F9-BA75-68E6-9C25-F3392C8D0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t="6048" b="7168"/>
          <a:stretch/>
        </p:blipFill>
        <p:spPr>
          <a:xfrm>
            <a:off x="0" y="680025"/>
            <a:ext cx="9144003" cy="446347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866850" y="133000"/>
            <a:ext cx="74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Gold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Au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is very unreactive and exists on its own as 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element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2" name="Google Shape;82;p16"/>
          <p:cNvCxnSpPr/>
          <p:nvPr/>
        </p:nvCxnSpPr>
        <p:spPr>
          <a:xfrm>
            <a:off x="0" y="67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14CFE40-937B-F005-CC78-0FD01C2132E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EE5ABA-3041-630F-1167-C171A29492C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3D564-9E0B-CB35-342D-82E9DD6E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6B1A1-0FA3-80A2-3E85-7EC5999E58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00" y="1077876"/>
            <a:ext cx="3867576" cy="27836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5029650" y="1557025"/>
            <a:ext cx="2849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Compounds, such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carbon dioxide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are made up of two or more elements that are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chemically bonded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Carbon dioxide contains a central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carbon atom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bonded to two </a:t>
            </a:r>
            <a:r>
              <a:rPr lang="en" b="1">
                <a:solidFill>
                  <a:srgbClr val="E41624"/>
                </a:solidFill>
                <a:latin typeface="Cambria"/>
                <a:ea typeface="Cambria"/>
                <a:cs typeface="Cambria"/>
                <a:sym typeface="Cambria"/>
              </a:rPr>
              <a:t>oxygen atoms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7F152B0-83E1-E0DE-AD87-FC3510FB5B1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94E345B-C055-73E7-AAD3-72975662150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61BCE-7355-FCE0-3441-46B721DF7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83A8D-AD50-D2AC-2A96-94772C29B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l="10629" t="8705" r="22601" b="6440"/>
          <a:stretch/>
        </p:blipFill>
        <p:spPr>
          <a:xfrm>
            <a:off x="3038575" y="0"/>
            <a:ext cx="610543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79950" y="2165100"/>
            <a:ext cx="1964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compound formed in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chemical reaction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7" name="Google Shape;97;p18"/>
          <p:cNvCxnSpPr/>
          <p:nvPr/>
        </p:nvCxnSpPr>
        <p:spPr>
          <a:xfrm>
            <a:off x="3048000" y="-9425"/>
            <a:ext cx="0" cy="5152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B917942-4D66-2018-B020-DC9B0698DC5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28A5F28-05E1-9CE1-3A53-234853ED20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061AC-8411-791A-2ECE-EDA844788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98E9C-F62D-FE05-AB78-56112C4EC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5386650" y="1816050"/>
            <a:ext cx="30858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Sand and water don’t react with each other but instead can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mixture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Mixtures can be defined as two or more elements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close proximity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each other.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4787425" y="-4350"/>
            <a:ext cx="0" cy="5152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r="38453"/>
          <a:stretch/>
        </p:blipFill>
        <p:spPr>
          <a:xfrm>
            <a:off x="0" y="-4350"/>
            <a:ext cx="4787425" cy="51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5A8B8D-0DB3-10D3-85D3-59A4B7033F6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61EC05B-7FE9-0D59-A2F7-72CC592D421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F0EA5-6F7D-BE7B-C20A-E87761A96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D97BB-5828-8BDC-D4DD-3146233EA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Properties of Compounds and Mixtures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properties of compounds are often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different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their original elements.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iron (Fe) and sulphur (S) are heated,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iron sulphide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FeS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formed.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FeS is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unlike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either iron or sulphur.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Sulphur is </a:t>
            </a:r>
            <a:r>
              <a:rPr lang="en" b="1" dirty="0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iron is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magnetic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FeS is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neither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will show the properties of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both elements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 a mixture of iron and sulphur will contain </a:t>
            </a:r>
            <a:r>
              <a:rPr lang="en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magnetic regions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(the iron) and </a:t>
            </a:r>
            <a:r>
              <a:rPr lang="en" b="1" dirty="0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regions </a:t>
            </a:r>
            <a:r>
              <a:rPr lang="en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(the sulphur).</a:t>
            </a:r>
            <a:endParaRPr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3617671" y="2646213"/>
            <a:ext cx="103551" cy="102146"/>
          </a:xfrm>
          <a:custGeom>
            <a:avLst/>
            <a:gdLst/>
            <a:ahLst/>
            <a:cxnLst/>
            <a:rect l="l" t="t" r="r" b="b"/>
            <a:pathLst>
              <a:path w="9746" h="8968" extrusionOk="0">
                <a:moveTo>
                  <a:pt x="4687" y="1"/>
                </a:moveTo>
                <a:cubicBezTo>
                  <a:pt x="4457" y="1"/>
                  <a:pt x="4333" y="160"/>
                  <a:pt x="4333" y="514"/>
                </a:cubicBezTo>
                <a:cubicBezTo>
                  <a:pt x="4227" y="1769"/>
                  <a:pt x="4121" y="2848"/>
                  <a:pt x="3997" y="3732"/>
                </a:cubicBezTo>
                <a:cubicBezTo>
                  <a:pt x="3396" y="3768"/>
                  <a:pt x="2229" y="3803"/>
                  <a:pt x="496" y="3803"/>
                </a:cubicBezTo>
                <a:cubicBezTo>
                  <a:pt x="160" y="3803"/>
                  <a:pt x="0" y="3927"/>
                  <a:pt x="0" y="4175"/>
                </a:cubicBezTo>
                <a:cubicBezTo>
                  <a:pt x="0" y="4404"/>
                  <a:pt x="106" y="4652"/>
                  <a:pt x="336" y="4900"/>
                </a:cubicBezTo>
                <a:cubicBezTo>
                  <a:pt x="549" y="5130"/>
                  <a:pt x="814" y="5253"/>
                  <a:pt x="1097" y="5253"/>
                </a:cubicBezTo>
                <a:cubicBezTo>
                  <a:pt x="1893" y="5253"/>
                  <a:pt x="2795" y="5218"/>
                  <a:pt x="3820" y="5130"/>
                </a:cubicBezTo>
                <a:lnTo>
                  <a:pt x="3820" y="5130"/>
                </a:lnTo>
                <a:cubicBezTo>
                  <a:pt x="3750" y="5589"/>
                  <a:pt x="3661" y="6032"/>
                  <a:pt x="3591" y="6474"/>
                </a:cubicBezTo>
                <a:lnTo>
                  <a:pt x="3431" y="7429"/>
                </a:lnTo>
                <a:cubicBezTo>
                  <a:pt x="3396" y="7623"/>
                  <a:pt x="3378" y="7818"/>
                  <a:pt x="3378" y="8012"/>
                </a:cubicBezTo>
                <a:cubicBezTo>
                  <a:pt x="3378" y="8189"/>
                  <a:pt x="3467" y="8384"/>
                  <a:pt x="3661" y="8631"/>
                </a:cubicBezTo>
                <a:cubicBezTo>
                  <a:pt x="3838" y="8844"/>
                  <a:pt x="4015" y="8967"/>
                  <a:pt x="4192" y="8967"/>
                </a:cubicBezTo>
                <a:cubicBezTo>
                  <a:pt x="4316" y="8967"/>
                  <a:pt x="4422" y="8826"/>
                  <a:pt x="4510" y="8578"/>
                </a:cubicBezTo>
                <a:cubicBezTo>
                  <a:pt x="4581" y="8313"/>
                  <a:pt x="4846" y="7128"/>
                  <a:pt x="5288" y="5023"/>
                </a:cubicBezTo>
                <a:cubicBezTo>
                  <a:pt x="8260" y="4723"/>
                  <a:pt x="9745" y="4316"/>
                  <a:pt x="9745" y="3803"/>
                </a:cubicBezTo>
                <a:cubicBezTo>
                  <a:pt x="9745" y="3553"/>
                  <a:pt x="9383" y="3413"/>
                  <a:pt x="8658" y="3413"/>
                </a:cubicBezTo>
                <a:cubicBezTo>
                  <a:pt x="8615" y="3413"/>
                  <a:pt x="8570" y="3413"/>
                  <a:pt x="8525" y="3414"/>
                </a:cubicBezTo>
                <a:cubicBezTo>
                  <a:pt x="8501" y="3413"/>
                  <a:pt x="8472" y="3412"/>
                  <a:pt x="8438" y="3412"/>
                </a:cubicBezTo>
                <a:cubicBezTo>
                  <a:pt x="8071" y="3412"/>
                  <a:pt x="7128" y="3497"/>
                  <a:pt x="5607" y="3626"/>
                </a:cubicBezTo>
                <a:cubicBezTo>
                  <a:pt x="5890" y="2353"/>
                  <a:pt x="6031" y="1592"/>
                  <a:pt x="6031" y="1362"/>
                </a:cubicBezTo>
                <a:cubicBezTo>
                  <a:pt x="6031" y="1115"/>
                  <a:pt x="5854" y="814"/>
                  <a:pt x="5518" y="496"/>
                </a:cubicBezTo>
                <a:cubicBezTo>
                  <a:pt x="5182" y="160"/>
                  <a:pt x="4899" y="1"/>
                  <a:pt x="46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3059200" y="2453039"/>
            <a:ext cx="430514" cy="461511"/>
          </a:xfrm>
          <a:custGeom>
            <a:avLst/>
            <a:gdLst/>
            <a:ahLst/>
            <a:cxnLst/>
            <a:rect l="l" t="t" r="r" b="b"/>
            <a:pathLst>
              <a:path w="40519" h="40519" extrusionOk="0">
                <a:moveTo>
                  <a:pt x="20250" y="0"/>
                </a:moveTo>
                <a:cubicBezTo>
                  <a:pt x="9073" y="0"/>
                  <a:pt x="0" y="9073"/>
                  <a:pt x="0" y="20250"/>
                </a:cubicBezTo>
                <a:cubicBezTo>
                  <a:pt x="0" y="31445"/>
                  <a:pt x="9073" y="40518"/>
                  <a:pt x="20250" y="40518"/>
                </a:cubicBezTo>
                <a:cubicBezTo>
                  <a:pt x="31445" y="40518"/>
                  <a:pt x="40518" y="31445"/>
                  <a:pt x="40518" y="20250"/>
                </a:cubicBezTo>
                <a:cubicBezTo>
                  <a:pt x="40518" y="9073"/>
                  <a:pt x="31445" y="0"/>
                  <a:pt x="20250" y="0"/>
                </a:cubicBezTo>
                <a:close/>
              </a:path>
            </a:pathLst>
          </a:custGeom>
          <a:solidFill>
            <a:srgbClr val="878787"/>
          </a:solidFill>
          <a:ln w="16800" cap="flat" cmpd="sng">
            <a:solidFill>
              <a:srgbClr val="FFFFFF"/>
            </a:solidFill>
            <a:prstDash val="solid"/>
            <a:miter lim="176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3198813" y="2618615"/>
            <a:ext cx="100172" cy="140621"/>
          </a:xfrm>
          <a:custGeom>
            <a:avLst/>
            <a:gdLst/>
            <a:ahLst/>
            <a:cxnLst/>
            <a:rect l="l" t="t" r="r" b="b"/>
            <a:pathLst>
              <a:path w="9428" h="12346" extrusionOk="0">
                <a:moveTo>
                  <a:pt x="5802" y="1"/>
                </a:moveTo>
                <a:cubicBezTo>
                  <a:pt x="4687" y="1"/>
                  <a:pt x="3821" y="54"/>
                  <a:pt x="3237" y="178"/>
                </a:cubicBezTo>
                <a:cubicBezTo>
                  <a:pt x="2653" y="284"/>
                  <a:pt x="2317" y="443"/>
                  <a:pt x="2194" y="708"/>
                </a:cubicBezTo>
                <a:cubicBezTo>
                  <a:pt x="2105" y="814"/>
                  <a:pt x="2070" y="938"/>
                  <a:pt x="2070" y="1133"/>
                </a:cubicBezTo>
                <a:cubicBezTo>
                  <a:pt x="2052" y="2035"/>
                  <a:pt x="1698" y="3856"/>
                  <a:pt x="1009" y="6598"/>
                </a:cubicBezTo>
                <a:cubicBezTo>
                  <a:pt x="337" y="9321"/>
                  <a:pt x="1" y="10807"/>
                  <a:pt x="1" y="11019"/>
                </a:cubicBezTo>
                <a:cubicBezTo>
                  <a:pt x="1" y="11231"/>
                  <a:pt x="124" y="11496"/>
                  <a:pt x="372" y="11850"/>
                </a:cubicBezTo>
                <a:cubicBezTo>
                  <a:pt x="620" y="12169"/>
                  <a:pt x="814" y="12345"/>
                  <a:pt x="973" y="12345"/>
                </a:cubicBezTo>
                <a:cubicBezTo>
                  <a:pt x="1044" y="12345"/>
                  <a:pt x="1115" y="12239"/>
                  <a:pt x="1186" y="12045"/>
                </a:cubicBezTo>
                <a:lnTo>
                  <a:pt x="1292" y="11726"/>
                </a:lnTo>
                <a:cubicBezTo>
                  <a:pt x="1345" y="11603"/>
                  <a:pt x="1380" y="11443"/>
                  <a:pt x="1433" y="11267"/>
                </a:cubicBezTo>
                <a:cubicBezTo>
                  <a:pt x="1486" y="11054"/>
                  <a:pt x="1522" y="10877"/>
                  <a:pt x="1557" y="10736"/>
                </a:cubicBezTo>
                <a:cubicBezTo>
                  <a:pt x="1610" y="10577"/>
                  <a:pt x="1663" y="10382"/>
                  <a:pt x="1716" y="10135"/>
                </a:cubicBezTo>
                <a:cubicBezTo>
                  <a:pt x="1769" y="9869"/>
                  <a:pt x="1911" y="9321"/>
                  <a:pt x="2105" y="8508"/>
                </a:cubicBezTo>
                <a:cubicBezTo>
                  <a:pt x="2317" y="7676"/>
                  <a:pt x="2441" y="7199"/>
                  <a:pt x="2459" y="7093"/>
                </a:cubicBezTo>
                <a:lnTo>
                  <a:pt x="2494" y="7093"/>
                </a:lnTo>
                <a:cubicBezTo>
                  <a:pt x="3715" y="7093"/>
                  <a:pt x="4829" y="6969"/>
                  <a:pt x="5837" y="6721"/>
                </a:cubicBezTo>
                <a:cubicBezTo>
                  <a:pt x="6863" y="6474"/>
                  <a:pt x="7376" y="6155"/>
                  <a:pt x="7376" y="5784"/>
                </a:cubicBezTo>
                <a:cubicBezTo>
                  <a:pt x="7376" y="5607"/>
                  <a:pt x="7146" y="5519"/>
                  <a:pt x="6704" y="5501"/>
                </a:cubicBezTo>
                <a:cubicBezTo>
                  <a:pt x="6509" y="5501"/>
                  <a:pt x="5996" y="5554"/>
                  <a:pt x="5147" y="5625"/>
                </a:cubicBezTo>
                <a:cubicBezTo>
                  <a:pt x="4593" y="5672"/>
                  <a:pt x="4055" y="5688"/>
                  <a:pt x="3542" y="5688"/>
                </a:cubicBezTo>
                <a:cubicBezTo>
                  <a:pt x="3286" y="5688"/>
                  <a:pt x="3037" y="5684"/>
                  <a:pt x="2795" y="5678"/>
                </a:cubicBezTo>
                <a:cubicBezTo>
                  <a:pt x="3255" y="3679"/>
                  <a:pt x="3485" y="2406"/>
                  <a:pt x="3485" y="1858"/>
                </a:cubicBezTo>
                <a:cubicBezTo>
                  <a:pt x="3485" y="1769"/>
                  <a:pt x="3485" y="1734"/>
                  <a:pt x="3467" y="1699"/>
                </a:cubicBezTo>
                <a:cubicBezTo>
                  <a:pt x="3609" y="1681"/>
                  <a:pt x="3927" y="1646"/>
                  <a:pt x="4404" y="1592"/>
                </a:cubicBezTo>
                <a:cubicBezTo>
                  <a:pt x="4882" y="1522"/>
                  <a:pt x="5271" y="1486"/>
                  <a:pt x="5554" y="1469"/>
                </a:cubicBezTo>
                <a:cubicBezTo>
                  <a:pt x="5837" y="1433"/>
                  <a:pt x="6138" y="1398"/>
                  <a:pt x="6474" y="1363"/>
                </a:cubicBezTo>
                <a:cubicBezTo>
                  <a:pt x="6810" y="1309"/>
                  <a:pt x="7093" y="1292"/>
                  <a:pt x="7305" y="1292"/>
                </a:cubicBezTo>
                <a:cubicBezTo>
                  <a:pt x="7517" y="1256"/>
                  <a:pt x="7747" y="1239"/>
                  <a:pt x="7995" y="1203"/>
                </a:cubicBezTo>
                <a:cubicBezTo>
                  <a:pt x="8242" y="1168"/>
                  <a:pt x="8437" y="1150"/>
                  <a:pt x="8596" y="1133"/>
                </a:cubicBezTo>
                <a:cubicBezTo>
                  <a:pt x="8755" y="1097"/>
                  <a:pt x="8932" y="1044"/>
                  <a:pt x="9126" y="991"/>
                </a:cubicBezTo>
                <a:cubicBezTo>
                  <a:pt x="9321" y="920"/>
                  <a:pt x="9427" y="832"/>
                  <a:pt x="9427" y="690"/>
                </a:cubicBezTo>
                <a:cubicBezTo>
                  <a:pt x="9427" y="461"/>
                  <a:pt x="9109" y="301"/>
                  <a:pt x="8454" y="178"/>
                </a:cubicBezTo>
                <a:cubicBezTo>
                  <a:pt x="7818" y="71"/>
                  <a:pt x="6933" y="1"/>
                  <a:pt x="5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3290134" y="2659312"/>
            <a:ext cx="77244" cy="100129"/>
          </a:xfrm>
          <a:custGeom>
            <a:avLst/>
            <a:gdLst/>
            <a:ahLst/>
            <a:cxnLst/>
            <a:rect l="l" t="t" r="r" b="b"/>
            <a:pathLst>
              <a:path w="7270" h="8791" extrusionOk="0">
                <a:moveTo>
                  <a:pt x="4599" y="1415"/>
                </a:moveTo>
                <a:cubicBezTo>
                  <a:pt x="4882" y="1415"/>
                  <a:pt x="5165" y="1574"/>
                  <a:pt x="5448" y="1910"/>
                </a:cubicBezTo>
                <a:cubicBezTo>
                  <a:pt x="5749" y="2229"/>
                  <a:pt x="5890" y="2565"/>
                  <a:pt x="5890" y="2883"/>
                </a:cubicBezTo>
                <a:cubicBezTo>
                  <a:pt x="5890" y="3201"/>
                  <a:pt x="5660" y="3449"/>
                  <a:pt x="5218" y="3661"/>
                </a:cubicBezTo>
                <a:cubicBezTo>
                  <a:pt x="4776" y="3838"/>
                  <a:pt x="4246" y="3944"/>
                  <a:pt x="3644" y="3944"/>
                </a:cubicBezTo>
                <a:cubicBezTo>
                  <a:pt x="3043" y="3944"/>
                  <a:pt x="2512" y="3891"/>
                  <a:pt x="2035" y="3785"/>
                </a:cubicBezTo>
                <a:cubicBezTo>
                  <a:pt x="2371" y="3113"/>
                  <a:pt x="2760" y="2547"/>
                  <a:pt x="3237" y="2105"/>
                </a:cubicBezTo>
                <a:cubicBezTo>
                  <a:pt x="3715" y="1627"/>
                  <a:pt x="4157" y="1415"/>
                  <a:pt x="4599" y="1415"/>
                </a:cubicBezTo>
                <a:close/>
                <a:moveTo>
                  <a:pt x="4511" y="0"/>
                </a:moveTo>
                <a:cubicBezTo>
                  <a:pt x="3821" y="0"/>
                  <a:pt x="3114" y="319"/>
                  <a:pt x="2406" y="955"/>
                </a:cubicBezTo>
                <a:cubicBezTo>
                  <a:pt x="1699" y="1574"/>
                  <a:pt x="1115" y="2352"/>
                  <a:pt x="673" y="3272"/>
                </a:cubicBezTo>
                <a:cubicBezTo>
                  <a:pt x="231" y="4174"/>
                  <a:pt x="1" y="5041"/>
                  <a:pt x="1" y="5890"/>
                </a:cubicBezTo>
                <a:cubicBezTo>
                  <a:pt x="1" y="6721"/>
                  <a:pt x="284" y="7411"/>
                  <a:pt x="868" y="7977"/>
                </a:cubicBezTo>
                <a:cubicBezTo>
                  <a:pt x="1451" y="8507"/>
                  <a:pt x="2194" y="8790"/>
                  <a:pt x="3114" y="8790"/>
                </a:cubicBezTo>
                <a:cubicBezTo>
                  <a:pt x="3803" y="8790"/>
                  <a:pt x="4493" y="8596"/>
                  <a:pt x="5218" y="8242"/>
                </a:cubicBezTo>
                <a:cubicBezTo>
                  <a:pt x="5943" y="7853"/>
                  <a:pt x="6297" y="7517"/>
                  <a:pt x="6297" y="7198"/>
                </a:cubicBezTo>
                <a:cubicBezTo>
                  <a:pt x="6297" y="6951"/>
                  <a:pt x="6138" y="6845"/>
                  <a:pt x="5837" y="6845"/>
                </a:cubicBezTo>
                <a:cubicBezTo>
                  <a:pt x="5784" y="6845"/>
                  <a:pt x="5430" y="6933"/>
                  <a:pt x="4811" y="7163"/>
                </a:cubicBezTo>
                <a:cubicBezTo>
                  <a:pt x="4192" y="7358"/>
                  <a:pt x="3591" y="7464"/>
                  <a:pt x="3008" y="7464"/>
                </a:cubicBezTo>
                <a:cubicBezTo>
                  <a:pt x="2424" y="7446"/>
                  <a:pt x="2017" y="7340"/>
                  <a:pt x="1752" y="7128"/>
                </a:cubicBezTo>
                <a:cubicBezTo>
                  <a:pt x="1504" y="6898"/>
                  <a:pt x="1380" y="6579"/>
                  <a:pt x="1380" y="6190"/>
                </a:cubicBezTo>
                <a:cubicBezTo>
                  <a:pt x="1380" y="5766"/>
                  <a:pt x="1469" y="5306"/>
                  <a:pt x="1628" y="4793"/>
                </a:cubicBezTo>
                <a:cubicBezTo>
                  <a:pt x="2318" y="4970"/>
                  <a:pt x="3096" y="5076"/>
                  <a:pt x="3945" y="5076"/>
                </a:cubicBezTo>
                <a:cubicBezTo>
                  <a:pt x="4811" y="5076"/>
                  <a:pt x="5572" y="4882"/>
                  <a:pt x="6244" y="4492"/>
                </a:cubicBezTo>
                <a:cubicBezTo>
                  <a:pt x="6934" y="4086"/>
                  <a:pt x="7270" y="3573"/>
                  <a:pt x="7270" y="2954"/>
                </a:cubicBezTo>
                <a:cubicBezTo>
                  <a:pt x="7270" y="2317"/>
                  <a:pt x="6987" y="1663"/>
                  <a:pt x="6403" y="1008"/>
                </a:cubicBezTo>
                <a:cubicBezTo>
                  <a:pt x="5837" y="336"/>
                  <a:pt x="5201" y="0"/>
                  <a:pt x="45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3836397" y="2453039"/>
            <a:ext cx="430706" cy="461511"/>
          </a:xfrm>
          <a:custGeom>
            <a:avLst/>
            <a:gdLst/>
            <a:ahLst/>
            <a:cxnLst/>
            <a:rect l="l" t="t" r="r" b="b"/>
            <a:pathLst>
              <a:path w="40537" h="40519" extrusionOk="0">
                <a:moveTo>
                  <a:pt x="20269" y="0"/>
                </a:moveTo>
                <a:cubicBezTo>
                  <a:pt x="9073" y="0"/>
                  <a:pt x="1" y="9073"/>
                  <a:pt x="1" y="20250"/>
                </a:cubicBezTo>
                <a:cubicBezTo>
                  <a:pt x="1" y="31445"/>
                  <a:pt x="9073" y="40518"/>
                  <a:pt x="20269" y="40518"/>
                </a:cubicBezTo>
                <a:cubicBezTo>
                  <a:pt x="31464" y="40518"/>
                  <a:pt x="40537" y="31445"/>
                  <a:pt x="40537" y="20250"/>
                </a:cubicBezTo>
                <a:cubicBezTo>
                  <a:pt x="40537" y="9073"/>
                  <a:pt x="31464" y="0"/>
                  <a:pt x="20269" y="0"/>
                </a:cubicBezTo>
                <a:close/>
              </a:path>
            </a:pathLst>
          </a:custGeom>
          <a:solidFill>
            <a:srgbClr val="FFD966"/>
          </a:solidFill>
          <a:ln w="16800" cap="flat" cmpd="sng">
            <a:solidFill>
              <a:srgbClr val="FFFFFF"/>
            </a:solidFill>
            <a:prstDash val="solid"/>
            <a:miter lim="176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4000065" y="2617613"/>
            <a:ext cx="94531" cy="140610"/>
          </a:xfrm>
          <a:custGeom>
            <a:avLst/>
            <a:gdLst/>
            <a:ahLst/>
            <a:cxnLst/>
            <a:rect l="l" t="t" r="r" b="b"/>
            <a:pathLst>
              <a:path w="8897" h="12345" extrusionOk="0">
                <a:moveTo>
                  <a:pt x="7677" y="0"/>
                </a:moveTo>
                <a:cubicBezTo>
                  <a:pt x="7022" y="0"/>
                  <a:pt x="6191" y="213"/>
                  <a:pt x="5218" y="637"/>
                </a:cubicBezTo>
                <a:cubicBezTo>
                  <a:pt x="4246" y="1061"/>
                  <a:pt x="3538" y="1521"/>
                  <a:pt x="3078" y="2016"/>
                </a:cubicBezTo>
                <a:cubicBezTo>
                  <a:pt x="2937" y="2176"/>
                  <a:pt x="2813" y="2423"/>
                  <a:pt x="2689" y="2742"/>
                </a:cubicBezTo>
                <a:cubicBezTo>
                  <a:pt x="2565" y="3078"/>
                  <a:pt x="2512" y="3396"/>
                  <a:pt x="2512" y="3697"/>
                </a:cubicBezTo>
                <a:cubicBezTo>
                  <a:pt x="2512" y="3980"/>
                  <a:pt x="2725" y="4386"/>
                  <a:pt x="3149" y="4899"/>
                </a:cubicBezTo>
                <a:cubicBezTo>
                  <a:pt x="3574" y="5394"/>
                  <a:pt x="4033" y="5872"/>
                  <a:pt x="4546" y="6332"/>
                </a:cubicBezTo>
                <a:cubicBezTo>
                  <a:pt x="5059" y="6756"/>
                  <a:pt x="5537" y="7216"/>
                  <a:pt x="5961" y="7729"/>
                </a:cubicBezTo>
                <a:cubicBezTo>
                  <a:pt x="6386" y="8206"/>
                  <a:pt x="6598" y="8631"/>
                  <a:pt x="6598" y="8949"/>
                </a:cubicBezTo>
                <a:cubicBezTo>
                  <a:pt x="6598" y="9427"/>
                  <a:pt x="6279" y="9887"/>
                  <a:pt x="5625" y="10329"/>
                </a:cubicBezTo>
                <a:cubicBezTo>
                  <a:pt x="4988" y="10753"/>
                  <a:pt x="4263" y="10965"/>
                  <a:pt x="3432" y="10965"/>
                </a:cubicBezTo>
                <a:cubicBezTo>
                  <a:pt x="3025" y="10965"/>
                  <a:pt x="2654" y="10859"/>
                  <a:pt x="2282" y="10700"/>
                </a:cubicBezTo>
                <a:cubicBezTo>
                  <a:pt x="1929" y="10506"/>
                  <a:pt x="1646" y="10329"/>
                  <a:pt x="1434" y="10134"/>
                </a:cubicBezTo>
                <a:cubicBezTo>
                  <a:pt x="901" y="9584"/>
                  <a:pt x="535" y="9285"/>
                  <a:pt x="336" y="9285"/>
                </a:cubicBezTo>
                <a:cubicBezTo>
                  <a:pt x="330" y="9285"/>
                  <a:pt x="325" y="9285"/>
                  <a:pt x="319" y="9285"/>
                </a:cubicBezTo>
                <a:cubicBezTo>
                  <a:pt x="107" y="9285"/>
                  <a:pt x="1" y="9462"/>
                  <a:pt x="1" y="9816"/>
                </a:cubicBezTo>
                <a:cubicBezTo>
                  <a:pt x="1" y="10329"/>
                  <a:pt x="372" y="10877"/>
                  <a:pt x="1098" y="11478"/>
                </a:cubicBezTo>
                <a:cubicBezTo>
                  <a:pt x="1823" y="12044"/>
                  <a:pt x="2760" y="12345"/>
                  <a:pt x="3874" y="12345"/>
                </a:cubicBezTo>
                <a:cubicBezTo>
                  <a:pt x="5006" y="12345"/>
                  <a:pt x="6014" y="12009"/>
                  <a:pt x="6881" y="11372"/>
                </a:cubicBezTo>
                <a:cubicBezTo>
                  <a:pt x="7747" y="10700"/>
                  <a:pt x="8190" y="9887"/>
                  <a:pt x="8190" y="8932"/>
                </a:cubicBezTo>
                <a:cubicBezTo>
                  <a:pt x="8190" y="8436"/>
                  <a:pt x="7977" y="7870"/>
                  <a:pt x="7535" y="7287"/>
                </a:cubicBezTo>
                <a:cubicBezTo>
                  <a:pt x="7111" y="6668"/>
                  <a:pt x="6633" y="6120"/>
                  <a:pt x="6103" y="5677"/>
                </a:cubicBezTo>
                <a:cubicBezTo>
                  <a:pt x="4723" y="4475"/>
                  <a:pt x="4033" y="3750"/>
                  <a:pt x="4033" y="3502"/>
                </a:cubicBezTo>
                <a:cubicBezTo>
                  <a:pt x="4033" y="3007"/>
                  <a:pt x="4705" y="2512"/>
                  <a:pt x="6067" y="1999"/>
                </a:cubicBezTo>
                <a:cubicBezTo>
                  <a:pt x="6456" y="1840"/>
                  <a:pt x="6898" y="1716"/>
                  <a:pt x="7394" y="1610"/>
                </a:cubicBezTo>
                <a:cubicBezTo>
                  <a:pt x="7907" y="1486"/>
                  <a:pt x="8278" y="1397"/>
                  <a:pt x="8526" y="1327"/>
                </a:cubicBezTo>
                <a:cubicBezTo>
                  <a:pt x="8773" y="1256"/>
                  <a:pt x="8897" y="1150"/>
                  <a:pt x="8897" y="1044"/>
                </a:cubicBezTo>
                <a:cubicBezTo>
                  <a:pt x="8897" y="796"/>
                  <a:pt x="8773" y="549"/>
                  <a:pt x="8543" y="319"/>
                </a:cubicBezTo>
                <a:cubicBezTo>
                  <a:pt x="8313" y="106"/>
                  <a:pt x="8013" y="0"/>
                  <a:pt x="76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5223566" y="2453039"/>
            <a:ext cx="430514" cy="461511"/>
          </a:xfrm>
          <a:custGeom>
            <a:avLst/>
            <a:gdLst/>
            <a:ahLst/>
            <a:cxnLst/>
            <a:rect l="l" t="t" r="r" b="b"/>
            <a:pathLst>
              <a:path w="40519" h="40519" extrusionOk="0">
                <a:moveTo>
                  <a:pt x="20268" y="0"/>
                </a:moveTo>
                <a:cubicBezTo>
                  <a:pt x="9073" y="0"/>
                  <a:pt x="0" y="9073"/>
                  <a:pt x="0" y="20250"/>
                </a:cubicBezTo>
                <a:cubicBezTo>
                  <a:pt x="0" y="31445"/>
                  <a:pt x="9073" y="40518"/>
                  <a:pt x="20268" y="40518"/>
                </a:cubicBezTo>
                <a:cubicBezTo>
                  <a:pt x="31446" y="40518"/>
                  <a:pt x="40519" y="31445"/>
                  <a:pt x="40519" y="20250"/>
                </a:cubicBezTo>
                <a:cubicBezTo>
                  <a:pt x="40519" y="9073"/>
                  <a:pt x="31446" y="0"/>
                  <a:pt x="20268" y="0"/>
                </a:cubicBezTo>
                <a:close/>
              </a:path>
            </a:pathLst>
          </a:custGeom>
          <a:solidFill>
            <a:srgbClr val="878787"/>
          </a:solidFill>
          <a:ln w="16800" cap="flat" cmpd="sng">
            <a:solidFill>
              <a:srgbClr val="FFFFFF"/>
            </a:solidFill>
            <a:prstDash val="solid"/>
            <a:miter lim="176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5363369" y="2618615"/>
            <a:ext cx="100172" cy="140621"/>
          </a:xfrm>
          <a:custGeom>
            <a:avLst/>
            <a:gdLst/>
            <a:ahLst/>
            <a:cxnLst/>
            <a:rect l="l" t="t" r="r" b="b"/>
            <a:pathLst>
              <a:path w="9428" h="12346" extrusionOk="0">
                <a:moveTo>
                  <a:pt x="5802" y="1"/>
                </a:moveTo>
                <a:cubicBezTo>
                  <a:pt x="4670" y="1"/>
                  <a:pt x="3821" y="54"/>
                  <a:pt x="3237" y="178"/>
                </a:cubicBezTo>
                <a:cubicBezTo>
                  <a:pt x="2654" y="284"/>
                  <a:pt x="2300" y="443"/>
                  <a:pt x="2194" y="708"/>
                </a:cubicBezTo>
                <a:cubicBezTo>
                  <a:pt x="2105" y="814"/>
                  <a:pt x="2070" y="938"/>
                  <a:pt x="2070" y="1133"/>
                </a:cubicBezTo>
                <a:cubicBezTo>
                  <a:pt x="2035" y="2035"/>
                  <a:pt x="1681" y="3856"/>
                  <a:pt x="1009" y="6598"/>
                </a:cubicBezTo>
                <a:cubicBezTo>
                  <a:pt x="337" y="9321"/>
                  <a:pt x="1" y="10807"/>
                  <a:pt x="1" y="11019"/>
                </a:cubicBezTo>
                <a:cubicBezTo>
                  <a:pt x="1" y="11231"/>
                  <a:pt x="125" y="11496"/>
                  <a:pt x="372" y="11850"/>
                </a:cubicBezTo>
                <a:cubicBezTo>
                  <a:pt x="620" y="12169"/>
                  <a:pt x="814" y="12345"/>
                  <a:pt x="973" y="12345"/>
                </a:cubicBezTo>
                <a:cubicBezTo>
                  <a:pt x="1044" y="12345"/>
                  <a:pt x="1115" y="12239"/>
                  <a:pt x="1186" y="12045"/>
                </a:cubicBezTo>
                <a:lnTo>
                  <a:pt x="1292" y="11726"/>
                </a:lnTo>
                <a:cubicBezTo>
                  <a:pt x="1327" y="11603"/>
                  <a:pt x="1380" y="11443"/>
                  <a:pt x="1433" y="11267"/>
                </a:cubicBezTo>
                <a:cubicBezTo>
                  <a:pt x="1469" y="11054"/>
                  <a:pt x="1522" y="10877"/>
                  <a:pt x="1557" y="10736"/>
                </a:cubicBezTo>
                <a:cubicBezTo>
                  <a:pt x="1592" y="10577"/>
                  <a:pt x="1646" y="10382"/>
                  <a:pt x="1716" y="10135"/>
                </a:cubicBezTo>
                <a:cubicBezTo>
                  <a:pt x="1769" y="9869"/>
                  <a:pt x="1893" y="9321"/>
                  <a:pt x="2105" y="8508"/>
                </a:cubicBezTo>
                <a:cubicBezTo>
                  <a:pt x="2318" y="7676"/>
                  <a:pt x="2424" y="7199"/>
                  <a:pt x="2459" y="7093"/>
                </a:cubicBezTo>
                <a:lnTo>
                  <a:pt x="2494" y="7093"/>
                </a:lnTo>
                <a:cubicBezTo>
                  <a:pt x="3697" y="7093"/>
                  <a:pt x="4811" y="6969"/>
                  <a:pt x="5837" y="6721"/>
                </a:cubicBezTo>
                <a:cubicBezTo>
                  <a:pt x="6863" y="6474"/>
                  <a:pt x="7376" y="6155"/>
                  <a:pt x="7376" y="5784"/>
                </a:cubicBezTo>
                <a:cubicBezTo>
                  <a:pt x="7376" y="5607"/>
                  <a:pt x="7146" y="5519"/>
                  <a:pt x="6704" y="5501"/>
                </a:cubicBezTo>
                <a:cubicBezTo>
                  <a:pt x="6509" y="5501"/>
                  <a:pt x="5996" y="5554"/>
                  <a:pt x="5147" y="5625"/>
                </a:cubicBezTo>
                <a:cubicBezTo>
                  <a:pt x="4581" y="5672"/>
                  <a:pt x="4047" y="5688"/>
                  <a:pt x="3539" y="5688"/>
                </a:cubicBezTo>
                <a:cubicBezTo>
                  <a:pt x="3284" y="5688"/>
                  <a:pt x="3037" y="5684"/>
                  <a:pt x="2795" y="5678"/>
                </a:cubicBezTo>
                <a:cubicBezTo>
                  <a:pt x="3255" y="3679"/>
                  <a:pt x="3485" y="2406"/>
                  <a:pt x="3485" y="1858"/>
                </a:cubicBezTo>
                <a:cubicBezTo>
                  <a:pt x="3485" y="1769"/>
                  <a:pt x="3467" y="1734"/>
                  <a:pt x="3467" y="1699"/>
                </a:cubicBezTo>
                <a:cubicBezTo>
                  <a:pt x="3591" y="1681"/>
                  <a:pt x="3909" y="1646"/>
                  <a:pt x="4404" y="1592"/>
                </a:cubicBezTo>
                <a:cubicBezTo>
                  <a:pt x="4882" y="1522"/>
                  <a:pt x="5271" y="1486"/>
                  <a:pt x="5554" y="1469"/>
                </a:cubicBezTo>
                <a:cubicBezTo>
                  <a:pt x="5837" y="1433"/>
                  <a:pt x="6138" y="1398"/>
                  <a:pt x="6474" y="1363"/>
                </a:cubicBezTo>
                <a:cubicBezTo>
                  <a:pt x="6810" y="1309"/>
                  <a:pt x="7093" y="1292"/>
                  <a:pt x="7305" y="1292"/>
                </a:cubicBezTo>
                <a:cubicBezTo>
                  <a:pt x="7517" y="1256"/>
                  <a:pt x="7747" y="1239"/>
                  <a:pt x="7995" y="1203"/>
                </a:cubicBezTo>
                <a:cubicBezTo>
                  <a:pt x="8225" y="1168"/>
                  <a:pt x="8437" y="1150"/>
                  <a:pt x="8596" y="1133"/>
                </a:cubicBezTo>
                <a:cubicBezTo>
                  <a:pt x="8738" y="1097"/>
                  <a:pt x="8914" y="1044"/>
                  <a:pt x="9127" y="991"/>
                </a:cubicBezTo>
                <a:cubicBezTo>
                  <a:pt x="9321" y="920"/>
                  <a:pt x="9427" y="832"/>
                  <a:pt x="9427" y="690"/>
                </a:cubicBezTo>
                <a:cubicBezTo>
                  <a:pt x="9427" y="461"/>
                  <a:pt x="9091" y="301"/>
                  <a:pt x="8455" y="178"/>
                </a:cubicBezTo>
                <a:cubicBezTo>
                  <a:pt x="7800" y="71"/>
                  <a:pt x="6916" y="1"/>
                  <a:pt x="5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/>
          <p:nvPr/>
        </p:nvSpPr>
        <p:spPr>
          <a:xfrm>
            <a:off x="5454511" y="2659312"/>
            <a:ext cx="77244" cy="100129"/>
          </a:xfrm>
          <a:custGeom>
            <a:avLst/>
            <a:gdLst/>
            <a:ahLst/>
            <a:cxnLst/>
            <a:rect l="l" t="t" r="r" b="b"/>
            <a:pathLst>
              <a:path w="7270" h="8791" extrusionOk="0">
                <a:moveTo>
                  <a:pt x="4599" y="1415"/>
                </a:moveTo>
                <a:cubicBezTo>
                  <a:pt x="4882" y="1415"/>
                  <a:pt x="5165" y="1574"/>
                  <a:pt x="5448" y="1910"/>
                </a:cubicBezTo>
                <a:cubicBezTo>
                  <a:pt x="5748" y="2229"/>
                  <a:pt x="5890" y="2565"/>
                  <a:pt x="5890" y="2883"/>
                </a:cubicBezTo>
                <a:cubicBezTo>
                  <a:pt x="5890" y="3201"/>
                  <a:pt x="5678" y="3449"/>
                  <a:pt x="5218" y="3661"/>
                </a:cubicBezTo>
                <a:cubicBezTo>
                  <a:pt x="4776" y="3838"/>
                  <a:pt x="4245" y="3944"/>
                  <a:pt x="3644" y="3944"/>
                </a:cubicBezTo>
                <a:cubicBezTo>
                  <a:pt x="3042" y="3944"/>
                  <a:pt x="2512" y="3891"/>
                  <a:pt x="2034" y="3785"/>
                </a:cubicBezTo>
                <a:cubicBezTo>
                  <a:pt x="2370" y="3113"/>
                  <a:pt x="2777" y="2547"/>
                  <a:pt x="3237" y="2105"/>
                </a:cubicBezTo>
                <a:cubicBezTo>
                  <a:pt x="3714" y="1627"/>
                  <a:pt x="4174" y="1415"/>
                  <a:pt x="4599" y="1415"/>
                </a:cubicBezTo>
                <a:close/>
                <a:moveTo>
                  <a:pt x="4510" y="0"/>
                </a:moveTo>
                <a:cubicBezTo>
                  <a:pt x="3820" y="0"/>
                  <a:pt x="3113" y="319"/>
                  <a:pt x="2406" y="955"/>
                </a:cubicBezTo>
                <a:cubicBezTo>
                  <a:pt x="1698" y="1574"/>
                  <a:pt x="1132" y="2352"/>
                  <a:pt x="672" y="3272"/>
                </a:cubicBezTo>
                <a:cubicBezTo>
                  <a:pt x="230" y="4174"/>
                  <a:pt x="0" y="5041"/>
                  <a:pt x="0" y="5890"/>
                </a:cubicBezTo>
                <a:cubicBezTo>
                  <a:pt x="0" y="6721"/>
                  <a:pt x="301" y="7411"/>
                  <a:pt x="867" y="7977"/>
                </a:cubicBezTo>
                <a:cubicBezTo>
                  <a:pt x="1451" y="8507"/>
                  <a:pt x="2193" y="8790"/>
                  <a:pt x="3113" y="8790"/>
                </a:cubicBezTo>
                <a:cubicBezTo>
                  <a:pt x="3803" y="8790"/>
                  <a:pt x="4510" y="8596"/>
                  <a:pt x="5218" y="8242"/>
                </a:cubicBezTo>
                <a:cubicBezTo>
                  <a:pt x="5943" y="7853"/>
                  <a:pt x="6297" y="7517"/>
                  <a:pt x="6297" y="7198"/>
                </a:cubicBezTo>
                <a:cubicBezTo>
                  <a:pt x="6297" y="6951"/>
                  <a:pt x="6155" y="6845"/>
                  <a:pt x="5837" y="6845"/>
                </a:cubicBezTo>
                <a:cubicBezTo>
                  <a:pt x="5784" y="6845"/>
                  <a:pt x="5448" y="6933"/>
                  <a:pt x="4811" y="7163"/>
                </a:cubicBezTo>
                <a:cubicBezTo>
                  <a:pt x="4210" y="7358"/>
                  <a:pt x="3608" y="7464"/>
                  <a:pt x="3007" y="7464"/>
                </a:cubicBezTo>
                <a:cubicBezTo>
                  <a:pt x="2441" y="7446"/>
                  <a:pt x="2017" y="7340"/>
                  <a:pt x="1751" y="7128"/>
                </a:cubicBezTo>
                <a:cubicBezTo>
                  <a:pt x="1504" y="6898"/>
                  <a:pt x="1380" y="6579"/>
                  <a:pt x="1380" y="6190"/>
                </a:cubicBezTo>
                <a:cubicBezTo>
                  <a:pt x="1380" y="5766"/>
                  <a:pt x="1468" y="5306"/>
                  <a:pt x="1627" y="4793"/>
                </a:cubicBezTo>
                <a:cubicBezTo>
                  <a:pt x="2335" y="4970"/>
                  <a:pt x="3095" y="5076"/>
                  <a:pt x="3944" y="5076"/>
                </a:cubicBezTo>
                <a:cubicBezTo>
                  <a:pt x="4811" y="5076"/>
                  <a:pt x="5571" y="4882"/>
                  <a:pt x="6243" y="4492"/>
                </a:cubicBezTo>
                <a:cubicBezTo>
                  <a:pt x="6933" y="4086"/>
                  <a:pt x="7269" y="3573"/>
                  <a:pt x="7269" y="2954"/>
                </a:cubicBezTo>
                <a:cubicBezTo>
                  <a:pt x="7269" y="2317"/>
                  <a:pt x="6986" y="1663"/>
                  <a:pt x="6403" y="1008"/>
                </a:cubicBezTo>
                <a:cubicBezTo>
                  <a:pt x="5837" y="336"/>
                  <a:pt x="5218" y="0"/>
                  <a:pt x="45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4398526" y="2709374"/>
            <a:ext cx="693600" cy="11"/>
          </a:xfrm>
          <a:custGeom>
            <a:avLst/>
            <a:gdLst/>
            <a:ahLst/>
            <a:cxnLst/>
            <a:rect l="l" t="t" r="r" b="b"/>
            <a:pathLst>
              <a:path w="65280" h="1" extrusionOk="0">
                <a:moveTo>
                  <a:pt x="1" y="0"/>
                </a:moveTo>
                <a:lnTo>
                  <a:pt x="65279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/>
          <p:nvPr/>
        </p:nvSpPr>
        <p:spPr>
          <a:xfrm>
            <a:off x="5654069" y="2453039"/>
            <a:ext cx="430706" cy="461511"/>
          </a:xfrm>
          <a:custGeom>
            <a:avLst/>
            <a:gdLst/>
            <a:ahLst/>
            <a:cxnLst/>
            <a:rect l="l" t="t" r="r" b="b"/>
            <a:pathLst>
              <a:path w="40537" h="40519" extrusionOk="0">
                <a:moveTo>
                  <a:pt x="20269" y="0"/>
                </a:moveTo>
                <a:cubicBezTo>
                  <a:pt x="9074" y="0"/>
                  <a:pt x="1" y="9073"/>
                  <a:pt x="1" y="20250"/>
                </a:cubicBezTo>
                <a:cubicBezTo>
                  <a:pt x="1" y="31445"/>
                  <a:pt x="9074" y="40518"/>
                  <a:pt x="20269" y="40518"/>
                </a:cubicBezTo>
                <a:cubicBezTo>
                  <a:pt x="31464" y="40518"/>
                  <a:pt x="40537" y="31445"/>
                  <a:pt x="40537" y="20250"/>
                </a:cubicBezTo>
                <a:cubicBezTo>
                  <a:pt x="40537" y="9073"/>
                  <a:pt x="31464" y="0"/>
                  <a:pt x="20269" y="0"/>
                </a:cubicBezTo>
                <a:close/>
              </a:path>
            </a:pathLst>
          </a:custGeom>
          <a:solidFill>
            <a:srgbClr val="FFD966"/>
          </a:solidFill>
          <a:ln w="16800" cap="flat" cmpd="sng">
            <a:solidFill>
              <a:srgbClr val="FFFFFF"/>
            </a:solidFill>
            <a:prstDash val="solid"/>
            <a:miter lim="1768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5817747" y="2617613"/>
            <a:ext cx="94531" cy="140610"/>
          </a:xfrm>
          <a:custGeom>
            <a:avLst/>
            <a:gdLst/>
            <a:ahLst/>
            <a:cxnLst/>
            <a:rect l="l" t="t" r="r" b="b"/>
            <a:pathLst>
              <a:path w="8897" h="12345" extrusionOk="0">
                <a:moveTo>
                  <a:pt x="7676" y="0"/>
                </a:moveTo>
                <a:cubicBezTo>
                  <a:pt x="7021" y="0"/>
                  <a:pt x="6190" y="213"/>
                  <a:pt x="5217" y="637"/>
                </a:cubicBezTo>
                <a:cubicBezTo>
                  <a:pt x="4245" y="1061"/>
                  <a:pt x="3537" y="1521"/>
                  <a:pt x="3077" y="2016"/>
                </a:cubicBezTo>
                <a:cubicBezTo>
                  <a:pt x="2936" y="2176"/>
                  <a:pt x="2812" y="2423"/>
                  <a:pt x="2688" y="2742"/>
                </a:cubicBezTo>
                <a:cubicBezTo>
                  <a:pt x="2565" y="3078"/>
                  <a:pt x="2511" y="3396"/>
                  <a:pt x="2511" y="3697"/>
                </a:cubicBezTo>
                <a:cubicBezTo>
                  <a:pt x="2511" y="3980"/>
                  <a:pt x="2724" y="4386"/>
                  <a:pt x="3148" y="4899"/>
                </a:cubicBezTo>
                <a:cubicBezTo>
                  <a:pt x="3573" y="5394"/>
                  <a:pt x="4032" y="5872"/>
                  <a:pt x="4545" y="6332"/>
                </a:cubicBezTo>
                <a:cubicBezTo>
                  <a:pt x="5058" y="6756"/>
                  <a:pt x="5536" y="7216"/>
                  <a:pt x="5960" y="7729"/>
                </a:cubicBezTo>
                <a:cubicBezTo>
                  <a:pt x="6385" y="8206"/>
                  <a:pt x="6597" y="8631"/>
                  <a:pt x="6597" y="8949"/>
                </a:cubicBezTo>
                <a:cubicBezTo>
                  <a:pt x="6597" y="9427"/>
                  <a:pt x="6279" y="9887"/>
                  <a:pt x="5624" y="10329"/>
                </a:cubicBezTo>
                <a:cubicBezTo>
                  <a:pt x="4987" y="10753"/>
                  <a:pt x="4262" y="10965"/>
                  <a:pt x="3431" y="10965"/>
                </a:cubicBezTo>
                <a:cubicBezTo>
                  <a:pt x="3024" y="10965"/>
                  <a:pt x="2653" y="10859"/>
                  <a:pt x="2282" y="10700"/>
                </a:cubicBezTo>
                <a:cubicBezTo>
                  <a:pt x="1928" y="10506"/>
                  <a:pt x="1645" y="10329"/>
                  <a:pt x="1433" y="10134"/>
                </a:cubicBezTo>
                <a:cubicBezTo>
                  <a:pt x="900" y="9584"/>
                  <a:pt x="534" y="9285"/>
                  <a:pt x="335" y="9285"/>
                </a:cubicBezTo>
                <a:cubicBezTo>
                  <a:pt x="329" y="9285"/>
                  <a:pt x="324" y="9285"/>
                  <a:pt x="318" y="9285"/>
                </a:cubicBezTo>
                <a:cubicBezTo>
                  <a:pt x="106" y="9285"/>
                  <a:pt x="0" y="9462"/>
                  <a:pt x="0" y="9816"/>
                </a:cubicBezTo>
                <a:cubicBezTo>
                  <a:pt x="0" y="10329"/>
                  <a:pt x="371" y="10877"/>
                  <a:pt x="1097" y="11478"/>
                </a:cubicBezTo>
                <a:cubicBezTo>
                  <a:pt x="1822" y="12044"/>
                  <a:pt x="2759" y="12345"/>
                  <a:pt x="3873" y="12345"/>
                </a:cubicBezTo>
                <a:cubicBezTo>
                  <a:pt x="5005" y="12345"/>
                  <a:pt x="6013" y="12009"/>
                  <a:pt x="6880" y="11372"/>
                </a:cubicBezTo>
                <a:cubicBezTo>
                  <a:pt x="7746" y="10700"/>
                  <a:pt x="8189" y="9887"/>
                  <a:pt x="8189" y="8932"/>
                </a:cubicBezTo>
                <a:cubicBezTo>
                  <a:pt x="8189" y="8436"/>
                  <a:pt x="7976" y="7870"/>
                  <a:pt x="7534" y="7287"/>
                </a:cubicBezTo>
                <a:cubicBezTo>
                  <a:pt x="7110" y="6668"/>
                  <a:pt x="6632" y="6120"/>
                  <a:pt x="6102" y="5677"/>
                </a:cubicBezTo>
                <a:cubicBezTo>
                  <a:pt x="4722" y="4475"/>
                  <a:pt x="4032" y="3750"/>
                  <a:pt x="4032" y="3502"/>
                </a:cubicBezTo>
                <a:cubicBezTo>
                  <a:pt x="4032" y="3007"/>
                  <a:pt x="4705" y="2512"/>
                  <a:pt x="6066" y="1999"/>
                </a:cubicBezTo>
                <a:cubicBezTo>
                  <a:pt x="6455" y="1840"/>
                  <a:pt x="6898" y="1716"/>
                  <a:pt x="7393" y="1610"/>
                </a:cubicBezTo>
                <a:cubicBezTo>
                  <a:pt x="7906" y="1486"/>
                  <a:pt x="8277" y="1397"/>
                  <a:pt x="8525" y="1327"/>
                </a:cubicBezTo>
                <a:cubicBezTo>
                  <a:pt x="8772" y="1256"/>
                  <a:pt x="8896" y="1150"/>
                  <a:pt x="8896" y="1044"/>
                </a:cubicBezTo>
                <a:cubicBezTo>
                  <a:pt x="8896" y="796"/>
                  <a:pt x="8772" y="549"/>
                  <a:pt x="8542" y="319"/>
                </a:cubicBezTo>
                <a:cubicBezTo>
                  <a:pt x="8312" y="106"/>
                  <a:pt x="8012" y="0"/>
                  <a:pt x="76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3137700" y="3042549"/>
            <a:ext cx="286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IRON AND SULPHUR REACT TO FORM THE COMPOUND IRON SULPHIDE</a:t>
            </a:r>
            <a:endParaRPr sz="1100" dirty="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26" name="Google Shape;126;p20"/>
          <p:cNvCxnSpPr/>
          <p:nvPr/>
        </p:nvCxnSpPr>
        <p:spPr>
          <a:xfrm>
            <a:off x="4400925" y="2709375"/>
            <a:ext cx="68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B76714-AED1-F84C-3796-9D50F2BC693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15FD34-8A28-62D7-7146-6EF360F7A83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E6AE4-B55B-82FC-F9D9-F399B8665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D6318-9B54-ADBC-F0AF-A3A3E7D3F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Pure Substances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a pure substance has a fixed melting and boiling point, but that a mixture may melt or boil over a range of temperatures.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substance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one that contains only one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compound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substances have melting points and boiling points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don’t change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points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fixed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(H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O) for example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always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melts at 0°C 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always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boils at 100°C.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substances.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contain a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or compounds.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will melt or boil over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range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temperatures.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 may boil at different temperatures if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or compounds are mixed with 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A4E464-80FF-A64B-8104-1AAEDA5A5D5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94DC14-7794-C247-0227-33864C0294E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1632C-905F-52F2-FBD4-8AD69EC7A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2040A-7D18-AB32-3EA3-A2828C141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On-screen Show (16:9)</PresentationFormat>
  <Paragraphs>88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Kalam</vt:lpstr>
      <vt:lpstr>Arial</vt:lpstr>
      <vt:lpstr>Times New Roman</vt:lpstr>
      <vt:lpstr>Cambria</vt:lpstr>
      <vt:lpstr>gg sans</vt:lpstr>
      <vt:lpstr>Simple Dark</vt:lpstr>
      <vt:lpstr>Edexcel IGCSE Chemistry 4 - Elements, Compounds and Mixtures</vt:lpstr>
      <vt:lpstr>Elements, Compounds and Mixtures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Compounds and Mixtures</vt:lpstr>
      <vt:lpstr>Pure Substances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Chemistry 4 - Elements, Compounds and Mixtures</dc:title>
  <cp:lastModifiedBy>Chezka Mae Madrona</cp:lastModifiedBy>
  <cp:revision>2</cp:revision>
  <dcterms:modified xsi:type="dcterms:W3CDTF">2025-04-26T08:19:46Z</dcterms:modified>
</cp:coreProperties>
</file>