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gg sans" panose="00000800000000000000" pitchFamily="2" charset="0"/>
      <p:bold r:id="rId21"/>
    </p:embeddedFont>
    <p:embeddedFont>
      <p:font typeface="Kalam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f0909e17eb_1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f0909e17eb_1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2194c3e99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2194c3e99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f0909e17eb_1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f0909e17eb_1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2194c3e99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2194c3e99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2194c3e999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2194c3e999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ef0240a647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ef0240a647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f0240a64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ef0240a64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f0909e17eb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f0909e17eb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f0909e17eb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f0909e17eb_1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f0909e17eb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f0909e17eb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f0909e17eb_1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f0909e17eb_1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0909e17eb_1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f0909e17eb_1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f0909e17eb_1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f0909e17eb_1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C8FB"/>
                </a:solidFill>
                <a:latin typeface="Cambria"/>
                <a:ea typeface="Cambria"/>
                <a:cs typeface="Cambria"/>
                <a:sym typeface="Cambria"/>
              </a:rPr>
              <a:t>Edexcel IGCSE Chemistry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37 - Addition Polymers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Polymerisation and Problems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7118B31-40AF-168C-D57F-2870587570B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ED62440-5FB1-CDF5-F822-4932559A8DD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59CAE-B0BF-A412-9ACD-E2144BA6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31461-1858-9105-AA36-8B892EBFD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64" name="Google Shape;264;p22"/>
          <p:cNvSpPr txBox="1"/>
          <p:nvPr/>
        </p:nvSpPr>
        <p:spPr>
          <a:xfrm>
            <a:off x="6045250" y="2156100"/>
            <a:ext cx="2577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Plastics that make their way into waterways and oceans are a major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ecological threat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65" name="Google Shape;265;p22"/>
          <p:cNvPicPr preferRelativeResize="0"/>
          <p:nvPr/>
        </p:nvPicPr>
        <p:blipFill rotWithShape="1">
          <a:blip r:embed="rId3">
            <a:alphaModFix/>
          </a:blip>
          <a:srcRect l="28876"/>
          <a:stretch/>
        </p:blipFill>
        <p:spPr>
          <a:xfrm>
            <a:off x="0" y="0"/>
            <a:ext cx="5492372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p22"/>
          <p:cNvCxnSpPr/>
          <p:nvPr/>
        </p:nvCxnSpPr>
        <p:spPr>
          <a:xfrm flipH="1">
            <a:off x="5492375" y="2550"/>
            <a:ext cx="2400" cy="51384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9893811-7264-D3EE-B5CD-F787A44538C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A62585E-DA75-A522-9A5F-73547116214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D89CA-76EB-73EE-3FD1-6A081A765D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876171-B610-66CC-CA51-7D783D4662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72" name="Google Shape;272;p23"/>
          <p:cNvSpPr txBox="1"/>
          <p:nvPr/>
        </p:nvSpPr>
        <p:spPr>
          <a:xfrm>
            <a:off x="5360425" y="2048388"/>
            <a:ext cx="3002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amount of plastic pollution has increased from almost nothing in 1950 to over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350 million tons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per year in 2015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73" name="Google Shape;273;p23"/>
          <p:cNvGrpSpPr/>
          <p:nvPr/>
        </p:nvGrpSpPr>
        <p:grpSpPr>
          <a:xfrm>
            <a:off x="796325" y="819800"/>
            <a:ext cx="4065048" cy="3503900"/>
            <a:chOff x="449075" y="781300"/>
            <a:chExt cx="4065048" cy="3503900"/>
          </a:xfrm>
        </p:grpSpPr>
        <p:grpSp>
          <p:nvGrpSpPr>
            <p:cNvPr id="274" name="Google Shape;274;p23"/>
            <p:cNvGrpSpPr/>
            <p:nvPr/>
          </p:nvGrpSpPr>
          <p:grpSpPr>
            <a:xfrm>
              <a:off x="787775" y="1196987"/>
              <a:ext cx="3726348" cy="2749524"/>
              <a:chOff x="704125" y="945275"/>
              <a:chExt cx="3964200" cy="2932200"/>
            </a:xfrm>
          </p:grpSpPr>
          <p:sp>
            <p:nvSpPr>
              <p:cNvPr id="275" name="Google Shape;275;p23"/>
              <p:cNvSpPr/>
              <p:nvPr/>
            </p:nvSpPr>
            <p:spPr>
              <a:xfrm>
                <a:off x="869150" y="1090425"/>
                <a:ext cx="3608990" cy="2629935"/>
              </a:xfrm>
              <a:custGeom>
                <a:avLst/>
                <a:gdLst/>
                <a:ahLst/>
                <a:cxnLst/>
                <a:rect l="l" t="t" r="r" b="b"/>
                <a:pathLst>
                  <a:path w="206228" h="150282" fill="none" extrusionOk="0">
                    <a:moveTo>
                      <a:pt x="1" y="150282"/>
                    </a:moveTo>
                    <a:lnTo>
                      <a:pt x="3146" y="150282"/>
                    </a:lnTo>
                    <a:lnTo>
                      <a:pt x="6319" y="150282"/>
                    </a:lnTo>
                    <a:lnTo>
                      <a:pt x="9518" y="149932"/>
                    </a:lnTo>
                    <a:lnTo>
                      <a:pt x="12663" y="149932"/>
                    </a:lnTo>
                    <a:lnTo>
                      <a:pt x="15862" y="149529"/>
                    </a:lnTo>
                    <a:lnTo>
                      <a:pt x="19008" y="149126"/>
                    </a:lnTo>
                    <a:lnTo>
                      <a:pt x="22180" y="149126"/>
                    </a:lnTo>
                    <a:lnTo>
                      <a:pt x="25379" y="148723"/>
                    </a:lnTo>
                    <a:lnTo>
                      <a:pt x="28525" y="148319"/>
                    </a:lnTo>
                    <a:lnTo>
                      <a:pt x="31724" y="147943"/>
                    </a:lnTo>
                    <a:lnTo>
                      <a:pt x="34869" y="147540"/>
                    </a:lnTo>
                    <a:lnTo>
                      <a:pt x="38069" y="146733"/>
                    </a:lnTo>
                    <a:lnTo>
                      <a:pt x="41241" y="145954"/>
                    </a:lnTo>
                    <a:lnTo>
                      <a:pt x="44386" y="145147"/>
                    </a:lnTo>
                    <a:lnTo>
                      <a:pt x="47586" y="144341"/>
                    </a:lnTo>
                    <a:lnTo>
                      <a:pt x="50731" y="143185"/>
                    </a:lnTo>
                    <a:lnTo>
                      <a:pt x="53930" y="142002"/>
                    </a:lnTo>
                    <a:lnTo>
                      <a:pt x="57102" y="140389"/>
                    </a:lnTo>
                    <a:lnTo>
                      <a:pt x="60248" y="138399"/>
                    </a:lnTo>
                    <a:lnTo>
                      <a:pt x="63447" y="137216"/>
                    </a:lnTo>
                    <a:lnTo>
                      <a:pt x="66593" y="136060"/>
                    </a:lnTo>
                    <a:lnTo>
                      <a:pt x="69792" y="133668"/>
                    </a:lnTo>
                    <a:lnTo>
                      <a:pt x="72964" y="130872"/>
                    </a:lnTo>
                    <a:lnTo>
                      <a:pt x="76136" y="130468"/>
                    </a:lnTo>
                    <a:lnTo>
                      <a:pt x="79309" y="132861"/>
                    </a:lnTo>
                    <a:lnTo>
                      <a:pt x="82454" y="129689"/>
                    </a:lnTo>
                    <a:lnTo>
                      <a:pt x="85653" y="127726"/>
                    </a:lnTo>
                    <a:lnTo>
                      <a:pt x="88826" y="125737"/>
                    </a:lnTo>
                    <a:lnTo>
                      <a:pt x="91998" y="122941"/>
                    </a:lnTo>
                    <a:lnTo>
                      <a:pt x="95170" y="123344"/>
                    </a:lnTo>
                    <a:lnTo>
                      <a:pt x="98316" y="122538"/>
                    </a:lnTo>
                    <a:lnTo>
                      <a:pt x="101515" y="122161"/>
                    </a:lnTo>
                    <a:lnTo>
                      <a:pt x="104687" y="119392"/>
                    </a:lnTo>
                    <a:lnTo>
                      <a:pt x="107859" y="117000"/>
                    </a:lnTo>
                    <a:lnTo>
                      <a:pt x="111032" y="115414"/>
                    </a:lnTo>
                    <a:lnTo>
                      <a:pt x="114231" y="113021"/>
                    </a:lnTo>
                    <a:lnTo>
                      <a:pt x="117376" y="109875"/>
                    </a:lnTo>
                    <a:lnTo>
                      <a:pt x="120549" y="107483"/>
                    </a:lnTo>
                    <a:lnTo>
                      <a:pt x="123721" y="105897"/>
                    </a:lnTo>
                    <a:lnTo>
                      <a:pt x="126893" y="103531"/>
                    </a:lnTo>
                    <a:lnTo>
                      <a:pt x="130093" y="101945"/>
                    </a:lnTo>
                    <a:lnTo>
                      <a:pt x="133238" y="98745"/>
                    </a:lnTo>
                    <a:lnTo>
                      <a:pt x="136410" y="96756"/>
                    </a:lnTo>
                    <a:lnTo>
                      <a:pt x="139583" y="91218"/>
                    </a:lnTo>
                    <a:lnTo>
                      <a:pt x="142755" y="89229"/>
                    </a:lnTo>
                    <a:lnTo>
                      <a:pt x="145954" y="84497"/>
                    </a:lnTo>
                    <a:lnTo>
                      <a:pt x="149100" y="79739"/>
                    </a:lnTo>
                    <a:lnTo>
                      <a:pt x="152299" y="76566"/>
                    </a:lnTo>
                    <a:lnTo>
                      <a:pt x="155444" y="71001"/>
                    </a:lnTo>
                    <a:lnTo>
                      <a:pt x="158616" y="66619"/>
                    </a:lnTo>
                    <a:lnTo>
                      <a:pt x="161816" y="64630"/>
                    </a:lnTo>
                    <a:lnTo>
                      <a:pt x="164961" y="59495"/>
                    </a:lnTo>
                    <a:lnTo>
                      <a:pt x="168160" y="55543"/>
                    </a:lnTo>
                    <a:lnTo>
                      <a:pt x="171306" y="49575"/>
                    </a:lnTo>
                    <a:lnTo>
                      <a:pt x="174478" y="46806"/>
                    </a:lnTo>
                    <a:lnTo>
                      <a:pt x="177677" y="40085"/>
                    </a:lnTo>
                    <a:lnTo>
                      <a:pt x="180823" y="34117"/>
                    </a:lnTo>
                    <a:lnTo>
                      <a:pt x="184022" y="39682"/>
                    </a:lnTo>
                    <a:lnTo>
                      <a:pt x="187167" y="36886"/>
                    </a:lnTo>
                    <a:lnTo>
                      <a:pt x="190366" y="26965"/>
                    </a:lnTo>
                    <a:lnTo>
                      <a:pt x="193539" y="22234"/>
                    </a:lnTo>
                    <a:lnTo>
                      <a:pt x="196684" y="17045"/>
                    </a:lnTo>
                    <a:lnTo>
                      <a:pt x="199883" y="11507"/>
                    </a:lnTo>
                    <a:lnTo>
                      <a:pt x="203029" y="5566"/>
                    </a:lnTo>
                    <a:lnTo>
                      <a:pt x="206228" y="1"/>
                    </a:lnTo>
                  </a:path>
                </a:pathLst>
              </a:custGeom>
              <a:noFill/>
              <a:ln w="12775" cap="flat" cmpd="sng">
                <a:solidFill>
                  <a:srgbClr val="FF003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3"/>
              <p:cNvSpPr/>
              <p:nvPr/>
            </p:nvSpPr>
            <p:spPr>
              <a:xfrm>
                <a:off x="704125" y="945275"/>
                <a:ext cx="3964200" cy="29322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7" name="Google Shape;277;p23"/>
            <p:cNvSpPr txBox="1"/>
            <p:nvPr/>
          </p:nvSpPr>
          <p:spPr>
            <a:xfrm>
              <a:off x="1362000" y="781300"/>
              <a:ext cx="2577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PLASTIC POLLUTION OVER TIME</a:t>
              </a:r>
              <a:endParaRPr sz="12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78" name="Google Shape;278;p23"/>
            <p:cNvSpPr txBox="1"/>
            <p:nvPr/>
          </p:nvSpPr>
          <p:spPr>
            <a:xfrm>
              <a:off x="1362000" y="3946500"/>
              <a:ext cx="2577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TIME →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79" name="Google Shape;279;p23"/>
            <p:cNvSpPr txBox="1"/>
            <p:nvPr/>
          </p:nvSpPr>
          <p:spPr>
            <a:xfrm rot="-5400000">
              <a:off x="-765175" y="2402388"/>
              <a:ext cx="2767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PLASTIC POLLUTION (MILLION TONNES) →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CAAFBDD-B5ED-D1C3-C3BD-DD324EA5FDF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CA3E847-08DA-CF1B-5130-40C0B7BE187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B19D3C-0FAF-EA35-0B8A-7B2A49CDA9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A9DCFE-4E86-10E5-5977-FAFB8F2426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Disposing of Addition Polymers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5" name="Google Shape;285;p24"/>
          <p:cNvSpPr txBox="1">
            <a:spLocks noGrp="1"/>
          </p:cNvSpPr>
          <p:nvPr>
            <p:ph type="body" idx="1"/>
          </p:nvPr>
        </p:nvSpPr>
        <p:spPr>
          <a:xfrm>
            <a:off x="311700" y="1152625"/>
            <a:ext cx="4980300" cy="35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Addition polymers may be disposed of by </a:t>
            </a:r>
            <a:r>
              <a:rPr lang="en" b="1">
                <a:solidFill>
                  <a:srgbClr val="FF7F2A"/>
                </a:solidFill>
                <a:latin typeface="Cambria"/>
                <a:ea typeface="Cambria"/>
                <a:cs typeface="Cambria"/>
                <a:sym typeface="Cambria"/>
              </a:rPr>
              <a:t>burning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them.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Greenhouse gases that contribute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global warming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will be released as a result.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the polymer contains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halogen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toxic gases are often created.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Incomplete combustion of polymers is also likely to yield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carbon monoxide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Many addition polymers can be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recycled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a cost and labour-intensive process.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 is, however, the most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environmentally friendly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solution.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6" name="Google Shape;28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287" name="Google Shape;287;p24"/>
          <p:cNvGrpSpPr/>
          <p:nvPr/>
        </p:nvGrpSpPr>
        <p:grpSpPr>
          <a:xfrm>
            <a:off x="5693390" y="1465849"/>
            <a:ext cx="2405804" cy="2884172"/>
            <a:chOff x="5594975" y="1431301"/>
            <a:chExt cx="2608200" cy="3066311"/>
          </a:xfrm>
        </p:grpSpPr>
        <p:grpSp>
          <p:nvGrpSpPr>
            <p:cNvPr id="288" name="Google Shape;288;p24"/>
            <p:cNvGrpSpPr/>
            <p:nvPr/>
          </p:nvGrpSpPr>
          <p:grpSpPr>
            <a:xfrm>
              <a:off x="5663625" y="1431301"/>
              <a:ext cx="2470902" cy="2280908"/>
              <a:chOff x="1056850" y="345575"/>
              <a:chExt cx="5481150" cy="5094725"/>
            </a:xfrm>
          </p:grpSpPr>
          <p:sp>
            <p:nvSpPr>
              <p:cNvPr id="289" name="Google Shape;289;p24"/>
              <p:cNvSpPr/>
              <p:nvPr/>
            </p:nvSpPr>
            <p:spPr>
              <a:xfrm>
                <a:off x="1985800" y="417275"/>
                <a:ext cx="1708175" cy="1764525"/>
              </a:xfrm>
              <a:custGeom>
                <a:avLst/>
                <a:gdLst/>
                <a:ahLst/>
                <a:cxnLst/>
                <a:rect l="l" t="t" r="r" b="b"/>
                <a:pathLst>
                  <a:path w="68327" h="70581" extrusionOk="0">
                    <a:moveTo>
                      <a:pt x="40215" y="1"/>
                    </a:moveTo>
                    <a:cubicBezTo>
                      <a:pt x="32542" y="1"/>
                      <a:pt x="24885" y="2717"/>
                      <a:pt x="21724" y="8269"/>
                    </a:cubicBezTo>
                    <a:lnTo>
                      <a:pt x="1" y="46296"/>
                    </a:lnTo>
                    <a:lnTo>
                      <a:pt x="41732" y="70581"/>
                    </a:lnTo>
                    <a:lnTo>
                      <a:pt x="68326" y="24276"/>
                    </a:lnTo>
                    <a:lnTo>
                      <a:pt x="57739" y="6554"/>
                    </a:lnTo>
                    <a:cubicBezTo>
                      <a:pt x="54083" y="2214"/>
                      <a:pt x="47143" y="1"/>
                      <a:pt x="40215" y="1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rgbClr val="26E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4"/>
              <p:cNvSpPr/>
              <p:nvPr/>
            </p:nvSpPr>
            <p:spPr>
              <a:xfrm>
                <a:off x="1056850" y="2138900"/>
                <a:ext cx="1886525" cy="1493800"/>
              </a:xfrm>
              <a:custGeom>
                <a:avLst/>
                <a:gdLst/>
                <a:ahLst/>
                <a:cxnLst/>
                <a:rect l="l" t="t" r="r" b="b"/>
                <a:pathLst>
                  <a:path w="75461" h="59752" extrusionOk="0">
                    <a:moveTo>
                      <a:pt x="3156" y="1"/>
                    </a:moveTo>
                    <a:lnTo>
                      <a:pt x="18294" y="8873"/>
                    </a:lnTo>
                    <a:lnTo>
                      <a:pt x="8575" y="25154"/>
                    </a:lnTo>
                    <a:cubicBezTo>
                      <a:pt x="0" y="41161"/>
                      <a:pt x="14292" y="58814"/>
                      <a:pt x="22867" y="59751"/>
                    </a:cubicBezTo>
                    <a:lnTo>
                      <a:pt x="45162" y="59751"/>
                    </a:lnTo>
                    <a:lnTo>
                      <a:pt x="60322" y="33455"/>
                    </a:lnTo>
                    <a:lnTo>
                      <a:pt x="75460" y="41732"/>
                    </a:lnTo>
                    <a:lnTo>
                      <a:pt x="51176" y="1"/>
                    </a:lnTo>
                    <a:close/>
                  </a:path>
                </a:pathLst>
              </a:custGeom>
              <a:noFill/>
              <a:ln w="28575" cap="rnd" cmpd="sng">
                <a:solidFill>
                  <a:srgbClr val="26E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4"/>
              <p:cNvSpPr/>
              <p:nvPr/>
            </p:nvSpPr>
            <p:spPr>
              <a:xfrm>
                <a:off x="1457000" y="3725275"/>
                <a:ext cx="2165500" cy="1279825"/>
              </a:xfrm>
              <a:custGeom>
                <a:avLst/>
                <a:gdLst/>
                <a:ahLst/>
                <a:cxnLst/>
                <a:rect l="l" t="t" r="r" b="b"/>
                <a:pathLst>
                  <a:path w="86620" h="51193" extrusionOk="0">
                    <a:moveTo>
                      <a:pt x="1" y="1"/>
                    </a:moveTo>
                    <a:cubicBezTo>
                      <a:pt x="1144" y="1441"/>
                      <a:pt x="870" y="1144"/>
                      <a:pt x="26023" y="45734"/>
                    </a:cubicBezTo>
                    <a:cubicBezTo>
                      <a:pt x="27667" y="48211"/>
                      <a:pt x="29837" y="51193"/>
                      <a:pt x="32774" y="51193"/>
                    </a:cubicBezTo>
                    <a:cubicBezTo>
                      <a:pt x="32901" y="51193"/>
                      <a:pt x="33028" y="51187"/>
                      <a:pt x="33158" y="51176"/>
                    </a:cubicBezTo>
                    <a:lnTo>
                      <a:pt x="86620" y="51176"/>
                    </a:lnTo>
                    <a:lnTo>
                      <a:pt x="86620" y="2287"/>
                    </a:lnTo>
                    <a:lnTo>
                      <a:pt x="7158" y="2287"/>
                    </a:lnTo>
                    <a:cubicBezTo>
                      <a:pt x="2859" y="2287"/>
                      <a:pt x="1350" y="1144"/>
                      <a:pt x="1" y="1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rgbClr val="26E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4"/>
              <p:cNvSpPr/>
              <p:nvPr/>
            </p:nvSpPr>
            <p:spPr>
              <a:xfrm>
                <a:off x="3936900" y="3361125"/>
                <a:ext cx="2193500" cy="2079175"/>
              </a:xfrm>
              <a:custGeom>
                <a:avLst/>
                <a:gdLst/>
                <a:ahLst/>
                <a:cxnLst/>
                <a:rect l="l" t="t" r="r" b="b"/>
                <a:pathLst>
                  <a:path w="87740" h="83167" extrusionOk="0">
                    <a:moveTo>
                      <a:pt x="24285" y="1"/>
                    </a:moveTo>
                    <a:lnTo>
                      <a:pt x="0" y="41732"/>
                    </a:lnTo>
                    <a:lnTo>
                      <a:pt x="24285" y="83167"/>
                    </a:lnTo>
                    <a:lnTo>
                      <a:pt x="24285" y="65742"/>
                    </a:lnTo>
                    <a:lnTo>
                      <a:pt x="54011" y="65742"/>
                    </a:lnTo>
                    <a:cubicBezTo>
                      <a:pt x="57441" y="65742"/>
                      <a:pt x="59728" y="63730"/>
                      <a:pt x="60871" y="61443"/>
                    </a:cubicBezTo>
                    <a:lnTo>
                      <a:pt x="87740" y="13995"/>
                    </a:lnTo>
                    <a:lnTo>
                      <a:pt x="87740" y="13995"/>
                    </a:lnTo>
                    <a:cubicBezTo>
                      <a:pt x="86322" y="14864"/>
                      <a:pt x="85453" y="16282"/>
                      <a:pt x="80034" y="16853"/>
                    </a:cubicBezTo>
                    <a:lnTo>
                      <a:pt x="24285" y="16853"/>
                    </a:lnTo>
                    <a:lnTo>
                      <a:pt x="24285" y="1"/>
                    </a:lnTo>
                    <a:close/>
                  </a:path>
                </a:pathLst>
              </a:custGeom>
              <a:noFill/>
              <a:ln w="28575" cap="rnd" cmpd="sng">
                <a:solidFill>
                  <a:srgbClr val="26E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4"/>
              <p:cNvSpPr/>
              <p:nvPr/>
            </p:nvSpPr>
            <p:spPr>
              <a:xfrm>
                <a:off x="4737225" y="1889075"/>
                <a:ext cx="1800775" cy="1736175"/>
              </a:xfrm>
              <a:custGeom>
                <a:avLst/>
                <a:gdLst/>
                <a:ahLst/>
                <a:cxnLst/>
                <a:rect l="l" t="t" r="r" b="b"/>
                <a:pathLst>
                  <a:path w="72031" h="69447" extrusionOk="0">
                    <a:moveTo>
                      <a:pt x="42007" y="1"/>
                    </a:moveTo>
                    <a:lnTo>
                      <a:pt x="1" y="24011"/>
                    </a:lnTo>
                    <a:lnTo>
                      <a:pt x="26572" y="69447"/>
                    </a:lnTo>
                    <a:lnTo>
                      <a:pt x="49164" y="69447"/>
                    </a:lnTo>
                    <a:cubicBezTo>
                      <a:pt x="58311" y="67732"/>
                      <a:pt x="72031" y="52869"/>
                      <a:pt x="64027" y="37434"/>
                    </a:cubicBezTo>
                    <a:lnTo>
                      <a:pt x="42007" y="1"/>
                    </a:lnTo>
                    <a:close/>
                  </a:path>
                </a:pathLst>
              </a:custGeom>
              <a:noFill/>
              <a:ln w="28575" cap="rnd" cmpd="sng">
                <a:solidFill>
                  <a:srgbClr val="26E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4"/>
              <p:cNvSpPr/>
              <p:nvPr/>
            </p:nvSpPr>
            <p:spPr>
              <a:xfrm>
                <a:off x="3372100" y="345575"/>
                <a:ext cx="2322700" cy="1557825"/>
              </a:xfrm>
              <a:custGeom>
                <a:avLst/>
                <a:gdLst/>
                <a:ahLst/>
                <a:cxnLst/>
                <a:rect l="l" t="t" r="r" b="b"/>
                <a:pathLst>
                  <a:path w="92908" h="62313" extrusionOk="0">
                    <a:moveTo>
                      <a:pt x="0" y="1"/>
                    </a:moveTo>
                    <a:cubicBezTo>
                      <a:pt x="3156" y="573"/>
                      <a:pt x="6586" y="3431"/>
                      <a:pt x="8301" y="5718"/>
                    </a:cubicBezTo>
                    <a:lnTo>
                      <a:pt x="36015" y="53738"/>
                    </a:lnTo>
                    <a:lnTo>
                      <a:pt x="21723" y="62313"/>
                    </a:lnTo>
                    <a:lnTo>
                      <a:pt x="69172" y="62313"/>
                    </a:lnTo>
                    <a:lnTo>
                      <a:pt x="92907" y="21153"/>
                    </a:lnTo>
                    <a:lnTo>
                      <a:pt x="78318" y="29430"/>
                    </a:lnTo>
                    <a:lnTo>
                      <a:pt x="63752" y="3705"/>
                    </a:lnTo>
                    <a:cubicBezTo>
                      <a:pt x="62312" y="1144"/>
                      <a:pt x="59453" y="1"/>
                      <a:pt x="56321" y="1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rgbClr val="26EB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5" name="Google Shape;295;p24"/>
            <p:cNvSpPr txBox="1"/>
            <p:nvPr/>
          </p:nvSpPr>
          <p:spPr>
            <a:xfrm>
              <a:off x="5594975" y="3712212"/>
              <a:ext cx="2608200" cy="7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Widespread </a:t>
              </a:r>
              <a:r>
                <a:rPr lang="en" sz="1200" b="1">
                  <a:solidFill>
                    <a:srgbClr val="26EB5D"/>
                  </a:solidFill>
                  <a:latin typeface="Cambria"/>
                  <a:ea typeface="Cambria"/>
                  <a:cs typeface="Cambria"/>
                  <a:sym typeface="Cambria"/>
                </a:rPr>
                <a:t>recycling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is likely to be the best long-term solution for dealing with addition polymers. 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4D79C22-BE6E-70B2-89B2-D377295795A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05F3CC9-85F2-D2F9-AE69-3FFAA4D3D99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526F1D-68FE-8F96-CF95-2072A6DBBD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78E2D-FA17-F54D-AF06-8E278BE807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301" name="Google Shape;301;p25"/>
          <p:cNvPicPr preferRelativeResize="0"/>
          <p:nvPr/>
        </p:nvPicPr>
        <p:blipFill rotWithShape="1">
          <a:blip r:embed="rId3">
            <a:alphaModFix/>
          </a:blip>
          <a:srcRect l="33906"/>
          <a:stretch/>
        </p:blipFill>
        <p:spPr>
          <a:xfrm>
            <a:off x="0" y="0"/>
            <a:ext cx="5100529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p25"/>
          <p:cNvCxnSpPr/>
          <p:nvPr/>
        </p:nvCxnSpPr>
        <p:spPr>
          <a:xfrm flipH="1">
            <a:off x="5100525" y="2550"/>
            <a:ext cx="2400" cy="51384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3" name="Google Shape;303;p25"/>
          <p:cNvSpPr txBox="1"/>
          <p:nvPr/>
        </p:nvSpPr>
        <p:spPr>
          <a:xfrm>
            <a:off x="5804125" y="2263950"/>
            <a:ext cx="2577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Burning plastics can cause major environmental damage.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8E3638C-DC48-4C0E-D5CB-5B062E9B59E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FF7CEFF-7B3A-C03F-5C49-D11A136B49E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8F00A-2152-B6D8-0F97-B5E934EB31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89DA0F-17F8-3B5C-60C6-2360504D01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26"/>
          <p:cNvPicPr preferRelativeResize="0"/>
          <p:nvPr/>
        </p:nvPicPr>
        <p:blipFill rotWithShape="1">
          <a:blip r:embed="rId3">
            <a:alphaModFix/>
          </a:blip>
          <a:srcRect l="21371"/>
          <a:stretch/>
        </p:blipFill>
        <p:spPr>
          <a:xfrm>
            <a:off x="3725600" y="5100"/>
            <a:ext cx="5432852" cy="51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cxnSp>
        <p:nvCxnSpPr>
          <p:cNvPr id="310" name="Google Shape;310;p26"/>
          <p:cNvCxnSpPr/>
          <p:nvPr/>
        </p:nvCxnSpPr>
        <p:spPr>
          <a:xfrm flipH="1">
            <a:off x="3723200" y="12150"/>
            <a:ext cx="2400" cy="5124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1" name="Google Shape;311;p26"/>
          <p:cNvSpPr txBox="1"/>
          <p:nvPr/>
        </p:nvSpPr>
        <p:spPr>
          <a:xfrm>
            <a:off x="682325" y="1940700"/>
            <a:ext cx="23559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Widespread recycling, whilst time and labour-intensive, is the most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ecologically viable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way of reducing plastic pollution.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E6D38E2-B826-5337-0653-E870E0BF9AC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E4AFB20-CD1C-A329-6C6D-F5930403FAE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25840F-FE5E-F0F6-46DA-36D70E396F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CE1BCE-2B08-8F36-FE0F-D3730BC6F7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Monomers and Polymers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625"/>
            <a:ext cx="6330600" cy="35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4.44 and 4.45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an addition polymer is formed by joining up many small molecules called monomers.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to draw the repeat unit of an addition polymer, including polyethene, polypropene, polychloroethene and polytetrafluoroethene.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polymer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a substance of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 molecular mass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Polymers are made up of smaller repeating units called monomers.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monomers are joined to each other by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covalent bonds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Polymers can be formed during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addition reactions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C=C bond in an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alkene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monomer can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break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form a single bond with the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adjacent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monomer.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Polymers that are based on alkenes or haloalkenes have 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wide range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uses.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Plastics, nylons and resins are all derived from addition polymerisation.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7174550" y="1118595"/>
            <a:ext cx="755010" cy="2675248"/>
            <a:chOff x="6717850" y="1102700"/>
            <a:chExt cx="838900" cy="2982771"/>
          </a:xfrm>
        </p:grpSpPr>
        <p:sp>
          <p:nvSpPr>
            <p:cNvPr id="65" name="Google Shape;65;p14"/>
            <p:cNvSpPr/>
            <p:nvPr/>
          </p:nvSpPr>
          <p:spPr>
            <a:xfrm>
              <a:off x="6917110" y="1282536"/>
              <a:ext cx="447080" cy="2648869"/>
            </a:xfrm>
            <a:custGeom>
              <a:avLst/>
              <a:gdLst/>
              <a:ahLst/>
              <a:cxnLst/>
              <a:rect l="l" t="t" r="r" b="b"/>
              <a:pathLst>
                <a:path w="22354" h="128259" fill="none" extrusionOk="0">
                  <a:moveTo>
                    <a:pt x="5442" y="128259"/>
                  </a:moveTo>
                  <a:cubicBezTo>
                    <a:pt x="7619" y="121561"/>
                    <a:pt x="12140" y="115282"/>
                    <a:pt x="14819" y="108501"/>
                  </a:cubicBezTo>
                  <a:cubicBezTo>
                    <a:pt x="17749" y="100966"/>
                    <a:pt x="20093" y="92092"/>
                    <a:pt x="20930" y="83971"/>
                  </a:cubicBezTo>
                  <a:cubicBezTo>
                    <a:pt x="22354" y="71330"/>
                    <a:pt x="12559" y="60195"/>
                    <a:pt x="8624" y="48977"/>
                  </a:cubicBezTo>
                  <a:cubicBezTo>
                    <a:pt x="5024" y="38679"/>
                    <a:pt x="1" y="27461"/>
                    <a:pt x="2345" y="16242"/>
                  </a:cubicBezTo>
                  <a:cubicBezTo>
                    <a:pt x="3433" y="10800"/>
                    <a:pt x="6028" y="5275"/>
                    <a:pt x="7954" y="1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6783170" y="3558110"/>
              <a:ext cx="510700" cy="527362"/>
            </a:xfrm>
            <a:custGeom>
              <a:avLst/>
              <a:gdLst/>
              <a:ahLst/>
              <a:cxnLst/>
              <a:rect l="l" t="t" r="r" b="b"/>
              <a:pathLst>
                <a:path w="25535" h="25535" extrusionOk="0">
                  <a:moveTo>
                    <a:pt x="12725" y="1"/>
                  </a:moveTo>
                  <a:cubicBezTo>
                    <a:pt x="5693" y="1"/>
                    <a:pt x="0" y="5693"/>
                    <a:pt x="0" y="12726"/>
                  </a:cubicBezTo>
                  <a:cubicBezTo>
                    <a:pt x="0" y="19758"/>
                    <a:pt x="5693" y="25535"/>
                    <a:pt x="12725" y="25535"/>
                  </a:cubicBezTo>
                  <a:cubicBezTo>
                    <a:pt x="19758" y="25535"/>
                    <a:pt x="25534" y="19758"/>
                    <a:pt x="25534" y="12726"/>
                  </a:cubicBezTo>
                  <a:cubicBezTo>
                    <a:pt x="25534" y="5693"/>
                    <a:pt x="19758" y="1"/>
                    <a:pt x="12725" y="1"/>
                  </a:cubicBezTo>
                  <a:close/>
                </a:path>
              </a:pathLst>
            </a:custGeom>
            <a:solidFill>
              <a:srgbClr val="00AAFF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6764750" y="1102700"/>
              <a:ext cx="510700" cy="527382"/>
            </a:xfrm>
            <a:custGeom>
              <a:avLst/>
              <a:gdLst/>
              <a:ahLst/>
              <a:cxnLst/>
              <a:rect l="l" t="t" r="r" b="b"/>
              <a:pathLst>
                <a:path w="25535" h="25536" extrusionOk="0">
                  <a:moveTo>
                    <a:pt x="12725" y="1"/>
                  </a:moveTo>
                  <a:cubicBezTo>
                    <a:pt x="5693" y="1"/>
                    <a:pt x="0" y="5777"/>
                    <a:pt x="0" y="12810"/>
                  </a:cubicBezTo>
                  <a:cubicBezTo>
                    <a:pt x="0" y="19842"/>
                    <a:pt x="5693" y="25535"/>
                    <a:pt x="12725" y="25535"/>
                  </a:cubicBezTo>
                  <a:cubicBezTo>
                    <a:pt x="19842" y="25535"/>
                    <a:pt x="25535" y="19842"/>
                    <a:pt x="25535" y="12810"/>
                  </a:cubicBezTo>
                  <a:cubicBezTo>
                    <a:pt x="25535" y="5777"/>
                    <a:pt x="19842" y="1"/>
                    <a:pt x="12725" y="1"/>
                  </a:cubicBezTo>
                  <a:close/>
                </a:path>
              </a:pathLst>
            </a:custGeom>
            <a:solidFill>
              <a:srgbClr val="00AAFF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6717850" y="1739035"/>
              <a:ext cx="510720" cy="527362"/>
            </a:xfrm>
            <a:custGeom>
              <a:avLst/>
              <a:gdLst/>
              <a:ahLst/>
              <a:cxnLst/>
              <a:rect l="l" t="t" r="r" b="b"/>
              <a:pathLst>
                <a:path w="25536" h="25535" extrusionOk="0">
                  <a:moveTo>
                    <a:pt x="12810" y="1"/>
                  </a:moveTo>
                  <a:cubicBezTo>
                    <a:pt x="5694" y="1"/>
                    <a:pt x="1" y="5693"/>
                    <a:pt x="1" y="12726"/>
                  </a:cubicBezTo>
                  <a:cubicBezTo>
                    <a:pt x="1" y="19842"/>
                    <a:pt x="5694" y="25535"/>
                    <a:pt x="12810" y="25535"/>
                  </a:cubicBezTo>
                  <a:cubicBezTo>
                    <a:pt x="19842" y="25535"/>
                    <a:pt x="25535" y="19842"/>
                    <a:pt x="25535" y="12726"/>
                  </a:cubicBezTo>
                  <a:cubicBezTo>
                    <a:pt x="25535" y="5693"/>
                    <a:pt x="19842" y="1"/>
                    <a:pt x="12810" y="1"/>
                  </a:cubicBezTo>
                  <a:close/>
                </a:path>
              </a:pathLst>
            </a:custGeom>
            <a:solidFill>
              <a:srgbClr val="00AAFF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6945570" y="2330405"/>
              <a:ext cx="510720" cy="525647"/>
            </a:xfrm>
            <a:custGeom>
              <a:avLst/>
              <a:gdLst/>
              <a:ahLst/>
              <a:cxnLst/>
              <a:rect l="l" t="t" r="r" b="b"/>
              <a:pathLst>
                <a:path w="25536" h="25452" extrusionOk="0">
                  <a:moveTo>
                    <a:pt x="12726" y="1"/>
                  </a:moveTo>
                  <a:cubicBezTo>
                    <a:pt x="5694" y="1"/>
                    <a:pt x="1" y="5694"/>
                    <a:pt x="1" y="12726"/>
                  </a:cubicBezTo>
                  <a:cubicBezTo>
                    <a:pt x="1" y="19758"/>
                    <a:pt x="5694" y="25451"/>
                    <a:pt x="12726" y="25451"/>
                  </a:cubicBezTo>
                  <a:cubicBezTo>
                    <a:pt x="19842" y="25451"/>
                    <a:pt x="25535" y="19758"/>
                    <a:pt x="25535" y="12726"/>
                  </a:cubicBezTo>
                  <a:cubicBezTo>
                    <a:pt x="25535" y="5694"/>
                    <a:pt x="19842" y="1"/>
                    <a:pt x="12726" y="1"/>
                  </a:cubicBezTo>
                  <a:close/>
                </a:path>
              </a:pathLst>
            </a:custGeom>
            <a:solidFill>
              <a:srgbClr val="00AAFF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7046030" y="2954636"/>
              <a:ext cx="510720" cy="527362"/>
            </a:xfrm>
            <a:custGeom>
              <a:avLst/>
              <a:gdLst/>
              <a:ahLst/>
              <a:cxnLst/>
              <a:rect l="l" t="t" r="r" b="b"/>
              <a:pathLst>
                <a:path w="25536" h="25535" extrusionOk="0">
                  <a:moveTo>
                    <a:pt x="12810" y="0"/>
                  </a:moveTo>
                  <a:cubicBezTo>
                    <a:pt x="5694" y="0"/>
                    <a:pt x="1" y="5693"/>
                    <a:pt x="1" y="12726"/>
                  </a:cubicBezTo>
                  <a:cubicBezTo>
                    <a:pt x="1" y="19842"/>
                    <a:pt x="5694" y="25535"/>
                    <a:pt x="12810" y="25535"/>
                  </a:cubicBezTo>
                  <a:cubicBezTo>
                    <a:pt x="19843" y="25535"/>
                    <a:pt x="25535" y="19842"/>
                    <a:pt x="25535" y="12726"/>
                  </a:cubicBezTo>
                  <a:cubicBezTo>
                    <a:pt x="25535" y="5693"/>
                    <a:pt x="19843" y="0"/>
                    <a:pt x="12810" y="0"/>
                  </a:cubicBezTo>
                  <a:close/>
                </a:path>
              </a:pathLst>
            </a:custGeom>
            <a:solidFill>
              <a:srgbClr val="00AAFF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14"/>
          <p:cNvSpPr txBox="1"/>
          <p:nvPr/>
        </p:nvSpPr>
        <p:spPr>
          <a:xfrm>
            <a:off x="6574050" y="3869663"/>
            <a:ext cx="1956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Polymers 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are formed from long chains of repeating units called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monomers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BB08B9D-2CE0-9419-26DE-CA0F0CDE7FC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5C4A82C-9AFB-5B3A-BCDF-F4BD64EE915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7EDA6D-FEF5-9396-22FB-1A1D5CC08B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C7F693-A0F6-BF9C-86C0-1FDAD9E897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5"/>
          <p:cNvPicPr preferRelativeResize="0"/>
          <p:nvPr/>
        </p:nvPicPr>
        <p:blipFill rotWithShape="1">
          <a:blip r:embed="rId3">
            <a:alphaModFix/>
          </a:blip>
          <a:srcRect l="35186"/>
          <a:stretch/>
        </p:blipFill>
        <p:spPr>
          <a:xfrm>
            <a:off x="4831176" y="0"/>
            <a:ext cx="43128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8" name="Google Shape;78;p15"/>
          <p:cNvSpPr txBox="1"/>
          <p:nvPr/>
        </p:nvSpPr>
        <p:spPr>
          <a:xfrm>
            <a:off x="879750" y="1940700"/>
            <a:ext cx="29784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Most plastic bags are made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polyethene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PET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PET is a polymer of the monomer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ethene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" b="1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b="1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9" name="Google Shape;79;p15"/>
          <p:cNvCxnSpPr/>
          <p:nvPr/>
        </p:nvCxnSpPr>
        <p:spPr>
          <a:xfrm flipH="1">
            <a:off x="4831175" y="2550"/>
            <a:ext cx="2400" cy="51384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547820A-D7E8-C58E-0EA1-4D402C90CD1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7C4064B-8922-2B25-302F-D73AA9CA33B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5E8800-7F7D-8754-498E-D60E726DDE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B4BA4-AFAA-B303-556F-367C9CAFB8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85" name="Google Shape;85;p16"/>
          <p:cNvGrpSpPr/>
          <p:nvPr/>
        </p:nvGrpSpPr>
        <p:grpSpPr>
          <a:xfrm>
            <a:off x="1061200" y="2055700"/>
            <a:ext cx="7021575" cy="2472400"/>
            <a:chOff x="1061213" y="1861000"/>
            <a:chExt cx="7021575" cy="2472400"/>
          </a:xfrm>
        </p:grpSpPr>
        <p:grpSp>
          <p:nvGrpSpPr>
            <p:cNvPr id="86" name="Google Shape;86;p16"/>
            <p:cNvGrpSpPr/>
            <p:nvPr/>
          </p:nvGrpSpPr>
          <p:grpSpPr>
            <a:xfrm>
              <a:off x="1061213" y="1867900"/>
              <a:ext cx="7021575" cy="1947750"/>
              <a:chOff x="285300" y="1867900"/>
              <a:chExt cx="7021575" cy="1947750"/>
            </a:xfrm>
          </p:grpSpPr>
          <p:sp>
            <p:nvSpPr>
              <p:cNvPr id="87" name="Google Shape;87;p16"/>
              <p:cNvSpPr/>
              <p:nvPr/>
            </p:nvSpPr>
            <p:spPr>
              <a:xfrm>
                <a:off x="5555100" y="2665125"/>
                <a:ext cx="307300" cy="358125"/>
              </a:xfrm>
              <a:custGeom>
                <a:avLst/>
                <a:gdLst/>
                <a:ahLst/>
                <a:cxnLst/>
                <a:rect l="l" t="t" r="r" b="b"/>
                <a:pathLst>
                  <a:path w="12292" h="14325" extrusionOk="0">
                    <a:moveTo>
                      <a:pt x="6582" y="1"/>
                    </a:moveTo>
                    <a:cubicBezTo>
                      <a:pt x="5323" y="1"/>
                      <a:pt x="4210" y="291"/>
                      <a:pt x="3194" y="872"/>
                    </a:cubicBezTo>
                    <a:cubicBezTo>
                      <a:pt x="2178" y="1404"/>
                      <a:pt x="1404" y="2227"/>
                      <a:pt x="823" y="3291"/>
                    </a:cubicBezTo>
                    <a:cubicBezTo>
                      <a:pt x="291" y="4356"/>
                      <a:pt x="0" y="5614"/>
                      <a:pt x="0" y="7066"/>
                    </a:cubicBezTo>
                    <a:cubicBezTo>
                      <a:pt x="0" y="8372"/>
                      <a:pt x="242" y="9631"/>
                      <a:pt x="775" y="10792"/>
                    </a:cubicBezTo>
                    <a:cubicBezTo>
                      <a:pt x="1258" y="11953"/>
                      <a:pt x="1936" y="12824"/>
                      <a:pt x="2904" y="13454"/>
                    </a:cubicBezTo>
                    <a:cubicBezTo>
                      <a:pt x="3823" y="14034"/>
                      <a:pt x="5033" y="14325"/>
                      <a:pt x="6533" y="14325"/>
                    </a:cubicBezTo>
                    <a:cubicBezTo>
                      <a:pt x="7985" y="14325"/>
                      <a:pt x="9195" y="13937"/>
                      <a:pt x="10211" y="13163"/>
                    </a:cubicBezTo>
                    <a:cubicBezTo>
                      <a:pt x="11179" y="12389"/>
                      <a:pt x="11905" y="11228"/>
                      <a:pt x="12292" y="9727"/>
                    </a:cubicBezTo>
                    <a:lnTo>
                      <a:pt x="10453" y="9244"/>
                    </a:lnTo>
                    <a:cubicBezTo>
                      <a:pt x="10162" y="10405"/>
                      <a:pt x="9679" y="11276"/>
                      <a:pt x="9001" y="11905"/>
                    </a:cubicBezTo>
                    <a:cubicBezTo>
                      <a:pt x="8275" y="12486"/>
                      <a:pt x="7404" y="12776"/>
                      <a:pt x="6388" y="12776"/>
                    </a:cubicBezTo>
                    <a:cubicBezTo>
                      <a:pt x="5517" y="12776"/>
                      <a:pt x="4743" y="12534"/>
                      <a:pt x="4017" y="12147"/>
                    </a:cubicBezTo>
                    <a:cubicBezTo>
                      <a:pt x="3291" y="11711"/>
                      <a:pt x="2759" y="11034"/>
                      <a:pt x="2420" y="10163"/>
                    </a:cubicBezTo>
                    <a:cubicBezTo>
                      <a:pt x="2081" y="9292"/>
                      <a:pt x="1936" y="8227"/>
                      <a:pt x="1936" y="7066"/>
                    </a:cubicBezTo>
                    <a:cubicBezTo>
                      <a:pt x="1936" y="6146"/>
                      <a:pt x="2033" y="5275"/>
                      <a:pt x="2323" y="4404"/>
                    </a:cubicBezTo>
                    <a:cubicBezTo>
                      <a:pt x="2613" y="3533"/>
                      <a:pt x="3146" y="2856"/>
                      <a:pt x="3872" y="2372"/>
                    </a:cubicBezTo>
                    <a:cubicBezTo>
                      <a:pt x="4549" y="1840"/>
                      <a:pt x="5469" y="1598"/>
                      <a:pt x="6533" y="1598"/>
                    </a:cubicBezTo>
                    <a:cubicBezTo>
                      <a:pt x="7453" y="1598"/>
                      <a:pt x="8227" y="1791"/>
                      <a:pt x="8808" y="2275"/>
                    </a:cubicBezTo>
                    <a:cubicBezTo>
                      <a:pt x="9437" y="2759"/>
                      <a:pt x="9920" y="3485"/>
                      <a:pt x="10211" y="4501"/>
                    </a:cubicBezTo>
                    <a:lnTo>
                      <a:pt x="12050" y="4066"/>
                    </a:lnTo>
                    <a:cubicBezTo>
                      <a:pt x="11663" y="2759"/>
                      <a:pt x="10985" y="1791"/>
                      <a:pt x="10066" y="1065"/>
                    </a:cubicBezTo>
                    <a:cubicBezTo>
                      <a:pt x="9098" y="388"/>
                      <a:pt x="7936" y="1"/>
                      <a:pt x="65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6"/>
              <p:cNvSpPr/>
              <p:nvPr/>
            </p:nvSpPr>
            <p:spPr>
              <a:xfrm>
                <a:off x="4905450" y="2824825"/>
                <a:ext cx="60370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24148" h="1404" extrusionOk="0">
                    <a:moveTo>
                      <a:pt x="0" y="0"/>
                    </a:moveTo>
                    <a:lnTo>
                      <a:pt x="0" y="1404"/>
                    </a:lnTo>
                    <a:lnTo>
                      <a:pt x="24147" y="1404"/>
                    </a:lnTo>
                    <a:lnTo>
                      <a:pt x="2414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6"/>
              <p:cNvSpPr/>
              <p:nvPr/>
            </p:nvSpPr>
            <p:spPr>
              <a:xfrm>
                <a:off x="6355975" y="2665125"/>
                <a:ext cx="306100" cy="358125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14325" extrusionOk="0">
                    <a:moveTo>
                      <a:pt x="6533" y="1"/>
                    </a:moveTo>
                    <a:cubicBezTo>
                      <a:pt x="5323" y="1"/>
                      <a:pt x="4210" y="291"/>
                      <a:pt x="3194" y="872"/>
                    </a:cubicBezTo>
                    <a:cubicBezTo>
                      <a:pt x="2178" y="1404"/>
                      <a:pt x="1355" y="2227"/>
                      <a:pt x="823" y="3291"/>
                    </a:cubicBezTo>
                    <a:cubicBezTo>
                      <a:pt x="291" y="4356"/>
                      <a:pt x="0" y="5614"/>
                      <a:pt x="0" y="7066"/>
                    </a:cubicBezTo>
                    <a:cubicBezTo>
                      <a:pt x="0" y="8372"/>
                      <a:pt x="242" y="9631"/>
                      <a:pt x="726" y="10792"/>
                    </a:cubicBezTo>
                    <a:cubicBezTo>
                      <a:pt x="1210" y="11953"/>
                      <a:pt x="1936" y="12824"/>
                      <a:pt x="2855" y="13454"/>
                    </a:cubicBezTo>
                    <a:cubicBezTo>
                      <a:pt x="3775" y="14034"/>
                      <a:pt x="5033" y="14325"/>
                      <a:pt x="6485" y="14325"/>
                    </a:cubicBezTo>
                    <a:cubicBezTo>
                      <a:pt x="7936" y="14325"/>
                      <a:pt x="9146" y="13937"/>
                      <a:pt x="10162" y="13163"/>
                    </a:cubicBezTo>
                    <a:cubicBezTo>
                      <a:pt x="11179" y="12389"/>
                      <a:pt x="11856" y="11228"/>
                      <a:pt x="12243" y="9727"/>
                    </a:cubicBezTo>
                    <a:lnTo>
                      <a:pt x="10404" y="9244"/>
                    </a:lnTo>
                    <a:cubicBezTo>
                      <a:pt x="10162" y="10405"/>
                      <a:pt x="9679" y="11276"/>
                      <a:pt x="8953" y="11905"/>
                    </a:cubicBezTo>
                    <a:cubicBezTo>
                      <a:pt x="8275" y="12486"/>
                      <a:pt x="7356" y="12776"/>
                      <a:pt x="6340" y="12776"/>
                    </a:cubicBezTo>
                    <a:cubicBezTo>
                      <a:pt x="5517" y="12776"/>
                      <a:pt x="4743" y="12534"/>
                      <a:pt x="4017" y="12147"/>
                    </a:cubicBezTo>
                    <a:cubicBezTo>
                      <a:pt x="3291" y="11711"/>
                      <a:pt x="2759" y="11034"/>
                      <a:pt x="2371" y="10163"/>
                    </a:cubicBezTo>
                    <a:cubicBezTo>
                      <a:pt x="2033" y="9292"/>
                      <a:pt x="1888" y="8227"/>
                      <a:pt x="1888" y="7066"/>
                    </a:cubicBezTo>
                    <a:cubicBezTo>
                      <a:pt x="1888" y="6146"/>
                      <a:pt x="2033" y="5275"/>
                      <a:pt x="2323" y="4404"/>
                    </a:cubicBezTo>
                    <a:cubicBezTo>
                      <a:pt x="2613" y="3533"/>
                      <a:pt x="3097" y="2856"/>
                      <a:pt x="3823" y="2372"/>
                    </a:cubicBezTo>
                    <a:cubicBezTo>
                      <a:pt x="4549" y="1840"/>
                      <a:pt x="5420" y="1598"/>
                      <a:pt x="6485" y="1598"/>
                    </a:cubicBezTo>
                    <a:cubicBezTo>
                      <a:pt x="7404" y="1598"/>
                      <a:pt x="8178" y="1791"/>
                      <a:pt x="8807" y="2275"/>
                    </a:cubicBezTo>
                    <a:cubicBezTo>
                      <a:pt x="9388" y="2759"/>
                      <a:pt x="9872" y="3485"/>
                      <a:pt x="10211" y="4501"/>
                    </a:cubicBezTo>
                    <a:lnTo>
                      <a:pt x="12001" y="4066"/>
                    </a:lnTo>
                    <a:cubicBezTo>
                      <a:pt x="11614" y="2759"/>
                      <a:pt x="10985" y="1791"/>
                      <a:pt x="10017" y="1065"/>
                    </a:cubicBezTo>
                    <a:cubicBezTo>
                      <a:pt x="9098" y="388"/>
                      <a:pt x="7936" y="1"/>
                      <a:pt x="6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6"/>
              <p:cNvSpPr/>
              <p:nvPr/>
            </p:nvSpPr>
            <p:spPr>
              <a:xfrm>
                <a:off x="5907150" y="2824825"/>
                <a:ext cx="40167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6067" h="1404" extrusionOk="0">
                    <a:moveTo>
                      <a:pt x="0" y="0"/>
                    </a:moveTo>
                    <a:lnTo>
                      <a:pt x="0" y="1404"/>
                    </a:lnTo>
                    <a:lnTo>
                      <a:pt x="16066" y="1404"/>
                    </a:lnTo>
                    <a:lnTo>
                      <a:pt x="160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6"/>
              <p:cNvSpPr/>
              <p:nvPr/>
            </p:nvSpPr>
            <p:spPr>
              <a:xfrm>
                <a:off x="6706800" y="2824825"/>
                <a:ext cx="60007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24003" h="1404" extrusionOk="0">
                    <a:moveTo>
                      <a:pt x="1" y="0"/>
                    </a:moveTo>
                    <a:lnTo>
                      <a:pt x="1" y="1404"/>
                    </a:lnTo>
                    <a:lnTo>
                      <a:pt x="24003" y="1404"/>
                    </a:lnTo>
                    <a:lnTo>
                      <a:pt x="2400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6"/>
              <p:cNvSpPr/>
              <p:nvPr/>
            </p:nvSpPr>
            <p:spPr>
              <a:xfrm>
                <a:off x="5569600" y="1867900"/>
                <a:ext cx="272250" cy="347225"/>
              </a:xfrm>
              <a:custGeom>
                <a:avLst/>
                <a:gdLst/>
                <a:ahLst/>
                <a:cxnLst/>
                <a:rect l="l" t="t" r="r" b="b"/>
                <a:pathLst>
                  <a:path w="10890" h="13889" extrusionOk="0">
                    <a:moveTo>
                      <a:pt x="1" y="0"/>
                    </a:moveTo>
                    <a:lnTo>
                      <a:pt x="1" y="13888"/>
                    </a:lnTo>
                    <a:lnTo>
                      <a:pt x="1840" y="13888"/>
                    </a:lnTo>
                    <a:lnTo>
                      <a:pt x="1840" y="7356"/>
                    </a:lnTo>
                    <a:lnTo>
                      <a:pt x="9050" y="7356"/>
                    </a:lnTo>
                    <a:lnTo>
                      <a:pt x="9050" y="13888"/>
                    </a:lnTo>
                    <a:lnTo>
                      <a:pt x="10889" y="13888"/>
                    </a:lnTo>
                    <a:lnTo>
                      <a:pt x="10889" y="0"/>
                    </a:lnTo>
                    <a:lnTo>
                      <a:pt x="9050" y="0"/>
                    </a:lnTo>
                    <a:lnTo>
                      <a:pt x="9050" y="5710"/>
                    </a:lnTo>
                    <a:lnTo>
                      <a:pt x="1840" y="5710"/>
                    </a:lnTo>
                    <a:lnTo>
                      <a:pt x="18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6"/>
              <p:cNvSpPr/>
              <p:nvPr/>
            </p:nvSpPr>
            <p:spPr>
              <a:xfrm>
                <a:off x="5689375" y="2259850"/>
                <a:ext cx="33900" cy="359325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4373" extrusionOk="0">
                    <a:moveTo>
                      <a:pt x="1" y="1"/>
                    </a:moveTo>
                    <a:lnTo>
                      <a:pt x="1" y="14373"/>
                    </a:lnTo>
                    <a:lnTo>
                      <a:pt x="1356" y="14373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6"/>
              <p:cNvSpPr/>
              <p:nvPr/>
            </p:nvSpPr>
            <p:spPr>
              <a:xfrm>
                <a:off x="6489050" y="2269550"/>
                <a:ext cx="35100" cy="34962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3985" extrusionOk="0">
                    <a:moveTo>
                      <a:pt x="0" y="0"/>
                    </a:moveTo>
                    <a:lnTo>
                      <a:pt x="0" y="13985"/>
                    </a:lnTo>
                    <a:lnTo>
                      <a:pt x="1404" y="13985"/>
                    </a:ln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6"/>
              <p:cNvSpPr/>
              <p:nvPr/>
            </p:nvSpPr>
            <p:spPr>
              <a:xfrm>
                <a:off x="5569600" y="3468425"/>
                <a:ext cx="272250" cy="347225"/>
              </a:xfrm>
              <a:custGeom>
                <a:avLst/>
                <a:gdLst/>
                <a:ahLst/>
                <a:cxnLst/>
                <a:rect l="l" t="t" r="r" b="b"/>
                <a:pathLst>
                  <a:path w="10890" h="13889" extrusionOk="0">
                    <a:moveTo>
                      <a:pt x="1" y="0"/>
                    </a:moveTo>
                    <a:lnTo>
                      <a:pt x="1" y="13889"/>
                    </a:lnTo>
                    <a:lnTo>
                      <a:pt x="1840" y="13889"/>
                    </a:lnTo>
                    <a:lnTo>
                      <a:pt x="1840" y="7356"/>
                    </a:lnTo>
                    <a:lnTo>
                      <a:pt x="9050" y="7356"/>
                    </a:lnTo>
                    <a:lnTo>
                      <a:pt x="9050" y="13889"/>
                    </a:lnTo>
                    <a:lnTo>
                      <a:pt x="10889" y="13889"/>
                    </a:lnTo>
                    <a:lnTo>
                      <a:pt x="10889" y="0"/>
                    </a:lnTo>
                    <a:lnTo>
                      <a:pt x="9050" y="0"/>
                    </a:lnTo>
                    <a:lnTo>
                      <a:pt x="9050" y="5711"/>
                    </a:lnTo>
                    <a:lnTo>
                      <a:pt x="1840" y="5711"/>
                    </a:lnTo>
                    <a:lnTo>
                      <a:pt x="18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6"/>
              <p:cNvSpPr/>
              <p:nvPr/>
            </p:nvSpPr>
            <p:spPr>
              <a:xfrm>
                <a:off x="5689375" y="3069200"/>
                <a:ext cx="33900" cy="353275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4131" extrusionOk="0">
                    <a:moveTo>
                      <a:pt x="1" y="0"/>
                    </a:moveTo>
                    <a:lnTo>
                      <a:pt x="1" y="14131"/>
                    </a:lnTo>
                    <a:lnTo>
                      <a:pt x="1356" y="14131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6"/>
              <p:cNvSpPr/>
              <p:nvPr/>
            </p:nvSpPr>
            <p:spPr>
              <a:xfrm>
                <a:off x="6370475" y="3468425"/>
                <a:ext cx="272225" cy="347225"/>
              </a:xfrm>
              <a:custGeom>
                <a:avLst/>
                <a:gdLst/>
                <a:ahLst/>
                <a:cxnLst/>
                <a:rect l="l" t="t" r="r" b="b"/>
                <a:pathLst>
                  <a:path w="10889" h="13889" extrusionOk="0">
                    <a:moveTo>
                      <a:pt x="1" y="0"/>
                    </a:moveTo>
                    <a:lnTo>
                      <a:pt x="1" y="13889"/>
                    </a:lnTo>
                    <a:lnTo>
                      <a:pt x="1840" y="13889"/>
                    </a:lnTo>
                    <a:lnTo>
                      <a:pt x="1840" y="7356"/>
                    </a:lnTo>
                    <a:lnTo>
                      <a:pt x="9050" y="7356"/>
                    </a:lnTo>
                    <a:lnTo>
                      <a:pt x="9050" y="13889"/>
                    </a:lnTo>
                    <a:lnTo>
                      <a:pt x="10889" y="13889"/>
                    </a:lnTo>
                    <a:lnTo>
                      <a:pt x="10889" y="0"/>
                    </a:lnTo>
                    <a:lnTo>
                      <a:pt x="9050" y="0"/>
                    </a:lnTo>
                    <a:lnTo>
                      <a:pt x="9050" y="5711"/>
                    </a:lnTo>
                    <a:lnTo>
                      <a:pt x="1840" y="5711"/>
                    </a:lnTo>
                    <a:lnTo>
                      <a:pt x="18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6"/>
              <p:cNvSpPr/>
              <p:nvPr/>
            </p:nvSpPr>
            <p:spPr>
              <a:xfrm>
                <a:off x="6489050" y="3069200"/>
                <a:ext cx="35100" cy="3532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4131" extrusionOk="0">
                    <a:moveTo>
                      <a:pt x="0" y="0"/>
                    </a:moveTo>
                    <a:lnTo>
                      <a:pt x="0" y="14131"/>
                    </a:lnTo>
                    <a:lnTo>
                      <a:pt x="1404" y="14131"/>
                    </a:ln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6"/>
              <p:cNvSpPr/>
              <p:nvPr/>
            </p:nvSpPr>
            <p:spPr>
              <a:xfrm>
                <a:off x="7107225" y="3601500"/>
                <a:ext cx="1996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7986" h="8566" extrusionOk="0">
                    <a:moveTo>
                      <a:pt x="5808" y="1"/>
                    </a:moveTo>
                    <a:cubicBezTo>
                      <a:pt x="5324" y="1"/>
                      <a:pt x="4791" y="146"/>
                      <a:pt x="4307" y="388"/>
                    </a:cubicBezTo>
                    <a:cubicBezTo>
                      <a:pt x="3824" y="678"/>
                      <a:pt x="3291" y="1065"/>
                      <a:pt x="2759" y="1646"/>
                    </a:cubicBezTo>
                    <a:lnTo>
                      <a:pt x="3049" y="194"/>
                    </a:lnTo>
                    <a:lnTo>
                      <a:pt x="1743" y="194"/>
                    </a:lnTo>
                    <a:lnTo>
                      <a:pt x="1" y="8566"/>
                    </a:lnTo>
                    <a:lnTo>
                      <a:pt x="1452" y="8566"/>
                    </a:lnTo>
                    <a:lnTo>
                      <a:pt x="2227" y="4646"/>
                    </a:lnTo>
                    <a:cubicBezTo>
                      <a:pt x="2517" y="3388"/>
                      <a:pt x="2953" y="2469"/>
                      <a:pt x="3485" y="1936"/>
                    </a:cubicBezTo>
                    <a:cubicBezTo>
                      <a:pt x="4066" y="1452"/>
                      <a:pt x="4743" y="1162"/>
                      <a:pt x="5469" y="1162"/>
                    </a:cubicBezTo>
                    <a:cubicBezTo>
                      <a:pt x="5808" y="1162"/>
                      <a:pt x="6098" y="1259"/>
                      <a:pt x="6292" y="1404"/>
                    </a:cubicBezTo>
                    <a:cubicBezTo>
                      <a:pt x="6485" y="1597"/>
                      <a:pt x="6582" y="1839"/>
                      <a:pt x="6582" y="2130"/>
                    </a:cubicBezTo>
                    <a:cubicBezTo>
                      <a:pt x="6582" y="2372"/>
                      <a:pt x="6533" y="2710"/>
                      <a:pt x="6388" y="3243"/>
                    </a:cubicBezTo>
                    <a:lnTo>
                      <a:pt x="5275" y="8566"/>
                    </a:lnTo>
                    <a:lnTo>
                      <a:pt x="6727" y="8566"/>
                    </a:lnTo>
                    <a:lnTo>
                      <a:pt x="7792" y="3485"/>
                    </a:lnTo>
                    <a:cubicBezTo>
                      <a:pt x="7937" y="2807"/>
                      <a:pt x="7985" y="2323"/>
                      <a:pt x="7985" y="2033"/>
                    </a:cubicBezTo>
                    <a:cubicBezTo>
                      <a:pt x="7985" y="1404"/>
                      <a:pt x="7792" y="920"/>
                      <a:pt x="7405" y="533"/>
                    </a:cubicBezTo>
                    <a:cubicBezTo>
                      <a:pt x="7017" y="194"/>
                      <a:pt x="6485" y="1"/>
                      <a:pt x="5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6"/>
              <p:cNvSpPr/>
              <p:nvPr/>
            </p:nvSpPr>
            <p:spPr>
              <a:xfrm>
                <a:off x="1277325" y="2665125"/>
                <a:ext cx="306100" cy="358125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14325" extrusionOk="0">
                    <a:moveTo>
                      <a:pt x="6533" y="1"/>
                    </a:moveTo>
                    <a:cubicBezTo>
                      <a:pt x="5323" y="1"/>
                      <a:pt x="4210" y="291"/>
                      <a:pt x="3194" y="872"/>
                    </a:cubicBezTo>
                    <a:cubicBezTo>
                      <a:pt x="2178" y="1404"/>
                      <a:pt x="1355" y="2227"/>
                      <a:pt x="823" y="3291"/>
                    </a:cubicBezTo>
                    <a:cubicBezTo>
                      <a:pt x="290" y="4356"/>
                      <a:pt x="0" y="5614"/>
                      <a:pt x="0" y="7066"/>
                    </a:cubicBezTo>
                    <a:cubicBezTo>
                      <a:pt x="0" y="8372"/>
                      <a:pt x="242" y="9631"/>
                      <a:pt x="726" y="10792"/>
                    </a:cubicBezTo>
                    <a:cubicBezTo>
                      <a:pt x="1210" y="11953"/>
                      <a:pt x="1936" y="12824"/>
                      <a:pt x="2855" y="13454"/>
                    </a:cubicBezTo>
                    <a:cubicBezTo>
                      <a:pt x="3775" y="14034"/>
                      <a:pt x="5033" y="14325"/>
                      <a:pt x="6484" y="14325"/>
                    </a:cubicBezTo>
                    <a:cubicBezTo>
                      <a:pt x="7936" y="14325"/>
                      <a:pt x="9146" y="13937"/>
                      <a:pt x="10162" y="13163"/>
                    </a:cubicBezTo>
                    <a:cubicBezTo>
                      <a:pt x="11178" y="12389"/>
                      <a:pt x="11856" y="11228"/>
                      <a:pt x="12243" y="9727"/>
                    </a:cubicBezTo>
                    <a:lnTo>
                      <a:pt x="10404" y="9244"/>
                    </a:lnTo>
                    <a:cubicBezTo>
                      <a:pt x="10162" y="10405"/>
                      <a:pt x="9678" y="11276"/>
                      <a:pt x="8952" y="11905"/>
                    </a:cubicBezTo>
                    <a:cubicBezTo>
                      <a:pt x="8275" y="12486"/>
                      <a:pt x="7355" y="12776"/>
                      <a:pt x="6339" y="12776"/>
                    </a:cubicBezTo>
                    <a:cubicBezTo>
                      <a:pt x="5517" y="12776"/>
                      <a:pt x="4742" y="12534"/>
                      <a:pt x="4017" y="12147"/>
                    </a:cubicBezTo>
                    <a:cubicBezTo>
                      <a:pt x="3291" y="11711"/>
                      <a:pt x="2758" y="11034"/>
                      <a:pt x="2371" y="10163"/>
                    </a:cubicBezTo>
                    <a:cubicBezTo>
                      <a:pt x="2032" y="9292"/>
                      <a:pt x="1887" y="8227"/>
                      <a:pt x="1887" y="7066"/>
                    </a:cubicBezTo>
                    <a:cubicBezTo>
                      <a:pt x="1887" y="6146"/>
                      <a:pt x="2032" y="5275"/>
                      <a:pt x="2323" y="4404"/>
                    </a:cubicBezTo>
                    <a:cubicBezTo>
                      <a:pt x="2613" y="3533"/>
                      <a:pt x="3097" y="2856"/>
                      <a:pt x="3823" y="2372"/>
                    </a:cubicBezTo>
                    <a:cubicBezTo>
                      <a:pt x="4549" y="1840"/>
                      <a:pt x="5420" y="1598"/>
                      <a:pt x="6484" y="1598"/>
                    </a:cubicBezTo>
                    <a:cubicBezTo>
                      <a:pt x="7404" y="1598"/>
                      <a:pt x="8178" y="1791"/>
                      <a:pt x="8807" y="2275"/>
                    </a:cubicBezTo>
                    <a:cubicBezTo>
                      <a:pt x="9388" y="2759"/>
                      <a:pt x="9872" y="3485"/>
                      <a:pt x="10211" y="4501"/>
                    </a:cubicBezTo>
                    <a:lnTo>
                      <a:pt x="12001" y="4066"/>
                    </a:lnTo>
                    <a:cubicBezTo>
                      <a:pt x="11614" y="2759"/>
                      <a:pt x="10985" y="1791"/>
                      <a:pt x="10017" y="1065"/>
                    </a:cubicBezTo>
                    <a:cubicBezTo>
                      <a:pt x="9098" y="388"/>
                      <a:pt x="7936" y="1"/>
                      <a:pt x="6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6"/>
              <p:cNvSpPr/>
              <p:nvPr/>
            </p:nvSpPr>
            <p:spPr>
              <a:xfrm>
                <a:off x="2076975" y="2665125"/>
                <a:ext cx="307300" cy="358125"/>
              </a:xfrm>
              <a:custGeom>
                <a:avLst/>
                <a:gdLst/>
                <a:ahLst/>
                <a:cxnLst/>
                <a:rect l="l" t="t" r="r" b="b"/>
                <a:pathLst>
                  <a:path w="12292" h="14325" extrusionOk="0">
                    <a:moveTo>
                      <a:pt x="6582" y="1"/>
                    </a:moveTo>
                    <a:cubicBezTo>
                      <a:pt x="5324" y="1"/>
                      <a:pt x="4211" y="291"/>
                      <a:pt x="3194" y="872"/>
                    </a:cubicBezTo>
                    <a:cubicBezTo>
                      <a:pt x="2178" y="1404"/>
                      <a:pt x="1404" y="2227"/>
                      <a:pt x="823" y="3291"/>
                    </a:cubicBezTo>
                    <a:cubicBezTo>
                      <a:pt x="291" y="4356"/>
                      <a:pt x="1" y="5614"/>
                      <a:pt x="1" y="7066"/>
                    </a:cubicBezTo>
                    <a:cubicBezTo>
                      <a:pt x="1" y="8372"/>
                      <a:pt x="243" y="9631"/>
                      <a:pt x="775" y="10792"/>
                    </a:cubicBezTo>
                    <a:cubicBezTo>
                      <a:pt x="1259" y="11953"/>
                      <a:pt x="1936" y="12824"/>
                      <a:pt x="2904" y="13454"/>
                    </a:cubicBezTo>
                    <a:cubicBezTo>
                      <a:pt x="3824" y="14034"/>
                      <a:pt x="5033" y="14325"/>
                      <a:pt x="6533" y="14325"/>
                    </a:cubicBezTo>
                    <a:cubicBezTo>
                      <a:pt x="7985" y="14325"/>
                      <a:pt x="9195" y="13937"/>
                      <a:pt x="10211" y="13163"/>
                    </a:cubicBezTo>
                    <a:cubicBezTo>
                      <a:pt x="11179" y="12389"/>
                      <a:pt x="11905" y="11228"/>
                      <a:pt x="12292" y="9727"/>
                    </a:cubicBezTo>
                    <a:lnTo>
                      <a:pt x="10453" y="9244"/>
                    </a:lnTo>
                    <a:cubicBezTo>
                      <a:pt x="10163" y="10405"/>
                      <a:pt x="9679" y="11276"/>
                      <a:pt x="9001" y="11905"/>
                    </a:cubicBezTo>
                    <a:cubicBezTo>
                      <a:pt x="8276" y="12486"/>
                      <a:pt x="7404" y="12776"/>
                      <a:pt x="6388" y="12776"/>
                    </a:cubicBezTo>
                    <a:cubicBezTo>
                      <a:pt x="5517" y="12776"/>
                      <a:pt x="4743" y="12534"/>
                      <a:pt x="4017" y="12147"/>
                    </a:cubicBezTo>
                    <a:cubicBezTo>
                      <a:pt x="3291" y="11711"/>
                      <a:pt x="2759" y="11034"/>
                      <a:pt x="2420" y="10163"/>
                    </a:cubicBezTo>
                    <a:cubicBezTo>
                      <a:pt x="2081" y="9292"/>
                      <a:pt x="1936" y="8227"/>
                      <a:pt x="1936" y="7066"/>
                    </a:cubicBezTo>
                    <a:cubicBezTo>
                      <a:pt x="1936" y="6146"/>
                      <a:pt x="2033" y="5275"/>
                      <a:pt x="2323" y="4404"/>
                    </a:cubicBezTo>
                    <a:cubicBezTo>
                      <a:pt x="2614" y="3533"/>
                      <a:pt x="3146" y="2856"/>
                      <a:pt x="3872" y="2372"/>
                    </a:cubicBezTo>
                    <a:cubicBezTo>
                      <a:pt x="4549" y="1840"/>
                      <a:pt x="5469" y="1598"/>
                      <a:pt x="6533" y="1598"/>
                    </a:cubicBezTo>
                    <a:cubicBezTo>
                      <a:pt x="7453" y="1598"/>
                      <a:pt x="8227" y="1791"/>
                      <a:pt x="8808" y="2275"/>
                    </a:cubicBezTo>
                    <a:cubicBezTo>
                      <a:pt x="9437" y="2759"/>
                      <a:pt x="9921" y="3485"/>
                      <a:pt x="10211" y="4501"/>
                    </a:cubicBezTo>
                    <a:lnTo>
                      <a:pt x="12050" y="4066"/>
                    </a:lnTo>
                    <a:cubicBezTo>
                      <a:pt x="11663" y="2759"/>
                      <a:pt x="10985" y="1791"/>
                      <a:pt x="10066" y="1065"/>
                    </a:cubicBezTo>
                    <a:cubicBezTo>
                      <a:pt x="9098" y="388"/>
                      <a:pt x="7937" y="1"/>
                      <a:pt x="65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6"/>
              <p:cNvSpPr/>
              <p:nvPr/>
            </p:nvSpPr>
            <p:spPr>
              <a:xfrm>
                <a:off x="1628150" y="2765550"/>
                <a:ext cx="40287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6115" h="1356" extrusionOk="0">
                    <a:moveTo>
                      <a:pt x="0" y="0"/>
                    </a:moveTo>
                    <a:lnTo>
                      <a:pt x="0" y="1355"/>
                    </a:lnTo>
                    <a:lnTo>
                      <a:pt x="16115" y="1355"/>
                    </a:lnTo>
                    <a:lnTo>
                      <a:pt x="161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6"/>
              <p:cNvSpPr/>
              <p:nvPr/>
            </p:nvSpPr>
            <p:spPr>
              <a:xfrm>
                <a:off x="1628150" y="2885300"/>
                <a:ext cx="40287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6115" h="1356" extrusionOk="0">
                    <a:moveTo>
                      <a:pt x="0" y="1"/>
                    </a:moveTo>
                    <a:lnTo>
                      <a:pt x="0" y="1356"/>
                    </a:lnTo>
                    <a:lnTo>
                      <a:pt x="16115" y="1356"/>
                    </a:lnTo>
                    <a:lnTo>
                      <a:pt x="161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6"/>
              <p:cNvSpPr/>
              <p:nvPr/>
            </p:nvSpPr>
            <p:spPr>
              <a:xfrm>
                <a:off x="2326200" y="2334875"/>
                <a:ext cx="204475" cy="319400"/>
              </a:xfrm>
              <a:custGeom>
                <a:avLst/>
                <a:gdLst/>
                <a:ahLst/>
                <a:cxnLst/>
                <a:rect l="l" t="t" r="r" b="b"/>
                <a:pathLst>
                  <a:path w="8179" h="12776" extrusionOk="0">
                    <a:moveTo>
                      <a:pt x="7017" y="0"/>
                    </a:moveTo>
                    <a:lnTo>
                      <a:pt x="0" y="12098"/>
                    </a:lnTo>
                    <a:lnTo>
                      <a:pt x="1210" y="12775"/>
                    </a:lnTo>
                    <a:lnTo>
                      <a:pt x="8178" y="678"/>
                    </a:lnTo>
                    <a:lnTo>
                      <a:pt x="70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6"/>
              <p:cNvSpPr/>
              <p:nvPr/>
            </p:nvSpPr>
            <p:spPr>
              <a:xfrm>
                <a:off x="2491925" y="3360750"/>
                <a:ext cx="272225" cy="347225"/>
              </a:xfrm>
              <a:custGeom>
                <a:avLst/>
                <a:gdLst/>
                <a:ahLst/>
                <a:cxnLst/>
                <a:rect l="l" t="t" r="r" b="b"/>
                <a:pathLst>
                  <a:path w="10889" h="13889" extrusionOk="0">
                    <a:moveTo>
                      <a:pt x="1" y="1"/>
                    </a:moveTo>
                    <a:lnTo>
                      <a:pt x="1" y="13889"/>
                    </a:lnTo>
                    <a:lnTo>
                      <a:pt x="1840" y="13889"/>
                    </a:lnTo>
                    <a:lnTo>
                      <a:pt x="1840" y="7356"/>
                    </a:lnTo>
                    <a:lnTo>
                      <a:pt x="9050" y="7356"/>
                    </a:lnTo>
                    <a:lnTo>
                      <a:pt x="9050" y="13889"/>
                    </a:lnTo>
                    <a:lnTo>
                      <a:pt x="10889" y="13889"/>
                    </a:lnTo>
                    <a:lnTo>
                      <a:pt x="10889" y="1"/>
                    </a:lnTo>
                    <a:lnTo>
                      <a:pt x="9050" y="1"/>
                    </a:lnTo>
                    <a:lnTo>
                      <a:pt x="9050" y="5711"/>
                    </a:lnTo>
                    <a:lnTo>
                      <a:pt x="1840" y="5711"/>
                    </a:lnTo>
                    <a:lnTo>
                      <a:pt x="184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6"/>
              <p:cNvSpPr/>
              <p:nvPr/>
            </p:nvSpPr>
            <p:spPr>
              <a:xfrm>
                <a:off x="2328600" y="3034125"/>
                <a:ext cx="181500" cy="280675"/>
              </a:xfrm>
              <a:custGeom>
                <a:avLst/>
                <a:gdLst/>
                <a:ahLst/>
                <a:cxnLst/>
                <a:rect l="l" t="t" r="r" b="b"/>
                <a:pathLst>
                  <a:path w="7260" h="11227" extrusionOk="0">
                    <a:moveTo>
                      <a:pt x="1211" y="0"/>
                    </a:moveTo>
                    <a:lnTo>
                      <a:pt x="1" y="678"/>
                    </a:lnTo>
                    <a:lnTo>
                      <a:pt x="6098" y="11227"/>
                    </a:lnTo>
                    <a:lnTo>
                      <a:pt x="7260" y="10549"/>
                    </a:lnTo>
                    <a:lnTo>
                      <a:pt x="12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6"/>
              <p:cNvSpPr/>
              <p:nvPr/>
            </p:nvSpPr>
            <p:spPr>
              <a:xfrm>
                <a:off x="891400" y="1975575"/>
                <a:ext cx="272225" cy="346000"/>
              </a:xfrm>
              <a:custGeom>
                <a:avLst/>
                <a:gdLst/>
                <a:ahLst/>
                <a:cxnLst/>
                <a:rect l="l" t="t" r="r" b="b"/>
                <a:pathLst>
                  <a:path w="10889" h="13840" extrusionOk="0">
                    <a:moveTo>
                      <a:pt x="0" y="0"/>
                    </a:moveTo>
                    <a:lnTo>
                      <a:pt x="0" y="13840"/>
                    </a:lnTo>
                    <a:lnTo>
                      <a:pt x="1839" y="13840"/>
                    </a:lnTo>
                    <a:lnTo>
                      <a:pt x="1839" y="7307"/>
                    </a:lnTo>
                    <a:lnTo>
                      <a:pt x="9049" y="7307"/>
                    </a:lnTo>
                    <a:lnTo>
                      <a:pt x="9049" y="13840"/>
                    </a:lnTo>
                    <a:lnTo>
                      <a:pt x="10888" y="13840"/>
                    </a:lnTo>
                    <a:lnTo>
                      <a:pt x="10888" y="0"/>
                    </a:lnTo>
                    <a:lnTo>
                      <a:pt x="9049" y="0"/>
                    </a:lnTo>
                    <a:lnTo>
                      <a:pt x="9049" y="5662"/>
                    </a:lnTo>
                    <a:lnTo>
                      <a:pt x="1839" y="5662"/>
                    </a:lnTo>
                    <a:lnTo>
                      <a:pt x="18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6"/>
              <p:cNvSpPr/>
              <p:nvPr/>
            </p:nvSpPr>
            <p:spPr>
              <a:xfrm>
                <a:off x="1144250" y="2368750"/>
                <a:ext cx="189950" cy="29400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11760" extrusionOk="0">
                    <a:moveTo>
                      <a:pt x="1210" y="0"/>
                    </a:moveTo>
                    <a:lnTo>
                      <a:pt x="0" y="678"/>
                    </a:lnTo>
                    <a:lnTo>
                      <a:pt x="6388" y="11759"/>
                    </a:lnTo>
                    <a:lnTo>
                      <a:pt x="7597" y="11082"/>
                    </a:lnTo>
                    <a:lnTo>
                      <a:pt x="12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6"/>
              <p:cNvSpPr/>
              <p:nvPr/>
            </p:nvSpPr>
            <p:spPr>
              <a:xfrm>
                <a:off x="891400" y="3360750"/>
                <a:ext cx="272225" cy="347225"/>
              </a:xfrm>
              <a:custGeom>
                <a:avLst/>
                <a:gdLst/>
                <a:ahLst/>
                <a:cxnLst/>
                <a:rect l="l" t="t" r="r" b="b"/>
                <a:pathLst>
                  <a:path w="10889" h="13889" extrusionOk="0">
                    <a:moveTo>
                      <a:pt x="0" y="1"/>
                    </a:moveTo>
                    <a:lnTo>
                      <a:pt x="0" y="13889"/>
                    </a:lnTo>
                    <a:lnTo>
                      <a:pt x="1839" y="13889"/>
                    </a:lnTo>
                    <a:lnTo>
                      <a:pt x="1839" y="7356"/>
                    </a:lnTo>
                    <a:lnTo>
                      <a:pt x="9049" y="7356"/>
                    </a:lnTo>
                    <a:lnTo>
                      <a:pt x="9049" y="13889"/>
                    </a:lnTo>
                    <a:lnTo>
                      <a:pt x="10888" y="13889"/>
                    </a:lnTo>
                    <a:lnTo>
                      <a:pt x="10888" y="1"/>
                    </a:lnTo>
                    <a:lnTo>
                      <a:pt x="9049" y="1"/>
                    </a:lnTo>
                    <a:lnTo>
                      <a:pt x="9049" y="5711"/>
                    </a:lnTo>
                    <a:lnTo>
                      <a:pt x="1839" y="5711"/>
                    </a:lnTo>
                    <a:lnTo>
                      <a:pt x="18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6"/>
              <p:cNvSpPr/>
              <p:nvPr/>
            </p:nvSpPr>
            <p:spPr>
              <a:xfrm>
                <a:off x="1145450" y="3028075"/>
                <a:ext cx="185125" cy="286725"/>
              </a:xfrm>
              <a:custGeom>
                <a:avLst/>
                <a:gdLst/>
                <a:ahLst/>
                <a:cxnLst/>
                <a:rect l="l" t="t" r="r" b="b"/>
                <a:pathLst>
                  <a:path w="7405" h="11469" extrusionOk="0">
                    <a:moveTo>
                      <a:pt x="6194" y="0"/>
                    </a:moveTo>
                    <a:lnTo>
                      <a:pt x="0" y="10791"/>
                    </a:lnTo>
                    <a:lnTo>
                      <a:pt x="1162" y="11469"/>
                    </a:lnTo>
                    <a:lnTo>
                      <a:pt x="7404" y="678"/>
                    </a:lnTo>
                    <a:lnTo>
                      <a:pt x="619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6"/>
              <p:cNvSpPr/>
              <p:nvPr/>
            </p:nvSpPr>
            <p:spPr>
              <a:xfrm>
                <a:off x="285300" y="2732875"/>
                <a:ext cx="23835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534" h="10308" extrusionOk="0">
                    <a:moveTo>
                      <a:pt x="6969" y="1"/>
                    </a:moveTo>
                    <a:cubicBezTo>
                      <a:pt x="6340" y="1"/>
                      <a:pt x="5710" y="194"/>
                      <a:pt x="5130" y="485"/>
                    </a:cubicBezTo>
                    <a:cubicBezTo>
                      <a:pt x="4549" y="823"/>
                      <a:pt x="3920" y="1307"/>
                      <a:pt x="3242" y="1985"/>
                    </a:cubicBezTo>
                    <a:lnTo>
                      <a:pt x="3630" y="243"/>
                    </a:lnTo>
                    <a:lnTo>
                      <a:pt x="2081" y="243"/>
                    </a:lnTo>
                    <a:lnTo>
                      <a:pt x="0" y="10308"/>
                    </a:lnTo>
                    <a:lnTo>
                      <a:pt x="1694" y="10308"/>
                    </a:lnTo>
                    <a:lnTo>
                      <a:pt x="2662" y="5614"/>
                    </a:lnTo>
                    <a:cubicBezTo>
                      <a:pt x="3001" y="4066"/>
                      <a:pt x="3484" y="3001"/>
                      <a:pt x="4162" y="2372"/>
                    </a:cubicBezTo>
                    <a:cubicBezTo>
                      <a:pt x="4839" y="1743"/>
                      <a:pt x="5614" y="1452"/>
                      <a:pt x="6485" y="1452"/>
                    </a:cubicBezTo>
                    <a:cubicBezTo>
                      <a:pt x="6920" y="1452"/>
                      <a:pt x="7259" y="1549"/>
                      <a:pt x="7501" y="1743"/>
                    </a:cubicBezTo>
                    <a:cubicBezTo>
                      <a:pt x="7743" y="1936"/>
                      <a:pt x="7840" y="2227"/>
                      <a:pt x="7840" y="2565"/>
                    </a:cubicBezTo>
                    <a:cubicBezTo>
                      <a:pt x="7840" y="2856"/>
                      <a:pt x="7791" y="3291"/>
                      <a:pt x="7646" y="3920"/>
                    </a:cubicBezTo>
                    <a:lnTo>
                      <a:pt x="6340" y="10308"/>
                    </a:lnTo>
                    <a:lnTo>
                      <a:pt x="8033" y="10308"/>
                    </a:lnTo>
                    <a:lnTo>
                      <a:pt x="9291" y="4211"/>
                    </a:lnTo>
                    <a:cubicBezTo>
                      <a:pt x="9485" y="3436"/>
                      <a:pt x="9533" y="2807"/>
                      <a:pt x="9533" y="2469"/>
                    </a:cubicBezTo>
                    <a:cubicBezTo>
                      <a:pt x="9533" y="1694"/>
                      <a:pt x="9340" y="1114"/>
                      <a:pt x="8856" y="678"/>
                    </a:cubicBezTo>
                    <a:cubicBezTo>
                      <a:pt x="8420" y="243"/>
                      <a:pt x="7743" y="1"/>
                      <a:pt x="6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2" name="Google Shape;112;p16"/>
            <p:cNvSpPr/>
            <p:nvPr/>
          </p:nvSpPr>
          <p:spPr>
            <a:xfrm>
              <a:off x="3307413" y="1959925"/>
              <a:ext cx="272225" cy="347225"/>
            </a:xfrm>
            <a:custGeom>
              <a:avLst/>
              <a:gdLst/>
              <a:ahLst/>
              <a:cxnLst/>
              <a:rect l="l" t="t" r="r" b="b"/>
              <a:pathLst>
                <a:path w="10889" h="13889" extrusionOk="0">
                  <a:moveTo>
                    <a:pt x="1" y="1"/>
                  </a:moveTo>
                  <a:lnTo>
                    <a:pt x="1" y="13889"/>
                  </a:lnTo>
                  <a:lnTo>
                    <a:pt x="1840" y="13889"/>
                  </a:lnTo>
                  <a:lnTo>
                    <a:pt x="1840" y="7356"/>
                  </a:lnTo>
                  <a:lnTo>
                    <a:pt x="9050" y="7356"/>
                  </a:lnTo>
                  <a:lnTo>
                    <a:pt x="9050" y="13889"/>
                  </a:lnTo>
                  <a:lnTo>
                    <a:pt x="10889" y="13889"/>
                  </a:lnTo>
                  <a:lnTo>
                    <a:pt x="10889" y="1"/>
                  </a:lnTo>
                  <a:lnTo>
                    <a:pt x="9050" y="1"/>
                  </a:lnTo>
                  <a:lnTo>
                    <a:pt x="9050" y="5711"/>
                  </a:lnTo>
                  <a:lnTo>
                    <a:pt x="1840" y="5711"/>
                  </a:lnTo>
                  <a:lnTo>
                    <a:pt x="18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7148388" y="1861000"/>
              <a:ext cx="272250" cy="347225"/>
            </a:xfrm>
            <a:custGeom>
              <a:avLst/>
              <a:gdLst/>
              <a:ahLst/>
              <a:cxnLst/>
              <a:rect l="l" t="t" r="r" b="b"/>
              <a:pathLst>
                <a:path w="10890" h="13889" extrusionOk="0">
                  <a:moveTo>
                    <a:pt x="1" y="0"/>
                  </a:moveTo>
                  <a:lnTo>
                    <a:pt x="1" y="13888"/>
                  </a:lnTo>
                  <a:lnTo>
                    <a:pt x="1840" y="13888"/>
                  </a:lnTo>
                  <a:lnTo>
                    <a:pt x="1840" y="7356"/>
                  </a:lnTo>
                  <a:lnTo>
                    <a:pt x="9050" y="7356"/>
                  </a:lnTo>
                  <a:lnTo>
                    <a:pt x="9050" y="13888"/>
                  </a:lnTo>
                  <a:lnTo>
                    <a:pt x="10889" y="13888"/>
                  </a:lnTo>
                  <a:lnTo>
                    <a:pt x="10889" y="0"/>
                  </a:lnTo>
                  <a:lnTo>
                    <a:pt x="9050" y="0"/>
                  </a:lnTo>
                  <a:lnTo>
                    <a:pt x="9050" y="5710"/>
                  </a:lnTo>
                  <a:lnTo>
                    <a:pt x="1840" y="5710"/>
                  </a:lnTo>
                  <a:lnTo>
                    <a:pt x="1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4" name="Google Shape;114;p16"/>
            <p:cNvCxnSpPr/>
            <p:nvPr/>
          </p:nvCxnSpPr>
          <p:spPr>
            <a:xfrm>
              <a:off x="3422550" y="2846150"/>
              <a:ext cx="2029500" cy="7500"/>
            </a:xfrm>
            <a:prstGeom prst="straightConnector1">
              <a:avLst/>
            </a:prstGeom>
            <a:noFill/>
            <a:ln w="28575" cap="flat" cmpd="sng">
              <a:solidFill>
                <a:srgbClr val="E9772A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115" name="Google Shape;115;p16"/>
            <p:cNvSpPr txBox="1"/>
            <p:nvPr/>
          </p:nvSpPr>
          <p:spPr>
            <a:xfrm>
              <a:off x="2007150" y="3964100"/>
              <a:ext cx="1183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ETHENE</a:t>
              </a:r>
              <a:endParaRPr sz="12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16" name="Google Shape;116;p16"/>
            <p:cNvSpPr txBox="1"/>
            <p:nvPr/>
          </p:nvSpPr>
          <p:spPr>
            <a:xfrm>
              <a:off x="6345875" y="3964100"/>
              <a:ext cx="1183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POLYETHENE</a:t>
              </a:r>
              <a:endParaRPr sz="12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17" name="Google Shape;117;p16"/>
            <p:cNvSpPr txBox="1"/>
            <p:nvPr/>
          </p:nvSpPr>
          <p:spPr>
            <a:xfrm>
              <a:off x="3769675" y="2384450"/>
              <a:ext cx="1183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7F2A"/>
                  </a:solidFill>
                  <a:latin typeface="Kalam"/>
                  <a:ea typeface="Kalam"/>
                  <a:cs typeface="Kalam"/>
                  <a:sym typeface="Kalam"/>
                </a:rPr>
                <a:t>HIGH PRESSURE AND CATALYST</a:t>
              </a:r>
              <a:endParaRPr sz="900">
                <a:solidFill>
                  <a:srgbClr val="FF7F2A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18" name="Google Shape;118;p16"/>
          <p:cNvSpPr txBox="1"/>
          <p:nvPr/>
        </p:nvSpPr>
        <p:spPr>
          <a:xfrm>
            <a:off x="590388" y="123200"/>
            <a:ext cx="7963200" cy="15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4.46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to deduce the structure of a monomer from the repeat unit of an addition polymer and vice versa.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Addition polymers are drawn using specific conventions. The C=C bond is broken and a pair of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square brackets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are drawn surrounding the new polymer. Bonds are also drawn leaving the brackets. Finally, an </a:t>
            </a:r>
            <a:r>
              <a:rPr lang="en" sz="1100" b="1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</a:t>
            </a:r>
            <a:r>
              <a:rPr lang="en" sz="11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added to indicate that this unit is 1 of many identical repeating units. In order to derive the formula of the monomer from the polymer, these steps are taken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reverse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9" name="Google Shape;119;p16"/>
          <p:cNvSpPr/>
          <p:nvPr/>
        </p:nvSpPr>
        <p:spPr>
          <a:xfrm>
            <a:off x="5991275" y="2209575"/>
            <a:ext cx="172200" cy="1647600"/>
          </a:xfrm>
          <a:prstGeom prst="leftBracket">
            <a:avLst>
              <a:gd name="adj" fmla="val 8333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6"/>
          <p:cNvSpPr/>
          <p:nvPr/>
        </p:nvSpPr>
        <p:spPr>
          <a:xfrm rot="10800000">
            <a:off x="7618975" y="2209575"/>
            <a:ext cx="172200" cy="1647600"/>
          </a:xfrm>
          <a:prstGeom prst="leftBracket">
            <a:avLst>
              <a:gd name="adj" fmla="val 8333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5FC56EE-90CA-9465-D235-DABC1CF17F5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EF6A62C-0177-5627-E5BE-A4CE261039A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A8135-1E57-6738-8EA4-933094D1FA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729996-4ABA-A725-04AB-97E735E32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26" name="Google Shape;126;p17"/>
          <p:cNvSpPr txBox="1"/>
          <p:nvPr/>
        </p:nvSpPr>
        <p:spPr>
          <a:xfrm>
            <a:off x="6787675" y="3481650"/>
            <a:ext cx="1505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1"/>
                </a:solidFill>
              </a:rPr>
              <a:t>CH</a:t>
            </a:r>
            <a:r>
              <a:rPr lang="en" sz="3900" baseline="-25000">
                <a:solidFill>
                  <a:schemeClr val="dk1"/>
                </a:solidFill>
              </a:rPr>
              <a:t>3</a:t>
            </a:r>
            <a:endParaRPr sz="3900" baseline="-25000">
              <a:solidFill>
                <a:schemeClr val="dk1"/>
              </a:solidFill>
            </a:endParaRPr>
          </a:p>
        </p:txBody>
      </p:sp>
      <p:grpSp>
        <p:nvGrpSpPr>
          <p:cNvPr id="127" name="Google Shape;127;p17"/>
          <p:cNvGrpSpPr/>
          <p:nvPr/>
        </p:nvGrpSpPr>
        <p:grpSpPr>
          <a:xfrm>
            <a:off x="1061200" y="2055700"/>
            <a:ext cx="7294225" cy="2472400"/>
            <a:chOff x="1061213" y="1861000"/>
            <a:chExt cx="7294225" cy="2472400"/>
          </a:xfrm>
        </p:grpSpPr>
        <p:grpSp>
          <p:nvGrpSpPr>
            <p:cNvPr id="128" name="Google Shape;128;p17"/>
            <p:cNvGrpSpPr/>
            <p:nvPr/>
          </p:nvGrpSpPr>
          <p:grpSpPr>
            <a:xfrm>
              <a:off x="1061213" y="1867900"/>
              <a:ext cx="7294225" cy="2096200"/>
              <a:chOff x="285300" y="1867900"/>
              <a:chExt cx="7294225" cy="2096200"/>
            </a:xfrm>
          </p:grpSpPr>
          <p:sp>
            <p:nvSpPr>
              <p:cNvPr id="129" name="Google Shape;129;p17"/>
              <p:cNvSpPr/>
              <p:nvPr/>
            </p:nvSpPr>
            <p:spPr>
              <a:xfrm>
                <a:off x="5555100" y="2665125"/>
                <a:ext cx="307300" cy="358125"/>
              </a:xfrm>
              <a:custGeom>
                <a:avLst/>
                <a:gdLst/>
                <a:ahLst/>
                <a:cxnLst/>
                <a:rect l="l" t="t" r="r" b="b"/>
                <a:pathLst>
                  <a:path w="12292" h="14325" extrusionOk="0">
                    <a:moveTo>
                      <a:pt x="6582" y="1"/>
                    </a:moveTo>
                    <a:cubicBezTo>
                      <a:pt x="5323" y="1"/>
                      <a:pt x="4210" y="291"/>
                      <a:pt x="3194" y="872"/>
                    </a:cubicBezTo>
                    <a:cubicBezTo>
                      <a:pt x="2178" y="1404"/>
                      <a:pt x="1404" y="2227"/>
                      <a:pt x="823" y="3291"/>
                    </a:cubicBezTo>
                    <a:cubicBezTo>
                      <a:pt x="291" y="4356"/>
                      <a:pt x="0" y="5614"/>
                      <a:pt x="0" y="7066"/>
                    </a:cubicBezTo>
                    <a:cubicBezTo>
                      <a:pt x="0" y="8372"/>
                      <a:pt x="242" y="9631"/>
                      <a:pt x="775" y="10792"/>
                    </a:cubicBezTo>
                    <a:cubicBezTo>
                      <a:pt x="1258" y="11953"/>
                      <a:pt x="1936" y="12824"/>
                      <a:pt x="2904" y="13454"/>
                    </a:cubicBezTo>
                    <a:cubicBezTo>
                      <a:pt x="3823" y="14034"/>
                      <a:pt x="5033" y="14325"/>
                      <a:pt x="6533" y="14325"/>
                    </a:cubicBezTo>
                    <a:cubicBezTo>
                      <a:pt x="7985" y="14325"/>
                      <a:pt x="9195" y="13937"/>
                      <a:pt x="10211" y="13163"/>
                    </a:cubicBezTo>
                    <a:cubicBezTo>
                      <a:pt x="11179" y="12389"/>
                      <a:pt x="11905" y="11228"/>
                      <a:pt x="12292" y="9727"/>
                    </a:cubicBezTo>
                    <a:lnTo>
                      <a:pt x="10453" y="9244"/>
                    </a:lnTo>
                    <a:cubicBezTo>
                      <a:pt x="10162" y="10405"/>
                      <a:pt x="9679" y="11276"/>
                      <a:pt x="9001" y="11905"/>
                    </a:cubicBezTo>
                    <a:cubicBezTo>
                      <a:pt x="8275" y="12486"/>
                      <a:pt x="7404" y="12776"/>
                      <a:pt x="6388" y="12776"/>
                    </a:cubicBezTo>
                    <a:cubicBezTo>
                      <a:pt x="5517" y="12776"/>
                      <a:pt x="4743" y="12534"/>
                      <a:pt x="4017" y="12147"/>
                    </a:cubicBezTo>
                    <a:cubicBezTo>
                      <a:pt x="3291" y="11711"/>
                      <a:pt x="2759" y="11034"/>
                      <a:pt x="2420" y="10163"/>
                    </a:cubicBezTo>
                    <a:cubicBezTo>
                      <a:pt x="2081" y="9292"/>
                      <a:pt x="1936" y="8227"/>
                      <a:pt x="1936" y="7066"/>
                    </a:cubicBezTo>
                    <a:cubicBezTo>
                      <a:pt x="1936" y="6146"/>
                      <a:pt x="2033" y="5275"/>
                      <a:pt x="2323" y="4404"/>
                    </a:cubicBezTo>
                    <a:cubicBezTo>
                      <a:pt x="2613" y="3533"/>
                      <a:pt x="3146" y="2856"/>
                      <a:pt x="3872" y="2372"/>
                    </a:cubicBezTo>
                    <a:cubicBezTo>
                      <a:pt x="4549" y="1840"/>
                      <a:pt x="5469" y="1598"/>
                      <a:pt x="6533" y="1598"/>
                    </a:cubicBezTo>
                    <a:cubicBezTo>
                      <a:pt x="7453" y="1598"/>
                      <a:pt x="8227" y="1791"/>
                      <a:pt x="8808" y="2275"/>
                    </a:cubicBezTo>
                    <a:cubicBezTo>
                      <a:pt x="9437" y="2759"/>
                      <a:pt x="9920" y="3485"/>
                      <a:pt x="10211" y="4501"/>
                    </a:cubicBezTo>
                    <a:lnTo>
                      <a:pt x="12050" y="4066"/>
                    </a:lnTo>
                    <a:cubicBezTo>
                      <a:pt x="11663" y="2759"/>
                      <a:pt x="10985" y="1791"/>
                      <a:pt x="10066" y="1065"/>
                    </a:cubicBezTo>
                    <a:cubicBezTo>
                      <a:pt x="9098" y="388"/>
                      <a:pt x="7936" y="1"/>
                      <a:pt x="65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7"/>
              <p:cNvSpPr/>
              <p:nvPr/>
            </p:nvSpPr>
            <p:spPr>
              <a:xfrm>
                <a:off x="5270725" y="2826025"/>
                <a:ext cx="238341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4148" h="1404" extrusionOk="0">
                    <a:moveTo>
                      <a:pt x="0" y="0"/>
                    </a:moveTo>
                    <a:lnTo>
                      <a:pt x="0" y="1404"/>
                    </a:lnTo>
                    <a:lnTo>
                      <a:pt x="24147" y="1404"/>
                    </a:lnTo>
                    <a:lnTo>
                      <a:pt x="2414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7"/>
              <p:cNvSpPr/>
              <p:nvPr/>
            </p:nvSpPr>
            <p:spPr>
              <a:xfrm>
                <a:off x="6355975" y="2665125"/>
                <a:ext cx="306100" cy="358125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14325" extrusionOk="0">
                    <a:moveTo>
                      <a:pt x="6533" y="1"/>
                    </a:moveTo>
                    <a:cubicBezTo>
                      <a:pt x="5323" y="1"/>
                      <a:pt x="4210" y="291"/>
                      <a:pt x="3194" y="872"/>
                    </a:cubicBezTo>
                    <a:cubicBezTo>
                      <a:pt x="2178" y="1404"/>
                      <a:pt x="1355" y="2227"/>
                      <a:pt x="823" y="3291"/>
                    </a:cubicBezTo>
                    <a:cubicBezTo>
                      <a:pt x="291" y="4356"/>
                      <a:pt x="0" y="5614"/>
                      <a:pt x="0" y="7066"/>
                    </a:cubicBezTo>
                    <a:cubicBezTo>
                      <a:pt x="0" y="8372"/>
                      <a:pt x="242" y="9631"/>
                      <a:pt x="726" y="10792"/>
                    </a:cubicBezTo>
                    <a:cubicBezTo>
                      <a:pt x="1210" y="11953"/>
                      <a:pt x="1936" y="12824"/>
                      <a:pt x="2855" y="13454"/>
                    </a:cubicBezTo>
                    <a:cubicBezTo>
                      <a:pt x="3775" y="14034"/>
                      <a:pt x="5033" y="14325"/>
                      <a:pt x="6485" y="14325"/>
                    </a:cubicBezTo>
                    <a:cubicBezTo>
                      <a:pt x="7936" y="14325"/>
                      <a:pt x="9146" y="13937"/>
                      <a:pt x="10162" y="13163"/>
                    </a:cubicBezTo>
                    <a:cubicBezTo>
                      <a:pt x="11179" y="12389"/>
                      <a:pt x="11856" y="11228"/>
                      <a:pt x="12243" y="9727"/>
                    </a:cubicBezTo>
                    <a:lnTo>
                      <a:pt x="10404" y="9244"/>
                    </a:lnTo>
                    <a:cubicBezTo>
                      <a:pt x="10162" y="10405"/>
                      <a:pt x="9679" y="11276"/>
                      <a:pt x="8953" y="11905"/>
                    </a:cubicBezTo>
                    <a:cubicBezTo>
                      <a:pt x="8275" y="12486"/>
                      <a:pt x="7356" y="12776"/>
                      <a:pt x="6340" y="12776"/>
                    </a:cubicBezTo>
                    <a:cubicBezTo>
                      <a:pt x="5517" y="12776"/>
                      <a:pt x="4743" y="12534"/>
                      <a:pt x="4017" y="12147"/>
                    </a:cubicBezTo>
                    <a:cubicBezTo>
                      <a:pt x="3291" y="11711"/>
                      <a:pt x="2759" y="11034"/>
                      <a:pt x="2371" y="10163"/>
                    </a:cubicBezTo>
                    <a:cubicBezTo>
                      <a:pt x="2033" y="9292"/>
                      <a:pt x="1888" y="8227"/>
                      <a:pt x="1888" y="7066"/>
                    </a:cubicBezTo>
                    <a:cubicBezTo>
                      <a:pt x="1888" y="6146"/>
                      <a:pt x="2033" y="5275"/>
                      <a:pt x="2323" y="4404"/>
                    </a:cubicBezTo>
                    <a:cubicBezTo>
                      <a:pt x="2613" y="3533"/>
                      <a:pt x="3097" y="2856"/>
                      <a:pt x="3823" y="2372"/>
                    </a:cubicBezTo>
                    <a:cubicBezTo>
                      <a:pt x="4549" y="1840"/>
                      <a:pt x="5420" y="1598"/>
                      <a:pt x="6485" y="1598"/>
                    </a:cubicBezTo>
                    <a:cubicBezTo>
                      <a:pt x="7404" y="1598"/>
                      <a:pt x="8178" y="1791"/>
                      <a:pt x="8807" y="2275"/>
                    </a:cubicBezTo>
                    <a:cubicBezTo>
                      <a:pt x="9388" y="2759"/>
                      <a:pt x="9872" y="3485"/>
                      <a:pt x="10211" y="4501"/>
                    </a:cubicBezTo>
                    <a:lnTo>
                      <a:pt x="12001" y="4066"/>
                    </a:lnTo>
                    <a:cubicBezTo>
                      <a:pt x="11614" y="2759"/>
                      <a:pt x="10985" y="1791"/>
                      <a:pt x="10017" y="1065"/>
                    </a:cubicBezTo>
                    <a:cubicBezTo>
                      <a:pt x="9098" y="388"/>
                      <a:pt x="7936" y="1"/>
                      <a:pt x="6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7"/>
              <p:cNvSpPr/>
              <p:nvPr/>
            </p:nvSpPr>
            <p:spPr>
              <a:xfrm>
                <a:off x="5907150" y="2824825"/>
                <a:ext cx="40167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6067" h="1404" extrusionOk="0">
                    <a:moveTo>
                      <a:pt x="0" y="0"/>
                    </a:moveTo>
                    <a:lnTo>
                      <a:pt x="0" y="1404"/>
                    </a:lnTo>
                    <a:lnTo>
                      <a:pt x="16066" y="1404"/>
                    </a:lnTo>
                    <a:lnTo>
                      <a:pt x="160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7"/>
              <p:cNvSpPr/>
              <p:nvPr/>
            </p:nvSpPr>
            <p:spPr>
              <a:xfrm>
                <a:off x="6706800" y="2824825"/>
                <a:ext cx="60007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24003" h="1404" extrusionOk="0">
                    <a:moveTo>
                      <a:pt x="1" y="0"/>
                    </a:moveTo>
                    <a:lnTo>
                      <a:pt x="1" y="1404"/>
                    </a:lnTo>
                    <a:lnTo>
                      <a:pt x="24003" y="1404"/>
                    </a:lnTo>
                    <a:lnTo>
                      <a:pt x="2400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7"/>
              <p:cNvSpPr/>
              <p:nvPr/>
            </p:nvSpPr>
            <p:spPr>
              <a:xfrm>
                <a:off x="5569600" y="1867900"/>
                <a:ext cx="272250" cy="347225"/>
              </a:xfrm>
              <a:custGeom>
                <a:avLst/>
                <a:gdLst/>
                <a:ahLst/>
                <a:cxnLst/>
                <a:rect l="l" t="t" r="r" b="b"/>
                <a:pathLst>
                  <a:path w="10890" h="13889" extrusionOk="0">
                    <a:moveTo>
                      <a:pt x="1" y="0"/>
                    </a:moveTo>
                    <a:lnTo>
                      <a:pt x="1" y="13888"/>
                    </a:lnTo>
                    <a:lnTo>
                      <a:pt x="1840" y="13888"/>
                    </a:lnTo>
                    <a:lnTo>
                      <a:pt x="1840" y="7356"/>
                    </a:lnTo>
                    <a:lnTo>
                      <a:pt x="9050" y="7356"/>
                    </a:lnTo>
                    <a:lnTo>
                      <a:pt x="9050" y="13888"/>
                    </a:lnTo>
                    <a:lnTo>
                      <a:pt x="10889" y="13888"/>
                    </a:lnTo>
                    <a:lnTo>
                      <a:pt x="10889" y="0"/>
                    </a:lnTo>
                    <a:lnTo>
                      <a:pt x="9050" y="0"/>
                    </a:lnTo>
                    <a:lnTo>
                      <a:pt x="9050" y="5710"/>
                    </a:lnTo>
                    <a:lnTo>
                      <a:pt x="1840" y="5710"/>
                    </a:lnTo>
                    <a:lnTo>
                      <a:pt x="18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7"/>
              <p:cNvSpPr/>
              <p:nvPr/>
            </p:nvSpPr>
            <p:spPr>
              <a:xfrm>
                <a:off x="5689375" y="2259850"/>
                <a:ext cx="33900" cy="359325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4373" extrusionOk="0">
                    <a:moveTo>
                      <a:pt x="1" y="1"/>
                    </a:moveTo>
                    <a:lnTo>
                      <a:pt x="1" y="14373"/>
                    </a:lnTo>
                    <a:lnTo>
                      <a:pt x="1356" y="14373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7"/>
              <p:cNvSpPr/>
              <p:nvPr/>
            </p:nvSpPr>
            <p:spPr>
              <a:xfrm>
                <a:off x="6489050" y="2269550"/>
                <a:ext cx="35100" cy="34962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3985" extrusionOk="0">
                    <a:moveTo>
                      <a:pt x="0" y="0"/>
                    </a:moveTo>
                    <a:lnTo>
                      <a:pt x="0" y="13985"/>
                    </a:lnTo>
                    <a:lnTo>
                      <a:pt x="1404" y="13985"/>
                    </a:ln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7"/>
              <p:cNvSpPr/>
              <p:nvPr/>
            </p:nvSpPr>
            <p:spPr>
              <a:xfrm>
                <a:off x="5569600" y="3468425"/>
                <a:ext cx="272250" cy="347225"/>
              </a:xfrm>
              <a:custGeom>
                <a:avLst/>
                <a:gdLst/>
                <a:ahLst/>
                <a:cxnLst/>
                <a:rect l="l" t="t" r="r" b="b"/>
                <a:pathLst>
                  <a:path w="10890" h="13889" extrusionOk="0">
                    <a:moveTo>
                      <a:pt x="1" y="0"/>
                    </a:moveTo>
                    <a:lnTo>
                      <a:pt x="1" y="13889"/>
                    </a:lnTo>
                    <a:lnTo>
                      <a:pt x="1840" y="13889"/>
                    </a:lnTo>
                    <a:lnTo>
                      <a:pt x="1840" y="7356"/>
                    </a:lnTo>
                    <a:lnTo>
                      <a:pt x="9050" y="7356"/>
                    </a:lnTo>
                    <a:lnTo>
                      <a:pt x="9050" y="13889"/>
                    </a:lnTo>
                    <a:lnTo>
                      <a:pt x="10889" y="13889"/>
                    </a:lnTo>
                    <a:lnTo>
                      <a:pt x="10889" y="0"/>
                    </a:lnTo>
                    <a:lnTo>
                      <a:pt x="9050" y="0"/>
                    </a:lnTo>
                    <a:lnTo>
                      <a:pt x="9050" y="5711"/>
                    </a:lnTo>
                    <a:lnTo>
                      <a:pt x="1840" y="5711"/>
                    </a:lnTo>
                    <a:lnTo>
                      <a:pt x="18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7"/>
              <p:cNvSpPr/>
              <p:nvPr/>
            </p:nvSpPr>
            <p:spPr>
              <a:xfrm>
                <a:off x="5689375" y="3069200"/>
                <a:ext cx="33900" cy="353275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4131" extrusionOk="0">
                    <a:moveTo>
                      <a:pt x="1" y="0"/>
                    </a:moveTo>
                    <a:lnTo>
                      <a:pt x="1" y="14131"/>
                    </a:lnTo>
                    <a:lnTo>
                      <a:pt x="1356" y="14131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7"/>
              <p:cNvSpPr/>
              <p:nvPr/>
            </p:nvSpPr>
            <p:spPr>
              <a:xfrm>
                <a:off x="6489050" y="3069200"/>
                <a:ext cx="35100" cy="3532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4131" extrusionOk="0">
                    <a:moveTo>
                      <a:pt x="0" y="0"/>
                    </a:moveTo>
                    <a:lnTo>
                      <a:pt x="0" y="14131"/>
                    </a:lnTo>
                    <a:lnTo>
                      <a:pt x="1404" y="14131"/>
                    </a:ln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7"/>
              <p:cNvSpPr/>
              <p:nvPr/>
            </p:nvSpPr>
            <p:spPr>
              <a:xfrm>
                <a:off x="7379875" y="3749950"/>
                <a:ext cx="1996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7986" h="8566" extrusionOk="0">
                    <a:moveTo>
                      <a:pt x="5808" y="1"/>
                    </a:moveTo>
                    <a:cubicBezTo>
                      <a:pt x="5324" y="1"/>
                      <a:pt x="4791" y="146"/>
                      <a:pt x="4307" y="388"/>
                    </a:cubicBezTo>
                    <a:cubicBezTo>
                      <a:pt x="3824" y="678"/>
                      <a:pt x="3291" y="1065"/>
                      <a:pt x="2759" y="1646"/>
                    </a:cubicBezTo>
                    <a:lnTo>
                      <a:pt x="3049" y="194"/>
                    </a:lnTo>
                    <a:lnTo>
                      <a:pt x="1743" y="194"/>
                    </a:lnTo>
                    <a:lnTo>
                      <a:pt x="1" y="8566"/>
                    </a:lnTo>
                    <a:lnTo>
                      <a:pt x="1452" y="8566"/>
                    </a:lnTo>
                    <a:lnTo>
                      <a:pt x="2227" y="4646"/>
                    </a:lnTo>
                    <a:cubicBezTo>
                      <a:pt x="2517" y="3388"/>
                      <a:pt x="2953" y="2469"/>
                      <a:pt x="3485" y="1936"/>
                    </a:cubicBezTo>
                    <a:cubicBezTo>
                      <a:pt x="4066" y="1452"/>
                      <a:pt x="4743" y="1162"/>
                      <a:pt x="5469" y="1162"/>
                    </a:cubicBezTo>
                    <a:cubicBezTo>
                      <a:pt x="5808" y="1162"/>
                      <a:pt x="6098" y="1259"/>
                      <a:pt x="6292" y="1404"/>
                    </a:cubicBezTo>
                    <a:cubicBezTo>
                      <a:pt x="6485" y="1597"/>
                      <a:pt x="6582" y="1839"/>
                      <a:pt x="6582" y="2130"/>
                    </a:cubicBezTo>
                    <a:cubicBezTo>
                      <a:pt x="6582" y="2372"/>
                      <a:pt x="6533" y="2710"/>
                      <a:pt x="6388" y="3243"/>
                    </a:cubicBezTo>
                    <a:lnTo>
                      <a:pt x="5275" y="8566"/>
                    </a:lnTo>
                    <a:lnTo>
                      <a:pt x="6727" y="8566"/>
                    </a:lnTo>
                    <a:lnTo>
                      <a:pt x="7792" y="3485"/>
                    </a:lnTo>
                    <a:cubicBezTo>
                      <a:pt x="7937" y="2807"/>
                      <a:pt x="7985" y="2323"/>
                      <a:pt x="7985" y="2033"/>
                    </a:cubicBezTo>
                    <a:cubicBezTo>
                      <a:pt x="7985" y="1404"/>
                      <a:pt x="7792" y="920"/>
                      <a:pt x="7405" y="533"/>
                    </a:cubicBezTo>
                    <a:cubicBezTo>
                      <a:pt x="7017" y="194"/>
                      <a:pt x="6485" y="1"/>
                      <a:pt x="5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7"/>
              <p:cNvSpPr/>
              <p:nvPr/>
            </p:nvSpPr>
            <p:spPr>
              <a:xfrm>
                <a:off x="1277325" y="2665125"/>
                <a:ext cx="306100" cy="358125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14325" extrusionOk="0">
                    <a:moveTo>
                      <a:pt x="6533" y="1"/>
                    </a:moveTo>
                    <a:cubicBezTo>
                      <a:pt x="5323" y="1"/>
                      <a:pt x="4210" y="291"/>
                      <a:pt x="3194" y="872"/>
                    </a:cubicBezTo>
                    <a:cubicBezTo>
                      <a:pt x="2178" y="1404"/>
                      <a:pt x="1355" y="2227"/>
                      <a:pt x="823" y="3291"/>
                    </a:cubicBezTo>
                    <a:cubicBezTo>
                      <a:pt x="290" y="4356"/>
                      <a:pt x="0" y="5614"/>
                      <a:pt x="0" y="7066"/>
                    </a:cubicBezTo>
                    <a:cubicBezTo>
                      <a:pt x="0" y="8372"/>
                      <a:pt x="242" y="9631"/>
                      <a:pt x="726" y="10792"/>
                    </a:cubicBezTo>
                    <a:cubicBezTo>
                      <a:pt x="1210" y="11953"/>
                      <a:pt x="1936" y="12824"/>
                      <a:pt x="2855" y="13454"/>
                    </a:cubicBezTo>
                    <a:cubicBezTo>
                      <a:pt x="3775" y="14034"/>
                      <a:pt x="5033" y="14325"/>
                      <a:pt x="6484" y="14325"/>
                    </a:cubicBezTo>
                    <a:cubicBezTo>
                      <a:pt x="7936" y="14325"/>
                      <a:pt x="9146" y="13937"/>
                      <a:pt x="10162" y="13163"/>
                    </a:cubicBezTo>
                    <a:cubicBezTo>
                      <a:pt x="11178" y="12389"/>
                      <a:pt x="11856" y="11228"/>
                      <a:pt x="12243" y="9727"/>
                    </a:cubicBezTo>
                    <a:lnTo>
                      <a:pt x="10404" y="9244"/>
                    </a:lnTo>
                    <a:cubicBezTo>
                      <a:pt x="10162" y="10405"/>
                      <a:pt x="9678" y="11276"/>
                      <a:pt x="8952" y="11905"/>
                    </a:cubicBezTo>
                    <a:cubicBezTo>
                      <a:pt x="8275" y="12486"/>
                      <a:pt x="7355" y="12776"/>
                      <a:pt x="6339" y="12776"/>
                    </a:cubicBezTo>
                    <a:cubicBezTo>
                      <a:pt x="5517" y="12776"/>
                      <a:pt x="4742" y="12534"/>
                      <a:pt x="4017" y="12147"/>
                    </a:cubicBezTo>
                    <a:cubicBezTo>
                      <a:pt x="3291" y="11711"/>
                      <a:pt x="2758" y="11034"/>
                      <a:pt x="2371" y="10163"/>
                    </a:cubicBezTo>
                    <a:cubicBezTo>
                      <a:pt x="2032" y="9292"/>
                      <a:pt x="1887" y="8227"/>
                      <a:pt x="1887" y="7066"/>
                    </a:cubicBezTo>
                    <a:cubicBezTo>
                      <a:pt x="1887" y="6146"/>
                      <a:pt x="2032" y="5275"/>
                      <a:pt x="2323" y="4404"/>
                    </a:cubicBezTo>
                    <a:cubicBezTo>
                      <a:pt x="2613" y="3533"/>
                      <a:pt x="3097" y="2856"/>
                      <a:pt x="3823" y="2372"/>
                    </a:cubicBezTo>
                    <a:cubicBezTo>
                      <a:pt x="4549" y="1840"/>
                      <a:pt x="5420" y="1598"/>
                      <a:pt x="6484" y="1598"/>
                    </a:cubicBezTo>
                    <a:cubicBezTo>
                      <a:pt x="7404" y="1598"/>
                      <a:pt x="8178" y="1791"/>
                      <a:pt x="8807" y="2275"/>
                    </a:cubicBezTo>
                    <a:cubicBezTo>
                      <a:pt x="9388" y="2759"/>
                      <a:pt x="9872" y="3485"/>
                      <a:pt x="10211" y="4501"/>
                    </a:cubicBezTo>
                    <a:lnTo>
                      <a:pt x="12001" y="4066"/>
                    </a:lnTo>
                    <a:cubicBezTo>
                      <a:pt x="11614" y="2759"/>
                      <a:pt x="10985" y="1791"/>
                      <a:pt x="10017" y="1065"/>
                    </a:cubicBezTo>
                    <a:cubicBezTo>
                      <a:pt x="9098" y="388"/>
                      <a:pt x="7936" y="1"/>
                      <a:pt x="6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7"/>
              <p:cNvSpPr/>
              <p:nvPr/>
            </p:nvSpPr>
            <p:spPr>
              <a:xfrm>
                <a:off x="2076975" y="2665125"/>
                <a:ext cx="307300" cy="358125"/>
              </a:xfrm>
              <a:custGeom>
                <a:avLst/>
                <a:gdLst/>
                <a:ahLst/>
                <a:cxnLst/>
                <a:rect l="l" t="t" r="r" b="b"/>
                <a:pathLst>
                  <a:path w="12292" h="14325" extrusionOk="0">
                    <a:moveTo>
                      <a:pt x="6582" y="1"/>
                    </a:moveTo>
                    <a:cubicBezTo>
                      <a:pt x="5324" y="1"/>
                      <a:pt x="4211" y="291"/>
                      <a:pt x="3194" y="872"/>
                    </a:cubicBezTo>
                    <a:cubicBezTo>
                      <a:pt x="2178" y="1404"/>
                      <a:pt x="1404" y="2227"/>
                      <a:pt x="823" y="3291"/>
                    </a:cubicBezTo>
                    <a:cubicBezTo>
                      <a:pt x="291" y="4356"/>
                      <a:pt x="1" y="5614"/>
                      <a:pt x="1" y="7066"/>
                    </a:cubicBezTo>
                    <a:cubicBezTo>
                      <a:pt x="1" y="8372"/>
                      <a:pt x="243" y="9631"/>
                      <a:pt x="775" y="10792"/>
                    </a:cubicBezTo>
                    <a:cubicBezTo>
                      <a:pt x="1259" y="11953"/>
                      <a:pt x="1936" y="12824"/>
                      <a:pt x="2904" y="13454"/>
                    </a:cubicBezTo>
                    <a:cubicBezTo>
                      <a:pt x="3824" y="14034"/>
                      <a:pt x="5033" y="14325"/>
                      <a:pt x="6533" y="14325"/>
                    </a:cubicBezTo>
                    <a:cubicBezTo>
                      <a:pt x="7985" y="14325"/>
                      <a:pt x="9195" y="13937"/>
                      <a:pt x="10211" y="13163"/>
                    </a:cubicBezTo>
                    <a:cubicBezTo>
                      <a:pt x="11179" y="12389"/>
                      <a:pt x="11905" y="11228"/>
                      <a:pt x="12292" y="9727"/>
                    </a:cubicBezTo>
                    <a:lnTo>
                      <a:pt x="10453" y="9244"/>
                    </a:lnTo>
                    <a:cubicBezTo>
                      <a:pt x="10163" y="10405"/>
                      <a:pt x="9679" y="11276"/>
                      <a:pt x="9001" y="11905"/>
                    </a:cubicBezTo>
                    <a:cubicBezTo>
                      <a:pt x="8276" y="12486"/>
                      <a:pt x="7404" y="12776"/>
                      <a:pt x="6388" y="12776"/>
                    </a:cubicBezTo>
                    <a:cubicBezTo>
                      <a:pt x="5517" y="12776"/>
                      <a:pt x="4743" y="12534"/>
                      <a:pt x="4017" y="12147"/>
                    </a:cubicBezTo>
                    <a:cubicBezTo>
                      <a:pt x="3291" y="11711"/>
                      <a:pt x="2759" y="11034"/>
                      <a:pt x="2420" y="10163"/>
                    </a:cubicBezTo>
                    <a:cubicBezTo>
                      <a:pt x="2081" y="9292"/>
                      <a:pt x="1936" y="8227"/>
                      <a:pt x="1936" y="7066"/>
                    </a:cubicBezTo>
                    <a:cubicBezTo>
                      <a:pt x="1936" y="6146"/>
                      <a:pt x="2033" y="5275"/>
                      <a:pt x="2323" y="4404"/>
                    </a:cubicBezTo>
                    <a:cubicBezTo>
                      <a:pt x="2614" y="3533"/>
                      <a:pt x="3146" y="2856"/>
                      <a:pt x="3872" y="2372"/>
                    </a:cubicBezTo>
                    <a:cubicBezTo>
                      <a:pt x="4549" y="1840"/>
                      <a:pt x="5469" y="1598"/>
                      <a:pt x="6533" y="1598"/>
                    </a:cubicBezTo>
                    <a:cubicBezTo>
                      <a:pt x="7453" y="1598"/>
                      <a:pt x="8227" y="1791"/>
                      <a:pt x="8808" y="2275"/>
                    </a:cubicBezTo>
                    <a:cubicBezTo>
                      <a:pt x="9437" y="2759"/>
                      <a:pt x="9921" y="3485"/>
                      <a:pt x="10211" y="4501"/>
                    </a:cubicBezTo>
                    <a:lnTo>
                      <a:pt x="12050" y="4066"/>
                    </a:lnTo>
                    <a:cubicBezTo>
                      <a:pt x="11663" y="2759"/>
                      <a:pt x="10985" y="1791"/>
                      <a:pt x="10066" y="1065"/>
                    </a:cubicBezTo>
                    <a:cubicBezTo>
                      <a:pt x="9098" y="388"/>
                      <a:pt x="7937" y="1"/>
                      <a:pt x="65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7"/>
              <p:cNvSpPr/>
              <p:nvPr/>
            </p:nvSpPr>
            <p:spPr>
              <a:xfrm>
                <a:off x="1628150" y="2765550"/>
                <a:ext cx="40287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6115" h="1356" extrusionOk="0">
                    <a:moveTo>
                      <a:pt x="0" y="0"/>
                    </a:moveTo>
                    <a:lnTo>
                      <a:pt x="0" y="1355"/>
                    </a:lnTo>
                    <a:lnTo>
                      <a:pt x="16115" y="1355"/>
                    </a:lnTo>
                    <a:lnTo>
                      <a:pt x="161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7"/>
              <p:cNvSpPr/>
              <p:nvPr/>
            </p:nvSpPr>
            <p:spPr>
              <a:xfrm>
                <a:off x="1628150" y="2885300"/>
                <a:ext cx="40287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6115" h="1356" extrusionOk="0">
                    <a:moveTo>
                      <a:pt x="0" y="1"/>
                    </a:moveTo>
                    <a:lnTo>
                      <a:pt x="0" y="1356"/>
                    </a:lnTo>
                    <a:lnTo>
                      <a:pt x="16115" y="1356"/>
                    </a:lnTo>
                    <a:lnTo>
                      <a:pt x="161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7"/>
              <p:cNvSpPr/>
              <p:nvPr/>
            </p:nvSpPr>
            <p:spPr>
              <a:xfrm>
                <a:off x="2326200" y="2334875"/>
                <a:ext cx="204475" cy="319400"/>
              </a:xfrm>
              <a:custGeom>
                <a:avLst/>
                <a:gdLst/>
                <a:ahLst/>
                <a:cxnLst/>
                <a:rect l="l" t="t" r="r" b="b"/>
                <a:pathLst>
                  <a:path w="8179" h="12776" extrusionOk="0">
                    <a:moveTo>
                      <a:pt x="7017" y="0"/>
                    </a:moveTo>
                    <a:lnTo>
                      <a:pt x="0" y="12098"/>
                    </a:lnTo>
                    <a:lnTo>
                      <a:pt x="1210" y="12775"/>
                    </a:lnTo>
                    <a:lnTo>
                      <a:pt x="8178" y="678"/>
                    </a:lnTo>
                    <a:lnTo>
                      <a:pt x="70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7"/>
              <p:cNvSpPr/>
              <p:nvPr/>
            </p:nvSpPr>
            <p:spPr>
              <a:xfrm>
                <a:off x="2328600" y="3034125"/>
                <a:ext cx="181500" cy="280675"/>
              </a:xfrm>
              <a:custGeom>
                <a:avLst/>
                <a:gdLst/>
                <a:ahLst/>
                <a:cxnLst/>
                <a:rect l="l" t="t" r="r" b="b"/>
                <a:pathLst>
                  <a:path w="7260" h="11227" extrusionOk="0">
                    <a:moveTo>
                      <a:pt x="1211" y="0"/>
                    </a:moveTo>
                    <a:lnTo>
                      <a:pt x="1" y="678"/>
                    </a:lnTo>
                    <a:lnTo>
                      <a:pt x="6098" y="11227"/>
                    </a:lnTo>
                    <a:lnTo>
                      <a:pt x="7260" y="10549"/>
                    </a:lnTo>
                    <a:lnTo>
                      <a:pt x="12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7"/>
              <p:cNvSpPr/>
              <p:nvPr/>
            </p:nvSpPr>
            <p:spPr>
              <a:xfrm>
                <a:off x="891400" y="1975575"/>
                <a:ext cx="272225" cy="346000"/>
              </a:xfrm>
              <a:custGeom>
                <a:avLst/>
                <a:gdLst/>
                <a:ahLst/>
                <a:cxnLst/>
                <a:rect l="l" t="t" r="r" b="b"/>
                <a:pathLst>
                  <a:path w="10889" h="13840" extrusionOk="0">
                    <a:moveTo>
                      <a:pt x="0" y="0"/>
                    </a:moveTo>
                    <a:lnTo>
                      <a:pt x="0" y="13840"/>
                    </a:lnTo>
                    <a:lnTo>
                      <a:pt x="1839" y="13840"/>
                    </a:lnTo>
                    <a:lnTo>
                      <a:pt x="1839" y="7307"/>
                    </a:lnTo>
                    <a:lnTo>
                      <a:pt x="9049" y="7307"/>
                    </a:lnTo>
                    <a:lnTo>
                      <a:pt x="9049" y="13840"/>
                    </a:lnTo>
                    <a:lnTo>
                      <a:pt x="10888" y="13840"/>
                    </a:lnTo>
                    <a:lnTo>
                      <a:pt x="10888" y="0"/>
                    </a:lnTo>
                    <a:lnTo>
                      <a:pt x="9049" y="0"/>
                    </a:lnTo>
                    <a:lnTo>
                      <a:pt x="9049" y="5662"/>
                    </a:lnTo>
                    <a:lnTo>
                      <a:pt x="1839" y="5662"/>
                    </a:lnTo>
                    <a:lnTo>
                      <a:pt x="18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7"/>
              <p:cNvSpPr/>
              <p:nvPr/>
            </p:nvSpPr>
            <p:spPr>
              <a:xfrm>
                <a:off x="1144250" y="2368750"/>
                <a:ext cx="189950" cy="29400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11760" extrusionOk="0">
                    <a:moveTo>
                      <a:pt x="1210" y="0"/>
                    </a:moveTo>
                    <a:lnTo>
                      <a:pt x="0" y="678"/>
                    </a:lnTo>
                    <a:lnTo>
                      <a:pt x="6388" y="11759"/>
                    </a:lnTo>
                    <a:lnTo>
                      <a:pt x="7597" y="11082"/>
                    </a:lnTo>
                    <a:lnTo>
                      <a:pt x="12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7"/>
              <p:cNvSpPr/>
              <p:nvPr/>
            </p:nvSpPr>
            <p:spPr>
              <a:xfrm>
                <a:off x="891400" y="3360750"/>
                <a:ext cx="272225" cy="347225"/>
              </a:xfrm>
              <a:custGeom>
                <a:avLst/>
                <a:gdLst/>
                <a:ahLst/>
                <a:cxnLst/>
                <a:rect l="l" t="t" r="r" b="b"/>
                <a:pathLst>
                  <a:path w="10889" h="13889" extrusionOk="0">
                    <a:moveTo>
                      <a:pt x="0" y="1"/>
                    </a:moveTo>
                    <a:lnTo>
                      <a:pt x="0" y="13889"/>
                    </a:lnTo>
                    <a:lnTo>
                      <a:pt x="1839" y="13889"/>
                    </a:lnTo>
                    <a:lnTo>
                      <a:pt x="1839" y="7356"/>
                    </a:lnTo>
                    <a:lnTo>
                      <a:pt x="9049" y="7356"/>
                    </a:lnTo>
                    <a:lnTo>
                      <a:pt x="9049" y="13889"/>
                    </a:lnTo>
                    <a:lnTo>
                      <a:pt x="10888" y="13889"/>
                    </a:lnTo>
                    <a:lnTo>
                      <a:pt x="10888" y="1"/>
                    </a:lnTo>
                    <a:lnTo>
                      <a:pt x="9049" y="1"/>
                    </a:lnTo>
                    <a:lnTo>
                      <a:pt x="9049" y="5711"/>
                    </a:lnTo>
                    <a:lnTo>
                      <a:pt x="1839" y="5711"/>
                    </a:lnTo>
                    <a:lnTo>
                      <a:pt x="18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7"/>
              <p:cNvSpPr/>
              <p:nvPr/>
            </p:nvSpPr>
            <p:spPr>
              <a:xfrm>
                <a:off x="1145450" y="3028075"/>
                <a:ext cx="185125" cy="286725"/>
              </a:xfrm>
              <a:custGeom>
                <a:avLst/>
                <a:gdLst/>
                <a:ahLst/>
                <a:cxnLst/>
                <a:rect l="l" t="t" r="r" b="b"/>
                <a:pathLst>
                  <a:path w="7405" h="11469" extrusionOk="0">
                    <a:moveTo>
                      <a:pt x="6194" y="0"/>
                    </a:moveTo>
                    <a:lnTo>
                      <a:pt x="0" y="10791"/>
                    </a:lnTo>
                    <a:lnTo>
                      <a:pt x="1162" y="11469"/>
                    </a:lnTo>
                    <a:lnTo>
                      <a:pt x="7404" y="678"/>
                    </a:lnTo>
                    <a:lnTo>
                      <a:pt x="619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7"/>
              <p:cNvSpPr/>
              <p:nvPr/>
            </p:nvSpPr>
            <p:spPr>
              <a:xfrm>
                <a:off x="285300" y="2732875"/>
                <a:ext cx="23835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534" h="10308" extrusionOk="0">
                    <a:moveTo>
                      <a:pt x="6969" y="1"/>
                    </a:moveTo>
                    <a:cubicBezTo>
                      <a:pt x="6340" y="1"/>
                      <a:pt x="5710" y="194"/>
                      <a:pt x="5130" y="485"/>
                    </a:cubicBezTo>
                    <a:cubicBezTo>
                      <a:pt x="4549" y="823"/>
                      <a:pt x="3920" y="1307"/>
                      <a:pt x="3242" y="1985"/>
                    </a:cubicBezTo>
                    <a:lnTo>
                      <a:pt x="3630" y="243"/>
                    </a:lnTo>
                    <a:lnTo>
                      <a:pt x="2081" y="243"/>
                    </a:lnTo>
                    <a:lnTo>
                      <a:pt x="0" y="10308"/>
                    </a:lnTo>
                    <a:lnTo>
                      <a:pt x="1694" y="10308"/>
                    </a:lnTo>
                    <a:lnTo>
                      <a:pt x="2662" y="5614"/>
                    </a:lnTo>
                    <a:cubicBezTo>
                      <a:pt x="3001" y="4066"/>
                      <a:pt x="3484" y="3001"/>
                      <a:pt x="4162" y="2372"/>
                    </a:cubicBezTo>
                    <a:cubicBezTo>
                      <a:pt x="4839" y="1743"/>
                      <a:pt x="5614" y="1452"/>
                      <a:pt x="6485" y="1452"/>
                    </a:cubicBezTo>
                    <a:cubicBezTo>
                      <a:pt x="6920" y="1452"/>
                      <a:pt x="7259" y="1549"/>
                      <a:pt x="7501" y="1743"/>
                    </a:cubicBezTo>
                    <a:cubicBezTo>
                      <a:pt x="7743" y="1936"/>
                      <a:pt x="7840" y="2227"/>
                      <a:pt x="7840" y="2565"/>
                    </a:cubicBezTo>
                    <a:cubicBezTo>
                      <a:pt x="7840" y="2856"/>
                      <a:pt x="7791" y="3291"/>
                      <a:pt x="7646" y="3920"/>
                    </a:cubicBezTo>
                    <a:lnTo>
                      <a:pt x="6340" y="10308"/>
                    </a:lnTo>
                    <a:lnTo>
                      <a:pt x="8033" y="10308"/>
                    </a:lnTo>
                    <a:lnTo>
                      <a:pt x="9291" y="4211"/>
                    </a:lnTo>
                    <a:cubicBezTo>
                      <a:pt x="9485" y="3436"/>
                      <a:pt x="9533" y="2807"/>
                      <a:pt x="9533" y="2469"/>
                    </a:cubicBezTo>
                    <a:cubicBezTo>
                      <a:pt x="9533" y="1694"/>
                      <a:pt x="9340" y="1114"/>
                      <a:pt x="8856" y="678"/>
                    </a:cubicBezTo>
                    <a:cubicBezTo>
                      <a:pt x="8420" y="243"/>
                      <a:pt x="7743" y="1"/>
                      <a:pt x="6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" name="Google Shape;152;p17"/>
            <p:cNvSpPr/>
            <p:nvPr/>
          </p:nvSpPr>
          <p:spPr>
            <a:xfrm>
              <a:off x="3307413" y="1959925"/>
              <a:ext cx="272225" cy="347225"/>
            </a:xfrm>
            <a:custGeom>
              <a:avLst/>
              <a:gdLst/>
              <a:ahLst/>
              <a:cxnLst/>
              <a:rect l="l" t="t" r="r" b="b"/>
              <a:pathLst>
                <a:path w="10889" h="13889" extrusionOk="0">
                  <a:moveTo>
                    <a:pt x="1" y="1"/>
                  </a:moveTo>
                  <a:lnTo>
                    <a:pt x="1" y="13889"/>
                  </a:lnTo>
                  <a:lnTo>
                    <a:pt x="1840" y="13889"/>
                  </a:lnTo>
                  <a:lnTo>
                    <a:pt x="1840" y="7356"/>
                  </a:lnTo>
                  <a:lnTo>
                    <a:pt x="9050" y="7356"/>
                  </a:lnTo>
                  <a:lnTo>
                    <a:pt x="9050" y="13889"/>
                  </a:lnTo>
                  <a:lnTo>
                    <a:pt x="10889" y="13889"/>
                  </a:lnTo>
                  <a:lnTo>
                    <a:pt x="10889" y="1"/>
                  </a:lnTo>
                  <a:lnTo>
                    <a:pt x="9050" y="1"/>
                  </a:lnTo>
                  <a:lnTo>
                    <a:pt x="9050" y="5711"/>
                  </a:lnTo>
                  <a:lnTo>
                    <a:pt x="1840" y="5711"/>
                  </a:lnTo>
                  <a:lnTo>
                    <a:pt x="18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7"/>
            <p:cNvSpPr/>
            <p:nvPr/>
          </p:nvSpPr>
          <p:spPr>
            <a:xfrm>
              <a:off x="7148388" y="1861000"/>
              <a:ext cx="272250" cy="347225"/>
            </a:xfrm>
            <a:custGeom>
              <a:avLst/>
              <a:gdLst/>
              <a:ahLst/>
              <a:cxnLst/>
              <a:rect l="l" t="t" r="r" b="b"/>
              <a:pathLst>
                <a:path w="10890" h="13889" extrusionOk="0">
                  <a:moveTo>
                    <a:pt x="1" y="0"/>
                  </a:moveTo>
                  <a:lnTo>
                    <a:pt x="1" y="13888"/>
                  </a:lnTo>
                  <a:lnTo>
                    <a:pt x="1840" y="13888"/>
                  </a:lnTo>
                  <a:lnTo>
                    <a:pt x="1840" y="7356"/>
                  </a:lnTo>
                  <a:lnTo>
                    <a:pt x="9050" y="7356"/>
                  </a:lnTo>
                  <a:lnTo>
                    <a:pt x="9050" y="13888"/>
                  </a:lnTo>
                  <a:lnTo>
                    <a:pt x="10889" y="13888"/>
                  </a:lnTo>
                  <a:lnTo>
                    <a:pt x="10889" y="0"/>
                  </a:lnTo>
                  <a:lnTo>
                    <a:pt x="9050" y="0"/>
                  </a:lnTo>
                  <a:lnTo>
                    <a:pt x="9050" y="5710"/>
                  </a:lnTo>
                  <a:lnTo>
                    <a:pt x="1840" y="5710"/>
                  </a:lnTo>
                  <a:lnTo>
                    <a:pt x="1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4" name="Google Shape;154;p17"/>
            <p:cNvCxnSpPr/>
            <p:nvPr/>
          </p:nvCxnSpPr>
          <p:spPr>
            <a:xfrm>
              <a:off x="3422550" y="2846150"/>
              <a:ext cx="2508900" cy="0"/>
            </a:xfrm>
            <a:prstGeom prst="straightConnector1">
              <a:avLst/>
            </a:prstGeom>
            <a:noFill/>
            <a:ln w="28575" cap="flat" cmpd="sng">
              <a:solidFill>
                <a:srgbClr val="FF003C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155" name="Google Shape;155;p17"/>
            <p:cNvSpPr txBox="1"/>
            <p:nvPr/>
          </p:nvSpPr>
          <p:spPr>
            <a:xfrm>
              <a:off x="2007150" y="3964100"/>
              <a:ext cx="1183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PROPENE</a:t>
              </a:r>
              <a:endParaRPr sz="12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6" name="Google Shape;156;p17"/>
            <p:cNvSpPr txBox="1"/>
            <p:nvPr/>
          </p:nvSpPr>
          <p:spPr>
            <a:xfrm>
              <a:off x="6428250" y="3964100"/>
              <a:ext cx="1183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POLYPROPENE</a:t>
              </a:r>
              <a:endParaRPr sz="12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7" name="Google Shape;157;p17"/>
            <p:cNvSpPr txBox="1"/>
            <p:nvPr/>
          </p:nvSpPr>
          <p:spPr>
            <a:xfrm>
              <a:off x="4037275" y="2384450"/>
              <a:ext cx="1183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003C"/>
                  </a:solidFill>
                  <a:latin typeface="Kalam"/>
                  <a:ea typeface="Kalam"/>
                  <a:cs typeface="Kalam"/>
                  <a:sym typeface="Kalam"/>
                </a:rPr>
                <a:t>HIGH PRESSURE AND CATALYST</a:t>
              </a:r>
              <a:endParaRPr sz="900">
                <a:solidFill>
                  <a:srgbClr val="FF003C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58" name="Google Shape;158;p17"/>
          <p:cNvSpPr/>
          <p:nvPr/>
        </p:nvSpPr>
        <p:spPr>
          <a:xfrm>
            <a:off x="6097538" y="2209575"/>
            <a:ext cx="172200" cy="1647600"/>
          </a:xfrm>
          <a:prstGeom prst="leftBracket">
            <a:avLst>
              <a:gd name="adj" fmla="val 8333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7"/>
          <p:cNvSpPr/>
          <p:nvPr/>
        </p:nvSpPr>
        <p:spPr>
          <a:xfrm rot="10800000">
            <a:off x="7858750" y="2209575"/>
            <a:ext cx="172200" cy="1647600"/>
          </a:xfrm>
          <a:prstGeom prst="leftBracket">
            <a:avLst>
              <a:gd name="adj" fmla="val 8333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7"/>
          <p:cNvSpPr txBox="1"/>
          <p:nvPr/>
        </p:nvSpPr>
        <p:spPr>
          <a:xfrm>
            <a:off x="2898275" y="3310650"/>
            <a:ext cx="1505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1"/>
                </a:solidFill>
              </a:rPr>
              <a:t>CH</a:t>
            </a:r>
            <a:r>
              <a:rPr lang="en" sz="3900" baseline="-25000">
                <a:solidFill>
                  <a:schemeClr val="dk1"/>
                </a:solidFill>
              </a:rPr>
              <a:t>3</a:t>
            </a:r>
            <a:endParaRPr sz="3900" baseline="-25000">
              <a:solidFill>
                <a:schemeClr val="dk1"/>
              </a:solidFill>
            </a:endParaRPr>
          </a:p>
        </p:txBody>
      </p:sp>
      <p:sp>
        <p:nvSpPr>
          <p:cNvPr id="161" name="Google Shape;161;p17"/>
          <p:cNvSpPr txBox="1"/>
          <p:nvPr/>
        </p:nvSpPr>
        <p:spPr>
          <a:xfrm>
            <a:off x="590388" y="123200"/>
            <a:ext cx="7963200" cy="15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4.46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to deduce the structure of a monomer from the repeat unit of an addition polymer and vice versa.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Addition polymers are drawn using specific conventions. The C=C bond is broken and a pair of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square brackets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are drawn surrounding the new polymer. Bonds are also drawn leaving the brackets. Finally, an </a:t>
            </a:r>
            <a:r>
              <a:rPr lang="en" sz="1100" b="1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</a:t>
            </a:r>
            <a:r>
              <a:rPr lang="en" sz="11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added to indicate that this unit is 1 of many identical repeating units. In order to derive the formula of the monomer from the polymer, these steps are taken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reverse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323480F-6C9F-5F24-0440-9A92F783DCE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92564D1-7DD0-238D-93A2-57194CD1992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55B3EC-7669-CB4F-6B40-3E96F5AC2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D3844C-A25D-9BF7-D31F-2760ECB3BC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"/>
          <p:cNvSpPr txBox="1"/>
          <p:nvPr/>
        </p:nvSpPr>
        <p:spPr>
          <a:xfrm>
            <a:off x="6577375" y="3455550"/>
            <a:ext cx="1505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1"/>
                </a:solidFill>
              </a:rPr>
              <a:t>Cl</a:t>
            </a:r>
            <a:endParaRPr sz="3900" baseline="-25000">
              <a:solidFill>
                <a:schemeClr val="dk1"/>
              </a:solidFill>
            </a:endParaRPr>
          </a:p>
        </p:txBody>
      </p:sp>
      <p:sp>
        <p:nvSpPr>
          <p:cNvPr id="167" name="Google Shape;16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168" name="Google Shape;168;p18"/>
          <p:cNvGrpSpPr/>
          <p:nvPr/>
        </p:nvGrpSpPr>
        <p:grpSpPr>
          <a:xfrm>
            <a:off x="1061200" y="2055700"/>
            <a:ext cx="7099225" cy="2472400"/>
            <a:chOff x="1061213" y="1861000"/>
            <a:chExt cx="7099225" cy="2472400"/>
          </a:xfrm>
        </p:grpSpPr>
        <p:grpSp>
          <p:nvGrpSpPr>
            <p:cNvPr id="169" name="Google Shape;169;p18"/>
            <p:cNvGrpSpPr/>
            <p:nvPr/>
          </p:nvGrpSpPr>
          <p:grpSpPr>
            <a:xfrm>
              <a:off x="1061213" y="1867900"/>
              <a:ext cx="7099225" cy="1947750"/>
              <a:chOff x="285300" y="1867900"/>
              <a:chExt cx="7099225" cy="1947750"/>
            </a:xfrm>
          </p:grpSpPr>
          <p:sp>
            <p:nvSpPr>
              <p:cNvPr id="170" name="Google Shape;170;p18"/>
              <p:cNvSpPr/>
              <p:nvPr/>
            </p:nvSpPr>
            <p:spPr>
              <a:xfrm>
                <a:off x="5555100" y="2665125"/>
                <a:ext cx="307300" cy="358125"/>
              </a:xfrm>
              <a:custGeom>
                <a:avLst/>
                <a:gdLst/>
                <a:ahLst/>
                <a:cxnLst/>
                <a:rect l="l" t="t" r="r" b="b"/>
                <a:pathLst>
                  <a:path w="12292" h="14325" extrusionOk="0">
                    <a:moveTo>
                      <a:pt x="6582" y="1"/>
                    </a:moveTo>
                    <a:cubicBezTo>
                      <a:pt x="5323" y="1"/>
                      <a:pt x="4210" y="291"/>
                      <a:pt x="3194" y="872"/>
                    </a:cubicBezTo>
                    <a:cubicBezTo>
                      <a:pt x="2178" y="1404"/>
                      <a:pt x="1404" y="2227"/>
                      <a:pt x="823" y="3291"/>
                    </a:cubicBezTo>
                    <a:cubicBezTo>
                      <a:pt x="291" y="4356"/>
                      <a:pt x="0" y="5614"/>
                      <a:pt x="0" y="7066"/>
                    </a:cubicBezTo>
                    <a:cubicBezTo>
                      <a:pt x="0" y="8372"/>
                      <a:pt x="242" y="9631"/>
                      <a:pt x="775" y="10792"/>
                    </a:cubicBezTo>
                    <a:cubicBezTo>
                      <a:pt x="1258" y="11953"/>
                      <a:pt x="1936" y="12824"/>
                      <a:pt x="2904" y="13454"/>
                    </a:cubicBezTo>
                    <a:cubicBezTo>
                      <a:pt x="3823" y="14034"/>
                      <a:pt x="5033" y="14325"/>
                      <a:pt x="6533" y="14325"/>
                    </a:cubicBezTo>
                    <a:cubicBezTo>
                      <a:pt x="7985" y="14325"/>
                      <a:pt x="9195" y="13937"/>
                      <a:pt x="10211" y="13163"/>
                    </a:cubicBezTo>
                    <a:cubicBezTo>
                      <a:pt x="11179" y="12389"/>
                      <a:pt x="11905" y="11228"/>
                      <a:pt x="12292" y="9727"/>
                    </a:cubicBezTo>
                    <a:lnTo>
                      <a:pt x="10453" y="9244"/>
                    </a:lnTo>
                    <a:cubicBezTo>
                      <a:pt x="10162" y="10405"/>
                      <a:pt x="9679" y="11276"/>
                      <a:pt x="9001" y="11905"/>
                    </a:cubicBezTo>
                    <a:cubicBezTo>
                      <a:pt x="8275" y="12486"/>
                      <a:pt x="7404" y="12776"/>
                      <a:pt x="6388" y="12776"/>
                    </a:cubicBezTo>
                    <a:cubicBezTo>
                      <a:pt x="5517" y="12776"/>
                      <a:pt x="4743" y="12534"/>
                      <a:pt x="4017" y="12147"/>
                    </a:cubicBezTo>
                    <a:cubicBezTo>
                      <a:pt x="3291" y="11711"/>
                      <a:pt x="2759" y="11034"/>
                      <a:pt x="2420" y="10163"/>
                    </a:cubicBezTo>
                    <a:cubicBezTo>
                      <a:pt x="2081" y="9292"/>
                      <a:pt x="1936" y="8227"/>
                      <a:pt x="1936" y="7066"/>
                    </a:cubicBezTo>
                    <a:cubicBezTo>
                      <a:pt x="1936" y="6146"/>
                      <a:pt x="2033" y="5275"/>
                      <a:pt x="2323" y="4404"/>
                    </a:cubicBezTo>
                    <a:cubicBezTo>
                      <a:pt x="2613" y="3533"/>
                      <a:pt x="3146" y="2856"/>
                      <a:pt x="3872" y="2372"/>
                    </a:cubicBezTo>
                    <a:cubicBezTo>
                      <a:pt x="4549" y="1840"/>
                      <a:pt x="5469" y="1598"/>
                      <a:pt x="6533" y="1598"/>
                    </a:cubicBezTo>
                    <a:cubicBezTo>
                      <a:pt x="7453" y="1598"/>
                      <a:pt x="8227" y="1791"/>
                      <a:pt x="8808" y="2275"/>
                    </a:cubicBezTo>
                    <a:cubicBezTo>
                      <a:pt x="9437" y="2759"/>
                      <a:pt x="9920" y="3485"/>
                      <a:pt x="10211" y="4501"/>
                    </a:cubicBezTo>
                    <a:lnTo>
                      <a:pt x="12050" y="4066"/>
                    </a:lnTo>
                    <a:cubicBezTo>
                      <a:pt x="11663" y="2759"/>
                      <a:pt x="10985" y="1791"/>
                      <a:pt x="10066" y="1065"/>
                    </a:cubicBezTo>
                    <a:cubicBezTo>
                      <a:pt x="9098" y="388"/>
                      <a:pt x="7936" y="1"/>
                      <a:pt x="65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8"/>
              <p:cNvSpPr/>
              <p:nvPr/>
            </p:nvSpPr>
            <p:spPr>
              <a:xfrm>
                <a:off x="4960450" y="2826025"/>
                <a:ext cx="548703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4148" h="1404" extrusionOk="0">
                    <a:moveTo>
                      <a:pt x="0" y="0"/>
                    </a:moveTo>
                    <a:lnTo>
                      <a:pt x="0" y="1404"/>
                    </a:lnTo>
                    <a:lnTo>
                      <a:pt x="24147" y="1404"/>
                    </a:lnTo>
                    <a:lnTo>
                      <a:pt x="2414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8"/>
              <p:cNvSpPr/>
              <p:nvPr/>
            </p:nvSpPr>
            <p:spPr>
              <a:xfrm>
                <a:off x="6355975" y="2665125"/>
                <a:ext cx="306100" cy="358125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14325" extrusionOk="0">
                    <a:moveTo>
                      <a:pt x="6533" y="1"/>
                    </a:moveTo>
                    <a:cubicBezTo>
                      <a:pt x="5323" y="1"/>
                      <a:pt x="4210" y="291"/>
                      <a:pt x="3194" y="872"/>
                    </a:cubicBezTo>
                    <a:cubicBezTo>
                      <a:pt x="2178" y="1404"/>
                      <a:pt x="1355" y="2227"/>
                      <a:pt x="823" y="3291"/>
                    </a:cubicBezTo>
                    <a:cubicBezTo>
                      <a:pt x="291" y="4356"/>
                      <a:pt x="0" y="5614"/>
                      <a:pt x="0" y="7066"/>
                    </a:cubicBezTo>
                    <a:cubicBezTo>
                      <a:pt x="0" y="8372"/>
                      <a:pt x="242" y="9631"/>
                      <a:pt x="726" y="10792"/>
                    </a:cubicBezTo>
                    <a:cubicBezTo>
                      <a:pt x="1210" y="11953"/>
                      <a:pt x="1936" y="12824"/>
                      <a:pt x="2855" y="13454"/>
                    </a:cubicBezTo>
                    <a:cubicBezTo>
                      <a:pt x="3775" y="14034"/>
                      <a:pt x="5033" y="14325"/>
                      <a:pt x="6485" y="14325"/>
                    </a:cubicBezTo>
                    <a:cubicBezTo>
                      <a:pt x="7936" y="14325"/>
                      <a:pt x="9146" y="13937"/>
                      <a:pt x="10162" y="13163"/>
                    </a:cubicBezTo>
                    <a:cubicBezTo>
                      <a:pt x="11179" y="12389"/>
                      <a:pt x="11856" y="11228"/>
                      <a:pt x="12243" y="9727"/>
                    </a:cubicBezTo>
                    <a:lnTo>
                      <a:pt x="10404" y="9244"/>
                    </a:lnTo>
                    <a:cubicBezTo>
                      <a:pt x="10162" y="10405"/>
                      <a:pt x="9679" y="11276"/>
                      <a:pt x="8953" y="11905"/>
                    </a:cubicBezTo>
                    <a:cubicBezTo>
                      <a:pt x="8275" y="12486"/>
                      <a:pt x="7356" y="12776"/>
                      <a:pt x="6340" y="12776"/>
                    </a:cubicBezTo>
                    <a:cubicBezTo>
                      <a:pt x="5517" y="12776"/>
                      <a:pt x="4743" y="12534"/>
                      <a:pt x="4017" y="12147"/>
                    </a:cubicBezTo>
                    <a:cubicBezTo>
                      <a:pt x="3291" y="11711"/>
                      <a:pt x="2759" y="11034"/>
                      <a:pt x="2371" y="10163"/>
                    </a:cubicBezTo>
                    <a:cubicBezTo>
                      <a:pt x="2033" y="9292"/>
                      <a:pt x="1888" y="8227"/>
                      <a:pt x="1888" y="7066"/>
                    </a:cubicBezTo>
                    <a:cubicBezTo>
                      <a:pt x="1888" y="6146"/>
                      <a:pt x="2033" y="5275"/>
                      <a:pt x="2323" y="4404"/>
                    </a:cubicBezTo>
                    <a:cubicBezTo>
                      <a:pt x="2613" y="3533"/>
                      <a:pt x="3097" y="2856"/>
                      <a:pt x="3823" y="2372"/>
                    </a:cubicBezTo>
                    <a:cubicBezTo>
                      <a:pt x="4549" y="1840"/>
                      <a:pt x="5420" y="1598"/>
                      <a:pt x="6485" y="1598"/>
                    </a:cubicBezTo>
                    <a:cubicBezTo>
                      <a:pt x="7404" y="1598"/>
                      <a:pt x="8178" y="1791"/>
                      <a:pt x="8807" y="2275"/>
                    </a:cubicBezTo>
                    <a:cubicBezTo>
                      <a:pt x="9388" y="2759"/>
                      <a:pt x="9872" y="3485"/>
                      <a:pt x="10211" y="4501"/>
                    </a:cubicBezTo>
                    <a:lnTo>
                      <a:pt x="12001" y="4066"/>
                    </a:lnTo>
                    <a:cubicBezTo>
                      <a:pt x="11614" y="2759"/>
                      <a:pt x="10985" y="1791"/>
                      <a:pt x="10017" y="1065"/>
                    </a:cubicBezTo>
                    <a:cubicBezTo>
                      <a:pt x="9098" y="388"/>
                      <a:pt x="7936" y="1"/>
                      <a:pt x="6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8"/>
              <p:cNvSpPr/>
              <p:nvPr/>
            </p:nvSpPr>
            <p:spPr>
              <a:xfrm>
                <a:off x="5907150" y="2824825"/>
                <a:ext cx="40167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6067" h="1404" extrusionOk="0">
                    <a:moveTo>
                      <a:pt x="0" y="0"/>
                    </a:moveTo>
                    <a:lnTo>
                      <a:pt x="0" y="1404"/>
                    </a:lnTo>
                    <a:lnTo>
                      <a:pt x="16066" y="1404"/>
                    </a:lnTo>
                    <a:lnTo>
                      <a:pt x="160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8"/>
              <p:cNvSpPr/>
              <p:nvPr/>
            </p:nvSpPr>
            <p:spPr>
              <a:xfrm>
                <a:off x="6706800" y="2824825"/>
                <a:ext cx="60007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24003" h="1404" extrusionOk="0">
                    <a:moveTo>
                      <a:pt x="1" y="0"/>
                    </a:moveTo>
                    <a:lnTo>
                      <a:pt x="1" y="1404"/>
                    </a:lnTo>
                    <a:lnTo>
                      <a:pt x="24003" y="1404"/>
                    </a:lnTo>
                    <a:lnTo>
                      <a:pt x="2400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8"/>
              <p:cNvSpPr/>
              <p:nvPr/>
            </p:nvSpPr>
            <p:spPr>
              <a:xfrm>
                <a:off x="5569600" y="1867900"/>
                <a:ext cx="272250" cy="347225"/>
              </a:xfrm>
              <a:custGeom>
                <a:avLst/>
                <a:gdLst/>
                <a:ahLst/>
                <a:cxnLst/>
                <a:rect l="l" t="t" r="r" b="b"/>
                <a:pathLst>
                  <a:path w="10890" h="13889" extrusionOk="0">
                    <a:moveTo>
                      <a:pt x="1" y="0"/>
                    </a:moveTo>
                    <a:lnTo>
                      <a:pt x="1" y="13888"/>
                    </a:lnTo>
                    <a:lnTo>
                      <a:pt x="1840" y="13888"/>
                    </a:lnTo>
                    <a:lnTo>
                      <a:pt x="1840" y="7356"/>
                    </a:lnTo>
                    <a:lnTo>
                      <a:pt x="9050" y="7356"/>
                    </a:lnTo>
                    <a:lnTo>
                      <a:pt x="9050" y="13888"/>
                    </a:lnTo>
                    <a:lnTo>
                      <a:pt x="10889" y="13888"/>
                    </a:lnTo>
                    <a:lnTo>
                      <a:pt x="10889" y="0"/>
                    </a:lnTo>
                    <a:lnTo>
                      <a:pt x="9050" y="0"/>
                    </a:lnTo>
                    <a:lnTo>
                      <a:pt x="9050" y="5710"/>
                    </a:lnTo>
                    <a:lnTo>
                      <a:pt x="1840" y="5710"/>
                    </a:lnTo>
                    <a:lnTo>
                      <a:pt x="18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8"/>
              <p:cNvSpPr/>
              <p:nvPr/>
            </p:nvSpPr>
            <p:spPr>
              <a:xfrm>
                <a:off x="5689375" y="2259850"/>
                <a:ext cx="33900" cy="359325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4373" extrusionOk="0">
                    <a:moveTo>
                      <a:pt x="1" y="1"/>
                    </a:moveTo>
                    <a:lnTo>
                      <a:pt x="1" y="14373"/>
                    </a:lnTo>
                    <a:lnTo>
                      <a:pt x="1356" y="14373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8"/>
              <p:cNvSpPr/>
              <p:nvPr/>
            </p:nvSpPr>
            <p:spPr>
              <a:xfrm>
                <a:off x="6489050" y="2269550"/>
                <a:ext cx="35100" cy="34962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3985" extrusionOk="0">
                    <a:moveTo>
                      <a:pt x="0" y="0"/>
                    </a:moveTo>
                    <a:lnTo>
                      <a:pt x="0" y="13985"/>
                    </a:lnTo>
                    <a:lnTo>
                      <a:pt x="1404" y="13985"/>
                    </a:ln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8"/>
              <p:cNvSpPr/>
              <p:nvPr/>
            </p:nvSpPr>
            <p:spPr>
              <a:xfrm>
                <a:off x="5569600" y="3468425"/>
                <a:ext cx="272250" cy="347225"/>
              </a:xfrm>
              <a:custGeom>
                <a:avLst/>
                <a:gdLst/>
                <a:ahLst/>
                <a:cxnLst/>
                <a:rect l="l" t="t" r="r" b="b"/>
                <a:pathLst>
                  <a:path w="10890" h="13889" extrusionOk="0">
                    <a:moveTo>
                      <a:pt x="1" y="0"/>
                    </a:moveTo>
                    <a:lnTo>
                      <a:pt x="1" y="13889"/>
                    </a:lnTo>
                    <a:lnTo>
                      <a:pt x="1840" y="13889"/>
                    </a:lnTo>
                    <a:lnTo>
                      <a:pt x="1840" y="7356"/>
                    </a:lnTo>
                    <a:lnTo>
                      <a:pt x="9050" y="7356"/>
                    </a:lnTo>
                    <a:lnTo>
                      <a:pt x="9050" y="13889"/>
                    </a:lnTo>
                    <a:lnTo>
                      <a:pt x="10889" y="13889"/>
                    </a:lnTo>
                    <a:lnTo>
                      <a:pt x="10889" y="0"/>
                    </a:lnTo>
                    <a:lnTo>
                      <a:pt x="9050" y="0"/>
                    </a:lnTo>
                    <a:lnTo>
                      <a:pt x="9050" y="5711"/>
                    </a:lnTo>
                    <a:lnTo>
                      <a:pt x="1840" y="5711"/>
                    </a:lnTo>
                    <a:lnTo>
                      <a:pt x="18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8"/>
              <p:cNvSpPr/>
              <p:nvPr/>
            </p:nvSpPr>
            <p:spPr>
              <a:xfrm>
                <a:off x="5689375" y="3069200"/>
                <a:ext cx="33900" cy="353275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4131" extrusionOk="0">
                    <a:moveTo>
                      <a:pt x="1" y="0"/>
                    </a:moveTo>
                    <a:lnTo>
                      <a:pt x="1" y="14131"/>
                    </a:lnTo>
                    <a:lnTo>
                      <a:pt x="1356" y="14131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8"/>
              <p:cNvSpPr/>
              <p:nvPr/>
            </p:nvSpPr>
            <p:spPr>
              <a:xfrm>
                <a:off x="6489050" y="3069200"/>
                <a:ext cx="35100" cy="3532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4131" extrusionOk="0">
                    <a:moveTo>
                      <a:pt x="0" y="0"/>
                    </a:moveTo>
                    <a:lnTo>
                      <a:pt x="0" y="14131"/>
                    </a:lnTo>
                    <a:lnTo>
                      <a:pt x="1404" y="14131"/>
                    </a:ln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8"/>
              <p:cNvSpPr/>
              <p:nvPr/>
            </p:nvSpPr>
            <p:spPr>
              <a:xfrm>
                <a:off x="7184875" y="3601500"/>
                <a:ext cx="1996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7986" h="8566" extrusionOk="0">
                    <a:moveTo>
                      <a:pt x="5808" y="1"/>
                    </a:moveTo>
                    <a:cubicBezTo>
                      <a:pt x="5324" y="1"/>
                      <a:pt x="4791" y="146"/>
                      <a:pt x="4307" y="388"/>
                    </a:cubicBezTo>
                    <a:cubicBezTo>
                      <a:pt x="3824" y="678"/>
                      <a:pt x="3291" y="1065"/>
                      <a:pt x="2759" y="1646"/>
                    </a:cubicBezTo>
                    <a:lnTo>
                      <a:pt x="3049" y="194"/>
                    </a:lnTo>
                    <a:lnTo>
                      <a:pt x="1743" y="194"/>
                    </a:lnTo>
                    <a:lnTo>
                      <a:pt x="1" y="8566"/>
                    </a:lnTo>
                    <a:lnTo>
                      <a:pt x="1452" y="8566"/>
                    </a:lnTo>
                    <a:lnTo>
                      <a:pt x="2227" y="4646"/>
                    </a:lnTo>
                    <a:cubicBezTo>
                      <a:pt x="2517" y="3388"/>
                      <a:pt x="2953" y="2469"/>
                      <a:pt x="3485" y="1936"/>
                    </a:cubicBezTo>
                    <a:cubicBezTo>
                      <a:pt x="4066" y="1452"/>
                      <a:pt x="4743" y="1162"/>
                      <a:pt x="5469" y="1162"/>
                    </a:cubicBezTo>
                    <a:cubicBezTo>
                      <a:pt x="5808" y="1162"/>
                      <a:pt x="6098" y="1259"/>
                      <a:pt x="6292" y="1404"/>
                    </a:cubicBezTo>
                    <a:cubicBezTo>
                      <a:pt x="6485" y="1597"/>
                      <a:pt x="6582" y="1839"/>
                      <a:pt x="6582" y="2130"/>
                    </a:cubicBezTo>
                    <a:cubicBezTo>
                      <a:pt x="6582" y="2372"/>
                      <a:pt x="6533" y="2710"/>
                      <a:pt x="6388" y="3243"/>
                    </a:cubicBezTo>
                    <a:lnTo>
                      <a:pt x="5275" y="8566"/>
                    </a:lnTo>
                    <a:lnTo>
                      <a:pt x="6727" y="8566"/>
                    </a:lnTo>
                    <a:lnTo>
                      <a:pt x="7792" y="3485"/>
                    </a:lnTo>
                    <a:cubicBezTo>
                      <a:pt x="7937" y="2807"/>
                      <a:pt x="7985" y="2323"/>
                      <a:pt x="7985" y="2033"/>
                    </a:cubicBezTo>
                    <a:cubicBezTo>
                      <a:pt x="7985" y="1404"/>
                      <a:pt x="7792" y="920"/>
                      <a:pt x="7405" y="533"/>
                    </a:cubicBezTo>
                    <a:cubicBezTo>
                      <a:pt x="7017" y="194"/>
                      <a:pt x="6485" y="1"/>
                      <a:pt x="5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8"/>
              <p:cNvSpPr/>
              <p:nvPr/>
            </p:nvSpPr>
            <p:spPr>
              <a:xfrm>
                <a:off x="1277325" y="2665125"/>
                <a:ext cx="306100" cy="358125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14325" extrusionOk="0">
                    <a:moveTo>
                      <a:pt x="6533" y="1"/>
                    </a:moveTo>
                    <a:cubicBezTo>
                      <a:pt x="5323" y="1"/>
                      <a:pt x="4210" y="291"/>
                      <a:pt x="3194" y="872"/>
                    </a:cubicBezTo>
                    <a:cubicBezTo>
                      <a:pt x="2178" y="1404"/>
                      <a:pt x="1355" y="2227"/>
                      <a:pt x="823" y="3291"/>
                    </a:cubicBezTo>
                    <a:cubicBezTo>
                      <a:pt x="290" y="4356"/>
                      <a:pt x="0" y="5614"/>
                      <a:pt x="0" y="7066"/>
                    </a:cubicBezTo>
                    <a:cubicBezTo>
                      <a:pt x="0" y="8372"/>
                      <a:pt x="242" y="9631"/>
                      <a:pt x="726" y="10792"/>
                    </a:cubicBezTo>
                    <a:cubicBezTo>
                      <a:pt x="1210" y="11953"/>
                      <a:pt x="1936" y="12824"/>
                      <a:pt x="2855" y="13454"/>
                    </a:cubicBezTo>
                    <a:cubicBezTo>
                      <a:pt x="3775" y="14034"/>
                      <a:pt x="5033" y="14325"/>
                      <a:pt x="6484" y="14325"/>
                    </a:cubicBezTo>
                    <a:cubicBezTo>
                      <a:pt x="7936" y="14325"/>
                      <a:pt x="9146" y="13937"/>
                      <a:pt x="10162" y="13163"/>
                    </a:cubicBezTo>
                    <a:cubicBezTo>
                      <a:pt x="11178" y="12389"/>
                      <a:pt x="11856" y="11228"/>
                      <a:pt x="12243" y="9727"/>
                    </a:cubicBezTo>
                    <a:lnTo>
                      <a:pt x="10404" y="9244"/>
                    </a:lnTo>
                    <a:cubicBezTo>
                      <a:pt x="10162" y="10405"/>
                      <a:pt x="9678" y="11276"/>
                      <a:pt x="8952" y="11905"/>
                    </a:cubicBezTo>
                    <a:cubicBezTo>
                      <a:pt x="8275" y="12486"/>
                      <a:pt x="7355" y="12776"/>
                      <a:pt x="6339" y="12776"/>
                    </a:cubicBezTo>
                    <a:cubicBezTo>
                      <a:pt x="5517" y="12776"/>
                      <a:pt x="4742" y="12534"/>
                      <a:pt x="4017" y="12147"/>
                    </a:cubicBezTo>
                    <a:cubicBezTo>
                      <a:pt x="3291" y="11711"/>
                      <a:pt x="2758" y="11034"/>
                      <a:pt x="2371" y="10163"/>
                    </a:cubicBezTo>
                    <a:cubicBezTo>
                      <a:pt x="2032" y="9292"/>
                      <a:pt x="1887" y="8227"/>
                      <a:pt x="1887" y="7066"/>
                    </a:cubicBezTo>
                    <a:cubicBezTo>
                      <a:pt x="1887" y="6146"/>
                      <a:pt x="2032" y="5275"/>
                      <a:pt x="2323" y="4404"/>
                    </a:cubicBezTo>
                    <a:cubicBezTo>
                      <a:pt x="2613" y="3533"/>
                      <a:pt x="3097" y="2856"/>
                      <a:pt x="3823" y="2372"/>
                    </a:cubicBezTo>
                    <a:cubicBezTo>
                      <a:pt x="4549" y="1840"/>
                      <a:pt x="5420" y="1598"/>
                      <a:pt x="6484" y="1598"/>
                    </a:cubicBezTo>
                    <a:cubicBezTo>
                      <a:pt x="7404" y="1598"/>
                      <a:pt x="8178" y="1791"/>
                      <a:pt x="8807" y="2275"/>
                    </a:cubicBezTo>
                    <a:cubicBezTo>
                      <a:pt x="9388" y="2759"/>
                      <a:pt x="9872" y="3485"/>
                      <a:pt x="10211" y="4501"/>
                    </a:cubicBezTo>
                    <a:lnTo>
                      <a:pt x="12001" y="4066"/>
                    </a:lnTo>
                    <a:cubicBezTo>
                      <a:pt x="11614" y="2759"/>
                      <a:pt x="10985" y="1791"/>
                      <a:pt x="10017" y="1065"/>
                    </a:cubicBezTo>
                    <a:cubicBezTo>
                      <a:pt x="9098" y="388"/>
                      <a:pt x="7936" y="1"/>
                      <a:pt x="6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8"/>
              <p:cNvSpPr/>
              <p:nvPr/>
            </p:nvSpPr>
            <p:spPr>
              <a:xfrm>
                <a:off x="2076975" y="2665125"/>
                <a:ext cx="307300" cy="358125"/>
              </a:xfrm>
              <a:custGeom>
                <a:avLst/>
                <a:gdLst/>
                <a:ahLst/>
                <a:cxnLst/>
                <a:rect l="l" t="t" r="r" b="b"/>
                <a:pathLst>
                  <a:path w="12292" h="14325" extrusionOk="0">
                    <a:moveTo>
                      <a:pt x="6582" y="1"/>
                    </a:moveTo>
                    <a:cubicBezTo>
                      <a:pt x="5324" y="1"/>
                      <a:pt x="4211" y="291"/>
                      <a:pt x="3194" y="872"/>
                    </a:cubicBezTo>
                    <a:cubicBezTo>
                      <a:pt x="2178" y="1404"/>
                      <a:pt x="1404" y="2227"/>
                      <a:pt x="823" y="3291"/>
                    </a:cubicBezTo>
                    <a:cubicBezTo>
                      <a:pt x="291" y="4356"/>
                      <a:pt x="1" y="5614"/>
                      <a:pt x="1" y="7066"/>
                    </a:cubicBezTo>
                    <a:cubicBezTo>
                      <a:pt x="1" y="8372"/>
                      <a:pt x="243" y="9631"/>
                      <a:pt x="775" y="10792"/>
                    </a:cubicBezTo>
                    <a:cubicBezTo>
                      <a:pt x="1259" y="11953"/>
                      <a:pt x="1936" y="12824"/>
                      <a:pt x="2904" y="13454"/>
                    </a:cubicBezTo>
                    <a:cubicBezTo>
                      <a:pt x="3824" y="14034"/>
                      <a:pt x="5033" y="14325"/>
                      <a:pt x="6533" y="14325"/>
                    </a:cubicBezTo>
                    <a:cubicBezTo>
                      <a:pt x="7985" y="14325"/>
                      <a:pt x="9195" y="13937"/>
                      <a:pt x="10211" y="13163"/>
                    </a:cubicBezTo>
                    <a:cubicBezTo>
                      <a:pt x="11179" y="12389"/>
                      <a:pt x="11905" y="11228"/>
                      <a:pt x="12292" y="9727"/>
                    </a:cubicBezTo>
                    <a:lnTo>
                      <a:pt x="10453" y="9244"/>
                    </a:lnTo>
                    <a:cubicBezTo>
                      <a:pt x="10163" y="10405"/>
                      <a:pt x="9679" y="11276"/>
                      <a:pt x="9001" y="11905"/>
                    </a:cubicBezTo>
                    <a:cubicBezTo>
                      <a:pt x="8276" y="12486"/>
                      <a:pt x="7404" y="12776"/>
                      <a:pt x="6388" y="12776"/>
                    </a:cubicBezTo>
                    <a:cubicBezTo>
                      <a:pt x="5517" y="12776"/>
                      <a:pt x="4743" y="12534"/>
                      <a:pt x="4017" y="12147"/>
                    </a:cubicBezTo>
                    <a:cubicBezTo>
                      <a:pt x="3291" y="11711"/>
                      <a:pt x="2759" y="11034"/>
                      <a:pt x="2420" y="10163"/>
                    </a:cubicBezTo>
                    <a:cubicBezTo>
                      <a:pt x="2081" y="9292"/>
                      <a:pt x="1936" y="8227"/>
                      <a:pt x="1936" y="7066"/>
                    </a:cubicBezTo>
                    <a:cubicBezTo>
                      <a:pt x="1936" y="6146"/>
                      <a:pt x="2033" y="5275"/>
                      <a:pt x="2323" y="4404"/>
                    </a:cubicBezTo>
                    <a:cubicBezTo>
                      <a:pt x="2614" y="3533"/>
                      <a:pt x="3146" y="2856"/>
                      <a:pt x="3872" y="2372"/>
                    </a:cubicBezTo>
                    <a:cubicBezTo>
                      <a:pt x="4549" y="1840"/>
                      <a:pt x="5469" y="1598"/>
                      <a:pt x="6533" y="1598"/>
                    </a:cubicBezTo>
                    <a:cubicBezTo>
                      <a:pt x="7453" y="1598"/>
                      <a:pt x="8227" y="1791"/>
                      <a:pt x="8808" y="2275"/>
                    </a:cubicBezTo>
                    <a:cubicBezTo>
                      <a:pt x="9437" y="2759"/>
                      <a:pt x="9921" y="3485"/>
                      <a:pt x="10211" y="4501"/>
                    </a:cubicBezTo>
                    <a:lnTo>
                      <a:pt x="12050" y="4066"/>
                    </a:lnTo>
                    <a:cubicBezTo>
                      <a:pt x="11663" y="2759"/>
                      <a:pt x="10985" y="1791"/>
                      <a:pt x="10066" y="1065"/>
                    </a:cubicBezTo>
                    <a:cubicBezTo>
                      <a:pt x="9098" y="388"/>
                      <a:pt x="7937" y="1"/>
                      <a:pt x="65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8"/>
              <p:cNvSpPr/>
              <p:nvPr/>
            </p:nvSpPr>
            <p:spPr>
              <a:xfrm>
                <a:off x="1628150" y="2765550"/>
                <a:ext cx="40287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6115" h="1356" extrusionOk="0">
                    <a:moveTo>
                      <a:pt x="0" y="0"/>
                    </a:moveTo>
                    <a:lnTo>
                      <a:pt x="0" y="1355"/>
                    </a:lnTo>
                    <a:lnTo>
                      <a:pt x="16115" y="1355"/>
                    </a:lnTo>
                    <a:lnTo>
                      <a:pt x="161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8"/>
              <p:cNvSpPr/>
              <p:nvPr/>
            </p:nvSpPr>
            <p:spPr>
              <a:xfrm>
                <a:off x="1628150" y="2885300"/>
                <a:ext cx="40287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6115" h="1356" extrusionOk="0">
                    <a:moveTo>
                      <a:pt x="0" y="1"/>
                    </a:moveTo>
                    <a:lnTo>
                      <a:pt x="0" y="1356"/>
                    </a:lnTo>
                    <a:lnTo>
                      <a:pt x="16115" y="1356"/>
                    </a:lnTo>
                    <a:lnTo>
                      <a:pt x="161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8"/>
              <p:cNvSpPr/>
              <p:nvPr/>
            </p:nvSpPr>
            <p:spPr>
              <a:xfrm>
                <a:off x="2326200" y="2334875"/>
                <a:ext cx="204475" cy="319400"/>
              </a:xfrm>
              <a:custGeom>
                <a:avLst/>
                <a:gdLst/>
                <a:ahLst/>
                <a:cxnLst/>
                <a:rect l="l" t="t" r="r" b="b"/>
                <a:pathLst>
                  <a:path w="8179" h="12776" extrusionOk="0">
                    <a:moveTo>
                      <a:pt x="7017" y="0"/>
                    </a:moveTo>
                    <a:lnTo>
                      <a:pt x="0" y="12098"/>
                    </a:lnTo>
                    <a:lnTo>
                      <a:pt x="1210" y="12775"/>
                    </a:lnTo>
                    <a:lnTo>
                      <a:pt x="8178" y="678"/>
                    </a:lnTo>
                    <a:lnTo>
                      <a:pt x="70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8"/>
              <p:cNvSpPr/>
              <p:nvPr/>
            </p:nvSpPr>
            <p:spPr>
              <a:xfrm>
                <a:off x="2328600" y="3034125"/>
                <a:ext cx="181500" cy="280675"/>
              </a:xfrm>
              <a:custGeom>
                <a:avLst/>
                <a:gdLst/>
                <a:ahLst/>
                <a:cxnLst/>
                <a:rect l="l" t="t" r="r" b="b"/>
                <a:pathLst>
                  <a:path w="7260" h="11227" extrusionOk="0">
                    <a:moveTo>
                      <a:pt x="1211" y="0"/>
                    </a:moveTo>
                    <a:lnTo>
                      <a:pt x="1" y="678"/>
                    </a:lnTo>
                    <a:lnTo>
                      <a:pt x="6098" y="11227"/>
                    </a:lnTo>
                    <a:lnTo>
                      <a:pt x="7260" y="10549"/>
                    </a:lnTo>
                    <a:lnTo>
                      <a:pt x="12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8"/>
              <p:cNvSpPr/>
              <p:nvPr/>
            </p:nvSpPr>
            <p:spPr>
              <a:xfrm>
                <a:off x="891400" y="1975575"/>
                <a:ext cx="272225" cy="346000"/>
              </a:xfrm>
              <a:custGeom>
                <a:avLst/>
                <a:gdLst/>
                <a:ahLst/>
                <a:cxnLst/>
                <a:rect l="l" t="t" r="r" b="b"/>
                <a:pathLst>
                  <a:path w="10889" h="13840" extrusionOk="0">
                    <a:moveTo>
                      <a:pt x="0" y="0"/>
                    </a:moveTo>
                    <a:lnTo>
                      <a:pt x="0" y="13840"/>
                    </a:lnTo>
                    <a:lnTo>
                      <a:pt x="1839" y="13840"/>
                    </a:lnTo>
                    <a:lnTo>
                      <a:pt x="1839" y="7307"/>
                    </a:lnTo>
                    <a:lnTo>
                      <a:pt x="9049" y="7307"/>
                    </a:lnTo>
                    <a:lnTo>
                      <a:pt x="9049" y="13840"/>
                    </a:lnTo>
                    <a:lnTo>
                      <a:pt x="10888" y="13840"/>
                    </a:lnTo>
                    <a:lnTo>
                      <a:pt x="10888" y="0"/>
                    </a:lnTo>
                    <a:lnTo>
                      <a:pt x="9049" y="0"/>
                    </a:lnTo>
                    <a:lnTo>
                      <a:pt x="9049" y="5662"/>
                    </a:lnTo>
                    <a:lnTo>
                      <a:pt x="1839" y="5662"/>
                    </a:lnTo>
                    <a:lnTo>
                      <a:pt x="18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8"/>
              <p:cNvSpPr/>
              <p:nvPr/>
            </p:nvSpPr>
            <p:spPr>
              <a:xfrm>
                <a:off x="1144250" y="2368750"/>
                <a:ext cx="189950" cy="29400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11760" extrusionOk="0">
                    <a:moveTo>
                      <a:pt x="1210" y="0"/>
                    </a:moveTo>
                    <a:lnTo>
                      <a:pt x="0" y="678"/>
                    </a:lnTo>
                    <a:lnTo>
                      <a:pt x="6388" y="11759"/>
                    </a:lnTo>
                    <a:lnTo>
                      <a:pt x="7597" y="11082"/>
                    </a:lnTo>
                    <a:lnTo>
                      <a:pt x="12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8"/>
              <p:cNvSpPr/>
              <p:nvPr/>
            </p:nvSpPr>
            <p:spPr>
              <a:xfrm>
                <a:off x="891400" y="3360750"/>
                <a:ext cx="272225" cy="347225"/>
              </a:xfrm>
              <a:custGeom>
                <a:avLst/>
                <a:gdLst/>
                <a:ahLst/>
                <a:cxnLst/>
                <a:rect l="l" t="t" r="r" b="b"/>
                <a:pathLst>
                  <a:path w="10889" h="13889" extrusionOk="0">
                    <a:moveTo>
                      <a:pt x="0" y="1"/>
                    </a:moveTo>
                    <a:lnTo>
                      <a:pt x="0" y="13889"/>
                    </a:lnTo>
                    <a:lnTo>
                      <a:pt x="1839" y="13889"/>
                    </a:lnTo>
                    <a:lnTo>
                      <a:pt x="1839" y="7356"/>
                    </a:lnTo>
                    <a:lnTo>
                      <a:pt x="9049" y="7356"/>
                    </a:lnTo>
                    <a:lnTo>
                      <a:pt x="9049" y="13889"/>
                    </a:lnTo>
                    <a:lnTo>
                      <a:pt x="10888" y="13889"/>
                    </a:lnTo>
                    <a:lnTo>
                      <a:pt x="10888" y="1"/>
                    </a:lnTo>
                    <a:lnTo>
                      <a:pt x="9049" y="1"/>
                    </a:lnTo>
                    <a:lnTo>
                      <a:pt x="9049" y="5711"/>
                    </a:lnTo>
                    <a:lnTo>
                      <a:pt x="1839" y="5711"/>
                    </a:lnTo>
                    <a:lnTo>
                      <a:pt x="18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8"/>
              <p:cNvSpPr/>
              <p:nvPr/>
            </p:nvSpPr>
            <p:spPr>
              <a:xfrm>
                <a:off x="1145450" y="3028075"/>
                <a:ext cx="185125" cy="286725"/>
              </a:xfrm>
              <a:custGeom>
                <a:avLst/>
                <a:gdLst/>
                <a:ahLst/>
                <a:cxnLst/>
                <a:rect l="l" t="t" r="r" b="b"/>
                <a:pathLst>
                  <a:path w="7405" h="11469" extrusionOk="0">
                    <a:moveTo>
                      <a:pt x="6194" y="0"/>
                    </a:moveTo>
                    <a:lnTo>
                      <a:pt x="0" y="10791"/>
                    </a:lnTo>
                    <a:lnTo>
                      <a:pt x="1162" y="11469"/>
                    </a:lnTo>
                    <a:lnTo>
                      <a:pt x="7404" y="678"/>
                    </a:lnTo>
                    <a:lnTo>
                      <a:pt x="619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8"/>
              <p:cNvSpPr/>
              <p:nvPr/>
            </p:nvSpPr>
            <p:spPr>
              <a:xfrm>
                <a:off x="285300" y="2732875"/>
                <a:ext cx="23835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534" h="10308" extrusionOk="0">
                    <a:moveTo>
                      <a:pt x="6969" y="1"/>
                    </a:moveTo>
                    <a:cubicBezTo>
                      <a:pt x="6340" y="1"/>
                      <a:pt x="5710" y="194"/>
                      <a:pt x="5130" y="485"/>
                    </a:cubicBezTo>
                    <a:cubicBezTo>
                      <a:pt x="4549" y="823"/>
                      <a:pt x="3920" y="1307"/>
                      <a:pt x="3242" y="1985"/>
                    </a:cubicBezTo>
                    <a:lnTo>
                      <a:pt x="3630" y="243"/>
                    </a:lnTo>
                    <a:lnTo>
                      <a:pt x="2081" y="243"/>
                    </a:lnTo>
                    <a:lnTo>
                      <a:pt x="0" y="10308"/>
                    </a:lnTo>
                    <a:lnTo>
                      <a:pt x="1694" y="10308"/>
                    </a:lnTo>
                    <a:lnTo>
                      <a:pt x="2662" y="5614"/>
                    </a:lnTo>
                    <a:cubicBezTo>
                      <a:pt x="3001" y="4066"/>
                      <a:pt x="3484" y="3001"/>
                      <a:pt x="4162" y="2372"/>
                    </a:cubicBezTo>
                    <a:cubicBezTo>
                      <a:pt x="4839" y="1743"/>
                      <a:pt x="5614" y="1452"/>
                      <a:pt x="6485" y="1452"/>
                    </a:cubicBezTo>
                    <a:cubicBezTo>
                      <a:pt x="6920" y="1452"/>
                      <a:pt x="7259" y="1549"/>
                      <a:pt x="7501" y="1743"/>
                    </a:cubicBezTo>
                    <a:cubicBezTo>
                      <a:pt x="7743" y="1936"/>
                      <a:pt x="7840" y="2227"/>
                      <a:pt x="7840" y="2565"/>
                    </a:cubicBezTo>
                    <a:cubicBezTo>
                      <a:pt x="7840" y="2856"/>
                      <a:pt x="7791" y="3291"/>
                      <a:pt x="7646" y="3920"/>
                    </a:cubicBezTo>
                    <a:lnTo>
                      <a:pt x="6340" y="10308"/>
                    </a:lnTo>
                    <a:lnTo>
                      <a:pt x="8033" y="10308"/>
                    </a:lnTo>
                    <a:lnTo>
                      <a:pt x="9291" y="4211"/>
                    </a:lnTo>
                    <a:cubicBezTo>
                      <a:pt x="9485" y="3436"/>
                      <a:pt x="9533" y="2807"/>
                      <a:pt x="9533" y="2469"/>
                    </a:cubicBezTo>
                    <a:cubicBezTo>
                      <a:pt x="9533" y="1694"/>
                      <a:pt x="9340" y="1114"/>
                      <a:pt x="8856" y="678"/>
                    </a:cubicBezTo>
                    <a:cubicBezTo>
                      <a:pt x="8420" y="243"/>
                      <a:pt x="7743" y="1"/>
                      <a:pt x="6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3" name="Google Shape;193;p18"/>
            <p:cNvSpPr/>
            <p:nvPr/>
          </p:nvSpPr>
          <p:spPr>
            <a:xfrm>
              <a:off x="3307413" y="1959925"/>
              <a:ext cx="272225" cy="347225"/>
            </a:xfrm>
            <a:custGeom>
              <a:avLst/>
              <a:gdLst/>
              <a:ahLst/>
              <a:cxnLst/>
              <a:rect l="l" t="t" r="r" b="b"/>
              <a:pathLst>
                <a:path w="10889" h="13889" extrusionOk="0">
                  <a:moveTo>
                    <a:pt x="1" y="1"/>
                  </a:moveTo>
                  <a:lnTo>
                    <a:pt x="1" y="13889"/>
                  </a:lnTo>
                  <a:lnTo>
                    <a:pt x="1840" y="13889"/>
                  </a:lnTo>
                  <a:lnTo>
                    <a:pt x="1840" y="7356"/>
                  </a:lnTo>
                  <a:lnTo>
                    <a:pt x="9050" y="7356"/>
                  </a:lnTo>
                  <a:lnTo>
                    <a:pt x="9050" y="13889"/>
                  </a:lnTo>
                  <a:lnTo>
                    <a:pt x="10889" y="13889"/>
                  </a:lnTo>
                  <a:lnTo>
                    <a:pt x="10889" y="1"/>
                  </a:lnTo>
                  <a:lnTo>
                    <a:pt x="9050" y="1"/>
                  </a:lnTo>
                  <a:lnTo>
                    <a:pt x="9050" y="5711"/>
                  </a:lnTo>
                  <a:lnTo>
                    <a:pt x="1840" y="5711"/>
                  </a:lnTo>
                  <a:lnTo>
                    <a:pt x="18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8"/>
            <p:cNvSpPr/>
            <p:nvPr/>
          </p:nvSpPr>
          <p:spPr>
            <a:xfrm>
              <a:off x="7148388" y="1861000"/>
              <a:ext cx="272250" cy="347225"/>
            </a:xfrm>
            <a:custGeom>
              <a:avLst/>
              <a:gdLst/>
              <a:ahLst/>
              <a:cxnLst/>
              <a:rect l="l" t="t" r="r" b="b"/>
              <a:pathLst>
                <a:path w="10890" h="13889" extrusionOk="0">
                  <a:moveTo>
                    <a:pt x="1" y="0"/>
                  </a:moveTo>
                  <a:lnTo>
                    <a:pt x="1" y="13888"/>
                  </a:lnTo>
                  <a:lnTo>
                    <a:pt x="1840" y="13888"/>
                  </a:lnTo>
                  <a:lnTo>
                    <a:pt x="1840" y="7356"/>
                  </a:lnTo>
                  <a:lnTo>
                    <a:pt x="9050" y="7356"/>
                  </a:lnTo>
                  <a:lnTo>
                    <a:pt x="9050" y="13888"/>
                  </a:lnTo>
                  <a:lnTo>
                    <a:pt x="10889" y="13888"/>
                  </a:lnTo>
                  <a:lnTo>
                    <a:pt x="10889" y="0"/>
                  </a:lnTo>
                  <a:lnTo>
                    <a:pt x="9050" y="0"/>
                  </a:lnTo>
                  <a:lnTo>
                    <a:pt x="9050" y="5710"/>
                  </a:lnTo>
                  <a:lnTo>
                    <a:pt x="1840" y="5710"/>
                  </a:lnTo>
                  <a:lnTo>
                    <a:pt x="18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5" name="Google Shape;195;p18"/>
            <p:cNvCxnSpPr/>
            <p:nvPr/>
          </p:nvCxnSpPr>
          <p:spPr>
            <a:xfrm>
              <a:off x="3422550" y="2846150"/>
              <a:ext cx="2134500" cy="0"/>
            </a:xfrm>
            <a:prstGeom prst="straightConnector1">
              <a:avLst/>
            </a:prstGeom>
            <a:noFill/>
            <a:ln w="28575" cap="flat" cmpd="sng">
              <a:solidFill>
                <a:srgbClr val="26EB5D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196" name="Google Shape;196;p18"/>
            <p:cNvSpPr txBox="1"/>
            <p:nvPr/>
          </p:nvSpPr>
          <p:spPr>
            <a:xfrm>
              <a:off x="1955389" y="3964100"/>
              <a:ext cx="1300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CHLOROETHENE</a:t>
              </a:r>
              <a:endParaRPr sz="12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7" name="Google Shape;197;p18"/>
            <p:cNvSpPr txBox="1"/>
            <p:nvPr/>
          </p:nvSpPr>
          <p:spPr>
            <a:xfrm>
              <a:off x="6036213" y="3964100"/>
              <a:ext cx="1815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POLYCHLOROETHENE</a:t>
              </a:r>
              <a:endParaRPr sz="12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8" name="Google Shape;198;p18"/>
            <p:cNvSpPr txBox="1"/>
            <p:nvPr/>
          </p:nvSpPr>
          <p:spPr>
            <a:xfrm>
              <a:off x="3807500" y="2384450"/>
              <a:ext cx="1183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6EB5D"/>
                  </a:solidFill>
                  <a:latin typeface="Kalam"/>
                  <a:ea typeface="Kalam"/>
                  <a:cs typeface="Kalam"/>
                  <a:sym typeface="Kalam"/>
                </a:rPr>
                <a:t>HIGH PRESSURE AND CATALYST</a:t>
              </a:r>
              <a:endParaRPr sz="900">
                <a:solidFill>
                  <a:srgbClr val="26EB5D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99" name="Google Shape;199;p18"/>
          <p:cNvSpPr/>
          <p:nvPr/>
        </p:nvSpPr>
        <p:spPr>
          <a:xfrm>
            <a:off x="5991275" y="2209575"/>
            <a:ext cx="172200" cy="1647600"/>
          </a:xfrm>
          <a:prstGeom prst="leftBracket">
            <a:avLst>
              <a:gd name="adj" fmla="val 8333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8"/>
          <p:cNvSpPr/>
          <p:nvPr/>
        </p:nvSpPr>
        <p:spPr>
          <a:xfrm rot="10800000">
            <a:off x="7686375" y="2209575"/>
            <a:ext cx="172200" cy="1647600"/>
          </a:xfrm>
          <a:prstGeom prst="leftBracket">
            <a:avLst>
              <a:gd name="adj" fmla="val 8333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8"/>
          <p:cNvSpPr txBox="1"/>
          <p:nvPr/>
        </p:nvSpPr>
        <p:spPr>
          <a:xfrm>
            <a:off x="2688575" y="3310650"/>
            <a:ext cx="1505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1"/>
                </a:solidFill>
              </a:rPr>
              <a:t>Cl</a:t>
            </a:r>
            <a:endParaRPr sz="3900" baseline="-25000">
              <a:solidFill>
                <a:schemeClr val="dk1"/>
              </a:solidFill>
            </a:endParaRPr>
          </a:p>
        </p:txBody>
      </p:sp>
      <p:sp>
        <p:nvSpPr>
          <p:cNvPr id="202" name="Google Shape;202;p18"/>
          <p:cNvSpPr txBox="1"/>
          <p:nvPr/>
        </p:nvSpPr>
        <p:spPr>
          <a:xfrm>
            <a:off x="590388" y="123200"/>
            <a:ext cx="7963200" cy="15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4.46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to deduce the structure of a monomer from the repeat unit of an addition polymer and vice versa.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Addition polymers are drawn using specific conventions. The C=C bond is broken and a pair of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square brackets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are drawn surrounding the new polymer. Bonds are also drawn leaving the brackets. Finally, an </a:t>
            </a:r>
            <a:r>
              <a:rPr lang="en" sz="1100" b="1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</a:t>
            </a:r>
            <a:r>
              <a:rPr lang="en" sz="11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added to indicate that this unit is 1 of many identical repeating units. In order to derive the formula of the monomer from the polymer, these steps are taken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reverse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F633C0D-5D6D-7C8F-513D-81187CB7EB6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48F4A3F-F23A-3C1B-B778-168D3DD999A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299286-6F07-6BF0-759F-DF492FCEB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E50B54-6539-72BB-9C43-633C1EE28A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208" name="Google Shape;208;p19"/>
          <p:cNvGrpSpPr/>
          <p:nvPr/>
        </p:nvGrpSpPr>
        <p:grpSpPr>
          <a:xfrm>
            <a:off x="1061200" y="2454550"/>
            <a:ext cx="7021575" cy="2073550"/>
            <a:chOff x="1061213" y="2259850"/>
            <a:chExt cx="7021575" cy="2073550"/>
          </a:xfrm>
        </p:grpSpPr>
        <p:grpSp>
          <p:nvGrpSpPr>
            <p:cNvPr id="209" name="Google Shape;209;p19"/>
            <p:cNvGrpSpPr/>
            <p:nvPr/>
          </p:nvGrpSpPr>
          <p:grpSpPr>
            <a:xfrm>
              <a:off x="1061213" y="2259850"/>
              <a:ext cx="7021575" cy="1555800"/>
              <a:chOff x="285300" y="2259850"/>
              <a:chExt cx="7021575" cy="1555800"/>
            </a:xfrm>
          </p:grpSpPr>
          <p:sp>
            <p:nvSpPr>
              <p:cNvPr id="210" name="Google Shape;210;p19"/>
              <p:cNvSpPr/>
              <p:nvPr/>
            </p:nvSpPr>
            <p:spPr>
              <a:xfrm>
                <a:off x="5555100" y="2665125"/>
                <a:ext cx="307300" cy="358125"/>
              </a:xfrm>
              <a:custGeom>
                <a:avLst/>
                <a:gdLst/>
                <a:ahLst/>
                <a:cxnLst/>
                <a:rect l="l" t="t" r="r" b="b"/>
                <a:pathLst>
                  <a:path w="12292" h="14325" extrusionOk="0">
                    <a:moveTo>
                      <a:pt x="6582" y="1"/>
                    </a:moveTo>
                    <a:cubicBezTo>
                      <a:pt x="5323" y="1"/>
                      <a:pt x="4210" y="291"/>
                      <a:pt x="3194" y="872"/>
                    </a:cubicBezTo>
                    <a:cubicBezTo>
                      <a:pt x="2178" y="1404"/>
                      <a:pt x="1404" y="2227"/>
                      <a:pt x="823" y="3291"/>
                    </a:cubicBezTo>
                    <a:cubicBezTo>
                      <a:pt x="291" y="4356"/>
                      <a:pt x="0" y="5614"/>
                      <a:pt x="0" y="7066"/>
                    </a:cubicBezTo>
                    <a:cubicBezTo>
                      <a:pt x="0" y="8372"/>
                      <a:pt x="242" y="9631"/>
                      <a:pt x="775" y="10792"/>
                    </a:cubicBezTo>
                    <a:cubicBezTo>
                      <a:pt x="1258" y="11953"/>
                      <a:pt x="1936" y="12824"/>
                      <a:pt x="2904" y="13454"/>
                    </a:cubicBezTo>
                    <a:cubicBezTo>
                      <a:pt x="3823" y="14034"/>
                      <a:pt x="5033" y="14325"/>
                      <a:pt x="6533" y="14325"/>
                    </a:cubicBezTo>
                    <a:cubicBezTo>
                      <a:pt x="7985" y="14325"/>
                      <a:pt x="9195" y="13937"/>
                      <a:pt x="10211" y="13163"/>
                    </a:cubicBezTo>
                    <a:cubicBezTo>
                      <a:pt x="11179" y="12389"/>
                      <a:pt x="11905" y="11228"/>
                      <a:pt x="12292" y="9727"/>
                    </a:cubicBezTo>
                    <a:lnTo>
                      <a:pt x="10453" y="9244"/>
                    </a:lnTo>
                    <a:cubicBezTo>
                      <a:pt x="10162" y="10405"/>
                      <a:pt x="9679" y="11276"/>
                      <a:pt x="9001" y="11905"/>
                    </a:cubicBezTo>
                    <a:cubicBezTo>
                      <a:pt x="8275" y="12486"/>
                      <a:pt x="7404" y="12776"/>
                      <a:pt x="6388" y="12776"/>
                    </a:cubicBezTo>
                    <a:cubicBezTo>
                      <a:pt x="5517" y="12776"/>
                      <a:pt x="4743" y="12534"/>
                      <a:pt x="4017" y="12147"/>
                    </a:cubicBezTo>
                    <a:cubicBezTo>
                      <a:pt x="3291" y="11711"/>
                      <a:pt x="2759" y="11034"/>
                      <a:pt x="2420" y="10163"/>
                    </a:cubicBezTo>
                    <a:cubicBezTo>
                      <a:pt x="2081" y="9292"/>
                      <a:pt x="1936" y="8227"/>
                      <a:pt x="1936" y="7066"/>
                    </a:cubicBezTo>
                    <a:cubicBezTo>
                      <a:pt x="1936" y="6146"/>
                      <a:pt x="2033" y="5275"/>
                      <a:pt x="2323" y="4404"/>
                    </a:cubicBezTo>
                    <a:cubicBezTo>
                      <a:pt x="2613" y="3533"/>
                      <a:pt x="3146" y="2856"/>
                      <a:pt x="3872" y="2372"/>
                    </a:cubicBezTo>
                    <a:cubicBezTo>
                      <a:pt x="4549" y="1840"/>
                      <a:pt x="5469" y="1598"/>
                      <a:pt x="6533" y="1598"/>
                    </a:cubicBezTo>
                    <a:cubicBezTo>
                      <a:pt x="7453" y="1598"/>
                      <a:pt x="8227" y="1791"/>
                      <a:pt x="8808" y="2275"/>
                    </a:cubicBezTo>
                    <a:cubicBezTo>
                      <a:pt x="9437" y="2759"/>
                      <a:pt x="9920" y="3485"/>
                      <a:pt x="10211" y="4501"/>
                    </a:cubicBezTo>
                    <a:lnTo>
                      <a:pt x="12050" y="4066"/>
                    </a:lnTo>
                    <a:cubicBezTo>
                      <a:pt x="11663" y="2759"/>
                      <a:pt x="10985" y="1791"/>
                      <a:pt x="10066" y="1065"/>
                    </a:cubicBezTo>
                    <a:cubicBezTo>
                      <a:pt x="9098" y="388"/>
                      <a:pt x="7936" y="1"/>
                      <a:pt x="65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9"/>
              <p:cNvSpPr/>
              <p:nvPr/>
            </p:nvSpPr>
            <p:spPr>
              <a:xfrm>
                <a:off x="4905450" y="2824825"/>
                <a:ext cx="60370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24148" h="1404" extrusionOk="0">
                    <a:moveTo>
                      <a:pt x="0" y="0"/>
                    </a:moveTo>
                    <a:lnTo>
                      <a:pt x="0" y="1404"/>
                    </a:lnTo>
                    <a:lnTo>
                      <a:pt x="24147" y="1404"/>
                    </a:lnTo>
                    <a:lnTo>
                      <a:pt x="2414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9"/>
              <p:cNvSpPr/>
              <p:nvPr/>
            </p:nvSpPr>
            <p:spPr>
              <a:xfrm>
                <a:off x="6355975" y="2665125"/>
                <a:ext cx="306100" cy="358125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14325" extrusionOk="0">
                    <a:moveTo>
                      <a:pt x="6533" y="1"/>
                    </a:moveTo>
                    <a:cubicBezTo>
                      <a:pt x="5323" y="1"/>
                      <a:pt x="4210" y="291"/>
                      <a:pt x="3194" y="872"/>
                    </a:cubicBezTo>
                    <a:cubicBezTo>
                      <a:pt x="2178" y="1404"/>
                      <a:pt x="1355" y="2227"/>
                      <a:pt x="823" y="3291"/>
                    </a:cubicBezTo>
                    <a:cubicBezTo>
                      <a:pt x="291" y="4356"/>
                      <a:pt x="0" y="5614"/>
                      <a:pt x="0" y="7066"/>
                    </a:cubicBezTo>
                    <a:cubicBezTo>
                      <a:pt x="0" y="8372"/>
                      <a:pt x="242" y="9631"/>
                      <a:pt x="726" y="10792"/>
                    </a:cubicBezTo>
                    <a:cubicBezTo>
                      <a:pt x="1210" y="11953"/>
                      <a:pt x="1936" y="12824"/>
                      <a:pt x="2855" y="13454"/>
                    </a:cubicBezTo>
                    <a:cubicBezTo>
                      <a:pt x="3775" y="14034"/>
                      <a:pt x="5033" y="14325"/>
                      <a:pt x="6485" y="14325"/>
                    </a:cubicBezTo>
                    <a:cubicBezTo>
                      <a:pt x="7936" y="14325"/>
                      <a:pt x="9146" y="13937"/>
                      <a:pt x="10162" y="13163"/>
                    </a:cubicBezTo>
                    <a:cubicBezTo>
                      <a:pt x="11179" y="12389"/>
                      <a:pt x="11856" y="11228"/>
                      <a:pt x="12243" y="9727"/>
                    </a:cubicBezTo>
                    <a:lnTo>
                      <a:pt x="10404" y="9244"/>
                    </a:lnTo>
                    <a:cubicBezTo>
                      <a:pt x="10162" y="10405"/>
                      <a:pt x="9679" y="11276"/>
                      <a:pt x="8953" y="11905"/>
                    </a:cubicBezTo>
                    <a:cubicBezTo>
                      <a:pt x="8275" y="12486"/>
                      <a:pt x="7356" y="12776"/>
                      <a:pt x="6340" y="12776"/>
                    </a:cubicBezTo>
                    <a:cubicBezTo>
                      <a:pt x="5517" y="12776"/>
                      <a:pt x="4743" y="12534"/>
                      <a:pt x="4017" y="12147"/>
                    </a:cubicBezTo>
                    <a:cubicBezTo>
                      <a:pt x="3291" y="11711"/>
                      <a:pt x="2759" y="11034"/>
                      <a:pt x="2371" y="10163"/>
                    </a:cubicBezTo>
                    <a:cubicBezTo>
                      <a:pt x="2033" y="9292"/>
                      <a:pt x="1888" y="8227"/>
                      <a:pt x="1888" y="7066"/>
                    </a:cubicBezTo>
                    <a:cubicBezTo>
                      <a:pt x="1888" y="6146"/>
                      <a:pt x="2033" y="5275"/>
                      <a:pt x="2323" y="4404"/>
                    </a:cubicBezTo>
                    <a:cubicBezTo>
                      <a:pt x="2613" y="3533"/>
                      <a:pt x="3097" y="2856"/>
                      <a:pt x="3823" y="2372"/>
                    </a:cubicBezTo>
                    <a:cubicBezTo>
                      <a:pt x="4549" y="1840"/>
                      <a:pt x="5420" y="1598"/>
                      <a:pt x="6485" y="1598"/>
                    </a:cubicBezTo>
                    <a:cubicBezTo>
                      <a:pt x="7404" y="1598"/>
                      <a:pt x="8178" y="1791"/>
                      <a:pt x="8807" y="2275"/>
                    </a:cubicBezTo>
                    <a:cubicBezTo>
                      <a:pt x="9388" y="2759"/>
                      <a:pt x="9872" y="3485"/>
                      <a:pt x="10211" y="4501"/>
                    </a:cubicBezTo>
                    <a:lnTo>
                      <a:pt x="12001" y="4066"/>
                    </a:lnTo>
                    <a:cubicBezTo>
                      <a:pt x="11614" y="2759"/>
                      <a:pt x="10985" y="1791"/>
                      <a:pt x="10017" y="1065"/>
                    </a:cubicBezTo>
                    <a:cubicBezTo>
                      <a:pt x="9098" y="388"/>
                      <a:pt x="7936" y="1"/>
                      <a:pt x="6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9"/>
              <p:cNvSpPr/>
              <p:nvPr/>
            </p:nvSpPr>
            <p:spPr>
              <a:xfrm>
                <a:off x="5907150" y="2824825"/>
                <a:ext cx="40167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6067" h="1404" extrusionOk="0">
                    <a:moveTo>
                      <a:pt x="0" y="0"/>
                    </a:moveTo>
                    <a:lnTo>
                      <a:pt x="0" y="1404"/>
                    </a:lnTo>
                    <a:lnTo>
                      <a:pt x="16066" y="1404"/>
                    </a:lnTo>
                    <a:lnTo>
                      <a:pt x="160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9"/>
              <p:cNvSpPr/>
              <p:nvPr/>
            </p:nvSpPr>
            <p:spPr>
              <a:xfrm>
                <a:off x="6706800" y="2824825"/>
                <a:ext cx="60007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24003" h="1404" extrusionOk="0">
                    <a:moveTo>
                      <a:pt x="1" y="0"/>
                    </a:moveTo>
                    <a:lnTo>
                      <a:pt x="1" y="1404"/>
                    </a:lnTo>
                    <a:lnTo>
                      <a:pt x="24003" y="1404"/>
                    </a:lnTo>
                    <a:lnTo>
                      <a:pt x="2400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9"/>
              <p:cNvSpPr/>
              <p:nvPr/>
            </p:nvSpPr>
            <p:spPr>
              <a:xfrm>
                <a:off x="5689375" y="2259850"/>
                <a:ext cx="33900" cy="359325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4373" extrusionOk="0">
                    <a:moveTo>
                      <a:pt x="1" y="1"/>
                    </a:moveTo>
                    <a:lnTo>
                      <a:pt x="1" y="14373"/>
                    </a:lnTo>
                    <a:lnTo>
                      <a:pt x="1356" y="14373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9"/>
              <p:cNvSpPr/>
              <p:nvPr/>
            </p:nvSpPr>
            <p:spPr>
              <a:xfrm>
                <a:off x="6489050" y="2269550"/>
                <a:ext cx="35100" cy="34962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3985" extrusionOk="0">
                    <a:moveTo>
                      <a:pt x="0" y="0"/>
                    </a:moveTo>
                    <a:lnTo>
                      <a:pt x="0" y="13985"/>
                    </a:lnTo>
                    <a:lnTo>
                      <a:pt x="1404" y="13985"/>
                    </a:ln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9"/>
              <p:cNvSpPr/>
              <p:nvPr/>
            </p:nvSpPr>
            <p:spPr>
              <a:xfrm>
                <a:off x="5689375" y="3069200"/>
                <a:ext cx="33900" cy="353275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4131" extrusionOk="0">
                    <a:moveTo>
                      <a:pt x="1" y="0"/>
                    </a:moveTo>
                    <a:lnTo>
                      <a:pt x="1" y="14131"/>
                    </a:lnTo>
                    <a:lnTo>
                      <a:pt x="1356" y="14131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9"/>
              <p:cNvSpPr/>
              <p:nvPr/>
            </p:nvSpPr>
            <p:spPr>
              <a:xfrm>
                <a:off x="6489050" y="3069200"/>
                <a:ext cx="35100" cy="3532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4131" extrusionOk="0">
                    <a:moveTo>
                      <a:pt x="0" y="0"/>
                    </a:moveTo>
                    <a:lnTo>
                      <a:pt x="0" y="14131"/>
                    </a:lnTo>
                    <a:lnTo>
                      <a:pt x="1404" y="14131"/>
                    </a:ln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9"/>
              <p:cNvSpPr/>
              <p:nvPr/>
            </p:nvSpPr>
            <p:spPr>
              <a:xfrm>
                <a:off x="7107225" y="3601500"/>
                <a:ext cx="1996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7986" h="8566" extrusionOk="0">
                    <a:moveTo>
                      <a:pt x="5808" y="1"/>
                    </a:moveTo>
                    <a:cubicBezTo>
                      <a:pt x="5324" y="1"/>
                      <a:pt x="4791" y="146"/>
                      <a:pt x="4307" y="388"/>
                    </a:cubicBezTo>
                    <a:cubicBezTo>
                      <a:pt x="3824" y="678"/>
                      <a:pt x="3291" y="1065"/>
                      <a:pt x="2759" y="1646"/>
                    </a:cubicBezTo>
                    <a:lnTo>
                      <a:pt x="3049" y="194"/>
                    </a:lnTo>
                    <a:lnTo>
                      <a:pt x="1743" y="194"/>
                    </a:lnTo>
                    <a:lnTo>
                      <a:pt x="1" y="8566"/>
                    </a:lnTo>
                    <a:lnTo>
                      <a:pt x="1452" y="8566"/>
                    </a:lnTo>
                    <a:lnTo>
                      <a:pt x="2227" y="4646"/>
                    </a:lnTo>
                    <a:cubicBezTo>
                      <a:pt x="2517" y="3388"/>
                      <a:pt x="2953" y="2469"/>
                      <a:pt x="3485" y="1936"/>
                    </a:cubicBezTo>
                    <a:cubicBezTo>
                      <a:pt x="4066" y="1452"/>
                      <a:pt x="4743" y="1162"/>
                      <a:pt x="5469" y="1162"/>
                    </a:cubicBezTo>
                    <a:cubicBezTo>
                      <a:pt x="5808" y="1162"/>
                      <a:pt x="6098" y="1259"/>
                      <a:pt x="6292" y="1404"/>
                    </a:cubicBezTo>
                    <a:cubicBezTo>
                      <a:pt x="6485" y="1597"/>
                      <a:pt x="6582" y="1839"/>
                      <a:pt x="6582" y="2130"/>
                    </a:cubicBezTo>
                    <a:cubicBezTo>
                      <a:pt x="6582" y="2372"/>
                      <a:pt x="6533" y="2710"/>
                      <a:pt x="6388" y="3243"/>
                    </a:cubicBezTo>
                    <a:lnTo>
                      <a:pt x="5275" y="8566"/>
                    </a:lnTo>
                    <a:lnTo>
                      <a:pt x="6727" y="8566"/>
                    </a:lnTo>
                    <a:lnTo>
                      <a:pt x="7792" y="3485"/>
                    </a:lnTo>
                    <a:cubicBezTo>
                      <a:pt x="7937" y="2807"/>
                      <a:pt x="7985" y="2323"/>
                      <a:pt x="7985" y="2033"/>
                    </a:cubicBezTo>
                    <a:cubicBezTo>
                      <a:pt x="7985" y="1404"/>
                      <a:pt x="7792" y="920"/>
                      <a:pt x="7405" y="533"/>
                    </a:cubicBezTo>
                    <a:cubicBezTo>
                      <a:pt x="7017" y="194"/>
                      <a:pt x="6485" y="1"/>
                      <a:pt x="5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9"/>
              <p:cNvSpPr/>
              <p:nvPr/>
            </p:nvSpPr>
            <p:spPr>
              <a:xfrm>
                <a:off x="1277325" y="2665125"/>
                <a:ext cx="306100" cy="358125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14325" extrusionOk="0">
                    <a:moveTo>
                      <a:pt x="6533" y="1"/>
                    </a:moveTo>
                    <a:cubicBezTo>
                      <a:pt x="5323" y="1"/>
                      <a:pt x="4210" y="291"/>
                      <a:pt x="3194" y="872"/>
                    </a:cubicBezTo>
                    <a:cubicBezTo>
                      <a:pt x="2178" y="1404"/>
                      <a:pt x="1355" y="2227"/>
                      <a:pt x="823" y="3291"/>
                    </a:cubicBezTo>
                    <a:cubicBezTo>
                      <a:pt x="290" y="4356"/>
                      <a:pt x="0" y="5614"/>
                      <a:pt x="0" y="7066"/>
                    </a:cubicBezTo>
                    <a:cubicBezTo>
                      <a:pt x="0" y="8372"/>
                      <a:pt x="242" y="9631"/>
                      <a:pt x="726" y="10792"/>
                    </a:cubicBezTo>
                    <a:cubicBezTo>
                      <a:pt x="1210" y="11953"/>
                      <a:pt x="1936" y="12824"/>
                      <a:pt x="2855" y="13454"/>
                    </a:cubicBezTo>
                    <a:cubicBezTo>
                      <a:pt x="3775" y="14034"/>
                      <a:pt x="5033" y="14325"/>
                      <a:pt x="6484" y="14325"/>
                    </a:cubicBezTo>
                    <a:cubicBezTo>
                      <a:pt x="7936" y="14325"/>
                      <a:pt x="9146" y="13937"/>
                      <a:pt x="10162" y="13163"/>
                    </a:cubicBezTo>
                    <a:cubicBezTo>
                      <a:pt x="11178" y="12389"/>
                      <a:pt x="11856" y="11228"/>
                      <a:pt x="12243" y="9727"/>
                    </a:cubicBezTo>
                    <a:lnTo>
                      <a:pt x="10404" y="9244"/>
                    </a:lnTo>
                    <a:cubicBezTo>
                      <a:pt x="10162" y="10405"/>
                      <a:pt x="9678" y="11276"/>
                      <a:pt x="8952" y="11905"/>
                    </a:cubicBezTo>
                    <a:cubicBezTo>
                      <a:pt x="8275" y="12486"/>
                      <a:pt x="7355" y="12776"/>
                      <a:pt x="6339" y="12776"/>
                    </a:cubicBezTo>
                    <a:cubicBezTo>
                      <a:pt x="5517" y="12776"/>
                      <a:pt x="4742" y="12534"/>
                      <a:pt x="4017" y="12147"/>
                    </a:cubicBezTo>
                    <a:cubicBezTo>
                      <a:pt x="3291" y="11711"/>
                      <a:pt x="2758" y="11034"/>
                      <a:pt x="2371" y="10163"/>
                    </a:cubicBezTo>
                    <a:cubicBezTo>
                      <a:pt x="2032" y="9292"/>
                      <a:pt x="1887" y="8227"/>
                      <a:pt x="1887" y="7066"/>
                    </a:cubicBezTo>
                    <a:cubicBezTo>
                      <a:pt x="1887" y="6146"/>
                      <a:pt x="2032" y="5275"/>
                      <a:pt x="2323" y="4404"/>
                    </a:cubicBezTo>
                    <a:cubicBezTo>
                      <a:pt x="2613" y="3533"/>
                      <a:pt x="3097" y="2856"/>
                      <a:pt x="3823" y="2372"/>
                    </a:cubicBezTo>
                    <a:cubicBezTo>
                      <a:pt x="4549" y="1840"/>
                      <a:pt x="5420" y="1598"/>
                      <a:pt x="6484" y="1598"/>
                    </a:cubicBezTo>
                    <a:cubicBezTo>
                      <a:pt x="7404" y="1598"/>
                      <a:pt x="8178" y="1791"/>
                      <a:pt x="8807" y="2275"/>
                    </a:cubicBezTo>
                    <a:cubicBezTo>
                      <a:pt x="9388" y="2759"/>
                      <a:pt x="9872" y="3485"/>
                      <a:pt x="10211" y="4501"/>
                    </a:cubicBezTo>
                    <a:lnTo>
                      <a:pt x="12001" y="4066"/>
                    </a:lnTo>
                    <a:cubicBezTo>
                      <a:pt x="11614" y="2759"/>
                      <a:pt x="10985" y="1791"/>
                      <a:pt x="10017" y="1065"/>
                    </a:cubicBezTo>
                    <a:cubicBezTo>
                      <a:pt x="9098" y="388"/>
                      <a:pt x="7936" y="1"/>
                      <a:pt x="6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9"/>
              <p:cNvSpPr/>
              <p:nvPr/>
            </p:nvSpPr>
            <p:spPr>
              <a:xfrm>
                <a:off x="2076975" y="2665125"/>
                <a:ext cx="307300" cy="358125"/>
              </a:xfrm>
              <a:custGeom>
                <a:avLst/>
                <a:gdLst/>
                <a:ahLst/>
                <a:cxnLst/>
                <a:rect l="l" t="t" r="r" b="b"/>
                <a:pathLst>
                  <a:path w="12292" h="14325" extrusionOk="0">
                    <a:moveTo>
                      <a:pt x="6582" y="1"/>
                    </a:moveTo>
                    <a:cubicBezTo>
                      <a:pt x="5324" y="1"/>
                      <a:pt x="4211" y="291"/>
                      <a:pt x="3194" y="872"/>
                    </a:cubicBezTo>
                    <a:cubicBezTo>
                      <a:pt x="2178" y="1404"/>
                      <a:pt x="1404" y="2227"/>
                      <a:pt x="823" y="3291"/>
                    </a:cubicBezTo>
                    <a:cubicBezTo>
                      <a:pt x="291" y="4356"/>
                      <a:pt x="1" y="5614"/>
                      <a:pt x="1" y="7066"/>
                    </a:cubicBezTo>
                    <a:cubicBezTo>
                      <a:pt x="1" y="8372"/>
                      <a:pt x="243" y="9631"/>
                      <a:pt x="775" y="10792"/>
                    </a:cubicBezTo>
                    <a:cubicBezTo>
                      <a:pt x="1259" y="11953"/>
                      <a:pt x="1936" y="12824"/>
                      <a:pt x="2904" y="13454"/>
                    </a:cubicBezTo>
                    <a:cubicBezTo>
                      <a:pt x="3824" y="14034"/>
                      <a:pt x="5033" y="14325"/>
                      <a:pt x="6533" y="14325"/>
                    </a:cubicBezTo>
                    <a:cubicBezTo>
                      <a:pt x="7985" y="14325"/>
                      <a:pt x="9195" y="13937"/>
                      <a:pt x="10211" y="13163"/>
                    </a:cubicBezTo>
                    <a:cubicBezTo>
                      <a:pt x="11179" y="12389"/>
                      <a:pt x="11905" y="11228"/>
                      <a:pt x="12292" y="9727"/>
                    </a:cubicBezTo>
                    <a:lnTo>
                      <a:pt x="10453" y="9244"/>
                    </a:lnTo>
                    <a:cubicBezTo>
                      <a:pt x="10163" y="10405"/>
                      <a:pt x="9679" y="11276"/>
                      <a:pt x="9001" y="11905"/>
                    </a:cubicBezTo>
                    <a:cubicBezTo>
                      <a:pt x="8276" y="12486"/>
                      <a:pt x="7404" y="12776"/>
                      <a:pt x="6388" y="12776"/>
                    </a:cubicBezTo>
                    <a:cubicBezTo>
                      <a:pt x="5517" y="12776"/>
                      <a:pt x="4743" y="12534"/>
                      <a:pt x="4017" y="12147"/>
                    </a:cubicBezTo>
                    <a:cubicBezTo>
                      <a:pt x="3291" y="11711"/>
                      <a:pt x="2759" y="11034"/>
                      <a:pt x="2420" y="10163"/>
                    </a:cubicBezTo>
                    <a:cubicBezTo>
                      <a:pt x="2081" y="9292"/>
                      <a:pt x="1936" y="8227"/>
                      <a:pt x="1936" y="7066"/>
                    </a:cubicBezTo>
                    <a:cubicBezTo>
                      <a:pt x="1936" y="6146"/>
                      <a:pt x="2033" y="5275"/>
                      <a:pt x="2323" y="4404"/>
                    </a:cubicBezTo>
                    <a:cubicBezTo>
                      <a:pt x="2614" y="3533"/>
                      <a:pt x="3146" y="2856"/>
                      <a:pt x="3872" y="2372"/>
                    </a:cubicBezTo>
                    <a:cubicBezTo>
                      <a:pt x="4549" y="1840"/>
                      <a:pt x="5469" y="1598"/>
                      <a:pt x="6533" y="1598"/>
                    </a:cubicBezTo>
                    <a:cubicBezTo>
                      <a:pt x="7453" y="1598"/>
                      <a:pt x="8227" y="1791"/>
                      <a:pt x="8808" y="2275"/>
                    </a:cubicBezTo>
                    <a:cubicBezTo>
                      <a:pt x="9437" y="2759"/>
                      <a:pt x="9921" y="3485"/>
                      <a:pt x="10211" y="4501"/>
                    </a:cubicBezTo>
                    <a:lnTo>
                      <a:pt x="12050" y="4066"/>
                    </a:lnTo>
                    <a:cubicBezTo>
                      <a:pt x="11663" y="2759"/>
                      <a:pt x="10985" y="1791"/>
                      <a:pt x="10066" y="1065"/>
                    </a:cubicBezTo>
                    <a:cubicBezTo>
                      <a:pt x="9098" y="388"/>
                      <a:pt x="7937" y="1"/>
                      <a:pt x="65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9"/>
              <p:cNvSpPr/>
              <p:nvPr/>
            </p:nvSpPr>
            <p:spPr>
              <a:xfrm>
                <a:off x="1628150" y="2765550"/>
                <a:ext cx="40287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6115" h="1356" extrusionOk="0">
                    <a:moveTo>
                      <a:pt x="0" y="0"/>
                    </a:moveTo>
                    <a:lnTo>
                      <a:pt x="0" y="1355"/>
                    </a:lnTo>
                    <a:lnTo>
                      <a:pt x="16115" y="1355"/>
                    </a:lnTo>
                    <a:lnTo>
                      <a:pt x="161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19"/>
              <p:cNvSpPr/>
              <p:nvPr/>
            </p:nvSpPr>
            <p:spPr>
              <a:xfrm>
                <a:off x="1628150" y="2885300"/>
                <a:ext cx="40287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6115" h="1356" extrusionOk="0">
                    <a:moveTo>
                      <a:pt x="0" y="1"/>
                    </a:moveTo>
                    <a:lnTo>
                      <a:pt x="0" y="1356"/>
                    </a:lnTo>
                    <a:lnTo>
                      <a:pt x="16115" y="1356"/>
                    </a:lnTo>
                    <a:lnTo>
                      <a:pt x="161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19"/>
              <p:cNvSpPr/>
              <p:nvPr/>
            </p:nvSpPr>
            <p:spPr>
              <a:xfrm>
                <a:off x="2326200" y="2334875"/>
                <a:ext cx="204475" cy="319400"/>
              </a:xfrm>
              <a:custGeom>
                <a:avLst/>
                <a:gdLst/>
                <a:ahLst/>
                <a:cxnLst/>
                <a:rect l="l" t="t" r="r" b="b"/>
                <a:pathLst>
                  <a:path w="8179" h="12776" extrusionOk="0">
                    <a:moveTo>
                      <a:pt x="7017" y="0"/>
                    </a:moveTo>
                    <a:lnTo>
                      <a:pt x="0" y="12098"/>
                    </a:lnTo>
                    <a:lnTo>
                      <a:pt x="1210" y="12775"/>
                    </a:lnTo>
                    <a:lnTo>
                      <a:pt x="8178" y="678"/>
                    </a:lnTo>
                    <a:lnTo>
                      <a:pt x="70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9"/>
              <p:cNvSpPr/>
              <p:nvPr/>
            </p:nvSpPr>
            <p:spPr>
              <a:xfrm>
                <a:off x="2328600" y="3034125"/>
                <a:ext cx="181500" cy="280675"/>
              </a:xfrm>
              <a:custGeom>
                <a:avLst/>
                <a:gdLst/>
                <a:ahLst/>
                <a:cxnLst/>
                <a:rect l="l" t="t" r="r" b="b"/>
                <a:pathLst>
                  <a:path w="7260" h="11227" extrusionOk="0">
                    <a:moveTo>
                      <a:pt x="1211" y="0"/>
                    </a:moveTo>
                    <a:lnTo>
                      <a:pt x="1" y="678"/>
                    </a:lnTo>
                    <a:lnTo>
                      <a:pt x="6098" y="11227"/>
                    </a:lnTo>
                    <a:lnTo>
                      <a:pt x="7260" y="10549"/>
                    </a:lnTo>
                    <a:lnTo>
                      <a:pt x="12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9"/>
              <p:cNvSpPr/>
              <p:nvPr/>
            </p:nvSpPr>
            <p:spPr>
              <a:xfrm>
                <a:off x="1129725" y="2315525"/>
                <a:ext cx="204481" cy="347214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11760" extrusionOk="0">
                    <a:moveTo>
                      <a:pt x="1210" y="0"/>
                    </a:moveTo>
                    <a:lnTo>
                      <a:pt x="0" y="678"/>
                    </a:lnTo>
                    <a:lnTo>
                      <a:pt x="6388" y="11759"/>
                    </a:lnTo>
                    <a:lnTo>
                      <a:pt x="7597" y="11082"/>
                    </a:lnTo>
                    <a:lnTo>
                      <a:pt x="12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9"/>
              <p:cNvSpPr/>
              <p:nvPr/>
            </p:nvSpPr>
            <p:spPr>
              <a:xfrm>
                <a:off x="1145450" y="3028075"/>
                <a:ext cx="185125" cy="286725"/>
              </a:xfrm>
              <a:custGeom>
                <a:avLst/>
                <a:gdLst/>
                <a:ahLst/>
                <a:cxnLst/>
                <a:rect l="l" t="t" r="r" b="b"/>
                <a:pathLst>
                  <a:path w="7405" h="11469" extrusionOk="0">
                    <a:moveTo>
                      <a:pt x="6194" y="0"/>
                    </a:moveTo>
                    <a:lnTo>
                      <a:pt x="0" y="10791"/>
                    </a:lnTo>
                    <a:lnTo>
                      <a:pt x="1162" y="11469"/>
                    </a:lnTo>
                    <a:lnTo>
                      <a:pt x="7404" y="678"/>
                    </a:lnTo>
                    <a:lnTo>
                      <a:pt x="619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19"/>
              <p:cNvSpPr/>
              <p:nvPr/>
            </p:nvSpPr>
            <p:spPr>
              <a:xfrm>
                <a:off x="285300" y="2732875"/>
                <a:ext cx="23835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9534" h="10308" extrusionOk="0">
                    <a:moveTo>
                      <a:pt x="6969" y="1"/>
                    </a:moveTo>
                    <a:cubicBezTo>
                      <a:pt x="6340" y="1"/>
                      <a:pt x="5710" y="194"/>
                      <a:pt x="5130" y="485"/>
                    </a:cubicBezTo>
                    <a:cubicBezTo>
                      <a:pt x="4549" y="823"/>
                      <a:pt x="3920" y="1307"/>
                      <a:pt x="3242" y="1985"/>
                    </a:cubicBezTo>
                    <a:lnTo>
                      <a:pt x="3630" y="243"/>
                    </a:lnTo>
                    <a:lnTo>
                      <a:pt x="2081" y="243"/>
                    </a:lnTo>
                    <a:lnTo>
                      <a:pt x="0" y="10308"/>
                    </a:lnTo>
                    <a:lnTo>
                      <a:pt x="1694" y="10308"/>
                    </a:lnTo>
                    <a:lnTo>
                      <a:pt x="2662" y="5614"/>
                    </a:lnTo>
                    <a:cubicBezTo>
                      <a:pt x="3001" y="4066"/>
                      <a:pt x="3484" y="3001"/>
                      <a:pt x="4162" y="2372"/>
                    </a:cubicBezTo>
                    <a:cubicBezTo>
                      <a:pt x="4839" y="1743"/>
                      <a:pt x="5614" y="1452"/>
                      <a:pt x="6485" y="1452"/>
                    </a:cubicBezTo>
                    <a:cubicBezTo>
                      <a:pt x="6920" y="1452"/>
                      <a:pt x="7259" y="1549"/>
                      <a:pt x="7501" y="1743"/>
                    </a:cubicBezTo>
                    <a:cubicBezTo>
                      <a:pt x="7743" y="1936"/>
                      <a:pt x="7840" y="2227"/>
                      <a:pt x="7840" y="2565"/>
                    </a:cubicBezTo>
                    <a:cubicBezTo>
                      <a:pt x="7840" y="2856"/>
                      <a:pt x="7791" y="3291"/>
                      <a:pt x="7646" y="3920"/>
                    </a:cubicBezTo>
                    <a:lnTo>
                      <a:pt x="6340" y="10308"/>
                    </a:lnTo>
                    <a:lnTo>
                      <a:pt x="8033" y="10308"/>
                    </a:lnTo>
                    <a:lnTo>
                      <a:pt x="9291" y="4211"/>
                    </a:lnTo>
                    <a:cubicBezTo>
                      <a:pt x="9485" y="3436"/>
                      <a:pt x="9533" y="2807"/>
                      <a:pt x="9533" y="2469"/>
                    </a:cubicBezTo>
                    <a:cubicBezTo>
                      <a:pt x="9533" y="1694"/>
                      <a:pt x="9340" y="1114"/>
                      <a:pt x="8856" y="678"/>
                    </a:cubicBezTo>
                    <a:cubicBezTo>
                      <a:pt x="8420" y="243"/>
                      <a:pt x="7743" y="1"/>
                      <a:pt x="6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29" name="Google Shape;229;p19"/>
            <p:cNvCxnSpPr/>
            <p:nvPr/>
          </p:nvCxnSpPr>
          <p:spPr>
            <a:xfrm>
              <a:off x="3422550" y="2846150"/>
              <a:ext cx="2029500" cy="7500"/>
            </a:xfrm>
            <a:prstGeom prst="straightConnector1">
              <a:avLst/>
            </a:prstGeom>
            <a:noFill/>
            <a:ln w="28575" cap="flat" cmpd="sng">
              <a:solidFill>
                <a:srgbClr val="00AAFF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230" name="Google Shape;230;p19"/>
            <p:cNvSpPr txBox="1"/>
            <p:nvPr/>
          </p:nvSpPr>
          <p:spPr>
            <a:xfrm>
              <a:off x="1707612" y="3964100"/>
              <a:ext cx="1715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TETRAFLUOROETHENE</a:t>
              </a:r>
              <a:endParaRPr sz="12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31" name="Google Shape;231;p19"/>
            <p:cNvSpPr txBox="1"/>
            <p:nvPr/>
          </p:nvSpPr>
          <p:spPr>
            <a:xfrm>
              <a:off x="5893913" y="3964100"/>
              <a:ext cx="2188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POLYTETRAFLUOROETHENE</a:t>
              </a:r>
              <a:endParaRPr sz="12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32" name="Google Shape;232;p19"/>
            <p:cNvSpPr txBox="1"/>
            <p:nvPr/>
          </p:nvSpPr>
          <p:spPr>
            <a:xfrm>
              <a:off x="3769675" y="2384450"/>
              <a:ext cx="1183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AAFF"/>
                  </a:solidFill>
                  <a:latin typeface="Kalam"/>
                  <a:ea typeface="Kalam"/>
                  <a:cs typeface="Kalam"/>
                  <a:sym typeface="Kalam"/>
                </a:rPr>
                <a:t>HIGH PRESSURE AND CATALYST</a:t>
              </a:r>
              <a:endParaRPr sz="900">
                <a:solidFill>
                  <a:srgbClr val="00AA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33" name="Google Shape;233;p19"/>
          <p:cNvSpPr/>
          <p:nvPr/>
        </p:nvSpPr>
        <p:spPr>
          <a:xfrm>
            <a:off x="5991275" y="2209575"/>
            <a:ext cx="172200" cy="1647600"/>
          </a:xfrm>
          <a:prstGeom prst="leftBracket">
            <a:avLst>
              <a:gd name="adj" fmla="val 8333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9"/>
          <p:cNvSpPr/>
          <p:nvPr/>
        </p:nvSpPr>
        <p:spPr>
          <a:xfrm rot="10800000">
            <a:off x="7618975" y="2209575"/>
            <a:ext cx="172200" cy="1647600"/>
          </a:xfrm>
          <a:prstGeom prst="leftBracket">
            <a:avLst>
              <a:gd name="adj" fmla="val 8333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9"/>
          <p:cNvSpPr txBox="1"/>
          <p:nvPr/>
        </p:nvSpPr>
        <p:spPr>
          <a:xfrm>
            <a:off x="2913325" y="3340625"/>
            <a:ext cx="988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1"/>
                </a:solidFill>
              </a:rPr>
              <a:t>F</a:t>
            </a:r>
            <a:endParaRPr sz="3900" baseline="-25000">
              <a:solidFill>
                <a:schemeClr val="dk1"/>
              </a:solidFill>
            </a:endParaRPr>
          </a:p>
        </p:txBody>
      </p:sp>
      <p:sp>
        <p:nvSpPr>
          <p:cNvPr id="236" name="Google Shape;236;p19"/>
          <p:cNvSpPr txBox="1"/>
          <p:nvPr/>
        </p:nvSpPr>
        <p:spPr>
          <a:xfrm>
            <a:off x="1275825" y="3340625"/>
            <a:ext cx="988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1"/>
                </a:solidFill>
              </a:rPr>
              <a:t>F</a:t>
            </a:r>
            <a:endParaRPr sz="3900" baseline="-25000">
              <a:solidFill>
                <a:schemeClr val="dk1"/>
              </a:solidFill>
            </a:endParaRPr>
          </a:p>
        </p:txBody>
      </p:sp>
      <p:sp>
        <p:nvSpPr>
          <p:cNvPr id="237" name="Google Shape;237;p19"/>
          <p:cNvSpPr txBox="1"/>
          <p:nvPr/>
        </p:nvSpPr>
        <p:spPr>
          <a:xfrm>
            <a:off x="2958275" y="1950850"/>
            <a:ext cx="988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1"/>
                </a:solidFill>
              </a:rPr>
              <a:t>F</a:t>
            </a:r>
            <a:endParaRPr sz="3900" baseline="-25000">
              <a:solidFill>
                <a:schemeClr val="dk1"/>
              </a:solidFill>
            </a:endParaRPr>
          </a:p>
        </p:txBody>
      </p:sp>
      <p:sp>
        <p:nvSpPr>
          <p:cNvPr id="238" name="Google Shape;238;p19"/>
          <p:cNvSpPr txBox="1"/>
          <p:nvPr/>
        </p:nvSpPr>
        <p:spPr>
          <a:xfrm>
            <a:off x="1358200" y="1950850"/>
            <a:ext cx="988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1"/>
                </a:solidFill>
              </a:rPr>
              <a:t>F</a:t>
            </a:r>
            <a:endParaRPr sz="3900" baseline="-25000">
              <a:solidFill>
                <a:schemeClr val="dk1"/>
              </a:solidFill>
            </a:endParaRPr>
          </a:p>
        </p:txBody>
      </p:sp>
      <p:sp>
        <p:nvSpPr>
          <p:cNvPr id="239" name="Google Shape;239;p19"/>
          <p:cNvSpPr txBox="1"/>
          <p:nvPr/>
        </p:nvSpPr>
        <p:spPr>
          <a:xfrm>
            <a:off x="6036200" y="3473725"/>
            <a:ext cx="988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1"/>
                </a:solidFill>
              </a:rPr>
              <a:t>F</a:t>
            </a:r>
            <a:endParaRPr sz="3900" baseline="-25000">
              <a:solidFill>
                <a:schemeClr val="dk1"/>
              </a:solidFill>
            </a:endParaRPr>
          </a:p>
        </p:txBody>
      </p:sp>
      <p:sp>
        <p:nvSpPr>
          <p:cNvPr id="240" name="Google Shape;240;p19"/>
          <p:cNvSpPr txBox="1"/>
          <p:nvPr/>
        </p:nvSpPr>
        <p:spPr>
          <a:xfrm>
            <a:off x="6036200" y="1824100"/>
            <a:ext cx="988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1"/>
                </a:solidFill>
              </a:rPr>
              <a:t>F</a:t>
            </a:r>
            <a:endParaRPr sz="3900" baseline="-25000">
              <a:solidFill>
                <a:schemeClr val="dk1"/>
              </a:solidFill>
            </a:endParaRPr>
          </a:p>
        </p:txBody>
      </p:sp>
      <p:sp>
        <p:nvSpPr>
          <p:cNvPr id="241" name="Google Shape;241;p19"/>
          <p:cNvSpPr txBox="1"/>
          <p:nvPr/>
        </p:nvSpPr>
        <p:spPr>
          <a:xfrm>
            <a:off x="6840125" y="3473725"/>
            <a:ext cx="988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1"/>
                </a:solidFill>
              </a:rPr>
              <a:t>F</a:t>
            </a:r>
            <a:endParaRPr sz="3900" baseline="-25000">
              <a:solidFill>
                <a:schemeClr val="dk1"/>
              </a:solidFill>
            </a:endParaRPr>
          </a:p>
        </p:txBody>
      </p:sp>
      <p:sp>
        <p:nvSpPr>
          <p:cNvPr id="242" name="Google Shape;242;p19"/>
          <p:cNvSpPr txBox="1"/>
          <p:nvPr/>
        </p:nvSpPr>
        <p:spPr>
          <a:xfrm>
            <a:off x="6840125" y="1824100"/>
            <a:ext cx="988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1"/>
                </a:solidFill>
              </a:rPr>
              <a:t>F</a:t>
            </a:r>
            <a:endParaRPr sz="3900" baseline="-25000">
              <a:solidFill>
                <a:schemeClr val="dk1"/>
              </a:solidFill>
            </a:endParaRPr>
          </a:p>
        </p:txBody>
      </p:sp>
      <p:sp>
        <p:nvSpPr>
          <p:cNvPr id="243" name="Google Shape;243;p19"/>
          <p:cNvSpPr txBox="1"/>
          <p:nvPr/>
        </p:nvSpPr>
        <p:spPr>
          <a:xfrm>
            <a:off x="590388" y="123200"/>
            <a:ext cx="7963200" cy="15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4.46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to deduce the structure of a monomer from the repeat unit of an addition polymer and vice versa.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Addition polymers are drawn using specific conventions. The C=C bond is broken and a pair of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square brackets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are drawn surrounding the new polymer. Bonds are also drawn leaving the brackets. Finally, an </a:t>
            </a:r>
            <a:r>
              <a:rPr lang="en" sz="1100" b="1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</a:t>
            </a:r>
            <a:r>
              <a:rPr lang="en" sz="11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added to indicate that this unit is 1 of many identical repeating units. In order to derive the formula of the monomer from the polymer, these steps are taken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reverse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C61E83E-FB4F-7F6D-4523-149E4F1D287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704F8F8-69F8-1AA9-FEB9-2A8906B85E1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38748-6051-B1DB-03E3-D724469B83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DC2F4E-3C15-ED53-21D6-65BC92EFAE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Concerns with Addition Polymers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9" name="Google Shape;249;p20"/>
          <p:cNvSpPr txBox="1">
            <a:spLocks noGrp="1"/>
          </p:cNvSpPr>
          <p:nvPr>
            <p:ph type="body" idx="1"/>
          </p:nvPr>
        </p:nvSpPr>
        <p:spPr>
          <a:xfrm>
            <a:off x="311700" y="1152625"/>
            <a:ext cx="8160900" cy="35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4.47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Explain problems in the disposal of addition polymers.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Addition polymers are made up of long chains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C–C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bonds.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makes them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very chemically stable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Most addition polymers are completely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inert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Products made from addition polymers </a:t>
            </a:r>
            <a:r>
              <a:rPr lang="en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do not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biodegrade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that they can’t be broken down by decomposers.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Addition polymers have caused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environmental problems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Many waste products made from addition polymers are currently disposed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landfill sites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left unattended, these products will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persist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thousands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years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Millions of tonnes of plastics have also found their way into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oceans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creating hazards for birds and aquatic species.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0" name="Google Shape;25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7C9807C-78AA-BBDD-B4CD-A8CE2981F48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82360E6-417F-7F8A-F9FB-F14ABA2D74F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DB013-03ED-1310-DC8F-B5952D1C79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4A89C6-788C-4C93-F765-DBCE856793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1"/>
          <p:cNvPicPr preferRelativeResize="0"/>
          <p:nvPr/>
        </p:nvPicPr>
        <p:blipFill rotWithShape="1">
          <a:blip r:embed="rId3">
            <a:alphaModFix/>
          </a:blip>
          <a:srcRect t="8809"/>
          <a:stretch/>
        </p:blipFill>
        <p:spPr>
          <a:xfrm>
            <a:off x="0" y="974200"/>
            <a:ext cx="9144003" cy="41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57" name="Google Shape;257;p21"/>
          <p:cNvSpPr txBox="1"/>
          <p:nvPr/>
        </p:nvSpPr>
        <p:spPr>
          <a:xfrm>
            <a:off x="1212150" y="181450"/>
            <a:ext cx="6719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Many products containing addition polymers are dumped in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landfill sites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Being non-biodegradable, they will persist in the environment for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thousands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years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58" name="Google Shape;258;p21"/>
          <p:cNvCxnSpPr/>
          <p:nvPr/>
        </p:nvCxnSpPr>
        <p:spPr>
          <a:xfrm>
            <a:off x="-10212" y="974188"/>
            <a:ext cx="91644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7C9EC04-94B2-588B-6945-D4DD455CA66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05C1B6C-931E-51F0-AB58-72780885E0B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256085-FD8A-ECC3-13A8-19C3FD0BB5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E3FB53-B0B6-4657-C584-7E2EEC7038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1247</Words>
  <Application>Microsoft Office PowerPoint</Application>
  <PresentationFormat>On-screen Show (16:9)</PresentationFormat>
  <Paragraphs>125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gg sans</vt:lpstr>
      <vt:lpstr>Arial</vt:lpstr>
      <vt:lpstr>Kalam</vt:lpstr>
      <vt:lpstr>Times New Roman</vt:lpstr>
      <vt:lpstr>Cambria</vt:lpstr>
      <vt:lpstr>Simple Dark</vt:lpstr>
      <vt:lpstr>Edexcel IGCSE Chemistry 37 - Addition Polymers</vt:lpstr>
      <vt:lpstr>Monomers and Polymers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Concerns with Addition Polymers</vt:lpstr>
      <vt:lpstr>PowerPoint Presentation</vt:lpstr>
      <vt:lpstr>PowerPoint Presentation</vt:lpstr>
      <vt:lpstr>PowerPoint Presentation</vt:lpstr>
      <vt:lpstr>Disposing of Addition Polymers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2025-04-26T08:46:52Z</dcterms:modified>
</cp:coreProperties>
</file>