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gg sans" panose="00000800000000000000" pitchFamily="2" charset="0"/>
      <p:bold r:id="rId23"/>
    </p:embeddedFont>
    <p:embeddedFont>
      <p:font typeface="Kalam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4A03"/>
    <a:srgbClr val="AB6E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F886D5-7DB7-4C78-A6AD-FF8882365FA3}">
  <a:tblStyle styleId="{4FF886D5-7DB7-4C78-A6AD-FF8882365F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ef0240a647_1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ef0240a647_1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ef0240a647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ef0240a647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ef0240a647_1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ef0240a647_1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ef0240a647_1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ef0240a647_1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ef0240a647_1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ef0240a647_1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ef0240a647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ef0240a647_1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ef0240a647_1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ef0240a647_1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eca7731f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eca7731f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3aa1583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23aa1583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75ae711a1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75ae711a1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ca7731f5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ca7731f5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f0240a64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f0240a64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f0240a647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ef0240a647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f0240a64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ef0240a64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ef0240a647_1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ef0240a647_1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B6FF"/>
                </a:solidFill>
                <a:latin typeface="Cambria"/>
                <a:ea typeface="Cambria"/>
                <a:cs typeface="Cambria"/>
                <a:sym typeface="Cambria"/>
              </a:rPr>
              <a:t>Edexcel IGCSE Chemistry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31 - Organic Compounds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Hydrocarbons, Homologous Series and IUPAC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7118B31-40AF-168C-D57F-2870587570BC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ED62440-5FB1-CDF5-F822-4932559A8DDB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B59CAE-B0BF-A412-9ACD-E2144BA6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C31461-1858-9105-AA36-8B892EBFD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41" name="Google Shape;2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225" y="1662749"/>
            <a:ext cx="4572000" cy="1818026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2"/>
          <p:cNvSpPr txBox="1"/>
          <p:nvPr/>
        </p:nvSpPr>
        <p:spPr>
          <a:xfrm>
            <a:off x="5190275" y="1401913"/>
            <a:ext cx="34413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This molecule has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6 carbon atoms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14 hydrogen atoms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It has a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straight chain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of 6 carbon atoms so has the prefix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hex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It belongs to the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alkane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family and follows the homologous series C</a:t>
            </a:r>
            <a:r>
              <a:rPr lang="en" baseline="-25000">
                <a:latin typeface="Cambria"/>
                <a:ea typeface="Cambria"/>
                <a:cs typeface="Cambria"/>
                <a:sym typeface="Cambria"/>
              </a:rPr>
              <a:t>n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H</a:t>
            </a:r>
            <a:r>
              <a:rPr lang="en" baseline="-25000">
                <a:latin typeface="Cambria"/>
                <a:ea typeface="Cambria"/>
                <a:cs typeface="Cambria"/>
                <a:sym typeface="Cambria"/>
              </a:rPr>
              <a:t>2n+2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This molecule is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hexane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6E173B0-5524-9AED-97DD-C97D26E0E9E7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502D93C-F531-DE66-EBC7-DB2609731E36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68971-A3AA-D73C-45D2-864197A04A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2F624F-63EF-03DD-9C90-7864CB75BC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48" name="Google Shape;248;p23"/>
          <p:cNvSpPr txBox="1"/>
          <p:nvPr/>
        </p:nvSpPr>
        <p:spPr>
          <a:xfrm>
            <a:off x="5174025" y="1401900"/>
            <a:ext cx="34413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This molecule has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3 carbon atoms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6 hydrogen atoms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It has a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straight chain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of 3 carbon atoms so has the prefix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prop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It belongs to the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alkene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family and follows the homologous series C</a:t>
            </a:r>
            <a:r>
              <a:rPr lang="en" baseline="-25000">
                <a:latin typeface="Cambria"/>
                <a:ea typeface="Cambria"/>
                <a:cs typeface="Cambria"/>
                <a:sym typeface="Cambria"/>
              </a:rPr>
              <a:t>n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H</a:t>
            </a:r>
            <a:r>
              <a:rPr lang="en" baseline="-25000">
                <a:latin typeface="Cambria"/>
                <a:ea typeface="Cambria"/>
                <a:cs typeface="Cambria"/>
                <a:sym typeface="Cambria"/>
              </a:rPr>
              <a:t>2n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This molecule is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propene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49" name="Google Shape;24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2975" y="1282463"/>
            <a:ext cx="3081073" cy="25785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A4EE72F-D5B7-CB3A-0B69-32FBE798F77D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15F80D15-2A6F-71E6-0F6A-35C87FD52982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43A7F4-3959-5CB4-BFAD-ED17F6BF0D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92D630-E374-5107-FF6C-3CDD244E96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55" name="Google Shape;255;p24"/>
          <p:cNvSpPr txBox="1"/>
          <p:nvPr/>
        </p:nvSpPr>
        <p:spPr>
          <a:xfrm>
            <a:off x="5174025" y="1078638"/>
            <a:ext cx="34413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This molecule has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4 carbon atoms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8 hydrogen atoms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It has a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straight chain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of 4 carbon atoms so has the prefix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but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 functional group (the C=C bond) starts on the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second carbon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It belongs to the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alkene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family and follows the homologous series C</a:t>
            </a:r>
            <a:r>
              <a:rPr lang="en" baseline="-25000">
                <a:latin typeface="Cambria"/>
                <a:ea typeface="Cambria"/>
                <a:cs typeface="Cambria"/>
                <a:sym typeface="Cambria"/>
              </a:rPr>
              <a:t>n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H</a:t>
            </a:r>
            <a:r>
              <a:rPr lang="en" baseline="-25000">
                <a:latin typeface="Cambria"/>
                <a:ea typeface="Cambria"/>
                <a:cs typeface="Cambria"/>
                <a:sym typeface="Cambria"/>
              </a:rPr>
              <a:t>2n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This molecule is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but-2-ene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56" name="Google Shape;2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925" y="1296824"/>
            <a:ext cx="3795550" cy="25498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CBFC28D-3FFF-4003-E8FA-43950C3BDDA0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CD1B19C8-41C0-AB97-7DE7-B0A305C2D9EC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80EB18-13C3-F00C-3DE0-5131139C22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D23110-CD9C-A582-D38B-E31787B533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62" name="Google Shape;262;p25"/>
          <p:cNvSpPr txBox="1"/>
          <p:nvPr/>
        </p:nvSpPr>
        <p:spPr>
          <a:xfrm>
            <a:off x="5174025" y="1078638"/>
            <a:ext cx="34413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This molecule has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4 carbon atoms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10 hydrogen atoms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It has a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straight chain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of 3 carbon atoms so has the prefix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prop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There is a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methyl group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CH</a:t>
            </a:r>
            <a:r>
              <a:rPr lang="en" b="1" baseline="-25000"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) attached the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second carbon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in the chain.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It belongs to the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alkane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family and follows the homologous series C</a:t>
            </a:r>
            <a:r>
              <a:rPr lang="en" baseline="-25000">
                <a:latin typeface="Cambria"/>
                <a:ea typeface="Cambria"/>
                <a:cs typeface="Cambria"/>
                <a:sym typeface="Cambria"/>
              </a:rPr>
              <a:t>n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H</a:t>
            </a:r>
            <a:r>
              <a:rPr lang="en" baseline="-25000">
                <a:latin typeface="Cambria"/>
                <a:ea typeface="Cambria"/>
                <a:cs typeface="Cambria"/>
                <a:sym typeface="Cambria"/>
              </a:rPr>
              <a:t>2n+2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This molecule is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2-methylpropane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63" name="Google Shape;26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2400" y="953562"/>
            <a:ext cx="2942150" cy="32363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800F24A-097E-2E23-EFE8-1B3BDDF69F1A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393F294-34A9-E052-B699-F014728EAB7C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21EAF-0F1A-82D4-6807-EBED824CBA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96879C-8E38-70E7-7A9D-33C53F1FC7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Reactions Involving Organic Compounds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9" name="Google Shape;26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 dirty="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4.6</a:t>
            </a:r>
            <a:endParaRPr sz="1600" dirty="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 dirty="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Understand how to classify reactions of organic compounds as substitution, addition and combustion.</a:t>
            </a:r>
            <a:endParaRPr sz="1200" dirty="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Organic compounds take part in a variety of chemical reactions.</a:t>
            </a:r>
            <a:endParaRPr sz="1600" dirty="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During </a:t>
            </a:r>
            <a:r>
              <a:rPr lang="en" sz="1600" b="1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substitution reactions</a:t>
            </a:r>
            <a:r>
              <a:rPr lang="en" sz="1600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1 functional group is </a:t>
            </a:r>
            <a:r>
              <a:rPr lang="en" sz="1600" b="1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replaced </a:t>
            </a:r>
            <a:r>
              <a:rPr lang="en" sz="1600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by another.</a:t>
            </a:r>
            <a:endParaRPr sz="1600" dirty="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Take the substitution of methane by chlorine under</a:t>
            </a:r>
            <a:r>
              <a:rPr lang="en" sz="1200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200" b="1" dirty="0">
                <a:solidFill>
                  <a:srgbClr val="9900FF"/>
                </a:solidFill>
                <a:latin typeface="Cambria"/>
                <a:ea typeface="Cambria"/>
                <a:cs typeface="Cambria"/>
                <a:sym typeface="Cambria"/>
              </a:rPr>
              <a:t>UV light</a:t>
            </a:r>
            <a:r>
              <a:rPr lang="en" sz="1200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 form </a:t>
            </a:r>
            <a:r>
              <a:rPr lang="en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chloromethane </a:t>
            </a:r>
            <a:r>
              <a:rPr lang="en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</a:t>
            </a:r>
            <a:r>
              <a:rPr lang="en" sz="1200" b="1" baseline="-25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Cl</a:t>
            </a:r>
            <a:r>
              <a:rPr lang="en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):</a:t>
            </a:r>
            <a:endParaRPr sz="1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CH</a:t>
            </a:r>
            <a:r>
              <a:rPr lang="en" sz="1200" baseline="-250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4 (g)</a:t>
            </a:r>
            <a:r>
              <a:rPr lang="en" sz="12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+ Cl</a:t>
            </a:r>
            <a:r>
              <a:rPr lang="en" sz="1200" baseline="-250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 (g)</a:t>
            </a:r>
            <a:r>
              <a:rPr lang="en" sz="12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r>
              <a:rPr lang="en" sz="1200" dirty="0">
                <a:solidFill>
                  <a:srgbClr val="9900FF"/>
                </a:solidFill>
                <a:latin typeface="Kalam"/>
                <a:ea typeface="Kalam"/>
                <a:cs typeface="Kalam"/>
                <a:sym typeface="Kalam"/>
              </a:rPr>
              <a:t>→ </a:t>
            </a:r>
            <a:r>
              <a:rPr lang="en" sz="12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CH</a:t>
            </a:r>
            <a:r>
              <a:rPr lang="en" sz="1200" baseline="-250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3</a:t>
            </a:r>
            <a:r>
              <a:rPr lang="en" sz="12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Cl </a:t>
            </a:r>
            <a:r>
              <a:rPr lang="en" sz="1200" baseline="-250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(g)</a:t>
            </a:r>
            <a:r>
              <a:rPr lang="en" sz="12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+ HCl </a:t>
            </a:r>
            <a:r>
              <a:rPr lang="en" sz="1200" baseline="-250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(g)</a:t>
            </a:r>
            <a:endParaRPr sz="1200" dirty="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Kalam"/>
              <a:buChar char="●"/>
            </a:pPr>
            <a:r>
              <a:rPr lang="en" sz="1600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During </a:t>
            </a:r>
            <a:r>
              <a:rPr lang="en" sz="1600" b="1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addition reactions</a:t>
            </a:r>
            <a:r>
              <a:rPr lang="en" sz="1600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2 or more molecules </a:t>
            </a:r>
            <a:r>
              <a:rPr lang="en" sz="1600" b="1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combine </a:t>
            </a:r>
            <a:r>
              <a:rPr lang="en" sz="1600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form a </a:t>
            </a:r>
            <a:r>
              <a:rPr lang="en" sz="1600" b="1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larger molecule</a:t>
            </a:r>
            <a:r>
              <a:rPr lang="en" sz="1600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 dirty="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Take the addition of ethene and steam to form </a:t>
            </a:r>
            <a:r>
              <a:rPr lang="en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ethanol </a:t>
            </a:r>
            <a:r>
              <a:rPr lang="en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en" sz="1200" b="1" baseline="-25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</a:t>
            </a:r>
            <a:r>
              <a:rPr lang="en" sz="1200" b="1" baseline="-25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</a:t>
            </a:r>
            <a:r>
              <a:rPr lang="en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OH</a:t>
            </a:r>
            <a:r>
              <a:rPr lang="en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):</a:t>
            </a:r>
            <a:endParaRPr sz="1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C</a:t>
            </a:r>
            <a:r>
              <a:rPr lang="en" sz="1200" baseline="-250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</a:t>
            </a:r>
            <a:r>
              <a:rPr lang="en" sz="12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H</a:t>
            </a:r>
            <a:r>
              <a:rPr lang="en" sz="1200" baseline="-250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4 (g)</a:t>
            </a:r>
            <a:r>
              <a:rPr lang="en" sz="12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+ H</a:t>
            </a:r>
            <a:r>
              <a:rPr lang="en" sz="1200" baseline="-250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</a:t>
            </a:r>
            <a:r>
              <a:rPr lang="en" sz="12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O </a:t>
            </a:r>
            <a:r>
              <a:rPr lang="en" sz="1200" baseline="-250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(g)</a:t>
            </a:r>
            <a:r>
              <a:rPr lang="en" sz="12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→ C</a:t>
            </a:r>
            <a:r>
              <a:rPr lang="en" sz="1200" baseline="-250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</a:t>
            </a:r>
            <a:r>
              <a:rPr lang="en" sz="12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H</a:t>
            </a:r>
            <a:r>
              <a:rPr lang="en" sz="1200" baseline="-250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5</a:t>
            </a:r>
            <a:r>
              <a:rPr lang="en" sz="12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OH </a:t>
            </a:r>
            <a:r>
              <a:rPr lang="en" sz="1200" baseline="-250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(l)</a:t>
            </a:r>
            <a:endParaRPr sz="1600" baseline="-25000" dirty="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000" dirty="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0" name="Google Shape;27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29AAEEE-F204-3D34-BE12-B53AA4244C3B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23EFF079-8588-583F-E6BE-8D5E754E3128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7E4410-F133-3631-A31E-8CF49BF26C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D69DE7-AB55-F8B1-7E27-CBD1165DD8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Reactions Involving Organic Compounds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6" name="Google Shape;276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During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combustion reactions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an organic compound reacts with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oxygen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</a:t>
            </a:r>
            <a:r>
              <a:rPr lang="en" b="1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to form carbon-based products.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the combustion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complete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carbon dioxide (CO</a:t>
            </a:r>
            <a:r>
              <a:rPr lang="en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and </a:t>
            </a: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water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H</a:t>
            </a:r>
            <a:r>
              <a:rPr lang="en" baseline="-250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O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are formed.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the combustion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incomplete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carbon monoxide (CO) may be formed.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Take the </a:t>
            </a:r>
            <a:r>
              <a:rPr lang="en" sz="1400" b="1">
                <a:solidFill>
                  <a:srgbClr val="19EF4D"/>
                </a:solidFill>
                <a:latin typeface="Cambria"/>
                <a:ea typeface="Cambria"/>
                <a:cs typeface="Cambria"/>
                <a:sym typeface="Cambria"/>
              </a:rPr>
              <a:t>complete </a:t>
            </a:r>
            <a:r>
              <a:rPr lang="en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combustion </a:t>
            </a:r>
            <a:r>
              <a:rPr lang="en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of pentane to form carbon dioxide and water: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C</a:t>
            </a:r>
            <a:r>
              <a:rPr lang="en" sz="14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5</a:t>
            </a:r>
            <a:r>
              <a:rPr lang="en" sz="14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H</a:t>
            </a:r>
            <a:r>
              <a:rPr lang="en" sz="14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12 (g)</a:t>
            </a:r>
            <a:r>
              <a:rPr lang="en" sz="14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+ </a:t>
            </a:r>
            <a:r>
              <a:rPr lang="en" sz="14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8</a:t>
            </a:r>
            <a:r>
              <a:rPr lang="en" sz="14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O</a:t>
            </a:r>
            <a:r>
              <a:rPr lang="en" sz="14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 (g)</a:t>
            </a:r>
            <a:r>
              <a:rPr lang="en" sz="14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→ </a:t>
            </a:r>
            <a:r>
              <a:rPr lang="en" sz="14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5</a:t>
            </a:r>
            <a:r>
              <a:rPr lang="en" sz="14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CO</a:t>
            </a:r>
            <a:r>
              <a:rPr lang="en" sz="14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 (g)</a:t>
            </a:r>
            <a:r>
              <a:rPr lang="en" sz="14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+ </a:t>
            </a:r>
            <a:r>
              <a:rPr lang="en" sz="14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6</a:t>
            </a:r>
            <a:r>
              <a:rPr lang="en" sz="14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H</a:t>
            </a:r>
            <a:r>
              <a:rPr lang="en" sz="14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</a:t>
            </a:r>
            <a:r>
              <a:rPr lang="en" sz="14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O</a:t>
            </a:r>
            <a:r>
              <a:rPr lang="en" sz="14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(l)</a:t>
            </a:r>
            <a:endParaRPr baseline="-25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Take the </a:t>
            </a:r>
            <a:r>
              <a:rPr lang="en" sz="14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incomplete </a:t>
            </a:r>
            <a:r>
              <a:rPr lang="en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combustion </a:t>
            </a:r>
            <a:r>
              <a:rPr lang="en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of pentane to form carbon monoxide and water: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C</a:t>
            </a:r>
            <a:r>
              <a:rPr lang="en" sz="14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5</a:t>
            </a:r>
            <a:r>
              <a:rPr lang="en" sz="14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H</a:t>
            </a:r>
            <a:r>
              <a:rPr lang="en" sz="14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12 (g)</a:t>
            </a:r>
            <a:r>
              <a:rPr lang="en" sz="14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+ </a:t>
            </a:r>
            <a:r>
              <a:rPr lang="en" sz="14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5</a:t>
            </a:r>
            <a:r>
              <a:rPr lang="en" sz="1400" b="1" baseline="30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½</a:t>
            </a:r>
            <a:r>
              <a:rPr lang="en" sz="14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O</a:t>
            </a:r>
            <a:r>
              <a:rPr lang="en" sz="14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 (g)</a:t>
            </a:r>
            <a:r>
              <a:rPr lang="en" sz="14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→ </a:t>
            </a:r>
            <a:r>
              <a:rPr lang="en" sz="14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5</a:t>
            </a:r>
            <a:r>
              <a:rPr lang="en" sz="14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CO</a:t>
            </a:r>
            <a:r>
              <a:rPr lang="en" sz="14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(g)</a:t>
            </a:r>
            <a:r>
              <a:rPr lang="en" sz="14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+ </a:t>
            </a:r>
            <a:r>
              <a:rPr lang="en" sz="14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6</a:t>
            </a:r>
            <a:r>
              <a:rPr lang="en" sz="14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H</a:t>
            </a:r>
            <a:r>
              <a:rPr lang="en" sz="14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</a:t>
            </a:r>
            <a:r>
              <a:rPr lang="en" sz="14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O</a:t>
            </a:r>
            <a:r>
              <a:rPr lang="en" sz="14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(l)</a:t>
            </a:r>
            <a:endParaRPr sz="1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7" name="Google Shape;277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AF76103-D42D-382C-9933-D81CF4A88985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BBD62BF-9A54-C115-B7C6-4D5294BE1C06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422697-5806-CC83-2F19-F7E6FFEA12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6DDE84-0143-C6BD-6AA0-0FE460FCA8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283" name="Google Shape;283;p28"/>
          <p:cNvPicPr preferRelativeResize="0"/>
          <p:nvPr/>
        </p:nvPicPr>
        <p:blipFill rotWithShape="1">
          <a:blip r:embed="rId3">
            <a:alphaModFix/>
          </a:blip>
          <a:srcRect l="18751" t="14236" r="14847"/>
          <a:stretch/>
        </p:blipFill>
        <p:spPr>
          <a:xfrm>
            <a:off x="0" y="0"/>
            <a:ext cx="33069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8"/>
          <p:cNvSpPr txBox="1"/>
          <p:nvPr/>
        </p:nvSpPr>
        <p:spPr>
          <a:xfrm>
            <a:off x="4346900" y="2263938"/>
            <a:ext cx="3441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Hydrocarbons are most commonly associated with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combustion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reactions.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EDCE1FF-3583-EF75-B67B-BC389D19A3F1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FFCF6FF-F7F3-350D-04BD-49B6D173F12C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79EDA-6C1E-60A2-DB2D-8C483670C3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A6D006-CD78-B28E-0955-FD85034FA7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Hydrocarbons and Organic Chemistry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60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4.1</a:t>
            </a:r>
            <a:endParaRPr sz="17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that a hydrocarbon is a compound of hydrogen and carbon only.</a:t>
            </a:r>
            <a:endParaRPr sz="13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Organic chemistry is the study of compounds that contain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carbon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Carbon forms the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skeleton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a huge number of compounds.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One of the largest groups of organic compounds are the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hydrocarbons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These are compounds that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only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contain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carbon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and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hydrogen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are several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families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hydrocarbons.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These include the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alkanes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the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alkenes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64" name="Google Shape;64;p14"/>
          <p:cNvGrpSpPr/>
          <p:nvPr/>
        </p:nvGrpSpPr>
        <p:grpSpPr>
          <a:xfrm>
            <a:off x="5869065" y="1498215"/>
            <a:ext cx="2603384" cy="3070663"/>
            <a:chOff x="5878825" y="1373126"/>
            <a:chExt cx="2725200" cy="3220749"/>
          </a:xfrm>
        </p:grpSpPr>
        <p:pic>
          <p:nvPicPr>
            <p:cNvPr id="65" name="Google Shape;65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052600" y="1373126"/>
              <a:ext cx="2377649" cy="23972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Google Shape;66;p14"/>
            <p:cNvSpPr txBox="1"/>
            <p:nvPr/>
          </p:nvSpPr>
          <p:spPr>
            <a:xfrm>
              <a:off x="5878825" y="3770375"/>
              <a:ext cx="2725200" cy="82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 hydrocarbon 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methane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CH</a:t>
              </a:r>
              <a:r>
                <a:rPr lang="en" sz="1300" b="1" baseline="-25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4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). With a carbon core, methane is also an 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organic molecule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B13D4E9-DA11-548D-BFFA-F04ACEFAFDC7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66BD5FA-DD56-74B3-7B90-8C51DC1C612A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BA5AC7-327E-18B0-3B71-CF5ABA7595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8DED04-0DCE-D83A-1651-1FBCE89A3E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1409500" y="868200"/>
            <a:ext cx="2912040" cy="3407081"/>
          </a:xfrm>
          <a:custGeom>
            <a:avLst/>
            <a:gdLst/>
            <a:ahLst/>
            <a:cxnLst/>
            <a:rect l="l" t="t" r="r" b="b"/>
            <a:pathLst>
              <a:path w="170644" h="180747" extrusionOk="0">
                <a:moveTo>
                  <a:pt x="67644" y="1"/>
                </a:moveTo>
                <a:lnTo>
                  <a:pt x="67644" y="17475"/>
                </a:lnTo>
                <a:lnTo>
                  <a:pt x="67644" y="34949"/>
                </a:lnTo>
                <a:lnTo>
                  <a:pt x="72353" y="34949"/>
                </a:lnTo>
                <a:lnTo>
                  <a:pt x="72353" y="26758"/>
                </a:lnTo>
                <a:lnTo>
                  <a:pt x="72353" y="18567"/>
                </a:lnTo>
                <a:lnTo>
                  <a:pt x="90510" y="18567"/>
                </a:lnTo>
                <a:lnTo>
                  <a:pt x="90510" y="26758"/>
                </a:lnTo>
                <a:lnTo>
                  <a:pt x="90510" y="34949"/>
                </a:lnTo>
                <a:lnTo>
                  <a:pt x="95220" y="34949"/>
                </a:lnTo>
                <a:lnTo>
                  <a:pt x="95220" y="17475"/>
                </a:lnTo>
                <a:lnTo>
                  <a:pt x="95220" y="1"/>
                </a:lnTo>
                <a:lnTo>
                  <a:pt x="90510" y="1"/>
                </a:lnTo>
                <a:lnTo>
                  <a:pt x="90510" y="7236"/>
                </a:lnTo>
                <a:lnTo>
                  <a:pt x="90510" y="14403"/>
                </a:lnTo>
                <a:lnTo>
                  <a:pt x="72353" y="14403"/>
                </a:lnTo>
                <a:lnTo>
                  <a:pt x="72353" y="7236"/>
                </a:lnTo>
                <a:lnTo>
                  <a:pt x="72353" y="1"/>
                </a:lnTo>
                <a:close/>
                <a:moveTo>
                  <a:pt x="79725" y="39658"/>
                </a:moveTo>
                <a:lnTo>
                  <a:pt x="79725" y="56245"/>
                </a:lnTo>
                <a:lnTo>
                  <a:pt x="79725" y="72900"/>
                </a:lnTo>
                <a:lnTo>
                  <a:pt x="82865" y="72900"/>
                </a:lnTo>
                <a:lnTo>
                  <a:pt x="82865" y="56245"/>
                </a:lnTo>
                <a:lnTo>
                  <a:pt x="82865" y="39658"/>
                </a:lnTo>
                <a:close/>
                <a:moveTo>
                  <a:pt x="103560" y="96635"/>
                </a:moveTo>
                <a:cubicBezTo>
                  <a:pt x="103513" y="96635"/>
                  <a:pt x="103485" y="96641"/>
                  <a:pt x="103479" y="96653"/>
                </a:cubicBezTo>
                <a:cubicBezTo>
                  <a:pt x="103342" y="96721"/>
                  <a:pt x="100885" y="105185"/>
                  <a:pt x="100953" y="105254"/>
                </a:cubicBezTo>
                <a:cubicBezTo>
                  <a:pt x="100953" y="105322"/>
                  <a:pt x="101636" y="105527"/>
                  <a:pt x="102318" y="105800"/>
                </a:cubicBezTo>
                <a:cubicBezTo>
                  <a:pt x="103069" y="106073"/>
                  <a:pt x="103752" y="106277"/>
                  <a:pt x="103820" y="106277"/>
                </a:cubicBezTo>
                <a:cubicBezTo>
                  <a:pt x="104025" y="106277"/>
                  <a:pt x="104093" y="106004"/>
                  <a:pt x="105526" y="100817"/>
                </a:cubicBezTo>
                <a:cubicBezTo>
                  <a:pt x="106072" y="98974"/>
                  <a:pt x="106482" y="97404"/>
                  <a:pt x="106414" y="97336"/>
                </a:cubicBezTo>
                <a:cubicBezTo>
                  <a:pt x="106352" y="97212"/>
                  <a:pt x="104029" y="96635"/>
                  <a:pt x="103560" y="96635"/>
                </a:cubicBezTo>
                <a:close/>
                <a:moveTo>
                  <a:pt x="113623" y="99378"/>
                </a:moveTo>
                <a:cubicBezTo>
                  <a:pt x="113602" y="99378"/>
                  <a:pt x="113588" y="99380"/>
                  <a:pt x="113581" y="99383"/>
                </a:cubicBezTo>
                <a:cubicBezTo>
                  <a:pt x="113512" y="99452"/>
                  <a:pt x="111260" y="107916"/>
                  <a:pt x="111328" y="107984"/>
                </a:cubicBezTo>
                <a:cubicBezTo>
                  <a:pt x="111328" y="108052"/>
                  <a:pt x="111943" y="108257"/>
                  <a:pt x="112693" y="108530"/>
                </a:cubicBezTo>
                <a:cubicBezTo>
                  <a:pt x="113444" y="108803"/>
                  <a:pt x="114127" y="109008"/>
                  <a:pt x="114195" y="109008"/>
                </a:cubicBezTo>
                <a:cubicBezTo>
                  <a:pt x="114263" y="109008"/>
                  <a:pt x="114400" y="108735"/>
                  <a:pt x="114536" y="108325"/>
                </a:cubicBezTo>
                <a:cubicBezTo>
                  <a:pt x="115765" y="103752"/>
                  <a:pt x="116652" y="100134"/>
                  <a:pt x="116584" y="100066"/>
                </a:cubicBezTo>
                <a:cubicBezTo>
                  <a:pt x="116519" y="99937"/>
                  <a:pt x="114003" y="99378"/>
                  <a:pt x="113623" y="99378"/>
                </a:cubicBezTo>
                <a:close/>
                <a:moveTo>
                  <a:pt x="123779" y="102109"/>
                </a:moveTo>
                <a:cubicBezTo>
                  <a:pt x="123764" y="102109"/>
                  <a:pt x="123754" y="102111"/>
                  <a:pt x="123751" y="102114"/>
                </a:cubicBezTo>
                <a:cubicBezTo>
                  <a:pt x="123683" y="102182"/>
                  <a:pt x="121430" y="110714"/>
                  <a:pt x="121499" y="110782"/>
                </a:cubicBezTo>
                <a:cubicBezTo>
                  <a:pt x="121499" y="110782"/>
                  <a:pt x="122113" y="110987"/>
                  <a:pt x="122864" y="111260"/>
                </a:cubicBezTo>
                <a:cubicBezTo>
                  <a:pt x="123615" y="111533"/>
                  <a:pt x="124297" y="111738"/>
                  <a:pt x="124365" y="111738"/>
                </a:cubicBezTo>
                <a:cubicBezTo>
                  <a:pt x="124434" y="111738"/>
                  <a:pt x="124570" y="111465"/>
                  <a:pt x="124707" y="111055"/>
                </a:cubicBezTo>
                <a:cubicBezTo>
                  <a:pt x="125935" y="106482"/>
                  <a:pt x="126823" y="102865"/>
                  <a:pt x="126754" y="102796"/>
                </a:cubicBezTo>
                <a:cubicBezTo>
                  <a:pt x="126624" y="102731"/>
                  <a:pt x="124079" y="102109"/>
                  <a:pt x="123779" y="102109"/>
                </a:cubicBezTo>
                <a:close/>
                <a:moveTo>
                  <a:pt x="82327" y="77676"/>
                </a:moveTo>
                <a:cubicBezTo>
                  <a:pt x="80601" y="77676"/>
                  <a:pt x="78802" y="77829"/>
                  <a:pt x="77677" y="78155"/>
                </a:cubicBezTo>
                <a:cubicBezTo>
                  <a:pt x="70784" y="79998"/>
                  <a:pt x="66756" y="84981"/>
                  <a:pt x="65869" y="92626"/>
                </a:cubicBezTo>
                <a:cubicBezTo>
                  <a:pt x="65050" y="99930"/>
                  <a:pt x="67644" y="107506"/>
                  <a:pt x="72149" y="110851"/>
                </a:cubicBezTo>
                <a:cubicBezTo>
                  <a:pt x="74060" y="112284"/>
                  <a:pt x="75903" y="113035"/>
                  <a:pt x="78701" y="113444"/>
                </a:cubicBezTo>
                <a:cubicBezTo>
                  <a:pt x="79446" y="113577"/>
                  <a:pt x="80523" y="113638"/>
                  <a:pt x="81652" y="113638"/>
                </a:cubicBezTo>
                <a:cubicBezTo>
                  <a:pt x="83421" y="113638"/>
                  <a:pt x="85320" y="113490"/>
                  <a:pt x="86278" y="113240"/>
                </a:cubicBezTo>
                <a:cubicBezTo>
                  <a:pt x="87984" y="112830"/>
                  <a:pt x="90442" y="111602"/>
                  <a:pt x="91738" y="110578"/>
                </a:cubicBezTo>
                <a:cubicBezTo>
                  <a:pt x="92967" y="109486"/>
                  <a:pt x="94400" y="107711"/>
                  <a:pt x="95220" y="106004"/>
                </a:cubicBezTo>
                <a:cubicBezTo>
                  <a:pt x="95902" y="104776"/>
                  <a:pt x="96789" y="102182"/>
                  <a:pt x="96653" y="102046"/>
                </a:cubicBezTo>
                <a:cubicBezTo>
                  <a:pt x="96653" y="101977"/>
                  <a:pt x="92421" y="100885"/>
                  <a:pt x="92148" y="100817"/>
                </a:cubicBezTo>
                <a:cubicBezTo>
                  <a:pt x="92080" y="100817"/>
                  <a:pt x="91943" y="101363"/>
                  <a:pt x="91807" y="101977"/>
                </a:cubicBezTo>
                <a:cubicBezTo>
                  <a:pt x="90988" y="104776"/>
                  <a:pt x="89145" y="107233"/>
                  <a:pt x="86892" y="108393"/>
                </a:cubicBezTo>
                <a:cubicBezTo>
                  <a:pt x="85327" y="109220"/>
                  <a:pt x="83568" y="109609"/>
                  <a:pt x="81809" y="109609"/>
                </a:cubicBezTo>
                <a:cubicBezTo>
                  <a:pt x="78045" y="109609"/>
                  <a:pt x="74282" y="107824"/>
                  <a:pt x="72422" y="104708"/>
                </a:cubicBezTo>
                <a:cubicBezTo>
                  <a:pt x="71671" y="103342"/>
                  <a:pt x="70852" y="100544"/>
                  <a:pt x="70579" y="98564"/>
                </a:cubicBezTo>
                <a:cubicBezTo>
                  <a:pt x="70237" y="96244"/>
                  <a:pt x="70442" y="92626"/>
                  <a:pt x="70988" y="90510"/>
                </a:cubicBezTo>
                <a:cubicBezTo>
                  <a:pt x="72353" y="84776"/>
                  <a:pt x="76176" y="81705"/>
                  <a:pt x="81841" y="81705"/>
                </a:cubicBezTo>
                <a:cubicBezTo>
                  <a:pt x="81917" y="81704"/>
                  <a:pt x="81992" y="81703"/>
                  <a:pt x="82067" y="81703"/>
                </a:cubicBezTo>
                <a:cubicBezTo>
                  <a:pt x="86175" y="81703"/>
                  <a:pt x="88969" y="83547"/>
                  <a:pt x="90578" y="87234"/>
                </a:cubicBezTo>
                <a:cubicBezTo>
                  <a:pt x="91056" y="88189"/>
                  <a:pt x="91465" y="88872"/>
                  <a:pt x="91602" y="88872"/>
                </a:cubicBezTo>
                <a:cubicBezTo>
                  <a:pt x="91670" y="88804"/>
                  <a:pt x="92694" y="88599"/>
                  <a:pt x="93854" y="88326"/>
                </a:cubicBezTo>
                <a:cubicBezTo>
                  <a:pt x="94947" y="88053"/>
                  <a:pt x="95902" y="87848"/>
                  <a:pt x="95970" y="87848"/>
                </a:cubicBezTo>
                <a:cubicBezTo>
                  <a:pt x="96107" y="87643"/>
                  <a:pt x="94605" y="84435"/>
                  <a:pt x="93854" y="83275"/>
                </a:cubicBezTo>
                <a:cubicBezTo>
                  <a:pt x="92011" y="80681"/>
                  <a:pt x="89281" y="78838"/>
                  <a:pt x="86210" y="78019"/>
                </a:cubicBezTo>
                <a:cubicBezTo>
                  <a:pt x="85314" y="77795"/>
                  <a:pt x="83849" y="77676"/>
                  <a:pt x="82327" y="77676"/>
                </a:cubicBezTo>
                <a:close/>
                <a:moveTo>
                  <a:pt x="133949" y="104839"/>
                </a:moveTo>
                <a:cubicBezTo>
                  <a:pt x="133934" y="104839"/>
                  <a:pt x="133925" y="104841"/>
                  <a:pt x="133921" y="104844"/>
                </a:cubicBezTo>
                <a:cubicBezTo>
                  <a:pt x="133853" y="104981"/>
                  <a:pt x="131601" y="113444"/>
                  <a:pt x="131601" y="113513"/>
                </a:cubicBezTo>
                <a:cubicBezTo>
                  <a:pt x="131669" y="113513"/>
                  <a:pt x="132283" y="113786"/>
                  <a:pt x="133034" y="113991"/>
                </a:cubicBezTo>
                <a:cubicBezTo>
                  <a:pt x="133785" y="114264"/>
                  <a:pt x="134467" y="114468"/>
                  <a:pt x="134536" y="114468"/>
                </a:cubicBezTo>
                <a:cubicBezTo>
                  <a:pt x="134542" y="114474"/>
                  <a:pt x="134548" y="114477"/>
                  <a:pt x="134555" y="114477"/>
                </a:cubicBezTo>
                <a:cubicBezTo>
                  <a:pt x="134628" y="114477"/>
                  <a:pt x="134752" y="114160"/>
                  <a:pt x="134877" y="113786"/>
                </a:cubicBezTo>
                <a:cubicBezTo>
                  <a:pt x="136106" y="109213"/>
                  <a:pt x="136993" y="105595"/>
                  <a:pt x="136925" y="105595"/>
                </a:cubicBezTo>
                <a:cubicBezTo>
                  <a:pt x="136795" y="105465"/>
                  <a:pt x="134249" y="104839"/>
                  <a:pt x="133949" y="104839"/>
                </a:cubicBezTo>
                <a:close/>
                <a:moveTo>
                  <a:pt x="61842" y="104776"/>
                </a:moveTo>
                <a:lnTo>
                  <a:pt x="48463" y="112557"/>
                </a:lnTo>
                <a:cubicBezTo>
                  <a:pt x="41092" y="116789"/>
                  <a:pt x="34880" y="120407"/>
                  <a:pt x="34607" y="120612"/>
                </a:cubicBezTo>
                <a:lnTo>
                  <a:pt x="34129" y="120885"/>
                </a:lnTo>
                <a:lnTo>
                  <a:pt x="34949" y="122318"/>
                </a:lnTo>
                <a:cubicBezTo>
                  <a:pt x="35358" y="123069"/>
                  <a:pt x="35699" y="123683"/>
                  <a:pt x="35699" y="123683"/>
                </a:cubicBezTo>
                <a:cubicBezTo>
                  <a:pt x="35972" y="123683"/>
                  <a:pt x="63343" y="107711"/>
                  <a:pt x="63343" y="107574"/>
                </a:cubicBezTo>
                <a:cubicBezTo>
                  <a:pt x="63343" y="107438"/>
                  <a:pt x="63002" y="106824"/>
                  <a:pt x="62593" y="106073"/>
                </a:cubicBezTo>
                <a:lnTo>
                  <a:pt x="61842" y="104776"/>
                </a:lnTo>
                <a:close/>
                <a:moveTo>
                  <a:pt x="143068" y="98291"/>
                </a:moveTo>
                <a:lnTo>
                  <a:pt x="143068" y="115765"/>
                </a:lnTo>
                <a:lnTo>
                  <a:pt x="143068" y="133307"/>
                </a:lnTo>
                <a:lnTo>
                  <a:pt x="147778" y="133307"/>
                </a:lnTo>
                <a:lnTo>
                  <a:pt x="147778" y="125048"/>
                </a:lnTo>
                <a:lnTo>
                  <a:pt x="147778" y="116857"/>
                </a:lnTo>
                <a:lnTo>
                  <a:pt x="165934" y="116857"/>
                </a:lnTo>
                <a:lnTo>
                  <a:pt x="165934" y="125048"/>
                </a:lnTo>
                <a:lnTo>
                  <a:pt x="165934" y="133307"/>
                </a:lnTo>
                <a:lnTo>
                  <a:pt x="170644" y="133307"/>
                </a:lnTo>
                <a:lnTo>
                  <a:pt x="170644" y="115765"/>
                </a:lnTo>
                <a:lnTo>
                  <a:pt x="170644" y="98291"/>
                </a:lnTo>
                <a:lnTo>
                  <a:pt x="165934" y="98291"/>
                </a:lnTo>
                <a:lnTo>
                  <a:pt x="165934" y="105527"/>
                </a:lnTo>
                <a:lnTo>
                  <a:pt x="165934" y="112762"/>
                </a:lnTo>
                <a:lnTo>
                  <a:pt x="147778" y="112762"/>
                </a:lnTo>
                <a:lnTo>
                  <a:pt x="147778" y="105527"/>
                </a:lnTo>
                <a:lnTo>
                  <a:pt x="147778" y="98291"/>
                </a:lnTo>
                <a:close/>
                <a:moveTo>
                  <a:pt x="94605" y="114946"/>
                </a:moveTo>
                <a:lnTo>
                  <a:pt x="93650" y="115424"/>
                </a:lnTo>
                <a:cubicBezTo>
                  <a:pt x="93172" y="115765"/>
                  <a:pt x="92489" y="116107"/>
                  <a:pt x="92285" y="116311"/>
                </a:cubicBezTo>
                <a:lnTo>
                  <a:pt x="91807" y="116584"/>
                </a:lnTo>
                <a:lnTo>
                  <a:pt x="96448" y="130031"/>
                </a:lnTo>
                <a:cubicBezTo>
                  <a:pt x="99042" y="137403"/>
                  <a:pt x="101158" y="143478"/>
                  <a:pt x="101226" y="143478"/>
                </a:cubicBezTo>
                <a:cubicBezTo>
                  <a:pt x="101431" y="143478"/>
                  <a:pt x="112966" y="136515"/>
                  <a:pt x="112966" y="136379"/>
                </a:cubicBezTo>
                <a:cubicBezTo>
                  <a:pt x="112966" y="136242"/>
                  <a:pt x="108871" y="131396"/>
                  <a:pt x="103752" y="125526"/>
                </a:cubicBezTo>
                <a:lnTo>
                  <a:pt x="94605" y="114946"/>
                </a:lnTo>
                <a:close/>
                <a:moveTo>
                  <a:pt x="1" y="117267"/>
                </a:moveTo>
                <a:lnTo>
                  <a:pt x="1" y="134741"/>
                </a:lnTo>
                <a:lnTo>
                  <a:pt x="1" y="152215"/>
                </a:lnTo>
                <a:lnTo>
                  <a:pt x="4711" y="152215"/>
                </a:lnTo>
                <a:lnTo>
                  <a:pt x="4711" y="144024"/>
                </a:lnTo>
                <a:lnTo>
                  <a:pt x="4711" y="135833"/>
                </a:lnTo>
                <a:lnTo>
                  <a:pt x="22867" y="135833"/>
                </a:lnTo>
                <a:lnTo>
                  <a:pt x="22867" y="144024"/>
                </a:lnTo>
                <a:lnTo>
                  <a:pt x="22867" y="152215"/>
                </a:lnTo>
                <a:lnTo>
                  <a:pt x="27577" y="152215"/>
                </a:lnTo>
                <a:lnTo>
                  <a:pt x="27577" y="134741"/>
                </a:lnTo>
                <a:lnTo>
                  <a:pt x="27577" y="117267"/>
                </a:lnTo>
                <a:lnTo>
                  <a:pt x="22867" y="117267"/>
                </a:lnTo>
                <a:lnTo>
                  <a:pt x="22867" y="124502"/>
                </a:lnTo>
                <a:lnTo>
                  <a:pt x="22867" y="131737"/>
                </a:lnTo>
                <a:lnTo>
                  <a:pt x="4711" y="131737"/>
                </a:lnTo>
                <a:lnTo>
                  <a:pt x="4711" y="124502"/>
                </a:lnTo>
                <a:lnTo>
                  <a:pt x="4711" y="117267"/>
                </a:lnTo>
                <a:close/>
                <a:moveTo>
                  <a:pt x="106755" y="145798"/>
                </a:moveTo>
                <a:lnTo>
                  <a:pt x="106755" y="163272"/>
                </a:lnTo>
                <a:lnTo>
                  <a:pt x="106755" y="180746"/>
                </a:lnTo>
                <a:lnTo>
                  <a:pt x="111397" y="180746"/>
                </a:lnTo>
                <a:lnTo>
                  <a:pt x="111397" y="172555"/>
                </a:lnTo>
                <a:lnTo>
                  <a:pt x="111397" y="164364"/>
                </a:lnTo>
                <a:lnTo>
                  <a:pt x="129621" y="164364"/>
                </a:lnTo>
                <a:lnTo>
                  <a:pt x="129621" y="172555"/>
                </a:lnTo>
                <a:lnTo>
                  <a:pt x="129621" y="180746"/>
                </a:lnTo>
                <a:lnTo>
                  <a:pt x="134263" y="180746"/>
                </a:lnTo>
                <a:lnTo>
                  <a:pt x="134263" y="163272"/>
                </a:lnTo>
                <a:lnTo>
                  <a:pt x="134263" y="145798"/>
                </a:lnTo>
                <a:lnTo>
                  <a:pt x="129621" y="145798"/>
                </a:lnTo>
                <a:lnTo>
                  <a:pt x="129621" y="153034"/>
                </a:lnTo>
                <a:lnTo>
                  <a:pt x="129621" y="160269"/>
                </a:lnTo>
                <a:lnTo>
                  <a:pt x="111397" y="160269"/>
                </a:lnTo>
                <a:lnTo>
                  <a:pt x="111397" y="153034"/>
                </a:lnTo>
                <a:lnTo>
                  <a:pt x="111397" y="1457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5191500" y="1940688"/>
            <a:ext cx="29121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Organic compounds all contain the element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carbon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simplest organic compound is the alkane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methane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</a:t>
            </a:r>
            <a:r>
              <a:rPr lang="en" b="1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B0103FF-CD32-F607-40B5-C849C6E695CD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C669131-547D-C4A5-D225-D6DBB5AD42D0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254E81-9B0F-AE9C-8F7D-F2F350AE15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503D51-B2AF-599C-2571-6102778405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Representing Organic Compounds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4.2</a:t>
            </a:r>
            <a:endParaRPr sz="15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Understand how to represent organic molecules using empirical formulae, molecular formulae, general formulae, structural formulae and displayed formulae.</a:t>
            </a:r>
            <a:endParaRPr sz="11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are a number of ways of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representing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organic compounds.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highlight this, we will be using the molecule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butane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general formula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applies to families of compounds.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allows us to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predict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formula of the molecule, based on the number of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carbon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atoms it contains.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Butane is an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alkane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which has the general formula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en" sz="1100" b="1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</a:t>
            </a:r>
            <a:r>
              <a:rPr lang="en" sz="1100" b="1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2n+2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 every carbon atom, there will be twice the number of hydrogen atoms, and a further 2 hydrogen atoms as well.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empirical formula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the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simplest whole number ratio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of atoms of each element in a molecule.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Butane has the empirical formula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en" sz="1100" b="1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</a:t>
            </a:r>
            <a:r>
              <a:rPr lang="en" sz="1100" b="1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5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molecular formula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the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actual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number of atoms of each element in a molecule.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Butane has the molecular formula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en" sz="1100" b="1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</a:t>
            </a:r>
            <a:r>
              <a:rPr lang="en" sz="1100" b="1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10</a:t>
            </a: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32D2E8C-EC7A-A149-DF1E-0F1C312322A3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E253A9B-338A-379B-C60B-DE7CC8EE1A46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EFE21F-CCD4-892F-AC4D-73A77C1205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28D45A-B9FA-E571-0361-9C2632556D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86" name="Google Shape;86;p17"/>
          <p:cNvSpPr txBox="1"/>
          <p:nvPr/>
        </p:nvSpPr>
        <p:spPr>
          <a:xfrm>
            <a:off x="4889850" y="2156100"/>
            <a:ext cx="3081900" cy="9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Butane (C</a:t>
            </a:r>
            <a:r>
              <a:rPr lang="en" baseline="-25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r>
              <a:rPr lang="en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</a:t>
            </a:r>
            <a:r>
              <a:rPr lang="en" baseline="-25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10</a:t>
            </a:r>
            <a:r>
              <a:rPr lang="en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), like many hydrocarbons, has found use as a </a:t>
            </a:r>
            <a:r>
              <a:rPr lang="en" b="1" dirty="0">
                <a:solidFill>
                  <a:srgbClr val="BD4A03"/>
                </a:solidFill>
                <a:latin typeface="Cambria"/>
                <a:ea typeface="Cambria"/>
                <a:cs typeface="Cambria"/>
                <a:sym typeface="Cambria"/>
              </a:rPr>
              <a:t>fuel</a:t>
            </a:r>
            <a:r>
              <a:rPr lang="en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l="2360" t="12858" r="1669" b="1304"/>
          <a:stretch/>
        </p:blipFill>
        <p:spPr>
          <a:xfrm>
            <a:off x="927300" y="330700"/>
            <a:ext cx="3644701" cy="44152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8A69FCC-B23F-047C-1928-ED2D89B4DCE9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5D076D6-3C6B-D567-1FD3-1DD544952522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3FFF6-588B-F2A1-AD95-6A509E9ECA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FBAB29-737F-1731-DC63-22DE169AAB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Representing Organic Compounds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Organic molecules can also be represented graphically</a:t>
            </a:r>
            <a:r>
              <a:rPr lang="en" sz="1700" b="1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 b="1" dirty="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700" b="1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displayed formula</a:t>
            </a:r>
            <a:r>
              <a:rPr lang="en" sz="1700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shows how the </a:t>
            </a:r>
            <a:r>
              <a:rPr lang="en" sz="1700" b="1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spatial arrangement </a:t>
            </a:r>
            <a:r>
              <a:rPr lang="en" sz="1700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the atoms.</a:t>
            </a:r>
            <a:endParaRPr sz="1700" dirty="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It also shows the bonds between the atoms.</a:t>
            </a:r>
            <a:endParaRPr sz="1300" dirty="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dirty="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160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700" b="1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structural formula </a:t>
            </a:r>
            <a:r>
              <a:rPr lang="en" sz="1700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shows how the compound is arranged carbon by carbon, without showing the actual bonds.</a:t>
            </a:r>
            <a:endParaRPr sz="1700" dirty="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Butane has the structural formula </a:t>
            </a:r>
            <a:r>
              <a:rPr lang="en" sz="1300" b="1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CH</a:t>
            </a:r>
            <a:r>
              <a:rPr lang="en" sz="1300" b="1" baseline="-25000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sz="1300" b="1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CH</a:t>
            </a:r>
            <a:r>
              <a:rPr lang="en" sz="1300" b="1" baseline="-25000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300" b="1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CH</a:t>
            </a:r>
            <a:r>
              <a:rPr lang="en" sz="1300" b="1" baseline="-25000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300" b="1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CH</a:t>
            </a:r>
            <a:r>
              <a:rPr lang="en" sz="1300" b="1" baseline="-25000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sz="1300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 dirty="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4" name="Google Shape;9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95" name="Google Shape;95;p18"/>
          <p:cNvGrpSpPr/>
          <p:nvPr/>
        </p:nvGrpSpPr>
        <p:grpSpPr>
          <a:xfrm>
            <a:off x="1576201" y="2296004"/>
            <a:ext cx="5962892" cy="1383663"/>
            <a:chOff x="1692426" y="2255329"/>
            <a:chExt cx="5962892" cy="1383663"/>
          </a:xfrm>
        </p:grpSpPr>
        <p:grpSp>
          <p:nvGrpSpPr>
            <p:cNvPr id="96" name="Google Shape;96;p18"/>
            <p:cNvGrpSpPr/>
            <p:nvPr/>
          </p:nvGrpSpPr>
          <p:grpSpPr>
            <a:xfrm>
              <a:off x="1692426" y="2255329"/>
              <a:ext cx="2986105" cy="1383663"/>
              <a:chOff x="445867" y="1392425"/>
              <a:chExt cx="2596613" cy="1226434"/>
            </a:xfrm>
          </p:grpSpPr>
          <p:sp>
            <p:nvSpPr>
              <p:cNvPr id="97" name="Google Shape;97;p18"/>
              <p:cNvSpPr/>
              <p:nvPr/>
            </p:nvSpPr>
            <p:spPr>
              <a:xfrm>
                <a:off x="768318" y="1985648"/>
                <a:ext cx="226222" cy="9"/>
              </a:xfrm>
              <a:custGeom>
                <a:avLst/>
                <a:gdLst/>
                <a:ahLst/>
                <a:cxnLst/>
                <a:rect l="l" t="t" r="r" b="b"/>
                <a:pathLst>
                  <a:path w="25854" h="1" fill="none" extrusionOk="0">
                    <a:moveTo>
                      <a:pt x="1" y="1"/>
                    </a:moveTo>
                    <a:lnTo>
                      <a:pt x="25854" y="1"/>
                    </a:ln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98" name="Google Shape;98;p18"/>
              <p:cNvSpPr/>
              <p:nvPr/>
            </p:nvSpPr>
            <p:spPr>
              <a:xfrm>
                <a:off x="1090939" y="1659354"/>
                <a:ext cx="9" cy="231320"/>
              </a:xfrm>
              <a:custGeom>
                <a:avLst/>
                <a:gdLst/>
                <a:ahLst/>
                <a:cxnLst/>
                <a:rect l="l" t="t" r="r" b="b"/>
                <a:pathLst>
                  <a:path w="1" h="25781" fill="none" extrusionOk="0">
                    <a:moveTo>
                      <a:pt x="1" y="0"/>
                    </a:moveTo>
                    <a:lnTo>
                      <a:pt x="1" y="25781"/>
                    </a:ln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99" name="Google Shape;99;p18"/>
              <p:cNvSpPr/>
              <p:nvPr/>
            </p:nvSpPr>
            <p:spPr>
              <a:xfrm>
                <a:off x="1090939" y="2080631"/>
                <a:ext cx="9" cy="231329"/>
              </a:xfrm>
              <a:custGeom>
                <a:avLst/>
                <a:gdLst/>
                <a:ahLst/>
                <a:cxnLst/>
                <a:rect l="l" t="t" r="r" b="b"/>
                <a:pathLst>
                  <a:path w="1" h="25782" fill="none" extrusionOk="0">
                    <a:moveTo>
                      <a:pt x="1" y="1"/>
                    </a:moveTo>
                    <a:lnTo>
                      <a:pt x="1" y="25782"/>
                    </a:ln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00" name="Google Shape;100;p18"/>
              <p:cNvSpPr/>
              <p:nvPr/>
            </p:nvSpPr>
            <p:spPr>
              <a:xfrm>
                <a:off x="1182306" y="1985648"/>
                <a:ext cx="225592" cy="9"/>
              </a:xfrm>
              <a:custGeom>
                <a:avLst/>
                <a:gdLst/>
                <a:ahLst/>
                <a:cxnLst/>
                <a:rect l="l" t="t" r="r" b="b"/>
                <a:pathLst>
                  <a:path w="25782" h="1" fill="none" extrusionOk="0">
                    <a:moveTo>
                      <a:pt x="1" y="1"/>
                    </a:moveTo>
                    <a:lnTo>
                      <a:pt x="25782" y="1"/>
                    </a:ln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01" name="Google Shape;101;p18"/>
              <p:cNvSpPr/>
              <p:nvPr/>
            </p:nvSpPr>
            <p:spPr>
              <a:xfrm>
                <a:off x="1516276" y="1659354"/>
                <a:ext cx="9" cy="231320"/>
              </a:xfrm>
              <a:custGeom>
                <a:avLst/>
                <a:gdLst/>
                <a:ahLst/>
                <a:cxnLst/>
                <a:rect l="l" t="t" r="r" b="b"/>
                <a:pathLst>
                  <a:path w="1" h="25781" fill="none" extrusionOk="0">
                    <a:moveTo>
                      <a:pt x="0" y="0"/>
                    </a:moveTo>
                    <a:lnTo>
                      <a:pt x="0" y="25781"/>
                    </a:ln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02" name="Google Shape;102;p18"/>
              <p:cNvSpPr/>
              <p:nvPr/>
            </p:nvSpPr>
            <p:spPr>
              <a:xfrm>
                <a:off x="1516276" y="2080631"/>
                <a:ext cx="9" cy="231329"/>
              </a:xfrm>
              <a:custGeom>
                <a:avLst/>
                <a:gdLst/>
                <a:ahLst/>
                <a:cxnLst/>
                <a:rect l="l" t="t" r="r" b="b"/>
                <a:pathLst>
                  <a:path w="1" h="25782" fill="none" extrusionOk="0">
                    <a:moveTo>
                      <a:pt x="0" y="1"/>
                    </a:moveTo>
                    <a:lnTo>
                      <a:pt x="0" y="25782"/>
                    </a:ln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03" name="Google Shape;103;p18"/>
              <p:cNvSpPr/>
              <p:nvPr/>
            </p:nvSpPr>
            <p:spPr>
              <a:xfrm>
                <a:off x="1607644" y="1985648"/>
                <a:ext cx="225584" cy="9"/>
              </a:xfrm>
              <a:custGeom>
                <a:avLst/>
                <a:gdLst/>
                <a:ahLst/>
                <a:cxnLst/>
                <a:rect l="l" t="t" r="r" b="b"/>
                <a:pathLst>
                  <a:path w="25781" h="1" fill="none" extrusionOk="0">
                    <a:moveTo>
                      <a:pt x="0" y="1"/>
                    </a:moveTo>
                    <a:lnTo>
                      <a:pt x="25781" y="1"/>
                    </a:ln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04" name="Google Shape;104;p18"/>
              <p:cNvSpPr/>
              <p:nvPr/>
            </p:nvSpPr>
            <p:spPr>
              <a:xfrm>
                <a:off x="1957355" y="1659354"/>
                <a:ext cx="9" cy="231320"/>
              </a:xfrm>
              <a:custGeom>
                <a:avLst/>
                <a:gdLst/>
                <a:ahLst/>
                <a:cxnLst/>
                <a:rect l="l" t="t" r="r" b="b"/>
                <a:pathLst>
                  <a:path w="1" h="25781" fill="none" extrusionOk="0">
                    <a:moveTo>
                      <a:pt x="1" y="0"/>
                    </a:moveTo>
                    <a:lnTo>
                      <a:pt x="1" y="25781"/>
                    </a:ln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05" name="Google Shape;105;p18"/>
              <p:cNvSpPr/>
              <p:nvPr/>
            </p:nvSpPr>
            <p:spPr>
              <a:xfrm>
                <a:off x="1957355" y="2080631"/>
                <a:ext cx="9" cy="231329"/>
              </a:xfrm>
              <a:custGeom>
                <a:avLst/>
                <a:gdLst/>
                <a:ahLst/>
                <a:cxnLst/>
                <a:rect l="l" t="t" r="r" b="b"/>
                <a:pathLst>
                  <a:path w="1" h="25782" fill="none" extrusionOk="0">
                    <a:moveTo>
                      <a:pt x="1" y="1"/>
                    </a:moveTo>
                    <a:lnTo>
                      <a:pt x="1" y="25782"/>
                    </a:ln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06" name="Google Shape;106;p18"/>
              <p:cNvSpPr/>
              <p:nvPr/>
            </p:nvSpPr>
            <p:spPr>
              <a:xfrm>
                <a:off x="2048723" y="1985648"/>
                <a:ext cx="225592" cy="9"/>
              </a:xfrm>
              <a:custGeom>
                <a:avLst/>
                <a:gdLst/>
                <a:ahLst/>
                <a:cxnLst/>
                <a:rect l="l" t="t" r="r" b="b"/>
                <a:pathLst>
                  <a:path w="25782" h="1" fill="none" extrusionOk="0">
                    <a:moveTo>
                      <a:pt x="1" y="1"/>
                    </a:moveTo>
                    <a:lnTo>
                      <a:pt x="25781" y="1"/>
                    </a:ln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07" name="Google Shape;107;p18"/>
              <p:cNvSpPr/>
              <p:nvPr/>
            </p:nvSpPr>
            <p:spPr>
              <a:xfrm>
                <a:off x="2398443" y="1659354"/>
                <a:ext cx="9" cy="231320"/>
              </a:xfrm>
              <a:custGeom>
                <a:avLst/>
                <a:gdLst/>
                <a:ahLst/>
                <a:cxnLst/>
                <a:rect l="l" t="t" r="r" b="b"/>
                <a:pathLst>
                  <a:path w="1" h="25781" fill="none" extrusionOk="0">
                    <a:moveTo>
                      <a:pt x="0" y="0"/>
                    </a:moveTo>
                    <a:lnTo>
                      <a:pt x="0" y="25781"/>
                    </a:ln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08" name="Google Shape;108;p18"/>
              <p:cNvSpPr/>
              <p:nvPr/>
            </p:nvSpPr>
            <p:spPr>
              <a:xfrm>
                <a:off x="2398443" y="2080631"/>
                <a:ext cx="9" cy="231329"/>
              </a:xfrm>
              <a:custGeom>
                <a:avLst/>
                <a:gdLst/>
                <a:ahLst/>
                <a:cxnLst/>
                <a:rect l="l" t="t" r="r" b="b"/>
                <a:pathLst>
                  <a:path w="1" h="25782" fill="none" extrusionOk="0">
                    <a:moveTo>
                      <a:pt x="0" y="1"/>
                    </a:moveTo>
                    <a:lnTo>
                      <a:pt x="0" y="25782"/>
                    </a:ln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09" name="Google Shape;109;p18"/>
              <p:cNvSpPr/>
              <p:nvPr/>
            </p:nvSpPr>
            <p:spPr>
              <a:xfrm>
                <a:off x="2489810" y="1985648"/>
                <a:ext cx="225584" cy="9"/>
              </a:xfrm>
              <a:custGeom>
                <a:avLst/>
                <a:gdLst/>
                <a:ahLst/>
                <a:cxnLst/>
                <a:rect l="l" t="t" r="r" b="b"/>
                <a:pathLst>
                  <a:path w="25781" h="1" fill="none" extrusionOk="0">
                    <a:moveTo>
                      <a:pt x="0" y="1"/>
                    </a:moveTo>
                    <a:lnTo>
                      <a:pt x="25781" y="1"/>
                    </a:ln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10" name="Google Shape;110;p18"/>
              <p:cNvSpPr txBox="1"/>
              <p:nvPr/>
            </p:nvSpPr>
            <p:spPr>
              <a:xfrm>
                <a:off x="873013" y="1836292"/>
                <a:ext cx="4428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dirty="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C</a:t>
                </a:r>
                <a:endParaRPr sz="1300" dirty="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11" name="Google Shape;111;p18"/>
              <p:cNvSpPr txBox="1"/>
              <p:nvPr/>
            </p:nvSpPr>
            <p:spPr>
              <a:xfrm>
                <a:off x="1287137" y="1834197"/>
                <a:ext cx="4428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dirty="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C</a:t>
                </a:r>
                <a:endParaRPr sz="1300" dirty="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12" name="Google Shape;112;p18"/>
              <p:cNvSpPr txBox="1"/>
              <p:nvPr/>
            </p:nvSpPr>
            <p:spPr>
              <a:xfrm>
                <a:off x="1730114" y="1832102"/>
                <a:ext cx="4428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C</a:t>
                </a:r>
                <a:endParaRPr sz="13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13" name="Google Shape;113;p18"/>
              <p:cNvSpPr txBox="1"/>
              <p:nvPr/>
            </p:nvSpPr>
            <p:spPr>
              <a:xfrm>
                <a:off x="2172906" y="1836291"/>
                <a:ext cx="4428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dirty="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C</a:t>
                </a:r>
                <a:endParaRPr sz="1300" dirty="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14" name="Google Shape;114;p18"/>
              <p:cNvSpPr txBox="1"/>
              <p:nvPr/>
            </p:nvSpPr>
            <p:spPr>
              <a:xfrm>
                <a:off x="881429" y="1400454"/>
                <a:ext cx="4428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dirty="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H</a:t>
                </a:r>
                <a:endParaRPr sz="1300" dirty="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15" name="Google Shape;115;p18"/>
              <p:cNvSpPr txBox="1"/>
              <p:nvPr/>
            </p:nvSpPr>
            <p:spPr>
              <a:xfrm>
                <a:off x="869539" y="2273474"/>
                <a:ext cx="4428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dirty="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H</a:t>
                </a:r>
                <a:endParaRPr sz="1300" dirty="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16" name="Google Shape;116;p18"/>
              <p:cNvSpPr txBox="1"/>
              <p:nvPr/>
            </p:nvSpPr>
            <p:spPr>
              <a:xfrm>
                <a:off x="445867" y="1836291"/>
                <a:ext cx="4428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H</a:t>
                </a:r>
                <a:endParaRPr sz="13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17" name="Google Shape;117;p18"/>
              <p:cNvSpPr txBox="1"/>
              <p:nvPr/>
            </p:nvSpPr>
            <p:spPr>
              <a:xfrm>
                <a:off x="1294875" y="1392425"/>
                <a:ext cx="4428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H</a:t>
                </a:r>
                <a:endParaRPr sz="13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18" name="Google Shape;118;p18"/>
              <p:cNvSpPr txBox="1"/>
              <p:nvPr/>
            </p:nvSpPr>
            <p:spPr>
              <a:xfrm>
                <a:off x="1293150" y="2280159"/>
                <a:ext cx="4428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dirty="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H</a:t>
                </a:r>
                <a:endParaRPr sz="1300" dirty="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19" name="Google Shape;119;p18"/>
              <p:cNvSpPr txBox="1"/>
              <p:nvPr/>
            </p:nvSpPr>
            <p:spPr>
              <a:xfrm>
                <a:off x="1735963" y="1392425"/>
                <a:ext cx="4428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H</a:t>
                </a:r>
                <a:endParaRPr sz="13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20" name="Google Shape;120;p18"/>
              <p:cNvSpPr txBox="1"/>
              <p:nvPr/>
            </p:nvSpPr>
            <p:spPr>
              <a:xfrm>
                <a:off x="1736351" y="2272731"/>
                <a:ext cx="4428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H</a:t>
                </a:r>
                <a:endParaRPr sz="13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21" name="Google Shape;121;p18"/>
              <p:cNvSpPr txBox="1"/>
              <p:nvPr/>
            </p:nvSpPr>
            <p:spPr>
              <a:xfrm>
                <a:off x="2177050" y="1392425"/>
                <a:ext cx="4428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H</a:t>
                </a:r>
                <a:endParaRPr sz="13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22" name="Google Shape;122;p18"/>
              <p:cNvSpPr txBox="1"/>
              <p:nvPr/>
            </p:nvSpPr>
            <p:spPr>
              <a:xfrm>
                <a:off x="2177228" y="2280159"/>
                <a:ext cx="4428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dirty="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H</a:t>
                </a:r>
                <a:endParaRPr sz="1300" dirty="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23" name="Google Shape;123;p18"/>
              <p:cNvSpPr txBox="1"/>
              <p:nvPr/>
            </p:nvSpPr>
            <p:spPr>
              <a:xfrm>
                <a:off x="2599680" y="1834196"/>
                <a:ext cx="4428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dirty="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H</a:t>
                </a:r>
                <a:endParaRPr sz="1300" dirty="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124" name="Google Shape;124;p18"/>
            <p:cNvSpPr txBox="1"/>
            <p:nvPr/>
          </p:nvSpPr>
          <p:spPr>
            <a:xfrm>
              <a:off x="4660101" y="2716552"/>
              <a:ext cx="2995217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 displayed formula of butane.</a:t>
              </a:r>
              <a:endParaRPr sz="1300" baseline="30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F1AC6388-9B83-3132-0587-BA8A1B411AA6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77238D8D-80E6-F7E3-A6B9-B3F0E8EB77B3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D922E0-E432-D07A-3A08-162FAE41E6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BF87FC-0785-CCC7-FE8C-64AA221E1D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Homologous Series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3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4.3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what is meant by the terms homologous series, functional group and isomerism.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homologous series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can be defined as a group of compounds that can be represented by the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same general formula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alkanes are represented by the formula C</a:t>
            </a:r>
            <a:r>
              <a:rPr lang="en" sz="1200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</a:t>
            </a:r>
            <a:r>
              <a:rPr lang="en" sz="1200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2n+2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alkenes are represented by the formula C</a:t>
            </a:r>
            <a:r>
              <a:rPr lang="en" sz="1200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</a:t>
            </a:r>
            <a:r>
              <a:rPr lang="en" sz="1200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2n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Molecules in a homologous series will also have the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same functional group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functional group is a group of atoms that are bonded together in a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specific arrangement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arrangement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influences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physical and chemical properties of the series.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132" name="Google Shape;132;p19"/>
          <p:cNvGrpSpPr/>
          <p:nvPr/>
        </p:nvGrpSpPr>
        <p:grpSpPr>
          <a:xfrm>
            <a:off x="1595163" y="3580419"/>
            <a:ext cx="5565734" cy="1322349"/>
            <a:chOff x="1476350" y="3656119"/>
            <a:chExt cx="5565734" cy="1322349"/>
          </a:xfrm>
        </p:grpSpPr>
        <p:sp>
          <p:nvSpPr>
            <p:cNvPr id="133" name="Google Shape;133;p19"/>
            <p:cNvSpPr txBox="1"/>
            <p:nvPr/>
          </p:nvSpPr>
          <p:spPr>
            <a:xfrm>
              <a:off x="1476350" y="3943825"/>
              <a:ext cx="1363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FUNCTIONAL GROUP OF AN </a:t>
              </a:r>
              <a:r>
                <a:rPr lang="en" sz="1000" b="1">
                  <a:solidFill>
                    <a:srgbClr val="00B6FF"/>
                  </a:solidFill>
                  <a:latin typeface="Kalam"/>
                  <a:ea typeface="Kalam"/>
                  <a:cs typeface="Kalam"/>
                  <a:sym typeface="Kalam"/>
                </a:rPr>
                <a:t>ALKANE</a:t>
              </a:r>
              <a:endParaRPr sz="1000" b="1">
                <a:solidFill>
                  <a:srgbClr val="00B6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grpSp>
          <p:nvGrpSpPr>
            <p:cNvPr id="134" name="Google Shape;134;p19"/>
            <p:cNvGrpSpPr/>
            <p:nvPr/>
          </p:nvGrpSpPr>
          <p:grpSpPr>
            <a:xfrm>
              <a:off x="2948504" y="3671737"/>
              <a:ext cx="1147566" cy="1306731"/>
              <a:chOff x="3156429" y="3272217"/>
              <a:chExt cx="1244513" cy="1405540"/>
            </a:xfrm>
          </p:grpSpPr>
          <p:sp>
            <p:nvSpPr>
              <p:cNvPr id="135" name="Google Shape;135;p19"/>
              <p:cNvSpPr/>
              <p:nvPr/>
            </p:nvSpPr>
            <p:spPr>
              <a:xfrm>
                <a:off x="3156429" y="3917057"/>
                <a:ext cx="257175" cy="10"/>
              </a:xfrm>
              <a:custGeom>
                <a:avLst/>
                <a:gdLst/>
                <a:ahLst/>
                <a:cxnLst/>
                <a:rect l="l" t="t" r="r" b="b"/>
                <a:pathLst>
                  <a:path w="25782" h="1" fill="none" extrusionOk="0">
                    <a:moveTo>
                      <a:pt x="1" y="1"/>
                    </a:moveTo>
                    <a:lnTo>
                      <a:pt x="25782" y="1"/>
                    </a:lnTo>
                  </a:path>
                </a:pathLst>
              </a:custGeom>
              <a:noFill/>
              <a:ln w="19050" cap="rnd" cmpd="sng">
                <a:solidFill>
                  <a:srgbClr val="00B6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36" name="Google Shape;136;p19"/>
              <p:cNvSpPr/>
              <p:nvPr/>
            </p:nvSpPr>
            <p:spPr>
              <a:xfrm>
                <a:off x="3537010" y="3552668"/>
                <a:ext cx="10" cy="258326"/>
              </a:xfrm>
              <a:custGeom>
                <a:avLst/>
                <a:gdLst/>
                <a:ahLst/>
                <a:cxnLst/>
                <a:rect l="l" t="t" r="r" b="b"/>
                <a:pathLst>
                  <a:path w="1" h="25781" fill="none" extrusionOk="0">
                    <a:moveTo>
                      <a:pt x="0" y="0"/>
                    </a:moveTo>
                    <a:lnTo>
                      <a:pt x="0" y="25781"/>
                    </a:lnTo>
                  </a:path>
                </a:pathLst>
              </a:custGeom>
              <a:noFill/>
              <a:ln w="19050" cap="rnd" cmpd="sng">
                <a:solidFill>
                  <a:srgbClr val="00B6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37" name="Google Shape;137;p19"/>
              <p:cNvSpPr/>
              <p:nvPr/>
            </p:nvSpPr>
            <p:spPr>
              <a:xfrm>
                <a:off x="3537010" y="4023130"/>
                <a:ext cx="10" cy="258336"/>
              </a:xfrm>
              <a:custGeom>
                <a:avLst/>
                <a:gdLst/>
                <a:ahLst/>
                <a:cxnLst/>
                <a:rect l="l" t="t" r="r" b="b"/>
                <a:pathLst>
                  <a:path w="1" h="25782" fill="none" extrusionOk="0">
                    <a:moveTo>
                      <a:pt x="0" y="1"/>
                    </a:moveTo>
                    <a:lnTo>
                      <a:pt x="0" y="25782"/>
                    </a:lnTo>
                  </a:path>
                </a:pathLst>
              </a:custGeom>
              <a:noFill/>
              <a:ln w="19050" cap="rnd" cmpd="sng">
                <a:solidFill>
                  <a:srgbClr val="00B6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38" name="Google Shape;138;p19"/>
              <p:cNvSpPr/>
              <p:nvPr/>
            </p:nvSpPr>
            <p:spPr>
              <a:xfrm>
                <a:off x="3666865" y="3917057"/>
                <a:ext cx="257165" cy="10"/>
              </a:xfrm>
              <a:custGeom>
                <a:avLst/>
                <a:gdLst/>
                <a:ahLst/>
                <a:cxnLst/>
                <a:rect l="l" t="t" r="r" b="b"/>
                <a:pathLst>
                  <a:path w="25781" h="1" fill="none" extrusionOk="0">
                    <a:moveTo>
                      <a:pt x="0" y="1"/>
                    </a:moveTo>
                    <a:lnTo>
                      <a:pt x="25781" y="1"/>
                    </a:lnTo>
                  </a:path>
                </a:pathLst>
              </a:custGeom>
              <a:noFill/>
              <a:ln w="19050" cap="rnd" cmpd="sng">
                <a:solidFill>
                  <a:srgbClr val="00B6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39" name="Google Shape;139;p19"/>
              <p:cNvSpPr/>
              <p:nvPr/>
            </p:nvSpPr>
            <p:spPr>
              <a:xfrm>
                <a:off x="4039648" y="3552668"/>
                <a:ext cx="10" cy="258326"/>
              </a:xfrm>
              <a:custGeom>
                <a:avLst/>
                <a:gdLst/>
                <a:ahLst/>
                <a:cxnLst/>
                <a:rect l="l" t="t" r="r" b="b"/>
                <a:pathLst>
                  <a:path w="1" h="25781" fill="none" extrusionOk="0">
                    <a:moveTo>
                      <a:pt x="1" y="0"/>
                    </a:moveTo>
                    <a:lnTo>
                      <a:pt x="1" y="25781"/>
                    </a:lnTo>
                  </a:path>
                </a:pathLst>
              </a:custGeom>
              <a:noFill/>
              <a:ln w="19050" cap="rnd" cmpd="sng">
                <a:solidFill>
                  <a:srgbClr val="00B6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40" name="Google Shape;140;p19"/>
              <p:cNvSpPr/>
              <p:nvPr/>
            </p:nvSpPr>
            <p:spPr>
              <a:xfrm>
                <a:off x="4039648" y="4023130"/>
                <a:ext cx="10" cy="258336"/>
              </a:xfrm>
              <a:custGeom>
                <a:avLst/>
                <a:gdLst/>
                <a:ahLst/>
                <a:cxnLst/>
                <a:rect l="l" t="t" r="r" b="b"/>
                <a:pathLst>
                  <a:path w="1" h="25782" fill="none" extrusionOk="0">
                    <a:moveTo>
                      <a:pt x="1" y="1"/>
                    </a:moveTo>
                    <a:lnTo>
                      <a:pt x="1" y="25782"/>
                    </a:lnTo>
                  </a:path>
                </a:pathLst>
              </a:custGeom>
              <a:noFill/>
              <a:ln w="19050" cap="rnd" cmpd="sng">
                <a:solidFill>
                  <a:srgbClr val="00B6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41" name="Google Shape;141;p19"/>
              <p:cNvSpPr/>
              <p:nvPr/>
            </p:nvSpPr>
            <p:spPr>
              <a:xfrm>
                <a:off x="4143767" y="3917057"/>
                <a:ext cx="257175" cy="10"/>
              </a:xfrm>
              <a:custGeom>
                <a:avLst/>
                <a:gdLst/>
                <a:ahLst/>
                <a:cxnLst/>
                <a:rect l="l" t="t" r="r" b="b"/>
                <a:pathLst>
                  <a:path w="25782" h="1" fill="none" extrusionOk="0">
                    <a:moveTo>
                      <a:pt x="1" y="1"/>
                    </a:moveTo>
                    <a:lnTo>
                      <a:pt x="25781" y="1"/>
                    </a:lnTo>
                  </a:path>
                </a:pathLst>
              </a:custGeom>
              <a:noFill/>
              <a:ln w="19050" cap="rnd" cmpd="sng">
                <a:solidFill>
                  <a:srgbClr val="00B6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42" name="Google Shape;142;p19"/>
              <p:cNvSpPr txBox="1"/>
              <p:nvPr/>
            </p:nvSpPr>
            <p:spPr>
              <a:xfrm>
                <a:off x="3277844" y="3754921"/>
                <a:ext cx="505800" cy="42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dirty="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C</a:t>
                </a:r>
                <a:endParaRPr sz="1100" dirty="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43" name="Google Shape;143;p19"/>
              <p:cNvSpPr txBox="1"/>
              <p:nvPr/>
            </p:nvSpPr>
            <p:spPr>
              <a:xfrm>
                <a:off x="3789863" y="3754921"/>
                <a:ext cx="505800" cy="42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dirty="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C</a:t>
                </a:r>
                <a:endParaRPr sz="1100" dirty="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44" name="Google Shape;144;p19"/>
              <p:cNvSpPr txBox="1"/>
              <p:nvPr/>
            </p:nvSpPr>
            <p:spPr>
              <a:xfrm>
                <a:off x="3287999" y="3276353"/>
                <a:ext cx="505800" cy="42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H</a:t>
                </a:r>
                <a:endParaRPr sz="11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45" name="Google Shape;145;p19"/>
              <p:cNvSpPr txBox="1"/>
              <p:nvPr/>
            </p:nvSpPr>
            <p:spPr>
              <a:xfrm>
                <a:off x="3277844" y="4247857"/>
                <a:ext cx="505800" cy="42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H</a:t>
                </a:r>
                <a:endParaRPr sz="11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46" name="Google Shape;146;p19"/>
              <p:cNvSpPr txBox="1"/>
              <p:nvPr/>
            </p:nvSpPr>
            <p:spPr>
              <a:xfrm>
                <a:off x="3798023" y="3272217"/>
                <a:ext cx="505800" cy="42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dirty="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H</a:t>
                </a:r>
                <a:endParaRPr sz="1100" dirty="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47" name="Google Shape;147;p19"/>
              <p:cNvSpPr txBox="1"/>
              <p:nvPr/>
            </p:nvSpPr>
            <p:spPr>
              <a:xfrm>
                <a:off x="3786749" y="4237625"/>
                <a:ext cx="505800" cy="42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dirty="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H</a:t>
                </a:r>
                <a:endParaRPr sz="1100" dirty="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grpSp>
          <p:nvGrpSpPr>
            <p:cNvPr id="148" name="Google Shape;148;p19"/>
            <p:cNvGrpSpPr/>
            <p:nvPr/>
          </p:nvGrpSpPr>
          <p:grpSpPr>
            <a:xfrm>
              <a:off x="5892154" y="3656119"/>
              <a:ext cx="1149930" cy="873140"/>
              <a:chOff x="2700454" y="3464967"/>
              <a:chExt cx="1244513" cy="942101"/>
            </a:xfrm>
          </p:grpSpPr>
          <p:grpSp>
            <p:nvGrpSpPr>
              <p:cNvPr id="149" name="Google Shape;149;p19"/>
              <p:cNvGrpSpPr/>
              <p:nvPr/>
            </p:nvGrpSpPr>
            <p:grpSpPr>
              <a:xfrm>
                <a:off x="2700454" y="3464967"/>
                <a:ext cx="1244513" cy="942101"/>
                <a:chOff x="3156429" y="3255417"/>
                <a:chExt cx="1244513" cy="942101"/>
              </a:xfrm>
            </p:grpSpPr>
            <p:sp>
              <p:nvSpPr>
                <p:cNvPr id="150" name="Google Shape;150;p19"/>
                <p:cNvSpPr/>
                <p:nvPr/>
              </p:nvSpPr>
              <p:spPr>
                <a:xfrm>
                  <a:off x="3156429" y="3917057"/>
                  <a:ext cx="257175" cy="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82" h="1" fill="none" extrusionOk="0">
                      <a:moveTo>
                        <a:pt x="1" y="1"/>
                      </a:moveTo>
                      <a:lnTo>
                        <a:pt x="25782" y="1"/>
                      </a:lnTo>
                    </a:path>
                  </a:pathLst>
                </a:custGeom>
                <a:noFill/>
                <a:ln w="19050" cap="rnd" cmpd="sng">
                  <a:solidFill>
                    <a:srgbClr val="FF00BC"/>
                  </a:solidFill>
                  <a:prstDash val="solid"/>
                  <a:miter lim="7201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  <p:sp>
              <p:nvSpPr>
                <p:cNvPr id="151" name="Google Shape;151;p19"/>
                <p:cNvSpPr/>
                <p:nvPr/>
              </p:nvSpPr>
              <p:spPr>
                <a:xfrm>
                  <a:off x="3537010" y="3552668"/>
                  <a:ext cx="10" cy="258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5781" fill="none" extrusionOk="0">
                      <a:moveTo>
                        <a:pt x="0" y="0"/>
                      </a:moveTo>
                      <a:lnTo>
                        <a:pt x="0" y="25781"/>
                      </a:lnTo>
                    </a:path>
                  </a:pathLst>
                </a:custGeom>
                <a:noFill/>
                <a:ln w="19050" cap="rnd" cmpd="sng">
                  <a:solidFill>
                    <a:srgbClr val="FF00BC"/>
                  </a:solidFill>
                  <a:prstDash val="solid"/>
                  <a:miter lim="7201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  <p:sp>
              <p:nvSpPr>
                <p:cNvPr id="152" name="Google Shape;152;p19"/>
                <p:cNvSpPr/>
                <p:nvPr/>
              </p:nvSpPr>
              <p:spPr>
                <a:xfrm>
                  <a:off x="3671615" y="3890482"/>
                  <a:ext cx="257165" cy="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81" h="1" fill="none" extrusionOk="0">
                      <a:moveTo>
                        <a:pt x="0" y="1"/>
                      </a:moveTo>
                      <a:lnTo>
                        <a:pt x="25781" y="1"/>
                      </a:lnTo>
                    </a:path>
                  </a:pathLst>
                </a:custGeom>
                <a:noFill/>
                <a:ln w="19050" cap="rnd" cmpd="sng">
                  <a:solidFill>
                    <a:srgbClr val="FF00BC"/>
                  </a:solidFill>
                  <a:prstDash val="solid"/>
                  <a:miter lim="7201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  <p:sp>
              <p:nvSpPr>
                <p:cNvPr id="153" name="Google Shape;153;p19"/>
                <p:cNvSpPr/>
                <p:nvPr/>
              </p:nvSpPr>
              <p:spPr>
                <a:xfrm>
                  <a:off x="4039648" y="3552668"/>
                  <a:ext cx="10" cy="258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5781" fill="none" extrusionOk="0">
                      <a:moveTo>
                        <a:pt x="1" y="0"/>
                      </a:moveTo>
                      <a:lnTo>
                        <a:pt x="1" y="25781"/>
                      </a:lnTo>
                    </a:path>
                  </a:pathLst>
                </a:custGeom>
                <a:noFill/>
                <a:ln w="19050" cap="rnd" cmpd="sng">
                  <a:solidFill>
                    <a:srgbClr val="FF00BC"/>
                  </a:solidFill>
                  <a:prstDash val="solid"/>
                  <a:miter lim="7201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  <p:sp>
              <p:nvSpPr>
                <p:cNvPr id="154" name="Google Shape;154;p19"/>
                <p:cNvSpPr/>
                <p:nvPr/>
              </p:nvSpPr>
              <p:spPr>
                <a:xfrm>
                  <a:off x="4143767" y="3917057"/>
                  <a:ext cx="257175" cy="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82" h="1" fill="none" extrusionOk="0">
                      <a:moveTo>
                        <a:pt x="1" y="1"/>
                      </a:moveTo>
                      <a:lnTo>
                        <a:pt x="25781" y="1"/>
                      </a:lnTo>
                    </a:path>
                  </a:pathLst>
                </a:custGeom>
                <a:noFill/>
                <a:ln w="19050" cap="rnd" cmpd="sng">
                  <a:solidFill>
                    <a:srgbClr val="FF00BC"/>
                  </a:solidFill>
                  <a:prstDash val="solid"/>
                  <a:miter lim="7201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  <p:sp>
              <p:nvSpPr>
                <p:cNvPr id="155" name="Google Shape;155;p19"/>
                <p:cNvSpPr txBox="1"/>
                <p:nvPr/>
              </p:nvSpPr>
              <p:spPr>
                <a:xfrm>
                  <a:off x="3284709" y="3767618"/>
                  <a:ext cx="505800" cy="429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>
                      <a:solidFill>
                        <a:srgbClr val="FFFFFF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C</a:t>
                  </a:r>
                  <a:endParaRPr sz="11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  <p:sp>
              <p:nvSpPr>
                <p:cNvPr id="156" name="Google Shape;156;p19"/>
                <p:cNvSpPr txBox="1"/>
                <p:nvPr/>
              </p:nvSpPr>
              <p:spPr>
                <a:xfrm>
                  <a:off x="3786747" y="3766093"/>
                  <a:ext cx="505800" cy="4299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 dirty="0">
                      <a:solidFill>
                        <a:srgbClr val="FFFFFF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C</a:t>
                  </a:r>
                  <a:endParaRPr sz="1100" dirty="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  <p:sp>
              <p:nvSpPr>
                <p:cNvPr id="157" name="Google Shape;157;p19"/>
                <p:cNvSpPr txBox="1"/>
                <p:nvPr/>
              </p:nvSpPr>
              <p:spPr>
                <a:xfrm>
                  <a:off x="3284709" y="3255417"/>
                  <a:ext cx="505800" cy="4299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 dirty="0">
                      <a:solidFill>
                        <a:srgbClr val="FFFFFF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H</a:t>
                  </a:r>
                  <a:endParaRPr sz="1100" dirty="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  <p:sp>
              <p:nvSpPr>
                <p:cNvPr id="158" name="Google Shape;158;p19"/>
                <p:cNvSpPr txBox="1"/>
                <p:nvPr/>
              </p:nvSpPr>
              <p:spPr>
                <a:xfrm>
                  <a:off x="3793684" y="3256941"/>
                  <a:ext cx="505800" cy="4299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 dirty="0">
                      <a:solidFill>
                        <a:srgbClr val="FFFFFF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H</a:t>
                  </a:r>
                  <a:endParaRPr sz="1100" dirty="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</p:grpSp>
          <p:sp>
            <p:nvSpPr>
              <p:cNvPr id="159" name="Google Shape;159;p19"/>
              <p:cNvSpPr/>
              <p:nvPr/>
            </p:nvSpPr>
            <p:spPr>
              <a:xfrm>
                <a:off x="3215640" y="4165932"/>
                <a:ext cx="257165" cy="10"/>
              </a:xfrm>
              <a:custGeom>
                <a:avLst/>
                <a:gdLst/>
                <a:ahLst/>
                <a:cxnLst/>
                <a:rect l="l" t="t" r="r" b="b"/>
                <a:pathLst>
                  <a:path w="25781" h="1" fill="none" extrusionOk="0">
                    <a:moveTo>
                      <a:pt x="0" y="1"/>
                    </a:moveTo>
                    <a:lnTo>
                      <a:pt x="25781" y="1"/>
                    </a:lnTo>
                  </a:path>
                </a:pathLst>
              </a:custGeom>
              <a:noFill/>
              <a:ln w="19050" cap="rnd" cmpd="sng">
                <a:solidFill>
                  <a:srgbClr val="FF00BC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160" name="Google Shape;160;p19"/>
            <p:cNvSpPr txBox="1"/>
            <p:nvPr/>
          </p:nvSpPr>
          <p:spPr>
            <a:xfrm>
              <a:off x="4528950" y="3943825"/>
              <a:ext cx="1363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FUNCTIONAL GROUP OF AN </a:t>
              </a:r>
              <a:r>
                <a:rPr lang="en" sz="1000" b="1">
                  <a:solidFill>
                    <a:srgbClr val="FF00BC"/>
                  </a:solidFill>
                  <a:latin typeface="Kalam"/>
                  <a:ea typeface="Kalam"/>
                  <a:cs typeface="Kalam"/>
                  <a:sym typeface="Kalam"/>
                </a:rPr>
                <a:t>ALKENE</a:t>
              </a:r>
              <a:endParaRPr sz="1000" b="1">
                <a:solidFill>
                  <a:srgbClr val="FF00BC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DA9BD6F-BA8B-5429-9952-293B933B1A55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FDD51A34-2AE4-8A79-1D07-C5B26AA48FAE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9B8D48-32A0-C924-FD6A-A4E6DE7FC3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6A78E7-2A40-23C3-A462-78BD65ADCA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Isomers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6" name="Google Shape;16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658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Isomers are compounds that have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same molecular formula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but their atoms are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arranged differently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space.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Isomers will have different structural formulas.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Isomers usually have similar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chemical properties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but different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physical properties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Butane and methylpropane both have the molecular formula C</a:t>
            </a:r>
            <a:r>
              <a:rPr lang="en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</a:t>
            </a:r>
            <a:r>
              <a:rPr lang="en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10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Butane has a boiling point of -1°C, methylpropane of -12°C.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7" name="Google Shape;16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68" name="Google Shape;168;p20"/>
          <p:cNvGrpSpPr/>
          <p:nvPr/>
        </p:nvGrpSpPr>
        <p:grpSpPr>
          <a:xfrm>
            <a:off x="5649410" y="609225"/>
            <a:ext cx="2945781" cy="1656348"/>
            <a:chOff x="5779560" y="436050"/>
            <a:chExt cx="2945781" cy="1656348"/>
          </a:xfrm>
        </p:grpSpPr>
        <p:grpSp>
          <p:nvGrpSpPr>
            <p:cNvPr id="169" name="Google Shape;169;p20"/>
            <p:cNvGrpSpPr/>
            <p:nvPr/>
          </p:nvGrpSpPr>
          <p:grpSpPr>
            <a:xfrm>
              <a:off x="5779560" y="688775"/>
              <a:ext cx="2945781" cy="1403623"/>
              <a:chOff x="5501060" y="1152475"/>
              <a:chExt cx="2945781" cy="1403623"/>
            </a:xfrm>
          </p:grpSpPr>
          <p:sp>
            <p:nvSpPr>
              <p:cNvPr id="170" name="Google Shape;170;p20"/>
              <p:cNvSpPr/>
              <p:nvPr/>
            </p:nvSpPr>
            <p:spPr>
              <a:xfrm>
                <a:off x="5857237" y="1814957"/>
                <a:ext cx="257894" cy="10"/>
              </a:xfrm>
              <a:custGeom>
                <a:avLst/>
                <a:gdLst/>
                <a:ahLst/>
                <a:cxnLst/>
                <a:rect l="l" t="t" r="r" b="b"/>
                <a:pathLst>
                  <a:path w="25854" h="1" fill="none" extrusionOk="0">
                    <a:moveTo>
                      <a:pt x="1" y="1"/>
                    </a:moveTo>
                    <a:lnTo>
                      <a:pt x="25854" y="1"/>
                    </a:ln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71" name="Google Shape;171;p20"/>
              <p:cNvSpPr/>
              <p:nvPr/>
            </p:nvSpPr>
            <p:spPr>
              <a:xfrm>
                <a:off x="6224885" y="1450568"/>
                <a:ext cx="10" cy="258326"/>
              </a:xfrm>
              <a:custGeom>
                <a:avLst/>
                <a:gdLst/>
                <a:ahLst/>
                <a:cxnLst/>
                <a:rect l="l" t="t" r="r" b="b"/>
                <a:pathLst>
                  <a:path w="1" h="25781" fill="none" extrusionOk="0">
                    <a:moveTo>
                      <a:pt x="1" y="0"/>
                    </a:moveTo>
                    <a:lnTo>
                      <a:pt x="1" y="25781"/>
                    </a:ln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72" name="Google Shape;172;p20"/>
              <p:cNvSpPr/>
              <p:nvPr/>
            </p:nvSpPr>
            <p:spPr>
              <a:xfrm>
                <a:off x="6224885" y="1921030"/>
                <a:ext cx="10" cy="258336"/>
              </a:xfrm>
              <a:custGeom>
                <a:avLst/>
                <a:gdLst/>
                <a:ahLst/>
                <a:cxnLst/>
                <a:rect l="l" t="t" r="r" b="b"/>
                <a:pathLst>
                  <a:path w="1" h="25782" fill="none" extrusionOk="0">
                    <a:moveTo>
                      <a:pt x="1" y="1"/>
                    </a:moveTo>
                    <a:lnTo>
                      <a:pt x="1" y="25782"/>
                    </a:ln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73" name="Google Shape;173;p20"/>
              <p:cNvSpPr/>
              <p:nvPr/>
            </p:nvSpPr>
            <p:spPr>
              <a:xfrm>
                <a:off x="6329004" y="1814957"/>
                <a:ext cx="257175" cy="10"/>
              </a:xfrm>
              <a:custGeom>
                <a:avLst/>
                <a:gdLst/>
                <a:ahLst/>
                <a:cxnLst/>
                <a:rect l="l" t="t" r="r" b="b"/>
                <a:pathLst>
                  <a:path w="25782" h="1" fill="none" extrusionOk="0">
                    <a:moveTo>
                      <a:pt x="1" y="1"/>
                    </a:moveTo>
                    <a:lnTo>
                      <a:pt x="25782" y="1"/>
                    </a:ln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74" name="Google Shape;174;p20"/>
              <p:cNvSpPr/>
              <p:nvPr/>
            </p:nvSpPr>
            <p:spPr>
              <a:xfrm>
                <a:off x="6709585" y="1450568"/>
                <a:ext cx="10" cy="258326"/>
              </a:xfrm>
              <a:custGeom>
                <a:avLst/>
                <a:gdLst/>
                <a:ahLst/>
                <a:cxnLst/>
                <a:rect l="l" t="t" r="r" b="b"/>
                <a:pathLst>
                  <a:path w="1" h="25781" fill="none" extrusionOk="0">
                    <a:moveTo>
                      <a:pt x="0" y="0"/>
                    </a:moveTo>
                    <a:lnTo>
                      <a:pt x="0" y="25781"/>
                    </a:ln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75" name="Google Shape;175;p20"/>
              <p:cNvSpPr/>
              <p:nvPr/>
            </p:nvSpPr>
            <p:spPr>
              <a:xfrm>
                <a:off x="6709585" y="1921030"/>
                <a:ext cx="10" cy="258336"/>
              </a:xfrm>
              <a:custGeom>
                <a:avLst/>
                <a:gdLst/>
                <a:ahLst/>
                <a:cxnLst/>
                <a:rect l="l" t="t" r="r" b="b"/>
                <a:pathLst>
                  <a:path w="1" h="25782" fill="none" extrusionOk="0">
                    <a:moveTo>
                      <a:pt x="0" y="1"/>
                    </a:moveTo>
                    <a:lnTo>
                      <a:pt x="0" y="25782"/>
                    </a:ln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76" name="Google Shape;176;p20"/>
              <p:cNvSpPr/>
              <p:nvPr/>
            </p:nvSpPr>
            <p:spPr>
              <a:xfrm>
                <a:off x="6813704" y="1814957"/>
                <a:ext cx="257165" cy="10"/>
              </a:xfrm>
              <a:custGeom>
                <a:avLst/>
                <a:gdLst/>
                <a:ahLst/>
                <a:cxnLst/>
                <a:rect l="l" t="t" r="r" b="b"/>
                <a:pathLst>
                  <a:path w="25781" h="1" fill="none" extrusionOk="0">
                    <a:moveTo>
                      <a:pt x="0" y="1"/>
                    </a:moveTo>
                    <a:lnTo>
                      <a:pt x="25781" y="1"/>
                    </a:ln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77" name="Google Shape;177;p20"/>
              <p:cNvSpPr/>
              <p:nvPr/>
            </p:nvSpPr>
            <p:spPr>
              <a:xfrm>
                <a:off x="7212223" y="1450568"/>
                <a:ext cx="10" cy="258326"/>
              </a:xfrm>
              <a:custGeom>
                <a:avLst/>
                <a:gdLst/>
                <a:ahLst/>
                <a:cxnLst/>
                <a:rect l="l" t="t" r="r" b="b"/>
                <a:pathLst>
                  <a:path w="1" h="25781" fill="none" extrusionOk="0">
                    <a:moveTo>
                      <a:pt x="1" y="0"/>
                    </a:moveTo>
                    <a:lnTo>
                      <a:pt x="1" y="25781"/>
                    </a:ln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78" name="Google Shape;178;p20"/>
              <p:cNvSpPr/>
              <p:nvPr/>
            </p:nvSpPr>
            <p:spPr>
              <a:xfrm>
                <a:off x="7212223" y="1921030"/>
                <a:ext cx="10" cy="258336"/>
              </a:xfrm>
              <a:custGeom>
                <a:avLst/>
                <a:gdLst/>
                <a:ahLst/>
                <a:cxnLst/>
                <a:rect l="l" t="t" r="r" b="b"/>
                <a:pathLst>
                  <a:path w="1" h="25782" fill="none" extrusionOk="0">
                    <a:moveTo>
                      <a:pt x="1" y="1"/>
                    </a:moveTo>
                    <a:lnTo>
                      <a:pt x="1" y="25782"/>
                    </a:ln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79" name="Google Shape;179;p20"/>
              <p:cNvSpPr/>
              <p:nvPr/>
            </p:nvSpPr>
            <p:spPr>
              <a:xfrm>
                <a:off x="7316342" y="1814957"/>
                <a:ext cx="257175" cy="10"/>
              </a:xfrm>
              <a:custGeom>
                <a:avLst/>
                <a:gdLst/>
                <a:ahLst/>
                <a:cxnLst/>
                <a:rect l="l" t="t" r="r" b="b"/>
                <a:pathLst>
                  <a:path w="25782" h="1" fill="none" extrusionOk="0">
                    <a:moveTo>
                      <a:pt x="1" y="1"/>
                    </a:moveTo>
                    <a:lnTo>
                      <a:pt x="25781" y="1"/>
                    </a:ln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80" name="Google Shape;180;p20"/>
              <p:cNvSpPr/>
              <p:nvPr/>
            </p:nvSpPr>
            <p:spPr>
              <a:xfrm>
                <a:off x="7714871" y="1450568"/>
                <a:ext cx="10" cy="258326"/>
              </a:xfrm>
              <a:custGeom>
                <a:avLst/>
                <a:gdLst/>
                <a:ahLst/>
                <a:cxnLst/>
                <a:rect l="l" t="t" r="r" b="b"/>
                <a:pathLst>
                  <a:path w="1" h="25781" fill="none" extrusionOk="0">
                    <a:moveTo>
                      <a:pt x="0" y="0"/>
                    </a:moveTo>
                    <a:lnTo>
                      <a:pt x="0" y="25781"/>
                    </a:ln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81" name="Google Shape;181;p20"/>
              <p:cNvSpPr/>
              <p:nvPr/>
            </p:nvSpPr>
            <p:spPr>
              <a:xfrm>
                <a:off x="7714871" y="1921030"/>
                <a:ext cx="10" cy="258336"/>
              </a:xfrm>
              <a:custGeom>
                <a:avLst/>
                <a:gdLst/>
                <a:ahLst/>
                <a:cxnLst/>
                <a:rect l="l" t="t" r="r" b="b"/>
                <a:pathLst>
                  <a:path w="1" h="25782" fill="none" extrusionOk="0">
                    <a:moveTo>
                      <a:pt x="0" y="1"/>
                    </a:moveTo>
                    <a:lnTo>
                      <a:pt x="0" y="25782"/>
                    </a:ln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82" name="Google Shape;182;p20"/>
              <p:cNvSpPr/>
              <p:nvPr/>
            </p:nvSpPr>
            <p:spPr>
              <a:xfrm>
                <a:off x="7818990" y="1814957"/>
                <a:ext cx="257165" cy="10"/>
              </a:xfrm>
              <a:custGeom>
                <a:avLst/>
                <a:gdLst/>
                <a:ahLst/>
                <a:cxnLst/>
                <a:rect l="l" t="t" r="r" b="b"/>
                <a:pathLst>
                  <a:path w="25781" h="1" fill="none" extrusionOk="0">
                    <a:moveTo>
                      <a:pt x="0" y="1"/>
                    </a:moveTo>
                    <a:lnTo>
                      <a:pt x="25781" y="1"/>
                    </a:ln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83" name="Google Shape;183;p20"/>
              <p:cNvSpPr txBox="1"/>
              <p:nvPr/>
            </p:nvSpPr>
            <p:spPr>
              <a:xfrm>
                <a:off x="5972598" y="1643737"/>
                <a:ext cx="505800" cy="42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dirty="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C</a:t>
                </a:r>
                <a:endParaRPr sz="1300" dirty="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84" name="Google Shape;184;p20"/>
              <p:cNvSpPr txBox="1"/>
              <p:nvPr/>
            </p:nvSpPr>
            <p:spPr>
              <a:xfrm>
                <a:off x="6456809" y="1639347"/>
                <a:ext cx="505800" cy="42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dirty="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C</a:t>
                </a:r>
                <a:endParaRPr sz="1300" dirty="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85" name="Google Shape;185;p20"/>
              <p:cNvSpPr txBox="1"/>
              <p:nvPr/>
            </p:nvSpPr>
            <p:spPr>
              <a:xfrm>
                <a:off x="6949031" y="1643737"/>
                <a:ext cx="505800" cy="42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C</a:t>
                </a:r>
                <a:endParaRPr sz="13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86" name="Google Shape;186;p20"/>
              <p:cNvSpPr txBox="1"/>
              <p:nvPr/>
            </p:nvSpPr>
            <p:spPr>
              <a:xfrm>
                <a:off x="7454831" y="1648127"/>
                <a:ext cx="505800" cy="42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dirty="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C</a:t>
                </a:r>
                <a:endParaRPr sz="1300" dirty="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87" name="Google Shape;187;p20"/>
              <p:cNvSpPr txBox="1"/>
              <p:nvPr/>
            </p:nvSpPr>
            <p:spPr>
              <a:xfrm>
                <a:off x="5972598" y="1152475"/>
                <a:ext cx="505800" cy="42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H</a:t>
                </a:r>
                <a:endParaRPr sz="13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88" name="Google Shape;188;p20"/>
              <p:cNvSpPr txBox="1"/>
              <p:nvPr/>
            </p:nvSpPr>
            <p:spPr>
              <a:xfrm>
                <a:off x="5972598" y="2126198"/>
                <a:ext cx="505800" cy="42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H</a:t>
                </a:r>
                <a:endParaRPr sz="13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89" name="Google Shape;189;p20"/>
              <p:cNvSpPr txBox="1"/>
              <p:nvPr/>
            </p:nvSpPr>
            <p:spPr>
              <a:xfrm>
                <a:off x="5501060" y="1643737"/>
                <a:ext cx="505800" cy="42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H</a:t>
                </a:r>
                <a:endParaRPr sz="13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90" name="Google Shape;190;p20"/>
              <p:cNvSpPr txBox="1"/>
              <p:nvPr/>
            </p:nvSpPr>
            <p:spPr>
              <a:xfrm>
                <a:off x="6457284" y="1152475"/>
                <a:ext cx="505800" cy="42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H</a:t>
                </a:r>
                <a:endParaRPr sz="13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91" name="Google Shape;191;p20"/>
              <p:cNvSpPr txBox="1"/>
              <p:nvPr/>
            </p:nvSpPr>
            <p:spPr>
              <a:xfrm>
                <a:off x="6457284" y="2126198"/>
                <a:ext cx="505800" cy="42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H</a:t>
                </a:r>
                <a:endParaRPr sz="13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92" name="Google Shape;192;p20"/>
              <p:cNvSpPr txBox="1"/>
              <p:nvPr/>
            </p:nvSpPr>
            <p:spPr>
              <a:xfrm>
                <a:off x="6959932" y="1152475"/>
                <a:ext cx="505800" cy="42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H</a:t>
                </a:r>
                <a:endParaRPr sz="13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93" name="Google Shape;193;p20"/>
              <p:cNvSpPr txBox="1"/>
              <p:nvPr/>
            </p:nvSpPr>
            <p:spPr>
              <a:xfrm>
                <a:off x="6959917" y="2126198"/>
                <a:ext cx="505800" cy="42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H</a:t>
                </a:r>
                <a:endParaRPr sz="13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94" name="Google Shape;194;p20"/>
              <p:cNvSpPr txBox="1"/>
              <p:nvPr/>
            </p:nvSpPr>
            <p:spPr>
              <a:xfrm>
                <a:off x="7462580" y="1152475"/>
                <a:ext cx="505800" cy="42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H</a:t>
                </a:r>
                <a:endParaRPr sz="13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95" name="Google Shape;195;p20"/>
              <p:cNvSpPr txBox="1"/>
              <p:nvPr/>
            </p:nvSpPr>
            <p:spPr>
              <a:xfrm>
                <a:off x="7454831" y="2126198"/>
                <a:ext cx="505800" cy="42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H</a:t>
                </a:r>
                <a:endParaRPr sz="13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96" name="Google Shape;196;p20"/>
              <p:cNvSpPr txBox="1"/>
              <p:nvPr/>
            </p:nvSpPr>
            <p:spPr>
              <a:xfrm>
                <a:off x="7941041" y="1639347"/>
                <a:ext cx="505800" cy="42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dirty="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H</a:t>
                </a:r>
                <a:endParaRPr sz="1300" dirty="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197" name="Google Shape;197;p20"/>
            <p:cNvSpPr txBox="1"/>
            <p:nvPr/>
          </p:nvSpPr>
          <p:spPr>
            <a:xfrm>
              <a:off x="6338525" y="436050"/>
              <a:ext cx="180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00B6FF"/>
                  </a:solidFill>
                  <a:latin typeface="Kalam"/>
                  <a:ea typeface="Kalam"/>
                  <a:cs typeface="Kalam"/>
                  <a:sym typeface="Kalam"/>
                </a:rPr>
                <a:t>BUTANE </a:t>
              </a:r>
              <a:r>
                <a:rPr lang="en" sz="1000">
                  <a:solidFill>
                    <a:srgbClr val="00B6FF"/>
                  </a:solidFill>
                  <a:latin typeface="Kalam"/>
                  <a:ea typeface="Kalam"/>
                  <a:cs typeface="Kalam"/>
                  <a:sym typeface="Kalam"/>
                </a:rPr>
                <a:t>(</a:t>
              </a:r>
              <a:r>
                <a:rPr lang="en" sz="1000" b="1">
                  <a:solidFill>
                    <a:srgbClr val="00B6FF"/>
                  </a:solidFill>
                  <a:latin typeface="Kalam"/>
                  <a:ea typeface="Kalam"/>
                  <a:cs typeface="Kalam"/>
                  <a:sym typeface="Kalam"/>
                </a:rPr>
                <a:t>C</a:t>
              </a:r>
              <a:r>
                <a:rPr lang="en" sz="1000" b="1" baseline="-25000">
                  <a:solidFill>
                    <a:srgbClr val="00B6FF"/>
                  </a:solidFill>
                  <a:latin typeface="Kalam"/>
                  <a:ea typeface="Kalam"/>
                  <a:cs typeface="Kalam"/>
                  <a:sym typeface="Kalam"/>
                </a:rPr>
                <a:t>4</a:t>
              </a:r>
              <a:r>
                <a:rPr lang="en" sz="1000" b="1">
                  <a:solidFill>
                    <a:srgbClr val="00B6FF"/>
                  </a:solidFill>
                  <a:latin typeface="Kalam"/>
                  <a:ea typeface="Kalam"/>
                  <a:cs typeface="Kalam"/>
                  <a:sym typeface="Kalam"/>
                </a:rPr>
                <a:t>H</a:t>
              </a:r>
              <a:r>
                <a:rPr lang="en" sz="1000" b="1" baseline="-25000">
                  <a:solidFill>
                    <a:srgbClr val="00B6FF"/>
                  </a:solidFill>
                  <a:latin typeface="Kalam"/>
                  <a:ea typeface="Kalam"/>
                  <a:cs typeface="Kalam"/>
                  <a:sym typeface="Kalam"/>
                </a:rPr>
                <a:t>10</a:t>
              </a:r>
              <a:r>
                <a:rPr lang="en" sz="1000">
                  <a:solidFill>
                    <a:srgbClr val="00B6FF"/>
                  </a:solidFill>
                  <a:latin typeface="Kalam"/>
                  <a:ea typeface="Kalam"/>
                  <a:cs typeface="Kalam"/>
                  <a:sym typeface="Kalam"/>
                </a:rPr>
                <a:t>)</a:t>
              </a:r>
              <a:endParaRPr sz="1000">
                <a:solidFill>
                  <a:srgbClr val="00B6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198" name="Google Shape;198;p20"/>
          <p:cNvGrpSpPr/>
          <p:nvPr/>
        </p:nvGrpSpPr>
        <p:grpSpPr>
          <a:xfrm>
            <a:off x="5880438" y="2348513"/>
            <a:ext cx="2461853" cy="2599735"/>
            <a:chOff x="6010588" y="2218363"/>
            <a:chExt cx="2461853" cy="2599735"/>
          </a:xfrm>
        </p:grpSpPr>
        <p:grpSp>
          <p:nvGrpSpPr>
            <p:cNvPr id="199" name="Google Shape;199;p20"/>
            <p:cNvGrpSpPr/>
            <p:nvPr/>
          </p:nvGrpSpPr>
          <p:grpSpPr>
            <a:xfrm>
              <a:off x="6010588" y="2495371"/>
              <a:ext cx="2461853" cy="2322727"/>
              <a:chOff x="686563" y="2516421"/>
              <a:chExt cx="2461853" cy="2322727"/>
            </a:xfrm>
          </p:grpSpPr>
          <p:sp>
            <p:nvSpPr>
              <p:cNvPr id="200" name="Google Shape;200;p20"/>
              <p:cNvSpPr/>
              <p:nvPr/>
            </p:nvSpPr>
            <p:spPr>
              <a:xfrm>
                <a:off x="1055887" y="4098007"/>
                <a:ext cx="257894" cy="10"/>
              </a:xfrm>
              <a:custGeom>
                <a:avLst/>
                <a:gdLst/>
                <a:ahLst/>
                <a:cxnLst/>
                <a:rect l="l" t="t" r="r" b="b"/>
                <a:pathLst>
                  <a:path w="25854" h="1" fill="none" extrusionOk="0">
                    <a:moveTo>
                      <a:pt x="1" y="1"/>
                    </a:moveTo>
                    <a:lnTo>
                      <a:pt x="25854" y="1"/>
                    </a:ln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201" name="Google Shape;201;p20"/>
              <p:cNvSpPr/>
              <p:nvPr/>
            </p:nvSpPr>
            <p:spPr>
              <a:xfrm>
                <a:off x="1423535" y="3733618"/>
                <a:ext cx="10" cy="258326"/>
              </a:xfrm>
              <a:custGeom>
                <a:avLst/>
                <a:gdLst/>
                <a:ahLst/>
                <a:cxnLst/>
                <a:rect l="l" t="t" r="r" b="b"/>
                <a:pathLst>
                  <a:path w="1" h="25781" fill="none" extrusionOk="0">
                    <a:moveTo>
                      <a:pt x="1" y="0"/>
                    </a:moveTo>
                    <a:lnTo>
                      <a:pt x="1" y="25781"/>
                    </a:ln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202" name="Google Shape;202;p20"/>
              <p:cNvSpPr/>
              <p:nvPr/>
            </p:nvSpPr>
            <p:spPr>
              <a:xfrm>
                <a:off x="1423535" y="4204080"/>
                <a:ext cx="10" cy="258336"/>
              </a:xfrm>
              <a:custGeom>
                <a:avLst/>
                <a:gdLst/>
                <a:ahLst/>
                <a:cxnLst/>
                <a:rect l="l" t="t" r="r" b="b"/>
                <a:pathLst>
                  <a:path w="1" h="25782" fill="none" extrusionOk="0">
                    <a:moveTo>
                      <a:pt x="1" y="1"/>
                    </a:moveTo>
                    <a:lnTo>
                      <a:pt x="1" y="25782"/>
                    </a:ln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203" name="Google Shape;203;p20"/>
              <p:cNvSpPr/>
              <p:nvPr/>
            </p:nvSpPr>
            <p:spPr>
              <a:xfrm>
                <a:off x="1527654" y="4098007"/>
                <a:ext cx="257175" cy="10"/>
              </a:xfrm>
              <a:custGeom>
                <a:avLst/>
                <a:gdLst/>
                <a:ahLst/>
                <a:cxnLst/>
                <a:rect l="l" t="t" r="r" b="b"/>
                <a:pathLst>
                  <a:path w="25782" h="1" fill="none" extrusionOk="0">
                    <a:moveTo>
                      <a:pt x="1" y="1"/>
                    </a:moveTo>
                    <a:lnTo>
                      <a:pt x="25782" y="1"/>
                    </a:ln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204" name="Google Shape;204;p20"/>
              <p:cNvSpPr/>
              <p:nvPr/>
            </p:nvSpPr>
            <p:spPr>
              <a:xfrm flipH="1">
                <a:off x="1890087" y="3290911"/>
                <a:ext cx="27188" cy="7010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5781" fill="none" extrusionOk="0">
                    <a:moveTo>
                      <a:pt x="0" y="0"/>
                    </a:moveTo>
                    <a:lnTo>
                      <a:pt x="0" y="25781"/>
                    </a:ln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205" name="Google Shape;205;p20"/>
              <p:cNvSpPr/>
              <p:nvPr/>
            </p:nvSpPr>
            <p:spPr>
              <a:xfrm>
                <a:off x="1908235" y="4204080"/>
                <a:ext cx="10" cy="258336"/>
              </a:xfrm>
              <a:custGeom>
                <a:avLst/>
                <a:gdLst/>
                <a:ahLst/>
                <a:cxnLst/>
                <a:rect l="l" t="t" r="r" b="b"/>
                <a:pathLst>
                  <a:path w="1" h="25782" fill="none" extrusionOk="0">
                    <a:moveTo>
                      <a:pt x="0" y="1"/>
                    </a:moveTo>
                    <a:lnTo>
                      <a:pt x="0" y="25782"/>
                    </a:ln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206" name="Google Shape;206;p20"/>
              <p:cNvSpPr/>
              <p:nvPr/>
            </p:nvSpPr>
            <p:spPr>
              <a:xfrm>
                <a:off x="2012354" y="4098007"/>
                <a:ext cx="257165" cy="10"/>
              </a:xfrm>
              <a:custGeom>
                <a:avLst/>
                <a:gdLst/>
                <a:ahLst/>
                <a:cxnLst/>
                <a:rect l="l" t="t" r="r" b="b"/>
                <a:pathLst>
                  <a:path w="25781" h="1" fill="none" extrusionOk="0">
                    <a:moveTo>
                      <a:pt x="0" y="1"/>
                    </a:moveTo>
                    <a:lnTo>
                      <a:pt x="25781" y="1"/>
                    </a:ln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207" name="Google Shape;207;p20"/>
              <p:cNvSpPr/>
              <p:nvPr/>
            </p:nvSpPr>
            <p:spPr>
              <a:xfrm>
                <a:off x="2410873" y="3733618"/>
                <a:ext cx="10" cy="258326"/>
              </a:xfrm>
              <a:custGeom>
                <a:avLst/>
                <a:gdLst/>
                <a:ahLst/>
                <a:cxnLst/>
                <a:rect l="l" t="t" r="r" b="b"/>
                <a:pathLst>
                  <a:path w="1" h="25781" fill="none" extrusionOk="0">
                    <a:moveTo>
                      <a:pt x="1" y="0"/>
                    </a:moveTo>
                    <a:lnTo>
                      <a:pt x="1" y="25781"/>
                    </a:ln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208" name="Google Shape;208;p20"/>
              <p:cNvSpPr/>
              <p:nvPr/>
            </p:nvSpPr>
            <p:spPr>
              <a:xfrm>
                <a:off x="2410873" y="4204080"/>
                <a:ext cx="10" cy="258336"/>
              </a:xfrm>
              <a:custGeom>
                <a:avLst/>
                <a:gdLst/>
                <a:ahLst/>
                <a:cxnLst/>
                <a:rect l="l" t="t" r="r" b="b"/>
                <a:pathLst>
                  <a:path w="1" h="25782" fill="none" extrusionOk="0">
                    <a:moveTo>
                      <a:pt x="1" y="1"/>
                    </a:moveTo>
                    <a:lnTo>
                      <a:pt x="1" y="25782"/>
                    </a:ln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209" name="Google Shape;209;p20"/>
              <p:cNvSpPr/>
              <p:nvPr/>
            </p:nvSpPr>
            <p:spPr>
              <a:xfrm>
                <a:off x="2514992" y="4098007"/>
                <a:ext cx="257175" cy="10"/>
              </a:xfrm>
              <a:custGeom>
                <a:avLst/>
                <a:gdLst/>
                <a:ahLst/>
                <a:cxnLst/>
                <a:rect l="l" t="t" r="r" b="b"/>
                <a:pathLst>
                  <a:path w="25782" h="1" fill="none" extrusionOk="0">
                    <a:moveTo>
                      <a:pt x="1" y="1"/>
                    </a:moveTo>
                    <a:lnTo>
                      <a:pt x="25781" y="1"/>
                    </a:ln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210" name="Google Shape;210;p20"/>
              <p:cNvSpPr txBox="1"/>
              <p:nvPr/>
            </p:nvSpPr>
            <p:spPr>
              <a:xfrm>
                <a:off x="1167818" y="3935885"/>
                <a:ext cx="505800" cy="42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dirty="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C</a:t>
                </a:r>
                <a:endParaRPr sz="1300" dirty="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211" name="Google Shape;211;p20"/>
              <p:cNvSpPr txBox="1"/>
              <p:nvPr/>
            </p:nvSpPr>
            <p:spPr>
              <a:xfrm>
                <a:off x="1655914" y="3925408"/>
                <a:ext cx="505800" cy="42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C</a:t>
                </a:r>
                <a:endParaRPr sz="13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212" name="Google Shape;212;p20"/>
              <p:cNvSpPr txBox="1"/>
              <p:nvPr/>
            </p:nvSpPr>
            <p:spPr>
              <a:xfrm>
                <a:off x="2152011" y="3931801"/>
                <a:ext cx="505800" cy="42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dirty="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C</a:t>
                </a:r>
                <a:endParaRPr sz="1300" dirty="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213" name="Google Shape;213;p20"/>
              <p:cNvSpPr txBox="1"/>
              <p:nvPr/>
            </p:nvSpPr>
            <p:spPr>
              <a:xfrm>
                <a:off x="1171248" y="3435525"/>
                <a:ext cx="505800" cy="42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dirty="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H</a:t>
                </a:r>
                <a:endParaRPr sz="1300" dirty="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214" name="Google Shape;214;p20"/>
              <p:cNvSpPr txBox="1"/>
              <p:nvPr/>
            </p:nvSpPr>
            <p:spPr>
              <a:xfrm>
                <a:off x="1171248" y="4409248"/>
                <a:ext cx="505800" cy="42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H</a:t>
                </a:r>
                <a:endParaRPr sz="13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215" name="Google Shape;215;p20"/>
              <p:cNvSpPr txBox="1"/>
              <p:nvPr/>
            </p:nvSpPr>
            <p:spPr>
              <a:xfrm>
                <a:off x="686563" y="3908888"/>
                <a:ext cx="505800" cy="42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H</a:t>
                </a:r>
                <a:endParaRPr sz="13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216" name="Google Shape;216;p20"/>
              <p:cNvSpPr txBox="1"/>
              <p:nvPr/>
            </p:nvSpPr>
            <p:spPr>
              <a:xfrm>
                <a:off x="1655934" y="4409248"/>
                <a:ext cx="505800" cy="42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H</a:t>
                </a:r>
                <a:endParaRPr sz="13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217" name="Google Shape;217;p20"/>
              <p:cNvSpPr txBox="1"/>
              <p:nvPr/>
            </p:nvSpPr>
            <p:spPr>
              <a:xfrm>
                <a:off x="2158582" y="3435525"/>
                <a:ext cx="505800" cy="42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H</a:t>
                </a:r>
                <a:endParaRPr sz="13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218" name="Google Shape;218;p20"/>
              <p:cNvSpPr txBox="1"/>
              <p:nvPr/>
            </p:nvSpPr>
            <p:spPr>
              <a:xfrm>
                <a:off x="2158567" y="4409248"/>
                <a:ext cx="505800" cy="42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H</a:t>
                </a:r>
                <a:endParaRPr sz="13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219" name="Google Shape;219;p20"/>
              <p:cNvSpPr txBox="1"/>
              <p:nvPr/>
            </p:nvSpPr>
            <p:spPr>
              <a:xfrm>
                <a:off x="2642616" y="3908898"/>
                <a:ext cx="505800" cy="42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H</a:t>
                </a:r>
                <a:endParaRPr sz="13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220" name="Google Shape;220;p20"/>
              <p:cNvSpPr txBox="1"/>
              <p:nvPr/>
            </p:nvSpPr>
            <p:spPr>
              <a:xfrm>
                <a:off x="1655914" y="2999232"/>
                <a:ext cx="505800" cy="42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C</a:t>
                </a:r>
                <a:endParaRPr sz="13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221" name="Google Shape;221;p20"/>
              <p:cNvSpPr/>
              <p:nvPr/>
            </p:nvSpPr>
            <p:spPr>
              <a:xfrm>
                <a:off x="2032265" y="3182320"/>
                <a:ext cx="257165" cy="10"/>
              </a:xfrm>
              <a:custGeom>
                <a:avLst/>
                <a:gdLst/>
                <a:ahLst/>
                <a:cxnLst/>
                <a:rect l="l" t="t" r="r" b="b"/>
                <a:pathLst>
                  <a:path w="25781" h="1" fill="none" extrusionOk="0">
                    <a:moveTo>
                      <a:pt x="0" y="1"/>
                    </a:moveTo>
                    <a:lnTo>
                      <a:pt x="25781" y="1"/>
                    </a:ln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222" name="Google Shape;222;p20"/>
              <p:cNvSpPr/>
              <p:nvPr/>
            </p:nvSpPr>
            <p:spPr>
              <a:xfrm>
                <a:off x="1529615" y="3182320"/>
                <a:ext cx="257165" cy="10"/>
              </a:xfrm>
              <a:custGeom>
                <a:avLst/>
                <a:gdLst/>
                <a:ahLst/>
                <a:cxnLst/>
                <a:rect l="l" t="t" r="r" b="b"/>
                <a:pathLst>
                  <a:path w="25781" h="1" fill="none" extrusionOk="0">
                    <a:moveTo>
                      <a:pt x="0" y="1"/>
                    </a:moveTo>
                    <a:lnTo>
                      <a:pt x="25781" y="1"/>
                    </a:ln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223" name="Google Shape;223;p20"/>
              <p:cNvSpPr/>
              <p:nvPr/>
            </p:nvSpPr>
            <p:spPr>
              <a:xfrm rot="-5400000">
                <a:off x="1780240" y="2945632"/>
                <a:ext cx="257165" cy="10"/>
              </a:xfrm>
              <a:custGeom>
                <a:avLst/>
                <a:gdLst/>
                <a:ahLst/>
                <a:cxnLst/>
                <a:rect l="l" t="t" r="r" b="b"/>
                <a:pathLst>
                  <a:path w="25781" h="1" fill="none" extrusionOk="0">
                    <a:moveTo>
                      <a:pt x="0" y="1"/>
                    </a:moveTo>
                    <a:lnTo>
                      <a:pt x="25781" y="1"/>
                    </a:ln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miter lim="720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224" name="Google Shape;224;p20"/>
              <p:cNvSpPr txBox="1"/>
              <p:nvPr/>
            </p:nvSpPr>
            <p:spPr>
              <a:xfrm>
                <a:off x="2156733" y="3016527"/>
                <a:ext cx="505800" cy="42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H</a:t>
                </a:r>
                <a:endParaRPr sz="13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225" name="Google Shape;225;p20"/>
              <p:cNvSpPr txBox="1"/>
              <p:nvPr/>
            </p:nvSpPr>
            <p:spPr>
              <a:xfrm>
                <a:off x="1158384" y="3008379"/>
                <a:ext cx="505800" cy="42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H</a:t>
                </a:r>
                <a:endParaRPr sz="13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226" name="Google Shape;226;p20"/>
              <p:cNvSpPr txBox="1"/>
              <p:nvPr/>
            </p:nvSpPr>
            <p:spPr>
              <a:xfrm>
                <a:off x="1660898" y="2516421"/>
                <a:ext cx="505800" cy="42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dirty="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H</a:t>
                </a:r>
                <a:endParaRPr sz="1300" dirty="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227" name="Google Shape;227;p20"/>
            <p:cNvSpPr txBox="1"/>
            <p:nvPr/>
          </p:nvSpPr>
          <p:spPr>
            <a:xfrm>
              <a:off x="6379900" y="2218363"/>
              <a:ext cx="180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19EF4D"/>
                  </a:solidFill>
                  <a:latin typeface="Kalam"/>
                  <a:ea typeface="Kalam"/>
                  <a:cs typeface="Kalam"/>
                  <a:sym typeface="Kalam"/>
                </a:rPr>
                <a:t>METHYLPROPANE </a:t>
              </a:r>
              <a:r>
                <a:rPr lang="en" sz="1000">
                  <a:solidFill>
                    <a:srgbClr val="19EF4D"/>
                  </a:solidFill>
                  <a:latin typeface="Kalam"/>
                  <a:ea typeface="Kalam"/>
                  <a:cs typeface="Kalam"/>
                  <a:sym typeface="Kalam"/>
                </a:rPr>
                <a:t>(</a:t>
              </a:r>
              <a:r>
                <a:rPr lang="en" sz="1000" b="1">
                  <a:solidFill>
                    <a:srgbClr val="19EF4D"/>
                  </a:solidFill>
                  <a:latin typeface="Kalam"/>
                  <a:ea typeface="Kalam"/>
                  <a:cs typeface="Kalam"/>
                  <a:sym typeface="Kalam"/>
                </a:rPr>
                <a:t>C</a:t>
              </a:r>
              <a:r>
                <a:rPr lang="en" sz="1000" b="1" baseline="-25000">
                  <a:solidFill>
                    <a:srgbClr val="19EF4D"/>
                  </a:solidFill>
                  <a:latin typeface="Kalam"/>
                  <a:ea typeface="Kalam"/>
                  <a:cs typeface="Kalam"/>
                  <a:sym typeface="Kalam"/>
                </a:rPr>
                <a:t>4</a:t>
              </a:r>
              <a:r>
                <a:rPr lang="en" sz="1000" b="1">
                  <a:solidFill>
                    <a:srgbClr val="19EF4D"/>
                  </a:solidFill>
                  <a:latin typeface="Kalam"/>
                  <a:ea typeface="Kalam"/>
                  <a:cs typeface="Kalam"/>
                  <a:sym typeface="Kalam"/>
                </a:rPr>
                <a:t>H</a:t>
              </a:r>
              <a:r>
                <a:rPr lang="en" sz="1000" b="1" baseline="-25000">
                  <a:solidFill>
                    <a:srgbClr val="19EF4D"/>
                  </a:solidFill>
                  <a:latin typeface="Kalam"/>
                  <a:ea typeface="Kalam"/>
                  <a:cs typeface="Kalam"/>
                  <a:sym typeface="Kalam"/>
                </a:rPr>
                <a:t>10</a:t>
              </a:r>
              <a:r>
                <a:rPr lang="en" sz="1000">
                  <a:solidFill>
                    <a:srgbClr val="19EF4D"/>
                  </a:solidFill>
                  <a:latin typeface="Kalam"/>
                  <a:ea typeface="Kalam"/>
                  <a:cs typeface="Kalam"/>
                  <a:sym typeface="Kalam"/>
                </a:rPr>
                <a:t>)</a:t>
              </a:r>
              <a:endParaRPr sz="1000">
                <a:solidFill>
                  <a:srgbClr val="19EF4D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56B5C9F-B649-98B4-1058-3B7BE2E17E54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448772F-556F-95F3-D182-7A8E33A7DB0E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5DA920-0D40-D83D-B651-C31D9CC224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C0F01F-7141-6E4D-5AA8-CC5A100960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Naming Organic Compounds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3" name="Google Shape;23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68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●"/>
            </a:pPr>
            <a:r>
              <a:rPr lang="en" sz="14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4.4 and 4.5</a:t>
            </a:r>
            <a:endParaRPr sz="14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Understand how to name compounds relevant to this specification using the rules of IUPAC nomenclature.</a:t>
            </a:r>
            <a:endParaRPr sz="10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Understand how to write the possible structural and displayed formulae of an organic molecule given its molecular formula.</a:t>
            </a:r>
            <a:endParaRPr sz="10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●"/>
            </a:pP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Chemists name organic compounds using a system called </a:t>
            </a:r>
            <a:r>
              <a:rPr lang="en" sz="14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nomenclature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Organic nomenclature was devised by an organisation called the </a:t>
            </a:r>
            <a:r>
              <a:rPr lang="en" sz="10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IUPAC</a:t>
            </a: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IUPAC stands for the International Union of Pure and Applied Chemistry.</a:t>
            </a:r>
            <a:endParaRPr sz="1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●"/>
            </a:pP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Organic compounds have a </a:t>
            </a:r>
            <a:r>
              <a:rPr lang="en" sz="14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prefix 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a </a:t>
            </a:r>
            <a:r>
              <a:rPr lang="en" sz="14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suffix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prefix reveals </a:t>
            </a:r>
            <a:r>
              <a:rPr lang="en" sz="10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how many carbon </a:t>
            </a: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atoms there are in the </a:t>
            </a:r>
            <a:r>
              <a:rPr lang="en" sz="10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longest chain</a:t>
            </a: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of the compound.</a:t>
            </a:r>
            <a:endParaRPr sz="1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suffix reveals the </a:t>
            </a:r>
            <a:r>
              <a:rPr lang="en" sz="10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functional group </a:t>
            </a: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the compound.</a:t>
            </a:r>
            <a:endParaRPr sz="1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●"/>
            </a:pPr>
            <a:r>
              <a:rPr lang="en" sz="14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Alkanes 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have the suffix </a:t>
            </a:r>
            <a:r>
              <a:rPr lang="en" sz="14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-ane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●"/>
            </a:pPr>
            <a:r>
              <a:rPr lang="en" sz="14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Alkenes 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have the suffix </a:t>
            </a:r>
            <a:r>
              <a:rPr lang="en" sz="14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-ene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4" name="Google Shape;23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aphicFrame>
        <p:nvGraphicFramePr>
          <p:cNvPr id="235" name="Google Shape;235;p21"/>
          <p:cNvGraphicFramePr/>
          <p:nvPr/>
        </p:nvGraphicFramePr>
        <p:xfrm>
          <a:off x="5528550" y="1716850"/>
          <a:ext cx="2817850" cy="2499150"/>
        </p:xfrm>
        <a:graphic>
          <a:graphicData uri="http://schemas.openxmlformats.org/drawingml/2006/table">
            <a:tbl>
              <a:tblPr>
                <a:noFill/>
                <a:tableStyleId>{4FF886D5-7DB7-4C78-A6AD-FF8882365FA3}</a:tableStyleId>
              </a:tblPr>
              <a:tblGrid>
                <a:gridCol w="140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Number of Carbon Atoms</a:t>
                      </a:r>
                      <a:endParaRPr sz="10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Prefix</a:t>
                      </a:r>
                      <a:endParaRPr sz="10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Meth-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Eth-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Prop-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But-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Pent-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Hex-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AF9A894-01EB-1F56-AB78-DD1EE7ACD3C5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41D6C7C-9AD5-9F4F-1872-F3F947643082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8DCE0F-4451-55AC-BA40-7DF262DAE7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D7EF43-21BC-A2D5-5952-752D83FB0C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1599</Words>
  <Application>Microsoft Office PowerPoint</Application>
  <PresentationFormat>On-screen Show (16:9)</PresentationFormat>
  <Paragraphs>236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gg sans</vt:lpstr>
      <vt:lpstr>Arial</vt:lpstr>
      <vt:lpstr>Times New Roman</vt:lpstr>
      <vt:lpstr>Cambria</vt:lpstr>
      <vt:lpstr>Kalam</vt:lpstr>
      <vt:lpstr>Simple Dark</vt:lpstr>
      <vt:lpstr>Edexcel IGCSE Chemistry 31 - Organic Compounds</vt:lpstr>
      <vt:lpstr>Hydrocarbons and Organic Chemistry</vt:lpstr>
      <vt:lpstr>PowerPoint Presentation</vt:lpstr>
      <vt:lpstr>Representing Organic Compounds</vt:lpstr>
      <vt:lpstr>PowerPoint Presentation</vt:lpstr>
      <vt:lpstr>Representing Organic Compounds</vt:lpstr>
      <vt:lpstr>Homologous Series</vt:lpstr>
      <vt:lpstr>Isomers</vt:lpstr>
      <vt:lpstr>Naming Organic Compounds</vt:lpstr>
      <vt:lpstr>PowerPoint Presentation</vt:lpstr>
      <vt:lpstr>PowerPoint Presentation</vt:lpstr>
      <vt:lpstr>PowerPoint Presentation</vt:lpstr>
      <vt:lpstr>PowerPoint Presentation</vt:lpstr>
      <vt:lpstr>Reactions Involving Organic Compounds</vt:lpstr>
      <vt:lpstr>Reactions Involving Organic Compounds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Edexcel IGCSE Chemistry 31 - Organic Compounds</dc:title>
  <cp:lastModifiedBy>Chezka Mae Madrona</cp:lastModifiedBy>
  <cp:revision>2</cp:revision>
  <dcterms:modified xsi:type="dcterms:W3CDTF">2025-04-26T08:44:31Z</dcterms:modified>
</cp:coreProperties>
</file>