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8"/>
      <p:bold r:id="rId19"/>
      <p:italic r:id="rId20"/>
      <p:boldItalic r:id="rId21"/>
    </p:embeddedFont>
    <p:embeddedFont>
      <p:font typeface="gg sans" panose="00000800000000000000" pitchFamily="2" charset="0"/>
      <p:bold r:id="rId22"/>
    </p:embeddedFont>
    <p:embeddedFont>
      <p:font typeface="Kalam" panose="020B0604020202020204" charset="0"/>
      <p:regular r:id="rId23"/>
      <p:bold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ee30910d2c_0_5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ee30910d2c_0_5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ee2b31c455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ee2b31c455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ee2b31c455_2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ee2b31c455_2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ee2b31c455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ee2b31c455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ee2b31c455_2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ee2b31c455_2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ee2b31c455_2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ee2b31c455_2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ed5bb4214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ed5bb4214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ee30910d2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ee30910d2c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ee30910d2c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ee30910d2c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ee30910d2c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ee30910d2c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ee30910d2c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ee30910d2c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ee30910d2c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ee30910d2c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ee30910d2c_0_6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ee30910d2c_0_6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ee2b31c45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ee2b31c455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AEFF"/>
                </a:solidFill>
                <a:latin typeface="Cambria"/>
                <a:ea typeface="Cambria"/>
                <a:cs typeface="Cambria"/>
                <a:sym typeface="Cambria"/>
              </a:rPr>
              <a:t>Edexcel IGCSE Chemistry</a:t>
            </a:r>
            <a:endParaRPr>
              <a:solidFill>
                <a:srgbClr val="00AE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Cambria"/>
                <a:ea typeface="Cambria"/>
                <a:cs typeface="Cambria"/>
                <a:sym typeface="Cambria"/>
              </a:rPr>
              <a:t>25 - Chemical Tests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ambria"/>
                <a:ea typeface="Cambria"/>
                <a:cs typeface="Cambria"/>
                <a:sym typeface="Cambria"/>
              </a:rPr>
              <a:t>Gases, Flame Tests, Anions and Cations</a:t>
            </a:r>
            <a:endParaRPr sz="2700"/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B7118B31-40AF-168C-D57F-2870587570BC}"/>
              </a:ext>
            </a:extLst>
          </p:cNvPr>
          <p:cNvSpPr txBox="1">
            <a:spLocks/>
          </p:cNvSpPr>
          <p:nvPr/>
        </p:nvSpPr>
        <p:spPr>
          <a:xfrm>
            <a:off x="221843" y="4895157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EED62440-5FB1-CDF5-F822-4932559A8DDB}"/>
              </a:ext>
            </a:extLst>
          </p:cNvPr>
          <p:cNvSpPr txBox="1"/>
          <p:nvPr/>
        </p:nvSpPr>
        <p:spPr>
          <a:xfrm>
            <a:off x="5874157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B59CAE-B0BF-A412-9ACD-E2144BA6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2948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C31461-1858-9105-AA36-8B892EBFD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5450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22"/>
          <p:cNvPicPr preferRelativeResize="0"/>
          <p:nvPr/>
        </p:nvPicPr>
        <p:blipFill rotWithShape="1">
          <a:blip r:embed="rId3">
            <a:alphaModFix/>
          </a:blip>
          <a:srcRect t="22486" b="6621"/>
          <a:stretch/>
        </p:blipFill>
        <p:spPr>
          <a:xfrm>
            <a:off x="0" y="760000"/>
            <a:ext cx="9144003" cy="438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241" name="Google Shape;241;p22"/>
          <p:cNvSpPr txBox="1"/>
          <p:nvPr/>
        </p:nvSpPr>
        <p:spPr>
          <a:xfrm>
            <a:off x="1108050" y="172325"/>
            <a:ext cx="6927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Precipitates of </a:t>
            </a:r>
            <a:r>
              <a:rPr lang="en" b="1">
                <a:solidFill>
                  <a:srgbClr val="2888E2"/>
                </a:solidFill>
                <a:latin typeface="Cambria"/>
                <a:ea typeface="Cambria"/>
                <a:cs typeface="Cambria"/>
                <a:sym typeface="Cambria"/>
              </a:rPr>
              <a:t>copper hydroxide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" b="1">
                <a:solidFill>
                  <a:srgbClr val="CC4125"/>
                </a:solidFill>
                <a:latin typeface="Cambria"/>
                <a:ea typeface="Cambria"/>
                <a:cs typeface="Cambria"/>
                <a:sym typeface="Cambria"/>
              </a:rPr>
              <a:t>iron (III) hydroxide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b="1">
                <a:solidFill>
                  <a:srgbClr val="038747"/>
                </a:solidFill>
                <a:latin typeface="Cambria"/>
                <a:ea typeface="Cambria"/>
                <a:cs typeface="Cambria"/>
                <a:sym typeface="Cambria"/>
              </a:rPr>
              <a:t>iron (II) hydroxide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242" name="Google Shape;242;p22"/>
          <p:cNvCxnSpPr/>
          <p:nvPr/>
        </p:nvCxnSpPr>
        <p:spPr>
          <a:xfrm rot="10800000">
            <a:off x="0" y="760000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9DF78653-B1A5-4AE8-023D-6526D1FE9AB5}"/>
              </a:ext>
            </a:extLst>
          </p:cNvPr>
          <p:cNvSpPr txBox="1">
            <a:spLocks/>
          </p:cNvSpPr>
          <p:nvPr/>
        </p:nvSpPr>
        <p:spPr>
          <a:xfrm>
            <a:off x="221843" y="4895157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22793F11-4D9D-1D25-44CE-ECC2C4596CE5}"/>
              </a:ext>
            </a:extLst>
          </p:cNvPr>
          <p:cNvSpPr txBox="1"/>
          <p:nvPr/>
        </p:nvSpPr>
        <p:spPr>
          <a:xfrm>
            <a:off x="5874157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06A9B2-42D5-EE14-5FFE-991EA417E1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2948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114C9B-1DAA-2AB9-3B5A-0CABEC3441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5450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Tests for Anions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48" name="Google Shape;248;p23"/>
          <p:cNvSpPr txBox="1">
            <a:spLocks noGrp="1"/>
          </p:cNvSpPr>
          <p:nvPr>
            <p:ph type="body" idx="1"/>
          </p:nvPr>
        </p:nvSpPr>
        <p:spPr>
          <a:xfrm>
            <a:off x="310900" y="1152150"/>
            <a:ext cx="4838400" cy="35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2.48</a:t>
            </a:r>
            <a:endParaRPr sz="15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Describe tests for these anions: </a:t>
            </a:r>
            <a:endParaRPr sz="11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100"/>
              <a:buFont typeface="Cambria"/>
              <a:buChar char="■"/>
            </a:pPr>
            <a:r>
              <a:rPr lang="en" sz="11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Cl</a:t>
            </a:r>
            <a:r>
              <a:rPr lang="en" sz="1100" baseline="300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-</a:t>
            </a:r>
            <a:r>
              <a:rPr lang="en" sz="11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, Br</a:t>
            </a:r>
            <a:r>
              <a:rPr lang="en" sz="1100" baseline="300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-</a:t>
            </a:r>
            <a:r>
              <a:rPr lang="en" sz="11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 and I</a:t>
            </a:r>
            <a:r>
              <a:rPr lang="en" sz="1100" baseline="300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-</a:t>
            </a:r>
            <a:r>
              <a:rPr lang="en" sz="11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 using acidified silver nitrate solution.</a:t>
            </a:r>
            <a:endParaRPr sz="11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100"/>
              <a:buFont typeface="Cambria"/>
              <a:buChar char="■"/>
            </a:pPr>
            <a:r>
              <a:rPr lang="en" sz="11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SO</a:t>
            </a:r>
            <a:r>
              <a:rPr lang="en" sz="1100" baseline="-250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4</a:t>
            </a:r>
            <a:r>
              <a:rPr lang="en" sz="1100" baseline="300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2-</a:t>
            </a:r>
            <a:r>
              <a:rPr lang="en" sz="11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 using acidified barium chloride solution.</a:t>
            </a:r>
            <a:endParaRPr sz="11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100"/>
              <a:buFont typeface="Cambria"/>
              <a:buChar char="■"/>
            </a:pPr>
            <a:r>
              <a:rPr lang="en" sz="11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CO</a:t>
            </a:r>
            <a:r>
              <a:rPr lang="en" sz="1100" baseline="-250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3</a:t>
            </a:r>
            <a:r>
              <a:rPr lang="en" sz="1100" baseline="300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2-</a:t>
            </a:r>
            <a:r>
              <a:rPr lang="en" sz="11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 using hydrochloric acid and identifying the gas evolved.</a:t>
            </a:r>
            <a:endParaRPr sz="11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Some ions are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negatively charged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These are called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anions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Ionic compounds that contain halogens are called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halides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Chloride (Cl</a:t>
            </a:r>
            <a:r>
              <a:rPr lang="en" sz="1100" baseline="30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-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), bromide (Br</a:t>
            </a:r>
            <a:r>
              <a:rPr lang="en" sz="1100" baseline="30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-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 and iodide (I</a:t>
            </a:r>
            <a:r>
              <a:rPr lang="en" sz="1100" baseline="30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-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 are examples of halide ions.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 test for halides, add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nitric acid 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HNO</a:t>
            </a:r>
            <a:r>
              <a:rPr lang="en" sz="1500" b="1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3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), followed by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silver nitrate 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AgNO</a:t>
            </a:r>
            <a:r>
              <a:rPr lang="en" sz="1500" b="1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3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silver halide 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will form from this reaction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 sz="11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49" name="Google Shape;249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250" name="Google Shape;250;p23"/>
          <p:cNvSpPr txBox="1"/>
          <p:nvPr/>
        </p:nvSpPr>
        <p:spPr>
          <a:xfrm>
            <a:off x="5382100" y="1810975"/>
            <a:ext cx="3259200" cy="25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Ag</a:t>
            </a:r>
            <a:r>
              <a:rPr lang="en" sz="1500" baseline="30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+</a:t>
            </a:r>
            <a:r>
              <a:rPr lang="en" sz="15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(aq)</a:t>
            </a:r>
            <a:r>
              <a:rPr lang="en" sz="15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+ Cl</a:t>
            </a:r>
            <a:r>
              <a:rPr lang="en" sz="1500" baseline="30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-</a:t>
            </a:r>
            <a:r>
              <a:rPr lang="en" sz="15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(aq) </a:t>
            </a:r>
            <a:r>
              <a:rPr lang="en" sz="15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→ AgCl</a:t>
            </a:r>
            <a:r>
              <a:rPr lang="en" sz="15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(s)</a:t>
            </a:r>
            <a:endParaRPr sz="1500" baseline="-250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Silver chloride (AgCl) is a </a:t>
            </a:r>
            <a:r>
              <a:rPr lang="en" sz="11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white precipitate</a:t>
            </a: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Ag</a:t>
            </a:r>
            <a:r>
              <a:rPr lang="en" sz="1500" baseline="30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+</a:t>
            </a:r>
            <a:r>
              <a:rPr lang="en" sz="15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(aq)</a:t>
            </a:r>
            <a:r>
              <a:rPr lang="en" sz="15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+ Br</a:t>
            </a:r>
            <a:r>
              <a:rPr lang="en" sz="1500" baseline="30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-</a:t>
            </a:r>
            <a:r>
              <a:rPr lang="en" sz="15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(aq) </a:t>
            </a:r>
            <a:r>
              <a:rPr lang="en" sz="15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→ </a:t>
            </a:r>
            <a:r>
              <a:rPr lang="en" sz="1500">
                <a:solidFill>
                  <a:srgbClr val="FBECDD"/>
                </a:solidFill>
                <a:latin typeface="Kalam"/>
                <a:ea typeface="Kalam"/>
                <a:cs typeface="Kalam"/>
                <a:sym typeface="Kalam"/>
              </a:rPr>
              <a:t>AgBr</a:t>
            </a:r>
            <a:r>
              <a:rPr lang="en" sz="1500" baseline="-25000">
                <a:solidFill>
                  <a:srgbClr val="FBECDD"/>
                </a:solidFill>
                <a:latin typeface="Kalam"/>
                <a:ea typeface="Kalam"/>
                <a:cs typeface="Kalam"/>
                <a:sym typeface="Kalam"/>
              </a:rPr>
              <a:t> (s)</a:t>
            </a:r>
            <a:endParaRPr sz="1500">
              <a:solidFill>
                <a:srgbClr val="FBECDD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Silver bromide (AgBr) is a </a:t>
            </a:r>
            <a:r>
              <a:rPr lang="en" sz="1100" b="1">
                <a:solidFill>
                  <a:srgbClr val="FBECDD"/>
                </a:solidFill>
                <a:latin typeface="Cambria"/>
                <a:ea typeface="Cambria"/>
                <a:cs typeface="Cambria"/>
                <a:sym typeface="Cambria"/>
              </a:rPr>
              <a:t>cream precipitate</a:t>
            </a: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Ag</a:t>
            </a:r>
            <a:r>
              <a:rPr lang="en" sz="1500" baseline="30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+</a:t>
            </a:r>
            <a:r>
              <a:rPr lang="en" sz="15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(aq)</a:t>
            </a:r>
            <a:r>
              <a:rPr lang="en" sz="15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+ I</a:t>
            </a:r>
            <a:r>
              <a:rPr lang="en" sz="1500" baseline="30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-</a:t>
            </a:r>
            <a:r>
              <a:rPr lang="en" sz="15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(aq) </a:t>
            </a:r>
            <a:r>
              <a:rPr lang="en" sz="15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→ </a:t>
            </a:r>
            <a:r>
              <a:rPr lang="en" sz="1500">
                <a:solidFill>
                  <a:srgbClr val="FFE599"/>
                </a:solidFill>
                <a:latin typeface="Kalam"/>
                <a:ea typeface="Kalam"/>
                <a:cs typeface="Kalam"/>
                <a:sym typeface="Kalam"/>
              </a:rPr>
              <a:t>AgI</a:t>
            </a:r>
            <a:r>
              <a:rPr lang="en" sz="1500" baseline="-25000">
                <a:solidFill>
                  <a:srgbClr val="FFE599"/>
                </a:solidFill>
                <a:latin typeface="Kalam"/>
                <a:ea typeface="Kalam"/>
                <a:cs typeface="Kalam"/>
                <a:sym typeface="Kalam"/>
              </a:rPr>
              <a:t> (s)</a:t>
            </a:r>
            <a:endParaRPr sz="1500">
              <a:solidFill>
                <a:srgbClr val="FFE599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Silver iodide (AgI) is a </a:t>
            </a:r>
            <a:r>
              <a:rPr lang="en" sz="1100" b="1">
                <a:solidFill>
                  <a:srgbClr val="FFE599"/>
                </a:solidFill>
                <a:latin typeface="Cambria"/>
                <a:ea typeface="Cambria"/>
                <a:cs typeface="Cambria"/>
                <a:sym typeface="Cambria"/>
              </a:rPr>
              <a:t>yellow precipitate</a:t>
            </a: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89F9EB3-3933-B1BF-3225-F45B3D3F8712}"/>
              </a:ext>
            </a:extLst>
          </p:cNvPr>
          <p:cNvSpPr txBox="1">
            <a:spLocks/>
          </p:cNvSpPr>
          <p:nvPr/>
        </p:nvSpPr>
        <p:spPr>
          <a:xfrm>
            <a:off x="221843" y="4895157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C609337B-2B80-821C-74D7-A7E0991EBF90}"/>
              </a:ext>
            </a:extLst>
          </p:cNvPr>
          <p:cNvSpPr txBox="1"/>
          <p:nvPr/>
        </p:nvSpPr>
        <p:spPr>
          <a:xfrm>
            <a:off x="5874157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30E99D-0496-70DD-EA09-AE4B8173B0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2948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03D075-D752-DB08-9286-75E344441D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5450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24"/>
          <p:cNvPicPr preferRelativeResize="0"/>
          <p:nvPr/>
        </p:nvPicPr>
        <p:blipFill rotWithShape="1">
          <a:blip r:embed="rId3">
            <a:alphaModFix/>
          </a:blip>
          <a:srcRect t="14164" b="22031"/>
          <a:stretch/>
        </p:blipFill>
        <p:spPr>
          <a:xfrm>
            <a:off x="0" y="767500"/>
            <a:ext cx="9144003" cy="4375999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257" name="Google Shape;257;p24"/>
          <p:cNvSpPr txBox="1"/>
          <p:nvPr/>
        </p:nvSpPr>
        <p:spPr>
          <a:xfrm>
            <a:off x="1108050" y="171400"/>
            <a:ext cx="6927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Precipitates of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silver chloride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" b="1">
                <a:solidFill>
                  <a:srgbClr val="FBECDD"/>
                </a:solidFill>
                <a:latin typeface="Cambria"/>
                <a:ea typeface="Cambria"/>
                <a:cs typeface="Cambria"/>
                <a:sym typeface="Cambria"/>
              </a:rPr>
              <a:t>silver bromide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b="1">
                <a:solidFill>
                  <a:srgbClr val="FFE599"/>
                </a:solidFill>
                <a:latin typeface="Cambria"/>
                <a:ea typeface="Cambria"/>
                <a:cs typeface="Cambria"/>
                <a:sym typeface="Cambria"/>
              </a:rPr>
              <a:t>silver iodide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258" name="Google Shape;258;p24"/>
          <p:cNvCxnSpPr/>
          <p:nvPr/>
        </p:nvCxnSpPr>
        <p:spPr>
          <a:xfrm rot="10800000">
            <a:off x="0" y="760000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7368DDF5-C11A-C4FB-9461-31A2A04A0FB5}"/>
              </a:ext>
            </a:extLst>
          </p:cNvPr>
          <p:cNvSpPr txBox="1">
            <a:spLocks/>
          </p:cNvSpPr>
          <p:nvPr/>
        </p:nvSpPr>
        <p:spPr>
          <a:xfrm>
            <a:off x="221843" y="4895157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05ABAF2B-36A1-87BB-4DFC-5DC28A35998B}"/>
              </a:ext>
            </a:extLst>
          </p:cNvPr>
          <p:cNvSpPr txBox="1"/>
          <p:nvPr/>
        </p:nvSpPr>
        <p:spPr>
          <a:xfrm>
            <a:off x="5874157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2FFBC7-9A7F-ED00-3484-817EEC694C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2948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B3B432-8525-D1B9-4117-599E0B7957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5450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Test for Anions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64" name="Google Shape;264;p25"/>
          <p:cNvSpPr txBox="1">
            <a:spLocks noGrp="1"/>
          </p:cNvSpPr>
          <p:nvPr>
            <p:ph type="body" idx="1"/>
          </p:nvPr>
        </p:nvSpPr>
        <p:spPr>
          <a:xfrm>
            <a:off x="310900" y="1152151"/>
            <a:ext cx="8520600" cy="35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Sulphate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ions (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</a:t>
            </a:r>
            <a:r>
              <a:rPr lang="en" sz="1600" b="1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4</a:t>
            </a:r>
            <a:r>
              <a:rPr lang="en" sz="1600" b="1" baseline="30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2-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 form </a:t>
            </a:r>
            <a:r>
              <a:rPr lang="en" sz="16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white precipitates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 test for sulphate ions, add dilute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hydrochloric acid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HCl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), followed by a solution of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barium chloride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BaCl</a:t>
            </a:r>
            <a:r>
              <a:rPr lang="en" sz="1600" b="1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):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Ba</a:t>
            </a:r>
            <a:r>
              <a:rPr lang="en" sz="1600" baseline="30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2+</a:t>
            </a:r>
            <a:r>
              <a:rPr lang="en" sz="16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(aq) </a:t>
            </a:r>
            <a:r>
              <a:rPr lang="en" sz="16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+ SO</a:t>
            </a:r>
            <a:r>
              <a:rPr lang="en" sz="16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4</a:t>
            </a:r>
            <a:r>
              <a:rPr lang="en" sz="1600" baseline="30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2-</a:t>
            </a:r>
            <a:r>
              <a:rPr lang="en" sz="16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(aq)</a:t>
            </a:r>
            <a:r>
              <a:rPr lang="en" sz="16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→ BaSO</a:t>
            </a:r>
            <a:r>
              <a:rPr lang="en" sz="16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4 (s)</a:t>
            </a:r>
            <a:endParaRPr sz="1600" baseline="-250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 white precipitate of </a:t>
            </a:r>
            <a:r>
              <a:rPr lang="en" sz="1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barium sulphate 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sz="1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BaSO</a:t>
            </a:r>
            <a:r>
              <a:rPr lang="en" sz="1200" b="1" baseline="-25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4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) is formed.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160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Carbonate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ions (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</a:t>
            </a:r>
            <a:r>
              <a:rPr lang="en" sz="1600" b="1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3</a:t>
            </a:r>
            <a:r>
              <a:rPr lang="en" sz="1600" b="1" baseline="30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2-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 release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</a:t>
            </a:r>
            <a:r>
              <a:rPr lang="en" sz="1600" b="1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gas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when reacted with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hydrochloric acid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 test for carbonate ions, add dilute hydrochloric acid.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CO</a:t>
            </a:r>
            <a:r>
              <a:rPr lang="en" sz="16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3</a:t>
            </a:r>
            <a:r>
              <a:rPr lang="en" sz="1600" baseline="30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2-</a:t>
            </a:r>
            <a:r>
              <a:rPr lang="en" sz="16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(aq) </a:t>
            </a:r>
            <a:r>
              <a:rPr lang="en" sz="16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+ </a:t>
            </a:r>
            <a:r>
              <a:rPr lang="en" sz="16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</a:t>
            </a:r>
            <a:r>
              <a:rPr lang="en" sz="16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H</a:t>
            </a:r>
            <a:r>
              <a:rPr lang="en" sz="1600" baseline="30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+</a:t>
            </a:r>
            <a:r>
              <a:rPr lang="en" sz="16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(aq)</a:t>
            </a:r>
            <a:r>
              <a:rPr lang="en" sz="16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→ CO</a:t>
            </a:r>
            <a:r>
              <a:rPr lang="en" sz="16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 (g)</a:t>
            </a:r>
            <a:r>
              <a:rPr lang="en" sz="16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+ H</a:t>
            </a:r>
            <a:r>
              <a:rPr lang="en" sz="16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</a:t>
            </a:r>
            <a:r>
              <a:rPr lang="en" sz="16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O</a:t>
            </a:r>
            <a:r>
              <a:rPr lang="en" sz="16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(l)</a:t>
            </a:r>
            <a:endParaRPr sz="1600" baseline="-250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presence of CO</a:t>
            </a:r>
            <a:r>
              <a:rPr lang="en" sz="1200" baseline="-25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can be confirmed using the </a:t>
            </a:r>
            <a:r>
              <a:rPr lang="en" sz="1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limewater test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65" name="Google Shape;265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7A3CB3AC-0AC5-B0F8-733B-2B3EF44D3A7D}"/>
              </a:ext>
            </a:extLst>
          </p:cNvPr>
          <p:cNvSpPr txBox="1">
            <a:spLocks/>
          </p:cNvSpPr>
          <p:nvPr/>
        </p:nvSpPr>
        <p:spPr>
          <a:xfrm>
            <a:off x="221843" y="4895157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2594F7E7-C8E8-F727-5304-3A68E4B92BBF}"/>
              </a:ext>
            </a:extLst>
          </p:cNvPr>
          <p:cNvSpPr txBox="1"/>
          <p:nvPr/>
        </p:nvSpPr>
        <p:spPr>
          <a:xfrm>
            <a:off x="5874157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383D0F-7F3B-D28B-F6F8-A0D34592B1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2948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1FD2CD-1B56-2C2D-79D2-F37443D14E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5450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Tests for Water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71" name="Google Shape;271;p26"/>
          <p:cNvSpPr txBox="1">
            <a:spLocks noGrp="1"/>
          </p:cNvSpPr>
          <p:nvPr>
            <p:ph type="body" idx="1"/>
          </p:nvPr>
        </p:nvSpPr>
        <p:spPr>
          <a:xfrm>
            <a:off x="310900" y="1152151"/>
            <a:ext cx="8520600" cy="35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Points 2.49 and 2.50</a:t>
            </a:r>
            <a:endParaRPr sz="16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Describe a test for the presence of water using anhydrous copper (II) sulphate.</a:t>
            </a:r>
            <a:endParaRPr sz="12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Describe a physical test to show whether a sample of water is pure.</a:t>
            </a:r>
            <a:endParaRPr sz="12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Water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(</a:t>
            </a:r>
            <a:r>
              <a:rPr lang="en" sz="16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H</a:t>
            </a:r>
            <a:r>
              <a:rPr lang="en" sz="1600" baseline="-250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6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O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 can be identified using both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chemical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physical tests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Anhydrous copper sulphate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CuSO</a:t>
            </a:r>
            <a:r>
              <a:rPr lang="en" sz="1600" b="1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4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 is a </a:t>
            </a:r>
            <a:r>
              <a:rPr lang="en" sz="16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white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crystalline solid.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Anhydrous means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without water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When water is added to the copper sulphate, the crystals turn a</a:t>
            </a:r>
            <a:r>
              <a:rPr lang="en" sz="1600">
                <a:solidFill>
                  <a:srgbClr val="00C7FF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600" b="1">
                <a:solidFill>
                  <a:srgbClr val="00C7FF"/>
                </a:solidFill>
                <a:latin typeface="Cambria"/>
                <a:ea typeface="Cambria"/>
                <a:cs typeface="Cambria"/>
                <a:sym typeface="Cambria"/>
              </a:rPr>
              <a:t>bright blue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is called a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hydration reaction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: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CuSO</a:t>
            </a:r>
            <a:r>
              <a:rPr lang="en" sz="16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4 (s)</a:t>
            </a:r>
            <a:r>
              <a:rPr lang="en" sz="16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+ </a:t>
            </a:r>
            <a:r>
              <a:rPr lang="en" sz="16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5</a:t>
            </a:r>
            <a:r>
              <a:rPr lang="en" sz="16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H</a:t>
            </a:r>
            <a:r>
              <a:rPr lang="en" sz="16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2</a:t>
            </a:r>
            <a:r>
              <a:rPr lang="en" sz="16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O</a:t>
            </a:r>
            <a:r>
              <a:rPr lang="en" sz="1600" baseline="-25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(l) </a:t>
            </a:r>
            <a:r>
              <a:rPr lang="en" sz="16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→ </a:t>
            </a:r>
            <a:r>
              <a:rPr lang="en" sz="1600">
                <a:solidFill>
                  <a:srgbClr val="00C7FF"/>
                </a:solidFill>
                <a:latin typeface="Kalam"/>
                <a:ea typeface="Kalam"/>
                <a:cs typeface="Kalam"/>
                <a:sym typeface="Kalam"/>
              </a:rPr>
              <a:t>CuSO</a:t>
            </a:r>
            <a:r>
              <a:rPr lang="en" sz="1600" baseline="-25000">
                <a:solidFill>
                  <a:srgbClr val="00C7FF"/>
                </a:solidFill>
                <a:latin typeface="Kalam"/>
                <a:ea typeface="Kalam"/>
                <a:cs typeface="Kalam"/>
                <a:sym typeface="Kalam"/>
              </a:rPr>
              <a:t>4</a:t>
            </a:r>
            <a:r>
              <a:rPr lang="en" sz="1600">
                <a:solidFill>
                  <a:srgbClr val="00C7FF"/>
                </a:solidFill>
                <a:latin typeface="Kalam"/>
                <a:ea typeface="Kalam"/>
                <a:cs typeface="Kalam"/>
                <a:sym typeface="Kalam"/>
              </a:rPr>
              <a:t>.5H</a:t>
            </a:r>
            <a:r>
              <a:rPr lang="en" sz="1600" baseline="-25000">
                <a:solidFill>
                  <a:srgbClr val="00C7FF"/>
                </a:solidFill>
                <a:latin typeface="Kalam"/>
                <a:ea typeface="Kalam"/>
                <a:cs typeface="Kalam"/>
                <a:sym typeface="Kalam"/>
              </a:rPr>
              <a:t>2</a:t>
            </a:r>
            <a:r>
              <a:rPr lang="en" sz="1600">
                <a:solidFill>
                  <a:srgbClr val="00C7FF"/>
                </a:solidFill>
                <a:latin typeface="Kalam"/>
                <a:ea typeface="Kalam"/>
                <a:cs typeface="Kalam"/>
                <a:sym typeface="Kalam"/>
              </a:rPr>
              <a:t>O</a:t>
            </a:r>
            <a:r>
              <a:rPr lang="en" sz="1600" baseline="-25000">
                <a:solidFill>
                  <a:srgbClr val="00C7FF"/>
                </a:solidFill>
                <a:latin typeface="Kalam"/>
                <a:ea typeface="Kalam"/>
                <a:cs typeface="Kalam"/>
                <a:sym typeface="Kalam"/>
              </a:rPr>
              <a:t> (s)</a:t>
            </a:r>
            <a:endParaRPr sz="1600" baseline="-25000">
              <a:solidFill>
                <a:srgbClr val="00C7FF"/>
              </a:solidFill>
              <a:latin typeface="Kalam"/>
              <a:ea typeface="Kalam"/>
              <a:cs typeface="Kalam"/>
              <a:sym typeface="Kalam"/>
            </a:endParaRPr>
          </a:p>
          <a:p>
            <a:pPr marL="457200" lvl="0" indent="-336550" algn="l" rtl="0">
              <a:spcBef>
                <a:spcPts val="160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Kalam"/>
              <a:buChar char="●"/>
            </a:pP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Pure water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will always have the same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melting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boiling points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Pure water will freeze at exactly 0°C.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Pure water will boil at exactly 100°C.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72" name="Google Shape;272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BD165A91-226D-943B-BB2C-1481C3866CDD}"/>
              </a:ext>
            </a:extLst>
          </p:cNvPr>
          <p:cNvSpPr txBox="1">
            <a:spLocks/>
          </p:cNvSpPr>
          <p:nvPr/>
        </p:nvSpPr>
        <p:spPr>
          <a:xfrm>
            <a:off x="221843" y="4895157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3735A7A-55D5-7103-7AE9-06CC16182474}"/>
              </a:ext>
            </a:extLst>
          </p:cNvPr>
          <p:cNvSpPr txBox="1"/>
          <p:nvPr/>
        </p:nvSpPr>
        <p:spPr>
          <a:xfrm>
            <a:off x="5874157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695342-0629-FF0E-0A0C-F4218FE9F8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2948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B69114-5080-831D-4755-D44E380796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5450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27"/>
          <p:cNvPicPr preferRelativeResize="0"/>
          <p:nvPr/>
        </p:nvPicPr>
        <p:blipFill rotWithShape="1">
          <a:blip r:embed="rId3">
            <a:alphaModFix/>
          </a:blip>
          <a:srcRect l="2320" r="14491"/>
          <a:stretch/>
        </p:blipFill>
        <p:spPr>
          <a:xfrm>
            <a:off x="3439250" y="0"/>
            <a:ext cx="57047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279" name="Google Shape;279;p27"/>
          <p:cNvSpPr txBox="1"/>
          <p:nvPr/>
        </p:nvSpPr>
        <p:spPr>
          <a:xfrm>
            <a:off x="676050" y="1940700"/>
            <a:ext cx="22041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Pure water will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always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boil at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100°C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This is considered the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physical test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for water.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280" name="Google Shape;280;p27"/>
          <p:cNvCxnSpPr/>
          <p:nvPr/>
        </p:nvCxnSpPr>
        <p:spPr>
          <a:xfrm flipH="1">
            <a:off x="3439250" y="3750"/>
            <a:ext cx="1500" cy="51360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9B808B05-DA40-D224-A88F-47979CE29246}"/>
              </a:ext>
            </a:extLst>
          </p:cNvPr>
          <p:cNvSpPr txBox="1">
            <a:spLocks/>
          </p:cNvSpPr>
          <p:nvPr/>
        </p:nvSpPr>
        <p:spPr>
          <a:xfrm>
            <a:off x="221843" y="4895157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5B2062C4-1D45-A81F-1263-A152CECEE741}"/>
              </a:ext>
            </a:extLst>
          </p:cNvPr>
          <p:cNvSpPr txBox="1"/>
          <p:nvPr/>
        </p:nvSpPr>
        <p:spPr>
          <a:xfrm>
            <a:off x="5874157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A36C45-C3E0-66D2-5F02-175CA245D9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2948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0C5EDF-60A9-B08B-F664-E0051828DC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5450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Tests for Gases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51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2.44</a:t>
            </a:r>
            <a:endParaRPr sz="15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Describe tests for these gases: hydrogen, oxygen, carbon dioxide, ammonia and chlorine.</a:t>
            </a:r>
            <a:endParaRPr sz="11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Many chemical reactions produce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gases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There are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tests 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for a number of common gases.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Hydrogen (H</a:t>
            </a:r>
            <a:r>
              <a:rPr lang="en" sz="1500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 makes a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squeaky pop 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sound when a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lit splint 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is brought near.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Carry out this test by bringing a lit splint near to the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mouth 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a test tube.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Oxygen (O</a:t>
            </a:r>
            <a:r>
              <a:rPr lang="en" sz="1500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relights 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glowing splint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Hold a glowing splint near the test tube.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Carbon dioxide (CO</a:t>
            </a:r>
            <a:r>
              <a:rPr lang="en" sz="1500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 turns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limewater cloudy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Bubble CO</a:t>
            </a:r>
            <a:r>
              <a:rPr lang="en" sz="1100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through a test tube containing limewater.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Ammonia (NH</a:t>
            </a:r>
            <a:r>
              <a:rPr lang="en" sz="1500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3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 turns damp </a:t>
            </a:r>
            <a:r>
              <a:rPr lang="en" sz="15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red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litmus paper </a:t>
            </a:r>
            <a:r>
              <a:rPr lang="en" sz="1500" b="1">
                <a:solidFill>
                  <a:srgbClr val="2888E2"/>
                </a:solidFill>
                <a:latin typeface="Cambria"/>
                <a:ea typeface="Cambria"/>
                <a:cs typeface="Cambria"/>
                <a:sym typeface="Cambria"/>
              </a:rPr>
              <a:t>blue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Dip damp red litmus paper in a test tube containing NH</a:t>
            </a:r>
            <a:r>
              <a:rPr lang="en" sz="1100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3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Chlorine (Cl</a:t>
            </a:r>
            <a:r>
              <a:rPr lang="en" sz="1600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bleaches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damp </a:t>
            </a:r>
            <a:r>
              <a:rPr lang="en" sz="1600" b="1">
                <a:solidFill>
                  <a:srgbClr val="2888E2"/>
                </a:solidFill>
                <a:latin typeface="Cambria"/>
                <a:ea typeface="Cambria"/>
                <a:cs typeface="Cambria"/>
                <a:sym typeface="Cambria"/>
              </a:rPr>
              <a:t>blue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litmus paper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Dip damp blue litmus paper in a test tube containing Cl</a:t>
            </a:r>
            <a:r>
              <a:rPr lang="en" sz="1100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paper will turn </a:t>
            </a:r>
            <a:r>
              <a:rPr lang="en" sz="11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white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37229F78-64B8-B680-615E-A41DAB41253F}"/>
              </a:ext>
            </a:extLst>
          </p:cNvPr>
          <p:cNvSpPr txBox="1">
            <a:spLocks/>
          </p:cNvSpPr>
          <p:nvPr/>
        </p:nvSpPr>
        <p:spPr>
          <a:xfrm>
            <a:off x="221843" y="4895157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791EA554-F2E1-0549-F455-A83AFDC030F6}"/>
              </a:ext>
            </a:extLst>
          </p:cNvPr>
          <p:cNvSpPr txBox="1"/>
          <p:nvPr/>
        </p:nvSpPr>
        <p:spPr>
          <a:xfrm>
            <a:off x="5874157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3246C1-54D5-7D22-A4CC-C2E77DF24A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2948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E73882-9D77-8E68-1C6B-828E03F696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5450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 rotWithShape="1">
          <a:blip r:embed="rId3">
            <a:alphaModFix/>
          </a:blip>
          <a:srcRect l="38759" t="9280" b="53300"/>
          <a:stretch/>
        </p:blipFill>
        <p:spPr>
          <a:xfrm>
            <a:off x="3544000" y="0"/>
            <a:ext cx="559999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70" name="Google Shape;70;p15"/>
          <p:cNvSpPr txBox="1"/>
          <p:nvPr/>
        </p:nvSpPr>
        <p:spPr>
          <a:xfrm>
            <a:off x="667950" y="2156100"/>
            <a:ext cx="22122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Wooden splints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are used to test for both hydrogen and oxygen gas.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71" name="Google Shape;71;p15"/>
          <p:cNvCxnSpPr/>
          <p:nvPr/>
        </p:nvCxnSpPr>
        <p:spPr>
          <a:xfrm flipH="1">
            <a:off x="3544000" y="3750"/>
            <a:ext cx="1500" cy="51360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9EA8DE3E-9333-A49A-7BDA-B9668DC2859E}"/>
              </a:ext>
            </a:extLst>
          </p:cNvPr>
          <p:cNvSpPr txBox="1">
            <a:spLocks/>
          </p:cNvSpPr>
          <p:nvPr/>
        </p:nvSpPr>
        <p:spPr>
          <a:xfrm>
            <a:off x="221843" y="4895157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A4705026-2E7C-0B4A-B137-789A481F5ACD}"/>
              </a:ext>
            </a:extLst>
          </p:cNvPr>
          <p:cNvSpPr txBox="1"/>
          <p:nvPr/>
        </p:nvSpPr>
        <p:spPr>
          <a:xfrm>
            <a:off x="5874157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09788B-1D24-079C-7818-259ADE28A1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2948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8DAF90-0BA7-D73D-9D81-50C35D159A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5450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 rotWithShape="1">
          <a:blip r:embed="rId3">
            <a:alphaModFix/>
          </a:blip>
          <a:srcRect b="8917"/>
          <a:stretch/>
        </p:blipFill>
        <p:spPr>
          <a:xfrm>
            <a:off x="0" y="0"/>
            <a:ext cx="5164400" cy="4704001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6"/>
          <p:cNvSpPr txBox="1"/>
          <p:nvPr/>
        </p:nvSpPr>
        <p:spPr>
          <a:xfrm>
            <a:off x="5464000" y="2156100"/>
            <a:ext cx="29121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When bubbled through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limewater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carbon dioxide causes the solution to turn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cloudy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94D0C2E-99BB-0A96-C7F0-9387B485FDDB}"/>
              </a:ext>
            </a:extLst>
          </p:cNvPr>
          <p:cNvSpPr txBox="1">
            <a:spLocks/>
          </p:cNvSpPr>
          <p:nvPr/>
        </p:nvSpPr>
        <p:spPr>
          <a:xfrm>
            <a:off x="221843" y="4895157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234C1BB2-255E-47E7-ED45-D024EE29057F}"/>
              </a:ext>
            </a:extLst>
          </p:cNvPr>
          <p:cNvSpPr txBox="1"/>
          <p:nvPr/>
        </p:nvSpPr>
        <p:spPr>
          <a:xfrm>
            <a:off x="5874157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AE4242-5385-EC9E-4C4B-6F0678B1E6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2948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409DCF-D71B-443F-4126-5B666E2B8E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5450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7"/>
          <p:cNvPicPr preferRelativeResize="0"/>
          <p:nvPr/>
        </p:nvPicPr>
        <p:blipFill rotWithShape="1">
          <a:blip r:embed="rId3">
            <a:alphaModFix/>
          </a:blip>
          <a:srcRect l="31847" t="17684" r="8222" b="7537"/>
          <a:stretch/>
        </p:blipFill>
        <p:spPr>
          <a:xfrm>
            <a:off x="3664000" y="0"/>
            <a:ext cx="5480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85" name="Google Shape;85;p17"/>
          <p:cNvSpPr txBox="1"/>
          <p:nvPr/>
        </p:nvSpPr>
        <p:spPr>
          <a:xfrm>
            <a:off x="443800" y="1940700"/>
            <a:ext cx="27642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When immersed in ammonia, </a:t>
            </a:r>
            <a:r>
              <a:rPr lang="en" b="1">
                <a:solidFill>
                  <a:srgbClr val="FF4400"/>
                </a:solidFill>
                <a:latin typeface="Cambria"/>
                <a:ea typeface="Cambria"/>
                <a:cs typeface="Cambria"/>
                <a:sym typeface="Cambria"/>
              </a:rPr>
              <a:t>red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litmus paper turns </a:t>
            </a:r>
            <a:r>
              <a:rPr lang="en" b="1">
                <a:solidFill>
                  <a:srgbClr val="2888E2"/>
                </a:solidFill>
                <a:latin typeface="Cambria"/>
                <a:ea typeface="Cambria"/>
                <a:cs typeface="Cambria"/>
                <a:sym typeface="Cambria"/>
              </a:rPr>
              <a:t>blue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 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Litmus paper is also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bleached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in the presence of chlorine.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86" name="Google Shape;86;p17"/>
          <p:cNvCxnSpPr/>
          <p:nvPr/>
        </p:nvCxnSpPr>
        <p:spPr>
          <a:xfrm flipH="1">
            <a:off x="3664000" y="3750"/>
            <a:ext cx="1500" cy="51360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99DC9BA3-4C45-9F41-53D4-00186C85E428}"/>
              </a:ext>
            </a:extLst>
          </p:cNvPr>
          <p:cNvSpPr txBox="1">
            <a:spLocks/>
          </p:cNvSpPr>
          <p:nvPr/>
        </p:nvSpPr>
        <p:spPr>
          <a:xfrm>
            <a:off x="221843" y="4895157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C73320D-1AC2-E0F4-5B06-66A06810BF19}"/>
              </a:ext>
            </a:extLst>
          </p:cNvPr>
          <p:cNvSpPr txBox="1"/>
          <p:nvPr/>
        </p:nvSpPr>
        <p:spPr>
          <a:xfrm>
            <a:off x="5874157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6149B6-88EC-EC26-5582-D24C9D024B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2948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8BCEEB-67CF-E7B2-FE44-B1288F1F00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5450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8"/>
          <p:cNvPicPr preferRelativeResize="0"/>
          <p:nvPr/>
        </p:nvPicPr>
        <p:blipFill rotWithShape="1">
          <a:blip r:embed="rId3">
            <a:alphaModFix/>
          </a:blip>
          <a:srcRect l="25420" r="22165"/>
          <a:stretch/>
        </p:blipFill>
        <p:spPr>
          <a:xfrm>
            <a:off x="6655525" y="692400"/>
            <a:ext cx="976700" cy="1306251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Flame Tests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3" name="Google Shape;93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781300" cy="351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2.45</a:t>
            </a:r>
            <a:endParaRPr sz="16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Describe how to carry out a flame test.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Some metals produce a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distinctive colour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when heated.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Ions from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different metals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produce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different colours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Flame tests are used to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identify metals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AutoNum type="arabicPeriod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Dip a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wire loop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made from an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unreactive metal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into a dilute solution of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acid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AutoNum type="alphaLcPeriod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Loops made from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platinum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Pt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 are commonly used.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AutoNum type="alphaLcPeriod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acid will clean the loop and ensure there are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no other ions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present.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AutoNum type="arabicPeriod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Dip the loop into a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sample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metal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and insert it into the centre of a </a:t>
            </a:r>
            <a:r>
              <a:rPr lang="en" sz="1600" b="1">
                <a:solidFill>
                  <a:srgbClr val="2888E2"/>
                </a:solidFill>
                <a:latin typeface="Cambria"/>
                <a:ea typeface="Cambria"/>
                <a:cs typeface="Cambria"/>
                <a:sym typeface="Cambria"/>
              </a:rPr>
              <a:t>blue bunsen flame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AutoNum type="alphaLcPeriod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Record the colour present.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4" name="Google Shape;94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grpSp>
        <p:nvGrpSpPr>
          <p:cNvPr id="95" name="Google Shape;95;p18"/>
          <p:cNvGrpSpPr/>
          <p:nvPr/>
        </p:nvGrpSpPr>
        <p:grpSpPr>
          <a:xfrm>
            <a:off x="6331073" y="1914861"/>
            <a:ext cx="2812727" cy="2784893"/>
            <a:chOff x="6331073" y="1914861"/>
            <a:chExt cx="2812727" cy="2784893"/>
          </a:xfrm>
        </p:grpSpPr>
        <p:grpSp>
          <p:nvGrpSpPr>
            <p:cNvPr id="96" name="Google Shape;96;p18"/>
            <p:cNvGrpSpPr/>
            <p:nvPr/>
          </p:nvGrpSpPr>
          <p:grpSpPr>
            <a:xfrm>
              <a:off x="6331073" y="1914861"/>
              <a:ext cx="2812727" cy="2784893"/>
              <a:chOff x="2564850" y="2868250"/>
              <a:chExt cx="2472075" cy="2587950"/>
            </a:xfrm>
          </p:grpSpPr>
          <p:sp>
            <p:nvSpPr>
              <p:cNvPr id="97" name="Google Shape;97;p18"/>
              <p:cNvSpPr/>
              <p:nvPr/>
            </p:nvSpPr>
            <p:spPr>
              <a:xfrm>
                <a:off x="3383350" y="4846225"/>
                <a:ext cx="72025" cy="1423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695" extrusionOk="0">
                    <a:moveTo>
                      <a:pt x="2881" y="1"/>
                    </a:moveTo>
                    <a:lnTo>
                      <a:pt x="1" y="298"/>
                    </a:lnTo>
                    <a:lnTo>
                      <a:pt x="1" y="5694"/>
                    </a:lnTo>
                    <a:lnTo>
                      <a:pt x="2881" y="5363"/>
                    </a:lnTo>
                    <a:lnTo>
                      <a:pt x="2881" y="1"/>
                    </a:lnTo>
                    <a:close/>
                  </a:path>
                </a:pathLst>
              </a:custGeom>
              <a:solidFill>
                <a:srgbClr val="F1E8F1"/>
              </a:solidFill>
              <a:ln w="497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18"/>
              <p:cNvSpPr/>
              <p:nvPr/>
            </p:nvSpPr>
            <p:spPr>
              <a:xfrm>
                <a:off x="2564850" y="5004300"/>
                <a:ext cx="1411925" cy="388175"/>
              </a:xfrm>
              <a:custGeom>
                <a:avLst/>
                <a:gdLst/>
                <a:ahLst/>
                <a:cxnLst/>
                <a:rect l="l" t="t" r="r" b="b"/>
                <a:pathLst>
                  <a:path w="56477" h="15527" extrusionOk="0">
                    <a:moveTo>
                      <a:pt x="56477" y="7747"/>
                    </a:moveTo>
                    <a:cubicBezTo>
                      <a:pt x="56477" y="12050"/>
                      <a:pt x="43831" y="15526"/>
                      <a:pt x="28239" y="15526"/>
                    </a:cubicBezTo>
                    <a:cubicBezTo>
                      <a:pt x="12647" y="15526"/>
                      <a:pt x="1" y="12050"/>
                      <a:pt x="1" y="7747"/>
                    </a:cubicBezTo>
                    <a:cubicBezTo>
                      <a:pt x="1" y="3476"/>
                      <a:pt x="12647" y="0"/>
                      <a:pt x="28239" y="0"/>
                    </a:cubicBezTo>
                    <a:cubicBezTo>
                      <a:pt x="43831" y="0"/>
                      <a:pt x="56477" y="3476"/>
                      <a:pt x="56477" y="7747"/>
                    </a:cubicBezTo>
                    <a:close/>
                  </a:path>
                </a:pathLst>
              </a:custGeom>
              <a:solidFill>
                <a:srgbClr val="F1E7EC"/>
              </a:solidFill>
              <a:ln w="10750" cap="flat" cmpd="sng">
                <a:solidFill>
                  <a:srgbClr val="00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18"/>
              <p:cNvSpPr/>
              <p:nvPr/>
            </p:nvSpPr>
            <p:spPr>
              <a:xfrm>
                <a:off x="3119350" y="4667475"/>
                <a:ext cx="303750" cy="172550"/>
              </a:xfrm>
              <a:custGeom>
                <a:avLst/>
                <a:gdLst/>
                <a:ahLst/>
                <a:cxnLst/>
                <a:rect l="l" t="t" r="r" b="b"/>
                <a:pathLst>
                  <a:path w="12150" h="6902" extrusionOk="0">
                    <a:moveTo>
                      <a:pt x="1325" y="0"/>
                    </a:moveTo>
                    <a:lnTo>
                      <a:pt x="1" y="1490"/>
                    </a:lnTo>
                    <a:cubicBezTo>
                      <a:pt x="495" y="5293"/>
                      <a:pt x="2896" y="6901"/>
                      <a:pt x="5443" y="6901"/>
                    </a:cubicBezTo>
                    <a:cubicBezTo>
                      <a:pt x="8350" y="6901"/>
                      <a:pt x="11446" y="4807"/>
                      <a:pt x="12117" y="1490"/>
                    </a:cubicBezTo>
                    <a:lnTo>
                      <a:pt x="12150" y="1490"/>
                    </a:lnTo>
                    <a:lnTo>
                      <a:pt x="10826" y="0"/>
                    </a:lnTo>
                    <a:cubicBezTo>
                      <a:pt x="10826" y="1126"/>
                      <a:pt x="8674" y="2053"/>
                      <a:pt x="6059" y="2053"/>
                    </a:cubicBezTo>
                    <a:cubicBezTo>
                      <a:pt x="3443" y="2053"/>
                      <a:pt x="1325" y="1126"/>
                      <a:pt x="1325" y="0"/>
                    </a:cubicBezTo>
                    <a:close/>
                  </a:path>
                </a:pathLst>
              </a:custGeom>
              <a:solidFill>
                <a:srgbClr val="E3DADA"/>
              </a:solidFill>
              <a:ln w="10750" cap="flat" cmpd="sng">
                <a:solidFill>
                  <a:srgbClr val="00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18"/>
              <p:cNvSpPr/>
              <p:nvPr/>
            </p:nvSpPr>
            <p:spPr>
              <a:xfrm>
                <a:off x="2604575" y="5029950"/>
                <a:ext cx="1332475" cy="336875"/>
              </a:xfrm>
              <a:custGeom>
                <a:avLst/>
                <a:gdLst/>
                <a:ahLst/>
                <a:cxnLst/>
                <a:rect l="l" t="t" r="r" b="b"/>
                <a:pathLst>
                  <a:path w="53299" h="13475" fill="none" extrusionOk="0">
                    <a:moveTo>
                      <a:pt x="53299" y="6721"/>
                    </a:moveTo>
                    <a:cubicBezTo>
                      <a:pt x="53299" y="10462"/>
                      <a:pt x="41381" y="13474"/>
                      <a:pt x="26650" y="13474"/>
                    </a:cubicBezTo>
                    <a:cubicBezTo>
                      <a:pt x="11951" y="13474"/>
                      <a:pt x="1" y="10462"/>
                      <a:pt x="1" y="6721"/>
                    </a:cubicBezTo>
                    <a:cubicBezTo>
                      <a:pt x="1" y="3013"/>
                      <a:pt x="11951" y="1"/>
                      <a:pt x="26650" y="1"/>
                    </a:cubicBezTo>
                    <a:cubicBezTo>
                      <a:pt x="41381" y="1"/>
                      <a:pt x="53299" y="3013"/>
                      <a:pt x="53299" y="6721"/>
                    </a:cubicBezTo>
                    <a:close/>
                  </a:path>
                </a:pathLst>
              </a:custGeom>
              <a:noFill/>
              <a:ln w="21525" cap="flat" cmpd="sng">
                <a:solidFill>
                  <a:srgbClr val="FFFFF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18"/>
              <p:cNvSpPr/>
              <p:nvPr/>
            </p:nvSpPr>
            <p:spPr>
              <a:xfrm>
                <a:off x="2641825" y="5015050"/>
                <a:ext cx="125797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50319" h="13044" extrusionOk="0">
                    <a:moveTo>
                      <a:pt x="30092" y="34"/>
                    </a:moveTo>
                    <a:cubicBezTo>
                      <a:pt x="30092" y="34"/>
                      <a:pt x="39891" y="365"/>
                      <a:pt x="43532" y="3080"/>
                    </a:cubicBezTo>
                    <a:cubicBezTo>
                      <a:pt x="47803" y="4470"/>
                      <a:pt x="50319" y="5827"/>
                      <a:pt x="50319" y="7317"/>
                    </a:cubicBezTo>
                    <a:cubicBezTo>
                      <a:pt x="50319" y="10495"/>
                      <a:pt x="39063" y="13044"/>
                      <a:pt x="25160" y="13044"/>
                    </a:cubicBezTo>
                    <a:cubicBezTo>
                      <a:pt x="11256" y="13044"/>
                      <a:pt x="0" y="10495"/>
                      <a:pt x="0" y="7317"/>
                    </a:cubicBezTo>
                    <a:cubicBezTo>
                      <a:pt x="0" y="5993"/>
                      <a:pt x="2086" y="4735"/>
                      <a:pt x="5562" y="3377"/>
                    </a:cubicBezTo>
                    <a:cubicBezTo>
                      <a:pt x="9071" y="663"/>
                      <a:pt x="17711" y="1"/>
                      <a:pt x="17711" y="1"/>
                    </a:cubicBezTo>
                  </a:path>
                </a:pathLst>
              </a:custGeom>
              <a:solidFill>
                <a:srgbClr val="F8F3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18"/>
              <p:cNvSpPr/>
              <p:nvPr/>
            </p:nvSpPr>
            <p:spPr>
              <a:xfrm>
                <a:off x="2641825" y="5015050"/>
                <a:ext cx="125797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50319" h="13044" fill="none" extrusionOk="0">
                    <a:moveTo>
                      <a:pt x="30092" y="34"/>
                    </a:moveTo>
                    <a:cubicBezTo>
                      <a:pt x="30092" y="34"/>
                      <a:pt x="39891" y="365"/>
                      <a:pt x="43532" y="3080"/>
                    </a:cubicBezTo>
                    <a:cubicBezTo>
                      <a:pt x="47803" y="4470"/>
                      <a:pt x="50319" y="5827"/>
                      <a:pt x="50319" y="7317"/>
                    </a:cubicBezTo>
                    <a:cubicBezTo>
                      <a:pt x="50319" y="10495"/>
                      <a:pt x="39063" y="13044"/>
                      <a:pt x="25160" y="13044"/>
                    </a:cubicBezTo>
                    <a:cubicBezTo>
                      <a:pt x="11256" y="13044"/>
                      <a:pt x="0" y="10495"/>
                      <a:pt x="0" y="7317"/>
                    </a:cubicBezTo>
                    <a:cubicBezTo>
                      <a:pt x="0" y="5993"/>
                      <a:pt x="2086" y="4735"/>
                      <a:pt x="5562" y="3377"/>
                    </a:cubicBezTo>
                    <a:cubicBezTo>
                      <a:pt x="9071" y="663"/>
                      <a:pt x="17711" y="1"/>
                      <a:pt x="17711" y="1"/>
                    </a:cubicBezTo>
                  </a:path>
                </a:pathLst>
              </a:custGeom>
              <a:noFill/>
              <a:ln w="10750" cap="flat" cmpd="sng">
                <a:solidFill>
                  <a:srgbClr val="00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18"/>
              <p:cNvSpPr/>
              <p:nvPr/>
            </p:nvSpPr>
            <p:spPr>
              <a:xfrm>
                <a:off x="3119350" y="4701400"/>
                <a:ext cx="303750" cy="376575"/>
              </a:xfrm>
              <a:custGeom>
                <a:avLst/>
                <a:gdLst/>
                <a:ahLst/>
                <a:cxnLst/>
                <a:rect l="l" t="t" r="r" b="b"/>
                <a:pathLst>
                  <a:path w="12150" h="15063" extrusionOk="0">
                    <a:moveTo>
                      <a:pt x="1" y="0"/>
                    </a:moveTo>
                    <a:lnTo>
                      <a:pt x="1" y="12414"/>
                    </a:lnTo>
                    <a:cubicBezTo>
                      <a:pt x="1" y="13871"/>
                      <a:pt x="2715" y="15063"/>
                      <a:pt x="6059" y="15063"/>
                    </a:cubicBezTo>
                    <a:cubicBezTo>
                      <a:pt x="9402" y="15063"/>
                      <a:pt x="12150" y="13871"/>
                      <a:pt x="12150" y="12414"/>
                    </a:cubicBezTo>
                    <a:lnTo>
                      <a:pt x="12150" y="0"/>
                    </a:lnTo>
                    <a:cubicBezTo>
                      <a:pt x="12150" y="1457"/>
                      <a:pt x="9402" y="2649"/>
                      <a:pt x="6059" y="2649"/>
                    </a:cubicBezTo>
                    <a:cubicBezTo>
                      <a:pt x="2715" y="2649"/>
                      <a:pt x="1" y="1457"/>
                      <a:pt x="1" y="0"/>
                    </a:cubicBezTo>
                    <a:close/>
                  </a:path>
                </a:pathLst>
              </a:custGeom>
              <a:solidFill>
                <a:srgbClr val="E3DADA"/>
              </a:solidFill>
              <a:ln w="10750" cap="flat" cmpd="sng">
                <a:solidFill>
                  <a:srgbClr val="00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18"/>
              <p:cNvSpPr/>
              <p:nvPr/>
            </p:nvSpPr>
            <p:spPr>
              <a:xfrm>
                <a:off x="3152450" y="4254500"/>
                <a:ext cx="235075" cy="461300"/>
              </a:xfrm>
              <a:custGeom>
                <a:avLst/>
                <a:gdLst/>
                <a:ahLst/>
                <a:cxnLst/>
                <a:rect l="l" t="t" r="r" b="b"/>
                <a:pathLst>
                  <a:path w="9403" h="18452" extrusionOk="0">
                    <a:moveTo>
                      <a:pt x="6489" y="5429"/>
                    </a:moveTo>
                    <a:cubicBezTo>
                      <a:pt x="7681" y="5429"/>
                      <a:pt x="8608" y="6356"/>
                      <a:pt x="8608" y="9567"/>
                    </a:cubicBezTo>
                    <a:cubicBezTo>
                      <a:pt x="8608" y="12778"/>
                      <a:pt x="7681" y="13738"/>
                      <a:pt x="6489" y="13738"/>
                    </a:cubicBezTo>
                    <a:lnTo>
                      <a:pt x="365" y="13738"/>
                    </a:lnTo>
                    <a:lnTo>
                      <a:pt x="365" y="5429"/>
                    </a:lnTo>
                    <a:close/>
                    <a:moveTo>
                      <a:pt x="1" y="0"/>
                    </a:moveTo>
                    <a:lnTo>
                      <a:pt x="1" y="16486"/>
                    </a:lnTo>
                    <a:cubicBezTo>
                      <a:pt x="450" y="17730"/>
                      <a:pt x="2686" y="18451"/>
                      <a:pt x="4880" y="18451"/>
                    </a:cubicBezTo>
                    <a:cubicBezTo>
                      <a:pt x="6889" y="18451"/>
                      <a:pt x="8864" y="17847"/>
                      <a:pt x="9402" y="16486"/>
                    </a:cubicBezTo>
                    <a:lnTo>
                      <a:pt x="9402" y="0"/>
                    </a:lnTo>
                    <a:cubicBezTo>
                      <a:pt x="8109" y="523"/>
                      <a:pt x="6444" y="732"/>
                      <a:pt x="4992" y="732"/>
                    </a:cubicBezTo>
                    <a:cubicBezTo>
                      <a:pt x="4883" y="732"/>
                      <a:pt x="4775" y="731"/>
                      <a:pt x="4668" y="728"/>
                    </a:cubicBezTo>
                    <a:cubicBezTo>
                      <a:pt x="3146" y="695"/>
                      <a:pt x="1590" y="430"/>
                      <a:pt x="1" y="0"/>
                    </a:cubicBezTo>
                    <a:close/>
                  </a:path>
                </a:pathLst>
              </a:custGeom>
              <a:solidFill>
                <a:srgbClr val="B78C4B"/>
              </a:solidFill>
              <a:ln w="10750" cap="flat" cmpd="sng">
                <a:solidFill>
                  <a:srgbClr val="00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18"/>
              <p:cNvSpPr/>
              <p:nvPr/>
            </p:nvSpPr>
            <p:spPr>
              <a:xfrm>
                <a:off x="3155775" y="4261925"/>
                <a:ext cx="228425" cy="468450"/>
              </a:xfrm>
              <a:custGeom>
                <a:avLst/>
                <a:gdLst/>
                <a:ahLst/>
                <a:cxnLst/>
                <a:rect l="l" t="t" r="r" b="b"/>
                <a:pathLst>
                  <a:path w="9137" h="18738" extrusionOk="0">
                    <a:moveTo>
                      <a:pt x="0" y="1"/>
                    </a:moveTo>
                    <a:lnTo>
                      <a:pt x="0" y="15957"/>
                    </a:lnTo>
                    <a:cubicBezTo>
                      <a:pt x="828" y="18308"/>
                      <a:pt x="8044" y="18738"/>
                      <a:pt x="9137" y="15957"/>
                    </a:cubicBezTo>
                    <a:lnTo>
                      <a:pt x="9137" y="1"/>
                    </a:lnTo>
                    <a:cubicBezTo>
                      <a:pt x="7780" y="498"/>
                      <a:pt x="5992" y="729"/>
                      <a:pt x="4535" y="696"/>
                    </a:cubicBezTo>
                    <a:cubicBezTo>
                      <a:pt x="3046" y="663"/>
                      <a:pt x="1556" y="398"/>
                      <a:pt x="0" y="1"/>
                    </a:cubicBezTo>
                    <a:close/>
                    <a:moveTo>
                      <a:pt x="364" y="5231"/>
                    </a:moveTo>
                    <a:lnTo>
                      <a:pt x="6323" y="5231"/>
                    </a:lnTo>
                    <a:cubicBezTo>
                      <a:pt x="7449" y="5231"/>
                      <a:pt x="8375" y="6158"/>
                      <a:pt x="8375" y="9270"/>
                    </a:cubicBezTo>
                    <a:cubicBezTo>
                      <a:pt x="8375" y="12382"/>
                      <a:pt x="7449" y="13276"/>
                      <a:pt x="6323" y="13276"/>
                    </a:cubicBezTo>
                    <a:lnTo>
                      <a:pt x="364" y="13276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18"/>
              <p:cNvSpPr/>
              <p:nvPr/>
            </p:nvSpPr>
            <p:spPr>
              <a:xfrm>
                <a:off x="3162375" y="3227425"/>
                <a:ext cx="204450" cy="1043650"/>
              </a:xfrm>
              <a:custGeom>
                <a:avLst/>
                <a:gdLst/>
                <a:ahLst/>
                <a:cxnLst/>
                <a:rect l="l" t="t" r="r" b="b"/>
                <a:pathLst>
                  <a:path w="8178" h="41746" extrusionOk="0">
                    <a:moveTo>
                      <a:pt x="1" y="67"/>
                    </a:moveTo>
                    <a:lnTo>
                      <a:pt x="1" y="41149"/>
                    </a:lnTo>
                    <a:cubicBezTo>
                      <a:pt x="1325" y="41546"/>
                      <a:pt x="2716" y="41745"/>
                      <a:pt x="4106" y="41745"/>
                    </a:cubicBezTo>
                    <a:cubicBezTo>
                      <a:pt x="5496" y="41745"/>
                      <a:pt x="6854" y="41546"/>
                      <a:pt x="8178" y="41149"/>
                    </a:cubicBezTo>
                    <a:lnTo>
                      <a:pt x="8178" y="1"/>
                    </a:lnTo>
                  </a:path>
                </a:pathLst>
              </a:custGeom>
              <a:solidFill>
                <a:srgbClr val="A38C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18"/>
              <p:cNvSpPr/>
              <p:nvPr/>
            </p:nvSpPr>
            <p:spPr>
              <a:xfrm>
                <a:off x="3162375" y="3227425"/>
                <a:ext cx="204450" cy="1043650"/>
              </a:xfrm>
              <a:custGeom>
                <a:avLst/>
                <a:gdLst/>
                <a:ahLst/>
                <a:cxnLst/>
                <a:rect l="l" t="t" r="r" b="b"/>
                <a:pathLst>
                  <a:path w="8178" h="41746" fill="none" extrusionOk="0">
                    <a:moveTo>
                      <a:pt x="1" y="67"/>
                    </a:moveTo>
                    <a:lnTo>
                      <a:pt x="1" y="41149"/>
                    </a:lnTo>
                    <a:cubicBezTo>
                      <a:pt x="1325" y="41546"/>
                      <a:pt x="2716" y="41745"/>
                      <a:pt x="4106" y="41745"/>
                    </a:cubicBezTo>
                    <a:cubicBezTo>
                      <a:pt x="5496" y="41745"/>
                      <a:pt x="6854" y="41546"/>
                      <a:pt x="8178" y="41149"/>
                    </a:cubicBezTo>
                    <a:lnTo>
                      <a:pt x="8178" y="1"/>
                    </a:lnTo>
                  </a:path>
                </a:pathLst>
              </a:custGeom>
              <a:noFill/>
              <a:ln w="10750" cap="flat" cmpd="sng">
                <a:solidFill>
                  <a:srgbClr val="00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18"/>
              <p:cNvSpPr/>
              <p:nvPr/>
            </p:nvSpPr>
            <p:spPr>
              <a:xfrm>
                <a:off x="3164050" y="3234875"/>
                <a:ext cx="201125" cy="1028750"/>
              </a:xfrm>
              <a:custGeom>
                <a:avLst/>
                <a:gdLst/>
                <a:ahLst/>
                <a:cxnLst/>
                <a:rect l="l" t="t" r="r" b="b"/>
                <a:pathLst>
                  <a:path w="8045" h="41150" extrusionOk="0">
                    <a:moveTo>
                      <a:pt x="8044" y="100"/>
                    </a:moveTo>
                    <a:lnTo>
                      <a:pt x="8044" y="40553"/>
                    </a:lnTo>
                    <a:cubicBezTo>
                      <a:pt x="6720" y="40951"/>
                      <a:pt x="5363" y="41149"/>
                      <a:pt x="3973" y="41149"/>
                    </a:cubicBezTo>
                    <a:cubicBezTo>
                      <a:pt x="2649" y="41149"/>
                      <a:pt x="1291" y="40951"/>
                      <a:pt x="0" y="40553"/>
                    </a:cubicBezTo>
                    <a:lnTo>
                      <a:pt x="0" y="1"/>
                    </a:lnTo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18"/>
              <p:cNvSpPr/>
              <p:nvPr/>
            </p:nvSpPr>
            <p:spPr>
              <a:xfrm>
                <a:off x="3144175" y="2868250"/>
                <a:ext cx="240850" cy="379900"/>
              </a:xfrm>
              <a:custGeom>
                <a:avLst/>
                <a:gdLst/>
                <a:ahLst/>
                <a:cxnLst/>
                <a:rect l="l" t="t" r="r" b="b"/>
                <a:pathLst>
                  <a:path w="9634" h="15196" extrusionOk="0">
                    <a:moveTo>
                      <a:pt x="9634" y="14897"/>
                    </a:moveTo>
                    <a:cubicBezTo>
                      <a:pt x="8012" y="15096"/>
                      <a:pt x="6390" y="15195"/>
                      <a:pt x="4768" y="15195"/>
                    </a:cubicBezTo>
                    <a:cubicBezTo>
                      <a:pt x="3179" y="15162"/>
                      <a:pt x="1590" y="15096"/>
                      <a:pt x="1" y="14897"/>
                    </a:cubicBezTo>
                    <a:lnTo>
                      <a:pt x="1" y="0"/>
                    </a:lnTo>
                    <a:cubicBezTo>
                      <a:pt x="1590" y="199"/>
                      <a:pt x="3179" y="265"/>
                      <a:pt x="4768" y="298"/>
                    </a:cubicBezTo>
                    <a:cubicBezTo>
                      <a:pt x="6390" y="298"/>
                      <a:pt x="8012" y="199"/>
                      <a:pt x="9634" y="0"/>
                    </a:cubicBezTo>
                    <a:lnTo>
                      <a:pt x="9634" y="14897"/>
                    </a:lnTo>
                    <a:close/>
                  </a:path>
                </a:pathLst>
              </a:custGeom>
              <a:solidFill>
                <a:srgbClr val="B78B4F"/>
              </a:solidFill>
              <a:ln w="10750" cap="flat" cmpd="sng">
                <a:solidFill>
                  <a:srgbClr val="00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18"/>
              <p:cNvSpPr/>
              <p:nvPr/>
            </p:nvSpPr>
            <p:spPr>
              <a:xfrm>
                <a:off x="3449575" y="4837950"/>
                <a:ext cx="28150" cy="148175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5927" extrusionOk="0">
                    <a:moveTo>
                      <a:pt x="1126" y="1"/>
                    </a:moveTo>
                    <a:lnTo>
                      <a:pt x="0" y="133"/>
                    </a:lnTo>
                    <a:lnTo>
                      <a:pt x="0" y="5926"/>
                    </a:lnTo>
                    <a:lnTo>
                      <a:pt x="1126" y="5794"/>
                    </a:lnTo>
                    <a:lnTo>
                      <a:pt x="1126" y="1"/>
                    </a:lnTo>
                    <a:close/>
                  </a:path>
                </a:pathLst>
              </a:custGeom>
              <a:solidFill>
                <a:srgbClr val="F1E8F1"/>
              </a:solidFill>
              <a:ln w="4975" cap="flat" cmpd="sng">
                <a:solidFill>
                  <a:srgbClr val="00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18"/>
              <p:cNvSpPr/>
              <p:nvPr/>
            </p:nvSpPr>
            <p:spPr>
              <a:xfrm>
                <a:off x="3477700" y="4845400"/>
                <a:ext cx="29000" cy="1274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5099" extrusionOk="0">
                    <a:moveTo>
                      <a:pt x="1159" y="0"/>
                    </a:moveTo>
                    <a:lnTo>
                      <a:pt x="1" y="133"/>
                    </a:lnTo>
                    <a:lnTo>
                      <a:pt x="1" y="5099"/>
                    </a:lnTo>
                    <a:lnTo>
                      <a:pt x="1159" y="4966"/>
                    </a:lnTo>
                    <a:lnTo>
                      <a:pt x="1159" y="0"/>
                    </a:lnTo>
                    <a:close/>
                  </a:path>
                </a:pathLst>
              </a:custGeom>
              <a:solidFill>
                <a:srgbClr val="F1E8F1"/>
              </a:solidFill>
              <a:ln w="4975" cap="flat" cmpd="sng">
                <a:solidFill>
                  <a:srgbClr val="00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18"/>
              <p:cNvSpPr/>
              <p:nvPr/>
            </p:nvSpPr>
            <p:spPr>
              <a:xfrm>
                <a:off x="3506675" y="4832150"/>
                <a:ext cx="28975" cy="148175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5927" extrusionOk="0">
                    <a:moveTo>
                      <a:pt x="1159" y="1"/>
                    </a:moveTo>
                    <a:lnTo>
                      <a:pt x="0" y="133"/>
                    </a:lnTo>
                    <a:lnTo>
                      <a:pt x="0" y="5926"/>
                    </a:lnTo>
                    <a:lnTo>
                      <a:pt x="1159" y="5794"/>
                    </a:lnTo>
                    <a:lnTo>
                      <a:pt x="1159" y="1"/>
                    </a:lnTo>
                    <a:close/>
                  </a:path>
                </a:pathLst>
              </a:custGeom>
              <a:solidFill>
                <a:srgbClr val="F1E8F1"/>
              </a:solidFill>
              <a:ln w="4975" cap="flat" cmpd="sng">
                <a:solidFill>
                  <a:srgbClr val="00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18"/>
              <p:cNvSpPr/>
              <p:nvPr/>
            </p:nvSpPr>
            <p:spPr>
              <a:xfrm>
                <a:off x="3535625" y="4839600"/>
                <a:ext cx="28175" cy="126650"/>
              </a:xfrm>
              <a:custGeom>
                <a:avLst/>
                <a:gdLst/>
                <a:ahLst/>
                <a:cxnLst/>
                <a:rect l="l" t="t" r="r" b="b"/>
                <a:pathLst>
                  <a:path w="1127" h="5066" extrusionOk="0">
                    <a:moveTo>
                      <a:pt x="1127" y="1"/>
                    </a:moveTo>
                    <a:lnTo>
                      <a:pt x="1" y="100"/>
                    </a:lnTo>
                    <a:lnTo>
                      <a:pt x="1" y="5066"/>
                    </a:lnTo>
                    <a:lnTo>
                      <a:pt x="1127" y="4966"/>
                    </a:lnTo>
                    <a:lnTo>
                      <a:pt x="1127" y="1"/>
                    </a:lnTo>
                    <a:close/>
                  </a:path>
                </a:pathLst>
              </a:custGeom>
              <a:solidFill>
                <a:srgbClr val="F1E8F1"/>
              </a:solidFill>
              <a:ln w="4975" cap="flat" cmpd="sng">
                <a:solidFill>
                  <a:srgbClr val="00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18"/>
              <p:cNvSpPr/>
              <p:nvPr/>
            </p:nvSpPr>
            <p:spPr>
              <a:xfrm>
                <a:off x="3564600" y="4823200"/>
                <a:ext cx="1472325" cy="633000"/>
              </a:xfrm>
              <a:custGeom>
                <a:avLst/>
                <a:gdLst/>
                <a:ahLst/>
                <a:cxnLst/>
                <a:rect l="l" t="t" r="r" b="b"/>
                <a:pathLst>
                  <a:path w="58893" h="25320" extrusionOk="0">
                    <a:moveTo>
                      <a:pt x="6424" y="1"/>
                    </a:moveTo>
                    <a:cubicBezTo>
                      <a:pt x="4404" y="1"/>
                      <a:pt x="2274" y="77"/>
                      <a:pt x="1" y="226"/>
                    </a:cubicBezTo>
                    <a:lnTo>
                      <a:pt x="1" y="6020"/>
                    </a:lnTo>
                    <a:cubicBezTo>
                      <a:pt x="2303" y="5765"/>
                      <a:pt x="4520" y="5646"/>
                      <a:pt x="6660" y="5646"/>
                    </a:cubicBezTo>
                    <a:cubicBezTo>
                      <a:pt x="28457" y="5646"/>
                      <a:pt x="42344" y="17994"/>
                      <a:pt x="58893" y="25319"/>
                    </a:cubicBezTo>
                    <a:lnTo>
                      <a:pt x="58893" y="19526"/>
                    </a:lnTo>
                    <a:cubicBezTo>
                      <a:pt x="33792" y="6068"/>
                      <a:pt x="24493" y="1"/>
                      <a:pt x="6424" y="1"/>
                    </a:cubicBezTo>
                    <a:close/>
                  </a:path>
                </a:pathLst>
              </a:custGeom>
              <a:solidFill>
                <a:srgbClr val="F9CB90"/>
              </a:solidFill>
              <a:ln w="10750" cap="flat" cmpd="sng">
                <a:solidFill>
                  <a:srgbClr val="000000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18"/>
              <p:cNvSpPr/>
              <p:nvPr/>
            </p:nvSpPr>
            <p:spPr>
              <a:xfrm>
                <a:off x="3564600" y="4860300"/>
                <a:ext cx="1472325" cy="513125"/>
              </a:xfrm>
              <a:custGeom>
                <a:avLst/>
                <a:gdLst/>
                <a:ahLst/>
                <a:cxnLst/>
                <a:rect l="l" t="t" r="r" b="b"/>
                <a:pathLst>
                  <a:path w="58893" h="20525" fill="none" extrusionOk="0">
                    <a:moveTo>
                      <a:pt x="1" y="1225"/>
                    </a:moveTo>
                    <a:cubicBezTo>
                      <a:pt x="23769" y="0"/>
                      <a:pt x="30986" y="5562"/>
                      <a:pt x="58893" y="20525"/>
                    </a:cubicBezTo>
                  </a:path>
                </a:pathLst>
              </a:custGeom>
              <a:noFill/>
              <a:ln w="62075" cap="flat" cmpd="sng">
                <a:solidFill>
                  <a:srgbClr val="FFFFFF"/>
                </a:solidFill>
                <a:prstDash val="solid"/>
                <a:miter lim="3310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18"/>
              <p:cNvSpPr/>
              <p:nvPr/>
            </p:nvSpPr>
            <p:spPr>
              <a:xfrm>
                <a:off x="3148325" y="2874875"/>
                <a:ext cx="232575" cy="366650"/>
              </a:xfrm>
              <a:custGeom>
                <a:avLst/>
                <a:gdLst/>
                <a:ahLst/>
                <a:cxnLst/>
                <a:rect l="l" t="t" r="r" b="b"/>
                <a:pathLst>
                  <a:path w="9303" h="14666" extrusionOk="0">
                    <a:moveTo>
                      <a:pt x="9302" y="14367"/>
                    </a:moveTo>
                    <a:cubicBezTo>
                      <a:pt x="7747" y="14566"/>
                      <a:pt x="6191" y="14665"/>
                      <a:pt x="4602" y="14665"/>
                    </a:cubicBezTo>
                    <a:cubicBezTo>
                      <a:pt x="3079" y="14665"/>
                      <a:pt x="1523" y="14566"/>
                      <a:pt x="0" y="14367"/>
                    </a:cubicBezTo>
                    <a:lnTo>
                      <a:pt x="0" y="0"/>
                    </a:lnTo>
                    <a:cubicBezTo>
                      <a:pt x="1523" y="166"/>
                      <a:pt x="3079" y="265"/>
                      <a:pt x="4602" y="265"/>
                    </a:cubicBezTo>
                    <a:cubicBezTo>
                      <a:pt x="6191" y="265"/>
                      <a:pt x="7747" y="166"/>
                      <a:pt x="9302" y="0"/>
                    </a:cubicBezTo>
                    <a:lnTo>
                      <a:pt x="9302" y="14367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7" name="Google Shape;117;p18"/>
            <p:cNvSpPr/>
            <p:nvPr/>
          </p:nvSpPr>
          <p:spPr>
            <a:xfrm>
              <a:off x="7005975" y="3488350"/>
              <a:ext cx="251100" cy="342600"/>
            </a:xfrm>
            <a:prstGeom prst="rect">
              <a:avLst/>
            </a:pr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B9E29682-DF11-0AA9-BB89-67780F5137AE}"/>
              </a:ext>
            </a:extLst>
          </p:cNvPr>
          <p:cNvSpPr txBox="1">
            <a:spLocks/>
          </p:cNvSpPr>
          <p:nvPr/>
        </p:nvSpPr>
        <p:spPr>
          <a:xfrm>
            <a:off x="221843" y="4895157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22488A55-DB66-B649-3E23-1ED7348B8A84}"/>
              </a:ext>
            </a:extLst>
          </p:cNvPr>
          <p:cNvSpPr txBox="1"/>
          <p:nvPr/>
        </p:nvSpPr>
        <p:spPr>
          <a:xfrm>
            <a:off x="5874157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92FBA1-8B9A-1BA6-4CC2-F7C9E62584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2948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5AD222-B959-712A-BC60-8805549E75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5450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Flame Tests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3" name="Google Shape;123;p19"/>
          <p:cNvSpPr txBox="1">
            <a:spLocks noGrp="1"/>
          </p:cNvSpPr>
          <p:nvPr>
            <p:ph type="body" idx="1"/>
          </p:nvPr>
        </p:nvSpPr>
        <p:spPr>
          <a:xfrm>
            <a:off x="310900" y="1152148"/>
            <a:ext cx="8520600" cy="23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2.46</a:t>
            </a:r>
            <a:endParaRPr sz="15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Know the colours formed in flame tests for the following cations: Li</a:t>
            </a:r>
            <a:r>
              <a:rPr lang="en" sz="1100" baseline="300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+</a:t>
            </a:r>
            <a:r>
              <a:rPr lang="en" sz="11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, Na</a:t>
            </a:r>
            <a:r>
              <a:rPr lang="en" sz="1100" baseline="300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+</a:t>
            </a:r>
            <a:r>
              <a:rPr lang="en" sz="11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, K</a:t>
            </a:r>
            <a:r>
              <a:rPr lang="en" sz="1100" baseline="300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+</a:t>
            </a:r>
            <a:r>
              <a:rPr lang="en" sz="11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, Ca</a:t>
            </a:r>
            <a:r>
              <a:rPr lang="en" sz="1100" baseline="300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2+</a:t>
            </a:r>
            <a:r>
              <a:rPr lang="en" sz="11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 and Cu</a:t>
            </a:r>
            <a:r>
              <a:rPr lang="en" sz="1100" baseline="300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2+</a:t>
            </a:r>
            <a:r>
              <a:rPr lang="en" sz="11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Metal ions are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positively charged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Positively charged ions are called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cations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Lithium (Li</a:t>
            </a:r>
            <a:r>
              <a:rPr lang="en" sz="1500" baseline="30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+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 burns with a </a:t>
            </a:r>
            <a:r>
              <a:rPr lang="en" sz="15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red 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flame.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Sodium (Na</a:t>
            </a:r>
            <a:r>
              <a:rPr lang="en" sz="1500" baseline="30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+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 burns with a </a:t>
            </a:r>
            <a:r>
              <a:rPr lang="en" sz="1500" b="1">
                <a:solidFill>
                  <a:srgbClr val="FFD966"/>
                </a:solidFill>
                <a:latin typeface="Cambria"/>
                <a:ea typeface="Cambria"/>
                <a:cs typeface="Cambria"/>
                <a:sym typeface="Cambria"/>
              </a:rPr>
              <a:t>yellow 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flame.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Potassium (K</a:t>
            </a:r>
            <a:r>
              <a:rPr lang="en" sz="1500" baseline="30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+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 burns with a </a:t>
            </a:r>
            <a:r>
              <a:rPr lang="en" sz="1500" b="1">
                <a:solidFill>
                  <a:srgbClr val="B4A7D6"/>
                </a:solidFill>
                <a:latin typeface="Cambria"/>
                <a:ea typeface="Cambria"/>
                <a:cs typeface="Cambria"/>
                <a:sym typeface="Cambria"/>
              </a:rPr>
              <a:t>lilac 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flame.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Calcium (Ca</a:t>
            </a:r>
            <a:r>
              <a:rPr lang="en" sz="1500" baseline="30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2+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 burns with an </a:t>
            </a:r>
            <a:r>
              <a:rPr lang="en" sz="1500" b="1">
                <a:solidFill>
                  <a:srgbClr val="FF4400"/>
                </a:solidFill>
                <a:latin typeface="Cambria"/>
                <a:ea typeface="Cambria"/>
                <a:cs typeface="Cambria"/>
                <a:sym typeface="Cambria"/>
              </a:rPr>
              <a:t>orange-red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flame.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Copper (Cu</a:t>
            </a:r>
            <a:r>
              <a:rPr lang="en" sz="1500" baseline="30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2+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 burns with a </a:t>
            </a:r>
            <a:r>
              <a:rPr lang="en" sz="1500" b="1">
                <a:solidFill>
                  <a:srgbClr val="3DD5AE"/>
                </a:solidFill>
                <a:latin typeface="Cambria"/>
                <a:ea typeface="Cambria"/>
                <a:cs typeface="Cambria"/>
                <a:sym typeface="Cambria"/>
              </a:rPr>
              <a:t>blue-green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flame.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4" name="Google Shape;124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grpSp>
        <p:nvGrpSpPr>
          <p:cNvPr id="125" name="Google Shape;125;p19"/>
          <p:cNvGrpSpPr/>
          <p:nvPr/>
        </p:nvGrpSpPr>
        <p:grpSpPr>
          <a:xfrm>
            <a:off x="1295738" y="3668026"/>
            <a:ext cx="6552516" cy="1301461"/>
            <a:chOff x="1260363" y="3668026"/>
            <a:chExt cx="6552516" cy="1301461"/>
          </a:xfrm>
        </p:grpSpPr>
        <p:grpSp>
          <p:nvGrpSpPr>
            <p:cNvPr id="126" name="Google Shape;126;p19"/>
            <p:cNvGrpSpPr/>
            <p:nvPr/>
          </p:nvGrpSpPr>
          <p:grpSpPr>
            <a:xfrm>
              <a:off x="1260363" y="3668026"/>
              <a:ext cx="1310515" cy="1301461"/>
              <a:chOff x="848063" y="3619416"/>
              <a:chExt cx="1231688" cy="1225135"/>
            </a:xfrm>
          </p:grpSpPr>
          <p:grpSp>
            <p:nvGrpSpPr>
              <p:cNvPr id="127" name="Google Shape;127;p19"/>
              <p:cNvGrpSpPr/>
              <p:nvPr/>
            </p:nvGrpSpPr>
            <p:grpSpPr>
              <a:xfrm>
                <a:off x="848063" y="3619416"/>
                <a:ext cx="459374" cy="1225135"/>
                <a:chOff x="1234925" y="2355300"/>
                <a:chExt cx="1066575" cy="2788200"/>
              </a:xfrm>
            </p:grpSpPr>
            <p:sp>
              <p:nvSpPr>
                <p:cNvPr id="128" name="Google Shape;128;p19"/>
                <p:cNvSpPr/>
                <p:nvPr/>
              </p:nvSpPr>
              <p:spPr>
                <a:xfrm>
                  <a:off x="1521625" y="2355300"/>
                  <a:ext cx="401125" cy="65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45" h="26250" extrusionOk="0">
                      <a:moveTo>
                        <a:pt x="8049" y="0"/>
                      </a:moveTo>
                      <a:cubicBezTo>
                        <a:pt x="8049" y="0"/>
                        <a:pt x="3262" y="8943"/>
                        <a:pt x="1999" y="15413"/>
                      </a:cubicBezTo>
                      <a:cubicBezTo>
                        <a:pt x="0" y="25461"/>
                        <a:pt x="7996" y="26250"/>
                        <a:pt x="7996" y="26250"/>
                      </a:cubicBezTo>
                      <a:lnTo>
                        <a:pt x="8101" y="26250"/>
                      </a:lnTo>
                      <a:cubicBezTo>
                        <a:pt x="8101" y="26250"/>
                        <a:pt x="16045" y="25461"/>
                        <a:pt x="14046" y="15413"/>
                      </a:cubicBezTo>
                      <a:cubicBezTo>
                        <a:pt x="12783" y="8943"/>
                        <a:pt x="8049" y="0"/>
                        <a:pt x="8049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129;p19"/>
                <p:cNvSpPr/>
                <p:nvPr/>
              </p:nvSpPr>
              <p:spPr>
                <a:xfrm>
                  <a:off x="1234925" y="4835725"/>
                  <a:ext cx="977150" cy="30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86" h="12311" extrusionOk="0">
                      <a:moveTo>
                        <a:pt x="34351" y="1"/>
                      </a:moveTo>
                      <a:lnTo>
                        <a:pt x="3893" y="369"/>
                      </a:lnTo>
                      <a:cubicBezTo>
                        <a:pt x="1473" y="1368"/>
                        <a:pt x="0" y="2578"/>
                        <a:pt x="0" y="3894"/>
                      </a:cubicBezTo>
                      <a:lnTo>
                        <a:pt x="0" y="6471"/>
                      </a:lnTo>
                      <a:cubicBezTo>
                        <a:pt x="0" y="9680"/>
                        <a:pt x="8785" y="12310"/>
                        <a:pt x="19569" y="12310"/>
                      </a:cubicBezTo>
                      <a:cubicBezTo>
                        <a:pt x="30353" y="12310"/>
                        <a:pt x="39086" y="9680"/>
                        <a:pt x="39086" y="6471"/>
                      </a:cubicBezTo>
                      <a:lnTo>
                        <a:pt x="39086" y="3894"/>
                      </a:lnTo>
                      <a:cubicBezTo>
                        <a:pt x="39086" y="2421"/>
                        <a:pt x="37350" y="1053"/>
                        <a:pt x="34351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130;p19"/>
                <p:cNvSpPr/>
                <p:nvPr/>
              </p:nvSpPr>
              <p:spPr>
                <a:xfrm>
                  <a:off x="1234925" y="4798525"/>
                  <a:ext cx="977150" cy="28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86" h="11221" extrusionOk="0">
                      <a:moveTo>
                        <a:pt x="15983" y="1"/>
                      </a:moveTo>
                      <a:cubicBezTo>
                        <a:pt x="8387" y="1"/>
                        <a:pt x="4273" y="1641"/>
                        <a:pt x="2262" y="2646"/>
                      </a:cubicBezTo>
                      <a:cubicBezTo>
                        <a:pt x="0" y="3803"/>
                        <a:pt x="0" y="5382"/>
                        <a:pt x="0" y="5382"/>
                      </a:cubicBezTo>
                      <a:cubicBezTo>
                        <a:pt x="0" y="8590"/>
                        <a:pt x="8785" y="11221"/>
                        <a:pt x="19569" y="11221"/>
                      </a:cubicBezTo>
                      <a:cubicBezTo>
                        <a:pt x="30353" y="11221"/>
                        <a:pt x="39086" y="8590"/>
                        <a:pt x="39086" y="5382"/>
                      </a:cubicBezTo>
                      <a:lnTo>
                        <a:pt x="38665" y="4172"/>
                      </a:lnTo>
                      <a:cubicBezTo>
                        <a:pt x="37823" y="2856"/>
                        <a:pt x="37455" y="3014"/>
                        <a:pt x="35614" y="2330"/>
                      </a:cubicBezTo>
                      <a:cubicBezTo>
                        <a:pt x="33720" y="1699"/>
                        <a:pt x="29722" y="752"/>
                        <a:pt x="19675" y="121"/>
                      </a:cubicBezTo>
                      <a:cubicBezTo>
                        <a:pt x="18361" y="38"/>
                        <a:pt x="17132" y="1"/>
                        <a:pt x="15983" y="1"/>
                      </a:cubicBezTo>
                      <a:close/>
                    </a:path>
                  </a:pathLst>
                </a:custGeom>
                <a:solidFill>
                  <a:srgbClr val="EBEBEB"/>
                </a:solidFill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131;p19"/>
                <p:cNvSpPr/>
                <p:nvPr/>
              </p:nvSpPr>
              <p:spPr>
                <a:xfrm>
                  <a:off x="1234925" y="4835725"/>
                  <a:ext cx="977150" cy="30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86" h="12311" fill="none" extrusionOk="0">
                      <a:moveTo>
                        <a:pt x="34351" y="1"/>
                      </a:moveTo>
                      <a:lnTo>
                        <a:pt x="3893" y="369"/>
                      </a:lnTo>
                      <a:cubicBezTo>
                        <a:pt x="1473" y="1368"/>
                        <a:pt x="0" y="2578"/>
                        <a:pt x="0" y="3894"/>
                      </a:cubicBezTo>
                      <a:lnTo>
                        <a:pt x="0" y="6471"/>
                      </a:lnTo>
                      <a:cubicBezTo>
                        <a:pt x="0" y="9680"/>
                        <a:pt x="8785" y="12310"/>
                        <a:pt x="19569" y="12310"/>
                      </a:cubicBezTo>
                      <a:cubicBezTo>
                        <a:pt x="30353" y="12310"/>
                        <a:pt x="39086" y="9680"/>
                        <a:pt x="39086" y="6471"/>
                      </a:cubicBezTo>
                      <a:lnTo>
                        <a:pt x="39086" y="3894"/>
                      </a:lnTo>
                      <a:cubicBezTo>
                        <a:pt x="39086" y="2421"/>
                        <a:pt x="37350" y="1053"/>
                        <a:pt x="34351" y="1"/>
                      </a:cubicBezTo>
                      <a:close/>
                      <a:moveTo>
                        <a:pt x="34351" y="1"/>
                      </a:moveTo>
                      <a:close/>
                    </a:path>
                  </a:pathLst>
                </a:custGeom>
                <a:noFill/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132;p19"/>
                <p:cNvSpPr/>
                <p:nvPr/>
              </p:nvSpPr>
              <p:spPr>
                <a:xfrm>
                  <a:off x="1284900" y="4743600"/>
                  <a:ext cx="878525" cy="3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41" h="12103" extrusionOk="0">
                      <a:moveTo>
                        <a:pt x="14496" y="0"/>
                      </a:moveTo>
                      <a:cubicBezTo>
                        <a:pt x="13775" y="0"/>
                        <a:pt x="10935" y="116"/>
                        <a:pt x="6471" y="1739"/>
                      </a:cubicBezTo>
                      <a:cubicBezTo>
                        <a:pt x="0" y="4107"/>
                        <a:pt x="263" y="6947"/>
                        <a:pt x="263" y="6947"/>
                      </a:cubicBezTo>
                      <a:cubicBezTo>
                        <a:pt x="263" y="9788"/>
                        <a:pt x="7996" y="12103"/>
                        <a:pt x="17570" y="12103"/>
                      </a:cubicBezTo>
                      <a:cubicBezTo>
                        <a:pt x="27092" y="12103"/>
                        <a:pt x="34825" y="9788"/>
                        <a:pt x="34825" y="6947"/>
                      </a:cubicBezTo>
                      <a:cubicBezTo>
                        <a:pt x="34825" y="6947"/>
                        <a:pt x="35140" y="4107"/>
                        <a:pt x="28617" y="1739"/>
                      </a:cubicBezTo>
                      <a:cubicBezTo>
                        <a:pt x="24153" y="116"/>
                        <a:pt x="21313" y="0"/>
                        <a:pt x="20592" y="0"/>
                      </a:cubicBezTo>
                      <a:cubicBezTo>
                        <a:pt x="20472" y="0"/>
                        <a:pt x="20411" y="3"/>
                        <a:pt x="20411" y="3"/>
                      </a:cubicBezTo>
                      <a:lnTo>
                        <a:pt x="14677" y="3"/>
                      </a:lnTo>
                      <a:cubicBezTo>
                        <a:pt x="14677" y="3"/>
                        <a:pt x="14616" y="0"/>
                        <a:pt x="14496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133;p19"/>
                <p:cNvSpPr/>
                <p:nvPr/>
              </p:nvSpPr>
              <p:spPr>
                <a:xfrm>
                  <a:off x="1559750" y="4437250"/>
                  <a:ext cx="326175" cy="9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7" h="3999" extrusionOk="0">
                      <a:moveTo>
                        <a:pt x="6524" y="0"/>
                      </a:moveTo>
                      <a:cubicBezTo>
                        <a:pt x="2894" y="0"/>
                        <a:pt x="1" y="895"/>
                        <a:pt x="1" y="1999"/>
                      </a:cubicBezTo>
                      <a:cubicBezTo>
                        <a:pt x="1" y="3104"/>
                        <a:pt x="2894" y="3998"/>
                        <a:pt x="6524" y="3998"/>
                      </a:cubicBezTo>
                      <a:cubicBezTo>
                        <a:pt x="10153" y="3998"/>
                        <a:pt x="13047" y="3104"/>
                        <a:pt x="13047" y="1999"/>
                      </a:cubicBezTo>
                      <a:cubicBezTo>
                        <a:pt x="13047" y="895"/>
                        <a:pt x="10153" y="0"/>
                        <a:pt x="6524" y="0"/>
                      </a:cubicBezTo>
                      <a:close/>
                    </a:path>
                  </a:pathLst>
                </a:custGeom>
                <a:solidFill>
                  <a:srgbClr val="EBEBEB"/>
                </a:solidFill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134;p19"/>
                <p:cNvSpPr/>
                <p:nvPr/>
              </p:nvSpPr>
              <p:spPr>
                <a:xfrm>
                  <a:off x="1639975" y="4349125"/>
                  <a:ext cx="167050" cy="1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2" h="6524" extrusionOk="0">
                      <a:moveTo>
                        <a:pt x="1" y="1"/>
                      </a:moveTo>
                      <a:lnTo>
                        <a:pt x="1" y="5524"/>
                      </a:lnTo>
                      <a:cubicBezTo>
                        <a:pt x="1" y="6103"/>
                        <a:pt x="1474" y="6524"/>
                        <a:pt x="3315" y="6524"/>
                      </a:cubicBezTo>
                      <a:cubicBezTo>
                        <a:pt x="5156" y="6524"/>
                        <a:pt x="6681" y="6103"/>
                        <a:pt x="6681" y="5524"/>
                      </a:cubicBezTo>
                      <a:lnTo>
                        <a:pt x="6471" y="1"/>
                      </a:lnTo>
                      <a:close/>
                    </a:path>
                  </a:pathLst>
                </a:custGeom>
                <a:solidFill>
                  <a:srgbClr val="EBEBEB"/>
                </a:solidFill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135;p19"/>
                <p:cNvSpPr/>
                <p:nvPr/>
              </p:nvSpPr>
              <p:spPr>
                <a:xfrm>
                  <a:off x="1883275" y="4550350"/>
                  <a:ext cx="418225" cy="12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9" h="5104" extrusionOk="0">
                      <a:moveTo>
                        <a:pt x="12363" y="0"/>
                      </a:moveTo>
                      <a:lnTo>
                        <a:pt x="11468" y="684"/>
                      </a:lnTo>
                      <a:cubicBezTo>
                        <a:pt x="11468" y="684"/>
                        <a:pt x="474" y="369"/>
                        <a:pt x="1" y="369"/>
                      </a:cubicBezTo>
                      <a:lnTo>
                        <a:pt x="53" y="4682"/>
                      </a:lnTo>
                      <a:cubicBezTo>
                        <a:pt x="1105" y="4577"/>
                        <a:pt x="11468" y="4367"/>
                        <a:pt x="11468" y="4367"/>
                      </a:cubicBezTo>
                      <a:lnTo>
                        <a:pt x="12363" y="5103"/>
                      </a:lnTo>
                      <a:lnTo>
                        <a:pt x="13204" y="4314"/>
                      </a:lnTo>
                      <a:lnTo>
                        <a:pt x="13941" y="5051"/>
                      </a:lnTo>
                      <a:lnTo>
                        <a:pt x="14940" y="4367"/>
                      </a:lnTo>
                      <a:lnTo>
                        <a:pt x="15361" y="4788"/>
                      </a:lnTo>
                      <a:lnTo>
                        <a:pt x="16729" y="3893"/>
                      </a:lnTo>
                      <a:lnTo>
                        <a:pt x="16729" y="1263"/>
                      </a:lnTo>
                      <a:lnTo>
                        <a:pt x="15361" y="369"/>
                      </a:lnTo>
                      <a:lnTo>
                        <a:pt x="14940" y="737"/>
                      </a:lnTo>
                      <a:lnTo>
                        <a:pt x="13941" y="106"/>
                      </a:lnTo>
                      <a:lnTo>
                        <a:pt x="13204" y="790"/>
                      </a:lnTo>
                      <a:lnTo>
                        <a:pt x="12363" y="0"/>
                      </a:lnTo>
                      <a:close/>
                    </a:path>
                  </a:pathLst>
                </a:custGeom>
                <a:solidFill>
                  <a:srgbClr val="EBEBEB"/>
                </a:solidFill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136;p19"/>
                <p:cNvSpPr/>
                <p:nvPr/>
              </p:nvSpPr>
              <p:spPr>
                <a:xfrm>
                  <a:off x="2213375" y="4567450"/>
                  <a:ext cx="43425" cy="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7" h="3683" fill="none" extrusionOk="0">
                      <a:moveTo>
                        <a:pt x="0" y="0"/>
                      </a:moveTo>
                      <a:lnTo>
                        <a:pt x="0" y="3683"/>
                      </a:lnTo>
                      <a:moveTo>
                        <a:pt x="1736" y="0"/>
                      </a:moveTo>
                      <a:lnTo>
                        <a:pt x="1736" y="3683"/>
                      </a:lnTo>
                    </a:path>
                  </a:pathLst>
                </a:custGeom>
                <a:noFill/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137;p19"/>
                <p:cNvSpPr/>
                <p:nvPr/>
              </p:nvSpPr>
              <p:spPr>
                <a:xfrm>
                  <a:off x="1559750" y="4487225"/>
                  <a:ext cx="326175" cy="3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7" h="13100" extrusionOk="0">
                      <a:moveTo>
                        <a:pt x="1" y="0"/>
                      </a:moveTo>
                      <a:lnTo>
                        <a:pt x="1" y="11100"/>
                      </a:lnTo>
                      <a:cubicBezTo>
                        <a:pt x="1" y="12205"/>
                        <a:pt x="2894" y="13099"/>
                        <a:pt x="6524" y="13099"/>
                      </a:cubicBezTo>
                      <a:cubicBezTo>
                        <a:pt x="10153" y="13099"/>
                        <a:pt x="13047" y="12205"/>
                        <a:pt x="13047" y="11100"/>
                      </a:cubicBezTo>
                      <a:lnTo>
                        <a:pt x="13047" y="0"/>
                      </a:lnTo>
                      <a:cubicBezTo>
                        <a:pt x="13047" y="1105"/>
                        <a:pt x="10153" y="1999"/>
                        <a:pt x="6524" y="1999"/>
                      </a:cubicBezTo>
                      <a:cubicBezTo>
                        <a:pt x="2894" y="1999"/>
                        <a:pt x="1" y="1105"/>
                        <a:pt x="1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138;p19"/>
                <p:cNvSpPr/>
                <p:nvPr/>
              </p:nvSpPr>
              <p:spPr>
                <a:xfrm>
                  <a:off x="1591325" y="4218950"/>
                  <a:ext cx="263050" cy="8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22" h="3209" extrusionOk="0">
                      <a:moveTo>
                        <a:pt x="5261" y="0"/>
                      </a:moveTo>
                      <a:cubicBezTo>
                        <a:pt x="2367" y="0"/>
                        <a:pt x="0" y="684"/>
                        <a:pt x="0" y="1578"/>
                      </a:cubicBezTo>
                      <a:cubicBezTo>
                        <a:pt x="0" y="2473"/>
                        <a:pt x="2367" y="3209"/>
                        <a:pt x="5261" y="3209"/>
                      </a:cubicBezTo>
                      <a:cubicBezTo>
                        <a:pt x="8154" y="3209"/>
                        <a:pt x="10521" y="2473"/>
                        <a:pt x="10521" y="1578"/>
                      </a:cubicBezTo>
                      <a:cubicBezTo>
                        <a:pt x="10521" y="684"/>
                        <a:pt x="8154" y="0"/>
                        <a:pt x="5261" y="0"/>
                      </a:cubicBezTo>
                      <a:close/>
                    </a:path>
                  </a:pathLst>
                </a:custGeom>
                <a:solidFill>
                  <a:srgbClr val="EBEBEB"/>
                </a:solidFill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139;p19"/>
                <p:cNvSpPr/>
                <p:nvPr/>
              </p:nvSpPr>
              <p:spPr>
                <a:xfrm>
                  <a:off x="1591325" y="4258400"/>
                  <a:ext cx="263050" cy="12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22" h="4893" extrusionOk="0">
                      <a:moveTo>
                        <a:pt x="0" y="0"/>
                      </a:moveTo>
                      <a:lnTo>
                        <a:pt x="0" y="3314"/>
                      </a:lnTo>
                      <a:cubicBezTo>
                        <a:pt x="0" y="4156"/>
                        <a:pt x="2367" y="4892"/>
                        <a:pt x="5261" y="4892"/>
                      </a:cubicBezTo>
                      <a:cubicBezTo>
                        <a:pt x="8154" y="4892"/>
                        <a:pt x="10521" y="4156"/>
                        <a:pt x="10521" y="3314"/>
                      </a:cubicBezTo>
                      <a:lnTo>
                        <a:pt x="10521" y="0"/>
                      </a:lnTo>
                      <a:cubicBezTo>
                        <a:pt x="10521" y="895"/>
                        <a:pt x="8154" y="1631"/>
                        <a:pt x="5261" y="1631"/>
                      </a:cubicBezTo>
                      <a:cubicBezTo>
                        <a:pt x="2367" y="1631"/>
                        <a:pt x="0" y="895"/>
                        <a:pt x="0" y="0"/>
                      </a:cubicBezTo>
                      <a:close/>
                    </a:path>
                  </a:pathLst>
                </a:custGeom>
                <a:solidFill>
                  <a:srgbClr val="EBEBEB"/>
                </a:solidFill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140;p19"/>
                <p:cNvSpPr/>
                <p:nvPr/>
              </p:nvSpPr>
              <p:spPr>
                <a:xfrm>
                  <a:off x="1559750" y="4218950"/>
                  <a:ext cx="326175" cy="26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7" h="10732" fill="none" extrusionOk="0">
                      <a:moveTo>
                        <a:pt x="1158" y="1578"/>
                      </a:moveTo>
                      <a:lnTo>
                        <a:pt x="1158" y="4892"/>
                      </a:lnTo>
                      <a:cubicBezTo>
                        <a:pt x="1263" y="5366"/>
                        <a:pt x="1947" y="5997"/>
                        <a:pt x="2999" y="6313"/>
                      </a:cubicBezTo>
                      <a:lnTo>
                        <a:pt x="2999" y="9048"/>
                      </a:lnTo>
                      <a:cubicBezTo>
                        <a:pt x="1211" y="9364"/>
                        <a:pt x="1" y="9995"/>
                        <a:pt x="1" y="10731"/>
                      </a:cubicBezTo>
                      <a:moveTo>
                        <a:pt x="13047" y="10731"/>
                      </a:moveTo>
                      <a:cubicBezTo>
                        <a:pt x="13047" y="9995"/>
                        <a:pt x="11889" y="9364"/>
                        <a:pt x="10048" y="8996"/>
                      </a:cubicBezTo>
                      <a:lnTo>
                        <a:pt x="9943" y="6313"/>
                      </a:lnTo>
                      <a:cubicBezTo>
                        <a:pt x="11100" y="6050"/>
                        <a:pt x="11784" y="5366"/>
                        <a:pt x="11942" y="4892"/>
                      </a:cubicBezTo>
                      <a:lnTo>
                        <a:pt x="11942" y="1578"/>
                      </a:lnTo>
                      <a:moveTo>
                        <a:pt x="1158" y="1578"/>
                      </a:moveTo>
                      <a:cubicBezTo>
                        <a:pt x="1158" y="684"/>
                        <a:pt x="3630" y="0"/>
                        <a:pt x="6524" y="0"/>
                      </a:cubicBezTo>
                      <a:cubicBezTo>
                        <a:pt x="9417" y="0"/>
                        <a:pt x="11942" y="684"/>
                        <a:pt x="11942" y="1578"/>
                      </a:cubicBezTo>
                    </a:path>
                  </a:pathLst>
                </a:custGeom>
                <a:noFill/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141;p19"/>
                <p:cNvSpPr/>
                <p:nvPr/>
              </p:nvSpPr>
              <p:spPr>
                <a:xfrm>
                  <a:off x="1639975" y="3085300"/>
                  <a:ext cx="167050" cy="118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2" h="47503" extrusionOk="0">
                      <a:moveTo>
                        <a:pt x="1" y="1"/>
                      </a:moveTo>
                      <a:lnTo>
                        <a:pt x="1" y="46451"/>
                      </a:lnTo>
                      <a:cubicBezTo>
                        <a:pt x="1" y="47029"/>
                        <a:pt x="1474" y="47503"/>
                        <a:pt x="3315" y="47503"/>
                      </a:cubicBezTo>
                      <a:cubicBezTo>
                        <a:pt x="5156" y="47503"/>
                        <a:pt x="6681" y="47029"/>
                        <a:pt x="6681" y="46451"/>
                      </a:cubicBezTo>
                      <a:lnTo>
                        <a:pt x="6471" y="1"/>
                      </a:lnTo>
                      <a:close/>
                    </a:path>
                  </a:pathLst>
                </a:custGeom>
                <a:solidFill>
                  <a:srgbClr val="EBEBEB"/>
                </a:solidFill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142;p19"/>
                <p:cNvSpPr/>
                <p:nvPr/>
              </p:nvSpPr>
              <p:spPr>
                <a:xfrm>
                  <a:off x="1639975" y="3053750"/>
                  <a:ext cx="161800" cy="5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052" extrusionOk="0">
                      <a:moveTo>
                        <a:pt x="3210" y="0"/>
                      </a:moveTo>
                      <a:cubicBezTo>
                        <a:pt x="1421" y="0"/>
                        <a:pt x="1" y="421"/>
                        <a:pt x="1" y="1000"/>
                      </a:cubicBezTo>
                      <a:cubicBezTo>
                        <a:pt x="1" y="1578"/>
                        <a:pt x="1421" y="2052"/>
                        <a:pt x="3210" y="2052"/>
                      </a:cubicBezTo>
                      <a:cubicBezTo>
                        <a:pt x="4998" y="2052"/>
                        <a:pt x="6471" y="1578"/>
                        <a:pt x="6471" y="1000"/>
                      </a:cubicBezTo>
                      <a:cubicBezTo>
                        <a:pt x="6471" y="421"/>
                        <a:pt x="4998" y="0"/>
                        <a:pt x="3210" y="0"/>
                      </a:cubicBezTo>
                      <a:close/>
                    </a:path>
                  </a:pathLst>
                </a:custGeom>
                <a:solidFill>
                  <a:srgbClr val="6C6C6C"/>
                </a:solidFill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143;p19"/>
                <p:cNvSpPr/>
                <p:nvPr/>
              </p:nvSpPr>
              <p:spPr>
                <a:xfrm>
                  <a:off x="1639975" y="3053750"/>
                  <a:ext cx="161800" cy="4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684" fill="none" extrusionOk="0">
                      <a:moveTo>
                        <a:pt x="6471" y="1578"/>
                      </a:moveTo>
                      <a:lnTo>
                        <a:pt x="6471" y="1000"/>
                      </a:lnTo>
                      <a:cubicBezTo>
                        <a:pt x="6471" y="421"/>
                        <a:pt x="4998" y="0"/>
                        <a:pt x="3210" y="0"/>
                      </a:cubicBezTo>
                      <a:cubicBezTo>
                        <a:pt x="1421" y="0"/>
                        <a:pt x="1" y="421"/>
                        <a:pt x="1" y="1000"/>
                      </a:cubicBezTo>
                      <a:lnTo>
                        <a:pt x="1" y="1684"/>
                      </a:lnTo>
                    </a:path>
                  </a:pathLst>
                </a:custGeom>
                <a:noFill/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4" name="Google Shape;144;p19"/>
              <p:cNvSpPr txBox="1"/>
              <p:nvPr/>
            </p:nvSpPr>
            <p:spPr>
              <a:xfrm>
                <a:off x="1179150" y="4078073"/>
                <a:ext cx="9006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 b="1">
                    <a:solidFill>
                      <a:srgbClr val="FF0000"/>
                    </a:solidFill>
                    <a:latin typeface="Kalam"/>
                    <a:ea typeface="Kalam"/>
                    <a:cs typeface="Kalam"/>
                    <a:sym typeface="Kalam"/>
                  </a:rPr>
                  <a:t>LITHIUM (Li</a:t>
                </a:r>
                <a:r>
                  <a:rPr lang="en" sz="800" b="1" baseline="30000">
                    <a:solidFill>
                      <a:srgbClr val="FF0000"/>
                    </a:solidFill>
                    <a:latin typeface="Kalam"/>
                    <a:ea typeface="Kalam"/>
                    <a:cs typeface="Kalam"/>
                    <a:sym typeface="Kalam"/>
                  </a:rPr>
                  <a:t>+</a:t>
                </a:r>
                <a:r>
                  <a:rPr lang="en" sz="800" b="1">
                    <a:solidFill>
                      <a:srgbClr val="FF0000"/>
                    </a:solidFill>
                    <a:latin typeface="Kalam"/>
                    <a:ea typeface="Kalam"/>
                    <a:cs typeface="Kalam"/>
                    <a:sym typeface="Kalam"/>
                  </a:rPr>
                  <a:t>)</a:t>
                </a:r>
                <a:endParaRPr sz="800" b="1">
                  <a:solidFill>
                    <a:srgbClr val="FF0000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</p:grpSp>
        <p:grpSp>
          <p:nvGrpSpPr>
            <p:cNvPr id="145" name="Google Shape;145;p19"/>
            <p:cNvGrpSpPr/>
            <p:nvPr/>
          </p:nvGrpSpPr>
          <p:grpSpPr>
            <a:xfrm>
              <a:off x="2570863" y="3668026"/>
              <a:ext cx="1310515" cy="1301461"/>
              <a:chOff x="848063" y="3619416"/>
              <a:chExt cx="1231688" cy="1225135"/>
            </a:xfrm>
          </p:grpSpPr>
          <p:grpSp>
            <p:nvGrpSpPr>
              <p:cNvPr id="146" name="Google Shape;146;p19"/>
              <p:cNvGrpSpPr/>
              <p:nvPr/>
            </p:nvGrpSpPr>
            <p:grpSpPr>
              <a:xfrm>
                <a:off x="848063" y="3619416"/>
                <a:ext cx="459374" cy="1225135"/>
                <a:chOff x="1234925" y="2355300"/>
                <a:chExt cx="1066575" cy="2788200"/>
              </a:xfrm>
            </p:grpSpPr>
            <p:sp>
              <p:nvSpPr>
                <p:cNvPr id="147" name="Google Shape;147;p19"/>
                <p:cNvSpPr/>
                <p:nvPr/>
              </p:nvSpPr>
              <p:spPr>
                <a:xfrm>
                  <a:off x="1521625" y="2355300"/>
                  <a:ext cx="401125" cy="65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45" h="26250" extrusionOk="0">
                      <a:moveTo>
                        <a:pt x="8049" y="0"/>
                      </a:moveTo>
                      <a:cubicBezTo>
                        <a:pt x="8049" y="0"/>
                        <a:pt x="3262" y="8943"/>
                        <a:pt x="1999" y="15413"/>
                      </a:cubicBezTo>
                      <a:cubicBezTo>
                        <a:pt x="0" y="25461"/>
                        <a:pt x="7996" y="26250"/>
                        <a:pt x="7996" y="26250"/>
                      </a:cubicBezTo>
                      <a:lnTo>
                        <a:pt x="8101" y="26250"/>
                      </a:lnTo>
                      <a:cubicBezTo>
                        <a:pt x="8101" y="26250"/>
                        <a:pt x="16045" y="25461"/>
                        <a:pt x="14046" y="15413"/>
                      </a:cubicBezTo>
                      <a:cubicBezTo>
                        <a:pt x="12783" y="8943"/>
                        <a:pt x="8049" y="0"/>
                        <a:pt x="8049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148;p19"/>
                <p:cNvSpPr/>
                <p:nvPr/>
              </p:nvSpPr>
              <p:spPr>
                <a:xfrm>
                  <a:off x="1234925" y="4835725"/>
                  <a:ext cx="977150" cy="30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86" h="12311" extrusionOk="0">
                      <a:moveTo>
                        <a:pt x="34351" y="1"/>
                      </a:moveTo>
                      <a:lnTo>
                        <a:pt x="3893" y="369"/>
                      </a:lnTo>
                      <a:cubicBezTo>
                        <a:pt x="1473" y="1368"/>
                        <a:pt x="0" y="2578"/>
                        <a:pt x="0" y="3894"/>
                      </a:cubicBezTo>
                      <a:lnTo>
                        <a:pt x="0" y="6471"/>
                      </a:lnTo>
                      <a:cubicBezTo>
                        <a:pt x="0" y="9680"/>
                        <a:pt x="8785" y="12310"/>
                        <a:pt x="19569" y="12310"/>
                      </a:cubicBezTo>
                      <a:cubicBezTo>
                        <a:pt x="30353" y="12310"/>
                        <a:pt x="39086" y="9680"/>
                        <a:pt x="39086" y="6471"/>
                      </a:cubicBezTo>
                      <a:lnTo>
                        <a:pt x="39086" y="3894"/>
                      </a:lnTo>
                      <a:cubicBezTo>
                        <a:pt x="39086" y="2421"/>
                        <a:pt x="37350" y="1053"/>
                        <a:pt x="34351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149;p19"/>
                <p:cNvSpPr/>
                <p:nvPr/>
              </p:nvSpPr>
              <p:spPr>
                <a:xfrm>
                  <a:off x="1234925" y="4798525"/>
                  <a:ext cx="977150" cy="28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86" h="11221" extrusionOk="0">
                      <a:moveTo>
                        <a:pt x="15983" y="1"/>
                      </a:moveTo>
                      <a:cubicBezTo>
                        <a:pt x="8387" y="1"/>
                        <a:pt x="4273" y="1641"/>
                        <a:pt x="2262" y="2646"/>
                      </a:cubicBezTo>
                      <a:cubicBezTo>
                        <a:pt x="0" y="3803"/>
                        <a:pt x="0" y="5382"/>
                        <a:pt x="0" y="5382"/>
                      </a:cubicBezTo>
                      <a:cubicBezTo>
                        <a:pt x="0" y="8590"/>
                        <a:pt x="8785" y="11221"/>
                        <a:pt x="19569" y="11221"/>
                      </a:cubicBezTo>
                      <a:cubicBezTo>
                        <a:pt x="30353" y="11221"/>
                        <a:pt x="39086" y="8590"/>
                        <a:pt x="39086" y="5382"/>
                      </a:cubicBezTo>
                      <a:lnTo>
                        <a:pt x="38665" y="4172"/>
                      </a:lnTo>
                      <a:cubicBezTo>
                        <a:pt x="37823" y="2856"/>
                        <a:pt x="37455" y="3014"/>
                        <a:pt x="35614" y="2330"/>
                      </a:cubicBezTo>
                      <a:cubicBezTo>
                        <a:pt x="33720" y="1699"/>
                        <a:pt x="29722" y="752"/>
                        <a:pt x="19675" y="121"/>
                      </a:cubicBezTo>
                      <a:cubicBezTo>
                        <a:pt x="18361" y="38"/>
                        <a:pt x="17132" y="1"/>
                        <a:pt x="15983" y="1"/>
                      </a:cubicBezTo>
                      <a:close/>
                    </a:path>
                  </a:pathLst>
                </a:custGeom>
                <a:solidFill>
                  <a:srgbClr val="EBEBEB"/>
                </a:solidFill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150;p19"/>
                <p:cNvSpPr/>
                <p:nvPr/>
              </p:nvSpPr>
              <p:spPr>
                <a:xfrm>
                  <a:off x="1234925" y="4835725"/>
                  <a:ext cx="977150" cy="30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86" h="12311" fill="none" extrusionOk="0">
                      <a:moveTo>
                        <a:pt x="34351" y="1"/>
                      </a:moveTo>
                      <a:lnTo>
                        <a:pt x="3893" y="369"/>
                      </a:lnTo>
                      <a:cubicBezTo>
                        <a:pt x="1473" y="1368"/>
                        <a:pt x="0" y="2578"/>
                        <a:pt x="0" y="3894"/>
                      </a:cubicBezTo>
                      <a:lnTo>
                        <a:pt x="0" y="6471"/>
                      </a:lnTo>
                      <a:cubicBezTo>
                        <a:pt x="0" y="9680"/>
                        <a:pt x="8785" y="12310"/>
                        <a:pt x="19569" y="12310"/>
                      </a:cubicBezTo>
                      <a:cubicBezTo>
                        <a:pt x="30353" y="12310"/>
                        <a:pt x="39086" y="9680"/>
                        <a:pt x="39086" y="6471"/>
                      </a:cubicBezTo>
                      <a:lnTo>
                        <a:pt x="39086" y="3894"/>
                      </a:lnTo>
                      <a:cubicBezTo>
                        <a:pt x="39086" y="2421"/>
                        <a:pt x="37350" y="1053"/>
                        <a:pt x="34351" y="1"/>
                      </a:cubicBezTo>
                      <a:close/>
                      <a:moveTo>
                        <a:pt x="34351" y="1"/>
                      </a:moveTo>
                      <a:close/>
                    </a:path>
                  </a:pathLst>
                </a:custGeom>
                <a:noFill/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151;p19"/>
                <p:cNvSpPr/>
                <p:nvPr/>
              </p:nvSpPr>
              <p:spPr>
                <a:xfrm>
                  <a:off x="1284900" y="4743600"/>
                  <a:ext cx="878525" cy="3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41" h="12103" extrusionOk="0">
                      <a:moveTo>
                        <a:pt x="14496" y="0"/>
                      </a:moveTo>
                      <a:cubicBezTo>
                        <a:pt x="13775" y="0"/>
                        <a:pt x="10935" y="116"/>
                        <a:pt x="6471" y="1739"/>
                      </a:cubicBezTo>
                      <a:cubicBezTo>
                        <a:pt x="0" y="4107"/>
                        <a:pt x="263" y="6947"/>
                        <a:pt x="263" y="6947"/>
                      </a:cubicBezTo>
                      <a:cubicBezTo>
                        <a:pt x="263" y="9788"/>
                        <a:pt x="7996" y="12103"/>
                        <a:pt x="17570" y="12103"/>
                      </a:cubicBezTo>
                      <a:cubicBezTo>
                        <a:pt x="27092" y="12103"/>
                        <a:pt x="34825" y="9788"/>
                        <a:pt x="34825" y="6947"/>
                      </a:cubicBezTo>
                      <a:cubicBezTo>
                        <a:pt x="34825" y="6947"/>
                        <a:pt x="35140" y="4107"/>
                        <a:pt x="28617" y="1739"/>
                      </a:cubicBezTo>
                      <a:cubicBezTo>
                        <a:pt x="24153" y="116"/>
                        <a:pt x="21313" y="0"/>
                        <a:pt x="20592" y="0"/>
                      </a:cubicBezTo>
                      <a:cubicBezTo>
                        <a:pt x="20472" y="0"/>
                        <a:pt x="20411" y="3"/>
                        <a:pt x="20411" y="3"/>
                      </a:cubicBezTo>
                      <a:lnTo>
                        <a:pt x="14677" y="3"/>
                      </a:lnTo>
                      <a:cubicBezTo>
                        <a:pt x="14677" y="3"/>
                        <a:pt x="14616" y="0"/>
                        <a:pt x="14496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152;p19"/>
                <p:cNvSpPr/>
                <p:nvPr/>
              </p:nvSpPr>
              <p:spPr>
                <a:xfrm>
                  <a:off x="1559750" y="4437250"/>
                  <a:ext cx="326175" cy="9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7" h="3999" extrusionOk="0">
                      <a:moveTo>
                        <a:pt x="6524" y="0"/>
                      </a:moveTo>
                      <a:cubicBezTo>
                        <a:pt x="2894" y="0"/>
                        <a:pt x="1" y="895"/>
                        <a:pt x="1" y="1999"/>
                      </a:cubicBezTo>
                      <a:cubicBezTo>
                        <a:pt x="1" y="3104"/>
                        <a:pt x="2894" y="3998"/>
                        <a:pt x="6524" y="3998"/>
                      </a:cubicBezTo>
                      <a:cubicBezTo>
                        <a:pt x="10153" y="3998"/>
                        <a:pt x="13047" y="3104"/>
                        <a:pt x="13047" y="1999"/>
                      </a:cubicBezTo>
                      <a:cubicBezTo>
                        <a:pt x="13047" y="895"/>
                        <a:pt x="10153" y="0"/>
                        <a:pt x="6524" y="0"/>
                      </a:cubicBezTo>
                      <a:close/>
                    </a:path>
                  </a:pathLst>
                </a:custGeom>
                <a:solidFill>
                  <a:srgbClr val="EBEBEB"/>
                </a:solidFill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153;p19"/>
                <p:cNvSpPr/>
                <p:nvPr/>
              </p:nvSpPr>
              <p:spPr>
                <a:xfrm>
                  <a:off x="1639975" y="4349125"/>
                  <a:ext cx="167050" cy="1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2" h="6524" extrusionOk="0">
                      <a:moveTo>
                        <a:pt x="1" y="1"/>
                      </a:moveTo>
                      <a:lnTo>
                        <a:pt x="1" y="5524"/>
                      </a:lnTo>
                      <a:cubicBezTo>
                        <a:pt x="1" y="6103"/>
                        <a:pt x="1474" y="6524"/>
                        <a:pt x="3315" y="6524"/>
                      </a:cubicBezTo>
                      <a:cubicBezTo>
                        <a:pt x="5156" y="6524"/>
                        <a:pt x="6681" y="6103"/>
                        <a:pt x="6681" y="5524"/>
                      </a:cubicBezTo>
                      <a:lnTo>
                        <a:pt x="6471" y="1"/>
                      </a:lnTo>
                      <a:close/>
                    </a:path>
                  </a:pathLst>
                </a:custGeom>
                <a:solidFill>
                  <a:srgbClr val="EBEBEB"/>
                </a:solidFill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154;p19"/>
                <p:cNvSpPr/>
                <p:nvPr/>
              </p:nvSpPr>
              <p:spPr>
                <a:xfrm>
                  <a:off x="1883275" y="4550350"/>
                  <a:ext cx="418225" cy="12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9" h="5104" extrusionOk="0">
                      <a:moveTo>
                        <a:pt x="12363" y="0"/>
                      </a:moveTo>
                      <a:lnTo>
                        <a:pt x="11468" y="684"/>
                      </a:lnTo>
                      <a:cubicBezTo>
                        <a:pt x="11468" y="684"/>
                        <a:pt x="474" y="369"/>
                        <a:pt x="1" y="369"/>
                      </a:cubicBezTo>
                      <a:lnTo>
                        <a:pt x="53" y="4682"/>
                      </a:lnTo>
                      <a:cubicBezTo>
                        <a:pt x="1105" y="4577"/>
                        <a:pt x="11468" y="4367"/>
                        <a:pt x="11468" y="4367"/>
                      </a:cubicBezTo>
                      <a:lnTo>
                        <a:pt x="12363" y="5103"/>
                      </a:lnTo>
                      <a:lnTo>
                        <a:pt x="13204" y="4314"/>
                      </a:lnTo>
                      <a:lnTo>
                        <a:pt x="13941" y="5051"/>
                      </a:lnTo>
                      <a:lnTo>
                        <a:pt x="14940" y="4367"/>
                      </a:lnTo>
                      <a:lnTo>
                        <a:pt x="15361" y="4788"/>
                      </a:lnTo>
                      <a:lnTo>
                        <a:pt x="16729" y="3893"/>
                      </a:lnTo>
                      <a:lnTo>
                        <a:pt x="16729" y="1263"/>
                      </a:lnTo>
                      <a:lnTo>
                        <a:pt x="15361" y="369"/>
                      </a:lnTo>
                      <a:lnTo>
                        <a:pt x="14940" y="737"/>
                      </a:lnTo>
                      <a:lnTo>
                        <a:pt x="13941" y="106"/>
                      </a:lnTo>
                      <a:lnTo>
                        <a:pt x="13204" y="790"/>
                      </a:lnTo>
                      <a:lnTo>
                        <a:pt x="12363" y="0"/>
                      </a:lnTo>
                      <a:close/>
                    </a:path>
                  </a:pathLst>
                </a:custGeom>
                <a:solidFill>
                  <a:srgbClr val="EBEBEB"/>
                </a:solidFill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155;p19"/>
                <p:cNvSpPr/>
                <p:nvPr/>
              </p:nvSpPr>
              <p:spPr>
                <a:xfrm>
                  <a:off x="2213375" y="4567450"/>
                  <a:ext cx="43425" cy="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7" h="3683" fill="none" extrusionOk="0">
                      <a:moveTo>
                        <a:pt x="0" y="0"/>
                      </a:moveTo>
                      <a:lnTo>
                        <a:pt x="0" y="3683"/>
                      </a:lnTo>
                      <a:moveTo>
                        <a:pt x="1736" y="0"/>
                      </a:moveTo>
                      <a:lnTo>
                        <a:pt x="1736" y="3683"/>
                      </a:lnTo>
                    </a:path>
                  </a:pathLst>
                </a:custGeom>
                <a:noFill/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156;p19"/>
                <p:cNvSpPr/>
                <p:nvPr/>
              </p:nvSpPr>
              <p:spPr>
                <a:xfrm>
                  <a:off x="1559750" y="4487225"/>
                  <a:ext cx="326175" cy="3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7" h="13100" extrusionOk="0">
                      <a:moveTo>
                        <a:pt x="1" y="0"/>
                      </a:moveTo>
                      <a:lnTo>
                        <a:pt x="1" y="11100"/>
                      </a:lnTo>
                      <a:cubicBezTo>
                        <a:pt x="1" y="12205"/>
                        <a:pt x="2894" y="13099"/>
                        <a:pt x="6524" y="13099"/>
                      </a:cubicBezTo>
                      <a:cubicBezTo>
                        <a:pt x="10153" y="13099"/>
                        <a:pt x="13047" y="12205"/>
                        <a:pt x="13047" y="11100"/>
                      </a:cubicBezTo>
                      <a:lnTo>
                        <a:pt x="13047" y="0"/>
                      </a:lnTo>
                      <a:cubicBezTo>
                        <a:pt x="13047" y="1105"/>
                        <a:pt x="10153" y="1999"/>
                        <a:pt x="6524" y="1999"/>
                      </a:cubicBezTo>
                      <a:cubicBezTo>
                        <a:pt x="2894" y="1999"/>
                        <a:pt x="1" y="1105"/>
                        <a:pt x="1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157;p19"/>
                <p:cNvSpPr/>
                <p:nvPr/>
              </p:nvSpPr>
              <p:spPr>
                <a:xfrm>
                  <a:off x="1591325" y="4218950"/>
                  <a:ext cx="263050" cy="8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22" h="3209" extrusionOk="0">
                      <a:moveTo>
                        <a:pt x="5261" y="0"/>
                      </a:moveTo>
                      <a:cubicBezTo>
                        <a:pt x="2367" y="0"/>
                        <a:pt x="0" y="684"/>
                        <a:pt x="0" y="1578"/>
                      </a:cubicBezTo>
                      <a:cubicBezTo>
                        <a:pt x="0" y="2473"/>
                        <a:pt x="2367" y="3209"/>
                        <a:pt x="5261" y="3209"/>
                      </a:cubicBezTo>
                      <a:cubicBezTo>
                        <a:pt x="8154" y="3209"/>
                        <a:pt x="10521" y="2473"/>
                        <a:pt x="10521" y="1578"/>
                      </a:cubicBezTo>
                      <a:cubicBezTo>
                        <a:pt x="10521" y="684"/>
                        <a:pt x="8154" y="0"/>
                        <a:pt x="5261" y="0"/>
                      </a:cubicBezTo>
                      <a:close/>
                    </a:path>
                  </a:pathLst>
                </a:custGeom>
                <a:solidFill>
                  <a:srgbClr val="EBEBEB"/>
                </a:solidFill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158;p19"/>
                <p:cNvSpPr/>
                <p:nvPr/>
              </p:nvSpPr>
              <p:spPr>
                <a:xfrm>
                  <a:off x="1591325" y="4258400"/>
                  <a:ext cx="263050" cy="12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22" h="4893" extrusionOk="0">
                      <a:moveTo>
                        <a:pt x="0" y="0"/>
                      </a:moveTo>
                      <a:lnTo>
                        <a:pt x="0" y="3314"/>
                      </a:lnTo>
                      <a:cubicBezTo>
                        <a:pt x="0" y="4156"/>
                        <a:pt x="2367" y="4892"/>
                        <a:pt x="5261" y="4892"/>
                      </a:cubicBezTo>
                      <a:cubicBezTo>
                        <a:pt x="8154" y="4892"/>
                        <a:pt x="10521" y="4156"/>
                        <a:pt x="10521" y="3314"/>
                      </a:cubicBezTo>
                      <a:lnTo>
                        <a:pt x="10521" y="0"/>
                      </a:lnTo>
                      <a:cubicBezTo>
                        <a:pt x="10521" y="895"/>
                        <a:pt x="8154" y="1631"/>
                        <a:pt x="5261" y="1631"/>
                      </a:cubicBezTo>
                      <a:cubicBezTo>
                        <a:pt x="2367" y="1631"/>
                        <a:pt x="0" y="895"/>
                        <a:pt x="0" y="0"/>
                      </a:cubicBezTo>
                      <a:close/>
                    </a:path>
                  </a:pathLst>
                </a:custGeom>
                <a:solidFill>
                  <a:srgbClr val="EBEBEB"/>
                </a:solidFill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" name="Google Shape;159;p19"/>
                <p:cNvSpPr/>
                <p:nvPr/>
              </p:nvSpPr>
              <p:spPr>
                <a:xfrm>
                  <a:off x="1559750" y="4218950"/>
                  <a:ext cx="326175" cy="26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7" h="10732" fill="none" extrusionOk="0">
                      <a:moveTo>
                        <a:pt x="1158" y="1578"/>
                      </a:moveTo>
                      <a:lnTo>
                        <a:pt x="1158" y="4892"/>
                      </a:lnTo>
                      <a:cubicBezTo>
                        <a:pt x="1263" y="5366"/>
                        <a:pt x="1947" y="5997"/>
                        <a:pt x="2999" y="6313"/>
                      </a:cubicBezTo>
                      <a:lnTo>
                        <a:pt x="2999" y="9048"/>
                      </a:lnTo>
                      <a:cubicBezTo>
                        <a:pt x="1211" y="9364"/>
                        <a:pt x="1" y="9995"/>
                        <a:pt x="1" y="10731"/>
                      </a:cubicBezTo>
                      <a:moveTo>
                        <a:pt x="13047" y="10731"/>
                      </a:moveTo>
                      <a:cubicBezTo>
                        <a:pt x="13047" y="9995"/>
                        <a:pt x="11889" y="9364"/>
                        <a:pt x="10048" y="8996"/>
                      </a:cubicBezTo>
                      <a:lnTo>
                        <a:pt x="9943" y="6313"/>
                      </a:lnTo>
                      <a:cubicBezTo>
                        <a:pt x="11100" y="6050"/>
                        <a:pt x="11784" y="5366"/>
                        <a:pt x="11942" y="4892"/>
                      </a:cubicBezTo>
                      <a:lnTo>
                        <a:pt x="11942" y="1578"/>
                      </a:lnTo>
                      <a:moveTo>
                        <a:pt x="1158" y="1578"/>
                      </a:moveTo>
                      <a:cubicBezTo>
                        <a:pt x="1158" y="684"/>
                        <a:pt x="3630" y="0"/>
                        <a:pt x="6524" y="0"/>
                      </a:cubicBezTo>
                      <a:cubicBezTo>
                        <a:pt x="9417" y="0"/>
                        <a:pt x="11942" y="684"/>
                        <a:pt x="11942" y="1578"/>
                      </a:cubicBezTo>
                    </a:path>
                  </a:pathLst>
                </a:custGeom>
                <a:noFill/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160;p19"/>
                <p:cNvSpPr/>
                <p:nvPr/>
              </p:nvSpPr>
              <p:spPr>
                <a:xfrm>
                  <a:off x="1639975" y="3085300"/>
                  <a:ext cx="167050" cy="118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2" h="47503" extrusionOk="0">
                      <a:moveTo>
                        <a:pt x="1" y="1"/>
                      </a:moveTo>
                      <a:lnTo>
                        <a:pt x="1" y="46451"/>
                      </a:lnTo>
                      <a:cubicBezTo>
                        <a:pt x="1" y="47029"/>
                        <a:pt x="1474" y="47503"/>
                        <a:pt x="3315" y="47503"/>
                      </a:cubicBezTo>
                      <a:cubicBezTo>
                        <a:pt x="5156" y="47503"/>
                        <a:pt x="6681" y="47029"/>
                        <a:pt x="6681" y="46451"/>
                      </a:cubicBezTo>
                      <a:lnTo>
                        <a:pt x="6471" y="1"/>
                      </a:lnTo>
                      <a:close/>
                    </a:path>
                  </a:pathLst>
                </a:custGeom>
                <a:solidFill>
                  <a:srgbClr val="EBEBEB"/>
                </a:solidFill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161;p19"/>
                <p:cNvSpPr/>
                <p:nvPr/>
              </p:nvSpPr>
              <p:spPr>
                <a:xfrm>
                  <a:off x="1639975" y="3053750"/>
                  <a:ext cx="161800" cy="5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052" extrusionOk="0">
                      <a:moveTo>
                        <a:pt x="3210" y="0"/>
                      </a:moveTo>
                      <a:cubicBezTo>
                        <a:pt x="1421" y="0"/>
                        <a:pt x="1" y="421"/>
                        <a:pt x="1" y="1000"/>
                      </a:cubicBezTo>
                      <a:cubicBezTo>
                        <a:pt x="1" y="1578"/>
                        <a:pt x="1421" y="2052"/>
                        <a:pt x="3210" y="2052"/>
                      </a:cubicBezTo>
                      <a:cubicBezTo>
                        <a:pt x="4998" y="2052"/>
                        <a:pt x="6471" y="1578"/>
                        <a:pt x="6471" y="1000"/>
                      </a:cubicBezTo>
                      <a:cubicBezTo>
                        <a:pt x="6471" y="421"/>
                        <a:pt x="4998" y="0"/>
                        <a:pt x="3210" y="0"/>
                      </a:cubicBezTo>
                      <a:close/>
                    </a:path>
                  </a:pathLst>
                </a:custGeom>
                <a:solidFill>
                  <a:srgbClr val="6C6C6C"/>
                </a:solidFill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162;p19"/>
                <p:cNvSpPr/>
                <p:nvPr/>
              </p:nvSpPr>
              <p:spPr>
                <a:xfrm>
                  <a:off x="1639975" y="3053750"/>
                  <a:ext cx="161800" cy="4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684" fill="none" extrusionOk="0">
                      <a:moveTo>
                        <a:pt x="6471" y="1578"/>
                      </a:moveTo>
                      <a:lnTo>
                        <a:pt x="6471" y="1000"/>
                      </a:lnTo>
                      <a:cubicBezTo>
                        <a:pt x="6471" y="421"/>
                        <a:pt x="4998" y="0"/>
                        <a:pt x="3210" y="0"/>
                      </a:cubicBezTo>
                      <a:cubicBezTo>
                        <a:pt x="1421" y="0"/>
                        <a:pt x="1" y="421"/>
                        <a:pt x="1" y="1000"/>
                      </a:cubicBezTo>
                      <a:lnTo>
                        <a:pt x="1" y="1684"/>
                      </a:lnTo>
                    </a:path>
                  </a:pathLst>
                </a:custGeom>
                <a:noFill/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3" name="Google Shape;163;p19"/>
              <p:cNvSpPr txBox="1"/>
              <p:nvPr/>
            </p:nvSpPr>
            <p:spPr>
              <a:xfrm>
                <a:off x="1179150" y="4078073"/>
                <a:ext cx="9006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 b="1">
                    <a:solidFill>
                      <a:srgbClr val="FFD966"/>
                    </a:solidFill>
                    <a:latin typeface="Kalam"/>
                    <a:ea typeface="Kalam"/>
                    <a:cs typeface="Kalam"/>
                    <a:sym typeface="Kalam"/>
                  </a:rPr>
                  <a:t>SODIUM (Na</a:t>
                </a:r>
                <a:r>
                  <a:rPr lang="en" sz="800" b="1" baseline="30000">
                    <a:solidFill>
                      <a:srgbClr val="FFD966"/>
                    </a:solidFill>
                    <a:latin typeface="Kalam"/>
                    <a:ea typeface="Kalam"/>
                    <a:cs typeface="Kalam"/>
                    <a:sym typeface="Kalam"/>
                  </a:rPr>
                  <a:t>+</a:t>
                </a:r>
                <a:r>
                  <a:rPr lang="en" sz="800" b="1">
                    <a:solidFill>
                      <a:srgbClr val="FFD966"/>
                    </a:solidFill>
                    <a:latin typeface="Kalam"/>
                    <a:ea typeface="Kalam"/>
                    <a:cs typeface="Kalam"/>
                    <a:sym typeface="Kalam"/>
                  </a:rPr>
                  <a:t>)</a:t>
                </a:r>
                <a:endParaRPr sz="800" b="1">
                  <a:solidFill>
                    <a:srgbClr val="FFD966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</p:grpSp>
        <p:grpSp>
          <p:nvGrpSpPr>
            <p:cNvPr id="164" name="Google Shape;164;p19"/>
            <p:cNvGrpSpPr/>
            <p:nvPr/>
          </p:nvGrpSpPr>
          <p:grpSpPr>
            <a:xfrm>
              <a:off x="3881363" y="3668026"/>
              <a:ext cx="1386816" cy="1301461"/>
              <a:chOff x="848063" y="3619416"/>
              <a:chExt cx="1303398" cy="1225135"/>
            </a:xfrm>
          </p:grpSpPr>
          <p:grpSp>
            <p:nvGrpSpPr>
              <p:cNvPr id="165" name="Google Shape;165;p19"/>
              <p:cNvGrpSpPr/>
              <p:nvPr/>
            </p:nvGrpSpPr>
            <p:grpSpPr>
              <a:xfrm>
                <a:off x="848063" y="3619416"/>
                <a:ext cx="459374" cy="1225135"/>
                <a:chOff x="1234925" y="2355300"/>
                <a:chExt cx="1066575" cy="2788200"/>
              </a:xfrm>
            </p:grpSpPr>
            <p:sp>
              <p:nvSpPr>
                <p:cNvPr id="166" name="Google Shape;166;p19"/>
                <p:cNvSpPr/>
                <p:nvPr/>
              </p:nvSpPr>
              <p:spPr>
                <a:xfrm>
                  <a:off x="1521625" y="2355300"/>
                  <a:ext cx="401125" cy="65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45" h="26250" extrusionOk="0">
                      <a:moveTo>
                        <a:pt x="8049" y="0"/>
                      </a:moveTo>
                      <a:cubicBezTo>
                        <a:pt x="8049" y="0"/>
                        <a:pt x="3262" y="8943"/>
                        <a:pt x="1999" y="15413"/>
                      </a:cubicBezTo>
                      <a:cubicBezTo>
                        <a:pt x="0" y="25461"/>
                        <a:pt x="7996" y="26250"/>
                        <a:pt x="7996" y="26250"/>
                      </a:cubicBezTo>
                      <a:lnTo>
                        <a:pt x="8101" y="26250"/>
                      </a:lnTo>
                      <a:cubicBezTo>
                        <a:pt x="8101" y="26250"/>
                        <a:pt x="16045" y="25461"/>
                        <a:pt x="14046" y="15413"/>
                      </a:cubicBezTo>
                      <a:cubicBezTo>
                        <a:pt x="12783" y="8943"/>
                        <a:pt x="8049" y="0"/>
                        <a:pt x="8049" y="0"/>
                      </a:cubicBezTo>
                      <a:close/>
                    </a:path>
                  </a:pathLst>
                </a:custGeom>
                <a:solidFill>
                  <a:srgbClr val="B4A7D6"/>
                </a:solidFill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" name="Google Shape;167;p19"/>
                <p:cNvSpPr/>
                <p:nvPr/>
              </p:nvSpPr>
              <p:spPr>
                <a:xfrm>
                  <a:off x="1234925" y="4835725"/>
                  <a:ext cx="977150" cy="30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86" h="12311" extrusionOk="0">
                      <a:moveTo>
                        <a:pt x="34351" y="1"/>
                      </a:moveTo>
                      <a:lnTo>
                        <a:pt x="3893" y="369"/>
                      </a:lnTo>
                      <a:cubicBezTo>
                        <a:pt x="1473" y="1368"/>
                        <a:pt x="0" y="2578"/>
                        <a:pt x="0" y="3894"/>
                      </a:cubicBezTo>
                      <a:lnTo>
                        <a:pt x="0" y="6471"/>
                      </a:lnTo>
                      <a:cubicBezTo>
                        <a:pt x="0" y="9680"/>
                        <a:pt x="8785" y="12310"/>
                        <a:pt x="19569" y="12310"/>
                      </a:cubicBezTo>
                      <a:cubicBezTo>
                        <a:pt x="30353" y="12310"/>
                        <a:pt x="39086" y="9680"/>
                        <a:pt x="39086" y="6471"/>
                      </a:cubicBezTo>
                      <a:lnTo>
                        <a:pt x="39086" y="3894"/>
                      </a:lnTo>
                      <a:cubicBezTo>
                        <a:pt x="39086" y="2421"/>
                        <a:pt x="37350" y="1053"/>
                        <a:pt x="34351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168;p19"/>
                <p:cNvSpPr/>
                <p:nvPr/>
              </p:nvSpPr>
              <p:spPr>
                <a:xfrm>
                  <a:off x="1234925" y="4798525"/>
                  <a:ext cx="977150" cy="28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86" h="11221" extrusionOk="0">
                      <a:moveTo>
                        <a:pt x="15983" y="1"/>
                      </a:moveTo>
                      <a:cubicBezTo>
                        <a:pt x="8387" y="1"/>
                        <a:pt x="4273" y="1641"/>
                        <a:pt x="2262" y="2646"/>
                      </a:cubicBezTo>
                      <a:cubicBezTo>
                        <a:pt x="0" y="3803"/>
                        <a:pt x="0" y="5382"/>
                        <a:pt x="0" y="5382"/>
                      </a:cubicBezTo>
                      <a:cubicBezTo>
                        <a:pt x="0" y="8590"/>
                        <a:pt x="8785" y="11221"/>
                        <a:pt x="19569" y="11221"/>
                      </a:cubicBezTo>
                      <a:cubicBezTo>
                        <a:pt x="30353" y="11221"/>
                        <a:pt x="39086" y="8590"/>
                        <a:pt x="39086" y="5382"/>
                      </a:cubicBezTo>
                      <a:lnTo>
                        <a:pt x="38665" y="4172"/>
                      </a:lnTo>
                      <a:cubicBezTo>
                        <a:pt x="37823" y="2856"/>
                        <a:pt x="37455" y="3014"/>
                        <a:pt x="35614" y="2330"/>
                      </a:cubicBezTo>
                      <a:cubicBezTo>
                        <a:pt x="33720" y="1699"/>
                        <a:pt x="29722" y="752"/>
                        <a:pt x="19675" y="121"/>
                      </a:cubicBezTo>
                      <a:cubicBezTo>
                        <a:pt x="18361" y="38"/>
                        <a:pt x="17132" y="1"/>
                        <a:pt x="15983" y="1"/>
                      </a:cubicBezTo>
                      <a:close/>
                    </a:path>
                  </a:pathLst>
                </a:custGeom>
                <a:solidFill>
                  <a:srgbClr val="EBEBEB"/>
                </a:solidFill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" name="Google Shape;169;p19"/>
                <p:cNvSpPr/>
                <p:nvPr/>
              </p:nvSpPr>
              <p:spPr>
                <a:xfrm>
                  <a:off x="1234925" y="4835725"/>
                  <a:ext cx="977150" cy="30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86" h="12311" fill="none" extrusionOk="0">
                      <a:moveTo>
                        <a:pt x="34351" y="1"/>
                      </a:moveTo>
                      <a:lnTo>
                        <a:pt x="3893" y="369"/>
                      </a:lnTo>
                      <a:cubicBezTo>
                        <a:pt x="1473" y="1368"/>
                        <a:pt x="0" y="2578"/>
                        <a:pt x="0" y="3894"/>
                      </a:cubicBezTo>
                      <a:lnTo>
                        <a:pt x="0" y="6471"/>
                      </a:lnTo>
                      <a:cubicBezTo>
                        <a:pt x="0" y="9680"/>
                        <a:pt x="8785" y="12310"/>
                        <a:pt x="19569" y="12310"/>
                      </a:cubicBezTo>
                      <a:cubicBezTo>
                        <a:pt x="30353" y="12310"/>
                        <a:pt x="39086" y="9680"/>
                        <a:pt x="39086" y="6471"/>
                      </a:cubicBezTo>
                      <a:lnTo>
                        <a:pt x="39086" y="3894"/>
                      </a:lnTo>
                      <a:cubicBezTo>
                        <a:pt x="39086" y="2421"/>
                        <a:pt x="37350" y="1053"/>
                        <a:pt x="34351" y="1"/>
                      </a:cubicBezTo>
                      <a:close/>
                      <a:moveTo>
                        <a:pt x="34351" y="1"/>
                      </a:moveTo>
                      <a:close/>
                    </a:path>
                  </a:pathLst>
                </a:custGeom>
                <a:noFill/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" name="Google Shape;170;p19"/>
                <p:cNvSpPr/>
                <p:nvPr/>
              </p:nvSpPr>
              <p:spPr>
                <a:xfrm>
                  <a:off x="1284900" y="4743600"/>
                  <a:ext cx="878525" cy="3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41" h="12103" extrusionOk="0">
                      <a:moveTo>
                        <a:pt x="14496" y="0"/>
                      </a:moveTo>
                      <a:cubicBezTo>
                        <a:pt x="13775" y="0"/>
                        <a:pt x="10935" y="116"/>
                        <a:pt x="6471" y="1739"/>
                      </a:cubicBezTo>
                      <a:cubicBezTo>
                        <a:pt x="0" y="4107"/>
                        <a:pt x="263" y="6947"/>
                        <a:pt x="263" y="6947"/>
                      </a:cubicBezTo>
                      <a:cubicBezTo>
                        <a:pt x="263" y="9788"/>
                        <a:pt x="7996" y="12103"/>
                        <a:pt x="17570" y="12103"/>
                      </a:cubicBezTo>
                      <a:cubicBezTo>
                        <a:pt x="27092" y="12103"/>
                        <a:pt x="34825" y="9788"/>
                        <a:pt x="34825" y="6947"/>
                      </a:cubicBezTo>
                      <a:cubicBezTo>
                        <a:pt x="34825" y="6947"/>
                        <a:pt x="35140" y="4107"/>
                        <a:pt x="28617" y="1739"/>
                      </a:cubicBezTo>
                      <a:cubicBezTo>
                        <a:pt x="24153" y="116"/>
                        <a:pt x="21313" y="0"/>
                        <a:pt x="20592" y="0"/>
                      </a:cubicBezTo>
                      <a:cubicBezTo>
                        <a:pt x="20472" y="0"/>
                        <a:pt x="20411" y="3"/>
                        <a:pt x="20411" y="3"/>
                      </a:cubicBezTo>
                      <a:lnTo>
                        <a:pt x="14677" y="3"/>
                      </a:lnTo>
                      <a:cubicBezTo>
                        <a:pt x="14677" y="3"/>
                        <a:pt x="14616" y="0"/>
                        <a:pt x="14496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" name="Google Shape;171;p19"/>
                <p:cNvSpPr/>
                <p:nvPr/>
              </p:nvSpPr>
              <p:spPr>
                <a:xfrm>
                  <a:off x="1559750" y="4437250"/>
                  <a:ext cx="326175" cy="9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7" h="3999" extrusionOk="0">
                      <a:moveTo>
                        <a:pt x="6524" y="0"/>
                      </a:moveTo>
                      <a:cubicBezTo>
                        <a:pt x="2894" y="0"/>
                        <a:pt x="1" y="895"/>
                        <a:pt x="1" y="1999"/>
                      </a:cubicBezTo>
                      <a:cubicBezTo>
                        <a:pt x="1" y="3104"/>
                        <a:pt x="2894" y="3998"/>
                        <a:pt x="6524" y="3998"/>
                      </a:cubicBezTo>
                      <a:cubicBezTo>
                        <a:pt x="10153" y="3998"/>
                        <a:pt x="13047" y="3104"/>
                        <a:pt x="13047" y="1999"/>
                      </a:cubicBezTo>
                      <a:cubicBezTo>
                        <a:pt x="13047" y="895"/>
                        <a:pt x="10153" y="0"/>
                        <a:pt x="6524" y="0"/>
                      </a:cubicBezTo>
                      <a:close/>
                    </a:path>
                  </a:pathLst>
                </a:custGeom>
                <a:solidFill>
                  <a:srgbClr val="EBEBEB"/>
                </a:solidFill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" name="Google Shape;172;p19"/>
                <p:cNvSpPr/>
                <p:nvPr/>
              </p:nvSpPr>
              <p:spPr>
                <a:xfrm>
                  <a:off x="1639975" y="4349125"/>
                  <a:ext cx="167050" cy="1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2" h="6524" extrusionOk="0">
                      <a:moveTo>
                        <a:pt x="1" y="1"/>
                      </a:moveTo>
                      <a:lnTo>
                        <a:pt x="1" y="5524"/>
                      </a:lnTo>
                      <a:cubicBezTo>
                        <a:pt x="1" y="6103"/>
                        <a:pt x="1474" y="6524"/>
                        <a:pt x="3315" y="6524"/>
                      </a:cubicBezTo>
                      <a:cubicBezTo>
                        <a:pt x="5156" y="6524"/>
                        <a:pt x="6681" y="6103"/>
                        <a:pt x="6681" y="5524"/>
                      </a:cubicBezTo>
                      <a:lnTo>
                        <a:pt x="6471" y="1"/>
                      </a:lnTo>
                      <a:close/>
                    </a:path>
                  </a:pathLst>
                </a:custGeom>
                <a:solidFill>
                  <a:srgbClr val="EBEBEB"/>
                </a:solidFill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" name="Google Shape;173;p19"/>
                <p:cNvSpPr/>
                <p:nvPr/>
              </p:nvSpPr>
              <p:spPr>
                <a:xfrm>
                  <a:off x="1883275" y="4550350"/>
                  <a:ext cx="418225" cy="12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9" h="5104" extrusionOk="0">
                      <a:moveTo>
                        <a:pt x="12363" y="0"/>
                      </a:moveTo>
                      <a:lnTo>
                        <a:pt x="11468" y="684"/>
                      </a:lnTo>
                      <a:cubicBezTo>
                        <a:pt x="11468" y="684"/>
                        <a:pt x="474" y="369"/>
                        <a:pt x="1" y="369"/>
                      </a:cubicBezTo>
                      <a:lnTo>
                        <a:pt x="53" y="4682"/>
                      </a:lnTo>
                      <a:cubicBezTo>
                        <a:pt x="1105" y="4577"/>
                        <a:pt x="11468" y="4367"/>
                        <a:pt x="11468" y="4367"/>
                      </a:cubicBezTo>
                      <a:lnTo>
                        <a:pt x="12363" y="5103"/>
                      </a:lnTo>
                      <a:lnTo>
                        <a:pt x="13204" y="4314"/>
                      </a:lnTo>
                      <a:lnTo>
                        <a:pt x="13941" y="5051"/>
                      </a:lnTo>
                      <a:lnTo>
                        <a:pt x="14940" y="4367"/>
                      </a:lnTo>
                      <a:lnTo>
                        <a:pt x="15361" y="4788"/>
                      </a:lnTo>
                      <a:lnTo>
                        <a:pt x="16729" y="3893"/>
                      </a:lnTo>
                      <a:lnTo>
                        <a:pt x="16729" y="1263"/>
                      </a:lnTo>
                      <a:lnTo>
                        <a:pt x="15361" y="369"/>
                      </a:lnTo>
                      <a:lnTo>
                        <a:pt x="14940" y="737"/>
                      </a:lnTo>
                      <a:lnTo>
                        <a:pt x="13941" y="106"/>
                      </a:lnTo>
                      <a:lnTo>
                        <a:pt x="13204" y="790"/>
                      </a:lnTo>
                      <a:lnTo>
                        <a:pt x="12363" y="0"/>
                      </a:lnTo>
                      <a:close/>
                    </a:path>
                  </a:pathLst>
                </a:custGeom>
                <a:solidFill>
                  <a:srgbClr val="EBEBEB"/>
                </a:solidFill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" name="Google Shape;174;p19"/>
                <p:cNvSpPr/>
                <p:nvPr/>
              </p:nvSpPr>
              <p:spPr>
                <a:xfrm>
                  <a:off x="2213375" y="4567450"/>
                  <a:ext cx="43425" cy="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7" h="3683" fill="none" extrusionOk="0">
                      <a:moveTo>
                        <a:pt x="0" y="0"/>
                      </a:moveTo>
                      <a:lnTo>
                        <a:pt x="0" y="3683"/>
                      </a:lnTo>
                      <a:moveTo>
                        <a:pt x="1736" y="0"/>
                      </a:moveTo>
                      <a:lnTo>
                        <a:pt x="1736" y="3683"/>
                      </a:lnTo>
                    </a:path>
                  </a:pathLst>
                </a:custGeom>
                <a:noFill/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" name="Google Shape;175;p19"/>
                <p:cNvSpPr/>
                <p:nvPr/>
              </p:nvSpPr>
              <p:spPr>
                <a:xfrm>
                  <a:off x="1559750" y="4487225"/>
                  <a:ext cx="326175" cy="3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7" h="13100" extrusionOk="0">
                      <a:moveTo>
                        <a:pt x="1" y="0"/>
                      </a:moveTo>
                      <a:lnTo>
                        <a:pt x="1" y="11100"/>
                      </a:lnTo>
                      <a:cubicBezTo>
                        <a:pt x="1" y="12205"/>
                        <a:pt x="2894" y="13099"/>
                        <a:pt x="6524" y="13099"/>
                      </a:cubicBezTo>
                      <a:cubicBezTo>
                        <a:pt x="10153" y="13099"/>
                        <a:pt x="13047" y="12205"/>
                        <a:pt x="13047" y="11100"/>
                      </a:cubicBezTo>
                      <a:lnTo>
                        <a:pt x="13047" y="0"/>
                      </a:lnTo>
                      <a:cubicBezTo>
                        <a:pt x="13047" y="1105"/>
                        <a:pt x="10153" y="1999"/>
                        <a:pt x="6524" y="1999"/>
                      </a:cubicBezTo>
                      <a:cubicBezTo>
                        <a:pt x="2894" y="1999"/>
                        <a:pt x="1" y="1105"/>
                        <a:pt x="1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176;p19"/>
                <p:cNvSpPr/>
                <p:nvPr/>
              </p:nvSpPr>
              <p:spPr>
                <a:xfrm>
                  <a:off x="1591325" y="4218950"/>
                  <a:ext cx="263050" cy="8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22" h="3209" extrusionOk="0">
                      <a:moveTo>
                        <a:pt x="5261" y="0"/>
                      </a:moveTo>
                      <a:cubicBezTo>
                        <a:pt x="2367" y="0"/>
                        <a:pt x="0" y="684"/>
                        <a:pt x="0" y="1578"/>
                      </a:cubicBezTo>
                      <a:cubicBezTo>
                        <a:pt x="0" y="2473"/>
                        <a:pt x="2367" y="3209"/>
                        <a:pt x="5261" y="3209"/>
                      </a:cubicBezTo>
                      <a:cubicBezTo>
                        <a:pt x="8154" y="3209"/>
                        <a:pt x="10521" y="2473"/>
                        <a:pt x="10521" y="1578"/>
                      </a:cubicBezTo>
                      <a:cubicBezTo>
                        <a:pt x="10521" y="684"/>
                        <a:pt x="8154" y="0"/>
                        <a:pt x="5261" y="0"/>
                      </a:cubicBezTo>
                      <a:close/>
                    </a:path>
                  </a:pathLst>
                </a:custGeom>
                <a:solidFill>
                  <a:srgbClr val="EBEBEB"/>
                </a:solidFill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177;p19"/>
                <p:cNvSpPr/>
                <p:nvPr/>
              </p:nvSpPr>
              <p:spPr>
                <a:xfrm>
                  <a:off x="1591325" y="4258400"/>
                  <a:ext cx="263050" cy="12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22" h="4893" extrusionOk="0">
                      <a:moveTo>
                        <a:pt x="0" y="0"/>
                      </a:moveTo>
                      <a:lnTo>
                        <a:pt x="0" y="3314"/>
                      </a:lnTo>
                      <a:cubicBezTo>
                        <a:pt x="0" y="4156"/>
                        <a:pt x="2367" y="4892"/>
                        <a:pt x="5261" y="4892"/>
                      </a:cubicBezTo>
                      <a:cubicBezTo>
                        <a:pt x="8154" y="4892"/>
                        <a:pt x="10521" y="4156"/>
                        <a:pt x="10521" y="3314"/>
                      </a:cubicBezTo>
                      <a:lnTo>
                        <a:pt x="10521" y="0"/>
                      </a:lnTo>
                      <a:cubicBezTo>
                        <a:pt x="10521" y="895"/>
                        <a:pt x="8154" y="1631"/>
                        <a:pt x="5261" y="1631"/>
                      </a:cubicBezTo>
                      <a:cubicBezTo>
                        <a:pt x="2367" y="1631"/>
                        <a:pt x="0" y="895"/>
                        <a:pt x="0" y="0"/>
                      </a:cubicBezTo>
                      <a:close/>
                    </a:path>
                  </a:pathLst>
                </a:custGeom>
                <a:solidFill>
                  <a:srgbClr val="EBEBEB"/>
                </a:solidFill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" name="Google Shape;178;p19"/>
                <p:cNvSpPr/>
                <p:nvPr/>
              </p:nvSpPr>
              <p:spPr>
                <a:xfrm>
                  <a:off x="1559750" y="4218950"/>
                  <a:ext cx="326175" cy="26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7" h="10732" fill="none" extrusionOk="0">
                      <a:moveTo>
                        <a:pt x="1158" y="1578"/>
                      </a:moveTo>
                      <a:lnTo>
                        <a:pt x="1158" y="4892"/>
                      </a:lnTo>
                      <a:cubicBezTo>
                        <a:pt x="1263" y="5366"/>
                        <a:pt x="1947" y="5997"/>
                        <a:pt x="2999" y="6313"/>
                      </a:cubicBezTo>
                      <a:lnTo>
                        <a:pt x="2999" y="9048"/>
                      </a:lnTo>
                      <a:cubicBezTo>
                        <a:pt x="1211" y="9364"/>
                        <a:pt x="1" y="9995"/>
                        <a:pt x="1" y="10731"/>
                      </a:cubicBezTo>
                      <a:moveTo>
                        <a:pt x="13047" y="10731"/>
                      </a:moveTo>
                      <a:cubicBezTo>
                        <a:pt x="13047" y="9995"/>
                        <a:pt x="11889" y="9364"/>
                        <a:pt x="10048" y="8996"/>
                      </a:cubicBezTo>
                      <a:lnTo>
                        <a:pt x="9943" y="6313"/>
                      </a:lnTo>
                      <a:cubicBezTo>
                        <a:pt x="11100" y="6050"/>
                        <a:pt x="11784" y="5366"/>
                        <a:pt x="11942" y="4892"/>
                      </a:cubicBezTo>
                      <a:lnTo>
                        <a:pt x="11942" y="1578"/>
                      </a:lnTo>
                      <a:moveTo>
                        <a:pt x="1158" y="1578"/>
                      </a:moveTo>
                      <a:cubicBezTo>
                        <a:pt x="1158" y="684"/>
                        <a:pt x="3630" y="0"/>
                        <a:pt x="6524" y="0"/>
                      </a:cubicBezTo>
                      <a:cubicBezTo>
                        <a:pt x="9417" y="0"/>
                        <a:pt x="11942" y="684"/>
                        <a:pt x="11942" y="1578"/>
                      </a:cubicBezTo>
                    </a:path>
                  </a:pathLst>
                </a:custGeom>
                <a:noFill/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179;p19"/>
                <p:cNvSpPr/>
                <p:nvPr/>
              </p:nvSpPr>
              <p:spPr>
                <a:xfrm>
                  <a:off x="1639975" y="3085300"/>
                  <a:ext cx="167050" cy="118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2" h="47503" extrusionOk="0">
                      <a:moveTo>
                        <a:pt x="1" y="1"/>
                      </a:moveTo>
                      <a:lnTo>
                        <a:pt x="1" y="46451"/>
                      </a:lnTo>
                      <a:cubicBezTo>
                        <a:pt x="1" y="47029"/>
                        <a:pt x="1474" y="47503"/>
                        <a:pt x="3315" y="47503"/>
                      </a:cubicBezTo>
                      <a:cubicBezTo>
                        <a:pt x="5156" y="47503"/>
                        <a:pt x="6681" y="47029"/>
                        <a:pt x="6681" y="46451"/>
                      </a:cubicBezTo>
                      <a:lnTo>
                        <a:pt x="6471" y="1"/>
                      </a:lnTo>
                      <a:close/>
                    </a:path>
                  </a:pathLst>
                </a:custGeom>
                <a:solidFill>
                  <a:srgbClr val="EBEBEB"/>
                </a:solidFill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" name="Google Shape;180;p19"/>
                <p:cNvSpPr/>
                <p:nvPr/>
              </p:nvSpPr>
              <p:spPr>
                <a:xfrm>
                  <a:off x="1639975" y="3053750"/>
                  <a:ext cx="161800" cy="5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052" extrusionOk="0">
                      <a:moveTo>
                        <a:pt x="3210" y="0"/>
                      </a:moveTo>
                      <a:cubicBezTo>
                        <a:pt x="1421" y="0"/>
                        <a:pt x="1" y="421"/>
                        <a:pt x="1" y="1000"/>
                      </a:cubicBezTo>
                      <a:cubicBezTo>
                        <a:pt x="1" y="1578"/>
                        <a:pt x="1421" y="2052"/>
                        <a:pt x="3210" y="2052"/>
                      </a:cubicBezTo>
                      <a:cubicBezTo>
                        <a:pt x="4998" y="2052"/>
                        <a:pt x="6471" y="1578"/>
                        <a:pt x="6471" y="1000"/>
                      </a:cubicBezTo>
                      <a:cubicBezTo>
                        <a:pt x="6471" y="421"/>
                        <a:pt x="4998" y="0"/>
                        <a:pt x="3210" y="0"/>
                      </a:cubicBezTo>
                      <a:close/>
                    </a:path>
                  </a:pathLst>
                </a:custGeom>
                <a:solidFill>
                  <a:srgbClr val="6C6C6C"/>
                </a:solidFill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181;p19"/>
                <p:cNvSpPr/>
                <p:nvPr/>
              </p:nvSpPr>
              <p:spPr>
                <a:xfrm>
                  <a:off x="1639975" y="3053750"/>
                  <a:ext cx="161800" cy="4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684" fill="none" extrusionOk="0">
                      <a:moveTo>
                        <a:pt x="6471" y="1578"/>
                      </a:moveTo>
                      <a:lnTo>
                        <a:pt x="6471" y="1000"/>
                      </a:lnTo>
                      <a:cubicBezTo>
                        <a:pt x="6471" y="421"/>
                        <a:pt x="4998" y="0"/>
                        <a:pt x="3210" y="0"/>
                      </a:cubicBezTo>
                      <a:cubicBezTo>
                        <a:pt x="1421" y="0"/>
                        <a:pt x="1" y="421"/>
                        <a:pt x="1" y="1000"/>
                      </a:cubicBezTo>
                      <a:lnTo>
                        <a:pt x="1" y="1684"/>
                      </a:lnTo>
                    </a:path>
                  </a:pathLst>
                </a:custGeom>
                <a:noFill/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82" name="Google Shape;182;p19"/>
              <p:cNvSpPr txBox="1"/>
              <p:nvPr/>
            </p:nvSpPr>
            <p:spPr>
              <a:xfrm>
                <a:off x="1179161" y="4078066"/>
                <a:ext cx="9723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 b="1">
                    <a:solidFill>
                      <a:srgbClr val="B4A7D6"/>
                    </a:solidFill>
                    <a:latin typeface="Kalam"/>
                    <a:ea typeface="Kalam"/>
                    <a:cs typeface="Kalam"/>
                    <a:sym typeface="Kalam"/>
                  </a:rPr>
                  <a:t>POTASSIUM (K</a:t>
                </a:r>
                <a:r>
                  <a:rPr lang="en" sz="800" b="1" baseline="30000">
                    <a:solidFill>
                      <a:srgbClr val="B4A7D6"/>
                    </a:solidFill>
                    <a:latin typeface="Kalam"/>
                    <a:ea typeface="Kalam"/>
                    <a:cs typeface="Kalam"/>
                    <a:sym typeface="Kalam"/>
                  </a:rPr>
                  <a:t>+</a:t>
                </a:r>
                <a:r>
                  <a:rPr lang="en" sz="800" b="1">
                    <a:solidFill>
                      <a:srgbClr val="B4A7D6"/>
                    </a:solidFill>
                    <a:latin typeface="Kalam"/>
                    <a:ea typeface="Kalam"/>
                    <a:cs typeface="Kalam"/>
                    <a:sym typeface="Kalam"/>
                  </a:rPr>
                  <a:t>)</a:t>
                </a:r>
                <a:endParaRPr sz="800" b="1">
                  <a:solidFill>
                    <a:srgbClr val="B4A7D6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</p:grpSp>
        <p:grpSp>
          <p:nvGrpSpPr>
            <p:cNvPr id="183" name="Google Shape;183;p19"/>
            <p:cNvGrpSpPr/>
            <p:nvPr/>
          </p:nvGrpSpPr>
          <p:grpSpPr>
            <a:xfrm>
              <a:off x="5191863" y="3668026"/>
              <a:ext cx="1310515" cy="1301461"/>
              <a:chOff x="848063" y="3619416"/>
              <a:chExt cx="1231688" cy="1225135"/>
            </a:xfrm>
          </p:grpSpPr>
          <p:grpSp>
            <p:nvGrpSpPr>
              <p:cNvPr id="184" name="Google Shape;184;p19"/>
              <p:cNvGrpSpPr/>
              <p:nvPr/>
            </p:nvGrpSpPr>
            <p:grpSpPr>
              <a:xfrm>
                <a:off x="848063" y="3619416"/>
                <a:ext cx="459374" cy="1225135"/>
                <a:chOff x="1234925" y="2355300"/>
                <a:chExt cx="1066575" cy="2788200"/>
              </a:xfrm>
            </p:grpSpPr>
            <p:sp>
              <p:nvSpPr>
                <p:cNvPr id="185" name="Google Shape;185;p19"/>
                <p:cNvSpPr/>
                <p:nvPr/>
              </p:nvSpPr>
              <p:spPr>
                <a:xfrm>
                  <a:off x="1521625" y="2355300"/>
                  <a:ext cx="401125" cy="65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45" h="26250" extrusionOk="0">
                      <a:moveTo>
                        <a:pt x="8049" y="0"/>
                      </a:moveTo>
                      <a:cubicBezTo>
                        <a:pt x="8049" y="0"/>
                        <a:pt x="3262" y="8943"/>
                        <a:pt x="1999" y="15413"/>
                      </a:cubicBezTo>
                      <a:cubicBezTo>
                        <a:pt x="0" y="25461"/>
                        <a:pt x="7996" y="26250"/>
                        <a:pt x="7996" y="26250"/>
                      </a:cubicBezTo>
                      <a:lnTo>
                        <a:pt x="8101" y="26250"/>
                      </a:lnTo>
                      <a:cubicBezTo>
                        <a:pt x="8101" y="26250"/>
                        <a:pt x="16045" y="25461"/>
                        <a:pt x="14046" y="15413"/>
                      </a:cubicBezTo>
                      <a:cubicBezTo>
                        <a:pt x="12783" y="8943"/>
                        <a:pt x="8049" y="0"/>
                        <a:pt x="8049" y="0"/>
                      </a:cubicBezTo>
                      <a:close/>
                    </a:path>
                  </a:pathLst>
                </a:custGeom>
                <a:solidFill>
                  <a:srgbClr val="FF4400"/>
                </a:solidFill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" name="Google Shape;186;p19"/>
                <p:cNvSpPr/>
                <p:nvPr/>
              </p:nvSpPr>
              <p:spPr>
                <a:xfrm>
                  <a:off x="1234925" y="4835725"/>
                  <a:ext cx="977150" cy="30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86" h="12311" extrusionOk="0">
                      <a:moveTo>
                        <a:pt x="34351" y="1"/>
                      </a:moveTo>
                      <a:lnTo>
                        <a:pt x="3893" y="369"/>
                      </a:lnTo>
                      <a:cubicBezTo>
                        <a:pt x="1473" y="1368"/>
                        <a:pt x="0" y="2578"/>
                        <a:pt x="0" y="3894"/>
                      </a:cubicBezTo>
                      <a:lnTo>
                        <a:pt x="0" y="6471"/>
                      </a:lnTo>
                      <a:cubicBezTo>
                        <a:pt x="0" y="9680"/>
                        <a:pt x="8785" y="12310"/>
                        <a:pt x="19569" y="12310"/>
                      </a:cubicBezTo>
                      <a:cubicBezTo>
                        <a:pt x="30353" y="12310"/>
                        <a:pt x="39086" y="9680"/>
                        <a:pt x="39086" y="6471"/>
                      </a:cubicBezTo>
                      <a:lnTo>
                        <a:pt x="39086" y="3894"/>
                      </a:lnTo>
                      <a:cubicBezTo>
                        <a:pt x="39086" y="2421"/>
                        <a:pt x="37350" y="1053"/>
                        <a:pt x="34351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187;p19"/>
                <p:cNvSpPr/>
                <p:nvPr/>
              </p:nvSpPr>
              <p:spPr>
                <a:xfrm>
                  <a:off x="1234925" y="4798525"/>
                  <a:ext cx="977150" cy="28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86" h="11221" extrusionOk="0">
                      <a:moveTo>
                        <a:pt x="15983" y="1"/>
                      </a:moveTo>
                      <a:cubicBezTo>
                        <a:pt x="8387" y="1"/>
                        <a:pt x="4273" y="1641"/>
                        <a:pt x="2262" y="2646"/>
                      </a:cubicBezTo>
                      <a:cubicBezTo>
                        <a:pt x="0" y="3803"/>
                        <a:pt x="0" y="5382"/>
                        <a:pt x="0" y="5382"/>
                      </a:cubicBezTo>
                      <a:cubicBezTo>
                        <a:pt x="0" y="8590"/>
                        <a:pt x="8785" y="11221"/>
                        <a:pt x="19569" y="11221"/>
                      </a:cubicBezTo>
                      <a:cubicBezTo>
                        <a:pt x="30353" y="11221"/>
                        <a:pt x="39086" y="8590"/>
                        <a:pt x="39086" y="5382"/>
                      </a:cubicBezTo>
                      <a:lnTo>
                        <a:pt x="38665" y="4172"/>
                      </a:lnTo>
                      <a:cubicBezTo>
                        <a:pt x="37823" y="2856"/>
                        <a:pt x="37455" y="3014"/>
                        <a:pt x="35614" y="2330"/>
                      </a:cubicBezTo>
                      <a:cubicBezTo>
                        <a:pt x="33720" y="1699"/>
                        <a:pt x="29722" y="752"/>
                        <a:pt x="19675" y="121"/>
                      </a:cubicBezTo>
                      <a:cubicBezTo>
                        <a:pt x="18361" y="38"/>
                        <a:pt x="17132" y="1"/>
                        <a:pt x="15983" y="1"/>
                      </a:cubicBezTo>
                      <a:close/>
                    </a:path>
                  </a:pathLst>
                </a:custGeom>
                <a:solidFill>
                  <a:srgbClr val="EBEBEB"/>
                </a:solidFill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" name="Google Shape;188;p19"/>
                <p:cNvSpPr/>
                <p:nvPr/>
              </p:nvSpPr>
              <p:spPr>
                <a:xfrm>
                  <a:off x="1234925" y="4835725"/>
                  <a:ext cx="977150" cy="30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86" h="12311" fill="none" extrusionOk="0">
                      <a:moveTo>
                        <a:pt x="34351" y="1"/>
                      </a:moveTo>
                      <a:lnTo>
                        <a:pt x="3893" y="369"/>
                      </a:lnTo>
                      <a:cubicBezTo>
                        <a:pt x="1473" y="1368"/>
                        <a:pt x="0" y="2578"/>
                        <a:pt x="0" y="3894"/>
                      </a:cubicBezTo>
                      <a:lnTo>
                        <a:pt x="0" y="6471"/>
                      </a:lnTo>
                      <a:cubicBezTo>
                        <a:pt x="0" y="9680"/>
                        <a:pt x="8785" y="12310"/>
                        <a:pt x="19569" y="12310"/>
                      </a:cubicBezTo>
                      <a:cubicBezTo>
                        <a:pt x="30353" y="12310"/>
                        <a:pt x="39086" y="9680"/>
                        <a:pt x="39086" y="6471"/>
                      </a:cubicBezTo>
                      <a:lnTo>
                        <a:pt x="39086" y="3894"/>
                      </a:lnTo>
                      <a:cubicBezTo>
                        <a:pt x="39086" y="2421"/>
                        <a:pt x="37350" y="1053"/>
                        <a:pt x="34351" y="1"/>
                      </a:cubicBezTo>
                      <a:close/>
                      <a:moveTo>
                        <a:pt x="34351" y="1"/>
                      </a:moveTo>
                      <a:close/>
                    </a:path>
                  </a:pathLst>
                </a:custGeom>
                <a:noFill/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" name="Google Shape;189;p19"/>
                <p:cNvSpPr/>
                <p:nvPr/>
              </p:nvSpPr>
              <p:spPr>
                <a:xfrm>
                  <a:off x="1284900" y="4743600"/>
                  <a:ext cx="878525" cy="3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41" h="12103" extrusionOk="0">
                      <a:moveTo>
                        <a:pt x="14496" y="0"/>
                      </a:moveTo>
                      <a:cubicBezTo>
                        <a:pt x="13775" y="0"/>
                        <a:pt x="10935" y="116"/>
                        <a:pt x="6471" y="1739"/>
                      </a:cubicBezTo>
                      <a:cubicBezTo>
                        <a:pt x="0" y="4107"/>
                        <a:pt x="263" y="6947"/>
                        <a:pt x="263" y="6947"/>
                      </a:cubicBezTo>
                      <a:cubicBezTo>
                        <a:pt x="263" y="9788"/>
                        <a:pt x="7996" y="12103"/>
                        <a:pt x="17570" y="12103"/>
                      </a:cubicBezTo>
                      <a:cubicBezTo>
                        <a:pt x="27092" y="12103"/>
                        <a:pt x="34825" y="9788"/>
                        <a:pt x="34825" y="6947"/>
                      </a:cubicBezTo>
                      <a:cubicBezTo>
                        <a:pt x="34825" y="6947"/>
                        <a:pt x="35140" y="4107"/>
                        <a:pt x="28617" y="1739"/>
                      </a:cubicBezTo>
                      <a:cubicBezTo>
                        <a:pt x="24153" y="116"/>
                        <a:pt x="21313" y="0"/>
                        <a:pt x="20592" y="0"/>
                      </a:cubicBezTo>
                      <a:cubicBezTo>
                        <a:pt x="20472" y="0"/>
                        <a:pt x="20411" y="3"/>
                        <a:pt x="20411" y="3"/>
                      </a:cubicBezTo>
                      <a:lnTo>
                        <a:pt x="14677" y="3"/>
                      </a:lnTo>
                      <a:cubicBezTo>
                        <a:pt x="14677" y="3"/>
                        <a:pt x="14616" y="0"/>
                        <a:pt x="14496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" name="Google Shape;190;p19"/>
                <p:cNvSpPr/>
                <p:nvPr/>
              </p:nvSpPr>
              <p:spPr>
                <a:xfrm>
                  <a:off x="1559750" y="4437250"/>
                  <a:ext cx="326175" cy="9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7" h="3999" extrusionOk="0">
                      <a:moveTo>
                        <a:pt x="6524" y="0"/>
                      </a:moveTo>
                      <a:cubicBezTo>
                        <a:pt x="2894" y="0"/>
                        <a:pt x="1" y="895"/>
                        <a:pt x="1" y="1999"/>
                      </a:cubicBezTo>
                      <a:cubicBezTo>
                        <a:pt x="1" y="3104"/>
                        <a:pt x="2894" y="3998"/>
                        <a:pt x="6524" y="3998"/>
                      </a:cubicBezTo>
                      <a:cubicBezTo>
                        <a:pt x="10153" y="3998"/>
                        <a:pt x="13047" y="3104"/>
                        <a:pt x="13047" y="1999"/>
                      </a:cubicBezTo>
                      <a:cubicBezTo>
                        <a:pt x="13047" y="895"/>
                        <a:pt x="10153" y="0"/>
                        <a:pt x="6524" y="0"/>
                      </a:cubicBezTo>
                      <a:close/>
                    </a:path>
                  </a:pathLst>
                </a:custGeom>
                <a:solidFill>
                  <a:srgbClr val="EBEBEB"/>
                </a:solidFill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" name="Google Shape;191;p19"/>
                <p:cNvSpPr/>
                <p:nvPr/>
              </p:nvSpPr>
              <p:spPr>
                <a:xfrm>
                  <a:off x="1639975" y="4349125"/>
                  <a:ext cx="167050" cy="1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2" h="6524" extrusionOk="0">
                      <a:moveTo>
                        <a:pt x="1" y="1"/>
                      </a:moveTo>
                      <a:lnTo>
                        <a:pt x="1" y="5524"/>
                      </a:lnTo>
                      <a:cubicBezTo>
                        <a:pt x="1" y="6103"/>
                        <a:pt x="1474" y="6524"/>
                        <a:pt x="3315" y="6524"/>
                      </a:cubicBezTo>
                      <a:cubicBezTo>
                        <a:pt x="5156" y="6524"/>
                        <a:pt x="6681" y="6103"/>
                        <a:pt x="6681" y="5524"/>
                      </a:cubicBezTo>
                      <a:lnTo>
                        <a:pt x="6471" y="1"/>
                      </a:lnTo>
                      <a:close/>
                    </a:path>
                  </a:pathLst>
                </a:custGeom>
                <a:solidFill>
                  <a:srgbClr val="EBEBEB"/>
                </a:solidFill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" name="Google Shape;192;p19"/>
                <p:cNvSpPr/>
                <p:nvPr/>
              </p:nvSpPr>
              <p:spPr>
                <a:xfrm>
                  <a:off x="1883275" y="4550350"/>
                  <a:ext cx="418225" cy="12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9" h="5104" extrusionOk="0">
                      <a:moveTo>
                        <a:pt x="12363" y="0"/>
                      </a:moveTo>
                      <a:lnTo>
                        <a:pt x="11468" y="684"/>
                      </a:lnTo>
                      <a:cubicBezTo>
                        <a:pt x="11468" y="684"/>
                        <a:pt x="474" y="369"/>
                        <a:pt x="1" y="369"/>
                      </a:cubicBezTo>
                      <a:lnTo>
                        <a:pt x="53" y="4682"/>
                      </a:lnTo>
                      <a:cubicBezTo>
                        <a:pt x="1105" y="4577"/>
                        <a:pt x="11468" y="4367"/>
                        <a:pt x="11468" y="4367"/>
                      </a:cubicBezTo>
                      <a:lnTo>
                        <a:pt x="12363" y="5103"/>
                      </a:lnTo>
                      <a:lnTo>
                        <a:pt x="13204" y="4314"/>
                      </a:lnTo>
                      <a:lnTo>
                        <a:pt x="13941" y="5051"/>
                      </a:lnTo>
                      <a:lnTo>
                        <a:pt x="14940" y="4367"/>
                      </a:lnTo>
                      <a:lnTo>
                        <a:pt x="15361" y="4788"/>
                      </a:lnTo>
                      <a:lnTo>
                        <a:pt x="16729" y="3893"/>
                      </a:lnTo>
                      <a:lnTo>
                        <a:pt x="16729" y="1263"/>
                      </a:lnTo>
                      <a:lnTo>
                        <a:pt x="15361" y="369"/>
                      </a:lnTo>
                      <a:lnTo>
                        <a:pt x="14940" y="737"/>
                      </a:lnTo>
                      <a:lnTo>
                        <a:pt x="13941" y="106"/>
                      </a:lnTo>
                      <a:lnTo>
                        <a:pt x="13204" y="790"/>
                      </a:lnTo>
                      <a:lnTo>
                        <a:pt x="12363" y="0"/>
                      </a:lnTo>
                      <a:close/>
                    </a:path>
                  </a:pathLst>
                </a:custGeom>
                <a:solidFill>
                  <a:srgbClr val="EBEBEB"/>
                </a:solidFill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" name="Google Shape;193;p19"/>
                <p:cNvSpPr/>
                <p:nvPr/>
              </p:nvSpPr>
              <p:spPr>
                <a:xfrm>
                  <a:off x="2213375" y="4567450"/>
                  <a:ext cx="43425" cy="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7" h="3683" fill="none" extrusionOk="0">
                      <a:moveTo>
                        <a:pt x="0" y="0"/>
                      </a:moveTo>
                      <a:lnTo>
                        <a:pt x="0" y="3683"/>
                      </a:lnTo>
                      <a:moveTo>
                        <a:pt x="1736" y="0"/>
                      </a:moveTo>
                      <a:lnTo>
                        <a:pt x="1736" y="3683"/>
                      </a:lnTo>
                    </a:path>
                  </a:pathLst>
                </a:custGeom>
                <a:noFill/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" name="Google Shape;194;p19"/>
                <p:cNvSpPr/>
                <p:nvPr/>
              </p:nvSpPr>
              <p:spPr>
                <a:xfrm>
                  <a:off x="1559750" y="4487225"/>
                  <a:ext cx="326175" cy="3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7" h="13100" extrusionOk="0">
                      <a:moveTo>
                        <a:pt x="1" y="0"/>
                      </a:moveTo>
                      <a:lnTo>
                        <a:pt x="1" y="11100"/>
                      </a:lnTo>
                      <a:cubicBezTo>
                        <a:pt x="1" y="12205"/>
                        <a:pt x="2894" y="13099"/>
                        <a:pt x="6524" y="13099"/>
                      </a:cubicBezTo>
                      <a:cubicBezTo>
                        <a:pt x="10153" y="13099"/>
                        <a:pt x="13047" y="12205"/>
                        <a:pt x="13047" y="11100"/>
                      </a:cubicBezTo>
                      <a:lnTo>
                        <a:pt x="13047" y="0"/>
                      </a:lnTo>
                      <a:cubicBezTo>
                        <a:pt x="13047" y="1105"/>
                        <a:pt x="10153" y="1999"/>
                        <a:pt x="6524" y="1999"/>
                      </a:cubicBezTo>
                      <a:cubicBezTo>
                        <a:pt x="2894" y="1999"/>
                        <a:pt x="1" y="1105"/>
                        <a:pt x="1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" name="Google Shape;195;p19"/>
                <p:cNvSpPr/>
                <p:nvPr/>
              </p:nvSpPr>
              <p:spPr>
                <a:xfrm>
                  <a:off x="1591325" y="4218950"/>
                  <a:ext cx="263050" cy="8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22" h="3209" extrusionOk="0">
                      <a:moveTo>
                        <a:pt x="5261" y="0"/>
                      </a:moveTo>
                      <a:cubicBezTo>
                        <a:pt x="2367" y="0"/>
                        <a:pt x="0" y="684"/>
                        <a:pt x="0" y="1578"/>
                      </a:cubicBezTo>
                      <a:cubicBezTo>
                        <a:pt x="0" y="2473"/>
                        <a:pt x="2367" y="3209"/>
                        <a:pt x="5261" y="3209"/>
                      </a:cubicBezTo>
                      <a:cubicBezTo>
                        <a:pt x="8154" y="3209"/>
                        <a:pt x="10521" y="2473"/>
                        <a:pt x="10521" y="1578"/>
                      </a:cubicBezTo>
                      <a:cubicBezTo>
                        <a:pt x="10521" y="684"/>
                        <a:pt x="8154" y="0"/>
                        <a:pt x="5261" y="0"/>
                      </a:cubicBezTo>
                      <a:close/>
                    </a:path>
                  </a:pathLst>
                </a:custGeom>
                <a:solidFill>
                  <a:srgbClr val="EBEBEB"/>
                </a:solidFill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" name="Google Shape;196;p19"/>
                <p:cNvSpPr/>
                <p:nvPr/>
              </p:nvSpPr>
              <p:spPr>
                <a:xfrm>
                  <a:off x="1591325" y="4258400"/>
                  <a:ext cx="263050" cy="12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22" h="4893" extrusionOk="0">
                      <a:moveTo>
                        <a:pt x="0" y="0"/>
                      </a:moveTo>
                      <a:lnTo>
                        <a:pt x="0" y="3314"/>
                      </a:lnTo>
                      <a:cubicBezTo>
                        <a:pt x="0" y="4156"/>
                        <a:pt x="2367" y="4892"/>
                        <a:pt x="5261" y="4892"/>
                      </a:cubicBezTo>
                      <a:cubicBezTo>
                        <a:pt x="8154" y="4892"/>
                        <a:pt x="10521" y="4156"/>
                        <a:pt x="10521" y="3314"/>
                      </a:cubicBezTo>
                      <a:lnTo>
                        <a:pt x="10521" y="0"/>
                      </a:lnTo>
                      <a:cubicBezTo>
                        <a:pt x="10521" y="895"/>
                        <a:pt x="8154" y="1631"/>
                        <a:pt x="5261" y="1631"/>
                      </a:cubicBezTo>
                      <a:cubicBezTo>
                        <a:pt x="2367" y="1631"/>
                        <a:pt x="0" y="895"/>
                        <a:pt x="0" y="0"/>
                      </a:cubicBezTo>
                      <a:close/>
                    </a:path>
                  </a:pathLst>
                </a:custGeom>
                <a:solidFill>
                  <a:srgbClr val="EBEBEB"/>
                </a:solidFill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197;p19"/>
                <p:cNvSpPr/>
                <p:nvPr/>
              </p:nvSpPr>
              <p:spPr>
                <a:xfrm>
                  <a:off x="1559750" y="4218950"/>
                  <a:ext cx="326175" cy="26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7" h="10732" fill="none" extrusionOk="0">
                      <a:moveTo>
                        <a:pt x="1158" y="1578"/>
                      </a:moveTo>
                      <a:lnTo>
                        <a:pt x="1158" y="4892"/>
                      </a:lnTo>
                      <a:cubicBezTo>
                        <a:pt x="1263" y="5366"/>
                        <a:pt x="1947" y="5997"/>
                        <a:pt x="2999" y="6313"/>
                      </a:cubicBezTo>
                      <a:lnTo>
                        <a:pt x="2999" y="9048"/>
                      </a:lnTo>
                      <a:cubicBezTo>
                        <a:pt x="1211" y="9364"/>
                        <a:pt x="1" y="9995"/>
                        <a:pt x="1" y="10731"/>
                      </a:cubicBezTo>
                      <a:moveTo>
                        <a:pt x="13047" y="10731"/>
                      </a:moveTo>
                      <a:cubicBezTo>
                        <a:pt x="13047" y="9995"/>
                        <a:pt x="11889" y="9364"/>
                        <a:pt x="10048" y="8996"/>
                      </a:cubicBezTo>
                      <a:lnTo>
                        <a:pt x="9943" y="6313"/>
                      </a:lnTo>
                      <a:cubicBezTo>
                        <a:pt x="11100" y="6050"/>
                        <a:pt x="11784" y="5366"/>
                        <a:pt x="11942" y="4892"/>
                      </a:cubicBezTo>
                      <a:lnTo>
                        <a:pt x="11942" y="1578"/>
                      </a:lnTo>
                      <a:moveTo>
                        <a:pt x="1158" y="1578"/>
                      </a:moveTo>
                      <a:cubicBezTo>
                        <a:pt x="1158" y="684"/>
                        <a:pt x="3630" y="0"/>
                        <a:pt x="6524" y="0"/>
                      </a:cubicBezTo>
                      <a:cubicBezTo>
                        <a:pt x="9417" y="0"/>
                        <a:pt x="11942" y="684"/>
                        <a:pt x="11942" y="1578"/>
                      </a:cubicBezTo>
                    </a:path>
                  </a:pathLst>
                </a:custGeom>
                <a:noFill/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" name="Google Shape;198;p19"/>
                <p:cNvSpPr/>
                <p:nvPr/>
              </p:nvSpPr>
              <p:spPr>
                <a:xfrm>
                  <a:off x="1639975" y="3085300"/>
                  <a:ext cx="167050" cy="118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2" h="47503" extrusionOk="0">
                      <a:moveTo>
                        <a:pt x="1" y="1"/>
                      </a:moveTo>
                      <a:lnTo>
                        <a:pt x="1" y="46451"/>
                      </a:lnTo>
                      <a:cubicBezTo>
                        <a:pt x="1" y="47029"/>
                        <a:pt x="1474" y="47503"/>
                        <a:pt x="3315" y="47503"/>
                      </a:cubicBezTo>
                      <a:cubicBezTo>
                        <a:pt x="5156" y="47503"/>
                        <a:pt x="6681" y="47029"/>
                        <a:pt x="6681" y="46451"/>
                      </a:cubicBezTo>
                      <a:lnTo>
                        <a:pt x="6471" y="1"/>
                      </a:lnTo>
                      <a:close/>
                    </a:path>
                  </a:pathLst>
                </a:custGeom>
                <a:solidFill>
                  <a:srgbClr val="EBEBEB"/>
                </a:solidFill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" name="Google Shape;199;p19"/>
                <p:cNvSpPr/>
                <p:nvPr/>
              </p:nvSpPr>
              <p:spPr>
                <a:xfrm>
                  <a:off x="1639975" y="3053750"/>
                  <a:ext cx="161800" cy="5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052" extrusionOk="0">
                      <a:moveTo>
                        <a:pt x="3210" y="0"/>
                      </a:moveTo>
                      <a:cubicBezTo>
                        <a:pt x="1421" y="0"/>
                        <a:pt x="1" y="421"/>
                        <a:pt x="1" y="1000"/>
                      </a:cubicBezTo>
                      <a:cubicBezTo>
                        <a:pt x="1" y="1578"/>
                        <a:pt x="1421" y="2052"/>
                        <a:pt x="3210" y="2052"/>
                      </a:cubicBezTo>
                      <a:cubicBezTo>
                        <a:pt x="4998" y="2052"/>
                        <a:pt x="6471" y="1578"/>
                        <a:pt x="6471" y="1000"/>
                      </a:cubicBezTo>
                      <a:cubicBezTo>
                        <a:pt x="6471" y="421"/>
                        <a:pt x="4998" y="0"/>
                        <a:pt x="3210" y="0"/>
                      </a:cubicBezTo>
                      <a:close/>
                    </a:path>
                  </a:pathLst>
                </a:custGeom>
                <a:solidFill>
                  <a:srgbClr val="6C6C6C"/>
                </a:solidFill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" name="Google Shape;200;p19"/>
                <p:cNvSpPr/>
                <p:nvPr/>
              </p:nvSpPr>
              <p:spPr>
                <a:xfrm>
                  <a:off x="1639975" y="3053750"/>
                  <a:ext cx="161800" cy="4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684" fill="none" extrusionOk="0">
                      <a:moveTo>
                        <a:pt x="6471" y="1578"/>
                      </a:moveTo>
                      <a:lnTo>
                        <a:pt x="6471" y="1000"/>
                      </a:lnTo>
                      <a:cubicBezTo>
                        <a:pt x="6471" y="421"/>
                        <a:pt x="4998" y="0"/>
                        <a:pt x="3210" y="0"/>
                      </a:cubicBezTo>
                      <a:cubicBezTo>
                        <a:pt x="1421" y="0"/>
                        <a:pt x="1" y="421"/>
                        <a:pt x="1" y="1000"/>
                      </a:cubicBezTo>
                      <a:lnTo>
                        <a:pt x="1" y="1684"/>
                      </a:lnTo>
                    </a:path>
                  </a:pathLst>
                </a:custGeom>
                <a:noFill/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01" name="Google Shape;201;p19"/>
              <p:cNvSpPr txBox="1"/>
              <p:nvPr/>
            </p:nvSpPr>
            <p:spPr>
              <a:xfrm>
                <a:off x="1179150" y="4078073"/>
                <a:ext cx="9006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 b="1">
                    <a:solidFill>
                      <a:srgbClr val="FF4400"/>
                    </a:solidFill>
                    <a:latin typeface="Kalam"/>
                    <a:ea typeface="Kalam"/>
                    <a:cs typeface="Kalam"/>
                    <a:sym typeface="Kalam"/>
                  </a:rPr>
                  <a:t>CALCIUM (Ca</a:t>
                </a:r>
                <a:r>
                  <a:rPr lang="en" sz="800" b="1" baseline="30000">
                    <a:solidFill>
                      <a:srgbClr val="FF4400"/>
                    </a:solidFill>
                    <a:latin typeface="Kalam"/>
                    <a:ea typeface="Kalam"/>
                    <a:cs typeface="Kalam"/>
                    <a:sym typeface="Kalam"/>
                  </a:rPr>
                  <a:t>2+</a:t>
                </a:r>
                <a:r>
                  <a:rPr lang="en" sz="800" b="1">
                    <a:solidFill>
                      <a:srgbClr val="FF4400"/>
                    </a:solidFill>
                    <a:latin typeface="Kalam"/>
                    <a:ea typeface="Kalam"/>
                    <a:cs typeface="Kalam"/>
                    <a:sym typeface="Kalam"/>
                  </a:rPr>
                  <a:t>)</a:t>
                </a:r>
                <a:endParaRPr sz="800" b="1">
                  <a:solidFill>
                    <a:srgbClr val="FF4400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</p:grpSp>
        <p:grpSp>
          <p:nvGrpSpPr>
            <p:cNvPr id="202" name="Google Shape;202;p19"/>
            <p:cNvGrpSpPr/>
            <p:nvPr/>
          </p:nvGrpSpPr>
          <p:grpSpPr>
            <a:xfrm>
              <a:off x="6502363" y="3668026"/>
              <a:ext cx="1310515" cy="1301461"/>
              <a:chOff x="848063" y="3619416"/>
              <a:chExt cx="1231688" cy="1225135"/>
            </a:xfrm>
          </p:grpSpPr>
          <p:grpSp>
            <p:nvGrpSpPr>
              <p:cNvPr id="203" name="Google Shape;203;p19"/>
              <p:cNvGrpSpPr/>
              <p:nvPr/>
            </p:nvGrpSpPr>
            <p:grpSpPr>
              <a:xfrm>
                <a:off x="848063" y="3619416"/>
                <a:ext cx="459374" cy="1225135"/>
                <a:chOff x="1234925" y="2355300"/>
                <a:chExt cx="1066575" cy="2788200"/>
              </a:xfrm>
            </p:grpSpPr>
            <p:sp>
              <p:nvSpPr>
                <p:cNvPr id="204" name="Google Shape;204;p19"/>
                <p:cNvSpPr/>
                <p:nvPr/>
              </p:nvSpPr>
              <p:spPr>
                <a:xfrm>
                  <a:off x="1521625" y="2355300"/>
                  <a:ext cx="401125" cy="65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45" h="26250" extrusionOk="0">
                      <a:moveTo>
                        <a:pt x="8049" y="0"/>
                      </a:moveTo>
                      <a:cubicBezTo>
                        <a:pt x="8049" y="0"/>
                        <a:pt x="3262" y="8943"/>
                        <a:pt x="1999" y="15413"/>
                      </a:cubicBezTo>
                      <a:cubicBezTo>
                        <a:pt x="0" y="25461"/>
                        <a:pt x="7996" y="26250"/>
                        <a:pt x="7996" y="26250"/>
                      </a:cubicBezTo>
                      <a:lnTo>
                        <a:pt x="8101" y="26250"/>
                      </a:lnTo>
                      <a:cubicBezTo>
                        <a:pt x="8101" y="26250"/>
                        <a:pt x="16045" y="25461"/>
                        <a:pt x="14046" y="15413"/>
                      </a:cubicBezTo>
                      <a:cubicBezTo>
                        <a:pt x="12783" y="8943"/>
                        <a:pt x="8049" y="0"/>
                        <a:pt x="8049" y="0"/>
                      </a:cubicBezTo>
                      <a:close/>
                    </a:path>
                  </a:pathLst>
                </a:custGeom>
                <a:solidFill>
                  <a:srgbClr val="3DD5AE"/>
                </a:solidFill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205;p19"/>
                <p:cNvSpPr/>
                <p:nvPr/>
              </p:nvSpPr>
              <p:spPr>
                <a:xfrm>
                  <a:off x="1234925" y="4835725"/>
                  <a:ext cx="977150" cy="30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86" h="12311" extrusionOk="0">
                      <a:moveTo>
                        <a:pt x="34351" y="1"/>
                      </a:moveTo>
                      <a:lnTo>
                        <a:pt x="3893" y="369"/>
                      </a:lnTo>
                      <a:cubicBezTo>
                        <a:pt x="1473" y="1368"/>
                        <a:pt x="0" y="2578"/>
                        <a:pt x="0" y="3894"/>
                      </a:cubicBezTo>
                      <a:lnTo>
                        <a:pt x="0" y="6471"/>
                      </a:lnTo>
                      <a:cubicBezTo>
                        <a:pt x="0" y="9680"/>
                        <a:pt x="8785" y="12310"/>
                        <a:pt x="19569" y="12310"/>
                      </a:cubicBezTo>
                      <a:cubicBezTo>
                        <a:pt x="30353" y="12310"/>
                        <a:pt x="39086" y="9680"/>
                        <a:pt x="39086" y="6471"/>
                      </a:cubicBezTo>
                      <a:lnTo>
                        <a:pt x="39086" y="3894"/>
                      </a:lnTo>
                      <a:cubicBezTo>
                        <a:pt x="39086" y="2421"/>
                        <a:pt x="37350" y="1053"/>
                        <a:pt x="34351" y="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" name="Google Shape;206;p19"/>
                <p:cNvSpPr/>
                <p:nvPr/>
              </p:nvSpPr>
              <p:spPr>
                <a:xfrm>
                  <a:off x="1234925" y="4798525"/>
                  <a:ext cx="977150" cy="28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86" h="11221" extrusionOk="0">
                      <a:moveTo>
                        <a:pt x="15983" y="1"/>
                      </a:moveTo>
                      <a:cubicBezTo>
                        <a:pt x="8387" y="1"/>
                        <a:pt x="4273" y="1641"/>
                        <a:pt x="2262" y="2646"/>
                      </a:cubicBezTo>
                      <a:cubicBezTo>
                        <a:pt x="0" y="3803"/>
                        <a:pt x="0" y="5382"/>
                        <a:pt x="0" y="5382"/>
                      </a:cubicBezTo>
                      <a:cubicBezTo>
                        <a:pt x="0" y="8590"/>
                        <a:pt x="8785" y="11221"/>
                        <a:pt x="19569" y="11221"/>
                      </a:cubicBezTo>
                      <a:cubicBezTo>
                        <a:pt x="30353" y="11221"/>
                        <a:pt x="39086" y="8590"/>
                        <a:pt x="39086" y="5382"/>
                      </a:cubicBezTo>
                      <a:lnTo>
                        <a:pt x="38665" y="4172"/>
                      </a:lnTo>
                      <a:cubicBezTo>
                        <a:pt x="37823" y="2856"/>
                        <a:pt x="37455" y="3014"/>
                        <a:pt x="35614" y="2330"/>
                      </a:cubicBezTo>
                      <a:cubicBezTo>
                        <a:pt x="33720" y="1699"/>
                        <a:pt x="29722" y="752"/>
                        <a:pt x="19675" y="121"/>
                      </a:cubicBezTo>
                      <a:cubicBezTo>
                        <a:pt x="18361" y="38"/>
                        <a:pt x="17132" y="1"/>
                        <a:pt x="15983" y="1"/>
                      </a:cubicBezTo>
                      <a:close/>
                    </a:path>
                  </a:pathLst>
                </a:custGeom>
                <a:solidFill>
                  <a:srgbClr val="EBEBEB"/>
                </a:solidFill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207;p19"/>
                <p:cNvSpPr/>
                <p:nvPr/>
              </p:nvSpPr>
              <p:spPr>
                <a:xfrm>
                  <a:off x="1234925" y="4835725"/>
                  <a:ext cx="977150" cy="30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86" h="12311" fill="none" extrusionOk="0">
                      <a:moveTo>
                        <a:pt x="34351" y="1"/>
                      </a:moveTo>
                      <a:lnTo>
                        <a:pt x="3893" y="369"/>
                      </a:lnTo>
                      <a:cubicBezTo>
                        <a:pt x="1473" y="1368"/>
                        <a:pt x="0" y="2578"/>
                        <a:pt x="0" y="3894"/>
                      </a:cubicBezTo>
                      <a:lnTo>
                        <a:pt x="0" y="6471"/>
                      </a:lnTo>
                      <a:cubicBezTo>
                        <a:pt x="0" y="9680"/>
                        <a:pt x="8785" y="12310"/>
                        <a:pt x="19569" y="12310"/>
                      </a:cubicBezTo>
                      <a:cubicBezTo>
                        <a:pt x="30353" y="12310"/>
                        <a:pt x="39086" y="9680"/>
                        <a:pt x="39086" y="6471"/>
                      </a:cubicBezTo>
                      <a:lnTo>
                        <a:pt x="39086" y="3894"/>
                      </a:lnTo>
                      <a:cubicBezTo>
                        <a:pt x="39086" y="2421"/>
                        <a:pt x="37350" y="1053"/>
                        <a:pt x="34351" y="1"/>
                      </a:cubicBezTo>
                      <a:close/>
                      <a:moveTo>
                        <a:pt x="34351" y="1"/>
                      </a:moveTo>
                      <a:close/>
                    </a:path>
                  </a:pathLst>
                </a:custGeom>
                <a:noFill/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" name="Google Shape;208;p19"/>
                <p:cNvSpPr/>
                <p:nvPr/>
              </p:nvSpPr>
              <p:spPr>
                <a:xfrm>
                  <a:off x="1284900" y="4743600"/>
                  <a:ext cx="878525" cy="3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41" h="12103" extrusionOk="0">
                      <a:moveTo>
                        <a:pt x="14496" y="0"/>
                      </a:moveTo>
                      <a:cubicBezTo>
                        <a:pt x="13775" y="0"/>
                        <a:pt x="10935" y="116"/>
                        <a:pt x="6471" y="1739"/>
                      </a:cubicBezTo>
                      <a:cubicBezTo>
                        <a:pt x="0" y="4107"/>
                        <a:pt x="263" y="6947"/>
                        <a:pt x="263" y="6947"/>
                      </a:cubicBezTo>
                      <a:cubicBezTo>
                        <a:pt x="263" y="9788"/>
                        <a:pt x="7996" y="12103"/>
                        <a:pt x="17570" y="12103"/>
                      </a:cubicBezTo>
                      <a:cubicBezTo>
                        <a:pt x="27092" y="12103"/>
                        <a:pt x="34825" y="9788"/>
                        <a:pt x="34825" y="6947"/>
                      </a:cubicBezTo>
                      <a:cubicBezTo>
                        <a:pt x="34825" y="6947"/>
                        <a:pt x="35140" y="4107"/>
                        <a:pt x="28617" y="1739"/>
                      </a:cubicBezTo>
                      <a:cubicBezTo>
                        <a:pt x="24153" y="116"/>
                        <a:pt x="21313" y="0"/>
                        <a:pt x="20592" y="0"/>
                      </a:cubicBezTo>
                      <a:cubicBezTo>
                        <a:pt x="20472" y="0"/>
                        <a:pt x="20411" y="3"/>
                        <a:pt x="20411" y="3"/>
                      </a:cubicBezTo>
                      <a:lnTo>
                        <a:pt x="14677" y="3"/>
                      </a:lnTo>
                      <a:cubicBezTo>
                        <a:pt x="14677" y="3"/>
                        <a:pt x="14616" y="0"/>
                        <a:pt x="14496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" name="Google Shape;209;p19"/>
                <p:cNvSpPr/>
                <p:nvPr/>
              </p:nvSpPr>
              <p:spPr>
                <a:xfrm>
                  <a:off x="1559750" y="4437250"/>
                  <a:ext cx="326175" cy="9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7" h="3999" extrusionOk="0">
                      <a:moveTo>
                        <a:pt x="6524" y="0"/>
                      </a:moveTo>
                      <a:cubicBezTo>
                        <a:pt x="2894" y="0"/>
                        <a:pt x="1" y="895"/>
                        <a:pt x="1" y="1999"/>
                      </a:cubicBezTo>
                      <a:cubicBezTo>
                        <a:pt x="1" y="3104"/>
                        <a:pt x="2894" y="3998"/>
                        <a:pt x="6524" y="3998"/>
                      </a:cubicBezTo>
                      <a:cubicBezTo>
                        <a:pt x="10153" y="3998"/>
                        <a:pt x="13047" y="3104"/>
                        <a:pt x="13047" y="1999"/>
                      </a:cubicBezTo>
                      <a:cubicBezTo>
                        <a:pt x="13047" y="895"/>
                        <a:pt x="10153" y="0"/>
                        <a:pt x="6524" y="0"/>
                      </a:cubicBezTo>
                      <a:close/>
                    </a:path>
                  </a:pathLst>
                </a:custGeom>
                <a:solidFill>
                  <a:srgbClr val="EBEBEB"/>
                </a:solidFill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210;p19"/>
                <p:cNvSpPr/>
                <p:nvPr/>
              </p:nvSpPr>
              <p:spPr>
                <a:xfrm>
                  <a:off x="1639975" y="4349125"/>
                  <a:ext cx="167050" cy="1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2" h="6524" extrusionOk="0">
                      <a:moveTo>
                        <a:pt x="1" y="1"/>
                      </a:moveTo>
                      <a:lnTo>
                        <a:pt x="1" y="5524"/>
                      </a:lnTo>
                      <a:cubicBezTo>
                        <a:pt x="1" y="6103"/>
                        <a:pt x="1474" y="6524"/>
                        <a:pt x="3315" y="6524"/>
                      </a:cubicBezTo>
                      <a:cubicBezTo>
                        <a:pt x="5156" y="6524"/>
                        <a:pt x="6681" y="6103"/>
                        <a:pt x="6681" y="5524"/>
                      </a:cubicBezTo>
                      <a:lnTo>
                        <a:pt x="6471" y="1"/>
                      </a:lnTo>
                      <a:close/>
                    </a:path>
                  </a:pathLst>
                </a:custGeom>
                <a:solidFill>
                  <a:srgbClr val="EBEBEB"/>
                </a:solidFill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211;p19"/>
                <p:cNvSpPr/>
                <p:nvPr/>
              </p:nvSpPr>
              <p:spPr>
                <a:xfrm>
                  <a:off x="1883275" y="4550350"/>
                  <a:ext cx="418225" cy="12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9" h="5104" extrusionOk="0">
                      <a:moveTo>
                        <a:pt x="12363" y="0"/>
                      </a:moveTo>
                      <a:lnTo>
                        <a:pt x="11468" y="684"/>
                      </a:lnTo>
                      <a:cubicBezTo>
                        <a:pt x="11468" y="684"/>
                        <a:pt x="474" y="369"/>
                        <a:pt x="1" y="369"/>
                      </a:cubicBezTo>
                      <a:lnTo>
                        <a:pt x="53" y="4682"/>
                      </a:lnTo>
                      <a:cubicBezTo>
                        <a:pt x="1105" y="4577"/>
                        <a:pt x="11468" y="4367"/>
                        <a:pt x="11468" y="4367"/>
                      </a:cubicBezTo>
                      <a:lnTo>
                        <a:pt x="12363" y="5103"/>
                      </a:lnTo>
                      <a:lnTo>
                        <a:pt x="13204" y="4314"/>
                      </a:lnTo>
                      <a:lnTo>
                        <a:pt x="13941" y="5051"/>
                      </a:lnTo>
                      <a:lnTo>
                        <a:pt x="14940" y="4367"/>
                      </a:lnTo>
                      <a:lnTo>
                        <a:pt x="15361" y="4788"/>
                      </a:lnTo>
                      <a:lnTo>
                        <a:pt x="16729" y="3893"/>
                      </a:lnTo>
                      <a:lnTo>
                        <a:pt x="16729" y="1263"/>
                      </a:lnTo>
                      <a:lnTo>
                        <a:pt x="15361" y="369"/>
                      </a:lnTo>
                      <a:lnTo>
                        <a:pt x="14940" y="737"/>
                      </a:lnTo>
                      <a:lnTo>
                        <a:pt x="13941" y="106"/>
                      </a:lnTo>
                      <a:lnTo>
                        <a:pt x="13204" y="790"/>
                      </a:lnTo>
                      <a:lnTo>
                        <a:pt x="12363" y="0"/>
                      </a:lnTo>
                      <a:close/>
                    </a:path>
                  </a:pathLst>
                </a:custGeom>
                <a:solidFill>
                  <a:srgbClr val="EBEBEB"/>
                </a:solidFill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212;p19"/>
                <p:cNvSpPr/>
                <p:nvPr/>
              </p:nvSpPr>
              <p:spPr>
                <a:xfrm>
                  <a:off x="2213375" y="4567450"/>
                  <a:ext cx="43425" cy="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7" h="3683" fill="none" extrusionOk="0">
                      <a:moveTo>
                        <a:pt x="0" y="0"/>
                      </a:moveTo>
                      <a:lnTo>
                        <a:pt x="0" y="3683"/>
                      </a:lnTo>
                      <a:moveTo>
                        <a:pt x="1736" y="0"/>
                      </a:moveTo>
                      <a:lnTo>
                        <a:pt x="1736" y="3683"/>
                      </a:lnTo>
                    </a:path>
                  </a:pathLst>
                </a:custGeom>
                <a:noFill/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213;p19"/>
                <p:cNvSpPr/>
                <p:nvPr/>
              </p:nvSpPr>
              <p:spPr>
                <a:xfrm>
                  <a:off x="1559750" y="4487225"/>
                  <a:ext cx="326175" cy="3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7" h="13100" extrusionOk="0">
                      <a:moveTo>
                        <a:pt x="1" y="0"/>
                      </a:moveTo>
                      <a:lnTo>
                        <a:pt x="1" y="11100"/>
                      </a:lnTo>
                      <a:cubicBezTo>
                        <a:pt x="1" y="12205"/>
                        <a:pt x="2894" y="13099"/>
                        <a:pt x="6524" y="13099"/>
                      </a:cubicBezTo>
                      <a:cubicBezTo>
                        <a:pt x="10153" y="13099"/>
                        <a:pt x="13047" y="12205"/>
                        <a:pt x="13047" y="11100"/>
                      </a:cubicBezTo>
                      <a:lnTo>
                        <a:pt x="13047" y="0"/>
                      </a:lnTo>
                      <a:cubicBezTo>
                        <a:pt x="13047" y="1105"/>
                        <a:pt x="10153" y="1999"/>
                        <a:pt x="6524" y="1999"/>
                      </a:cubicBezTo>
                      <a:cubicBezTo>
                        <a:pt x="2894" y="1999"/>
                        <a:pt x="1" y="1105"/>
                        <a:pt x="1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" name="Google Shape;214;p19"/>
                <p:cNvSpPr/>
                <p:nvPr/>
              </p:nvSpPr>
              <p:spPr>
                <a:xfrm>
                  <a:off x="1591325" y="4218950"/>
                  <a:ext cx="263050" cy="8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22" h="3209" extrusionOk="0">
                      <a:moveTo>
                        <a:pt x="5261" y="0"/>
                      </a:moveTo>
                      <a:cubicBezTo>
                        <a:pt x="2367" y="0"/>
                        <a:pt x="0" y="684"/>
                        <a:pt x="0" y="1578"/>
                      </a:cubicBezTo>
                      <a:cubicBezTo>
                        <a:pt x="0" y="2473"/>
                        <a:pt x="2367" y="3209"/>
                        <a:pt x="5261" y="3209"/>
                      </a:cubicBezTo>
                      <a:cubicBezTo>
                        <a:pt x="8154" y="3209"/>
                        <a:pt x="10521" y="2473"/>
                        <a:pt x="10521" y="1578"/>
                      </a:cubicBezTo>
                      <a:cubicBezTo>
                        <a:pt x="10521" y="684"/>
                        <a:pt x="8154" y="0"/>
                        <a:pt x="5261" y="0"/>
                      </a:cubicBezTo>
                      <a:close/>
                    </a:path>
                  </a:pathLst>
                </a:custGeom>
                <a:solidFill>
                  <a:srgbClr val="EBEBEB"/>
                </a:solidFill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" name="Google Shape;215;p19"/>
                <p:cNvSpPr/>
                <p:nvPr/>
              </p:nvSpPr>
              <p:spPr>
                <a:xfrm>
                  <a:off x="1591325" y="4258400"/>
                  <a:ext cx="263050" cy="12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22" h="4893" extrusionOk="0">
                      <a:moveTo>
                        <a:pt x="0" y="0"/>
                      </a:moveTo>
                      <a:lnTo>
                        <a:pt x="0" y="3314"/>
                      </a:lnTo>
                      <a:cubicBezTo>
                        <a:pt x="0" y="4156"/>
                        <a:pt x="2367" y="4892"/>
                        <a:pt x="5261" y="4892"/>
                      </a:cubicBezTo>
                      <a:cubicBezTo>
                        <a:pt x="8154" y="4892"/>
                        <a:pt x="10521" y="4156"/>
                        <a:pt x="10521" y="3314"/>
                      </a:cubicBezTo>
                      <a:lnTo>
                        <a:pt x="10521" y="0"/>
                      </a:lnTo>
                      <a:cubicBezTo>
                        <a:pt x="10521" y="895"/>
                        <a:pt x="8154" y="1631"/>
                        <a:pt x="5261" y="1631"/>
                      </a:cubicBezTo>
                      <a:cubicBezTo>
                        <a:pt x="2367" y="1631"/>
                        <a:pt x="0" y="895"/>
                        <a:pt x="0" y="0"/>
                      </a:cubicBezTo>
                      <a:close/>
                    </a:path>
                  </a:pathLst>
                </a:custGeom>
                <a:solidFill>
                  <a:srgbClr val="EBEBEB"/>
                </a:solidFill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" name="Google Shape;216;p19"/>
                <p:cNvSpPr/>
                <p:nvPr/>
              </p:nvSpPr>
              <p:spPr>
                <a:xfrm>
                  <a:off x="1559750" y="4218950"/>
                  <a:ext cx="326175" cy="26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7" h="10732" fill="none" extrusionOk="0">
                      <a:moveTo>
                        <a:pt x="1158" y="1578"/>
                      </a:moveTo>
                      <a:lnTo>
                        <a:pt x="1158" y="4892"/>
                      </a:lnTo>
                      <a:cubicBezTo>
                        <a:pt x="1263" y="5366"/>
                        <a:pt x="1947" y="5997"/>
                        <a:pt x="2999" y="6313"/>
                      </a:cubicBezTo>
                      <a:lnTo>
                        <a:pt x="2999" y="9048"/>
                      </a:lnTo>
                      <a:cubicBezTo>
                        <a:pt x="1211" y="9364"/>
                        <a:pt x="1" y="9995"/>
                        <a:pt x="1" y="10731"/>
                      </a:cubicBezTo>
                      <a:moveTo>
                        <a:pt x="13047" y="10731"/>
                      </a:moveTo>
                      <a:cubicBezTo>
                        <a:pt x="13047" y="9995"/>
                        <a:pt x="11889" y="9364"/>
                        <a:pt x="10048" y="8996"/>
                      </a:cubicBezTo>
                      <a:lnTo>
                        <a:pt x="9943" y="6313"/>
                      </a:lnTo>
                      <a:cubicBezTo>
                        <a:pt x="11100" y="6050"/>
                        <a:pt x="11784" y="5366"/>
                        <a:pt x="11942" y="4892"/>
                      </a:cubicBezTo>
                      <a:lnTo>
                        <a:pt x="11942" y="1578"/>
                      </a:lnTo>
                      <a:moveTo>
                        <a:pt x="1158" y="1578"/>
                      </a:moveTo>
                      <a:cubicBezTo>
                        <a:pt x="1158" y="684"/>
                        <a:pt x="3630" y="0"/>
                        <a:pt x="6524" y="0"/>
                      </a:cubicBezTo>
                      <a:cubicBezTo>
                        <a:pt x="9417" y="0"/>
                        <a:pt x="11942" y="684"/>
                        <a:pt x="11942" y="1578"/>
                      </a:cubicBezTo>
                    </a:path>
                  </a:pathLst>
                </a:custGeom>
                <a:noFill/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" name="Google Shape;217;p19"/>
                <p:cNvSpPr/>
                <p:nvPr/>
              </p:nvSpPr>
              <p:spPr>
                <a:xfrm>
                  <a:off x="1639975" y="3085300"/>
                  <a:ext cx="167050" cy="118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2" h="47503" extrusionOk="0">
                      <a:moveTo>
                        <a:pt x="1" y="1"/>
                      </a:moveTo>
                      <a:lnTo>
                        <a:pt x="1" y="46451"/>
                      </a:lnTo>
                      <a:cubicBezTo>
                        <a:pt x="1" y="47029"/>
                        <a:pt x="1474" y="47503"/>
                        <a:pt x="3315" y="47503"/>
                      </a:cubicBezTo>
                      <a:cubicBezTo>
                        <a:pt x="5156" y="47503"/>
                        <a:pt x="6681" y="47029"/>
                        <a:pt x="6681" y="46451"/>
                      </a:cubicBezTo>
                      <a:lnTo>
                        <a:pt x="6471" y="1"/>
                      </a:lnTo>
                      <a:close/>
                    </a:path>
                  </a:pathLst>
                </a:custGeom>
                <a:solidFill>
                  <a:srgbClr val="EBEBEB"/>
                </a:solidFill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" name="Google Shape;218;p19"/>
                <p:cNvSpPr/>
                <p:nvPr/>
              </p:nvSpPr>
              <p:spPr>
                <a:xfrm>
                  <a:off x="1639975" y="3053750"/>
                  <a:ext cx="161800" cy="5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052" extrusionOk="0">
                      <a:moveTo>
                        <a:pt x="3210" y="0"/>
                      </a:moveTo>
                      <a:cubicBezTo>
                        <a:pt x="1421" y="0"/>
                        <a:pt x="1" y="421"/>
                        <a:pt x="1" y="1000"/>
                      </a:cubicBezTo>
                      <a:cubicBezTo>
                        <a:pt x="1" y="1578"/>
                        <a:pt x="1421" y="2052"/>
                        <a:pt x="3210" y="2052"/>
                      </a:cubicBezTo>
                      <a:cubicBezTo>
                        <a:pt x="4998" y="2052"/>
                        <a:pt x="6471" y="1578"/>
                        <a:pt x="6471" y="1000"/>
                      </a:cubicBezTo>
                      <a:cubicBezTo>
                        <a:pt x="6471" y="421"/>
                        <a:pt x="4998" y="0"/>
                        <a:pt x="3210" y="0"/>
                      </a:cubicBezTo>
                      <a:close/>
                    </a:path>
                  </a:pathLst>
                </a:custGeom>
                <a:solidFill>
                  <a:srgbClr val="6C6C6C"/>
                </a:solidFill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" name="Google Shape;219;p19"/>
                <p:cNvSpPr/>
                <p:nvPr/>
              </p:nvSpPr>
              <p:spPr>
                <a:xfrm>
                  <a:off x="1639975" y="3053750"/>
                  <a:ext cx="161800" cy="4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684" fill="none" extrusionOk="0">
                      <a:moveTo>
                        <a:pt x="6471" y="1578"/>
                      </a:moveTo>
                      <a:lnTo>
                        <a:pt x="6471" y="1000"/>
                      </a:lnTo>
                      <a:cubicBezTo>
                        <a:pt x="6471" y="421"/>
                        <a:pt x="4998" y="0"/>
                        <a:pt x="3210" y="0"/>
                      </a:cubicBezTo>
                      <a:cubicBezTo>
                        <a:pt x="1421" y="0"/>
                        <a:pt x="1" y="421"/>
                        <a:pt x="1" y="1000"/>
                      </a:cubicBezTo>
                      <a:lnTo>
                        <a:pt x="1" y="1684"/>
                      </a:lnTo>
                    </a:path>
                  </a:pathLst>
                </a:custGeom>
                <a:noFill/>
                <a:ln w="9525" cap="rnd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0" name="Google Shape;220;p19"/>
              <p:cNvSpPr txBox="1"/>
              <p:nvPr/>
            </p:nvSpPr>
            <p:spPr>
              <a:xfrm>
                <a:off x="1179150" y="4078073"/>
                <a:ext cx="9006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 b="1">
                    <a:solidFill>
                      <a:srgbClr val="3DD5AE"/>
                    </a:solidFill>
                    <a:latin typeface="Kalam"/>
                    <a:ea typeface="Kalam"/>
                    <a:cs typeface="Kalam"/>
                    <a:sym typeface="Kalam"/>
                  </a:rPr>
                  <a:t>COPPER (Cu</a:t>
                </a:r>
                <a:r>
                  <a:rPr lang="en" sz="800" b="1" baseline="30000">
                    <a:solidFill>
                      <a:srgbClr val="3DD5AE"/>
                    </a:solidFill>
                    <a:latin typeface="Kalam"/>
                    <a:ea typeface="Kalam"/>
                    <a:cs typeface="Kalam"/>
                    <a:sym typeface="Kalam"/>
                  </a:rPr>
                  <a:t>2+</a:t>
                </a:r>
                <a:r>
                  <a:rPr lang="en" sz="800" b="1">
                    <a:solidFill>
                      <a:srgbClr val="3DD5AE"/>
                    </a:solidFill>
                    <a:latin typeface="Kalam"/>
                    <a:ea typeface="Kalam"/>
                    <a:cs typeface="Kalam"/>
                    <a:sym typeface="Kalam"/>
                  </a:rPr>
                  <a:t>)</a:t>
                </a:r>
                <a:endParaRPr sz="800" b="1">
                  <a:solidFill>
                    <a:srgbClr val="3DD5AE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</p:grp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01CD8CD1-3844-9494-E708-03B14906DA06}"/>
              </a:ext>
            </a:extLst>
          </p:cNvPr>
          <p:cNvSpPr txBox="1">
            <a:spLocks/>
          </p:cNvSpPr>
          <p:nvPr/>
        </p:nvSpPr>
        <p:spPr>
          <a:xfrm>
            <a:off x="221843" y="4895157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70C7A6BF-56B2-3126-B512-CEFB3C8F2E9C}"/>
              </a:ext>
            </a:extLst>
          </p:cNvPr>
          <p:cNvSpPr txBox="1"/>
          <p:nvPr/>
        </p:nvSpPr>
        <p:spPr>
          <a:xfrm>
            <a:off x="5874157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0ADA21-3477-CAAA-7768-543F9F1D6F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2948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5566E3-146F-318A-1882-9D06759846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5450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0"/>
          <p:cNvPicPr preferRelativeResize="0"/>
          <p:nvPr/>
        </p:nvPicPr>
        <p:blipFill rotWithShape="1">
          <a:blip r:embed="rId3">
            <a:alphaModFix/>
          </a:blip>
          <a:srcRect t="13916" b="15045"/>
          <a:stretch/>
        </p:blipFill>
        <p:spPr>
          <a:xfrm>
            <a:off x="0" y="0"/>
            <a:ext cx="4572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227" name="Google Shape;227;p20"/>
          <p:cNvSpPr txBox="1"/>
          <p:nvPr/>
        </p:nvSpPr>
        <p:spPr>
          <a:xfrm>
            <a:off x="4324650" y="2156100"/>
            <a:ext cx="35733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Flame tests involve inserting an unreactive wire loop coated in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reactive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metal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into the centre of a blue bunsen flame. This test reveals the presence of </a:t>
            </a:r>
            <a:r>
              <a:rPr lang="en" b="1">
                <a:solidFill>
                  <a:srgbClr val="3DD5AE"/>
                </a:solidFill>
                <a:latin typeface="Cambria"/>
                <a:ea typeface="Cambria"/>
                <a:cs typeface="Cambria"/>
                <a:sym typeface="Cambria"/>
              </a:rPr>
              <a:t>copper </a:t>
            </a:r>
            <a:r>
              <a:rPr lang="en">
                <a:solidFill>
                  <a:srgbClr val="3DD5AE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b="1">
                <a:solidFill>
                  <a:srgbClr val="3DD5AE"/>
                </a:solidFill>
                <a:latin typeface="Cambria"/>
                <a:ea typeface="Cambria"/>
                <a:cs typeface="Cambria"/>
                <a:sym typeface="Cambria"/>
              </a:rPr>
              <a:t>Cu</a:t>
            </a:r>
            <a:r>
              <a:rPr lang="en" b="1" baseline="30000">
                <a:solidFill>
                  <a:srgbClr val="3DD5AE"/>
                </a:solidFill>
                <a:latin typeface="Cambria"/>
                <a:ea typeface="Cambria"/>
                <a:cs typeface="Cambria"/>
                <a:sym typeface="Cambria"/>
              </a:rPr>
              <a:t>2+</a:t>
            </a:r>
            <a:r>
              <a:rPr lang="en">
                <a:solidFill>
                  <a:srgbClr val="3DD5AE"/>
                </a:solidFill>
                <a:latin typeface="Cambria"/>
                <a:ea typeface="Cambria"/>
                <a:cs typeface="Cambria"/>
                <a:sym typeface="Cambria"/>
              </a:rPr>
              <a:t>)</a:t>
            </a:r>
            <a:r>
              <a:rPr lang="en" b="1">
                <a:solidFill>
                  <a:srgbClr val="3DD5AE"/>
                </a:solidFill>
                <a:latin typeface="Cambria"/>
                <a:ea typeface="Cambria"/>
                <a:cs typeface="Cambria"/>
                <a:sym typeface="Cambria"/>
              </a:rPr>
              <a:t> ions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85870FE-6EC6-1C37-29D2-F01BBECC699F}"/>
              </a:ext>
            </a:extLst>
          </p:cNvPr>
          <p:cNvSpPr txBox="1">
            <a:spLocks/>
          </p:cNvSpPr>
          <p:nvPr/>
        </p:nvSpPr>
        <p:spPr>
          <a:xfrm>
            <a:off x="221843" y="4895157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876CA9CD-003A-CD7A-6AFB-85F6FA12464E}"/>
              </a:ext>
            </a:extLst>
          </p:cNvPr>
          <p:cNvSpPr txBox="1"/>
          <p:nvPr/>
        </p:nvSpPr>
        <p:spPr>
          <a:xfrm>
            <a:off x="5874157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8062ED-3E46-22E1-326B-4050D750C0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2948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1A7997-55BC-6E46-ED68-803D44B55B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5450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Cations and Hydroxides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33" name="Google Shape;233;p21"/>
          <p:cNvSpPr txBox="1">
            <a:spLocks noGrp="1"/>
          </p:cNvSpPr>
          <p:nvPr>
            <p:ph type="body" idx="1"/>
          </p:nvPr>
        </p:nvSpPr>
        <p:spPr>
          <a:xfrm>
            <a:off x="310900" y="1152151"/>
            <a:ext cx="8520600" cy="35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2.47</a:t>
            </a:r>
            <a:endParaRPr sz="15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Describe tests for these cations:</a:t>
            </a:r>
            <a:endParaRPr sz="11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100"/>
              <a:buFont typeface="Cambria"/>
              <a:buChar char="■"/>
            </a:pPr>
            <a:r>
              <a:rPr lang="en" sz="11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NH</a:t>
            </a:r>
            <a:r>
              <a:rPr lang="en" sz="1100" baseline="300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4+</a:t>
            </a:r>
            <a:r>
              <a:rPr lang="en" sz="11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 using sodium hydroxide solution and identifying the gas evolved.</a:t>
            </a:r>
            <a:endParaRPr sz="11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100"/>
              <a:buFont typeface="Cambria"/>
              <a:buChar char="■"/>
            </a:pPr>
            <a:r>
              <a:rPr lang="en" sz="11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Cu</a:t>
            </a:r>
            <a:r>
              <a:rPr lang="en" sz="1100" baseline="300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2+</a:t>
            </a:r>
            <a:r>
              <a:rPr lang="en" sz="11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, Fe</a:t>
            </a:r>
            <a:r>
              <a:rPr lang="en" sz="1100" baseline="300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2+</a:t>
            </a:r>
            <a:r>
              <a:rPr lang="en" sz="11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 and Fe</a:t>
            </a:r>
            <a:r>
              <a:rPr lang="en" sz="1100" baseline="300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3+</a:t>
            </a:r>
            <a:r>
              <a:rPr lang="en" sz="11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 using sodium hydroxide solution.</a:t>
            </a:r>
            <a:endParaRPr sz="11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Some metal ions form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coloured precipitates 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when reacted with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sodium hydroxide 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NaOH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Adding a few drops of the aqueous metal salt to a solution of NaOH will cause a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metal hydroxide 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 form.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Most metal hydroxides are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insoluble 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and will form a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precipitate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Copper (Cu</a:t>
            </a:r>
            <a:r>
              <a:rPr lang="en" sz="1500" baseline="30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2+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 reacts with NaOH to form a </a:t>
            </a:r>
            <a:r>
              <a:rPr lang="en" sz="1500" b="1">
                <a:solidFill>
                  <a:srgbClr val="2888E2"/>
                </a:solidFill>
                <a:latin typeface="Cambria"/>
                <a:ea typeface="Cambria"/>
                <a:cs typeface="Cambria"/>
                <a:sym typeface="Cambria"/>
              </a:rPr>
              <a:t>blue precipitate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is copper hydroxide (Cu(OH)</a:t>
            </a:r>
            <a:r>
              <a:rPr lang="en" sz="1100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Iron (II) (Fe</a:t>
            </a:r>
            <a:r>
              <a:rPr lang="en" sz="1500" baseline="30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2+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 reacts with NaOH to form a </a:t>
            </a:r>
            <a:r>
              <a:rPr lang="en" sz="1500" b="1">
                <a:solidFill>
                  <a:srgbClr val="038747"/>
                </a:solidFill>
                <a:latin typeface="Cambria"/>
                <a:ea typeface="Cambria"/>
                <a:cs typeface="Cambria"/>
                <a:sym typeface="Cambria"/>
              </a:rPr>
              <a:t>sludgy green precipitate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is iron (II) hydroxide (Fe(OH)</a:t>
            </a:r>
            <a:r>
              <a:rPr lang="en" sz="1100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Iron (III) (Fe</a:t>
            </a:r>
            <a:r>
              <a:rPr lang="en" sz="1500" baseline="30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3+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 reacts with NaOH to form a </a:t>
            </a:r>
            <a:r>
              <a:rPr lang="en" sz="1500" b="1">
                <a:solidFill>
                  <a:srgbClr val="CC4125"/>
                </a:solidFill>
                <a:latin typeface="Cambria"/>
                <a:ea typeface="Cambria"/>
                <a:cs typeface="Cambria"/>
                <a:sym typeface="Cambria"/>
              </a:rPr>
              <a:t>red-brown precipitate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is iron (III) hydroxide (Fe(OH)</a:t>
            </a:r>
            <a:r>
              <a:rPr lang="en" sz="1100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3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Ammonium (NH</a:t>
            </a:r>
            <a:r>
              <a:rPr lang="en" sz="1500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4</a:t>
            </a:r>
            <a:r>
              <a:rPr lang="en" sz="1500" baseline="30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+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 ions also react with NaOH to release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ammonia gas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(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NH</a:t>
            </a:r>
            <a:r>
              <a:rPr lang="en" sz="1500" b="1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3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If NH</a:t>
            </a:r>
            <a:r>
              <a:rPr lang="en" sz="1100" baseline="-25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3 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is present, it will turn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damp </a:t>
            </a:r>
            <a:r>
              <a:rPr lang="en" sz="11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red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litmus paper </a:t>
            </a:r>
            <a:r>
              <a:rPr lang="en" sz="1100" b="1">
                <a:solidFill>
                  <a:srgbClr val="2888E2"/>
                </a:solidFill>
                <a:latin typeface="Cambria"/>
                <a:ea typeface="Cambria"/>
                <a:cs typeface="Cambria"/>
                <a:sym typeface="Cambria"/>
              </a:rPr>
              <a:t>blue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34" name="Google Shape;234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527F4A83-B24A-C3D7-98BB-0E8A4F327D48}"/>
              </a:ext>
            </a:extLst>
          </p:cNvPr>
          <p:cNvSpPr txBox="1">
            <a:spLocks/>
          </p:cNvSpPr>
          <p:nvPr/>
        </p:nvSpPr>
        <p:spPr>
          <a:xfrm>
            <a:off x="221843" y="4895157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6AF76590-235C-C67D-6C38-B77BE6A0B88B}"/>
              </a:ext>
            </a:extLst>
          </p:cNvPr>
          <p:cNvSpPr txBox="1"/>
          <p:nvPr/>
        </p:nvSpPr>
        <p:spPr>
          <a:xfrm>
            <a:off x="5874157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D94AF8-D089-23D2-2EC5-CBCDE29958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2948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316E9B-822B-8E09-6993-E68D5E36F5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5450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1503</Words>
  <Application>Microsoft Office PowerPoint</Application>
  <PresentationFormat>On-screen Show (16:9)</PresentationFormat>
  <Paragraphs>157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gg sans</vt:lpstr>
      <vt:lpstr>Times New Roman</vt:lpstr>
      <vt:lpstr>Kalam</vt:lpstr>
      <vt:lpstr>Cambria</vt:lpstr>
      <vt:lpstr>Simple Dark</vt:lpstr>
      <vt:lpstr>Edexcel IGCSE Chemistry 25 - Chemical Tests</vt:lpstr>
      <vt:lpstr>Tests for Gases</vt:lpstr>
      <vt:lpstr>PowerPoint Presentation</vt:lpstr>
      <vt:lpstr>PowerPoint Presentation</vt:lpstr>
      <vt:lpstr>PowerPoint Presentation</vt:lpstr>
      <vt:lpstr>Flame Tests</vt:lpstr>
      <vt:lpstr>Flame Tests</vt:lpstr>
      <vt:lpstr>PowerPoint Presentation</vt:lpstr>
      <vt:lpstr>Cations and Hydroxides</vt:lpstr>
      <vt:lpstr>PowerPoint Presentation</vt:lpstr>
      <vt:lpstr>Tests for Anions</vt:lpstr>
      <vt:lpstr>PowerPoint Presentation</vt:lpstr>
      <vt:lpstr>Test for Anions</vt:lpstr>
      <vt:lpstr>Tests for Water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Chezka Mae Madrona</cp:lastModifiedBy>
  <cp:revision>1</cp:revision>
  <dcterms:modified xsi:type="dcterms:W3CDTF">2025-04-26T08:42:37Z</dcterms:modified>
</cp:coreProperties>
</file>