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gg sans" panose="00000800000000000000" pitchFamily="2" charset="0"/>
      <p:bold r:id="rId19"/>
    </p:embeddedFont>
    <p:embeddedFont>
      <p:font typeface="Kala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9FCB05-F77E-4C2D-A487-E8DD6009C791}">
  <a:tblStyle styleId="{D69FCB05-F77E-4C2D-A487-E8DD6009C7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a6741f15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a6741f15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a6741f15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a6741f15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a6741f15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a6741f15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d5bb421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d5bb421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a6741f15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a6741f15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a6741f1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a6741f1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a6741f1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a6741f1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a6741f15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a6741f15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a6741f1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a6741f15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6741f1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a6741f1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a6741f15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a6741f15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OMlwBoe_4&amp;t=171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23 - Acids, Bases and Salts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Soluble and Insoluble Salts, Reactions</a:t>
            </a:r>
            <a:endParaRPr sz="27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38084"/>
          <a:stretch/>
        </p:blipFill>
        <p:spPr>
          <a:xfrm>
            <a:off x="0" y="0"/>
            <a:ext cx="9144003" cy="4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45050" y="4595575"/>
            <a:ext cx="857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Acids and carbonates react to form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carbon dioxide gas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released through the process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effervescence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 rot="10800000">
            <a:off x="4050" y="4448000"/>
            <a:ext cx="913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AB21241-33B1-6493-B5FF-62A718B778E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4DBB6DB-6036-67F3-1C56-CAB47B410A3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02C05-E16A-33C4-D9FF-0039926C5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AB830-8698-C528-3CD1-41F445C52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Making Soluble Salts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2.39 and </a:t>
            </a:r>
            <a:r>
              <a:rPr lang="en" sz="16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2.42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an experiment to prepare a pure, dry sample of a soluble salt, starting from an insoluble reactant.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prepare a sample of pure, dry hydrated copper (II) sulphate crystals starting from copper (II) oxide.</a:t>
            </a:r>
            <a:endParaRPr sz="12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Soluble salts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can be prepared by reacting an acid with an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insoluble base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Take the example of copper oxide reacting with sulphuric acid to form aqueous </a:t>
            </a:r>
            <a:r>
              <a:rPr lang="en" sz="1200" b="1">
                <a:solidFill>
                  <a:srgbClr val="1BD4FD"/>
                </a:solidFill>
                <a:latin typeface="Cambria"/>
                <a:ea typeface="Cambria"/>
                <a:cs typeface="Cambria"/>
                <a:sym typeface="Cambria"/>
              </a:rPr>
              <a:t>copper sulphate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CuO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 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(aq)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sz="1200">
                <a:solidFill>
                  <a:srgbClr val="1BD4FD"/>
                </a:solidFill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1200" baseline="-25000">
                <a:solidFill>
                  <a:srgbClr val="1BD4FD"/>
                </a:solidFill>
                <a:latin typeface="Kalam"/>
                <a:ea typeface="Kalam"/>
                <a:cs typeface="Kalam"/>
                <a:sym typeface="Kalam"/>
              </a:rPr>
              <a:t>4 (aq)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(l)</a:t>
            </a:r>
            <a:endParaRPr sz="12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the copper oxide to the sulphuric acid.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done in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 bath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speed up the rate of reaction.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Filter the excess copper oxide to yield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pure solution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copper sulphate.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Gently </a:t>
            </a:r>
            <a:r>
              <a:rPr lang="en" sz="1600" b="1">
                <a:solidFill>
                  <a:srgbClr val="E69138"/>
                </a:solidFill>
                <a:latin typeface="Cambria"/>
                <a:ea typeface="Cambria"/>
                <a:cs typeface="Cambria"/>
                <a:sym typeface="Cambria"/>
              </a:rPr>
              <a:t>heat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solution using a bunsen burner to evaporate most of the water.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Leave the remaining solution to cool for several days.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This will allow the salt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crystallise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2183845-721A-33A8-633F-BD5E127F0BF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804578-73CB-CB32-9B84-456EEAA14C3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92C2-F920-0FD9-0E2F-F28F34C58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A9189-77DF-B006-6BAC-1D00102F4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6208000" y="1999950"/>
            <a:ext cx="24000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Solid c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opper sulphate crystals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will form once all of the water has evaporated - </a:t>
            </a: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preparation video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 l="8065" r="18947"/>
          <a:stretch/>
        </p:blipFill>
        <p:spPr>
          <a:xfrm>
            <a:off x="0" y="0"/>
            <a:ext cx="564479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4"/>
          <p:cNvCxnSpPr/>
          <p:nvPr/>
        </p:nvCxnSpPr>
        <p:spPr>
          <a:xfrm flipH="1">
            <a:off x="5644800" y="3750"/>
            <a:ext cx="1500" cy="51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4CD8E05-03FA-8CD2-222D-DDB57377C34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CBBA181-39E0-0933-4569-D8A5ACC1831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73F4D-4B57-695B-75D9-8A9394105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75EFB-85BE-5EDA-741C-69E4F8436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Salts and Solubility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2.34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general rules for predicting the solubility of ionic compounds in water.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Metals react with non-metals to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ionic salts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ionic salts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soluble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dissolved in water, a soluble salt will appear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see-through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salts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insoluble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Insoluble salts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precipitates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precipitate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mixture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 particles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suspended in a liquid.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Precipitates appear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cloudy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EDA6218-1D1C-F5AB-E3E6-5D51F596282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AD5669-44D1-92C8-0B1F-51382CD56A2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0A11E-ADF5-5634-D2E9-B285A21D7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32BE9-66DF-C465-6301-97C4B9299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708200" y="558625"/>
          <a:ext cx="5211400" cy="4147085"/>
        </p:xfrm>
        <a:graphic>
          <a:graphicData uri="http://schemas.openxmlformats.org/drawingml/2006/table">
            <a:tbl>
              <a:tblPr>
                <a:noFill/>
                <a:tableStyleId>{D69FCB05-F77E-4C2D-A487-E8DD6009C791}</a:tableStyleId>
              </a:tblPr>
              <a:tblGrid>
                <a:gridCol w="26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Salt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Soluble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/</a:t>
                      </a:r>
                      <a:r>
                        <a:rPr lang="en" sz="1100" b="1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Insoluble</a:t>
                      </a:r>
                      <a:endParaRPr sz="1100" b="1">
                        <a:solidFill>
                          <a:srgbClr val="EF004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Common salts of sodium (Na), potassium (K) and ammonium (NH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All soluble</a:t>
                      </a:r>
                      <a:endParaRPr sz="1100">
                        <a:solidFill>
                          <a:srgbClr val="29E044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Nitrates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All soluble</a:t>
                      </a:r>
                      <a:endParaRPr sz="1100">
                        <a:solidFill>
                          <a:srgbClr val="29E044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Chlorides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Mostly soluble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apart from 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silver chloride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AgCl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 and 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lead chloride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PbCl</a:t>
                      </a:r>
                      <a:r>
                        <a:rPr lang="en" sz="1100" baseline="-250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Sulphates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Mostly soluble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apart from 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lead sulphate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PbSO</a:t>
                      </a:r>
                      <a:r>
                        <a:rPr lang="en" sz="1100" baseline="-250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), 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barium sulphate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BaSO</a:t>
                      </a:r>
                      <a:r>
                        <a:rPr lang="en" sz="1100" baseline="-250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 and 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calcium sulphate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CaSO</a:t>
                      </a:r>
                      <a:r>
                        <a:rPr lang="en" sz="1100" baseline="-250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Carbonates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Mostly insoluble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apart from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carbonate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),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carbonate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 and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ammonium carbonate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(NH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Hydroxides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004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Mostly insoluble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apart from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hydroxide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NaOH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),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hydroxide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KOH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 and 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calcium hydroxide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</a:t>
                      </a:r>
                      <a:r>
                        <a:rPr lang="en" sz="11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Ca(OH)</a:t>
                      </a:r>
                      <a:r>
                        <a:rPr lang="en" sz="1100" baseline="-25000">
                          <a:solidFill>
                            <a:srgbClr val="29E044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0" name="Google Shape;70;p15"/>
          <p:cNvSpPr txBox="1"/>
          <p:nvPr/>
        </p:nvSpPr>
        <p:spPr>
          <a:xfrm>
            <a:off x="6268150" y="2263950"/>
            <a:ext cx="229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solubility of some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salts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49F560D-A156-ADF9-9474-62411435BB8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1CADAC-3E75-3F65-72AD-FF6FB671E0D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2350-27F6-CBD5-DA1E-83C5B2978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068B3-F22A-2CC3-2FFB-8BD07CDB5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Acids and Bases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2.35 and 2.36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acids and bases in terms of proton transfer.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that an acid is a proton donor and a base is a proton acceptor.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acid can be defined as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 donor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it is a source 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 ions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200" b="1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Hydrochloric acid (HCl), sulphuric acid (H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nitric acid (HNO</a:t>
            </a:r>
            <a:r>
              <a:rPr lang="en" sz="12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are all examples of proton donors.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base can be defined as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 acceptor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alkalis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solution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Bases are a source 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hydroxide ions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OH</a:t>
            </a:r>
            <a:r>
              <a:rPr lang="en" sz="1200" b="1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Acids and bases react with each other during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neutralisation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 is formed as a product.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Neutralisation reactions involve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6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(aq)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OH</a:t>
            </a:r>
            <a:r>
              <a:rPr lang="en" sz="16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-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(aq)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→ H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(l)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67E4F62-5E1B-7872-8EDD-E038308F4DB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76D3B4-DFB7-273E-2252-03A22B595AD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EBFC6-9395-4936-74C8-8E31CBC0A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E82D3-405C-7C7F-937D-029825F13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Acids and Metals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2.37 and 2.38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reactions of hydrochloric acid, sulfuric acid and nitric acid with metals, bases and metal carbonates to form salts.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metal oxides, metal hydroxides and ammonia can act as bases, and that alkalis are bases that are soluble in water.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Acids react with metals to form an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ionic salt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 gas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6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type of salt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formed depends on the acid used: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Reactions with hydrochloric acid form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chlorides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Reactions with sulphuric acid form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sulphates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Reactions with nitric acid form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nitrates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sodium metal with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sulphuric acid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Na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 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(aq)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Na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(aq)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endParaRPr sz="12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Sodium sulphate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salt and hydrogen gas are formed.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B3C19FE-3061-6A2D-9192-6569F85F8B1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6589898-CAAC-7D62-121A-DF3FB35D9AB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18235-3F8D-75F7-BB43-2AE4220C7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63DC7-7CB8-7298-A386-106DE7426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l="13587" r="2386"/>
          <a:stretch/>
        </p:blipFill>
        <p:spPr>
          <a:xfrm>
            <a:off x="4822025" y="0"/>
            <a:ext cx="4321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44000" y="1897350"/>
            <a:ext cx="40641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metals react with acids to form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ionic salts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 zinc metal (Zn) reacts with hydrochloric acid to form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zinc chloride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ZnCl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and hydrogen gas.</a:t>
            </a: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 flipH="1">
            <a:off x="4822025" y="3750"/>
            <a:ext cx="1500" cy="51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0F1E1C9-B237-6FDB-822D-6D58E9EB832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9D47FDB-45F6-6843-6963-B628E47EA98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ED4C-57FC-B007-BBD7-93229E1D7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6BF54-47E8-EA32-A23E-2ADBE10FA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Acids and Metal Oxides/Hydroxides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0900" y="1152150"/>
            <a:ext cx="8464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Acids react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metals oxides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hydroxides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salt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oxides and metal hydroxides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solution.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100" name="Google Shape;100;p19"/>
          <p:cNvGraphicFramePr/>
          <p:nvPr/>
        </p:nvGraphicFramePr>
        <p:xfrm>
          <a:off x="567700" y="2118700"/>
          <a:ext cx="8207700" cy="2346750"/>
        </p:xfrm>
        <a:graphic>
          <a:graphicData uri="http://schemas.openxmlformats.org/drawingml/2006/table">
            <a:tbl>
              <a:tblPr>
                <a:noFill/>
                <a:tableStyleId>{D69FCB05-F77E-4C2D-A487-E8DD6009C791}</a:tableStyleId>
              </a:tblPr>
              <a:tblGrid>
                <a:gridCol w="20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2888E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Acid</a:t>
                      </a:r>
                      <a:endParaRPr sz="1000" b="1">
                        <a:solidFill>
                          <a:srgbClr val="2888E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D009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Basic Metal Oxide/Hydroxide</a:t>
                      </a:r>
                      <a:endParaRPr sz="1000" b="1">
                        <a:solidFill>
                          <a:srgbClr val="FD009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Reaction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Products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Hydrochloric acid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Copper oxide</a:t>
                      </a:r>
                      <a:endParaRPr sz="10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HCl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CuO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(s)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CuCl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Copper chloride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hydroxide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HCl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NaOH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NaCl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chloride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Sulphuric acid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Zinc oxide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ZnO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(s)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ZnSO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Zinc sulphate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hydroxide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KOH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(s)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K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sulphate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Nitric Acid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Magnesium oxide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HNO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MgO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(s)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→ Mg(NO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Magnesium nitrate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Iron (III) hydroxide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HNO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Fe(OH)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(s) 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→ Fe(NO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7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endParaRPr sz="7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Iron (III) nitrate and water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184C22-67CB-7B66-1C9C-0B9109032B9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8BB4677-9581-F59C-AC31-4D16F6F59A1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78FE2-61D5-DFA1-1261-6F6FA8DC9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AFF88-6144-2118-1683-E2AA72340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Acids and Ammonia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47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Ammonia (NH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also an example of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dissolved in water, ammonia releases both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NH</a:t>
            </a:r>
            <a:r>
              <a:rPr lang="en" b="1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4+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OH</a:t>
            </a:r>
            <a:r>
              <a:rPr lang="en" b="1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Ammonia reacts with acids to form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ammonium salt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ammonia with nitric acid: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NH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 (aq)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HNO</a:t>
            </a:r>
            <a:r>
              <a:rPr lang="en" sz="14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 (aq)</a:t>
            </a:r>
            <a:r>
              <a:rPr lang="en" sz="14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→ NH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NO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 (aq)</a:t>
            </a:r>
            <a:endParaRPr sz="12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Ammonium nitrate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formed.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250" y="1268150"/>
            <a:ext cx="2544250" cy="22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647425" y="3455200"/>
            <a:ext cx="2703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Ammonia (NH</a:t>
            </a:r>
            <a:r>
              <a:rPr lang="en" sz="13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is a covalent molecule that forms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ammonium salts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when reacted with acids.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D10C6DF-4790-FAC5-B7A4-87CADE88FE7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85FA9B7-A5A7-AEC7-C40B-23B2B4795BB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C3D2-A965-1DDB-566E-31C31E824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1FB49-B744-2C47-ED4F-677392948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Acids and Metal Carbonates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0900" y="1152150"/>
            <a:ext cx="8464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Acids react with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carbonates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a salt, water and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dioxide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</a:t>
            </a:r>
            <a:r>
              <a:rPr lang="en" sz="17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carbon dioxide is released, the reaction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bubble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fizz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called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effervescence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117" name="Google Shape;117;p21"/>
          <p:cNvGraphicFramePr/>
          <p:nvPr/>
        </p:nvGraphicFramePr>
        <p:xfrm>
          <a:off x="567700" y="2167550"/>
          <a:ext cx="8207700" cy="2453430"/>
        </p:xfrm>
        <a:graphic>
          <a:graphicData uri="http://schemas.openxmlformats.org/drawingml/2006/table">
            <a:tbl>
              <a:tblPr>
                <a:noFill/>
                <a:tableStyleId>{D69FCB05-F77E-4C2D-A487-E8DD6009C791}</a:tableStyleId>
              </a:tblPr>
              <a:tblGrid>
                <a:gridCol w="20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2888E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Acid</a:t>
                      </a:r>
                      <a:endParaRPr sz="1100" b="1">
                        <a:solidFill>
                          <a:srgbClr val="2888E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99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Metal Carbonate</a:t>
                      </a:r>
                      <a:endParaRPr sz="1100" b="1">
                        <a:solidFill>
                          <a:srgbClr val="FF99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Reaction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Products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Hydrochloric acid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Copper carbonate</a:t>
                      </a:r>
                      <a:endParaRPr sz="11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HCl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CuCO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(s)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CuCl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Copper chloride,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carbonate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HCl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Na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NaCl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Sodium chloride,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Sulphuric acid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Zinc carbonate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ZnCO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(s)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ZnSO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Zinc sulphate,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carbonate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(aq)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K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K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Potassium sulphate,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Nitric Acid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Magnesium carbonate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HNO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MgCO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(s)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→ Mg(NO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Magnesium nitrate,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Iron (II) carbonate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HNO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 FeCO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(s) 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→ Fe(NO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(aq)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H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(l)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+ CO</a:t>
                      </a:r>
                      <a:r>
                        <a:rPr lang="en" sz="6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(g)</a:t>
                      </a:r>
                      <a:endParaRPr sz="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Iron (II) nitrate, water and CO</a:t>
                      </a:r>
                      <a:r>
                        <a:rPr lang="en" sz="95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2FBDE3C-91C1-442B-C1C5-B994D9DAC50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40450F9-DCE0-6F95-B976-7ED77857D09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DB604-E490-2A3A-85A9-360D36CA2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EA6CB-25F9-09CD-89AD-4A847358A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1561</Words>
  <Application>Microsoft Office PowerPoint</Application>
  <PresentationFormat>On-screen Show (16:9)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Kalam</vt:lpstr>
      <vt:lpstr>Arial</vt:lpstr>
      <vt:lpstr>Times New Roman</vt:lpstr>
      <vt:lpstr>Cambria</vt:lpstr>
      <vt:lpstr>gg sans</vt:lpstr>
      <vt:lpstr>Simple Dark</vt:lpstr>
      <vt:lpstr>Edexcel IGCSE Chemistry 23 - Acids, Bases and Salts</vt:lpstr>
      <vt:lpstr>Salts and Solubility</vt:lpstr>
      <vt:lpstr>PowerPoint Presentation</vt:lpstr>
      <vt:lpstr>Acids and Bases</vt:lpstr>
      <vt:lpstr>Acids and Metals</vt:lpstr>
      <vt:lpstr>PowerPoint Presentation</vt:lpstr>
      <vt:lpstr>Acids and Metal Oxides/Hydroxides</vt:lpstr>
      <vt:lpstr>Acids and Ammonia</vt:lpstr>
      <vt:lpstr>Acids and Metal Carbonates</vt:lpstr>
      <vt:lpstr>PowerPoint Presentation</vt:lpstr>
      <vt:lpstr>Making Soluble Salts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2025-04-26T08:42:03Z</dcterms:modified>
</cp:coreProperties>
</file>