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gg sans" panose="00000800000000000000" pitchFamily="2" charset="0"/>
      <p:bold r:id="rId26"/>
    </p:embeddedFont>
    <p:embeddedFont>
      <p:font typeface="Kalam" panose="020B0604020202020204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ec345513bb_0_7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ec345513bb_0_7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ec345513bb_0_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ec345513bb_0_8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ec345513bb_0_9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ec345513bb_0_9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ec345513bb_0_9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ec345513bb_0_9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ec345513bb_0_10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ec345513bb_0_10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ec345513bb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ec345513bb_0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ec345513bb_0_10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ec345513bb_0_10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ec345513bb_0_1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ec345513bb_0_1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ec345513bb_0_10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ec345513bb_0_10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ec345513bb_0_10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ec345513bb_0_10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75ae711a1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75ae711a1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ec345513b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ec345513b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ec345513b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ec345513b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ec345513bb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ec345513bb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c345513bb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c345513bb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ec345513bb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ec345513bb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ec345513bb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ec345513bb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ec345513bb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ec345513bb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B6FF"/>
                </a:solidFill>
                <a:latin typeface="Cambria"/>
                <a:ea typeface="Cambria"/>
                <a:cs typeface="Cambria"/>
                <a:sym typeface="Cambria"/>
              </a:rPr>
              <a:t>Edexcel IGCSE Chemistry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13 - Covalent Bonding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Electron Pairs, Simple Molecular and Giant Covalent Structures</a:t>
            </a:r>
            <a:endParaRPr sz="2700"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7118B31-40AF-168C-D57F-2870587570BC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ED62440-5FB1-CDF5-F822-4932559A8DDB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B59CAE-B0BF-A412-9ACD-E2144BA6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C31461-1858-9105-AA36-8B892EBFD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347" name="Google Shape;347;p22"/>
          <p:cNvSpPr txBox="1"/>
          <p:nvPr/>
        </p:nvSpPr>
        <p:spPr>
          <a:xfrm>
            <a:off x="747451" y="4615025"/>
            <a:ext cx="333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molecule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chloromethane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CH</a:t>
            </a:r>
            <a:r>
              <a:rPr lang="en" b="1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Cl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48" name="Google Shape;348;p22"/>
          <p:cNvSpPr txBox="1"/>
          <p:nvPr/>
        </p:nvSpPr>
        <p:spPr>
          <a:xfrm>
            <a:off x="4952000" y="1725150"/>
            <a:ext cx="34308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A9999"/>
                </a:solidFill>
                <a:latin typeface="Cambria"/>
                <a:ea typeface="Cambria"/>
                <a:cs typeface="Cambria"/>
                <a:sym typeface="Cambria"/>
              </a:rPr>
              <a:t>Chloromethane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similar to methane in that there is room for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4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outer shell electrons. 3 are provided by hydrogen atoms and the fourth by a chlorine atom.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This family of molecules are called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haloalkanes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49" name="Google Shape;349;p22"/>
          <p:cNvGrpSpPr/>
          <p:nvPr/>
        </p:nvGrpSpPr>
        <p:grpSpPr>
          <a:xfrm>
            <a:off x="722171" y="228503"/>
            <a:ext cx="3384443" cy="4108065"/>
            <a:chOff x="722159" y="349228"/>
            <a:chExt cx="3384443" cy="4108065"/>
          </a:xfrm>
        </p:grpSpPr>
        <p:sp>
          <p:nvSpPr>
            <p:cNvPr id="350" name="Google Shape;350;p22"/>
            <p:cNvSpPr/>
            <p:nvPr/>
          </p:nvSpPr>
          <p:spPr>
            <a:xfrm>
              <a:off x="1508819" y="1155052"/>
              <a:ext cx="1811700" cy="17886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2"/>
            <p:cNvSpPr/>
            <p:nvPr/>
          </p:nvSpPr>
          <p:spPr>
            <a:xfrm>
              <a:off x="2171458" y="1801310"/>
              <a:ext cx="486300" cy="495900"/>
            </a:xfrm>
            <a:prstGeom prst="ellipse">
              <a:avLst/>
            </a:prstGeom>
            <a:solidFill>
              <a:srgbClr val="EA999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2" name="Google Shape;352;p22"/>
            <p:cNvGrpSpPr/>
            <p:nvPr/>
          </p:nvGrpSpPr>
          <p:grpSpPr>
            <a:xfrm>
              <a:off x="1887040" y="349228"/>
              <a:ext cx="1054680" cy="1079984"/>
              <a:chOff x="2854375" y="1685350"/>
              <a:chExt cx="991800" cy="1015500"/>
            </a:xfrm>
          </p:grpSpPr>
          <p:sp>
            <p:nvSpPr>
              <p:cNvPr id="353" name="Google Shape;353;p22"/>
              <p:cNvSpPr/>
              <p:nvPr/>
            </p:nvSpPr>
            <p:spPr>
              <a:xfrm>
                <a:off x="2854375" y="1685350"/>
                <a:ext cx="991800" cy="1015500"/>
              </a:xfrm>
              <a:prstGeom prst="ellipse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2"/>
              <p:cNvSpPr/>
              <p:nvPr/>
            </p:nvSpPr>
            <p:spPr>
              <a:xfrm>
                <a:off x="3210025" y="2052850"/>
                <a:ext cx="280500" cy="280500"/>
              </a:xfrm>
              <a:prstGeom prst="ellipse">
                <a:avLst/>
              </a:prstGeom>
              <a:solidFill>
                <a:srgbClr val="EA9999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5" name="Google Shape;355;p22"/>
            <p:cNvGrpSpPr/>
            <p:nvPr/>
          </p:nvGrpSpPr>
          <p:grpSpPr>
            <a:xfrm rot="5400000">
              <a:off x="2315303" y="1109246"/>
              <a:ext cx="198768" cy="364321"/>
              <a:chOff x="2854375" y="2025250"/>
              <a:chExt cx="186900" cy="342600"/>
            </a:xfrm>
          </p:grpSpPr>
          <p:sp>
            <p:nvSpPr>
              <p:cNvPr id="356" name="Google Shape;356;p22"/>
              <p:cNvSpPr/>
              <p:nvPr/>
            </p:nvSpPr>
            <p:spPr>
              <a:xfrm>
                <a:off x="2854375" y="2025250"/>
                <a:ext cx="186900" cy="209100"/>
              </a:xfrm>
              <a:prstGeom prst="mathMultiply">
                <a:avLst>
                  <a:gd name="adj1" fmla="val 23520"/>
                </a:avLst>
              </a:prstGeom>
              <a:solidFill>
                <a:srgbClr val="EA9999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2"/>
              <p:cNvSpPr/>
              <p:nvPr/>
            </p:nvSpPr>
            <p:spPr>
              <a:xfrm>
                <a:off x="2883775" y="2234350"/>
                <a:ext cx="128100" cy="133500"/>
              </a:xfrm>
              <a:prstGeom prst="ellipse">
                <a:avLst/>
              </a:prstGeom>
              <a:solidFill>
                <a:srgbClr val="EA9999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8" name="Google Shape;358;p22"/>
            <p:cNvGrpSpPr/>
            <p:nvPr/>
          </p:nvGrpSpPr>
          <p:grpSpPr>
            <a:xfrm>
              <a:off x="722159" y="1533317"/>
              <a:ext cx="1054680" cy="1079984"/>
              <a:chOff x="2854375" y="1685350"/>
              <a:chExt cx="991800" cy="1015500"/>
            </a:xfrm>
          </p:grpSpPr>
          <p:sp>
            <p:nvSpPr>
              <p:cNvPr id="359" name="Google Shape;359;p22"/>
              <p:cNvSpPr/>
              <p:nvPr/>
            </p:nvSpPr>
            <p:spPr>
              <a:xfrm>
                <a:off x="2854375" y="1685350"/>
                <a:ext cx="991800" cy="1015500"/>
              </a:xfrm>
              <a:prstGeom prst="ellipse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2"/>
              <p:cNvSpPr/>
              <p:nvPr/>
            </p:nvSpPr>
            <p:spPr>
              <a:xfrm>
                <a:off x="3210025" y="2052850"/>
                <a:ext cx="280500" cy="280500"/>
              </a:xfrm>
              <a:prstGeom prst="ellipse">
                <a:avLst/>
              </a:prstGeom>
              <a:solidFill>
                <a:srgbClr val="EA9999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1" name="Google Shape;361;p22"/>
            <p:cNvGrpSpPr/>
            <p:nvPr/>
          </p:nvGrpSpPr>
          <p:grpSpPr>
            <a:xfrm>
              <a:off x="3051922" y="1533317"/>
              <a:ext cx="1054680" cy="1079984"/>
              <a:chOff x="2854375" y="1685350"/>
              <a:chExt cx="991800" cy="1015500"/>
            </a:xfrm>
          </p:grpSpPr>
          <p:sp>
            <p:nvSpPr>
              <p:cNvPr id="362" name="Google Shape;362;p22"/>
              <p:cNvSpPr/>
              <p:nvPr/>
            </p:nvSpPr>
            <p:spPr>
              <a:xfrm>
                <a:off x="2854375" y="1685350"/>
                <a:ext cx="991800" cy="1015500"/>
              </a:xfrm>
              <a:prstGeom prst="ellipse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2"/>
              <p:cNvSpPr/>
              <p:nvPr/>
            </p:nvSpPr>
            <p:spPr>
              <a:xfrm>
                <a:off x="3210025" y="2052850"/>
                <a:ext cx="280500" cy="280500"/>
              </a:xfrm>
              <a:prstGeom prst="ellipse">
                <a:avLst/>
              </a:prstGeom>
              <a:solidFill>
                <a:srgbClr val="EA9999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4" name="Google Shape;364;p22"/>
            <p:cNvGrpSpPr/>
            <p:nvPr/>
          </p:nvGrpSpPr>
          <p:grpSpPr>
            <a:xfrm rot="10800000">
              <a:off x="3095317" y="1891304"/>
              <a:ext cx="198749" cy="364355"/>
              <a:chOff x="2854375" y="2025250"/>
              <a:chExt cx="186900" cy="342600"/>
            </a:xfrm>
          </p:grpSpPr>
          <p:sp>
            <p:nvSpPr>
              <p:cNvPr id="365" name="Google Shape;365;p22"/>
              <p:cNvSpPr/>
              <p:nvPr/>
            </p:nvSpPr>
            <p:spPr>
              <a:xfrm>
                <a:off x="2854375" y="2025250"/>
                <a:ext cx="186900" cy="209100"/>
              </a:xfrm>
              <a:prstGeom prst="mathMultiply">
                <a:avLst>
                  <a:gd name="adj1" fmla="val 23520"/>
                </a:avLst>
              </a:prstGeom>
              <a:solidFill>
                <a:srgbClr val="EA9999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2"/>
              <p:cNvSpPr/>
              <p:nvPr/>
            </p:nvSpPr>
            <p:spPr>
              <a:xfrm>
                <a:off x="2883775" y="2234350"/>
                <a:ext cx="128100" cy="133500"/>
              </a:xfrm>
              <a:prstGeom prst="ellipse">
                <a:avLst/>
              </a:prstGeom>
              <a:solidFill>
                <a:srgbClr val="EA9999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7" name="Google Shape;367;p22"/>
            <p:cNvGrpSpPr/>
            <p:nvPr/>
          </p:nvGrpSpPr>
          <p:grpSpPr>
            <a:xfrm rot="10800000">
              <a:off x="1535378" y="1891282"/>
              <a:ext cx="198749" cy="364355"/>
              <a:chOff x="2854375" y="2025250"/>
              <a:chExt cx="186900" cy="342600"/>
            </a:xfrm>
          </p:grpSpPr>
          <p:sp>
            <p:nvSpPr>
              <p:cNvPr id="368" name="Google Shape;368;p22"/>
              <p:cNvSpPr/>
              <p:nvPr/>
            </p:nvSpPr>
            <p:spPr>
              <a:xfrm>
                <a:off x="2854375" y="2025250"/>
                <a:ext cx="186900" cy="209100"/>
              </a:xfrm>
              <a:prstGeom prst="mathMultiply">
                <a:avLst>
                  <a:gd name="adj1" fmla="val 23520"/>
                </a:avLst>
              </a:prstGeom>
              <a:solidFill>
                <a:srgbClr val="EA9999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2"/>
              <p:cNvSpPr/>
              <p:nvPr/>
            </p:nvSpPr>
            <p:spPr>
              <a:xfrm>
                <a:off x="2883775" y="2234350"/>
                <a:ext cx="128100" cy="133500"/>
              </a:xfrm>
              <a:prstGeom prst="ellipse">
                <a:avLst/>
              </a:prstGeom>
              <a:solidFill>
                <a:srgbClr val="EA9999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0" name="Google Shape;370;p22"/>
            <p:cNvGrpSpPr/>
            <p:nvPr/>
          </p:nvGrpSpPr>
          <p:grpSpPr>
            <a:xfrm>
              <a:off x="1508744" y="2669018"/>
              <a:ext cx="1811396" cy="1788275"/>
              <a:chOff x="1371425" y="3033850"/>
              <a:chExt cx="1703400" cy="1681500"/>
            </a:xfrm>
          </p:grpSpPr>
          <p:sp>
            <p:nvSpPr>
              <p:cNvPr id="371" name="Google Shape;371;p22"/>
              <p:cNvSpPr/>
              <p:nvPr/>
            </p:nvSpPr>
            <p:spPr>
              <a:xfrm>
                <a:off x="1371425" y="3033850"/>
                <a:ext cx="1703400" cy="1681500"/>
              </a:xfrm>
              <a:prstGeom prst="ellipse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2"/>
              <p:cNvSpPr/>
              <p:nvPr/>
            </p:nvSpPr>
            <p:spPr>
              <a:xfrm>
                <a:off x="1994525" y="3641500"/>
                <a:ext cx="457200" cy="466200"/>
              </a:xfrm>
              <a:prstGeom prst="ellipse">
                <a:avLst/>
              </a:prstGeom>
              <a:solidFill>
                <a:srgbClr val="EA9999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3" name="Google Shape;373;p22"/>
            <p:cNvGrpSpPr/>
            <p:nvPr/>
          </p:nvGrpSpPr>
          <p:grpSpPr>
            <a:xfrm rot="5400000">
              <a:off x="2315303" y="2624680"/>
              <a:ext cx="198768" cy="364321"/>
              <a:chOff x="2854375" y="2025250"/>
              <a:chExt cx="186900" cy="342600"/>
            </a:xfrm>
          </p:grpSpPr>
          <p:sp>
            <p:nvSpPr>
              <p:cNvPr id="374" name="Google Shape;374;p22"/>
              <p:cNvSpPr/>
              <p:nvPr/>
            </p:nvSpPr>
            <p:spPr>
              <a:xfrm>
                <a:off x="2854375" y="2025250"/>
                <a:ext cx="186900" cy="209100"/>
              </a:xfrm>
              <a:prstGeom prst="mathMultiply">
                <a:avLst>
                  <a:gd name="adj1" fmla="val 23520"/>
                </a:avLst>
              </a:prstGeom>
              <a:solidFill>
                <a:srgbClr val="EA9999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2"/>
              <p:cNvSpPr/>
              <p:nvPr/>
            </p:nvSpPr>
            <p:spPr>
              <a:xfrm>
                <a:off x="2883775" y="2234350"/>
                <a:ext cx="128100" cy="133500"/>
              </a:xfrm>
              <a:prstGeom prst="ellipse">
                <a:avLst/>
              </a:prstGeom>
              <a:solidFill>
                <a:srgbClr val="EA9999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6" name="Google Shape;376;p22"/>
            <p:cNvSpPr txBox="1"/>
            <p:nvPr/>
          </p:nvSpPr>
          <p:spPr>
            <a:xfrm>
              <a:off x="2172725" y="1868213"/>
              <a:ext cx="483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Kalam"/>
                  <a:ea typeface="Kalam"/>
                  <a:cs typeface="Kalam"/>
                  <a:sym typeface="Kalam"/>
                </a:rPr>
                <a:t>C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77" name="Google Shape;377;p22"/>
            <p:cNvSpPr txBox="1"/>
            <p:nvPr/>
          </p:nvSpPr>
          <p:spPr>
            <a:xfrm>
              <a:off x="2173038" y="3363050"/>
              <a:ext cx="483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Kalam"/>
                  <a:ea typeface="Kalam"/>
                  <a:cs typeface="Kalam"/>
                  <a:sym typeface="Kalam"/>
                </a:rPr>
                <a:t>Cl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78" name="Google Shape;378;p22"/>
            <p:cNvSpPr txBox="1"/>
            <p:nvPr/>
          </p:nvSpPr>
          <p:spPr>
            <a:xfrm>
              <a:off x="3337600" y="1873375"/>
              <a:ext cx="483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Kalam"/>
                  <a:ea typeface="Kalam"/>
                  <a:cs typeface="Kalam"/>
                  <a:sym typeface="Kalam"/>
                </a:rPr>
                <a:t>H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79" name="Google Shape;379;p22"/>
            <p:cNvSpPr txBox="1"/>
            <p:nvPr/>
          </p:nvSpPr>
          <p:spPr>
            <a:xfrm>
              <a:off x="1008450" y="1873375"/>
              <a:ext cx="483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Kalam"/>
                  <a:ea typeface="Kalam"/>
                  <a:cs typeface="Kalam"/>
                  <a:sym typeface="Kalam"/>
                </a:rPr>
                <a:t>H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80" name="Google Shape;380;p22"/>
            <p:cNvSpPr txBox="1"/>
            <p:nvPr/>
          </p:nvSpPr>
          <p:spPr>
            <a:xfrm>
              <a:off x="2172725" y="700450"/>
              <a:ext cx="483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Kalam"/>
                  <a:ea typeface="Kalam"/>
                  <a:cs typeface="Kalam"/>
                  <a:sym typeface="Kalam"/>
                </a:rPr>
                <a:t>H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  <p:grpSp>
          <p:nvGrpSpPr>
            <p:cNvPr id="381" name="Google Shape;381;p22"/>
            <p:cNvGrpSpPr/>
            <p:nvPr/>
          </p:nvGrpSpPr>
          <p:grpSpPr>
            <a:xfrm>
              <a:off x="3252100" y="3417513"/>
              <a:ext cx="128113" cy="291275"/>
              <a:chOff x="3515200" y="3363038"/>
              <a:chExt cx="128113" cy="291275"/>
            </a:xfrm>
          </p:grpSpPr>
          <p:sp>
            <p:nvSpPr>
              <p:cNvPr id="382" name="Google Shape;382;p22"/>
              <p:cNvSpPr/>
              <p:nvPr/>
            </p:nvSpPr>
            <p:spPr>
              <a:xfrm>
                <a:off x="3515200" y="3363038"/>
                <a:ext cx="128100" cy="133500"/>
              </a:xfrm>
              <a:prstGeom prst="ellipse">
                <a:avLst/>
              </a:prstGeom>
              <a:solidFill>
                <a:srgbClr val="EA9999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3515213" y="3520813"/>
                <a:ext cx="128100" cy="133500"/>
              </a:xfrm>
              <a:prstGeom prst="ellipse">
                <a:avLst/>
              </a:prstGeom>
              <a:solidFill>
                <a:srgbClr val="EA9999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" name="Google Shape;384;p22"/>
            <p:cNvGrpSpPr/>
            <p:nvPr/>
          </p:nvGrpSpPr>
          <p:grpSpPr>
            <a:xfrm>
              <a:off x="1449175" y="3417513"/>
              <a:ext cx="128113" cy="291275"/>
              <a:chOff x="3515200" y="3363038"/>
              <a:chExt cx="128113" cy="291275"/>
            </a:xfrm>
          </p:grpSpPr>
          <p:sp>
            <p:nvSpPr>
              <p:cNvPr id="385" name="Google Shape;385;p22"/>
              <p:cNvSpPr/>
              <p:nvPr/>
            </p:nvSpPr>
            <p:spPr>
              <a:xfrm>
                <a:off x="3515200" y="3363038"/>
                <a:ext cx="128100" cy="133500"/>
              </a:xfrm>
              <a:prstGeom prst="ellipse">
                <a:avLst/>
              </a:prstGeom>
              <a:solidFill>
                <a:srgbClr val="EA9999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2"/>
              <p:cNvSpPr/>
              <p:nvPr/>
            </p:nvSpPr>
            <p:spPr>
              <a:xfrm>
                <a:off x="3515213" y="3520813"/>
                <a:ext cx="128100" cy="133500"/>
              </a:xfrm>
              <a:prstGeom prst="ellipse">
                <a:avLst/>
              </a:prstGeom>
              <a:solidFill>
                <a:srgbClr val="EA9999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7" name="Google Shape;387;p22"/>
          <p:cNvGrpSpPr/>
          <p:nvPr/>
        </p:nvGrpSpPr>
        <p:grpSpPr>
          <a:xfrm rot="5400000">
            <a:off x="2350345" y="4185203"/>
            <a:ext cx="128113" cy="291275"/>
            <a:chOff x="3515200" y="3363038"/>
            <a:chExt cx="128113" cy="291275"/>
          </a:xfrm>
        </p:grpSpPr>
        <p:sp>
          <p:nvSpPr>
            <p:cNvPr id="388" name="Google Shape;388;p22"/>
            <p:cNvSpPr/>
            <p:nvPr/>
          </p:nvSpPr>
          <p:spPr>
            <a:xfrm>
              <a:off x="3515200" y="3363038"/>
              <a:ext cx="128100" cy="133500"/>
            </a:xfrm>
            <a:prstGeom prst="ellipse">
              <a:avLst/>
            </a:prstGeom>
            <a:solidFill>
              <a:srgbClr val="EA999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2"/>
            <p:cNvSpPr/>
            <p:nvPr/>
          </p:nvSpPr>
          <p:spPr>
            <a:xfrm>
              <a:off x="3515213" y="3520813"/>
              <a:ext cx="128100" cy="133500"/>
            </a:xfrm>
            <a:prstGeom prst="ellipse">
              <a:avLst/>
            </a:prstGeom>
            <a:solidFill>
              <a:srgbClr val="EA999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326517E-15C4-9F91-16CC-8E380F34C3F8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B5BD5FD-A47A-17CB-88FE-83E3DFAB0659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401729-EA82-D459-37DE-E0CD15883E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3F7D43-2C68-9D34-18AF-3293500076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395" name="Google Shape;395;p23"/>
          <p:cNvSpPr txBox="1"/>
          <p:nvPr/>
        </p:nvSpPr>
        <p:spPr>
          <a:xfrm>
            <a:off x="4952000" y="1725150"/>
            <a:ext cx="34308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2E4B0"/>
                </a:solidFill>
                <a:latin typeface="Cambria"/>
                <a:ea typeface="Cambria"/>
                <a:cs typeface="Cambria"/>
                <a:sym typeface="Cambria"/>
              </a:rPr>
              <a:t>Ethene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contains 4 hydrogen atoms. This means that 2 more electrons are required to complete the outer shell of each carbon atom. This is provided through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double covalent bond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This family of molecules are called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alkenes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96" name="Google Shape;396;p23"/>
          <p:cNvGrpSpPr/>
          <p:nvPr/>
        </p:nvGrpSpPr>
        <p:grpSpPr>
          <a:xfrm>
            <a:off x="618763" y="320769"/>
            <a:ext cx="3953229" cy="4501956"/>
            <a:chOff x="437788" y="447019"/>
            <a:chExt cx="3953229" cy="4501956"/>
          </a:xfrm>
        </p:grpSpPr>
        <p:sp>
          <p:nvSpPr>
            <p:cNvPr id="397" name="Google Shape;397;p23"/>
            <p:cNvSpPr txBox="1"/>
            <p:nvPr/>
          </p:nvSpPr>
          <p:spPr>
            <a:xfrm>
              <a:off x="747464" y="4548775"/>
              <a:ext cx="3333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 molecule of </a:t>
              </a:r>
              <a:r>
                <a:rPr lang="en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ethene 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(</a:t>
              </a:r>
              <a:r>
                <a:rPr lang="en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C</a:t>
              </a:r>
              <a:r>
                <a:rPr lang="en" b="1" baseline="-25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</a:t>
              </a:r>
              <a:r>
                <a:rPr lang="en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H</a:t>
              </a:r>
              <a:r>
                <a:rPr lang="en" b="1" baseline="-25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4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).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398" name="Google Shape;398;p23"/>
            <p:cNvGrpSpPr/>
            <p:nvPr/>
          </p:nvGrpSpPr>
          <p:grpSpPr>
            <a:xfrm>
              <a:off x="437787" y="447019"/>
              <a:ext cx="3953229" cy="4011865"/>
              <a:chOff x="317400" y="96885"/>
              <a:chExt cx="4344208" cy="4415922"/>
            </a:xfrm>
          </p:grpSpPr>
          <p:sp>
            <p:nvSpPr>
              <p:cNvPr id="399" name="Google Shape;399;p23"/>
              <p:cNvSpPr/>
              <p:nvPr/>
            </p:nvSpPr>
            <p:spPr>
              <a:xfrm>
                <a:off x="317400" y="1148798"/>
                <a:ext cx="2345100" cy="2334600"/>
              </a:xfrm>
              <a:prstGeom prst="ellipse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00" name="Google Shape;400;p23"/>
              <p:cNvGrpSpPr/>
              <p:nvPr/>
            </p:nvGrpSpPr>
            <p:grpSpPr>
              <a:xfrm rot="5400000">
                <a:off x="1360219" y="3069977"/>
                <a:ext cx="259548" cy="471760"/>
                <a:chOff x="2854375" y="2025250"/>
                <a:chExt cx="186900" cy="342600"/>
              </a:xfrm>
            </p:grpSpPr>
            <p:sp>
              <p:nvSpPr>
                <p:cNvPr id="401" name="Google Shape;401;p23"/>
                <p:cNvSpPr/>
                <p:nvPr/>
              </p:nvSpPr>
              <p:spPr>
                <a:xfrm>
                  <a:off x="2854375" y="2025250"/>
                  <a:ext cx="186900" cy="209100"/>
                </a:xfrm>
                <a:prstGeom prst="mathMultiply">
                  <a:avLst>
                    <a:gd name="adj1" fmla="val 23520"/>
                  </a:avLst>
                </a:prstGeom>
                <a:solidFill>
                  <a:srgbClr val="72E4B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" name="Google Shape;402;p23"/>
                <p:cNvSpPr/>
                <p:nvPr/>
              </p:nvSpPr>
              <p:spPr>
                <a:xfrm>
                  <a:off x="2883775" y="2234350"/>
                  <a:ext cx="128100" cy="133500"/>
                </a:xfrm>
                <a:prstGeom prst="ellipse">
                  <a:avLst/>
                </a:prstGeom>
                <a:solidFill>
                  <a:srgbClr val="72E4B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03" name="Google Shape;403;p23"/>
              <p:cNvSpPr/>
              <p:nvPr/>
            </p:nvSpPr>
            <p:spPr>
              <a:xfrm>
                <a:off x="1175367" y="1992592"/>
                <a:ext cx="629700" cy="647700"/>
              </a:xfrm>
              <a:prstGeom prst="ellipse">
                <a:avLst/>
              </a:prstGeom>
              <a:solidFill>
                <a:srgbClr val="72E4B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04" name="Google Shape;404;p23"/>
              <p:cNvGrpSpPr/>
              <p:nvPr/>
            </p:nvGrpSpPr>
            <p:grpSpPr>
              <a:xfrm>
                <a:off x="807104" y="3102583"/>
                <a:ext cx="1365709" cy="1410225"/>
                <a:chOff x="2854086" y="1668626"/>
                <a:chExt cx="991800" cy="1015500"/>
              </a:xfrm>
            </p:grpSpPr>
            <p:sp>
              <p:nvSpPr>
                <p:cNvPr id="405" name="Google Shape;405;p23"/>
                <p:cNvSpPr/>
                <p:nvPr/>
              </p:nvSpPr>
              <p:spPr>
                <a:xfrm>
                  <a:off x="2854086" y="1668626"/>
                  <a:ext cx="991800" cy="1015500"/>
                </a:xfrm>
                <a:prstGeom prst="ellipse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406;p23"/>
                <p:cNvSpPr/>
                <p:nvPr/>
              </p:nvSpPr>
              <p:spPr>
                <a:xfrm>
                  <a:off x="3210025" y="2052850"/>
                  <a:ext cx="280500" cy="280500"/>
                </a:xfrm>
                <a:prstGeom prst="ellipse">
                  <a:avLst/>
                </a:prstGeom>
                <a:solidFill>
                  <a:srgbClr val="72E4B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7" name="Google Shape;407;p23"/>
              <p:cNvGrpSpPr/>
              <p:nvPr/>
            </p:nvGrpSpPr>
            <p:grpSpPr>
              <a:xfrm>
                <a:off x="807503" y="96885"/>
                <a:ext cx="1365709" cy="1410225"/>
                <a:chOff x="2854375" y="1685350"/>
                <a:chExt cx="991800" cy="1015500"/>
              </a:xfrm>
            </p:grpSpPr>
            <p:sp>
              <p:nvSpPr>
                <p:cNvPr id="408" name="Google Shape;408;p23"/>
                <p:cNvSpPr/>
                <p:nvPr/>
              </p:nvSpPr>
              <p:spPr>
                <a:xfrm>
                  <a:off x="2854375" y="1685350"/>
                  <a:ext cx="991800" cy="1015500"/>
                </a:xfrm>
                <a:prstGeom prst="ellipse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" name="Google Shape;409;p23"/>
                <p:cNvSpPr/>
                <p:nvPr/>
              </p:nvSpPr>
              <p:spPr>
                <a:xfrm>
                  <a:off x="3210025" y="2052850"/>
                  <a:ext cx="280500" cy="280500"/>
                </a:xfrm>
                <a:prstGeom prst="ellipse">
                  <a:avLst/>
                </a:prstGeom>
                <a:solidFill>
                  <a:srgbClr val="72E4B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10" name="Google Shape;410;p23"/>
              <p:cNvGrpSpPr/>
              <p:nvPr/>
            </p:nvGrpSpPr>
            <p:grpSpPr>
              <a:xfrm rot="5400000">
                <a:off x="1360219" y="1091335"/>
                <a:ext cx="259548" cy="471760"/>
                <a:chOff x="2854375" y="2025250"/>
                <a:chExt cx="186900" cy="342600"/>
              </a:xfrm>
            </p:grpSpPr>
            <p:sp>
              <p:nvSpPr>
                <p:cNvPr id="411" name="Google Shape;411;p23"/>
                <p:cNvSpPr/>
                <p:nvPr/>
              </p:nvSpPr>
              <p:spPr>
                <a:xfrm>
                  <a:off x="2854375" y="2025250"/>
                  <a:ext cx="186900" cy="209100"/>
                </a:xfrm>
                <a:prstGeom prst="mathMultiply">
                  <a:avLst>
                    <a:gd name="adj1" fmla="val 23520"/>
                  </a:avLst>
                </a:prstGeom>
                <a:solidFill>
                  <a:srgbClr val="72E4B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" name="Google Shape;412;p23"/>
                <p:cNvSpPr/>
                <p:nvPr/>
              </p:nvSpPr>
              <p:spPr>
                <a:xfrm>
                  <a:off x="2883775" y="2234350"/>
                  <a:ext cx="128100" cy="133500"/>
                </a:xfrm>
                <a:prstGeom prst="ellipse">
                  <a:avLst/>
                </a:prstGeom>
                <a:solidFill>
                  <a:srgbClr val="72E4B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13" name="Google Shape;413;p23"/>
              <p:cNvGrpSpPr/>
              <p:nvPr/>
            </p:nvGrpSpPr>
            <p:grpSpPr>
              <a:xfrm>
                <a:off x="2316026" y="128364"/>
                <a:ext cx="2345582" cy="4384442"/>
                <a:chOff x="6848300" y="742350"/>
                <a:chExt cx="1703400" cy="3157228"/>
              </a:xfrm>
            </p:grpSpPr>
            <p:sp>
              <p:nvSpPr>
                <p:cNvPr id="414" name="Google Shape;414;p23"/>
                <p:cNvSpPr/>
                <p:nvPr/>
              </p:nvSpPr>
              <p:spPr>
                <a:xfrm>
                  <a:off x="6848300" y="1499975"/>
                  <a:ext cx="1703400" cy="1681500"/>
                </a:xfrm>
                <a:prstGeom prst="ellipse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415" name="Google Shape;415;p23"/>
                <p:cNvGrpSpPr/>
                <p:nvPr/>
              </p:nvGrpSpPr>
              <p:grpSpPr>
                <a:xfrm rot="5400000">
                  <a:off x="7606553" y="2881886"/>
                  <a:ext cx="186900" cy="342600"/>
                  <a:chOff x="2854375" y="2025250"/>
                  <a:chExt cx="186900" cy="342600"/>
                </a:xfrm>
              </p:grpSpPr>
              <p:sp>
                <p:nvSpPr>
                  <p:cNvPr id="416" name="Google Shape;416;p23"/>
                  <p:cNvSpPr/>
                  <p:nvPr/>
                </p:nvSpPr>
                <p:spPr>
                  <a:xfrm>
                    <a:off x="2854375" y="2025250"/>
                    <a:ext cx="186900" cy="209100"/>
                  </a:xfrm>
                  <a:prstGeom prst="mathMultiply">
                    <a:avLst>
                      <a:gd name="adj1" fmla="val 23520"/>
                    </a:avLst>
                  </a:prstGeom>
                  <a:solidFill>
                    <a:srgbClr val="72E4B0"/>
                  </a:soli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7" name="Google Shape;417;p23"/>
                  <p:cNvSpPr/>
                  <p:nvPr/>
                </p:nvSpPr>
                <p:spPr>
                  <a:xfrm>
                    <a:off x="2883775" y="2234350"/>
                    <a:ext cx="128100" cy="133500"/>
                  </a:xfrm>
                  <a:prstGeom prst="ellipse">
                    <a:avLst/>
                  </a:prstGeom>
                  <a:solidFill>
                    <a:srgbClr val="72E4B0"/>
                  </a:soli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418" name="Google Shape;418;p23"/>
                <p:cNvSpPr/>
                <p:nvPr/>
              </p:nvSpPr>
              <p:spPr>
                <a:xfrm>
                  <a:off x="7471400" y="2107625"/>
                  <a:ext cx="457200" cy="466200"/>
                </a:xfrm>
                <a:prstGeom prst="ellipse">
                  <a:avLst/>
                </a:prstGeom>
                <a:solidFill>
                  <a:srgbClr val="72E4B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419" name="Google Shape;419;p23"/>
                <p:cNvGrpSpPr/>
                <p:nvPr/>
              </p:nvGrpSpPr>
              <p:grpSpPr>
                <a:xfrm>
                  <a:off x="7198264" y="2884078"/>
                  <a:ext cx="991800" cy="1015500"/>
                  <a:chOff x="2848539" y="1645828"/>
                  <a:chExt cx="991800" cy="1015500"/>
                </a:xfrm>
              </p:grpSpPr>
              <p:sp>
                <p:nvSpPr>
                  <p:cNvPr id="420" name="Google Shape;420;p23"/>
                  <p:cNvSpPr/>
                  <p:nvPr/>
                </p:nvSpPr>
                <p:spPr>
                  <a:xfrm>
                    <a:off x="2848539" y="1645828"/>
                    <a:ext cx="991800" cy="1015500"/>
                  </a:xfrm>
                  <a:prstGeom prst="ellipse">
                    <a:avLst/>
                  </a:prstGeom>
                  <a:noFill/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1" name="Google Shape;421;p23"/>
                  <p:cNvSpPr/>
                  <p:nvPr/>
                </p:nvSpPr>
                <p:spPr>
                  <a:xfrm>
                    <a:off x="3210025" y="2052850"/>
                    <a:ext cx="280500" cy="280500"/>
                  </a:xfrm>
                  <a:prstGeom prst="ellipse">
                    <a:avLst/>
                  </a:prstGeom>
                  <a:solidFill>
                    <a:srgbClr val="72E4B0"/>
                  </a:soli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2" name="Google Shape;422;p23"/>
                <p:cNvGrpSpPr/>
                <p:nvPr/>
              </p:nvGrpSpPr>
              <p:grpSpPr>
                <a:xfrm>
                  <a:off x="7204100" y="742350"/>
                  <a:ext cx="991800" cy="1015500"/>
                  <a:chOff x="2854375" y="1685350"/>
                  <a:chExt cx="991800" cy="1015500"/>
                </a:xfrm>
              </p:grpSpPr>
              <p:sp>
                <p:nvSpPr>
                  <p:cNvPr id="423" name="Google Shape;423;p23"/>
                  <p:cNvSpPr/>
                  <p:nvPr/>
                </p:nvSpPr>
                <p:spPr>
                  <a:xfrm>
                    <a:off x="2854375" y="1685350"/>
                    <a:ext cx="991800" cy="1015500"/>
                  </a:xfrm>
                  <a:prstGeom prst="ellipse">
                    <a:avLst/>
                  </a:prstGeom>
                  <a:noFill/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4" name="Google Shape;424;p23"/>
                  <p:cNvSpPr/>
                  <p:nvPr/>
                </p:nvSpPr>
                <p:spPr>
                  <a:xfrm>
                    <a:off x="3210025" y="2052850"/>
                    <a:ext cx="280500" cy="280500"/>
                  </a:xfrm>
                  <a:prstGeom prst="ellipse">
                    <a:avLst/>
                  </a:prstGeom>
                  <a:solidFill>
                    <a:srgbClr val="72E4B0"/>
                  </a:soli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5" name="Google Shape;425;p23"/>
                <p:cNvGrpSpPr/>
                <p:nvPr/>
              </p:nvGrpSpPr>
              <p:grpSpPr>
                <a:xfrm rot="5400000">
                  <a:off x="7606553" y="1456986"/>
                  <a:ext cx="186900" cy="342600"/>
                  <a:chOff x="2854375" y="2025250"/>
                  <a:chExt cx="186900" cy="342600"/>
                </a:xfrm>
              </p:grpSpPr>
              <p:sp>
                <p:nvSpPr>
                  <p:cNvPr id="426" name="Google Shape;426;p23"/>
                  <p:cNvSpPr/>
                  <p:nvPr/>
                </p:nvSpPr>
                <p:spPr>
                  <a:xfrm>
                    <a:off x="2854375" y="2025250"/>
                    <a:ext cx="186900" cy="209100"/>
                  </a:xfrm>
                  <a:prstGeom prst="mathMultiply">
                    <a:avLst>
                      <a:gd name="adj1" fmla="val 23520"/>
                    </a:avLst>
                  </a:prstGeom>
                  <a:solidFill>
                    <a:srgbClr val="72E4B0"/>
                  </a:soli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7" name="Google Shape;427;p23"/>
                  <p:cNvSpPr/>
                  <p:nvPr/>
                </p:nvSpPr>
                <p:spPr>
                  <a:xfrm>
                    <a:off x="2883775" y="2234350"/>
                    <a:ext cx="128100" cy="133500"/>
                  </a:xfrm>
                  <a:prstGeom prst="ellipse">
                    <a:avLst/>
                  </a:prstGeom>
                  <a:solidFill>
                    <a:srgbClr val="72E4B0"/>
                  </a:soli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428" name="Google Shape;428;p23"/>
              <p:cNvSpPr/>
              <p:nvPr/>
            </p:nvSpPr>
            <p:spPr>
              <a:xfrm rot="10800000">
                <a:off x="2405035" y="1925649"/>
                <a:ext cx="175500" cy="185100"/>
              </a:xfrm>
              <a:prstGeom prst="ellipse">
                <a:avLst/>
              </a:prstGeom>
              <a:solidFill>
                <a:srgbClr val="72E4B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3"/>
              <p:cNvSpPr/>
              <p:nvPr/>
            </p:nvSpPr>
            <p:spPr>
              <a:xfrm rot="10800000">
                <a:off x="2405035" y="2132677"/>
                <a:ext cx="175500" cy="185100"/>
              </a:xfrm>
              <a:prstGeom prst="ellipse">
                <a:avLst/>
              </a:prstGeom>
              <a:solidFill>
                <a:srgbClr val="72E4B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23"/>
              <p:cNvSpPr/>
              <p:nvPr/>
            </p:nvSpPr>
            <p:spPr>
              <a:xfrm rot="10800000">
                <a:off x="2405035" y="2339705"/>
                <a:ext cx="175500" cy="185100"/>
              </a:xfrm>
              <a:prstGeom prst="ellipse">
                <a:avLst/>
              </a:prstGeom>
              <a:solidFill>
                <a:srgbClr val="72E4B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23"/>
              <p:cNvSpPr/>
              <p:nvPr/>
            </p:nvSpPr>
            <p:spPr>
              <a:xfrm rot="10800000">
                <a:off x="2405035" y="2546732"/>
                <a:ext cx="175500" cy="185100"/>
              </a:xfrm>
              <a:prstGeom prst="ellipse">
                <a:avLst/>
              </a:prstGeom>
              <a:solidFill>
                <a:srgbClr val="72E4B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2" name="Google Shape;432;p23"/>
            <p:cNvSpPr txBox="1"/>
            <p:nvPr/>
          </p:nvSpPr>
          <p:spPr>
            <a:xfrm>
              <a:off x="1259488" y="2286225"/>
              <a:ext cx="483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Kalam"/>
                  <a:ea typeface="Kalam"/>
                  <a:cs typeface="Kalam"/>
                  <a:sym typeface="Kalam"/>
                </a:rPr>
                <a:t>C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33" name="Google Shape;433;p23"/>
            <p:cNvSpPr txBox="1"/>
            <p:nvPr/>
          </p:nvSpPr>
          <p:spPr>
            <a:xfrm>
              <a:off x="3077488" y="2291663"/>
              <a:ext cx="483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Kalam"/>
                  <a:ea typeface="Kalam"/>
                  <a:cs typeface="Kalam"/>
                  <a:sym typeface="Kalam"/>
                </a:rPr>
                <a:t>C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34" name="Google Shape;434;p23"/>
            <p:cNvSpPr txBox="1"/>
            <p:nvPr/>
          </p:nvSpPr>
          <p:spPr>
            <a:xfrm>
              <a:off x="3077488" y="3679063"/>
              <a:ext cx="483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Kalam"/>
                  <a:ea typeface="Kalam"/>
                  <a:cs typeface="Kalam"/>
                  <a:sym typeface="Kalam"/>
                </a:rPr>
                <a:t>H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35" name="Google Shape;435;p23"/>
            <p:cNvSpPr txBox="1"/>
            <p:nvPr/>
          </p:nvSpPr>
          <p:spPr>
            <a:xfrm>
              <a:off x="1259488" y="3655413"/>
              <a:ext cx="483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Kalam"/>
                  <a:ea typeface="Kalam"/>
                  <a:cs typeface="Kalam"/>
                  <a:sym typeface="Kalam"/>
                </a:rPr>
                <a:t>H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36" name="Google Shape;436;p23"/>
            <p:cNvSpPr txBox="1"/>
            <p:nvPr/>
          </p:nvSpPr>
          <p:spPr>
            <a:xfrm>
              <a:off x="3077488" y="927913"/>
              <a:ext cx="483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Kalam"/>
                  <a:ea typeface="Kalam"/>
                  <a:cs typeface="Kalam"/>
                  <a:sym typeface="Kalam"/>
                </a:rPr>
                <a:t>H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37" name="Google Shape;437;p23"/>
            <p:cNvSpPr txBox="1"/>
            <p:nvPr/>
          </p:nvSpPr>
          <p:spPr>
            <a:xfrm>
              <a:off x="1259488" y="891038"/>
              <a:ext cx="483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Kalam"/>
                  <a:ea typeface="Kalam"/>
                  <a:cs typeface="Kalam"/>
                  <a:sym typeface="Kalam"/>
                </a:rPr>
                <a:t>H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1169D68-D512-3C53-F82C-E650B85F87BA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892B5C9-2E1D-81B3-DE6B-48D550D07843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89A60-FCBE-35C9-6DCD-A202AE71CD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AA7679-5446-ECD9-C9B5-5F522AB22E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Simple Molecular Structures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3" name="Google Shape;443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705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●"/>
            </a:pPr>
            <a:r>
              <a:rPr lang="en" sz="14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1.47 and 1.48</a:t>
            </a:r>
            <a:endParaRPr sz="14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000"/>
              <a:buFont typeface="Cambria"/>
              <a:buChar char="○"/>
            </a:pPr>
            <a:r>
              <a:rPr lang="en" sz="1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Explain why substances with a simple molecular structures are gases or liquids, or solids with low melting and boiling points.</a:t>
            </a:r>
            <a:endParaRPr sz="10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000"/>
              <a:buFont typeface="Cambria"/>
              <a:buChar char="○"/>
            </a:pPr>
            <a:r>
              <a:rPr lang="en" sz="1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Explain why the melting and boiling points of substances with simple molecular structures increase, in general, with increasing relative molecular mass.</a:t>
            </a:r>
            <a:endParaRPr sz="10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●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Atoms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within 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molecule are held together by covalent bonds.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Char char="○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These bonds are 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very strong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●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Some molecules are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attracted 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each other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through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intermolecular forces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Char char="○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comparison, these forces are 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very weak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Char char="○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These molecules are said to have 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simple molecular 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structures.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●"/>
            </a:pP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Weak intermolecular forces mean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most 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covalent molecules are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liquids 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sz="14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gases </a:t>
            </a:r>
            <a:r>
              <a:rPr lang="en" sz="14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at room temperature.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Char char="○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 the size of the molecule 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increases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the strength of the intermolecular forces 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also increases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000"/>
              <a:buFont typeface="Cambria"/>
              <a:buChar char="○"/>
            </a:pP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means larger molecules will have a </a:t>
            </a:r>
            <a:r>
              <a:rPr lang="en" sz="10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higher </a:t>
            </a:r>
            <a:r>
              <a:rPr lang="en" sz="1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melting and boiling point.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4" name="Google Shape;44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445" name="Google Shape;445;p24"/>
          <p:cNvPicPr preferRelativeResize="0"/>
          <p:nvPr/>
        </p:nvPicPr>
        <p:blipFill rotWithShape="1">
          <a:blip r:embed="rId3">
            <a:alphaModFix/>
          </a:blip>
          <a:srcRect b="6068"/>
          <a:stretch/>
        </p:blipFill>
        <p:spPr>
          <a:xfrm>
            <a:off x="6037388" y="1669600"/>
            <a:ext cx="2698726" cy="154635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24"/>
          <p:cNvSpPr txBox="1"/>
          <p:nvPr/>
        </p:nvSpPr>
        <p:spPr>
          <a:xfrm>
            <a:off x="6090900" y="3255875"/>
            <a:ext cx="25917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Intermolecular attractions (represented as a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dashed line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are found between many covalent molecules, perhaps most famously in </a:t>
            </a: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water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D53530A-E706-4CA2-691D-3D740914E62C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A3BB997-6F90-F5E4-EF21-239F1039D2C3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A4C34B-F422-709A-201C-0704444EC1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27B1AB-1D95-50B3-7D3B-1B1DC522E1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25"/>
          <p:cNvPicPr preferRelativeResize="0"/>
          <p:nvPr/>
        </p:nvPicPr>
        <p:blipFill rotWithShape="1">
          <a:blip r:embed="rId3">
            <a:alphaModFix/>
          </a:blip>
          <a:srcRect l="19607" t="6349" r="21119" b="10108"/>
          <a:stretch/>
        </p:blipFill>
        <p:spPr>
          <a:xfrm>
            <a:off x="3747725" y="0"/>
            <a:ext cx="542025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453" name="Google Shape;453;p25"/>
          <p:cNvSpPr txBox="1"/>
          <p:nvPr/>
        </p:nvSpPr>
        <p:spPr>
          <a:xfrm>
            <a:off x="590825" y="1940700"/>
            <a:ext cx="25119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Intermolecular attractions (represented as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dashed line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are found between many covalent molecules, perhaps most famously in </a:t>
            </a:r>
            <a:r>
              <a:rPr lang="en" b="1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water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454" name="Google Shape;454;p25"/>
          <p:cNvCxnSpPr/>
          <p:nvPr/>
        </p:nvCxnSpPr>
        <p:spPr>
          <a:xfrm flipH="1">
            <a:off x="3747725" y="3750"/>
            <a:ext cx="1500" cy="51360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FA29A36-E276-41CE-2B11-7BE4B83A3E32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24D3280-D908-D4B4-4EBC-935A08A12A50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030540-074C-08A0-C2DE-BC56002316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2A978F-CA63-EECE-2BF0-983BEA00DC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Giant Covalent Structures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60" name="Google Shape;460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1.49 and 1.51</a:t>
            </a:r>
            <a:endParaRPr sz="17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Explain why substances with giant covalent structures are solids with high melting and boiling points.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covalent compounds do not usually conduct electricity.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Giant covalent structures are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similar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structure to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giant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ionic lattices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are however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no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charge ions present in giant covalent structures.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giant covalent structures, many non-metal atoms are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strongly bonded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other non-metal atoms.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Lots of energy is required to break these bonds.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Giant covalent structures therefore have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very high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melting and boiling points.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Giant covalent structures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do not conduct electricity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with the exception of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graphite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Giant covalent structures are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insoluble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water.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61" name="Google Shape;461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1F1FDDD-A45C-61CC-EACD-EE3AAF026BD6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F1D03B0-BB1C-FAE8-7D5E-607FFAA41AB5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0787F1-B24D-44DD-FE88-61309E0B8F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4356A6-564C-FCAC-6075-59486F1049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Diamond and Graphite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67" name="Google Shape;467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1.50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Explain how the structures of diamond, graphite and C</a:t>
            </a:r>
            <a:r>
              <a:rPr lang="en" sz="1200" baseline="-25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60</a:t>
            </a: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 fullerene influence their physical properties, including electrical conductivity and hardness.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Diamond and graphite are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allotropes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carbon.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means that they both contain carbon in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different structural arrangements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Diamond is made up of a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giant network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carbon atoms.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Each carbon atom is bonded to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4 other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carbon atoms.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strong covalent lattice found in diamonds mean they are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very hard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It also means that diamond has a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very high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melting point - above 4000°C.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Diamond has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no free electrons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 does not conduct electricity.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Graphite has a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free electron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 can conduct electricity.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Each carbon atom is bonded to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3 other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carbon atoms.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creates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layers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carbon atoms which can slide over one another, making graphite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soft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Graphite’s free electron allows it to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conduct electricity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68" name="Google Shape;468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99A25CB-93B0-6804-0D16-E8BE78D74303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9492AE7-E8C8-55EB-1454-CDC342D2E544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8AA949-8631-8B54-AA17-ED6487D7F6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708A55-18AE-5A34-697D-368AC687D4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pSp>
        <p:nvGrpSpPr>
          <p:cNvPr id="474" name="Google Shape;474;p28"/>
          <p:cNvGrpSpPr/>
          <p:nvPr/>
        </p:nvGrpSpPr>
        <p:grpSpPr>
          <a:xfrm>
            <a:off x="1428175" y="642525"/>
            <a:ext cx="5995050" cy="3664375"/>
            <a:chOff x="1563000" y="662500"/>
            <a:chExt cx="5995050" cy="3664375"/>
          </a:xfrm>
        </p:grpSpPr>
        <p:grpSp>
          <p:nvGrpSpPr>
            <p:cNvPr id="475" name="Google Shape;475;p28"/>
            <p:cNvGrpSpPr/>
            <p:nvPr/>
          </p:nvGrpSpPr>
          <p:grpSpPr>
            <a:xfrm>
              <a:off x="1722563" y="662500"/>
              <a:ext cx="5698876" cy="2573703"/>
              <a:chOff x="1324525" y="372850"/>
              <a:chExt cx="5698876" cy="2573703"/>
            </a:xfrm>
          </p:grpSpPr>
          <p:sp>
            <p:nvSpPr>
              <p:cNvPr id="476" name="Google Shape;476;p28"/>
              <p:cNvSpPr/>
              <p:nvPr/>
            </p:nvSpPr>
            <p:spPr>
              <a:xfrm>
                <a:off x="1324525" y="511054"/>
                <a:ext cx="2554815" cy="2435499"/>
              </a:xfrm>
              <a:custGeom>
                <a:avLst/>
                <a:gdLst/>
                <a:ahLst/>
                <a:cxnLst/>
                <a:rect l="l" t="t" r="r" b="b"/>
                <a:pathLst>
                  <a:path w="56460" h="52526" fill="none" extrusionOk="0">
                    <a:moveTo>
                      <a:pt x="18831" y="38231"/>
                    </a:moveTo>
                    <a:lnTo>
                      <a:pt x="14111" y="29343"/>
                    </a:lnTo>
                    <a:moveTo>
                      <a:pt x="18814" y="38231"/>
                    </a:moveTo>
                    <a:lnTo>
                      <a:pt x="28238" y="44793"/>
                    </a:lnTo>
                    <a:moveTo>
                      <a:pt x="18831" y="8888"/>
                    </a:moveTo>
                    <a:lnTo>
                      <a:pt x="14111" y="0"/>
                    </a:lnTo>
                    <a:moveTo>
                      <a:pt x="18814" y="38231"/>
                    </a:moveTo>
                    <a:lnTo>
                      <a:pt x="9407" y="46349"/>
                    </a:lnTo>
                    <a:moveTo>
                      <a:pt x="18831" y="8888"/>
                    </a:moveTo>
                    <a:lnTo>
                      <a:pt x="28238" y="15450"/>
                    </a:lnTo>
                    <a:moveTo>
                      <a:pt x="32942" y="24338"/>
                    </a:moveTo>
                    <a:lnTo>
                      <a:pt x="28238" y="15450"/>
                    </a:lnTo>
                    <a:moveTo>
                      <a:pt x="32942" y="24338"/>
                    </a:moveTo>
                    <a:lnTo>
                      <a:pt x="42349" y="30900"/>
                    </a:lnTo>
                    <a:moveTo>
                      <a:pt x="47052" y="39788"/>
                    </a:moveTo>
                    <a:lnTo>
                      <a:pt x="42349" y="30900"/>
                    </a:lnTo>
                    <a:moveTo>
                      <a:pt x="18831" y="38231"/>
                    </a:moveTo>
                    <a:lnTo>
                      <a:pt x="23535" y="32440"/>
                    </a:lnTo>
                    <a:moveTo>
                      <a:pt x="47052" y="39788"/>
                    </a:moveTo>
                    <a:lnTo>
                      <a:pt x="56459" y="46349"/>
                    </a:lnTo>
                    <a:moveTo>
                      <a:pt x="18831" y="8888"/>
                    </a:moveTo>
                    <a:lnTo>
                      <a:pt x="9407" y="16990"/>
                    </a:lnTo>
                    <a:moveTo>
                      <a:pt x="32942" y="24338"/>
                    </a:moveTo>
                    <a:lnTo>
                      <a:pt x="23535" y="32440"/>
                    </a:lnTo>
                    <a:moveTo>
                      <a:pt x="18831" y="8888"/>
                    </a:moveTo>
                    <a:lnTo>
                      <a:pt x="23535" y="3097"/>
                    </a:lnTo>
                    <a:moveTo>
                      <a:pt x="47052" y="10428"/>
                    </a:moveTo>
                    <a:lnTo>
                      <a:pt x="42349" y="1540"/>
                    </a:lnTo>
                    <a:moveTo>
                      <a:pt x="47052" y="39788"/>
                    </a:moveTo>
                    <a:lnTo>
                      <a:pt x="37645" y="47889"/>
                    </a:lnTo>
                    <a:moveTo>
                      <a:pt x="47052" y="10428"/>
                    </a:moveTo>
                    <a:lnTo>
                      <a:pt x="56459" y="16990"/>
                    </a:lnTo>
                    <a:moveTo>
                      <a:pt x="14111" y="25878"/>
                    </a:moveTo>
                    <a:lnTo>
                      <a:pt x="9407" y="16990"/>
                    </a:lnTo>
                    <a:moveTo>
                      <a:pt x="32942" y="24338"/>
                    </a:moveTo>
                    <a:lnTo>
                      <a:pt x="37645" y="18547"/>
                    </a:lnTo>
                    <a:moveTo>
                      <a:pt x="14111" y="25878"/>
                    </a:moveTo>
                    <a:lnTo>
                      <a:pt x="23535" y="32440"/>
                    </a:lnTo>
                    <a:moveTo>
                      <a:pt x="47052" y="39788"/>
                    </a:moveTo>
                    <a:lnTo>
                      <a:pt x="51756" y="33996"/>
                    </a:lnTo>
                    <a:moveTo>
                      <a:pt x="28238" y="41328"/>
                    </a:moveTo>
                    <a:lnTo>
                      <a:pt x="23535" y="32440"/>
                    </a:lnTo>
                    <a:moveTo>
                      <a:pt x="28238" y="41328"/>
                    </a:moveTo>
                    <a:lnTo>
                      <a:pt x="37645" y="47889"/>
                    </a:lnTo>
                    <a:moveTo>
                      <a:pt x="47052" y="10428"/>
                    </a:moveTo>
                    <a:lnTo>
                      <a:pt x="37645" y="18547"/>
                    </a:lnTo>
                    <a:moveTo>
                      <a:pt x="14111" y="25878"/>
                    </a:moveTo>
                    <a:lnTo>
                      <a:pt x="4704" y="33996"/>
                    </a:lnTo>
                    <a:moveTo>
                      <a:pt x="47052" y="10428"/>
                    </a:moveTo>
                    <a:lnTo>
                      <a:pt x="51756" y="4637"/>
                    </a:lnTo>
                    <a:moveTo>
                      <a:pt x="28238" y="11968"/>
                    </a:moveTo>
                    <a:lnTo>
                      <a:pt x="23535" y="3097"/>
                    </a:lnTo>
                    <a:moveTo>
                      <a:pt x="28238" y="41328"/>
                    </a:moveTo>
                    <a:lnTo>
                      <a:pt x="18814" y="49446"/>
                    </a:lnTo>
                    <a:moveTo>
                      <a:pt x="28238" y="11968"/>
                    </a:moveTo>
                    <a:lnTo>
                      <a:pt x="37645" y="18547"/>
                    </a:lnTo>
                    <a:moveTo>
                      <a:pt x="42349" y="27418"/>
                    </a:moveTo>
                    <a:lnTo>
                      <a:pt x="37645" y="18547"/>
                    </a:lnTo>
                    <a:moveTo>
                      <a:pt x="14111" y="25878"/>
                    </a:moveTo>
                    <a:lnTo>
                      <a:pt x="18831" y="20087"/>
                    </a:lnTo>
                    <a:moveTo>
                      <a:pt x="42349" y="27418"/>
                    </a:moveTo>
                    <a:lnTo>
                      <a:pt x="51756" y="33996"/>
                    </a:lnTo>
                    <a:moveTo>
                      <a:pt x="28238" y="41328"/>
                    </a:moveTo>
                    <a:lnTo>
                      <a:pt x="32942" y="35536"/>
                    </a:lnTo>
                    <a:moveTo>
                      <a:pt x="9407" y="42868"/>
                    </a:moveTo>
                    <a:lnTo>
                      <a:pt x="4704" y="33996"/>
                    </a:lnTo>
                    <a:moveTo>
                      <a:pt x="9407" y="42868"/>
                    </a:moveTo>
                    <a:lnTo>
                      <a:pt x="18831" y="49446"/>
                    </a:lnTo>
                    <a:moveTo>
                      <a:pt x="28238" y="11968"/>
                    </a:moveTo>
                    <a:lnTo>
                      <a:pt x="18814" y="20087"/>
                    </a:lnTo>
                    <a:moveTo>
                      <a:pt x="42349" y="27418"/>
                    </a:moveTo>
                    <a:lnTo>
                      <a:pt x="32942" y="35536"/>
                    </a:lnTo>
                    <a:moveTo>
                      <a:pt x="28238" y="11968"/>
                    </a:moveTo>
                    <a:lnTo>
                      <a:pt x="32942" y="6177"/>
                    </a:lnTo>
                    <a:moveTo>
                      <a:pt x="9407" y="13525"/>
                    </a:moveTo>
                    <a:lnTo>
                      <a:pt x="4704" y="4637"/>
                    </a:lnTo>
                    <a:moveTo>
                      <a:pt x="9407" y="42868"/>
                    </a:moveTo>
                    <a:lnTo>
                      <a:pt x="0" y="50986"/>
                    </a:lnTo>
                    <a:moveTo>
                      <a:pt x="9407" y="13525"/>
                    </a:moveTo>
                    <a:lnTo>
                      <a:pt x="18831" y="20087"/>
                    </a:lnTo>
                    <a:moveTo>
                      <a:pt x="42349" y="27418"/>
                    </a:moveTo>
                    <a:lnTo>
                      <a:pt x="47052" y="21626"/>
                    </a:lnTo>
                    <a:moveTo>
                      <a:pt x="23535" y="28975"/>
                    </a:moveTo>
                    <a:lnTo>
                      <a:pt x="18814" y="20087"/>
                    </a:lnTo>
                    <a:moveTo>
                      <a:pt x="23535" y="28975"/>
                    </a:moveTo>
                    <a:lnTo>
                      <a:pt x="32942" y="35536"/>
                    </a:lnTo>
                    <a:moveTo>
                      <a:pt x="9407" y="42868"/>
                    </a:moveTo>
                    <a:lnTo>
                      <a:pt x="14111" y="37076"/>
                    </a:lnTo>
                    <a:moveTo>
                      <a:pt x="37645" y="44424"/>
                    </a:moveTo>
                    <a:lnTo>
                      <a:pt x="32942" y="35536"/>
                    </a:lnTo>
                    <a:moveTo>
                      <a:pt x="37645" y="44424"/>
                    </a:moveTo>
                    <a:lnTo>
                      <a:pt x="47052" y="50986"/>
                    </a:lnTo>
                    <a:moveTo>
                      <a:pt x="9407" y="13525"/>
                    </a:moveTo>
                    <a:lnTo>
                      <a:pt x="0" y="21626"/>
                    </a:lnTo>
                    <a:moveTo>
                      <a:pt x="23535" y="28975"/>
                    </a:moveTo>
                    <a:lnTo>
                      <a:pt x="14111" y="37093"/>
                    </a:lnTo>
                    <a:moveTo>
                      <a:pt x="37645" y="15065"/>
                    </a:moveTo>
                    <a:lnTo>
                      <a:pt x="32942" y="6194"/>
                    </a:lnTo>
                    <a:moveTo>
                      <a:pt x="9407" y="13525"/>
                    </a:moveTo>
                    <a:lnTo>
                      <a:pt x="14111" y="7733"/>
                    </a:lnTo>
                    <a:moveTo>
                      <a:pt x="37645" y="44424"/>
                    </a:moveTo>
                    <a:lnTo>
                      <a:pt x="28238" y="52526"/>
                    </a:lnTo>
                    <a:moveTo>
                      <a:pt x="37645" y="15065"/>
                    </a:moveTo>
                    <a:lnTo>
                      <a:pt x="47052" y="21626"/>
                    </a:lnTo>
                    <a:moveTo>
                      <a:pt x="23535" y="28975"/>
                    </a:moveTo>
                    <a:lnTo>
                      <a:pt x="28238" y="23183"/>
                    </a:lnTo>
                    <a:moveTo>
                      <a:pt x="37645" y="44424"/>
                    </a:moveTo>
                    <a:lnTo>
                      <a:pt x="42349" y="38633"/>
                    </a:lnTo>
                    <a:moveTo>
                      <a:pt x="37645" y="15065"/>
                    </a:moveTo>
                    <a:lnTo>
                      <a:pt x="28238" y="23183"/>
                    </a:lnTo>
                    <a:moveTo>
                      <a:pt x="37645" y="15065"/>
                    </a:moveTo>
                    <a:lnTo>
                      <a:pt x="42349" y="9273"/>
                    </a:lnTo>
                  </a:path>
                </a:pathLst>
              </a:custGeom>
              <a:noFill/>
              <a:ln w="10450" cap="flat" cmpd="sng">
                <a:solidFill>
                  <a:schemeClr val="dk1"/>
                </a:solidFill>
                <a:prstDash val="solid"/>
                <a:miter lim="167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28"/>
              <p:cNvSpPr/>
              <p:nvPr/>
            </p:nvSpPr>
            <p:spPr>
              <a:xfrm>
                <a:off x="4467047" y="372850"/>
                <a:ext cx="2556354" cy="2572933"/>
              </a:xfrm>
              <a:custGeom>
                <a:avLst/>
                <a:gdLst/>
                <a:ahLst/>
                <a:cxnLst/>
                <a:rect l="l" t="t" r="r" b="b"/>
                <a:pathLst>
                  <a:path w="56494" h="55490" fill="none" extrusionOk="0">
                    <a:moveTo>
                      <a:pt x="56493" y="38566"/>
                    </a:moveTo>
                    <a:lnTo>
                      <a:pt x="51271" y="38617"/>
                    </a:lnTo>
                    <a:lnTo>
                      <a:pt x="47471" y="39805"/>
                    </a:lnTo>
                    <a:moveTo>
                      <a:pt x="55723" y="26163"/>
                    </a:moveTo>
                    <a:lnTo>
                      <a:pt x="54267" y="25025"/>
                    </a:lnTo>
                    <a:moveTo>
                      <a:pt x="47471" y="39805"/>
                    </a:moveTo>
                    <a:lnTo>
                      <a:pt x="42265" y="39839"/>
                    </a:lnTo>
                    <a:lnTo>
                      <a:pt x="38382" y="41044"/>
                    </a:lnTo>
                    <a:moveTo>
                      <a:pt x="46634" y="27368"/>
                    </a:moveTo>
                    <a:lnTo>
                      <a:pt x="45262" y="26213"/>
                    </a:lnTo>
                    <a:moveTo>
                      <a:pt x="38382" y="41044"/>
                    </a:moveTo>
                    <a:lnTo>
                      <a:pt x="33176" y="41077"/>
                    </a:lnTo>
                    <a:lnTo>
                      <a:pt x="29226" y="42299"/>
                    </a:lnTo>
                    <a:moveTo>
                      <a:pt x="48894" y="41345"/>
                    </a:moveTo>
                    <a:lnTo>
                      <a:pt x="47471" y="39805"/>
                    </a:lnTo>
                    <a:moveTo>
                      <a:pt x="37495" y="28574"/>
                    </a:moveTo>
                    <a:lnTo>
                      <a:pt x="36189" y="27402"/>
                    </a:lnTo>
                    <a:moveTo>
                      <a:pt x="29226" y="42299"/>
                    </a:moveTo>
                    <a:lnTo>
                      <a:pt x="24037" y="42333"/>
                    </a:lnTo>
                    <a:moveTo>
                      <a:pt x="51907" y="27536"/>
                    </a:moveTo>
                    <a:lnTo>
                      <a:pt x="55723" y="26163"/>
                    </a:lnTo>
                    <a:moveTo>
                      <a:pt x="54937" y="13626"/>
                    </a:moveTo>
                    <a:lnTo>
                      <a:pt x="49664" y="13743"/>
                    </a:lnTo>
                    <a:moveTo>
                      <a:pt x="24037" y="42333"/>
                    </a:moveTo>
                    <a:lnTo>
                      <a:pt x="20020" y="43555"/>
                    </a:lnTo>
                    <a:moveTo>
                      <a:pt x="51907" y="27536"/>
                    </a:moveTo>
                    <a:lnTo>
                      <a:pt x="46634" y="27368"/>
                    </a:lnTo>
                    <a:moveTo>
                      <a:pt x="39721" y="42600"/>
                    </a:moveTo>
                    <a:lnTo>
                      <a:pt x="38382" y="41044"/>
                    </a:lnTo>
                    <a:moveTo>
                      <a:pt x="28289" y="29795"/>
                    </a:moveTo>
                    <a:lnTo>
                      <a:pt x="27067" y="28607"/>
                    </a:lnTo>
                    <a:moveTo>
                      <a:pt x="49664" y="13743"/>
                    </a:moveTo>
                    <a:lnTo>
                      <a:pt x="45797" y="14798"/>
                    </a:lnTo>
                    <a:moveTo>
                      <a:pt x="20020" y="43555"/>
                    </a:moveTo>
                    <a:lnTo>
                      <a:pt x="14848" y="43588"/>
                    </a:lnTo>
                    <a:moveTo>
                      <a:pt x="42768" y="28758"/>
                    </a:moveTo>
                    <a:lnTo>
                      <a:pt x="46634" y="27368"/>
                    </a:lnTo>
                    <a:moveTo>
                      <a:pt x="54150" y="938"/>
                    </a:moveTo>
                    <a:lnTo>
                      <a:pt x="52677" y="1"/>
                    </a:lnTo>
                    <a:moveTo>
                      <a:pt x="45797" y="14798"/>
                    </a:moveTo>
                    <a:lnTo>
                      <a:pt x="40541" y="14915"/>
                    </a:lnTo>
                    <a:moveTo>
                      <a:pt x="54167" y="41295"/>
                    </a:moveTo>
                    <a:lnTo>
                      <a:pt x="48894" y="41345"/>
                    </a:lnTo>
                    <a:moveTo>
                      <a:pt x="42768" y="28758"/>
                    </a:moveTo>
                    <a:lnTo>
                      <a:pt x="37495" y="28574"/>
                    </a:lnTo>
                    <a:moveTo>
                      <a:pt x="30498" y="43856"/>
                    </a:moveTo>
                    <a:lnTo>
                      <a:pt x="29226" y="42299"/>
                    </a:lnTo>
                    <a:moveTo>
                      <a:pt x="19016" y="31017"/>
                    </a:moveTo>
                    <a:lnTo>
                      <a:pt x="17877" y="29812"/>
                    </a:lnTo>
                    <a:moveTo>
                      <a:pt x="40541" y="14915"/>
                    </a:moveTo>
                    <a:lnTo>
                      <a:pt x="36591" y="15969"/>
                    </a:lnTo>
                    <a:moveTo>
                      <a:pt x="48894" y="41345"/>
                    </a:moveTo>
                    <a:lnTo>
                      <a:pt x="44994" y="42550"/>
                    </a:lnTo>
                    <a:moveTo>
                      <a:pt x="33545" y="29980"/>
                    </a:moveTo>
                    <a:lnTo>
                      <a:pt x="37495" y="28574"/>
                    </a:lnTo>
                    <a:moveTo>
                      <a:pt x="44944" y="2076"/>
                    </a:moveTo>
                    <a:lnTo>
                      <a:pt x="43571" y="1122"/>
                    </a:lnTo>
                    <a:moveTo>
                      <a:pt x="53380" y="28724"/>
                    </a:moveTo>
                    <a:lnTo>
                      <a:pt x="51907" y="27536"/>
                    </a:lnTo>
                    <a:moveTo>
                      <a:pt x="36591" y="15969"/>
                    </a:moveTo>
                    <a:lnTo>
                      <a:pt x="31352" y="16087"/>
                    </a:lnTo>
                    <a:moveTo>
                      <a:pt x="44994" y="42550"/>
                    </a:moveTo>
                    <a:lnTo>
                      <a:pt x="39721" y="42600"/>
                    </a:lnTo>
                    <a:moveTo>
                      <a:pt x="33545" y="29980"/>
                    </a:moveTo>
                    <a:lnTo>
                      <a:pt x="28289" y="29795"/>
                    </a:lnTo>
                    <a:moveTo>
                      <a:pt x="21208" y="45145"/>
                    </a:moveTo>
                    <a:lnTo>
                      <a:pt x="20020" y="43555"/>
                    </a:lnTo>
                    <a:moveTo>
                      <a:pt x="31352" y="16087"/>
                    </a:moveTo>
                    <a:lnTo>
                      <a:pt x="27335" y="17158"/>
                    </a:lnTo>
                    <a:moveTo>
                      <a:pt x="39721" y="42600"/>
                    </a:moveTo>
                    <a:lnTo>
                      <a:pt x="35771" y="43839"/>
                    </a:lnTo>
                    <a:moveTo>
                      <a:pt x="24272" y="31201"/>
                    </a:moveTo>
                    <a:lnTo>
                      <a:pt x="28289" y="29795"/>
                    </a:lnTo>
                    <a:moveTo>
                      <a:pt x="47220" y="16137"/>
                    </a:moveTo>
                    <a:lnTo>
                      <a:pt x="45797" y="14798"/>
                    </a:lnTo>
                    <a:moveTo>
                      <a:pt x="35687" y="3215"/>
                    </a:moveTo>
                    <a:lnTo>
                      <a:pt x="34382" y="2244"/>
                    </a:lnTo>
                    <a:moveTo>
                      <a:pt x="44140" y="29963"/>
                    </a:moveTo>
                    <a:lnTo>
                      <a:pt x="42768" y="28758"/>
                    </a:lnTo>
                    <a:moveTo>
                      <a:pt x="27335" y="17158"/>
                    </a:moveTo>
                    <a:lnTo>
                      <a:pt x="22096" y="17258"/>
                    </a:lnTo>
                    <a:moveTo>
                      <a:pt x="35771" y="43839"/>
                    </a:moveTo>
                    <a:lnTo>
                      <a:pt x="30498" y="43856"/>
                    </a:lnTo>
                    <a:moveTo>
                      <a:pt x="50283" y="2177"/>
                    </a:moveTo>
                    <a:lnTo>
                      <a:pt x="54150" y="938"/>
                    </a:lnTo>
                    <a:moveTo>
                      <a:pt x="24288" y="31201"/>
                    </a:moveTo>
                    <a:lnTo>
                      <a:pt x="19016" y="31017"/>
                    </a:lnTo>
                    <a:moveTo>
                      <a:pt x="22096" y="17258"/>
                    </a:moveTo>
                    <a:lnTo>
                      <a:pt x="18011" y="18346"/>
                    </a:lnTo>
                    <a:moveTo>
                      <a:pt x="30498" y="43856"/>
                    </a:moveTo>
                    <a:lnTo>
                      <a:pt x="26464" y="45111"/>
                    </a:lnTo>
                    <a:moveTo>
                      <a:pt x="50283" y="2177"/>
                    </a:moveTo>
                    <a:lnTo>
                      <a:pt x="44944" y="2076"/>
                    </a:lnTo>
                    <a:moveTo>
                      <a:pt x="14948" y="32440"/>
                    </a:moveTo>
                    <a:lnTo>
                      <a:pt x="19016" y="31017"/>
                    </a:lnTo>
                    <a:moveTo>
                      <a:pt x="37947" y="17325"/>
                    </a:moveTo>
                    <a:lnTo>
                      <a:pt x="36591" y="15969"/>
                    </a:lnTo>
                    <a:moveTo>
                      <a:pt x="46417" y="44140"/>
                    </a:moveTo>
                    <a:lnTo>
                      <a:pt x="44994" y="42550"/>
                    </a:lnTo>
                    <a:moveTo>
                      <a:pt x="26381" y="4353"/>
                    </a:moveTo>
                    <a:lnTo>
                      <a:pt x="25142" y="3382"/>
                    </a:lnTo>
                    <a:moveTo>
                      <a:pt x="34850" y="31185"/>
                    </a:moveTo>
                    <a:lnTo>
                      <a:pt x="33561" y="29980"/>
                    </a:lnTo>
                    <a:moveTo>
                      <a:pt x="18011" y="18346"/>
                    </a:moveTo>
                    <a:lnTo>
                      <a:pt x="12772" y="18447"/>
                    </a:lnTo>
                    <a:moveTo>
                      <a:pt x="26464" y="45111"/>
                    </a:moveTo>
                    <a:lnTo>
                      <a:pt x="21208" y="45145"/>
                    </a:lnTo>
                    <a:moveTo>
                      <a:pt x="41027" y="3315"/>
                    </a:moveTo>
                    <a:lnTo>
                      <a:pt x="44944" y="2076"/>
                    </a:lnTo>
                    <a:moveTo>
                      <a:pt x="49497" y="30147"/>
                    </a:moveTo>
                    <a:lnTo>
                      <a:pt x="53380" y="28724"/>
                    </a:lnTo>
                    <a:moveTo>
                      <a:pt x="52560" y="16020"/>
                    </a:moveTo>
                    <a:lnTo>
                      <a:pt x="47220" y="16137"/>
                    </a:lnTo>
                    <a:moveTo>
                      <a:pt x="21208" y="45145"/>
                    </a:moveTo>
                    <a:lnTo>
                      <a:pt x="17107" y="46400"/>
                    </a:lnTo>
                    <a:moveTo>
                      <a:pt x="41027" y="3315"/>
                    </a:moveTo>
                    <a:lnTo>
                      <a:pt x="35687" y="3215"/>
                    </a:lnTo>
                    <a:moveTo>
                      <a:pt x="49497" y="30147"/>
                    </a:moveTo>
                    <a:lnTo>
                      <a:pt x="44140" y="29963"/>
                    </a:lnTo>
                    <a:moveTo>
                      <a:pt x="28607" y="18514"/>
                    </a:moveTo>
                    <a:lnTo>
                      <a:pt x="27335" y="17158"/>
                    </a:lnTo>
                    <a:moveTo>
                      <a:pt x="37110" y="45429"/>
                    </a:moveTo>
                    <a:lnTo>
                      <a:pt x="35771" y="43839"/>
                    </a:lnTo>
                    <a:moveTo>
                      <a:pt x="16990" y="5508"/>
                    </a:moveTo>
                    <a:lnTo>
                      <a:pt x="15852" y="4520"/>
                    </a:lnTo>
                    <a:moveTo>
                      <a:pt x="25493" y="32440"/>
                    </a:moveTo>
                    <a:lnTo>
                      <a:pt x="24288" y="31201"/>
                    </a:lnTo>
                    <a:moveTo>
                      <a:pt x="47220" y="16137"/>
                    </a:moveTo>
                    <a:lnTo>
                      <a:pt x="43270" y="17208"/>
                    </a:lnTo>
                    <a:moveTo>
                      <a:pt x="17107" y="46400"/>
                    </a:moveTo>
                    <a:lnTo>
                      <a:pt x="11868" y="46417"/>
                    </a:lnTo>
                    <a:moveTo>
                      <a:pt x="31687" y="4470"/>
                    </a:moveTo>
                    <a:lnTo>
                      <a:pt x="35687" y="3215"/>
                    </a:lnTo>
                    <a:moveTo>
                      <a:pt x="40190" y="31386"/>
                    </a:moveTo>
                    <a:lnTo>
                      <a:pt x="44140" y="29963"/>
                    </a:lnTo>
                    <a:moveTo>
                      <a:pt x="51740" y="3148"/>
                    </a:moveTo>
                    <a:lnTo>
                      <a:pt x="50283" y="2177"/>
                    </a:lnTo>
                    <a:moveTo>
                      <a:pt x="43270" y="17208"/>
                    </a:moveTo>
                    <a:lnTo>
                      <a:pt x="37947" y="17325"/>
                    </a:lnTo>
                    <a:moveTo>
                      <a:pt x="51790" y="44107"/>
                    </a:moveTo>
                    <a:lnTo>
                      <a:pt x="46417" y="44140"/>
                    </a:lnTo>
                    <a:moveTo>
                      <a:pt x="31687" y="4470"/>
                    </a:moveTo>
                    <a:lnTo>
                      <a:pt x="26381" y="4353"/>
                    </a:lnTo>
                    <a:moveTo>
                      <a:pt x="40190" y="31386"/>
                    </a:moveTo>
                    <a:lnTo>
                      <a:pt x="34850" y="31185"/>
                    </a:lnTo>
                    <a:moveTo>
                      <a:pt x="19200" y="19719"/>
                    </a:moveTo>
                    <a:lnTo>
                      <a:pt x="18011" y="18346"/>
                    </a:lnTo>
                    <a:moveTo>
                      <a:pt x="27736" y="46735"/>
                    </a:moveTo>
                    <a:lnTo>
                      <a:pt x="26464" y="45111"/>
                    </a:lnTo>
                    <a:moveTo>
                      <a:pt x="16086" y="33696"/>
                    </a:moveTo>
                    <a:lnTo>
                      <a:pt x="14948" y="32440"/>
                    </a:lnTo>
                    <a:moveTo>
                      <a:pt x="37947" y="17308"/>
                    </a:moveTo>
                    <a:lnTo>
                      <a:pt x="33930" y="18413"/>
                    </a:lnTo>
                    <a:moveTo>
                      <a:pt x="46417" y="44140"/>
                    </a:moveTo>
                    <a:lnTo>
                      <a:pt x="42466" y="45413"/>
                    </a:lnTo>
                    <a:moveTo>
                      <a:pt x="22313" y="5625"/>
                    </a:moveTo>
                    <a:lnTo>
                      <a:pt x="26381" y="4353"/>
                    </a:lnTo>
                    <a:moveTo>
                      <a:pt x="30833" y="32624"/>
                    </a:moveTo>
                    <a:lnTo>
                      <a:pt x="34850" y="31185"/>
                    </a:lnTo>
                    <a:moveTo>
                      <a:pt x="42399" y="4303"/>
                    </a:moveTo>
                    <a:lnTo>
                      <a:pt x="41027" y="3315"/>
                    </a:lnTo>
                    <a:moveTo>
                      <a:pt x="50953" y="31369"/>
                    </a:moveTo>
                    <a:lnTo>
                      <a:pt x="49497" y="30147"/>
                    </a:lnTo>
                    <a:moveTo>
                      <a:pt x="33930" y="18413"/>
                    </a:moveTo>
                    <a:lnTo>
                      <a:pt x="28607" y="18514"/>
                    </a:lnTo>
                    <a:moveTo>
                      <a:pt x="42466" y="45413"/>
                    </a:moveTo>
                    <a:lnTo>
                      <a:pt x="37110" y="45429"/>
                    </a:lnTo>
                    <a:moveTo>
                      <a:pt x="22313" y="5625"/>
                    </a:moveTo>
                    <a:lnTo>
                      <a:pt x="16990" y="5508"/>
                    </a:lnTo>
                    <a:moveTo>
                      <a:pt x="30833" y="32624"/>
                    </a:moveTo>
                    <a:lnTo>
                      <a:pt x="25493" y="32440"/>
                    </a:lnTo>
                    <a:moveTo>
                      <a:pt x="18296" y="48040"/>
                    </a:moveTo>
                    <a:lnTo>
                      <a:pt x="17107" y="46400"/>
                    </a:lnTo>
                    <a:moveTo>
                      <a:pt x="28607" y="18514"/>
                    </a:moveTo>
                    <a:lnTo>
                      <a:pt x="24523" y="19618"/>
                    </a:lnTo>
                    <a:moveTo>
                      <a:pt x="37110" y="45429"/>
                    </a:moveTo>
                    <a:lnTo>
                      <a:pt x="33076" y="46701"/>
                    </a:lnTo>
                    <a:moveTo>
                      <a:pt x="12856" y="6780"/>
                    </a:moveTo>
                    <a:lnTo>
                      <a:pt x="16990" y="5508"/>
                    </a:lnTo>
                    <a:moveTo>
                      <a:pt x="21409" y="33880"/>
                    </a:moveTo>
                    <a:lnTo>
                      <a:pt x="25493" y="32440"/>
                    </a:lnTo>
                    <a:moveTo>
                      <a:pt x="44693" y="18581"/>
                    </a:moveTo>
                    <a:lnTo>
                      <a:pt x="43270" y="17208"/>
                    </a:lnTo>
                    <a:moveTo>
                      <a:pt x="32992" y="5474"/>
                    </a:moveTo>
                    <a:lnTo>
                      <a:pt x="31687" y="4470"/>
                    </a:lnTo>
                    <a:moveTo>
                      <a:pt x="41579" y="32624"/>
                    </a:moveTo>
                    <a:lnTo>
                      <a:pt x="40190" y="31386"/>
                    </a:lnTo>
                    <a:moveTo>
                      <a:pt x="24523" y="19618"/>
                    </a:moveTo>
                    <a:lnTo>
                      <a:pt x="19200" y="19719"/>
                    </a:lnTo>
                    <a:moveTo>
                      <a:pt x="33076" y="46701"/>
                    </a:moveTo>
                    <a:lnTo>
                      <a:pt x="27736" y="46735"/>
                    </a:lnTo>
                    <a:moveTo>
                      <a:pt x="47806" y="4420"/>
                    </a:moveTo>
                    <a:lnTo>
                      <a:pt x="51740" y="3148"/>
                    </a:lnTo>
                    <a:moveTo>
                      <a:pt x="21409" y="33880"/>
                    </a:moveTo>
                    <a:lnTo>
                      <a:pt x="16086" y="33696"/>
                    </a:lnTo>
                    <a:moveTo>
                      <a:pt x="19200" y="19719"/>
                    </a:moveTo>
                    <a:lnTo>
                      <a:pt x="15032" y="20824"/>
                    </a:lnTo>
                    <a:moveTo>
                      <a:pt x="27736" y="46735"/>
                    </a:moveTo>
                    <a:lnTo>
                      <a:pt x="23635" y="48007"/>
                    </a:lnTo>
                    <a:moveTo>
                      <a:pt x="47823" y="4420"/>
                    </a:moveTo>
                    <a:lnTo>
                      <a:pt x="42399" y="4303"/>
                    </a:lnTo>
                    <a:moveTo>
                      <a:pt x="11918" y="35152"/>
                    </a:moveTo>
                    <a:lnTo>
                      <a:pt x="16086" y="33696"/>
                    </a:lnTo>
                    <a:moveTo>
                      <a:pt x="35269" y="19803"/>
                    </a:moveTo>
                    <a:lnTo>
                      <a:pt x="33930" y="18413"/>
                    </a:lnTo>
                    <a:moveTo>
                      <a:pt x="43872" y="47036"/>
                    </a:moveTo>
                    <a:lnTo>
                      <a:pt x="42466" y="45413"/>
                    </a:lnTo>
                    <a:moveTo>
                      <a:pt x="23518" y="6629"/>
                    </a:moveTo>
                    <a:lnTo>
                      <a:pt x="22313" y="5625"/>
                    </a:lnTo>
                    <a:moveTo>
                      <a:pt x="32139" y="33896"/>
                    </a:moveTo>
                    <a:lnTo>
                      <a:pt x="30833" y="32624"/>
                    </a:lnTo>
                    <a:moveTo>
                      <a:pt x="15032" y="20824"/>
                    </a:moveTo>
                    <a:lnTo>
                      <a:pt x="9726" y="20924"/>
                    </a:lnTo>
                    <a:moveTo>
                      <a:pt x="23635" y="48007"/>
                    </a:moveTo>
                    <a:lnTo>
                      <a:pt x="18296" y="48040"/>
                    </a:lnTo>
                    <a:moveTo>
                      <a:pt x="38399" y="5575"/>
                    </a:moveTo>
                    <a:lnTo>
                      <a:pt x="42399" y="4303"/>
                    </a:lnTo>
                    <a:moveTo>
                      <a:pt x="47002" y="32825"/>
                    </a:moveTo>
                    <a:lnTo>
                      <a:pt x="50953" y="31369"/>
                    </a:lnTo>
                    <a:moveTo>
                      <a:pt x="50116" y="18480"/>
                    </a:moveTo>
                    <a:lnTo>
                      <a:pt x="44693" y="18581"/>
                    </a:lnTo>
                    <a:moveTo>
                      <a:pt x="18296" y="48040"/>
                    </a:moveTo>
                    <a:lnTo>
                      <a:pt x="14111" y="49329"/>
                    </a:lnTo>
                    <a:moveTo>
                      <a:pt x="38399" y="5575"/>
                    </a:moveTo>
                    <a:lnTo>
                      <a:pt x="32992" y="5474"/>
                    </a:lnTo>
                    <a:moveTo>
                      <a:pt x="47002" y="32825"/>
                    </a:moveTo>
                    <a:lnTo>
                      <a:pt x="41579" y="32624"/>
                    </a:lnTo>
                    <a:moveTo>
                      <a:pt x="25778" y="21024"/>
                    </a:moveTo>
                    <a:lnTo>
                      <a:pt x="24523" y="19618"/>
                    </a:lnTo>
                    <a:moveTo>
                      <a:pt x="34415" y="48359"/>
                    </a:moveTo>
                    <a:lnTo>
                      <a:pt x="33076" y="46701"/>
                    </a:lnTo>
                    <a:moveTo>
                      <a:pt x="13977" y="7818"/>
                    </a:moveTo>
                    <a:lnTo>
                      <a:pt x="12856" y="6780"/>
                    </a:lnTo>
                    <a:moveTo>
                      <a:pt x="22631" y="35169"/>
                    </a:moveTo>
                    <a:lnTo>
                      <a:pt x="21409" y="33880"/>
                    </a:lnTo>
                    <a:moveTo>
                      <a:pt x="44693" y="18581"/>
                    </a:moveTo>
                    <a:lnTo>
                      <a:pt x="40675" y="19685"/>
                    </a:lnTo>
                    <a:moveTo>
                      <a:pt x="14111" y="49329"/>
                    </a:moveTo>
                    <a:lnTo>
                      <a:pt x="8788" y="49346"/>
                    </a:lnTo>
                    <a:moveTo>
                      <a:pt x="28925" y="6763"/>
                    </a:moveTo>
                    <a:lnTo>
                      <a:pt x="32992" y="5474"/>
                    </a:lnTo>
                    <a:moveTo>
                      <a:pt x="37562" y="34081"/>
                    </a:moveTo>
                    <a:lnTo>
                      <a:pt x="41579" y="32624"/>
                    </a:lnTo>
                    <a:moveTo>
                      <a:pt x="49279" y="5424"/>
                    </a:moveTo>
                    <a:lnTo>
                      <a:pt x="47823" y="4420"/>
                    </a:lnTo>
                    <a:moveTo>
                      <a:pt x="40675" y="19685"/>
                    </a:moveTo>
                    <a:lnTo>
                      <a:pt x="35269" y="19803"/>
                    </a:lnTo>
                    <a:moveTo>
                      <a:pt x="49312" y="47019"/>
                    </a:moveTo>
                    <a:lnTo>
                      <a:pt x="43872" y="47036"/>
                    </a:lnTo>
                    <a:moveTo>
                      <a:pt x="28925" y="6763"/>
                    </a:moveTo>
                    <a:lnTo>
                      <a:pt x="23518" y="6629"/>
                    </a:lnTo>
                    <a:moveTo>
                      <a:pt x="37562" y="34081"/>
                    </a:moveTo>
                    <a:lnTo>
                      <a:pt x="32139" y="33896"/>
                    </a:lnTo>
                    <a:moveTo>
                      <a:pt x="16220" y="22246"/>
                    </a:moveTo>
                    <a:lnTo>
                      <a:pt x="15032" y="20824"/>
                    </a:lnTo>
                    <a:moveTo>
                      <a:pt x="24891" y="49681"/>
                    </a:moveTo>
                    <a:lnTo>
                      <a:pt x="23635" y="48007"/>
                    </a:lnTo>
                    <a:moveTo>
                      <a:pt x="13057" y="36441"/>
                    </a:moveTo>
                    <a:lnTo>
                      <a:pt x="11918" y="35152"/>
                    </a:lnTo>
                    <a:moveTo>
                      <a:pt x="35269" y="19803"/>
                    </a:moveTo>
                    <a:lnTo>
                      <a:pt x="31185" y="20924"/>
                    </a:lnTo>
                    <a:moveTo>
                      <a:pt x="43872" y="47036"/>
                    </a:moveTo>
                    <a:lnTo>
                      <a:pt x="39838" y="48342"/>
                    </a:lnTo>
                    <a:moveTo>
                      <a:pt x="19367" y="7935"/>
                    </a:moveTo>
                    <a:lnTo>
                      <a:pt x="23518" y="6629"/>
                    </a:lnTo>
                    <a:moveTo>
                      <a:pt x="28038" y="35369"/>
                    </a:moveTo>
                    <a:lnTo>
                      <a:pt x="32139" y="33896"/>
                    </a:lnTo>
                    <a:moveTo>
                      <a:pt x="39771" y="6613"/>
                    </a:moveTo>
                    <a:lnTo>
                      <a:pt x="38399" y="5575"/>
                    </a:lnTo>
                    <a:moveTo>
                      <a:pt x="48459" y="34097"/>
                    </a:moveTo>
                    <a:lnTo>
                      <a:pt x="47002" y="32825"/>
                    </a:lnTo>
                    <a:moveTo>
                      <a:pt x="31185" y="20924"/>
                    </a:moveTo>
                    <a:lnTo>
                      <a:pt x="25778" y="21024"/>
                    </a:lnTo>
                    <a:moveTo>
                      <a:pt x="39838" y="48342"/>
                    </a:moveTo>
                    <a:lnTo>
                      <a:pt x="34415" y="48359"/>
                    </a:lnTo>
                    <a:moveTo>
                      <a:pt x="19367" y="7935"/>
                    </a:moveTo>
                    <a:lnTo>
                      <a:pt x="13977" y="7818"/>
                    </a:lnTo>
                    <a:moveTo>
                      <a:pt x="28038" y="35369"/>
                    </a:moveTo>
                    <a:lnTo>
                      <a:pt x="22631" y="35169"/>
                    </a:lnTo>
                    <a:moveTo>
                      <a:pt x="15283" y="51020"/>
                    </a:moveTo>
                    <a:lnTo>
                      <a:pt x="14111" y="49329"/>
                    </a:lnTo>
                    <a:moveTo>
                      <a:pt x="25778" y="21024"/>
                    </a:moveTo>
                    <a:lnTo>
                      <a:pt x="21610" y="22163"/>
                    </a:lnTo>
                    <a:moveTo>
                      <a:pt x="34415" y="48359"/>
                    </a:moveTo>
                    <a:lnTo>
                      <a:pt x="30297" y="49664"/>
                    </a:lnTo>
                    <a:moveTo>
                      <a:pt x="9759" y="9123"/>
                    </a:moveTo>
                    <a:lnTo>
                      <a:pt x="13977" y="7818"/>
                    </a:lnTo>
                    <a:moveTo>
                      <a:pt x="18447" y="36658"/>
                    </a:moveTo>
                    <a:lnTo>
                      <a:pt x="22631" y="35169"/>
                    </a:lnTo>
                    <a:moveTo>
                      <a:pt x="42098" y="21108"/>
                    </a:moveTo>
                    <a:lnTo>
                      <a:pt x="40675" y="19685"/>
                    </a:lnTo>
                    <a:moveTo>
                      <a:pt x="30214" y="7784"/>
                    </a:moveTo>
                    <a:lnTo>
                      <a:pt x="28925" y="6763"/>
                    </a:lnTo>
                    <a:moveTo>
                      <a:pt x="38935" y="35386"/>
                    </a:moveTo>
                    <a:lnTo>
                      <a:pt x="37562" y="34081"/>
                    </a:lnTo>
                    <a:moveTo>
                      <a:pt x="21610" y="22163"/>
                    </a:moveTo>
                    <a:lnTo>
                      <a:pt x="16220" y="22246"/>
                    </a:lnTo>
                    <a:moveTo>
                      <a:pt x="30297" y="49664"/>
                    </a:moveTo>
                    <a:lnTo>
                      <a:pt x="24891" y="49681"/>
                    </a:lnTo>
                    <a:moveTo>
                      <a:pt x="45262" y="6730"/>
                    </a:moveTo>
                    <a:lnTo>
                      <a:pt x="49279" y="5424"/>
                    </a:lnTo>
                    <a:moveTo>
                      <a:pt x="18447" y="36658"/>
                    </a:moveTo>
                    <a:lnTo>
                      <a:pt x="13057" y="36441"/>
                    </a:lnTo>
                    <a:moveTo>
                      <a:pt x="16220" y="22246"/>
                    </a:moveTo>
                    <a:lnTo>
                      <a:pt x="11969" y="23401"/>
                    </a:lnTo>
                    <a:moveTo>
                      <a:pt x="24891" y="49681"/>
                    </a:moveTo>
                    <a:lnTo>
                      <a:pt x="20689" y="51020"/>
                    </a:lnTo>
                    <a:moveTo>
                      <a:pt x="45262" y="6730"/>
                    </a:moveTo>
                    <a:lnTo>
                      <a:pt x="39771" y="6613"/>
                    </a:lnTo>
                    <a:moveTo>
                      <a:pt x="8805" y="37947"/>
                    </a:moveTo>
                    <a:lnTo>
                      <a:pt x="13057" y="36441"/>
                    </a:lnTo>
                    <a:moveTo>
                      <a:pt x="32507" y="22347"/>
                    </a:moveTo>
                    <a:lnTo>
                      <a:pt x="31185" y="20924"/>
                    </a:lnTo>
                    <a:moveTo>
                      <a:pt x="41261" y="50032"/>
                    </a:moveTo>
                    <a:lnTo>
                      <a:pt x="39838" y="48342"/>
                    </a:lnTo>
                    <a:moveTo>
                      <a:pt x="20572" y="8989"/>
                    </a:moveTo>
                    <a:lnTo>
                      <a:pt x="19367" y="7935"/>
                    </a:lnTo>
                    <a:moveTo>
                      <a:pt x="29327" y="36675"/>
                    </a:moveTo>
                    <a:lnTo>
                      <a:pt x="28038" y="35369"/>
                    </a:lnTo>
                    <a:moveTo>
                      <a:pt x="11969" y="23401"/>
                    </a:moveTo>
                    <a:lnTo>
                      <a:pt x="6596" y="23485"/>
                    </a:lnTo>
                    <a:moveTo>
                      <a:pt x="20689" y="51003"/>
                    </a:moveTo>
                    <a:lnTo>
                      <a:pt x="15283" y="51020"/>
                    </a:lnTo>
                    <a:moveTo>
                      <a:pt x="35687" y="7918"/>
                    </a:moveTo>
                    <a:lnTo>
                      <a:pt x="39771" y="6613"/>
                    </a:lnTo>
                    <a:moveTo>
                      <a:pt x="44425" y="35587"/>
                    </a:moveTo>
                    <a:lnTo>
                      <a:pt x="48459" y="34097"/>
                    </a:lnTo>
                    <a:moveTo>
                      <a:pt x="47605" y="21008"/>
                    </a:moveTo>
                    <a:lnTo>
                      <a:pt x="42098" y="21108"/>
                    </a:lnTo>
                    <a:moveTo>
                      <a:pt x="15283" y="51020"/>
                    </a:moveTo>
                    <a:lnTo>
                      <a:pt x="11015" y="52359"/>
                    </a:lnTo>
                    <a:moveTo>
                      <a:pt x="35687" y="7918"/>
                    </a:moveTo>
                    <a:lnTo>
                      <a:pt x="30214" y="7784"/>
                    </a:lnTo>
                    <a:moveTo>
                      <a:pt x="44425" y="35587"/>
                    </a:moveTo>
                    <a:lnTo>
                      <a:pt x="38935" y="35386"/>
                    </a:lnTo>
                    <a:moveTo>
                      <a:pt x="22865" y="23602"/>
                    </a:moveTo>
                    <a:lnTo>
                      <a:pt x="21610" y="22163"/>
                    </a:lnTo>
                    <a:moveTo>
                      <a:pt x="31636" y="51371"/>
                    </a:moveTo>
                    <a:lnTo>
                      <a:pt x="30297" y="49664"/>
                    </a:lnTo>
                    <a:moveTo>
                      <a:pt x="10881" y="10195"/>
                    </a:moveTo>
                    <a:lnTo>
                      <a:pt x="9759" y="9123"/>
                    </a:lnTo>
                    <a:moveTo>
                      <a:pt x="19652" y="37981"/>
                    </a:moveTo>
                    <a:lnTo>
                      <a:pt x="18447" y="36658"/>
                    </a:lnTo>
                    <a:moveTo>
                      <a:pt x="42098" y="21108"/>
                    </a:moveTo>
                    <a:lnTo>
                      <a:pt x="37997" y="22263"/>
                    </a:lnTo>
                    <a:moveTo>
                      <a:pt x="11015" y="52359"/>
                    </a:moveTo>
                    <a:lnTo>
                      <a:pt x="5625" y="52376"/>
                    </a:lnTo>
                    <a:moveTo>
                      <a:pt x="26046" y="9123"/>
                    </a:moveTo>
                    <a:lnTo>
                      <a:pt x="30214" y="7784"/>
                    </a:lnTo>
                    <a:moveTo>
                      <a:pt x="34834" y="36876"/>
                    </a:moveTo>
                    <a:lnTo>
                      <a:pt x="38935" y="35386"/>
                    </a:lnTo>
                    <a:moveTo>
                      <a:pt x="46718" y="7768"/>
                    </a:moveTo>
                    <a:lnTo>
                      <a:pt x="45262" y="6730"/>
                    </a:lnTo>
                    <a:moveTo>
                      <a:pt x="37997" y="22263"/>
                    </a:moveTo>
                    <a:lnTo>
                      <a:pt x="32507" y="22347"/>
                    </a:lnTo>
                    <a:moveTo>
                      <a:pt x="46768" y="50016"/>
                    </a:moveTo>
                    <a:lnTo>
                      <a:pt x="41261" y="50032"/>
                    </a:lnTo>
                    <a:moveTo>
                      <a:pt x="26046" y="9123"/>
                    </a:moveTo>
                    <a:lnTo>
                      <a:pt x="20572" y="8989"/>
                    </a:lnTo>
                    <a:moveTo>
                      <a:pt x="34834" y="36876"/>
                    </a:moveTo>
                    <a:lnTo>
                      <a:pt x="29327" y="36675"/>
                    </a:lnTo>
                    <a:moveTo>
                      <a:pt x="13140" y="24874"/>
                    </a:moveTo>
                    <a:lnTo>
                      <a:pt x="11969" y="23401"/>
                    </a:lnTo>
                    <a:moveTo>
                      <a:pt x="21945" y="52744"/>
                    </a:moveTo>
                    <a:lnTo>
                      <a:pt x="20689" y="51003"/>
                    </a:lnTo>
                    <a:moveTo>
                      <a:pt x="9910" y="39286"/>
                    </a:moveTo>
                    <a:lnTo>
                      <a:pt x="8805" y="37947"/>
                    </a:lnTo>
                    <a:moveTo>
                      <a:pt x="32507" y="22347"/>
                    </a:moveTo>
                    <a:lnTo>
                      <a:pt x="28339" y="23518"/>
                    </a:lnTo>
                    <a:moveTo>
                      <a:pt x="41261" y="50032"/>
                    </a:moveTo>
                    <a:lnTo>
                      <a:pt x="37143" y="51371"/>
                    </a:lnTo>
                    <a:moveTo>
                      <a:pt x="16337" y="10329"/>
                    </a:moveTo>
                    <a:lnTo>
                      <a:pt x="20572" y="8989"/>
                    </a:lnTo>
                    <a:moveTo>
                      <a:pt x="25142" y="38181"/>
                    </a:moveTo>
                    <a:lnTo>
                      <a:pt x="29327" y="36675"/>
                    </a:lnTo>
                    <a:moveTo>
                      <a:pt x="37060" y="8973"/>
                    </a:moveTo>
                    <a:lnTo>
                      <a:pt x="35687" y="7918"/>
                    </a:lnTo>
                    <a:moveTo>
                      <a:pt x="45898" y="36909"/>
                    </a:moveTo>
                    <a:lnTo>
                      <a:pt x="44425" y="35587"/>
                    </a:lnTo>
                    <a:moveTo>
                      <a:pt x="28339" y="23518"/>
                    </a:moveTo>
                    <a:lnTo>
                      <a:pt x="22865" y="23602"/>
                    </a:lnTo>
                    <a:moveTo>
                      <a:pt x="37143" y="51371"/>
                    </a:moveTo>
                    <a:lnTo>
                      <a:pt x="31636" y="51371"/>
                    </a:lnTo>
                    <a:moveTo>
                      <a:pt x="16337" y="10329"/>
                    </a:moveTo>
                    <a:lnTo>
                      <a:pt x="10881" y="10195"/>
                    </a:lnTo>
                    <a:moveTo>
                      <a:pt x="25142" y="38181"/>
                    </a:moveTo>
                    <a:lnTo>
                      <a:pt x="19652" y="37981"/>
                    </a:lnTo>
                    <a:moveTo>
                      <a:pt x="12186" y="54100"/>
                    </a:moveTo>
                    <a:lnTo>
                      <a:pt x="11015" y="52359"/>
                    </a:lnTo>
                    <a:moveTo>
                      <a:pt x="22865" y="23602"/>
                    </a:moveTo>
                    <a:lnTo>
                      <a:pt x="18614" y="24774"/>
                    </a:lnTo>
                    <a:moveTo>
                      <a:pt x="31636" y="51371"/>
                    </a:moveTo>
                    <a:lnTo>
                      <a:pt x="27435" y="52727"/>
                    </a:lnTo>
                    <a:moveTo>
                      <a:pt x="6562" y="11550"/>
                    </a:moveTo>
                    <a:lnTo>
                      <a:pt x="10881" y="10195"/>
                    </a:lnTo>
                    <a:moveTo>
                      <a:pt x="15400" y="39504"/>
                    </a:moveTo>
                    <a:lnTo>
                      <a:pt x="19652" y="37981"/>
                    </a:lnTo>
                    <a:moveTo>
                      <a:pt x="39420" y="23719"/>
                    </a:moveTo>
                    <a:lnTo>
                      <a:pt x="37997" y="22263"/>
                    </a:lnTo>
                    <a:moveTo>
                      <a:pt x="27335" y="10195"/>
                    </a:moveTo>
                    <a:lnTo>
                      <a:pt x="26063" y="9123"/>
                    </a:lnTo>
                    <a:moveTo>
                      <a:pt x="36189" y="38215"/>
                    </a:moveTo>
                    <a:lnTo>
                      <a:pt x="34834" y="36876"/>
                    </a:lnTo>
                    <a:moveTo>
                      <a:pt x="18614" y="24774"/>
                    </a:moveTo>
                    <a:lnTo>
                      <a:pt x="13140" y="24874"/>
                    </a:lnTo>
                    <a:moveTo>
                      <a:pt x="27435" y="52727"/>
                    </a:moveTo>
                    <a:lnTo>
                      <a:pt x="21945" y="52744"/>
                    </a:lnTo>
                    <a:moveTo>
                      <a:pt x="42634" y="9107"/>
                    </a:moveTo>
                    <a:lnTo>
                      <a:pt x="46718" y="7768"/>
                    </a:lnTo>
                    <a:moveTo>
                      <a:pt x="15400" y="39504"/>
                    </a:moveTo>
                    <a:lnTo>
                      <a:pt x="9910" y="39286"/>
                    </a:lnTo>
                    <a:moveTo>
                      <a:pt x="13140" y="24874"/>
                    </a:moveTo>
                    <a:lnTo>
                      <a:pt x="8805" y="26046"/>
                    </a:lnTo>
                    <a:moveTo>
                      <a:pt x="21945" y="52744"/>
                    </a:moveTo>
                    <a:lnTo>
                      <a:pt x="17677" y="54100"/>
                    </a:lnTo>
                    <a:moveTo>
                      <a:pt x="42634" y="9107"/>
                    </a:moveTo>
                    <a:lnTo>
                      <a:pt x="37060" y="8973"/>
                    </a:lnTo>
                    <a:moveTo>
                      <a:pt x="5591" y="40826"/>
                    </a:moveTo>
                    <a:lnTo>
                      <a:pt x="9910" y="39286"/>
                    </a:lnTo>
                    <a:moveTo>
                      <a:pt x="29678" y="24991"/>
                    </a:moveTo>
                    <a:lnTo>
                      <a:pt x="28339" y="23518"/>
                    </a:lnTo>
                    <a:moveTo>
                      <a:pt x="17543" y="11417"/>
                    </a:moveTo>
                    <a:lnTo>
                      <a:pt x="16337" y="10329"/>
                    </a:lnTo>
                    <a:moveTo>
                      <a:pt x="26431" y="39537"/>
                    </a:moveTo>
                    <a:lnTo>
                      <a:pt x="25142" y="38181"/>
                    </a:lnTo>
                    <a:moveTo>
                      <a:pt x="8805" y="26046"/>
                    </a:moveTo>
                    <a:lnTo>
                      <a:pt x="3348" y="26130"/>
                    </a:lnTo>
                    <a:moveTo>
                      <a:pt x="17677" y="54100"/>
                    </a:moveTo>
                    <a:lnTo>
                      <a:pt x="12186" y="54100"/>
                    </a:lnTo>
                    <a:moveTo>
                      <a:pt x="32909" y="10329"/>
                    </a:moveTo>
                    <a:lnTo>
                      <a:pt x="37060" y="8973"/>
                    </a:lnTo>
                    <a:moveTo>
                      <a:pt x="44994" y="23619"/>
                    </a:moveTo>
                    <a:lnTo>
                      <a:pt x="39420" y="23719"/>
                    </a:lnTo>
                    <a:moveTo>
                      <a:pt x="12186" y="54100"/>
                    </a:moveTo>
                    <a:lnTo>
                      <a:pt x="7834" y="55489"/>
                    </a:lnTo>
                    <a:moveTo>
                      <a:pt x="32909" y="10329"/>
                    </a:moveTo>
                    <a:lnTo>
                      <a:pt x="27335" y="10195"/>
                    </a:lnTo>
                    <a:moveTo>
                      <a:pt x="19853" y="26280"/>
                    </a:moveTo>
                    <a:lnTo>
                      <a:pt x="18614" y="24774"/>
                    </a:lnTo>
                    <a:moveTo>
                      <a:pt x="7667" y="12655"/>
                    </a:moveTo>
                    <a:lnTo>
                      <a:pt x="6562" y="11550"/>
                    </a:lnTo>
                    <a:moveTo>
                      <a:pt x="16589" y="40876"/>
                    </a:moveTo>
                    <a:lnTo>
                      <a:pt x="15400" y="39504"/>
                    </a:lnTo>
                    <a:moveTo>
                      <a:pt x="39420" y="23719"/>
                    </a:moveTo>
                    <a:lnTo>
                      <a:pt x="35235" y="24908"/>
                    </a:lnTo>
                    <a:moveTo>
                      <a:pt x="7834" y="55489"/>
                    </a:moveTo>
                    <a:lnTo>
                      <a:pt x="2361" y="55489"/>
                    </a:lnTo>
                    <a:moveTo>
                      <a:pt x="23100" y="11550"/>
                    </a:moveTo>
                    <a:lnTo>
                      <a:pt x="27335" y="10195"/>
                    </a:lnTo>
                    <a:moveTo>
                      <a:pt x="44090" y="10195"/>
                    </a:moveTo>
                    <a:lnTo>
                      <a:pt x="42634" y="9107"/>
                    </a:lnTo>
                    <a:moveTo>
                      <a:pt x="35235" y="24908"/>
                    </a:moveTo>
                    <a:lnTo>
                      <a:pt x="29678" y="24991"/>
                    </a:lnTo>
                    <a:moveTo>
                      <a:pt x="23100" y="11550"/>
                    </a:moveTo>
                    <a:lnTo>
                      <a:pt x="17543" y="11417"/>
                    </a:lnTo>
                    <a:moveTo>
                      <a:pt x="9960" y="27569"/>
                    </a:moveTo>
                    <a:lnTo>
                      <a:pt x="8805" y="26046"/>
                    </a:lnTo>
                    <a:moveTo>
                      <a:pt x="6696" y="42215"/>
                    </a:moveTo>
                    <a:lnTo>
                      <a:pt x="5591" y="40826"/>
                    </a:lnTo>
                    <a:moveTo>
                      <a:pt x="29678" y="24991"/>
                    </a:moveTo>
                    <a:lnTo>
                      <a:pt x="25410" y="26197"/>
                    </a:lnTo>
                    <a:moveTo>
                      <a:pt x="13224" y="12789"/>
                    </a:moveTo>
                    <a:lnTo>
                      <a:pt x="17543" y="11417"/>
                    </a:lnTo>
                    <a:moveTo>
                      <a:pt x="34264" y="11417"/>
                    </a:moveTo>
                    <a:lnTo>
                      <a:pt x="32909" y="10329"/>
                    </a:lnTo>
                    <a:moveTo>
                      <a:pt x="25410" y="26197"/>
                    </a:moveTo>
                    <a:lnTo>
                      <a:pt x="19853" y="26280"/>
                    </a:lnTo>
                    <a:moveTo>
                      <a:pt x="13224" y="12789"/>
                    </a:moveTo>
                    <a:lnTo>
                      <a:pt x="7684" y="12655"/>
                    </a:lnTo>
                    <a:moveTo>
                      <a:pt x="19853" y="26280"/>
                    </a:moveTo>
                    <a:lnTo>
                      <a:pt x="15501" y="27486"/>
                    </a:lnTo>
                    <a:moveTo>
                      <a:pt x="3281" y="14044"/>
                    </a:moveTo>
                    <a:lnTo>
                      <a:pt x="7684" y="12655"/>
                    </a:lnTo>
                    <a:moveTo>
                      <a:pt x="24372" y="12672"/>
                    </a:moveTo>
                    <a:lnTo>
                      <a:pt x="23100" y="11550"/>
                    </a:lnTo>
                    <a:moveTo>
                      <a:pt x="15501" y="27486"/>
                    </a:moveTo>
                    <a:lnTo>
                      <a:pt x="9960" y="27569"/>
                    </a:lnTo>
                    <a:lnTo>
                      <a:pt x="5541" y="28791"/>
                    </a:lnTo>
                    <a:moveTo>
                      <a:pt x="14413" y="13927"/>
                    </a:moveTo>
                    <a:lnTo>
                      <a:pt x="13224" y="12789"/>
                    </a:lnTo>
                    <a:moveTo>
                      <a:pt x="5541" y="28791"/>
                    </a:moveTo>
                    <a:lnTo>
                      <a:pt x="1" y="28875"/>
                    </a:lnTo>
                    <a:moveTo>
                      <a:pt x="4369" y="15183"/>
                    </a:moveTo>
                    <a:lnTo>
                      <a:pt x="3281" y="14044"/>
                    </a:lnTo>
                  </a:path>
                </a:pathLst>
              </a:custGeom>
              <a:noFill/>
              <a:ln w="10450" cap="flat" cmpd="sng">
                <a:solidFill>
                  <a:schemeClr val="dk1"/>
                </a:solidFill>
                <a:prstDash val="solid"/>
                <a:miter lim="1673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8" name="Google Shape;478;p28"/>
            <p:cNvSpPr txBox="1"/>
            <p:nvPr/>
          </p:nvSpPr>
          <p:spPr>
            <a:xfrm>
              <a:off x="1563000" y="3495575"/>
              <a:ext cx="27366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Diamond 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is made up of a network of carbon atoms, each forming </a:t>
              </a:r>
              <a:r>
                <a:rPr lang="en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4 bonds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79" name="Google Shape;479;p28"/>
            <p:cNvSpPr txBox="1"/>
            <p:nvPr/>
          </p:nvSpPr>
          <p:spPr>
            <a:xfrm>
              <a:off x="4821450" y="3495575"/>
              <a:ext cx="27366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Graphite 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is made up of sheets of carbon atoms, each forming </a:t>
              </a:r>
              <a:r>
                <a:rPr lang="en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3 bonds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30B2C09-1E76-BD50-7532-89EFD2BA255A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591A84C-5D13-FCE6-FAF8-07C56FC1A203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5E89CB-24B0-EB02-32C4-5E94BD199B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10F520-2B9D-F6F6-6402-F5B4AEAFB6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29"/>
          <p:cNvPicPr preferRelativeResize="0"/>
          <p:nvPr/>
        </p:nvPicPr>
        <p:blipFill rotWithShape="1">
          <a:blip r:embed="rId3">
            <a:alphaModFix/>
          </a:blip>
          <a:srcRect t="10301" b="3275"/>
          <a:stretch/>
        </p:blipFill>
        <p:spPr>
          <a:xfrm>
            <a:off x="4671675" y="0"/>
            <a:ext cx="447233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486" name="Google Shape;486;p29"/>
          <p:cNvSpPr txBox="1"/>
          <p:nvPr/>
        </p:nvSpPr>
        <p:spPr>
          <a:xfrm>
            <a:off x="939200" y="1833000"/>
            <a:ext cx="27900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Diamonds are often prized in jewellry, but have many applications in industry.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Their hardness is particularly useful for cutting and drilling.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487" name="Google Shape;487;p29"/>
          <p:cNvCxnSpPr/>
          <p:nvPr/>
        </p:nvCxnSpPr>
        <p:spPr>
          <a:xfrm flipH="1">
            <a:off x="4671675" y="3750"/>
            <a:ext cx="1500" cy="51360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1AA07E4-A684-7681-B060-F6451392797E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9A32272-3EC7-5F02-0A5A-90E2E4378F72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8D6237-2B9E-54B9-70AA-04119E2B79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A1C5F2-FD1C-2FC0-5C22-E7A94E90CF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30"/>
          <p:cNvPicPr preferRelativeResize="0"/>
          <p:nvPr/>
        </p:nvPicPr>
        <p:blipFill rotWithShape="1">
          <a:blip r:embed="rId3">
            <a:alphaModFix/>
          </a:blip>
          <a:srcRect t="12833" b="2849"/>
          <a:stretch/>
        </p:blipFill>
        <p:spPr>
          <a:xfrm>
            <a:off x="0" y="817625"/>
            <a:ext cx="9144000" cy="4325875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494" name="Google Shape;494;p30"/>
          <p:cNvSpPr txBox="1"/>
          <p:nvPr/>
        </p:nvSpPr>
        <p:spPr>
          <a:xfrm>
            <a:off x="1342500" y="119375"/>
            <a:ext cx="6459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Graphite is one of the only non-metal structures to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conduct electricity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This is due to its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free electron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which can carry charge.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495" name="Google Shape;495;p30"/>
          <p:cNvCxnSpPr/>
          <p:nvPr/>
        </p:nvCxnSpPr>
        <p:spPr>
          <a:xfrm rot="10800000">
            <a:off x="0" y="817625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D5D9FBB-E0DE-0E08-5163-9B7D531B85FC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8A0FD80-F8DF-6BD6-5ED0-5046EBFE3B9E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2D8E21-0083-74EC-97F1-DC4B9EBFA3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9DEB07-860C-3CBE-0592-ABB655957C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</a:t>
            </a:r>
            <a:r>
              <a:rPr lang="en" baseline="-25000">
                <a:latin typeface="Cambria"/>
                <a:ea typeface="Cambria"/>
                <a:cs typeface="Cambria"/>
                <a:sym typeface="Cambria"/>
              </a:rPr>
              <a:t>60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Fullerene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01" name="Google Shape;501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522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</a:t>
            </a:r>
            <a:r>
              <a:rPr lang="en" sz="1600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60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fullerene is another allotrope of carbon.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Each fullerene molecule consists of a hollow ball shape with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60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carbon atoms.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</a:t>
            </a:r>
            <a:r>
              <a:rPr lang="en" sz="1200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60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fullerene is a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simple molecular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substance.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</a:t>
            </a:r>
            <a:r>
              <a:rPr lang="en" sz="1600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60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molecules are held together by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intermolecular forces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means the molecules are soft and can slide over each other.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</a:t>
            </a:r>
            <a:r>
              <a:rPr lang="en" sz="1600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60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molecules do not conduct electricity.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because there are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no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free electrons.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</a:t>
            </a:r>
            <a:r>
              <a:rPr lang="en" sz="1600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60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has a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huge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surface area.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Fullerenes have lots of applications as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lubricants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catalysts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as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drug delivery systems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02" name="Google Shape;502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grpSp>
        <p:nvGrpSpPr>
          <p:cNvPr id="503" name="Google Shape;503;p31"/>
          <p:cNvGrpSpPr/>
          <p:nvPr/>
        </p:nvGrpSpPr>
        <p:grpSpPr>
          <a:xfrm>
            <a:off x="6141375" y="1469675"/>
            <a:ext cx="2081100" cy="2539725"/>
            <a:chOff x="6123475" y="1365100"/>
            <a:chExt cx="2081100" cy="2539725"/>
          </a:xfrm>
        </p:grpSpPr>
        <p:sp>
          <p:nvSpPr>
            <p:cNvPr id="504" name="Google Shape;504;p31"/>
            <p:cNvSpPr/>
            <p:nvPr/>
          </p:nvSpPr>
          <p:spPr>
            <a:xfrm>
              <a:off x="6261225" y="1365100"/>
              <a:ext cx="1805632" cy="1759587"/>
            </a:xfrm>
            <a:custGeom>
              <a:avLst/>
              <a:gdLst/>
              <a:ahLst/>
              <a:cxnLst/>
              <a:rect l="l" t="t" r="r" b="b"/>
              <a:pathLst>
                <a:path w="56426" h="54803" fill="none" extrusionOk="0">
                  <a:moveTo>
                    <a:pt x="22715" y="20137"/>
                  </a:moveTo>
                  <a:lnTo>
                    <a:pt x="33712" y="20137"/>
                  </a:lnTo>
                  <a:moveTo>
                    <a:pt x="22715" y="20137"/>
                  </a:moveTo>
                  <a:lnTo>
                    <a:pt x="19333" y="30582"/>
                  </a:lnTo>
                  <a:moveTo>
                    <a:pt x="37093" y="30582"/>
                  </a:moveTo>
                  <a:lnTo>
                    <a:pt x="33712" y="20137"/>
                  </a:lnTo>
                  <a:moveTo>
                    <a:pt x="28205" y="37026"/>
                  </a:moveTo>
                  <a:lnTo>
                    <a:pt x="37093" y="30582"/>
                  </a:lnTo>
                  <a:moveTo>
                    <a:pt x="19333" y="30582"/>
                  </a:moveTo>
                  <a:lnTo>
                    <a:pt x="28205" y="37026"/>
                  </a:lnTo>
                  <a:moveTo>
                    <a:pt x="17308" y="12688"/>
                  </a:moveTo>
                  <a:lnTo>
                    <a:pt x="22715" y="20137"/>
                  </a:lnTo>
                  <a:moveTo>
                    <a:pt x="33712" y="20137"/>
                  </a:moveTo>
                  <a:lnTo>
                    <a:pt x="39118" y="12688"/>
                  </a:lnTo>
                  <a:moveTo>
                    <a:pt x="10562" y="33411"/>
                  </a:moveTo>
                  <a:lnTo>
                    <a:pt x="19333" y="30582"/>
                  </a:lnTo>
                  <a:moveTo>
                    <a:pt x="45864" y="33411"/>
                  </a:moveTo>
                  <a:lnTo>
                    <a:pt x="37093" y="30582"/>
                  </a:lnTo>
                  <a:moveTo>
                    <a:pt x="28205" y="46216"/>
                  </a:moveTo>
                  <a:lnTo>
                    <a:pt x="28205" y="37026"/>
                  </a:lnTo>
                  <a:moveTo>
                    <a:pt x="22798" y="4737"/>
                  </a:moveTo>
                  <a:lnTo>
                    <a:pt x="17308" y="12688"/>
                  </a:lnTo>
                  <a:moveTo>
                    <a:pt x="39118" y="12688"/>
                  </a:moveTo>
                  <a:lnTo>
                    <a:pt x="33628" y="4737"/>
                  </a:lnTo>
                  <a:moveTo>
                    <a:pt x="48375" y="15450"/>
                  </a:moveTo>
                  <a:lnTo>
                    <a:pt x="39118" y="12688"/>
                  </a:lnTo>
                  <a:moveTo>
                    <a:pt x="8052" y="15450"/>
                  </a:moveTo>
                  <a:lnTo>
                    <a:pt x="17308" y="12688"/>
                  </a:lnTo>
                  <a:moveTo>
                    <a:pt x="51739" y="25744"/>
                  </a:moveTo>
                  <a:lnTo>
                    <a:pt x="45864" y="33411"/>
                  </a:lnTo>
                  <a:moveTo>
                    <a:pt x="10562" y="33411"/>
                  </a:moveTo>
                  <a:lnTo>
                    <a:pt x="4687" y="25744"/>
                  </a:lnTo>
                  <a:moveTo>
                    <a:pt x="10328" y="43069"/>
                  </a:moveTo>
                  <a:lnTo>
                    <a:pt x="10562" y="33411"/>
                  </a:lnTo>
                  <a:moveTo>
                    <a:pt x="45864" y="33411"/>
                  </a:moveTo>
                  <a:lnTo>
                    <a:pt x="46098" y="43069"/>
                  </a:lnTo>
                  <a:moveTo>
                    <a:pt x="28205" y="46216"/>
                  </a:moveTo>
                  <a:lnTo>
                    <a:pt x="19099" y="49429"/>
                  </a:lnTo>
                  <a:moveTo>
                    <a:pt x="37327" y="49429"/>
                  </a:moveTo>
                  <a:lnTo>
                    <a:pt x="28205" y="46216"/>
                  </a:lnTo>
                  <a:moveTo>
                    <a:pt x="22798" y="4737"/>
                  </a:moveTo>
                  <a:lnTo>
                    <a:pt x="33628" y="4737"/>
                  </a:lnTo>
                  <a:moveTo>
                    <a:pt x="4687" y="25744"/>
                  </a:moveTo>
                  <a:lnTo>
                    <a:pt x="8052" y="15450"/>
                  </a:lnTo>
                  <a:moveTo>
                    <a:pt x="48375" y="15450"/>
                  </a:moveTo>
                  <a:lnTo>
                    <a:pt x="51739" y="25744"/>
                  </a:lnTo>
                  <a:moveTo>
                    <a:pt x="46098" y="43069"/>
                  </a:moveTo>
                  <a:lnTo>
                    <a:pt x="37327" y="49429"/>
                  </a:lnTo>
                  <a:moveTo>
                    <a:pt x="19099" y="49429"/>
                  </a:moveTo>
                  <a:lnTo>
                    <a:pt x="10328" y="43069"/>
                  </a:lnTo>
                  <a:moveTo>
                    <a:pt x="16923" y="2377"/>
                  </a:moveTo>
                  <a:lnTo>
                    <a:pt x="22798" y="4737"/>
                  </a:lnTo>
                  <a:moveTo>
                    <a:pt x="33628" y="4737"/>
                  </a:moveTo>
                  <a:lnTo>
                    <a:pt x="39503" y="2377"/>
                  </a:lnTo>
                  <a:moveTo>
                    <a:pt x="8052" y="15450"/>
                  </a:moveTo>
                  <a:lnTo>
                    <a:pt x="7600" y="9123"/>
                  </a:lnTo>
                  <a:moveTo>
                    <a:pt x="48827" y="9123"/>
                  </a:moveTo>
                  <a:lnTo>
                    <a:pt x="48375" y="15450"/>
                  </a:lnTo>
                  <a:moveTo>
                    <a:pt x="55823" y="30599"/>
                  </a:moveTo>
                  <a:lnTo>
                    <a:pt x="51739" y="25744"/>
                  </a:lnTo>
                  <a:moveTo>
                    <a:pt x="603" y="30599"/>
                  </a:moveTo>
                  <a:lnTo>
                    <a:pt x="4687" y="25744"/>
                  </a:lnTo>
                  <a:moveTo>
                    <a:pt x="4168" y="41562"/>
                  </a:moveTo>
                  <a:lnTo>
                    <a:pt x="10328" y="43069"/>
                  </a:lnTo>
                  <a:moveTo>
                    <a:pt x="52258" y="41562"/>
                  </a:moveTo>
                  <a:lnTo>
                    <a:pt x="46098" y="43069"/>
                  </a:lnTo>
                  <a:moveTo>
                    <a:pt x="33963" y="54802"/>
                  </a:moveTo>
                  <a:lnTo>
                    <a:pt x="37327" y="49429"/>
                  </a:lnTo>
                  <a:moveTo>
                    <a:pt x="22463" y="54802"/>
                  </a:moveTo>
                  <a:lnTo>
                    <a:pt x="19099" y="49429"/>
                  </a:lnTo>
                  <a:moveTo>
                    <a:pt x="7600" y="9123"/>
                  </a:moveTo>
                  <a:lnTo>
                    <a:pt x="16923" y="2377"/>
                  </a:lnTo>
                  <a:moveTo>
                    <a:pt x="48827" y="9123"/>
                  </a:moveTo>
                  <a:lnTo>
                    <a:pt x="39503" y="2377"/>
                  </a:lnTo>
                  <a:moveTo>
                    <a:pt x="603" y="30599"/>
                  </a:moveTo>
                  <a:lnTo>
                    <a:pt x="4168" y="41562"/>
                  </a:lnTo>
                  <a:moveTo>
                    <a:pt x="52258" y="41562"/>
                  </a:moveTo>
                  <a:lnTo>
                    <a:pt x="55823" y="30599"/>
                  </a:lnTo>
                  <a:moveTo>
                    <a:pt x="22463" y="54802"/>
                  </a:moveTo>
                  <a:lnTo>
                    <a:pt x="33963" y="54802"/>
                  </a:lnTo>
                  <a:moveTo>
                    <a:pt x="3649" y="13525"/>
                  </a:moveTo>
                  <a:lnTo>
                    <a:pt x="7600" y="9123"/>
                  </a:lnTo>
                  <a:moveTo>
                    <a:pt x="52777" y="13525"/>
                  </a:moveTo>
                  <a:lnTo>
                    <a:pt x="48827" y="9123"/>
                  </a:lnTo>
                  <a:moveTo>
                    <a:pt x="39503" y="2377"/>
                  </a:moveTo>
                  <a:lnTo>
                    <a:pt x="34097" y="0"/>
                  </a:lnTo>
                  <a:moveTo>
                    <a:pt x="16923" y="2377"/>
                  </a:moveTo>
                  <a:lnTo>
                    <a:pt x="22330" y="0"/>
                  </a:lnTo>
                  <a:moveTo>
                    <a:pt x="0" y="24723"/>
                  </a:moveTo>
                  <a:lnTo>
                    <a:pt x="603" y="30599"/>
                  </a:lnTo>
                  <a:moveTo>
                    <a:pt x="55823" y="30599"/>
                  </a:moveTo>
                  <a:lnTo>
                    <a:pt x="56426" y="24723"/>
                  </a:lnTo>
                  <a:moveTo>
                    <a:pt x="4168" y="41562"/>
                  </a:moveTo>
                  <a:lnTo>
                    <a:pt x="7148" y="46668"/>
                  </a:lnTo>
                  <a:moveTo>
                    <a:pt x="49279" y="46668"/>
                  </a:moveTo>
                  <a:lnTo>
                    <a:pt x="52258" y="41562"/>
                  </a:lnTo>
                  <a:moveTo>
                    <a:pt x="33963" y="54802"/>
                  </a:moveTo>
                  <a:lnTo>
                    <a:pt x="39754" y="53564"/>
                  </a:lnTo>
                  <a:moveTo>
                    <a:pt x="16672" y="53564"/>
                  </a:moveTo>
                  <a:lnTo>
                    <a:pt x="22463" y="54802"/>
                  </a:lnTo>
                  <a:moveTo>
                    <a:pt x="34097" y="0"/>
                  </a:moveTo>
                  <a:lnTo>
                    <a:pt x="22330" y="0"/>
                  </a:lnTo>
                  <a:moveTo>
                    <a:pt x="3649" y="13525"/>
                  </a:moveTo>
                  <a:lnTo>
                    <a:pt x="0" y="24723"/>
                  </a:lnTo>
                  <a:moveTo>
                    <a:pt x="56426" y="24723"/>
                  </a:moveTo>
                  <a:lnTo>
                    <a:pt x="52777" y="13525"/>
                  </a:lnTo>
                  <a:moveTo>
                    <a:pt x="7148" y="46668"/>
                  </a:moveTo>
                  <a:lnTo>
                    <a:pt x="16672" y="53564"/>
                  </a:lnTo>
                  <a:moveTo>
                    <a:pt x="39754" y="53564"/>
                  </a:moveTo>
                  <a:lnTo>
                    <a:pt x="49279" y="46668"/>
                  </a:lnTo>
                  <a:moveTo>
                    <a:pt x="34097" y="0"/>
                  </a:moveTo>
                  <a:lnTo>
                    <a:pt x="37947" y="4486"/>
                  </a:lnTo>
                  <a:moveTo>
                    <a:pt x="22330" y="0"/>
                  </a:moveTo>
                  <a:lnTo>
                    <a:pt x="18480" y="4486"/>
                  </a:lnTo>
                  <a:moveTo>
                    <a:pt x="9123" y="11265"/>
                  </a:moveTo>
                  <a:lnTo>
                    <a:pt x="3649" y="13525"/>
                  </a:lnTo>
                  <a:moveTo>
                    <a:pt x="52777" y="13525"/>
                  </a:moveTo>
                  <a:lnTo>
                    <a:pt x="47303" y="11265"/>
                  </a:lnTo>
                  <a:moveTo>
                    <a:pt x="53329" y="29762"/>
                  </a:moveTo>
                  <a:lnTo>
                    <a:pt x="56426" y="24723"/>
                  </a:lnTo>
                  <a:moveTo>
                    <a:pt x="3097" y="29762"/>
                  </a:moveTo>
                  <a:lnTo>
                    <a:pt x="0" y="24723"/>
                  </a:lnTo>
                  <a:moveTo>
                    <a:pt x="49747" y="40759"/>
                  </a:moveTo>
                  <a:lnTo>
                    <a:pt x="49279" y="46668"/>
                  </a:lnTo>
                  <a:moveTo>
                    <a:pt x="6679" y="40759"/>
                  </a:moveTo>
                  <a:lnTo>
                    <a:pt x="7148" y="46668"/>
                  </a:lnTo>
                  <a:moveTo>
                    <a:pt x="33996" y="52208"/>
                  </a:moveTo>
                  <a:lnTo>
                    <a:pt x="39754" y="53564"/>
                  </a:lnTo>
                  <a:moveTo>
                    <a:pt x="22430" y="52208"/>
                  </a:moveTo>
                  <a:lnTo>
                    <a:pt x="16672" y="53564"/>
                  </a:lnTo>
                  <a:moveTo>
                    <a:pt x="9123" y="11265"/>
                  </a:moveTo>
                  <a:lnTo>
                    <a:pt x="18480" y="4486"/>
                  </a:lnTo>
                  <a:moveTo>
                    <a:pt x="37947" y="4486"/>
                  </a:moveTo>
                  <a:lnTo>
                    <a:pt x="47303" y="11265"/>
                  </a:lnTo>
                  <a:moveTo>
                    <a:pt x="53329" y="29762"/>
                  </a:moveTo>
                  <a:lnTo>
                    <a:pt x="49747" y="40759"/>
                  </a:lnTo>
                  <a:moveTo>
                    <a:pt x="6679" y="40759"/>
                  </a:moveTo>
                  <a:lnTo>
                    <a:pt x="3097" y="29762"/>
                  </a:lnTo>
                  <a:moveTo>
                    <a:pt x="33996" y="52208"/>
                  </a:moveTo>
                  <a:lnTo>
                    <a:pt x="22430" y="52208"/>
                  </a:lnTo>
                  <a:moveTo>
                    <a:pt x="28205" y="7349"/>
                  </a:moveTo>
                  <a:lnTo>
                    <a:pt x="37947" y="4486"/>
                  </a:lnTo>
                  <a:moveTo>
                    <a:pt x="18480" y="4486"/>
                  </a:moveTo>
                  <a:lnTo>
                    <a:pt x="28222" y="7349"/>
                  </a:lnTo>
                  <a:moveTo>
                    <a:pt x="8838" y="21409"/>
                  </a:moveTo>
                  <a:lnTo>
                    <a:pt x="9123" y="11265"/>
                  </a:lnTo>
                  <a:moveTo>
                    <a:pt x="47588" y="21409"/>
                  </a:moveTo>
                  <a:lnTo>
                    <a:pt x="47303" y="11265"/>
                  </a:lnTo>
                  <a:moveTo>
                    <a:pt x="47588" y="21409"/>
                  </a:moveTo>
                  <a:lnTo>
                    <a:pt x="53329" y="29762"/>
                  </a:lnTo>
                  <a:moveTo>
                    <a:pt x="3097" y="29762"/>
                  </a:moveTo>
                  <a:lnTo>
                    <a:pt x="8838" y="21409"/>
                  </a:lnTo>
                  <a:moveTo>
                    <a:pt x="49747" y="40759"/>
                  </a:moveTo>
                  <a:lnTo>
                    <a:pt x="40190" y="44157"/>
                  </a:lnTo>
                  <a:moveTo>
                    <a:pt x="16237" y="44157"/>
                  </a:moveTo>
                  <a:lnTo>
                    <a:pt x="6679" y="40759"/>
                  </a:lnTo>
                  <a:moveTo>
                    <a:pt x="22430" y="52208"/>
                  </a:moveTo>
                  <a:lnTo>
                    <a:pt x="16237" y="44157"/>
                  </a:lnTo>
                  <a:moveTo>
                    <a:pt x="40190" y="44157"/>
                  </a:moveTo>
                  <a:lnTo>
                    <a:pt x="33996" y="52208"/>
                  </a:lnTo>
                  <a:moveTo>
                    <a:pt x="28205" y="17174"/>
                  </a:moveTo>
                  <a:lnTo>
                    <a:pt x="28205" y="7349"/>
                  </a:lnTo>
                  <a:moveTo>
                    <a:pt x="18195" y="24439"/>
                  </a:moveTo>
                  <a:lnTo>
                    <a:pt x="8838" y="21409"/>
                  </a:lnTo>
                  <a:moveTo>
                    <a:pt x="38231" y="24439"/>
                  </a:moveTo>
                  <a:lnTo>
                    <a:pt x="47588" y="21409"/>
                  </a:lnTo>
                  <a:moveTo>
                    <a:pt x="34398" y="36206"/>
                  </a:moveTo>
                  <a:lnTo>
                    <a:pt x="40190" y="44157"/>
                  </a:lnTo>
                  <a:moveTo>
                    <a:pt x="22028" y="36206"/>
                  </a:moveTo>
                  <a:lnTo>
                    <a:pt x="16237" y="44157"/>
                  </a:lnTo>
                  <a:moveTo>
                    <a:pt x="28205" y="17174"/>
                  </a:moveTo>
                  <a:lnTo>
                    <a:pt x="18195" y="24439"/>
                  </a:lnTo>
                  <a:moveTo>
                    <a:pt x="28205" y="17174"/>
                  </a:moveTo>
                  <a:lnTo>
                    <a:pt x="38231" y="24439"/>
                  </a:lnTo>
                  <a:moveTo>
                    <a:pt x="34398" y="36206"/>
                  </a:moveTo>
                  <a:lnTo>
                    <a:pt x="38231" y="24439"/>
                  </a:lnTo>
                  <a:moveTo>
                    <a:pt x="18195" y="24439"/>
                  </a:moveTo>
                  <a:lnTo>
                    <a:pt x="22028" y="36206"/>
                  </a:lnTo>
                  <a:lnTo>
                    <a:pt x="34398" y="36206"/>
                  </a:lnTo>
                </a:path>
              </a:pathLst>
            </a:custGeom>
            <a:noFill/>
            <a:ln w="10450" cap="flat" cmpd="sng">
              <a:solidFill>
                <a:srgbClr val="3FA9F5"/>
              </a:solidFill>
              <a:prstDash val="solid"/>
              <a:miter lim="167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1"/>
            <p:cNvSpPr txBox="1"/>
            <p:nvPr/>
          </p:nvSpPr>
          <p:spPr>
            <a:xfrm>
              <a:off x="6123475" y="3212125"/>
              <a:ext cx="20811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 molecule of C</a:t>
              </a:r>
              <a:r>
                <a:rPr lang="en" sz="1100" baseline="-25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60 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fullerene, sometimes referred to as a </a:t>
              </a:r>
              <a:r>
                <a:rPr lang="en" sz="11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buckyball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DAFA953-C12C-2F86-8589-4F60A2AB14E0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3D4A6DC-830E-5F0E-4A66-6DB53F83A958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DEBD4D-77AB-049F-F6FA-38DA6AC2C1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47BEAF-4C77-0FB5-1F79-E5553FB259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Covalent Bonding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1.44 and 1.45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a covalent bond is formed between atoms by the sharing of a pair of electrons.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covalent bonds in terms of electrostatic attractions.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Non-metals have the ability to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share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pair of electrons with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another non-metal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allows both atoms to obtain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complete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outer shell of electrons.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an electron pair is shared,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covalent bond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formed.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covalent bonding, strong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electrostatic attractions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are formed.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because the negatively charged electron pair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strongly attracted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the positively charged nuclei of the atoms involved.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	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31BF09F-FC88-152D-2BFA-5A456BE9E692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500CC37-97C6-0298-33E6-D354E9CA7F89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3B8A97-8E70-1838-971E-F4C8A574AA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29D710-F2AE-7178-3D24-3B893F0FEB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69" name="Google Shape;69;p15"/>
          <p:cNvGrpSpPr/>
          <p:nvPr/>
        </p:nvGrpSpPr>
        <p:grpSpPr>
          <a:xfrm>
            <a:off x="700975" y="1085550"/>
            <a:ext cx="4035426" cy="2330895"/>
            <a:chOff x="903250" y="1406300"/>
            <a:chExt cx="4035426" cy="2330895"/>
          </a:xfrm>
        </p:grpSpPr>
        <p:grpSp>
          <p:nvGrpSpPr>
            <p:cNvPr id="70" name="Google Shape;70;p15"/>
            <p:cNvGrpSpPr/>
            <p:nvPr/>
          </p:nvGrpSpPr>
          <p:grpSpPr>
            <a:xfrm>
              <a:off x="903250" y="1406300"/>
              <a:ext cx="4035426" cy="2330895"/>
              <a:chOff x="1461900" y="1352350"/>
              <a:chExt cx="2967225" cy="1681500"/>
            </a:xfrm>
          </p:grpSpPr>
          <p:sp>
            <p:nvSpPr>
              <p:cNvPr id="71" name="Google Shape;71;p15"/>
              <p:cNvSpPr/>
              <p:nvPr/>
            </p:nvSpPr>
            <p:spPr>
              <a:xfrm>
                <a:off x="1461900" y="1352350"/>
                <a:ext cx="1703400" cy="16815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2725725" y="1352350"/>
                <a:ext cx="1703400" cy="16815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2854366" y="2017143"/>
                <a:ext cx="186900" cy="209100"/>
              </a:xfrm>
              <a:prstGeom prst="mathMultiply">
                <a:avLst>
                  <a:gd name="adj1" fmla="val 23520"/>
                </a:avLst>
              </a:prstGeom>
              <a:solidFill>
                <a:srgbClr val="2AABFC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2883766" y="2226251"/>
                <a:ext cx="128100" cy="133500"/>
              </a:xfrm>
              <a:prstGeom prst="ellipse">
                <a:avLst/>
              </a:prstGeom>
              <a:solidFill>
                <a:srgbClr val="2AABFC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2085000" y="1960000"/>
                <a:ext cx="457200" cy="466200"/>
              </a:xfrm>
              <a:prstGeom prst="ellipse">
                <a:avLst/>
              </a:prstGeom>
              <a:solidFill>
                <a:srgbClr val="2AABFC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3353450" y="1960000"/>
                <a:ext cx="457200" cy="466200"/>
              </a:xfrm>
              <a:prstGeom prst="ellipse">
                <a:avLst/>
              </a:prstGeom>
              <a:solidFill>
                <a:srgbClr val="2AABFC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" name="Google Shape;77;p15"/>
            <p:cNvSpPr txBox="1"/>
            <p:nvPr/>
          </p:nvSpPr>
          <p:spPr>
            <a:xfrm>
              <a:off x="1791700" y="2371650"/>
              <a:ext cx="5487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latin typeface="Kalam"/>
                  <a:ea typeface="Kalam"/>
                  <a:cs typeface="Kalam"/>
                  <a:sym typeface="Kalam"/>
                </a:rPr>
                <a:t>H</a:t>
              </a:r>
              <a:endParaRPr sz="16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78" name="Google Shape;78;p15"/>
            <p:cNvSpPr txBox="1"/>
            <p:nvPr/>
          </p:nvSpPr>
          <p:spPr>
            <a:xfrm>
              <a:off x="3523750" y="2371650"/>
              <a:ext cx="5487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latin typeface="Kalam"/>
                  <a:ea typeface="Kalam"/>
                  <a:cs typeface="Kalam"/>
                  <a:sym typeface="Kalam"/>
                </a:rPr>
                <a:t>H</a:t>
              </a:r>
              <a:endParaRPr sz="160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79" name="Google Shape;79;p15"/>
          <p:cNvSpPr txBox="1"/>
          <p:nvPr/>
        </p:nvSpPr>
        <p:spPr>
          <a:xfrm>
            <a:off x="1030775" y="3657750"/>
            <a:ext cx="3034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hydrogen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 b="1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molecule.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5041650" y="1294200"/>
            <a:ext cx="34308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1.46 - Understand how to use dot-and-cross diagrams to represent covalent bonds in a variety of molecules.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AABFC"/>
                </a:solidFill>
                <a:latin typeface="Cambria"/>
                <a:ea typeface="Cambria"/>
                <a:cs typeface="Cambria"/>
                <a:sym typeface="Cambria"/>
              </a:rPr>
              <a:t>Hydrogen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being the smallest atom, only has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single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electron in its outer shell. It requires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 more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electron to complete its outer shell and does so by forming a covalent bond with another hydrogen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atom, forming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hydrogen molecule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58BE2B9-CF92-6EF5-495F-9AF5FD189872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D4EF8DB-5A24-3D5F-5D53-E9E9B9BD1CB8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015D4B-9C53-E531-9AA4-9B8BE9E9D9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AB5100-9FCA-D3BF-DDF7-D3E8B4A998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86" name="Google Shape;86;p16"/>
          <p:cNvSpPr txBox="1"/>
          <p:nvPr/>
        </p:nvSpPr>
        <p:spPr>
          <a:xfrm>
            <a:off x="1030775" y="3657750"/>
            <a:ext cx="3034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chlorine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Cl</a:t>
            </a:r>
            <a:r>
              <a:rPr lang="en" b="1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molecule.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5096950" y="1446600"/>
            <a:ext cx="34308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229F6"/>
                </a:solidFill>
                <a:latin typeface="Cambria"/>
                <a:ea typeface="Cambria"/>
                <a:cs typeface="Cambria"/>
                <a:sym typeface="Cambria"/>
              </a:rPr>
              <a:t>Chlorine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contains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7 outer shell electrons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so, like hydrogen, is looking for 1 extra electron to complete its outer shell. It achieves this by bounding with another chlorine atom to form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chlorine molecule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This is true for all the group 7 halogens.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8" name="Google Shape;88;p16"/>
          <p:cNvSpPr/>
          <p:nvPr/>
        </p:nvSpPr>
        <p:spPr>
          <a:xfrm>
            <a:off x="670390" y="1091633"/>
            <a:ext cx="2346300" cy="23208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6"/>
          <p:cNvSpPr/>
          <p:nvPr/>
        </p:nvSpPr>
        <p:spPr>
          <a:xfrm>
            <a:off x="2412519" y="1091633"/>
            <a:ext cx="2346300" cy="23208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6"/>
          <p:cNvSpPr/>
          <p:nvPr/>
        </p:nvSpPr>
        <p:spPr>
          <a:xfrm>
            <a:off x="2589857" y="2020128"/>
            <a:ext cx="257100" cy="287700"/>
          </a:xfrm>
          <a:prstGeom prst="mathMultiply">
            <a:avLst>
              <a:gd name="adj1" fmla="val 23520"/>
            </a:avLst>
          </a:prstGeom>
          <a:solidFill>
            <a:srgbClr val="D229F6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6"/>
          <p:cNvSpPr/>
          <p:nvPr/>
        </p:nvSpPr>
        <p:spPr>
          <a:xfrm>
            <a:off x="2630384" y="2308653"/>
            <a:ext cx="174900" cy="184500"/>
          </a:xfrm>
          <a:prstGeom prst="ellipse">
            <a:avLst/>
          </a:prstGeom>
          <a:solidFill>
            <a:srgbClr val="D229F6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6"/>
          <p:cNvSpPr/>
          <p:nvPr/>
        </p:nvSpPr>
        <p:spPr>
          <a:xfrm>
            <a:off x="1529307" y="1930094"/>
            <a:ext cx="628800" cy="642900"/>
          </a:xfrm>
          <a:prstGeom prst="ellipse">
            <a:avLst/>
          </a:prstGeom>
          <a:solidFill>
            <a:srgbClr val="D229F6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6"/>
          <p:cNvSpPr/>
          <p:nvPr/>
        </p:nvSpPr>
        <p:spPr>
          <a:xfrm>
            <a:off x="3277811" y="1930094"/>
            <a:ext cx="628800" cy="642900"/>
          </a:xfrm>
          <a:prstGeom prst="ellipse">
            <a:avLst/>
          </a:prstGeom>
          <a:solidFill>
            <a:srgbClr val="D229F6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16"/>
          <p:cNvGrpSpPr/>
          <p:nvPr/>
        </p:nvGrpSpPr>
        <p:grpSpPr>
          <a:xfrm>
            <a:off x="1623634" y="947867"/>
            <a:ext cx="462561" cy="288412"/>
            <a:chOff x="2154300" y="1248650"/>
            <a:chExt cx="335700" cy="209100"/>
          </a:xfrm>
        </p:grpSpPr>
        <p:sp>
          <p:nvSpPr>
            <p:cNvPr id="95" name="Google Shape;95;p16"/>
            <p:cNvSpPr/>
            <p:nvPr/>
          </p:nvSpPr>
          <p:spPr>
            <a:xfrm>
              <a:off x="2154300" y="1248650"/>
              <a:ext cx="186900" cy="209100"/>
            </a:xfrm>
            <a:prstGeom prst="mathMultiply">
              <a:avLst>
                <a:gd name="adj1" fmla="val 23520"/>
              </a:avLst>
            </a:prstGeom>
            <a:solidFill>
              <a:srgbClr val="D229F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6"/>
            <p:cNvSpPr/>
            <p:nvPr/>
          </p:nvSpPr>
          <p:spPr>
            <a:xfrm>
              <a:off x="2303100" y="1248650"/>
              <a:ext cx="186900" cy="209100"/>
            </a:xfrm>
            <a:prstGeom prst="mathMultiply">
              <a:avLst>
                <a:gd name="adj1" fmla="val 23520"/>
              </a:avLst>
            </a:prstGeom>
            <a:solidFill>
              <a:srgbClr val="D229F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16"/>
          <p:cNvGrpSpPr/>
          <p:nvPr/>
        </p:nvGrpSpPr>
        <p:grpSpPr>
          <a:xfrm>
            <a:off x="1611848" y="3265725"/>
            <a:ext cx="462561" cy="288412"/>
            <a:chOff x="2154300" y="1248650"/>
            <a:chExt cx="335700" cy="209100"/>
          </a:xfrm>
        </p:grpSpPr>
        <p:sp>
          <p:nvSpPr>
            <p:cNvPr id="98" name="Google Shape;98;p16"/>
            <p:cNvSpPr/>
            <p:nvPr/>
          </p:nvSpPr>
          <p:spPr>
            <a:xfrm>
              <a:off x="2154300" y="1248650"/>
              <a:ext cx="186900" cy="209100"/>
            </a:xfrm>
            <a:prstGeom prst="mathMultiply">
              <a:avLst>
                <a:gd name="adj1" fmla="val 23520"/>
              </a:avLst>
            </a:prstGeom>
            <a:solidFill>
              <a:srgbClr val="D229F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2303100" y="1248650"/>
              <a:ext cx="186900" cy="209100"/>
            </a:xfrm>
            <a:prstGeom prst="mathMultiply">
              <a:avLst>
                <a:gd name="adj1" fmla="val 23520"/>
              </a:avLst>
            </a:prstGeom>
            <a:solidFill>
              <a:srgbClr val="D229F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100;p16"/>
          <p:cNvGrpSpPr/>
          <p:nvPr/>
        </p:nvGrpSpPr>
        <p:grpSpPr>
          <a:xfrm rot="5400000">
            <a:off x="441834" y="2106418"/>
            <a:ext cx="463031" cy="288119"/>
            <a:chOff x="2154300" y="1248650"/>
            <a:chExt cx="335700" cy="209100"/>
          </a:xfrm>
        </p:grpSpPr>
        <p:sp>
          <p:nvSpPr>
            <p:cNvPr id="101" name="Google Shape;101;p16"/>
            <p:cNvSpPr/>
            <p:nvPr/>
          </p:nvSpPr>
          <p:spPr>
            <a:xfrm>
              <a:off x="2154300" y="1248650"/>
              <a:ext cx="186900" cy="209100"/>
            </a:xfrm>
            <a:prstGeom prst="mathMultiply">
              <a:avLst>
                <a:gd name="adj1" fmla="val 23520"/>
              </a:avLst>
            </a:prstGeom>
            <a:solidFill>
              <a:srgbClr val="D229F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2303100" y="1248650"/>
              <a:ext cx="186900" cy="209100"/>
            </a:xfrm>
            <a:prstGeom prst="mathMultiply">
              <a:avLst>
                <a:gd name="adj1" fmla="val 23520"/>
              </a:avLst>
            </a:prstGeom>
            <a:solidFill>
              <a:srgbClr val="D229F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16"/>
          <p:cNvGrpSpPr/>
          <p:nvPr/>
        </p:nvGrpSpPr>
        <p:grpSpPr>
          <a:xfrm>
            <a:off x="3391285" y="1000005"/>
            <a:ext cx="386501" cy="184137"/>
            <a:chOff x="3446563" y="1286450"/>
            <a:chExt cx="280500" cy="133500"/>
          </a:xfrm>
        </p:grpSpPr>
        <p:sp>
          <p:nvSpPr>
            <p:cNvPr id="104" name="Google Shape;104;p16"/>
            <p:cNvSpPr/>
            <p:nvPr/>
          </p:nvSpPr>
          <p:spPr>
            <a:xfrm>
              <a:off x="3446563" y="1286450"/>
              <a:ext cx="128100" cy="133500"/>
            </a:xfrm>
            <a:prstGeom prst="ellipse">
              <a:avLst/>
            </a:prstGeom>
            <a:solidFill>
              <a:srgbClr val="D229F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6"/>
            <p:cNvSpPr/>
            <p:nvPr/>
          </p:nvSpPr>
          <p:spPr>
            <a:xfrm>
              <a:off x="3598963" y="1286450"/>
              <a:ext cx="128100" cy="133500"/>
            </a:xfrm>
            <a:prstGeom prst="ellipse">
              <a:avLst/>
            </a:prstGeom>
            <a:solidFill>
              <a:srgbClr val="D229F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16"/>
          <p:cNvGrpSpPr/>
          <p:nvPr/>
        </p:nvGrpSpPr>
        <p:grpSpPr>
          <a:xfrm>
            <a:off x="3391285" y="3317862"/>
            <a:ext cx="386501" cy="184137"/>
            <a:chOff x="3446563" y="1286450"/>
            <a:chExt cx="280500" cy="133500"/>
          </a:xfrm>
        </p:grpSpPr>
        <p:sp>
          <p:nvSpPr>
            <p:cNvPr id="107" name="Google Shape;107;p16"/>
            <p:cNvSpPr/>
            <p:nvPr/>
          </p:nvSpPr>
          <p:spPr>
            <a:xfrm>
              <a:off x="3446563" y="1286450"/>
              <a:ext cx="128100" cy="133500"/>
            </a:xfrm>
            <a:prstGeom prst="ellipse">
              <a:avLst/>
            </a:prstGeom>
            <a:solidFill>
              <a:srgbClr val="D229F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6"/>
            <p:cNvSpPr/>
            <p:nvPr/>
          </p:nvSpPr>
          <p:spPr>
            <a:xfrm>
              <a:off x="3598963" y="1286450"/>
              <a:ext cx="128100" cy="133500"/>
            </a:xfrm>
            <a:prstGeom prst="ellipse">
              <a:avLst/>
            </a:prstGeom>
            <a:solidFill>
              <a:srgbClr val="D229F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109;p16"/>
          <p:cNvGrpSpPr/>
          <p:nvPr/>
        </p:nvGrpSpPr>
        <p:grpSpPr>
          <a:xfrm rot="5400000">
            <a:off x="4568975" y="2157818"/>
            <a:ext cx="386894" cy="183950"/>
            <a:chOff x="3446563" y="1286450"/>
            <a:chExt cx="280500" cy="133500"/>
          </a:xfrm>
        </p:grpSpPr>
        <p:sp>
          <p:nvSpPr>
            <p:cNvPr id="110" name="Google Shape;110;p16"/>
            <p:cNvSpPr/>
            <p:nvPr/>
          </p:nvSpPr>
          <p:spPr>
            <a:xfrm>
              <a:off x="3446563" y="1286450"/>
              <a:ext cx="128100" cy="133500"/>
            </a:xfrm>
            <a:prstGeom prst="ellipse">
              <a:avLst/>
            </a:prstGeom>
            <a:solidFill>
              <a:srgbClr val="D229F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3598963" y="1286450"/>
              <a:ext cx="128100" cy="133500"/>
            </a:xfrm>
            <a:prstGeom prst="ellipse">
              <a:avLst/>
            </a:prstGeom>
            <a:solidFill>
              <a:srgbClr val="D229F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Google Shape;112;p16"/>
          <p:cNvSpPr txBox="1"/>
          <p:nvPr/>
        </p:nvSpPr>
        <p:spPr>
          <a:xfrm>
            <a:off x="1568775" y="2035450"/>
            <a:ext cx="548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Cl</a:t>
            </a:r>
            <a:endParaRPr sz="16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3325525" y="2056350"/>
            <a:ext cx="548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Cl</a:t>
            </a:r>
            <a:endParaRPr sz="16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6EE04A6-23E0-F63E-6D41-65F318A980C2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737EB82-5835-BCFF-7028-AD6D05B0BC8C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2B082E-1B45-3749-6C70-A646B7DABE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572430-56DB-A6C9-F40C-2909089819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19" name="Google Shape;119;p17"/>
          <p:cNvSpPr txBox="1"/>
          <p:nvPr/>
        </p:nvSpPr>
        <p:spPr>
          <a:xfrm>
            <a:off x="1030775" y="3657750"/>
            <a:ext cx="3034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hydrogen chloride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HCl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molecule.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0" name="Google Shape;120;p17"/>
          <p:cNvSpPr txBox="1"/>
          <p:nvPr/>
        </p:nvSpPr>
        <p:spPr>
          <a:xfrm>
            <a:off x="4989575" y="1577000"/>
            <a:ext cx="3430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0E0E3"/>
                </a:solidFill>
                <a:latin typeface="Cambria"/>
                <a:ea typeface="Cambria"/>
                <a:cs typeface="Cambria"/>
                <a:sym typeface="Cambria"/>
              </a:rPr>
              <a:t>Hydrogen chloride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is similar to hydrogen and chlorine in that both atoms can only fit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single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electron in their respective outer shells.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single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covalent bond is formed between the 2 atoms.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21" name="Google Shape;121;p17"/>
          <p:cNvGrpSpPr/>
          <p:nvPr/>
        </p:nvGrpSpPr>
        <p:grpSpPr>
          <a:xfrm>
            <a:off x="794383" y="891872"/>
            <a:ext cx="3506987" cy="2632371"/>
            <a:chOff x="4572000" y="2972225"/>
            <a:chExt cx="2487225" cy="1888900"/>
          </a:xfrm>
        </p:grpSpPr>
        <p:sp>
          <p:nvSpPr>
            <p:cNvPr id="122" name="Google Shape;122;p17"/>
            <p:cNvSpPr/>
            <p:nvPr/>
          </p:nvSpPr>
          <p:spPr>
            <a:xfrm>
              <a:off x="4674950" y="3075925"/>
              <a:ext cx="1703400" cy="16815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7"/>
            <p:cNvSpPr/>
            <p:nvPr/>
          </p:nvSpPr>
          <p:spPr>
            <a:xfrm>
              <a:off x="6067425" y="3408925"/>
              <a:ext cx="991800" cy="10155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124;p17"/>
            <p:cNvGrpSpPr/>
            <p:nvPr/>
          </p:nvGrpSpPr>
          <p:grpSpPr>
            <a:xfrm>
              <a:off x="6138875" y="3745375"/>
              <a:ext cx="186900" cy="342600"/>
              <a:chOff x="2854375" y="2025250"/>
              <a:chExt cx="186900" cy="342600"/>
            </a:xfrm>
          </p:grpSpPr>
          <p:sp>
            <p:nvSpPr>
              <p:cNvPr id="125" name="Google Shape;125;p17"/>
              <p:cNvSpPr/>
              <p:nvPr/>
            </p:nvSpPr>
            <p:spPr>
              <a:xfrm>
                <a:off x="2854375" y="2025250"/>
                <a:ext cx="186900" cy="209100"/>
              </a:xfrm>
              <a:prstGeom prst="mathMultiply">
                <a:avLst>
                  <a:gd name="adj1" fmla="val 23520"/>
                </a:avLst>
              </a:prstGeom>
              <a:solidFill>
                <a:srgbClr val="D0E0E3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7"/>
              <p:cNvSpPr/>
              <p:nvPr/>
            </p:nvSpPr>
            <p:spPr>
              <a:xfrm>
                <a:off x="2883775" y="2234350"/>
                <a:ext cx="128100" cy="133500"/>
              </a:xfrm>
              <a:prstGeom prst="ellipse">
                <a:avLst/>
              </a:prstGeom>
              <a:solidFill>
                <a:srgbClr val="D0E0E3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7" name="Google Shape;127;p17"/>
            <p:cNvSpPr/>
            <p:nvPr/>
          </p:nvSpPr>
          <p:spPr>
            <a:xfrm>
              <a:off x="5298050" y="3683575"/>
              <a:ext cx="457200" cy="466200"/>
            </a:xfrm>
            <a:prstGeom prst="ellipse">
              <a:avLst/>
            </a:prstGeom>
            <a:solidFill>
              <a:srgbClr val="D0E0E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6423075" y="3776425"/>
              <a:ext cx="280500" cy="280500"/>
            </a:xfrm>
            <a:prstGeom prst="ellipse">
              <a:avLst/>
            </a:prstGeom>
            <a:solidFill>
              <a:srgbClr val="D0E0E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" name="Google Shape;129;p17"/>
            <p:cNvGrpSpPr/>
            <p:nvPr/>
          </p:nvGrpSpPr>
          <p:grpSpPr>
            <a:xfrm>
              <a:off x="5367350" y="2972225"/>
              <a:ext cx="335700" cy="209100"/>
              <a:chOff x="2154300" y="1248650"/>
              <a:chExt cx="335700" cy="209100"/>
            </a:xfrm>
          </p:grpSpPr>
          <p:sp>
            <p:nvSpPr>
              <p:cNvPr id="130" name="Google Shape;130;p17"/>
              <p:cNvSpPr/>
              <p:nvPr/>
            </p:nvSpPr>
            <p:spPr>
              <a:xfrm>
                <a:off x="2154300" y="1248650"/>
                <a:ext cx="186900" cy="209100"/>
              </a:xfrm>
              <a:prstGeom prst="mathMultiply">
                <a:avLst>
                  <a:gd name="adj1" fmla="val 23520"/>
                </a:avLst>
              </a:prstGeom>
              <a:solidFill>
                <a:srgbClr val="D0E0E3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7"/>
              <p:cNvSpPr/>
              <p:nvPr/>
            </p:nvSpPr>
            <p:spPr>
              <a:xfrm>
                <a:off x="2303100" y="1248650"/>
                <a:ext cx="186900" cy="209100"/>
              </a:xfrm>
              <a:prstGeom prst="mathMultiply">
                <a:avLst>
                  <a:gd name="adj1" fmla="val 23520"/>
                </a:avLst>
              </a:prstGeom>
              <a:solidFill>
                <a:srgbClr val="D0E0E3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" name="Google Shape;132;p17"/>
            <p:cNvGrpSpPr/>
            <p:nvPr/>
          </p:nvGrpSpPr>
          <p:grpSpPr>
            <a:xfrm>
              <a:off x="5358800" y="4652025"/>
              <a:ext cx="335700" cy="209100"/>
              <a:chOff x="2154300" y="1248650"/>
              <a:chExt cx="335700" cy="209100"/>
            </a:xfrm>
          </p:grpSpPr>
          <p:sp>
            <p:nvSpPr>
              <p:cNvPr id="133" name="Google Shape;133;p17"/>
              <p:cNvSpPr/>
              <p:nvPr/>
            </p:nvSpPr>
            <p:spPr>
              <a:xfrm>
                <a:off x="2154300" y="1248650"/>
                <a:ext cx="186900" cy="209100"/>
              </a:xfrm>
              <a:prstGeom prst="mathMultiply">
                <a:avLst>
                  <a:gd name="adj1" fmla="val 23520"/>
                </a:avLst>
              </a:prstGeom>
              <a:solidFill>
                <a:srgbClr val="D0E0E3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7"/>
              <p:cNvSpPr/>
              <p:nvPr/>
            </p:nvSpPr>
            <p:spPr>
              <a:xfrm>
                <a:off x="2303100" y="1248650"/>
                <a:ext cx="186900" cy="209100"/>
              </a:xfrm>
              <a:prstGeom prst="mathMultiply">
                <a:avLst>
                  <a:gd name="adj1" fmla="val 23520"/>
                </a:avLst>
              </a:prstGeom>
              <a:solidFill>
                <a:srgbClr val="D0E0E3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" name="Google Shape;135;p17"/>
            <p:cNvGrpSpPr/>
            <p:nvPr/>
          </p:nvGrpSpPr>
          <p:grpSpPr>
            <a:xfrm rot="5400000">
              <a:off x="4508700" y="3812125"/>
              <a:ext cx="335700" cy="209100"/>
              <a:chOff x="2154300" y="1248650"/>
              <a:chExt cx="335700" cy="209100"/>
            </a:xfrm>
          </p:grpSpPr>
          <p:sp>
            <p:nvSpPr>
              <p:cNvPr id="136" name="Google Shape;136;p17"/>
              <p:cNvSpPr/>
              <p:nvPr/>
            </p:nvSpPr>
            <p:spPr>
              <a:xfrm>
                <a:off x="2154300" y="1248650"/>
                <a:ext cx="186900" cy="209100"/>
              </a:xfrm>
              <a:prstGeom prst="mathMultiply">
                <a:avLst>
                  <a:gd name="adj1" fmla="val 23520"/>
                </a:avLst>
              </a:prstGeom>
              <a:solidFill>
                <a:srgbClr val="D0E0E3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17"/>
              <p:cNvSpPr/>
              <p:nvPr/>
            </p:nvSpPr>
            <p:spPr>
              <a:xfrm>
                <a:off x="2303100" y="1248650"/>
                <a:ext cx="186900" cy="209100"/>
              </a:xfrm>
              <a:prstGeom prst="mathMultiply">
                <a:avLst>
                  <a:gd name="adj1" fmla="val 23520"/>
                </a:avLst>
              </a:prstGeom>
              <a:solidFill>
                <a:srgbClr val="D0E0E3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8" name="Google Shape;138;p17"/>
          <p:cNvSpPr txBox="1"/>
          <p:nvPr/>
        </p:nvSpPr>
        <p:spPr>
          <a:xfrm>
            <a:off x="3324550" y="1992513"/>
            <a:ext cx="548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Kalam"/>
                <a:ea typeface="Kalam"/>
                <a:cs typeface="Kalam"/>
                <a:sym typeface="Kalam"/>
              </a:rPr>
              <a:t>H</a:t>
            </a:r>
            <a:endParaRPr sz="16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39" name="Google Shape;139;p17"/>
          <p:cNvSpPr txBox="1"/>
          <p:nvPr/>
        </p:nvSpPr>
        <p:spPr>
          <a:xfrm>
            <a:off x="1855400" y="1992500"/>
            <a:ext cx="548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Kalam"/>
                <a:ea typeface="Kalam"/>
                <a:cs typeface="Kalam"/>
                <a:sym typeface="Kalam"/>
              </a:rPr>
              <a:t>Cl</a:t>
            </a:r>
            <a:endParaRPr sz="16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6878D78-4788-525A-DA50-3C536E828DD3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3ED8626-C789-311E-71A1-2E7798D8A204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CB80E-43AD-FB04-A1A6-3043334674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B9A550-24E3-3623-DEAB-BD4FB96579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45" name="Google Shape;145;p18"/>
          <p:cNvSpPr txBox="1"/>
          <p:nvPr/>
        </p:nvSpPr>
        <p:spPr>
          <a:xfrm>
            <a:off x="1072525" y="3985275"/>
            <a:ext cx="3034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ammonia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NH</a:t>
            </a:r>
            <a:r>
              <a:rPr lang="en" b="1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molecule.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6" name="Google Shape;146;p18"/>
          <p:cNvSpPr txBox="1"/>
          <p:nvPr/>
        </p:nvSpPr>
        <p:spPr>
          <a:xfrm>
            <a:off x="4952000" y="2094350"/>
            <a:ext cx="3430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  <a:latin typeface="Cambria"/>
                <a:ea typeface="Cambria"/>
                <a:cs typeface="Cambria"/>
                <a:sym typeface="Cambria"/>
              </a:rPr>
              <a:t>Ammonia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contains a nitrogen atom with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5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outer shell electrons. This means there is space for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3 more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electrons, which are provide by 3 hydrogen atoms.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7" name="Google Shape;147;p18"/>
          <p:cNvSpPr/>
          <p:nvPr/>
        </p:nvSpPr>
        <p:spPr>
          <a:xfrm>
            <a:off x="1449572" y="1481903"/>
            <a:ext cx="2284800" cy="22737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8" name="Google Shape;148;p18"/>
          <p:cNvGrpSpPr/>
          <p:nvPr/>
        </p:nvGrpSpPr>
        <p:grpSpPr>
          <a:xfrm>
            <a:off x="3411232" y="2387081"/>
            <a:ext cx="250446" cy="462818"/>
            <a:chOff x="2854375" y="2025250"/>
            <a:chExt cx="186900" cy="342600"/>
          </a:xfrm>
        </p:grpSpPr>
        <p:sp>
          <p:nvSpPr>
            <p:cNvPr id="149" name="Google Shape;149;p18"/>
            <p:cNvSpPr/>
            <p:nvPr/>
          </p:nvSpPr>
          <p:spPr>
            <a:xfrm>
              <a:off x="2854375" y="2025250"/>
              <a:ext cx="186900" cy="209100"/>
            </a:xfrm>
            <a:prstGeom prst="mathMultiply">
              <a:avLst>
                <a:gd name="adj1" fmla="val 23520"/>
              </a:avLst>
            </a:prstGeom>
            <a:solidFill>
              <a:srgbClr val="0CE32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8"/>
            <p:cNvSpPr/>
            <p:nvPr/>
          </p:nvSpPr>
          <p:spPr>
            <a:xfrm>
              <a:off x="2883775" y="2234350"/>
              <a:ext cx="128100" cy="133500"/>
            </a:xfrm>
            <a:prstGeom prst="ellipse">
              <a:avLst/>
            </a:prstGeom>
            <a:solidFill>
              <a:srgbClr val="0CE32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18"/>
          <p:cNvSpPr/>
          <p:nvPr/>
        </p:nvSpPr>
        <p:spPr>
          <a:xfrm>
            <a:off x="2284527" y="2302411"/>
            <a:ext cx="610200" cy="630600"/>
          </a:xfrm>
          <a:prstGeom prst="ellipse">
            <a:avLst/>
          </a:prstGeom>
          <a:solidFill>
            <a:srgbClr val="0CE32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" name="Google Shape;152;p18"/>
          <p:cNvGrpSpPr/>
          <p:nvPr/>
        </p:nvGrpSpPr>
        <p:grpSpPr>
          <a:xfrm>
            <a:off x="3313039" y="1931782"/>
            <a:ext cx="1329012" cy="1371839"/>
            <a:chOff x="2854375" y="1685350"/>
            <a:chExt cx="991800" cy="1015500"/>
          </a:xfrm>
        </p:grpSpPr>
        <p:sp>
          <p:nvSpPr>
            <p:cNvPr id="153" name="Google Shape;153;p18"/>
            <p:cNvSpPr/>
            <p:nvPr/>
          </p:nvSpPr>
          <p:spPr>
            <a:xfrm>
              <a:off x="2854375" y="1685350"/>
              <a:ext cx="991800" cy="1015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8"/>
            <p:cNvSpPr/>
            <p:nvPr/>
          </p:nvSpPr>
          <p:spPr>
            <a:xfrm>
              <a:off x="3210025" y="2052850"/>
              <a:ext cx="280500" cy="280500"/>
            </a:xfrm>
            <a:prstGeom prst="ellipse">
              <a:avLst/>
            </a:prstGeom>
            <a:solidFill>
              <a:srgbClr val="0CE32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155;p18"/>
          <p:cNvGrpSpPr/>
          <p:nvPr/>
        </p:nvGrpSpPr>
        <p:grpSpPr>
          <a:xfrm>
            <a:off x="2365932" y="3610859"/>
            <a:ext cx="449838" cy="282473"/>
            <a:chOff x="2154300" y="1248650"/>
            <a:chExt cx="335700" cy="209100"/>
          </a:xfrm>
        </p:grpSpPr>
        <p:sp>
          <p:nvSpPr>
            <p:cNvPr id="156" name="Google Shape;156;p18"/>
            <p:cNvSpPr/>
            <p:nvPr/>
          </p:nvSpPr>
          <p:spPr>
            <a:xfrm>
              <a:off x="2154300" y="1248650"/>
              <a:ext cx="186900" cy="209100"/>
            </a:xfrm>
            <a:prstGeom prst="mathMultiply">
              <a:avLst>
                <a:gd name="adj1" fmla="val 23520"/>
              </a:avLst>
            </a:prstGeom>
            <a:solidFill>
              <a:srgbClr val="0CE32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8"/>
            <p:cNvSpPr/>
            <p:nvPr/>
          </p:nvSpPr>
          <p:spPr>
            <a:xfrm>
              <a:off x="2303100" y="1248650"/>
              <a:ext cx="186900" cy="209100"/>
            </a:xfrm>
            <a:prstGeom prst="mathMultiply">
              <a:avLst>
                <a:gd name="adj1" fmla="val 23520"/>
              </a:avLst>
            </a:prstGeom>
            <a:solidFill>
              <a:srgbClr val="0CE32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58;p18"/>
          <p:cNvGrpSpPr/>
          <p:nvPr/>
        </p:nvGrpSpPr>
        <p:grpSpPr>
          <a:xfrm>
            <a:off x="1926345" y="522758"/>
            <a:ext cx="1329012" cy="1371839"/>
            <a:chOff x="2854375" y="1685350"/>
            <a:chExt cx="991800" cy="1015500"/>
          </a:xfrm>
        </p:grpSpPr>
        <p:sp>
          <p:nvSpPr>
            <p:cNvPr id="159" name="Google Shape;159;p18"/>
            <p:cNvSpPr/>
            <p:nvPr/>
          </p:nvSpPr>
          <p:spPr>
            <a:xfrm>
              <a:off x="2854375" y="1685350"/>
              <a:ext cx="991800" cy="1015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8"/>
            <p:cNvSpPr/>
            <p:nvPr/>
          </p:nvSpPr>
          <p:spPr>
            <a:xfrm>
              <a:off x="3210025" y="2052850"/>
              <a:ext cx="280500" cy="280500"/>
            </a:xfrm>
            <a:prstGeom prst="ellipse">
              <a:avLst/>
            </a:prstGeom>
            <a:solidFill>
              <a:srgbClr val="0CE32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18"/>
          <p:cNvGrpSpPr/>
          <p:nvPr/>
        </p:nvGrpSpPr>
        <p:grpSpPr>
          <a:xfrm>
            <a:off x="537200" y="1932569"/>
            <a:ext cx="1329012" cy="1371839"/>
            <a:chOff x="2854375" y="1685350"/>
            <a:chExt cx="991800" cy="1015500"/>
          </a:xfrm>
        </p:grpSpPr>
        <p:sp>
          <p:nvSpPr>
            <p:cNvPr id="162" name="Google Shape;162;p18"/>
            <p:cNvSpPr/>
            <p:nvPr/>
          </p:nvSpPr>
          <p:spPr>
            <a:xfrm>
              <a:off x="2854375" y="1685350"/>
              <a:ext cx="991800" cy="1015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8"/>
            <p:cNvSpPr/>
            <p:nvPr/>
          </p:nvSpPr>
          <p:spPr>
            <a:xfrm>
              <a:off x="3210025" y="2052850"/>
              <a:ext cx="280500" cy="280500"/>
            </a:xfrm>
            <a:prstGeom prst="ellipse">
              <a:avLst/>
            </a:prstGeom>
            <a:solidFill>
              <a:srgbClr val="0CE32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" name="Google Shape;164;p18"/>
          <p:cNvGrpSpPr/>
          <p:nvPr/>
        </p:nvGrpSpPr>
        <p:grpSpPr>
          <a:xfrm>
            <a:off x="1520023" y="2387081"/>
            <a:ext cx="250446" cy="462818"/>
            <a:chOff x="2854375" y="2025250"/>
            <a:chExt cx="186900" cy="342600"/>
          </a:xfrm>
        </p:grpSpPr>
        <p:sp>
          <p:nvSpPr>
            <p:cNvPr id="165" name="Google Shape;165;p18"/>
            <p:cNvSpPr/>
            <p:nvPr/>
          </p:nvSpPr>
          <p:spPr>
            <a:xfrm>
              <a:off x="2854375" y="2025250"/>
              <a:ext cx="186900" cy="209100"/>
            </a:xfrm>
            <a:prstGeom prst="mathMultiply">
              <a:avLst>
                <a:gd name="adj1" fmla="val 23520"/>
              </a:avLst>
            </a:prstGeom>
            <a:solidFill>
              <a:srgbClr val="0CE32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8"/>
            <p:cNvSpPr/>
            <p:nvPr/>
          </p:nvSpPr>
          <p:spPr>
            <a:xfrm>
              <a:off x="2883775" y="2234350"/>
              <a:ext cx="128100" cy="133500"/>
            </a:xfrm>
            <a:prstGeom prst="ellipse">
              <a:avLst/>
            </a:prstGeom>
            <a:solidFill>
              <a:srgbClr val="0CE32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" name="Google Shape;167;p18"/>
          <p:cNvGrpSpPr/>
          <p:nvPr/>
        </p:nvGrpSpPr>
        <p:grpSpPr>
          <a:xfrm rot="5400000">
            <a:off x="2464609" y="1450507"/>
            <a:ext cx="252483" cy="459084"/>
            <a:chOff x="2854375" y="2025250"/>
            <a:chExt cx="186900" cy="342600"/>
          </a:xfrm>
        </p:grpSpPr>
        <p:sp>
          <p:nvSpPr>
            <p:cNvPr id="168" name="Google Shape;168;p18"/>
            <p:cNvSpPr/>
            <p:nvPr/>
          </p:nvSpPr>
          <p:spPr>
            <a:xfrm>
              <a:off x="2854375" y="2025250"/>
              <a:ext cx="186900" cy="209100"/>
            </a:xfrm>
            <a:prstGeom prst="mathMultiply">
              <a:avLst>
                <a:gd name="adj1" fmla="val 23520"/>
              </a:avLst>
            </a:prstGeom>
            <a:solidFill>
              <a:srgbClr val="0CE32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8"/>
            <p:cNvSpPr/>
            <p:nvPr/>
          </p:nvSpPr>
          <p:spPr>
            <a:xfrm>
              <a:off x="2883775" y="2234350"/>
              <a:ext cx="128100" cy="133500"/>
            </a:xfrm>
            <a:prstGeom prst="ellipse">
              <a:avLst/>
            </a:prstGeom>
            <a:solidFill>
              <a:srgbClr val="0CE32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" name="Google Shape;170;p18"/>
          <p:cNvSpPr txBox="1"/>
          <p:nvPr/>
        </p:nvSpPr>
        <p:spPr>
          <a:xfrm>
            <a:off x="2317625" y="2402150"/>
            <a:ext cx="548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Kalam"/>
                <a:ea typeface="Kalam"/>
                <a:cs typeface="Kalam"/>
                <a:sym typeface="Kalam"/>
              </a:rPr>
              <a:t>N</a:t>
            </a:r>
            <a:endParaRPr sz="16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71" name="Google Shape;171;p18"/>
          <p:cNvSpPr txBox="1"/>
          <p:nvPr/>
        </p:nvSpPr>
        <p:spPr>
          <a:xfrm>
            <a:off x="3703200" y="2402150"/>
            <a:ext cx="548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Kalam"/>
                <a:ea typeface="Kalam"/>
                <a:cs typeface="Kalam"/>
                <a:sym typeface="Kalam"/>
              </a:rPr>
              <a:t>H</a:t>
            </a:r>
            <a:endParaRPr sz="16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72" name="Google Shape;172;p18"/>
          <p:cNvSpPr txBox="1"/>
          <p:nvPr/>
        </p:nvSpPr>
        <p:spPr>
          <a:xfrm>
            <a:off x="927350" y="2402150"/>
            <a:ext cx="548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Kalam"/>
                <a:ea typeface="Kalam"/>
                <a:cs typeface="Kalam"/>
                <a:sym typeface="Kalam"/>
              </a:rPr>
              <a:t>H</a:t>
            </a:r>
            <a:endParaRPr sz="16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73" name="Google Shape;173;p18"/>
          <p:cNvSpPr txBox="1"/>
          <p:nvPr/>
        </p:nvSpPr>
        <p:spPr>
          <a:xfrm>
            <a:off x="2317625" y="993125"/>
            <a:ext cx="548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Kalam"/>
                <a:ea typeface="Kalam"/>
                <a:cs typeface="Kalam"/>
                <a:sym typeface="Kalam"/>
              </a:rPr>
              <a:t>H</a:t>
            </a:r>
            <a:endParaRPr sz="16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42B9D80-2A2A-EFFB-EFB0-FE5B84057461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F845524-74A4-AD39-4D2E-6E6C2AE82751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E41D9C-F953-099F-6E32-DF3C24505A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90695B-21E2-8366-2B54-D66F303A09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79" name="Google Shape;179;p19"/>
          <p:cNvSpPr txBox="1"/>
          <p:nvPr/>
        </p:nvSpPr>
        <p:spPr>
          <a:xfrm>
            <a:off x="1072525" y="3845675"/>
            <a:ext cx="3034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nitrogen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</a:t>
            </a:r>
            <a:r>
              <a:rPr lang="en" b="1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molecule.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0" name="Google Shape;180;p19"/>
          <p:cNvSpPr txBox="1"/>
          <p:nvPr/>
        </p:nvSpPr>
        <p:spPr>
          <a:xfrm>
            <a:off x="4952000" y="1725150"/>
            <a:ext cx="34308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  <a:latin typeface="Cambria"/>
                <a:ea typeface="Cambria"/>
                <a:cs typeface="Cambria"/>
                <a:sym typeface="Cambria"/>
              </a:rPr>
              <a:t>Nitrogen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has space for 3 more electrons, so it can also fill its outer shell by bonding with a second nitrogen.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Nitrogen molecules share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3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electron pairs. This creates a very strong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triple covalent bond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81" name="Google Shape;181;p19"/>
          <p:cNvGrpSpPr/>
          <p:nvPr/>
        </p:nvGrpSpPr>
        <p:grpSpPr>
          <a:xfrm>
            <a:off x="427325" y="1118641"/>
            <a:ext cx="4324592" cy="2465914"/>
            <a:chOff x="1370050" y="1248638"/>
            <a:chExt cx="3133763" cy="1785213"/>
          </a:xfrm>
        </p:grpSpPr>
        <p:sp>
          <p:nvSpPr>
            <p:cNvPr id="182" name="Google Shape;182;p19"/>
            <p:cNvSpPr/>
            <p:nvPr/>
          </p:nvSpPr>
          <p:spPr>
            <a:xfrm>
              <a:off x="1461900" y="1352350"/>
              <a:ext cx="1703400" cy="1681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9"/>
            <p:cNvSpPr/>
            <p:nvPr/>
          </p:nvSpPr>
          <p:spPr>
            <a:xfrm>
              <a:off x="2725725" y="1352350"/>
              <a:ext cx="1703400" cy="16815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9"/>
            <p:cNvSpPr/>
            <p:nvPr/>
          </p:nvSpPr>
          <p:spPr>
            <a:xfrm>
              <a:off x="2854375" y="1667563"/>
              <a:ext cx="186900" cy="209100"/>
            </a:xfrm>
            <a:prstGeom prst="mathMultiply">
              <a:avLst>
                <a:gd name="adj1" fmla="val 23520"/>
              </a:avLst>
            </a:prstGeom>
            <a:solidFill>
              <a:srgbClr val="FF99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9"/>
            <p:cNvSpPr/>
            <p:nvPr/>
          </p:nvSpPr>
          <p:spPr>
            <a:xfrm>
              <a:off x="2883775" y="1876663"/>
              <a:ext cx="128100" cy="133500"/>
            </a:xfrm>
            <a:prstGeom prst="ellipse">
              <a:avLst/>
            </a:prstGeom>
            <a:solidFill>
              <a:srgbClr val="FF99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9"/>
            <p:cNvSpPr/>
            <p:nvPr/>
          </p:nvSpPr>
          <p:spPr>
            <a:xfrm>
              <a:off x="2085000" y="1960000"/>
              <a:ext cx="457200" cy="466200"/>
            </a:xfrm>
            <a:prstGeom prst="ellipse">
              <a:avLst/>
            </a:prstGeom>
            <a:solidFill>
              <a:srgbClr val="FF99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9"/>
            <p:cNvSpPr/>
            <p:nvPr/>
          </p:nvSpPr>
          <p:spPr>
            <a:xfrm>
              <a:off x="3353450" y="1960000"/>
              <a:ext cx="457200" cy="466200"/>
            </a:xfrm>
            <a:prstGeom prst="ellipse">
              <a:avLst/>
            </a:prstGeom>
            <a:solidFill>
              <a:srgbClr val="FF99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9"/>
            <p:cNvSpPr/>
            <p:nvPr/>
          </p:nvSpPr>
          <p:spPr>
            <a:xfrm>
              <a:off x="3517988" y="1286450"/>
              <a:ext cx="128100" cy="133500"/>
            </a:xfrm>
            <a:prstGeom prst="ellipse">
              <a:avLst/>
            </a:prstGeom>
            <a:solidFill>
              <a:srgbClr val="FF99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9"/>
            <p:cNvSpPr/>
            <p:nvPr/>
          </p:nvSpPr>
          <p:spPr>
            <a:xfrm rot="5400000">
              <a:off x="4373013" y="2126350"/>
              <a:ext cx="128100" cy="133500"/>
            </a:xfrm>
            <a:prstGeom prst="ellipse">
              <a:avLst/>
            </a:prstGeom>
            <a:solidFill>
              <a:srgbClr val="FF99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9"/>
            <p:cNvSpPr/>
            <p:nvPr/>
          </p:nvSpPr>
          <p:spPr>
            <a:xfrm>
              <a:off x="2854375" y="2018813"/>
              <a:ext cx="186900" cy="209100"/>
            </a:xfrm>
            <a:prstGeom prst="mathMultiply">
              <a:avLst>
                <a:gd name="adj1" fmla="val 23520"/>
              </a:avLst>
            </a:prstGeom>
            <a:solidFill>
              <a:srgbClr val="FF99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9"/>
            <p:cNvSpPr/>
            <p:nvPr/>
          </p:nvSpPr>
          <p:spPr>
            <a:xfrm>
              <a:off x="2883775" y="2227913"/>
              <a:ext cx="128100" cy="133500"/>
            </a:xfrm>
            <a:prstGeom prst="ellipse">
              <a:avLst/>
            </a:prstGeom>
            <a:solidFill>
              <a:srgbClr val="FF99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9"/>
            <p:cNvSpPr/>
            <p:nvPr/>
          </p:nvSpPr>
          <p:spPr>
            <a:xfrm>
              <a:off x="2854375" y="2347438"/>
              <a:ext cx="186900" cy="209100"/>
            </a:xfrm>
            <a:prstGeom prst="mathMultiply">
              <a:avLst>
                <a:gd name="adj1" fmla="val 23520"/>
              </a:avLst>
            </a:prstGeom>
            <a:solidFill>
              <a:srgbClr val="FF99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9"/>
            <p:cNvSpPr/>
            <p:nvPr/>
          </p:nvSpPr>
          <p:spPr>
            <a:xfrm>
              <a:off x="2883775" y="2556538"/>
              <a:ext cx="128100" cy="133500"/>
            </a:xfrm>
            <a:prstGeom prst="ellipse">
              <a:avLst/>
            </a:prstGeom>
            <a:solidFill>
              <a:srgbClr val="FF99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9"/>
            <p:cNvSpPr/>
            <p:nvPr/>
          </p:nvSpPr>
          <p:spPr>
            <a:xfrm>
              <a:off x="2220150" y="1248638"/>
              <a:ext cx="186900" cy="209100"/>
            </a:xfrm>
            <a:prstGeom prst="mathMultiply">
              <a:avLst>
                <a:gd name="adj1" fmla="val 23520"/>
              </a:avLst>
            </a:prstGeom>
            <a:solidFill>
              <a:srgbClr val="FF99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9"/>
            <p:cNvSpPr/>
            <p:nvPr/>
          </p:nvSpPr>
          <p:spPr>
            <a:xfrm>
              <a:off x="1370050" y="2088538"/>
              <a:ext cx="186900" cy="209100"/>
            </a:xfrm>
            <a:prstGeom prst="mathMultiply">
              <a:avLst>
                <a:gd name="adj1" fmla="val 23520"/>
              </a:avLst>
            </a:prstGeom>
            <a:solidFill>
              <a:srgbClr val="FF99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" name="Google Shape;196;p19"/>
          <p:cNvSpPr txBox="1"/>
          <p:nvPr/>
        </p:nvSpPr>
        <p:spPr>
          <a:xfrm>
            <a:off x="1458550" y="2208850"/>
            <a:ext cx="548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Kalam"/>
                <a:ea typeface="Kalam"/>
                <a:cs typeface="Kalam"/>
                <a:sym typeface="Kalam"/>
              </a:rPr>
              <a:t>N</a:t>
            </a:r>
            <a:endParaRPr sz="16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97" name="Google Shape;197;p19"/>
          <p:cNvSpPr txBox="1"/>
          <p:nvPr/>
        </p:nvSpPr>
        <p:spPr>
          <a:xfrm>
            <a:off x="3205275" y="2208850"/>
            <a:ext cx="548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Kalam"/>
                <a:ea typeface="Kalam"/>
                <a:cs typeface="Kalam"/>
                <a:sym typeface="Kalam"/>
              </a:rPr>
              <a:t>N</a:t>
            </a:r>
            <a:endParaRPr sz="16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CFA497C-909E-0227-33D3-8148E4CCF2FD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F9030D0-072C-0326-DEFA-88B18D18F812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092BDA-F041-889E-D000-51E595E51D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E2A2E3-A6C4-18CF-5D28-6874BCCD33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203" name="Google Shape;203;p20"/>
          <p:cNvGrpSpPr/>
          <p:nvPr/>
        </p:nvGrpSpPr>
        <p:grpSpPr>
          <a:xfrm>
            <a:off x="864450" y="725686"/>
            <a:ext cx="7103631" cy="3943864"/>
            <a:chOff x="875200" y="940461"/>
            <a:chExt cx="7103631" cy="3943864"/>
          </a:xfrm>
        </p:grpSpPr>
        <p:grpSp>
          <p:nvGrpSpPr>
            <p:cNvPr id="204" name="Google Shape;204;p20"/>
            <p:cNvGrpSpPr/>
            <p:nvPr/>
          </p:nvGrpSpPr>
          <p:grpSpPr>
            <a:xfrm>
              <a:off x="875200" y="940461"/>
              <a:ext cx="7103631" cy="2518621"/>
              <a:chOff x="996800" y="913611"/>
              <a:chExt cx="7103631" cy="2518621"/>
            </a:xfrm>
          </p:grpSpPr>
          <p:sp>
            <p:nvSpPr>
              <p:cNvPr id="205" name="Google Shape;205;p20"/>
              <p:cNvSpPr/>
              <p:nvPr/>
            </p:nvSpPr>
            <p:spPr>
              <a:xfrm>
                <a:off x="1550269" y="1427428"/>
                <a:ext cx="2028300" cy="19692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6" name="Google Shape;206;p20"/>
              <p:cNvGrpSpPr/>
              <p:nvPr/>
            </p:nvGrpSpPr>
            <p:grpSpPr>
              <a:xfrm rot="-2798277">
                <a:off x="3082196" y="1610801"/>
                <a:ext cx="220543" cy="404687"/>
                <a:chOff x="2854375" y="2025250"/>
                <a:chExt cx="186900" cy="342600"/>
              </a:xfrm>
            </p:grpSpPr>
            <p:sp>
              <p:nvSpPr>
                <p:cNvPr id="207" name="Google Shape;207;p20"/>
                <p:cNvSpPr/>
                <p:nvPr/>
              </p:nvSpPr>
              <p:spPr>
                <a:xfrm>
                  <a:off x="2854375" y="2025250"/>
                  <a:ext cx="186900" cy="209100"/>
                </a:xfrm>
                <a:prstGeom prst="mathMultiply">
                  <a:avLst>
                    <a:gd name="adj1" fmla="val 2352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208;p20"/>
                <p:cNvSpPr/>
                <p:nvPr/>
              </p:nvSpPr>
              <p:spPr>
                <a:xfrm>
                  <a:off x="2883775" y="2234350"/>
                  <a:ext cx="128100" cy="13350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9" name="Google Shape;209;p20"/>
              <p:cNvSpPr/>
              <p:nvPr/>
            </p:nvSpPr>
            <p:spPr>
              <a:xfrm>
                <a:off x="2291758" y="2139130"/>
                <a:ext cx="542700" cy="5448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0" name="Google Shape;210;p20"/>
              <p:cNvGrpSpPr/>
              <p:nvPr/>
            </p:nvGrpSpPr>
            <p:grpSpPr>
              <a:xfrm>
                <a:off x="2934854" y="913611"/>
                <a:ext cx="1180242" cy="1189252"/>
                <a:chOff x="2847117" y="1685350"/>
                <a:chExt cx="991800" cy="1015500"/>
              </a:xfrm>
            </p:grpSpPr>
            <p:sp>
              <p:nvSpPr>
                <p:cNvPr id="211" name="Google Shape;211;p20"/>
                <p:cNvSpPr/>
                <p:nvPr/>
              </p:nvSpPr>
              <p:spPr>
                <a:xfrm>
                  <a:off x="2847117" y="1685350"/>
                  <a:ext cx="991800" cy="1015500"/>
                </a:xfrm>
                <a:prstGeom prst="ellipse">
                  <a:avLst/>
                </a:prstGeom>
                <a:noFill/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20"/>
                <p:cNvSpPr/>
                <p:nvPr/>
              </p:nvSpPr>
              <p:spPr>
                <a:xfrm>
                  <a:off x="3210025" y="2052850"/>
                  <a:ext cx="280500" cy="280500"/>
                </a:xfrm>
                <a:prstGeom prst="ellipse">
                  <a:avLst/>
                </a:pr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3" name="Google Shape;213;p20"/>
              <p:cNvGrpSpPr/>
              <p:nvPr/>
            </p:nvGrpSpPr>
            <p:grpSpPr>
              <a:xfrm rot="2671804">
                <a:off x="1788019" y="3083116"/>
                <a:ext cx="396502" cy="246972"/>
                <a:chOff x="2154300" y="1248650"/>
                <a:chExt cx="335700" cy="209100"/>
              </a:xfrm>
            </p:grpSpPr>
            <p:sp>
              <p:nvSpPr>
                <p:cNvPr id="214" name="Google Shape;214;p20"/>
                <p:cNvSpPr/>
                <p:nvPr/>
              </p:nvSpPr>
              <p:spPr>
                <a:xfrm>
                  <a:off x="2154300" y="1248650"/>
                  <a:ext cx="186900" cy="209100"/>
                </a:xfrm>
                <a:prstGeom prst="mathMultiply">
                  <a:avLst>
                    <a:gd name="adj1" fmla="val 2352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20"/>
                <p:cNvSpPr/>
                <p:nvPr/>
              </p:nvSpPr>
              <p:spPr>
                <a:xfrm>
                  <a:off x="2303100" y="1248650"/>
                  <a:ext cx="186900" cy="209100"/>
                </a:xfrm>
                <a:prstGeom prst="mathMultiply">
                  <a:avLst>
                    <a:gd name="adj1" fmla="val 2352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6" name="Google Shape;216;p20"/>
              <p:cNvGrpSpPr/>
              <p:nvPr/>
            </p:nvGrpSpPr>
            <p:grpSpPr>
              <a:xfrm>
                <a:off x="996800" y="913611"/>
                <a:ext cx="1180242" cy="1189252"/>
                <a:chOff x="2854375" y="1685350"/>
                <a:chExt cx="991800" cy="1015500"/>
              </a:xfrm>
            </p:grpSpPr>
            <p:sp>
              <p:nvSpPr>
                <p:cNvPr id="217" name="Google Shape;217;p20"/>
                <p:cNvSpPr/>
                <p:nvPr/>
              </p:nvSpPr>
              <p:spPr>
                <a:xfrm>
                  <a:off x="2854375" y="1685350"/>
                  <a:ext cx="991800" cy="1015500"/>
                </a:xfrm>
                <a:prstGeom prst="ellipse">
                  <a:avLst/>
                </a:prstGeom>
                <a:noFill/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218;p20"/>
                <p:cNvSpPr/>
                <p:nvPr/>
              </p:nvSpPr>
              <p:spPr>
                <a:xfrm>
                  <a:off x="3210025" y="2052850"/>
                  <a:ext cx="280500" cy="28050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9" name="Google Shape;219;p20"/>
              <p:cNvGrpSpPr/>
              <p:nvPr/>
            </p:nvGrpSpPr>
            <p:grpSpPr>
              <a:xfrm rot="-2671804">
                <a:off x="2948153" y="3082568"/>
                <a:ext cx="396502" cy="246972"/>
                <a:chOff x="2154300" y="1248650"/>
                <a:chExt cx="335700" cy="209100"/>
              </a:xfrm>
            </p:grpSpPr>
            <p:sp>
              <p:nvSpPr>
                <p:cNvPr id="220" name="Google Shape;220;p20"/>
                <p:cNvSpPr/>
                <p:nvPr/>
              </p:nvSpPr>
              <p:spPr>
                <a:xfrm>
                  <a:off x="2154300" y="1248650"/>
                  <a:ext cx="186900" cy="209100"/>
                </a:xfrm>
                <a:prstGeom prst="mathMultiply">
                  <a:avLst>
                    <a:gd name="adj1" fmla="val 2352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221;p20"/>
                <p:cNvSpPr/>
                <p:nvPr/>
              </p:nvSpPr>
              <p:spPr>
                <a:xfrm>
                  <a:off x="2303100" y="1248650"/>
                  <a:ext cx="186900" cy="209100"/>
                </a:xfrm>
                <a:prstGeom prst="mathMultiply">
                  <a:avLst>
                    <a:gd name="adj1" fmla="val 2352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2" name="Google Shape;222;p20"/>
              <p:cNvGrpSpPr/>
              <p:nvPr/>
            </p:nvGrpSpPr>
            <p:grpSpPr>
              <a:xfrm rot="2444000">
                <a:off x="1806228" y="1610286"/>
                <a:ext cx="220801" cy="404072"/>
                <a:chOff x="2854375" y="2025250"/>
                <a:chExt cx="186900" cy="342600"/>
              </a:xfrm>
            </p:grpSpPr>
            <p:sp>
              <p:nvSpPr>
                <p:cNvPr id="223" name="Google Shape;223;p20"/>
                <p:cNvSpPr/>
                <p:nvPr/>
              </p:nvSpPr>
              <p:spPr>
                <a:xfrm>
                  <a:off x="2854375" y="2025250"/>
                  <a:ext cx="186900" cy="209100"/>
                </a:xfrm>
                <a:prstGeom prst="mathMultiply">
                  <a:avLst>
                    <a:gd name="adj1" fmla="val 2352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" name="Google Shape;224;p20"/>
                <p:cNvSpPr/>
                <p:nvPr/>
              </p:nvSpPr>
              <p:spPr>
                <a:xfrm>
                  <a:off x="2883775" y="2234350"/>
                  <a:ext cx="128100" cy="13350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5" name="Google Shape;225;p20"/>
              <p:cNvGrpSpPr/>
              <p:nvPr/>
            </p:nvGrpSpPr>
            <p:grpSpPr>
              <a:xfrm>
                <a:off x="4367445" y="1305786"/>
                <a:ext cx="3732985" cy="2090662"/>
                <a:chOff x="3829275" y="1248638"/>
                <a:chExt cx="3136963" cy="1785213"/>
              </a:xfrm>
            </p:grpSpPr>
            <p:sp>
              <p:nvSpPr>
                <p:cNvPr id="226" name="Google Shape;226;p20"/>
                <p:cNvSpPr/>
                <p:nvPr/>
              </p:nvSpPr>
              <p:spPr>
                <a:xfrm>
                  <a:off x="3932975" y="1352350"/>
                  <a:ext cx="1703400" cy="1681500"/>
                </a:xfrm>
                <a:prstGeom prst="ellipse">
                  <a:avLst/>
                </a:prstGeom>
                <a:noFill/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" name="Google Shape;227;p20"/>
                <p:cNvSpPr/>
                <p:nvPr/>
              </p:nvSpPr>
              <p:spPr>
                <a:xfrm>
                  <a:off x="5196800" y="1352350"/>
                  <a:ext cx="1703400" cy="1681500"/>
                </a:xfrm>
                <a:prstGeom prst="ellipse">
                  <a:avLst/>
                </a:prstGeom>
                <a:noFill/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" name="Google Shape;228;p20"/>
                <p:cNvSpPr/>
                <p:nvPr/>
              </p:nvSpPr>
              <p:spPr>
                <a:xfrm>
                  <a:off x="5325450" y="1846163"/>
                  <a:ext cx="186900" cy="209100"/>
                </a:xfrm>
                <a:prstGeom prst="mathMultiply">
                  <a:avLst>
                    <a:gd name="adj1" fmla="val 2352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" name="Google Shape;229;p20"/>
                <p:cNvSpPr/>
                <p:nvPr/>
              </p:nvSpPr>
              <p:spPr>
                <a:xfrm>
                  <a:off x="5354850" y="2055263"/>
                  <a:ext cx="128100" cy="13350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" name="Google Shape;230;p20"/>
                <p:cNvSpPr/>
                <p:nvPr/>
              </p:nvSpPr>
              <p:spPr>
                <a:xfrm>
                  <a:off x="4556075" y="1960000"/>
                  <a:ext cx="457200" cy="46620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" name="Google Shape;231;p20"/>
                <p:cNvSpPr/>
                <p:nvPr/>
              </p:nvSpPr>
              <p:spPr>
                <a:xfrm>
                  <a:off x="5824525" y="1960000"/>
                  <a:ext cx="457200" cy="46620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" name="Google Shape;232;p20"/>
                <p:cNvSpPr/>
                <p:nvPr/>
              </p:nvSpPr>
              <p:spPr>
                <a:xfrm>
                  <a:off x="5909413" y="1286450"/>
                  <a:ext cx="128100" cy="13350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" name="Google Shape;233;p20"/>
                <p:cNvSpPr/>
                <p:nvPr/>
              </p:nvSpPr>
              <p:spPr>
                <a:xfrm>
                  <a:off x="5325450" y="2197413"/>
                  <a:ext cx="186900" cy="209100"/>
                </a:xfrm>
                <a:prstGeom prst="mathMultiply">
                  <a:avLst>
                    <a:gd name="adj1" fmla="val 2352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" name="Google Shape;234;p20"/>
                <p:cNvSpPr/>
                <p:nvPr/>
              </p:nvSpPr>
              <p:spPr>
                <a:xfrm>
                  <a:off x="5354850" y="2406513"/>
                  <a:ext cx="128100" cy="13350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" name="Google Shape;235;p20"/>
                <p:cNvSpPr/>
                <p:nvPr/>
              </p:nvSpPr>
              <p:spPr>
                <a:xfrm>
                  <a:off x="6068713" y="1286450"/>
                  <a:ext cx="128100" cy="13350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6" name="Google Shape;236;p20"/>
                <p:cNvGrpSpPr/>
                <p:nvPr/>
              </p:nvGrpSpPr>
              <p:grpSpPr>
                <a:xfrm rot="5400000">
                  <a:off x="6755788" y="2126350"/>
                  <a:ext cx="287400" cy="133500"/>
                  <a:chOff x="6974888" y="1491175"/>
                  <a:chExt cx="287400" cy="133500"/>
                </a:xfrm>
              </p:grpSpPr>
              <p:sp>
                <p:nvSpPr>
                  <p:cNvPr id="237" name="Google Shape;237;p20"/>
                  <p:cNvSpPr/>
                  <p:nvPr/>
                </p:nvSpPr>
                <p:spPr>
                  <a:xfrm>
                    <a:off x="6974888" y="1491175"/>
                    <a:ext cx="128100" cy="1335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8" name="Google Shape;238;p20"/>
                  <p:cNvSpPr/>
                  <p:nvPr/>
                </p:nvSpPr>
                <p:spPr>
                  <a:xfrm>
                    <a:off x="7134188" y="1491175"/>
                    <a:ext cx="128100" cy="1335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9" name="Google Shape;239;p20"/>
                <p:cNvGrpSpPr/>
                <p:nvPr/>
              </p:nvGrpSpPr>
              <p:grpSpPr>
                <a:xfrm>
                  <a:off x="4609688" y="1248638"/>
                  <a:ext cx="349975" cy="209100"/>
                  <a:chOff x="4691225" y="1024788"/>
                  <a:chExt cx="349975" cy="209100"/>
                </a:xfrm>
              </p:grpSpPr>
              <p:sp>
                <p:nvSpPr>
                  <p:cNvPr id="240" name="Google Shape;240;p20"/>
                  <p:cNvSpPr/>
                  <p:nvPr/>
                </p:nvSpPr>
                <p:spPr>
                  <a:xfrm>
                    <a:off x="4691225" y="1024788"/>
                    <a:ext cx="186900" cy="209100"/>
                  </a:xfrm>
                  <a:prstGeom prst="mathMultiply">
                    <a:avLst>
                      <a:gd name="adj1" fmla="val 23520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1" name="Google Shape;241;p20"/>
                  <p:cNvSpPr/>
                  <p:nvPr/>
                </p:nvSpPr>
                <p:spPr>
                  <a:xfrm>
                    <a:off x="4854300" y="1024788"/>
                    <a:ext cx="186900" cy="209100"/>
                  </a:xfrm>
                  <a:prstGeom prst="mathMultiply">
                    <a:avLst>
                      <a:gd name="adj1" fmla="val 23520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2" name="Google Shape;242;p20"/>
                <p:cNvGrpSpPr/>
                <p:nvPr/>
              </p:nvGrpSpPr>
              <p:grpSpPr>
                <a:xfrm rot="5400000">
                  <a:off x="3758838" y="2088538"/>
                  <a:ext cx="349975" cy="209100"/>
                  <a:chOff x="4691225" y="1024788"/>
                  <a:chExt cx="349975" cy="209100"/>
                </a:xfrm>
              </p:grpSpPr>
              <p:sp>
                <p:nvSpPr>
                  <p:cNvPr id="243" name="Google Shape;243;p20"/>
                  <p:cNvSpPr/>
                  <p:nvPr/>
                </p:nvSpPr>
                <p:spPr>
                  <a:xfrm>
                    <a:off x="4691225" y="1024788"/>
                    <a:ext cx="186900" cy="209100"/>
                  </a:xfrm>
                  <a:prstGeom prst="mathMultiply">
                    <a:avLst>
                      <a:gd name="adj1" fmla="val 23520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" name="Google Shape;244;p20"/>
                  <p:cNvSpPr/>
                  <p:nvPr/>
                </p:nvSpPr>
                <p:spPr>
                  <a:xfrm>
                    <a:off x="4854300" y="1024788"/>
                    <a:ext cx="186900" cy="209100"/>
                  </a:xfrm>
                  <a:prstGeom prst="mathMultiply">
                    <a:avLst>
                      <a:gd name="adj1" fmla="val 23520"/>
                    </a:avLst>
                  </a:prstGeom>
                  <a:solidFill>
                    <a:srgbClr val="FFFFF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245" name="Google Shape;245;p20"/>
            <p:cNvSpPr txBox="1"/>
            <p:nvPr/>
          </p:nvSpPr>
          <p:spPr>
            <a:xfrm>
              <a:off x="2201525" y="2250025"/>
              <a:ext cx="483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Kalam"/>
                  <a:ea typeface="Kalam"/>
                  <a:cs typeface="Kalam"/>
                  <a:sym typeface="Kalam"/>
                </a:rPr>
                <a:t>O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46" name="Google Shape;246;p20"/>
            <p:cNvSpPr txBox="1"/>
            <p:nvPr/>
          </p:nvSpPr>
          <p:spPr>
            <a:xfrm>
              <a:off x="5151350" y="2250025"/>
              <a:ext cx="483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Kalam"/>
                  <a:ea typeface="Kalam"/>
                  <a:cs typeface="Kalam"/>
                  <a:sym typeface="Kalam"/>
                </a:rPr>
                <a:t>O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47" name="Google Shape;247;p20"/>
            <p:cNvSpPr txBox="1"/>
            <p:nvPr/>
          </p:nvSpPr>
          <p:spPr>
            <a:xfrm>
              <a:off x="6656825" y="2250025"/>
              <a:ext cx="483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Kalam"/>
                  <a:ea typeface="Kalam"/>
                  <a:cs typeface="Kalam"/>
                  <a:sym typeface="Kalam"/>
                </a:rPr>
                <a:t>O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48" name="Google Shape;248;p20"/>
            <p:cNvSpPr txBox="1"/>
            <p:nvPr/>
          </p:nvSpPr>
          <p:spPr>
            <a:xfrm>
              <a:off x="3174150" y="1339300"/>
              <a:ext cx="483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Kalam"/>
                  <a:ea typeface="Kalam"/>
                  <a:cs typeface="Kalam"/>
                  <a:sym typeface="Kalam"/>
                </a:rPr>
                <a:t>H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49" name="Google Shape;249;p20"/>
            <p:cNvSpPr txBox="1"/>
            <p:nvPr/>
          </p:nvSpPr>
          <p:spPr>
            <a:xfrm>
              <a:off x="1221775" y="1339300"/>
              <a:ext cx="483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Kalam"/>
                  <a:ea typeface="Kalam"/>
                  <a:cs typeface="Kalam"/>
                  <a:sym typeface="Kalam"/>
                </a:rPr>
                <a:t>H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50" name="Google Shape;250;p20"/>
            <p:cNvSpPr txBox="1"/>
            <p:nvPr/>
          </p:nvSpPr>
          <p:spPr>
            <a:xfrm>
              <a:off x="926075" y="3622225"/>
              <a:ext cx="3034200" cy="126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 </a:t>
              </a:r>
              <a:r>
                <a:rPr lang="en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water 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(</a:t>
              </a:r>
              <a:r>
                <a:rPr lang="en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H</a:t>
              </a:r>
              <a:r>
                <a:rPr lang="en" b="1" baseline="-25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</a:t>
              </a:r>
              <a:r>
                <a:rPr lang="en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O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) molecule.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In water, the oxygen completes its outer shell by forming covalent bonds with 2 hydrogen atoms.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51" name="Google Shape;251;p20"/>
            <p:cNvSpPr txBox="1"/>
            <p:nvPr/>
          </p:nvSpPr>
          <p:spPr>
            <a:xfrm>
              <a:off x="4632975" y="3622225"/>
              <a:ext cx="3034200" cy="126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An </a:t>
              </a:r>
              <a:r>
                <a:rPr lang="en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oxygen 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(</a:t>
              </a:r>
              <a:r>
                <a:rPr lang="en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O</a:t>
              </a:r>
              <a:r>
                <a:rPr lang="en" b="1" baseline="-25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) molecule.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An oxygen atom can also form a </a:t>
              </a:r>
              <a:r>
                <a:rPr lang="en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double covalent bond 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with another oxygen atom.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A91CFAD-DC09-78CF-103B-977FAFC641D0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81519ED-4238-392F-2F4F-686FFE3BE859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3E8E9B-2129-9D0E-92A8-C9FB3CC4DC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51497F-1557-273B-FB6D-3E4B1F82A1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257" name="Google Shape;257;p21"/>
          <p:cNvGrpSpPr/>
          <p:nvPr/>
        </p:nvGrpSpPr>
        <p:grpSpPr>
          <a:xfrm>
            <a:off x="502525" y="632300"/>
            <a:ext cx="8138925" cy="3219475"/>
            <a:chOff x="502525" y="632300"/>
            <a:chExt cx="8138925" cy="3219475"/>
          </a:xfrm>
        </p:grpSpPr>
        <p:sp>
          <p:nvSpPr>
            <p:cNvPr id="258" name="Google Shape;258;p21"/>
            <p:cNvSpPr/>
            <p:nvPr/>
          </p:nvSpPr>
          <p:spPr>
            <a:xfrm>
              <a:off x="1242100" y="1389925"/>
              <a:ext cx="1703400" cy="16815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9" name="Google Shape;259;p21"/>
            <p:cNvGrpSpPr/>
            <p:nvPr/>
          </p:nvGrpSpPr>
          <p:grpSpPr>
            <a:xfrm rot="5400000">
              <a:off x="2000353" y="2771836"/>
              <a:ext cx="186900" cy="342600"/>
              <a:chOff x="2854375" y="2025250"/>
              <a:chExt cx="186900" cy="342600"/>
            </a:xfrm>
          </p:grpSpPr>
          <p:sp>
            <p:nvSpPr>
              <p:cNvPr id="260" name="Google Shape;260;p21"/>
              <p:cNvSpPr/>
              <p:nvPr/>
            </p:nvSpPr>
            <p:spPr>
              <a:xfrm>
                <a:off x="2854375" y="2025250"/>
                <a:ext cx="186900" cy="209100"/>
              </a:xfrm>
              <a:prstGeom prst="mathMultiply">
                <a:avLst>
                  <a:gd name="adj1" fmla="val 23520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1"/>
              <p:cNvSpPr/>
              <p:nvPr/>
            </p:nvSpPr>
            <p:spPr>
              <a:xfrm>
                <a:off x="2883775" y="2234350"/>
                <a:ext cx="128100" cy="133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2" name="Google Shape;262;p21"/>
            <p:cNvSpPr/>
            <p:nvPr/>
          </p:nvSpPr>
          <p:spPr>
            <a:xfrm>
              <a:off x="1865200" y="1997575"/>
              <a:ext cx="457200" cy="4662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3" name="Google Shape;263;p21"/>
            <p:cNvGrpSpPr/>
            <p:nvPr/>
          </p:nvGrpSpPr>
          <p:grpSpPr>
            <a:xfrm>
              <a:off x="1597900" y="2813550"/>
              <a:ext cx="991800" cy="1015500"/>
              <a:chOff x="2854375" y="1685350"/>
              <a:chExt cx="991800" cy="1015500"/>
            </a:xfrm>
          </p:grpSpPr>
          <p:sp>
            <p:nvSpPr>
              <p:cNvPr id="264" name="Google Shape;264;p21"/>
              <p:cNvSpPr/>
              <p:nvPr/>
            </p:nvSpPr>
            <p:spPr>
              <a:xfrm>
                <a:off x="2854375" y="1685350"/>
                <a:ext cx="991800" cy="10155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1"/>
              <p:cNvSpPr/>
              <p:nvPr/>
            </p:nvSpPr>
            <p:spPr>
              <a:xfrm>
                <a:off x="3210025" y="2079700"/>
                <a:ext cx="280500" cy="280500"/>
              </a:xfrm>
              <a:prstGeom prst="ellipse">
                <a:avLst/>
              </a:prstGeom>
              <a:solidFill>
                <a:schemeClr val="dk1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6" name="Google Shape;266;p21"/>
            <p:cNvGrpSpPr/>
            <p:nvPr/>
          </p:nvGrpSpPr>
          <p:grpSpPr>
            <a:xfrm>
              <a:off x="1597900" y="632300"/>
              <a:ext cx="991800" cy="1015500"/>
              <a:chOff x="2854375" y="1685350"/>
              <a:chExt cx="991800" cy="1015500"/>
            </a:xfrm>
          </p:grpSpPr>
          <p:sp>
            <p:nvSpPr>
              <p:cNvPr id="267" name="Google Shape;267;p21"/>
              <p:cNvSpPr/>
              <p:nvPr/>
            </p:nvSpPr>
            <p:spPr>
              <a:xfrm>
                <a:off x="2854375" y="1685350"/>
                <a:ext cx="991800" cy="10155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1"/>
              <p:cNvSpPr/>
              <p:nvPr/>
            </p:nvSpPr>
            <p:spPr>
              <a:xfrm>
                <a:off x="3210025" y="2052850"/>
                <a:ext cx="280500" cy="280500"/>
              </a:xfrm>
              <a:prstGeom prst="ellipse">
                <a:avLst/>
              </a:prstGeom>
              <a:solidFill>
                <a:schemeClr val="dk1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9" name="Google Shape;269;p21"/>
            <p:cNvGrpSpPr/>
            <p:nvPr/>
          </p:nvGrpSpPr>
          <p:grpSpPr>
            <a:xfrm rot="5400000">
              <a:off x="2000353" y="1346936"/>
              <a:ext cx="186900" cy="342600"/>
              <a:chOff x="2854375" y="2025250"/>
              <a:chExt cx="186900" cy="342600"/>
            </a:xfrm>
          </p:grpSpPr>
          <p:sp>
            <p:nvSpPr>
              <p:cNvPr id="270" name="Google Shape;270;p21"/>
              <p:cNvSpPr/>
              <p:nvPr/>
            </p:nvSpPr>
            <p:spPr>
              <a:xfrm>
                <a:off x="2854375" y="2025250"/>
                <a:ext cx="186900" cy="209100"/>
              </a:xfrm>
              <a:prstGeom prst="mathMultiply">
                <a:avLst>
                  <a:gd name="adj1" fmla="val 23520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1"/>
              <p:cNvSpPr/>
              <p:nvPr/>
            </p:nvSpPr>
            <p:spPr>
              <a:xfrm>
                <a:off x="2883775" y="2234350"/>
                <a:ext cx="128100" cy="133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2" name="Google Shape;272;p21"/>
            <p:cNvGrpSpPr/>
            <p:nvPr/>
          </p:nvGrpSpPr>
          <p:grpSpPr>
            <a:xfrm>
              <a:off x="502525" y="1745650"/>
              <a:ext cx="991800" cy="1015500"/>
              <a:chOff x="2854375" y="1685350"/>
              <a:chExt cx="991800" cy="1015500"/>
            </a:xfrm>
          </p:grpSpPr>
          <p:sp>
            <p:nvSpPr>
              <p:cNvPr id="273" name="Google Shape;273;p21"/>
              <p:cNvSpPr/>
              <p:nvPr/>
            </p:nvSpPr>
            <p:spPr>
              <a:xfrm>
                <a:off x="2854375" y="1685350"/>
                <a:ext cx="991800" cy="10155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1"/>
              <p:cNvSpPr/>
              <p:nvPr/>
            </p:nvSpPr>
            <p:spPr>
              <a:xfrm>
                <a:off x="3210025" y="2052850"/>
                <a:ext cx="280500" cy="280500"/>
              </a:xfrm>
              <a:prstGeom prst="ellipse">
                <a:avLst/>
              </a:prstGeom>
              <a:solidFill>
                <a:schemeClr val="dk1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5" name="Google Shape;275;p21"/>
            <p:cNvGrpSpPr/>
            <p:nvPr/>
          </p:nvGrpSpPr>
          <p:grpSpPr>
            <a:xfrm>
              <a:off x="2693275" y="1745650"/>
              <a:ext cx="991800" cy="1015500"/>
              <a:chOff x="2854375" y="1685350"/>
              <a:chExt cx="991800" cy="1015500"/>
            </a:xfrm>
          </p:grpSpPr>
          <p:sp>
            <p:nvSpPr>
              <p:cNvPr id="276" name="Google Shape;276;p21"/>
              <p:cNvSpPr/>
              <p:nvPr/>
            </p:nvSpPr>
            <p:spPr>
              <a:xfrm>
                <a:off x="2854375" y="1685350"/>
                <a:ext cx="991800" cy="10155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1"/>
              <p:cNvSpPr/>
              <p:nvPr/>
            </p:nvSpPr>
            <p:spPr>
              <a:xfrm>
                <a:off x="3210025" y="2052850"/>
                <a:ext cx="280500" cy="280500"/>
              </a:xfrm>
              <a:prstGeom prst="ellipse">
                <a:avLst/>
              </a:prstGeom>
              <a:solidFill>
                <a:schemeClr val="dk1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" name="Google Shape;278;p21"/>
            <p:cNvGrpSpPr/>
            <p:nvPr/>
          </p:nvGrpSpPr>
          <p:grpSpPr>
            <a:xfrm rot="10800000">
              <a:off x="2733778" y="2082111"/>
              <a:ext cx="186900" cy="342600"/>
              <a:chOff x="2854375" y="2025250"/>
              <a:chExt cx="186900" cy="342600"/>
            </a:xfrm>
          </p:grpSpPr>
          <p:sp>
            <p:nvSpPr>
              <p:cNvPr id="279" name="Google Shape;279;p21"/>
              <p:cNvSpPr/>
              <p:nvPr/>
            </p:nvSpPr>
            <p:spPr>
              <a:xfrm>
                <a:off x="2854375" y="2025250"/>
                <a:ext cx="186900" cy="209100"/>
              </a:xfrm>
              <a:prstGeom prst="mathMultiply">
                <a:avLst>
                  <a:gd name="adj1" fmla="val 23520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1"/>
              <p:cNvSpPr/>
              <p:nvPr/>
            </p:nvSpPr>
            <p:spPr>
              <a:xfrm>
                <a:off x="2883775" y="2234350"/>
                <a:ext cx="128100" cy="133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1" name="Google Shape;281;p21"/>
            <p:cNvGrpSpPr/>
            <p:nvPr/>
          </p:nvGrpSpPr>
          <p:grpSpPr>
            <a:xfrm rot="10800000">
              <a:off x="1266918" y="2082089"/>
              <a:ext cx="186900" cy="342600"/>
              <a:chOff x="2854375" y="2025250"/>
              <a:chExt cx="186900" cy="342600"/>
            </a:xfrm>
          </p:grpSpPr>
          <p:sp>
            <p:nvSpPr>
              <p:cNvPr id="282" name="Google Shape;282;p21"/>
              <p:cNvSpPr/>
              <p:nvPr/>
            </p:nvSpPr>
            <p:spPr>
              <a:xfrm>
                <a:off x="2854375" y="2025250"/>
                <a:ext cx="186900" cy="209100"/>
              </a:xfrm>
              <a:prstGeom prst="mathMultiply">
                <a:avLst>
                  <a:gd name="adj1" fmla="val 23520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1"/>
              <p:cNvSpPr/>
              <p:nvPr/>
            </p:nvSpPr>
            <p:spPr>
              <a:xfrm>
                <a:off x="2883775" y="2234350"/>
                <a:ext cx="128100" cy="133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4" name="Google Shape;284;p21"/>
            <p:cNvSpPr/>
            <p:nvPr/>
          </p:nvSpPr>
          <p:spPr>
            <a:xfrm>
              <a:off x="4747300" y="1389925"/>
              <a:ext cx="1703400" cy="16815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285;p21"/>
            <p:cNvGrpSpPr/>
            <p:nvPr/>
          </p:nvGrpSpPr>
          <p:grpSpPr>
            <a:xfrm rot="5400000">
              <a:off x="5505553" y="2771836"/>
              <a:ext cx="186900" cy="342600"/>
              <a:chOff x="2854375" y="2025250"/>
              <a:chExt cx="186900" cy="342600"/>
            </a:xfrm>
          </p:grpSpPr>
          <p:sp>
            <p:nvSpPr>
              <p:cNvPr id="286" name="Google Shape;286;p21"/>
              <p:cNvSpPr/>
              <p:nvPr/>
            </p:nvSpPr>
            <p:spPr>
              <a:xfrm>
                <a:off x="2854375" y="2025250"/>
                <a:ext cx="186900" cy="209100"/>
              </a:xfrm>
              <a:prstGeom prst="mathMultiply">
                <a:avLst>
                  <a:gd name="adj1" fmla="val 23520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1"/>
              <p:cNvSpPr/>
              <p:nvPr/>
            </p:nvSpPr>
            <p:spPr>
              <a:xfrm>
                <a:off x="2883775" y="2234350"/>
                <a:ext cx="128100" cy="133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8" name="Google Shape;288;p21"/>
            <p:cNvSpPr/>
            <p:nvPr/>
          </p:nvSpPr>
          <p:spPr>
            <a:xfrm>
              <a:off x="5370400" y="1997575"/>
              <a:ext cx="457200" cy="4662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9" name="Google Shape;289;p21"/>
            <p:cNvGrpSpPr/>
            <p:nvPr/>
          </p:nvGrpSpPr>
          <p:grpSpPr>
            <a:xfrm>
              <a:off x="5103100" y="2813550"/>
              <a:ext cx="991800" cy="1015500"/>
              <a:chOff x="2854375" y="1685350"/>
              <a:chExt cx="991800" cy="1015500"/>
            </a:xfrm>
          </p:grpSpPr>
          <p:sp>
            <p:nvSpPr>
              <p:cNvPr id="290" name="Google Shape;290;p21"/>
              <p:cNvSpPr/>
              <p:nvPr/>
            </p:nvSpPr>
            <p:spPr>
              <a:xfrm>
                <a:off x="2854375" y="1685350"/>
                <a:ext cx="991800" cy="10155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1"/>
              <p:cNvSpPr/>
              <p:nvPr/>
            </p:nvSpPr>
            <p:spPr>
              <a:xfrm>
                <a:off x="3210025" y="2079700"/>
                <a:ext cx="280500" cy="280500"/>
              </a:xfrm>
              <a:prstGeom prst="ellipse">
                <a:avLst/>
              </a:prstGeom>
              <a:solidFill>
                <a:schemeClr val="dk1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" name="Google Shape;292;p21"/>
            <p:cNvGrpSpPr/>
            <p:nvPr/>
          </p:nvGrpSpPr>
          <p:grpSpPr>
            <a:xfrm>
              <a:off x="5103100" y="632300"/>
              <a:ext cx="991800" cy="1015500"/>
              <a:chOff x="2854375" y="1685350"/>
              <a:chExt cx="991800" cy="1015500"/>
            </a:xfrm>
          </p:grpSpPr>
          <p:sp>
            <p:nvSpPr>
              <p:cNvPr id="293" name="Google Shape;293;p21"/>
              <p:cNvSpPr/>
              <p:nvPr/>
            </p:nvSpPr>
            <p:spPr>
              <a:xfrm>
                <a:off x="2854375" y="1685350"/>
                <a:ext cx="991800" cy="10155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1"/>
              <p:cNvSpPr/>
              <p:nvPr/>
            </p:nvSpPr>
            <p:spPr>
              <a:xfrm>
                <a:off x="3210025" y="2052850"/>
                <a:ext cx="280500" cy="280500"/>
              </a:xfrm>
              <a:prstGeom prst="ellipse">
                <a:avLst/>
              </a:prstGeom>
              <a:solidFill>
                <a:schemeClr val="dk1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5" name="Google Shape;295;p21"/>
            <p:cNvGrpSpPr/>
            <p:nvPr/>
          </p:nvGrpSpPr>
          <p:grpSpPr>
            <a:xfrm rot="5400000">
              <a:off x="5505553" y="1346936"/>
              <a:ext cx="186900" cy="342600"/>
              <a:chOff x="2854375" y="2025250"/>
              <a:chExt cx="186900" cy="342600"/>
            </a:xfrm>
          </p:grpSpPr>
          <p:sp>
            <p:nvSpPr>
              <p:cNvPr id="296" name="Google Shape;296;p21"/>
              <p:cNvSpPr/>
              <p:nvPr/>
            </p:nvSpPr>
            <p:spPr>
              <a:xfrm>
                <a:off x="2854375" y="2025250"/>
                <a:ext cx="186900" cy="209100"/>
              </a:xfrm>
              <a:prstGeom prst="mathMultiply">
                <a:avLst>
                  <a:gd name="adj1" fmla="val 23520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1"/>
              <p:cNvSpPr/>
              <p:nvPr/>
            </p:nvSpPr>
            <p:spPr>
              <a:xfrm>
                <a:off x="2883775" y="2234350"/>
                <a:ext cx="128100" cy="133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8" name="Google Shape;298;p21"/>
            <p:cNvGrpSpPr/>
            <p:nvPr/>
          </p:nvGrpSpPr>
          <p:grpSpPr>
            <a:xfrm>
              <a:off x="4007725" y="1745650"/>
              <a:ext cx="991800" cy="1015500"/>
              <a:chOff x="2854375" y="1685350"/>
              <a:chExt cx="991800" cy="1015500"/>
            </a:xfrm>
          </p:grpSpPr>
          <p:sp>
            <p:nvSpPr>
              <p:cNvPr id="299" name="Google Shape;299;p21"/>
              <p:cNvSpPr/>
              <p:nvPr/>
            </p:nvSpPr>
            <p:spPr>
              <a:xfrm>
                <a:off x="2854375" y="1685350"/>
                <a:ext cx="991800" cy="10155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1"/>
              <p:cNvSpPr/>
              <p:nvPr/>
            </p:nvSpPr>
            <p:spPr>
              <a:xfrm>
                <a:off x="3210025" y="2052850"/>
                <a:ext cx="280500" cy="280500"/>
              </a:xfrm>
              <a:prstGeom prst="ellipse">
                <a:avLst/>
              </a:prstGeom>
              <a:solidFill>
                <a:schemeClr val="dk1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1" name="Google Shape;301;p21"/>
            <p:cNvGrpSpPr/>
            <p:nvPr/>
          </p:nvGrpSpPr>
          <p:grpSpPr>
            <a:xfrm rot="10800000">
              <a:off x="4772118" y="2082089"/>
              <a:ext cx="186900" cy="342600"/>
              <a:chOff x="2854375" y="2025250"/>
              <a:chExt cx="186900" cy="342600"/>
            </a:xfrm>
          </p:grpSpPr>
          <p:sp>
            <p:nvSpPr>
              <p:cNvPr id="302" name="Google Shape;302;p21"/>
              <p:cNvSpPr/>
              <p:nvPr/>
            </p:nvSpPr>
            <p:spPr>
              <a:xfrm>
                <a:off x="2854375" y="2025250"/>
                <a:ext cx="186900" cy="209100"/>
              </a:xfrm>
              <a:prstGeom prst="mathMultiply">
                <a:avLst>
                  <a:gd name="adj1" fmla="val 23520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1"/>
              <p:cNvSpPr/>
              <p:nvPr/>
            </p:nvSpPr>
            <p:spPr>
              <a:xfrm>
                <a:off x="2883775" y="2234350"/>
                <a:ext cx="128100" cy="1335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4" name="Google Shape;304;p21"/>
            <p:cNvGrpSpPr/>
            <p:nvPr/>
          </p:nvGrpSpPr>
          <p:grpSpPr>
            <a:xfrm>
              <a:off x="6198475" y="655025"/>
              <a:ext cx="2442975" cy="3196750"/>
              <a:chOff x="6848300" y="742350"/>
              <a:chExt cx="2442975" cy="3196750"/>
            </a:xfrm>
          </p:grpSpPr>
          <p:sp>
            <p:nvSpPr>
              <p:cNvPr id="305" name="Google Shape;305;p21"/>
              <p:cNvSpPr/>
              <p:nvPr/>
            </p:nvSpPr>
            <p:spPr>
              <a:xfrm>
                <a:off x="6848300" y="1499975"/>
                <a:ext cx="1703400" cy="1681500"/>
              </a:xfrm>
              <a:prstGeom prst="ellipse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6" name="Google Shape;306;p21"/>
              <p:cNvGrpSpPr/>
              <p:nvPr/>
            </p:nvGrpSpPr>
            <p:grpSpPr>
              <a:xfrm rot="5400000">
                <a:off x="7606553" y="2881886"/>
                <a:ext cx="186900" cy="342600"/>
                <a:chOff x="2854375" y="2025250"/>
                <a:chExt cx="186900" cy="342600"/>
              </a:xfrm>
            </p:grpSpPr>
            <p:sp>
              <p:nvSpPr>
                <p:cNvPr id="307" name="Google Shape;307;p21"/>
                <p:cNvSpPr/>
                <p:nvPr/>
              </p:nvSpPr>
              <p:spPr>
                <a:xfrm>
                  <a:off x="2854375" y="2025250"/>
                  <a:ext cx="186900" cy="209100"/>
                </a:xfrm>
                <a:prstGeom prst="mathMultiply">
                  <a:avLst>
                    <a:gd name="adj1" fmla="val 2352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308;p21"/>
                <p:cNvSpPr/>
                <p:nvPr/>
              </p:nvSpPr>
              <p:spPr>
                <a:xfrm>
                  <a:off x="2883775" y="2234350"/>
                  <a:ext cx="128100" cy="13350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9" name="Google Shape;309;p21"/>
              <p:cNvSpPr/>
              <p:nvPr/>
            </p:nvSpPr>
            <p:spPr>
              <a:xfrm>
                <a:off x="7471400" y="2107625"/>
                <a:ext cx="457200" cy="466200"/>
              </a:xfrm>
              <a:prstGeom prst="ellipse">
                <a:avLst/>
              </a:prstGeom>
              <a:solidFill>
                <a:schemeClr val="dk1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0" name="Google Shape;310;p21"/>
              <p:cNvGrpSpPr/>
              <p:nvPr/>
            </p:nvGrpSpPr>
            <p:grpSpPr>
              <a:xfrm>
                <a:off x="7204100" y="2923600"/>
                <a:ext cx="991800" cy="1015500"/>
                <a:chOff x="2854375" y="1685350"/>
                <a:chExt cx="991800" cy="1015500"/>
              </a:xfrm>
            </p:grpSpPr>
            <p:sp>
              <p:nvSpPr>
                <p:cNvPr id="311" name="Google Shape;311;p21"/>
                <p:cNvSpPr/>
                <p:nvPr/>
              </p:nvSpPr>
              <p:spPr>
                <a:xfrm>
                  <a:off x="2854375" y="1685350"/>
                  <a:ext cx="991800" cy="1015500"/>
                </a:xfrm>
                <a:prstGeom prst="ellipse">
                  <a:avLst/>
                </a:prstGeom>
                <a:noFill/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21"/>
                <p:cNvSpPr/>
                <p:nvPr/>
              </p:nvSpPr>
              <p:spPr>
                <a:xfrm>
                  <a:off x="3210025" y="2077675"/>
                  <a:ext cx="280500" cy="280500"/>
                </a:xfrm>
                <a:prstGeom prst="ellipse">
                  <a:avLst/>
                </a:prstGeom>
                <a:solidFill>
                  <a:schemeClr val="dk1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3" name="Google Shape;313;p21"/>
              <p:cNvGrpSpPr/>
              <p:nvPr/>
            </p:nvGrpSpPr>
            <p:grpSpPr>
              <a:xfrm>
                <a:off x="7204100" y="742350"/>
                <a:ext cx="991800" cy="1015500"/>
                <a:chOff x="2854375" y="1685350"/>
                <a:chExt cx="991800" cy="1015500"/>
              </a:xfrm>
            </p:grpSpPr>
            <p:sp>
              <p:nvSpPr>
                <p:cNvPr id="314" name="Google Shape;314;p21"/>
                <p:cNvSpPr/>
                <p:nvPr/>
              </p:nvSpPr>
              <p:spPr>
                <a:xfrm>
                  <a:off x="2854375" y="1685350"/>
                  <a:ext cx="991800" cy="1015500"/>
                </a:xfrm>
                <a:prstGeom prst="ellipse">
                  <a:avLst/>
                </a:prstGeom>
                <a:noFill/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315;p21"/>
                <p:cNvSpPr/>
                <p:nvPr/>
              </p:nvSpPr>
              <p:spPr>
                <a:xfrm>
                  <a:off x="3210025" y="2052850"/>
                  <a:ext cx="280500" cy="280500"/>
                </a:xfrm>
                <a:prstGeom prst="ellipse">
                  <a:avLst/>
                </a:prstGeom>
                <a:solidFill>
                  <a:schemeClr val="dk1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6" name="Google Shape;316;p21"/>
              <p:cNvGrpSpPr/>
              <p:nvPr/>
            </p:nvGrpSpPr>
            <p:grpSpPr>
              <a:xfrm rot="5400000">
                <a:off x="7606553" y="1456986"/>
                <a:ext cx="186900" cy="342600"/>
                <a:chOff x="2854375" y="2025250"/>
                <a:chExt cx="186900" cy="342600"/>
              </a:xfrm>
            </p:grpSpPr>
            <p:sp>
              <p:nvSpPr>
                <p:cNvPr id="317" name="Google Shape;317;p21"/>
                <p:cNvSpPr/>
                <p:nvPr/>
              </p:nvSpPr>
              <p:spPr>
                <a:xfrm>
                  <a:off x="2854375" y="2025250"/>
                  <a:ext cx="186900" cy="209100"/>
                </a:xfrm>
                <a:prstGeom prst="mathMultiply">
                  <a:avLst>
                    <a:gd name="adj1" fmla="val 2352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" name="Google Shape;318;p21"/>
                <p:cNvSpPr/>
                <p:nvPr/>
              </p:nvSpPr>
              <p:spPr>
                <a:xfrm>
                  <a:off x="2883775" y="2234350"/>
                  <a:ext cx="128100" cy="13350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9" name="Google Shape;319;p21"/>
              <p:cNvGrpSpPr/>
              <p:nvPr/>
            </p:nvGrpSpPr>
            <p:grpSpPr>
              <a:xfrm>
                <a:off x="8299475" y="1855700"/>
                <a:ext cx="991800" cy="1015500"/>
                <a:chOff x="2854375" y="1685350"/>
                <a:chExt cx="991800" cy="1015500"/>
              </a:xfrm>
            </p:grpSpPr>
            <p:sp>
              <p:nvSpPr>
                <p:cNvPr id="320" name="Google Shape;320;p21"/>
                <p:cNvSpPr/>
                <p:nvPr/>
              </p:nvSpPr>
              <p:spPr>
                <a:xfrm>
                  <a:off x="2854375" y="1685350"/>
                  <a:ext cx="991800" cy="1015500"/>
                </a:xfrm>
                <a:prstGeom prst="ellipse">
                  <a:avLst/>
                </a:prstGeom>
                <a:noFill/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" name="Google Shape;321;p21"/>
                <p:cNvSpPr/>
                <p:nvPr/>
              </p:nvSpPr>
              <p:spPr>
                <a:xfrm>
                  <a:off x="3210025" y="2052850"/>
                  <a:ext cx="280500" cy="280500"/>
                </a:xfrm>
                <a:prstGeom prst="ellipse">
                  <a:avLst/>
                </a:prstGeom>
                <a:solidFill>
                  <a:schemeClr val="dk1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2" name="Google Shape;322;p21"/>
              <p:cNvGrpSpPr/>
              <p:nvPr/>
            </p:nvGrpSpPr>
            <p:grpSpPr>
              <a:xfrm rot="10800000">
                <a:off x="8339978" y="2192161"/>
                <a:ext cx="186900" cy="342600"/>
                <a:chOff x="2854375" y="2025250"/>
                <a:chExt cx="186900" cy="342600"/>
              </a:xfrm>
            </p:grpSpPr>
            <p:sp>
              <p:nvSpPr>
                <p:cNvPr id="323" name="Google Shape;323;p21"/>
                <p:cNvSpPr/>
                <p:nvPr/>
              </p:nvSpPr>
              <p:spPr>
                <a:xfrm>
                  <a:off x="2854375" y="2025250"/>
                  <a:ext cx="186900" cy="209100"/>
                </a:xfrm>
                <a:prstGeom prst="mathMultiply">
                  <a:avLst>
                    <a:gd name="adj1" fmla="val 23520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324;p21"/>
                <p:cNvSpPr/>
                <p:nvPr/>
              </p:nvSpPr>
              <p:spPr>
                <a:xfrm>
                  <a:off x="2883775" y="2234350"/>
                  <a:ext cx="128100" cy="133500"/>
                </a:xfrm>
                <a:prstGeom prst="ellipse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25" name="Google Shape;325;p21"/>
            <p:cNvSpPr/>
            <p:nvPr/>
          </p:nvSpPr>
          <p:spPr>
            <a:xfrm rot="10800000">
              <a:off x="6263593" y="2082089"/>
              <a:ext cx="128100" cy="1335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1"/>
            <p:cNvSpPr/>
            <p:nvPr/>
          </p:nvSpPr>
          <p:spPr>
            <a:xfrm rot="10800000">
              <a:off x="6263593" y="2267814"/>
              <a:ext cx="128100" cy="1335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1"/>
            <p:cNvSpPr txBox="1"/>
            <p:nvPr/>
          </p:nvSpPr>
          <p:spPr>
            <a:xfrm>
              <a:off x="1852150" y="2030575"/>
              <a:ext cx="483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Kalam"/>
                  <a:ea typeface="Kalam"/>
                  <a:cs typeface="Kalam"/>
                  <a:sym typeface="Kalam"/>
                </a:rPr>
                <a:t>C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28" name="Google Shape;328;p21"/>
            <p:cNvSpPr txBox="1"/>
            <p:nvPr/>
          </p:nvSpPr>
          <p:spPr>
            <a:xfrm>
              <a:off x="5357350" y="2030575"/>
              <a:ext cx="483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Kalam"/>
                  <a:ea typeface="Kalam"/>
                  <a:cs typeface="Kalam"/>
                  <a:sym typeface="Kalam"/>
                </a:rPr>
                <a:t>C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29" name="Google Shape;329;p21"/>
            <p:cNvSpPr txBox="1"/>
            <p:nvPr/>
          </p:nvSpPr>
          <p:spPr>
            <a:xfrm>
              <a:off x="6814650" y="2053300"/>
              <a:ext cx="483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Kalam"/>
                  <a:ea typeface="Kalam"/>
                  <a:cs typeface="Kalam"/>
                  <a:sym typeface="Kalam"/>
                </a:rPr>
                <a:t>C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30" name="Google Shape;330;p21"/>
            <p:cNvSpPr txBox="1"/>
            <p:nvPr/>
          </p:nvSpPr>
          <p:spPr>
            <a:xfrm>
              <a:off x="1922500" y="3148050"/>
              <a:ext cx="342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Kalam"/>
                  <a:ea typeface="Kalam"/>
                  <a:cs typeface="Kalam"/>
                  <a:sym typeface="Kalam"/>
                </a:rPr>
                <a:t>H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31" name="Google Shape;331;p21"/>
            <p:cNvSpPr txBox="1"/>
            <p:nvPr/>
          </p:nvSpPr>
          <p:spPr>
            <a:xfrm>
              <a:off x="3017863" y="2053300"/>
              <a:ext cx="342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Kalam"/>
                  <a:ea typeface="Kalam"/>
                  <a:cs typeface="Kalam"/>
                  <a:sym typeface="Kalam"/>
                </a:rPr>
                <a:t>H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32" name="Google Shape;332;p21"/>
            <p:cNvSpPr txBox="1"/>
            <p:nvPr/>
          </p:nvSpPr>
          <p:spPr>
            <a:xfrm>
              <a:off x="827113" y="2053300"/>
              <a:ext cx="342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Kalam"/>
                  <a:ea typeface="Kalam"/>
                  <a:cs typeface="Kalam"/>
                  <a:sym typeface="Kalam"/>
                </a:rPr>
                <a:t>H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33" name="Google Shape;333;p21"/>
            <p:cNvSpPr txBox="1"/>
            <p:nvPr/>
          </p:nvSpPr>
          <p:spPr>
            <a:xfrm>
              <a:off x="1922638" y="939950"/>
              <a:ext cx="342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Kalam"/>
                  <a:ea typeface="Kalam"/>
                  <a:cs typeface="Kalam"/>
                  <a:sym typeface="Kalam"/>
                </a:rPr>
                <a:t>H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34" name="Google Shape;334;p21"/>
            <p:cNvSpPr txBox="1"/>
            <p:nvPr/>
          </p:nvSpPr>
          <p:spPr>
            <a:xfrm>
              <a:off x="5427700" y="3148050"/>
              <a:ext cx="342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Kalam"/>
                  <a:ea typeface="Kalam"/>
                  <a:cs typeface="Kalam"/>
                  <a:sym typeface="Kalam"/>
                </a:rPr>
                <a:t>H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35" name="Google Shape;335;p21"/>
            <p:cNvSpPr txBox="1"/>
            <p:nvPr/>
          </p:nvSpPr>
          <p:spPr>
            <a:xfrm>
              <a:off x="6878863" y="3168750"/>
              <a:ext cx="342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Kalam"/>
                  <a:ea typeface="Kalam"/>
                  <a:cs typeface="Kalam"/>
                  <a:sym typeface="Kalam"/>
                </a:rPr>
                <a:t>H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36" name="Google Shape;336;p21"/>
            <p:cNvSpPr txBox="1"/>
            <p:nvPr/>
          </p:nvSpPr>
          <p:spPr>
            <a:xfrm>
              <a:off x="7982388" y="2082100"/>
              <a:ext cx="342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Kalam"/>
                  <a:ea typeface="Kalam"/>
                  <a:cs typeface="Kalam"/>
                  <a:sym typeface="Kalam"/>
                </a:rPr>
                <a:t>H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37" name="Google Shape;337;p21"/>
            <p:cNvSpPr txBox="1"/>
            <p:nvPr/>
          </p:nvSpPr>
          <p:spPr>
            <a:xfrm>
              <a:off x="4330300" y="2053300"/>
              <a:ext cx="342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Kalam"/>
                  <a:ea typeface="Kalam"/>
                  <a:cs typeface="Kalam"/>
                  <a:sym typeface="Kalam"/>
                </a:rPr>
                <a:t>H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38" name="Google Shape;338;p21"/>
            <p:cNvSpPr txBox="1"/>
            <p:nvPr/>
          </p:nvSpPr>
          <p:spPr>
            <a:xfrm>
              <a:off x="5427700" y="939950"/>
              <a:ext cx="342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Kalam"/>
                  <a:ea typeface="Kalam"/>
                  <a:cs typeface="Kalam"/>
                  <a:sym typeface="Kalam"/>
                </a:rPr>
                <a:t>H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39" name="Google Shape;339;p21"/>
            <p:cNvSpPr txBox="1"/>
            <p:nvPr/>
          </p:nvSpPr>
          <p:spPr>
            <a:xfrm>
              <a:off x="6885000" y="966750"/>
              <a:ext cx="342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Kalam"/>
                  <a:ea typeface="Kalam"/>
                  <a:cs typeface="Kalam"/>
                  <a:sym typeface="Kalam"/>
                </a:rPr>
                <a:t>H</a:t>
              </a:r>
              <a:endParaRPr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340" name="Google Shape;340;p21"/>
          <p:cNvSpPr txBox="1"/>
          <p:nvPr/>
        </p:nvSpPr>
        <p:spPr>
          <a:xfrm>
            <a:off x="633425" y="4047625"/>
            <a:ext cx="337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molecule of the alkane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methane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CH</a:t>
            </a:r>
            <a:r>
              <a:rPr lang="en" b="1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4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41" name="Google Shape;341;p21"/>
          <p:cNvSpPr txBox="1"/>
          <p:nvPr/>
        </p:nvSpPr>
        <p:spPr>
          <a:xfrm>
            <a:off x="4914850" y="4047625"/>
            <a:ext cx="3493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molecule of the alkane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ethane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</a:t>
            </a:r>
            <a:r>
              <a:rPr lang="en" b="1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 b="1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6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278FA4F-B1E0-75EA-D1F2-221ADD110ABB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18D191E-0C9B-DB25-8238-5C6F9769CCD8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E60C8F-9E21-2B5D-5A2B-2DBF1F4E9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29522D-8B07-B825-CAD5-14815D35B9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1664</Words>
  <Application>Microsoft Office PowerPoint</Application>
  <PresentationFormat>On-screen Show (16:9)</PresentationFormat>
  <Paragraphs>200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Kalam</vt:lpstr>
      <vt:lpstr>Times New Roman</vt:lpstr>
      <vt:lpstr>Cambria</vt:lpstr>
      <vt:lpstr>gg sans</vt:lpstr>
      <vt:lpstr>Simple Dark</vt:lpstr>
      <vt:lpstr>Edexcel IGCSE Chemistry 13 - Covalent Bonding</vt:lpstr>
      <vt:lpstr>Covalent Bonding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Simple Molecular Structures</vt:lpstr>
      <vt:lpstr>PowerPoint Presentation</vt:lpstr>
      <vt:lpstr>Giant Covalent Structures</vt:lpstr>
      <vt:lpstr>Diamond and Graphite</vt:lpstr>
      <vt:lpstr>PowerPoint Presentation</vt:lpstr>
      <vt:lpstr>PowerPoint Presentation</vt:lpstr>
      <vt:lpstr>PowerPoint Presentation</vt:lpstr>
      <vt:lpstr>C60 Fullerene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Chezka Mae Madrona</cp:lastModifiedBy>
  <cp:revision>1</cp:revision>
  <dcterms:modified xsi:type="dcterms:W3CDTF">2025-04-26T08:33:45Z</dcterms:modified>
</cp:coreProperties>
</file>