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gg sans" panose="00000800000000000000" pitchFamily="2" charset="0"/>
      <p:bold r:id="rId20"/>
    </p:embeddedFont>
    <p:embeddedFont>
      <p:font typeface="Kalam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F7DDFD7-E4C8-4D22-84BE-C5658FABCBFA}">
  <a:tblStyle styleId="{8F7DDFD7-E4C8-4D22-84BE-C5658FABCBF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e88d11f221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e88d11f221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e88d11f221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e88d11f221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e88d11f221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e88d11f221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e88d11f221_1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e88d11f221_1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88d11f22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e88d11f22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2509adc8be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2509adc8be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2509adc8b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2509adc8b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e88d11f221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e88d11f221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e88d11f221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e88d11f221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e88d11f221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e88d11f221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e88d11f221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e88d11f221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B6FF"/>
                </a:solidFill>
                <a:latin typeface="Cambria"/>
                <a:ea typeface="Cambria"/>
                <a:cs typeface="Cambria"/>
                <a:sym typeface="Cambria"/>
              </a:rPr>
              <a:t>Edexcel IGCSE Chemistry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12 - Ionic Bonding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Ions, Electron Transfer and Lattices</a:t>
            </a: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7118B31-40AF-168C-D57F-2870587570BC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D62440-5FB1-CDF5-F822-4932559A8DDB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59CAE-B0BF-A412-9ACD-E2144BA6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31461-1858-9105-AA36-8B892EBFD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Ionic Compounds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6" name="Google Shape;136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1.40 and 1.41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Draw dot-and-cross diagrams to show the formation of ionic compounds by electron transfer, limited to combinations of elements from groups 1, 2, 3, 5, 6 and 7.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ionic bonding in terms of electrostatic attractions.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Ionic compounds form when metals react with non-metals.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metal will </a:t>
            </a:r>
            <a:r>
              <a:rPr lang="en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lose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electrons to form a cation.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non-metal will </a:t>
            </a:r>
            <a:r>
              <a:rPr lang="en" b="1">
                <a:solidFill>
                  <a:srgbClr val="48CA00"/>
                </a:solidFill>
                <a:latin typeface="Cambria"/>
                <a:ea typeface="Cambria"/>
                <a:cs typeface="Cambria"/>
                <a:sym typeface="Cambria"/>
              </a:rPr>
              <a:t>gain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electrons to form an anion.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Cations and anions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strongly attracted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each other.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called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electrostatic attraction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Electrostatic attraction leads to the formation of an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ionic bond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One example of an ionic compound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sodium fluoride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NaF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7" name="Google Shape;13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BAA8A5B-A815-E801-A1BE-942F9D189E57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3ED3A2D-A35F-0AC9-9DCB-3647266EEF7A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63D364-7A1B-A4CD-135F-1EE26E073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489F60-20D8-9C37-B22F-8E0626296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43" name="Google Shape;143;p23"/>
          <p:cNvSpPr txBox="1"/>
          <p:nvPr/>
        </p:nvSpPr>
        <p:spPr>
          <a:xfrm>
            <a:off x="777000" y="359575"/>
            <a:ext cx="7590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During ionic bonding, an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 b="1">
                <a:solidFill>
                  <a:srgbClr val="3FA9F5"/>
                </a:solidFill>
                <a:latin typeface="Cambria"/>
                <a:ea typeface="Cambria"/>
                <a:cs typeface="Cambria"/>
                <a:sym typeface="Cambria"/>
              </a:rPr>
              <a:t>electron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is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transferred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between the metal (Na) and the non-metal (F). The metal loses electrons and becomes a positively charged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cation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(Na</a:t>
            </a:r>
            <a:r>
              <a:rPr lang="en" sz="1300" baseline="30000"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). The non-metal gains electrons and becomes a negatively charged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anion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(F</a:t>
            </a:r>
            <a:r>
              <a:rPr lang="en" sz="1300" baseline="30000"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). The illustration below is referred to as a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dot and cross diagram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052" y="1581900"/>
            <a:ext cx="5987902" cy="262612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9039DC6-468A-7DC4-E0A0-F2723C751E85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A364EC3-3410-6165-460C-83D0573EC308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24284-5BB3-4D4C-CCDB-617D13CA6E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7DF62A-E094-BDA0-FD92-D305A98CB4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Ionic Formulae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0" name="Google Shape;15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overall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charge of an ionic compound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0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the positively and negatively charged parts of the compound must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cancel each other out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formula of ionic compounds can be calculated by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balancing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charges of individual ions: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What is the chemical formula of calcium chloride?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1. List the formulas of the calcium and the chloride ions - Ca</a:t>
            </a:r>
            <a:r>
              <a:rPr lang="en" sz="1400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and Cl</a:t>
            </a:r>
            <a:r>
              <a:rPr lang="en" sz="1400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lang="en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2. Calculate the </a:t>
            </a:r>
            <a:r>
              <a:rPr lang="en" sz="1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ratio </a:t>
            </a:r>
            <a:r>
              <a:rPr lang="en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atoms/compounds that is needed to yield a </a:t>
            </a:r>
            <a:r>
              <a:rPr lang="en" sz="1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net 0 charge</a:t>
            </a:r>
            <a:r>
              <a:rPr lang="en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- There are </a:t>
            </a:r>
            <a:r>
              <a:rPr lang="en" sz="1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 </a:t>
            </a:r>
            <a:r>
              <a:rPr lang="en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chloride ions needed to balance the charge of the calcium ion. The formula of calcium chloride is therefore </a:t>
            </a:r>
            <a:r>
              <a:rPr lang="en" sz="1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CaCl</a:t>
            </a:r>
            <a:r>
              <a:rPr lang="en" sz="1400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1" name="Google Shape;15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D6151D5-CFE8-AE6B-8AA0-7EA6BD0ED65F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1099140-E91E-BF38-0A91-C686A08636B5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A34F2-89CD-B0FB-1E77-5E673AFCFA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434DA5-5505-F38A-0666-F07517B7BB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Ionic Lattices</a:t>
            </a:r>
            <a:endParaRPr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7" name="Google Shape;15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4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1.42 and 1.43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why compounds with giant ionic lattices have high melting and boiling points.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ionic compounds do not conduct electricity when solid, but do conduct electricity when molten and in aqueous solution.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The ions in an ionic compound form </a:t>
            </a:r>
            <a:r>
              <a:rPr lang="en" sz="15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giant lattice structures</a:t>
            </a:r>
            <a:r>
              <a:rPr lang="en" sz="15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Ions with </a:t>
            </a:r>
            <a:r>
              <a:rPr lang="en" sz="11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opposite </a:t>
            </a:r>
            <a:r>
              <a:rPr lang="en" sz="11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charges are closely packed together in a 3D arrangement.</a:t>
            </a:r>
            <a:endParaRPr sz="11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The electrostatic attraction between ions is </a:t>
            </a:r>
            <a:r>
              <a:rPr lang="en" sz="15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very strong</a:t>
            </a:r>
            <a:r>
              <a:rPr lang="en" sz="15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Lots of energy is required to overcome this attraction.</a:t>
            </a:r>
            <a:endParaRPr sz="11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As a result, ionic compounds have </a:t>
            </a:r>
            <a:r>
              <a:rPr lang="en" sz="11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very high </a:t>
            </a:r>
            <a:r>
              <a:rPr lang="en" sz="11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melting and boiling points.</a:t>
            </a:r>
            <a:endParaRPr sz="11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Ionic compounds </a:t>
            </a:r>
            <a:r>
              <a:rPr lang="en" sz="15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do not </a:t>
            </a:r>
            <a:r>
              <a:rPr lang="en" sz="15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conduct electricity when </a:t>
            </a:r>
            <a:r>
              <a:rPr lang="en" sz="15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solid</a:t>
            </a:r>
            <a:r>
              <a:rPr lang="en" sz="15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They do however conduct electricity when </a:t>
            </a:r>
            <a:r>
              <a:rPr lang="en" sz="11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dissolved </a:t>
            </a:r>
            <a:r>
              <a:rPr lang="en" sz="11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in water, or when </a:t>
            </a:r>
            <a:r>
              <a:rPr lang="en" sz="11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molten</a:t>
            </a:r>
            <a:r>
              <a:rPr lang="en" sz="11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8" name="Google Shape;15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159" name="Google Shape;1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6100" y="1152487"/>
            <a:ext cx="2616351" cy="251542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5"/>
          <p:cNvSpPr txBox="1"/>
          <p:nvPr/>
        </p:nvSpPr>
        <p:spPr>
          <a:xfrm>
            <a:off x="5789975" y="3802675"/>
            <a:ext cx="2748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1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giant ionic lattice</a:t>
            </a:r>
            <a:r>
              <a:rPr lang="en" sz="11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. The positively charged ions are electrostatically attracted to the negatively charged ions, forming compounds that are very stable.</a:t>
            </a:r>
            <a:endParaRPr sz="11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CE5754C-94DD-9261-A427-FE7C7781ACED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4B8A9EE-5B44-411E-C25B-5F6CC9F60798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51302-D653-3E6F-5703-4B55BE578F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EDD92-683E-4125-7D07-F4987CD37F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Ions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1.37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ions are formed by electron loss or gain.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charged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particle.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Ions can consist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single atoms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- K</a:t>
            </a:r>
            <a:r>
              <a:rPr lang="en" sz="1200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is a potassium ion.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They can also consist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molecules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- NO</a:t>
            </a:r>
            <a:r>
              <a:rPr lang="en" sz="12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sz="1200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is a nitrate ion.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positively charged ion is called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cation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Cations are formed when atoms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lose electrons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Cations have a positive charge because they have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more protons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electrons.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negatively charged ion is called an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anion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Anions are formed when atoms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gain electrons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Anions have a negative charge because they have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more electrons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protons.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number of electrons lost or gained is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equivalent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the charge of the ion.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ion that has lost 2 electrons will have a charge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ion that has lost 2 electrons will have a charge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2-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	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E253EBC-1823-C936-651F-D36750ADA143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562BE37-9F0A-55F4-D0DE-6549D91B22CA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F4031-2A98-0FD4-75EB-57B88247B0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48BEC7-9D60-1EF2-A990-E4D3D0EA67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4692425" y="1940700"/>
            <a:ext cx="2775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Positively charged ions such as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sodium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Na</a:t>
            </a:r>
            <a:r>
              <a:rPr lang="en" b="1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are called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cations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Positively charged ions are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usually metals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1682400" y="1825200"/>
            <a:ext cx="28896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0">
                <a:solidFill>
                  <a:srgbClr val="3FA9F5"/>
                </a:solidFill>
                <a:latin typeface="Kalam"/>
                <a:ea typeface="Kalam"/>
                <a:cs typeface="Kalam"/>
                <a:sym typeface="Kalam"/>
              </a:rPr>
              <a:t>Na</a:t>
            </a:r>
            <a:r>
              <a:rPr lang="en" sz="8500" baseline="30000">
                <a:solidFill>
                  <a:srgbClr val="3FA9F5"/>
                </a:solidFill>
                <a:latin typeface="Kalam"/>
                <a:ea typeface="Kalam"/>
                <a:cs typeface="Kalam"/>
                <a:sym typeface="Kalam"/>
              </a:rPr>
              <a:t>+</a:t>
            </a:r>
            <a:endParaRPr sz="8500" baseline="30000">
              <a:solidFill>
                <a:srgbClr val="3FA9F5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76BF2DA-E210-0A24-435A-926348FBA229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3A094B4-6FD5-B60B-09C6-D53E083506F1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D995C0-8A56-9790-00E5-AB456E358D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9B3EA9-372D-6EAF-9F4B-89A738EFD5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76" name="Google Shape;76;p16"/>
          <p:cNvSpPr txBox="1"/>
          <p:nvPr/>
        </p:nvSpPr>
        <p:spPr>
          <a:xfrm>
            <a:off x="4692425" y="1940700"/>
            <a:ext cx="2775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Negatively charged ions such as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chloride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Cl</a:t>
            </a:r>
            <a:r>
              <a:rPr lang="en" b="1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are called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anions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Negatively charged ions are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usually non-metals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1682400" y="1825200"/>
            <a:ext cx="28896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0">
                <a:solidFill>
                  <a:srgbClr val="F72052"/>
                </a:solidFill>
                <a:latin typeface="Kalam"/>
                <a:ea typeface="Kalam"/>
                <a:cs typeface="Kalam"/>
                <a:sym typeface="Kalam"/>
              </a:rPr>
              <a:t>Cl</a:t>
            </a:r>
            <a:r>
              <a:rPr lang="en" sz="8500" baseline="30000">
                <a:solidFill>
                  <a:srgbClr val="F72052"/>
                </a:solidFill>
                <a:latin typeface="Kalam"/>
                <a:ea typeface="Kalam"/>
                <a:cs typeface="Kalam"/>
                <a:sym typeface="Kalam"/>
              </a:rPr>
              <a:t>-</a:t>
            </a:r>
            <a:endParaRPr sz="8500" baseline="30000">
              <a:solidFill>
                <a:srgbClr val="F72052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B98F0C6-8734-A9E2-46B0-6BA504222C88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D1A9DB0-32E1-A907-1D73-84897ACCEF8B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D4D89-0281-5D0D-D8D1-CC172C0A6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6F340-C915-68D9-C05F-D34EFC639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83" name="Google Shape;83;p17"/>
          <p:cNvSpPr txBox="1"/>
          <p:nvPr/>
        </p:nvSpPr>
        <p:spPr>
          <a:xfrm>
            <a:off x="806025" y="1725150"/>
            <a:ext cx="32973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Some ions can be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molecular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nature and have several different atoms in their construction.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phosphate ion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has lost an electron from each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oxygen atoms and thus has a charge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3-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(PO</a:t>
            </a:r>
            <a:r>
              <a:rPr lang="en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3-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84" name="Google Shape;84;p17"/>
          <p:cNvGrpSpPr/>
          <p:nvPr/>
        </p:nvGrpSpPr>
        <p:grpSpPr>
          <a:xfrm>
            <a:off x="4462025" y="911550"/>
            <a:ext cx="3811377" cy="3320397"/>
            <a:chOff x="1061825" y="487775"/>
            <a:chExt cx="5444825" cy="4743425"/>
          </a:xfrm>
        </p:grpSpPr>
        <p:sp>
          <p:nvSpPr>
            <p:cNvPr id="85" name="Google Shape;85;p17"/>
            <p:cNvSpPr/>
            <p:nvPr/>
          </p:nvSpPr>
          <p:spPr>
            <a:xfrm>
              <a:off x="3269075" y="487775"/>
              <a:ext cx="812375" cy="879750"/>
            </a:xfrm>
            <a:custGeom>
              <a:avLst/>
              <a:gdLst/>
              <a:ahLst/>
              <a:cxnLst/>
              <a:rect l="l" t="t" r="r" b="b"/>
              <a:pathLst>
                <a:path w="32495" h="35190" extrusionOk="0">
                  <a:moveTo>
                    <a:pt x="16327" y="3804"/>
                  </a:moveTo>
                  <a:cubicBezTo>
                    <a:pt x="18546" y="3804"/>
                    <a:pt x="20607" y="4438"/>
                    <a:pt x="22350" y="5548"/>
                  </a:cubicBezTo>
                  <a:cubicBezTo>
                    <a:pt x="24094" y="6658"/>
                    <a:pt x="25520" y="8243"/>
                    <a:pt x="26472" y="10303"/>
                  </a:cubicBezTo>
                  <a:cubicBezTo>
                    <a:pt x="27423" y="12364"/>
                    <a:pt x="27898" y="14742"/>
                    <a:pt x="27898" y="17595"/>
                  </a:cubicBezTo>
                  <a:cubicBezTo>
                    <a:pt x="27898" y="21874"/>
                    <a:pt x="26789" y="25362"/>
                    <a:pt x="24569" y="27739"/>
                  </a:cubicBezTo>
                  <a:cubicBezTo>
                    <a:pt x="22350" y="30117"/>
                    <a:pt x="19656" y="31227"/>
                    <a:pt x="16168" y="31227"/>
                  </a:cubicBezTo>
                  <a:cubicBezTo>
                    <a:pt x="12840" y="31227"/>
                    <a:pt x="10145" y="30117"/>
                    <a:pt x="7926" y="27739"/>
                  </a:cubicBezTo>
                  <a:cubicBezTo>
                    <a:pt x="5707" y="25362"/>
                    <a:pt x="4597" y="22191"/>
                    <a:pt x="4597" y="18070"/>
                  </a:cubicBezTo>
                  <a:cubicBezTo>
                    <a:pt x="4597" y="12998"/>
                    <a:pt x="5707" y="9194"/>
                    <a:pt x="8084" y="7133"/>
                  </a:cubicBezTo>
                  <a:cubicBezTo>
                    <a:pt x="10304" y="4914"/>
                    <a:pt x="13157" y="3804"/>
                    <a:pt x="16327" y="3804"/>
                  </a:cubicBezTo>
                  <a:close/>
                  <a:moveTo>
                    <a:pt x="16327" y="0"/>
                  </a:moveTo>
                  <a:cubicBezTo>
                    <a:pt x="11413" y="0"/>
                    <a:pt x="7609" y="1585"/>
                    <a:pt x="4439" y="4755"/>
                  </a:cubicBezTo>
                  <a:cubicBezTo>
                    <a:pt x="1427" y="7926"/>
                    <a:pt x="0" y="12364"/>
                    <a:pt x="0" y="17912"/>
                  </a:cubicBezTo>
                  <a:cubicBezTo>
                    <a:pt x="0" y="20923"/>
                    <a:pt x="634" y="23777"/>
                    <a:pt x="1903" y="26471"/>
                  </a:cubicBezTo>
                  <a:cubicBezTo>
                    <a:pt x="3171" y="29166"/>
                    <a:pt x="5073" y="31227"/>
                    <a:pt x="7609" y="32812"/>
                  </a:cubicBezTo>
                  <a:cubicBezTo>
                    <a:pt x="10145" y="34397"/>
                    <a:pt x="12998" y="35189"/>
                    <a:pt x="16168" y="35189"/>
                  </a:cubicBezTo>
                  <a:cubicBezTo>
                    <a:pt x="19180" y="35189"/>
                    <a:pt x="21875" y="34397"/>
                    <a:pt x="24569" y="32970"/>
                  </a:cubicBezTo>
                  <a:cubicBezTo>
                    <a:pt x="27106" y="31702"/>
                    <a:pt x="29008" y="29641"/>
                    <a:pt x="30434" y="26788"/>
                  </a:cubicBezTo>
                  <a:cubicBezTo>
                    <a:pt x="31861" y="24094"/>
                    <a:pt x="32495" y="21082"/>
                    <a:pt x="32495" y="17595"/>
                  </a:cubicBezTo>
                  <a:cubicBezTo>
                    <a:pt x="32495" y="14266"/>
                    <a:pt x="31861" y="11096"/>
                    <a:pt x="30593" y="8401"/>
                  </a:cubicBezTo>
                  <a:cubicBezTo>
                    <a:pt x="29166" y="5706"/>
                    <a:pt x="27264" y="3646"/>
                    <a:pt x="24728" y="2219"/>
                  </a:cubicBezTo>
                  <a:cubicBezTo>
                    <a:pt x="22192" y="634"/>
                    <a:pt x="19339" y="0"/>
                    <a:pt x="16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7"/>
            <p:cNvSpPr/>
            <p:nvPr/>
          </p:nvSpPr>
          <p:spPr>
            <a:xfrm>
              <a:off x="3348325" y="2465175"/>
              <a:ext cx="649925" cy="852025"/>
            </a:xfrm>
            <a:custGeom>
              <a:avLst/>
              <a:gdLst/>
              <a:ahLst/>
              <a:cxnLst/>
              <a:rect l="l" t="t" r="r" b="b"/>
              <a:pathLst>
                <a:path w="25997" h="34081" extrusionOk="0">
                  <a:moveTo>
                    <a:pt x="13315" y="3963"/>
                  </a:moveTo>
                  <a:cubicBezTo>
                    <a:pt x="15376" y="3963"/>
                    <a:pt x="16644" y="4122"/>
                    <a:pt x="17437" y="4280"/>
                  </a:cubicBezTo>
                  <a:cubicBezTo>
                    <a:pt x="18705" y="4597"/>
                    <a:pt x="19656" y="5231"/>
                    <a:pt x="20290" y="6341"/>
                  </a:cubicBezTo>
                  <a:cubicBezTo>
                    <a:pt x="21082" y="7292"/>
                    <a:pt x="21399" y="8560"/>
                    <a:pt x="21399" y="9987"/>
                  </a:cubicBezTo>
                  <a:cubicBezTo>
                    <a:pt x="21399" y="11889"/>
                    <a:pt x="20765" y="13474"/>
                    <a:pt x="19497" y="14583"/>
                  </a:cubicBezTo>
                  <a:cubicBezTo>
                    <a:pt x="18388" y="15693"/>
                    <a:pt x="16327" y="16169"/>
                    <a:pt x="13315" y="16169"/>
                  </a:cubicBezTo>
                  <a:lnTo>
                    <a:pt x="4597" y="16169"/>
                  </a:lnTo>
                  <a:lnTo>
                    <a:pt x="4597" y="3963"/>
                  </a:lnTo>
                  <a:close/>
                  <a:moveTo>
                    <a:pt x="1" y="1"/>
                  </a:moveTo>
                  <a:lnTo>
                    <a:pt x="1" y="34080"/>
                  </a:lnTo>
                  <a:lnTo>
                    <a:pt x="4597" y="34080"/>
                  </a:lnTo>
                  <a:lnTo>
                    <a:pt x="4597" y="20131"/>
                  </a:lnTo>
                  <a:lnTo>
                    <a:pt x="13315" y="20131"/>
                  </a:lnTo>
                  <a:cubicBezTo>
                    <a:pt x="18071" y="20131"/>
                    <a:pt x="21399" y="19180"/>
                    <a:pt x="23302" y="17120"/>
                  </a:cubicBezTo>
                  <a:cubicBezTo>
                    <a:pt x="25045" y="15217"/>
                    <a:pt x="25996" y="12681"/>
                    <a:pt x="25996" y="9828"/>
                  </a:cubicBezTo>
                  <a:cubicBezTo>
                    <a:pt x="25996" y="8085"/>
                    <a:pt x="25679" y="6658"/>
                    <a:pt x="25045" y="5231"/>
                  </a:cubicBezTo>
                  <a:cubicBezTo>
                    <a:pt x="24253" y="3805"/>
                    <a:pt x="23460" y="2695"/>
                    <a:pt x="22350" y="1903"/>
                  </a:cubicBezTo>
                  <a:cubicBezTo>
                    <a:pt x="21082" y="1110"/>
                    <a:pt x="19814" y="635"/>
                    <a:pt x="18071" y="318"/>
                  </a:cubicBezTo>
                  <a:cubicBezTo>
                    <a:pt x="16803" y="159"/>
                    <a:pt x="15218" y="1"/>
                    <a:pt x="1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7"/>
            <p:cNvSpPr/>
            <p:nvPr/>
          </p:nvSpPr>
          <p:spPr>
            <a:xfrm>
              <a:off x="3780275" y="1478450"/>
              <a:ext cx="83225" cy="875800"/>
            </a:xfrm>
            <a:custGeom>
              <a:avLst/>
              <a:gdLst/>
              <a:ahLst/>
              <a:cxnLst/>
              <a:rect l="l" t="t" r="r" b="b"/>
              <a:pathLst>
                <a:path w="3329" h="35032" extrusionOk="0">
                  <a:moveTo>
                    <a:pt x="0" y="1"/>
                  </a:moveTo>
                  <a:lnTo>
                    <a:pt x="0" y="35031"/>
                  </a:lnTo>
                  <a:lnTo>
                    <a:pt x="3329" y="35031"/>
                  </a:lnTo>
                  <a:lnTo>
                    <a:pt x="33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7"/>
            <p:cNvSpPr/>
            <p:nvPr/>
          </p:nvSpPr>
          <p:spPr>
            <a:xfrm>
              <a:off x="3487025" y="1478450"/>
              <a:ext cx="83250" cy="875800"/>
            </a:xfrm>
            <a:custGeom>
              <a:avLst/>
              <a:gdLst/>
              <a:ahLst/>
              <a:cxnLst/>
              <a:rect l="l" t="t" r="r" b="b"/>
              <a:pathLst>
                <a:path w="3330" h="35032" extrusionOk="0">
                  <a:moveTo>
                    <a:pt x="0" y="1"/>
                  </a:moveTo>
                  <a:lnTo>
                    <a:pt x="0" y="35031"/>
                  </a:lnTo>
                  <a:lnTo>
                    <a:pt x="3329" y="35031"/>
                  </a:lnTo>
                  <a:lnTo>
                    <a:pt x="33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7"/>
            <p:cNvSpPr/>
            <p:nvPr/>
          </p:nvSpPr>
          <p:spPr>
            <a:xfrm>
              <a:off x="5167225" y="2960525"/>
              <a:ext cx="816350" cy="879750"/>
            </a:xfrm>
            <a:custGeom>
              <a:avLst/>
              <a:gdLst/>
              <a:ahLst/>
              <a:cxnLst/>
              <a:rect l="l" t="t" r="r" b="b"/>
              <a:pathLst>
                <a:path w="32654" h="35190" extrusionOk="0">
                  <a:moveTo>
                    <a:pt x="16327" y="3804"/>
                  </a:moveTo>
                  <a:cubicBezTo>
                    <a:pt x="18546" y="3804"/>
                    <a:pt x="20607" y="4439"/>
                    <a:pt x="22509" y="5548"/>
                  </a:cubicBezTo>
                  <a:cubicBezTo>
                    <a:pt x="24253" y="6658"/>
                    <a:pt x="25679" y="8243"/>
                    <a:pt x="26630" y="10462"/>
                  </a:cubicBezTo>
                  <a:cubicBezTo>
                    <a:pt x="27423" y="12523"/>
                    <a:pt x="27898" y="14900"/>
                    <a:pt x="27898" y="17595"/>
                  </a:cubicBezTo>
                  <a:cubicBezTo>
                    <a:pt x="27898" y="22033"/>
                    <a:pt x="26789" y="25362"/>
                    <a:pt x="24728" y="27739"/>
                  </a:cubicBezTo>
                  <a:cubicBezTo>
                    <a:pt x="22509" y="30117"/>
                    <a:pt x="19656" y="31385"/>
                    <a:pt x="16327" y="31385"/>
                  </a:cubicBezTo>
                  <a:cubicBezTo>
                    <a:pt x="12998" y="31385"/>
                    <a:pt x="10145" y="30117"/>
                    <a:pt x="7926" y="27898"/>
                  </a:cubicBezTo>
                  <a:cubicBezTo>
                    <a:pt x="5865" y="25520"/>
                    <a:pt x="4756" y="22192"/>
                    <a:pt x="4756" y="18070"/>
                  </a:cubicBezTo>
                  <a:cubicBezTo>
                    <a:pt x="4756" y="12998"/>
                    <a:pt x="5865" y="9352"/>
                    <a:pt x="8085" y="7133"/>
                  </a:cubicBezTo>
                  <a:cubicBezTo>
                    <a:pt x="10462" y="4914"/>
                    <a:pt x="13157" y="3804"/>
                    <a:pt x="16327" y="3804"/>
                  </a:cubicBezTo>
                  <a:close/>
                  <a:moveTo>
                    <a:pt x="16327" y="0"/>
                  </a:moveTo>
                  <a:cubicBezTo>
                    <a:pt x="11572" y="0"/>
                    <a:pt x="7609" y="1585"/>
                    <a:pt x="4597" y="4756"/>
                  </a:cubicBezTo>
                  <a:cubicBezTo>
                    <a:pt x="1586" y="7926"/>
                    <a:pt x="1" y="12364"/>
                    <a:pt x="1" y="18070"/>
                  </a:cubicBezTo>
                  <a:cubicBezTo>
                    <a:pt x="1" y="21082"/>
                    <a:pt x="635" y="23935"/>
                    <a:pt x="2061" y="26630"/>
                  </a:cubicBezTo>
                  <a:cubicBezTo>
                    <a:pt x="3329" y="29166"/>
                    <a:pt x="5231" y="31385"/>
                    <a:pt x="7768" y="32970"/>
                  </a:cubicBezTo>
                  <a:cubicBezTo>
                    <a:pt x="10304" y="34397"/>
                    <a:pt x="13157" y="35189"/>
                    <a:pt x="16327" y="35189"/>
                  </a:cubicBezTo>
                  <a:cubicBezTo>
                    <a:pt x="19339" y="35189"/>
                    <a:pt x="22033" y="34555"/>
                    <a:pt x="24570" y="33129"/>
                  </a:cubicBezTo>
                  <a:cubicBezTo>
                    <a:pt x="27106" y="31702"/>
                    <a:pt x="29166" y="29642"/>
                    <a:pt x="30434" y="26947"/>
                  </a:cubicBezTo>
                  <a:cubicBezTo>
                    <a:pt x="31861" y="24252"/>
                    <a:pt x="32654" y="21082"/>
                    <a:pt x="32654" y="17595"/>
                  </a:cubicBezTo>
                  <a:cubicBezTo>
                    <a:pt x="32654" y="14266"/>
                    <a:pt x="31861" y="11254"/>
                    <a:pt x="30593" y="8560"/>
                  </a:cubicBezTo>
                  <a:cubicBezTo>
                    <a:pt x="29325" y="5865"/>
                    <a:pt x="27423" y="3804"/>
                    <a:pt x="24887" y="2219"/>
                  </a:cubicBezTo>
                  <a:cubicBezTo>
                    <a:pt x="22350" y="793"/>
                    <a:pt x="19497" y="0"/>
                    <a:pt x="16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7"/>
            <p:cNvSpPr/>
            <p:nvPr/>
          </p:nvSpPr>
          <p:spPr>
            <a:xfrm>
              <a:off x="6086575" y="3027875"/>
              <a:ext cx="420075" cy="75325"/>
            </a:xfrm>
            <a:custGeom>
              <a:avLst/>
              <a:gdLst/>
              <a:ahLst/>
              <a:cxnLst/>
              <a:rect l="l" t="t" r="r" b="b"/>
              <a:pathLst>
                <a:path w="16803" h="3013" extrusionOk="0">
                  <a:moveTo>
                    <a:pt x="1" y="1"/>
                  </a:moveTo>
                  <a:lnTo>
                    <a:pt x="1" y="3013"/>
                  </a:lnTo>
                  <a:lnTo>
                    <a:pt x="16803" y="3013"/>
                  </a:lnTo>
                  <a:lnTo>
                    <a:pt x="168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7"/>
            <p:cNvSpPr/>
            <p:nvPr/>
          </p:nvSpPr>
          <p:spPr>
            <a:xfrm>
              <a:off x="4945325" y="3031850"/>
              <a:ext cx="178325" cy="376475"/>
            </a:xfrm>
            <a:custGeom>
              <a:avLst/>
              <a:gdLst/>
              <a:ahLst/>
              <a:cxnLst/>
              <a:rect l="l" t="t" r="r" b="b"/>
              <a:pathLst>
                <a:path w="7133" h="15059" extrusionOk="0">
                  <a:moveTo>
                    <a:pt x="3804" y="0"/>
                  </a:moveTo>
                  <a:lnTo>
                    <a:pt x="0" y="13632"/>
                  </a:lnTo>
                  <a:lnTo>
                    <a:pt x="3170" y="15059"/>
                  </a:lnTo>
                  <a:lnTo>
                    <a:pt x="7133" y="317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7"/>
            <p:cNvSpPr/>
            <p:nvPr/>
          </p:nvSpPr>
          <p:spPr>
            <a:xfrm>
              <a:off x="4723400" y="3000150"/>
              <a:ext cx="158525" cy="309125"/>
            </a:xfrm>
            <a:custGeom>
              <a:avLst/>
              <a:gdLst/>
              <a:ahLst/>
              <a:cxnLst/>
              <a:rect l="l" t="t" r="r" b="b"/>
              <a:pathLst>
                <a:path w="6341" h="12365" extrusionOk="0">
                  <a:moveTo>
                    <a:pt x="3012" y="0"/>
                  </a:moveTo>
                  <a:lnTo>
                    <a:pt x="0" y="11096"/>
                  </a:lnTo>
                  <a:lnTo>
                    <a:pt x="3171" y="12364"/>
                  </a:lnTo>
                  <a:lnTo>
                    <a:pt x="6341" y="476"/>
                  </a:lnTo>
                  <a:lnTo>
                    <a:pt x="30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7"/>
            <p:cNvSpPr/>
            <p:nvPr/>
          </p:nvSpPr>
          <p:spPr>
            <a:xfrm>
              <a:off x="4501475" y="2972400"/>
              <a:ext cx="142700" cy="245725"/>
            </a:xfrm>
            <a:custGeom>
              <a:avLst/>
              <a:gdLst/>
              <a:ahLst/>
              <a:cxnLst/>
              <a:rect l="l" t="t" r="r" b="b"/>
              <a:pathLst>
                <a:path w="5708" h="9829" extrusionOk="0">
                  <a:moveTo>
                    <a:pt x="2220" y="1"/>
                  </a:moveTo>
                  <a:lnTo>
                    <a:pt x="1" y="8560"/>
                  </a:lnTo>
                  <a:lnTo>
                    <a:pt x="3013" y="9828"/>
                  </a:lnTo>
                  <a:lnTo>
                    <a:pt x="5707" y="318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7"/>
            <p:cNvSpPr/>
            <p:nvPr/>
          </p:nvSpPr>
          <p:spPr>
            <a:xfrm>
              <a:off x="4275600" y="2940700"/>
              <a:ext cx="122875" cy="182325"/>
            </a:xfrm>
            <a:custGeom>
              <a:avLst/>
              <a:gdLst/>
              <a:ahLst/>
              <a:cxnLst/>
              <a:rect l="l" t="t" r="r" b="b"/>
              <a:pathLst>
                <a:path w="4915" h="7293" extrusionOk="0">
                  <a:moveTo>
                    <a:pt x="1586" y="1"/>
                  </a:moveTo>
                  <a:lnTo>
                    <a:pt x="1" y="5866"/>
                  </a:lnTo>
                  <a:lnTo>
                    <a:pt x="3171" y="7292"/>
                  </a:lnTo>
                  <a:lnTo>
                    <a:pt x="4915" y="476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7"/>
            <p:cNvSpPr/>
            <p:nvPr/>
          </p:nvSpPr>
          <p:spPr>
            <a:xfrm>
              <a:off x="4053700" y="2912975"/>
              <a:ext cx="107025" cy="114925"/>
            </a:xfrm>
            <a:custGeom>
              <a:avLst/>
              <a:gdLst/>
              <a:ahLst/>
              <a:cxnLst/>
              <a:rect l="l" t="t" r="r" b="b"/>
              <a:pathLst>
                <a:path w="4281" h="4597" extrusionOk="0">
                  <a:moveTo>
                    <a:pt x="793" y="0"/>
                  </a:moveTo>
                  <a:lnTo>
                    <a:pt x="0" y="3170"/>
                  </a:lnTo>
                  <a:lnTo>
                    <a:pt x="3171" y="4597"/>
                  </a:lnTo>
                  <a:lnTo>
                    <a:pt x="4280" y="317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1061825" y="3503425"/>
              <a:ext cx="424050" cy="71350"/>
            </a:xfrm>
            <a:custGeom>
              <a:avLst/>
              <a:gdLst/>
              <a:ahLst/>
              <a:cxnLst/>
              <a:rect l="l" t="t" r="r" b="b"/>
              <a:pathLst>
                <a:path w="16962" h="2854" extrusionOk="0">
                  <a:moveTo>
                    <a:pt x="1" y="0"/>
                  </a:moveTo>
                  <a:lnTo>
                    <a:pt x="1" y="2853"/>
                  </a:lnTo>
                  <a:lnTo>
                    <a:pt x="16961" y="2853"/>
                  </a:lnTo>
                  <a:lnTo>
                    <a:pt x="169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7"/>
            <p:cNvSpPr/>
            <p:nvPr/>
          </p:nvSpPr>
          <p:spPr>
            <a:xfrm>
              <a:off x="1592825" y="3432075"/>
              <a:ext cx="812400" cy="879775"/>
            </a:xfrm>
            <a:custGeom>
              <a:avLst/>
              <a:gdLst/>
              <a:ahLst/>
              <a:cxnLst/>
              <a:rect l="l" t="t" r="r" b="b"/>
              <a:pathLst>
                <a:path w="32496" h="35191" extrusionOk="0">
                  <a:moveTo>
                    <a:pt x="16327" y="3964"/>
                  </a:moveTo>
                  <a:cubicBezTo>
                    <a:pt x="18547" y="3964"/>
                    <a:pt x="20607" y="4439"/>
                    <a:pt x="22351" y="5549"/>
                  </a:cubicBezTo>
                  <a:cubicBezTo>
                    <a:pt x="24253" y="6817"/>
                    <a:pt x="25521" y="8402"/>
                    <a:pt x="26472" y="10463"/>
                  </a:cubicBezTo>
                  <a:cubicBezTo>
                    <a:pt x="27423" y="12523"/>
                    <a:pt x="27899" y="14901"/>
                    <a:pt x="27899" y="17754"/>
                  </a:cubicBezTo>
                  <a:cubicBezTo>
                    <a:pt x="27899" y="22034"/>
                    <a:pt x="26789" y="25521"/>
                    <a:pt x="24570" y="27899"/>
                  </a:cubicBezTo>
                  <a:cubicBezTo>
                    <a:pt x="22351" y="30276"/>
                    <a:pt x="19656" y="31386"/>
                    <a:pt x="16169" y="31386"/>
                  </a:cubicBezTo>
                  <a:cubicBezTo>
                    <a:pt x="12840" y="31386"/>
                    <a:pt x="10145" y="30276"/>
                    <a:pt x="7926" y="27899"/>
                  </a:cubicBezTo>
                  <a:cubicBezTo>
                    <a:pt x="5707" y="25521"/>
                    <a:pt x="4598" y="22351"/>
                    <a:pt x="4598" y="18230"/>
                  </a:cubicBezTo>
                  <a:cubicBezTo>
                    <a:pt x="4598" y="12999"/>
                    <a:pt x="5707" y="9353"/>
                    <a:pt x="8085" y="7134"/>
                  </a:cubicBezTo>
                  <a:cubicBezTo>
                    <a:pt x="10304" y="5073"/>
                    <a:pt x="13157" y="3964"/>
                    <a:pt x="16327" y="3964"/>
                  </a:cubicBezTo>
                  <a:close/>
                  <a:moveTo>
                    <a:pt x="16327" y="1"/>
                  </a:moveTo>
                  <a:cubicBezTo>
                    <a:pt x="11414" y="1"/>
                    <a:pt x="7609" y="1586"/>
                    <a:pt x="4598" y="4915"/>
                  </a:cubicBezTo>
                  <a:cubicBezTo>
                    <a:pt x="1427" y="8085"/>
                    <a:pt x="1" y="12523"/>
                    <a:pt x="1" y="18071"/>
                  </a:cubicBezTo>
                  <a:cubicBezTo>
                    <a:pt x="1" y="21083"/>
                    <a:pt x="635" y="23936"/>
                    <a:pt x="1903" y="26631"/>
                  </a:cubicBezTo>
                  <a:cubicBezTo>
                    <a:pt x="3171" y="29325"/>
                    <a:pt x="5073" y="31386"/>
                    <a:pt x="7609" y="32971"/>
                  </a:cubicBezTo>
                  <a:cubicBezTo>
                    <a:pt x="10145" y="34556"/>
                    <a:pt x="12999" y="35190"/>
                    <a:pt x="16327" y="35190"/>
                  </a:cubicBezTo>
                  <a:cubicBezTo>
                    <a:pt x="19181" y="35190"/>
                    <a:pt x="22034" y="34556"/>
                    <a:pt x="24570" y="33129"/>
                  </a:cubicBezTo>
                  <a:cubicBezTo>
                    <a:pt x="27106" y="31703"/>
                    <a:pt x="29008" y="29642"/>
                    <a:pt x="30435" y="26948"/>
                  </a:cubicBezTo>
                  <a:cubicBezTo>
                    <a:pt x="31861" y="24253"/>
                    <a:pt x="32495" y="21241"/>
                    <a:pt x="32495" y="17754"/>
                  </a:cubicBezTo>
                  <a:cubicBezTo>
                    <a:pt x="32495" y="14267"/>
                    <a:pt x="31861" y="11255"/>
                    <a:pt x="30593" y="8560"/>
                  </a:cubicBezTo>
                  <a:cubicBezTo>
                    <a:pt x="29167" y="5866"/>
                    <a:pt x="27265" y="3805"/>
                    <a:pt x="24728" y="2220"/>
                  </a:cubicBezTo>
                  <a:cubicBezTo>
                    <a:pt x="22192" y="793"/>
                    <a:pt x="19498" y="1"/>
                    <a:pt x="16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2401225" y="3103175"/>
              <a:ext cx="792575" cy="503300"/>
            </a:xfrm>
            <a:custGeom>
              <a:avLst/>
              <a:gdLst/>
              <a:ahLst/>
              <a:cxnLst/>
              <a:rect l="l" t="t" r="r" b="b"/>
              <a:pathLst>
                <a:path w="31703" h="20132" extrusionOk="0">
                  <a:moveTo>
                    <a:pt x="29959" y="1"/>
                  </a:moveTo>
                  <a:lnTo>
                    <a:pt x="1" y="17278"/>
                  </a:lnTo>
                  <a:lnTo>
                    <a:pt x="1744" y="20131"/>
                  </a:lnTo>
                  <a:lnTo>
                    <a:pt x="31703" y="2854"/>
                  </a:lnTo>
                  <a:lnTo>
                    <a:pt x="299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7"/>
            <p:cNvSpPr/>
            <p:nvPr/>
          </p:nvSpPr>
          <p:spPr>
            <a:xfrm>
              <a:off x="3776300" y="4351450"/>
              <a:ext cx="812400" cy="879750"/>
            </a:xfrm>
            <a:custGeom>
              <a:avLst/>
              <a:gdLst/>
              <a:ahLst/>
              <a:cxnLst/>
              <a:rect l="l" t="t" r="r" b="b"/>
              <a:pathLst>
                <a:path w="32496" h="35190" extrusionOk="0">
                  <a:moveTo>
                    <a:pt x="16327" y="3804"/>
                  </a:moveTo>
                  <a:cubicBezTo>
                    <a:pt x="18546" y="3804"/>
                    <a:pt x="20607" y="4438"/>
                    <a:pt x="22351" y="5548"/>
                  </a:cubicBezTo>
                  <a:cubicBezTo>
                    <a:pt x="24253" y="6658"/>
                    <a:pt x="25521" y="8243"/>
                    <a:pt x="26472" y="10303"/>
                  </a:cubicBezTo>
                  <a:cubicBezTo>
                    <a:pt x="27423" y="12364"/>
                    <a:pt x="27898" y="14742"/>
                    <a:pt x="27898" y="17595"/>
                  </a:cubicBezTo>
                  <a:cubicBezTo>
                    <a:pt x="27898" y="22033"/>
                    <a:pt x="26789" y="25362"/>
                    <a:pt x="24570" y="27739"/>
                  </a:cubicBezTo>
                  <a:cubicBezTo>
                    <a:pt x="22351" y="30117"/>
                    <a:pt x="19656" y="31227"/>
                    <a:pt x="16169" y="31227"/>
                  </a:cubicBezTo>
                  <a:cubicBezTo>
                    <a:pt x="12840" y="31227"/>
                    <a:pt x="10145" y="30117"/>
                    <a:pt x="7926" y="27739"/>
                  </a:cubicBezTo>
                  <a:cubicBezTo>
                    <a:pt x="5707" y="25362"/>
                    <a:pt x="4597" y="22192"/>
                    <a:pt x="4597" y="18070"/>
                  </a:cubicBezTo>
                  <a:cubicBezTo>
                    <a:pt x="4597" y="12998"/>
                    <a:pt x="5707" y="9352"/>
                    <a:pt x="8085" y="7133"/>
                  </a:cubicBezTo>
                  <a:cubicBezTo>
                    <a:pt x="10304" y="4914"/>
                    <a:pt x="13157" y="3804"/>
                    <a:pt x="16327" y="3804"/>
                  </a:cubicBezTo>
                  <a:close/>
                  <a:moveTo>
                    <a:pt x="16327" y="0"/>
                  </a:moveTo>
                  <a:cubicBezTo>
                    <a:pt x="11413" y="0"/>
                    <a:pt x="7609" y="1585"/>
                    <a:pt x="4597" y="4756"/>
                  </a:cubicBezTo>
                  <a:cubicBezTo>
                    <a:pt x="1427" y="7926"/>
                    <a:pt x="1" y="12364"/>
                    <a:pt x="1" y="18070"/>
                  </a:cubicBezTo>
                  <a:cubicBezTo>
                    <a:pt x="1" y="20924"/>
                    <a:pt x="635" y="23777"/>
                    <a:pt x="1903" y="26471"/>
                  </a:cubicBezTo>
                  <a:cubicBezTo>
                    <a:pt x="3171" y="29166"/>
                    <a:pt x="5073" y="31227"/>
                    <a:pt x="7609" y="32812"/>
                  </a:cubicBezTo>
                  <a:cubicBezTo>
                    <a:pt x="10145" y="34397"/>
                    <a:pt x="12998" y="35189"/>
                    <a:pt x="16327" y="35189"/>
                  </a:cubicBezTo>
                  <a:cubicBezTo>
                    <a:pt x="19180" y="35189"/>
                    <a:pt x="22034" y="34397"/>
                    <a:pt x="24570" y="33129"/>
                  </a:cubicBezTo>
                  <a:cubicBezTo>
                    <a:pt x="27106" y="31702"/>
                    <a:pt x="29008" y="29642"/>
                    <a:pt x="30435" y="26788"/>
                  </a:cubicBezTo>
                  <a:cubicBezTo>
                    <a:pt x="31861" y="24094"/>
                    <a:pt x="32495" y="21082"/>
                    <a:pt x="32495" y="17595"/>
                  </a:cubicBezTo>
                  <a:cubicBezTo>
                    <a:pt x="32495" y="14266"/>
                    <a:pt x="31861" y="11096"/>
                    <a:pt x="30593" y="8401"/>
                  </a:cubicBezTo>
                  <a:cubicBezTo>
                    <a:pt x="29166" y="5707"/>
                    <a:pt x="27264" y="3646"/>
                    <a:pt x="24728" y="2219"/>
                  </a:cubicBezTo>
                  <a:cubicBezTo>
                    <a:pt x="22192" y="634"/>
                    <a:pt x="19497" y="0"/>
                    <a:pt x="16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4691700" y="4418800"/>
              <a:ext cx="424025" cy="71375"/>
            </a:xfrm>
            <a:custGeom>
              <a:avLst/>
              <a:gdLst/>
              <a:ahLst/>
              <a:cxnLst/>
              <a:rect l="l" t="t" r="r" b="b"/>
              <a:pathLst>
                <a:path w="16961" h="2855" extrusionOk="0">
                  <a:moveTo>
                    <a:pt x="0" y="1"/>
                  </a:moveTo>
                  <a:lnTo>
                    <a:pt x="0" y="2854"/>
                  </a:lnTo>
                  <a:lnTo>
                    <a:pt x="16961" y="2854"/>
                  </a:lnTo>
                  <a:lnTo>
                    <a:pt x="169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3697050" y="3083375"/>
              <a:ext cx="535000" cy="1212625"/>
            </a:xfrm>
            <a:custGeom>
              <a:avLst/>
              <a:gdLst/>
              <a:ahLst/>
              <a:cxnLst/>
              <a:rect l="l" t="t" r="r" b="b"/>
              <a:pathLst>
                <a:path w="21400" h="48505" extrusionOk="0">
                  <a:moveTo>
                    <a:pt x="3329" y="0"/>
                  </a:moveTo>
                  <a:lnTo>
                    <a:pt x="0" y="951"/>
                  </a:lnTo>
                  <a:lnTo>
                    <a:pt x="6816" y="48504"/>
                  </a:lnTo>
                  <a:lnTo>
                    <a:pt x="21399" y="44541"/>
                  </a:lnTo>
                  <a:lnTo>
                    <a:pt x="3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5D1D6A2-00A9-CB78-6114-772D6CC61719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D4680FC-4698-B113-0597-74A262DEAD55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B60A9-0862-7E1C-E2A9-5E3DBEC7D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575B4E-3A54-6907-5D14-9CAE61F6BD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Metal and Non-Metal Ions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1.38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the charges of the following ions: 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■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Metals in groups 1, 2 and 3.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■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Non-metals in groups 5, 6 and 7.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■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Ag</a:t>
            </a:r>
            <a:r>
              <a:rPr lang="en" sz="13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, Cu</a:t>
            </a:r>
            <a:r>
              <a:rPr lang="en" sz="13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, Fe</a:t>
            </a:r>
            <a:r>
              <a:rPr lang="en" sz="13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, Fe</a:t>
            </a:r>
            <a:r>
              <a:rPr lang="en" sz="13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3+</a:t>
            </a: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, Pb</a:t>
            </a:r>
            <a:r>
              <a:rPr lang="en" sz="13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, Zn</a:t>
            </a:r>
            <a:r>
              <a:rPr lang="en" sz="13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, H</a:t>
            </a:r>
            <a:r>
              <a:rPr lang="en" sz="13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, OH</a:t>
            </a:r>
            <a:r>
              <a:rPr lang="en" sz="13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–</a:t>
            </a: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, NH</a:t>
            </a:r>
            <a:r>
              <a:rPr lang="en" sz="13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4+</a:t>
            </a: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, CO</a:t>
            </a:r>
            <a:r>
              <a:rPr lang="en" sz="1300" baseline="-25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sz="13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2–</a:t>
            </a: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, NO</a:t>
            </a:r>
            <a:r>
              <a:rPr lang="en" sz="1300" baseline="-25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sz="13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 and SO</a:t>
            </a:r>
            <a:r>
              <a:rPr lang="en" sz="1300" baseline="-25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" sz="13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2–</a:t>
            </a: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Elements in the same group have 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same number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outer shell electrons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they will form ions with the same charge.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example, all elements in group 1 have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 outer shell electron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- they will lose this outer shell electron to form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1+ ions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Metallic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elements are found in groups 1, 2 and 3.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metals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lose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electrons to form positively charged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cations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Non-metallic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elements are found in groups 5, 6 and 7.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non-metals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gain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electrons to form negatively charged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anions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BA50F7C-5B56-2D31-0DA8-520C4EBA1901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3F512F9-B3E5-DBC9-0407-EE4AF9B2B3E6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FB76E-01C6-C014-556E-9315196F45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65E416-96E5-2C14-D844-A36DFE3E6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 rotWithShape="1">
          <a:blip r:embed="rId3">
            <a:alphaModFix/>
          </a:blip>
          <a:srcRect t="32003" b="4077"/>
          <a:stretch/>
        </p:blipFill>
        <p:spPr>
          <a:xfrm>
            <a:off x="0" y="760000"/>
            <a:ext cx="9144003" cy="438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15" name="Google Shape;115;p19"/>
          <p:cNvSpPr txBox="1"/>
          <p:nvPr/>
        </p:nvSpPr>
        <p:spPr>
          <a:xfrm>
            <a:off x="1085400" y="187450"/>
            <a:ext cx="697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Metals like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gold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Au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lose electrons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form positively charged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cations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(Au</a:t>
            </a:r>
            <a:r>
              <a:rPr lang="en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6" name="Google Shape;116;p19"/>
          <p:cNvCxnSpPr/>
          <p:nvPr/>
        </p:nvCxnSpPr>
        <p:spPr>
          <a:xfrm rot="10800000">
            <a:off x="0" y="76000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B246326-AA6A-6FDC-92BA-20D1969CBEA6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BDD2F35-1D17-9A91-ED40-557C9696FF7A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C16EE-58F3-2D1F-D71A-645D3F4E45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4E2E4D-6E2E-8A5A-D0B4-45ED0A6662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aphicFrame>
        <p:nvGraphicFramePr>
          <p:cNvPr id="122" name="Google Shape;122;p20"/>
          <p:cNvGraphicFramePr/>
          <p:nvPr/>
        </p:nvGraphicFramePr>
        <p:xfrm>
          <a:off x="616625" y="1049350"/>
          <a:ext cx="4270550" cy="3044780"/>
        </p:xfrm>
        <a:graphic>
          <a:graphicData uri="http://schemas.openxmlformats.org/drawingml/2006/table">
            <a:tbl>
              <a:tblPr>
                <a:noFill/>
                <a:tableStyleId>{8F7DDFD7-E4C8-4D22-84BE-C5658FABCBFA}</a:tableStyleId>
              </a:tblPr>
              <a:tblGrid>
                <a:gridCol w="1245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3FA9F5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Ion</a:t>
                      </a:r>
                      <a:endParaRPr sz="1200" b="1">
                        <a:solidFill>
                          <a:srgbClr val="3FA9F5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3FA9F5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Charge</a:t>
                      </a:r>
                      <a:endParaRPr sz="1200" b="1">
                        <a:solidFill>
                          <a:srgbClr val="3FA9F5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3FA9F5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Chemical Symbol</a:t>
                      </a:r>
                      <a:endParaRPr sz="1200" b="1">
                        <a:solidFill>
                          <a:srgbClr val="3FA9F5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Silver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1+</a:t>
                      </a:r>
                      <a:endParaRPr sz="1200" baseline="30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Ag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+</a:t>
                      </a:r>
                      <a:endParaRPr sz="1200" baseline="30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Copper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2+</a:t>
                      </a:r>
                      <a:endParaRPr sz="1200" baseline="30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Cu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2+</a:t>
                      </a:r>
                      <a:endParaRPr sz="1200" baseline="30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Iron (II)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2+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2+</a:t>
                      </a:r>
                      <a:endParaRPr sz="1200" baseline="30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Iron (III)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3+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3+</a:t>
                      </a:r>
                      <a:endParaRPr sz="1200" baseline="30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Lead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2+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Pb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2+</a:t>
                      </a:r>
                      <a:endParaRPr sz="1200" baseline="30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Zinc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2+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Zn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2+</a:t>
                      </a:r>
                      <a:endParaRPr sz="1200" baseline="30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Hydrogen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1+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+</a:t>
                      </a:r>
                      <a:endParaRPr sz="1200" baseline="30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3" name="Google Shape;123;p20"/>
          <p:cNvSpPr txBox="1"/>
          <p:nvPr/>
        </p:nvSpPr>
        <p:spPr>
          <a:xfrm>
            <a:off x="5094325" y="2263950"/>
            <a:ext cx="3472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1.39 - Write formulae for compounds formed between the ions listed in 1.38.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DD7DCAE-24AB-F504-C7D7-A1EDE7B74D59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EAD2B5F-A093-9852-C6EF-4908571DC1D3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9F1280-61E5-87AD-3F82-04F622399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642331-BF3B-4628-1777-94D9BE2E1B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aphicFrame>
        <p:nvGraphicFramePr>
          <p:cNvPr id="129" name="Google Shape;129;p21"/>
          <p:cNvGraphicFramePr/>
          <p:nvPr/>
        </p:nvGraphicFramePr>
        <p:xfrm>
          <a:off x="606050" y="1415088"/>
          <a:ext cx="4270550" cy="2313320"/>
        </p:xfrm>
        <a:graphic>
          <a:graphicData uri="http://schemas.openxmlformats.org/drawingml/2006/table">
            <a:tbl>
              <a:tblPr>
                <a:noFill/>
                <a:tableStyleId>{8F7DDFD7-E4C8-4D22-84BE-C5658FABCBFA}</a:tableStyleId>
              </a:tblPr>
              <a:tblGrid>
                <a:gridCol w="1245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7205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Ion</a:t>
                      </a:r>
                      <a:endParaRPr sz="1200" b="1">
                        <a:solidFill>
                          <a:srgbClr val="F7205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7205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Charge</a:t>
                      </a:r>
                      <a:endParaRPr sz="1200" b="1">
                        <a:solidFill>
                          <a:srgbClr val="F7205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7205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Chemical Formula</a:t>
                      </a:r>
                      <a:endParaRPr sz="1200" b="1">
                        <a:solidFill>
                          <a:srgbClr val="F7205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Hydroxide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1-</a:t>
                      </a:r>
                      <a:endParaRPr sz="1200" baseline="30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OH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-</a:t>
                      </a:r>
                      <a:endParaRPr sz="1200" baseline="30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Ammonium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1+</a:t>
                      </a:r>
                      <a:endParaRPr sz="1200" baseline="30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NH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4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+</a:t>
                      </a:r>
                      <a:endParaRPr sz="1200" baseline="30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Carbonate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2-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CO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3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2-</a:t>
                      </a:r>
                      <a:endParaRPr sz="1200" baseline="30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Nitrate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1-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NO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3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-</a:t>
                      </a:r>
                      <a:endParaRPr sz="1200" baseline="30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Sulphate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2-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SO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4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2-</a:t>
                      </a:r>
                      <a:endParaRPr sz="1200" baseline="30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0" name="Google Shape;130;p21"/>
          <p:cNvSpPr txBox="1"/>
          <p:nvPr/>
        </p:nvSpPr>
        <p:spPr>
          <a:xfrm>
            <a:off x="5094325" y="2263950"/>
            <a:ext cx="3472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1.39 - Write formulae for compounds formed between the ions listed in 1.38.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5EBA962-2F03-51DD-F03D-716EEB69D129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372BD45-F58F-E4A5-6EF2-5D10182C19C3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76959E-5A16-9A04-7246-034FFF747A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35C19E-20AB-801E-5C60-8A8AD3B52D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1256</Words>
  <Application>Microsoft Office PowerPoint</Application>
  <PresentationFormat>On-screen Show (16:9)</PresentationFormat>
  <Paragraphs>158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gg sans</vt:lpstr>
      <vt:lpstr>Kalam</vt:lpstr>
      <vt:lpstr>Arial</vt:lpstr>
      <vt:lpstr>Times New Roman</vt:lpstr>
      <vt:lpstr>Cambria</vt:lpstr>
      <vt:lpstr>Simple Dark</vt:lpstr>
      <vt:lpstr>Edexcel IGCSE Chemistry 12 - Ionic Bonding</vt:lpstr>
      <vt:lpstr>Ions</vt:lpstr>
      <vt:lpstr>PowerPoint Presentation</vt:lpstr>
      <vt:lpstr>PowerPoint Presentation</vt:lpstr>
      <vt:lpstr>PowerPoint Presentation</vt:lpstr>
      <vt:lpstr>Metal and Non-Metal Ions</vt:lpstr>
      <vt:lpstr>PowerPoint Presentation</vt:lpstr>
      <vt:lpstr>PowerPoint Presentation</vt:lpstr>
      <vt:lpstr>PowerPoint Presentation</vt:lpstr>
      <vt:lpstr>Ionic Compounds</vt:lpstr>
      <vt:lpstr>PowerPoint Presentation</vt:lpstr>
      <vt:lpstr>Ionic Formulae</vt:lpstr>
      <vt:lpstr>Ionic Lattices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2025-04-26T08:33:00Z</dcterms:modified>
</cp:coreProperties>
</file>