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g sans" panose="00000800000000000000" pitchFamily="2" charset="0"/>
      <p:bold r:id="rId22"/>
    </p:embeddedFont>
    <p:embeddedFont>
      <p:font typeface="Kalam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008127-DE27-46B1-AE46-1F162758C030}">
  <a:tblStyle styleId="{64008127-DE27-46B1-AE46-1F162758C0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8eaecbb2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8eaecbb2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8eaecbb2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8eaecbb2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8eaecbb2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8eaecbb2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8eaecbb2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8eaecbb2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8eaecbb2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e8eaecbb2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2230ec07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2230ec07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8eaecbb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8eaecbb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5301696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5301696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8eaecbb2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8eaecbb2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8eaecbb2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8eaecbb2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8eaecbb2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8eaecbb2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8eaecbb2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8eaecbb2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8eaecbb2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8eaecbb2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thomasmore.walsall.sch.uk/wp-content/uploads/2020/06/Reacting-masses-worksheet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www.exampaperspractice.co.uk/" TargetMode="External"/><Relationship Id="rId4" Type="http://schemas.openxmlformats.org/officeDocument/2006/relationships/hyperlink" Target="https://www.youtube.com/watch?v=DpA__y0K0Y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_jdjPTfHa0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6FF"/>
                </a:solidFill>
                <a:latin typeface="Cambria"/>
                <a:ea typeface="Cambria"/>
                <a:cs typeface="Cambria"/>
                <a:sym typeface="Cambria"/>
              </a:rPr>
              <a:t>Edexcel IGCSE Chemistry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10 - Formulae and Calculations Part 2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Reacting Masses, Percentage Yield and Empirical Formula</a:t>
            </a:r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Empirical and Molecular Formulae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1.32 and 1.33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what is meant by the terms empirical formula and molecular formula.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Calculate empirical and molecular formulae from experimental data.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molecular formula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compound displays the number of each atom of an element in the compound.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molecular formula is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actual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formula of a compound.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example, the molecular formula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glucose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empirical formula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compound is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simplest whole number ratio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of atoms of elements in the compound.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calculated using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experiments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is therefore termed empirical.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empirical formula of glucose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Molecular formulae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multiples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empirical formulae.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FFB7E5A-94EC-0753-5F7E-8C0F75BFE84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325A795-C0AB-4680-0FA4-FCEF65CE746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2D6BE-31D4-AF38-1998-D731FAE2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F4E60-409E-7300-CF5C-BF2B26A44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16" name="Google Shape;216;p35"/>
          <p:cNvSpPr txBox="1"/>
          <p:nvPr/>
        </p:nvSpPr>
        <p:spPr>
          <a:xfrm>
            <a:off x="679775" y="1186500"/>
            <a:ext cx="36819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empirical formula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a compound is CH</a:t>
            </a:r>
            <a:r>
              <a:rPr lang="en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its M</a:t>
            </a:r>
            <a:r>
              <a:rPr lang="en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 42. Calculate its molecular formula.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First calculate the M</a:t>
            </a:r>
            <a:r>
              <a:rPr lang="en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the empirical formula - 12 + (2 × 1) =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Divide the M</a:t>
            </a:r>
            <a:r>
              <a:rPr lang="en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the molecular formula by the M</a:t>
            </a:r>
            <a:r>
              <a:rPr lang="en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the empirical formula - 42 ÷ 14 =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Multiply the atoms present in the molecular formula by this factor - CH</a:t>
            </a:r>
            <a:r>
              <a:rPr lang="en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× 3 =</a:t>
            </a:r>
            <a:r>
              <a:rPr lang="en">
                <a:solidFill>
                  <a:srgbClr val="FF002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FF0022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b="1" baseline="-25000">
                <a:solidFill>
                  <a:srgbClr val="FF0022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b="1">
                <a:solidFill>
                  <a:srgbClr val="FF0022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="1" baseline="-25000">
                <a:solidFill>
                  <a:srgbClr val="FF0022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en">
                <a:solidFill>
                  <a:srgbClr val="FF002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solidFill>
                <a:srgbClr val="FF002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7" name="Google Shape;217;p35"/>
          <p:cNvGrpSpPr/>
          <p:nvPr/>
        </p:nvGrpSpPr>
        <p:grpSpPr>
          <a:xfrm>
            <a:off x="5113625" y="1152913"/>
            <a:ext cx="3009738" cy="2837670"/>
            <a:chOff x="1061600" y="274875"/>
            <a:chExt cx="5472250" cy="5159400"/>
          </a:xfrm>
        </p:grpSpPr>
        <p:sp>
          <p:nvSpPr>
            <p:cNvPr id="218" name="Google Shape;218;p35"/>
            <p:cNvSpPr/>
            <p:nvPr/>
          </p:nvSpPr>
          <p:spPr>
            <a:xfrm>
              <a:off x="2622425" y="3740925"/>
              <a:ext cx="848150" cy="25"/>
            </a:xfrm>
            <a:custGeom>
              <a:avLst/>
              <a:gdLst/>
              <a:ahLst/>
              <a:cxnLst/>
              <a:rect l="l" t="t" r="r" b="b"/>
              <a:pathLst>
                <a:path w="33926" h="1" fill="none" extrusionOk="0">
                  <a:moveTo>
                    <a:pt x="1" y="0"/>
                  </a:moveTo>
                  <a:lnTo>
                    <a:pt x="33926" y="0"/>
                  </a:lnTo>
                </a:path>
              </a:pathLst>
            </a:custGeom>
            <a:solidFill>
              <a:srgbClr val="FF0022"/>
            </a:solidFill>
            <a:ln w="38100" cap="flat" cmpd="sng">
              <a:solidFill>
                <a:srgbClr val="FF0022"/>
              </a:solidFill>
              <a:prstDash val="solid"/>
              <a:miter lim="23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5"/>
            <p:cNvSpPr/>
            <p:nvPr/>
          </p:nvSpPr>
          <p:spPr>
            <a:xfrm>
              <a:off x="2622425" y="3482925"/>
              <a:ext cx="848150" cy="25"/>
            </a:xfrm>
            <a:custGeom>
              <a:avLst/>
              <a:gdLst/>
              <a:ahLst/>
              <a:cxnLst/>
              <a:rect l="l" t="t" r="r" b="b"/>
              <a:pathLst>
                <a:path w="33926" h="1" fill="none" extrusionOk="0">
                  <a:moveTo>
                    <a:pt x="1" y="1"/>
                  </a:moveTo>
                  <a:lnTo>
                    <a:pt x="33926" y="1"/>
                  </a:lnTo>
                </a:path>
              </a:pathLst>
            </a:custGeom>
            <a:solidFill>
              <a:srgbClr val="FF0022"/>
            </a:solidFill>
            <a:ln w="38100" cap="flat" cmpd="sng">
              <a:solidFill>
                <a:srgbClr val="FF0022"/>
              </a:solidFill>
              <a:prstDash val="solid"/>
              <a:miter lim="23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5"/>
            <p:cNvSpPr/>
            <p:nvPr/>
          </p:nvSpPr>
          <p:spPr>
            <a:xfrm>
              <a:off x="4165150" y="2539075"/>
              <a:ext cx="367175" cy="635100"/>
            </a:xfrm>
            <a:custGeom>
              <a:avLst/>
              <a:gdLst/>
              <a:ahLst/>
              <a:cxnLst/>
              <a:rect l="l" t="t" r="r" b="b"/>
              <a:pathLst>
                <a:path w="14687" h="25404" fill="none" extrusionOk="0">
                  <a:moveTo>
                    <a:pt x="1" y="25403"/>
                  </a:moveTo>
                  <a:lnTo>
                    <a:pt x="14687" y="1"/>
                  </a:lnTo>
                </a:path>
              </a:pathLst>
            </a:custGeom>
            <a:solidFill>
              <a:srgbClr val="FF0022"/>
            </a:solidFill>
            <a:ln w="38100" cap="flat" cmpd="sng">
              <a:solidFill>
                <a:srgbClr val="FF0022"/>
              </a:solidFill>
              <a:prstDash val="solid"/>
              <a:miter lim="23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5"/>
            <p:cNvSpPr/>
            <p:nvPr/>
          </p:nvSpPr>
          <p:spPr>
            <a:xfrm>
              <a:off x="5025525" y="1083325"/>
              <a:ext cx="347350" cy="601225"/>
            </a:xfrm>
            <a:custGeom>
              <a:avLst/>
              <a:gdLst/>
              <a:ahLst/>
              <a:cxnLst/>
              <a:rect l="l" t="t" r="r" b="b"/>
              <a:pathLst>
                <a:path w="13894" h="24049" fill="none" extrusionOk="0">
                  <a:moveTo>
                    <a:pt x="1" y="24049"/>
                  </a:moveTo>
                  <a:lnTo>
                    <a:pt x="13893" y="0"/>
                  </a:lnTo>
                </a:path>
              </a:pathLst>
            </a:custGeom>
            <a:solidFill>
              <a:srgbClr val="FF0022"/>
            </a:solidFill>
            <a:ln w="38100" cap="flat" cmpd="sng">
              <a:solidFill>
                <a:srgbClr val="FF0022"/>
              </a:solidFill>
              <a:prstDash val="solid"/>
              <a:miter lim="23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5"/>
            <p:cNvSpPr/>
            <p:nvPr/>
          </p:nvSpPr>
          <p:spPr>
            <a:xfrm>
              <a:off x="5184875" y="2358700"/>
              <a:ext cx="688800" cy="398125"/>
            </a:xfrm>
            <a:custGeom>
              <a:avLst/>
              <a:gdLst/>
              <a:ahLst/>
              <a:cxnLst/>
              <a:rect l="l" t="t" r="r" b="b"/>
              <a:pathLst>
                <a:path w="27552" h="15925" fill="none" extrusionOk="0">
                  <a:moveTo>
                    <a:pt x="1" y="1"/>
                  </a:moveTo>
                  <a:lnTo>
                    <a:pt x="27552" y="15924"/>
                  </a:lnTo>
                </a:path>
              </a:pathLst>
            </a:custGeom>
            <a:solidFill>
              <a:srgbClr val="FF0022"/>
            </a:solidFill>
            <a:ln w="38100" cap="flat" cmpd="sng">
              <a:solidFill>
                <a:srgbClr val="FF0022"/>
              </a:solidFill>
              <a:prstDash val="solid"/>
              <a:miter lim="23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3672525" y="1486075"/>
              <a:ext cx="698700" cy="403375"/>
            </a:xfrm>
            <a:custGeom>
              <a:avLst/>
              <a:gdLst/>
              <a:ahLst/>
              <a:cxnLst/>
              <a:rect l="l" t="t" r="r" b="b"/>
              <a:pathLst>
                <a:path w="27948" h="16135" fill="none" extrusionOk="0">
                  <a:moveTo>
                    <a:pt x="27948" y="16134"/>
                  </a:moveTo>
                  <a:lnTo>
                    <a:pt x="0" y="0"/>
                  </a:lnTo>
                </a:path>
              </a:pathLst>
            </a:custGeom>
            <a:solidFill>
              <a:srgbClr val="FF0022"/>
            </a:solidFill>
            <a:ln w="38100" cap="flat" cmpd="sng">
              <a:solidFill>
                <a:srgbClr val="FF0022"/>
              </a:solidFill>
              <a:prstDash val="solid"/>
              <a:miter lim="23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1592775" y="2573525"/>
              <a:ext cx="354350" cy="614075"/>
            </a:xfrm>
            <a:custGeom>
              <a:avLst/>
              <a:gdLst/>
              <a:ahLst/>
              <a:cxnLst/>
              <a:rect l="l" t="t" r="r" b="b"/>
              <a:pathLst>
                <a:path w="14174" h="24563" fill="none" extrusionOk="0">
                  <a:moveTo>
                    <a:pt x="14173" y="24562"/>
                  </a:moveTo>
                  <a:lnTo>
                    <a:pt x="1" y="0"/>
                  </a:lnTo>
                </a:path>
              </a:pathLst>
            </a:custGeom>
            <a:solidFill>
              <a:srgbClr val="FF0022"/>
            </a:solidFill>
            <a:ln w="38100" cap="flat" cmpd="sng">
              <a:solidFill>
                <a:srgbClr val="FF0022"/>
              </a:solidFill>
              <a:prstDash val="solid"/>
              <a:miter lim="23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1606800" y="4029275"/>
              <a:ext cx="343825" cy="596575"/>
            </a:xfrm>
            <a:custGeom>
              <a:avLst/>
              <a:gdLst/>
              <a:ahLst/>
              <a:cxnLst/>
              <a:rect l="l" t="t" r="r" b="b"/>
              <a:pathLst>
                <a:path w="13753" h="23863" fill="none" extrusionOk="0">
                  <a:moveTo>
                    <a:pt x="13752" y="0"/>
                  </a:moveTo>
                  <a:lnTo>
                    <a:pt x="0" y="23862"/>
                  </a:lnTo>
                </a:path>
              </a:pathLst>
            </a:custGeom>
            <a:solidFill>
              <a:srgbClr val="FF0022"/>
            </a:solidFill>
            <a:ln w="38100" cap="flat" cmpd="sng">
              <a:solidFill>
                <a:srgbClr val="FF0022"/>
              </a:solidFill>
              <a:prstDash val="solid"/>
              <a:miter lim="23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4159900" y="4040375"/>
              <a:ext cx="338575" cy="585475"/>
            </a:xfrm>
            <a:custGeom>
              <a:avLst/>
              <a:gdLst/>
              <a:ahLst/>
              <a:cxnLst/>
              <a:rect l="l" t="t" r="r" b="b"/>
              <a:pathLst>
                <a:path w="13543" h="23419" fill="none" extrusionOk="0">
                  <a:moveTo>
                    <a:pt x="1" y="0"/>
                  </a:moveTo>
                  <a:lnTo>
                    <a:pt x="13543" y="23418"/>
                  </a:lnTo>
                </a:path>
              </a:pathLst>
            </a:custGeom>
            <a:solidFill>
              <a:srgbClr val="FF0022"/>
            </a:solidFill>
            <a:ln w="38100" cap="flat" cmpd="sng">
              <a:solidFill>
                <a:srgbClr val="FF0022"/>
              </a:solidFill>
              <a:prstDash val="solid"/>
              <a:miter lim="23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5"/>
            <p:cNvSpPr/>
            <p:nvPr/>
          </p:nvSpPr>
          <p:spPr>
            <a:xfrm>
              <a:off x="1886975" y="3249450"/>
              <a:ext cx="609975" cy="712725"/>
            </a:xfrm>
            <a:custGeom>
              <a:avLst/>
              <a:gdLst/>
              <a:ahLst/>
              <a:cxnLst/>
              <a:rect l="l" t="t" r="r" b="b"/>
              <a:pathLst>
                <a:path w="24399" h="28509" extrusionOk="0">
                  <a:moveTo>
                    <a:pt x="13028" y="0"/>
                  </a:moveTo>
                  <a:cubicBezTo>
                    <a:pt x="10600" y="0"/>
                    <a:pt x="8359" y="537"/>
                    <a:pt x="6327" y="1658"/>
                  </a:cubicBezTo>
                  <a:cubicBezTo>
                    <a:pt x="4296" y="2779"/>
                    <a:pt x="2755" y="4390"/>
                    <a:pt x="1635" y="6538"/>
                  </a:cubicBezTo>
                  <a:cubicBezTo>
                    <a:pt x="537" y="8662"/>
                    <a:pt x="0" y="11184"/>
                    <a:pt x="0" y="14056"/>
                  </a:cubicBezTo>
                  <a:cubicBezTo>
                    <a:pt x="0" y="16671"/>
                    <a:pt x="490" y="19146"/>
                    <a:pt x="1448" y="21434"/>
                  </a:cubicBezTo>
                  <a:cubicBezTo>
                    <a:pt x="2428" y="23745"/>
                    <a:pt x="3853" y="25497"/>
                    <a:pt x="5697" y="26711"/>
                  </a:cubicBezTo>
                  <a:cubicBezTo>
                    <a:pt x="7565" y="27925"/>
                    <a:pt x="9993" y="28508"/>
                    <a:pt x="12958" y="28508"/>
                  </a:cubicBezTo>
                  <a:cubicBezTo>
                    <a:pt x="15830" y="28508"/>
                    <a:pt x="18258" y="27738"/>
                    <a:pt x="20243" y="26174"/>
                  </a:cubicBezTo>
                  <a:cubicBezTo>
                    <a:pt x="22251" y="24586"/>
                    <a:pt x="23628" y="22298"/>
                    <a:pt x="24399" y="19309"/>
                  </a:cubicBezTo>
                  <a:lnTo>
                    <a:pt x="20733" y="18375"/>
                  </a:lnTo>
                  <a:cubicBezTo>
                    <a:pt x="20243" y="20687"/>
                    <a:pt x="19286" y="22438"/>
                    <a:pt x="17861" y="23629"/>
                  </a:cubicBezTo>
                  <a:cubicBezTo>
                    <a:pt x="16437" y="24796"/>
                    <a:pt x="14709" y="25403"/>
                    <a:pt x="12678" y="25403"/>
                  </a:cubicBezTo>
                  <a:cubicBezTo>
                    <a:pt x="10997" y="25403"/>
                    <a:pt x="9433" y="24960"/>
                    <a:pt x="7985" y="24096"/>
                  </a:cubicBezTo>
                  <a:cubicBezTo>
                    <a:pt x="6538" y="23232"/>
                    <a:pt x="5464" y="21924"/>
                    <a:pt x="4787" y="20173"/>
                  </a:cubicBezTo>
                  <a:cubicBezTo>
                    <a:pt x="4109" y="18422"/>
                    <a:pt x="3759" y="16367"/>
                    <a:pt x="3759" y="14033"/>
                  </a:cubicBezTo>
                  <a:cubicBezTo>
                    <a:pt x="3759" y="12211"/>
                    <a:pt x="4063" y="10437"/>
                    <a:pt x="4623" y="8733"/>
                  </a:cubicBezTo>
                  <a:cubicBezTo>
                    <a:pt x="5207" y="7028"/>
                    <a:pt x="6211" y="5651"/>
                    <a:pt x="7635" y="4647"/>
                  </a:cubicBezTo>
                  <a:cubicBezTo>
                    <a:pt x="9059" y="3619"/>
                    <a:pt x="10834" y="3106"/>
                    <a:pt x="12958" y="3106"/>
                  </a:cubicBezTo>
                  <a:cubicBezTo>
                    <a:pt x="14803" y="3106"/>
                    <a:pt x="16320" y="3573"/>
                    <a:pt x="17535" y="4483"/>
                  </a:cubicBezTo>
                  <a:cubicBezTo>
                    <a:pt x="18749" y="5394"/>
                    <a:pt x="19683" y="6865"/>
                    <a:pt x="20336" y="8873"/>
                  </a:cubicBezTo>
                  <a:lnTo>
                    <a:pt x="23932" y="8032"/>
                  </a:lnTo>
                  <a:cubicBezTo>
                    <a:pt x="23185" y="5487"/>
                    <a:pt x="21877" y="3503"/>
                    <a:pt x="19986" y="2102"/>
                  </a:cubicBezTo>
                  <a:cubicBezTo>
                    <a:pt x="18095" y="701"/>
                    <a:pt x="15783" y="0"/>
                    <a:pt x="13028" y="0"/>
                  </a:cubicBezTo>
                  <a:close/>
                </a:path>
              </a:pathLst>
            </a:custGeom>
            <a:solidFill>
              <a:srgbClr val="FF0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5"/>
            <p:cNvSpPr/>
            <p:nvPr/>
          </p:nvSpPr>
          <p:spPr>
            <a:xfrm>
              <a:off x="3607725" y="3249450"/>
              <a:ext cx="610000" cy="712725"/>
            </a:xfrm>
            <a:custGeom>
              <a:avLst/>
              <a:gdLst/>
              <a:ahLst/>
              <a:cxnLst/>
              <a:rect l="l" t="t" r="r" b="b"/>
              <a:pathLst>
                <a:path w="24400" h="28509" extrusionOk="0">
                  <a:moveTo>
                    <a:pt x="13029" y="0"/>
                  </a:moveTo>
                  <a:cubicBezTo>
                    <a:pt x="10600" y="0"/>
                    <a:pt x="8359" y="537"/>
                    <a:pt x="6328" y="1658"/>
                  </a:cubicBezTo>
                  <a:cubicBezTo>
                    <a:pt x="4296" y="2779"/>
                    <a:pt x="2755" y="4390"/>
                    <a:pt x="1635" y="6538"/>
                  </a:cubicBezTo>
                  <a:cubicBezTo>
                    <a:pt x="561" y="8662"/>
                    <a:pt x="0" y="11184"/>
                    <a:pt x="0" y="14056"/>
                  </a:cubicBezTo>
                  <a:cubicBezTo>
                    <a:pt x="0" y="16671"/>
                    <a:pt x="491" y="19146"/>
                    <a:pt x="1448" y="21434"/>
                  </a:cubicBezTo>
                  <a:cubicBezTo>
                    <a:pt x="2429" y="23745"/>
                    <a:pt x="3853" y="25497"/>
                    <a:pt x="5697" y="26711"/>
                  </a:cubicBezTo>
                  <a:cubicBezTo>
                    <a:pt x="7565" y="27925"/>
                    <a:pt x="9993" y="28508"/>
                    <a:pt x="12959" y="28508"/>
                  </a:cubicBezTo>
                  <a:cubicBezTo>
                    <a:pt x="15854" y="28508"/>
                    <a:pt x="18259" y="27738"/>
                    <a:pt x="20243" y="26174"/>
                  </a:cubicBezTo>
                  <a:cubicBezTo>
                    <a:pt x="22251" y="24586"/>
                    <a:pt x="23629" y="22298"/>
                    <a:pt x="24399" y="19309"/>
                  </a:cubicBezTo>
                  <a:lnTo>
                    <a:pt x="20734" y="18375"/>
                  </a:lnTo>
                  <a:cubicBezTo>
                    <a:pt x="20243" y="20687"/>
                    <a:pt x="19286" y="22438"/>
                    <a:pt x="17862" y="23629"/>
                  </a:cubicBezTo>
                  <a:cubicBezTo>
                    <a:pt x="16437" y="24796"/>
                    <a:pt x="14710" y="25403"/>
                    <a:pt x="12678" y="25403"/>
                  </a:cubicBezTo>
                  <a:cubicBezTo>
                    <a:pt x="10997" y="25403"/>
                    <a:pt x="9433" y="24960"/>
                    <a:pt x="7985" y="24096"/>
                  </a:cubicBezTo>
                  <a:cubicBezTo>
                    <a:pt x="6538" y="23232"/>
                    <a:pt x="5464" y="21924"/>
                    <a:pt x="4787" y="20173"/>
                  </a:cubicBezTo>
                  <a:cubicBezTo>
                    <a:pt x="4110" y="18422"/>
                    <a:pt x="3759" y="16367"/>
                    <a:pt x="3759" y="14033"/>
                  </a:cubicBezTo>
                  <a:cubicBezTo>
                    <a:pt x="3759" y="12211"/>
                    <a:pt x="4063" y="10437"/>
                    <a:pt x="4623" y="8733"/>
                  </a:cubicBezTo>
                  <a:cubicBezTo>
                    <a:pt x="5207" y="7028"/>
                    <a:pt x="6211" y="5651"/>
                    <a:pt x="7635" y="4647"/>
                  </a:cubicBezTo>
                  <a:cubicBezTo>
                    <a:pt x="9059" y="3619"/>
                    <a:pt x="10834" y="3106"/>
                    <a:pt x="12959" y="3106"/>
                  </a:cubicBezTo>
                  <a:cubicBezTo>
                    <a:pt x="14803" y="3106"/>
                    <a:pt x="16321" y="3573"/>
                    <a:pt x="17535" y="4483"/>
                  </a:cubicBezTo>
                  <a:cubicBezTo>
                    <a:pt x="18749" y="5394"/>
                    <a:pt x="19683" y="6865"/>
                    <a:pt x="20337" y="8873"/>
                  </a:cubicBezTo>
                  <a:lnTo>
                    <a:pt x="23932" y="8032"/>
                  </a:lnTo>
                  <a:cubicBezTo>
                    <a:pt x="23185" y="5487"/>
                    <a:pt x="21878" y="3503"/>
                    <a:pt x="19986" y="2102"/>
                  </a:cubicBezTo>
                  <a:cubicBezTo>
                    <a:pt x="18119" y="701"/>
                    <a:pt x="15784" y="0"/>
                    <a:pt x="13029" y="0"/>
                  </a:cubicBezTo>
                  <a:close/>
                </a:path>
              </a:pathLst>
            </a:custGeom>
            <a:solidFill>
              <a:srgbClr val="FF0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5"/>
            <p:cNvSpPr/>
            <p:nvPr/>
          </p:nvSpPr>
          <p:spPr>
            <a:xfrm>
              <a:off x="4468100" y="1758675"/>
              <a:ext cx="610000" cy="713300"/>
            </a:xfrm>
            <a:custGeom>
              <a:avLst/>
              <a:gdLst/>
              <a:ahLst/>
              <a:cxnLst/>
              <a:rect l="l" t="t" r="r" b="b"/>
              <a:pathLst>
                <a:path w="24400" h="28532" extrusionOk="0">
                  <a:moveTo>
                    <a:pt x="13029" y="0"/>
                  </a:moveTo>
                  <a:cubicBezTo>
                    <a:pt x="10577" y="0"/>
                    <a:pt x="8359" y="560"/>
                    <a:pt x="6328" y="1658"/>
                  </a:cubicBezTo>
                  <a:cubicBezTo>
                    <a:pt x="4297" y="2778"/>
                    <a:pt x="2732" y="4389"/>
                    <a:pt x="1635" y="6538"/>
                  </a:cubicBezTo>
                  <a:cubicBezTo>
                    <a:pt x="538" y="8686"/>
                    <a:pt x="1" y="11184"/>
                    <a:pt x="1" y="14056"/>
                  </a:cubicBezTo>
                  <a:cubicBezTo>
                    <a:pt x="1" y="16694"/>
                    <a:pt x="491" y="19146"/>
                    <a:pt x="1448" y="21457"/>
                  </a:cubicBezTo>
                  <a:cubicBezTo>
                    <a:pt x="2429" y="23745"/>
                    <a:pt x="3853" y="25496"/>
                    <a:pt x="5697" y="26710"/>
                  </a:cubicBezTo>
                  <a:cubicBezTo>
                    <a:pt x="7565" y="27924"/>
                    <a:pt x="9993" y="28532"/>
                    <a:pt x="12959" y="28532"/>
                  </a:cubicBezTo>
                  <a:cubicBezTo>
                    <a:pt x="15831" y="28532"/>
                    <a:pt x="18259" y="27738"/>
                    <a:pt x="20243" y="26173"/>
                  </a:cubicBezTo>
                  <a:cubicBezTo>
                    <a:pt x="22251" y="24586"/>
                    <a:pt x="23629" y="22298"/>
                    <a:pt x="24399" y="19309"/>
                  </a:cubicBezTo>
                  <a:lnTo>
                    <a:pt x="20734" y="18375"/>
                  </a:lnTo>
                  <a:cubicBezTo>
                    <a:pt x="20243" y="20710"/>
                    <a:pt x="19286" y="22461"/>
                    <a:pt x="17862" y="23628"/>
                  </a:cubicBezTo>
                  <a:cubicBezTo>
                    <a:pt x="16438" y="24819"/>
                    <a:pt x="14710" y="25403"/>
                    <a:pt x="12655" y="25403"/>
                  </a:cubicBezTo>
                  <a:cubicBezTo>
                    <a:pt x="10974" y="25403"/>
                    <a:pt x="9433" y="24959"/>
                    <a:pt x="7986" y="24095"/>
                  </a:cubicBezTo>
                  <a:cubicBezTo>
                    <a:pt x="6538" y="23231"/>
                    <a:pt x="5464" y="21924"/>
                    <a:pt x="4787" y="20196"/>
                  </a:cubicBezTo>
                  <a:cubicBezTo>
                    <a:pt x="4110" y="18422"/>
                    <a:pt x="3760" y="16367"/>
                    <a:pt x="3760" y="14032"/>
                  </a:cubicBezTo>
                  <a:cubicBezTo>
                    <a:pt x="3760" y="12211"/>
                    <a:pt x="4063" y="10460"/>
                    <a:pt x="4623" y="8732"/>
                  </a:cubicBezTo>
                  <a:cubicBezTo>
                    <a:pt x="5207" y="7028"/>
                    <a:pt x="6211" y="5650"/>
                    <a:pt x="7612" y="4646"/>
                  </a:cubicBezTo>
                  <a:cubicBezTo>
                    <a:pt x="9060" y="3619"/>
                    <a:pt x="10834" y="3105"/>
                    <a:pt x="12935" y="3105"/>
                  </a:cubicBezTo>
                  <a:cubicBezTo>
                    <a:pt x="14780" y="3105"/>
                    <a:pt x="16321" y="3572"/>
                    <a:pt x="17535" y="4483"/>
                  </a:cubicBezTo>
                  <a:cubicBezTo>
                    <a:pt x="18749" y="5417"/>
                    <a:pt x="19683" y="6864"/>
                    <a:pt x="20313" y="8872"/>
                  </a:cubicBezTo>
                  <a:lnTo>
                    <a:pt x="23909" y="8032"/>
                  </a:lnTo>
                  <a:cubicBezTo>
                    <a:pt x="23185" y="5487"/>
                    <a:pt x="21878" y="3502"/>
                    <a:pt x="19986" y="2101"/>
                  </a:cubicBezTo>
                  <a:cubicBezTo>
                    <a:pt x="18095" y="700"/>
                    <a:pt x="15784" y="0"/>
                    <a:pt x="13029" y="0"/>
                  </a:cubicBezTo>
                  <a:close/>
                </a:path>
              </a:pathLst>
            </a:custGeom>
            <a:solidFill>
              <a:srgbClr val="FF0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5"/>
            <p:cNvSpPr/>
            <p:nvPr/>
          </p:nvSpPr>
          <p:spPr>
            <a:xfrm>
              <a:off x="5362925" y="274875"/>
              <a:ext cx="541100" cy="689400"/>
            </a:xfrm>
            <a:custGeom>
              <a:avLst/>
              <a:gdLst/>
              <a:ahLst/>
              <a:cxnLst/>
              <a:rect l="l" t="t" r="r" b="b"/>
              <a:pathLst>
                <a:path w="21644" h="27576" extrusionOk="0">
                  <a:moveTo>
                    <a:pt x="0" y="1"/>
                  </a:moveTo>
                  <a:lnTo>
                    <a:pt x="0" y="27575"/>
                  </a:lnTo>
                  <a:lnTo>
                    <a:pt x="3666" y="27575"/>
                  </a:lnTo>
                  <a:lnTo>
                    <a:pt x="3666" y="14570"/>
                  </a:lnTo>
                  <a:lnTo>
                    <a:pt x="18002" y="14570"/>
                  </a:lnTo>
                  <a:lnTo>
                    <a:pt x="18002" y="27575"/>
                  </a:lnTo>
                  <a:lnTo>
                    <a:pt x="21644" y="27575"/>
                  </a:lnTo>
                  <a:lnTo>
                    <a:pt x="21644" y="1"/>
                  </a:lnTo>
                  <a:lnTo>
                    <a:pt x="18002" y="1"/>
                  </a:lnTo>
                  <a:lnTo>
                    <a:pt x="18002" y="11325"/>
                  </a:lnTo>
                  <a:lnTo>
                    <a:pt x="3666" y="1132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FF0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5"/>
            <p:cNvSpPr/>
            <p:nvPr/>
          </p:nvSpPr>
          <p:spPr>
            <a:xfrm>
              <a:off x="5992725" y="2624875"/>
              <a:ext cx="541125" cy="689975"/>
            </a:xfrm>
            <a:custGeom>
              <a:avLst/>
              <a:gdLst/>
              <a:ahLst/>
              <a:cxnLst/>
              <a:rect l="l" t="t" r="r" b="b"/>
              <a:pathLst>
                <a:path w="21645" h="27599" extrusionOk="0">
                  <a:moveTo>
                    <a:pt x="1" y="1"/>
                  </a:moveTo>
                  <a:lnTo>
                    <a:pt x="1" y="27598"/>
                  </a:lnTo>
                  <a:lnTo>
                    <a:pt x="3643" y="27598"/>
                  </a:lnTo>
                  <a:lnTo>
                    <a:pt x="3643" y="14593"/>
                  </a:lnTo>
                  <a:lnTo>
                    <a:pt x="18002" y="14593"/>
                  </a:lnTo>
                  <a:lnTo>
                    <a:pt x="18002" y="27598"/>
                  </a:lnTo>
                  <a:lnTo>
                    <a:pt x="21644" y="27598"/>
                  </a:lnTo>
                  <a:lnTo>
                    <a:pt x="21644" y="1"/>
                  </a:lnTo>
                  <a:lnTo>
                    <a:pt x="18002" y="1"/>
                  </a:lnTo>
                  <a:lnTo>
                    <a:pt x="18002" y="11325"/>
                  </a:lnTo>
                  <a:lnTo>
                    <a:pt x="3643" y="11325"/>
                  </a:lnTo>
                  <a:lnTo>
                    <a:pt x="3643" y="1"/>
                  </a:lnTo>
                  <a:close/>
                </a:path>
              </a:pathLst>
            </a:custGeom>
            <a:solidFill>
              <a:srgbClr val="FF0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3012350" y="904700"/>
              <a:ext cx="540525" cy="689375"/>
            </a:xfrm>
            <a:custGeom>
              <a:avLst/>
              <a:gdLst/>
              <a:ahLst/>
              <a:cxnLst/>
              <a:rect l="l" t="t" r="r" b="b"/>
              <a:pathLst>
                <a:path w="21621" h="27575" extrusionOk="0">
                  <a:moveTo>
                    <a:pt x="0" y="1"/>
                  </a:moveTo>
                  <a:lnTo>
                    <a:pt x="0" y="27575"/>
                  </a:lnTo>
                  <a:lnTo>
                    <a:pt x="3643" y="27575"/>
                  </a:lnTo>
                  <a:lnTo>
                    <a:pt x="3643" y="14570"/>
                  </a:lnTo>
                  <a:lnTo>
                    <a:pt x="17978" y="14570"/>
                  </a:lnTo>
                  <a:lnTo>
                    <a:pt x="17978" y="27575"/>
                  </a:lnTo>
                  <a:lnTo>
                    <a:pt x="21621" y="27575"/>
                  </a:lnTo>
                  <a:lnTo>
                    <a:pt x="21621" y="1"/>
                  </a:lnTo>
                  <a:lnTo>
                    <a:pt x="17978" y="1"/>
                  </a:lnTo>
                  <a:lnTo>
                    <a:pt x="17978" y="11325"/>
                  </a:lnTo>
                  <a:lnTo>
                    <a:pt x="3643" y="11325"/>
                  </a:lnTo>
                  <a:lnTo>
                    <a:pt x="3643" y="1"/>
                  </a:lnTo>
                  <a:close/>
                </a:path>
              </a:pathLst>
            </a:custGeom>
            <a:solidFill>
              <a:srgbClr val="FF0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5"/>
            <p:cNvSpPr/>
            <p:nvPr/>
          </p:nvSpPr>
          <p:spPr>
            <a:xfrm>
              <a:off x="1061600" y="1764500"/>
              <a:ext cx="541125" cy="689975"/>
            </a:xfrm>
            <a:custGeom>
              <a:avLst/>
              <a:gdLst/>
              <a:ahLst/>
              <a:cxnLst/>
              <a:rect l="l" t="t" r="r" b="b"/>
              <a:pathLst>
                <a:path w="21645" h="27599" extrusionOk="0">
                  <a:moveTo>
                    <a:pt x="1" y="1"/>
                  </a:moveTo>
                  <a:lnTo>
                    <a:pt x="1" y="27598"/>
                  </a:lnTo>
                  <a:lnTo>
                    <a:pt x="3643" y="27598"/>
                  </a:lnTo>
                  <a:lnTo>
                    <a:pt x="3643" y="14593"/>
                  </a:lnTo>
                  <a:lnTo>
                    <a:pt x="18002" y="14593"/>
                  </a:lnTo>
                  <a:lnTo>
                    <a:pt x="18002" y="27598"/>
                  </a:lnTo>
                  <a:lnTo>
                    <a:pt x="21645" y="27598"/>
                  </a:lnTo>
                  <a:lnTo>
                    <a:pt x="21645" y="1"/>
                  </a:lnTo>
                  <a:lnTo>
                    <a:pt x="18002" y="1"/>
                  </a:lnTo>
                  <a:lnTo>
                    <a:pt x="18002" y="11348"/>
                  </a:lnTo>
                  <a:lnTo>
                    <a:pt x="3643" y="11348"/>
                  </a:lnTo>
                  <a:lnTo>
                    <a:pt x="3643" y="1"/>
                  </a:lnTo>
                  <a:close/>
                </a:path>
              </a:pathLst>
            </a:custGeom>
            <a:solidFill>
              <a:srgbClr val="FF0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5"/>
            <p:cNvSpPr/>
            <p:nvPr/>
          </p:nvSpPr>
          <p:spPr>
            <a:xfrm>
              <a:off x="1061600" y="4744900"/>
              <a:ext cx="541125" cy="689375"/>
            </a:xfrm>
            <a:custGeom>
              <a:avLst/>
              <a:gdLst/>
              <a:ahLst/>
              <a:cxnLst/>
              <a:rect l="l" t="t" r="r" b="b"/>
              <a:pathLst>
                <a:path w="21645" h="27575" extrusionOk="0">
                  <a:moveTo>
                    <a:pt x="1" y="0"/>
                  </a:moveTo>
                  <a:lnTo>
                    <a:pt x="1" y="27575"/>
                  </a:lnTo>
                  <a:lnTo>
                    <a:pt x="3643" y="27575"/>
                  </a:lnTo>
                  <a:lnTo>
                    <a:pt x="3643" y="14570"/>
                  </a:lnTo>
                  <a:lnTo>
                    <a:pt x="18002" y="14570"/>
                  </a:lnTo>
                  <a:lnTo>
                    <a:pt x="18002" y="27575"/>
                  </a:lnTo>
                  <a:lnTo>
                    <a:pt x="21645" y="27575"/>
                  </a:lnTo>
                  <a:lnTo>
                    <a:pt x="21645" y="0"/>
                  </a:lnTo>
                  <a:lnTo>
                    <a:pt x="18002" y="0"/>
                  </a:lnTo>
                  <a:lnTo>
                    <a:pt x="18002" y="11324"/>
                  </a:lnTo>
                  <a:lnTo>
                    <a:pt x="3643" y="11324"/>
                  </a:lnTo>
                  <a:lnTo>
                    <a:pt x="3643" y="0"/>
                  </a:lnTo>
                  <a:close/>
                </a:path>
              </a:pathLst>
            </a:custGeom>
            <a:solidFill>
              <a:srgbClr val="FF0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5"/>
            <p:cNvSpPr/>
            <p:nvPr/>
          </p:nvSpPr>
          <p:spPr>
            <a:xfrm>
              <a:off x="4502550" y="4744900"/>
              <a:ext cx="541100" cy="689375"/>
            </a:xfrm>
            <a:custGeom>
              <a:avLst/>
              <a:gdLst/>
              <a:ahLst/>
              <a:cxnLst/>
              <a:rect l="l" t="t" r="r" b="b"/>
              <a:pathLst>
                <a:path w="21644" h="27575" extrusionOk="0">
                  <a:moveTo>
                    <a:pt x="0" y="0"/>
                  </a:moveTo>
                  <a:lnTo>
                    <a:pt x="0" y="27575"/>
                  </a:lnTo>
                  <a:lnTo>
                    <a:pt x="3666" y="27575"/>
                  </a:lnTo>
                  <a:lnTo>
                    <a:pt x="3666" y="14570"/>
                  </a:lnTo>
                  <a:lnTo>
                    <a:pt x="18001" y="14570"/>
                  </a:lnTo>
                  <a:lnTo>
                    <a:pt x="18001" y="27575"/>
                  </a:lnTo>
                  <a:lnTo>
                    <a:pt x="21644" y="27575"/>
                  </a:lnTo>
                  <a:lnTo>
                    <a:pt x="21644" y="0"/>
                  </a:lnTo>
                  <a:lnTo>
                    <a:pt x="18001" y="0"/>
                  </a:lnTo>
                  <a:lnTo>
                    <a:pt x="18001" y="11324"/>
                  </a:lnTo>
                  <a:lnTo>
                    <a:pt x="3666" y="11324"/>
                  </a:lnTo>
                  <a:lnTo>
                    <a:pt x="3666" y="0"/>
                  </a:lnTo>
                  <a:close/>
                </a:path>
              </a:pathLst>
            </a:custGeom>
            <a:solidFill>
              <a:srgbClr val="FF0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F63AE8A-A811-044E-40F4-05DA1FB02A7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401B338-B720-44C7-271B-D53F2125182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57FBB-1946-7659-E40D-737E4E7E8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DCCEEE-63D1-DF1B-114A-05DAD023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/>
          <p:nvPr/>
        </p:nvSpPr>
        <p:spPr>
          <a:xfrm>
            <a:off x="5407350" y="0"/>
            <a:ext cx="3736800" cy="512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42" name="Google Shape;242;p36"/>
          <p:cNvSpPr txBox="1"/>
          <p:nvPr/>
        </p:nvSpPr>
        <p:spPr>
          <a:xfrm>
            <a:off x="328625" y="279925"/>
            <a:ext cx="47919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Calculate the empirical formula of magnesium chloride if 0.96 grams of magnesium combines with 2.84 grams of chlorine?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Write down the masses of each element combining.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Divide both elements by their respective A</a:t>
            </a:r>
            <a:r>
              <a:rPr lang="en" sz="11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will yield a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molar ratio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Divide each number by the smallest number present to create a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whole number ratio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Use this to calculate the empirical formula.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 l="21379" t="28428" r="16670"/>
          <a:stretch/>
        </p:blipFill>
        <p:spPr>
          <a:xfrm>
            <a:off x="5877350" y="1211638"/>
            <a:ext cx="2897951" cy="2720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4" name="Google Shape;244;p36"/>
          <p:cNvGraphicFramePr/>
          <p:nvPr/>
        </p:nvGraphicFramePr>
        <p:xfrm>
          <a:off x="610663" y="2483975"/>
          <a:ext cx="4227825" cy="2179250"/>
        </p:xfrm>
        <a:graphic>
          <a:graphicData uri="http://schemas.openxmlformats.org/drawingml/2006/table">
            <a:tbl>
              <a:tblPr>
                <a:noFill/>
                <a:tableStyleId>{64008127-DE27-46B1-AE46-1F162758C030}</a:tableStyleId>
              </a:tblPr>
              <a:tblGrid>
                <a:gridCol w="140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Element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Mg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Mass in Grams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0.96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2.84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Molar Ratio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0.96 ÷ 24 = 0.04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2.84 ÷ 35.5 = 0.08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Ratio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0.04 ÷ 0.04 = 1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0.08 ÷ 0.04 = 2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Empirical Formula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MgCl</a:t>
                      </a:r>
                      <a:r>
                        <a:rPr lang="en" sz="1100" b="1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5" name="Google Shape;245;p36"/>
          <p:cNvCxnSpPr/>
          <p:nvPr/>
        </p:nvCxnSpPr>
        <p:spPr>
          <a:xfrm>
            <a:off x="5403563" y="-5550"/>
            <a:ext cx="5700" cy="5154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897280E-0FEB-31E6-FE14-A7B3CF7F85B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D6BB078-585A-6931-D1E0-05E52E04846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7E645-0ADC-FE55-B83E-BE962182E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75DE5-73FC-1961-AE37-C518E50A88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Water of Crystallisation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Water of crystallisation is a term that explains how water can be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chemically bonded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other compounds in a crystal-like structure.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Copper sulphate (CuSO</a:t>
            </a:r>
            <a:r>
              <a:rPr lang="en" sz="13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is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salt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that is often found chemically bonded to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5 molecules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water (H</a:t>
            </a:r>
            <a:r>
              <a:rPr lang="en" sz="13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solid crystals of salt contain water, they are said to be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hydrated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no water is present, the salt is said to be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anhydrous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53" name="Google Shape;253;p37"/>
          <p:cNvSpPr txBox="1"/>
          <p:nvPr/>
        </p:nvSpPr>
        <p:spPr>
          <a:xfrm>
            <a:off x="4424325" y="3320750"/>
            <a:ext cx="3256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Magnesium sulphate occurs as a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hydrated salt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with </a:t>
            </a:r>
            <a:r>
              <a:rPr lang="en" sz="1200" b="1">
                <a:solidFill>
                  <a:srgbClr val="2D84E1"/>
                </a:solidFill>
                <a:latin typeface="Cambria"/>
                <a:ea typeface="Cambria"/>
                <a:cs typeface="Cambria"/>
                <a:sym typeface="Cambria"/>
              </a:rPr>
              <a:t>6 water molecules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Its formula is written as MgSO</a:t>
            </a:r>
            <a:r>
              <a:rPr lang="en" sz="12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.6H</a:t>
            </a:r>
            <a:r>
              <a:rPr lang="en" sz="12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1686450" y="2997300"/>
            <a:ext cx="115401" cy="1665914"/>
          </a:xfrm>
          <a:custGeom>
            <a:avLst/>
            <a:gdLst/>
            <a:ahLst/>
            <a:cxnLst/>
            <a:rect l="l" t="t" r="r" b="b"/>
            <a:pathLst>
              <a:path w="11836" h="170863" extrusionOk="0">
                <a:moveTo>
                  <a:pt x="1" y="1"/>
                </a:moveTo>
                <a:lnTo>
                  <a:pt x="1" y="85432"/>
                </a:lnTo>
                <a:lnTo>
                  <a:pt x="1" y="170863"/>
                </a:lnTo>
                <a:lnTo>
                  <a:pt x="11835" y="170863"/>
                </a:lnTo>
                <a:lnTo>
                  <a:pt x="11835" y="169684"/>
                </a:lnTo>
                <a:lnTo>
                  <a:pt x="11835" y="168505"/>
                </a:lnTo>
                <a:lnTo>
                  <a:pt x="2370" y="168505"/>
                </a:lnTo>
                <a:lnTo>
                  <a:pt x="2370" y="85432"/>
                </a:lnTo>
                <a:lnTo>
                  <a:pt x="2370" y="2370"/>
                </a:lnTo>
                <a:lnTo>
                  <a:pt x="11835" y="2370"/>
                </a:lnTo>
                <a:lnTo>
                  <a:pt x="11835" y="1191"/>
                </a:lnTo>
                <a:lnTo>
                  <a:pt x="1183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7"/>
          <p:cNvSpPr/>
          <p:nvPr/>
        </p:nvSpPr>
        <p:spPr>
          <a:xfrm>
            <a:off x="3618374" y="2997300"/>
            <a:ext cx="115508" cy="1665914"/>
          </a:xfrm>
          <a:custGeom>
            <a:avLst/>
            <a:gdLst/>
            <a:ahLst/>
            <a:cxnLst/>
            <a:rect l="l" t="t" r="r" b="b"/>
            <a:pathLst>
              <a:path w="11847" h="170863" extrusionOk="0">
                <a:moveTo>
                  <a:pt x="12" y="1"/>
                </a:moveTo>
                <a:lnTo>
                  <a:pt x="12" y="1191"/>
                </a:lnTo>
                <a:lnTo>
                  <a:pt x="12" y="2370"/>
                </a:lnTo>
                <a:lnTo>
                  <a:pt x="9477" y="2370"/>
                </a:lnTo>
                <a:lnTo>
                  <a:pt x="9477" y="85432"/>
                </a:lnTo>
                <a:lnTo>
                  <a:pt x="9477" y="168505"/>
                </a:lnTo>
                <a:lnTo>
                  <a:pt x="4804" y="168537"/>
                </a:lnTo>
                <a:lnTo>
                  <a:pt x="110" y="168592"/>
                </a:lnTo>
                <a:lnTo>
                  <a:pt x="55" y="169716"/>
                </a:lnTo>
                <a:lnTo>
                  <a:pt x="1" y="170863"/>
                </a:lnTo>
                <a:lnTo>
                  <a:pt x="11846" y="170863"/>
                </a:lnTo>
                <a:lnTo>
                  <a:pt x="11846" y="85432"/>
                </a:lnTo>
                <a:lnTo>
                  <a:pt x="118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2611910" y="3068641"/>
            <a:ext cx="160319" cy="162620"/>
          </a:xfrm>
          <a:custGeom>
            <a:avLst/>
            <a:gdLst/>
            <a:ahLst/>
            <a:cxnLst/>
            <a:rect l="l" t="t" r="r" b="b"/>
            <a:pathLst>
              <a:path w="16443" h="16679" extrusionOk="0">
                <a:moveTo>
                  <a:pt x="8807" y="2136"/>
                </a:moveTo>
                <a:cubicBezTo>
                  <a:pt x="9627" y="2136"/>
                  <a:pt x="10449" y="2286"/>
                  <a:pt x="11093" y="2586"/>
                </a:cubicBezTo>
                <a:cubicBezTo>
                  <a:pt x="14041" y="3973"/>
                  <a:pt x="14969" y="8405"/>
                  <a:pt x="13080" y="12139"/>
                </a:cubicBezTo>
                <a:cubicBezTo>
                  <a:pt x="12283" y="13755"/>
                  <a:pt x="10875" y="14541"/>
                  <a:pt x="8877" y="14541"/>
                </a:cubicBezTo>
                <a:cubicBezTo>
                  <a:pt x="5743" y="14541"/>
                  <a:pt x="4095" y="13089"/>
                  <a:pt x="3527" y="9759"/>
                </a:cubicBezTo>
                <a:cubicBezTo>
                  <a:pt x="2981" y="6680"/>
                  <a:pt x="4269" y="3623"/>
                  <a:pt x="6529" y="2586"/>
                </a:cubicBezTo>
                <a:cubicBezTo>
                  <a:pt x="7168" y="2286"/>
                  <a:pt x="7987" y="2136"/>
                  <a:pt x="8807" y="2136"/>
                </a:cubicBezTo>
                <a:close/>
                <a:moveTo>
                  <a:pt x="8573" y="0"/>
                </a:moveTo>
                <a:cubicBezTo>
                  <a:pt x="7956" y="0"/>
                  <a:pt x="7352" y="52"/>
                  <a:pt x="6802" y="162"/>
                </a:cubicBezTo>
                <a:cubicBezTo>
                  <a:pt x="2435" y="1025"/>
                  <a:pt x="0" y="6156"/>
                  <a:pt x="1474" y="11429"/>
                </a:cubicBezTo>
                <a:cubicBezTo>
                  <a:pt x="2400" y="14817"/>
                  <a:pt x="4946" y="16678"/>
                  <a:pt x="8557" y="16678"/>
                </a:cubicBezTo>
                <a:cubicBezTo>
                  <a:pt x="8822" y="16678"/>
                  <a:pt x="9092" y="16668"/>
                  <a:pt x="9368" y="16648"/>
                </a:cubicBezTo>
                <a:cubicBezTo>
                  <a:pt x="12228" y="16430"/>
                  <a:pt x="14204" y="15119"/>
                  <a:pt x="15405" y="12663"/>
                </a:cubicBezTo>
                <a:cubicBezTo>
                  <a:pt x="16170" y="11080"/>
                  <a:pt x="16443" y="9879"/>
                  <a:pt x="16443" y="8023"/>
                </a:cubicBezTo>
                <a:cubicBezTo>
                  <a:pt x="16443" y="4802"/>
                  <a:pt x="15023" y="2007"/>
                  <a:pt x="12785" y="872"/>
                </a:cubicBezTo>
                <a:cubicBezTo>
                  <a:pt x="11712" y="320"/>
                  <a:pt x="10101" y="0"/>
                  <a:pt x="8573" y="0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7"/>
          <p:cNvSpPr/>
          <p:nvPr/>
        </p:nvSpPr>
        <p:spPr>
          <a:xfrm>
            <a:off x="2795318" y="3071712"/>
            <a:ext cx="122431" cy="154460"/>
          </a:xfrm>
          <a:custGeom>
            <a:avLst/>
            <a:gdLst/>
            <a:ahLst/>
            <a:cxnLst/>
            <a:rect l="l" t="t" r="r" b="b"/>
            <a:pathLst>
              <a:path w="12557" h="15842" extrusionOk="0">
                <a:moveTo>
                  <a:pt x="12556" y="0"/>
                </a:moveTo>
                <a:lnTo>
                  <a:pt x="11432" y="55"/>
                </a:lnTo>
                <a:lnTo>
                  <a:pt x="10285" y="109"/>
                </a:lnTo>
                <a:lnTo>
                  <a:pt x="10231" y="3330"/>
                </a:lnTo>
                <a:lnTo>
                  <a:pt x="10187" y="6562"/>
                </a:lnTo>
                <a:lnTo>
                  <a:pt x="2370" y="6562"/>
                </a:lnTo>
                <a:lnTo>
                  <a:pt x="2370" y="3286"/>
                </a:lnTo>
                <a:lnTo>
                  <a:pt x="2370" y="11"/>
                </a:lnTo>
                <a:lnTo>
                  <a:pt x="1" y="11"/>
                </a:lnTo>
                <a:lnTo>
                  <a:pt x="1" y="7926"/>
                </a:lnTo>
                <a:lnTo>
                  <a:pt x="1" y="15842"/>
                </a:lnTo>
                <a:lnTo>
                  <a:pt x="2370" y="15842"/>
                </a:lnTo>
                <a:lnTo>
                  <a:pt x="2370" y="12206"/>
                </a:lnTo>
                <a:lnTo>
                  <a:pt x="2370" y="8570"/>
                </a:lnTo>
                <a:lnTo>
                  <a:pt x="10187" y="8570"/>
                </a:lnTo>
                <a:lnTo>
                  <a:pt x="10187" y="12206"/>
                </a:lnTo>
                <a:lnTo>
                  <a:pt x="10187" y="15842"/>
                </a:lnTo>
                <a:lnTo>
                  <a:pt x="12556" y="15842"/>
                </a:lnTo>
                <a:lnTo>
                  <a:pt x="12556" y="7926"/>
                </a:lnTo>
                <a:lnTo>
                  <a:pt x="12556" y="0"/>
                </a:ln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7"/>
          <p:cNvSpPr/>
          <p:nvPr/>
        </p:nvSpPr>
        <p:spPr>
          <a:xfrm>
            <a:off x="3450508" y="3083110"/>
            <a:ext cx="79628" cy="114748"/>
          </a:xfrm>
          <a:custGeom>
            <a:avLst/>
            <a:gdLst/>
            <a:ahLst/>
            <a:cxnLst/>
            <a:rect l="l" t="t" r="r" b="b"/>
            <a:pathLst>
              <a:path w="8167" h="11769" extrusionOk="0">
                <a:moveTo>
                  <a:pt x="4389" y="0"/>
                </a:moveTo>
                <a:cubicBezTo>
                  <a:pt x="4026" y="0"/>
                  <a:pt x="3646" y="39"/>
                  <a:pt x="3254" y="119"/>
                </a:cubicBezTo>
                <a:cubicBezTo>
                  <a:pt x="1583" y="469"/>
                  <a:pt x="634" y="1561"/>
                  <a:pt x="383" y="3449"/>
                </a:cubicBezTo>
                <a:lnTo>
                  <a:pt x="252" y="4301"/>
                </a:lnTo>
                <a:lnTo>
                  <a:pt x="1911" y="4301"/>
                </a:lnTo>
                <a:lnTo>
                  <a:pt x="2042" y="3537"/>
                </a:lnTo>
                <a:cubicBezTo>
                  <a:pt x="2129" y="3034"/>
                  <a:pt x="2370" y="2576"/>
                  <a:pt x="2763" y="2172"/>
                </a:cubicBezTo>
                <a:cubicBezTo>
                  <a:pt x="3276" y="1670"/>
                  <a:pt x="3494" y="1571"/>
                  <a:pt x="4280" y="1571"/>
                </a:cubicBezTo>
                <a:cubicBezTo>
                  <a:pt x="5809" y="1571"/>
                  <a:pt x="6791" y="2816"/>
                  <a:pt x="6311" y="4192"/>
                </a:cubicBezTo>
                <a:cubicBezTo>
                  <a:pt x="6060" y="4978"/>
                  <a:pt x="5656" y="5338"/>
                  <a:pt x="3581" y="6583"/>
                </a:cubicBezTo>
                <a:cubicBezTo>
                  <a:pt x="2642" y="7139"/>
                  <a:pt x="1660" y="7784"/>
                  <a:pt x="1420" y="8002"/>
                </a:cubicBezTo>
                <a:cubicBezTo>
                  <a:pt x="852" y="8504"/>
                  <a:pt x="328" y="9727"/>
                  <a:pt x="142" y="10851"/>
                </a:cubicBezTo>
                <a:lnTo>
                  <a:pt x="0" y="11769"/>
                </a:lnTo>
                <a:lnTo>
                  <a:pt x="8134" y="11769"/>
                </a:lnTo>
                <a:lnTo>
                  <a:pt x="8134" y="11037"/>
                </a:lnTo>
                <a:lnTo>
                  <a:pt x="8134" y="10306"/>
                </a:lnTo>
                <a:lnTo>
                  <a:pt x="5044" y="10306"/>
                </a:lnTo>
                <a:cubicBezTo>
                  <a:pt x="3112" y="10306"/>
                  <a:pt x="1944" y="10240"/>
                  <a:pt x="1944" y="10131"/>
                </a:cubicBezTo>
                <a:cubicBezTo>
                  <a:pt x="1944" y="9694"/>
                  <a:pt x="3308" y="8504"/>
                  <a:pt x="4782" y="7674"/>
                </a:cubicBezTo>
                <a:cubicBezTo>
                  <a:pt x="7534" y="6146"/>
                  <a:pt x="8167" y="5360"/>
                  <a:pt x="8167" y="3558"/>
                </a:cubicBezTo>
                <a:cubicBezTo>
                  <a:pt x="8167" y="1421"/>
                  <a:pt x="6590" y="0"/>
                  <a:pt x="43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7"/>
          <p:cNvSpPr/>
          <p:nvPr/>
        </p:nvSpPr>
        <p:spPr>
          <a:xfrm>
            <a:off x="3543971" y="3114398"/>
            <a:ext cx="83460" cy="83460"/>
          </a:xfrm>
          <a:custGeom>
            <a:avLst/>
            <a:gdLst/>
            <a:ahLst/>
            <a:cxnLst/>
            <a:rect l="l" t="t" r="r" b="b"/>
            <a:pathLst>
              <a:path w="8560" h="8560" extrusionOk="0">
                <a:moveTo>
                  <a:pt x="3461" y="0"/>
                </a:moveTo>
                <a:lnTo>
                  <a:pt x="3461" y="1736"/>
                </a:lnTo>
                <a:lnTo>
                  <a:pt x="3461" y="3461"/>
                </a:lnTo>
                <a:lnTo>
                  <a:pt x="0" y="3461"/>
                </a:lnTo>
                <a:lnTo>
                  <a:pt x="0" y="4280"/>
                </a:lnTo>
                <a:lnTo>
                  <a:pt x="0" y="5099"/>
                </a:lnTo>
                <a:lnTo>
                  <a:pt x="3461" y="5099"/>
                </a:lnTo>
                <a:lnTo>
                  <a:pt x="3461" y="6824"/>
                </a:lnTo>
                <a:lnTo>
                  <a:pt x="3461" y="8560"/>
                </a:lnTo>
                <a:lnTo>
                  <a:pt x="5099" y="8560"/>
                </a:lnTo>
                <a:lnTo>
                  <a:pt x="5099" y="6824"/>
                </a:lnTo>
                <a:lnTo>
                  <a:pt x="5099" y="5099"/>
                </a:lnTo>
                <a:lnTo>
                  <a:pt x="8560" y="5099"/>
                </a:lnTo>
                <a:lnTo>
                  <a:pt x="8560" y="4280"/>
                </a:lnTo>
                <a:lnTo>
                  <a:pt x="8560" y="3461"/>
                </a:lnTo>
                <a:lnTo>
                  <a:pt x="5099" y="3461"/>
                </a:lnTo>
                <a:lnTo>
                  <a:pt x="5099" y="1736"/>
                </a:lnTo>
                <a:lnTo>
                  <a:pt x="5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7"/>
          <p:cNvSpPr/>
          <p:nvPr/>
        </p:nvSpPr>
        <p:spPr>
          <a:xfrm>
            <a:off x="2942747" y="3163118"/>
            <a:ext cx="81763" cy="112769"/>
          </a:xfrm>
          <a:custGeom>
            <a:avLst/>
            <a:gdLst/>
            <a:ahLst/>
            <a:cxnLst/>
            <a:rect l="l" t="t" r="r" b="b"/>
            <a:pathLst>
              <a:path w="8386" h="11566" extrusionOk="0">
                <a:moveTo>
                  <a:pt x="4306" y="1"/>
                </a:moveTo>
                <a:cubicBezTo>
                  <a:pt x="3998" y="1"/>
                  <a:pt x="3679" y="27"/>
                  <a:pt x="3353" y="80"/>
                </a:cubicBezTo>
                <a:cubicBezTo>
                  <a:pt x="1671" y="353"/>
                  <a:pt x="623" y="1543"/>
                  <a:pt x="405" y="3355"/>
                </a:cubicBezTo>
                <a:lnTo>
                  <a:pt x="296" y="4283"/>
                </a:lnTo>
                <a:lnTo>
                  <a:pt x="1147" y="4283"/>
                </a:lnTo>
                <a:cubicBezTo>
                  <a:pt x="1933" y="4283"/>
                  <a:pt x="1988" y="4250"/>
                  <a:pt x="1988" y="3814"/>
                </a:cubicBezTo>
                <a:cubicBezTo>
                  <a:pt x="1988" y="3082"/>
                  <a:pt x="2534" y="2121"/>
                  <a:pt x="3090" y="1827"/>
                </a:cubicBezTo>
                <a:cubicBezTo>
                  <a:pt x="3363" y="1685"/>
                  <a:pt x="3953" y="1554"/>
                  <a:pt x="4368" y="1554"/>
                </a:cubicBezTo>
                <a:cubicBezTo>
                  <a:pt x="4968" y="1554"/>
                  <a:pt x="5219" y="1663"/>
                  <a:pt x="5733" y="2176"/>
                </a:cubicBezTo>
                <a:cubicBezTo>
                  <a:pt x="7010" y="3453"/>
                  <a:pt x="6442" y="4687"/>
                  <a:pt x="3844" y="6270"/>
                </a:cubicBezTo>
                <a:cubicBezTo>
                  <a:pt x="2916" y="6838"/>
                  <a:pt x="1879" y="7526"/>
                  <a:pt x="1529" y="7799"/>
                </a:cubicBezTo>
                <a:cubicBezTo>
                  <a:pt x="907" y="8290"/>
                  <a:pt x="306" y="9578"/>
                  <a:pt x="110" y="10877"/>
                </a:cubicBezTo>
                <a:lnTo>
                  <a:pt x="1" y="11565"/>
                </a:lnTo>
                <a:lnTo>
                  <a:pt x="8167" y="11565"/>
                </a:lnTo>
                <a:lnTo>
                  <a:pt x="8167" y="10834"/>
                </a:lnTo>
                <a:lnTo>
                  <a:pt x="8167" y="10113"/>
                </a:lnTo>
                <a:lnTo>
                  <a:pt x="5078" y="10113"/>
                </a:lnTo>
                <a:cubicBezTo>
                  <a:pt x="3200" y="10113"/>
                  <a:pt x="1988" y="10037"/>
                  <a:pt x="1988" y="9928"/>
                </a:cubicBezTo>
                <a:cubicBezTo>
                  <a:pt x="1988" y="9491"/>
                  <a:pt x="3254" y="8421"/>
                  <a:pt x="4968" y="7417"/>
                </a:cubicBezTo>
                <a:cubicBezTo>
                  <a:pt x="6006" y="6816"/>
                  <a:pt x="7065" y="6052"/>
                  <a:pt x="7316" y="5746"/>
                </a:cubicBezTo>
                <a:cubicBezTo>
                  <a:pt x="8331" y="4545"/>
                  <a:pt x="8386" y="2700"/>
                  <a:pt x="7425" y="1379"/>
                </a:cubicBezTo>
                <a:cubicBezTo>
                  <a:pt x="6777" y="491"/>
                  <a:pt x="5646" y="1"/>
                  <a:pt x="4306" y="1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2688341" y="3265230"/>
            <a:ext cx="25340" cy="404508"/>
          </a:xfrm>
          <a:custGeom>
            <a:avLst/>
            <a:gdLst/>
            <a:ahLst/>
            <a:cxnLst/>
            <a:rect l="l" t="t" r="r" b="b"/>
            <a:pathLst>
              <a:path w="2599" h="41488" extrusionOk="0">
                <a:moveTo>
                  <a:pt x="0" y="0"/>
                </a:moveTo>
                <a:lnTo>
                  <a:pt x="110" y="15143"/>
                </a:lnTo>
                <a:cubicBezTo>
                  <a:pt x="186" y="23474"/>
                  <a:pt x="241" y="32808"/>
                  <a:pt x="241" y="35887"/>
                </a:cubicBezTo>
                <a:lnTo>
                  <a:pt x="241" y="41488"/>
                </a:lnTo>
                <a:lnTo>
                  <a:pt x="2599" y="41488"/>
                </a:lnTo>
                <a:lnTo>
                  <a:pt x="2599" y="36335"/>
                </a:lnTo>
                <a:cubicBezTo>
                  <a:pt x="2599" y="33496"/>
                  <a:pt x="2544" y="24161"/>
                  <a:pt x="2479" y="15591"/>
                </a:cubicBezTo>
                <a:lnTo>
                  <a:pt x="237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/>
          <p:nvPr/>
        </p:nvSpPr>
        <p:spPr>
          <a:xfrm>
            <a:off x="3242404" y="3454361"/>
            <a:ext cx="143627" cy="149233"/>
          </a:xfrm>
          <a:custGeom>
            <a:avLst/>
            <a:gdLst/>
            <a:ahLst/>
            <a:cxnLst/>
            <a:rect l="l" t="t" r="r" b="b"/>
            <a:pathLst>
              <a:path w="14731" h="15306" extrusionOk="0">
                <a:moveTo>
                  <a:pt x="7198" y="1909"/>
                </a:moveTo>
                <a:cubicBezTo>
                  <a:pt x="7698" y="1909"/>
                  <a:pt x="8188" y="1973"/>
                  <a:pt x="8571" y="2110"/>
                </a:cubicBezTo>
                <a:cubicBezTo>
                  <a:pt x="11704" y="3169"/>
                  <a:pt x="12883" y="7296"/>
                  <a:pt x="11104" y="10932"/>
                </a:cubicBezTo>
                <a:cubicBezTo>
                  <a:pt x="10241" y="12668"/>
                  <a:pt x="9095" y="13356"/>
                  <a:pt x="7097" y="13356"/>
                </a:cubicBezTo>
                <a:cubicBezTo>
                  <a:pt x="5044" y="13356"/>
                  <a:pt x="3527" y="12395"/>
                  <a:pt x="2697" y="10550"/>
                </a:cubicBezTo>
                <a:cubicBezTo>
                  <a:pt x="2348" y="9775"/>
                  <a:pt x="2271" y="9316"/>
                  <a:pt x="2271" y="7711"/>
                </a:cubicBezTo>
                <a:cubicBezTo>
                  <a:pt x="2271" y="5910"/>
                  <a:pt x="2315" y="5713"/>
                  <a:pt x="2861" y="4600"/>
                </a:cubicBezTo>
                <a:cubicBezTo>
                  <a:pt x="3494" y="3333"/>
                  <a:pt x="4280" y="2624"/>
                  <a:pt x="5590" y="2143"/>
                </a:cubicBezTo>
                <a:cubicBezTo>
                  <a:pt x="6044" y="1992"/>
                  <a:pt x="6628" y="1909"/>
                  <a:pt x="7198" y="1909"/>
                </a:cubicBezTo>
                <a:close/>
                <a:moveTo>
                  <a:pt x="6981" y="1"/>
                </a:moveTo>
                <a:cubicBezTo>
                  <a:pt x="6598" y="1"/>
                  <a:pt x="6210" y="23"/>
                  <a:pt x="5819" y="69"/>
                </a:cubicBezTo>
                <a:cubicBezTo>
                  <a:pt x="2293" y="505"/>
                  <a:pt x="0" y="3508"/>
                  <a:pt x="0" y="7711"/>
                </a:cubicBezTo>
                <a:cubicBezTo>
                  <a:pt x="0" y="12133"/>
                  <a:pt x="2293" y="14884"/>
                  <a:pt x="6300" y="15266"/>
                </a:cubicBezTo>
                <a:cubicBezTo>
                  <a:pt x="6572" y="15293"/>
                  <a:pt x="6841" y="15306"/>
                  <a:pt x="7103" y="15306"/>
                </a:cubicBezTo>
                <a:cubicBezTo>
                  <a:pt x="11693" y="15306"/>
                  <a:pt x="14731" y="11327"/>
                  <a:pt x="14008" y="6019"/>
                </a:cubicBezTo>
                <a:cubicBezTo>
                  <a:pt x="13778" y="4425"/>
                  <a:pt x="13484" y="3606"/>
                  <a:pt x="12698" y="2471"/>
                </a:cubicBezTo>
                <a:cubicBezTo>
                  <a:pt x="11631" y="913"/>
                  <a:pt x="9422" y="1"/>
                  <a:pt x="6981" y="1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7"/>
          <p:cNvSpPr/>
          <p:nvPr/>
        </p:nvSpPr>
        <p:spPr>
          <a:xfrm>
            <a:off x="3402070" y="3458641"/>
            <a:ext cx="113597" cy="140098"/>
          </a:xfrm>
          <a:custGeom>
            <a:avLst/>
            <a:gdLst/>
            <a:ahLst/>
            <a:cxnLst/>
            <a:rect l="l" t="t" r="r" b="b"/>
            <a:pathLst>
              <a:path w="11651" h="14369" extrusionOk="0">
                <a:moveTo>
                  <a:pt x="1" y="1"/>
                </a:moveTo>
                <a:lnTo>
                  <a:pt x="1" y="7185"/>
                </a:lnTo>
                <a:lnTo>
                  <a:pt x="1" y="14369"/>
                </a:lnTo>
                <a:lnTo>
                  <a:pt x="2184" y="14369"/>
                </a:lnTo>
                <a:lnTo>
                  <a:pt x="2184" y="11093"/>
                </a:lnTo>
                <a:lnTo>
                  <a:pt x="2184" y="7818"/>
                </a:lnTo>
                <a:lnTo>
                  <a:pt x="9467" y="7818"/>
                </a:lnTo>
                <a:lnTo>
                  <a:pt x="9467" y="11093"/>
                </a:lnTo>
                <a:lnTo>
                  <a:pt x="9467" y="14369"/>
                </a:lnTo>
                <a:lnTo>
                  <a:pt x="11650" y="14369"/>
                </a:lnTo>
                <a:lnTo>
                  <a:pt x="11650" y="7185"/>
                </a:lnTo>
                <a:lnTo>
                  <a:pt x="11650" y="1"/>
                </a:lnTo>
                <a:lnTo>
                  <a:pt x="9467" y="1"/>
                </a:lnTo>
                <a:lnTo>
                  <a:pt x="9467" y="2905"/>
                </a:lnTo>
                <a:lnTo>
                  <a:pt x="9467" y="5820"/>
                </a:lnTo>
                <a:lnTo>
                  <a:pt x="2184" y="5820"/>
                </a:lnTo>
                <a:lnTo>
                  <a:pt x="2184" y="2905"/>
                </a:lnTo>
                <a:lnTo>
                  <a:pt x="2184" y="1"/>
                </a:ln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2009419" y="3466782"/>
            <a:ext cx="143627" cy="149272"/>
          </a:xfrm>
          <a:custGeom>
            <a:avLst/>
            <a:gdLst/>
            <a:ahLst/>
            <a:cxnLst/>
            <a:rect l="l" t="t" r="r" b="b"/>
            <a:pathLst>
              <a:path w="14731" h="15310" extrusionOk="0">
                <a:moveTo>
                  <a:pt x="7180" y="1908"/>
                </a:moveTo>
                <a:cubicBezTo>
                  <a:pt x="7687" y="1908"/>
                  <a:pt x="8184" y="1975"/>
                  <a:pt x="8570" y="2114"/>
                </a:cubicBezTo>
                <a:cubicBezTo>
                  <a:pt x="11693" y="3162"/>
                  <a:pt x="12883" y="7300"/>
                  <a:pt x="11092" y="10935"/>
                </a:cubicBezTo>
                <a:cubicBezTo>
                  <a:pt x="10241" y="12660"/>
                  <a:pt x="9095" y="13359"/>
                  <a:pt x="7097" y="13359"/>
                </a:cubicBezTo>
                <a:cubicBezTo>
                  <a:pt x="5033" y="13359"/>
                  <a:pt x="3526" y="12387"/>
                  <a:pt x="2686" y="10553"/>
                </a:cubicBezTo>
                <a:cubicBezTo>
                  <a:pt x="2347" y="9767"/>
                  <a:pt x="2271" y="9319"/>
                  <a:pt x="2271" y="7715"/>
                </a:cubicBezTo>
                <a:cubicBezTo>
                  <a:pt x="2271" y="5913"/>
                  <a:pt x="2304" y="5717"/>
                  <a:pt x="2850" y="4603"/>
                </a:cubicBezTo>
                <a:cubicBezTo>
                  <a:pt x="3494" y="3326"/>
                  <a:pt x="4269" y="2616"/>
                  <a:pt x="5579" y="2147"/>
                </a:cubicBezTo>
                <a:cubicBezTo>
                  <a:pt x="6034" y="1991"/>
                  <a:pt x="6614" y="1908"/>
                  <a:pt x="7180" y="1908"/>
                </a:cubicBezTo>
                <a:close/>
                <a:moveTo>
                  <a:pt x="6996" y="1"/>
                </a:moveTo>
                <a:cubicBezTo>
                  <a:pt x="6608" y="1"/>
                  <a:pt x="6215" y="24"/>
                  <a:pt x="5819" y="72"/>
                </a:cubicBezTo>
                <a:cubicBezTo>
                  <a:pt x="2293" y="509"/>
                  <a:pt x="0" y="3511"/>
                  <a:pt x="0" y="7715"/>
                </a:cubicBezTo>
                <a:cubicBezTo>
                  <a:pt x="0" y="12136"/>
                  <a:pt x="2293" y="14887"/>
                  <a:pt x="6289" y="15270"/>
                </a:cubicBezTo>
                <a:cubicBezTo>
                  <a:pt x="6561" y="15296"/>
                  <a:pt x="6829" y="15309"/>
                  <a:pt x="7092" y="15309"/>
                </a:cubicBezTo>
                <a:cubicBezTo>
                  <a:pt x="11692" y="15309"/>
                  <a:pt x="14730" y="11320"/>
                  <a:pt x="14007" y="6022"/>
                </a:cubicBezTo>
                <a:cubicBezTo>
                  <a:pt x="13767" y="4417"/>
                  <a:pt x="13483" y="3599"/>
                  <a:pt x="12697" y="2474"/>
                </a:cubicBezTo>
                <a:cubicBezTo>
                  <a:pt x="11634" y="921"/>
                  <a:pt x="9425" y="1"/>
                  <a:pt x="6996" y="1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7"/>
          <p:cNvSpPr/>
          <p:nvPr/>
        </p:nvSpPr>
        <p:spPr>
          <a:xfrm>
            <a:off x="1782254" y="3470994"/>
            <a:ext cx="113588" cy="140205"/>
          </a:xfrm>
          <a:custGeom>
            <a:avLst/>
            <a:gdLst/>
            <a:ahLst/>
            <a:cxnLst/>
            <a:rect l="l" t="t" r="r" b="b"/>
            <a:pathLst>
              <a:path w="11650" h="14380" extrusionOk="0">
                <a:moveTo>
                  <a:pt x="1" y="0"/>
                </a:moveTo>
                <a:lnTo>
                  <a:pt x="1" y="7195"/>
                </a:lnTo>
                <a:lnTo>
                  <a:pt x="1" y="14379"/>
                </a:lnTo>
                <a:lnTo>
                  <a:pt x="2184" y="14379"/>
                </a:lnTo>
                <a:lnTo>
                  <a:pt x="2184" y="11104"/>
                </a:lnTo>
                <a:lnTo>
                  <a:pt x="2184" y="7828"/>
                </a:lnTo>
                <a:lnTo>
                  <a:pt x="9466" y="7828"/>
                </a:lnTo>
                <a:lnTo>
                  <a:pt x="9466" y="11104"/>
                </a:lnTo>
                <a:lnTo>
                  <a:pt x="9466" y="14379"/>
                </a:lnTo>
                <a:lnTo>
                  <a:pt x="11650" y="14379"/>
                </a:lnTo>
                <a:lnTo>
                  <a:pt x="11650" y="7195"/>
                </a:lnTo>
                <a:lnTo>
                  <a:pt x="11650" y="0"/>
                </a:lnTo>
                <a:lnTo>
                  <a:pt x="9466" y="0"/>
                </a:lnTo>
                <a:lnTo>
                  <a:pt x="9466" y="2915"/>
                </a:lnTo>
                <a:lnTo>
                  <a:pt x="9466" y="5830"/>
                </a:lnTo>
                <a:lnTo>
                  <a:pt x="2184" y="5830"/>
                </a:lnTo>
                <a:lnTo>
                  <a:pt x="2184" y="2915"/>
                </a:lnTo>
                <a:lnTo>
                  <a:pt x="2184" y="0"/>
                </a:ln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7"/>
          <p:cNvSpPr/>
          <p:nvPr/>
        </p:nvSpPr>
        <p:spPr>
          <a:xfrm>
            <a:off x="3536942" y="3541808"/>
            <a:ext cx="72715" cy="103126"/>
          </a:xfrm>
          <a:custGeom>
            <a:avLst/>
            <a:gdLst/>
            <a:ahLst/>
            <a:cxnLst/>
            <a:rect l="l" t="t" r="r" b="b"/>
            <a:pathLst>
              <a:path w="7458" h="10577" extrusionOk="0">
                <a:moveTo>
                  <a:pt x="3908" y="0"/>
                </a:moveTo>
                <a:cubicBezTo>
                  <a:pt x="3164" y="0"/>
                  <a:pt x="2419" y="145"/>
                  <a:pt x="1911" y="434"/>
                </a:cubicBezTo>
                <a:cubicBezTo>
                  <a:pt x="1049" y="915"/>
                  <a:pt x="361" y="2116"/>
                  <a:pt x="361" y="3153"/>
                </a:cubicBezTo>
                <a:cubicBezTo>
                  <a:pt x="361" y="3819"/>
                  <a:pt x="383" y="3841"/>
                  <a:pt x="1071" y="3841"/>
                </a:cubicBezTo>
                <a:cubicBezTo>
                  <a:pt x="1747" y="3841"/>
                  <a:pt x="1780" y="3808"/>
                  <a:pt x="1868" y="3153"/>
                </a:cubicBezTo>
                <a:cubicBezTo>
                  <a:pt x="2031" y="2203"/>
                  <a:pt x="2435" y="1712"/>
                  <a:pt x="3232" y="1461"/>
                </a:cubicBezTo>
                <a:cubicBezTo>
                  <a:pt x="3433" y="1401"/>
                  <a:pt x="3629" y="1373"/>
                  <a:pt x="3818" y="1373"/>
                </a:cubicBezTo>
                <a:cubicBezTo>
                  <a:pt x="5418" y="1373"/>
                  <a:pt x="6489" y="3357"/>
                  <a:pt x="5219" y="4529"/>
                </a:cubicBezTo>
                <a:cubicBezTo>
                  <a:pt x="5001" y="4736"/>
                  <a:pt x="4128" y="5336"/>
                  <a:pt x="3276" y="5839"/>
                </a:cubicBezTo>
                <a:cubicBezTo>
                  <a:pt x="2413" y="6352"/>
                  <a:pt x="1529" y="6952"/>
                  <a:pt x="1289" y="7171"/>
                </a:cubicBezTo>
                <a:cubicBezTo>
                  <a:pt x="776" y="7662"/>
                  <a:pt x="284" y="8754"/>
                  <a:pt x="110" y="9791"/>
                </a:cubicBezTo>
                <a:lnTo>
                  <a:pt x="1" y="10577"/>
                </a:lnTo>
                <a:lnTo>
                  <a:pt x="7457" y="10577"/>
                </a:lnTo>
                <a:lnTo>
                  <a:pt x="7457" y="9933"/>
                </a:lnTo>
                <a:lnTo>
                  <a:pt x="7457" y="9300"/>
                </a:lnTo>
                <a:lnTo>
                  <a:pt x="4641" y="9300"/>
                </a:lnTo>
                <a:cubicBezTo>
                  <a:pt x="2948" y="9300"/>
                  <a:pt x="1813" y="9223"/>
                  <a:pt x="1813" y="9114"/>
                </a:cubicBezTo>
                <a:cubicBezTo>
                  <a:pt x="1813" y="8699"/>
                  <a:pt x="3058" y="7607"/>
                  <a:pt x="4313" y="6920"/>
                </a:cubicBezTo>
                <a:cubicBezTo>
                  <a:pt x="6693" y="5609"/>
                  <a:pt x="7457" y="4681"/>
                  <a:pt x="7457" y="3153"/>
                </a:cubicBezTo>
                <a:cubicBezTo>
                  <a:pt x="7457" y="2148"/>
                  <a:pt x="6748" y="926"/>
                  <a:pt x="5896" y="434"/>
                </a:cubicBezTo>
                <a:cubicBezTo>
                  <a:pt x="5394" y="145"/>
                  <a:pt x="4652" y="0"/>
                  <a:pt x="3908" y="0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7"/>
          <p:cNvSpPr/>
          <p:nvPr/>
        </p:nvSpPr>
        <p:spPr>
          <a:xfrm>
            <a:off x="3185668" y="3543905"/>
            <a:ext cx="40774" cy="60226"/>
          </a:xfrm>
          <a:custGeom>
            <a:avLst/>
            <a:gdLst/>
            <a:ahLst/>
            <a:cxnLst/>
            <a:rect l="l" t="t" r="r" b="b"/>
            <a:pathLst>
              <a:path w="4182" h="6177" extrusionOk="0">
                <a:moveTo>
                  <a:pt x="1838" y="1"/>
                </a:moveTo>
                <a:cubicBezTo>
                  <a:pt x="1837" y="1"/>
                  <a:pt x="1836" y="1"/>
                  <a:pt x="1834" y="1"/>
                </a:cubicBezTo>
                <a:cubicBezTo>
                  <a:pt x="1670" y="1"/>
                  <a:pt x="1201" y="187"/>
                  <a:pt x="775" y="405"/>
                </a:cubicBezTo>
                <a:cubicBezTo>
                  <a:pt x="339" y="602"/>
                  <a:pt x="0" y="874"/>
                  <a:pt x="0" y="1005"/>
                </a:cubicBezTo>
                <a:cubicBezTo>
                  <a:pt x="0" y="1224"/>
                  <a:pt x="1780" y="6006"/>
                  <a:pt x="1922" y="6159"/>
                </a:cubicBezTo>
                <a:cubicBezTo>
                  <a:pt x="1935" y="6171"/>
                  <a:pt x="1963" y="6177"/>
                  <a:pt x="2004" y="6177"/>
                </a:cubicBezTo>
                <a:cubicBezTo>
                  <a:pt x="2427" y="6177"/>
                  <a:pt x="4182" y="5552"/>
                  <a:pt x="4182" y="5373"/>
                </a:cubicBezTo>
                <a:cubicBezTo>
                  <a:pt x="4182" y="5263"/>
                  <a:pt x="3712" y="4008"/>
                  <a:pt x="3144" y="2589"/>
                </a:cubicBezTo>
                <a:cubicBezTo>
                  <a:pt x="2418" y="767"/>
                  <a:pt x="2036" y="1"/>
                  <a:pt x="18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7"/>
          <p:cNvSpPr/>
          <p:nvPr/>
        </p:nvSpPr>
        <p:spPr>
          <a:xfrm>
            <a:off x="2161958" y="3547317"/>
            <a:ext cx="40774" cy="58549"/>
          </a:xfrm>
          <a:custGeom>
            <a:avLst/>
            <a:gdLst/>
            <a:ahLst/>
            <a:cxnLst/>
            <a:rect l="l" t="t" r="r" b="b"/>
            <a:pathLst>
              <a:path w="4182" h="6005" extrusionOk="0">
                <a:moveTo>
                  <a:pt x="2293" y="0"/>
                </a:moveTo>
                <a:cubicBezTo>
                  <a:pt x="2151" y="0"/>
                  <a:pt x="1616" y="1059"/>
                  <a:pt x="1016" y="2490"/>
                </a:cubicBezTo>
                <a:cubicBezTo>
                  <a:pt x="459" y="3876"/>
                  <a:pt x="0" y="5099"/>
                  <a:pt x="0" y="5208"/>
                </a:cubicBezTo>
                <a:cubicBezTo>
                  <a:pt x="0" y="5386"/>
                  <a:pt x="1732" y="6004"/>
                  <a:pt x="2169" y="6004"/>
                </a:cubicBezTo>
                <a:cubicBezTo>
                  <a:pt x="2215" y="6004"/>
                  <a:pt x="2246" y="5998"/>
                  <a:pt x="2260" y="5983"/>
                </a:cubicBezTo>
                <a:cubicBezTo>
                  <a:pt x="2402" y="5841"/>
                  <a:pt x="4182" y="1223"/>
                  <a:pt x="4182" y="1005"/>
                </a:cubicBezTo>
                <a:cubicBezTo>
                  <a:pt x="4182" y="786"/>
                  <a:pt x="2708" y="0"/>
                  <a:pt x="22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1924253" y="3554259"/>
            <a:ext cx="72715" cy="103028"/>
          </a:xfrm>
          <a:custGeom>
            <a:avLst/>
            <a:gdLst/>
            <a:ahLst/>
            <a:cxnLst/>
            <a:rect l="l" t="t" r="r" b="b"/>
            <a:pathLst>
              <a:path w="7458" h="10567" extrusionOk="0">
                <a:moveTo>
                  <a:pt x="3908" y="1"/>
                </a:moveTo>
                <a:cubicBezTo>
                  <a:pt x="3164" y="1"/>
                  <a:pt x="2419" y="145"/>
                  <a:pt x="1911" y="435"/>
                </a:cubicBezTo>
                <a:cubicBezTo>
                  <a:pt x="1049" y="904"/>
                  <a:pt x="361" y="2105"/>
                  <a:pt x="361" y="3142"/>
                </a:cubicBezTo>
                <a:cubicBezTo>
                  <a:pt x="361" y="3819"/>
                  <a:pt x="383" y="3841"/>
                  <a:pt x="1071" y="3841"/>
                </a:cubicBezTo>
                <a:cubicBezTo>
                  <a:pt x="1748" y="3841"/>
                  <a:pt x="1780" y="3797"/>
                  <a:pt x="1868" y="3142"/>
                </a:cubicBezTo>
                <a:cubicBezTo>
                  <a:pt x="2032" y="2203"/>
                  <a:pt x="2435" y="1712"/>
                  <a:pt x="3232" y="1450"/>
                </a:cubicBezTo>
                <a:cubicBezTo>
                  <a:pt x="3430" y="1392"/>
                  <a:pt x="3623" y="1366"/>
                  <a:pt x="3809" y="1366"/>
                </a:cubicBezTo>
                <a:cubicBezTo>
                  <a:pt x="5414" y="1366"/>
                  <a:pt x="6491" y="3355"/>
                  <a:pt x="5220" y="4529"/>
                </a:cubicBezTo>
                <a:cubicBezTo>
                  <a:pt x="5001" y="4725"/>
                  <a:pt x="4128" y="5326"/>
                  <a:pt x="3276" y="5839"/>
                </a:cubicBezTo>
                <a:cubicBezTo>
                  <a:pt x="2414" y="6352"/>
                  <a:pt x="1529" y="6953"/>
                  <a:pt x="1289" y="7171"/>
                </a:cubicBezTo>
                <a:cubicBezTo>
                  <a:pt x="776" y="7662"/>
                  <a:pt x="285" y="8754"/>
                  <a:pt x="110" y="9791"/>
                </a:cubicBezTo>
                <a:lnTo>
                  <a:pt x="1" y="10566"/>
                </a:lnTo>
                <a:lnTo>
                  <a:pt x="7458" y="10566"/>
                </a:lnTo>
                <a:lnTo>
                  <a:pt x="7458" y="9933"/>
                </a:lnTo>
                <a:lnTo>
                  <a:pt x="7458" y="9300"/>
                </a:lnTo>
                <a:lnTo>
                  <a:pt x="4641" y="9300"/>
                </a:lnTo>
                <a:cubicBezTo>
                  <a:pt x="2949" y="9300"/>
                  <a:pt x="1813" y="9224"/>
                  <a:pt x="1813" y="9114"/>
                </a:cubicBezTo>
                <a:cubicBezTo>
                  <a:pt x="1813" y="8699"/>
                  <a:pt x="3058" y="7608"/>
                  <a:pt x="4313" y="6909"/>
                </a:cubicBezTo>
                <a:cubicBezTo>
                  <a:pt x="6693" y="5599"/>
                  <a:pt x="7458" y="4671"/>
                  <a:pt x="7458" y="3142"/>
                </a:cubicBezTo>
                <a:cubicBezTo>
                  <a:pt x="7458" y="2149"/>
                  <a:pt x="6748" y="926"/>
                  <a:pt x="5896" y="435"/>
                </a:cubicBezTo>
                <a:cubicBezTo>
                  <a:pt x="5394" y="145"/>
                  <a:pt x="4652" y="1"/>
                  <a:pt x="3908" y="1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7"/>
          <p:cNvSpPr/>
          <p:nvPr/>
        </p:nvSpPr>
        <p:spPr>
          <a:xfrm>
            <a:off x="2209859" y="3566798"/>
            <a:ext cx="37479" cy="55039"/>
          </a:xfrm>
          <a:custGeom>
            <a:avLst/>
            <a:gdLst/>
            <a:ahLst/>
            <a:cxnLst/>
            <a:rect l="l" t="t" r="r" b="b"/>
            <a:pathLst>
              <a:path w="3844" h="5645" extrusionOk="0">
                <a:moveTo>
                  <a:pt x="1933" y="0"/>
                </a:moveTo>
                <a:cubicBezTo>
                  <a:pt x="1780" y="0"/>
                  <a:pt x="1343" y="928"/>
                  <a:pt x="841" y="2315"/>
                </a:cubicBezTo>
                <a:cubicBezTo>
                  <a:pt x="382" y="3603"/>
                  <a:pt x="0" y="4739"/>
                  <a:pt x="0" y="4859"/>
                </a:cubicBezTo>
                <a:cubicBezTo>
                  <a:pt x="0" y="5044"/>
                  <a:pt x="1441" y="5645"/>
                  <a:pt x="1911" y="5645"/>
                </a:cubicBezTo>
                <a:cubicBezTo>
                  <a:pt x="2107" y="5645"/>
                  <a:pt x="3843" y="1463"/>
                  <a:pt x="3821" y="983"/>
                </a:cubicBezTo>
                <a:cubicBezTo>
                  <a:pt x="3821" y="786"/>
                  <a:pt x="2326" y="0"/>
                  <a:pt x="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7"/>
          <p:cNvSpPr/>
          <p:nvPr/>
        </p:nvSpPr>
        <p:spPr>
          <a:xfrm>
            <a:off x="3135953" y="3567002"/>
            <a:ext cx="39078" cy="54834"/>
          </a:xfrm>
          <a:custGeom>
            <a:avLst/>
            <a:gdLst/>
            <a:ahLst/>
            <a:cxnLst/>
            <a:rect l="l" t="t" r="r" b="b"/>
            <a:pathLst>
              <a:path w="4008" h="5624" extrusionOk="0">
                <a:moveTo>
                  <a:pt x="1844" y="1"/>
                </a:moveTo>
                <a:cubicBezTo>
                  <a:pt x="1841" y="1"/>
                  <a:pt x="1838" y="1"/>
                  <a:pt x="1835" y="1"/>
                </a:cubicBezTo>
                <a:cubicBezTo>
                  <a:pt x="1671" y="1"/>
                  <a:pt x="1201" y="187"/>
                  <a:pt x="787" y="405"/>
                </a:cubicBezTo>
                <a:cubicBezTo>
                  <a:pt x="350" y="602"/>
                  <a:pt x="0" y="875"/>
                  <a:pt x="0" y="962"/>
                </a:cubicBezTo>
                <a:cubicBezTo>
                  <a:pt x="0" y="1399"/>
                  <a:pt x="1889" y="5624"/>
                  <a:pt x="2097" y="5624"/>
                </a:cubicBezTo>
                <a:cubicBezTo>
                  <a:pt x="2566" y="5624"/>
                  <a:pt x="4007" y="5023"/>
                  <a:pt x="4007" y="4838"/>
                </a:cubicBezTo>
                <a:cubicBezTo>
                  <a:pt x="4007" y="4718"/>
                  <a:pt x="3581" y="3582"/>
                  <a:pt x="3057" y="2294"/>
                </a:cubicBezTo>
                <a:cubicBezTo>
                  <a:pt x="2412" y="703"/>
                  <a:pt x="2053" y="1"/>
                  <a:pt x="1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7"/>
          <p:cNvSpPr/>
          <p:nvPr/>
        </p:nvSpPr>
        <p:spPr>
          <a:xfrm>
            <a:off x="2255948" y="3588082"/>
            <a:ext cx="37265" cy="49715"/>
          </a:xfrm>
          <a:custGeom>
            <a:avLst/>
            <a:gdLst/>
            <a:ahLst/>
            <a:cxnLst/>
            <a:rect l="l" t="t" r="r" b="b"/>
            <a:pathLst>
              <a:path w="3822" h="5099" extrusionOk="0">
                <a:moveTo>
                  <a:pt x="1933" y="1"/>
                </a:moveTo>
                <a:cubicBezTo>
                  <a:pt x="1802" y="1"/>
                  <a:pt x="1332" y="896"/>
                  <a:pt x="841" y="2043"/>
                </a:cubicBezTo>
                <a:cubicBezTo>
                  <a:pt x="383" y="3167"/>
                  <a:pt x="1" y="4193"/>
                  <a:pt x="1" y="4302"/>
                </a:cubicBezTo>
                <a:cubicBezTo>
                  <a:pt x="1" y="4481"/>
                  <a:pt x="1741" y="5098"/>
                  <a:pt x="2172" y="5098"/>
                </a:cubicBezTo>
                <a:cubicBezTo>
                  <a:pt x="2217" y="5098"/>
                  <a:pt x="2247" y="5092"/>
                  <a:pt x="2260" y="5078"/>
                </a:cubicBezTo>
                <a:cubicBezTo>
                  <a:pt x="2402" y="4958"/>
                  <a:pt x="3822" y="1224"/>
                  <a:pt x="3822" y="1005"/>
                </a:cubicBezTo>
                <a:cubicBezTo>
                  <a:pt x="3822" y="787"/>
                  <a:pt x="2337" y="1"/>
                  <a:pt x="19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7"/>
          <p:cNvSpPr/>
          <p:nvPr/>
        </p:nvSpPr>
        <p:spPr>
          <a:xfrm>
            <a:off x="3088052" y="3590100"/>
            <a:ext cx="37265" cy="51217"/>
          </a:xfrm>
          <a:custGeom>
            <a:avLst/>
            <a:gdLst/>
            <a:ahLst/>
            <a:cxnLst/>
            <a:rect l="l" t="t" r="r" b="b"/>
            <a:pathLst>
              <a:path w="3822" h="5253" extrusionOk="0">
                <a:moveTo>
                  <a:pt x="1845" y="1"/>
                </a:moveTo>
                <a:cubicBezTo>
                  <a:pt x="1842" y="1"/>
                  <a:pt x="1838" y="1"/>
                  <a:pt x="1835" y="1"/>
                </a:cubicBezTo>
                <a:cubicBezTo>
                  <a:pt x="1671" y="1"/>
                  <a:pt x="1201" y="176"/>
                  <a:pt x="787" y="394"/>
                </a:cubicBezTo>
                <a:cubicBezTo>
                  <a:pt x="350" y="602"/>
                  <a:pt x="0" y="875"/>
                  <a:pt x="0" y="962"/>
                </a:cubicBezTo>
                <a:cubicBezTo>
                  <a:pt x="0" y="1453"/>
                  <a:pt x="1529" y="5253"/>
                  <a:pt x="1725" y="5253"/>
                </a:cubicBezTo>
                <a:cubicBezTo>
                  <a:pt x="2162" y="5253"/>
                  <a:pt x="3822" y="4478"/>
                  <a:pt x="3822" y="4270"/>
                </a:cubicBezTo>
                <a:cubicBezTo>
                  <a:pt x="3822" y="4161"/>
                  <a:pt x="3440" y="3146"/>
                  <a:pt x="2981" y="2021"/>
                </a:cubicBezTo>
                <a:cubicBezTo>
                  <a:pt x="2391" y="626"/>
                  <a:pt x="2054" y="1"/>
                  <a:pt x="18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7"/>
          <p:cNvSpPr/>
          <p:nvPr/>
        </p:nvSpPr>
        <p:spPr>
          <a:xfrm>
            <a:off x="2303849" y="3607670"/>
            <a:ext cx="35568" cy="46108"/>
          </a:xfrm>
          <a:custGeom>
            <a:avLst/>
            <a:gdLst/>
            <a:ahLst/>
            <a:cxnLst/>
            <a:rect l="l" t="t" r="r" b="b"/>
            <a:pathLst>
              <a:path w="3648" h="4729" extrusionOk="0">
                <a:moveTo>
                  <a:pt x="1551" y="1"/>
                </a:moveTo>
                <a:cubicBezTo>
                  <a:pt x="1420" y="1"/>
                  <a:pt x="1027" y="831"/>
                  <a:pt x="656" y="1857"/>
                </a:cubicBezTo>
                <a:cubicBezTo>
                  <a:pt x="295" y="2894"/>
                  <a:pt x="1" y="3822"/>
                  <a:pt x="1" y="3942"/>
                </a:cubicBezTo>
                <a:cubicBezTo>
                  <a:pt x="1" y="4128"/>
                  <a:pt x="1442" y="4728"/>
                  <a:pt x="1911" y="4728"/>
                </a:cubicBezTo>
                <a:cubicBezTo>
                  <a:pt x="2119" y="4728"/>
                  <a:pt x="3647" y="1420"/>
                  <a:pt x="3647" y="983"/>
                </a:cubicBezTo>
                <a:cubicBezTo>
                  <a:pt x="3647" y="776"/>
                  <a:pt x="1988" y="1"/>
                  <a:pt x="15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7"/>
          <p:cNvSpPr/>
          <p:nvPr/>
        </p:nvSpPr>
        <p:spPr>
          <a:xfrm>
            <a:off x="3038336" y="3613100"/>
            <a:ext cx="35568" cy="46000"/>
          </a:xfrm>
          <a:custGeom>
            <a:avLst/>
            <a:gdLst/>
            <a:ahLst/>
            <a:cxnLst/>
            <a:rect l="l" t="t" r="r" b="b"/>
            <a:pathLst>
              <a:path w="3648" h="4718" extrusionOk="0">
                <a:moveTo>
                  <a:pt x="1851" y="0"/>
                </a:moveTo>
                <a:cubicBezTo>
                  <a:pt x="1850" y="0"/>
                  <a:pt x="1848" y="0"/>
                  <a:pt x="1846" y="1"/>
                </a:cubicBezTo>
                <a:cubicBezTo>
                  <a:pt x="1682" y="1"/>
                  <a:pt x="1202" y="186"/>
                  <a:pt x="787" y="405"/>
                </a:cubicBezTo>
                <a:cubicBezTo>
                  <a:pt x="350" y="601"/>
                  <a:pt x="1" y="874"/>
                  <a:pt x="1" y="972"/>
                </a:cubicBezTo>
                <a:cubicBezTo>
                  <a:pt x="1" y="1409"/>
                  <a:pt x="1529" y="4717"/>
                  <a:pt x="1737" y="4717"/>
                </a:cubicBezTo>
                <a:cubicBezTo>
                  <a:pt x="2206" y="4717"/>
                  <a:pt x="3647" y="4117"/>
                  <a:pt x="3647" y="3931"/>
                </a:cubicBezTo>
                <a:cubicBezTo>
                  <a:pt x="3647" y="3811"/>
                  <a:pt x="3298" y="2883"/>
                  <a:pt x="2883" y="1846"/>
                </a:cubicBezTo>
                <a:cubicBezTo>
                  <a:pt x="2375" y="580"/>
                  <a:pt x="2049" y="0"/>
                  <a:pt x="18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7"/>
          <p:cNvSpPr/>
          <p:nvPr/>
        </p:nvSpPr>
        <p:spPr>
          <a:xfrm>
            <a:off x="2350045" y="3628963"/>
            <a:ext cx="33647" cy="40775"/>
          </a:xfrm>
          <a:custGeom>
            <a:avLst/>
            <a:gdLst/>
            <a:ahLst/>
            <a:cxnLst/>
            <a:rect l="l" t="t" r="r" b="b"/>
            <a:pathLst>
              <a:path w="3451" h="4182" extrusionOk="0">
                <a:moveTo>
                  <a:pt x="1562" y="0"/>
                </a:moveTo>
                <a:cubicBezTo>
                  <a:pt x="1431" y="0"/>
                  <a:pt x="1038" y="765"/>
                  <a:pt x="667" y="1693"/>
                </a:cubicBezTo>
                <a:cubicBezTo>
                  <a:pt x="306" y="2621"/>
                  <a:pt x="1" y="3450"/>
                  <a:pt x="1" y="3559"/>
                </a:cubicBezTo>
                <a:cubicBezTo>
                  <a:pt x="1" y="3745"/>
                  <a:pt x="1486" y="4182"/>
                  <a:pt x="2075" y="4182"/>
                </a:cubicBezTo>
                <a:cubicBezTo>
                  <a:pt x="2294" y="4182"/>
                  <a:pt x="3451" y="1452"/>
                  <a:pt x="3451" y="983"/>
                </a:cubicBezTo>
                <a:cubicBezTo>
                  <a:pt x="3451" y="775"/>
                  <a:pt x="1944" y="0"/>
                  <a:pt x="15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7"/>
          <p:cNvSpPr/>
          <p:nvPr/>
        </p:nvSpPr>
        <p:spPr>
          <a:xfrm>
            <a:off x="2990435" y="3636559"/>
            <a:ext cx="33754" cy="40316"/>
          </a:xfrm>
          <a:custGeom>
            <a:avLst/>
            <a:gdLst/>
            <a:ahLst/>
            <a:cxnLst/>
            <a:rect l="l" t="t" r="r" b="b"/>
            <a:pathLst>
              <a:path w="3462" h="4135" extrusionOk="0">
                <a:moveTo>
                  <a:pt x="1749" y="1"/>
                </a:moveTo>
                <a:cubicBezTo>
                  <a:pt x="1524" y="1"/>
                  <a:pt x="1233" y="140"/>
                  <a:pt x="787" y="368"/>
                </a:cubicBezTo>
                <a:cubicBezTo>
                  <a:pt x="350" y="564"/>
                  <a:pt x="1" y="815"/>
                  <a:pt x="1" y="924"/>
                </a:cubicBezTo>
                <a:cubicBezTo>
                  <a:pt x="1" y="1350"/>
                  <a:pt x="1147" y="4134"/>
                  <a:pt x="1333" y="4134"/>
                </a:cubicBezTo>
                <a:cubicBezTo>
                  <a:pt x="1791" y="4134"/>
                  <a:pt x="3462" y="3490"/>
                  <a:pt x="3462" y="3326"/>
                </a:cubicBezTo>
                <a:cubicBezTo>
                  <a:pt x="3462" y="3217"/>
                  <a:pt x="3167" y="2420"/>
                  <a:pt x="2807" y="1547"/>
                </a:cubicBezTo>
                <a:cubicBezTo>
                  <a:pt x="2335" y="424"/>
                  <a:pt x="2141" y="1"/>
                  <a:pt x="17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2397947" y="3648444"/>
            <a:ext cx="31951" cy="39078"/>
          </a:xfrm>
          <a:custGeom>
            <a:avLst/>
            <a:gdLst/>
            <a:ahLst/>
            <a:cxnLst/>
            <a:rect l="l" t="t" r="r" b="b"/>
            <a:pathLst>
              <a:path w="3277" h="4008" extrusionOk="0">
                <a:moveTo>
                  <a:pt x="1376" y="0"/>
                </a:moveTo>
                <a:cubicBezTo>
                  <a:pt x="1256" y="0"/>
                  <a:pt x="885" y="655"/>
                  <a:pt x="579" y="1474"/>
                </a:cubicBezTo>
                <a:cubicBezTo>
                  <a:pt x="252" y="2271"/>
                  <a:pt x="1" y="3035"/>
                  <a:pt x="1" y="3188"/>
                </a:cubicBezTo>
                <a:cubicBezTo>
                  <a:pt x="1" y="3407"/>
                  <a:pt x="1398" y="4007"/>
                  <a:pt x="1922" y="4007"/>
                </a:cubicBezTo>
                <a:cubicBezTo>
                  <a:pt x="2130" y="4007"/>
                  <a:pt x="3276" y="1441"/>
                  <a:pt x="3276" y="983"/>
                </a:cubicBezTo>
                <a:cubicBezTo>
                  <a:pt x="3276" y="786"/>
                  <a:pt x="1780" y="0"/>
                  <a:pt x="13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7"/>
          <p:cNvSpPr/>
          <p:nvPr/>
        </p:nvSpPr>
        <p:spPr>
          <a:xfrm>
            <a:off x="2940836" y="3657278"/>
            <a:ext cx="31941" cy="39078"/>
          </a:xfrm>
          <a:custGeom>
            <a:avLst/>
            <a:gdLst/>
            <a:ahLst/>
            <a:cxnLst/>
            <a:rect l="l" t="t" r="r" b="b"/>
            <a:pathLst>
              <a:path w="3276" h="4008" extrusionOk="0">
                <a:moveTo>
                  <a:pt x="1922" y="0"/>
                </a:moveTo>
                <a:cubicBezTo>
                  <a:pt x="1813" y="22"/>
                  <a:pt x="1343" y="219"/>
                  <a:pt x="874" y="481"/>
                </a:cubicBezTo>
                <a:cubicBezTo>
                  <a:pt x="382" y="710"/>
                  <a:pt x="0" y="1027"/>
                  <a:pt x="0" y="1169"/>
                </a:cubicBezTo>
                <a:cubicBezTo>
                  <a:pt x="0" y="1627"/>
                  <a:pt x="1147" y="4007"/>
                  <a:pt x="1365" y="4007"/>
                </a:cubicBezTo>
                <a:cubicBezTo>
                  <a:pt x="1867" y="4007"/>
                  <a:pt x="3276" y="3407"/>
                  <a:pt x="3276" y="3188"/>
                </a:cubicBezTo>
                <a:cubicBezTo>
                  <a:pt x="3276" y="2719"/>
                  <a:pt x="2129" y="0"/>
                  <a:pt x="1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7"/>
          <p:cNvSpPr/>
          <p:nvPr/>
        </p:nvSpPr>
        <p:spPr>
          <a:xfrm>
            <a:off x="2444045" y="3669728"/>
            <a:ext cx="30128" cy="33754"/>
          </a:xfrm>
          <a:custGeom>
            <a:avLst/>
            <a:gdLst/>
            <a:ahLst/>
            <a:cxnLst/>
            <a:rect l="l" t="t" r="r" b="b"/>
            <a:pathLst>
              <a:path w="3090" h="3462" extrusionOk="0">
                <a:moveTo>
                  <a:pt x="1201" y="1"/>
                </a:moveTo>
                <a:cubicBezTo>
                  <a:pt x="1070" y="1"/>
                  <a:pt x="743" y="547"/>
                  <a:pt x="491" y="1234"/>
                </a:cubicBezTo>
                <a:cubicBezTo>
                  <a:pt x="219" y="1911"/>
                  <a:pt x="0" y="2545"/>
                  <a:pt x="0" y="2654"/>
                </a:cubicBezTo>
                <a:cubicBezTo>
                  <a:pt x="0" y="2818"/>
                  <a:pt x="1671" y="3462"/>
                  <a:pt x="2129" y="3462"/>
                </a:cubicBezTo>
                <a:cubicBezTo>
                  <a:pt x="2315" y="3462"/>
                  <a:pt x="3090" y="1453"/>
                  <a:pt x="3090" y="1005"/>
                </a:cubicBezTo>
                <a:cubicBezTo>
                  <a:pt x="3090" y="787"/>
                  <a:pt x="1605" y="1"/>
                  <a:pt x="1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2892935" y="3680833"/>
            <a:ext cx="30128" cy="33296"/>
          </a:xfrm>
          <a:custGeom>
            <a:avLst/>
            <a:gdLst/>
            <a:ahLst/>
            <a:cxnLst/>
            <a:rect l="l" t="t" r="r" b="b"/>
            <a:pathLst>
              <a:path w="3090" h="3415" extrusionOk="0">
                <a:moveTo>
                  <a:pt x="1757" y="1"/>
                </a:moveTo>
                <a:cubicBezTo>
                  <a:pt x="1534" y="1"/>
                  <a:pt x="1235" y="136"/>
                  <a:pt x="775" y="368"/>
                </a:cubicBezTo>
                <a:cubicBezTo>
                  <a:pt x="339" y="576"/>
                  <a:pt x="0" y="849"/>
                  <a:pt x="0" y="958"/>
                </a:cubicBezTo>
                <a:cubicBezTo>
                  <a:pt x="0" y="1406"/>
                  <a:pt x="775" y="3414"/>
                  <a:pt x="961" y="3414"/>
                </a:cubicBezTo>
                <a:cubicBezTo>
                  <a:pt x="1420" y="3414"/>
                  <a:pt x="3090" y="2770"/>
                  <a:pt x="3090" y="2607"/>
                </a:cubicBezTo>
                <a:cubicBezTo>
                  <a:pt x="3090" y="2497"/>
                  <a:pt x="2872" y="1864"/>
                  <a:pt x="2599" y="1187"/>
                </a:cubicBezTo>
                <a:cubicBezTo>
                  <a:pt x="2277" y="343"/>
                  <a:pt x="2112" y="1"/>
                  <a:pt x="17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4280272" y="3680297"/>
            <a:ext cx="67392" cy="95891"/>
          </a:xfrm>
          <a:custGeom>
            <a:avLst/>
            <a:gdLst/>
            <a:ahLst/>
            <a:cxnLst/>
            <a:rect l="l" t="t" r="r" b="b"/>
            <a:pathLst>
              <a:path w="6912" h="9835" extrusionOk="0">
                <a:moveTo>
                  <a:pt x="3469" y="0"/>
                </a:moveTo>
                <a:cubicBezTo>
                  <a:pt x="2781" y="0"/>
                  <a:pt x="2080" y="123"/>
                  <a:pt x="1616" y="369"/>
                </a:cubicBezTo>
                <a:cubicBezTo>
                  <a:pt x="1179" y="609"/>
                  <a:pt x="819" y="991"/>
                  <a:pt x="568" y="1515"/>
                </a:cubicBezTo>
                <a:cubicBezTo>
                  <a:pt x="33" y="2596"/>
                  <a:pt x="77" y="2847"/>
                  <a:pt x="743" y="2989"/>
                </a:cubicBezTo>
                <a:cubicBezTo>
                  <a:pt x="1061" y="3051"/>
                  <a:pt x="1267" y="3088"/>
                  <a:pt x="1399" y="3088"/>
                </a:cubicBezTo>
                <a:cubicBezTo>
                  <a:pt x="1617" y="3088"/>
                  <a:pt x="1638" y="2989"/>
                  <a:pt x="1638" y="2738"/>
                </a:cubicBezTo>
                <a:cubicBezTo>
                  <a:pt x="1638" y="2170"/>
                  <a:pt x="2129" y="1537"/>
                  <a:pt x="2730" y="1286"/>
                </a:cubicBezTo>
                <a:cubicBezTo>
                  <a:pt x="2946" y="1193"/>
                  <a:pt x="3172" y="1150"/>
                  <a:pt x="3395" y="1150"/>
                </a:cubicBezTo>
                <a:cubicBezTo>
                  <a:pt x="4272" y="1150"/>
                  <a:pt x="5099" y="1813"/>
                  <a:pt x="5099" y="2683"/>
                </a:cubicBezTo>
                <a:cubicBezTo>
                  <a:pt x="5099" y="3557"/>
                  <a:pt x="4400" y="4485"/>
                  <a:pt x="2599" y="6013"/>
                </a:cubicBezTo>
                <a:cubicBezTo>
                  <a:pt x="983" y="7400"/>
                  <a:pt x="0" y="8688"/>
                  <a:pt x="0" y="9420"/>
                </a:cubicBezTo>
                <a:lnTo>
                  <a:pt x="0" y="9834"/>
                </a:lnTo>
                <a:lnTo>
                  <a:pt x="6551" y="9834"/>
                </a:lnTo>
                <a:lnTo>
                  <a:pt x="6551" y="9201"/>
                </a:lnTo>
                <a:lnTo>
                  <a:pt x="6551" y="8557"/>
                </a:lnTo>
                <a:lnTo>
                  <a:pt x="1911" y="8557"/>
                </a:lnTo>
                <a:lnTo>
                  <a:pt x="3952" y="6592"/>
                </a:lnTo>
                <a:cubicBezTo>
                  <a:pt x="5077" y="5522"/>
                  <a:pt x="6114" y="4397"/>
                  <a:pt x="6278" y="4070"/>
                </a:cubicBezTo>
                <a:cubicBezTo>
                  <a:pt x="6911" y="2760"/>
                  <a:pt x="6442" y="1122"/>
                  <a:pt x="5241" y="369"/>
                </a:cubicBezTo>
                <a:cubicBezTo>
                  <a:pt x="4831" y="123"/>
                  <a:pt x="4157" y="0"/>
                  <a:pt x="34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2491946" y="3689209"/>
            <a:ext cx="28431" cy="30244"/>
          </a:xfrm>
          <a:custGeom>
            <a:avLst/>
            <a:gdLst/>
            <a:ahLst/>
            <a:cxnLst/>
            <a:rect l="l" t="t" r="r" b="b"/>
            <a:pathLst>
              <a:path w="2916" h="3102" extrusionOk="0">
                <a:moveTo>
                  <a:pt x="1015" y="1"/>
                </a:moveTo>
                <a:cubicBezTo>
                  <a:pt x="895" y="1"/>
                  <a:pt x="601" y="459"/>
                  <a:pt x="382" y="1027"/>
                </a:cubicBezTo>
                <a:cubicBezTo>
                  <a:pt x="186" y="1584"/>
                  <a:pt x="0" y="2152"/>
                  <a:pt x="0" y="2283"/>
                </a:cubicBezTo>
                <a:cubicBezTo>
                  <a:pt x="0" y="2501"/>
                  <a:pt x="1398" y="3101"/>
                  <a:pt x="1911" y="3101"/>
                </a:cubicBezTo>
                <a:cubicBezTo>
                  <a:pt x="2129" y="3101"/>
                  <a:pt x="2915" y="1464"/>
                  <a:pt x="2915" y="1027"/>
                </a:cubicBezTo>
                <a:cubicBezTo>
                  <a:pt x="2915" y="787"/>
                  <a:pt x="1441" y="1"/>
                  <a:pt x="10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2843219" y="3703863"/>
            <a:ext cx="28431" cy="29747"/>
          </a:xfrm>
          <a:custGeom>
            <a:avLst/>
            <a:gdLst/>
            <a:ahLst/>
            <a:cxnLst/>
            <a:rect l="l" t="t" r="r" b="b"/>
            <a:pathLst>
              <a:path w="2916" h="3051" extrusionOk="0">
                <a:moveTo>
                  <a:pt x="1796" y="1"/>
                </a:moveTo>
                <a:cubicBezTo>
                  <a:pt x="1569" y="1"/>
                  <a:pt x="1262" y="136"/>
                  <a:pt x="787" y="376"/>
                </a:cubicBezTo>
                <a:cubicBezTo>
                  <a:pt x="350" y="572"/>
                  <a:pt x="1" y="845"/>
                  <a:pt x="1" y="976"/>
                </a:cubicBezTo>
                <a:cubicBezTo>
                  <a:pt x="1" y="1435"/>
                  <a:pt x="798" y="3050"/>
                  <a:pt x="1016" y="3050"/>
                </a:cubicBezTo>
                <a:cubicBezTo>
                  <a:pt x="1442" y="3050"/>
                  <a:pt x="2916" y="2264"/>
                  <a:pt x="2916" y="2035"/>
                </a:cubicBezTo>
                <a:cubicBezTo>
                  <a:pt x="2916" y="1926"/>
                  <a:pt x="2730" y="1413"/>
                  <a:pt x="2534" y="889"/>
                </a:cubicBezTo>
                <a:cubicBezTo>
                  <a:pt x="2278" y="269"/>
                  <a:pt x="2116" y="1"/>
                  <a:pt x="17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7"/>
          <p:cNvSpPr/>
          <p:nvPr/>
        </p:nvSpPr>
        <p:spPr>
          <a:xfrm>
            <a:off x="2552299" y="3705179"/>
            <a:ext cx="149038" cy="154567"/>
          </a:xfrm>
          <a:custGeom>
            <a:avLst/>
            <a:gdLst/>
            <a:ahLst/>
            <a:cxnLst/>
            <a:rect l="l" t="t" r="r" b="b"/>
            <a:pathLst>
              <a:path w="15286" h="15853" extrusionOk="0">
                <a:moveTo>
                  <a:pt x="1" y="0"/>
                </a:moveTo>
                <a:lnTo>
                  <a:pt x="1" y="7916"/>
                </a:lnTo>
                <a:lnTo>
                  <a:pt x="1" y="15831"/>
                </a:lnTo>
                <a:lnTo>
                  <a:pt x="2184" y="15831"/>
                </a:lnTo>
                <a:lnTo>
                  <a:pt x="2217" y="9597"/>
                </a:lnTo>
                <a:lnTo>
                  <a:pt x="2271" y="3374"/>
                </a:lnTo>
                <a:lnTo>
                  <a:pt x="4379" y="9553"/>
                </a:lnTo>
                <a:lnTo>
                  <a:pt x="6475" y="15744"/>
                </a:lnTo>
                <a:lnTo>
                  <a:pt x="7654" y="15798"/>
                </a:lnTo>
                <a:lnTo>
                  <a:pt x="8822" y="15853"/>
                </a:lnTo>
                <a:lnTo>
                  <a:pt x="10951" y="9608"/>
                </a:lnTo>
                <a:lnTo>
                  <a:pt x="13080" y="3374"/>
                </a:lnTo>
                <a:lnTo>
                  <a:pt x="13080" y="9597"/>
                </a:lnTo>
                <a:lnTo>
                  <a:pt x="13102" y="15831"/>
                </a:lnTo>
                <a:lnTo>
                  <a:pt x="15285" y="15831"/>
                </a:lnTo>
                <a:lnTo>
                  <a:pt x="15285" y="7916"/>
                </a:lnTo>
                <a:lnTo>
                  <a:pt x="15285" y="0"/>
                </a:lnTo>
                <a:lnTo>
                  <a:pt x="12097" y="0"/>
                </a:lnTo>
                <a:lnTo>
                  <a:pt x="9914" y="6464"/>
                </a:lnTo>
                <a:cubicBezTo>
                  <a:pt x="8729" y="9965"/>
                  <a:pt x="7703" y="12776"/>
                  <a:pt x="7624" y="12776"/>
                </a:cubicBezTo>
                <a:cubicBezTo>
                  <a:pt x="7623" y="12776"/>
                  <a:pt x="7622" y="12775"/>
                  <a:pt x="7621" y="12774"/>
                </a:cubicBezTo>
                <a:cubicBezTo>
                  <a:pt x="7545" y="12709"/>
                  <a:pt x="7272" y="11955"/>
                  <a:pt x="6999" y="11104"/>
                </a:cubicBezTo>
                <a:cubicBezTo>
                  <a:pt x="6726" y="10252"/>
                  <a:pt x="5765" y="7414"/>
                  <a:pt x="4859" y="4771"/>
                </a:cubicBezTo>
                <a:lnTo>
                  <a:pt x="32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3946763" y="3705384"/>
            <a:ext cx="105739" cy="132113"/>
          </a:xfrm>
          <a:custGeom>
            <a:avLst/>
            <a:gdLst/>
            <a:ahLst/>
            <a:cxnLst/>
            <a:rect l="l" t="t" r="r" b="b"/>
            <a:pathLst>
              <a:path w="10845" h="13550" extrusionOk="0">
                <a:moveTo>
                  <a:pt x="5331" y="0"/>
                </a:moveTo>
                <a:cubicBezTo>
                  <a:pt x="5294" y="0"/>
                  <a:pt x="5257" y="1"/>
                  <a:pt x="5220" y="1"/>
                </a:cubicBezTo>
                <a:cubicBezTo>
                  <a:pt x="4510" y="1"/>
                  <a:pt x="3637" y="89"/>
                  <a:pt x="3309" y="187"/>
                </a:cubicBezTo>
                <a:cubicBezTo>
                  <a:pt x="1671" y="656"/>
                  <a:pt x="547" y="1999"/>
                  <a:pt x="547" y="3473"/>
                </a:cubicBezTo>
                <a:cubicBezTo>
                  <a:pt x="547" y="5733"/>
                  <a:pt x="1475" y="6465"/>
                  <a:pt x="5962" y="7644"/>
                </a:cubicBezTo>
                <a:cubicBezTo>
                  <a:pt x="8277" y="8244"/>
                  <a:pt x="9041" y="9096"/>
                  <a:pt x="8473" y="10449"/>
                </a:cubicBezTo>
                <a:cubicBezTo>
                  <a:pt x="8113" y="11301"/>
                  <a:pt x="7043" y="11814"/>
                  <a:pt x="5547" y="11814"/>
                </a:cubicBezTo>
                <a:cubicBezTo>
                  <a:pt x="3724" y="11814"/>
                  <a:pt x="2217" y="10832"/>
                  <a:pt x="1912" y="9445"/>
                </a:cubicBezTo>
                <a:cubicBezTo>
                  <a:pt x="1802" y="8932"/>
                  <a:pt x="1748" y="8899"/>
                  <a:pt x="885" y="8899"/>
                </a:cubicBezTo>
                <a:cubicBezTo>
                  <a:pt x="110" y="8899"/>
                  <a:pt x="1" y="8932"/>
                  <a:pt x="1" y="9281"/>
                </a:cubicBezTo>
                <a:cubicBezTo>
                  <a:pt x="1" y="10777"/>
                  <a:pt x="1267" y="12480"/>
                  <a:pt x="2785" y="13048"/>
                </a:cubicBezTo>
                <a:cubicBezTo>
                  <a:pt x="3721" y="13391"/>
                  <a:pt x="4654" y="13550"/>
                  <a:pt x="5532" y="13550"/>
                </a:cubicBezTo>
                <a:cubicBezTo>
                  <a:pt x="8506" y="13550"/>
                  <a:pt x="10844" y="11731"/>
                  <a:pt x="10482" y="9118"/>
                </a:cubicBezTo>
                <a:cubicBezTo>
                  <a:pt x="10220" y="7261"/>
                  <a:pt x="9205" y="6465"/>
                  <a:pt x="5896" y="5602"/>
                </a:cubicBezTo>
                <a:cubicBezTo>
                  <a:pt x="3495" y="4969"/>
                  <a:pt x="2818" y="4696"/>
                  <a:pt x="2545" y="4183"/>
                </a:cubicBezTo>
                <a:cubicBezTo>
                  <a:pt x="1817" y="2820"/>
                  <a:pt x="3370" y="1623"/>
                  <a:pt x="5191" y="1623"/>
                </a:cubicBezTo>
                <a:cubicBezTo>
                  <a:pt x="5748" y="1623"/>
                  <a:pt x="6329" y="1735"/>
                  <a:pt x="6879" y="1988"/>
                </a:cubicBezTo>
                <a:cubicBezTo>
                  <a:pt x="7534" y="2272"/>
                  <a:pt x="7731" y="2512"/>
                  <a:pt x="8058" y="3255"/>
                </a:cubicBezTo>
                <a:lnTo>
                  <a:pt x="8440" y="4183"/>
                </a:lnTo>
                <a:lnTo>
                  <a:pt x="9281" y="4063"/>
                </a:lnTo>
                <a:cubicBezTo>
                  <a:pt x="9729" y="3986"/>
                  <a:pt x="10133" y="3910"/>
                  <a:pt x="10154" y="3877"/>
                </a:cubicBezTo>
                <a:cubicBezTo>
                  <a:pt x="10187" y="3855"/>
                  <a:pt x="10100" y="3386"/>
                  <a:pt x="9936" y="2862"/>
                </a:cubicBezTo>
                <a:cubicBezTo>
                  <a:pt x="9409" y="1045"/>
                  <a:pt x="7728" y="0"/>
                  <a:pt x="53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4063325" y="3705404"/>
            <a:ext cx="140312" cy="131781"/>
          </a:xfrm>
          <a:custGeom>
            <a:avLst/>
            <a:gdLst/>
            <a:ahLst/>
            <a:cxnLst/>
            <a:rect l="l" t="t" r="r" b="b"/>
            <a:pathLst>
              <a:path w="14391" h="13516" extrusionOk="0">
                <a:moveTo>
                  <a:pt x="6624" y="1638"/>
                </a:moveTo>
                <a:cubicBezTo>
                  <a:pt x="7253" y="1638"/>
                  <a:pt x="7873" y="1748"/>
                  <a:pt x="8353" y="1964"/>
                </a:cubicBezTo>
                <a:cubicBezTo>
                  <a:pt x="9314" y="2401"/>
                  <a:pt x="10318" y="3602"/>
                  <a:pt x="10624" y="4672"/>
                </a:cubicBezTo>
                <a:cubicBezTo>
                  <a:pt x="10766" y="5152"/>
                  <a:pt x="10875" y="6190"/>
                  <a:pt x="10875" y="7008"/>
                </a:cubicBezTo>
                <a:cubicBezTo>
                  <a:pt x="10875" y="8275"/>
                  <a:pt x="10809" y="8602"/>
                  <a:pt x="10329" y="9530"/>
                </a:cubicBezTo>
                <a:cubicBezTo>
                  <a:pt x="9674" y="10808"/>
                  <a:pt x="8735" y="11550"/>
                  <a:pt x="7479" y="11790"/>
                </a:cubicBezTo>
                <a:cubicBezTo>
                  <a:pt x="7186" y="11844"/>
                  <a:pt x="6896" y="11870"/>
                  <a:pt x="6614" y="11870"/>
                </a:cubicBezTo>
                <a:cubicBezTo>
                  <a:pt x="4986" y="11870"/>
                  <a:pt x="3584" y="11005"/>
                  <a:pt x="2839" y="9498"/>
                </a:cubicBezTo>
                <a:cubicBezTo>
                  <a:pt x="2403" y="8591"/>
                  <a:pt x="2326" y="8220"/>
                  <a:pt x="2326" y="6899"/>
                </a:cubicBezTo>
                <a:cubicBezTo>
                  <a:pt x="2348" y="6037"/>
                  <a:pt x="2457" y="4989"/>
                  <a:pt x="2577" y="4552"/>
                </a:cubicBezTo>
                <a:cubicBezTo>
                  <a:pt x="2872" y="3547"/>
                  <a:pt x="4095" y="2237"/>
                  <a:pt x="5056" y="1888"/>
                </a:cubicBezTo>
                <a:cubicBezTo>
                  <a:pt x="5527" y="1721"/>
                  <a:pt x="6079" y="1638"/>
                  <a:pt x="6624" y="1638"/>
                </a:cubicBezTo>
                <a:close/>
                <a:moveTo>
                  <a:pt x="6477" y="1"/>
                </a:moveTo>
                <a:cubicBezTo>
                  <a:pt x="5753" y="1"/>
                  <a:pt x="5052" y="64"/>
                  <a:pt x="4597" y="196"/>
                </a:cubicBezTo>
                <a:cubicBezTo>
                  <a:pt x="3669" y="458"/>
                  <a:pt x="2163" y="1528"/>
                  <a:pt x="1638" y="2314"/>
                </a:cubicBezTo>
                <a:cubicBezTo>
                  <a:pt x="929" y="3329"/>
                  <a:pt x="601" y="4224"/>
                  <a:pt x="416" y="5698"/>
                </a:cubicBezTo>
                <a:cubicBezTo>
                  <a:pt x="1" y="9028"/>
                  <a:pt x="1235" y="11659"/>
                  <a:pt x="3822" y="12937"/>
                </a:cubicBezTo>
                <a:cubicBezTo>
                  <a:pt x="4892" y="13461"/>
                  <a:pt x="5187" y="13515"/>
                  <a:pt x="6584" y="13515"/>
                </a:cubicBezTo>
                <a:cubicBezTo>
                  <a:pt x="8604" y="13515"/>
                  <a:pt x="10045" y="12915"/>
                  <a:pt x="11246" y="11594"/>
                </a:cubicBezTo>
                <a:cubicBezTo>
                  <a:pt x="14390" y="8100"/>
                  <a:pt x="12938" y="1506"/>
                  <a:pt x="8746" y="250"/>
                </a:cubicBezTo>
                <a:cubicBezTo>
                  <a:pt x="8189" y="86"/>
                  <a:pt x="7317" y="1"/>
                  <a:pt x="64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2721656" y="3746295"/>
            <a:ext cx="98475" cy="160290"/>
          </a:xfrm>
          <a:custGeom>
            <a:avLst/>
            <a:gdLst/>
            <a:ahLst/>
            <a:cxnLst/>
            <a:rect l="l" t="t" r="r" b="b"/>
            <a:pathLst>
              <a:path w="10100" h="16440" extrusionOk="0">
                <a:moveTo>
                  <a:pt x="5069" y="1818"/>
                </a:moveTo>
                <a:cubicBezTo>
                  <a:pt x="5551" y="1818"/>
                  <a:pt x="6056" y="1955"/>
                  <a:pt x="6551" y="2247"/>
                </a:cubicBezTo>
                <a:cubicBezTo>
                  <a:pt x="7578" y="2825"/>
                  <a:pt x="7971" y="3699"/>
                  <a:pt x="8069" y="5467"/>
                </a:cubicBezTo>
                <a:cubicBezTo>
                  <a:pt x="8209" y="8276"/>
                  <a:pt x="6946" y="10026"/>
                  <a:pt x="5015" y="10026"/>
                </a:cubicBezTo>
                <a:cubicBezTo>
                  <a:pt x="4545" y="10026"/>
                  <a:pt x="4034" y="9922"/>
                  <a:pt x="3494" y="9703"/>
                </a:cubicBezTo>
                <a:cubicBezTo>
                  <a:pt x="3320" y="9638"/>
                  <a:pt x="2970" y="9201"/>
                  <a:pt x="2697" y="8765"/>
                </a:cubicBezTo>
                <a:cubicBezTo>
                  <a:pt x="2130" y="7782"/>
                  <a:pt x="1933" y="5762"/>
                  <a:pt x="2261" y="4397"/>
                </a:cubicBezTo>
                <a:cubicBezTo>
                  <a:pt x="2672" y="2775"/>
                  <a:pt x="3795" y="1818"/>
                  <a:pt x="5069" y="1818"/>
                </a:cubicBezTo>
                <a:close/>
                <a:moveTo>
                  <a:pt x="4547" y="0"/>
                </a:moveTo>
                <a:cubicBezTo>
                  <a:pt x="3763" y="0"/>
                  <a:pt x="3393" y="83"/>
                  <a:pt x="2861" y="358"/>
                </a:cubicBezTo>
                <a:cubicBezTo>
                  <a:pt x="972" y="1319"/>
                  <a:pt x="1" y="3262"/>
                  <a:pt x="1" y="6155"/>
                </a:cubicBezTo>
                <a:cubicBezTo>
                  <a:pt x="1" y="8251"/>
                  <a:pt x="372" y="9474"/>
                  <a:pt x="1300" y="10413"/>
                </a:cubicBezTo>
                <a:cubicBezTo>
                  <a:pt x="2228" y="11385"/>
                  <a:pt x="2916" y="11669"/>
                  <a:pt x="4466" y="11767"/>
                </a:cubicBezTo>
                <a:cubicBezTo>
                  <a:pt x="4735" y="11782"/>
                  <a:pt x="4961" y="11791"/>
                  <a:pt x="5159" y="11791"/>
                </a:cubicBezTo>
                <a:cubicBezTo>
                  <a:pt x="5802" y="11791"/>
                  <a:pt x="6145" y="11698"/>
                  <a:pt x="6704" y="11439"/>
                </a:cubicBezTo>
                <a:cubicBezTo>
                  <a:pt x="7174" y="11221"/>
                  <a:pt x="7698" y="10850"/>
                  <a:pt x="7850" y="10631"/>
                </a:cubicBezTo>
                <a:cubicBezTo>
                  <a:pt x="7943" y="10510"/>
                  <a:pt x="8005" y="10435"/>
                  <a:pt x="8043" y="10435"/>
                </a:cubicBezTo>
                <a:cubicBezTo>
                  <a:pt x="8117" y="10435"/>
                  <a:pt x="8097" y="10721"/>
                  <a:pt x="8025" y="11494"/>
                </a:cubicBezTo>
                <a:cubicBezTo>
                  <a:pt x="7905" y="13186"/>
                  <a:pt x="7523" y="13874"/>
                  <a:pt x="6540" y="14365"/>
                </a:cubicBezTo>
                <a:cubicBezTo>
                  <a:pt x="6029" y="14604"/>
                  <a:pt x="5670" y="14690"/>
                  <a:pt x="5121" y="14690"/>
                </a:cubicBezTo>
                <a:cubicBezTo>
                  <a:pt x="4968" y="14690"/>
                  <a:pt x="4799" y="14683"/>
                  <a:pt x="4608" y="14671"/>
                </a:cubicBezTo>
                <a:cubicBezTo>
                  <a:pt x="3647" y="14606"/>
                  <a:pt x="3429" y="14507"/>
                  <a:pt x="2992" y="14016"/>
                </a:cubicBezTo>
                <a:cubicBezTo>
                  <a:pt x="2697" y="13688"/>
                  <a:pt x="2457" y="13306"/>
                  <a:pt x="2457" y="13164"/>
                </a:cubicBezTo>
                <a:cubicBezTo>
                  <a:pt x="2457" y="12946"/>
                  <a:pt x="2206" y="12891"/>
                  <a:pt x="1354" y="12891"/>
                </a:cubicBezTo>
                <a:lnTo>
                  <a:pt x="241" y="12891"/>
                </a:lnTo>
                <a:lnTo>
                  <a:pt x="350" y="13470"/>
                </a:lnTo>
                <a:cubicBezTo>
                  <a:pt x="568" y="14606"/>
                  <a:pt x="1081" y="15293"/>
                  <a:pt x="2119" y="15872"/>
                </a:cubicBezTo>
                <a:cubicBezTo>
                  <a:pt x="3025" y="16407"/>
                  <a:pt x="3221" y="16440"/>
                  <a:pt x="4826" y="16440"/>
                </a:cubicBezTo>
                <a:cubicBezTo>
                  <a:pt x="6333" y="16440"/>
                  <a:pt x="6682" y="16385"/>
                  <a:pt x="7578" y="15927"/>
                </a:cubicBezTo>
                <a:cubicBezTo>
                  <a:pt x="8244" y="15599"/>
                  <a:pt x="8778" y="15184"/>
                  <a:pt x="9106" y="14715"/>
                </a:cubicBezTo>
                <a:cubicBezTo>
                  <a:pt x="10012" y="13405"/>
                  <a:pt x="10100" y="12618"/>
                  <a:pt x="10100" y="6122"/>
                </a:cubicBezTo>
                <a:lnTo>
                  <a:pt x="10100" y="150"/>
                </a:lnTo>
                <a:lnTo>
                  <a:pt x="9106" y="150"/>
                </a:lnTo>
                <a:cubicBezTo>
                  <a:pt x="8123" y="150"/>
                  <a:pt x="8102" y="150"/>
                  <a:pt x="8102" y="696"/>
                </a:cubicBezTo>
                <a:lnTo>
                  <a:pt x="8102" y="1242"/>
                </a:lnTo>
                <a:lnTo>
                  <a:pt x="7261" y="642"/>
                </a:lnTo>
                <a:cubicBezTo>
                  <a:pt x="6540" y="140"/>
                  <a:pt x="6267" y="63"/>
                  <a:pt x="5045" y="9"/>
                </a:cubicBezTo>
                <a:cubicBezTo>
                  <a:pt x="4861" y="3"/>
                  <a:pt x="4696" y="0"/>
                  <a:pt x="45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7"/>
          <p:cNvSpPr/>
          <p:nvPr/>
        </p:nvSpPr>
        <p:spPr>
          <a:xfrm>
            <a:off x="4203949" y="3777992"/>
            <a:ext cx="69196" cy="95813"/>
          </a:xfrm>
          <a:custGeom>
            <a:avLst/>
            <a:gdLst/>
            <a:ahLst/>
            <a:cxnLst/>
            <a:rect l="l" t="t" r="r" b="b"/>
            <a:pathLst>
              <a:path w="7097" h="9827" extrusionOk="0">
                <a:moveTo>
                  <a:pt x="4335" y="2358"/>
                </a:moveTo>
                <a:cubicBezTo>
                  <a:pt x="4356" y="2358"/>
                  <a:pt x="4367" y="3254"/>
                  <a:pt x="4367" y="4367"/>
                </a:cubicBezTo>
                <a:lnTo>
                  <a:pt x="4367" y="6365"/>
                </a:lnTo>
                <a:lnTo>
                  <a:pt x="3003" y="6365"/>
                </a:lnTo>
                <a:cubicBezTo>
                  <a:pt x="2260" y="6365"/>
                  <a:pt x="1638" y="6311"/>
                  <a:pt x="1638" y="6256"/>
                </a:cubicBezTo>
                <a:cubicBezTo>
                  <a:pt x="1638" y="6147"/>
                  <a:pt x="4247" y="2358"/>
                  <a:pt x="4335" y="2358"/>
                </a:cubicBezTo>
                <a:close/>
                <a:moveTo>
                  <a:pt x="5121" y="0"/>
                </a:moveTo>
                <a:cubicBezTo>
                  <a:pt x="4717" y="0"/>
                  <a:pt x="4444" y="164"/>
                  <a:pt x="4138" y="579"/>
                </a:cubicBezTo>
                <a:cubicBezTo>
                  <a:pt x="3876" y="906"/>
                  <a:pt x="2861" y="2358"/>
                  <a:pt x="1845" y="3799"/>
                </a:cubicBezTo>
                <a:cubicBezTo>
                  <a:pt x="426" y="5852"/>
                  <a:pt x="0" y="6562"/>
                  <a:pt x="0" y="7042"/>
                </a:cubicBezTo>
                <a:lnTo>
                  <a:pt x="0" y="7642"/>
                </a:lnTo>
                <a:lnTo>
                  <a:pt x="4367" y="7642"/>
                </a:lnTo>
                <a:lnTo>
                  <a:pt x="4367" y="8734"/>
                </a:lnTo>
                <a:lnTo>
                  <a:pt x="4367" y="9826"/>
                </a:lnTo>
                <a:lnTo>
                  <a:pt x="5645" y="9826"/>
                </a:lnTo>
                <a:lnTo>
                  <a:pt x="5645" y="8734"/>
                </a:lnTo>
                <a:lnTo>
                  <a:pt x="5645" y="7642"/>
                </a:lnTo>
                <a:lnTo>
                  <a:pt x="6376" y="7642"/>
                </a:lnTo>
                <a:cubicBezTo>
                  <a:pt x="7086" y="7642"/>
                  <a:pt x="7097" y="7621"/>
                  <a:pt x="7097" y="6998"/>
                </a:cubicBezTo>
                <a:cubicBezTo>
                  <a:pt x="7097" y="6387"/>
                  <a:pt x="7086" y="6365"/>
                  <a:pt x="6376" y="6365"/>
                </a:cubicBezTo>
                <a:lnTo>
                  <a:pt x="5645" y="6365"/>
                </a:lnTo>
                <a:lnTo>
                  <a:pt x="5645" y="3177"/>
                </a:lnTo>
                <a:lnTo>
                  <a:pt x="56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7"/>
          <p:cNvSpPr/>
          <p:nvPr/>
        </p:nvSpPr>
        <p:spPr>
          <a:xfrm>
            <a:off x="2859190" y="3847178"/>
            <a:ext cx="395674" cy="212911"/>
          </a:xfrm>
          <a:custGeom>
            <a:avLst/>
            <a:gdLst/>
            <a:ahLst/>
            <a:cxnLst/>
            <a:rect l="l" t="t" r="r" b="b"/>
            <a:pathLst>
              <a:path w="40582" h="21837" extrusionOk="0">
                <a:moveTo>
                  <a:pt x="983" y="1"/>
                </a:moveTo>
                <a:cubicBezTo>
                  <a:pt x="896" y="1"/>
                  <a:pt x="623" y="361"/>
                  <a:pt x="404" y="819"/>
                </a:cubicBezTo>
                <a:cubicBezTo>
                  <a:pt x="186" y="1267"/>
                  <a:pt x="0" y="1758"/>
                  <a:pt x="0" y="1889"/>
                </a:cubicBezTo>
                <a:cubicBezTo>
                  <a:pt x="0" y="2108"/>
                  <a:pt x="37743" y="21836"/>
                  <a:pt x="38158" y="21836"/>
                </a:cubicBezTo>
                <a:cubicBezTo>
                  <a:pt x="38343" y="21836"/>
                  <a:pt x="40582" y="17010"/>
                  <a:pt x="40582" y="16628"/>
                </a:cubicBezTo>
                <a:cubicBezTo>
                  <a:pt x="40582" y="16443"/>
                  <a:pt x="1420" y="1"/>
                  <a:pt x="9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2183993" y="3863256"/>
            <a:ext cx="347022" cy="196833"/>
          </a:xfrm>
          <a:custGeom>
            <a:avLst/>
            <a:gdLst/>
            <a:ahLst/>
            <a:cxnLst/>
            <a:rect l="l" t="t" r="r" b="b"/>
            <a:pathLst>
              <a:path w="35592" h="20188" extrusionOk="0">
                <a:moveTo>
                  <a:pt x="34187" y="0"/>
                </a:moveTo>
                <a:cubicBezTo>
                  <a:pt x="34186" y="0"/>
                  <a:pt x="34185" y="0"/>
                  <a:pt x="34184" y="0"/>
                </a:cubicBezTo>
                <a:cubicBezTo>
                  <a:pt x="34009" y="22"/>
                  <a:pt x="26290" y="3374"/>
                  <a:pt x="17032" y="7468"/>
                </a:cubicBezTo>
                <a:cubicBezTo>
                  <a:pt x="7784" y="11562"/>
                  <a:pt x="175" y="14957"/>
                  <a:pt x="120" y="15012"/>
                </a:cubicBezTo>
                <a:cubicBezTo>
                  <a:pt x="0" y="15143"/>
                  <a:pt x="2522" y="20187"/>
                  <a:pt x="2730" y="20187"/>
                </a:cubicBezTo>
                <a:cubicBezTo>
                  <a:pt x="2904" y="20187"/>
                  <a:pt x="35002" y="2402"/>
                  <a:pt x="35319" y="2129"/>
                </a:cubicBezTo>
                <a:cubicBezTo>
                  <a:pt x="35591" y="1901"/>
                  <a:pt x="34572" y="0"/>
                  <a:pt x="34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2694191" y="3937658"/>
            <a:ext cx="25350" cy="361930"/>
          </a:xfrm>
          <a:custGeom>
            <a:avLst/>
            <a:gdLst/>
            <a:ahLst/>
            <a:cxnLst/>
            <a:rect l="l" t="t" r="r" b="b"/>
            <a:pathLst>
              <a:path w="2600" h="37121" extrusionOk="0">
                <a:moveTo>
                  <a:pt x="1" y="1"/>
                </a:moveTo>
                <a:lnTo>
                  <a:pt x="1" y="4597"/>
                </a:lnTo>
                <a:cubicBezTo>
                  <a:pt x="1" y="7152"/>
                  <a:pt x="55" y="15504"/>
                  <a:pt x="132" y="23157"/>
                </a:cubicBezTo>
                <a:lnTo>
                  <a:pt x="241" y="37121"/>
                </a:lnTo>
                <a:lnTo>
                  <a:pt x="2599" y="37121"/>
                </a:lnTo>
                <a:lnTo>
                  <a:pt x="2490" y="23157"/>
                </a:lnTo>
                <a:cubicBezTo>
                  <a:pt x="2425" y="15504"/>
                  <a:pt x="2370" y="7152"/>
                  <a:pt x="2370" y="4597"/>
                </a:cubicBezTo>
                <a:lnTo>
                  <a:pt x="23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2010481" y="3996519"/>
            <a:ext cx="160319" cy="162640"/>
          </a:xfrm>
          <a:custGeom>
            <a:avLst/>
            <a:gdLst/>
            <a:ahLst/>
            <a:cxnLst/>
            <a:rect l="l" t="t" r="r" b="b"/>
            <a:pathLst>
              <a:path w="16443" h="16681" extrusionOk="0">
                <a:moveTo>
                  <a:pt x="8807" y="2138"/>
                </a:moveTo>
                <a:cubicBezTo>
                  <a:pt x="9627" y="2138"/>
                  <a:pt x="10448" y="2288"/>
                  <a:pt x="11093" y="2589"/>
                </a:cubicBezTo>
                <a:cubicBezTo>
                  <a:pt x="14040" y="3964"/>
                  <a:pt x="14968" y="8408"/>
                  <a:pt x="13080" y="12142"/>
                </a:cubicBezTo>
                <a:cubicBezTo>
                  <a:pt x="12283" y="13757"/>
                  <a:pt x="10874" y="14544"/>
                  <a:pt x="8876" y="14544"/>
                </a:cubicBezTo>
                <a:cubicBezTo>
                  <a:pt x="5743" y="14544"/>
                  <a:pt x="4094" y="13081"/>
                  <a:pt x="3527" y="9751"/>
                </a:cubicBezTo>
                <a:cubicBezTo>
                  <a:pt x="2981" y="6683"/>
                  <a:pt x="4269" y="3626"/>
                  <a:pt x="6529" y="2589"/>
                </a:cubicBezTo>
                <a:cubicBezTo>
                  <a:pt x="7168" y="2288"/>
                  <a:pt x="7987" y="2138"/>
                  <a:pt x="8807" y="2138"/>
                </a:cubicBezTo>
                <a:close/>
                <a:moveTo>
                  <a:pt x="8591" y="1"/>
                </a:moveTo>
                <a:cubicBezTo>
                  <a:pt x="7967" y="1"/>
                  <a:pt x="7357" y="54"/>
                  <a:pt x="6802" y="165"/>
                </a:cubicBezTo>
                <a:cubicBezTo>
                  <a:pt x="2435" y="1017"/>
                  <a:pt x="0" y="6148"/>
                  <a:pt x="1474" y="11432"/>
                </a:cubicBezTo>
                <a:cubicBezTo>
                  <a:pt x="2400" y="14819"/>
                  <a:pt x="4946" y="16681"/>
                  <a:pt x="8557" y="16681"/>
                </a:cubicBezTo>
                <a:cubicBezTo>
                  <a:pt x="8821" y="16681"/>
                  <a:pt x="9092" y="16671"/>
                  <a:pt x="9368" y="16651"/>
                </a:cubicBezTo>
                <a:cubicBezTo>
                  <a:pt x="12228" y="16432"/>
                  <a:pt x="14204" y="15122"/>
                  <a:pt x="15405" y="12666"/>
                </a:cubicBezTo>
                <a:cubicBezTo>
                  <a:pt x="16169" y="11083"/>
                  <a:pt x="16442" y="9882"/>
                  <a:pt x="16442" y="8026"/>
                </a:cubicBezTo>
                <a:cubicBezTo>
                  <a:pt x="16442" y="4805"/>
                  <a:pt x="15023" y="1999"/>
                  <a:pt x="12785" y="875"/>
                </a:cubicBezTo>
                <a:cubicBezTo>
                  <a:pt x="11716" y="317"/>
                  <a:pt x="10114" y="1"/>
                  <a:pt x="8591" y="1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1775234" y="3999503"/>
            <a:ext cx="122421" cy="154576"/>
          </a:xfrm>
          <a:custGeom>
            <a:avLst/>
            <a:gdLst/>
            <a:ahLst/>
            <a:cxnLst/>
            <a:rect l="l" t="t" r="r" b="b"/>
            <a:pathLst>
              <a:path w="12556" h="15854" extrusionOk="0">
                <a:moveTo>
                  <a:pt x="12555" y="1"/>
                </a:moveTo>
                <a:lnTo>
                  <a:pt x="11420" y="55"/>
                </a:lnTo>
                <a:lnTo>
                  <a:pt x="10274" y="110"/>
                </a:lnTo>
                <a:lnTo>
                  <a:pt x="10219" y="3331"/>
                </a:lnTo>
                <a:lnTo>
                  <a:pt x="10186" y="6573"/>
                </a:lnTo>
                <a:lnTo>
                  <a:pt x="2358" y="6573"/>
                </a:lnTo>
                <a:lnTo>
                  <a:pt x="2358" y="3298"/>
                </a:lnTo>
                <a:lnTo>
                  <a:pt x="2358" y="23"/>
                </a:lnTo>
                <a:lnTo>
                  <a:pt x="0" y="23"/>
                </a:lnTo>
                <a:lnTo>
                  <a:pt x="0" y="7938"/>
                </a:lnTo>
                <a:lnTo>
                  <a:pt x="0" y="15853"/>
                </a:lnTo>
                <a:lnTo>
                  <a:pt x="2358" y="15853"/>
                </a:lnTo>
                <a:lnTo>
                  <a:pt x="2358" y="12218"/>
                </a:lnTo>
                <a:lnTo>
                  <a:pt x="2358" y="8571"/>
                </a:lnTo>
                <a:lnTo>
                  <a:pt x="10186" y="8571"/>
                </a:lnTo>
                <a:lnTo>
                  <a:pt x="10186" y="12218"/>
                </a:lnTo>
                <a:lnTo>
                  <a:pt x="10186" y="15853"/>
                </a:lnTo>
                <a:lnTo>
                  <a:pt x="12555" y="15853"/>
                </a:lnTo>
                <a:lnTo>
                  <a:pt x="12555" y="7938"/>
                </a:lnTo>
                <a:lnTo>
                  <a:pt x="12555" y="1"/>
                </a:ln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7"/>
          <p:cNvSpPr/>
          <p:nvPr/>
        </p:nvSpPr>
        <p:spPr>
          <a:xfrm>
            <a:off x="3261241" y="4001843"/>
            <a:ext cx="160319" cy="162640"/>
          </a:xfrm>
          <a:custGeom>
            <a:avLst/>
            <a:gdLst/>
            <a:ahLst/>
            <a:cxnLst/>
            <a:rect l="l" t="t" r="r" b="b"/>
            <a:pathLst>
              <a:path w="16443" h="16681" extrusionOk="0">
                <a:moveTo>
                  <a:pt x="8807" y="2138"/>
                </a:moveTo>
                <a:cubicBezTo>
                  <a:pt x="9627" y="2138"/>
                  <a:pt x="10449" y="2288"/>
                  <a:pt x="11093" y="2589"/>
                </a:cubicBezTo>
                <a:cubicBezTo>
                  <a:pt x="14041" y="3964"/>
                  <a:pt x="14969" y="8408"/>
                  <a:pt x="13080" y="12142"/>
                </a:cubicBezTo>
                <a:cubicBezTo>
                  <a:pt x="12283" y="13757"/>
                  <a:pt x="10875" y="14543"/>
                  <a:pt x="8877" y="14543"/>
                </a:cubicBezTo>
                <a:cubicBezTo>
                  <a:pt x="5743" y="14543"/>
                  <a:pt x="4095" y="13080"/>
                  <a:pt x="3527" y="9751"/>
                </a:cubicBezTo>
                <a:cubicBezTo>
                  <a:pt x="2981" y="6683"/>
                  <a:pt x="4269" y="3626"/>
                  <a:pt x="6529" y="2589"/>
                </a:cubicBezTo>
                <a:cubicBezTo>
                  <a:pt x="7168" y="2288"/>
                  <a:pt x="7987" y="2138"/>
                  <a:pt x="8807" y="2138"/>
                </a:cubicBezTo>
                <a:close/>
                <a:moveTo>
                  <a:pt x="8591" y="1"/>
                </a:moveTo>
                <a:cubicBezTo>
                  <a:pt x="7968" y="1"/>
                  <a:pt x="7357" y="54"/>
                  <a:pt x="6802" y="165"/>
                </a:cubicBezTo>
                <a:cubicBezTo>
                  <a:pt x="2435" y="1016"/>
                  <a:pt x="1" y="6148"/>
                  <a:pt x="1475" y="11432"/>
                </a:cubicBezTo>
                <a:cubicBezTo>
                  <a:pt x="2400" y="14819"/>
                  <a:pt x="4947" y="16681"/>
                  <a:pt x="8557" y="16681"/>
                </a:cubicBezTo>
                <a:cubicBezTo>
                  <a:pt x="8822" y="16681"/>
                  <a:pt x="9092" y="16671"/>
                  <a:pt x="9368" y="16651"/>
                </a:cubicBezTo>
                <a:cubicBezTo>
                  <a:pt x="12229" y="16432"/>
                  <a:pt x="14205" y="15122"/>
                  <a:pt x="15406" y="12666"/>
                </a:cubicBezTo>
                <a:cubicBezTo>
                  <a:pt x="16170" y="11083"/>
                  <a:pt x="16443" y="9882"/>
                  <a:pt x="16443" y="8026"/>
                </a:cubicBezTo>
                <a:cubicBezTo>
                  <a:pt x="16443" y="4805"/>
                  <a:pt x="15023" y="1999"/>
                  <a:pt x="12785" y="874"/>
                </a:cubicBezTo>
                <a:cubicBezTo>
                  <a:pt x="11716" y="317"/>
                  <a:pt x="10114" y="1"/>
                  <a:pt x="8591" y="1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3444648" y="4004826"/>
            <a:ext cx="122431" cy="154576"/>
          </a:xfrm>
          <a:custGeom>
            <a:avLst/>
            <a:gdLst/>
            <a:ahLst/>
            <a:cxnLst/>
            <a:rect l="l" t="t" r="r" b="b"/>
            <a:pathLst>
              <a:path w="12557" h="15854" extrusionOk="0">
                <a:moveTo>
                  <a:pt x="12556" y="1"/>
                </a:moveTo>
                <a:lnTo>
                  <a:pt x="11432" y="55"/>
                </a:lnTo>
                <a:lnTo>
                  <a:pt x="10285" y="110"/>
                </a:lnTo>
                <a:lnTo>
                  <a:pt x="10231" y="3331"/>
                </a:lnTo>
                <a:lnTo>
                  <a:pt x="10187" y="6573"/>
                </a:lnTo>
                <a:lnTo>
                  <a:pt x="2370" y="6573"/>
                </a:lnTo>
                <a:lnTo>
                  <a:pt x="2370" y="3298"/>
                </a:lnTo>
                <a:lnTo>
                  <a:pt x="2370" y="23"/>
                </a:lnTo>
                <a:lnTo>
                  <a:pt x="1" y="23"/>
                </a:lnTo>
                <a:lnTo>
                  <a:pt x="1" y="7938"/>
                </a:lnTo>
                <a:lnTo>
                  <a:pt x="1" y="15853"/>
                </a:lnTo>
                <a:lnTo>
                  <a:pt x="2370" y="15853"/>
                </a:lnTo>
                <a:lnTo>
                  <a:pt x="2370" y="12218"/>
                </a:lnTo>
                <a:lnTo>
                  <a:pt x="2370" y="8571"/>
                </a:lnTo>
                <a:lnTo>
                  <a:pt x="10187" y="8571"/>
                </a:lnTo>
                <a:lnTo>
                  <a:pt x="10187" y="12218"/>
                </a:lnTo>
                <a:lnTo>
                  <a:pt x="10187" y="15853"/>
                </a:lnTo>
                <a:lnTo>
                  <a:pt x="12556" y="15853"/>
                </a:lnTo>
                <a:lnTo>
                  <a:pt x="12556" y="7938"/>
                </a:lnTo>
                <a:lnTo>
                  <a:pt x="12556" y="1"/>
                </a:ln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1929683" y="4090977"/>
            <a:ext cx="81871" cy="112807"/>
          </a:xfrm>
          <a:custGeom>
            <a:avLst/>
            <a:gdLst/>
            <a:ahLst/>
            <a:cxnLst/>
            <a:rect l="l" t="t" r="r" b="b"/>
            <a:pathLst>
              <a:path w="8397" h="11570" extrusionOk="0">
                <a:moveTo>
                  <a:pt x="4330" y="0"/>
                </a:moveTo>
                <a:cubicBezTo>
                  <a:pt x="4015" y="0"/>
                  <a:pt x="3688" y="28"/>
                  <a:pt x="3352" y="85"/>
                </a:cubicBezTo>
                <a:cubicBezTo>
                  <a:pt x="1682" y="357"/>
                  <a:pt x="623" y="1537"/>
                  <a:pt x="405" y="3360"/>
                </a:cubicBezTo>
                <a:lnTo>
                  <a:pt x="295" y="4288"/>
                </a:lnTo>
                <a:lnTo>
                  <a:pt x="1147" y="4288"/>
                </a:lnTo>
                <a:cubicBezTo>
                  <a:pt x="1933" y="4288"/>
                  <a:pt x="1988" y="4255"/>
                  <a:pt x="1988" y="3818"/>
                </a:cubicBezTo>
                <a:cubicBezTo>
                  <a:pt x="1988" y="3087"/>
                  <a:pt x="2534" y="2126"/>
                  <a:pt x="3101" y="1831"/>
                </a:cubicBezTo>
                <a:cubicBezTo>
                  <a:pt x="3374" y="1689"/>
                  <a:pt x="3953" y="1558"/>
                  <a:pt x="4368" y="1558"/>
                </a:cubicBezTo>
                <a:cubicBezTo>
                  <a:pt x="4968" y="1558"/>
                  <a:pt x="5230" y="1668"/>
                  <a:pt x="5732" y="2181"/>
                </a:cubicBezTo>
                <a:cubicBezTo>
                  <a:pt x="7010" y="3447"/>
                  <a:pt x="6442" y="4692"/>
                  <a:pt x="3844" y="6275"/>
                </a:cubicBezTo>
                <a:cubicBezTo>
                  <a:pt x="2916" y="6832"/>
                  <a:pt x="1878" y="7530"/>
                  <a:pt x="1529" y="7803"/>
                </a:cubicBezTo>
                <a:cubicBezTo>
                  <a:pt x="918" y="8295"/>
                  <a:pt x="317" y="9583"/>
                  <a:pt x="110" y="10871"/>
                </a:cubicBezTo>
                <a:lnTo>
                  <a:pt x="1" y="11570"/>
                </a:lnTo>
                <a:lnTo>
                  <a:pt x="8178" y="11570"/>
                </a:lnTo>
                <a:lnTo>
                  <a:pt x="8178" y="10838"/>
                </a:lnTo>
                <a:lnTo>
                  <a:pt x="8178" y="10107"/>
                </a:lnTo>
                <a:lnTo>
                  <a:pt x="5077" y="10107"/>
                </a:lnTo>
                <a:cubicBezTo>
                  <a:pt x="3210" y="10107"/>
                  <a:pt x="1988" y="10041"/>
                  <a:pt x="1988" y="9932"/>
                </a:cubicBezTo>
                <a:cubicBezTo>
                  <a:pt x="1988" y="9496"/>
                  <a:pt x="3265" y="8415"/>
                  <a:pt x="4968" y="7421"/>
                </a:cubicBezTo>
                <a:cubicBezTo>
                  <a:pt x="6005" y="6821"/>
                  <a:pt x="7064" y="6057"/>
                  <a:pt x="7316" y="5740"/>
                </a:cubicBezTo>
                <a:cubicBezTo>
                  <a:pt x="8342" y="4539"/>
                  <a:pt x="8396" y="2705"/>
                  <a:pt x="7425" y="1373"/>
                </a:cubicBezTo>
                <a:cubicBezTo>
                  <a:pt x="6781" y="490"/>
                  <a:pt x="5659" y="0"/>
                  <a:pt x="4330" y="0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3592078" y="4096301"/>
            <a:ext cx="81764" cy="112807"/>
          </a:xfrm>
          <a:custGeom>
            <a:avLst/>
            <a:gdLst/>
            <a:ahLst/>
            <a:cxnLst/>
            <a:rect l="l" t="t" r="r" b="b"/>
            <a:pathLst>
              <a:path w="8386" h="11570" extrusionOk="0">
                <a:moveTo>
                  <a:pt x="4330" y="0"/>
                </a:moveTo>
                <a:cubicBezTo>
                  <a:pt x="4015" y="0"/>
                  <a:pt x="3688" y="28"/>
                  <a:pt x="3353" y="84"/>
                </a:cubicBezTo>
                <a:cubicBezTo>
                  <a:pt x="1671" y="357"/>
                  <a:pt x="623" y="1536"/>
                  <a:pt x="405" y="3360"/>
                </a:cubicBezTo>
                <a:lnTo>
                  <a:pt x="296" y="4288"/>
                </a:lnTo>
                <a:lnTo>
                  <a:pt x="1147" y="4288"/>
                </a:lnTo>
                <a:cubicBezTo>
                  <a:pt x="1933" y="4288"/>
                  <a:pt x="1988" y="4255"/>
                  <a:pt x="1988" y="3818"/>
                </a:cubicBezTo>
                <a:cubicBezTo>
                  <a:pt x="1988" y="3087"/>
                  <a:pt x="2534" y="2126"/>
                  <a:pt x="3091" y="1831"/>
                </a:cubicBezTo>
                <a:cubicBezTo>
                  <a:pt x="3364" y="1689"/>
                  <a:pt x="3953" y="1558"/>
                  <a:pt x="4368" y="1558"/>
                </a:cubicBezTo>
                <a:cubicBezTo>
                  <a:pt x="4969" y="1558"/>
                  <a:pt x="5220" y="1667"/>
                  <a:pt x="5733" y="2181"/>
                </a:cubicBezTo>
                <a:cubicBezTo>
                  <a:pt x="7010" y="3447"/>
                  <a:pt x="6442" y="4692"/>
                  <a:pt x="3844" y="6275"/>
                </a:cubicBezTo>
                <a:cubicBezTo>
                  <a:pt x="2916" y="6832"/>
                  <a:pt x="1879" y="7530"/>
                  <a:pt x="1529" y="7803"/>
                </a:cubicBezTo>
                <a:cubicBezTo>
                  <a:pt x="907" y="8295"/>
                  <a:pt x="307" y="9583"/>
                  <a:pt x="110" y="10871"/>
                </a:cubicBezTo>
                <a:lnTo>
                  <a:pt x="1" y="11570"/>
                </a:lnTo>
                <a:lnTo>
                  <a:pt x="8167" y="11570"/>
                </a:lnTo>
                <a:lnTo>
                  <a:pt x="8167" y="10838"/>
                </a:lnTo>
                <a:lnTo>
                  <a:pt x="8167" y="10107"/>
                </a:lnTo>
                <a:lnTo>
                  <a:pt x="5078" y="10107"/>
                </a:lnTo>
                <a:cubicBezTo>
                  <a:pt x="3200" y="10107"/>
                  <a:pt x="1988" y="10041"/>
                  <a:pt x="1988" y="9932"/>
                </a:cubicBezTo>
                <a:cubicBezTo>
                  <a:pt x="1988" y="9495"/>
                  <a:pt x="3254" y="8415"/>
                  <a:pt x="4969" y="7421"/>
                </a:cubicBezTo>
                <a:cubicBezTo>
                  <a:pt x="6006" y="6821"/>
                  <a:pt x="7065" y="6056"/>
                  <a:pt x="7316" y="5740"/>
                </a:cubicBezTo>
                <a:cubicBezTo>
                  <a:pt x="8331" y="4539"/>
                  <a:pt x="8386" y="2705"/>
                  <a:pt x="7425" y="1373"/>
                </a:cubicBezTo>
                <a:cubicBezTo>
                  <a:pt x="6781" y="490"/>
                  <a:pt x="5659" y="0"/>
                  <a:pt x="4330" y="0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7"/>
          <p:cNvSpPr/>
          <p:nvPr/>
        </p:nvSpPr>
        <p:spPr>
          <a:xfrm>
            <a:off x="2624254" y="4333645"/>
            <a:ext cx="160426" cy="162620"/>
          </a:xfrm>
          <a:custGeom>
            <a:avLst/>
            <a:gdLst/>
            <a:ahLst/>
            <a:cxnLst/>
            <a:rect l="l" t="t" r="r" b="b"/>
            <a:pathLst>
              <a:path w="16454" h="16679" extrusionOk="0">
                <a:moveTo>
                  <a:pt x="8814" y="2127"/>
                </a:moveTo>
                <a:cubicBezTo>
                  <a:pt x="9636" y="2127"/>
                  <a:pt x="10460" y="2277"/>
                  <a:pt x="11104" y="2577"/>
                </a:cubicBezTo>
                <a:cubicBezTo>
                  <a:pt x="14052" y="3964"/>
                  <a:pt x="14980" y="8407"/>
                  <a:pt x="13091" y="12130"/>
                </a:cubicBezTo>
                <a:cubicBezTo>
                  <a:pt x="12283" y="13757"/>
                  <a:pt x="10886" y="14532"/>
                  <a:pt x="8888" y="14532"/>
                </a:cubicBezTo>
                <a:cubicBezTo>
                  <a:pt x="5755" y="14532"/>
                  <a:pt x="4095" y="13080"/>
                  <a:pt x="3538" y="9750"/>
                </a:cubicBezTo>
                <a:cubicBezTo>
                  <a:pt x="2992" y="6671"/>
                  <a:pt x="4281" y="3614"/>
                  <a:pt x="6541" y="2577"/>
                </a:cubicBezTo>
                <a:cubicBezTo>
                  <a:pt x="7174" y="2277"/>
                  <a:pt x="7993" y="2127"/>
                  <a:pt x="8814" y="2127"/>
                </a:cubicBezTo>
                <a:close/>
                <a:moveTo>
                  <a:pt x="8603" y="0"/>
                </a:moveTo>
                <a:cubicBezTo>
                  <a:pt x="7979" y="0"/>
                  <a:pt x="7369" y="53"/>
                  <a:pt x="6814" y="164"/>
                </a:cubicBezTo>
                <a:cubicBezTo>
                  <a:pt x="2446" y="1016"/>
                  <a:pt x="1" y="6147"/>
                  <a:pt x="1475" y="11420"/>
                </a:cubicBezTo>
                <a:cubicBezTo>
                  <a:pt x="2413" y="14825"/>
                  <a:pt x="4968" y="16678"/>
                  <a:pt x="8591" y="16678"/>
                </a:cubicBezTo>
                <a:cubicBezTo>
                  <a:pt x="8848" y="16678"/>
                  <a:pt x="9111" y="16669"/>
                  <a:pt x="9379" y="16650"/>
                </a:cubicBezTo>
                <a:cubicBezTo>
                  <a:pt x="12229" y="16432"/>
                  <a:pt x="14216" y="15122"/>
                  <a:pt x="15417" y="12665"/>
                </a:cubicBezTo>
                <a:cubicBezTo>
                  <a:pt x="16181" y="11082"/>
                  <a:pt x="16454" y="9881"/>
                  <a:pt x="16454" y="8025"/>
                </a:cubicBezTo>
                <a:cubicBezTo>
                  <a:pt x="16454" y="4804"/>
                  <a:pt x="15035" y="1999"/>
                  <a:pt x="12796" y="874"/>
                </a:cubicBezTo>
                <a:cubicBezTo>
                  <a:pt x="11728" y="316"/>
                  <a:pt x="10125" y="0"/>
                  <a:pt x="8603" y="0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7"/>
          <p:cNvSpPr/>
          <p:nvPr/>
        </p:nvSpPr>
        <p:spPr>
          <a:xfrm>
            <a:off x="2807778" y="4336628"/>
            <a:ext cx="122421" cy="154567"/>
          </a:xfrm>
          <a:custGeom>
            <a:avLst/>
            <a:gdLst/>
            <a:ahLst/>
            <a:cxnLst/>
            <a:rect l="l" t="t" r="r" b="b"/>
            <a:pathLst>
              <a:path w="12556" h="15853" extrusionOk="0">
                <a:moveTo>
                  <a:pt x="12555" y="0"/>
                </a:moveTo>
                <a:lnTo>
                  <a:pt x="11420" y="55"/>
                </a:lnTo>
                <a:lnTo>
                  <a:pt x="10274" y="109"/>
                </a:lnTo>
                <a:lnTo>
                  <a:pt x="10219" y="3330"/>
                </a:lnTo>
                <a:lnTo>
                  <a:pt x="10186" y="6573"/>
                </a:lnTo>
                <a:lnTo>
                  <a:pt x="2358" y="6573"/>
                </a:lnTo>
                <a:lnTo>
                  <a:pt x="2358" y="3297"/>
                </a:lnTo>
                <a:lnTo>
                  <a:pt x="2358" y="22"/>
                </a:lnTo>
                <a:lnTo>
                  <a:pt x="0" y="22"/>
                </a:lnTo>
                <a:lnTo>
                  <a:pt x="0" y="7937"/>
                </a:lnTo>
                <a:lnTo>
                  <a:pt x="0" y="15853"/>
                </a:lnTo>
                <a:lnTo>
                  <a:pt x="2358" y="15853"/>
                </a:lnTo>
                <a:lnTo>
                  <a:pt x="2358" y="12206"/>
                </a:lnTo>
                <a:lnTo>
                  <a:pt x="2358" y="8571"/>
                </a:lnTo>
                <a:lnTo>
                  <a:pt x="10186" y="8571"/>
                </a:lnTo>
                <a:lnTo>
                  <a:pt x="10186" y="12206"/>
                </a:lnTo>
                <a:lnTo>
                  <a:pt x="10186" y="15853"/>
                </a:lnTo>
                <a:lnTo>
                  <a:pt x="12555" y="15853"/>
                </a:lnTo>
                <a:lnTo>
                  <a:pt x="12555" y="7937"/>
                </a:lnTo>
                <a:lnTo>
                  <a:pt x="12555" y="0"/>
                </a:ln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2955208" y="4428093"/>
            <a:ext cx="81754" cy="112710"/>
          </a:xfrm>
          <a:custGeom>
            <a:avLst/>
            <a:gdLst/>
            <a:ahLst/>
            <a:cxnLst/>
            <a:rect l="l" t="t" r="r" b="b"/>
            <a:pathLst>
              <a:path w="8385" h="11560" extrusionOk="0">
                <a:moveTo>
                  <a:pt x="4319" y="1"/>
                </a:moveTo>
                <a:cubicBezTo>
                  <a:pt x="4003" y="1"/>
                  <a:pt x="3676" y="28"/>
                  <a:pt x="3341" y="85"/>
                </a:cubicBezTo>
                <a:cubicBezTo>
                  <a:pt x="1671" y="358"/>
                  <a:pt x="612" y="1537"/>
                  <a:pt x="393" y="3360"/>
                </a:cubicBezTo>
                <a:lnTo>
                  <a:pt x="284" y="4288"/>
                </a:lnTo>
                <a:lnTo>
                  <a:pt x="1147" y="4288"/>
                </a:lnTo>
                <a:cubicBezTo>
                  <a:pt x="1922" y="4288"/>
                  <a:pt x="1976" y="4245"/>
                  <a:pt x="1976" y="3808"/>
                </a:cubicBezTo>
                <a:cubicBezTo>
                  <a:pt x="1976" y="3087"/>
                  <a:pt x="2522" y="2116"/>
                  <a:pt x="3090" y="1832"/>
                </a:cubicBezTo>
                <a:cubicBezTo>
                  <a:pt x="3363" y="1679"/>
                  <a:pt x="3941" y="1559"/>
                  <a:pt x="4367" y="1559"/>
                </a:cubicBezTo>
                <a:cubicBezTo>
                  <a:pt x="4968" y="1559"/>
                  <a:pt x="5219" y="1668"/>
                  <a:pt x="5732" y="2170"/>
                </a:cubicBezTo>
                <a:cubicBezTo>
                  <a:pt x="6998" y="3448"/>
                  <a:pt x="6442" y="4681"/>
                  <a:pt x="3832" y="6264"/>
                </a:cubicBezTo>
                <a:cubicBezTo>
                  <a:pt x="2904" y="6832"/>
                  <a:pt x="1867" y="7520"/>
                  <a:pt x="1529" y="7793"/>
                </a:cubicBezTo>
                <a:cubicBezTo>
                  <a:pt x="906" y="8284"/>
                  <a:pt x="306" y="9583"/>
                  <a:pt x="109" y="10872"/>
                </a:cubicBezTo>
                <a:lnTo>
                  <a:pt x="0" y="11559"/>
                </a:lnTo>
                <a:lnTo>
                  <a:pt x="8167" y="11559"/>
                </a:lnTo>
                <a:lnTo>
                  <a:pt x="8167" y="10839"/>
                </a:lnTo>
                <a:lnTo>
                  <a:pt x="8167" y="10107"/>
                </a:lnTo>
                <a:lnTo>
                  <a:pt x="5077" y="10107"/>
                </a:lnTo>
                <a:cubicBezTo>
                  <a:pt x="3199" y="10107"/>
                  <a:pt x="1976" y="10031"/>
                  <a:pt x="1976" y="9922"/>
                </a:cubicBezTo>
                <a:cubicBezTo>
                  <a:pt x="1976" y="9485"/>
                  <a:pt x="3254" y="8415"/>
                  <a:pt x="4968" y="7411"/>
                </a:cubicBezTo>
                <a:cubicBezTo>
                  <a:pt x="6005" y="6810"/>
                  <a:pt x="7053" y="6046"/>
                  <a:pt x="7315" y="5740"/>
                </a:cubicBezTo>
                <a:cubicBezTo>
                  <a:pt x="8330" y="4539"/>
                  <a:pt x="8385" y="2705"/>
                  <a:pt x="7424" y="1373"/>
                </a:cubicBezTo>
                <a:cubicBezTo>
                  <a:pt x="6771" y="491"/>
                  <a:pt x="5648" y="1"/>
                  <a:pt x="4319" y="1"/>
                </a:cubicBezTo>
                <a:close/>
              </a:path>
            </a:pathLst>
          </a:custGeom>
          <a:solidFill>
            <a:srgbClr val="2D8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1FAA894-0D96-91E0-7E14-C111F7BAC2E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61B3673-2EA2-F7AD-48AB-4E652931146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40D06-1CE1-9C97-D19B-492E05EA7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06528-9846-EEC8-6D00-1949F414C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/>
          <p:nvPr/>
        </p:nvSpPr>
        <p:spPr>
          <a:xfrm>
            <a:off x="5459550" y="0"/>
            <a:ext cx="3684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8074200" y="3125075"/>
            <a:ext cx="1069800" cy="132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09" name="Google Shape;309;p38"/>
          <p:cNvSpPr txBox="1"/>
          <p:nvPr/>
        </p:nvSpPr>
        <p:spPr>
          <a:xfrm>
            <a:off x="358475" y="296025"/>
            <a:ext cx="47919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3.75 grams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hydrated aluminum nitrate Al(NO</a:t>
            </a:r>
            <a:r>
              <a:rPr lang="en" sz="1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.xH</a:t>
            </a:r>
            <a:r>
              <a:rPr lang="en" sz="1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is heated until all the water present evaporates.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mass of the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anhydrous 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aluminium nitrate is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2.13 grams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Calculate how many water molecules were present in the hydrated salt.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Write down the masses of both molecules.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Calculate the M</a:t>
            </a:r>
            <a:r>
              <a:rPr lang="en" sz="1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values for each molecule.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Divide the masses of each molecule by their M</a:t>
            </a:r>
            <a:r>
              <a:rPr lang="en" sz="1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find the moles.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Calculate the empirical ratio.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10" name="Google Shape;310;p38"/>
          <p:cNvGraphicFramePr/>
          <p:nvPr/>
        </p:nvGraphicFramePr>
        <p:xfrm>
          <a:off x="700625" y="2523100"/>
          <a:ext cx="4107600" cy="2324350"/>
        </p:xfrm>
        <a:graphic>
          <a:graphicData uri="http://schemas.openxmlformats.org/drawingml/2006/table">
            <a:tbl>
              <a:tblPr>
                <a:noFill/>
                <a:tableStyleId>{64008127-DE27-46B1-AE46-1F162758C030}</a:tableStyleId>
              </a:tblPr>
              <a:tblGrid>
                <a:gridCol w="13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Compound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Al(NO</a:t>
                      </a:r>
                      <a:r>
                        <a:rPr lang="en" sz="10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r>
                        <a:rPr lang="en" sz="10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10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Mass in Grams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2.13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3.75 - 2.13 = 1.62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</a:t>
                      </a:r>
                      <a:r>
                        <a:rPr lang="en" sz="10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213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18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Moles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2.13 ÷ 213 = 0.01 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1.62 ÷ 18 = 0.09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Ratio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0.01 ÷ 0.01 = 1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0.09 ÷ 0.01 = 9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Empirical Formula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Al(NO</a:t>
                      </a:r>
                      <a:r>
                        <a:rPr lang="en" sz="1000" b="1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r>
                        <a:rPr lang="en" sz="1000" b="1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.9H</a:t>
                      </a:r>
                      <a:r>
                        <a:rPr lang="en" sz="1000" b="1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endParaRPr sz="10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11" name="Google Shape;31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175" y="1049175"/>
            <a:ext cx="3304075" cy="304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38"/>
          <p:cNvCxnSpPr/>
          <p:nvPr/>
        </p:nvCxnSpPr>
        <p:spPr>
          <a:xfrm>
            <a:off x="5459538" y="-5550"/>
            <a:ext cx="5700" cy="5154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A236984-3109-249F-42C5-1BEAD3AD04E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BB8BD61-6260-B370-946C-8F42CA6E9C7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60E33-E618-BC1A-4627-E86A9916B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E1DA5-9450-B569-239D-007BF27DA6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Reacting Masses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●"/>
            </a:pPr>
            <a:r>
              <a:rPr lang="en" sz="1400">
                <a:solidFill>
                  <a:srgbClr val="CCCCCC"/>
                </a:solidFill>
              </a:rPr>
              <a:t>Equations are often used to calculate the </a:t>
            </a:r>
            <a:r>
              <a:rPr lang="en" sz="1400" b="1">
                <a:solidFill>
                  <a:srgbClr val="CCCCCC"/>
                </a:solidFill>
              </a:rPr>
              <a:t>mass </a:t>
            </a:r>
            <a:r>
              <a:rPr lang="en" sz="1400">
                <a:solidFill>
                  <a:srgbClr val="CCCCCC"/>
                </a:solidFill>
              </a:rPr>
              <a:t>or </a:t>
            </a:r>
            <a:r>
              <a:rPr lang="en" sz="1400" b="1">
                <a:solidFill>
                  <a:srgbClr val="CCCCCC"/>
                </a:solidFill>
              </a:rPr>
              <a:t>moles </a:t>
            </a:r>
            <a:r>
              <a:rPr lang="en" sz="1400">
                <a:solidFill>
                  <a:srgbClr val="CCCCCC"/>
                </a:solidFill>
              </a:rPr>
              <a:t>of reactants or products.</a:t>
            </a:r>
            <a:endParaRPr sz="1400">
              <a:solidFill>
                <a:srgbClr val="CCCCCC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Char char="○"/>
            </a:pPr>
            <a:r>
              <a:rPr lang="en" sz="1000">
                <a:solidFill>
                  <a:srgbClr val="CCCCCC"/>
                </a:solidFill>
              </a:rPr>
              <a:t>When offered a </a:t>
            </a:r>
            <a:r>
              <a:rPr lang="en" sz="1000" b="1">
                <a:solidFill>
                  <a:srgbClr val="CCCCCC"/>
                </a:solidFill>
              </a:rPr>
              <a:t>balanced chemical equation</a:t>
            </a:r>
            <a:r>
              <a:rPr lang="en" sz="1000">
                <a:solidFill>
                  <a:srgbClr val="CCCCCC"/>
                </a:solidFill>
              </a:rPr>
              <a:t>, the ratios between different substances can be calculated.</a:t>
            </a:r>
            <a:endParaRPr sz="1000">
              <a:solidFill>
                <a:srgbClr val="CCCCCC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Char char="○"/>
            </a:pPr>
            <a:r>
              <a:rPr lang="en" sz="1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Reacting masses worksheet.</a:t>
            </a:r>
            <a:endParaRPr sz="1000">
              <a:solidFill>
                <a:srgbClr val="CCCCCC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What mass of magnesium oxide (MgO) can be produced when </a:t>
            </a:r>
            <a:r>
              <a:rPr lang="en" sz="1000" b="1">
                <a:solidFill>
                  <a:schemeClr val="dk1"/>
                </a:solidFill>
              </a:rPr>
              <a:t>6 grams </a:t>
            </a:r>
            <a:r>
              <a:rPr lang="en" sz="1000">
                <a:solidFill>
                  <a:schemeClr val="dk1"/>
                </a:solidFill>
              </a:rPr>
              <a:t>of magnesium (Mg) is burnt in oxygen (O</a:t>
            </a:r>
            <a:r>
              <a:rPr lang="en" sz="1000" baseline="-25000">
                <a:solidFill>
                  <a:schemeClr val="dk1"/>
                </a:solidFill>
              </a:rPr>
              <a:t>2</a:t>
            </a:r>
            <a:r>
              <a:rPr lang="en" sz="1000">
                <a:solidFill>
                  <a:schemeClr val="dk1"/>
                </a:solidFill>
              </a:rPr>
              <a:t>)?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Mg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(s)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O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 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→ </a:t>
            </a:r>
            <a:r>
              <a:rPr lang="en" sz="14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MgO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(s)</a:t>
            </a:r>
            <a:endParaRPr sz="1400" baseline="-25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1. First calculate the </a:t>
            </a:r>
            <a:r>
              <a:rPr lang="en" sz="1000" b="1">
                <a:solidFill>
                  <a:schemeClr val="dk1"/>
                </a:solidFill>
              </a:rPr>
              <a:t>M</a:t>
            </a:r>
            <a:r>
              <a:rPr lang="en" sz="1000" b="1" baseline="-25000">
                <a:solidFill>
                  <a:schemeClr val="dk1"/>
                </a:solidFill>
              </a:rPr>
              <a:t>r</a:t>
            </a:r>
            <a:r>
              <a:rPr lang="en" sz="1000" b="1">
                <a:solidFill>
                  <a:schemeClr val="dk1"/>
                </a:solidFill>
              </a:rPr>
              <a:t> </a:t>
            </a:r>
            <a:r>
              <a:rPr lang="en" sz="1000">
                <a:solidFill>
                  <a:schemeClr val="dk1"/>
                </a:solidFill>
              </a:rPr>
              <a:t>of the reactant in question, in this case Mg (</a:t>
            </a:r>
            <a:r>
              <a:rPr lang="en" sz="1000" b="1">
                <a:solidFill>
                  <a:schemeClr val="dk1"/>
                </a:solidFill>
              </a:rPr>
              <a:t>24</a:t>
            </a:r>
            <a:r>
              <a:rPr lang="en" sz="1000">
                <a:solidFill>
                  <a:schemeClr val="dk1"/>
                </a:solidFill>
              </a:rPr>
              <a:t>).</a:t>
            </a:r>
            <a:endParaRPr sz="100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2. Calculate the number of </a:t>
            </a:r>
            <a:r>
              <a:rPr lang="en" sz="1000" b="1">
                <a:solidFill>
                  <a:schemeClr val="dk1"/>
                </a:solidFill>
              </a:rPr>
              <a:t>moles </a:t>
            </a:r>
            <a:r>
              <a:rPr lang="en" sz="1000">
                <a:solidFill>
                  <a:schemeClr val="dk1"/>
                </a:solidFill>
              </a:rPr>
              <a:t>of Mg. This is calculated by </a:t>
            </a:r>
            <a:r>
              <a:rPr lang="en" sz="1000" b="1">
                <a:solidFill>
                  <a:schemeClr val="dk1"/>
                </a:solidFill>
              </a:rPr>
              <a:t>dividing </a:t>
            </a:r>
            <a:r>
              <a:rPr lang="en" sz="1000">
                <a:solidFill>
                  <a:schemeClr val="dk1"/>
                </a:solidFill>
              </a:rPr>
              <a:t>mass by M</a:t>
            </a:r>
            <a:r>
              <a:rPr lang="en" sz="1000" baseline="-25000">
                <a:solidFill>
                  <a:schemeClr val="dk1"/>
                </a:solidFill>
              </a:rPr>
              <a:t>r</a:t>
            </a:r>
            <a:r>
              <a:rPr lang="en" sz="1000">
                <a:solidFill>
                  <a:schemeClr val="dk1"/>
                </a:solidFill>
              </a:rPr>
              <a:t> (6 ÷ 24 = </a:t>
            </a:r>
            <a:r>
              <a:rPr lang="en" sz="1000" b="1">
                <a:solidFill>
                  <a:schemeClr val="dk1"/>
                </a:solidFill>
              </a:rPr>
              <a:t>0.25 moles</a:t>
            </a:r>
            <a:r>
              <a:rPr lang="en" sz="1000">
                <a:solidFill>
                  <a:schemeClr val="dk1"/>
                </a:solidFill>
              </a:rPr>
              <a:t>).</a:t>
            </a:r>
            <a:endParaRPr sz="100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3. In this equation, </a:t>
            </a:r>
            <a:r>
              <a:rPr lang="en" sz="1000" b="1">
                <a:solidFill>
                  <a:schemeClr val="dk1"/>
                </a:solidFill>
              </a:rPr>
              <a:t>2 moles </a:t>
            </a:r>
            <a:r>
              <a:rPr lang="en" sz="1000">
                <a:solidFill>
                  <a:schemeClr val="dk1"/>
                </a:solidFill>
              </a:rPr>
              <a:t>of Mg react to produce </a:t>
            </a:r>
            <a:r>
              <a:rPr lang="en" sz="1000" b="1">
                <a:solidFill>
                  <a:schemeClr val="dk1"/>
                </a:solidFill>
              </a:rPr>
              <a:t>2 moles </a:t>
            </a:r>
            <a:r>
              <a:rPr lang="en" sz="1000">
                <a:solidFill>
                  <a:schemeClr val="dk1"/>
                </a:solidFill>
              </a:rPr>
              <a:t>of MgO. As a result </a:t>
            </a:r>
            <a:r>
              <a:rPr lang="en" sz="1000" b="1">
                <a:solidFill>
                  <a:schemeClr val="dk1"/>
                </a:solidFill>
              </a:rPr>
              <a:t>0.25 moles </a:t>
            </a:r>
            <a:r>
              <a:rPr lang="en" sz="1000">
                <a:solidFill>
                  <a:schemeClr val="dk1"/>
                </a:solidFill>
              </a:rPr>
              <a:t>of Mg will be needed to make 0.25 moles of MgO.</a:t>
            </a:r>
            <a:endParaRPr sz="100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4. Calculate the </a:t>
            </a:r>
            <a:r>
              <a:rPr lang="en" sz="1000" b="1">
                <a:solidFill>
                  <a:schemeClr val="dk1"/>
                </a:solidFill>
              </a:rPr>
              <a:t>mass </a:t>
            </a:r>
            <a:r>
              <a:rPr lang="en" sz="1000">
                <a:solidFill>
                  <a:schemeClr val="dk1"/>
                </a:solidFill>
              </a:rPr>
              <a:t>of 0.25 moles of MgO. Mass is calculated by </a:t>
            </a:r>
            <a:r>
              <a:rPr lang="en" sz="1000" b="1">
                <a:solidFill>
                  <a:schemeClr val="dk1"/>
                </a:solidFill>
              </a:rPr>
              <a:t>multiplying </a:t>
            </a:r>
            <a:r>
              <a:rPr lang="en" sz="1000">
                <a:solidFill>
                  <a:schemeClr val="dk1"/>
                </a:solidFill>
              </a:rPr>
              <a:t>the number of moles by the M</a:t>
            </a:r>
            <a:r>
              <a:rPr lang="en" sz="1000" baseline="-25000">
                <a:solidFill>
                  <a:schemeClr val="dk1"/>
                </a:solidFill>
              </a:rPr>
              <a:t>r</a:t>
            </a:r>
            <a:r>
              <a:rPr lang="en" sz="1000">
                <a:solidFill>
                  <a:schemeClr val="dk1"/>
                </a:solidFill>
              </a:rPr>
              <a:t> (0.25 × 40 = </a:t>
            </a:r>
            <a:r>
              <a:rPr lang="en" sz="1000" b="1">
                <a:solidFill>
                  <a:schemeClr val="dk1"/>
                </a:solidFill>
              </a:rPr>
              <a:t>10 grams</a:t>
            </a:r>
            <a:r>
              <a:rPr lang="en" sz="1000">
                <a:solidFill>
                  <a:schemeClr val="dk1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baseline="30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42431BA-FDD2-B46D-0B3A-32D6B91E43B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9B9DCBC-2028-20F8-BB92-69BE6036389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89976-9150-CDB2-F73C-5E0965E3B7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FD5E3-5C5A-D466-DC44-D26E859063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Percentage Yield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1.30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Calculate percentage yield.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mass of a product formed is called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yield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reaction.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Reacting masses calculations result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theoretical yields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theoretical yield is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maximum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amount of product that can be formed from a theoretical chemical reaction.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Actual yields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the yields obtained from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real reactions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Actual yields are often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significantly smaller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theoretical yields.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real-life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conditions of a reaction are never perfect.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may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incomplete reactions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where reactants don’t react together to form a product.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percentage yield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compares the actual yield of a reaction with the theoretical yield.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Percentage yields vary from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0%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(no product formed) 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100%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(no product lost).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30F9342-F5F4-1EAD-B3D5-CACF5F7A0AF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B30EEDC-3410-AC6D-D90E-4FDB65F486B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C807B-448A-D498-450D-94076A892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830381-17FA-E7DE-8836-BA246795C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8"/>
          <p:cNvPicPr preferRelativeResize="0"/>
          <p:nvPr/>
        </p:nvPicPr>
        <p:blipFill rotWithShape="1">
          <a:blip r:embed="rId3">
            <a:alphaModFix/>
          </a:blip>
          <a:srcRect l="13240" r="11532"/>
          <a:stretch/>
        </p:blipFill>
        <p:spPr>
          <a:xfrm>
            <a:off x="0" y="0"/>
            <a:ext cx="51593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122" name="Google Shape;122;p28"/>
          <p:cNvCxnSpPr/>
          <p:nvPr/>
        </p:nvCxnSpPr>
        <p:spPr>
          <a:xfrm>
            <a:off x="5159375" y="-5550"/>
            <a:ext cx="5700" cy="5154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28"/>
          <p:cNvSpPr txBox="1"/>
          <p:nvPr/>
        </p:nvSpPr>
        <p:spPr>
          <a:xfrm>
            <a:off x="5481950" y="1678950"/>
            <a:ext cx="3252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Most chemical reactions do not yield their theoretical potential.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actual yield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a reaction is usually lower than the theoretical yield.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One reason for this is that some product may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escape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during the reaction.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4C91196-58DB-E077-0697-F09ADCF661D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D679C82-E1F6-E1D4-C30E-38BC081C214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42F59-1407-ACDA-7030-533435DB5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E76383-6A5F-1D47-C019-0A3C59E23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Percentage Yield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Percentage yields are a measure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 successful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chemical process is.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Industry will try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maximise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percentage yield to gain as much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profit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a reaction as possible.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Companies will compare different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reaction pathways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determine which is most profitable for them.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Haber process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(an industrial reaction that creates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ammonia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is carried out at very specific conditions to maximise profits and minimize waste.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31" name="Google Shape;131;p29"/>
          <p:cNvGrpSpPr/>
          <p:nvPr/>
        </p:nvGrpSpPr>
        <p:grpSpPr>
          <a:xfrm>
            <a:off x="2598275" y="2055175"/>
            <a:ext cx="2263853" cy="744584"/>
            <a:chOff x="285875" y="1667325"/>
            <a:chExt cx="6987200" cy="2298100"/>
          </a:xfrm>
        </p:grpSpPr>
        <p:sp>
          <p:nvSpPr>
            <p:cNvPr id="132" name="Google Shape;132;p29"/>
            <p:cNvSpPr/>
            <p:nvPr/>
          </p:nvSpPr>
          <p:spPr>
            <a:xfrm>
              <a:off x="285875" y="2330725"/>
              <a:ext cx="700600" cy="830625"/>
            </a:xfrm>
            <a:custGeom>
              <a:avLst/>
              <a:gdLst/>
              <a:ahLst/>
              <a:cxnLst/>
              <a:rect l="l" t="t" r="r" b="b"/>
              <a:pathLst>
                <a:path w="28024" h="33225" extrusionOk="0">
                  <a:moveTo>
                    <a:pt x="5733" y="638"/>
                  </a:moveTo>
                  <a:cubicBezTo>
                    <a:pt x="7962" y="638"/>
                    <a:pt x="9979" y="3928"/>
                    <a:pt x="9979" y="8280"/>
                  </a:cubicBezTo>
                  <a:cubicBezTo>
                    <a:pt x="9979" y="12632"/>
                    <a:pt x="7962" y="15923"/>
                    <a:pt x="5733" y="15923"/>
                  </a:cubicBezTo>
                  <a:cubicBezTo>
                    <a:pt x="4565" y="15923"/>
                    <a:pt x="1911" y="14968"/>
                    <a:pt x="1911" y="8280"/>
                  </a:cubicBezTo>
                  <a:cubicBezTo>
                    <a:pt x="1911" y="1593"/>
                    <a:pt x="4565" y="638"/>
                    <a:pt x="5733" y="638"/>
                  </a:cubicBezTo>
                  <a:close/>
                  <a:moveTo>
                    <a:pt x="22929" y="17197"/>
                  </a:moveTo>
                  <a:cubicBezTo>
                    <a:pt x="25264" y="17197"/>
                    <a:pt x="27281" y="20487"/>
                    <a:pt x="27281" y="24839"/>
                  </a:cubicBezTo>
                  <a:cubicBezTo>
                    <a:pt x="27281" y="29297"/>
                    <a:pt x="25264" y="32482"/>
                    <a:pt x="22929" y="32482"/>
                  </a:cubicBezTo>
                  <a:cubicBezTo>
                    <a:pt x="21867" y="32482"/>
                    <a:pt x="19213" y="31526"/>
                    <a:pt x="19213" y="24839"/>
                  </a:cubicBezTo>
                  <a:cubicBezTo>
                    <a:pt x="19213" y="18152"/>
                    <a:pt x="21867" y="17197"/>
                    <a:pt x="22929" y="17197"/>
                  </a:cubicBezTo>
                  <a:close/>
                  <a:moveTo>
                    <a:pt x="5626" y="1"/>
                  </a:moveTo>
                  <a:cubicBezTo>
                    <a:pt x="2867" y="1"/>
                    <a:pt x="1" y="3185"/>
                    <a:pt x="1" y="8280"/>
                  </a:cubicBezTo>
                  <a:cubicBezTo>
                    <a:pt x="1" y="13269"/>
                    <a:pt x="2761" y="16560"/>
                    <a:pt x="5626" y="16560"/>
                  </a:cubicBezTo>
                  <a:cubicBezTo>
                    <a:pt x="8386" y="16560"/>
                    <a:pt x="10722" y="13057"/>
                    <a:pt x="10722" y="8280"/>
                  </a:cubicBezTo>
                  <a:cubicBezTo>
                    <a:pt x="10722" y="5414"/>
                    <a:pt x="9872" y="3504"/>
                    <a:pt x="9766" y="3185"/>
                  </a:cubicBezTo>
                  <a:lnTo>
                    <a:pt x="9766" y="3185"/>
                  </a:lnTo>
                  <a:cubicBezTo>
                    <a:pt x="12314" y="4884"/>
                    <a:pt x="14755" y="5096"/>
                    <a:pt x="15817" y="5096"/>
                  </a:cubicBezTo>
                  <a:cubicBezTo>
                    <a:pt x="18470" y="5096"/>
                    <a:pt x="20381" y="4034"/>
                    <a:pt x="21443" y="3398"/>
                  </a:cubicBezTo>
                  <a:lnTo>
                    <a:pt x="21443" y="3398"/>
                  </a:lnTo>
                  <a:lnTo>
                    <a:pt x="3610" y="31633"/>
                  </a:lnTo>
                  <a:cubicBezTo>
                    <a:pt x="3291" y="32270"/>
                    <a:pt x="3291" y="32270"/>
                    <a:pt x="3291" y="32482"/>
                  </a:cubicBezTo>
                  <a:cubicBezTo>
                    <a:pt x="3291" y="32906"/>
                    <a:pt x="3610" y="33225"/>
                    <a:pt x="4034" y="33225"/>
                  </a:cubicBezTo>
                  <a:cubicBezTo>
                    <a:pt x="4353" y="33225"/>
                    <a:pt x="4459" y="33013"/>
                    <a:pt x="4777" y="32482"/>
                  </a:cubicBezTo>
                  <a:lnTo>
                    <a:pt x="24415" y="1381"/>
                  </a:lnTo>
                  <a:cubicBezTo>
                    <a:pt x="24733" y="956"/>
                    <a:pt x="24733" y="956"/>
                    <a:pt x="24733" y="744"/>
                  </a:cubicBezTo>
                  <a:cubicBezTo>
                    <a:pt x="24733" y="213"/>
                    <a:pt x="24415" y="1"/>
                    <a:pt x="24096" y="1"/>
                  </a:cubicBezTo>
                  <a:cubicBezTo>
                    <a:pt x="23672" y="1"/>
                    <a:pt x="23459" y="213"/>
                    <a:pt x="23247" y="532"/>
                  </a:cubicBezTo>
                  <a:cubicBezTo>
                    <a:pt x="20806" y="4034"/>
                    <a:pt x="17515" y="4353"/>
                    <a:pt x="15817" y="4353"/>
                  </a:cubicBezTo>
                  <a:cubicBezTo>
                    <a:pt x="11677" y="4353"/>
                    <a:pt x="9129" y="2018"/>
                    <a:pt x="8386" y="1275"/>
                  </a:cubicBezTo>
                  <a:cubicBezTo>
                    <a:pt x="7856" y="744"/>
                    <a:pt x="7006" y="1"/>
                    <a:pt x="5626" y="1"/>
                  </a:cubicBezTo>
                  <a:close/>
                  <a:moveTo>
                    <a:pt x="22929" y="16560"/>
                  </a:moveTo>
                  <a:cubicBezTo>
                    <a:pt x="20063" y="16560"/>
                    <a:pt x="17303" y="19850"/>
                    <a:pt x="17303" y="24839"/>
                  </a:cubicBezTo>
                  <a:cubicBezTo>
                    <a:pt x="17303" y="29934"/>
                    <a:pt x="20063" y="33225"/>
                    <a:pt x="22929" y="33225"/>
                  </a:cubicBezTo>
                  <a:cubicBezTo>
                    <a:pt x="25688" y="33225"/>
                    <a:pt x="28024" y="29722"/>
                    <a:pt x="28024" y="24839"/>
                  </a:cubicBezTo>
                  <a:cubicBezTo>
                    <a:pt x="28024" y="20063"/>
                    <a:pt x="25688" y="16560"/>
                    <a:pt x="22929" y="16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9"/>
            <p:cNvSpPr/>
            <p:nvPr/>
          </p:nvSpPr>
          <p:spPr>
            <a:xfrm>
              <a:off x="1068725" y="2397075"/>
              <a:ext cx="737750" cy="705900"/>
            </a:xfrm>
            <a:custGeom>
              <a:avLst/>
              <a:gdLst/>
              <a:ahLst/>
              <a:cxnLst/>
              <a:rect l="l" t="t" r="r" b="b"/>
              <a:pathLst>
                <a:path w="29510" h="28236" extrusionOk="0">
                  <a:moveTo>
                    <a:pt x="743" y="0"/>
                  </a:moveTo>
                  <a:cubicBezTo>
                    <a:pt x="531" y="0"/>
                    <a:pt x="0" y="0"/>
                    <a:pt x="0" y="850"/>
                  </a:cubicBezTo>
                  <a:cubicBezTo>
                    <a:pt x="0" y="1274"/>
                    <a:pt x="425" y="1274"/>
                    <a:pt x="1062" y="1274"/>
                  </a:cubicBezTo>
                  <a:cubicBezTo>
                    <a:pt x="3079" y="1274"/>
                    <a:pt x="3397" y="1593"/>
                    <a:pt x="3822" y="2548"/>
                  </a:cubicBezTo>
                  <a:lnTo>
                    <a:pt x="8917" y="16347"/>
                  </a:lnTo>
                  <a:cubicBezTo>
                    <a:pt x="8917" y="16453"/>
                    <a:pt x="9129" y="16878"/>
                    <a:pt x="9129" y="16984"/>
                  </a:cubicBezTo>
                  <a:cubicBezTo>
                    <a:pt x="9129" y="17090"/>
                    <a:pt x="7006" y="25263"/>
                    <a:pt x="6900" y="25688"/>
                  </a:cubicBezTo>
                  <a:cubicBezTo>
                    <a:pt x="6581" y="26750"/>
                    <a:pt x="6157" y="26962"/>
                    <a:pt x="3503" y="27068"/>
                  </a:cubicBezTo>
                  <a:cubicBezTo>
                    <a:pt x="2866" y="27068"/>
                    <a:pt x="2548" y="27068"/>
                    <a:pt x="2548" y="27811"/>
                  </a:cubicBezTo>
                  <a:cubicBezTo>
                    <a:pt x="2548" y="28236"/>
                    <a:pt x="2972" y="28236"/>
                    <a:pt x="3079" y="28236"/>
                  </a:cubicBezTo>
                  <a:cubicBezTo>
                    <a:pt x="3822" y="28236"/>
                    <a:pt x="4671" y="28129"/>
                    <a:pt x="5520" y="28129"/>
                  </a:cubicBezTo>
                  <a:lnTo>
                    <a:pt x="10403" y="28129"/>
                  </a:lnTo>
                  <a:cubicBezTo>
                    <a:pt x="11146" y="28129"/>
                    <a:pt x="11995" y="28236"/>
                    <a:pt x="12738" y="28236"/>
                  </a:cubicBezTo>
                  <a:cubicBezTo>
                    <a:pt x="12950" y="28236"/>
                    <a:pt x="13481" y="28236"/>
                    <a:pt x="13481" y="27493"/>
                  </a:cubicBezTo>
                  <a:cubicBezTo>
                    <a:pt x="13481" y="27068"/>
                    <a:pt x="13163" y="27068"/>
                    <a:pt x="12526" y="27068"/>
                  </a:cubicBezTo>
                  <a:cubicBezTo>
                    <a:pt x="9978" y="27068"/>
                    <a:pt x="9978" y="26750"/>
                    <a:pt x="9978" y="26325"/>
                  </a:cubicBezTo>
                  <a:cubicBezTo>
                    <a:pt x="9978" y="26007"/>
                    <a:pt x="10297" y="24733"/>
                    <a:pt x="10509" y="23884"/>
                  </a:cubicBezTo>
                  <a:lnTo>
                    <a:pt x="11995" y="17939"/>
                  </a:lnTo>
                  <a:cubicBezTo>
                    <a:pt x="12207" y="17090"/>
                    <a:pt x="12207" y="16984"/>
                    <a:pt x="12632" y="16559"/>
                  </a:cubicBezTo>
                  <a:lnTo>
                    <a:pt x="22928" y="4671"/>
                  </a:lnTo>
                  <a:lnTo>
                    <a:pt x="23884" y="3716"/>
                  </a:lnTo>
                  <a:cubicBezTo>
                    <a:pt x="25688" y="1805"/>
                    <a:pt x="27280" y="1380"/>
                    <a:pt x="28660" y="1274"/>
                  </a:cubicBezTo>
                  <a:cubicBezTo>
                    <a:pt x="29191" y="1168"/>
                    <a:pt x="29509" y="1168"/>
                    <a:pt x="29509" y="425"/>
                  </a:cubicBezTo>
                  <a:cubicBezTo>
                    <a:pt x="29509" y="0"/>
                    <a:pt x="29085" y="0"/>
                    <a:pt x="28979" y="0"/>
                  </a:cubicBezTo>
                  <a:cubicBezTo>
                    <a:pt x="28554" y="0"/>
                    <a:pt x="28023" y="107"/>
                    <a:pt x="27493" y="107"/>
                  </a:cubicBezTo>
                  <a:lnTo>
                    <a:pt x="25794" y="107"/>
                  </a:lnTo>
                  <a:cubicBezTo>
                    <a:pt x="24627" y="107"/>
                    <a:pt x="23353" y="0"/>
                    <a:pt x="22185" y="0"/>
                  </a:cubicBezTo>
                  <a:cubicBezTo>
                    <a:pt x="21867" y="0"/>
                    <a:pt x="21442" y="0"/>
                    <a:pt x="21442" y="850"/>
                  </a:cubicBezTo>
                  <a:cubicBezTo>
                    <a:pt x="21442" y="1168"/>
                    <a:pt x="21867" y="1274"/>
                    <a:pt x="21973" y="1274"/>
                  </a:cubicBezTo>
                  <a:cubicBezTo>
                    <a:pt x="23247" y="1274"/>
                    <a:pt x="23247" y="1911"/>
                    <a:pt x="23247" y="2230"/>
                  </a:cubicBezTo>
                  <a:cubicBezTo>
                    <a:pt x="23247" y="2654"/>
                    <a:pt x="22822" y="3291"/>
                    <a:pt x="22079" y="4246"/>
                  </a:cubicBezTo>
                  <a:lnTo>
                    <a:pt x="12207" y="15498"/>
                  </a:lnTo>
                  <a:lnTo>
                    <a:pt x="7537" y="2973"/>
                  </a:lnTo>
                  <a:cubicBezTo>
                    <a:pt x="7324" y="2336"/>
                    <a:pt x="7324" y="2230"/>
                    <a:pt x="7324" y="2230"/>
                  </a:cubicBezTo>
                  <a:cubicBezTo>
                    <a:pt x="7324" y="1274"/>
                    <a:pt x="9023" y="1274"/>
                    <a:pt x="9447" y="1274"/>
                  </a:cubicBezTo>
                  <a:cubicBezTo>
                    <a:pt x="9978" y="1274"/>
                    <a:pt x="10403" y="1274"/>
                    <a:pt x="10403" y="531"/>
                  </a:cubicBezTo>
                  <a:cubicBezTo>
                    <a:pt x="10403" y="0"/>
                    <a:pt x="10084" y="0"/>
                    <a:pt x="9872" y="0"/>
                  </a:cubicBezTo>
                  <a:cubicBezTo>
                    <a:pt x="9129" y="0"/>
                    <a:pt x="8280" y="107"/>
                    <a:pt x="7643" y="107"/>
                  </a:cubicBezTo>
                  <a:lnTo>
                    <a:pt x="2972" y="107"/>
                  </a:lnTo>
                  <a:cubicBezTo>
                    <a:pt x="2229" y="107"/>
                    <a:pt x="1486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9"/>
            <p:cNvSpPr/>
            <p:nvPr/>
          </p:nvSpPr>
          <p:spPr>
            <a:xfrm>
              <a:off x="2180625" y="2736750"/>
              <a:ext cx="647525" cy="217625"/>
            </a:xfrm>
            <a:custGeom>
              <a:avLst/>
              <a:gdLst/>
              <a:ahLst/>
              <a:cxnLst/>
              <a:rect l="l" t="t" r="r" b="b"/>
              <a:pathLst>
                <a:path w="25901" h="8705" extrusionOk="0">
                  <a:moveTo>
                    <a:pt x="1380" y="0"/>
                  </a:moveTo>
                  <a:cubicBezTo>
                    <a:pt x="743" y="0"/>
                    <a:pt x="0" y="0"/>
                    <a:pt x="0" y="743"/>
                  </a:cubicBezTo>
                  <a:cubicBezTo>
                    <a:pt x="0" y="1380"/>
                    <a:pt x="637" y="1380"/>
                    <a:pt x="1274" y="1380"/>
                  </a:cubicBezTo>
                  <a:lnTo>
                    <a:pt x="24733" y="1380"/>
                  </a:lnTo>
                  <a:cubicBezTo>
                    <a:pt x="25263" y="1380"/>
                    <a:pt x="25900" y="1380"/>
                    <a:pt x="25900" y="743"/>
                  </a:cubicBezTo>
                  <a:cubicBezTo>
                    <a:pt x="25900" y="0"/>
                    <a:pt x="25263" y="0"/>
                    <a:pt x="24520" y="0"/>
                  </a:cubicBezTo>
                  <a:close/>
                  <a:moveTo>
                    <a:pt x="1274" y="7324"/>
                  </a:moveTo>
                  <a:cubicBezTo>
                    <a:pt x="637" y="7324"/>
                    <a:pt x="0" y="7324"/>
                    <a:pt x="0" y="7961"/>
                  </a:cubicBezTo>
                  <a:cubicBezTo>
                    <a:pt x="0" y="8704"/>
                    <a:pt x="743" y="8704"/>
                    <a:pt x="1380" y="8704"/>
                  </a:cubicBezTo>
                  <a:lnTo>
                    <a:pt x="24520" y="8704"/>
                  </a:lnTo>
                  <a:cubicBezTo>
                    <a:pt x="25263" y="8704"/>
                    <a:pt x="25900" y="8704"/>
                    <a:pt x="25900" y="7961"/>
                  </a:cubicBezTo>
                  <a:cubicBezTo>
                    <a:pt x="25900" y="7324"/>
                    <a:pt x="25263" y="7324"/>
                    <a:pt x="24733" y="7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9"/>
            <p:cNvSpPr/>
            <p:nvPr/>
          </p:nvSpPr>
          <p:spPr>
            <a:xfrm>
              <a:off x="3258025" y="1667325"/>
              <a:ext cx="695275" cy="737725"/>
            </a:xfrm>
            <a:custGeom>
              <a:avLst/>
              <a:gdLst/>
              <a:ahLst/>
              <a:cxnLst/>
              <a:rect l="l" t="t" r="r" b="b"/>
              <a:pathLst>
                <a:path w="27811" h="29509" extrusionOk="0">
                  <a:moveTo>
                    <a:pt x="18895" y="4670"/>
                  </a:moveTo>
                  <a:lnTo>
                    <a:pt x="20274" y="18576"/>
                  </a:lnTo>
                  <a:lnTo>
                    <a:pt x="10615" y="18576"/>
                  </a:lnTo>
                  <a:lnTo>
                    <a:pt x="18895" y="4670"/>
                  </a:lnTo>
                  <a:close/>
                  <a:moveTo>
                    <a:pt x="21124" y="0"/>
                  </a:moveTo>
                  <a:cubicBezTo>
                    <a:pt x="20699" y="0"/>
                    <a:pt x="20487" y="106"/>
                    <a:pt x="20062" y="743"/>
                  </a:cubicBezTo>
                  <a:lnTo>
                    <a:pt x="5626" y="24945"/>
                  </a:lnTo>
                  <a:cubicBezTo>
                    <a:pt x="4246" y="27386"/>
                    <a:pt x="2760" y="28129"/>
                    <a:pt x="849" y="28341"/>
                  </a:cubicBezTo>
                  <a:cubicBezTo>
                    <a:pt x="319" y="28341"/>
                    <a:pt x="0" y="28341"/>
                    <a:pt x="0" y="29084"/>
                  </a:cubicBezTo>
                  <a:cubicBezTo>
                    <a:pt x="0" y="29297"/>
                    <a:pt x="213" y="29509"/>
                    <a:pt x="531" y="29509"/>
                  </a:cubicBezTo>
                  <a:cubicBezTo>
                    <a:pt x="1274" y="29509"/>
                    <a:pt x="3079" y="29403"/>
                    <a:pt x="3822" y="29403"/>
                  </a:cubicBezTo>
                  <a:cubicBezTo>
                    <a:pt x="5095" y="29403"/>
                    <a:pt x="6369" y="29509"/>
                    <a:pt x="7537" y="29509"/>
                  </a:cubicBezTo>
                  <a:cubicBezTo>
                    <a:pt x="7749" y="29509"/>
                    <a:pt x="8280" y="29509"/>
                    <a:pt x="8280" y="28660"/>
                  </a:cubicBezTo>
                  <a:cubicBezTo>
                    <a:pt x="8280" y="28341"/>
                    <a:pt x="7961" y="28341"/>
                    <a:pt x="7749" y="28341"/>
                  </a:cubicBezTo>
                  <a:cubicBezTo>
                    <a:pt x="6794" y="28235"/>
                    <a:pt x="5945" y="27917"/>
                    <a:pt x="5945" y="26855"/>
                  </a:cubicBezTo>
                  <a:cubicBezTo>
                    <a:pt x="5945" y="26324"/>
                    <a:pt x="6263" y="25900"/>
                    <a:pt x="6794" y="24945"/>
                  </a:cubicBezTo>
                  <a:lnTo>
                    <a:pt x="9872" y="19743"/>
                  </a:lnTo>
                  <a:lnTo>
                    <a:pt x="20381" y="19743"/>
                  </a:lnTo>
                  <a:cubicBezTo>
                    <a:pt x="20487" y="20168"/>
                    <a:pt x="20487" y="20486"/>
                    <a:pt x="20487" y="20805"/>
                  </a:cubicBezTo>
                  <a:cubicBezTo>
                    <a:pt x="20593" y="21866"/>
                    <a:pt x="21124" y="26218"/>
                    <a:pt x="21124" y="26961"/>
                  </a:cubicBezTo>
                  <a:cubicBezTo>
                    <a:pt x="21124" y="28235"/>
                    <a:pt x="19001" y="28341"/>
                    <a:pt x="18364" y="28341"/>
                  </a:cubicBezTo>
                  <a:cubicBezTo>
                    <a:pt x="17939" y="28341"/>
                    <a:pt x="17409" y="28341"/>
                    <a:pt x="17409" y="29084"/>
                  </a:cubicBezTo>
                  <a:cubicBezTo>
                    <a:pt x="17409" y="29509"/>
                    <a:pt x="17833" y="29509"/>
                    <a:pt x="18045" y="29509"/>
                  </a:cubicBezTo>
                  <a:cubicBezTo>
                    <a:pt x="18788" y="29509"/>
                    <a:pt x="19638" y="29403"/>
                    <a:pt x="20274" y="29403"/>
                  </a:cubicBezTo>
                  <a:lnTo>
                    <a:pt x="22716" y="29403"/>
                  </a:lnTo>
                  <a:cubicBezTo>
                    <a:pt x="25157" y="29403"/>
                    <a:pt x="26962" y="29509"/>
                    <a:pt x="27068" y="29509"/>
                  </a:cubicBezTo>
                  <a:cubicBezTo>
                    <a:pt x="27280" y="29509"/>
                    <a:pt x="27811" y="29509"/>
                    <a:pt x="27811" y="28660"/>
                  </a:cubicBezTo>
                  <a:cubicBezTo>
                    <a:pt x="27811" y="28341"/>
                    <a:pt x="27386" y="28341"/>
                    <a:pt x="26750" y="28341"/>
                  </a:cubicBezTo>
                  <a:cubicBezTo>
                    <a:pt x="24520" y="28341"/>
                    <a:pt x="24520" y="27917"/>
                    <a:pt x="24308" y="26643"/>
                  </a:cubicBezTo>
                  <a:lnTo>
                    <a:pt x="21867" y="955"/>
                  </a:lnTo>
                  <a:cubicBezTo>
                    <a:pt x="21761" y="106"/>
                    <a:pt x="21548" y="0"/>
                    <a:pt x="21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9"/>
            <p:cNvSpPr/>
            <p:nvPr/>
          </p:nvSpPr>
          <p:spPr>
            <a:xfrm>
              <a:off x="4006350" y="2070675"/>
              <a:ext cx="509550" cy="488300"/>
            </a:xfrm>
            <a:custGeom>
              <a:avLst/>
              <a:gdLst/>
              <a:ahLst/>
              <a:cxnLst/>
              <a:rect l="l" t="t" r="r" b="b"/>
              <a:pathLst>
                <a:path w="20382" h="19532" extrusionOk="0">
                  <a:moveTo>
                    <a:pt x="426" y="0"/>
                  </a:moveTo>
                  <a:cubicBezTo>
                    <a:pt x="319" y="0"/>
                    <a:pt x="1" y="0"/>
                    <a:pt x="1" y="531"/>
                  </a:cubicBezTo>
                  <a:cubicBezTo>
                    <a:pt x="1" y="850"/>
                    <a:pt x="213" y="850"/>
                    <a:pt x="638" y="850"/>
                  </a:cubicBezTo>
                  <a:cubicBezTo>
                    <a:pt x="2018" y="850"/>
                    <a:pt x="2336" y="1062"/>
                    <a:pt x="2548" y="1699"/>
                  </a:cubicBezTo>
                  <a:lnTo>
                    <a:pt x="6158" y="11252"/>
                  </a:lnTo>
                  <a:cubicBezTo>
                    <a:pt x="6158" y="11358"/>
                    <a:pt x="6264" y="11677"/>
                    <a:pt x="6264" y="11783"/>
                  </a:cubicBezTo>
                  <a:cubicBezTo>
                    <a:pt x="6264" y="11889"/>
                    <a:pt x="4884" y="17515"/>
                    <a:pt x="4778" y="17727"/>
                  </a:cubicBezTo>
                  <a:cubicBezTo>
                    <a:pt x="4565" y="18576"/>
                    <a:pt x="4247" y="18682"/>
                    <a:pt x="2442" y="18682"/>
                  </a:cubicBezTo>
                  <a:cubicBezTo>
                    <a:pt x="1912" y="18682"/>
                    <a:pt x="1699" y="18682"/>
                    <a:pt x="1699" y="19319"/>
                  </a:cubicBezTo>
                  <a:cubicBezTo>
                    <a:pt x="1699" y="19531"/>
                    <a:pt x="2018" y="19531"/>
                    <a:pt x="2124" y="19531"/>
                  </a:cubicBezTo>
                  <a:lnTo>
                    <a:pt x="8811" y="19531"/>
                  </a:lnTo>
                  <a:cubicBezTo>
                    <a:pt x="8917" y="19531"/>
                    <a:pt x="9342" y="19531"/>
                    <a:pt x="9342" y="19001"/>
                  </a:cubicBezTo>
                  <a:cubicBezTo>
                    <a:pt x="9342" y="18682"/>
                    <a:pt x="9130" y="18682"/>
                    <a:pt x="8599" y="18682"/>
                  </a:cubicBezTo>
                  <a:cubicBezTo>
                    <a:pt x="6794" y="18682"/>
                    <a:pt x="6794" y="18470"/>
                    <a:pt x="6794" y="18258"/>
                  </a:cubicBezTo>
                  <a:cubicBezTo>
                    <a:pt x="6794" y="18045"/>
                    <a:pt x="7113" y="17090"/>
                    <a:pt x="7219" y="16559"/>
                  </a:cubicBezTo>
                  <a:lnTo>
                    <a:pt x="8280" y="12420"/>
                  </a:lnTo>
                  <a:cubicBezTo>
                    <a:pt x="8387" y="11783"/>
                    <a:pt x="8387" y="11677"/>
                    <a:pt x="8705" y="11464"/>
                  </a:cubicBezTo>
                  <a:lnTo>
                    <a:pt x="15923" y="3185"/>
                  </a:lnTo>
                  <a:lnTo>
                    <a:pt x="16560" y="2442"/>
                  </a:lnTo>
                  <a:cubicBezTo>
                    <a:pt x="17834" y="1168"/>
                    <a:pt x="18895" y="850"/>
                    <a:pt x="19851" y="850"/>
                  </a:cubicBezTo>
                  <a:cubicBezTo>
                    <a:pt x="20169" y="743"/>
                    <a:pt x="20381" y="743"/>
                    <a:pt x="20381" y="213"/>
                  </a:cubicBezTo>
                  <a:cubicBezTo>
                    <a:pt x="20381" y="0"/>
                    <a:pt x="20169" y="0"/>
                    <a:pt x="20063" y="0"/>
                  </a:cubicBezTo>
                  <a:lnTo>
                    <a:pt x="15286" y="0"/>
                  </a:lnTo>
                  <a:cubicBezTo>
                    <a:pt x="15180" y="0"/>
                    <a:pt x="14862" y="0"/>
                    <a:pt x="14862" y="531"/>
                  </a:cubicBezTo>
                  <a:cubicBezTo>
                    <a:pt x="14862" y="743"/>
                    <a:pt x="15074" y="850"/>
                    <a:pt x="15180" y="850"/>
                  </a:cubicBezTo>
                  <a:cubicBezTo>
                    <a:pt x="16029" y="850"/>
                    <a:pt x="16029" y="1274"/>
                    <a:pt x="16029" y="1486"/>
                  </a:cubicBezTo>
                  <a:cubicBezTo>
                    <a:pt x="16029" y="1805"/>
                    <a:pt x="15817" y="2229"/>
                    <a:pt x="15286" y="2866"/>
                  </a:cubicBezTo>
                  <a:lnTo>
                    <a:pt x="8387" y="10721"/>
                  </a:lnTo>
                  <a:lnTo>
                    <a:pt x="5202" y="2017"/>
                  </a:lnTo>
                  <a:cubicBezTo>
                    <a:pt x="4990" y="1593"/>
                    <a:pt x="4990" y="1486"/>
                    <a:pt x="4990" y="1486"/>
                  </a:cubicBezTo>
                  <a:cubicBezTo>
                    <a:pt x="4990" y="850"/>
                    <a:pt x="6158" y="850"/>
                    <a:pt x="6476" y="850"/>
                  </a:cubicBezTo>
                  <a:cubicBezTo>
                    <a:pt x="6901" y="850"/>
                    <a:pt x="7219" y="850"/>
                    <a:pt x="7219" y="319"/>
                  </a:cubicBezTo>
                  <a:cubicBezTo>
                    <a:pt x="7219" y="0"/>
                    <a:pt x="6901" y="0"/>
                    <a:pt x="6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9"/>
            <p:cNvSpPr/>
            <p:nvPr/>
          </p:nvSpPr>
          <p:spPr>
            <a:xfrm>
              <a:off x="3223525" y="2824325"/>
              <a:ext cx="1345450" cy="42475"/>
            </a:xfrm>
            <a:custGeom>
              <a:avLst/>
              <a:gdLst/>
              <a:ahLst/>
              <a:cxnLst/>
              <a:rect l="l" t="t" r="r" b="b"/>
              <a:pathLst>
                <a:path w="53818" h="1699" extrusionOk="0">
                  <a:moveTo>
                    <a:pt x="0" y="0"/>
                  </a:moveTo>
                  <a:lnTo>
                    <a:pt x="0" y="1699"/>
                  </a:lnTo>
                  <a:lnTo>
                    <a:pt x="53817" y="1699"/>
                  </a:lnTo>
                  <a:lnTo>
                    <a:pt x="538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9"/>
            <p:cNvSpPr/>
            <p:nvPr/>
          </p:nvSpPr>
          <p:spPr>
            <a:xfrm>
              <a:off x="3332325" y="3110925"/>
              <a:ext cx="687325" cy="700575"/>
            </a:xfrm>
            <a:custGeom>
              <a:avLst/>
              <a:gdLst/>
              <a:ahLst/>
              <a:cxnLst/>
              <a:rect l="l" t="t" r="r" b="b"/>
              <a:pathLst>
                <a:path w="27493" h="28023" extrusionOk="0">
                  <a:moveTo>
                    <a:pt x="3822" y="0"/>
                  </a:moveTo>
                  <a:cubicBezTo>
                    <a:pt x="2973" y="0"/>
                    <a:pt x="2866" y="106"/>
                    <a:pt x="2654" y="849"/>
                  </a:cubicBezTo>
                  <a:lnTo>
                    <a:pt x="107" y="8280"/>
                  </a:lnTo>
                  <a:cubicBezTo>
                    <a:pt x="107" y="8280"/>
                    <a:pt x="0" y="8810"/>
                    <a:pt x="0" y="8810"/>
                  </a:cubicBezTo>
                  <a:cubicBezTo>
                    <a:pt x="0" y="9023"/>
                    <a:pt x="107" y="9235"/>
                    <a:pt x="319" y="9235"/>
                  </a:cubicBezTo>
                  <a:cubicBezTo>
                    <a:pt x="743" y="9235"/>
                    <a:pt x="743" y="9023"/>
                    <a:pt x="956" y="8492"/>
                  </a:cubicBezTo>
                  <a:cubicBezTo>
                    <a:pt x="2654" y="3503"/>
                    <a:pt x="3503" y="1168"/>
                    <a:pt x="9023" y="1168"/>
                  </a:cubicBezTo>
                  <a:lnTo>
                    <a:pt x="11783" y="1168"/>
                  </a:lnTo>
                  <a:cubicBezTo>
                    <a:pt x="12844" y="1168"/>
                    <a:pt x="13163" y="1168"/>
                    <a:pt x="13163" y="1698"/>
                  </a:cubicBezTo>
                  <a:cubicBezTo>
                    <a:pt x="13163" y="1805"/>
                    <a:pt x="13163" y="1911"/>
                    <a:pt x="12950" y="2654"/>
                  </a:cubicBezTo>
                  <a:lnTo>
                    <a:pt x="7431" y="24838"/>
                  </a:lnTo>
                  <a:cubicBezTo>
                    <a:pt x="7006" y="26431"/>
                    <a:pt x="7006" y="26855"/>
                    <a:pt x="2548" y="26855"/>
                  </a:cubicBezTo>
                  <a:cubicBezTo>
                    <a:pt x="1593" y="26855"/>
                    <a:pt x="1274" y="26855"/>
                    <a:pt x="1274" y="27598"/>
                  </a:cubicBezTo>
                  <a:cubicBezTo>
                    <a:pt x="1274" y="28023"/>
                    <a:pt x="1699" y="28023"/>
                    <a:pt x="1911" y="28023"/>
                  </a:cubicBezTo>
                  <a:cubicBezTo>
                    <a:pt x="2973" y="28023"/>
                    <a:pt x="4034" y="27917"/>
                    <a:pt x="5095" y="27917"/>
                  </a:cubicBezTo>
                  <a:lnTo>
                    <a:pt x="11464" y="27917"/>
                  </a:lnTo>
                  <a:cubicBezTo>
                    <a:pt x="12526" y="27917"/>
                    <a:pt x="13693" y="28023"/>
                    <a:pt x="14649" y="28023"/>
                  </a:cubicBezTo>
                  <a:cubicBezTo>
                    <a:pt x="15180" y="28023"/>
                    <a:pt x="15604" y="28023"/>
                    <a:pt x="15604" y="27280"/>
                  </a:cubicBezTo>
                  <a:cubicBezTo>
                    <a:pt x="15604" y="26855"/>
                    <a:pt x="15286" y="26855"/>
                    <a:pt x="14224" y="26855"/>
                  </a:cubicBezTo>
                  <a:cubicBezTo>
                    <a:pt x="10509" y="26855"/>
                    <a:pt x="10509" y="26431"/>
                    <a:pt x="10509" y="25794"/>
                  </a:cubicBezTo>
                  <a:cubicBezTo>
                    <a:pt x="10509" y="25794"/>
                    <a:pt x="10509" y="25475"/>
                    <a:pt x="10615" y="24838"/>
                  </a:cubicBezTo>
                  <a:lnTo>
                    <a:pt x="16135" y="2866"/>
                  </a:lnTo>
                  <a:cubicBezTo>
                    <a:pt x="16453" y="1805"/>
                    <a:pt x="16559" y="1486"/>
                    <a:pt x="17090" y="1274"/>
                  </a:cubicBezTo>
                  <a:cubicBezTo>
                    <a:pt x="17515" y="1168"/>
                    <a:pt x="18789" y="1168"/>
                    <a:pt x="19744" y="1168"/>
                  </a:cubicBezTo>
                  <a:cubicBezTo>
                    <a:pt x="23778" y="1168"/>
                    <a:pt x="25794" y="1380"/>
                    <a:pt x="25794" y="4564"/>
                  </a:cubicBezTo>
                  <a:cubicBezTo>
                    <a:pt x="25794" y="5201"/>
                    <a:pt x="25582" y="6793"/>
                    <a:pt x="25370" y="8280"/>
                  </a:cubicBezTo>
                  <a:lnTo>
                    <a:pt x="25264" y="8810"/>
                  </a:lnTo>
                  <a:cubicBezTo>
                    <a:pt x="25264" y="9023"/>
                    <a:pt x="25476" y="9235"/>
                    <a:pt x="25688" y="9235"/>
                  </a:cubicBezTo>
                  <a:cubicBezTo>
                    <a:pt x="26113" y="9235"/>
                    <a:pt x="26113" y="9023"/>
                    <a:pt x="26219" y="8386"/>
                  </a:cubicBezTo>
                  <a:lnTo>
                    <a:pt x="27493" y="1062"/>
                  </a:lnTo>
                  <a:cubicBezTo>
                    <a:pt x="27493" y="637"/>
                    <a:pt x="27493" y="637"/>
                    <a:pt x="27493" y="425"/>
                  </a:cubicBezTo>
                  <a:cubicBezTo>
                    <a:pt x="27493" y="0"/>
                    <a:pt x="27280" y="0"/>
                    <a:pt x="26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9"/>
            <p:cNvSpPr/>
            <p:nvPr/>
          </p:nvSpPr>
          <p:spPr>
            <a:xfrm>
              <a:off x="3921450" y="3477125"/>
              <a:ext cx="512175" cy="488300"/>
            </a:xfrm>
            <a:custGeom>
              <a:avLst/>
              <a:gdLst/>
              <a:ahLst/>
              <a:cxnLst/>
              <a:rect l="l" t="t" r="r" b="b"/>
              <a:pathLst>
                <a:path w="20487" h="19532" extrusionOk="0">
                  <a:moveTo>
                    <a:pt x="531" y="0"/>
                  </a:moveTo>
                  <a:cubicBezTo>
                    <a:pt x="319" y="0"/>
                    <a:pt x="0" y="0"/>
                    <a:pt x="0" y="531"/>
                  </a:cubicBezTo>
                  <a:cubicBezTo>
                    <a:pt x="0" y="850"/>
                    <a:pt x="319" y="850"/>
                    <a:pt x="743" y="850"/>
                  </a:cubicBezTo>
                  <a:cubicBezTo>
                    <a:pt x="2123" y="850"/>
                    <a:pt x="2442" y="1062"/>
                    <a:pt x="2654" y="1699"/>
                  </a:cubicBezTo>
                  <a:lnTo>
                    <a:pt x="6263" y="11252"/>
                  </a:lnTo>
                  <a:cubicBezTo>
                    <a:pt x="6263" y="11358"/>
                    <a:pt x="6369" y="11677"/>
                    <a:pt x="6369" y="11783"/>
                  </a:cubicBezTo>
                  <a:cubicBezTo>
                    <a:pt x="6369" y="11889"/>
                    <a:pt x="4883" y="17515"/>
                    <a:pt x="4883" y="17833"/>
                  </a:cubicBezTo>
                  <a:cubicBezTo>
                    <a:pt x="4565" y="18576"/>
                    <a:pt x="4352" y="18682"/>
                    <a:pt x="2442" y="18788"/>
                  </a:cubicBezTo>
                  <a:cubicBezTo>
                    <a:pt x="2017" y="18788"/>
                    <a:pt x="1805" y="18788"/>
                    <a:pt x="1805" y="19319"/>
                  </a:cubicBezTo>
                  <a:cubicBezTo>
                    <a:pt x="1805" y="19531"/>
                    <a:pt x="2123" y="19531"/>
                    <a:pt x="2123" y="19531"/>
                  </a:cubicBezTo>
                  <a:lnTo>
                    <a:pt x="8810" y="19531"/>
                  </a:lnTo>
                  <a:cubicBezTo>
                    <a:pt x="9023" y="19531"/>
                    <a:pt x="9447" y="19531"/>
                    <a:pt x="9447" y="19107"/>
                  </a:cubicBezTo>
                  <a:cubicBezTo>
                    <a:pt x="9447" y="18788"/>
                    <a:pt x="9235" y="18788"/>
                    <a:pt x="8704" y="18788"/>
                  </a:cubicBezTo>
                  <a:cubicBezTo>
                    <a:pt x="6900" y="18788"/>
                    <a:pt x="6900" y="18576"/>
                    <a:pt x="6900" y="18258"/>
                  </a:cubicBezTo>
                  <a:cubicBezTo>
                    <a:pt x="6900" y="18045"/>
                    <a:pt x="7112" y="17090"/>
                    <a:pt x="7324" y="16559"/>
                  </a:cubicBezTo>
                  <a:lnTo>
                    <a:pt x="8386" y="12420"/>
                  </a:lnTo>
                  <a:cubicBezTo>
                    <a:pt x="8492" y="11783"/>
                    <a:pt x="8492" y="11783"/>
                    <a:pt x="8810" y="11464"/>
                  </a:cubicBezTo>
                  <a:lnTo>
                    <a:pt x="15922" y="3185"/>
                  </a:lnTo>
                  <a:lnTo>
                    <a:pt x="16665" y="2548"/>
                  </a:lnTo>
                  <a:cubicBezTo>
                    <a:pt x="17833" y="1168"/>
                    <a:pt x="18895" y="956"/>
                    <a:pt x="19956" y="850"/>
                  </a:cubicBezTo>
                  <a:cubicBezTo>
                    <a:pt x="20274" y="743"/>
                    <a:pt x="20487" y="743"/>
                    <a:pt x="20487" y="319"/>
                  </a:cubicBezTo>
                  <a:cubicBezTo>
                    <a:pt x="20487" y="0"/>
                    <a:pt x="20274" y="0"/>
                    <a:pt x="20168" y="0"/>
                  </a:cubicBezTo>
                  <a:lnTo>
                    <a:pt x="15392" y="0"/>
                  </a:lnTo>
                  <a:cubicBezTo>
                    <a:pt x="15179" y="0"/>
                    <a:pt x="14861" y="0"/>
                    <a:pt x="14861" y="531"/>
                  </a:cubicBezTo>
                  <a:cubicBezTo>
                    <a:pt x="14861" y="743"/>
                    <a:pt x="15179" y="850"/>
                    <a:pt x="15286" y="850"/>
                  </a:cubicBezTo>
                  <a:cubicBezTo>
                    <a:pt x="16135" y="850"/>
                    <a:pt x="16135" y="1274"/>
                    <a:pt x="16135" y="1486"/>
                  </a:cubicBezTo>
                  <a:cubicBezTo>
                    <a:pt x="16135" y="1805"/>
                    <a:pt x="15922" y="2229"/>
                    <a:pt x="15286" y="2866"/>
                  </a:cubicBezTo>
                  <a:lnTo>
                    <a:pt x="8492" y="10721"/>
                  </a:lnTo>
                  <a:lnTo>
                    <a:pt x="5308" y="2017"/>
                  </a:lnTo>
                  <a:cubicBezTo>
                    <a:pt x="5095" y="1593"/>
                    <a:pt x="5095" y="1486"/>
                    <a:pt x="5095" y="1486"/>
                  </a:cubicBezTo>
                  <a:cubicBezTo>
                    <a:pt x="5095" y="850"/>
                    <a:pt x="6263" y="850"/>
                    <a:pt x="6581" y="850"/>
                  </a:cubicBezTo>
                  <a:cubicBezTo>
                    <a:pt x="7006" y="850"/>
                    <a:pt x="7324" y="850"/>
                    <a:pt x="7324" y="319"/>
                  </a:cubicBezTo>
                  <a:cubicBezTo>
                    <a:pt x="7324" y="0"/>
                    <a:pt x="7006" y="0"/>
                    <a:pt x="6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9"/>
            <p:cNvSpPr/>
            <p:nvPr/>
          </p:nvSpPr>
          <p:spPr>
            <a:xfrm>
              <a:off x="5012100" y="2596100"/>
              <a:ext cx="496275" cy="498925"/>
            </a:xfrm>
            <a:custGeom>
              <a:avLst/>
              <a:gdLst/>
              <a:ahLst/>
              <a:cxnLst/>
              <a:rect l="l" t="t" r="r" b="b"/>
              <a:pathLst>
                <a:path w="19851" h="19957" extrusionOk="0">
                  <a:moveTo>
                    <a:pt x="744" y="1"/>
                  </a:moveTo>
                  <a:cubicBezTo>
                    <a:pt x="319" y="1"/>
                    <a:pt x="1" y="425"/>
                    <a:pt x="1" y="850"/>
                  </a:cubicBezTo>
                  <a:cubicBezTo>
                    <a:pt x="1" y="1168"/>
                    <a:pt x="1" y="1168"/>
                    <a:pt x="532" y="1699"/>
                  </a:cubicBezTo>
                  <a:lnTo>
                    <a:pt x="8705" y="9978"/>
                  </a:lnTo>
                  <a:lnTo>
                    <a:pt x="532" y="18258"/>
                  </a:lnTo>
                  <a:cubicBezTo>
                    <a:pt x="1" y="18682"/>
                    <a:pt x="1" y="18789"/>
                    <a:pt x="1" y="19107"/>
                  </a:cubicBezTo>
                  <a:cubicBezTo>
                    <a:pt x="1" y="19532"/>
                    <a:pt x="319" y="19956"/>
                    <a:pt x="744" y="19956"/>
                  </a:cubicBezTo>
                  <a:cubicBezTo>
                    <a:pt x="1062" y="19956"/>
                    <a:pt x="1169" y="19850"/>
                    <a:pt x="1699" y="19319"/>
                  </a:cubicBezTo>
                  <a:lnTo>
                    <a:pt x="9873" y="11146"/>
                  </a:lnTo>
                  <a:lnTo>
                    <a:pt x="18471" y="19638"/>
                  </a:lnTo>
                  <a:cubicBezTo>
                    <a:pt x="18577" y="19744"/>
                    <a:pt x="18789" y="19956"/>
                    <a:pt x="19108" y="19956"/>
                  </a:cubicBezTo>
                  <a:cubicBezTo>
                    <a:pt x="19532" y="19956"/>
                    <a:pt x="19851" y="19532"/>
                    <a:pt x="19851" y="19107"/>
                  </a:cubicBezTo>
                  <a:cubicBezTo>
                    <a:pt x="19851" y="19001"/>
                    <a:pt x="19851" y="18789"/>
                    <a:pt x="19744" y="18682"/>
                  </a:cubicBezTo>
                  <a:cubicBezTo>
                    <a:pt x="19744" y="18576"/>
                    <a:pt x="13163" y="12101"/>
                    <a:pt x="11147" y="9978"/>
                  </a:cubicBezTo>
                  <a:lnTo>
                    <a:pt x="18683" y="2442"/>
                  </a:lnTo>
                  <a:cubicBezTo>
                    <a:pt x="18895" y="2123"/>
                    <a:pt x="19532" y="1593"/>
                    <a:pt x="19744" y="1380"/>
                  </a:cubicBezTo>
                  <a:cubicBezTo>
                    <a:pt x="19744" y="1274"/>
                    <a:pt x="19851" y="1168"/>
                    <a:pt x="19851" y="850"/>
                  </a:cubicBezTo>
                  <a:cubicBezTo>
                    <a:pt x="19851" y="425"/>
                    <a:pt x="19532" y="1"/>
                    <a:pt x="19108" y="1"/>
                  </a:cubicBezTo>
                  <a:cubicBezTo>
                    <a:pt x="18789" y="1"/>
                    <a:pt x="18577" y="213"/>
                    <a:pt x="18152" y="637"/>
                  </a:cubicBezTo>
                  <a:lnTo>
                    <a:pt x="9979" y="8811"/>
                  </a:lnTo>
                  <a:lnTo>
                    <a:pt x="1699" y="531"/>
                  </a:lnTo>
                  <a:cubicBezTo>
                    <a:pt x="1169" y="107"/>
                    <a:pt x="1062" y="1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9"/>
            <p:cNvSpPr/>
            <p:nvPr/>
          </p:nvSpPr>
          <p:spPr>
            <a:xfrm>
              <a:off x="5980700" y="2420950"/>
              <a:ext cx="307875" cy="682025"/>
            </a:xfrm>
            <a:custGeom>
              <a:avLst/>
              <a:gdLst/>
              <a:ahLst/>
              <a:cxnLst/>
              <a:rect l="l" t="t" r="r" b="b"/>
              <a:pathLst>
                <a:path w="12315" h="27281" extrusionOk="0">
                  <a:moveTo>
                    <a:pt x="6794" y="1"/>
                  </a:moveTo>
                  <a:cubicBezTo>
                    <a:pt x="5202" y="1911"/>
                    <a:pt x="2761" y="2548"/>
                    <a:pt x="426" y="2654"/>
                  </a:cubicBezTo>
                  <a:cubicBezTo>
                    <a:pt x="319" y="2654"/>
                    <a:pt x="107" y="2654"/>
                    <a:pt x="107" y="2761"/>
                  </a:cubicBezTo>
                  <a:cubicBezTo>
                    <a:pt x="1" y="2761"/>
                    <a:pt x="1" y="2867"/>
                    <a:pt x="1" y="3716"/>
                  </a:cubicBezTo>
                  <a:cubicBezTo>
                    <a:pt x="1275" y="3716"/>
                    <a:pt x="3504" y="3504"/>
                    <a:pt x="5096" y="2548"/>
                  </a:cubicBezTo>
                  <a:lnTo>
                    <a:pt x="5096" y="24308"/>
                  </a:lnTo>
                  <a:cubicBezTo>
                    <a:pt x="5096" y="25688"/>
                    <a:pt x="4990" y="26219"/>
                    <a:pt x="1487" y="26219"/>
                  </a:cubicBezTo>
                  <a:lnTo>
                    <a:pt x="213" y="26219"/>
                  </a:lnTo>
                  <a:lnTo>
                    <a:pt x="213" y="27281"/>
                  </a:lnTo>
                  <a:cubicBezTo>
                    <a:pt x="2230" y="27281"/>
                    <a:pt x="4247" y="27174"/>
                    <a:pt x="6264" y="27174"/>
                  </a:cubicBezTo>
                  <a:cubicBezTo>
                    <a:pt x="8280" y="27174"/>
                    <a:pt x="10297" y="27281"/>
                    <a:pt x="12314" y="27281"/>
                  </a:cubicBezTo>
                  <a:lnTo>
                    <a:pt x="12314" y="26219"/>
                  </a:lnTo>
                  <a:lnTo>
                    <a:pt x="11040" y="26219"/>
                  </a:lnTo>
                  <a:cubicBezTo>
                    <a:pt x="7537" y="26219"/>
                    <a:pt x="7431" y="25795"/>
                    <a:pt x="7431" y="24308"/>
                  </a:cubicBezTo>
                  <a:lnTo>
                    <a:pt x="7431" y="850"/>
                  </a:lnTo>
                  <a:cubicBezTo>
                    <a:pt x="7431" y="1"/>
                    <a:pt x="7431" y="1"/>
                    <a:pt x="6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9"/>
            <p:cNvSpPr/>
            <p:nvPr/>
          </p:nvSpPr>
          <p:spPr>
            <a:xfrm>
              <a:off x="6405300" y="2420950"/>
              <a:ext cx="392775" cy="697950"/>
            </a:xfrm>
            <a:custGeom>
              <a:avLst/>
              <a:gdLst/>
              <a:ahLst/>
              <a:cxnLst/>
              <a:rect l="l" t="t" r="r" b="b"/>
              <a:pathLst>
                <a:path w="15711" h="27918" extrusionOk="0">
                  <a:moveTo>
                    <a:pt x="7856" y="638"/>
                  </a:moveTo>
                  <a:cubicBezTo>
                    <a:pt x="9554" y="638"/>
                    <a:pt x="11783" y="1805"/>
                    <a:pt x="12526" y="5202"/>
                  </a:cubicBezTo>
                  <a:cubicBezTo>
                    <a:pt x="13057" y="7537"/>
                    <a:pt x="13057" y="10297"/>
                    <a:pt x="13057" y="13588"/>
                  </a:cubicBezTo>
                  <a:cubicBezTo>
                    <a:pt x="13057" y="16241"/>
                    <a:pt x="13057" y="19532"/>
                    <a:pt x="12632" y="21973"/>
                  </a:cubicBezTo>
                  <a:cubicBezTo>
                    <a:pt x="11783" y="26538"/>
                    <a:pt x="9342" y="27281"/>
                    <a:pt x="7856" y="27281"/>
                  </a:cubicBezTo>
                  <a:cubicBezTo>
                    <a:pt x="5202" y="27281"/>
                    <a:pt x="3610" y="25052"/>
                    <a:pt x="3079" y="21867"/>
                  </a:cubicBezTo>
                  <a:cubicBezTo>
                    <a:pt x="2654" y="19426"/>
                    <a:pt x="2654" y="15923"/>
                    <a:pt x="2654" y="13588"/>
                  </a:cubicBezTo>
                  <a:cubicBezTo>
                    <a:pt x="2654" y="10403"/>
                    <a:pt x="2654" y="7750"/>
                    <a:pt x="3185" y="5202"/>
                  </a:cubicBezTo>
                  <a:cubicBezTo>
                    <a:pt x="3928" y="1699"/>
                    <a:pt x="6263" y="638"/>
                    <a:pt x="7856" y="638"/>
                  </a:cubicBezTo>
                  <a:close/>
                  <a:moveTo>
                    <a:pt x="7856" y="1"/>
                  </a:moveTo>
                  <a:cubicBezTo>
                    <a:pt x="5839" y="1"/>
                    <a:pt x="3397" y="850"/>
                    <a:pt x="1805" y="3822"/>
                  </a:cubicBezTo>
                  <a:cubicBezTo>
                    <a:pt x="107" y="7007"/>
                    <a:pt x="1" y="10828"/>
                    <a:pt x="1" y="14012"/>
                  </a:cubicBezTo>
                  <a:cubicBezTo>
                    <a:pt x="1" y="16347"/>
                    <a:pt x="1" y="19956"/>
                    <a:pt x="1274" y="23141"/>
                  </a:cubicBezTo>
                  <a:cubicBezTo>
                    <a:pt x="3079" y="27387"/>
                    <a:pt x="6263" y="27917"/>
                    <a:pt x="7856" y="27917"/>
                  </a:cubicBezTo>
                  <a:cubicBezTo>
                    <a:pt x="9766" y="27917"/>
                    <a:pt x="12632" y="27174"/>
                    <a:pt x="14331" y="23247"/>
                  </a:cubicBezTo>
                  <a:cubicBezTo>
                    <a:pt x="15604" y="20381"/>
                    <a:pt x="15710" y="17090"/>
                    <a:pt x="15710" y="14012"/>
                  </a:cubicBezTo>
                  <a:cubicBezTo>
                    <a:pt x="15710" y="11465"/>
                    <a:pt x="15710" y="7219"/>
                    <a:pt x="14012" y="3928"/>
                  </a:cubicBezTo>
                  <a:cubicBezTo>
                    <a:pt x="12420" y="1062"/>
                    <a:pt x="9979" y="1"/>
                    <a:pt x="7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9"/>
            <p:cNvSpPr/>
            <p:nvPr/>
          </p:nvSpPr>
          <p:spPr>
            <a:xfrm>
              <a:off x="6877650" y="2420950"/>
              <a:ext cx="395425" cy="697950"/>
            </a:xfrm>
            <a:custGeom>
              <a:avLst/>
              <a:gdLst/>
              <a:ahLst/>
              <a:cxnLst/>
              <a:rect l="l" t="t" r="r" b="b"/>
              <a:pathLst>
                <a:path w="15817" h="27918" extrusionOk="0">
                  <a:moveTo>
                    <a:pt x="7962" y="638"/>
                  </a:moveTo>
                  <a:cubicBezTo>
                    <a:pt x="9554" y="638"/>
                    <a:pt x="11783" y="1805"/>
                    <a:pt x="12526" y="5202"/>
                  </a:cubicBezTo>
                  <a:cubicBezTo>
                    <a:pt x="13163" y="7537"/>
                    <a:pt x="13163" y="10297"/>
                    <a:pt x="13163" y="13588"/>
                  </a:cubicBezTo>
                  <a:cubicBezTo>
                    <a:pt x="13163" y="16241"/>
                    <a:pt x="13163" y="19532"/>
                    <a:pt x="12633" y="21973"/>
                  </a:cubicBezTo>
                  <a:cubicBezTo>
                    <a:pt x="11783" y="26538"/>
                    <a:pt x="9342" y="27281"/>
                    <a:pt x="7962" y="27281"/>
                  </a:cubicBezTo>
                  <a:cubicBezTo>
                    <a:pt x="5308" y="27281"/>
                    <a:pt x="3716" y="25052"/>
                    <a:pt x="3079" y="21867"/>
                  </a:cubicBezTo>
                  <a:cubicBezTo>
                    <a:pt x="2655" y="19426"/>
                    <a:pt x="2655" y="15923"/>
                    <a:pt x="2655" y="13588"/>
                  </a:cubicBezTo>
                  <a:cubicBezTo>
                    <a:pt x="2655" y="10403"/>
                    <a:pt x="2655" y="7750"/>
                    <a:pt x="3185" y="5202"/>
                  </a:cubicBezTo>
                  <a:cubicBezTo>
                    <a:pt x="4035" y="1699"/>
                    <a:pt x="6264" y="638"/>
                    <a:pt x="7962" y="638"/>
                  </a:cubicBezTo>
                  <a:close/>
                  <a:moveTo>
                    <a:pt x="7962" y="1"/>
                  </a:moveTo>
                  <a:cubicBezTo>
                    <a:pt x="5945" y="1"/>
                    <a:pt x="3398" y="850"/>
                    <a:pt x="1805" y="3822"/>
                  </a:cubicBezTo>
                  <a:cubicBezTo>
                    <a:pt x="213" y="7007"/>
                    <a:pt x="1" y="10828"/>
                    <a:pt x="1" y="14012"/>
                  </a:cubicBezTo>
                  <a:cubicBezTo>
                    <a:pt x="1" y="16347"/>
                    <a:pt x="107" y="19956"/>
                    <a:pt x="1381" y="23141"/>
                  </a:cubicBezTo>
                  <a:cubicBezTo>
                    <a:pt x="3079" y="27387"/>
                    <a:pt x="6264" y="27917"/>
                    <a:pt x="7962" y="27917"/>
                  </a:cubicBezTo>
                  <a:cubicBezTo>
                    <a:pt x="9767" y="27917"/>
                    <a:pt x="12739" y="27174"/>
                    <a:pt x="14437" y="23247"/>
                  </a:cubicBezTo>
                  <a:cubicBezTo>
                    <a:pt x="15605" y="20381"/>
                    <a:pt x="15817" y="17090"/>
                    <a:pt x="15817" y="14012"/>
                  </a:cubicBezTo>
                  <a:cubicBezTo>
                    <a:pt x="15817" y="11465"/>
                    <a:pt x="15711" y="7219"/>
                    <a:pt x="14012" y="3928"/>
                  </a:cubicBezTo>
                  <a:cubicBezTo>
                    <a:pt x="12526" y="1062"/>
                    <a:pt x="10085" y="1"/>
                    <a:pt x="7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29"/>
          <p:cNvSpPr txBox="1"/>
          <p:nvPr/>
        </p:nvSpPr>
        <p:spPr>
          <a:xfrm>
            <a:off x="5131375" y="2004900"/>
            <a:ext cx="24537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%Y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percentage yield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" sz="1300" i="1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Y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= actual yield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" sz="1300" i="1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Y</a:t>
            </a:r>
            <a:r>
              <a:rPr lang="en" sz="13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theoretical yield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0FCA3E5-8562-B12D-769E-63D5E7536FB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A2F2E6F-89D9-D15F-C143-53A6E4F0E94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5DC8C-DE2E-69A6-D92C-D7686DAFB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4C41F-6CEC-31AF-FBDD-0C26659285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>
            <a:off x="-7450" y="75"/>
            <a:ext cx="4579500" cy="514350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l="14284" t="6901" r="15243" b="10041"/>
          <a:stretch/>
        </p:blipFill>
        <p:spPr>
          <a:xfrm>
            <a:off x="350562" y="1053724"/>
            <a:ext cx="3744124" cy="331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30"/>
          <p:cNvCxnSpPr/>
          <p:nvPr/>
        </p:nvCxnSpPr>
        <p:spPr>
          <a:xfrm>
            <a:off x="4569150" y="-5550"/>
            <a:ext cx="5700" cy="5154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3" name="Google Shape;153;p30"/>
          <p:cNvGrpSpPr/>
          <p:nvPr/>
        </p:nvGrpSpPr>
        <p:grpSpPr>
          <a:xfrm>
            <a:off x="5147950" y="860425"/>
            <a:ext cx="3375300" cy="3422788"/>
            <a:chOff x="5140500" y="653000"/>
            <a:chExt cx="3375300" cy="3422788"/>
          </a:xfrm>
        </p:grpSpPr>
        <p:sp>
          <p:nvSpPr>
            <p:cNvPr id="154" name="Google Shape;154;p30"/>
            <p:cNvSpPr txBox="1"/>
            <p:nvPr/>
          </p:nvSpPr>
          <p:spPr>
            <a:xfrm>
              <a:off x="5140500" y="1520688"/>
              <a:ext cx="3375300" cy="25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Copper oxide reacts with sulphuric acid to yield</a:t>
              </a:r>
              <a:r>
                <a:rPr lang="en">
                  <a:solidFill>
                    <a:srgbClr val="2D84E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b="1">
                  <a:solidFill>
                    <a:srgbClr val="2D84E1"/>
                  </a:solidFill>
                  <a:latin typeface="Cambria"/>
                  <a:ea typeface="Cambria"/>
                  <a:cs typeface="Cambria"/>
                  <a:sym typeface="Cambria"/>
                </a:rPr>
                <a:t>copper sulphate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and water. 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 an experiment,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1.4 grams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copper sulphate crystals are made. If 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theoretical yield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is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 grams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what is 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percentage yield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copper sulphate?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1.4 ÷ 2 = 0.7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0.7 × 100 =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70%</a:t>
              </a:r>
              <a:endParaRPr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55" name="Google Shape;155;p30"/>
            <p:cNvGrpSpPr/>
            <p:nvPr/>
          </p:nvGrpSpPr>
          <p:grpSpPr>
            <a:xfrm>
              <a:off x="5696225" y="653000"/>
              <a:ext cx="2263853" cy="744584"/>
              <a:chOff x="285875" y="1667325"/>
              <a:chExt cx="6987200" cy="2298100"/>
            </a:xfrm>
          </p:grpSpPr>
          <p:sp>
            <p:nvSpPr>
              <p:cNvPr id="156" name="Google Shape;156;p30"/>
              <p:cNvSpPr/>
              <p:nvPr/>
            </p:nvSpPr>
            <p:spPr>
              <a:xfrm>
                <a:off x="285875" y="2330725"/>
                <a:ext cx="700600" cy="830625"/>
              </a:xfrm>
              <a:custGeom>
                <a:avLst/>
                <a:gdLst/>
                <a:ahLst/>
                <a:cxnLst/>
                <a:rect l="l" t="t" r="r" b="b"/>
                <a:pathLst>
                  <a:path w="28024" h="33225" extrusionOk="0">
                    <a:moveTo>
                      <a:pt x="5733" y="638"/>
                    </a:moveTo>
                    <a:cubicBezTo>
                      <a:pt x="7962" y="638"/>
                      <a:pt x="9979" y="3928"/>
                      <a:pt x="9979" y="8280"/>
                    </a:cubicBezTo>
                    <a:cubicBezTo>
                      <a:pt x="9979" y="12632"/>
                      <a:pt x="7962" y="15923"/>
                      <a:pt x="5733" y="15923"/>
                    </a:cubicBezTo>
                    <a:cubicBezTo>
                      <a:pt x="4565" y="15923"/>
                      <a:pt x="1911" y="14968"/>
                      <a:pt x="1911" y="8280"/>
                    </a:cubicBezTo>
                    <a:cubicBezTo>
                      <a:pt x="1911" y="1593"/>
                      <a:pt x="4565" y="638"/>
                      <a:pt x="5733" y="638"/>
                    </a:cubicBezTo>
                    <a:close/>
                    <a:moveTo>
                      <a:pt x="22929" y="17197"/>
                    </a:moveTo>
                    <a:cubicBezTo>
                      <a:pt x="25264" y="17197"/>
                      <a:pt x="27281" y="20487"/>
                      <a:pt x="27281" y="24839"/>
                    </a:cubicBezTo>
                    <a:cubicBezTo>
                      <a:pt x="27281" y="29297"/>
                      <a:pt x="25264" y="32482"/>
                      <a:pt x="22929" y="32482"/>
                    </a:cubicBezTo>
                    <a:cubicBezTo>
                      <a:pt x="21867" y="32482"/>
                      <a:pt x="19213" y="31526"/>
                      <a:pt x="19213" y="24839"/>
                    </a:cubicBezTo>
                    <a:cubicBezTo>
                      <a:pt x="19213" y="18152"/>
                      <a:pt x="21867" y="17197"/>
                      <a:pt x="22929" y="17197"/>
                    </a:cubicBezTo>
                    <a:close/>
                    <a:moveTo>
                      <a:pt x="5626" y="1"/>
                    </a:moveTo>
                    <a:cubicBezTo>
                      <a:pt x="2867" y="1"/>
                      <a:pt x="1" y="3185"/>
                      <a:pt x="1" y="8280"/>
                    </a:cubicBezTo>
                    <a:cubicBezTo>
                      <a:pt x="1" y="13269"/>
                      <a:pt x="2761" y="16560"/>
                      <a:pt x="5626" y="16560"/>
                    </a:cubicBezTo>
                    <a:cubicBezTo>
                      <a:pt x="8386" y="16560"/>
                      <a:pt x="10722" y="13057"/>
                      <a:pt x="10722" y="8280"/>
                    </a:cubicBezTo>
                    <a:cubicBezTo>
                      <a:pt x="10722" y="5414"/>
                      <a:pt x="9872" y="3504"/>
                      <a:pt x="9766" y="3185"/>
                    </a:cubicBezTo>
                    <a:lnTo>
                      <a:pt x="9766" y="3185"/>
                    </a:lnTo>
                    <a:cubicBezTo>
                      <a:pt x="12314" y="4884"/>
                      <a:pt x="14755" y="5096"/>
                      <a:pt x="15817" y="5096"/>
                    </a:cubicBezTo>
                    <a:cubicBezTo>
                      <a:pt x="18470" y="5096"/>
                      <a:pt x="20381" y="4034"/>
                      <a:pt x="21443" y="3398"/>
                    </a:cubicBezTo>
                    <a:lnTo>
                      <a:pt x="21443" y="3398"/>
                    </a:lnTo>
                    <a:lnTo>
                      <a:pt x="3610" y="31633"/>
                    </a:lnTo>
                    <a:cubicBezTo>
                      <a:pt x="3291" y="32270"/>
                      <a:pt x="3291" y="32270"/>
                      <a:pt x="3291" y="32482"/>
                    </a:cubicBezTo>
                    <a:cubicBezTo>
                      <a:pt x="3291" y="32906"/>
                      <a:pt x="3610" y="33225"/>
                      <a:pt x="4034" y="33225"/>
                    </a:cubicBezTo>
                    <a:cubicBezTo>
                      <a:pt x="4353" y="33225"/>
                      <a:pt x="4459" y="33013"/>
                      <a:pt x="4777" y="32482"/>
                    </a:cubicBezTo>
                    <a:lnTo>
                      <a:pt x="24415" y="1381"/>
                    </a:lnTo>
                    <a:cubicBezTo>
                      <a:pt x="24733" y="956"/>
                      <a:pt x="24733" y="956"/>
                      <a:pt x="24733" y="744"/>
                    </a:cubicBezTo>
                    <a:cubicBezTo>
                      <a:pt x="24733" y="213"/>
                      <a:pt x="24415" y="1"/>
                      <a:pt x="24096" y="1"/>
                    </a:cubicBezTo>
                    <a:cubicBezTo>
                      <a:pt x="23672" y="1"/>
                      <a:pt x="23459" y="213"/>
                      <a:pt x="23247" y="532"/>
                    </a:cubicBezTo>
                    <a:cubicBezTo>
                      <a:pt x="20806" y="4034"/>
                      <a:pt x="17515" y="4353"/>
                      <a:pt x="15817" y="4353"/>
                    </a:cubicBezTo>
                    <a:cubicBezTo>
                      <a:pt x="11677" y="4353"/>
                      <a:pt x="9129" y="2018"/>
                      <a:pt x="8386" y="1275"/>
                    </a:cubicBezTo>
                    <a:cubicBezTo>
                      <a:pt x="7856" y="744"/>
                      <a:pt x="7006" y="1"/>
                      <a:pt x="5626" y="1"/>
                    </a:cubicBezTo>
                    <a:close/>
                    <a:moveTo>
                      <a:pt x="22929" y="16560"/>
                    </a:moveTo>
                    <a:cubicBezTo>
                      <a:pt x="20063" y="16560"/>
                      <a:pt x="17303" y="19850"/>
                      <a:pt x="17303" y="24839"/>
                    </a:cubicBezTo>
                    <a:cubicBezTo>
                      <a:pt x="17303" y="29934"/>
                      <a:pt x="20063" y="33225"/>
                      <a:pt x="22929" y="33225"/>
                    </a:cubicBezTo>
                    <a:cubicBezTo>
                      <a:pt x="25688" y="33225"/>
                      <a:pt x="28024" y="29722"/>
                      <a:pt x="28024" y="24839"/>
                    </a:cubicBezTo>
                    <a:cubicBezTo>
                      <a:pt x="28024" y="20063"/>
                      <a:pt x="25688" y="16560"/>
                      <a:pt x="22929" y="16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0"/>
              <p:cNvSpPr/>
              <p:nvPr/>
            </p:nvSpPr>
            <p:spPr>
              <a:xfrm>
                <a:off x="1068725" y="2397075"/>
                <a:ext cx="737750" cy="705900"/>
              </a:xfrm>
              <a:custGeom>
                <a:avLst/>
                <a:gdLst/>
                <a:ahLst/>
                <a:cxnLst/>
                <a:rect l="l" t="t" r="r" b="b"/>
                <a:pathLst>
                  <a:path w="29510" h="28236" extrusionOk="0">
                    <a:moveTo>
                      <a:pt x="743" y="0"/>
                    </a:moveTo>
                    <a:cubicBezTo>
                      <a:pt x="531" y="0"/>
                      <a:pt x="0" y="0"/>
                      <a:pt x="0" y="850"/>
                    </a:cubicBezTo>
                    <a:cubicBezTo>
                      <a:pt x="0" y="1274"/>
                      <a:pt x="425" y="1274"/>
                      <a:pt x="1062" y="1274"/>
                    </a:cubicBezTo>
                    <a:cubicBezTo>
                      <a:pt x="3079" y="1274"/>
                      <a:pt x="3397" y="1593"/>
                      <a:pt x="3822" y="2548"/>
                    </a:cubicBezTo>
                    <a:lnTo>
                      <a:pt x="8917" y="16347"/>
                    </a:lnTo>
                    <a:cubicBezTo>
                      <a:pt x="8917" y="16453"/>
                      <a:pt x="9129" y="16878"/>
                      <a:pt x="9129" y="16984"/>
                    </a:cubicBezTo>
                    <a:cubicBezTo>
                      <a:pt x="9129" y="17090"/>
                      <a:pt x="7006" y="25263"/>
                      <a:pt x="6900" y="25688"/>
                    </a:cubicBezTo>
                    <a:cubicBezTo>
                      <a:pt x="6581" y="26750"/>
                      <a:pt x="6157" y="26962"/>
                      <a:pt x="3503" y="27068"/>
                    </a:cubicBezTo>
                    <a:cubicBezTo>
                      <a:pt x="2866" y="27068"/>
                      <a:pt x="2548" y="27068"/>
                      <a:pt x="2548" y="27811"/>
                    </a:cubicBezTo>
                    <a:cubicBezTo>
                      <a:pt x="2548" y="28236"/>
                      <a:pt x="2972" y="28236"/>
                      <a:pt x="3079" y="28236"/>
                    </a:cubicBezTo>
                    <a:cubicBezTo>
                      <a:pt x="3822" y="28236"/>
                      <a:pt x="4671" y="28129"/>
                      <a:pt x="5520" y="28129"/>
                    </a:cubicBezTo>
                    <a:lnTo>
                      <a:pt x="10403" y="28129"/>
                    </a:lnTo>
                    <a:cubicBezTo>
                      <a:pt x="11146" y="28129"/>
                      <a:pt x="11995" y="28236"/>
                      <a:pt x="12738" y="28236"/>
                    </a:cubicBezTo>
                    <a:cubicBezTo>
                      <a:pt x="12950" y="28236"/>
                      <a:pt x="13481" y="28236"/>
                      <a:pt x="13481" y="27493"/>
                    </a:cubicBezTo>
                    <a:cubicBezTo>
                      <a:pt x="13481" y="27068"/>
                      <a:pt x="13163" y="27068"/>
                      <a:pt x="12526" y="27068"/>
                    </a:cubicBezTo>
                    <a:cubicBezTo>
                      <a:pt x="9978" y="27068"/>
                      <a:pt x="9978" y="26750"/>
                      <a:pt x="9978" y="26325"/>
                    </a:cubicBezTo>
                    <a:cubicBezTo>
                      <a:pt x="9978" y="26007"/>
                      <a:pt x="10297" y="24733"/>
                      <a:pt x="10509" y="23884"/>
                    </a:cubicBezTo>
                    <a:lnTo>
                      <a:pt x="11995" y="17939"/>
                    </a:lnTo>
                    <a:cubicBezTo>
                      <a:pt x="12207" y="17090"/>
                      <a:pt x="12207" y="16984"/>
                      <a:pt x="12632" y="16559"/>
                    </a:cubicBezTo>
                    <a:lnTo>
                      <a:pt x="22928" y="4671"/>
                    </a:lnTo>
                    <a:lnTo>
                      <a:pt x="23884" y="3716"/>
                    </a:lnTo>
                    <a:cubicBezTo>
                      <a:pt x="25688" y="1805"/>
                      <a:pt x="27280" y="1380"/>
                      <a:pt x="28660" y="1274"/>
                    </a:cubicBezTo>
                    <a:cubicBezTo>
                      <a:pt x="29191" y="1168"/>
                      <a:pt x="29509" y="1168"/>
                      <a:pt x="29509" y="425"/>
                    </a:cubicBezTo>
                    <a:cubicBezTo>
                      <a:pt x="29509" y="0"/>
                      <a:pt x="29085" y="0"/>
                      <a:pt x="28979" y="0"/>
                    </a:cubicBezTo>
                    <a:cubicBezTo>
                      <a:pt x="28554" y="0"/>
                      <a:pt x="28023" y="107"/>
                      <a:pt x="27493" y="107"/>
                    </a:cubicBezTo>
                    <a:lnTo>
                      <a:pt x="25794" y="107"/>
                    </a:lnTo>
                    <a:cubicBezTo>
                      <a:pt x="24627" y="107"/>
                      <a:pt x="23353" y="0"/>
                      <a:pt x="22185" y="0"/>
                    </a:cubicBezTo>
                    <a:cubicBezTo>
                      <a:pt x="21867" y="0"/>
                      <a:pt x="21442" y="0"/>
                      <a:pt x="21442" y="850"/>
                    </a:cubicBezTo>
                    <a:cubicBezTo>
                      <a:pt x="21442" y="1168"/>
                      <a:pt x="21867" y="1274"/>
                      <a:pt x="21973" y="1274"/>
                    </a:cubicBezTo>
                    <a:cubicBezTo>
                      <a:pt x="23247" y="1274"/>
                      <a:pt x="23247" y="1911"/>
                      <a:pt x="23247" y="2230"/>
                    </a:cubicBezTo>
                    <a:cubicBezTo>
                      <a:pt x="23247" y="2654"/>
                      <a:pt x="22822" y="3291"/>
                      <a:pt x="22079" y="4246"/>
                    </a:cubicBezTo>
                    <a:lnTo>
                      <a:pt x="12207" y="15498"/>
                    </a:lnTo>
                    <a:lnTo>
                      <a:pt x="7537" y="2973"/>
                    </a:lnTo>
                    <a:cubicBezTo>
                      <a:pt x="7324" y="2336"/>
                      <a:pt x="7324" y="2230"/>
                      <a:pt x="7324" y="2230"/>
                    </a:cubicBezTo>
                    <a:cubicBezTo>
                      <a:pt x="7324" y="1274"/>
                      <a:pt x="9023" y="1274"/>
                      <a:pt x="9447" y="1274"/>
                    </a:cubicBezTo>
                    <a:cubicBezTo>
                      <a:pt x="9978" y="1274"/>
                      <a:pt x="10403" y="1274"/>
                      <a:pt x="10403" y="531"/>
                    </a:cubicBezTo>
                    <a:cubicBezTo>
                      <a:pt x="10403" y="0"/>
                      <a:pt x="10084" y="0"/>
                      <a:pt x="9872" y="0"/>
                    </a:cubicBezTo>
                    <a:cubicBezTo>
                      <a:pt x="9129" y="0"/>
                      <a:pt x="8280" y="107"/>
                      <a:pt x="7643" y="107"/>
                    </a:cubicBezTo>
                    <a:lnTo>
                      <a:pt x="2972" y="107"/>
                    </a:lnTo>
                    <a:cubicBezTo>
                      <a:pt x="2229" y="107"/>
                      <a:pt x="1486" y="0"/>
                      <a:pt x="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0"/>
              <p:cNvSpPr/>
              <p:nvPr/>
            </p:nvSpPr>
            <p:spPr>
              <a:xfrm>
                <a:off x="2180625" y="2736750"/>
                <a:ext cx="647525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25901" h="8705" extrusionOk="0">
                    <a:moveTo>
                      <a:pt x="1380" y="0"/>
                    </a:moveTo>
                    <a:cubicBezTo>
                      <a:pt x="743" y="0"/>
                      <a:pt x="0" y="0"/>
                      <a:pt x="0" y="743"/>
                    </a:cubicBezTo>
                    <a:cubicBezTo>
                      <a:pt x="0" y="1380"/>
                      <a:pt x="637" y="1380"/>
                      <a:pt x="1274" y="1380"/>
                    </a:cubicBezTo>
                    <a:lnTo>
                      <a:pt x="24733" y="1380"/>
                    </a:lnTo>
                    <a:cubicBezTo>
                      <a:pt x="25263" y="1380"/>
                      <a:pt x="25900" y="1380"/>
                      <a:pt x="25900" y="743"/>
                    </a:cubicBezTo>
                    <a:cubicBezTo>
                      <a:pt x="25900" y="0"/>
                      <a:pt x="25263" y="0"/>
                      <a:pt x="24520" y="0"/>
                    </a:cubicBezTo>
                    <a:close/>
                    <a:moveTo>
                      <a:pt x="1274" y="7324"/>
                    </a:moveTo>
                    <a:cubicBezTo>
                      <a:pt x="637" y="7324"/>
                      <a:pt x="0" y="7324"/>
                      <a:pt x="0" y="7961"/>
                    </a:cubicBezTo>
                    <a:cubicBezTo>
                      <a:pt x="0" y="8704"/>
                      <a:pt x="743" y="8704"/>
                      <a:pt x="1380" y="8704"/>
                    </a:cubicBezTo>
                    <a:lnTo>
                      <a:pt x="24520" y="8704"/>
                    </a:lnTo>
                    <a:cubicBezTo>
                      <a:pt x="25263" y="8704"/>
                      <a:pt x="25900" y="8704"/>
                      <a:pt x="25900" y="7961"/>
                    </a:cubicBezTo>
                    <a:cubicBezTo>
                      <a:pt x="25900" y="7324"/>
                      <a:pt x="25263" y="7324"/>
                      <a:pt x="24733" y="73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0"/>
              <p:cNvSpPr/>
              <p:nvPr/>
            </p:nvSpPr>
            <p:spPr>
              <a:xfrm>
                <a:off x="3258025" y="1667325"/>
                <a:ext cx="695275" cy="737725"/>
              </a:xfrm>
              <a:custGeom>
                <a:avLst/>
                <a:gdLst/>
                <a:ahLst/>
                <a:cxnLst/>
                <a:rect l="l" t="t" r="r" b="b"/>
                <a:pathLst>
                  <a:path w="27811" h="29509" extrusionOk="0">
                    <a:moveTo>
                      <a:pt x="18895" y="4670"/>
                    </a:moveTo>
                    <a:lnTo>
                      <a:pt x="20274" y="18576"/>
                    </a:lnTo>
                    <a:lnTo>
                      <a:pt x="10615" y="18576"/>
                    </a:lnTo>
                    <a:lnTo>
                      <a:pt x="18895" y="4670"/>
                    </a:lnTo>
                    <a:close/>
                    <a:moveTo>
                      <a:pt x="21124" y="0"/>
                    </a:moveTo>
                    <a:cubicBezTo>
                      <a:pt x="20699" y="0"/>
                      <a:pt x="20487" y="106"/>
                      <a:pt x="20062" y="743"/>
                    </a:cubicBezTo>
                    <a:lnTo>
                      <a:pt x="5626" y="24945"/>
                    </a:lnTo>
                    <a:cubicBezTo>
                      <a:pt x="4246" y="27386"/>
                      <a:pt x="2760" y="28129"/>
                      <a:pt x="849" y="28341"/>
                    </a:cubicBezTo>
                    <a:cubicBezTo>
                      <a:pt x="319" y="28341"/>
                      <a:pt x="0" y="28341"/>
                      <a:pt x="0" y="29084"/>
                    </a:cubicBezTo>
                    <a:cubicBezTo>
                      <a:pt x="0" y="29297"/>
                      <a:pt x="213" y="29509"/>
                      <a:pt x="531" y="29509"/>
                    </a:cubicBezTo>
                    <a:cubicBezTo>
                      <a:pt x="1274" y="29509"/>
                      <a:pt x="3079" y="29403"/>
                      <a:pt x="3822" y="29403"/>
                    </a:cubicBezTo>
                    <a:cubicBezTo>
                      <a:pt x="5095" y="29403"/>
                      <a:pt x="6369" y="29509"/>
                      <a:pt x="7537" y="29509"/>
                    </a:cubicBezTo>
                    <a:cubicBezTo>
                      <a:pt x="7749" y="29509"/>
                      <a:pt x="8280" y="29509"/>
                      <a:pt x="8280" y="28660"/>
                    </a:cubicBezTo>
                    <a:cubicBezTo>
                      <a:pt x="8280" y="28341"/>
                      <a:pt x="7961" y="28341"/>
                      <a:pt x="7749" y="28341"/>
                    </a:cubicBezTo>
                    <a:cubicBezTo>
                      <a:pt x="6794" y="28235"/>
                      <a:pt x="5945" y="27917"/>
                      <a:pt x="5945" y="26855"/>
                    </a:cubicBezTo>
                    <a:cubicBezTo>
                      <a:pt x="5945" y="26324"/>
                      <a:pt x="6263" y="25900"/>
                      <a:pt x="6794" y="24945"/>
                    </a:cubicBezTo>
                    <a:lnTo>
                      <a:pt x="9872" y="19743"/>
                    </a:lnTo>
                    <a:lnTo>
                      <a:pt x="20381" y="19743"/>
                    </a:lnTo>
                    <a:cubicBezTo>
                      <a:pt x="20487" y="20168"/>
                      <a:pt x="20487" y="20486"/>
                      <a:pt x="20487" y="20805"/>
                    </a:cubicBezTo>
                    <a:cubicBezTo>
                      <a:pt x="20593" y="21866"/>
                      <a:pt x="21124" y="26218"/>
                      <a:pt x="21124" y="26961"/>
                    </a:cubicBezTo>
                    <a:cubicBezTo>
                      <a:pt x="21124" y="28235"/>
                      <a:pt x="19001" y="28341"/>
                      <a:pt x="18364" y="28341"/>
                    </a:cubicBezTo>
                    <a:cubicBezTo>
                      <a:pt x="17939" y="28341"/>
                      <a:pt x="17409" y="28341"/>
                      <a:pt x="17409" y="29084"/>
                    </a:cubicBezTo>
                    <a:cubicBezTo>
                      <a:pt x="17409" y="29509"/>
                      <a:pt x="17833" y="29509"/>
                      <a:pt x="18045" y="29509"/>
                    </a:cubicBezTo>
                    <a:cubicBezTo>
                      <a:pt x="18788" y="29509"/>
                      <a:pt x="19638" y="29403"/>
                      <a:pt x="20274" y="29403"/>
                    </a:cubicBezTo>
                    <a:lnTo>
                      <a:pt x="22716" y="29403"/>
                    </a:lnTo>
                    <a:cubicBezTo>
                      <a:pt x="25157" y="29403"/>
                      <a:pt x="26962" y="29509"/>
                      <a:pt x="27068" y="29509"/>
                    </a:cubicBezTo>
                    <a:cubicBezTo>
                      <a:pt x="27280" y="29509"/>
                      <a:pt x="27811" y="29509"/>
                      <a:pt x="27811" y="28660"/>
                    </a:cubicBezTo>
                    <a:cubicBezTo>
                      <a:pt x="27811" y="28341"/>
                      <a:pt x="27386" y="28341"/>
                      <a:pt x="26750" y="28341"/>
                    </a:cubicBezTo>
                    <a:cubicBezTo>
                      <a:pt x="24520" y="28341"/>
                      <a:pt x="24520" y="27917"/>
                      <a:pt x="24308" y="26643"/>
                    </a:cubicBezTo>
                    <a:lnTo>
                      <a:pt x="21867" y="955"/>
                    </a:lnTo>
                    <a:cubicBezTo>
                      <a:pt x="21761" y="106"/>
                      <a:pt x="21548" y="0"/>
                      <a:pt x="21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0"/>
              <p:cNvSpPr/>
              <p:nvPr/>
            </p:nvSpPr>
            <p:spPr>
              <a:xfrm>
                <a:off x="4006350" y="2070675"/>
                <a:ext cx="509550" cy="488300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19532" extrusionOk="0">
                    <a:moveTo>
                      <a:pt x="426" y="0"/>
                    </a:moveTo>
                    <a:cubicBezTo>
                      <a:pt x="319" y="0"/>
                      <a:pt x="1" y="0"/>
                      <a:pt x="1" y="531"/>
                    </a:cubicBezTo>
                    <a:cubicBezTo>
                      <a:pt x="1" y="850"/>
                      <a:pt x="213" y="850"/>
                      <a:pt x="638" y="850"/>
                    </a:cubicBezTo>
                    <a:cubicBezTo>
                      <a:pt x="2018" y="850"/>
                      <a:pt x="2336" y="1062"/>
                      <a:pt x="2548" y="1699"/>
                    </a:cubicBezTo>
                    <a:lnTo>
                      <a:pt x="6158" y="11252"/>
                    </a:lnTo>
                    <a:cubicBezTo>
                      <a:pt x="6158" y="11358"/>
                      <a:pt x="6264" y="11677"/>
                      <a:pt x="6264" y="11783"/>
                    </a:cubicBezTo>
                    <a:cubicBezTo>
                      <a:pt x="6264" y="11889"/>
                      <a:pt x="4884" y="17515"/>
                      <a:pt x="4778" y="17727"/>
                    </a:cubicBezTo>
                    <a:cubicBezTo>
                      <a:pt x="4565" y="18576"/>
                      <a:pt x="4247" y="18682"/>
                      <a:pt x="2442" y="18682"/>
                    </a:cubicBezTo>
                    <a:cubicBezTo>
                      <a:pt x="1912" y="18682"/>
                      <a:pt x="1699" y="18682"/>
                      <a:pt x="1699" y="19319"/>
                    </a:cubicBezTo>
                    <a:cubicBezTo>
                      <a:pt x="1699" y="19531"/>
                      <a:pt x="2018" y="19531"/>
                      <a:pt x="2124" y="19531"/>
                    </a:cubicBezTo>
                    <a:lnTo>
                      <a:pt x="8811" y="19531"/>
                    </a:lnTo>
                    <a:cubicBezTo>
                      <a:pt x="8917" y="19531"/>
                      <a:pt x="9342" y="19531"/>
                      <a:pt x="9342" y="19001"/>
                    </a:cubicBezTo>
                    <a:cubicBezTo>
                      <a:pt x="9342" y="18682"/>
                      <a:pt x="9130" y="18682"/>
                      <a:pt x="8599" y="18682"/>
                    </a:cubicBezTo>
                    <a:cubicBezTo>
                      <a:pt x="6794" y="18682"/>
                      <a:pt x="6794" y="18470"/>
                      <a:pt x="6794" y="18258"/>
                    </a:cubicBezTo>
                    <a:cubicBezTo>
                      <a:pt x="6794" y="18045"/>
                      <a:pt x="7113" y="17090"/>
                      <a:pt x="7219" y="16559"/>
                    </a:cubicBezTo>
                    <a:lnTo>
                      <a:pt x="8280" y="12420"/>
                    </a:lnTo>
                    <a:cubicBezTo>
                      <a:pt x="8387" y="11783"/>
                      <a:pt x="8387" y="11677"/>
                      <a:pt x="8705" y="11464"/>
                    </a:cubicBezTo>
                    <a:lnTo>
                      <a:pt x="15923" y="3185"/>
                    </a:lnTo>
                    <a:lnTo>
                      <a:pt x="16560" y="2442"/>
                    </a:lnTo>
                    <a:cubicBezTo>
                      <a:pt x="17834" y="1168"/>
                      <a:pt x="18895" y="850"/>
                      <a:pt x="19851" y="850"/>
                    </a:cubicBezTo>
                    <a:cubicBezTo>
                      <a:pt x="20169" y="743"/>
                      <a:pt x="20381" y="743"/>
                      <a:pt x="20381" y="213"/>
                    </a:cubicBezTo>
                    <a:cubicBezTo>
                      <a:pt x="20381" y="0"/>
                      <a:pt x="20169" y="0"/>
                      <a:pt x="20063" y="0"/>
                    </a:cubicBezTo>
                    <a:lnTo>
                      <a:pt x="15286" y="0"/>
                    </a:lnTo>
                    <a:cubicBezTo>
                      <a:pt x="15180" y="0"/>
                      <a:pt x="14862" y="0"/>
                      <a:pt x="14862" y="531"/>
                    </a:cubicBezTo>
                    <a:cubicBezTo>
                      <a:pt x="14862" y="743"/>
                      <a:pt x="15074" y="850"/>
                      <a:pt x="15180" y="850"/>
                    </a:cubicBezTo>
                    <a:cubicBezTo>
                      <a:pt x="16029" y="850"/>
                      <a:pt x="16029" y="1274"/>
                      <a:pt x="16029" y="1486"/>
                    </a:cubicBezTo>
                    <a:cubicBezTo>
                      <a:pt x="16029" y="1805"/>
                      <a:pt x="15817" y="2229"/>
                      <a:pt x="15286" y="2866"/>
                    </a:cubicBezTo>
                    <a:lnTo>
                      <a:pt x="8387" y="10721"/>
                    </a:lnTo>
                    <a:lnTo>
                      <a:pt x="5202" y="2017"/>
                    </a:lnTo>
                    <a:cubicBezTo>
                      <a:pt x="4990" y="1593"/>
                      <a:pt x="4990" y="1486"/>
                      <a:pt x="4990" y="1486"/>
                    </a:cubicBezTo>
                    <a:cubicBezTo>
                      <a:pt x="4990" y="850"/>
                      <a:pt x="6158" y="850"/>
                      <a:pt x="6476" y="850"/>
                    </a:cubicBezTo>
                    <a:cubicBezTo>
                      <a:pt x="6901" y="850"/>
                      <a:pt x="7219" y="850"/>
                      <a:pt x="7219" y="319"/>
                    </a:cubicBezTo>
                    <a:cubicBezTo>
                      <a:pt x="7219" y="0"/>
                      <a:pt x="6901" y="0"/>
                      <a:pt x="6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0"/>
              <p:cNvSpPr/>
              <p:nvPr/>
            </p:nvSpPr>
            <p:spPr>
              <a:xfrm>
                <a:off x="3223525" y="2824325"/>
                <a:ext cx="1345450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53818" h="1699" extrusionOk="0">
                    <a:moveTo>
                      <a:pt x="0" y="0"/>
                    </a:moveTo>
                    <a:lnTo>
                      <a:pt x="0" y="1699"/>
                    </a:lnTo>
                    <a:lnTo>
                      <a:pt x="53817" y="1699"/>
                    </a:lnTo>
                    <a:lnTo>
                      <a:pt x="538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0"/>
              <p:cNvSpPr/>
              <p:nvPr/>
            </p:nvSpPr>
            <p:spPr>
              <a:xfrm>
                <a:off x="3332325" y="3110925"/>
                <a:ext cx="687325" cy="700575"/>
              </a:xfrm>
              <a:custGeom>
                <a:avLst/>
                <a:gdLst/>
                <a:ahLst/>
                <a:cxnLst/>
                <a:rect l="l" t="t" r="r" b="b"/>
                <a:pathLst>
                  <a:path w="27493" h="28023" extrusionOk="0">
                    <a:moveTo>
                      <a:pt x="3822" y="0"/>
                    </a:moveTo>
                    <a:cubicBezTo>
                      <a:pt x="2973" y="0"/>
                      <a:pt x="2866" y="106"/>
                      <a:pt x="2654" y="849"/>
                    </a:cubicBezTo>
                    <a:lnTo>
                      <a:pt x="107" y="8280"/>
                    </a:lnTo>
                    <a:cubicBezTo>
                      <a:pt x="107" y="8280"/>
                      <a:pt x="0" y="8810"/>
                      <a:pt x="0" y="8810"/>
                    </a:cubicBezTo>
                    <a:cubicBezTo>
                      <a:pt x="0" y="9023"/>
                      <a:pt x="107" y="9235"/>
                      <a:pt x="319" y="9235"/>
                    </a:cubicBezTo>
                    <a:cubicBezTo>
                      <a:pt x="743" y="9235"/>
                      <a:pt x="743" y="9023"/>
                      <a:pt x="956" y="8492"/>
                    </a:cubicBezTo>
                    <a:cubicBezTo>
                      <a:pt x="2654" y="3503"/>
                      <a:pt x="3503" y="1168"/>
                      <a:pt x="9023" y="1168"/>
                    </a:cubicBezTo>
                    <a:lnTo>
                      <a:pt x="11783" y="1168"/>
                    </a:lnTo>
                    <a:cubicBezTo>
                      <a:pt x="12844" y="1168"/>
                      <a:pt x="13163" y="1168"/>
                      <a:pt x="13163" y="1698"/>
                    </a:cubicBezTo>
                    <a:cubicBezTo>
                      <a:pt x="13163" y="1805"/>
                      <a:pt x="13163" y="1911"/>
                      <a:pt x="12950" y="2654"/>
                    </a:cubicBezTo>
                    <a:lnTo>
                      <a:pt x="7431" y="24838"/>
                    </a:lnTo>
                    <a:cubicBezTo>
                      <a:pt x="7006" y="26431"/>
                      <a:pt x="7006" y="26855"/>
                      <a:pt x="2548" y="26855"/>
                    </a:cubicBezTo>
                    <a:cubicBezTo>
                      <a:pt x="1593" y="26855"/>
                      <a:pt x="1274" y="26855"/>
                      <a:pt x="1274" y="27598"/>
                    </a:cubicBezTo>
                    <a:cubicBezTo>
                      <a:pt x="1274" y="28023"/>
                      <a:pt x="1699" y="28023"/>
                      <a:pt x="1911" y="28023"/>
                    </a:cubicBezTo>
                    <a:cubicBezTo>
                      <a:pt x="2973" y="28023"/>
                      <a:pt x="4034" y="27917"/>
                      <a:pt x="5095" y="27917"/>
                    </a:cubicBezTo>
                    <a:lnTo>
                      <a:pt x="11464" y="27917"/>
                    </a:lnTo>
                    <a:cubicBezTo>
                      <a:pt x="12526" y="27917"/>
                      <a:pt x="13693" y="28023"/>
                      <a:pt x="14649" y="28023"/>
                    </a:cubicBezTo>
                    <a:cubicBezTo>
                      <a:pt x="15180" y="28023"/>
                      <a:pt x="15604" y="28023"/>
                      <a:pt x="15604" y="27280"/>
                    </a:cubicBezTo>
                    <a:cubicBezTo>
                      <a:pt x="15604" y="26855"/>
                      <a:pt x="15286" y="26855"/>
                      <a:pt x="14224" y="26855"/>
                    </a:cubicBezTo>
                    <a:cubicBezTo>
                      <a:pt x="10509" y="26855"/>
                      <a:pt x="10509" y="26431"/>
                      <a:pt x="10509" y="25794"/>
                    </a:cubicBezTo>
                    <a:cubicBezTo>
                      <a:pt x="10509" y="25794"/>
                      <a:pt x="10509" y="25475"/>
                      <a:pt x="10615" y="24838"/>
                    </a:cubicBezTo>
                    <a:lnTo>
                      <a:pt x="16135" y="2866"/>
                    </a:lnTo>
                    <a:cubicBezTo>
                      <a:pt x="16453" y="1805"/>
                      <a:pt x="16559" y="1486"/>
                      <a:pt x="17090" y="1274"/>
                    </a:cubicBezTo>
                    <a:cubicBezTo>
                      <a:pt x="17515" y="1168"/>
                      <a:pt x="18789" y="1168"/>
                      <a:pt x="19744" y="1168"/>
                    </a:cubicBezTo>
                    <a:cubicBezTo>
                      <a:pt x="23778" y="1168"/>
                      <a:pt x="25794" y="1380"/>
                      <a:pt x="25794" y="4564"/>
                    </a:cubicBezTo>
                    <a:cubicBezTo>
                      <a:pt x="25794" y="5201"/>
                      <a:pt x="25582" y="6793"/>
                      <a:pt x="25370" y="8280"/>
                    </a:cubicBezTo>
                    <a:lnTo>
                      <a:pt x="25264" y="8810"/>
                    </a:lnTo>
                    <a:cubicBezTo>
                      <a:pt x="25264" y="9023"/>
                      <a:pt x="25476" y="9235"/>
                      <a:pt x="25688" y="9235"/>
                    </a:cubicBezTo>
                    <a:cubicBezTo>
                      <a:pt x="26113" y="9235"/>
                      <a:pt x="26113" y="9023"/>
                      <a:pt x="26219" y="8386"/>
                    </a:cubicBezTo>
                    <a:lnTo>
                      <a:pt x="27493" y="1062"/>
                    </a:lnTo>
                    <a:cubicBezTo>
                      <a:pt x="27493" y="637"/>
                      <a:pt x="27493" y="637"/>
                      <a:pt x="27493" y="425"/>
                    </a:cubicBezTo>
                    <a:cubicBezTo>
                      <a:pt x="27493" y="0"/>
                      <a:pt x="27280" y="0"/>
                      <a:pt x="26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0"/>
              <p:cNvSpPr/>
              <p:nvPr/>
            </p:nvSpPr>
            <p:spPr>
              <a:xfrm>
                <a:off x="3921450" y="3477125"/>
                <a:ext cx="512175" cy="488300"/>
              </a:xfrm>
              <a:custGeom>
                <a:avLst/>
                <a:gdLst/>
                <a:ahLst/>
                <a:cxnLst/>
                <a:rect l="l" t="t" r="r" b="b"/>
                <a:pathLst>
                  <a:path w="20487" h="19532" extrusionOk="0">
                    <a:moveTo>
                      <a:pt x="531" y="0"/>
                    </a:moveTo>
                    <a:cubicBezTo>
                      <a:pt x="319" y="0"/>
                      <a:pt x="0" y="0"/>
                      <a:pt x="0" y="531"/>
                    </a:cubicBezTo>
                    <a:cubicBezTo>
                      <a:pt x="0" y="850"/>
                      <a:pt x="319" y="850"/>
                      <a:pt x="743" y="850"/>
                    </a:cubicBezTo>
                    <a:cubicBezTo>
                      <a:pt x="2123" y="850"/>
                      <a:pt x="2442" y="1062"/>
                      <a:pt x="2654" y="1699"/>
                    </a:cubicBezTo>
                    <a:lnTo>
                      <a:pt x="6263" y="11252"/>
                    </a:lnTo>
                    <a:cubicBezTo>
                      <a:pt x="6263" y="11358"/>
                      <a:pt x="6369" y="11677"/>
                      <a:pt x="6369" y="11783"/>
                    </a:cubicBezTo>
                    <a:cubicBezTo>
                      <a:pt x="6369" y="11889"/>
                      <a:pt x="4883" y="17515"/>
                      <a:pt x="4883" y="17833"/>
                    </a:cubicBezTo>
                    <a:cubicBezTo>
                      <a:pt x="4565" y="18576"/>
                      <a:pt x="4352" y="18682"/>
                      <a:pt x="2442" y="18788"/>
                    </a:cubicBezTo>
                    <a:cubicBezTo>
                      <a:pt x="2017" y="18788"/>
                      <a:pt x="1805" y="18788"/>
                      <a:pt x="1805" y="19319"/>
                    </a:cubicBezTo>
                    <a:cubicBezTo>
                      <a:pt x="1805" y="19531"/>
                      <a:pt x="2123" y="19531"/>
                      <a:pt x="2123" y="19531"/>
                    </a:cubicBezTo>
                    <a:lnTo>
                      <a:pt x="8810" y="19531"/>
                    </a:lnTo>
                    <a:cubicBezTo>
                      <a:pt x="9023" y="19531"/>
                      <a:pt x="9447" y="19531"/>
                      <a:pt x="9447" y="19107"/>
                    </a:cubicBezTo>
                    <a:cubicBezTo>
                      <a:pt x="9447" y="18788"/>
                      <a:pt x="9235" y="18788"/>
                      <a:pt x="8704" y="18788"/>
                    </a:cubicBezTo>
                    <a:cubicBezTo>
                      <a:pt x="6900" y="18788"/>
                      <a:pt x="6900" y="18576"/>
                      <a:pt x="6900" y="18258"/>
                    </a:cubicBezTo>
                    <a:cubicBezTo>
                      <a:pt x="6900" y="18045"/>
                      <a:pt x="7112" y="17090"/>
                      <a:pt x="7324" y="16559"/>
                    </a:cubicBezTo>
                    <a:lnTo>
                      <a:pt x="8386" y="12420"/>
                    </a:lnTo>
                    <a:cubicBezTo>
                      <a:pt x="8492" y="11783"/>
                      <a:pt x="8492" y="11783"/>
                      <a:pt x="8810" y="11464"/>
                    </a:cubicBezTo>
                    <a:lnTo>
                      <a:pt x="15922" y="3185"/>
                    </a:lnTo>
                    <a:lnTo>
                      <a:pt x="16665" y="2548"/>
                    </a:lnTo>
                    <a:cubicBezTo>
                      <a:pt x="17833" y="1168"/>
                      <a:pt x="18895" y="956"/>
                      <a:pt x="19956" y="850"/>
                    </a:cubicBezTo>
                    <a:cubicBezTo>
                      <a:pt x="20274" y="743"/>
                      <a:pt x="20487" y="743"/>
                      <a:pt x="20487" y="319"/>
                    </a:cubicBezTo>
                    <a:cubicBezTo>
                      <a:pt x="20487" y="0"/>
                      <a:pt x="20274" y="0"/>
                      <a:pt x="20168" y="0"/>
                    </a:cubicBezTo>
                    <a:lnTo>
                      <a:pt x="15392" y="0"/>
                    </a:lnTo>
                    <a:cubicBezTo>
                      <a:pt x="15179" y="0"/>
                      <a:pt x="14861" y="0"/>
                      <a:pt x="14861" y="531"/>
                    </a:cubicBezTo>
                    <a:cubicBezTo>
                      <a:pt x="14861" y="743"/>
                      <a:pt x="15179" y="850"/>
                      <a:pt x="15286" y="850"/>
                    </a:cubicBezTo>
                    <a:cubicBezTo>
                      <a:pt x="16135" y="850"/>
                      <a:pt x="16135" y="1274"/>
                      <a:pt x="16135" y="1486"/>
                    </a:cubicBezTo>
                    <a:cubicBezTo>
                      <a:pt x="16135" y="1805"/>
                      <a:pt x="15922" y="2229"/>
                      <a:pt x="15286" y="2866"/>
                    </a:cubicBezTo>
                    <a:lnTo>
                      <a:pt x="8492" y="10721"/>
                    </a:lnTo>
                    <a:lnTo>
                      <a:pt x="5308" y="2017"/>
                    </a:lnTo>
                    <a:cubicBezTo>
                      <a:pt x="5095" y="1593"/>
                      <a:pt x="5095" y="1486"/>
                      <a:pt x="5095" y="1486"/>
                    </a:cubicBezTo>
                    <a:cubicBezTo>
                      <a:pt x="5095" y="850"/>
                      <a:pt x="6263" y="850"/>
                      <a:pt x="6581" y="850"/>
                    </a:cubicBezTo>
                    <a:cubicBezTo>
                      <a:pt x="7006" y="850"/>
                      <a:pt x="7324" y="850"/>
                      <a:pt x="7324" y="319"/>
                    </a:cubicBezTo>
                    <a:cubicBezTo>
                      <a:pt x="7324" y="0"/>
                      <a:pt x="7006" y="0"/>
                      <a:pt x="6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0"/>
              <p:cNvSpPr/>
              <p:nvPr/>
            </p:nvSpPr>
            <p:spPr>
              <a:xfrm>
                <a:off x="5012100" y="2596100"/>
                <a:ext cx="496275" cy="498925"/>
              </a:xfrm>
              <a:custGeom>
                <a:avLst/>
                <a:gdLst/>
                <a:ahLst/>
                <a:cxnLst/>
                <a:rect l="l" t="t" r="r" b="b"/>
                <a:pathLst>
                  <a:path w="19851" h="19957" extrusionOk="0">
                    <a:moveTo>
                      <a:pt x="744" y="1"/>
                    </a:moveTo>
                    <a:cubicBezTo>
                      <a:pt x="319" y="1"/>
                      <a:pt x="1" y="425"/>
                      <a:pt x="1" y="850"/>
                    </a:cubicBezTo>
                    <a:cubicBezTo>
                      <a:pt x="1" y="1168"/>
                      <a:pt x="1" y="1168"/>
                      <a:pt x="532" y="1699"/>
                    </a:cubicBezTo>
                    <a:lnTo>
                      <a:pt x="8705" y="9978"/>
                    </a:lnTo>
                    <a:lnTo>
                      <a:pt x="532" y="18258"/>
                    </a:lnTo>
                    <a:cubicBezTo>
                      <a:pt x="1" y="18682"/>
                      <a:pt x="1" y="18789"/>
                      <a:pt x="1" y="19107"/>
                    </a:cubicBezTo>
                    <a:cubicBezTo>
                      <a:pt x="1" y="19532"/>
                      <a:pt x="319" y="19956"/>
                      <a:pt x="744" y="19956"/>
                    </a:cubicBezTo>
                    <a:cubicBezTo>
                      <a:pt x="1062" y="19956"/>
                      <a:pt x="1169" y="19850"/>
                      <a:pt x="1699" y="19319"/>
                    </a:cubicBezTo>
                    <a:lnTo>
                      <a:pt x="9873" y="11146"/>
                    </a:lnTo>
                    <a:lnTo>
                      <a:pt x="18471" y="19638"/>
                    </a:lnTo>
                    <a:cubicBezTo>
                      <a:pt x="18577" y="19744"/>
                      <a:pt x="18789" y="19956"/>
                      <a:pt x="19108" y="19956"/>
                    </a:cubicBezTo>
                    <a:cubicBezTo>
                      <a:pt x="19532" y="19956"/>
                      <a:pt x="19851" y="19532"/>
                      <a:pt x="19851" y="19107"/>
                    </a:cubicBezTo>
                    <a:cubicBezTo>
                      <a:pt x="19851" y="19001"/>
                      <a:pt x="19851" y="18789"/>
                      <a:pt x="19744" y="18682"/>
                    </a:cubicBezTo>
                    <a:cubicBezTo>
                      <a:pt x="19744" y="18576"/>
                      <a:pt x="13163" y="12101"/>
                      <a:pt x="11147" y="9978"/>
                    </a:cubicBezTo>
                    <a:lnTo>
                      <a:pt x="18683" y="2442"/>
                    </a:lnTo>
                    <a:cubicBezTo>
                      <a:pt x="18895" y="2123"/>
                      <a:pt x="19532" y="1593"/>
                      <a:pt x="19744" y="1380"/>
                    </a:cubicBezTo>
                    <a:cubicBezTo>
                      <a:pt x="19744" y="1274"/>
                      <a:pt x="19851" y="1168"/>
                      <a:pt x="19851" y="850"/>
                    </a:cubicBezTo>
                    <a:cubicBezTo>
                      <a:pt x="19851" y="425"/>
                      <a:pt x="19532" y="1"/>
                      <a:pt x="19108" y="1"/>
                    </a:cubicBezTo>
                    <a:cubicBezTo>
                      <a:pt x="18789" y="1"/>
                      <a:pt x="18577" y="213"/>
                      <a:pt x="18152" y="637"/>
                    </a:cubicBezTo>
                    <a:lnTo>
                      <a:pt x="9979" y="8811"/>
                    </a:lnTo>
                    <a:lnTo>
                      <a:pt x="1699" y="531"/>
                    </a:lnTo>
                    <a:cubicBezTo>
                      <a:pt x="1169" y="107"/>
                      <a:pt x="1062" y="1"/>
                      <a:pt x="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0"/>
              <p:cNvSpPr/>
              <p:nvPr/>
            </p:nvSpPr>
            <p:spPr>
              <a:xfrm>
                <a:off x="5980700" y="2420950"/>
                <a:ext cx="307875" cy="682025"/>
              </a:xfrm>
              <a:custGeom>
                <a:avLst/>
                <a:gdLst/>
                <a:ahLst/>
                <a:cxnLst/>
                <a:rect l="l" t="t" r="r" b="b"/>
                <a:pathLst>
                  <a:path w="12315" h="27281" extrusionOk="0">
                    <a:moveTo>
                      <a:pt x="6794" y="1"/>
                    </a:moveTo>
                    <a:cubicBezTo>
                      <a:pt x="5202" y="1911"/>
                      <a:pt x="2761" y="2548"/>
                      <a:pt x="426" y="2654"/>
                    </a:cubicBezTo>
                    <a:cubicBezTo>
                      <a:pt x="319" y="2654"/>
                      <a:pt x="107" y="2654"/>
                      <a:pt x="107" y="2761"/>
                    </a:cubicBezTo>
                    <a:cubicBezTo>
                      <a:pt x="1" y="2761"/>
                      <a:pt x="1" y="2867"/>
                      <a:pt x="1" y="3716"/>
                    </a:cubicBezTo>
                    <a:cubicBezTo>
                      <a:pt x="1275" y="3716"/>
                      <a:pt x="3504" y="3504"/>
                      <a:pt x="5096" y="2548"/>
                    </a:cubicBezTo>
                    <a:lnTo>
                      <a:pt x="5096" y="24308"/>
                    </a:lnTo>
                    <a:cubicBezTo>
                      <a:pt x="5096" y="25688"/>
                      <a:pt x="4990" y="26219"/>
                      <a:pt x="1487" y="26219"/>
                    </a:cubicBezTo>
                    <a:lnTo>
                      <a:pt x="213" y="26219"/>
                    </a:lnTo>
                    <a:lnTo>
                      <a:pt x="213" y="27281"/>
                    </a:lnTo>
                    <a:cubicBezTo>
                      <a:pt x="2230" y="27281"/>
                      <a:pt x="4247" y="27174"/>
                      <a:pt x="6264" y="27174"/>
                    </a:cubicBezTo>
                    <a:cubicBezTo>
                      <a:pt x="8280" y="27174"/>
                      <a:pt x="10297" y="27281"/>
                      <a:pt x="12314" y="27281"/>
                    </a:cubicBezTo>
                    <a:lnTo>
                      <a:pt x="12314" y="26219"/>
                    </a:lnTo>
                    <a:lnTo>
                      <a:pt x="11040" y="26219"/>
                    </a:lnTo>
                    <a:cubicBezTo>
                      <a:pt x="7537" y="26219"/>
                      <a:pt x="7431" y="25795"/>
                      <a:pt x="7431" y="24308"/>
                    </a:cubicBezTo>
                    <a:lnTo>
                      <a:pt x="7431" y="850"/>
                    </a:lnTo>
                    <a:cubicBezTo>
                      <a:pt x="7431" y="1"/>
                      <a:pt x="7431" y="1"/>
                      <a:pt x="67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0"/>
              <p:cNvSpPr/>
              <p:nvPr/>
            </p:nvSpPr>
            <p:spPr>
              <a:xfrm>
                <a:off x="6405300" y="2420950"/>
                <a:ext cx="392775" cy="697950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7918" extrusionOk="0">
                    <a:moveTo>
                      <a:pt x="7856" y="638"/>
                    </a:moveTo>
                    <a:cubicBezTo>
                      <a:pt x="9554" y="638"/>
                      <a:pt x="11783" y="1805"/>
                      <a:pt x="12526" y="5202"/>
                    </a:cubicBezTo>
                    <a:cubicBezTo>
                      <a:pt x="13057" y="7537"/>
                      <a:pt x="13057" y="10297"/>
                      <a:pt x="13057" y="13588"/>
                    </a:cubicBezTo>
                    <a:cubicBezTo>
                      <a:pt x="13057" y="16241"/>
                      <a:pt x="13057" y="19532"/>
                      <a:pt x="12632" y="21973"/>
                    </a:cubicBezTo>
                    <a:cubicBezTo>
                      <a:pt x="11783" y="26538"/>
                      <a:pt x="9342" y="27281"/>
                      <a:pt x="7856" y="27281"/>
                    </a:cubicBezTo>
                    <a:cubicBezTo>
                      <a:pt x="5202" y="27281"/>
                      <a:pt x="3610" y="25052"/>
                      <a:pt x="3079" y="21867"/>
                    </a:cubicBezTo>
                    <a:cubicBezTo>
                      <a:pt x="2654" y="19426"/>
                      <a:pt x="2654" y="15923"/>
                      <a:pt x="2654" y="13588"/>
                    </a:cubicBezTo>
                    <a:cubicBezTo>
                      <a:pt x="2654" y="10403"/>
                      <a:pt x="2654" y="7750"/>
                      <a:pt x="3185" y="5202"/>
                    </a:cubicBezTo>
                    <a:cubicBezTo>
                      <a:pt x="3928" y="1699"/>
                      <a:pt x="6263" y="638"/>
                      <a:pt x="7856" y="638"/>
                    </a:cubicBezTo>
                    <a:close/>
                    <a:moveTo>
                      <a:pt x="7856" y="1"/>
                    </a:moveTo>
                    <a:cubicBezTo>
                      <a:pt x="5839" y="1"/>
                      <a:pt x="3397" y="850"/>
                      <a:pt x="1805" y="3822"/>
                    </a:cubicBezTo>
                    <a:cubicBezTo>
                      <a:pt x="107" y="7007"/>
                      <a:pt x="1" y="10828"/>
                      <a:pt x="1" y="14012"/>
                    </a:cubicBezTo>
                    <a:cubicBezTo>
                      <a:pt x="1" y="16347"/>
                      <a:pt x="1" y="19956"/>
                      <a:pt x="1274" y="23141"/>
                    </a:cubicBezTo>
                    <a:cubicBezTo>
                      <a:pt x="3079" y="27387"/>
                      <a:pt x="6263" y="27917"/>
                      <a:pt x="7856" y="27917"/>
                    </a:cubicBezTo>
                    <a:cubicBezTo>
                      <a:pt x="9766" y="27917"/>
                      <a:pt x="12632" y="27174"/>
                      <a:pt x="14331" y="23247"/>
                    </a:cubicBezTo>
                    <a:cubicBezTo>
                      <a:pt x="15604" y="20381"/>
                      <a:pt x="15710" y="17090"/>
                      <a:pt x="15710" y="14012"/>
                    </a:cubicBezTo>
                    <a:cubicBezTo>
                      <a:pt x="15710" y="11465"/>
                      <a:pt x="15710" y="7219"/>
                      <a:pt x="14012" y="3928"/>
                    </a:cubicBezTo>
                    <a:cubicBezTo>
                      <a:pt x="12420" y="1062"/>
                      <a:pt x="9979" y="1"/>
                      <a:pt x="7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0"/>
              <p:cNvSpPr/>
              <p:nvPr/>
            </p:nvSpPr>
            <p:spPr>
              <a:xfrm>
                <a:off x="6877650" y="2420950"/>
                <a:ext cx="395425" cy="697950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27918" extrusionOk="0">
                    <a:moveTo>
                      <a:pt x="7962" y="638"/>
                    </a:moveTo>
                    <a:cubicBezTo>
                      <a:pt x="9554" y="638"/>
                      <a:pt x="11783" y="1805"/>
                      <a:pt x="12526" y="5202"/>
                    </a:cubicBezTo>
                    <a:cubicBezTo>
                      <a:pt x="13163" y="7537"/>
                      <a:pt x="13163" y="10297"/>
                      <a:pt x="13163" y="13588"/>
                    </a:cubicBezTo>
                    <a:cubicBezTo>
                      <a:pt x="13163" y="16241"/>
                      <a:pt x="13163" y="19532"/>
                      <a:pt x="12633" y="21973"/>
                    </a:cubicBezTo>
                    <a:cubicBezTo>
                      <a:pt x="11783" y="26538"/>
                      <a:pt x="9342" y="27281"/>
                      <a:pt x="7962" y="27281"/>
                    </a:cubicBezTo>
                    <a:cubicBezTo>
                      <a:pt x="5308" y="27281"/>
                      <a:pt x="3716" y="25052"/>
                      <a:pt x="3079" y="21867"/>
                    </a:cubicBezTo>
                    <a:cubicBezTo>
                      <a:pt x="2655" y="19426"/>
                      <a:pt x="2655" y="15923"/>
                      <a:pt x="2655" y="13588"/>
                    </a:cubicBezTo>
                    <a:cubicBezTo>
                      <a:pt x="2655" y="10403"/>
                      <a:pt x="2655" y="7750"/>
                      <a:pt x="3185" y="5202"/>
                    </a:cubicBezTo>
                    <a:cubicBezTo>
                      <a:pt x="4035" y="1699"/>
                      <a:pt x="6264" y="638"/>
                      <a:pt x="7962" y="638"/>
                    </a:cubicBezTo>
                    <a:close/>
                    <a:moveTo>
                      <a:pt x="7962" y="1"/>
                    </a:moveTo>
                    <a:cubicBezTo>
                      <a:pt x="5945" y="1"/>
                      <a:pt x="3398" y="850"/>
                      <a:pt x="1805" y="3822"/>
                    </a:cubicBezTo>
                    <a:cubicBezTo>
                      <a:pt x="213" y="7007"/>
                      <a:pt x="1" y="10828"/>
                      <a:pt x="1" y="14012"/>
                    </a:cubicBezTo>
                    <a:cubicBezTo>
                      <a:pt x="1" y="16347"/>
                      <a:pt x="107" y="19956"/>
                      <a:pt x="1381" y="23141"/>
                    </a:cubicBezTo>
                    <a:cubicBezTo>
                      <a:pt x="3079" y="27387"/>
                      <a:pt x="6264" y="27917"/>
                      <a:pt x="7962" y="27917"/>
                    </a:cubicBezTo>
                    <a:cubicBezTo>
                      <a:pt x="9767" y="27917"/>
                      <a:pt x="12739" y="27174"/>
                      <a:pt x="14437" y="23247"/>
                    </a:cubicBezTo>
                    <a:cubicBezTo>
                      <a:pt x="15605" y="20381"/>
                      <a:pt x="15817" y="17090"/>
                      <a:pt x="15817" y="14012"/>
                    </a:cubicBezTo>
                    <a:cubicBezTo>
                      <a:pt x="15817" y="11465"/>
                      <a:pt x="15711" y="7219"/>
                      <a:pt x="14012" y="3928"/>
                    </a:cubicBezTo>
                    <a:cubicBezTo>
                      <a:pt x="12526" y="1062"/>
                      <a:pt x="10085" y="1"/>
                      <a:pt x="79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FE8C017-A4C1-559E-59AF-67B163F4506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E21FFE7-DFA9-6690-F6CC-D719D7A2E56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3AFDE-62F0-FDF8-EAC3-1CB009697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93E1C-8094-7331-CE08-A9524FB164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Finding Formulae of Compounds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1.31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the formulae of simple compounds can be obtained experimentally, including metal oxides, water and salts containing water of crystallisation.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Experiments can be used to determine the formulae of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compound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Combustion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used to calculate the formula of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 oxide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Combustion occurs when a substance reacts with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oxygen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Magnesium (a metal) reacts with oxygen to form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magnesium oxide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high temperatures.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Reduction can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also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 used to calculate the formula of a metal oxide.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Reduction is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loss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oxygen from a substance.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Copper oxide can be reduced into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copper metal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heating.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150DA41-3A2F-03B4-B44E-1D9082DF13B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E777FA4-1D9F-534F-9D2B-98CD8471627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0D58A-86D0-9B7C-3DDD-23A2475E9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620A13-EF8D-A300-0C37-D68A3C555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80" name="Google Shape;180;p32"/>
          <p:cNvGrpSpPr/>
          <p:nvPr/>
        </p:nvGrpSpPr>
        <p:grpSpPr>
          <a:xfrm>
            <a:off x="434825" y="665863"/>
            <a:ext cx="4995450" cy="3778600"/>
            <a:chOff x="675325" y="682450"/>
            <a:chExt cx="4995450" cy="3778600"/>
          </a:xfrm>
        </p:grpSpPr>
        <p:pic>
          <p:nvPicPr>
            <p:cNvPr id="181" name="Google Shape;181;p32"/>
            <p:cNvPicPr preferRelativeResize="0"/>
            <p:nvPr/>
          </p:nvPicPr>
          <p:blipFill rotWithShape="1">
            <a:blip r:embed="rId3">
              <a:alphaModFix/>
            </a:blip>
            <a:srcRect l="8124" r="23085"/>
            <a:stretch/>
          </p:blipFill>
          <p:spPr>
            <a:xfrm>
              <a:off x="675325" y="682450"/>
              <a:ext cx="3524573" cy="377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32"/>
            <p:cNvSpPr txBox="1"/>
            <p:nvPr/>
          </p:nvSpPr>
          <p:spPr>
            <a:xfrm>
              <a:off x="3937300" y="814075"/>
              <a:ext cx="117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CRUCIBLE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3" name="Google Shape;183;p32"/>
            <p:cNvSpPr txBox="1"/>
            <p:nvPr/>
          </p:nvSpPr>
          <p:spPr>
            <a:xfrm>
              <a:off x="4071175" y="1031225"/>
              <a:ext cx="1599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PIPE CLAY TRIANGLE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4" name="Google Shape;184;p32"/>
            <p:cNvSpPr txBox="1"/>
            <p:nvPr/>
          </p:nvSpPr>
          <p:spPr>
            <a:xfrm>
              <a:off x="4024925" y="1239125"/>
              <a:ext cx="1599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MAGNESIUM RIBBON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5" name="Google Shape;185;p32"/>
            <p:cNvSpPr txBox="1"/>
            <p:nvPr/>
          </p:nvSpPr>
          <p:spPr>
            <a:xfrm>
              <a:off x="3654900" y="1934600"/>
              <a:ext cx="1599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TRIPOD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6" name="Google Shape;186;p32"/>
            <p:cNvSpPr txBox="1"/>
            <p:nvPr/>
          </p:nvSpPr>
          <p:spPr>
            <a:xfrm>
              <a:off x="3937300" y="2448650"/>
              <a:ext cx="1599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BUNSEN BURNER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87" name="Google Shape;187;p32"/>
          <p:cNvSpPr txBox="1"/>
          <p:nvPr/>
        </p:nvSpPr>
        <p:spPr>
          <a:xfrm>
            <a:off x="5430275" y="947425"/>
            <a:ext cx="32379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1.36: Know how to determine the formula of a metal oxide by combustion or by reduction.</a:t>
            </a:r>
            <a:endParaRPr sz="13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1. Measure the mass of a crucible with its lid.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2. Add a sample of magnesium ribbon to the crucible and measure the mass - the mass of magnesium is calculated by subtracting the mass of the crucible from the total.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3. Heat the crucible until it is </a:t>
            </a:r>
            <a:r>
              <a:rPr lang="en" sz="13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red hot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Continue heating until the mass of the crucible and its contents are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constant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Magnesium combustion experiment video.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287550" y="4267813"/>
            <a:ext cx="323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Calculating the mass of magnesium oxide formed by combustion.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06AF787-17C7-EABD-41A8-B068C8F231C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DA8FF3F-52C8-9255-B37E-F1E59A3EB36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644DE-A150-A436-491D-567A9E51B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C89403-B8AE-C279-C3F4-1F09FE797B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94" name="Google Shape;194;p33"/>
          <p:cNvSpPr txBox="1"/>
          <p:nvPr/>
        </p:nvSpPr>
        <p:spPr>
          <a:xfrm>
            <a:off x="4651725" y="378300"/>
            <a:ext cx="3933000" cy="4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1.36: Know how to determine the formula of a metal oxide by combustion or by reduction.</a:t>
            </a:r>
            <a:endParaRPr sz="13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1. Measure the mass of the empty boiling tube.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2. Add a sample of copper oxide into the boiling tube and remeasure the mass.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3. Add a stream of natural gas (methane) through a bung in the boiling tube.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4. Heat the tube strongly using a bunsen burner. As the copper oxide is reduced, it will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change colour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The reaction is complete when all of the copper oxide has changed colour.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5. Once the tube has cooled, reweigh the boiling tube and its contents.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Copper oxide reduction video.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5" name="Google Shape;195;p33"/>
          <p:cNvGrpSpPr/>
          <p:nvPr/>
        </p:nvGrpSpPr>
        <p:grpSpPr>
          <a:xfrm>
            <a:off x="318900" y="564013"/>
            <a:ext cx="4133950" cy="3756475"/>
            <a:chOff x="309650" y="780650"/>
            <a:chExt cx="4133950" cy="3756475"/>
          </a:xfrm>
        </p:grpSpPr>
        <p:sp>
          <p:nvSpPr>
            <p:cNvPr id="196" name="Google Shape;196;p33"/>
            <p:cNvSpPr txBox="1"/>
            <p:nvPr/>
          </p:nvSpPr>
          <p:spPr>
            <a:xfrm>
              <a:off x="462325" y="4152225"/>
              <a:ext cx="3828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Calculating the mass of oxygen lost by reduction.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97" name="Google Shape;197;p33"/>
            <p:cNvGrpSpPr/>
            <p:nvPr/>
          </p:nvGrpSpPr>
          <p:grpSpPr>
            <a:xfrm>
              <a:off x="309650" y="780650"/>
              <a:ext cx="4133950" cy="3184152"/>
              <a:chOff x="309650" y="780650"/>
              <a:chExt cx="4133950" cy="3184152"/>
            </a:xfrm>
          </p:grpSpPr>
          <p:pic>
            <p:nvPicPr>
              <p:cNvPr id="198" name="Google Shape;198;p33"/>
              <p:cNvPicPr preferRelativeResize="0"/>
              <p:nvPr/>
            </p:nvPicPr>
            <p:blipFill rotWithShape="1">
              <a:blip r:embed="rId4">
                <a:alphaModFix/>
              </a:blip>
              <a:srcRect t="12914"/>
              <a:stretch/>
            </p:blipFill>
            <p:spPr>
              <a:xfrm>
                <a:off x="509325" y="1063850"/>
                <a:ext cx="3934275" cy="29009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9" name="Google Shape;199;p33"/>
              <p:cNvSpPr txBox="1"/>
              <p:nvPr/>
            </p:nvSpPr>
            <p:spPr>
              <a:xfrm>
                <a:off x="592050" y="780650"/>
                <a:ext cx="1313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Kalam"/>
                    <a:ea typeface="Kalam"/>
                    <a:cs typeface="Kalam"/>
                    <a:sym typeface="Kalam"/>
                  </a:rPr>
                  <a:t>EXCESS GAS</a:t>
                </a:r>
                <a:endParaRPr sz="10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0" name="Google Shape;200;p33"/>
              <p:cNvSpPr txBox="1"/>
              <p:nvPr/>
            </p:nvSpPr>
            <p:spPr>
              <a:xfrm>
                <a:off x="1443150" y="1193375"/>
                <a:ext cx="1267500" cy="338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Kalam"/>
                    <a:ea typeface="Kalam"/>
                    <a:cs typeface="Kalam"/>
                    <a:sym typeface="Kalam"/>
                  </a:rPr>
                  <a:t>COPPER OXIDE</a:t>
                </a:r>
                <a:endParaRPr sz="10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1" name="Google Shape;201;p33"/>
              <p:cNvSpPr txBox="1"/>
              <p:nvPr/>
            </p:nvSpPr>
            <p:spPr>
              <a:xfrm>
                <a:off x="3023425" y="1771300"/>
                <a:ext cx="1267500" cy="338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Kalam"/>
                    <a:ea typeface="Kalam"/>
                    <a:cs typeface="Kalam"/>
                    <a:sym typeface="Kalam"/>
                  </a:rPr>
                  <a:t>GAS VIA BUNG</a:t>
                </a:r>
                <a:endParaRPr sz="10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2" name="Google Shape;202;p33"/>
              <p:cNvSpPr txBox="1"/>
              <p:nvPr/>
            </p:nvSpPr>
            <p:spPr>
              <a:xfrm>
                <a:off x="309650" y="2950550"/>
                <a:ext cx="1267500" cy="338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Kalam"/>
                    <a:ea typeface="Kalam"/>
                    <a:cs typeface="Kalam"/>
                    <a:sym typeface="Kalam"/>
                  </a:rPr>
                  <a:t>BOILING TUBE</a:t>
                </a:r>
                <a:endParaRPr sz="10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3" name="Google Shape;203;p33"/>
              <p:cNvSpPr txBox="1"/>
              <p:nvPr/>
            </p:nvSpPr>
            <p:spPr>
              <a:xfrm>
                <a:off x="2710650" y="3417475"/>
                <a:ext cx="1267500" cy="338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Kalam"/>
                    <a:ea typeface="Kalam"/>
                    <a:cs typeface="Kalam"/>
                    <a:sym typeface="Kalam"/>
                  </a:rPr>
                  <a:t>BUNSEN BURNER</a:t>
                </a:r>
                <a:endParaRPr sz="10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8108DAC-9124-1D65-4EB5-DDA6DCAA936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1E04BAC-1088-E885-9975-E02F44601B1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112F5-5C5B-B498-05B0-2A2A92F2A2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65F8E-9674-95A8-25FD-823E97FC4F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1746</Words>
  <Application>Microsoft Office PowerPoint</Application>
  <PresentationFormat>On-screen Show (16:9)</PresentationFormat>
  <Paragraphs>211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gg sans</vt:lpstr>
      <vt:lpstr>Arial</vt:lpstr>
      <vt:lpstr>Times New Roman</vt:lpstr>
      <vt:lpstr>Cambria</vt:lpstr>
      <vt:lpstr>Kalam</vt:lpstr>
      <vt:lpstr>Simple Dark</vt:lpstr>
      <vt:lpstr>Simple Dark</vt:lpstr>
      <vt:lpstr>Edexcel IGCSE Chemistry 10 - Formulae and Calculations Part 2</vt:lpstr>
      <vt:lpstr>Reacting Masses</vt:lpstr>
      <vt:lpstr>Percentage Yield</vt:lpstr>
      <vt:lpstr>PowerPoint Presentation</vt:lpstr>
      <vt:lpstr>Percentage Yield</vt:lpstr>
      <vt:lpstr>PowerPoint Presentation</vt:lpstr>
      <vt:lpstr>Finding Formulae of Compounds</vt:lpstr>
      <vt:lpstr>PowerPoint Presentation</vt:lpstr>
      <vt:lpstr>PowerPoint Presentation</vt:lpstr>
      <vt:lpstr>Empirical and Molecular Formulae</vt:lpstr>
      <vt:lpstr>PowerPoint Presentation</vt:lpstr>
      <vt:lpstr>PowerPoint Presentation</vt:lpstr>
      <vt:lpstr>Water of Crystallisation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2025-04-26T08:32:29Z</dcterms:modified>
</cp:coreProperties>
</file>